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8"/>
  </p:notesMasterIdLst>
  <p:handoutMasterIdLst>
    <p:handoutMasterId r:id="rId19"/>
  </p:handoutMasterIdLst>
  <p:sldIdLst>
    <p:sldId id="290" r:id="rId2"/>
    <p:sldId id="292" r:id="rId3"/>
    <p:sldId id="302" r:id="rId4"/>
    <p:sldId id="293" r:id="rId5"/>
    <p:sldId id="294" r:id="rId6"/>
    <p:sldId id="295" r:id="rId7"/>
    <p:sldId id="296" r:id="rId8"/>
    <p:sldId id="297" r:id="rId9"/>
    <p:sldId id="282" r:id="rId10"/>
    <p:sldId id="298" r:id="rId11"/>
    <p:sldId id="299" r:id="rId12"/>
    <p:sldId id="300" r:id="rId13"/>
    <p:sldId id="301" r:id="rId14"/>
    <p:sldId id="283" r:id="rId15"/>
    <p:sldId id="278" r:id="rId16"/>
    <p:sldId id="291" r:id="rId17"/>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764" autoAdjust="0"/>
  </p:normalViewPr>
  <p:slideViewPr>
    <p:cSldViewPr>
      <p:cViewPr varScale="1">
        <p:scale>
          <a:sx n="68" d="100"/>
          <a:sy n="68" d="100"/>
        </p:scale>
        <p:origin x="144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038F0479-C8AD-471A-A16C-284E57FD8DDA}" type="datetimeFigureOut">
              <a:rPr lang="en-US" smtClean="0"/>
              <a:t>5/22/2015</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8AE00B07-C60A-47BD-AF30-CC2BAF429E29}" type="slidenum">
              <a:rPr lang="en-US" smtClean="0"/>
              <a:t>‹#›</a:t>
            </a:fld>
            <a:endParaRPr lang="en-US"/>
          </a:p>
        </p:txBody>
      </p:sp>
    </p:spTree>
    <p:extLst>
      <p:ext uri="{BB962C8B-B14F-4D97-AF65-F5344CB8AC3E}">
        <p14:creationId xmlns:p14="http://schemas.microsoft.com/office/powerpoint/2010/main" val="35969540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31319F26-328F-478C-955F-26E8CF92078E}" type="datetimeFigureOut">
              <a:rPr lang="en-US" smtClean="0"/>
              <a:t>5/22/2015</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A2D7567A-EF81-44FB-8D9E-0E71F2FFDABF}" type="slidenum">
              <a:rPr lang="en-US" smtClean="0"/>
              <a:t>‹#›</a:t>
            </a:fld>
            <a:endParaRPr lang="en-US"/>
          </a:p>
        </p:txBody>
      </p:sp>
    </p:spTree>
    <p:extLst>
      <p:ext uri="{BB962C8B-B14F-4D97-AF65-F5344CB8AC3E}">
        <p14:creationId xmlns:p14="http://schemas.microsoft.com/office/powerpoint/2010/main" val="2464401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Welcom</a:t>
            </a:r>
            <a:r>
              <a:rPr lang="en-US" baseline="0" dirty="0" smtClean="0"/>
              <a:t>e and Introductions ~ Rhonda</a:t>
            </a:r>
            <a:endParaRPr lang="en-US" dirty="0"/>
          </a:p>
        </p:txBody>
      </p:sp>
      <p:sp>
        <p:nvSpPr>
          <p:cNvPr id="4" name="Slide Number Placeholder 3"/>
          <p:cNvSpPr>
            <a:spLocks noGrp="1"/>
          </p:cNvSpPr>
          <p:nvPr>
            <p:ph type="sldNum" sz="quarter" idx="10"/>
          </p:nvPr>
        </p:nvSpPr>
        <p:spPr/>
        <p:txBody>
          <a:bodyPr/>
          <a:lstStyle/>
          <a:p>
            <a:fld id="{A2D7567A-EF81-44FB-8D9E-0E71F2FFDABF}" type="slidenum">
              <a:rPr lang="en-US" smtClean="0"/>
              <a:t>1</a:t>
            </a:fld>
            <a:endParaRPr lang="en-US"/>
          </a:p>
        </p:txBody>
      </p:sp>
    </p:spTree>
    <p:extLst>
      <p:ext uri="{BB962C8B-B14F-4D97-AF65-F5344CB8AC3E}">
        <p14:creationId xmlns:p14="http://schemas.microsoft.com/office/powerpoint/2010/main" val="39712368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UNDUPLICATED course work.</a:t>
            </a:r>
            <a:endParaRPr lang="en-US" dirty="0"/>
          </a:p>
        </p:txBody>
      </p:sp>
      <p:sp>
        <p:nvSpPr>
          <p:cNvPr id="4" name="Slide Number Placeholder 3"/>
          <p:cNvSpPr>
            <a:spLocks noGrp="1"/>
          </p:cNvSpPr>
          <p:nvPr>
            <p:ph type="sldNum" sz="quarter" idx="10"/>
          </p:nvPr>
        </p:nvSpPr>
        <p:spPr/>
        <p:txBody>
          <a:bodyPr/>
          <a:lstStyle/>
          <a:p>
            <a:fld id="{A2D7567A-EF81-44FB-8D9E-0E71F2FFDABF}" type="slidenum">
              <a:rPr lang="en-US" smtClean="0"/>
              <a:t>11</a:t>
            </a:fld>
            <a:endParaRPr lang="en-US"/>
          </a:p>
        </p:txBody>
      </p:sp>
    </p:spTree>
    <p:extLst>
      <p:ext uri="{BB962C8B-B14F-4D97-AF65-F5344CB8AC3E}">
        <p14:creationId xmlns:p14="http://schemas.microsoft.com/office/powerpoint/2010/main" val="3573375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 sure to complete</a:t>
            </a:r>
            <a:r>
              <a:rPr lang="en-US" baseline="0" dirty="0" smtClean="0"/>
              <a:t> course work, applications will be sent back and placed on hold if this information is not included.</a:t>
            </a:r>
            <a:endParaRPr lang="en-US" dirty="0"/>
          </a:p>
        </p:txBody>
      </p:sp>
      <p:sp>
        <p:nvSpPr>
          <p:cNvPr id="4" name="Slide Number Placeholder 3"/>
          <p:cNvSpPr>
            <a:spLocks noGrp="1"/>
          </p:cNvSpPr>
          <p:nvPr>
            <p:ph type="sldNum" sz="quarter" idx="10"/>
          </p:nvPr>
        </p:nvSpPr>
        <p:spPr/>
        <p:txBody>
          <a:bodyPr/>
          <a:lstStyle/>
          <a:p>
            <a:fld id="{A2D7567A-EF81-44FB-8D9E-0E71F2FFDABF}" type="slidenum">
              <a:rPr lang="en-US" smtClean="0"/>
              <a:t>12</a:t>
            </a:fld>
            <a:endParaRPr lang="en-US"/>
          </a:p>
        </p:txBody>
      </p:sp>
    </p:spTree>
    <p:extLst>
      <p:ext uri="{BB962C8B-B14F-4D97-AF65-F5344CB8AC3E}">
        <p14:creationId xmlns:p14="http://schemas.microsoft.com/office/powerpoint/2010/main" val="37641212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Jodi</a:t>
            </a:r>
            <a:endParaRPr lang="en-US" dirty="0"/>
          </a:p>
        </p:txBody>
      </p:sp>
      <p:sp>
        <p:nvSpPr>
          <p:cNvPr id="4" name="Slide Number Placeholder 3"/>
          <p:cNvSpPr>
            <a:spLocks noGrp="1"/>
          </p:cNvSpPr>
          <p:nvPr>
            <p:ph type="sldNum" sz="quarter" idx="10"/>
          </p:nvPr>
        </p:nvSpPr>
        <p:spPr/>
        <p:txBody>
          <a:bodyPr/>
          <a:lstStyle/>
          <a:p>
            <a:fld id="{A2D7567A-EF81-44FB-8D9E-0E71F2FFDABF}" type="slidenum">
              <a:rPr lang="en-US" smtClean="0"/>
              <a:t>13</a:t>
            </a:fld>
            <a:endParaRPr lang="en-US"/>
          </a:p>
        </p:txBody>
      </p:sp>
    </p:spTree>
    <p:extLst>
      <p:ext uri="{BB962C8B-B14F-4D97-AF65-F5344CB8AC3E}">
        <p14:creationId xmlns:p14="http://schemas.microsoft.com/office/powerpoint/2010/main" val="11720980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Jodi</a:t>
            </a:r>
          </a:p>
          <a:p>
            <a:r>
              <a:rPr lang="en-US" dirty="0" smtClean="0"/>
              <a:t>Please do not</a:t>
            </a:r>
            <a:r>
              <a:rPr lang="en-US" baseline="0" dirty="0" smtClean="0"/>
              <a:t> make copies and keep in a drawer.  Use current forms from our website. These are updated periodically throughout the year.</a:t>
            </a:r>
            <a:endParaRPr lang="en-US" dirty="0"/>
          </a:p>
        </p:txBody>
      </p:sp>
      <p:sp>
        <p:nvSpPr>
          <p:cNvPr id="4" name="Slide Number Placeholder 3"/>
          <p:cNvSpPr>
            <a:spLocks noGrp="1"/>
          </p:cNvSpPr>
          <p:nvPr>
            <p:ph type="sldNum" sz="quarter" idx="10"/>
          </p:nvPr>
        </p:nvSpPr>
        <p:spPr/>
        <p:txBody>
          <a:bodyPr/>
          <a:lstStyle/>
          <a:p>
            <a:fld id="{0A8A8832-A445-4F77-AF78-6FBC7B69866C}" type="slidenum">
              <a:rPr lang="en-US" smtClean="0"/>
              <a:t>14</a:t>
            </a:fld>
            <a:endParaRPr lang="en-US"/>
          </a:p>
        </p:txBody>
      </p:sp>
    </p:spTree>
    <p:extLst>
      <p:ext uri="{BB962C8B-B14F-4D97-AF65-F5344CB8AC3E}">
        <p14:creationId xmlns:p14="http://schemas.microsoft.com/office/powerpoint/2010/main" val="12600925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Rhonda</a:t>
            </a:r>
            <a:endParaRPr lang="en-US" dirty="0"/>
          </a:p>
        </p:txBody>
      </p:sp>
      <p:sp>
        <p:nvSpPr>
          <p:cNvPr id="4" name="Slide Number Placeholder 3"/>
          <p:cNvSpPr>
            <a:spLocks noGrp="1"/>
          </p:cNvSpPr>
          <p:nvPr>
            <p:ph type="sldNum" sz="quarter" idx="10"/>
          </p:nvPr>
        </p:nvSpPr>
        <p:spPr/>
        <p:txBody>
          <a:bodyPr/>
          <a:lstStyle/>
          <a:p>
            <a:fld id="{A2D7567A-EF81-44FB-8D9E-0E71F2FFDABF}" type="slidenum">
              <a:rPr lang="en-US" smtClean="0"/>
              <a:t>15</a:t>
            </a:fld>
            <a:endParaRPr lang="en-US"/>
          </a:p>
        </p:txBody>
      </p:sp>
    </p:spTree>
    <p:extLst>
      <p:ext uri="{BB962C8B-B14F-4D97-AF65-F5344CB8AC3E}">
        <p14:creationId xmlns:p14="http://schemas.microsoft.com/office/powerpoint/2010/main" val="2121024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Rhonda</a:t>
            </a:r>
            <a:endParaRPr lang="en-US" dirty="0"/>
          </a:p>
        </p:txBody>
      </p:sp>
      <p:sp>
        <p:nvSpPr>
          <p:cNvPr id="4" name="Slide Number Placeholder 3"/>
          <p:cNvSpPr>
            <a:spLocks noGrp="1"/>
          </p:cNvSpPr>
          <p:nvPr>
            <p:ph type="sldNum" sz="quarter" idx="10"/>
          </p:nvPr>
        </p:nvSpPr>
        <p:spPr/>
        <p:txBody>
          <a:bodyPr/>
          <a:lstStyle/>
          <a:p>
            <a:fld id="{A2D7567A-EF81-44FB-8D9E-0E71F2FFDABF}" type="slidenum">
              <a:rPr lang="en-US" smtClean="0"/>
              <a:t>2</a:t>
            </a:fld>
            <a:endParaRPr lang="en-US"/>
          </a:p>
        </p:txBody>
      </p:sp>
    </p:spTree>
    <p:extLst>
      <p:ext uri="{BB962C8B-B14F-4D97-AF65-F5344CB8AC3E}">
        <p14:creationId xmlns:p14="http://schemas.microsoft.com/office/powerpoint/2010/main" val="4128800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Rhonda</a:t>
            </a:r>
            <a:endParaRPr lang="en-US" dirty="0"/>
          </a:p>
        </p:txBody>
      </p:sp>
      <p:sp>
        <p:nvSpPr>
          <p:cNvPr id="4" name="Slide Number Placeholder 3"/>
          <p:cNvSpPr>
            <a:spLocks noGrp="1"/>
          </p:cNvSpPr>
          <p:nvPr>
            <p:ph type="sldNum" sz="quarter" idx="10"/>
          </p:nvPr>
        </p:nvSpPr>
        <p:spPr/>
        <p:txBody>
          <a:bodyPr/>
          <a:lstStyle/>
          <a:p>
            <a:fld id="{A2D7567A-EF81-44FB-8D9E-0E71F2FFDABF}" type="slidenum">
              <a:rPr lang="en-US" smtClean="0"/>
              <a:t>3</a:t>
            </a:fld>
            <a:endParaRPr lang="en-US"/>
          </a:p>
        </p:txBody>
      </p:sp>
    </p:spTree>
    <p:extLst>
      <p:ext uri="{BB962C8B-B14F-4D97-AF65-F5344CB8AC3E}">
        <p14:creationId xmlns:p14="http://schemas.microsoft.com/office/powerpoint/2010/main" val="3862704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Rhonda</a:t>
            </a:r>
            <a:endParaRPr lang="en-US" dirty="0"/>
          </a:p>
        </p:txBody>
      </p:sp>
      <p:sp>
        <p:nvSpPr>
          <p:cNvPr id="4" name="Slide Number Placeholder 3"/>
          <p:cNvSpPr>
            <a:spLocks noGrp="1"/>
          </p:cNvSpPr>
          <p:nvPr>
            <p:ph type="sldNum" sz="quarter" idx="10"/>
          </p:nvPr>
        </p:nvSpPr>
        <p:spPr/>
        <p:txBody>
          <a:bodyPr/>
          <a:lstStyle/>
          <a:p>
            <a:fld id="{A2D7567A-EF81-44FB-8D9E-0E71F2FFDABF}" type="slidenum">
              <a:rPr lang="en-US" smtClean="0"/>
              <a:t>4</a:t>
            </a:fld>
            <a:endParaRPr lang="en-US"/>
          </a:p>
        </p:txBody>
      </p:sp>
    </p:spTree>
    <p:extLst>
      <p:ext uri="{BB962C8B-B14F-4D97-AF65-F5344CB8AC3E}">
        <p14:creationId xmlns:p14="http://schemas.microsoft.com/office/powerpoint/2010/main" val="2561798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Jodi ~ reiterate that this is not an option.</a:t>
            </a:r>
          </a:p>
          <a:p>
            <a:r>
              <a:rPr lang="en-US" dirty="0" smtClean="0"/>
              <a:t>This path may</a:t>
            </a:r>
            <a:r>
              <a:rPr lang="en-US" baseline="0" dirty="0" smtClean="0"/>
              <a:t> be taken ONLY by those who are continuously employed in an early childhood classroom prior to July 14, 2014.</a:t>
            </a:r>
            <a:endParaRPr lang="en-US" dirty="0"/>
          </a:p>
        </p:txBody>
      </p:sp>
      <p:sp>
        <p:nvSpPr>
          <p:cNvPr id="4" name="Slide Number Placeholder 3"/>
          <p:cNvSpPr>
            <a:spLocks noGrp="1"/>
          </p:cNvSpPr>
          <p:nvPr>
            <p:ph type="sldNum" sz="quarter" idx="10"/>
          </p:nvPr>
        </p:nvSpPr>
        <p:spPr/>
        <p:txBody>
          <a:bodyPr/>
          <a:lstStyle/>
          <a:p>
            <a:fld id="{A2D7567A-EF81-44FB-8D9E-0E71F2FFDABF}" type="slidenum">
              <a:rPr lang="en-US" smtClean="0"/>
              <a:t>5</a:t>
            </a:fld>
            <a:endParaRPr lang="en-US"/>
          </a:p>
        </p:txBody>
      </p:sp>
    </p:spTree>
    <p:extLst>
      <p:ext uri="{BB962C8B-B14F-4D97-AF65-F5344CB8AC3E}">
        <p14:creationId xmlns:p14="http://schemas.microsoft.com/office/powerpoint/2010/main" val="845502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aseline="0" dirty="0" smtClean="0"/>
              <a:t>The burden of proof falls upon the applicant concerning being eligible for full retirement benefits.</a:t>
            </a:r>
          </a:p>
          <a:p>
            <a:pPr marL="228600" indent="-228600">
              <a:buAutoNum type="arabicPeriod"/>
            </a:pPr>
            <a:r>
              <a:rPr lang="en-US" baseline="0" dirty="0" smtClean="0"/>
              <a:t>This option may only be used by those who were previously employed in the Early Childhood Classroom prior to July 1, 2014.</a:t>
            </a:r>
            <a:endParaRPr lang="en-US" dirty="0"/>
          </a:p>
        </p:txBody>
      </p:sp>
      <p:sp>
        <p:nvSpPr>
          <p:cNvPr id="4" name="Slide Number Placeholder 3"/>
          <p:cNvSpPr>
            <a:spLocks noGrp="1"/>
          </p:cNvSpPr>
          <p:nvPr>
            <p:ph type="sldNum" sz="quarter" idx="10"/>
          </p:nvPr>
        </p:nvSpPr>
        <p:spPr/>
        <p:txBody>
          <a:bodyPr/>
          <a:lstStyle/>
          <a:p>
            <a:fld id="{A2D7567A-EF81-44FB-8D9E-0E71F2FFDABF}" type="slidenum">
              <a:rPr lang="en-US" smtClean="0"/>
              <a:t>6</a:t>
            </a:fld>
            <a:endParaRPr lang="en-US"/>
          </a:p>
        </p:txBody>
      </p:sp>
    </p:spTree>
    <p:extLst>
      <p:ext uri="{BB962C8B-B14F-4D97-AF65-F5344CB8AC3E}">
        <p14:creationId xmlns:p14="http://schemas.microsoft.com/office/powerpoint/2010/main" val="9602066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Jodi</a:t>
            </a:r>
            <a:endParaRPr lang="en-US" dirty="0"/>
          </a:p>
        </p:txBody>
      </p:sp>
      <p:sp>
        <p:nvSpPr>
          <p:cNvPr id="4" name="Slide Number Placeholder 3"/>
          <p:cNvSpPr>
            <a:spLocks noGrp="1"/>
          </p:cNvSpPr>
          <p:nvPr>
            <p:ph type="sldNum" sz="quarter" idx="10"/>
          </p:nvPr>
        </p:nvSpPr>
        <p:spPr/>
        <p:txBody>
          <a:bodyPr/>
          <a:lstStyle/>
          <a:p>
            <a:fld id="{A2D7567A-EF81-44FB-8D9E-0E71F2FFDABF}" type="slidenum">
              <a:rPr lang="en-US" smtClean="0"/>
              <a:t>7</a:t>
            </a:fld>
            <a:endParaRPr lang="en-US"/>
          </a:p>
        </p:txBody>
      </p:sp>
    </p:spTree>
    <p:extLst>
      <p:ext uri="{BB962C8B-B14F-4D97-AF65-F5344CB8AC3E}">
        <p14:creationId xmlns:p14="http://schemas.microsoft.com/office/powerpoint/2010/main" val="19572201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Jodi</a:t>
            </a:r>
          </a:p>
          <a:p>
            <a:r>
              <a:rPr lang="en-US" dirty="0" smtClean="0"/>
              <a:t>$45</a:t>
            </a:r>
            <a:r>
              <a:rPr lang="en-US" baseline="0" dirty="0" smtClean="0"/>
              <a:t> for both the State and Federal</a:t>
            </a:r>
          </a:p>
          <a:p>
            <a:r>
              <a:rPr lang="en-US" baseline="0" dirty="0" smtClean="0"/>
              <a:t>$28 is only the State</a:t>
            </a:r>
            <a:endParaRPr lang="en-US" dirty="0"/>
          </a:p>
        </p:txBody>
      </p:sp>
      <p:sp>
        <p:nvSpPr>
          <p:cNvPr id="4" name="Slide Number Placeholder 3"/>
          <p:cNvSpPr>
            <a:spLocks noGrp="1"/>
          </p:cNvSpPr>
          <p:nvPr>
            <p:ph type="sldNum" sz="quarter" idx="10"/>
          </p:nvPr>
        </p:nvSpPr>
        <p:spPr/>
        <p:txBody>
          <a:bodyPr/>
          <a:lstStyle/>
          <a:p>
            <a:fld id="{A2D7567A-EF81-44FB-8D9E-0E71F2FFDABF}" type="slidenum">
              <a:rPr lang="en-US" smtClean="0"/>
              <a:t>9</a:t>
            </a:fld>
            <a:endParaRPr lang="en-US"/>
          </a:p>
        </p:txBody>
      </p:sp>
    </p:spTree>
    <p:extLst>
      <p:ext uri="{BB962C8B-B14F-4D97-AF65-F5344CB8AC3E}">
        <p14:creationId xmlns:p14="http://schemas.microsoft.com/office/powerpoint/2010/main" val="15651083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Address</a:t>
            </a:r>
            <a:r>
              <a:rPr lang="en-US" baseline="0" dirty="0" smtClean="0"/>
              <a:t> those who are temporary or may be moved next year.</a:t>
            </a:r>
          </a:p>
          <a:p>
            <a:r>
              <a:rPr lang="en-US" baseline="0" dirty="0" smtClean="0"/>
              <a:t>This is NOT application for coursework.  Applicant must register for E-Learning courses separately.</a:t>
            </a:r>
            <a:endParaRPr lang="en-US" dirty="0"/>
          </a:p>
        </p:txBody>
      </p:sp>
      <p:sp>
        <p:nvSpPr>
          <p:cNvPr id="4" name="Slide Number Placeholder 3"/>
          <p:cNvSpPr>
            <a:spLocks noGrp="1"/>
          </p:cNvSpPr>
          <p:nvPr>
            <p:ph type="sldNum" sz="quarter" idx="10"/>
          </p:nvPr>
        </p:nvSpPr>
        <p:spPr/>
        <p:txBody>
          <a:bodyPr/>
          <a:lstStyle/>
          <a:p>
            <a:fld id="{A2D7567A-EF81-44FB-8D9E-0E71F2FFDABF}" type="slidenum">
              <a:rPr lang="en-US" smtClean="0"/>
              <a:t>10</a:t>
            </a:fld>
            <a:endParaRPr lang="en-US"/>
          </a:p>
        </p:txBody>
      </p:sp>
    </p:spTree>
    <p:extLst>
      <p:ext uri="{BB962C8B-B14F-4D97-AF65-F5344CB8AC3E}">
        <p14:creationId xmlns:p14="http://schemas.microsoft.com/office/powerpoint/2010/main" val="4608239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5701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17415"/>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111131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92A09B-228D-5B4E-A4BB-E9F62617E37F}" type="datetimeFigureOut">
              <a:rPr lang="en-US" smtClean="0"/>
              <a:t>5/22/2015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B01B9-94B0-9D4A-910F-C04AD45082B9}" type="slidenum">
              <a:rPr lang="en-US" smtClean="0"/>
              <a:t>‹#›</a:t>
            </a:fld>
            <a:endParaRPr lang="en-US"/>
          </a:p>
        </p:txBody>
      </p:sp>
    </p:spTree>
    <p:extLst>
      <p:ext uri="{BB962C8B-B14F-4D97-AF65-F5344CB8AC3E}">
        <p14:creationId xmlns:p14="http://schemas.microsoft.com/office/powerpoint/2010/main" val="1251280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79207"/>
            <a:ext cx="2057400" cy="524695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879207"/>
            <a:ext cx="6019800" cy="524695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92A09B-228D-5B4E-A4BB-E9F62617E37F}" type="datetimeFigureOut">
              <a:rPr lang="en-US" smtClean="0"/>
              <a:t>5/22/2015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B01B9-94B0-9D4A-910F-C04AD45082B9}" type="slidenum">
              <a:rPr lang="en-US" smtClean="0"/>
              <a:t>‹#›</a:t>
            </a:fld>
            <a:endParaRPr lang="en-US"/>
          </a:p>
        </p:txBody>
      </p:sp>
    </p:spTree>
    <p:extLst>
      <p:ext uri="{BB962C8B-B14F-4D97-AF65-F5344CB8AC3E}">
        <p14:creationId xmlns:p14="http://schemas.microsoft.com/office/powerpoint/2010/main" val="3707345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92A09B-228D-5B4E-A4BB-E9F62617E37F}" type="datetimeFigureOut">
              <a:rPr lang="en-US" smtClean="0"/>
              <a:t>5/22/2015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B01B9-94B0-9D4A-910F-C04AD45082B9}" type="slidenum">
              <a:rPr lang="en-US" smtClean="0"/>
              <a:t>‹#›</a:t>
            </a:fld>
            <a:endParaRPr lang="en-US"/>
          </a:p>
        </p:txBody>
      </p:sp>
    </p:spTree>
    <p:extLst>
      <p:ext uri="{BB962C8B-B14F-4D97-AF65-F5344CB8AC3E}">
        <p14:creationId xmlns:p14="http://schemas.microsoft.com/office/powerpoint/2010/main" val="2135636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92A09B-228D-5B4E-A4BB-E9F62617E37F}" type="datetimeFigureOut">
              <a:rPr lang="en-US" smtClean="0"/>
              <a:t>5/22/2015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B01B9-94B0-9D4A-910F-C04AD45082B9}" type="slidenum">
              <a:rPr lang="en-US" smtClean="0"/>
              <a:t>‹#›</a:t>
            </a:fld>
            <a:endParaRPr lang="en-US"/>
          </a:p>
        </p:txBody>
      </p:sp>
    </p:spTree>
    <p:extLst>
      <p:ext uri="{BB962C8B-B14F-4D97-AF65-F5344CB8AC3E}">
        <p14:creationId xmlns:p14="http://schemas.microsoft.com/office/powerpoint/2010/main" val="901779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148765"/>
            <a:ext cx="4038600" cy="3712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48765"/>
            <a:ext cx="4038600" cy="3712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92A09B-228D-5B4E-A4BB-E9F62617E37F}" type="datetimeFigureOut">
              <a:rPr lang="en-US" smtClean="0"/>
              <a:t>5/22/2015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7B01B9-94B0-9D4A-910F-C04AD45082B9}" type="slidenum">
              <a:rPr lang="en-US" smtClean="0"/>
              <a:t>‹#›</a:t>
            </a:fld>
            <a:endParaRPr lang="en-US"/>
          </a:p>
        </p:txBody>
      </p:sp>
    </p:spTree>
    <p:extLst>
      <p:ext uri="{BB962C8B-B14F-4D97-AF65-F5344CB8AC3E}">
        <p14:creationId xmlns:p14="http://schemas.microsoft.com/office/powerpoint/2010/main" val="4248054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2155491"/>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866217"/>
            <a:ext cx="4040188" cy="326568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2155491"/>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866217"/>
            <a:ext cx="4041775" cy="326568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92A09B-228D-5B4E-A4BB-E9F62617E37F}" type="datetimeFigureOut">
              <a:rPr lang="en-US" smtClean="0"/>
              <a:t>5/22/2015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7B01B9-94B0-9D4A-910F-C04AD45082B9}" type="slidenum">
              <a:rPr lang="en-US" smtClean="0"/>
              <a:t>‹#›</a:t>
            </a:fld>
            <a:endParaRPr lang="en-US"/>
          </a:p>
        </p:txBody>
      </p:sp>
    </p:spTree>
    <p:extLst>
      <p:ext uri="{BB962C8B-B14F-4D97-AF65-F5344CB8AC3E}">
        <p14:creationId xmlns:p14="http://schemas.microsoft.com/office/powerpoint/2010/main" val="3244915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92A09B-228D-5B4E-A4BB-E9F62617E37F}" type="datetimeFigureOut">
              <a:rPr lang="en-US" smtClean="0"/>
              <a:t>5/22/2015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7B01B9-94B0-9D4A-910F-C04AD45082B9}" type="slidenum">
              <a:rPr lang="en-US" smtClean="0"/>
              <a:t>‹#›</a:t>
            </a:fld>
            <a:endParaRPr lang="en-US"/>
          </a:p>
        </p:txBody>
      </p:sp>
    </p:spTree>
    <p:extLst>
      <p:ext uri="{BB962C8B-B14F-4D97-AF65-F5344CB8AC3E}">
        <p14:creationId xmlns:p14="http://schemas.microsoft.com/office/powerpoint/2010/main" val="153545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92A09B-228D-5B4E-A4BB-E9F62617E37F}" type="datetimeFigureOut">
              <a:rPr lang="en-US" smtClean="0"/>
              <a:t>5/22/2015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7B01B9-94B0-9D4A-910F-C04AD45082B9}" type="slidenum">
              <a:rPr lang="en-US" smtClean="0"/>
              <a:t>‹#›</a:t>
            </a:fld>
            <a:endParaRPr lang="en-US"/>
          </a:p>
        </p:txBody>
      </p:sp>
    </p:spTree>
    <p:extLst>
      <p:ext uri="{BB962C8B-B14F-4D97-AF65-F5344CB8AC3E}">
        <p14:creationId xmlns:p14="http://schemas.microsoft.com/office/powerpoint/2010/main" val="3679901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68362"/>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868362"/>
            <a:ext cx="5111750" cy="525780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637620"/>
            <a:ext cx="3008313" cy="348854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92A09B-228D-5B4E-A4BB-E9F62617E37F}" type="datetimeFigureOut">
              <a:rPr lang="en-US" smtClean="0"/>
              <a:t>5/22/2015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7B01B9-94B0-9D4A-910F-C04AD45082B9}" type="slidenum">
              <a:rPr lang="en-US" smtClean="0"/>
              <a:t>‹#›</a:t>
            </a:fld>
            <a:endParaRPr lang="en-US"/>
          </a:p>
        </p:txBody>
      </p:sp>
    </p:spTree>
    <p:extLst>
      <p:ext uri="{BB962C8B-B14F-4D97-AF65-F5344CB8AC3E}">
        <p14:creationId xmlns:p14="http://schemas.microsoft.com/office/powerpoint/2010/main" val="2385727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07392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886096"/>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640659"/>
            <a:ext cx="5486400" cy="54664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92A09B-228D-5B4E-A4BB-E9F62617E37F}" type="datetimeFigureOut">
              <a:rPr lang="en-US" smtClean="0"/>
              <a:t>5/22/2015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7B01B9-94B0-9D4A-910F-C04AD45082B9}" type="slidenum">
              <a:rPr lang="en-US" smtClean="0"/>
              <a:t>‹#›</a:t>
            </a:fld>
            <a:endParaRPr lang="en-US"/>
          </a:p>
        </p:txBody>
      </p:sp>
    </p:spTree>
    <p:extLst>
      <p:ext uri="{BB962C8B-B14F-4D97-AF65-F5344CB8AC3E}">
        <p14:creationId xmlns:p14="http://schemas.microsoft.com/office/powerpoint/2010/main" val="3972437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2879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2156685"/>
            <a:ext cx="8229600" cy="39694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92A09B-228D-5B4E-A4BB-E9F62617E37F}" type="datetimeFigureOut">
              <a:rPr lang="en-US" smtClean="0"/>
              <a:t>5/22/2015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224447"/>
            <a:ext cx="2133600" cy="365125"/>
          </a:xfrm>
          <a:prstGeom prst="rect">
            <a:avLst/>
          </a:prstGeom>
        </p:spPr>
        <p:txBody>
          <a:bodyPr vert="horz" lIns="91440" tIns="45720" rIns="91440" bIns="45720" rtlCol="0" anchor="ctr"/>
          <a:lstStyle>
            <a:lvl1pPr algn="r">
              <a:defRPr sz="1200">
                <a:solidFill>
                  <a:schemeClr val="bg1"/>
                </a:solidFill>
              </a:defRPr>
            </a:lvl1pPr>
          </a:lstStyle>
          <a:p>
            <a:fld id="{E27B01B9-94B0-9D4A-910F-C04AD45082B9}" type="slidenum">
              <a:rPr lang="en-US" smtClean="0"/>
              <a:t>‹#›</a:t>
            </a:fld>
            <a:endParaRPr lang="en-US"/>
          </a:p>
        </p:txBody>
      </p:sp>
    </p:spTree>
    <p:extLst>
      <p:ext uri="{BB962C8B-B14F-4D97-AF65-F5344CB8AC3E}">
        <p14:creationId xmlns:p14="http://schemas.microsoft.com/office/powerpoint/2010/main" val="220864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vde.state.wv.us/certification/form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vde.state.wv.us/oel/elearning.php"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dccipole@access.k12.wv.us" TargetMode="External"/><Relationship Id="rId2" Type="http://schemas.openxmlformats.org/officeDocument/2006/relationships/hyperlink" Target="mailto:rcrowley@access.k12.wv.u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legis.state.wv.us/wvcode/ChapterEntire.cfm?chap=18&amp;art=5&amp;section=44#05"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v.l1enrollment.com/OpenNetworkPortal/spring/customer?execution=e1s1"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vde.state.wv.us/certification/forms/WV_Card_Scan_Form_2012.pdf" TargetMode="External"/><Relationship Id="rId4" Type="http://schemas.openxmlformats.org/officeDocument/2006/relationships/hyperlink" Target="http://wvde.state.wv.us/certification/forms/fingerprint.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endParaRPr lang="en-US" dirty="0"/>
          </a:p>
        </p:txBody>
      </p:sp>
      <p:sp>
        <p:nvSpPr>
          <p:cNvPr id="3" name="Content Placeholder 2"/>
          <p:cNvSpPr>
            <a:spLocks noGrp="1"/>
          </p:cNvSpPr>
          <p:nvPr>
            <p:ph type="subTitle" idx="1"/>
          </p:nvPr>
        </p:nvSpPr>
        <p:spPr>
          <a:xfrm>
            <a:off x="723900" y="1524000"/>
            <a:ext cx="7696200" cy="2836415"/>
          </a:xfrm>
        </p:spPr>
        <p:txBody>
          <a:bodyPr>
            <a:normAutofit fontScale="77500" lnSpcReduction="20000"/>
          </a:bodyPr>
          <a:lstStyle/>
          <a:p>
            <a:endParaRPr lang="en-US" dirty="0" smtClean="0">
              <a:solidFill>
                <a:schemeClr val="tx1"/>
              </a:solidFill>
            </a:endParaRPr>
          </a:p>
          <a:p>
            <a:pPr marL="0" indent="0" algn="ctr">
              <a:buNone/>
            </a:pPr>
            <a:r>
              <a:rPr lang="en-US" sz="4800" b="1" dirty="0" smtClean="0">
                <a:solidFill>
                  <a:schemeClr val="tx1"/>
                </a:solidFill>
              </a:rPr>
              <a:t>Early Childhood Classroom</a:t>
            </a:r>
          </a:p>
          <a:p>
            <a:pPr marL="0" indent="0" algn="ctr">
              <a:buNone/>
            </a:pPr>
            <a:r>
              <a:rPr lang="en-US" sz="4800" b="1" dirty="0" smtClean="0">
                <a:solidFill>
                  <a:schemeClr val="tx1"/>
                </a:solidFill>
              </a:rPr>
              <a:t> Assistant Teacher Authorization</a:t>
            </a:r>
          </a:p>
          <a:p>
            <a:pPr marL="0" indent="0" algn="ctr">
              <a:buNone/>
            </a:pPr>
            <a:endParaRPr lang="en-US" sz="4800" dirty="0" smtClean="0">
              <a:solidFill>
                <a:schemeClr val="tx1"/>
              </a:solidFill>
            </a:endParaRPr>
          </a:p>
          <a:p>
            <a:pPr lvl="3"/>
            <a:r>
              <a:rPr lang="en-US" dirty="0" smtClean="0">
                <a:solidFill>
                  <a:schemeClr val="tx1"/>
                </a:solidFill>
              </a:rPr>
              <a:t>Presented by the West Virginia Department of Education</a:t>
            </a:r>
          </a:p>
          <a:p>
            <a:endParaRPr lang="en-US" dirty="0">
              <a:solidFill>
                <a:schemeClr val="tx1"/>
              </a:solidFill>
            </a:endParaRPr>
          </a:p>
        </p:txBody>
      </p:sp>
    </p:spTree>
    <p:extLst>
      <p:ext uri="{BB962C8B-B14F-4D97-AF65-F5344CB8AC3E}">
        <p14:creationId xmlns:p14="http://schemas.microsoft.com/office/powerpoint/2010/main" val="17635098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914400"/>
            <a:ext cx="8610600" cy="1143000"/>
          </a:xfrm>
        </p:spPr>
        <p:txBody>
          <a:bodyPr>
            <a:normAutofit fontScale="90000"/>
          </a:bodyPr>
          <a:lstStyle/>
          <a:p>
            <a:r>
              <a:rPr lang="en-US" dirty="0"/>
              <a:t>ECCAT </a:t>
            </a:r>
            <a:r>
              <a:rPr lang="en-US" dirty="0" smtClean="0"/>
              <a:t>Initial</a:t>
            </a:r>
            <a:br>
              <a:rPr lang="en-US" dirty="0" smtClean="0"/>
            </a:br>
            <a:r>
              <a:rPr lang="en-US" sz="3200" dirty="0" smtClean="0">
                <a:solidFill>
                  <a:srgbClr val="FF0000"/>
                </a:solidFill>
              </a:rPr>
              <a:t>Apply Upon Placement in a Pre-K or Kindergarten</a:t>
            </a:r>
            <a:endParaRPr lang="en-US"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r>
              <a:rPr lang="en-US" dirty="0"/>
              <a:t>Applicants must apply with the following:	</a:t>
            </a:r>
          </a:p>
          <a:p>
            <a:pPr lvl="1"/>
            <a:r>
              <a:rPr lang="en-US" dirty="0"/>
              <a:t>Applicant Information Page</a:t>
            </a:r>
          </a:p>
          <a:p>
            <a:pPr lvl="1"/>
            <a:r>
              <a:rPr lang="en-US" dirty="0"/>
              <a:t>Revised </a:t>
            </a:r>
            <a:r>
              <a:rPr lang="en-US" dirty="0" smtClean="0"/>
              <a:t>Form </a:t>
            </a:r>
            <a:r>
              <a:rPr lang="en-US" dirty="0"/>
              <a:t>41</a:t>
            </a:r>
          </a:p>
          <a:p>
            <a:pPr lvl="1"/>
            <a:r>
              <a:rPr lang="en-US" dirty="0"/>
              <a:t>Form 7 (Background Check)  **</a:t>
            </a:r>
          </a:p>
          <a:p>
            <a:pPr lvl="1"/>
            <a:r>
              <a:rPr lang="en-US" dirty="0"/>
              <a:t>Proof of passing score of the State Competency Exam</a:t>
            </a:r>
            <a:r>
              <a:rPr lang="en-US" dirty="0" smtClean="0"/>
              <a:t>** (Only for LEA employees)</a:t>
            </a:r>
            <a:endParaRPr lang="en-US" dirty="0"/>
          </a:p>
          <a:p>
            <a:pPr lvl="1"/>
            <a:r>
              <a:rPr lang="en-US" dirty="0"/>
              <a:t>Proof of a high school diploma or equivalency**</a:t>
            </a:r>
          </a:p>
          <a:p>
            <a:pPr lvl="1"/>
            <a:r>
              <a:rPr lang="en-US" dirty="0"/>
              <a:t>Pay the online fee of $</a:t>
            </a:r>
            <a:r>
              <a:rPr lang="en-US" dirty="0" smtClean="0"/>
              <a:t>35</a:t>
            </a:r>
          </a:p>
          <a:p>
            <a:pPr lvl="1"/>
            <a:r>
              <a:rPr lang="en-US" b="1" dirty="0" smtClean="0">
                <a:solidFill>
                  <a:srgbClr val="FF0000"/>
                </a:solidFill>
              </a:rPr>
              <a:t>NO COURSE WORK REQUIRED FOR INITIAL </a:t>
            </a:r>
            <a:r>
              <a:rPr lang="en-US" b="1" dirty="0" smtClean="0">
                <a:solidFill>
                  <a:srgbClr val="FF0000"/>
                </a:solidFill>
              </a:rPr>
              <a:t>APPLICATION</a:t>
            </a:r>
            <a:endParaRPr lang="en-US" b="1" dirty="0">
              <a:solidFill>
                <a:srgbClr val="FF0000"/>
              </a:solidFill>
            </a:endParaRPr>
          </a:p>
          <a:p>
            <a:pPr marL="457200" lvl="1" indent="0">
              <a:buNone/>
            </a:pPr>
            <a:r>
              <a:rPr lang="en-US" dirty="0"/>
              <a:t>**</a:t>
            </a:r>
            <a:r>
              <a:rPr lang="en-US" sz="2000" dirty="0"/>
              <a:t>Exempt for Paraprofessionals</a:t>
            </a:r>
            <a:endParaRPr lang="en-US" dirty="0"/>
          </a:p>
          <a:p>
            <a:pPr lvl="1"/>
            <a:endParaRPr lang="en-US" dirty="0"/>
          </a:p>
          <a:p>
            <a:endParaRPr lang="en-US" dirty="0"/>
          </a:p>
        </p:txBody>
      </p:sp>
    </p:spTree>
    <p:extLst>
      <p:ext uri="{BB962C8B-B14F-4D97-AF65-F5344CB8AC3E}">
        <p14:creationId xmlns:p14="http://schemas.microsoft.com/office/powerpoint/2010/main" val="22149819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ECCAT Renewals</a:t>
            </a:r>
            <a:endParaRPr lang="en-US" dirty="0"/>
          </a:p>
        </p:txBody>
      </p:sp>
      <p:sp>
        <p:nvSpPr>
          <p:cNvPr id="3" name="Content Placeholder 2"/>
          <p:cNvSpPr>
            <a:spLocks noGrp="1"/>
          </p:cNvSpPr>
          <p:nvPr>
            <p:ph idx="1"/>
          </p:nvPr>
        </p:nvSpPr>
        <p:spPr/>
        <p:txBody>
          <a:bodyPr>
            <a:normAutofit fontScale="92500" lnSpcReduction="20000"/>
          </a:bodyPr>
          <a:lstStyle/>
          <a:p>
            <a:r>
              <a:rPr lang="en-US" dirty="0"/>
              <a:t>Applicants must apply with the following:	</a:t>
            </a:r>
          </a:p>
          <a:p>
            <a:pPr lvl="1"/>
            <a:r>
              <a:rPr lang="en-US" dirty="0"/>
              <a:t>Applicant Information Page</a:t>
            </a:r>
          </a:p>
          <a:p>
            <a:pPr lvl="1"/>
            <a:r>
              <a:rPr lang="en-US"/>
              <a:t>Revised </a:t>
            </a:r>
            <a:r>
              <a:rPr lang="en-US" smtClean="0"/>
              <a:t>Form 41</a:t>
            </a:r>
            <a:endParaRPr lang="en-US" dirty="0" smtClean="0"/>
          </a:p>
          <a:p>
            <a:pPr lvl="1"/>
            <a:r>
              <a:rPr lang="en-US" dirty="0" smtClean="0"/>
              <a:t>Proof of successful completion of course work or semester hours.</a:t>
            </a:r>
          </a:p>
          <a:p>
            <a:pPr lvl="2"/>
            <a:r>
              <a:rPr lang="en-US" dirty="0" smtClean="0"/>
              <a:t>Seal-bearing transcript  OR</a:t>
            </a:r>
          </a:p>
          <a:p>
            <a:pPr lvl="2"/>
            <a:r>
              <a:rPr lang="en-US" dirty="0" smtClean="0"/>
              <a:t>E-Learning completion certificate OR</a:t>
            </a:r>
          </a:p>
          <a:p>
            <a:pPr lvl="2"/>
            <a:r>
              <a:rPr lang="en-US" dirty="0" smtClean="0"/>
              <a:t>ACDS seal-bearing certificate OR</a:t>
            </a:r>
          </a:p>
          <a:p>
            <a:pPr lvl="2"/>
            <a:r>
              <a:rPr lang="en-US" dirty="0" smtClean="0"/>
              <a:t>CDA advisor signature</a:t>
            </a:r>
          </a:p>
          <a:p>
            <a:pPr lvl="1"/>
            <a:r>
              <a:rPr lang="en-US" dirty="0" smtClean="0"/>
              <a:t>Pay the online fee of $35</a:t>
            </a:r>
            <a:endParaRPr lang="en-US" dirty="0"/>
          </a:p>
          <a:p>
            <a:endParaRPr lang="en-US" dirty="0"/>
          </a:p>
        </p:txBody>
      </p:sp>
    </p:spTree>
    <p:extLst>
      <p:ext uri="{BB962C8B-B14F-4D97-AF65-F5344CB8AC3E}">
        <p14:creationId xmlns:p14="http://schemas.microsoft.com/office/powerpoint/2010/main" val="12610466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stretch>
            <a:fillRect/>
          </a:stretch>
        </p:blipFill>
        <p:spPr>
          <a:xfrm>
            <a:off x="684636" y="1046206"/>
            <a:ext cx="6332384" cy="4860323"/>
          </a:xfrm>
          <a:prstGeom prst="rect">
            <a:avLst/>
          </a:prstGeom>
        </p:spPr>
      </p:pic>
      <p:sp>
        <p:nvSpPr>
          <p:cNvPr id="6" name="Down Arrow 5"/>
          <p:cNvSpPr/>
          <p:nvPr/>
        </p:nvSpPr>
        <p:spPr>
          <a:xfrm rot="5400000">
            <a:off x="7698959" y="1355823"/>
            <a:ext cx="484632" cy="97840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7249297" y="2150075"/>
            <a:ext cx="1581665" cy="1200329"/>
          </a:xfrm>
          <a:prstGeom prst="rect">
            <a:avLst/>
          </a:prstGeom>
          <a:noFill/>
        </p:spPr>
        <p:txBody>
          <a:bodyPr wrap="square" rtlCol="0">
            <a:spAutoFit/>
          </a:bodyPr>
          <a:lstStyle/>
          <a:p>
            <a:pPr algn="ctr"/>
            <a:r>
              <a:rPr lang="en-US" dirty="0" smtClean="0"/>
              <a:t>Course work must be listed for processing.</a:t>
            </a:r>
            <a:endParaRPr lang="en-US" dirty="0"/>
          </a:p>
        </p:txBody>
      </p:sp>
    </p:spTree>
    <p:extLst>
      <p:ext uri="{BB962C8B-B14F-4D97-AF65-F5344CB8AC3E}">
        <p14:creationId xmlns:p14="http://schemas.microsoft.com/office/powerpoint/2010/main" val="26444986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Permanent ECCAT</a:t>
            </a:r>
            <a:endParaRPr lang="en-US" dirty="0"/>
          </a:p>
        </p:txBody>
      </p:sp>
      <p:sp>
        <p:nvSpPr>
          <p:cNvPr id="3" name="Content Placeholder 2"/>
          <p:cNvSpPr>
            <a:spLocks noGrp="1"/>
          </p:cNvSpPr>
          <p:nvPr>
            <p:ph idx="1"/>
          </p:nvPr>
        </p:nvSpPr>
        <p:spPr/>
        <p:txBody>
          <a:bodyPr>
            <a:normAutofit fontScale="85000" lnSpcReduction="20000"/>
          </a:bodyPr>
          <a:lstStyle/>
          <a:p>
            <a:r>
              <a:rPr lang="en-US" dirty="0"/>
              <a:t>Applicants must apply with the following:	</a:t>
            </a:r>
          </a:p>
          <a:p>
            <a:pPr lvl="1"/>
            <a:r>
              <a:rPr lang="en-US" dirty="0"/>
              <a:t>Applicant Information Page</a:t>
            </a:r>
          </a:p>
          <a:p>
            <a:pPr lvl="1"/>
            <a:r>
              <a:rPr lang="en-US" dirty="0"/>
              <a:t>Revised </a:t>
            </a:r>
            <a:r>
              <a:rPr lang="en-US" dirty="0" smtClean="0"/>
              <a:t>Form </a:t>
            </a:r>
            <a:r>
              <a:rPr lang="en-US" dirty="0"/>
              <a:t>41</a:t>
            </a:r>
          </a:p>
          <a:p>
            <a:pPr lvl="1"/>
            <a:r>
              <a:rPr lang="en-US" dirty="0"/>
              <a:t>Proof of successful completion of course work or semester hours.</a:t>
            </a:r>
          </a:p>
          <a:p>
            <a:pPr lvl="2"/>
            <a:r>
              <a:rPr lang="en-US" dirty="0"/>
              <a:t>Seal-bearing transcript  </a:t>
            </a:r>
            <a:r>
              <a:rPr lang="en-US" dirty="0" smtClean="0"/>
              <a:t>OR</a:t>
            </a:r>
          </a:p>
          <a:p>
            <a:pPr lvl="2"/>
            <a:r>
              <a:rPr lang="en-US" dirty="0" smtClean="0"/>
              <a:t>E-Learning completion certificates for all three (3) courses</a:t>
            </a:r>
            <a:endParaRPr lang="en-US" dirty="0"/>
          </a:p>
          <a:p>
            <a:pPr lvl="2"/>
            <a:r>
              <a:rPr lang="en-US" dirty="0" smtClean="0"/>
              <a:t>ACDS ~ A copy of the official certificate from the </a:t>
            </a:r>
            <a:r>
              <a:rPr lang="en-US" u="sng" dirty="0" smtClean="0"/>
              <a:t>United States Department of Labor </a:t>
            </a:r>
            <a:r>
              <a:rPr lang="en-US" dirty="0" smtClean="0"/>
              <a:t> OR</a:t>
            </a:r>
            <a:endParaRPr lang="en-US" dirty="0"/>
          </a:p>
          <a:p>
            <a:pPr lvl="2"/>
            <a:r>
              <a:rPr lang="en-US" dirty="0" smtClean="0"/>
              <a:t>CDA ~A copy of the official seal-bearing certificate from the </a:t>
            </a:r>
            <a:r>
              <a:rPr lang="en-US" u="sng" dirty="0" smtClean="0"/>
              <a:t>National Credentialing Agency </a:t>
            </a:r>
          </a:p>
          <a:p>
            <a:pPr lvl="2"/>
            <a:r>
              <a:rPr lang="en-US" dirty="0" smtClean="0"/>
              <a:t>Pay </a:t>
            </a:r>
            <a:r>
              <a:rPr lang="en-US" dirty="0"/>
              <a:t>the online fee of $35</a:t>
            </a:r>
          </a:p>
        </p:txBody>
      </p:sp>
    </p:spTree>
    <p:extLst>
      <p:ext uri="{BB962C8B-B14F-4D97-AF65-F5344CB8AC3E}">
        <p14:creationId xmlns:p14="http://schemas.microsoft.com/office/powerpoint/2010/main" val="36392163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pitchFamily="34" charset="0"/>
                <a:cs typeface="Arial" pitchFamily="34" charset="0"/>
              </a:rPr>
              <a:t>Finding the </a:t>
            </a:r>
            <a:r>
              <a:rPr lang="en-US" b="1" dirty="0">
                <a:latin typeface="Arial" pitchFamily="34" charset="0"/>
                <a:cs typeface="Arial" pitchFamily="34" charset="0"/>
              </a:rPr>
              <a:t>M</a:t>
            </a:r>
            <a:r>
              <a:rPr lang="en-US" b="1" dirty="0" smtClean="0">
                <a:latin typeface="Arial" pitchFamily="34" charset="0"/>
                <a:cs typeface="Arial" pitchFamily="34" charset="0"/>
              </a:rPr>
              <a:t>ost </a:t>
            </a:r>
            <a:br>
              <a:rPr lang="en-US" b="1" dirty="0" smtClean="0">
                <a:latin typeface="Arial" pitchFamily="34" charset="0"/>
                <a:cs typeface="Arial" pitchFamily="34" charset="0"/>
              </a:rPr>
            </a:br>
            <a:r>
              <a:rPr lang="en-US" b="1" u="sng" dirty="0" smtClean="0">
                <a:latin typeface="Arial" pitchFamily="34" charset="0"/>
                <a:cs typeface="Arial" pitchFamily="34" charset="0"/>
              </a:rPr>
              <a:t>Current</a:t>
            </a:r>
            <a:r>
              <a:rPr lang="en-US" b="1" dirty="0" smtClean="0">
                <a:latin typeface="Arial" pitchFamily="34" charset="0"/>
                <a:cs typeface="Arial" pitchFamily="34" charset="0"/>
              </a:rPr>
              <a:t> Forms</a:t>
            </a:r>
            <a:endParaRPr lang="en-US" b="1" dirty="0">
              <a:latin typeface="Arial" pitchFamily="34" charset="0"/>
              <a:cs typeface="Arial" pitchFamily="34" charset="0"/>
            </a:endParaRPr>
          </a:p>
        </p:txBody>
      </p:sp>
      <p:sp>
        <p:nvSpPr>
          <p:cNvPr id="3" name="Subtitle 2"/>
          <p:cNvSpPr>
            <a:spLocks noGrp="1"/>
          </p:cNvSpPr>
          <p:nvPr>
            <p:ph idx="1"/>
          </p:nvPr>
        </p:nvSpPr>
        <p:spPr/>
        <p:txBody>
          <a:bodyPr>
            <a:normAutofit fontScale="85000" lnSpcReduction="10000"/>
          </a:bodyPr>
          <a:lstStyle/>
          <a:p>
            <a:pPr algn="l"/>
            <a:r>
              <a:rPr lang="en-US" dirty="0" smtClean="0">
                <a:solidFill>
                  <a:schemeClr val="tx1"/>
                </a:solidFill>
                <a:latin typeface="Arial" pitchFamily="34" charset="0"/>
                <a:cs typeface="Arial" pitchFamily="34" charset="0"/>
              </a:rPr>
              <a:t>Be sure to retrieve forms from our website </a:t>
            </a:r>
            <a:r>
              <a:rPr lang="en-US" b="1" u="sng" dirty="0" smtClean="0">
                <a:solidFill>
                  <a:schemeClr val="tx1"/>
                </a:solidFill>
                <a:latin typeface="Arial" pitchFamily="34" charset="0"/>
                <a:cs typeface="Arial" pitchFamily="34" charset="0"/>
              </a:rPr>
              <a:t>each time </a:t>
            </a:r>
            <a:r>
              <a:rPr lang="en-US" dirty="0" smtClean="0">
                <a:solidFill>
                  <a:schemeClr val="tx1"/>
                </a:solidFill>
                <a:latin typeface="Arial" pitchFamily="34" charset="0"/>
                <a:cs typeface="Arial" pitchFamily="34" charset="0"/>
              </a:rPr>
              <a:t>you need a form.  </a:t>
            </a:r>
          </a:p>
          <a:p>
            <a:pPr algn="l"/>
            <a:endParaRPr lang="en-US" dirty="0" smtClean="0">
              <a:solidFill>
                <a:schemeClr val="tx1"/>
              </a:solidFill>
              <a:latin typeface="Arial" pitchFamily="34" charset="0"/>
              <a:cs typeface="Arial" pitchFamily="34" charset="0"/>
            </a:endParaRPr>
          </a:p>
          <a:p>
            <a:pPr algn="l"/>
            <a:r>
              <a:rPr lang="en-US" dirty="0" smtClean="0">
                <a:solidFill>
                  <a:schemeClr val="tx1"/>
                </a:solidFill>
                <a:latin typeface="Arial" pitchFamily="34" charset="0"/>
                <a:cs typeface="Arial" pitchFamily="34" charset="0"/>
              </a:rPr>
              <a:t>Follow this procedure:</a:t>
            </a:r>
          </a:p>
          <a:p>
            <a:pPr algn="l"/>
            <a:endParaRPr lang="en-US" dirty="0" smtClean="0">
              <a:solidFill>
                <a:schemeClr val="tx1"/>
              </a:solidFill>
              <a:latin typeface="Arial" pitchFamily="34" charset="0"/>
              <a:cs typeface="Arial" pitchFamily="34" charset="0"/>
            </a:endParaRPr>
          </a:p>
          <a:p>
            <a:pPr marL="457200" indent="-457200" algn="l">
              <a:buFont typeface="Arial" pitchFamily="34" charset="0"/>
              <a:buChar char="•"/>
            </a:pPr>
            <a:r>
              <a:rPr lang="en-US" dirty="0" smtClean="0">
                <a:solidFill>
                  <a:schemeClr val="tx1"/>
                </a:solidFill>
                <a:latin typeface="Arial" pitchFamily="34" charset="0"/>
                <a:cs typeface="Arial" pitchFamily="34" charset="0"/>
              </a:rPr>
              <a:t>From the </a:t>
            </a:r>
            <a:r>
              <a:rPr lang="en-US" b="1" dirty="0" smtClean="0">
                <a:solidFill>
                  <a:schemeClr val="tx1"/>
                </a:solidFill>
                <a:latin typeface="Arial" pitchFamily="34" charset="0"/>
                <a:cs typeface="Arial" pitchFamily="34" charset="0"/>
              </a:rPr>
              <a:t>WVDE home page</a:t>
            </a:r>
          </a:p>
          <a:p>
            <a:pPr marL="914400" lvl="1" indent="-457200" algn="l">
              <a:buFont typeface="Courier New" pitchFamily="49" charset="0"/>
              <a:buChar char="o"/>
            </a:pPr>
            <a:r>
              <a:rPr lang="en-US" dirty="0" smtClean="0">
                <a:solidFill>
                  <a:schemeClr val="tx1"/>
                </a:solidFill>
                <a:latin typeface="Arial" pitchFamily="34" charset="0"/>
                <a:cs typeface="Arial" pitchFamily="34" charset="0"/>
              </a:rPr>
              <a:t>Select </a:t>
            </a:r>
            <a:r>
              <a:rPr lang="en-US" b="1" dirty="0" smtClean="0">
                <a:solidFill>
                  <a:schemeClr val="tx1"/>
                </a:solidFill>
                <a:latin typeface="Arial" pitchFamily="34" charset="0"/>
                <a:cs typeface="Arial" pitchFamily="34" charset="0"/>
              </a:rPr>
              <a:t>Educators</a:t>
            </a:r>
          </a:p>
          <a:p>
            <a:pPr marL="1257300" lvl="2" indent="-342900" algn="l">
              <a:buFont typeface="Courier New" pitchFamily="49" charset="0"/>
              <a:buChar char="o"/>
            </a:pPr>
            <a:r>
              <a:rPr lang="en-US" dirty="0" smtClean="0">
                <a:solidFill>
                  <a:schemeClr val="tx1"/>
                </a:solidFill>
                <a:latin typeface="Arial" pitchFamily="34" charset="0"/>
                <a:cs typeface="Arial" pitchFamily="34" charset="0"/>
              </a:rPr>
              <a:t>Then select </a:t>
            </a:r>
            <a:r>
              <a:rPr lang="en-US" b="1" dirty="0" smtClean="0">
                <a:solidFill>
                  <a:schemeClr val="tx1"/>
                </a:solidFill>
                <a:latin typeface="Arial" pitchFamily="34" charset="0"/>
                <a:cs typeface="Arial" pitchFamily="34" charset="0"/>
              </a:rPr>
              <a:t>Certification</a:t>
            </a:r>
          </a:p>
          <a:p>
            <a:pPr marL="1257300" lvl="2" indent="-342900" algn="l">
              <a:buFont typeface="Courier New" pitchFamily="49" charset="0"/>
              <a:buChar char="o"/>
            </a:pPr>
            <a:r>
              <a:rPr lang="en-US" dirty="0" smtClean="0">
                <a:solidFill>
                  <a:schemeClr val="tx1"/>
                </a:solidFill>
                <a:latin typeface="Arial" pitchFamily="34" charset="0"/>
                <a:cs typeface="Arial" pitchFamily="34" charset="0"/>
              </a:rPr>
              <a:t>From the Certification page, select </a:t>
            </a:r>
            <a:r>
              <a:rPr lang="en-US" b="1" u="sng" dirty="0" smtClean="0">
                <a:solidFill>
                  <a:schemeClr val="tx1"/>
                </a:solidFill>
                <a:latin typeface="Arial" pitchFamily="34" charset="0"/>
                <a:cs typeface="Arial" pitchFamily="34" charset="0"/>
                <a:hlinkClick r:id="rId3"/>
              </a:rPr>
              <a:t>Downloadable Forms</a:t>
            </a:r>
            <a:endParaRPr lang="en-US" b="1" u="sng" dirty="0" smtClean="0">
              <a:solidFill>
                <a:schemeClr val="tx1"/>
              </a:solidFill>
              <a:latin typeface="Arial" pitchFamily="34" charset="0"/>
              <a:cs typeface="Arial" pitchFamily="34" charset="0"/>
            </a:endParaRPr>
          </a:p>
          <a:p>
            <a:pPr marL="457200" indent="-457200" algn="l">
              <a:buFont typeface="Arial" pitchFamily="34" charset="0"/>
              <a:buChar char="•"/>
            </a:pPr>
            <a:endParaRPr lang="en-US" b="1" u="sng" dirty="0" smtClean="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8196420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066800"/>
            <a:ext cx="8229600" cy="1143000"/>
          </a:xfrm>
        </p:spPr>
        <p:txBody>
          <a:bodyPr/>
          <a:lstStyle/>
          <a:p>
            <a:r>
              <a:rPr lang="en-US" b="1" dirty="0" smtClean="0"/>
              <a:t>E-Learning Courses</a:t>
            </a:r>
            <a:endParaRPr lang="en-US" b="1" dirty="0"/>
          </a:p>
        </p:txBody>
      </p:sp>
      <p:sp>
        <p:nvSpPr>
          <p:cNvPr id="3" name="Content Placeholder 2"/>
          <p:cNvSpPr>
            <a:spLocks noGrp="1"/>
          </p:cNvSpPr>
          <p:nvPr>
            <p:ph idx="1"/>
          </p:nvPr>
        </p:nvSpPr>
        <p:spPr>
          <a:xfrm>
            <a:off x="228600" y="2057400"/>
            <a:ext cx="8458200" cy="3810000"/>
          </a:xfrm>
        </p:spPr>
        <p:txBody>
          <a:bodyPr>
            <a:normAutofit fontScale="92500" lnSpcReduction="10000"/>
          </a:bodyPr>
          <a:lstStyle/>
          <a:p>
            <a:r>
              <a:rPr lang="en-US" b="1" dirty="0" smtClean="0"/>
              <a:t>Session One</a:t>
            </a:r>
            <a:r>
              <a:rPr lang="en-US" dirty="0" smtClean="0"/>
              <a:t>-</a:t>
            </a:r>
          </a:p>
          <a:p>
            <a:pPr lvl="1"/>
            <a:r>
              <a:rPr lang="en-US" dirty="0" smtClean="0"/>
              <a:t>September 9 -December 22, 2015 </a:t>
            </a:r>
          </a:p>
          <a:p>
            <a:pPr lvl="1"/>
            <a:r>
              <a:rPr lang="en-US" dirty="0" smtClean="0"/>
              <a:t>Registration </a:t>
            </a:r>
            <a:r>
              <a:rPr lang="en-US" dirty="0"/>
              <a:t>opening on July 1, </a:t>
            </a:r>
            <a:r>
              <a:rPr lang="en-US" dirty="0" smtClean="0"/>
              <a:t>2015</a:t>
            </a:r>
            <a:endParaRPr lang="en-US" dirty="0"/>
          </a:p>
          <a:p>
            <a:r>
              <a:rPr lang="en-US" b="1" dirty="0"/>
              <a:t>Session </a:t>
            </a:r>
            <a:r>
              <a:rPr lang="en-US" b="1" dirty="0" smtClean="0"/>
              <a:t>Two</a:t>
            </a:r>
            <a:r>
              <a:rPr lang="en-US" dirty="0" smtClean="0"/>
              <a:t>-</a:t>
            </a:r>
          </a:p>
          <a:p>
            <a:pPr lvl="1"/>
            <a:r>
              <a:rPr lang="en-US" dirty="0" smtClean="0"/>
              <a:t>January 6 -April 20, 2016 </a:t>
            </a:r>
          </a:p>
          <a:p>
            <a:pPr lvl="1"/>
            <a:r>
              <a:rPr lang="en-US" dirty="0" smtClean="0"/>
              <a:t>Registration </a:t>
            </a:r>
            <a:r>
              <a:rPr lang="en-US" dirty="0"/>
              <a:t>opening on November 1, </a:t>
            </a:r>
            <a:r>
              <a:rPr lang="en-US" dirty="0" smtClean="0"/>
              <a:t>2015</a:t>
            </a:r>
          </a:p>
          <a:p>
            <a:pPr marL="457200" lvl="1" indent="0">
              <a:buNone/>
            </a:pPr>
            <a:endParaRPr lang="en-US" dirty="0" smtClean="0">
              <a:hlinkClick r:id="rId3"/>
            </a:endParaRPr>
          </a:p>
          <a:p>
            <a:pPr marL="457200" lvl="1" indent="0">
              <a:buNone/>
            </a:pPr>
            <a:r>
              <a:rPr lang="en-US" dirty="0" smtClean="0">
                <a:hlinkClick r:id="rId3"/>
              </a:rPr>
              <a:t>http</a:t>
            </a:r>
            <a:r>
              <a:rPr lang="en-US" dirty="0">
                <a:hlinkClick r:id="rId3"/>
              </a:rPr>
              <a:t>://</a:t>
            </a:r>
            <a:r>
              <a:rPr lang="en-US" dirty="0" smtClean="0">
                <a:hlinkClick r:id="rId3"/>
              </a:rPr>
              <a:t>wvde.state.wv.us/oel/elearning.php</a:t>
            </a:r>
            <a:r>
              <a:rPr lang="en-US" dirty="0" smtClean="0"/>
              <a:t> </a:t>
            </a:r>
            <a:endParaRPr lang="en-US" dirty="0"/>
          </a:p>
        </p:txBody>
      </p:sp>
    </p:spTree>
    <p:extLst>
      <p:ext uri="{BB962C8B-B14F-4D97-AF65-F5344CB8AC3E}">
        <p14:creationId xmlns:p14="http://schemas.microsoft.com/office/powerpoint/2010/main" val="22915862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Contact Information</a:t>
            </a:r>
            <a:endParaRPr lang="en-US" dirty="0"/>
          </a:p>
        </p:txBody>
      </p:sp>
      <p:sp>
        <p:nvSpPr>
          <p:cNvPr id="3" name="Content Placeholder 2"/>
          <p:cNvSpPr>
            <a:spLocks noGrp="1"/>
          </p:cNvSpPr>
          <p:nvPr>
            <p:ph idx="1"/>
          </p:nvPr>
        </p:nvSpPr>
        <p:spPr/>
        <p:txBody>
          <a:bodyPr/>
          <a:lstStyle/>
          <a:p>
            <a:endParaRPr lang="en-US" dirty="0" smtClean="0"/>
          </a:p>
          <a:p>
            <a:r>
              <a:rPr lang="en-US" dirty="0"/>
              <a:t>Rhonda Fisher – </a:t>
            </a:r>
            <a:r>
              <a:rPr lang="en-US" dirty="0">
                <a:hlinkClick r:id="rId2"/>
              </a:rPr>
              <a:t>rcrowley@k12.wv.us</a:t>
            </a:r>
            <a:endParaRPr lang="en-US" dirty="0"/>
          </a:p>
          <a:p>
            <a:pPr marL="0" indent="0">
              <a:buNone/>
            </a:pPr>
            <a:endParaRPr lang="en-US" dirty="0" smtClean="0"/>
          </a:p>
          <a:p>
            <a:r>
              <a:rPr lang="en-US" dirty="0" smtClean="0"/>
              <a:t>Jodi Oliveto-Moore– </a:t>
            </a:r>
            <a:r>
              <a:rPr lang="en-US" dirty="0" smtClean="0">
                <a:hlinkClick r:id="rId3"/>
              </a:rPr>
              <a:t>joliveto@k12.wv.us</a:t>
            </a:r>
            <a:endParaRPr lang="en-US" dirty="0" smtClean="0"/>
          </a:p>
          <a:p>
            <a:endParaRPr lang="en-US" dirty="0"/>
          </a:p>
        </p:txBody>
      </p:sp>
    </p:spTree>
    <p:extLst>
      <p:ext uri="{BB962C8B-B14F-4D97-AF65-F5344CB8AC3E}">
        <p14:creationId xmlns:p14="http://schemas.microsoft.com/office/powerpoint/2010/main" val="42296819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§18-5-18. Kindergarten programs.</a:t>
            </a:r>
            <a:r>
              <a:rPr lang="en-US" sz="3600" dirty="0"/>
              <a:t/>
            </a:r>
            <a:br>
              <a:rPr lang="en-US" sz="3600" dirty="0"/>
            </a:br>
            <a:endParaRPr lang="en-US" sz="3600" dirty="0"/>
          </a:p>
        </p:txBody>
      </p:sp>
      <p:sp>
        <p:nvSpPr>
          <p:cNvPr id="3" name="Content Placeholder 2"/>
          <p:cNvSpPr>
            <a:spLocks noGrp="1"/>
          </p:cNvSpPr>
          <p:nvPr>
            <p:ph idx="1"/>
          </p:nvPr>
        </p:nvSpPr>
        <p:spPr/>
        <p:txBody>
          <a:bodyPr>
            <a:normAutofit fontScale="70000" lnSpcReduction="20000"/>
          </a:bodyPr>
          <a:lstStyle/>
          <a:p>
            <a:r>
              <a:rPr lang="en-US" dirty="0"/>
              <a:t>Beginning July 1, 2014, any person previously employed as an aide in a kindergarten program and who is employed in the same capacity on and after that date and any new person employed in that capacity in a kindergarten program on and after that date shall hold the position of aide and either Early Childhood Classroom Assistant Teacher I, Early Childhood Classroom Assistant Teacher II or Early Childhood Classroom Assistant Teacher III. Any person employed as an aide in a kindergarten program that is </a:t>
            </a:r>
            <a:r>
              <a:rPr lang="en-US" b="1" dirty="0"/>
              <a:t>eligible for full retirement benefits before July 1, 2020</a:t>
            </a:r>
            <a:r>
              <a:rPr lang="en-US" dirty="0"/>
              <a:t>, may remain employed as an aide in that position </a:t>
            </a:r>
            <a:r>
              <a:rPr lang="en-US" b="1" dirty="0"/>
              <a:t>and</a:t>
            </a:r>
            <a:r>
              <a:rPr lang="en-US" dirty="0"/>
              <a:t> </a:t>
            </a:r>
            <a:r>
              <a:rPr lang="en-US" b="1" dirty="0"/>
              <a:t>shall</a:t>
            </a:r>
            <a:r>
              <a:rPr lang="en-US" dirty="0"/>
              <a:t> be granted an Early Childhood Classroom Assistant Teacher permanent authorization by the state superintendent pursuant to section two-a, article three, chapter eighteen-a of this code.</a:t>
            </a:r>
          </a:p>
          <a:p>
            <a:endParaRPr lang="en-US" dirty="0"/>
          </a:p>
        </p:txBody>
      </p:sp>
    </p:spTree>
    <p:extLst>
      <p:ext uri="{BB962C8B-B14F-4D97-AF65-F5344CB8AC3E}">
        <p14:creationId xmlns:p14="http://schemas.microsoft.com/office/powerpoint/2010/main" val="29692596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828800"/>
            <a:ext cx="8229600" cy="1143000"/>
          </a:xfrm>
        </p:spPr>
        <p:txBody>
          <a:bodyPr>
            <a:normAutofit/>
          </a:bodyPr>
          <a:lstStyle/>
          <a:p>
            <a:r>
              <a:rPr lang="en-US" b="1" dirty="0" smtClean="0"/>
              <a:t>WV Code</a:t>
            </a:r>
            <a:br>
              <a:rPr lang="en-US" b="1" dirty="0" smtClean="0"/>
            </a:br>
            <a:r>
              <a:rPr lang="en-US" sz="2200" b="1" dirty="0" smtClean="0"/>
              <a:t>§18-5-44</a:t>
            </a:r>
            <a:r>
              <a:rPr lang="en-US" sz="2200" b="1" dirty="0"/>
              <a:t>. Early childhood education programs.</a:t>
            </a:r>
            <a:endParaRPr lang="en-US" sz="2200" dirty="0"/>
          </a:p>
        </p:txBody>
      </p:sp>
      <p:sp>
        <p:nvSpPr>
          <p:cNvPr id="3" name="Content Placeholder 2"/>
          <p:cNvSpPr>
            <a:spLocks noGrp="1"/>
          </p:cNvSpPr>
          <p:nvPr>
            <p:ph idx="1"/>
          </p:nvPr>
        </p:nvSpPr>
        <p:spPr>
          <a:xfrm>
            <a:off x="304800" y="3505200"/>
            <a:ext cx="8382000" cy="2620963"/>
          </a:xfrm>
        </p:spPr>
        <p:txBody>
          <a:bodyPr>
            <a:normAutofit fontScale="70000" lnSpcReduction="20000"/>
          </a:bodyPr>
          <a:lstStyle/>
          <a:p>
            <a:pPr marL="0" indent="0">
              <a:buNone/>
            </a:pPr>
            <a:r>
              <a:rPr lang="en-US" dirty="0" smtClean="0"/>
              <a:t>Code 18-5-44 (m)</a:t>
            </a:r>
          </a:p>
          <a:p>
            <a:r>
              <a:rPr lang="en-US" dirty="0"/>
              <a:t>  (m) The provisions of subsections (b), (c) and (d), section eighteen of this article relating to kindergarten apply to early childhood education programs in the same manner in which they apply to kindergarten programs</a:t>
            </a:r>
            <a:r>
              <a:rPr lang="en-US" dirty="0" smtClean="0"/>
              <a:t>.</a:t>
            </a:r>
          </a:p>
          <a:p>
            <a:endParaRPr lang="en-US" dirty="0"/>
          </a:p>
          <a:p>
            <a:pPr marL="0" indent="0">
              <a:buNone/>
            </a:pPr>
            <a:r>
              <a:rPr lang="en-US" sz="2900" dirty="0">
                <a:hlinkClick r:id="rId3"/>
              </a:rPr>
              <a:t>http://</a:t>
            </a:r>
            <a:r>
              <a:rPr lang="en-US" sz="2900" dirty="0" smtClean="0">
                <a:hlinkClick r:id="rId3"/>
              </a:rPr>
              <a:t>www.legis.state.wv.us/wvcode/ChapterEntire.cfm?chap=18&amp;art=5&amp;section=44#05</a:t>
            </a:r>
            <a:r>
              <a:rPr lang="en-US" sz="2900" dirty="0" smtClean="0"/>
              <a:t> </a:t>
            </a:r>
            <a:endParaRPr lang="en-US" sz="2900" dirty="0"/>
          </a:p>
        </p:txBody>
      </p:sp>
    </p:spTree>
    <p:extLst>
      <p:ext uri="{BB962C8B-B14F-4D97-AF65-F5344CB8AC3E}">
        <p14:creationId xmlns:p14="http://schemas.microsoft.com/office/powerpoint/2010/main" val="19566738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Eligible for Full Retirement Benefits</a:t>
            </a:r>
            <a:br>
              <a:rPr lang="en-US" dirty="0"/>
            </a:br>
            <a:r>
              <a:rPr lang="en-US" sz="1800" dirty="0"/>
              <a:t>(Effective March 9, 2015)</a:t>
            </a:r>
            <a:r>
              <a:rPr lang="en-US" dirty="0"/>
              <a:t> </a:t>
            </a:r>
          </a:p>
        </p:txBody>
      </p:sp>
      <p:sp>
        <p:nvSpPr>
          <p:cNvPr id="3" name="Content Placeholder 2"/>
          <p:cNvSpPr>
            <a:spLocks noGrp="1"/>
          </p:cNvSpPr>
          <p:nvPr>
            <p:ph idx="1"/>
          </p:nvPr>
        </p:nvSpPr>
        <p:spPr>
          <a:xfrm>
            <a:off x="251254" y="2272015"/>
            <a:ext cx="8229600" cy="3969477"/>
          </a:xfrm>
        </p:spPr>
        <p:txBody>
          <a:bodyPr>
            <a:normAutofit fontScale="92500" lnSpcReduction="20000"/>
          </a:bodyPr>
          <a:lstStyle/>
          <a:p>
            <a:pPr marL="0" indent="0">
              <a:buNone/>
            </a:pPr>
            <a:r>
              <a:rPr lang="en-US" dirty="0" smtClean="0"/>
              <a:t>Any </a:t>
            </a:r>
            <a:r>
              <a:rPr lang="en-US" dirty="0"/>
              <a:t>person employed as an aide in </a:t>
            </a:r>
            <a:r>
              <a:rPr lang="en-US" dirty="0" smtClean="0"/>
              <a:t>a Pre-K classroom </a:t>
            </a:r>
            <a:r>
              <a:rPr lang="en-US" dirty="0"/>
              <a:t>that is eligible for full retirement benefits before July 1, </a:t>
            </a:r>
            <a:r>
              <a:rPr lang="en-US" dirty="0" smtClean="0"/>
              <a:t>2020,must apply for permanent authorization </a:t>
            </a:r>
            <a:r>
              <a:rPr lang="en-US" b="1" dirty="0" smtClean="0"/>
              <a:t>unless</a:t>
            </a:r>
            <a:r>
              <a:rPr lang="en-US" dirty="0" smtClean="0"/>
              <a:t> the WV Universal Pre-K classroom is in collaboration with Head Start.</a:t>
            </a:r>
          </a:p>
          <a:p>
            <a:pPr marL="0" indent="0">
              <a:buNone/>
            </a:pPr>
            <a:endParaRPr lang="en-US" dirty="0" smtClean="0"/>
          </a:p>
          <a:p>
            <a:pPr marL="0" indent="0">
              <a:buNone/>
            </a:pPr>
            <a:r>
              <a:rPr lang="en-US" i="1" dirty="0" smtClean="0"/>
              <a:t>All course work is required for Head Start Assistant Teachers </a:t>
            </a:r>
            <a:r>
              <a:rPr lang="en-US" sz="1400" i="1" dirty="0" smtClean="0"/>
              <a:t>Policy 2525</a:t>
            </a:r>
            <a:r>
              <a:rPr lang="en-US" i="1" dirty="0" smtClean="0"/>
              <a:t>. </a:t>
            </a:r>
          </a:p>
        </p:txBody>
      </p:sp>
    </p:spTree>
    <p:extLst>
      <p:ext uri="{BB962C8B-B14F-4D97-AF65-F5344CB8AC3E}">
        <p14:creationId xmlns:p14="http://schemas.microsoft.com/office/powerpoint/2010/main" val="38961287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Eligible for Full Retirement Benefits</a:t>
            </a:r>
            <a:br>
              <a:rPr lang="en-US" dirty="0" smtClean="0"/>
            </a:br>
            <a:r>
              <a:rPr lang="en-US" sz="1800" dirty="0" smtClean="0"/>
              <a:t>(Effective March 9, 2015)</a:t>
            </a:r>
            <a:r>
              <a:rPr lang="en-US" dirty="0" smtClean="0"/>
              <a:t> </a:t>
            </a:r>
            <a:endParaRPr lang="en-US" dirty="0"/>
          </a:p>
        </p:txBody>
      </p:sp>
      <p:sp>
        <p:nvSpPr>
          <p:cNvPr id="3" name="Content Placeholder 2"/>
          <p:cNvSpPr>
            <a:spLocks noGrp="1"/>
          </p:cNvSpPr>
          <p:nvPr>
            <p:ph idx="1"/>
          </p:nvPr>
        </p:nvSpPr>
        <p:spPr/>
        <p:txBody>
          <a:bodyPr/>
          <a:lstStyle/>
          <a:p>
            <a:r>
              <a:rPr lang="en-US" dirty="0" smtClean="0"/>
              <a:t>Before July 1, 2020</a:t>
            </a:r>
          </a:p>
          <a:p>
            <a:r>
              <a:rPr lang="en-US" dirty="0" smtClean="0"/>
              <a:t>Applicants </a:t>
            </a:r>
            <a:r>
              <a:rPr lang="en-US" b="1" u="sng" dirty="0" smtClean="0"/>
              <a:t>must apply </a:t>
            </a:r>
            <a:r>
              <a:rPr lang="en-US" dirty="0" smtClean="0"/>
              <a:t>with the following:	</a:t>
            </a:r>
          </a:p>
          <a:p>
            <a:pPr lvl="1"/>
            <a:r>
              <a:rPr lang="en-US" dirty="0" smtClean="0"/>
              <a:t>Applicant Information Page</a:t>
            </a:r>
          </a:p>
          <a:p>
            <a:pPr lvl="1"/>
            <a:r>
              <a:rPr lang="en-US" dirty="0" smtClean="0"/>
              <a:t>Revised Form 41</a:t>
            </a:r>
          </a:p>
          <a:p>
            <a:pPr marL="0" indent="0">
              <a:buNone/>
            </a:pPr>
            <a:endParaRPr lang="en-US" dirty="0"/>
          </a:p>
        </p:txBody>
      </p:sp>
    </p:spTree>
    <p:extLst>
      <p:ext uri="{BB962C8B-B14F-4D97-AF65-F5344CB8AC3E}">
        <p14:creationId xmlns:p14="http://schemas.microsoft.com/office/powerpoint/2010/main" val="20426633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stretch>
            <a:fillRect/>
          </a:stretch>
        </p:blipFill>
        <p:spPr>
          <a:xfrm>
            <a:off x="797140" y="1234831"/>
            <a:ext cx="6688026" cy="5150338"/>
          </a:xfrm>
          <a:prstGeom prst="rect">
            <a:avLst/>
          </a:prstGeom>
        </p:spPr>
      </p:pic>
      <p:sp>
        <p:nvSpPr>
          <p:cNvPr id="6" name="Down Arrow 5"/>
          <p:cNvSpPr/>
          <p:nvPr/>
        </p:nvSpPr>
        <p:spPr>
          <a:xfrm rot="5400000">
            <a:off x="7360507" y="4518453"/>
            <a:ext cx="498389" cy="877331"/>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20239187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stretch>
            <a:fillRect/>
          </a:stretch>
        </p:blipFill>
        <p:spPr>
          <a:xfrm>
            <a:off x="684636" y="1046206"/>
            <a:ext cx="6332384" cy="4860323"/>
          </a:xfrm>
          <a:prstGeom prst="rect">
            <a:avLst/>
          </a:prstGeom>
        </p:spPr>
      </p:pic>
      <p:sp>
        <p:nvSpPr>
          <p:cNvPr id="6" name="Down Arrow 5"/>
          <p:cNvSpPr/>
          <p:nvPr/>
        </p:nvSpPr>
        <p:spPr>
          <a:xfrm rot="16200000">
            <a:off x="376417" y="4794421"/>
            <a:ext cx="484632" cy="97840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170986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Eligible for Full Retirement Benefits</a:t>
            </a:r>
          </a:p>
        </p:txBody>
      </p:sp>
      <p:sp>
        <p:nvSpPr>
          <p:cNvPr id="3" name="Content Placeholder 2"/>
          <p:cNvSpPr>
            <a:spLocks noGrp="1"/>
          </p:cNvSpPr>
          <p:nvPr>
            <p:ph idx="1"/>
          </p:nvPr>
        </p:nvSpPr>
        <p:spPr/>
        <p:txBody>
          <a:bodyPr>
            <a:normAutofit fontScale="85000" lnSpcReduction="20000"/>
          </a:bodyPr>
          <a:lstStyle/>
          <a:p>
            <a:r>
              <a:rPr lang="en-US" dirty="0"/>
              <a:t>Before July 1, 2020</a:t>
            </a:r>
          </a:p>
          <a:p>
            <a:r>
              <a:rPr lang="en-US" dirty="0"/>
              <a:t>Applicants must apply with the following:	</a:t>
            </a:r>
          </a:p>
          <a:p>
            <a:pPr lvl="1"/>
            <a:r>
              <a:rPr lang="en-US" dirty="0" smtClean="0"/>
              <a:t>Applicant Information Page</a:t>
            </a:r>
          </a:p>
          <a:p>
            <a:pPr lvl="1"/>
            <a:r>
              <a:rPr lang="en-US" dirty="0" smtClean="0"/>
              <a:t>Revised Form 41</a:t>
            </a:r>
          </a:p>
          <a:p>
            <a:pPr lvl="1"/>
            <a:r>
              <a:rPr lang="en-US" dirty="0" smtClean="0"/>
              <a:t>Form 7 (Background Check)  **</a:t>
            </a:r>
          </a:p>
          <a:p>
            <a:pPr lvl="1"/>
            <a:r>
              <a:rPr lang="en-US" dirty="0" smtClean="0"/>
              <a:t>Proof of passing score of the State Competency Exam</a:t>
            </a:r>
            <a:r>
              <a:rPr lang="en-US" dirty="0" smtClean="0"/>
              <a:t>** (Only for LEA employees)</a:t>
            </a:r>
            <a:endParaRPr lang="en-US" dirty="0" smtClean="0"/>
          </a:p>
          <a:p>
            <a:pPr lvl="1"/>
            <a:r>
              <a:rPr lang="en-US" dirty="0" smtClean="0"/>
              <a:t>Proof of a high school diploma or equivalency**</a:t>
            </a:r>
          </a:p>
          <a:p>
            <a:pPr lvl="1"/>
            <a:r>
              <a:rPr lang="en-US" dirty="0" smtClean="0"/>
              <a:t>Pay the online fee of $35</a:t>
            </a:r>
          </a:p>
          <a:p>
            <a:pPr marL="457200" lvl="1" indent="0">
              <a:buNone/>
            </a:pPr>
            <a:r>
              <a:rPr lang="en-US" dirty="0" smtClean="0"/>
              <a:t>**</a:t>
            </a:r>
            <a:r>
              <a:rPr lang="en-US" sz="2000" dirty="0" smtClean="0"/>
              <a:t>Exempt for Paraprofessionals</a:t>
            </a:r>
            <a:endParaRPr lang="en-US" dirty="0"/>
          </a:p>
          <a:p>
            <a:endParaRPr lang="en-US" dirty="0"/>
          </a:p>
        </p:txBody>
      </p:sp>
    </p:spTree>
    <p:extLst>
      <p:ext uri="{BB962C8B-B14F-4D97-AF65-F5344CB8AC3E}">
        <p14:creationId xmlns:p14="http://schemas.microsoft.com/office/powerpoint/2010/main" val="30246527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 y="685800"/>
            <a:ext cx="9128760" cy="1143000"/>
          </a:xfrm>
        </p:spPr>
        <p:txBody>
          <a:bodyPr/>
          <a:lstStyle/>
          <a:p>
            <a:r>
              <a:rPr lang="en-US" dirty="0" smtClean="0"/>
              <a:t>Fingerprints/Background</a:t>
            </a:r>
            <a:endParaRPr lang="en-US" dirty="0"/>
          </a:p>
        </p:txBody>
      </p:sp>
      <p:sp>
        <p:nvSpPr>
          <p:cNvPr id="3" name="Content Placeholder 2"/>
          <p:cNvSpPr>
            <a:spLocks noGrp="1"/>
          </p:cNvSpPr>
          <p:nvPr>
            <p:ph idx="1"/>
          </p:nvPr>
        </p:nvSpPr>
        <p:spPr>
          <a:xfrm>
            <a:off x="228600" y="1676400"/>
            <a:ext cx="8229600" cy="4525963"/>
          </a:xfrm>
        </p:spPr>
        <p:txBody>
          <a:bodyPr>
            <a:normAutofit fontScale="85000" lnSpcReduction="20000"/>
          </a:bodyPr>
          <a:lstStyle/>
          <a:p>
            <a:r>
              <a:rPr lang="en-US" sz="2600" dirty="0" smtClean="0"/>
              <a:t>All first-time applicants must complete</a:t>
            </a:r>
          </a:p>
          <a:p>
            <a:pPr lvl="1"/>
            <a:r>
              <a:rPr lang="en-US" b="1" u="sng" dirty="0" smtClean="0"/>
              <a:t>Out of state clearance not acceptable</a:t>
            </a:r>
          </a:p>
          <a:p>
            <a:pPr lvl="1"/>
            <a:endParaRPr lang="en-US" b="1" u="sng" dirty="0"/>
          </a:p>
          <a:p>
            <a:r>
              <a:rPr lang="en-US" sz="2600" b="1" dirty="0" smtClean="0"/>
              <a:t>Options</a:t>
            </a:r>
            <a:r>
              <a:rPr lang="en-US" sz="2600" dirty="0" smtClean="0"/>
              <a:t>:</a:t>
            </a:r>
          </a:p>
          <a:p>
            <a:endParaRPr lang="en-US" sz="2600" dirty="0" smtClean="0"/>
          </a:p>
          <a:p>
            <a:pPr lvl="1"/>
            <a:r>
              <a:rPr lang="en-US" sz="2400" dirty="0" smtClean="0"/>
              <a:t>Schedule a LiveScan appointment through </a:t>
            </a:r>
            <a:r>
              <a:rPr lang="en-US" sz="2400" dirty="0"/>
              <a:t>Morpho Trust (L1) </a:t>
            </a:r>
            <a:r>
              <a:rPr lang="en-US" sz="1600" dirty="0">
                <a:hlinkClick r:id="rId3"/>
              </a:rPr>
              <a:t>https://</a:t>
            </a:r>
            <a:r>
              <a:rPr lang="en-US" sz="1600" dirty="0" smtClean="0">
                <a:hlinkClick r:id="rId3"/>
              </a:rPr>
              <a:t>wv.l1enrollment.com/OpenNetworkPortal/spring/customer?execution=e1s1</a:t>
            </a:r>
            <a:r>
              <a:rPr lang="en-US" dirty="0" smtClean="0"/>
              <a:t> or </a:t>
            </a:r>
            <a:r>
              <a:rPr lang="en-US" sz="2200" dirty="0" smtClean="0"/>
              <a:t>by calling 855-766-7746</a:t>
            </a:r>
          </a:p>
          <a:p>
            <a:pPr lvl="1"/>
            <a:r>
              <a:rPr lang="en-US" sz="2400" dirty="0" smtClean="0"/>
              <a:t>Request fingerprint cards </a:t>
            </a:r>
            <a:r>
              <a:rPr lang="en-US" sz="2400" dirty="0"/>
              <a:t>from our office </a:t>
            </a:r>
            <a:r>
              <a:rPr lang="en-US" sz="1600" dirty="0">
                <a:hlinkClick r:id="rId4"/>
              </a:rPr>
              <a:t>http://</a:t>
            </a:r>
            <a:r>
              <a:rPr lang="en-US" sz="1600" dirty="0" smtClean="0">
                <a:hlinkClick r:id="rId4"/>
              </a:rPr>
              <a:t>wvde.state.wv.us/certification/forms/fingerprint.html</a:t>
            </a:r>
            <a:r>
              <a:rPr lang="en-US" dirty="0" smtClean="0"/>
              <a:t> </a:t>
            </a:r>
          </a:p>
          <a:p>
            <a:pPr marL="457200" lvl="1" indent="0">
              <a:buNone/>
            </a:pPr>
            <a:r>
              <a:rPr lang="en-US" b="1" dirty="0"/>
              <a:t>a</a:t>
            </a:r>
            <a:r>
              <a:rPr lang="en-US" b="1" dirty="0" smtClean="0"/>
              <a:t>nd</a:t>
            </a:r>
          </a:p>
          <a:p>
            <a:pPr lvl="2">
              <a:buFont typeface="Calibri" pitchFamily="34" charset="0"/>
              <a:buChar char="⁻"/>
            </a:pPr>
            <a:r>
              <a:rPr lang="en-US" dirty="0" smtClean="0"/>
              <a:t>submit with application to our office; </a:t>
            </a:r>
            <a:r>
              <a:rPr lang="en-US" sz="2800" b="1" dirty="0" smtClean="0"/>
              <a:t>or</a:t>
            </a:r>
            <a:r>
              <a:rPr lang="en-US" dirty="0" smtClean="0"/>
              <a:t> </a:t>
            </a:r>
          </a:p>
          <a:p>
            <a:pPr lvl="2">
              <a:buFont typeface="Calibri" pitchFamily="34" charset="0"/>
              <a:buChar char="⁻"/>
            </a:pPr>
            <a:r>
              <a:rPr lang="en-US" dirty="0" smtClean="0"/>
              <a:t>send to Morpho Trust by completing and sending the WV Card </a:t>
            </a:r>
            <a:r>
              <a:rPr lang="en-US" dirty="0"/>
              <a:t>Scan Form </a:t>
            </a:r>
            <a:r>
              <a:rPr lang="en-US" sz="1100" dirty="0">
                <a:hlinkClick r:id="rId5"/>
              </a:rPr>
              <a:t>http://</a:t>
            </a:r>
            <a:r>
              <a:rPr lang="en-US" sz="1100" dirty="0" smtClean="0">
                <a:hlinkClick r:id="rId5"/>
              </a:rPr>
              <a:t>wvde.state.wv.us/certification/forms/WV_Card_Scan_Form_2012.pdf</a:t>
            </a:r>
            <a:r>
              <a:rPr lang="en-US" sz="1100" dirty="0" smtClean="0"/>
              <a:t> </a:t>
            </a:r>
            <a:endParaRPr lang="en-US" sz="1100" dirty="0"/>
          </a:p>
        </p:txBody>
      </p:sp>
    </p:spTree>
    <p:extLst>
      <p:ext uri="{BB962C8B-B14F-4D97-AF65-F5344CB8AC3E}">
        <p14:creationId xmlns:p14="http://schemas.microsoft.com/office/powerpoint/2010/main" val="3882836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2014WVDE_Official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5207</TotalTime>
  <Words>637</Words>
  <Application>Microsoft Office PowerPoint</Application>
  <PresentationFormat>On-screen Show (4:3)</PresentationFormat>
  <Paragraphs>131</Paragraphs>
  <Slides>16</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Courier New</vt:lpstr>
      <vt:lpstr>2014WVDE_OfficialPPT</vt:lpstr>
      <vt:lpstr>    </vt:lpstr>
      <vt:lpstr>§18-5-18. Kindergarten programs. </vt:lpstr>
      <vt:lpstr>WV Code §18-5-44. Early childhood education programs.</vt:lpstr>
      <vt:lpstr>Eligible for Full Retirement Benefits (Effective March 9, 2015) </vt:lpstr>
      <vt:lpstr>Eligible for Full Retirement Benefits (Effective March 9, 2015) </vt:lpstr>
      <vt:lpstr>PowerPoint Presentation</vt:lpstr>
      <vt:lpstr>PowerPoint Presentation</vt:lpstr>
      <vt:lpstr>Eligible for Full Retirement Benefits</vt:lpstr>
      <vt:lpstr>Fingerprints/Background</vt:lpstr>
      <vt:lpstr>ECCAT Initial Apply Upon Placement in a Pre-K or Kindergarten</vt:lpstr>
      <vt:lpstr>ECCAT Renewals</vt:lpstr>
      <vt:lpstr>PowerPoint Presentation</vt:lpstr>
      <vt:lpstr>Permanent ECCAT</vt:lpstr>
      <vt:lpstr>Finding the Most  Current Forms</vt:lpstr>
      <vt:lpstr>E-Learning Courses</vt:lpstr>
      <vt:lpstr> Contact Information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Rhonda Crowley</dc:creator>
  <cp:lastModifiedBy>Rhonda Crowley</cp:lastModifiedBy>
  <cp:revision>61</cp:revision>
  <cp:lastPrinted>2014-04-25T12:06:26Z</cp:lastPrinted>
  <dcterms:created xsi:type="dcterms:W3CDTF">2014-04-09T17:48:20Z</dcterms:created>
  <dcterms:modified xsi:type="dcterms:W3CDTF">2015-05-22T15:28:49Z</dcterms:modified>
</cp:coreProperties>
</file>