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87" r:id="rId2"/>
    <p:sldId id="295" r:id="rId3"/>
    <p:sldId id="330" r:id="rId4"/>
    <p:sldId id="297" r:id="rId5"/>
    <p:sldId id="331" r:id="rId6"/>
    <p:sldId id="345" r:id="rId7"/>
    <p:sldId id="346" r:id="rId8"/>
    <p:sldId id="347" r:id="rId9"/>
    <p:sldId id="342" r:id="rId10"/>
    <p:sldId id="344" r:id="rId11"/>
    <p:sldId id="324" r:id="rId12"/>
    <p:sldId id="326" r:id="rId13"/>
    <p:sldId id="341" r:id="rId14"/>
    <p:sldId id="325" r:id="rId15"/>
    <p:sldId id="291" r:id="rId16"/>
    <p:sldId id="292" r:id="rId17"/>
    <p:sldId id="293" r:id="rId18"/>
    <p:sldId id="298" r:id="rId19"/>
    <p:sldId id="299" r:id="rId20"/>
    <p:sldId id="332" r:id="rId21"/>
    <p:sldId id="336" r:id="rId22"/>
    <p:sldId id="30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333" r:id="rId34"/>
    <p:sldId id="343" r:id="rId35"/>
    <p:sldId id="339" r:id="rId36"/>
    <p:sldId id="340" r:id="rId37"/>
    <p:sldId id="302" r:id="rId38"/>
    <p:sldId id="316" r:id="rId39"/>
    <p:sldId id="321" r:id="rId40"/>
    <p:sldId id="317" r:id="rId41"/>
    <p:sldId id="314" r:id="rId42"/>
    <p:sldId id="315" r:id="rId43"/>
    <p:sldId id="318" r:id="rId44"/>
    <p:sldId id="323" r:id="rId45"/>
    <p:sldId id="319" r:id="rId46"/>
    <p:sldId id="322" r:id="rId47"/>
    <p:sldId id="320" r:id="rId48"/>
    <p:sldId id="301" r:id="rId49"/>
    <p:sldId id="288" r:id="rId50"/>
    <p:sldId id="289" r:id="rId51"/>
    <p:sldId id="290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328" r:id="rId60"/>
    <p:sldId id="303" r:id="rId61"/>
    <p:sldId id="304" r:id="rId62"/>
    <p:sldId id="305" r:id="rId63"/>
    <p:sldId id="306" r:id="rId64"/>
    <p:sldId id="337" r:id="rId65"/>
    <p:sldId id="307" r:id="rId66"/>
    <p:sldId id="308" r:id="rId67"/>
    <p:sldId id="309" r:id="rId68"/>
    <p:sldId id="34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EEAD9-9D6D-4DB6-97B6-309B4B9D93C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BB932-798F-417F-9303-5F418E83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sure to verify that the applicant has </a:t>
            </a:r>
            <a:r>
              <a:rPr lang="en-US" baseline="0" smtClean="0"/>
              <a:t>correctly paid.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BB932-798F-417F-9303-5F418E832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2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Robert Hagerman and others as</a:t>
            </a:r>
            <a:r>
              <a:rPr lang="en-US" baseline="0" dirty="0" smtClean="0"/>
              <a:t> directed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Mr. Robert Hagerman and others as</a:t>
            </a:r>
            <a:r>
              <a:rPr lang="en-US" baseline="0" dirty="0" smtClean="0"/>
              <a:t> directed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Mr. Robert Hagerman and others as</a:t>
            </a:r>
            <a:r>
              <a:rPr lang="en-US" baseline="0" dirty="0" smtClean="0"/>
              <a:t> directed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4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waivers will be allowable for 2015-2016 for TSS for the required AA degree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2434-4874-4A9A-8923-9EF2841529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Robert Hagerman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submitted before renewal requirements have been completed will be denied.  Some applications are being submitted </a:t>
            </a:r>
            <a:r>
              <a:rPr lang="en-US" smtClean="0"/>
              <a:t>weeks or</a:t>
            </a:r>
            <a:r>
              <a:rPr lang="en-US" baseline="0" smtClean="0"/>
              <a:t> </a:t>
            </a:r>
            <a:r>
              <a:rPr lang="en-US" smtClean="0"/>
              <a:t>months </a:t>
            </a:r>
            <a:r>
              <a:rPr lang="en-US" dirty="0" smtClean="0"/>
              <a:t>before renewal requirements</a:t>
            </a:r>
            <a:r>
              <a:rPr lang="en-US" baseline="0" dirty="0" smtClean="0"/>
              <a:t> are being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2434-4874-4A9A-8923-9EF28415293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0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79207"/>
            <a:ext cx="2057400" cy="52469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79207"/>
            <a:ext cx="6019800" cy="52469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54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66217"/>
            <a:ext cx="4040188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554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6217"/>
            <a:ext cx="4041775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2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7620"/>
            <a:ext cx="3008313" cy="3488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392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0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0659"/>
            <a:ext cx="5486400" cy="5466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85"/>
            <a:ext cx="8229600" cy="396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C006-4849-E34F-9B66-71AF1D6A103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224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F1C562-0EF2-0045-8093-4EDB6FA56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polici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vbarron@troopstoteachers.ne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vde.state.wv.us/transitiontoteaching/eligibility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certification/forms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certification/forms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certification/forms/documents/WebsiteGuideEndorsemebtbyPraxis.pdf" TargetMode="External"/><Relationship Id="rId2" Type="http://schemas.openxmlformats.org/officeDocument/2006/relationships/hyperlink" Target="http://wvde.state.wv.us/certification/form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evalwv/trainings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18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15"/>
            <a:ext cx="6400800" cy="232665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Association of School Business Officials</a:t>
            </a:r>
          </a:p>
          <a:p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May 13, 2015</a:t>
            </a:r>
            <a:br>
              <a:rPr lang="en-U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Embassy Suites, Charleston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47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Embassy of Spain 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Visiting Teacher Program</a:t>
            </a:r>
          </a:p>
          <a:p>
            <a:pPr algn="ctr"/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Brad Fittro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664" y="3127043"/>
            <a:ext cx="7260672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</p:txBody>
      </p:sp>
    </p:spTree>
    <p:extLst>
      <p:ext uri="{BB962C8B-B14F-4D97-AF65-F5344CB8AC3E}">
        <p14:creationId xmlns:p14="http://schemas.microsoft.com/office/powerpoint/2010/main" val="28372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Policy 5202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136987"/>
            <a:ext cx="8229600" cy="396947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Proposed revisions to WVBE in July 2015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30-Day Public Comment Period </a:t>
            </a:r>
          </a:p>
          <a:p>
            <a:pPr marL="40005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://wvde.state.wv.us/policies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95" y="203638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Form Updates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Form 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2071798"/>
            <a:ext cx="8229600" cy="3969477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An applicant who currently holds an initial certificate (code 21) must first fulfill the requirements for conversion to the five-year certificate (code 22), as listed in </a:t>
            </a:r>
            <a:r>
              <a:rPr lang="en-US" i="1" dirty="0" smtClean="0">
                <a:solidFill>
                  <a:schemeClr val="tx2"/>
                </a:solidFill>
              </a:rPr>
              <a:t>Options 1-6 </a:t>
            </a:r>
            <a:r>
              <a:rPr lang="en-US" dirty="0" smtClean="0">
                <a:solidFill>
                  <a:schemeClr val="tx2"/>
                </a:solidFill>
              </a:rPr>
              <a:t>on the Form 4, in order to be eligible for a permanent certificate (code 22-4)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These requirements are </a:t>
            </a:r>
            <a:r>
              <a:rPr lang="en-US" b="1" dirty="0" smtClean="0">
                <a:solidFill>
                  <a:srgbClr val="FF0000"/>
                </a:solidFill>
              </a:rPr>
              <a:t>in addition 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the requirements for a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ermanent certificate.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First-Class, Full-Time Permit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(FCP) or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Out-of-Field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uthorization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(OOF) may be issued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an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educator who is not certified for a specific employment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position, but meets criteria established in Policy 5202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permissible when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fully-certified educator has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applied for the position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First Class Permit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5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cs typeface="Arial"/>
              </a:rPr>
              <a:t>	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First-Class, Full-Time </a:t>
            </a:r>
            <a:r>
              <a:rPr lang="en-US" dirty="0">
                <a:solidFill>
                  <a:schemeClr val="tx2"/>
                </a:solidFill>
                <a:cs typeface="Arial"/>
              </a:rPr>
              <a:t>Permit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Five Year Limit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–The position held is not subject to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posting,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provided the educator meets the annual renewal requirements and completes the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state-approved certification program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within five years.  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State Superintendent may extend the five-year limit if appropriate extenuating circumstances warrant the extension.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tx2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cs typeface="Arial"/>
              </a:rPr>
              <a:t>	</a:t>
            </a:r>
            <a:r>
              <a:rPr lang="en-US" dirty="0">
                <a:solidFill>
                  <a:schemeClr val="tx2"/>
                </a:solidFill>
                <a:cs typeface="Arial"/>
              </a:rPr>
              <a:t>First-Class, Full-Time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Initial First Class Permit: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college/university teacher certification specialist must verify on the Form 1/1A application that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25%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the state-approved program for the endorsement area has been completed.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cs typeface="Arial"/>
              </a:rPr>
              <a:t>	</a:t>
            </a:r>
            <a:r>
              <a:rPr lang="en-US" dirty="0">
                <a:solidFill>
                  <a:schemeClr val="tx2"/>
                </a:solidFill>
                <a:cs typeface="Arial"/>
              </a:rPr>
              <a:t>First-Class, Full-Time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ducators who currently hold an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appropriate Professional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Certificate may be eligible for an Out-of-Field Authorization if the 25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program completion requirement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 yet been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Employment may continue until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25% program completion requirement is met.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cs typeface="Arial"/>
              </a:rPr>
              <a:t>	</a:t>
            </a:r>
            <a:r>
              <a:rPr lang="en-US" dirty="0">
                <a:solidFill>
                  <a:schemeClr val="tx2"/>
                </a:solidFill>
                <a:cs typeface="Arial"/>
              </a:rPr>
              <a:t>First-Class, Full-Time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Renewal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Complete six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(6)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appropriate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semester hours annually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Coursework must be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verified by the college/university 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Requires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3.0 GPA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(Grade of B or higher)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official transcript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 required for each Form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1/1A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Each Form 1/1A requires both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college/university and the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district completion and signature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29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Dr. Monica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Beane, NBCT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Executive Director 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Linda Bragg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110" y="3267749"/>
            <a:ext cx="702578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09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Clinical </a:t>
            </a:r>
            <a:r>
              <a:rPr lang="en-US" b="1" dirty="0" smtClean="0">
                <a:solidFill>
                  <a:schemeClr val="tx2"/>
                </a:solidFill>
              </a:rPr>
              <a:t>Partnerships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Teacher-in Residence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Robert Mellace</a:t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110" y="3267749"/>
            <a:ext cx="7025780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Clinical Experience Permits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 23 and 24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0872"/>
            <a:ext cx="8229600" cy="36452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Required for various types of clinical experiences (teachers, administrative, student support, etc.)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School districts are required to have agreements with out-of-state IHEs for student teachers using a Form 23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Applicants are encouraged to submit a Form 24 application within 90 days of the clinical experience (in order to be in compliance for fingerprinting)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Always indicate the experience placement dates, content specializations and grade levels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name of the public school is not required if it is unknown at the time of application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Clinical Experience Permits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Form </a:t>
            </a:r>
            <a:r>
              <a:rPr lang="en-US" dirty="0" smtClean="0">
                <a:solidFill>
                  <a:schemeClr val="tx2"/>
                </a:solidFill>
              </a:rPr>
              <a:t>24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12"/>
            <a:ext cx="8229600" cy="33679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FBI and State background check is required for the clinical experience permit if an applicant has not previously held a </a:t>
            </a:r>
            <a:r>
              <a:rPr lang="en-US" u="sng" dirty="0" smtClean="0">
                <a:solidFill>
                  <a:schemeClr val="tx2"/>
                </a:solidFill>
              </a:rPr>
              <a:t>West Virginia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professional teaching certificate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administrative certificate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student support certificate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FBI and State background check will be required again upon applying for initial licensure (per W.Va. Code)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Clinical Experience Permits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Form </a:t>
            </a:r>
            <a:r>
              <a:rPr lang="en-US" dirty="0" smtClean="0">
                <a:solidFill>
                  <a:schemeClr val="tx2"/>
                </a:solidFill>
              </a:rPr>
              <a:t>24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1557"/>
            <a:ext cx="8229600" cy="396947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Form 24 is not required if the individual currently </a:t>
            </a:r>
            <a:r>
              <a:rPr lang="en-US" dirty="0" smtClean="0">
                <a:solidFill>
                  <a:schemeClr val="tx2"/>
                </a:solidFill>
              </a:rPr>
              <a:t>holds </a:t>
            </a:r>
            <a:r>
              <a:rPr lang="en-US" dirty="0">
                <a:solidFill>
                  <a:schemeClr val="tx2"/>
                </a:solidFill>
              </a:rPr>
              <a:t>a valid </a:t>
            </a:r>
            <a:r>
              <a:rPr lang="en-US" dirty="0" smtClean="0">
                <a:solidFill>
                  <a:schemeClr val="tx2"/>
                </a:solidFill>
              </a:rPr>
              <a:t>First-Class, Full-Time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ermit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If a student will be placed in a clinical experience in more than one school district, each county must approve a Form 24.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Please attach a Form 24-A and a Form 7 for each additional district - no additional fee will be required for the Form 24-A or Form 7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Career and Technical Education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Forms V7 and V9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043"/>
            <a:ext cx="8229600" cy="35695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Pay close attention to the type of licensure requested on form V9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Requested endorsement code from WVBE Policy should be included on the form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Requested endorsement should match course codes being taught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Signature from WVUIT is required when verifying approved coursework, professional commitment or program completion</a:t>
            </a:r>
          </a:p>
        </p:txBody>
      </p:sp>
    </p:spTree>
    <p:extLst>
      <p:ext uri="{BB962C8B-B14F-4D97-AF65-F5344CB8AC3E}">
        <p14:creationId xmlns:p14="http://schemas.microsoft.com/office/powerpoint/2010/main" val="2219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Adult Basic Education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 V15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6470"/>
            <a:ext cx="8229600" cy="331472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Only Part 1 is required to be completed by the </a:t>
            </a:r>
            <a:r>
              <a:rPr lang="en-US" u="sng" dirty="0" smtClean="0">
                <a:solidFill>
                  <a:schemeClr val="tx2"/>
                </a:solidFill>
              </a:rPr>
              <a:t>employing county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u="sng" dirty="0" smtClean="0">
                <a:solidFill>
                  <a:schemeClr val="tx2"/>
                </a:solidFill>
              </a:rPr>
              <a:t>applicant</a:t>
            </a:r>
            <a:r>
              <a:rPr lang="en-US" dirty="0" smtClean="0">
                <a:solidFill>
                  <a:schemeClr val="tx2"/>
                </a:solidFill>
              </a:rPr>
              <a:t> must select an option for Part 2 when applying for renewal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Part 3 should be left blank – as the </a:t>
            </a:r>
            <a:r>
              <a:rPr lang="en-US" u="sng" dirty="0" smtClean="0">
                <a:solidFill>
                  <a:schemeClr val="tx2"/>
                </a:solidFill>
              </a:rPr>
              <a:t>WVDE</a:t>
            </a:r>
            <a:r>
              <a:rPr lang="en-US" dirty="0" smtClean="0">
                <a:solidFill>
                  <a:schemeClr val="tx2"/>
                </a:solidFill>
              </a:rPr>
              <a:t> will complete this information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Permanent Adult Part-Time Permit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 V17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6" y="2561419"/>
            <a:ext cx="8229600" cy="396947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V10 is required for work experience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Industry recognized credentials are required, if applicable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Ensure that education level documentation is included with the application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EMT/Fire Service Adult Permit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Forms V18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V18 – Requires two signatures: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Superintendent or RESA Director must sign the </a:t>
            </a:r>
            <a:r>
              <a:rPr lang="en-US" i="1" dirty="0" smtClean="0">
                <a:solidFill>
                  <a:schemeClr val="tx2"/>
                </a:solidFill>
              </a:rPr>
              <a:t>Applicant </a:t>
            </a:r>
            <a:r>
              <a:rPr lang="en-US" i="1" dirty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nformation Page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Regional Public Service Coordinator signs the </a:t>
            </a:r>
            <a:r>
              <a:rPr lang="en-US" i="1" dirty="0" smtClean="0">
                <a:solidFill>
                  <a:schemeClr val="tx2"/>
                </a:solidFill>
              </a:rPr>
              <a:t>Form V18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Achieved score of 85% on WVDE-approved examination may be verified by letter on official letterhead, if kept on file at RESA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Please pay close attention to what must be attached to the application and to what is kept on file at RESA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Meeting 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Introductions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WVBE Policy Revisions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(5202, 5100, 5310, 5901)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OPP Application Process, Forms and Procedural Updates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3992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Verifying Work Experience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Form V10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If the applicant is claiming work experience based on self-employment – tax records are required.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Tax </a:t>
            </a:r>
            <a:r>
              <a:rPr lang="en-US" dirty="0">
                <a:solidFill>
                  <a:schemeClr val="tx2"/>
                </a:solidFill>
              </a:rPr>
              <a:t>records </a:t>
            </a:r>
            <a:r>
              <a:rPr lang="en-US" dirty="0" smtClean="0">
                <a:solidFill>
                  <a:schemeClr val="tx2"/>
                </a:solidFill>
              </a:rPr>
              <a:t>should include: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business </a:t>
            </a:r>
            <a:r>
              <a:rPr lang="en-US" dirty="0" smtClean="0">
                <a:solidFill>
                  <a:schemeClr val="tx2"/>
                </a:solidFill>
              </a:rPr>
              <a:t>name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applicant’s </a:t>
            </a:r>
            <a:r>
              <a:rPr lang="en-US" dirty="0">
                <a:solidFill>
                  <a:schemeClr val="tx2"/>
                </a:solidFill>
              </a:rPr>
              <a:t>signature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indicate full-time </a:t>
            </a:r>
            <a:r>
              <a:rPr lang="en-US" dirty="0">
                <a:solidFill>
                  <a:schemeClr val="tx2"/>
                </a:solidFill>
              </a:rPr>
              <a:t>work </a:t>
            </a:r>
            <a:r>
              <a:rPr lang="en-US" dirty="0" smtClean="0">
                <a:solidFill>
                  <a:schemeClr val="tx2"/>
                </a:solidFill>
              </a:rPr>
              <a:t>at </a:t>
            </a:r>
            <a:r>
              <a:rPr lang="en-US" dirty="0">
                <a:solidFill>
                  <a:schemeClr val="tx2"/>
                </a:solidFill>
              </a:rPr>
              <a:t>this </a:t>
            </a:r>
            <a:r>
              <a:rPr lang="en-US" dirty="0" smtClean="0">
                <a:solidFill>
                  <a:schemeClr val="tx2"/>
                </a:solidFill>
              </a:rPr>
              <a:t>business.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Verifying Work Experience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Form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 is best for the name of the company verifying employment in Part 1 (applicant) to match the name of the company/agency in Part 2 (verification of employment by the employer)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Form V10 must be signed by a public notary with an official seal included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Troops to Teachers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Provides the following benefits to qualifying military service members: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Career Counseling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Job Placement Assistance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Financial Assistance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Contact: 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</a:rPr>
              <a:t>	</a:t>
            </a:r>
            <a:r>
              <a:rPr lang="en-US" sz="2100" dirty="0" smtClean="0">
                <a:solidFill>
                  <a:schemeClr val="tx2"/>
                </a:solidFill>
              </a:rPr>
              <a:t>	     </a:t>
            </a:r>
            <a:r>
              <a:rPr lang="en-US" sz="2400" dirty="0" smtClean="0">
                <a:solidFill>
                  <a:schemeClr val="tx2"/>
                </a:solidFill>
              </a:rPr>
              <a:t>North </a:t>
            </a:r>
            <a:r>
              <a:rPr lang="en-US" sz="2400" dirty="0">
                <a:solidFill>
                  <a:schemeClr val="tx2"/>
                </a:solidFill>
              </a:rPr>
              <a:t>Atlantic </a:t>
            </a:r>
            <a:r>
              <a:rPr lang="en-US" sz="2400" dirty="0" smtClean="0">
                <a:solidFill>
                  <a:schemeClr val="tx2"/>
                </a:solidFill>
              </a:rPr>
              <a:t>Regional </a:t>
            </a:r>
            <a:r>
              <a:rPr lang="en-US" sz="2400" dirty="0">
                <a:solidFill>
                  <a:schemeClr val="tx2"/>
                </a:solidFill>
              </a:rPr>
              <a:t>Director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1257300" lvl="3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Vanessa Barron</a:t>
            </a:r>
          </a:p>
          <a:p>
            <a:pPr marL="1257300" lvl="3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1.855.241.2173</a:t>
            </a:r>
            <a:endParaRPr lang="en-US" sz="2400" dirty="0">
              <a:solidFill>
                <a:schemeClr val="tx2"/>
              </a:solidFill>
            </a:endParaRPr>
          </a:p>
          <a:p>
            <a:pPr marL="1257300" lvl="3" indent="0">
              <a:buNone/>
            </a:pPr>
            <a:r>
              <a:rPr lang="en-US" sz="2400" dirty="0" smtClean="0">
                <a:solidFill>
                  <a:schemeClr val="tx2"/>
                </a:solidFill>
                <a:hlinkClick r:id="rId2"/>
              </a:rPr>
              <a:t>vbarron@troopstoteachers.net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Teresa Epperley, NBCT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110" y="3267749"/>
            <a:ext cx="7025780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7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Alternative Certification for 2015-2016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Requires an approved partnership between a school or school district, an IHE, an entity associated with an IHE, the WVDE or a RESA.  Any combination of these will form a partnership.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WVBE Policy 5901 will establish the approval process and required criteria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15" y="1219747"/>
            <a:ext cx="85837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Requirements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2221080"/>
            <a:ext cx="8229600" cy="3969477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2"/>
                </a:solidFill>
              </a:rPr>
              <a:t>Hold a minimum of a bachelor’s degree from an accredited institution of higher education (IHE) in an area other than education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/>
                </a:solidFill>
              </a:rPr>
              <a:t>Be </a:t>
            </a:r>
            <a:r>
              <a:rPr lang="en-US" sz="2000" b="1" dirty="0">
                <a:solidFill>
                  <a:schemeClr val="tx2"/>
                </a:solidFill>
              </a:rPr>
              <a:t>a US Citizen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/>
                </a:solidFill>
              </a:rPr>
              <a:t>Prior </a:t>
            </a:r>
            <a:r>
              <a:rPr lang="en-US" sz="2000" b="1" dirty="0">
                <a:solidFill>
                  <a:schemeClr val="tx2"/>
                </a:solidFill>
              </a:rPr>
              <a:t>to being hired, candidates for general education content area positions and candidates for special education positions must submit passing scores on the Praxis I CORE (#5751) (or qualify for an exemption) </a:t>
            </a:r>
            <a:r>
              <a:rPr lang="en-US" sz="2000" b="1" u="sng" dirty="0">
                <a:solidFill>
                  <a:schemeClr val="tx2"/>
                </a:solidFill>
                <a:hlinkClick r:id="rId2"/>
              </a:rPr>
              <a:t>https://wvde.state.wv.us/transitiontoteaching/eligibility.php</a:t>
            </a:r>
            <a:r>
              <a:rPr lang="en-US" sz="2000" b="1" dirty="0">
                <a:solidFill>
                  <a:schemeClr val="tx2"/>
                </a:solidFill>
              </a:rPr>
              <a:t>  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/>
                </a:solidFill>
              </a:rPr>
              <a:t>Prior </a:t>
            </a:r>
            <a:r>
              <a:rPr lang="en-US" sz="2000" b="1" dirty="0">
                <a:solidFill>
                  <a:schemeClr val="tx2"/>
                </a:solidFill>
              </a:rPr>
              <a:t>to being hired, general education teacher candidates must submit passing scores on the Praxis II for content knowledge </a:t>
            </a:r>
          </a:p>
          <a:p>
            <a:pPr marL="0" lvl="0" indent="0" algn="l">
              <a:buNone/>
            </a:pP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7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Paraprofessionals and Paraprofessional Educational Interpreters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2313204"/>
            <a:ext cx="8233719" cy="3510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Applicants for Paraprofessional must: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Have completed all requirements </a:t>
            </a:r>
            <a:r>
              <a:rPr lang="en-US" b="1" dirty="0" smtClean="0">
                <a:solidFill>
                  <a:srgbClr val="FF0000"/>
                </a:solidFill>
              </a:rPr>
              <a:t>prior</a:t>
            </a:r>
            <a:r>
              <a:rPr lang="en-US" dirty="0" smtClean="0">
                <a:solidFill>
                  <a:schemeClr val="tx2"/>
                </a:solidFill>
              </a:rPr>
              <a:t> to submitting the Form 40 </a:t>
            </a:r>
            <a:r>
              <a:rPr lang="en-US" dirty="0" err="1" smtClean="0">
                <a:solidFill>
                  <a:schemeClr val="tx2"/>
                </a:solidFill>
              </a:rPr>
              <a:t>appliation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Be employed by a district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Have the superintendent verify employment by signing the Applicant Information Sheet attached to the Form </a:t>
            </a:r>
            <a:r>
              <a:rPr lang="en-US" smtClean="0">
                <a:solidFill>
                  <a:schemeClr val="tx2"/>
                </a:solidFill>
              </a:rPr>
              <a:t>40 application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Jodi Oliveto-Moore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9026"/>
            <a:ext cx="6858000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§18-5-18. Kindergarten programs</a:t>
            </a:r>
            <a:r>
              <a:rPr lang="en-US" sz="3600" b="1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Beginning July 1, 2014, any person previously employed as an aide in a kindergarten program and who is employed in the same capacity on and after that date and any new person employed in that capacity in a kindergarten program on and after that date shall hold the position of aide </a:t>
            </a:r>
            <a:r>
              <a:rPr lang="en-US" b="1" dirty="0">
                <a:solidFill>
                  <a:schemeClr val="tx2"/>
                </a:solidFill>
              </a:rPr>
              <a:t>and</a:t>
            </a:r>
            <a:r>
              <a:rPr lang="en-US" dirty="0">
                <a:solidFill>
                  <a:schemeClr val="tx2"/>
                </a:solidFill>
              </a:rPr>
              <a:t> either Early Childhood Classroom Assistant Teacher I, Early Childhood Classroom Assistant Teacher II or Early Childhood Classroom Assistant Teacher III. Any person employed as an aide in a kindergarten program that is </a:t>
            </a:r>
            <a:r>
              <a:rPr lang="en-US" b="1" dirty="0">
                <a:solidFill>
                  <a:schemeClr val="tx2"/>
                </a:solidFill>
              </a:rPr>
              <a:t>eligible for full retirement benefits before July 1, 2020</a:t>
            </a:r>
            <a:r>
              <a:rPr lang="en-US" dirty="0">
                <a:solidFill>
                  <a:schemeClr val="tx2"/>
                </a:solidFill>
              </a:rPr>
              <a:t>, may remain employed as an aide in that position </a:t>
            </a:r>
            <a:r>
              <a:rPr lang="en-US" b="1" dirty="0">
                <a:solidFill>
                  <a:schemeClr val="tx2"/>
                </a:solidFill>
              </a:rPr>
              <a:t>and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shall</a:t>
            </a:r>
            <a:r>
              <a:rPr lang="en-US" dirty="0">
                <a:solidFill>
                  <a:schemeClr val="tx2"/>
                </a:solidFill>
              </a:rPr>
              <a:t> be granted an Early Childhood Classroom Assistant Teacher permanent authorization by the state superintendent pursuant to section two-a, article three, chapter eighteen-a of this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Eligible for Full Retirement Benefits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en-US" sz="1800" b="1" dirty="0">
                <a:solidFill>
                  <a:schemeClr val="tx2"/>
                </a:solidFill>
              </a:rPr>
              <a:t>Effective March 9, 2015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54" y="2272015"/>
            <a:ext cx="8229600" cy="39694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Any </a:t>
            </a:r>
            <a:r>
              <a:rPr lang="en-US" dirty="0">
                <a:solidFill>
                  <a:schemeClr val="tx2"/>
                </a:solidFill>
              </a:rPr>
              <a:t>person employed as an aide in </a:t>
            </a:r>
            <a:r>
              <a:rPr lang="en-US" dirty="0" smtClean="0">
                <a:solidFill>
                  <a:schemeClr val="tx2"/>
                </a:solidFill>
              </a:rPr>
              <a:t>a Pre-K classroom </a:t>
            </a:r>
            <a:r>
              <a:rPr lang="en-US" dirty="0">
                <a:solidFill>
                  <a:schemeClr val="tx2"/>
                </a:solidFill>
              </a:rPr>
              <a:t>that is eligible for full retirement benefits before July 1, </a:t>
            </a:r>
            <a:r>
              <a:rPr lang="en-US" dirty="0" smtClean="0">
                <a:solidFill>
                  <a:schemeClr val="tx2"/>
                </a:solidFill>
              </a:rPr>
              <a:t>2020,must apply for permanent authorization </a:t>
            </a:r>
            <a:r>
              <a:rPr lang="en-US" b="1" dirty="0" smtClean="0">
                <a:solidFill>
                  <a:schemeClr val="tx2"/>
                </a:solidFill>
              </a:rPr>
              <a:t>unless</a:t>
            </a:r>
            <a:r>
              <a:rPr lang="en-US" dirty="0" smtClean="0">
                <a:solidFill>
                  <a:schemeClr val="tx2"/>
                </a:solidFill>
              </a:rPr>
              <a:t> the WV Universal Pre-K classroom is in collaboration with Head Start.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All coursework is required for Head Start Assistant Teachers </a:t>
            </a:r>
            <a:r>
              <a:rPr lang="en-US" sz="1400" i="1" dirty="0" smtClean="0">
                <a:solidFill>
                  <a:schemeClr val="tx2"/>
                </a:solidFill>
              </a:rPr>
              <a:t>WVBE Policy 2525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8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Robert Hagerman</a:t>
            </a:r>
            <a:b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664" y="3127043"/>
            <a:ext cx="7260672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Assistant Director 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</p:txBody>
      </p:sp>
    </p:spTree>
    <p:extLst>
      <p:ext uri="{BB962C8B-B14F-4D97-AF65-F5344CB8AC3E}">
        <p14:creationId xmlns:p14="http://schemas.microsoft.com/office/powerpoint/2010/main" val="6766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Eligible for Full Retirement Benefits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(Effective March 9, 2015)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Before July 1, 2020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Applicants </a:t>
            </a:r>
            <a:r>
              <a:rPr lang="en-US" b="1" u="sng" dirty="0" smtClean="0">
                <a:solidFill>
                  <a:schemeClr val="tx2"/>
                </a:solidFill>
              </a:rPr>
              <a:t>must apply </a:t>
            </a:r>
            <a:r>
              <a:rPr lang="en-US" dirty="0" smtClean="0">
                <a:solidFill>
                  <a:schemeClr val="tx2"/>
                </a:solidFill>
              </a:rPr>
              <a:t>with the following:	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Applicant Information Page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Revised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orm 41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140" y="1234831"/>
            <a:ext cx="6688026" cy="515033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7360507" y="4518453"/>
            <a:ext cx="498389" cy="877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36" y="1046206"/>
            <a:ext cx="6332384" cy="486032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376417" y="479442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Eligible for Full Retirement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Before July 1, 2020</a:t>
            </a:r>
          </a:p>
          <a:p>
            <a:r>
              <a:rPr lang="en-US" dirty="0">
                <a:solidFill>
                  <a:schemeClr val="tx2"/>
                </a:solidFill>
              </a:rPr>
              <a:t>Applicants must apply with the following:	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Applicant Information Page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Revised Form 41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Form 7 (Background Check)  **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Proof of passing score of the State Competency Exam**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Proof of a high school diploma or equivalency**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Pay </a:t>
            </a:r>
            <a:r>
              <a:rPr lang="en-US" dirty="0">
                <a:solidFill>
                  <a:schemeClr val="tx2"/>
                </a:solidFill>
              </a:rPr>
              <a:t>the $35 fee online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**</a:t>
            </a:r>
            <a:r>
              <a:rPr lang="en-US" sz="2000" dirty="0" smtClean="0">
                <a:solidFill>
                  <a:schemeClr val="tx2"/>
                </a:solidFill>
              </a:rPr>
              <a:t>Exempt for Paraprofessionals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3" y="912322"/>
            <a:ext cx="840671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ECCAT </a:t>
            </a:r>
            <a:r>
              <a:rPr lang="en-US" dirty="0" smtClean="0">
                <a:solidFill>
                  <a:schemeClr val="tx2"/>
                </a:solidFill>
              </a:rPr>
              <a:t>Initial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Apply upon Placement in a Pre-K or Kindergarten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Applicants must apply with the following:	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Applicant Information Page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Revised </a:t>
            </a:r>
            <a:r>
              <a:rPr lang="en-US" dirty="0" smtClean="0">
                <a:solidFill>
                  <a:schemeClr val="tx2"/>
                </a:solidFill>
              </a:rPr>
              <a:t>Form </a:t>
            </a:r>
            <a:r>
              <a:rPr lang="en-US" dirty="0">
                <a:solidFill>
                  <a:schemeClr val="tx2"/>
                </a:solidFill>
              </a:rPr>
              <a:t>41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Form 7 (Background Check)  **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Proof of passing score of the State Competency Exam**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Proof of a high school diploma or equivalency**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Pay the $35 fee online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 COURSEWORK REQUIRED FOR INITIAL APPLICAITON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**</a:t>
            </a:r>
            <a:r>
              <a:rPr lang="en-US" sz="2000" dirty="0">
                <a:solidFill>
                  <a:schemeClr val="tx2"/>
                </a:solidFill>
              </a:rPr>
              <a:t>Exempt for Paraprofessionals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ECCAT Renewals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Applicants must apply with the following:	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Applicant Information Page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Revised </a:t>
            </a:r>
            <a:r>
              <a:rPr lang="en-US" dirty="0" smtClean="0">
                <a:solidFill>
                  <a:schemeClr val="tx2"/>
                </a:solidFill>
              </a:rPr>
              <a:t>Form 41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Proof of successful completion of coursework or semester hours.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Seal-bearing transcript  OR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E-Learning completion certificate OR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ACDS seal-bearing certificate OR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CDA advisor signature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Pay the $35 fee online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36" y="1046206"/>
            <a:ext cx="6332384" cy="486032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7698959" y="135582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49297" y="2150075"/>
            <a:ext cx="158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Coursework must be listed for processing.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Permanent ECCAT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Applicants must apply with the following:	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Applicant Information Page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Revised </a:t>
            </a:r>
            <a:r>
              <a:rPr lang="en-US" dirty="0" smtClean="0">
                <a:solidFill>
                  <a:schemeClr val="tx2"/>
                </a:solidFill>
              </a:rPr>
              <a:t>Form </a:t>
            </a:r>
            <a:r>
              <a:rPr lang="en-US" dirty="0">
                <a:solidFill>
                  <a:schemeClr val="tx2"/>
                </a:solidFill>
              </a:rPr>
              <a:t>41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Proof of successful completion of </a:t>
            </a:r>
            <a:r>
              <a:rPr lang="en-US" dirty="0" smtClean="0">
                <a:solidFill>
                  <a:schemeClr val="tx2"/>
                </a:solidFill>
              </a:rPr>
              <a:t>coursework </a:t>
            </a:r>
            <a:r>
              <a:rPr lang="en-US" dirty="0">
                <a:solidFill>
                  <a:schemeClr val="tx2"/>
                </a:solidFill>
              </a:rPr>
              <a:t>or semester hours.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Seal-bearing transcript 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E-Learning completion certificates for all three (3) courses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ACDS ~ A copy of the official certificate from the United States Department of Labor  OR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CDA ~A copy of the official seal-bearing certificate from the National Credentialing Agency OR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Pay the $35 fee online</a:t>
            </a:r>
          </a:p>
        </p:txBody>
      </p:sp>
    </p:spTree>
    <p:extLst>
      <p:ext uri="{BB962C8B-B14F-4D97-AF65-F5344CB8AC3E}">
        <p14:creationId xmlns:p14="http://schemas.microsoft.com/office/powerpoint/2010/main" val="12471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Scottie Ford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83" y="3217415"/>
            <a:ext cx="6832833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Certification Coordinator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Advanced Salary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All graduate level hours in public education or in an endorsement area held on the certification may be used for advanced salary on a professional certificate after the appropriate master’s degree has been awarded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Form 12 advanced salary application required).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Online Payment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23" y="2071798"/>
            <a:ext cx="6067791" cy="319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397" y="5423770"/>
            <a:ext cx="78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 certain to use the FORM #, not the FORM name when you pay online.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Advanced Salary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Up to 15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undergraduate level or post-baccalaureate level hours in public education or in an endorsement area held on the certification may be used for advanced salary if completed </a:t>
            </a:r>
            <a:r>
              <a:rPr lang="en-US" b="1" i="1" dirty="0">
                <a:solidFill>
                  <a:schemeClr val="tx2"/>
                </a:solidFill>
              </a:rPr>
              <a:t>after</a:t>
            </a:r>
            <a:r>
              <a:rPr lang="en-US" dirty="0">
                <a:solidFill>
                  <a:schemeClr val="tx2"/>
                </a:solidFill>
              </a:rPr>
              <a:t> the WV </a:t>
            </a:r>
            <a:r>
              <a:rPr lang="en-US" i="1" dirty="0">
                <a:solidFill>
                  <a:schemeClr val="tx2"/>
                </a:solidFill>
              </a:rPr>
              <a:t>professional</a:t>
            </a:r>
            <a:r>
              <a:rPr lang="en-US" dirty="0">
                <a:solidFill>
                  <a:schemeClr val="tx2"/>
                </a:solidFill>
              </a:rPr>
              <a:t> certification effective date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Advanced Salary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Only </a:t>
            </a:r>
            <a:r>
              <a:rPr lang="en-US" b="1" dirty="0">
                <a:solidFill>
                  <a:schemeClr val="tx2"/>
                </a:solidFill>
              </a:rPr>
              <a:t>highest degree level </a:t>
            </a:r>
            <a:r>
              <a:rPr lang="en-US" dirty="0">
                <a:solidFill>
                  <a:schemeClr val="tx2"/>
                </a:solidFill>
              </a:rPr>
              <a:t>can be recognized on a permit or authorization </a:t>
            </a:r>
            <a:r>
              <a:rPr lang="en-US" i="1" dirty="0">
                <a:solidFill>
                  <a:schemeClr val="tx2"/>
                </a:solidFill>
              </a:rPr>
              <a:t>unless:</a:t>
            </a:r>
            <a:r>
              <a:rPr lang="en-US" dirty="0">
                <a:solidFill>
                  <a:schemeClr val="tx2"/>
                </a:solidFill>
              </a:rPr>
              <a:t> First Class Permit for an endorsement </a:t>
            </a:r>
            <a:r>
              <a:rPr lang="en-US" i="1" dirty="0">
                <a:solidFill>
                  <a:schemeClr val="tx2"/>
                </a:solidFill>
              </a:rPr>
              <a:t>requiring</a:t>
            </a:r>
            <a:r>
              <a:rPr lang="en-US" dirty="0">
                <a:solidFill>
                  <a:schemeClr val="tx2"/>
                </a:solidFill>
              </a:rPr>
              <a:t> a master’s degree (</a:t>
            </a:r>
            <a:r>
              <a:rPr lang="en-US" i="1" dirty="0">
                <a:solidFill>
                  <a:schemeClr val="tx2"/>
                </a:solidFill>
              </a:rPr>
              <a:t>BA15 allowable</a:t>
            </a:r>
            <a:r>
              <a:rPr lang="en-US" dirty="0">
                <a:solidFill>
                  <a:schemeClr val="tx2"/>
                </a:solidFill>
              </a:rPr>
              <a:t>); or the professional equivalent certificates as defined in </a:t>
            </a:r>
            <a:r>
              <a:rPr lang="en-US" dirty="0" smtClean="0">
                <a:solidFill>
                  <a:schemeClr val="tx2"/>
                </a:solidFill>
              </a:rPr>
              <a:t>WVBE </a:t>
            </a:r>
            <a:r>
              <a:rPr lang="en-US" dirty="0">
                <a:solidFill>
                  <a:schemeClr val="tx2"/>
                </a:solidFill>
              </a:rPr>
              <a:t>Policy 5202, section 126-136-4.57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384612"/>
            <a:ext cx="8364071" cy="3741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salary supplement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fee reimbursement are available for teachers with recognized National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Certification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the National Board for Professional Teaching Standards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(NBPTS).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annual state salary supplement for NBCTs is currently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$3,500.00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The county may provide an additional supplement, if desired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126-136-23.3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Salary Supplements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384612"/>
            <a:ext cx="8364071" cy="374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NBPTS Teachers: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Salary Supplement: Form 12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Salary Supplement Renewal:  Form 12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Fee Reimbursement: Form 37 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http://wvde.state.wv.us/certification/forms/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Salary Supplements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384612"/>
            <a:ext cx="8364071" cy="374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separate salary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supplement &amp; fee reimbursement are available for certain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student support  professionals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recognized National Certification in Speech-Language Pathology, Audiology, Counseling, School Psychology, and School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Nursing.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Salary Supplements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384612"/>
            <a:ext cx="8364071" cy="37415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annual state salary supplement for  student support professionals identified to receive it is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$2,500.00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county may provide an additional supplement, if desired.  §126-136-23.4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Salary Supplements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384612"/>
            <a:ext cx="8364071" cy="374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Student Support Professionals: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Initial Salary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Supplement: Form 43</a:t>
            </a:r>
          </a:p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Salary Supplement Renewal:  Form 44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Fee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Reimbursement: Form 33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tx2"/>
                </a:solidFill>
                <a:hlinkClick r:id="rId2"/>
              </a:rPr>
              <a:t>://wvde.state.wv.us/certification/forms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Salary Supplements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6" y="-152400"/>
            <a:ext cx="7799294" cy="126402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		</a:t>
            </a:r>
            <a:br>
              <a:rPr lang="en-US" sz="6000" b="1" dirty="0" smtClean="0"/>
            </a:br>
            <a:r>
              <a:rPr lang="en-US" sz="4800" b="1" dirty="0"/>
              <a:t> </a:t>
            </a:r>
            <a:r>
              <a:rPr lang="en-US" sz="4800" b="1" dirty="0" smtClean="0"/>
              <a:t>     	</a:t>
            </a:r>
            <a:r>
              <a:rPr lang="en-US" sz="3600" b="1" dirty="0" smtClean="0"/>
              <a:t>	   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dirty="0" smtClean="0">
                <a:solidFill>
                  <a:schemeClr val="tx2"/>
                </a:solidFill>
              </a:rPr>
              <a:t>Tuition Reimbursement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990165"/>
            <a:ext cx="8494058" cy="47064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Applications for state tuition reimbursement are accepted from July 1 through June 30, and are processed for funding until the Out of Funds status occurs each fiscal year.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Coursework must be completed during the same fiscal year in which the Form 36 application is received by the OPP.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18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6" y="-152400"/>
            <a:ext cx="7799294" cy="126402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		</a:t>
            </a:r>
            <a:br>
              <a:rPr lang="en-US" sz="6000" b="1" dirty="0" smtClean="0"/>
            </a:br>
            <a:r>
              <a:rPr lang="en-US" sz="4800" b="1" dirty="0"/>
              <a:t> </a:t>
            </a:r>
            <a:r>
              <a:rPr lang="en-US" sz="4800" b="1" dirty="0" smtClean="0"/>
              <a:t>     	</a:t>
            </a:r>
            <a:r>
              <a:rPr lang="en-US" sz="3600" b="1" dirty="0" smtClean="0"/>
              <a:t>	   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dirty="0" smtClean="0">
                <a:solidFill>
                  <a:schemeClr val="tx2"/>
                </a:solidFill>
              </a:rPr>
              <a:t>Tuition Reimbursement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49" y="2151530"/>
            <a:ext cx="8494058" cy="47064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Fifteen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(15)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maximum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lifetime shortage area hours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currently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allowable.  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GPA of 3.0 is required for the coursework.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§126-136-23.1.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Tuition Reimbursement: Form 36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2800" b="1" dirty="0">
                <a:solidFill>
                  <a:schemeClr val="tx2"/>
                </a:solidFill>
                <a:hlinkClick r:id="rId2"/>
              </a:rPr>
              <a:t>://wvde.state.wv.us/certification/forms</a:t>
            </a:r>
            <a:r>
              <a:rPr lang="en-US" sz="28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Certification Application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798"/>
            <a:ext cx="8229600" cy="440520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All requirements for renewal must be completed before a Form 38 application is submitted to the WVDE Office of Professional Preparation. This includes: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Chief School Business Official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Professional Accountant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Child Nutrition Director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TIS and TSS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741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Waiver Process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new accountability measures and ensure educator quality, the waiver request guidelines will be strictly enforced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 </a:t>
            </a:r>
            <a:r>
              <a:rPr lang="en-US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required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form must be submitted by County Superintendent/equivalent or Community Program Director and must include the correct licensure application and processing fee(s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 must meet at minimum one of the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criteria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Waivers (if approved) will result in the issuance of the certificate requested and will expire on June 30 of the academic year for which the waiver was requested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waiver may be submitted for the life of the certificate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Lori Buchanan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583" y="3217415"/>
            <a:ext cx="6832833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Highly Qualified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Elementary Education = Multi Subjects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Multi Subjects K – 8 only allows someone to teach courses K – 6.  They must hold the appropriate content area endorsement or permanent authorization for teaching 7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or 8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grade classes. 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to Policy 5202 18.6.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HQT Requirements 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for Title I Reading Teachers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306"/>
            <a:ext cx="8229600" cy="376885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8.2.b.2.  Title I Reading Teacher. –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NCLB guidelines, a Title I reading teacher is considered HQ if the individual holds state certification in </a:t>
            </a:r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following: </a:t>
            </a:r>
            <a:r>
              <a:rPr lang="en-US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(revision of policy effective 11/2014)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degree in reading specialist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a graduate level reading specialist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reading education endorsement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HQT Requirements 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for Title I Reading Teachers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568"/>
            <a:ext cx="8229600" cy="31648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Reading Crosswalk Memorandum from 2011 is no longer a valid document due to this latest revision of policy regarding the HQT requirements for Title I Reading teachers.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Form 8C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Go </a:t>
            </a:r>
            <a:r>
              <a:rPr lang="en-US" dirty="0" smtClean="0">
                <a:solidFill>
                  <a:schemeClr val="tx2"/>
                </a:solidFill>
              </a:rPr>
              <a:t>to: </a:t>
            </a:r>
            <a:r>
              <a:rPr lang="en-US" u="sng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u="sng" dirty="0">
                <a:solidFill>
                  <a:schemeClr val="tx2"/>
                </a:solidFill>
                <a:hlinkClick r:id="rId2"/>
              </a:rPr>
              <a:t>://wvde.state.wv.us/certification/forms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At the top portion of the site you will see:</a:t>
            </a:r>
          </a:p>
          <a:p>
            <a:pPr marL="400050" lvl="1" indent="0">
              <a:buNone/>
            </a:pPr>
            <a:r>
              <a:rPr lang="en-US" u="sng" dirty="0" smtClean="0">
                <a:solidFill>
                  <a:schemeClr val="tx2"/>
                </a:solidFill>
                <a:hlinkClick r:id="rId3"/>
              </a:rPr>
              <a:t>Additional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Endorsement Based on Content Proficiency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Guidance Document)     </a:t>
            </a:r>
          </a:p>
          <a:p>
            <a:pPr marL="40005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Link to guidance document </a:t>
            </a:r>
            <a:r>
              <a:rPr lang="en-US" dirty="0" smtClean="0">
                <a:solidFill>
                  <a:schemeClr val="tx2"/>
                </a:solidFill>
              </a:rPr>
              <a:t>is:</a:t>
            </a:r>
          </a:p>
          <a:p>
            <a:pPr marL="400050" lvl="1" indent="0">
              <a:buNone/>
            </a:pPr>
            <a:r>
              <a:rPr lang="en-US" u="sng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://wvde.state.wv.us/certification/forms/documents/WebsiteGuideEndorsemebtbyPraxis.pdf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Trent Danowski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216" y="3225653"/>
            <a:ext cx="6981568" cy="17526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Teacher Quality Coordinator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89" y="1167695"/>
            <a:ext cx="799482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Policy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5310</a:t>
            </a:r>
            <a:b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&amp;</a:t>
            </a:r>
            <a:b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Educator 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8523"/>
            <a:ext cx="8229600" cy="396947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policy is scheduled to go before the WVBOE in June.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Recommendation will be for Policy to go out on comment for 30 days.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following sections of policy have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received revisions and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be open for public comment in June:</a:t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§126-142-4.    Definitions.</a:t>
            </a:r>
          </a:p>
          <a:p>
            <a:pPr lvl="1">
              <a:spcBef>
                <a:spcPct val="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§126-142-9.    Educator Evaluation.</a:t>
            </a:r>
          </a:p>
          <a:p>
            <a:pPr lvl="1">
              <a:spcBef>
                <a:spcPct val="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§126-142-13.  Evaluation Process for Teachers.</a:t>
            </a:r>
          </a:p>
          <a:p>
            <a:pPr lvl="1">
              <a:spcBef>
                <a:spcPct val="0"/>
              </a:spcBef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§126-142-22.  Professional Support Personnel Responsibilities.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Roster Verification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Roster Verification in West Virginia Now?</a:t>
            </a:r>
          </a:p>
          <a:p>
            <a:pPr lvl="1">
              <a:spcBef>
                <a:spcPct val="0"/>
              </a:spcBef>
            </a:pPr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order to guarantee equitable professional evaluations which incorporate student growth data from state testing, classroom educators are offered an opportunity to review and correct student roster information.    </a:t>
            </a:r>
            <a:b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first year of full implementation for Roster Verification across the state of West Virginia is scheduled to conclude later this month. </a:t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School and educator participation in the roster verification process has been excellent! </a:t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http://wvde.state.wv.us/evalwv/trainings.html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09" y="2071798"/>
            <a:ext cx="5039181" cy="41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Waiver Process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7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following certificates are eligible for a waiver request: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Certificates or E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quivalent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First-Class, Full-Time Permit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Field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Authorization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Permit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Technical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38024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11830"/>
              </p:ext>
            </p:extLst>
          </p:nvPr>
        </p:nvGraphicFramePr>
        <p:xfrm>
          <a:off x="340961" y="1193369"/>
          <a:ext cx="8384584" cy="481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292"/>
                <a:gridCol w="4192292"/>
              </a:tblGrid>
              <a:tr h="894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Extenuating Circumstances Required for Waiver Request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Unacceptable Criteria for Waiver </a:t>
                      </a:r>
                      <a:endParaRPr lang="en-US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55945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Illness/Death 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Unable to meet required GPA as defined in WVBE Policy 5202</a:t>
                      </a:r>
                    </a:p>
                  </a:txBody>
                  <a:tcPr/>
                </a:tc>
              </a:tr>
              <a:tr h="718416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Hardship</a:t>
                      </a:r>
                    </a:p>
                    <a:p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having passing scores on Praxis exams or inability to take exams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34563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Unavailability of Coursework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Inability to register/enroll in coursework/program as a result of time of year, semester already in progress, or other qualifying circumstance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 be documented and verified by IHE</a:t>
                      </a:r>
                      <a:endParaRPr lang="en-US" sz="20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understanding of renewal requirements (i.e. number of hours needed, dates for eligible coursework)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35" y="98483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TSS Certification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89" y="1985319"/>
            <a:ext cx="8229600" cy="334177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Effective school year 2015-2016, all individuals holding a temporary authorization for TSS must hold a minimum of an Associates Degree, per WVBE Policy 5202.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No waivers will be granted for applicants who do not hold the required degree.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WVDE_Official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2140</TotalTime>
  <Words>2470</Words>
  <Application>Microsoft Office PowerPoint</Application>
  <PresentationFormat>On-screen Show (4:3)</PresentationFormat>
  <Paragraphs>317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2014WVDE_OfficialPPT</vt:lpstr>
      <vt:lpstr>Office of Professional Preparation</vt:lpstr>
      <vt:lpstr>Welcome</vt:lpstr>
      <vt:lpstr>Meeting Agenda</vt:lpstr>
      <vt:lpstr>Robert Hagerman </vt:lpstr>
      <vt:lpstr>Online Payment</vt:lpstr>
      <vt:lpstr>Waiver Process</vt:lpstr>
      <vt:lpstr>Waiver Process</vt:lpstr>
      <vt:lpstr>PowerPoint Presentation</vt:lpstr>
      <vt:lpstr>TSS Certification</vt:lpstr>
      <vt:lpstr>PowerPoint Presentation</vt:lpstr>
      <vt:lpstr>Brad Fittro</vt:lpstr>
      <vt:lpstr>Policy 5202</vt:lpstr>
      <vt:lpstr>Form Updates</vt:lpstr>
      <vt:lpstr>Form 4</vt:lpstr>
      <vt:lpstr> First Class Permit</vt:lpstr>
      <vt:lpstr> First-Class, Full-Time Permit</vt:lpstr>
      <vt:lpstr> First-Class, Full-Time Permit</vt:lpstr>
      <vt:lpstr> First-Class, Full-Time Permit</vt:lpstr>
      <vt:lpstr> First-Class, Full-Time Permit</vt:lpstr>
      <vt:lpstr>Linda Bragg </vt:lpstr>
      <vt:lpstr>Clinical Partnerships  Teacher-in Residence</vt:lpstr>
      <vt:lpstr>Robert Mellace </vt:lpstr>
      <vt:lpstr>Clinical Experience Permits Form 23 and 24</vt:lpstr>
      <vt:lpstr>Clinical Experience Permits Form 24</vt:lpstr>
      <vt:lpstr>Clinical Experience Permits Form 24</vt:lpstr>
      <vt:lpstr>Career and Technical Education Forms V7 and V9</vt:lpstr>
      <vt:lpstr>Adult Basic Education Form V15</vt:lpstr>
      <vt:lpstr>Permanent Adult Part-Time Permit Form V17</vt:lpstr>
      <vt:lpstr>EMT/Fire Service Adult Permit Forms V18</vt:lpstr>
      <vt:lpstr>Verifying Work Experience Form V10</vt:lpstr>
      <vt:lpstr>Verifying Work Experience Form V10</vt:lpstr>
      <vt:lpstr>Troops to Teachers</vt:lpstr>
      <vt:lpstr>Teresa Epperley, NBCT </vt:lpstr>
      <vt:lpstr>Alternative Certification for 2015-2016</vt:lpstr>
      <vt:lpstr>Requirements </vt:lpstr>
      <vt:lpstr>Paraprofessionals and Paraprofessional Educational Interpreters</vt:lpstr>
      <vt:lpstr>Jodi Oliveto-Moore</vt:lpstr>
      <vt:lpstr>§18-5-18. Kindergarten programs.</vt:lpstr>
      <vt:lpstr>Eligible for Full Retirement Benefits (Effective March 9, 2015) </vt:lpstr>
      <vt:lpstr>Eligible for Full Retirement Benefits (Effective March 9, 2015) </vt:lpstr>
      <vt:lpstr>PowerPoint Presentation</vt:lpstr>
      <vt:lpstr>PowerPoint Presentation</vt:lpstr>
      <vt:lpstr>Eligible for Full Retirement Benefits</vt:lpstr>
      <vt:lpstr>ECCAT Initial Apply upon Placement in a Pre-K or Kindergarten</vt:lpstr>
      <vt:lpstr>ECCAT Renewals</vt:lpstr>
      <vt:lpstr>PowerPoint Presentation</vt:lpstr>
      <vt:lpstr>Permanent ECCAT</vt:lpstr>
      <vt:lpstr>Scottie Ford</vt:lpstr>
      <vt:lpstr>Advanced Salary</vt:lpstr>
      <vt:lpstr>Advanced Salary</vt:lpstr>
      <vt:lpstr>Advanced Salary</vt:lpstr>
      <vt:lpstr>Salary Supplements </vt:lpstr>
      <vt:lpstr>Salary Supplements </vt:lpstr>
      <vt:lpstr>Salary Supplements </vt:lpstr>
      <vt:lpstr>Salary Supplements </vt:lpstr>
      <vt:lpstr>Salary Supplements </vt:lpstr>
      <vt:lpstr>                Tuition Reimbursement</vt:lpstr>
      <vt:lpstr>                Tuition Reimbursement</vt:lpstr>
      <vt:lpstr>Certification Application</vt:lpstr>
      <vt:lpstr>Lori Buchanan</vt:lpstr>
      <vt:lpstr>Highly Qualified Teachers</vt:lpstr>
      <vt:lpstr>HQT Requirements  for Title I Reading Teachers</vt:lpstr>
      <vt:lpstr>HQT Requirements  for Title I Reading Teachers</vt:lpstr>
      <vt:lpstr>Form 8C</vt:lpstr>
      <vt:lpstr>Trent Danowski</vt:lpstr>
      <vt:lpstr>Policy 5310  &amp;  Educator Evaluation </vt:lpstr>
      <vt:lpstr>Roster Verification System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Professional Preparation  WV School Personnel Association Conference  May 13, 2015 Embassy Suites, Charleston</dc:title>
  <dc:creator>Jodi Oliveto</dc:creator>
  <cp:lastModifiedBy>Monica Beane</cp:lastModifiedBy>
  <cp:revision>75</cp:revision>
  <dcterms:created xsi:type="dcterms:W3CDTF">2015-05-06T12:09:50Z</dcterms:created>
  <dcterms:modified xsi:type="dcterms:W3CDTF">2015-05-13T15:26:03Z</dcterms:modified>
</cp:coreProperties>
</file>