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handoutMasterIdLst>
    <p:handoutMasterId r:id="rId58"/>
  </p:handoutMasterIdLst>
  <p:sldIdLst>
    <p:sldId id="256" r:id="rId3"/>
    <p:sldId id="327" r:id="rId4"/>
    <p:sldId id="307" r:id="rId5"/>
    <p:sldId id="308" r:id="rId6"/>
    <p:sldId id="257" r:id="rId7"/>
    <p:sldId id="268" r:id="rId8"/>
    <p:sldId id="272" r:id="rId9"/>
    <p:sldId id="269" r:id="rId10"/>
    <p:sldId id="273" r:id="rId11"/>
    <p:sldId id="274" r:id="rId12"/>
    <p:sldId id="270" r:id="rId13"/>
    <p:sldId id="275" r:id="rId14"/>
    <p:sldId id="276" r:id="rId15"/>
    <p:sldId id="277" r:id="rId16"/>
    <p:sldId id="271" r:id="rId17"/>
    <p:sldId id="309" r:id="rId18"/>
    <p:sldId id="302" r:id="rId19"/>
    <p:sldId id="303" r:id="rId20"/>
    <p:sldId id="304" r:id="rId21"/>
    <p:sldId id="310" r:id="rId22"/>
    <p:sldId id="278" r:id="rId23"/>
    <p:sldId id="305" r:id="rId24"/>
    <p:sldId id="321" r:id="rId25"/>
    <p:sldId id="322" r:id="rId26"/>
    <p:sldId id="323" r:id="rId27"/>
    <p:sldId id="266" r:id="rId28"/>
    <p:sldId id="336" r:id="rId29"/>
    <p:sldId id="337" r:id="rId30"/>
    <p:sldId id="338" r:id="rId31"/>
    <p:sldId id="339" r:id="rId32"/>
    <p:sldId id="340" r:id="rId33"/>
    <p:sldId id="341" r:id="rId34"/>
    <p:sldId id="342" r:id="rId35"/>
    <p:sldId id="312" r:id="rId36"/>
    <p:sldId id="313" r:id="rId37"/>
    <p:sldId id="314" r:id="rId38"/>
    <p:sldId id="315" r:id="rId39"/>
    <p:sldId id="316" r:id="rId40"/>
    <p:sldId id="279" r:id="rId41"/>
    <p:sldId id="283" r:id="rId42"/>
    <p:sldId id="325" r:id="rId43"/>
    <p:sldId id="290" r:id="rId44"/>
    <p:sldId id="297" r:id="rId45"/>
    <p:sldId id="293" r:id="rId46"/>
    <p:sldId id="298" r:id="rId47"/>
    <p:sldId id="291" r:id="rId48"/>
    <p:sldId id="292" r:id="rId49"/>
    <p:sldId id="294" r:id="rId50"/>
    <p:sldId id="332" r:id="rId51"/>
    <p:sldId id="330" r:id="rId52"/>
    <p:sldId id="335" r:id="rId53"/>
    <p:sldId id="333" r:id="rId54"/>
    <p:sldId id="324" r:id="rId55"/>
    <p:sldId id="329" r:id="rId5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80" autoAdjust="0"/>
  </p:normalViewPr>
  <p:slideViewPr>
    <p:cSldViewPr>
      <p:cViewPr>
        <p:scale>
          <a:sx n="71" d="100"/>
          <a:sy n="71" d="100"/>
        </p:scale>
        <p:origin x="-1542"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9264E4D-FC7D-4AF4-AEDE-F10ABF5CED37}" type="datetimeFigureOut">
              <a:rPr lang="en-US" smtClean="0"/>
              <a:t>5/14/2014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E0D2407-918C-41F2-8309-4C9F04103298}" type="slidenum">
              <a:rPr lang="en-US" smtClean="0"/>
              <a:t>‹#›</a:t>
            </a:fld>
            <a:endParaRPr lang="en-US" dirty="0"/>
          </a:p>
        </p:txBody>
      </p:sp>
    </p:spTree>
    <p:extLst>
      <p:ext uri="{BB962C8B-B14F-4D97-AF65-F5344CB8AC3E}">
        <p14:creationId xmlns:p14="http://schemas.microsoft.com/office/powerpoint/2010/main" val="3702326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E9370AA-B884-46E9-8729-C3BA4BA9EDA6}" type="datetimeFigureOut">
              <a:rPr lang="en-US" smtClean="0"/>
              <a:t>5/14/2014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30B39F4-491D-418B-B158-20B829E1C9B2}" type="slidenum">
              <a:rPr lang="en-US" smtClean="0"/>
              <a:t>‹#›</a:t>
            </a:fld>
            <a:endParaRPr lang="en-US" dirty="0"/>
          </a:p>
        </p:txBody>
      </p:sp>
    </p:spTree>
    <p:extLst>
      <p:ext uri="{BB962C8B-B14F-4D97-AF65-F5344CB8AC3E}">
        <p14:creationId xmlns:p14="http://schemas.microsoft.com/office/powerpoint/2010/main" val="266383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Monica Beane</a:t>
            </a:r>
          </a:p>
        </p:txBody>
      </p:sp>
      <p:sp>
        <p:nvSpPr>
          <p:cNvPr id="4" name="Slide Number Placeholder 3"/>
          <p:cNvSpPr>
            <a:spLocks noGrp="1"/>
          </p:cNvSpPr>
          <p:nvPr>
            <p:ph type="sldNum" sz="quarter" idx="10"/>
          </p:nvPr>
        </p:nvSpPr>
        <p:spPr/>
        <p:txBody>
          <a:bodyPr/>
          <a:lstStyle/>
          <a:p>
            <a:pPr>
              <a:defRPr/>
            </a:pPr>
            <a:fld id="{9286F631-1EFB-4036-A8CE-9EFFDE90DE4F}"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548147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10</a:t>
            </a:fld>
            <a:endParaRPr lang="en-US" dirty="0"/>
          </a:p>
        </p:txBody>
      </p:sp>
    </p:spTree>
    <p:extLst>
      <p:ext uri="{BB962C8B-B14F-4D97-AF65-F5344CB8AC3E}">
        <p14:creationId xmlns:p14="http://schemas.microsoft.com/office/powerpoint/2010/main" val="141603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11</a:t>
            </a:fld>
            <a:endParaRPr lang="en-US" dirty="0"/>
          </a:p>
        </p:txBody>
      </p:sp>
    </p:spTree>
    <p:extLst>
      <p:ext uri="{BB962C8B-B14F-4D97-AF65-F5344CB8AC3E}">
        <p14:creationId xmlns:p14="http://schemas.microsoft.com/office/powerpoint/2010/main" val="14160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12</a:t>
            </a:fld>
            <a:endParaRPr lang="en-US" dirty="0"/>
          </a:p>
        </p:txBody>
      </p:sp>
    </p:spTree>
    <p:extLst>
      <p:ext uri="{BB962C8B-B14F-4D97-AF65-F5344CB8AC3E}">
        <p14:creationId xmlns:p14="http://schemas.microsoft.com/office/powerpoint/2010/main" val="14160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Lori Buchanan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13</a:t>
            </a:fld>
            <a:endParaRPr lang="en-US" dirty="0"/>
          </a:p>
        </p:txBody>
      </p:sp>
    </p:spTree>
    <p:extLst>
      <p:ext uri="{BB962C8B-B14F-4D97-AF65-F5344CB8AC3E}">
        <p14:creationId xmlns:p14="http://schemas.microsoft.com/office/powerpoint/2010/main" val="141603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14</a:t>
            </a:fld>
            <a:endParaRPr lang="en-US" dirty="0"/>
          </a:p>
        </p:txBody>
      </p:sp>
    </p:spTree>
    <p:extLst>
      <p:ext uri="{BB962C8B-B14F-4D97-AF65-F5344CB8AC3E}">
        <p14:creationId xmlns:p14="http://schemas.microsoft.com/office/powerpoint/2010/main" val="141603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15</a:t>
            </a:fld>
            <a:endParaRPr lang="en-US" dirty="0"/>
          </a:p>
        </p:txBody>
      </p:sp>
    </p:spTree>
    <p:extLst>
      <p:ext uri="{BB962C8B-B14F-4D97-AF65-F5344CB8AC3E}">
        <p14:creationId xmlns:p14="http://schemas.microsoft.com/office/powerpoint/2010/main" val="141603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Trent Danowski</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16</a:t>
            </a:fld>
            <a:endParaRPr lang="en-US" dirty="0"/>
          </a:p>
        </p:txBody>
      </p:sp>
    </p:spTree>
    <p:extLst>
      <p:ext uri="{BB962C8B-B14F-4D97-AF65-F5344CB8AC3E}">
        <p14:creationId xmlns:p14="http://schemas.microsoft.com/office/powerpoint/2010/main" val="3875157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Trent Danowski</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17</a:t>
            </a:fld>
            <a:endParaRPr lang="en-US" dirty="0"/>
          </a:p>
        </p:txBody>
      </p:sp>
    </p:spTree>
    <p:extLst>
      <p:ext uri="{BB962C8B-B14F-4D97-AF65-F5344CB8AC3E}">
        <p14:creationId xmlns:p14="http://schemas.microsoft.com/office/powerpoint/2010/main" val="3137021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Trent Danowski</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18</a:t>
            </a:fld>
            <a:endParaRPr lang="en-US" dirty="0"/>
          </a:p>
        </p:txBody>
      </p:sp>
    </p:spTree>
    <p:extLst>
      <p:ext uri="{BB962C8B-B14F-4D97-AF65-F5344CB8AC3E}">
        <p14:creationId xmlns:p14="http://schemas.microsoft.com/office/powerpoint/2010/main" val="627648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Trent Danowski</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19</a:t>
            </a:fld>
            <a:endParaRPr lang="en-US" dirty="0"/>
          </a:p>
        </p:txBody>
      </p:sp>
    </p:spTree>
    <p:extLst>
      <p:ext uri="{BB962C8B-B14F-4D97-AF65-F5344CB8AC3E}">
        <p14:creationId xmlns:p14="http://schemas.microsoft.com/office/powerpoint/2010/main" val="233213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Monica Beane</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a:t>
            </a:fld>
            <a:endParaRPr lang="en-US" dirty="0"/>
          </a:p>
        </p:txBody>
      </p:sp>
    </p:spTree>
    <p:extLst>
      <p:ext uri="{BB962C8B-B14F-4D97-AF65-F5344CB8AC3E}">
        <p14:creationId xmlns:p14="http://schemas.microsoft.com/office/powerpoint/2010/main" val="70551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 and others as directed</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20</a:t>
            </a:fld>
            <a:endParaRPr lang="en-US" dirty="0"/>
          </a:p>
        </p:txBody>
      </p:sp>
    </p:spTree>
    <p:extLst>
      <p:ext uri="{BB962C8B-B14F-4D97-AF65-F5344CB8AC3E}">
        <p14:creationId xmlns:p14="http://schemas.microsoft.com/office/powerpoint/2010/main" val="1654675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21</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Mrs. Lori Buchanan</a:t>
            </a:r>
          </a:p>
          <a:p>
            <a:endParaRPr lang="en-US" dirty="0" smtClean="0"/>
          </a:p>
          <a:p>
            <a:r>
              <a:rPr lang="en-US" dirty="0" smtClean="0"/>
              <a:t>Part 1 now specifies what other section(s)</a:t>
            </a:r>
            <a:r>
              <a:rPr lang="en-US" baseline="0" dirty="0" smtClean="0"/>
              <a:t> must be completed.  Reminder that renewals and/or permanent request must hold a MA+30, be age 60 or older, or submit an official transcript with 6 hours of appropriate college credit.  Three hours must be in administrative technology.  Refer to Policy 5202 Section 10.2.c.1.B</a:t>
            </a:r>
            <a:endParaRPr lang="en-US" dirty="0"/>
          </a:p>
        </p:txBody>
      </p:sp>
      <p:sp>
        <p:nvSpPr>
          <p:cNvPr id="4" name="Slide Number Placeholder 3"/>
          <p:cNvSpPr>
            <a:spLocks noGrp="1"/>
          </p:cNvSpPr>
          <p:nvPr>
            <p:ph type="sldNum" sz="quarter" idx="10"/>
          </p:nvPr>
        </p:nvSpPr>
        <p:spPr/>
        <p:txBody>
          <a:bodyPr/>
          <a:lstStyle/>
          <a:p>
            <a:fld id="{0E6176B7-94F5-4213-8A04-DE2F1CF58557}" type="slidenum">
              <a:rPr lang="en-US" smtClean="0"/>
              <a:t>22</a:t>
            </a:fld>
            <a:endParaRPr lang="en-US" dirty="0"/>
          </a:p>
        </p:txBody>
      </p:sp>
    </p:spTree>
    <p:extLst>
      <p:ext uri="{BB962C8B-B14F-4D97-AF65-F5344CB8AC3E}">
        <p14:creationId xmlns:p14="http://schemas.microsoft.com/office/powerpoint/2010/main" val="300441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Mrs. Lori Buchanan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23</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Mrs. Lori Buchanan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24</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25</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26</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a:t>
            </a:r>
            <a:r>
              <a:rPr lang="en-US" baseline="0" dirty="0" smtClean="0"/>
              <a:t> Scottie Ford</a:t>
            </a:r>
            <a:endParaRPr lang="en-US" dirty="0"/>
          </a:p>
        </p:txBody>
      </p:sp>
      <p:sp>
        <p:nvSpPr>
          <p:cNvPr id="4" name="Slide Number Placeholder 3"/>
          <p:cNvSpPr>
            <a:spLocks noGrp="1"/>
          </p:cNvSpPr>
          <p:nvPr>
            <p:ph type="sldNum" sz="quarter" idx="10"/>
          </p:nvPr>
        </p:nvSpPr>
        <p:spPr/>
        <p:txBody>
          <a:bodyPr/>
          <a:lstStyle/>
          <a:p>
            <a:fld id="{A2D7567A-EF81-44FB-8D9E-0E71F2FFDABF}" type="slidenum">
              <a:rPr lang="en-US" smtClean="0"/>
              <a:t>27</a:t>
            </a:fld>
            <a:endParaRPr lang="en-US" dirty="0"/>
          </a:p>
        </p:txBody>
      </p:sp>
    </p:spTree>
    <p:extLst>
      <p:ext uri="{BB962C8B-B14F-4D97-AF65-F5344CB8AC3E}">
        <p14:creationId xmlns:p14="http://schemas.microsoft.com/office/powerpoint/2010/main" val="798522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a:t>
            </a:r>
            <a:r>
              <a:rPr lang="en-US" baseline="0" dirty="0" smtClean="0"/>
              <a:t> Scottie Ford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28</a:t>
            </a:fld>
            <a:endParaRPr lang="en-US" dirty="0"/>
          </a:p>
        </p:txBody>
      </p:sp>
    </p:spTree>
    <p:extLst>
      <p:ext uri="{BB962C8B-B14F-4D97-AF65-F5344CB8AC3E}">
        <p14:creationId xmlns:p14="http://schemas.microsoft.com/office/powerpoint/2010/main" val="3385436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a:t>
            </a:r>
            <a:r>
              <a:rPr lang="en-US" baseline="0" dirty="0" smtClean="0"/>
              <a:t> Scottie Ford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29</a:t>
            </a:fld>
            <a:endParaRPr lang="en-US" dirty="0"/>
          </a:p>
        </p:txBody>
      </p:sp>
    </p:spTree>
    <p:extLst>
      <p:ext uri="{BB962C8B-B14F-4D97-AF65-F5344CB8AC3E}">
        <p14:creationId xmlns:p14="http://schemas.microsoft.com/office/powerpoint/2010/main" val="2784346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Monica Beane</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a:t>
            </a:fld>
            <a:endParaRPr lang="en-US" dirty="0"/>
          </a:p>
        </p:txBody>
      </p:sp>
    </p:spTree>
    <p:extLst>
      <p:ext uri="{BB962C8B-B14F-4D97-AF65-F5344CB8AC3E}">
        <p14:creationId xmlns:p14="http://schemas.microsoft.com/office/powerpoint/2010/main" val="1180080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a:t>
            </a:r>
            <a:r>
              <a:rPr lang="en-US" baseline="0" dirty="0" smtClean="0"/>
              <a:t> Scottie Ford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30</a:t>
            </a:fld>
            <a:endParaRPr lang="en-US" dirty="0"/>
          </a:p>
        </p:txBody>
      </p:sp>
    </p:spTree>
    <p:extLst>
      <p:ext uri="{BB962C8B-B14F-4D97-AF65-F5344CB8AC3E}">
        <p14:creationId xmlns:p14="http://schemas.microsoft.com/office/powerpoint/2010/main" val="2335857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a:t>
            </a:r>
            <a:r>
              <a:rPr lang="en-US" baseline="0" dirty="0" smtClean="0"/>
              <a:t> Scottie Ford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31</a:t>
            </a:fld>
            <a:endParaRPr lang="en-US" dirty="0"/>
          </a:p>
        </p:txBody>
      </p:sp>
    </p:spTree>
    <p:extLst>
      <p:ext uri="{BB962C8B-B14F-4D97-AF65-F5344CB8AC3E}">
        <p14:creationId xmlns:p14="http://schemas.microsoft.com/office/powerpoint/2010/main" val="2384099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a:t>
            </a:r>
            <a:r>
              <a:rPr lang="en-US" baseline="0" dirty="0" smtClean="0"/>
              <a:t> Scottie Ford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32</a:t>
            </a:fld>
            <a:endParaRPr lang="en-US" dirty="0"/>
          </a:p>
        </p:txBody>
      </p:sp>
    </p:spTree>
    <p:extLst>
      <p:ext uri="{BB962C8B-B14F-4D97-AF65-F5344CB8AC3E}">
        <p14:creationId xmlns:p14="http://schemas.microsoft.com/office/powerpoint/2010/main" val="1274389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a:t>
            </a:r>
            <a:r>
              <a:rPr lang="en-US" baseline="0" dirty="0" smtClean="0"/>
              <a:t> Scottie Ford</a:t>
            </a:r>
            <a:endParaRPr lang="en-US" dirty="0" smtClean="0"/>
          </a:p>
          <a:p>
            <a:endParaRPr lang="en-US" dirty="0" smtClean="0"/>
          </a:p>
          <a:p>
            <a:r>
              <a:rPr lang="en-US" dirty="0" smtClean="0"/>
              <a:t>E-learning cert of completion will be uploaded to</a:t>
            </a:r>
            <a:r>
              <a:rPr lang="en-US" baseline="0" dirty="0" smtClean="0"/>
              <a:t> the final course dropbox should anyone need to go back and print</a:t>
            </a:r>
          </a:p>
          <a:p>
            <a:r>
              <a:rPr lang="en-US" baseline="0" dirty="0" smtClean="0"/>
              <a:t>Log back in and download</a:t>
            </a:r>
            <a:endParaRPr lang="en-US" dirty="0"/>
          </a:p>
        </p:txBody>
      </p:sp>
      <p:sp>
        <p:nvSpPr>
          <p:cNvPr id="4" name="Slide Number Placeholder 3"/>
          <p:cNvSpPr>
            <a:spLocks noGrp="1"/>
          </p:cNvSpPr>
          <p:nvPr>
            <p:ph type="sldNum" sz="quarter" idx="10"/>
          </p:nvPr>
        </p:nvSpPr>
        <p:spPr/>
        <p:txBody>
          <a:bodyPr/>
          <a:lstStyle/>
          <a:p>
            <a:fld id="{A2D7567A-EF81-44FB-8D9E-0E71F2FFDABF}" type="slidenum">
              <a:rPr lang="en-US" smtClean="0"/>
              <a:t>33</a:t>
            </a:fld>
            <a:endParaRPr lang="en-US" dirty="0"/>
          </a:p>
        </p:txBody>
      </p:sp>
    </p:spTree>
    <p:extLst>
      <p:ext uri="{BB962C8B-B14F-4D97-AF65-F5344CB8AC3E}">
        <p14:creationId xmlns:p14="http://schemas.microsoft.com/office/powerpoint/2010/main" val="70926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 Scottie Ford</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34</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35</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 and others as</a:t>
            </a:r>
            <a:r>
              <a:rPr lang="en-US" baseline="0" dirty="0" smtClean="0"/>
              <a:t> directed</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36</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a:t>
            </a:r>
            <a:r>
              <a:rPr lang="en-US" baseline="0" dirty="0" smtClean="0"/>
              <a:t> directed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37</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a:t>
            </a:r>
            <a:r>
              <a:rPr lang="en-US" baseline="0" dirty="0" smtClean="0"/>
              <a:t> directed</a:t>
            </a:r>
            <a:endParaRPr lang="en-US" dirty="0" smtClean="0"/>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38</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Mellace</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39</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a:t>
            </a:fld>
            <a:endParaRPr lang="en-US" dirty="0"/>
          </a:p>
        </p:txBody>
      </p:sp>
    </p:spTree>
    <p:extLst>
      <p:ext uri="{BB962C8B-B14F-4D97-AF65-F5344CB8AC3E}">
        <p14:creationId xmlns:p14="http://schemas.microsoft.com/office/powerpoint/2010/main" val="1605094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Mellace</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40</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Mellace</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41</a:t>
            </a:fld>
            <a:endParaRPr lang="en-US" dirty="0"/>
          </a:p>
        </p:txBody>
      </p:sp>
    </p:spTree>
    <p:extLst>
      <p:ext uri="{BB962C8B-B14F-4D97-AF65-F5344CB8AC3E}">
        <p14:creationId xmlns:p14="http://schemas.microsoft.com/office/powerpoint/2010/main" val="1679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Mellace</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42</a:t>
            </a:fld>
            <a:endParaRPr lang="en-US" dirty="0"/>
          </a:p>
        </p:txBody>
      </p:sp>
    </p:spTree>
    <p:extLst>
      <p:ext uri="{BB962C8B-B14F-4D97-AF65-F5344CB8AC3E}">
        <p14:creationId xmlns:p14="http://schemas.microsoft.com/office/powerpoint/2010/main" val="1672702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Mellace</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43</a:t>
            </a:fld>
            <a:endParaRPr lang="en-US" dirty="0"/>
          </a:p>
        </p:txBody>
      </p:sp>
    </p:spTree>
    <p:extLst>
      <p:ext uri="{BB962C8B-B14F-4D97-AF65-F5344CB8AC3E}">
        <p14:creationId xmlns:p14="http://schemas.microsoft.com/office/powerpoint/2010/main" val="4098534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Mellace</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44</a:t>
            </a:fld>
            <a:endParaRPr lang="en-US" dirty="0"/>
          </a:p>
        </p:txBody>
      </p:sp>
    </p:spTree>
    <p:extLst>
      <p:ext uri="{BB962C8B-B14F-4D97-AF65-F5344CB8AC3E}">
        <p14:creationId xmlns:p14="http://schemas.microsoft.com/office/powerpoint/2010/main" val="8295070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Mellace</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45</a:t>
            </a:fld>
            <a:endParaRPr lang="en-US" dirty="0"/>
          </a:p>
        </p:txBody>
      </p:sp>
    </p:spTree>
    <p:extLst>
      <p:ext uri="{BB962C8B-B14F-4D97-AF65-F5344CB8AC3E}">
        <p14:creationId xmlns:p14="http://schemas.microsoft.com/office/powerpoint/2010/main" val="3133727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Mellace</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46</a:t>
            </a:fld>
            <a:endParaRPr lang="en-US" dirty="0"/>
          </a:p>
        </p:txBody>
      </p:sp>
    </p:spTree>
    <p:extLst>
      <p:ext uri="{BB962C8B-B14F-4D97-AF65-F5344CB8AC3E}">
        <p14:creationId xmlns:p14="http://schemas.microsoft.com/office/powerpoint/2010/main" val="505394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Mellace</a:t>
            </a:r>
          </a:p>
          <a:p>
            <a:endParaRPr lang="en-US" dirty="0" smtClean="0"/>
          </a:p>
          <a:p>
            <a:r>
              <a:rPr lang="en-US" dirty="0" smtClean="0"/>
              <a:t>TtT coordinator will</a:t>
            </a:r>
            <a:r>
              <a:rPr lang="en-US" baseline="0" dirty="0" smtClean="0"/>
              <a:t> work with county (at county request) to </a:t>
            </a:r>
            <a:r>
              <a:rPr lang="en-US" dirty="0" smtClean="0"/>
              <a:t>make</a:t>
            </a:r>
            <a:r>
              <a:rPr lang="en-US" baseline="0" dirty="0" smtClean="0"/>
              <a:t> recommendations for support</a:t>
            </a:r>
            <a:endParaRPr lang="en-US" dirty="0"/>
          </a:p>
        </p:txBody>
      </p:sp>
      <p:sp>
        <p:nvSpPr>
          <p:cNvPr id="4" name="Slide Number Placeholder 3"/>
          <p:cNvSpPr>
            <a:spLocks noGrp="1"/>
          </p:cNvSpPr>
          <p:nvPr>
            <p:ph type="sldNum" sz="quarter" idx="10"/>
          </p:nvPr>
        </p:nvSpPr>
        <p:spPr/>
        <p:txBody>
          <a:bodyPr/>
          <a:lstStyle/>
          <a:p>
            <a:fld id="{24E674A0-795D-4214-835E-5372B1F34514}"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9125398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Mellace</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48</a:t>
            </a:fld>
            <a:endParaRPr lang="en-US" dirty="0"/>
          </a:p>
        </p:txBody>
      </p:sp>
    </p:spTree>
    <p:extLst>
      <p:ext uri="{BB962C8B-B14F-4D97-AF65-F5344CB8AC3E}">
        <p14:creationId xmlns:p14="http://schemas.microsoft.com/office/powerpoint/2010/main" val="1336897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49</a:t>
            </a:fld>
            <a:endParaRPr lang="en-US" dirty="0"/>
          </a:p>
        </p:txBody>
      </p:sp>
    </p:spTree>
    <p:extLst>
      <p:ext uri="{BB962C8B-B14F-4D97-AF65-F5344CB8AC3E}">
        <p14:creationId xmlns:p14="http://schemas.microsoft.com/office/powerpoint/2010/main" val="1393144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5</a:t>
            </a:fld>
            <a:endParaRPr lang="en-US" dirty="0"/>
          </a:p>
        </p:txBody>
      </p:sp>
    </p:spTree>
    <p:extLst>
      <p:ext uri="{BB962C8B-B14F-4D97-AF65-F5344CB8AC3E}">
        <p14:creationId xmlns:p14="http://schemas.microsoft.com/office/powerpoint/2010/main" val="992789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9579" rtl="0" eaLnBrk="1" fontAlgn="auto" latinLnBrk="0" hangingPunct="1">
              <a:lnSpc>
                <a:spcPct val="100000"/>
              </a:lnSpc>
              <a:spcBef>
                <a:spcPts val="0"/>
              </a:spcBef>
              <a:spcAft>
                <a:spcPts val="0"/>
              </a:spcAft>
              <a:buClrTx/>
              <a:buSzTx/>
              <a:buFontTx/>
              <a:buNone/>
              <a:tabLst/>
              <a:defRPr/>
            </a:pPr>
            <a:r>
              <a:rPr lang="en-US" dirty="0" smtClean="0"/>
              <a:t>Mr. Robert Hagerman</a:t>
            </a:r>
          </a:p>
          <a:p>
            <a:pPr defTabSz="929579">
              <a:defRPr/>
            </a:pPr>
            <a:endParaRPr lang="en-US" dirty="0" smtClean="0"/>
          </a:p>
          <a:p>
            <a:pPr marL="174296" indent="-174296" defTabSz="929579">
              <a:buFontTx/>
              <a:buChar char="-"/>
              <a:defRPr/>
            </a:pPr>
            <a:r>
              <a:rPr lang="en-US" dirty="0" smtClean="0"/>
              <a:t>Program second</a:t>
            </a:r>
            <a:r>
              <a:rPr lang="en-US" baseline="0" dirty="0" smtClean="0"/>
              <a:t> year </a:t>
            </a:r>
            <a:r>
              <a:rPr lang="en-US" dirty="0" smtClean="0"/>
              <a:t>to WV has been in</a:t>
            </a:r>
            <a:r>
              <a:rPr lang="en-US" baseline="0" dirty="0" smtClean="0"/>
              <a:t> operation in other states including: Utah, Kentucky, Ohio, Indiana, North Carolina, Delaware.  Benefits of the program it provides students access to a native speaker of the language who also has intimate knowledge of the target culture.  Nuances of the products, practices and perspectives of culture promote in world languages.  In our state used to fulfill critical teacher shortage.  Teachers currently working in </a:t>
            </a:r>
            <a:r>
              <a:rPr lang="en-US" b="1" baseline="0" dirty="0" smtClean="0"/>
              <a:t>Berkeley, Gilmer, Grant, Greenbrier and Nicholas </a:t>
            </a:r>
            <a:r>
              <a:rPr lang="en-US" baseline="0" dirty="0" smtClean="0"/>
              <a:t>counties.   </a:t>
            </a:r>
            <a:endParaRPr lang="en-US" dirty="0" smtClean="0"/>
          </a:p>
          <a:p>
            <a:pPr marL="174296" indent="-174296" defTabSz="929579">
              <a:buFontTx/>
              <a:buChar char="-"/>
              <a:defRPr/>
            </a:pPr>
            <a:r>
              <a:rPr lang="en-US" dirty="0" smtClean="0"/>
              <a:t>Teachers have a Minimum of Three years of experience of teaching</a:t>
            </a:r>
            <a:r>
              <a:rPr lang="en-US" baseline="0" dirty="0" smtClean="0"/>
              <a:t> (passed national exams, B.A. equivalency, related teacher training programs).</a:t>
            </a:r>
          </a:p>
          <a:p>
            <a:pPr marL="174296" indent="-174296" defTabSz="929579">
              <a:buFontTx/>
              <a:buChar char="-"/>
              <a:defRPr/>
            </a:pPr>
            <a:r>
              <a:rPr lang="en-US" baseline="0" dirty="0" smtClean="0"/>
              <a:t>Legal authority to work up to a maximum of three years in the assignment.  This is conditional upon mutual consent.  In other words, after the initial year, both the district and the teacher have the opportunity examine the suitability of the placement and make a determination regarding renewal.</a:t>
            </a:r>
          </a:p>
          <a:p>
            <a:pPr marL="174296" indent="-174296" defTabSz="929579">
              <a:buFontTx/>
              <a:buChar char="-"/>
              <a:defRPr/>
            </a:pPr>
            <a:r>
              <a:rPr lang="en-US" baseline="0" dirty="0" smtClean="0"/>
              <a:t>All candidates are screened by the Embassy of Spain to comply with state requirements. </a:t>
            </a:r>
          </a:p>
          <a:p>
            <a:pPr marL="174296" indent="-174296" defTabSz="929579">
              <a:buFontTx/>
              <a:buChar char="-"/>
              <a:defRPr/>
            </a:pPr>
            <a:r>
              <a:rPr lang="en-US" baseline="0" dirty="0" smtClean="0"/>
              <a:t>Candidate Profiles in the program vary:  range from young single individuals, married teachers with families, even cases of married couples who are both teachers wanting to participate in the program. As previously mentioned,  all have taught a minimum of three years.   </a:t>
            </a: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pPr defTabSz="92957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A0E8D0C-CED1-4448-A7E8-8CF0A3A8F06F}" type="slidenum">
              <a:rPr lang="en-US" smtClean="0"/>
              <a:t>50</a:t>
            </a:fld>
            <a:endParaRPr lang="en-US" dirty="0"/>
          </a:p>
        </p:txBody>
      </p:sp>
    </p:spTree>
    <p:extLst>
      <p:ext uri="{BB962C8B-B14F-4D97-AF65-F5344CB8AC3E}">
        <p14:creationId xmlns:p14="http://schemas.microsoft.com/office/powerpoint/2010/main" val="18731778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51</a:t>
            </a:fld>
            <a:endParaRPr lang="en-US" dirty="0"/>
          </a:p>
        </p:txBody>
      </p:sp>
    </p:spTree>
    <p:extLst>
      <p:ext uri="{BB962C8B-B14F-4D97-AF65-F5344CB8AC3E}">
        <p14:creationId xmlns:p14="http://schemas.microsoft.com/office/powerpoint/2010/main" val="1393144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Robert Hagerman and others as directed</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52</a:t>
            </a:fld>
            <a:endParaRPr lang="en-US" dirty="0"/>
          </a:p>
        </p:txBody>
      </p:sp>
    </p:spTree>
    <p:extLst>
      <p:ext uri="{BB962C8B-B14F-4D97-AF65-F5344CB8AC3E}">
        <p14:creationId xmlns:p14="http://schemas.microsoft.com/office/powerpoint/2010/main" val="20999534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53</a:t>
            </a:fld>
            <a:endParaRPr lang="en-US" dirty="0"/>
          </a:p>
        </p:txBody>
      </p:sp>
    </p:spTree>
    <p:extLst>
      <p:ext uri="{BB962C8B-B14F-4D97-AF65-F5344CB8AC3E}">
        <p14:creationId xmlns:p14="http://schemas.microsoft.com/office/powerpoint/2010/main" val="19248593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Monica Beane</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54</a:t>
            </a:fld>
            <a:endParaRPr lang="en-US" dirty="0"/>
          </a:p>
        </p:txBody>
      </p:sp>
    </p:spTree>
    <p:extLst>
      <p:ext uri="{BB962C8B-B14F-4D97-AF65-F5344CB8AC3E}">
        <p14:creationId xmlns:p14="http://schemas.microsoft.com/office/powerpoint/2010/main" val="215719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6</a:t>
            </a:fld>
            <a:endParaRPr lang="en-US" dirty="0"/>
          </a:p>
        </p:txBody>
      </p:sp>
    </p:spTree>
    <p:extLst>
      <p:ext uri="{BB962C8B-B14F-4D97-AF65-F5344CB8AC3E}">
        <p14:creationId xmlns:p14="http://schemas.microsoft.com/office/powerpoint/2010/main" val="141603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7</a:t>
            </a:fld>
            <a:endParaRPr lang="en-US" dirty="0"/>
          </a:p>
        </p:txBody>
      </p:sp>
    </p:spTree>
    <p:extLst>
      <p:ext uri="{BB962C8B-B14F-4D97-AF65-F5344CB8AC3E}">
        <p14:creationId xmlns:p14="http://schemas.microsoft.com/office/powerpoint/2010/main" val="14160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8</a:t>
            </a:fld>
            <a:endParaRPr lang="en-US" dirty="0"/>
          </a:p>
        </p:txBody>
      </p:sp>
    </p:spTree>
    <p:extLst>
      <p:ext uri="{BB962C8B-B14F-4D97-AF65-F5344CB8AC3E}">
        <p14:creationId xmlns:p14="http://schemas.microsoft.com/office/powerpoint/2010/main" val="141603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Robert Hagerman and others as directed</a:t>
            </a:r>
          </a:p>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9</a:t>
            </a:fld>
            <a:endParaRPr lang="en-US" dirty="0"/>
          </a:p>
        </p:txBody>
      </p:sp>
    </p:spTree>
    <p:extLst>
      <p:ext uri="{BB962C8B-B14F-4D97-AF65-F5344CB8AC3E}">
        <p14:creationId xmlns:p14="http://schemas.microsoft.com/office/powerpoint/2010/main" val="14160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BBDFF-9FB5-4465-B76D-D929EF0393DE}" type="datetimeFigureOut">
              <a:rPr lang="en-US" smtClean="0"/>
              <a:t>5/14/2014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210138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BBDFF-9FB5-4465-B76D-D929EF0393DE}" type="datetimeFigureOut">
              <a:rPr lang="en-US" smtClean="0"/>
              <a:t>5/14/2014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134918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BBDFF-9FB5-4465-B76D-D929EF0393DE}" type="datetimeFigureOut">
              <a:rPr lang="en-US" smtClean="0"/>
              <a:t>5/14/2014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255109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5375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500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2044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5/14/2014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662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2A09B-228D-5B4E-A4BB-E9F62617E37F}" type="datetimeFigureOut">
              <a:rPr lang="en-US" smtClean="0">
                <a:solidFill>
                  <a:prstClr val="black">
                    <a:tint val="75000"/>
                  </a:prstClr>
                </a:solidFill>
              </a:rPr>
              <a:pPr/>
              <a:t>5/14/2014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602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2A09B-228D-5B4E-A4BB-E9F62617E37F}" type="datetimeFigureOut">
              <a:rPr lang="en-US" smtClean="0">
                <a:solidFill>
                  <a:prstClr val="black">
                    <a:tint val="75000"/>
                  </a:prstClr>
                </a:solidFill>
              </a:rPr>
              <a:pPr/>
              <a:t>5/14/2014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228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2A09B-228D-5B4E-A4BB-E9F62617E37F}" type="datetimeFigureOut">
              <a:rPr lang="en-US" smtClean="0">
                <a:solidFill>
                  <a:prstClr val="black">
                    <a:tint val="75000"/>
                  </a:prstClr>
                </a:solidFill>
              </a:rPr>
              <a:pPr/>
              <a:t>5/14/2014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035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5/14/2014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992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BBDFF-9FB5-4465-B76D-D929EF0393DE}" type="datetimeFigureOut">
              <a:rPr lang="en-US" smtClean="0"/>
              <a:t>5/14/2014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2162410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5/14/2014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264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152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916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BBDFF-9FB5-4465-B76D-D929EF0393DE}" type="datetimeFigureOut">
              <a:rPr lang="en-US" smtClean="0"/>
              <a:t>5/14/2014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413000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BBDFF-9FB5-4465-B76D-D929EF0393DE}" type="datetimeFigureOut">
              <a:rPr lang="en-US" smtClean="0"/>
              <a:t>5/14/2014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52691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BBDFF-9FB5-4465-B76D-D929EF0393DE}" type="datetimeFigureOut">
              <a:rPr lang="en-US" smtClean="0"/>
              <a:t>5/14/2014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283723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BBDFF-9FB5-4465-B76D-D929EF0393DE}" type="datetimeFigureOut">
              <a:rPr lang="en-US" smtClean="0"/>
              <a:t>5/14/2014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116312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BBDFF-9FB5-4465-B76D-D929EF0393DE}" type="datetimeFigureOut">
              <a:rPr lang="en-US" smtClean="0"/>
              <a:t>5/14/2014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254531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BBDFF-9FB5-4465-B76D-D929EF0393DE}" type="datetimeFigureOut">
              <a:rPr lang="en-US" smtClean="0"/>
              <a:t>5/14/2014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76188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BBDFF-9FB5-4465-B76D-D929EF0393DE}" type="datetimeFigureOut">
              <a:rPr lang="en-US" smtClean="0"/>
              <a:t>5/14/2014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B577BF-46FA-4E9C-A929-A418AC6F95DE}" type="slidenum">
              <a:rPr lang="en-US" smtClean="0"/>
              <a:t>‹#›</a:t>
            </a:fld>
            <a:endParaRPr lang="en-US" dirty="0"/>
          </a:p>
        </p:txBody>
      </p:sp>
    </p:spTree>
    <p:extLst>
      <p:ext uri="{BB962C8B-B14F-4D97-AF65-F5344CB8AC3E}">
        <p14:creationId xmlns:p14="http://schemas.microsoft.com/office/powerpoint/2010/main" val="408538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BBDFF-9FB5-4465-B76D-D929EF0393DE}" type="datetimeFigureOut">
              <a:rPr lang="en-US" smtClean="0"/>
              <a:t>5/14/2014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577BF-46FA-4E9C-A929-A418AC6F95DE}" type="slidenum">
              <a:rPr lang="en-US" smtClean="0"/>
              <a:t>‹#›</a:t>
            </a:fld>
            <a:endParaRPr lang="en-US" dirty="0"/>
          </a:p>
        </p:txBody>
      </p:sp>
    </p:spTree>
    <p:extLst>
      <p:ext uri="{BB962C8B-B14F-4D97-AF65-F5344CB8AC3E}">
        <p14:creationId xmlns:p14="http://schemas.microsoft.com/office/powerpoint/2010/main" val="113303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692A09B-228D-5B4E-A4BB-E9F62617E37F}" type="datetimeFigureOut">
              <a:rPr lang="en-US" smtClean="0">
                <a:solidFill>
                  <a:prstClr val="black">
                    <a:tint val="75000"/>
                  </a:prstClr>
                </a:solidFill>
              </a:rPr>
              <a:pPr defTabSz="457200"/>
              <a:t>5/14/2014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27B01B9-94B0-9D4A-910F-C04AD45082B9}"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617341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vde.state.wv.us/evalwv/trainings.html"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drive.google.com/file/d/0B7EyD082Q3DYamV6eGxJQmNnX1k/edit?usp=sharing"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drive.google.com/file/d/0B7EyD082Q3DYWnZlU21lMDZERDg/edit?usp=sharing" TargetMode="External"/><Relationship Id="rId7" Type="http://schemas.openxmlformats.org/officeDocument/2006/relationships/hyperlink" Target="https://drive.google.com/file/d/0B7EyD082Q3DYdDhzME9ZTDEweGs/edit?usp=sharing"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https://drive.google.com/file/d/0B7EyD082Q3DYOHJkZkxFZlJzZWc/edit?usp=sharing" TargetMode="External"/><Relationship Id="rId5" Type="http://schemas.openxmlformats.org/officeDocument/2006/relationships/hyperlink" Target="https://drive.google.com/file/d/0B7EyD082Q3DYMTlfcmRHV0tHZHM/edit?usp=sharing" TargetMode="External"/><Relationship Id="rId4" Type="http://schemas.openxmlformats.org/officeDocument/2006/relationships/hyperlink" Target="https://drive.google.com/file/d/0B7EyD082Q3DYR0JEYkdubHAxems/edit?usp=sharin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wvde.state.wv.us/forms/transition-to-teaching/"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hyperlink" Target="http://wvde.state.wv.us/forms/transition-to-teaching/admi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17.xml"/><Relationship Id="rId5" Type="http://schemas.openxmlformats.org/officeDocument/2006/relationships/image" Target="../media/image7.jpeg"/><Relationship Id="rId4" Type="http://schemas.openxmlformats.org/officeDocument/2006/relationships/image" Target="../media/image6.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mailto:rmellace@access.k12.wv.us"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hyperlink" Target="mailto:tepperle@access.k12.wv.us"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mailto:rcrawford@access.k12.wv.us"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wvde.state.wv.us/certification/resources.html"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2"/>
          <p:cNvSpPr>
            <a:spLocks noGrp="1"/>
          </p:cNvSpPr>
          <p:nvPr>
            <p:ph type="ctrTitle"/>
          </p:nvPr>
        </p:nvSpPr>
        <p:spPr>
          <a:xfrm>
            <a:off x="762000" y="2895600"/>
            <a:ext cx="7696200" cy="914400"/>
          </a:xfrm>
        </p:spPr>
        <p:txBody>
          <a:bodyPr>
            <a:noAutofit/>
          </a:bodyPr>
          <a:lstStyle/>
          <a:p>
            <a:r>
              <a:rPr lang="en-US" sz="4000" b="1" dirty="0" smtClean="0">
                <a:solidFill>
                  <a:srgbClr val="000099"/>
                </a:solidFill>
                <a:latin typeface="Arial" pitchFamily="34" charset="0"/>
                <a:cs typeface="Arial" pitchFamily="34" charset="0"/>
              </a:rPr>
              <a:t/>
            </a:r>
            <a:br>
              <a:rPr lang="en-US" sz="4000" b="1" dirty="0" smtClean="0">
                <a:solidFill>
                  <a:srgbClr val="000099"/>
                </a:solidFill>
                <a:latin typeface="Arial" pitchFamily="34" charset="0"/>
                <a:cs typeface="Arial" pitchFamily="34" charset="0"/>
              </a:rPr>
            </a:br>
            <a:r>
              <a:rPr lang="en-US" sz="4000" b="1" dirty="0" smtClean="0">
                <a:solidFill>
                  <a:srgbClr val="000099"/>
                </a:solidFill>
                <a:latin typeface="Arial" pitchFamily="34" charset="0"/>
                <a:cs typeface="Arial" pitchFamily="34" charset="0"/>
              </a:rPr>
              <a:t>Office of Professional Preparation</a:t>
            </a:r>
            <a:br>
              <a:rPr lang="en-US" sz="4000" b="1" dirty="0" smtClean="0">
                <a:solidFill>
                  <a:srgbClr val="000099"/>
                </a:solidFill>
                <a:latin typeface="Arial" pitchFamily="34" charset="0"/>
                <a:cs typeface="Arial" pitchFamily="34" charset="0"/>
              </a:rPr>
            </a:br>
            <a:r>
              <a:rPr lang="en-US" sz="4000" b="1" dirty="0" smtClean="0">
                <a:solidFill>
                  <a:srgbClr val="000099"/>
                </a:solidFill>
                <a:latin typeface="Arial" pitchFamily="34" charset="0"/>
                <a:cs typeface="Arial" pitchFamily="34" charset="0"/>
              </a:rPr>
              <a:t/>
            </a:r>
            <a:br>
              <a:rPr lang="en-US" sz="4000" b="1" dirty="0" smtClean="0">
                <a:solidFill>
                  <a:srgbClr val="000099"/>
                </a:solidFill>
                <a:latin typeface="Arial" pitchFamily="34" charset="0"/>
                <a:cs typeface="Arial" pitchFamily="34" charset="0"/>
              </a:rPr>
            </a:br>
            <a:r>
              <a:rPr lang="en-US" sz="3200" b="1" dirty="0" smtClean="0">
                <a:solidFill>
                  <a:srgbClr val="000099"/>
                </a:solidFill>
                <a:latin typeface="Arial" pitchFamily="34" charset="0"/>
                <a:cs typeface="Arial" pitchFamily="34" charset="0"/>
              </a:rPr>
              <a:t>WV </a:t>
            </a:r>
            <a:r>
              <a:rPr lang="en-US" sz="3200" b="1" dirty="0">
                <a:solidFill>
                  <a:srgbClr val="000099"/>
                </a:solidFill>
                <a:latin typeface="Arial" pitchFamily="34" charset="0"/>
                <a:cs typeface="Arial" pitchFamily="34" charset="0"/>
              </a:rPr>
              <a:t>School Personnel </a:t>
            </a:r>
            <a:r>
              <a:rPr lang="en-US" sz="3200" b="1" dirty="0" smtClean="0">
                <a:solidFill>
                  <a:srgbClr val="000099"/>
                </a:solidFill>
                <a:latin typeface="Arial" pitchFamily="34" charset="0"/>
                <a:cs typeface="Arial" pitchFamily="34" charset="0"/>
              </a:rPr>
              <a:t>Association Conference</a:t>
            </a:r>
            <a:br>
              <a:rPr lang="en-US" sz="3200" b="1" dirty="0" smtClean="0">
                <a:solidFill>
                  <a:srgbClr val="000099"/>
                </a:solidFill>
                <a:latin typeface="Arial" pitchFamily="34" charset="0"/>
                <a:cs typeface="Arial" pitchFamily="34" charset="0"/>
              </a:rPr>
            </a:br>
            <a:r>
              <a:rPr lang="en-US" sz="4000" b="1" dirty="0" smtClean="0">
                <a:solidFill>
                  <a:srgbClr val="000099"/>
                </a:solidFill>
                <a:latin typeface="Arial" pitchFamily="34" charset="0"/>
                <a:cs typeface="Arial" pitchFamily="34" charset="0"/>
              </a:rPr>
              <a:t/>
            </a:r>
            <a:br>
              <a:rPr lang="en-US" sz="4000" b="1" dirty="0" smtClean="0">
                <a:solidFill>
                  <a:srgbClr val="000099"/>
                </a:solidFill>
                <a:latin typeface="Arial" pitchFamily="34" charset="0"/>
                <a:cs typeface="Arial" pitchFamily="34" charset="0"/>
              </a:rPr>
            </a:br>
            <a:r>
              <a:rPr lang="en-US" sz="2800" b="1" dirty="0" smtClean="0">
                <a:solidFill>
                  <a:srgbClr val="000099"/>
                </a:solidFill>
                <a:latin typeface="Arial" pitchFamily="34" charset="0"/>
                <a:cs typeface="Arial" pitchFamily="34" charset="0"/>
              </a:rPr>
              <a:t>May 14, 2014</a:t>
            </a:r>
            <a:br>
              <a:rPr lang="en-US" sz="2800" b="1" dirty="0" smtClean="0">
                <a:solidFill>
                  <a:srgbClr val="000099"/>
                </a:solidFill>
                <a:latin typeface="Arial" pitchFamily="34" charset="0"/>
                <a:cs typeface="Arial" pitchFamily="34" charset="0"/>
              </a:rPr>
            </a:br>
            <a:r>
              <a:rPr lang="en-US" sz="2800" b="1" dirty="0" smtClean="0">
                <a:solidFill>
                  <a:srgbClr val="000099"/>
                </a:solidFill>
                <a:latin typeface="Arial" pitchFamily="34" charset="0"/>
                <a:cs typeface="Arial" pitchFamily="34" charset="0"/>
              </a:rPr>
              <a:t>Embassy Suites, Charleston</a:t>
            </a:r>
          </a:p>
        </p:txBody>
      </p:sp>
    </p:spTree>
    <p:extLst>
      <p:ext uri="{BB962C8B-B14F-4D97-AF65-F5344CB8AC3E}">
        <p14:creationId xmlns:p14="http://schemas.microsoft.com/office/powerpoint/2010/main" val="833432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a:solidFill>
                  <a:srgbClr val="000099"/>
                </a:solidFill>
                <a:latin typeface="Arial" pitchFamily="34" charset="0"/>
                <a:cs typeface="Arial" pitchFamily="34" charset="0"/>
              </a:rPr>
              <a:t>Policy 5202 </a:t>
            </a:r>
          </a:p>
        </p:txBody>
      </p:sp>
      <p:sp>
        <p:nvSpPr>
          <p:cNvPr id="3" name="Content Placeholder 2"/>
          <p:cNvSpPr>
            <a:spLocks noGrp="1"/>
          </p:cNvSpPr>
          <p:nvPr>
            <p:ph idx="1"/>
          </p:nvPr>
        </p:nvSpPr>
        <p:spPr>
          <a:xfrm>
            <a:off x="457200" y="2179637"/>
            <a:ext cx="8229600" cy="4525963"/>
          </a:xfrm>
        </p:spPr>
        <p:txBody>
          <a:bodyPr>
            <a:noAutofit/>
          </a:bodyPr>
          <a:lstStyle/>
          <a:p>
            <a:r>
              <a:rPr lang="en-US" sz="2000" b="1" dirty="0" smtClean="0">
                <a:latin typeface="Arial" panose="020B0604020202020204" pitchFamily="34" charset="0"/>
                <a:cs typeface="Arial" panose="020B0604020202020204" pitchFamily="34" charset="0"/>
              </a:rPr>
              <a:t>§126-136-12. Early Childhood Classroom Assistant Teacher Authorization and Paraprofessional Certification. </a:t>
            </a:r>
            <a:r>
              <a:rPr lang="en-US" sz="2000" dirty="0" smtClean="0">
                <a:latin typeface="Arial" panose="020B0604020202020204" pitchFamily="34" charset="0"/>
                <a:cs typeface="Arial" panose="020B0604020202020204" pitchFamily="34" charset="0"/>
              </a:rPr>
              <a:t>This section was revised from Paraprofessional to include Early Childhood Classroom Assistant Teacher Authorization and Paraprofessional Certification. Due to Legislative action, specifically W. Va. Code §18-5-44(m), the Early Childhood Classroom Assistant Teacher Authorization was added. Additionally, revisions were necessary for the requirements of the Permanent Paraprofessional Certificate and the Educational Sign Language Interpreter I and II.</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765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a:solidFill>
                  <a:srgbClr val="000099"/>
                </a:solidFill>
                <a:latin typeface="Arial" pitchFamily="34" charset="0"/>
                <a:cs typeface="Arial" pitchFamily="34" charset="0"/>
              </a:rPr>
              <a:t>Policy 5202 </a:t>
            </a:r>
          </a:p>
        </p:txBody>
      </p:sp>
      <p:sp>
        <p:nvSpPr>
          <p:cNvPr id="3" name="Content Placeholder 2"/>
          <p:cNvSpPr>
            <a:spLocks noGrp="1"/>
          </p:cNvSpPr>
          <p:nvPr>
            <p:ph idx="1"/>
          </p:nvPr>
        </p:nvSpPr>
        <p:spPr>
          <a:xfrm>
            <a:off x="457200" y="2179637"/>
            <a:ext cx="8229600" cy="4525963"/>
          </a:xfrm>
        </p:spPr>
        <p:txBody>
          <a:bodyPr>
            <a:noAutofit/>
          </a:bodyPr>
          <a:lstStyle/>
          <a:p>
            <a:r>
              <a:rPr lang="en-US" sz="2000" b="1" dirty="0">
                <a:latin typeface="Arial" panose="020B0604020202020204" pitchFamily="34" charset="0"/>
                <a:cs typeface="Arial" panose="020B0604020202020204" pitchFamily="34" charset="0"/>
              </a:rPr>
              <a:t>§126-136-15. Alternative Routes to Certification. </a:t>
            </a:r>
            <a:r>
              <a:rPr lang="en-US" sz="2000" dirty="0">
                <a:latin typeface="Arial" panose="020B0604020202020204" pitchFamily="34" charset="0"/>
                <a:cs typeface="Arial" panose="020B0604020202020204" pitchFamily="34" charset="0"/>
              </a:rPr>
              <a:t>Language was added </a:t>
            </a:r>
            <a:r>
              <a:rPr lang="en-US" sz="2000" dirty="0" smtClean="0">
                <a:latin typeface="Arial" panose="020B0604020202020204" pitchFamily="34" charset="0"/>
                <a:cs typeface="Arial" panose="020B0604020202020204" pitchFamily="34" charset="0"/>
              </a:rPr>
              <a:t>to clarify </a:t>
            </a:r>
            <a:r>
              <a:rPr lang="en-US" sz="2000" dirty="0">
                <a:latin typeface="Arial" panose="020B0604020202020204" pitchFamily="34" charset="0"/>
                <a:cs typeface="Arial" panose="020B0604020202020204" pitchFamily="34" charset="0"/>
              </a:rPr>
              <a:t>the issuance of an Alternative Teaching Certificate endorsed </a:t>
            </a:r>
            <a:r>
              <a:rPr lang="en-US" sz="2000" dirty="0" smtClean="0">
                <a:latin typeface="Arial" panose="020B0604020202020204" pitchFamily="34" charset="0"/>
                <a:cs typeface="Arial" panose="020B0604020202020204" pitchFamily="34" charset="0"/>
              </a:rPr>
              <a:t>for elementary </a:t>
            </a:r>
            <a:r>
              <a:rPr lang="en-US" sz="2000" dirty="0">
                <a:latin typeface="Arial" panose="020B0604020202020204" pitchFamily="34" charset="0"/>
                <a:cs typeface="Arial" panose="020B0604020202020204" pitchFamily="34" charset="0"/>
              </a:rPr>
              <a:t>education, per special permission of the WVBE</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126-136-16. Out-of-State Applicants. </a:t>
            </a:r>
            <a:r>
              <a:rPr lang="en-US" sz="2000" dirty="0">
                <a:latin typeface="Arial" panose="020B0604020202020204" pitchFamily="34" charset="0"/>
                <a:cs typeface="Arial" panose="020B0604020202020204" pitchFamily="34" charset="0"/>
              </a:rPr>
              <a:t>Language was added to clarify that </a:t>
            </a:r>
            <a:r>
              <a:rPr lang="en-US" sz="2000" dirty="0" smtClean="0">
                <a:latin typeface="Arial" panose="020B0604020202020204" pitchFamily="34" charset="0"/>
                <a:cs typeface="Arial" panose="020B0604020202020204" pitchFamily="34" charset="0"/>
              </a:rPr>
              <a:t>a temporary</a:t>
            </a:r>
            <a:r>
              <a:rPr lang="en-US" sz="2000" dirty="0">
                <a:latin typeface="Arial" panose="020B0604020202020204" pitchFamily="34" charset="0"/>
                <a:cs typeface="Arial" panose="020B0604020202020204" pitchFamily="34" charset="0"/>
              </a:rPr>
              <a:t>, one-year certificate issued to an out-of-state applicant who did </a:t>
            </a:r>
            <a:r>
              <a:rPr lang="en-US" sz="2000" dirty="0" smtClean="0">
                <a:latin typeface="Arial" panose="020B0604020202020204" pitchFamily="34" charset="0"/>
                <a:cs typeface="Arial" panose="020B0604020202020204" pitchFamily="34" charset="0"/>
              </a:rPr>
              <a:t>not meet </a:t>
            </a:r>
            <a:r>
              <a:rPr lang="en-US" sz="2000" dirty="0">
                <a:latin typeface="Arial" panose="020B0604020202020204" pitchFamily="34" charset="0"/>
                <a:cs typeface="Arial" panose="020B0604020202020204" pitchFamily="34" charset="0"/>
              </a:rPr>
              <a:t>requirements for an initial three year certificate, is non-renewable</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368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a:solidFill>
                  <a:srgbClr val="000099"/>
                </a:solidFill>
                <a:latin typeface="Arial" pitchFamily="34" charset="0"/>
                <a:cs typeface="Arial" pitchFamily="34" charset="0"/>
              </a:rPr>
              <a:t>Policy 5202 </a:t>
            </a:r>
          </a:p>
        </p:txBody>
      </p:sp>
      <p:sp>
        <p:nvSpPr>
          <p:cNvPr id="3" name="Content Placeholder 2"/>
          <p:cNvSpPr>
            <a:spLocks noGrp="1"/>
          </p:cNvSpPr>
          <p:nvPr>
            <p:ph idx="1"/>
          </p:nvPr>
        </p:nvSpPr>
        <p:spPr>
          <a:xfrm>
            <a:off x="457200" y="2179637"/>
            <a:ext cx="8229600" cy="4525963"/>
          </a:xfrm>
        </p:spPr>
        <p:txBody>
          <a:bodyPr>
            <a:noAutofit/>
          </a:bodyPr>
          <a:lstStyle/>
          <a:p>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126-136-17. Non-United States Citizen. </a:t>
            </a:r>
            <a:r>
              <a:rPr lang="en-US" sz="2000" dirty="0">
                <a:latin typeface="Arial" panose="020B0604020202020204" pitchFamily="34" charset="0"/>
                <a:cs typeface="Arial" panose="020B0604020202020204" pitchFamily="34" charset="0"/>
              </a:rPr>
              <a:t>Language was added to include </a:t>
            </a:r>
            <a:r>
              <a:rPr lang="en-US" sz="2000" dirty="0" smtClean="0">
                <a:latin typeface="Arial" panose="020B0604020202020204" pitchFamily="34" charset="0"/>
                <a:cs typeface="Arial" panose="020B0604020202020204" pitchFamily="34" charset="0"/>
              </a:rPr>
              <a:t>a Permit </a:t>
            </a:r>
            <a:r>
              <a:rPr lang="en-US" sz="2000" dirty="0">
                <a:latin typeface="Arial" panose="020B0604020202020204" pitchFamily="34" charset="0"/>
                <a:cs typeface="Arial" panose="020B0604020202020204" pitchFamily="34" charset="0"/>
              </a:rPr>
              <a:t>for Exchange/Visiting Teachers – Non-United States Citizen. This </a:t>
            </a:r>
            <a:r>
              <a:rPr lang="en-US" sz="2000" dirty="0" smtClean="0">
                <a:latin typeface="Arial" panose="020B0604020202020204" pitchFamily="34" charset="0"/>
                <a:cs typeface="Arial" panose="020B0604020202020204" pitchFamily="34" charset="0"/>
              </a:rPr>
              <a:t>permit would </a:t>
            </a:r>
            <a:r>
              <a:rPr lang="en-US" sz="2000" dirty="0">
                <a:latin typeface="Arial" panose="020B0604020202020204" pitchFamily="34" charset="0"/>
                <a:cs typeface="Arial" panose="020B0604020202020204" pitchFamily="34" charset="0"/>
              </a:rPr>
              <a:t>allow exchange/visiting teachers participating in a program or </a:t>
            </a:r>
            <a:r>
              <a:rPr lang="en-US" sz="2000" dirty="0" smtClean="0">
                <a:latin typeface="Arial" panose="020B0604020202020204" pitchFamily="34" charset="0"/>
                <a:cs typeface="Arial" panose="020B0604020202020204" pitchFamily="34" charset="0"/>
              </a:rPr>
              <a:t>exchange recognized </a:t>
            </a:r>
            <a:r>
              <a:rPr lang="en-US" sz="2000" dirty="0">
                <a:latin typeface="Arial" panose="020B0604020202020204" pitchFamily="34" charset="0"/>
                <a:cs typeface="Arial" panose="020B0604020202020204" pitchFamily="34" charset="0"/>
              </a:rPr>
              <a:t>and/or approved by the WVDE/WVBE to receive a </a:t>
            </a:r>
            <a:r>
              <a:rPr lang="en-US" sz="2000" dirty="0" smtClean="0">
                <a:latin typeface="Arial" panose="020B0604020202020204" pitchFamily="34" charset="0"/>
                <a:cs typeface="Arial" panose="020B0604020202020204" pitchFamily="34" charset="0"/>
              </a:rPr>
              <a:t>non-renewable Permit </a:t>
            </a:r>
            <a:r>
              <a:rPr lang="en-US" sz="2000" dirty="0">
                <a:latin typeface="Arial" panose="020B0604020202020204" pitchFamily="34" charset="0"/>
                <a:cs typeface="Arial" panose="020B0604020202020204" pitchFamily="34" charset="0"/>
              </a:rPr>
              <a:t>for Exchange/Visiting Teachers based upon verification from </a:t>
            </a:r>
            <a:r>
              <a:rPr lang="en-US" sz="2000" dirty="0" smtClean="0">
                <a:latin typeface="Arial" panose="020B0604020202020204" pitchFamily="34" charset="0"/>
                <a:cs typeface="Arial" panose="020B0604020202020204" pitchFamily="34" charset="0"/>
              </a:rPr>
              <a:t>the partnering </a:t>
            </a:r>
            <a:r>
              <a:rPr lang="en-US" sz="2000" dirty="0">
                <a:latin typeface="Arial" panose="020B0604020202020204" pitchFamily="34" charset="0"/>
                <a:cs typeface="Arial" panose="020B0604020202020204" pitchFamily="34" charset="0"/>
              </a:rPr>
              <a:t>organization that the applicant has completed the equivalent of </a:t>
            </a:r>
            <a:r>
              <a:rPr lang="en-US" sz="2000" dirty="0" smtClean="0">
                <a:latin typeface="Arial" panose="020B0604020202020204" pitchFamily="34" charset="0"/>
                <a:cs typeface="Arial" panose="020B0604020202020204" pitchFamily="34" charset="0"/>
              </a:rPr>
              <a:t>an approved </a:t>
            </a:r>
            <a:r>
              <a:rPr lang="en-US" sz="2000" dirty="0">
                <a:latin typeface="Arial" panose="020B0604020202020204" pitchFamily="34" charset="0"/>
                <a:cs typeface="Arial" panose="020B0604020202020204" pitchFamily="34" charset="0"/>
              </a:rPr>
              <a:t>educational personnel preparation program</a:t>
            </a:r>
            <a:r>
              <a:rPr lang="en-US" sz="2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50269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a:solidFill>
                  <a:srgbClr val="000099"/>
                </a:solidFill>
                <a:latin typeface="Arial" pitchFamily="34" charset="0"/>
                <a:cs typeface="Arial" pitchFamily="34" charset="0"/>
              </a:rPr>
              <a:t>Policy 5202 </a:t>
            </a:r>
          </a:p>
        </p:txBody>
      </p:sp>
      <p:sp>
        <p:nvSpPr>
          <p:cNvPr id="3" name="Content Placeholder 2"/>
          <p:cNvSpPr>
            <a:spLocks noGrp="1"/>
          </p:cNvSpPr>
          <p:nvPr>
            <p:ph idx="1"/>
          </p:nvPr>
        </p:nvSpPr>
        <p:spPr>
          <a:xfrm>
            <a:off x="609600" y="2255837"/>
            <a:ext cx="8229600" cy="4525963"/>
          </a:xfrm>
        </p:spPr>
        <p:txBody>
          <a:bodyPr>
            <a:noAutofit/>
          </a:bodyPr>
          <a:lstStyle/>
          <a:p>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126-136-21. Additional Endorsement(s) for Existing License. </a:t>
            </a:r>
            <a:r>
              <a:rPr lang="en-US" sz="2000" dirty="0">
                <a:latin typeface="Arial" panose="020B0604020202020204" pitchFamily="34" charset="0"/>
                <a:cs typeface="Arial" panose="020B0604020202020204" pitchFamily="34" charset="0"/>
              </a:rPr>
              <a:t>Language </a:t>
            </a:r>
            <a:r>
              <a:rPr lang="en-US" sz="2000" dirty="0" smtClean="0">
                <a:latin typeface="Arial" panose="020B0604020202020204" pitchFamily="34" charset="0"/>
                <a:cs typeface="Arial" panose="020B0604020202020204" pitchFamily="34" charset="0"/>
              </a:rPr>
              <a:t>was added </a:t>
            </a:r>
            <a:r>
              <a:rPr lang="en-US" sz="2000" dirty="0">
                <a:latin typeface="Arial" panose="020B0604020202020204" pitchFamily="34" charset="0"/>
                <a:cs typeface="Arial" panose="020B0604020202020204" pitchFamily="34" charset="0"/>
              </a:rPr>
              <a:t>to allow a teacher or administrator with a valid West Virginia </a:t>
            </a:r>
            <a:r>
              <a:rPr lang="en-US" sz="2000" dirty="0" smtClean="0">
                <a:latin typeface="Arial" panose="020B0604020202020204" pitchFamily="34" charset="0"/>
                <a:cs typeface="Arial" panose="020B0604020202020204" pitchFamily="34" charset="0"/>
              </a:rPr>
              <a:t>Professional certificate </a:t>
            </a:r>
            <a:r>
              <a:rPr lang="en-US" sz="2000" dirty="0">
                <a:latin typeface="Arial" panose="020B0604020202020204" pitchFamily="34" charset="0"/>
                <a:cs typeface="Arial" panose="020B0604020202020204" pitchFamily="34" charset="0"/>
              </a:rPr>
              <a:t>to be awarded certification to teach in an additional area of </a:t>
            </a:r>
            <a:r>
              <a:rPr lang="en-US" sz="2000" dirty="0" smtClean="0">
                <a:latin typeface="Arial" panose="020B0604020202020204" pitchFamily="34" charset="0"/>
                <a:cs typeface="Arial" panose="020B0604020202020204" pitchFamily="34" charset="0"/>
              </a:rPr>
              <a:t>certification upon </a:t>
            </a:r>
            <a:r>
              <a:rPr lang="en-US" sz="2000" dirty="0">
                <a:latin typeface="Arial" panose="020B0604020202020204" pitchFamily="34" charset="0"/>
                <a:cs typeface="Arial" panose="020B0604020202020204" pitchFamily="34" charset="0"/>
              </a:rPr>
              <a:t>submission of a passing score on the appropriate content area test </a:t>
            </a:r>
            <a:r>
              <a:rPr lang="en-US" sz="2000" dirty="0" smtClean="0">
                <a:latin typeface="Arial" panose="020B0604020202020204" pitchFamily="34" charset="0"/>
                <a:cs typeface="Arial" panose="020B0604020202020204" pitchFamily="34" charset="0"/>
              </a:rPr>
              <a:t>required of </a:t>
            </a:r>
            <a:r>
              <a:rPr lang="en-US" sz="2000" dirty="0">
                <a:latin typeface="Arial" panose="020B0604020202020204" pitchFamily="34" charset="0"/>
                <a:cs typeface="Arial" panose="020B0604020202020204" pitchFamily="34" charset="0"/>
              </a:rPr>
              <a:t>other teachers or administrators for certification in that area regardless </a:t>
            </a:r>
            <a:r>
              <a:rPr lang="en-US" sz="2000" dirty="0" smtClean="0">
                <a:latin typeface="Arial" panose="020B0604020202020204" pitchFamily="34" charset="0"/>
                <a:cs typeface="Arial" panose="020B0604020202020204" pitchFamily="34" charset="0"/>
              </a:rPr>
              <a:t>of whether </a:t>
            </a:r>
            <a:r>
              <a:rPr lang="en-US" sz="2000" dirty="0">
                <a:latin typeface="Arial" panose="020B0604020202020204" pitchFamily="34" charset="0"/>
                <a:cs typeface="Arial" panose="020B0604020202020204" pitchFamily="34" charset="0"/>
              </a:rPr>
              <a:t>additional course work was taken in that area. Additionally, </a:t>
            </a:r>
            <a:r>
              <a:rPr lang="en-US" sz="2000" dirty="0" smtClean="0">
                <a:latin typeface="Arial" panose="020B0604020202020204" pitchFamily="34" charset="0"/>
                <a:cs typeface="Arial" panose="020B0604020202020204" pitchFamily="34" charset="0"/>
              </a:rPr>
              <a:t>language was </a:t>
            </a:r>
            <a:r>
              <a:rPr lang="en-US" sz="2000" dirty="0">
                <a:latin typeface="Arial" panose="020B0604020202020204" pitchFamily="34" charset="0"/>
                <a:cs typeface="Arial" panose="020B0604020202020204" pitchFamily="34" charset="0"/>
              </a:rPr>
              <a:t>added to require an applicant to provide additional documentation </a:t>
            </a:r>
            <a:r>
              <a:rPr lang="en-US" sz="2000" dirty="0" smtClean="0">
                <a:latin typeface="Arial" panose="020B0604020202020204" pitchFamily="34" charset="0"/>
                <a:cs typeface="Arial" panose="020B0604020202020204" pitchFamily="34" charset="0"/>
              </a:rPr>
              <a:t>when applying </a:t>
            </a:r>
            <a:r>
              <a:rPr lang="en-US" sz="2000" dirty="0">
                <a:latin typeface="Arial" panose="020B0604020202020204" pitchFamily="34" charset="0"/>
                <a:cs typeface="Arial" panose="020B0604020202020204" pitchFamily="34" charset="0"/>
              </a:rPr>
              <a:t>for an endorsement for driver education</a:t>
            </a:r>
            <a:r>
              <a:rPr lang="en-US" sz="2000" dirty="0" smtClean="0">
                <a:latin typeface="Arial" panose="020B0604020202020204" pitchFamily="34" charset="0"/>
                <a:cs typeface="Arial" panose="020B0604020202020204" pitchFamily="34" charset="0"/>
              </a:rPr>
              <a:t>. </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351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a:solidFill>
                  <a:srgbClr val="000099"/>
                </a:solidFill>
                <a:latin typeface="Arial" pitchFamily="34" charset="0"/>
                <a:cs typeface="Arial" pitchFamily="34" charset="0"/>
              </a:rPr>
              <a:t>Policy 5202 </a:t>
            </a:r>
          </a:p>
        </p:txBody>
      </p:sp>
      <p:sp>
        <p:nvSpPr>
          <p:cNvPr id="3" name="Content Placeholder 2"/>
          <p:cNvSpPr>
            <a:spLocks noGrp="1"/>
          </p:cNvSpPr>
          <p:nvPr>
            <p:ph idx="1"/>
          </p:nvPr>
        </p:nvSpPr>
        <p:spPr>
          <a:xfrm>
            <a:off x="762000" y="2209800"/>
            <a:ext cx="8229600" cy="4525963"/>
          </a:xfrm>
        </p:spPr>
        <p:txBody>
          <a:bodyPr>
            <a:noAutofit/>
          </a:bodyPr>
          <a:lstStyle/>
          <a:p>
            <a:r>
              <a:rPr lang="en-US" sz="2000" b="1" dirty="0">
                <a:latin typeface="Arial" panose="020B0604020202020204" pitchFamily="34" charset="0"/>
                <a:cs typeface="Arial" panose="020B0604020202020204" pitchFamily="34" charset="0"/>
              </a:rPr>
              <a:t>§126-136-23. Fee Reimbursements and Salary Supplements</a:t>
            </a:r>
            <a:r>
              <a:rPr lang="en-US" sz="2000" dirty="0">
                <a:latin typeface="Arial" panose="020B0604020202020204" pitchFamily="34" charset="0"/>
                <a:cs typeface="Arial" panose="020B0604020202020204" pitchFamily="34" charset="0"/>
              </a:rPr>
              <a:t>. The word ‘waivers’ was removed from this section of policy. It was erroneously added as a typographical edit during the previous policy revision.</a:t>
            </a:r>
          </a:p>
          <a:p>
            <a:pPr marL="0" indent="0">
              <a:buNone/>
            </a:pP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126-136-24. Advanced Credentials. </a:t>
            </a:r>
            <a:r>
              <a:rPr lang="en-US" sz="2000" dirty="0">
                <a:latin typeface="Arial" panose="020B0604020202020204" pitchFamily="34" charset="0"/>
                <a:cs typeface="Arial" panose="020B0604020202020204" pitchFamily="34" charset="0"/>
              </a:rPr>
              <a:t>A Permanent Advanced Credential </a:t>
            </a:r>
            <a:r>
              <a:rPr lang="en-US" sz="2000" dirty="0" smtClean="0">
                <a:latin typeface="Arial" panose="020B0604020202020204" pitchFamily="34" charset="0"/>
                <a:cs typeface="Arial" panose="020B0604020202020204" pitchFamily="34" charset="0"/>
              </a:rPr>
              <a:t>for Technology </a:t>
            </a:r>
            <a:r>
              <a:rPr lang="en-US" sz="2000" dirty="0">
                <a:latin typeface="Arial" panose="020B0604020202020204" pitchFamily="34" charset="0"/>
                <a:cs typeface="Arial" panose="020B0604020202020204" pitchFamily="34" charset="0"/>
              </a:rPr>
              <a:t>Integration Specialist was created. This addition required </a:t>
            </a:r>
            <a:r>
              <a:rPr lang="en-US" sz="2000" dirty="0" smtClean="0">
                <a:latin typeface="Arial" panose="020B0604020202020204" pitchFamily="34" charset="0"/>
                <a:cs typeface="Arial" panose="020B0604020202020204" pitchFamily="34" charset="0"/>
              </a:rPr>
              <a:t>the renumbering </a:t>
            </a:r>
            <a:r>
              <a:rPr lang="en-US" sz="2000" dirty="0">
                <a:latin typeface="Arial" panose="020B0604020202020204" pitchFamily="34" charset="0"/>
                <a:cs typeface="Arial" panose="020B0604020202020204" pitchFamily="34" charset="0"/>
              </a:rPr>
              <a:t>of this section of policy.</a:t>
            </a:r>
          </a:p>
        </p:txBody>
      </p:sp>
    </p:spTree>
    <p:extLst>
      <p:ext uri="{BB962C8B-B14F-4D97-AF65-F5344CB8AC3E}">
        <p14:creationId xmlns:p14="http://schemas.microsoft.com/office/powerpoint/2010/main" val="848622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a:solidFill>
                  <a:srgbClr val="000099"/>
                </a:solidFill>
                <a:latin typeface="Arial" pitchFamily="34" charset="0"/>
                <a:cs typeface="Arial" pitchFamily="34" charset="0"/>
              </a:rPr>
              <a:t>Policy 5202 </a:t>
            </a:r>
          </a:p>
        </p:txBody>
      </p:sp>
      <p:sp>
        <p:nvSpPr>
          <p:cNvPr id="3" name="Content Placeholder 2"/>
          <p:cNvSpPr>
            <a:spLocks noGrp="1"/>
          </p:cNvSpPr>
          <p:nvPr>
            <p:ph idx="1"/>
          </p:nvPr>
        </p:nvSpPr>
        <p:spPr>
          <a:xfrm>
            <a:off x="457200" y="2027237"/>
            <a:ext cx="8229600" cy="4525963"/>
          </a:xfrm>
        </p:spPr>
        <p:txBody>
          <a:bodyPr>
            <a:noAutofit/>
          </a:bodyPr>
          <a:lstStyle/>
          <a:p>
            <a:r>
              <a:rPr lang="en-US" sz="2000" b="1" dirty="0">
                <a:latin typeface="Arial" panose="020B0604020202020204" pitchFamily="34" charset="0"/>
                <a:cs typeface="Arial" panose="020B0604020202020204" pitchFamily="34" charset="0"/>
              </a:rPr>
              <a:t>APPENDIX A – Programmatic Levels and Specializations Recognized on </a:t>
            </a:r>
            <a:r>
              <a:rPr lang="en-US" sz="2000" b="1" dirty="0" smtClean="0">
                <a:latin typeface="Arial" panose="020B0604020202020204" pitchFamily="34" charset="0"/>
                <a:cs typeface="Arial" panose="020B0604020202020204" pitchFamily="34" charset="0"/>
              </a:rPr>
              <a:t>the Professional </a:t>
            </a:r>
            <a:r>
              <a:rPr lang="en-US" sz="2000" b="1" dirty="0">
                <a:latin typeface="Arial" panose="020B0604020202020204" pitchFamily="34" charset="0"/>
                <a:cs typeface="Arial" panose="020B0604020202020204" pitchFamily="34" charset="0"/>
              </a:rPr>
              <a:t>License</a:t>
            </a:r>
            <a:r>
              <a:rPr lang="en-US" sz="2000" dirty="0">
                <a:latin typeface="Arial" panose="020B0604020202020204" pitchFamily="34" charset="0"/>
                <a:cs typeface="Arial" panose="020B0604020202020204" pitchFamily="34" charset="0"/>
              </a:rPr>
              <a:t>. A grade level option for Classroom Assistant Teacher, </a:t>
            </a:r>
            <a:r>
              <a:rPr lang="en-US" sz="2000" dirty="0" smtClean="0">
                <a:latin typeface="Arial" panose="020B0604020202020204" pitchFamily="34" charset="0"/>
                <a:cs typeface="Arial" panose="020B0604020202020204" pitchFamily="34" charset="0"/>
              </a:rPr>
              <a:t>PKK was </a:t>
            </a:r>
            <a:r>
              <a:rPr lang="en-US" sz="2000" dirty="0">
                <a:latin typeface="Arial" panose="020B0604020202020204" pitchFamily="34" charset="0"/>
                <a:cs typeface="Arial" panose="020B0604020202020204" pitchFamily="34" charset="0"/>
              </a:rPr>
              <a:t>added</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APPENDIX </a:t>
            </a:r>
            <a:r>
              <a:rPr lang="en-US" sz="2000" b="1" dirty="0">
                <a:latin typeface="Arial" panose="020B0604020202020204" pitchFamily="34" charset="0"/>
                <a:cs typeface="Arial" panose="020B0604020202020204" pitchFamily="34" charset="0"/>
              </a:rPr>
              <a:t>B – Approved Standards For Program Development </a:t>
            </a:r>
            <a:r>
              <a:rPr lang="en-US" sz="2000" b="1" dirty="0" smtClean="0">
                <a:latin typeface="Arial" panose="020B0604020202020204" pitchFamily="34" charset="0"/>
                <a:cs typeface="Arial" panose="020B0604020202020204" pitchFamily="34" charset="0"/>
              </a:rPr>
              <a:t>and Required </a:t>
            </a:r>
            <a:r>
              <a:rPr lang="en-US" sz="2000" b="1" dirty="0">
                <a:latin typeface="Arial" panose="020B0604020202020204" pitchFamily="34" charset="0"/>
                <a:cs typeface="Arial" panose="020B0604020202020204" pitchFamily="34" charset="0"/>
              </a:rPr>
              <a:t>Tests for Completion of WV Approved Programs Leading to </a:t>
            </a:r>
            <a:r>
              <a:rPr lang="en-US" sz="2000" b="1" dirty="0" smtClean="0">
                <a:latin typeface="Arial" panose="020B0604020202020204" pitchFamily="34" charset="0"/>
                <a:cs typeface="Arial" panose="020B0604020202020204" pitchFamily="34" charset="0"/>
              </a:rPr>
              <a:t>WV Licensure</a:t>
            </a:r>
            <a:r>
              <a:rPr lang="en-US" sz="2000" dirty="0">
                <a:latin typeface="Arial" panose="020B0604020202020204" pitchFamily="34" charset="0"/>
                <a:cs typeface="Arial" panose="020B0604020202020204" pitchFamily="34" charset="0"/>
              </a:rPr>
              <a:t>. Revisions include updating the PRAXIS exam numbers for </a:t>
            </a:r>
            <a:r>
              <a:rPr lang="en-US" sz="2000" dirty="0" smtClean="0">
                <a:latin typeface="Arial" panose="020B0604020202020204" pitchFamily="34" charset="0"/>
                <a:cs typeface="Arial" panose="020B0604020202020204" pitchFamily="34" charset="0"/>
              </a:rPr>
              <a:t>the following </a:t>
            </a:r>
            <a:r>
              <a:rPr lang="en-US" sz="2000" dirty="0">
                <a:latin typeface="Arial" panose="020B0604020202020204" pitchFamily="34" charset="0"/>
                <a:cs typeface="Arial" panose="020B0604020202020204" pitchFamily="34" charset="0"/>
              </a:rPr>
              <a:t>Endorsement areas: Agriculture, Early Childhood Education, </a:t>
            </a:r>
            <a:r>
              <a:rPr lang="en-US" sz="2000" dirty="0" smtClean="0">
                <a:latin typeface="Arial" panose="020B0604020202020204" pitchFamily="34" charset="0"/>
                <a:cs typeface="Arial" panose="020B0604020202020204" pitchFamily="34" charset="0"/>
              </a:rPr>
              <a:t>General Science</a:t>
            </a:r>
            <a:r>
              <a:rPr lang="en-US" sz="2000" dirty="0">
                <a:latin typeface="Arial" panose="020B0604020202020204" pitchFamily="34" charset="0"/>
                <a:cs typeface="Arial" panose="020B0604020202020204" pitchFamily="34" charset="0"/>
              </a:rPr>
              <a:t>, Safety Education, School Psychologist, and Speech </a:t>
            </a:r>
            <a:r>
              <a:rPr lang="en-US" sz="2000" dirty="0" smtClean="0">
                <a:latin typeface="Arial" panose="020B0604020202020204" pitchFamily="34" charset="0"/>
                <a:cs typeface="Arial" panose="020B0604020202020204" pitchFamily="34" charset="0"/>
              </a:rPr>
              <a:t>Pathologist. Additionally</a:t>
            </a:r>
            <a:r>
              <a:rPr lang="en-US" sz="2000" dirty="0">
                <a:latin typeface="Arial" panose="020B0604020202020204" pitchFamily="34" charset="0"/>
                <a:cs typeface="Arial" panose="020B0604020202020204" pitchFamily="34" charset="0"/>
              </a:rPr>
              <a:t>, references to PPST were removed and additional requirements </a:t>
            </a:r>
            <a:r>
              <a:rPr lang="en-US" sz="2000" dirty="0" smtClean="0">
                <a:latin typeface="Arial" panose="020B0604020202020204" pitchFamily="34" charset="0"/>
                <a:cs typeface="Arial" panose="020B0604020202020204" pitchFamily="34" charset="0"/>
              </a:rPr>
              <a:t>were added </a:t>
            </a:r>
            <a:r>
              <a:rPr lang="en-US" sz="2000" dirty="0">
                <a:latin typeface="Arial" panose="020B0604020202020204" pitchFamily="34" charset="0"/>
                <a:cs typeface="Arial" panose="020B0604020202020204" pitchFamily="34" charset="0"/>
              </a:rPr>
              <a:t>for the Driver Education endorsement.</a:t>
            </a:r>
          </a:p>
        </p:txBody>
      </p:sp>
    </p:spTree>
    <p:extLst>
      <p:ext uri="{BB962C8B-B14F-4D97-AF65-F5344CB8AC3E}">
        <p14:creationId xmlns:p14="http://schemas.microsoft.com/office/powerpoint/2010/main" val="1372281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76400"/>
            <a:ext cx="9144000" cy="4062651"/>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WVBE Policy 5310</a:t>
            </a:r>
          </a:p>
          <a:p>
            <a:pPr algn="ctr"/>
            <a:endParaRPr lang="en-US" sz="3600" b="1" dirty="0" smtClean="0">
              <a:solidFill>
                <a:srgbClr val="000099"/>
              </a:solidFill>
              <a:latin typeface="Arial" pitchFamily="34" charset="0"/>
              <a:cs typeface="Arial" pitchFamily="34" charset="0"/>
            </a:endParaRPr>
          </a:p>
          <a:p>
            <a:pPr algn="ctr"/>
            <a:r>
              <a:rPr lang="en-US" sz="3600" b="1" dirty="0" smtClean="0">
                <a:solidFill>
                  <a:srgbClr val="000099"/>
                </a:solidFill>
                <a:latin typeface="Arial" pitchFamily="34" charset="0"/>
                <a:cs typeface="Arial" pitchFamily="34" charset="0"/>
              </a:rPr>
              <a:t>Educator Evaluation and </a:t>
            </a:r>
          </a:p>
          <a:p>
            <a:pPr algn="ctr"/>
            <a:r>
              <a:rPr lang="en-US" sz="3600" b="1" dirty="0" smtClean="0">
                <a:solidFill>
                  <a:srgbClr val="000099"/>
                </a:solidFill>
                <a:latin typeface="Arial" pitchFamily="34" charset="0"/>
                <a:cs typeface="Arial" pitchFamily="34" charset="0"/>
              </a:rPr>
              <a:t>Roster Verification</a:t>
            </a:r>
          </a:p>
          <a:p>
            <a:pPr algn="ctr"/>
            <a:endParaRPr lang="en-US" b="1" dirty="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Trent Danowski</a:t>
            </a:r>
          </a:p>
          <a:p>
            <a:pPr algn="ctr"/>
            <a:endParaRPr lang="en-US" sz="2400" b="1" dirty="0" smtClean="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Teacher Quality Coordinator</a:t>
            </a:r>
          </a:p>
          <a:p>
            <a:pPr algn="ctr"/>
            <a:r>
              <a:rPr lang="en-US" sz="2400" b="1" dirty="0" smtClean="0">
                <a:solidFill>
                  <a:srgbClr val="000099"/>
                </a:solidFill>
                <a:latin typeface="Arial" pitchFamily="34" charset="0"/>
                <a:cs typeface="Arial" pitchFamily="34" charset="0"/>
              </a:rPr>
              <a:t>Office of Professional Preparation</a:t>
            </a:r>
            <a:endParaRPr lang="en-US" sz="24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356432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a:solidFill>
                  <a:srgbClr val="000099"/>
                </a:solidFill>
                <a:latin typeface="Arial" pitchFamily="34" charset="0"/>
                <a:cs typeface="Arial" pitchFamily="34" charset="0"/>
              </a:rPr>
              <a:t>Policy </a:t>
            </a:r>
            <a:r>
              <a:rPr lang="en-US" sz="3600" b="1" dirty="0" smtClean="0">
                <a:solidFill>
                  <a:srgbClr val="000099"/>
                </a:solidFill>
                <a:latin typeface="Arial" pitchFamily="34" charset="0"/>
                <a:cs typeface="Arial" pitchFamily="34" charset="0"/>
              </a:rPr>
              <a:t>5310 &amp; Educator Evaluation </a:t>
            </a:r>
            <a:endParaRPr lang="en-US" sz="36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1874837"/>
            <a:ext cx="8229600" cy="4525963"/>
          </a:xfrm>
        </p:spPr>
        <p:txBody>
          <a:bodyPr>
            <a:normAutofit/>
          </a:bodyPr>
          <a:lstStyle/>
          <a:p>
            <a:pPr marL="0" indent="0" algn="ctr">
              <a:buNone/>
            </a:pPr>
            <a:endParaRPr lang="en-US" sz="2400" i="1" dirty="0" smtClean="0">
              <a:latin typeface="Arial" pitchFamily="34" charset="0"/>
              <a:cs typeface="Arial" pitchFamily="34" charset="0"/>
            </a:endParaRPr>
          </a:p>
          <a:p>
            <a:pPr>
              <a:spcBef>
                <a:spcPct val="0"/>
              </a:spcBef>
            </a:pPr>
            <a:r>
              <a:rPr lang="en-US" sz="2000" dirty="0">
                <a:latin typeface="Arial" pitchFamily="34" charset="0"/>
                <a:ea typeface="+mj-ea"/>
                <a:cs typeface="Arial" pitchFamily="34" charset="0"/>
              </a:rPr>
              <a:t>The policy </a:t>
            </a:r>
            <a:r>
              <a:rPr lang="en-US" sz="2000" dirty="0" smtClean="0">
                <a:latin typeface="Arial" pitchFamily="34" charset="0"/>
                <a:ea typeface="+mj-ea"/>
                <a:cs typeface="Arial" pitchFamily="34" charset="0"/>
              </a:rPr>
              <a:t>is now out </a:t>
            </a:r>
            <a:r>
              <a:rPr lang="en-US" sz="2000" dirty="0">
                <a:latin typeface="Arial" pitchFamily="34" charset="0"/>
                <a:ea typeface="+mj-ea"/>
                <a:cs typeface="Arial" pitchFamily="34" charset="0"/>
              </a:rPr>
              <a:t>on comment for a period of 30 </a:t>
            </a:r>
            <a:r>
              <a:rPr lang="en-US" sz="2000" dirty="0" smtClean="0">
                <a:latin typeface="Arial" pitchFamily="34" charset="0"/>
                <a:ea typeface="+mj-ea"/>
                <a:cs typeface="Arial" pitchFamily="34" charset="0"/>
              </a:rPr>
              <a:t>days</a:t>
            </a:r>
          </a:p>
          <a:p>
            <a:pPr>
              <a:spcBef>
                <a:spcPct val="0"/>
              </a:spcBef>
            </a:pPr>
            <a:endParaRPr lang="en-US" sz="2000" dirty="0">
              <a:latin typeface="Arial" pitchFamily="34" charset="0"/>
              <a:ea typeface="+mj-ea"/>
              <a:cs typeface="Arial" pitchFamily="34" charset="0"/>
            </a:endParaRPr>
          </a:p>
          <a:p>
            <a:pPr>
              <a:spcBef>
                <a:spcPct val="0"/>
              </a:spcBef>
            </a:pPr>
            <a:r>
              <a:rPr lang="en-US" sz="2000" dirty="0">
                <a:latin typeface="Arial" pitchFamily="34" charset="0"/>
                <a:ea typeface="+mj-ea"/>
                <a:cs typeface="Arial" pitchFamily="34" charset="0"/>
              </a:rPr>
              <a:t>The following </a:t>
            </a:r>
            <a:r>
              <a:rPr lang="en-US" sz="2000" dirty="0" smtClean="0">
                <a:latin typeface="Arial" pitchFamily="34" charset="0"/>
                <a:ea typeface="+mj-ea"/>
                <a:cs typeface="Arial" pitchFamily="34" charset="0"/>
              </a:rPr>
              <a:t>sections of policy have been revised and are open for public comment:</a:t>
            </a:r>
            <a:br>
              <a:rPr lang="en-US" sz="2000" dirty="0" smtClean="0">
                <a:latin typeface="Arial" pitchFamily="34" charset="0"/>
                <a:ea typeface="+mj-ea"/>
                <a:cs typeface="Arial" pitchFamily="34" charset="0"/>
              </a:rPr>
            </a:br>
            <a:endParaRPr lang="en-US" sz="2000" dirty="0" smtClean="0">
              <a:latin typeface="Arial" pitchFamily="34" charset="0"/>
              <a:ea typeface="+mj-ea"/>
              <a:cs typeface="Arial" pitchFamily="34" charset="0"/>
            </a:endParaRPr>
          </a:p>
          <a:p>
            <a:pPr lvl="1">
              <a:spcBef>
                <a:spcPct val="0"/>
              </a:spcBef>
            </a:pPr>
            <a:r>
              <a:rPr lang="en-US" sz="1800" b="1" dirty="0">
                <a:latin typeface="Arial" panose="020B0604020202020204" pitchFamily="34" charset="0"/>
                <a:ea typeface="Times New Roman"/>
                <a:cs typeface="Arial" panose="020B0604020202020204" pitchFamily="34" charset="0"/>
              </a:rPr>
              <a:t>§126-142-4.  </a:t>
            </a:r>
            <a:r>
              <a:rPr lang="en-US" sz="1800" b="1" dirty="0" smtClean="0">
                <a:latin typeface="Arial" panose="020B0604020202020204" pitchFamily="34" charset="0"/>
                <a:ea typeface="Times New Roman"/>
                <a:cs typeface="Arial" panose="020B0604020202020204" pitchFamily="34" charset="0"/>
              </a:rPr>
              <a:t>  Definitions.</a:t>
            </a:r>
          </a:p>
          <a:p>
            <a:pPr lvl="1">
              <a:spcBef>
                <a:spcPct val="0"/>
              </a:spcBef>
            </a:pPr>
            <a:r>
              <a:rPr lang="en-US" sz="1800" b="1" dirty="0">
                <a:latin typeface="Arial" panose="020B0604020202020204" pitchFamily="34" charset="0"/>
                <a:ea typeface="Times New Roman"/>
                <a:cs typeface="Arial" panose="020B0604020202020204" pitchFamily="34" charset="0"/>
              </a:rPr>
              <a:t>§126-142-9.  </a:t>
            </a:r>
            <a:r>
              <a:rPr lang="en-US" sz="1800" b="1" dirty="0" smtClean="0">
                <a:latin typeface="Arial" panose="020B0604020202020204" pitchFamily="34" charset="0"/>
                <a:ea typeface="Times New Roman"/>
                <a:cs typeface="Arial" panose="020B0604020202020204" pitchFamily="34" charset="0"/>
              </a:rPr>
              <a:t>  Educator </a:t>
            </a:r>
            <a:r>
              <a:rPr lang="en-US" sz="1800" b="1" dirty="0">
                <a:latin typeface="Arial" panose="020B0604020202020204" pitchFamily="34" charset="0"/>
                <a:ea typeface="Times New Roman"/>
                <a:cs typeface="Arial" panose="020B0604020202020204" pitchFamily="34" charset="0"/>
              </a:rPr>
              <a:t>Evaluation</a:t>
            </a:r>
            <a:r>
              <a:rPr lang="en-US" sz="1800" b="1" dirty="0" smtClean="0">
                <a:latin typeface="Arial" panose="020B0604020202020204" pitchFamily="34" charset="0"/>
                <a:ea typeface="Times New Roman"/>
                <a:cs typeface="Arial" panose="020B0604020202020204" pitchFamily="34" charset="0"/>
              </a:rPr>
              <a:t>.</a:t>
            </a:r>
          </a:p>
          <a:p>
            <a:pPr lvl="1">
              <a:spcBef>
                <a:spcPct val="0"/>
              </a:spcBef>
            </a:pPr>
            <a:r>
              <a:rPr lang="en-US" sz="1800" b="1" dirty="0">
                <a:latin typeface="Arial" panose="020B0604020202020204" pitchFamily="34" charset="0"/>
                <a:ea typeface="Times New Roman"/>
                <a:cs typeface="Arial" panose="020B0604020202020204" pitchFamily="34" charset="0"/>
              </a:rPr>
              <a:t>§</a:t>
            </a:r>
            <a:r>
              <a:rPr lang="en-US" sz="1800" b="1" dirty="0" smtClean="0">
                <a:latin typeface="Arial" panose="020B0604020202020204" pitchFamily="34" charset="0"/>
                <a:ea typeface="Times New Roman"/>
                <a:cs typeface="Arial" panose="020B0604020202020204" pitchFamily="34" charset="0"/>
              </a:rPr>
              <a:t>126-142-10.  Plans to Support Continuous Improvement.</a:t>
            </a:r>
          </a:p>
          <a:p>
            <a:pPr lvl="1">
              <a:spcBef>
                <a:spcPct val="0"/>
              </a:spcBef>
            </a:pPr>
            <a:r>
              <a:rPr lang="en-US" sz="1800" b="1" dirty="0">
                <a:latin typeface="Arial" panose="020B0604020202020204" pitchFamily="34" charset="0"/>
                <a:ea typeface="Times New Roman"/>
                <a:cs typeface="Arial" panose="020B0604020202020204" pitchFamily="34" charset="0"/>
              </a:rPr>
              <a:t>§126-142-11.  Evaluation Process for School Leaders. </a:t>
            </a:r>
            <a:endParaRPr lang="en-US" sz="1800" b="1" dirty="0" smtClean="0">
              <a:latin typeface="Arial" panose="020B0604020202020204" pitchFamily="34" charset="0"/>
              <a:ea typeface="Times New Roman"/>
              <a:cs typeface="Arial" panose="020B0604020202020204" pitchFamily="34" charset="0"/>
            </a:endParaRPr>
          </a:p>
          <a:p>
            <a:pPr lvl="1">
              <a:spcBef>
                <a:spcPct val="0"/>
              </a:spcBef>
            </a:pPr>
            <a:r>
              <a:rPr lang="en-US" sz="1800" b="1" dirty="0">
                <a:latin typeface="Arial" panose="020B0604020202020204" pitchFamily="34" charset="0"/>
                <a:ea typeface="Times New Roman"/>
                <a:cs typeface="Arial" panose="020B0604020202020204" pitchFamily="34" charset="0"/>
              </a:rPr>
              <a:t>§126-142-13.  Evaluation Process for Teachers</a:t>
            </a:r>
            <a:r>
              <a:rPr lang="en-US" sz="1800" b="1" dirty="0" smtClean="0">
                <a:latin typeface="Arial" panose="020B0604020202020204" pitchFamily="34" charset="0"/>
                <a:ea typeface="Times New Roman"/>
                <a:cs typeface="Arial" panose="020B0604020202020204" pitchFamily="34" charset="0"/>
              </a:rPr>
              <a:t>.</a:t>
            </a:r>
          </a:p>
          <a:p>
            <a:pPr lvl="1">
              <a:spcBef>
                <a:spcPct val="0"/>
              </a:spcBef>
            </a:pPr>
            <a:r>
              <a:rPr lang="en-US" sz="1800" b="1" dirty="0">
                <a:latin typeface="Arial" panose="020B0604020202020204" pitchFamily="34" charset="0"/>
                <a:ea typeface="Times New Roman"/>
                <a:cs typeface="Arial" panose="020B0604020202020204" pitchFamily="34" charset="0"/>
              </a:rPr>
              <a:t>§126-142-15. </a:t>
            </a:r>
            <a:r>
              <a:rPr lang="en-US" sz="1800" b="1" dirty="0" smtClean="0">
                <a:latin typeface="Arial" panose="020B0604020202020204" pitchFamily="34" charset="0"/>
                <a:ea typeface="Times New Roman"/>
                <a:cs typeface="Arial" panose="020B0604020202020204" pitchFamily="34" charset="0"/>
              </a:rPr>
              <a:t> Evaluation </a:t>
            </a:r>
            <a:r>
              <a:rPr lang="en-US" sz="1800" b="1" dirty="0">
                <a:latin typeface="Arial" panose="020B0604020202020204" pitchFamily="34" charset="0"/>
                <a:ea typeface="Times New Roman"/>
                <a:cs typeface="Arial" panose="020B0604020202020204" pitchFamily="34" charset="0"/>
              </a:rPr>
              <a:t>Process for </a:t>
            </a:r>
            <a:r>
              <a:rPr lang="en-US" sz="1800" b="1" dirty="0" smtClean="0">
                <a:latin typeface="Arial" panose="020B0604020202020204" pitchFamily="34" charset="0"/>
                <a:ea typeface="Times New Roman"/>
                <a:cs typeface="Arial" panose="020B0604020202020204" pitchFamily="34" charset="0"/>
              </a:rPr>
              <a:t>Counselors</a:t>
            </a:r>
          </a:p>
          <a:p>
            <a:pPr lvl="1">
              <a:spcBef>
                <a:spcPct val="0"/>
              </a:spcBef>
            </a:pPr>
            <a:r>
              <a:rPr lang="en-US" sz="1800" b="1" dirty="0">
                <a:latin typeface="Arial" panose="020B0604020202020204" pitchFamily="34" charset="0"/>
                <a:ea typeface="Times New Roman"/>
                <a:cs typeface="Arial" panose="020B0604020202020204" pitchFamily="34" charset="0"/>
              </a:rPr>
              <a:t>§126-142-18.  </a:t>
            </a:r>
            <a:r>
              <a:rPr lang="en-US" sz="1800" b="1" dirty="0" smtClean="0">
                <a:latin typeface="Arial" panose="020B0604020202020204" pitchFamily="34" charset="0"/>
                <a:ea typeface="Times New Roman"/>
                <a:cs typeface="Arial" panose="020B0604020202020204" pitchFamily="34" charset="0"/>
              </a:rPr>
              <a:t>Improvement </a:t>
            </a:r>
            <a:r>
              <a:rPr lang="en-US" sz="1800" b="1" dirty="0">
                <a:latin typeface="Arial" panose="020B0604020202020204" pitchFamily="34" charset="0"/>
                <a:ea typeface="Times New Roman"/>
                <a:cs typeface="Arial" panose="020B0604020202020204" pitchFamily="34" charset="0"/>
              </a:rPr>
              <a:t>Plan for Professional Support Personnel and Central Office Personnel.</a:t>
            </a:r>
            <a:r>
              <a:rPr lang="en-US" sz="2000" dirty="0" smtClean="0">
                <a:latin typeface="Arial" pitchFamily="34" charset="0"/>
                <a:ea typeface="+mj-ea"/>
                <a:cs typeface="Arial" pitchFamily="34" charset="0"/>
              </a:rPr>
              <a:t/>
            </a:r>
            <a:br>
              <a:rPr lang="en-US" sz="2000" dirty="0" smtClean="0">
                <a:latin typeface="Arial" pitchFamily="34" charset="0"/>
                <a:ea typeface="+mj-ea"/>
                <a:cs typeface="Arial" pitchFamily="34" charset="0"/>
              </a:rPr>
            </a:br>
            <a:endParaRPr lang="en-US" sz="2000" dirty="0" smtClean="0">
              <a:latin typeface="Arial" pitchFamily="34" charset="0"/>
              <a:ea typeface="+mj-ea"/>
              <a:cs typeface="Arial" pitchFamily="34" charset="0"/>
            </a:endParaRPr>
          </a:p>
          <a:p>
            <a:pPr marL="457200" lvl="1" indent="0">
              <a:spcBef>
                <a:spcPct val="0"/>
              </a:spcBef>
              <a:buNone/>
            </a:pPr>
            <a:endParaRPr lang="en-US" sz="1600" dirty="0">
              <a:latin typeface="Arial" pitchFamily="34" charset="0"/>
              <a:ea typeface="+mj-ea"/>
              <a:cs typeface="Arial" pitchFamily="34" charset="0"/>
            </a:endParaRPr>
          </a:p>
          <a:p>
            <a:pPr lvl="1"/>
            <a:endParaRPr lang="en-US" dirty="0" smtClean="0"/>
          </a:p>
          <a:p>
            <a:endParaRPr lang="en-US" dirty="0"/>
          </a:p>
        </p:txBody>
      </p:sp>
    </p:spTree>
    <p:extLst>
      <p:ext uri="{BB962C8B-B14F-4D97-AF65-F5344CB8AC3E}">
        <p14:creationId xmlns:p14="http://schemas.microsoft.com/office/powerpoint/2010/main" val="1542179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smtClean="0">
                <a:solidFill>
                  <a:srgbClr val="000099"/>
                </a:solidFill>
                <a:latin typeface="Arial" pitchFamily="34" charset="0"/>
                <a:cs typeface="Arial" pitchFamily="34" charset="0"/>
              </a:rPr>
              <a:t>Roster Verification System</a:t>
            </a:r>
            <a:endParaRPr lang="en-US" sz="36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1874837"/>
            <a:ext cx="8229600" cy="4525963"/>
          </a:xfrm>
        </p:spPr>
        <p:txBody>
          <a:bodyPr>
            <a:normAutofit/>
          </a:bodyPr>
          <a:lstStyle/>
          <a:p>
            <a:pPr marL="0" indent="0" algn="ctr">
              <a:buNone/>
            </a:pPr>
            <a:endParaRPr lang="en-US" sz="2400" i="1" dirty="0" smtClean="0">
              <a:latin typeface="Arial" pitchFamily="34" charset="0"/>
              <a:cs typeface="Arial" pitchFamily="34" charset="0"/>
            </a:endParaRPr>
          </a:p>
          <a:p>
            <a:pPr>
              <a:spcBef>
                <a:spcPct val="0"/>
              </a:spcBef>
            </a:pPr>
            <a:r>
              <a:rPr lang="en-US" sz="2000" dirty="0">
                <a:latin typeface="Arial" pitchFamily="34" charset="0"/>
                <a:ea typeface="+mj-ea"/>
                <a:cs typeface="Arial" pitchFamily="34" charset="0"/>
              </a:rPr>
              <a:t>The </a:t>
            </a:r>
            <a:r>
              <a:rPr lang="en-US" sz="2000" dirty="0" smtClean="0">
                <a:latin typeface="Arial" pitchFamily="34" charset="0"/>
                <a:ea typeface="+mj-ea"/>
                <a:cs typeface="Arial" pitchFamily="34" charset="0"/>
              </a:rPr>
              <a:t>WV Department of Education has partnered with the </a:t>
            </a:r>
            <a:r>
              <a:rPr lang="en-US" sz="2000" i="1" dirty="0" smtClean="0">
                <a:latin typeface="Arial" pitchFamily="34" charset="0"/>
                <a:ea typeface="+mj-ea"/>
                <a:cs typeface="Arial" pitchFamily="34" charset="0"/>
              </a:rPr>
              <a:t>Battelle for Kids</a:t>
            </a:r>
            <a:r>
              <a:rPr lang="en-US" sz="2000" dirty="0" smtClean="0">
                <a:latin typeface="Arial" pitchFamily="34" charset="0"/>
                <a:ea typeface="+mj-ea"/>
                <a:cs typeface="Arial" pitchFamily="34" charset="0"/>
              </a:rPr>
              <a:t> organization to provide an online Roster Verification System to schools and educators in West Virginia. </a:t>
            </a:r>
            <a:br>
              <a:rPr lang="en-US" sz="2000" dirty="0" smtClean="0">
                <a:latin typeface="Arial" pitchFamily="34" charset="0"/>
                <a:ea typeface="+mj-ea"/>
                <a:cs typeface="Arial" pitchFamily="34" charset="0"/>
              </a:rPr>
            </a:br>
            <a:endParaRPr lang="en-US" sz="2000" dirty="0" smtClean="0">
              <a:latin typeface="Arial" pitchFamily="34" charset="0"/>
              <a:ea typeface="+mj-ea"/>
              <a:cs typeface="Arial" pitchFamily="34" charset="0"/>
            </a:endParaRPr>
          </a:p>
          <a:p>
            <a:pPr>
              <a:spcBef>
                <a:spcPct val="0"/>
              </a:spcBef>
            </a:pPr>
            <a:r>
              <a:rPr lang="en-US" sz="2000" dirty="0" smtClean="0">
                <a:latin typeface="Arial" pitchFamily="34" charset="0"/>
                <a:ea typeface="+mj-ea"/>
                <a:cs typeface="Arial" pitchFamily="34" charset="0"/>
              </a:rPr>
              <a:t>WVDE is piloting the new system with approximately 15 schools during May and June (2014). </a:t>
            </a:r>
            <a:br>
              <a:rPr lang="en-US" sz="2000" dirty="0" smtClean="0">
                <a:latin typeface="Arial" pitchFamily="34" charset="0"/>
                <a:ea typeface="+mj-ea"/>
                <a:cs typeface="Arial" pitchFamily="34" charset="0"/>
              </a:rPr>
            </a:br>
            <a:endParaRPr lang="en-US" sz="2000" dirty="0" smtClean="0">
              <a:latin typeface="Arial" pitchFamily="34" charset="0"/>
              <a:ea typeface="+mj-ea"/>
              <a:cs typeface="Arial" pitchFamily="34" charset="0"/>
            </a:endParaRPr>
          </a:p>
          <a:p>
            <a:pPr>
              <a:spcBef>
                <a:spcPct val="0"/>
              </a:spcBef>
            </a:pPr>
            <a:r>
              <a:rPr lang="en-US" sz="2000" dirty="0" smtClean="0">
                <a:latin typeface="Arial" pitchFamily="34" charset="0"/>
                <a:ea typeface="+mj-ea"/>
                <a:cs typeface="Arial" pitchFamily="34" charset="0"/>
              </a:rPr>
              <a:t>The new Roster Verification System will be employed by schools state-wide beginning with the 2014-2015 school year.  </a:t>
            </a:r>
            <a:r>
              <a:rPr lang="en-US" sz="1600" dirty="0" smtClean="0">
                <a:latin typeface="Arial" pitchFamily="34" charset="0"/>
                <a:ea typeface="+mj-ea"/>
                <a:cs typeface="Arial" pitchFamily="34" charset="0"/>
              </a:rPr>
              <a:t/>
            </a:r>
            <a:br>
              <a:rPr lang="en-US" sz="1600" dirty="0" smtClean="0">
                <a:latin typeface="Arial" pitchFamily="34" charset="0"/>
                <a:ea typeface="+mj-ea"/>
                <a:cs typeface="Arial" pitchFamily="34" charset="0"/>
              </a:rPr>
            </a:br>
            <a:endParaRPr lang="en-US" sz="1600" dirty="0" smtClean="0">
              <a:latin typeface="Arial" pitchFamily="34" charset="0"/>
              <a:ea typeface="+mj-ea"/>
              <a:cs typeface="Arial" pitchFamily="34" charset="0"/>
            </a:endParaRPr>
          </a:p>
          <a:p>
            <a:pPr marL="457200" lvl="1" indent="0">
              <a:spcBef>
                <a:spcPct val="0"/>
              </a:spcBef>
              <a:buNone/>
            </a:pPr>
            <a:endParaRPr lang="en-US" sz="1600" dirty="0">
              <a:latin typeface="Arial" pitchFamily="34" charset="0"/>
              <a:ea typeface="+mj-ea"/>
              <a:cs typeface="Arial" pitchFamily="34" charset="0"/>
            </a:endParaRPr>
          </a:p>
          <a:p>
            <a:pPr lvl="1"/>
            <a:endParaRPr lang="en-US" dirty="0" smtClean="0"/>
          </a:p>
          <a:p>
            <a:endParaRPr lang="en-US" dirty="0"/>
          </a:p>
        </p:txBody>
      </p:sp>
    </p:spTree>
    <p:extLst>
      <p:ext uri="{BB962C8B-B14F-4D97-AF65-F5344CB8AC3E}">
        <p14:creationId xmlns:p14="http://schemas.microsoft.com/office/powerpoint/2010/main" val="3799726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smtClean="0">
                <a:solidFill>
                  <a:srgbClr val="000099"/>
                </a:solidFill>
                <a:latin typeface="Arial" pitchFamily="34" charset="0"/>
                <a:cs typeface="Arial" pitchFamily="34" charset="0"/>
              </a:rPr>
              <a:t>Educator Evaluation Trainings </a:t>
            </a:r>
            <a:endParaRPr lang="en-US" sz="36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228600" y="1752600"/>
            <a:ext cx="8763000" cy="4953000"/>
          </a:xfrm>
        </p:spPr>
        <p:txBody>
          <a:bodyPr>
            <a:noAutofit/>
          </a:bodyPr>
          <a:lstStyle/>
          <a:p>
            <a:pPr>
              <a:spcBef>
                <a:spcPct val="0"/>
              </a:spcBef>
            </a:pPr>
            <a:endParaRPr lang="en-US" sz="2000" dirty="0" smtClean="0">
              <a:latin typeface="Arial" pitchFamily="34" charset="0"/>
              <a:ea typeface="+mj-ea"/>
              <a:cs typeface="Arial" pitchFamily="34" charset="0"/>
            </a:endParaRPr>
          </a:p>
          <a:p>
            <a:pPr>
              <a:spcBef>
                <a:spcPct val="0"/>
              </a:spcBef>
            </a:pPr>
            <a:r>
              <a:rPr lang="en-US" sz="2000" dirty="0" smtClean="0">
                <a:latin typeface="Arial" pitchFamily="34" charset="0"/>
                <a:ea typeface="+mj-ea"/>
                <a:cs typeface="Arial" pitchFamily="34" charset="0"/>
              </a:rPr>
              <a:t>WVDE and WVCPD </a:t>
            </a:r>
            <a:r>
              <a:rPr lang="en-US" sz="2000" dirty="0">
                <a:latin typeface="Arial" pitchFamily="34" charset="0"/>
                <a:ea typeface="+mj-ea"/>
                <a:cs typeface="Arial" pitchFamily="34" charset="0"/>
              </a:rPr>
              <a:t> </a:t>
            </a:r>
            <a:r>
              <a:rPr lang="en-US" sz="2000" dirty="0" smtClean="0">
                <a:latin typeface="Arial" pitchFamily="34" charset="0"/>
                <a:ea typeface="+mj-ea"/>
                <a:cs typeface="Arial" pitchFamily="34" charset="0"/>
              </a:rPr>
              <a:t>will continue to support the educators of the state this summer by providing continued training opportunities and materials:</a:t>
            </a:r>
            <a:br>
              <a:rPr lang="en-US" sz="2000" dirty="0" smtClean="0">
                <a:latin typeface="Arial" pitchFamily="34" charset="0"/>
                <a:ea typeface="+mj-ea"/>
                <a:cs typeface="Arial" pitchFamily="34" charset="0"/>
              </a:rPr>
            </a:br>
            <a:endParaRPr lang="en-US" sz="2000" dirty="0" smtClean="0">
              <a:latin typeface="Arial" pitchFamily="34" charset="0"/>
              <a:ea typeface="+mj-ea"/>
              <a:cs typeface="Arial" pitchFamily="34" charset="0"/>
            </a:endParaRPr>
          </a:p>
          <a:p>
            <a:pPr>
              <a:spcBef>
                <a:spcPct val="0"/>
              </a:spcBef>
            </a:pPr>
            <a:r>
              <a:rPr lang="en-US" sz="2000" dirty="0" smtClean="0">
                <a:latin typeface="Arial" pitchFamily="34" charset="0"/>
                <a:ea typeface="+mj-ea"/>
                <a:cs typeface="Arial" pitchFamily="34" charset="0"/>
              </a:rPr>
              <a:t>WVDE will continue to conduct educator evaluation / roster verification seminars within the context of various conferences this summer.</a:t>
            </a:r>
          </a:p>
          <a:p>
            <a:pPr lvl="1">
              <a:spcBef>
                <a:spcPct val="0"/>
              </a:spcBef>
            </a:pPr>
            <a:r>
              <a:rPr lang="en-US" sz="2000" dirty="0" smtClean="0">
                <a:latin typeface="Arial" pitchFamily="34" charset="0"/>
                <a:ea typeface="+mj-ea"/>
                <a:cs typeface="Arial" pitchFamily="34" charset="0"/>
              </a:rPr>
              <a:t> </a:t>
            </a:r>
            <a:r>
              <a:rPr lang="en-US" sz="1800" dirty="0" smtClean="0">
                <a:latin typeface="Arial" pitchFamily="34" charset="0"/>
                <a:ea typeface="+mj-ea"/>
                <a:cs typeface="Arial" pitchFamily="34" charset="0"/>
              </a:rPr>
              <a:t>Summer Data Conference (June 17th – 19th)</a:t>
            </a:r>
          </a:p>
          <a:p>
            <a:pPr lvl="1">
              <a:spcBef>
                <a:spcPct val="0"/>
              </a:spcBef>
            </a:pPr>
            <a:r>
              <a:rPr lang="en-US" sz="1800" dirty="0" smtClean="0">
                <a:latin typeface="Arial" pitchFamily="34" charset="0"/>
                <a:ea typeface="+mj-ea"/>
                <a:cs typeface="Arial" pitchFamily="34" charset="0"/>
              </a:rPr>
              <a:t> RESA Training Sessions (Dates TBD)</a:t>
            </a:r>
          </a:p>
          <a:p>
            <a:pPr lvl="1">
              <a:spcBef>
                <a:spcPct val="0"/>
              </a:spcBef>
            </a:pPr>
            <a:endParaRPr lang="en-US" sz="1000" dirty="0">
              <a:latin typeface="Arial" pitchFamily="34" charset="0"/>
              <a:ea typeface="+mj-ea"/>
              <a:cs typeface="Arial" pitchFamily="34" charset="0"/>
            </a:endParaRPr>
          </a:p>
          <a:p>
            <a:pPr>
              <a:spcBef>
                <a:spcPct val="0"/>
              </a:spcBef>
            </a:pPr>
            <a:r>
              <a:rPr lang="en-US" sz="2000" dirty="0" smtClean="0">
                <a:latin typeface="Arial" pitchFamily="34" charset="0"/>
                <a:ea typeface="+mj-ea"/>
                <a:cs typeface="Arial" pitchFamily="34" charset="0"/>
              </a:rPr>
              <a:t>WVCPD and WVDE are organizing evaluation training sessions for principals.</a:t>
            </a:r>
            <a:br>
              <a:rPr lang="en-US" sz="2000" dirty="0" smtClean="0">
                <a:latin typeface="Arial" pitchFamily="34" charset="0"/>
                <a:ea typeface="+mj-ea"/>
                <a:cs typeface="Arial" pitchFamily="34" charset="0"/>
              </a:rPr>
            </a:br>
            <a:endParaRPr lang="en-US" sz="2000" dirty="0" smtClean="0">
              <a:latin typeface="Arial" pitchFamily="34" charset="0"/>
              <a:ea typeface="+mj-ea"/>
              <a:cs typeface="Arial" pitchFamily="34" charset="0"/>
            </a:endParaRPr>
          </a:p>
          <a:p>
            <a:pPr>
              <a:spcBef>
                <a:spcPct val="0"/>
              </a:spcBef>
            </a:pPr>
            <a:r>
              <a:rPr lang="en-US" sz="2000" dirty="0" smtClean="0">
                <a:latin typeface="Arial" pitchFamily="34" charset="0"/>
                <a:ea typeface="+mj-ea"/>
                <a:cs typeface="Arial" pitchFamily="34" charset="0"/>
              </a:rPr>
              <a:t>More information on all trainings will be posted</a:t>
            </a:r>
            <a:r>
              <a:rPr lang="en-US" sz="2000" dirty="0">
                <a:solidFill>
                  <a:prstClr val="black"/>
                </a:solidFill>
                <a:latin typeface="Arial" pitchFamily="34" charset="0"/>
                <a:ea typeface="+mj-ea"/>
                <a:cs typeface="Arial" pitchFamily="34" charset="0"/>
              </a:rPr>
              <a:t> as it becomes available</a:t>
            </a:r>
            <a:r>
              <a:rPr lang="en-US" sz="2000" dirty="0" smtClean="0">
                <a:latin typeface="Arial" pitchFamily="34" charset="0"/>
                <a:ea typeface="+mj-ea"/>
                <a:cs typeface="Arial" pitchFamily="34" charset="0"/>
              </a:rPr>
              <a:t> at the following link:  </a:t>
            </a:r>
          </a:p>
          <a:p>
            <a:pPr marL="0" indent="0" algn="ctr">
              <a:spcBef>
                <a:spcPct val="0"/>
              </a:spcBef>
              <a:buNone/>
            </a:pPr>
            <a:r>
              <a:rPr lang="en-US" sz="2000" dirty="0" smtClean="0">
                <a:latin typeface="Arial" pitchFamily="34" charset="0"/>
                <a:ea typeface="+mj-ea"/>
                <a:cs typeface="Arial" pitchFamily="34" charset="0"/>
              </a:rPr>
              <a:t/>
            </a:r>
            <a:br>
              <a:rPr lang="en-US" sz="2000" dirty="0" smtClean="0">
                <a:latin typeface="Arial" pitchFamily="34" charset="0"/>
                <a:ea typeface="+mj-ea"/>
                <a:cs typeface="Arial" pitchFamily="34" charset="0"/>
              </a:rPr>
            </a:br>
            <a:r>
              <a:rPr lang="en-US" sz="2000" dirty="0" smtClean="0">
                <a:latin typeface="Arial" pitchFamily="34" charset="0"/>
                <a:ea typeface="+mj-ea"/>
                <a:cs typeface="Arial" pitchFamily="34" charset="0"/>
                <a:hlinkClick r:id="rId3"/>
              </a:rPr>
              <a:t>http</a:t>
            </a:r>
            <a:r>
              <a:rPr lang="en-US" sz="2000" dirty="0">
                <a:latin typeface="Arial" pitchFamily="34" charset="0"/>
                <a:ea typeface="+mj-ea"/>
                <a:cs typeface="Arial" pitchFamily="34" charset="0"/>
                <a:hlinkClick r:id="rId3"/>
              </a:rPr>
              <a:t>://wvde.state.wv.us/evalwv/trainings.html</a:t>
            </a:r>
            <a:endParaRPr lang="en-US" sz="2000" dirty="0" smtClean="0">
              <a:latin typeface="Arial" pitchFamily="34" charset="0"/>
              <a:ea typeface="+mj-ea"/>
              <a:cs typeface="Arial" pitchFamily="34" charset="0"/>
            </a:endParaRPr>
          </a:p>
          <a:p>
            <a:pPr marL="0" indent="0">
              <a:spcBef>
                <a:spcPct val="0"/>
              </a:spcBef>
              <a:buNone/>
            </a:pPr>
            <a:r>
              <a:rPr lang="en-US" sz="2000" dirty="0" smtClean="0">
                <a:latin typeface="Arial" pitchFamily="34" charset="0"/>
                <a:ea typeface="+mj-ea"/>
                <a:cs typeface="Arial" pitchFamily="34" charset="0"/>
              </a:rPr>
              <a:t/>
            </a:r>
            <a:br>
              <a:rPr lang="en-US" sz="2000" dirty="0" smtClean="0">
                <a:latin typeface="Arial" pitchFamily="34" charset="0"/>
                <a:ea typeface="+mj-ea"/>
                <a:cs typeface="Arial" pitchFamily="34" charset="0"/>
              </a:rPr>
            </a:br>
            <a:endParaRPr lang="en-US" sz="2000" dirty="0" smtClean="0">
              <a:latin typeface="Arial" pitchFamily="34" charset="0"/>
              <a:ea typeface="+mj-ea"/>
              <a:cs typeface="Arial" pitchFamily="34" charset="0"/>
            </a:endParaRPr>
          </a:p>
          <a:p>
            <a:pPr marL="457200" lvl="1" indent="0">
              <a:spcBef>
                <a:spcPct val="0"/>
              </a:spcBef>
              <a:buNone/>
            </a:pPr>
            <a:endParaRPr lang="en-US" sz="2000" dirty="0">
              <a:latin typeface="Arial" pitchFamily="34" charset="0"/>
              <a:ea typeface="+mj-ea"/>
              <a:cs typeface="Arial" pitchFamily="34" charset="0"/>
            </a:endParaRPr>
          </a:p>
          <a:p>
            <a:pPr lvl="1"/>
            <a:endParaRPr lang="en-US" sz="2000" dirty="0" smtClean="0"/>
          </a:p>
          <a:p>
            <a:endParaRPr lang="en-US" sz="2000" dirty="0"/>
          </a:p>
        </p:txBody>
      </p:sp>
    </p:spTree>
    <p:extLst>
      <p:ext uri="{BB962C8B-B14F-4D97-AF65-F5344CB8AC3E}">
        <p14:creationId xmlns:p14="http://schemas.microsoft.com/office/powerpoint/2010/main" val="45982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67000"/>
            <a:ext cx="9144000" cy="2400657"/>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Welcome</a:t>
            </a:r>
          </a:p>
          <a:p>
            <a:pPr algn="ctr"/>
            <a:endParaRPr lang="en-US" b="1" dirty="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Dr. Monica Beane</a:t>
            </a:r>
          </a:p>
          <a:p>
            <a:pPr algn="ctr"/>
            <a:endParaRPr lang="en-US" sz="2400" b="1" dirty="0" smtClean="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Executive Director </a:t>
            </a:r>
          </a:p>
          <a:p>
            <a:pPr algn="ctr"/>
            <a:r>
              <a:rPr lang="en-US" sz="2400" b="1" dirty="0" smtClean="0">
                <a:solidFill>
                  <a:srgbClr val="000099"/>
                </a:solidFill>
                <a:latin typeface="Arial" pitchFamily="34" charset="0"/>
                <a:cs typeface="Arial" pitchFamily="34" charset="0"/>
              </a:rPr>
              <a:t>Office of Professional Preparation</a:t>
            </a:r>
            <a:endParaRPr lang="en-US" sz="24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018376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67000"/>
            <a:ext cx="9144000" cy="1846659"/>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OPP Application, Form and Procedural Updates</a:t>
            </a:r>
          </a:p>
          <a:p>
            <a:pPr algn="ctr"/>
            <a:endParaRPr lang="en-US" b="1" dirty="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OPP Staff Members</a:t>
            </a:r>
          </a:p>
        </p:txBody>
      </p:sp>
    </p:spTree>
    <p:extLst>
      <p:ext uri="{BB962C8B-B14F-4D97-AF65-F5344CB8AC3E}">
        <p14:creationId xmlns:p14="http://schemas.microsoft.com/office/powerpoint/2010/main" val="1752663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8229600" cy="1143000"/>
          </a:xfrm>
        </p:spPr>
        <p:txBody>
          <a:bodyPr>
            <a:normAutofit/>
          </a:bodyPr>
          <a:lstStyle/>
          <a:p>
            <a:r>
              <a:rPr lang="en-US" sz="3200" b="1" dirty="0">
                <a:solidFill>
                  <a:srgbClr val="000099"/>
                </a:solidFill>
                <a:latin typeface="Arial" pitchFamily="34" charset="0"/>
                <a:cs typeface="Arial" pitchFamily="34" charset="0"/>
              </a:rPr>
              <a:t>OPP </a:t>
            </a:r>
            <a:r>
              <a:rPr lang="en-US" sz="3200" b="1" dirty="0" smtClean="0">
                <a:solidFill>
                  <a:srgbClr val="000099"/>
                </a:solidFill>
                <a:latin typeface="Arial" pitchFamily="34" charset="0"/>
                <a:cs typeface="Arial" pitchFamily="34" charset="0"/>
              </a:rPr>
              <a:t>Form </a:t>
            </a:r>
            <a:r>
              <a:rPr lang="en-US" sz="3200" b="1" dirty="0">
                <a:solidFill>
                  <a:srgbClr val="000099"/>
                </a:solidFill>
                <a:latin typeface="Arial" pitchFamily="34" charset="0"/>
                <a:cs typeface="Arial" pitchFamily="34" charset="0"/>
              </a:rPr>
              <a:t>Updates</a:t>
            </a:r>
          </a:p>
        </p:txBody>
      </p:sp>
      <p:sp>
        <p:nvSpPr>
          <p:cNvPr id="3" name="Content Placeholder 2"/>
          <p:cNvSpPr>
            <a:spLocks noGrp="1"/>
          </p:cNvSpPr>
          <p:nvPr>
            <p:ph idx="1"/>
          </p:nvPr>
        </p:nvSpPr>
        <p:spPr>
          <a:xfrm>
            <a:off x="457200" y="1981200"/>
            <a:ext cx="8229600" cy="4525963"/>
          </a:xfrm>
        </p:spPr>
        <p:txBody>
          <a:bodyPr>
            <a:normAutofit/>
          </a:bodyPr>
          <a:lstStyle/>
          <a:p>
            <a:pPr marL="0" indent="0">
              <a:buNone/>
            </a:pPr>
            <a:r>
              <a:rPr lang="en-US" sz="2400" b="1" dirty="0">
                <a:latin typeface="Arial" panose="020B0604020202020204" pitchFamily="34" charset="0"/>
                <a:cs typeface="Arial" panose="020B0604020202020204" pitchFamily="34" charset="0"/>
              </a:rPr>
              <a:t>Forms:</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Several </a:t>
            </a:r>
            <a:r>
              <a:rPr lang="en-US" sz="2000" dirty="0">
                <a:latin typeface="Arial" panose="020B0604020202020204" pitchFamily="34" charset="0"/>
                <a:cs typeface="Arial" panose="020B0604020202020204" pitchFamily="34" charset="0"/>
              </a:rPr>
              <a:t>forms have been updated or newly created (4, 12, </a:t>
            </a:r>
            <a:r>
              <a:rPr lang="en-US" sz="2000" dirty="0" smtClean="0">
                <a:latin typeface="Arial" panose="020B0604020202020204" pitchFamily="34" charset="0"/>
                <a:cs typeface="Arial" panose="020B0604020202020204" pitchFamily="34" charset="0"/>
              </a:rPr>
              <a:t>19, V17</a:t>
            </a:r>
            <a:r>
              <a:rPr lang="en-US" sz="2000" dirty="0">
                <a:latin typeface="Arial" panose="020B0604020202020204" pitchFamily="34" charset="0"/>
                <a:cs typeface="Arial" panose="020B0604020202020204" pitchFamily="34" charset="0"/>
              </a:rPr>
              <a:t>, V35, 38, 42, 50) </a:t>
            </a:r>
            <a:endParaRPr lang="en-US" sz="20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Form 12 now requires that courses claimed are listed. Transcripts submitted prior to 2003 must be resubmitted</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Substitute </a:t>
            </a:r>
            <a:r>
              <a:rPr lang="en-US" sz="2000" dirty="0">
                <a:latin typeface="Arial" panose="020B0604020202020204" pitchFamily="34" charset="0"/>
                <a:cs typeface="Arial" panose="020B0604020202020204" pitchFamily="34" charset="0"/>
              </a:rPr>
              <a:t>permits (Form 2S and Form 2L), a copy of the substitute training certificate of completion must be attached to these </a:t>
            </a:r>
            <a:r>
              <a:rPr lang="en-US" sz="2000" dirty="0" smtClean="0">
                <a:latin typeface="Arial" panose="020B0604020202020204" pitchFamily="34" charset="0"/>
                <a:cs typeface="Arial" panose="020B0604020202020204" pitchFamily="34" charset="0"/>
              </a:rPr>
              <a:t>applications</a:t>
            </a:r>
          </a:p>
          <a:p>
            <a:pPr marL="457200" lvl="1" indent="0">
              <a:buNone/>
            </a:pPr>
            <a:endParaRPr lang="en-US" sz="2000" dirty="0">
              <a:latin typeface="Arial" panose="020B0604020202020204" pitchFamily="34" charset="0"/>
              <a:cs typeface="Arial" panose="020B0604020202020204" pitchFamily="34" charset="0"/>
            </a:endParaRPr>
          </a:p>
          <a:p>
            <a:pPr marL="57150" indent="0">
              <a:buNone/>
            </a:pPr>
            <a:endParaRPr lang="en-US" sz="2500" b="1"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759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9036" y="1402914"/>
            <a:ext cx="8179496" cy="4772417"/>
          </a:xfrm>
        </p:spPr>
      </p:pic>
      <p:sp>
        <p:nvSpPr>
          <p:cNvPr id="5" name="Right Arrow 4"/>
          <p:cNvSpPr/>
          <p:nvPr/>
        </p:nvSpPr>
        <p:spPr>
          <a:xfrm>
            <a:off x="0" y="267624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895600" y="381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9"/>
                </a:solidFill>
                <a:latin typeface="Arial" pitchFamily="34" charset="0"/>
                <a:cs typeface="Arial" pitchFamily="34" charset="0"/>
              </a:rPr>
              <a:t>Form 19 Revisions</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611349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8229600" cy="1143000"/>
          </a:xfrm>
        </p:spPr>
        <p:txBody>
          <a:bodyPr>
            <a:normAutofit/>
          </a:bodyPr>
          <a:lstStyle/>
          <a:p>
            <a:r>
              <a:rPr lang="en-US" sz="3200" b="1" dirty="0" smtClean="0">
                <a:solidFill>
                  <a:srgbClr val="000099"/>
                </a:solidFill>
                <a:latin typeface="Arial" pitchFamily="34" charset="0"/>
                <a:cs typeface="Arial" pitchFamily="34" charset="0"/>
              </a:rPr>
              <a:t>Legal Procedures</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1905000"/>
            <a:ext cx="8382000" cy="4525963"/>
          </a:xfrm>
        </p:spPr>
        <p:txBody>
          <a:bodyPr>
            <a:normAutofit/>
          </a:bodyPr>
          <a:lstStyle/>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All applicants who disclose or for whom results indicate arrests or offenses need to submit a narrative in their own words in addition to any personnel, court, or any other available documentation</a:t>
            </a: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602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8229600" cy="1143000"/>
          </a:xfrm>
        </p:spPr>
        <p:txBody>
          <a:bodyPr>
            <a:normAutofit/>
          </a:bodyPr>
          <a:lstStyle/>
          <a:p>
            <a:r>
              <a:rPr lang="en-US" sz="3200" b="1" dirty="0" smtClean="0">
                <a:solidFill>
                  <a:srgbClr val="000099"/>
                </a:solidFill>
                <a:latin typeface="Arial" pitchFamily="34" charset="0"/>
                <a:cs typeface="Arial" pitchFamily="34" charset="0"/>
              </a:rPr>
              <a:t>Fingerprints/Background</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609600" y="1828800"/>
            <a:ext cx="8229600" cy="4724400"/>
          </a:xfrm>
        </p:spPr>
        <p:txBody>
          <a:bodyPr>
            <a:normAutofit/>
          </a:bodyPr>
          <a:lstStyle/>
          <a:p>
            <a:r>
              <a:rPr lang="en-US" sz="1900" dirty="0" smtClean="0">
                <a:latin typeface="Arial" panose="020B0604020202020204" pitchFamily="34" charset="0"/>
                <a:cs typeface="Arial" panose="020B0604020202020204" pitchFamily="34" charset="0"/>
              </a:rPr>
              <a:t>Only background checks done for done for individuals with a pending application for certification may be shared with the county</a:t>
            </a:r>
          </a:p>
          <a:p>
            <a:r>
              <a:rPr lang="en-US" sz="1900" dirty="0" smtClean="0">
                <a:latin typeface="Arial" panose="020B0604020202020204" pitchFamily="34" charset="0"/>
                <a:cs typeface="Arial" panose="020B0604020202020204" pitchFamily="34" charset="0"/>
              </a:rPr>
              <a:t>Applicants other than those indicated above do not qualify to have a federal background check through L1/MorphoTrust</a:t>
            </a:r>
          </a:p>
          <a:p>
            <a:r>
              <a:rPr lang="en-US" sz="1900" dirty="0" smtClean="0">
                <a:latin typeface="Arial" panose="020B0604020202020204" pitchFamily="34" charset="0"/>
                <a:cs typeface="Arial" panose="020B0604020202020204" pitchFamily="34" charset="0"/>
              </a:rPr>
              <a:t>As per State Police and federal regulations, backgrounds received by OPP where the applicant is not applying for initial licensure/permit/authorization, may not be released from our office to anyone</a:t>
            </a:r>
          </a:p>
          <a:p>
            <a:r>
              <a:rPr lang="en-US" sz="1900" dirty="0" smtClean="0">
                <a:latin typeface="Arial" panose="020B0604020202020204" pitchFamily="34" charset="0"/>
                <a:cs typeface="Arial" panose="020B0604020202020204" pitchFamily="34" charset="0"/>
              </a:rPr>
              <a:t>If background is conducted for county purposes or for service personnel, when registering applicants must indicate the county as the recipient and only pay $28.85</a:t>
            </a:r>
          </a:p>
          <a:p>
            <a:r>
              <a:rPr lang="en-US" sz="1900" dirty="0" smtClean="0">
                <a:latin typeface="Arial" panose="020B0604020202020204" pitchFamily="34" charset="0"/>
                <a:cs typeface="Arial" panose="020B0604020202020204" pitchFamily="34" charset="0"/>
              </a:rPr>
              <a:t>Background checks conducted erroneously may require an additional check and may require additional payment</a:t>
            </a:r>
          </a:p>
          <a:p>
            <a:r>
              <a:rPr lang="en-US" sz="1900" dirty="0" smtClean="0">
                <a:latin typeface="Arial" panose="020B0604020202020204" pitchFamily="34" charset="0"/>
                <a:cs typeface="Arial" panose="020B0604020202020204" pitchFamily="34" charset="0"/>
              </a:rPr>
              <a:t>No service personnel (excluding bus drivers) background checks can be shared with counties</a:t>
            </a:r>
          </a:p>
          <a:p>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776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8229600" cy="1143000"/>
          </a:xfrm>
        </p:spPr>
        <p:txBody>
          <a:bodyPr>
            <a:normAutofit/>
          </a:bodyPr>
          <a:lstStyle/>
          <a:p>
            <a:r>
              <a:rPr lang="en-US" sz="3200" b="1" dirty="0" smtClean="0">
                <a:solidFill>
                  <a:srgbClr val="000099"/>
                </a:solidFill>
                <a:latin typeface="Arial" pitchFamily="34" charset="0"/>
                <a:cs typeface="Arial" pitchFamily="34" charset="0"/>
              </a:rPr>
              <a:t>OPP Application Fees</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1905000"/>
            <a:ext cx="8382000" cy="4525963"/>
          </a:xfrm>
        </p:spPr>
        <p:txBody>
          <a:bodyPr>
            <a:normAutofit/>
          </a:bodyPr>
          <a:lstStyle/>
          <a:p>
            <a:r>
              <a:rPr lang="en-US" sz="2000" dirty="0">
                <a:latin typeface="Arial" panose="020B0604020202020204" pitchFamily="34" charset="0"/>
                <a:cs typeface="Arial" panose="020B0604020202020204" pitchFamily="34" charset="0"/>
              </a:rPr>
              <a:t>Beginning July 1, 2014, the processing fees will be $35 for in-state applicants and $100 for out-of-state applicants. In addition, those applications requiring detailed document analysis, a considerable higher processing time commitment, and staff involvement to process will carry a $15 document analysis fee.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the purpose of application, an in-state applicant is considered to be an individual who completes an educator preparation program at one of the twenty (20) educator preparation programs in WV, or one who is applying for a permit or certificate requiring employment in a WV County public school regardless of residency An out-of-state applicant is considered to be an individual who is completing a preparation program at an institution outside of WV who is applying for an initial license in our state regardless of residency.</a:t>
            </a: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021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143000"/>
          </a:xfrm>
        </p:spPr>
        <p:txBody>
          <a:bodyPr>
            <a:normAutofit/>
          </a:bodyPr>
          <a:lstStyle/>
          <a:p>
            <a:r>
              <a:rPr lang="en-US" sz="3200" b="1" dirty="0" smtClean="0">
                <a:solidFill>
                  <a:srgbClr val="000099"/>
                </a:solidFill>
                <a:latin typeface="Arial" pitchFamily="34" charset="0"/>
                <a:cs typeface="Arial" pitchFamily="34" charset="0"/>
              </a:rPr>
              <a:t>New Mentor Reimbursement</a:t>
            </a:r>
            <a:br>
              <a:rPr lang="en-US" sz="3200" b="1" dirty="0" smtClean="0">
                <a:solidFill>
                  <a:srgbClr val="000099"/>
                </a:solidFill>
                <a:latin typeface="Arial" pitchFamily="34" charset="0"/>
                <a:cs typeface="Arial" pitchFamily="34" charset="0"/>
              </a:rPr>
            </a:br>
            <a:r>
              <a:rPr lang="en-US" sz="3200" b="1" dirty="0" smtClean="0">
                <a:solidFill>
                  <a:srgbClr val="000099"/>
                </a:solidFill>
                <a:latin typeface="Arial" pitchFamily="34" charset="0"/>
                <a:cs typeface="Arial" pitchFamily="34" charset="0"/>
              </a:rPr>
              <a:t>Procedure</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2179637"/>
            <a:ext cx="8229600" cy="4525963"/>
          </a:xfrm>
        </p:spPr>
        <p:txBody>
          <a:bodyPr>
            <a:normAutofit/>
          </a:bodyPr>
          <a:lstStyle/>
          <a:p>
            <a:endParaRPr lang="en-US" sz="2000" dirty="0" smtClean="0">
              <a:latin typeface="Arial" panose="020B0604020202020204" pitchFamily="34" charset="0"/>
              <a:cs typeface="Arial" panose="020B0604020202020204" pitchFamily="34" charset="0"/>
            </a:endParaRPr>
          </a:p>
          <a:p>
            <a:pPr marL="457200" lvl="1" indent="0">
              <a:buNone/>
            </a:pPr>
            <a:r>
              <a:rPr lang="en-US" sz="2400" b="1" dirty="0" smtClean="0">
                <a:latin typeface="Arial" panose="020B0604020202020204" pitchFamily="34" charset="0"/>
                <a:cs typeface="Arial" panose="020B0604020202020204" pitchFamily="34" charset="0"/>
              </a:rPr>
              <a:t>Teachers:</a:t>
            </a:r>
          </a:p>
          <a:p>
            <a:pPr lvl="1"/>
            <a:r>
              <a:rPr lang="en-US" sz="2000" dirty="0" smtClean="0">
                <a:latin typeface="Arial" panose="020B0604020202020204" pitchFamily="34" charset="0"/>
                <a:cs typeface="Arial" panose="020B0604020202020204" pitchFamily="34" charset="0"/>
              </a:rPr>
              <a:t>Reimbursement based on number of new teachers hired by the county as reported on certified list and number of employed educators with 1 to 3 years of experience</a:t>
            </a:r>
          </a:p>
          <a:p>
            <a:pPr lvl="1"/>
            <a:r>
              <a:rPr lang="en-US" sz="2000" dirty="0" smtClean="0">
                <a:latin typeface="Arial" panose="020B0604020202020204" pitchFamily="34" charset="0"/>
                <a:cs typeface="Arial" panose="020B0604020202020204" pitchFamily="34" charset="0"/>
              </a:rPr>
              <a:t>Awards generated beginning April 1 of the fiscal year</a:t>
            </a:r>
          </a:p>
          <a:p>
            <a:pPr lvl="1"/>
            <a:endParaRPr lang="en-US" sz="1900" dirty="0" smtClean="0">
              <a:latin typeface="Arial" panose="020B0604020202020204" pitchFamily="34" charset="0"/>
              <a:cs typeface="Arial" panose="020B0604020202020204" pitchFamily="34" charset="0"/>
            </a:endParaRPr>
          </a:p>
          <a:p>
            <a:pPr marL="457200" lvl="1" indent="0">
              <a:buNone/>
            </a:pPr>
            <a:r>
              <a:rPr lang="en-US" sz="2400" b="1" dirty="0" smtClean="0">
                <a:latin typeface="Arial" panose="020B0604020202020204" pitchFamily="34" charset="0"/>
                <a:cs typeface="Arial" panose="020B0604020202020204" pitchFamily="34" charset="0"/>
              </a:rPr>
              <a:t>Principals:</a:t>
            </a:r>
          </a:p>
          <a:p>
            <a:pPr lvl="1"/>
            <a:r>
              <a:rPr lang="en-US" sz="2000" dirty="0" smtClean="0">
                <a:latin typeface="Arial" panose="020B0604020202020204" pitchFamily="34" charset="0"/>
                <a:cs typeface="Arial" panose="020B0604020202020204" pitchFamily="34" charset="0"/>
              </a:rPr>
              <a:t>Reimbursement based on number of administrators in the county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708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124200"/>
            <a:ext cx="8534400" cy="3505200"/>
          </a:xfrm>
        </p:spPr>
        <p:txBody>
          <a:bodyPr>
            <a:normAutofit/>
          </a:bodyPr>
          <a:lstStyle/>
          <a:p>
            <a:r>
              <a:rPr lang="en-US" sz="2000" b="1" dirty="0" smtClean="0">
                <a:latin typeface="Arial" panose="020B0604020202020204" pitchFamily="34" charset="0"/>
                <a:cs typeface="Arial" panose="020B0604020202020204" pitchFamily="34" charset="0"/>
                <a:hlinkClick r:id="rId3"/>
              </a:rPr>
              <a:t>Policy 5202: §126-136-12</a:t>
            </a:r>
            <a:r>
              <a:rPr lang="en-US" sz="2000" b="1" dirty="0">
                <a:latin typeface="Arial" panose="020B0604020202020204" pitchFamily="34" charset="0"/>
                <a:cs typeface="Arial" panose="020B0604020202020204" pitchFamily="34" charset="0"/>
                <a:hlinkClick r:id="rId3"/>
              </a:rPr>
              <a:t>.  Early Childhood Classroom Assistant Teacher Authorization and Paraprofessional Certification.  </a:t>
            </a:r>
            <a:endParaRPr lang="en-US" sz="2000" dirty="0">
              <a:latin typeface="Arial" panose="020B0604020202020204" pitchFamily="34" charset="0"/>
              <a:cs typeface="Arial" panose="020B0604020202020204" pitchFamily="34" charset="0"/>
            </a:endParaRPr>
          </a:p>
          <a:p>
            <a:endParaRPr lang="en-US" sz="2000" dirty="0" smtClean="0"/>
          </a:p>
        </p:txBody>
      </p:sp>
      <p:sp>
        <p:nvSpPr>
          <p:cNvPr id="4" name="Title 1"/>
          <p:cNvSpPr txBox="1">
            <a:spLocks/>
          </p:cNvSpPr>
          <p:nvPr/>
        </p:nvSpPr>
        <p:spPr>
          <a:xfrm>
            <a:off x="1143000" y="1295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9"/>
                </a:solidFill>
                <a:latin typeface="Arial" pitchFamily="34" charset="0"/>
                <a:cs typeface="Arial" pitchFamily="34" charset="0"/>
              </a:rPr>
              <a:t>Early Childhood Classroom Assistant Teacher</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2843181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429000"/>
            <a:ext cx="8305800" cy="2697163"/>
          </a:xfrm>
        </p:spPr>
        <p:txBody>
          <a:bodyPr>
            <a:normAutofit/>
          </a:bodyPr>
          <a:lstStyle/>
          <a:p>
            <a:r>
              <a:rPr lang="en-US" sz="2000" dirty="0" smtClean="0">
                <a:latin typeface="Arial" panose="020B0604020202020204" pitchFamily="34" charset="0"/>
                <a:cs typeface="Arial" panose="020B0604020202020204" pitchFamily="34" charset="0"/>
              </a:rPr>
              <a:t>General Requirements</a:t>
            </a:r>
          </a:p>
          <a:p>
            <a:pPr lvl="1"/>
            <a:r>
              <a:rPr lang="en-US" sz="2000" dirty="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inimum high school diploma or equivalent</a:t>
            </a:r>
          </a:p>
          <a:p>
            <a:pPr lvl="1"/>
            <a:r>
              <a:rPr lang="en-US" sz="2000" dirty="0" smtClean="0">
                <a:latin typeface="Arial" panose="020B0604020202020204" pitchFamily="34" charset="0"/>
                <a:cs typeface="Arial" panose="020B0604020202020204" pitchFamily="34" charset="0"/>
              </a:rPr>
              <a:t>hired in a kindergarten or pre-k classroom</a:t>
            </a:r>
          </a:p>
          <a:p>
            <a:pPr lvl="2"/>
            <a:r>
              <a:rPr lang="en-US" sz="2000" dirty="0" smtClean="0">
                <a:latin typeface="Arial" panose="020B0604020202020204" pitchFamily="34" charset="0"/>
                <a:cs typeface="Arial" panose="020B0604020202020204" pitchFamily="34" charset="0"/>
              </a:rPr>
              <a:t>Applicants hired by a county board of education must pass the State Competency Exam</a:t>
            </a:r>
            <a:endParaRPr lang="en-US" sz="20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commit to complete required coursework</a:t>
            </a:r>
          </a:p>
          <a:p>
            <a:pPr lvl="2"/>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
        <p:nvSpPr>
          <p:cNvPr id="4" name="Title 1"/>
          <p:cNvSpPr txBox="1">
            <a:spLocks/>
          </p:cNvSpPr>
          <p:nvPr/>
        </p:nvSpPr>
        <p:spPr>
          <a:xfrm>
            <a:off x="941294" y="1555376"/>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9"/>
                </a:solidFill>
                <a:latin typeface="Arial" pitchFamily="34" charset="0"/>
                <a:cs typeface="Arial" pitchFamily="34" charset="0"/>
              </a:rPr>
              <a:t>Initial Early Childhood Classroom Assistant Teacher – Temporary Authorization</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741697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505200"/>
            <a:ext cx="8382000" cy="3840163"/>
          </a:xfrm>
        </p:spPr>
        <p:txBody>
          <a:bodyPr>
            <a:normAutofit/>
          </a:bodyPr>
          <a:lstStyle/>
          <a:p>
            <a:r>
              <a:rPr lang="en-US" sz="2000" dirty="0" smtClean="0">
                <a:latin typeface="Arial" panose="020B0604020202020204" pitchFamily="34" charset="0"/>
                <a:cs typeface="Arial" panose="020B0604020202020204" pitchFamily="34" charset="0"/>
              </a:rPr>
              <a:t>Complete a minimum of 3 semester hours (or equivalent) approved by WVDE in the areas of </a:t>
            </a:r>
            <a:r>
              <a:rPr lang="en-US" sz="2000" dirty="0">
                <a:latin typeface="Arial" panose="020B0604020202020204" pitchFamily="34" charset="0"/>
                <a:cs typeface="Arial" panose="020B0604020202020204" pitchFamily="34" charset="0"/>
              </a:rPr>
              <a:t>preschool special education, child development, and early childhood language and </a:t>
            </a:r>
            <a:r>
              <a:rPr lang="en-US" sz="2000" dirty="0" smtClean="0">
                <a:latin typeface="Arial" panose="020B0604020202020204" pitchFamily="34" charset="0"/>
                <a:cs typeface="Arial" panose="020B0604020202020204" pitchFamily="34" charset="0"/>
              </a:rPr>
              <a:t>literacy</a:t>
            </a:r>
          </a:p>
          <a:p>
            <a:pPr marL="0" indent="0">
              <a:buNone/>
            </a:pPr>
            <a:endParaRPr lang="en-US" sz="2000" dirty="0"/>
          </a:p>
        </p:txBody>
      </p:sp>
      <p:sp>
        <p:nvSpPr>
          <p:cNvPr id="4" name="Title 1"/>
          <p:cNvSpPr txBox="1">
            <a:spLocks/>
          </p:cNvSpPr>
          <p:nvPr/>
        </p:nvSpPr>
        <p:spPr>
          <a:xfrm>
            <a:off x="914400" y="1447800"/>
            <a:ext cx="82296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9"/>
                </a:solidFill>
                <a:latin typeface="Arial" pitchFamily="34" charset="0"/>
                <a:cs typeface="Arial" pitchFamily="34" charset="0"/>
              </a:rPr>
              <a:t>Renewal of Initial Early Childhood Classroom Assistant Teacher – Temporary Authorization</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4194579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514350" indent="-514350">
              <a:buFont typeface="+mj-lt"/>
              <a:buAutoNum type="arabicPeriod"/>
            </a:pPr>
            <a:endParaRPr lang="en-US" dirty="0" smtClean="0"/>
          </a:p>
          <a:p>
            <a:pPr marL="514350" indent="-514350">
              <a:buFont typeface="+mj-lt"/>
              <a:buAutoNum type="arabicPeriod"/>
            </a:pPr>
            <a:r>
              <a:rPr lang="en-US" sz="2800" b="1" dirty="0" smtClean="0">
                <a:latin typeface="Arial" panose="020B0604020202020204" pitchFamily="34" charset="0"/>
                <a:cs typeface="Arial" panose="020B0604020202020204" pitchFamily="34" charset="0"/>
              </a:rPr>
              <a:t>WVBE Policy 5202</a:t>
            </a:r>
          </a:p>
          <a:p>
            <a:pPr marL="514350" indent="-514350">
              <a:buFont typeface="+mj-lt"/>
              <a:buAutoNum type="arabicPeriod"/>
            </a:pPr>
            <a:r>
              <a:rPr lang="en-US" sz="2800" b="1" dirty="0">
                <a:latin typeface="Arial" panose="020B0604020202020204" pitchFamily="34" charset="0"/>
                <a:cs typeface="Arial" panose="020B0604020202020204" pitchFamily="34" charset="0"/>
              </a:rPr>
              <a:t>WVBE Policy 5310</a:t>
            </a:r>
          </a:p>
          <a:p>
            <a:pPr marL="514350" indent="-514350">
              <a:buFont typeface="+mj-lt"/>
              <a:buAutoNum type="arabicPeriod"/>
            </a:pPr>
            <a:r>
              <a:rPr lang="en-US" sz="2800" b="1" dirty="0" smtClean="0">
                <a:latin typeface="Arial" panose="020B0604020202020204" pitchFamily="34" charset="0"/>
                <a:cs typeface="Arial" panose="020B0604020202020204" pitchFamily="34" charset="0"/>
              </a:rPr>
              <a:t>OPP Application, Form and Procedural Updates</a:t>
            </a:r>
          </a:p>
          <a:p>
            <a:pPr marL="514350" indent="-514350">
              <a:buFont typeface="+mj-lt"/>
              <a:buAutoNum type="arabicPeriod"/>
            </a:pPr>
            <a:r>
              <a:rPr lang="en-US" sz="2800" b="1" dirty="0" smtClean="0">
                <a:latin typeface="Arial" panose="020B0604020202020204" pitchFamily="34" charset="0"/>
                <a:cs typeface="Arial" panose="020B0604020202020204" pitchFamily="34" charset="0"/>
              </a:rPr>
              <a:t>Transition to Teaching </a:t>
            </a:r>
          </a:p>
          <a:p>
            <a:pPr marL="514350" indent="-514350">
              <a:buFont typeface="+mj-lt"/>
              <a:buAutoNum type="arabicPeriod"/>
            </a:pPr>
            <a:r>
              <a:rPr lang="en-US" sz="2800" b="1" dirty="0" smtClean="0">
                <a:latin typeface="Arial" panose="020B0604020202020204" pitchFamily="34" charset="0"/>
                <a:cs typeface="Arial" panose="020B0604020202020204" pitchFamily="34" charset="0"/>
              </a:rPr>
              <a:t>Embassy of Spain </a:t>
            </a:r>
          </a:p>
          <a:p>
            <a:pPr marL="514350" indent="-514350">
              <a:buFont typeface="+mj-lt"/>
              <a:buAutoNum type="arabicPeriod"/>
            </a:pPr>
            <a:r>
              <a:rPr lang="en-US" sz="2800" b="1" dirty="0" smtClean="0">
                <a:latin typeface="Arial" panose="020B0604020202020204" pitchFamily="34" charset="0"/>
                <a:cs typeface="Arial" panose="020B0604020202020204" pitchFamily="34" charset="0"/>
              </a:rPr>
              <a:t>Additional Topics</a:t>
            </a:r>
          </a:p>
          <a:p>
            <a:pPr marL="514350" indent="-514350">
              <a:buFont typeface="+mj-lt"/>
              <a:buAutoNum type="arabicPeriod"/>
            </a:pPr>
            <a:r>
              <a:rPr lang="en-US" sz="2800" b="1" dirty="0" smtClean="0">
                <a:latin typeface="Arial" panose="020B0604020202020204" pitchFamily="34" charset="0"/>
                <a:cs typeface="Arial" panose="020B0604020202020204" pitchFamily="34" charset="0"/>
              </a:rPr>
              <a:t>Questions and Answers Session</a:t>
            </a:r>
          </a:p>
          <a:p>
            <a:pPr marL="514350" indent="-514350">
              <a:buFont typeface="+mj-lt"/>
              <a:buAutoNum type="arabicPeriod"/>
            </a:pPr>
            <a:r>
              <a:rPr lang="en-US" sz="2800" b="1" dirty="0" smtClean="0">
                <a:latin typeface="Arial" panose="020B0604020202020204" pitchFamily="34" charset="0"/>
                <a:cs typeface="Arial" panose="020B0604020202020204" pitchFamily="34" charset="0"/>
              </a:rPr>
              <a:t>Meeting Conclusion</a:t>
            </a:r>
          </a:p>
          <a:p>
            <a:pPr marL="514350" indent="-514350">
              <a:buFont typeface="+mj-lt"/>
              <a:buAutoNum type="arabicPeriod"/>
            </a:pPr>
            <a:endParaRPr lang="en-US" sz="2400" dirty="0" smtClean="0"/>
          </a:p>
          <a:p>
            <a:endParaRPr lang="en-US" dirty="0"/>
          </a:p>
        </p:txBody>
      </p:sp>
      <p:sp>
        <p:nvSpPr>
          <p:cNvPr id="4" name="Title 1"/>
          <p:cNvSpPr txBox="1">
            <a:spLocks/>
          </p:cNvSpPr>
          <p:nvPr/>
        </p:nvSpPr>
        <p:spPr>
          <a:xfrm>
            <a:off x="457200" y="304800"/>
            <a:ext cx="8229600" cy="12954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solidFill>
                  <a:srgbClr val="000099"/>
                </a:solidFill>
                <a:latin typeface="Arial" pitchFamily="34" charset="0"/>
                <a:cs typeface="Arial" pitchFamily="34" charset="0"/>
              </a:rPr>
              <a:t>MEETING AGENDA</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244448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200400"/>
            <a:ext cx="8229600" cy="3078163"/>
          </a:xfrm>
        </p:spPr>
        <p:txBody>
          <a:bodyPr>
            <a:normAutofit/>
          </a:bodyPr>
          <a:lstStyle/>
          <a:p>
            <a:r>
              <a:rPr lang="en-US" sz="2000" dirty="0">
                <a:latin typeface="Arial" panose="020B0604020202020204" pitchFamily="34" charset="0"/>
                <a:cs typeface="Arial" panose="020B0604020202020204" pitchFamily="34" charset="0"/>
              </a:rPr>
              <a:t>General Requirements</a:t>
            </a:r>
          </a:p>
          <a:p>
            <a:pPr lvl="1"/>
            <a:r>
              <a:rPr lang="en-US" sz="2000" dirty="0">
                <a:latin typeface="Arial" panose="020B0604020202020204" pitchFamily="34" charset="0"/>
                <a:cs typeface="Arial" panose="020B0604020202020204" pitchFamily="34" charset="0"/>
              </a:rPr>
              <a:t>minimum high school diploma or equivalent</a:t>
            </a:r>
          </a:p>
          <a:p>
            <a:pPr lvl="1"/>
            <a:r>
              <a:rPr lang="en-US" sz="2000" dirty="0">
                <a:latin typeface="Arial" panose="020B0604020202020204" pitchFamily="34" charset="0"/>
                <a:cs typeface="Arial" panose="020B0604020202020204" pitchFamily="34" charset="0"/>
              </a:rPr>
              <a:t>hired in a kindergarten or pre-k classroom</a:t>
            </a:r>
          </a:p>
          <a:p>
            <a:pPr lvl="2"/>
            <a:r>
              <a:rPr lang="en-US" sz="2000" dirty="0">
                <a:latin typeface="Arial" panose="020B0604020202020204" pitchFamily="34" charset="0"/>
                <a:cs typeface="Arial" panose="020B0604020202020204" pitchFamily="34" charset="0"/>
              </a:rPr>
              <a:t>Applicants hired by a county board of education must </a:t>
            </a:r>
            <a:r>
              <a:rPr lang="en-US" sz="2000" dirty="0" smtClean="0">
                <a:latin typeface="Arial" panose="020B0604020202020204" pitchFamily="34" charset="0"/>
                <a:cs typeface="Arial" panose="020B0604020202020204" pitchFamily="34" charset="0"/>
              </a:rPr>
              <a:t>have passed </a:t>
            </a:r>
            <a:r>
              <a:rPr lang="en-US" sz="2000" dirty="0">
                <a:latin typeface="Arial" panose="020B0604020202020204" pitchFamily="34" charset="0"/>
                <a:cs typeface="Arial" panose="020B0604020202020204" pitchFamily="34" charset="0"/>
              </a:rPr>
              <a:t>the State Competency Exam</a:t>
            </a:r>
          </a:p>
          <a:p>
            <a:pPr lvl="1"/>
            <a:r>
              <a:rPr lang="en-US" sz="2000" dirty="0" smtClean="0">
                <a:latin typeface="Arial" panose="020B0604020202020204" pitchFamily="34" charset="0"/>
                <a:cs typeface="Arial" panose="020B0604020202020204" pitchFamily="34" charset="0"/>
              </a:rPr>
              <a:t>Completed required coursework </a:t>
            </a:r>
            <a:endParaRPr lang="en-US" sz="2000" dirty="0">
              <a:latin typeface="Arial" panose="020B0604020202020204" pitchFamily="34" charset="0"/>
              <a:cs typeface="Arial" panose="020B0604020202020204" pitchFamily="34" charset="0"/>
            </a:endParaRPr>
          </a:p>
          <a:p>
            <a:pPr lvl="2"/>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Title 1"/>
          <p:cNvSpPr txBox="1">
            <a:spLocks/>
          </p:cNvSpPr>
          <p:nvPr/>
        </p:nvSpPr>
        <p:spPr>
          <a:xfrm>
            <a:off x="900953" y="14478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9"/>
                </a:solidFill>
                <a:latin typeface="Arial" pitchFamily="34" charset="0"/>
                <a:cs typeface="Arial" pitchFamily="34" charset="0"/>
              </a:rPr>
              <a:t>Early Childhood Classroom Assistant Teacher – Permanent Authorization</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2082880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292762"/>
            <a:ext cx="7097687" cy="538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solidFill>
                  <a:srgbClr val="000099"/>
                </a:solidFill>
                <a:latin typeface="Arial" pitchFamily="34" charset="0"/>
                <a:cs typeface="Arial" pitchFamily="34" charset="0"/>
              </a:rPr>
              <a:t>Form 41</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907763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7179253" cy="482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solidFill>
                  <a:srgbClr val="000099"/>
                </a:solidFill>
                <a:latin typeface="Arial" pitchFamily="34" charset="0"/>
                <a:cs typeface="Arial" pitchFamily="34" charset="0"/>
              </a:rPr>
              <a:t>Form 41</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2962129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000" dirty="0" smtClean="0"/>
          </a:p>
          <a:p>
            <a:endParaRPr lang="en-US" sz="2000" dirty="0" smtClean="0">
              <a:hlinkClick r:id="rId3"/>
            </a:endParaRPr>
          </a:p>
          <a:p>
            <a:endParaRPr lang="en-US" sz="2000" dirty="0">
              <a:hlinkClick r:id="rId3"/>
            </a:endParaRPr>
          </a:p>
          <a:p>
            <a:r>
              <a:rPr lang="en-US" sz="2000" dirty="0" smtClean="0">
                <a:hlinkClick r:id="rId3"/>
              </a:rPr>
              <a:t>ACDS Sample Certificate</a:t>
            </a:r>
            <a:endParaRPr lang="en-US" sz="2000" dirty="0" smtClean="0"/>
          </a:p>
          <a:p>
            <a:r>
              <a:rPr lang="en-US" sz="2000" dirty="0" smtClean="0">
                <a:hlinkClick r:id="rId4"/>
              </a:rPr>
              <a:t>CDA Sample Certificate</a:t>
            </a:r>
            <a:endParaRPr lang="en-US" sz="2000" dirty="0" smtClean="0"/>
          </a:p>
          <a:p>
            <a:r>
              <a:rPr lang="en-US" sz="2000" dirty="0" smtClean="0"/>
              <a:t>ELearning Certificates of Completion</a:t>
            </a:r>
          </a:p>
          <a:p>
            <a:pPr lvl="1"/>
            <a:r>
              <a:rPr lang="en-US" sz="2000" dirty="0" smtClean="0">
                <a:hlinkClick r:id="rId5"/>
              </a:rPr>
              <a:t>Early Childhood Special Needs</a:t>
            </a:r>
            <a:endParaRPr lang="en-US" sz="2000" dirty="0" smtClean="0"/>
          </a:p>
          <a:p>
            <a:pPr lvl="1"/>
            <a:r>
              <a:rPr lang="en-US" sz="2000" dirty="0" smtClean="0">
                <a:hlinkClick r:id="rId6"/>
              </a:rPr>
              <a:t>Early Childhood Language and Literacy</a:t>
            </a:r>
            <a:endParaRPr lang="en-US" sz="2000" dirty="0" smtClean="0"/>
          </a:p>
          <a:p>
            <a:pPr lvl="1"/>
            <a:r>
              <a:rPr lang="en-US" sz="2000" dirty="0" smtClean="0">
                <a:hlinkClick r:id="rId7"/>
              </a:rPr>
              <a:t>Early Childhood Child Development Birth-age 8</a:t>
            </a:r>
            <a:endParaRPr lang="en-US" sz="2000" dirty="0" smtClean="0"/>
          </a:p>
          <a:p>
            <a:pPr lvl="1"/>
            <a:endParaRPr lang="en-US" sz="2000" dirty="0"/>
          </a:p>
        </p:txBody>
      </p:sp>
      <p:sp>
        <p:nvSpPr>
          <p:cNvPr id="4" name="Title 1"/>
          <p:cNvSpPr txBox="1">
            <a:spLocks/>
          </p:cNvSpPr>
          <p:nvPr/>
        </p:nvSpPr>
        <p:spPr>
          <a:xfrm>
            <a:off x="457200" y="609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solidFill>
                  <a:srgbClr val="000099"/>
                </a:solidFill>
                <a:latin typeface="Arial" pitchFamily="34" charset="0"/>
                <a:cs typeface="Arial" pitchFamily="34" charset="0"/>
              </a:rPr>
              <a:t>Sample Documentation</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534503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8229600" cy="1143000"/>
          </a:xfrm>
        </p:spPr>
        <p:txBody>
          <a:bodyPr>
            <a:normAutofit/>
          </a:bodyPr>
          <a:lstStyle/>
          <a:p>
            <a:r>
              <a:rPr lang="en-US" sz="3200" b="1" dirty="0" smtClean="0">
                <a:solidFill>
                  <a:srgbClr val="000099"/>
                </a:solidFill>
                <a:latin typeface="Arial" pitchFamily="34" charset="0"/>
                <a:cs typeface="Arial" pitchFamily="34" charset="0"/>
              </a:rPr>
              <a:t>State Tuition Reimbursement</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1981200"/>
            <a:ext cx="8229600" cy="4525963"/>
          </a:xfrm>
        </p:spPr>
        <p:txBody>
          <a:bodyPr>
            <a:normAutofit/>
          </a:bodyPr>
          <a:lstStyle/>
          <a:p>
            <a:pPr lvl="1">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State tuition reimbursement funds for FY2014 have been expended.  All remaining Form 36 applications for tuition reimbursement received through June 30, 2014, are being denied due to the Out-of-Funds status.</a:t>
            </a:r>
          </a:p>
          <a:p>
            <a:pPr lvl="1">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Beginning July 1, 2014, Form 36 applications </a:t>
            </a:r>
            <a:r>
              <a:rPr lang="en-US" sz="2000" i="1" dirty="0" smtClean="0">
                <a:latin typeface="Arial" panose="020B0604020202020204" pitchFamily="34" charset="0"/>
                <a:cs typeface="Arial" panose="020B0604020202020204" pitchFamily="34" charset="0"/>
              </a:rPr>
              <a:t>for coursework completed during FY2015 </a:t>
            </a:r>
            <a:r>
              <a:rPr lang="en-US" sz="2000" dirty="0" smtClean="0">
                <a:latin typeface="Arial" panose="020B0604020202020204" pitchFamily="34" charset="0"/>
                <a:cs typeface="Arial" panose="020B0604020202020204" pitchFamily="34" charset="0"/>
              </a:rPr>
              <a:t>will be accepted through the end of FY2015, or until funds are expended.</a:t>
            </a:r>
          </a:p>
          <a:p>
            <a:pPr marL="457200" lvl="1" indent="0">
              <a:buNone/>
            </a:pPr>
            <a:endParaRPr lang="en-US" sz="2000" dirty="0">
              <a:latin typeface="Arial" panose="020B0604020202020204" pitchFamily="34" charset="0"/>
              <a:cs typeface="Arial" panose="020B0604020202020204" pitchFamily="34" charset="0"/>
            </a:endParaRPr>
          </a:p>
          <a:p>
            <a:pPr marL="57150" indent="0">
              <a:buNone/>
            </a:pPr>
            <a:endParaRPr lang="en-US" sz="2500" b="1"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96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33400"/>
            <a:ext cx="8229600" cy="1143000"/>
          </a:xfrm>
        </p:spPr>
        <p:txBody>
          <a:bodyPr>
            <a:normAutofit/>
          </a:bodyPr>
          <a:lstStyle/>
          <a:p>
            <a:r>
              <a:rPr lang="en-US" sz="3200" b="1" dirty="0">
                <a:solidFill>
                  <a:srgbClr val="000099"/>
                </a:solidFill>
                <a:latin typeface="Arial" pitchFamily="34" charset="0"/>
                <a:cs typeface="Arial" pitchFamily="34" charset="0"/>
              </a:rPr>
              <a:t>OPP </a:t>
            </a:r>
            <a:r>
              <a:rPr lang="en-US" sz="3200" b="1" dirty="0" smtClean="0">
                <a:solidFill>
                  <a:srgbClr val="000099"/>
                </a:solidFill>
                <a:latin typeface="Arial" pitchFamily="34" charset="0"/>
                <a:cs typeface="Arial" pitchFamily="34" charset="0"/>
              </a:rPr>
              <a:t>Online System</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1981200"/>
            <a:ext cx="8229600" cy="4525963"/>
          </a:xfrm>
        </p:spPr>
        <p:txBody>
          <a:bodyPr>
            <a:normAutofit/>
          </a:bodyPr>
          <a:lstStyle/>
          <a:p>
            <a:endParaRPr lang="en-US" sz="2400" dirty="0" smtClean="0"/>
          </a:p>
          <a:p>
            <a:r>
              <a:rPr lang="en-US" sz="2400" dirty="0" smtClean="0"/>
              <a:t>OPP is moving </a:t>
            </a:r>
            <a:r>
              <a:rPr lang="en-US" sz="2400" dirty="0"/>
              <a:t>towards an automated online system. The system will be implemented in phases and each phase will go through a pilot process. </a:t>
            </a:r>
            <a:endParaRPr lang="en-US" sz="2400" dirty="0" smtClean="0"/>
          </a:p>
          <a:p>
            <a:pPr lvl="1"/>
            <a:r>
              <a:rPr lang="en-US" sz="2000" dirty="0" smtClean="0"/>
              <a:t>Phase </a:t>
            </a:r>
            <a:r>
              <a:rPr lang="en-US" sz="2000" dirty="0"/>
              <a:t>I </a:t>
            </a:r>
            <a:r>
              <a:rPr lang="en-US" sz="2000" dirty="0" smtClean="0"/>
              <a:t>is currently in place and allows </a:t>
            </a:r>
            <a:r>
              <a:rPr lang="en-US" sz="2000" dirty="0"/>
              <a:t>for electronic payments for </a:t>
            </a:r>
            <a:r>
              <a:rPr lang="en-US" sz="2000" dirty="0" smtClean="0"/>
              <a:t>certification </a:t>
            </a:r>
            <a:r>
              <a:rPr lang="en-US" sz="2000" dirty="0"/>
              <a:t>applications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772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85800"/>
            <a:ext cx="8229600" cy="1143000"/>
          </a:xfrm>
        </p:spPr>
        <p:txBody>
          <a:bodyPr>
            <a:normAutofit/>
          </a:bodyPr>
          <a:lstStyle/>
          <a:p>
            <a:r>
              <a:rPr lang="en-US" sz="3200" b="1" dirty="0" smtClean="0">
                <a:solidFill>
                  <a:srgbClr val="000099"/>
                </a:solidFill>
                <a:latin typeface="Arial" pitchFamily="34" charset="0"/>
                <a:cs typeface="Arial" pitchFamily="34" charset="0"/>
              </a:rPr>
              <a:t>Waiver Process</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2179637"/>
            <a:ext cx="8229600" cy="4525963"/>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As a result of new accountability measures and ensure educator quality, the waiver request guidelines will be strictly enforced</a:t>
            </a:r>
          </a:p>
          <a:p>
            <a:r>
              <a:rPr lang="en-US" sz="2000" dirty="0">
                <a:latin typeface="Arial" panose="020B0604020202020204" pitchFamily="34" charset="0"/>
                <a:cs typeface="Arial" panose="020B0604020202020204" pitchFamily="34" charset="0"/>
              </a:rPr>
              <a:t>Waiver request form must be submitted by County Superintendent/equivalent or Community Program Director and must include the correct licensure application and processing fee(s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Waiver must meet at minimum one of the </a:t>
            </a:r>
            <a:r>
              <a:rPr lang="en-US" sz="2000" dirty="0" smtClean="0">
                <a:latin typeface="Arial" panose="020B0604020202020204" pitchFamily="34" charset="0"/>
                <a:cs typeface="Arial" panose="020B0604020202020204" pitchFamily="34" charset="0"/>
              </a:rPr>
              <a:t>eligible criteria</a:t>
            </a:r>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Waivers (if approved) will result in the issuance of the certificate requested and will expire on June 30 of the academic year for which the waiver was requested</a:t>
            </a:r>
          </a:p>
          <a:p>
            <a:pPr lvl="0"/>
            <a:r>
              <a:rPr lang="en-US" sz="2000" dirty="0">
                <a:latin typeface="Arial" panose="020B0604020202020204" pitchFamily="34" charset="0"/>
                <a:cs typeface="Arial" panose="020B0604020202020204" pitchFamily="34" charset="0"/>
              </a:rPr>
              <a:t>Only one waiver may be submitted for the life of the certificate</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140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8229600" cy="1143000"/>
          </a:xfrm>
        </p:spPr>
        <p:txBody>
          <a:bodyPr>
            <a:normAutofit/>
          </a:bodyPr>
          <a:lstStyle/>
          <a:p>
            <a:r>
              <a:rPr lang="en-US" sz="3200" b="1" dirty="0" smtClean="0">
                <a:solidFill>
                  <a:srgbClr val="000099"/>
                </a:solidFill>
                <a:latin typeface="Arial" pitchFamily="34" charset="0"/>
                <a:cs typeface="Arial" pitchFamily="34" charset="0"/>
              </a:rPr>
              <a:t>Waiver Process</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609600" y="1905000"/>
            <a:ext cx="8229600" cy="4525963"/>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Only the following certificates are eligible for a waiver request:</a:t>
            </a:r>
          </a:p>
          <a:p>
            <a:r>
              <a:rPr lang="en-US" sz="2000" dirty="0">
                <a:latin typeface="Arial" panose="020B0604020202020204" pitchFamily="34" charset="0"/>
                <a:cs typeface="Arial" panose="020B0604020202020204" pitchFamily="34" charset="0"/>
              </a:rPr>
              <a:t>Professional Certificates or equivalent, First Class Full Time Permit, Out of Field Authorization, Community Program Authorization, Substitute Permit, Alternative Teaching Certificate, and Career and Technical </a:t>
            </a:r>
            <a:r>
              <a:rPr lang="en-US" sz="2000" dirty="0" smtClean="0">
                <a:latin typeface="Arial" panose="020B0604020202020204" pitchFamily="34" charset="0"/>
                <a:cs typeface="Arial" panose="020B0604020202020204" pitchFamily="34" charset="0"/>
              </a:rPr>
              <a:t>Certificates</a:t>
            </a:r>
          </a:p>
          <a:p>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Only for the following extenuating circumstances:</a:t>
            </a:r>
          </a:p>
          <a:p>
            <a:pPr lvl="0"/>
            <a:r>
              <a:rPr lang="en-US" sz="2000" dirty="0">
                <a:latin typeface="Arial" panose="020B0604020202020204" pitchFamily="34" charset="0"/>
                <a:cs typeface="Arial" panose="020B0604020202020204" pitchFamily="34" charset="0"/>
              </a:rPr>
              <a:t>Unavailability of Coursework (currently listed in WVBE Policy 5202)</a:t>
            </a:r>
          </a:p>
          <a:p>
            <a:pPr lvl="0"/>
            <a:r>
              <a:rPr lang="en-US" sz="2000" dirty="0">
                <a:latin typeface="Arial" panose="020B0604020202020204" pitchFamily="34" charset="0"/>
                <a:cs typeface="Arial" panose="020B0604020202020204" pitchFamily="34" charset="0"/>
              </a:rPr>
              <a:t>Illness/Death (currently listed in WVBE Policy 5202)</a:t>
            </a:r>
          </a:p>
          <a:p>
            <a:pPr lvl="0"/>
            <a:r>
              <a:rPr lang="en-US" sz="2000" dirty="0">
                <a:latin typeface="Arial" panose="020B0604020202020204" pitchFamily="34" charset="0"/>
                <a:cs typeface="Arial" panose="020B0604020202020204" pitchFamily="34" charset="0"/>
              </a:rPr>
              <a:t>Hardship (currently listed in WVBE Policy 5202)</a:t>
            </a:r>
          </a:p>
          <a:p>
            <a:pPr lvl="0"/>
            <a:r>
              <a:rPr lang="en-US" sz="2000" dirty="0">
                <a:latin typeface="Arial" panose="020B0604020202020204" pitchFamily="34" charset="0"/>
                <a:cs typeface="Arial" panose="020B0604020202020204" pitchFamily="34" charset="0"/>
              </a:rPr>
              <a:t>Documented, and verified by IHE, inability to register/enroll in coursework/program as a result of time of year, semester already in progress, or other qualifying circumstance</a:t>
            </a:r>
          </a:p>
        </p:txBody>
      </p:sp>
    </p:spTree>
    <p:extLst>
      <p:ext uri="{BB962C8B-B14F-4D97-AF65-F5344CB8AC3E}">
        <p14:creationId xmlns:p14="http://schemas.microsoft.com/office/powerpoint/2010/main" val="703536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8229600" cy="1143000"/>
          </a:xfrm>
        </p:spPr>
        <p:txBody>
          <a:bodyPr>
            <a:normAutofit/>
          </a:bodyPr>
          <a:lstStyle/>
          <a:p>
            <a:r>
              <a:rPr lang="en-US" sz="3200" b="1" dirty="0" smtClean="0">
                <a:solidFill>
                  <a:srgbClr val="000099"/>
                </a:solidFill>
                <a:latin typeface="Arial" pitchFamily="34" charset="0"/>
                <a:cs typeface="Arial" pitchFamily="34" charset="0"/>
              </a:rPr>
              <a:t>Waiver Process</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609600" y="1905000"/>
            <a:ext cx="8229600" cy="4525963"/>
          </a:xfrm>
        </p:spPr>
        <p:txBody>
          <a:bodyPr>
            <a:normAutofit/>
          </a:bodyPr>
          <a:lstStyle/>
          <a:p>
            <a:pPr marL="0" indent="0">
              <a:buNone/>
            </a:pPr>
            <a:r>
              <a:rPr lang="en-US" sz="2000" b="1" dirty="0">
                <a:latin typeface="Arial" panose="020B0604020202020204" pitchFamily="34" charset="0"/>
                <a:cs typeface="Arial" panose="020B0604020202020204" pitchFamily="34" charset="0"/>
              </a:rPr>
              <a:t>Unacceptable Criteria for Waiver Requests</a:t>
            </a:r>
            <a:r>
              <a:rPr lang="en-US" sz="2000" b="1" dirty="0" smtClean="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Unable to meet required GPA as defined in WVBE Policy 5202</a:t>
            </a:r>
          </a:p>
          <a:p>
            <a:pPr lvl="0"/>
            <a:r>
              <a:rPr lang="en-US" sz="2000" dirty="0">
                <a:latin typeface="Arial" panose="020B0604020202020204" pitchFamily="34" charset="0"/>
                <a:cs typeface="Arial" panose="020B0604020202020204" pitchFamily="34" charset="0"/>
              </a:rPr>
              <a:t>Not having passing scores on Praxis exams or inability to take exams</a:t>
            </a:r>
          </a:p>
          <a:p>
            <a:pPr lvl="0"/>
            <a:r>
              <a:rPr lang="en-US" sz="2000" dirty="0">
                <a:latin typeface="Arial" panose="020B0604020202020204" pitchFamily="34" charset="0"/>
                <a:cs typeface="Arial" panose="020B0604020202020204" pitchFamily="34" charset="0"/>
              </a:rPr>
              <a:t>Lack of understanding of renewal requirements (i.e. number of hours needed, dates for eligible coursework, technology requirement)</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319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8229600" cy="1143000"/>
          </a:xfrm>
        </p:spPr>
        <p:txBody>
          <a:bodyPr>
            <a:normAutofit/>
          </a:bodyPr>
          <a:lstStyle/>
          <a:p>
            <a:r>
              <a:rPr lang="en-US" sz="3200" b="1" dirty="0" smtClean="0">
                <a:solidFill>
                  <a:srgbClr val="000099"/>
                </a:solidFill>
                <a:latin typeface="Arial" pitchFamily="34" charset="0"/>
                <a:cs typeface="Arial" pitchFamily="34" charset="0"/>
              </a:rPr>
              <a:t>Clinical Experience Permit</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1752600"/>
            <a:ext cx="8229600" cy="4525963"/>
          </a:xfrm>
        </p:spPr>
        <p:txBody>
          <a:bodyPr>
            <a:normAutofit lnSpcReduction="10000"/>
          </a:bodyPr>
          <a:lstStyle/>
          <a:p>
            <a:pPr marL="57150" indent="0" algn="ctr">
              <a:buNone/>
            </a:pPr>
            <a:r>
              <a:rPr lang="en-US" sz="2000" b="1" i="1" dirty="0" smtClean="0">
                <a:latin typeface="Arial" panose="020B0604020202020204" pitchFamily="34" charset="0"/>
                <a:cs typeface="Arial" panose="020B0604020202020204" pitchFamily="34" charset="0"/>
              </a:rPr>
              <a:t>Pending the approval of WVBE policy 5202:</a:t>
            </a:r>
          </a:p>
          <a:p>
            <a:pPr marL="57150" indent="0" algn="ctr">
              <a:buNone/>
            </a:pPr>
            <a:endParaRPr lang="en-US" sz="2000" b="1" i="1" dirty="0">
              <a:latin typeface="Arial" panose="020B0604020202020204" pitchFamily="34" charset="0"/>
              <a:cs typeface="Arial" panose="020B0604020202020204" pitchFamily="34" charset="0"/>
            </a:endParaRPr>
          </a:p>
          <a:p>
            <a:pPr marL="400050"/>
            <a:r>
              <a:rPr lang="en-US" sz="2000" dirty="0" smtClean="0">
                <a:latin typeface="Arial" panose="020B0604020202020204" pitchFamily="34" charset="0"/>
                <a:cs typeface="Arial" panose="020B0604020202020204" pitchFamily="34" charset="0"/>
              </a:rPr>
              <a:t>This permit will replace the student </a:t>
            </a:r>
            <a:r>
              <a:rPr lang="en-US" sz="2000" dirty="0">
                <a:latin typeface="Arial" panose="020B0604020202020204" pitchFamily="34" charset="0"/>
                <a:cs typeface="Arial" panose="020B0604020202020204" pitchFamily="34" charset="0"/>
              </a:rPr>
              <a:t>teaching </a:t>
            </a:r>
            <a:r>
              <a:rPr lang="en-US" sz="2000" dirty="0" smtClean="0">
                <a:latin typeface="Arial" panose="020B0604020202020204" pitchFamily="34" charset="0"/>
                <a:cs typeface="Arial" panose="020B0604020202020204" pitchFamily="34" charset="0"/>
              </a:rPr>
              <a:t>permit</a:t>
            </a:r>
          </a:p>
          <a:p>
            <a:pPr marL="400050"/>
            <a:r>
              <a:rPr lang="en-US" sz="2000" dirty="0" smtClean="0">
                <a:latin typeface="Arial" panose="020B0604020202020204" pitchFamily="34" charset="0"/>
                <a:cs typeface="Arial" panose="020B0604020202020204" pitchFamily="34" charset="0"/>
              </a:rPr>
              <a:t>All </a:t>
            </a:r>
            <a:r>
              <a:rPr lang="en-US" sz="2000" dirty="0">
                <a:latin typeface="Arial" panose="020B0604020202020204" pitchFamily="34" charset="0"/>
                <a:cs typeface="Arial" panose="020B0604020202020204" pitchFamily="34" charset="0"/>
              </a:rPr>
              <a:t>individuals completing a clinical experience (teaching, administrator, student support) who do not already hold a license must apply for the </a:t>
            </a:r>
            <a:r>
              <a:rPr lang="en-US" sz="2000" dirty="0" smtClean="0">
                <a:latin typeface="Arial" panose="020B0604020202020204" pitchFamily="34" charset="0"/>
                <a:cs typeface="Arial" panose="020B0604020202020204" pitchFamily="34" charset="0"/>
              </a:rPr>
              <a:t>permit</a:t>
            </a:r>
          </a:p>
          <a:p>
            <a:pPr marL="400050"/>
            <a:r>
              <a:rPr lang="en-US" sz="2000" dirty="0" smtClean="0">
                <a:latin typeface="Arial" panose="020B0604020202020204" pitchFamily="34" charset="0"/>
                <a:cs typeface="Arial" panose="020B0604020202020204" pitchFamily="34" charset="0"/>
              </a:rPr>
              <a:t>Fingerprints </a:t>
            </a:r>
            <a:r>
              <a:rPr lang="en-US" sz="2000" dirty="0">
                <a:latin typeface="Arial" panose="020B0604020202020204" pitchFamily="34" charset="0"/>
                <a:cs typeface="Arial" panose="020B0604020202020204" pitchFamily="34" charset="0"/>
              </a:rPr>
              <a:t>used to obtain this permit may not be used for any future licensure </a:t>
            </a:r>
            <a:r>
              <a:rPr lang="en-US" sz="2000" dirty="0" smtClean="0">
                <a:latin typeface="Arial" panose="020B0604020202020204" pitchFamily="34" charset="0"/>
                <a:cs typeface="Arial" panose="020B0604020202020204" pitchFamily="34" charset="0"/>
              </a:rPr>
              <a:t>application</a:t>
            </a:r>
          </a:p>
          <a:p>
            <a:pPr marL="400050"/>
            <a:r>
              <a:rPr lang="en-US" sz="2000" dirty="0" smtClean="0">
                <a:latin typeface="Arial" panose="020B0604020202020204" pitchFamily="34" charset="0"/>
                <a:cs typeface="Arial" panose="020B0604020202020204" pitchFamily="34" charset="0"/>
              </a:rPr>
              <a:t>Upon </a:t>
            </a:r>
            <a:r>
              <a:rPr lang="en-US" sz="2000" dirty="0">
                <a:latin typeface="Arial" panose="020B0604020202020204" pitchFamily="34" charset="0"/>
                <a:cs typeface="Arial" panose="020B0604020202020204" pitchFamily="34" charset="0"/>
              </a:rPr>
              <a:t>successful completion of the experience able to short-term substitute teach until June 30 of the academic year. Candidates able to substitute teach even though they may not have graduated yet without any additional application/form required by the WVDE. IHE officials must submit to the county a Successful Completion of Student Teaching </a:t>
            </a:r>
            <a:r>
              <a:rPr lang="en-US" sz="2000" dirty="0" smtClean="0">
                <a:latin typeface="Arial" panose="020B0604020202020204" pitchFamily="34" charset="0"/>
                <a:cs typeface="Arial" panose="020B0604020202020204" pitchFamily="34" charset="0"/>
              </a:rPr>
              <a:t>(Clinical Experience) form</a:t>
            </a:r>
            <a:r>
              <a:rPr lang="en-US" sz="2000" dirty="0">
                <a:latin typeface="Arial" panose="020B0604020202020204" pitchFamily="34" charset="0"/>
                <a:cs typeface="Arial" panose="020B0604020202020204" pitchFamily="34" charset="0"/>
              </a:rPr>
              <a:t>. The completion form does not need to be submitted to the WVDE. </a:t>
            </a:r>
          </a:p>
        </p:txBody>
      </p:sp>
    </p:spTree>
    <p:extLst>
      <p:ext uri="{BB962C8B-B14F-4D97-AF65-F5344CB8AC3E}">
        <p14:creationId xmlns:p14="http://schemas.microsoft.com/office/powerpoint/2010/main" val="778947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67000"/>
            <a:ext cx="9144000" cy="2400657"/>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WVBE Policy 5202</a:t>
            </a:r>
          </a:p>
          <a:p>
            <a:pPr algn="ctr"/>
            <a:endParaRPr lang="en-US" b="1" dirty="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Robert Hagerman</a:t>
            </a:r>
          </a:p>
          <a:p>
            <a:pPr algn="ctr"/>
            <a:endParaRPr lang="en-US" sz="2400" b="1" dirty="0" smtClean="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Assistant Director </a:t>
            </a:r>
          </a:p>
          <a:p>
            <a:pPr algn="ctr"/>
            <a:r>
              <a:rPr lang="en-US" sz="2400" b="1" dirty="0" smtClean="0">
                <a:solidFill>
                  <a:srgbClr val="000099"/>
                </a:solidFill>
                <a:latin typeface="Arial" pitchFamily="34" charset="0"/>
                <a:cs typeface="Arial" pitchFamily="34" charset="0"/>
              </a:rPr>
              <a:t>Office of Professional Preparation</a:t>
            </a:r>
            <a:endParaRPr lang="en-US" sz="24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4151718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8229600" cy="1143000"/>
          </a:xfrm>
        </p:spPr>
        <p:txBody>
          <a:bodyPr>
            <a:normAutofit/>
          </a:bodyPr>
          <a:lstStyle/>
          <a:p>
            <a:r>
              <a:rPr lang="en-US" sz="3200" b="1" dirty="0" smtClean="0">
                <a:solidFill>
                  <a:srgbClr val="000099"/>
                </a:solidFill>
                <a:latin typeface="Arial" pitchFamily="34" charset="0"/>
                <a:cs typeface="Arial" pitchFamily="34" charset="0"/>
              </a:rPr>
              <a:t>Exceptions for Veterans </a:t>
            </a:r>
            <a:br>
              <a:rPr lang="en-US" sz="3200" b="1" dirty="0" smtClean="0">
                <a:solidFill>
                  <a:srgbClr val="000099"/>
                </a:solidFill>
                <a:latin typeface="Arial" pitchFamily="34" charset="0"/>
                <a:cs typeface="Arial" pitchFamily="34" charset="0"/>
              </a:rPr>
            </a:br>
            <a:r>
              <a:rPr lang="en-US" sz="3200" b="1" dirty="0" smtClean="0">
                <a:solidFill>
                  <a:srgbClr val="000099"/>
                </a:solidFill>
                <a:latin typeface="Arial" pitchFamily="34" charset="0"/>
                <a:cs typeface="Arial" pitchFamily="34" charset="0"/>
              </a:rPr>
              <a:t>and Spouses</a:t>
            </a:r>
            <a:endParaRPr lang="en-US" sz="32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1752600"/>
            <a:ext cx="8229600" cy="4876800"/>
          </a:xfrm>
        </p:spPr>
        <p:txBody>
          <a:bodyPr>
            <a:normAutofit/>
          </a:bodyPr>
          <a:lstStyle/>
          <a:p>
            <a:pPr marL="57150" indent="0" algn="ctr">
              <a:buNone/>
            </a:pPr>
            <a:r>
              <a:rPr lang="en-US" sz="2000" b="1" i="1" dirty="0" smtClean="0">
                <a:latin typeface="Arial" panose="020B0604020202020204" pitchFamily="34" charset="0"/>
                <a:cs typeface="Arial" panose="020B0604020202020204" pitchFamily="34" charset="0"/>
              </a:rPr>
              <a:t>The following proposed </a:t>
            </a:r>
            <a:r>
              <a:rPr lang="en-US" sz="2000" b="1" i="1" dirty="0">
                <a:latin typeface="Arial" panose="020B0604020202020204" pitchFamily="34" charset="0"/>
                <a:cs typeface="Arial" panose="020B0604020202020204" pitchFamily="34" charset="0"/>
              </a:rPr>
              <a:t>plan of action is pending legal </a:t>
            </a:r>
            <a:r>
              <a:rPr lang="en-US" sz="2000" b="1" i="1" dirty="0" smtClean="0">
                <a:latin typeface="Arial" panose="020B0604020202020204" pitchFamily="34" charset="0"/>
                <a:cs typeface="Arial" panose="020B0604020202020204" pitchFamily="34" charset="0"/>
              </a:rPr>
              <a:t>review:</a:t>
            </a:r>
            <a:endParaRPr lang="en-US" sz="2000" b="1" i="1" dirty="0">
              <a:latin typeface="Arial" panose="020B0604020202020204" pitchFamily="34" charset="0"/>
              <a:cs typeface="Arial" panose="020B0604020202020204" pitchFamily="34" charset="0"/>
            </a:endParaRPr>
          </a:p>
          <a:p>
            <a:pPr marL="57150" indent="0">
              <a:buNone/>
            </a:pPr>
            <a:r>
              <a:rPr lang="en-US" sz="2400" b="1" dirty="0" smtClean="0">
                <a:latin typeface="Arial" panose="020B0604020202020204" pitchFamily="34" charset="0"/>
                <a:cs typeface="Arial" panose="020B0604020202020204" pitchFamily="34" charset="0"/>
              </a:rPr>
              <a:t>Proposed Eligibility</a:t>
            </a:r>
            <a:endParaRPr lang="en-US" sz="2000" b="1" dirty="0" smtClean="0">
              <a:latin typeface="Arial" panose="020B0604020202020204" pitchFamily="34" charset="0"/>
              <a:cs typeface="Arial" panose="020B0604020202020204" pitchFamily="34" charset="0"/>
            </a:endParaRPr>
          </a:p>
          <a:p>
            <a:pPr marL="400050"/>
            <a:r>
              <a:rPr lang="en-US" sz="2000" dirty="0" smtClean="0">
                <a:latin typeface="Arial" panose="020B0604020202020204" pitchFamily="34" charset="0"/>
                <a:cs typeface="Arial" panose="020B0604020202020204" pitchFamily="34" charset="0"/>
              </a:rPr>
              <a:t>Must be on active duty or within 6 months after active duty</a:t>
            </a:r>
          </a:p>
          <a:p>
            <a:pPr marL="400050"/>
            <a:r>
              <a:rPr lang="en-US" sz="2000" dirty="0" smtClean="0">
                <a:latin typeface="Arial" panose="020B0604020202020204" pitchFamily="34" charset="0"/>
                <a:cs typeface="Arial" panose="020B0604020202020204" pitchFamily="34" charset="0"/>
              </a:rPr>
              <a:t>Must submit a completed application w/ background check</a:t>
            </a:r>
          </a:p>
          <a:p>
            <a:pPr marL="400050"/>
            <a:r>
              <a:rPr lang="en-US" sz="2000" dirty="0" smtClean="0">
                <a:latin typeface="Arial" panose="020B0604020202020204" pitchFamily="34" charset="0"/>
                <a:cs typeface="Arial" panose="020B0604020202020204" pitchFamily="34" charset="0"/>
              </a:rPr>
              <a:t>Must submit active duty orders (DD 214 or NGB 22)</a:t>
            </a:r>
          </a:p>
          <a:p>
            <a:pPr marL="400050"/>
            <a:r>
              <a:rPr lang="en-US" sz="2000" dirty="0" smtClean="0">
                <a:latin typeface="Arial" panose="020B0604020202020204" pitchFamily="34" charset="0"/>
                <a:cs typeface="Arial" panose="020B0604020202020204" pitchFamily="34" charset="0"/>
              </a:rPr>
              <a:t>If a spouse, must also submit a marriage certificate</a:t>
            </a:r>
          </a:p>
          <a:p>
            <a:pPr marL="57150" indent="0">
              <a:buNone/>
            </a:pPr>
            <a:r>
              <a:rPr lang="en-US" sz="2400" b="1" dirty="0" smtClean="0">
                <a:latin typeface="Arial" panose="020B0604020202020204" pitchFamily="34" charset="0"/>
                <a:cs typeface="Arial" panose="020B0604020202020204" pitchFamily="34" charset="0"/>
              </a:rPr>
              <a:t>If </a:t>
            </a:r>
            <a:r>
              <a:rPr lang="en-US" sz="2400" b="1" dirty="0">
                <a:latin typeface="Arial" panose="020B0604020202020204" pitchFamily="34" charset="0"/>
                <a:cs typeface="Arial" panose="020B0604020202020204" pitchFamily="34" charset="0"/>
              </a:rPr>
              <a:t>criteria </a:t>
            </a:r>
            <a:r>
              <a:rPr lang="en-US" sz="2400" b="1" dirty="0" smtClean="0">
                <a:latin typeface="Arial" panose="020B0604020202020204" pitchFamily="34" charset="0"/>
                <a:cs typeface="Arial" panose="020B0604020202020204" pitchFamily="34" charset="0"/>
              </a:rPr>
              <a:t>met</a:t>
            </a:r>
            <a:endParaRPr lang="en-US" sz="2400" b="1" dirty="0">
              <a:latin typeface="Arial" panose="020B0604020202020204" pitchFamily="34" charset="0"/>
              <a:cs typeface="Arial" panose="020B0604020202020204" pitchFamily="34" charset="0"/>
            </a:endParaRPr>
          </a:p>
          <a:p>
            <a:pPr marL="400050"/>
            <a:r>
              <a:rPr lang="en-US" sz="2000" dirty="0">
                <a:latin typeface="Arial" panose="020B0604020202020204" pitchFamily="34" charset="0"/>
                <a:cs typeface="Arial" panose="020B0604020202020204" pitchFamily="34" charset="0"/>
              </a:rPr>
              <a:t>Must be processed within 30 days of receiving all documents</a:t>
            </a:r>
          </a:p>
          <a:p>
            <a:pPr marL="400050"/>
            <a:r>
              <a:rPr lang="en-US" sz="2000" dirty="0" smtClean="0">
                <a:latin typeface="Arial" panose="020B0604020202020204" pitchFamily="34" charset="0"/>
                <a:cs typeface="Arial" panose="020B0604020202020204" pitchFamily="34" charset="0"/>
              </a:rPr>
              <a:t>OPP application fees are waived, except for background check fee</a:t>
            </a:r>
            <a:endParaRPr lang="en-US" sz="2000" dirty="0">
              <a:latin typeface="Arial" panose="020B0604020202020204" pitchFamily="34" charset="0"/>
              <a:cs typeface="Arial" panose="020B0604020202020204" pitchFamily="34" charset="0"/>
            </a:endParaRPr>
          </a:p>
          <a:p>
            <a:pPr marL="400050"/>
            <a:r>
              <a:rPr lang="en-US" sz="2000" dirty="0">
                <a:latin typeface="Arial" panose="020B0604020202020204" pitchFamily="34" charset="0"/>
                <a:cs typeface="Arial" panose="020B0604020202020204" pitchFamily="34" charset="0"/>
              </a:rPr>
              <a:t>Expiration of authorization, permit or license </a:t>
            </a:r>
            <a:r>
              <a:rPr lang="en-US" sz="2000" dirty="0" smtClean="0">
                <a:latin typeface="Arial" panose="020B0604020202020204" pitchFamily="34" charset="0"/>
                <a:cs typeface="Arial" panose="020B0604020202020204" pitchFamily="34" charset="0"/>
              </a:rPr>
              <a:t>delayed 1 </a:t>
            </a:r>
            <a:r>
              <a:rPr lang="en-US" sz="2000" dirty="0">
                <a:latin typeface="Arial" panose="020B0604020202020204" pitchFamily="34" charset="0"/>
                <a:cs typeface="Arial" panose="020B0604020202020204" pitchFamily="34" charset="0"/>
              </a:rPr>
              <a:t>year beyond 6 months after </a:t>
            </a:r>
            <a:r>
              <a:rPr lang="en-US" sz="2000" dirty="0" smtClean="0">
                <a:latin typeface="Arial" panose="020B0604020202020204" pitchFamily="34" charset="0"/>
                <a:cs typeface="Arial" panose="020B0604020202020204" pitchFamily="34" charset="0"/>
              </a:rPr>
              <a:t>active duty orders end, </a:t>
            </a:r>
            <a:r>
              <a:rPr lang="en-US" sz="2000" dirty="0">
                <a:latin typeface="Arial" panose="020B0604020202020204" pitchFamily="34" charset="0"/>
                <a:cs typeface="Arial" panose="020B0604020202020204" pitchFamily="34" charset="0"/>
              </a:rPr>
              <a:t>on June </a:t>
            </a:r>
            <a:r>
              <a:rPr lang="en-US" sz="2000" dirty="0" smtClean="0">
                <a:latin typeface="Arial" panose="020B0604020202020204" pitchFamily="34" charset="0"/>
                <a:cs typeface="Arial" panose="020B0604020202020204" pitchFamily="34" charset="0"/>
              </a:rPr>
              <a:t>30</a:t>
            </a:r>
            <a:r>
              <a:rPr lang="en-US" sz="2000" baseline="30000" dirty="0" smtClean="0">
                <a:latin typeface="Arial" panose="020B0604020202020204" pitchFamily="34" charset="0"/>
                <a:cs typeface="Arial" panose="020B0604020202020204" pitchFamily="34" charset="0"/>
              </a:rPr>
              <a:t>th</a:t>
            </a:r>
            <a:endParaRPr lang="en-US" sz="2000" dirty="0" smtClean="0">
              <a:latin typeface="Arial" panose="020B0604020202020204" pitchFamily="34" charset="0"/>
              <a:cs typeface="Arial" panose="020B0604020202020204" pitchFamily="34" charset="0"/>
            </a:endParaRPr>
          </a:p>
          <a:p>
            <a:pPr marL="400050"/>
            <a:r>
              <a:rPr lang="en-US" sz="2000" dirty="0" smtClean="0">
                <a:latin typeface="Arial" panose="020B0604020202020204" pitchFamily="34" charset="0"/>
                <a:cs typeface="Arial" panose="020B0604020202020204" pitchFamily="34" charset="0"/>
              </a:rPr>
              <a:t>Renewal requirements also excepted for 1 year beyond </a:t>
            </a:r>
            <a:r>
              <a:rPr lang="en-US" sz="2000" dirty="0">
                <a:latin typeface="Arial" panose="020B0604020202020204" pitchFamily="34" charset="0"/>
                <a:cs typeface="Arial" panose="020B0604020202020204" pitchFamily="34" charset="0"/>
              </a:rPr>
              <a:t>6 months after active duty orders </a:t>
            </a:r>
            <a:r>
              <a:rPr lang="en-US" sz="2000" dirty="0" smtClean="0">
                <a:latin typeface="Arial" panose="020B0604020202020204" pitchFamily="34" charset="0"/>
                <a:cs typeface="Arial" panose="020B0604020202020204" pitchFamily="34" charset="0"/>
              </a:rPr>
              <a:t>end, on June 30</a:t>
            </a:r>
            <a:r>
              <a:rPr lang="en-US" sz="2000" baseline="30000" dirty="0" smtClean="0">
                <a:latin typeface="Arial" panose="020B0604020202020204" pitchFamily="34" charset="0"/>
                <a:cs typeface="Arial" panose="020B0604020202020204" pitchFamily="34" charset="0"/>
              </a:rPr>
              <a:t>th</a:t>
            </a:r>
            <a:r>
              <a:rPr lang="en-US"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41130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590800"/>
            <a:ext cx="9144000" cy="2308324"/>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Transition to Teaching</a:t>
            </a:r>
          </a:p>
          <a:p>
            <a:pPr algn="ctr"/>
            <a:endParaRPr lang="en-US" sz="3600" b="1" dirty="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Robert Mellace and Teresa Epperley</a:t>
            </a:r>
            <a:endParaRPr lang="en-US" sz="2400" b="1" dirty="0">
              <a:solidFill>
                <a:srgbClr val="000099"/>
              </a:solidFill>
              <a:latin typeface="Arial" pitchFamily="34" charset="0"/>
              <a:cs typeface="Arial" pitchFamily="34" charset="0"/>
            </a:endParaRPr>
          </a:p>
          <a:p>
            <a:pPr algn="ctr"/>
            <a:r>
              <a:rPr lang="en-US" sz="2400" b="1" dirty="0" smtClean="0">
                <a:solidFill>
                  <a:srgbClr val="000099"/>
                </a:solidFill>
                <a:latin typeface="Arial" panose="020B0604020202020204" pitchFamily="34" charset="0"/>
                <a:cs typeface="Arial" pitchFamily="34" charset="0"/>
              </a:rPr>
              <a:t>Teacher Quality Coordinators</a:t>
            </a:r>
          </a:p>
          <a:p>
            <a:pPr algn="ctr"/>
            <a:r>
              <a:rPr lang="en-US" sz="2400" b="1" dirty="0" smtClean="0">
                <a:solidFill>
                  <a:srgbClr val="000099"/>
                </a:solidFill>
                <a:latin typeface="Arial" panose="020B0604020202020204" pitchFamily="34" charset="0"/>
                <a:cs typeface="Arial" pitchFamily="34" charset="0"/>
              </a:rPr>
              <a:t>Office of Professional Preparation</a:t>
            </a:r>
          </a:p>
        </p:txBody>
      </p:sp>
    </p:spTree>
    <p:extLst>
      <p:ext uri="{BB962C8B-B14F-4D97-AF65-F5344CB8AC3E}">
        <p14:creationId xmlns:p14="http://schemas.microsoft.com/office/powerpoint/2010/main" val="3493261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305800" cy="4906963"/>
          </a:xfrm>
        </p:spPr>
        <p:txBody>
          <a:bodyPr>
            <a:normAutofit/>
          </a:bodyPr>
          <a:lstStyle/>
          <a:p>
            <a:pPr marL="0" indent="0">
              <a:buNone/>
            </a:pPr>
            <a:endParaRPr lang="en-US" sz="2400" b="1" dirty="0" smtClean="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smtClean="0">
                <a:latin typeface="Arial" panose="020B0604020202020204" pitchFamily="34" charset="0"/>
                <a:cs typeface="Arial" panose="020B0604020202020204" pitchFamily="34" charset="0"/>
              </a:rPr>
              <a:t>2014-2015 Program Update:</a:t>
            </a:r>
          </a:p>
          <a:p>
            <a:r>
              <a:rPr lang="en-US" sz="2000" dirty="0" smtClean="0">
                <a:latin typeface="Arial" panose="020B0604020202020204" pitchFamily="34" charset="0"/>
                <a:cs typeface="Arial" panose="020B0604020202020204" pitchFamily="34" charset="0"/>
              </a:rPr>
              <a:t>Transition </a:t>
            </a:r>
            <a:r>
              <a:rPr lang="en-US" sz="2000" dirty="0">
                <a:latin typeface="Arial" panose="020B0604020202020204" pitchFamily="34" charset="0"/>
                <a:cs typeface="Arial" panose="020B0604020202020204" pitchFamily="34" charset="0"/>
              </a:rPr>
              <a:t>to Teaching is </a:t>
            </a:r>
            <a:r>
              <a:rPr lang="en-US" sz="2000" dirty="0" smtClean="0">
                <a:latin typeface="Arial" panose="020B0604020202020204" pitchFamily="34" charset="0"/>
                <a:cs typeface="Arial" panose="020B0604020202020204" pitchFamily="34" charset="0"/>
              </a:rPr>
              <a:t>now available </a:t>
            </a:r>
            <a:r>
              <a:rPr lang="en-US" sz="2000" dirty="0">
                <a:latin typeface="Arial" panose="020B0604020202020204" pitchFamily="34" charset="0"/>
                <a:cs typeface="Arial" panose="020B0604020202020204" pitchFamily="34" charset="0"/>
              </a:rPr>
              <a:t>to </a:t>
            </a:r>
            <a:r>
              <a:rPr lang="en-US" sz="2000" b="1" dirty="0" smtClean="0">
                <a:latin typeface="Arial" panose="020B0604020202020204" pitchFamily="34" charset="0"/>
                <a:cs typeface="Arial" panose="020B0604020202020204" pitchFamily="34" charset="0"/>
              </a:rPr>
              <a:t>all </a:t>
            </a:r>
            <a:r>
              <a:rPr lang="en-US" sz="2000" b="1" dirty="0">
                <a:latin typeface="Arial" panose="020B0604020202020204" pitchFamily="34" charset="0"/>
                <a:cs typeface="Arial" panose="020B0604020202020204" pitchFamily="34" charset="0"/>
              </a:rPr>
              <a:t>counties</a:t>
            </a:r>
            <a:r>
              <a:rPr lang="en-US" sz="2000" dirty="0">
                <a:latin typeface="Arial" panose="020B0604020202020204" pitchFamily="34" charset="0"/>
                <a:cs typeface="Arial" panose="020B0604020202020204" pitchFamily="34" charset="0"/>
              </a:rPr>
              <a:t> in West Virginia</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It is designed </a:t>
            </a:r>
            <a:r>
              <a:rPr lang="en-US" sz="2000" dirty="0">
                <a:latin typeface="Arial" panose="020B0604020202020204" pitchFamily="34" charset="0"/>
                <a:cs typeface="Arial" panose="020B0604020202020204" pitchFamily="34" charset="0"/>
              </a:rPr>
              <a:t>to assist school districts by recruiting individuals with a bachelor’s degree or higher to become highly qualified teachers in subject areas of critical need.</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total cost to a county for one TtT participant </a:t>
            </a:r>
            <a:r>
              <a:rPr lang="en-US" sz="2000" dirty="0" smtClean="0">
                <a:latin typeface="Arial" panose="020B0604020202020204" pitchFamily="34" charset="0"/>
                <a:cs typeface="Arial" panose="020B0604020202020204" pitchFamily="34" charset="0"/>
              </a:rPr>
              <a:t>will </a:t>
            </a:r>
            <a:r>
              <a:rPr lang="en-US" sz="2000" dirty="0">
                <a:latin typeface="Arial" panose="020B0604020202020204" pitchFamily="34" charset="0"/>
                <a:cs typeface="Arial" panose="020B0604020202020204" pitchFamily="34" charset="0"/>
              </a:rPr>
              <a:t>be $5,000 per teacher, per year for a two-year induction </a:t>
            </a:r>
            <a:r>
              <a:rPr lang="en-US" sz="2000" dirty="0" smtClean="0">
                <a:latin typeface="Arial" panose="020B0604020202020204" pitchFamily="34" charset="0"/>
                <a:cs typeface="Arial" panose="020B0604020202020204" pitchFamily="34" charset="0"/>
              </a:rPr>
              <a:t>period</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 total of $10,000 per teacher.</a:t>
            </a: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1026" name="Picture 2" descr="http://wvde.state.wv.us/transitiontoteaching/images/TtTLogoNEW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15470"/>
            <a:ext cx="3583641" cy="179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279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9144000" cy="5105400"/>
          </a:xfrm>
        </p:spPr>
        <p:txBody>
          <a:bodyPr>
            <a:normAutofit/>
          </a:bodyPr>
          <a:lstStyle/>
          <a:p>
            <a:pPr marL="0" indent="0" algn="ctr">
              <a:buNone/>
            </a:pPr>
            <a:r>
              <a:rPr lang="en-US" sz="2400" b="1" dirty="0">
                <a:latin typeface="Arial" panose="020B0604020202020204" pitchFamily="34" charset="0"/>
                <a:cs typeface="Arial" panose="020B0604020202020204" pitchFamily="34" charset="0"/>
              </a:rPr>
              <a:t>Successes</a:t>
            </a:r>
            <a:r>
              <a:rPr lang="en-US" sz="2400" b="1" dirty="0" smtClean="0">
                <a:latin typeface="Arial" panose="020B0604020202020204" pitchFamily="34" charset="0"/>
                <a:cs typeface="Arial" panose="020B0604020202020204" pitchFamily="34" charset="0"/>
              </a:rPr>
              <a:t>:</a:t>
            </a:r>
          </a:p>
          <a:p>
            <a:pPr marL="0" indent="0" algn="ctr">
              <a:buNone/>
            </a:pPr>
            <a:r>
              <a:rPr lang="en-US" sz="2200" u="sng" dirty="0" smtClean="0">
                <a:latin typeface="Arial" panose="020B0604020202020204" pitchFamily="34" charset="0"/>
                <a:cs typeface="Arial" panose="020B0604020202020204" pitchFamily="34" charset="0"/>
              </a:rPr>
              <a:t>Between </a:t>
            </a:r>
            <a:r>
              <a:rPr lang="en-US" sz="2200" u="sng" dirty="0">
                <a:latin typeface="Arial" panose="020B0604020202020204" pitchFamily="34" charset="0"/>
                <a:cs typeface="Arial" panose="020B0604020202020204" pitchFamily="34" charset="0"/>
              </a:rPr>
              <a:t>2008 and </a:t>
            </a:r>
            <a:r>
              <a:rPr lang="en-US" sz="2200" u="sng" dirty="0" smtClean="0">
                <a:latin typeface="Arial" panose="020B0604020202020204" pitchFamily="34" charset="0"/>
                <a:cs typeface="Arial" panose="020B0604020202020204" pitchFamily="34" charset="0"/>
              </a:rPr>
              <a:t>2013</a:t>
            </a:r>
            <a:r>
              <a:rPr lang="en-US" sz="2200" u="sng" dirty="0">
                <a:latin typeface="Arial" panose="020B0604020202020204" pitchFamily="34" charset="0"/>
                <a:cs typeface="Arial" panose="020B0604020202020204" pitchFamily="34" charset="0"/>
              </a:rPr>
              <a:t>:</a:t>
            </a:r>
          </a:p>
          <a:p>
            <a:pPr marL="0" indent="0" algn="ctr">
              <a:buNone/>
            </a:pP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84,000 Unique visitors on Teachwv.com</a:t>
            </a:r>
          </a:p>
          <a:p>
            <a:pPr algn="ctr"/>
            <a:r>
              <a:rPr lang="en-US" sz="2000" dirty="0">
                <a:latin typeface="Arial" panose="020B0604020202020204" pitchFamily="34" charset="0"/>
                <a:cs typeface="Arial" panose="020B0604020202020204" pitchFamily="34" charset="0"/>
              </a:rPr>
              <a:t>26,500 Unique visitors on TtT homepage</a:t>
            </a:r>
          </a:p>
          <a:p>
            <a:pPr algn="ctr"/>
            <a:r>
              <a:rPr lang="en-US" sz="2000" dirty="0">
                <a:latin typeface="Arial" panose="020B0604020202020204" pitchFamily="34" charset="0"/>
                <a:cs typeface="Arial" panose="020B0604020202020204" pitchFamily="34" charset="0"/>
              </a:rPr>
              <a:t>Over 1,500 eligible applicants</a:t>
            </a:r>
          </a:p>
          <a:p>
            <a:pPr algn="ctr"/>
            <a:r>
              <a:rPr lang="en-US" sz="2000" dirty="0">
                <a:latin typeface="Arial" panose="020B0604020202020204" pitchFamily="34" charset="0"/>
                <a:cs typeface="Arial" panose="020B0604020202020204" pitchFamily="34" charset="0"/>
              </a:rPr>
              <a:t>144 Employed TtT program members</a:t>
            </a:r>
          </a:p>
          <a:p>
            <a:pPr algn="ctr"/>
            <a:r>
              <a:rPr lang="en-US" sz="2000" dirty="0">
                <a:latin typeface="Arial" panose="020B0604020202020204" pitchFamily="34" charset="0"/>
                <a:cs typeface="Arial" panose="020B0604020202020204" pitchFamily="34" charset="0"/>
              </a:rPr>
              <a:t>82% Retention rate (118 of 144</a:t>
            </a:r>
            <a:r>
              <a:rPr lang="en-US" sz="2000" dirty="0" smtClean="0">
                <a:latin typeface="Arial" panose="020B0604020202020204" pitchFamily="34" charset="0"/>
                <a:cs typeface="Arial" panose="020B0604020202020204" pitchFamily="34" charset="0"/>
              </a:rPr>
              <a:t>)</a:t>
            </a:r>
          </a:p>
          <a:p>
            <a:pPr marL="0" indent="0" algn="ctr">
              <a:buNone/>
            </a:pPr>
            <a:endParaRPr lang="en-US" sz="2000" dirty="0">
              <a:latin typeface="Arial" panose="020B0604020202020204" pitchFamily="34" charset="0"/>
              <a:cs typeface="Arial" panose="020B0604020202020204" pitchFamily="34" charset="0"/>
            </a:endParaRPr>
          </a:p>
          <a:p>
            <a:pPr marL="0" indent="0" algn="ctr">
              <a:buNone/>
            </a:pPr>
            <a:r>
              <a:rPr lang="en-US" sz="2200" u="sng" dirty="0" smtClean="0">
                <a:latin typeface="Arial" panose="020B0604020202020204" pitchFamily="34" charset="0"/>
                <a:cs typeface="Arial" panose="020B0604020202020204" pitchFamily="34" charset="0"/>
              </a:rPr>
              <a:t>2014-2015 School Year</a:t>
            </a:r>
          </a:p>
          <a:p>
            <a:pPr marL="0" indent="0" algn="ctr">
              <a:buNone/>
            </a:pPr>
            <a:endParaRPr lang="en-US" sz="2000" u="sng" dirty="0" smtClean="0">
              <a:latin typeface="Arial" panose="020B0604020202020204" pitchFamily="34" charset="0"/>
              <a:cs typeface="Arial" panose="020B0604020202020204" pitchFamily="34" charset="0"/>
            </a:endParaRPr>
          </a:p>
          <a:p>
            <a:pPr marL="0" indent="0" algn="ctr">
              <a:buNone/>
            </a:pPr>
            <a:r>
              <a:rPr lang="en-US" sz="2000" dirty="0" smtClean="0">
                <a:latin typeface="Arial" panose="020B0604020202020204" pitchFamily="34" charset="0"/>
                <a:cs typeface="Arial" panose="020B0604020202020204" pitchFamily="34" charset="0"/>
              </a:rPr>
              <a:t>Database of more than </a:t>
            </a:r>
            <a:r>
              <a:rPr lang="en-US" sz="2000" b="1" dirty="0" smtClean="0">
                <a:latin typeface="Arial" panose="020B0604020202020204" pitchFamily="34" charset="0"/>
                <a:cs typeface="Arial" panose="020B0604020202020204" pitchFamily="34" charset="0"/>
              </a:rPr>
              <a:t>200</a:t>
            </a:r>
            <a:r>
              <a:rPr lang="en-US" sz="2000" dirty="0" smtClean="0">
                <a:latin typeface="Arial" panose="020B0604020202020204" pitchFamily="34" charset="0"/>
                <a:cs typeface="Arial" panose="020B0604020202020204" pitchFamily="34" charset="0"/>
              </a:rPr>
              <a:t> candidates</a:t>
            </a:r>
            <a:endParaRPr lang="en-US" sz="2000" dirty="0">
              <a:latin typeface="Arial" panose="020B0604020202020204" pitchFamily="34" charset="0"/>
              <a:cs typeface="Arial" panose="020B0604020202020204" pitchFamily="34" charset="0"/>
            </a:endParaRPr>
          </a:p>
        </p:txBody>
      </p:sp>
      <p:pic>
        <p:nvPicPr>
          <p:cNvPr id="5" name="Picture 2" descr="http://wvde.state.wv.us/transitiontoteaching/images/TtTLogoNEW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381000"/>
            <a:ext cx="2743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690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2821"/>
            <a:ext cx="9144000" cy="4685179"/>
          </a:xfrm>
        </p:spPr>
        <p:txBody>
          <a:bodyPr>
            <a:noAutofit/>
          </a:bodyPr>
          <a:lstStyle/>
          <a:p>
            <a:pPr algn="ctr"/>
            <a:r>
              <a:rPr lang="en-US" sz="2000" u="sng" cap="none" dirty="0" smtClean="0">
                <a:latin typeface="Arial" panose="020B0604020202020204" pitchFamily="34" charset="0"/>
                <a:cs typeface="Arial" panose="020B0604020202020204" pitchFamily="34" charset="0"/>
              </a:rPr>
              <a:t/>
            </a:r>
            <a:br>
              <a:rPr lang="en-US" sz="2000" u="sng" cap="none" dirty="0" smtClean="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Transition to Teaching Online Portal for Candidates:</a:t>
            </a:r>
            <a:r>
              <a:rPr lang="en-US" sz="2000" u="sng" cap="none" dirty="0" smtClean="0">
                <a:latin typeface="Arial" panose="020B0604020202020204" pitchFamily="34" charset="0"/>
                <a:cs typeface="Arial" panose="020B0604020202020204" pitchFamily="34" charset="0"/>
              </a:rPr>
              <a:t/>
            </a:r>
            <a:br>
              <a:rPr lang="en-US" sz="2000" u="sng" cap="none" dirty="0" smtClean="0">
                <a:latin typeface="Arial" panose="020B0604020202020204" pitchFamily="34" charset="0"/>
                <a:cs typeface="Arial" panose="020B0604020202020204" pitchFamily="34" charset="0"/>
              </a:rPr>
            </a:br>
            <a:r>
              <a:rPr lang="en-US" sz="2000" u="sng" cap="none" dirty="0">
                <a:latin typeface="Arial" panose="020B0604020202020204" pitchFamily="34" charset="0"/>
                <a:cs typeface="Arial" panose="020B0604020202020204" pitchFamily="34" charset="0"/>
              </a:rPr>
              <a:t/>
            </a:r>
            <a:br>
              <a:rPr lang="en-US" sz="2000" u="sng" cap="none" dirty="0">
                <a:latin typeface="Arial" panose="020B0604020202020204" pitchFamily="34" charset="0"/>
                <a:cs typeface="Arial" panose="020B0604020202020204" pitchFamily="34" charset="0"/>
              </a:rPr>
            </a:br>
            <a:r>
              <a:rPr lang="en-US" sz="2000" b="0" cap="none" dirty="0">
                <a:latin typeface="Arial" panose="020B0604020202020204" pitchFamily="34" charset="0"/>
                <a:cs typeface="Arial" panose="020B0604020202020204" pitchFamily="34" charset="0"/>
                <a:hlinkClick r:id="rId3"/>
              </a:rPr>
              <a:t>http://wvde.state.wv.us/forms/transition-to-teaching</a:t>
            </a:r>
            <a:r>
              <a:rPr lang="en-US" sz="2000" b="0" cap="none" dirty="0" smtClean="0">
                <a:latin typeface="Arial" panose="020B0604020202020204" pitchFamily="34" charset="0"/>
                <a:cs typeface="Arial" panose="020B0604020202020204" pitchFamily="34" charset="0"/>
                <a:hlinkClick r:id="rId3"/>
              </a:rPr>
              <a:t>/</a:t>
            </a:r>
            <a:r>
              <a:rPr lang="en-US" sz="2000" b="0" cap="none" dirty="0" smtClean="0">
                <a:latin typeface="Arial" panose="020B0604020202020204" pitchFamily="34" charset="0"/>
                <a:cs typeface="Arial" panose="020B0604020202020204" pitchFamily="34" charset="0"/>
              </a:rPr>
              <a:t> </a:t>
            </a:r>
            <a:r>
              <a:rPr lang="en-US" sz="2000" u="sng" cap="none" dirty="0" smtClean="0">
                <a:latin typeface="Arial" panose="020B0604020202020204" pitchFamily="34" charset="0"/>
                <a:cs typeface="Arial" panose="020B0604020202020204" pitchFamily="34" charset="0"/>
              </a:rPr>
              <a:t/>
            </a:r>
            <a:br>
              <a:rPr lang="en-US" sz="2000" u="sng" cap="none" dirty="0" smtClean="0">
                <a:latin typeface="Arial" panose="020B0604020202020204" pitchFamily="34" charset="0"/>
                <a:cs typeface="Arial" panose="020B0604020202020204" pitchFamily="34" charset="0"/>
              </a:rPr>
            </a:br>
            <a:r>
              <a:rPr lang="en-US" sz="2000" u="sng" cap="none" dirty="0">
                <a:latin typeface="Arial" panose="020B0604020202020204" pitchFamily="34" charset="0"/>
                <a:cs typeface="Arial" panose="020B0604020202020204" pitchFamily="34" charset="0"/>
              </a:rPr>
              <a:t/>
            </a:r>
            <a:br>
              <a:rPr lang="en-US" sz="2000" u="sng" cap="none" dirty="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Personnel Directors:  </a:t>
            </a:r>
            <a:r>
              <a:rPr lang="en-US" sz="2000" u="sng" cap="none" dirty="0" smtClean="0">
                <a:latin typeface="Arial" panose="020B0604020202020204" pitchFamily="34" charset="0"/>
                <a:cs typeface="Arial" panose="020B0604020202020204" pitchFamily="34" charset="0"/>
              </a:rPr>
              <a:t/>
            </a:r>
            <a:br>
              <a:rPr lang="en-US" sz="2000" u="sng" cap="none" dirty="0" smtClean="0">
                <a:latin typeface="Arial" panose="020B0604020202020204" pitchFamily="34" charset="0"/>
                <a:cs typeface="Arial" panose="020B0604020202020204" pitchFamily="34" charset="0"/>
              </a:rPr>
            </a:br>
            <a:r>
              <a:rPr lang="en-US" sz="2000" b="0" cap="none" dirty="0" smtClean="0">
                <a:latin typeface="Arial" panose="020B0604020202020204" pitchFamily="34" charset="0"/>
                <a:cs typeface="Arial" panose="020B0604020202020204" pitchFamily="34" charset="0"/>
              </a:rPr>
              <a:t/>
            </a:r>
            <a:br>
              <a:rPr lang="en-US" sz="2000" b="0" cap="none" dirty="0" smtClean="0">
                <a:latin typeface="Arial" panose="020B0604020202020204" pitchFamily="34" charset="0"/>
                <a:cs typeface="Arial" panose="020B0604020202020204" pitchFamily="34" charset="0"/>
              </a:rPr>
            </a:br>
            <a:r>
              <a:rPr lang="en-US" sz="2000" b="0" cap="none" dirty="0" smtClean="0">
                <a:latin typeface="Arial" panose="020B0604020202020204" pitchFamily="34" charset="0"/>
                <a:cs typeface="Arial" panose="020B0604020202020204" pitchFamily="34" charset="0"/>
                <a:hlinkClick r:id="rId4"/>
              </a:rPr>
              <a:t>http://wvde.state.wv.us/forms/transition-to-teaching/admin</a:t>
            </a:r>
            <a:r>
              <a:rPr lang="en-US" sz="2000" b="0" cap="none" dirty="0" smtClean="0">
                <a:latin typeface="Arial" panose="020B0604020202020204" pitchFamily="34" charset="0"/>
                <a:cs typeface="Arial" panose="020B0604020202020204" pitchFamily="34" charset="0"/>
              </a:rPr>
              <a:t/>
            </a:r>
            <a:br>
              <a:rPr lang="en-US" sz="2000" b="0" cap="none" dirty="0" smtClean="0">
                <a:latin typeface="Arial" panose="020B0604020202020204" pitchFamily="34" charset="0"/>
                <a:cs typeface="Arial" panose="020B0604020202020204" pitchFamily="34" charset="0"/>
              </a:rPr>
            </a:br>
            <a:r>
              <a:rPr lang="en-US" sz="2000" b="0" cap="none" dirty="0">
                <a:latin typeface="Arial" panose="020B0604020202020204" pitchFamily="34" charset="0"/>
                <a:cs typeface="Arial" panose="020B0604020202020204" pitchFamily="34" charset="0"/>
              </a:rPr>
              <a:t/>
            </a:r>
            <a:br>
              <a:rPr lang="en-US" sz="2000" b="0" cap="none" dirty="0">
                <a:latin typeface="Arial" panose="020B0604020202020204" pitchFamily="34" charset="0"/>
                <a:cs typeface="Arial" panose="020B0604020202020204" pitchFamily="34" charset="0"/>
              </a:rPr>
            </a:br>
            <a:r>
              <a:rPr lang="en-US" sz="2000" b="0" cap="none" dirty="0" smtClean="0">
                <a:latin typeface="Arial" panose="020B0604020202020204" pitchFamily="34" charset="0"/>
                <a:cs typeface="Arial" panose="020B0604020202020204" pitchFamily="34" charset="0"/>
              </a:rPr>
              <a:t>Access to the TtT candidate database requires a WebTop account. </a:t>
            </a:r>
            <a:br>
              <a:rPr lang="en-US" sz="2000" b="0" cap="none" dirty="0" smtClean="0">
                <a:latin typeface="Arial" panose="020B0604020202020204" pitchFamily="34" charset="0"/>
                <a:cs typeface="Arial" panose="020B0604020202020204" pitchFamily="34" charset="0"/>
              </a:rPr>
            </a:br>
            <a:r>
              <a:rPr lang="en-US" sz="2000" b="0" cap="none" dirty="0">
                <a:latin typeface="Arial" panose="020B0604020202020204" pitchFamily="34" charset="0"/>
                <a:cs typeface="Arial" panose="020B0604020202020204" pitchFamily="34" charset="0"/>
              </a:rPr>
              <a:t/>
            </a:r>
            <a:br>
              <a:rPr lang="en-US" sz="2000" b="0" cap="none" dirty="0">
                <a:latin typeface="Arial" panose="020B0604020202020204" pitchFamily="34" charset="0"/>
                <a:cs typeface="Arial" panose="020B0604020202020204" pitchFamily="34" charset="0"/>
              </a:rPr>
            </a:br>
            <a:r>
              <a:rPr lang="en-US" sz="2000" b="0" cap="none" dirty="0" smtClean="0">
                <a:latin typeface="Arial" panose="020B0604020202020204" pitchFamily="34" charset="0"/>
                <a:cs typeface="Arial" panose="020B0604020202020204" pitchFamily="34" charset="0"/>
              </a:rPr>
              <a:t>If you do not already have access, provide your WebTop user name to a Transition to Teaching coordinator.</a:t>
            </a:r>
            <a:br>
              <a:rPr lang="en-US" sz="2000" b="0" cap="none" dirty="0" smtClean="0">
                <a:latin typeface="Arial" panose="020B0604020202020204" pitchFamily="34" charset="0"/>
                <a:cs typeface="Arial" panose="020B0604020202020204" pitchFamily="34" charset="0"/>
              </a:rPr>
            </a:br>
            <a:endParaRPr lang="en-US" sz="2000" b="0" cap="none" dirty="0">
              <a:latin typeface="Arial" panose="020B0604020202020204" pitchFamily="34" charset="0"/>
              <a:cs typeface="Arial" panose="020B0604020202020204" pitchFamily="34" charset="0"/>
            </a:endParaRPr>
          </a:p>
        </p:txBody>
      </p:sp>
      <p:pic>
        <p:nvPicPr>
          <p:cNvPr id="4" name="Picture 2" descr="http://wvde.state.wv.us/transitiontoteaching/images/TtTLogoNEWF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329" y="381000"/>
            <a:ext cx="3583641" cy="179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984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vde.state.wv.us/transitiontoteaching/images/TtTLogoNEW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329" y="381000"/>
            <a:ext cx="3583641" cy="179182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381000" y="1600200"/>
            <a:ext cx="8382000" cy="5257800"/>
          </a:xfrm>
        </p:spPr>
        <p:txBody>
          <a:bodyPr>
            <a:normAutofit/>
          </a:bodyPr>
          <a:lstStyle/>
          <a:p>
            <a:pPr marL="0" indent="0">
              <a:buNone/>
            </a:pPr>
            <a:endParaRPr lang="en-US" sz="2400" b="1" dirty="0" smtClean="0">
              <a:latin typeface="Arial" panose="020B0604020202020204" pitchFamily="34" charset="0"/>
              <a:cs typeface="Arial" panose="020B0604020202020204" pitchFamily="34" charset="0"/>
            </a:endParaRPr>
          </a:p>
          <a:p>
            <a:pPr marL="0" indent="0">
              <a:buNone/>
            </a:pPr>
            <a:endParaRPr lang="en-US" sz="2400" b="1" dirty="0" smtClean="0">
              <a:latin typeface="Arial" panose="020B0604020202020204" pitchFamily="34" charset="0"/>
              <a:cs typeface="Arial" panose="020B0604020202020204" pitchFamily="34" charset="0"/>
            </a:endParaRPr>
          </a:p>
          <a:p>
            <a:pPr marL="0" indent="0" algn="ctr">
              <a:buNone/>
            </a:pPr>
            <a:r>
              <a:rPr lang="en-US" sz="2400" b="1" dirty="0" smtClean="0">
                <a:latin typeface="Arial" panose="020B0604020202020204" pitchFamily="34" charset="0"/>
                <a:cs typeface="Arial" panose="020B0604020202020204" pitchFamily="34" charset="0"/>
              </a:rPr>
              <a:t>Transition to Teaching Members are Highly Qualified</a:t>
            </a: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200" b="1" dirty="0" smtClean="0">
                <a:latin typeface="Arial" panose="020B0604020202020204" pitchFamily="34" charset="0"/>
                <a:cs typeface="Arial" panose="020B0604020202020204" pitchFamily="34" charset="0"/>
              </a:rPr>
              <a:t>WV State Code 18A-3-1(c) 2</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“The alternative program teacher certificate is equivalent to a professional teaching certificate for the purpose of issuing a continuing contract.”</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3908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vde.state.wv.us/transitiontoteaching/images/TtTLogoNEW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7888" y="355830"/>
            <a:ext cx="2905232" cy="14526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tepperley\AppData\Local\Microsoft\Windows\Temporary Internet Files\Content.IE5\80XV8P4Y\MC900078818[1].wmf"/>
          <p:cNvPicPr>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851" y="2428813"/>
            <a:ext cx="6081383" cy="36879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p:nvPr/>
        </p:nvSpPr>
        <p:spPr>
          <a:xfrm>
            <a:off x="336630" y="2433295"/>
            <a:ext cx="168893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2"/>
                </a:solidFill>
                <a:latin typeface="Arial" panose="020B0604020202020204" pitchFamily="34" charset="0"/>
                <a:cs typeface="Arial" panose="020B0604020202020204" pitchFamily="34" charset="0"/>
              </a:rPr>
              <a:t>County/LEA</a:t>
            </a:r>
            <a:endParaRPr lang="en-US" sz="2000" b="1" dirty="0">
              <a:solidFill>
                <a:schemeClr val="accent2"/>
              </a:solidFill>
              <a:latin typeface="Arial" panose="020B0604020202020204" pitchFamily="34" charset="0"/>
              <a:cs typeface="Arial" panose="020B0604020202020204" pitchFamily="34" charset="0"/>
            </a:endParaRPr>
          </a:p>
        </p:txBody>
      </p:sp>
      <p:sp>
        <p:nvSpPr>
          <p:cNvPr id="9" name="TextBox 4"/>
          <p:cNvSpPr txBox="1"/>
          <p:nvPr/>
        </p:nvSpPr>
        <p:spPr>
          <a:xfrm>
            <a:off x="3572888" y="4211242"/>
            <a:ext cx="19050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2"/>
                </a:solidFill>
                <a:latin typeface="Arial" panose="020B0604020202020204" pitchFamily="34" charset="0"/>
                <a:cs typeface="Arial" panose="020B0604020202020204" pitchFamily="34" charset="0"/>
              </a:rPr>
              <a:t>Cohorts</a:t>
            </a:r>
            <a:endParaRPr lang="en-US" sz="2000" b="1" dirty="0">
              <a:solidFill>
                <a:schemeClr val="accent2"/>
              </a:solidFill>
              <a:latin typeface="Arial" panose="020B0604020202020204" pitchFamily="34" charset="0"/>
              <a:cs typeface="Arial" panose="020B0604020202020204" pitchFamily="34" charset="0"/>
            </a:endParaRPr>
          </a:p>
        </p:txBody>
      </p:sp>
      <p:sp>
        <p:nvSpPr>
          <p:cNvPr id="10" name="TextBox 5"/>
          <p:cNvSpPr txBox="1"/>
          <p:nvPr/>
        </p:nvSpPr>
        <p:spPr>
          <a:xfrm>
            <a:off x="800099" y="4438886"/>
            <a:ext cx="7620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2"/>
                </a:solidFill>
                <a:latin typeface="Arial" panose="020B0604020202020204" pitchFamily="34" charset="0"/>
                <a:cs typeface="Arial" panose="020B0604020202020204" pitchFamily="34" charset="0"/>
              </a:rPr>
              <a:t>IHE</a:t>
            </a:r>
            <a:endParaRPr lang="en-US" sz="2000" b="1" dirty="0">
              <a:solidFill>
                <a:schemeClr val="accent2"/>
              </a:solidFill>
              <a:latin typeface="Arial" panose="020B0604020202020204" pitchFamily="34" charset="0"/>
              <a:cs typeface="Arial" panose="020B0604020202020204" pitchFamily="34" charset="0"/>
            </a:endParaRPr>
          </a:p>
        </p:txBody>
      </p:sp>
      <p:sp>
        <p:nvSpPr>
          <p:cNvPr id="11" name="TextBox 6"/>
          <p:cNvSpPr txBox="1"/>
          <p:nvPr/>
        </p:nvSpPr>
        <p:spPr>
          <a:xfrm>
            <a:off x="6477000" y="4611352"/>
            <a:ext cx="12954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2"/>
                </a:solidFill>
                <a:latin typeface="Arial" panose="020B0604020202020204" pitchFamily="34" charset="0"/>
                <a:cs typeface="Arial" panose="020B0604020202020204" pitchFamily="34" charset="0"/>
              </a:rPr>
              <a:t>WVDE</a:t>
            </a:r>
            <a:endParaRPr lang="en-US" sz="2000" b="1" dirty="0">
              <a:solidFill>
                <a:schemeClr val="accent2"/>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4611352"/>
            <a:ext cx="1649959" cy="1649959"/>
          </a:xfrm>
          <a:prstGeom prst="rect">
            <a:avLst/>
          </a:prstGeom>
        </p:spPr>
      </p:pic>
      <p:sp>
        <p:nvSpPr>
          <p:cNvPr id="14" name="TextBox 13"/>
          <p:cNvSpPr txBox="1"/>
          <p:nvPr/>
        </p:nvSpPr>
        <p:spPr>
          <a:xfrm>
            <a:off x="2310475" y="1814986"/>
            <a:ext cx="4166525" cy="461665"/>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Partnering Responsibilities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5715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752600"/>
            <a:ext cx="7239000" cy="1219200"/>
          </a:xfrm>
        </p:spPr>
        <p:txBody>
          <a:bodyPr>
            <a:normAutofit fontScale="90000"/>
          </a:bodyPr>
          <a:lstStyle/>
          <a:p>
            <a:pPr algn="ctr"/>
            <a:r>
              <a:rPr lang="en-US" sz="2700" b="0" dirty="0" smtClean="0">
                <a:solidFill>
                  <a:schemeClr val="tx2"/>
                </a:solidFill>
                <a:latin typeface="Arial" panose="020B0604020202020204" pitchFamily="34" charset="0"/>
                <a:cs typeface="Arial" panose="020B0604020202020204" pitchFamily="34" charset="0"/>
              </a:rPr>
              <a:t>counties will include </a:t>
            </a:r>
            <a:br>
              <a:rPr lang="en-US" sz="2700" b="0" dirty="0" smtClean="0">
                <a:solidFill>
                  <a:schemeClr val="tx2"/>
                </a:solidFill>
                <a:latin typeface="Arial" panose="020B0604020202020204" pitchFamily="34" charset="0"/>
                <a:cs typeface="Arial" panose="020B0604020202020204" pitchFamily="34" charset="0"/>
              </a:rPr>
            </a:br>
            <a:r>
              <a:rPr lang="en-US" sz="2700" b="0" cap="none" dirty="0" smtClean="0">
                <a:solidFill>
                  <a:schemeClr val="tx2"/>
                </a:solidFill>
                <a:latin typeface="Arial" panose="020B0604020202020204" pitchFamily="34" charset="0"/>
                <a:cs typeface="Arial" panose="020B0604020202020204" pitchFamily="34" charset="0"/>
              </a:rPr>
              <a:t>TtT </a:t>
            </a:r>
            <a:r>
              <a:rPr lang="en-US" sz="2700" b="0" dirty="0" smtClean="0">
                <a:solidFill>
                  <a:schemeClr val="tx2"/>
                </a:solidFill>
                <a:latin typeface="Arial" panose="020B0604020202020204" pitchFamily="34" charset="0"/>
                <a:cs typeface="Arial" panose="020B0604020202020204" pitchFamily="34" charset="0"/>
              </a:rPr>
              <a:t>in their </a:t>
            </a:r>
            <a:r>
              <a:rPr lang="en-US" sz="2700" u="sng" dirty="0" smtClean="0">
                <a:solidFill>
                  <a:schemeClr val="tx2"/>
                </a:solidFill>
                <a:latin typeface="Arial" panose="020B0604020202020204" pitchFamily="34" charset="0"/>
                <a:cs typeface="Arial" panose="020B0604020202020204" pitchFamily="34" charset="0"/>
              </a:rPr>
              <a:t>WV SIPP</a:t>
            </a:r>
            <a:r>
              <a:rPr lang="en-US" sz="2700" b="0" dirty="0" smtClean="0">
                <a:solidFill>
                  <a:schemeClr val="tx2"/>
                </a:solidFill>
                <a:latin typeface="Arial" panose="020B0604020202020204" pitchFamily="34" charset="0"/>
                <a:cs typeface="Arial" panose="020B0604020202020204" pitchFamily="34" charset="0"/>
              </a:rPr>
              <a:t> plan:</a:t>
            </a:r>
            <a:r>
              <a:rPr lang="en-US" b="0" dirty="0" smtClean="0">
                <a:solidFill>
                  <a:schemeClr val="tx2"/>
                </a:solidFill>
              </a:rPr>
              <a:t/>
            </a:r>
            <a:br>
              <a:rPr lang="en-US" b="0" dirty="0" smtClean="0">
                <a:solidFill>
                  <a:schemeClr val="tx2"/>
                </a:solidFill>
              </a:rPr>
            </a:br>
            <a:r>
              <a:rPr lang="en-US" b="0" dirty="0" smtClean="0">
                <a:solidFill>
                  <a:schemeClr val="tx2"/>
                </a:solidFill>
              </a:rPr>
              <a:t/>
            </a:r>
            <a:br>
              <a:rPr lang="en-US" b="0" dirty="0" smtClean="0">
                <a:solidFill>
                  <a:schemeClr val="tx2"/>
                </a:solidFill>
              </a:rPr>
            </a:br>
            <a:endParaRPr lang="en-US" b="0"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75791503"/>
              </p:ext>
            </p:extLst>
          </p:nvPr>
        </p:nvGraphicFramePr>
        <p:xfrm>
          <a:off x="1066800" y="3352800"/>
          <a:ext cx="7239002" cy="2199640"/>
        </p:xfrm>
        <a:graphic>
          <a:graphicData uri="http://schemas.openxmlformats.org/drawingml/2006/table">
            <a:tbl>
              <a:tblPr firstRow="1" bandRow="1">
                <a:tableStyleId>{5C22544A-7EE6-4342-B048-85BDC9FD1C3A}</a:tableStyleId>
              </a:tblPr>
              <a:tblGrid>
                <a:gridCol w="1538288"/>
                <a:gridCol w="1538288"/>
                <a:gridCol w="1357313"/>
                <a:gridCol w="1538288"/>
                <a:gridCol w="1266825"/>
              </a:tblGrid>
              <a:tr h="370840">
                <a:tc>
                  <a:txBody>
                    <a:bodyPr/>
                    <a:lstStyle/>
                    <a:p>
                      <a:r>
                        <a:rPr lang="en-US" dirty="0" smtClean="0"/>
                        <a:t>Plan Component</a:t>
                      </a:r>
                      <a:endParaRPr lang="en-US" dirty="0"/>
                    </a:p>
                  </a:txBody>
                  <a:tcPr/>
                </a:tc>
                <a:tc>
                  <a:txBody>
                    <a:bodyPr/>
                    <a:lstStyle/>
                    <a:p>
                      <a:r>
                        <a:rPr lang="en-US" dirty="0" smtClean="0"/>
                        <a:t>Action Steps:</a:t>
                      </a:r>
                      <a:endParaRPr lang="en-US" dirty="0"/>
                    </a:p>
                  </a:txBody>
                  <a:tcPr/>
                </a:tc>
                <a:tc>
                  <a:txBody>
                    <a:bodyPr/>
                    <a:lstStyle/>
                    <a:p>
                      <a:r>
                        <a:rPr lang="en-US" dirty="0" smtClean="0"/>
                        <a:t>Person(s)</a:t>
                      </a:r>
                      <a:r>
                        <a:rPr lang="en-US" baseline="0" dirty="0" smtClean="0"/>
                        <a:t> responsible</a:t>
                      </a:r>
                      <a:endParaRPr lang="en-US" dirty="0"/>
                    </a:p>
                  </a:txBody>
                  <a:tcPr/>
                </a:tc>
                <a:tc>
                  <a:txBody>
                    <a:bodyPr/>
                    <a:lstStyle/>
                    <a:p>
                      <a:r>
                        <a:rPr lang="en-US" dirty="0" smtClean="0"/>
                        <a:t>Funding Sources</a:t>
                      </a:r>
                      <a:endParaRPr lang="en-US" dirty="0"/>
                    </a:p>
                  </a:txBody>
                  <a:tcPr/>
                </a:tc>
                <a:tc>
                  <a:txBody>
                    <a:bodyPr/>
                    <a:lstStyle/>
                    <a:p>
                      <a:r>
                        <a:rPr lang="en-US" dirty="0" smtClean="0"/>
                        <a:t>Evidence of Impact</a:t>
                      </a:r>
                      <a:endParaRPr lang="en-US" dirty="0"/>
                    </a:p>
                  </a:txBody>
                  <a:tcPr/>
                </a:tc>
              </a:tr>
              <a:tr h="370840">
                <a:tc>
                  <a:txBody>
                    <a:bodyPr/>
                    <a:lstStyle/>
                    <a:p>
                      <a:r>
                        <a:rPr lang="en-US" dirty="0" smtClean="0"/>
                        <a:t>Teachers:</a:t>
                      </a:r>
                    </a:p>
                    <a:p>
                      <a:r>
                        <a:rPr lang="en-US" baseline="0" dirty="0" smtClean="0"/>
                        <a:t> 0 to 2 years experience</a:t>
                      </a:r>
                      <a:endParaRPr lang="en-US" dirty="0"/>
                    </a:p>
                  </a:txBody>
                  <a:tcPr/>
                </a:tc>
                <a:tc>
                  <a:txBody>
                    <a:bodyPr/>
                    <a:lstStyle/>
                    <a:p>
                      <a:r>
                        <a:rPr lang="en-US" dirty="0" smtClean="0"/>
                        <a:t>Partnership</a:t>
                      </a:r>
                      <a:r>
                        <a:rPr lang="en-US" baseline="0" dirty="0" smtClean="0"/>
                        <a:t> with Transition to Teaching</a:t>
                      </a:r>
                      <a:endParaRPr lang="en-US" dirty="0"/>
                    </a:p>
                  </a:txBody>
                  <a:tcPr/>
                </a:tc>
                <a:tc>
                  <a:txBody>
                    <a:bodyPr/>
                    <a:lstStyle/>
                    <a:p>
                      <a:r>
                        <a:rPr lang="en-US" dirty="0" smtClean="0"/>
                        <a:t>Professional support team to include:  </a:t>
                      </a:r>
                      <a:endParaRPr lang="en-US" dirty="0"/>
                    </a:p>
                  </a:txBody>
                  <a:tcPr/>
                </a:tc>
                <a:tc>
                  <a:txBody>
                    <a:bodyPr/>
                    <a:lstStyle/>
                    <a:p>
                      <a:r>
                        <a:rPr lang="en-US" dirty="0" smtClean="0"/>
                        <a:t>State</a:t>
                      </a:r>
                      <a:r>
                        <a:rPr lang="en-US" baseline="0" dirty="0" smtClean="0"/>
                        <a:t> mentoring funds, federal funds, etc.</a:t>
                      </a:r>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Title 1"/>
          <p:cNvSpPr txBox="1">
            <a:spLocks/>
          </p:cNvSpPr>
          <p:nvPr/>
        </p:nvSpPr>
        <p:spPr>
          <a:xfrm>
            <a:off x="3810000" y="762000"/>
            <a:ext cx="4800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en-US" sz="3600" dirty="0" smtClean="0">
                <a:solidFill>
                  <a:srgbClr val="000099"/>
                </a:solidFill>
                <a:latin typeface="Arial" pitchFamily="34" charset="0"/>
                <a:cs typeface="Arial" pitchFamily="34" charset="0"/>
              </a:rPr>
              <a:t>WV SIPP</a:t>
            </a:r>
            <a:endParaRPr lang="en-US" sz="3600" dirty="0">
              <a:solidFill>
                <a:srgbClr val="000099"/>
              </a:solidFill>
              <a:latin typeface="Arial" pitchFamily="34" charset="0"/>
              <a:cs typeface="Arial" pitchFamily="34" charset="0"/>
            </a:endParaRP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4996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0000" lnSpcReduction="20000"/>
          </a:bodyPr>
          <a:lstStyle/>
          <a:p>
            <a:r>
              <a:rPr lang="en-US" dirty="0">
                <a:solidFill>
                  <a:schemeClr val="tx1"/>
                </a:solidFill>
                <a:latin typeface="Arial" panose="020B0604020202020204" pitchFamily="34" charset="0"/>
                <a:cs typeface="Arial" panose="020B0604020202020204" pitchFamily="34" charset="0"/>
              </a:rPr>
              <a:t>For more information, please contact:</a:t>
            </a:r>
          </a:p>
          <a:p>
            <a:r>
              <a:rPr lang="en-US" dirty="0">
                <a:solidFill>
                  <a:schemeClr val="tx1"/>
                </a:solidFill>
                <a:latin typeface="Arial" panose="020B0604020202020204" pitchFamily="34" charset="0"/>
                <a:cs typeface="Arial" panose="020B0604020202020204" pitchFamily="34" charset="0"/>
              </a:rPr>
              <a:t> </a:t>
            </a:r>
          </a:p>
          <a:p>
            <a:r>
              <a:rPr lang="en-US" dirty="0">
                <a:solidFill>
                  <a:schemeClr val="tx1"/>
                </a:solidFill>
                <a:latin typeface="Arial" panose="020B0604020202020204" pitchFamily="34" charset="0"/>
                <a:cs typeface="Arial" panose="020B0604020202020204" pitchFamily="34" charset="0"/>
              </a:rPr>
              <a:t>Robert Mellace  </a:t>
            </a:r>
            <a:r>
              <a:rPr lang="en-US" u="sng" dirty="0">
                <a:solidFill>
                  <a:schemeClr val="tx1"/>
                </a:solidFill>
                <a:latin typeface="Arial" panose="020B0604020202020204" pitchFamily="34" charset="0"/>
                <a:cs typeface="Arial" panose="020B0604020202020204" pitchFamily="34" charset="0"/>
                <a:hlinkClick r:id="rId3"/>
              </a:rPr>
              <a:t>rmellace@access.k12.wv.us</a:t>
            </a:r>
            <a:r>
              <a:rPr lang="en-US" dirty="0">
                <a:solidFill>
                  <a:schemeClr val="tx1"/>
                </a:solidFill>
                <a:latin typeface="Arial" panose="020B0604020202020204" pitchFamily="34" charset="0"/>
                <a:cs typeface="Arial" panose="020B0604020202020204" pitchFamily="34" charset="0"/>
              </a:rPr>
              <a:t> or </a:t>
            </a:r>
          </a:p>
          <a:p>
            <a:r>
              <a:rPr lang="en-US" dirty="0">
                <a:solidFill>
                  <a:schemeClr val="tx1"/>
                </a:solidFill>
                <a:latin typeface="Arial" panose="020B0604020202020204" pitchFamily="34" charset="0"/>
                <a:cs typeface="Arial" panose="020B0604020202020204" pitchFamily="34" charset="0"/>
              </a:rPr>
              <a:t>Teresa Epperley  </a:t>
            </a:r>
            <a:r>
              <a:rPr lang="en-US" u="sng" dirty="0" smtClean="0">
                <a:solidFill>
                  <a:schemeClr val="tx1"/>
                </a:solidFill>
                <a:latin typeface="Arial" panose="020B0604020202020204" pitchFamily="34" charset="0"/>
                <a:cs typeface="Arial" panose="020B0604020202020204" pitchFamily="34" charset="0"/>
                <a:hlinkClick r:id="rId4"/>
              </a:rPr>
              <a:t>tepperle@access.k12.wv.us</a:t>
            </a:r>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endParaRPr>
          </a:p>
        </p:txBody>
      </p:sp>
      <p:pic>
        <p:nvPicPr>
          <p:cNvPr id="5" name="Picture 2" descr="http://wvde.state.wv.us/transitiontoteaching/images/TtTLogoNEWF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246" y="1110923"/>
            <a:ext cx="4483754" cy="224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0139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81200"/>
            <a:ext cx="9144000" cy="3231654"/>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Embassy of Spain </a:t>
            </a:r>
          </a:p>
          <a:p>
            <a:pPr algn="ctr"/>
            <a:r>
              <a:rPr lang="en-US" sz="3600" b="1" dirty="0" smtClean="0">
                <a:solidFill>
                  <a:srgbClr val="000099"/>
                </a:solidFill>
                <a:latin typeface="Arial" pitchFamily="34" charset="0"/>
                <a:cs typeface="Arial" pitchFamily="34" charset="0"/>
              </a:rPr>
              <a:t>Visiting Teacher Program</a:t>
            </a:r>
          </a:p>
          <a:p>
            <a:pPr algn="ctr"/>
            <a:endParaRPr lang="en-US" sz="3600" b="1" dirty="0">
              <a:solidFill>
                <a:srgbClr val="000099"/>
              </a:solidFill>
              <a:latin typeface="Arial" pitchFamily="34" charset="0"/>
              <a:cs typeface="Arial" pitchFamily="34" charset="0"/>
            </a:endParaRPr>
          </a:p>
          <a:p>
            <a:pPr algn="ctr"/>
            <a:r>
              <a:rPr lang="en-US" sz="2400" b="1" dirty="0" smtClean="0">
                <a:solidFill>
                  <a:srgbClr val="000099"/>
                </a:solidFill>
                <a:latin typeface="Arial" panose="020B0604020202020204" pitchFamily="34" charset="0"/>
                <a:cs typeface="Arial" pitchFamily="34" charset="0"/>
              </a:rPr>
              <a:t>Robert Hagerman</a:t>
            </a:r>
          </a:p>
          <a:p>
            <a:pPr algn="ctr"/>
            <a:endParaRPr lang="en-US" sz="2400" b="1" dirty="0" smtClean="0">
              <a:solidFill>
                <a:srgbClr val="000099"/>
              </a:solidFill>
              <a:latin typeface="Arial" panose="020B0604020202020204" pitchFamily="34" charset="0"/>
              <a:cs typeface="Arial" pitchFamily="34" charset="0"/>
            </a:endParaRPr>
          </a:p>
          <a:p>
            <a:pPr algn="ctr"/>
            <a:r>
              <a:rPr lang="en-US" sz="2400" b="1" dirty="0" smtClean="0">
                <a:solidFill>
                  <a:srgbClr val="000099"/>
                </a:solidFill>
                <a:latin typeface="Arial" panose="020B0604020202020204" pitchFamily="34" charset="0"/>
                <a:cs typeface="Arial" pitchFamily="34" charset="0"/>
              </a:rPr>
              <a:t>Assistant Director</a:t>
            </a:r>
          </a:p>
          <a:p>
            <a:pPr algn="ctr"/>
            <a:r>
              <a:rPr lang="en-US" sz="2400" b="1" dirty="0" smtClean="0">
                <a:solidFill>
                  <a:srgbClr val="000099"/>
                </a:solidFill>
                <a:latin typeface="Arial" panose="020B0604020202020204" pitchFamily="34" charset="0"/>
                <a:cs typeface="Arial" pitchFamily="34" charset="0"/>
              </a:rPr>
              <a:t>Office of Professional Preparation</a:t>
            </a:r>
          </a:p>
        </p:txBody>
      </p:sp>
    </p:spTree>
    <p:extLst>
      <p:ext uri="{BB962C8B-B14F-4D97-AF65-F5344CB8AC3E}">
        <p14:creationId xmlns:p14="http://schemas.microsoft.com/office/powerpoint/2010/main" val="684995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a:solidFill>
                  <a:srgbClr val="000099"/>
                </a:solidFill>
                <a:latin typeface="Arial" pitchFamily="34" charset="0"/>
                <a:cs typeface="Arial" pitchFamily="34" charset="0"/>
              </a:rPr>
              <a:t>Policy 5202 </a:t>
            </a:r>
          </a:p>
        </p:txBody>
      </p:sp>
      <p:sp>
        <p:nvSpPr>
          <p:cNvPr id="3" name="Content Placeholder 2"/>
          <p:cNvSpPr>
            <a:spLocks noGrp="1"/>
          </p:cNvSpPr>
          <p:nvPr>
            <p:ph idx="1"/>
          </p:nvPr>
        </p:nvSpPr>
        <p:spPr>
          <a:xfrm>
            <a:off x="457200" y="1874837"/>
            <a:ext cx="8229600" cy="4525963"/>
          </a:xfrm>
        </p:spPr>
        <p:txBody>
          <a:bodyPr>
            <a:normAutofit/>
          </a:bodyPr>
          <a:lstStyle/>
          <a:p>
            <a:pPr marL="0" indent="0" algn="ctr">
              <a:buNone/>
            </a:pPr>
            <a:endParaRPr lang="en-US" sz="2400" i="1" dirty="0" smtClean="0">
              <a:latin typeface="Arial" pitchFamily="34" charset="0"/>
              <a:cs typeface="Arial" pitchFamily="34" charset="0"/>
            </a:endParaRPr>
          </a:p>
          <a:p>
            <a:pPr>
              <a:spcBef>
                <a:spcPct val="0"/>
              </a:spcBef>
            </a:pPr>
            <a:r>
              <a:rPr lang="en-US" sz="2000" dirty="0">
                <a:latin typeface="Arial" pitchFamily="34" charset="0"/>
                <a:ea typeface="+mj-ea"/>
                <a:cs typeface="Arial" pitchFamily="34" charset="0"/>
              </a:rPr>
              <a:t>The policy was out on comment for a period of 30 </a:t>
            </a:r>
            <a:r>
              <a:rPr lang="en-US" sz="2000" dirty="0" smtClean="0">
                <a:latin typeface="Arial" pitchFamily="34" charset="0"/>
                <a:ea typeface="+mj-ea"/>
                <a:cs typeface="Arial" pitchFamily="34" charset="0"/>
              </a:rPr>
              <a:t>days</a:t>
            </a:r>
          </a:p>
          <a:p>
            <a:pPr>
              <a:spcBef>
                <a:spcPct val="0"/>
              </a:spcBef>
            </a:pPr>
            <a:endParaRPr lang="en-US" sz="2000" dirty="0">
              <a:latin typeface="Arial" pitchFamily="34" charset="0"/>
              <a:ea typeface="+mj-ea"/>
              <a:cs typeface="Arial" pitchFamily="34" charset="0"/>
            </a:endParaRPr>
          </a:p>
          <a:p>
            <a:pPr>
              <a:spcBef>
                <a:spcPct val="0"/>
              </a:spcBef>
            </a:pPr>
            <a:r>
              <a:rPr lang="en-US" sz="2000" dirty="0">
                <a:latin typeface="Arial" pitchFamily="34" charset="0"/>
                <a:ea typeface="+mj-ea"/>
                <a:cs typeface="Arial" pitchFamily="34" charset="0"/>
              </a:rPr>
              <a:t>The following are changes that will be in place when the policy becomes effective next month</a:t>
            </a:r>
          </a:p>
          <a:p>
            <a:pPr lvl="1"/>
            <a:endParaRPr lang="en-US" dirty="0" smtClean="0"/>
          </a:p>
          <a:p>
            <a:endParaRPr lang="en-US" dirty="0"/>
          </a:p>
        </p:txBody>
      </p:sp>
    </p:spTree>
    <p:extLst>
      <p:ext uri="{BB962C8B-B14F-4D97-AF65-F5344CB8AC3E}">
        <p14:creationId xmlns:p14="http://schemas.microsoft.com/office/powerpoint/2010/main" val="520525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54666"/>
            <a:ext cx="7924800" cy="4525963"/>
          </a:xfrm>
        </p:spPr>
        <p:txBody>
          <a:bodyPr>
            <a:normAutofit/>
          </a:bodyPr>
          <a:lstStyle/>
          <a:p>
            <a:r>
              <a:rPr lang="en-US" sz="2600" dirty="0" smtClean="0">
                <a:latin typeface="Arial" panose="020B0604020202020204" pitchFamily="34" charset="0"/>
                <a:cs typeface="Arial" panose="020B0604020202020204" pitchFamily="34" charset="0"/>
              </a:rPr>
              <a:t>5 teachers currently serving in WV</a:t>
            </a:r>
          </a:p>
          <a:p>
            <a:r>
              <a:rPr lang="en-US" sz="2600" dirty="0">
                <a:latin typeface="Arial" panose="020B0604020202020204" pitchFamily="34" charset="0"/>
                <a:cs typeface="Arial" panose="020B0604020202020204" pitchFamily="34" charset="0"/>
              </a:rPr>
              <a:t>Certified teachers in Spain with a minimum of three years </a:t>
            </a:r>
            <a:r>
              <a:rPr lang="en-US" sz="2600" dirty="0" smtClean="0">
                <a:latin typeface="Arial" panose="020B0604020202020204" pitchFamily="34" charset="0"/>
                <a:cs typeface="Arial" panose="020B0604020202020204" pitchFamily="34" charset="0"/>
              </a:rPr>
              <a:t>experience</a:t>
            </a:r>
          </a:p>
          <a:p>
            <a:r>
              <a:rPr lang="en-US" sz="2600" dirty="0" smtClean="0">
                <a:latin typeface="Arial" panose="020B0604020202020204" pitchFamily="34" charset="0"/>
                <a:cs typeface="Arial" panose="020B0604020202020204" pitchFamily="34" charset="0"/>
              </a:rPr>
              <a:t>Three year program</a:t>
            </a:r>
          </a:p>
          <a:p>
            <a:r>
              <a:rPr lang="en-US" sz="2600" dirty="0" smtClean="0">
                <a:latin typeface="Arial" panose="020B0604020202020204" pitchFamily="34" charset="0"/>
                <a:cs typeface="Arial" panose="020B0604020202020204" pitchFamily="34" charset="0"/>
              </a:rPr>
              <a:t>Certification </a:t>
            </a:r>
          </a:p>
          <a:p>
            <a:r>
              <a:rPr lang="en-US" sz="2600" dirty="0" smtClean="0">
                <a:latin typeface="Arial" panose="020B0604020202020204" pitchFamily="34" charset="0"/>
                <a:cs typeface="Arial" panose="020B0604020202020204" pitchFamily="34" charset="0"/>
              </a:rPr>
              <a:t>Candidates</a:t>
            </a:r>
            <a:endParaRPr lang="en-US" sz="2600" dirty="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Contact Robert Crawford </a:t>
            </a:r>
            <a:r>
              <a:rPr lang="en-US" sz="2600" dirty="0" smtClean="0">
                <a:latin typeface="Arial" panose="020B0604020202020204" pitchFamily="34" charset="0"/>
                <a:cs typeface="Arial" panose="020B0604020202020204" pitchFamily="34" charset="0"/>
                <a:hlinkClick r:id="rId3"/>
              </a:rPr>
              <a:t>rcrawford@access.k12.wv.us</a:t>
            </a:r>
            <a:r>
              <a:rPr lang="en-US" sz="2600" dirty="0" smtClean="0">
                <a:latin typeface="Arial" panose="020B0604020202020204" pitchFamily="34" charset="0"/>
                <a:cs typeface="Arial" panose="020B0604020202020204" pitchFamily="34" charset="0"/>
              </a:rPr>
              <a:t> for more information  </a:t>
            </a:r>
          </a:p>
          <a:p>
            <a:endParaRPr lang="en-US" dirty="0" smtClean="0"/>
          </a:p>
          <a:p>
            <a:endParaRPr lang="en-US" dirty="0" smtClean="0"/>
          </a:p>
          <a:p>
            <a:endParaRPr lang="en-US" dirty="0" smtClean="0"/>
          </a:p>
          <a:p>
            <a:endParaRPr lang="en-US" dirty="0"/>
          </a:p>
        </p:txBody>
      </p:sp>
      <p:pic>
        <p:nvPicPr>
          <p:cNvPr id="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61529"/>
            <a:ext cx="2809875"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286000" y="609600"/>
            <a:ext cx="8229600" cy="1143000"/>
          </a:xfrm>
        </p:spPr>
        <p:txBody>
          <a:bodyPr>
            <a:normAutofit/>
          </a:bodyPr>
          <a:lstStyle/>
          <a:p>
            <a:r>
              <a:rPr lang="en-US" sz="3200" b="1" dirty="0" smtClean="0">
                <a:solidFill>
                  <a:srgbClr val="000099"/>
                </a:solidFill>
                <a:latin typeface="Arial" pitchFamily="34" charset="0"/>
                <a:cs typeface="Arial" pitchFamily="34" charset="0"/>
              </a:rPr>
              <a:t>Embassy of Spain</a:t>
            </a:r>
            <a:endParaRPr lang="en-US" sz="3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31153882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81200"/>
            <a:ext cx="9144000" cy="2677656"/>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Additional Topics</a:t>
            </a:r>
          </a:p>
          <a:p>
            <a:pPr algn="ctr"/>
            <a:endParaRPr lang="en-US" sz="3600" b="1" dirty="0">
              <a:solidFill>
                <a:srgbClr val="000099"/>
              </a:solidFill>
              <a:latin typeface="Arial" pitchFamily="34" charset="0"/>
              <a:cs typeface="Arial" pitchFamily="34" charset="0"/>
            </a:endParaRPr>
          </a:p>
          <a:p>
            <a:pPr algn="ctr"/>
            <a:r>
              <a:rPr lang="en-US" sz="2400" b="1" dirty="0" smtClean="0">
                <a:solidFill>
                  <a:srgbClr val="000099"/>
                </a:solidFill>
                <a:latin typeface="Arial" panose="020B0604020202020204" pitchFamily="34" charset="0"/>
                <a:cs typeface="Arial" pitchFamily="34" charset="0"/>
              </a:rPr>
              <a:t>Robert Hagerman</a:t>
            </a:r>
          </a:p>
          <a:p>
            <a:pPr algn="ctr"/>
            <a:endParaRPr lang="en-US" sz="2400" b="1" dirty="0" smtClean="0">
              <a:solidFill>
                <a:srgbClr val="000099"/>
              </a:solidFill>
              <a:latin typeface="Arial" panose="020B0604020202020204" pitchFamily="34" charset="0"/>
              <a:cs typeface="Arial" pitchFamily="34" charset="0"/>
            </a:endParaRPr>
          </a:p>
          <a:p>
            <a:pPr algn="ctr"/>
            <a:r>
              <a:rPr lang="en-US" sz="2400" b="1" dirty="0" smtClean="0">
                <a:solidFill>
                  <a:srgbClr val="000099"/>
                </a:solidFill>
                <a:latin typeface="Arial" panose="020B0604020202020204" pitchFamily="34" charset="0"/>
                <a:cs typeface="Arial" pitchFamily="34" charset="0"/>
              </a:rPr>
              <a:t>Assistant Director</a:t>
            </a:r>
          </a:p>
          <a:p>
            <a:pPr algn="ctr"/>
            <a:r>
              <a:rPr lang="en-US" sz="2400" b="1" dirty="0" smtClean="0">
                <a:solidFill>
                  <a:srgbClr val="000099"/>
                </a:solidFill>
                <a:latin typeface="Arial" panose="020B0604020202020204" pitchFamily="34" charset="0"/>
                <a:cs typeface="Arial" pitchFamily="34" charset="0"/>
              </a:rPr>
              <a:t>Office of Professional Preparation</a:t>
            </a:r>
          </a:p>
        </p:txBody>
      </p:sp>
    </p:spTree>
    <p:extLst>
      <p:ext uri="{BB962C8B-B14F-4D97-AF65-F5344CB8AC3E}">
        <p14:creationId xmlns:p14="http://schemas.microsoft.com/office/powerpoint/2010/main" val="5217936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5" name="Title 1"/>
          <p:cNvSpPr txBox="1">
            <a:spLocks/>
          </p:cNvSpPr>
          <p:nvPr/>
        </p:nvSpPr>
        <p:spPr>
          <a:xfrm>
            <a:off x="3048000" y="533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9"/>
                </a:solidFill>
                <a:latin typeface="Arial" pitchFamily="34" charset="0"/>
                <a:cs typeface="Arial" pitchFamily="34" charset="0"/>
              </a:rPr>
              <a:t>Additional Topics</a:t>
            </a:r>
            <a:endParaRPr lang="en-US" sz="3200" b="1" dirty="0">
              <a:solidFill>
                <a:srgbClr val="000099"/>
              </a:solidFill>
              <a:latin typeface="Arial" pitchFamily="34" charset="0"/>
              <a:cs typeface="Arial" pitchFamily="34" charset="0"/>
            </a:endParaRPr>
          </a:p>
        </p:txBody>
      </p:sp>
      <p:sp>
        <p:nvSpPr>
          <p:cNvPr id="6" name="Content Placeholder 2"/>
          <p:cNvSpPr txBox="1">
            <a:spLocks/>
          </p:cNvSpPr>
          <p:nvPr/>
        </p:nvSpPr>
        <p:spPr>
          <a:xfrm>
            <a:off x="762000" y="1734671"/>
            <a:ext cx="7620000" cy="5105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Electronic transcripts</a:t>
            </a:r>
          </a:p>
          <a:p>
            <a:r>
              <a:rPr lang="en-US" sz="2000" dirty="0">
                <a:latin typeface="Arial" panose="020B0604020202020204" pitchFamily="34" charset="0"/>
                <a:cs typeface="Arial" panose="020B0604020202020204" pitchFamily="34" charset="0"/>
              </a:rPr>
              <a:t>Original s</a:t>
            </a:r>
            <a:r>
              <a:rPr lang="en-US" sz="2000" dirty="0" smtClean="0">
                <a:latin typeface="Arial" panose="020B0604020202020204" pitchFamily="34" charset="0"/>
                <a:cs typeface="Arial" panose="020B0604020202020204" pitchFamily="34" charset="0"/>
              </a:rPr>
              <a:t>ignatures on applications</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Faxed documents</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Retirement of two associate staff members within the Office of Professional Preparation</a:t>
            </a:r>
          </a:p>
          <a:p>
            <a:r>
              <a:rPr lang="en-US" sz="2000" dirty="0" smtClean="0">
                <a:latin typeface="Arial" panose="020B0604020202020204" pitchFamily="34" charset="0"/>
                <a:cs typeface="Arial" panose="020B0604020202020204" pitchFamily="34" charset="0"/>
              </a:rPr>
              <a:t>Current forms</a:t>
            </a:r>
          </a:p>
          <a:p>
            <a:r>
              <a:rPr lang="en-US" sz="2000" dirty="0" smtClean="0">
                <a:latin typeface="Arial" panose="020B0604020202020204" pitchFamily="34" charset="0"/>
                <a:cs typeface="Arial" panose="020B0604020202020204" pitchFamily="34" charset="0"/>
              </a:rPr>
              <a:t>Complete forms in their entirety</a:t>
            </a:r>
          </a:p>
          <a:p>
            <a:r>
              <a:rPr lang="en-US" sz="2000" dirty="0" smtClean="0">
                <a:latin typeface="Arial" panose="020B0604020202020204" pitchFamily="34" charset="0"/>
                <a:cs typeface="Arial" panose="020B0604020202020204" pitchFamily="34" charset="0"/>
              </a:rPr>
              <a:t>Importance of signatures</a:t>
            </a:r>
          </a:p>
          <a:p>
            <a:r>
              <a:rPr lang="en-US" sz="2000" dirty="0" smtClean="0">
                <a:latin typeface="Arial" panose="020B0604020202020204" pitchFamily="34" charset="0"/>
                <a:cs typeface="Arial" panose="020B0604020202020204" pitchFamily="34" charset="0"/>
              </a:rPr>
              <a:t>Form 12 – Documents submitted prior to 2003</a:t>
            </a:r>
          </a:p>
          <a:p>
            <a:r>
              <a:rPr lang="en-US" sz="2000" dirty="0" smtClean="0">
                <a:latin typeface="Arial" panose="020B0604020202020204" pitchFamily="34" charset="0"/>
                <a:cs typeface="Arial" panose="020B0604020202020204" pitchFamily="34" charset="0"/>
              </a:rPr>
              <a:t>Office of Professional </a:t>
            </a:r>
            <a:r>
              <a:rPr lang="en-US" sz="2000" dirty="0">
                <a:latin typeface="Arial" panose="020B0604020202020204" pitchFamily="34" charset="0"/>
                <a:cs typeface="Arial" panose="020B0604020202020204" pitchFamily="34" charset="0"/>
              </a:rPr>
              <a:t>Preparation PowerPoints may be accessed at </a:t>
            </a:r>
            <a:r>
              <a:rPr lang="en-US" sz="2000" dirty="0">
                <a:latin typeface="Arial" panose="020B0604020202020204" pitchFamily="34" charset="0"/>
                <a:cs typeface="Arial" panose="020B0604020202020204" pitchFamily="34" charset="0"/>
                <a:hlinkClick r:id="rId3"/>
              </a:rPr>
              <a:t>http://</a:t>
            </a:r>
            <a:r>
              <a:rPr lang="en-US" sz="2000" dirty="0" smtClean="0">
                <a:latin typeface="Arial" panose="020B0604020202020204" pitchFamily="34" charset="0"/>
                <a:cs typeface="Arial" panose="020B0604020202020204" pitchFamily="34" charset="0"/>
                <a:hlinkClick r:id="rId3"/>
              </a:rPr>
              <a:t>wvde.state.wv.us/certification/resources.html</a:t>
            </a:r>
            <a:r>
              <a:rPr lang="en-US"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968094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590800"/>
            <a:ext cx="9144000" cy="1938992"/>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Questions and Answers Session</a:t>
            </a:r>
          </a:p>
          <a:p>
            <a:pPr algn="ctr"/>
            <a:endParaRPr lang="en-US" sz="3600" b="1" dirty="0">
              <a:solidFill>
                <a:srgbClr val="000099"/>
              </a:solidFill>
              <a:latin typeface="Arial" pitchFamily="34" charset="0"/>
              <a:cs typeface="Arial" pitchFamily="34" charset="0"/>
            </a:endParaRPr>
          </a:p>
          <a:p>
            <a:pPr algn="ctr"/>
            <a:r>
              <a:rPr lang="en-US" sz="2400" b="1" dirty="0" smtClean="0">
                <a:solidFill>
                  <a:srgbClr val="000099"/>
                </a:solidFill>
                <a:latin typeface="Arial" panose="020B0604020202020204" pitchFamily="34" charset="0"/>
                <a:cs typeface="Arial" pitchFamily="34" charset="0"/>
              </a:rPr>
              <a:t>West Virginia Department of Education</a:t>
            </a:r>
          </a:p>
          <a:p>
            <a:pPr algn="ctr"/>
            <a:r>
              <a:rPr lang="en-US" sz="2400" b="1" dirty="0" smtClean="0">
                <a:solidFill>
                  <a:srgbClr val="000099"/>
                </a:solidFill>
                <a:latin typeface="Arial" panose="020B0604020202020204" pitchFamily="34" charset="0"/>
                <a:cs typeface="Arial" pitchFamily="34" charset="0"/>
              </a:rPr>
              <a:t>Office of Professional Preparation</a:t>
            </a:r>
          </a:p>
        </p:txBody>
      </p:sp>
    </p:spTree>
    <p:extLst>
      <p:ext uri="{BB962C8B-B14F-4D97-AF65-F5344CB8AC3E}">
        <p14:creationId xmlns:p14="http://schemas.microsoft.com/office/powerpoint/2010/main" val="41600868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67000"/>
            <a:ext cx="9144000" cy="2400657"/>
          </a:xfrm>
          <a:prstGeom prst="rect">
            <a:avLst/>
          </a:prstGeom>
        </p:spPr>
        <p:txBody>
          <a:bodyPr wrap="square">
            <a:spAutoFit/>
          </a:bodyPr>
          <a:lstStyle/>
          <a:p>
            <a:pPr algn="ctr"/>
            <a:r>
              <a:rPr lang="en-US" sz="3600" b="1" dirty="0" smtClean="0">
                <a:solidFill>
                  <a:srgbClr val="000099"/>
                </a:solidFill>
                <a:latin typeface="Arial" pitchFamily="34" charset="0"/>
                <a:cs typeface="Arial" pitchFamily="34" charset="0"/>
              </a:rPr>
              <a:t>Conclusion of Meeting</a:t>
            </a:r>
          </a:p>
          <a:p>
            <a:pPr algn="ctr"/>
            <a:endParaRPr lang="en-US" b="1" dirty="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Dr. Monica Beane</a:t>
            </a:r>
          </a:p>
          <a:p>
            <a:pPr algn="ctr"/>
            <a:endParaRPr lang="en-US" sz="2400" b="1" dirty="0" smtClean="0">
              <a:solidFill>
                <a:srgbClr val="000099"/>
              </a:solidFill>
              <a:latin typeface="Arial" pitchFamily="34" charset="0"/>
              <a:cs typeface="Arial" pitchFamily="34" charset="0"/>
            </a:endParaRPr>
          </a:p>
          <a:p>
            <a:pPr algn="ctr"/>
            <a:r>
              <a:rPr lang="en-US" sz="2400" b="1" dirty="0" smtClean="0">
                <a:solidFill>
                  <a:srgbClr val="000099"/>
                </a:solidFill>
                <a:latin typeface="Arial" pitchFamily="34" charset="0"/>
                <a:cs typeface="Arial" pitchFamily="34" charset="0"/>
              </a:rPr>
              <a:t>Executive Director </a:t>
            </a:r>
          </a:p>
          <a:p>
            <a:pPr algn="ctr"/>
            <a:r>
              <a:rPr lang="en-US" sz="2400" b="1" dirty="0" smtClean="0">
                <a:solidFill>
                  <a:srgbClr val="000099"/>
                </a:solidFill>
                <a:latin typeface="Arial" pitchFamily="34" charset="0"/>
                <a:cs typeface="Arial" pitchFamily="34" charset="0"/>
              </a:rPr>
              <a:t>Office of Professional Preparation</a:t>
            </a:r>
            <a:endParaRPr lang="en-US" sz="24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705134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a:solidFill>
                  <a:srgbClr val="000099"/>
                </a:solidFill>
                <a:latin typeface="Arial" pitchFamily="34" charset="0"/>
                <a:cs typeface="Arial" pitchFamily="34" charset="0"/>
              </a:rPr>
              <a:t>Policy 5202 </a:t>
            </a:r>
          </a:p>
        </p:txBody>
      </p:sp>
      <p:sp>
        <p:nvSpPr>
          <p:cNvPr id="3" name="Content Placeholder 2"/>
          <p:cNvSpPr>
            <a:spLocks noGrp="1"/>
          </p:cNvSpPr>
          <p:nvPr>
            <p:ph idx="1"/>
          </p:nvPr>
        </p:nvSpPr>
        <p:spPr/>
        <p:txBody>
          <a:bodyPr>
            <a:noAutofit/>
          </a:bodyPr>
          <a:lstStyle/>
          <a:p>
            <a:pPr marL="0" indent="0" algn="ctr">
              <a:buNone/>
            </a:pPr>
            <a:endParaRPr lang="en-US" sz="2000" i="1" dirty="0" smtClean="0">
              <a:latin typeface="Arial" panose="020B0604020202020204" pitchFamily="34" charset="0"/>
              <a:cs typeface="Arial" pitchFamily="34" charset="0"/>
            </a:endParaRPr>
          </a:p>
          <a:p>
            <a:r>
              <a:rPr lang="en-US" sz="2000" b="1" dirty="0">
                <a:latin typeface="Arial" panose="020B0604020202020204" pitchFamily="34" charset="0"/>
                <a:cs typeface="Arial" panose="020B0604020202020204" pitchFamily="34" charset="0"/>
              </a:rPr>
              <a:t>§126-136-4. Definitions</a:t>
            </a:r>
            <a:r>
              <a:rPr lang="en-US" sz="2000" dirty="0">
                <a:latin typeface="Arial" panose="020B0604020202020204" pitchFamily="34" charset="0"/>
                <a:cs typeface="Arial" panose="020B0604020202020204" pitchFamily="34" charset="0"/>
              </a:rPr>
              <a:t>. The following definitions were added: </a:t>
            </a:r>
            <a:r>
              <a:rPr lang="en-US" sz="2000" dirty="0" smtClean="0">
                <a:latin typeface="Arial" panose="020B0604020202020204" pitchFamily="34" charset="0"/>
                <a:cs typeface="Arial" panose="020B0604020202020204" pitchFamily="34" charset="0"/>
              </a:rPr>
              <a:t>Early Childhood </a:t>
            </a:r>
            <a:r>
              <a:rPr lang="en-US" sz="2000" dirty="0">
                <a:latin typeface="Arial" panose="020B0604020202020204" pitchFamily="34" charset="0"/>
                <a:cs typeface="Arial" panose="020B0604020202020204" pitchFamily="34" charset="0"/>
              </a:rPr>
              <a:t>Classroom Assistant Teacher Temporary Authorization, </a:t>
            </a:r>
            <a:r>
              <a:rPr lang="en-US" sz="2000" dirty="0" smtClean="0">
                <a:latin typeface="Arial" panose="020B0604020202020204" pitchFamily="34" charset="0"/>
                <a:cs typeface="Arial" panose="020B0604020202020204" pitchFamily="34" charset="0"/>
              </a:rPr>
              <a:t>Early Childhood </a:t>
            </a:r>
            <a:r>
              <a:rPr lang="en-US" sz="2000" dirty="0">
                <a:latin typeface="Arial" panose="020B0604020202020204" pitchFamily="34" charset="0"/>
                <a:cs typeface="Arial" panose="020B0604020202020204" pitchFamily="34" charset="0"/>
              </a:rPr>
              <a:t>Classroom Assistant Teacher Permanent Authorization, </a:t>
            </a:r>
            <a:r>
              <a:rPr lang="en-US" sz="2000" dirty="0" smtClean="0">
                <a:latin typeface="Arial" panose="020B0604020202020204" pitchFamily="34" charset="0"/>
                <a:cs typeface="Arial" panose="020B0604020202020204" pitchFamily="34" charset="0"/>
              </a:rPr>
              <a:t>Early Childhood </a:t>
            </a:r>
            <a:r>
              <a:rPr lang="en-US" sz="2000" dirty="0">
                <a:latin typeface="Arial" panose="020B0604020202020204" pitchFamily="34" charset="0"/>
                <a:cs typeface="Arial" panose="020B0604020202020204" pitchFamily="34" charset="0"/>
              </a:rPr>
              <a:t>Classroom Assistant Teacher Paraprofessional Certificate, The </a:t>
            </a:r>
            <a:r>
              <a:rPr lang="en-US" sz="2000" dirty="0" smtClean="0">
                <a:latin typeface="Arial" panose="020B0604020202020204" pitchFamily="34" charset="0"/>
                <a:cs typeface="Arial" panose="020B0604020202020204" pitchFamily="34" charset="0"/>
              </a:rPr>
              <a:t>Student Teaching </a:t>
            </a:r>
            <a:r>
              <a:rPr lang="en-US" sz="2000" dirty="0">
                <a:latin typeface="Arial" panose="020B0604020202020204" pitchFamily="34" charset="0"/>
                <a:cs typeface="Arial" panose="020B0604020202020204" pitchFamily="34" charset="0"/>
              </a:rPr>
              <a:t>Permit was cha</a:t>
            </a:r>
            <a:r>
              <a:rPr lang="en-US" sz="2000" dirty="0">
                <a:solidFill>
                  <a:srgbClr val="002060"/>
                </a:solidFill>
                <a:latin typeface="Arial" panose="020B0604020202020204" pitchFamily="34" charset="0"/>
                <a:cs typeface="Arial" panose="020B0604020202020204" pitchFamily="34" charset="0"/>
              </a:rPr>
              <a:t>nged </a:t>
            </a:r>
            <a:r>
              <a:rPr lang="en-US" sz="2000" dirty="0">
                <a:latin typeface="Arial" panose="020B0604020202020204" pitchFamily="34" charset="0"/>
                <a:cs typeface="Arial" panose="020B0604020202020204" pitchFamily="34" charset="0"/>
              </a:rPr>
              <a:t>to Clinical Experience Permit to </a:t>
            </a:r>
            <a:r>
              <a:rPr lang="en-US" sz="2000" dirty="0" smtClean="0">
                <a:latin typeface="Arial" panose="020B0604020202020204" pitchFamily="34" charset="0"/>
                <a:cs typeface="Arial" panose="020B0604020202020204" pitchFamily="34" charset="0"/>
              </a:rPr>
              <a:t>encompass teacher</a:t>
            </a:r>
            <a:r>
              <a:rPr lang="en-US" sz="2000" dirty="0">
                <a:latin typeface="Arial" panose="020B0604020202020204" pitchFamily="34" charset="0"/>
                <a:cs typeface="Arial" panose="020B0604020202020204" pitchFamily="34" charset="0"/>
              </a:rPr>
              <a:t>, administrator or student support candidates placed in clinical </a:t>
            </a:r>
            <a:r>
              <a:rPr lang="en-US" sz="2000" dirty="0" smtClean="0">
                <a:latin typeface="Arial" panose="020B0604020202020204" pitchFamily="34" charset="0"/>
                <a:cs typeface="Arial" panose="020B0604020202020204" pitchFamily="34" charset="0"/>
              </a:rPr>
              <a:t>experiences in </a:t>
            </a:r>
            <a:r>
              <a:rPr lang="en-US" sz="2000" dirty="0">
                <a:latin typeface="Arial" panose="020B0604020202020204" pitchFamily="34" charset="0"/>
                <a:cs typeface="Arial" panose="020B0604020202020204" pitchFamily="34" charset="0"/>
              </a:rPr>
              <a:t>public schools settings</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126-136.5. Categories of Licenses. </a:t>
            </a:r>
            <a:r>
              <a:rPr lang="en-US" sz="2000" dirty="0">
                <a:latin typeface="Arial" panose="020B0604020202020204" pitchFamily="34" charset="0"/>
                <a:cs typeface="Arial" panose="020B0604020202020204" pitchFamily="34" charset="0"/>
              </a:rPr>
              <a:t>Language was added to clarify that </a:t>
            </a:r>
            <a:r>
              <a:rPr lang="en-US" sz="2000" dirty="0" smtClean="0">
                <a:latin typeface="Arial" panose="020B0604020202020204" pitchFamily="34" charset="0"/>
                <a:cs typeface="Arial" panose="020B0604020202020204" pitchFamily="34" charset="0"/>
              </a:rPr>
              <a:t>the Temporary </a:t>
            </a:r>
            <a:r>
              <a:rPr lang="en-US" sz="2000" dirty="0">
                <a:latin typeface="Arial" panose="020B0604020202020204" pitchFamily="34" charset="0"/>
                <a:cs typeface="Arial" panose="020B0604020202020204" pitchFamily="34" charset="0"/>
              </a:rPr>
              <a:t>Certificate is valid for a period of one year and may not be renewed</a:t>
            </a:r>
            <a:r>
              <a:rPr lang="en-US" sz="2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66724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a:solidFill>
                  <a:srgbClr val="000099"/>
                </a:solidFill>
                <a:latin typeface="Arial" pitchFamily="34" charset="0"/>
                <a:cs typeface="Arial" pitchFamily="34" charset="0"/>
              </a:rPr>
              <a:t>Policy 5202 </a:t>
            </a:r>
          </a:p>
        </p:txBody>
      </p:sp>
      <p:sp>
        <p:nvSpPr>
          <p:cNvPr id="3" name="Content Placeholder 2"/>
          <p:cNvSpPr>
            <a:spLocks noGrp="1"/>
          </p:cNvSpPr>
          <p:nvPr>
            <p:ph idx="1"/>
          </p:nvPr>
        </p:nvSpPr>
        <p:spPr/>
        <p:txBody>
          <a:bodyPr>
            <a:noAutofit/>
          </a:bodyPr>
          <a:lstStyle/>
          <a:p>
            <a:pPr marL="0" indent="0" algn="ctr">
              <a:buNone/>
            </a:pPr>
            <a:endParaRPr lang="en-US" sz="2000" i="1" dirty="0" smtClean="0">
              <a:latin typeface="Arial" panose="020B0604020202020204" pitchFamily="34" charset="0"/>
              <a:cs typeface="Arial" pitchFamily="34" charset="0"/>
            </a:endParaRPr>
          </a:p>
          <a:p>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126-136-6. Legal Basis for Licensure. </a:t>
            </a:r>
            <a:r>
              <a:rPr lang="en-US" sz="2000" dirty="0">
                <a:latin typeface="Arial" panose="020B0604020202020204" pitchFamily="34" charset="0"/>
                <a:cs typeface="Arial" panose="020B0604020202020204" pitchFamily="34" charset="0"/>
              </a:rPr>
              <a:t>Clarifying language was inserted </a:t>
            </a:r>
            <a:r>
              <a:rPr lang="en-US" sz="2000" dirty="0" smtClean="0">
                <a:latin typeface="Arial" panose="020B0604020202020204" pitchFamily="34" charset="0"/>
                <a:cs typeface="Arial" panose="020B0604020202020204" pitchFamily="34" charset="0"/>
              </a:rPr>
              <a:t>to reflect </a:t>
            </a:r>
            <a:r>
              <a:rPr lang="en-US" sz="2000" dirty="0">
                <a:latin typeface="Arial" panose="020B0604020202020204" pitchFamily="34" charset="0"/>
                <a:cs typeface="Arial" panose="020B0604020202020204" pitchFamily="34" charset="0"/>
              </a:rPr>
              <a:t>that a county may employ an applicant for a professional </a:t>
            </a:r>
            <a:r>
              <a:rPr lang="en-US" sz="2000" dirty="0" smtClean="0">
                <a:latin typeface="Arial" panose="020B0604020202020204" pitchFamily="34" charset="0"/>
                <a:cs typeface="Arial" panose="020B0604020202020204" pitchFamily="34" charset="0"/>
              </a:rPr>
              <a:t>educator’s certificate </a:t>
            </a:r>
            <a:r>
              <a:rPr lang="en-US" sz="2000" dirty="0">
                <a:latin typeface="Arial" panose="020B0604020202020204" pitchFamily="34" charset="0"/>
                <a:cs typeface="Arial" panose="020B0604020202020204" pitchFamily="34" charset="0"/>
              </a:rPr>
              <a:t>in good faith on the anticipation that he or she is eligible for </a:t>
            </a:r>
            <a:r>
              <a:rPr lang="en-US" sz="2000" dirty="0" smtClean="0">
                <a:latin typeface="Arial" panose="020B0604020202020204" pitchFamily="34" charset="0"/>
                <a:cs typeface="Arial" panose="020B0604020202020204" pitchFamily="34" charset="0"/>
              </a:rPr>
              <a:t>a certificate</a:t>
            </a:r>
            <a:r>
              <a:rPr lang="en-US" sz="2000" dirty="0">
                <a:latin typeface="Arial" panose="020B0604020202020204" pitchFamily="34" charset="0"/>
                <a:cs typeface="Arial" panose="020B0604020202020204" pitchFamily="34" charset="0"/>
              </a:rPr>
              <a:t>. Additionally, language was added to clarify the </a:t>
            </a:r>
            <a:r>
              <a:rPr lang="en-US" sz="2000" dirty="0" smtClean="0">
                <a:latin typeface="Arial" panose="020B0604020202020204" pitchFamily="34" charset="0"/>
                <a:cs typeface="Arial" panose="020B0604020202020204" pitchFamily="34" charset="0"/>
              </a:rPr>
              <a:t>reinstatement procedure </a:t>
            </a:r>
            <a:r>
              <a:rPr lang="en-US" sz="2000" dirty="0">
                <a:latin typeface="Arial" panose="020B0604020202020204" pitchFamily="34" charset="0"/>
                <a:cs typeface="Arial" panose="020B0604020202020204" pitchFamily="34" charset="0"/>
              </a:rPr>
              <a:t>following the suspension and/or revocation of licenses. Language </a:t>
            </a:r>
            <a:r>
              <a:rPr lang="en-US" sz="2000" dirty="0" smtClean="0">
                <a:latin typeface="Arial" panose="020B0604020202020204" pitchFamily="34" charset="0"/>
                <a:cs typeface="Arial" panose="020B0604020202020204" pitchFamily="34" charset="0"/>
              </a:rPr>
              <a:t>was added </a:t>
            </a:r>
            <a:r>
              <a:rPr lang="en-US" sz="2000" dirty="0">
                <a:latin typeface="Arial" panose="020B0604020202020204" pitchFamily="34" charset="0"/>
                <a:cs typeface="Arial" panose="020B0604020202020204" pitchFamily="34" charset="0"/>
              </a:rPr>
              <a:t>to clearly state that a certificate that was designated as </a:t>
            </a:r>
            <a:r>
              <a:rPr lang="en-US" sz="2000" dirty="0" smtClean="0">
                <a:latin typeface="Arial" panose="020B0604020202020204" pitchFamily="34" charset="0"/>
                <a:cs typeface="Arial" panose="020B0604020202020204" pitchFamily="34" charset="0"/>
              </a:rPr>
              <a:t>permanently revoked </a:t>
            </a:r>
            <a:r>
              <a:rPr lang="en-US" sz="2000" dirty="0">
                <a:latin typeface="Arial" panose="020B0604020202020204" pitchFamily="34" charset="0"/>
                <a:cs typeface="Arial" panose="020B0604020202020204" pitchFamily="34" charset="0"/>
              </a:rPr>
              <a:t>shall not be eligible to apply for reinstatement. Language was also </a:t>
            </a:r>
            <a:r>
              <a:rPr lang="en-US" sz="2000" dirty="0" smtClean="0">
                <a:latin typeface="Arial" panose="020B0604020202020204" pitchFamily="34" charset="0"/>
                <a:cs typeface="Arial" panose="020B0604020202020204" pitchFamily="34" charset="0"/>
              </a:rPr>
              <a:t>added to </a:t>
            </a:r>
            <a:r>
              <a:rPr lang="en-US" sz="2000" dirty="0">
                <a:latin typeface="Arial" panose="020B0604020202020204" pitchFamily="34" charset="0"/>
                <a:cs typeface="Arial" panose="020B0604020202020204" pitchFamily="34" charset="0"/>
              </a:rPr>
              <a:t>clarify the Hearing and Appeals section as it pertains to the West </a:t>
            </a:r>
            <a:r>
              <a:rPr lang="en-US" sz="2000" dirty="0" smtClean="0">
                <a:latin typeface="Arial" panose="020B0604020202020204" pitchFamily="34" charset="0"/>
                <a:cs typeface="Arial" panose="020B0604020202020204" pitchFamily="34" charset="0"/>
              </a:rPr>
              <a:t>Virginia Commission </a:t>
            </a:r>
            <a:r>
              <a:rPr lang="en-US" sz="2000" dirty="0">
                <a:latin typeface="Arial" panose="020B0604020202020204" pitchFamily="34" charset="0"/>
                <a:cs typeface="Arial" panose="020B0604020202020204" pitchFamily="34" charset="0"/>
              </a:rPr>
              <a:t>for Professional Teaching Standards (WVCPTS</a:t>
            </a:r>
            <a:r>
              <a:rPr lang="en-US" sz="2000" dirty="0" smtClean="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5120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a:solidFill>
                  <a:srgbClr val="000099"/>
                </a:solidFill>
                <a:latin typeface="Arial" pitchFamily="34" charset="0"/>
                <a:cs typeface="Arial" pitchFamily="34" charset="0"/>
              </a:rPr>
              <a:t>Policy 5202 </a:t>
            </a:r>
          </a:p>
        </p:txBody>
      </p:sp>
      <p:sp>
        <p:nvSpPr>
          <p:cNvPr id="3" name="Content Placeholder 2"/>
          <p:cNvSpPr>
            <a:spLocks noGrp="1"/>
          </p:cNvSpPr>
          <p:nvPr>
            <p:ph idx="1"/>
          </p:nvPr>
        </p:nvSpPr>
        <p:spPr/>
        <p:txBody>
          <a:bodyPr>
            <a:noAutofit/>
          </a:bodyPr>
          <a:lstStyle/>
          <a:p>
            <a:pPr marL="0" indent="0" algn="ctr">
              <a:buNone/>
            </a:pPr>
            <a:endParaRPr lang="en-US" sz="2000" i="1" dirty="0" smtClean="0">
              <a:latin typeface="Arial" panose="020B0604020202020204" pitchFamily="34" charset="0"/>
              <a:cs typeface="Arial" pitchFamily="34" charset="0"/>
            </a:endParaRPr>
          </a:p>
          <a:p>
            <a:r>
              <a:rPr lang="en-US" sz="2000" b="1" dirty="0">
                <a:latin typeface="Arial" panose="020B0604020202020204" pitchFamily="34" charset="0"/>
                <a:cs typeface="Arial" panose="020B0604020202020204" pitchFamily="34" charset="0"/>
              </a:rPr>
              <a:t>§126-136-7. Responsibilities for Licensure. </a:t>
            </a:r>
            <a:r>
              <a:rPr lang="en-US" sz="2000" dirty="0">
                <a:latin typeface="Arial" panose="020B0604020202020204" pitchFamily="34" charset="0"/>
                <a:cs typeface="Arial" panose="020B0604020202020204" pitchFamily="34" charset="0"/>
              </a:rPr>
              <a:t>Language was added to clarify </a:t>
            </a:r>
            <a:r>
              <a:rPr lang="en-US" sz="2000" dirty="0" smtClean="0">
                <a:latin typeface="Arial" panose="020B0604020202020204" pitchFamily="34" charset="0"/>
                <a:cs typeface="Arial" panose="020B0604020202020204" pitchFamily="34" charset="0"/>
              </a:rPr>
              <a:t>that the </a:t>
            </a:r>
            <a:r>
              <a:rPr lang="en-US" sz="2000" dirty="0">
                <a:latin typeface="Arial" panose="020B0604020202020204" pitchFamily="34" charset="0"/>
                <a:cs typeface="Arial" panose="020B0604020202020204" pitchFamily="34" charset="0"/>
              </a:rPr>
              <a:t>waiver granted by the State Superintendent shall only be for a </a:t>
            </a:r>
            <a:r>
              <a:rPr lang="en-US" sz="2000" dirty="0" smtClean="0">
                <a:latin typeface="Arial" panose="020B0604020202020204" pitchFamily="34" charset="0"/>
                <a:cs typeface="Arial" panose="020B0604020202020204" pitchFamily="34" charset="0"/>
              </a:rPr>
              <a:t>period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one year</a:t>
            </a:r>
            <a:r>
              <a:rPr lang="en-US" sz="2000" dirty="0">
                <a:latin typeface="Arial" panose="020B0604020202020204" pitchFamily="34" charset="0"/>
                <a:cs typeface="Arial" panose="020B0604020202020204" pitchFamily="34" charset="0"/>
              </a:rPr>
              <a:t>. During this one-year period, the applicant must complete all </a:t>
            </a:r>
            <a:r>
              <a:rPr lang="en-US" sz="2000" dirty="0" smtClean="0">
                <a:latin typeface="Arial" panose="020B0604020202020204" pitchFamily="34" charset="0"/>
                <a:cs typeface="Arial" panose="020B0604020202020204" pitchFamily="34" charset="0"/>
              </a:rPr>
              <a:t>requirements that </a:t>
            </a:r>
            <a:r>
              <a:rPr lang="en-US" sz="2000" dirty="0">
                <a:latin typeface="Arial" panose="020B0604020202020204" pitchFamily="34" charset="0"/>
                <a:cs typeface="Arial" panose="020B0604020202020204" pitchFamily="34" charset="0"/>
              </a:rPr>
              <a:t>were waived. Prior to the conclusion of the one year waiver period, </a:t>
            </a:r>
            <a:r>
              <a:rPr lang="en-US" sz="2000" dirty="0" smtClean="0">
                <a:latin typeface="Arial" panose="020B0604020202020204" pitchFamily="34" charset="0"/>
                <a:cs typeface="Arial" panose="020B0604020202020204" pitchFamily="34" charset="0"/>
              </a:rPr>
              <a:t>the applicant </a:t>
            </a:r>
            <a:r>
              <a:rPr lang="en-US" sz="2000" dirty="0">
                <a:latin typeface="Arial" panose="020B0604020202020204" pitchFamily="34" charset="0"/>
                <a:cs typeface="Arial" panose="020B0604020202020204" pitchFamily="34" charset="0"/>
              </a:rPr>
              <a:t>must apply for licensure and will be required to meet all </a:t>
            </a:r>
            <a:r>
              <a:rPr lang="en-US" sz="2000" dirty="0" smtClean="0">
                <a:latin typeface="Arial" panose="020B0604020202020204" pitchFamily="34" charset="0"/>
                <a:cs typeface="Arial" panose="020B0604020202020204" pitchFamily="34" charset="0"/>
              </a:rPr>
              <a:t>requirements for </a:t>
            </a:r>
            <a:r>
              <a:rPr lang="en-US" sz="2000" dirty="0">
                <a:latin typeface="Arial" panose="020B0604020202020204" pitchFamily="34" charset="0"/>
                <a:cs typeface="Arial" panose="020B0604020202020204" pitchFamily="34" charset="0"/>
              </a:rPr>
              <a:t>the licensure to be issued for the remaining period of the license</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126-136-10. Licenses for Professional Educators. </a:t>
            </a:r>
            <a:r>
              <a:rPr lang="en-US" sz="2000" dirty="0">
                <a:latin typeface="Arial" panose="020B0604020202020204" pitchFamily="34" charset="0"/>
                <a:cs typeface="Arial" panose="020B0604020202020204" pitchFamily="34" charset="0"/>
              </a:rPr>
              <a:t>Language was clarified </a:t>
            </a:r>
            <a:r>
              <a:rPr lang="en-US" sz="2000" dirty="0" smtClean="0">
                <a:latin typeface="Arial" panose="020B0604020202020204" pitchFamily="34" charset="0"/>
                <a:cs typeface="Arial" panose="020B0604020202020204" pitchFamily="34" charset="0"/>
              </a:rPr>
              <a:t>to reflect </a:t>
            </a:r>
            <a:r>
              <a:rPr lang="en-US" sz="2000" dirty="0">
                <a:latin typeface="Arial" panose="020B0604020202020204" pitchFamily="34" charset="0"/>
                <a:cs typeface="Arial" panose="020B0604020202020204" pitchFamily="34" charset="0"/>
              </a:rPr>
              <a:t>the renewal option for a permanent certificate based on renewing </a:t>
            </a:r>
            <a:r>
              <a:rPr lang="en-US" sz="2000" dirty="0" smtClean="0">
                <a:latin typeface="Arial" panose="020B0604020202020204" pitchFamily="34" charset="0"/>
                <a:cs typeface="Arial" panose="020B0604020202020204" pitchFamily="34" charset="0"/>
              </a:rPr>
              <a:t>the professional </a:t>
            </a:r>
            <a:r>
              <a:rPr lang="en-US" sz="2000" dirty="0">
                <a:latin typeface="Arial" panose="020B0604020202020204" pitchFamily="34" charset="0"/>
                <a:cs typeface="Arial" panose="020B0604020202020204" pitchFamily="34" charset="0"/>
              </a:rPr>
              <a:t>certificate valid for five years once; not two times, as </a:t>
            </a:r>
            <a:r>
              <a:rPr lang="en-US" sz="2000" dirty="0" smtClean="0">
                <a:latin typeface="Arial" panose="020B0604020202020204" pitchFamily="34" charset="0"/>
                <a:cs typeface="Arial" panose="020B0604020202020204" pitchFamily="34" charset="0"/>
              </a:rPr>
              <a:t>previously stated.</a:t>
            </a:r>
          </a:p>
        </p:txBody>
      </p:sp>
    </p:spTree>
    <p:extLst>
      <p:ext uri="{BB962C8B-B14F-4D97-AF65-F5344CB8AC3E}">
        <p14:creationId xmlns:p14="http://schemas.microsoft.com/office/powerpoint/2010/main" val="243741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3600" b="1" dirty="0">
                <a:solidFill>
                  <a:srgbClr val="000099"/>
                </a:solidFill>
                <a:latin typeface="Arial" pitchFamily="34" charset="0"/>
                <a:cs typeface="Arial" pitchFamily="34" charset="0"/>
              </a:rPr>
              <a:t>Policy 5202 </a:t>
            </a:r>
          </a:p>
        </p:txBody>
      </p:sp>
      <p:sp>
        <p:nvSpPr>
          <p:cNvPr id="3" name="Content Placeholder 2"/>
          <p:cNvSpPr>
            <a:spLocks noGrp="1"/>
          </p:cNvSpPr>
          <p:nvPr>
            <p:ph idx="1"/>
          </p:nvPr>
        </p:nvSpPr>
        <p:spPr>
          <a:xfrm>
            <a:off x="457200" y="2179637"/>
            <a:ext cx="8229600" cy="4525963"/>
          </a:xfrm>
        </p:spPr>
        <p:txBody>
          <a:bodyPr>
            <a:noAutofit/>
          </a:bodyPr>
          <a:lstStyle/>
          <a:p>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126-136-11. Permits Issued to Professional Educators</a:t>
            </a:r>
            <a:r>
              <a:rPr lang="en-US" sz="2000" dirty="0">
                <a:latin typeface="Arial" panose="020B0604020202020204" pitchFamily="34" charset="0"/>
                <a:cs typeface="Arial" panose="020B0604020202020204" pitchFamily="34" charset="0"/>
              </a:rPr>
              <a:t>. References to </a:t>
            </a:r>
            <a:r>
              <a:rPr lang="en-US" sz="2000" dirty="0" smtClean="0">
                <a:latin typeface="Arial" panose="020B0604020202020204" pitchFamily="34" charset="0"/>
                <a:cs typeface="Arial" panose="020B0604020202020204" pitchFamily="34" charset="0"/>
              </a:rPr>
              <a:t>permits for </a:t>
            </a:r>
            <a:r>
              <a:rPr lang="en-US" sz="2000" dirty="0">
                <a:latin typeface="Arial" panose="020B0604020202020204" pitchFamily="34" charset="0"/>
                <a:cs typeface="Arial" panose="020B0604020202020204" pitchFamily="34" charset="0"/>
              </a:rPr>
              <a:t>student teachers were updated to reflect permits for clinical experiences </a:t>
            </a:r>
            <a:r>
              <a:rPr lang="en-US" sz="2000" dirty="0" smtClean="0">
                <a:latin typeface="Arial" panose="020B0604020202020204" pitchFamily="34" charset="0"/>
                <a:cs typeface="Arial" panose="020B0604020202020204" pitchFamily="34" charset="0"/>
              </a:rPr>
              <a:t>for teachers</a:t>
            </a:r>
            <a:r>
              <a:rPr lang="en-US" sz="2000" dirty="0">
                <a:latin typeface="Arial" panose="020B0604020202020204" pitchFamily="34" charset="0"/>
                <a:cs typeface="Arial" panose="020B0604020202020204" pitchFamily="34" charset="0"/>
              </a:rPr>
              <a:t>, administrators, and student support candidates. Language was revised </a:t>
            </a:r>
            <a:r>
              <a:rPr lang="en-US" sz="2000" dirty="0" smtClean="0">
                <a:latin typeface="Arial" panose="020B0604020202020204" pitchFamily="34" charset="0"/>
                <a:cs typeface="Arial" panose="020B0604020202020204" pitchFamily="34" charset="0"/>
              </a:rPr>
              <a:t>to reflect </a:t>
            </a:r>
            <a:r>
              <a:rPr lang="en-US" sz="2000" dirty="0">
                <a:latin typeface="Arial" panose="020B0604020202020204" pitchFamily="34" charset="0"/>
                <a:cs typeface="Arial" panose="020B0604020202020204" pitchFamily="34" charset="0"/>
              </a:rPr>
              <a:t>the requirements for the Initial Fire Service Training Adult </a:t>
            </a:r>
            <a:r>
              <a:rPr lang="en-US" sz="2000" dirty="0" smtClean="0">
                <a:latin typeface="Arial" panose="020B0604020202020204" pitchFamily="34" charset="0"/>
                <a:cs typeface="Arial" panose="020B0604020202020204" pitchFamily="34" charset="0"/>
              </a:rPr>
              <a:t>part-Time Permit</a:t>
            </a:r>
            <a:r>
              <a:rPr lang="en-US" sz="2000" dirty="0">
                <a:latin typeface="Arial" panose="020B0604020202020204" pitchFamily="34" charset="0"/>
                <a:cs typeface="Arial" panose="020B0604020202020204" pitchFamily="34" charset="0"/>
              </a:rPr>
              <a:t>. An Authorization for Professional Accountant was added. </a:t>
            </a:r>
            <a:r>
              <a:rPr lang="en-US" sz="2000" dirty="0" smtClean="0">
                <a:latin typeface="Arial" panose="020B0604020202020204" pitchFamily="34" charset="0"/>
                <a:cs typeface="Arial" panose="020B0604020202020204" pitchFamily="34" charset="0"/>
              </a:rPr>
              <a:t>Additionally, updated </a:t>
            </a:r>
            <a:r>
              <a:rPr lang="en-US" sz="2000" dirty="0">
                <a:latin typeface="Arial" panose="020B0604020202020204" pitchFamily="34" charset="0"/>
                <a:cs typeface="Arial" panose="020B0604020202020204" pitchFamily="34" charset="0"/>
              </a:rPr>
              <a:t>numbering was required to reflect the most recent revision to </a:t>
            </a:r>
            <a:r>
              <a:rPr lang="en-US" sz="2000" dirty="0" smtClean="0">
                <a:latin typeface="Arial" panose="020B0604020202020204" pitchFamily="34" charset="0"/>
                <a:cs typeface="Arial" panose="020B0604020202020204" pitchFamily="34" charset="0"/>
              </a:rPr>
              <a:t>Policy 5202</a:t>
            </a:r>
            <a:r>
              <a:rPr lang="en-US" sz="2000" dirty="0">
                <a:latin typeface="Arial" panose="020B0604020202020204" pitchFamily="34" charset="0"/>
                <a:cs typeface="Arial" panose="020B0604020202020204" pitchFamily="34" charset="0"/>
              </a:rPr>
              <a:t>. Previous references are no longer valid due to renumbering the section</a:t>
            </a:r>
            <a:r>
              <a:rPr lang="en-US" sz="2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07935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2103</TotalTime>
  <Words>3355</Words>
  <Application>Microsoft Office PowerPoint</Application>
  <PresentationFormat>On-screen Show (4:3)</PresentationFormat>
  <Paragraphs>445</Paragraphs>
  <Slides>54</Slides>
  <Notes>54</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Office Theme</vt:lpstr>
      <vt:lpstr>2_Office Theme</vt:lpstr>
      <vt:lpstr> Office of Professional Preparation  WV School Personnel Association Conference  May 14, 2014 Embassy Suites, Charleston</vt:lpstr>
      <vt:lpstr>PowerPoint Presentation</vt:lpstr>
      <vt:lpstr>PowerPoint Presentation</vt:lpstr>
      <vt:lpstr>PowerPoint Presentation</vt:lpstr>
      <vt:lpstr> Policy 5202 </vt:lpstr>
      <vt:lpstr> Policy 5202 </vt:lpstr>
      <vt:lpstr> Policy 5202 </vt:lpstr>
      <vt:lpstr> Policy 5202 </vt:lpstr>
      <vt:lpstr> Policy 5202 </vt:lpstr>
      <vt:lpstr> Policy 5202 </vt:lpstr>
      <vt:lpstr> Policy 5202 </vt:lpstr>
      <vt:lpstr> Policy 5202 </vt:lpstr>
      <vt:lpstr> Policy 5202 </vt:lpstr>
      <vt:lpstr> Policy 5202 </vt:lpstr>
      <vt:lpstr> Policy 5202 </vt:lpstr>
      <vt:lpstr>PowerPoint Presentation</vt:lpstr>
      <vt:lpstr> Policy 5310 &amp; Educator Evaluation </vt:lpstr>
      <vt:lpstr> Roster Verification System</vt:lpstr>
      <vt:lpstr> Educator Evaluation Trainings </vt:lpstr>
      <vt:lpstr>PowerPoint Presentation</vt:lpstr>
      <vt:lpstr>OPP Form Updates</vt:lpstr>
      <vt:lpstr>PowerPoint Presentation</vt:lpstr>
      <vt:lpstr>Legal Procedures</vt:lpstr>
      <vt:lpstr>Fingerprints/Background</vt:lpstr>
      <vt:lpstr>OPP Application Fees</vt:lpstr>
      <vt:lpstr>New Mentor Reimbursement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Tuition Reimbursement</vt:lpstr>
      <vt:lpstr>OPP Online System</vt:lpstr>
      <vt:lpstr>Waiver Process</vt:lpstr>
      <vt:lpstr>Waiver Process</vt:lpstr>
      <vt:lpstr>Waiver Process</vt:lpstr>
      <vt:lpstr>Clinical Experience Permit</vt:lpstr>
      <vt:lpstr>Exceptions for Veterans  and Spouses</vt:lpstr>
      <vt:lpstr>PowerPoint Presentation</vt:lpstr>
      <vt:lpstr>PowerPoint Presentation</vt:lpstr>
      <vt:lpstr>PowerPoint Presentation</vt:lpstr>
      <vt:lpstr> Transition to Teaching Online Portal for Candidates:  http://wvde.state.wv.us/forms/transition-to-teaching/   Personnel Directors:    http://wvde.state.wv.us/forms/transition-to-teaching/admin  Access to the TtT candidate database requires a WebTop account.   If you do not already have access, provide your WebTop user name to a Transition to Teaching coordinator. </vt:lpstr>
      <vt:lpstr>PowerPoint Presentation</vt:lpstr>
      <vt:lpstr>PowerPoint Presentation</vt:lpstr>
      <vt:lpstr>counties will include  TtT in their WV SIPP plan:  </vt:lpstr>
      <vt:lpstr>PowerPoint Presentation</vt:lpstr>
      <vt:lpstr>PowerPoint Presentation</vt:lpstr>
      <vt:lpstr>Embassy of Spain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 Evaluation Self-Reflection and Evidence Webinar February 28th, 2013</dc:title>
  <dc:creator>Lisa Hedrick</dc:creator>
  <cp:lastModifiedBy>Robert Mellace</cp:lastModifiedBy>
  <cp:revision>80</cp:revision>
  <cp:lastPrinted>2014-05-14T11:42:17Z</cp:lastPrinted>
  <dcterms:created xsi:type="dcterms:W3CDTF">2013-04-24T20:57:18Z</dcterms:created>
  <dcterms:modified xsi:type="dcterms:W3CDTF">2014-05-14T15:28:10Z</dcterms:modified>
</cp:coreProperties>
</file>