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5"/>
  </p:notesMasterIdLst>
  <p:handoutMasterIdLst>
    <p:handoutMasterId r:id="rId76"/>
  </p:handoutMasterIdLst>
  <p:sldIdLst>
    <p:sldId id="256" r:id="rId3"/>
    <p:sldId id="327" r:id="rId4"/>
    <p:sldId id="307" r:id="rId5"/>
    <p:sldId id="308" r:id="rId6"/>
    <p:sldId id="353"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1" r:id="rId25"/>
    <p:sldId id="372" r:id="rId26"/>
    <p:sldId id="379" r:id="rId27"/>
    <p:sldId id="373" r:id="rId28"/>
    <p:sldId id="374" r:id="rId29"/>
    <p:sldId id="375" r:id="rId30"/>
    <p:sldId id="376" r:id="rId31"/>
    <p:sldId id="377" r:id="rId32"/>
    <p:sldId id="378" r:id="rId33"/>
    <p:sldId id="383" r:id="rId34"/>
    <p:sldId id="322" r:id="rId35"/>
    <p:sldId id="321" r:id="rId36"/>
    <p:sldId id="310" r:id="rId37"/>
    <p:sldId id="278" r:id="rId38"/>
    <p:sldId id="323" r:id="rId39"/>
    <p:sldId id="266" r:id="rId40"/>
    <p:sldId id="336" r:id="rId41"/>
    <p:sldId id="337" r:id="rId42"/>
    <p:sldId id="338" r:id="rId43"/>
    <p:sldId id="339" r:id="rId44"/>
    <p:sldId id="340" r:id="rId45"/>
    <p:sldId id="341" r:id="rId46"/>
    <p:sldId id="342" r:id="rId47"/>
    <p:sldId id="347" r:id="rId48"/>
    <p:sldId id="348" r:id="rId49"/>
    <p:sldId id="349" r:id="rId50"/>
    <p:sldId id="350" r:id="rId51"/>
    <p:sldId id="351" r:id="rId52"/>
    <p:sldId id="380" r:id="rId53"/>
    <p:sldId id="313" r:id="rId54"/>
    <p:sldId id="314" r:id="rId55"/>
    <p:sldId id="315" r:id="rId56"/>
    <p:sldId id="316" r:id="rId57"/>
    <p:sldId id="343" r:id="rId58"/>
    <p:sldId id="344" r:id="rId59"/>
    <p:sldId id="345" r:id="rId60"/>
    <p:sldId id="346" r:id="rId61"/>
    <p:sldId id="283" r:id="rId62"/>
    <p:sldId id="325" r:id="rId63"/>
    <p:sldId id="290" r:id="rId64"/>
    <p:sldId id="293" r:id="rId65"/>
    <p:sldId id="298" r:id="rId66"/>
    <p:sldId id="294" r:id="rId67"/>
    <p:sldId id="332" r:id="rId68"/>
    <p:sldId id="330" r:id="rId69"/>
    <p:sldId id="384" r:id="rId70"/>
    <p:sldId id="352" r:id="rId71"/>
    <p:sldId id="333" r:id="rId72"/>
    <p:sldId id="324" r:id="rId73"/>
    <p:sldId id="329" r:id="rId7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80" autoAdjust="0"/>
  </p:normalViewPr>
  <p:slideViewPr>
    <p:cSldViewPr>
      <p:cViewPr varScale="1">
        <p:scale>
          <a:sx n="96" d="100"/>
          <a:sy n="96" d="100"/>
        </p:scale>
        <p:origin x="195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D9264E4D-FC7D-4AF4-AEDE-F10ABF5CED37}" type="datetimeFigureOut">
              <a:rPr lang="en-US" smtClean="0"/>
              <a:t>10/21/2014</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0E0D2407-918C-41F2-8309-4C9F04103298}" type="slidenum">
              <a:rPr lang="en-US" smtClean="0"/>
              <a:t>‹#›</a:t>
            </a:fld>
            <a:endParaRPr lang="en-US" dirty="0"/>
          </a:p>
        </p:txBody>
      </p:sp>
    </p:spTree>
    <p:extLst>
      <p:ext uri="{BB962C8B-B14F-4D97-AF65-F5344CB8AC3E}">
        <p14:creationId xmlns:p14="http://schemas.microsoft.com/office/powerpoint/2010/main" val="3702326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E9370AA-B884-46E9-8729-C3BA4BA9EDA6}" type="datetimeFigureOut">
              <a:rPr lang="en-US" smtClean="0"/>
              <a:t>10/21/2014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30B39F4-491D-418B-B158-20B829E1C9B2}" type="slidenum">
              <a:rPr lang="en-US" smtClean="0"/>
              <a:t>‹#›</a:t>
            </a:fld>
            <a:endParaRPr lang="en-US" dirty="0"/>
          </a:p>
        </p:txBody>
      </p:sp>
    </p:spTree>
    <p:extLst>
      <p:ext uri="{BB962C8B-B14F-4D97-AF65-F5344CB8AC3E}">
        <p14:creationId xmlns:p14="http://schemas.microsoft.com/office/powerpoint/2010/main" val="2663835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Monica Beane</a:t>
            </a:r>
          </a:p>
        </p:txBody>
      </p:sp>
      <p:sp>
        <p:nvSpPr>
          <p:cNvPr id="4" name="Slide Number Placeholder 3"/>
          <p:cNvSpPr>
            <a:spLocks noGrp="1"/>
          </p:cNvSpPr>
          <p:nvPr>
            <p:ph type="sldNum" sz="quarter" idx="10"/>
          </p:nvPr>
        </p:nvSpPr>
        <p:spPr/>
        <p:txBody>
          <a:bodyPr/>
          <a:lstStyle/>
          <a:p>
            <a:pPr>
              <a:defRPr/>
            </a:pPr>
            <a:fld id="{9286F631-1EFB-4036-A8CE-9EFFDE90DE4F}"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548147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Hagerman and others as directed</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36</a:t>
            </a:fld>
            <a:endParaRPr lang="en-US" dirty="0"/>
          </a:p>
        </p:txBody>
      </p:sp>
    </p:spTree>
    <p:extLst>
      <p:ext uri="{BB962C8B-B14F-4D97-AF65-F5344CB8AC3E}">
        <p14:creationId xmlns:p14="http://schemas.microsoft.com/office/powerpoint/2010/main" val="1672702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Robert Hagerman</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37</a:t>
            </a:fld>
            <a:endParaRPr lang="en-US" dirty="0"/>
          </a:p>
        </p:txBody>
      </p:sp>
    </p:spTree>
    <p:extLst>
      <p:ext uri="{BB962C8B-B14F-4D97-AF65-F5344CB8AC3E}">
        <p14:creationId xmlns:p14="http://schemas.microsoft.com/office/powerpoint/2010/main" val="1672702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Robert Hagerman</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38</a:t>
            </a:fld>
            <a:endParaRPr lang="en-US" dirty="0"/>
          </a:p>
        </p:txBody>
      </p:sp>
    </p:spTree>
    <p:extLst>
      <p:ext uri="{BB962C8B-B14F-4D97-AF65-F5344CB8AC3E}">
        <p14:creationId xmlns:p14="http://schemas.microsoft.com/office/powerpoint/2010/main" val="1672702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a:t>
            </a:r>
            <a:r>
              <a:rPr lang="en-US" baseline="0" dirty="0" smtClean="0"/>
              <a:t> Scottie Ford</a:t>
            </a:r>
            <a:endParaRPr lang="en-US" dirty="0"/>
          </a:p>
        </p:txBody>
      </p:sp>
      <p:sp>
        <p:nvSpPr>
          <p:cNvPr id="4" name="Slide Number Placeholder 3"/>
          <p:cNvSpPr>
            <a:spLocks noGrp="1"/>
          </p:cNvSpPr>
          <p:nvPr>
            <p:ph type="sldNum" sz="quarter" idx="10"/>
          </p:nvPr>
        </p:nvSpPr>
        <p:spPr/>
        <p:txBody>
          <a:bodyPr/>
          <a:lstStyle/>
          <a:p>
            <a:fld id="{A2D7567A-EF81-44FB-8D9E-0E71F2FFDABF}" type="slidenum">
              <a:rPr lang="en-US" smtClean="0"/>
              <a:t>39</a:t>
            </a:fld>
            <a:endParaRPr lang="en-US" dirty="0"/>
          </a:p>
        </p:txBody>
      </p:sp>
    </p:spTree>
    <p:extLst>
      <p:ext uri="{BB962C8B-B14F-4D97-AF65-F5344CB8AC3E}">
        <p14:creationId xmlns:p14="http://schemas.microsoft.com/office/powerpoint/2010/main" val="798522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a:t>
            </a:r>
            <a:r>
              <a:rPr lang="en-US" baseline="0" dirty="0" smtClean="0"/>
              <a:t> Scottie Ford</a:t>
            </a:r>
            <a:endParaRPr lang="en-US" dirty="0" smtClean="0"/>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40</a:t>
            </a:fld>
            <a:endParaRPr lang="en-US" dirty="0"/>
          </a:p>
        </p:txBody>
      </p:sp>
    </p:spTree>
    <p:extLst>
      <p:ext uri="{BB962C8B-B14F-4D97-AF65-F5344CB8AC3E}">
        <p14:creationId xmlns:p14="http://schemas.microsoft.com/office/powerpoint/2010/main" val="3385436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a:t>
            </a:r>
            <a:r>
              <a:rPr lang="en-US" baseline="0" dirty="0" smtClean="0"/>
              <a:t> Scottie Ford</a:t>
            </a:r>
            <a:endParaRPr lang="en-US" dirty="0" smtClean="0"/>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41</a:t>
            </a:fld>
            <a:endParaRPr lang="en-US" dirty="0"/>
          </a:p>
        </p:txBody>
      </p:sp>
    </p:spTree>
    <p:extLst>
      <p:ext uri="{BB962C8B-B14F-4D97-AF65-F5344CB8AC3E}">
        <p14:creationId xmlns:p14="http://schemas.microsoft.com/office/powerpoint/2010/main" val="2784346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a:t>
            </a:r>
            <a:r>
              <a:rPr lang="en-US" baseline="0" dirty="0" smtClean="0"/>
              <a:t> Scottie Ford</a:t>
            </a:r>
            <a:endParaRPr lang="en-US" dirty="0" smtClean="0"/>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42</a:t>
            </a:fld>
            <a:endParaRPr lang="en-US" dirty="0"/>
          </a:p>
        </p:txBody>
      </p:sp>
    </p:spTree>
    <p:extLst>
      <p:ext uri="{BB962C8B-B14F-4D97-AF65-F5344CB8AC3E}">
        <p14:creationId xmlns:p14="http://schemas.microsoft.com/office/powerpoint/2010/main" val="2335857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a:t>
            </a:r>
            <a:r>
              <a:rPr lang="en-US" baseline="0" dirty="0" smtClean="0"/>
              <a:t> Scottie Ford</a:t>
            </a:r>
            <a:endParaRPr lang="en-US" dirty="0" smtClean="0"/>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43</a:t>
            </a:fld>
            <a:endParaRPr lang="en-US" dirty="0"/>
          </a:p>
        </p:txBody>
      </p:sp>
    </p:spTree>
    <p:extLst>
      <p:ext uri="{BB962C8B-B14F-4D97-AF65-F5344CB8AC3E}">
        <p14:creationId xmlns:p14="http://schemas.microsoft.com/office/powerpoint/2010/main" val="2384099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a:t>
            </a:r>
            <a:r>
              <a:rPr lang="en-US" baseline="0" dirty="0" smtClean="0"/>
              <a:t> Scottie Ford</a:t>
            </a:r>
            <a:endParaRPr lang="en-US" dirty="0" smtClean="0"/>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44</a:t>
            </a:fld>
            <a:endParaRPr lang="en-US" dirty="0"/>
          </a:p>
        </p:txBody>
      </p:sp>
    </p:spTree>
    <p:extLst>
      <p:ext uri="{BB962C8B-B14F-4D97-AF65-F5344CB8AC3E}">
        <p14:creationId xmlns:p14="http://schemas.microsoft.com/office/powerpoint/2010/main" val="1274389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a:t>
            </a:r>
            <a:r>
              <a:rPr lang="en-US" baseline="0" dirty="0" smtClean="0"/>
              <a:t> Scottie Ford</a:t>
            </a:r>
            <a:endParaRPr lang="en-US" dirty="0" smtClean="0"/>
          </a:p>
          <a:p>
            <a:endParaRPr lang="en-US" dirty="0" smtClean="0"/>
          </a:p>
          <a:p>
            <a:r>
              <a:rPr lang="en-US" dirty="0" smtClean="0"/>
              <a:t>E-learning cert of completion will be uploaded to</a:t>
            </a:r>
            <a:r>
              <a:rPr lang="en-US" baseline="0" dirty="0" smtClean="0"/>
              <a:t> the final course dropbox should anyone need to go back and print</a:t>
            </a:r>
          </a:p>
          <a:p>
            <a:r>
              <a:rPr lang="en-US" baseline="0" dirty="0" smtClean="0"/>
              <a:t>Log back in and download</a:t>
            </a:r>
            <a:endParaRPr lang="en-US" dirty="0"/>
          </a:p>
        </p:txBody>
      </p:sp>
      <p:sp>
        <p:nvSpPr>
          <p:cNvPr id="4" name="Slide Number Placeholder 3"/>
          <p:cNvSpPr>
            <a:spLocks noGrp="1"/>
          </p:cNvSpPr>
          <p:nvPr>
            <p:ph type="sldNum" sz="quarter" idx="10"/>
          </p:nvPr>
        </p:nvSpPr>
        <p:spPr/>
        <p:txBody>
          <a:bodyPr/>
          <a:lstStyle/>
          <a:p>
            <a:fld id="{A2D7567A-EF81-44FB-8D9E-0E71F2FFDABF}" type="slidenum">
              <a:rPr lang="en-US" smtClean="0"/>
              <a:t>45</a:t>
            </a:fld>
            <a:endParaRPr lang="en-US" dirty="0"/>
          </a:p>
        </p:txBody>
      </p:sp>
    </p:spTree>
    <p:extLst>
      <p:ext uri="{BB962C8B-B14F-4D97-AF65-F5344CB8AC3E}">
        <p14:creationId xmlns:p14="http://schemas.microsoft.com/office/powerpoint/2010/main" val="7092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Monica Beane</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2</a:t>
            </a:fld>
            <a:endParaRPr lang="en-US" dirty="0"/>
          </a:p>
        </p:txBody>
      </p:sp>
    </p:spTree>
    <p:extLst>
      <p:ext uri="{BB962C8B-B14F-4D97-AF65-F5344CB8AC3E}">
        <p14:creationId xmlns:p14="http://schemas.microsoft.com/office/powerpoint/2010/main" val="70551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49</a:t>
            </a:fld>
            <a:endParaRPr lang="en-US" dirty="0"/>
          </a:p>
        </p:txBody>
      </p:sp>
    </p:spTree>
    <p:extLst>
      <p:ext uri="{BB962C8B-B14F-4D97-AF65-F5344CB8AC3E}">
        <p14:creationId xmlns:p14="http://schemas.microsoft.com/office/powerpoint/2010/main" val="1669100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Robert Hagerman</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52</a:t>
            </a:fld>
            <a:endParaRPr lang="en-US" dirty="0"/>
          </a:p>
        </p:txBody>
      </p:sp>
    </p:spTree>
    <p:extLst>
      <p:ext uri="{BB962C8B-B14F-4D97-AF65-F5344CB8AC3E}">
        <p14:creationId xmlns:p14="http://schemas.microsoft.com/office/powerpoint/2010/main" val="1672702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Robert Hagerman and others as</a:t>
            </a:r>
            <a:r>
              <a:rPr lang="en-US" baseline="0" dirty="0" smtClean="0"/>
              <a:t> directed</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53</a:t>
            </a:fld>
            <a:endParaRPr lang="en-US" dirty="0"/>
          </a:p>
        </p:txBody>
      </p:sp>
    </p:spTree>
    <p:extLst>
      <p:ext uri="{BB962C8B-B14F-4D97-AF65-F5344CB8AC3E}">
        <p14:creationId xmlns:p14="http://schemas.microsoft.com/office/powerpoint/2010/main" val="1672702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Hagerman and others as</a:t>
            </a:r>
            <a:r>
              <a:rPr lang="en-US" baseline="0" dirty="0" smtClean="0"/>
              <a:t> directed</a:t>
            </a:r>
            <a:endParaRPr lang="en-US" dirty="0" smtClean="0"/>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54</a:t>
            </a:fld>
            <a:endParaRPr lang="en-US" dirty="0"/>
          </a:p>
        </p:txBody>
      </p:sp>
    </p:spTree>
    <p:extLst>
      <p:ext uri="{BB962C8B-B14F-4D97-AF65-F5344CB8AC3E}">
        <p14:creationId xmlns:p14="http://schemas.microsoft.com/office/powerpoint/2010/main" val="1672702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Hagerman and others as</a:t>
            </a:r>
            <a:r>
              <a:rPr lang="en-US" baseline="0" dirty="0" smtClean="0"/>
              <a:t> directed</a:t>
            </a:r>
            <a:endParaRPr lang="en-US" dirty="0" smtClean="0"/>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55</a:t>
            </a:fld>
            <a:endParaRPr lang="en-US" dirty="0"/>
          </a:p>
        </p:txBody>
      </p:sp>
    </p:spTree>
    <p:extLst>
      <p:ext uri="{BB962C8B-B14F-4D97-AF65-F5344CB8AC3E}">
        <p14:creationId xmlns:p14="http://schemas.microsoft.com/office/powerpoint/2010/main" val="1672702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Monica Beane</a:t>
            </a:r>
          </a:p>
        </p:txBody>
      </p:sp>
      <p:sp>
        <p:nvSpPr>
          <p:cNvPr id="4" name="Slide Number Placeholder 3"/>
          <p:cNvSpPr>
            <a:spLocks noGrp="1"/>
          </p:cNvSpPr>
          <p:nvPr>
            <p:ph type="sldNum" sz="quarter" idx="10"/>
          </p:nvPr>
        </p:nvSpPr>
        <p:spPr/>
        <p:txBody>
          <a:bodyPr/>
          <a:lstStyle/>
          <a:p>
            <a:pPr>
              <a:defRPr/>
            </a:pPr>
            <a:fld id="{9286F631-1EFB-4036-A8CE-9EFFDE90DE4F}" type="slidenum">
              <a:rPr lang="en-US" smtClean="0">
                <a:solidFill>
                  <a:prstClr val="black"/>
                </a:solidFill>
              </a:rPr>
              <a:pPr>
                <a:defRPr/>
              </a:pPr>
              <a:t>57</a:t>
            </a:fld>
            <a:endParaRPr lang="en-US" dirty="0">
              <a:solidFill>
                <a:prstClr val="black"/>
              </a:solidFill>
            </a:endParaRPr>
          </a:p>
        </p:txBody>
      </p:sp>
    </p:spTree>
    <p:extLst>
      <p:ext uri="{BB962C8B-B14F-4D97-AF65-F5344CB8AC3E}">
        <p14:creationId xmlns:p14="http://schemas.microsoft.com/office/powerpoint/2010/main" val="313267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Robert Mellace</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60</a:t>
            </a:fld>
            <a:endParaRPr lang="en-US" dirty="0"/>
          </a:p>
        </p:txBody>
      </p:sp>
    </p:spTree>
    <p:extLst>
      <p:ext uri="{BB962C8B-B14F-4D97-AF65-F5344CB8AC3E}">
        <p14:creationId xmlns:p14="http://schemas.microsoft.com/office/powerpoint/2010/main" val="1672702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Mellace</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61</a:t>
            </a:fld>
            <a:endParaRPr lang="en-US" dirty="0"/>
          </a:p>
        </p:txBody>
      </p:sp>
    </p:spTree>
    <p:extLst>
      <p:ext uri="{BB962C8B-B14F-4D97-AF65-F5344CB8AC3E}">
        <p14:creationId xmlns:p14="http://schemas.microsoft.com/office/powerpoint/2010/main" val="1679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Mellace</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62</a:t>
            </a:fld>
            <a:endParaRPr lang="en-US" dirty="0"/>
          </a:p>
        </p:txBody>
      </p:sp>
    </p:spTree>
    <p:extLst>
      <p:ext uri="{BB962C8B-B14F-4D97-AF65-F5344CB8AC3E}">
        <p14:creationId xmlns:p14="http://schemas.microsoft.com/office/powerpoint/2010/main" val="1672702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Mellace</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63</a:t>
            </a:fld>
            <a:endParaRPr lang="en-US" dirty="0"/>
          </a:p>
        </p:txBody>
      </p:sp>
    </p:spTree>
    <p:extLst>
      <p:ext uri="{BB962C8B-B14F-4D97-AF65-F5344CB8AC3E}">
        <p14:creationId xmlns:p14="http://schemas.microsoft.com/office/powerpoint/2010/main" val="82950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Monica Beane</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3</a:t>
            </a:fld>
            <a:endParaRPr lang="en-US" dirty="0"/>
          </a:p>
        </p:txBody>
      </p:sp>
    </p:spTree>
    <p:extLst>
      <p:ext uri="{BB962C8B-B14F-4D97-AF65-F5344CB8AC3E}">
        <p14:creationId xmlns:p14="http://schemas.microsoft.com/office/powerpoint/2010/main" val="1180080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Mellace</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64</a:t>
            </a:fld>
            <a:endParaRPr lang="en-US" dirty="0"/>
          </a:p>
        </p:txBody>
      </p:sp>
    </p:spTree>
    <p:extLst>
      <p:ext uri="{BB962C8B-B14F-4D97-AF65-F5344CB8AC3E}">
        <p14:creationId xmlns:p14="http://schemas.microsoft.com/office/powerpoint/2010/main" val="3133727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Mellace</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65</a:t>
            </a:fld>
            <a:endParaRPr lang="en-US" dirty="0"/>
          </a:p>
        </p:txBody>
      </p:sp>
    </p:spTree>
    <p:extLst>
      <p:ext uri="{BB962C8B-B14F-4D97-AF65-F5344CB8AC3E}">
        <p14:creationId xmlns:p14="http://schemas.microsoft.com/office/powerpoint/2010/main" val="13368974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Robert Hagerman</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66</a:t>
            </a:fld>
            <a:endParaRPr lang="en-US" dirty="0"/>
          </a:p>
        </p:txBody>
      </p:sp>
    </p:spTree>
    <p:extLst>
      <p:ext uri="{BB962C8B-B14F-4D97-AF65-F5344CB8AC3E}">
        <p14:creationId xmlns:p14="http://schemas.microsoft.com/office/powerpoint/2010/main" val="1393144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9579" rtl="0" eaLnBrk="1" fontAlgn="auto" latinLnBrk="0" hangingPunct="1">
              <a:lnSpc>
                <a:spcPct val="100000"/>
              </a:lnSpc>
              <a:spcBef>
                <a:spcPts val="0"/>
              </a:spcBef>
              <a:spcAft>
                <a:spcPts val="0"/>
              </a:spcAft>
              <a:buClrTx/>
              <a:buSzTx/>
              <a:buFontTx/>
              <a:buNone/>
              <a:tabLst/>
              <a:defRPr/>
            </a:pPr>
            <a:r>
              <a:rPr lang="en-US" dirty="0" smtClean="0"/>
              <a:t>Mr. Robert Hagerman</a:t>
            </a:r>
          </a:p>
          <a:p>
            <a:pPr defTabSz="929579">
              <a:defRPr/>
            </a:pPr>
            <a:endParaRPr lang="en-US" dirty="0" smtClean="0"/>
          </a:p>
          <a:p>
            <a:pPr marL="174296" indent="-174296" defTabSz="929579">
              <a:buFontTx/>
              <a:buChar char="-"/>
              <a:defRPr/>
            </a:pPr>
            <a:r>
              <a:rPr lang="en-US" dirty="0" smtClean="0"/>
              <a:t>Program second</a:t>
            </a:r>
            <a:r>
              <a:rPr lang="en-US" baseline="0" dirty="0" smtClean="0"/>
              <a:t> year </a:t>
            </a:r>
            <a:r>
              <a:rPr lang="en-US" dirty="0" smtClean="0"/>
              <a:t>to WV has been in</a:t>
            </a:r>
            <a:r>
              <a:rPr lang="en-US" baseline="0" dirty="0" smtClean="0"/>
              <a:t> operation in other states including: Utah, Kentucky, Ohio, Indiana, North Carolina, Delaware.  Benefits of the program it provides students access to a native speaker of the language who also has intimate knowledge of the target culture.  Nuances of the products, practices and perspectives of culture promote in world languages.  In our state used to fulfill critical teacher shortage.  Teachers currently working in </a:t>
            </a:r>
            <a:r>
              <a:rPr lang="en-US" b="1" baseline="0" dirty="0" smtClean="0"/>
              <a:t>Berkeley, Boone, Fayette, Gilmer, Grant, Greenbrier and Nicholas </a:t>
            </a:r>
            <a:r>
              <a:rPr lang="en-US" baseline="0" dirty="0" smtClean="0"/>
              <a:t>counties.   </a:t>
            </a:r>
            <a:endParaRPr lang="en-US" dirty="0" smtClean="0"/>
          </a:p>
          <a:p>
            <a:pPr marL="174296" indent="-174296" defTabSz="929579">
              <a:buFontTx/>
              <a:buChar char="-"/>
              <a:defRPr/>
            </a:pPr>
            <a:r>
              <a:rPr lang="en-US" dirty="0" smtClean="0"/>
              <a:t>Teachers have a Minimum of Three years of experience of teaching</a:t>
            </a:r>
            <a:r>
              <a:rPr lang="en-US" baseline="0" dirty="0" smtClean="0"/>
              <a:t> (passed national exams, B.A. equivalency, related teacher training programs).</a:t>
            </a:r>
          </a:p>
          <a:p>
            <a:pPr marL="174296" indent="-174296" defTabSz="929579">
              <a:buFontTx/>
              <a:buChar char="-"/>
              <a:defRPr/>
            </a:pPr>
            <a:r>
              <a:rPr lang="en-US" baseline="0" dirty="0" smtClean="0"/>
              <a:t>Legal authority to work up to a maximum of three years in the assignment.  This is conditional upon mutual consent.  In other words, after the initial year, both the district and the teacher have the opportunity examine the suitability of the placement and make a determination regarding renewal.</a:t>
            </a:r>
          </a:p>
          <a:p>
            <a:pPr marL="174296" indent="-174296" defTabSz="929579">
              <a:buFontTx/>
              <a:buChar char="-"/>
              <a:defRPr/>
            </a:pPr>
            <a:r>
              <a:rPr lang="en-US" baseline="0" dirty="0" smtClean="0"/>
              <a:t>All candidates are screened by the Embassy of Spain to comply with state requirements. </a:t>
            </a:r>
          </a:p>
          <a:p>
            <a:pPr marL="174296" indent="-174296" defTabSz="929579">
              <a:buFontTx/>
              <a:buChar char="-"/>
              <a:defRPr/>
            </a:pPr>
            <a:r>
              <a:rPr lang="en-US" baseline="0" dirty="0" smtClean="0"/>
              <a:t>Candidate Profiles in the program vary:  range from young single individuals, married teachers with families, even cases of married couples who are both teachers wanting to participate in the program. As previously mentioned,  all have taught a minimum of three years.   </a:t>
            </a:r>
            <a:endParaRPr lang="en-US" dirty="0" smtClean="0"/>
          </a:p>
          <a:p>
            <a:pPr defTabSz="929579">
              <a:defRPr/>
            </a:pPr>
            <a:endParaRPr lang="en-US" dirty="0" smtClean="0"/>
          </a:p>
          <a:p>
            <a:pPr defTabSz="929579">
              <a:defRPr/>
            </a:pPr>
            <a:endParaRPr lang="en-US" dirty="0" smtClean="0"/>
          </a:p>
          <a:p>
            <a:pPr defTabSz="929579">
              <a:defRPr/>
            </a:pPr>
            <a:endParaRPr lang="en-US" dirty="0" smtClean="0"/>
          </a:p>
          <a:p>
            <a:pPr defTabSz="929579">
              <a:defRPr/>
            </a:pPr>
            <a:endParaRPr lang="en-US" dirty="0" smtClean="0"/>
          </a:p>
          <a:p>
            <a:pPr defTabSz="929579">
              <a:defRPr/>
            </a:pPr>
            <a:endParaRPr lang="en-US" dirty="0" smtClean="0"/>
          </a:p>
          <a:p>
            <a:pPr defTabSz="929579">
              <a:defRPr/>
            </a:pPr>
            <a:endParaRPr lang="en-US" dirty="0" smtClean="0"/>
          </a:p>
          <a:p>
            <a:pPr defTabSz="929579">
              <a:defRPr/>
            </a:pPr>
            <a:endParaRPr lang="en-US" dirty="0" smtClean="0"/>
          </a:p>
          <a:p>
            <a:pPr defTabSz="929579">
              <a:defRPr/>
            </a:pPr>
            <a:endParaRPr lang="en-US" dirty="0" smtClean="0"/>
          </a:p>
          <a:p>
            <a:pPr defTabSz="929579">
              <a:defRPr/>
            </a:pPr>
            <a:endParaRPr lang="en-US" dirty="0" smtClean="0"/>
          </a:p>
          <a:p>
            <a:pPr defTabSz="929579">
              <a:defRPr/>
            </a:pPr>
            <a:endParaRPr lang="en-US" dirty="0" smtClean="0"/>
          </a:p>
          <a:p>
            <a:pPr defTabSz="929579">
              <a:defRPr/>
            </a:pPr>
            <a:endParaRPr lang="en-US" dirty="0" smtClean="0"/>
          </a:p>
          <a:p>
            <a:pPr defTabSz="929579">
              <a:defRPr/>
            </a:pPr>
            <a:endParaRPr lang="en-US" dirty="0" smtClean="0"/>
          </a:p>
          <a:p>
            <a:pPr defTabSz="929579">
              <a:defRPr/>
            </a:pPr>
            <a:endParaRPr lang="en-US" dirty="0" smtClean="0"/>
          </a:p>
          <a:p>
            <a:pPr defTabSz="929579">
              <a:defRPr/>
            </a:pPr>
            <a:endParaRPr lang="en-US" dirty="0" smtClean="0"/>
          </a:p>
          <a:p>
            <a:pPr defTabSz="929579">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A0E8D0C-CED1-4448-A7E8-8CF0A3A8F06F}" type="slidenum">
              <a:rPr lang="en-US" smtClean="0"/>
              <a:t>67</a:t>
            </a:fld>
            <a:endParaRPr lang="en-US" dirty="0"/>
          </a:p>
        </p:txBody>
      </p:sp>
    </p:spTree>
    <p:extLst>
      <p:ext uri="{BB962C8B-B14F-4D97-AF65-F5344CB8AC3E}">
        <p14:creationId xmlns:p14="http://schemas.microsoft.com/office/powerpoint/2010/main" val="1873177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are the programs?  </a:t>
            </a:r>
            <a:endParaRPr lang="en-US" dirty="0"/>
          </a:p>
        </p:txBody>
      </p:sp>
      <p:sp>
        <p:nvSpPr>
          <p:cNvPr id="4" name="Slide Number Placeholder 3"/>
          <p:cNvSpPr>
            <a:spLocks noGrp="1"/>
          </p:cNvSpPr>
          <p:nvPr>
            <p:ph type="sldNum" sz="quarter" idx="10"/>
          </p:nvPr>
        </p:nvSpPr>
        <p:spPr/>
        <p:txBody>
          <a:bodyPr/>
          <a:lstStyle/>
          <a:p>
            <a:fld id="{0A0E8D0C-CED1-4448-A7E8-8CF0A3A8F06F}" type="slidenum">
              <a:rPr lang="en-US" smtClean="0"/>
              <a:t>68</a:t>
            </a:fld>
            <a:endParaRPr lang="en-US" dirty="0"/>
          </a:p>
        </p:txBody>
      </p:sp>
    </p:spTree>
    <p:extLst>
      <p:ext uri="{BB962C8B-B14F-4D97-AF65-F5344CB8AC3E}">
        <p14:creationId xmlns:p14="http://schemas.microsoft.com/office/powerpoint/2010/main" val="1274986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Monica Beane</a:t>
            </a:r>
          </a:p>
        </p:txBody>
      </p:sp>
      <p:sp>
        <p:nvSpPr>
          <p:cNvPr id="4" name="Slide Number Placeholder 3"/>
          <p:cNvSpPr>
            <a:spLocks noGrp="1"/>
          </p:cNvSpPr>
          <p:nvPr>
            <p:ph type="sldNum" sz="quarter" idx="10"/>
          </p:nvPr>
        </p:nvSpPr>
        <p:spPr/>
        <p:txBody>
          <a:bodyPr/>
          <a:lstStyle/>
          <a:p>
            <a:pPr>
              <a:defRPr/>
            </a:pPr>
            <a:fld id="{9286F631-1EFB-4036-A8CE-9EFFDE90DE4F}" type="slidenum">
              <a:rPr lang="en-US" smtClean="0">
                <a:solidFill>
                  <a:prstClr val="black"/>
                </a:solidFill>
              </a:rPr>
              <a:pPr>
                <a:defRPr/>
              </a:pPr>
              <a:t>69</a:t>
            </a:fld>
            <a:endParaRPr lang="en-US" dirty="0">
              <a:solidFill>
                <a:prstClr val="black"/>
              </a:solidFill>
            </a:endParaRPr>
          </a:p>
        </p:txBody>
      </p:sp>
    </p:spTree>
    <p:extLst>
      <p:ext uri="{BB962C8B-B14F-4D97-AF65-F5344CB8AC3E}">
        <p14:creationId xmlns:p14="http://schemas.microsoft.com/office/powerpoint/2010/main" val="34984007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Robert Hagerman and others as directed</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70</a:t>
            </a:fld>
            <a:endParaRPr lang="en-US" dirty="0"/>
          </a:p>
        </p:txBody>
      </p:sp>
    </p:spTree>
    <p:extLst>
      <p:ext uri="{BB962C8B-B14F-4D97-AF65-F5344CB8AC3E}">
        <p14:creationId xmlns:p14="http://schemas.microsoft.com/office/powerpoint/2010/main" val="20999534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Hagerman and others as directed</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71</a:t>
            </a:fld>
            <a:endParaRPr lang="en-US" dirty="0"/>
          </a:p>
        </p:txBody>
      </p:sp>
    </p:spTree>
    <p:extLst>
      <p:ext uri="{BB962C8B-B14F-4D97-AF65-F5344CB8AC3E}">
        <p14:creationId xmlns:p14="http://schemas.microsoft.com/office/powerpoint/2010/main" val="1924859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Monica Beane</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72</a:t>
            </a:fld>
            <a:endParaRPr lang="en-US" dirty="0"/>
          </a:p>
        </p:txBody>
      </p:sp>
    </p:spTree>
    <p:extLst>
      <p:ext uri="{BB962C8B-B14F-4D97-AF65-F5344CB8AC3E}">
        <p14:creationId xmlns:p14="http://schemas.microsoft.com/office/powerpoint/2010/main" val="215719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Robert Hagerman</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4</a:t>
            </a:fld>
            <a:endParaRPr lang="en-US" dirty="0"/>
          </a:p>
        </p:txBody>
      </p:sp>
    </p:spTree>
    <p:extLst>
      <p:ext uri="{BB962C8B-B14F-4D97-AF65-F5344CB8AC3E}">
        <p14:creationId xmlns:p14="http://schemas.microsoft.com/office/powerpoint/2010/main" val="1605094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Robert Hagerman</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25</a:t>
            </a:fld>
            <a:endParaRPr lang="en-US" dirty="0"/>
          </a:p>
        </p:txBody>
      </p:sp>
    </p:spTree>
    <p:extLst>
      <p:ext uri="{BB962C8B-B14F-4D97-AF65-F5344CB8AC3E}">
        <p14:creationId xmlns:p14="http://schemas.microsoft.com/office/powerpoint/2010/main" val="112366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Robert Hagerman and others as directed</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32</a:t>
            </a:fld>
            <a:endParaRPr lang="en-US" dirty="0"/>
          </a:p>
        </p:txBody>
      </p:sp>
    </p:spTree>
    <p:extLst>
      <p:ext uri="{BB962C8B-B14F-4D97-AF65-F5344CB8AC3E}">
        <p14:creationId xmlns:p14="http://schemas.microsoft.com/office/powerpoint/2010/main" val="993193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Mrs. Lori Buchanan</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33</a:t>
            </a:fld>
            <a:endParaRPr lang="en-US" dirty="0"/>
          </a:p>
        </p:txBody>
      </p:sp>
    </p:spTree>
    <p:extLst>
      <p:ext uri="{BB962C8B-B14F-4D97-AF65-F5344CB8AC3E}">
        <p14:creationId xmlns:p14="http://schemas.microsoft.com/office/powerpoint/2010/main" val="1672702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Mrs. Lori Buchanan</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34</a:t>
            </a:fld>
            <a:endParaRPr lang="en-US" dirty="0"/>
          </a:p>
        </p:txBody>
      </p:sp>
    </p:spTree>
    <p:extLst>
      <p:ext uri="{BB962C8B-B14F-4D97-AF65-F5344CB8AC3E}">
        <p14:creationId xmlns:p14="http://schemas.microsoft.com/office/powerpoint/2010/main" val="1672702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Robert Hagerman and others as directed</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35</a:t>
            </a:fld>
            <a:endParaRPr lang="en-US" dirty="0"/>
          </a:p>
        </p:txBody>
      </p:sp>
    </p:spTree>
    <p:extLst>
      <p:ext uri="{BB962C8B-B14F-4D97-AF65-F5344CB8AC3E}">
        <p14:creationId xmlns:p14="http://schemas.microsoft.com/office/powerpoint/2010/main" val="165467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6BBDFF-9FB5-4465-B76D-D929EF0393DE}" type="datetimeFigureOut">
              <a:rPr lang="en-US" smtClean="0"/>
              <a:t>10/21/2014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B577BF-46FA-4E9C-A929-A418AC6F95DE}" type="slidenum">
              <a:rPr lang="en-US" smtClean="0"/>
              <a:t>‹#›</a:t>
            </a:fld>
            <a:endParaRPr lang="en-US" dirty="0"/>
          </a:p>
        </p:txBody>
      </p:sp>
    </p:spTree>
    <p:extLst>
      <p:ext uri="{BB962C8B-B14F-4D97-AF65-F5344CB8AC3E}">
        <p14:creationId xmlns:p14="http://schemas.microsoft.com/office/powerpoint/2010/main" val="210138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BBDFF-9FB5-4465-B76D-D929EF0393DE}" type="datetimeFigureOut">
              <a:rPr lang="en-US" smtClean="0"/>
              <a:t>10/21/2014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B577BF-46FA-4E9C-A929-A418AC6F95DE}" type="slidenum">
              <a:rPr lang="en-US" smtClean="0"/>
              <a:t>‹#›</a:t>
            </a:fld>
            <a:endParaRPr lang="en-US" dirty="0"/>
          </a:p>
        </p:txBody>
      </p:sp>
    </p:spTree>
    <p:extLst>
      <p:ext uri="{BB962C8B-B14F-4D97-AF65-F5344CB8AC3E}">
        <p14:creationId xmlns:p14="http://schemas.microsoft.com/office/powerpoint/2010/main" val="134918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BBDFF-9FB5-4465-B76D-D929EF0393DE}" type="datetimeFigureOut">
              <a:rPr lang="en-US" smtClean="0"/>
              <a:t>10/21/2014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B577BF-46FA-4E9C-A929-A418AC6F95DE}" type="slidenum">
              <a:rPr lang="en-US" smtClean="0"/>
              <a:t>‹#›</a:t>
            </a:fld>
            <a:endParaRPr lang="en-US" dirty="0"/>
          </a:p>
        </p:txBody>
      </p:sp>
    </p:spTree>
    <p:extLst>
      <p:ext uri="{BB962C8B-B14F-4D97-AF65-F5344CB8AC3E}">
        <p14:creationId xmlns:p14="http://schemas.microsoft.com/office/powerpoint/2010/main" val="2551095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10/21/2014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5375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10/21/2014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500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10/21/2014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2044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92A09B-228D-5B4E-A4BB-E9F62617E37F}" type="datetimeFigureOut">
              <a:rPr lang="en-US" smtClean="0">
                <a:solidFill>
                  <a:prstClr val="black">
                    <a:tint val="75000"/>
                  </a:prstClr>
                </a:solidFill>
              </a:rPr>
              <a:pPr/>
              <a:t>10/21/2014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6662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92A09B-228D-5B4E-A4BB-E9F62617E37F}" type="datetimeFigureOut">
              <a:rPr lang="en-US" smtClean="0">
                <a:solidFill>
                  <a:prstClr val="black">
                    <a:tint val="75000"/>
                  </a:prstClr>
                </a:solidFill>
              </a:rPr>
              <a:pPr/>
              <a:t>10/21/2014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602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92A09B-228D-5B4E-A4BB-E9F62617E37F}" type="datetimeFigureOut">
              <a:rPr lang="en-US" smtClean="0">
                <a:solidFill>
                  <a:prstClr val="black">
                    <a:tint val="75000"/>
                  </a:prstClr>
                </a:solidFill>
              </a:rPr>
              <a:pPr/>
              <a:t>10/21/2014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228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2A09B-228D-5B4E-A4BB-E9F62617E37F}" type="datetimeFigureOut">
              <a:rPr lang="en-US" smtClean="0">
                <a:solidFill>
                  <a:prstClr val="black">
                    <a:tint val="75000"/>
                  </a:prstClr>
                </a:solidFill>
              </a:rPr>
              <a:pPr/>
              <a:t>10/21/2014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2035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2A09B-228D-5B4E-A4BB-E9F62617E37F}" type="datetimeFigureOut">
              <a:rPr lang="en-US" smtClean="0">
                <a:solidFill>
                  <a:prstClr val="black">
                    <a:tint val="75000"/>
                  </a:prstClr>
                </a:solidFill>
              </a:rPr>
              <a:pPr/>
              <a:t>10/21/2014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9929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BBDFF-9FB5-4465-B76D-D929EF0393DE}" type="datetimeFigureOut">
              <a:rPr lang="en-US" smtClean="0"/>
              <a:t>10/21/2014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B577BF-46FA-4E9C-A929-A418AC6F95DE}" type="slidenum">
              <a:rPr lang="en-US" smtClean="0"/>
              <a:t>‹#›</a:t>
            </a:fld>
            <a:endParaRPr lang="en-US" dirty="0"/>
          </a:p>
        </p:txBody>
      </p:sp>
    </p:spTree>
    <p:extLst>
      <p:ext uri="{BB962C8B-B14F-4D97-AF65-F5344CB8AC3E}">
        <p14:creationId xmlns:p14="http://schemas.microsoft.com/office/powerpoint/2010/main" val="2162410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2A09B-228D-5B4E-A4BB-E9F62617E37F}" type="datetimeFigureOut">
              <a:rPr lang="en-US" smtClean="0">
                <a:solidFill>
                  <a:prstClr val="black">
                    <a:tint val="75000"/>
                  </a:prstClr>
                </a:solidFill>
              </a:rPr>
              <a:pPr/>
              <a:t>10/21/2014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2647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10/21/2014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152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10/21/2014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916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BBDFF-9FB5-4465-B76D-D929EF0393DE}" type="datetimeFigureOut">
              <a:rPr lang="en-US" smtClean="0"/>
              <a:t>10/21/2014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B577BF-46FA-4E9C-A929-A418AC6F95DE}" type="slidenum">
              <a:rPr lang="en-US" smtClean="0"/>
              <a:t>‹#›</a:t>
            </a:fld>
            <a:endParaRPr lang="en-US" dirty="0"/>
          </a:p>
        </p:txBody>
      </p:sp>
    </p:spTree>
    <p:extLst>
      <p:ext uri="{BB962C8B-B14F-4D97-AF65-F5344CB8AC3E}">
        <p14:creationId xmlns:p14="http://schemas.microsoft.com/office/powerpoint/2010/main" val="413000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6BBDFF-9FB5-4465-B76D-D929EF0393DE}" type="datetimeFigureOut">
              <a:rPr lang="en-US" smtClean="0"/>
              <a:t>10/21/2014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B577BF-46FA-4E9C-A929-A418AC6F95DE}" type="slidenum">
              <a:rPr lang="en-US" smtClean="0"/>
              <a:t>‹#›</a:t>
            </a:fld>
            <a:endParaRPr lang="en-US" dirty="0"/>
          </a:p>
        </p:txBody>
      </p:sp>
    </p:spTree>
    <p:extLst>
      <p:ext uri="{BB962C8B-B14F-4D97-AF65-F5344CB8AC3E}">
        <p14:creationId xmlns:p14="http://schemas.microsoft.com/office/powerpoint/2010/main" val="52691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6BBDFF-9FB5-4465-B76D-D929EF0393DE}" type="datetimeFigureOut">
              <a:rPr lang="en-US" smtClean="0"/>
              <a:t>10/21/2014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B577BF-46FA-4E9C-A929-A418AC6F95DE}" type="slidenum">
              <a:rPr lang="en-US" smtClean="0"/>
              <a:t>‹#›</a:t>
            </a:fld>
            <a:endParaRPr lang="en-US" dirty="0"/>
          </a:p>
        </p:txBody>
      </p:sp>
    </p:spTree>
    <p:extLst>
      <p:ext uri="{BB962C8B-B14F-4D97-AF65-F5344CB8AC3E}">
        <p14:creationId xmlns:p14="http://schemas.microsoft.com/office/powerpoint/2010/main" val="283723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6BBDFF-9FB5-4465-B76D-D929EF0393DE}" type="datetimeFigureOut">
              <a:rPr lang="en-US" smtClean="0"/>
              <a:t>10/21/2014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B577BF-46FA-4E9C-A929-A418AC6F95DE}" type="slidenum">
              <a:rPr lang="en-US" smtClean="0"/>
              <a:t>‹#›</a:t>
            </a:fld>
            <a:endParaRPr lang="en-US" dirty="0"/>
          </a:p>
        </p:txBody>
      </p:sp>
    </p:spTree>
    <p:extLst>
      <p:ext uri="{BB962C8B-B14F-4D97-AF65-F5344CB8AC3E}">
        <p14:creationId xmlns:p14="http://schemas.microsoft.com/office/powerpoint/2010/main" val="116312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BBDFF-9FB5-4465-B76D-D929EF0393DE}" type="datetimeFigureOut">
              <a:rPr lang="en-US" smtClean="0"/>
              <a:t>10/21/2014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B577BF-46FA-4E9C-A929-A418AC6F95DE}" type="slidenum">
              <a:rPr lang="en-US" smtClean="0"/>
              <a:t>‹#›</a:t>
            </a:fld>
            <a:endParaRPr lang="en-US" dirty="0"/>
          </a:p>
        </p:txBody>
      </p:sp>
    </p:spTree>
    <p:extLst>
      <p:ext uri="{BB962C8B-B14F-4D97-AF65-F5344CB8AC3E}">
        <p14:creationId xmlns:p14="http://schemas.microsoft.com/office/powerpoint/2010/main" val="2545313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BBDFF-9FB5-4465-B76D-D929EF0393DE}" type="datetimeFigureOut">
              <a:rPr lang="en-US" smtClean="0"/>
              <a:t>10/21/2014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B577BF-46FA-4E9C-A929-A418AC6F95DE}" type="slidenum">
              <a:rPr lang="en-US" smtClean="0"/>
              <a:t>‹#›</a:t>
            </a:fld>
            <a:endParaRPr lang="en-US" dirty="0"/>
          </a:p>
        </p:txBody>
      </p:sp>
    </p:spTree>
    <p:extLst>
      <p:ext uri="{BB962C8B-B14F-4D97-AF65-F5344CB8AC3E}">
        <p14:creationId xmlns:p14="http://schemas.microsoft.com/office/powerpoint/2010/main" val="76188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BBDFF-9FB5-4465-B76D-D929EF0393DE}" type="datetimeFigureOut">
              <a:rPr lang="en-US" smtClean="0"/>
              <a:t>10/21/2014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B577BF-46FA-4E9C-A929-A418AC6F95DE}" type="slidenum">
              <a:rPr lang="en-US" smtClean="0"/>
              <a:t>‹#›</a:t>
            </a:fld>
            <a:endParaRPr lang="en-US" dirty="0"/>
          </a:p>
        </p:txBody>
      </p:sp>
    </p:spTree>
    <p:extLst>
      <p:ext uri="{BB962C8B-B14F-4D97-AF65-F5344CB8AC3E}">
        <p14:creationId xmlns:p14="http://schemas.microsoft.com/office/powerpoint/2010/main" val="408538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6BBDFF-9FB5-4465-B76D-D929EF0393DE}" type="datetimeFigureOut">
              <a:rPr lang="en-US" smtClean="0"/>
              <a:t>10/21/2014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577BF-46FA-4E9C-A929-A418AC6F95DE}" type="slidenum">
              <a:rPr lang="en-US" smtClean="0"/>
              <a:t>‹#›</a:t>
            </a:fld>
            <a:endParaRPr lang="en-US" dirty="0"/>
          </a:p>
        </p:txBody>
      </p:sp>
    </p:spTree>
    <p:extLst>
      <p:ext uri="{BB962C8B-B14F-4D97-AF65-F5344CB8AC3E}">
        <p14:creationId xmlns:p14="http://schemas.microsoft.com/office/powerpoint/2010/main" val="1133038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692A09B-228D-5B4E-A4BB-E9F62617E37F}" type="datetimeFigureOut">
              <a:rPr lang="en-US" smtClean="0">
                <a:solidFill>
                  <a:prstClr val="black">
                    <a:tint val="75000"/>
                  </a:prstClr>
                </a:solidFill>
              </a:rPr>
              <a:pPr defTabSz="457200"/>
              <a:t>10/21/2014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27B01B9-94B0-9D4A-910F-C04AD45082B9}"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617341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drive.google.com/file/d/0B7EyD082Q3DYamV6eGxJQmNnX1k/edit?usp=sharing"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Samples%20ECCAT.pdf"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http://wvde.state.wv.us/forms/transition-to-teaching/"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hyperlink" Target="http://wvde.state.wv.us/forms/transition-to-teaching/admin"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hyperlink" Target="mailto:rmellace@k12.wv.us"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hyperlink" Target="mailto:tepperle@access.k12.wv.us"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mailto:rcrawford@k12.wv.us"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hyperlink" Target="http://wvde.state.wv.us/evalwv/"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hyperlink" Target="mailto:tdanowski@k12.wv.u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hyperlink" Target="http://wvde.state.wv.us/certification/resources.html"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2"/>
          <p:cNvSpPr>
            <a:spLocks noGrp="1"/>
          </p:cNvSpPr>
          <p:nvPr>
            <p:ph type="ctrTitle"/>
          </p:nvPr>
        </p:nvSpPr>
        <p:spPr>
          <a:xfrm>
            <a:off x="762000" y="2895600"/>
            <a:ext cx="7696200" cy="914400"/>
          </a:xfrm>
        </p:spPr>
        <p:txBody>
          <a:bodyPr>
            <a:noAutofit/>
          </a:bodyPr>
          <a:lstStyle/>
          <a:p>
            <a:r>
              <a:rPr lang="en-US" sz="4000" b="1" dirty="0" smtClean="0">
                <a:solidFill>
                  <a:srgbClr val="000099"/>
                </a:solidFill>
                <a:latin typeface="Arial" pitchFamily="34" charset="0"/>
                <a:cs typeface="Arial" pitchFamily="34" charset="0"/>
              </a:rPr>
              <a:t/>
            </a:r>
            <a:br>
              <a:rPr lang="en-US" sz="4000" b="1" dirty="0" smtClean="0">
                <a:solidFill>
                  <a:srgbClr val="000099"/>
                </a:solidFill>
                <a:latin typeface="Arial" pitchFamily="34" charset="0"/>
                <a:cs typeface="Arial" pitchFamily="34" charset="0"/>
              </a:rPr>
            </a:br>
            <a:r>
              <a:rPr lang="en-US" sz="4000" b="1" dirty="0" smtClean="0">
                <a:solidFill>
                  <a:srgbClr val="000099"/>
                </a:solidFill>
                <a:latin typeface="Arial" pitchFamily="34" charset="0"/>
                <a:cs typeface="Arial" pitchFamily="34" charset="0"/>
              </a:rPr>
              <a:t>Office of Professional Preparation</a:t>
            </a:r>
            <a:br>
              <a:rPr lang="en-US" sz="4000" b="1" dirty="0" smtClean="0">
                <a:solidFill>
                  <a:srgbClr val="000099"/>
                </a:solidFill>
                <a:latin typeface="Arial" pitchFamily="34" charset="0"/>
                <a:cs typeface="Arial" pitchFamily="34" charset="0"/>
              </a:rPr>
            </a:br>
            <a:r>
              <a:rPr lang="en-US" sz="4000" b="1" dirty="0" smtClean="0">
                <a:solidFill>
                  <a:srgbClr val="000099"/>
                </a:solidFill>
                <a:latin typeface="Arial" pitchFamily="34" charset="0"/>
                <a:cs typeface="Arial" pitchFamily="34" charset="0"/>
              </a:rPr>
              <a:t/>
            </a:r>
            <a:br>
              <a:rPr lang="en-US" sz="4000" b="1" dirty="0" smtClean="0">
                <a:solidFill>
                  <a:srgbClr val="000099"/>
                </a:solidFill>
                <a:latin typeface="Arial" pitchFamily="34" charset="0"/>
                <a:cs typeface="Arial" pitchFamily="34" charset="0"/>
              </a:rPr>
            </a:br>
            <a:r>
              <a:rPr lang="en-US" sz="3200" b="1" dirty="0" smtClean="0">
                <a:solidFill>
                  <a:srgbClr val="000099"/>
                </a:solidFill>
                <a:latin typeface="Arial" pitchFamily="34" charset="0"/>
                <a:cs typeface="Arial" pitchFamily="34" charset="0"/>
              </a:rPr>
              <a:t>WV </a:t>
            </a:r>
            <a:r>
              <a:rPr lang="en-US" sz="3200" b="1" dirty="0">
                <a:solidFill>
                  <a:srgbClr val="000099"/>
                </a:solidFill>
                <a:latin typeface="Arial" pitchFamily="34" charset="0"/>
                <a:cs typeface="Arial" pitchFamily="34" charset="0"/>
              </a:rPr>
              <a:t>School Personnel </a:t>
            </a:r>
            <a:r>
              <a:rPr lang="en-US" sz="3200" b="1" dirty="0" smtClean="0">
                <a:solidFill>
                  <a:srgbClr val="000099"/>
                </a:solidFill>
                <a:latin typeface="Arial" pitchFamily="34" charset="0"/>
                <a:cs typeface="Arial" pitchFamily="34" charset="0"/>
              </a:rPr>
              <a:t>Association Conference</a:t>
            </a:r>
            <a:br>
              <a:rPr lang="en-US" sz="3200" b="1" dirty="0" smtClean="0">
                <a:solidFill>
                  <a:srgbClr val="000099"/>
                </a:solidFill>
                <a:latin typeface="Arial" pitchFamily="34" charset="0"/>
                <a:cs typeface="Arial" pitchFamily="34" charset="0"/>
              </a:rPr>
            </a:br>
            <a:r>
              <a:rPr lang="en-US" sz="4000" b="1" dirty="0" smtClean="0">
                <a:solidFill>
                  <a:srgbClr val="000099"/>
                </a:solidFill>
                <a:latin typeface="Arial" pitchFamily="34" charset="0"/>
                <a:cs typeface="Arial" pitchFamily="34" charset="0"/>
              </a:rPr>
              <a:t/>
            </a:r>
            <a:br>
              <a:rPr lang="en-US" sz="4000" b="1" dirty="0" smtClean="0">
                <a:solidFill>
                  <a:srgbClr val="000099"/>
                </a:solidFill>
                <a:latin typeface="Arial" pitchFamily="34" charset="0"/>
                <a:cs typeface="Arial" pitchFamily="34" charset="0"/>
              </a:rPr>
            </a:br>
            <a:r>
              <a:rPr lang="en-US" sz="2800" b="1" dirty="0">
                <a:solidFill>
                  <a:srgbClr val="000099"/>
                </a:solidFill>
                <a:latin typeface="Arial" pitchFamily="34" charset="0"/>
                <a:cs typeface="Arial" pitchFamily="34" charset="0"/>
              </a:rPr>
              <a:t>October 22</a:t>
            </a:r>
            <a:r>
              <a:rPr lang="en-US" sz="2800" b="1" dirty="0" smtClean="0">
                <a:solidFill>
                  <a:srgbClr val="000099"/>
                </a:solidFill>
                <a:latin typeface="Arial" pitchFamily="34" charset="0"/>
                <a:cs typeface="Arial" pitchFamily="34" charset="0"/>
              </a:rPr>
              <a:t>, 2014</a:t>
            </a:r>
            <a:br>
              <a:rPr lang="en-US" sz="2800" b="1" dirty="0" smtClean="0">
                <a:solidFill>
                  <a:srgbClr val="000099"/>
                </a:solidFill>
                <a:latin typeface="Arial" pitchFamily="34" charset="0"/>
                <a:cs typeface="Arial" pitchFamily="34" charset="0"/>
              </a:rPr>
            </a:br>
            <a:r>
              <a:rPr lang="en-US" sz="2800" b="1" dirty="0">
                <a:solidFill>
                  <a:srgbClr val="000099"/>
                </a:solidFill>
                <a:latin typeface="Arial" pitchFamily="34" charset="0"/>
                <a:cs typeface="Arial" pitchFamily="34" charset="0"/>
              </a:rPr>
              <a:t>Grand Pointe Conference </a:t>
            </a:r>
            <a:r>
              <a:rPr lang="en-US" sz="2800" b="1" dirty="0" smtClean="0">
                <a:solidFill>
                  <a:srgbClr val="000099"/>
                </a:solidFill>
                <a:latin typeface="Arial" pitchFamily="34" charset="0"/>
                <a:cs typeface="Arial" pitchFamily="34" charset="0"/>
              </a:rPr>
              <a:t>Center</a:t>
            </a:r>
            <a:r>
              <a:rPr lang="en-US" sz="2800" b="1" dirty="0">
                <a:solidFill>
                  <a:srgbClr val="000099"/>
                </a:solidFill>
                <a:latin typeface="Arial" pitchFamily="34" charset="0"/>
                <a:cs typeface="Arial" pitchFamily="34" charset="0"/>
              </a:rPr>
              <a:t/>
            </a:r>
            <a:br>
              <a:rPr lang="en-US" sz="2800" b="1" dirty="0">
                <a:solidFill>
                  <a:srgbClr val="000099"/>
                </a:solidFill>
                <a:latin typeface="Arial" pitchFamily="34" charset="0"/>
                <a:cs typeface="Arial" pitchFamily="34" charset="0"/>
              </a:rPr>
            </a:br>
            <a:r>
              <a:rPr lang="en-US" sz="2800" b="1" dirty="0" smtClean="0">
                <a:solidFill>
                  <a:srgbClr val="000099"/>
                </a:solidFill>
                <a:latin typeface="Arial" pitchFamily="34" charset="0"/>
                <a:cs typeface="Arial" pitchFamily="34" charset="0"/>
              </a:rPr>
              <a:t>Vienna, WV</a:t>
            </a:r>
          </a:p>
        </p:txBody>
      </p:sp>
    </p:spTree>
    <p:extLst>
      <p:ext uri="{BB962C8B-B14F-4D97-AF65-F5344CB8AC3E}">
        <p14:creationId xmlns:p14="http://schemas.microsoft.com/office/powerpoint/2010/main" val="833432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8229600" cy="1143000"/>
          </a:xfrm>
        </p:spPr>
        <p:txBody>
          <a:bodyPr>
            <a:normAutofit/>
          </a:bodyPr>
          <a:lstStyle/>
          <a:p>
            <a:r>
              <a:rPr lang="en-US" sz="2800" b="1" dirty="0"/>
              <a:t>§126-136-10.  Licenses for Professional Educators</a:t>
            </a:r>
            <a:endParaRPr lang="en-US" sz="2800" dirty="0"/>
          </a:p>
        </p:txBody>
      </p:sp>
      <p:sp>
        <p:nvSpPr>
          <p:cNvPr id="3" name="Content Placeholder 2"/>
          <p:cNvSpPr>
            <a:spLocks noGrp="1"/>
          </p:cNvSpPr>
          <p:nvPr>
            <p:ph idx="1"/>
          </p:nvPr>
        </p:nvSpPr>
        <p:spPr>
          <a:xfrm>
            <a:off x="457200" y="2560637"/>
            <a:ext cx="8229600" cy="4525963"/>
          </a:xfrm>
        </p:spPr>
        <p:txBody>
          <a:bodyPr>
            <a:normAutofit/>
          </a:bodyPr>
          <a:lstStyle/>
          <a:p>
            <a:r>
              <a:rPr lang="en-US" sz="2000" dirty="0"/>
              <a:t>Language was clarified to reflect the renewal option for a permanent certificate based on renewing the professional certificate valid for five years once; not two times, as previously stated</a:t>
            </a:r>
            <a:r>
              <a:rPr lang="en-US" sz="2000" dirty="0" smtClean="0"/>
              <a:t>.</a:t>
            </a:r>
          </a:p>
          <a:p>
            <a:pPr lvl="0"/>
            <a:r>
              <a:rPr lang="en-US" sz="2000" dirty="0"/>
              <a:t>Language requiring the completion of a ‘three hour course related to the improvement of instruction through the use of instructional technologies’ for renewal of the professional and administrative certificate was removed.  Also, references were added to reflect the most current clusters in career and technical education</a:t>
            </a:r>
            <a:r>
              <a:rPr lang="en-US" sz="2000" dirty="0" smtClean="0"/>
              <a:t>.</a:t>
            </a:r>
            <a:endParaRPr lang="en-US" sz="2000" dirty="0"/>
          </a:p>
        </p:txBody>
      </p:sp>
    </p:spTree>
    <p:extLst>
      <p:ext uri="{BB962C8B-B14F-4D97-AF65-F5344CB8AC3E}">
        <p14:creationId xmlns:p14="http://schemas.microsoft.com/office/powerpoint/2010/main" val="53414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38200"/>
            <a:ext cx="8229600" cy="1143000"/>
          </a:xfrm>
        </p:spPr>
        <p:txBody>
          <a:bodyPr>
            <a:normAutofit/>
          </a:bodyPr>
          <a:lstStyle/>
          <a:p>
            <a:r>
              <a:rPr lang="en-US" sz="2600" b="1" dirty="0"/>
              <a:t>§ 1</a:t>
            </a:r>
            <a:r>
              <a:rPr lang="en-US" sz="2600" b="1" dirty="0" smtClean="0"/>
              <a:t>26-136-11</a:t>
            </a:r>
            <a:r>
              <a:rPr lang="en-US" sz="2600" b="1" dirty="0"/>
              <a:t>.  Permits Issued to Professional Educators</a:t>
            </a:r>
            <a:endParaRPr lang="en-US" sz="2600" dirty="0"/>
          </a:p>
        </p:txBody>
      </p:sp>
      <p:sp>
        <p:nvSpPr>
          <p:cNvPr id="3" name="Content Placeholder 2"/>
          <p:cNvSpPr>
            <a:spLocks noGrp="1"/>
          </p:cNvSpPr>
          <p:nvPr>
            <p:ph idx="1"/>
          </p:nvPr>
        </p:nvSpPr>
        <p:spPr>
          <a:xfrm>
            <a:off x="457200" y="2408237"/>
            <a:ext cx="8229600" cy="4525963"/>
          </a:xfrm>
        </p:spPr>
        <p:txBody>
          <a:bodyPr>
            <a:normAutofit/>
          </a:bodyPr>
          <a:lstStyle/>
          <a:p>
            <a:pPr lvl="0"/>
            <a:r>
              <a:rPr lang="en-US" sz="2000" dirty="0"/>
              <a:t>References to permits for Permanent and Initial Temporary Community Programs authorizations were removed, as the time frame has passed for this requirement. Additionally, references were updated to include the most current list of cluster areas for career and technical education.</a:t>
            </a:r>
          </a:p>
          <a:p>
            <a:pPr lvl="0"/>
            <a:r>
              <a:rPr lang="en-US" sz="2000" dirty="0"/>
              <a:t>References to permits for student teachers were updated to reflect permits for clinical experiences for teachers, administrators, and student support candidates.  Language was revised to reflect the requirements for the Initial Fire Service Training Adult part-Time Permit.  An Authorization for Professional Accountant was added.  Additionally, updated numbering was required to reflect the most recent revision to Policy 5202. Previous references are no longer valid due to renumbering the section. </a:t>
            </a:r>
          </a:p>
          <a:p>
            <a:endParaRPr lang="en-US" sz="2000" dirty="0"/>
          </a:p>
        </p:txBody>
      </p:sp>
    </p:spTree>
    <p:extLst>
      <p:ext uri="{BB962C8B-B14F-4D97-AF65-F5344CB8AC3E}">
        <p14:creationId xmlns:p14="http://schemas.microsoft.com/office/powerpoint/2010/main" val="3050825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8229600" cy="1143000"/>
          </a:xfrm>
        </p:spPr>
        <p:txBody>
          <a:bodyPr>
            <a:normAutofit/>
          </a:bodyPr>
          <a:lstStyle/>
          <a:p>
            <a:r>
              <a:rPr lang="en-US" sz="2600" b="1" dirty="0"/>
              <a:t>§ 126-136-11.  Permits Issued to Professional Educators</a:t>
            </a:r>
            <a:endParaRPr lang="en-US" sz="2600" dirty="0"/>
          </a:p>
        </p:txBody>
      </p:sp>
      <p:sp>
        <p:nvSpPr>
          <p:cNvPr id="3" name="Content Placeholder 2"/>
          <p:cNvSpPr>
            <a:spLocks noGrp="1"/>
          </p:cNvSpPr>
          <p:nvPr>
            <p:ph idx="1"/>
          </p:nvPr>
        </p:nvSpPr>
        <p:spPr>
          <a:xfrm>
            <a:off x="457200" y="2560637"/>
            <a:ext cx="8229600" cy="4525963"/>
          </a:xfrm>
        </p:spPr>
        <p:txBody>
          <a:bodyPr>
            <a:normAutofit/>
          </a:bodyPr>
          <a:lstStyle/>
          <a:p>
            <a:pPr lvl="0"/>
            <a:r>
              <a:rPr lang="en-US" sz="2000" dirty="0"/>
              <a:t>Language was added to 11.9.c.1.ss to reflect “Individuals employed as a Professional Accountant on or after July 1, 2014 must meet the licensure requirement in this section. Individuals employed as a Professional Accountant prior to July 1, 2014 must meet the licensure requirements for this section by June 30, 2016.”</a:t>
            </a:r>
          </a:p>
        </p:txBody>
      </p:sp>
    </p:spTree>
    <p:extLst>
      <p:ext uri="{BB962C8B-B14F-4D97-AF65-F5344CB8AC3E}">
        <p14:creationId xmlns:p14="http://schemas.microsoft.com/office/powerpoint/2010/main" val="2242412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066800"/>
            <a:ext cx="8229600" cy="1143000"/>
          </a:xfrm>
        </p:spPr>
        <p:txBody>
          <a:bodyPr>
            <a:noAutofit/>
          </a:bodyPr>
          <a:lstStyle/>
          <a:p>
            <a:r>
              <a:rPr lang="en-US" sz="2400" b="1" dirty="0"/>
              <a:t>§126-136-12.  Early Childhood Classroom Assistant Teacher Authorization and Paraprofessional Certification.</a:t>
            </a:r>
            <a:endParaRPr lang="en-US" sz="2400" dirty="0"/>
          </a:p>
        </p:txBody>
      </p:sp>
      <p:sp>
        <p:nvSpPr>
          <p:cNvPr id="3" name="Content Placeholder 2"/>
          <p:cNvSpPr>
            <a:spLocks noGrp="1"/>
          </p:cNvSpPr>
          <p:nvPr>
            <p:ph idx="1"/>
          </p:nvPr>
        </p:nvSpPr>
        <p:spPr>
          <a:xfrm>
            <a:off x="457200" y="2636837"/>
            <a:ext cx="8229600" cy="4525963"/>
          </a:xfrm>
        </p:spPr>
        <p:txBody>
          <a:bodyPr>
            <a:normAutofit/>
          </a:bodyPr>
          <a:lstStyle/>
          <a:p>
            <a:pPr lvl="0"/>
            <a:r>
              <a:rPr lang="en-US" sz="2000" dirty="0"/>
              <a:t>This section was revised from Paraprofessional to include Early Childhood Classroom Assistant Teacher Authorization and Paraprofessional Certification.  Due to Legislative action, specifically W. Va. Code §18-5-44(m), the Early Childhood Classroom Assistant Teacher Authorization was added. Additionally, revisions were necessary for the requirements of the Permanent Paraprofessional Certificate and the Educational Sign Language Interpreter I and II.</a:t>
            </a:r>
          </a:p>
          <a:p>
            <a:endParaRPr lang="en-US" sz="2000" dirty="0"/>
          </a:p>
        </p:txBody>
      </p:sp>
    </p:spTree>
    <p:extLst>
      <p:ext uri="{BB962C8B-B14F-4D97-AF65-F5344CB8AC3E}">
        <p14:creationId xmlns:p14="http://schemas.microsoft.com/office/powerpoint/2010/main" val="174051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90600"/>
            <a:ext cx="8229600" cy="1143000"/>
          </a:xfrm>
        </p:spPr>
        <p:txBody>
          <a:bodyPr>
            <a:noAutofit/>
          </a:bodyPr>
          <a:lstStyle/>
          <a:p>
            <a:r>
              <a:rPr lang="en-US" sz="2400" b="1" dirty="0"/>
              <a:t>§126-136-12.  Early Childhood Classroom Assistant Teacher Authorization and Paraprofessional </a:t>
            </a:r>
            <a:r>
              <a:rPr lang="en-US" sz="2400" b="1" dirty="0" smtClean="0"/>
              <a:t>Certification</a:t>
            </a:r>
            <a:endParaRPr lang="en-US" sz="2400" dirty="0"/>
          </a:p>
        </p:txBody>
      </p:sp>
      <p:sp>
        <p:nvSpPr>
          <p:cNvPr id="3" name="Content Placeholder 2"/>
          <p:cNvSpPr>
            <a:spLocks noGrp="1"/>
          </p:cNvSpPr>
          <p:nvPr>
            <p:ph idx="1"/>
          </p:nvPr>
        </p:nvSpPr>
        <p:spPr/>
        <p:txBody>
          <a:bodyPr anchor="ctr">
            <a:normAutofit/>
          </a:bodyPr>
          <a:lstStyle/>
          <a:p>
            <a:pPr lvl="0"/>
            <a:r>
              <a:rPr lang="en-US" sz="2000" dirty="0"/>
              <a:t>12.1.b.1.-  Language allowing, “or equivalent professional development approved by the WVDE” was added.</a:t>
            </a:r>
          </a:p>
          <a:p>
            <a:pPr lvl="0"/>
            <a:r>
              <a:rPr lang="en-US" sz="2000" dirty="0"/>
              <a:t>Replaced ‘PPST’ with ‘CASE’ to reflect Policy 5100 language.</a:t>
            </a:r>
          </a:p>
          <a:p>
            <a:pPr lvl="0"/>
            <a:r>
              <a:rPr lang="en-US" sz="2000" dirty="0"/>
              <a:t>The following language was added to 12.3.a.2.E.  “Validity Period. - The Initial Paraprofessional Certificate – Educational Interpreter that is effective on or after January 1 may be issued as an Initial Paraprofessional Certificate – Educational Interpreter valid until June 30 of the following school year.  The Initial Paraprofessional Certificate – Educational Interpreter may not be renewed more than two times</a:t>
            </a:r>
            <a:r>
              <a:rPr lang="en-US" sz="2000" dirty="0" smtClean="0"/>
              <a:t>.”</a:t>
            </a:r>
            <a:endParaRPr lang="en-US" sz="2000" dirty="0"/>
          </a:p>
        </p:txBody>
      </p:sp>
    </p:spTree>
    <p:extLst>
      <p:ext uri="{BB962C8B-B14F-4D97-AF65-F5344CB8AC3E}">
        <p14:creationId xmlns:p14="http://schemas.microsoft.com/office/powerpoint/2010/main" val="761065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8229600" cy="1143000"/>
          </a:xfrm>
        </p:spPr>
        <p:txBody>
          <a:bodyPr>
            <a:normAutofit/>
          </a:bodyPr>
          <a:lstStyle/>
          <a:p>
            <a:r>
              <a:rPr lang="en-US" sz="2800" b="1" dirty="0"/>
              <a:t>§126-136-15.  Alternative Routes to </a:t>
            </a:r>
            <a:r>
              <a:rPr lang="en-US" sz="2800" b="1" dirty="0" smtClean="0"/>
              <a:t>Certification</a:t>
            </a:r>
            <a:endParaRPr lang="en-US" sz="2800" dirty="0"/>
          </a:p>
        </p:txBody>
      </p:sp>
      <p:sp>
        <p:nvSpPr>
          <p:cNvPr id="3" name="Content Placeholder 2"/>
          <p:cNvSpPr>
            <a:spLocks noGrp="1"/>
          </p:cNvSpPr>
          <p:nvPr>
            <p:ph idx="1"/>
          </p:nvPr>
        </p:nvSpPr>
        <p:spPr>
          <a:xfrm>
            <a:off x="457200" y="990600"/>
            <a:ext cx="8229600" cy="4525963"/>
          </a:xfrm>
        </p:spPr>
        <p:txBody>
          <a:bodyPr anchor="ctr">
            <a:normAutofit/>
          </a:bodyPr>
          <a:lstStyle/>
          <a:p>
            <a:pPr lvl="0"/>
            <a:r>
              <a:rPr lang="en-US" sz="2000" dirty="0"/>
              <a:t>Language was added to clarify the issuance of an Alternative Teaching Certificate endorsed for elementary education, per special permission of the WVBE.</a:t>
            </a:r>
          </a:p>
          <a:p>
            <a:pPr marL="0" indent="0">
              <a:buNone/>
            </a:pPr>
            <a:endParaRPr lang="en-US" sz="2000" dirty="0"/>
          </a:p>
        </p:txBody>
      </p:sp>
    </p:spTree>
    <p:extLst>
      <p:ext uri="{BB962C8B-B14F-4D97-AF65-F5344CB8AC3E}">
        <p14:creationId xmlns:p14="http://schemas.microsoft.com/office/powerpoint/2010/main" val="2360490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838200"/>
            <a:ext cx="8229600" cy="1143000"/>
          </a:xfrm>
        </p:spPr>
        <p:txBody>
          <a:bodyPr>
            <a:normAutofit/>
          </a:bodyPr>
          <a:lstStyle/>
          <a:p>
            <a:r>
              <a:rPr lang="en-US" sz="2800" b="1" dirty="0"/>
              <a:t>§126-136-16.  Out-of-State Applicants</a:t>
            </a:r>
            <a:endParaRPr lang="en-US" sz="2800" dirty="0"/>
          </a:p>
        </p:txBody>
      </p:sp>
      <p:sp>
        <p:nvSpPr>
          <p:cNvPr id="3" name="Content Placeholder 2"/>
          <p:cNvSpPr>
            <a:spLocks noGrp="1"/>
          </p:cNvSpPr>
          <p:nvPr>
            <p:ph idx="1"/>
          </p:nvPr>
        </p:nvSpPr>
        <p:spPr>
          <a:xfrm>
            <a:off x="457200" y="1143000"/>
            <a:ext cx="8229600" cy="4525963"/>
          </a:xfrm>
        </p:spPr>
        <p:txBody>
          <a:bodyPr anchor="ctr">
            <a:normAutofit/>
          </a:bodyPr>
          <a:lstStyle/>
          <a:p>
            <a:pPr lvl="0"/>
            <a:r>
              <a:rPr lang="en-US" sz="2000" dirty="0"/>
              <a:t>Language was added to clarify that a temporary, one-year certificate issued to an out-of-state applicant who did not meet requirements for an initial three year certificate, is non-renewable.</a:t>
            </a:r>
          </a:p>
          <a:p>
            <a:endParaRPr lang="en-US" sz="2000" dirty="0"/>
          </a:p>
        </p:txBody>
      </p:sp>
    </p:spTree>
    <p:extLst>
      <p:ext uri="{BB962C8B-B14F-4D97-AF65-F5344CB8AC3E}">
        <p14:creationId xmlns:p14="http://schemas.microsoft.com/office/powerpoint/2010/main" val="1026210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8229600" cy="1143000"/>
          </a:xfrm>
        </p:spPr>
        <p:txBody>
          <a:bodyPr>
            <a:normAutofit/>
          </a:bodyPr>
          <a:lstStyle/>
          <a:p>
            <a:r>
              <a:rPr lang="en-US" sz="2800" b="1" dirty="0"/>
              <a:t>§126-136-17.  Non-United States Citizen</a:t>
            </a:r>
            <a:endParaRPr lang="en-US" sz="2800" dirty="0"/>
          </a:p>
        </p:txBody>
      </p:sp>
      <p:sp>
        <p:nvSpPr>
          <p:cNvPr id="3" name="Content Placeholder 2"/>
          <p:cNvSpPr>
            <a:spLocks noGrp="1"/>
          </p:cNvSpPr>
          <p:nvPr>
            <p:ph idx="1"/>
          </p:nvPr>
        </p:nvSpPr>
        <p:spPr>
          <a:xfrm>
            <a:off x="457200" y="2636837"/>
            <a:ext cx="8229600" cy="4525963"/>
          </a:xfrm>
        </p:spPr>
        <p:txBody>
          <a:bodyPr>
            <a:normAutofit/>
          </a:bodyPr>
          <a:lstStyle/>
          <a:p>
            <a:pPr lvl="0"/>
            <a:r>
              <a:rPr lang="en-US" sz="2000" dirty="0"/>
              <a:t>Language was added to include a Permit for Exchange/Visiting Teachers – Non-United States Citizen. This permit would allow exchange/visiting teachers participating in a program or exchange recognized and/or approved by the WVDE/WVBE to receive a non-renewable Permit for Exchange/Visiting Teachers based upon verification from the partnering organization that the applicant has completed the equivalent of an approved educational personnel preparation program. </a:t>
            </a:r>
          </a:p>
          <a:p>
            <a:endParaRPr lang="en-US" sz="2000" dirty="0"/>
          </a:p>
        </p:txBody>
      </p:sp>
    </p:spTree>
    <p:extLst>
      <p:ext uri="{BB962C8B-B14F-4D97-AF65-F5344CB8AC3E}">
        <p14:creationId xmlns:p14="http://schemas.microsoft.com/office/powerpoint/2010/main" val="1107556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066800"/>
            <a:ext cx="8229600" cy="1143000"/>
          </a:xfrm>
        </p:spPr>
        <p:txBody>
          <a:bodyPr>
            <a:normAutofit/>
          </a:bodyPr>
          <a:lstStyle/>
          <a:p>
            <a:r>
              <a:rPr lang="en-US" sz="2600" b="1" dirty="0"/>
              <a:t>§126-136-21.  Additional Endorsement(s) for Existing License</a:t>
            </a:r>
            <a:endParaRPr lang="en-US" sz="2600" dirty="0"/>
          </a:p>
        </p:txBody>
      </p:sp>
      <p:sp>
        <p:nvSpPr>
          <p:cNvPr id="3" name="Content Placeholder 2"/>
          <p:cNvSpPr>
            <a:spLocks noGrp="1"/>
          </p:cNvSpPr>
          <p:nvPr>
            <p:ph idx="1"/>
          </p:nvPr>
        </p:nvSpPr>
        <p:spPr>
          <a:xfrm>
            <a:off x="457200" y="2560637"/>
            <a:ext cx="8229600" cy="4525963"/>
          </a:xfrm>
        </p:spPr>
        <p:txBody>
          <a:bodyPr>
            <a:normAutofit/>
          </a:bodyPr>
          <a:lstStyle/>
          <a:p>
            <a:pPr lvl="0"/>
            <a:r>
              <a:rPr lang="en-US" sz="2000" dirty="0"/>
              <a:t>Language was added to allow a teacher or administrator with a valid West Virginia Professional certificate to be awarded certification to teach in an additional area of certification upon submission of a passing score on the appropriate content area test required of other teachers or administrators for certification in that area regardless of whether additional course work was taken in that area.  Additionally, language was added to require an applicant to provide additional documentation when applying for an endorsement for driver education.</a:t>
            </a:r>
          </a:p>
          <a:p>
            <a:pPr marL="0" indent="0">
              <a:buNone/>
            </a:pPr>
            <a:endParaRPr lang="en-US" sz="2000" dirty="0"/>
          </a:p>
        </p:txBody>
      </p:sp>
    </p:spTree>
    <p:extLst>
      <p:ext uri="{BB962C8B-B14F-4D97-AF65-F5344CB8AC3E}">
        <p14:creationId xmlns:p14="http://schemas.microsoft.com/office/powerpoint/2010/main" val="78761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14400"/>
            <a:ext cx="8229600" cy="1143000"/>
          </a:xfrm>
        </p:spPr>
        <p:txBody>
          <a:bodyPr>
            <a:normAutofit/>
          </a:bodyPr>
          <a:lstStyle/>
          <a:p>
            <a:r>
              <a:rPr lang="en-US" sz="2800" b="1" dirty="0"/>
              <a:t>§126-136-23.  Fee Reimbursements and Salary Supplements</a:t>
            </a:r>
            <a:endParaRPr lang="en-US" sz="2800" dirty="0"/>
          </a:p>
        </p:txBody>
      </p:sp>
      <p:sp>
        <p:nvSpPr>
          <p:cNvPr id="3" name="Content Placeholder 2"/>
          <p:cNvSpPr>
            <a:spLocks noGrp="1"/>
          </p:cNvSpPr>
          <p:nvPr>
            <p:ph idx="1"/>
          </p:nvPr>
        </p:nvSpPr>
        <p:spPr>
          <a:xfrm>
            <a:off x="457200" y="1219200"/>
            <a:ext cx="8229600" cy="4525963"/>
          </a:xfrm>
        </p:spPr>
        <p:txBody>
          <a:bodyPr anchor="ctr">
            <a:normAutofit/>
          </a:bodyPr>
          <a:lstStyle/>
          <a:p>
            <a:pPr lvl="0"/>
            <a:r>
              <a:rPr lang="en-US" sz="2000" dirty="0"/>
              <a:t>The word ‘waivers’ was removed from this section of policy.  It was erroneously added as a typographical edit during the previous policy revision.</a:t>
            </a:r>
          </a:p>
          <a:p>
            <a:pPr marL="0" indent="0">
              <a:buNone/>
            </a:pPr>
            <a:endParaRPr lang="en-US" sz="2000" dirty="0"/>
          </a:p>
        </p:txBody>
      </p:sp>
    </p:spTree>
    <p:extLst>
      <p:ext uri="{BB962C8B-B14F-4D97-AF65-F5344CB8AC3E}">
        <p14:creationId xmlns:p14="http://schemas.microsoft.com/office/powerpoint/2010/main" val="1223275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667000"/>
            <a:ext cx="9144000" cy="2400657"/>
          </a:xfrm>
          <a:prstGeom prst="rect">
            <a:avLst/>
          </a:prstGeom>
        </p:spPr>
        <p:txBody>
          <a:bodyPr wrap="square">
            <a:spAutoFit/>
          </a:bodyPr>
          <a:lstStyle/>
          <a:p>
            <a:pPr algn="ctr"/>
            <a:r>
              <a:rPr lang="en-US" sz="3600" b="1" dirty="0" smtClean="0">
                <a:solidFill>
                  <a:srgbClr val="000099"/>
                </a:solidFill>
                <a:latin typeface="Arial" pitchFamily="34" charset="0"/>
                <a:cs typeface="Arial" pitchFamily="34" charset="0"/>
              </a:rPr>
              <a:t>Welcome</a:t>
            </a:r>
          </a:p>
          <a:p>
            <a:pPr algn="ctr"/>
            <a:endParaRPr lang="en-US" b="1" dirty="0">
              <a:solidFill>
                <a:srgbClr val="000099"/>
              </a:solidFill>
              <a:latin typeface="Arial" pitchFamily="34" charset="0"/>
              <a:cs typeface="Arial" pitchFamily="34" charset="0"/>
            </a:endParaRPr>
          </a:p>
          <a:p>
            <a:pPr algn="ctr"/>
            <a:r>
              <a:rPr lang="en-US" sz="2400" b="1" dirty="0" smtClean="0">
                <a:solidFill>
                  <a:srgbClr val="000099"/>
                </a:solidFill>
                <a:latin typeface="Arial" pitchFamily="34" charset="0"/>
                <a:cs typeface="Arial" pitchFamily="34" charset="0"/>
              </a:rPr>
              <a:t>Dr. Monica Beane</a:t>
            </a:r>
          </a:p>
          <a:p>
            <a:pPr algn="ctr"/>
            <a:endParaRPr lang="en-US" sz="2400" b="1" dirty="0" smtClean="0">
              <a:solidFill>
                <a:srgbClr val="000099"/>
              </a:solidFill>
              <a:latin typeface="Arial" pitchFamily="34" charset="0"/>
              <a:cs typeface="Arial" pitchFamily="34" charset="0"/>
            </a:endParaRPr>
          </a:p>
          <a:p>
            <a:pPr algn="ctr"/>
            <a:r>
              <a:rPr lang="en-US" sz="2400" b="1" dirty="0" smtClean="0">
                <a:solidFill>
                  <a:srgbClr val="000099"/>
                </a:solidFill>
                <a:latin typeface="Arial" pitchFamily="34" charset="0"/>
                <a:cs typeface="Arial" pitchFamily="34" charset="0"/>
              </a:rPr>
              <a:t>Executive Director </a:t>
            </a:r>
          </a:p>
          <a:p>
            <a:pPr algn="ctr"/>
            <a:r>
              <a:rPr lang="en-US" sz="2400" b="1" dirty="0" smtClean="0">
                <a:solidFill>
                  <a:srgbClr val="000099"/>
                </a:solidFill>
                <a:latin typeface="Arial" pitchFamily="34" charset="0"/>
                <a:cs typeface="Arial" pitchFamily="34" charset="0"/>
              </a:rPr>
              <a:t>Office of Professional Preparation</a:t>
            </a:r>
            <a:endParaRPr lang="en-US" sz="24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1018376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38200"/>
            <a:ext cx="8229600" cy="1143000"/>
          </a:xfrm>
        </p:spPr>
        <p:txBody>
          <a:bodyPr>
            <a:normAutofit/>
          </a:bodyPr>
          <a:lstStyle/>
          <a:p>
            <a:r>
              <a:rPr lang="en-US" sz="2800" b="1" dirty="0"/>
              <a:t>§126-136-24.  Advanced Credentials</a:t>
            </a:r>
            <a:endParaRPr lang="en-US" sz="2800" dirty="0"/>
          </a:p>
        </p:txBody>
      </p:sp>
      <p:sp>
        <p:nvSpPr>
          <p:cNvPr id="3" name="Content Placeholder 2"/>
          <p:cNvSpPr>
            <a:spLocks noGrp="1"/>
          </p:cNvSpPr>
          <p:nvPr>
            <p:ph idx="1"/>
          </p:nvPr>
        </p:nvSpPr>
        <p:spPr>
          <a:xfrm>
            <a:off x="457200" y="1295400"/>
            <a:ext cx="8229600" cy="4525963"/>
          </a:xfrm>
        </p:spPr>
        <p:txBody>
          <a:bodyPr anchor="ctr">
            <a:normAutofit/>
          </a:bodyPr>
          <a:lstStyle/>
          <a:p>
            <a:pPr lvl="0"/>
            <a:r>
              <a:rPr lang="en-US" sz="2000" dirty="0"/>
              <a:t>A Permanent Advanced Credential for Technology Integration Specialist was created.  This addition required the renumbering of this section of policy.</a:t>
            </a:r>
          </a:p>
          <a:p>
            <a:endParaRPr lang="en-US" sz="2000" dirty="0"/>
          </a:p>
        </p:txBody>
      </p:sp>
    </p:spTree>
    <p:extLst>
      <p:ext uri="{BB962C8B-B14F-4D97-AF65-F5344CB8AC3E}">
        <p14:creationId xmlns:p14="http://schemas.microsoft.com/office/powerpoint/2010/main" val="150819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90600"/>
            <a:ext cx="8229600" cy="1143000"/>
          </a:xfrm>
        </p:spPr>
        <p:txBody>
          <a:bodyPr>
            <a:noAutofit/>
          </a:bodyPr>
          <a:lstStyle/>
          <a:p>
            <a:r>
              <a:rPr lang="en-US" sz="2400" b="1" dirty="0"/>
              <a:t>APPENDIX A</a:t>
            </a:r>
            <a:r>
              <a:rPr lang="en-US" sz="2600" b="1" dirty="0"/>
              <a:t> – Programmatic Levels and Specializations Recognized on the Professional License</a:t>
            </a:r>
            <a:endParaRPr lang="en-US" sz="2600" dirty="0"/>
          </a:p>
        </p:txBody>
      </p:sp>
      <p:sp>
        <p:nvSpPr>
          <p:cNvPr id="3" name="Content Placeholder 2"/>
          <p:cNvSpPr>
            <a:spLocks noGrp="1"/>
          </p:cNvSpPr>
          <p:nvPr>
            <p:ph idx="1"/>
          </p:nvPr>
        </p:nvSpPr>
        <p:spPr>
          <a:xfrm>
            <a:off x="457200" y="1295400"/>
            <a:ext cx="8229600" cy="4525963"/>
          </a:xfrm>
        </p:spPr>
        <p:txBody>
          <a:bodyPr anchor="ctr">
            <a:normAutofit/>
          </a:bodyPr>
          <a:lstStyle/>
          <a:p>
            <a:pPr lvl="0"/>
            <a:r>
              <a:rPr lang="en-US" sz="2000" dirty="0"/>
              <a:t>A grade level option for Classroom Assistant Teacher, PK-K was added.</a:t>
            </a:r>
          </a:p>
          <a:p>
            <a:pPr lvl="0"/>
            <a:r>
              <a:rPr lang="en-US" sz="2000" dirty="0"/>
              <a:t>Chemistry through Chemistry I and Intermediate Elementary Education (Grades 3-5) were removed.  Additionally, to meet industry demands, the Career and Technical Education programmatic levels were changed from 9-AD to 5-AD.</a:t>
            </a:r>
          </a:p>
          <a:p>
            <a:endParaRPr lang="en-US" sz="2000" dirty="0"/>
          </a:p>
        </p:txBody>
      </p:sp>
    </p:spTree>
    <p:extLst>
      <p:ext uri="{BB962C8B-B14F-4D97-AF65-F5344CB8AC3E}">
        <p14:creationId xmlns:p14="http://schemas.microsoft.com/office/powerpoint/2010/main" val="3973723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8229600" cy="1143000"/>
          </a:xfrm>
        </p:spPr>
        <p:txBody>
          <a:bodyPr>
            <a:noAutofit/>
          </a:bodyPr>
          <a:lstStyle/>
          <a:p>
            <a:r>
              <a:rPr lang="en-US" sz="2400" b="1" dirty="0"/>
              <a:t>APPENDIX A – Programmatic Levels and Specializations Recognized on the Professional License</a:t>
            </a:r>
            <a:endParaRPr lang="en-US" sz="2400" dirty="0"/>
          </a:p>
        </p:txBody>
      </p:sp>
      <p:sp>
        <p:nvSpPr>
          <p:cNvPr id="3" name="Content Placeholder 2"/>
          <p:cNvSpPr>
            <a:spLocks noGrp="1"/>
          </p:cNvSpPr>
          <p:nvPr>
            <p:ph idx="1"/>
          </p:nvPr>
        </p:nvSpPr>
        <p:spPr>
          <a:xfrm>
            <a:off x="457200" y="1874837"/>
            <a:ext cx="8229600" cy="4525963"/>
          </a:xfrm>
        </p:spPr>
        <p:txBody>
          <a:bodyPr>
            <a:normAutofit/>
          </a:bodyPr>
          <a:lstStyle/>
          <a:p>
            <a:pPr lvl="1"/>
            <a:r>
              <a:rPr lang="en-US" sz="2000" dirty="0"/>
              <a:t>The language clarifies that the currently approved version of Policy 5202, specifically Section 21.1.b, does not allow for the issuance of an autism endorsement based solely on a Praxis II (content) examination, as there is no specific content exam for autism.  The following language was added as footnotes 3 and 4:</a:t>
            </a:r>
          </a:p>
          <a:p>
            <a:pPr marL="0" indent="0">
              <a:buNone/>
            </a:pPr>
            <a:r>
              <a:rPr lang="en-US" sz="2000" b="1" dirty="0"/>
              <a:t> </a:t>
            </a:r>
            <a:endParaRPr lang="en-US" sz="2000" dirty="0"/>
          </a:p>
          <a:p>
            <a:pPr lvl="2"/>
            <a:r>
              <a:rPr lang="en-US" sz="2000" u="sng" baseline="30000" dirty="0"/>
              <a:t>3</a:t>
            </a:r>
            <a:r>
              <a:rPr lang="en-US" sz="2000" u="sng" dirty="0"/>
              <a:t>Reading Specialist requires a completion of a Graduate Certification Program in Reading Specialist.</a:t>
            </a:r>
            <a:endParaRPr lang="en-US" sz="2000" dirty="0"/>
          </a:p>
          <a:p>
            <a:pPr marL="0" indent="0">
              <a:buNone/>
            </a:pPr>
            <a:r>
              <a:rPr lang="en-US" sz="2000" b="1" dirty="0"/>
              <a:t> </a:t>
            </a:r>
            <a:endParaRPr lang="en-US" sz="2000" dirty="0"/>
          </a:p>
          <a:p>
            <a:pPr lvl="2"/>
            <a:r>
              <a:rPr lang="en-US" sz="2000" baseline="30000" dirty="0"/>
              <a:t>4</a:t>
            </a:r>
            <a:r>
              <a:rPr lang="en-US" sz="2000" u="sng" dirty="0"/>
              <a:t>Autism. An individual may not add the Autism Endorsement from solely taking the content area test for Autism.  Please see Section 19.3 of this policy for requirements to add Autism to a certificate. </a:t>
            </a:r>
            <a:endParaRPr lang="en-US" sz="2000" dirty="0"/>
          </a:p>
          <a:p>
            <a:endParaRPr lang="en-US" sz="2000" dirty="0"/>
          </a:p>
        </p:txBody>
      </p:sp>
    </p:spTree>
    <p:extLst>
      <p:ext uri="{BB962C8B-B14F-4D97-AF65-F5344CB8AC3E}">
        <p14:creationId xmlns:p14="http://schemas.microsoft.com/office/powerpoint/2010/main" val="2062472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43000"/>
            <a:ext cx="8229600" cy="1143000"/>
          </a:xfrm>
        </p:spPr>
        <p:txBody>
          <a:bodyPr>
            <a:noAutofit/>
          </a:bodyPr>
          <a:lstStyle/>
          <a:p>
            <a:r>
              <a:rPr lang="en-US" sz="2200" b="1" dirty="0"/>
              <a:t>APPENDIX B – Approved Standards For Program Development and Required Tests for Completion of WV Approved Programs Leading to WV Licensure</a:t>
            </a:r>
            <a:endParaRPr lang="en-US" sz="2200" dirty="0"/>
          </a:p>
        </p:txBody>
      </p:sp>
      <p:sp>
        <p:nvSpPr>
          <p:cNvPr id="3" name="Content Placeholder 2"/>
          <p:cNvSpPr>
            <a:spLocks noGrp="1"/>
          </p:cNvSpPr>
          <p:nvPr>
            <p:ph idx="1"/>
          </p:nvPr>
        </p:nvSpPr>
        <p:spPr>
          <a:xfrm>
            <a:off x="381000" y="2636837"/>
            <a:ext cx="8229600" cy="4525963"/>
          </a:xfrm>
        </p:spPr>
        <p:txBody>
          <a:bodyPr>
            <a:normAutofit/>
          </a:bodyPr>
          <a:lstStyle/>
          <a:p>
            <a:pPr lvl="0"/>
            <a:r>
              <a:rPr lang="en-US" sz="2000" dirty="0"/>
              <a:t>Revisions include updating the PRAXIS exam numbers for the following Endorsement areas:  Agriculture, Early Childhood Education, General Science, Safety Education, School Psychologist, and Speech Pathologist. Additionally, references to PPST were removed and additional requirements were added for the Driver Education endorsement. </a:t>
            </a:r>
          </a:p>
          <a:p>
            <a:endParaRPr lang="en-US" sz="2000" dirty="0"/>
          </a:p>
        </p:txBody>
      </p:sp>
    </p:spTree>
    <p:extLst>
      <p:ext uri="{BB962C8B-B14F-4D97-AF65-F5344CB8AC3E}">
        <p14:creationId xmlns:p14="http://schemas.microsoft.com/office/powerpoint/2010/main" val="1884576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90600"/>
            <a:ext cx="8229600" cy="1143000"/>
          </a:xfrm>
        </p:spPr>
        <p:txBody>
          <a:bodyPr>
            <a:noAutofit/>
          </a:bodyPr>
          <a:lstStyle/>
          <a:p>
            <a:r>
              <a:rPr lang="en-US" sz="2200" b="1" dirty="0"/>
              <a:t>APPENDIX C - Required Tests and Industry Credentials Required for Issuance of WV Career and Technical Education (CTE) Teaching Credentials</a:t>
            </a:r>
            <a:endParaRPr lang="en-US" sz="2200" dirty="0"/>
          </a:p>
        </p:txBody>
      </p:sp>
      <p:sp>
        <p:nvSpPr>
          <p:cNvPr id="3" name="Content Placeholder 2"/>
          <p:cNvSpPr>
            <a:spLocks noGrp="1"/>
          </p:cNvSpPr>
          <p:nvPr>
            <p:ph idx="1"/>
          </p:nvPr>
        </p:nvSpPr>
        <p:spPr>
          <a:xfrm>
            <a:off x="457200" y="990600"/>
            <a:ext cx="8229600" cy="4525963"/>
          </a:xfrm>
        </p:spPr>
        <p:txBody>
          <a:bodyPr anchor="ctr">
            <a:normAutofit/>
          </a:bodyPr>
          <a:lstStyle/>
          <a:p>
            <a:pPr lvl="0"/>
            <a:r>
              <a:rPr lang="en-US" sz="2000" dirty="0"/>
              <a:t>A table was added to clearly identify the NOCTI Exam Exemptions and Requirements for CTE Endorsements.    </a:t>
            </a:r>
          </a:p>
          <a:p>
            <a:endParaRPr lang="en-US" sz="2000" dirty="0"/>
          </a:p>
        </p:txBody>
      </p:sp>
    </p:spTree>
    <p:extLst>
      <p:ext uri="{BB962C8B-B14F-4D97-AF65-F5344CB8AC3E}">
        <p14:creationId xmlns:p14="http://schemas.microsoft.com/office/powerpoint/2010/main" val="1394141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667000"/>
            <a:ext cx="9144000" cy="2400657"/>
          </a:xfrm>
          <a:prstGeom prst="rect">
            <a:avLst/>
          </a:prstGeom>
        </p:spPr>
        <p:txBody>
          <a:bodyPr wrap="square">
            <a:spAutoFit/>
          </a:bodyPr>
          <a:lstStyle/>
          <a:p>
            <a:pPr algn="ctr"/>
            <a:r>
              <a:rPr lang="en-US" sz="3600" b="1" dirty="0" smtClean="0">
                <a:solidFill>
                  <a:srgbClr val="000099"/>
                </a:solidFill>
                <a:latin typeface="Arial" pitchFamily="34" charset="0"/>
                <a:cs typeface="Arial" pitchFamily="34" charset="0"/>
              </a:rPr>
              <a:t>WVBE POLICY 2422.2</a:t>
            </a:r>
          </a:p>
          <a:p>
            <a:pPr algn="ctr"/>
            <a:endParaRPr lang="en-US" b="1" dirty="0">
              <a:solidFill>
                <a:srgbClr val="000099"/>
              </a:solidFill>
              <a:latin typeface="Arial" pitchFamily="34" charset="0"/>
              <a:cs typeface="Arial" pitchFamily="34" charset="0"/>
            </a:endParaRPr>
          </a:p>
          <a:p>
            <a:pPr algn="ctr"/>
            <a:r>
              <a:rPr lang="en-US" sz="2400" b="1" dirty="0" smtClean="0">
                <a:solidFill>
                  <a:srgbClr val="000099"/>
                </a:solidFill>
                <a:latin typeface="Arial" pitchFamily="34" charset="0"/>
                <a:cs typeface="Arial" pitchFamily="34" charset="0"/>
              </a:rPr>
              <a:t>Brad Fittro</a:t>
            </a:r>
          </a:p>
          <a:p>
            <a:pPr algn="ctr"/>
            <a:endParaRPr lang="en-US" sz="2400" b="1" dirty="0" smtClean="0">
              <a:solidFill>
                <a:srgbClr val="000099"/>
              </a:solidFill>
              <a:latin typeface="Arial" pitchFamily="34" charset="0"/>
              <a:cs typeface="Arial" pitchFamily="34" charset="0"/>
            </a:endParaRPr>
          </a:p>
          <a:p>
            <a:pPr algn="ctr"/>
            <a:r>
              <a:rPr lang="en-US" sz="2400" b="1" dirty="0" smtClean="0">
                <a:solidFill>
                  <a:srgbClr val="000099"/>
                </a:solidFill>
                <a:latin typeface="Arial" pitchFamily="34" charset="0"/>
                <a:cs typeface="Arial" pitchFamily="34" charset="0"/>
              </a:rPr>
              <a:t>Coordinator</a:t>
            </a:r>
          </a:p>
          <a:p>
            <a:pPr algn="ctr"/>
            <a:r>
              <a:rPr lang="en-US" sz="2400" b="1" dirty="0" smtClean="0">
                <a:solidFill>
                  <a:srgbClr val="000099"/>
                </a:solidFill>
                <a:latin typeface="Arial" pitchFamily="34" charset="0"/>
                <a:cs typeface="Arial" pitchFamily="34" charset="0"/>
              </a:rPr>
              <a:t>Office of Professional Preparation</a:t>
            </a:r>
            <a:endParaRPr lang="en-US" sz="24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2626282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38200"/>
            <a:ext cx="8229600" cy="1143000"/>
          </a:xfrm>
        </p:spPr>
        <p:txBody>
          <a:bodyPr>
            <a:normAutofit/>
          </a:bodyPr>
          <a:lstStyle/>
          <a:p>
            <a:r>
              <a:rPr lang="en-US" sz="2800" b="1" dirty="0"/>
              <a:t>Policy 2422.2: DRIVER EDUCATION REGULATIONS </a:t>
            </a:r>
            <a:endParaRPr lang="en-US" sz="2800" dirty="0"/>
          </a:p>
        </p:txBody>
      </p:sp>
      <p:sp>
        <p:nvSpPr>
          <p:cNvPr id="3" name="Content Placeholder 2"/>
          <p:cNvSpPr>
            <a:spLocks noGrp="1"/>
          </p:cNvSpPr>
          <p:nvPr>
            <p:ph idx="1"/>
          </p:nvPr>
        </p:nvSpPr>
        <p:spPr>
          <a:xfrm>
            <a:off x="457200" y="2179637"/>
            <a:ext cx="8229600" cy="4525963"/>
          </a:xfrm>
        </p:spPr>
        <p:txBody>
          <a:bodyPr>
            <a:normAutofit/>
          </a:bodyPr>
          <a:lstStyle/>
          <a:p>
            <a:pPr marL="0" indent="0">
              <a:buNone/>
            </a:pPr>
            <a:r>
              <a:rPr lang="en-US" sz="2000" dirty="0" smtClean="0"/>
              <a:t>Effective September 15, 2014</a:t>
            </a:r>
          </a:p>
          <a:p>
            <a:pPr marL="0" indent="0">
              <a:buNone/>
            </a:pPr>
            <a:endParaRPr lang="en-US" sz="2000" dirty="0" smtClean="0"/>
          </a:p>
          <a:p>
            <a:r>
              <a:rPr lang="en-US" sz="2000" dirty="0"/>
              <a:t>There shall be offered in all public secondary schools within the state, without charge to the students, an approved, comprehensive course in driver education. The course may be offered in summer school in addition to the regular instructional term.  Before any pupil graduates from a secondary school, he or she shall first be provided an opportunity and encouraged to successfully complete a driver education course approved by the WVBE in a public, private, or parochial secondary school within the state.  In those counties where sufficient public secondary school driver education courses are not available to meet all requests for the course, county boards of education shall, as quickly as possible, make sufficient courses available to fill those requests</a:t>
            </a:r>
            <a:r>
              <a:rPr lang="en-US" sz="2000" dirty="0" smtClean="0"/>
              <a:t>.</a:t>
            </a:r>
            <a:endParaRPr lang="en-US" sz="2000" dirty="0"/>
          </a:p>
        </p:txBody>
      </p:sp>
    </p:spTree>
    <p:extLst>
      <p:ext uri="{BB962C8B-B14F-4D97-AF65-F5344CB8AC3E}">
        <p14:creationId xmlns:p14="http://schemas.microsoft.com/office/powerpoint/2010/main" val="2291445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8229600" cy="1143000"/>
          </a:xfrm>
        </p:spPr>
        <p:txBody>
          <a:bodyPr>
            <a:normAutofit/>
          </a:bodyPr>
          <a:lstStyle/>
          <a:p>
            <a:r>
              <a:rPr lang="en-US" sz="2800" b="1" dirty="0"/>
              <a:t>§126-22-5.  Driver Education Temporary Permit</a:t>
            </a:r>
            <a:endParaRPr lang="en-US" sz="2800" dirty="0"/>
          </a:p>
        </p:txBody>
      </p:sp>
      <p:sp>
        <p:nvSpPr>
          <p:cNvPr id="3" name="Content Placeholder 2"/>
          <p:cNvSpPr>
            <a:spLocks noGrp="1"/>
          </p:cNvSpPr>
          <p:nvPr>
            <p:ph idx="1"/>
          </p:nvPr>
        </p:nvSpPr>
        <p:spPr>
          <a:xfrm>
            <a:off x="457200" y="2560637"/>
            <a:ext cx="8229600" cy="4525963"/>
          </a:xfrm>
        </p:spPr>
        <p:txBody>
          <a:bodyPr>
            <a:normAutofit/>
          </a:bodyPr>
          <a:lstStyle/>
          <a:p>
            <a:r>
              <a:rPr lang="en-US" sz="2000" dirty="0"/>
              <a:t>The State Superintendent may issue a permit or other certificate for the purpose of providing instruction in driver education to an individual who does not qualify for a professional </a:t>
            </a:r>
            <a:r>
              <a:rPr lang="en-US" sz="2000" dirty="0" smtClean="0"/>
              <a:t>certificate.</a:t>
            </a:r>
            <a:endParaRPr lang="en-US" sz="2000" dirty="0"/>
          </a:p>
        </p:txBody>
      </p:sp>
    </p:spTree>
    <p:extLst>
      <p:ext uri="{BB962C8B-B14F-4D97-AF65-F5344CB8AC3E}">
        <p14:creationId xmlns:p14="http://schemas.microsoft.com/office/powerpoint/2010/main" val="2431598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38200"/>
            <a:ext cx="8229600" cy="1143000"/>
          </a:xfrm>
        </p:spPr>
        <p:txBody>
          <a:bodyPr>
            <a:normAutofit/>
          </a:bodyPr>
          <a:lstStyle/>
          <a:p>
            <a:r>
              <a:rPr lang="en-US" sz="2800" b="1" dirty="0"/>
              <a:t>§126-22-5.  Driver Education Temporary Permit</a:t>
            </a:r>
            <a:endParaRPr lang="en-US" sz="2800" dirty="0"/>
          </a:p>
        </p:txBody>
      </p:sp>
      <p:sp>
        <p:nvSpPr>
          <p:cNvPr id="3" name="Content Placeholder 2"/>
          <p:cNvSpPr>
            <a:spLocks noGrp="1"/>
          </p:cNvSpPr>
          <p:nvPr>
            <p:ph idx="1"/>
          </p:nvPr>
        </p:nvSpPr>
        <p:spPr>
          <a:xfrm>
            <a:off x="457200" y="2179637"/>
            <a:ext cx="8229600" cy="4525963"/>
          </a:xfrm>
        </p:spPr>
        <p:txBody>
          <a:bodyPr>
            <a:normAutofit fontScale="55000" lnSpcReduction="20000"/>
          </a:bodyPr>
          <a:lstStyle/>
          <a:p>
            <a:r>
              <a:rPr lang="en-US" dirty="0" smtClean="0"/>
              <a:t>a</a:t>
            </a:r>
            <a:r>
              <a:rPr lang="en-US" dirty="0"/>
              <a:t>.  The individual must hold a B.A./B.S. degree in any field of study or a high school diploma with 5 years of documented professional experience as a driving instructor;</a:t>
            </a:r>
          </a:p>
          <a:p>
            <a:pPr marL="0" indent="0">
              <a:buNone/>
            </a:pPr>
            <a:r>
              <a:rPr lang="en-US" dirty="0"/>
              <a:t> </a:t>
            </a:r>
          </a:p>
          <a:p>
            <a:r>
              <a:rPr lang="en-US" dirty="0" smtClean="0"/>
              <a:t>b</a:t>
            </a:r>
            <a:r>
              <a:rPr lang="en-US" dirty="0"/>
              <a:t>.  The permit or certificate may not be given permanent status, but may be renewed in accordance with the rules adopted by the WVDE;</a:t>
            </a:r>
          </a:p>
          <a:p>
            <a:pPr marL="0" indent="0">
              <a:buNone/>
            </a:pPr>
            <a:r>
              <a:rPr lang="en-US" dirty="0"/>
              <a:t> </a:t>
            </a:r>
          </a:p>
          <a:p>
            <a:r>
              <a:rPr lang="en-US" dirty="0" smtClean="0"/>
              <a:t>c</a:t>
            </a:r>
            <a:r>
              <a:rPr lang="en-US" dirty="0"/>
              <a:t>.  The duties of an individual who has a valid permit or certificate may include the supervision of students;</a:t>
            </a:r>
          </a:p>
          <a:p>
            <a:pPr marL="0" indent="0">
              <a:buNone/>
            </a:pPr>
            <a:r>
              <a:rPr lang="en-US" dirty="0"/>
              <a:t> </a:t>
            </a:r>
          </a:p>
          <a:p>
            <a:r>
              <a:rPr lang="en-US" dirty="0" smtClean="0"/>
              <a:t>d</a:t>
            </a:r>
            <a:r>
              <a:rPr lang="en-US" dirty="0"/>
              <a:t>.  The individual, when providing instruction in the public schools, may only be employed under a contract with the respective county board of education.  The contract shall specify the duties to be performed, a rate of pay that is equivalent to the rate of pay for professional educators in the district who accept similar duties as extra duty assignments and provides that the county board of education maintain liability insurance associated with the activity;</a:t>
            </a:r>
          </a:p>
          <a:p>
            <a:endParaRPr lang="en-US" dirty="0"/>
          </a:p>
        </p:txBody>
      </p:sp>
    </p:spTree>
    <p:extLst>
      <p:ext uri="{BB962C8B-B14F-4D97-AF65-F5344CB8AC3E}">
        <p14:creationId xmlns:p14="http://schemas.microsoft.com/office/powerpoint/2010/main" val="454028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8229600" cy="1143000"/>
          </a:xfrm>
        </p:spPr>
        <p:txBody>
          <a:bodyPr>
            <a:normAutofit/>
          </a:bodyPr>
          <a:lstStyle/>
          <a:p>
            <a:r>
              <a:rPr lang="en-US" sz="2800" b="1" dirty="0"/>
              <a:t>§126-22-5.  Driver Education Temporary Permit</a:t>
            </a:r>
            <a:endParaRPr lang="en-US" sz="2800" dirty="0"/>
          </a:p>
        </p:txBody>
      </p:sp>
      <p:sp>
        <p:nvSpPr>
          <p:cNvPr id="3" name="Content Placeholder 2"/>
          <p:cNvSpPr>
            <a:spLocks noGrp="1"/>
          </p:cNvSpPr>
          <p:nvPr>
            <p:ph idx="1"/>
          </p:nvPr>
        </p:nvSpPr>
        <p:spPr>
          <a:xfrm>
            <a:off x="457200" y="2255837"/>
            <a:ext cx="8229600" cy="4525963"/>
          </a:xfrm>
        </p:spPr>
        <p:txBody>
          <a:bodyPr>
            <a:normAutofit/>
          </a:bodyPr>
          <a:lstStyle/>
          <a:p>
            <a:r>
              <a:rPr lang="en-US" sz="2000" dirty="0" smtClean="0"/>
              <a:t>e</a:t>
            </a:r>
            <a:r>
              <a:rPr lang="en-US" sz="2000" dirty="0"/>
              <a:t>.  The individual may not be considered an employee of the board for salary and benefit purposes other than as specified in the contract;</a:t>
            </a:r>
          </a:p>
          <a:p>
            <a:pPr marL="0" indent="0">
              <a:buNone/>
            </a:pPr>
            <a:r>
              <a:rPr lang="en-US" sz="2000" dirty="0"/>
              <a:t> </a:t>
            </a:r>
          </a:p>
          <a:p>
            <a:r>
              <a:rPr lang="en-US" sz="2000" dirty="0" smtClean="0"/>
              <a:t>f</a:t>
            </a:r>
            <a:r>
              <a:rPr lang="en-US" sz="2000" dirty="0"/>
              <a:t>.  The individual completes an orientation program designed and approved by the WVDE; </a:t>
            </a:r>
          </a:p>
          <a:p>
            <a:pPr marL="0" indent="0">
              <a:buNone/>
            </a:pPr>
            <a:r>
              <a:rPr lang="en-US" sz="2000" dirty="0"/>
              <a:t> </a:t>
            </a:r>
          </a:p>
          <a:p>
            <a:r>
              <a:rPr lang="en-US" sz="2000" dirty="0" smtClean="0"/>
              <a:t>g</a:t>
            </a:r>
            <a:r>
              <a:rPr lang="en-US" sz="2000" dirty="0"/>
              <a:t>.  The position is posted annually and a professional educator fully certified for the position has not applied;</a:t>
            </a:r>
          </a:p>
          <a:p>
            <a:pPr marL="0" indent="0">
              <a:buNone/>
            </a:pPr>
            <a:r>
              <a:rPr lang="en-US" sz="2000" dirty="0"/>
              <a:t> </a:t>
            </a:r>
          </a:p>
          <a:p>
            <a:r>
              <a:rPr lang="en-US" sz="2000" dirty="0" smtClean="0"/>
              <a:t>h</a:t>
            </a:r>
            <a:r>
              <a:rPr lang="en-US" sz="2000" dirty="0"/>
              <a:t>.  The individual has held a valid motor vehicle operator's license for the past five years;</a:t>
            </a:r>
          </a:p>
          <a:p>
            <a:endParaRPr lang="en-US" sz="2000" dirty="0"/>
          </a:p>
        </p:txBody>
      </p:sp>
    </p:spTree>
    <p:extLst>
      <p:ext uri="{BB962C8B-B14F-4D97-AF65-F5344CB8AC3E}">
        <p14:creationId xmlns:p14="http://schemas.microsoft.com/office/powerpoint/2010/main" val="1688686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8229600" cy="4525963"/>
          </a:xfrm>
        </p:spPr>
        <p:txBody>
          <a:bodyPr>
            <a:normAutofit/>
          </a:bodyPr>
          <a:lstStyle/>
          <a:p>
            <a:pPr marL="514350" indent="-514350">
              <a:buFont typeface="+mj-lt"/>
              <a:buAutoNum type="arabicPeriod"/>
            </a:pPr>
            <a:endParaRPr lang="en-US" dirty="0" smtClean="0"/>
          </a:p>
          <a:p>
            <a:pPr marL="514350" indent="-514350">
              <a:buFont typeface="+mj-lt"/>
              <a:buAutoNum type="arabicPeriod"/>
            </a:pPr>
            <a:r>
              <a:rPr lang="en-US" sz="2000" b="1" dirty="0" smtClean="0">
                <a:latin typeface="Arial" panose="020B0604020202020204" pitchFamily="34" charset="0"/>
                <a:cs typeface="Arial" panose="020B0604020202020204" pitchFamily="34" charset="0"/>
              </a:rPr>
              <a:t>WVBE Policy 5202</a:t>
            </a:r>
          </a:p>
          <a:p>
            <a:pPr marL="514350" indent="-514350">
              <a:buFont typeface="+mj-lt"/>
              <a:buAutoNum type="arabicPeriod"/>
            </a:pPr>
            <a:r>
              <a:rPr lang="en-US" sz="2000" b="1" dirty="0" smtClean="0">
                <a:latin typeface="Arial" panose="020B0604020202020204" pitchFamily="34" charset="0"/>
                <a:cs typeface="Arial" panose="020B0604020202020204" pitchFamily="34" charset="0"/>
              </a:rPr>
              <a:t>WVBE Policy 2422.4</a:t>
            </a:r>
          </a:p>
          <a:p>
            <a:pPr marL="514350" indent="-514350">
              <a:buFont typeface="+mj-lt"/>
              <a:buAutoNum type="arabicPeriod"/>
            </a:pPr>
            <a:r>
              <a:rPr lang="en-US" sz="2000" b="1" dirty="0">
                <a:latin typeface="Arial" panose="020B0604020202020204" pitchFamily="34" charset="0"/>
                <a:cs typeface="Arial" panose="020B0604020202020204" pitchFamily="34" charset="0"/>
              </a:rPr>
              <a:t>Background/Fingerprints/Disclosures</a:t>
            </a:r>
          </a:p>
          <a:p>
            <a:pPr marL="514350" indent="-514350">
              <a:buFont typeface="+mj-lt"/>
              <a:buAutoNum type="arabicPeriod"/>
            </a:pPr>
            <a:r>
              <a:rPr lang="en-US" sz="2000" b="1" dirty="0" smtClean="0">
                <a:latin typeface="Arial" panose="020B0604020202020204" pitchFamily="34" charset="0"/>
                <a:cs typeface="Arial" panose="020B0604020202020204" pitchFamily="34" charset="0"/>
              </a:rPr>
              <a:t>OPP Application, Form and Procedural Updates</a:t>
            </a:r>
          </a:p>
          <a:p>
            <a:pPr marL="514350" indent="-514350">
              <a:buFont typeface="+mj-lt"/>
              <a:buAutoNum type="arabicPeriod"/>
            </a:pPr>
            <a:r>
              <a:rPr lang="en-US" sz="2000" b="1" dirty="0" smtClean="0">
                <a:latin typeface="Arial" panose="020B0604020202020204" pitchFamily="34" charset="0"/>
                <a:cs typeface="Arial" panose="020B0604020202020204" pitchFamily="34" charset="0"/>
              </a:rPr>
              <a:t>Transition to Teaching </a:t>
            </a:r>
          </a:p>
          <a:p>
            <a:pPr marL="514350" indent="-514350">
              <a:buFont typeface="+mj-lt"/>
              <a:buAutoNum type="arabicPeriod"/>
            </a:pPr>
            <a:r>
              <a:rPr lang="en-US" sz="2000" b="1" dirty="0" smtClean="0">
                <a:latin typeface="Arial" panose="020B0604020202020204" pitchFamily="34" charset="0"/>
                <a:cs typeface="Arial" panose="020B0604020202020204" pitchFamily="34" charset="0"/>
              </a:rPr>
              <a:t>Embassy of Spain </a:t>
            </a:r>
          </a:p>
          <a:p>
            <a:pPr marL="514350" indent="-514350">
              <a:buFont typeface="+mj-lt"/>
              <a:buAutoNum type="arabicPeriod"/>
            </a:pPr>
            <a:r>
              <a:rPr lang="en-US" sz="2000" b="1" dirty="0" smtClean="0">
                <a:latin typeface="Arial" panose="020B0604020202020204" pitchFamily="34" charset="0"/>
                <a:cs typeface="Arial" panose="020B0604020202020204" pitchFamily="34" charset="0"/>
              </a:rPr>
              <a:t>Additional Topics</a:t>
            </a:r>
          </a:p>
          <a:p>
            <a:pPr marL="514350" indent="-514350">
              <a:buFont typeface="+mj-lt"/>
              <a:buAutoNum type="arabicPeriod"/>
            </a:pPr>
            <a:r>
              <a:rPr lang="en-US" sz="2000" b="1" dirty="0" smtClean="0">
                <a:latin typeface="Arial" panose="020B0604020202020204" pitchFamily="34" charset="0"/>
                <a:cs typeface="Arial" panose="020B0604020202020204" pitchFamily="34" charset="0"/>
              </a:rPr>
              <a:t>Questions and Answers Session</a:t>
            </a:r>
          </a:p>
          <a:p>
            <a:pPr marL="514350" indent="-514350">
              <a:buFont typeface="+mj-lt"/>
              <a:buAutoNum type="arabicPeriod"/>
            </a:pPr>
            <a:r>
              <a:rPr lang="en-US" sz="2000" b="1" dirty="0" smtClean="0">
                <a:latin typeface="Arial" panose="020B0604020202020204" pitchFamily="34" charset="0"/>
                <a:cs typeface="Arial" panose="020B0604020202020204" pitchFamily="34" charset="0"/>
              </a:rPr>
              <a:t>Meeting Conclusion</a:t>
            </a:r>
          </a:p>
          <a:p>
            <a:pPr marL="514350" indent="-514350">
              <a:buFont typeface="+mj-lt"/>
              <a:buAutoNum type="arabicPeriod"/>
            </a:pPr>
            <a:endParaRPr lang="en-US" sz="2400" dirty="0" smtClean="0"/>
          </a:p>
          <a:p>
            <a:endParaRPr lang="en-US" dirty="0"/>
          </a:p>
        </p:txBody>
      </p:sp>
      <p:sp>
        <p:nvSpPr>
          <p:cNvPr id="4" name="Title 1"/>
          <p:cNvSpPr txBox="1">
            <a:spLocks/>
          </p:cNvSpPr>
          <p:nvPr/>
        </p:nvSpPr>
        <p:spPr>
          <a:xfrm>
            <a:off x="457200" y="304800"/>
            <a:ext cx="8229600" cy="12954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b="1" dirty="0" smtClean="0">
                <a:solidFill>
                  <a:srgbClr val="000099"/>
                </a:solidFill>
                <a:latin typeface="Arial" pitchFamily="34" charset="0"/>
                <a:cs typeface="Arial" pitchFamily="34" charset="0"/>
              </a:rPr>
              <a:t>MEETING AGENDA</a:t>
            </a:r>
            <a:endParaRPr lang="en-US" sz="32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12444488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838200"/>
            <a:ext cx="8229600" cy="1143000"/>
          </a:xfrm>
        </p:spPr>
        <p:txBody>
          <a:bodyPr>
            <a:normAutofit/>
          </a:bodyPr>
          <a:lstStyle/>
          <a:p>
            <a:r>
              <a:rPr lang="en-US" sz="2800" b="1" dirty="0"/>
              <a:t>§126-22-5.  Driver Education Temporary Permit</a:t>
            </a:r>
            <a:endParaRPr lang="en-US" sz="2800" dirty="0"/>
          </a:p>
        </p:txBody>
      </p:sp>
      <p:sp>
        <p:nvSpPr>
          <p:cNvPr id="3" name="Content Placeholder 2"/>
          <p:cNvSpPr>
            <a:spLocks noGrp="1"/>
          </p:cNvSpPr>
          <p:nvPr>
            <p:ph idx="1"/>
          </p:nvPr>
        </p:nvSpPr>
        <p:spPr>
          <a:xfrm>
            <a:off x="457200" y="2332037"/>
            <a:ext cx="8229600" cy="4525963"/>
          </a:xfrm>
        </p:spPr>
        <p:txBody>
          <a:bodyPr>
            <a:normAutofit/>
          </a:bodyPr>
          <a:lstStyle/>
          <a:p>
            <a:r>
              <a:rPr lang="en-US" sz="2000" dirty="0" err="1" smtClean="0"/>
              <a:t>i</a:t>
            </a:r>
            <a:r>
              <a:rPr lang="en-US" sz="2000" dirty="0"/>
              <a:t>.  The individual possesses good health and is free from impairments that would adversely affect the safety of pupils and the general public;</a:t>
            </a:r>
          </a:p>
          <a:p>
            <a:endParaRPr lang="en-US" sz="2000" dirty="0"/>
          </a:p>
          <a:p>
            <a:r>
              <a:rPr lang="en-US" sz="2000" dirty="0"/>
              <a:t>		5.1.j.  The individual has a satisfactory driving record confirmed and approved through the Accident Prevention Bureau, West Virginia Department of Public Safety and/or DMV;</a:t>
            </a:r>
          </a:p>
          <a:p>
            <a:pPr marL="0" indent="0">
              <a:buNone/>
            </a:pPr>
            <a:r>
              <a:rPr lang="en-US" sz="2000" dirty="0"/>
              <a:t> </a:t>
            </a:r>
          </a:p>
          <a:p>
            <a:r>
              <a:rPr lang="en-US" sz="2000" dirty="0"/>
              <a:t>		5.1.k.  The individual has completed defensive driving training; </a:t>
            </a:r>
          </a:p>
          <a:p>
            <a:pPr marL="0" indent="0">
              <a:buNone/>
            </a:pPr>
            <a:r>
              <a:rPr lang="en-US" sz="2000" dirty="0"/>
              <a:t> </a:t>
            </a:r>
          </a:p>
          <a:p>
            <a:r>
              <a:rPr lang="en-US" sz="2000" dirty="0"/>
              <a:t>		5.1.l.  The individual has not accumulated more than nine points on his/her DMV record at any time during the past five years;</a:t>
            </a:r>
          </a:p>
        </p:txBody>
      </p:sp>
    </p:spTree>
    <p:extLst>
      <p:ext uri="{BB962C8B-B14F-4D97-AF65-F5344CB8AC3E}">
        <p14:creationId xmlns:p14="http://schemas.microsoft.com/office/powerpoint/2010/main" val="1375779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8229600" cy="1143000"/>
          </a:xfrm>
        </p:spPr>
        <p:txBody>
          <a:bodyPr>
            <a:normAutofit/>
          </a:bodyPr>
          <a:lstStyle/>
          <a:p>
            <a:r>
              <a:rPr lang="en-US" sz="2800" b="1" dirty="0"/>
              <a:t>§126-22-5.  Driver Education Temporary Permit</a:t>
            </a:r>
            <a:endParaRPr lang="en-US" sz="2800" dirty="0"/>
          </a:p>
        </p:txBody>
      </p:sp>
      <p:sp>
        <p:nvSpPr>
          <p:cNvPr id="3" name="Content Placeholder 2"/>
          <p:cNvSpPr>
            <a:spLocks noGrp="1"/>
          </p:cNvSpPr>
          <p:nvPr>
            <p:ph idx="1"/>
          </p:nvPr>
        </p:nvSpPr>
        <p:spPr>
          <a:xfrm>
            <a:off x="457200" y="2027237"/>
            <a:ext cx="8229600" cy="4525963"/>
          </a:xfrm>
        </p:spPr>
        <p:txBody>
          <a:bodyPr>
            <a:normAutofit fontScale="55000" lnSpcReduction="20000"/>
          </a:bodyPr>
          <a:lstStyle/>
          <a:p>
            <a:r>
              <a:rPr lang="en-US" dirty="0" smtClean="0"/>
              <a:t>m</a:t>
            </a:r>
            <a:r>
              <a:rPr lang="en-US" dirty="0"/>
              <a:t>.  The individual has not been convicted and/or has not had a DMV suspension or revocation of license on a charge of operating a motor vehicle while under the influence of alcohol, controlled substance, any other drugs or the combination thereof and has not operated a motor vehicle while under the influence of same as established by a preponderance of evidence, such a positive breath or blood test, or field sobriety test, notwithstanding the lack of a conviction or DMV suspension or revocation;</a:t>
            </a:r>
          </a:p>
          <a:p>
            <a:r>
              <a:rPr lang="en-US" dirty="0"/>
              <a:t> </a:t>
            </a:r>
          </a:p>
          <a:p>
            <a:pPr lvl="1"/>
            <a:r>
              <a:rPr lang="en-US" dirty="0" smtClean="0"/>
              <a:t>m.1</a:t>
            </a:r>
            <a:r>
              <a:rPr lang="en-US" dirty="0"/>
              <a:t>.  The individual shall not be licensed to teach driver education for at least two years subsequent to the first instance of conduct set forth in section 5.1.m.  For the second instance, licensure shall be refused permanently.</a:t>
            </a:r>
          </a:p>
          <a:p>
            <a:pPr marL="0" indent="0">
              <a:buNone/>
            </a:pPr>
            <a:r>
              <a:rPr lang="en-US" dirty="0"/>
              <a:t> </a:t>
            </a:r>
          </a:p>
          <a:p>
            <a:r>
              <a:rPr lang="en-US" dirty="0" smtClean="0"/>
              <a:t>n</a:t>
            </a:r>
            <a:r>
              <a:rPr lang="en-US" dirty="0"/>
              <a:t>.  The individual applying for the a permit or certificate is subject to a criminal history check.</a:t>
            </a:r>
          </a:p>
          <a:p>
            <a:pPr marL="0" indent="0">
              <a:buNone/>
            </a:pPr>
            <a:r>
              <a:rPr lang="en-US" dirty="0"/>
              <a:t> </a:t>
            </a:r>
          </a:p>
          <a:p>
            <a:r>
              <a:rPr lang="en-US" dirty="0" smtClean="0"/>
              <a:t>o</a:t>
            </a:r>
            <a:r>
              <a:rPr lang="en-US" dirty="0"/>
              <a:t>.  Failure to meet any of the conditions specified may result in refusal, recall, suspension or revocation by either the Superintendent of the State Police, State Superintendent, or county superintendent.</a:t>
            </a:r>
          </a:p>
          <a:p>
            <a:endParaRPr lang="en-US" dirty="0"/>
          </a:p>
        </p:txBody>
      </p:sp>
    </p:spTree>
    <p:extLst>
      <p:ext uri="{BB962C8B-B14F-4D97-AF65-F5344CB8AC3E}">
        <p14:creationId xmlns:p14="http://schemas.microsoft.com/office/powerpoint/2010/main" val="796575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828800"/>
            <a:ext cx="9144000" cy="3139321"/>
          </a:xfrm>
          <a:prstGeom prst="rect">
            <a:avLst/>
          </a:prstGeom>
        </p:spPr>
        <p:txBody>
          <a:bodyPr wrap="square">
            <a:spAutoFit/>
          </a:bodyPr>
          <a:lstStyle/>
          <a:p>
            <a:pPr algn="ctr"/>
            <a:r>
              <a:rPr lang="en-US" sz="3600" b="1" dirty="0" smtClean="0">
                <a:solidFill>
                  <a:srgbClr val="000099"/>
                </a:solidFill>
                <a:latin typeface="Arial" pitchFamily="34" charset="0"/>
                <a:cs typeface="Arial" pitchFamily="34" charset="0"/>
              </a:rPr>
              <a:t>Backgrounds/Fingerprints and Disclosures</a:t>
            </a:r>
          </a:p>
          <a:p>
            <a:pPr algn="ctr"/>
            <a:endParaRPr lang="en-US" sz="3600" b="1" dirty="0" smtClean="0">
              <a:solidFill>
                <a:srgbClr val="000099"/>
              </a:solidFill>
              <a:latin typeface="Arial" pitchFamily="34" charset="0"/>
              <a:cs typeface="Arial" pitchFamily="34" charset="0"/>
            </a:endParaRPr>
          </a:p>
          <a:p>
            <a:pPr algn="ctr"/>
            <a:r>
              <a:rPr lang="en-US" sz="2400" b="1" dirty="0" smtClean="0">
                <a:solidFill>
                  <a:srgbClr val="000099"/>
                </a:solidFill>
                <a:latin typeface="Arial" pitchFamily="34" charset="0"/>
                <a:cs typeface="Arial" pitchFamily="34" charset="0"/>
              </a:rPr>
              <a:t>Lori Buchanan</a:t>
            </a:r>
          </a:p>
          <a:p>
            <a:pPr algn="ctr"/>
            <a:r>
              <a:rPr lang="en-US" sz="2400" b="1" dirty="0" smtClean="0">
                <a:solidFill>
                  <a:srgbClr val="000099"/>
                </a:solidFill>
                <a:latin typeface="Arial" pitchFamily="34" charset="0"/>
                <a:cs typeface="Arial" pitchFamily="34" charset="0"/>
              </a:rPr>
              <a:t>Coordinator</a:t>
            </a:r>
          </a:p>
          <a:p>
            <a:pPr algn="ctr"/>
            <a:r>
              <a:rPr lang="en-US" sz="2400" b="1" dirty="0" smtClean="0">
                <a:solidFill>
                  <a:srgbClr val="000099"/>
                </a:solidFill>
                <a:latin typeface="Arial" pitchFamily="34" charset="0"/>
                <a:cs typeface="Arial" pitchFamily="34" charset="0"/>
              </a:rPr>
              <a:t>Office of Professional Preparation</a:t>
            </a:r>
          </a:p>
          <a:p>
            <a:pPr algn="ctr"/>
            <a:endParaRPr lang="en-US"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35301514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8229600" cy="1143000"/>
          </a:xfrm>
        </p:spPr>
        <p:txBody>
          <a:bodyPr>
            <a:normAutofit/>
          </a:bodyPr>
          <a:lstStyle/>
          <a:p>
            <a:r>
              <a:rPr lang="en-US" sz="3200" b="1" dirty="0" smtClean="0">
                <a:solidFill>
                  <a:srgbClr val="000099"/>
                </a:solidFill>
                <a:latin typeface="Arial" pitchFamily="34" charset="0"/>
                <a:cs typeface="Arial" pitchFamily="34" charset="0"/>
              </a:rPr>
              <a:t>Fingerprints/Background</a:t>
            </a:r>
            <a:endParaRPr lang="en-US" sz="32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609600" y="1828800"/>
            <a:ext cx="8229600" cy="4724400"/>
          </a:xfrm>
        </p:spPr>
        <p:txBody>
          <a:bodyPr>
            <a:normAutofit/>
          </a:bodyPr>
          <a:lstStyle/>
          <a:p>
            <a:r>
              <a:rPr lang="en-US" sz="1900" dirty="0" smtClean="0">
                <a:latin typeface="Arial" panose="020B0604020202020204" pitchFamily="34" charset="0"/>
                <a:cs typeface="Arial" panose="020B0604020202020204" pitchFamily="34" charset="0"/>
              </a:rPr>
              <a:t>Only background checks done for individuals with a pending application for certification may be shared with the county</a:t>
            </a:r>
          </a:p>
          <a:p>
            <a:r>
              <a:rPr lang="en-US" sz="1900" dirty="0" smtClean="0">
                <a:latin typeface="Arial" panose="020B0604020202020204" pitchFamily="34" charset="0"/>
                <a:cs typeface="Arial" panose="020B0604020202020204" pitchFamily="34" charset="0"/>
              </a:rPr>
              <a:t>Applicants other than those indicated above do not qualify to have a federal background check through L1/MorphoTrust</a:t>
            </a:r>
          </a:p>
          <a:p>
            <a:r>
              <a:rPr lang="en-US" sz="1900" dirty="0" smtClean="0">
                <a:latin typeface="Arial" panose="020B0604020202020204" pitchFamily="34" charset="0"/>
                <a:cs typeface="Arial" panose="020B0604020202020204" pitchFamily="34" charset="0"/>
              </a:rPr>
              <a:t>As per State Police and federal regulations, backgrounds received by OPP where the applicant is not applying for initial licensure/permit/authorization, may not be released from our office to anyone</a:t>
            </a:r>
          </a:p>
          <a:p>
            <a:r>
              <a:rPr lang="en-US" sz="1900" dirty="0" smtClean="0">
                <a:latin typeface="Arial" panose="020B0604020202020204" pitchFamily="34" charset="0"/>
                <a:cs typeface="Arial" panose="020B0604020202020204" pitchFamily="34" charset="0"/>
              </a:rPr>
              <a:t>If background is conducted for county purposes or for service personnel, when registering applicants must indicate the county as the recipient and only pay $28.85</a:t>
            </a:r>
          </a:p>
          <a:p>
            <a:r>
              <a:rPr lang="en-US" sz="1900" dirty="0" smtClean="0">
                <a:latin typeface="Arial" panose="020B0604020202020204" pitchFamily="34" charset="0"/>
                <a:cs typeface="Arial" panose="020B0604020202020204" pitchFamily="34" charset="0"/>
              </a:rPr>
              <a:t>Background checks conducted erroneously may require an additional check and may require additional payment</a:t>
            </a:r>
          </a:p>
          <a:p>
            <a:r>
              <a:rPr lang="en-US" sz="1900" dirty="0" smtClean="0">
                <a:latin typeface="Arial" panose="020B0604020202020204" pitchFamily="34" charset="0"/>
                <a:cs typeface="Arial" panose="020B0604020202020204" pitchFamily="34" charset="0"/>
              </a:rPr>
              <a:t>No service personnel (excluding bus drivers) background checks can be shared with counties</a:t>
            </a:r>
          </a:p>
          <a:p>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47760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85800"/>
            <a:ext cx="8229600" cy="1143000"/>
          </a:xfrm>
        </p:spPr>
        <p:txBody>
          <a:bodyPr>
            <a:normAutofit/>
          </a:bodyPr>
          <a:lstStyle/>
          <a:p>
            <a:r>
              <a:rPr lang="en-US" sz="3200" b="1" dirty="0" err="1" smtClean="0">
                <a:solidFill>
                  <a:srgbClr val="000099"/>
                </a:solidFill>
                <a:latin typeface="Arial" pitchFamily="34" charset="0"/>
                <a:cs typeface="Arial" pitchFamily="34" charset="0"/>
              </a:rPr>
              <a:t>Disclousures</a:t>
            </a:r>
            <a:endParaRPr lang="en-US" sz="32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457200" y="1905000"/>
            <a:ext cx="8382000" cy="4525963"/>
          </a:xfrm>
        </p:spPr>
        <p:txBody>
          <a:bodyPr>
            <a:normAutofit/>
          </a:bodyPr>
          <a:lstStyle/>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All applicants who disclose or for whom results indicate arrests or offenses need to submit a narrative in their own words in addition to any personnel, court, or any other available documentation</a:t>
            </a:r>
          </a:p>
          <a:p>
            <a:r>
              <a:rPr lang="en-US" sz="2000" dirty="0" smtClean="0">
                <a:latin typeface="Arial" panose="020B0604020202020204" pitchFamily="34" charset="0"/>
                <a:cs typeface="Arial" panose="020B0604020202020204" pitchFamily="34" charset="0"/>
              </a:rPr>
              <a:t>All incidents must be disclosed, even those expunged</a:t>
            </a: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6028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667000"/>
            <a:ext cx="9144000" cy="1477328"/>
          </a:xfrm>
          <a:prstGeom prst="rect">
            <a:avLst/>
          </a:prstGeom>
        </p:spPr>
        <p:txBody>
          <a:bodyPr wrap="square">
            <a:spAutoFit/>
          </a:bodyPr>
          <a:lstStyle/>
          <a:p>
            <a:pPr algn="ctr"/>
            <a:r>
              <a:rPr lang="en-US" sz="3600" b="1" dirty="0" smtClean="0">
                <a:solidFill>
                  <a:srgbClr val="000099"/>
                </a:solidFill>
                <a:latin typeface="Arial" pitchFamily="34" charset="0"/>
                <a:cs typeface="Arial" pitchFamily="34" charset="0"/>
              </a:rPr>
              <a:t>OPP Application, Form and Procedural Updates</a:t>
            </a:r>
          </a:p>
          <a:p>
            <a:pPr algn="ctr"/>
            <a:endParaRPr lang="en-US"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17526633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8229600" cy="1143000"/>
          </a:xfrm>
        </p:spPr>
        <p:txBody>
          <a:bodyPr>
            <a:normAutofit/>
          </a:bodyPr>
          <a:lstStyle/>
          <a:p>
            <a:r>
              <a:rPr lang="en-US" sz="3200" b="1" dirty="0">
                <a:solidFill>
                  <a:srgbClr val="000099"/>
                </a:solidFill>
                <a:latin typeface="Arial" pitchFamily="34" charset="0"/>
                <a:cs typeface="Arial" pitchFamily="34" charset="0"/>
              </a:rPr>
              <a:t>OPP </a:t>
            </a:r>
            <a:r>
              <a:rPr lang="en-US" sz="3200" b="1" dirty="0" smtClean="0">
                <a:solidFill>
                  <a:srgbClr val="000099"/>
                </a:solidFill>
                <a:latin typeface="Arial" pitchFamily="34" charset="0"/>
                <a:cs typeface="Arial" pitchFamily="34" charset="0"/>
              </a:rPr>
              <a:t>Form </a:t>
            </a:r>
            <a:r>
              <a:rPr lang="en-US" sz="3200" b="1" dirty="0">
                <a:solidFill>
                  <a:srgbClr val="000099"/>
                </a:solidFill>
                <a:latin typeface="Arial" pitchFamily="34" charset="0"/>
                <a:cs typeface="Arial" pitchFamily="34" charset="0"/>
              </a:rPr>
              <a:t>Updates</a:t>
            </a:r>
          </a:p>
        </p:txBody>
      </p:sp>
      <p:sp>
        <p:nvSpPr>
          <p:cNvPr id="3" name="Content Placeholder 2"/>
          <p:cNvSpPr>
            <a:spLocks noGrp="1"/>
          </p:cNvSpPr>
          <p:nvPr>
            <p:ph idx="1"/>
          </p:nvPr>
        </p:nvSpPr>
        <p:spPr>
          <a:xfrm>
            <a:off x="457200" y="1981200"/>
            <a:ext cx="8229600" cy="4525963"/>
          </a:xfrm>
        </p:spPr>
        <p:txBody>
          <a:bodyPr>
            <a:normAutofit/>
          </a:bodyPr>
          <a:lstStyle/>
          <a:p>
            <a:pPr marL="0" indent="0">
              <a:buNone/>
            </a:pPr>
            <a:r>
              <a:rPr lang="en-US" sz="2400" b="1" dirty="0">
                <a:latin typeface="Arial" panose="020B0604020202020204" pitchFamily="34" charset="0"/>
                <a:cs typeface="Arial" panose="020B0604020202020204" pitchFamily="34" charset="0"/>
              </a:rPr>
              <a:t>Forms:</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Form 8C</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Several </a:t>
            </a:r>
            <a:r>
              <a:rPr lang="en-US" sz="2000" dirty="0">
                <a:latin typeface="Arial" panose="020B0604020202020204" pitchFamily="34" charset="0"/>
                <a:cs typeface="Arial" panose="020B0604020202020204" pitchFamily="34" charset="0"/>
              </a:rPr>
              <a:t>forms have been updated or newly created (4, 12, </a:t>
            </a:r>
            <a:r>
              <a:rPr lang="en-US" sz="2000" dirty="0" smtClean="0">
                <a:latin typeface="Arial" panose="020B0604020202020204" pitchFamily="34" charset="0"/>
                <a:cs typeface="Arial" panose="020B0604020202020204" pitchFamily="34" charset="0"/>
              </a:rPr>
              <a:t>19, V17</a:t>
            </a:r>
            <a:r>
              <a:rPr lang="en-US" sz="2000" dirty="0">
                <a:latin typeface="Arial" panose="020B0604020202020204" pitchFamily="34" charset="0"/>
                <a:cs typeface="Arial" panose="020B0604020202020204" pitchFamily="34" charset="0"/>
              </a:rPr>
              <a:t>, V35, 38, 42, 50) </a:t>
            </a:r>
            <a:endParaRPr lang="en-US" sz="20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Form 12 now requires that courses claimed are listed. Transcripts submitted prior to 2003 must be resubmitted</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Substitute </a:t>
            </a:r>
            <a:r>
              <a:rPr lang="en-US" sz="2000" dirty="0">
                <a:latin typeface="Arial" panose="020B0604020202020204" pitchFamily="34" charset="0"/>
                <a:cs typeface="Arial" panose="020B0604020202020204" pitchFamily="34" charset="0"/>
              </a:rPr>
              <a:t>permits (Form 2S and Form 2L), a copy of the substitute training certificate of completion must be attached to these </a:t>
            </a:r>
            <a:r>
              <a:rPr lang="en-US" sz="2000" dirty="0" smtClean="0">
                <a:latin typeface="Arial" panose="020B0604020202020204" pitchFamily="34" charset="0"/>
                <a:cs typeface="Arial" panose="020B0604020202020204" pitchFamily="34" charset="0"/>
              </a:rPr>
              <a:t>applications</a:t>
            </a:r>
          </a:p>
          <a:p>
            <a:pPr marL="457200" lvl="1" indent="0">
              <a:buNone/>
            </a:pPr>
            <a:endParaRPr lang="en-US" sz="2000" dirty="0">
              <a:latin typeface="Arial" panose="020B0604020202020204" pitchFamily="34" charset="0"/>
              <a:cs typeface="Arial" panose="020B0604020202020204" pitchFamily="34" charset="0"/>
            </a:endParaRPr>
          </a:p>
          <a:p>
            <a:pPr marL="57150" indent="0">
              <a:buNone/>
            </a:pPr>
            <a:endParaRPr lang="en-US" sz="2500" b="1" dirty="0" smtClean="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3759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09600"/>
            <a:ext cx="8229600" cy="1143000"/>
          </a:xfrm>
        </p:spPr>
        <p:txBody>
          <a:bodyPr>
            <a:normAutofit/>
          </a:bodyPr>
          <a:lstStyle/>
          <a:p>
            <a:r>
              <a:rPr lang="en-US" sz="3200" b="1" dirty="0" smtClean="0">
                <a:solidFill>
                  <a:srgbClr val="000099"/>
                </a:solidFill>
                <a:latin typeface="Arial" pitchFamily="34" charset="0"/>
                <a:cs typeface="Arial" pitchFamily="34" charset="0"/>
              </a:rPr>
              <a:t>OPP Application Fees</a:t>
            </a:r>
            <a:endParaRPr lang="en-US" sz="32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457200" y="1905000"/>
            <a:ext cx="8382000" cy="4525963"/>
          </a:xfrm>
        </p:spPr>
        <p:txBody>
          <a:bodyPr>
            <a:normAutofit/>
          </a:bodyPr>
          <a:lstStyle/>
          <a:p>
            <a:r>
              <a:rPr lang="en-US" sz="2000" dirty="0" smtClean="0">
                <a:latin typeface="Arial" panose="020B0604020202020204" pitchFamily="34" charset="0"/>
                <a:cs typeface="Arial" panose="020B0604020202020204" pitchFamily="34" charset="0"/>
              </a:rPr>
              <a:t>Processing </a:t>
            </a:r>
            <a:r>
              <a:rPr lang="en-US" sz="2000" dirty="0">
                <a:latin typeface="Arial" panose="020B0604020202020204" pitchFamily="34" charset="0"/>
                <a:cs typeface="Arial" panose="020B0604020202020204" pitchFamily="34" charset="0"/>
              </a:rPr>
              <a:t>fees </a:t>
            </a:r>
            <a:r>
              <a:rPr lang="en-US" sz="2000" dirty="0" smtClean="0">
                <a:latin typeface="Arial" panose="020B0604020202020204" pitchFamily="34" charset="0"/>
                <a:cs typeface="Arial" panose="020B0604020202020204" pitchFamily="34" charset="0"/>
              </a:rPr>
              <a:t>are now $35 </a:t>
            </a:r>
            <a:r>
              <a:rPr lang="en-US" sz="2000" dirty="0">
                <a:latin typeface="Arial" panose="020B0604020202020204" pitchFamily="34" charset="0"/>
                <a:cs typeface="Arial" panose="020B0604020202020204" pitchFamily="34" charset="0"/>
              </a:rPr>
              <a:t>for in-state applicants and $100 for out-of-state applicants. In addition, those applications requiring detailed document analysis, a considerable higher processing time commitment, and staff involvement to process will carry a $15 document analysis fee.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For the purpose of application, an in-state applicant is considered to be an individual who completes an educator preparation program at one of the twenty (20) educator preparation programs in WV, or one who is applying for a permit or certificate requiring employment in a WV County public school regardless of </a:t>
            </a:r>
            <a:r>
              <a:rPr lang="en-US" sz="2000" dirty="0" smtClean="0">
                <a:latin typeface="Arial" panose="020B0604020202020204" pitchFamily="34" charset="0"/>
                <a:cs typeface="Arial" panose="020B0604020202020204" pitchFamily="34" charset="0"/>
              </a:rPr>
              <a:t>residency. </a:t>
            </a:r>
            <a:r>
              <a:rPr lang="en-US" sz="2000" dirty="0">
                <a:latin typeface="Arial" panose="020B0604020202020204" pitchFamily="34" charset="0"/>
                <a:cs typeface="Arial" panose="020B0604020202020204" pitchFamily="34" charset="0"/>
              </a:rPr>
              <a:t>An out-of-state applicant is considered to be an individual who is completing a preparation program at an institution outside of WV who is applying for an initial license in our state regardless of residency.</a:t>
            </a: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021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1143000"/>
          </a:xfrm>
        </p:spPr>
        <p:txBody>
          <a:bodyPr>
            <a:normAutofit/>
          </a:bodyPr>
          <a:lstStyle/>
          <a:p>
            <a:r>
              <a:rPr lang="en-US" sz="3200" b="1" dirty="0" smtClean="0">
                <a:solidFill>
                  <a:srgbClr val="000099"/>
                </a:solidFill>
                <a:latin typeface="Arial" pitchFamily="34" charset="0"/>
                <a:cs typeface="Arial" pitchFamily="34" charset="0"/>
              </a:rPr>
              <a:t>New Mentor Reimbursement</a:t>
            </a:r>
            <a:br>
              <a:rPr lang="en-US" sz="3200" b="1" dirty="0" smtClean="0">
                <a:solidFill>
                  <a:srgbClr val="000099"/>
                </a:solidFill>
                <a:latin typeface="Arial" pitchFamily="34" charset="0"/>
                <a:cs typeface="Arial" pitchFamily="34" charset="0"/>
              </a:rPr>
            </a:br>
            <a:r>
              <a:rPr lang="en-US" sz="3200" b="1" dirty="0" smtClean="0">
                <a:solidFill>
                  <a:srgbClr val="000099"/>
                </a:solidFill>
                <a:latin typeface="Arial" pitchFamily="34" charset="0"/>
                <a:cs typeface="Arial" pitchFamily="34" charset="0"/>
              </a:rPr>
              <a:t>Procedure</a:t>
            </a:r>
            <a:endParaRPr lang="en-US" sz="32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457200" y="2179637"/>
            <a:ext cx="8229600" cy="4525963"/>
          </a:xfrm>
        </p:spPr>
        <p:txBody>
          <a:bodyPr>
            <a:normAutofit/>
          </a:bodyPr>
          <a:lstStyle/>
          <a:p>
            <a:endParaRPr lang="en-US" sz="2000" dirty="0" smtClean="0">
              <a:latin typeface="Arial" panose="020B0604020202020204" pitchFamily="34" charset="0"/>
              <a:cs typeface="Arial" panose="020B0604020202020204" pitchFamily="34" charset="0"/>
            </a:endParaRPr>
          </a:p>
          <a:p>
            <a:pPr marL="457200" lvl="1" indent="0">
              <a:buNone/>
            </a:pPr>
            <a:r>
              <a:rPr lang="en-US" sz="2400" b="1" dirty="0" smtClean="0">
                <a:latin typeface="Arial" panose="020B0604020202020204" pitchFamily="34" charset="0"/>
                <a:cs typeface="Arial" panose="020B0604020202020204" pitchFamily="34" charset="0"/>
              </a:rPr>
              <a:t>Teachers:</a:t>
            </a:r>
          </a:p>
          <a:p>
            <a:pPr lvl="1"/>
            <a:r>
              <a:rPr lang="en-US" sz="2000" dirty="0" smtClean="0">
                <a:latin typeface="Arial" panose="020B0604020202020204" pitchFamily="34" charset="0"/>
                <a:cs typeface="Arial" panose="020B0604020202020204" pitchFamily="34" charset="0"/>
              </a:rPr>
              <a:t>Reimbursement based on number of new teachers hired by the county as reported on certified list and number of employed educators with 1 to 3 years of experience</a:t>
            </a:r>
          </a:p>
          <a:p>
            <a:pPr lvl="1"/>
            <a:r>
              <a:rPr lang="en-US" sz="2000" dirty="0" smtClean="0">
                <a:latin typeface="Arial" panose="020B0604020202020204" pitchFamily="34" charset="0"/>
                <a:cs typeface="Arial" panose="020B0604020202020204" pitchFamily="34" charset="0"/>
              </a:rPr>
              <a:t>Awards generated beginning April 1 of the fiscal year</a:t>
            </a:r>
          </a:p>
          <a:p>
            <a:pPr lvl="1"/>
            <a:endParaRPr lang="en-US" sz="1900" dirty="0" smtClean="0">
              <a:latin typeface="Arial" panose="020B0604020202020204" pitchFamily="34" charset="0"/>
              <a:cs typeface="Arial" panose="020B0604020202020204" pitchFamily="34" charset="0"/>
            </a:endParaRPr>
          </a:p>
          <a:p>
            <a:pPr marL="457200" lvl="1" indent="0">
              <a:buNone/>
            </a:pPr>
            <a:r>
              <a:rPr lang="en-US" sz="2400" b="1" dirty="0" smtClean="0">
                <a:latin typeface="Arial" panose="020B0604020202020204" pitchFamily="34" charset="0"/>
                <a:cs typeface="Arial" panose="020B0604020202020204" pitchFamily="34" charset="0"/>
              </a:rPr>
              <a:t>Principals:</a:t>
            </a:r>
          </a:p>
          <a:p>
            <a:pPr lvl="1"/>
            <a:r>
              <a:rPr lang="en-US" sz="2000" dirty="0" smtClean="0">
                <a:latin typeface="Arial" panose="020B0604020202020204" pitchFamily="34" charset="0"/>
                <a:cs typeface="Arial" panose="020B0604020202020204" pitchFamily="34" charset="0"/>
              </a:rPr>
              <a:t>Reimbursement based on number of administrators in the county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97081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124200"/>
            <a:ext cx="8534400" cy="3505200"/>
          </a:xfrm>
        </p:spPr>
        <p:txBody>
          <a:bodyPr>
            <a:normAutofit/>
          </a:bodyPr>
          <a:lstStyle/>
          <a:p>
            <a:r>
              <a:rPr lang="en-US" sz="2000" b="1" dirty="0" smtClean="0">
                <a:latin typeface="Arial" panose="020B0604020202020204" pitchFamily="34" charset="0"/>
                <a:cs typeface="Arial" panose="020B0604020202020204" pitchFamily="34" charset="0"/>
                <a:hlinkClick r:id="rId3"/>
              </a:rPr>
              <a:t>Policy 5202: §126-136-12</a:t>
            </a:r>
            <a:r>
              <a:rPr lang="en-US" sz="2000" b="1" dirty="0">
                <a:latin typeface="Arial" panose="020B0604020202020204" pitchFamily="34" charset="0"/>
                <a:cs typeface="Arial" panose="020B0604020202020204" pitchFamily="34" charset="0"/>
                <a:hlinkClick r:id="rId3"/>
              </a:rPr>
              <a:t>.  Early Childhood Classroom Assistant Teacher Authorization and Paraprofessional Certification.  </a:t>
            </a:r>
            <a:endParaRPr lang="en-US" sz="2000" dirty="0">
              <a:latin typeface="Arial" panose="020B0604020202020204" pitchFamily="34" charset="0"/>
              <a:cs typeface="Arial" panose="020B0604020202020204" pitchFamily="34" charset="0"/>
            </a:endParaRPr>
          </a:p>
          <a:p>
            <a:endParaRPr lang="en-US" sz="2000" dirty="0" smtClean="0"/>
          </a:p>
        </p:txBody>
      </p:sp>
      <p:sp>
        <p:nvSpPr>
          <p:cNvPr id="4" name="Title 1"/>
          <p:cNvSpPr txBox="1">
            <a:spLocks/>
          </p:cNvSpPr>
          <p:nvPr/>
        </p:nvSpPr>
        <p:spPr>
          <a:xfrm>
            <a:off x="1143000" y="1295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0099"/>
                </a:solidFill>
                <a:latin typeface="Arial" pitchFamily="34" charset="0"/>
                <a:cs typeface="Arial" pitchFamily="34" charset="0"/>
              </a:rPr>
              <a:t>Early Childhood Classroom Assistant Teacher</a:t>
            </a:r>
            <a:endParaRPr lang="en-US" sz="32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2843181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667000"/>
            <a:ext cx="9144000" cy="2400657"/>
          </a:xfrm>
          <a:prstGeom prst="rect">
            <a:avLst/>
          </a:prstGeom>
        </p:spPr>
        <p:txBody>
          <a:bodyPr wrap="square">
            <a:spAutoFit/>
          </a:bodyPr>
          <a:lstStyle/>
          <a:p>
            <a:pPr algn="ctr"/>
            <a:r>
              <a:rPr lang="en-US" sz="3600" b="1" dirty="0" smtClean="0">
                <a:solidFill>
                  <a:srgbClr val="000099"/>
                </a:solidFill>
                <a:latin typeface="Arial" pitchFamily="34" charset="0"/>
                <a:cs typeface="Arial" pitchFamily="34" charset="0"/>
              </a:rPr>
              <a:t>WVBE Policy 5202</a:t>
            </a:r>
          </a:p>
          <a:p>
            <a:pPr algn="ctr"/>
            <a:endParaRPr lang="en-US" b="1" dirty="0">
              <a:solidFill>
                <a:srgbClr val="000099"/>
              </a:solidFill>
              <a:latin typeface="Arial" pitchFamily="34" charset="0"/>
              <a:cs typeface="Arial" pitchFamily="34" charset="0"/>
            </a:endParaRPr>
          </a:p>
          <a:p>
            <a:pPr algn="ctr"/>
            <a:r>
              <a:rPr lang="en-US" sz="2400" b="1" dirty="0" smtClean="0">
                <a:solidFill>
                  <a:srgbClr val="000099"/>
                </a:solidFill>
                <a:latin typeface="Arial" pitchFamily="34" charset="0"/>
                <a:cs typeface="Arial" pitchFamily="34" charset="0"/>
              </a:rPr>
              <a:t>Brad Fittro</a:t>
            </a:r>
          </a:p>
          <a:p>
            <a:pPr algn="ctr"/>
            <a:endParaRPr lang="en-US" sz="2400" b="1" dirty="0" smtClean="0">
              <a:solidFill>
                <a:srgbClr val="000099"/>
              </a:solidFill>
              <a:latin typeface="Arial" pitchFamily="34" charset="0"/>
              <a:cs typeface="Arial" pitchFamily="34" charset="0"/>
            </a:endParaRPr>
          </a:p>
          <a:p>
            <a:pPr algn="ctr"/>
            <a:r>
              <a:rPr lang="en-US" sz="2400" b="1" dirty="0" smtClean="0">
                <a:solidFill>
                  <a:srgbClr val="000099"/>
                </a:solidFill>
                <a:latin typeface="Arial" pitchFamily="34" charset="0"/>
                <a:cs typeface="Arial" pitchFamily="34" charset="0"/>
              </a:rPr>
              <a:t>Coordinator</a:t>
            </a:r>
          </a:p>
          <a:p>
            <a:pPr algn="ctr"/>
            <a:r>
              <a:rPr lang="en-US" sz="2400" b="1" dirty="0" smtClean="0">
                <a:solidFill>
                  <a:srgbClr val="000099"/>
                </a:solidFill>
                <a:latin typeface="Arial" pitchFamily="34" charset="0"/>
                <a:cs typeface="Arial" pitchFamily="34" charset="0"/>
              </a:rPr>
              <a:t>Office of Professional Preparation</a:t>
            </a:r>
            <a:endParaRPr lang="en-US" sz="24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41517185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429000"/>
            <a:ext cx="8305800" cy="2697163"/>
          </a:xfrm>
        </p:spPr>
        <p:txBody>
          <a:bodyPr>
            <a:normAutofit/>
          </a:bodyPr>
          <a:lstStyle/>
          <a:p>
            <a:r>
              <a:rPr lang="en-US" sz="2000" dirty="0" smtClean="0">
                <a:latin typeface="Arial" panose="020B0604020202020204" pitchFamily="34" charset="0"/>
                <a:cs typeface="Arial" panose="020B0604020202020204" pitchFamily="34" charset="0"/>
              </a:rPr>
              <a:t>General Requirements</a:t>
            </a:r>
          </a:p>
          <a:p>
            <a:pPr lvl="1"/>
            <a:r>
              <a:rPr lang="en-US" sz="2000" dirty="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inimum high school diploma or equivalent</a:t>
            </a:r>
          </a:p>
          <a:p>
            <a:pPr lvl="1"/>
            <a:r>
              <a:rPr lang="en-US" sz="2000" dirty="0" smtClean="0">
                <a:latin typeface="Arial" panose="020B0604020202020204" pitchFamily="34" charset="0"/>
                <a:cs typeface="Arial" panose="020B0604020202020204" pitchFamily="34" charset="0"/>
              </a:rPr>
              <a:t>hired in a kindergarten or pre-k classroom</a:t>
            </a:r>
          </a:p>
          <a:p>
            <a:pPr lvl="2"/>
            <a:r>
              <a:rPr lang="en-US" sz="2000" dirty="0" smtClean="0">
                <a:latin typeface="Arial" panose="020B0604020202020204" pitchFamily="34" charset="0"/>
                <a:cs typeface="Arial" panose="020B0604020202020204" pitchFamily="34" charset="0"/>
              </a:rPr>
              <a:t>Applicants hired by a county board of education must pass the State Competency Exam</a:t>
            </a:r>
            <a:endParaRPr lang="en-US" sz="2000" dirty="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commit to complete required coursework</a:t>
            </a:r>
          </a:p>
          <a:p>
            <a:pPr lvl="2"/>
            <a:endParaRPr lang="en-US" sz="2000" dirty="0" smtClean="0">
              <a:latin typeface="Arial" panose="020B0604020202020204" pitchFamily="34" charset="0"/>
              <a:cs typeface="Arial" panose="020B0604020202020204" pitchFamily="34" charset="0"/>
            </a:endParaRPr>
          </a:p>
          <a:p>
            <a:pPr lvl="1"/>
            <a:endParaRPr lang="en-US" sz="2000" dirty="0" smtClean="0">
              <a:latin typeface="Arial" panose="020B0604020202020204" pitchFamily="34" charset="0"/>
              <a:cs typeface="Arial" panose="020B0604020202020204" pitchFamily="34" charset="0"/>
            </a:endParaRPr>
          </a:p>
          <a:p>
            <a:pPr lvl="1"/>
            <a:endParaRPr lang="en-US" sz="2000" dirty="0" smtClean="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sp>
        <p:nvSpPr>
          <p:cNvPr id="4" name="Title 1"/>
          <p:cNvSpPr txBox="1">
            <a:spLocks/>
          </p:cNvSpPr>
          <p:nvPr/>
        </p:nvSpPr>
        <p:spPr>
          <a:xfrm>
            <a:off x="941294" y="1555376"/>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0099"/>
                </a:solidFill>
                <a:latin typeface="Arial" pitchFamily="34" charset="0"/>
                <a:cs typeface="Arial" pitchFamily="34" charset="0"/>
              </a:rPr>
              <a:t>Initial Early Childhood Classroom Assistant Teacher – Temporary Authorization</a:t>
            </a:r>
            <a:endParaRPr lang="en-US" sz="32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17416973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505200"/>
            <a:ext cx="8382000" cy="3840163"/>
          </a:xfrm>
        </p:spPr>
        <p:txBody>
          <a:bodyPr>
            <a:normAutofit/>
          </a:bodyPr>
          <a:lstStyle/>
          <a:p>
            <a:r>
              <a:rPr lang="en-US" sz="2000" dirty="0" smtClean="0">
                <a:latin typeface="Arial" panose="020B0604020202020204" pitchFamily="34" charset="0"/>
                <a:cs typeface="Arial" panose="020B0604020202020204" pitchFamily="34" charset="0"/>
              </a:rPr>
              <a:t>Complete a minimum of 3 semester hours (or equivalent) approved by WVDE in the areas of </a:t>
            </a:r>
            <a:r>
              <a:rPr lang="en-US" sz="2000" dirty="0">
                <a:latin typeface="Arial" panose="020B0604020202020204" pitchFamily="34" charset="0"/>
                <a:cs typeface="Arial" panose="020B0604020202020204" pitchFamily="34" charset="0"/>
              </a:rPr>
              <a:t>preschool special education, child development, and early childhood language and </a:t>
            </a:r>
            <a:r>
              <a:rPr lang="en-US" sz="2000" dirty="0" smtClean="0">
                <a:latin typeface="Arial" panose="020B0604020202020204" pitchFamily="34" charset="0"/>
                <a:cs typeface="Arial" panose="020B0604020202020204" pitchFamily="34" charset="0"/>
              </a:rPr>
              <a:t>literacy</a:t>
            </a:r>
          </a:p>
          <a:p>
            <a:pPr marL="0" indent="0">
              <a:buNone/>
            </a:pPr>
            <a:endParaRPr lang="en-US" sz="2000" dirty="0"/>
          </a:p>
        </p:txBody>
      </p:sp>
      <p:sp>
        <p:nvSpPr>
          <p:cNvPr id="4" name="Title 1"/>
          <p:cNvSpPr txBox="1">
            <a:spLocks/>
          </p:cNvSpPr>
          <p:nvPr/>
        </p:nvSpPr>
        <p:spPr>
          <a:xfrm>
            <a:off x="914400" y="1447800"/>
            <a:ext cx="8229600" cy="114300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0099"/>
                </a:solidFill>
                <a:latin typeface="Arial" pitchFamily="34" charset="0"/>
                <a:cs typeface="Arial" pitchFamily="34" charset="0"/>
              </a:rPr>
              <a:t>Renewal of Initial Early Childhood Classroom Assistant Teacher – Temporary Authorization</a:t>
            </a:r>
            <a:endParaRPr lang="en-US" sz="32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41945792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200400"/>
            <a:ext cx="8229600" cy="3078163"/>
          </a:xfrm>
        </p:spPr>
        <p:txBody>
          <a:bodyPr>
            <a:normAutofit/>
          </a:bodyPr>
          <a:lstStyle/>
          <a:p>
            <a:r>
              <a:rPr lang="en-US" sz="2000" dirty="0">
                <a:latin typeface="Arial" panose="020B0604020202020204" pitchFamily="34" charset="0"/>
                <a:cs typeface="Arial" panose="020B0604020202020204" pitchFamily="34" charset="0"/>
              </a:rPr>
              <a:t>General Requirements</a:t>
            </a:r>
          </a:p>
          <a:p>
            <a:pPr lvl="1"/>
            <a:r>
              <a:rPr lang="en-US" sz="2000" dirty="0">
                <a:latin typeface="Arial" panose="020B0604020202020204" pitchFamily="34" charset="0"/>
                <a:cs typeface="Arial" panose="020B0604020202020204" pitchFamily="34" charset="0"/>
              </a:rPr>
              <a:t>minimum high school diploma or equivalent</a:t>
            </a:r>
          </a:p>
          <a:p>
            <a:pPr lvl="1"/>
            <a:r>
              <a:rPr lang="en-US" sz="2000" dirty="0">
                <a:latin typeface="Arial" panose="020B0604020202020204" pitchFamily="34" charset="0"/>
                <a:cs typeface="Arial" panose="020B0604020202020204" pitchFamily="34" charset="0"/>
              </a:rPr>
              <a:t>hired in a kindergarten or pre-k classroom</a:t>
            </a:r>
          </a:p>
          <a:p>
            <a:pPr lvl="2"/>
            <a:r>
              <a:rPr lang="en-US" sz="2000" dirty="0">
                <a:latin typeface="Arial" panose="020B0604020202020204" pitchFamily="34" charset="0"/>
                <a:cs typeface="Arial" panose="020B0604020202020204" pitchFamily="34" charset="0"/>
              </a:rPr>
              <a:t>Applicants hired by a county board of education must </a:t>
            </a:r>
            <a:r>
              <a:rPr lang="en-US" sz="2000" dirty="0" smtClean="0">
                <a:latin typeface="Arial" panose="020B0604020202020204" pitchFamily="34" charset="0"/>
                <a:cs typeface="Arial" panose="020B0604020202020204" pitchFamily="34" charset="0"/>
              </a:rPr>
              <a:t>have passed </a:t>
            </a:r>
            <a:r>
              <a:rPr lang="en-US" sz="2000" dirty="0">
                <a:latin typeface="Arial" panose="020B0604020202020204" pitchFamily="34" charset="0"/>
                <a:cs typeface="Arial" panose="020B0604020202020204" pitchFamily="34" charset="0"/>
              </a:rPr>
              <a:t>the State Competency Exam</a:t>
            </a:r>
          </a:p>
          <a:p>
            <a:pPr lvl="1"/>
            <a:r>
              <a:rPr lang="en-US" sz="2000" dirty="0" smtClean="0">
                <a:latin typeface="Arial" panose="020B0604020202020204" pitchFamily="34" charset="0"/>
                <a:cs typeface="Arial" panose="020B0604020202020204" pitchFamily="34" charset="0"/>
              </a:rPr>
              <a:t>Completed required coursework </a:t>
            </a:r>
            <a:endParaRPr lang="en-US" sz="2000" dirty="0">
              <a:latin typeface="Arial" panose="020B0604020202020204" pitchFamily="34" charset="0"/>
              <a:cs typeface="Arial" panose="020B0604020202020204" pitchFamily="34" charset="0"/>
            </a:endParaRPr>
          </a:p>
          <a:p>
            <a:pPr lvl="2"/>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4" name="Title 1"/>
          <p:cNvSpPr txBox="1">
            <a:spLocks/>
          </p:cNvSpPr>
          <p:nvPr/>
        </p:nvSpPr>
        <p:spPr>
          <a:xfrm>
            <a:off x="900953" y="14478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0099"/>
                </a:solidFill>
                <a:latin typeface="Arial" pitchFamily="34" charset="0"/>
                <a:cs typeface="Arial" pitchFamily="34" charset="0"/>
              </a:rPr>
              <a:t>Early Childhood Classroom Assistant Teacher – Permanent Authorization</a:t>
            </a:r>
            <a:endParaRPr lang="en-US" sz="32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20828809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3810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b="1" dirty="0" smtClean="0">
                <a:solidFill>
                  <a:srgbClr val="000099"/>
                </a:solidFill>
                <a:latin typeface="Arial" pitchFamily="34" charset="0"/>
                <a:cs typeface="Arial" pitchFamily="34" charset="0"/>
              </a:rPr>
              <a:t>Form 41</a:t>
            </a:r>
            <a:endParaRPr lang="en-US" sz="3200" b="1" dirty="0">
              <a:solidFill>
                <a:srgbClr val="000099"/>
              </a:solidFill>
              <a:latin typeface="Arial" pitchFamily="34" charset="0"/>
              <a:cs typeface="Arial" pitchFamily="34" charset="0"/>
            </a:endParaRPr>
          </a:p>
        </p:txBody>
      </p:sp>
      <p:pic>
        <p:nvPicPr>
          <p:cNvPr id="6" name="Content Placeholder 5" descr="Form41.pdf - Adobe Acrobat Pro"/>
          <p:cNvPicPr>
            <a:picLocks noGrp="1" noChangeAspect="1"/>
          </p:cNvPicPr>
          <p:nvPr>
            <p:ph idx="1"/>
          </p:nvPr>
        </p:nvPicPr>
        <p:blipFill rotWithShape="1">
          <a:blip r:embed="rId3">
            <a:extLst>
              <a:ext uri="{28A0092B-C50C-407E-A947-70E740481C1C}">
                <a14:useLocalDpi xmlns:a14="http://schemas.microsoft.com/office/drawing/2010/main" val="0"/>
              </a:ext>
            </a:extLst>
          </a:blip>
          <a:srcRect l="15741" t="13676" r="25926" b="855"/>
          <a:stretch/>
        </p:blipFill>
        <p:spPr>
          <a:xfrm>
            <a:off x="1790700" y="1219200"/>
            <a:ext cx="6134100" cy="4868334"/>
          </a:xfrm>
        </p:spPr>
      </p:pic>
    </p:spTree>
    <p:extLst>
      <p:ext uri="{BB962C8B-B14F-4D97-AF65-F5344CB8AC3E}">
        <p14:creationId xmlns:p14="http://schemas.microsoft.com/office/powerpoint/2010/main" val="19077635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4" name="Title 1"/>
          <p:cNvSpPr txBox="1">
            <a:spLocks/>
          </p:cNvSpPr>
          <p:nvPr/>
        </p:nvSpPr>
        <p:spPr>
          <a:xfrm>
            <a:off x="457200" y="3810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b="1" dirty="0" smtClean="0">
                <a:solidFill>
                  <a:srgbClr val="000099"/>
                </a:solidFill>
                <a:latin typeface="Arial" pitchFamily="34" charset="0"/>
                <a:cs typeface="Arial" pitchFamily="34" charset="0"/>
              </a:rPr>
              <a:t>Form 41</a:t>
            </a:r>
            <a:endParaRPr lang="en-US" sz="3200" b="1" dirty="0">
              <a:solidFill>
                <a:srgbClr val="000099"/>
              </a:solidFill>
              <a:latin typeface="Arial" pitchFamily="34" charset="0"/>
              <a:cs typeface="Arial" pitchFamily="34" charset="0"/>
            </a:endParaRPr>
          </a:p>
        </p:txBody>
      </p:sp>
      <p:pic>
        <p:nvPicPr>
          <p:cNvPr id="5" name="Content Placeholder 4" descr="Form41.pdf - Adobe Acrobat Pro"/>
          <p:cNvPicPr>
            <a:picLocks noGrp="1" noChangeAspect="1"/>
          </p:cNvPicPr>
          <p:nvPr>
            <p:ph idx="1"/>
          </p:nvPr>
        </p:nvPicPr>
        <p:blipFill rotWithShape="1">
          <a:blip r:embed="rId3">
            <a:extLst>
              <a:ext uri="{28A0092B-C50C-407E-A947-70E740481C1C}">
                <a14:useLocalDpi xmlns:a14="http://schemas.microsoft.com/office/drawing/2010/main" val="0"/>
              </a:ext>
            </a:extLst>
          </a:blip>
          <a:srcRect l="21296" t="16328" r="19445" b="3330"/>
          <a:stretch/>
        </p:blipFill>
        <p:spPr>
          <a:xfrm>
            <a:off x="1600200" y="1630362"/>
            <a:ext cx="6096000" cy="4476751"/>
          </a:xfrm>
        </p:spPr>
      </p:pic>
    </p:spTree>
    <p:extLst>
      <p:ext uri="{BB962C8B-B14F-4D97-AF65-F5344CB8AC3E}">
        <p14:creationId xmlns:p14="http://schemas.microsoft.com/office/powerpoint/2010/main" val="29621291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000" dirty="0" smtClean="0"/>
          </a:p>
          <a:p>
            <a:endParaRPr lang="en-US" sz="2000" dirty="0" smtClean="0"/>
          </a:p>
          <a:p>
            <a:endParaRPr lang="en-US" sz="2000" dirty="0"/>
          </a:p>
          <a:p>
            <a:r>
              <a:rPr lang="en-US" sz="2000" dirty="0" smtClean="0">
                <a:hlinkClick r:id="rId3" action="ppaction://hlinkfile"/>
              </a:rPr>
              <a:t>ACDS Sample Certificate</a:t>
            </a:r>
            <a:endParaRPr lang="en-US" sz="2000" dirty="0" smtClean="0"/>
          </a:p>
          <a:p>
            <a:r>
              <a:rPr lang="en-US" sz="2000" dirty="0" smtClean="0"/>
              <a:t>CDA Sample Certificate</a:t>
            </a:r>
          </a:p>
          <a:p>
            <a:r>
              <a:rPr lang="en-US" sz="2000" dirty="0" smtClean="0"/>
              <a:t>ELearning Certificates of Completion</a:t>
            </a:r>
          </a:p>
          <a:p>
            <a:pPr lvl="1"/>
            <a:r>
              <a:rPr lang="en-US" sz="2000" dirty="0" smtClean="0"/>
              <a:t>Early Childhood Special Needs</a:t>
            </a:r>
          </a:p>
          <a:p>
            <a:pPr lvl="1"/>
            <a:r>
              <a:rPr lang="en-US" sz="2000" dirty="0" smtClean="0"/>
              <a:t>Early Childhood Language and Literacy</a:t>
            </a:r>
          </a:p>
          <a:p>
            <a:pPr lvl="1"/>
            <a:r>
              <a:rPr lang="en-US" sz="2000" dirty="0" smtClean="0"/>
              <a:t>Early Childhood Child Development Birth-age 8</a:t>
            </a:r>
          </a:p>
          <a:p>
            <a:pPr lvl="1"/>
            <a:endParaRPr lang="en-US" sz="2000" dirty="0"/>
          </a:p>
        </p:txBody>
      </p:sp>
      <p:sp>
        <p:nvSpPr>
          <p:cNvPr id="4" name="Title 1"/>
          <p:cNvSpPr txBox="1">
            <a:spLocks/>
          </p:cNvSpPr>
          <p:nvPr/>
        </p:nvSpPr>
        <p:spPr>
          <a:xfrm>
            <a:off x="457200" y="609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b="1" dirty="0" smtClean="0">
                <a:solidFill>
                  <a:srgbClr val="000099"/>
                </a:solidFill>
                <a:latin typeface="Arial" pitchFamily="34" charset="0"/>
                <a:cs typeface="Arial" pitchFamily="34" charset="0"/>
              </a:rPr>
              <a:t>Sample Documentation</a:t>
            </a:r>
            <a:endParaRPr lang="en-US" sz="32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15345038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3189" y="753036"/>
            <a:ext cx="6423211" cy="1228164"/>
          </a:xfrm>
        </p:spPr>
        <p:txBody>
          <a:bodyPr>
            <a:noAutofit/>
          </a:bodyPr>
          <a:lstStyle/>
          <a:p>
            <a:r>
              <a:rPr lang="en-US" sz="3600" b="1" dirty="0" smtClean="0">
                <a:latin typeface="Arial"/>
                <a:cs typeface="Arial"/>
              </a:rPr>
              <a:t>	   </a:t>
            </a:r>
            <a:r>
              <a:rPr lang="en-US" sz="3200" b="1" dirty="0">
                <a:solidFill>
                  <a:srgbClr val="000099"/>
                </a:solidFill>
                <a:latin typeface="Arial" pitchFamily="34" charset="0"/>
                <a:cs typeface="Arial" pitchFamily="34" charset="0"/>
              </a:rPr>
              <a:t>Advanced Salary</a:t>
            </a:r>
          </a:p>
        </p:txBody>
      </p:sp>
      <p:sp>
        <p:nvSpPr>
          <p:cNvPr id="3" name="Subtitle 2"/>
          <p:cNvSpPr>
            <a:spLocks noGrp="1"/>
          </p:cNvSpPr>
          <p:nvPr>
            <p:ph type="subTitle" idx="1"/>
          </p:nvPr>
        </p:nvSpPr>
        <p:spPr>
          <a:xfrm>
            <a:off x="941294" y="2362201"/>
            <a:ext cx="7799294" cy="4114799"/>
          </a:xfrm>
        </p:spPr>
        <p:txBody>
          <a:bodyPr>
            <a:noAutofit/>
          </a:bodyPr>
          <a:lstStyle/>
          <a:p>
            <a:pPr marL="342900" indent="-342900" algn="l">
              <a:buFont typeface="Arial" panose="020B0604020202020204" pitchFamily="34" charset="0"/>
              <a:buChar char="•"/>
            </a:pPr>
            <a:r>
              <a:rPr lang="en-US" sz="2000" dirty="0" smtClean="0">
                <a:solidFill>
                  <a:schemeClr val="tx1"/>
                </a:solidFill>
                <a:latin typeface="Arial"/>
                <a:cs typeface="Arial"/>
              </a:rPr>
              <a:t>A maximum of </a:t>
            </a:r>
            <a:r>
              <a:rPr lang="en-US" sz="2000" i="1" dirty="0" smtClean="0">
                <a:solidFill>
                  <a:schemeClr val="tx1"/>
                </a:solidFill>
                <a:latin typeface="Arial"/>
                <a:cs typeface="Arial"/>
              </a:rPr>
              <a:t>15 undergraduate level hours </a:t>
            </a:r>
            <a:r>
              <a:rPr lang="en-US" sz="2000" dirty="0" smtClean="0">
                <a:solidFill>
                  <a:schemeClr val="tx1"/>
                </a:solidFill>
                <a:latin typeface="Arial"/>
                <a:cs typeface="Arial"/>
              </a:rPr>
              <a:t>(including post-baccalaureate and all other non-graduate level hours) may be used for salary if completed </a:t>
            </a:r>
            <a:r>
              <a:rPr lang="en-US" sz="2000" i="1" dirty="0" smtClean="0">
                <a:solidFill>
                  <a:schemeClr val="tx1"/>
                </a:solidFill>
                <a:latin typeface="Arial"/>
                <a:cs typeface="Arial"/>
              </a:rPr>
              <a:t>after</a:t>
            </a:r>
            <a:r>
              <a:rPr lang="en-US" sz="2000" dirty="0" smtClean="0">
                <a:solidFill>
                  <a:schemeClr val="tx1"/>
                </a:solidFill>
                <a:latin typeface="Arial"/>
                <a:cs typeface="Arial"/>
              </a:rPr>
              <a:t> the effective date of the initial WV professional teaching, student support, or administrative certificate. </a:t>
            </a:r>
            <a:endParaRPr lang="en-US" sz="2000" dirty="0">
              <a:solidFill>
                <a:schemeClr val="tx1"/>
              </a:solidFill>
              <a:latin typeface="Arial"/>
              <a:cs typeface="Arial"/>
            </a:endParaRPr>
          </a:p>
        </p:txBody>
      </p:sp>
    </p:spTree>
    <p:extLst>
      <p:ext uri="{BB962C8B-B14F-4D97-AF65-F5344CB8AC3E}">
        <p14:creationId xmlns:p14="http://schemas.microsoft.com/office/powerpoint/2010/main" val="37354022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6989" y="753036"/>
            <a:ext cx="6423211" cy="1228164"/>
          </a:xfrm>
        </p:spPr>
        <p:txBody>
          <a:bodyPr>
            <a:noAutofit/>
          </a:bodyPr>
          <a:lstStyle/>
          <a:p>
            <a:r>
              <a:rPr lang="en-US" sz="3600" b="1" dirty="0" smtClean="0">
                <a:latin typeface="Arial"/>
                <a:cs typeface="Arial"/>
              </a:rPr>
              <a:t>	   </a:t>
            </a:r>
            <a:r>
              <a:rPr lang="en-US" sz="3200" b="1" dirty="0">
                <a:solidFill>
                  <a:srgbClr val="000099"/>
                </a:solidFill>
                <a:latin typeface="Arial" pitchFamily="34" charset="0"/>
                <a:cs typeface="Arial" pitchFamily="34" charset="0"/>
              </a:rPr>
              <a:t>Advanced Salary</a:t>
            </a:r>
          </a:p>
        </p:txBody>
      </p:sp>
      <p:sp>
        <p:nvSpPr>
          <p:cNvPr id="3" name="Subtitle 2"/>
          <p:cNvSpPr>
            <a:spLocks noGrp="1"/>
          </p:cNvSpPr>
          <p:nvPr>
            <p:ph type="subTitle" idx="1"/>
          </p:nvPr>
        </p:nvSpPr>
        <p:spPr>
          <a:xfrm>
            <a:off x="941294" y="2026024"/>
            <a:ext cx="7799294" cy="4114799"/>
          </a:xfrm>
        </p:spPr>
        <p:txBody>
          <a:bodyPr>
            <a:noAutofit/>
          </a:bodyPr>
          <a:lstStyle/>
          <a:p>
            <a:pPr marL="342900" indent="-342900" algn="l">
              <a:buFont typeface="Arial" panose="020B0604020202020204" pitchFamily="34" charset="0"/>
              <a:buChar char="•"/>
            </a:pPr>
            <a:r>
              <a:rPr lang="en-US" sz="2000" dirty="0" smtClean="0">
                <a:solidFill>
                  <a:schemeClr val="tx1"/>
                </a:solidFill>
                <a:latin typeface="Arial"/>
                <a:cs typeface="Arial"/>
              </a:rPr>
              <a:t>All other hours for salary must be graduate level hours.</a:t>
            </a:r>
          </a:p>
          <a:p>
            <a:pPr marL="342900" indent="-342900" algn="l">
              <a:buFont typeface="Arial" panose="020B0604020202020204" pitchFamily="34" charset="0"/>
              <a:buChar char="•"/>
            </a:pPr>
            <a:endParaRPr lang="en-US" sz="2000" dirty="0">
              <a:solidFill>
                <a:schemeClr val="tx1"/>
              </a:solidFill>
              <a:latin typeface="Arial"/>
              <a:cs typeface="Arial"/>
            </a:endParaRPr>
          </a:p>
          <a:p>
            <a:pPr marL="342900" indent="-342900" algn="l">
              <a:buFont typeface="Arial" panose="020B0604020202020204" pitchFamily="34" charset="0"/>
              <a:buChar char="•"/>
            </a:pPr>
            <a:r>
              <a:rPr lang="en-US" sz="2000" dirty="0" smtClean="0">
                <a:solidFill>
                  <a:schemeClr val="tx1"/>
                </a:solidFill>
                <a:latin typeface="Arial"/>
                <a:cs typeface="Arial"/>
              </a:rPr>
              <a:t>All hours for advanced salary must be in education or in an area for which certification is held.</a:t>
            </a:r>
          </a:p>
        </p:txBody>
      </p:sp>
    </p:spTree>
    <p:extLst>
      <p:ext uri="{BB962C8B-B14F-4D97-AF65-F5344CB8AC3E}">
        <p14:creationId xmlns:p14="http://schemas.microsoft.com/office/powerpoint/2010/main" val="1681043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706" y="259976"/>
            <a:ext cx="7799294" cy="1264024"/>
          </a:xfrm>
        </p:spPr>
        <p:txBody>
          <a:bodyPr>
            <a:noAutofit/>
          </a:bodyPr>
          <a:lstStyle/>
          <a:p>
            <a:r>
              <a:rPr lang="en-US" sz="6000" b="1" dirty="0" smtClean="0"/>
              <a:t>		</a:t>
            </a:r>
            <a:br>
              <a:rPr lang="en-US" sz="6000" b="1" dirty="0" smtClean="0"/>
            </a:br>
            <a:r>
              <a:rPr lang="en-US" sz="4800" b="1" dirty="0"/>
              <a:t> </a:t>
            </a:r>
            <a:r>
              <a:rPr lang="en-US" sz="4800" b="1" dirty="0" smtClean="0"/>
              <a:t>     	</a:t>
            </a:r>
            <a:r>
              <a:rPr lang="en-US" sz="3600" b="1" dirty="0" smtClean="0"/>
              <a:t>	     </a:t>
            </a:r>
            <a:r>
              <a:rPr lang="en-US" sz="3200" b="1" dirty="0">
                <a:solidFill>
                  <a:srgbClr val="000099"/>
                </a:solidFill>
                <a:latin typeface="Arial" pitchFamily="34" charset="0"/>
                <a:cs typeface="Arial" pitchFamily="34" charset="0"/>
              </a:rPr>
              <a:t>Tuition Reimbursement</a:t>
            </a:r>
          </a:p>
        </p:txBody>
      </p:sp>
      <p:sp>
        <p:nvSpPr>
          <p:cNvPr id="3" name="Content Placeholder 2"/>
          <p:cNvSpPr>
            <a:spLocks noGrp="1"/>
          </p:cNvSpPr>
          <p:nvPr>
            <p:ph idx="1"/>
          </p:nvPr>
        </p:nvSpPr>
        <p:spPr>
          <a:xfrm>
            <a:off x="573741" y="2456330"/>
            <a:ext cx="8494058" cy="4706470"/>
          </a:xfrm>
        </p:spPr>
        <p:txBody>
          <a:bodyPr>
            <a:normAutofit/>
          </a:bodyPr>
          <a:lstStyle/>
          <a:p>
            <a:r>
              <a:rPr lang="en-US" sz="2000" dirty="0" smtClean="0">
                <a:latin typeface="Arial" pitchFamily="34" charset="0"/>
                <a:cs typeface="Arial" pitchFamily="34" charset="0"/>
              </a:rPr>
              <a:t>Applications for tuition reimbursement are processed from July 1 through June 15, or until the Out of Funds status occurs, each fiscal year.</a:t>
            </a:r>
          </a:p>
          <a:p>
            <a:r>
              <a:rPr lang="en-US" sz="2000" dirty="0" smtClean="0">
                <a:latin typeface="Arial" pitchFamily="34" charset="0"/>
                <a:cs typeface="Arial" pitchFamily="34" charset="0"/>
              </a:rPr>
              <a:t>Coursework must be completed during the same fiscal year in which the Form 36 application is received by the OPP.</a:t>
            </a:r>
            <a:r>
              <a:rPr lang="en-US" sz="2000" dirty="0">
                <a:latin typeface="Arial" pitchFamily="34" charset="0"/>
                <a:cs typeface="Arial" pitchFamily="34" charset="0"/>
              </a:rPr>
              <a:t>		</a:t>
            </a:r>
          </a:p>
        </p:txBody>
      </p:sp>
    </p:spTree>
    <p:extLst>
      <p:ext uri="{BB962C8B-B14F-4D97-AF65-F5344CB8AC3E}">
        <p14:creationId xmlns:p14="http://schemas.microsoft.com/office/powerpoint/2010/main" val="24474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330" y="883024"/>
            <a:ext cx="8364070" cy="1021976"/>
          </a:xfrm>
        </p:spPr>
        <p:txBody>
          <a:bodyPr>
            <a:noAutofit/>
          </a:bodyPr>
          <a:lstStyle/>
          <a:p>
            <a:r>
              <a:rPr lang="en-US" sz="2800" b="1" dirty="0" smtClean="0">
                <a:solidFill>
                  <a:srgbClr val="000099"/>
                </a:solidFill>
                <a:latin typeface="Arial" pitchFamily="34" charset="0"/>
                <a:cs typeface="Arial" pitchFamily="34" charset="0"/>
              </a:rPr>
              <a:t>Community Programs</a:t>
            </a:r>
            <a:r>
              <a:rPr lang="en-US" sz="2800" b="1" dirty="0">
                <a:solidFill>
                  <a:srgbClr val="000099"/>
                </a:solidFill>
                <a:latin typeface="Arial" pitchFamily="34" charset="0"/>
                <a:cs typeface="Arial" pitchFamily="34" charset="0"/>
              </a:rPr>
              <a:t> </a:t>
            </a:r>
            <a:r>
              <a:rPr lang="en-US" sz="2800" b="1" dirty="0" smtClean="0">
                <a:solidFill>
                  <a:srgbClr val="000099"/>
                </a:solidFill>
                <a:latin typeface="Arial" pitchFamily="34" charset="0"/>
                <a:cs typeface="Arial" pitchFamily="34" charset="0"/>
              </a:rPr>
              <a:t>Authorization</a:t>
            </a:r>
            <a:endParaRPr lang="en-US" sz="28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573741" y="1810871"/>
            <a:ext cx="8494058" cy="4885764"/>
          </a:xfrm>
        </p:spPr>
        <p:txBody>
          <a:bodyPr>
            <a:noAutofit/>
          </a:bodyPr>
          <a:lstStyle/>
          <a:p>
            <a:pPr marL="0" indent="0">
              <a:buNone/>
            </a:pPr>
            <a:r>
              <a:rPr lang="en-US" sz="2000" b="1" dirty="0" smtClean="0">
                <a:latin typeface="Arial"/>
                <a:cs typeface="Arial"/>
              </a:rPr>
              <a:t> </a:t>
            </a:r>
            <a:r>
              <a:rPr lang="en-US" sz="2000" b="1" dirty="0" smtClean="0">
                <a:solidFill>
                  <a:srgbClr val="0000FF"/>
                </a:solidFill>
                <a:latin typeface="Arial" pitchFamily="34" charset="0"/>
                <a:cs typeface="Arial" pitchFamily="34" charset="0"/>
              </a:rPr>
              <a:t> 		Community Programs Authorization </a:t>
            </a:r>
          </a:p>
          <a:p>
            <a:pPr marL="0" indent="0">
              <a:buNone/>
            </a:pPr>
            <a:r>
              <a:rPr lang="en-US" sz="2000" b="1" dirty="0" smtClean="0">
                <a:solidFill>
                  <a:srgbClr val="0000FF"/>
                </a:solidFill>
                <a:latin typeface="Arial" pitchFamily="34" charset="0"/>
                <a:cs typeface="Arial" pitchFamily="34" charset="0"/>
              </a:rPr>
              <a:t>						for Lead Teacher</a:t>
            </a:r>
          </a:p>
          <a:p>
            <a:pPr marL="0" indent="0">
              <a:buNone/>
            </a:pPr>
            <a:endParaRPr lang="en-US" sz="2000" b="1" dirty="0">
              <a:solidFill>
                <a:srgbClr val="0000FF"/>
              </a:solidFill>
              <a:latin typeface="Arial" pitchFamily="34" charset="0"/>
              <a:cs typeface="Arial" pitchFamily="34" charset="0"/>
            </a:endParaRPr>
          </a:p>
          <a:p>
            <a:pPr marL="0" indent="0">
              <a:buNone/>
            </a:pPr>
            <a:r>
              <a:rPr lang="en-US" sz="2000" b="1" dirty="0" smtClean="0">
                <a:latin typeface="Arial" pitchFamily="34" charset="0"/>
                <a:cs typeface="Arial" pitchFamily="34" charset="0"/>
              </a:rPr>
              <a:t>  Reminder:  As of </a:t>
            </a:r>
            <a:r>
              <a:rPr lang="en-US" sz="2000" b="1" dirty="0">
                <a:latin typeface="Arial" pitchFamily="34" charset="0"/>
                <a:cs typeface="Arial" pitchFamily="34" charset="0"/>
              </a:rPr>
              <a:t>August 1, </a:t>
            </a:r>
            <a:r>
              <a:rPr lang="en-US" sz="2000" b="1" dirty="0" smtClean="0">
                <a:latin typeface="Arial" pitchFamily="34" charset="0"/>
                <a:cs typeface="Arial" pitchFamily="34" charset="0"/>
              </a:rPr>
              <a:t>2013:</a:t>
            </a:r>
          </a:p>
          <a:p>
            <a:pPr marL="0" indent="0">
              <a:buNone/>
            </a:pPr>
            <a:endParaRPr lang="en-US" sz="2000" b="1" dirty="0">
              <a:latin typeface="Arial" pitchFamily="34" charset="0"/>
              <a:cs typeface="Arial" pitchFamily="34" charset="0"/>
            </a:endParaRPr>
          </a:p>
          <a:p>
            <a:r>
              <a:rPr lang="en-US" sz="2000" dirty="0" smtClean="0">
                <a:latin typeface="Arial" pitchFamily="34" charset="0"/>
                <a:cs typeface="Arial" pitchFamily="34" charset="0"/>
              </a:rPr>
              <a:t>Requires a </a:t>
            </a:r>
            <a:r>
              <a:rPr lang="en-US" sz="2000" i="1" dirty="0" smtClean="0">
                <a:latin typeface="Arial" pitchFamily="34" charset="0"/>
                <a:cs typeface="Arial" pitchFamily="34" charset="0"/>
              </a:rPr>
              <a:t>bachelor’s degree </a:t>
            </a:r>
            <a:r>
              <a:rPr lang="en-US" sz="2000" dirty="0" smtClean="0">
                <a:latin typeface="Arial" pitchFamily="34" charset="0"/>
                <a:cs typeface="Arial" pitchFamily="34" charset="0"/>
              </a:rPr>
              <a:t>in child development, early childhood, or occupational development with an emphasis in child development/early childhood.</a:t>
            </a:r>
          </a:p>
          <a:p>
            <a:r>
              <a:rPr lang="en-US" sz="2000" dirty="0" smtClean="0">
                <a:latin typeface="Arial" pitchFamily="34" charset="0"/>
                <a:cs typeface="Arial" pitchFamily="34" charset="0"/>
              </a:rPr>
              <a:t>If the bachelor’s degree is not in a Pre-K area, a waiver request must be submitted for the degree content area.</a:t>
            </a:r>
            <a:endParaRPr lang="en-US" sz="2000" dirty="0">
              <a:latin typeface="Arial" pitchFamily="34" charset="0"/>
              <a:cs typeface="Arial" pitchFamily="34" charset="0"/>
            </a:endParaRPr>
          </a:p>
          <a:p>
            <a:pPr marL="0" indent="0">
              <a:buNone/>
            </a:pPr>
            <a:endParaRPr lang="en-US" sz="2000" dirty="0" smtClean="0">
              <a:latin typeface="Arial" pitchFamily="34" charset="0"/>
              <a:cs typeface="Arial" pitchFamily="34" charset="0"/>
            </a:endParaRPr>
          </a:p>
          <a:p>
            <a:pPr marL="0" indent="0">
              <a:buNone/>
            </a:pPr>
            <a:endParaRPr lang="en-US" sz="2000" b="1" dirty="0" smtClean="0"/>
          </a:p>
          <a:p>
            <a:pPr marL="0" indent="0">
              <a:buNone/>
            </a:pPr>
            <a:r>
              <a:rPr lang="en-US" sz="2000" b="1" dirty="0" smtClean="0"/>
              <a:t>			</a:t>
            </a:r>
            <a:endParaRPr lang="en-US" sz="2000" dirty="0" smtClean="0"/>
          </a:p>
          <a:p>
            <a:pPr marL="0" indent="0">
              <a:buNone/>
            </a:pPr>
            <a:endParaRPr lang="en-US" sz="2000" dirty="0" smtClean="0"/>
          </a:p>
          <a:p>
            <a:pPr marL="0" indent="0">
              <a:buNone/>
            </a:pPr>
            <a:endParaRPr lang="en-US" sz="2000" dirty="0" smtClean="0"/>
          </a:p>
          <a:p>
            <a:endParaRPr lang="en-US" sz="2000" dirty="0"/>
          </a:p>
          <a:p>
            <a:pPr marL="0" indent="0">
              <a:buNone/>
            </a:pPr>
            <a:r>
              <a:rPr lang="en-US" sz="2000" dirty="0"/>
              <a:t>		</a:t>
            </a:r>
          </a:p>
        </p:txBody>
      </p:sp>
    </p:spTree>
    <p:extLst>
      <p:ext uri="{BB962C8B-B14F-4D97-AF65-F5344CB8AC3E}">
        <p14:creationId xmlns:p14="http://schemas.microsoft.com/office/powerpoint/2010/main" val="86548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8229600" cy="1143000"/>
          </a:xfrm>
        </p:spPr>
        <p:txBody>
          <a:bodyPr>
            <a:normAutofit/>
          </a:bodyPr>
          <a:lstStyle/>
          <a:p>
            <a:r>
              <a:rPr lang="en-US" sz="2800" b="1" dirty="0">
                <a:latin typeface="Times New Roman" panose="02020603050405020304" pitchFamily="18" charset="0"/>
                <a:ea typeface="Times New Roman" panose="02020603050405020304" pitchFamily="18" charset="0"/>
              </a:rPr>
              <a:t>§126-136-4.  Definitions</a:t>
            </a:r>
            <a:endParaRPr lang="en-US" sz="2800" dirty="0"/>
          </a:p>
        </p:txBody>
      </p:sp>
      <p:sp>
        <p:nvSpPr>
          <p:cNvPr id="3" name="Content Placeholder 2"/>
          <p:cNvSpPr>
            <a:spLocks noGrp="1"/>
          </p:cNvSpPr>
          <p:nvPr>
            <p:ph idx="1"/>
          </p:nvPr>
        </p:nvSpPr>
        <p:spPr>
          <a:xfrm>
            <a:off x="457200" y="2332037"/>
            <a:ext cx="8229600" cy="4525963"/>
          </a:xfrm>
        </p:spPr>
        <p:txBody>
          <a:bodyPr>
            <a:normAutofit/>
          </a:bodyPr>
          <a:lstStyle/>
          <a:p>
            <a:r>
              <a:rPr lang="en-US" sz="2000" dirty="0"/>
              <a:t>The following definitions were added: TASC.-Test Assessing Secondary Completion Exam</a:t>
            </a:r>
            <a:r>
              <a:rPr lang="en-US" sz="2000" b="1" dirty="0"/>
              <a:t> </a:t>
            </a:r>
            <a:r>
              <a:rPr lang="en-US" sz="2000" dirty="0"/>
              <a:t>which replaced the General Equivalency  Diploma (GED), Valid Administrative Experience was added to reflect the need to define experience that would be counted for an administrative professional for experience purposes</a:t>
            </a:r>
            <a:r>
              <a:rPr lang="en-US" sz="2000" dirty="0" smtClean="0"/>
              <a:t>.</a:t>
            </a:r>
          </a:p>
          <a:p>
            <a:pPr lvl="0"/>
            <a:r>
              <a:rPr lang="en-US" sz="2000" dirty="0"/>
              <a:t>One reference to ‘day care’ was found in the policy.  This was changed to ‘child care’ to reflect current WVDHHR language.</a:t>
            </a:r>
          </a:p>
          <a:p>
            <a:endParaRPr lang="en-US" dirty="0"/>
          </a:p>
          <a:p>
            <a:endParaRPr lang="en-US" dirty="0"/>
          </a:p>
        </p:txBody>
      </p:sp>
    </p:spTree>
    <p:extLst>
      <p:ext uri="{BB962C8B-B14F-4D97-AF65-F5344CB8AC3E}">
        <p14:creationId xmlns:p14="http://schemas.microsoft.com/office/powerpoint/2010/main" val="1783509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4" y="632012"/>
            <a:ext cx="6167717" cy="968188"/>
          </a:xfrm>
        </p:spPr>
        <p:txBody>
          <a:bodyPr>
            <a:noAutofit/>
          </a:bodyPr>
          <a:lstStyle/>
          <a:p>
            <a:r>
              <a:rPr lang="en-US" sz="2800" b="1" dirty="0" smtClean="0"/>
              <a:t>						      		 </a:t>
            </a:r>
            <a:r>
              <a:rPr lang="en-US" sz="2800" b="1" dirty="0" smtClean="0">
                <a:latin typeface="Arial" pitchFamily="34" charset="0"/>
                <a:cs typeface="Arial" pitchFamily="34" charset="0"/>
              </a:rPr>
              <a:t>	</a:t>
            </a:r>
            <a:r>
              <a:rPr lang="en-US" sz="2800" b="1" dirty="0">
                <a:solidFill>
                  <a:srgbClr val="000099"/>
                </a:solidFill>
                <a:latin typeface="Arial" pitchFamily="34" charset="0"/>
                <a:cs typeface="Arial" pitchFamily="34" charset="0"/>
              </a:rPr>
              <a:t>Temporary Authorizations</a:t>
            </a:r>
          </a:p>
        </p:txBody>
      </p:sp>
      <p:sp>
        <p:nvSpPr>
          <p:cNvPr id="3" name="Content Placeholder 2"/>
          <p:cNvSpPr>
            <a:spLocks noGrp="1"/>
          </p:cNvSpPr>
          <p:nvPr>
            <p:ph idx="1"/>
          </p:nvPr>
        </p:nvSpPr>
        <p:spPr>
          <a:xfrm>
            <a:off x="573741" y="2052918"/>
            <a:ext cx="8494058" cy="4643717"/>
          </a:xfrm>
        </p:spPr>
        <p:txBody>
          <a:bodyPr>
            <a:normAutofit/>
          </a:bodyPr>
          <a:lstStyle/>
          <a:p>
            <a:pPr marL="0" indent="0">
              <a:buNone/>
            </a:pPr>
            <a:r>
              <a:rPr lang="en-US" sz="2000" dirty="0" smtClean="0">
                <a:latin typeface="Arial" pitchFamily="34" charset="0"/>
                <a:cs typeface="Arial" pitchFamily="34" charset="0"/>
              </a:rPr>
              <a:t>Professional Accountant: </a:t>
            </a:r>
          </a:p>
          <a:p>
            <a:pPr marL="0" indent="0">
              <a:buNone/>
            </a:pPr>
            <a:endParaRPr lang="en-US" sz="2000" dirty="0" smtClean="0">
              <a:latin typeface="Arial" pitchFamily="34" charset="0"/>
              <a:cs typeface="Arial" pitchFamily="34" charset="0"/>
            </a:endParaRPr>
          </a:p>
          <a:p>
            <a:pPr marL="0" indent="0">
              <a:buNone/>
            </a:pPr>
            <a:r>
              <a:rPr lang="en-US" sz="2000" dirty="0" smtClean="0">
                <a:latin typeface="Arial" pitchFamily="34" charset="0"/>
                <a:cs typeface="Arial" pitchFamily="34" charset="0"/>
              </a:rPr>
              <a:t>			-   24 hours in Accounting</a:t>
            </a:r>
          </a:p>
          <a:p>
            <a:pPr marL="0" indent="0">
              <a:buNone/>
            </a:pPr>
            <a:r>
              <a:rPr lang="en-US" sz="2000" dirty="0" smtClean="0">
                <a:latin typeface="Arial" pitchFamily="34" charset="0"/>
                <a:cs typeface="Arial" pitchFamily="34" charset="0"/>
              </a:rPr>
              <a:t>			-   Bachelor’s Degree</a:t>
            </a:r>
          </a:p>
          <a:p>
            <a:pPr marL="0" indent="0">
              <a:buNone/>
            </a:pPr>
            <a:r>
              <a:rPr lang="en-US" sz="2000" dirty="0">
                <a:latin typeface="Arial" pitchFamily="34" charset="0"/>
                <a:cs typeface="Arial" pitchFamily="34" charset="0"/>
              </a:rPr>
              <a:t>	</a:t>
            </a:r>
            <a:r>
              <a:rPr lang="en-US" sz="2000" dirty="0" smtClean="0">
                <a:latin typeface="Arial" pitchFamily="34" charset="0"/>
                <a:cs typeface="Arial" pitchFamily="34" charset="0"/>
              </a:rPr>
              <a:t>		-   2.5 GPA</a:t>
            </a:r>
          </a:p>
          <a:p>
            <a:pPr marL="0" indent="0">
              <a:buNone/>
            </a:pPr>
            <a:endParaRPr lang="en-US" sz="2000" dirty="0">
              <a:latin typeface="Arial" pitchFamily="34" charset="0"/>
              <a:cs typeface="Arial" pitchFamily="34" charset="0"/>
            </a:endParaRPr>
          </a:p>
          <a:p>
            <a:pPr marL="0" indent="0">
              <a:buNone/>
            </a:pPr>
            <a:r>
              <a:rPr lang="en-US" sz="2000" dirty="0" smtClean="0">
                <a:latin typeface="Arial" pitchFamily="34" charset="0"/>
                <a:cs typeface="Arial" pitchFamily="34" charset="0"/>
              </a:rPr>
              <a:t>These requirements must be met by June 30, 2016, if not met upon initial application.</a:t>
            </a:r>
          </a:p>
          <a:p>
            <a:pPr marL="0" indent="0">
              <a:buNone/>
            </a:pPr>
            <a:endParaRPr lang="en-US" sz="2000" b="1" dirty="0" smtClean="0"/>
          </a:p>
          <a:p>
            <a:endParaRPr lang="en-US" sz="2000" dirty="0"/>
          </a:p>
          <a:p>
            <a:pPr marL="0" indent="0">
              <a:buNone/>
            </a:pPr>
            <a:r>
              <a:rPr lang="en-US" sz="2000" dirty="0"/>
              <a:t>		</a:t>
            </a:r>
          </a:p>
        </p:txBody>
      </p:sp>
    </p:spTree>
    <p:extLst>
      <p:ext uri="{BB962C8B-B14F-4D97-AF65-F5344CB8AC3E}">
        <p14:creationId xmlns:p14="http://schemas.microsoft.com/office/powerpoint/2010/main" val="677258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0"/>
            <a:ext cx="8229600" cy="1143000"/>
          </a:xfrm>
        </p:spPr>
        <p:txBody>
          <a:bodyPr/>
          <a:lstStyle/>
          <a:p>
            <a:r>
              <a:rPr lang="en-US" dirty="0" smtClean="0"/>
              <a:t>						</a:t>
            </a:r>
            <a:r>
              <a:rPr lang="en-US" sz="2800" b="1" dirty="0" err="1">
                <a:solidFill>
                  <a:srgbClr val="000099"/>
                </a:solidFill>
                <a:latin typeface="Arial" pitchFamily="34" charset="0"/>
                <a:cs typeface="Arial" pitchFamily="34" charset="0"/>
              </a:rPr>
              <a:t>eTranscripts</a:t>
            </a:r>
            <a:endParaRPr lang="en-US" sz="28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endParaRPr lang="en-US" sz="2000" dirty="0" smtClean="0"/>
          </a:p>
          <a:p>
            <a:r>
              <a:rPr lang="en-US" sz="2000" dirty="0" err="1" smtClean="0"/>
              <a:t>eTranscripts</a:t>
            </a:r>
            <a:r>
              <a:rPr lang="en-US" sz="2000" dirty="0" smtClean="0"/>
              <a:t> must display on the transcript the name of either the county contact individual or the name of an OPP contact individual as being the official </a:t>
            </a:r>
            <a:r>
              <a:rPr lang="en-US" sz="2000" dirty="0" err="1" smtClean="0"/>
              <a:t>eTranscript</a:t>
            </a:r>
            <a:r>
              <a:rPr lang="en-US" sz="2000" dirty="0" smtClean="0"/>
              <a:t> link “Receiver”.   </a:t>
            </a:r>
          </a:p>
          <a:p>
            <a:r>
              <a:rPr lang="en-US" sz="2000" dirty="0" err="1" smtClean="0"/>
              <a:t>eTranscripts</a:t>
            </a:r>
            <a:r>
              <a:rPr lang="en-US" sz="2000" dirty="0" smtClean="0"/>
              <a:t> reflecting the educator’s name as being the “Receiver” are </a:t>
            </a:r>
            <a:r>
              <a:rPr lang="en-US" sz="2000" i="1" dirty="0" smtClean="0"/>
              <a:t>not</a:t>
            </a:r>
            <a:r>
              <a:rPr lang="en-US" sz="2000" dirty="0" smtClean="0"/>
              <a:t> considered as being an official transcript.</a:t>
            </a:r>
            <a:endParaRPr lang="en-US" sz="2000" dirty="0"/>
          </a:p>
        </p:txBody>
      </p:sp>
    </p:spTree>
    <p:extLst>
      <p:ext uri="{BB962C8B-B14F-4D97-AF65-F5344CB8AC3E}">
        <p14:creationId xmlns:p14="http://schemas.microsoft.com/office/powerpoint/2010/main" val="41384060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762000"/>
            <a:ext cx="8229600" cy="1143000"/>
          </a:xfrm>
        </p:spPr>
        <p:txBody>
          <a:bodyPr>
            <a:normAutofit/>
          </a:bodyPr>
          <a:lstStyle/>
          <a:p>
            <a:r>
              <a:rPr lang="en-US" sz="3200" b="1" dirty="0">
                <a:solidFill>
                  <a:srgbClr val="000099"/>
                </a:solidFill>
                <a:latin typeface="Arial" pitchFamily="34" charset="0"/>
                <a:cs typeface="Arial" pitchFamily="34" charset="0"/>
              </a:rPr>
              <a:t>OPP </a:t>
            </a:r>
            <a:r>
              <a:rPr lang="en-US" sz="3200" b="1" dirty="0" smtClean="0">
                <a:solidFill>
                  <a:srgbClr val="000099"/>
                </a:solidFill>
                <a:latin typeface="Arial" pitchFamily="34" charset="0"/>
                <a:cs typeface="Arial" pitchFamily="34" charset="0"/>
              </a:rPr>
              <a:t>Online System</a:t>
            </a:r>
            <a:endParaRPr lang="en-US" sz="32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457200" y="1981200"/>
            <a:ext cx="8229600" cy="4525963"/>
          </a:xfrm>
        </p:spPr>
        <p:txBody>
          <a:bodyPr>
            <a:normAutofit/>
          </a:bodyPr>
          <a:lstStyle/>
          <a:p>
            <a:endParaRPr lang="en-US" sz="2400" dirty="0" smtClean="0"/>
          </a:p>
          <a:p>
            <a:r>
              <a:rPr lang="en-US" sz="2400" dirty="0" smtClean="0"/>
              <a:t>OPP is moving </a:t>
            </a:r>
            <a:r>
              <a:rPr lang="en-US" sz="2400" dirty="0"/>
              <a:t>towards an automated online system. The system will be implemented in phases and each phase will go through a pilot process. </a:t>
            </a:r>
            <a:endParaRPr lang="en-US" sz="2400" dirty="0" smtClean="0"/>
          </a:p>
          <a:p>
            <a:pPr lvl="1"/>
            <a:r>
              <a:rPr lang="en-US" sz="2000" dirty="0" smtClean="0"/>
              <a:t>Phase </a:t>
            </a:r>
            <a:r>
              <a:rPr lang="en-US" sz="2000" dirty="0"/>
              <a:t>I </a:t>
            </a:r>
            <a:r>
              <a:rPr lang="en-US" sz="2000" dirty="0" smtClean="0"/>
              <a:t>is currently in place and allows </a:t>
            </a:r>
            <a:r>
              <a:rPr lang="en-US" sz="2000" dirty="0"/>
              <a:t>for electronic payments for </a:t>
            </a:r>
            <a:r>
              <a:rPr lang="en-US" sz="2000" dirty="0" smtClean="0"/>
              <a:t>certification applications</a:t>
            </a:r>
          </a:p>
          <a:p>
            <a:pPr lvl="1"/>
            <a:r>
              <a:rPr lang="en-US" sz="2000" dirty="0" smtClean="0"/>
              <a:t>No more checks will be accepted</a:t>
            </a:r>
          </a:p>
          <a:p>
            <a:pPr lvl="2"/>
            <a:r>
              <a:rPr lang="en-US" sz="1600" dirty="0" smtClean="0"/>
              <a:t>November 1, 2014 – Begin accepting online payments only</a:t>
            </a:r>
          </a:p>
          <a:p>
            <a:pPr lvl="2"/>
            <a:r>
              <a:rPr lang="en-US" sz="1600" dirty="0" smtClean="0"/>
              <a:t>December 1, 2014 – </a:t>
            </a:r>
            <a:r>
              <a:rPr lang="en-US" sz="1600" b="1" u="sng" dirty="0" smtClean="0"/>
              <a:t>Checks will not be accepted </a:t>
            </a:r>
            <a:r>
              <a:rPr lang="en-US" sz="1600" dirty="0" smtClean="0"/>
              <a:t>and will be returned to applicant</a:t>
            </a:r>
          </a:p>
          <a:p>
            <a:pPr lvl="1"/>
            <a:r>
              <a:rPr lang="en-US" sz="2000" dirty="0"/>
              <a:t>Phase II online application is planned for implementation by the end of 2014</a:t>
            </a:r>
          </a:p>
        </p:txBody>
      </p:sp>
    </p:spTree>
    <p:extLst>
      <p:ext uri="{BB962C8B-B14F-4D97-AF65-F5344CB8AC3E}">
        <p14:creationId xmlns:p14="http://schemas.microsoft.com/office/powerpoint/2010/main" val="29257728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85800"/>
            <a:ext cx="8229600" cy="1143000"/>
          </a:xfrm>
        </p:spPr>
        <p:txBody>
          <a:bodyPr>
            <a:normAutofit/>
          </a:bodyPr>
          <a:lstStyle/>
          <a:p>
            <a:r>
              <a:rPr lang="en-US" sz="3200" b="1" dirty="0" smtClean="0">
                <a:solidFill>
                  <a:srgbClr val="000099"/>
                </a:solidFill>
                <a:latin typeface="Arial" pitchFamily="34" charset="0"/>
                <a:cs typeface="Arial" pitchFamily="34" charset="0"/>
              </a:rPr>
              <a:t>Waiver Process</a:t>
            </a:r>
            <a:endParaRPr lang="en-US" sz="32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457200" y="2179637"/>
            <a:ext cx="8229600" cy="4525963"/>
          </a:xfrm>
        </p:spPr>
        <p:txBody>
          <a:bodyPr>
            <a:normAutofit/>
          </a:bodyPr>
          <a:lstStyle/>
          <a:p>
            <a:pPr marL="0" indent="0">
              <a:buNone/>
            </a:pPr>
            <a:r>
              <a:rPr lang="en-US" sz="2000" dirty="0" smtClean="0">
                <a:latin typeface="Arial" panose="020B0604020202020204" pitchFamily="34" charset="0"/>
                <a:cs typeface="Arial" panose="020B0604020202020204" pitchFamily="34" charset="0"/>
              </a:rPr>
              <a:t>As a result of new accountability measures and ensure educator quality, the waiver request guidelines will be strictly enforced</a:t>
            </a:r>
          </a:p>
          <a:p>
            <a:r>
              <a:rPr lang="en-US" sz="2000" dirty="0" smtClean="0">
                <a:latin typeface="Arial" panose="020B0604020202020204" pitchFamily="34" charset="0"/>
                <a:cs typeface="Arial" panose="020B0604020202020204" pitchFamily="34" charset="0"/>
              </a:rPr>
              <a:t>Waiver </a:t>
            </a:r>
            <a:r>
              <a:rPr lang="en-US" sz="2000" b="1" u="sng" dirty="0" smtClean="0">
                <a:latin typeface="Arial" panose="020B0604020202020204" pitchFamily="34" charset="0"/>
                <a:cs typeface="Arial" panose="020B0604020202020204" pitchFamily="34" charset="0"/>
              </a:rPr>
              <a:t>form</a:t>
            </a:r>
            <a:r>
              <a:rPr lang="en-US" sz="2000" dirty="0" smtClean="0">
                <a:latin typeface="Arial" panose="020B0604020202020204" pitchFamily="34" charset="0"/>
                <a:cs typeface="Arial" panose="020B0604020202020204" pitchFamily="34" charset="0"/>
              </a:rPr>
              <a:t> and </a:t>
            </a:r>
            <a:r>
              <a:rPr lang="en-US" sz="2000" b="1" u="sng" dirty="0" smtClean="0">
                <a:latin typeface="Arial" panose="020B0604020202020204" pitchFamily="34" charset="0"/>
                <a:cs typeface="Arial" panose="020B0604020202020204" pitchFamily="34" charset="0"/>
              </a:rPr>
              <a:t>letter</a:t>
            </a:r>
            <a:r>
              <a:rPr lang="en-US" sz="2000" dirty="0" smtClean="0">
                <a:latin typeface="Arial" panose="020B0604020202020204" pitchFamily="34" charset="0"/>
                <a:cs typeface="Arial" panose="020B0604020202020204" pitchFamily="34" charset="0"/>
              </a:rPr>
              <a:t> required</a:t>
            </a:r>
          </a:p>
          <a:p>
            <a:r>
              <a:rPr lang="en-US" sz="2000" dirty="0" smtClean="0">
                <a:latin typeface="Arial" panose="020B0604020202020204" pitchFamily="34" charset="0"/>
                <a:cs typeface="Arial" panose="020B0604020202020204" pitchFamily="34" charset="0"/>
              </a:rPr>
              <a:t>Waiver </a:t>
            </a:r>
            <a:r>
              <a:rPr lang="en-US" sz="2000" dirty="0">
                <a:latin typeface="Arial" panose="020B0604020202020204" pitchFamily="34" charset="0"/>
                <a:cs typeface="Arial" panose="020B0604020202020204" pitchFamily="34" charset="0"/>
              </a:rPr>
              <a:t>request form must be submitted by County Superintendent/equivalent or Community Program Director and must include the correct licensure application and processing fee(s</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Waiver must meet at minimum one of the </a:t>
            </a:r>
            <a:r>
              <a:rPr lang="en-US" sz="2000" dirty="0" smtClean="0">
                <a:latin typeface="Arial" panose="020B0604020202020204" pitchFamily="34" charset="0"/>
                <a:cs typeface="Arial" panose="020B0604020202020204" pitchFamily="34" charset="0"/>
              </a:rPr>
              <a:t>eligible criteria</a:t>
            </a:r>
            <a:endParaRPr lang="en-US" sz="20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Waivers (if approved) will result in the issuance of the certificate requested and will expire on June 30 of the academic year for which the waiver was requested</a:t>
            </a:r>
          </a:p>
          <a:p>
            <a:pPr lvl="0"/>
            <a:r>
              <a:rPr lang="en-US" sz="2000" dirty="0">
                <a:latin typeface="Arial" panose="020B0604020202020204" pitchFamily="34" charset="0"/>
                <a:cs typeface="Arial" panose="020B0604020202020204" pitchFamily="34" charset="0"/>
              </a:rPr>
              <a:t>Only one waiver may be submitted for the life of the certificate</a:t>
            </a: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71409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85800"/>
            <a:ext cx="8229600" cy="1143000"/>
          </a:xfrm>
        </p:spPr>
        <p:txBody>
          <a:bodyPr>
            <a:normAutofit/>
          </a:bodyPr>
          <a:lstStyle/>
          <a:p>
            <a:r>
              <a:rPr lang="en-US" sz="3200" b="1" dirty="0" smtClean="0">
                <a:solidFill>
                  <a:srgbClr val="000099"/>
                </a:solidFill>
                <a:latin typeface="Arial" pitchFamily="34" charset="0"/>
                <a:cs typeface="Arial" pitchFamily="34" charset="0"/>
              </a:rPr>
              <a:t>Waiver Process</a:t>
            </a:r>
            <a:endParaRPr lang="en-US" sz="32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609600" y="1905000"/>
            <a:ext cx="8229600" cy="4525963"/>
          </a:xfrm>
        </p:spPr>
        <p:txBody>
          <a:bodyPr>
            <a:normAutofit/>
          </a:bodyPr>
          <a:lstStyle/>
          <a:p>
            <a:pPr marL="0" indent="0">
              <a:buNone/>
            </a:pPr>
            <a:r>
              <a:rPr lang="en-US" sz="2000" dirty="0" smtClean="0">
                <a:latin typeface="Arial" panose="020B0604020202020204" pitchFamily="34" charset="0"/>
                <a:cs typeface="Arial" panose="020B0604020202020204" pitchFamily="34" charset="0"/>
              </a:rPr>
              <a:t>Only the following certificates are eligible for a waiver request:</a:t>
            </a:r>
          </a:p>
          <a:p>
            <a:r>
              <a:rPr lang="en-US" sz="2000" dirty="0">
                <a:latin typeface="Arial" panose="020B0604020202020204" pitchFamily="34" charset="0"/>
                <a:cs typeface="Arial" panose="020B0604020202020204" pitchFamily="34" charset="0"/>
              </a:rPr>
              <a:t>Professional Certificates or equivalent, First Class Full Time Permit, Out of Field Authorization, Community Program Authorization, Substitute Permit, Alternative Teaching Certificate, and Career and Technical </a:t>
            </a:r>
            <a:r>
              <a:rPr lang="en-US" sz="2000" dirty="0" smtClean="0">
                <a:latin typeface="Arial" panose="020B0604020202020204" pitchFamily="34" charset="0"/>
                <a:cs typeface="Arial" panose="020B0604020202020204" pitchFamily="34" charset="0"/>
              </a:rPr>
              <a:t>Certificates</a:t>
            </a:r>
          </a:p>
          <a:p>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Only for the following extenuating circumstances:</a:t>
            </a:r>
          </a:p>
          <a:p>
            <a:pPr lvl="0"/>
            <a:r>
              <a:rPr lang="en-US" sz="2000" dirty="0">
                <a:latin typeface="Arial" panose="020B0604020202020204" pitchFamily="34" charset="0"/>
                <a:cs typeface="Arial" panose="020B0604020202020204" pitchFamily="34" charset="0"/>
              </a:rPr>
              <a:t>Unavailability of Coursework (currently listed in WVBE Policy 5202)</a:t>
            </a:r>
          </a:p>
          <a:p>
            <a:pPr lvl="0"/>
            <a:r>
              <a:rPr lang="en-US" sz="2000" dirty="0">
                <a:latin typeface="Arial" panose="020B0604020202020204" pitchFamily="34" charset="0"/>
                <a:cs typeface="Arial" panose="020B0604020202020204" pitchFamily="34" charset="0"/>
              </a:rPr>
              <a:t>Illness/Death (currently listed in WVBE Policy 5202)</a:t>
            </a:r>
          </a:p>
          <a:p>
            <a:pPr lvl="0"/>
            <a:r>
              <a:rPr lang="en-US" sz="2000" dirty="0">
                <a:latin typeface="Arial" panose="020B0604020202020204" pitchFamily="34" charset="0"/>
                <a:cs typeface="Arial" panose="020B0604020202020204" pitchFamily="34" charset="0"/>
              </a:rPr>
              <a:t>Hardship (currently listed in WVBE Policy 5202)</a:t>
            </a:r>
          </a:p>
          <a:p>
            <a:pPr lvl="0"/>
            <a:r>
              <a:rPr lang="en-US" sz="2000" dirty="0">
                <a:latin typeface="Arial" panose="020B0604020202020204" pitchFamily="34" charset="0"/>
                <a:cs typeface="Arial" panose="020B0604020202020204" pitchFamily="34" charset="0"/>
              </a:rPr>
              <a:t>Documented, and verified by IHE, inability to register/enroll in coursework/program as a result of time of year, semester already in progress, or other qualifying circumstance</a:t>
            </a:r>
          </a:p>
        </p:txBody>
      </p:sp>
    </p:spTree>
    <p:extLst>
      <p:ext uri="{BB962C8B-B14F-4D97-AF65-F5344CB8AC3E}">
        <p14:creationId xmlns:p14="http://schemas.microsoft.com/office/powerpoint/2010/main" val="7035369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685800"/>
            <a:ext cx="8229600" cy="1143000"/>
          </a:xfrm>
        </p:spPr>
        <p:txBody>
          <a:bodyPr>
            <a:normAutofit/>
          </a:bodyPr>
          <a:lstStyle/>
          <a:p>
            <a:r>
              <a:rPr lang="en-US" sz="3200" b="1" dirty="0" smtClean="0">
                <a:solidFill>
                  <a:srgbClr val="000099"/>
                </a:solidFill>
                <a:latin typeface="Arial" pitchFamily="34" charset="0"/>
                <a:cs typeface="Arial" pitchFamily="34" charset="0"/>
              </a:rPr>
              <a:t>Waiver Process</a:t>
            </a:r>
            <a:endParaRPr lang="en-US" sz="32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609600" y="2103437"/>
            <a:ext cx="8229600" cy="4525963"/>
          </a:xfrm>
        </p:spPr>
        <p:txBody>
          <a:bodyPr>
            <a:normAutofit/>
          </a:bodyPr>
          <a:lstStyle/>
          <a:p>
            <a:pPr marL="0" indent="0">
              <a:buNone/>
            </a:pPr>
            <a:r>
              <a:rPr lang="en-US" sz="2000" b="1" dirty="0">
                <a:latin typeface="Arial" panose="020B0604020202020204" pitchFamily="34" charset="0"/>
                <a:cs typeface="Arial" panose="020B0604020202020204" pitchFamily="34" charset="0"/>
              </a:rPr>
              <a:t>Unacceptable Criteria for Waiver Requests</a:t>
            </a:r>
            <a:r>
              <a:rPr lang="en-US" sz="2000" b="1" dirty="0" smtClean="0">
                <a:latin typeface="Arial" panose="020B0604020202020204" pitchFamily="34" charset="0"/>
                <a:cs typeface="Arial" panose="020B0604020202020204" pitchFamily="34" charset="0"/>
              </a:rPr>
              <a:t>:</a:t>
            </a:r>
          </a:p>
          <a:p>
            <a:pPr marL="0" indent="0">
              <a:buNone/>
            </a:pPr>
            <a:endParaRPr lang="en-US" sz="20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Unable to meet required GPA as defined in WVBE Policy 5202</a:t>
            </a:r>
          </a:p>
          <a:p>
            <a:pPr lvl="0"/>
            <a:r>
              <a:rPr lang="en-US" sz="2000" dirty="0">
                <a:latin typeface="Arial" panose="020B0604020202020204" pitchFamily="34" charset="0"/>
                <a:cs typeface="Arial" panose="020B0604020202020204" pitchFamily="34" charset="0"/>
              </a:rPr>
              <a:t>Not having passing scores on Praxis exams or inability to take exams</a:t>
            </a:r>
          </a:p>
          <a:p>
            <a:pPr lvl="0"/>
            <a:r>
              <a:rPr lang="en-US" sz="2000" dirty="0">
                <a:latin typeface="Arial" panose="020B0604020202020204" pitchFamily="34" charset="0"/>
                <a:cs typeface="Arial" panose="020B0604020202020204" pitchFamily="34" charset="0"/>
              </a:rPr>
              <a:t>Lack of understanding of renewal requirements (i.e. number of hours needed, dates for eligible coursework, technology requirement)</a:t>
            </a: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3196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38200"/>
            <a:ext cx="8229600" cy="1143000"/>
          </a:xfrm>
        </p:spPr>
        <p:txBody>
          <a:bodyPr>
            <a:normAutofit/>
          </a:bodyPr>
          <a:lstStyle/>
          <a:p>
            <a:r>
              <a:rPr lang="en-US" sz="3200" b="1" dirty="0">
                <a:solidFill>
                  <a:srgbClr val="000099"/>
                </a:solidFill>
                <a:latin typeface="Arial" pitchFamily="34" charset="0"/>
                <a:cs typeface="Arial" pitchFamily="34" charset="0"/>
              </a:rPr>
              <a:t>Clinical Experience Permit</a:t>
            </a:r>
          </a:p>
        </p:txBody>
      </p:sp>
      <p:sp>
        <p:nvSpPr>
          <p:cNvPr id="3" name="Content Placeholder 2"/>
          <p:cNvSpPr>
            <a:spLocks noGrp="1"/>
          </p:cNvSpPr>
          <p:nvPr>
            <p:ph idx="1"/>
          </p:nvPr>
        </p:nvSpPr>
        <p:spPr>
          <a:xfrm>
            <a:off x="457200" y="2560637"/>
            <a:ext cx="8229600" cy="4221163"/>
          </a:xfrm>
        </p:spPr>
        <p:txBody>
          <a:bodyPr>
            <a:normAutofit/>
          </a:bodyPr>
          <a:lstStyle/>
          <a:p>
            <a:r>
              <a:rPr lang="en-US" sz="2000" dirty="0" smtClean="0"/>
              <a:t>The clinical experience permit is required for all individuals participating in a clinical experience who do not hold a current or expired WV professional certificate (</a:t>
            </a:r>
            <a:r>
              <a:rPr lang="en-US" sz="2000" dirty="0">
                <a:latin typeface="Calibri" panose="020F0502020204030204" pitchFamily="34" charset="0"/>
                <a:ea typeface="Calibri" panose="020F0502020204030204" pitchFamily="34" charset="0"/>
                <a:cs typeface="Times New Roman" panose="02020603050405020304" pitchFamily="18" charset="0"/>
              </a:rPr>
              <a:t>Professional Teaching Certificate, Administrative Certificate or Student Support </a:t>
            </a:r>
            <a:r>
              <a:rPr lang="en-US" sz="2000" dirty="0" smtClean="0">
                <a:latin typeface="Calibri" panose="020F0502020204030204" pitchFamily="34" charset="0"/>
                <a:ea typeface="Calibri" panose="020F0502020204030204" pitchFamily="34" charset="0"/>
                <a:cs typeface="Times New Roman" panose="02020603050405020304" pitchFamily="18" charset="0"/>
              </a:rPr>
              <a:t>Certificate) </a:t>
            </a:r>
            <a:r>
              <a:rPr lang="en-US" sz="2000" dirty="0" smtClean="0"/>
              <a:t>OR a valid WV first class full time permit. Substitute teachers </a:t>
            </a:r>
            <a:r>
              <a:rPr lang="en-US" sz="2000" dirty="0"/>
              <a:t>participating in a clinical experience </a:t>
            </a:r>
            <a:r>
              <a:rPr lang="en-US" sz="2000" dirty="0" smtClean="0"/>
              <a:t>must hold the clinical experience permit.</a:t>
            </a:r>
          </a:p>
          <a:p>
            <a:endParaRPr lang="en-US" sz="2000" dirty="0"/>
          </a:p>
        </p:txBody>
      </p:sp>
    </p:spTree>
    <p:extLst>
      <p:ext uri="{BB962C8B-B14F-4D97-AF65-F5344CB8AC3E}">
        <p14:creationId xmlns:p14="http://schemas.microsoft.com/office/powerpoint/2010/main" val="40855999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2"/>
          <p:cNvSpPr>
            <a:spLocks noGrp="1"/>
          </p:cNvSpPr>
          <p:nvPr>
            <p:ph type="ctrTitle"/>
          </p:nvPr>
        </p:nvSpPr>
        <p:spPr>
          <a:xfrm>
            <a:off x="762000" y="3200400"/>
            <a:ext cx="7696200" cy="914400"/>
          </a:xfrm>
        </p:spPr>
        <p:txBody>
          <a:bodyPr>
            <a:noAutofit/>
          </a:bodyPr>
          <a:lstStyle/>
          <a:p>
            <a:r>
              <a:rPr lang="en-US" sz="4000" b="1" dirty="0" smtClean="0">
                <a:solidFill>
                  <a:srgbClr val="000099"/>
                </a:solidFill>
                <a:latin typeface="Arial" pitchFamily="34" charset="0"/>
                <a:cs typeface="Arial" pitchFamily="34" charset="0"/>
              </a:rPr>
              <a:t/>
            </a:r>
            <a:br>
              <a:rPr lang="en-US" sz="4000" b="1" dirty="0" smtClean="0">
                <a:solidFill>
                  <a:srgbClr val="000099"/>
                </a:solidFill>
                <a:latin typeface="Arial" pitchFamily="34" charset="0"/>
                <a:cs typeface="Arial" pitchFamily="34" charset="0"/>
              </a:rPr>
            </a:br>
            <a:endParaRPr lang="en-US" sz="2800" b="1" dirty="0" smtClean="0">
              <a:solidFill>
                <a:srgbClr val="000099"/>
              </a:solidFill>
              <a:latin typeface="Arial" pitchFamily="34" charset="0"/>
              <a:cs typeface="Arial" pitchFamily="34" charset="0"/>
            </a:endParaRPr>
          </a:p>
        </p:txBody>
      </p:sp>
      <p:sp>
        <p:nvSpPr>
          <p:cNvPr id="2" name="Rectangle 1"/>
          <p:cNvSpPr/>
          <p:nvPr/>
        </p:nvSpPr>
        <p:spPr>
          <a:xfrm>
            <a:off x="76200" y="2715161"/>
            <a:ext cx="9067800" cy="1323439"/>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Exception</a:t>
            </a:r>
            <a:r>
              <a:rPr lang="en-US" sz="2000" dirty="0" smtClean="0">
                <a:latin typeface="Calibri" panose="020F0502020204030204" pitchFamily="34" charset="0"/>
                <a:ea typeface="Calibri" panose="020F0502020204030204" pitchFamily="34" charset="0"/>
                <a:cs typeface="Times New Roman" panose="02020603050405020304" pitchFamily="18" charset="0"/>
              </a:rPr>
              <a:t>: The only time a candidate who holds a valid first class full time permit would need to apply for a clinical experience permit is when they plan to </a:t>
            </a:r>
            <a:r>
              <a:rPr lang="en-US" sz="2000" dirty="0">
                <a:latin typeface="Calibri" panose="020F0502020204030204" pitchFamily="34" charset="0"/>
                <a:ea typeface="Calibri" panose="020F0502020204030204" pitchFamily="34" charset="0"/>
                <a:cs typeface="Times New Roman" panose="02020603050405020304" pitchFamily="18" charset="0"/>
              </a:rPr>
              <a:t>conduct </a:t>
            </a:r>
            <a:r>
              <a:rPr lang="en-US" sz="2000" dirty="0" smtClean="0">
                <a:latin typeface="Calibri" panose="020F0502020204030204" pitchFamily="34" charset="0"/>
                <a:ea typeface="Calibri" panose="020F0502020204030204" pitchFamily="34" charset="0"/>
                <a:cs typeface="Times New Roman" panose="02020603050405020304" pitchFamily="18" charset="0"/>
              </a:rPr>
              <a:t>any part of their </a:t>
            </a:r>
            <a:r>
              <a:rPr lang="en-US" sz="2000" dirty="0">
                <a:latin typeface="Calibri" panose="020F0502020204030204" pitchFamily="34" charset="0"/>
                <a:ea typeface="Calibri" panose="020F0502020204030204" pitchFamily="34" charset="0"/>
                <a:cs typeface="Times New Roman" panose="02020603050405020304" pitchFamily="18" charset="0"/>
              </a:rPr>
              <a:t>clinical experience in a different </a:t>
            </a:r>
            <a:r>
              <a:rPr lang="en-US" sz="2000" dirty="0" smtClean="0">
                <a:latin typeface="Calibri" panose="020F0502020204030204" pitchFamily="34" charset="0"/>
                <a:ea typeface="Calibri" panose="020F0502020204030204" pitchFamily="34" charset="0"/>
                <a:cs typeface="Times New Roman" panose="02020603050405020304" pitchFamily="18" charset="0"/>
              </a:rPr>
              <a:t>county than was approved on their form 1/1A.</a:t>
            </a:r>
          </a:p>
        </p:txBody>
      </p:sp>
      <p:sp>
        <p:nvSpPr>
          <p:cNvPr id="4" name="Title 1"/>
          <p:cNvSpPr txBox="1">
            <a:spLocks/>
          </p:cNvSpPr>
          <p:nvPr/>
        </p:nvSpPr>
        <p:spPr>
          <a:xfrm>
            <a:off x="1447800" y="8382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0099"/>
                </a:solidFill>
                <a:latin typeface="Arial" pitchFamily="34" charset="0"/>
                <a:cs typeface="Arial" pitchFamily="34" charset="0"/>
              </a:rPr>
              <a:t>Clinical Experience Permit</a:t>
            </a:r>
            <a:endParaRPr lang="en-US" sz="3200" dirty="0"/>
          </a:p>
        </p:txBody>
      </p:sp>
    </p:spTree>
    <p:extLst>
      <p:ext uri="{BB962C8B-B14F-4D97-AF65-F5344CB8AC3E}">
        <p14:creationId xmlns:p14="http://schemas.microsoft.com/office/powerpoint/2010/main" val="22616562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8229600" cy="4419600"/>
          </a:xfrm>
        </p:spPr>
        <p:txBody>
          <a:bodyPr>
            <a:normAutofit/>
          </a:bodyPr>
          <a:lstStyle/>
          <a:p>
            <a:r>
              <a:rPr lang="en-US" sz="2000" dirty="0" smtClean="0"/>
              <a:t>Applicant may apply for the permit up to 90 days in advance of the clinical experience.</a:t>
            </a:r>
          </a:p>
          <a:p>
            <a:r>
              <a:rPr lang="en-US" sz="2000" dirty="0" smtClean="0"/>
              <a:t>Placement information must at a minimum include the IHE, county of placement, dates, content specialization and grade levels for approval. Once a school is identified, place on the application or forward the information to the Office of Professional Preparation.</a:t>
            </a:r>
          </a:p>
        </p:txBody>
      </p:sp>
      <p:sp>
        <p:nvSpPr>
          <p:cNvPr id="4" name="Title 1"/>
          <p:cNvSpPr txBox="1">
            <a:spLocks/>
          </p:cNvSpPr>
          <p:nvPr/>
        </p:nvSpPr>
        <p:spPr>
          <a:xfrm>
            <a:off x="1447800" y="8382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0099"/>
                </a:solidFill>
                <a:latin typeface="Arial" pitchFamily="34" charset="0"/>
                <a:cs typeface="Arial" pitchFamily="34" charset="0"/>
              </a:rPr>
              <a:t>Clinical Experience Permit</a:t>
            </a:r>
            <a:endParaRPr lang="en-US" sz="3200" dirty="0"/>
          </a:p>
        </p:txBody>
      </p:sp>
    </p:spTree>
    <p:extLst>
      <p:ext uri="{BB962C8B-B14F-4D97-AF65-F5344CB8AC3E}">
        <p14:creationId xmlns:p14="http://schemas.microsoft.com/office/powerpoint/2010/main" val="18648419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838200"/>
            <a:ext cx="8229600" cy="1143000"/>
          </a:xfrm>
        </p:spPr>
        <p:txBody>
          <a:bodyPr>
            <a:normAutofit/>
          </a:bodyPr>
          <a:lstStyle/>
          <a:p>
            <a:r>
              <a:rPr lang="en-US" sz="3200" b="1" dirty="0">
                <a:solidFill>
                  <a:srgbClr val="000099"/>
                </a:solidFill>
                <a:latin typeface="Arial" pitchFamily="34" charset="0"/>
                <a:cs typeface="Arial" pitchFamily="34" charset="0"/>
              </a:rPr>
              <a:t>Clinical Experience Permit</a:t>
            </a:r>
            <a:endParaRPr lang="en-US" sz="3200" dirty="0"/>
          </a:p>
        </p:txBody>
      </p:sp>
      <p:sp>
        <p:nvSpPr>
          <p:cNvPr id="3" name="Content Placeholder 2"/>
          <p:cNvSpPr>
            <a:spLocks noGrp="1"/>
          </p:cNvSpPr>
          <p:nvPr>
            <p:ph idx="1"/>
          </p:nvPr>
        </p:nvSpPr>
        <p:spPr>
          <a:xfrm>
            <a:off x="457200" y="2590800"/>
            <a:ext cx="8229600" cy="4068763"/>
          </a:xfrm>
        </p:spPr>
        <p:txBody>
          <a:bodyPr>
            <a:normAutofit/>
          </a:bodyPr>
          <a:lstStyle/>
          <a:p>
            <a:r>
              <a:rPr lang="en-US" sz="2000" dirty="0"/>
              <a:t>Signatures are required from both the county superintendent and authorized IHE official.</a:t>
            </a:r>
          </a:p>
          <a:p>
            <a:pPr lvl="0"/>
            <a:r>
              <a:rPr lang="en-US" sz="2000" dirty="0" smtClean="0">
                <a:latin typeface="Calibri" panose="020F0502020204030204" pitchFamily="34" charset="0"/>
                <a:ea typeface="Calibri" panose="020F0502020204030204" pitchFamily="34" charset="0"/>
                <a:cs typeface="Times New Roman" panose="02020603050405020304" pitchFamily="18" charset="0"/>
              </a:rPr>
              <a:t>Individuals </a:t>
            </a:r>
            <a:r>
              <a:rPr lang="en-US" sz="2000" dirty="0">
                <a:latin typeface="Calibri" panose="020F0502020204030204" pitchFamily="34" charset="0"/>
                <a:ea typeface="Calibri" panose="020F0502020204030204" pitchFamily="34" charset="0"/>
                <a:cs typeface="Times New Roman" panose="02020603050405020304" pitchFamily="18" charset="0"/>
              </a:rPr>
              <a:t>applying for the clinical experience permit, who are completing their experience in more than one county must submit a </a:t>
            </a:r>
            <a:r>
              <a:rPr lang="en-US" sz="2000" dirty="0" smtClean="0">
                <a:latin typeface="Calibri" panose="020F0502020204030204" pitchFamily="34" charset="0"/>
                <a:ea typeface="Calibri" panose="020F0502020204030204" pitchFamily="34" charset="0"/>
                <a:cs typeface="Times New Roman" panose="02020603050405020304" pitchFamily="18" charset="0"/>
              </a:rPr>
              <a:t>Form </a:t>
            </a:r>
            <a:r>
              <a:rPr lang="en-US" sz="2000" dirty="0">
                <a:latin typeface="Calibri" panose="020F0502020204030204" pitchFamily="34" charset="0"/>
                <a:ea typeface="Calibri" panose="020F0502020204030204" pitchFamily="34" charset="0"/>
                <a:cs typeface="Times New Roman" panose="02020603050405020304" pitchFamily="18" charset="0"/>
              </a:rPr>
              <a:t>24 for each county </a:t>
            </a:r>
            <a:r>
              <a:rPr lang="en-US" sz="2000" dirty="0" smtClean="0">
                <a:latin typeface="Calibri" panose="020F0502020204030204" pitchFamily="34" charset="0"/>
                <a:ea typeface="Calibri" panose="020F0502020204030204" pitchFamily="34" charset="0"/>
                <a:cs typeface="Times New Roman" panose="02020603050405020304" pitchFamily="18" charset="0"/>
              </a:rPr>
              <a:t>of placement to </a:t>
            </a:r>
            <a:r>
              <a:rPr lang="en-US" sz="2000" dirty="0">
                <a:latin typeface="Calibri" panose="020F0502020204030204" pitchFamily="34" charset="0"/>
                <a:ea typeface="Calibri" panose="020F0502020204030204" pitchFamily="34" charset="0"/>
                <a:cs typeface="Times New Roman" panose="02020603050405020304" pitchFamily="18" charset="0"/>
              </a:rPr>
              <a:t>ensure </a:t>
            </a:r>
            <a:r>
              <a:rPr lang="en-US" sz="2000" dirty="0" smtClean="0">
                <a:latin typeface="Calibri" panose="020F0502020204030204" pitchFamily="34" charset="0"/>
                <a:ea typeface="Calibri" panose="020F0502020204030204" pitchFamily="34" charset="0"/>
                <a:cs typeface="Times New Roman" panose="02020603050405020304" pitchFamily="18" charset="0"/>
              </a:rPr>
              <a:t>that we </a:t>
            </a:r>
            <a:r>
              <a:rPr lang="en-US" sz="2000" dirty="0">
                <a:latin typeface="Calibri" panose="020F0502020204030204" pitchFamily="34" charset="0"/>
                <a:ea typeface="Calibri" panose="020F0502020204030204" pitchFamily="34" charset="0"/>
                <a:cs typeface="Times New Roman" panose="02020603050405020304" pitchFamily="18" charset="0"/>
              </a:rPr>
              <a:t>have all placement information intact and agreements documented.</a:t>
            </a:r>
          </a:p>
          <a:p>
            <a:endParaRPr lang="en-US" sz="2000" dirty="0"/>
          </a:p>
        </p:txBody>
      </p:sp>
    </p:spTree>
    <p:extLst>
      <p:ext uri="{BB962C8B-B14F-4D97-AF65-F5344CB8AC3E}">
        <p14:creationId xmlns:p14="http://schemas.microsoft.com/office/powerpoint/2010/main" val="100761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8229600" cy="1143000"/>
          </a:xfrm>
        </p:spPr>
        <p:txBody>
          <a:bodyPr>
            <a:normAutofit/>
          </a:bodyPr>
          <a:lstStyle/>
          <a:p>
            <a:r>
              <a:rPr lang="en-US" sz="2800" b="1" dirty="0">
                <a:latin typeface="Times New Roman" panose="02020603050405020304" pitchFamily="18" charset="0"/>
                <a:ea typeface="Times New Roman" panose="02020603050405020304" pitchFamily="18" charset="0"/>
              </a:rPr>
              <a:t>§</a:t>
            </a:r>
            <a:r>
              <a:rPr lang="en-US" sz="2800" b="1" dirty="0" smtClean="0">
                <a:latin typeface="Times New Roman" panose="02020603050405020304" pitchFamily="18" charset="0"/>
                <a:ea typeface="Times New Roman" panose="02020603050405020304" pitchFamily="18" charset="0"/>
              </a:rPr>
              <a:t>126-136-6.  </a:t>
            </a:r>
            <a:r>
              <a:rPr lang="en-US" sz="2800" b="1" dirty="0">
                <a:latin typeface="Times New Roman" panose="02020603050405020304" pitchFamily="18" charset="0"/>
                <a:ea typeface="Times New Roman" panose="02020603050405020304" pitchFamily="18" charset="0"/>
              </a:rPr>
              <a:t>Definitions</a:t>
            </a:r>
            <a:endParaRPr lang="en-US" sz="2800" dirty="0"/>
          </a:p>
        </p:txBody>
      </p:sp>
      <p:sp>
        <p:nvSpPr>
          <p:cNvPr id="3" name="Content Placeholder 2"/>
          <p:cNvSpPr>
            <a:spLocks noGrp="1"/>
          </p:cNvSpPr>
          <p:nvPr>
            <p:ph idx="1"/>
          </p:nvPr>
        </p:nvSpPr>
        <p:spPr>
          <a:xfrm>
            <a:off x="457200" y="1874837"/>
            <a:ext cx="8229600" cy="3535363"/>
          </a:xfrm>
        </p:spPr>
        <p:txBody>
          <a:bodyPr anchor="ctr">
            <a:normAutofit/>
          </a:bodyPr>
          <a:lstStyle/>
          <a:p>
            <a:pPr lvl="0"/>
            <a:r>
              <a:rPr lang="en-US" sz="2000" dirty="0"/>
              <a:t>Language was added to include reinstatement procedures following suspension, revocation or permanently revoked licenses by the State Superintendent. </a:t>
            </a:r>
          </a:p>
          <a:p>
            <a:pPr lvl="0"/>
            <a:r>
              <a:rPr lang="en-US" sz="2000" dirty="0"/>
              <a:t>Clarifying language was inserted to reflect that a county may employ an applicant for a professional educator’s certificate in good faith on the anticipation that he or she is eligible for a certificate.  Language was also added to clarify the Hearing and Appeals section as it pertains to the West Virginia Commission for Professional Teaching Standards (WVCPTS</a:t>
            </a:r>
            <a:r>
              <a:rPr lang="en-US" sz="2000" dirty="0" smtClean="0"/>
              <a:t>).</a:t>
            </a:r>
            <a:endParaRPr lang="en-US" sz="2000" dirty="0"/>
          </a:p>
        </p:txBody>
      </p:sp>
    </p:spTree>
    <p:extLst>
      <p:ext uri="{BB962C8B-B14F-4D97-AF65-F5344CB8AC3E}">
        <p14:creationId xmlns:p14="http://schemas.microsoft.com/office/powerpoint/2010/main" val="42739961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09600"/>
            <a:ext cx="8229600" cy="1143000"/>
          </a:xfrm>
        </p:spPr>
        <p:txBody>
          <a:bodyPr>
            <a:normAutofit/>
          </a:bodyPr>
          <a:lstStyle/>
          <a:p>
            <a:r>
              <a:rPr lang="en-US" sz="3200" b="1" dirty="0" smtClean="0">
                <a:solidFill>
                  <a:srgbClr val="000099"/>
                </a:solidFill>
                <a:latin typeface="Arial" pitchFamily="34" charset="0"/>
                <a:cs typeface="Arial" pitchFamily="34" charset="0"/>
              </a:rPr>
              <a:t>Exceptions for Veterans </a:t>
            </a:r>
            <a:br>
              <a:rPr lang="en-US" sz="3200" b="1" dirty="0" smtClean="0">
                <a:solidFill>
                  <a:srgbClr val="000099"/>
                </a:solidFill>
                <a:latin typeface="Arial" pitchFamily="34" charset="0"/>
                <a:cs typeface="Arial" pitchFamily="34" charset="0"/>
              </a:rPr>
            </a:br>
            <a:r>
              <a:rPr lang="en-US" sz="3200" b="1" dirty="0" smtClean="0">
                <a:solidFill>
                  <a:srgbClr val="000099"/>
                </a:solidFill>
                <a:latin typeface="Arial" pitchFamily="34" charset="0"/>
                <a:cs typeface="Arial" pitchFamily="34" charset="0"/>
              </a:rPr>
              <a:t>and Spouses</a:t>
            </a:r>
            <a:endParaRPr lang="en-US" sz="32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457200" y="1752600"/>
            <a:ext cx="8229600" cy="4876800"/>
          </a:xfrm>
        </p:spPr>
        <p:txBody>
          <a:bodyPr>
            <a:normAutofit/>
          </a:bodyPr>
          <a:lstStyle/>
          <a:p>
            <a:pPr marL="57150" indent="0" algn="ctr">
              <a:buNone/>
            </a:pPr>
            <a:r>
              <a:rPr lang="en-US" sz="2000" b="1" i="1" dirty="0" smtClean="0">
                <a:latin typeface="Arial" panose="020B0604020202020204" pitchFamily="34" charset="0"/>
                <a:cs typeface="Arial" panose="020B0604020202020204" pitchFamily="34" charset="0"/>
              </a:rPr>
              <a:t>The following proposed </a:t>
            </a:r>
            <a:r>
              <a:rPr lang="en-US" sz="2000" b="1" i="1" dirty="0">
                <a:latin typeface="Arial" panose="020B0604020202020204" pitchFamily="34" charset="0"/>
                <a:cs typeface="Arial" panose="020B0604020202020204" pitchFamily="34" charset="0"/>
              </a:rPr>
              <a:t>plan of action is pending legal </a:t>
            </a:r>
            <a:r>
              <a:rPr lang="en-US" sz="2000" b="1" i="1" dirty="0" smtClean="0">
                <a:latin typeface="Arial" panose="020B0604020202020204" pitchFamily="34" charset="0"/>
                <a:cs typeface="Arial" panose="020B0604020202020204" pitchFamily="34" charset="0"/>
              </a:rPr>
              <a:t>review:</a:t>
            </a:r>
            <a:endParaRPr lang="en-US" sz="2000" b="1" i="1" dirty="0">
              <a:latin typeface="Arial" panose="020B0604020202020204" pitchFamily="34" charset="0"/>
              <a:cs typeface="Arial" panose="020B0604020202020204" pitchFamily="34" charset="0"/>
            </a:endParaRPr>
          </a:p>
          <a:p>
            <a:pPr marL="57150" indent="0">
              <a:buNone/>
            </a:pPr>
            <a:r>
              <a:rPr lang="en-US" sz="2000" b="1" dirty="0" smtClean="0">
                <a:latin typeface="Arial" panose="020B0604020202020204" pitchFamily="34" charset="0"/>
                <a:cs typeface="Arial" panose="020B0604020202020204" pitchFamily="34" charset="0"/>
              </a:rPr>
              <a:t>Proposed Eligibility</a:t>
            </a:r>
          </a:p>
          <a:p>
            <a:pPr marL="400050"/>
            <a:r>
              <a:rPr lang="en-US" sz="2000" dirty="0" smtClean="0">
                <a:latin typeface="Arial" panose="020B0604020202020204" pitchFamily="34" charset="0"/>
                <a:cs typeface="Arial" panose="020B0604020202020204" pitchFamily="34" charset="0"/>
              </a:rPr>
              <a:t>Must be on active duty or within 6 months after active duty</a:t>
            </a:r>
          </a:p>
          <a:p>
            <a:pPr marL="400050"/>
            <a:r>
              <a:rPr lang="en-US" sz="2000" dirty="0" smtClean="0">
                <a:latin typeface="Arial" panose="020B0604020202020204" pitchFamily="34" charset="0"/>
                <a:cs typeface="Arial" panose="020B0604020202020204" pitchFamily="34" charset="0"/>
              </a:rPr>
              <a:t>Must submit a completed application w/ background check</a:t>
            </a:r>
          </a:p>
          <a:p>
            <a:pPr marL="400050"/>
            <a:r>
              <a:rPr lang="en-US" sz="2000" dirty="0" smtClean="0">
                <a:latin typeface="Arial" panose="020B0604020202020204" pitchFamily="34" charset="0"/>
                <a:cs typeface="Arial" panose="020B0604020202020204" pitchFamily="34" charset="0"/>
              </a:rPr>
              <a:t>Must submit active duty orders (DD 214 or NGB 22)</a:t>
            </a:r>
          </a:p>
          <a:p>
            <a:pPr marL="400050"/>
            <a:r>
              <a:rPr lang="en-US" sz="2000" dirty="0" smtClean="0">
                <a:latin typeface="Arial" panose="020B0604020202020204" pitchFamily="34" charset="0"/>
                <a:cs typeface="Arial" panose="020B0604020202020204" pitchFamily="34" charset="0"/>
              </a:rPr>
              <a:t>If a spouse, must also submit a marriage certificate</a:t>
            </a:r>
          </a:p>
          <a:p>
            <a:pPr marL="57150" indent="0">
              <a:buNone/>
            </a:pPr>
            <a:r>
              <a:rPr lang="en-US" sz="2000" b="1" dirty="0" smtClean="0">
                <a:latin typeface="Arial" panose="020B0604020202020204" pitchFamily="34" charset="0"/>
                <a:cs typeface="Arial" panose="020B0604020202020204" pitchFamily="34" charset="0"/>
              </a:rPr>
              <a:t>If </a:t>
            </a:r>
            <a:r>
              <a:rPr lang="en-US" sz="2000" b="1" dirty="0">
                <a:latin typeface="Arial" panose="020B0604020202020204" pitchFamily="34" charset="0"/>
                <a:cs typeface="Arial" panose="020B0604020202020204" pitchFamily="34" charset="0"/>
              </a:rPr>
              <a:t>criteria </a:t>
            </a:r>
            <a:r>
              <a:rPr lang="en-US" sz="2000" b="1" dirty="0" smtClean="0">
                <a:latin typeface="Arial" panose="020B0604020202020204" pitchFamily="34" charset="0"/>
                <a:cs typeface="Arial" panose="020B0604020202020204" pitchFamily="34" charset="0"/>
              </a:rPr>
              <a:t>met</a:t>
            </a:r>
            <a:endParaRPr lang="en-US" sz="2000" b="1" dirty="0">
              <a:latin typeface="Arial" panose="020B0604020202020204" pitchFamily="34" charset="0"/>
              <a:cs typeface="Arial" panose="020B0604020202020204" pitchFamily="34" charset="0"/>
            </a:endParaRPr>
          </a:p>
          <a:p>
            <a:pPr marL="400050"/>
            <a:r>
              <a:rPr lang="en-US" sz="2000" dirty="0">
                <a:latin typeface="Arial" panose="020B0604020202020204" pitchFamily="34" charset="0"/>
                <a:cs typeface="Arial" panose="020B0604020202020204" pitchFamily="34" charset="0"/>
              </a:rPr>
              <a:t>Must be processed within 30 days of receiving all documents</a:t>
            </a:r>
          </a:p>
          <a:p>
            <a:pPr marL="400050"/>
            <a:r>
              <a:rPr lang="en-US" sz="2000" dirty="0" smtClean="0">
                <a:latin typeface="Arial" panose="020B0604020202020204" pitchFamily="34" charset="0"/>
                <a:cs typeface="Arial" panose="020B0604020202020204" pitchFamily="34" charset="0"/>
              </a:rPr>
              <a:t>OPP application fees are waived, except for background check fee</a:t>
            </a:r>
            <a:endParaRPr lang="en-US" sz="2000" dirty="0">
              <a:latin typeface="Arial" panose="020B0604020202020204" pitchFamily="34" charset="0"/>
              <a:cs typeface="Arial" panose="020B0604020202020204" pitchFamily="34" charset="0"/>
            </a:endParaRPr>
          </a:p>
          <a:p>
            <a:pPr marL="400050"/>
            <a:r>
              <a:rPr lang="en-US" sz="2000" dirty="0">
                <a:latin typeface="Arial" panose="020B0604020202020204" pitchFamily="34" charset="0"/>
                <a:cs typeface="Arial" panose="020B0604020202020204" pitchFamily="34" charset="0"/>
              </a:rPr>
              <a:t>Expiration of authorization, permit or license </a:t>
            </a:r>
            <a:r>
              <a:rPr lang="en-US" sz="2000" dirty="0" smtClean="0">
                <a:latin typeface="Arial" panose="020B0604020202020204" pitchFamily="34" charset="0"/>
                <a:cs typeface="Arial" panose="020B0604020202020204" pitchFamily="34" charset="0"/>
              </a:rPr>
              <a:t>delayed 1 </a:t>
            </a:r>
            <a:r>
              <a:rPr lang="en-US" sz="2000" dirty="0">
                <a:latin typeface="Arial" panose="020B0604020202020204" pitchFamily="34" charset="0"/>
                <a:cs typeface="Arial" panose="020B0604020202020204" pitchFamily="34" charset="0"/>
              </a:rPr>
              <a:t>year beyond 6 months after </a:t>
            </a:r>
            <a:r>
              <a:rPr lang="en-US" sz="2000" dirty="0" smtClean="0">
                <a:latin typeface="Arial" panose="020B0604020202020204" pitchFamily="34" charset="0"/>
                <a:cs typeface="Arial" panose="020B0604020202020204" pitchFamily="34" charset="0"/>
              </a:rPr>
              <a:t>active duty orders end, </a:t>
            </a:r>
            <a:r>
              <a:rPr lang="en-US" sz="2000" dirty="0">
                <a:latin typeface="Arial" panose="020B0604020202020204" pitchFamily="34" charset="0"/>
                <a:cs typeface="Arial" panose="020B0604020202020204" pitchFamily="34" charset="0"/>
              </a:rPr>
              <a:t>on June </a:t>
            </a:r>
            <a:r>
              <a:rPr lang="en-US" sz="2000" dirty="0" smtClean="0">
                <a:latin typeface="Arial" panose="020B0604020202020204" pitchFamily="34" charset="0"/>
                <a:cs typeface="Arial" panose="020B0604020202020204" pitchFamily="34" charset="0"/>
              </a:rPr>
              <a:t>30</a:t>
            </a:r>
            <a:r>
              <a:rPr lang="en-US" sz="2000" baseline="30000" dirty="0" smtClean="0">
                <a:latin typeface="Arial" panose="020B0604020202020204" pitchFamily="34" charset="0"/>
                <a:cs typeface="Arial" panose="020B0604020202020204" pitchFamily="34" charset="0"/>
              </a:rPr>
              <a:t>th</a:t>
            </a:r>
            <a:endParaRPr lang="en-US" sz="2000" dirty="0" smtClean="0">
              <a:latin typeface="Arial" panose="020B0604020202020204" pitchFamily="34" charset="0"/>
              <a:cs typeface="Arial" panose="020B0604020202020204" pitchFamily="34" charset="0"/>
            </a:endParaRPr>
          </a:p>
          <a:p>
            <a:pPr marL="400050"/>
            <a:r>
              <a:rPr lang="en-US" sz="2000" dirty="0" smtClean="0">
                <a:latin typeface="Arial" panose="020B0604020202020204" pitchFamily="34" charset="0"/>
                <a:cs typeface="Arial" panose="020B0604020202020204" pitchFamily="34" charset="0"/>
              </a:rPr>
              <a:t>Renewal requirements also extended for 1 year beyond </a:t>
            </a:r>
            <a:r>
              <a:rPr lang="en-US" sz="2000" dirty="0">
                <a:latin typeface="Arial" panose="020B0604020202020204" pitchFamily="34" charset="0"/>
                <a:cs typeface="Arial" panose="020B0604020202020204" pitchFamily="34" charset="0"/>
              </a:rPr>
              <a:t>6 months after active duty orders </a:t>
            </a:r>
            <a:r>
              <a:rPr lang="en-US" sz="2000" dirty="0" smtClean="0">
                <a:latin typeface="Arial" panose="020B0604020202020204" pitchFamily="34" charset="0"/>
                <a:cs typeface="Arial" panose="020B0604020202020204" pitchFamily="34" charset="0"/>
              </a:rPr>
              <a:t>end, on June 30</a:t>
            </a:r>
            <a:r>
              <a:rPr lang="en-US" sz="2000" baseline="30000" dirty="0" smtClean="0">
                <a:latin typeface="Arial" panose="020B0604020202020204" pitchFamily="34" charset="0"/>
                <a:cs typeface="Arial" panose="020B0604020202020204" pitchFamily="34" charset="0"/>
              </a:rPr>
              <a:t>th</a:t>
            </a:r>
            <a:r>
              <a:rPr lang="en-US" sz="20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411307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590800"/>
            <a:ext cx="9144000" cy="1200329"/>
          </a:xfrm>
          <a:prstGeom prst="rect">
            <a:avLst/>
          </a:prstGeom>
        </p:spPr>
        <p:txBody>
          <a:bodyPr wrap="square">
            <a:spAutoFit/>
          </a:bodyPr>
          <a:lstStyle/>
          <a:p>
            <a:pPr algn="ctr"/>
            <a:r>
              <a:rPr lang="en-US" sz="3600" b="1" dirty="0" smtClean="0">
                <a:solidFill>
                  <a:srgbClr val="000099"/>
                </a:solidFill>
                <a:latin typeface="Arial" pitchFamily="34" charset="0"/>
                <a:cs typeface="Arial" pitchFamily="34" charset="0"/>
              </a:rPr>
              <a:t>Transition to Teaching</a:t>
            </a:r>
          </a:p>
          <a:p>
            <a:pPr algn="ctr"/>
            <a:endParaRPr lang="en-US" sz="36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34932616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305800" cy="4906963"/>
          </a:xfrm>
        </p:spPr>
        <p:txBody>
          <a:bodyPr>
            <a:normAutofit/>
          </a:bodyPr>
          <a:lstStyle/>
          <a:p>
            <a:pPr marL="0" indent="0">
              <a:buNone/>
            </a:pPr>
            <a:endParaRPr lang="en-US" sz="2400" b="1" dirty="0" smtClean="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smtClean="0">
                <a:latin typeface="Arial" panose="020B0604020202020204" pitchFamily="34" charset="0"/>
                <a:cs typeface="Arial" panose="020B0604020202020204" pitchFamily="34" charset="0"/>
              </a:rPr>
              <a:t>2014-2015 Program Update:</a:t>
            </a:r>
          </a:p>
          <a:p>
            <a:r>
              <a:rPr lang="en-US" sz="2000" dirty="0" smtClean="0">
                <a:latin typeface="Arial" panose="020B0604020202020204" pitchFamily="34" charset="0"/>
                <a:cs typeface="Arial" panose="020B0604020202020204" pitchFamily="34" charset="0"/>
              </a:rPr>
              <a:t>Transition </a:t>
            </a:r>
            <a:r>
              <a:rPr lang="en-US" sz="2000" dirty="0">
                <a:latin typeface="Arial" panose="020B0604020202020204" pitchFamily="34" charset="0"/>
                <a:cs typeface="Arial" panose="020B0604020202020204" pitchFamily="34" charset="0"/>
              </a:rPr>
              <a:t>to Teaching is </a:t>
            </a:r>
            <a:r>
              <a:rPr lang="en-US" sz="2000" dirty="0" smtClean="0">
                <a:latin typeface="Arial" panose="020B0604020202020204" pitchFamily="34" charset="0"/>
                <a:cs typeface="Arial" panose="020B0604020202020204" pitchFamily="34" charset="0"/>
              </a:rPr>
              <a:t>now available </a:t>
            </a:r>
            <a:r>
              <a:rPr lang="en-US" sz="2000" dirty="0">
                <a:latin typeface="Arial" panose="020B0604020202020204" pitchFamily="34" charset="0"/>
                <a:cs typeface="Arial" panose="020B0604020202020204" pitchFamily="34" charset="0"/>
              </a:rPr>
              <a:t>to </a:t>
            </a:r>
            <a:r>
              <a:rPr lang="en-US" sz="2000" b="1" dirty="0" smtClean="0">
                <a:latin typeface="Arial" panose="020B0604020202020204" pitchFamily="34" charset="0"/>
                <a:cs typeface="Arial" panose="020B0604020202020204" pitchFamily="34" charset="0"/>
              </a:rPr>
              <a:t>all </a:t>
            </a:r>
            <a:r>
              <a:rPr lang="en-US" sz="2000" b="1" dirty="0">
                <a:latin typeface="Arial" panose="020B0604020202020204" pitchFamily="34" charset="0"/>
                <a:cs typeface="Arial" panose="020B0604020202020204" pitchFamily="34" charset="0"/>
              </a:rPr>
              <a:t>counties</a:t>
            </a:r>
            <a:r>
              <a:rPr lang="en-US" sz="2000" dirty="0">
                <a:latin typeface="Arial" panose="020B0604020202020204" pitchFamily="34" charset="0"/>
                <a:cs typeface="Arial" panose="020B0604020202020204" pitchFamily="34" charset="0"/>
              </a:rPr>
              <a:t> in West Virginia</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It is designed </a:t>
            </a:r>
            <a:r>
              <a:rPr lang="en-US" sz="2000" dirty="0">
                <a:latin typeface="Arial" panose="020B0604020202020204" pitchFamily="34" charset="0"/>
                <a:cs typeface="Arial" panose="020B0604020202020204" pitchFamily="34" charset="0"/>
              </a:rPr>
              <a:t>to assist school districts by recruiting individuals with a bachelor’s degree or higher to become highly qualified teachers in subject areas of critical need.</a:t>
            </a:r>
            <a:endParaRPr lang="en-US" sz="2000" dirty="0" smtClean="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pic>
        <p:nvPicPr>
          <p:cNvPr id="1026" name="Picture 2" descr="http://wvde.state.wv.us/transitiontoteaching/images/TtTLogoNEW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15470"/>
            <a:ext cx="3583641" cy="1791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2279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2821"/>
            <a:ext cx="9144000" cy="4685179"/>
          </a:xfrm>
        </p:spPr>
        <p:txBody>
          <a:bodyPr>
            <a:noAutofit/>
          </a:bodyPr>
          <a:lstStyle/>
          <a:p>
            <a:pPr algn="ctr"/>
            <a:r>
              <a:rPr lang="en-US" sz="2000" u="sng" cap="none" dirty="0" smtClean="0">
                <a:latin typeface="Arial" panose="020B0604020202020204" pitchFamily="34" charset="0"/>
                <a:cs typeface="Arial" panose="020B0604020202020204" pitchFamily="34" charset="0"/>
              </a:rPr>
              <a:t/>
            </a:r>
            <a:br>
              <a:rPr lang="en-US" sz="2000" u="sng" cap="none" dirty="0" smtClean="0">
                <a:latin typeface="Arial" panose="020B0604020202020204" pitchFamily="34" charset="0"/>
                <a:cs typeface="Arial" panose="020B0604020202020204" pitchFamily="34" charset="0"/>
              </a:rPr>
            </a:br>
            <a:r>
              <a:rPr lang="en-US" sz="2400" cap="none" dirty="0" smtClean="0">
                <a:latin typeface="Arial" panose="020B0604020202020204" pitchFamily="34" charset="0"/>
                <a:cs typeface="Arial" panose="020B0604020202020204" pitchFamily="34" charset="0"/>
              </a:rPr>
              <a:t>Transition to Teaching Online Portal for Candidates:</a:t>
            </a:r>
            <a:r>
              <a:rPr lang="en-US" sz="2000" u="sng" cap="none" dirty="0" smtClean="0">
                <a:latin typeface="Arial" panose="020B0604020202020204" pitchFamily="34" charset="0"/>
                <a:cs typeface="Arial" panose="020B0604020202020204" pitchFamily="34" charset="0"/>
              </a:rPr>
              <a:t/>
            </a:r>
            <a:br>
              <a:rPr lang="en-US" sz="2000" u="sng" cap="none" dirty="0" smtClean="0">
                <a:latin typeface="Arial" panose="020B0604020202020204" pitchFamily="34" charset="0"/>
                <a:cs typeface="Arial" panose="020B0604020202020204" pitchFamily="34" charset="0"/>
              </a:rPr>
            </a:br>
            <a:r>
              <a:rPr lang="en-US" sz="2000" u="sng" cap="none" dirty="0">
                <a:latin typeface="Arial" panose="020B0604020202020204" pitchFamily="34" charset="0"/>
                <a:cs typeface="Arial" panose="020B0604020202020204" pitchFamily="34" charset="0"/>
              </a:rPr>
              <a:t/>
            </a:r>
            <a:br>
              <a:rPr lang="en-US" sz="2000" u="sng" cap="none" dirty="0">
                <a:latin typeface="Arial" panose="020B0604020202020204" pitchFamily="34" charset="0"/>
                <a:cs typeface="Arial" panose="020B0604020202020204" pitchFamily="34" charset="0"/>
              </a:rPr>
            </a:br>
            <a:r>
              <a:rPr lang="en-US" sz="2000" b="0" cap="none" dirty="0">
                <a:latin typeface="Arial" panose="020B0604020202020204" pitchFamily="34" charset="0"/>
                <a:cs typeface="Arial" panose="020B0604020202020204" pitchFamily="34" charset="0"/>
                <a:hlinkClick r:id="rId3"/>
              </a:rPr>
              <a:t>http://wvde.state.wv.us/forms/transition-to-teaching</a:t>
            </a:r>
            <a:r>
              <a:rPr lang="en-US" sz="2000" b="0" cap="none" dirty="0" smtClean="0">
                <a:latin typeface="Arial" panose="020B0604020202020204" pitchFamily="34" charset="0"/>
                <a:cs typeface="Arial" panose="020B0604020202020204" pitchFamily="34" charset="0"/>
                <a:hlinkClick r:id="rId3"/>
              </a:rPr>
              <a:t>/</a:t>
            </a:r>
            <a:r>
              <a:rPr lang="en-US" sz="2000" b="0" cap="none" dirty="0" smtClean="0">
                <a:latin typeface="Arial" panose="020B0604020202020204" pitchFamily="34" charset="0"/>
                <a:cs typeface="Arial" panose="020B0604020202020204" pitchFamily="34" charset="0"/>
              </a:rPr>
              <a:t> </a:t>
            </a:r>
            <a:r>
              <a:rPr lang="en-US" sz="2000" u="sng" cap="none" dirty="0" smtClean="0">
                <a:latin typeface="Arial" panose="020B0604020202020204" pitchFamily="34" charset="0"/>
                <a:cs typeface="Arial" panose="020B0604020202020204" pitchFamily="34" charset="0"/>
              </a:rPr>
              <a:t/>
            </a:r>
            <a:br>
              <a:rPr lang="en-US" sz="2000" u="sng" cap="none" dirty="0" smtClean="0">
                <a:latin typeface="Arial" panose="020B0604020202020204" pitchFamily="34" charset="0"/>
                <a:cs typeface="Arial" panose="020B0604020202020204" pitchFamily="34" charset="0"/>
              </a:rPr>
            </a:br>
            <a:r>
              <a:rPr lang="en-US" sz="2000" u="sng" cap="none" dirty="0">
                <a:latin typeface="Arial" panose="020B0604020202020204" pitchFamily="34" charset="0"/>
                <a:cs typeface="Arial" panose="020B0604020202020204" pitchFamily="34" charset="0"/>
              </a:rPr>
              <a:t/>
            </a:r>
            <a:br>
              <a:rPr lang="en-US" sz="2000" u="sng" cap="none" dirty="0">
                <a:latin typeface="Arial" panose="020B0604020202020204" pitchFamily="34" charset="0"/>
                <a:cs typeface="Arial" panose="020B0604020202020204" pitchFamily="34" charset="0"/>
              </a:rPr>
            </a:br>
            <a:r>
              <a:rPr lang="en-US" sz="2400" cap="none" dirty="0" smtClean="0">
                <a:latin typeface="Arial" panose="020B0604020202020204" pitchFamily="34" charset="0"/>
                <a:cs typeface="Arial" panose="020B0604020202020204" pitchFamily="34" charset="0"/>
              </a:rPr>
              <a:t>Personnel Directors:  </a:t>
            </a:r>
            <a:r>
              <a:rPr lang="en-US" sz="2000" u="sng" cap="none" dirty="0" smtClean="0">
                <a:latin typeface="Arial" panose="020B0604020202020204" pitchFamily="34" charset="0"/>
                <a:cs typeface="Arial" panose="020B0604020202020204" pitchFamily="34" charset="0"/>
              </a:rPr>
              <a:t/>
            </a:r>
            <a:br>
              <a:rPr lang="en-US" sz="2000" u="sng" cap="none" dirty="0" smtClean="0">
                <a:latin typeface="Arial" panose="020B0604020202020204" pitchFamily="34" charset="0"/>
                <a:cs typeface="Arial" panose="020B0604020202020204" pitchFamily="34" charset="0"/>
              </a:rPr>
            </a:br>
            <a:r>
              <a:rPr lang="en-US" sz="2000" b="0" cap="none" dirty="0" smtClean="0">
                <a:latin typeface="Arial" panose="020B0604020202020204" pitchFamily="34" charset="0"/>
                <a:cs typeface="Arial" panose="020B0604020202020204" pitchFamily="34" charset="0"/>
              </a:rPr>
              <a:t/>
            </a:r>
            <a:br>
              <a:rPr lang="en-US" sz="2000" b="0" cap="none" dirty="0" smtClean="0">
                <a:latin typeface="Arial" panose="020B0604020202020204" pitchFamily="34" charset="0"/>
                <a:cs typeface="Arial" panose="020B0604020202020204" pitchFamily="34" charset="0"/>
              </a:rPr>
            </a:br>
            <a:r>
              <a:rPr lang="en-US" sz="2000" b="0" cap="none" dirty="0" smtClean="0">
                <a:latin typeface="Arial" panose="020B0604020202020204" pitchFamily="34" charset="0"/>
                <a:cs typeface="Arial" panose="020B0604020202020204" pitchFamily="34" charset="0"/>
                <a:hlinkClick r:id="rId4"/>
              </a:rPr>
              <a:t>http://wvde.state.wv.us/forms/transition-to-teaching/admin</a:t>
            </a:r>
            <a:r>
              <a:rPr lang="en-US" sz="2000" b="0" cap="none" dirty="0" smtClean="0">
                <a:latin typeface="Arial" panose="020B0604020202020204" pitchFamily="34" charset="0"/>
                <a:cs typeface="Arial" panose="020B0604020202020204" pitchFamily="34" charset="0"/>
              </a:rPr>
              <a:t/>
            </a:r>
            <a:br>
              <a:rPr lang="en-US" sz="2000" b="0" cap="none" dirty="0" smtClean="0">
                <a:latin typeface="Arial" panose="020B0604020202020204" pitchFamily="34" charset="0"/>
                <a:cs typeface="Arial" panose="020B0604020202020204" pitchFamily="34" charset="0"/>
              </a:rPr>
            </a:br>
            <a:r>
              <a:rPr lang="en-US" sz="2000" b="0" cap="none" dirty="0">
                <a:latin typeface="Arial" panose="020B0604020202020204" pitchFamily="34" charset="0"/>
                <a:cs typeface="Arial" panose="020B0604020202020204" pitchFamily="34" charset="0"/>
              </a:rPr>
              <a:t/>
            </a:r>
            <a:br>
              <a:rPr lang="en-US" sz="2000" b="0" cap="none" dirty="0">
                <a:latin typeface="Arial" panose="020B0604020202020204" pitchFamily="34" charset="0"/>
                <a:cs typeface="Arial" panose="020B0604020202020204" pitchFamily="34" charset="0"/>
              </a:rPr>
            </a:br>
            <a:r>
              <a:rPr lang="en-US" sz="2000" b="0" cap="none" dirty="0" smtClean="0">
                <a:latin typeface="Arial" panose="020B0604020202020204" pitchFamily="34" charset="0"/>
                <a:cs typeface="Arial" panose="020B0604020202020204" pitchFamily="34" charset="0"/>
              </a:rPr>
              <a:t>Access to the TtT candidate database requires a WebTop account. </a:t>
            </a:r>
            <a:br>
              <a:rPr lang="en-US" sz="2000" b="0" cap="none" dirty="0" smtClean="0">
                <a:latin typeface="Arial" panose="020B0604020202020204" pitchFamily="34" charset="0"/>
                <a:cs typeface="Arial" panose="020B0604020202020204" pitchFamily="34" charset="0"/>
              </a:rPr>
            </a:br>
            <a:r>
              <a:rPr lang="en-US" sz="2000" b="0" cap="none" dirty="0">
                <a:latin typeface="Arial" panose="020B0604020202020204" pitchFamily="34" charset="0"/>
                <a:cs typeface="Arial" panose="020B0604020202020204" pitchFamily="34" charset="0"/>
              </a:rPr>
              <a:t/>
            </a:r>
            <a:br>
              <a:rPr lang="en-US" sz="2000" b="0" cap="none" dirty="0">
                <a:latin typeface="Arial" panose="020B0604020202020204" pitchFamily="34" charset="0"/>
                <a:cs typeface="Arial" panose="020B0604020202020204" pitchFamily="34" charset="0"/>
              </a:rPr>
            </a:br>
            <a:r>
              <a:rPr lang="en-US" sz="2000" b="0" cap="none" dirty="0" smtClean="0">
                <a:latin typeface="Arial" panose="020B0604020202020204" pitchFamily="34" charset="0"/>
                <a:cs typeface="Arial" panose="020B0604020202020204" pitchFamily="34" charset="0"/>
              </a:rPr>
              <a:t>If you do not already have access, provide your WebTop user name to a Transition to Teaching coordinator.</a:t>
            </a:r>
            <a:br>
              <a:rPr lang="en-US" sz="2000" b="0" cap="none" dirty="0" smtClean="0">
                <a:latin typeface="Arial" panose="020B0604020202020204" pitchFamily="34" charset="0"/>
                <a:cs typeface="Arial" panose="020B0604020202020204" pitchFamily="34" charset="0"/>
              </a:rPr>
            </a:br>
            <a:endParaRPr lang="en-US" sz="2000" b="0" cap="none" dirty="0">
              <a:latin typeface="Arial" panose="020B0604020202020204" pitchFamily="34" charset="0"/>
              <a:cs typeface="Arial" panose="020B0604020202020204" pitchFamily="34" charset="0"/>
            </a:endParaRPr>
          </a:p>
        </p:txBody>
      </p:sp>
      <p:pic>
        <p:nvPicPr>
          <p:cNvPr id="4" name="Picture 2" descr="http://wvde.state.wv.us/transitiontoteaching/images/TtTLogoNEWFIN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2329" y="381000"/>
            <a:ext cx="3583641" cy="1791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6984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vde.state.wv.us/transitiontoteaching/images/TtTLogoNEW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329" y="381000"/>
            <a:ext cx="3583641" cy="179182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381000" y="1600200"/>
            <a:ext cx="8382000" cy="5257800"/>
          </a:xfrm>
        </p:spPr>
        <p:txBody>
          <a:bodyPr>
            <a:normAutofit/>
          </a:bodyPr>
          <a:lstStyle/>
          <a:p>
            <a:pPr marL="0" indent="0">
              <a:buNone/>
            </a:pPr>
            <a:endParaRPr lang="en-US" sz="2400" b="1" dirty="0" smtClean="0">
              <a:latin typeface="Arial" panose="020B0604020202020204" pitchFamily="34" charset="0"/>
              <a:cs typeface="Arial" panose="020B0604020202020204" pitchFamily="34" charset="0"/>
            </a:endParaRPr>
          </a:p>
          <a:p>
            <a:pPr marL="0" indent="0">
              <a:buNone/>
            </a:pPr>
            <a:endParaRPr lang="en-US" sz="2400" b="1" dirty="0" smtClean="0">
              <a:latin typeface="Arial" panose="020B0604020202020204" pitchFamily="34" charset="0"/>
              <a:cs typeface="Arial" panose="020B0604020202020204" pitchFamily="34" charset="0"/>
            </a:endParaRPr>
          </a:p>
          <a:p>
            <a:pPr marL="0" indent="0" algn="ctr">
              <a:buNone/>
            </a:pPr>
            <a:r>
              <a:rPr lang="en-US" sz="2400" b="1" dirty="0" smtClean="0">
                <a:latin typeface="Arial" panose="020B0604020202020204" pitchFamily="34" charset="0"/>
                <a:cs typeface="Arial" panose="020B0604020202020204" pitchFamily="34" charset="0"/>
              </a:rPr>
              <a:t>Transition to Teaching Members are Highly Qualified</a:t>
            </a:r>
            <a:endParaRPr lang="en-US" sz="2400" b="1"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200" b="1" dirty="0" smtClean="0">
                <a:latin typeface="Arial" panose="020B0604020202020204" pitchFamily="34" charset="0"/>
                <a:cs typeface="Arial" panose="020B0604020202020204" pitchFamily="34" charset="0"/>
              </a:rPr>
              <a:t>WV State Code 18A-3-1(c) 2</a:t>
            </a:r>
          </a:p>
          <a:p>
            <a:pPr marL="0" indent="0">
              <a:buNone/>
            </a:pPr>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“The alternative program teacher certificate is equivalent to a professional teaching certificate for the purpose of issuing a continuing contract.”</a:t>
            </a: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33908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20000"/>
          </a:bodyPr>
          <a:lstStyle/>
          <a:p>
            <a:r>
              <a:rPr lang="en-US" dirty="0">
                <a:solidFill>
                  <a:schemeClr val="tx1"/>
                </a:solidFill>
                <a:latin typeface="Arial" panose="020B0604020202020204" pitchFamily="34" charset="0"/>
                <a:cs typeface="Arial" panose="020B0604020202020204" pitchFamily="34" charset="0"/>
              </a:rPr>
              <a:t>For more information, please contact:</a:t>
            </a:r>
          </a:p>
          <a:p>
            <a:r>
              <a:rPr lang="en-US" dirty="0">
                <a:solidFill>
                  <a:schemeClr val="tx1"/>
                </a:solidFill>
                <a:latin typeface="Arial" panose="020B0604020202020204" pitchFamily="34" charset="0"/>
                <a:cs typeface="Arial" panose="020B0604020202020204" pitchFamily="34" charset="0"/>
              </a:rPr>
              <a:t> </a:t>
            </a:r>
          </a:p>
          <a:p>
            <a:r>
              <a:rPr lang="en-US" dirty="0">
                <a:solidFill>
                  <a:schemeClr val="tx1"/>
                </a:solidFill>
                <a:latin typeface="Arial" panose="020B0604020202020204" pitchFamily="34" charset="0"/>
                <a:cs typeface="Arial" panose="020B0604020202020204" pitchFamily="34" charset="0"/>
              </a:rPr>
              <a:t>Robert Mellace  </a:t>
            </a:r>
            <a:r>
              <a:rPr lang="en-US" u="sng" dirty="0" smtClean="0">
                <a:solidFill>
                  <a:schemeClr val="tx1"/>
                </a:solidFill>
                <a:latin typeface="Arial" panose="020B0604020202020204" pitchFamily="34" charset="0"/>
                <a:cs typeface="Arial" panose="020B0604020202020204" pitchFamily="34" charset="0"/>
                <a:hlinkClick r:id="rId3"/>
              </a:rPr>
              <a:t>rmellace@k12.wv.us</a:t>
            </a: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or </a:t>
            </a:r>
          </a:p>
          <a:p>
            <a:r>
              <a:rPr lang="en-US" dirty="0">
                <a:solidFill>
                  <a:schemeClr val="tx1"/>
                </a:solidFill>
                <a:latin typeface="Arial" panose="020B0604020202020204" pitchFamily="34" charset="0"/>
                <a:cs typeface="Arial" panose="020B0604020202020204" pitchFamily="34" charset="0"/>
              </a:rPr>
              <a:t>Teresa Epperley  </a:t>
            </a:r>
            <a:r>
              <a:rPr lang="en-US" u="sng" dirty="0" smtClean="0">
                <a:solidFill>
                  <a:schemeClr val="tx1"/>
                </a:solidFill>
                <a:latin typeface="Arial" panose="020B0604020202020204" pitchFamily="34" charset="0"/>
                <a:cs typeface="Arial" panose="020B0604020202020204" pitchFamily="34" charset="0"/>
                <a:hlinkClick r:id="rId4"/>
              </a:rPr>
              <a:t>tepperle@k12.wv.us</a:t>
            </a:r>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endParaRPr>
          </a:p>
        </p:txBody>
      </p:sp>
      <p:pic>
        <p:nvPicPr>
          <p:cNvPr id="5" name="Picture 2" descr="http://wvde.state.wv.us/transitiontoteaching/images/TtTLogoNEWFIN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246" y="1110923"/>
            <a:ext cx="4483754" cy="2241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0139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981200"/>
            <a:ext cx="9144000" cy="1754326"/>
          </a:xfrm>
          <a:prstGeom prst="rect">
            <a:avLst/>
          </a:prstGeom>
        </p:spPr>
        <p:txBody>
          <a:bodyPr wrap="square">
            <a:spAutoFit/>
          </a:bodyPr>
          <a:lstStyle/>
          <a:p>
            <a:pPr algn="ctr"/>
            <a:r>
              <a:rPr lang="en-US" sz="3600" b="1" dirty="0" smtClean="0">
                <a:solidFill>
                  <a:srgbClr val="000099"/>
                </a:solidFill>
                <a:latin typeface="Arial" pitchFamily="34" charset="0"/>
                <a:cs typeface="Arial" pitchFamily="34" charset="0"/>
              </a:rPr>
              <a:t>Embassy of Spain </a:t>
            </a:r>
          </a:p>
          <a:p>
            <a:pPr algn="ctr"/>
            <a:r>
              <a:rPr lang="en-US" sz="3600" b="1" dirty="0" smtClean="0">
                <a:solidFill>
                  <a:srgbClr val="000099"/>
                </a:solidFill>
                <a:latin typeface="Arial" pitchFamily="34" charset="0"/>
                <a:cs typeface="Arial" pitchFamily="34" charset="0"/>
              </a:rPr>
              <a:t>Visiting Teacher Program</a:t>
            </a:r>
          </a:p>
          <a:p>
            <a:pPr algn="ctr"/>
            <a:endParaRPr lang="en-US" sz="36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6849955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54666"/>
            <a:ext cx="7924800" cy="4525963"/>
          </a:xfrm>
        </p:spPr>
        <p:txBody>
          <a:bodyPr>
            <a:normAutofit/>
          </a:bodyPr>
          <a:lstStyle/>
          <a:p>
            <a:r>
              <a:rPr lang="en-US" sz="2600" dirty="0" smtClean="0">
                <a:latin typeface="Arial" panose="020B0604020202020204" pitchFamily="34" charset="0"/>
                <a:cs typeface="Arial" panose="020B0604020202020204" pitchFamily="34" charset="0"/>
              </a:rPr>
              <a:t>10 teachers currently serving in WV</a:t>
            </a:r>
          </a:p>
          <a:p>
            <a:r>
              <a:rPr lang="en-US" sz="2600" dirty="0">
                <a:latin typeface="Arial" panose="020B0604020202020204" pitchFamily="34" charset="0"/>
                <a:cs typeface="Arial" panose="020B0604020202020204" pitchFamily="34" charset="0"/>
              </a:rPr>
              <a:t>Certified teachers in Spain with a minimum of three years </a:t>
            </a:r>
            <a:r>
              <a:rPr lang="en-US" sz="2600" dirty="0" smtClean="0">
                <a:latin typeface="Arial" panose="020B0604020202020204" pitchFamily="34" charset="0"/>
                <a:cs typeface="Arial" panose="020B0604020202020204" pitchFamily="34" charset="0"/>
              </a:rPr>
              <a:t>experience</a:t>
            </a:r>
          </a:p>
          <a:p>
            <a:r>
              <a:rPr lang="en-US" sz="2600" dirty="0" smtClean="0">
                <a:latin typeface="Arial" panose="020B0604020202020204" pitchFamily="34" charset="0"/>
                <a:cs typeface="Arial" panose="020B0604020202020204" pitchFamily="34" charset="0"/>
              </a:rPr>
              <a:t>Three year program</a:t>
            </a:r>
          </a:p>
          <a:p>
            <a:r>
              <a:rPr lang="en-US" sz="2600" dirty="0" smtClean="0">
                <a:latin typeface="Arial" panose="020B0604020202020204" pitchFamily="34" charset="0"/>
                <a:cs typeface="Arial" panose="020B0604020202020204" pitchFamily="34" charset="0"/>
              </a:rPr>
              <a:t>Certification </a:t>
            </a:r>
          </a:p>
          <a:p>
            <a:r>
              <a:rPr lang="en-US" sz="2600" dirty="0" smtClean="0">
                <a:latin typeface="Arial" panose="020B0604020202020204" pitchFamily="34" charset="0"/>
                <a:cs typeface="Arial" panose="020B0604020202020204" pitchFamily="34" charset="0"/>
              </a:rPr>
              <a:t>Candidates</a:t>
            </a:r>
            <a:endParaRPr lang="en-US" sz="2600" dirty="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Contact Robert </a:t>
            </a:r>
            <a:r>
              <a:rPr lang="en-US" sz="2600" smtClean="0">
                <a:latin typeface="Arial" panose="020B0604020202020204" pitchFamily="34" charset="0"/>
                <a:cs typeface="Arial" panose="020B0604020202020204" pitchFamily="34" charset="0"/>
              </a:rPr>
              <a:t>Crawford </a:t>
            </a:r>
            <a:r>
              <a:rPr lang="en-US" sz="2600" smtClean="0">
                <a:latin typeface="Arial" panose="020B0604020202020204" pitchFamily="34" charset="0"/>
                <a:cs typeface="Arial" panose="020B0604020202020204" pitchFamily="34" charset="0"/>
                <a:hlinkClick r:id="rId3"/>
              </a:rPr>
              <a:t>rcrawford@k12.wv.us</a:t>
            </a:r>
            <a:r>
              <a:rPr lang="en-US" sz="2600" smtClean="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for more information  </a:t>
            </a:r>
          </a:p>
          <a:p>
            <a:endParaRPr lang="en-US" dirty="0" smtClean="0"/>
          </a:p>
          <a:p>
            <a:endParaRPr lang="en-US" dirty="0" smtClean="0"/>
          </a:p>
          <a:p>
            <a:endParaRPr lang="en-US" dirty="0" smtClean="0"/>
          </a:p>
          <a:p>
            <a:endParaRPr lang="en-US" dirty="0"/>
          </a:p>
        </p:txBody>
      </p:sp>
      <p:pic>
        <p:nvPicPr>
          <p:cNvPr id="4"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61529"/>
            <a:ext cx="2809875" cy="838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2286000" y="609600"/>
            <a:ext cx="8229600" cy="1143000"/>
          </a:xfrm>
        </p:spPr>
        <p:txBody>
          <a:bodyPr>
            <a:normAutofit/>
          </a:bodyPr>
          <a:lstStyle/>
          <a:p>
            <a:r>
              <a:rPr lang="en-US" sz="3200" b="1" dirty="0" smtClean="0">
                <a:solidFill>
                  <a:srgbClr val="000099"/>
                </a:solidFill>
                <a:latin typeface="Arial" pitchFamily="34" charset="0"/>
                <a:cs typeface="Arial" pitchFamily="34" charset="0"/>
              </a:rPr>
              <a:t>Embassy of Spain</a:t>
            </a:r>
            <a:endParaRPr lang="en-US" sz="32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31153882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256" t="19792" r="24133" b="8854"/>
          <a:stretch/>
        </p:blipFill>
        <p:spPr bwMode="auto">
          <a:xfrm>
            <a:off x="0" y="-42553"/>
            <a:ext cx="9144000" cy="6900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4030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2"/>
          <p:cNvSpPr>
            <a:spLocks noGrp="1"/>
          </p:cNvSpPr>
          <p:nvPr>
            <p:ph type="title"/>
          </p:nvPr>
        </p:nvSpPr>
        <p:spPr/>
        <p:txBody>
          <a:bodyPr>
            <a:noAutofit/>
          </a:bodyPr>
          <a:lstStyle/>
          <a:p>
            <a:r>
              <a:rPr lang="en-US" sz="4000" b="1" dirty="0" smtClean="0">
                <a:solidFill>
                  <a:srgbClr val="000099"/>
                </a:solidFill>
                <a:latin typeface="Arial" pitchFamily="34" charset="0"/>
                <a:cs typeface="Arial" pitchFamily="34" charset="0"/>
              </a:rPr>
              <a:t/>
            </a:r>
            <a:br>
              <a:rPr lang="en-US" sz="4000" b="1" dirty="0" smtClean="0">
                <a:solidFill>
                  <a:srgbClr val="000099"/>
                </a:solidFill>
                <a:latin typeface="Arial" pitchFamily="34" charset="0"/>
                <a:cs typeface="Arial" pitchFamily="34" charset="0"/>
              </a:rPr>
            </a:br>
            <a:endParaRPr lang="en-US" sz="2800" b="1" dirty="0" smtClean="0">
              <a:solidFill>
                <a:srgbClr val="000099"/>
              </a:solidFill>
              <a:latin typeface="Arial" pitchFamily="34" charset="0"/>
              <a:cs typeface="Arial" pitchFamily="34" charset="0"/>
            </a:endParaRPr>
          </a:p>
        </p:txBody>
      </p:sp>
      <p:sp>
        <p:nvSpPr>
          <p:cNvPr id="2" name="Content Placeholder 1"/>
          <p:cNvSpPr>
            <a:spLocks noGrp="1"/>
          </p:cNvSpPr>
          <p:nvPr>
            <p:ph idx="1"/>
          </p:nvPr>
        </p:nvSpPr>
        <p:spPr>
          <a:xfrm>
            <a:off x="457200" y="1874837"/>
            <a:ext cx="8229600" cy="4525963"/>
          </a:xfrm>
        </p:spPr>
        <p:txBody>
          <a:bodyPr>
            <a:normAutofit fontScale="92500" lnSpcReduction="10000"/>
          </a:bodyPr>
          <a:lstStyle/>
          <a:p>
            <a:pPr marL="0" indent="0" algn="ctr">
              <a:buNone/>
            </a:pPr>
            <a:r>
              <a:rPr lang="en-US" b="1" dirty="0">
                <a:solidFill>
                  <a:srgbClr val="000099"/>
                </a:solidFill>
                <a:latin typeface="Arial" pitchFamily="34" charset="0"/>
                <a:ea typeface="+mj-ea"/>
                <a:cs typeface="Arial" pitchFamily="34" charset="0"/>
              </a:rPr>
              <a:t>West Virginia Educator Evaluation System </a:t>
            </a:r>
            <a:endParaRPr lang="en-US" b="1" dirty="0" smtClean="0">
              <a:solidFill>
                <a:srgbClr val="000099"/>
              </a:solidFill>
              <a:latin typeface="Arial" pitchFamily="34" charset="0"/>
              <a:ea typeface="+mj-ea"/>
              <a:cs typeface="Arial" pitchFamily="34" charset="0"/>
            </a:endParaRPr>
          </a:p>
          <a:p>
            <a:pPr marL="0" indent="0" algn="ctr">
              <a:buNone/>
            </a:pPr>
            <a:endParaRPr lang="en-US" b="1" dirty="0">
              <a:solidFill>
                <a:srgbClr val="000099"/>
              </a:solidFill>
              <a:latin typeface="Arial" pitchFamily="34" charset="0"/>
              <a:ea typeface="+mj-ea"/>
              <a:cs typeface="Arial" pitchFamily="34" charset="0"/>
            </a:endParaRPr>
          </a:p>
          <a:p>
            <a:pPr marL="0" indent="0" algn="ctr">
              <a:buNone/>
            </a:pPr>
            <a:r>
              <a:rPr lang="en-US" b="1" dirty="0">
                <a:solidFill>
                  <a:srgbClr val="000099"/>
                </a:solidFill>
                <a:latin typeface="Arial" pitchFamily="34" charset="0"/>
                <a:ea typeface="+mj-ea"/>
                <a:cs typeface="Arial" pitchFamily="34" charset="0"/>
                <a:hlinkClick r:id="rId3"/>
              </a:rPr>
              <a:t>http://wvde.state.wv.us/evalwv</a:t>
            </a:r>
            <a:r>
              <a:rPr lang="en-US" b="1" dirty="0" smtClean="0">
                <a:solidFill>
                  <a:srgbClr val="000099"/>
                </a:solidFill>
                <a:latin typeface="Arial" pitchFamily="34" charset="0"/>
                <a:ea typeface="+mj-ea"/>
                <a:cs typeface="Arial" pitchFamily="34" charset="0"/>
                <a:hlinkClick r:id="rId3"/>
              </a:rPr>
              <a:t>/</a:t>
            </a:r>
            <a:endParaRPr lang="en-US" b="1" dirty="0" smtClean="0">
              <a:solidFill>
                <a:srgbClr val="000099"/>
              </a:solidFill>
              <a:latin typeface="Arial" pitchFamily="34" charset="0"/>
              <a:ea typeface="+mj-ea"/>
              <a:cs typeface="Arial" pitchFamily="34" charset="0"/>
            </a:endParaRPr>
          </a:p>
          <a:p>
            <a:pPr marL="0" indent="0" algn="ctr">
              <a:buNone/>
            </a:pPr>
            <a:endParaRPr lang="en-US" b="1" dirty="0">
              <a:solidFill>
                <a:srgbClr val="000099"/>
              </a:solidFill>
              <a:latin typeface="Arial" pitchFamily="34" charset="0"/>
              <a:ea typeface="+mj-ea"/>
              <a:cs typeface="Arial" pitchFamily="34" charset="0"/>
            </a:endParaRPr>
          </a:p>
          <a:p>
            <a:pPr marL="0" indent="0" algn="ctr">
              <a:buNone/>
            </a:pPr>
            <a:r>
              <a:rPr lang="en-US" dirty="0" smtClean="0"/>
              <a:t>Trent Danowski</a:t>
            </a:r>
            <a:br>
              <a:rPr lang="en-US" dirty="0" smtClean="0"/>
            </a:br>
            <a:r>
              <a:rPr lang="en-US" i="1" dirty="0" smtClean="0"/>
              <a:t>Teacher Quality Coordinator</a:t>
            </a:r>
          </a:p>
          <a:p>
            <a:pPr marL="0" indent="0" algn="ctr">
              <a:buNone/>
            </a:pPr>
            <a:r>
              <a:rPr lang="en-US" i="1" dirty="0" smtClean="0">
                <a:hlinkClick r:id="rId4"/>
              </a:rPr>
              <a:t>tdanowski@k12.wv.us</a:t>
            </a:r>
            <a:r>
              <a:rPr lang="en-US" i="1" dirty="0" smtClean="0"/>
              <a:t> </a:t>
            </a:r>
            <a:br>
              <a:rPr lang="en-US" i="1" dirty="0" smtClean="0"/>
            </a:br>
            <a:r>
              <a:rPr lang="en-US" i="1" dirty="0" smtClean="0"/>
              <a:t/>
            </a:r>
            <a:br>
              <a:rPr lang="en-US" i="1" dirty="0" smtClean="0"/>
            </a:br>
            <a:endParaRPr lang="en-US" dirty="0" smtClean="0"/>
          </a:p>
        </p:txBody>
      </p:sp>
    </p:spTree>
    <p:extLst>
      <p:ext uri="{BB962C8B-B14F-4D97-AF65-F5344CB8AC3E}">
        <p14:creationId xmlns:p14="http://schemas.microsoft.com/office/powerpoint/2010/main" val="1043984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38200"/>
            <a:ext cx="8229600" cy="1143000"/>
          </a:xfrm>
        </p:spPr>
        <p:txBody>
          <a:bodyPr>
            <a:normAutofit/>
          </a:bodyPr>
          <a:lstStyle/>
          <a:p>
            <a:r>
              <a:rPr lang="en-US" sz="2800" b="1" dirty="0"/>
              <a:t>§126-136-7.  Responsibilities for </a:t>
            </a:r>
            <a:r>
              <a:rPr lang="en-US" sz="2800" b="1" dirty="0" smtClean="0"/>
              <a:t>Licensure</a:t>
            </a:r>
            <a:endParaRPr lang="en-US" sz="2800" dirty="0"/>
          </a:p>
        </p:txBody>
      </p:sp>
      <p:sp>
        <p:nvSpPr>
          <p:cNvPr id="3" name="Content Placeholder 2"/>
          <p:cNvSpPr>
            <a:spLocks noGrp="1"/>
          </p:cNvSpPr>
          <p:nvPr>
            <p:ph idx="1"/>
          </p:nvPr>
        </p:nvSpPr>
        <p:spPr>
          <a:xfrm>
            <a:off x="457200" y="2514600"/>
            <a:ext cx="8229600" cy="4525963"/>
          </a:xfrm>
        </p:spPr>
        <p:txBody>
          <a:bodyPr>
            <a:normAutofit/>
          </a:bodyPr>
          <a:lstStyle/>
          <a:p>
            <a:pPr lvl="0"/>
            <a:r>
              <a:rPr lang="en-US" sz="2000" dirty="0"/>
              <a:t>Language was added to clarify that the waiver granted by the State Superintendent shall only be for a period of one year.  During this one-year period, the applicant must complete all requirements that were waived.  Prior to the conclusion of the one year waiver period, the applicant must apply for licensure and will be required to meet all requirements for the licensure to be issued for the remaining period of the license.</a:t>
            </a:r>
          </a:p>
          <a:p>
            <a:endParaRPr lang="en-US" sz="2000" dirty="0"/>
          </a:p>
        </p:txBody>
      </p:sp>
    </p:spTree>
    <p:extLst>
      <p:ext uri="{BB962C8B-B14F-4D97-AF65-F5344CB8AC3E}">
        <p14:creationId xmlns:p14="http://schemas.microsoft.com/office/powerpoint/2010/main" val="30658454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sp>
        <p:nvSpPr>
          <p:cNvPr id="5" name="Title 1"/>
          <p:cNvSpPr txBox="1">
            <a:spLocks/>
          </p:cNvSpPr>
          <p:nvPr/>
        </p:nvSpPr>
        <p:spPr>
          <a:xfrm>
            <a:off x="3048000" y="533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0099"/>
                </a:solidFill>
                <a:latin typeface="Arial" pitchFamily="34" charset="0"/>
                <a:cs typeface="Arial" pitchFamily="34" charset="0"/>
              </a:rPr>
              <a:t>Additional Topics</a:t>
            </a:r>
            <a:endParaRPr lang="en-US" sz="3200" b="1" dirty="0">
              <a:solidFill>
                <a:srgbClr val="000099"/>
              </a:solidFill>
              <a:latin typeface="Arial" pitchFamily="34" charset="0"/>
              <a:cs typeface="Arial" pitchFamily="34" charset="0"/>
            </a:endParaRPr>
          </a:p>
        </p:txBody>
      </p:sp>
      <p:sp>
        <p:nvSpPr>
          <p:cNvPr id="6" name="Content Placeholder 2"/>
          <p:cNvSpPr txBox="1">
            <a:spLocks/>
          </p:cNvSpPr>
          <p:nvPr/>
        </p:nvSpPr>
        <p:spPr>
          <a:xfrm>
            <a:off x="762000" y="1734671"/>
            <a:ext cx="7620000" cy="5105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Original </a:t>
            </a:r>
            <a:r>
              <a:rPr lang="en-US" sz="2000" dirty="0">
                <a:latin typeface="Arial" panose="020B0604020202020204" pitchFamily="34" charset="0"/>
                <a:cs typeface="Arial" panose="020B0604020202020204" pitchFamily="34" charset="0"/>
              </a:rPr>
              <a:t>s</a:t>
            </a:r>
            <a:r>
              <a:rPr lang="en-US" sz="2000" dirty="0" smtClean="0">
                <a:latin typeface="Arial" panose="020B0604020202020204" pitchFamily="34" charset="0"/>
                <a:cs typeface="Arial" panose="020B0604020202020204" pitchFamily="34" charset="0"/>
              </a:rPr>
              <a:t>ignatures on applications</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Faxed documents</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Current forms</a:t>
            </a:r>
          </a:p>
          <a:p>
            <a:r>
              <a:rPr lang="en-US" sz="2000" dirty="0" smtClean="0">
                <a:latin typeface="Arial" panose="020B0604020202020204" pitchFamily="34" charset="0"/>
                <a:cs typeface="Arial" panose="020B0604020202020204" pitchFamily="34" charset="0"/>
              </a:rPr>
              <a:t>Complete forms in their entirety</a:t>
            </a:r>
          </a:p>
          <a:p>
            <a:r>
              <a:rPr lang="en-US" sz="2000" dirty="0" smtClean="0">
                <a:latin typeface="Arial" panose="020B0604020202020204" pitchFamily="34" charset="0"/>
                <a:cs typeface="Arial" panose="020B0604020202020204" pitchFamily="34" charset="0"/>
              </a:rPr>
              <a:t>Importance of signatures</a:t>
            </a:r>
          </a:p>
          <a:p>
            <a:r>
              <a:rPr lang="en-US" sz="2000" dirty="0" smtClean="0">
                <a:latin typeface="Arial" panose="020B0604020202020204" pitchFamily="34" charset="0"/>
                <a:cs typeface="Arial" panose="020B0604020202020204" pitchFamily="34" charset="0"/>
              </a:rPr>
              <a:t>Form 12 – Documents submitted prior to 2003</a:t>
            </a:r>
          </a:p>
          <a:p>
            <a:r>
              <a:rPr lang="en-US" sz="2000" dirty="0" smtClean="0">
                <a:latin typeface="Arial" panose="020B0604020202020204" pitchFamily="34" charset="0"/>
                <a:cs typeface="Arial" panose="020B0604020202020204" pitchFamily="34" charset="0"/>
              </a:rPr>
              <a:t>Office of Professional </a:t>
            </a:r>
            <a:r>
              <a:rPr lang="en-US" sz="2000" dirty="0">
                <a:latin typeface="Arial" panose="020B0604020202020204" pitchFamily="34" charset="0"/>
                <a:cs typeface="Arial" panose="020B0604020202020204" pitchFamily="34" charset="0"/>
              </a:rPr>
              <a:t>Preparation PowerPoints may be accessed at </a:t>
            </a:r>
            <a:r>
              <a:rPr lang="en-US" sz="2000" dirty="0">
                <a:latin typeface="Arial" panose="020B0604020202020204" pitchFamily="34" charset="0"/>
                <a:cs typeface="Arial" panose="020B0604020202020204" pitchFamily="34" charset="0"/>
                <a:hlinkClick r:id="rId3"/>
              </a:rPr>
              <a:t>http://</a:t>
            </a:r>
            <a:r>
              <a:rPr lang="en-US" sz="2000" dirty="0" smtClean="0">
                <a:latin typeface="Arial" panose="020B0604020202020204" pitchFamily="34" charset="0"/>
                <a:cs typeface="Arial" panose="020B0604020202020204" pitchFamily="34" charset="0"/>
                <a:hlinkClick r:id="rId3"/>
              </a:rPr>
              <a:t>wvde.state.wv.us/certification/resources.html</a:t>
            </a:r>
            <a:r>
              <a:rPr lang="en-US" sz="20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968094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590800"/>
            <a:ext cx="9144000" cy="1938992"/>
          </a:xfrm>
          <a:prstGeom prst="rect">
            <a:avLst/>
          </a:prstGeom>
        </p:spPr>
        <p:txBody>
          <a:bodyPr wrap="square">
            <a:spAutoFit/>
          </a:bodyPr>
          <a:lstStyle/>
          <a:p>
            <a:pPr algn="ctr"/>
            <a:r>
              <a:rPr lang="en-US" sz="3600" b="1" dirty="0" smtClean="0">
                <a:solidFill>
                  <a:srgbClr val="000099"/>
                </a:solidFill>
                <a:latin typeface="Arial" pitchFamily="34" charset="0"/>
                <a:cs typeface="Arial" pitchFamily="34" charset="0"/>
              </a:rPr>
              <a:t>Questions and Answers Session</a:t>
            </a:r>
          </a:p>
          <a:p>
            <a:pPr algn="ctr"/>
            <a:endParaRPr lang="en-US" sz="3600" b="1" dirty="0">
              <a:solidFill>
                <a:srgbClr val="000099"/>
              </a:solidFill>
              <a:latin typeface="Arial" pitchFamily="34" charset="0"/>
              <a:cs typeface="Arial" pitchFamily="34" charset="0"/>
            </a:endParaRPr>
          </a:p>
          <a:p>
            <a:pPr algn="ctr"/>
            <a:r>
              <a:rPr lang="en-US" sz="2400" b="1" dirty="0" smtClean="0">
                <a:solidFill>
                  <a:srgbClr val="000099"/>
                </a:solidFill>
                <a:latin typeface="Arial" panose="020B0604020202020204" pitchFamily="34" charset="0"/>
                <a:cs typeface="Arial" pitchFamily="34" charset="0"/>
              </a:rPr>
              <a:t>West Virginia Department of Education</a:t>
            </a:r>
          </a:p>
          <a:p>
            <a:pPr algn="ctr"/>
            <a:r>
              <a:rPr lang="en-US" sz="2400" b="1" dirty="0" smtClean="0">
                <a:solidFill>
                  <a:srgbClr val="000099"/>
                </a:solidFill>
                <a:latin typeface="Arial" panose="020B0604020202020204" pitchFamily="34" charset="0"/>
                <a:cs typeface="Arial" pitchFamily="34" charset="0"/>
              </a:rPr>
              <a:t>Office of Professional Preparation</a:t>
            </a:r>
          </a:p>
        </p:txBody>
      </p:sp>
    </p:spTree>
    <p:extLst>
      <p:ext uri="{BB962C8B-B14F-4D97-AF65-F5344CB8AC3E}">
        <p14:creationId xmlns:p14="http://schemas.microsoft.com/office/powerpoint/2010/main" val="41600868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667000"/>
            <a:ext cx="9144000" cy="2400657"/>
          </a:xfrm>
          <a:prstGeom prst="rect">
            <a:avLst/>
          </a:prstGeom>
        </p:spPr>
        <p:txBody>
          <a:bodyPr wrap="square">
            <a:spAutoFit/>
          </a:bodyPr>
          <a:lstStyle/>
          <a:p>
            <a:pPr algn="ctr"/>
            <a:r>
              <a:rPr lang="en-US" sz="3600" b="1" dirty="0" smtClean="0">
                <a:solidFill>
                  <a:srgbClr val="000099"/>
                </a:solidFill>
                <a:latin typeface="Arial" pitchFamily="34" charset="0"/>
                <a:cs typeface="Arial" pitchFamily="34" charset="0"/>
              </a:rPr>
              <a:t>Conclusion of Meeting</a:t>
            </a:r>
          </a:p>
          <a:p>
            <a:pPr algn="ctr"/>
            <a:endParaRPr lang="en-US" b="1" dirty="0">
              <a:solidFill>
                <a:srgbClr val="000099"/>
              </a:solidFill>
              <a:latin typeface="Arial" pitchFamily="34" charset="0"/>
              <a:cs typeface="Arial" pitchFamily="34" charset="0"/>
            </a:endParaRPr>
          </a:p>
          <a:p>
            <a:pPr algn="ctr"/>
            <a:r>
              <a:rPr lang="en-US" sz="2400" b="1" dirty="0" smtClean="0">
                <a:solidFill>
                  <a:srgbClr val="000099"/>
                </a:solidFill>
                <a:latin typeface="Arial" pitchFamily="34" charset="0"/>
                <a:cs typeface="Arial" pitchFamily="34" charset="0"/>
              </a:rPr>
              <a:t>Dr. Monica Beane</a:t>
            </a:r>
          </a:p>
          <a:p>
            <a:pPr algn="ctr"/>
            <a:endParaRPr lang="en-US" sz="2400" b="1" dirty="0" smtClean="0">
              <a:solidFill>
                <a:srgbClr val="000099"/>
              </a:solidFill>
              <a:latin typeface="Arial" pitchFamily="34" charset="0"/>
              <a:cs typeface="Arial" pitchFamily="34" charset="0"/>
            </a:endParaRPr>
          </a:p>
          <a:p>
            <a:pPr algn="ctr"/>
            <a:r>
              <a:rPr lang="en-US" sz="2400" b="1" dirty="0" smtClean="0">
                <a:solidFill>
                  <a:srgbClr val="000099"/>
                </a:solidFill>
                <a:latin typeface="Arial" pitchFamily="34" charset="0"/>
                <a:cs typeface="Arial" pitchFamily="34" charset="0"/>
              </a:rPr>
              <a:t>Executive Director </a:t>
            </a:r>
          </a:p>
          <a:p>
            <a:pPr algn="ctr"/>
            <a:r>
              <a:rPr lang="en-US" sz="2400" b="1" dirty="0" smtClean="0">
                <a:solidFill>
                  <a:srgbClr val="000099"/>
                </a:solidFill>
                <a:latin typeface="Arial" pitchFamily="34" charset="0"/>
                <a:cs typeface="Arial" pitchFamily="34" charset="0"/>
              </a:rPr>
              <a:t>Office of Professional Preparation</a:t>
            </a:r>
            <a:endParaRPr lang="en-US" sz="24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705134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38200"/>
            <a:ext cx="8229600" cy="1143000"/>
          </a:xfrm>
        </p:spPr>
        <p:txBody>
          <a:bodyPr>
            <a:normAutofit/>
          </a:bodyPr>
          <a:lstStyle/>
          <a:p>
            <a:r>
              <a:rPr lang="en-US" sz="2800" b="1" dirty="0"/>
              <a:t>126-136-8.  Highly Qualified Teacher</a:t>
            </a:r>
            <a:endParaRPr lang="en-US" sz="2800" dirty="0"/>
          </a:p>
        </p:txBody>
      </p:sp>
      <p:sp>
        <p:nvSpPr>
          <p:cNvPr id="3" name="Content Placeholder 2"/>
          <p:cNvSpPr>
            <a:spLocks noGrp="1"/>
          </p:cNvSpPr>
          <p:nvPr>
            <p:ph idx="1"/>
          </p:nvPr>
        </p:nvSpPr>
        <p:spPr/>
        <p:txBody>
          <a:bodyPr anchor="ctr">
            <a:normAutofit/>
          </a:bodyPr>
          <a:lstStyle/>
          <a:p>
            <a:r>
              <a:rPr lang="en-US" sz="2000" dirty="0"/>
              <a:t>Language referring to “by the end of the 2005-2006 school year” was removed, as this timeframe has now passed. </a:t>
            </a:r>
            <a:endParaRPr lang="en-US" sz="2000" dirty="0" smtClean="0"/>
          </a:p>
          <a:p>
            <a:pPr marL="342900" lvl="1" indent="-342900">
              <a:buFont typeface="Arial"/>
              <a:buChar char="•"/>
            </a:pPr>
            <a:r>
              <a:rPr lang="en-US" sz="2000" dirty="0" smtClean="0"/>
              <a:t>[</a:t>
            </a:r>
            <a:r>
              <a:rPr lang="en-US" sz="2000" i="1" dirty="0" smtClean="0"/>
              <a:t>Title I Reading Teacher</a:t>
            </a:r>
            <a:r>
              <a:rPr lang="en-US" sz="2000" dirty="0" smtClean="0"/>
              <a:t>] Upon </a:t>
            </a:r>
            <a:r>
              <a:rPr lang="en-US" sz="2000" dirty="0"/>
              <a:t>consultation with the US Department of Education, it was confirmed that an elementary education endorsement is no longer required for an individual to be considered Highly Qualified.  NCLB does not require the elementary endorsement; therefore that requirement for licensure was stricken</a:t>
            </a:r>
            <a:r>
              <a:rPr lang="en-US" sz="2000" dirty="0" smtClean="0"/>
              <a:t>.</a:t>
            </a:r>
            <a:endParaRPr lang="en-US" sz="2000" dirty="0"/>
          </a:p>
        </p:txBody>
      </p:sp>
    </p:spTree>
    <p:extLst>
      <p:ext uri="{BB962C8B-B14F-4D97-AF65-F5344CB8AC3E}">
        <p14:creationId xmlns:p14="http://schemas.microsoft.com/office/powerpoint/2010/main" val="334562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8229600" cy="1143000"/>
          </a:xfrm>
        </p:spPr>
        <p:txBody>
          <a:bodyPr>
            <a:normAutofit/>
          </a:bodyPr>
          <a:lstStyle/>
          <a:p>
            <a:r>
              <a:rPr lang="en-US" sz="2600" b="1" dirty="0"/>
              <a:t>§</a:t>
            </a:r>
            <a:r>
              <a:rPr lang="en-US" sz="2600" b="1" dirty="0" smtClean="0"/>
              <a:t>126-136.9.7 Clinical </a:t>
            </a:r>
            <a:r>
              <a:rPr lang="en-US" sz="2600" b="1" dirty="0"/>
              <a:t>Practice/Field-Based Experience</a:t>
            </a:r>
            <a:endParaRPr lang="en-US" sz="2600" dirty="0"/>
          </a:p>
        </p:txBody>
      </p:sp>
      <p:sp>
        <p:nvSpPr>
          <p:cNvPr id="3" name="Content Placeholder 2"/>
          <p:cNvSpPr>
            <a:spLocks noGrp="1"/>
          </p:cNvSpPr>
          <p:nvPr>
            <p:ph idx="1"/>
          </p:nvPr>
        </p:nvSpPr>
        <p:spPr>
          <a:xfrm>
            <a:off x="457200" y="1143000"/>
            <a:ext cx="8229600" cy="4525963"/>
          </a:xfrm>
        </p:spPr>
        <p:txBody>
          <a:bodyPr anchor="ctr">
            <a:normAutofit/>
          </a:bodyPr>
          <a:lstStyle/>
          <a:p>
            <a:pPr lvl="0"/>
            <a:r>
              <a:rPr lang="en-US" sz="2000" dirty="0"/>
              <a:t>Language was added to clarify Individuals wishing to add a new specialization to the Professional Teaching Certificate by completing an educator preparation program at an institution of higher education to clarify this does not occur with passage of content test taking.  </a:t>
            </a:r>
          </a:p>
        </p:txBody>
      </p:sp>
    </p:spTree>
    <p:extLst>
      <p:ext uri="{BB962C8B-B14F-4D97-AF65-F5344CB8AC3E}">
        <p14:creationId xmlns:p14="http://schemas.microsoft.com/office/powerpoint/2010/main" val="3977267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4097</TotalTime>
  <Words>4028</Words>
  <Application>Microsoft Office PowerPoint</Application>
  <PresentationFormat>On-screen Show (4:3)</PresentationFormat>
  <Paragraphs>433</Paragraphs>
  <Slides>72</Slides>
  <Notes>38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72</vt:i4>
      </vt:variant>
    </vt:vector>
  </HeadingPairs>
  <TitlesOfParts>
    <vt:vector size="78" baseType="lpstr">
      <vt:lpstr>Arial</vt:lpstr>
      <vt:lpstr>Calibri</vt:lpstr>
      <vt:lpstr>Symbol</vt:lpstr>
      <vt:lpstr>Times New Roman</vt:lpstr>
      <vt:lpstr>Office Theme</vt:lpstr>
      <vt:lpstr>2_Office Theme</vt:lpstr>
      <vt:lpstr> Office of Professional Preparation  WV School Personnel Association Conference  October 22, 2014 Grand Pointe Conference Center Vienna, WV</vt:lpstr>
      <vt:lpstr>PowerPoint Presentation</vt:lpstr>
      <vt:lpstr>PowerPoint Presentation</vt:lpstr>
      <vt:lpstr>PowerPoint Presentation</vt:lpstr>
      <vt:lpstr>§126-136-4.  Definitions</vt:lpstr>
      <vt:lpstr>§126-136-6.  Definitions</vt:lpstr>
      <vt:lpstr>§126-136-7.  Responsibilities for Licensure</vt:lpstr>
      <vt:lpstr>126-136-8.  Highly Qualified Teacher</vt:lpstr>
      <vt:lpstr>§126-136.9.7 Clinical Practice/Field-Based Experience</vt:lpstr>
      <vt:lpstr>§126-136-10.  Licenses for Professional Educators</vt:lpstr>
      <vt:lpstr>§ 126-136-11.  Permits Issued to Professional Educators</vt:lpstr>
      <vt:lpstr>§ 126-136-11.  Permits Issued to Professional Educators</vt:lpstr>
      <vt:lpstr>§126-136-12.  Early Childhood Classroom Assistant Teacher Authorization and Paraprofessional Certification.</vt:lpstr>
      <vt:lpstr>§126-136-12.  Early Childhood Classroom Assistant Teacher Authorization and Paraprofessional Certification</vt:lpstr>
      <vt:lpstr>§126-136-15.  Alternative Routes to Certification</vt:lpstr>
      <vt:lpstr>§126-136-16.  Out-of-State Applicants</vt:lpstr>
      <vt:lpstr>§126-136-17.  Non-United States Citizen</vt:lpstr>
      <vt:lpstr>§126-136-21.  Additional Endorsement(s) for Existing License</vt:lpstr>
      <vt:lpstr>§126-136-23.  Fee Reimbursements and Salary Supplements</vt:lpstr>
      <vt:lpstr>§126-136-24.  Advanced Credentials</vt:lpstr>
      <vt:lpstr>APPENDIX A – Programmatic Levels and Specializations Recognized on the Professional License</vt:lpstr>
      <vt:lpstr>APPENDIX A – Programmatic Levels and Specializations Recognized on the Professional License</vt:lpstr>
      <vt:lpstr>APPENDIX B – Approved Standards For Program Development and Required Tests for Completion of WV Approved Programs Leading to WV Licensure</vt:lpstr>
      <vt:lpstr>APPENDIX C - Required Tests and Industry Credentials Required for Issuance of WV Career and Technical Education (CTE) Teaching Credentials</vt:lpstr>
      <vt:lpstr>PowerPoint Presentation</vt:lpstr>
      <vt:lpstr>Policy 2422.2: DRIVER EDUCATION REGULATIONS </vt:lpstr>
      <vt:lpstr>§126-22-5.  Driver Education Temporary Permit</vt:lpstr>
      <vt:lpstr>§126-22-5.  Driver Education Temporary Permit</vt:lpstr>
      <vt:lpstr>§126-22-5.  Driver Education Temporary Permit</vt:lpstr>
      <vt:lpstr>§126-22-5.  Driver Education Temporary Permit</vt:lpstr>
      <vt:lpstr>§126-22-5.  Driver Education Temporary Permit</vt:lpstr>
      <vt:lpstr>PowerPoint Presentation</vt:lpstr>
      <vt:lpstr>Fingerprints/Background</vt:lpstr>
      <vt:lpstr>Disclousures</vt:lpstr>
      <vt:lpstr>PowerPoint Presentation</vt:lpstr>
      <vt:lpstr>OPP Form Updates</vt:lpstr>
      <vt:lpstr>OPP Application Fees</vt:lpstr>
      <vt:lpstr>New Mentor Reimbursement Procedure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Advanced Salary</vt:lpstr>
      <vt:lpstr>    Advanced Salary</vt:lpstr>
      <vt:lpstr>                Tuition Reimbursement</vt:lpstr>
      <vt:lpstr>Community Programs Authorization</vt:lpstr>
      <vt:lpstr>                Temporary Authorizations</vt:lpstr>
      <vt:lpstr>      eTranscripts</vt:lpstr>
      <vt:lpstr>OPP Online System</vt:lpstr>
      <vt:lpstr>Waiver Process</vt:lpstr>
      <vt:lpstr>Waiver Process</vt:lpstr>
      <vt:lpstr>Waiver Process</vt:lpstr>
      <vt:lpstr>Clinical Experience Permit</vt:lpstr>
      <vt:lpstr> </vt:lpstr>
      <vt:lpstr>PowerPoint Presentation</vt:lpstr>
      <vt:lpstr>Clinical Experience Permit</vt:lpstr>
      <vt:lpstr>Exceptions for Veterans  and Spouses</vt:lpstr>
      <vt:lpstr>PowerPoint Presentation</vt:lpstr>
      <vt:lpstr>PowerPoint Presentation</vt:lpstr>
      <vt:lpstr> Transition to Teaching Online Portal for Candidates:  http://wvde.state.wv.us/forms/transition-to-teaching/   Personnel Directors:    http://wvde.state.wv.us/forms/transition-to-teaching/admin  Access to the TtT candidate database requires a WebTop account.   If you do not already have access, provide your WebTop user name to a Transition to Teaching coordinator. </vt:lpstr>
      <vt:lpstr>PowerPoint Presentation</vt:lpstr>
      <vt:lpstr>PowerPoint Presentation</vt:lpstr>
      <vt:lpstr>PowerPoint Presentation</vt:lpstr>
      <vt:lpstr>Embassy of Spain</vt:lpstr>
      <vt:lpstr>PowerPoint Presentation</vt:lpstr>
      <vt:lpstr> </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Educator Evaluation Self-Reflection and Evidence Webinar February 28th, 2013</dc:title>
  <dc:creator>Lisa Hedrick</dc:creator>
  <cp:lastModifiedBy>Robert Hagerman</cp:lastModifiedBy>
  <cp:revision>120</cp:revision>
  <cp:lastPrinted>2014-05-14T11:42:17Z</cp:lastPrinted>
  <dcterms:created xsi:type="dcterms:W3CDTF">2013-04-24T20:57:18Z</dcterms:created>
  <dcterms:modified xsi:type="dcterms:W3CDTF">2014-10-21T22:00:57Z</dcterms:modified>
</cp:coreProperties>
</file>