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57" r:id="rId4"/>
    <p:sldId id="266" r:id="rId5"/>
    <p:sldId id="267" r:id="rId6"/>
    <p:sldId id="268" r:id="rId7"/>
    <p:sldId id="258" r:id="rId8"/>
    <p:sldId id="259" r:id="rId9"/>
    <p:sldId id="264" r:id="rId10"/>
    <p:sldId id="269" r:id="rId11"/>
    <p:sldId id="270" r:id="rId12"/>
    <p:sldId id="260" r:id="rId13"/>
    <p:sldId id="261" r:id="rId14"/>
    <p:sldId id="262" r:id="rId15"/>
    <p:sldId id="263" r:id="rId16"/>
    <p:sldId id="265"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varScale="1">
        <p:scale>
          <a:sx n="107" d="100"/>
          <a:sy n="107" d="100"/>
        </p:scale>
        <p:origin x="102"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BDF3E37-36FB-4E8D-BC18-C4D037366C58}" type="datetimeFigureOut">
              <a:rPr lang="en-US" smtClean="0"/>
              <a:t>2/6/2015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B25FA75-0F02-4C41-AF02-D02BBBC59B8D}" type="slidenum">
              <a:rPr lang="en-US" smtClean="0"/>
              <a:t>‹#›</a:t>
            </a:fld>
            <a:endParaRPr lang="en-US"/>
          </a:p>
        </p:txBody>
      </p:sp>
    </p:spTree>
    <p:extLst>
      <p:ext uri="{BB962C8B-B14F-4D97-AF65-F5344CB8AC3E}">
        <p14:creationId xmlns:p14="http://schemas.microsoft.com/office/powerpoint/2010/main" val="2338949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E9370AA-B884-46E9-8729-C3BA4BA9EDA6}" type="datetimeFigureOut">
              <a:rPr lang="en-US" smtClean="0"/>
              <a:t>2/6/2015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30B39F4-491D-418B-B158-20B829E1C9B2}" type="slidenum">
              <a:rPr lang="en-US" smtClean="0"/>
              <a:t>‹#›</a:t>
            </a:fld>
            <a:endParaRPr lang="en-US"/>
          </a:p>
        </p:txBody>
      </p:sp>
    </p:spTree>
    <p:extLst>
      <p:ext uri="{BB962C8B-B14F-4D97-AF65-F5344CB8AC3E}">
        <p14:creationId xmlns:p14="http://schemas.microsoft.com/office/powerpoint/2010/main" val="266383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[LISA / ROBERT]</a:t>
            </a:r>
          </a:p>
          <a:p>
            <a:r>
              <a:rPr lang="en-US" dirty="0" smtClean="0"/>
              <a:t>Thank you for joining us for the second in a series of webinars as</a:t>
            </a:r>
            <a:r>
              <a:rPr lang="en-US" baseline="0" dirty="0" smtClean="0"/>
              <a:t> we move forward toward full statewide implementation of the new educator evaluation system.  We have a very large group that registered, and we are very excited that you have joined us.  Please note that the webinar is being recorded and will be uploaded to the WV Department of Education website. The PPT will also be uploaded.  Additionally, there will be a time provided for questions at the end of the webinar. In order reduce background noise during the webinar, we ask that you mute your phones unless you are directing a question to a webinar presenter or contributing directly to the webinar discussion.</a:t>
            </a:r>
          </a:p>
          <a:p>
            <a:endParaRPr lang="en-US" baseline="0" dirty="0" smtClean="0"/>
          </a:p>
          <a:p>
            <a:r>
              <a:rPr lang="en-US" baseline="0" dirty="0" smtClean="0"/>
              <a:t>Introductions of all in the room.</a:t>
            </a:r>
          </a:p>
          <a:p>
            <a:endParaRPr lang="en-US" baseline="0" dirty="0" smtClean="0"/>
          </a:p>
          <a:p>
            <a:r>
              <a:rPr lang="en-US" baseline="0" dirty="0" smtClean="0"/>
              <a:t>Next slide</a:t>
            </a:r>
          </a:p>
          <a:p>
            <a:endParaRPr lang="en-US" baseline="0" dirty="0" smtClean="0"/>
          </a:p>
          <a:p>
            <a:r>
              <a:rPr lang="en-US" baseline="0" dirty="0" smtClean="0"/>
              <a:t>So, without</a:t>
            </a:r>
            <a:endParaRPr lang="en-US" dirty="0"/>
          </a:p>
        </p:txBody>
      </p:sp>
      <p:sp>
        <p:nvSpPr>
          <p:cNvPr id="4" name="Slide Number Placeholder 3"/>
          <p:cNvSpPr>
            <a:spLocks noGrp="1"/>
          </p:cNvSpPr>
          <p:nvPr>
            <p:ph type="sldNum" sz="quarter" idx="10"/>
          </p:nvPr>
        </p:nvSpPr>
        <p:spPr/>
        <p:txBody>
          <a:bodyPr/>
          <a:lstStyle/>
          <a:p>
            <a:pPr>
              <a:defRPr/>
            </a:pPr>
            <a:fld id="{9286F631-1EFB-4036-A8CE-9EFFDE90DE4F}"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54814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a:p>
        </p:txBody>
      </p:sp>
    </p:spTree>
    <p:extLst>
      <p:ext uri="{BB962C8B-B14F-4D97-AF65-F5344CB8AC3E}">
        <p14:creationId xmlns:p14="http://schemas.microsoft.com/office/powerpoint/2010/main" val="210138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a:p>
        </p:txBody>
      </p:sp>
    </p:spTree>
    <p:extLst>
      <p:ext uri="{BB962C8B-B14F-4D97-AF65-F5344CB8AC3E}">
        <p14:creationId xmlns:p14="http://schemas.microsoft.com/office/powerpoint/2010/main" val="134918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a:p>
        </p:txBody>
      </p:sp>
    </p:spTree>
    <p:extLst>
      <p:ext uri="{BB962C8B-B14F-4D97-AF65-F5344CB8AC3E}">
        <p14:creationId xmlns:p14="http://schemas.microsoft.com/office/powerpoint/2010/main" val="255109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375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00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044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662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A09B-228D-5B4E-A4BB-E9F62617E37F}" type="datetimeFigureOut">
              <a:rPr lang="en-US" smtClean="0">
                <a:solidFill>
                  <a:prstClr val="black">
                    <a:tint val="75000"/>
                  </a:prstClr>
                </a:solidFill>
              </a:rPr>
              <a:pPr/>
              <a:t>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02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2A09B-228D-5B4E-A4BB-E9F62617E37F}" type="datetimeFigureOut">
              <a:rPr lang="en-US" smtClean="0">
                <a:solidFill>
                  <a:prstClr val="black">
                    <a:tint val="75000"/>
                  </a:prstClr>
                </a:solidFill>
              </a:rPr>
              <a:pPr/>
              <a:t>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28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A09B-228D-5B4E-A4BB-E9F62617E37F}" type="datetimeFigureOut">
              <a:rPr lang="en-US" smtClean="0">
                <a:solidFill>
                  <a:prstClr val="black">
                    <a:tint val="75000"/>
                  </a:prstClr>
                </a:solidFill>
              </a:rPr>
              <a:pPr/>
              <a:t>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035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92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a:p>
        </p:txBody>
      </p:sp>
    </p:spTree>
    <p:extLst>
      <p:ext uri="{BB962C8B-B14F-4D97-AF65-F5344CB8AC3E}">
        <p14:creationId xmlns:p14="http://schemas.microsoft.com/office/powerpoint/2010/main" val="2162410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64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52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16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BBDFF-9FB5-4465-B76D-D929EF0393DE}"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a:p>
        </p:txBody>
      </p:sp>
    </p:spTree>
    <p:extLst>
      <p:ext uri="{BB962C8B-B14F-4D97-AF65-F5344CB8AC3E}">
        <p14:creationId xmlns:p14="http://schemas.microsoft.com/office/powerpoint/2010/main" val="413000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BBDFF-9FB5-4465-B76D-D929EF0393DE}"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577BF-46FA-4E9C-A929-A418AC6F95DE}" type="slidenum">
              <a:rPr lang="en-US" smtClean="0"/>
              <a:t>‹#›</a:t>
            </a:fld>
            <a:endParaRPr lang="en-US"/>
          </a:p>
        </p:txBody>
      </p:sp>
    </p:spTree>
    <p:extLst>
      <p:ext uri="{BB962C8B-B14F-4D97-AF65-F5344CB8AC3E}">
        <p14:creationId xmlns:p14="http://schemas.microsoft.com/office/powerpoint/2010/main" val="52691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BBDFF-9FB5-4465-B76D-D929EF0393DE}" type="datetimeFigureOut">
              <a:rPr lang="en-US" smtClean="0"/>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577BF-46FA-4E9C-A929-A418AC6F95DE}" type="slidenum">
              <a:rPr lang="en-US" smtClean="0"/>
              <a:t>‹#›</a:t>
            </a:fld>
            <a:endParaRPr lang="en-US"/>
          </a:p>
        </p:txBody>
      </p:sp>
    </p:spTree>
    <p:extLst>
      <p:ext uri="{BB962C8B-B14F-4D97-AF65-F5344CB8AC3E}">
        <p14:creationId xmlns:p14="http://schemas.microsoft.com/office/powerpoint/2010/main" val="283723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BBDFF-9FB5-4465-B76D-D929EF0393DE}" type="datetimeFigureOut">
              <a:rPr lang="en-US" smtClean="0"/>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577BF-46FA-4E9C-A929-A418AC6F95DE}" type="slidenum">
              <a:rPr lang="en-US" smtClean="0"/>
              <a:t>‹#›</a:t>
            </a:fld>
            <a:endParaRPr lang="en-US"/>
          </a:p>
        </p:txBody>
      </p:sp>
    </p:spTree>
    <p:extLst>
      <p:ext uri="{BB962C8B-B14F-4D97-AF65-F5344CB8AC3E}">
        <p14:creationId xmlns:p14="http://schemas.microsoft.com/office/powerpoint/2010/main" val="116312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BBDFF-9FB5-4465-B76D-D929EF0393DE}" type="datetimeFigureOut">
              <a:rPr lang="en-US" smtClean="0"/>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577BF-46FA-4E9C-A929-A418AC6F95DE}" type="slidenum">
              <a:rPr lang="en-US" smtClean="0"/>
              <a:t>‹#›</a:t>
            </a:fld>
            <a:endParaRPr lang="en-US"/>
          </a:p>
        </p:txBody>
      </p:sp>
    </p:spTree>
    <p:extLst>
      <p:ext uri="{BB962C8B-B14F-4D97-AF65-F5344CB8AC3E}">
        <p14:creationId xmlns:p14="http://schemas.microsoft.com/office/powerpoint/2010/main" val="254531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BBDFF-9FB5-4465-B76D-D929EF0393DE}"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577BF-46FA-4E9C-A929-A418AC6F95DE}" type="slidenum">
              <a:rPr lang="en-US" smtClean="0"/>
              <a:t>‹#›</a:t>
            </a:fld>
            <a:endParaRPr lang="en-US"/>
          </a:p>
        </p:txBody>
      </p:sp>
    </p:spTree>
    <p:extLst>
      <p:ext uri="{BB962C8B-B14F-4D97-AF65-F5344CB8AC3E}">
        <p14:creationId xmlns:p14="http://schemas.microsoft.com/office/powerpoint/2010/main" val="76188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BBDFF-9FB5-4465-B76D-D929EF0393DE}"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577BF-46FA-4E9C-A929-A418AC6F95DE}" type="slidenum">
              <a:rPr lang="en-US" smtClean="0"/>
              <a:t>‹#›</a:t>
            </a:fld>
            <a:endParaRPr lang="en-US"/>
          </a:p>
        </p:txBody>
      </p:sp>
    </p:spTree>
    <p:extLst>
      <p:ext uri="{BB962C8B-B14F-4D97-AF65-F5344CB8AC3E}">
        <p14:creationId xmlns:p14="http://schemas.microsoft.com/office/powerpoint/2010/main" val="408538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BBDFF-9FB5-4465-B76D-D929EF0393DE}" type="datetimeFigureOut">
              <a:rPr lang="en-US" smtClean="0"/>
              <a:t>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577BF-46FA-4E9C-A929-A418AC6F95DE}" type="slidenum">
              <a:rPr lang="en-US" smtClean="0"/>
              <a:t>‹#›</a:t>
            </a:fld>
            <a:endParaRPr lang="en-US"/>
          </a:p>
        </p:txBody>
      </p:sp>
    </p:spTree>
    <p:extLst>
      <p:ext uri="{BB962C8B-B14F-4D97-AF65-F5344CB8AC3E}">
        <p14:creationId xmlns:p14="http://schemas.microsoft.com/office/powerpoint/2010/main" val="113303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692A09B-228D-5B4E-A4BB-E9F62617E37F}" type="datetimeFigureOut">
              <a:rPr lang="en-US" smtClean="0">
                <a:solidFill>
                  <a:prstClr val="black">
                    <a:tint val="75000"/>
                  </a:prstClr>
                </a:solidFill>
              </a:rPr>
              <a:pPr defTabSz="457200"/>
              <a:t>2/6/2015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27B01B9-94B0-9D4A-910F-C04AD45082B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617341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2"/>
          <p:cNvSpPr>
            <a:spLocks noGrp="1"/>
          </p:cNvSpPr>
          <p:nvPr>
            <p:ph type="ctrTitle"/>
          </p:nvPr>
        </p:nvSpPr>
        <p:spPr>
          <a:xfrm>
            <a:off x="1528482" y="2393576"/>
            <a:ext cx="7086600" cy="914400"/>
          </a:xfrm>
        </p:spPr>
        <p:txBody>
          <a:bodyPr>
            <a:normAutofit/>
          </a:bodyPr>
          <a:lstStyle/>
          <a:p>
            <a:r>
              <a:rPr lang="en-US" sz="5400" b="1" dirty="0" smtClean="0">
                <a:solidFill>
                  <a:srgbClr val="000099"/>
                </a:solidFill>
                <a:latin typeface="Arial" pitchFamily="34" charset="0"/>
                <a:cs typeface="Arial" pitchFamily="34" charset="0"/>
              </a:rPr>
              <a:t>Course Code Manual</a:t>
            </a:r>
          </a:p>
        </p:txBody>
      </p:sp>
    </p:spTree>
    <p:extLst>
      <p:ext uri="{BB962C8B-B14F-4D97-AF65-F5344CB8AC3E}">
        <p14:creationId xmlns:p14="http://schemas.microsoft.com/office/powerpoint/2010/main" val="833432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latin typeface="Arial" pitchFamily="34" charset="0"/>
                <a:cs typeface="Arial" pitchFamily="34" charset="0"/>
              </a:rPr>
              <a:t>Course Code Manual</a:t>
            </a:r>
            <a:endParaRPr lang="en-US" dirty="0"/>
          </a:p>
        </p:txBody>
      </p:sp>
      <p:sp>
        <p:nvSpPr>
          <p:cNvPr id="3" name="Content Placeholder 2"/>
          <p:cNvSpPr>
            <a:spLocks noGrp="1"/>
          </p:cNvSpPr>
          <p:nvPr>
            <p:ph idx="1"/>
          </p:nvPr>
        </p:nvSpPr>
        <p:spPr/>
        <p:txBody>
          <a:bodyPr>
            <a:normAutofit/>
          </a:bodyPr>
          <a:lstStyle/>
          <a:p>
            <a:pPr marL="0" indent="0" algn="ctr">
              <a:buNone/>
            </a:pPr>
            <a:r>
              <a:rPr lang="en-US" b="1" u="sng" dirty="0">
                <a:latin typeface="Arial" pitchFamily="34" charset="0"/>
                <a:cs typeface="Arial" pitchFamily="34" charset="0"/>
              </a:rPr>
              <a:t>QUIZ:</a:t>
            </a:r>
          </a:p>
          <a:p>
            <a:pPr marL="0" indent="0" algn="ctr">
              <a:buNone/>
            </a:pPr>
            <a:r>
              <a:rPr lang="en-US" b="1" dirty="0">
                <a:latin typeface="Arial" pitchFamily="34" charset="0"/>
                <a:cs typeface="Arial" pitchFamily="34" charset="0"/>
              </a:rPr>
              <a:t>What is the course and exceptionality?</a:t>
            </a:r>
          </a:p>
          <a:p>
            <a:pPr marL="0" indent="0" algn="ctr">
              <a:buNone/>
            </a:pPr>
            <a:endParaRPr lang="en-US" b="1"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00768613"/>
              </p:ext>
            </p:extLst>
          </p:nvPr>
        </p:nvGraphicFramePr>
        <p:xfrm>
          <a:off x="1524000" y="2879383"/>
          <a:ext cx="7010400" cy="3291840"/>
        </p:xfrm>
        <a:graphic>
          <a:graphicData uri="http://schemas.openxmlformats.org/drawingml/2006/table">
            <a:tbl>
              <a:tblPr firstRow="1" bandRow="1">
                <a:tableStyleId>{5C22544A-7EE6-4342-B048-85BDC9FD1C3A}</a:tableStyleId>
              </a:tblPr>
              <a:tblGrid>
                <a:gridCol w="1752600"/>
                <a:gridCol w="5257800"/>
              </a:tblGrid>
              <a:tr h="233354">
                <a:tc>
                  <a:txBody>
                    <a:bodyPr/>
                    <a:lstStyle/>
                    <a:p>
                      <a:r>
                        <a:rPr lang="en-US" sz="2400" b="1" dirty="0" smtClean="0">
                          <a:solidFill>
                            <a:srgbClr val="FF0000"/>
                          </a:solidFill>
                        </a:rPr>
                        <a:t>4000 U</a:t>
                      </a:r>
                      <a:endParaRPr lang="en-US" sz="2400" b="1" dirty="0">
                        <a:solidFill>
                          <a:srgbClr val="FF0000"/>
                        </a:solidFill>
                      </a:endParaRPr>
                    </a:p>
                  </a:txBody>
                  <a:tcPr/>
                </a:tc>
                <a:tc>
                  <a:txBody>
                    <a:bodyPr/>
                    <a:lstStyle/>
                    <a:p>
                      <a:r>
                        <a:rPr lang="en-US" sz="2400" b="1" dirty="0" smtClean="0">
                          <a:solidFill>
                            <a:srgbClr val="FF0000"/>
                          </a:solidFill>
                        </a:rPr>
                        <a:t>English K</a:t>
                      </a:r>
                      <a:r>
                        <a:rPr lang="en-US" sz="2400" b="1" baseline="0" dirty="0" smtClean="0">
                          <a:solidFill>
                            <a:srgbClr val="FF0000"/>
                          </a:solidFill>
                        </a:rPr>
                        <a:t>   </a:t>
                      </a:r>
                    </a:p>
                    <a:p>
                      <a:r>
                        <a:rPr lang="en-US" sz="2400" b="1" baseline="0" dirty="0" smtClean="0">
                          <a:solidFill>
                            <a:srgbClr val="FF0000"/>
                          </a:solidFill>
                        </a:rPr>
                        <a:t>Autism</a:t>
                      </a:r>
                      <a:endParaRPr lang="en-US" sz="2400" b="1" dirty="0">
                        <a:solidFill>
                          <a:srgbClr val="FF0000"/>
                        </a:solidFill>
                      </a:endParaRPr>
                    </a:p>
                  </a:txBody>
                  <a:tcPr/>
                </a:tc>
              </a:tr>
              <a:tr h="233354">
                <a:tc>
                  <a:txBody>
                    <a:bodyPr/>
                    <a:lstStyle/>
                    <a:p>
                      <a:r>
                        <a:rPr lang="en-US" sz="2400" b="1" dirty="0" smtClean="0">
                          <a:solidFill>
                            <a:srgbClr val="00B050"/>
                          </a:solidFill>
                        </a:rPr>
                        <a:t>7007 R</a:t>
                      </a:r>
                      <a:endParaRPr lang="en-US" sz="2400" b="1" dirty="0">
                        <a:solidFill>
                          <a:srgbClr val="00B050"/>
                        </a:solidFill>
                      </a:endParaRPr>
                    </a:p>
                  </a:txBody>
                  <a:tcPr/>
                </a:tc>
                <a:tc>
                  <a:txBody>
                    <a:bodyPr/>
                    <a:lstStyle/>
                    <a:p>
                      <a:r>
                        <a:rPr lang="en-US" sz="2400" b="1" dirty="0" smtClean="0">
                          <a:solidFill>
                            <a:srgbClr val="00B050"/>
                          </a:solidFill>
                        </a:rPr>
                        <a:t>Social</a:t>
                      </a:r>
                      <a:r>
                        <a:rPr lang="en-US" sz="2400" b="1" baseline="0" dirty="0" smtClean="0">
                          <a:solidFill>
                            <a:srgbClr val="00B050"/>
                          </a:solidFill>
                        </a:rPr>
                        <a:t> studies 7  </a:t>
                      </a:r>
                    </a:p>
                    <a:p>
                      <a:r>
                        <a:rPr lang="en-US" sz="2400" b="1" baseline="0" dirty="0" smtClean="0">
                          <a:solidFill>
                            <a:srgbClr val="00B050"/>
                          </a:solidFill>
                        </a:rPr>
                        <a:t>  Specific Learning Disabilities</a:t>
                      </a:r>
                      <a:endParaRPr lang="en-US" sz="2400" b="1" dirty="0">
                        <a:solidFill>
                          <a:srgbClr val="00B050"/>
                        </a:solidFill>
                      </a:endParaRPr>
                    </a:p>
                  </a:txBody>
                  <a:tcPr/>
                </a:tc>
              </a:tr>
              <a:tr h="503897">
                <a:tc>
                  <a:txBody>
                    <a:bodyPr/>
                    <a:lstStyle/>
                    <a:p>
                      <a:r>
                        <a:rPr lang="en-US" sz="2400" b="1" dirty="0" smtClean="0">
                          <a:solidFill>
                            <a:srgbClr val="0070C0"/>
                          </a:solidFill>
                        </a:rPr>
                        <a:t>3012 T</a:t>
                      </a:r>
                      <a:endParaRPr lang="en-US" sz="2400" b="1" dirty="0">
                        <a:solidFill>
                          <a:srgbClr val="0070C0"/>
                        </a:solidFill>
                      </a:endParaRPr>
                    </a:p>
                  </a:txBody>
                  <a:tcPr/>
                </a:tc>
                <a:tc>
                  <a:txBody>
                    <a:bodyPr/>
                    <a:lstStyle/>
                    <a:p>
                      <a:r>
                        <a:rPr lang="en-US" sz="2400" b="1" dirty="0" smtClean="0">
                          <a:solidFill>
                            <a:srgbClr val="0070C0"/>
                          </a:solidFill>
                        </a:rPr>
                        <a:t>Math I-9</a:t>
                      </a:r>
                      <a:r>
                        <a:rPr lang="en-US" sz="2400" b="1" baseline="0" dirty="0" smtClean="0">
                          <a:solidFill>
                            <a:srgbClr val="0070C0"/>
                          </a:solidFill>
                        </a:rPr>
                        <a:t>   </a:t>
                      </a:r>
                    </a:p>
                    <a:p>
                      <a:r>
                        <a:rPr lang="en-US" sz="2400" b="1" baseline="0" dirty="0" smtClean="0">
                          <a:solidFill>
                            <a:srgbClr val="0070C0"/>
                          </a:solidFill>
                        </a:rPr>
                        <a:t>Multi Categorical (LD, BD, and MI)</a:t>
                      </a:r>
                      <a:endParaRPr lang="en-US" sz="2400" b="1" dirty="0">
                        <a:solidFill>
                          <a:srgbClr val="0070C0"/>
                        </a:solidFill>
                      </a:endParaRPr>
                    </a:p>
                  </a:txBody>
                  <a:tcPr/>
                </a:tc>
              </a:tr>
              <a:tr h="233354">
                <a:tc>
                  <a:txBody>
                    <a:bodyPr/>
                    <a:lstStyle/>
                    <a:p>
                      <a:r>
                        <a:rPr lang="en-US" sz="2400" b="1" dirty="0" smtClean="0"/>
                        <a:t>6021</a:t>
                      </a:r>
                      <a:r>
                        <a:rPr lang="en-US" sz="2400" b="1" baseline="0" dirty="0" smtClean="0"/>
                        <a:t> M</a:t>
                      </a:r>
                      <a:endParaRPr lang="en-US" sz="2400" b="1" dirty="0"/>
                    </a:p>
                  </a:txBody>
                  <a:tcPr/>
                </a:tc>
                <a:tc>
                  <a:txBody>
                    <a:bodyPr/>
                    <a:lstStyle/>
                    <a:p>
                      <a:r>
                        <a:rPr lang="en-US" sz="2400" b="1" dirty="0" smtClean="0"/>
                        <a:t>Biology</a:t>
                      </a:r>
                    </a:p>
                    <a:p>
                      <a:r>
                        <a:rPr lang="en-US" sz="2400" b="1" dirty="0" smtClean="0"/>
                        <a:t>Other Health Impaired</a:t>
                      </a:r>
                      <a:endParaRPr lang="en-US" sz="2400" b="1" dirty="0"/>
                    </a:p>
                  </a:txBody>
                  <a:tcPr/>
                </a:tc>
              </a:tr>
            </a:tbl>
          </a:graphicData>
        </a:graphic>
      </p:graphicFrame>
    </p:spTree>
    <p:extLst>
      <p:ext uri="{BB962C8B-B14F-4D97-AF65-F5344CB8AC3E}">
        <p14:creationId xmlns:p14="http://schemas.microsoft.com/office/powerpoint/2010/main" val="1294838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latin typeface="Arial" pitchFamily="34" charset="0"/>
                <a:cs typeface="Arial" pitchFamily="34" charset="0"/>
              </a:rPr>
              <a:t>Suggested</a:t>
            </a:r>
            <a:br>
              <a:rPr lang="en-US" b="1" dirty="0" smtClean="0">
                <a:latin typeface="Arial" pitchFamily="34" charset="0"/>
                <a:cs typeface="Arial" pitchFamily="34" charset="0"/>
              </a:rPr>
            </a:br>
            <a:r>
              <a:rPr lang="en-US" b="1" dirty="0" smtClean="0">
                <a:latin typeface="Arial" pitchFamily="34" charset="0"/>
                <a:cs typeface="Arial" pitchFamily="34" charset="0"/>
              </a:rPr>
              <a:t> Pages to Print</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70000" lnSpcReduction="20000"/>
          </a:bodyPr>
          <a:lstStyle/>
          <a:p>
            <a:r>
              <a:rPr lang="en-US" b="1" dirty="0" smtClean="0">
                <a:latin typeface="Arial" pitchFamily="34" charset="0"/>
                <a:cs typeface="Arial" pitchFamily="34" charset="0"/>
              </a:rPr>
              <a:t>   Numbering </a:t>
            </a:r>
            <a:r>
              <a:rPr lang="en-US" b="1" dirty="0">
                <a:latin typeface="Arial" pitchFamily="34" charset="0"/>
                <a:cs typeface="Arial" pitchFamily="34" charset="0"/>
              </a:rPr>
              <a:t>System: </a:t>
            </a:r>
            <a:r>
              <a:rPr lang="en-US" dirty="0">
                <a:latin typeface="Arial" pitchFamily="34" charset="0"/>
                <a:cs typeface="Arial" pitchFamily="34" charset="0"/>
              </a:rPr>
              <a:t>The first four digits of the course code number are assigned only by the West Virginia Department of Education and must be requested through the appropriate curriculum area.</a:t>
            </a:r>
          </a:p>
          <a:p>
            <a:endParaRPr lang="en-US" dirty="0">
              <a:latin typeface="Arial" pitchFamily="34" charset="0"/>
              <a:cs typeface="Arial" pitchFamily="34" charset="0"/>
            </a:endParaRPr>
          </a:p>
          <a:p>
            <a:pPr marL="0" indent="0" algn="ctr">
              <a:buNone/>
            </a:pPr>
            <a:r>
              <a:rPr lang="en-US" b="1" u="sng" dirty="0" smtClean="0">
                <a:latin typeface="Arial" pitchFamily="34" charset="0"/>
                <a:cs typeface="Arial" pitchFamily="34" charset="0"/>
              </a:rPr>
              <a:t>Fifth (5</a:t>
            </a:r>
            <a:r>
              <a:rPr lang="en-US" b="1" u="sng" baseline="30000" dirty="0" smtClean="0">
                <a:latin typeface="Arial" pitchFamily="34" charset="0"/>
                <a:cs typeface="Arial" pitchFamily="34" charset="0"/>
              </a:rPr>
              <a:t>th</a:t>
            </a:r>
            <a:r>
              <a:rPr lang="en-US" b="1" u="sng" dirty="0" smtClean="0">
                <a:latin typeface="Arial" pitchFamily="34" charset="0"/>
                <a:cs typeface="Arial" pitchFamily="34" charset="0"/>
              </a:rPr>
              <a:t>) Digit Codes</a:t>
            </a:r>
            <a:endParaRPr lang="en-US" b="1" u="sng" dirty="0">
              <a:latin typeface="Arial" pitchFamily="34" charset="0"/>
              <a:cs typeface="Arial" pitchFamily="34" charset="0"/>
            </a:endParaRPr>
          </a:p>
          <a:p>
            <a:endParaRPr lang="en-US" dirty="0">
              <a:latin typeface="Arial" pitchFamily="34" charset="0"/>
              <a:cs typeface="Arial" pitchFamily="34" charset="0"/>
            </a:endParaRPr>
          </a:p>
          <a:p>
            <a:r>
              <a:rPr lang="en-US" b="1" dirty="0">
                <a:latin typeface="Arial" pitchFamily="34" charset="0"/>
                <a:cs typeface="Arial" pitchFamily="34" charset="0"/>
              </a:rPr>
              <a:t>D         DIBELS courses</a:t>
            </a:r>
          </a:p>
          <a:p>
            <a:r>
              <a:rPr lang="en-US" b="1" dirty="0">
                <a:latin typeface="Arial" pitchFamily="34" charset="0"/>
                <a:cs typeface="Arial" pitchFamily="34" charset="0"/>
              </a:rPr>
              <a:t>E         Classes taught by EDGE teachers</a:t>
            </a:r>
          </a:p>
          <a:p>
            <a:r>
              <a:rPr lang="en-US" b="1" dirty="0">
                <a:latin typeface="Arial" pitchFamily="34" charset="0"/>
                <a:cs typeface="Arial" pitchFamily="34" charset="0"/>
              </a:rPr>
              <a:t>L         Locally-approved credit recovery course</a:t>
            </a:r>
          </a:p>
          <a:p>
            <a:r>
              <a:rPr lang="en-US" b="1" dirty="0">
                <a:latin typeface="Arial" pitchFamily="34" charset="0"/>
                <a:cs typeface="Arial" pitchFamily="34" charset="0"/>
              </a:rPr>
              <a:t>V         Virtual School courses</a:t>
            </a:r>
          </a:p>
          <a:p>
            <a:r>
              <a:rPr lang="en-US" b="1" dirty="0">
                <a:latin typeface="Arial" pitchFamily="34" charset="0"/>
                <a:cs typeface="Arial" pitchFamily="34" charset="0"/>
              </a:rPr>
              <a:t>W        West Virginia Department of Education Virtual 		                  Courses offered for Credit Recovery</a:t>
            </a:r>
          </a:p>
          <a:p>
            <a:endParaRPr lang="en-US" dirty="0"/>
          </a:p>
        </p:txBody>
      </p:sp>
    </p:spTree>
    <p:extLst>
      <p:ext uri="{BB962C8B-B14F-4D97-AF65-F5344CB8AC3E}">
        <p14:creationId xmlns:p14="http://schemas.microsoft.com/office/powerpoint/2010/main" val="1229618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a:latin typeface="Arial" pitchFamily="34" charset="0"/>
                <a:cs typeface="Arial" pitchFamily="34" charset="0"/>
              </a:rPr>
              <a:t>Suggested</a:t>
            </a:r>
            <a:br>
              <a:rPr lang="en-US" b="1" dirty="0">
                <a:latin typeface="Arial" pitchFamily="34" charset="0"/>
                <a:cs typeface="Arial" pitchFamily="34" charset="0"/>
              </a:rPr>
            </a:br>
            <a:r>
              <a:rPr lang="en-US" b="1" dirty="0">
                <a:latin typeface="Arial" pitchFamily="34" charset="0"/>
                <a:cs typeface="Arial" pitchFamily="34" charset="0"/>
              </a:rPr>
              <a:t> Pages to Print</a:t>
            </a:r>
            <a:endParaRPr lang="en-US" b="1"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b="1" u="sng" dirty="0" smtClean="0">
                <a:latin typeface="Arial" pitchFamily="34" charset="0"/>
                <a:cs typeface="Arial" pitchFamily="34" charset="0"/>
              </a:rPr>
              <a:t>Sixth (6</a:t>
            </a:r>
            <a:r>
              <a:rPr lang="en-US" b="1" u="sng" baseline="30000" dirty="0" smtClean="0">
                <a:latin typeface="Arial" pitchFamily="34" charset="0"/>
                <a:cs typeface="Arial" pitchFamily="34" charset="0"/>
              </a:rPr>
              <a:t>th</a:t>
            </a:r>
            <a:r>
              <a:rPr lang="en-US" b="1" u="sng" dirty="0" smtClean="0">
                <a:latin typeface="Arial" pitchFamily="34" charset="0"/>
                <a:cs typeface="Arial" pitchFamily="34" charset="0"/>
              </a:rPr>
              <a:t>) Digit Codes for Special Education</a:t>
            </a:r>
            <a:endParaRPr lang="en-US" u="sng" dirty="0">
              <a:latin typeface="Arial" pitchFamily="34" charset="0"/>
              <a:cs typeface="Arial" pitchFamily="34" charset="0"/>
            </a:endParaRPr>
          </a:p>
          <a:p>
            <a:pPr marL="0" indent="0">
              <a:buNone/>
            </a:pPr>
            <a:r>
              <a:rPr lang="en-US" dirty="0">
                <a:latin typeface="Arial" pitchFamily="34" charset="0"/>
                <a:cs typeface="Arial" pitchFamily="34" charset="0"/>
              </a:rPr>
              <a:t>       </a:t>
            </a:r>
          </a:p>
          <a:p>
            <a:pPr marL="0" indent="0">
              <a:buNone/>
            </a:pPr>
            <a:r>
              <a:rPr lang="en-US" b="1" u="sng" dirty="0">
                <a:latin typeface="Arial" pitchFamily="34" charset="0"/>
                <a:cs typeface="Arial" pitchFamily="34" charset="0"/>
              </a:rPr>
              <a:t>Code</a:t>
            </a:r>
            <a:r>
              <a:rPr lang="en-US" b="1" dirty="0">
                <a:latin typeface="Arial" pitchFamily="34" charset="0"/>
                <a:cs typeface="Arial" pitchFamily="34" charset="0"/>
              </a:rPr>
              <a:t>          </a:t>
            </a:r>
            <a:r>
              <a:rPr lang="en-US" b="1" u="sng" dirty="0">
                <a:latin typeface="Arial" pitchFamily="34" charset="0"/>
                <a:cs typeface="Arial" pitchFamily="34" charset="0"/>
              </a:rPr>
              <a:t>Special Education Category</a:t>
            </a:r>
          </a:p>
          <a:p>
            <a:pPr marL="0" indent="0">
              <a:buNone/>
            </a:pPr>
            <a:endParaRPr lang="en-US" dirty="0">
              <a:latin typeface="Arial" pitchFamily="34" charset="0"/>
              <a:cs typeface="Arial" pitchFamily="34" charset="0"/>
            </a:endParaRPr>
          </a:p>
          <a:p>
            <a:pPr marL="0" indent="0">
              <a:buNone/>
            </a:pPr>
            <a:r>
              <a:rPr lang="en-US" dirty="0">
                <a:latin typeface="Arial" pitchFamily="34" charset="0"/>
                <a:cs typeface="Arial" pitchFamily="34" charset="0"/>
              </a:rPr>
              <a:t>	U          	   Autistic                                                                              </a:t>
            </a:r>
          </a:p>
          <a:p>
            <a:pPr marL="0" indent="0">
              <a:buNone/>
            </a:pPr>
            <a:r>
              <a:rPr lang="en-US" dirty="0">
                <a:latin typeface="Arial" pitchFamily="34" charset="0"/>
                <a:cs typeface="Arial" pitchFamily="34" charset="0"/>
              </a:rPr>
              <a:t>	B            	Behavior Disorders                                                                  </a:t>
            </a:r>
          </a:p>
          <a:p>
            <a:pPr marL="0" indent="0">
              <a:buNone/>
            </a:pPr>
            <a:r>
              <a:rPr lang="en-US" dirty="0">
                <a:latin typeface="Arial" pitchFamily="34" charset="0"/>
                <a:cs typeface="Arial" pitchFamily="34" charset="0"/>
              </a:rPr>
              <a:t>	C            	 Blind/Partially Sighted                                                              </a:t>
            </a:r>
          </a:p>
          <a:p>
            <a:pPr marL="0" indent="0">
              <a:buNone/>
            </a:pPr>
            <a:r>
              <a:rPr lang="en-US" dirty="0">
                <a:latin typeface="Arial" pitchFamily="34" charset="0"/>
                <a:cs typeface="Arial" pitchFamily="34" charset="0"/>
              </a:rPr>
              <a:t>	D             	Communications Disorders  </a:t>
            </a:r>
          </a:p>
          <a:p>
            <a:pPr marL="0" indent="0">
              <a:buNone/>
            </a:pPr>
            <a:r>
              <a:rPr lang="en-US" dirty="0">
                <a:latin typeface="Arial" pitchFamily="34" charset="0"/>
                <a:cs typeface="Arial" pitchFamily="34" charset="0"/>
              </a:rPr>
              <a:t>      E             	Deaf and Blind                                                                        </a:t>
            </a:r>
          </a:p>
          <a:p>
            <a:pPr marL="0" indent="0">
              <a:buNone/>
            </a:pPr>
            <a:r>
              <a:rPr lang="en-US" dirty="0">
                <a:latin typeface="Arial" pitchFamily="34" charset="0"/>
                <a:cs typeface="Arial" pitchFamily="34" charset="0"/>
              </a:rPr>
              <a:t>	F             	Deaf/Hard of Hearing                                                               </a:t>
            </a:r>
          </a:p>
          <a:p>
            <a:pPr marL="0" indent="0">
              <a:buNone/>
            </a:pPr>
            <a:r>
              <a:rPr lang="en-US" dirty="0">
                <a:latin typeface="Arial" pitchFamily="34" charset="0"/>
                <a:cs typeface="Arial" pitchFamily="34" charset="0"/>
              </a:rPr>
              <a:t>	G            	 Gifted (1-8)                                                                          </a:t>
            </a:r>
          </a:p>
          <a:p>
            <a:pPr marL="0" indent="0">
              <a:buNone/>
            </a:pPr>
            <a:r>
              <a:rPr lang="en-US" dirty="0">
                <a:latin typeface="Arial" pitchFamily="34" charset="0"/>
                <a:cs typeface="Arial" pitchFamily="34" charset="0"/>
              </a:rPr>
              <a:t>	Q            	 Exceptionally Gifted (9-12) </a:t>
            </a:r>
          </a:p>
          <a:p>
            <a:endParaRPr lang="en-US" dirty="0"/>
          </a:p>
        </p:txBody>
      </p:sp>
    </p:spTree>
    <p:extLst>
      <p:ext uri="{BB962C8B-B14F-4D97-AF65-F5344CB8AC3E}">
        <p14:creationId xmlns:p14="http://schemas.microsoft.com/office/powerpoint/2010/main" val="1571150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a:latin typeface="Arial" pitchFamily="34" charset="0"/>
                <a:cs typeface="Arial" pitchFamily="34" charset="0"/>
              </a:rPr>
              <a:t>Suggested</a:t>
            </a:r>
            <a:br>
              <a:rPr lang="en-US" b="1" dirty="0">
                <a:latin typeface="Arial" pitchFamily="34" charset="0"/>
                <a:cs typeface="Arial" pitchFamily="34" charset="0"/>
              </a:rPr>
            </a:br>
            <a:r>
              <a:rPr lang="en-US" b="1" dirty="0">
                <a:latin typeface="Arial" pitchFamily="34" charset="0"/>
                <a:cs typeface="Arial" pitchFamily="34" charset="0"/>
              </a:rPr>
              <a:t> Pages to Print</a:t>
            </a:r>
            <a:endParaRPr lang="en-US" b="1"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US" b="1" u="sng" dirty="0" smtClean="0">
                <a:latin typeface="Arial" pitchFamily="34" charset="0"/>
                <a:cs typeface="Arial" pitchFamily="34" charset="0"/>
              </a:rPr>
              <a:t>Sixth (6</a:t>
            </a:r>
            <a:r>
              <a:rPr lang="en-US" b="1" u="sng" baseline="30000" dirty="0" smtClean="0">
                <a:latin typeface="Arial" pitchFamily="34" charset="0"/>
                <a:cs typeface="Arial" pitchFamily="34" charset="0"/>
              </a:rPr>
              <a:t>th</a:t>
            </a:r>
            <a:r>
              <a:rPr lang="en-US" b="1" u="sng" dirty="0" smtClean="0">
                <a:latin typeface="Arial" pitchFamily="34" charset="0"/>
                <a:cs typeface="Arial" pitchFamily="34" charset="0"/>
              </a:rPr>
              <a:t>) Digit Codes</a:t>
            </a:r>
            <a:endParaRPr lang="en-US" u="sng" dirty="0">
              <a:latin typeface="Arial" pitchFamily="34" charset="0"/>
              <a:cs typeface="Arial" pitchFamily="34" charset="0"/>
            </a:endParaRPr>
          </a:p>
          <a:p>
            <a:pPr marL="0" indent="0">
              <a:buNone/>
            </a:pPr>
            <a:r>
              <a:rPr lang="en-US" dirty="0">
                <a:latin typeface="Arial" pitchFamily="34" charset="0"/>
                <a:cs typeface="Arial" pitchFamily="34" charset="0"/>
              </a:rPr>
              <a:t>       </a:t>
            </a:r>
          </a:p>
          <a:p>
            <a:pPr marL="0" indent="0">
              <a:buNone/>
            </a:pPr>
            <a:r>
              <a:rPr lang="en-US" b="1" u="sng" dirty="0">
                <a:latin typeface="Arial" pitchFamily="34" charset="0"/>
                <a:cs typeface="Arial" pitchFamily="34" charset="0"/>
              </a:rPr>
              <a:t>Code</a:t>
            </a:r>
            <a:r>
              <a:rPr lang="en-US" b="1" dirty="0">
                <a:latin typeface="Arial" pitchFamily="34" charset="0"/>
                <a:cs typeface="Arial" pitchFamily="34" charset="0"/>
              </a:rPr>
              <a:t>                                    </a:t>
            </a:r>
            <a:r>
              <a:rPr lang="en-US" b="1" u="sng" dirty="0">
                <a:latin typeface="Arial" pitchFamily="34" charset="0"/>
                <a:cs typeface="Arial" pitchFamily="34" charset="0"/>
              </a:rPr>
              <a:t>Special Education Category</a:t>
            </a:r>
          </a:p>
          <a:p>
            <a:pPr marL="0" indent="0">
              <a:buNone/>
            </a:pPr>
            <a:r>
              <a:rPr lang="en-US" dirty="0">
                <a:latin typeface="Arial" pitchFamily="34" charset="0"/>
                <a:cs typeface="Arial" pitchFamily="34" charset="0"/>
              </a:rPr>
              <a:t>                                               </a:t>
            </a:r>
            <a:endParaRPr lang="en-US" u="sng" dirty="0">
              <a:latin typeface="Arial" pitchFamily="34" charset="0"/>
              <a:cs typeface="Arial" pitchFamily="34" charset="0"/>
            </a:endParaRPr>
          </a:p>
          <a:p>
            <a:pPr marL="0" indent="0">
              <a:buNone/>
            </a:pPr>
            <a:r>
              <a:rPr lang="en-US" dirty="0">
                <a:latin typeface="Arial" pitchFamily="34" charset="0"/>
                <a:cs typeface="Arial" pitchFamily="34" charset="0"/>
              </a:rPr>
              <a:t>	I                       				</a:t>
            </a:r>
            <a:r>
              <a:rPr lang="en-US" dirty="0" smtClean="0">
                <a:latin typeface="Arial" pitchFamily="34" charset="0"/>
                <a:cs typeface="Arial" pitchFamily="34" charset="0"/>
              </a:rPr>
              <a:t> Mildly Mentally Impaired                                                                 </a:t>
            </a:r>
            <a:endParaRPr lang="en-US" dirty="0">
              <a:latin typeface="Arial" pitchFamily="34" charset="0"/>
              <a:cs typeface="Arial" pitchFamily="34" charset="0"/>
            </a:endParaRPr>
          </a:p>
          <a:p>
            <a:pPr marL="0" indent="0">
              <a:buNone/>
            </a:pPr>
            <a:r>
              <a:rPr lang="en-US" dirty="0">
                <a:latin typeface="Arial" pitchFamily="34" charset="0"/>
                <a:cs typeface="Arial" pitchFamily="34" charset="0"/>
              </a:rPr>
              <a:t>	J                      	 			</a:t>
            </a:r>
            <a:r>
              <a:rPr lang="en-US" dirty="0" smtClean="0">
                <a:latin typeface="Arial" pitchFamily="34" charset="0"/>
                <a:cs typeface="Arial" pitchFamily="34" charset="0"/>
              </a:rPr>
              <a:t> Moderately Mentally Impaired                                                              </a:t>
            </a:r>
            <a:endParaRPr lang="en-US" dirty="0">
              <a:latin typeface="Arial" pitchFamily="34" charset="0"/>
              <a:cs typeface="Arial" pitchFamily="34" charset="0"/>
            </a:endParaRPr>
          </a:p>
          <a:p>
            <a:pPr marL="0" indent="0">
              <a:buNone/>
            </a:pPr>
            <a:r>
              <a:rPr lang="en-US" dirty="0">
                <a:latin typeface="Arial" pitchFamily="34" charset="0"/>
                <a:cs typeface="Arial" pitchFamily="34" charset="0"/>
              </a:rPr>
              <a:t>	K                      	 			</a:t>
            </a:r>
            <a:r>
              <a:rPr lang="en-US" dirty="0" smtClean="0">
                <a:latin typeface="Arial" pitchFamily="34" charset="0"/>
                <a:cs typeface="Arial" pitchFamily="34" charset="0"/>
              </a:rPr>
              <a:t>Severely Mentally Impaired                                                                  </a:t>
            </a:r>
            <a:endParaRPr lang="en-US" dirty="0">
              <a:latin typeface="Arial" pitchFamily="34" charset="0"/>
              <a:cs typeface="Arial" pitchFamily="34" charset="0"/>
            </a:endParaRPr>
          </a:p>
          <a:p>
            <a:pPr marL="0" indent="0">
              <a:buNone/>
            </a:pPr>
            <a:r>
              <a:rPr lang="en-US" dirty="0">
                <a:latin typeface="Arial" pitchFamily="34" charset="0"/>
                <a:cs typeface="Arial" pitchFamily="34" charset="0"/>
              </a:rPr>
              <a:t>	L                       				</a:t>
            </a:r>
            <a:r>
              <a:rPr lang="en-US" dirty="0" smtClean="0">
                <a:latin typeface="Arial" pitchFamily="34" charset="0"/>
                <a:cs typeface="Arial" pitchFamily="34" charset="0"/>
              </a:rPr>
              <a:t>Profoundly Mentally Impaired                                                            </a:t>
            </a:r>
            <a:endParaRPr lang="en-US" dirty="0">
              <a:latin typeface="Arial" pitchFamily="34" charset="0"/>
              <a:cs typeface="Arial" pitchFamily="34" charset="0"/>
            </a:endParaRPr>
          </a:p>
          <a:p>
            <a:pPr marL="0" indent="0">
              <a:buNone/>
            </a:pPr>
            <a:r>
              <a:rPr lang="en-US" dirty="0">
                <a:latin typeface="Arial" pitchFamily="34" charset="0"/>
                <a:cs typeface="Arial" pitchFamily="34" charset="0"/>
              </a:rPr>
              <a:t>	T           	              		</a:t>
            </a:r>
            <a:r>
              <a:rPr lang="en-US" dirty="0" smtClean="0">
                <a:latin typeface="Arial" pitchFamily="34" charset="0"/>
                <a:cs typeface="Arial" pitchFamily="34" charset="0"/>
              </a:rPr>
              <a:t>Multi-categorical </a:t>
            </a:r>
            <a:r>
              <a:rPr lang="en-US" dirty="0">
                <a:latin typeface="Arial" pitchFamily="34" charset="0"/>
                <a:cs typeface="Arial" pitchFamily="34" charset="0"/>
              </a:rPr>
              <a:t>Class                                                              </a:t>
            </a:r>
          </a:p>
          <a:p>
            <a:pPr marL="0" indent="0">
              <a:buNone/>
            </a:pPr>
            <a:r>
              <a:rPr lang="en-US" dirty="0">
                <a:latin typeface="Arial" pitchFamily="34" charset="0"/>
                <a:cs typeface="Arial" pitchFamily="34" charset="0"/>
              </a:rPr>
              <a:t>	M                   	 			</a:t>
            </a:r>
            <a:r>
              <a:rPr lang="en-US" dirty="0" smtClean="0">
                <a:latin typeface="Arial" pitchFamily="34" charset="0"/>
                <a:cs typeface="Arial" pitchFamily="34" charset="0"/>
              </a:rPr>
              <a:t>Other </a:t>
            </a:r>
            <a:r>
              <a:rPr lang="en-US" dirty="0">
                <a:latin typeface="Arial" pitchFamily="34" charset="0"/>
                <a:cs typeface="Arial" pitchFamily="34" charset="0"/>
              </a:rPr>
              <a:t>Health Impaired                                                             </a:t>
            </a:r>
          </a:p>
          <a:p>
            <a:pPr marL="0" indent="0">
              <a:buNone/>
            </a:pPr>
            <a:r>
              <a:rPr lang="en-US" dirty="0">
                <a:latin typeface="Arial" pitchFamily="34" charset="0"/>
                <a:cs typeface="Arial" pitchFamily="34" charset="0"/>
              </a:rPr>
              <a:t>	N              	     				 Handicapped/Orthopedically Impaired</a:t>
            </a:r>
          </a:p>
          <a:p>
            <a:pPr marL="0" indent="0">
              <a:buNone/>
            </a:pPr>
            <a:r>
              <a:rPr lang="en-US" dirty="0">
                <a:latin typeface="Arial" pitchFamily="34" charset="0"/>
                <a:cs typeface="Arial" pitchFamily="34" charset="0"/>
              </a:rPr>
              <a:t>	P             	     				</a:t>
            </a:r>
            <a:r>
              <a:rPr lang="en-US" dirty="0" smtClean="0">
                <a:latin typeface="Arial" pitchFamily="34" charset="0"/>
                <a:cs typeface="Arial" pitchFamily="34" charset="0"/>
              </a:rPr>
              <a:t> </a:t>
            </a:r>
            <a:r>
              <a:rPr lang="en-US" dirty="0">
                <a:latin typeface="Arial" pitchFamily="34" charset="0"/>
                <a:cs typeface="Arial" pitchFamily="34" charset="0"/>
              </a:rPr>
              <a:t>Preschool Handicapped                                                          </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a:latin typeface="Arial" pitchFamily="34" charset="0"/>
                <a:cs typeface="Arial" pitchFamily="34" charset="0"/>
              </a:rPr>
              <a:t>R            	     			</a:t>
            </a:r>
            <a:r>
              <a:rPr lang="en-US" dirty="0" smtClean="0">
                <a:latin typeface="Arial" pitchFamily="34" charset="0"/>
                <a:cs typeface="Arial" pitchFamily="34" charset="0"/>
              </a:rPr>
              <a:t>       Specific </a:t>
            </a:r>
            <a:r>
              <a:rPr lang="en-US" dirty="0">
                <a:latin typeface="Arial" pitchFamily="34" charset="0"/>
                <a:cs typeface="Arial" pitchFamily="34" charset="0"/>
              </a:rPr>
              <a:t>Learning Disabilities                                                   </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W            </a:t>
            </a:r>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a:latin typeface="Arial" pitchFamily="34" charset="0"/>
                <a:cs typeface="Arial" pitchFamily="34" charset="0"/>
              </a:rPr>
              <a:t>Traumatic Brain Injury                                                             </a:t>
            </a:r>
            <a:endParaRPr lang="en-US" dirty="0"/>
          </a:p>
          <a:p>
            <a:endParaRPr lang="en-US" dirty="0"/>
          </a:p>
        </p:txBody>
      </p:sp>
    </p:spTree>
    <p:extLst>
      <p:ext uri="{BB962C8B-B14F-4D97-AF65-F5344CB8AC3E}">
        <p14:creationId xmlns:p14="http://schemas.microsoft.com/office/powerpoint/2010/main" val="2306665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a:latin typeface="Arial" pitchFamily="34" charset="0"/>
                <a:cs typeface="Arial" pitchFamily="34" charset="0"/>
              </a:rPr>
              <a:t>Suggested</a:t>
            </a:r>
            <a:br>
              <a:rPr lang="en-US" b="1" dirty="0">
                <a:latin typeface="Arial" pitchFamily="34" charset="0"/>
                <a:cs typeface="Arial" pitchFamily="34" charset="0"/>
              </a:rPr>
            </a:br>
            <a:r>
              <a:rPr lang="en-US" b="1" dirty="0">
                <a:latin typeface="Arial" pitchFamily="34" charset="0"/>
                <a:cs typeface="Arial" pitchFamily="34" charset="0"/>
              </a:rPr>
              <a:t> Pages to Print</a:t>
            </a:r>
            <a:endParaRPr lang="en-US" b="1" dirty="0"/>
          </a:p>
        </p:txBody>
      </p:sp>
      <p:sp>
        <p:nvSpPr>
          <p:cNvPr id="3" name="Content Placeholder 2"/>
          <p:cNvSpPr>
            <a:spLocks noGrp="1"/>
          </p:cNvSpPr>
          <p:nvPr>
            <p:ph idx="1"/>
          </p:nvPr>
        </p:nvSpPr>
        <p:spPr/>
        <p:txBody>
          <a:bodyPr>
            <a:normAutofit fontScale="55000" lnSpcReduction="20000"/>
          </a:bodyPr>
          <a:lstStyle/>
          <a:p>
            <a:pPr marL="0" indent="0" algn="ctr">
              <a:buNone/>
            </a:pPr>
            <a:r>
              <a:rPr lang="en-US" b="1" u="sng" dirty="0" smtClean="0">
                <a:latin typeface="Arial" pitchFamily="34" charset="0"/>
                <a:cs typeface="Arial" pitchFamily="34" charset="0"/>
              </a:rPr>
              <a:t>Other Sixth (6</a:t>
            </a:r>
            <a:r>
              <a:rPr lang="en-US" b="1" u="sng" baseline="30000" dirty="0" smtClean="0">
                <a:latin typeface="Arial" pitchFamily="34" charset="0"/>
                <a:cs typeface="Arial" pitchFamily="34" charset="0"/>
              </a:rPr>
              <a:t>th</a:t>
            </a:r>
            <a:r>
              <a:rPr lang="en-US" b="1" u="sng" dirty="0" smtClean="0">
                <a:latin typeface="Arial" pitchFamily="34" charset="0"/>
                <a:cs typeface="Arial" pitchFamily="34" charset="0"/>
              </a:rPr>
              <a:t>) Digit Codes</a:t>
            </a:r>
            <a:endParaRPr lang="en-US" b="1" u="sng" dirty="0">
              <a:latin typeface="Arial" pitchFamily="34" charset="0"/>
              <a:cs typeface="Arial" pitchFamily="34" charset="0"/>
            </a:endParaRPr>
          </a:p>
          <a:p>
            <a:endParaRPr lang="en-US" dirty="0">
              <a:latin typeface="Arial" pitchFamily="34" charset="0"/>
              <a:cs typeface="Arial" pitchFamily="34" charset="0"/>
            </a:endParaRPr>
          </a:p>
          <a:p>
            <a:r>
              <a:rPr lang="en-US" b="1" dirty="0">
                <a:latin typeface="Arial" pitchFamily="34" charset="0"/>
                <a:cs typeface="Arial" pitchFamily="34" charset="0"/>
              </a:rPr>
              <a:t>  H </a:t>
            </a:r>
            <a:r>
              <a:rPr lang="en-US" dirty="0">
                <a:latin typeface="Arial" pitchFamily="34" charset="0"/>
                <a:cs typeface="Arial" pitchFamily="34" charset="0"/>
              </a:rPr>
              <a:t>         </a:t>
            </a:r>
            <a:r>
              <a:rPr lang="en-US" dirty="0" smtClean="0">
                <a:latin typeface="Arial" pitchFamily="34" charset="0"/>
                <a:cs typeface="Arial" pitchFamily="34" charset="0"/>
              </a:rPr>
              <a:t>Higher </a:t>
            </a:r>
            <a:r>
              <a:rPr lang="en-US" dirty="0">
                <a:latin typeface="Arial" pitchFamily="34" charset="0"/>
                <a:cs typeface="Arial" pitchFamily="34" charset="0"/>
              </a:rPr>
              <a:t>Level (formerly called Honors) </a:t>
            </a:r>
          </a:p>
          <a:p>
            <a:pPr marL="0" indent="0">
              <a:buNone/>
            </a:pPr>
            <a:endParaRPr lang="en-US" dirty="0">
              <a:latin typeface="Arial" pitchFamily="34" charset="0"/>
              <a:cs typeface="Arial" pitchFamily="34" charset="0"/>
            </a:endParaRPr>
          </a:p>
          <a:p>
            <a:r>
              <a:rPr lang="en-US" b="1" dirty="0">
                <a:latin typeface="Arial" pitchFamily="34" charset="0"/>
                <a:cs typeface="Arial" pitchFamily="34" charset="0"/>
              </a:rPr>
              <a:t>X</a:t>
            </a:r>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a:latin typeface="Arial" pitchFamily="34" charset="0"/>
                <a:cs typeface="Arial" pitchFamily="34" charset="0"/>
              </a:rPr>
              <a:t>Dual Credit courses are approved for substitution of required courses, i.e. English 2, only if a waiver has been granted by the West Virginia Board of Education. College Course- Dual credit courses must list the appropriate 4 digit course code of the course for which high school credit is being given. College courses without an equivalent (according to accepted Content Standards and Objectives for the course) should use the courses code 7676 through 7690 as assigned in the manual.</a:t>
            </a:r>
          </a:p>
          <a:p>
            <a:endParaRPr lang="en-US" dirty="0">
              <a:latin typeface="Arial" pitchFamily="34" charset="0"/>
              <a:cs typeface="Arial" pitchFamily="34" charset="0"/>
            </a:endParaRPr>
          </a:p>
          <a:p>
            <a:r>
              <a:rPr lang="en-US" b="1" dirty="0">
                <a:latin typeface="Arial" pitchFamily="34" charset="0"/>
                <a:cs typeface="Arial" pitchFamily="34" charset="0"/>
              </a:rPr>
              <a:t>V </a:t>
            </a:r>
            <a:r>
              <a:rPr lang="en-US" dirty="0">
                <a:latin typeface="Arial" pitchFamily="34" charset="0"/>
                <a:cs typeface="Arial" pitchFamily="34" charset="0"/>
              </a:rPr>
              <a:t>            Non-Vocational Course Taught at CTE</a:t>
            </a:r>
          </a:p>
          <a:p>
            <a:r>
              <a:rPr lang="en-US" b="1" dirty="0">
                <a:latin typeface="Arial" pitchFamily="34" charset="0"/>
                <a:cs typeface="Arial" pitchFamily="34" charset="0"/>
              </a:rPr>
              <a:t>S  </a:t>
            </a:r>
            <a:r>
              <a:rPr lang="en-US" dirty="0">
                <a:latin typeface="Arial" pitchFamily="34" charset="0"/>
                <a:cs typeface="Arial" pitchFamily="34" charset="0"/>
              </a:rPr>
              <a:t>           Satellite Course/Advanced</a:t>
            </a:r>
          </a:p>
          <a:p>
            <a:r>
              <a:rPr lang="en-US" b="1" dirty="0">
                <a:latin typeface="Arial" pitchFamily="34" charset="0"/>
                <a:cs typeface="Arial" pitchFamily="34" charset="0"/>
              </a:rPr>
              <a:t>Y </a:t>
            </a:r>
            <a:r>
              <a:rPr lang="en-US" dirty="0">
                <a:latin typeface="Arial" pitchFamily="34" charset="0"/>
                <a:cs typeface="Arial" pitchFamily="34" charset="0"/>
              </a:rPr>
              <a:t>            Satellite Course</a:t>
            </a:r>
          </a:p>
          <a:p>
            <a:r>
              <a:rPr lang="en-US" b="1" dirty="0">
                <a:latin typeface="Arial" pitchFamily="34" charset="0"/>
                <a:cs typeface="Arial" pitchFamily="34" charset="0"/>
              </a:rPr>
              <a:t>Z</a:t>
            </a:r>
            <a:r>
              <a:rPr lang="en-US" dirty="0">
                <a:latin typeface="Arial" pitchFamily="34" charset="0"/>
                <a:cs typeface="Arial" pitchFamily="34" charset="0"/>
              </a:rPr>
              <a:t>             </a:t>
            </a:r>
            <a:r>
              <a:rPr lang="en-US" i="1" dirty="0">
                <a:solidFill>
                  <a:srgbClr val="FF0000"/>
                </a:solidFill>
                <a:latin typeface="Arial" pitchFamily="34" charset="0"/>
                <a:cs typeface="Arial" pitchFamily="34" charset="0"/>
              </a:rPr>
              <a:t>Teacher of Alternative Education – </a:t>
            </a:r>
          </a:p>
          <a:p>
            <a:pPr marL="0" indent="0">
              <a:buNone/>
            </a:pPr>
            <a:r>
              <a:rPr lang="en-US" i="1" dirty="0">
                <a:solidFill>
                  <a:srgbClr val="FF0000"/>
                </a:solidFill>
                <a:latin typeface="Arial" pitchFamily="34" charset="0"/>
                <a:cs typeface="Arial" pitchFamily="34" charset="0"/>
              </a:rPr>
              <a:t>                           4140 endorsement required</a:t>
            </a:r>
          </a:p>
          <a:p>
            <a:endParaRPr lang="en-US" dirty="0"/>
          </a:p>
        </p:txBody>
      </p:sp>
    </p:spTree>
    <p:extLst>
      <p:ext uri="{BB962C8B-B14F-4D97-AF65-F5344CB8AC3E}">
        <p14:creationId xmlns:p14="http://schemas.microsoft.com/office/powerpoint/2010/main" val="875805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effectLst>
                  <a:outerShdw blurRad="38100" dist="38100" dir="2700000" algn="tl">
                    <a:srgbClr val="000000">
                      <a:alpha val="43137"/>
                    </a:srgbClr>
                  </a:outerShdw>
                </a:effectLst>
                <a:latin typeface="Arial" pitchFamily="34" charset="0"/>
                <a:cs typeface="Arial" pitchFamily="34" charset="0"/>
              </a:rPr>
              <a:t>Questions?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lgn="ctr">
              <a:buNone/>
            </a:pPr>
            <a:r>
              <a:rPr lang="en-US" b="1" dirty="0" smtClean="0">
                <a:effectLst>
                  <a:outerShdw blurRad="38100" dist="38100" dir="2700000" algn="tl">
                    <a:srgbClr val="000000">
                      <a:alpha val="43137"/>
                    </a:srgbClr>
                  </a:outerShdw>
                </a:effectLst>
                <a:latin typeface="Arial" pitchFamily="34" charset="0"/>
                <a:cs typeface="Arial" pitchFamily="34" charset="0"/>
              </a:rPr>
              <a:t>Lori Buchanan</a:t>
            </a:r>
          </a:p>
          <a:p>
            <a:pPr marL="0" indent="0" algn="ctr">
              <a:buNone/>
            </a:pPr>
            <a:r>
              <a:rPr lang="en-US" sz="2800" dirty="0" smtClean="0">
                <a:latin typeface="Arial" pitchFamily="34" charset="0"/>
                <a:cs typeface="Arial" pitchFamily="34" charset="0"/>
              </a:rPr>
              <a:t>Federal Programs &amp; Monitoring </a:t>
            </a:r>
          </a:p>
          <a:p>
            <a:pPr marL="0" indent="0" algn="ctr">
              <a:buNone/>
            </a:pPr>
            <a:r>
              <a:rPr lang="en-US" sz="2800" dirty="0" smtClean="0">
                <a:latin typeface="Arial" pitchFamily="34" charset="0"/>
                <a:cs typeface="Arial" pitchFamily="34" charset="0"/>
              </a:rPr>
              <a:t>Certification Coordinator</a:t>
            </a:r>
          </a:p>
          <a:p>
            <a:pPr marL="0" indent="0" algn="ctr">
              <a:buNone/>
            </a:pPr>
            <a:r>
              <a:rPr lang="en-US" sz="2800" dirty="0" smtClean="0">
                <a:latin typeface="Arial" pitchFamily="34" charset="0"/>
                <a:cs typeface="Arial" pitchFamily="34" charset="0"/>
              </a:rPr>
              <a:t>Office of Professional Preparation</a:t>
            </a:r>
          </a:p>
          <a:p>
            <a:pPr marL="0" indent="0" algn="ctr">
              <a:buNone/>
            </a:pPr>
            <a:r>
              <a:rPr lang="en-US" sz="2800" dirty="0" smtClean="0">
                <a:latin typeface="Arial" pitchFamily="34" charset="0"/>
                <a:cs typeface="Arial" pitchFamily="34" charset="0"/>
              </a:rPr>
              <a:t>1-304-558-7010</a:t>
            </a:r>
          </a:p>
          <a:p>
            <a:pPr marL="0" indent="0" algn="ctr">
              <a:buNone/>
            </a:pPr>
            <a:r>
              <a:rPr lang="en-US" sz="2800" dirty="0" smtClean="0">
                <a:latin typeface="Arial" pitchFamily="34" charset="0"/>
                <a:cs typeface="Arial" pitchFamily="34" charset="0"/>
              </a:rPr>
              <a:t>llbuchan@k12.wv.us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194338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latin typeface="Arial" pitchFamily="34" charset="0"/>
                <a:cs typeface="Arial" pitchFamily="34" charset="0"/>
              </a:rPr>
              <a:t>http://wveis.k12.wv.us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Arial" pitchFamily="34" charset="0"/>
                <a:cs typeface="Arial" pitchFamily="34" charset="0"/>
              </a:rPr>
              <a:t>Click on the </a:t>
            </a:r>
            <a:r>
              <a:rPr lang="en-US" b="1" i="1" dirty="0" smtClean="0">
                <a:effectLst>
                  <a:outerShdw blurRad="38100" dist="38100" dir="2700000" algn="tl">
                    <a:srgbClr val="000000">
                      <a:alpha val="43137"/>
                    </a:srgbClr>
                  </a:outerShdw>
                </a:effectLst>
                <a:latin typeface="Arial" pitchFamily="34" charset="0"/>
                <a:cs typeface="Arial" pitchFamily="34" charset="0"/>
              </a:rPr>
              <a:t>SUPPORT</a:t>
            </a:r>
            <a:r>
              <a:rPr lang="en-US" dirty="0" smtClean="0">
                <a:latin typeface="Arial" pitchFamily="34" charset="0"/>
                <a:cs typeface="Arial" pitchFamily="34" charset="0"/>
              </a:rPr>
              <a:t> tab</a:t>
            </a:r>
          </a:p>
          <a:p>
            <a:pPr marL="0" indent="0" algn="ctr">
              <a:buNone/>
            </a:pPr>
            <a:r>
              <a:rPr lang="en-US" dirty="0">
                <a:latin typeface="Arial" pitchFamily="34" charset="0"/>
                <a:cs typeface="Arial" pitchFamily="34" charset="0"/>
              </a:rPr>
              <a:t>a</a:t>
            </a:r>
            <a:r>
              <a:rPr lang="en-US" dirty="0" smtClean="0">
                <a:latin typeface="Arial" pitchFamily="34" charset="0"/>
                <a:cs typeface="Arial" pitchFamily="34" charset="0"/>
              </a:rPr>
              <a:t>nd then look on the right side toward the middle of the page</a:t>
            </a:r>
          </a:p>
          <a:p>
            <a:pPr marL="0" indent="0" algn="ctr">
              <a:buNone/>
            </a:pPr>
            <a:endParaRPr lang="en-US" dirty="0" smtClean="0">
              <a:latin typeface="Arial" pitchFamily="34" charset="0"/>
              <a:cs typeface="Arial" pitchFamily="34" charset="0"/>
            </a:endParaRPr>
          </a:p>
          <a:p>
            <a:pPr marL="0" indent="0" algn="ctr">
              <a:buNone/>
            </a:pPr>
            <a:r>
              <a:rPr lang="en-US" dirty="0" smtClean="0">
                <a:latin typeface="Arial" pitchFamily="34" charset="0"/>
                <a:cs typeface="Arial" pitchFamily="34" charset="0"/>
              </a:rPr>
              <a:t>Click on </a:t>
            </a:r>
            <a:endParaRPr lang="en-US" b="1" i="1" dirty="0" smtClean="0">
              <a:effectLst>
                <a:outerShdw blurRad="38100" dist="38100" dir="2700000" algn="tl">
                  <a:srgbClr val="000000">
                    <a:alpha val="43137"/>
                  </a:srgbClr>
                </a:outerShdw>
              </a:effectLst>
              <a:latin typeface="Arial" pitchFamily="34" charset="0"/>
              <a:cs typeface="Arial" pitchFamily="34" charset="0"/>
            </a:endParaRPr>
          </a:p>
          <a:p>
            <a:pPr marL="0" indent="0" algn="ctr">
              <a:buNone/>
            </a:pPr>
            <a:r>
              <a:rPr lang="en-US" b="1" i="1" dirty="0" smtClean="0">
                <a:effectLst>
                  <a:outerShdw blurRad="38100" dist="38100" dir="2700000" algn="tl">
                    <a:srgbClr val="000000">
                      <a:alpha val="43137"/>
                    </a:srgbClr>
                  </a:outerShdw>
                </a:effectLst>
                <a:latin typeface="Arial" pitchFamily="34" charset="0"/>
                <a:cs typeface="Arial" pitchFamily="34" charset="0"/>
              </a:rPr>
              <a:t>2014-2015 Course Code Manual</a:t>
            </a:r>
          </a:p>
          <a:p>
            <a:pPr marL="0" indent="0" algn="ctr">
              <a:buNone/>
            </a:pPr>
            <a:r>
              <a:rPr lang="en-US" sz="2400" dirty="0" smtClean="0">
                <a:effectLst>
                  <a:outerShdw blurRad="38100" dist="38100" dir="2700000" algn="tl">
                    <a:srgbClr val="000000">
                      <a:alpha val="43137"/>
                    </a:srgbClr>
                  </a:outerShdw>
                </a:effectLst>
                <a:latin typeface="Arial" pitchFamily="34" charset="0"/>
                <a:cs typeface="Arial" pitchFamily="34" charset="0"/>
              </a:rPr>
              <a:t>(or the most current manual update for your school year)</a:t>
            </a:r>
          </a:p>
          <a:p>
            <a:pPr marL="0" indent="0" algn="ctr">
              <a:buNone/>
            </a:pPr>
            <a:endParaRPr lang="en-US" dirty="0" smtClean="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523772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latin typeface="Arial" panose="020B0604020202020204" pitchFamily="34" charset="0"/>
                <a:cs typeface="Arial" panose="020B0604020202020204" pitchFamily="34" charset="0"/>
              </a:rPr>
              <a:t>Open the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Course Code Manual</a:t>
            </a:r>
            <a:endParaRPr lang="en-US" b="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0148" y="1600200"/>
            <a:ext cx="5483704" cy="4525963"/>
          </a:xfrm>
        </p:spPr>
      </p:pic>
    </p:spTree>
    <p:extLst>
      <p:ext uri="{BB962C8B-B14F-4D97-AF65-F5344CB8AC3E}">
        <p14:creationId xmlns:p14="http://schemas.microsoft.com/office/powerpoint/2010/main" val="2991313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latin typeface="Arial" panose="020B0604020202020204" pitchFamily="34" charset="0"/>
                <a:cs typeface="Arial" panose="020B0604020202020204" pitchFamily="34" charset="0"/>
              </a:rPr>
              <a:t>Course Code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Title Page </a:t>
            </a:r>
            <a:endParaRPr lang="en-US"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2009422"/>
            <a:ext cx="7696200" cy="3705578"/>
          </a:xfrm>
        </p:spPr>
      </p:pic>
    </p:spTree>
    <p:extLst>
      <p:ext uri="{BB962C8B-B14F-4D97-AF65-F5344CB8AC3E}">
        <p14:creationId xmlns:p14="http://schemas.microsoft.com/office/powerpoint/2010/main" val="3138705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latin typeface="Arial" panose="020B0604020202020204" pitchFamily="34" charset="0"/>
                <a:cs typeface="Arial" panose="020B0604020202020204" pitchFamily="34" charset="0"/>
              </a:rPr>
              <a:t>How to Read the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Course Code Manual</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1221" y="1600200"/>
            <a:ext cx="6701558" cy="4525963"/>
          </a:xfrm>
        </p:spPr>
      </p:pic>
      <p:sp>
        <p:nvSpPr>
          <p:cNvPr id="5" name="Right Arrow 4"/>
          <p:cNvSpPr/>
          <p:nvPr/>
        </p:nvSpPr>
        <p:spPr>
          <a:xfrm>
            <a:off x="381000" y="341376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Course Codes</a:t>
            </a:r>
            <a:endParaRPr lang="en-US" b="1" dirty="0">
              <a:solidFill>
                <a:schemeClr val="tx1"/>
              </a:solidFill>
            </a:endParaRPr>
          </a:p>
        </p:txBody>
      </p:sp>
      <p:sp>
        <p:nvSpPr>
          <p:cNvPr id="6" name="Left Arrow 5"/>
          <p:cNvSpPr/>
          <p:nvPr/>
        </p:nvSpPr>
        <p:spPr>
          <a:xfrm>
            <a:off x="7315200" y="3733800"/>
            <a:ext cx="1676400" cy="990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Teacher Endorsement Codes</a:t>
            </a:r>
            <a:endParaRPr lang="en-US" sz="1600" b="1" dirty="0">
              <a:solidFill>
                <a:schemeClr val="tx1"/>
              </a:solidFill>
            </a:endParaRPr>
          </a:p>
        </p:txBody>
      </p:sp>
      <p:sp>
        <p:nvSpPr>
          <p:cNvPr id="3" name="Left Arrow 2"/>
          <p:cNvSpPr/>
          <p:nvPr/>
        </p:nvSpPr>
        <p:spPr>
          <a:xfrm>
            <a:off x="6705600" y="2438400"/>
            <a:ext cx="167640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Lists the teacher endorsement names</a:t>
            </a:r>
            <a:endParaRPr lang="en-US" b="1" dirty="0">
              <a:solidFill>
                <a:schemeClr val="tx1"/>
              </a:solidFill>
            </a:endParaRPr>
          </a:p>
        </p:txBody>
      </p:sp>
    </p:spTree>
    <p:extLst>
      <p:ext uri="{BB962C8B-B14F-4D97-AF65-F5344CB8AC3E}">
        <p14:creationId xmlns:p14="http://schemas.microsoft.com/office/powerpoint/2010/main" val="30140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latin typeface="Arial" pitchFamily="34" charset="0"/>
                <a:cs typeface="Arial" pitchFamily="34" charset="0"/>
              </a:rPr>
              <a:t>Navigating the </a:t>
            </a:r>
            <a:br>
              <a:rPr lang="en-US" b="1" dirty="0" smtClean="0">
                <a:latin typeface="Arial" pitchFamily="34" charset="0"/>
                <a:cs typeface="Arial" pitchFamily="34" charset="0"/>
              </a:rPr>
            </a:br>
            <a:r>
              <a:rPr lang="en-US" b="1" dirty="0" smtClean="0">
                <a:latin typeface="Arial" pitchFamily="34" charset="0"/>
                <a:cs typeface="Arial" pitchFamily="34" charset="0"/>
              </a:rPr>
              <a:t>Course Code Manual</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pPr marL="342900" lvl="1" indent="-342900">
              <a:buFont typeface="Arial"/>
              <a:buChar char="•"/>
            </a:pPr>
            <a:r>
              <a:rPr lang="en-US" sz="2400" i="1" dirty="0">
                <a:latin typeface="Arial" pitchFamily="34" charset="0"/>
                <a:cs typeface="Arial" pitchFamily="34" charset="0"/>
              </a:rPr>
              <a:t>Right click on this document.  If you have an Adobe reader, you will see a drop down with “FIND” or “SEARCH”.  Click on FIND or SEARCH. A small window will appear</a:t>
            </a:r>
            <a:r>
              <a:rPr lang="en-US" sz="2000" i="1" dirty="0" smtClean="0">
                <a:latin typeface="Arial" pitchFamily="34" charset="0"/>
                <a:cs typeface="Arial" pitchFamily="34" charset="0"/>
              </a:rPr>
              <a:t>.</a:t>
            </a:r>
          </a:p>
          <a:p>
            <a:pPr marL="342900" lvl="1" indent="-342900">
              <a:buFont typeface="Arial"/>
              <a:buChar char="•"/>
            </a:pPr>
            <a:endParaRPr lang="en-US" sz="2000" i="1" dirty="0">
              <a:latin typeface="Arial" pitchFamily="34" charset="0"/>
              <a:cs typeface="Arial" pitchFamily="34" charset="0"/>
            </a:endParaRPr>
          </a:p>
          <a:p>
            <a:pPr marL="342900" lvl="1" indent="-342900">
              <a:buFont typeface="Arial"/>
              <a:buChar char="•"/>
            </a:pPr>
            <a:endParaRPr lang="en-US" sz="2000" i="1" dirty="0">
              <a:latin typeface="Arial" pitchFamily="34" charset="0"/>
              <a:cs typeface="Arial" pitchFamily="34" charset="0"/>
            </a:endParaRPr>
          </a:p>
          <a:p>
            <a:r>
              <a:rPr lang="en-US" sz="2600" i="1" dirty="0">
                <a:latin typeface="Arial" pitchFamily="34" charset="0"/>
                <a:cs typeface="Arial" pitchFamily="34" charset="0"/>
              </a:rPr>
              <a:t>You can enter a course code, endorsement code, letters, words, etc. and you can move with the arrows forward or backward through the document and it will highlight that item all through the manual so you can check course codes, endorsement codes, etc.  Course codes are on the </a:t>
            </a:r>
            <a:r>
              <a:rPr lang="en-US" sz="2600" i="1" dirty="0" smtClean="0">
                <a:latin typeface="Arial" pitchFamily="34" charset="0"/>
                <a:cs typeface="Arial" pitchFamily="34" charset="0"/>
              </a:rPr>
              <a:t>left </a:t>
            </a:r>
            <a:r>
              <a:rPr lang="en-US" sz="2600" i="1" dirty="0">
                <a:latin typeface="Arial" pitchFamily="34" charset="0"/>
                <a:cs typeface="Arial" pitchFamily="34" charset="0"/>
              </a:rPr>
              <a:t>and the required Endorsement codes are on the right.</a:t>
            </a:r>
            <a:endParaRPr lang="en-US" sz="26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428487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latin typeface="Arial" pitchFamily="34" charset="0"/>
                <a:cs typeface="Arial" pitchFamily="34" charset="0"/>
              </a:rPr>
              <a:t>Quiz:  Navigating</a:t>
            </a:r>
            <a:br>
              <a:rPr lang="en-US" b="1" dirty="0" smtClean="0">
                <a:latin typeface="Arial" pitchFamily="34" charset="0"/>
                <a:cs typeface="Arial" pitchFamily="34" charset="0"/>
              </a:rPr>
            </a:br>
            <a:r>
              <a:rPr lang="en-US" b="1" dirty="0" smtClean="0">
                <a:latin typeface="Arial" pitchFamily="34" charset="0"/>
                <a:cs typeface="Arial" pitchFamily="34" charset="0"/>
              </a:rPr>
              <a:t> the Course Code Manual</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lgn="ctr">
              <a:buNone/>
            </a:pPr>
            <a:r>
              <a:rPr lang="en-US" dirty="0" smtClean="0">
                <a:effectLst>
                  <a:outerShdw blurRad="38100" dist="38100" dir="2700000" algn="tl">
                    <a:srgbClr val="000000">
                      <a:alpha val="43137"/>
                    </a:srgbClr>
                  </a:outerShdw>
                </a:effectLst>
                <a:latin typeface="Arial" pitchFamily="34" charset="0"/>
                <a:cs typeface="Arial" pitchFamily="34" charset="0"/>
              </a:rPr>
              <a:t>List any course code and/or endorsement codes for each.</a:t>
            </a:r>
          </a:p>
          <a:p>
            <a:pPr marL="514350" indent="-514350">
              <a:buAutoNum type="arabicPeriod"/>
            </a:pPr>
            <a:r>
              <a:rPr lang="en-US" dirty="0" smtClean="0">
                <a:latin typeface="Arial" pitchFamily="34" charset="0"/>
                <a:cs typeface="Arial" pitchFamily="34" charset="0"/>
              </a:rPr>
              <a:t>Search code 3600.  </a:t>
            </a:r>
          </a:p>
          <a:p>
            <a:pPr marL="514350" indent="-514350">
              <a:buAutoNum type="arabicPeriod"/>
            </a:pPr>
            <a:r>
              <a:rPr lang="en-US" dirty="0">
                <a:latin typeface="Arial" pitchFamily="34" charset="0"/>
                <a:cs typeface="Arial" pitchFamily="34" charset="0"/>
              </a:rPr>
              <a:t> </a:t>
            </a:r>
            <a:r>
              <a:rPr lang="en-US" dirty="0" smtClean="0">
                <a:latin typeface="Arial" pitchFamily="34" charset="0"/>
                <a:cs typeface="Arial" pitchFamily="34" charset="0"/>
              </a:rPr>
              <a:t>Search code 7602.  What is special about this code?</a:t>
            </a:r>
          </a:p>
          <a:p>
            <a:pPr marL="514350" indent="-514350">
              <a:buAutoNum type="arabicPeriod"/>
            </a:pPr>
            <a:r>
              <a:rPr lang="en-US" dirty="0" smtClean="0">
                <a:latin typeface="Arial" pitchFamily="34" charset="0"/>
                <a:cs typeface="Arial" pitchFamily="34" charset="0"/>
              </a:rPr>
              <a:t>Search code 4000.  </a:t>
            </a:r>
          </a:p>
          <a:p>
            <a:pPr marL="514350" indent="-514350">
              <a:buAutoNum type="arabicPeriod"/>
            </a:pPr>
            <a:r>
              <a:rPr lang="en-US" dirty="0" smtClean="0">
                <a:latin typeface="Arial" pitchFamily="34" charset="0"/>
                <a:cs typeface="Arial" pitchFamily="34" charset="0"/>
              </a:rPr>
              <a:t>Search code 3423.</a:t>
            </a:r>
          </a:p>
          <a:p>
            <a:pPr marL="514350" indent="-514350">
              <a:buAutoNum type="arabicPeriod"/>
            </a:pPr>
            <a:r>
              <a:rPr lang="en-US" dirty="0" smtClean="0">
                <a:latin typeface="Arial" pitchFamily="34" charset="0"/>
                <a:cs typeface="Arial" pitchFamily="34" charset="0"/>
              </a:rPr>
              <a:t>Search code 1905.</a:t>
            </a:r>
          </a:p>
          <a:p>
            <a:pPr marL="514350" indent="-514350">
              <a:buAutoNum type="arabicPeriod"/>
            </a:pPr>
            <a:endParaRPr lang="en-US" dirty="0" smtClean="0">
              <a:latin typeface="Arial" pitchFamily="34" charset="0"/>
              <a:cs typeface="Arial" pitchFamily="34" charset="0"/>
            </a:endParaRPr>
          </a:p>
          <a:p>
            <a:pPr marL="514350" indent="-514350">
              <a:buAutoNum type="arabicPeriod"/>
            </a:pPr>
            <a:endParaRPr lang="en-US"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1076152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a:latin typeface="Arial" pitchFamily="34" charset="0"/>
                <a:cs typeface="Arial" pitchFamily="34" charset="0"/>
              </a:rPr>
              <a:t>Quiz:  Navigating</a:t>
            </a:r>
            <a:br>
              <a:rPr lang="en-US" b="1" dirty="0">
                <a:latin typeface="Arial" pitchFamily="34" charset="0"/>
                <a:cs typeface="Arial" pitchFamily="34" charset="0"/>
              </a:rPr>
            </a:br>
            <a:r>
              <a:rPr lang="en-US" b="1" dirty="0">
                <a:latin typeface="Arial" pitchFamily="34" charset="0"/>
                <a:cs typeface="Arial" pitchFamily="34" charset="0"/>
              </a:rPr>
              <a:t> the Course Code Manual</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effectLst>
                  <a:outerShdw blurRad="38100" dist="38100" dir="2700000" algn="tl">
                    <a:srgbClr val="000000">
                      <a:alpha val="43137"/>
                    </a:srgbClr>
                  </a:outerShdw>
                </a:effectLst>
                <a:latin typeface="Arial" pitchFamily="34" charset="0"/>
                <a:cs typeface="Arial" pitchFamily="34" charset="0"/>
              </a:rPr>
              <a:t>                                   Answers:</a:t>
            </a:r>
          </a:p>
          <a:p>
            <a:pPr marL="514350" indent="-514350">
              <a:buAutoNum type="arabicPeriod"/>
            </a:pPr>
            <a:r>
              <a:rPr lang="en-US" b="1" u="sng" dirty="0" smtClean="0">
                <a:latin typeface="Arial" pitchFamily="34" charset="0"/>
                <a:cs typeface="Arial" pitchFamily="34" charset="0"/>
              </a:rPr>
              <a:t>3600</a:t>
            </a:r>
            <a:r>
              <a:rPr lang="en-US" dirty="0" smtClean="0">
                <a:latin typeface="Arial" pitchFamily="34" charset="0"/>
                <a:cs typeface="Arial" pitchFamily="34" charset="0"/>
              </a:rPr>
              <a:t> is an endorsement code for Elementary Education. </a:t>
            </a:r>
            <a:r>
              <a:rPr lang="en-US" b="1" u="sng" dirty="0" smtClean="0">
                <a:latin typeface="Arial" pitchFamily="34" charset="0"/>
                <a:cs typeface="Arial" pitchFamily="34" charset="0"/>
              </a:rPr>
              <a:t>3600 </a:t>
            </a:r>
            <a:r>
              <a:rPr lang="en-US" dirty="0" smtClean="0">
                <a:latin typeface="Arial" pitchFamily="34" charset="0"/>
                <a:cs typeface="Arial" pitchFamily="34" charset="0"/>
              </a:rPr>
              <a:t>is also a course code for General Music Kindergarten.</a:t>
            </a:r>
          </a:p>
          <a:p>
            <a:pPr marL="514350" indent="-514350">
              <a:buAutoNum type="arabicPeriod"/>
            </a:pPr>
            <a:r>
              <a:rPr lang="en-US" b="1" u="sng" dirty="0" smtClean="0">
                <a:latin typeface="Arial" pitchFamily="34" charset="0"/>
                <a:cs typeface="Arial" pitchFamily="34" charset="0"/>
              </a:rPr>
              <a:t>7602</a:t>
            </a:r>
            <a:r>
              <a:rPr lang="en-US" dirty="0" smtClean="0">
                <a:latin typeface="Arial" pitchFamily="34" charset="0"/>
                <a:cs typeface="Arial" pitchFamily="34" charset="0"/>
              </a:rPr>
              <a:t> is a course code for Academic Enrichment.  You must hold a 4500 endorsement code for gifted.</a:t>
            </a:r>
          </a:p>
          <a:p>
            <a:pPr marL="514350" indent="-514350">
              <a:buAutoNum type="arabicPeriod"/>
            </a:pPr>
            <a:r>
              <a:rPr lang="en-US" b="1" u="sng" dirty="0" smtClean="0">
                <a:latin typeface="Arial" pitchFamily="34" charset="0"/>
                <a:cs typeface="Arial" pitchFamily="34" charset="0"/>
              </a:rPr>
              <a:t>4000</a:t>
            </a:r>
            <a:r>
              <a:rPr lang="en-US" dirty="0" smtClean="0">
                <a:latin typeface="Arial" pitchFamily="34" charset="0"/>
                <a:cs typeface="Arial" pitchFamily="34" charset="0"/>
              </a:rPr>
              <a:t> is a course code for English Language Arts Kindergarten   AND </a:t>
            </a:r>
            <a:r>
              <a:rPr lang="en-US" b="1" u="sng" dirty="0" smtClean="0">
                <a:latin typeface="Arial" pitchFamily="34" charset="0"/>
                <a:cs typeface="Arial" pitchFamily="34" charset="0"/>
              </a:rPr>
              <a:t>4000</a:t>
            </a:r>
            <a:r>
              <a:rPr lang="en-US" dirty="0" smtClean="0">
                <a:latin typeface="Arial" pitchFamily="34" charset="0"/>
                <a:cs typeface="Arial" pitchFamily="34" charset="0"/>
              </a:rPr>
              <a:t> is also an endorsement code for School/Social Work and Attendance.</a:t>
            </a:r>
          </a:p>
          <a:p>
            <a:pPr marL="514350" indent="-514350">
              <a:buAutoNum type="arabicPeriod"/>
            </a:pPr>
            <a:r>
              <a:rPr lang="en-US" b="1" u="sng" dirty="0" smtClean="0">
                <a:latin typeface="Arial" pitchFamily="34" charset="0"/>
                <a:cs typeface="Arial" pitchFamily="34" charset="0"/>
              </a:rPr>
              <a:t>3423</a:t>
            </a:r>
            <a:r>
              <a:rPr lang="en-US" dirty="0" smtClean="0">
                <a:latin typeface="Arial" pitchFamily="34" charset="0"/>
                <a:cs typeface="Arial" pitchFamily="34" charset="0"/>
              </a:rPr>
              <a:t> is in a range of course codes used for Dance –Independent Study.</a:t>
            </a:r>
          </a:p>
          <a:p>
            <a:pPr marL="514350" indent="-514350">
              <a:buAutoNum type="arabicPeriod"/>
            </a:pPr>
            <a:r>
              <a:rPr lang="en-US" b="1" u="sng" dirty="0" smtClean="0">
                <a:latin typeface="Arial" pitchFamily="34" charset="0"/>
                <a:cs typeface="Arial" pitchFamily="34" charset="0"/>
              </a:rPr>
              <a:t>1905</a:t>
            </a:r>
            <a:r>
              <a:rPr lang="en-US" dirty="0" smtClean="0">
                <a:latin typeface="Arial" pitchFamily="34" charset="0"/>
                <a:cs typeface="Arial" pitchFamily="34" charset="0"/>
              </a:rPr>
              <a:t> is a endorsement code for Math through Algebra I.  (Look at what classes this code allows someone to teach) and </a:t>
            </a:r>
            <a:r>
              <a:rPr lang="en-US" b="1" u="sng" dirty="0" smtClean="0">
                <a:latin typeface="Arial" pitchFamily="34" charset="0"/>
                <a:cs typeface="Arial" pitchFamily="34" charset="0"/>
              </a:rPr>
              <a:t>1905</a:t>
            </a:r>
            <a:r>
              <a:rPr lang="en-US" dirty="0" smtClean="0">
                <a:latin typeface="Arial" pitchFamily="34" charset="0"/>
                <a:cs typeface="Arial" pitchFamily="34" charset="0"/>
              </a:rPr>
              <a:t> is also a course code for Machine Tool Technology-Fundamentals of Machine Process</a:t>
            </a:r>
          </a:p>
          <a:p>
            <a:pPr marL="0" indent="0">
              <a:buNone/>
            </a:pPr>
            <a:endParaRPr lang="en-US"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56474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latin typeface="Arial" pitchFamily="34" charset="0"/>
                <a:cs typeface="Arial" pitchFamily="34" charset="0"/>
              </a:rPr>
              <a:t>Course Code Manual</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a:latin typeface="Arial" pitchFamily="34" charset="0"/>
                <a:cs typeface="Arial" pitchFamily="34" charset="0"/>
              </a:rPr>
              <a:t>The sixth position of the six-character course code number is listed in </a:t>
            </a:r>
          </a:p>
          <a:p>
            <a:pPr marL="0" indent="0" algn="ctr">
              <a:buNone/>
            </a:pPr>
            <a:r>
              <a:rPr lang="en-US" b="1" dirty="0">
                <a:latin typeface="Arial" pitchFamily="34" charset="0"/>
                <a:cs typeface="Arial" pitchFamily="34" charset="0"/>
              </a:rPr>
              <a:t>Section 1, Page 10</a:t>
            </a:r>
          </a:p>
          <a:p>
            <a:pPr marL="0" indent="0" algn="ctr">
              <a:buNone/>
            </a:pPr>
            <a:r>
              <a:rPr lang="en-US" b="1" dirty="0">
                <a:latin typeface="Arial" pitchFamily="34" charset="0"/>
                <a:cs typeface="Arial" pitchFamily="34" charset="0"/>
              </a:rPr>
              <a:t>(refer to your handout)</a:t>
            </a:r>
          </a:p>
          <a:p>
            <a:pPr marL="0" indent="0" algn="ctr">
              <a:buNone/>
            </a:pPr>
            <a:endParaRPr lang="en-US" b="1" dirty="0">
              <a:latin typeface="Arial" pitchFamily="34" charset="0"/>
              <a:cs typeface="Arial" pitchFamily="34" charset="0"/>
            </a:endParaRPr>
          </a:p>
          <a:p>
            <a:pPr marL="0" indent="0" algn="ctr">
              <a:buNone/>
            </a:pPr>
            <a:r>
              <a:rPr lang="en-US" b="1" u="sng" dirty="0">
                <a:latin typeface="Arial" pitchFamily="34" charset="0"/>
                <a:cs typeface="Arial" pitchFamily="34" charset="0"/>
              </a:rPr>
              <a:t>QUIZ:</a:t>
            </a:r>
          </a:p>
          <a:p>
            <a:pPr marL="0" indent="0" algn="ctr">
              <a:buNone/>
            </a:pPr>
            <a:r>
              <a:rPr lang="en-US" b="1" dirty="0">
                <a:latin typeface="Arial" pitchFamily="34" charset="0"/>
                <a:cs typeface="Arial" pitchFamily="34" charset="0"/>
              </a:rPr>
              <a:t>What is the course and exceptionality?</a:t>
            </a:r>
          </a:p>
          <a:p>
            <a:pPr marL="0" indent="0" algn="ctr">
              <a:buNone/>
            </a:pPr>
            <a:r>
              <a:rPr lang="en-US" b="1" dirty="0">
                <a:latin typeface="Arial" pitchFamily="34" charset="0"/>
                <a:cs typeface="Arial" pitchFamily="34" charset="0"/>
              </a:rPr>
              <a:t>  -- </a:t>
            </a:r>
            <a:r>
              <a:rPr lang="en-US" b="1" dirty="0">
                <a:solidFill>
                  <a:srgbClr val="FF0000"/>
                </a:solidFill>
                <a:latin typeface="Arial" pitchFamily="34" charset="0"/>
                <a:cs typeface="Arial" pitchFamily="34" charset="0"/>
              </a:rPr>
              <a:t>4000 U</a:t>
            </a:r>
            <a:r>
              <a:rPr lang="en-US" b="1" dirty="0">
                <a:latin typeface="Arial" pitchFamily="34" charset="0"/>
                <a:cs typeface="Arial" pitchFamily="34" charset="0"/>
              </a:rPr>
              <a:t>		</a:t>
            </a:r>
          </a:p>
          <a:p>
            <a:pPr marL="0" indent="0" algn="ctr">
              <a:buNone/>
            </a:pPr>
            <a:r>
              <a:rPr lang="en-US" b="1" dirty="0">
                <a:latin typeface="Arial" pitchFamily="34" charset="0"/>
                <a:cs typeface="Arial" pitchFamily="34" charset="0"/>
              </a:rPr>
              <a:t>-- </a:t>
            </a:r>
            <a:r>
              <a:rPr lang="en-US" b="1" dirty="0">
                <a:solidFill>
                  <a:srgbClr val="00B050"/>
                </a:solidFill>
                <a:latin typeface="Arial" pitchFamily="34" charset="0"/>
                <a:cs typeface="Arial" pitchFamily="34" charset="0"/>
              </a:rPr>
              <a:t>7007 R</a:t>
            </a:r>
            <a:r>
              <a:rPr lang="en-US" b="1" dirty="0">
                <a:latin typeface="Arial" pitchFamily="34" charset="0"/>
                <a:cs typeface="Arial" pitchFamily="34" charset="0"/>
              </a:rPr>
              <a:t>	</a:t>
            </a:r>
          </a:p>
          <a:p>
            <a:pPr marL="0" indent="0" algn="ctr">
              <a:buNone/>
            </a:pPr>
            <a:r>
              <a:rPr lang="en-US" b="1" dirty="0">
                <a:latin typeface="Arial" pitchFamily="34" charset="0"/>
                <a:cs typeface="Arial" pitchFamily="34" charset="0"/>
              </a:rPr>
              <a:t>  -- </a:t>
            </a:r>
            <a:r>
              <a:rPr lang="en-US" b="1" dirty="0">
                <a:solidFill>
                  <a:srgbClr val="0070C0"/>
                </a:solidFill>
                <a:latin typeface="Arial" pitchFamily="34" charset="0"/>
                <a:cs typeface="Arial" pitchFamily="34" charset="0"/>
              </a:rPr>
              <a:t>3012 T</a:t>
            </a:r>
            <a:r>
              <a:rPr lang="en-US" b="1" dirty="0">
                <a:latin typeface="Arial" pitchFamily="34" charset="0"/>
                <a:cs typeface="Arial" pitchFamily="34" charset="0"/>
              </a:rPr>
              <a:t>		</a:t>
            </a:r>
            <a:endParaRPr lang="en-US" b="1" dirty="0" smtClean="0">
              <a:latin typeface="Arial" pitchFamily="34" charset="0"/>
              <a:cs typeface="Arial" pitchFamily="34" charset="0"/>
            </a:endParaRPr>
          </a:p>
          <a:p>
            <a:pPr marL="0" indent="0" algn="ctr">
              <a:buNone/>
            </a:pPr>
            <a:r>
              <a:rPr lang="en-US" b="1" dirty="0" smtClean="0">
                <a:latin typeface="Arial" pitchFamily="34" charset="0"/>
                <a:cs typeface="Arial" pitchFamily="34" charset="0"/>
              </a:rPr>
              <a:t> </a:t>
            </a:r>
            <a:r>
              <a:rPr lang="en-US" b="1" dirty="0">
                <a:latin typeface="Arial" pitchFamily="34" charset="0"/>
                <a:cs typeface="Arial" pitchFamily="34" charset="0"/>
              </a:rPr>
              <a:t>-- 6021 M	</a:t>
            </a:r>
            <a:endParaRPr lang="en-US" dirty="0"/>
          </a:p>
        </p:txBody>
      </p:sp>
    </p:spTree>
    <p:extLst>
      <p:ext uri="{BB962C8B-B14F-4D97-AF65-F5344CB8AC3E}">
        <p14:creationId xmlns:p14="http://schemas.microsoft.com/office/powerpoint/2010/main" val="1243165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794</Words>
  <Application>Microsoft Office PowerPoint</Application>
  <PresentationFormat>On-screen Show (4:3)</PresentationFormat>
  <Paragraphs>127</Paragraphs>
  <Slides>15</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2_Office Theme</vt:lpstr>
      <vt:lpstr>Course Code Manual</vt:lpstr>
      <vt:lpstr>http://wveis.k12.wv.us</vt:lpstr>
      <vt:lpstr>Open the  Course Code Manual</vt:lpstr>
      <vt:lpstr>Course Code Title Page </vt:lpstr>
      <vt:lpstr>How to Read the  Course Code Manual</vt:lpstr>
      <vt:lpstr>Navigating the  Course Code Manual</vt:lpstr>
      <vt:lpstr>Quiz:  Navigating  the Course Code Manual</vt:lpstr>
      <vt:lpstr>Quiz:  Navigating  the Course Code Manual</vt:lpstr>
      <vt:lpstr>Course Code Manual</vt:lpstr>
      <vt:lpstr>Course Code Manual</vt:lpstr>
      <vt:lpstr>Suggested  Pages to Print</vt:lpstr>
      <vt:lpstr>Suggested  Pages to Print</vt:lpstr>
      <vt:lpstr>Suggested  Pages to Print</vt:lpstr>
      <vt:lpstr>Suggested  Pages to Print</vt:lpstr>
      <vt:lpstr>Questions?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 Evaluation Self-Reflection and Evidence Webinar February 28th, 2013</dc:title>
  <dc:creator>Lisa Hedrick</dc:creator>
  <cp:lastModifiedBy>Lori Buchanan</cp:lastModifiedBy>
  <cp:revision>17</cp:revision>
  <cp:lastPrinted>2015-02-06T18:09:05Z</cp:lastPrinted>
  <dcterms:created xsi:type="dcterms:W3CDTF">2013-04-24T20:57:18Z</dcterms:created>
  <dcterms:modified xsi:type="dcterms:W3CDTF">2015-02-06T18:09:57Z</dcterms:modified>
</cp:coreProperties>
</file>