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3" r:id="rId3"/>
    <p:sldId id="258" r:id="rId4"/>
    <p:sldId id="263" r:id="rId5"/>
    <p:sldId id="264" r:id="rId6"/>
    <p:sldId id="265" r:id="rId7"/>
    <p:sldId id="266" r:id="rId8"/>
    <p:sldId id="304" r:id="rId9"/>
    <p:sldId id="320" r:id="rId10"/>
    <p:sldId id="305" r:id="rId11"/>
    <p:sldId id="306" r:id="rId12"/>
    <p:sldId id="307" r:id="rId13"/>
    <p:sldId id="308" r:id="rId14"/>
    <p:sldId id="293" r:id="rId15"/>
    <p:sldId id="279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C9F7-7E0A-4FC2-94C3-A06023BCAF59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6442-1F83-4620-9DC0-F372D6468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70AA-B884-46E9-8729-C3BA4BA9EDA6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39F4-491D-418B-B158-20B829E1C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6F631-1EFB-4036-A8CE-9EFFDE90DE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4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SSN</a:t>
            </a:r>
            <a:r>
              <a:rPr lang="en-US" baseline="0" dirty="0" smtClean="0"/>
              <a:t> and ID aren’t correct or don’t match, it will show as a SSN Error and the person’s name and credentials will not appear.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1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“Alternative</a:t>
            </a:r>
            <a:r>
              <a:rPr lang="en-US" baseline="0" dirty="0" smtClean="0"/>
              <a:t> Education” at the top of the list.  Refer to handouts for Form 38 and Form 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0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grade levels.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the teacher credentialed</a:t>
            </a:r>
            <a:r>
              <a:rPr lang="en-US" baseline="0" dirty="0" smtClean="0"/>
              <a:t> for the entire schedule?  What would you need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the special education credentials first.</a:t>
            </a:r>
            <a:r>
              <a:rPr lang="en-US" baseline="0" dirty="0" smtClean="0"/>
              <a:t>  If credentialed for special education, then look for content (78-; HOUSSE; content praxis)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B39F4-491D-418B-B158-20B829E1C9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7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2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6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0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3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2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92A09B-228D-5B4E-A4BB-E9F62617E3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27B01B9-94B0-9D4A-910F-C04AD4508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certific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vde.state.wv.us/certification/form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2"/>
          <p:cNvSpPr>
            <a:spLocks noGrp="1"/>
          </p:cNvSpPr>
          <p:nvPr>
            <p:ph type="ctrTitle"/>
          </p:nvPr>
        </p:nvSpPr>
        <p:spPr>
          <a:xfrm>
            <a:off x="1371600" y="2514600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Principals</a:t>
            </a:r>
            <a: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’ Training</a:t>
            </a:r>
            <a:b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Spring</a:t>
            </a:r>
            <a: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2015</a:t>
            </a:r>
            <a:br>
              <a:rPr lang="en-US" sz="5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sz="5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  <a:p>
            <a:pPr marL="0" indent="0">
              <a:buNone/>
            </a:pP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Teacher 1: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49895"/>
              </p:ext>
            </p:extLst>
          </p:nvPr>
        </p:nvGraphicFramePr>
        <p:xfrm>
          <a:off x="1524000" y="3573537"/>
          <a:ext cx="6096000" cy="196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749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Classes/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Schedule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Certification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697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2620-KINDERGARTEN 0 Grades: 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22 Professional Teaching Certificate 3600 -Elementary Education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01-06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Permanent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2 4"/>
          <p:cNvSpPr/>
          <p:nvPr/>
        </p:nvSpPr>
        <p:spPr>
          <a:xfrm>
            <a:off x="1676400" y="0"/>
            <a:ext cx="4648200" cy="35814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 credentialed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Teacher 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42552"/>
              </p:ext>
            </p:extLst>
          </p:nvPr>
        </p:nvGraphicFramePr>
        <p:xfrm>
          <a:off x="609600" y="2743200"/>
          <a:ext cx="7924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4519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Classes/Schedule: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Certification: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4656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6008-SCIENCE 8 2 Grades: 08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7602-ACAD ENRICH 8 Grades: 08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7602-ACAD ENRICH 8 Grades: 08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7633-DVLP GUID 8 Grades: 08 </a:t>
                      </a:r>
                      <a:br>
                        <a:rPr lang="en-US" dirty="0" smtClean="0">
                          <a:effectLst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22 Professional Teaching Certificate 2900 -General Science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05-09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06/30/2017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22 Professional Teaching Certificate 3605 -Multi-Subjects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0K-08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2 4"/>
          <p:cNvSpPr/>
          <p:nvPr/>
        </p:nvSpPr>
        <p:spPr>
          <a:xfrm>
            <a:off x="1447800" y="-457200"/>
            <a:ext cx="5486400" cy="38100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Not Credentialed for 7602!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Teacher 3: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00107"/>
              </p:ext>
            </p:extLst>
          </p:nvPr>
        </p:nvGraphicFramePr>
        <p:xfrm>
          <a:off x="1524000" y="3048000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Classes/Schedule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6021-BIOLOGY 3 Grades: 09 10 11 12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6103-ADV HMN ANAT E Grades: 10 11 12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7821-PLANNING 3 Grades: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7829-TEACHER DUTY 3 Grades: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22 Professional Teaching Certificate 2600 -Biological Sciences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07-12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Permanent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22 Professional Teaching Certificate 2900 -General Science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07-12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Permanent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2 4"/>
          <p:cNvSpPr/>
          <p:nvPr/>
        </p:nvSpPr>
        <p:spPr>
          <a:xfrm>
            <a:off x="1905000" y="304800"/>
            <a:ext cx="5410200" cy="32004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Credentialed!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00297"/>
              </p:ext>
            </p:extLst>
          </p:nvPr>
        </p:nvGraphicFramePr>
        <p:xfrm>
          <a:off x="685800" y="1219200"/>
          <a:ext cx="8153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2578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Classes/Schedule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Credentials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3012-MATH I - 9 2 T-MULTI-CATEGORICAL Grades: 09 10 11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3013-MATH I-9 LAB 1 T-MULTI-CATEGORICAL Grades: 09 11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3045-GEOMETRY 3 T-MULTI-CATEGORICAL Grades: 10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7821-PLANNING 3 Grades: 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7829-TEACHER DUTY 3 Grades: </a:t>
                      </a:r>
                    </a:p>
                    <a:p>
                      <a:endParaRPr lang="en-US" dirty="0" smtClean="0">
                        <a:effectLst/>
                      </a:endParaRPr>
                    </a:p>
                    <a:p>
                      <a:r>
                        <a:rPr lang="en-US" dirty="0" smtClean="0">
                          <a:effectLst/>
                        </a:rPr>
                        <a:t>SE ROSTER/CASELOAD: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LD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BD</a:t>
                      </a:r>
                    </a:p>
                    <a:p>
                      <a:r>
                        <a:rPr lang="en-US" dirty="0" smtClean="0">
                          <a:effectLst/>
                        </a:rPr>
                        <a:t>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78 Content for Special Education 1000 -English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06/30/2015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 Content for Special Education 1900 -Mathematics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06/30/2015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 Content for Special Education 2900 -General Science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06/30/2015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 Content for Special Education 3000 -Social Studies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06/30/2015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22 Professional Teaching Certificate 0600 -Business Education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06/30/2018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22 Professional Teaching Certificate 4115 -Multi-Categorical (LD, BD, MI)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06/30/2018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22 Professional Teaching Certificate 4116 -Autism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06/30/2018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78 Content for Special Education 1900 -Mathematics </a:t>
                      </a:r>
                      <a:r>
                        <a:rPr lang="en-US" dirty="0" err="1" smtClean="0">
                          <a:effectLst/>
                        </a:rPr>
                        <a:t>Grds</a:t>
                      </a:r>
                      <a:r>
                        <a:rPr lang="en-US" dirty="0" smtClean="0">
                          <a:effectLst/>
                        </a:rPr>
                        <a:t>: 05-AD </a:t>
                      </a:r>
                      <a:r>
                        <a:rPr lang="en-US" dirty="0" err="1" smtClean="0">
                          <a:effectLst/>
                        </a:rPr>
                        <a:t>Exp</a:t>
                      </a:r>
                      <a:r>
                        <a:rPr lang="en-US" dirty="0" smtClean="0">
                          <a:effectLst/>
                        </a:rPr>
                        <a:t>: Permanent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xplosion 2 4"/>
          <p:cNvSpPr/>
          <p:nvPr/>
        </p:nvSpPr>
        <p:spPr>
          <a:xfrm>
            <a:off x="1447800" y="-228600"/>
            <a:ext cx="5486400" cy="22098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Credentialed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Any Questions?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Specific instructions are provided on individual topics/reports on our WVDE website under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“Resources”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http://wvde.state.wv.us/certification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County trainings are available upon request.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Contact Information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Lori Buchanan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Federal Program &amp; Monitoring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Certification Coordinator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WVDE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Office of Professional Preparation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Building  6, Room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722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1900 Kanawha Blvd. 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Charleston, WV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304-558-7010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llbuchan@k12.wv.us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 -Test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 What is the WVEIS Course Code Manual and when do I need it?</a:t>
            </a:r>
          </a:p>
          <a:p>
            <a:r>
              <a:rPr lang="en-US" dirty="0" smtClean="0"/>
              <a:t>2.  What makes someone credentialed?</a:t>
            </a:r>
          </a:p>
          <a:p>
            <a:r>
              <a:rPr lang="en-US" dirty="0" smtClean="0"/>
              <a:t>3.  What makes someone highly qualified?</a:t>
            </a:r>
          </a:p>
          <a:p>
            <a:r>
              <a:rPr lang="en-US" dirty="0" smtClean="0"/>
              <a:t>4.  What information is on the Compliance Tool and do I need to use it?</a:t>
            </a:r>
          </a:p>
          <a:p>
            <a:r>
              <a:rPr lang="en-US" dirty="0" smtClean="0"/>
              <a:t>5.  Why is it important to review and update the Master Schedule?</a:t>
            </a:r>
          </a:p>
          <a:p>
            <a:r>
              <a:rPr lang="en-US" dirty="0" smtClean="0"/>
              <a:t>6.  How can I prepare for an audit?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It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All Starts with the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Master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>
                <a:latin typeface="Arial" pitchFamily="34" charset="0"/>
                <a:cs typeface="Arial" pitchFamily="34" charset="0"/>
              </a:rPr>
              <a:t>Information is generated from 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Master Schedule to: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1-Determine if a teacher is appropriately credentialed and/or Highly Qualified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2-Complete OEPA Reports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3-Complete Title I Reports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4-Complete Educator 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Evaluations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-Complete Roster Verification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-Complete </a:t>
            </a:r>
            <a:r>
              <a:rPr lang="en-US" dirty="0">
                <a:latin typeface="Arial" pitchFamily="34" charset="0"/>
                <a:cs typeface="Arial" pitchFamily="34" charset="0"/>
              </a:rPr>
              <a:t>the HQ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Data/Class Count Report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Master Schedule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Things to 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As you finalize your Master Schedule, double check everyone’s SSN and Employee ID. 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Make sure that you reference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current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WVEIS Course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Code Manual</a:t>
            </a:r>
            <a:r>
              <a:rPr lang="en-US" dirty="0">
                <a:latin typeface="Arial" pitchFamily="34" charset="0"/>
                <a:cs typeface="Arial" pitchFamily="34" charset="0"/>
              </a:rPr>
              <a:t> for accuracy.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-Course Codes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align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Endorsement </a:t>
            </a:r>
            <a:r>
              <a:rPr lang="en-US" dirty="0">
                <a:latin typeface="Arial" pitchFamily="34" charset="0"/>
                <a:cs typeface="Arial" pitchFamily="34" charset="0"/>
              </a:rPr>
              <a:t>	Codes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-Listing special education codes; 	AP/Virtual codes; etc. in the correct 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position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Master Schedule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Things to Remember: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Make certain that all of your Alternate Education Teachers hold a valid 4140 Alternate Education endorsement (Form 38) which must be renewed every year.</a:t>
            </a: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view/download forms: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http://wvde.state.wv.us/certification/forms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Form 38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4397017"/>
          </a:xfrm>
        </p:spPr>
      </p:pic>
      <p:sp>
        <p:nvSpPr>
          <p:cNvPr id="6" name="Up Arrow 5"/>
          <p:cNvSpPr/>
          <p:nvPr/>
        </p:nvSpPr>
        <p:spPr>
          <a:xfrm>
            <a:off x="1828800" y="457200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>
                <a:latin typeface="Arial" pitchFamily="34" charset="0"/>
                <a:cs typeface="Arial" pitchFamily="34" charset="0"/>
              </a:rPr>
              <a:t>Master Schedule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HQ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Remember</a:t>
            </a:r>
            <a:r>
              <a:rPr lang="en-US" dirty="0">
                <a:latin typeface="Arial" pitchFamily="34" charset="0"/>
                <a:cs typeface="Arial" pitchFamily="34" charset="0"/>
              </a:rPr>
              <a:t>, a teacher may be HQ, but if they are not scheduled properly, they may be reported as not HQ due to your scheduling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error.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Credentials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if your staff is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properly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credentialed?</a:t>
            </a:r>
          </a:p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Toolbox: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WVEIS Course Code Manual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Preparation Tool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Incorrect Scheduling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4012-ENG LA 12 1 Grades: 11 12 </a:t>
            </a:r>
            <a:br>
              <a:rPr lang="en-US" dirty="0"/>
            </a:br>
            <a:r>
              <a:rPr lang="en-US" dirty="0"/>
              <a:t>4012-ENG LA 12 2 Grades: 11 12 </a:t>
            </a:r>
            <a:br>
              <a:rPr lang="en-US" dirty="0"/>
            </a:br>
            <a:r>
              <a:rPr lang="en-US" dirty="0" smtClean="0"/>
              <a:t>7821-PLANNING </a:t>
            </a:r>
            <a:r>
              <a:rPr lang="en-US" dirty="0"/>
              <a:t>1 Grades: </a:t>
            </a:r>
            <a:br>
              <a:rPr lang="en-US" dirty="0"/>
            </a:br>
            <a:r>
              <a:rPr lang="en-US" dirty="0"/>
              <a:t>7829-TEACHER DUTY 1 Grades: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21 </a:t>
            </a:r>
            <a:r>
              <a:rPr lang="en-US" dirty="0"/>
              <a:t>Professional Teaching Certificate 4115 -Multi-Categorical (LD, BD, MI) </a:t>
            </a:r>
            <a:r>
              <a:rPr lang="en-US" dirty="0" err="1"/>
              <a:t>Grds</a:t>
            </a:r>
            <a:r>
              <a:rPr lang="en-US" dirty="0"/>
              <a:t>: 05-AD </a:t>
            </a:r>
            <a:r>
              <a:rPr lang="en-US" dirty="0" err="1"/>
              <a:t>Exp</a:t>
            </a:r>
            <a:r>
              <a:rPr lang="en-US" dirty="0"/>
              <a:t>: 06/30/2014</a:t>
            </a:r>
            <a:br>
              <a:rPr lang="en-US" dirty="0"/>
            </a:br>
            <a:r>
              <a:rPr lang="en-US" dirty="0"/>
              <a:t>78 Content for Special Education 1000 -English </a:t>
            </a:r>
            <a:r>
              <a:rPr lang="en-US" dirty="0" err="1"/>
              <a:t>Grds</a:t>
            </a:r>
            <a:r>
              <a:rPr lang="en-US" dirty="0"/>
              <a:t>: 05-AD </a:t>
            </a:r>
            <a:r>
              <a:rPr lang="en-US" dirty="0" err="1"/>
              <a:t>Exp</a:t>
            </a:r>
            <a:r>
              <a:rPr lang="en-US" dirty="0"/>
              <a:t>: Permanent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529</Words>
  <Application>Microsoft Office PowerPoint</Application>
  <PresentationFormat>On-screen Show (4:3)</PresentationFormat>
  <Paragraphs>107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2_Office Theme</vt:lpstr>
      <vt:lpstr>Principals’ Training Spring 2015 </vt:lpstr>
      <vt:lpstr>Pre -Test</vt:lpstr>
      <vt:lpstr>                       It All Starts with the  Master Schedule</vt:lpstr>
      <vt:lpstr>Master Schedule Things to Remember:</vt:lpstr>
      <vt:lpstr>Master Schedule Things to Remember:</vt:lpstr>
      <vt:lpstr>Form 38</vt:lpstr>
      <vt:lpstr>Master Schedule  &amp; HQ Status</vt:lpstr>
      <vt:lpstr>Credentials</vt:lpstr>
      <vt:lpstr>Example of  Incorrect Scheduling</vt:lpstr>
      <vt:lpstr>Credentials</vt:lpstr>
      <vt:lpstr>Credentials</vt:lpstr>
      <vt:lpstr>Credentials</vt:lpstr>
      <vt:lpstr>Credentials</vt:lpstr>
      <vt:lpstr>Any Questions?</vt:lpstr>
      <vt:lpstr>Contact Information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Evaluation Self-Reflection and Evidence Webinar February 28th, 2013</dc:title>
  <dc:creator>Lisa Hedrick</dc:creator>
  <cp:lastModifiedBy>Lori Buchanan</cp:lastModifiedBy>
  <cp:revision>69</cp:revision>
  <cp:lastPrinted>2015-02-06T18:06:58Z</cp:lastPrinted>
  <dcterms:created xsi:type="dcterms:W3CDTF">2013-04-24T20:57:18Z</dcterms:created>
  <dcterms:modified xsi:type="dcterms:W3CDTF">2015-02-06T18:07:11Z</dcterms:modified>
</cp:coreProperties>
</file>