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0" r:id="rId2"/>
    <p:sldId id="263" r:id="rId3"/>
    <p:sldId id="264" r:id="rId4"/>
    <p:sldId id="257"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535" autoAdjust="0"/>
  </p:normalViewPr>
  <p:slideViewPr>
    <p:cSldViewPr snapToGrid="0" snapToObjects="1">
      <p:cViewPr varScale="1">
        <p:scale>
          <a:sx n="97" d="100"/>
          <a:sy n="97" d="100"/>
        </p:scale>
        <p:origin x="20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4/30/2018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a:t>
            </a:r>
            <a:r>
              <a:rPr lang="en-US" baseline="0" dirty="0" smtClean="0"/>
              <a:t> going to go through step-by-step instructions on how to log in and complete your application in GPS. </a:t>
            </a:r>
          </a:p>
          <a:p>
            <a:endParaRPr lang="en-US" baseline="0" dirty="0" smtClean="0"/>
          </a:p>
          <a:p>
            <a:r>
              <a:rPr lang="en-US" baseline="0" dirty="0" smtClean="0"/>
              <a:t>As we go through the application, we’ll also be addressing some frequently asked questions that we’ve received since the announcement of RDP. The FAQ will be compiled and sent out via email after the webinar. </a:t>
            </a:r>
          </a:p>
          <a:p>
            <a:endParaRPr lang="en-US" baseline="0" dirty="0" smtClean="0"/>
          </a:p>
          <a:p>
            <a:r>
              <a:rPr lang="en-US" baseline="0" dirty="0" smtClean="0"/>
              <a:t>Last, we’ll address what our next steps are as we move forward with the application process.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129511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Funding</a:t>
            </a:r>
            <a:r>
              <a:rPr lang="en-US" baseline="0" dirty="0" smtClean="0"/>
              <a:t> from the Navigation Options then select Funding Applications. This page is where you will select the year and the application you want to access.</a:t>
            </a:r>
          </a:p>
          <a:p>
            <a:endParaRPr lang="en-US" baseline="0" dirty="0" smtClean="0"/>
          </a:p>
          <a:p>
            <a:r>
              <a:rPr lang="en-US" baseline="0" dirty="0" smtClean="0"/>
              <a:t>Click on the application name under the Entitlement Funding Application heading.</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14</a:t>
            </a:fld>
            <a:endParaRPr lang="en-US"/>
          </a:p>
        </p:txBody>
      </p:sp>
    </p:spTree>
    <p:extLst>
      <p:ext uri="{BB962C8B-B14F-4D97-AF65-F5344CB8AC3E}">
        <p14:creationId xmlns:p14="http://schemas.microsoft.com/office/powerpoint/2010/main" val="94103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a:t>
            </a:r>
            <a:r>
              <a:rPr lang="en-US" baseline="0" dirty="0" smtClean="0"/>
              <a:t> of this page displays the county name and number along with the current application status and the next step in the application process.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146702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Sections include:</a:t>
            </a:r>
          </a:p>
          <a:p>
            <a:r>
              <a:rPr lang="en-US" dirty="0" smtClean="0"/>
              <a:t>History</a:t>
            </a:r>
            <a:r>
              <a:rPr lang="en-US" baseline="0" dirty="0" smtClean="0"/>
              <a:t> Log – displays the history of comments and status changes within GPS. Also contains the ability to post comments and send emails within GPS. </a:t>
            </a:r>
          </a:p>
          <a:p>
            <a:r>
              <a:rPr lang="en-US" baseline="0" dirty="0" smtClean="0"/>
              <a:t>Allocations – Displays an overview of the allocations for each RDP grant.</a:t>
            </a:r>
          </a:p>
          <a:p>
            <a:r>
              <a:rPr lang="en-US" baseline="0" dirty="0" smtClean="0"/>
              <a:t>Contacts – A listing of LEA contacts for each RDP grant.</a:t>
            </a:r>
          </a:p>
          <a:p>
            <a:r>
              <a:rPr lang="en-US" baseline="0" dirty="0" smtClean="0"/>
              <a:t>Results-Driven Priorities – RDP grant application pages.</a:t>
            </a:r>
          </a:p>
          <a:p>
            <a:r>
              <a:rPr lang="en-US" baseline="0" dirty="0" smtClean="0"/>
              <a:t>Project AWARE – project aware funding grant budget pages.</a:t>
            </a:r>
          </a:p>
          <a:p>
            <a:r>
              <a:rPr lang="en-US" baseline="0" dirty="0" smtClean="0"/>
              <a:t>IDEA Discretionary – IDEA Disc funding grant budget pages.</a:t>
            </a:r>
          </a:p>
          <a:p>
            <a:r>
              <a:rPr lang="en-US" baseline="0" dirty="0" smtClean="0"/>
              <a:t>Results-Driven Priorities Checklist – Sectional review of each grant.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17</a:t>
            </a:fld>
            <a:endParaRPr lang="en-US"/>
          </a:p>
        </p:txBody>
      </p:sp>
    </p:spTree>
    <p:extLst>
      <p:ext uri="{BB962C8B-B14F-4D97-AF65-F5344CB8AC3E}">
        <p14:creationId xmlns:p14="http://schemas.microsoft.com/office/powerpoint/2010/main" val="183695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messages will display errors and warnings for the selected section or page. </a:t>
            </a:r>
          </a:p>
          <a:p>
            <a:endParaRPr lang="en-US" dirty="0" smtClean="0"/>
          </a:p>
          <a:p>
            <a:r>
              <a:rPr lang="en-US" dirty="0" smtClean="0"/>
              <a:t>“All messages” will</a:t>
            </a:r>
            <a:r>
              <a:rPr lang="en-US" baseline="0" dirty="0" smtClean="0"/>
              <a:t> display errors and warnings for all sections of the application.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18</a:t>
            </a:fld>
            <a:endParaRPr lang="en-US"/>
          </a:p>
        </p:txBody>
      </p:sp>
    </p:spTree>
    <p:extLst>
      <p:ext uri="{BB962C8B-B14F-4D97-AF65-F5344CB8AC3E}">
        <p14:creationId xmlns:p14="http://schemas.microsoft.com/office/powerpoint/2010/main" val="257698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mostly a read-only</a:t>
            </a:r>
            <a:r>
              <a:rPr lang="en-US" baseline="0" dirty="0" smtClean="0"/>
              <a:t> page that shows the county’s total allocations under each grant award included in RDP.</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23</a:t>
            </a:fld>
            <a:endParaRPr lang="en-US"/>
          </a:p>
        </p:txBody>
      </p:sp>
    </p:spTree>
    <p:extLst>
      <p:ext uri="{BB962C8B-B14F-4D97-AF65-F5344CB8AC3E}">
        <p14:creationId xmlns:p14="http://schemas.microsoft.com/office/powerpoint/2010/main" val="260953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a:t>
            </a:r>
            <a:r>
              <a:rPr lang="en-US" baseline="0" dirty="0" smtClean="0"/>
              <a:t> each page and show them.</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219159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Box must be checked.</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29</a:t>
            </a:fld>
            <a:endParaRPr lang="en-US"/>
          </a:p>
        </p:txBody>
      </p:sp>
    </p:spTree>
    <p:extLst>
      <p:ext uri="{BB962C8B-B14F-4D97-AF65-F5344CB8AC3E}">
        <p14:creationId xmlns:p14="http://schemas.microsoft.com/office/powerpoint/2010/main" val="301627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indirect cost guide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30</a:t>
            </a:fld>
            <a:endParaRPr lang="en-US"/>
          </a:p>
        </p:txBody>
      </p:sp>
    </p:spTree>
    <p:extLst>
      <p:ext uri="{BB962C8B-B14F-4D97-AF65-F5344CB8AC3E}">
        <p14:creationId xmlns:p14="http://schemas.microsoft.com/office/powerpoint/2010/main" val="409512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example on actual website. And go on to show IDEA is the same.</a:t>
            </a:r>
          </a:p>
          <a:p>
            <a:endParaRPr lang="en-US" baseline="0" dirty="0" smtClean="0"/>
          </a:p>
          <a:p>
            <a:r>
              <a:rPr lang="en-US" baseline="0" dirty="0" smtClean="0"/>
              <a:t>Then, go on to show Budget Overview.</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31</a:t>
            </a:fld>
            <a:endParaRPr lang="en-US"/>
          </a:p>
        </p:txBody>
      </p:sp>
    </p:spTree>
    <p:extLst>
      <p:ext uri="{BB962C8B-B14F-4D97-AF65-F5344CB8AC3E}">
        <p14:creationId xmlns:p14="http://schemas.microsoft.com/office/powerpoint/2010/main" val="150381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front page of the GPS system will show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44560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your </a:t>
            </a:r>
            <a:r>
              <a:rPr lang="en-US" dirty="0" err="1" smtClean="0"/>
              <a:t>webtop</a:t>
            </a:r>
            <a:r>
              <a:rPr lang="en-US" dirty="0" smtClean="0"/>
              <a:t> credentials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15304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review announcements and reminders each</a:t>
            </a:r>
            <a:r>
              <a:rPr lang="en-US" baseline="0" dirty="0" smtClean="0"/>
              <a:t> time you access the system for any new information.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104798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GPS has a 60-minute time-out.</a:t>
            </a:r>
            <a:r>
              <a:rPr lang="en-US" baseline="0" dirty="0" smtClean="0"/>
              <a:t> The timeout clock is beneath the main left-hand navigation menu. The clock will reset every time you move to a new page or if you perform a save on the page with “Go To: Current Page”.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82191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a:t>
            </a:r>
            <a:r>
              <a:rPr lang="en-US" baseline="0" dirty="0" smtClean="0"/>
              <a:t> to submit requests for technical assistance on specific sections of the application. This section contains a form to complete that will allow you to specify your area of concern. It will also help WVDE track and respond to any </a:t>
            </a:r>
            <a:r>
              <a:rPr lang="en-US" baseline="0" dirty="0" err="1" smtClean="0"/>
              <a:t>isues</a:t>
            </a:r>
            <a:r>
              <a:rPr lang="en-US" baseline="0" dirty="0" smtClean="0"/>
              <a:t> system wide. Please use this option as your primary communication for WVDE GPS technical assistance.</a:t>
            </a:r>
          </a:p>
          <a:p>
            <a:endParaRPr lang="en-US" baseline="0" dirty="0" smtClean="0"/>
          </a:p>
          <a:p>
            <a:r>
              <a:rPr lang="en-US" baseline="0" dirty="0" smtClean="0"/>
              <a:t>Click “Support Request” to pull up the WVDE GPS Technical assistance form.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26745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RDP topics will be added as soon as possible to the “Type</a:t>
            </a:r>
            <a:r>
              <a:rPr lang="en-US" baseline="0" dirty="0" smtClean="0"/>
              <a:t> of Question” section.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18922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 the</a:t>
            </a:r>
            <a:r>
              <a:rPr lang="en-US" baseline="0" dirty="0" smtClean="0"/>
              <a:t> internet browser’s forward and back buttons as it will create an error message. GPS must be navigated from within the program. To navigate, make a selection from the “Go To” menu or the Main Navigation Menu.</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12</a:t>
            </a:fld>
            <a:endParaRPr lang="en-US"/>
          </a:p>
        </p:txBody>
      </p:sp>
    </p:spTree>
    <p:extLst>
      <p:ext uri="{BB962C8B-B14F-4D97-AF65-F5344CB8AC3E}">
        <p14:creationId xmlns:p14="http://schemas.microsoft.com/office/powerpoint/2010/main" val="273056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access another page or section in the application and to save the progress you have made on your current page, select the “Save and Go To” button at the top or bottom of every page. </a:t>
            </a:r>
          </a:p>
          <a:p>
            <a:endParaRPr lang="en-US" baseline="0" dirty="0" smtClean="0"/>
          </a:p>
          <a:p>
            <a:r>
              <a:rPr lang="en-US" baseline="0" dirty="0" smtClean="0"/>
              <a:t>Go over options.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13</a:t>
            </a:fld>
            <a:endParaRPr lang="en-US"/>
          </a:p>
        </p:txBody>
      </p:sp>
    </p:spTree>
    <p:extLst>
      <p:ext uri="{BB962C8B-B14F-4D97-AF65-F5344CB8AC3E}">
        <p14:creationId xmlns:p14="http://schemas.microsoft.com/office/powerpoint/2010/main" val="2047857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939" y="1778734"/>
            <a:ext cx="4114800"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2677" y="1778734"/>
            <a:ext cx="4113689"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vdegps.k12.wv.u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Results-Driven Priorities Application Training</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April 30, 3018</a:t>
            </a:r>
            <a:endParaRPr lang="en-US" dirty="0"/>
          </a:p>
        </p:txBody>
      </p:sp>
    </p:spTree>
    <p:extLst>
      <p:ext uri="{BB962C8B-B14F-4D97-AF65-F5344CB8AC3E}">
        <p14:creationId xmlns:p14="http://schemas.microsoft.com/office/powerpoint/2010/main" val="417785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1127994"/>
          </a:xfrm>
        </p:spPr>
        <p:txBody>
          <a:bodyPr/>
          <a:lstStyle/>
          <a:p>
            <a:r>
              <a:rPr lang="en-US" dirty="0" smtClean="0"/>
              <a:t>WVDE Contact Page</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pic>
        <p:nvPicPr>
          <p:cNvPr id="7" name="Content Placeholder 6"/>
          <p:cNvPicPr>
            <a:picLocks noGrp="1" noChangeAspect="1"/>
          </p:cNvPicPr>
          <p:nvPr>
            <p:ph idx="1"/>
          </p:nvPr>
        </p:nvPicPr>
        <p:blipFill>
          <a:blip r:embed="rId3"/>
          <a:stretch>
            <a:fillRect/>
          </a:stretch>
        </p:blipFill>
        <p:spPr>
          <a:xfrm>
            <a:off x="454956" y="1271741"/>
            <a:ext cx="8371410" cy="4149725"/>
          </a:xfrm>
          <a:prstGeom prst="rect">
            <a:avLst/>
          </a:prstGeom>
        </p:spPr>
      </p:pic>
      <p:sp>
        <p:nvSpPr>
          <p:cNvPr id="8" name="Oval 7"/>
          <p:cNvSpPr/>
          <p:nvPr/>
        </p:nvSpPr>
        <p:spPr>
          <a:xfrm>
            <a:off x="1995948" y="5024284"/>
            <a:ext cx="993058" cy="3146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25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Help Form</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pic>
        <p:nvPicPr>
          <p:cNvPr id="7" name="Content Placeholder 6"/>
          <p:cNvPicPr>
            <a:picLocks noGrp="1" noChangeAspect="1"/>
          </p:cNvPicPr>
          <p:nvPr>
            <p:ph idx="1"/>
          </p:nvPr>
        </p:nvPicPr>
        <p:blipFill>
          <a:blip r:embed="rId3"/>
          <a:stretch>
            <a:fillRect/>
          </a:stretch>
        </p:blipFill>
        <p:spPr>
          <a:xfrm>
            <a:off x="1141084" y="1399560"/>
            <a:ext cx="6842782" cy="4149725"/>
          </a:xfrm>
          <a:prstGeom prst="rect">
            <a:avLst/>
          </a:prstGeom>
        </p:spPr>
      </p:pic>
    </p:spTree>
    <p:extLst>
      <p:ext uri="{BB962C8B-B14F-4D97-AF65-F5344CB8AC3E}">
        <p14:creationId xmlns:p14="http://schemas.microsoft.com/office/powerpoint/2010/main" val="147208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1206652"/>
          </a:xfrm>
        </p:spPr>
        <p:txBody>
          <a:bodyPr/>
          <a:lstStyle/>
          <a:p>
            <a:r>
              <a:rPr lang="en-US" dirty="0" smtClean="0"/>
              <a:t>GPS Navigation </a:t>
            </a:r>
            <a:endParaRPr lang="en-US" dirty="0"/>
          </a:p>
        </p:txBody>
      </p:sp>
      <p:pic>
        <p:nvPicPr>
          <p:cNvPr id="5" name="Content Placeholder 4"/>
          <p:cNvPicPr>
            <a:picLocks noGrp="1" noChangeAspect="1"/>
          </p:cNvPicPr>
          <p:nvPr>
            <p:ph idx="1"/>
          </p:nvPr>
        </p:nvPicPr>
        <p:blipFill>
          <a:blip r:embed="rId3"/>
          <a:stretch>
            <a:fillRect/>
          </a:stretch>
        </p:blipFill>
        <p:spPr>
          <a:xfrm>
            <a:off x="681386" y="1350399"/>
            <a:ext cx="7762177"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sp>
        <p:nvSpPr>
          <p:cNvPr id="6" name="&quot;No&quot; Symbol 5"/>
          <p:cNvSpPr/>
          <p:nvPr/>
        </p:nvSpPr>
        <p:spPr>
          <a:xfrm>
            <a:off x="452284" y="1350399"/>
            <a:ext cx="609600" cy="558691"/>
          </a:xfrm>
          <a:prstGeom prst="noSmoking">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51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 Save and “Go To”</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pic>
        <p:nvPicPr>
          <p:cNvPr id="7" name="Content Placeholder 6"/>
          <p:cNvPicPr>
            <a:picLocks noGrp="1" noChangeAspect="1"/>
          </p:cNvPicPr>
          <p:nvPr>
            <p:ph idx="1"/>
          </p:nvPr>
        </p:nvPicPr>
        <p:blipFill>
          <a:blip r:embed="rId3"/>
          <a:stretch>
            <a:fillRect/>
          </a:stretch>
        </p:blipFill>
        <p:spPr>
          <a:xfrm>
            <a:off x="881239" y="1390599"/>
            <a:ext cx="7362825" cy="3695700"/>
          </a:xfrm>
          <a:prstGeom prst="rect">
            <a:avLst/>
          </a:prstGeom>
        </p:spPr>
      </p:pic>
    </p:spTree>
    <p:extLst>
      <p:ext uri="{BB962C8B-B14F-4D97-AF65-F5344CB8AC3E}">
        <p14:creationId xmlns:p14="http://schemas.microsoft.com/office/powerpoint/2010/main" val="10908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Application</a:t>
            </a:r>
            <a:endParaRPr lang="en-US" dirty="0"/>
          </a:p>
        </p:txBody>
      </p:sp>
      <p:pic>
        <p:nvPicPr>
          <p:cNvPr id="5" name="Content Placeholder 4"/>
          <p:cNvPicPr>
            <a:picLocks noGrp="1" noChangeAspect="1"/>
          </p:cNvPicPr>
          <p:nvPr>
            <p:ph idx="1"/>
          </p:nvPr>
        </p:nvPicPr>
        <p:blipFill>
          <a:blip r:embed="rId3"/>
          <a:stretch>
            <a:fillRect/>
          </a:stretch>
        </p:blipFill>
        <p:spPr>
          <a:xfrm>
            <a:off x="298939" y="1543906"/>
            <a:ext cx="8528050" cy="3650681"/>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cxnSp>
        <p:nvCxnSpPr>
          <p:cNvPr id="9" name="Straight Arrow Connector 8"/>
          <p:cNvCxnSpPr/>
          <p:nvPr/>
        </p:nvCxnSpPr>
        <p:spPr>
          <a:xfrm flipH="1">
            <a:off x="875071" y="2595716"/>
            <a:ext cx="196645" cy="471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639963" y="3592520"/>
            <a:ext cx="6931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46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6455"/>
          </a:xfrm>
        </p:spPr>
        <p:txBody>
          <a:bodyPr/>
          <a:lstStyle/>
          <a:p>
            <a:r>
              <a:rPr lang="en-US" dirty="0" smtClean="0"/>
              <a:t>Sections Page</a:t>
            </a:r>
            <a:endParaRPr lang="en-US" dirty="0"/>
          </a:p>
        </p:txBody>
      </p:sp>
      <p:pic>
        <p:nvPicPr>
          <p:cNvPr id="5" name="Content Placeholder 4"/>
          <p:cNvPicPr>
            <a:picLocks noGrp="1" noChangeAspect="1"/>
          </p:cNvPicPr>
          <p:nvPr>
            <p:ph idx="1"/>
          </p:nvPr>
        </p:nvPicPr>
        <p:blipFill>
          <a:blip r:embed="rId3"/>
          <a:stretch>
            <a:fillRect/>
          </a:stretch>
        </p:blipFill>
        <p:spPr>
          <a:xfrm>
            <a:off x="525872" y="1434690"/>
            <a:ext cx="7896225" cy="246697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cxnSp>
        <p:nvCxnSpPr>
          <p:cNvPr id="7" name="Straight Arrow Connector 6"/>
          <p:cNvCxnSpPr/>
          <p:nvPr/>
        </p:nvCxnSpPr>
        <p:spPr>
          <a:xfrm flipH="1">
            <a:off x="4139381" y="3185652"/>
            <a:ext cx="6882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5397" y="4336450"/>
            <a:ext cx="78962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application status must be changed to “Draft Started” in order to be able to access all functionality of the application.</a:t>
            </a:r>
          </a:p>
          <a:p>
            <a:pPr marL="285750" indent="-285750">
              <a:buFont typeface="Arial" panose="020B0604020202020204" pitchFamily="34" charset="0"/>
              <a:buChar char="•"/>
            </a:pPr>
            <a:r>
              <a:rPr lang="en-US" dirty="0" smtClean="0"/>
              <a:t>The “View Change Log” allows the user to view all changes that have occurred within the application.</a:t>
            </a:r>
            <a:endParaRPr lang="en-US" dirty="0"/>
          </a:p>
        </p:txBody>
      </p:sp>
    </p:spTree>
    <p:extLst>
      <p:ext uri="{BB962C8B-B14F-4D97-AF65-F5344CB8AC3E}">
        <p14:creationId xmlns:p14="http://schemas.microsoft.com/office/powerpoint/2010/main" val="174982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138819"/>
          </a:xfrm>
        </p:spPr>
        <p:txBody>
          <a:bodyPr/>
          <a:lstStyle/>
          <a:p>
            <a:r>
              <a:rPr lang="en-US" dirty="0" smtClean="0"/>
              <a:t>Sections Page</a:t>
            </a:r>
            <a:endParaRPr lang="en-US" dirty="0"/>
          </a:p>
        </p:txBody>
      </p:sp>
      <p:pic>
        <p:nvPicPr>
          <p:cNvPr id="5" name="Content Placeholder 4"/>
          <p:cNvPicPr>
            <a:picLocks noGrp="1" noChangeAspect="1"/>
          </p:cNvPicPr>
          <p:nvPr>
            <p:ph idx="1"/>
          </p:nvPr>
        </p:nvPicPr>
        <p:blipFill>
          <a:blip r:embed="rId2"/>
          <a:stretch>
            <a:fillRect/>
          </a:stretch>
        </p:blipFill>
        <p:spPr>
          <a:xfrm>
            <a:off x="298939" y="1282566"/>
            <a:ext cx="8528050" cy="308585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sp>
        <p:nvSpPr>
          <p:cNvPr id="6" name="TextBox 5"/>
          <p:cNvSpPr txBox="1"/>
          <p:nvPr/>
        </p:nvSpPr>
        <p:spPr>
          <a:xfrm>
            <a:off x="422787" y="4650658"/>
            <a:ext cx="8141110" cy="646331"/>
          </a:xfrm>
          <a:prstGeom prst="rect">
            <a:avLst/>
          </a:prstGeom>
          <a:noFill/>
        </p:spPr>
        <p:txBody>
          <a:bodyPr wrap="square" rtlCol="0">
            <a:spAutoFit/>
          </a:bodyPr>
          <a:lstStyle/>
          <a:p>
            <a:r>
              <a:rPr lang="en-US" dirty="0" smtClean="0"/>
              <a:t>In the Description Header, you may choose to either display the section titles only, or all pages. </a:t>
            </a:r>
            <a:endParaRPr lang="en-US" dirty="0"/>
          </a:p>
        </p:txBody>
      </p:sp>
      <p:cxnSp>
        <p:nvCxnSpPr>
          <p:cNvPr id="8" name="Straight Arrow Connector 7"/>
          <p:cNvCxnSpPr/>
          <p:nvPr/>
        </p:nvCxnSpPr>
        <p:spPr>
          <a:xfrm flipH="1">
            <a:off x="3441291" y="3247190"/>
            <a:ext cx="72758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85285"/>
          </a:xfrm>
        </p:spPr>
        <p:txBody>
          <a:bodyPr/>
          <a:lstStyle/>
          <a:p>
            <a:r>
              <a:rPr lang="en-US" dirty="0" smtClean="0"/>
              <a:t>Sections Page	</a:t>
            </a:r>
            <a:endParaRPr lang="en-US" dirty="0"/>
          </a:p>
        </p:txBody>
      </p:sp>
      <p:pic>
        <p:nvPicPr>
          <p:cNvPr id="5" name="Content Placeholder 4"/>
          <p:cNvPicPr>
            <a:picLocks noGrp="1" noChangeAspect="1"/>
          </p:cNvPicPr>
          <p:nvPr>
            <p:ph idx="1"/>
          </p:nvPr>
        </p:nvPicPr>
        <p:blipFill>
          <a:blip r:embed="rId3"/>
          <a:stretch>
            <a:fillRect/>
          </a:stretch>
        </p:blipFill>
        <p:spPr>
          <a:xfrm>
            <a:off x="1902636" y="1143922"/>
            <a:ext cx="5324073" cy="4831888"/>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a:p>
        </p:txBody>
      </p:sp>
    </p:spTree>
    <p:extLst>
      <p:ext uri="{BB962C8B-B14F-4D97-AF65-F5344CB8AC3E}">
        <p14:creationId xmlns:p14="http://schemas.microsoft.com/office/powerpoint/2010/main" val="208892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937801"/>
          </a:xfrm>
        </p:spPr>
        <p:txBody>
          <a:bodyPr/>
          <a:lstStyle/>
          <a:p>
            <a:r>
              <a:rPr lang="en-US" dirty="0" smtClean="0"/>
              <a:t>Validations</a:t>
            </a:r>
            <a:endParaRPr lang="en-US" dirty="0"/>
          </a:p>
        </p:txBody>
      </p:sp>
      <p:pic>
        <p:nvPicPr>
          <p:cNvPr id="5" name="Content Placeholder 4"/>
          <p:cNvPicPr>
            <a:picLocks noGrp="1" noChangeAspect="1"/>
          </p:cNvPicPr>
          <p:nvPr>
            <p:ph idx="1"/>
          </p:nvPr>
        </p:nvPicPr>
        <p:blipFill>
          <a:blip r:embed="rId3"/>
          <a:stretch>
            <a:fillRect/>
          </a:stretch>
        </p:blipFill>
        <p:spPr>
          <a:xfrm>
            <a:off x="298939" y="1081548"/>
            <a:ext cx="8528050" cy="3846694"/>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a:p>
        </p:txBody>
      </p:sp>
      <p:cxnSp>
        <p:nvCxnSpPr>
          <p:cNvPr id="7" name="Straight Arrow Connector 6"/>
          <p:cNvCxnSpPr/>
          <p:nvPr/>
        </p:nvCxnSpPr>
        <p:spPr>
          <a:xfrm>
            <a:off x="7541342" y="1976284"/>
            <a:ext cx="0" cy="501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123" y="4928242"/>
            <a:ext cx="833775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validations column provides messages related to each section and page.</a:t>
            </a:r>
          </a:p>
          <a:p>
            <a:pPr marL="742950" lvl="1" indent="-285750">
              <a:buFont typeface="Arial" panose="020B0604020202020204" pitchFamily="34" charset="0"/>
              <a:buChar char="•"/>
            </a:pPr>
            <a:r>
              <a:rPr lang="en-US" b="1" dirty="0" smtClean="0"/>
              <a:t>Note: Messages display errors and warnings that must be addressed in order to successfully submit the application.</a:t>
            </a:r>
          </a:p>
          <a:p>
            <a:endParaRPr lang="en-US" dirty="0"/>
          </a:p>
        </p:txBody>
      </p:sp>
    </p:spTree>
    <p:extLst>
      <p:ext uri="{BB962C8B-B14F-4D97-AF65-F5344CB8AC3E}">
        <p14:creationId xmlns:p14="http://schemas.microsoft.com/office/powerpoint/2010/main" val="285207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Validations</a:t>
            </a:r>
            <a:endParaRPr lang="en-US" dirty="0"/>
          </a:p>
        </p:txBody>
      </p:sp>
      <p:pic>
        <p:nvPicPr>
          <p:cNvPr id="5" name="Content Placeholder 4"/>
          <p:cNvPicPr>
            <a:picLocks noGrp="1" noChangeAspect="1"/>
          </p:cNvPicPr>
          <p:nvPr>
            <p:ph idx="1"/>
          </p:nvPr>
        </p:nvPicPr>
        <p:blipFill>
          <a:blip r:embed="rId2"/>
          <a:stretch>
            <a:fillRect/>
          </a:stretch>
        </p:blipFill>
        <p:spPr>
          <a:xfrm>
            <a:off x="298316" y="1922708"/>
            <a:ext cx="8528050" cy="2415170"/>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19</a:t>
            </a:fld>
            <a:endParaRPr lang="en-US"/>
          </a:p>
        </p:txBody>
      </p:sp>
    </p:spTree>
    <p:extLst>
      <p:ext uri="{BB962C8B-B14F-4D97-AF65-F5344CB8AC3E}">
        <p14:creationId xmlns:p14="http://schemas.microsoft.com/office/powerpoint/2010/main" val="209176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r>
              <a:rPr lang="en-US" sz="2800" dirty="0" smtClean="0"/>
              <a:t>How to complete the application on the Grants &amp; Planning System (GPS)</a:t>
            </a:r>
          </a:p>
          <a:p>
            <a:r>
              <a:rPr lang="en-US" sz="2800" dirty="0" smtClean="0"/>
              <a:t>Frequently Asked Questions (FAQ)</a:t>
            </a:r>
          </a:p>
          <a:p>
            <a:r>
              <a:rPr lang="en-US" sz="2800" dirty="0" smtClean="0"/>
              <a:t>Next steps</a:t>
            </a:r>
            <a:endParaRPr lang="en-US" sz="2800" dirty="0"/>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spTree>
    <p:extLst>
      <p:ext uri="{BB962C8B-B14F-4D97-AF65-F5344CB8AC3E}">
        <p14:creationId xmlns:p14="http://schemas.microsoft.com/office/powerpoint/2010/main" val="277555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1114782"/>
          </a:xfrm>
        </p:spPr>
        <p:txBody>
          <a:bodyPr/>
          <a:lstStyle/>
          <a:p>
            <a:r>
              <a:rPr lang="en-US" dirty="0" smtClean="0"/>
              <a:t>History Log</a:t>
            </a:r>
            <a:endParaRPr lang="en-US" dirty="0"/>
          </a:p>
        </p:txBody>
      </p:sp>
      <p:pic>
        <p:nvPicPr>
          <p:cNvPr id="5" name="Content Placeholder 4"/>
          <p:cNvPicPr>
            <a:picLocks noGrp="1" noChangeAspect="1"/>
          </p:cNvPicPr>
          <p:nvPr>
            <p:ph idx="1"/>
          </p:nvPr>
        </p:nvPicPr>
        <p:blipFill>
          <a:blip r:embed="rId2"/>
          <a:stretch>
            <a:fillRect/>
          </a:stretch>
        </p:blipFill>
        <p:spPr>
          <a:xfrm>
            <a:off x="435968" y="987546"/>
            <a:ext cx="8528050" cy="2767380"/>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sp>
        <p:nvSpPr>
          <p:cNvPr id="6" name="TextBox 5"/>
          <p:cNvSpPr txBox="1"/>
          <p:nvPr/>
        </p:nvSpPr>
        <p:spPr>
          <a:xfrm>
            <a:off x="435968" y="3371072"/>
            <a:ext cx="852805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Displays the history of comments and status changes within GPS. </a:t>
            </a:r>
          </a:p>
          <a:p>
            <a:pPr marL="285750" indent="-285750">
              <a:buFont typeface="Arial" panose="020B0604020202020204" pitchFamily="34" charset="0"/>
              <a:buChar char="•"/>
            </a:pPr>
            <a:r>
              <a:rPr lang="en-US" dirty="0" smtClean="0"/>
              <a:t>Checked “Attention Needed” checkboxes indicate areas within the application that need to be addressed. These will show up at the top of the history log no matter the date they were entered. </a:t>
            </a:r>
          </a:p>
          <a:p>
            <a:pPr marL="285750" indent="-285750">
              <a:buFont typeface="Arial" panose="020B0604020202020204" pitchFamily="34" charset="0"/>
              <a:buChar char="•"/>
            </a:pPr>
            <a:r>
              <a:rPr lang="en-US" dirty="0" smtClean="0"/>
              <a:t>S/C – Status changes are represented with an “S” and comments are represented with a “C”.</a:t>
            </a:r>
          </a:p>
          <a:p>
            <a:pPr marL="285750" indent="-285750">
              <a:buFont typeface="Arial" panose="020B0604020202020204" pitchFamily="34" charset="0"/>
              <a:buChar char="•"/>
            </a:pPr>
            <a:r>
              <a:rPr lang="en-US" dirty="0" smtClean="0"/>
              <a:t>Date – Displays the date the status change or comment was entered.</a:t>
            </a:r>
          </a:p>
          <a:p>
            <a:pPr marL="285750" indent="-285750">
              <a:buFont typeface="Arial" panose="020B0604020202020204" pitchFamily="34" charset="0"/>
              <a:buChar char="•"/>
            </a:pPr>
            <a:r>
              <a:rPr lang="en-US" dirty="0" smtClean="0"/>
              <a:t>User – Displays the user who made the status change or created the comment.</a:t>
            </a:r>
            <a:endParaRPr lang="en-US" dirty="0"/>
          </a:p>
        </p:txBody>
      </p:sp>
    </p:spTree>
    <p:extLst>
      <p:ext uri="{BB962C8B-B14F-4D97-AF65-F5344CB8AC3E}">
        <p14:creationId xmlns:p14="http://schemas.microsoft.com/office/powerpoint/2010/main" val="393399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7675"/>
          </a:xfrm>
        </p:spPr>
        <p:txBody>
          <a:bodyPr/>
          <a:lstStyle/>
          <a:p>
            <a:r>
              <a:rPr lang="en-US" dirty="0" smtClean="0"/>
              <a:t>Creating a Comment</a:t>
            </a:r>
            <a:endParaRPr lang="en-US" dirty="0"/>
          </a:p>
        </p:txBody>
      </p:sp>
      <p:pic>
        <p:nvPicPr>
          <p:cNvPr id="5" name="Content Placeholder 4"/>
          <p:cNvPicPr>
            <a:picLocks noGrp="1" noChangeAspect="1"/>
          </p:cNvPicPr>
          <p:nvPr>
            <p:ph idx="1"/>
          </p:nvPr>
        </p:nvPicPr>
        <p:blipFill>
          <a:blip r:embed="rId2"/>
          <a:stretch>
            <a:fillRect/>
          </a:stretch>
        </p:blipFill>
        <p:spPr>
          <a:xfrm>
            <a:off x="1404299" y="1724023"/>
            <a:ext cx="6542837" cy="3830419"/>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sp>
        <p:nvSpPr>
          <p:cNvPr id="6" name="TextBox 5"/>
          <p:cNvSpPr txBox="1"/>
          <p:nvPr/>
        </p:nvSpPr>
        <p:spPr>
          <a:xfrm>
            <a:off x="629265" y="914400"/>
            <a:ext cx="7757486"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Enter comments directly into the text box or copy and paste from a Word document.</a:t>
            </a:r>
            <a:endParaRPr lang="en-US" dirty="0"/>
          </a:p>
        </p:txBody>
      </p:sp>
    </p:spTree>
    <p:extLst>
      <p:ext uri="{BB962C8B-B14F-4D97-AF65-F5344CB8AC3E}">
        <p14:creationId xmlns:p14="http://schemas.microsoft.com/office/powerpoint/2010/main" val="300984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6455"/>
          </a:xfrm>
        </p:spPr>
        <p:txBody>
          <a:bodyPr/>
          <a:lstStyle/>
          <a:p>
            <a:r>
              <a:rPr lang="en-US" dirty="0" smtClean="0"/>
              <a:t>Creating a Comment</a:t>
            </a:r>
            <a:endParaRPr lang="en-US" dirty="0"/>
          </a:p>
        </p:txBody>
      </p:sp>
      <p:pic>
        <p:nvPicPr>
          <p:cNvPr id="5" name="Content Placeholder 4"/>
          <p:cNvPicPr>
            <a:picLocks noGrp="1" noChangeAspect="1"/>
          </p:cNvPicPr>
          <p:nvPr>
            <p:ph idx="1"/>
          </p:nvPr>
        </p:nvPicPr>
        <p:blipFill>
          <a:blip r:embed="rId2"/>
          <a:stretch>
            <a:fillRect/>
          </a:stretch>
        </p:blipFill>
        <p:spPr>
          <a:xfrm>
            <a:off x="4562652" y="1102551"/>
            <a:ext cx="4327096" cy="4633548"/>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a:p>
        </p:txBody>
      </p:sp>
      <p:sp>
        <p:nvSpPr>
          <p:cNvPr id="6" name="TextBox 5"/>
          <p:cNvSpPr txBox="1"/>
          <p:nvPr/>
        </p:nvSpPr>
        <p:spPr>
          <a:xfrm>
            <a:off x="395276" y="1102551"/>
            <a:ext cx="4071039" cy="3693319"/>
          </a:xfrm>
          <a:prstGeom prst="rect">
            <a:avLst/>
          </a:prstGeom>
          <a:noFill/>
        </p:spPr>
        <p:txBody>
          <a:bodyPr wrap="square" rtlCol="0">
            <a:spAutoFit/>
          </a:bodyPr>
          <a:lstStyle/>
          <a:p>
            <a:r>
              <a:rPr lang="en-US" dirty="0" smtClean="0"/>
              <a:t>Checking the “Send Email to GPS Contacts” checkbox opens the available contact group area. </a:t>
            </a:r>
          </a:p>
          <a:p>
            <a:pPr marL="742950" lvl="1" indent="-285750">
              <a:buFont typeface="Arial" panose="020B0604020202020204" pitchFamily="34" charset="0"/>
              <a:buChar char="•"/>
            </a:pPr>
            <a:r>
              <a:rPr lang="en-US" dirty="0" smtClean="0"/>
              <a:t>The user is able to select and add contacts from multiple contact fields.</a:t>
            </a:r>
          </a:p>
          <a:p>
            <a:pPr marL="742950" lvl="1" indent="-285750">
              <a:buFont typeface="Arial" panose="020B0604020202020204" pitchFamily="34" charset="0"/>
              <a:buChar char="•"/>
            </a:pPr>
            <a:r>
              <a:rPr lang="en-US" dirty="0" smtClean="0"/>
              <a:t>Click the “Add” button after selecting the appropriate contacts.</a:t>
            </a:r>
          </a:p>
          <a:p>
            <a:pPr marL="742950" lvl="1" indent="-285750">
              <a:buFont typeface="Arial" panose="020B0604020202020204" pitchFamily="34" charset="0"/>
              <a:buChar char="•"/>
            </a:pPr>
            <a:r>
              <a:rPr lang="en-US" dirty="0" smtClean="0"/>
              <a:t>The recipient summary shows all contacts added.</a:t>
            </a:r>
          </a:p>
          <a:p>
            <a:pPr marL="742950" lvl="1" indent="-285750">
              <a:buFont typeface="Arial" panose="020B0604020202020204" pitchFamily="34" charset="0"/>
              <a:buChar char="•"/>
            </a:pPr>
            <a:r>
              <a:rPr lang="en-US" dirty="0" smtClean="0"/>
              <a:t>Contacts can be removed by clicking the trash can.</a:t>
            </a:r>
            <a:endParaRPr lang="en-US" dirty="0"/>
          </a:p>
        </p:txBody>
      </p:sp>
    </p:spTree>
    <p:extLst>
      <p:ext uri="{BB962C8B-B14F-4D97-AF65-F5344CB8AC3E}">
        <p14:creationId xmlns:p14="http://schemas.microsoft.com/office/powerpoint/2010/main" val="3823973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6455"/>
          </a:xfrm>
        </p:spPr>
        <p:txBody>
          <a:bodyPr/>
          <a:lstStyle/>
          <a:p>
            <a:r>
              <a:rPr lang="en-US" dirty="0" smtClean="0"/>
              <a:t>Allocations</a:t>
            </a:r>
            <a:endParaRPr lang="en-US" dirty="0"/>
          </a:p>
        </p:txBody>
      </p:sp>
      <p:pic>
        <p:nvPicPr>
          <p:cNvPr id="5" name="Content Placeholder 4"/>
          <p:cNvPicPr>
            <a:picLocks noGrp="1" noChangeAspect="1"/>
          </p:cNvPicPr>
          <p:nvPr>
            <p:ph idx="1"/>
          </p:nvPr>
        </p:nvPicPr>
        <p:blipFill>
          <a:blip r:embed="rId3"/>
          <a:stretch>
            <a:fillRect/>
          </a:stretch>
        </p:blipFill>
        <p:spPr>
          <a:xfrm>
            <a:off x="298939" y="1411875"/>
            <a:ext cx="8528050" cy="2925560"/>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23</a:t>
            </a:fld>
            <a:endParaRPr lang="en-US"/>
          </a:p>
        </p:txBody>
      </p:sp>
    </p:spTree>
    <p:extLst>
      <p:ext uri="{BB962C8B-B14F-4D97-AF65-F5344CB8AC3E}">
        <p14:creationId xmlns:p14="http://schemas.microsoft.com/office/powerpoint/2010/main" val="478169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pic>
        <p:nvPicPr>
          <p:cNvPr id="5" name="Content Placeholder 4"/>
          <p:cNvPicPr>
            <a:picLocks noGrp="1" noChangeAspect="1"/>
          </p:cNvPicPr>
          <p:nvPr>
            <p:ph idx="1"/>
          </p:nvPr>
        </p:nvPicPr>
        <p:blipFill>
          <a:blip r:embed="rId2"/>
          <a:stretch>
            <a:fillRect/>
          </a:stretch>
        </p:blipFill>
        <p:spPr>
          <a:xfrm>
            <a:off x="893967" y="2921890"/>
            <a:ext cx="7267575" cy="300037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sp>
        <p:nvSpPr>
          <p:cNvPr id="6" name="TextBox 5"/>
          <p:cNvSpPr txBox="1"/>
          <p:nvPr/>
        </p:nvSpPr>
        <p:spPr>
          <a:xfrm>
            <a:off x="521110" y="1355086"/>
            <a:ext cx="8013290" cy="1477328"/>
          </a:xfrm>
          <a:prstGeom prst="rect">
            <a:avLst/>
          </a:prstGeom>
          <a:noFill/>
        </p:spPr>
        <p:txBody>
          <a:bodyPr wrap="square" rtlCol="0">
            <a:spAutoFit/>
          </a:bodyPr>
          <a:lstStyle/>
          <a:p>
            <a:r>
              <a:rPr lang="en-US" dirty="0" smtClean="0"/>
              <a:t>This page contains a listing of LEA contacts for each RDP grant. A contact is required to be selected for each of the listed grants. The drop down will display the available users for your county.</a:t>
            </a:r>
          </a:p>
          <a:p>
            <a:pPr marL="742950" lvl="1" indent="-285750">
              <a:buFont typeface="Arial" panose="020B0604020202020204" pitchFamily="34" charset="0"/>
              <a:buChar char="•"/>
            </a:pPr>
            <a:r>
              <a:rPr lang="en-US" dirty="0" smtClean="0"/>
              <a:t>Note: If a contact is not showing up, please contact WVDE utilizing the Contact WVDE page.</a:t>
            </a:r>
            <a:endParaRPr lang="en-US" dirty="0"/>
          </a:p>
        </p:txBody>
      </p:sp>
    </p:spTree>
    <p:extLst>
      <p:ext uri="{BB962C8B-B14F-4D97-AF65-F5344CB8AC3E}">
        <p14:creationId xmlns:p14="http://schemas.microsoft.com/office/powerpoint/2010/main" val="4102115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6455"/>
          </a:xfrm>
        </p:spPr>
        <p:txBody>
          <a:bodyPr/>
          <a:lstStyle/>
          <a:p>
            <a:r>
              <a:rPr lang="en-US" dirty="0" smtClean="0"/>
              <a:t>RDP – Cover Page</a:t>
            </a:r>
            <a:endParaRPr lang="en-US" dirty="0"/>
          </a:p>
        </p:txBody>
      </p:sp>
      <p:pic>
        <p:nvPicPr>
          <p:cNvPr id="5" name="Content Placeholder 4"/>
          <p:cNvPicPr>
            <a:picLocks noGrp="1" noChangeAspect="1"/>
          </p:cNvPicPr>
          <p:nvPr>
            <p:ph idx="1"/>
          </p:nvPr>
        </p:nvPicPr>
        <p:blipFill>
          <a:blip r:embed="rId2"/>
          <a:stretch>
            <a:fillRect/>
          </a:stretch>
        </p:blipFill>
        <p:spPr>
          <a:xfrm>
            <a:off x="611063" y="1723415"/>
            <a:ext cx="8079804"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a:p>
        </p:txBody>
      </p:sp>
      <p:sp>
        <p:nvSpPr>
          <p:cNvPr id="6" name="TextBox 5"/>
          <p:cNvSpPr txBox="1"/>
          <p:nvPr/>
        </p:nvSpPr>
        <p:spPr>
          <a:xfrm>
            <a:off x="522573" y="1112171"/>
            <a:ext cx="8079804" cy="369332"/>
          </a:xfrm>
          <a:prstGeom prst="rect">
            <a:avLst/>
          </a:prstGeom>
          <a:noFill/>
        </p:spPr>
        <p:txBody>
          <a:bodyPr wrap="square" rtlCol="0">
            <a:spAutoFit/>
          </a:bodyPr>
          <a:lstStyle/>
          <a:p>
            <a:r>
              <a:rPr lang="en-US" dirty="0" smtClean="0"/>
              <a:t>Please complete all sections of the cover page.</a:t>
            </a:r>
            <a:endParaRPr lang="en-US" dirty="0"/>
          </a:p>
        </p:txBody>
      </p:sp>
    </p:spTree>
    <p:extLst>
      <p:ext uri="{BB962C8B-B14F-4D97-AF65-F5344CB8AC3E}">
        <p14:creationId xmlns:p14="http://schemas.microsoft.com/office/powerpoint/2010/main" val="55847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1203272"/>
          </a:xfrm>
        </p:spPr>
        <p:txBody>
          <a:bodyPr/>
          <a:lstStyle/>
          <a:p>
            <a:r>
              <a:rPr lang="en-US" dirty="0" smtClean="0"/>
              <a:t>Improvement Plans</a:t>
            </a:r>
            <a:endParaRPr lang="en-US" dirty="0"/>
          </a:p>
        </p:txBody>
      </p:sp>
      <p:sp>
        <p:nvSpPr>
          <p:cNvPr id="3" name="Content Placeholder 2"/>
          <p:cNvSpPr>
            <a:spLocks noGrp="1"/>
          </p:cNvSpPr>
          <p:nvPr>
            <p:ph idx="1"/>
          </p:nvPr>
        </p:nvSpPr>
        <p:spPr>
          <a:xfrm>
            <a:off x="298939" y="1418493"/>
            <a:ext cx="8527427" cy="4149969"/>
          </a:xfrm>
        </p:spPr>
        <p:txBody>
          <a:bodyPr/>
          <a:lstStyle/>
          <a:p>
            <a:r>
              <a:rPr lang="en-US" dirty="0" smtClean="0"/>
              <a:t>There are 4 Priority Improvement Plans to complete:</a:t>
            </a:r>
          </a:p>
          <a:p>
            <a:pPr lvl="1"/>
            <a:r>
              <a:rPr lang="en-US" dirty="0" smtClean="0"/>
              <a:t>Engagement</a:t>
            </a:r>
          </a:p>
          <a:p>
            <a:pPr lvl="1"/>
            <a:r>
              <a:rPr lang="en-US" dirty="0" smtClean="0"/>
              <a:t>WV GRADUATION 20/20</a:t>
            </a:r>
          </a:p>
          <a:p>
            <a:pPr lvl="1"/>
            <a:r>
              <a:rPr lang="en-US" dirty="0" smtClean="0"/>
              <a:t>Literacy</a:t>
            </a:r>
          </a:p>
          <a:p>
            <a:pPr lvl="1"/>
            <a:r>
              <a:rPr lang="en-US" dirty="0" smtClean="0"/>
              <a:t>Numeracy</a:t>
            </a:r>
          </a:p>
          <a:p>
            <a:r>
              <a:rPr lang="en-US" dirty="0" smtClean="0"/>
              <a:t>A selection MUST be made on each improvement plan relating to whether or not your county will be selecting the area as a priority.</a:t>
            </a:r>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spTree>
    <p:extLst>
      <p:ext uri="{BB962C8B-B14F-4D97-AF65-F5344CB8AC3E}">
        <p14:creationId xmlns:p14="http://schemas.microsoft.com/office/powerpoint/2010/main" val="60856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#2</a:t>
            </a:r>
            <a:endParaRPr lang="en-US" dirty="0"/>
          </a:p>
        </p:txBody>
      </p:sp>
      <p:sp>
        <p:nvSpPr>
          <p:cNvPr id="3" name="Content Placeholder 2"/>
          <p:cNvSpPr>
            <a:spLocks noGrp="1"/>
          </p:cNvSpPr>
          <p:nvPr>
            <p:ph idx="1"/>
          </p:nvPr>
        </p:nvSpPr>
        <p:spPr/>
        <p:txBody>
          <a:bodyPr/>
          <a:lstStyle/>
          <a:p>
            <a:pPr marL="0" indent="0">
              <a:buNone/>
            </a:pPr>
            <a:r>
              <a:rPr lang="en-US" dirty="0" smtClean="0"/>
              <a:t>Q:	Are Project AWARE funds only to be used on special education 	students?</a:t>
            </a:r>
          </a:p>
          <a:p>
            <a:pPr marL="0" indent="0">
              <a:buNone/>
            </a:pPr>
            <a:endParaRPr lang="en-US" dirty="0"/>
          </a:p>
          <a:p>
            <a:pPr marL="0" indent="0">
              <a:buNone/>
            </a:pPr>
            <a:r>
              <a:rPr lang="en-US" dirty="0" smtClean="0"/>
              <a:t>A: 	No. Project AWARE funds can be used on all students as they 	are not regulated under IDEA. </a:t>
            </a:r>
          </a:p>
          <a:p>
            <a:pPr marL="0" indent="0">
              <a:buNone/>
            </a:pPr>
            <a:endParaRPr lang="en-US" dirty="0"/>
          </a:p>
          <a:p>
            <a:pPr marL="0" indent="0">
              <a:buNone/>
            </a:pPr>
            <a:r>
              <a:rPr lang="en-US" dirty="0" smtClean="0"/>
              <a:t>	The IDEA discretionary funds need to be used with a primary 	focus on students with disabilities, however all students may 	incidentally benefit from the activities the funds pay for.</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spTree>
    <p:extLst>
      <p:ext uri="{BB962C8B-B14F-4D97-AF65-F5344CB8AC3E}">
        <p14:creationId xmlns:p14="http://schemas.microsoft.com/office/powerpoint/2010/main" val="828768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#3	</a:t>
            </a:r>
            <a:endParaRPr lang="en-US" dirty="0"/>
          </a:p>
        </p:txBody>
      </p:sp>
      <p:sp>
        <p:nvSpPr>
          <p:cNvPr id="3" name="Content Placeholder 2"/>
          <p:cNvSpPr>
            <a:spLocks noGrp="1"/>
          </p:cNvSpPr>
          <p:nvPr>
            <p:ph idx="1"/>
          </p:nvPr>
        </p:nvSpPr>
        <p:spPr/>
        <p:txBody>
          <a:bodyPr/>
          <a:lstStyle/>
          <a:p>
            <a:pPr marL="0" indent="0">
              <a:buNone/>
            </a:pPr>
            <a:r>
              <a:rPr lang="en-US" dirty="0" smtClean="0"/>
              <a:t>Q: 	If my county is receiving money for GRADUATION 20/20, do we 	have to use all of it for GRADUATION 20/20?</a:t>
            </a:r>
          </a:p>
          <a:p>
            <a:pPr marL="0" indent="0">
              <a:buNone/>
            </a:pPr>
            <a:endParaRPr lang="en-US" dirty="0"/>
          </a:p>
          <a:p>
            <a:pPr marL="0" indent="0">
              <a:buNone/>
            </a:pPr>
            <a:r>
              <a:rPr lang="en-US" dirty="0" smtClean="0"/>
              <a:t>A: 	Not necessarily. Of the funds that were allocated to each 	county for GRADUATION 20/20, $2,500 per participating school 	is REQUIRED to be used for the program. </a:t>
            </a:r>
          </a:p>
          <a:p>
            <a:pPr marL="0" indent="0">
              <a:buNone/>
            </a:pPr>
            <a:endParaRPr lang="en-US" dirty="0"/>
          </a:p>
          <a:p>
            <a:pPr marL="0" indent="0">
              <a:buNone/>
            </a:pPr>
            <a:r>
              <a:rPr lang="en-US" dirty="0" smtClean="0"/>
              <a:t>	Each participating school should have a plan for how to spend 	their $2,500 and provide the budget to their </a:t>
            </a:r>
            <a:r>
              <a:rPr lang="en-US" dirty="0"/>
              <a:t>C</a:t>
            </a:r>
            <a:r>
              <a:rPr lang="en-US" dirty="0" smtClean="0"/>
              <a:t>ounty </a:t>
            </a:r>
            <a:r>
              <a:rPr lang="en-US" dirty="0"/>
              <a:t>C</a:t>
            </a:r>
            <a:r>
              <a:rPr lang="en-US" dirty="0" smtClean="0"/>
              <a:t>ontact for 	GRADUATION 20/20.</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spTree>
    <p:extLst>
      <p:ext uri="{BB962C8B-B14F-4D97-AF65-F5344CB8AC3E}">
        <p14:creationId xmlns:p14="http://schemas.microsoft.com/office/powerpoint/2010/main" val="118749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1055788"/>
          </a:xfrm>
        </p:spPr>
        <p:txBody>
          <a:bodyPr/>
          <a:lstStyle/>
          <a:p>
            <a:r>
              <a:rPr lang="en-US" dirty="0" smtClean="0"/>
              <a:t>Assurances</a:t>
            </a:r>
            <a:endParaRPr lang="en-US" dirty="0"/>
          </a:p>
        </p:txBody>
      </p:sp>
      <p:pic>
        <p:nvPicPr>
          <p:cNvPr id="5" name="Content Placeholder 4"/>
          <p:cNvPicPr>
            <a:picLocks noGrp="1" noChangeAspect="1"/>
          </p:cNvPicPr>
          <p:nvPr>
            <p:ph idx="1"/>
          </p:nvPr>
        </p:nvPicPr>
        <p:blipFill>
          <a:blip r:embed="rId3"/>
          <a:stretch>
            <a:fillRect/>
          </a:stretch>
        </p:blipFill>
        <p:spPr>
          <a:xfrm>
            <a:off x="1274399" y="1120877"/>
            <a:ext cx="6576505" cy="454639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spTree>
    <p:extLst>
      <p:ext uri="{BB962C8B-B14F-4D97-AF65-F5344CB8AC3E}">
        <p14:creationId xmlns:p14="http://schemas.microsoft.com/office/powerpoint/2010/main" val="83836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#1</a:t>
            </a:r>
            <a:endParaRPr lang="en-US" dirty="0"/>
          </a:p>
        </p:txBody>
      </p:sp>
      <p:sp>
        <p:nvSpPr>
          <p:cNvPr id="3" name="Content Placeholder 2"/>
          <p:cNvSpPr>
            <a:spLocks noGrp="1"/>
          </p:cNvSpPr>
          <p:nvPr>
            <p:ph idx="1"/>
          </p:nvPr>
        </p:nvSpPr>
        <p:spPr/>
        <p:txBody>
          <a:bodyPr/>
          <a:lstStyle/>
          <a:p>
            <a:pPr marL="0" indent="0">
              <a:buNone/>
            </a:pPr>
            <a:r>
              <a:rPr lang="en-US" dirty="0" smtClean="0"/>
              <a:t>Q: 	How do I receive Results-Driven Priorities (RDP) funds?</a:t>
            </a:r>
          </a:p>
          <a:p>
            <a:pPr marL="0" indent="0">
              <a:buNone/>
            </a:pPr>
            <a:endParaRPr lang="en-US" dirty="0"/>
          </a:p>
          <a:p>
            <a:pPr marL="0" indent="0">
              <a:buNone/>
            </a:pPr>
            <a:r>
              <a:rPr lang="en-US" dirty="0" smtClean="0"/>
              <a:t>A: 	In order to receive RDP funds, you must complete an 	application through the online GPS system. There is no other 	avenue to make application.</a:t>
            </a:r>
          </a:p>
          <a:p>
            <a:pPr marL="0" indent="0">
              <a:buNone/>
            </a:pPr>
            <a:endParaRPr lang="en-US" dirty="0"/>
          </a:p>
          <a:p>
            <a:pPr marL="0" indent="0">
              <a:buNone/>
            </a:pPr>
            <a:r>
              <a:rPr lang="en-US" dirty="0" smtClean="0"/>
              <a:t>	</a:t>
            </a:r>
            <a:r>
              <a:rPr lang="en-US" dirty="0" smtClean="0">
                <a:hlinkClick r:id="rId2"/>
              </a:rPr>
              <a:t>https://wvdegps.k12.wv.us</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388324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7675"/>
          </a:xfrm>
        </p:spPr>
        <p:txBody>
          <a:bodyPr/>
          <a:lstStyle/>
          <a:p>
            <a:r>
              <a:rPr lang="en-US" dirty="0" smtClean="0"/>
              <a:t>Budget </a:t>
            </a:r>
            <a:endParaRPr lang="en-US" dirty="0"/>
          </a:p>
        </p:txBody>
      </p:sp>
      <p:pic>
        <p:nvPicPr>
          <p:cNvPr id="5" name="Content Placeholder 4"/>
          <p:cNvPicPr>
            <a:picLocks noGrp="1" noChangeAspect="1"/>
          </p:cNvPicPr>
          <p:nvPr>
            <p:ph idx="1"/>
          </p:nvPr>
        </p:nvPicPr>
        <p:blipFill>
          <a:blip r:embed="rId3"/>
          <a:stretch>
            <a:fillRect/>
          </a:stretch>
        </p:blipFill>
        <p:spPr>
          <a:xfrm>
            <a:off x="726436" y="1724025"/>
            <a:ext cx="7672078"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sp>
        <p:nvSpPr>
          <p:cNvPr id="6" name="TextBox 5"/>
          <p:cNvSpPr txBox="1"/>
          <p:nvPr/>
        </p:nvSpPr>
        <p:spPr>
          <a:xfrm>
            <a:off x="530942" y="1032387"/>
            <a:ext cx="8101781" cy="369332"/>
          </a:xfrm>
          <a:prstGeom prst="rect">
            <a:avLst/>
          </a:prstGeom>
          <a:noFill/>
        </p:spPr>
        <p:txBody>
          <a:bodyPr wrap="square" rtlCol="0">
            <a:spAutoFit/>
          </a:bodyPr>
          <a:lstStyle/>
          <a:p>
            <a:r>
              <a:rPr lang="en-US" dirty="0" smtClean="0"/>
              <a:t>Indirect Cost Guide</a:t>
            </a:r>
            <a:endParaRPr lang="en-US" dirty="0"/>
          </a:p>
        </p:txBody>
      </p:sp>
    </p:spTree>
    <p:extLst>
      <p:ext uri="{BB962C8B-B14F-4D97-AF65-F5344CB8AC3E}">
        <p14:creationId xmlns:p14="http://schemas.microsoft.com/office/powerpoint/2010/main" val="87398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927969"/>
          </a:xfrm>
        </p:spPr>
        <p:txBody>
          <a:bodyPr/>
          <a:lstStyle/>
          <a:p>
            <a:r>
              <a:rPr lang="en-US" dirty="0" smtClean="0"/>
              <a:t>Budget</a:t>
            </a:r>
            <a:endParaRPr lang="en-US" dirty="0"/>
          </a:p>
        </p:txBody>
      </p:sp>
      <p:pic>
        <p:nvPicPr>
          <p:cNvPr id="5" name="Content Placeholder 4"/>
          <p:cNvPicPr>
            <a:picLocks noGrp="1" noChangeAspect="1"/>
          </p:cNvPicPr>
          <p:nvPr>
            <p:ph idx="1"/>
          </p:nvPr>
        </p:nvPicPr>
        <p:blipFill>
          <a:blip r:embed="rId3"/>
          <a:stretch>
            <a:fillRect/>
          </a:stretch>
        </p:blipFill>
        <p:spPr>
          <a:xfrm>
            <a:off x="602452" y="1724025"/>
            <a:ext cx="7920046"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sp>
        <p:nvSpPr>
          <p:cNvPr id="6" name="TextBox 5"/>
          <p:cNvSpPr txBox="1"/>
          <p:nvPr/>
        </p:nvSpPr>
        <p:spPr>
          <a:xfrm>
            <a:off x="442452" y="1160206"/>
            <a:ext cx="8209935" cy="369332"/>
          </a:xfrm>
          <a:prstGeom prst="rect">
            <a:avLst/>
          </a:prstGeom>
          <a:noFill/>
        </p:spPr>
        <p:txBody>
          <a:bodyPr wrap="square" rtlCol="0">
            <a:spAutoFit/>
          </a:bodyPr>
          <a:lstStyle/>
          <a:p>
            <a:r>
              <a:rPr lang="en-US" dirty="0" smtClean="0"/>
              <a:t>Budget sheet can be viewed in two different formats – by Function or by Object.</a:t>
            </a:r>
            <a:endParaRPr lang="en-US" dirty="0"/>
          </a:p>
        </p:txBody>
      </p:sp>
    </p:spTree>
    <p:extLst>
      <p:ext uri="{BB962C8B-B14F-4D97-AF65-F5344CB8AC3E}">
        <p14:creationId xmlns:p14="http://schemas.microsoft.com/office/powerpoint/2010/main" val="586492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96455"/>
          </a:xfrm>
        </p:spPr>
        <p:txBody>
          <a:bodyPr/>
          <a:lstStyle/>
          <a:p>
            <a:r>
              <a:rPr lang="en-US" dirty="0" smtClean="0"/>
              <a:t>Next Steps</a:t>
            </a:r>
            <a:endParaRPr lang="en-US" dirty="0"/>
          </a:p>
        </p:txBody>
      </p:sp>
      <p:sp>
        <p:nvSpPr>
          <p:cNvPr id="3" name="Content Placeholder 2"/>
          <p:cNvSpPr>
            <a:spLocks noGrp="1"/>
          </p:cNvSpPr>
          <p:nvPr>
            <p:ph idx="1"/>
          </p:nvPr>
        </p:nvSpPr>
        <p:spPr>
          <a:xfrm>
            <a:off x="298939" y="1366685"/>
            <a:ext cx="8527427" cy="4506578"/>
          </a:xfrm>
        </p:spPr>
        <p:txBody>
          <a:bodyPr/>
          <a:lstStyle/>
          <a:p>
            <a:r>
              <a:rPr lang="en-US" dirty="0" smtClean="0"/>
              <a:t>The application is now live and can be submitted at any time.</a:t>
            </a:r>
          </a:p>
          <a:p>
            <a:r>
              <a:rPr lang="en-US" dirty="0" smtClean="0"/>
              <a:t>Applications will be reviewed as soon as possible following submission. </a:t>
            </a:r>
          </a:p>
          <a:p>
            <a:r>
              <a:rPr lang="en-US" dirty="0" smtClean="0"/>
              <a:t>Final deadline – June 1</a:t>
            </a:r>
            <a:r>
              <a:rPr lang="en-US" baseline="30000" dirty="0" smtClean="0"/>
              <a:t>st</a:t>
            </a:r>
            <a:r>
              <a:rPr lang="en-US" dirty="0" smtClean="0"/>
              <a:t>.</a:t>
            </a:r>
          </a:p>
          <a:p>
            <a:r>
              <a:rPr lang="en-US" dirty="0" smtClean="0"/>
              <a:t>Send questions through WVDE Contact site or email/call Shana Clay at OSE.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a:p>
        </p:txBody>
      </p:sp>
    </p:spTree>
    <p:extLst>
      <p:ext uri="{BB962C8B-B14F-4D97-AF65-F5344CB8AC3E}">
        <p14:creationId xmlns:p14="http://schemas.microsoft.com/office/powerpoint/2010/main" val="39771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946499"/>
          </a:xfrm>
        </p:spPr>
        <p:txBody>
          <a:bodyPr/>
          <a:lstStyle/>
          <a:p>
            <a:r>
              <a:rPr lang="en-US" dirty="0" smtClean="0"/>
              <a:t>GPS </a:t>
            </a:r>
            <a:r>
              <a:rPr lang="en-US" dirty="0" smtClean="0"/>
              <a:t>Website</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pic>
        <p:nvPicPr>
          <p:cNvPr id="7" name="Content Placeholder 6"/>
          <p:cNvPicPr>
            <a:picLocks noGrp="1" noChangeAspect="1"/>
          </p:cNvPicPr>
          <p:nvPr>
            <p:ph idx="1"/>
          </p:nvPr>
        </p:nvPicPr>
        <p:blipFill>
          <a:blip r:embed="rId3"/>
          <a:stretch>
            <a:fillRect/>
          </a:stretch>
        </p:blipFill>
        <p:spPr>
          <a:xfrm>
            <a:off x="369278" y="1505738"/>
            <a:ext cx="8528050" cy="3636728"/>
          </a:xfrm>
          <a:prstGeom prst="rect">
            <a:avLst/>
          </a:prstGeom>
        </p:spPr>
      </p:pic>
      <p:sp>
        <p:nvSpPr>
          <p:cNvPr id="8" name="Oval 7"/>
          <p:cNvSpPr/>
          <p:nvPr/>
        </p:nvSpPr>
        <p:spPr>
          <a:xfrm>
            <a:off x="298939" y="2892669"/>
            <a:ext cx="1011114"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96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Login</a:t>
            </a:r>
            <a:endParaRPr lang="en-US" dirty="0"/>
          </a:p>
        </p:txBody>
      </p:sp>
      <p:pic>
        <p:nvPicPr>
          <p:cNvPr id="5" name="Content Placeholder 4"/>
          <p:cNvPicPr>
            <a:picLocks noGrp="1" noChangeAspect="1"/>
          </p:cNvPicPr>
          <p:nvPr>
            <p:ph idx="1"/>
          </p:nvPr>
        </p:nvPicPr>
        <p:blipFill>
          <a:blip r:embed="rId3"/>
          <a:stretch>
            <a:fillRect/>
          </a:stretch>
        </p:blipFill>
        <p:spPr>
          <a:xfrm>
            <a:off x="2241282" y="1340567"/>
            <a:ext cx="4642386"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78309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&amp; Reminders</a:t>
            </a:r>
            <a:endParaRPr lang="en-US" dirty="0"/>
          </a:p>
        </p:txBody>
      </p:sp>
      <p:pic>
        <p:nvPicPr>
          <p:cNvPr id="5" name="Content Placeholder 4"/>
          <p:cNvPicPr>
            <a:picLocks noGrp="1" noChangeAspect="1"/>
          </p:cNvPicPr>
          <p:nvPr>
            <p:ph idx="1"/>
          </p:nvPr>
        </p:nvPicPr>
        <p:blipFill>
          <a:blip r:embed="rId3"/>
          <a:stretch>
            <a:fillRect/>
          </a:stretch>
        </p:blipFill>
        <p:spPr>
          <a:xfrm>
            <a:off x="298316" y="1619149"/>
            <a:ext cx="8528050" cy="3395917"/>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211219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Time-Out</a:t>
            </a:r>
            <a:endParaRPr lang="en-US" dirty="0"/>
          </a:p>
        </p:txBody>
      </p:sp>
      <p:pic>
        <p:nvPicPr>
          <p:cNvPr id="5" name="Content Placeholder 4"/>
          <p:cNvPicPr>
            <a:picLocks noGrp="1" noChangeAspect="1"/>
          </p:cNvPicPr>
          <p:nvPr>
            <p:ph idx="1"/>
          </p:nvPr>
        </p:nvPicPr>
        <p:blipFill>
          <a:blip r:embed="rId3"/>
          <a:stretch>
            <a:fillRect/>
          </a:stretch>
        </p:blipFill>
        <p:spPr>
          <a:xfrm>
            <a:off x="298939" y="1543906"/>
            <a:ext cx="8528050" cy="3799972"/>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pic>
        <p:nvPicPr>
          <p:cNvPr id="7" name="Picture 6"/>
          <p:cNvPicPr>
            <a:picLocks noChangeAspect="1"/>
          </p:cNvPicPr>
          <p:nvPr/>
        </p:nvPicPr>
        <p:blipFill>
          <a:blip r:embed="rId4"/>
          <a:stretch>
            <a:fillRect/>
          </a:stretch>
        </p:blipFill>
        <p:spPr>
          <a:xfrm>
            <a:off x="424004" y="1622564"/>
            <a:ext cx="8159557" cy="658520"/>
          </a:xfrm>
          <a:prstGeom prst="rect">
            <a:avLst/>
          </a:prstGeom>
        </p:spPr>
      </p:pic>
    </p:spTree>
    <p:extLst>
      <p:ext uri="{BB962C8B-B14F-4D97-AF65-F5344CB8AC3E}">
        <p14:creationId xmlns:p14="http://schemas.microsoft.com/office/powerpoint/2010/main" val="134316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Navigation Menu</a:t>
            </a:r>
            <a:endParaRPr lang="en-US" dirty="0"/>
          </a:p>
        </p:txBody>
      </p:sp>
      <p:pic>
        <p:nvPicPr>
          <p:cNvPr id="5" name="Content Placeholder 4"/>
          <p:cNvPicPr>
            <a:picLocks noGrp="1" noChangeAspect="1"/>
          </p:cNvPicPr>
          <p:nvPr>
            <p:ph idx="1"/>
          </p:nvPr>
        </p:nvPicPr>
        <p:blipFill>
          <a:blip r:embed="rId2"/>
          <a:stretch>
            <a:fillRect/>
          </a:stretch>
        </p:blipFill>
        <p:spPr>
          <a:xfrm>
            <a:off x="531098" y="1281574"/>
            <a:ext cx="8063108" cy="4149725"/>
          </a:xfrm>
          <a:prstGeom prst="rect">
            <a:avLst/>
          </a:prstGeom>
        </p:spPr>
      </p:pic>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pic>
        <p:nvPicPr>
          <p:cNvPr id="6" name="Picture 5"/>
          <p:cNvPicPr>
            <a:picLocks noChangeAspect="1"/>
          </p:cNvPicPr>
          <p:nvPr/>
        </p:nvPicPr>
        <p:blipFill>
          <a:blip r:embed="rId3"/>
          <a:stretch>
            <a:fillRect/>
          </a:stretch>
        </p:blipFill>
        <p:spPr>
          <a:xfrm>
            <a:off x="666809" y="1347913"/>
            <a:ext cx="7631618" cy="658520"/>
          </a:xfrm>
          <a:prstGeom prst="rect">
            <a:avLst/>
          </a:prstGeom>
        </p:spPr>
      </p:pic>
    </p:spTree>
    <p:extLst>
      <p:ext uri="{BB962C8B-B14F-4D97-AF65-F5344CB8AC3E}">
        <p14:creationId xmlns:p14="http://schemas.microsoft.com/office/powerpoint/2010/main" val="247132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Navigation Menu</a:t>
            </a:r>
            <a:endParaRPr lang="en-US" dirty="0"/>
          </a:p>
        </p:txBody>
      </p:sp>
      <p:sp>
        <p:nvSpPr>
          <p:cNvPr id="3" name="Content Placeholder 2"/>
          <p:cNvSpPr>
            <a:spLocks noGrp="1"/>
          </p:cNvSpPr>
          <p:nvPr>
            <p:ph sz="half" idx="1"/>
          </p:nvPr>
        </p:nvSpPr>
        <p:spPr>
          <a:xfrm>
            <a:off x="298938" y="1543906"/>
            <a:ext cx="6573809" cy="4200403"/>
          </a:xfrm>
        </p:spPr>
        <p:txBody>
          <a:bodyPr>
            <a:normAutofit fontScale="92500" lnSpcReduction="10000"/>
          </a:bodyPr>
          <a:lstStyle/>
          <a:p>
            <a:r>
              <a:rPr lang="en-US" dirty="0" smtClean="0"/>
              <a:t>Search – Allows a search of Organizations and Grants</a:t>
            </a:r>
          </a:p>
          <a:p>
            <a:r>
              <a:rPr lang="en-US" dirty="0" smtClean="0"/>
              <a:t>Inbox – Email message archive</a:t>
            </a:r>
          </a:p>
          <a:p>
            <a:r>
              <a:rPr lang="en-US" dirty="0" smtClean="0"/>
              <a:t>Planning – Strategic Planning Section</a:t>
            </a:r>
          </a:p>
          <a:p>
            <a:r>
              <a:rPr lang="en-US" dirty="0" smtClean="0"/>
              <a:t>Funding – RDP Application</a:t>
            </a:r>
          </a:p>
          <a:p>
            <a:r>
              <a:rPr lang="en-US" dirty="0" smtClean="0"/>
              <a:t>Grant Summary – Allows viewing of previous and current year applications</a:t>
            </a:r>
          </a:p>
          <a:p>
            <a:r>
              <a:rPr lang="en-US" dirty="0" smtClean="0"/>
              <a:t>LEA Document Library – Area to upload requested documentation</a:t>
            </a:r>
          </a:p>
          <a:p>
            <a:r>
              <a:rPr lang="en-US" dirty="0" smtClean="0"/>
              <a:t>Address Book – Listing of funding application and planning tool contacts</a:t>
            </a:r>
          </a:p>
          <a:p>
            <a:r>
              <a:rPr lang="en-US" dirty="0" smtClean="0"/>
              <a:t>WVDE Resources – Guidance and reference documents</a:t>
            </a:r>
          </a:p>
          <a:p>
            <a:r>
              <a:rPr lang="en-US" dirty="0" smtClean="0"/>
              <a:t>Help for Current Page – Helpful hints and instructions for the specific page selected</a:t>
            </a:r>
            <a:endParaRPr lang="en-US" dirty="0"/>
          </a:p>
        </p:txBody>
      </p:sp>
      <p:pic>
        <p:nvPicPr>
          <p:cNvPr id="6" name="Content Placeholder 5"/>
          <p:cNvPicPr>
            <a:picLocks noGrp="1" noChangeAspect="1"/>
          </p:cNvPicPr>
          <p:nvPr>
            <p:ph sz="half" idx="2"/>
          </p:nvPr>
        </p:nvPicPr>
        <p:blipFill>
          <a:blip r:embed="rId2"/>
          <a:stretch>
            <a:fillRect/>
          </a:stretch>
        </p:blipFill>
        <p:spPr>
          <a:xfrm>
            <a:off x="7078185" y="1543906"/>
            <a:ext cx="1748181" cy="4224511"/>
          </a:xfrm>
          <a:prstGeom prst="rect">
            <a:avLst/>
          </a:prstGeom>
        </p:spPr>
      </p:pic>
      <p:sp>
        <p:nvSpPr>
          <p:cNvPr id="5" name="Slide Number Placeholder 4"/>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647832067"/>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272</TotalTime>
  <Words>1253</Words>
  <Application>Microsoft Office PowerPoint</Application>
  <PresentationFormat>On-screen Show (4:3)</PresentationFormat>
  <Paragraphs>179</Paragraphs>
  <Slides>32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Fira Sans</vt:lpstr>
      <vt:lpstr>Fira Sans Ultra</vt:lpstr>
      <vt:lpstr>Vollkorn</vt:lpstr>
      <vt:lpstr>WVDE_2017Theme2</vt:lpstr>
      <vt:lpstr>Results-Driven Priorities Application Training</vt:lpstr>
      <vt:lpstr>Objectives </vt:lpstr>
      <vt:lpstr>FAQ #1</vt:lpstr>
      <vt:lpstr>GPS Website</vt:lpstr>
      <vt:lpstr>GPS Login</vt:lpstr>
      <vt:lpstr>Announcements &amp; Reminders</vt:lpstr>
      <vt:lpstr>Session Time-Out</vt:lpstr>
      <vt:lpstr>GPS Navigation Menu</vt:lpstr>
      <vt:lpstr>GPS Navigation Menu</vt:lpstr>
      <vt:lpstr>WVDE Contact Page</vt:lpstr>
      <vt:lpstr>GPS Help Form</vt:lpstr>
      <vt:lpstr>GPS Navigation </vt:lpstr>
      <vt:lpstr>GPS – Save and “Go To”</vt:lpstr>
      <vt:lpstr>Funding Application</vt:lpstr>
      <vt:lpstr>Sections Page</vt:lpstr>
      <vt:lpstr>Sections Page</vt:lpstr>
      <vt:lpstr>Sections Page </vt:lpstr>
      <vt:lpstr>Validations</vt:lpstr>
      <vt:lpstr>Validations</vt:lpstr>
      <vt:lpstr>History Log</vt:lpstr>
      <vt:lpstr>Creating a Comment</vt:lpstr>
      <vt:lpstr>Creating a Comment</vt:lpstr>
      <vt:lpstr>Allocations</vt:lpstr>
      <vt:lpstr>Contacts</vt:lpstr>
      <vt:lpstr>RDP – Cover Page</vt:lpstr>
      <vt:lpstr>Improvement Plans</vt:lpstr>
      <vt:lpstr>FAQ #2</vt:lpstr>
      <vt:lpstr>FAQ #3 </vt:lpstr>
      <vt:lpstr>Assurances</vt:lpstr>
      <vt:lpstr>Budget </vt:lpstr>
      <vt:lpstr>Budget</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Shana Clay</cp:lastModifiedBy>
  <cp:revision>28</cp:revision>
  <dcterms:created xsi:type="dcterms:W3CDTF">2017-05-08T14:21:19Z</dcterms:created>
  <dcterms:modified xsi:type="dcterms:W3CDTF">2018-04-30T16:58:16Z</dcterms:modified>
</cp:coreProperties>
</file>