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60" r:id="rId3"/>
    <p:sldId id="257" r:id="rId4"/>
    <p:sldId id="266" r:id="rId5"/>
    <p:sldId id="274" r:id="rId6"/>
    <p:sldId id="267" r:id="rId7"/>
    <p:sldId id="268" r:id="rId8"/>
    <p:sldId id="276" r:id="rId9"/>
    <p:sldId id="269" r:id="rId10"/>
    <p:sldId id="270" r:id="rId11"/>
    <p:sldId id="258" r:id="rId12"/>
    <p:sldId id="271" r:id="rId13"/>
    <p:sldId id="261" r:id="rId14"/>
    <p:sldId id="262" r:id="rId15"/>
    <p:sldId id="263" r:id="rId16"/>
    <p:sldId id="264" r:id="rId17"/>
    <p:sldId id="272" r:id="rId18"/>
    <p:sldId id="275" r:id="rId19"/>
    <p:sldId id="273" r:id="rId20"/>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819" autoAdjust="0"/>
  </p:normalViewPr>
  <p:slideViewPr>
    <p:cSldViewPr snapToGrid="0">
      <p:cViewPr varScale="1">
        <p:scale>
          <a:sx n="57" d="100"/>
          <a:sy n="57" d="100"/>
        </p:scale>
        <p:origin x="990"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1536E9BD-E235-437A-B70C-9ECC183D7C59}" type="datetimeFigureOut">
              <a:rPr lang="en-US" smtClean="0"/>
              <a:t>9/10/2018</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3F9BDC8C-BABE-4B13-BDE4-EF7CB43FB4F8}" type="slidenum">
              <a:rPr lang="en-US" smtClean="0"/>
              <a:t>‹#›</a:t>
            </a:fld>
            <a:endParaRPr lang="en-US"/>
          </a:p>
        </p:txBody>
      </p:sp>
    </p:spTree>
    <p:extLst>
      <p:ext uri="{BB962C8B-B14F-4D97-AF65-F5344CB8AC3E}">
        <p14:creationId xmlns:p14="http://schemas.microsoft.com/office/powerpoint/2010/main" val="2406802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October Child Count</a:t>
            </a:r>
            <a:r>
              <a:rPr lang="en-US" baseline="0" dirty="0"/>
              <a:t> </a:t>
            </a:r>
            <a:endParaRPr lang="en-US" dirty="0"/>
          </a:p>
        </p:txBody>
      </p:sp>
      <p:sp>
        <p:nvSpPr>
          <p:cNvPr id="4" name="Slide Number Placeholder 3"/>
          <p:cNvSpPr>
            <a:spLocks noGrp="1"/>
          </p:cNvSpPr>
          <p:nvPr>
            <p:ph type="sldNum" sz="quarter" idx="10"/>
          </p:nvPr>
        </p:nvSpPr>
        <p:spPr/>
        <p:txBody>
          <a:bodyPr/>
          <a:lstStyle/>
          <a:p>
            <a:fld id="{3F9BDC8C-BABE-4B13-BDE4-EF7CB43FB4F8}" type="slidenum">
              <a:rPr lang="en-US" smtClean="0"/>
              <a:t>1</a:t>
            </a:fld>
            <a:endParaRPr lang="en-US"/>
          </a:p>
        </p:txBody>
      </p:sp>
    </p:spTree>
    <p:extLst>
      <p:ext uri="{BB962C8B-B14F-4D97-AF65-F5344CB8AC3E}">
        <p14:creationId xmlns:p14="http://schemas.microsoft.com/office/powerpoint/2010/main" val="3690724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addressing any corrections needed within</a:t>
            </a:r>
            <a:r>
              <a:rPr lang="en-US" baseline="0" dirty="0"/>
              <a:t> the data, especially those generating a critical error, you are ready to click on the submit button!</a:t>
            </a:r>
          </a:p>
          <a:p>
            <a:r>
              <a:rPr lang="en-US" baseline="0" dirty="0"/>
              <a:t>Again, the submit button will not be available until all critical errors are resolved.</a:t>
            </a:r>
            <a:endParaRPr lang="en-US" dirty="0"/>
          </a:p>
        </p:txBody>
      </p:sp>
      <p:sp>
        <p:nvSpPr>
          <p:cNvPr id="4" name="Slide Number Placeholder 3"/>
          <p:cNvSpPr>
            <a:spLocks noGrp="1"/>
          </p:cNvSpPr>
          <p:nvPr>
            <p:ph type="sldNum" sz="quarter" idx="10"/>
          </p:nvPr>
        </p:nvSpPr>
        <p:spPr/>
        <p:txBody>
          <a:bodyPr/>
          <a:lstStyle/>
          <a:p>
            <a:fld id="{3F9BDC8C-BABE-4B13-BDE4-EF7CB43FB4F8}" type="slidenum">
              <a:rPr lang="en-US" smtClean="0"/>
              <a:t>10</a:t>
            </a:fld>
            <a:endParaRPr lang="en-US"/>
          </a:p>
        </p:txBody>
      </p:sp>
    </p:spTree>
    <p:extLst>
      <p:ext uri="{BB962C8B-B14F-4D97-AF65-F5344CB8AC3E}">
        <p14:creationId xmlns:p14="http://schemas.microsoft.com/office/powerpoint/2010/main" val="1434472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specific instructions concerning R-District</a:t>
            </a:r>
            <a:r>
              <a:rPr lang="en-US" baseline="0" dirty="0"/>
              <a:t> Child Count. </a:t>
            </a:r>
          </a:p>
          <a:p>
            <a:r>
              <a:rPr lang="en-US" baseline="0" dirty="0"/>
              <a:t>R-District includes students who receive special services through the public school district whose primary education is provided via private or parochial school.</a:t>
            </a:r>
          </a:p>
          <a:p>
            <a:r>
              <a:rPr lang="en-US" baseline="0" dirty="0"/>
              <a:t>It is a good idea to consult with the Title II Director regarding the review of enrollment totals for these students</a:t>
            </a:r>
          </a:p>
          <a:p>
            <a:r>
              <a:rPr lang="en-US" baseline="0" dirty="0"/>
              <a:t>Child counts for the R-District must be certified, even if the number is zero</a:t>
            </a:r>
            <a:endParaRPr lang="en-US" dirty="0"/>
          </a:p>
        </p:txBody>
      </p:sp>
      <p:sp>
        <p:nvSpPr>
          <p:cNvPr id="4" name="Slide Number Placeholder 3"/>
          <p:cNvSpPr>
            <a:spLocks noGrp="1"/>
          </p:cNvSpPr>
          <p:nvPr>
            <p:ph type="sldNum" sz="quarter" idx="10"/>
          </p:nvPr>
        </p:nvSpPr>
        <p:spPr/>
        <p:txBody>
          <a:bodyPr/>
          <a:lstStyle/>
          <a:p>
            <a:fld id="{3F9BDC8C-BABE-4B13-BDE4-EF7CB43FB4F8}" type="slidenum">
              <a:rPr lang="en-US" smtClean="0"/>
              <a:t>11</a:t>
            </a:fld>
            <a:endParaRPr lang="en-US"/>
          </a:p>
        </p:txBody>
      </p:sp>
    </p:spTree>
    <p:extLst>
      <p:ext uri="{BB962C8B-B14F-4D97-AF65-F5344CB8AC3E}">
        <p14:creationId xmlns:p14="http://schemas.microsoft.com/office/powerpoint/2010/main" val="204549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application used for verifying</a:t>
            </a:r>
            <a:r>
              <a:rPr lang="en-US" baseline="0" dirty="0"/>
              <a:t> R-District enrollment can be accessed via October Enrollment (OCT.ENRL) in WOW</a:t>
            </a:r>
          </a:p>
          <a:p>
            <a:r>
              <a:rPr lang="en-US" baseline="0" dirty="0"/>
              <a:t>Responsibilities begin with the principal, then the SE director reviews and submits and finally the superintendent reviews and certifies.</a:t>
            </a:r>
            <a:endParaRPr lang="en-US" dirty="0"/>
          </a:p>
        </p:txBody>
      </p:sp>
      <p:sp>
        <p:nvSpPr>
          <p:cNvPr id="4" name="Slide Number Placeholder 3"/>
          <p:cNvSpPr>
            <a:spLocks noGrp="1"/>
          </p:cNvSpPr>
          <p:nvPr>
            <p:ph type="sldNum" sz="quarter" idx="10"/>
          </p:nvPr>
        </p:nvSpPr>
        <p:spPr/>
        <p:txBody>
          <a:bodyPr/>
          <a:lstStyle/>
          <a:p>
            <a:fld id="{3F9BDC8C-BABE-4B13-BDE4-EF7CB43FB4F8}" type="slidenum">
              <a:rPr lang="en-US" smtClean="0"/>
              <a:t>12</a:t>
            </a:fld>
            <a:endParaRPr lang="en-US"/>
          </a:p>
        </p:txBody>
      </p:sp>
    </p:spTree>
    <p:extLst>
      <p:ext uri="{BB962C8B-B14F-4D97-AF65-F5344CB8AC3E}">
        <p14:creationId xmlns:p14="http://schemas.microsoft.com/office/powerpoint/2010/main" val="2064233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the review of your Child Count</a:t>
            </a:r>
            <a:r>
              <a:rPr lang="en-US" baseline="0" dirty="0"/>
              <a:t> data by going to the CERT.13 application, then click on the “Special Education Child Count” link</a:t>
            </a:r>
          </a:p>
          <a:p>
            <a:pPr marL="171450" indent="-171450">
              <a:buFont typeface="Arial" panose="020B0604020202020204" pitchFamily="34" charset="0"/>
              <a:buChar char="•"/>
            </a:pPr>
            <a:r>
              <a:rPr lang="en-US" baseline="0" dirty="0"/>
              <a:t>Review data to make sure the total counts in each category match:</a:t>
            </a:r>
          </a:p>
          <a:p>
            <a:pPr marL="628650" lvl="1" indent="-171450">
              <a:buFont typeface="Arial" panose="020B0604020202020204" pitchFamily="34" charset="0"/>
              <a:buChar char="•"/>
            </a:pPr>
            <a:r>
              <a:rPr lang="en-US" baseline="0" dirty="0"/>
              <a:t>Exceptionality</a:t>
            </a:r>
          </a:p>
          <a:p>
            <a:pPr marL="628650" lvl="1" indent="-171450">
              <a:buFont typeface="Arial" panose="020B0604020202020204" pitchFamily="34" charset="0"/>
              <a:buChar char="•"/>
            </a:pPr>
            <a:r>
              <a:rPr lang="en-US" baseline="0" dirty="0"/>
              <a:t>Age</a:t>
            </a:r>
          </a:p>
          <a:p>
            <a:pPr marL="628650" lvl="1" indent="-171450">
              <a:buFont typeface="Arial" panose="020B0604020202020204" pitchFamily="34" charset="0"/>
              <a:buChar char="•"/>
            </a:pPr>
            <a:r>
              <a:rPr lang="en-US" baseline="0" dirty="0"/>
              <a:t>LRE</a:t>
            </a:r>
            <a:endParaRPr lang="en-US" dirty="0"/>
          </a:p>
        </p:txBody>
      </p:sp>
      <p:sp>
        <p:nvSpPr>
          <p:cNvPr id="4" name="Slide Number Placeholder 3"/>
          <p:cNvSpPr>
            <a:spLocks noGrp="1"/>
          </p:cNvSpPr>
          <p:nvPr>
            <p:ph type="sldNum" sz="quarter" idx="10"/>
          </p:nvPr>
        </p:nvSpPr>
        <p:spPr/>
        <p:txBody>
          <a:bodyPr/>
          <a:lstStyle/>
          <a:p>
            <a:fld id="{3F9BDC8C-BABE-4B13-BDE4-EF7CB43FB4F8}" type="slidenum">
              <a:rPr lang="en-US" smtClean="0"/>
              <a:t>13</a:t>
            </a:fld>
            <a:endParaRPr lang="en-US"/>
          </a:p>
        </p:txBody>
      </p:sp>
    </p:spTree>
    <p:extLst>
      <p:ext uri="{BB962C8B-B14F-4D97-AF65-F5344CB8AC3E}">
        <p14:creationId xmlns:p14="http://schemas.microsoft.com/office/powerpoint/2010/main" val="236100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Remember students under age 5 should have a letter and students 6 and older will have numerical codes</a:t>
            </a:r>
            <a:endParaRPr lang="en-US" dirty="0"/>
          </a:p>
          <a:p>
            <a:endParaRPr lang="en-US" dirty="0"/>
          </a:p>
        </p:txBody>
      </p:sp>
      <p:sp>
        <p:nvSpPr>
          <p:cNvPr id="4" name="Slide Number Placeholder 3"/>
          <p:cNvSpPr>
            <a:spLocks noGrp="1"/>
          </p:cNvSpPr>
          <p:nvPr>
            <p:ph type="sldNum" sz="quarter" idx="10"/>
          </p:nvPr>
        </p:nvSpPr>
        <p:spPr/>
        <p:txBody>
          <a:bodyPr/>
          <a:lstStyle/>
          <a:p>
            <a:fld id="{3F9BDC8C-BABE-4B13-BDE4-EF7CB43FB4F8}" type="slidenum">
              <a:rPr lang="en-US" smtClean="0"/>
              <a:t>14</a:t>
            </a:fld>
            <a:endParaRPr lang="en-US"/>
          </a:p>
        </p:txBody>
      </p:sp>
    </p:spTree>
    <p:extLst>
      <p:ext uri="{BB962C8B-B14F-4D97-AF65-F5344CB8AC3E}">
        <p14:creationId xmlns:p14="http://schemas.microsoft.com/office/powerpoint/2010/main" val="2383760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Correcting errors and submitting and certifying that the data is correct is the responsibility of the special education director and superintendent:</a:t>
            </a:r>
          </a:p>
          <a:p>
            <a:pPr marL="628650" lvl="1" indent="-171450">
              <a:buFont typeface="Arial" panose="020B0604020202020204" pitchFamily="34" charset="0"/>
              <a:buChar char="•"/>
            </a:pPr>
            <a:r>
              <a:rPr lang="en-US" baseline="0" dirty="0"/>
              <a:t>When late errors are found after the special education director submits</a:t>
            </a:r>
          </a:p>
          <a:p>
            <a:pPr marL="1085850" lvl="2" indent="-171450">
              <a:buFont typeface="Arial" panose="020B0604020202020204" pitchFamily="34" charset="0"/>
              <a:buChar char="•"/>
            </a:pPr>
            <a:r>
              <a:rPr lang="en-US" baseline="0" dirty="0"/>
              <a:t>The superintendent must unlock the submission to allow the director to make changes to the source data and then resubmit </a:t>
            </a:r>
          </a:p>
          <a:p>
            <a:pPr marL="1543050" lvl="3" indent="-171450">
              <a:buFont typeface="Arial" panose="020B0604020202020204" pitchFamily="34" charset="0"/>
              <a:buChar char="•"/>
            </a:pPr>
            <a:r>
              <a:rPr lang="en-US" baseline="0" dirty="0"/>
              <a:t>NOTE: unlocking and resubmission must occur within the OCT.SECC application </a:t>
            </a:r>
            <a:endParaRPr lang="en-US" dirty="0"/>
          </a:p>
        </p:txBody>
      </p:sp>
      <p:sp>
        <p:nvSpPr>
          <p:cNvPr id="4" name="Slide Number Placeholder 3"/>
          <p:cNvSpPr>
            <a:spLocks noGrp="1"/>
          </p:cNvSpPr>
          <p:nvPr>
            <p:ph type="sldNum" sz="quarter" idx="10"/>
          </p:nvPr>
        </p:nvSpPr>
        <p:spPr/>
        <p:txBody>
          <a:bodyPr/>
          <a:lstStyle/>
          <a:p>
            <a:fld id="{3F9BDC8C-BABE-4B13-BDE4-EF7CB43FB4F8}" type="slidenum">
              <a:rPr lang="en-US" smtClean="0"/>
              <a:t>15</a:t>
            </a:fld>
            <a:endParaRPr lang="en-US"/>
          </a:p>
        </p:txBody>
      </p:sp>
    </p:spTree>
    <p:extLst>
      <p:ext uri="{BB962C8B-B14F-4D97-AF65-F5344CB8AC3E}">
        <p14:creationId xmlns:p14="http://schemas.microsoft.com/office/powerpoint/2010/main" val="3091790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Superintendents</a:t>
            </a:r>
            <a:r>
              <a:rPr lang="en-US" baseline="0" dirty="0"/>
              <a:t> can navigate the OCT.SECC application within the WVR/WVR100 state reporting menu in WOW:</a:t>
            </a:r>
          </a:p>
          <a:p>
            <a:pPr marL="628650" lvl="1" indent="-171450">
              <a:buFont typeface="Arial" panose="020B0604020202020204" pitchFamily="34" charset="0"/>
              <a:buChar char="•"/>
            </a:pPr>
            <a:r>
              <a:rPr lang="en-US" baseline="0" dirty="0"/>
              <a:t>Click on “submitted child count data” link</a:t>
            </a:r>
          </a:p>
          <a:p>
            <a:pPr marL="628650" lvl="1" indent="-171450">
              <a:buFont typeface="Arial" panose="020B0604020202020204" pitchFamily="34" charset="0"/>
              <a:buChar char="•"/>
            </a:pPr>
            <a:r>
              <a:rPr lang="en-US" baseline="0" dirty="0"/>
              <a:t>Click on “unlock special education child count data link</a:t>
            </a:r>
          </a:p>
          <a:p>
            <a:pPr marL="628650" lvl="1" indent="-171450">
              <a:buFont typeface="Arial" panose="020B0604020202020204" pitchFamily="34" charset="0"/>
              <a:buChar char="•"/>
            </a:pPr>
            <a:r>
              <a:rPr lang="en-US" baseline="0" dirty="0"/>
              <a:t>Then the special education director can make corrections to data and resubmit</a:t>
            </a:r>
            <a:endParaRPr lang="en-US" dirty="0"/>
          </a:p>
        </p:txBody>
      </p:sp>
      <p:sp>
        <p:nvSpPr>
          <p:cNvPr id="4" name="Slide Number Placeholder 3"/>
          <p:cNvSpPr>
            <a:spLocks noGrp="1"/>
          </p:cNvSpPr>
          <p:nvPr>
            <p:ph type="sldNum" sz="quarter" idx="10"/>
          </p:nvPr>
        </p:nvSpPr>
        <p:spPr/>
        <p:txBody>
          <a:bodyPr/>
          <a:lstStyle/>
          <a:p>
            <a:fld id="{3F9BDC8C-BABE-4B13-BDE4-EF7CB43FB4F8}" type="slidenum">
              <a:rPr lang="en-US" smtClean="0"/>
              <a:t>16</a:t>
            </a:fld>
            <a:endParaRPr lang="en-US"/>
          </a:p>
        </p:txBody>
      </p:sp>
    </p:spTree>
    <p:extLst>
      <p:ext uri="{BB962C8B-B14F-4D97-AF65-F5344CB8AC3E}">
        <p14:creationId xmlns:p14="http://schemas.microsoft.com/office/powerpoint/2010/main" val="2794471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addressing any corrections needed within</a:t>
            </a:r>
            <a:r>
              <a:rPr lang="en-US" baseline="0" dirty="0"/>
              <a:t> the data, especially those generating a critical error, you are ready to click on the submit button via CERT.13!</a:t>
            </a:r>
          </a:p>
          <a:p>
            <a:r>
              <a:rPr lang="en-US" baseline="0" dirty="0"/>
              <a:t>Again, the submit button will not be available until all critical errors are resolved.</a:t>
            </a:r>
          </a:p>
          <a:p>
            <a:r>
              <a:rPr lang="en-US" baseline="0" dirty="0"/>
              <a:t>Once the superintendent certifies the child count data, the collection will lock for the current school year</a:t>
            </a:r>
            <a:endParaRPr lang="en-US" dirty="0"/>
          </a:p>
          <a:p>
            <a:endParaRPr lang="en-US" dirty="0"/>
          </a:p>
        </p:txBody>
      </p:sp>
      <p:sp>
        <p:nvSpPr>
          <p:cNvPr id="4" name="Slide Number Placeholder 3"/>
          <p:cNvSpPr>
            <a:spLocks noGrp="1"/>
          </p:cNvSpPr>
          <p:nvPr>
            <p:ph type="sldNum" sz="quarter" idx="10"/>
          </p:nvPr>
        </p:nvSpPr>
        <p:spPr/>
        <p:txBody>
          <a:bodyPr/>
          <a:lstStyle/>
          <a:p>
            <a:fld id="{3F9BDC8C-BABE-4B13-BDE4-EF7CB43FB4F8}" type="slidenum">
              <a:rPr lang="en-US" smtClean="0"/>
              <a:t>17</a:t>
            </a:fld>
            <a:endParaRPr lang="en-US"/>
          </a:p>
        </p:txBody>
      </p:sp>
    </p:spTree>
    <p:extLst>
      <p:ext uri="{BB962C8B-B14F-4D97-AF65-F5344CB8AC3E}">
        <p14:creationId xmlns:p14="http://schemas.microsoft.com/office/powerpoint/2010/main" val="3191533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and webinar will be available for downloading</a:t>
            </a:r>
            <a:r>
              <a:rPr lang="en-US" baseline="0" dirty="0"/>
              <a:t> from the Office Of Special Education website for your training and reviewing purposes.</a:t>
            </a:r>
          </a:p>
          <a:p>
            <a:r>
              <a:rPr lang="en-US" baseline="0" dirty="0"/>
              <a:t>Thank you so much for you attention</a:t>
            </a:r>
          </a:p>
          <a:p>
            <a:r>
              <a:rPr lang="en-US" baseline="0" dirty="0"/>
              <a:t>We are now open for questions</a:t>
            </a:r>
            <a:endParaRPr lang="en-US" dirty="0"/>
          </a:p>
        </p:txBody>
      </p:sp>
      <p:sp>
        <p:nvSpPr>
          <p:cNvPr id="4" name="Slide Number Placeholder 3"/>
          <p:cNvSpPr>
            <a:spLocks noGrp="1"/>
          </p:cNvSpPr>
          <p:nvPr>
            <p:ph type="sldNum" sz="quarter" idx="10"/>
          </p:nvPr>
        </p:nvSpPr>
        <p:spPr/>
        <p:txBody>
          <a:bodyPr/>
          <a:lstStyle/>
          <a:p>
            <a:fld id="{3F9BDC8C-BABE-4B13-BDE4-EF7CB43FB4F8}" type="slidenum">
              <a:rPr lang="en-US" smtClean="0"/>
              <a:t>18</a:t>
            </a:fld>
            <a:endParaRPr lang="en-US"/>
          </a:p>
        </p:txBody>
      </p:sp>
    </p:spTree>
    <p:extLst>
      <p:ext uri="{BB962C8B-B14F-4D97-AF65-F5344CB8AC3E}">
        <p14:creationId xmlns:p14="http://schemas.microsoft.com/office/powerpoint/2010/main" val="3823081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9BDC8C-BABE-4B13-BDE4-EF7CB43FB4F8}" type="slidenum">
              <a:rPr lang="en-US" smtClean="0"/>
              <a:t>19</a:t>
            </a:fld>
            <a:endParaRPr lang="en-US"/>
          </a:p>
        </p:txBody>
      </p:sp>
    </p:spTree>
    <p:extLst>
      <p:ext uri="{BB962C8B-B14F-4D97-AF65-F5344CB8AC3E}">
        <p14:creationId xmlns:p14="http://schemas.microsoft.com/office/powerpoint/2010/main" val="617038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October</a:t>
            </a:r>
            <a:r>
              <a:rPr lang="en-US" baseline="0" dirty="0"/>
              <a:t> 2018 marks the implementation of new review, submission, and certification dates.</a:t>
            </a:r>
          </a:p>
          <a:p>
            <a:r>
              <a:rPr lang="en-US" baseline="0" dirty="0"/>
              <a:t>This change allows the Office of Special Education to review the data prior to federal reporting to ensure data quality:</a:t>
            </a:r>
          </a:p>
          <a:p>
            <a:pPr marL="171450" indent="-171450">
              <a:buFont typeface="Wingdings" panose="05000000000000000000" pitchFamily="2" charset="2"/>
              <a:buChar char="v"/>
            </a:pPr>
            <a:r>
              <a:rPr lang="en-US" baseline="0" dirty="0"/>
              <a:t>In the event that an error is discovered after the superintendent certifies the data, the OSE will work with districts to ensure additional corrections are made</a:t>
            </a:r>
            <a:endParaRPr lang="en-US" dirty="0"/>
          </a:p>
        </p:txBody>
      </p:sp>
      <p:sp>
        <p:nvSpPr>
          <p:cNvPr id="4" name="Slide Number Placeholder 3"/>
          <p:cNvSpPr>
            <a:spLocks noGrp="1"/>
          </p:cNvSpPr>
          <p:nvPr>
            <p:ph type="sldNum" sz="quarter" idx="10"/>
          </p:nvPr>
        </p:nvSpPr>
        <p:spPr/>
        <p:txBody>
          <a:bodyPr/>
          <a:lstStyle/>
          <a:p>
            <a:fld id="{3F9BDC8C-BABE-4B13-BDE4-EF7CB43FB4F8}" type="slidenum">
              <a:rPr lang="en-US" smtClean="0"/>
              <a:t>2</a:t>
            </a:fld>
            <a:endParaRPr lang="en-US"/>
          </a:p>
        </p:txBody>
      </p:sp>
    </p:spTree>
    <p:extLst>
      <p:ext uri="{BB962C8B-B14F-4D97-AF65-F5344CB8AC3E}">
        <p14:creationId xmlns:p14="http://schemas.microsoft.com/office/powerpoint/2010/main" val="1649804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9BDC8C-BABE-4B13-BDE4-EF7CB43FB4F8}" type="slidenum">
              <a:rPr lang="en-US" smtClean="0"/>
              <a:t>3</a:t>
            </a:fld>
            <a:endParaRPr lang="en-US"/>
          </a:p>
        </p:txBody>
      </p:sp>
    </p:spTree>
    <p:extLst>
      <p:ext uri="{BB962C8B-B14F-4D97-AF65-F5344CB8AC3E}">
        <p14:creationId xmlns:p14="http://schemas.microsoft.com/office/powerpoint/2010/main" val="3985081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using Green Screen to review and verify child count data is correct, you can access and edit information via the Special Education Teacher Roster on the WVEIS Child Count Reporting Menu.</a:t>
            </a:r>
          </a:p>
          <a:p>
            <a:r>
              <a:rPr lang="en-US" baseline="0" dirty="0"/>
              <a:t>This is where you will make sure that all the bulleted items are reviewed and corrected if needed.</a:t>
            </a:r>
          </a:p>
          <a:p>
            <a:endParaRPr lang="en-US" dirty="0"/>
          </a:p>
        </p:txBody>
      </p:sp>
      <p:sp>
        <p:nvSpPr>
          <p:cNvPr id="4" name="Slide Number Placeholder 3"/>
          <p:cNvSpPr>
            <a:spLocks noGrp="1"/>
          </p:cNvSpPr>
          <p:nvPr>
            <p:ph type="sldNum" sz="quarter" idx="10"/>
          </p:nvPr>
        </p:nvSpPr>
        <p:spPr/>
        <p:txBody>
          <a:bodyPr/>
          <a:lstStyle/>
          <a:p>
            <a:fld id="{3F9BDC8C-BABE-4B13-BDE4-EF7CB43FB4F8}" type="slidenum">
              <a:rPr lang="en-US" smtClean="0"/>
              <a:t>4</a:t>
            </a:fld>
            <a:endParaRPr lang="en-US"/>
          </a:p>
        </p:txBody>
      </p:sp>
    </p:spTree>
    <p:extLst>
      <p:ext uri="{BB962C8B-B14F-4D97-AF65-F5344CB8AC3E}">
        <p14:creationId xmlns:p14="http://schemas.microsoft.com/office/powerpoint/2010/main" val="1633788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items to check to ensure that students who are to be counted in the</a:t>
            </a:r>
            <a:r>
              <a:rPr lang="en-US" baseline="0" dirty="0"/>
              <a:t> Oct 1 Child Count meet the bulleted criteria.</a:t>
            </a:r>
            <a:endParaRPr lang="en-US" dirty="0"/>
          </a:p>
        </p:txBody>
      </p:sp>
      <p:sp>
        <p:nvSpPr>
          <p:cNvPr id="4" name="Slide Number Placeholder 3"/>
          <p:cNvSpPr>
            <a:spLocks noGrp="1"/>
          </p:cNvSpPr>
          <p:nvPr>
            <p:ph type="sldNum" sz="quarter" idx="10"/>
          </p:nvPr>
        </p:nvSpPr>
        <p:spPr/>
        <p:txBody>
          <a:bodyPr/>
          <a:lstStyle/>
          <a:p>
            <a:fld id="{3F9BDC8C-BABE-4B13-BDE4-EF7CB43FB4F8}" type="slidenum">
              <a:rPr lang="en-US" smtClean="0"/>
              <a:t>5</a:t>
            </a:fld>
            <a:endParaRPr lang="en-US"/>
          </a:p>
        </p:txBody>
      </p:sp>
    </p:spTree>
    <p:extLst>
      <p:ext uri="{BB962C8B-B14F-4D97-AF65-F5344CB8AC3E}">
        <p14:creationId xmlns:p14="http://schemas.microsoft.com/office/powerpoint/2010/main" val="990577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slides will walk you through</a:t>
            </a:r>
            <a:r>
              <a:rPr lang="en-US" baseline="0" dirty="0"/>
              <a:t> the process using WVEIS on the Web (WOW) via WV State Reporting and October Special Education Child Count (OCT.SECC) where the Special Education Child Count data are located.</a:t>
            </a:r>
            <a:endParaRPr lang="en-US" dirty="0"/>
          </a:p>
        </p:txBody>
      </p:sp>
      <p:sp>
        <p:nvSpPr>
          <p:cNvPr id="4" name="Slide Number Placeholder 3"/>
          <p:cNvSpPr>
            <a:spLocks noGrp="1"/>
          </p:cNvSpPr>
          <p:nvPr>
            <p:ph type="sldNum" sz="quarter" idx="10"/>
          </p:nvPr>
        </p:nvSpPr>
        <p:spPr/>
        <p:txBody>
          <a:bodyPr/>
          <a:lstStyle/>
          <a:p>
            <a:fld id="{3F9BDC8C-BABE-4B13-BDE4-EF7CB43FB4F8}" type="slidenum">
              <a:rPr lang="en-US" smtClean="0"/>
              <a:t>6</a:t>
            </a:fld>
            <a:endParaRPr lang="en-US"/>
          </a:p>
        </p:txBody>
      </p:sp>
    </p:spTree>
    <p:extLst>
      <p:ext uri="{BB962C8B-B14F-4D97-AF65-F5344CB8AC3E}">
        <p14:creationId xmlns:p14="http://schemas.microsoft.com/office/powerpoint/2010/main" val="3995565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select</a:t>
            </a:r>
            <a:r>
              <a:rPr lang="en-US" baseline="0" dirty="0"/>
              <a:t> the Special Education 10/1 Edits;</a:t>
            </a:r>
          </a:p>
          <a:p>
            <a:r>
              <a:rPr lang="en-US" baseline="0" dirty="0"/>
              <a:t>Notice the new instructions for data edits as well as a section following that will show specific Data Warnings and/or Data Errors </a:t>
            </a:r>
          </a:p>
          <a:p>
            <a:r>
              <a:rPr lang="en-US" baseline="0" dirty="0"/>
              <a:t>The data warnings section will be outlined in orange or red, indicating if the edits are:</a:t>
            </a:r>
          </a:p>
          <a:p>
            <a:pPr marL="228600" indent="-228600">
              <a:buFont typeface="+mj-lt"/>
              <a:buAutoNum type="arabicPeriod"/>
            </a:pPr>
            <a:r>
              <a:rPr lang="en-US" baseline="0" dirty="0"/>
              <a:t>warnings (where you need to review the data and confirm they are correct) or </a:t>
            </a:r>
          </a:p>
          <a:p>
            <a:pPr marL="228600" indent="-228600">
              <a:buFont typeface="+mj-lt"/>
              <a:buAutoNum type="arabicPeriod"/>
            </a:pPr>
            <a:r>
              <a:rPr lang="en-US" baseline="0" dirty="0"/>
              <a:t>errors (where there is definitely an error which needs corrected). </a:t>
            </a:r>
          </a:p>
        </p:txBody>
      </p:sp>
      <p:sp>
        <p:nvSpPr>
          <p:cNvPr id="4" name="Slide Number Placeholder 3"/>
          <p:cNvSpPr>
            <a:spLocks noGrp="1"/>
          </p:cNvSpPr>
          <p:nvPr>
            <p:ph type="sldNum" sz="quarter" idx="10"/>
          </p:nvPr>
        </p:nvSpPr>
        <p:spPr/>
        <p:txBody>
          <a:bodyPr/>
          <a:lstStyle/>
          <a:p>
            <a:fld id="{3F9BDC8C-BABE-4B13-BDE4-EF7CB43FB4F8}" type="slidenum">
              <a:rPr lang="en-US" smtClean="0"/>
              <a:t>7</a:t>
            </a:fld>
            <a:endParaRPr lang="en-US"/>
          </a:p>
        </p:txBody>
      </p:sp>
    </p:spTree>
    <p:extLst>
      <p:ext uri="{BB962C8B-B14F-4D97-AF65-F5344CB8AC3E}">
        <p14:creationId xmlns:p14="http://schemas.microsoft.com/office/powerpoint/2010/main" val="352819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select</a:t>
            </a:r>
            <a:r>
              <a:rPr lang="en-US" baseline="0" dirty="0"/>
              <a:t> the Special Education 10/1 Edits, a display will show district data in the appropriate categories, including Exceptionalities by Age. </a:t>
            </a:r>
          </a:p>
          <a:p>
            <a:r>
              <a:rPr lang="en-US" baseline="0" dirty="0"/>
              <a:t>Notice the warnings in yellow/orange and critical errors in red.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FF0000"/>
                </a:solidFill>
                <a:latin typeface="Fira Sans" panose="020B0503050000020004" pitchFamily="34" charset="0"/>
              </a:rPr>
              <a:t>* If red, the “SUBMIT” button will remain inactive until the data are corrected. </a:t>
            </a:r>
            <a:endParaRPr lang="en-US" sz="1200" dirty="0">
              <a:latin typeface="Fira Sans" panose="020B0503050000020004" pitchFamily="34" charset="0"/>
            </a:endParaRPr>
          </a:p>
        </p:txBody>
      </p:sp>
      <p:sp>
        <p:nvSpPr>
          <p:cNvPr id="4" name="Slide Number Placeholder 3"/>
          <p:cNvSpPr>
            <a:spLocks noGrp="1"/>
          </p:cNvSpPr>
          <p:nvPr>
            <p:ph type="sldNum" sz="quarter" idx="10"/>
          </p:nvPr>
        </p:nvSpPr>
        <p:spPr/>
        <p:txBody>
          <a:bodyPr/>
          <a:lstStyle/>
          <a:p>
            <a:fld id="{3F9BDC8C-BABE-4B13-BDE4-EF7CB43FB4F8}" type="slidenum">
              <a:rPr lang="en-US" smtClean="0"/>
              <a:t>8</a:t>
            </a:fld>
            <a:endParaRPr lang="en-US"/>
          </a:p>
        </p:txBody>
      </p:sp>
    </p:spTree>
    <p:extLst>
      <p:ext uri="{BB962C8B-B14F-4D97-AF65-F5344CB8AC3E}">
        <p14:creationId xmlns:p14="http://schemas.microsoft.com/office/powerpoint/2010/main" val="396843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LRE by age table </a:t>
            </a:r>
          </a:p>
          <a:p>
            <a:r>
              <a:rPr lang="en-US" dirty="0"/>
              <a:t>Critical</a:t>
            </a:r>
            <a:r>
              <a:rPr lang="en-US" baseline="0" dirty="0"/>
              <a:t> errors which will show in red are typically a blank LRE code or an invalid LRE code for a particular age.  </a:t>
            </a:r>
          </a:p>
          <a:p>
            <a:r>
              <a:rPr lang="en-US" baseline="0" dirty="0"/>
              <a:t>Remember ages 3-5 should have alpha codes while ages 6-21 should have numerical codes</a:t>
            </a:r>
            <a:endParaRPr lang="en-US" dirty="0"/>
          </a:p>
        </p:txBody>
      </p:sp>
      <p:sp>
        <p:nvSpPr>
          <p:cNvPr id="4" name="Slide Number Placeholder 3"/>
          <p:cNvSpPr>
            <a:spLocks noGrp="1"/>
          </p:cNvSpPr>
          <p:nvPr>
            <p:ph type="sldNum" sz="quarter" idx="10"/>
          </p:nvPr>
        </p:nvSpPr>
        <p:spPr/>
        <p:txBody>
          <a:bodyPr/>
          <a:lstStyle/>
          <a:p>
            <a:fld id="{3F9BDC8C-BABE-4B13-BDE4-EF7CB43FB4F8}" type="slidenum">
              <a:rPr lang="en-US" smtClean="0"/>
              <a:t>9</a:t>
            </a:fld>
            <a:endParaRPr lang="en-US"/>
          </a:p>
        </p:txBody>
      </p:sp>
    </p:spTree>
    <p:extLst>
      <p:ext uri="{BB962C8B-B14F-4D97-AF65-F5344CB8AC3E}">
        <p14:creationId xmlns:p14="http://schemas.microsoft.com/office/powerpoint/2010/main" val="9629710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1706" y="3446397"/>
            <a:ext cx="11834447" cy="1713781"/>
          </a:xfrm>
        </p:spPr>
        <p:txBody>
          <a:bodyPr anchor="b"/>
          <a:lstStyle>
            <a:lvl1pPr algn="ctr">
              <a:defRPr sz="6000">
                <a:solidFill>
                  <a:schemeClr val="bg1"/>
                </a:solidFill>
                <a:latin typeface="Vollkorn" charset="0"/>
                <a:ea typeface="Vollkorn" charset="0"/>
                <a:cs typeface="Vollkorn" charset="0"/>
              </a:defRPr>
            </a:lvl1pPr>
          </a:lstStyle>
          <a:p>
            <a:r>
              <a:rPr lang="en-US"/>
              <a:t>Click to edit Master title style</a:t>
            </a:r>
            <a:endParaRPr lang="en-US" dirty="0"/>
          </a:p>
        </p:txBody>
      </p:sp>
      <p:sp>
        <p:nvSpPr>
          <p:cNvPr id="3" name="Subtitle 2"/>
          <p:cNvSpPr>
            <a:spLocks noGrp="1"/>
          </p:cNvSpPr>
          <p:nvPr>
            <p:ph type="subTitle" idx="1"/>
          </p:nvPr>
        </p:nvSpPr>
        <p:spPr>
          <a:xfrm>
            <a:off x="2661136" y="5292661"/>
            <a:ext cx="6875585" cy="41647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7328" y="5841621"/>
            <a:ext cx="2743200" cy="365125"/>
          </a:xfrm>
          <a:prstGeom prst="rect">
            <a:avLst/>
          </a:prstGeom>
        </p:spPr>
        <p:txBody>
          <a:bodyPr/>
          <a:lstStyle>
            <a:lvl1pPr algn="ctr">
              <a:defRPr sz="1600" i="1">
                <a:solidFill>
                  <a:schemeClr val="bg1"/>
                </a:solidFill>
              </a:defRPr>
            </a:lvl1pPr>
          </a:lstStyle>
          <a:p>
            <a:fld id="{F1EE1D07-F263-4668-9407-8C23CEA77885}" type="datetimeFigureOut">
              <a:rPr lang="en-US" smtClean="0"/>
              <a:t>9/10/2018</a:t>
            </a:fld>
            <a:endParaRPr lang="en-US"/>
          </a:p>
        </p:txBody>
      </p:sp>
    </p:spTree>
    <p:extLst>
      <p:ext uri="{BB962C8B-B14F-4D97-AF65-F5344CB8AC3E}">
        <p14:creationId xmlns:p14="http://schemas.microsoft.com/office/powerpoint/2010/main" val="4077906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163CBF7-1262-41F0-89D4-45F29123FE4E}" type="slidenum">
              <a:rPr lang="en-US" smtClean="0"/>
              <a:t>‹#›</a:t>
            </a:fld>
            <a:endParaRPr lang="en-US"/>
          </a:p>
        </p:txBody>
      </p:sp>
    </p:spTree>
    <p:extLst>
      <p:ext uri="{BB962C8B-B14F-4D97-AF65-F5344CB8AC3E}">
        <p14:creationId xmlns:p14="http://schemas.microsoft.com/office/powerpoint/2010/main" val="198402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9589" y="365125"/>
            <a:ext cx="2628900" cy="54729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65125"/>
            <a:ext cx="8529989" cy="547296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163CBF7-1262-41F0-89D4-45F29123FE4E}" type="slidenum">
              <a:rPr lang="en-US" smtClean="0"/>
              <a:t>‹#›</a:t>
            </a:fld>
            <a:endParaRPr lang="en-US"/>
          </a:p>
        </p:txBody>
      </p:sp>
    </p:spTree>
    <p:extLst>
      <p:ext uri="{BB962C8B-B14F-4D97-AF65-F5344CB8AC3E}">
        <p14:creationId xmlns:p14="http://schemas.microsoft.com/office/powerpoint/2010/main" val="4127229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163CBF7-1262-41F0-89D4-45F29123FE4E}" type="slidenum">
              <a:rPr lang="en-US" smtClean="0"/>
              <a:t>‹#›</a:t>
            </a:fld>
            <a:endParaRPr lang="en-US"/>
          </a:p>
        </p:txBody>
      </p:sp>
    </p:spTree>
    <p:extLst>
      <p:ext uri="{BB962C8B-B14F-4D97-AF65-F5344CB8AC3E}">
        <p14:creationId xmlns:p14="http://schemas.microsoft.com/office/powerpoint/2010/main" val="3487042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5138" y="1709740"/>
            <a:ext cx="1139335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375139" y="4589466"/>
            <a:ext cx="11393350" cy="93210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3163CBF7-1262-41F0-89D4-45F29123FE4E}" type="slidenum">
              <a:rPr lang="en-US" smtClean="0"/>
              <a:t>‹#›</a:t>
            </a:fld>
            <a:endParaRPr lang="en-US"/>
          </a:p>
        </p:txBody>
      </p:sp>
    </p:spTree>
    <p:extLst>
      <p:ext uri="{BB962C8B-B14F-4D97-AF65-F5344CB8AC3E}">
        <p14:creationId xmlns:p14="http://schemas.microsoft.com/office/powerpoint/2010/main" val="3055419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8585" y="1778733"/>
            <a:ext cx="5486400" cy="3965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3569" y="1778733"/>
            <a:ext cx="5484919" cy="3965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163CBF7-1262-41F0-89D4-45F29123FE4E}" type="slidenum">
              <a:rPr lang="en-US" smtClean="0"/>
              <a:t>‹#›</a:t>
            </a:fld>
            <a:endParaRPr lang="en-US"/>
          </a:p>
        </p:txBody>
      </p:sp>
    </p:spTree>
    <p:extLst>
      <p:ext uri="{BB962C8B-B14F-4D97-AF65-F5344CB8AC3E}">
        <p14:creationId xmlns:p14="http://schemas.microsoft.com/office/powerpoint/2010/main" val="477738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8585" y="1681163"/>
            <a:ext cx="548603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98585" y="2505075"/>
            <a:ext cx="5486033" cy="33212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83569" y="1681163"/>
            <a:ext cx="54864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83569" y="2505075"/>
            <a:ext cx="5486403" cy="33212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163CBF7-1262-41F0-89D4-45F29123FE4E}" type="slidenum">
              <a:rPr lang="en-US" smtClean="0"/>
              <a:t>‹#›</a:t>
            </a:fld>
            <a:endParaRPr lang="en-US"/>
          </a:p>
        </p:txBody>
      </p:sp>
      <p:sp>
        <p:nvSpPr>
          <p:cNvPr id="11" name="Title 1"/>
          <p:cNvSpPr>
            <a:spLocks noGrp="1"/>
          </p:cNvSpPr>
          <p:nvPr>
            <p:ph type="title"/>
          </p:nvPr>
        </p:nvSpPr>
        <p:spPr>
          <a:xfrm>
            <a:off x="398585" y="143746"/>
            <a:ext cx="11369903" cy="1400159"/>
          </a:xfrm>
        </p:spPr>
        <p:txBody>
          <a:bodyPr/>
          <a:lstStyle/>
          <a:p>
            <a:r>
              <a:rPr lang="en-US"/>
              <a:t>Click to edit Master title style</a:t>
            </a:r>
          </a:p>
        </p:txBody>
      </p:sp>
    </p:spTree>
    <p:extLst>
      <p:ext uri="{BB962C8B-B14F-4D97-AF65-F5344CB8AC3E}">
        <p14:creationId xmlns:p14="http://schemas.microsoft.com/office/powerpoint/2010/main" val="4139205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3163CBF7-1262-41F0-89D4-45F29123FE4E}" type="slidenum">
              <a:rPr lang="en-US" smtClean="0"/>
              <a:t>‹#›</a:t>
            </a:fld>
            <a:endParaRPr lang="en-US"/>
          </a:p>
        </p:txBody>
      </p:sp>
    </p:spTree>
    <p:extLst>
      <p:ext uri="{BB962C8B-B14F-4D97-AF65-F5344CB8AC3E}">
        <p14:creationId xmlns:p14="http://schemas.microsoft.com/office/powerpoint/2010/main" val="1513426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163CBF7-1262-41F0-89D4-45F29123FE4E}" type="slidenum">
              <a:rPr lang="en-US" smtClean="0"/>
              <a:t>‹#›</a:t>
            </a:fld>
            <a:endParaRPr lang="en-US"/>
          </a:p>
        </p:txBody>
      </p:sp>
    </p:spTree>
    <p:extLst>
      <p:ext uri="{BB962C8B-B14F-4D97-AF65-F5344CB8AC3E}">
        <p14:creationId xmlns:p14="http://schemas.microsoft.com/office/powerpoint/2010/main" val="1355683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5477" y="457200"/>
            <a:ext cx="457273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334000" y="987427"/>
            <a:ext cx="643448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3163CBF7-1262-41F0-89D4-45F29123FE4E}" type="slidenum">
              <a:rPr lang="en-US" smtClean="0"/>
              <a:t>‹#›</a:t>
            </a:fld>
            <a:endParaRPr lang="en-US"/>
          </a:p>
        </p:txBody>
      </p:sp>
    </p:spTree>
    <p:extLst>
      <p:ext uri="{BB962C8B-B14F-4D97-AF65-F5344CB8AC3E}">
        <p14:creationId xmlns:p14="http://schemas.microsoft.com/office/powerpoint/2010/main" val="3436744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0" y="987429"/>
            <a:ext cx="643448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p:cNvSpPr>
            <a:spLocks noGrp="1"/>
          </p:cNvSpPr>
          <p:nvPr>
            <p:ph type="sldNum" sz="quarter" idx="12"/>
          </p:nvPr>
        </p:nvSpPr>
        <p:spPr/>
        <p:txBody>
          <a:bodyPr/>
          <a:lstStyle/>
          <a:p>
            <a:fld id="{3163CBF7-1262-41F0-89D4-45F29123FE4E}" type="slidenum">
              <a:rPr lang="en-US" smtClean="0"/>
              <a:t>‹#›</a:t>
            </a:fld>
            <a:endParaRPr lang="en-US"/>
          </a:p>
        </p:txBody>
      </p:sp>
      <p:sp>
        <p:nvSpPr>
          <p:cNvPr id="10" name="Title 1"/>
          <p:cNvSpPr>
            <a:spLocks noGrp="1"/>
          </p:cNvSpPr>
          <p:nvPr>
            <p:ph type="title"/>
          </p:nvPr>
        </p:nvSpPr>
        <p:spPr>
          <a:xfrm>
            <a:off x="445477" y="457200"/>
            <a:ext cx="4572733" cy="1600200"/>
          </a:xfrm>
        </p:spPr>
        <p:txBody>
          <a:bodyPr anchor="b"/>
          <a:lstStyle>
            <a:lvl1pPr>
              <a:defRPr sz="3200"/>
            </a:lvl1pPr>
          </a:lstStyle>
          <a:p>
            <a:r>
              <a:rPr lang="en-US"/>
              <a:t>Click to edit Master title style</a:t>
            </a:r>
          </a:p>
        </p:txBody>
      </p:sp>
      <p:sp>
        <p:nvSpPr>
          <p:cNvPr id="11"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024388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8585" y="143746"/>
            <a:ext cx="11369903" cy="1400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98585" y="1723293"/>
            <a:ext cx="11369903" cy="414996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596181" y="6356352"/>
            <a:ext cx="1172307" cy="365125"/>
          </a:xfrm>
          <a:prstGeom prst="rect">
            <a:avLst/>
          </a:prstGeom>
        </p:spPr>
        <p:txBody>
          <a:bodyPr vert="horz" lIns="91440" tIns="45720" rIns="91440" bIns="45720" rtlCol="0" anchor="ctr"/>
          <a:lstStyle>
            <a:lvl1pPr algn="ctr">
              <a:defRPr sz="1400" b="1" i="0">
                <a:solidFill>
                  <a:schemeClr val="bg1"/>
                </a:solidFill>
                <a:latin typeface="Fira Sans Ultra" charset="0"/>
                <a:ea typeface="Fira Sans Ultra" charset="0"/>
                <a:cs typeface="Fira Sans Ultra" charset="0"/>
              </a:defRPr>
            </a:lvl1pPr>
          </a:lstStyle>
          <a:p>
            <a:fld id="{3163CBF7-1262-41F0-89D4-45F29123FE4E}" type="slidenum">
              <a:rPr lang="en-US" smtClean="0"/>
              <a:t>‹#›</a:t>
            </a:fld>
            <a:endParaRPr lang="en-US"/>
          </a:p>
        </p:txBody>
      </p:sp>
    </p:spTree>
    <p:extLst>
      <p:ext uri="{BB962C8B-B14F-4D97-AF65-F5344CB8AC3E}">
        <p14:creationId xmlns:p14="http://schemas.microsoft.com/office/powerpoint/2010/main" val="18371279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004071"/>
          </a:solidFill>
          <a:latin typeface="Vollkorn" charset="0"/>
          <a:ea typeface="Vollkorn" charset="0"/>
          <a:cs typeface="Vollkor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60636B"/>
          </a:solidFill>
          <a:latin typeface="Fira Sans" charset="0"/>
          <a:ea typeface="Fira Sans" charset="0"/>
          <a:cs typeface="Fira Sans" charset="0"/>
        </a:defRPr>
      </a:lvl1pPr>
      <a:lvl2pPr marL="685800" indent="-228600" algn="l" defTabSz="914400" rtl="0" eaLnBrk="1" latinLnBrk="0" hangingPunct="1">
        <a:lnSpc>
          <a:spcPct val="90000"/>
        </a:lnSpc>
        <a:spcBef>
          <a:spcPts val="500"/>
        </a:spcBef>
        <a:buFont typeface="Arial"/>
        <a:buChar char="•"/>
        <a:defRPr sz="2400" kern="1200">
          <a:solidFill>
            <a:srgbClr val="60636B"/>
          </a:solidFill>
          <a:latin typeface="Fira Sans" charset="0"/>
          <a:ea typeface="Fira Sans" charset="0"/>
          <a:cs typeface="Fira Sans" charset="0"/>
        </a:defRPr>
      </a:lvl2pPr>
      <a:lvl3pPr marL="1143000" indent="-228600" algn="l" defTabSz="914400" rtl="0" eaLnBrk="1" latinLnBrk="0" hangingPunct="1">
        <a:lnSpc>
          <a:spcPct val="90000"/>
        </a:lnSpc>
        <a:spcBef>
          <a:spcPts val="500"/>
        </a:spcBef>
        <a:buFont typeface="Arial"/>
        <a:buChar char="•"/>
        <a:defRPr sz="2000" kern="1200">
          <a:solidFill>
            <a:srgbClr val="60636B"/>
          </a:solidFill>
          <a:latin typeface="Fira Sans" charset="0"/>
          <a:ea typeface="Fira Sans" charset="0"/>
          <a:cs typeface="Fira Sans" charset="0"/>
        </a:defRPr>
      </a:lvl3pPr>
      <a:lvl4pPr marL="16002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4pPr>
      <a:lvl5pPr marL="20574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mailto:renee.ecckleshardy@k12.wv.u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mailto:ariley@k12.wv.us"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Special Education Child Count</a:t>
            </a:r>
          </a:p>
        </p:txBody>
      </p:sp>
      <p:sp>
        <p:nvSpPr>
          <p:cNvPr id="3" name="Subtitle 2"/>
          <p:cNvSpPr>
            <a:spLocks noGrp="1"/>
          </p:cNvSpPr>
          <p:nvPr>
            <p:ph type="subTitle" idx="1"/>
          </p:nvPr>
        </p:nvSpPr>
        <p:spPr/>
        <p:txBody>
          <a:bodyPr>
            <a:normAutofit lnSpcReduction="10000"/>
          </a:bodyPr>
          <a:lstStyle/>
          <a:p>
            <a:r>
              <a:rPr lang="en-US" dirty="0"/>
              <a:t>October Child Count</a:t>
            </a:r>
          </a:p>
        </p:txBody>
      </p:sp>
      <p:pic>
        <p:nvPicPr>
          <p:cNvPr id="9" name="Audio 8">
            <a:hlinkClick r:id="" action="ppaction://media"/>
            <a:extLst>
              <a:ext uri="{FF2B5EF4-FFF2-40B4-BE49-F238E27FC236}">
                <a16:creationId xmlns:a16="http://schemas.microsoft.com/office/drawing/2014/main" id="{CF971ACD-87C6-4145-9677-7F3B392A961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204853811"/>
      </p:ext>
    </p:extLst>
  </p:cSld>
  <p:clrMapOvr>
    <a:masterClrMapping/>
  </p:clrMapOvr>
  <mc:AlternateContent xmlns:mc="http://schemas.openxmlformats.org/markup-compatibility/2006">
    <mc:Choice xmlns:p14="http://schemas.microsoft.com/office/powerpoint/2010/main" Requires="p14">
      <p:transition spd="slow" p14:dur="2000" advTm="10905"/>
    </mc:Choice>
    <mc:Fallback>
      <p:transition spd="slow" advTm="109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85" y="143747"/>
            <a:ext cx="11369903" cy="704152"/>
          </a:xfrm>
          <a:solidFill>
            <a:srgbClr val="002060"/>
          </a:solidFill>
        </p:spPr>
        <p:txBody>
          <a:bodyPr>
            <a:normAutofit/>
          </a:bodyPr>
          <a:lstStyle/>
          <a:p>
            <a:r>
              <a:rPr lang="en-US" b="1" dirty="0">
                <a:solidFill>
                  <a:schemeClr val="bg1"/>
                </a:solidFill>
              </a:rPr>
              <a:t>Instructions for Special Education</a:t>
            </a:r>
            <a:endParaRPr lang="en-US" dirty="0">
              <a:solidFill>
                <a:schemeClr val="bg1"/>
              </a:solidFill>
            </a:endParaRPr>
          </a:p>
        </p:txBody>
      </p:sp>
      <p:sp>
        <p:nvSpPr>
          <p:cNvPr id="5" name="Rectangle 3"/>
          <p:cNvSpPr>
            <a:spLocks noChangeArrowheads="1"/>
          </p:cNvSpPr>
          <p:nvPr/>
        </p:nvSpPr>
        <p:spPr bwMode="auto">
          <a:xfrm>
            <a:off x="192845" y="1442250"/>
            <a:ext cx="4198180" cy="278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b="1" u="sng" dirty="0"/>
              <a:t>Part 2: WOW Instructions cont.</a:t>
            </a:r>
          </a:p>
          <a:p>
            <a:pPr lvl="0"/>
            <a:endParaRPr lang="en-US" dirty="0">
              <a:latin typeface="Fira Sans" panose="020B0503050000020004" pitchFamily="34" charset="0"/>
            </a:endParaRPr>
          </a:p>
          <a:p>
            <a:pPr marL="342900" lvl="0" indent="-342900">
              <a:buFont typeface="+mj-lt"/>
              <a:buAutoNum type="arabicPeriod" startAt="10"/>
            </a:pPr>
            <a:r>
              <a:rPr lang="en-US" dirty="0">
                <a:latin typeface="Fira Sans" panose="020B0503050000020004" pitchFamily="34" charset="0"/>
              </a:rPr>
              <a:t>Once the information in both tables are correct and critical errors have been resolved, click on the submit button. Note the warnings in yellow/orange and the critical errors in red*. </a:t>
            </a:r>
          </a:p>
          <a:p>
            <a:pPr lvl="0"/>
            <a:r>
              <a:rPr lang="en-US" sz="1400" i="1" dirty="0">
                <a:solidFill>
                  <a:srgbClr val="FF0000"/>
                </a:solidFill>
                <a:latin typeface="Fira Sans" panose="020B0503050000020004" pitchFamily="34" charset="0"/>
              </a:rPr>
              <a:t>* If red, the “SUBMIT” button will remain inactive until the data are corrected. </a:t>
            </a:r>
            <a:endParaRPr lang="en-US" sz="1400" dirty="0">
              <a:latin typeface="Fira Sans" panose="020B0503050000020004" pitchFamily="34" charset="0"/>
            </a:endParaRPr>
          </a:p>
        </p:txBody>
      </p:sp>
      <p:pic>
        <p:nvPicPr>
          <p:cNvPr id="10" name="Picture 9"/>
          <p:cNvPicPr/>
          <p:nvPr/>
        </p:nvPicPr>
        <p:blipFill>
          <a:blip r:embed="rId5"/>
          <a:stretch>
            <a:fillRect/>
          </a:stretch>
        </p:blipFill>
        <p:spPr>
          <a:xfrm>
            <a:off x="4547062" y="1064030"/>
            <a:ext cx="7040455" cy="4488411"/>
          </a:xfrm>
          <a:prstGeom prst="rect">
            <a:avLst/>
          </a:prstGeom>
        </p:spPr>
      </p:pic>
      <p:pic>
        <p:nvPicPr>
          <p:cNvPr id="3" name="Audio 2">
            <a:hlinkClick r:id="" action="ppaction://media"/>
            <a:extLst>
              <a:ext uri="{FF2B5EF4-FFF2-40B4-BE49-F238E27FC236}">
                <a16:creationId xmlns:a16="http://schemas.microsoft.com/office/drawing/2014/main" id="{2692F3FF-D929-4700-969C-B263C527F9A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252803962"/>
      </p:ext>
    </p:extLst>
  </p:cSld>
  <p:clrMapOvr>
    <a:masterClrMapping/>
  </p:clrMapOvr>
  <mc:AlternateContent xmlns:mc="http://schemas.openxmlformats.org/markup-compatibility/2006">
    <mc:Choice xmlns:p14="http://schemas.microsoft.com/office/powerpoint/2010/main" Requires="p14">
      <p:transition spd="slow" p14:dur="2000" advTm="18139"/>
    </mc:Choice>
    <mc:Fallback>
      <p:transition spd="slow" advTm="181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85" y="143746"/>
            <a:ext cx="11369903" cy="895345"/>
          </a:xfrm>
          <a:solidFill>
            <a:srgbClr val="002060"/>
          </a:solidFill>
        </p:spPr>
        <p:txBody>
          <a:bodyPr/>
          <a:lstStyle/>
          <a:p>
            <a:r>
              <a:rPr lang="en-US" dirty="0">
                <a:solidFill>
                  <a:schemeClr val="bg1"/>
                </a:solidFill>
              </a:rPr>
              <a:t>Special Education Child Count – R-District</a:t>
            </a:r>
          </a:p>
        </p:txBody>
      </p:sp>
      <p:sp>
        <p:nvSpPr>
          <p:cNvPr id="3" name="Content Placeholder 2"/>
          <p:cNvSpPr>
            <a:spLocks noGrp="1"/>
          </p:cNvSpPr>
          <p:nvPr>
            <p:ph idx="1"/>
          </p:nvPr>
        </p:nvSpPr>
        <p:spPr>
          <a:xfrm>
            <a:off x="398585" y="1123951"/>
            <a:ext cx="11369903" cy="4749312"/>
          </a:xfrm>
        </p:spPr>
        <p:txBody>
          <a:bodyPr>
            <a:noAutofit/>
          </a:bodyPr>
          <a:lstStyle/>
          <a:p>
            <a:r>
              <a:rPr lang="en-US" sz="2400" dirty="0"/>
              <a:t>The “R-District” in each county is a special location in which information is stored about students who receive special services through the public school district but whose primary education is conducted through a private or parochial school. </a:t>
            </a:r>
          </a:p>
          <a:p>
            <a:r>
              <a:rPr lang="en-US" sz="2400" dirty="0"/>
              <a:t>Typically, R-district students are students with disabilities, although some may also be English language learners. Both the Special Education Director and the Title II Director for a district should have reviewed the enrollments to ensure that all R-district students are appropriately counted in the enrollment totals. </a:t>
            </a:r>
          </a:p>
          <a:p>
            <a:r>
              <a:rPr lang="en-US" sz="2400" dirty="0"/>
              <a:t>Special Education Directors are responsible for submitting the R-district enrollment counts for the Superintendent to review and certify. </a:t>
            </a:r>
          </a:p>
          <a:p>
            <a:pPr lvl="1"/>
            <a:r>
              <a:rPr lang="en-US" sz="2000" i="1" dirty="0"/>
              <a:t>Please Note: You will need to certify R-district enrollment data even if the R-district enrollment is 0 (zero). Doing so confirms to WVDE that there are no private/parochial school students receiving special services through your district as of October 1 of the current year. </a:t>
            </a:r>
          </a:p>
        </p:txBody>
      </p:sp>
      <p:pic>
        <p:nvPicPr>
          <p:cNvPr id="4" name="Audio 3">
            <a:hlinkClick r:id="" action="ppaction://media"/>
            <a:extLst>
              <a:ext uri="{FF2B5EF4-FFF2-40B4-BE49-F238E27FC236}">
                <a16:creationId xmlns:a16="http://schemas.microsoft.com/office/drawing/2014/main" id="{4267FE56-DB00-4B21-8539-461A95818E2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883622722"/>
      </p:ext>
    </p:extLst>
  </p:cSld>
  <p:clrMapOvr>
    <a:masterClrMapping/>
  </p:clrMapOvr>
  <mc:AlternateContent xmlns:mc="http://schemas.openxmlformats.org/markup-compatibility/2006">
    <mc:Choice xmlns:p14="http://schemas.microsoft.com/office/powerpoint/2010/main" Requires="p14">
      <p:transition spd="slow" p14:dur="2000" advTm="29252"/>
    </mc:Choice>
    <mc:Fallback>
      <p:transition spd="slow" advTm="292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85" y="143746"/>
            <a:ext cx="2984695" cy="820531"/>
          </a:xfrm>
        </p:spPr>
        <p:txBody>
          <a:bodyPr/>
          <a:lstStyle/>
          <a:p>
            <a:r>
              <a:rPr lang="en-US" dirty="0"/>
              <a:t>R-District </a:t>
            </a:r>
          </a:p>
        </p:txBody>
      </p:sp>
      <p:sp>
        <p:nvSpPr>
          <p:cNvPr id="3" name="Content Placeholder 2"/>
          <p:cNvSpPr>
            <a:spLocks noGrp="1"/>
          </p:cNvSpPr>
          <p:nvPr>
            <p:ph idx="1"/>
          </p:nvPr>
        </p:nvSpPr>
        <p:spPr>
          <a:xfrm>
            <a:off x="398585" y="1496291"/>
            <a:ext cx="11369903" cy="4376972"/>
          </a:xfrm>
        </p:spPr>
        <p:txBody>
          <a:bodyPr>
            <a:noAutofit/>
          </a:bodyPr>
          <a:lstStyle/>
          <a:p>
            <a:pPr marL="0" indent="0">
              <a:buNone/>
            </a:pPr>
            <a:r>
              <a:rPr lang="en-US" sz="2400" dirty="0"/>
              <a:t>This application requires review and submission of the R District enrollment by the Special Education by the established date on the WVEIS Calendar to enable the Superintendent to certify by the established date on the WVEIS Calendar:</a:t>
            </a:r>
          </a:p>
          <a:p>
            <a:pPr marL="457200" indent="-457200">
              <a:buFont typeface="+mj-lt"/>
              <a:buAutoNum type="arabicPeriod"/>
            </a:pPr>
            <a:r>
              <a:rPr lang="en-US" sz="2400" dirty="0"/>
              <a:t>The principal has the responsibility to review the data displayed in the R District Enrollment component of OCT.ENRL, which displays the live data from STU.301 in WOW. </a:t>
            </a:r>
          </a:p>
          <a:p>
            <a:pPr marL="457200" indent="-457200">
              <a:buFont typeface="+mj-lt"/>
              <a:buAutoNum type="arabicPeriod"/>
            </a:pPr>
            <a:r>
              <a:rPr lang="en-US" sz="2400" dirty="0"/>
              <a:t>If the Special Education Director sees inaccuracies, he/she should go to the source data, make the changes, and the updates will be reflected in OCT.ENRL. </a:t>
            </a:r>
          </a:p>
          <a:p>
            <a:pPr marL="457200" indent="-457200">
              <a:buFont typeface="+mj-lt"/>
              <a:buAutoNum type="arabicPeriod"/>
            </a:pPr>
            <a:r>
              <a:rPr lang="en-US" sz="2400" dirty="0"/>
              <a:t>Once the Special Education Director determines that the R District Enrollment component is correct, he/she should press the “Submit” button. This will lock the data in place for the Superintendent to review. </a:t>
            </a:r>
            <a:endParaRPr lang="en-US" sz="1600" dirty="0"/>
          </a:p>
        </p:txBody>
      </p:sp>
      <p:sp>
        <p:nvSpPr>
          <p:cNvPr id="5" name="Rectangle 4"/>
          <p:cNvSpPr/>
          <p:nvPr/>
        </p:nvSpPr>
        <p:spPr>
          <a:xfrm>
            <a:off x="1499067" y="964277"/>
            <a:ext cx="9168938" cy="400110"/>
          </a:xfrm>
          <a:prstGeom prst="rect">
            <a:avLst/>
          </a:prstGeom>
          <a:solidFill>
            <a:srgbClr val="002060"/>
          </a:solidFill>
          <a:ln w="12700">
            <a:solidFill>
              <a:schemeClr val="tx1"/>
            </a:solidFill>
          </a:ln>
        </p:spPr>
        <p:txBody>
          <a:bodyPr wrap="square">
            <a:spAutoFit/>
          </a:bodyPr>
          <a:lstStyle/>
          <a:p>
            <a:r>
              <a:rPr lang="en-US" sz="2000" dirty="0">
                <a:solidFill>
                  <a:schemeClr val="bg1"/>
                </a:solidFill>
                <a:latin typeface="Fira Sans" panose="020B0503050000020004" pitchFamily="34" charset="0"/>
              </a:rPr>
              <a:t>The R-District Enrollment Verification can be accessed via </a:t>
            </a:r>
            <a:r>
              <a:rPr lang="en-US" sz="2000" u="sng" dirty="0">
                <a:solidFill>
                  <a:srgbClr val="FFFF00"/>
                </a:solidFill>
                <a:latin typeface="Fira Sans" panose="020B0503050000020004" pitchFamily="34" charset="0"/>
              </a:rPr>
              <a:t>OCT.ENRL</a:t>
            </a:r>
            <a:r>
              <a:rPr lang="en-US" sz="2000" dirty="0">
                <a:solidFill>
                  <a:schemeClr val="bg1"/>
                </a:solidFill>
                <a:latin typeface="Fira Sans" panose="020B0503050000020004" pitchFamily="34" charset="0"/>
              </a:rPr>
              <a:t> in WOW:</a:t>
            </a:r>
          </a:p>
        </p:txBody>
      </p:sp>
      <p:pic>
        <p:nvPicPr>
          <p:cNvPr id="4" name="Audio 3">
            <a:hlinkClick r:id="" action="ppaction://media"/>
            <a:extLst>
              <a:ext uri="{FF2B5EF4-FFF2-40B4-BE49-F238E27FC236}">
                <a16:creationId xmlns:a16="http://schemas.microsoft.com/office/drawing/2014/main" id="{36AA0640-051B-4C5D-8C9D-9450DCCB823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53198767"/>
      </p:ext>
    </p:extLst>
  </p:cSld>
  <p:clrMapOvr>
    <a:masterClrMapping/>
  </p:clrMapOvr>
  <mc:AlternateContent xmlns:mc="http://schemas.openxmlformats.org/markup-compatibility/2006">
    <mc:Choice xmlns:p14="http://schemas.microsoft.com/office/powerpoint/2010/main" Requires="p14">
      <p:transition spd="slow" p14:dur="2000" advTm="22428"/>
    </mc:Choice>
    <mc:Fallback>
      <p:transition spd="slow" advTm="224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85" y="143746"/>
            <a:ext cx="11369903" cy="853781"/>
          </a:xfrm>
          <a:solidFill>
            <a:srgbClr val="002060"/>
          </a:solidFill>
        </p:spPr>
        <p:txBody>
          <a:bodyPr/>
          <a:lstStyle/>
          <a:p>
            <a:r>
              <a:rPr lang="en-US" dirty="0">
                <a:solidFill>
                  <a:schemeClr val="bg1"/>
                </a:solidFill>
              </a:rPr>
              <a:t>Reviewing the Data</a:t>
            </a:r>
          </a:p>
        </p:txBody>
      </p:sp>
      <p:pic>
        <p:nvPicPr>
          <p:cNvPr id="4" name="Picture 3"/>
          <p:cNvPicPr>
            <a:picLocks noChangeAspect="1"/>
          </p:cNvPicPr>
          <p:nvPr/>
        </p:nvPicPr>
        <p:blipFill>
          <a:blip r:embed="rId5"/>
          <a:stretch>
            <a:fillRect/>
          </a:stretch>
        </p:blipFill>
        <p:spPr>
          <a:xfrm>
            <a:off x="2036618" y="997526"/>
            <a:ext cx="8650432" cy="4993871"/>
          </a:xfrm>
          <a:prstGeom prst="rect">
            <a:avLst/>
          </a:prstGeom>
        </p:spPr>
      </p:pic>
      <p:pic>
        <p:nvPicPr>
          <p:cNvPr id="3" name="Audio 2">
            <a:hlinkClick r:id="" action="ppaction://media"/>
            <a:extLst>
              <a:ext uri="{FF2B5EF4-FFF2-40B4-BE49-F238E27FC236}">
                <a16:creationId xmlns:a16="http://schemas.microsoft.com/office/drawing/2014/main" id="{CDE9691C-4976-40E8-8334-A9D66EA5204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698821329"/>
      </p:ext>
    </p:extLst>
  </p:cSld>
  <p:clrMapOvr>
    <a:masterClrMapping/>
  </p:clrMapOvr>
  <mc:AlternateContent xmlns:mc="http://schemas.openxmlformats.org/markup-compatibility/2006">
    <mc:Choice xmlns:p14="http://schemas.microsoft.com/office/powerpoint/2010/main" Requires="p14">
      <p:transition spd="slow" p14:dur="2000" advTm="21284"/>
    </mc:Choice>
    <mc:Fallback>
      <p:transition spd="slow" advTm="212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85" y="143746"/>
            <a:ext cx="11369903" cy="961847"/>
          </a:xfrm>
          <a:solidFill>
            <a:srgbClr val="002060"/>
          </a:solidFill>
        </p:spPr>
        <p:txBody>
          <a:bodyPr/>
          <a:lstStyle/>
          <a:p>
            <a:r>
              <a:rPr lang="en-US" dirty="0">
                <a:solidFill>
                  <a:schemeClr val="bg1"/>
                </a:solidFill>
              </a:rPr>
              <a:t>Reviewing the Data</a:t>
            </a:r>
          </a:p>
        </p:txBody>
      </p:sp>
      <p:sp>
        <p:nvSpPr>
          <p:cNvPr id="3" name="Content Placeholder 2"/>
          <p:cNvSpPr>
            <a:spLocks noGrp="1"/>
          </p:cNvSpPr>
          <p:nvPr>
            <p:ph idx="1"/>
          </p:nvPr>
        </p:nvSpPr>
        <p:spPr/>
        <p:txBody>
          <a:bodyPr/>
          <a:lstStyle/>
          <a:p>
            <a:pPr marL="0" indent="0">
              <a:buNone/>
            </a:pPr>
            <a:r>
              <a:rPr lang="en-US" dirty="0">
                <a:solidFill>
                  <a:srgbClr val="C00000"/>
                </a:solidFill>
              </a:rPr>
              <a:t>Please Note</a:t>
            </a:r>
            <a:r>
              <a:rPr lang="en-US" dirty="0"/>
              <a:t>: LRE designations are valid for specific age levels:</a:t>
            </a:r>
          </a:p>
          <a:p>
            <a:pPr marL="0" indent="0">
              <a:buNone/>
            </a:pPr>
            <a:endParaRPr lang="en-US" sz="2400" dirty="0"/>
          </a:p>
          <a:p>
            <a:pPr>
              <a:buFont typeface="Wingdings" panose="05000000000000000000" pitchFamily="2" charset="2"/>
              <a:buChar char="Ø"/>
            </a:pPr>
            <a:r>
              <a:rPr lang="en-US" dirty="0"/>
              <a:t>LREs designated with a letter (M, N, P, R, S, W, X, Y Z) are valid for students 5 years of age or younger. </a:t>
            </a:r>
          </a:p>
          <a:p>
            <a:pPr>
              <a:buFont typeface="Wingdings" panose="05000000000000000000" pitchFamily="2" charset="2"/>
              <a:buChar char="Ø"/>
            </a:pPr>
            <a:r>
              <a:rPr lang="en-US" dirty="0"/>
              <a:t>Those designated with a number (0-9) are valid for students 6 years of age or older. </a:t>
            </a:r>
          </a:p>
          <a:p>
            <a:pPr lvl="1">
              <a:buFont typeface="Wingdings" panose="05000000000000000000" pitchFamily="2" charset="2"/>
              <a:buChar char="Ø"/>
            </a:pPr>
            <a:endParaRPr lang="en-US" dirty="0"/>
          </a:p>
          <a:p>
            <a:pPr marL="457200" lvl="1" indent="0">
              <a:buNone/>
            </a:pPr>
            <a:r>
              <a:rPr lang="en-US" sz="2000" i="1" dirty="0"/>
              <a:t>* Please discuss LRE coding with your Special Education Director for more details. </a:t>
            </a:r>
          </a:p>
        </p:txBody>
      </p:sp>
      <p:pic>
        <p:nvPicPr>
          <p:cNvPr id="4" name="Audio 3">
            <a:hlinkClick r:id="" action="ppaction://media"/>
            <a:extLst>
              <a:ext uri="{FF2B5EF4-FFF2-40B4-BE49-F238E27FC236}">
                <a16:creationId xmlns:a16="http://schemas.microsoft.com/office/drawing/2014/main" id="{B0A4233C-C8E5-4174-A261-E2F0C710485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539327422"/>
      </p:ext>
    </p:extLst>
  </p:cSld>
  <p:clrMapOvr>
    <a:masterClrMapping/>
  </p:clrMapOvr>
  <mc:AlternateContent xmlns:mc="http://schemas.openxmlformats.org/markup-compatibility/2006">
    <mc:Choice xmlns:p14="http://schemas.microsoft.com/office/powerpoint/2010/main" Requires="p14">
      <p:transition spd="slow" p14:dur="2000" advTm="12165"/>
    </mc:Choice>
    <mc:Fallback>
      <p:transition spd="slow" advTm="121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85" y="143747"/>
            <a:ext cx="11369903" cy="1044974"/>
          </a:xfrm>
          <a:solidFill>
            <a:srgbClr val="002060"/>
          </a:solidFill>
        </p:spPr>
        <p:txBody>
          <a:bodyPr/>
          <a:lstStyle/>
          <a:p>
            <a:r>
              <a:rPr lang="en-US" dirty="0">
                <a:solidFill>
                  <a:schemeClr val="bg1"/>
                </a:solidFill>
              </a:rPr>
              <a:t>Correcting Errors – Special Ed. Director</a:t>
            </a:r>
          </a:p>
        </p:txBody>
      </p:sp>
      <p:sp>
        <p:nvSpPr>
          <p:cNvPr id="3" name="Content Placeholder 2"/>
          <p:cNvSpPr>
            <a:spLocks noGrp="1"/>
          </p:cNvSpPr>
          <p:nvPr>
            <p:ph idx="1"/>
          </p:nvPr>
        </p:nvSpPr>
        <p:spPr>
          <a:xfrm>
            <a:off x="398584" y="1543905"/>
            <a:ext cx="11369903" cy="4149969"/>
          </a:xfrm>
        </p:spPr>
        <p:txBody>
          <a:bodyPr>
            <a:normAutofit/>
          </a:bodyPr>
          <a:lstStyle/>
          <a:p>
            <a:r>
              <a:rPr lang="en-US" dirty="0"/>
              <a:t>The Special Education Director is responsible for making any corrections of data errors prior to submitting for the superintendents certification. </a:t>
            </a:r>
          </a:p>
          <a:p>
            <a:r>
              <a:rPr lang="en-US" dirty="0"/>
              <a:t>If resubmission is needed, the Superintendent will need to unlock the submission to allow the director to change source data and resubmit the corrected information. </a:t>
            </a:r>
            <a:r>
              <a:rPr lang="en-US" b="1" dirty="0"/>
              <a:t>Unlocking the submission must occur in the OCT.SECC (October 1 Special Education Child Count) application. </a:t>
            </a:r>
            <a:endParaRPr lang="en-US" dirty="0"/>
          </a:p>
        </p:txBody>
      </p:sp>
      <p:pic>
        <p:nvPicPr>
          <p:cNvPr id="4" name="Audio 3">
            <a:hlinkClick r:id="" action="ppaction://media"/>
            <a:extLst>
              <a:ext uri="{FF2B5EF4-FFF2-40B4-BE49-F238E27FC236}">
                <a16:creationId xmlns:a16="http://schemas.microsoft.com/office/drawing/2014/main" id="{1ED43631-7C26-4FE8-9BD8-F235FEDC409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4060864429"/>
      </p:ext>
    </p:extLst>
  </p:cSld>
  <p:clrMapOvr>
    <a:masterClrMapping/>
  </p:clrMapOvr>
  <mc:AlternateContent xmlns:mc="http://schemas.openxmlformats.org/markup-compatibility/2006">
    <mc:Choice xmlns:p14="http://schemas.microsoft.com/office/powerpoint/2010/main" Requires="p14">
      <p:transition spd="slow" p14:dur="2000" advTm="32233"/>
    </mc:Choice>
    <mc:Fallback>
      <p:transition spd="slow" advTm="322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85" y="143747"/>
            <a:ext cx="11369903" cy="845468"/>
          </a:xfrm>
          <a:solidFill>
            <a:srgbClr val="002060"/>
          </a:solidFill>
        </p:spPr>
        <p:txBody>
          <a:bodyPr/>
          <a:lstStyle/>
          <a:p>
            <a:r>
              <a:rPr lang="en-US" dirty="0">
                <a:solidFill>
                  <a:schemeClr val="bg1"/>
                </a:solidFill>
              </a:rPr>
              <a:t>Correcting Errors - Superintendent</a:t>
            </a:r>
          </a:p>
        </p:txBody>
      </p:sp>
      <p:pic>
        <p:nvPicPr>
          <p:cNvPr id="4" name="Content Placeholder 3"/>
          <p:cNvPicPr>
            <a:picLocks noGrp="1" noChangeAspect="1"/>
          </p:cNvPicPr>
          <p:nvPr>
            <p:ph idx="1"/>
          </p:nvPr>
        </p:nvPicPr>
        <p:blipFill>
          <a:blip r:embed="rId5"/>
          <a:stretch>
            <a:fillRect/>
          </a:stretch>
        </p:blipFill>
        <p:spPr>
          <a:xfrm>
            <a:off x="2823924" y="1316035"/>
            <a:ext cx="7159662" cy="4557715"/>
          </a:xfrm>
          <a:prstGeom prst="rect">
            <a:avLst/>
          </a:prstGeom>
        </p:spPr>
      </p:pic>
      <p:pic>
        <p:nvPicPr>
          <p:cNvPr id="5" name="Audio 4">
            <a:hlinkClick r:id="" action="ppaction://media"/>
            <a:extLst>
              <a:ext uri="{FF2B5EF4-FFF2-40B4-BE49-F238E27FC236}">
                <a16:creationId xmlns:a16="http://schemas.microsoft.com/office/drawing/2014/main" id="{73931F01-DDD3-4BD3-BD67-BBA861C38AF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02089420"/>
      </p:ext>
    </p:extLst>
  </p:cSld>
  <p:clrMapOvr>
    <a:masterClrMapping/>
  </p:clrMapOvr>
  <mc:AlternateContent xmlns:mc="http://schemas.openxmlformats.org/markup-compatibility/2006">
    <mc:Choice xmlns:p14="http://schemas.microsoft.com/office/powerpoint/2010/main" Requires="p14">
      <p:transition spd="slow" p14:dur="2000" advTm="26001"/>
    </mc:Choice>
    <mc:Fallback>
      <p:transition spd="slow" advTm="260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85" y="143746"/>
            <a:ext cx="11369903" cy="853781"/>
          </a:xfrm>
          <a:solidFill>
            <a:srgbClr val="002060"/>
          </a:solidFill>
        </p:spPr>
        <p:txBody>
          <a:bodyPr>
            <a:normAutofit/>
          </a:bodyPr>
          <a:lstStyle/>
          <a:p>
            <a:r>
              <a:rPr lang="en-US" sz="4000" dirty="0">
                <a:solidFill>
                  <a:schemeClr val="bg1"/>
                </a:solidFill>
              </a:rPr>
              <a:t>Certifying Special Education Child Count Data </a:t>
            </a:r>
          </a:p>
        </p:txBody>
      </p:sp>
      <p:sp>
        <p:nvSpPr>
          <p:cNvPr id="3" name="Content Placeholder 2"/>
          <p:cNvSpPr>
            <a:spLocks noGrp="1"/>
          </p:cNvSpPr>
          <p:nvPr>
            <p:ph idx="1"/>
          </p:nvPr>
        </p:nvSpPr>
        <p:spPr>
          <a:xfrm>
            <a:off x="398585" y="1723294"/>
            <a:ext cx="11369903" cy="2333318"/>
          </a:xfrm>
        </p:spPr>
        <p:txBody>
          <a:bodyPr>
            <a:normAutofit fontScale="92500" lnSpcReduction="20000"/>
          </a:bodyPr>
          <a:lstStyle/>
          <a:p>
            <a:r>
              <a:rPr lang="en-US" dirty="0"/>
              <a:t>When all reviews have been conducted and you are satisfied that the data are complete and accurate, you will need to certify the Special Education Child Count data through </a:t>
            </a:r>
            <a:r>
              <a:rPr lang="en-US" b="1" dirty="0"/>
              <a:t>CERT.13</a:t>
            </a:r>
            <a:r>
              <a:rPr lang="en-US" dirty="0"/>
              <a:t>. </a:t>
            </a:r>
          </a:p>
          <a:p>
            <a:r>
              <a:rPr lang="en-US" dirty="0"/>
              <a:t>The certification statement and submission button will be available near the bottom of the “Special Education Child Count” review screen in CERT.13, following all data review tables. Clicking the certification button will lock and certify the October Child Count data for the current school year. </a:t>
            </a:r>
          </a:p>
        </p:txBody>
      </p:sp>
      <p:pic>
        <p:nvPicPr>
          <p:cNvPr id="4" name="Picture 3"/>
          <p:cNvPicPr>
            <a:picLocks noChangeAspect="1"/>
          </p:cNvPicPr>
          <p:nvPr/>
        </p:nvPicPr>
        <p:blipFill>
          <a:blip r:embed="rId5"/>
          <a:stretch>
            <a:fillRect/>
          </a:stretch>
        </p:blipFill>
        <p:spPr>
          <a:xfrm>
            <a:off x="1835386" y="4303654"/>
            <a:ext cx="8496300" cy="428625"/>
          </a:xfrm>
          <a:prstGeom prst="rect">
            <a:avLst/>
          </a:prstGeom>
        </p:spPr>
      </p:pic>
      <p:pic>
        <p:nvPicPr>
          <p:cNvPr id="6" name="Audio 5">
            <a:hlinkClick r:id="" action="ppaction://media"/>
            <a:extLst>
              <a:ext uri="{FF2B5EF4-FFF2-40B4-BE49-F238E27FC236}">
                <a16:creationId xmlns:a16="http://schemas.microsoft.com/office/drawing/2014/main" id="{E5D6D867-3EA2-49A0-9B68-A3346B48C5A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60942965"/>
      </p:ext>
    </p:extLst>
  </p:cSld>
  <p:clrMapOvr>
    <a:masterClrMapping/>
  </p:clrMapOvr>
  <mc:AlternateContent xmlns:mc="http://schemas.openxmlformats.org/markup-compatibility/2006">
    <mc:Choice xmlns:p14="http://schemas.microsoft.com/office/powerpoint/2010/main" Requires="p14">
      <p:transition spd="slow" p14:dur="2000" advTm="25067"/>
    </mc:Choice>
    <mc:Fallback>
      <p:transition spd="slow" advTm="250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ins-Lucía S - ThingLink"/>
          <p:cNvPicPr>
            <a:picLocks noGrp="1" noChangeAspect="1"/>
          </p:cNvPicPr>
          <p:nvPr>
            <p:ph idx="1"/>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236719" y="542925"/>
            <a:ext cx="7216913" cy="4149725"/>
          </a:xfrm>
        </p:spPr>
      </p:pic>
      <p:pic>
        <p:nvPicPr>
          <p:cNvPr id="5" name="Audio 4">
            <a:hlinkClick r:id="" action="ppaction://media"/>
            <a:extLst>
              <a:ext uri="{FF2B5EF4-FFF2-40B4-BE49-F238E27FC236}">
                <a16:creationId xmlns:a16="http://schemas.microsoft.com/office/drawing/2014/main" id="{A95EC0B1-CB33-4A32-9F63-9D3E56578BA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426818423"/>
      </p:ext>
    </p:extLst>
  </p:cSld>
  <p:clrMapOvr>
    <a:masterClrMapping/>
  </p:clrMapOvr>
  <mc:AlternateContent xmlns:mc="http://schemas.openxmlformats.org/markup-compatibility/2006">
    <mc:Choice xmlns:p14="http://schemas.microsoft.com/office/powerpoint/2010/main" Requires="p14">
      <p:transition spd="slow" p14:dur="2000" advTm="21961"/>
    </mc:Choice>
    <mc:Fallback>
      <p:transition spd="slow" advTm="219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585" y="399011"/>
            <a:ext cx="11369903" cy="5474251"/>
          </a:xfrm>
        </p:spPr>
        <p:txBody>
          <a:bodyPr/>
          <a:lstStyle/>
          <a:p>
            <a:pPr marL="0" indent="0" algn="ctr">
              <a:buNone/>
            </a:pPr>
            <a:r>
              <a:rPr lang="en-US" dirty="0">
                <a:solidFill>
                  <a:srgbClr val="002060"/>
                </a:solidFill>
              </a:rPr>
              <a:t>The Office of Special Education</a:t>
            </a:r>
          </a:p>
          <a:p>
            <a:pPr marL="0" indent="0" algn="ctr">
              <a:buNone/>
            </a:pPr>
            <a:r>
              <a:rPr lang="en-US" dirty="0">
                <a:solidFill>
                  <a:srgbClr val="002060"/>
                </a:solidFill>
              </a:rPr>
              <a:t>304-558-2696</a:t>
            </a:r>
          </a:p>
          <a:p>
            <a:pPr marL="0" indent="0" algn="ctr">
              <a:buNone/>
            </a:pPr>
            <a:endParaRPr lang="en-US" dirty="0">
              <a:solidFill>
                <a:srgbClr val="002060"/>
              </a:solidFill>
            </a:endParaRPr>
          </a:p>
          <a:p>
            <a:pPr marL="0" indent="0" algn="ctr">
              <a:buNone/>
            </a:pPr>
            <a:r>
              <a:rPr lang="en-US" dirty="0">
                <a:solidFill>
                  <a:srgbClr val="002060"/>
                </a:solidFill>
              </a:rPr>
              <a:t>Renee Ecckles-Hardy, Part B Data Manager Coordinator</a:t>
            </a:r>
          </a:p>
          <a:p>
            <a:pPr marL="0" indent="0" algn="ctr">
              <a:buNone/>
            </a:pPr>
            <a:r>
              <a:rPr lang="en-US" dirty="0">
                <a:solidFill>
                  <a:srgbClr val="002060"/>
                </a:solidFill>
                <a:hlinkClick r:id="rId3"/>
              </a:rPr>
              <a:t>renee.ecckleshardy@k12.wv.us</a:t>
            </a:r>
            <a:endParaRPr lang="en-US" dirty="0">
              <a:solidFill>
                <a:srgbClr val="002060"/>
              </a:solidFill>
            </a:endParaRPr>
          </a:p>
          <a:p>
            <a:pPr marL="0" indent="0" algn="ctr">
              <a:buNone/>
            </a:pPr>
            <a:endParaRPr lang="en-US" dirty="0">
              <a:solidFill>
                <a:srgbClr val="002060"/>
              </a:solidFill>
            </a:endParaRPr>
          </a:p>
          <a:p>
            <a:pPr marL="0" indent="0" algn="ctr">
              <a:buNone/>
            </a:pPr>
            <a:r>
              <a:rPr lang="en-US" dirty="0">
                <a:solidFill>
                  <a:srgbClr val="002060"/>
                </a:solidFill>
              </a:rPr>
              <a:t>Aaron Riley, WVEIS IDEA Data Coordinator</a:t>
            </a:r>
          </a:p>
          <a:p>
            <a:pPr marL="0" indent="0" algn="ctr">
              <a:buNone/>
            </a:pPr>
            <a:r>
              <a:rPr lang="en-US" dirty="0">
                <a:solidFill>
                  <a:srgbClr val="002060"/>
                </a:solidFill>
                <a:hlinkClick r:id="rId4"/>
              </a:rPr>
              <a:t>ariley@k12.wv.us</a:t>
            </a:r>
            <a:r>
              <a:rPr lang="en-US" dirty="0">
                <a:solidFill>
                  <a:srgbClr val="002060"/>
                </a:solidFill>
              </a:rPr>
              <a:t> </a:t>
            </a:r>
          </a:p>
        </p:txBody>
      </p:sp>
    </p:spTree>
    <p:extLst>
      <p:ext uri="{BB962C8B-B14F-4D97-AF65-F5344CB8AC3E}">
        <p14:creationId xmlns:p14="http://schemas.microsoft.com/office/powerpoint/2010/main" val="2425937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85" y="143746"/>
            <a:ext cx="11369903" cy="1119789"/>
          </a:xfrm>
          <a:solidFill>
            <a:srgbClr val="002060"/>
          </a:solidFill>
        </p:spPr>
        <p:txBody>
          <a:bodyPr/>
          <a:lstStyle/>
          <a:p>
            <a:r>
              <a:rPr lang="en-US" dirty="0">
                <a:solidFill>
                  <a:schemeClr val="bg1"/>
                </a:solidFill>
              </a:rPr>
              <a:t>Special Education Child Count Timeline</a:t>
            </a:r>
          </a:p>
        </p:txBody>
      </p:sp>
      <p:sp>
        <p:nvSpPr>
          <p:cNvPr id="3" name="Content Placeholder 2"/>
          <p:cNvSpPr>
            <a:spLocks noGrp="1"/>
          </p:cNvSpPr>
          <p:nvPr>
            <p:ph idx="1"/>
          </p:nvPr>
        </p:nvSpPr>
        <p:spPr>
          <a:xfrm>
            <a:off x="411048" y="2633457"/>
            <a:ext cx="11369903" cy="3175463"/>
          </a:xfrm>
        </p:spPr>
        <p:txBody>
          <a:bodyPr>
            <a:normAutofit/>
          </a:bodyPr>
          <a:lstStyle/>
          <a:p>
            <a:r>
              <a:rPr lang="en-US" b="1" dirty="0"/>
              <a:t>October 1-8 </a:t>
            </a:r>
            <a:r>
              <a:rPr lang="en-US" dirty="0"/>
              <a:t>Review, correction, and submission window (district-level Special Education Directors; state staff may provide assistance) </a:t>
            </a:r>
          </a:p>
          <a:p>
            <a:r>
              <a:rPr lang="en-US" b="1" dirty="0"/>
              <a:t>October 8-19 </a:t>
            </a:r>
            <a:r>
              <a:rPr lang="en-US" dirty="0"/>
              <a:t>Final district review and correction/adjustment window </a:t>
            </a:r>
          </a:p>
          <a:p>
            <a:r>
              <a:rPr lang="en-US" b="1" dirty="0"/>
              <a:t>October 19 </a:t>
            </a:r>
            <a:r>
              <a:rPr lang="en-US" dirty="0"/>
              <a:t>Final Superintendent certification deadline (no later than 11:59 p.m.)</a:t>
            </a:r>
          </a:p>
        </p:txBody>
      </p:sp>
      <p:sp>
        <p:nvSpPr>
          <p:cNvPr id="4" name="Wave 3"/>
          <p:cNvSpPr/>
          <p:nvPr/>
        </p:nvSpPr>
        <p:spPr>
          <a:xfrm>
            <a:off x="702578" y="1628456"/>
            <a:ext cx="3028950" cy="640080"/>
          </a:xfrm>
          <a:prstGeom prst="wav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New Timeline </a:t>
            </a:r>
          </a:p>
        </p:txBody>
      </p:sp>
      <p:pic>
        <p:nvPicPr>
          <p:cNvPr id="6" name="Audio 5">
            <a:hlinkClick r:id="" action="ppaction://media"/>
            <a:extLst>
              <a:ext uri="{FF2B5EF4-FFF2-40B4-BE49-F238E27FC236}">
                <a16:creationId xmlns:a16="http://schemas.microsoft.com/office/drawing/2014/main" id="{A6D1FF6A-FE01-4A8F-819C-14285A4C5F8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4056107236"/>
      </p:ext>
    </p:extLst>
  </p:cSld>
  <p:clrMapOvr>
    <a:masterClrMapping/>
  </p:clrMapOvr>
  <mc:AlternateContent xmlns:mc="http://schemas.openxmlformats.org/markup-compatibility/2006">
    <mc:Choice xmlns:p14="http://schemas.microsoft.com/office/powerpoint/2010/main" Requires="p14">
      <p:transition spd="slow" p14:dur="2000" advTm="28082"/>
    </mc:Choice>
    <mc:Fallback>
      <p:transition spd="slow" advTm="280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85" y="143746"/>
            <a:ext cx="11369903" cy="737403"/>
          </a:xfrm>
          <a:solidFill>
            <a:srgbClr val="002060"/>
          </a:solidFill>
        </p:spPr>
        <p:txBody>
          <a:bodyPr>
            <a:normAutofit/>
          </a:bodyPr>
          <a:lstStyle/>
          <a:p>
            <a:r>
              <a:rPr lang="en-US" b="1" dirty="0">
                <a:solidFill>
                  <a:schemeClr val="bg1"/>
                </a:solidFill>
              </a:rPr>
              <a:t>Special Education Child Count</a:t>
            </a:r>
            <a:endParaRPr lang="en-US" dirty="0">
              <a:solidFill>
                <a:schemeClr val="bg1"/>
              </a:solidFill>
            </a:endParaRPr>
          </a:p>
        </p:txBody>
      </p:sp>
      <p:sp>
        <p:nvSpPr>
          <p:cNvPr id="3" name="Content Placeholder 2"/>
          <p:cNvSpPr>
            <a:spLocks noGrp="1"/>
          </p:cNvSpPr>
          <p:nvPr>
            <p:ph idx="1"/>
          </p:nvPr>
        </p:nvSpPr>
        <p:spPr>
          <a:xfrm>
            <a:off x="398585" y="1047405"/>
            <a:ext cx="11369903" cy="4825858"/>
          </a:xfrm>
        </p:spPr>
        <p:txBody>
          <a:bodyPr>
            <a:normAutofit lnSpcReduction="10000"/>
          </a:bodyPr>
          <a:lstStyle/>
          <a:p>
            <a:pPr marL="0" indent="0">
              <a:buNone/>
            </a:pPr>
            <a:r>
              <a:rPr lang="en-US" dirty="0"/>
              <a:t>The Special Education Child Count reflects:</a:t>
            </a:r>
          </a:p>
          <a:p>
            <a:pPr>
              <a:buFont typeface="Arial" panose="020B0604020202020204" pitchFamily="34" charset="0"/>
              <a:buChar char="•"/>
            </a:pPr>
            <a:r>
              <a:rPr lang="en-US" dirty="0"/>
              <a:t>The unduplicated number of students with disabilities:</a:t>
            </a:r>
          </a:p>
          <a:p>
            <a:pPr lvl="1">
              <a:buFont typeface="Arial" panose="020B0604020202020204" pitchFamily="34" charset="0"/>
              <a:buChar char="•"/>
            </a:pPr>
            <a:r>
              <a:rPr lang="en-US" dirty="0"/>
              <a:t>Who are receiving special education services as of October 1 of the current academic year. </a:t>
            </a:r>
          </a:p>
          <a:p>
            <a:pPr lvl="1">
              <a:buFont typeface="Wingdings" panose="05000000000000000000" pitchFamily="2" charset="2"/>
              <a:buChar char="Ø"/>
            </a:pPr>
            <a:r>
              <a:rPr lang="en-US" dirty="0"/>
              <a:t>The federal count includes number of students ages 3-21 by:</a:t>
            </a:r>
          </a:p>
          <a:p>
            <a:pPr lvl="2">
              <a:buFont typeface="Wingdings" panose="05000000000000000000" pitchFamily="2" charset="2"/>
              <a:buChar char="Ø"/>
            </a:pPr>
            <a:r>
              <a:rPr lang="en-US" dirty="0"/>
              <a:t> disability</a:t>
            </a:r>
          </a:p>
          <a:p>
            <a:pPr lvl="2">
              <a:buFont typeface="Wingdings" panose="05000000000000000000" pitchFamily="2" charset="2"/>
              <a:buChar char="Ø"/>
            </a:pPr>
            <a:r>
              <a:rPr lang="en-US" dirty="0"/>
              <a:t> age</a:t>
            </a:r>
          </a:p>
          <a:p>
            <a:pPr lvl="2">
              <a:buFont typeface="Wingdings" panose="05000000000000000000" pitchFamily="2" charset="2"/>
              <a:buChar char="Ø"/>
            </a:pPr>
            <a:r>
              <a:rPr lang="en-US" dirty="0"/>
              <a:t> gender</a:t>
            </a:r>
          </a:p>
          <a:p>
            <a:pPr lvl="2">
              <a:buFont typeface="Wingdings" panose="05000000000000000000" pitchFamily="2" charset="2"/>
              <a:buChar char="Ø"/>
            </a:pPr>
            <a:r>
              <a:rPr lang="en-US" dirty="0"/>
              <a:t> limited English proficiency (LEP) status</a:t>
            </a:r>
          </a:p>
          <a:p>
            <a:pPr lvl="2">
              <a:buFont typeface="Wingdings" panose="05000000000000000000" pitchFamily="2" charset="2"/>
              <a:buChar char="Ø"/>
            </a:pPr>
            <a:r>
              <a:rPr lang="en-US" dirty="0"/>
              <a:t> race/ethnicity and </a:t>
            </a:r>
          </a:p>
          <a:p>
            <a:pPr lvl="2">
              <a:buFont typeface="Wingdings" panose="05000000000000000000" pitchFamily="2" charset="2"/>
              <a:buChar char="Ø"/>
            </a:pPr>
            <a:r>
              <a:rPr lang="en-US" dirty="0"/>
              <a:t>least restrictive environment (LRE) </a:t>
            </a:r>
          </a:p>
          <a:p>
            <a:pPr marL="914400" lvl="2" indent="0">
              <a:buNone/>
            </a:pPr>
            <a:endParaRPr lang="en-US" i="1" dirty="0"/>
          </a:p>
          <a:p>
            <a:pPr marL="914400" lvl="2" indent="0">
              <a:buNone/>
            </a:pPr>
            <a:r>
              <a:rPr lang="en-US" i="1" dirty="0"/>
              <a:t>Prior to submission, verify student exceptionality codes, birth dates, race/ethnicity codes, LEP designation and LRE codes are accurate in WVEIS records.</a:t>
            </a:r>
          </a:p>
          <a:p>
            <a:pPr lvl="1">
              <a:buFont typeface="Wingdings" panose="05000000000000000000" pitchFamily="2" charset="2"/>
              <a:buChar char="Ø"/>
            </a:pPr>
            <a:endParaRPr lang="en-US" dirty="0"/>
          </a:p>
        </p:txBody>
      </p:sp>
      <p:pic>
        <p:nvPicPr>
          <p:cNvPr id="4" name="Audio 3">
            <a:hlinkClick r:id="" action="ppaction://media"/>
            <a:extLst>
              <a:ext uri="{FF2B5EF4-FFF2-40B4-BE49-F238E27FC236}">
                <a16:creationId xmlns:a16="http://schemas.microsoft.com/office/drawing/2014/main" id="{E62B97F9-694E-433A-8C2B-DB49B84DFC2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086367742"/>
      </p:ext>
    </p:extLst>
  </p:cSld>
  <p:clrMapOvr>
    <a:masterClrMapping/>
  </p:clrMapOvr>
  <mc:AlternateContent xmlns:mc="http://schemas.openxmlformats.org/markup-compatibility/2006">
    <mc:Choice xmlns:p14="http://schemas.microsoft.com/office/powerpoint/2010/main" Requires="p14">
      <p:transition spd="slow" p14:dur="2000" advTm="46679"/>
    </mc:Choice>
    <mc:Fallback>
      <p:transition spd="slow" advTm="466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85" y="143747"/>
            <a:ext cx="11369903" cy="704152"/>
          </a:xfrm>
          <a:solidFill>
            <a:srgbClr val="002060"/>
          </a:solidFill>
        </p:spPr>
        <p:txBody>
          <a:bodyPr>
            <a:normAutofit/>
          </a:bodyPr>
          <a:lstStyle/>
          <a:p>
            <a:r>
              <a:rPr lang="en-US" b="1" dirty="0">
                <a:solidFill>
                  <a:schemeClr val="bg1"/>
                </a:solidFill>
              </a:rPr>
              <a:t>Instructions for Special Education</a:t>
            </a:r>
            <a:endParaRPr lang="en-US" dirty="0">
              <a:solidFill>
                <a:schemeClr val="bg1"/>
              </a:solidFill>
            </a:endParaRPr>
          </a:p>
        </p:txBody>
      </p:sp>
      <p:sp>
        <p:nvSpPr>
          <p:cNvPr id="3" name="Content Placeholder 2"/>
          <p:cNvSpPr>
            <a:spLocks noGrp="1"/>
          </p:cNvSpPr>
          <p:nvPr>
            <p:ph idx="1"/>
          </p:nvPr>
        </p:nvSpPr>
        <p:spPr>
          <a:xfrm>
            <a:off x="398585" y="990600"/>
            <a:ext cx="11369902" cy="4736869"/>
          </a:xfrm>
        </p:spPr>
        <p:txBody>
          <a:bodyPr>
            <a:noAutofit/>
          </a:bodyPr>
          <a:lstStyle/>
          <a:p>
            <a:pPr marL="0" indent="0">
              <a:buNone/>
            </a:pPr>
            <a:r>
              <a:rPr lang="en-US" b="1" u="sng" dirty="0"/>
              <a:t>Part 1: Green Screen Instructions</a:t>
            </a:r>
          </a:p>
          <a:p>
            <a:pPr marL="0" indent="0">
              <a:buNone/>
            </a:pPr>
            <a:endParaRPr lang="en-US" sz="500" b="1" u="sng" dirty="0"/>
          </a:p>
          <a:p>
            <a:r>
              <a:rPr lang="en-US" dirty="0"/>
              <a:t>Run the WVA.200-SER.OST (Special Education Teacher Roster) on the WVEIS Child Count Reporting Menu and provide rosters to principals and/or special education teachers to verify as correct. </a:t>
            </a:r>
          </a:p>
          <a:p>
            <a:pPr lvl="1"/>
            <a:r>
              <a:rPr lang="en-US" sz="2000" dirty="0"/>
              <a:t>Confirm that any students who have exited special education are appropriately exited through the service records </a:t>
            </a:r>
          </a:p>
          <a:p>
            <a:pPr lvl="1"/>
            <a:r>
              <a:rPr lang="en-US" sz="2000" dirty="0"/>
              <a:t>Similarly, validate any students who:</a:t>
            </a:r>
          </a:p>
          <a:p>
            <a:pPr lvl="2"/>
            <a:r>
              <a:rPr lang="en-US" sz="1800" dirty="0"/>
              <a:t>have been newly identified</a:t>
            </a:r>
          </a:p>
          <a:p>
            <a:pPr lvl="2"/>
            <a:r>
              <a:rPr lang="en-US" sz="1800" dirty="0"/>
              <a:t>Reevaluated</a:t>
            </a:r>
          </a:p>
          <a:p>
            <a:pPr lvl="2"/>
            <a:r>
              <a:rPr lang="en-US" sz="1800" dirty="0"/>
              <a:t>transferred in or have had their IEPs updated</a:t>
            </a:r>
          </a:p>
          <a:p>
            <a:pPr lvl="2"/>
            <a:r>
              <a:rPr lang="en-US" sz="1800" dirty="0"/>
              <a:t>have been enrolled at the school</a:t>
            </a:r>
          </a:p>
          <a:p>
            <a:pPr lvl="2"/>
            <a:r>
              <a:rPr lang="en-US" sz="1800" dirty="0"/>
              <a:t>entered in the WVEIS special education record and </a:t>
            </a:r>
          </a:p>
          <a:p>
            <a:pPr lvl="2"/>
            <a:r>
              <a:rPr lang="en-US" sz="1800" dirty="0"/>
              <a:t>have an unduplicated, </a:t>
            </a:r>
            <a:r>
              <a:rPr lang="en-US" sz="1800" dirty="0" err="1"/>
              <a:t>unexited</a:t>
            </a:r>
            <a:r>
              <a:rPr lang="en-US" sz="1800" dirty="0"/>
              <a:t> service record.</a:t>
            </a:r>
          </a:p>
          <a:p>
            <a:pPr marL="457200" lvl="1" indent="0">
              <a:buNone/>
            </a:pPr>
            <a:endParaRPr lang="en-US" dirty="0"/>
          </a:p>
        </p:txBody>
      </p:sp>
      <p:pic>
        <p:nvPicPr>
          <p:cNvPr id="4" name="Audio 3">
            <a:hlinkClick r:id="" action="ppaction://media"/>
            <a:extLst>
              <a:ext uri="{FF2B5EF4-FFF2-40B4-BE49-F238E27FC236}">
                <a16:creationId xmlns:a16="http://schemas.microsoft.com/office/drawing/2014/main" id="{9F239FAD-57AD-4C64-8AD5-42E497E8166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180728908"/>
      </p:ext>
    </p:extLst>
  </p:cSld>
  <p:clrMapOvr>
    <a:masterClrMapping/>
  </p:clrMapOvr>
  <mc:AlternateContent xmlns:mc="http://schemas.openxmlformats.org/markup-compatibility/2006">
    <mc:Choice xmlns:p14="http://schemas.microsoft.com/office/powerpoint/2010/main" Requires="p14">
      <p:transition spd="slow" p14:dur="2000" advTm="21862"/>
    </mc:Choice>
    <mc:Fallback>
      <p:transition spd="slow" advTm="218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85" y="143747"/>
            <a:ext cx="11369903" cy="704152"/>
          </a:xfrm>
          <a:solidFill>
            <a:srgbClr val="002060"/>
          </a:solidFill>
        </p:spPr>
        <p:txBody>
          <a:bodyPr>
            <a:normAutofit/>
          </a:bodyPr>
          <a:lstStyle/>
          <a:p>
            <a:r>
              <a:rPr lang="en-US" b="1" dirty="0">
                <a:solidFill>
                  <a:schemeClr val="bg1"/>
                </a:solidFill>
              </a:rPr>
              <a:t>Instructions for Special Education</a:t>
            </a:r>
            <a:endParaRPr lang="en-US" dirty="0">
              <a:solidFill>
                <a:schemeClr val="bg1"/>
              </a:solidFill>
            </a:endParaRPr>
          </a:p>
        </p:txBody>
      </p:sp>
      <p:sp>
        <p:nvSpPr>
          <p:cNvPr id="3" name="Content Placeholder 2"/>
          <p:cNvSpPr>
            <a:spLocks noGrp="1"/>
          </p:cNvSpPr>
          <p:nvPr>
            <p:ph idx="1"/>
          </p:nvPr>
        </p:nvSpPr>
        <p:spPr>
          <a:xfrm>
            <a:off x="285750" y="1085850"/>
            <a:ext cx="11482738" cy="4791075"/>
          </a:xfrm>
        </p:spPr>
        <p:txBody>
          <a:bodyPr>
            <a:noAutofit/>
          </a:bodyPr>
          <a:lstStyle/>
          <a:p>
            <a:pPr marL="0" indent="0">
              <a:buNone/>
            </a:pPr>
            <a:r>
              <a:rPr lang="en-US" b="1" u="sng" dirty="0"/>
              <a:t>Part 1: Green Screen Instructions Cont.</a:t>
            </a:r>
          </a:p>
          <a:p>
            <a:pPr marL="0" indent="0">
              <a:buNone/>
            </a:pPr>
            <a:endParaRPr lang="en-US" sz="500" b="1" u="sng" dirty="0"/>
          </a:p>
          <a:p>
            <a:r>
              <a:rPr lang="en-US" dirty="0"/>
              <a:t>Ensure the students who are to be counted meet the following criteria:</a:t>
            </a:r>
          </a:p>
          <a:p>
            <a:pPr lvl="1">
              <a:buFont typeface="Wingdings" panose="05000000000000000000" pitchFamily="2" charset="2"/>
              <a:buChar char="ü"/>
            </a:pPr>
            <a:r>
              <a:rPr lang="en-US" dirty="0"/>
              <a:t>All students have current IEP or Service Plan (reviewed within the last year);</a:t>
            </a:r>
          </a:p>
          <a:p>
            <a:pPr lvl="1">
              <a:buFont typeface="Wingdings" panose="05000000000000000000" pitchFamily="2" charset="2"/>
              <a:buChar char="ü"/>
            </a:pPr>
            <a:r>
              <a:rPr lang="en-US" dirty="0"/>
              <a:t>All services documented on the students’ IEPs or Service Plans are being provided;</a:t>
            </a:r>
          </a:p>
          <a:p>
            <a:pPr lvl="1">
              <a:buFont typeface="Wingdings" panose="05000000000000000000" pitchFamily="2" charset="2"/>
              <a:buChar char="ü"/>
            </a:pPr>
            <a:r>
              <a:rPr lang="en-US" dirty="0"/>
              <a:t>Students are receiving instruction from a special educator;</a:t>
            </a:r>
          </a:p>
          <a:p>
            <a:pPr lvl="1">
              <a:buFont typeface="Wingdings" panose="05000000000000000000" pitchFamily="2" charset="2"/>
              <a:buChar char="ü"/>
            </a:pPr>
            <a:r>
              <a:rPr lang="en-US" dirty="0"/>
              <a:t>All students have a current evaluation and eligibility determination (within the last three years);</a:t>
            </a:r>
          </a:p>
          <a:p>
            <a:pPr lvl="1">
              <a:buFont typeface="Wingdings" panose="05000000000000000000" pitchFamily="2" charset="2"/>
              <a:buChar char="ü"/>
            </a:pPr>
            <a:r>
              <a:rPr lang="en-US" dirty="0"/>
              <a:t>All eligible students have been included in the unduplicated count and have been counted only one time; and</a:t>
            </a:r>
          </a:p>
          <a:p>
            <a:pPr lvl="1">
              <a:buFont typeface="Wingdings" panose="05000000000000000000" pitchFamily="2" charset="2"/>
              <a:buChar char="ü"/>
            </a:pPr>
            <a:r>
              <a:rPr lang="en-US" dirty="0"/>
              <a:t>All students are identified as eligible students with disabilities. </a:t>
            </a:r>
          </a:p>
        </p:txBody>
      </p:sp>
      <p:pic>
        <p:nvPicPr>
          <p:cNvPr id="4" name="Audio 3">
            <a:hlinkClick r:id="" action="ppaction://media"/>
            <a:extLst>
              <a:ext uri="{FF2B5EF4-FFF2-40B4-BE49-F238E27FC236}">
                <a16:creationId xmlns:a16="http://schemas.microsoft.com/office/drawing/2014/main" id="{D956EE2E-3463-4D7D-9511-26B9E758F47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4693656"/>
      </p:ext>
    </p:extLst>
  </p:cSld>
  <p:clrMapOvr>
    <a:masterClrMapping/>
  </p:clrMapOvr>
  <mc:AlternateContent xmlns:mc="http://schemas.openxmlformats.org/markup-compatibility/2006">
    <mc:Choice xmlns:p14="http://schemas.microsoft.com/office/powerpoint/2010/main" Requires="p14">
      <p:transition spd="slow" p14:dur="2000" advTm="11158"/>
    </mc:Choice>
    <mc:Fallback>
      <p:transition spd="slow" advTm="111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85" y="143747"/>
            <a:ext cx="11369903" cy="775338"/>
          </a:xfrm>
          <a:solidFill>
            <a:srgbClr val="002060"/>
          </a:solidFill>
        </p:spPr>
        <p:txBody>
          <a:bodyPr>
            <a:normAutofit/>
          </a:bodyPr>
          <a:lstStyle/>
          <a:p>
            <a:r>
              <a:rPr lang="en-US" b="1" dirty="0">
                <a:solidFill>
                  <a:schemeClr val="bg1"/>
                </a:solidFill>
              </a:rPr>
              <a:t>Instructions for Special Education</a:t>
            </a:r>
            <a:endParaRPr lang="en-US" dirty="0">
              <a:solidFill>
                <a:schemeClr val="bg1"/>
              </a:solidFill>
            </a:endParaRPr>
          </a:p>
        </p:txBody>
      </p:sp>
      <p:sp>
        <p:nvSpPr>
          <p:cNvPr id="4" name="Rectangle 2"/>
          <p:cNvSpPr>
            <a:spLocks noChangeArrowheads="1"/>
          </p:cNvSpPr>
          <p:nvPr/>
        </p:nvSpPr>
        <p:spPr bwMode="auto">
          <a:xfrm>
            <a:off x="648393" y="949602"/>
            <a:ext cx="4505498"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b="1" u="sng" dirty="0"/>
              <a:t>Part 2: WOW Instructions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b="0" i="0" u="none" strike="noStrike" cap="none" normalizeH="0" baseline="0" dirty="0">
              <a:ln>
                <a:noFill/>
              </a:ln>
              <a:solidFill>
                <a:schemeClr val="tx1"/>
              </a:solidFill>
              <a:effectLst/>
              <a:latin typeface="Fira Sans" panose="020B0503050000020004" pitchFamily="34" charset="0"/>
              <a:ea typeface="Calibri" panose="020F0502020204030204" pitchFamily="34"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0" i="0" u="none" strike="noStrike" cap="none" normalizeH="0" baseline="0" dirty="0">
                <a:ln>
                  <a:noFill/>
                </a:ln>
                <a:solidFill>
                  <a:schemeClr val="tx1"/>
                </a:solidFill>
                <a:effectLst/>
                <a:latin typeface="Fira Sans" panose="020B0503050000020004" pitchFamily="34" charset="0"/>
                <a:ea typeface="Calibri" panose="020F0502020204030204" pitchFamily="34" charset="0"/>
                <a:cs typeface="Times New Roman" panose="02020603050405020304" pitchFamily="18" charset="0"/>
              </a:rPr>
              <a:t>Log into WVEIS on the Web (WOW). </a:t>
            </a:r>
            <a:endParaRPr kumimoji="0" lang="en-US" altLang="en-US" sz="1100" b="0" i="0" u="none" strike="noStrike" cap="none" normalizeH="0" baseline="0" dirty="0">
              <a:ln>
                <a:noFill/>
              </a:ln>
              <a:solidFill>
                <a:schemeClr val="tx1"/>
              </a:solidFill>
              <a:effectLst/>
              <a:latin typeface="Fira Sans" panose="020B05030500000200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0" i="0" u="none" strike="noStrike" cap="none" normalizeH="0" baseline="0" dirty="0">
                <a:ln>
                  <a:noFill/>
                </a:ln>
                <a:solidFill>
                  <a:schemeClr val="tx1"/>
                </a:solidFill>
                <a:effectLst/>
                <a:latin typeface="Fira Sans" panose="020B0503050000020004" pitchFamily="34" charset="0"/>
                <a:ea typeface="Calibri" panose="020F0502020204030204" pitchFamily="34" charset="0"/>
                <a:cs typeface="Times New Roman" panose="02020603050405020304" pitchFamily="18" charset="0"/>
              </a:rPr>
              <a:t>Select </a:t>
            </a:r>
            <a:r>
              <a:rPr kumimoji="0" lang="en-US" altLang="en-US" b="1" i="0" u="none" strike="noStrike" cap="none" normalizeH="0" baseline="0" dirty="0">
                <a:ln>
                  <a:noFill/>
                </a:ln>
                <a:solidFill>
                  <a:schemeClr val="tx1"/>
                </a:solidFill>
                <a:effectLst/>
                <a:latin typeface="Fira Sans" panose="020B0503050000020004" pitchFamily="34" charset="0"/>
                <a:ea typeface="Calibri" panose="020F0502020204030204" pitchFamily="34" charset="0"/>
                <a:cs typeface="Times New Roman" panose="02020603050405020304" pitchFamily="18" charset="0"/>
              </a:rPr>
              <a:t>Menus</a:t>
            </a:r>
            <a:r>
              <a:rPr kumimoji="0" lang="en-US" altLang="en-US" b="0" i="0" u="none" strike="noStrike" cap="none" normalizeH="0" baseline="0" dirty="0">
                <a:ln>
                  <a:noFill/>
                </a:ln>
                <a:solidFill>
                  <a:schemeClr val="tx1"/>
                </a:solidFill>
                <a:effectLst/>
                <a:latin typeface="Fira Sans" panose="020B0503050000020004" pitchFamily="34" charset="0"/>
                <a:ea typeface="Calibri" panose="020F0502020204030204" pitchFamily="34" charset="0"/>
                <a:cs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Fira Sans" panose="020B05030500000200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Fira Sans" panose="020B0503050000020004" pitchFamily="34" charset="0"/>
            </a:endParaRPr>
          </a:p>
        </p:txBody>
      </p:sp>
      <p:pic>
        <p:nvPicPr>
          <p:cNvPr id="2049"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3891" y="1034588"/>
            <a:ext cx="5248275" cy="16383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540327" y="3168668"/>
            <a:ext cx="461356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3"/>
              <a:tabLst/>
            </a:pPr>
            <a:r>
              <a:rPr kumimoji="0" lang="en-US" altLang="en-US" b="0" i="0" u="none" strike="noStrike" cap="none" normalizeH="0" baseline="0" dirty="0">
                <a:ln>
                  <a:noFill/>
                </a:ln>
                <a:solidFill>
                  <a:schemeClr val="tx1"/>
                </a:solidFill>
                <a:effectLst/>
                <a:latin typeface="Fira Sans" panose="020B0503050000020004" pitchFamily="34" charset="0"/>
                <a:ea typeface="Calibri" panose="020F0502020204030204" pitchFamily="34" charset="0"/>
                <a:cs typeface="Times New Roman" panose="02020603050405020304" pitchFamily="18" charset="0"/>
              </a:rPr>
              <a:t>Find </a:t>
            </a:r>
            <a:r>
              <a:rPr kumimoji="0" lang="en-US" altLang="en-US" b="1" i="0" u="none" strike="noStrike" cap="none" normalizeH="0" baseline="0" dirty="0">
                <a:ln>
                  <a:noFill/>
                </a:ln>
                <a:solidFill>
                  <a:schemeClr val="tx1"/>
                </a:solidFill>
                <a:effectLst/>
                <a:latin typeface="Fira Sans" panose="020B0503050000020004" pitchFamily="34" charset="0"/>
                <a:ea typeface="Calibri" panose="020F0502020204030204" pitchFamily="34" charset="0"/>
                <a:cs typeface="Times New Roman" panose="02020603050405020304" pitchFamily="18" charset="0"/>
              </a:rPr>
              <a:t>WVR West Virginia State Reporting.</a:t>
            </a:r>
            <a:r>
              <a:rPr kumimoji="0" lang="en-US" altLang="en-US" b="0" i="0" u="none" strike="noStrike" cap="none" normalizeH="0" baseline="0" dirty="0">
                <a:ln>
                  <a:noFill/>
                </a:ln>
                <a:solidFill>
                  <a:schemeClr val="tx1"/>
                </a:solidFill>
                <a:effectLst/>
                <a:latin typeface="Fira Sans" panose="020B0503050000020004" pitchFamily="34" charset="0"/>
                <a:ea typeface="Calibri" panose="020F0502020204030204" pitchFamily="34" charset="0"/>
                <a:cs typeface="Times New Roman" panose="02020603050405020304" pitchFamily="18" charset="0"/>
              </a:rPr>
              <a:t> </a:t>
            </a:r>
            <a:endParaRPr kumimoji="0" lang="en-US" altLang="en-US" sz="1100" b="0" i="0" u="none" strike="noStrike" cap="none" normalizeH="0" baseline="0" dirty="0">
              <a:ln>
                <a:noFill/>
              </a:ln>
              <a:solidFill>
                <a:schemeClr val="tx1"/>
              </a:solidFill>
              <a:effectLst/>
              <a:latin typeface="Fira Sans" panose="020B05030500000200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3"/>
              <a:tabLst/>
            </a:pPr>
            <a:r>
              <a:rPr kumimoji="0" lang="en-US" altLang="en-US" b="0" i="0" u="none" strike="noStrike" cap="none" normalizeH="0" baseline="0" dirty="0">
                <a:ln>
                  <a:noFill/>
                </a:ln>
                <a:solidFill>
                  <a:schemeClr val="tx1"/>
                </a:solidFill>
                <a:effectLst/>
                <a:latin typeface="Fira Sans" panose="020B0503050000020004" pitchFamily="34" charset="0"/>
                <a:ea typeface="Calibri" panose="020F0502020204030204" pitchFamily="34" charset="0"/>
                <a:cs typeface="Times New Roman" panose="02020603050405020304" pitchFamily="18" charset="0"/>
              </a:rPr>
              <a:t>Find WVR100 State Reporting</a:t>
            </a:r>
            <a:endParaRPr kumimoji="0" lang="en-US" altLang="en-US" sz="1100" b="0" i="0" u="none" strike="noStrike" cap="none" normalizeH="0" baseline="0" dirty="0">
              <a:ln>
                <a:noFill/>
              </a:ln>
              <a:solidFill>
                <a:schemeClr val="tx1"/>
              </a:solidFill>
              <a:effectLst/>
              <a:latin typeface="Fira Sans" panose="020B05030500000200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3"/>
              <a:tabLst/>
            </a:pPr>
            <a:r>
              <a:rPr kumimoji="0" lang="en-US" altLang="en-US" b="0" i="0" u="none" strike="noStrike" cap="none" normalizeH="0" baseline="0" dirty="0">
                <a:ln>
                  <a:noFill/>
                </a:ln>
                <a:solidFill>
                  <a:schemeClr val="tx1"/>
                </a:solidFill>
                <a:effectLst/>
                <a:latin typeface="Fira Sans" panose="020B0503050000020004" pitchFamily="34" charset="0"/>
                <a:ea typeface="Calibri" panose="020F0502020204030204" pitchFamily="34" charset="0"/>
                <a:cs typeface="Times New Roman" panose="02020603050405020304" pitchFamily="18" charset="0"/>
              </a:rPr>
              <a:t>Find and select </a:t>
            </a:r>
            <a:r>
              <a:rPr kumimoji="0" lang="en-US" altLang="en-US" b="0" i="0" u="sng" strike="noStrike" cap="none" normalizeH="0" baseline="0" dirty="0">
                <a:ln>
                  <a:noFill/>
                </a:ln>
                <a:solidFill>
                  <a:schemeClr val="tx1"/>
                </a:solidFill>
                <a:effectLst/>
                <a:latin typeface="Fira Sans" panose="020B0503050000020004" pitchFamily="34" charset="0"/>
                <a:ea typeface="Calibri" panose="020F0502020204030204" pitchFamily="34" charset="0"/>
                <a:cs typeface="Times New Roman" panose="02020603050405020304" pitchFamily="18" charset="0"/>
              </a:rPr>
              <a:t>OCT.SECC</a:t>
            </a:r>
            <a:r>
              <a:rPr kumimoji="0" lang="en-US" altLang="en-US" b="0" i="0" u="none" strike="noStrike" cap="none" normalizeH="0" baseline="0" dirty="0">
                <a:ln>
                  <a:noFill/>
                </a:ln>
                <a:solidFill>
                  <a:schemeClr val="tx1"/>
                </a:solidFill>
                <a:effectLst/>
                <a:latin typeface="Fira Sans" panose="020B0503050000020004" pitchFamily="34" charset="0"/>
                <a:ea typeface="Calibri" panose="020F0502020204030204" pitchFamily="34" charset="0"/>
                <a:cs typeface="Times New Roman" panose="02020603050405020304" pitchFamily="18" charset="0"/>
              </a:rPr>
              <a:t> – October 1 Special Education Child Count.</a:t>
            </a:r>
            <a:endParaRPr kumimoji="0" lang="en-US" altLang="en-US" sz="3200" b="0" i="0" u="none" strike="noStrike" cap="none" normalizeH="0" baseline="0" dirty="0">
              <a:ln>
                <a:noFill/>
              </a:ln>
              <a:solidFill>
                <a:schemeClr val="tx1"/>
              </a:solidFill>
              <a:effectLst/>
              <a:latin typeface="Fira Sans" panose="020B0503050000020004" pitchFamily="34" charset="0"/>
            </a:endParaRPr>
          </a:p>
        </p:txBody>
      </p:sp>
      <p:pic>
        <p:nvPicPr>
          <p:cNvPr id="8" name="Picture 7" descr="C:\Users\chowe\AppData\Local\Temp\SNAGHTML339840ce.PNG"/>
          <p:cNvPicPr/>
          <p:nvPr/>
        </p:nvPicPr>
        <p:blipFill>
          <a:blip r:embed="rId6">
            <a:extLst>
              <a:ext uri="{28A0092B-C50C-407E-A947-70E740481C1C}">
                <a14:useLocalDpi xmlns:a14="http://schemas.microsoft.com/office/drawing/2010/main" val="0"/>
              </a:ext>
            </a:extLst>
          </a:blip>
          <a:srcRect/>
          <a:stretch>
            <a:fillRect/>
          </a:stretch>
        </p:blipFill>
        <p:spPr bwMode="auto">
          <a:xfrm>
            <a:off x="5120641" y="3497984"/>
            <a:ext cx="5943600" cy="1441450"/>
          </a:xfrm>
          <a:prstGeom prst="rect">
            <a:avLst/>
          </a:prstGeom>
          <a:noFill/>
          <a:ln>
            <a:noFill/>
          </a:ln>
        </p:spPr>
      </p:pic>
      <p:pic>
        <p:nvPicPr>
          <p:cNvPr id="6" name="Audio 5">
            <a:hlinkClick r:id="" action="ppaction://media"/>
            <a:extLst>
              <a:ext uri="{FF2B5EF4-FFF2-40B4-BE49-F238E27FC236}">
                <a16:creationId xmlns:a16="http://schemas.microsoft.com/office/drawing/2014/main" id="{3E9B2274-D514-4691-8A22-F30184CA505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711770433"/>
      </p:ext>
    </p:extLst>
  </p:cSld>
  <p:clrMapOvr>
    <a:masterClrMapping/>
  </p:clrMapOvr>
  <mc:AlternateContent xmlns:mc="http://schemas.openxmlformats.org/markup-compatibility/2006">
    <mc:Choice xmlns:p14="http://schemas.microsoft.com/office/powerpoint/2010/main" Requires="p14">
      <p:transition spd="slow" p14:dur="2000" advTm="14098"/>
    </mc:Choice>
    <mc:Fallback>
      <p:transition spd="slow" advTm="140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85" y="143746"/>
            <a:ext cx="11369903" cy="721783"/>
          </a:xfrm>
          <a:solidFill>
            <a:srgbClr val="002060"/>
          </a:solidFill>
        </p:spPr>
        <p:txBody>
          <a:bodyPr>
            <a:normAutofit/>
          </a:bodyPr>
          <a:lstStyle/>
          <a:p>
            <a:r>
              <a:rPr lang="en-US" b="1" dirty="0">
                <a:solidFill>
                  <a:schemeClr val="bg1"/>
                </a:solidFill>
              </a:rPr>
              <a:t>Instructions for Special Education</a:t>
            </a:r>
            <a:endParaRPr lang="en-US" dirty="0">
              <a:solidFill>
                <a:schemeClr val="bg1"/>
              </a:solidFill>
            </a:endParaRPr>
          </a:p>
        </p:txBody>
      </p:sp>
      <p:sp>
        <p:nvSpPr>
          <p:cNvPr id="4" name="Rectangle 2"/>
          <p:cNvSpPr>
            <a:spLocks noChangeArrowheads="1"/>
          </p:cNvSpPr>
          <p:nvPr/>
        </p:nvSpPr>
        <p:spPr bwMode="auto">
          <a:xfrm>
            <a:off x="706583" y="1065365"/>
            <a:ext cx="450549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600" b="1" u="sng" dirty="0"/>
              <a:t>Part 2: WOW Instructions cont.</a:t>
            </a:r>
          </a:p>
          <a:p>
            <a:pPr marL="342900" lvl="0" indent="-342900">
              <a:buFont typeface="+mj-lt"/>
              <a:buAutoNum type="arabicPeriod" startAt="6"/>
            </a:pPr>
            <a:endParaRPr lang="en-US" sz="1600" dirty="0">
              <a:latin typeface="Fira Sans" panose="020B0503050000020004" pitchFamily="34" charset="0"/>
            </a:endParaRPr>
          </a:p>
          <a:p>
            <a:pPr marL="342900" lvl="0" indent="-342900">
              <a:buFont typeface="+mj-lt"/>
              <a:buAutoNum type="arabicPeriod" startAt="6"/>
            </a:pPr>
            <a:r>
              <a:rPr lang="en-US" sz="1600" dirty="0">
                <a:latin typeface="Fira Sans" panose="020B0503050000020004" pitchFamily="34" charset="0"/>
              </a:rPr>
              <a:t>Then, select Special Education 10/1 Edits.</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startAt="6"/>
              <a:tabLst/>
            </a:pPr>
            <a:endParaRPr kumimoji="0" lang="en-US" altLang="en-US" sz="2400" b="0" i="0" u="none" strike="noStrike" cap="none" normalizeH="0" baseline="0" dirty="0">
              <a:ln>
                <a:noFill/>
              </a:ln>
              <a:solidFill>
                <a:schemeClr val="tx1"/>
              </a:solidFill>
              <a:effectLst/>
              <a:latin typeface="Fira Sans" panose="020B0503050000020004" pitchFamily="34" charset="0"/>
            </a:endParaRPr>
          </a:p>
        </p:txBody>
      </p:sp>
      <p:sp>
        <p:nvSpPr>
          <p:cNvPr id="6" name="Right Arrow Callout 5"/>
          <p:cNvSpPr/>
          <p:nvPr/>
        </p:nvSpPr>
        <p:spPr>
          <a:xfrm>
            <a:off x="1205864" y="2589497"/>
            <a:ext cx="2127183" cy="963328"/>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Edits Instructions</a:t>
            </a:r>
          </a:p>
        </p:txBody>
      </p:sp>
      <p:pic>
        <p:nvPicPr>
          <p:cNvPr id="10" name="Picture 9"/>
          <p:cNvPicPr>
            <a:picLocks noChangeAspect="1"/>
          </p:cNvPicPr>
          <p:nvPr/>
        </p:nvPicPr>
        <p:blipFill>
          <a:blip r:embed="rId5"/>
          <a:stretch>
            <a:fillRect/>
          </a:stretch>
        </p:blipFill>
        <p:spPr>
          <a:xfrm>
            <a:off x="3452812" y="1834214"/>
            <a:ext cx="7896225" cy="3409950"/>
          </a:xfrm>
          <a:prstGeom prst="rect">
            <a:avLst/>
          </a:prstGeom>
        </p:spPr>
      </p:pic>
      <p:sp>
        <p:nvSpPr>
          <p:cNvPr id="11" name="Rectangle 10"/>
          <p:cNvSpPr/>
          <p:nvPr/>
        </p:nvSpPr>
        <p:spPr>
          <a:xfrm>
            <a:off x="4467226" y="5244164"/>
            <a:ext cx="6881811" cy="59055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Data Warnings: This section will have an </a:t>
            </a:r>
            <a:r>
              <a:rPr lang="en-US" sz="1600" dirty="0">
                <a:solidFill>
                  <a:schemeClr val="accent2"/>
                </a:solidFill>
              </a:rPr>
              <a:t>Orange </a:t>
            </a:r>
            <a:r>
              <a:rPr lang="en-US" sz="1600" dirty="0">
                <a:solidFill>
                  <a:schemeClr val="tx1"/>
                </a:solidFill>
              </a:rPr>
              <a:t>or </a:t>
            </a:r>
            <a:r>
              <a:rPr lang="en-US" sz="1600" dirty="0">
                <a:solidFill>
                  <a:srgbClr val="FF0000"/>
                </a:solidFill>
              </a:rPr>
              <a:t>Red </a:t>
            </a:r>
            <a:r>
              <a:rPr lang="en-US" sz="1600" dirty="0">
                <a:solidFill>
                  <a:schemeClr val="tx1"/>
                </a:solidFill>
              </a:rPr>
              <a:t>outline.  The color of the outline indicates whether the edits are a </a:t>
            </a:r>
            <a:r>
              <a:rPr lang="en-US" sz="1600" dirty="0">
                <a:solidFill>
                  <a:schemeClr val="accent2"/>
                </a:solidFill>
              </a:rPr>
              <a:t>warning</a:t>
            </a:r>
            <a:r>
              <a:rPr lang="en-US" sz="1600" dirty="0">
                <a:solidFill>
                  <a:schemeClr val="tx1"/>
                </a:solidFill>
              </a:rPr>
              <a:t> or an </a:t>
            </a:r>
            <a:r>
              <a:rPr lang="en-US" sz="1600" dirty="0">
                <a:solidFill>
                  <a:srgbClr val="FF0000"/>
                </a:solidFill>
              </a:rPr>
              <a:t>error</a:t>
            </a:r>
            <a:r>
              <a:rPr lang="en-US" sz="1600" dirty="0">
                <a:solidFill>
                  <a:schemeClr val="tx1"/>
                </a:solidFill>
              </a:rPr>
              <a:t>.</a:t>
            </a:r>
            <a:endParaRPr lang="en-US" sz="1600" dirty="0">
              <a:solidFill>
                <a:sysClr val="windowText" lastClr="000000"/>
              </a:solidFill>
            </a:endParaRPr>
          </a:p>
        </p:txBody>
      </p:sp>
      <p:sp>
        <p:nvSpPr>
          <p:cNvPr id="12" name="Rectangle 11"/>
          <p:cNvSpPr/>
          <p:nvPr/>
        </p:nvSpPr>
        <p:spPr>
          <a:xfrm>
            <a:off x="4467226" y="6212849"/>
            <a:ext cx="7301262" cy="338554"/>
          </a:xfrm>
          <a:prstGeom prst="rect">
            <a:avLst/>
          </a:prstGeom>
        </p:spPr>
        <p:txBody>
          <a:bodyPr wrap="square">
            <a:spAutoFit/>
          </a:bodyPr>
          <a:lstStyle/>
          <a:p>
            <a:r>
              <a:rPr lang="en-US" sz="1600" i="1" dirty="0">
                <a:solidFill>
                  <a:srgbClr val="FF0000"/>
                </a:solidFill>
                <a:latin typeface="Fira Sans" panose="020B0503050000020004" pitchFamily="34" charset="0"/>
              </a:rPr>
              <a:t>* If red, the “SUBMIT” button will remain inactive until the data are corrected. </a:t>
            </a:r>
            <a:endParaRPr lang="en-US" sz="1600" dirty="0">
              <a:latin typeface="Fira Sans" panose="020B0503050000020004" pitchFamily="34" charset="0"/>
            </a:endParaRPr>
          </a:p>
        </p:txBody>
      </p:sp>
      <p:sp>
        <p:nvSpPr>
          <p:cNvPr id="13" name="Right Arrow Callout 12"/>
          <p:cNvSpPr/>
          <p:nvPr/>
        </p:nvSpPr>
        <p:spPr>
          <a:xfrm>
            <a:off x="1019175" y="4871386"/>
            <a:ext cx="2742497" cy="963328"/>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Data Warnings/Errors</a:t>
            </a:r>
          </a:p>
        </p:txBody>
      </p:sp>
      <p:pic>
        <p:nvPicPr>
          <p:cNvPr id="5" name="Audio 4">
            <a:hlinkClick r:id="" action="ppaction://media"/>
            <a:extLst>
              <a:ext uri="{FF2B5EF4-FFF2-40B4-BE49-F238E27FC236}">
                <a16:creationId xmlns:a16="http://schemas.microsoft.com/office/drawing/2014/main" id="{39D9A313-6095-49D7-8036-EE3B697EAAB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239238222"/>
      </p:ext>
    </p:extLst>
  </p:cSld>
  <p:clrMapOvr>
    <a:masterClrMapping/>
  </p:clrMapOvr>
  <mc:AlternateContent xmlns:mc="http://schemas.openxmlformats.org/markup-compatibility/2006">
    <mc:Choice xmlns:p14="http://schemas.microsoft.com/office/powerpoint/2010/main" Requires="p14">
      <p:transition spd="slow" p14:dur="2000" advTm="30203"/>
    </mc:Choice>
    <mc:Fallback>
      <p:transition spd="slow" advTm="302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85" y="143746"/>
            <a:ext cx="11369903" cy="721783"/>
          </a:xfrm>
          <a:solidFill>
            <a:srgbClr val="002060"/>
          </a:solidFill>
        </p:spPr>
        <p:txBody>
          <a:bodyPr>
            <a:normAutofit/>
          </a:bodyPr>
          <a:lstStyle/>
          <a:p>
            <a:r>
              <a:rPr lang="en-US" b="1" dirty="0">
                <a:solidFill>
                  <a:schemeClr val="bg1"/>
                </a:solidFill>
              </a:rPr>
              <a:t>Instructions for Special Education</a:t>
            </a:r>
            <a:endParaRPr lang="en-US" dirty="0">
              <a:solidFill>
                <a:schemeClr val="bg1"/>
              </a:solidFill>
            </a:endParaRPr>
          </a:p>
        </p:txBody>
      </p:sp>
      <p:pic>
        <p:nvPicPr>
          <p:cNvPr id="9" name="Picture 8"/>
          <p:cNvPicPr/>
          <p:nvPr/>
        </p:nvPicPr>
        <p:blipFill>
          <a:blip r:embed="rId5"/>
          <a:stretch>
            <a:fillRect/>
          </a:stretch>
        </p:blipFill>
        <p:spPr>
          <a:xfrm>
            <a:off x="5248275" y="1460447"/>
            <a:ext cx="6146634" cy="3044877"/>
          </a:xfrm>
          <a:prstGeom prst="rect">
            <a:avLst/>
          </a:prstGeom>
        </p:spPr>
      </p:pic>
      <p:sp>
        <p:nvSpPr>
          <p:cNvPr id="8" name="Rectangle 3"/>
          <p:cNvSpPr>
            <a:spLocks noChangeArrowheads="1"/>
          </p:cNvSpPr>
          <p:nvPr/>
        </p:nvSpPr>
        <p:spPr bwMode="auto">
          <a:xfrm>
            <a:off x="473652" y="1983381"/>
            <a:ext cx="4613564"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lvl="0" indent="-342900">
              <a:buFont typeface="+mj-lt"/>
              <a:buAutoNum type="arabicPeriod" startAt="7"/>
            </a:pPr>
            <a:r>
              <a:rPr lang="en-US" dirty="0">
                <a:latin typeface="Fira Sans" panose="020B0503050000020004" pitchFamily="34" charset="0"/>
              </a:rPr>
              <a:t>Review the Exceptionalities by Age table. Note the warnings in yellow/orange and the critical errors in </a:t>
            </a:r>
            <a:r>
              <a:rPr lang="en-US" dirty="0">
                <a:solidFill>
                  <a:srgbClr val="FF0000"/>
                </a:solidFill>
                <a:latin typeface="Fira Sans" panose="020B0503050000020004" pitchFamily="34" charset="0"/>
              </a:rPr>
              <a:t>red</a:t>
            </a:r>
            <a:r>
              <a:rPr lang="en-US" dirty="0">
                <a:latin typeface="Fira Sans" panose="020B0503050000020004" pitchFamily="34" charset="0"/>
              </a:rPr>
              <a:t>.</a:t>
            </a:r>
          </a:p>
          <a:p>
            <a:r>
              <a:rPr lang="en-US" sz="1600" i="1" dirty="0">
                <a:solidFill>
                  <a:srgbClr val="FF0000"/>
                </a:solidFill>
                <a:latin typeface="Fira Sans" panose="020B0503050000020004" pitchFamily="34" charset="0"/>
              </a:rPr>
              <a:t>* If red, the “SUBMIT” button will remain inactive until the data are corrected. </a:t>
            </a:r>
            <a:endParaRPr lang="en-US" sz="1600" dirty="0">
              <a:latin typeface="Fira Sans" panose="020B0503050000020004" pitchFamily="34" charset="0"/>
            </a:endParaRPr>
          </a:p>
          <a:p>
            <a:pPr marL="342900" lvl="0" indent="-342900">
              <a:buFont typeface="+mj-lt"/>
              <a:buAutoNum type="arabicPeriod" startAt="7"/>
            </a:pPr>
            <a:endParaRPr lang="en-US" dirty="0">
              <a:latin typeface="Fira Sans" panose="020B0503050000020004" pitchFamily="34" charset="0"/>
            </a:endParaRPr>
          </a:p>
        </p:txBody>
      </p:sp>
      <p:pic>
        <p:nvPicPr>
          <p:cNvPr id="4" name="Audio 3">
            <a:hlinkClick r:id="" action="ppaction://media"/>
            <a:extLst>
              <a:ext uri="{FF2B5EF4-FFF2-40B4-BE49-F238E27FC236}">
                <a16:creationId xmlns:a16="http://schemas.microsoft.com/office/drawing/2014/main" id="{81DB3A2B-25CB-4633-A5A4-0B6EB9AA69C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247427909"/>
      </p:ext>
    </p:extLst>
  </p:cSld>
  <p:clrMapOvr>
    <a:masterClrMapping/>
  </p:clrMapOvr>
  <mc:AlternateContent xmlns:mc="http://schemas.openxmlformats.org/markup-compatibility/2006">
    <mc:Choice xmlns:p14="http://schemas.microsoft.com/office/powerpoint/2010/main" Requires="p14">
      <p:transition spd="slow" p14:dur="2000" advTm="24069"/>
    </mc:Choice>
    <mc:Fallback>
      <p:transition spd="slow" advTm="240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85" y="143746"/>
            <a:ext cx="11369903" cy="645963"/>
          </a:xfrm>
          <a:solidFill>
            <a:srgbClr val="002060"/>
          </a:solidFill>
        </p:spPr>
        <p:txBody>
          <a:bodyPr>
            <a:normAutofit fontScale="90000"/>
          </a:bodyPr>
          <a:lstStyle/>
          <a:p>
            <a:r>
              <a:rPr lang="en-US" b="1" dirty="0">
                <a:solidFill>
                  <a:schemeClr val="bg1"/>
                </a:solidFill>
              </a:rPr>
              <a:t>Instructions for Special Education</a:t>
            </a:r>
            <a:endParaRPr lang="en-US" dirty="0">
              <a:solidFill>
                <a:schemeClr val="bg1"/>
              </a:solidFill>
            </a:endParaRPr>
          </a:p>
        </p:txBody>
      </p:sp>
      <p:sp>
        <p:nvSpPr>
          <p:cNvPr id="4" name="Rectangle 2"/>
          <p:cNvSpPr>
            <a:spLocks noChangeArrowheads="1"/>
          </p:cNvSpPr>
          <p:nvPr/>
        </p:nvSpPr>
        <p:spPr bwMode="auto">
          <a:xfrm>
            <a:off x="253288" y="789709"/>
            <a:ext cx="1073856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b="1" u="sng" dirty="0"/>
              <a:t>Part 2: WOW Instructions cont.</a:t>
            </a:r>
          </a:p>
          <a:p>
            <a:pPr lvl="0"/>
            <a:r>
              <a:rPr lang="en-US" dirty="0">
                <a:latin typeface="Fira Sans" panose="020B0503050000020004" pitchFamily="34" charset="0"/>
              </a:rPr>
              <a:t>  </a:t>
            </a:r>
          </a:p>
          <a:p>
            <a:pPr marL="342900" lvl="0" indent="-342900">
              <a:buFont typeface="+mj-lt"/>
              <a:buAutoNum type="arabicPeriod" startAt="8"/>
            </a:pPr>
            <a:r>
              <a:rPr lang="en-US" dirty="0">
                <a:latin typeface="Fira Sans" panose="020B0503050000020004" pitchFamily="34" charset="0"/>
              </a:rPr>
              <a:t>Scroll down to the LRE by Age table. Critical errors are shown in </a:t>
            </a:r>
            <a:r>
              <a:rPr lang="en-US" dirty="0">
                <a:solidFill>
                  <a:srgbClr val="FF0000"/>
                </a:solidFill>
                <a:latin typeface="Fira Sans" panose="020B0503050000020004" pitchFamily="34" charset="0"/>
              </a:rPr>
              <a:t>red</a:t>
            </a:r>
            <a:r>
              <a:rPr lang="en-US" dirty="0">
                <a:latin typeface="Fira Sans" panose="020B0503050000020004" pitchFamily="34" charset="0"/>
              </a:rPr>
              <a:t>. Critical errors include:</a:t>
            </a:r>
          </a:p>
          <a:p>
            <a:pPr marL="800100" lvl="1" indent="-342900">
              <a:buFont typeface="Arial" panose="020B0604020202020204" pitchFamily="34" charset="0"/>
              <a:buChar char="•"/>
            </a:pPr>
            <a:r>
              <a:rPr lang="en-US" dirty="0">
                <a:latin typeface="Fira Sans" panose="020B0503050000020004" pitchFamily="34" charset="0"/>
              </a:rPr>
              <a:t>blank LRE codes or </a:t>
            </a:r>
          </a:p>
          <a:p>
            <a:pPr marL="800100" lvl="1" indent="-342900">
              <a:buFont typeface="Arial" panose="020B0604020202020204" pitchFamily="34" charset="0"/>
              <a:buChar char="•"/>
            </a:pPr>
            <a:r>
              <a:rPr lang="en-US" dirty="0">
                <a:latin typeface="Fira Sans" panose="020B0503050000020004" pitchFamily="34" charset="0"/>
              </a:rPr>
              <a:t>invalid LRE codes for a particular age. </a:t>
            </a:r>
          </a:p>
          <a:p>
            <a:pPr lvl="0"/>
            <a:r>
              <a:rPr lang="en-US" i="1" dirty="0">
                <a:solidFill>
                  <a:srgbClr val="FF0000"/>
                </a:solidFill>
                <a:latin typeface="Fira Sans" panose="020B0503050000020004" pitchFamily="34" charset="0"/>
              </a:rPr>
              <a:t>* Critical errors will remain red and the “SUBMIT” button will be inactive until the data are corrected. </a:t>
            </a:r>
            <a:endParaRPr lang="en-US" dirty="0">
              <a:latin typeface="Fira Sans" panose="020B0503050000020004" pitchFamily="34" charset="0"/>
            </a:endParaRPr>
          </a:p>
        </p:txBody>
      </p:sp>
      <p:pic>
        <p:nvPicPr>
          <p:cNvPr id="6" name="Picture 5"/>
          <p:cNvPicPr>
            <a:picLocks noChangeAspect="1"/>
          </p:cNvPicPr>
          <p:nvPr/>
        </p:nvPicPr>
        <p:blipFill>
          <a:blip r:embed="rId5"/>
          <a:stretch>
            <a:fillRect/>
          </a:stretch>
        </p:blipFill>
        <p:spPr>
          <a:xfrm>
            <a:off x="1313096" y="2619374"/>
            <a:ext cx="9045342" cy="2943225"/>
          </a:xfrm>
          <a:prstGeom prst="rect">
            <a:avLst/>
          </a:prstGeom>
        </p:spPr>
      </p:pic>
      <p:pic>
        <p:nvPicPr>
          <p:cNvPr id="3" name="Audio 2">
            <a:hlinkClick r:id="" action="ppaction://media"/>
            <a:extLst>
              <a:ext uri="{FF2B5EF4-FFF2-40B4-BE49-F238E27FC236}">
                <a16:creationId xmlns:a16="http://schemas.microsoft.com/office/drawing/2014/main" id="{BFF79949-BFC3-4B1C-8AE1-4EE83A7E61A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967454132"/>
      </p:ext>
    </p:extLst>
  </p:cSld>
  <p:clrMapOvr>
    <a:masterClrMapping/>
  </p:clrMapOvr>
  <mc:AlternateContent xmlns:mc="http://schemas.openxmlformats.org/markup-compatibility/2006">
    <mc:Choice xmlns:p14="http://schemas.microsoft.com/office/powerpoint/2010/main" Requires="p14">
      <p:transition spd="slow" p14:dur="2000" advTm="21120"/>
    </mc:Choice>
    <mc:Fallback>
      <p:transition spd="slow" advTm="211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WVDE2017">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DE2017" id="{53C17105-F285-4AC4-9B7C-37340AE827CF}" vid="{3A624144-6CCD-4477-B917-EF3A42CA77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WVDE2017</Template>
  <TotalTime>4365</TotalTime>
  <Words>2091</Words>
  <Application>Microsoft Office PowerPoint</Application>
  <PresentationFormat>Widescreen</PresentationFormat>
  <Paragraphs>173</Paragraphs>
  <Slides>19</Slides>
  <Notes>19</Notes>
  <HiddenSlides>0</HiddenSlides>
  <MMClips>18</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Fira Sans</vt:lpstr>
      <vt:lpstr>Fira Sans Ultra</vt:lpstr>
      <vt:lpstr>Times New Roman</vt:lpstr>
      <vt:lpstr>Vollkorn</vt:lpstr>
      <vt:lpstr>Wingdings</vt:lpstr>
      <vt:lpstr>WVDE2017</vt:lpstr>
      <vt:lpstr>Special Education Child Count</vt:lpstr>
      <vt:lpstr>Special Education Child Count Timeline</vt:lpstr>
      <vt:lpstr>Special Education Child Count</vt:lpstr>
      <vt:lpstr>Instructions for Special Education</vt:lpstr>
      <vt:lpstr>Instructions for Special Education</vt:lpstr>
      <vt:lpstr>Instructions for Special Education</vt:lpstr>
      <vt:lpstr>Instructions for Special Education</vt:lpstr>
      <vt:lpstr>Instructions for Special Education</vt:lpstr>
      <vt:lpstr>Instructions for Special Education</vt:lpstr>
      <vt:lpstr>Instructions for Special Education</vt:lpstr>
      <vt:lpstr>Special Education Child Count – R-District</vt:lpstr>
      <vt:lpstr>R-District </vt:lpstr>
      <vt:lpstr>Reviewing the Data</vt:lpstr>
      <vt:lpstr>Reviewing the Data</vt:lpstr>
      <vt:lpstr>Correcting Errors – Special Ed. Director</vt:lpstr>
      <vt:lpstr>Correcting Errors - Superintendent</vt:lpstr>
      <vt:lpstr>Certifying Special Education Child Count Data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Child Count</dc:title>
  <dc:creator>Renee Hardy</dc:creator>
  <cp:lastModifiedBy>Teena Hine</cp:lastModifiedBy>
  <cp:revision>38</cp:revision>
  <cp:lastPrinted>2018-09-10T14:33:45Z</cp:lastPrinted>
  <dcterms:created xsi:type="dcterms:W3CDTF">2018-09-04T16:19:21Z</dcterms:created>
  <dcterms:modified xsi:type="dcterms:W3CDTF">2018-09-12T12:19:33Z</dcterms:modified>
</cp:coreProperties>
</file>