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71" r:id="rId2"/>
    <p:sldId id="272" r:id="rId3"/>
    <p:sldId id="274" r:id="rId4"/>
    <p:sldId id="275" r:id="rId5"/>
    <p:sldId id="282" r:id="rId6"/>
    <p:sldId id="295" r:id="rId7"/>
    <p:sldId id="277" r:id="rId8"/>
    <p:sldId id="278" r:id="rId9"/>
    <p:sldId id="280" r:id="rId10"/>
    <p:sldId id="296" r:id="rId11"/>
    <p:sldId id="279" r:id="rId12"/>
    <p:sldId id="281" r:id="rId13"/>
    <p:sldId id="283" r:id="rId14"/>
    <p:sldId id="284" r:id="rId15"/>
    <p:sldId id="285" r:id="rId16"/>
    <p:sldId id="290" r:id="rId17"/>
    <p:sldId id="291" r:id="rId18"/>
    <p:sldId id="292" r:id="rId19"/>
    <p:sldId id="29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B257"/>
    <a:srgbClr val="60636B"/>
    <a:srgbClr val="004071"/>
    <a:srgbClr val="FFFFFF"/>
    <a:srgbClr val="000000"/>
    <a:srgbClr val="D1D3D4"/>
    <a:srgbClr val="A7253F"/>
    <a:srgbClr val="0013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53550" autoAdjust="0"/>
  </p:normalViewPr>
  <p:slideViewPr>
    <p:cSldViewPr snapToGrid="0" snapToObjects="1">
      <p:cViewPr varScale="1">
        <p:scale>
          <a:sx n="32" d="100"/>
          <a:sy n="32" d="100"/>
        </p:scale>
        <p:origin x="1620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CCD718-5C9E-0F41-8F48-4EA387E4022C}" type="datetimeFigureOut">
              <a:rPr lang="en-US" smtClean="0"/>
              <a:t>9/17/2018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AEE2DE-F569-CB47-AE41-C8EBB0F45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46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z="2000" dirty="0" smtClean="0"/>
              <a:t>Take a moment and study</a:t>
            </a:r>
            <a:r>
              <a:rPr lang="en-US" altLang="en-US" sz="2000" baseline="0" dirty="0" smtClean="0"/>
              <a:t> this picture.  </a:t>
            </a:r>
          </a:p>
          <a:p>
            <a:pPr eaLnBrk="1" hangingPunct="1">
              <a:spcBef>
                <a:spcPct val="0"/>
              </a:spcBef>
            </a:pPr>
            <a:endParaRPr lang="en-US" altLang="en-US" sz="2000" baseline="0" dirty="0" smtClean="0"/>
          </a:p>
          <a:p>
            <a:pPr eaLnBrk="1" hangingPunct="1">
              <a:spcBef>
                <a:spcPct val="0"/>
              </a:spcBef>
            </a:pPr>
            <a:r>
              <a:rPr lang="en-US" altLang="en-US" sz="2000" baseline="0" dirty="0" smtClean="0"/>
              <a:t>While looking at the picture, identify entry points, and the number of ways that a person may have access to this building.  </a:t>
            </a:r>
          </a:p>
          <a:p>
            <a:pPr eaLnBrk="1" hangingPunct="1">
              <a:spcBef>
                <a:spcPct val="0"/>
              </a:spcBef>
            </a:pPr>
            <a:endParaRPr lang="en-US" altLang="en-US" sz="2000" baseline="0" dirty="0" smtClean="0"/>
          </a:p>
          <a:p>
            <a:pPr eaLnBrk="1" hangingPunct="1">
              <a:spcBef>
                <a:spcPct val="0"/>
              </a:spcBef>
            </a:pPr>
            <a:r>
              <a:rPr lang="en-US" altLang="en-US" sz="2000" baseline="0" dirty="0" smtClean="0"/>
              <a:t>Now think about the </a:t>
            </a:r>
            <a:r>
              <a:rPr lang="en-US" altLang="en-US" sz="2000" b="1" baseline="0" dirty="0" smtClean="0"/>
              <a:t>accessibility barriers </a:t>
            </a:r>
            <a:r>
              <a:rPr lang="en-US" altLang="en-US" sz="2000" baseline="0" dirty="0" smtClean="0"/>
              <a:t>that are present.  </a:t>
            </a:r>
            <a:endParaRPr lang="en-US" altLang="en-US" sz="2000" dirty="0" smtClean="0"/>
          </a:p>
          <a:p>
            <a:pPr eaLnBrk="1" hangingPunct="1">
              <a:spcBef>
                <a:spcPct val="0"/>
              </a:spcBef>
            </a:pPr>
            <a:endParaRPr lang="en-US" altLang="en-US" sz="20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aseline="0" dirty="0" smtClean="0"/>
              <a:t>I</a:t>
            </a:r>
            <a:r>
              <a:rPr lang="en-US" altLang="en-US" sz="2000" dirty="0" smtClean="0"/>
              <a:t>f these stairs were the only way to enter this building, might</a:t>
            </a:r>
            <a:r>
              <a:rPr lang="en-US" altLang="en-US" sz="2000" baseline="0" dirty="0" smtClean="0"/>
              <a:t> </a:t>
            </a:r>
            <a:r>
              <a:rPr lang="en-US" altLang="en-US" sz="2000" dirty="0" smtClean="0"/>
              <a:t>they be a barrier for some people trying to access the building?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 smtClean="0"/>
          </a:p>
          <a:p>
            <a:pPr eaLnBrk="1" hangingPunct="1">
              <a:spcBef>
                <a:spcPct val="0"/>
              </a:spcBef>
            </a:pPr>
            <a:r>
              <a:rPr lang="en-US" altLang="en-US" sz="2000" dirty="0" smtClean="0"/>
              <a:t>Think about</a:t>
            </a:r>
            <a:r>
              <a:rPr lang="en-US" altLang="en-US" sz="2000" baseline="0" dirty="0" smtClean="0"/>
              <a:t> people in wheelchairs</a:t>
            </a:r>
            <a:r>
              <a:rPr lang="en-US" altLang="en-US" sz="2000" dirty="0" smtClean="0"/>
              <a:t>, on roller blades, pushing a stroller, using rolling laptop cases, and those with breathing</a:t>
            </a:r>
            <a:r>
              <a:rPr lang="en-US" altLang="en-US" sz="2000" baseline="0" dirty="0" smtClean="0"/>
              <a:t> problems</a:t>
            </a:r>
            <a:r>
              <a:rPr lang="en-US" altLang="en-US" sz="2000" dirty="0" smtClean="0"/>
              <a:t> or paraplegics.</a:t>
            </a:r>
          </a:p>
          <a:p>
            <a:pPr eaLnBrk="1" hangingPunct="1">
              <a:spcBef>
                <a:spcPct val="0"/>
              </a:spcBef>
            </a:pPr>
            <a:endParaRPr lang="en-US" altLang="en-US" sz="2000" dirty="0" smtClean="0"/>
          </a:p>
          <a:p>
            <a:pPr eaLnBrk="1" hangingPunct="1">
              <a:spcBef>
                <a:spcPct val="0"/>
              </a:spcBef>
            </a:pPr>
            <a:r>
              <a:rPr lang="en-US" altLang="en-US" sz="2000" dirty="0" smtClean="0"/>
              <a:t>Would they have difficulty</a:t>
            </a:r>
            <a:r>
              <a:rPr lang="en-US" altLang="en-US" sz="2000" baseline="0" dirty="0" smtClean="0"/>
              <a:t> gaining access to this building because of the structure (lack of accessibility features)?</a:t>
            </a:r>
            <a:endParaRPr lang="en-US" altLang="en-US" sz="2000" i="1" dirty="0" smtClean="0"/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 sz="2000" i="1" dirty="0" smtClean="0"/>
          </a:p>
          <a:p>
            <a:pPr eaLnBrk="1" hangingPunct="1">
              <a:spcBef>
                <a:spcPct val="0"/>
              </a:spcBef>
            </a:pPr>
            <a:endParaRPr lang="en-US" altLang="en-US" sz="2000" dirty="0" smtClean="0"/>
          </a:p>
          <a:p>
            <a:pPr eaLnBrk="1" hangingPunct="1">
              <a:spcBef>
                <a:spcPct val="0"/>
              </a:spcBef>
            </a:pPr>
            <a:endParaRPr lang="en-US" altLang="en-US" sz="2000" dirty="0" smtClean="0"/>
          </a:p>
          <a:p>
            <a:pPr eaLnBrk="1" hangingPunct="1">
              <a:spcBef>
                <a:spcPct val="0"/>
              </a:spcBef>
            </a:pPr>
            <a:r>
              <a:rPr lang="en-US" altLang="en-US" sz="2000" b="1" i="1" dirty="0" smtClean="0"/>
              <a:t>Equitable access originated in architecture and is termed Universal Design in everyday life.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b="1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EE2DE-F569-CB47-AE41-C8EBB0F45B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9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b="0" dirty="0" smtClean="0"/>
              <a:t>Let’s use these </a:t>
            </a:r>
            <a:r>
              <a:rPr lang="en-US" altLang="en-US" b="1" dirty="0" smtClean="0"/>
              <a:t>analogy stems </a:t>
            </a:r>
            <a:r>
              <a:rPr lang="en-US" altLang="en-US" b="0" dirty="0" smtClean="0"/>
              <a:t>to move our thoughts from universal design of buildings to universal design for learning.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b="1" dirty="0" smtClean="0"/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FF344F3-32F3-4935-9AF8-1483040094C5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78122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D909DD1-1BB5-45D3-80B6-A8BF4A15A9FA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b="0" dirty="0" smtClean="0"/>
              <a:t>Think</a:t>
            </a:r>
            <a:r>
              <a:rPr lang="en-US" altLang="en-US" b="0" baseline="0" dirty="0" smtClean="0"/>
              <a:t> back to what David Rose said about UDL and </a:t>
            </a:r>
            <a:r>
              <a:rPr lang="en-US" altLang="en-US" b="1" i="1" baseline="0" dirty="0" smtClean="0"/>
              <a:t>what is to be changed or fixed.</a:t>
            </a:r>
            <a:endParaRPr lang="en-US" altLang="en-US" b="0" dirty="0" smtClean="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b="0" dirty="0" smtClean="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b="0" dirty="0" smtClean="0"/>
              <a:t>We need to change aspects of the curriculum (to include </a:t>
            </a:r>
            <a:r>
              <a:rPr lang="en-US" altLang="en-US" b="1" i="1" dirty="0" smtClean="0"/>
              <a:t>goals, instruction,</a:t>
            </a:r>
            <a:r>
              <a:rPr lang="en-US" altLang="en-US" b="1" i="1" baseline="0" dirty="0" smtClean="0"/>
              <a:t> materials, and assessment</a:t>
            </a:r>
            <a:r>
              <a:rPr lang="en-US" altLang="en-US" b="0" baseline="0" dirty="0" smtClean="0"/>
              <a:t>) in order </a:t>
            </a:r>
            <a:r>
              <a:rPr lang="en-US" altLang="en-US" b="0" dirty="0" smtClean="0"/>
              <a:t>to increase learning</a:t>
            </a:r>
            <a:r>
              <a:rPr lang="en-US" altLang="en-US" b="0" baseline="0" dirty="0" smtClean="0"/>
              <a:t> for students.</a:t>
            </a:r>
            <a:endParaRPr lang="en-US" altLang="en-US" b="0" dirty="0" smtClean="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b="0" dirty="0" smtClean="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b="0" dirty="0" smtClean="0"/>
              <a:t>UDL is one of the ways we do that. </a:t>
            </a:r>
          </a:p>
        </p:txBody>
      </p:sp>
    </p:spTree>
    <p:extLst>
      <p:ext uri="{BB962C8B-B14F-4D97-AF65-F5344CB8AC3E}">
        <p14:creationId xmlns:p14="http://schemas.microsoft.com/office/powerpoint/2010/main" val="1134755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0" dirty="0" smtClean="0"/>
              <a:t>UDL</a:t>
            </a:r>
            <a:r>
              <a:rPr lang="en-US" altLang="en-US" b="0" baseline="0" dirty="0" smtClean="0"/>
              <a:t> is provided at </a:t>
            </a:r>
            <a:r>
              <a:rPr lang="en-US" altLang="en-US" b="1" i="1" baseline="0" dirty="0" smtClean="0"/>
              <a:t>all points </a:t>
            </a:r>
            <a:r>
              <a:rPr lang="en-US" altLang="en-US" b="0" baseline="0" dirty="0" smtClean="0"/>
              <a:t>during instruction.</a:t>
            </a:r>
          </a:p>
          <a:p>
            <a:pPr eaLnBrk="1" hangingPunct="1">
              <a:spcBef>
                <a:spcPct val="0"/>
              </a:spcBef>
            </a:pPr>
            <a:endParaRPr lang="en-US" altLang="en-US" b="0" baseline="0" dirty="0" smtClean="0"/>
          </a:p>
          <a:p>
            <a:pPr eaLnBrk="1" hangingPunct="1">
              <a:spcBef>
                <a:spcPct val="0"/>
              </a:spcBef>
            </a:pPr>
            <a:r>
              <a:rPr lang="en-US" altLang="en-US" b="0" baseline="0" dirty="0" smtClean="0"/>
              <a:t>Teachers should take the time </a:t>
            </a:r>
            <a:r>
              <a:rPr lang="en-US" altLang="en-US" b="1" i="1" baseline="0" dirty="0" smtClean="0"/>
              <a:t>before instruction </a:t>
            </a:r>
            <a:r>
              <a:rPr lang="en-US" altLang="en-US" b="0" baseline="0" dirty="0" smtClean="0"/>
              <a:t>to plan and prepare for all students to be active learners.</a:t>
            </a:r>
          </a:p>
          <a:p>
            <a:pPr eaLnBrk="1" hangingPunct="1">
              <a:spcBef>
                <a:spcPct val="0"/>
              </a:spcBef>
            </a:pPr>
            <a:endParaRPr lang="en-US" altLang="en-US" b="0" baseline="0" dirty="0" smtClean="0"/>
          </a:p>
          <a:p>
            <a:pPr eaLnBrk="1" hangingPunct="1">
              <a:spcBef>
                <a:spcPct val="0"/>
              </a:spcBef>
            </a:pPr>
            <a:r>
              <a:rPr lang="en-US" altLang="en-US" b="0" baseline="0" dirty="0" smtClean="0"/>
              <a:t>Teachers should provide opportunities </a:t>
            </a:r>
            <a:r>
              <a:rPr lang="en-US" altLang="en-US" b="1" i="1" baseline="0" dirty="0" smtClean="0"/>
              <a:t>during instruction </a:t>
            </a:r>
            <a:r>
              <a:rPr lang="en-US" altLang="en-US" b="0" baseline="0" dirty="0" smtClean="0"/>
              <a:t>for all learners to be rigorously engaged in the curriculum.</a:t>
            </a:r>
          </a:p>
          <a:p>
            <a:pPr eaLnBrk="1" hangingPunct="1">
              <a:spcBef>
                <a:spcPct val="0"/>
              </a:spcBef>
            </a:pPr>
            <a:endParaRPr lang="en-US" altLang="en-US" b="0" baseline="0" dirty="0" smtClean="0"/>
          </a:p>
          <a:p>
            <a:pPr eaLnBrk="1" hangingPunct="1">
              <a:spcBef>
                <a:spcPct val="0"/>
              </a:spcBef>
            </a:pPr>
            <a:r>
              <a:rPr lang="en-US" altLang="en-US" b="0" baseline="0" dirty="0" smtClean="0"/>
              <a:t>Teachers should e</a:t>
            </a:r>
            <a:r>
              <a:rPr lang="en-US" altLang="en-US" dirty="0" smtClean="0"/>
              <a:t>mploy ongoing or alternate assessments </a:t>
            </a:r>
            <a:r>
              <a:rPr lang="en-US" altLang="en-US" b="1" dirty="0" smtClean="0"/>
              <a:t>after instruction </a:t>
            </a:r>
            <a:r>
              <a:rPr lang="en-US" altLang="en-US" dirty="0" smtClean="0"/>
              <a:t>to determine progress, needs, and future direction of class.</a:t>
            </a:r>
          </a:p>
          <a:p>
            <a:pPr eaLnBrk="1" hangingPunct="1">
              <a:spcBef>
                <a:spcPct val="0"/>
              </a:spcBef>
            </a:pPr>
            <a:endParaRPr lang="en-US" altLang="en-US" b="1" dirty="0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EFE8F9-DECA-493C-B66A-9E30B68287DC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12399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en-US" dirty="0" smtClean="0"/>
              <a:t>This slide</a:t>
            </a:r>
            <a:r>
              <a:rPr lang="en-US" baseline="0" dirty="0" smtClean="0"/>
              <a:t> gives a variety of examples of what teachers can and should do as they </a:t>
            </a:r>
            <a:r>
              <a:rPr lang="en-US" b="1" baseline="0" dirty="0" smtClean="0"/>
              <a:t>prepare lessons/before instruction</a:t>
            </a:r>
            <a:r>
              <a:rPr lang="en-US" baseline="0" dirty="0" smtClean="0"/>
              <a:t>.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baseline="0" dirty="0" smtClean="0"/>
          </a:p>
          <a:p>
            <a:pPr eaLnBrk="1" hangingPunct="1">
              <a:spcBef>
                <a:spcPct val="0"/>
              </a:spcBef>
              <a:defRPr/>
            </a:pPr>
            <a:r>
              <a:rPr lang="en-US" baseline="0" dirty="0" smtClean="0"/>
              <a:t>Take a moment to read over the list and identify examples that you currently practice, as well as those you need to adopt.</a:t>
            </a:r>
            <a:endParaRPr lang="en-US" dirty="0" smtClean="0"/>
          </a:p>
          <a:p>
            <a:pPr eaLnBrk="1" hangingPunct="1">
              <a:spcBef>
                <a:spcPct val="0"/>
              </a:spcBef>
              <a:defRPr/>
            </a:pPr>
            <a:endParaRPr lang="en-US" dirty="0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18A846-5D29-4EB1-A574-F2C769646AC2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0522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This slide also gives examples of ways to provide UDL </a:t>
            </a:r>
            <a:r>
              <a:rPr lang="en-US" altLang="en-US" b="1" i="1" dirty="0" smtClean="0"/>
              <a:t>during instruction</a:t>
            </a:r>
            <a:r>
              <a:rPr lang="en-US" altLang="en-US" dirty="0" smtClean="0"/>
              <a:t>.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Again, take some time to look over the list and identify</a:t>
            </a:r>
            <a:r>
              <a:rPr lang="en-US" altLang="en-US" baseline="0" dirty="0" smtClean="0"/>
              <a:t> ways that you currently provide support in your classroom.</a:t>
            </a:r>
            <a:endParaRPr lang="en-US" altLang="en-US" dirty="0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8CC0C4E-11CE-4B99-BE0D-ABE6585D2F2D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499428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aseline="0" dirty="0" smtClean="0"/>
              <a:t>This slide emphasizes the </a:t>
            </a:r>
            <a:r>
              <a:rPr lang="en-US" altLang="en-US" b="1" i="1" baseline="0" dirty="0" smtClean="0"/>
              <a:t>importance of assessment </a:t>
            </a:r>
            <a:r>
              <a:rPr lang="en-US" altLang="en-US" baseline="0" dirty="0" smtClean="0"/>
              <a:t>in the process of UDL.  </a:t>
            </a:r>
          </a:p>
          <a:p>
            <a:pPr eaLnBrk="1" hangingPunct="1">
              <a:spcBef>
                <a:spcPct val="0"/>
              </a:spcBef>
            </a:pPr>
            <a:endParaRPr lang="en-US" altLang="en-US" baseline="0" dirty="0" smtClean="0"/>
          </a:p>
          <a:p>
            <a:pPr eaLnBrk="1" hangingPunct="1">
              <a:spcBef>
                <a:spcPct val="0"/>
              </a:spcBef>
            </a:pPr>
            <a:r>
              <a:rPr lang="en-US" altLang="en-US" baseline="0" dirty="0" smtClean="0"/>
              <a:t>Each item is critical in the process to track student progress and repeat the planning cycle if necessary.</a:t>
            </a:r>
          </a:p>
          <a:p>
            <a:pPr eaLnBrk="1" hangingPunct="1">
              <a:spcBef>
                <a:spcPct val="0"/>
              </a:spcBef>
            </a:pPr>
            <a:endParaRPr lang="en-US" altLang="en-US" baseline="0" dirty="0" smtClean="0"/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D07BD72-93E1-4915-9A3F-07812FB7CD0A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858816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This is probably a familiar slide,</a:t>
            </a:r>
            <a:r>
              <a:rPr lang="en-US" altLang="en-US" baseline="0" dirty="0" smtClean="0"/>
              <a:t> but one that adequately represents our often </a:t>
            </a:r>
            <a:r>
              <a:rPr lang="en-US" altLang="en-US" b="1" i="1" baseline="0" dirty="0" smtClean="0"/>
              <a:t>one-size-fits-all approach to education</a:t>
            </a:r>
            <a:r>
              <a:rPr lang="en-US" altLang="en-US" baseline="0" dirty="0" smtClean="0"/>
              <a:t>.</a:t>
            </a:r>
            <a:endParaRPr lang="en-US" altLang="en-US" dirty="0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B24E29-4F50-4EEC-AF51-E5C49B7DCF50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531170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b="0" dirty="0" smtClean="0"/>
              <a:t>So…..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b="0" dirty="0" smtClean="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b="0" dirty="0" smtClean="0"/>
              <a:t>Where</a:t>
            </a:r>
            <a:r>
              <a:rPr lang="en-US" altLang="en-US" b="0" baseline="0" dirty="0" smtClean="0"/>
              <a:t> do you stand with UDL?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b="0" baseline="0" dirty="0" smtClean="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b="0" baseline="0" dirty="0" smtClean="0"/>
              <a:t>Take a moment to reflect on the information from this webinar.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b="0" baseline="0" dirty="0" smtClean="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b="0" baseline="0" dirty="0" smtClean="0"/>
              <a:t>Read each item and identify your level of UDL implementation.</a:t>
            </a:r>
            <a:endParaRPr lang="en-US" altLang="en-US" b="0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8AB2FE1-F53F-4841-9701-4DD4F055BF5B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075658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EE2DE-F569-CB47-AE41-C8EBB0F45B6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42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8F3BF1-3148-4B8D-B334-3A2111322A0E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/>
              <a:t>Before the Universal Design movement, architects rarely addressed the mobility and/or communication needs of people with disabilities.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/>
              <a:t>The results were buildings that were inaccessible to many. Legislation mandating access led to </a:t>
            </a:r>
            <a:r>
              <a:rPr lang="en-US" altLang="en-US" b="1" i="1" dirty="0" smtClean="0"/>
              <a:t>extensive retrofitting </a:t>
            </a:r>
            <a:r>
              <a:rPr lang="en-US" altLang="en-US" dirty="0" smtClean="0"/>
              <a:t>with ramps, elevators, talking signs, and other access devices.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/>
              <a:t>But retrofitting is expensive, often aesthetically disastrous, and inadequate from a practical standpoint.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/>
              <a:t>Universal Design of buildings with built-in accessibility for everyone was an approach superior to retrofitting buildings to accommodate diverse individual needs.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726974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C22A4A8-0B6B-4775-A10E-3320785B5440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/>
              <a:t>Universal Design </a:t>
            </a:r>
            <a:r>
              <a:rPr lang="en-US" altLang="en-US" dirty="0" smtClean="0"/>
              <a:t>was originated by </a:t>
            </a:r>
            <a:r>
              <a:rPr lang="en-US" altLang="en-US" b="1" dirty="0" smtClean="0"/>
              <a:t>Ron Mace </a:t>
            </a:r>
            <a:r>
              <a:rPr lang="en-US" altLang="en-US" dirty="0" smtClean="0"/>
              <a:t>at North Carolina State University to create physical structures that are designed </a:t>
            </a:r>
            <a:r>
              <a:rPr lang="en-US" altLang="en-US" b="1" i="1" u="sng" dirty="0" smtClean="0"/>
              <a:t>from the beginning </a:t>
            </a:r>
            <a:r>
              <a:rPr lang="en-US" altLang="en-US" dirty="0" smtClean="0"/>
              <a:t>to accommodate the widest range of users, including those with disabilities.  </a:t>
            </a:r>
          </a:p>
        </p:txBody>
      </p:sp>
    </p:spTree>
    <p:extLst>
      <p:ext uri="{BB962C8B-B14F-4D97-AF65-F5344CB8AC3E}">
        <p14:creationId xmlns:p14="http://schemas.microsoft.com/office/powerpoint/2010/main" val="3666707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dirty="0" smtClean="0"/>
              <a:t>This</a:t>
            </a:r>
            <a:r>
              <a:rPr lang="en-US" altLang="en-US" baseline="0" dirty="0" smtClean="0"/>
              <a:t> slide mentions some high points of what </a:t>
            </a:r>
            <a:r>
              <a:rPr lang="en-US" altLang="en-US" b="1" baseline="0" dirty="0" smtClean="0"/>
              <a:t>UDL IS AND IS NOT</a:t>
            </a:r>
            <a:r>
              <a:rPr lang="en-US" altLang="en-US" baseline="0" dirty="0" smtClean="0"/>
              <a:t>.</a:t>
            </a:r>
            <a:endParaRPr lang="en-US" altLang="en-US" dirty="0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2241A14-08E7-4C13-9528-EA374FA8591E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12526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Just as these</a:t>
            </a:r>
            <a:r>
              <a:rPr lang="en-US" b="0" baseline="0" dirty="0" smtClean="0"/>
              <a:t> scales reflect equality or inequality, UDL principles provide a framework for educators to develop curriculum and instruction that </a:t>
            </a:r>
            <a:r>
              <a:rPr lang="en-US" b="1" baseline="0" dirty="0" smtClean="0"/>
              <a:t>reduce barriers and give access to all students.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EE2DE-F569-CB47-AE41-C8EBB0F45B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52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7273240-392D-4D1F-A94E-39146464494F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0" dirty="0" smtClean="0"/>
              <a:t>UDL is an educational approach to teaching, learning and assessment…..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18144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b="0" dirty="0" smtClean="0"/>
              <a:t>The Higher Education Opportunity Act of 2008 marks the beginning of the application of Universal Design concepts in architecture to Universal Design for Learning.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b="0" dirty="0" smtClean="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b="0" dirty="0" smtClean="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b="0" dirty="0" smtClean="0"/>
              <a:t>As you see in the bullets on this slide, the essence of UDL is </a:t>
            </a:r>
            <a:r>
              <a:rPr lang="en-US" altLang="en-US" b="1" i="1" dirty="0" smtClean="0"/>
              <a:t>flexibility</a:t>
            </a:r>
            <a:r>
              <a:rPr lang="en-US" altLang="en-US" b="0" dirty="0" smtClean="0"/>
              <a:t> and </a:t>
            </a:r>
            <a:r>
              <a:rPr lang="en-US" altLang="en-US" b="0" i="1" dirty="0" smtClean="0"/>
              <a:t>the </a:t>
            </a:r>
            <a:r>
              <a:rPr lang="en-US" altLang="en-US" b="1" i="1" dirty="0" smtClean="0"/>
              <a:t>inclusion of alternatives </a:t>
            </a:r>
            <a:r>
              <a:rPr lang="en-US" altLang="en-US" b="0" dirty="0" smtClean="0"/>
              <a:t>to adapt to the variations in </a:t>
            </a:r>
            <a:r>
              <a:rPr lang="en-US" altLang="en-US" b="1" i="1" dirty="0" smtClean="0"/>
              <a:t>learner needs, styles, and preferences</a:t>
            </a:r>
            <a:r>
              <a:rPr lang="en-US" altLang="en-US" b="0" dirty="0" smtClean="0"/>
              <a:t>.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b="0" dirty="0" smtClean="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b="0" dirty="0" smtClean="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b="0" dirty="0" smtClean="0"/>
              <a:t>UDL principles draw on </a:t>
            </a:r>
            <a:r>
              <a:rPr lang="en-US" altLang="en-US" b="1" i="1" dirty="0" smtClean="0"/>
              <a:t>brain and media research </a:t>
            </a:r>
            <a:r>
              <a:rPr lang="en-US" altLang="en-US" b="0" dirty="0" smtClean="0"/>
              <a:t>to help educators reach and teach all students.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b="0" dirty="0" smtClean="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b="0" dirty="0" smtClean="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b="0" dirty="0" smtClean="0"/>
              <a:t>With UDL, each student is addressed as an individual with </a:t>
            </a:r>
            <a:r>
              <a:rPr lang="en-US" altLang="en-US" b="1" i="1" dirty="0" smtClean="0"/>
              <a:t>unique needs, interests, and abilities</a:t>
            </a:r>
            <a:r>
              <a:rPr lang="en-US" altLang="en-US" b="0" dirty="0" smtClean="0"/>
              <a:t>.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b="0" dirty="0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5E5947E-2E94-455E-A798-241FDBF46A90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8082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6DA1406-FF12-4B39-AE67-36DCE5213A19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 dirty="0" smtClean="0"/>
              <a:t>David Rose at CAST drives home that the challenge is not to “fix” </a:t>
            </a:r>
            <a:r>
              <a:rPr lang="en-US" altLang="en-US" b="1" dirty="0" smtClean="0">
                <a:solidFill>
                  <a:srgbClr val="FF0000"/>
                </a:solidFill>
              </a:rPr>
              <a:t>the child </a:t>
            </a:r>
            <a:r>
              <a:rPr lang="en-US" altLang="en-US" b="1" dirty="0" smtClean="0"/>
              <a:t>who is struggling, but to “fix” the curriculum so that it will meet diverse learner needs.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Background: Founded in 1984, CAST (Center for Applied Special</a:t>
            </a:r>
            <a:r>
              <a:rPr lang="en-US" altLang="en-US" baseline="0" dirty="0" smtClean="0"/>
              <a:t> Technology) </a:t>
            </a:r>
            <a:r>
              <a:rPr lang="en-US" altLang="en-US" dirty="0" smtClean="0"/>
              <a:t>is a not-for-profit, educational research and development organization whose mission is to expand learning opportunities for all individuals, especially those with disabilities and at-risk learners, through innovative uses of technology and UDL.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25867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</a:t>
            </a:r>
            <a:r>
              <a:rPr lang="en-US" baseline="0" dirty="0" smtClean="0"/>
              <a:t> just a moment and think of some of the barriers that exist for students in your classroom or school.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Think of both </a:t>
            </a:r>
            <a:r>
              <a:rPr lang="en-US" b="1" baseline="0" dirty="0" smtClean="0"/>
              <a:t>physical barriers </a:t>
            </a:r>
            <a:r>
              <a:rPr lang="en-US" baseline="0" dirty="0" smtClean="0"/>
              <a:t>AND </a:t>
            </a:r>
            <a:r>
              <a:rPr lang="en-US" b="1" baseline="0" dirty="0" smtClean="0"/>
              <a:t>curricular barriers.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EE2DE-F569-CB47-AE41-C8EBB0F45B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77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280" y="3446398"/>
            <a:ext cx="8875835" cy="1713781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  <a:latin typeface="Vollkorn" charset="0"/>
                <a:ea typeface="Vollkorn" charset="0"/>
                <a:cs typeface="Vollkorn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95852" y="5292662"/>
            <a:ext cx="5156689" cy="416477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45496" y="5841622"/>
            <a:ext cx="2057400" cy="365125"/>
          </a:xfrm>
          <a:prstGeom prst="rect">
            <a:avLst/>
          </a:prstGeom>
        </p:spPr>
        <p:txBody>
          <a:bodyPr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4692" y="365126"/>
            <a:ext cx="1971675" cy="547296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5126"/>
            <a:ext cx="6397492" cy="54729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40386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981200"/>
            <a:ext cx="4038600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4076700"/>
            <a:ext cx="4038600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6108700" y="6445250"/>
            <a:ext cx="28956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http://www.cast.org  CAST</a:t>
            </a:r>
            <a:r>
              <a:rPr lang="en-US">
                <a:cs typeface="Arial" charset="0"/>
              </a:rPr>
              <a:t>© 2003</a:t>
            </a:r>
          </a:p>
        </p:txBody>
      </p:sp>
    </p:spTree>
    <p:extLst>
      <p:ext uri="{BB962C8B-B14F-4D97-AF65-F5344CB8AC3E}">
        <p14:creationId xmlns:p14="http://schemas.microsoft.com/office/powerpoint/2010/main" val="1959333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353" y="1709741"/>
            <a:ext cx="8545013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354" y="4589466"/>
            <a:ext cx="8545013" cy="932104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939" y="1778734"/>
            <a:ext cx="4114800" cy="3965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2677" y="1778734"/>
            <a:ext cx="4113689" cy="3965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8939" y="1681163"/>
            <a:ext cx="411452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8939" y="2505075"/>
            <a:ext cx="4114525" cy="332129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2677" y="1681163"/>
            <a:ext cx="4114802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2677" y="2505075"/>
            <a:ext cx="4114802" cy="332129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98939" y="143747"/>
            <a:ext cx="8527427" cy="1400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108" y="457200"/>
            <a:ext cx="3429550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500" y="987428"/>
            <a:ext cx="4825866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4108" y="2057400"/>
            <a:ext cx="3429550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0500" y="987430"/>
            <a:ext cx="4825866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34108" y="457200"/>
            <a:ext cx="3429550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34108" y="2057400"/>
            <a:ext cx="3429550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8939" y="143747"/>
            <a:ext cx="8527427" cy="1400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8939" y="1723293"/>
            <a:ext cx="8527427" cy="4149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47136" y="6356353"/>
            <a:ext cx="8792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 i="0">
                <a:solidFill>
                  <a:schemeClr val="bg1"/>
                </a:solidFill>
                <a:latin typeface="Fira Sans Ultra" charset="0"/>
                <a:ea typeface="Fira Sans Ultra" charset="0"/>
                <a:cs typeface="Fira Sans Ultra" charset="0"/>
              </a:defRPr>
            </a:lvl1pPr>
          </a:lstStyle>
          <a:p>
            <a:fld id="{16630861-4318-414B-8E21-CA5F03E7BD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004071"/>
          </a:solidFill>
          <a:latin typeface="Vollkorn" charset="0"/>
          <a:ea typeface="Vollkorn" charset="0"/>
          <a:cs typeface="Vollkorn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rgbClr val="60636B"/>
          </a:solidFill>
          <a:latin typeface="Fira Sans" charset="0"/>
          <a:ea typeface="Fira Sans" charset="0"/>
          <a:cs typeface="Fira Sans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rgbClr val="60636B"/>
          </a:solidFill>
          <a:latin typeface="Fira Sans" charset="0"/>
          <a:ea typeface="Fira Sans" charset="0"/>
          <a:cs typeface="Fira Sans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rgbClr val="60636B"/>
          </a:solidFill>
          <a:latin typeface="Fira Sans" charset="0"/>
          <a:ea typeface="Fira Sans" charset="0"/>
          <a:cs typeface="Fira Sans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rgbClr val="60636B"/>
          </a:solidFill>
          <a:latin typeface="Fira Sans" charset="0"/>
          <a:ea typeface="Fira Sans" charset="0"/>
          <a:cs typeface="Fira Sans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rgbClr val="60636B"/>
          </a:solidFill>
          <a:latin typeface="Fira Sans" charset="0"/>
          <a:ea typeface="Fira Sans" charset="0"/>
          <a:cs typeface="Fira Sans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hyperlink" Target="mailto:dembreyking@k12.wv.us" TargetMode="Externa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media6.m4a"/><Relationship Id="rId7" Type="http://schemas.openxmlformats.org/officeDocument/2006/relationships/image" Target="../media/image7.png"/><Relationship Id="rId2" Type="http://schemas.microsoft.com/office/2007/relationships/media" Target="../media/media6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4.png"/><Relationship Id="rId2" Type="http://schemas.microsoft.com/office/2007/relationships/media" Target="../media/media8.m4a"/><Relationship Id="rId1" Type="http://schemas.openxmlformats.org/officeDocument/2006/relationships/video" Target="file:///\\192.168.100.19\castweb2003\teachingeverystudent\toolkits\presentations\AIR_Toolkit\PPT\01_Overview\Overview_slide10_avi.avi" TargetMode="Externa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36280" y="3771900"/>
            <a:ext cx="8875835" cy="949568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D3B257"/>
                </a:solidFill>
                <a:latin typeface="Fira Sans"/>
              </a:rPr>
              <a:t>Universal Design for Learning</a:t>
            </a:r>
            <a:endParaRPr lang="en-US" sz="4800" dirty="0">
              <a:solidFill>
                <a:srgbClr val="D3B257"/>
              </a:solidFill>
              <a:latin typeface="Fira Sans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995852" y="4932486"/>
            <a:ext cx="5156689" cy="967152"/>
          </a:xfrm>
          <a:ln w="38100">
            <a:noFill/>
          </a:ln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D3B257"/>
                </a:solidFill>
              </a:rPr>
              <a:t>UDL</a:t>
            </a:r>
            <a:endParaRPr lang="en-US" sz="6000" dirty="0">
              <a:solidFill>
                <a:srgbClr val="D3B25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264525" y="6356350"/>
            <a:ext cx="879475" cy="365125"/>
          </a:xfrm>
        </p:spPr>
        <p:txBody>
          <a:bodyPr/>
          <a:lstStyle/>
          <a:p>
            <a:fld id="{16630861-4318-414B-8E21-CA5F03E7BD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5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26" y="405353"/>
            <a:ext cx="8163612" cy="508104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8400" y="6111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59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268224" y="316992"/>
            <a:ext cx="8607552" cy="1304544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/>
              <a:t>Barriers?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824" y="1792224"/>
            <a:ext cx="8875776" cy="3838639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400" dirty="0" smtClean="0"/>
              <a:t>A </a:t>
            </a:r>
            <a:r>
              <a:rPr lang="en-US" sz="2400" b="1" dirty="0" smtClean="0"/>
              <a:t>building</a:t>
            </a:r>
            <a:r>
              <a:rPr lang="en-US" sz="2400" dirty="0" smtClean="0"/>
              <a:t> barrier might be </a:t>
            </a:r>
            <a:r>
              <a:rPr lang="en-US" sz="2400" u="sng" dirty="0" smtClean="0"/>
              <a:t>stairs;</a:t>
            </a:r>
            <a:r>
              <a:rPr lang="en-US" sz="2400" dirty="0" smtClean="0"/>
              <a:t> a change made to the building might be _______________. 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400" dirty="0" smtClean="0"/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400" dirty="0" smtClean="0"/>
              <a:t>A </a:t>
            </a:r>
            <a:r>
              <a:rPr lang="en-US" sz="2400" b="1" dirty="0" smtClean="0"/>
              <a:t>learning</a:t>
            </a:r>
            <a:r>
              <a:rPr lang="en-US" sz="2400" dirty="0" smtClean="0"/>
              <a:t> barrier might be a </a:t>
            </a:r>
            <a:r>
              <a:rPr lang="en-US" sz="2400" u="sng" dirty="0" smtClean="0"/>
              <a:t>textbook;</a:t>
            </a:r>
            <a:r>
              <a:rPr lang="en-US" sz="2400" dirty="0" smtClean="0"/>
              <a:t> a change made for learning might be_______________.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400" dirty="0" smtClean="0"/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400" dirty="0" smtClean="0"/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400" dirty="0" smtClean="0"/>
              <a:t>A learning barrier might be ___________; a change made for learning might be ______________.</a:t>
            </a:r>
            <a:endParaRPr lang="en-US" sz="24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6000" y="61044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18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6448" y="243840"/>
            <a:ext cx="7961376" cy="1146048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/>
              <a:t>So what do we change?</a:t>
            </a:r>
          </a:p>
        </p:txBody>
      </p:sp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990600" y="2667000"/>
            <a:ext cx="3429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  <p:sp>
        <p:nvSpPr>
          <p:cNvPr id="38916" name="Rectangle 20"/>
          <p:cNvSpPr>
            <a:spLocks noChangeArrowheads="1"/>
          </p:cNvSpPr>
          <p:nvPr/>
        </p:nvSpPr>
        <p:spPr bwMode="auto">
          <a:xfrm>
            <a:off x="762000" y="2819400"/>
            <a:ext cx="3276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8917" name="Picture 22" descr="Overview_slide11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33600"/>
            <a:ext cx="36068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26" descr="Overview_slide11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33600"/>
            <a:ext cx="3581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33733" y="6179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6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xfrm>
            <a:off x="457200" y="195072"/>
            <a:ext cx="8388350" cy="1207008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/>
              <a:t>When does UDL play out?</a:t>
            </a:r>
          </a:p>
        </p:txBody>
      </p:sp>
      <p:sp>
        <p:nvSpPr>
          <p:cNvPr id="43012" name="Content Placeholder 2"/>
          <p:cNvSpPr>
            <a:spLocks noGrp="1"/>
          </p:cNvSpPr>
          <p:nvPr>
            <p:ph idx="1"/>
          </p:nvPr>
        </p:nvSpPr>
        <p:spPr>
          <a:xfrm>
            <a:off x="457200" y="1987296"/>
            <a:ext cx="3785616" cy="3377184"/>
          </a:xfrm>
        </p:spPr>
        <p:txBody>
          <a:bodyPr/>
          <a:lstStyle/>
          <a:p>
            <a:pPr eaLnBrk="1" hangingPunct="1"/>
            <a:r>
              <a:rPr lang="en-US" altLang="en-US" sz="3200" dirty="0" smtClean="0"/>
              <a:t>Before Instruction </a:t>
            </a:r>
          </a:p>
          <a:p>
            <a:pPr eaLnBrk="1" hangingPunct="1"/>
            <a:r>
              <a:rPr lang="en-US" altLang="en-US" sz="3200" dirty="0" smtClean="0"/>
              <a:t>During Instruction</a:t>
            </a:r>
          </a:p>
          <a:p>
            <a:pPr eaLnBrk="1" hangingPunct="1"/>
            <a:r>
              <a:rPr lang="en-US" altLang="en-US" sz="3200" dirty="0" smtClean="0"/>
              <a:t>After Instruction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36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6928" y="2121408"/>
            <a:ext cx="4468622" cy="313334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173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30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77952" y="304800"/>
            <a:ext cx="8229600" cy="1143000"/>
          </a:xfrm>
          <a:solidFill>
            <a:schemeClr val="accent1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 smtClean="0"/>
              <a:t>BEFORE</a:t>
            </a:r>
            <a:r>
              <a:rPr lang="en-US" sz="4000" dirty="0" smtClean="0"/>
              <a:t> instruction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77952" y="1658112"/>
            <a:ext cx="4422648" cy="4514088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 smtClean="0"/>
              <a:t>Get to know your students’ abilities, special needs, and learning styles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smtClean="0"/>
              <a:t>After reviewing standards, determine learning needs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smtClean="0"/>
              <a:t>Devise instructional approaches to reach greatest number of students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876800" y="1658112"/>
            <a:ext cx="3975100" cy="4157472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/>
              <a:t>Recognize individual needs of students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/>
              <a:t>Set curricular goals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/>
              <a:t>Determine learning supports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/>
              <a:t>Adapt methods and materials to individual student needs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 smtClean="0"/>
              <a:t>Select appropriate UDL strategies, tools, and features to adapt instruction.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7952" y="617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090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58368" y="304800"/>
            <a:ext cx="8104632" cy="1143000"/>
          </a:xfrm>
          <a:solidFill>
            <a:schemeClr val="accent1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DURING</a:t>
            </a:r>
            <a:r>
              <a:rPr lang="en-US" dirty="0" smtClean="0"/>
              <a:t> instruction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62000" y="1981200"/>
            <a:ext cx="3975100" cy="41910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2400" dirty="0" smtClean="0"/>
              <a:t>Differentiate instruction to reach students on their own levels</a:t>
            </a:r>
          </a:p>
          <a:p>
            <a:pPr eaLnBrk="1" hangingPunct="1"/>
            <a:r>
              <a:rPr lang="en-US" altLang="en-US" sz="2400" dirty="0" smtClean="0"/>
              <a:t>Special educator and general educator consult with one another</a:t>
            </a:r>
          </a:p>
          <a:p>
            <a:pPr eaLnBrk="1" hangingPunct="1"/>
            <a:r>
              <a:rPr lang="en-US" altLang="en-US" sz="2400" dirty="0" smtClean="0"/>
              <a:t>Use other methods and ongoing feedback to adjust instruction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800600" y="1752600"/>
            <a:ext cx="3975100" cy="4191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Use equitable, flexible, accessible methods to fit instruction to student needs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Special educator and general educator collaborate to resolve residual problems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Use UDL features to determine student progress for feedback and to adjust instruction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8400" y="617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24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066800"/>
          </a:xfrm>
          <a:solidFill>
            <a:schemeClr val="accent1">
              <a:lumMod val="60000"/>
              <a:lumOff val="40000"/>
            </a:schemeClr>
          </a:solidFill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>AFTER instruction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914400" y="1828800"/>
            <a:ext cx="3975100" cy="38862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Employ ongoing or alternate assessments to determine progress, needs, and future direction of class</a:t>
            </a:r>
          </a:p>
          <a:p>
            <a:pPr marL="0" indent="0" eaLnBrk="1" hangingPunct="1">
              <a:buNone/>
            </a:pPr>
            <a:endParaRPr lang="en-US" altLang="en-US" dirty="0" smtClean="0"/>
          </a:p>
          <a:p>
            <a:pPr eaLnBrk="1" hangingPunct="1"/>
            <a:r>
              <a:rPr lang="en-US" altLang="en-US" dirty="0" smtClean="0"/>
              <a:t>Repeat planning cycle</a:t>
            </a:r>
          </a:p>
        </p:txBody>
      </p:sp>
      <p:sp>
        <p:nvSpPr>
          <p:cNvPr id="54276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953000" y="2133600"/>
            <a:ext cx="3975100" cy="38862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Make sure assessments reflect UDL characteristics</a:t>
            </a:r>
          </a:p>
          <a:p>
            <a:pPr eaLnBrk="1" hangingPunct="1"/>
            <a:r>
              <a:rPr lang="en-US" altLang="en-US" dirty="0" smtClean="0"/>
              <a:t>Assess continuously through variety of formats to track student progress</a:t>
            </a:r>
          </a:p>
          <a:p>
            <a:pPr eaLnBrk="1" hangingPunct="1"/>
            <a:r>
              <a:rPr lang="en-US" altLang="en-US" dirty="0" smtClean="0"/>
              <a:t>Adapt delivery of instruction as needed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1143000"/>
          </a:xfrm>
        </p:spPr>
        <p:txBody>
          <a:bodyPr/>
          <a:lstStyle/>
          <a:p>
            <a:pPr algn="r" eaLnBrk="1" hangingPunct="1"/>
            <a:r>
              <a:rPr lang="en-US" altLang="en-US" sz="3200" b="1" smtClean="0"/>
              <a:t>What is wrong with this picture?</a:t>
            </a:r>
          </a:p>
        </p:txBody>
      </p:sp>
      <p:pic>
        <p:nvPicPr>
          <p:cNvPr id="56323" name="Picture 3" descr="DiverseLearner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76400"/>
            <a:ext cx="7391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4419600" y="1676400"/>
            <a:ext cx="3733800" cy="11430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6325" name="TextBox 2"/>
          <p:cNvSpPr txBox="1">
            <a:spLocks noChangeArrowheads="1"/>
          </p:cNvSpPr>
          <p:nvPr/>
        </p:nvSpPr>
        <p:spPr bwMode="auto">
          <a:xfrm>
            <a:off x="914400" y="5181600"/>
            <a:ext cx="7239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“Everybody is a genius. But if you judge a fish by its ability to climb a tree, it will live its whole life believing that it is stupid.”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                                                                     -Albert Einstein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26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1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633984" y="219456"/>
            <a:ext cx="8052816" cy="1328928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/>
              <a:t>Where do you stand …with UDL?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7772400" cy="4525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Do you meet the needs of the widest range of students by reducing the number of barriers to learning?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Do you provide challenging, salient, and age-appropriate materials to students with a range of abilities?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Do you allow students to learn in accordance with their dominant learning preferences?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Do you create alternative ways for students to both receive and deliver information?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/>
          </a:p>
        </p:txBody>
      </p:sp>
      <p:pic>
        <p:nvPicPr>
          <p:cNvPr id="58372" name="Picture 4" descr="C:\Users\eoderman\AppData\Local\Microsoft\Windows\Temporary Internet Files\Content.IE5\KNQJYI0V\MC900281718[1].w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836613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 descr="C:\Users\eoderman\AppData\Local\Microsoft\Windows\Temporary Internet Files\Content.IE5\SQOVIKH5\MC900281712[1].w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343400"/>
            <a:ext cx="977900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24800" y="6170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3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85" y="433137"/>
            <a:ext cx="7543800" cy="375385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25453" y="3633537"/>
            <a:ext cx="457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Dawn Embrey-King</a:t>
            </a:r>
          </a:p>
          <a:p>
            <a:r>
              <a:rPr lang="en-US" sz="2400" dirty="0">
                <a:hlinkClick r:id="rId6"/>
              </a:rPr>
              <a:t>dembreyking@k12.wv.us</a:t>
            </a:r>
            <a:endParaRPr lang="en-US" sz="2400" dirty="0"/>
          </a:p>
          <a:p>
            <a:r>
              <a:rPr lang="en-US" sz="2400" dirty="0"/>
              <a:t>304-558-2696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9285" y="6111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7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939" y="143747"/>
            <a:ext cx="8527427" cy="1096455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What is Universal Design?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3" descr="Post-Office-Front-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3916" y="2033588"/>
            <a:ext cx="7393220" cy="3657600"/>
          </a:xfrm>
          <a:prstGeom prst="rect">
            <a:avLst/>
          </a:prstGeom>
          <a:ln w="57150" cmpd="thinThick">
            <a:solidFill>
              <a:srgbClr val="B2B2B2"/>
            </a:solidFill>
            <a:miter lim="800000"/>
            <a:headEnd/>
            <a:tailEnd/>
          </a:ln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3753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9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46304"/>
            <a:ext cx="7772400" cy="1024128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/>
              <a:t>Universal Design</a:t>
            </a:r>
          </a:p>
        </p:txBody>
      </p:sp>
      <p:pic>
        <p:nvPicPr>
          <p:cNvPr id="22531" name="Picture 3"/>
          <p:cNvPicPr>
            <a:picLocks noGrp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600200"/>
            <a:ext cx="3794125" cy="4117848"/>
          </a:xfrm>
        </p:spPr>
      </p:pic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4876800" y="1600200"/>
            <a:ext cx="403860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95325" indent="-2381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en-US" altLang="en-US" sz="2800">
                <a:solidFill>
                  <a:srgbClr val="071089"/>
                </a:solidFill>
              </a:rPr>
              <a:t>What are some of the drawbacks of retrofitting?</a:t>
            </a:r>
          </a:p>
          <a:p>
            <a:pPr lvl="1">
              <a:spcBef>
                <a:spcPct val="0"/>
              </a:spcBef>
              <a:spcAft>
                <a:spcPct val="70000"/>
              </a:spcAft>
              <a:buFontTx/>
              <a:buChar char="•"/>
            </a:pPr>
            <a:r>
              <a:rPr lang="en-US" altLang="en-US" sz="2400">
                <a:solidFill>
                  <a:srgbClr val="071089"/>
                </a:solidFill>
              </a:rPr>
              <a:t>Each retrofit solves only one problem, which you may have to do over and over.</a:t>
            </a:r>
          </a:p>
          <a:p>
            <a:pPr lvl="1">
              <a:spcBef>
                <a:spcPct val="0"/>
              </a:spcBef>
              <a:spcAft>
                <a:spcPct val="70000"/>
              </a:spcAft>
              <a:buFontTx/>
              <a:buChar char="•"/>
            </a:pPr>
            <a:r>
              <a:rPr lang="en-US" altLang="en-US" sz="2400">
                <a:solidFill>
                  <a:srgbClr val="071089"/>
                </a:solidFill>
              </a:rPr>
              <a:t>Retrofitting can be costly</a:t>
            </a:r>
          </a:p>
          <a:p>
            <a:pPr lvl="1">
              <a:spcBef>
                <a:spcPct val="0"/>
              </a:spcBef>
              <a:spcAft>
                <a:spcPct val="70000"/>
              </a:spcAft>
              <a:buFontTx/>
              <a:buChar char="•"/>
            </a:pPr>
            <a:r>
              <a:rPr lang="en-US" altLang="en-US" sz="2400">
                <a:solidFill>
                  <a:srgbClr val="071089"/>
                </a:solidFill>
              </a:rPr>
              <a:t>Many retrofits are UGLY!</a:t>
            </a:r>
            <a:endParaRPr lang="en-US" altLang="en-US" sz="360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23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4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9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838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Universal Design Defined…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1295400" y="1600200"/>
            <a:ext cx="6934200" cy="4525963"/>
          </a:xfrm>
        </p:spPr>
        <p:txBody>
          <a:bodyPr/>
          <a:lstStyle/>
          <a:p>
            <a:pPr lvl="1" eaLnBrk="1" hangingPunct="1">
              <a:buFontTx/>
              <a:buNone/>
            </a:pPr>
            <a:r>
              <a:rPr lang="en-US" altLang="en-US" dirty="0" smtClean="0">
                <a:solidFill>
                  <a:srgbClr val="071089"/>
                </a:solidFill>
              </a:rPr>
              <a:t>	</a:t>
            </a:r>
          </a:p>
          <a:p>
            <a:pPr lvl="1" eaLnBrk="1" hangingPunct="1">
              <a:buFontTx/>
              <a:buNone/>
            </a:pPr>
            <a:endParaRPr lang="en-US" altLang="en-US" dirty="0" smtClean="0">
              <a:solidFill>
                <a:srgbClr val="071089"/>
              </a:solidFill>
            </a:endParaRPr>
          </a:p>
          <a:p>
            <a:pPr lvl="1" eaLnBrk="1" hangingPunct="1">
              <a:buFontTx/>
              <a:buNone/>
            </a:pPr>
            <a:r>
              <a:rPr lang="en-US" altLang="en-US" sz="4000" dirty="0" smtClean="0">
                <a:solidFill>
                  <a:srgbClr val="071089"/>
                </a:solidFill>
              </a:rPr>
              <a:t>“Consider the needs of the broadest possible range of users from the beginning”</a:t>
            </a:r>
          </a:p>
          <a:p>
            <a:pPr algn="r" eaLnBrk="1" hangingPunct="1">
              <a:buFontTx/>
              <a:buNone/>
            </a:pPr>
            <a:r>
              <a:rPr lang="en-US" altLang="en-US" sz="2400" dirty="0" smtClean="0">
                <a:solidFill>
                  <a:srgbClr val="071089"/>
                </a:solidFill>
              </a:rPr>
              <a:t>Architect, Ron Mace</a:t>
            </a:r>
          </a:p>
          <a:p>
            <a:pPr eaLnBrk="1" hangingPunct="1">
              <a:buFontTx/>
              <a:buNone/>
            </a:pPr>
            <a:endParaRPr lang="en-US" altLang="en-US" dirty="0" smtClean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6126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6448" y="158496"/>
            <a:ext cx="8278368" cy="1136904"/>
          </a:xfrm>
          <a:solidFill>
            <a:schemeClr val="accent1">
              <a:lumMod val="60000"/>
              <a:lumOff val="40000"/>
            </a:schemeClr>
          </a:solidFill>
        </p:spPr>
        <p:txBody>
          <a:bodyPr anchor="t">
            <a:noAutofit/>
          </a:bodyPr>
          <a:lstStyle/>
          <a:p>
            <a:pPr algn="ctr" eaLnBrk="1" hangingPunct="1"/>
            <a:r>
              <a:rPr lang="en-US" altLang="en-US" sz="4000" dirty="0" smtClean="0"/>
              <a:t>What is Universal Design for Learning?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536448" y="1600200"/>
            <a:ext cx="8278368" cy="4294414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UDL is not </a:t>
            </a:r>
            <a:r>
              <a:rPr lang="en-US" sz="2800" b="1" dirty="0" smtClean="0">
                <a:solidFill>
                  <a:srgbClr val="000000"/>
                </a:solidFill>
              </a:rPr>
              <a:t>one size fits all </a:t>
            </a:r>
            <a:r>
              <a:rPr lang="en-US" sz="2800" dirty="0" smtClean="0">
                <a:solidFill>
                  <a:srgbClr val="000000"/>
                </a:solidFill>
              </a:rPr>
              <a:t>– but is </a:t>
            </a:r>
            <a:r>
              <a:rPr lang="en-US" sz="3200" b="1" i="1" dirty="0" smtClean="0">
                <a:solidFill>
                  <a:srgbClr val="000000"/>
                </a:solidFill>
              </a:rPr>
              <a:t>alternatives for everyone</a:t>
            </a:r>
            <a:r>
              <a:rPr lang="en-US" sz="2000" dirty="0" smtClean="0">
                <a:solidFill>
                  <a:srgbClr val="000000"/>
                </a:solidFill>
              </a:rPr>
              <a:t>.</a:t>
            </a:r>
          </a:p>
          <a:p>
            <a:pPr marL="0" indent="0" eaLnBrk="1" hangingPunct="1">
              <a:buNone/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800" dirty="0">
                <a:solidFill>
                  <a:srgbClr val="000000"/>
                </a:solidFill>
              </a:rPr>
              <a:t>U</a:t>
            </a:r>
            <a:r>
              <a:rPr lang="en-US" sz="2800" dirty="0" smtClean="0">
                <a:solidFill>
                  <a:srgbClr val="000000"/>
                </a:solidFill>
              </a:rPr>
              <a:t>DL is not </a:t>
            </a:r>
            <a:r>
              <a:rPr lang="en-US" sz="2800" b="1" dirty="0" smtClean="0">
                <a:solidFill>
                  <a:srgbClr val="000000"/>
                </a:solidFill>
              </a:rPr>
              <a:t>added on later </a:t>
            </a:r>
            <a:r>
              <a:rPr lang="en-US" sz="2800" dirty="0" smtClean="0">
                <a:solidFill>
                  <a:srgbClr val="000000"/>
                </a:solidFill>
              </a:rPr>
              <a:t>– but </a:t>
            </a:r>
            <a:r>
              <a:rPr lang="en-US" sz="2400" dirty="0" smtClean="0">
                <a:solidFill>
                  <a:srgbClr val="000000"/>
                </a:solidFill>
              </a:rPr>
              <a:t>IS </a:t>
            </a:r>
            <a:r>
              <a:rPr lang="en-US" sz="3200" b="1" i="1" dirty="0" smtClean="0">
                <a:solidFill>
                  <a:srgbClr val="000000"/>
                </a:solidFill>
              </a:rPr>
              <a:t>designed from the beginning</a:t>
            </a:r>
            <a:r>
              <a:rPr lang="en-US" sz="3200" b="1" dirty="0" smtClean="0">
                <a:solidFill>
                  <a:srgbClr val="000000"/>
                </a:solidFill>
              </a:rPr>
              <a:t>.</a:t>
            </a:r>
            <a:endParaRPr lang="en-US" sz="3600" b="1" dirty="0" smtClean="0">
              <a:solidFill>
                <a:srgbClr val="000000"/>
              </a:solidFill>
            </a:endParaRPr>
          </a:p>
          <a:p>
            <a:pPr marL="0" indent="0" eaLnBrk="1" hangingPunct="1">
              <a:buNone/>
              <a:defRPr/>
            </a:pPr>
            <a:endParaRPr lang="en-US" b="1" dirty="0" smtClean="0">
              <a:solidFill>
                <a:srgbClr val="000000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UDL is not </a:t>
            </a:r>
            <a:r>
              <a:rPr lang="en-US" sz="2800" b="1" dirty="0" smtClean="0">
                <a:solidFill>
                  <a:srgbClr val="000000"/>
                </a:solidFill>
              </a:rPr>
              <a:t>access for some </a:t>
            </a:r>
            <a:r>
              <a:rPr lang="en-US" sz="2800" dirty="0" smtClean="0">
                <a:solidFill>
                  <a:srgbClr val="000000"/>
                </a:solidFill>
              </a:rPr>
              <a:t>– but IS </a:t>
            </a:r>
            <a:r>
              <a:rPr lang="en-US" sz="3200" b="1" i="1" dirty="0" smtClean="0">
                <a:solidFill>
                  <a:srgbClr val="000000"/>
                </a:solidFill>
              </a:rPr>
              <a:t>access for everyone.</a:t>
            </a:r>
            <a:endParaRPr lang="en-US" b="1" dirty="0" smtClean="0">
              <a:solidFill>
                <a:srgbClr val="000000"/>
              </a:solidFill>
            </a:endParaRPr>
          </a:p>
          <a:p>
            <a:pPr marL="228600" indent="-228600" eaLnBrk="1" hangingPunct="1">
              <a:defRPr/>
            </a:pPr>
            <a:endParaRPr lang="en-US" sz="2800" dirty="0" smtClean="0">
              <a:solidFill>
                <a:srgbClr val="0000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5216" y="61994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786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939" y="395927"/>
            <a:ext cx="8527427" cy="5477336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i="1" dirty="0" smtClean="0">
                <a:solidFill>
                  <a:schemeClr val="tx1"/>
                </a:solidFill>
              </a:rPr>
              <a:t>Universal Design for Learning (UDL) </a:t>
            </a:r>
            <a:r>
              <a:rPr lang="en-US" dirty="0" smtClean="0"/>
              <a:t>is a set of principles for curriculum development that gives all individuals </a:t>
            </a:r>
            <a:r>
              <a:rPr lang="en-US" b="1" i="1" dirty="0" smtClean="0">
                <a:solidFill>
                  <a:schemeClr val="tx1"/>
                </a:solidFill>
              </a:rPr>
              <a:t>equal opportunity to learn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(National Center on Universal Design for Learning, 2014)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0861-4318-414B-8E21-CA5F03E7BD41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5" y="75415"/>
            <a:ext cx="7993930" cy="327389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37536" y="6111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1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195072"/>
            <a:ext cx="8610600" cy="1127316"/>
          </a:xfrm>
          <a:solidFill>
            <a:schemeClr val="accent1">
              <a:lumMod val="60000"/>
              <a:lumOff val="40000"/>
            </a:schemeClr>
          </a:solidFill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>What is Universal </a:t>
            </a:r>
            <a:r>
              <a:rPr lang="en-US" sz="4000" dirty="0"/>
              <a:t>Design for Learning (UDL</a:t>
            </a:r>
            <a:r>
              <a:rPr lang="en-US" sz="4000" dirty="0" smtClean="0"/>
              <a:t>) ?</a:t>
            </a:r>
            <a:endParaRPr lang="en-US" sz="4000" dirty="0"/>
          </a:p>
        </p:txBody>
      </p:sp>
      <p:sp>
        <p:nvSpPr>
          <p:cNvPr id="3072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648200" y="1828800"/>
            <a:ext cx="3886200" cy="1806952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altLang="en-US" sz="3200" dirty="0">
                <a:latin typeface="Arial" panose="020B0604020202020204" pitchFamily="34" charset="0"/>
              </a:rPr>
              <a:t>UD in buildings is about </a:t>
            </a:r>
            <a:r>
              <a:rPr lang="en-US" altLang="en-US" sz="3200" b="1" i="1" dirty="0">
                <a:latin typeface="Arial" panose="020B0604020202020204" pitchFamily="34" charset="0"/>
              </a:rPr>
              <a:t>access</a:t>
            </a:r>
            <a:r>
              <a:rPr lang="en-US" altLang="en-US" sz="3200" dirty="0">
                <a:latin typeface="Arial" panose="020B0604020202020204" pitchFamily="34" charset="0"/>
              </a:rPr>
              <a:t> to the </a:t>
            </a:r>
            <a:r>
              <a:rPr lang="en-US" altLang="en-US" sz="3200" b="1" i="1" dirty="0">
                <a:latin typeface="Arial" panose="020B0604020202020204" pitchFamily="34" charset="0"/>
              </a:rPr>
              <a:t>environment.</a:t>
            </a:r>
            <a:r>
              <a:rPr lang="en-US" altLang="en-US" sz="3200" dirty="0">
                <a:latin typeface="Arial" panose="020B0604020202020204" pitchFamily="34" charset="0"/>
              </a:rPr>
              <a:t> In learning, UD addresses all areas of instruction.   </a:t>
            </a:r>
            <a:endParaRPr lang="en-US" altLang="en-US" sz="3600" dirty="0">
              <a:latin typeface="Arial" panose="020B0604020202020204" pitchFamily="34" charset="0"/>
            </a:endParaRPr>
          </a:p>
          <a:p>
            <a:pPr marL="0" indent="0" algn="ctr" eaLnBrk="1" hangingPunct="1">
              <a:buFontTx/>
              <a:buNone/>
            </a:pPr>
            <a:endParaRPr lang="en-US" altLang="en-US" sz="3200" dirty="0" smtClean="0"/>
          </a:p>
        </p:txBody>
      </p:sp>
      <p:graphicFrame>
        <p:nvGraphicFramePr>
          <p:cNvPr id="30724" name="Object 2" descr="universal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1752600" y="2286000"/>
          <a:ext cx="24384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Photo Editor Photo" r:id="rId6" imgW="5172797" imgH="3533333" progId="">
                  <p:embed/>
                </p:oleObj>
              </mc:Choice>
              <mc:Fallback>
                <p:oleObj name="Photo Editor Photo" r:id="rId6" imgW="5172797" imgH="3533333" progId="">
                  <p:embed/>
                  <p:pic>
                    <p:nvPicPr>
                      <p:cNvPr id="30724" name="Object 2" descr="universal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286000"/>
                        <a:ext cx="2438400" cy="14478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B2B2B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25" name="Picture 2" descr="open dictionary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09691">
            <a:off x="846138" y="1754188"/>
            <a:ext cx="2165350" cy="162401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04800" y="4876800"/>
            <a:ext cx="88392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en-US" altLang="en-US" sz="2800" b="1" dirty="0" smtClean="0"/>
              <a:t>UNIVERSAL DESIGN FOR LEARNING is </a:t>
            </a:r>
            <a:r>
              <a:rPr lang="en-US" altLang="en-US" sz="2800" b="1" dirty="0"/>
              <a:t>an educational approach to teaching, learning, and assessment</a:t>
            </a:r>
            <a:r>
              <a:rPr lang="en-US" altLang="en-US" sz="3600" dirty="0"/>
              <a:t>. </a:t>
            </a:r>
          </a:p>
          <a:p>
            <a:pPr>
              <a:spcBef>
                <a:spcPct val="0"/>
              </a:spcBef>
            </a:pPr>
            <a:endParaRPr lang="en-US" altLang="en-US" sz="28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24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9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144" y="402336"/>
            <a:ext cx="8525256" cy="1267968"/>
          </a:xfrm>
          <a:solidFill>
            <a:schemeClr val="accent1">
              <a:lumMod val="60000"/>
              <a:lumOff val="40000"/>
            </a:schemeClr>
          </a:solidFill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What does research say about Universal Design for Learning (UDL) ?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81201"/>
            <a:ext cx="8229600" cy="3541776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UDL is… "</a:t>
            </a:r>
            <a:r>
              <a:rPr lang="en-US" b="1" dirty="0" smtClean="0"/>
              <a:t>scientifically valid framework </a:t>
            </a:r>
            <a:r>
              <a:rPr lang="en-US" dirty="0" smtClean="0"/>
              <a:t>for guiding educational practice,"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UDL facilitates the design and implementation of a </a:t>
            </a:r>
            <a:r>
              <a:rPr lang="en-US" b="1" dirty="0" smtClean="0"/>
              <a:t>flexible, responsive curriculum</a:t>
            </a:r>
            <a:r>
              <a:rPr lang="en-US" dirty="0" smtClean="0"/>
              <a:t>, UDL offers options for how information is presented, how students respond or demonstrate their knowledge and skills, and how students are engaged in learning.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/>
              <a:t>UDL implementation provides the </a:t>
            </a:r>
            <a:r>
              <a:rPr lang="en-US" b="1" dirty="0" smtClean="0"/>
              <a:t>opportunity for all </a:t>
            </a:r>
            <a:r>
              <a:rPr lang="en-US" dirty="0" smtClean="0"/>
              <a:t>students to access, participate in, and progress in the education curriculum by reducing barriers to instruction. 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9093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8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8" name="Overview_slide10_avi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3800" y="1840992"/>
            <a:ext cx="2032000" cy="2350008"/>
          </a:xfrm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3755136" y="1086803"/>
            <a:ext cx="4953000" cy="463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buFontTx/>
              <a:buNone/>
            </a:pPr>
            <a:r>
              <a:rPr lang="en-US" altLang="en-US" dirty="0"/>
              <a:t>CAST believes that “barriers to learning are not, in fact, inherent in the </a:t>
            </a:r>
            <a:r>
              <a:rPr lang="en-US" altLang="en-US" b="1" dirty="0"/>
              <a:t>capacities of learners</a:t>
            </a:r>
            <a:r>
              <a:rPr lang="en-US" altLang="en-US" dirty="0"/>
              <a:t>, but instead arise in learners' interactions with inflexible educational </a:t>
            </a:r>
            <a:r>
              <a:rPr lang="en-US" altLang="en-US" b="1" dirty="0"/>
              <a:t>goals, materials, methods, and assessments.” </a:t>
            </a:r>
          </a:p>
          <a:p>
            <a:pPr algn="r" eaLnBrk="1" hangingPunct="1">
              <a:spcBef>
                <a:spcPct val="30000"/>
              </a:spcBef>
              <a:buFontTx/>
              <a:buNone/>
            </a:pPr>
            <a:r>
              <a:rPr lang="en-US" altLang="en-US" sz="1600" i="1" dirty="0"/>
              <a:t>Teaching Every Student in the Digital Age</a:t>
            </a:r>
            <a:r>
              <a:rPr lang="en-US" altLang="en-US" sz="1600" dirty="0"/>
              <a:t>, p. vi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400" dirty="0"/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4267200" y="2133600"/>
            <a:ext cx="3352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71089"/>
                </a:solidFill>
              </a:rPr>
              <a:t>	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7108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6870" name="TextBox 6"/>
          <p:cNvSpPr txBox="1">
            <a:spLocks noChangeArrowheads="1"/>
          </p:cNvSpPr>
          <p:nvPr/>
        </p:nvSpPr>
        <p:spPr bwMode="auto">
          <a:xfrm>
            <a:off x="1219200" y="4267200"/>
            <a:ext cx="198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Dr. David Rose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32064" y="617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0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1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12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25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125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7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VDE_2017Theme2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VDE_2017Theme2" id="{44F0BE6C-34C6-EC46-AFE6-CDB91FC5A479}" vid="{EC7969FB-EEA3-4642-839C-4BC2186169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WVDE_2017Theme2</Template>
  <TotalTime>410</TotalTime>
  <Words>1519</Words>
  <Application>Microsoft Office PowerPoint</Application>
  <PresentationFormat>On-screen Show (4:3)</PresentationFormat>
  <Paragraphs>185</Paragraphs>
  <Slides>19</Slides>
  <Notes>18</Notes>
  <HiddenSlides>0</HiddenSlides>
  <MMClips>19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Fira Sans</vt:lpstr>
      <vt:lpstr>Fira Sans Ultra</vt:lpstr>
      <vt:lpstr>Vollkorn</vt:lpstr>
      <vt:lpstr>Wingdings</vt:lpstr>
      <vt:lpstr>WVDE_2017Theme2</vt:lpstr>
      <vt:lpstr>Photo Editor Photo</vt:lpstr>
      <vt:lpstr>Universal Design for Learning</vt:lpstr>
      <vt:lpstr>What is Universal Design?</vt:lpstr>
      <vt:lpstr>Universal Design</vt:lpstr>
      <vt:lpstr>Universal Design Defined…</vt:lpstr>
      <vt:lpstr>What is Universal Design for Learning?</vt:lpstr>
      <vt:lpstr>PowerPoint Presentation</vt:lpstr>
      <vt:lpstr>What is Universal Design for Learning (UDL) ?</vt:lpstr>
      <vt:lpstr> What does research say about Universal Design for Learning (UDL) ? </vt:lpstr>
      <vt:lpstr>PowerPoint Presentation</vt:lpstr>
      <vt:lpstr>PowerPoint Presentation</vt:lpstr>
      <vt:lpstr>Barriers?</vt:lpstr>
      <vt:lpstr>So what do we change?</vt:lpstr>
      <vt:lpstr>When does UDL play out?</vt:lpstr>
      <vt:lpstr>BEFORE instruction</vt:lpstr>
      <vt:lpstr>DURING instruction</vt:lpstr>
      <vt:lpstr>AFTER instruction</vt:lpstr>
      <vt:lpstr>What is wrong with this picture?</vt:lpstr>
      <vt:lpstr>Where do you stand …with UDL?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Daniels</dc:creator>
  <cp:lastModifiedBy>Dawn Embrey-King</cp:lastModifiedBy>
  <cp:revision>61</cp:revision>
  <dcterms:created xsi:type="dcterms:W3CDTF">2017-05-08T14:21:19Z</dcterms:created>
  <dcterms:modified xsi:type="dcterms:W3CDTF">2018-09-17T17:21:55Z</dcterms:modified>
</cp:coreProperties>
</file>