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706" y="3446397"/>
            <a:ext cx="11834447" cy="171378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1136" y="5292661"/>
            <a:ext cx="6875585" cy="4164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7328" y="5841621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6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9589" y="365125"/>
            <a:ext cx="2628900" cy="54729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8529989" cy="547296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138" y="1709740"/>
            <a:ext cx="1139335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5139" y="4589466"/>
            <a:ext cx="11393350" cy="93210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8585" y="1778733"/>
            <a:ext cx="5486400" cy="3965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3569" y="1778733"/>
            <a:ext cx="5484919" cy="3965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8585" y="1681163"/>
            <a:ext cx="54860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8585" y="2505075"/>
            <a:ext cx="5486033" cy="3321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3569" y="1681163"/>
            <a:ext cx="54864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3569" y="2505075"/>
            <a:ext cx="5486403" cy="3321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8585" y="143746"/>
            <a:ext cx="11369903" cy="1400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457200"/>
            <a:ext cx="45727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987427"/>
            <a:ext cx="643448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477" y="2057400"/>
            <a:ext cx="457273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34000" y="987429"/>
            <a:ext cx="643448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5477" y="457200"/>
            <a:ext cx="45727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477" y="2057400"/>
            <a:ext cx="457273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8585" y="143746"/>
            <a:ext cx="11369903" cy="1400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8585" y="1723293"/>
            <a:ext cx="11369903" cy="4149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96181" y="6356352"/>
            <a:ext cx="1172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Fira Sans Ultra" charset="0"/>
                <a:ea typeface="Fira Sans Ultra" charset="0"/>
                <a:cs typeface="Fira Sans Ultra" charset="0"/>
              </a:defRPr>
            </a:lvl1pPr>
          </a:lstStyle>
          <a:p>
            <a:fld id="{16630861-4318-414B-8E21-CA5F03E7BD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071"/>
          </a:solidFill>
          <a:latin typeface="Libre Baskerville" charset="0"/>
          <a:ea typeface="Libre Baskerville" charset="0"/>
          <a:cs typeface="Libre Baskervill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60636B"/>
          </a:solidFill>
          <a:latin typeface="Fira Sans" charset="0"/>
          <a:ea typeface="Fira Sans" charset="0"/>
          <a:cs typeface="Fira San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60636B"/>
          </a:solidFill>
          <a:latin typeface="Fira Sans" charset="0"/>
          <a:ea typeface="Fira Sans" charset="0"/>
          <a:cs typeface="Fira San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60636B"/>
          </a:solidFill>
          <a:latin typeface="Fira Sans" charset="0"/>
          <a:ea typeface="Fira Sans" charset="0"/>
          <a:cs typeface="Fira San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0636B"/>
          </a:solidFill>
          <a:latin typeface="Fira Sans" charset="0"/>
          <a:ea typeface="Fira Sans" charset="0"/>
          <a:cs typeface="Fira San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0636B"/>
          </a:solidFill>
          <a:latin typeface="Fira Sans" charset="0"/>
          <a:ea typeface="Fira Sans" charset="0"/>
          <a:cs typeface="Fira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hyperlink" Target="http://wvde.state.wv.us/forms/exit-survey-follow-up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mailto:astohr@k12.wv.us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hyperlink" Target="https://wvde.us/special-education/survey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hyperlink" Target="http://wvde.state.wv.us/forms/exit-survey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0DBA8-F777-49DC-B94B-05A93684E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Special Education Surveys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3A7A53-E60E-41B6-9CD2-FB74168BE1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Exit Survey and One-Year Follow-up Survey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AC2DE-4B12-4E8D-BAEB-06F9BC1D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73558" y="5841621"/>
            <a:ext cx="3644885" cy="693403"/>
          </a:xfrm>
        </p:spPr>
        <p:txBody>
          <a:bodyPr/>
          <a:lstStyle/>
          <a:p>
            <a:r>
              <a:rPr lang="en-US" dirty="0"/>
              <a:t>Amber Stohr, WVDE Coordinator</a:t>
            </a:r>
          </a:p>
          <a:p>
            <a:r>
              <a:rPr lang="en-US" dirty="0"/>
              <a:t>October, 2018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A62108D-1D92-4089-875D-29EAEAD23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7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2"/>
    </mc:Choice>
    <mc:Fallback>
      <p:transition spd="slow" advTm="9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F05383-D740-4257-90CD-30136DD3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C0786-9358-4739-A038-3A06AB28F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952" y="6199480"/>
            <a:ext cx="5742220" cy="468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B64CCD-E8B3-455E-BE25-912FDBFE5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38" y="41817"/>
            <a:ext cx="10572925" cy="587474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08236AB-EA80-4E32-A1D6-E3702AEEE2DF}"/>
              </a:ext>
            </a:extLst>
          </p:cNvPr>
          <p:cNvSpPr/>
          <p:nvPr/>
        </p:nvSpPr>
        <p:spPr>
          <a:xfrm>
            <a:off x="7399090" y="3187816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E52A7BE-08BC-48E3-9EAE-3C5812AE5828}"/>
              </a:ext>
            </a:extLst>
          </p:cNvPr>
          <p:cNvSpPr/>
          <p:nvPr/>
        </p:nvSpPr>
        <p:spPr>
          <a:xfrm>
            <a:off x="4043493" y="420848"/>
            <a:ext cx="612396" cy="352338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2B542F-8B6C-47BA-AA70-DC046B0B14D5}"/>
              </a:ext>
            </a:extLst>
          </p:cNvPr>
          <p:cNvSpPr/>
          <p:nvPr/>
        </p:nvSpPr>
        <p:spPr>
          <a:xfrm>
            <a:off x="10596181" y="1031846"/>
            <a:ext cx="612396" cy="62917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06D3615-6893-45E0-982A-1E896528C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20"/>
    </mc:Choice>
    <mc:Fallback>
      <p:transition spd="slow" advTm="37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20E3DD-D014-470C-9250-4D4E563F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3029C3-D48D-4132-B1C3-DB4A8C70B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952" y="6199480"/>
            <a:ext cx="5742220" cy="468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33BA12-5EF3-470B-8AE7-4C7ECD330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0779"/>
            <a:ext cx="12192000" cy="38200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69B5F2A-5DEE-48EA-A987-787F367BF4C3}"/>
              </a:ext>
            </a:extLst>
          </p:cNvPr>
          <p:cNvSpPr/>
          <p:nvPr/>
        </p:nvSpPr>
        <p:spPr>
          <a:xfrm>
            <a:off x="8531604" y="3179428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3213F8-C923-4F43-80B4-DC1E522CD42A}"/>
              </a:ext>
            </a:extLst>
          </p:cNvPr>
          <p:cNvSpPr/>
          <p:nvPr/>
        </p:nvSpPr>
        <p:spPr>
          <a:xfrm>
            <a:off x="8464492" y="2239861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4D7E2FD-2728-40C5-91BE-1EF258B1A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86"/>
    </mc:Choice>
    <mc:Fallback>
      <p:transition spd="slow" advTm="37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6534BD-6E2D-4A6E-847E-30174E190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17AB60-F605-4377-9905-D1561A45C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952" y="6199480"/>
            <a:ext cx="5742220" cy="468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FAD09-6BE5-4654-B084-82063E89E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1791"/>
            <a:ext cx="12192000" cy="49465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7B06890-E720-4780-B1DB-A2951F71811A}"/>
              </a:ext>
            </a:extLst>
          </p:cNvPr>
          <p:cNvSpPr/>
          <p:nvPr/>
        </p:nvSpPr>
        <p:spPr>
          <a:xfrm>
            <a:off x="9664118" y="4278385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7F77E01-22F3-4FF6-A4C4-C74F6D067AB5}"/>
              </a:ext>
            </a:extLst>
          </p:cNvPr>
          <p:cNvSpPr/>
          <p:nvPr/>
        </p:nvSpPr>
        <p:spPr>
          <a:xfrm>
            <a:off x="11402036" y="4565009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0504C3D-DA5E-4C77-A9F3-5AAFEB743953}"/>
              </a:ext>
            </a:extLst>
          </p:cNvPr>
          <p:cNvSpPr/>
          <p:nvPr/>
        </p:nvSpPr>
        <p:spPr>
          <a:xfrm>
            <a:off x="8096052" y="1754697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F668A3-BDE7-4126-BFC9-A7E4B3BDD559}"/>
              </a:ext>
            </a:extLst>
          </p:cNvPr>
          <p:cNvSpPr/>
          <p:nvPr/>
        </p:nvSpPr>
        <p:spPr>
          <a:xfrm>
            <a:off x="6505662" y="1754697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FA33F3-758F-42E1-90F9-4AE4E4A3F03A}"/>
              </a:ext>
            </a:extLst>
          </p:cNvPr>
          <p:cNvSpPr/>
          <p:nvPr/>
        </p:nvSpPr>
        <p:spPr>
          <a:xfrm>
            <a:off x="4679658" y="1754697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BF6F881-B18C-4C64-A14B-1EDCBA8AF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4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80"/>
    </mc:Choice>
    <mc:Fallback>
      <p:transition spd="slow" advTm="5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494AC-0456-48E3-9AE3-EF642A7EC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One-Year Follow-up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9B479-1ED4-4E01-AB93-9D1E44832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5" y="1397479"/>
            <a:ext cx="11369903" cy="447578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Provide survey to any student with an active IEP who exits school for the following reasons: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Graduated with standard or modified diploma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Drops out of school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Reaches age of 21</a:t>
            </a:r>
          </a:p>
          <a:p>
            <a:r>
              <a:rPr lang="en-US" dirty="0"/>
              <a:t>Districts are responsible for entering the data into the web based platform</a:t>
            </a:r>
          </a:p>
          <a:p>
            <a:r>
              <a:rPr lang="en-US" dirty="0"/>
              <a:t>WVDE sends each district labels with student name and last known address</a:t>
            </a:r>
          </a:p>
          <a:p>
            <a:r>
              <a:rPr lang="en-US" dirty="0"/>
              <a:t>Mail paper survey, or survey via telephone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Student, parent/guardian, school staff, or county staff enter survey data into WVDE web platform </a:t>
            </a:r>
          </a:p>
          <a:p>
            <a:r>
              <a:rPr lang="en-US" dirty="0"/>
              <a:t>Surveys conducted no sooner than 12 months after student exit date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6F811-C1DB-4A48-A795-03893D855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13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2E6AE6-D477-412B-AC96-4E3EACC5C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6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77"/>
    </mc:Choice>
    <mc:Fallback>
      <p:transition spd="slow" advTm="71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9D06C9-7969-4057-80DD-FED84996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60C526-F2D3-419C-8A20-22E53951387B}"/>
              </a:ext>
            </a:extLst>
          </p:cNvPr>
          <p:cNvSpPr txBox="1"/>
          <p:nvPr/>
        </p:nvSpPr>
        <p:spPr>
          <a:xfrm>
            <a:off x="977457" y="218114"/>
            <a:ext cx="362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Paper 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79891-697C-4A79-981D-B5A3C0CAAF19}"/>
              </a:ext>
            </a:extLst>
          </p:cNvPr>
          <p:cNvSpPr txBox="1"/>
          <p:nvPr/>
        </p:nvSpPr>
        <p:spPr>
          <a:xfrm>
            <a:off x="6701057" y="218114"/>
            <a:ext cx="362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Online data entry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6D9908-269C-49FB-B0DF-C0C6243F3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55" y="587446"/>
            <a:ext cx="4393089" cy="5251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9DBFFC-09D5-4F00-98A6-2372F5D26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474" y="1303416"/>
            <a:ext cx="6542365" cy="38195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1E7F3E-BFE5-40CA-9A48-14B82A22D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0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6"/>
    </mc:Choice>
    <mc:Fallback>
      <p:transition spd="slow" advTm="12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C5CDD-244D-4918-95E9-2A1B0BDD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One-Year Follow-up Survey Data Entry and Response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BF508-575A-4E0C-A49D-3F3942B9A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surveys must be entered into the online system at: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>
                <a:hlinkClick r:id="rId4"/>
              </a:rPr>
              <a:t>http://wvde.state.wv.us/forms/exit-survey-follow-up/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Responses may be monitored at the county level:</a:t>
            </a:r>
          </a:p>
          <a:p>
            <a:pPr lvl="1"/>
            <a:r>
              <a:rPr lang="en-US" dirty="0"/>
              <a:t>Log onto WOW</a:t>
            </a:r>
          </a:p>
          <a:p>
            <a:pPr lvl="1"/>
            <a:r>
              <a:rPr lang="en-US" dirty="0"/>
              <a:t>Navigate to: SPE </a:t>
            </a:r>
            <a:r>
              <a:rPr lang="en-US" dirty="0">
                <a:sym typeface="Wingdings" panose="05000000000000000000" pitchFamily="2" charset="2"/>
              </a:rPr>
              <a:t> SPE200 SRVY.RESP 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B0887-7C9A-48B7-857D-BD383BBB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BB10FEC-FD30-4B39-840C-6FDEAAB80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0645" y="3839369"/>
            <a:ext cx="1737617" cy="20338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A4F5CA-8713-4F77-8DCD-A95B4280B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7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66"/>
    </mc:Choice>
    <mc:Fallback>
      <p:transition spd="slow" advTm="24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50588-2957-4227-87F8-CC08F700C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the One-Year Follow-up Survey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1E443-7C71-46B5-94FC-A7BA34F57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from this survey are used in Indicator 14 (Post School Outcomes)</a:t>
            </a:r>
          </a:p>
          <a:p>
            <a:r>
              <a:rPr lang="en-US" dirty="0"/>
              <a:t>Collects information to determine if students are: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Engaged in </a:t>
            </a:r>
            <a:r>
              <a:rPr lang="en-US" i="1" dirty="0"/>
              <a:t>higher education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i="1"/>
              <a:t>Competitively </a:t>
            </a:r>
            <a:r>
              <a:rPr lang="en-US" i="1" dirty="0"/>
              <a:t>employed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Enrolled in some </a:t>
            </a:r>
            <a:r>
              <a:rPr lang="en-US" i="1" dirty="0"/>
              <a:t>other postsecondary education/training </a:t>
            </a:r>
            <a:r>
              <a:rPr lang="en-US" dirty="0"/>
              <a:t>or </a:t>
            </a:r>
            <a:r>
              <a:rPr lang="en-US" i="1" dirty="0"/>
              <a:t>some other type of employment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Unengaged</a:t>
            </a:r>
          </a:p>
          <a:p>
            <a:pPr marL="1371600" lvl="2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11AA1-7C38-459F-BF26-42208512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16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BD028E-7A44-466A-B0D9-90FF4B6C9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3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95"/>
    </mc:Choice>
    <mc:Fallback>
      <p:transition spd="slow" advTm="43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4DF4D0F-1069-4BC9-83F0-2D8A9C26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5" y="259554"/>
            <a:ext cx="11369903" cy="982755"/>
          </a:xfrm>
        </p:spPr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49FFDEA-FFF7-4A9B-87CE-6AA73CBEC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8585" y="1362975"/>
            <a:ext cx="5812434" cy="438133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Higher Education</a:t>
            </a:r>
          </a:p>
          <a:p>
            <a:pPr lvl="1"/>
            <a:r>
              <a:rPr lang="en-US" dirty="0"/>
              <a:t>Enrolled full or part time</a:t>
            </a:r>
          </a:p>
          <a:p>
            <a:pPr lvl="1"/>
            <a:r>
              <a:rPr lang="en-US" dirty="0"/>
              <a:t>Community College (2-year program)</a:t>
            </a:r>
          </a:p>
          <a:p>
            <a:pPr lvl="1"/>
            <a:r>
              <a:rPr lang="en-US" dirty="0"/>
              <a:t>College/University (4-year+ program)</a:t>
            </a:r>
          </a:p>
          <a:p>
            <a:pPr lvl="1"/>
            <a:r>
              <a:rPr lang="en-US" dirty="0"/>
              <a:t>1 complete term</a:t>
            </a:r>
          </a:p>
          <a:p>
            <a:r>
              <a:rPr lang="en-US" dirty="0"/>
              <a:t>Competitive Employment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Work for pay at or above minimum wage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 a setting with others who are nondisabled</a:t>
            </a:r>
          </a:p>
          <a:p>
            <a:pPr lvl="1"/>
            <a:r>
              <a:rPr lang="en-US" dirty="0"/>
              <a:t>At least 20 hours a week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90 days any time in the year since leaving high school</a:t>
            </a:r>
          </a:p>
          <a:p>
            <a:pPr lvl="1"/>
            <a:r>
              <a:rPr lang="en-US" dirty="0"/>
              <a:t>Includes military employment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B7B08F1-381A-4A01-A2C3-609E3672A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019" y="1362975"/>
            <a:ext cx="5484919" cy="457111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Other Postsecondary Education or Training</a:t>
            </a:r>
          </a:p>
          <a:p>
            <a:pPr lvl="1"/>
            <a:r>
              <a:rPr lang="en-US" dirty="0"/>
              <a:t>Enrolled full or part-time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Education or training program that is less than a 2-year program</a:t>
            </a:r>
          </a:p>
          <a:p>
            <a:pPr lvl="1"/>
            <a:r>
              <a:rPr lang="en-US" dirty="0"/>
              <a:t>1 complete term</a:t>
            </a:r>
          </a:p>
          <a:p>
            <a:r>
              <a:rPr lang="en-US" dirty="0"/>
              <a:t>Other Employment</a:t>
            </a:r>
          </a:p>
          <a:p>
            <a:pPr lvl="1"/>
            <a:r>
              <a:rPr lang="en-US" dirty="0"/>
              <a:t>Worked for pay or self-employed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90 days at any time since leaving high school</a:t>
            </a:r>
          </a:p>
          <a:p>
            <a:pPr lvl="1"/>
            <a:r>
              <a:rPr lang="en-US" dirty="0"/>
              <a:t>Includes working in a family business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07065-A559-4E41-8D40-D625E4E0F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17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77DF5D-E54B-4B21-A4DF-9E47C8201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4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680"/>
    </mc:Choice>
    <mc:Fallback>
      <p:transition spd="slow" advTm="91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0E6DD-DA54-4C37-BC6D-216E4FEB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Indicator 14 targets (WV targets for FFY 2017)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FABD9-CAF7-493D-9063-50A87C936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WV targets for FFY 2017 (reported in 2019)</a:t>
            </a:r>
          </a:p>
          <a:p>
            <a:pPr lvl="1"/>
            <a:r>
              <a:rPr lang="en-US" dirty="0"/>
              <a:t>Participation = 60%</a:t>
            </a:r>
          </a:p>
          <a:p>
            <a:pPr lvl="1"/>
            <a:r>
              <a:rPr lang="en-US" dirty="0"/>
              <a:t>Higher Education = 19%</a:t>
            </a:r>
          </a:p>
          <a:p>
            <a:pPr lvl="1"/>
            <a:r>
              <a:rPr lang="en-US" dirty="0"/>
              <a:t>Higher Education + Competitive Employment = 53%</a:t>
            </a:r>
          </a:p>
          <a:p>
            <a:pPr lvl="1"/>
            <a:r>
              <a:rPr lang="en-US" dirty="0"/>
              <a:t>Higher Education + Competitive Employment + Other Education + Other Employment (all engagement) = 68%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25815-94DA-48F0-8CA7-946466B2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18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242BB5-B9E3-406A-8C22-D57D9CD29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0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44"/>
    </mc:Choice>
    <mc:Fallback>
      <p:transition spd="slow" advTm="70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3A6B1-F911-4A97-B97A-6CE84673D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WV One-Year Follow-up Survey Report 2016-2017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5A891-F0DB-4D9C-968E-87E5E4383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District and school level reports are in the works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4F230-EB6D-4E7A-B934-8FA4455A5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7234D-31EE-4504-9CD0-6EEFC4643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90" y="2694483"/>
            <a:ext cx="11439525" cy="296227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66D1E98-9207-4B37-8D4E-0C1DCF2645A8}"/>
              </a:ext>
            </a:extLst>
          </p:cNvPr>
          <p:cNvSpPr/>
          <p:nvPr/>
        </p:nvSpPr>
        <p:spPr>
          <a:xfrm>
            <a:off x="4689447" y="4345498"/>
            <a:ext cx="989900" cy="41945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7EF5DC-2C28-42F0-A6D1-2C540482927E}"/>
              </a:ext>
            </a:extLst>
          </p:cNvPr>
          <p:cNvSpPr/>
          <p:nvPr/>
        </p:nvSpPr>
        <p:spPr>
          <a:xfrm>
            <a:off x="10512805" y="5026405"/>
            <a:ext cx="989900" cy="41945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77E723-120C-40C7-966D-844F0E750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105" y="6261816"/>
            <a:ext cx="5962650" cy="45243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4A193C1-61F5-4E32-8393-F00881C31707}"/>
              </a:ext>
            </a:extLst>
          </p:cNvPr>
          <p:cNvSpPr/>
          <p:nvPr/>
        </p:nvSpPr>
        <p:spPr>
          <a:xfrm>
            <a:off x="7819937" y="3355596"/>
            <a:ext cx="1047225" cy="49285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B1DE11E-F4DB-47D1-96BD-87DE84C7C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1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12"/>
    </mc:Choice>
    <mc:Fallback>
      <p:transition spd="slow" advTm="5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75DF5-3E4F-4EB0-BC67-B50B30C77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092B7-4F5C-4539-A7D2-EE136E814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an overview of two Special Education Surveys</a:t>
            </a:r>
          </a:p>
          <a:p>
            <a:pPr lvl="1"/>
            <a:r>
              <a:rPr lang="en-US" dirty="0"/>
              <a:t>Exit Survey</a:t>
            </a:r>
          </a:p>
          <a:p>
            <a:pPr lvl="1"/>
            <a:r>
              <a:rPr lang="en-US" dirty="0"/>
              <a:t>One-Year Follow-up Survey</a:t>
            </a:r>
          </a:p>
          <a:p>
            <a:r>
              <a:rPr lang="en-US" dirty="0"/>
              <a:t>Review the process for inputting and monitoring survey responses</a:t>
            </a:r>
          </a:p>
          <a:p>
            <a:r>
              <a:rPr lang="en-US" dirty="0"/>
              <a:t>Share state level reports and discuss how to use these data to improve services and outcomes for our students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DF562-7332-4FBC-9387-50DA9167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2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F43A9D-B23E-40FF-874B-72A1A5E7E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9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70"/>
    </mc:Choice>
    <mc:Fallback>
      <p:transition spd="slow" advTm="26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A5B963-1526-4F2D-AB8C-CDE0762C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CD1EC1-5FE6-4FA6-BE98-9F6ED3439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105" y="6261816"/>
            <a:ext cx="5962650" cy="452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E7ADD5-1290-418C-80D6-D8B37FE57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752" y="33337"/>
            <a:ext cx="8152497" cy="588929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9EEA447-899E-41AE-B5A0-C1F638F05BF0}"/>
              </a:ext>
            </a:extLst>
          </p:cNvPr>
          <p:cNvSpPr/>
          <p:nvPr/>
        </p:nvSpPr>
        <p:spPr>
          <a:xfrm>
            <a:off x="9066300" y="360727"/>
            <a:ext cx="1047225" cy="729842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EA7F76-F2DF-41E3-A052-C6E17E8CD861}"/>
              </a:ext>
            </a:extLst>
          </p:cNvPr>
          <p:cNvSpPr/>
          <p:nvPr/>
        </p:nvSpPr>
        <p:spPr>
          <a:xfrm>
            <a:off x="9066300" y="1929468"/>
            <a:ext cx="975321" cy="385893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DF9F00-9157-499F-8391-138D5037F397}"/>
              </a:ext>
            </a:extLst>
          </p:cNvPr>
          <p:cNvSpPr/>
          <p:nvPr/>
        </p:nvSpPr>
        <p:spPr>
          <a:xfrm>
            <a:off x="9180650" y="2768367"/>
            <a:ext cx="567358" cy="38589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70F20D-DA69-4A2E-9CCC-365CD940C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0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48"/>
    </mc:Choice>
    <mc:Fallback>
      <p:transition spd="slow" advTm="60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8D0E3A-9C64-4A33-95D4-CECC8980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E963A-3BBE-4A9F-9382-148B414CA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105" y="6261816"/>
            <a:ext cx="5962650" cy="452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44496C-28DA-4091-91F1-2A57DB286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27" y="171450"/>
            <a:ext cx="10674947" cy="572679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42143A0-E668-4E64-B265-7F0BB054AAC2}"/>
              </a:ext>
            </a:extLst>
          </p:cNvPr>
          <p:cNvSpPr/>
          <p:nvPr/>
        </p:nvSpPr>
        <p:spPr>
          <a:xfrm>
            <a:off x="8279935" y="3926049"/>
            <a:ext cx="989900" cy="41945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FBE05A-C271-46BD-9D9B-FFB620DF108D}"/>
              </a:ext>
            </a:extLst>
          </p:cNvPr>
          <p:cNvSpPr/>
          <p:nvPr/>
        </p:nvSpPr>
        <p:spPr>
          <a:xfrm>
            <a:off x="10360404" y="4236441"/>
            <a:ext cx="989900" cy="41945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2C97E2-4DFC-41FE-9560-65A6199BC97A}"/>
              </a:ext>
            </a:extLst>
          </p:cNvPr>
          <p:cNvSpPr/>
          <p:nvPr/>
        </p:nvSpPr>
        <p:spPr>
          <a:xfrm>
            <a:off x="9370504" y="5167619"/>
            <a:ext cx="989900" cy="41945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DC84D4-90EB-455F-8A5A-9E4225B021FD}"/>
              </a:ext>
            </a:extLst>
          </p:cNvPr>
          <p:cNvSpPr/>
          <p:nvPr/>
        </p:nvSpPr>
        <p:spPr>
          <a:xfrm>
            <a:off x="3716325" y="548696"/>
            <a:ext cx="989900" cy="41945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3936948-6F97-48E1-9AC8-A4DBA6974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1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51"/>
    </mc:Choice>
    <mc:Fallback>
      <p:transition spd="slow" advTm="65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71F02-00C9-4EA9-A5EB-637EA5F2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22</a:t>
            </a:fld>
            <a:endParaRPr lang="en-US"/>
          </a:p>
        </p:txBody>
      </p:sp>
      <p:pic>
        <p:nvPicPr>
          <p:cNvPr id="1026" name="Picture 2" descr="Image result for questions">
            <a:extLst>
              <a:ext uri="{FF2B5EF4-FFF2-40B4-BE49-F238E27FC236}">
                <a16:creationId xmlns:a16="http://schemas.microsoft.com/office/drawing/2014/main" id="{1E3F88E0-4666-4C27-BAEB-23228A7C16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86" y="310393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hank you">
            <a:extLst>
              <a:ext uri="{FF2B5EF4-FFF2-40B4-BE49-F238E27FC236}">
                <a16:creationId xmlns:a16="http://schemas.microsoft.com/office/drawing/2014/main" id="{94A85C1A-A17A-4357-A744-CC63CD2D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9" y="2282462"/>
            <a:ext cx="50768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7B09DC-1376-424C-8643-A23670604BA1}"/>
              </a:ext>
            </a:extLst>
          </p:cNvPr>
          <p:cNvSpPr txBox="1"/>
          <p:nvPr/>
        </p:nvSpPr>
        <p:spPr>
          <a:xfrm>
            <a:off x="7397986" y="3246539"/>
            <a:ext cx="4437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alligraphy" panose="03010101010101010101" pitchFamily="66" charset="0"/>
              </a:rPr>
              <a:t>Amber Stohr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WVDE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Office of Special Education </a:t>
            </a:r>
          </a:p>
          <a:p>
            <a:r>
              <a:rPr lang="en-US" sz="2400" dirty="0">
                <a:hlinkClick r:id="rId6"/>
              </a:rPr>
              <a:t>astohr@k12.wv.us</a:t>
            </a:r>
            <a:endParaRPr lang="en-US" sz="2400" dirty="0"/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304.558.2696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219C9ED-1E3C-4914-A697-88863B7CD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0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13"/>
    </mc:Choice>
    <mc:Fallback>
      <p:transition spd="slow" advTm="24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0BAAF0-2036-4D4D-B732-450688B9E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Education Surveys Location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B6C97-4385-4221-B31B-42E530EA7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wvde.us </a:t>
            </a:r>
            <a:r>
              <a:rPr lang="en-US" dirty="0">
                <a:sym typeface="Wingdings" panose="05000000000000000000" pitchFamily="2" charset="2"/>
              </a:rPr>
              <a:t> Teaching &amp; Learning  Special Education  Surveys</a:t>
            </a:r>
          </a:p>
          <a:p>
            <a:r>
              <a:rPr lang="en-US" dirty="0">
                <a:hlinkClick r:id="rId4"/>
              </a:rPr>
              <a:t>https://wvde.us/special-education/surveys/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3CC5CF-8BCB-4784-9CCF-1E95149A6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07610-07BD-4E0A-B1CF-4AEFB5886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9890" y="3060234"/>
            <a:ext cx="7452219" cy="281302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988789-F17E-4CE9-91AB-E704A70E3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7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42"/>
    </mc:Choice>
    <mc:Fallback>
      <p:transition spd="slow" advTm="43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4E89A-F84D-4ED5-8473-F5E7767F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727F9-0BDC-4A3F-9C86-62C9D61E7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Provide survey to any student with an active IEP who exits school for the following reasons: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Graduated with standard or modified diploma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Drops out of school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Reaches age of 21</a:t>
            </a:r>
          </a:p>
          <a:p>
            <a:r>
              <a:rPr lang="en-US" dirty="0"/>
              <a:t>The survey is most often done at the time of the exit interview</a:t>
            </a:r>
          </a:p>
          <a:p>
            <a:r>
              <a:rPr lang="en-US" dirty="0"/>
              <a:t>Students or parents/guardians may complete the survey on paper, online, or over the phone</a:t>
            </a:r>
          </a:p>
          <a:p>
            <a:r>
              <a:rPr lang="en-US" dirty="0"/>
              <a:t>Districts are responsible for entering the data into the web based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494DD-8F9F-4524-BC6A-4DB2E0C79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4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CA2B5E-3418-4AC0-B71D-2C5FE26FE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6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37"/>
    </mc:Choice>
    <mc:Fallback>
      <p:transition spd="slow" advTm="4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9D06C9-7969-4057-80DD-FED84996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C01282-F40A-4EDF-93AD-B47EF676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457" y="864065"/>
            <a:ext cx="3724329" cy="4790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60C526-F2D3-419C-8A20-22E53951387B}"/>
              </a:ext>
            </a:extLst>
          </p:cNvPr>
          <p:cNvSpPr txBox="1"/>
          <p:nvPr/>
        </p:nvSpPr>
        <p:spPr>
          <a:xfrm>
            <a:off x="977457" y="218114"/>
            <a:ext cx="362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Paper 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79891-697C-4A79-981D-B5A3C0CAAF19}"/>
              </a:ext>
            </a:extLst>
          </p:cNvPr>
          <p:cNvSpPr txBox="1"/>
          <p:nvPr/>
        </p:nvSpPr>
        <p:spPr>
          <a:xfrm>
            <a:off x="6701057" y="218114"/>
            <a:ext cx="362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Online data entry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C702D7-0853-4198-9E6C-D31740CE7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726" y="1233181"/>
            <a:ext cx="6506762" cy="380868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C1C66F5-122F-4321-A11F-D437F08CE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7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3"/>
    </mc:Choice>
    <mc:Fallback>
      <p:transition spd="slow" advTm="9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C5CDD-244D-4918-95E9-2A1B0BDD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 Survey Data Entry and Response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BF508-575A-4E0C-A49D-3F3942B9A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surveys must be entered into the online system at: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http://wvde.state.wv.us/forms/exit-survey/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Responses may be monitored at the county level:</a:t>
            </a:r>
          </a:p>
          <a:p>
            <a:pPr lvl="1"/>
            <a:r>
              <a:rPr lang="en-US" dirty="0"/>
              <a:t>Log onto WOW</a:t>
            </a:r>
          </a:p>
          <a:p>
            <a:pPr lvl="1"/>
            <a:r>
              <a:rPr lang="en-US" dirty="0"/>
              <a:t>Navigate to: SPE </a:t>
            </a:r>
            <a:r>
              <a:rPr lang="en-US" dirty="0">
                <a:sym typeface="Wingdings" panose="05000000000000000000" pitchFamily="2" charset="2"/>
              </a:rPr>
              <a:t> SPE200 SRVY.RESP 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B0887-7C9A-48B7-857D-BD383BBB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BB10FEC-FD30-4B39-840C-6FDEAAB80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0645" y="3839369"/>
            <a:ext cx="1737617" cy="203389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365BCB9-4D21-4170-AF1D-ED36EC79E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0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43"/>
    </mc:Choice>
    <mc:Fallback>
      <p:transition spd="slow" advTm="32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C5902-E283-44B4-8479-5461C57FB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WV Exit Survey Report 2016-2017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F38193-AE9E-49AD-ABB3-526EAFAAE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5" y="1249961"/>
            <a:ext cx="11369903" cy="462330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You should have received your district level report this week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School level reports are coming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29643B-E755-4677-BF56-48E307537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E8F6B-AF84-4845-971C-51055F738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11" y="2369539"/>
            <a:ext cx="11220450" cy="323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B1524-055E-4A4D-BCE1-C78D1B959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952" y="6199480"/>
            <a:ext cx="5742220" cy="46838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D040B46-8CDC-4F72-AA13-0DC626564FE8}"/>
              </a:ext>
            </a:extLst>
          </p:cNvPr>
          <p:cNvSpPr/>
          <p:nvPr/>
        </p:nvSpPr>
        <p:spPr>
          <a:xfrm>
            <a:off x="3758268" y="4404220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495A43-4F75-429D-96A6-66DAEFEE93B5}"/>
              </a:ext>
            </a:extLst>
          </p:cNvPr>
          <p:cNvSpPr/>
          <p:nvPr/>
        </p:nvSpPr>
        <p:spPr>
          <a:xfrm>
            <a:off x="6905538" y="4756558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D87B7C-98B2-4C60-9E26-986E5D072BD5}"/>
              </a:ext>
            </a:extLst>
          </p:cNvPr>
          <p:cNvSpPr/>
          <p:nvPr/>
        </p:nvSpPr>
        <p:spPr>
          <a:xfrm>
            <a:off x="10887258" y="4415405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316B893-413A-4CD0-B2AB-7ADA24561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3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83"/>
    </mc:Choice>
    <mc:Fallback>
      <p:transition spd="slow" advTm="60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D3E482-B7DC-432D-8A77-6C74CFDF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141E6-3AD0-4192-BDE1-37D8545F5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40" y="136523"/>
            <a:ext cx="11948719" cy="5844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76BE96-9AC7-4210-B135-DB149A671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952" y="6199480"/>
            <a:ext cx="5742220" cy="4683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1F3A7E0-E839-41B0-A9CD-0D6641E99A4C}"/>
              </a:ext>
            </a:extLst>
          </p:cNvPr>
          <p:cNvSpPr/>
          <p:nvPr/>
        </p:nvSpPr>
        <p:spPr>
          <a:xfrm>
            <a:off x="3993159" y="4723002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25D5AF-4DC0-4D5F-BAC7-DCF91C37537F}"/>
              </a:ext>
            </a:extLst>
          </p:cNvPr>
          <p:cNvSpPr/>
          <p:nvPr/>
        </p:nvSpPr>
        <p:spPr>
          <a:xfrm>
            <a:off x="11258026" y="1677798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48ABC5E-DB09-4092-B5A1-E54172EDF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5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24"/>
    </mc:Choice>
    <mc:Fallback>
      <p:transition spd="slow" advTm="52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9403E9-4AD6-4818-B9CC-BC1ECFD7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2C9EC-E61A-4270-8F8E-929DDE166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09" y="194292"/>
            <a:ext cx="10832983" cy="5748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9FF839-CE74-43BF-AFD7-93A73715A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952" y="6199480"/>
            <a:ext cx="5742220" cy="468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31C814-7D30-4802-83A4-B436ACE10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537" y="915425"/>
            <a:ext cx="640135" cy="38408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A76FCF1-F565-40BE-AD52-5067D265ED69}"/>
              </a:ext>
            </a:extLst>
          </p:cNvPr>
          <p:cNvSpPr/>
          <p:nvPr/>
        </p:nvSpPr>
        <p:spPr>
          <a:xfrm>
            <a:off x="5789802" y="3444871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C3C953-0E61-40C6-BA47-E038E25974DB}"/>
              </a:ext>
            </a:extLst>
          </p:cNvPr>
          <p:cNvSpPr/>
          <p:nvPr/>
        </p:nvSpPr>
        <p:spPr>
          <a:xfrm>
            <a:off x="10653974" y="947168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E1372D-ED6A-46FB-970D-8CC489EC4665}"/>
              </a:ext>
            </a:extLst>
          </p:cNvPr>
          <p:cNvSpPr/>
          <p:nvPr/>
        </p:nvSpPr>
        <p:spPr>
          <a:xfrm>
            <a:off x="3733101" y="4462943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386F9D-D929-4B8A-B52C-4C8DF054F17D}"/>
              </a:ext>
            </a:extLst>
          </p:cNvPr>
          <p:cNvSpPr/>
          <p:nvPr/>
        </p:nvSpPr>
        <p:spPr>
          <a:xfrm>
            <a:off x="10152077" y="4462943"/>
            <a:ext cx="612396" cy="3523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8E8860A-6596-4622-87DA-A4DE7CA80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5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46"/>
    </mc:Choice>
    <mc:Fallback>
      <p:transition spd="slow" advTm="45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9F95350F-845B-47F7-840B-51BC497768B8}" vid="{171C6166-087F-4F81-BB46-20D772DF35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1541</TotalTime>
  <Words>667</Words>
  <Application>Microsoft Office PowerPoint</Application>
  <PresentationFormat>Widescreen</PresentationFormat>
  <Paragraphs>114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Fira Sans Ultra</vt:lpstr>
      <vt:lpstr>Libre Baskerville</vt:lpstr>
      <vt:lpstr>Arial</vt:lpstr>
      <vt:lpstr>Calibri</vt:lpstr>
      <vt:lpstr>Fira Sans</vt:lpstr>
      <vt:lpstr>Lucida Calligraphy</vt:lpstr>
      <vt:lpstr>Wingdings</vt:lpstr>
      <vt:lpstr>Theme1</vt:lpstr>
      <vt:lpstr>Special Education Surveys</vt:lpstr>
      <vt:lpstr>Objectives</vt:lpstr>
      <vt:lpstr>Special Education Surveys Location</vt:lpstr>
      <vt:lpstr>Exit Survey</vt:lpstr>
      <vt:lpstr>PowerPoint Presentation</vt:lpstr>
      <vt:lpstr>Exit Survey Data Entry and Response Monitoring</vt:lpstr>
      <vt:lpstr>WV Exit Survey Report 2016-2017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One-Year Follow-up Survey</vt:lpstr>
      <vt:lpstr>PowerPoint Presentation</vt:lpstr>
      <vt:lpstr>One-Year Follow-up Survey Data Entry and Response Monitoring</vt:lpstr>
      <vt:lpstr>Why is the One-Year Follow-up Survey Important?</vt:lpstr>
      <vt:lpstr>Definitions</vt:lpstr>
      <vt:lpstr>Indicator 14 targets (WV targets for FFY 2017)</vt:lpstr>
      <vt:lpstr>WV One-Year Follow-up Survey Report 2016-2017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Education Surveys</dc:title>
  <dc:creator>Amber Stohr</dc:creator>
  <cp:lastModifiedBy>Amber Stohr</cp:lastModifiedBy>
  <cp:revision>22</cp:revision>
  <dcterms:created xsi:type="dcterms:W3CDTF">2018-10-02T20:49:18Z</dcterms:created>
  <dcterms:modified xsi:type="dcterms:W3CDTF">2018-10-03T22:42:53Z</dcterms:modified>
</cp:coreProperties>
</file>