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8"/>
  </p:notesMasterIdLst>
  <p:sldIdLst>
    <p:sldId id="256" r:id="rId3"/>
    <p:sldId id="300" r:id="rId4"/>
    <p:sldId id="260" r:id="rId5"/>
    <p:sldId id="277" r:id="rId6"/>
    <p:sldId id="257" r:id="rId7"/>
    <p:sldId id="288" r:id="rId8"/>
    <p:sldId id="278" r:id="rId9"/>
    <p:sldId id="266" r:id="rId10"/>
    <p:sldId id="274" r:id="rId11"/>
    <p:sldId id="267" r:id="rId12"/>
    <p:sldId id="279" r:id="rId13"/>
    <p:sldId id="268" r:id="rId14"/>
    <p:sldId id="276" r:id="rId15"/>
    <p:sldId id="269" r:id="rId16"/>
    <p:sldId id="280" r:id="rId17"/>
    <p:sldId id="281" r:id="rId18"/>
    <p:sldId id="282" r:id="rId19"/>
    <p:sldId id="283" r:id="rId20"/>
    <p:sldId id="284" r:id="rId21"/>
    <p:sldId id="285" r:id="rId22"/>
    <p:sldId id="286" r:id="rId23"/>
    <p:sldId id="287" r:id="rId24"/>
    <p:sldId id="297" r:id="rId25"/>
    <p:sldId id="298" r:id="rId26"/>
    <p:sldId id="299" r:id="rId27"/>
    <p:sldId id="294" r:id="rId28"/>
    <p:sldId id="295" r:id="rId29"/>
    <p:sldId id="296" r:id="rId30"/>
    <p:sldId id="289" r:id="rId31"/>
    <p:sldId id="290" r:id="rId32"/>
    <p:sldId id="291" r:id="rId33"/>
    <p:sldId id="292" r:id="rId34"/>
    <p:sldId id="293" r:id="rId35"/>
    <p:sldId id="275" r:id="rId36"/>
    <p:sldId id="273" r:id="rId37"/>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253F"/>
    <a:srgbClr val="004071"/>
    <a:srgbClr val="D3B257"/>
    <a:srgbClr val="D89112"/>
    <a:srgbClr val="D6B114"/>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80" autoAdjust="0"/>
    <p:restoredTop sz="75754" autoAdjust="0"/>
  </p:normalViewPr>
  <p:slideViewPr>
    <p:cSldViewPr snapToGrid="0">
      <p:cViewPr varScale="1">
        <p:scale>
          <a:sx n="87" d="100"/>
          <a:sy n="87" d="100"/>
        </p:scale>
        <p:origin x="106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97313" y="0"/>
            <a:ext cx="2982912" cy="466725"/>
          </a:xfrm>
          <a:prstGeom prst="rect">
            <a:avLst/>
          </a:prstGeom>
        </p:spPr>
        <p:txBody>
          <a:bodyPr vert="horz" lIns="91440" tIns="45720" rIns="91440" bIns="45720" rtlCol="0"/>
          <a:lstStyle>
            <a:lvl1pPr algn="r">
              <a:defRPr sz="1200"/>
            </a:lvl1pPr>
          </a:lstStyle>
          <a:p>
            <a:fld id="{1536E9BD-E235-437A-B70C-9ECC183D7C59}" type="datetimeFigureOut">
              <a:rPr lang="en-US" smtClean="0"/>
              <a:t>11/14/2018</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473575"/>
            <a:ext cx="55054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97313" y="8829675"/>
            <a:ext cx="2982912" cy="466725"/>
          </a:xfrm>
          <a:prstGeom prst="rect">
            <a:avLst/>
          </a:prstGeom>
        </p:spPr>
        <p:txBody>
          <a:bodyPr vert="horz" lIns="91440" tIns="45720" rIns="91440" bIns="45720" rtlCol="0" anchor="b"/>
          <a:lstStyle>
            <a:lvl1pPr algn="r">
              <a:defRPr sz="1200"/>
            </a:lvl1pPr>
          </a:lstStyle>
          <a:p>
            <a:fld id="{3F9BDC8C-BABE-4B13-BDE4-EF7CB43FB4F8}" type="slidenum">
              <a:rPr lang="en-US" smtClean="0"/>
              <a:t>‹#›</a:t>
            </a:fld>
            <a:endParaRPr lang="en-US"/>
          </a:p>
        </p:txBody>
      </p:sp>
    </p:spTree>
    <p:extLst>
      <p:ext uri="{BB962C8B-B14F-4D97-AF65-F5344CB8AC3E}">
        <p14:creationId xmlns:p14="http://schemas.microsoft.com/office/powerpoint/2010/main" val="2406802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1</a:t>
            </a:fld>
            <a:endParaRPr lang="en-US"/>
          </a:p>
        </p:txBody>
      </p:sp>
    </p:spTree>
    <p:extLst>
      <p:ext uri="{BB962C8B-B14F-4D97-AF65-F5344CB8AC3E}">
        <p14:creationId xmlns:p14="http://schemas.microsoft.com/office/powerpoint/2010/main" val="3690724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10</a:t>
            </a:fld>
            <a:endParaRPr lang="en-US"/>
          </a:p>
        </p:txBody>
      </p:sp>
    </p:spTree>
    <p:extLst>
      <p:ext uri="{BB962C8B-B14F-4D97-AF65-F5344CB8AC3E}">
        <p14:creationId xmlns:p14="http://schemas.microsoft.com/office/powerpoint/2010/main" val="3995565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11</a:t>
            </a:fld>
            <a:endParaRPr lang="en-US"/>
          </a:p>
        </p:txBody>
      </p:sp>
    </p:spTree>
    <p:extLst>
      <p:ext uri="{BB962C8B-B14F-4D97-AF65-F5344CB8AC3E}">
        <p14:creationId xmlns:p14="http://schemas.microsoft.com/office/powerpoint/2010/main" val="3920006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F9BDC8C-BABE-4B13-BDE4-EF7CB43FB4F8}" type="slidenum">
              <a:rPr lang="en-US" smtClean="0"/>
              <a:t>12</a:t>
            </a:fld>
            <a:endParaRPr lang="en-US"/>
          </a:p>
        </p:txBody>
      </p:sp>
    </p:spTree>
    <p:extLst>
      <p:ext uri="{BB962C8B-B14F-4D97-AF65-F5344CB8AC3E}">
        <p14:creationId xmlns:p14="http://schemas.microsoft.com/office/powerpoint/2010/main" val="352819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Fira Sans" panose="020B0503050000020004" pitchFamily="34" charset="0"/>
            </a:endParaRPr>
          </a:p>
        </p:txBody>
      </p:sp>
      <p:sp>
        <p:nvSpPr>
          <p:cNvPr id="4" name="Slide Number Placeholder 3"/>
          <p:cNvSpPr>
            <a:spLocks noGrp="1"/>
          </p:cNvSpPr>
          <p:nvPr>
            <p:ph type="sldNum" sz="quarter" idx="10"/>
          </p:nvPr>
        </p:nvSpPr>
        <p:spPr/>
        <p:txBody>
          <a:bodyPr/>
          <a:lstStyle/>
          <a:p>
            <a:fld id="{3F9BDC8C-BABE-4B13-BDE4-EF7CB43FB4F8}" type="slidenum">
              <a:rPr lang="en-US" smtClean="0"/>
              <a:t>13</a:t>
            </a:fld>
            <a:endParaRPr lang="en-US"/>
          </a:p>
        </p:txBody>
      </p:sp>
    </p:spTree>
    <p:extLst>
      <p:ext uri="{BB962C8B-B14F-4D97-AF65-F5344CB8AC3E}">
        <p14:creationId xmlns:p14="http://schemas.microsoft.com/office/powerpoint/2010/main" val="396843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 directors</a:t>
            </a:r>
            <a:r>
              <a:rPr lang="en-US" baseline="0" dirty="0"/>
              <a:t> can run the teacher roster in SER.OST on the SPE200 SE Reports menu in order to provide principals and/or special education teachers rosters to review and verify for accuracy for the current school year.</a:t>
            </a:r>
          </a:p>
          <a:p>
            <a:r>
              <a:rPr lang="en-US" baseline="0" dirty="0"/>
              <a:t>Confirm…</a:t>
            </a:r>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14</a:t>
            </a:fld>
            <a:endParaRPr lang="en-US"/>
          </a:p>
        </p:txBody>
      </p:sp>
    </p:spTree>
    <p:extLst>
      <p:ext uri="{BB962C8B-B14F-4D97-AF65-F5344CB8AC3E}">
        <p14:creationId xmlns:p14="http://schemas.microsoft.com/office/powerpoint/2010/main" val="962971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15</a:t>
            </a:fld>
            <a:endParaRPr lang="en-US"/>
          </a:p>
        </p:txBody>
      </p:sp>
    </p:spTree>
    <p:extLst>
      <p:ext uri="{BB962C8B-B14F-4D97-AF65-F5344CB8AC3E}">
        <p14:creationId xmlns:p14="http://schemas.microsoft.com/office/powerpoint/2010/main" val="16672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16</a:t>
            </a:fld>
            <a:endParaRPr lang="en-US"/>
          </a:p>
        </p:txBody>
      </p:sp>
    </p:spTree>
    <p:extLst>
      <p:ext uri="{BB962C8B-B14F-4D97-AF65-F5344CB8AC3E}">
        <p14:creationId xmlns:p14="http://schemas.microsoft.com/office/powerpoint/2010/main" val="2863049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17</a:t>
            </a:fld>
            <a:endParaRPr lang="en-US"/>
          </a:p>
        </p:txBody>
      </p:sp>
    </p:spTree>
    <p:extLst>
      <p:ext uri="{BB962C8B-B14F-4D97-AF65-F5344CB8AC3E}">
        <p14:creationId xmlns:p14="http://schemas.microsoft.com/office/powerpoint/2010/main" val="1064676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18</a:t>
            </a:fld>
            <a:endParaRPr lang="en-US"/>
          </a:p>
        </p:txBody>
      </p:sp>
    </p:spTree>
    <p:extLst>
      <p:ext uri="{BB962C8B-B14F-4D97-AF65-F5344CB8AC3E}">
        <p14:creationId xmlns:p14="http://schemas.microsoft.com/office/powerpoint/2010/main" val="301494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LRE by age table </a:t>
            </a:r>
          </a:p>
          <a:p>
            <a:r>
              <a:rPr lang="en-US" dirty="0"/>
              <a:t>Critical</a:t>
            </a:r>
            <a:r>
              <a:rPr lang="en-US" baseline="0" dirty="0"/>
              <a:t> errors which will show in red are typically a blank LRE code or an invalid LRE code for a particular age.  </a:t>
            </a:r>
          </a:p>
          <a:p>
            <a:r>
              <a:rPr lang="en-US" baseline="0" dirty="0"/>
              <a:t>Remember ages 3-5 should have alpha codes while ages 6-21 should have numerical codes</a:t>
            </a:r>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19</a:t>
            </a:fld>
            <a:endParaRPr lang="en-US"/>
          </a:p>
        </p:txBody>
      </p:sp>
    </p:spTree>
    <p:extLst>
      <p:ext uri="{BB962C8B-B14F-4D97-AF65-F5344CB8AC3E}">
        <p14:creationId xmlns:p14="http://schemas.microsoft.com/office/powerpoint/2010/main" val="476883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will</a:t>
            </a:r>
            <a:r>
              <a:rPr lang="en-US" baseline="0" dirty="0"/>
              <a:t> go over:</a:t>
            </a:r>
          </a:p>
          <a:p>
            <a:pPr marL="228600" indent="-228600">
              <a:buAutoNum type="arabicPeriod"/>
            </a:pPr>
            <a:r>
              <a:rPr lang="en-US" baseline="0" dirty="0"/>
              <a:t>Federal requirements for Dec 1 SE Child Count</a:t>
            </a:r>
          </a:p>
          <a:p>
            <a:pPr marL="228600" indent="-228600">
              <a:buAutoNum type="arabicPeriod"/>
            </a:pPr>
            <a:r>
              <a:rPr lang="en-US" baseline="0" dirty="0"/>
              <a:t>Certifying dates</a:t>
            </a:r>
          </a:p>
          <a:p>
            <a:pPr marL="228600" indent="-228600">
              <a:buAutoNum type="arabicPeriod"/>
            </a:pPr>
            <a:r>
              <a:rPr lang="en-US" baseline="0" dirty="0"/>
              <a:t>The WVEIS application used during the collection process</a:t>
            </a:r>
          </a:p>
          <a:p>
            <a:pPr marL="228600" indent="-228600">
              <a:buAutoNum type="arabicPeriod"/>
            </a:pPr>
            <a:r>
              <a:rPr lang="en-US" baseline="0" dirty="0"/>
              <a:t>Roles and responsibilities</a:t>
            </a:r>
          </a:p>
          <a:p>
            <a:pPr marL="228600" indent="-228600">
              <a:buAutoNum type="arabicPeriod"/>
            </a:pPr>
            <a:r>
              <a:rPr lang="en-US" baseline="0" dirty="0"/>
              <a:t>Available tools</a:t>
            </a:r>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2</a:t>
            </a:fld>
            <a:endParaRPr lang="en-US"/>
          </a:p>
        </p:txBody>
      </p:sp>
    </p:spTree>
    <p:extLst>
      <p:ext uri="{BB962C8B-B14F-4D97-AF65-F5344CB8AC3E}">
        <p14:creationId xmlns:p14="http://schemas.microsoft.com/office/powerpoint/2010/main" val="2286615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addressing any corrections needed within</a:t>
            </a:r>
            <a:r>
              <a:rPr lang="en-US" baseline="0" dirty="0"/>
              <a:t> the data, especially those generating a critical error, you are ready to click on the submit button!</a:t>
            </a:r>
          </a:p>
          <a:p>
            <a:r>
              <a:rPr lang="en-US" baseline="0" dirty="0"/>
              <a:t>Again, the submit button will not be available until all critical errors are resolved.</a:t>
            </a:r>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20</a:t>
            </a:fld>
            <a:endParaRPr lang="en-US"/>
          </a:p>
        </p:txBody>
      </p:sp>
    </p:spTree>
    <p:extLst>
      <p:ext uri="{BB962C8B-B14F-4D97-AF65-F5344CB8AC3E}">
        <p14:creationId xmlns:p14="http://schemas.microsoft.com/office/powerpoint/2010/main" val="408641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21</a:t>
            </a:fld>
            <a:endParaRPr lang="en-US"/>
          </a:p>
        </p:txBody>
      </p:sp>
    </p:spTree>
    <p:extLst>
      <p:ext uri="{BB962C8B-B14F-4D97-AF65-F5344CB8AC3E}">
        <p14:creationId xmlns:p14="http://schemas.microsoft.com/office/powerpoint/2010/main" val="2490010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22</a:t>
            </a:fld>
            <a:endParaRPr lang="en-US"/>
          </a:p>
        </p:txBody>
      </p:sp>
    </p:spTree>
    <p:extLst>
      <p:ext uri="{BB962C8B-B14F-4D97-AF65-F5344CB8AC3E}">
        <p14:creationId xmlns:p14="http://schemas.microsoft.com/office/powerpoint/2010/main" val="1896609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23</a:t>
            </a:fld>
            <a:endParaRPr lang="en-US"/>
          </a:p>
        </p:txBody>
      </p:sp>
    </p:spTree>
    <p:extLst>
      <p:ext uri="{BB962C8B-B14F-4D97-AF65-F5344CB8AC3E}">
        <p14:creationId xmlns:p14="http://schemas.microsoft.com/office/powerpoint/2010/main" val="1140923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24</a:t>
            </a:fld>
            <a:endParaRPr lang="en-US"/>
          </a:p>
        </p:txBody>
      </p:sp>
    </p:spTree>
    <p:extLst>
      <p:ext uri="{BB962C8B-B14F-4D97-AF65-F5344CB8AC3E}">
        <p14:creationId xmlns:p14="http://schemas.microsoft.com/office/powerpoint/2010/main" val="2470303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25</a:t>
            </a:fld>
            <a:endParaRPr lang="en-US"/>
          </a:p>
        </p:txBody>
      </p:sp>
    </p:spTree>
    <p:extLst>
      <p:ext uri="{BB962C8B-B14F-4D97-AF65-F5344CB8AC3E}">
        <p14:creationId xmlns:p14="http://schemas.microsoft.com/office/powerpoint/2010/main" val="2390503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turn the presentation over to Annette Carey with important</a:t>
            </a:r>
            <a:r>
              <a:rPr lang="en-US" baseline="0" dirty="0"/>
              <a:t> information about the Deafblind Exceptionality and Dec 1 Child Count.</a:t>
            </a:r>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26</a:t>
            </a:fld>
            <a:endParaRPr lang="en-US"/>
          </a:p>
        </p:txBody>
      </p:sp>
    </p:spTree>
    <p:extLst>
      <p:ext uri="{BB962C8B-B14F-4D97-AF65-F5344CB8AC3E}">
        <p14:creationId xmlns:p14="http://schemas.microsoft.com/office/powerpoint/2010/main" val="4284308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highlights</a:t>
            </a:r>
            <a:r>
              <a:rPr lang="en-US" baseline="0" dirty="0"/>
              <a:t> the new addition.  </a:t>
            </a:r>
            <a:r>
              <a:rPr lang="en-US" dirty="0"/>
              <a:t>Reason for this addition:</a:t>
            </a:r>
          </a:p>
          <a:p>
            <a:r>
              <a:rPr lang="en-US" dirty="0"/>
              <a:t>This clarification is found in</a:t>
            </a:r>
            <a:r>
              <a:rPr lang="en-US" baseline="0" dirty="0"/>
              <a:t> IDEA under multiple disabilities.  However as WV does not recognize that exceptionality, the clarification was not included in Policy 2419,</a:t>
            </a:r>
            <a:endParaRPr lang="en-US" dirty="0"/>
          </a:p>
        </p:txBody>
      </p:sp>
      <p:sp>
        <p:nvSpPr>
          <p:cNvPr id="4" name="Slide Number Placeholder 3"/>
          <p:cNvSpPr>
            <a:spLocks noGrp="1"/>
          </p:cNvSpPr>
          <p:nvPr>
            <p:ph type="sldNum" sz="quarter" idx="10"/>
          </p:nvPr>
        </p:nvSpPr>
        <p:spPr/>
        <p:txBody>
          <a:bodyPr/>
          <a:lstStyle/>
          <a:p>
            <a:fld id="{2BBFAA20-D74A-4B9E-8437-823A85DC7F9B}" type="slidenum">
              <a:rPr lang="en-US" smtClean="0"/>
              <a:t>27</a:t>
            </a:fld>
            <a:endParaRPr lang="en-US"/>
          </a:p>
        </p:txBody>
      </p:sp>
    </p:spTree>
    <p:extLst>
      <p:ext uri="{BB962C8B-B14F-4D97-AF65-F5344CB8AC3E}">
        <p14:creationId xmlns:p14="http://schemas.microsoft.com/office/powerpoint/2010/main" val="2162689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28</a:t>
            </a:fld>
            <a:endParaRPr lang="en-US"/>
          </a:p>
        </p:txBody>
      </p:sp>
    </p:spTree>
    <p:extLst>
      <p:ext uri="{BB962C8B-B14F-4D97-AF65-F5344CB8AC3E}">
        <p14:creationId xmlns:p14="http://schemas.microsoft.com/office/powerpoint/2010/main" val="3996502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number of data quality tools in place in order to assist districts:</a:t>
            </a:r>
          </a:p>
          <a:p>
            <a:r>
              <a:rPr lang="en-US" dirty="0"/>
              <a:t>1.</a:t>
            </a:r>
            <a:r>
              <a:rPr lang="en-US" baseline="0" dirty="0"/>
              <a:t> </a:t>
            </a:r>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29</a:t>
            </a:fld>
            <a:endParaRPr lang="en-US"/>
          </a:p>
        </p:txBody>
      </p:sp>
    </p:spTree>
    <p:extLst>
      <p:ext uri="{BB962C8B-B14F-4D97-AF65-F5344CB8AC3E}">
        <p14:creationId xmlns:p14="http://schemas.microsoft.com/office/powerpoint/2010/main" val="567712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December Child Count timeframe begins in mid-November and concludes in early December. Data regarding student enrollment, exceptionalities, and other characteristics will be captured on the school day closest to December 1 each year. District staff (specifically, Special Education Directors) are responsible for reviewing, verifying, and submitting information. The Superintendent is responsible for final certification and may certify the data at any point after submission and prior to the final certification deadline. The timeline outline in indicated on this slide.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Please Note: These dates are provided as a general rule for most years. If a submission due date (Dec. 1) falls on a weekend, the deadline will be the business day prior to Dec. 1.  WVDE staff may provide adjusted dates in years when collection or due dates fall on weekends or holidays. District staff should make note of any announcements provided through official channels (e.g., Superintendent’s Updates, WVEIS Collection Calendar, email or other notices sent to WVEIS County Contacts) that may list specific date changes. </a:t>
            </a:r>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3</a:t>
            </a:fld>
            <a:endParaRPr lang="en-US"/>
          </a:p>
        </p:txBody>
      </p:sp>
    </p:spTree>
    <p:extLst>
      <p:ext uri="{BB962C8B-B14F-4D97-AF65-F5344CB8AC3E}">
        <p14:creationId xmlns:p14="http://schemas.microsoft.com/office/powerpoint/2010/main" val="1649804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30</a:t>
            </a:fld>
            <a:endParaRPr lang="en-US"/>
          </a:p>
        </p:txBody>
      </p:sp>
    </p:spTree>
    <p:extLst>
      <p:ext uri="{BB962C8B-B14F-4D97-AF65-F5344CB8AC3E}">
        <p14:creationId xmlns:p14="http://schemas.microsoft.com/office/powerpoint/2010/main" val="2628754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31</a:t>
            </a:fld>
            <a:endParaRPr lang="en-US"/>
          </a:p>
        </p:txBody>
      </p:sp>
    </p:spTree>
    <p:extLst>
      <p:ext uri="{BB962C8B-B14F-4D97-AF65-F5344CB8AC3E}">
        <p14:creationId xmlns:p14="http://schemas.microsoft.com/office/powerpoint/2010/main" val="15194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32</a:t>
            </a:fld>
            <a:endParaRPr lang="en-US"/>
          </a:p>
        </p:txBody>
      </p:sp>
    </p:spTree>
    <p:extLst>
      <p:ext uri="{BB962C8B-B14F-4D97-AF65-F5344CB8AC3E}">
        <p14:creationId xmlns:p14="http://schemas.microsoft.com/office/powerpoint/2010/main" val="21350103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33</a:t>
            </a:fld>
            <a:endParaRPr lang="en-US"/>
          </a:p>
        </p:txBody>
      </p:sp>
    </p:spTree>
    <p:extLst>
      <p:ext uri="{BB962C8B-B14F-4D97-AF65-F5344CB8AC3E}">
        <p14:creationId xmlns:p14="http://schemas.microsoft.com/office/powerpoint/2010/main" val="40050564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and webinar will be available for downloading</a:t>
            </a:r>
            <a:r>
              <a:rPr lang="en-US" baseline="0" dirty="0"/>
              <a:t> from the Office Of Special Education website for your training and reviewing purposes.</a:t>
            </a:r>
          </a:p>
          <a:p>
            <a:r>
              <a:rPr lang="en-US" baseline="0" dirty="0"/>
              <a:t>Thank you so much for you attention</a:t>
            </a:r>
          </a:p>
          <a:p>
            <a:r>
              <a:rPr lang="en-US" baseline="0" dirty="0"/>
              <a:t>We are now open for questions</a:t>
            </a:r>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34</a:t>
            </a:fld>
            <a:endParaRPr lang="en-US"/>
          </a:p>
        </p:txBody>
      </p:sp>
    </p:spTree>
    <p:extLst>
      <p:ext uri="{BB962C8B-B14F-4D97-AF65-F5344CB8AC3E}">
        <p14:creationId xmlns:p14="http://schemas.microsoft.com/office/powerpoint/2010/main" val="38230810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9BDC8C-BABE-4B13-BDE4-EF7CB43FB4F8}" type="slidenum">
              <a:rPr lang="en-US" smtClean="0"/>
              <a:t>35</a:t>
            </a:fld>
            <a:endParaRPr lang="en-US"/>
          </a:p>
        </p:txBody>
      </p:sp>
    </p:spTree>
    <p:extLst>
      <p:ext uri="{BB962C8B-B14F-4D97-AF65-F5344CB8AC3E}">
        <p14:creationId xmlns:p14="http://schemas.microsoft.com/office/powerpoint/2010/main" val="617038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December Child Count is a snapshot of data taken on or before December 1 of each school year. In some years, December 1st falls on a weekend, which necessitates some adjustments to the snapshot date in order to account for the weekend days on which students and staff are not in school. Child Count data are captured on December 1st or the last school day prior. The table presents the data capture dates.</a:t>
            </a:r>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4</a:t>
            </a:fld>
            <a:endParaRPr lang="en-US"/>
          </a:p>
        </p:txBody>
      </p:sp>
    </p:spTree>
    <p:extLst>
      <p:ext uri="{BB962C8B-B14F-4D97-AF65-F5344CB8AC3E}">
        <p14:creationId xmlns:p14="http://schemas.microsoft.com/office/powerpoint/2010/main" val="3131235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Child Count</a:t>
            </a:r>
            <a:r>
              <a:rPr lang="en-US" baseline="0" dirty="0"/>
              <a:t> process, SE Directors are responsible for…and Superintendents are responsible for </a:t>
            </a:r>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5</a:t>
            </a:fld>
            <a:endParaRPr lang="en-US"/>
          </a:p>
        </p:txBody>
      </p:sp>
    </p:spTree>
    <p:extLst>
      <p:ext uri="{BB962C8B-B14F-4D97-AF65-F5344CB8AC3E}">
        <p14:creationId xmlns:p14="http://schemas.microsoft.com/office/powerpoint/2010/main" val="3985081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6</a:t>
            </a:fld>
            <a:endParaRPr lang="en-US"/>
          </a:p>
        </p:txBody>
      </p:sp>
    </p:spTree>
    <p:extLst>
      <p:ext uri="{BB962C8B-B14F-4D97-AF65-F5344CB8AC3E}">
        <p14:creationId xmlns:p14="http://schemas.microsoft.com/office/powerpoint/2010/main" val="3301257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7</a:t>
            </a:fld>
            <a:endParaRPr lang="en-US"/>
          </a:p>
        </p:txBody>
      </p:sp>
    </p:spTree>
    <p:extLst>
      <p:ext uri="{BB962C8B-B14F-4D97-AF65-F5344CB8AC3E}">
        <p14:creationId xmlns:p14="http://schemas.microsoft.com/office/powerpoint/2010/main" val="3524084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8</a:t>
            </a:fld>
            <a:endParaRPr lang="en-US"/>
          </a:p>
        </p:txBody>
      </p:sp>
    </p:spTree>
    <p:extLst>
      <p:ext uri="{BB962C8B-B14F-4D97-AF65-F5344CB8AC3E}">
        <p14:creationId xmlns:p14="http://schemas.microsoft.com/office/powerpoint/2010/main" val="1633788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BDC8C-BABE-4B13-BDE4-EF7CB43FB4F8}" type="slidenum">
              <a:rPr lang="en-US" smtClean="0"/>
              <a:t>9</a:t>
            </a:fld>
            <a:endParaRPr lang="en-US"/>
          </a:p>
        </p:txBody>
      </p:sp>
    </p:spTree>
    <p:extLst>
      <p:ext uri="{BB962C8B-B14F-4D97-AF65-F5344CB8AC3E}">
        <p14:creationId xmlns:p14="http://schemas.microsoft.com/office/powerpoint/2010/main" val="990577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1706" y="3446397"/>
            <a:ext cx="11834447" cy="1713781"/>
          </a:xfrm>
        </p:spPr>
        <p:txBody>
          <a:bodyPr anchor="b"/>
          <a:lstStyle>
            <a:lvl1pPr algn="ctr">
              <a:defRPr sz="6000">
                <a:solidFill>
                  <a:schemeClr val="bg1"/>
                </a:solidFill>
                <a:latin typeface="Vollkorn" charset="0"/>
                <a:ea typeface="Vollkorn" charset="0"/>
                <a:cs typeface="Vollkorn" charset="0"/>
              </a:defRPr>
            </a:lvl1pPr>
          </a:lstStyle>
          <a:p>
            <a:r>
              <a:rPr lang="en-US"/>
              <a:t>Click to edit Master title style</a:t>
            </a:r>
            <a:endParaRPr lang="en-US" dirty="0"/>
          </a:p>
        </p:txBody>
      </p:sp>
      <p:sp>
        <p:nvSpPr>
          <p:cNvPr id="3" name="Subtitle 2"/>
          <p:cNvSpPr>
            <a:spLocks noGrp="1"/>
          </p:cNvSpPr>
          <p:nvPr>
            <p:ph type="subTitle" idx="1"/>
          </p:nvPr>
        </p:nvSpPr>
        <p:spPr>
          <a:xfrm>
            <a:off x="2661136" y="5292661"/>
            <a:ext cx="6875585" cy="41647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727328" y="5841621"/>
            <a:ext cx="2743200" cy="365125"/>
          </a:xfrm>
          <a:prstGeom prst="rect">
            <a:avLst/>
          </a:prstGeom>
        </p:spPr>
        <p:txBody>
          <a:bodyPr/>
          <a:lstStyle>
            <a:lvl1pPr algn="ctr">
              <a:defRPr sz="1600" i="1">
                <a:solidFill>
                  <a:schemeClr val="bg1"/>
                </a:solidFill>
              </a:defRPr>
            </a:lvl1pPr>
          </a:lstStyle>
          <a:p>
            <a:fld id="{F1EE1D07-F263-4668-9407-8C23CEA77885}" type="datetimeFigureOut">
              <a:rPr lang="en-US" smtClean="0"/>
              <a:t>11/14/2018</a:t>
            </a:fld>
            <a:endParaRPr lang="en-US"/>
          </a:p>
        </p:txBody>
      </p:sp>
    </p:spTree>
    <p:extLst>
      <p:ext uri="{BB962C8B-B14F-4D97-AF65-F5344CB8AC3E}">
        <p14:creationId xmlns:p14="http://schemas.microsoft.com/office/powerpoint/2010/main" val="4077906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163CBF7-1262-41F0-89D4-45F29123FE4E}" type="slidenum">
              <a:rPr lang="en-US" smtClean="0"/>
              <a:t>‹#›</a:t>
            </a:fld>
            <a:endParaRPr lang="en-US"/>
          </a:p>
        </p:txBody>
      </p:sp>
    </p:spTree>
    <p:extLst>
      <p:ext uri="{BB962C8B-B14F-4D97-AF65-F5344CB8AC3E}">
        <p14:creationId xmlns:p14="http://schemas.microsoft.com/office/powerpoint/2010/main" val="198402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9589" y="365125"/>
            <a:ext cx="2628900" cy="54729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5125"/>
            <a:ext cx="8529989" cy="547296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163CBF7-1262-41F0-89D4-45F29123FE4E}" type="slidenum">
              <a:rPr lang="en-US" smtClean="0"/>
              <a:t>‹#›</a:t>
            </a:fld>
            <a:endParaRPr lang="en-US"/>
          </a:p>
        </p:txBody>
      </p:sp>
    </p:spTree>
    <p:extLst>
      <p:ext uri="{BB962C8B-B14F-4D97-AF65-F5344CB8AC3E}">
        <p14:creationId xmlns:p14="http://schemas.microsoft.com/office/powerpoint/2010/main" val="4127229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1707" y="3446399"/>
            <a:ext cx="11834447" cy="1713781"/>
          </a:xfrm>
        </p:spPr>
        <p:txBody>
          <a:bodyPr anchor="b"/>
          <a:lstStyle>
            <a:lvl1pPr algn="ctr">
              <a:defRPr sz="4500">
                <a:solidFill>
                  <a:schemeClr val="bg1"/>
                </a:solidFill>
                <a:latin typeface="Vollkorn" charset="0"/>
                <a:ea typeface="Vollkorn" charset="0"/>
                <a:cs typeface="Vollkorn" charset="0"/>
              </a:defRPr>
            </a:lvl1pPr>
          </a:lstStyle>
          <a:p>
            <a:r>
              <a:rPr lang="en-US"/>
              <a:t>Click to edit Master title style</a:t>
            </a:r>
            <a:endParaRPr lang="en-US" dirty="0"/>
          </a:p>
        </p:txBody>
      </p:sp>
      <p:sp>
        <p:nvSpPr>
          <p:cNvPr id="3" name="Subtitle 2"/>
          <p:cNvSpPr>
            <a:spLocks noGrp="1"/>
          </p:cNvSpPr>
          <p:nvPr>
            <p:ph type="subTitle" idx="1"/>
          </p:nvPr>
        </p:nvSpPr>
        <p:spPr>
          <a:xfrm>
            <a:off x="2661137" y="5292663"/>
            <a:ext cx="6875585" cy="416477"/>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4727328" y="5841623"/>
            <a:ext cx="2743200" cy="365125"/>
          </a:xfrm>
          <a:prstGeom prst="rect">
            <a:avLst/>
          </a:prstGeom>
        </p:spPr>
        <p:txBody>
          <a:bodyPr/>
          <a:lstStyle>
            <a:lvl1pPr algn="ctr">
              <a:defRPr sz="1200" i="1">
                <a:solidFill>
                  <a:schemeClr val="bg1"/>
                </a:solidFill>
              </a:defRPr>
            </a:lvl1pPr>
          </a:lstStyle>
          <a:p>
            <a:endParaRPr lang="en-US"/>
          </a:p>
        </p:txBody>
      </p:sp>
    </p:spTree>
    <p:extLst>
      <p:ext uri="{BB962C8B-B14F-4D97-AF65-F5344CB8AC3E}">
        <p14:creationId xmlns:p14="http://schemas.microsoft.com/office/powerpoint/2010/main" val="2186842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8F1C562-0EF2-0045-8093-4EDB6FA56DFA}" type="slidenum">
              <a:rPr lang="en-US" smtClean="0"/>
              <a:t>‹#›</a:t>
            </a:fld>
            <a:endParaRPr lang="en-US"/>
          </a:p>
        </p:txBody>
      </p:sp>
    </p:spTree>
    <p:extLst>
      <p:ext uri="{BB962C8B-B14F-4D97-AF65-F5344CB8AC3E}">
        <p14:creationId xmlns:p14="http://schemas.microsoft.com/office/powerpoint/2010/main" val="1335301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75138" y="1709742"/>
            <a:ext cx="11393351"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375139" y="4589466"/>
            <a:ext cx="11393351" cy="932104"/>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E8F1C562-0EF2-0045-8093-4EDB6FA56DFA}" type="slidenum">
              <a:rPr lang="en-US" smtClean="0"/>
              <a:t>‹#›</a:t>
            </a:fld>
            <a:endParaRPr lang="en-US"/>
          </a:p>
        </p:txBody>
      </p:sp>
    </p:spTree>
    <p:extLst>
      <p:ext uri="{BB962C8B-B14F-4D97-AF65-F5344CB8AC3E}">
        <p14:creationId xmlns:p14="http://schemas.microsoft.com/office/powerpoint/2010/main" val="3946035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98585" y="1778735"/>
            <a:ext cx="5486400" cy="3965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83570" y="1778735"/>
            <a:ext cx="5484919" cy="3965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E8F1C562-0EF2-0045-8093-4EDB6FA56DFA}" type="slidenum">
              <a:rPr lang="en-US" smtClean="0"/>
              <a:t>‹#›</a:t>
            </a:fld>
            <a:endParaRPr lang="en-US"/>
          </a:p>
        </p:txBody>
      </p:sp>
    </p:spTree>
    <p:extLst>
      <p:ext uri="{BB962C8B-B14F-4D97-AF65-F5344CB8AC3E}">
        <p14:creationId xmlns:p14="http://schemas.microsoft.com/office/powerpoint/2010/main" val="3745422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8586" y="1681163"/>
            <a:ext cx="5486033"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98586" y="2505075"/>
            <a:ext cx="5486033" cy="33212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83569" y="1681163"/>
            <a:ext cx="5486403"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283569" y="2505075"/>
            <a:ext cx="5486403" cy="33212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E8F1C562-0EF2-0045-8093-4EDB6FA56DFA}" type="slidenum">
              <a:rPr lang="en-US" smtClean="0"/>
              <a:t>‹#›</a:t>
            </a:fld>
            <a:endParaRPr lang="en-US"/>
          </a:p>
        </p:txBody>
      </p:sp>
      <p:sp>
        <p:nvSpPr>
          <p:cNvPr id="11" name="Title 1"/>
          <p:cNvSpPr>
            <a:spLocks noGrp="1"/>
          </p:cNvSpPr>
          <p:nvPr>
            <p:ph type="title"/>
          </p:nvPr>
        </p:nvSpPr>
        <p:spPr>
          <a:xfrm>
            <a:off x="398586" y="143748"/>
            <a:ext cx="11369903" cy="1400159"/>
          </a:xfrm>
        </p:spPr>
        <p:txBody>
          <a:bodyPr/>
          <a:lstStyle/>
          <a:p>
            <a:r>
              <a:rPr lang="en-US"/>
              <a:t>Click to edit Master title style</a:t>
            </a:r>
          </a:p>
        </p:txBody>
      </p:sp>
    </p:spTree>
    <p:extLst>
      <p:ext uri="{BB962C8B-B14F-4D97-AF65-F5344CB8AC3E}">
        <p14:creationId xmlns:p14="http://schemas.microsoft.com/office/powerpoint/2010/main" val="2765206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8F1C562-0EF2-0045-8093-4EDB6FA56DFA}" type="slidenum">
              <a:rPr lang="en-US" smtClean="0"/>
              <a:t>‹#›</a:t>
            </a:fld>
            <a:endParaRPr lang="en-US"/>
          </a:p>
        </p:txBody>
      </p:sp>
    </p:spTree>
    <p:extLst>
      <p:ext uri="{BB962C8B-B14F-4D97-AF65-F5344CB8AC3E}">
        <p14:creationId xmlns:p14="http://schemas.microsoft.com/office/powerpoint/2010/main" val="3580941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8F1C562-0EF2-0045-8093-4EDB6FA56DFA}" type="slidenum">
              <a:rPr lang="en-US" smtClean="0"/>
              <a:t>‹#›</a:t>
            </a:fld>
            <a:endParaRPr lang="en-US"/>
          </a:p>
        </p:txBody>
      </p:sp>
    </p:spTree>
    <p:extLst>
      <p:ext uri="{BB962C8B-B14F-4D97-AF65-F5344CB8AC3E}">
        <p14:creationId xmlns:p14="http://schemas.microsoft.com/office/powerpoint/2010/main" val="3016058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5478" y="457200"/>
            <a:ext cx="4572733"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334000" y="987429"/>
            <a:ext cx="6434488"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5478" y="2057400"/>
            <a:ext cx="4572733"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p:cNvSpPr>
            <a:spLocks noGrp="1"/>
          </p:cNvSpPr>
          <p:nvPr>
            <p:ph type="sldNum" sz="quarter" idx="12"/>
          </p:nvPr>
        </p:nvSpPr>
        <p:spPr/>
        <p:txBody>
          <a:bodyPr/>
          <a:lstStyle/>
          <a:p>
            <a:fld id="{E8F1C562-0EF2-0045-8093-4EDB6FA56DFA}" type="slidenum">
              <a:rPr lang="en-US" smtClean="0"/>
              <a:t>‹#›</a:t>
            </a:fld>
            <a:endParaRPr lang="en-US"/>
          </a:p>
        </p:txBody>
      </p:sp>
    </p:spTree>
    <p:extLst>
      <p:ext uri="{BB962C8B-B14F-4D97-AF65-F5344CB8AC3E}">
        <p14:creationId xmlns:p14="http://schemas.microsoft.com/office/powerpoint/2010/main" val="1284946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163CBF7-1262-41F0-89D4-45F29123FE4E}" type="slidenum">
              <a:rPr lang="en-US" smtClean="0"/>
              <a:t>‹#›</a:t>
            </a:fld>
            <a:endParaRPr lang="en-US"/>
          </a:p>
        </p:txBody>
      </p:sp>
    </p:spTree>
    <p:extLst>
      <p:ext uri="{BB962C8B-B14F-4D97-AF65-F5344CB8AC3E}">
        <p14:creationId xmlns:p14="http://schemas.microsoft.com/office/powerpoint/2010/main" val="3487042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334000" y="987431"/>
            <a:ext cx="6434488"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7" name="Slide Number Placeholder 6"/>
          <p:cNvSpPr>
            <a:spLocks noGrp="1"/>
          </p:cNvSpPr>
          <p:nvPr>
            <p:ph type="sldNum" sz="quarter" idx="12"/>
          </p:nvPr>
        </p:nvSpPr>
        <p:spPr/>
        <p:txBody>
          <a:bodyPr/>
          <a:lstStyle/>
          <a:p>
            <a:fld id="{E8F1C562-0EF2-0045-8093-4EDB6FA56DFA}" type="slidenum">
              <a:rPr lang="en-US" smtClean="0"/>
              <a:t>‹#›</a:t>
            </a:fld>
            <a:endParaRPr lang="en-US"/>
          </a:p>
        </p:txBody>
      </p:sp>
      <p:sp>
        <p:nvSpPr>
          <p:cNvPr id="10" name="Title 1"/>
          <p:cNvSpPr>
            <a:spLocks noGrp="1"/>
          </p:cNvSpPr>
          <p:nvPr>
            <p:ph type="title"/>
          </p:nvPr>
        </p:nvSpPr>
        <p:spPr>
          <a:xfrm>
            <a:off x="445478" y="457200"/>
            <a:ext cx="4572733" cy="1600200"/>
          </a:xfrm>
        </p:spPr>
        <p:txBody>
          <a:bodyPr anchor="b"/>
          <a:lstStyle>
            <a:lvl1pPr>
              <a:defRPr sz="2400"/>
            </a:lvl1pPr>
          </a:lstStyle>
          <a:p>
            <a:r>
              <a:rPr lang="en-US"/>
              <a:t>Click to edit Master title style</a:t>
            </a:r>
          </a:p>
        </p:txBody>
      </p:sp>
      <p:sp>
        <p:nvSpPr>
          <p:cNvPr id="11" name="Text Placeholder 3"/>
          <p:cNvSpPr>
            <a:spLocks noGrp="1"/>
          </p:cNvSpPr>
          <p:nvPr>
            <p:ph type="body" sz="half" idx="2"/>
          </p:nvPr>
        </p:nvSpPr>
        <p:spPr>
          <a:xfrm>
            <a:off x="445478" y="2057400"/>
            <a:ext cx="4572733"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2950646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8F1C562-0EF2-0045-8093-4EDB6FA56DFA}" type="slidenum">
              <a:rPr lang="en-US" smtClean="0"/>
              <a:t>‹#›</a:t>
            </a:fld>
            <a:endParaRPr lang="en-US"/>
          </a:p>
        </p:txBody>
      </p:sp>
    </p:spTree>
    <p:extLst>
      <p:ext uri="{BB962C8B-B14F-4D97-AF65-F5344CB8AC3E}">
        <p14:creationId xmlns:p14="http://schemas.microsoft.com/office/powerpoint/2010/main" val="4212310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9590" y="365127"/>
            <a:ext cx="2628900" cy="54729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5127"/>
            <a:ext cx="8529989" cy="547296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8F1C562-0EF2-0045-8093-4EDB6FA56DFA}" type="slidenum">
              <a:rPr lang="en-US" smtClean="0"/>
              <a:t>‹#›</a:t>
            </a:fld>
            <a:endParaRPr lang="en-US"/>
          </a:p>
        </p:txBody>
      </p:sp>
    </p:spTree>
    <p:extLst>
      <p:ext uri="{BB962C8B-B14F-4D97-AF65-F5344CB8AC3E}">
        <p14:creationId xmlns:p14="http://schemas.microsoft.com/office/powerpoint/2010/main" val="71325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75138" y="1709740"/>
            <a:ext cx="1139335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375139" y="4589466"/>
            <a:ext cx="11393350" cy="93210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3163CBF7-1262-41F0-89D4-45F29123FE4E}" type="slidenum">
              <a:rPr lang="en-US" smtClean="0"/>
              <a:t>‹#›</a:t>
            </a:fld>
            <a:endParaRPr lang="en-US"/>
          </a:p>
        </p:txBody>
      </p:sp>
    </p:spTree>
    <p:extLst>
      <p:ext uri="{BB962C8B-B14F-4D97-AF65-F5344CB8AC3E}">
        <p14:creationId xmlns:p14="http://schemas.microsoft.com/office/powerpoint/2010/main" val="3055419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98585" y="1778733"/>
            <a:ext cx="5486400" cy="3965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83569" y="1778733"/>
            <a:ext cx="5484919" cy="3965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3163CBF7-1262-41F0-89D4-45F29123FE4E}" type="slidenum">
              <a:rPr lang="en-US" smtClean="0"/>
              <a:t>‹#›</a:t>
            </a:fld>
            <a:endParaRPr lang="en-US"/>
          </a:p>
        </p:txBody>
      </p:sp>
    </p:spTree>
    <p:extLst>
      <p:ext uri="{BB962C8B-B14F-4D97-AF65-F5344CB8AC3E}">
        <p14:creationId xmlns:p14="http://schemas.microsoft.com/office/powerpoint/2010/main" val="47773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8585" y="1681163"/>
            <a:ext cx="54860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98585" y="2505075"/>
            <a:ext cx="5486033" cy="33212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83569" y="1681163"/>
            <a:ext cx="54864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83569" y="2505075"/>
            <a:ext cx="5486403" cy="33212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163CBF7-1262-41F0-89D4-45F29123FE4E}" type="slidenum">
              <a:rPr lang="en-US" smtClean="0"/>
              <a:t>‹#›</a:t>
            </a:fld>
            <a:endParaRPr lang="en-US"/>
          </a:p>
        </p:txBody>
      </p:sp>
      <p:sp>
        <p:nvSpPr>
          <p:cNvPr id="11" name="Title 1"/>
          <p:cNvSpPr>
            <a:spLocks noGrp="1"/>
          </p:cNvSpPr>
          <p:nvPr>
            <p:ph type="title"/>
          </p:nvPr>
        </p:nvSpPr>
        <p:spPr>
          <a:xfrm>
            <a:off x="398585" y="143746"/>
            <a:ext cx="11369903" cy="1400159"/>
          </a:xfrm>
        </p:spPr>
        <p:txBody>
          <a:bodyPr/>
          <a:lstStyle/>
          <a:p>
            <a:r>
              <a:rPr lang="en-US"/>
              <a:t>Click to edit Master title style</a:t>
            </a:r>
          </a:p>
        </p:txBody>
      </p:sp>
    </p:spTree>
    <p:extLst>
      <p:ext uri="{BB962C8B-B14F-4D97-AF65-F5344CB8AC3E}">
        <p14:creationId xmlns:p14="http://schemas.microsoft.com/office/powerpoint/2010/main" val="4139205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3163CBF7-1262-41F0-89D4-45F29123FE4E}" type="slidenum">
              <a:rPr lang="en-US" smtClean="0"/>
              <a:t>‹#›</a:t>
            </a:fld>
            <a:endParaRPr lang="en-US"/>
          </a:p>
        </p:txBody>
      </p:sp>
    </p:spTree>
    <p:extLst>
      <p:ext uri="{BB962C8B-B14F-4D97-AF65-F5344CB8AC3E}">
        <p14:creationId xmlns:p14="http://schemas.microsoft.com/office/powerpoint/2010/main" val="1513426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163CBF7-1262-41F0-89D4-45F29123FE4E}" type="slidenum">
              <a:rPr lang="en-US" smtClean="0"/>
              <a:t>‹#›</a:t>
            </a:fld>
            <a:endParaRPr lang="en-US"/>
          </a:p>
        </p:txBody>
      </p:sp>
    </p:spTree>
    <p:extLst>
      <p:ext uri="{BB962C8B-B14F-4D97-AF65-F5344CB8AC3E}">
        <p14:creationId xmlns:p14="http://schemas.microsoft.com/office/powerpoint/2010/main" val="1355683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5477" y="457200"/>
            <a:ext cx="457273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334000" y="987427"/>
            <a:ext cx="64344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5477" y="2057400"/>
            <a:ext cx="457273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3163CBF7-1262-41F0-89D4-45F29123FE4E}" type="slidenum">
              <a:rPr lang="en-US" smtClean="0"/>
              <a:t>‹#›</a:t>
            </a:fld>
            <a:endParaRPr lang="en-US"/>
          </a:p>
        </p:txBody>
      </p:sp>
    </p:spTree>
    <p:extLst>
      <p:ext uri="{BB962C8B-B14F-4D97-AF65-F5344CB8AC3E}">
        <p14:creationId xmlns:p14="http://schemas.microsoft.com/office/powerpoint/2010/main" val="3436744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334000" y="987429"/>
            <a:ext cx="64344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p:cNvSpPr>
            <a:spLocks noGrp="1"/>
          </p:cNvSpPr>
          <p:nvPr>
            <p:ph type="sldNum" sz="quarter" idx="12"/>
          </p:nvPr>
        </p:nvSpPr>
        <p:spPr/>
        <p:txBody>
          <a:bodyPr/>
          <a:lstStyle/>
          <a:p>
            <a:fld id="{3163CBF7-1262-41F0-89D4-45F29123FE4E}" type="slidenum">
              <a:rPr lang="en-US" smtClean="0"/>
              <a:t>‹#›</a:t>
            </a:fld>
            <a:endParaRPr lang="en-US"/>
          </a:p>
        </p:txBody>
      </p:sp>
      <p:sp>
        <p:nvSpPr>
          <p:cNvPr id="10" name="Title 1"/>
          <p:cNvSpPr>
            <a:spLocks noGrp="1"/>
          </p:cNvSpPr>
          <p:nvPr>
            <p:ph type="title"/>
          </p:nvPr>
        </p:nvSpPr>
        <p:spPr>
          <a:xfrm>
            <a:off x="445477" y="457200"/>
            <a:ext cx="4572733" cy="1600200"/>
          </a:xfrm>
        </p:spPr>
        <p:txBody>
          <a:bodyPr anchor="b"/>
          <a:lstStyle>
            <a:lvl1pPr>
              <a:defRPr sz="3200"/>
            </a:lvl1pPr>
          </a:lstStyle>
          <a:p>
            <a:r>
              <a:rPr lang="en-US"/>
              <a:t>Click to edit Master title style</a:t>
            </a:r>
          </a:p>
        </p:txBody>
      </p:sp>
      <p:sp>
        <p:nvSpPr>
          <p:cNvPr id="11" name="Text Placeholder 3"/>
          <p:cNvSpPr>
            <a:spLocks noGrp="1"/>
          </p:cNvSpPr>
          <p:nvPr>
            <p:ph type="body" sz="half" idx="2"/>
          </p:nvPr>
        </p:nvSpPr>
        <p:spPr>
          <a:xfrm>
            <a:off x="445477" y="2057400"/>
            <a:ext cx="457273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024388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585" y="143746"/>
            <a:ext cx="11369903" cy="1400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98585" y="1723293"/>
            <a:ext cx="11369903" cy="414996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596181" y="6356352"/>
            <a:ext cx="1172307" cy="365125"/>
          </a:xfrm>
          <a:prstGeom prst="rect">
            <a:avLst/>
          </a:prstGeom>
        </p:spPr>
        <p:txBody>
          <a:bodyPr vert="horz" lIns="91440" tIns="45720" rIns="91440" bIns="45720" rtlCol="0" anchor="ctr"/>
          <a:lstStyle>
            <a:lvl1pPr algn="ctr">
              <a:defRPr sz="1400" b="1" i="0">
                <a:solidFill>
                  <a:schemeClr val="bg1"/>
                </a:solidFill>
                <a:latin typeface="Fira Sans Ultra" charset="0"/>
                <a:ea typeface="Fira Sans Ultra" charset="0"/>
                <a:cs typeface="Fira Sans Ultra" charset="0"/>
              </a:defRPr>
            </a:lvl1pPr>
          </a:lstStyle>
          <a:p>
            <a:fld id="{3163CBF7-1262-41F0-89D4-45F29123FE4E}" type="slidenum">
              <a:rPr lang="en-US" smtClean="0"/>
              <a:t>‹#›</a:t>
            </a:fld>
            <a:endParaRPr lang="en-US"/>
          </a:p>
        </p:txBody>
      </p:sp>
    </p:spTree>
    <p:extLst>
      <p:ext uri="{BB962C8B-B14F-4D97-AF65-F5344CB8AC3E}">
        <p14:creationId xmlns:p14="http://schemas.microsoft.com/office/powerpoint/2010/main" val="1837127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rgbClr val="004071"/>
          </a:solidFill>
          <a:latin typeface="Vollkorn" charset="0"/>
          <a:ea typeface="Vollkorn" charset="0"/>
          <a:cs typeface="Vollkorn"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60636B"/>
          </a:solidFill>
          <a:latin typeface="Fira Sans" charset="0"/>
          <a:ea typeface="Fira Sans" charset="0"/>
          <a:cs typeface="Fira Sans" charset="0"/>
        </a:defRPr>
      </a:lvl1pPr>
      <a:lvl2pPr marL="685800" indent="-228600" algn="l" defTabSz="914400" rtl="0" eaLnBrk="1" latinLnBrk="0" hangingPunct="1">
        <a:lnSpc>
          <a:spcPct val="90000"/>
        </a:lnSpc>
        <a:spcBef>
          <a:spcPts val="500"/>
        </a:spcBef>
        <a:buFont typeface="Arial"/>
        <a:buChar char="•"/>
        <a:defRPr sz="2400" kern="1200">
          <a:solidFill>
            <a:srgbClr val="60636B"/>
          </a:solidFill>
          <a:latin typeface="Fira Sans" charset="0"/>
          <a:ea typeface="Fira Sans" charset="0"/>
          <a:cs typeface="Fira Sans" charset="0"/>
        </a:defRPr>
      </a:lvl2pPr>
      <a:lvl3pPr marL="1143000" indent="-228600" algn="l" defTabSz="914400" rtl="0" eaLnBrk="1" latinLnBrk="0" hangingPunct="1">
        <a:lnSpc>
          <a:spcPct val="90000"/>
        </a:lnSpc>
        <a:spcBef>
          <a:spcPts val="500"/>
        </a:spcBef>
        <a:buFont typeface="Arial"/>
        <a:buChar char="•"/>
        <a:defRPr sz="2000" kern="1200">
          <a:solidFill>
            <a:srgbClr val="60636B"/>
          </a:solidFill>
          <a:latin typeface="Fira Sans" charset="0"/>
          <a:ea typeface="Fira Sans" charset="0"/>
          <a:cs typeface="Fira Sans" charset="0"/>
        </a:defRPr>
      </a:lvl3pPr>
      <a:lvl4pPr marL="1600200" indent="-228600" algn="l" defTabSz="914400" rtl="0" eaLnBrk="1" latinLnBrk="0" hangingPunct="1">
        <a:lnSpc>
          <a:spcPct val="90000"/>
        </a:lnSpc>
        <a:spcBef>
          <a:spcPts val="500"/>
        </a:spcBef>
        <a:buFont typeface="Arial"/>
        <a:buChar char="•"/>
        <a:defRPr sz="1800" kern="1200">
          <a:solidFill>
            <a:srgbClr val="60636B"/>
          </a:solidFill>
          <a:latin typeface="Fira Sans" charset="0"/>
          <a:ea typeface="Fira Sans" charset="0"/>
          <a:cs typeface="Fira Sans" charset="0"/>
        </a:defRPr>
      </a:lvl4pPr>
      <a:lvl5pPr marL="2057400" indent="-228600" algn="l" defTabSz="914400" rtl="0" eaLnBrk="1" latinLnBrk="0" hangingPunct="1">
        <a:lnSpc>
          <a:spcPct val="90000"/>
        </a:lnSpc>
        <a:spcBef>
          <a:spcPts val="500"/>
        </a:spcBef>
        <a:buFont typeface="Arial"/>
        <a:buChar char="•"/>
        <a:defRPr sz="1800" kern="1200">
          <a:solidFill>
            <a:srgbClr val="60636B"/>
          </a:solidFill>
          <a:latin typeface="Fira Sans" charset="0"/>
          <a:ea typeface="Fira Sans" charset="0"/>
          <a:cs typeface="Fira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586" y="143748"/>
            <a:ext cx="11369903" cy="1400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98586" y="1723293"/>
            <a:ext cx="11369903" cy="414996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596181" y="6356354"/>
            <a:ext cx="1172307" cy="365125"/>
          </a:xfrm>
          <a:prstGeom prst="rect">
            <a:avLst/>
          </a:prstGeom>
        </p:spPr>
        <p:txBody>
          <a:bodyPr vert="horz" lIns="91440" tIns="45720" rIns="91440" bIns="45720" rtlCol="0" anchor="ctr"/>
          <a:lstStyle>
            <a:lvl1pPr algn="ctr">
              <a:defRPr sz="1050" b="1" i="0">
                <a:solidFill>
                  <a:schemeClr val="bg1"/>
                </a:solidFill>
                <a:latin typeface="Fira Sans Ultra" charset="0"/>
                <a:ea typeface="Fira Sans Ultra" charset="0"/>
                <a:cs typeface="Fira Sans Ultra" charset="0"/>
              </a:defRPr>
            </a:lvl1pPr>
          </a:lstStyle>
          <a:p>
            <a:fld id="{E8F1C562-0EF2-0045-8093-4EDB6FA56DFA}" type="slidenum">
              <a:rPr lang="en-US" smtClean="0"/>
              <a:pPr/>
              <a:t>‹#›</a:t>
            </a:fld>
            <a:endParaRPr lang="en-US" dirty="0"/>
          </a:p>
        </p:txBody>
      </p:sp>
    </p:spTree>
    <p:extLst>
      <p:ext uri="{BB962C8B-B14F-4D97-AF65-F5344CB8AC3E}">
        <p14:creationId xmlns:p14="http://schemas.microsoft.com/office/powerpoint/2010/main" val="22043034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rgbClr val="004071"/>
          </a:solidFill>
          <a:latin typeface="Vollkorn" charset="0"/>
          <a:ea typeface="Vollkorn" charset="0"/>
          <a:cs typeface="Vollkorn" charset="0"/>
        </a:defRPr>
      </a:lvl1pPr>
    </p:titleStyle>
    <p:bodyStyle>
      <a:lvl1pPr marL="171450" indent="-171450" algn="l" defTabSz="685800" rtl="0" eaLnBrk="1" latinLnBrk="0" hangingPunct="1">
        <a:lnSpc>
          <a:spcPct val="90000"/>
        </a:lnSpc>
        <a:spcBef>
          <a:spcPts val="750"/>
        </a:spcBef>
        <a:buFont typeface="Arial"/>
        <a:buChar char="•"/>
        <a:defRPr sz="2100" kern="1200">
          <a:solidFill>
            <a:srgbClr val="60636B"/>
          </a:solidFill>
          <a:latin typeface="Fira Sans" charset="0"/>
          <a:ea typeface="Fira Sans" charset="0"/>
          <a:cs typeface="Fira Sans" charset="0"/>
        </a:defRPr>
      </a:lvl1pPr>
      <a:lvl2pPr marL="514350" indent="-171450" algn="l" defTabSz="685800" rtl="0" eaLnBrk="1" latinLnBrk="0" hangingPunct="1">
        <a:lnSpc>
          <a:spcPct val="90000"/>
        </a:lnSpc>
        <a:spcBef>
          <a:spcPts val="375"/>
        </a:spcBef>
        <a:buFont typeface="Arial"/>
        <a:buChar char="•"/>
        <a:defRPr sz="1800" kern="1200">
          <a:solidFill>
            <a:srgbClr val="60636B"/>
          </a:solidFill>
          <a:latin typeface="Fira Sans" charset="0"/>
          <a:ea typeface="Fira Sans" charset="0"/>
          <a:cs typeface="Fira Sans" charset="0"/>
        </a:defRPr>
      </a:lvl2pPr>
      <a:lvl3pPr marL="857250" indent="-171450" algn="l" defTabSz="685800" rtl="0" eaLnBrk="1" latinLnBrk="0" hangingPunct="1">
        <a:lnSpc>
          <a:spcPct val="90000"/>
        </a:lnSpc>
        <a:spcBef>
          <a:spcPts val="375"/>
        </a:spcBef>
        <a:buFont typeface="Arial"/>
        <a:buChar char="•"/>
        <a:defRPr sz="1500" kern="1200">
          <a:solidFill>
            <a:srgbClr val="60636B"/>
          </a:solidFill>
          <a:latin typeface="Fira Sans" charset="0"/>
          <a:ea typeface="Fira Sans" charset="0"/>
          <a:cs typeface="Fira Sans" charset="0"/>
        </a:defRPr>
      </a:lvl3pPr>
      <a:lvl4pPr marL="1200150" indent="-171450" algn="l" defTabSz="685800" rtl="0" eaLnBrk="1" latinLnBrk="0" hangingPunct="1">
        <a:lnSpc>
          <a:spcPct val="90000"/>
        </a:lnSpc>
        <a:spcBef>
          <a:spcPts val="375"/>
        </a:spcBef>
        <a:buFont typeface="Arial"/>
        <a:buChar char="•"/>
        <a:defRPr sz="1350" kern="1200">
          <a:solidFill>
            <a:srgbClr val="60636B"/>
          </a:solidFill>
          <a:latin typeface="Fira Sans" charset="0"/>
          <a:ea typeface="Fira Sans" charset="0"/>
          <a:cs typeface="Fira Sans" charset="0"/>
        </a:defRPr>
      </a:lvl4pPr>
      <a:lvl5pPr marL="1543050" indent="-171450" algn="l" defTabSz="685800" rtl="0" eaLnBrk="1" latinLnBrk="0" hangingPunct="1">
        <a:lnSpc>
          <a:spcPct val="90000"/>
        </a:lnSpc>
        <a:spcBef>
          <a:spcPts val="375"/>
        </a:spcBef>
        <a:buFont typeface="Arial"/>
        <a:buChar char="•"/>
        <a:defRPr sz="1350" kern="1200">
          <a:solidFill>
            <a:srgbClr val="60636B"/>
          </a:solidFill>
          <a:latin typeface="Fira Sans" charset="0"/>
          <a:ea typeface="Fira Sans" charset="0"/>
          <a:cs typeface="Fira Sans"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2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mailto:acarey@k12.wv.us" TargetMode="Externa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mailto:ariley@k12.wv.us" TargetMode="External"/><Relationship Id="rId5" Type="http://schemas.openxmlformats.org/officeDocument/2006/relationships/hyperlink" Target="mailto:renee.ecckleshardy@k12.wv.us" TargetMode="External"/><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Special Education Child Count</a:t>
            </a:r>
          </a:p>
        </p:txBody>
      </p:sp>
      <p:sp>
        <p:nvSpPr>
          <p:cNvPr id="3" name="Subtitle 2"/>
          <p:cNvSpPr>
            <a:spLocks noGrp="1"/>
          </p:cNvSpPr>
          <p:nvPr>
            <p:ph type="subTitle" idx="1"/>
          </p:nvPr>
        </p:nvSpPr>
        <p:spPr>
          <a:xfrm>
            <a:off x="2661136" y="5292661"/>
            <a:ext cx="6875585" cy="660464"/>
          </a:xfrm>
        </p:spPr>
        <p:txBody>
          <a:bodyPr>
            <a:noAutofit/>
          </a:bodyPr>
          <a:lstStyle/>
          <a:p>
            <a:r>
              <a:rPr lang="en-US" sz="4400" dirty="0">
                <a:solidFill>
                  <a:srgbClr val="A7253F"/>
                </a:solidFill>
              </a:rPr>
              <a:t>December 1</a:t>
            </a:r>
          </a:p>
        </p:txBody>
      </p:sp>
      <p:pic>
        <p:nvPicPr>
          <p:cNvPr id="8" name="Audio 7">
            <a:hlinkClick r:id="" action="ppaction://media"/>
            <a:extLst>
              <a:ext uri="{FF2B5EF4-FFF2-40B4-BE49-F238E27FC236}">
                <a16:creationId xmlns:a16="http://schemas.microsoft.com/office/drawing/2014/main" id="{AC718E63-4ABC-44C4-B05E-3F7649BA8F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4853811"/>
      </p:ext>
    </p:extLst>
  </p:cSld>
  <p:clrMapOvr>
    <a:masterClrMapping/>
  </p:clrMapOvr>
  <mc:AlternateContent xmlns:mc="http://schemas.openxmlformats.org/markup-compatibility/2006" xmlns:p14="http://schemas.microsoft.com/office/powerpoint/2010/main">
    <mc:Choice Requires="p14">
      <p:transition spd="slow" p14:dur="2000" advTm="10054"/>
    </mc:Choice>
    <mc:Fallback xmlns="">
      <p:transition spd="slow" advTm="10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1184445" y="99152"/>
            <a:ext cx="9783477" cy="5794413"/>
          </a:xfrm>
          <a:prstGeom prst="rect">
            <a:avLst/>
          </a:prstGeom>
        </p:spPr>
      </p:pic>
      <p:pic>
        <p:nvPicPr>
          <p:cNvPr id="2" name="Audio 1">
            <a:hlinkClick r:id="" action="ppaction://media"/>
            <a:extLst>
              <a:ext uri="{FF2B5EF4-FFF2-40B4-BE49-F238E27FC236}">
                <a16:creationId xmlns:a16="http://schemas.microsoft.com/office/drawing/2014/main" id="{8CA7AC1B-80F7-4C7B-951E-C797468BCE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11770433"/>
      </p:ext>
    </p:extLst>
  </p:cSld>
  <p:clrMapOvr>
    <a:masterClrMapping/>
  </p:clrMapOvr>
  <mc:AlternateContent xmlns:mc="http://schemas.openxmlformats.org/markup-compatibility/2006" xmlns:p14="http://schemas.microsoft.com/office/powerpoint/2010/main">
    <mc:Choice Requires="p14">
      <p:transition spd="slow" p14:dur="2000" advTm="39633"/>
    </mc:Choice>
    <mc:Fallback xmlns="">
      <p:transition spd="slow" advTm="39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187286" y="696544"/>
            <a:ext cx="11765039" cy="4638373"/>
          </a:xfrm>
          <a:prstGeom prst="rect">
            <a:avLst/>
          </a:prstGeom>
        </p:spPr>
      </p:pic>
      <p:pic>
        <p:nvPicPr>
          <p:cNvPr id="6" name="Audio 5">
            <a:hlinkClick r:id="" action="ppaction://media"/>
            <a:extLst>
              <a:ext uri="{FF2B5EF4-FFF2-40B4-BE49-F238E27FC236}">
                <a16:creationId xmlns:a16="http://schemas.microsoft.com/office/drawing/2014/main" id="{4F7B0D40-F13F-4DC5-A9E0-96C301984A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55715560"/>
      </p:ext>
    </p:extLst>
  </p:cSld>
  <p:clrMapOvr>
    <a:masterClrMapping/>
  </p:clrMapOvr>
  <mc:AlternateContent xmlns:mc="http://schemas.openxmlformats.org/markup-compatibility/2006" xmlns:p14="http://schemas.microsoft.com/office/powerpoint/2010/main">
    <mc:Choice Requires="p14">
      <p:transition spd="slow" p14:dur="2000" advTm="22300"/>
    </mc:Choice>
    <mc:Fallback xmlns="">
      <p:transition spd="slow" advTm="22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85" y="96378"/>
            <a:ext cx="11369903" cy="532716"/>
          </a:xfrm>
          <a:solidFill>
            <a:srgbClr val="002060"/>
          </a:solidFill>
        </p:spPr>
        <p:txBody>
          <a:bodyPr>
            <a:normAutofit fontScale="90000"/>
          </a:bodyPr>
          <a:lstStyle/>
          <a:p>
            <a:r>
              <a:rPr lang="en-US" sz="3600" b="1" dirty="0">
                <a:solidFill>
                  <a:schemeClr val="bg1"/>
                </a:solidFill>
              </a:rPr>
              <a:t>District Special Education Director</a:t>
            </a:r>
            <a:endParaRPr lang="en-US" sz="3600" dirty="0">
              <a:solidFill>
                <a:schemeClr val="bg1"/>
              </a:solidFill>
            </a:endParaRPr>
          </a:p>
        </p:txBody>
      </p:sp>
      <p:sp>
        <p:nvSpPr>
          <p:cNvPr id="3" name="Rectangle 2"/>
          <p:cNvSpPr/>
          <p:nvPr/>
        </p:nvSpPr>
        <p:spPr>
          <a:xfrm>
            <a:off x="398585" y="919093"/>
            <a:ext cx="11369903" cy="3970318"/>
          </a:xfrm>
          <a:prstGeom prst="rect">
            <a:avLst/>
          </a:prstGeom>
        </p:spPr>
        <p:txBody>
          <a:bodyPr wrap="square">
            <a:spAutoFit/>
          </a:bodyPr>
          <a:lstStyle/>
          <a:p>
            <a:r>
              <a:rPr lang="en-US" sz="2800" dirty="0">
                <a:solidFill>
                  <a:schemeClr val="bg2">
                    <a:lumMod val="50000"/>
                  </a:schemeClr>
                </a:solidFill>
                <a:latin typeface="Fira Sans" panose="020B0503050000020004" pitchFamily="34" charset="0"/>
              </a:rPr>
              <a:t>The Special Education December Child Count is found in the application </a:t>
            </a:r>
            <a:r>
              <a:rPr lang="en-US" sz="2800" b="1" dirty="0">
                <a:solidFill>
                  <a:schemeClr val="bg2">
                    <a:lumMod val="50000"/>
                  </a:schemeClr>
                </a:solidFill>
                <a:latin typeface="Fira Sans" panose="020B0503050000020004" pitchFamily="34" charset="0"/>
              </a:rPr>
              <a:t>CERT.DCC </a:t>
            </a:r>
            <a:r>
              <a:rPr lang="en-US" sz="2800" dirty="0">
                <a:solidFill>
                  <a:schemeClr val="bg2">
                    <a:lumMod val="50000"/>
                  </a:schemeClr>
                </a:solidFill>
                <a:latin typeface="Fira Sans" panose="020B0503050000020004" pitchFamily="34" charset="0"/>
              </a:rPr>
              <a:t>within the </a:t>
            </a:r>
            <a:r>
              <a:rPr lang="en-US" sz="2800" b="1" dirty="0">
                <a:solidFill>
                  <a:schemeClr val="bg2">
                    <a:lumMod val="50000"/>
                  </a:schemeClr>
                </a:solidFill>
                <a:latin typeface="Fira Sans" panose="020B0503050000020004" pitchFamily="34" charset="0"/>
              </a:rPr>
              <a:t>WVR/WVR 100 State Reporting Requirements </a:t>
            </a:r>
            <a:r>
              <a:rPr lang="en-US" sz="2800" dirty="0">
                <a:solidFill>
                  <a:schemeClr val="bg2">
                    <a:lumMod val="50000"/>
                  </a:schemeClr>
                </a:solidFill>
                <a:latin typeface="Fira Sans" panose="020B0503050000020004" pitchFamily="34" charset="0"/>
              </a:rPr>
              <a:t>menu. </a:t>
            </a:r>
          </a:p>
          <a:p>
            <a:pPr marL="342900" indent="-342900">
              <a:buFont typeface="Arial" panose="020B0604020202020204" pitchFamily="34" charset="0"/>
              <a:buChar char="•"/>
            </a:pPr>
            <a:r>
              <a:rPr lang="en-US" sz="2800" dirty="0">
                <a:solidFill>
                  <a:schemeClr val="bg2">
                    <a:lumMod val="50000"/>
                  </a:schemeClr>
                </a:solidFill>
                <a:latin typeface="Fira Sans" panose="020B0503050000020004" pitchFamily="34" charset="0"/>
              </a:rPr>
              <a:t>This collection requires submission by the Special Education Director, followed by superintendent certification. The Special Education Director may wish to collaborate with the school principal or other staff to ensure that all information about special education students is current and correct. </a:t>
            </a:r>
          </a:p>
          <a:p>
            <a:endParaRPr lang="en-US" sz="2800" dirty="0">
              <a:solidFill>
                <a:schemeClr val="bg2">
                  <a:lumMod val="50000"/>
                </a:schemeClr>
              </a:solidFill>
              <a:latin typeface="Fira Sans" panose="020B0503050000020004" pitchFamily="34" charset="0"/>
            </a:endParaRPr>
          </a:p>
        </p:txBody>
      </p:sp>
      <p:pic>
        <p:nvPicPr>
          <p:cNvPr id="7" name="Audio 6">
            <a:hlinkClick r:id="" action="ppaction://media"/>
            <a:extLst>
              <a:ext uri="{FF2B5EF4-FFF2-40B4-BE49-F238E27FC236}">
                <a16:creationId xmlns:a16="http://schemas.microsoft.com/office/drawing/2014/main" id="{D583079D-910B-4EF6-B82B-69845617B7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39238222"/>
      </p:ext>
    </p:extLst>
  </p:cSld>
  <p:clrMapOvr>
    <a:masterClrMapping/>
  </p:clrMapOvr>
  <mc:AlternateContent xmlns:mc="http://schemas.openxmlformats.org/markup-compatibility/2006" xmlns:p14="http://schemas.microsoft.com/office/powerpoint/2010/main">
    <mc:Choice Requires="p14">
      <p:transition spd="slow" p14:dur="2000" advTm="31158"/>
    </mc:Choice>
    <mc:Fallback xmlns="">
      <p:transition spd="slow" advTm="31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85" y="143746"/>
            <a:ext cx="11369903" cy="721783"/>
          </a:xfrm>
          <a:solidFill>
            <a:srgbClr val="002060"/>
          </a:solidFill>
        </p:spPr>
        <p:txBody>
          <a:bodyPr>
            <a:normAutofit fontScale="90000"/>
          </a:bodyPr>
          <a:lstStyle/>
          <a:p>
            <a:r>
              <a:rPr lang="en-US" b="1" dirty="0">
                <a:solidFill>
                  <a:schemeClr val="bg1"/>
                </a:solidFill>
              </a:rPr>
              <a:t>Instructions for Special Education Directors</a:t>
            </a:r>
            <a:endParaRPr lang="en-US" dirty="0">
              <a:solidFill>
                <a:schemeClr val="bg1"/>
              </a:solidFill>
            </a:endParaRPr>
          </a:p>
        </p:txBody>
      </p:sp>
      <p:sp>
        <p:nvSpPr>
          <p:cNvPr id="3" name="Rectangle 2"/>
          <p:cNvSpPr/>
          <p:nvPr/>
        </p:nvSpPr>
        <p:spPr>
          <a:xfrm>
            <a:off x="398585" y="1057619"/>
            <a:ext cx="11369903" cy="3785652"/>
          </a:xfrm>
          <a:prstGeom prst="rect">
            <a:avLst/>
          </a:prstGeom>
        </p:spPr>
        <p:txBody>
          <a:bodyPr wrap="square">
            <a:spAutoFit/>
          </a:bodyPr>
          <a:lstStyle/>
          <a:p>
            <a:r>
              <a:rPr lang="en-US" sz="2400" dirty="0">
                <a:solidFill>
                  <a:schemeClr val="bg2">
                    <a:lumMod val="50000"/>
                  </a:schemeClr>
                </a:solidFill>
                <a:latin typeface="Fira Sans" panose="020B0503050000020004" pitchFamily="34" charset="0"/>
              </a:rPr>
              <a:t>The special education child count includes (Ages 3-21):</a:t>
            </a:r>
          </a:p>
          <a:p>
            <a:pPr marL="457200" indent="-457200">
              <a:buFont typeface="Arial" panose="020B0604020202020204" pitchFamily="34" charset="0"/>
              <a:buChar char="•"/>
            </a:pPr>
            <a:r>
              <a:rPr lang="en-US" sz="2400" dirty="0">
                <a:solidFill>
                  <a:schemeClr val="bg2">
                    <a:lumMod val="50000"/>
                  </a:schemeClr>
                </a:solidFill>
                <a:latin typeface="Fira Sans" panose="020B0503050000020004" pitchFamily="34" charset="0"/>
              </a:rPr>
              <a:t>The number of students by exceptionality and age</a:t>
            </a:r>
          </a:p>
          <a:p>
            <a:pPr marL="457200" indent="-457200">
              <a:buFont typeface="Arial" panose="020B0604020202020204" pitchFamily="34" charset="0"/>
              <a:buChar char="•"/>
            </a:pPr>
            <a:r>
              <a:rPr lang="en-US" sz="2400" dirty="0">
                <a:solidFill>
                  <a:schemeClr val="bg2">
                    <a:lumMod val="50000"/>
                  </a:schemeClr>
                </a:solidFill>
                <a:latin typeface="Fira Sans" panose="020B0503050000020004" pitchFamily="34" charset="0"/>
              </a:rPr>
              <a:t>The number of students by least restrictive environment (LRE) and age </a:t>
            </a:r>
          </a:p>
          <a:p>
            <a:endParaRPr lang="en-US" sz="2400" dirty="0">
              <a:solidFill>
                <a:schemeClr val="bg2">
                  <a:lumMod val="50000"/>
                </a:schemeClr>
              </a:solidFill>
              <a:latin typeface="Fira Sans" panose="020B0503050000020004" pitchFamily="34" charset="0"/>
            </a:endParaRPr>
          </a:p>
          <a:p>
            <a:r>
              <a:rPr lang="en-US" sz="2400" dirty="0">
                <a:solidFill>
                  <a:schemeClr val="bg2">
                    <a:lumMod val="50000"/>
                  </a:schemeClr>
                </a:solidFill>
                <a:latin typeface="Fira Sans" panose="020B0503050000020004" pitchFamily="34" charset="0"/>
              </a:rPr>
              <a:t>Special Education Directors must verify:</a:t>
            </a:r>
          </a:p>
          <a:p>
            <a:pPr marL="914400" lvl="1" indent="-457200">
              <a:buFont typeface="+mj-lt"/>
              <a:buAutoNum type="arabicPeriod"/>
            </a:pPr>
            <a:r>
              <a:rPr lang="en-US" sz="2400" dirty="0">
                <a:solidFill>
                  <a:schemeClr val="bg2">
                    <a:lumMod val="50000"/>
                  </a:schemeClr>
                </a:solidFill>
                <a:latin typeface="Fira Sans" panose="020B0503050000020004" pitchFamily="34" charset="0"/>
              </a:rPr>
              <a:t>exceptionality codes, </a:t>
            </a:r>
          </a:p>
          <a:p>
            <a:pPr marL="914400" lvl="1" indent="-457200">
              <a:buFont typeface="+mj-lt"/>
              <a:buAutoNum type="arabicPeriod"/>
            </a:pPr>
            <a:r>
              <a:rPr lang="en-US" sz="2400" dirty="0">
                <a:solidFill>
                  <a:schemeClr val="bg2">
                    <a:lumMod val="50000"/>
                  </a:schemeClr>
                </a:solidFill>
                <a:latin typeface="Fira Sans" panose="020B0503050000020004" pitchFamily="34" charset="0"/>
              </a:rPr>
              <a:t>birth dates, </a:t>
            </a:r>
          </a:p>
          <a:p>
            <a:pPr marL="914400" lvl="1" indent="-457200">
              <a:buFont typeface="+mj-lt"/>
              <a:buAutoNum type="arabicPeriod"/>
            </a:pPr>
            <a:r>
              <a:rPr lang="en-US" sz="2400" dirty="0">
                <a:solidFill>
                  <a:schemeClr val="bg2">
                    <a:lumMod val="50000"/>
                  </a:schemeClr>
                </a:solidFill>
                <a:latin typeface="Fira Sans" panose="020B0503050000020004" pitchFamily="34" charset="0"/>
              </a:rPr>
              <a:t>race/ethnicity codes, </a:t>
            </a:r>
          </a:p>
          <a:p>
            <a:pPr marL="914400" lvl="1" indent="-457200">
              <a:buFont typeface="+mj-lt"/>
              <a:buAutoNum type="arabicPeriod"/>
            </a:pPr>
            <a:r>
              <a:rPr lang="en-US" sz="2400" dirty="0">
                <a:solidFill>
                  <a:schemeClr val="bg2">
                    <a:lumMod val="50000"/>
                  </a:schemeClr>
                </a:solidFill>
                <a:latin typeface="Fira Sans" panose="020B0503050000020004" pitchFamily="34" charset="0"/>
              </a:rPr>
              <a:t>LEP designations, and </a:t>
            </a:r>
          </a:p>
          <a:p>
            <a:pPr marL="914400" lvl="1" indent="-457200">
              <a:buFont typeface="+mj-lt"/>
              <a:buAutoNum type="arabicPeriod"/>
            </a:pPr>
            <a:r>
              <a:rPr lang="en-US" sz="2400" dirty="0">
                <a:solidFill>
                  <a:schemeClr val="bg2">
                    <a:lumMod val="50000"/>
                  </a:schemeClr>
                </a:solidFill>
                <a:latin typeface="Fira Sans" panose="020B0503050000020004" pitchFamily="34" charset="0"/>
              </a:rPr>
              <a:t>LRE codes in students’ WVEIS records. </a:t>
            </a:r>
            <a:endParaRPr lang="en-US" sz="2400" dirty="0">
              <a:solidFill>
                <a:schemeClr val="bg2">
                  <a:lumMod val="50000"/>
                </a:schemeClr>
              </a:solidFill>
            </a:endParaRPr>
          </a:p>
        </p:txBody>
      </p:sp>
      <p:pic>
        <p:nvPicPr>
          <p:cNvPr id="4" name="Audio 3">
            <a:hlinkClick r:id="" action="ppaction://media"/>
            <a:extLst>
              <a:ext uri="{FF2B5EF4-FFF2-40B4-BE49-F238E27FC236}">
                <a16:creationId xmlns:a16="http://schemas.microsoft.com/office/drawing/2014/main" id="{8BE48B57-2EB9-4AE2-AA71-6019B8C931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47427909"/>
      </p:ext>
    </p:extLst>
  </p:cSld>
  <p:clrMapOvr>
    <a:masterClrMapping/>
  </p:clrMapOvr>
  <mc:AlternateContent xmlns:mc="http://schemas.openxmlformats.org/markup-compatibility/2006" xmlns:p14="http://schemas.microsoft.com/office/powerpoint/2010/main">
    <mc:Choice Requires="p14">
      <p:transition spd="slow" p14:dur="2000" advTm="28336"/>
    </mc:Choice>
    <mc:Fallback xmlns="">
      <p:transition spd="slow" advTm="28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85" y="143746"/>
            <a:ext cx="11369903" cy="645963"/>
          </a:xfrm>
          <a:solidFill>
            <a:srgbClr val="002060"/>
          </a:solidFill>
        </p:spPr>
        <p:txBody>
          <a:bodyPr>
            <a:normAutofit fontScale="90000"/>
          </a:bodyPr>
          <a:lstStyle/>
          <a:p>
            <a:r>
              <a:rPr lang="en-US" b="1" dirty="0">
                <a:solidFill>
                  <a:schemeClr val="bg1"/>
                </a:solidFill>
              </a:rPr>
              <a:t>Part 1 - Preparing for Submission</a:t>
            </a:r>
            <a:endParaRPr lang="en-US" dirty="0">
              <a:solidFill>
                <a:schemeClr val="bg1"/>
              </a:solidFill>
            </a:endParaRPr>
          </a:p>
        </p:txBody>
      </p:sp>
      <p:pic>
        <p:nvPicPr>
          <p:cNvPr id="3" name="Picture 2"/>
          <p:cNvPicPr>
            <a:picLocks noChangeAspect="1"/>
          </p:cNvPicPr>
          <p:nvPr/>
        </p:nvPicPr>
        <p:blipFill>
          <a:blip r:embed="rId5"/>
          <a:stretch>
            <a:fillRect/>
          </a:stretch>
        </p:blipFill>
        <p:spPr>
          <a:xfrm>
            <a:off x="385372" y="1399141"/>
            <a:ext cx="11437546" cy="3866920"/>
          </a:xfrm>
          <a:prstGeom prst="rect">
            <a:avLst/>
          </a:prstGeom>
        </p:spPr>
      </p:pic>
      <p:pic>
        <p:nvPicPr>
          <p:cNvPr id="6" name="Audio 5">
            <a:hlinkClick r:id="" action="ppaction://media"/>
            <a:extLst>
              <a:ext uri="{FF2B5EF4-FFF2-40B4-BE49-F238E27FC236}">
                <a16:creationId xmlns:a16="http://schemas.microsoft.com/office/drawing/2014/main" id="{40B459B3-FF1A-4FAD-B3BC-FCB16C993A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67454132"/>
      </p:ext>
    </p:extLst>
  </p:cSld>
  <p:clrMapOvr>
    <a:masterClrMapping/>
  </p:clrMapOvr>
  <mc:AlternateContent xmlns:mc="http://schemas.openxmlformats.org/markup-compatibility/2006" xmlns:p14="http://schemas.microsoft.com/office/powerpoint/2010/main">
    <mc:Choice Requires="p14">
      <p:transition spd="slow" p14:dur="2000" advTm="60917"/>
    </mc:Choice>
    <mc:Fallback xmlns="">
      <p:transition spd="slow" advTm="60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85" y="143746"/>
            <a:ext cx="11369903" cy="645963"/>
          </a:xfrm>
          <a:solidFill>
            <a:srgbClr val="002060"/>
          </a:solidFill>
        </p:spPr>
        <p:txBody>
          <a:bodyPr>
            <a:normAutofit fontScale="90000"/>
          </a:bodyPr>
          <a:lstStyle/>
          <a:p>
            <a:r>
              <a:rPr lang="en-US" b="1" dirty="0">
                <a:solidFill>
                  <a:schemeClr val="bg1"/>
                </a:solidFill>
              </a:rPr>
              <a:t>Part 1 - Preparing for Submission</a:t>
            </a:r>
            <a:endParaRPr lang="en-US" dirty="0">
              <a:solidFill>
                <a:schemeClr val="bg1"/>
              </a:solidFill>
            </a:endParaRPr>
          </a:p>
        </p:txBody>
      </p:sp>
      <p:pic>
        <p:nvPicPr>
          <p:cNvPr id="4" name="Picture 3"/>
          <p:cNvPicPr>
            <a:picLocks noChangeAspect="1"/>
          </p:cNvPicPr>
          <p:nvPr/>
        </p:nvPicPr>
        <p:blipFill>
          <a:blip r:embed="rId5"/>
          <a:stretch>
            <a:fillRect/>
          </a:stretch>
        </p:blipFill>
        <p:spPr>
          <a:xfrm>
            <a:off x="771181" y="874251"/>
            <a:ext cx="10439661" cy="5008755"/>
          </a:xfrm>
          <a:prstGeom prst="rect">
            <a:avLst/>
          </a:prstGeom>
        </p:spPr>
      </p:pic>
      <p:pic>
        <p:nvPicPr>
          <p:cNvPr id="3" name="Audio 2">
            <a:hlinkClick r:id="" action="ppaction://media"/>
            <a:extLst>
              <a:ext uri="{FF2B5EF4-FFF2-40B4-BE49-F238E27FC236}">
                <a16:creationId xmlns:a16="http://schemas.microsoft.com/office/drawing/2014/main" id="{96363213-58E7-45EF-9152-EA5E296602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15354052"/>
      </p:ext>
    </p:extLst>
  </p:cSld>
  <p:clrMapOvr>
    <a:masterClrMapping/>
  </p:clrMapOvr>
  <mc:AlternateContent xmlns:mc="http://schemas.openxmlformats.org/markup-compatibility/2006" xmlns:p14="http://schemas.microsoft.com/office/powerpoint/2010/main">
    <mc:Choice Requires="p14">
      <p:transition spd="slow" p14:dur="2000" advTm="67099"/>
    </mc:Choice>
    <mc:Fallback xmlns="">
      <p:transition spd="slow" advTm="67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456" y="1179332"/>
            <a:ext cx="3194892" cy="3205382"/>
          </a:xfrm>
          <a:solidFill>
            <a:srgbClr val="002060"/>
          </a:solidFill>
        </p:spPr>
        <p:txBody>
          <a:bodyPr>
            <a:normAutofit/>
          </a:bodyPr>
          <a:lstStyle/>
          <a:p>
            <a:r>
              <a:rPr lang="en-US" sz="4000" b="1" dirty="0">
                <a:solidFill>
                  <a:schemeClr val="bg1"/>
                </a:solidFill>
              </a:rPr>
              <a:t>Part 2 -</a:t>
            </a:r>
            <a:br>
              <a:rPr lang="en-US" sz="4000" dirty="0">
                <a:solidFill>
                  <a:schemeClr val="bg1"/>
                </a:solidFill>
              </a:rPr>
            </a:br>
            <a:r>
              <a:rPr lang="en-US" sz="4000" b="1" dirty="0">
                <a:solidFill>
                  <a:schemeClr val="bg1"/>
                </a:solidFill>
              </a:rPr>
              <a:t>Reviewing and Submitting</a:t>
            </a:r>
            <a:endParaRPr lang="en-US" sz="4000" dirty="0">
              <a:solidFill>
                <a:schemeClr val="bg1"/>
              </a:solidFill>
            </a:endParaRPr>
          </a:p>
        </p:txBody>
      </p:sp>
      <p:pic>
        <p:nvPicPr>
          <p:cNvPr id="3" name="Picture 2"/>
          <p:cNvPicPr>
            <a:picLocks noChangeAspect="1"/>
          </p:cNvPicPr>
          <p:nvPr/>
        </p:nvPicPr>
        <p:blipFill>
          <a:blip r:embed="rId5"/>
          <a:stretch>
            <a:fillRect/>
          </a:stretch>
        </p:blipFill>
        <p:spPr>
          <a:xfrm>
            <a:off x="3789802" y="0"/>
            <a:ext cx="8402198" cy="5993176"/>
          </a:xfrm>
          <a:prstGeom prst="rect">
            <a:avLst/>
          </a:prstGeom>
        </p:spPr>
      </p:pic>
      <p:pic>
        <p:nvPicPr>
          <p:cNvPr id="5" name="Audio 4">
            <a:hlinkClick r:id="" action="ppaction://media"/>
            <a:extLst>
              <a:ext uri="{FF2B5EF4-FFF2-40B4-BE49-F238E27FC236}">
                <a16:creationId xmlns:a16="http://schemas.microsoft.com/office/drawing/2014/main" id="{558EE8AB-FF82-4C71-9D1D-7FAF0B8DA1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71538052"/>
      </p:ext>
    </p:extLst>
  </p:cSld>
  <p:clrMapOvr>
    <a:masterClrMapping/>
  </p:clrMapOvr>
  <mc:AlternateContent xmlns:mc="http://schemas.openxmlformats.org/markup-compatibility/2006" xmlns:p14="http://schemas.microsoft.com/office/powerpoint/2010/main">
    <mc:Choice Requires="p14">
      <p:transition spd="slow" p14:dur="2000" advTm="33964"/>
    </mc:Choice>
    <mc:Fallback xmlns="">
      <p:transition spd="slow" advTm="33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85" y="958468"/>
            <a:ext cx="3194892" cy="3205382"/>
          </a:xfrm>
          <a:solidFill>
            <a:srgbClr val="002060"/>
          </a:solidFill>
        </p:spPr>
        <p:txBody>
          <a:bodyPr>
            <a:normAutofit/>
          </a:bodyPr>
          <a:lstStyle/>
          <a:p>
            <a:r>
              <a:rPr lang="en-US" sz="4000" b="1" dirty="0">
                <a:solidFill>
                  <a:schemeClr val="bg1"/>
                </a:solidFill>
              </a:rPr>
              <a:t>Part 2 -</a:t>
            </a:r>
            <a:br>
              <a:rPr lang="en-US" sz="4000" dirty="0">
                <a:solidFill>
                  <a:schemeClr val="bg1"/>
                </a:solidFill>
              </a:rPr>
            </a:br>
            <a:r>
              <a:rPr lang="en-US" sz="4000" b="1" dirty="0">
                <a:solidFill>
                  <a:schemeClr val="bg1"/>
                </a:solidFill>
              </a:rPr>
              <a:t>Reviewing and Submitting</a:t>
            </a:r>
            <a:endParaRPr lang="en-US" sz="4000" dirty="0">
              <a:solidFill>
                <a:schemeClr val="bg1"/>
              </a:solidFill>
            </a:endParaRPr>
          </a:p>
        </p:txBody>
      </p:sp>
      <p:sp>
        <p:nvSpPr>
          <p:cNvPr id="4" name="Rectangle 3"/>
          <p:cNvSpPr/>
          <p:nvPr/>
        </p:nvSpPr>
        <p:spPr>
          <a:xfrm>
            <a:off x="3415228" y="588741"/>
            <a:ext cx="8670275" cy="2862322"/>
          </a:xfrm>
          <a:prstGeom prst="rect">
            <a:avLst/>
          </a:prstGeom>
        </p:spPr>
        <p:txBody>
          <a:bodyPr wrap="square">
            <a:spAutoFit/>
          </a:bodyPr>
          <a:lstStyle/>
          <a:p>
            <a:pPr algn="just"/>
            <a:r>
              <a:rPr lang="en-US" dirty="0">
                <a:solidFill>
                  <a:srgbClr val="C00000"/>
                </a:solidFill>
                <a:latin typeface="Fira Sans" panose="020B0503050000020004" pitchFamily="34" charset="0"/>
              </a:rPr>
              <a:t>Please Note: </a:t>
            </a:r>
            <a:r>
              <a:rPr lang="en-US" dirty="0">
                <a:solidFill>
                  <a:schemeClr val="bg2">
                    <a:lumMod val="50000"/>
                  </a:schemeClr>
                </a:solidFill>
                <a:latin typeface="Fira Sans" panose="020B0503050000020004" pitchFamily="34" charset="0"/>
              </a:rPr>
              <a:t>Clicking on the “View Data Edit” link will activate a new pop-up window or tab with similar information about the students appearing on the list.</a:t>
            </a:r>
          </a:p>
          <a:p>
            <a:pPr algn="just"/>
            <a:r>
              <a:rPr lang="en-US" dirty="0">
                <a:solidFill>
                  <a:schemeClr val="bg2">
                    <a:lumMod val="50000"/>
                  </a:schemeClr>
                </a:solidFill>
                <a:latin typeface="Fira Sans" panose="020B0503050000020004" pitchFamily="34" charset="0"/>
              </a:rPr>
              <a:t> </a:t>
            </a:r>
          </a:p>
          <a:p>
            <a:pPr algn="just"/>
            <a:r>
              <a:rPr lang="en-US" dirty="0">
                <a:solidFill>
                  <a:schemeClr val="bg2">
                    <a:lumMod val="50000"/>
                  </a:schemeClr>
                </a:solidFill>
                <a:latin typeface="Fira Sans" panose="020B0503050000020004" pitchFamily="34" charset="0"/>
              </a:rPr>
              <a:t>Please work to resolve any data warnings first prior to further review of the data. The data warnings displayed at the top of the “Special Education 12/1 Edits” screen may affect the counts displayed in the tables presented for additional review. You may need to make corrections in students’ service records, which can be accessed through the STU.301 application. Please coordinate any necessary corrections or updates with other district or school staff who may need to be involved. </a:t>
            </a:r>
          </a:p>
        </p:txBody>
      </p:sp>
      <p:pic>
        <p:nvPicPr>
          <p:cNvPr id="5" name="Picture 4"/>
          <p:cNvPicPr>
            <a:picLocks noChangeAspect="1"/>
          </p:cNvPicPr>
          <p:nvPr/>
        </p:nvPicPr>
        <p:blipFill>
          <a:blip r:embed="rId5"/>
          <a:stretch>
            <a:fillRect/>
          </a:stretch>
        </p:blipFill>
        <p:spPr>
          <a:xfrm>
            <a:off x="3661961" y="3485576"/>
            <a:ext cx="7886700" cy="1847850"/>
          </a:xfrm>
          <a:prstGeom prst="rect">
            <a:avLst/>
          </a:prstGeom>
        </p:spPr>
      </p:pic>
      <p:pic>
        <p:nvPicPr>
          <p:cNvPr id="6" name="Picture 5"/>
          <p:cNvPicPr>
            <a:picLocks noChangeAspect="1"/>
          </p:cNvPicPr>
          <p:nvPr/>
        </p:nvPicPr>
        <p:blipFill>
          <a:blip r:embed="rId6"/>
          <a:stretch>
            <a:fillRect/>
          </a:stretch>
        </p:blipFill>
        <p:spPr>
          <a:xfrm>
            <a:off x="4145531" y="6087230"/>
            <a:ext cx="6919560" cy="676715"/>
          </a:xfrm>
          <a:prstGeom prst="rect">
            <a:avLst/>
          </a:prstGeom>
        </p:spPr>
      </p:pic>
      <p:pic>
        <p:nvPicPr>
          <p:cNvPr id="3" name="Audio 2">
            <a:hlinkClick r:id="" action="ppaction://media"/>
            <a:extLst>
              <a:ext uri="{FF2B5EF4-FFF2-40B4-BE49-F238E27FC236}">
                <a16:creationId xmlns:a16="http://schemas.microsoft.com/office/drawing/2014/main" id="{95C3F4B3-097C-407B-B67E-24A62B977F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89962024"/>
      </p:ext>
    </p:extLst>
  </p:cSld>
  <p:clrMapOvr>
    <a:masterClrMapping/>
  </p:clrMapOvr>
  <mc:AlternateContent xmlns:mc="http://schemas.openxmlformats.org/markup-compatibility/2006" xmlns:p14="http://schemas.microsoft.com/office/powerpoint/2010/main">
    <mc:Choice Requires="p14">
      <p:transition spd="slow" p14:dur="2000" advTm="58475"/>
    </mc:Choice>
    <mc:Fallback xmlns="">
      <p:transition spd="slow" advTm="58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85" y="958468"/>
            <a:ext cx="3194892" cy="3205382"/>
          </a:xfrm>
          <a:solidFill>
            <a:srgbClr val="002060"/>
          </a:solidFill>
        </p:spPr>
        <p:txBody>
          <a:bodyPr>
            <a:normAutofit/>
          </a:bodyPr>
          <a:lstStyle/>
          <a:p>
            <a:r>
              <a:rPr lang="en-US" sz="4000" b="1" dirty="0">
                <a:solidFill>
                  <a:schemeClr val="bg1"/>
                </a:solidFill>
              </a:rPr>
              <a:t>Part 2 -</a:t>
            </a:r>
            <a:br>
              <a:rPr lang="en-US" sz="4000" dirty="0">
                <a:solidFill>
                  <a:schemeClr val="bg1"/>
                </a:solidFill>
              </a:rPr>
            </a:br>
            <a:r>
              <a:rPr lang="en-US" sz="4000" b="1" dirty="0">
                <a:solidFill>
                  <a:schemeClr val="bg1"/>
                </a:solidFill>
              </a:rPr>
              <a:t>Reviewing and Submitting</a:t>
            </a:r>
            <a:endParaRPr lang="en-US" sz="4000" dirty="0">
              <a:solidFill>
                <a:schemeClr val="bg1"/>
              </a:solidFill>
            </a:endParaRPr>
          </a:p>
        </p:txBody>
      </p:sp>
      <p:pic>
        <p:nvPicPr>
          <p:cNvPr id="3" name="Picture 2"/>
          <p:cNvPicPr>
            <a:picLocks noChangeAspect="1"/>
          </p:cNvPicPr>
          <p:nvPr/>
        </p:nvPicPr>
        <p:blipFill>
          <a:blip r:embed="rId5"/>
          <a:stretch>
            <a:fillRect/>
          </a:stretch>
        </p:blipFill>
        <p:spPr>
          <a:xfrm>
            <a:off x="2952551" y="165255"/>
            <a:ext cx="9239449" cy="5562314"/>
          </a:xfrm>
          <a:prstGeom prst="rect">
            <a:avLst/>
          </a:prstGeom>
        </p:spPr>
      </p:pic>
      <p:sp>
        <p:nvSpPr>
          <p:cNvPr id="7" name="TextBox 6"/>
          <p:cNvSpPr txBox="1"/>
          <p:nvPr/>
        </p:nvSpPr>
        <p:spPr>
          <a:xfrm>
            <a:off x="512300" y="4241494"/>
            <a:ext cx="2049137" cy="1569660"/>
          </a:xfrm>
          <a:prstGeom prst="rect">
            <a:avLst/>
          </a:prstGeom>
          <a:noFill/>
        </p:spPr>
        <p:txBody>
          <a:bodyPr wrap="square" rtlCol="0">
            <a:spAutoFit/>
          </a:bodyPr>
          <a:lstStyle/>
          <a:p>
            <a:r>
              <a:rPr lang="en-US" sz="1600" dirty="0">
                <a:solidFill>
                  <a:srgbClr val="D6B114"/>
                </a:solidFill>
                <a:latin typeface="Fira Sans" panose="020B0503050000020004" pitchFamily="34" charset="0"/>
              </a:rPr>
              <a:t>Note: Non-critical warnings will be highlighted in yellow/</a:t>
            </a:r>
            <a:r>
              <a:rPr lang="en-US" sz="1600" dirty="0">
                <a:solidFill>
                  <a:srgbClr val="D89112"/>
                </a:solidFill>
                <a:latin typeface="Fira Sans" panose="020B0503050000020004" pitchFamily="34" charset="0"/>
              </a:rPr>
              <a:t>orange </a:t>
            </a:r>
            <a:r>
              <a:rPr lang="en-US" sz="1600" dirty="0">
                <a:solidFill>
                  <a:srgbClr val="D6B114"/>
                </a:solidFill>
                <a:latin typeface="Fira Sans" panose="020B0503050000020004" pitchFamily="34" charset="0"/>
              </a:rPr>
              <a:t>indicating a need to review for accuracy.</a:t>
            </a:r>
          </a:p>
        </p:txBody>
      </p:sp>
      <p:pic>
        <p:nvPicPr>
          <p:cNvPr id="4" name="Audio 3">
            <a:hlinkClick r:id="" action="ppaction://media"/>
            <a:extLst>
              <a:ext uri="{FF2B5EF4-FFF2-40B4-BE49-F238E27FC236}">
                <a16:creationId xmlns:a16="http://schemas.microsoft.com/office/drawing/2014/main" id="{E331070F-AA7B-4A40-A31D-22B8DD30CC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63830538"/>
      </p:ext>
    </p:extLst>
  </p:cSld>
  <p:clrMapOvr>
    <a:masterClrMapping/>
  </p:clrMapOvr>
  <mc:AlternateContent xmlns:mc="http://schemas.openxmlformats.org/markup-compatibility/2006" xmlns:p14="http://schemas.microsoft.com/office/powerpoint/2010/main">
    <mc:Choice Requires="p14">
      <p:transition spd="slow" p14:dur="2000" advTm="72064"/>
    </mc:Choice>
    <mc:Fallback xmlns="">
      <p:transition spd="slow" advTm="72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85" y="958468"/>
            <a:ext cx="3194892" cy="3205382"/>
          </a:xfrm>
          <a:solidFill>
            <a:srgbClr val="002060"/>
          </a:solidFill>
        </p:spPr>
        <p:txBody>
          <a:bodyPr>
            <a:normAutofit/>
          </a:bodyPr>
          <a:lstStyle/>
          <a:p>
            <a:r>
              <a:rPr lang="en-US" sz="4000" b="1" dirty="0">
                <a:solidFill>
                  <a:schemeClr val="bg1"/>
                </a:solidFill>
              </a:rPr>
              <a:t>Part 2 -</a:t>
            </a:r>
            <a:br>
              <a:rPr lang="en-US" sz="4000" dirty="0">
                <a:solidFill>
                  <a:schemeClr val="bg1"/>
                </a:solidFill>
              </a:rPr>
            </a:br>
            <a:r>
              <a:rPr lang="en-US" sz="4000" b="1" dirty="0">
                <a:solidFill>
                  <a:schemeClr val="bg1"/>
                </a:solidFill>
              </a:rPr>
              <a:t>Reviewing and Submitting</a:t>
            </a:r>
            <a:endParaRPr lang="en-US" sz="4000" dirty="0">
              <a:solidFill>
                <a:schemeClr val="bg1"/>
              </a:solidFill>
            </a:endParaRPr>
          </a:p>
        </p:txBody>
      </p:sp>
      <p:pic>
        <p:nvPicPr>
          <p:cNvPr id="4" name="Picture 3"/>
          <p:cNvPicPr>
            <a:picLocks noChangeAspect="1"/>
          </p:cNvPicPr>
          <p:nvPr/>
        </p:nvPicPr>
        <p:blipFill>
          <a:blip r:embed="rId5"/>
          <a:stretch>
            <a:fillRect/>
          </a:stretch>
        </p:blipFill>
        <p:spPr>
          <a:xfrm>
            <a:off x="3328930" y="241453"/>
            <a:ext cx="8420100" cy="3048000"/>
          </a:xfrm>
          <a:prstGeom prst="rect">
            <a:avLst/>
          </a:prstGeom>
        </p:spPr>
      </p:pic>
      <p:pic>
        <p:nvPicPr>
          <p:cNvPr id="5" name="Picture 4"/>
          <p:cNvPicPr>
            <a:picLocks noChangeAspect="1"/>
          </p:cNvPicPr>
          <p:nvPr/>
        </p:nvPicPr>
        <p:blipFill>
          <a:blip r:embed="rId6"/>
          <a:stretch>
            <a:fillRect/>
          </a:stretch>
        </p:blipFill>
        <p:spPr>
          <a:xfrm>
            <a:off x="3670682" y="3289453"/>
            <a:ext cx="8243601" cy="3345229"/>
          </a:xfrm>
          <a:prstGeom prst="rect">
            <a:avLst/>
          </a:prstGeom>
        </p:spPr>
      </p:pic>
      <p:sp>
        <p:nvSpPr>
          <p:cNvPr id="7" name="Rectangle 6"/>
          <p:cNvSpPr/>
          <p:nvPr/>
        </p:nvSpPr>
        <p:spPr>
          <a:xfrm>
            <a:off x="526973" y="4515994"/>
            <a:ext cx="2383316" cy="1200329"/>
          </a:xfrm>
          <a:prstGeom prst="rect">
            <a:avLst/>
          </a:prstGeom>
        </p:spPr>
        <p:txBody>
          <a:bodyPr wrap="square">
            <a:spAutoFit/>
          </a:bodyPr>
          <a:lstStyle/>
          <a:p>
            <a:r>
              <a:rPr lang="en-US" i="1" dirty="0">
                <a:solidFill>
                  <a:srgbClr val="FF0000"/>
                </a:solidFill>
                <a:latin typeface="Fira Sans" panose="020B0503050000020004" pitchFamily="34" charset="0"/>
              </a:rPr>
              <a:t>* If red, the “SUBMIT” button will remain inactive until the data are corrected. </a:t>
            </a:r>
            <a:endParaRPr lang="en-US" dirty="0">
              <a:latin typeface="Fira Sans" panose="020B0503050000020004" pitchFamily="34" charset="0"/>
            </a:endParaRPr>
          </a:p>
        </p:txBody>
      </p:sp>
      <p:pic>
        <p:nvPicPr>
          <p:cNvPr id="3" name="Audio 2">
            <a:hlinkClick r:id="" action="ppaction://media"/>
            <a:extLst>
              <a:ext uri="{FF2B5EF4-FFF2-40B4-BE49-F238E27FC236}">
                <a16:creationId xmlns:a16="http://schemas.microsoft.com/office/drawing/2014/main" id="{0820DA6C-1CC8-49A0-8AB8-9062762C02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22037080"/>
      </p:ext>
    </p:extLst>
  </p:cSld>
  <p:clrMapOvr>
    <a:masterClrMapping/>
  </p:clrMapOvr>
  <mc:AlternateContent xmlns:mc="http://schemas.openxmlformats.org/markup-compatibility/2006" xmlns:p14="http://schemas.microsoft.com/office/powerpoint/2010/main">
    <mc:Choice Requires="p14">
      <p:transition spd="slow" p14:dur="2000" advTm="31949"/>
    </mc:Choice>
    <mc:Fallback xmlns="">
      <p:transition spd="slow" advTm="31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354" y="58190"/>
            <a:ext cx="11743981" cy="1164682"/>
          </a:xfrm>
          <a:solidFill>
            <a:srgbClr val="002060"/>
          </a:solidFill>
        </p:spPr>
        <p:txBody>
          <a:bodyPr/>
          <a:lstStyle/>
          <a:p>
            <a:pPr algn="ctr"/>
            <a:r>
              <a:rPr lang="en-US" dirty="0">
                <a:solidFill>
                  <a:schemeClr val="bg1"/>
                </a:solidFill>
              </a:rPr>
              <a:t>Dec 1 Special Education Child Count Objectives</a:t>
            </a:r>
          </a:p>
        </p:txBody>
      </p:sp>
      <p:sp>
        <p:nvSpPr>
          <p:cNvPr id="3" name="Rectangle 2"/>
          <p:cNvSpPr/>
          <p:nvPr/>
        </p:nvSpPr>
        <p:spPr>
          <a:xfrm>
            <a:off x="231353" y="1350032"/>
            <a:ext cx="11743981" cy="4622869"/>
          </a:xfrm>
          <a:prstGeom prst="rect">
            <a:avLst/>
          </a:prstGeom>
        </p:spPr>
        <p:txBody>
          <a:bodyPr wrap="square">
            <a:spAutoFit/>
          </a:bodyPr>
          <a:lstStyle/>
          <a:p>
            <a:pPr algn="just">
              <a:lnSpc>
                <a:spcPct val="107000"/>
              </a:lnSpc>
              <a:spcAft>
                <a:spcPts val="800"/>
              </a:spcAft>
            </a:pPr>
            <a:r>
              <a:rPr lang="en-US" sz="2800" b="1" dirty="0">
                <a:solidFill>
                  <a:srgbClr val="60636B"/>
                </a:solidFill>
                <a:latin typeface="Fira Sans" panose="020B0503050000020004" pitchFamily="34" charset="0"/>
                <a:ea typeface="Calibri" panose="020F0502020204030204" pitchFamily="34" charset="0"/>
                <a:cs typeface="Times New Roman" panose="02020603050405020304" pitchFamily="18" charset="0"/>
              </a:rPr>
              <a:t>Session Objectives:</a:t>
            </a:r>
          </a:p>
          <a:p>
            <a:pPr marL="285750" indent="-285750" algn="just">
              <a:lnSpc>
                <a:spcPct val="107000"/>
              </a:lnSpc>
              <a:spcAft>
                <a:spcPts val="800"/>
              </a:spcAft>
              <a:buFont typeface="Arial" panose="020B0604020202020204" pitchFamily="34" charset="0"/>
              <a:buChar char="•"/>
            </a:pPr>
            <a:r>
              <a:rPr lang="en-US" sz="2400" dirty="0">
                <a:solidFill>
                  <a:srgbClr val="60636B"/>
                </a:solidFill>
                <a:latin typeface="Fira Sans" panose="020B0503050000020004" pitchFamily="34" charset="0"/>
                <a:cs typeface="Times New Roman" panose="02020603050405020304" pitchFamily="18" charset="0"/>
              </a:rPr>
              <a:t>Learners will learn federal requirements for Dec 1 SE Child Count </a:t>
            </a:r>
          </a:p>
          <a:p>
            <a:pPr marL="285750" indent="-285750" algn="just">
              <a:lnSpc>
                <a:spcPct val="107000"/>
              </a:lnSpc>
              <a:spcAft>
                <a:spcPts val="800"/>
              </a:spcAft>
              <a:buFont typeface="Arial" panose="020B0604020202020204" pitchFamily="34" charset="0"/>
              <a:buChar char="•"/>
            </a:pPr>
            <a:r>
              <a:rPr lang="en-US" sz="2400" dirty="0">
                <a:solidFill>
                  <a:srgbClr val="60636B"/>
                </a:solidFill>
                <a:latin typeface="Fira Sans" panose="020B0503050000020004" pitchFamily="34" charset="0"/>
                <a:cs typeface="Times New Roman" panose="02020603050405020304" pitchFamily="18" charset="0"/>
              </a:rPr>
              <a:t>Learners will learn important timeline dates for submitting and certifying Dec 1 SE Child Count</a:t>
            </a:r>
          </a:p>
          <a:p>
            <a:pPr marL="285750" indent="-285750" algn="just">
              <a:lnSpc>
                <a:spcPct val="107000"/>
              </a:lnSpc>
              <a:spcAft>
                <a:spcPts val="800"/>
              </a:spcAft>
              <a:buFont typeface="Arial" panose="020B0604020202020204" pitchFamily="34" charset="0"/>
              <a:buChar char="•"/>
            </a:pPr>
            <a:r>
              <a:rPr lang="en-US" sz="2400" dirty="0">
                <a:solidFill>
                  <a:srgbClr val="60636B"/>
                </a:solidFill>
                <a:latin typeface="Fira Sans" panose="020B0503050000020004" pitchFamily="34" charset="0"/>
                <a:cs typeface="Times New Roman" panose="02020603050405020304" pitchFamily="18" charset="0"/>
              </a:rPr>
              <a:t>Learners will become familiar with the WVEIS/WOW applications used during the Dec 1 collection process</a:t>
            </a:r>
          </a:p>
          <a:p>
            <a:pPr marL="285750" indent="-285750" algn="just">
              <a:lnSpc>
                <a:spcPct val="107000"/>
              </a:lnSpc>
              <a:spcAft>
                <a:spcPts val="800"/>
              </a:spcAft>
              <a:buFont typeface="Arial" panose="020B0604020202020204" pitchFamily="34" charset="0"/>
              <a:buChar char="•"/>
            </a:pPr>
            <a:r>
              <a:rPr lang="en-US" sz="2400" dirty="0">
                <a:solidFill>
                  <a:srgbClr val="60636B"/>
                </a:solidFill>
                <a:latin typeface="Fira Sans" panose="020B0503050000020004" pitchFamily="34" charset="0"/>
                <a:cs typeface="Times New Roman" panose="02020603050405020304" pitchFamily="18" charset="0"/>
              </a:rPr>
              <a:t>Learners will explore who is responsible for editing, submitting and certifying the Dec 1 SE Child Count</a:t>
            </a:r>
          </a:p>
          <a:p>
            <a:pPr marL="285750" indent="-285750" algn="just">
              <a:lnSpc>
                <a:spcPct val="107000"/>
              </a:lnSpc>
              <a:spcAft>
                <a:spcPts val="800"/>
              </a:spcAft>
              <a:buFont typeface="Arial" panose="020B0604020202020204" pitchFamily="34" charset="0"/>
              <a:buChar char="•"/>
            </a:pPr>
            <a:r>
              <a:rPr lang="en-US" sz="2400" dirty="0">
                <a:solidFill>
                  <a:srgbClr val="60636B"/>
                </a:solidFill>
                <a:latin typeface="Fira Sans" panose="020B0503050000020004" pitchFamily="34" charset="0"/>
                <a:cs typeface="Times New Roman" panose="02020603050405020304" pitchFamily="18" charset="0"/>
              </a:rPr>
              <a:t>Learners will obtain knowledge of tools available for assisting with reviewing Dec 1 SE Child Count data</a:t>
            </a:r>
          </a:p>
        </p:txBody>
      </p:sp>
      <p:pic>
        <p:nvPicPr>
          <p:cNvPr id="5" name="Audio 4">
            <a:hlinkClick r:id="" action="ppaction://media"/>
            <a:extLst>
              <a:ext uri="{FF2B5EF4-FFF2-40B4-BE49-F238E27FC236}">
                <a16:creationId xmlns:a16="http://schemas.microsoft.com/office/drawing/2014/main" id="{F1CC1641-9A6A-4135-9A53-CE6AF6B8F6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66521298"/>
      </p:ext>
    </p:extLst>
  </p:cSld>
  <p:clrMapOvr>
    <a:masterClrMapping/>
  </p:clrMapOvr>
  <mc:AlternateContent xmlns:mc="http://schemas.openxmlformats.org/markup-compatibility/2006" xmlns:p14="http://schemas.microsoft.com/office/powerpoint/2010/main">
    <mc:Choice Requires="p14">
      <p:transition spd="slow" p14:dur="2000" advTm="17278"/>
    </mc:Choice>
    <mc:Fallback xmlns="">
      <p:transition spd="slow" advTm="17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85" y="958468"/>
            <a:ext cx="3194892" cy="3205382"/>
          </a:xfrm>
          <a:solidFill>
            <a:srgbClr val="002060"/>
          </a:solidFill>
        </p:spPr>
        <p:txBody>
          <a:bodyPr>
            <a:normAutofit/>
          </a:bodyPr>
          <a:lstStyle/>
          <a:p>
            <a:r>
              <a:rPr lang="en-US" sz="4000" b="1" dirty="0">
                <a:solidFill>
                  <a:schemeClr val="bg1"/>
                </a:solidFill>
              </a:rPr>
              <a:t>Part 2 -</a:t>
            </a:r>
            <a:br>
              <a:rPr lang="en-US" sz="4000" dirty="0">
                <a:solidFill>
                  <a:schemeClr val="bg1"/>
                </a:solidFill>
              </a:rPr>
            </a:br>
            <a:r>
              <a:rPr lang="en-US" sz="4000" b="1" dirty="0">
                <a:solidFill>
                  <a:schemeClr val="bg1"/>
                </a:solidFill>
              </a:rPr>
              <a:t>Reviewing and Submitting</a:t>
            </a:r>
            <a:endParaRPr lang="en-US" sz="4000" dirty="0">
              <a:solidFill>
                <a:schemeClr val="bg1"/>
              </a:solidFill>
            </a:endParaRPr>
          </a:p>
        </p:txBody>
      </p:sp>
      <p:sp>
        <p:nvSpPr>
          <p:cNvPr id="7" name="Rectangle 6"/>
          <p:cNvSpPr/>
          <p:nvPr/>
        </p:nvSpPr>
        <p:spPr>
          <a:xfrm>
            <a:off x="1795749" y="5295097"/>
            <a:ext cx="9044848" cy="400110"/>
          </a:xfrm>
          <a:prstGeom prst="rect">
            <a:avLst/>
          </a:prstGeom>
        </p:spPr>
        <p:txBody>
          <a:bodyPr wrap="square">
            <a:spAutoFit/>
          </a:bodyPr>
          <a:lstStyle/>
          <a:p>
            <a:r>
              <a:rPr lang="en-US" sz="2000" i="1" dirty="0">
                <a:solidFill>
                  <a:srgbClr val="FF0000"/>
                </a:solidFill>
                <a:latin typeface="Fira Sans" panose="020B0503050000020004" pitchFamily="34" charset="0"/>
              </a:rPr>
              <a:t>* If red, the “SUBMIT” button will remain inactive until the data are corrected. </a:t>
            </a:r>
            <a:endParaRPr lang="en-US" sz="2000" dirty="0">
              <a:latin typeface="Fira Sans" panose="020B0503050000020004" pitchFamily="34" charset="0"/>
            </a:endParaRPr>
          </a:p>
        </p:txBody>
      </p:sp>
      <p:pic>
        <p:nvPicPr>
          <p:cNvPr id="3" name="Picture 2"/>
          <p:cNvPicPr>
            <a:picLocks noChangeAspect="1"/>
          </p:cNvPicPr>
          <p:nvPr/>
        </p:nvPicPr>
        <p:blipFill>
          <a:blip r:embed="rId5"/>
          <a:stretch>
            <a:fillRect/>
          </a:stretch>
        </p:blipFill>
        <p:spPr>
          <a:xfrm>
            <a:off x="3216008" y="433674"/>
            <a:ext cx="8874962" cy="4336629"/>
          </a:xfrm>
          <a:prstGeom prst="rect">
            <a:avLst/>
          </a:prstGeom>
        </p:spPr>
      </p:pic>
      <p:pic>
        <p:nvPicPr>
          <p:cNvPr id="4" name="Audio 3">
            <a:hlinkClick r:id="" action="ppaction://media"/>
            <a:extLst>
              <a:ext uri="{FF2B5EF4-FFF2-40B4-BE49-F238E27FC236}">
                <a16:creationId xmlns:a16="http://schemas.microsoft.com/office/drawing/2014/main" id="{135493EC-DC4C-4E83-9448-863588C51A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55569365"/>
      </p:ext>
    </p:extLst>
  </p:cSld>
  <p:clrMapOvr>
    <a:masterClrMapping/>
  </p:clrMapOvr>
  <mc:AlternateContent xmlns:mc="http://schemas.openxmlformats.org/markup-compatibility/2006" xmlns:p14="http://schemas.microsoft.com/office/powerpoint/2010/main">
    <mc:Choice Requires="p14">
      <p:transition spd="slow" p14:dur="2000" advTm="86752"/>
    </mc:Choice>
    <mc:Fallback xmlns="">
      <p:transition spd="slow" advTm="86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85" y="958468"/>
            <a:ext cx="3194892" cy="3205382"/>
          </a:xfrm>
          <a:solidFill>
            <a:srgbClr val="002060"/>
          </a:solidFill>
        </p:spPr>
        <p:txBody>
          <a:bodyPr>
            <a:normAutofit/>
          </a:bodyPr>
          <a:lstStyle/>
          <a:p>
            <a:r>
              <a:rPr lang="en-US" sz="4000" b="1" dirty="0">
                <a:solidFill>
                  <a:schemeClr val="bg1"/>
                </a:solidFill>
              </a:rPr>
              <a:t>Part 2 -</a:t>
            </a:r>
            <a:br>
              <a:rPr lang="en-US" sz="4000" dirty="0">
                <a:solidFill>
                  <a:schemeClr val="bg1"/>
                </a:solidFill>
              </a:rPr>
            </a:br>
            <a:r>
              <a:rPr lang="en-US" sz="4000" b="1" dirty="0">
                <a:solidFill>
                  <a:schemeClr val="bg1"/>
                </a:solidFill>
              </a:rPr>
              <a:t>Reviewing and Submitting</a:t>
            </a:r>
            <a:endParaRPr lang="en-US" sz="4000" dirty="0">
              <a:solidFill>
                <a:schemeClr val="bg1"/>
              </a:solidFill>
            </a:endParaRPr>
          </a:p>
        </p:txBody>
      </p:sp>
      <p:sp>
        <p:nvSpPr>
          <p:cNvPr id="7" name="Rectangle 6"/>
          <p:cNvSpPr/>
          <p:nvPr/>
        </p:nvSpPr>
        <p:spPr>
          <a:xfrm>
            <a:off x="1795749" y="5295097"/>
            <a:ext cx="9044848" cy="400110"/>
          </a:xfrm>
          <a:prstGeom prst="rect">
            <a:avLst/>
          </a:prstGeom>
        </p:spPr>
        <p:txBody>
          <a:bodyPr wrap="square">
            <a:spAutoFit/>
          </a:bodyPr>
          <a:lstStyle/>
          <a:p>
            <a:r>
              <a:rPr lang="en-US" sz="2000" i="1" dirty="0">
                <a:solidFill>
                  <a:srgbClr val="FF0000"/>
                </a:solidFill>
                <a:latin typeface="Fira Sans" panose="020B0503050000020004" pitchFamily="34" charset="0"/>
              </a:rPr>
              <a:t>* If red, the “SUBMIT” button will remain inactive until the data are corrected. </a:t>
            </a:r>
            <a:endParaRPr lang="en-US" sz="2000" dirty="0">
              <a:latin typeface="Fira Sans" panose="020B0503050000020004" pitchFamily="34" charset="0"/>
            </a:endParaRPr>
          </a:p>
        </p:txBody>
      </p:sp>
      <p:pic>
        <p:nvPicPr>
          <p:cNvPr id="4" name="Picture 3"/>
          <p:cNvPicPr>
            <a:picLocks noChangeAspect="1"/>
          </p:cNvPicPr>
          <p:nvPr/>
        </p:nvPicPr>
        <p:blipFill>
          <a:blip r:embed="rId5"/>
          <a:stretch>
            <a:fillRect/>
          </a:stretch>
        </p:blipFill>
        <p:spPr>
          <a:xfrm>
            <a:off x="3316076" y="963449"/>
            <a:ext cx="8769427" cy="3371313"/>
          </a:xfrm>
          <a:prstGeom prst="rect">
            <a:avLst/>
          </a:prstGeom>
        </p:spPr>
      </p:pic>
      <p:pic>
        <p:nvPicPr>
          <p:cNvPr id="3" name="Audio 2">
            <a:hlinkClick r:id="" action="ppaction://media"/>
            <a:extLst>
              <a:ext uri="{FF2B5EF4-FFF2-40B4-BE49-F238E27FC236}">
                <a16:creationId xmlns:a16="http://schemas.microsoft.com/office/drawing/2014/main" id="{A1E6319F-52EF-4DDE-860E-292C5BEB06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33094754"/>
      </p:ext>
    </p:extLst>
  </p:cSld>
  <p:clrMapOvr>
    <a:masterClrMapping/>
  </p:clrMapOvr>
  <mc:AlternateContent xmlns:mc="http://schemas.openxmlformats.org/markup-compatibility/2006" xmlns:p14="http://schemas.microsoft.com/office/powerpoint/2010/main">
    <mc:Choice Requires="p14">
      <p:transition spd="slow" p14:dur="2000" advTm="20727"/>
    </mc:Choice>
    <mc:Fallback xmlns="">
      <p:transition spd="slow" advTm="20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85" y="958468"/>
            <a:ext cx="3194892" cy="3205382"/>
          </a:xfrm>
          <a:solidFill>
            <a:srgbClr val="002060"/>
          </a:solidFill>
        </p:spPr>
        <p:txBody>
          <a:bodyPr>
            <a:normAutofit/>
          </a:bodyPr>
          <a:lstStyle/>
          <a:p>
            <a:r>
              <a:rPr lang="en-US" sz="4000" b="1" dirty="0">
                <a:solidFill>
                  <a:schemeClr val="bg1"/>
                </a:solidFill>
              </a:rPr>
              <a:t>Part 2 -</a:t>
            </a:r>
            <a:br>
              <a:rPr lang="en-US" sz="4000" dirty="0">
                <a:solidFill>
                  <a:schemeClr val="bg1"/>
                </a:solidFill>
              </a:rPr>
            </a:br>
            <a:r>
              <a:rPr lang="en-US" sz="4000" b="1" dirty="0">
                <a:solidFill>
                  <a:schemeClr val="bg1"/>
                </a:solidFill>
              </a:rPr>
              <a:t>Reviewing and Submitting</a:t>
            </a:r>
            <a:endParaRPr lang="en-US" sz="4000" dirty="0">
              <a:solidFill>
                <a:schemeClr val="bg1"/>
              </a:solidFill>
            </a:endParaRPr>
          </a:p>
        </p:txBody>
      </p:sp>
      <p:pic>
        <p:nvPicPr>
          <p:cNvPr id="3" name="Picture 2"/>
          <p:cNvPicPr>
            <a:picLocks noChangeAspect="1"/>
          </p:cNvPicPr>
          <p:nvPr/>
        </p:nvPicPr>
        <p:blipFill>
          <a:blip r:embed="rId5"/>
          <a:stretch>
            <a:fillRect/>
          </a:stretch>
        </p:blipFill>
        <p:spPr>
          <a:xfrm>
            <a:off x="3316077" y="478893"/>
            <a:ext cx="8895455" cy="4004449"/>
          </a:xfrm>
          <a:prstGeom prst="rect">
            <a:avLst/>
          </a:prstGeom>
        </p:spPr>
      </p:pic>
      <p:pic>
        <p:nvPicPr>
          <p:cNvPr id="4" name="Audio 3">
            <a:hlinkClick r:id="" action="ppaction://media"/>
            <a:extLst>
              <a:ext uri="{FF2B5EF4-FFF2-40B4-BE49-F238E27FC236}">
                <a16:creationId xmlns:a16="http://schemas.microsoft.com/office/drawing/2014/main" id="{F390B68F-56B5-4735-AA6B-EEADEA9B11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17970399"/>
      </p:ext>
    </p:extLst>
  </p:cSld>
  <p:clrMapOvr>
    <a:masterClrMapping/>
  </p:clrMapOvr>
  <mc:AlternateContent xmlns:mc="http://schemas.openxmlformats.org/markup-compatibility/2006" xmlns:p14="http://schemas.microsoft.com/office/powerpoint/2010/main">
    <mc:Choice Requires="p14">
      <p:transition spd="slow" p14:dur="2000" advTm="28896"/>
    </mc:Choice>
    <mc:Fallback xmlns="">
      <p:transition spd="slow" advTm="28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84" y="154237"/>
            <a:ext cx="11942285" cy="881349"/>
          </a:xfrm>
          <a:solidFill>
            <a:srgbClr val="A7253F"/>
          </a:solidFill>
        </p:spPr>
        <p:txBody>
          <a:bodyPr>
            <a:normAutofit fontScale="90000"/>
          </a:bodyPr>
          <a:lstStyle/>
          <a:p>
            <a:r>
              <a:rPr lang="en-US" sz="4000" b="1" dirty="0">
                <a:solidFill>
                  <a:schemeClr val="bg1"/>
                </a:solidFill>
              </a:rPr>
              <a:t>Superintendent – Correcting Errors &amp; Submitting</a:t>
            </a:r>
            <a:endParaRPr lang="en-US" sz="4000" dirty="0">
              <a:solidFill>
                <a:schemeClr val="bg1"/>
              </a:solidFill>
            </a:endParaRPr>
          </a:p>
        </p:txBody>
      </p:sp>
      <p:pic>
        <p:nvPicPr>
          <p:cNvPr id="4" name="Picture 3"/>
          <p:cNvPicPr>
            <a:picLocks noChangeAspect="1"/>
          </p:cNvPicPr>
          <p:nvPr/>
        </p:nvPicPr>
        <p:blipFill>
          <a:blip r:embed="rId5"/>
          <a:stretch>
            <a:fillRect/>
          </a:stretch>
        </p:blipFill>
        <p:spPr>
          <a:xfrm>
            <a:off x="166865" y="1751681"/>
            <a:ext cx="11850921" cy="2873279"/>
          </a:xfrm>
          <a:prstGeom prst="rect">
            <a:avLst/>
          </a:prstGeom>
        </p:spPr>
      </p:pic>
      <p:pic>
        <p:nvPicPr>
          <p:cNvPr id="7" name="Audio 6">
            <a:hlinkClick r:id="" action="ppaction://media"/>
            <a:extLst>
              <a:ext uri="{FF2B5EF4-FFF2-40B4-BE49-F238E27FC236}">
                <a16:creationId xmlns:a16="http://schemas.microsoft.com/office/drawing/2014/main" id="{D0958875-100C-4CE5-A761-7F5F1546E5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91482665"/>
      </p:ext>
    </p:extLst>
  </p:cSld>
  <p:clrMapOvr>
    <a:masterClrMapping/>
  </p:clrMapOvr>
  <mc:AlternateContent xmlns:mc="http://schemas.openxmlformats.org/markup-compatibility/2006" xmlns:p14="http://schemas.microsoft.com/office/powerpoint/2010/main">
    <mc:Choice Requires="p14">
      <p:transition spd="slow" p14:dur="2000" advTm="31874"/>
    </mc:Choice>
    <mc:Fallback xmlns="">
      <p:transition spd="slow" advTm="31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84" y="154237"/>
            <a:ext cx="11942285" cy="881349"/>
          </a:xfrm>
          <a:solidFill>
            <a:srgbClr val="A7253F"/>
          </a:solidFill>
        </p:spPr>
        <p:txBody>
          <a:bodyPr>
            <a:normAutofit fontScale="90000"/>
          </a:bodyPr>
          <a:lstStyle/>
          <a:p>
            <a:r>
              <a:rPr lang="en-US" sz="4000" b="1" dirty="0">
                <a:solidFill>
                  <a:schemeClr val="bg1"/>
                </a:solidFill>
              </a:rPr>
              <a:t>Superintendent – Correcting Errors &amp; Submitting</a:t>
            </a:r>
            <a:endParaRPr lang="en-US" sz="4000" dirty="0">
              <a:solidFill>
                <a:schemeClr val="bg1"/>
              </a:solidFill>
            </a:endParaRPr>
          </a:p>
        </p:txBody>
      </p:sp>
      <p:pic>
        <p:nvPicPr>
          <p:cNvPr id="3" name="Picture 2"/>
          <p:cNvPicPr>
            <a:picLocks noChangeAspect="1"/>
          </p:cNvPicPr>
          <p:nvPr/>
        </p:nvPicPr>
        <p:blipFill>
          <a:blip r:embed="rId5"/>
          <a:stretch>
            <a:fillRect/>
          </a:stretch>
        </p:blipFill>
        <p:spPr>
          <a:xfrm>
            <a:off x="275422" y="1216347"/>
            <a:ext cx="11666862" cy="4435077"/>
          </a:xfrm>
          <a:prstGeom prst="rect">
            <a:avLst/>
          </a:prstGeom>
        </p:spPr>
      </p:pic>
      <p:pic>
        <p:nvPicPr>
          <p:cNvPr id="4" name="Audio 3">
            <a:hlinkClick r:id="" action="ppaction://media"/>
            <a:extLst>
              <a:ext uri="{FF2B5EF4-FFF2-40B4-BE49-F238E27FC236}">
                <a16:creationId xmlns:a16="http://schemas.microsoft.com/office/drawing/2014/main" id="{C1DC66BA-48BE-414A-BE4F-5D01F240FC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50434812"/>
      </p:ext>
    </p:extLst>
  </p:cSld>
  <p:clrMapOvr>
    <a:masterClrMapping/>
  </p:clrMapOvr>
  <mc:AlternateContent xmlns:mc="http://schemas.openxmlformats.org/markup-compatibility/2006" xmlns:p14="http://schemas.microsoft.com/office/powerpoint/2010/main">
    <mc:Choice Requires="p14">
      <p:transition spd="slow" p14:dur="2000" advTm="34413"/>
    </mc:Choice>
    <mc:Fallback xmlns="">
      <p:transition spd="slow" advTm="34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84" y="88135"/>
            <a:ext cx="11942285" cy="550843"/>
          </a:xfrm>
          <a:solidFill>
            <a:srgbClr val="A7253F"/>
          </a:solidFill>
        </p:spPr>
        <p:txBody>
          <a:bodyPr>
            <a:normAutofit fontScale="90000"/>
          </a:bodyPr>
          <a:lstStyle/>
          <a:p>
            <a:r>
              <a:rPr lang="en-US" sz="4000" b="1" dirty="0">
                <a:solidFill>
                  <a:schemeClr val="bg1"/>
                </a:solidFill>
              </a:rPr>
              <a:t>Superintendent – Correcting Errors &amp; Submitting</a:t>
            </a:r>
            <a:endParaRPr lang="en-US" sz="4000" dirty="0">
              <a:solidFill>
                <a:schemeClr val="bg1"/>
              </a:solidFill>
            </a:endParaRPr>
          </a:p>
        </p:txBody>
      </p:sp>
      <p:pic>
        <p:nvPicPr>
          <p:cNvPr id="4" name="Picture 3"/>
          <p:cNvPicPr>
            <a:picLocks noChangeAspect="1"/>
          </p:cNvPicPr>
          <p:nvPr/>
        </p:nvPicPr>
        <p:blipFill>
          <a:blip r:embed="rId5"/>
          <a:stretch>
            <a:fillRect/>
          </a:stretch>
        </p:blipFill>
        <p:spPr>
          <a:xfrm>
            <a:off x="1836833" y="638978"/>
            <a:ext cx="9036815" cy="5534964"/>
          </a:xfrm>
          <a:prstGeom prst="rect">
            <a:avLst/>
          </a:prstGeom>
        </p:spPr>
      </p:pic>
      <p:pic>
        <p:nvPicPr>
          <p:cNvPr id="3" name="Audio 2">
            <a:hlinkClick r:id="" action="ppaction://media"/>
            <a:extLst>
              <a:ext uri="{FF2B5EF4-FFF2-40B4-BE49-F238E27FC236}">
                <a16:creationId xmlns:a16="http://schemas.microsoft.com/office/drawing/2014/main" id="{6FA167F5-60D0-468E-B838-A0B9964977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70078585"/>
      </p:ext>
    </p:extLst>
  </p:cSld>
  <p:clrMapOvr>
    <a:masterClrMapping/>
  </p:clrMapOvr>
  <mc:AlternateContent xmlns:mc="http://schemas.openxmlformats.org/markup-compatibility/2006" xmlns:p14="http://schemas.microsoft.com/office/powerpoint/2010/main">
    <mc:Choice Requires="p14">
      <p:transition spd="slow" p14:dur="2000" advTm="19071"/>
    </mc:Choice>
    <mc:Fallback xmlns="">
      <p:transition spd="slow" advTm="19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0"/>
            <a:ext cx="12192000" cy="836752"/>
          </a:xfrm>
          <a:solidFill>
            <a:srgbClr val="004071"/>
          </a:solidFill>
        </p:spPr>
        <p:txBody>
          <a:bodyPr/>
          <a:lstStyle/>
          <a:p>
            <a:r>
              <a:rPr lang="en-US" dirty="0">
                <a:solidFill>
                  <a:srgbClr val="D3B257"/>
                </a:solidFill>
              </a:rPr>
              <a:t>Deafblind Exceptionality</a:t>
            </a:r>
          </a:p>
        </p:txBody>
      </p:sp>
      <p:sp>
        <p:nvSpPr>
          <p:cNvPr id="3" name="Content Placeholder 2"/>
          <p:cNvSpPr>
            <a:spLocks noGrp="1"/>
          </p:cNvSpPr>
          <p:nvPr>
            <p:ph idx="1"/>
          </p:nvPr>
        </p:nvSpPr>
        <p:spPr>
          <a:xfrm>
            <a:off x="849217" y="1046603"/>
            <a:ext cx="10515600" cy="3138978"/>
          </a:xfrm>
        </p:spPr>
        <p:txBody>
          <a:bodyPr>
            <a:normAutofit lnSpcReduction="10000"/>
          </a:bodyPr>
          <a:lstStyle/>
          <a:p>
            <a:r>
              <a:rPr lang="en-US" sz="2400" dirty="0"/>
              <a:t>Since 1988, WVDE has housed the state’s Deafblind grant, WV SenseAbilities.  All 50 states and territories receive trainings and technical assistance from deafblind projects (although most grantees are IHEs or CEDs). </a:t>
            </a:r>
          </a:p>
          <a:p>
            <a:r>
              <a:rPr lang="en-US" sz="2400" dirty="0"/>
              <a:t>Like the December 1 Child Count, WV SenseAbilities is required to submit the National Deaf-Blind Child Count.</a:t>
            </a:r>
          </a:p>
          <a:p>
            <a:r>
              <a:rPr lang="en-US" sz="2400" dirty="0"/>
              <a:t>There is significant discrepancies between the December 1 Child Count and the National Deaf-Blind Child Count.  </a:t>
            </a:r>
            <a:r>
              <a:rPr lang="en-US" sz="2400" b="1" dirty="0"/>
              <a:t>This is a national issue not only a WV issue.</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521580727"/>
              </p:ext>
            </p:extLst>
          </p:nvPr>
        </p:nvGraphicFramePr>
        <p:xfrm>
          <a:off x="1491343" y="4075411"/>
          <a:ext cx="9601202" cy="1913382"/>
        </p:xfrm>
        <a:graphic>
          <a:graphicData uri="http://schemas.openxmlformats.org/drawingml/2006/table">
            <a:tbl>
              <a:tblPr firstRow="1" firstCol="1" bandRow="1"/>
              <a:tblGrid>
                <a:gridCol w="2363610">
                  <a:extLst>
                    <a:ext uri="{9D8B030D-6E8A-4147-A177-3AD203B41FA5}">
                      <a16:colId xmlns:a16="http://schemas.microsoft.com/office/drawing/2014/main" val="2143881366"/>
                    </a:ext>
                  </a:extLst>
                </a:gridCol>
                <a:gridCol w="1447108">
                  <a:extLst>
                    <a:ext uri="{9D8B030D-6E8A-4147-A177-3AD203B41FA5}">
                      <a16:colId xmlns:a16="http://schemas.microsoft.com/office/drawing/2014/main" val="382116066"/>
                    </a:ext>
                  </a:extLst>
                </a:gridCol>
                <a:gridCol w="1447108">
                  <a:extLst>
                    <a:ext uri="{9D8B030D-6E8A-4147-A177-3AD203B41FA5}">
                      <a16:colId xmlns:a16="http://schemas.microsoft.com/office/drawing/2014/main" val="2941635198"/>
                    </a:ext>
                  </a:extLst>
                </a:gridCol>
                <a:gridCol w="1447108">
                  <a:extLst>
                    <a:ext uri="{9D8B030D-6E8A-4147-A177-3AD203B41FA5}">
                      <a16:colId xmlns:a16="http://schemas.microsoft.com/office/drawing/2014/main" val="3417333718"/>
                    </a:ext>
                  </a:extLst>
                </a:gridCol>
                <a:gridCol w="1448134">
                  <a:extLst>
                    <a:ext uri="{9D8B030D-6E8A-4147-A177-3AD203B41FA5}">
                      <a16:colId xmlns:a16="http://schemas.microsoft.com/office/drawing/2014/main" val="673361584"/>
                    </a:ext>
                  </a:extLst>
                </a:gridCol>
                <a:gridCol w="1448134">
                  <a:extLst>
                    <a:ext uri="{9D8B030D-6E8A-4147-A177-3AD203B41FA5}">
                      <a16:colId xmlns:a16="http://schemas.microsoft.com/office/drawing/2014/main" val="933985403"/>
                    </a:ext>
                  </a:extLst>
                </a:gridCol>
              </a:tblGrid>
              <a:tr h="288414">
                <a:tc>
                  <a:txBody>
                    <a:bodyPr/>
                    <a:lstStyle/>
                    <a:p>
                      <a:pPr marL="0" marR="0" algn="ctr">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endParaRPr lang="en-US" sz="1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2013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2014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mn-lt"/>
                          <a:ea typeface="Calibri" panose="020F0502020204030204" pitchFamily="34" charset="0"/>
                          <a:cs typeface="Times New Roman" panose="02020603050405020304" pitchFamily="18" charset="0"/>
                        </a:rPr>
                        <a:t>2015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mn-lt"/>
                          <a:ea typeface="Calibri" panose="020F0502020204030204" pitchFamily="34" charset="0"/>
                          <a:cs typeface="Times New Roman" panose="02020603050405020304" pitchFamily="18" charset="0"/>
                        </a:rPr>
                        <a:t>2016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2017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7673931"/>
                  </a:ext>
                </a:extLst>
              </a:tr>
              <a:tr h="865239">
                <a:tc>
                  <a:txBody>
                    <a:bodyPr/>
                    <a:lstStyle/>
                    <a:p>
                      <a:pPr marL="0" marR="0" algn="ctr">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Dec 1 Child Count</a:t>
                      </a:r>
                    </a:p>
                    <a:p>
                      <a:pPr marL="0" marR="0" algn="ctr">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Students with Deafblindness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7907153"/>
                  </a:ext>
                </a:extLst>
              </a:tr>
              <a:tr h="576825">
                <a:tc>
                  <a:txBody>
                    <a:bodyPr/>
                    <a:lstStyle/>
                    <a:p>
                      <a:pPr marL="0" marR="0" algn="ctr">
                        <a:lnSpc>
                          <a:spcPct val="107000"/>
                        </a:lnSpc>
                        <a:spcBef>
                          <a:spcPts val="0"/>
                        </a:spcBef>
                        <a:spcAft>
                          <a:spcPts val="0"/>
                        </a:spcAft>
                      </a:pPr>
                      <a:r>
                        <a:rPr lang="en-US" sz="2000">
                          <a:effectLst/>
                          <a:latin typeface="+mn-lt"/>
                          <a:ea typeface="Calibri" panose="020F0502020204030204" pitchFamily="34" charset="0"/>
                          <a:cs typeface="Times New Roman" panose="02020603050405020304" pitchFamily="18" charset="0"/>
                        </a:rPr>
                        <a:t>Deaf-Blind</a:t>
                      </a:r>
                    </a:p>
                    <a:p>
                      <a:pPr marL="0" marR="0" algn="ctr">
                        <a:lnSpc>
                          <a:spcPct val="107000"/>
                        </a:lnSpc>
                        <a:spcBef>
                          <a:spcPts val="0"/>
                        </a:spcBef>
                        <a:spcAft>
                          <a:spcPts val="0"/>
                        </a:spcAft>
                      </a:pPr>
                      <a:r>
                        <a:rPr lang="en-US" sz="2000">
                          <a:effectLst/>
                          <a:latin typeface="+mn-lt"/>
                          <a:ea typeface="Calibri" panose="020F0502020204030204" pitchFamily="34" charset="0"/>
                          <a:cs typeface="Times New Roman" panose="02020603050405020304" pitchFamily="18" charset="0"/>
                        </a:rPr>
                        <a:t>Census data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mn-lt"/>
                          <a:ea typeface="Calibri" panose="020F0502020204030204" pitchFamily="34" charset="0"/>
                          <a:cs typeface="Times New Roman" panose="02020603050405020304" pitchFamily="18" charset="0"/>
                        </a:rPr>
                        <a:t>104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mn-lt"/>
                          <a:ea typeface="Calibri" panose="020F0502020204030204" pitchFamily="34" charset="0"/>
                          <a:cs typeface="Times New Roman" panose="02020603050405020304" pitchFamily="18" charset="0"/>
                        </a:rPr>
                        <a:t>86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mn-lt"/>
                          <a:ea typeface="Calibri" panose="020F0502020204030204" pitchFamily="34" charset="0"/>
                          <a:cs typeface="Times New Roman" panose="02020603050405020304" pitchFamily="18" charset="0"/>
                        </a:rPr>
                        <a:t>102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mn-lt"/>
                          <a:ea typeface="Calibri" panose="020F0502020204030204" pitchFamily="34" charset="0"/>
                          <a:cs typeface="Times New Roman" panose="02020603050405020304" pitchFamily="18" charset="0"/>
                        </a:rPr>
                        <a:t>93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99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9381052"/>
                  </a:ext>
                </a:extLst>
              </a:tr>
            </a:tbl>
          </a:graphicData>
        </a:graphic>
      </p:graphicFrame>
      <p:pic>
        <p:nvPicPr>
          <p:cNvPr id="7" name="Audio 6">
            <a:hlinkClick r:id="" action="ppaction://media"/>
            <a:extLst>
              <a:ext uri="{FF2B5EF4-FFF2-40B4-BE49-F238E27FC236}">
                <a16:creationId xmlns:a16="http://schemas.microsoft.com/office/drawing/2014/main" id="{557A2889-B585-4736-B067-40B06B55B6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6652233"/>
      </p:ext>
    </p:extLst>
  </p:cSld>
  <p:clrMapOvr>
    <a:masterClrMapping/>
  </p:clrMapOvr>
  <mc:AlternateContent xmlns:mc="http://schemas.openxmlformats.org/markup-compatibility/2006" xmlns:p14="http://schemas.microsoft.com/office/powerpoint/2010/main">
    <mc:Choice Requires="p14">
      <p:transition spd="slow" p14:dur="2000" advTm="126743"/>
    </mc:Choice>
    <mc:Fallback xmlns="">
      <p:transition spd="slow" advTm="126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05078"/>
            <a:ext cx="8538073" cy="5277079"/>
          </a:xfrm>
        </p:spPr>
        <p:txBody>
          <a:bodyPr>
            <a:noAutofit/>
          </a:bodyPr>
          <a:lstStyle/>
          <a:p>
            <a:pPr marL="0" indent="0">
              <a:buNone/>
            </a:pPr>
            <a:r>
              <a:rPr lang="en-US" sz="2000" b="1" dirty="0"/>
              <a:t>Policy 2419</a:t>
            </a:r>
          </a:p>
          <a:p>
            <a:pPr marL="0" indent="0">
              <a:buNone/>
            </a:pPr>
            <a:r>
              <a:rPr lang="en-US" sz="2000" b="1" dirty="0"/>
              <a:t>C. Deafblindness</a:t>
            </a:r>
            <a:r>
              <a:rPr lang="en-US" sz="2000" dirty="0"/>
              <a:t> </a:t>
            </a:r>
          </a:p>
          <a:p>
            <a:r>
              <a:rPr lang="en-US" sz="2000" b="1" dirty="0"/>
              <a:t>Definition: </a:t>
            </a:r>
            <a:r>
              <a:rPr lang="en-US" sz="2000" dirty="0"/>
              <a:t>Deafblindness means concomitant hearing and visual impairments, the combination of which causes such severe communication and other developmental and educational needs that they cannot be accommodated in special education programs designed solely for students with deafness or blindness or students who are hard of hearing or partially sighted.  </a:t>
            </a:r>
          </a:p>
          <a:p>
            <a:r>
              <a:rPr lang="en-US" sz="2000" b="1" dirty="0"/>
              <a:t>Eligibility Criteria for Deafblindness</a:t>
            </a:r>
            <a:r>
              <a:rPr lang="en-US" sz="2000" dirty="0"/>
              <a:t> </a:t>
            </a:r>
          </a:p>
          <a:p>
            <a:r>
              <a:rPr lang="en-US" sz="2000" dirty="0"/>
              <a:t>An eligibility committee will determine that a student is eligible for special education services as a student with deafblindness when all of the following criteria are met:</a:t>
            </a:r>
          </a:p>
          <a:p>
            <a:r>
              <a:rPr lang="en-US" sz="2000" dirty="0"/>
              <a:t>The student exhibits characteristics consistent with the definition.</a:t>
            </a:r>
          </a:p>
          <a:p>
            <a:pPr lvl="1"/>
            <a:r>
              <a:rPr lang="en-US" sz="1600" dirty="0"/>
              <a:t>The student is diagnosed by an optometrist or ophthalmologist for vision loss and by an otologist, otolaryngologist, or audiologist for hearing loss. </a:t>
            </a:r>
            <a:endParaRPr lang="en-US" sz="2000" dirty="0"/>
          </a:p>
          <a:p>
            <a:pPr lvl="1"/>
            <a:r>
              <a:rPr lang="en-US" sz="1600" dirty="0"/>
              <a:t>The student’s condition adversely affects educational performance.</a:t>
            </a:r>
            <a:endParaRPr lang="en-US" sz="2000" dirty="0"/>
          </a:p>
          <a:p>
            <a:pPr lvl="1"/>
            <a:r>
              <a:rPr lang="en-US" sz="1600" dirty="0"/>
              <a:t>The student needs special education.</a:t>
            </a:r>
            <a:endParaRPr lang="en-US" sz="2000" dirty="0"/>
          </a:p>
          <a:p>
            <a:pPr marL="0" indent="0">
              <a:buNone/>
            </a:pPr>
            <a:r>
              <a:rPr lang="en-US" sz="2000" dirty="0"/>
              <a:t> </a:t>
            </a:r>
          </a:p>
          <a:p>
            <a:pPr marL="0" indent="0">
              <a:buNone/>
            </a:pPr>
            <a:endParaRPr lang="en-US" sz="2000" dirty="0"/>
          </a:p>
        </p:txBody>
      </p:sp>
      <p:sp>
        <p:nvSpPr>
          <p:cNvPr id="4" name="Title 1"/>
          <p:cNvSpPr>
            <a:spLocks noGrp="1"/>
          </p:cNvSpPr>
          <p:nvPr>
            <p:ph type="title"/>
          </p:nvPr>
        </p:nvSpPr>
        <p:spPr>
          <a:xfrm>
            <a:off x="0" y="530"/>
            <a:ext cx="12192000" cy="726583"/>
          </a:xfrm>
          <a:solidFill>
            <a:srgbClr val="004071"/>
          </a:solidFill>
        </p:spPr>
        <p:txBody>
          <a:bodyPr/>
          <a:lstStyle/>
          <a:p>
            <a:r>
              <a:rPr lang="en-US" dirty="0">
                <a:solidFill>
                  <a:srgbClr val="D3B257"/>
                </a:solidFill>
              </a:rPr>
              <a:t>Deafblind Exceptionality</a:t>
            </a:r>
          </a:p>
        </p:txBody>
      </p:sp>
      <p:sp>
        <p:nvSpPr>
          <p:cNvPr id="2" name="Rectangle 1"/>
          <p:cNvSpPr/>
          <p:nvPr/>
        </p:nvSpPr>
        <p:spPr>
          <a:xfrm>
            <a:off x="8780444" y="1934144"/>
            <a:ext cx="3249975" cy="3139321"/>
          </a:xfrm>
          <a:prstGeom prst="rect">
            <a:avLst/>
          </a:prstGeom>
        </p:spPr>
        <p:txBody>
          <a:bodyPr wrap="square">
            <a:spAutoFit/>
          </a:bodyPr>
          <a:lstStyle/>
          <a:p>
            <a:r>
              <a:rPr lang="en-US" dirty="0" err="1">
                <a:solidFill>
                  <a:srgbClr val="A7253F"/>
                </a:solidFill>
                <a:latin typeface="Fira Sans" panose="020B0503050000020004" pitchFamily="34" charset="0"/>
              </a:rPr>
              <a:t>Deafblindness</a:t>
            </a:r>
            <a:r>
              <a:rPr lang="en-US" dirty="0">
                <a:solidFill>
                  <a:srgbClr val="A7253F"/>
                </a:solidFill>
                <a:latin typeface="Fira Sans" panose="020B0503050000020004" pitchFamily="34" charset="0"/>
              </a:rPr>
              <a:t> should be the primary eligibility for a student who meets the above criteria.   In addition, a student meeting the above criteria and who also has additional impairments contributing to the student’s severe educational needs may be determined eligible for </a:t>
            </a:r>
            <a:r>
              <a:rPr lang="en-US" dirty="0" err="1">
                <a:solidFill>
                  <a:srgbClr val="A7253F"/>
                </a:solidFill>
                <a:latin typeface="Fira Sans" panose="020B0503050000020004" pitchFamily="34" charset="0"/>
              </a:rPr>
              <a:t>deafblindness</a:t>
            </a:r>
            <a:r>
              <a:rPr lang="en-US" dirty="0">
                <a:solidFill>
                  <a:srgbClr val="A7253F"/>
                </a:solidFill>
                <a:latin typeface="Fira Sans" panose="020B0503050000020004" pitchFamily="34" charset="0"/>
              </a:rPr>
              <a:t>. </a:t>
            </a:r>
            <a:endParaRPr lang="en-US" sz="2000" dirty="0">
              <a:solidFill>
                <a:srgbClr val="A7253F"/>
              </a:solidFill>
              <a:latin typeface="Fira Sans" panose="020B0503050000020004" pitchFamily="34" charset="0"/>
            </a:endParaRPr>
          </a:p>
        </p:txBody>
      </p:sp>
      <p:pic>
        <p:nvPicPr>
          <p:cNvPr id="6" name="Audio 5">
            <a:hlinkClick r:id="" action="ppaction://media"/>
            <a:extLst>
              <a:ext uri="{FF2B5EF4-FFF2-40B4-BE49-F238E27FC236}">
                <a16:creationId xmlns:a16="http://schemas.microsoft.com/office/drawing/2014/main" id="{4E05CC1C-6799-4656-848E-E05BF6759B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27545105"/>
      </p:ext>
    </p:extLst>
  </p:cSld>
  <p:clrMapOvr>
    <a:masterClrMapping/>
  </p:clrMapOvr>
  <mc:AlternateContent xmlns:mc="http://schemas.openxmlformats.org/markup-compatibility/2006" xmlns:p14="http://schemas.microsoft.com/office/powerpoint/2010/main">
    <mc:Choice Requires="p14">
      <p:transition spd="slow" p14:dur="2000" advTm="89341"/>
    </mc:Choice>
    <mc:Fallback xmlns="">
      <p:transition spd="slow" advTm="89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34464"/>
            <a:ext cx="12192000" cy="4882442"/>
          </a:xfrm>
        </p:spPr>
        <p:txBody>
          <a:bodyPr>
            <a:normAutofit/>
          </a:bodyPr>
          <a:lstStyle/>
          <a:p>
            <a:r>
              <a:rPr lang="en-US" sz="2000" dirty="0"/>
              <a:t>WV does not recognize teacher certification in deafblindness.</a:t>
            </a:r>
          </a:p>
          <a:p>
            <a:r>
              <a:rPr lang="en-US" sz="2000" dirty="0"/>
              <a:t>90% of the children identified as deafblind have additional disabilities.</a:t>
            </a:r>
          </a:p>
          <a:p>
            <a:r>
              <a:rPr lang="en-US" sz="2000" dirty="0"/>
              <a:t>Appropriate caseload is determined by impact during EC and may be teacher of the visually impaired, deaf/hard of hearing or intellectual disability.</a:t>
            </a:r>
          </a:p>
          <a:p>
            <a:r>
              <a:rPr lang="en-US" sz="2000" dirty="0"/>
              <a:t>IEP should reflect services from both the TVI and TDHH.</a:t>
            </a:r>
          </a:p>
          <a:p>
            <a:r>
              <a:rPr lang="en-US" sz="2000" dirty="0"/>
              <a:t>The range of sensory loss could be mild to severe or progressive in both vision and hearing.  </a:t>
            </a:r>
          </a:p>
          <a:p>
            <a:r>
              <a:rPr lang="en-US" sz="2000" dirty="0"/>
              <a:t>The child’s needs do not equate to hearing loss plus vision loss but rather the impact is multiplicative.  The educational impact of a child with a mild loss in one of his senses vs a child with a mild loss in both is significant.</a:t>
            </a:r>
          </a:p>
          <a:p>
            <a:r>
              <a:rPr lang="en-US" sz="2000" dirty="0"/>
              <a:t>An intervener is a specially trained person who works consistently one-to-one with a student who is deafblind.  The intervener facilitates access to the environmental information that is usually gained through vision and hearing but which is incomplete to the child who is deafblind.  The intervener helps the student gather information, learn concepts and skills, and develop communication and language. (Policy 2419)</a:t>
            </a:r>
          </a:p>
          <a:p>
            <a:endParaRPr lang="en-US" sz="2400" dirty="0"/>
          </a:p>
        </p:txBody>
      </p:sp>
      <p:sp>
        <p:nvSpPr>
          <p:cNvPr id="4" name="Title 1"/>
          <p:cNvSpPr txBox="1">
            <a:spLocks/>
          </p:cNvSpPr>
          <p:nvPr/>
        </p:nvSpPr>
        <p:spPr>
          <a:xfrm>
            <a:off x="0" y="530"/>
            <a:ext cx="12192000" cy="726583"/>
          </a:xfrm>
          <a:prstGeom prst="rect">
            <a:avLst/>
          </a:prstGeom>
          <a:solidFill>
            <a:srgbClr val="00407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4071"/>
                </a:solidFill>
                <a:latin typeface="Vollkorn" charset="0"/>
                <a:ea typeface="Vollkorn" charset="0"/>
                <a:cs typeface="Vollkorn" charset="0"/>
              </a:defRPr>
            </a:lvl1pPr>
          </a:lstStyle>
          <a:p>
            <a:r>
              <a:rPr lang="en-US" dirty="0">
                <a:solidFill>
                  <a:srgbClr val="D3B257"/>
                </a:solidFill>
              </a:rPr>
              <a:t>Deafblind Exceptionality</a:t>
            </a:r>
          </a:p>
        </p:txBody>
      </p:sp>
      <p:pic>
        <p:nvPicPr>
          <p:cNvPr id="6" name="Audio 5">
            <a:hlinkClick r:id="" action="ppaction://media"/>
            <a:extLst>
              <a:ext uri="{FF2B5EF4-FFF2-40B4-BE49-F238E27FC236}">
                <a16:creationId xmlns:a16="http://schemas.microsoft.com/office/drawing/2014/main" id="{935C8410-38B2-486A-A217-45DC8C3A63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37933833"/>
      </p:ext>
    </p:extLst>
  </p:cSld>
  <p:clrMapOvr>
    <a:masterClrMapping/>
  </p:clrMapOvr>
  <mc:AlternateContent xmlns:mc="http://schemas.openxmlformats.org/markup-compatibility/2006" xmlns:p14="http://schemas.microsoft.com/office/powerpoint/2010/main">
    <mc:Choice Requires="p14">
      <p:transition spd="slow" p14:dur="2000" advTm="159389"/>
    </mc:Choice>
    <mc:Fallback xmlns="">
      <p:transition spd="slow" advTm="159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782197"/>
          </a:xfrm>
          <a:solidFill>
            <a:srgbClr val="002060"/>
          </a:solidFill>
        </p:spPr>
        <p:txBody>
          <a:bodyPr>
            <a:normAutofit/>
          </a:bodyPr>
          <a:lstStyle/>
          <a:p>
            <a:pPr algn="ctr"/>
            <a:r>
              <a:rPr lang="en-US" sz="4000" b="1" dirty="0">
                <a:solidFill>
                  <a:srgbClr val="A7253F"/>
                </a:solidFill>
              </a:rPr>
              <a:t>Data Quality Tools</a:t>
            </a:r>
            <a:endParaRPr lang="en-US" sz="4000" dirty="0">
              <a:solidFill>
                <a:srgbClr val="A7253F"/>
              </a:solidFill>
            </a:endParaRPr>
          </a:p>
        </p:txBody>
      </p:sp>
      <p:sp>
        <p:nvSpPr>
          <p:cNvPr id="4" name="Rectangle 3"/>
          <p:cNvSpPr/>
          <p:nvPr/>
        </p:nvSpPr>
        <p:spPr>
          <a:xfrm>
            <a:off x="0" y="1061556"/>
            <a:ext cx="12191999" cy="4585871"/>
          </a:xfrm>
          <a:prstGeom prst="rect">
            <a:avLst/>
          </a:prstGeom>
        </p:spPr>
        <p:txBody>
          <a:bodyPr wrap="square">
            <a:spAutoFit/>
          </a:bodyPr>
          <a:lstStyle/>
          <a:p>
            <a:r>
              <a:rPr lang="en-US" sz="2000" dirty="0">
                <a:solidFill>
                  <a:srgbClr val="000000"/>
                </a:solidFill>
                <a:latin typeface="Fira Sans" panose="020B0503050000020004" pitchFamily="34" charset="0"/>
              </a:rPr>
              <a:t>WVDE provides various tools to assist local staff with reviewing data for accuracy and completion. </a:t>
            </a:r>
          </a:p>
          <a:p>
            <a:r>
              <a:rPr lang="en-US" sz="3600" dirty="0">
                <a:solidFill>
                  <a:srgbClr val="004070"/>
                </a:solidFill>
                <a:latin typeface="Fira Sans" panose="020B0503050000020004" pitchFamily="34" charset="0"/>
              </a:rPr>
              <a:t>Coding Standards and Manuals </a:t>
            </a:r>
          </a:p>
          <a:p>
            <a:r>
              <a:rPr lang="en-US" sz="2000" dirty="0">
                <a:solidFill>
                  <a:srgbClr val="000000"/>
                </a:solidFill>
                <a:latin typeface="Fira Sans" panose="020B0503050000020004" pitchFamily="34" charset="0"/>
              </a:rPr>
              <a:t>WVDE has prepared several coding standards and manuals to provide guidance and rules for how data should be entered and maintained in WVEIS. These documents are available to users through the WVEIS support webpage, available at </a:t>
            </a:r>
            <a:r>
              <a:rPr lang="en-US" sz="2000" dirty="0">
                <a:solidFill>
                  <a:srgbClr val="004070"/>
                </a:solidFill>
                <a:latin typeface="Fira Sans" panose="020B0503050000020004" pitchFamily="34" charset="0"/>
              </a:rPr>
              <a:t>wveis.k12.wv.us/wveis2004/support.htm. </a:t>
            </a:r>
          </a:p>
          <a:p>
            <a:r>
              <a:rPr lang="en-US" sz="3600" dirty="0">
                <a:solidFill>
                  <a:srgbClr val="004070"/>
                </a:solidFill>
                <a:latin typeface="Fira Sans" panose="020B0503050000020004" pitchFamily="34" charset="0"/>
              </a:rPr>
              <a:t>Student Data Edits </a:t>
            </a:r>
          </a:p>
          <a:p>
            <a:r>
              <a:rPr lang="en-US" sz="2000" dirty="0">
                <a:solidFill>
                  <a:srgbClr val="000000"/>
                </a:solidFill>
                <a:latin typeface="Fira Sans" panose="020B0503050000020004" pitchFamily="34" charset="0"/>
              </a:rPr>
              <a:t>Within WOW, WVDE staff have developed a program (STU.EDT Student Data Edits) providing detailed information about potential discrepancies or irregularities within local data. The potential errors and irregularities included are based on system business rules and coding standards. The edits are categorizes into three levels: (1) errors, which will prevent submission and certification of data; (2) warnings, which indicate discrepancies that may be in need of review and correction but will not stop submissions; and (3) informational items, which are intended to bring information to local staff members’ attention and do not necessarily indicate errors. </a:t>
            </a:r>
            <a:endParaRPr lang="en-US" sz="2000" dirty="0">
              <a:latin typeface="Fira Sans" panose="020B0503050000020004" pitchFamily="34" charset="0"/>
            </a:endParaRPr>
          </a:p>
        </p:txBody>
      </p:sp>
      <p:pic>
        <p:nvPicPr>
          <p:cNvPr id="10" name="Audio 9">
            <a:hlinkClick r:id="" action="ppaction://media"/>
            <a:extLst>
              <a:ext uri="{FF2B5EF4-FFF2-40B4-BE49-F238E27FC236}">
                <a16:creationId xmlns:a16="http://schemas.microsoft.com/office/drawing/2014/main" id="{1936A24D-5ED3-4AEB-817D-C416EE11F8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93749382"/>
      </p:ext>
    </p:extLst>
  </p:cSld>
  <p:clrMapOvr>
    <a:masterClrMapping/>
  </p:clrMapOvr>
  <mc:AlternateContent xmlns:mc="http://schemas.openxmlformats.org/markup-compatibility/2006" xmlns:p14="http://schemas.microsoft.com/office/powerpoint/2010/main">
    <mc:Choice Requires="p14">
      <p:transition spd="slow" p14:dur="2000" advTm="37471"/>
    </mc:Choice>
    <mc:Fallback xmlns="">
      <p:transition spd="slow" advTm="3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85" y="143746"/>
            <a:ext cx="11369903" cy="1119789"/>
          </a:xfrm>
          <a:solidFill>
            <a:srgbClr val="002060"/>
          </a:solidFill>
        </p:spPr>
        <p:txBody>
          <a:bodyPr/>
          <a:lstStyle/>
          <a:p>
            <a:r>
              <a:rPr lang="en-US" dirty="0">
                <a:solidFill>
                  <a:schemeClr val="bg1"/>
                </a:solidFill>
              </a:rPr>
              <a:t>Special Education Child Count Timeline</a:t>
            </a:r>
          </a:p>
        </p:txBody>
      </p:sp>
      <p:sp>
        <p:nvSpPr>
          <p:cNvPr id="3" name="Content Placeholder 2"/>
          <p:cNvSpPr>
            <a:spLocks noGrp="1"/>
          </p:cNvSpPr>
          <p:nvPr>
            <p:ph idx="1"/>
          </p:nvPr>
        </p:nvSpPr>
        <p:spPr>
          <a:xfrm>
            <a:off x="398584" y="1714501"/>
            <a:ext cx="11369903" cy="3917028"/>
          </a:xfrm>
        </p:spPr>
        <p:txBody>
          <a:bodyPr>
            <a:noAutofit/>
          </a:bodyPr>
          <a:lstStyle/>
          <a:p>
            <a:r>
              <a:rPr lang="en-US" b="1" dirty="0"/>
              <a:t>November 20-30 </a:t>
            </a:r>
            <a:r>
              <a:rPr lang="en-US" dirty="0"/>
              <a:t>Initial review and update/correction window (district-level Special Education Directors; state staff may provide assistance, if needed) </a:t>
            </a:r>
          </a:p>
          <a:p>
            <a:r>
              <a:rPr lang="en-US" b="1" dirty="0"/>
              <a:t>December 1-2 </a:t>
            </a:r>
            <a:r>
              <a:rPr lang="en-US" dirty="0"/>
              <a:t>Data snapshot and submission window </a:t>
            </a:r>
          </a:p>
          <a:p>
            <a:r>
              <a:rPr lang="en-US" b="1" dirty="0"/>
              <a:t>December 3-10 </a:t>
            </a:r>
            <a:r>
              <a:rPr lang="en-US" dirty="0"/>
              <a:t>Final Superintendent review and certification window </a:t>
            </a:r>
          </a:p>
          <a:p>
            <a:r>
              <a:rPr lang="en-US" b="1" dirty="0"/>
              <a:t>December 10 </a:t>
            </a:r>
            <a:r>
              <a:rPr lang="en-US" dirty="0"/>
              <a:t>Final Superintendent certification deadline (no later than 11:59 p.m.) </a:t>
            </a:r>
          </a:p>
        </p:txBody>
      </p:sp>
      <p:pic>
        <p:nvPicPr>
          <p:cNvPr id="4" name="Audio 3">
            <a:hlinkClick r:id="" action="ppaction://media"/>
            <a:extLst>
              <a:ext uri="{FF2B5EF4-FFF2-40B4-BE49-F238E27FC236}">
                <a16:creationId xmlns:a16="http://schemas.microsoft.com/office/drawing/2014/main" id="{BEAE1A2D-0EAE-476C-AD2B-AAE643DA4932}"/>
              </a:ext>
            </a:extLst>
          </p:cNvPr>
          <p:cNvPicPr>
            <a:picLocks noChangeAspect="1"/>
          </p:cNvPicPr>
          <p:nvPr>
            <a:audioFile r:link="rId1"/>
            <p:extLst>
              <p:ext uri="{DAA4B4D4-6D71-4841-9C94-3DE7FCFB9230}">
                <p14:media xmlns:p14="http://schemas.microsoft.com/office/powerpoint/2010/main" r:embed="rId2">
                  <p14:trim end="16432.1655"/>
                </p14:media>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56107236"/>
      </p:ext>
    </p:extLst>
  </p:cSld>
  <p:clrMapOvr>
    <a:masterClrMapping/>
  </p:clrMapOvr>
  <mc:AlternateContent xmlns:mc="http://schemas.openxmlformats.org/markup-compatibility/2006" xmlns:p14="http://schemas.microsoft.com/office/powerpoint/2010/main">
    <mc:Choice Requires="p14">
      <p:transition spd="slow" p14:dur="2000" advTm="59041"/>
    </mc:Choice>
    <mc:Fallback xmlns="">
      <p:transition spd="slow" advTm="59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782197"/>
          </a:xfrm>
          <a:solidFill>
            <a:srgbClr val="002060"/>
          </a:solidFill>
        </p:spPr>
        <p:txBody>
          <a:bodyPr>
            <a:normAutofit/>
          </a:bodyPr>
          <a:lstStyle/>
          <a:p>
            <a:pPr algn="ctr"/>
            <a:r>
              <a:rPr lang="en-US" sz="4000" b="1" dirty="0">
                <a:solidFill>
                  <a:srgbClr val="A7253F"/>
                </a:solidFill>
              </a:rPr>
              <a:t>Data Quality Tools</a:t>
            </a:r>
            <a:endParaRPr lang="en-US" sz="4000" dirty="0">
              <a:solidFill>
                <a:srgbClr val="A7253F"/>
              </a:solidFill>
            </a:endParaRPr>
          </a:p>
        </p:txBody>
      </p:sp>
      <p:sp>
        <p:nvSpPr>
          <p:cNvPr id="3" name="Rectangle 2"/>
          <p:cNvSpPr/>
          <p:nvPr/>
        </p:nvSpPr>
        <p:spPr>
          <a:xfrm>
            <a:off x="1" y="1342405"/>
            <a:ext cx="12192000" cy="4031873"/>
          </a:xfrm>
          <a:prstGeom prst="rect">
            <a:avLst/>
          </a:prstGeom>
        </p:spPr>
        <p:txBody>
          <a:bodyPr wrap="square">
            <a:spAutoFit/>
          </a:bodyPr>
          <a:lstStyle/>
          <a:p>
            <a:r>
              <a:rPr lang="en-US" sz="3600" dirty="0">
                <a:solidFill>
                  <a:srgbClr val="004070"/>
                </a:solidFill>
                <a:latin typeface="Fira Sans" panose="020B0503050000020004" pitchFamily="34" charset="0"/>
              </a:rPr>
              <a:t>Data Edit Emails </a:t>
            </a:r>
          </a:p>
          <a:p>
            <a:r>
              <a:rPr lang="en-US" sz="2000" dirty="0">
                <a:solidFill>
                  <a:srgbClr val="000000"/>
                </a:solidFill>
                <a:latin typeface="Fira Sans" panose="020B0503050000020004" pitchFamily="34" charset="0"/>
              </a:rPr>
              <a:t>WVDE staff have adapted the STU.EDT program into an automated notification. Regularly throughout the year, emails are generated within WVEIS and sent to district staff detailing potential discrepancies or irregularities within local data. The potential errors and irregularities included in the messages are based on system business rules and coding standards. Following the title and description of the specific error or edit, a record count indicates how many student records in the county fall into that category. The email allows local staff to click on the record count and view the list of students whose records may be in question (logging on with WebTop credentials is required for security reasons). Local staff may then log into WVEIS to review the student record and make any adjustments that may be needed. </a:t>
            </a:r>
          </a:p>
          <a:p>
            <a:r>
              <a:rPr lang="en-US" sz="2000" dirty="0">
                <a:solidFill>
                  <a:srgbClr val="000000"/>
                </a:solidFill>
                <a:latin typeface="Fira Sans" panose="020B0503050000020004" pitchFamily="34" charset="0"/>
              </a:rPr>
              <a:t>Because the data edit emails are sent throughout the year, local staff may use the information on an ongoing basis to facilitate quicker EOY reviews and more accurate submissions. </a:t>
            </a:r>
            <a:endParaRPr lang="en-US" sz="2000" dirty="0">
              <a:latin typeface="Fira Sans" panose="020B0503050000020004" pitchFamily="34" charset="0"/>
            </a:endParaRPr>
          </a:p>
        </p:txBody>
      </p:sp>
      <p:pic>
        <p:nvPicPr>
          <p:cNvPr id="8" name="Audio 7">
            <a:hlinkClick r:id="" action="ppaction://media"/>
            <a:extLst>
              <a:ext uri="{FF2B5EF4-FFF2-40B4-BE49-F238E27FC236}">
                <a16:creationId xmlns:a16="http://schemas.microsoft.com/office/drawing/2014/main" id="{33ADCAAA-18B2-47E8-A6DD-A732124387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60896238"/>
      </p:ext>
    </p:extLst>
  </p:cSld>
  <p:clrMapOvr>
    <a:masterClrMapping/>
  </p:clrMapOvr>
  <mc:AlternateContent xmlns:mc="http://schemas.openxmlformats.org/markup-compatibility/2006" xmlns:p14="http://schemas.microsoft.com/office/powerpoint/2010/main">
    <mc:Choice Requires="p14">
      <p:transition spd="slow" p14:dur="2000" advTm="31695"/>
    </mc:Choice>
    <mc:Fallback xmlns="">
      <p:transition spd="slow" advTm="31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782197"/>
          </a:xfrm>
          <a:solidFill>
            <a:srgbClr val="002060"/>
          </a:solidFill>
        </p:spPr>
        <p:txBody>
          <a:bodyPr>
            <a:normAutofit/>
          </a:bodyPr>
          <a:lstStyle/>
          <a:p>
            <a:pPr algn="ctr"/>
            <a:r>
              <a:rPr lang="en-US" sz="4000" b="1" dirty="0">
                <a:solidFill>
                  <a:srgbClr val="A7253F"/>
                </a:solidFill>
              </a:rPr>
              <a:t>Data Quality Tools</a:t>
            </a:r>
            <a:endParaRPr lang="en-US" sz="4000" dirty="0">
              <a:solidFill>
                <a:srgbClr val="A7253F"/>
              </a:solidFill>
            </a:endParaRPr>
          </a:p>
        </p:txBody>
      </p:sp>
      <p:sp>
        <p:nvSpPr>
          <p:cNvPr id="4" name="Rectangle 3"/>
          <p:cNvSpPr/>
          <p:nvPr/>
        </p:nvSpPr>
        <p:spPr>
          <a:xfrm>
            <a:off x="0" y="1524288"/>
            <a:ext cx="12192000" cy="3108543"/>
          </a:xfrm>
          <a:prstGeom prst="rect">
            <a:avLst/>
          </a:prstGeom>
        </p:spPr>
        <p:txBody>
          <a:bodyPr wrap="square">
            <a:spAutoFit/>
          </a:bodyPr>
          <a:lstStyle/>
          <a:p>
            <a:r>
              <a:rPr lang="en-US" sz="3600" dirty="0" err="1">
                <a:solidFill>
                  <a:srgbClr val="004070"/>
                </a:solidFill>
                <a:latin typeface="Fira Sans" panose="020B0503050000020004" pitchFamily="34" charset="0"/>
              </a:rPr>
              <a:t>ZoomWV</a:t>
            </a:r>
            <a:r>
              <a:rPr lang="en-US" sz="3600" dirty="0">
                <a:solidFill>
                  <a:srgbClr val="004070"/>
                </a:solidFill>
                <a:latin typeface="Fira Sans" panose="020B0503050000020004" pitchFamily="34" charset="0"/>
              </a:rPr>
              <a:t>-e Data Quality Dashboard </a:t>
            </a:r>
            <a:endParaRPr lang="en-US" sz="3600" dirty="0">
              <a:solidFill>
                <a:srgbClr val="000000"/>
              </a:solidFill>
              <a:latin typeface="Fira Sans" panose="020B0503050000020004" pitchFamily="34" charset="0"/>
            </a:endParaRPr>
          </a:p>
          <a:p>
            <a:r>
              <a:rPr lang="en-US" sz="2000" dirty="0">
                <a:solidFill>
                  <a:srgbClr val="000000"/>
                </a:solidFill>
                <a:latin typeface="Fira Sans" panose="020B0503050000020004" pitchFamily="34" charset="0"/>
              </a:rPr>
              <a:t>Within </a:t>
            </a:r>
            <a:r>
              <a:rPr lang="en-US" sz="2000" dirty="0" err="1">
                <a:solidFill>
                  <a:srgbClr val="004070"/>
                </a:solidFill>
                <a:latin typeface="Fira Sans" panose="020B0503050000020004" pitchFamily="34" charset="0"/>
              </a:rPr>
              <a:t>ZoomWV</a:t>
            </a:r>
            <a:r>
              <a:rPr lang="en-US" sz="2000" dirty="0">
                <a:solidFill>
                  <a:srgbClr val="004070"/>
                </a:solidFill>
                <a:latin typeface="Fira Sans" panose="020B0503050000020004" pitchFamily="34" charset="0"/>
              </a:rPr>
              <a:t> for Educators </a:t>
            </a:r>
            <a:r>
              <a:rPr lang="en-US" sz="2000" dirty="0">
                <a:solidFill>
                  <a:srgbClr val="000000"/>
                </a:solidFill>
                <a:latin typeface="Fira Sans" panose="020B0503050000020004" pitchFamily="34" charset="0"/>
              </a:rPr>
              <a:t>(</a:t>
            </a:r>
            <a:r>
              <a:rPr lang="en-US" sz="2000" dirty="0" err="1">
                <a:solidFill>
                  <a:srgbClr val="000000"/>
                </a:solidFill>
                <a:latin typeface="Fira Sans" panose="020B0503050000020004" pitchFamily="34" charset="0"/>
              </a:rPr>
              <a:t>ZoomWV</a:t>
            </a:r>
            <a:r>
              <a:rPr lang="en-US" sz="2000" dirty="0">
                <a:solidFill>
                  <a:srgbClr val="000000"/>
                </a:solidFill>
                <a:latin typeface="Fira Sans" panose="020B0503050000020004" pitchFamily="34" charset="0"/>
              </a:rPr>
              <a:t>-e), a “Data Quality” dashboard lists counts of certain types of data errors or irregularities. Counts are presented by error type as well as totals by school. Clicking on any item will render additional information, including the ID of students with discrepant or non-standard data and other details about the discrepancy. Local staff may </a:t>
            </a:r>
            <a:r>
              <a:rPr lang="en-US" sz="2000" dirty="0">
                <a:latin typeface="Fira Sans" panose="020B0503050000020004" pitchFamily="34" charset="0"/>
              </a:rPr>
              <a:t>then log into WVEIS to review the student record and make any adjustments that may be needed. </a:t>
            </a:r>
          </a:p>
          <a:p>
            <a:endParaRPr lang="en-US" sz="2000" dirty="0">
              <a:latin typeface="Fira Sans" panose="020B0503050000020004" pitchFamily="34" charset="0"/>
            </a:endParaRPr>
          </a:p>
          <a:p>
            <a:r>
              <a:rPr lang="en-US" sz="2000" dirty="0">
                <a:solidFill>
                  <a:srgbClr val="A7253F"/>
                </a:solidFill>
                <a:latin typeface="Fira Sans" panose="020B0503050000020004" pitchFamily="34" charset="0"/>
              </a:rPr>
              <a:t>Please note: </a:t>
            </a:r>
            <a:r>
              <a:rPr lang="en-US" sz="2000" dirty="0">
                <a:latin typeface="Fira Sans" panose="020B0503050000020004" pitchFamily="34" charset="0"/>
              </a:rPr>
              <a:t>Because the </a:t>
            </a:r>
            <a:r>
              <a:rPr lang="en-US" sz="2000" dirty="0" err="1">
                <a:latin typeface="Fira Sans" panose="020B0503050000020004" pitchFamily="34" charset="0"/>
              </a:rPr>
              <a:t>ZoomWV</a:t>
            </a:r>
            <a:r>
              <a:rPr lang="en-US" sz="2000" dirty="0">
                <a:latin typeface="Fira Sans" panose="020B0503050000020004" pitchFamily="34" charset="0"/>
              </a:rPr>
              <a:t>-e system updates information nightly, changes made in a student record prior to 6:00 PM will be reflected in the </a:t>
            </a:r>
            <a:r>
              <a:rPr lang="en-US" sz="2000" dirty="0" err="1">
                <a:latin typeface="Fira Sans" panose="020B0503050000020004" pitchFamily="34" charset="0"/>
              </a:rPr>
              <a:t>ZoomWV</a:t>
            </a:r>
            <a:r>
              <a:rPr lang="en-US" sz="2000" dirty="0">
                <a:latin typeface="Fira Sans" panose="020B0503050000020004" pitchFamily="34" charset="0"/>
              </a:rPr>
              <a:t>-e dashboard on the following school day. </a:t>
            </a:r>
          </a:p>
        </p:txBody>
      </p:sp>
      <p:pic>
        <p:nvPicPr>
          <p:cNvPr id="6" name="Audio 5">
            <a:hlinkClick r:id="" action="ppaction://media"/>
            <a:extLst>
              <a:ext uri="{FF2B5EF4-FFF2-40B4-BE49-F238E27FC236}">
                <a16:creationId xmlns:a16="http://schemas.microsoft.com/office/drawing/2014/main" id="{74B69B8F-C8C5-43E4-89A0-983613269E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49377891"/>
      </p:ext>
    </p:extLst>
  </p:cSld>
  <p:clrMapOvr>
    <a:masterClrMapping/>
  </p:clrMapOvr>
  <mc:AlternateContent xmlns:mc="http://schemas.openxmlformats.org/markup-compatibility/2006" xmlns:p14="http://schemas.microsoft.com/office/powerpoint/2010/main">
    <mc:Choice Requires="p14">
      <p:transition spd="slow" p14:dur="2000" advTm="35983"/>
    </mc:Choice>
    <mc:Fallback xmlns="">
      <p:transition spd="slow" advTm="35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782197"/>
          </a:xfrm>
          <a:solidFill>
            <a:srgbClr val="002060"/>
          </a:solidFill>
        </p:spPr>
        <p:txBody>
          <a:bodyPr>
            <a:normAutofit/>
          </a:bodyPr>
          <a:lstStyle/>
          <a:p>
            <a:pPr algn="ctr"/>
            <a:r>
              <a:rPr lang="en-US" sz="4000" b="1" dirty="0">
                <a:solidFill>
                  <a:srgbClr val="A7253F"/>
                </a:solidFill>
              </a:rPr>
              <a:t>Data Quality Tools</a:t>
            </a:r>
            <a:endParaRPr lang="en-US" sz="4000" dirty="0">
              <a:solidFill>
                <a:srgbClr val="A7253F"/>
              </a:solidFill>
            </a:endParaRPr>
          </a:p>
        </p:txBody>
      </p:sp>
      <p:sp>
        <p:nvSpPr>
          <p:cNvPr id="3" name="Rectangle 2"/>
          <p:cNvSpPr/>
          <p:nvPr/>
        </p:nvSpPr>
        <p:spPr>
          <a:xfrm>
            <a:off x="-1" y="2167116"/>
            <a:ext cx="12192001" cy="2185214"/>
          </a:xfrm>
          <a:prstGeom prst="rect">
            <a:avLst/>
          </a:prstGeom>
        </p:spPr>
        <p:txBody>
          <a:bodyPr wrap="square">
            <a:spAutoFit/>
          </a:bodyPr>
          <a:lstStyle/>
          <a:p>
            <a:r>
              <a:rPr lang="en-US" sz="4000" dirty="0">
                <a:solidFill>
                  <a:srgbClr val="004070"/>
                </a:solidFill>
                <a:latin typeface="Vollkorn"/>
              </a:rPr>
              <a:t>Certification Status Emails </a:t>
            </a:r>
          </a:p>
          <a:p>
            <a:r>
              <a:rPr lang="en-US" sz="2400" dirty="0">
                <a:solidFill>
                  <a:srgbClr val="000000"/>
                </a:solidFill>
                <a:latin typeface="Fira Sans" panose="020B0503050000020004" pitchFamily="34" charset="0"/>
              </a:rPr>
              <a:t>WVDE staff also use WVEIS to generate automatic messages outlining completion status for certifications. These messages list each required collection and indicate whether data have been submitted and certified for the district. Local staff may use these messages to monitor certification and ensure that deadlines are met. </a:t>
            </a:r>
            <a:endParaRPr lang="en-US" sz="2400" dirty="0"/>
          </a:p>
        </p:txBody>
      </p:sp>
      <p:pic>
        <p:nvPicPr>
          <p:cNvPr id="5" name="Audio 4">
            <a:hlinkClick r:id="" action="ppaction://media"/>
            <a:extLst>
              <a:ext uri="{FF2B5EF4-FFF2-40B4-BE49-F238E27FC236}">
                <a16:creationId xmlns:a16="http://schemas.microsoft.com/office/drawing/2014/main" id="{B27F7C6C-171D-4E7C-99E9-1E80B29A59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90957991"/>
      </p:ext>
    </p:extLst>
  </p:cSld>
  <p:clrMapOvr>
    <a:masterClrMapping/>
  </p:clrMapOvr>
  <mc:AlternateContent xmlns:mc="http://schemas.openxmlformats.org/markup-compatibility/2006" xmlns:p14="http://schemas.microsoft.com/office/powerpoint/2010/main">
    <mc:Choice Requires="p14">
      <p:transition spd="slow" p14:dur="2000" advTm="23118"/>
    </mc:Choice>
    <mc:Fallback xmlns="">
      <p:transition spd="slow" advTm="23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782197"/>
          </a:xfrm>
          <a:solidFill>
            <a:srgbClr val="002060"/>
          </a:solidFill>
        </p:spPr>
        <p:txBody>
          <a:bodyPr>
            <a:normAutofit/>
          </a:bodyPr>
          <a:lstStyle/>
          <a:p>
            <a:pPr algn="ctr"/>
            <a:r>
              <a:rPr lang="en-US" sz="4000" b="1" dirty="0">
                <a:solidFill>
                  <a:schemeClr val="bg1"/>
                </a:solidFill>
              </a:rPr>
              <a:t>Technical Assistance Hierarchy </a:t>
            </a:r>
            <a:endParaRPr lang="en-US" sz="4000" dirty="0">
              <a:solidFill>
                <a:schemeClr val="bg1"/>
              </a:solidFill>
            </a:endParaRPr>
          </a:p>
        </p:txBody>
      </p:sp>
      <p:pic>
        <p:nvPicPr>
          <p:cNvPr id="3" name="Picture 2"/>
          <p:cNvPicPr>
            <a:picLocks noChangeAspect="1"/>
          </p:cNvPicPr>
          <p:nvPr/>
        </p:nvPicPr>
        <p:blipFill>
          <a:blip r:embed="rId5"/>
          <a:stretch>
            <a:fillRect/>
          </a:stretch>
        </p:blipFill>
        <p:spPr>
          <a:xfrm>
            <a:off x="1542493" y="782197"/>
            <a:ext cx="9179960" cy="3779984"/>
          </a:xfrm>
          <a:prstGeom prst="rect">
            <a:avLst/>
          </a:prstGeom>
        </p:spPr>
      </p:pic>
      <p:pic>
        <p:nvPicPr>
          <p:cNvPr id="4" name="Picture 3"/>
          <p:cNvPicPr>
            <a:picLocks noChangeAspect="1"/>
          </p:cNvPicPr>
          <p:nvPr/>
        </p:nvPicPr>
        <p:blipFill>
          <a:blip r:embed="rId6"/>
          <a:stretch>
            <a:fillRect/>
          </a:stretch>
        </p:blipFill>
        <p:spPr>
          <a:xfrm>
            <a:off x="3833871" y="4470348"/>
            <a:ext cx="6514009" cy="1467744"/>
          </a:xfrm>
          <a:prstGeom prst="rect">
            <a:avLst/>
          </a:prstGeom>
        </p:spPr>
      </p:pic>
      <p:pic>
        <p:nvPicPr>
          <p:cNvPr id="7" name="Audio 6">
            <a:hlinkClick r:id="" action="ppaction://media"/>
            <a:extLst>
              <a:ext uri="{FF2B5EF4-FFF2-40B4-BE49-F238E27FC236}">
                <a16:creationId xmlns:a16="http://schemas.microsoft.com/office/drawing/2014/main" id="{5D559F2B-23DB-45D2-9C22-DE86582791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74494174"/>
      </p:ext>
    </p:extLst>
  </p:cSld>
  <p:clrMapOvr>
    <a:masterClrMapping/>
  </p:clrMapOvr>
  <mc:AlternateContent xmlns:mc="http://schemas.openxmlformats.org/markup-compatibility/2006" xmlns:p14="http://schemas.microsoft.com/office/powerpoint/2010/main">
    <mc:Choice Requires="p14">
      <p:transition spd="slow" p14:dur="2000" advTm="30058"/>
    </mc:Choice>
    <mc:Fallback xmlns="">
      <p:transition spd="slow" advTm="30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ins-Lucía S - ThingLink"/>
          <p:cNvPicPr>
            <a:picLocks noGrp="1" noChangeAspect="1"/>
          </p:cNvPicPr>
          <p:nvPr>
            <p:ph idx="1"/>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236719" y="542925"/>
            <a:ext cx="7216913" cy="4149725"/>
          </a:xfrm>
        </p:spPr>
      </p:pic>
      <p:pic>
        <p:nvPicPr>
          <p:cNvPr id="3" name="Audio 2">
            <a:hlinkClick r:id="" action="ppaction://media"/>
            <a:extLst>
              <a:ext uri="{FF2B5EF4-FFF2-40B4-BE49-F238E27FC236}">
                <a16:creationId xmlns:a16="http://schemas.microsoft.com/office/drawing/2014/main" id="{E9C0BF9A-F08A-4E13-B729-1F08642EE8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6818423"/>
      </p:ext>
    </p:extLst>
  </p:cSld>
  <p:clrMapOvr>
    <a:masterClrMapping/>
  </p:clrMapOvr>
  <mc:AlternateContent xmlns:mc="http://schemas.openxmlformats.org/markup-compatibility/2006" xmlns:p14="http://schemas.microsoft.com/office/powerpoint/2010/main">
    <mc:Choice Requires="p14">
      <p:transition spd="slow" p14:dur="2000" advTm="14412"/>
    </mc:Choice>
    <mc:Fallback xmlns="">
      <p:transition spd="slow" advTm="14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8585" y="399011"/>
            <a:ext cx="11369903" cy="5474251"/>
          </a:xfrm>
        </p:spPr>
        <p:txBody>
          <a:bodyPr>
            <a:normAutofit lnSpcReduction="10000"/>
          </a:bodyPr>
          <a:lstStyle/>
          <a:p>
            <a:pPr marL="0" indent="0" algn="ctr">
              <a:buNone/>
            </a:pPr>
            <a:r>
              <a:rPr lang="en-US" dirty="0">
                <a:solidFill>
                  <a:srgbClr val="002060"/>
                </a:solidFill>
              </a:rPr>
              <a:t>The Office of Special Education</a:t>
            </a:r>
          </a:p>
          <a:p>
            <a:pPr marL="0" indent="0" algn="ctr">
              <a:buNone/>
            </a:pPr>
            <a:r>
              <a:rPr lang="en-US" dirty="0">
                <a:solidFill>
                  <a:srgbClr val="002060"/>
                </a:solidFill>
              </a:rPr>
              <a:t>304-558-2696</a:t>
            </a:r>
          </a:p>
          <a:p>
            <a:pPr marL="0" indent="0" algn="ctr">
              <a:buNone/>
            </a:pPr>
            <a:endParaRPr lang="en-US" dirty="0">
              <a:solidFill>
                <a:srgbClr val="002060"/>
              </a:solidFill>
            </a:endParaRPr>
          </a:p>
          <a:p>
            <a:pPr marL="0" indent="0" algn="ctr">
              <a:buNone/>
            </a:pPr>
            <a:r>
              <a:rPr lang="en-US" dirty="0">
                <a:solidFill>
                  <a:srgbClr val="002060"/>
                </a:solidFill>
              </a:rPr>
              <a:t>Renee Ecckles-Hardy, Part B Data Manager Coordinator</a:t>
            </a:r>
          </a:p>
          <a:p>
            <a:pPr marL="0" indent="0" algn="ctr">
              <a:buNone/>
            </a:pPr>
            <a:r>
              <a:rPr lang="en-US" dirty="0">
                <a:solidFill>
                  <a:srgbClr val="002060"/>
                </a:solidFill>
                <a:hlinkClick r:id="rId5"/>
              </a:rPr>
              <a:t>renee.ecckleshardy@k12.wv.us</a:t>
            </a:r>
            <a:endParaRPr lang="en-US" dirty="0">
              <a:solidFill>
                <a:srgbClr val="002060"/>
              </a:solidFill>
            </a:endParaRPr>
          </a:p>
          <a:p>
            <a:pPr marL="0" indent="0" algn="ctr">
              <a:buNone/>
            </a:pPr>
            <a:endParaRPr lang="en-US" dirty="0">
              <a:solidFill>
                <a:srgbClr val="002060"/>
              </a:solidFill>
            </a:endParaRPr>
          </a:p>
          <a:p>
            <a:pPr marL="0" indent="0" algn="ctr">
              <a:buNone/>
            </a:pPr>
            <a:r>
              <a:rPr lang="en-US" dirty="0">
                <a:solidFill>
                  <a:srgbClr val="002060"/>
                </a:solidFill>
              </a:rPr>
              <a:t>Aaron Riley, WVEIS IDEA Data Coordinator</a:t>
            </a:r>
          </a:p>
          <a:p>
            <a:pPr marL="0" indent="0" algn="ctr">
              <a:buNone/>
            </a:pPr>
            <a:r>
              <a:rPr lang="en-US" dirty="0">
                <a:solidFill>
                  <a:srgbClr val="002060"/>
                </a:solidFill>
                <a:hlinkClick r:id="rId6"/>
              </a:rPr>
              <a:t>ariley@k12.wv.us</a:t>
            </a:r>
            <a:r>
              <a:rPr lang="en-US" dirty="0">
                <a:solidFill>
                  <a:srgbClr val="002060"/>
                </a:solidFill>
              </a:rPr>
              <a:t> </a:t>
            </a:r>
          </a:p>
          <a:p>
            <a:pPr marL="0" indent="0" algn="ctr">
              <a:buNone/>
            </a:pPr>
            <a:endParaRPr lang="en-US" dirty="0">
              <a:solidFill>
                <a:srgbClr val="002060"/>
              </a:solidFill>
            </a:endParaRPr>
          </a:p>
          <a:p>
            <a:pPr marL="0" indent="0" algn="ctr">
              <a:buNone/>
            </a:pPr>
            <a:r>
              <a:rPr lang="en-US" dirty="0">
                <a:solidFill>
                  <a:srgbClr val="002060"/>
                </a:solidFill>
              </a:rPr>
              <a:t>Annette Carey, OSE (Deafblind LRE Assistance)</a:t>
            </a:r>
          </a:p>
          <a:p>
            <a:pPr marL="0" indent="0" algn="ctr">
              <a:buNone/>
            </a:pPr>
            <a:r>
              <a:rPr lang="en-US" dirty="0">
                <a:solidFill>
                  <a:srgbClr val="002060"/>
                </a:solidFill>
                <a:hlinkClick r:id="rId7"/>
              </a:rPr>
              <a:t>acarey@k12.wv.us</a:t>
            </a:r>
            <a:r>
              <a:rPr lang="en-US" dirty="0">
                <a:solidFill>
                  <a:srgbClr val="002060"/>
                </a:solidFill>
              </a:rPr>
              <a:t> </a:t>
            </a:r>
          </a:p>
        </p:txBody>
      </p:sp>
      <p:pic>
        <p:nvPicPr>
          <p:cNvPr id="2" name="Audio 1">
            <a:hlinkClick r:id="" action="ppaction://media"/>
            <a:extLst>
              <a:ext uri="{FF2B5EF4-FFF2-40B4-BE49-F238E27FC236}">
                <a16:creationId xmlns:a16="http://schemas.microsoft.com/office/drawing/2014/main" id="{6441BE36-F784-4F21-9A73-15A0A59C33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25937739"/>
      </p:ext>
    </p:extLst>
  </p:cSld>
  <p:clrMapOvr>
    <a:masterClrMapping/>
  </p:clrMapOvr>
  <mc:AlternateContent xmlns:mc="http://schemas.openxmlformats.org/markup-compatibility/2006" xmlns:p14="http://schemas.microsoft.com/office/powerpoint/2010/main">
    <mc:Choice Requires="p14">
      <p:transition spd="slow" p14:dur="2000" advTm="17414"/>
    </mc:Choice>
    <mc:Fallback xmlns="">
      <p:transition spd="slow" advTm="17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85" y="143746"/>
            <a:ext cx="11369903" cy="1119789"/>
          </a:xfrm>
          <a:solidFill>
            <a:srgbClr val="002060"/>
          </a:solidFill>
        </p:spPr>
        <p:txBody>
          <a:bodyPr/>
          <a:lstStyle/>
          <a:p>
            <a:r>
              <a:rPr lang="en-US" dirty="0">
                <a:solidFill>
                  <a:schemeClr val="bg1"/>
                </a:solidFill>
              </a:rPr>
              <a:t>Special Education Child Count Timeline</a:t>
            </a:r>
          </a:p>
        </p:txBody>
      </p:sp>
      <p:sp>
        <p:nvSpPr>
          <p:cNvPr id="6" name="Rectangle 5"/>
          <p:cNvSpPr/>
          <p:nvPr/>
        </p:nvSpPr>
        <p:spPr>
          <a:xfrm>
            <a:off x="3801789" y="1453634"/>
            <a:ext cx="4563493" cy="523220"/>
          </a:xfrm>
          <a:prstGeom prst="rect">
            <a:avLst/>
          </a:prstGeom>
        </p:spPr>
        <p:txBody>
          <a:bodyPr wrap="none">
            <a:spAutoFit/>
          </a:bodyPr>
          <a:lstStyle/>
          <a:p>
            <a:r>
              <a:rPr lang="en-US" sz="2800" dirty="0">
                <a:solidFill>
                  <a:srgbClr val="C00000"/>
                </a:solidFill>
                <a:latin typeface="Vollkorn"/>
              </a:rPr>
              <a:t>A Note about “December 1”</a:t>
            </a:r>
            <a:endParaRPr lang="en-US" sz="2800" dirty="0">
              <a:solidFill>
                <a:srgbClr val="C00000"/>
              </a:solidFill>
            </a:endParaRPr>
          </a:p>
        </p:txBody>
      </p:sp>
      <p:pic>
        <p:nvPicPr>
          <p:cNvPr id="7" name="Picture 6"/>
          <p:cNvPicPr>
            <a:picLocks noChangeAspect="1"/>
          </p:cNvPicPr>
          <p:nvPr/>
        </p:nvPicPr>
        <p:blipFill>
          <a:blip r:embed="rId5"/>
          <a:stretch>
            <a:fillRect/>
          </a:stretch>
        </p:blipFill>
        <p:spPr>
          <a:xfrm>
            <a:off x="1816335" y="2066925"/>
            <a:ext cx="8534400" cy="3752850"/>
          </a:xfrm>
          <a:prstGeom prst="rect">
            <a:avLst/>
          </a:prstGeom>
        </p:spPr>
      </p:pic>
      <p:pic>
        <p:nvPicPr>
          <p:cNvPr id="4" name="Audio 3">
            <a:hlinkClick r:id="" action="ppaction://media"/>
            <a:extLst>
              <a:ext uri="{FF2B5EF4-FFF2-40B4-BE49-F238E27FC236}">
                <a16:creationId xmlns:a16="http://schemas.microsoft.com/office/drawing/2014/main" id="{CB2E8B58-78D4-4EC1-A66D-C1C287266E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97123539"/>
      </p:ext>
    </p:extLst>
  </p:cSld>
  <p:clrMapOvr>
    <a:masterClrMapping/>
  </p:clrMapOvr>
  <mc:AlternateContent xmlns:mc="http://schemas.openxmlformats.org/markup-compatibility/2006" xmlns:p14="http://schemas.microsoft.com/office/powerpoint/2010/main">
    <mc:Choice Requires="p14">
      <p:transition spd="slow" p14:dur="2000" advTm="30749"/>
    </mc:Choice>
    <mc:Fallback xmlns="">
      <p:transition spd="slow" advTm="30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85" y="143746"/>
            <a:ext cx="11369903" cy="737403"/>
          </a:xfrm>
          <a:solidFill>
            <a:srgbClr val="002060"/>
          </a:solidFill>
        </p:spPr>
        <p:txBody>
          <a:bodyPr>
            <a:normAutofit/>
          </a:bodyPr>
          <a:lstStyle/>
          <a:p>
            <a:r>
              <a:rPr lang="en-US" b="1" dirty="0">
                <a:solidFill>
                  <a:schemeClr val="bg1"/>
                </a:solidFill>
              </a:rPr>
              <a:t>Responsibilities and Roles</a:t>
            </a:r>
            <a:endParaRPr lang="en-US" dirty="0">
              <a:solidFill>
                <a:schemeClr val="bg1"/>
              </a:solidFill>
            </a:endParaRPr>
          </a:p>
        </p:txBody>
      </p:sp>
      <p:pic>
        <p:nvPicPr>
          <p:cNvPr id="5" name="Picture 4"/>
          <p:cNvPicPr>
            <a:picLocks noChangeAspect="1"/>
          </p:cNvPicPr>
          <p:nvPr/>
        </p:nvPicPr>
        <p:blipFill>
          <a:blip r:embed="rId5"/>
          <a:stretch>
            <a:fillRect/>
          </a:stretch>
        </p:blipFill>
        <p:spPr>
          <a:xfrm>
            <a:off x="969484" y="971793"/>
            <a:ext cx="9859981" cy="4910031"/>
          </a:xfrm>
          <a:prstGeom prst="rect">
            <a:avLst/>
          </a:prstGeom>
        </p:spPr>
      </p:pic>
      <p:pic>
        <p:nvPicPr>
          <p:cNvPr id="4" name="Audio 3">
            <a:hlinkClick r:id="" action="ppaction://media"/>
            <a:extLst>
              <a:ext uri="{FF2B5EF4-FFF2-40B4-BE49-F238E27FC236}">
                <a16:creationId xmlns:a16="http://schemas.microsoft.com/office/drawing/2014/main" id="{76211488-8CB6-4E71-B6CD-F9C73B67EA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86367742"/>
      </p:ext>
    </p:extLst>
  </p:cSld>
  <p:clrMapOvr>
    <a:masterClrMapping/>
  </p:clrMapOvr>
  <mc:AlternateContent xmlns:mc="http://schemas.openxmlformats.org/markup-compatibility/2006" xmlns:p14="http://schemas.microsoft.com/office/powerpoint/2010/main">
    <mc:Choice Requires="p14">
      <p:transition spd="slow" p14:dur="2000" advTm="25885"/>
    </mc:Choice>
    <mc:Fallback xmlns="">
      <p:transition spd="slow" advTm="25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85" y="143746"/>
            <a:ext cx="11369903" cy="737403"/>
          </a:xfrm>
          <a:solidFill>
            <a:srgbClr val="002060"/>
          </a:solidFill>
        </p:spPr>
        <p:txBody>
          <a:bodyPr>
            <a:normAutofit/>
          </a:bodyPr>
          <a:lstStyle/>
          <a:p>
            <a:r>
              <a:rPr lang="en-US" b="1" dirty="0">
                <a:solidFill>
                  <a:schemeClr val="bg1"/>
                </a:solidFill>
              </a:rPr>
              <a:t>Special Education Child Count</a:t>
            </a:r>
            <a:endParaRPr lang="en-US" dirty="0">
              <a:solidFill>
                <a:schemeClr val="bg1"/>
              </a:solidFill>
            </a:endParaRPr>
          </a:p>
        </p:txBody>
      </p:sp>
      <p:sp>
        <p:nvSpPr>
          <p:cNvPr id="3" name="Content Placeholder 2"/>
          <p:cNvSpPr>
            <a:spLocks noGrp="1"/>
          </p:cNvSpPr>
          <p:nvPr>
            <p:ph idx="1"/>
          </p:nvPr>
        </p:nvSpPr>
        <p:spPr>
          <a:xfrm>
            <a:off x="398585" y="1443209"/>
            <a:ext cx="11369903" cy="4430053"/>
          </a:xfrm>
        </p:spPr>
        <p:txBody>
          <a:bodyPr>
            <a:normAutofit/>
          </a:bodyPr>
          <a:lstStyle/>
          <a:p>
            <a:pPr marL="0" indent="0">
              <a:buNone/>
            </a:pPr>
            <a:r>
              <a:rPr lang="en-US" dirty="0"/>
              <a:t>The Special Education December Child Count reflects:</a:t>
            </a:r>
          </a:p>
          <a:p>
            <a:r>
              <a:rPr lang="en-US" dirty="0"/>
              <a:t>The unduplicated number of students who are receiving special education services as of December 1 of the current academic year.</a:t>
            </a:r>
          </a:p>
          <a:p>
            <a:pPr lvl="1">
              <a:buFont typeface="Wingdings" panose="05000000000000000000" pitchFamily="2" charset="2"/>
              <a:buChar char="Ø"/>
            </a:pPr>
            <a:r>
              <a:rPr lang="en-US" dirty="0"/>
              <a:t>This submission captures all students of the appropriate age enrolled as of December 1 with an unduplicated, </a:t>
            </a:r>
            <a:r>
              <a:rPr lang="en-US" dirty="0" err="1"/>
              <a:t>unexited</a:t>
            </a:r>
            <a:r>
              <a:rPr lang="en-US" dirty="0"/>
              <a:t> service record. </a:t>
            </a:r>
          </a:p>
          <a:p>
            <a:pPr lvl="1">
              <a:buFont typeface="Wingdings" panose="05000000000000000000" pitchFamily="2" charset="2"/>
              <a:buChar char="Ø"/>
            </a:pPr>
            <a:r>
              <a:rPr lang="en-US" dirty="0"/>
              <a:t>District Special Education Directors should review these data, with any errors being corrected before submission for the Superintendent’s review.</a:t>
            </a:r>
          </a:p>
          <a:p>
            <a:pPr lvl="2">
              <a:buFont typeface="Wingdings" panose="05000000000000000000" pitchFamily="2" charset="2"/>
              <a:buChar char="Ø"/>
            </a:pPr>
            <a:r>
              <a:rPr lang="en-US" dirty="0"/>
              <a:t>Corrections to student records may be made through various tabs in STU.301. Submission and review will occur through CERT.DCC. Teacher rosters, which can be used to involve teachers or principals in review, can be generated through SER.OST. </a:t>
            </a:r>
          </a:p>
        </p:txBody>
      </p:sp>
      <p:pic>
        <p:nvPicPr>
          <p:cNvPr id="4" name="Audio 3">
            <a:hlinkClick r:id="" action="ppaction://media"/>
            <a:extLst>
              <a:ext uri="{FF2B5EF4-FFF2-40B4-BE49-F238E27FC236}">
                <a16:creationId xmlns:a16="http://schemas.microsoft.com/office/drawing/2014/main" id="{F15A83A9-46C6-4EAB-91DE-C5DD0A1E6C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97946174"/>
      </p:ext>
    </p:extLst>
  </p:cSld>
  <p:clrMapOvr>
    <a:masterClrMapping/>
  </p:clrMapOvr>
  <mc:AlternateContent xmlns:mc="http://schemas.openxmlformats.org/markup-compatibility/2006" xmlns:p14="http://schemas.microsoft.com/office/powerpoint/2010/main">
    <mc:Choice Requires="p14">
      <p:transition spd="slow" p14:dur="2000" advTm="52399"/>
    </mc:Choice>
    <mc:Fallback xmlns="">
      <p:transition spd="slow" advTm="52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85" y="143746"/>
            <a:ext cx="11369903" cy="737403"/>
          </a:xfrm>
          <a:solidFill>
            <a:srgbClr val="002060"/>
          </a:solidFill>
        </p:spPr>
        <p:txBody>
          <a:bodyPr>
            <a:normAutofit/>
          </a:bodyPr>
          <a:lstStyle/>
          <a:p>
            <a:r>
              <a:rPr lang="en-US" b="1" dirty="0">
                <a:solidFill>
                  <a:schemeClr val="bg1"/>
                </a:solidFill>
              </a:rPr>
              <a:t>Finding the Applications</a:t>
            </a:r>
            <a:endParaRPr lang="en-US" dirty="0">
              <a:solidFill>
                <a:schemeClr val="bg1"/>
              </a:solidFill>
            </a:endParaRPr>
          </a:p>
        </p:txBody>
      </p:sp>
      <p:sp>
        <p:nvSpPr>
          <p:cNvPr id="3" name="Content Placeholder 2"/>
          <p:cNvSpPr>
            <a:spLocks noGrp="1"/>
          </p:cNvSpPr>
          <p:nvPr>
            <p:ph idx="1"/>
          </p:nvPr>
        </p:nvSpPr>
        <p:spPr>
          <a:xfrm>
            <a:off x="398585" y="1047405"/>
            <a:ext cx="11369903" cy="4825858"/>
          </a:xfrm>
        </p:spPr>
        <p:txBody>
          <a:bodyPr>
            <a:normAutofit/>
          </a:bodyPr>
          <a:lstStyle/>
          <a:p>
            <a:pPr marL="0" indent="0">
              <a:buNone/>
            </a:pPr>
            <a:r>
              <a:rPr lang="en-US" dirty="0"/>
              <a:t>The applications that school staff should use to review, verify, and submit December Child Count data in WVEIS on Web (WOW) or the Portal can be found in several different WOW menus:</a:t>
            </a:r>
          </a:p>
          <a:p>
            <a:pPr lvl="1"/>
            <a:r>
              <a:rPr lang="en-US" dirty="0">
                <a:solidFill>
                  <a:schemeClr val="tx1"/>
                </a:solidFill>
              </a:rPr>
              <a:t>Student Information: STU.301</a:t>
            </a:r>
          </a:p>
          <a:p>
            <a:pPr marL="457200" lvl="1" indent="0">
              <a:buNone/>
            </a:pPr>
            <a:r>
              <a:rPr lang="en-US" dirty="0"/>
              <a:t>(SMS Student Management System/SMS100 Student Management Maintenance) Including basic student information, enrollment, registration, and special education tabs, among others as needed.</a:t>
            </a:r>
          </a:p>
          <a:p>
            <a:pPr lvl="1"/>
            <a:r>
              <a:rPr lang="en-US" dirty="0">
                <a:solidFill>
                  <a:schemeClr val="tx1"/>
                </a:solidFill>
              </a:rPr>
              <a:t>Special Education Child Count: CERT.DCC</a:t>
            </a:r>
          </a:p>
          <a:p>
            <a:pPr marL="457200" lvl="1" indent="0">
              <a:buNone/>
            </a:pPr>
            <a:r>
              <a:rPr lang="en-US" dirty="0"/>
              <a:t>(WVR West Virginia State Reporting/WVR100 State Reporting)</a:t>
            </a:r>
          </a:p>
          <a:p>
            <a:pPr lvl="1"/>
            <a:r>
              <a:rPr lang="en-US" dirty="0">
                <a:solidFill>
                  <a:schemeClr val="tx1"/>
                </a:solidFill>
              </a:rPr>
              <a:t>Special Education Teacher Roster: SER.OST</a:t>
            </a:r>
          </a:p>
          <a:p>
            <a:pPr marL="457200" lvl="1" indent="0">
              <a:buNone/>
            </a:pPr>
            <a:r>
              <a:rPr lang="en-US" dirty="0"/>
              <a:t>(SPE Special Education System/SPE200 Special Education Reports)</a:t>
            </a:r>
          </a:p>
        </p:txBody>
      </p:sp>
      <p:pic>
        <p:nvPicPr>
          <p:cNvPr id="6" name="Audio 5">
            <a:hlinkClick r:id="" action="ppaction://media"/>
            <a:extLst>
              <a:ext uri="{FF2B5EF4-FFF2-40B4-BE49-F238E27FC236}">
                <a16:creationId xmlns:a16="http://schemas.microsoft.com/office/drawing/2014/main" id="{7F9C22B3-D56A-4BA4-93AF-BF1941527E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086620"/>
      </p:ext>
    </p:extLst>
  </p:cSld>
  <p:clrMapOvr>
    <a:masterClrMapping/>
  </p:clrMapOvr>
  <mc:AlternateContent xmlns:mc="http://schemas.openxmlformats.org/markup-compatibility/2006" xmlns:p14="http://schemas.microsoft.com/office/powerpoint/2010/main">
    <mc:Choice Requires="p14">
      <p:transition spd="slow" p14:dur="2000" advTm="28624"/>
    </mc:Choice>
    <mc:Fallback xmlns="">
      <p:transition spd="slow" advTm="28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2044157" y="118070"/>
            <a:ext cx="7136952" cy="3313276"/>
          </a:xfrm>
          <a:prstGeom prst="rect">
            <a:avLst/>
          </a:prstGeom>
        </p:spPr>
      </p:pic>
      <p:pic>
        <p:nvPicPr>
          <p:cNvPr id="7" name="Picture 6"/>
          <p:cNvPicPr>
            <a:picLocks noChangeAspect="1"/>
          </p:cNvPicPr>
          <p:nvPr/>
        </p:nvPicPr>
        <p:blipFill>
          <a:blip r:embed="rId6"/>
          <a:stretch>
            <a:fillRect/>
          </a:stretch>
        </p:blipFill>
        <p:spPr>
          <a:xfrm>
            <a:off x="2279571" y="3431346"/>
            <a:ext cx="7305102" cy="2523581"/>
          </a:xfrm>
          <a:prstGeom prst="rect">
            <a:avLst/>
          </a:prstGeom>
        </p:spPr>
      </p:pic>
      <p:pic>
        <p:nvPicPr>
          <p:cNvPr id="2" name="Audio 1">
            <a:hlinkClick r:id="" action="ppaction://media"/>
            <a:extLst>
              <a:ext uri="{FF2B5EF4-FFF2-40B4-BE49-F238E27FC236}">
                <a16:creationId xmlns:a16="http://schemas.microsoft.com/office/drawing/2014/main" id="{8993DEEB-E7C1-4E2B-B0ED-42EF6F0DC8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80728908"/>
      </p:ext>
    </p:extLst>
  </p:cSld>
  <p:clrMapOvr>
    <a:masterClrMapping/>
  </p:clrMapOvr>
  <mc:AlternateContent xmlns:mc="http://schemas.openxmlformats.org/markup-compatibility/2006" xmlns:p14="http://schemas.microsoft.com/office/powerpoint/2010/main">
    <mc:Choice Requires="p14">
      <p:transition spd="slow" p14:dur="2000" advTm="28852"/>
    </mc:Choice>
    <mc:Fallback xmlns="">
      <p:transition spd="slow" advTm="28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1093859" y="396608"/>
            <a:ext cx="9838030" cy="5238291"/>
          </a:xfrm>
          <a:prstGeom prst="rect">
            <a:avLst/>
          </a:prstGeom>
        </p:spPr>
      </p:pic>
      <p:pic>
        <p:nvPicPr>
          <p:cNvPr id="2" name="Audio 1">
            <a:hlinkClick r:id="" action="ppaction://media"/>
            <a:extLst>
              <a:ext uri="{FF2B5EF4-FFF2-40B4-BE49-F238E27FC236}">
                <a16:creationId xmlns:a16="http://schemas.microsoft.com/office/drawing/2014/main" id="{E282B9E7-4884-4B53-828E-7A6BB6FC59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693656"/>
      </p:ext>
    </p:extLst>
  </p:cSld>
  <p:clrMapOvr>
    <a:masterClrMapping/>
  </p:clrMapOvr>
  <mc:AlternateContent xmlns:mc="http://schemas.openxmlformats.org/markup-compatibility/2006" xmlns:p14="http://schemas.microsoft.com/office/powerpoint/2010/main">
    <mc:Choice Requires="p14">
      <p:transition spd="slow" p14:dur="2000" advTm="27698"/>
    </mc:Choice>
    <mc:Fallback xmlns="">
      <p:transition spd="slow" advTm="27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WVDE2017">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VDE2017" id="{53C17105-F285-4AC4-9B7C-37340AE827CF}" vid="{3A624144-6CCD-4477-B917-EF3A42CA7734}"/>
    </a:ext>
  </a:extLst>
</a:theme>
</file>

<file path=ppt/theme/theme2.xml><?xml version="1.0" encoding="utf-8"?>
<a:theme xmlns:a="http://schemas.openxmlformats.org/drawingml/2006/main" name="WVDE_2017Theme2">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VDE_2017Theme2" id="{44F0BE6C-34C6-EC46-AFE6-CDB91FC5A479}" vid="{EC7969FB-EEA3-4642-839C-4BC21861693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WVDE2017</Template>
  <TotalTime>2197</TotalTime>
  <Words>2343</Words>
  <Application>Microsoft Office PowerPoint</Application>
  <PresentationFormat>Widescreen</PresentationFormat>
  <Paragraphs>204</Paragraphs>
  <Slides>35</Slides>
  <Notes>35</Notes>
  <HiddenSlides>0</HiddenSlides>
  <MMClips>35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Arial</vt:lpstr>
      <vt:lpstr>Calibri</vt:lpstr>
      <vt:lpstr>Fira Sans</vt:lpstr>
      <vt:lpstr>Fira Sans Ultra</vt:lpstr>
      <vt:lpstr>Times New Roman</vt:lpstr>
      <vt:lpstr>Vollkorn</vt:lpstr>
      <vt:lpstr>Wingdings</vt:lpstr>
      <vt:lpstr>WVDE2017</vt:lpstr>
      <vt:lpstr>WVDE_2017Theme2</vt:lpstr>
      <vt:lpstr>Special Education Child Count</vt:lpstr>
      <vt:lpstr>Dec 1 Special Education Child Count Objectives</vt:lpstr>
      <vt:lpstr>Special Education Child Count Timeline</vt:lpstr>
      <vt:lpstr>Special Education Child Count Timeline</vt:lpstr>
      <vt:lpstr>Responsibilities and Roles</vt:lpstr>
      <vt:lpstr>Special Education Child Count</vt:lpstr>
      <vt:lpstr>Finding the Applications</vt:lpstr>
      <vt:lpstr>PowerPoint Presentation</vt:lpstr>
      <vt:lpstr>PowerPoint Presentation</vt:lpstr>
      <vt:lpstr>PowerPoint Presentation</vt:lpstr>
      <vt:lpstr>PowerPoint Presentation</vt:lpstr>
      <vt:lpstr>District Special Education Director</vt:lpstr>
      <vt:lpstr>Instructions for Special Education Directors</vt:lpstr>
      <vt:lpstr>Part 1 - Preparing for Submission</vt:lpstr>
      <vt:lpstr>Part 1 - Preparing for Submission</vt:lpstr>
      <vt:lpstr>Part 2 - Reviewing and Submitting</vt:lpstr>
      <vt:lpstr>Part 2 - Reviewing and Submitting</vt:lpstr>
      <vt:lpstr>Part 2 - Reviewing and Submitting</vt:lpstr>
      <vt:lpstr>Part 2 - Reviewing and Submitting</vt:lpstr>
      <vt:lpstr>Part 2 - Reviewing and Submitting</vt:lpstr>
      <vt:lpstr>Part 2 - Reviewing and Submitting</vt:lpstr>
      <vt:lpstr>Part 2 - Reviewing and Submitting</vt:lpstr>
      <vt:lpstr>Superintendent – Correcting Errors &amp; Submitting</vt:lpstr>
      <vt:lpstr>Superintendent – Correcting Errors &amp; Submitting</vt:lpstr>
      <vt:lpstr>Superintendent – Correcting Errors &amp; Submitting</vt:lpstr>
      <vt:lpstr>Deafblind Exceptionality</vt:lpstr>
      <vt:lpstr>Deafblind Exceptionality</vt:lpstr>
      <vt:lpstr>PowerPoint Presentation</vt:lpstr>
      <vt:lpstr>Data Quality Tools</vt:lpstr>
      <vt:lpstr>Data Quality Tools</vt:lpstr>
      <vt:lpstr>Data Quality Tools</vt:lpstr>
      <vt:lpstr>Data Quality Tools</vt:lpstr>
      <vt:lpstr>Technical Assistance Hierarchy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Education Child Count</dc:title>
  <dc:creator>Renee Hardy</dc:creator>
  <cp:lastModifiedBy>Renee Hardy</cp:lastModifiedBy>
  <cp:revision>62</cp:revision>
  <cp:lastPrinted>2018-09-10T14:33:45Z</cp:lastPrinted>
  <dcterms:created xsi:type="dcterms:W3CDTF">2018-09-04T16:19:21Z</dcterms:created>
  <dcterms:modified xsi:type="dcterms:W3CDTF">2018-11-14T14:13:52Z</dcterms:modified>
  <cp:contentStatus/>
</cp:coreProperties>
</file>