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57" r:id="rId3"/>
    <p:sldId id="259" r:id="rId4"/>
    <p:sldId id="258" r:id="rId5"/>
    <p:sldId id="260" r:id="rId6"/>
    <p:sldId id="261" r:id="rId7"/>
    <p:sldId id="289" r:id="rId8"/>
    <p:sldId id="290" r:id="rId9"/>
    <p:sldId id="272" r:id="rId10"/>
    <p:sldId id="275" r:id="rId11"/>
    <p:sldId id="276" r:id="rId12"/>
    <p:sldId id="291" r:id="rId13"/>
    <p:sldId id="274" r:id="rId14"/>
    <p:sldId id="292" r:id="rId15"/>
    <p:sldId id="273" r:id="rId16"/>
    <p:sldId id="270" r:id="rId17"/>
    <p:sldId id="271" r:id="rId18"/>
    <p:sldId id="265" r:id="rId19"/>
    <p:sldId id="266" r:id="rId20"/>
    <p:sldId id="267" r:id="rId21"/>
    <p:sldId id="268" r:id="rId22"/>
    <p:sldId id="288" r:id="rId23"/>
    <p:sldId id="264" r:id="rId2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elia Dodge" initials="CD" lastIdx="21" clrIdx="0"/>
  <p:cmAuthor id="2" name="Renee Hardy" initials="RH" lastIdx="2" clrIdx="1">
    <p:extLst>
      <p:ext uri="{19B8F6BF-5375-455C-9EA6-DF929625EA0E}">
        <p15:presenceInfo xmlns:p15="http://schemas.microsoft.com/office/powerpoint/2012/main" userId="S-1-5-21-91553693-3217469846-643312220-161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B257"/>
    <a:srgbClr val="A7253F"/>
    <a:srgbClr val="004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73765" autoAdjust="0"/>
  </p:normalViewPr>
  <p:slideViewPr>
    <p:cSldViewPr snapToGrid="0" snapToObjects="1">
      <p:cViewPr varScale="1">
        <p:scale>
          <a:sx n="66" d="100"/>
          <a:sy n="66" d="100"/>
        </p:scale>
        <p:origin x="768" y="66"/>
      </p:cViewPr>
      <p:guideLst/>
    </p:cSldViewPr>
  </p:slideViewPr>
  <p:notesTextViewPr>
    <p:cViewPr>
      <p:scale>
        <a:sx n="150" d="100"/>
        <a:sy n="150" d="100"/>
      </p:scale>
      <p:origin x="0" y="0"/>
    </p:cViewPr>
  </p:notesTextViewPr>
  <p:notesViewPr>
    <p:cSldViewPr snapToGrid="0" snapToObjects="1">
      <p:cViewPr varScale="1">
        <p:scale>
          <a:sx n="101" d="100"/>
          <a:sy n="101" d="100"/>
        </p:scale>
        <p:origin x="35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AFE11BBC-42B4-E648-BDE4-25198EF89866}" type="datetimeFigureOut">
              <a:rPr lang="en-US" smtClean="0"/>
              <a:t>12/4/2018</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CF4DF9A-4E13-D942-99B7-D979C453D606}" type="slidenum">
              <a:rPr lang="en-US" smtClean="0"/>
              <a:t>‹#›</a:t>
            </a:fld>
            <a:endParaRPr lang="en-US"/>
          </a:p>
        </p:txBody>
      </p:sp>
    </p:spTree>
    <p:extLst>
      <p:ext uri="{BB962C8B-B14F-4D97-AF65-F5344CB8AC3E}">
        <p14:creationId xmlns:p14="http://schemas.microsoft.com/office/powerpoint/2010/main" val="332020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1</a:t>
            </a:fld>
            <a:endParaRPr lang="en-US"/>
          </a:p>
        </p:txBody>
      </p:sp>
    </p:spTree>
    <p:extLst>
      <p:ext uri="{BB962C8B-B14F-4D97-AF65-F5344CB8AC3E}">
        <p14:creationId xmlns:p14="http://schemas.microsoft.com/office/powerpoint/2010/main" val="1520418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Exclude the FTE of special education personnel who provide special education services exclusively to children with disabilities (IDEA) from birth through age 2.</a:t>
            </a:r>
          </a:p>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10</a:t>
            </a:fld>
            <a:endParaRPr lang="en-US"/>
          </a:p>
        </p:txBody>
      </p:sp>
    </p:spTree>
    <p:extLst>
      <p:ext uri="{BB962C8B-B14F-4D97-AF65-F5344CB8AC3E}">
        <p14:creationId xmlns:p14="http://schemas.microsoft.com/office/powerpoint/2010/main" val="2475383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“count” or “number” of personnel…</a:t>
            </a:r>
          </a:p>
        </p:txBody>
      </p:sp>
      <p:sp>
        <p:nvSpPr>
          <p:cNvPr id="4" name="Slide Number Placeholder 3"/>
          <p:cNvSpPr>
            <a:spLocks noGrp="1"/>
          </p:cNvSpPr>
          <p:nvPr>
            <p:ph type="sldNum" sz="quarter" idx="5"/>
          </p:nvPr>
        </p:nvSpPr>
        <p:spPr/>
        <p:txBody>
          <a:bodyPr/>
          <a:lstStyle/>
          <a:p>
            <a:fld id="{8CF4DF9A-4E13-D942-99B7-D979C453D606}" type="slidenum">
              <a:rPr lang="en-US" smtClean="0"/>
              <a:t>11</a:t>
            </a:fld>
            <a:endParaRPr lang="en-US"/>
          </a:p>
        </p:txBody>
      </p:sp>
    </p:spTree>
    <p:extLst>
      <p:ext uri="{BB962C8B-B14F-4D97-AF65-F5344CB8AC3E}">
        <p14:creationId xmlns:p14="http://schemas.microsoft.com/office/powerpoint/2010/main" val="3565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FTE is calculated the same for all categories: teachers, paraprofessionals and related services professionals</a:t>
            </a:r>
          </a:p>
        </p:txBody>
      </p:sp>
      <p:sp>
        <p:nvSpPr>
          <p:cNvPr id="4" name="Slide Number Placeholder 3"/>
          <p:cNvSpPr>
            <a:spLocks noGrp="1"/>
          </p:cNvSpPr>
          <p:nvPr>
            <p:ph type="sldNum" sz="quarter" idx="5"/>
          </p:nvPr>
        </p:nvSpPr>
        <p:spPr/>
        <p:txBody>
          <a:bodyPr/>
          <a:lstStyle/>
          <a:p>
            <a:fld id="{8CF4DF9A-4E13-D942-99B7-D979C453D606}" type="slidenum">
              <a:rPr lang="en-US" smtClean="0"/>
              <a:t>12</a:t>
            </a:fld>
            <a:endParaRPr lang="en-US"/>
          </a:p>
        </p:txBody>
      </p:sp>
    </p:spTree>
    <p:extLst>
      <p:ext uri="{BB962C8B-B14F-4D97-AF65-F5344CB8AC3E}">
        <p14:creationId xmlns:p14="http://schemas.microsoft.com/office/powerpoint/2010/main" val="413766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ira Sans" panose="020B0503050000020004" pitchFamily="34" charset="0"/>
              </a:rPr>
              <a:t>Personnel contracted or employed to work with children who are receiving special education or related services according to whether or not they are identified to be fully certified/qualified for the capacity in which they serve.</a:t>
            </a:r>
          </a:p>
        </p:txBody>
      </p:sp>
      <p:sp>
        <p:nvSpPr>
          <p:cNvPr id="4" name="Slide Number Placeholder 3"/>
          <p:cNvSpPr>
            <a:spLocks noGrp="1"/>
          </p:cNvSpPr>
          <p:nvPr>
            <p:ph type="sldNum" sz="quarter" idx="5"/>
          </p:nvPr>
        </p:nvSpPr>
        <p:spPr/>
        <p:txBody>
          <a:bodyPr/>
          <a:lstStyle/>
          <a:p>
            <a:fld id="{8CF4DF9A-4E13-D942-99B7-D979C453D606}" type="slidenum">
              <a:rPr lang="en-US" smtClean="0"/>
              <a:t>13</a:t>
            </a:fld>
            <a:endParaRPr lang="en-US"/>
          </a:p>
        </p:txBody>
      </p:sp>
    </p:spTree>
    <p:extLst>
      <p:ext uri="{BB962C8B-B14F-4D97-AF65-F5344CB8AC3E}">
        <p14:creationId xmlns:p14="http://schemas.microsoft.com/office/powerpoint/2010/main" val="354289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ira Sans" panose="020B0503050000020004" pitchFamily="34" charset="0"/>
              </a:rPr>
              <a:t>WVBE Policy 5202 further explains all licensure/certification requirements that apply to FTE</a:t>
            </a:r>
          </a:p>
        </p:txBody>
      </p:sp>
      <p:sp>
        <p:nvSpPr>
          <p:cNvPr id="4" name="Slide Number Placeholder 3"/>
          <p:cNvSpPr>
            <a:spLocks noGrp="1"/>
          </p:cNvSpPr>
          <p:nvPr>
            <p:ph type="sldNum" sz="quarter" idx="5"/>
          </p:nvPr>
        </p:nvSpPr>
        <p:spPr/>
        <p:txBody>
          <a:bodyPr/>
          <a:lstStyle/>
          <a:p>
            <a:fld id="{8CF4DF9A-4E13-D942-99B7-D979C453D606}" type="slidenum">
              <a:rPr lang="en-US" smtClean="0"/>
              <a:t>14</a:t>
            </a:fld>
            <a:endParaRPr lang="en-US"/>
          </a:p>
        </p:txBody>
      </p:sp>
    </p:spTree>
    <p:extLst>
      <p:ext uri="{BB962C8B-B14F-4D97-AF65-F5344CB8AC3E}">
        <p14:creationId xmlns:p14="http://schemas.microsoft.com/office/powerpoint/2010/main" val="3549841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personnel work part of their time with children with disabilities (IDEA) and part of their time with children without disabilities</a:t>
            </a:r>
          </a:p>
        </p:txBody>
      </p:sp>
      <p:sp>
        <p:nvSpPr>
          <p:cNvPr id="4" name="Slide Number Placeholder 3"/>
          <p:cNvSpPr>
            <a:spLocks noGrp="1"/>
          </p:cNvSpPr>
          <p:nvPr>
            <p:ph type="sldNum" sz="quarter" idx="5"/>
          </p:nvPr>
        </p:nvSpPr>
        <p:spPr/>
        <p:txBody>
          <a:bodyPr/>
          <a:lstStyle/>
          <a:p>
            <a:fld id="{8CF4DF9A-4E13-D942-99B7-D979C453D606}" type="slidenum">
              <a:rPr lang="en-US" smtClean="0"/>
              <a:t>15</a:t>
            </a:fld>
            <a:endParaRPr lang="en-US"/>
          </a:p>
        </p:txBody>
      </p:sp>
    </p:spTree>
    <p:extLst>
      <p:ext uri="{BB962C8B-B14F-4D97-AF65-F5344CB8AC3E}">
        <p14:creationId xmlns:p14="http://schemas.microsoft.com/office/powerpoint/2010/main" val="2593520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latin typeface="Fira Sans" panose="020B0503050000020004" pitchFamily="34" charset="0"/>
                <a:ea typeface="Calibri" panose="020F0502020204030204" pitchFamily="34" charset="0"/>
                <a:cs typeface="Times New Roman" panose="02020603050405020304" pitchFamily="18" charset="0"/>
              </a:rPr>
              <a:t>Provide the number of FTE for all related service personnel categories that are employed or contracted to provide related services to children with disabilities (IDEA), ages 3 through 21, in your district: (These categories only)</a:t>
            </a:r>
            <a:endParaRPr lang="en-US" sz="1100" dirty="0">
              <a:latin typeface="Fira Sans" panose="020B05030500000200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16</a:t>
            </a:fld>
            <a:endParaRPr lang="en-US"/>
          </a:p>
        </p:txBody>
      </p:sp>
    </p:spTree>
    <p:extLst>
      <p:ext uri="{BB962C8B-B14F-4D97-AF65-F5344CB8AC3E}">
        <p14:creationId xmlns:p14="http://schemas.microsoft.com/office/powerpoint/2010/main" val="4022223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Paraprofessionals have specific instructional support including those listed here</a:t>
            </a:r>
          </a:p>
        </p:txBody>
      </p:sp>
      <p:sp>
        <p:nvSpPr>
          <p:cNvPr id="4" name="Slide Number Placeholder 3"/>
          <p:cNvSpPr>
            <a:spLocks noGrp="1"/>
          </p:cNvSpPr>
          <p:nvPr>
            <p:ph type="sldNum" sz="quarter" idx="5"/>
          </p:nvPr>
        </p:nvSpPr>
        <p:spPr/>
        <p:txBody>
          <a:bodyPr/>
          <a:lstStyle/>
          <a:p>
            <a:fld id="{8CF4DF9A-4E13-D942-99B7-D979C453D606}" type="slidenum">
              <a:rPr lang="en-US" smtClean="0"/>
              <a:t>17</a:t>
            </a:fld>
            <a:endParaRPr lang="en-US"/>
          </a:p>
        </p:txBody>
      </p:sp>
    </p:spTree>
    <p:extLst>
      <p:ext uri="{BB962C8B-B14F-4D97-AF65-F5344CB8AC3E}">
        <p14:creationId xmlns:p14="http://schemas.microsoft.com/office/powerpoint/2010/main" val="1672295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18</a:t>
            </a:fld>
            <a:endParaRPr lang="en-US"/>
          </a:p>
        </p:txBody>
      </p:sp>
    </p:spTree>
    <p:extLst>
      <p:ext uri="{BB962C8B-B14F-4D97-AF65-F5344CB8AC3E}">
        <p14:creationId xmlns:p14="http://schemas.microsoft.com/office/powerpoint/2010/main" val="3628334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19</a:t>
            </a:fld>
            <a:endParaRPr lang="en-US"/>
          </a:p>
        </p:txBody>
      </p:sp>
    </p:spTree>
    <p:extLst>
      <p:ext uri="{BB962C8B-B14F-4D97-AF65-F5344CB8AC3E}">
        <p14:creationId xmlns:p14="http://schemas.microsoft.com/office/powerpoint/2010/main" val="257088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will review the 2018-2019 personnel and related services data collection, which is required by the federal Office of Special Education Programs.</a:t>
            </a:r>
          </a:p>
          <a:p>
            <a:endParaRPr lang="en-US" dirty="0"/>
          </a:p>
          <a:p>
            <a:r>
              <a:rPr lang="en-US" dirty="0"/>
              <a:t>It will include who is reported, who is not reported, and how to calculate Full-time Equivalency (FTE)</a:t>
            </a:r>
          </a:p>
        </p:txBody>
      </p:sp>
      <p:sp>
        <p:nvSpPr>
          <p:cNvPr id="4" name="Slide Number Placeholder 3"/>
          <p:cNvSpPr>
            <a:spLocks noGrp="1"/>
          </p:cNvSpPr>
          <p:nvPr>
            <p:ph type="sldNum" sz="quarter" idx="5"/>
          </p:nvPr>
        </p:nvSpPr>
        <p:spPr/>
        <p:txBody>
          <a:bodyPr/>
          <a:lstStyle/>
          <a:p>
            <a:fld id="{8CF4DF9A-4E13-D942-99B7-D979C453D606}" type="slidenum">
              <a:rPr lang="en-US" smtClean="0"/>
              <a:t>2</a:t>
            </a:fld>
            <a:endParaRPr lang="en-US"/>
          </a:p>
        </p:txBody>
      </p:sp>
    </p:spTree>
    <p:extLst>
      <p:ext uri="{BB962C8B-B14F-4D97-AF65-F5344CB8AC3E}">
        <p14:creationId xmlns:p14="http://schemas.microsoft.com/office/powerpoint/2010/main" val="1971674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20</a:t>
            </a:fld>
            <a:endParaRPr lang="en-US"/>
          </a:p>
        </p:txBody>
      </p:sp>
    </p:spTree>
    <p:extLst>
      <p:ext uri="{BB962C8B-B14F-4D97-AF65-F5344CB8AC3E}">
        <p14:creationId xmlns:p14="http://schemas.microsoft.com/office/powerpoint/2010/main" val="326068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21</a:t>
            </a:fld>
            <a:endParaRPr lang="en-US"/>
          </a:p>
        </p:txBody>
      </p:sp>
    </p:spTree>
    <p:extLst>
      <p:ext uri="{BB962C8B-B14F-4D97-AF65-F5344CB8AC3E}">
        <p14:creationId xmlns:p14="http://schemas.microsoft.com/office/powerpoint/2010/main" val="678780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F4DF9A-4E13-D942-99B7-D979C453D606}" type="slidenum">
              <a:rPr lang="en-US" smtClean="0"/>
              <a:t>22</a:t>
            </a:fld>
            <a:endParaRPr lang="en-US"/>
          </a:p>
        </p:txBody>
      </p:sp>
    </p:spTree>
    <p:extLst>
      <p:ext uri="{BB962C8B-B14F-4D97-AF65-F5344CB8AC3E}">
        <p14:creationId xmlns:p14="http://schemas.microsoft.com/office/powerpoint/2010/main" val="728240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C992B-228B-405B-8F9C-120E1FF5BC9E}" type="slidenum">
              <a:rPr lang="en-US" smtClean="0"/>
              <a:t>23</a:t>
            </a:fld>
            <a:endParaRPr lang="en-US"/>
          </a:p>
        </p:txBody>
      </p:sp>
    </p:spTree>
    <p:extLst>
      <p:ext uri="{BB962C8B-B14F-4D97-AF65-F5344CB8AC3E}">
        <p14:creationId xmlns:p14="http://schemas.microsoft.com/office/powerpoint/2010/main" val="225010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 data are: current per a specific period of time, submitted by the due date, collected and analyzed in a period where the data are useful for intended purposes</a:t>
            </a:r>
          </a:p>
          <a:p>
            <a:r>
              <a:rPr lang="en-US" dirty="0"/>
              <a:t>Accurate data are reliable – that is – consistent across time, methods and locations; </a:t>
            </a:r>
          </a:p>
          <a:p>
            <a:r>
              <a:rPr lang="en-US" dirty="0"/>
              <a:t>Complete – data represent the entire population defined. We’ll get into what timely, accurate and complete mean for IDEA Personnel Data.</a:t>
            </a:r>
          </a:p>
          <a:p>
            <a:r>
              <a:rPr lang="en-US" dirty="0"/>
              <a:t>High quality data are informative and relevant and can be used for decision-making.</a:t>
            </a:r>
          </a:p>
          <a:p>
            <a:r>
              <a:rPr lang="en-US" dirty="0"/>
              <a:t>Valid – that is – represent what they intended to measure.</a:t>
            </a:r>
          </a:p>
        </p:txBody>
      </p:sp>
      <p:sp>
        <p:nvSpPr>
          <p:cNvPr id="4" name="Slide Number Placeholder 3"/>
          <p:cNvSpPr>
            <a:spLocks noGrp="1"/>
          </p:cNvSpPr>
          <p:nvPr>
            <p:ph type="sldNum" sz="quarter" idx="5"/>
          </p:nvPr>
        </p:nvSpPr>
        <p:spPr/>
        <p:txBody>
          <a:bodyPr/>
          <a:lstStyle/>
          <a:p>
            <a:fld id="{8CF4DF9A-4E13-D942-99B7-D979C453D606}" type="slidenum">
              <a:rPr lang="en-US" smtClean="0"/>
              <a:t>3</a:t>
            </a:fld>
            <a:endParaRPr lang="en-US"/>
          </a:p>
        </p:txBody>
      </p:sp>
    </p:spTree>
    <p:extLst>
      <p:ext uri="{BB962C8B-B14F-4D97-AF65-F5344CB8AC3E}">
        <p14:creationId xmlns:p14="http://schemas.microsoft.com/office/powerpoint/2010/main" val="189736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line with the shift that the federal government has made toward Results Driven Accountability and Data Quality, WV’s OSE is working closely with the Office of Special Education Programs funded centers.  WV is receiving ongoing technical assistance to promote high quality data from the IDEA Data Center (IDC), Center for the Integration of IDEA Data (CIID) and the Center for IDEA Fiscal Reporting (CIFR)</a:t>
            </a:r>
          </a:p>
        </p:txBody>
      </p:sp>
      <p:sp>
        <p:nvSpPr>
          <p:cNvPr id="4" name="Slide Number Placeholder 3"/>
          <p:cNvSpPr>
            <a:spLocks noGrp="1"/>
          </p:cNvSpPr>
          <p:nvPr>
            <p:ph type="sldNum" sz="quarter" idx="5"/>
          </p:nvPr>
        </p:nvSpPr>
        <p:spPr/>
        <p:txBody>
          <a:bodyPr/>
          <a:lstStyle/>
          <a:p>
            <a:fld id="{8CF4DF9A-4E13-D942-99B7-D979C453D606}" type="slidenum">
              <a:rPr lang="en-US" smtClean="0"/>
              <a:t>4</a:t>
            </a:fld>
            <a:endParaRPr lang="en-US"/>
          </a:p>
        </p:txBody>
      </p:sp>
    </p:spTree>
    <p:extLst>
      <p:ext uri="{BB962C8B-B14F-4D97-AF65-F5344CB8AC3E}">
        <p14:creationId xmlns:p14="http://schemas.microsoft.com/office/powerpoint/2010/main" val="406043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5</a:t>
            </a:fld>
            <a:endParaRPr lang="en-US"/>
          </a:p>
        </p:txBody>
      </p:sp>
    </p:spTree>
    <p:extLst>
      <p:ext uri="{BB962C8B-B14F-4D97-AF65-F5344CB8AC3E}">
        <p14:creationId xmlns:p14="http://schemas.microsoft.com/office/powerpoint/2010/main" val="173323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state level, the OSE is implementing systematic documented processes with the assistance of the IDC;</a:t>
            </a:r>
          </a:p>
          <a:p>
            <a:r>
              <a:rPr lang="en-US" dirty="0"/>
              <a:t>New Data Systems for federal reporting with CIID, coupled with a data validation/editing system;</a:t>
            </a:r>
          </a:p>
          <a:p>
            <a:r>
              <a:rPr lang="en-US" dirty="0"/>
              <a:t>Staff roles have been defined in order to promote clear responsibilities and data entry and quality accountability.</a:t>
            </a:r>
          </a:p>
          <a:p>
            <a:endParaRPr lang="en-US" dirty="0"/>
          </a:p>
          <a:p>
            <a:r>
              <a:rPr lang="en-US" dirty="0"/>
              <a:t>Training, technical assistance and support for your local data quality is provided via webinars, on-site visits, and conferences </a:t>
            </a:r>
          </a:p>
        </p:txBody>
      </p:sp>
      <p:sp>
        <p:nvSpPr>
          <p:cNvPr id="4" name="Slide Number Placeholder 3"/>
          <p:cNvSpPr>
            <a:spLocks noGrp="1"/>
          </p:cNvSpPr>
          <p:nvPr>
            <p:ph type="sldNum" sz="quarter" idx="5"/>
          </p:nvPr>
        </p:nvSpPr>
        <p:spPr/>
        <p:txBody>
          <a:bodyPr/>
          <a:lstStyle/>
          <a:p>
            <a:fld id="{8CF4DF9A-4E13-D942-99B7-D979C453D606}" type="slidenum">
              <a:rPr lang="en-US" smtClean="0"/>
              <a:t>6</a:t>
            </a:fld>
            <a:endParaRPr lang="en-US"/>
          </a:p>
        </p:txBody>
      </p:sp>
    </p:spTree>
    <p:extLst>
      <p:ext uri="{BB962C8B-B14F-4D97-AF65-F5344CB8AC3E}">
        <p14:creationId xmlns:p14="http://schemas.microsoft.com/office/powerpoint/2010/main" val="63463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7</a:t>
            </a:fld>
            <a:endParaRPr lang="en-US"/>
          </a:p>
        </p:txBody>
      </p:sp>
    </p:spTree>
    <p:extLst>
      <p:ext uri="{BB962C8B-B14F-4D97-AF65-F5344CB8AC3E}">
        <p14:creationId xmlns:p14="http://schemas.microsoft.com/office/powerpoint/2010/main" val="2993215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US" dirty="0"/>
              <a:t>This report, </a:t>
            </a:r>
            <a:r>
              <a:rPr lang="en-US" b="1" dirty="0"/>
              <a:t>required</a:t>
            </a:r>
            <a:r>
              <a:rPr lang="en-US" dirty="0"/>
              <a:t> under Part B of the Individuals with Disabilities Education Act (IDEA 2004), is entered online by the local director of special education or designee.  It lists the full-time equivalency (FTE) of the assignment of special education teachers, related service providers and paraprofessionals employed on or about </a:t>
            </a:r>
            <a:r>
              <a:rPr lang="en-US" b="1" dirty="0"/>
              <a:t>December 1</a:t>
            </a:r>
            <a:r>
              <a:rPr lang="en-US" b="1" baseline="30000" dirty="0"/>
              <a:t>st</a:t>
            </a:r>
            <a:r>
              <a:rPr lang="en-US" dirty="0"/>
              <a:t> to provide special education and related services for students with disabilities ages 3-21.</a:t>
            </a:r>
          </a:p>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8</a:t>
            </a:fld>
            <a:endParaRPr lang="en-US"/>
          </a:p>
        </p:txBody>
      </p:sp>
    </p:spTree>
    <p:extLst>
      <p:ext uri="{BB962C8B-B14F-4D97-AF65-F5344CB8AC3E}">
        <p14:creationId xmlns:p14="http://schemas.microsoft.com/office/powerpoint/2010/main" val="2880238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F4DF9A-4E13-D942-99B7-D979C453D606}" type="slidenum">
              <a:rPr lang="en-US" smtClean="0"/>
              <a:t>9</a:t>
            </a:fld>
            <a:endParaRPr lang="en-US"/>
          </a:p>
        </p:txBody>
      </p:sp>
    </p:spTree>
    <p:extLst>
      <p:ext uri="{BB962C8B-B14F-4D97-AF65-F5344CB8AC3E}">
        <p14:creationId xmlns:p14="http://schemas.microsoft.com/office/powerpoint/2010/main" val="288994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1706" y="3446397"/>
            <a:ext cx="11834447" cy="1713781"/>
          </a:xfrm>
        </p:spPr>
        <p:txBody>
          <a:bodyPr anchor="b"/>
          <a:lstStyle>
            <a:lvl1pPr algn="ctr">
              <a:defRPr sz="6000">
                <a:solidFill>
                  <a:schemeClr val="bg1"/>
                </a:solidFill>
                <a:latin typeface="Vollkorn" charset="0"/>
                <a:ea typeface="Vollkorn" charset="0"/>
                <a:cs typeface="Vollkorn" charset="0"/>
              </a:defRPr>
            </a:lvl1pPr>
          </a:lstStyle>
          <a:p>
            <a:r>
              <a:rPr lang="en-US"/>
              <a:t>Click to edit Master title style</a:t>
            </a:r>
            <a:endParaRPr lang="en-US" dirty="0"/>
          </a:p>
        </p:txBody>
      </p:sp>
      <p:sp>
        <p:nvSpPr>
          <p:cNvPr id="3" name="Subtitle 2"/>
          <p:cNvSpPr>
            <a:spLocks noGrp="1"/>
          </p:cNvSpPr>
          <p:nvPr>
            <p:ph type="subTitle" idx="1"/>
          </p:nvPr>
        </p:nvSpPr>
        <p:spPr>
          <a:xfrm>
            <a:off x="2661136" y="5292661"/>
            <a:ext cx="6875585" cy="41647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7328" y="5841621"/>
            <a:ext cx="2743200" cy="365125"/>
          </a:xfrm>
          <a:prstGeom prst="rect">
            <a:avLst/>
          </a:prstGeom>
        </p:spPr>
        <p:txBody>
          <a:bodyPr/>
          <a:lstStyle>
            <a:lvl1pPr algn="ctr">
              <a:defRPr sz="1600" i="1">
                <a:solidFill>
                  <a:schemeClr val="bg1"/>
                </a:solidFill>
              </a:defRPr>
            </a:lvl1pPr>
          </a:lstStyle>
          <a:p>
            <a:fld id="{7379D772-7FEE-8F44-8F2B-200DE3790482}" type="datetimeFigureOut">
              <a:rPr lang="en-US" smtClean="0"/>
              <a:t>12/4/2018</a:t>
            </a:fld>
            <a:endParaRPr lang="en-US"/>
          </a:p>
        </p:txBody>
      </p:sp>
    </p:spTree>
    <p:extLst>
      <p:ext uri="{BB962C8B-B14F-4D97-AF65-F5344CB8AC3E}">
        <p14:creationId xmlns:p14="http://schemas.microsoft.com/office/powerpoint/2010/main" val="959426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337305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9589" y="365125"/>
            <a:ext cx="2628900" cy="54729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5125"/>
            <a:ext cx="8529989" cy="547296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287511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98052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138" y="1709740"/>
            <a:ext cx="1139335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75139" y="4589466"/>
            <a:ext cx="11393350" cy="93210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1129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585" y="1778733"/>
            <a:ext cx="5486400"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3569" y="1778733"/>
            <a:ext cx="5484919"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119655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585" y="1681163"/>
            <a:ext cx="54860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8585" y="2505075"/>
            <a:ext cx="548603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83569" y="1681163"/>
            <a:ext cx="54864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83569" y="2505075"/>
            <a:ext cx="5486403" cy="3321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9BC6D88-B9A9-1E4C-BF67-636A4C835FF3}" type="slidenum">
              <a:rPr lang="en-US" smtClean="0"/>
              <a:t>‹#›</a:t>
            </a:fld>
            <a:endParaRPr lang="en-US"/>
          </a:p>
        </p:txBody>
      </p:sp>
      <p:sp>
        <p:nvSpPr>
          <p:cNvPr id="11" name="Title 1"/>
          <p:cNvSpPr>
            <a:spLocks noGrp="1"/>
          </p:cNvSpPr>
          <p:nvPr>
            <p:ph type="title"/>
          </p:nvPr>
        </p:nvSpPr>
        <p:spPr>
          <a:xfrm>
            <a:off x="398585" y="143746"/>
            <a:ext cx="11369903" cy="1400159"/>
          </a:xfrm>
        </p:spPr>
        <p:txBody>
          <a:bodyPr/>
          <a:lstStyle/>
          <a:p>
            <a:r>
              <a:rPr lang="en-US"/>
              <a:t>Click to edit Master title style</a:t>
            </a:r>
          </a:p>
        </p:txBody>
      </p:sp>
    </p:spTree>
    <p:extLst>
      <p:ext uri="{BB962C8B-B14F-4D97-AF65-F5344CB8AC3E}">
        <p14:creationId xmlns:p14="http://schemas.microsoft.com/office/powerpoint/2010/main" val="2372834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311059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1849103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34000" y="987427"/>
            <a:ext cx="64344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9BC6D88-B9A9-1E4C-BF67-636A4C835FF3}" type="slidenum">
              <a:rPr lang="en-US" smtClean="0"/>
              <a:t>‹#›</a:t>
            </a:fld>
            <a:endParaRPr lang="en-US"/>
          </a:p>
        </p:txBody>
      </p:sp>
    </p:spTree>
    <p:extLst>
      <p:ext uri="{BB962C8B-B14F-4D97-AF65-F5344CB8AC3E}">
        <p14:creationId xmlns:p14="http://schemas.microsoft.com/office/powerpoint/2010/main" val="286764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4000" y="987429"/>
            <a:ext cx="64344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p>
            <a:fld id="{B9BC6D88-B9A9-1E4C-BF67-636A4C835FF3}" type="slidenum">
              <a:rPr lang="en-US" smtClean="0"/>
              <a:t>‹#›</a:t>
            </a:fld>
            <a:endParaRPr lang="en-US"/>
          </a:p>
        </p:txBody>
      </p:sp>
      <p:sp>
        <p:nvSpPr>
          <p:cNvPr id="10" name="Title 1"/>
          <p:cNvSpPr>
            <a:spLocks noGrp="1"/>
          </p:cNvSpPr>
          <p:nvPr>
            <p:ph type="title"/>
          </p:nvPr>
        </p:nvSpPr>
        <p:spPr>
          <a:xfrm>
            <a:off x="445477" y="457200"/>
            <a:ext cx="4572733" cy="1600200"/>
          </a:xfrm>
        </p:spPr>
        <p:txBody>
          <a:bodyPr anchor="b"/>
          <a:lstStyle>
            <a:lvl1pPr>
              <a:defRPr sz="3200"/>
            </a:lvl1pPr>
          </a:lstStyle>
          <a:p>
            <a:r>
              <a:rPr lang="en-US"/>
              <a:t>Click to edit Master title style</a:t>
            </a:r>
          </a:p>
        </p:txBody>
      </p:sp>
      <p:sp>
        <p:nvSpPr>
          <p:cNvPr id="11" name="Text Placeholder 3"/>
          <p:cNvSpPr>
            <a:spLocks noGrp="1"/>
          </p:cNvSpPr>
          <p:nvPr>
            <p:ph type="body" sz="half" idx="2"/>
          </p:nvPr>
        </p:nvSpPr>
        <p:spPr>
          <a:xfrm>
            <a:off x="445477" y="2057400"/>
            <a:ext cx="457273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9664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585" y="143746"/>
            <a:ext cx="11369903" cy="1400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98585" y="1723293"/>
            <a:ext cx="11369903" cy="414996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596181" y="6356352"/>
            <a:ext cx="1172307" cy="365125"/>
          </a:xfrm>
          <a:prstGeom prst="rect">
            <a:avLst/>
          </a:prstGeom>
        </p:spPr>
        <p:txBody>
          <a:bodyPr vert="horz" lIns="91440" tIns="45720" rIns="91440" bIns="45720" rtlCol="0" anchor="ctr"/>
          <a:lstStyle>
            <a:lvl1pPr algn="ctr">
              <a:defRPr sz="1400" b="1" i="0">
                <a:solidFill>
                  <a:schemeClr val="bg1"/>
                </a:solidFill>
                <a:latin typeface="Fira Sans Ultra" charset="0"/>
                <a:ea typeface="Fira Sans Ultra" charset="0"/>
                <a:cs typeface="Fira Sans Ultra" charset="0"/>
              </a:defRPr>
            </a:lvl1pPr>
          </a:lstStyle>
          <a:p>
            <a:fld id="{B9BC6D88-B9A9-1E4C-BF67-636A4C835FF3}" type="slidenum">
              <a:rPr lang="en-US" smtClean="0"/>
              <a:t>‹#›</a:t>
            </a:fld>
            <a:endParaRPr lang="en-US"/>
          </a:p>
        </p:txBody>
      </p:sp>
    </p:spTree>
    <p:extLst>
      <p:ext uri="{BB962C8B-B14F-4D97-AF65-F5344CB8AC3E}">
        <p14:creationId xmlns:p14="http://schemas.microsoft.com/office/powerpoint/2010/main" val="36960649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004071"/>
          </a:solidFill>
          <a:latin typeface="Vollkorn" charset="0"/>
          <a:ea typeface="Vollkorn" charset="0"/>
          <a:cs typeface="Vollkor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60636B"/>
          </a:solidFill>
          <a:latin typeface="Fira Sans" charset="0"/>
          <a:ea typeface="Fira Sans" charset="0"/>
          <a:cs typeface="Fira Sans" charset="0"/>
        </a:defRPr>
      </a:lvl1pPr>
      <a:lvl2pPr marL="685800" indent="-228600" algn="l" defTabSz="914400" rtl="0" eaLnBrk="1" latinLnBrk="0" hangingPunct="1">
        <a:lnSpc>
          <a:spcPct val="90000"/>
        </a:lnSpc>
        <a:spcBef>
          <a:spcPts val="500"/>
        </a:spcBef>
        <a:buFont typeface="Arial"/>
        <a:buChar char="•"/>
        <a:defRPr sz="2400" kern="1200">
          <a:solidFill>
            <a:srgbClr val="60636B"/>
          </a:solidFill>
          <a:latin typeface="Fira Sans" charset="0"/>
          <a:ea typeface="Fira Sans" charset="0"/>
          <a:cs typeface="Fira Sans" charset="0"/>
        </a:defRPr>
      </a:lvl2pPr>
      <a:lvl3pPr marL="1143000" indent="-228600" algn="l" defTabSz="914400" rtl="0" eaLnBrk="1" latinLnBrk="0" hangingPunct="1">
        <a:lnSpc>
          <a:spcPct val="90000"/>
        </a:lnSpc>
        <a:spcBef>
          <a:spcPts val="500"/>
        </a:spcBef>
        <a:buFont typeface="Arial"/>
        <a:buChar char="•"/>
        <a:defRPr sz="2000" kern="1200">
          <a:solidFill>
            <a:srgbClr val="60636B"/>
          </a:solidFill>
          <a:latin typeface="Fira Sans" charset="0"/>
          <a:ea typeface="Fira Sans" charset="0"/>
          <a:cs typeface="Fira Sans" charset="0"/>
        </a:defRPr>
      </a:lvl3pPr>
      <a:lvl4pPr marL="16002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4pPr>
      <a:lvl5pPr marL="2057400" indent="-228600" algn="l" defTabSz="914400" rtl="0" eaLnBrk="1" latinLnBrk="0" hangingPunct="1">
        <a:lnSpc>
          <a:spcPct val="90000"/>
        </a:lnSpc>
        <a:spcBef>
          <a:spcPts val="500"/>
        </a:spcBef>
        <a:buFont typeface="Arial"/>
        <a:buChar char="•"/>
        <a:defRPr sz="1800" kern="1200">
          <a:solidFill>
            <a:srgbClr val="60636B"/>
          </a:solidFill>
          <a:latin typeface="Fira Sans" charset="0"/>
          <a:ea typeface="Fira Sans" charset="0"/>
          <a:cs typeface="Fira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hyperlink" Target="mailto:renee.ecckleshardy@k12.wv.us" TargetMode="External"/><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1E46-EFAA-7E49-A1A7-3C90336E54B0}"/>
              </a:ext>
            </a:extLst>
          </p:cNvPr>
          <p:cNvSpPr>
            <a:spLocks noGrp="1"/>
          </p:cNvSpPr>
          <p:nvPr>
            <p:ph type="ctrTitle"/>
          </p:nvPr>
        </p:nvSpPr>
        <p:spPr/>
        <p:txBody>
          <a:bodyPr>
            <a:normAutofit fontScale="90000"/>
          </a:bodyPr>
          <a:lstStyle/>
          <a:p>
            <a:r>
              <a:rPr lang="en-US" dirty="0"/>
              <a:t>IDEA Part B Annual</a:t>
            </a:r>
            <a:br>
              <a:rPr lang="en-US" dirty="0"/>
            </a:br>
            <a:r>
              <a:rPr lang="en-US" dirty="0"/>
              <a:t>Personnel Data Reporting </a:t>
            </a:r>
          </a:p>
        </p:txBody>
      </p:sp>
      <p:sp>
        <p:nvSpPr>
          <p:cNvPr id="3" name="Subtitle 2">
            <a:extLst>
              <a:ext uri="{FF2B5EF4-FFF2-40B4-BE49-F238E27FC236}">
                <a16:creationId xmlns:a16="http://schemas.microsoft.com/office/drawing/2014/main" id="{ACFE3CD6-8FCE-B64F-A831-06B4EA3A070F}"/>
              </a:ext>
            </a:extLst>
          </p:cNvPr>
          <p:cNvSpPr>
            <a:spLocks noGrp="1"/>
          </p:cNvSpPr>
          <p:nvPr>
            <p:ph type="subTitle" idx="1"/>
          </p:nvPr>
        </p:nvSpPr>
        <p:spPr>
          <a:xfrm>
            <a:off x="2661136" y="5292661"/>
            <a:ext cx="6875585" cy="925259"/>
          </a:xfrm>
        </p:spPr>
        <p:txBody>
          <a:bodyPr>
            <a:normAutofit fontScale="62500" lnSpcReduction="20000"/>
          </a:bodyPr>
          <a:lstStyle/>
          <a:p>
            <a:r>
              <a:rPr lang="en-US" dirty="0"/>
              <a:t>Personnel Employed to Provide Special Education and Related Services</a:t>
            </a:r>
          </a:p>
          <a:p>
            <a:r>
              <a:rPr lang="en-US" dirty="0"/>
              <a:t>West Virginia’s Reporting Requirements for 2018-2019 School Year</a:t>
            </a:r>
          </a:p>
          <a:p>
            <a:r>
              <a:rPr lang="en-US" dirty="0"/>
              <a:t>Renee </a:t>
            </a:r>
            <a:r>
              <a:rPr lang="en-US" dirty="0" err="1"/>
              <a:t>Ecckles</a:t>
            </a:r>
            <a:r>
              <a:rPr lang="en-US" dirty="0"/>
              <a:t>-Hardy</a:t>
            </a:r>
          </a:p>
        </p:txBody>
      </p:sp>
      <p:pic>
        <p:nvPicPr>
          <p:cNvPr id="6" name="Audio 5">
            <a:hlinkClick r:id="" action="ppaction://media"/>
            <a:extLst>
              <a:ext uri="{FF2B5EF4-FFF2-40B4-BE49-F238E27FC236}">
                <a16:creationId xmlns:a16="http://schemas.microsoft.com/office/drawing/2014/main" id="{2004C552-4727-45F8-964E-D61648CE0F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4570784"/>
      </p:ext>
    </p:extLst>
  </p:cSld>
  <p:clrMapOvr>
    <a:masterClrMapping/>
  </p:clrMapOvr>
  <mc:AlternateContent xmlns:mc="http://schemas.openxmlformats.org/markup-compatibility/2006">
    <mc:Choice xmlns:p14="http://schemas.microsoft.com/office/powerpoint/2010/main" Requires="p14">
      <p:transition spd="slow" p14:dur="2000" advTm="17761"/>
    </mc:Choice>
    <mc:Fallback>
      <p:transition spd="slow" advTm="1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xfrm>
            <a:off x="226695" y="143747"/>
            <a:ext cx="11738609" cy="1067834"/>
          </a:xfrm>
          <a:solidFill>
            <a:srgbClr val="004071"/>
          </a:solidFill>
        </p:spPr>
        <p:txBody>
          <a:bodyPr>
            <a:noAutofit/>
          </a:bodyPr>
          <a:lstStyle/>
          <a:p>
            <a:br>
              <a:rPr lang="en-US" b="1" dirty="0">
                <a:solidFill>
                  <a:schemeClr val="bg1"/>
                </a:solidFill>
              </a:rPr>
            </a:br>
            <a:br>
              <a:rPr lang="en-US" b="1" dirty="0">
                <a:solidFill>
                  <a:schemeClr val="bg1"/>
                </a:solidFill>
              </a:rPr>
            </a:br>
            <a:r>
              <a:rPr lang="en-US" b="1" dirty="0">
                <a:solidFill>
                  <a:schemeClr val="bg1"/>
                </a:solidFill>
              </a:rPr>
              <a:t>SPECIAL EDUCATION PERSONNEL: </a:t>
            </a:r>
            <a:br>
              <a:rPr lang="en-US" dirty="0">
                <a:solidFill>
                  <a:schemeClr val="bg1"/>
                </a:solidFill>
              </a:rPr>
            </a:br>
            <a:br>
              <a:rPr lang="en-US" sz="5400" dirty="0">
                <a:solidFill>
                  <a:schemeClr val="bg1"/>
                </a:solidFill>
              </a:rPr>
            </a:br>
            <a:endParaRPr lang="en-US" sz="5400"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226695" y="2548891"/>
            <a:ext cx="11738609" cy="2057399"/>
          </a:xfrm>
        </p:spPr>
        <p:txBody>
          <a:bodyPr>
            <a:normAutofit/>
          </a:bodyPr>
          <a:lstStyle/>
          <a:p>
            <a:pPr marL="0" indent="0">
              <a:buNone/>
            </a:pPr>
            <a:r>
              <a:rPr lang="en-US" b="1" dirty="0"/>
              <a:t>Which personnel should not be reported?</a:t>
            </a:r>
            <a:endParaRPr lang="en-US" dirty="0"/>
          </a:p>
          <a:p>
            <a:pPr marL="0" indent="0">
              <a:buNone/>
            </a:pPr>
            <a:r>
              <a:rPr lang="en-US" dirty="0"/>
              <a:t>Staff employed for infants and toddlers.</a:t>
            </a:r>
            <a:endParaRPr lang="en-US" sz="1800" dirty="0"/>
          </a:p>
        </p:txBody>
      </p:sp>
      <p:pic>
        <p:nvPicPr>
          <p:cNvPr id="4" name="Audio 3">
            <a:hlinkClick r:id="" action="ppaction://media"/>
            <a:extLst>
              <a:ext uri="{FF2B5EF4-FFF2-40B4-BE49-F238E27FC236}">
                <a16:creationId xmlns:a16="http://schemas.microsoft.com/office/drawing/2014/main" id="{F1CFDEC2-3CE9-4E87-8242-0FF65FF520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750982"/>
      </p:ext>
    </p:extLst>
  </p:cSld>
  <p:clrMapOvr>
    <a:masterClrMapping/>
  </p:clrMapOvr>
  <mc:AlternateContent xmlns:mc="http://schemas.openxmlformats.org/markup-compatibility/2006">
    <mc:Choice xmlns:p14="http://schemas.microsoft.com/office/powerpoint/2010/main" Requires="p14">
      <p:transition spd="slow" p14:dur="2000" advTm="17975"/>
    </mc:Choice>
    <mc:Fallback>
      <p:transition spd="slow" advTm="17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xfrm>
            <a:off x="125731" y="143746"/>
            <a:ext cx="11875768" cy="896383"/>
          </a:xfrm>
          <a:solidFill>
            <a:srgbClr val="004071"/>
          </a:solidFill>
        </p:spPr>
        <p:txBody>
          <a:bodyPr>
            <a:noAutofit/>
          </a:bodyPr>
          <a:lstStyle/>
          <a:p>
            <a:br>
              <a:rPr lang="en-US" b="1" dirty="0">
                <a:solidFill>
                  <a:schemeClr val="bg1"/>
                </a:solidFill>
              </a:rPr>
            </a:br>
            <a:br>
              <a:rPr lang="en-US" b="1" dirty="0">
                <a:solidFill>
                  <a:schemeClr val="bg1"/>
                </a:solidFill>
              </a:rPr>
            </a:br>
            <a:r>
              <a:rPr lang="en-US" b="1" dirty="0">
                <a:solidFill>
                  <a:schemeClr val="bg1"/>
                </a:solidFill>
              </a:rPr>
              <a:t>SPECIAL EDUCATION TEACHERS: </a:t>
            </a:r>
            <a:br>
              <a:rPr lang="en-US" dirty="0">
                <a:solidFill>
                  <a:schemeClr val="bg1"/>
                </a:solidFill>
              </a:rPr>
            </a:br>
            <a:br>
              <a:rPr lang="en-US" sz="5400" dirty="0">
                <a:solidFill>
                  <a:schemeClr val="bg1"/>
                </a:solidFill>
              </a:rPr>
            </a:br>
            <a:endParaRPr lang="en-US" sz="5400"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262890" y="1851661"/>
            <a:ext cx="11738609" cy="2411729"/>
          </a:xfrm>
        </p:spPr>
        <p:txBody>
          <a:bodyPr>
            <a:normAutofit/>
          </a:bodyPr>
          <a:lstStyle/>
          <a:p>
            <a:pPr marL="0" indent="0">
              <a:buNone/>
            </a:pPr>
            <a:r>
              <a:rPr lang="en-US" b="1" dirty="0"/>
              <a:t>How are data reported by FTE?</a:t>
            </a:r>
            <a:endParaRPr lang="en-US" dirty="0"/>
          </a:p>
          <a:p>
            <a:r>
              <a:rPr lang="en-US" dirty="0"/>
              <a:t>Percentage of time</a:t>
            </a:r>
          </a:p>
          <a:p>
            <a:r>
              <a:rPr lang="en-US" dirty="0"/>
              <a:t>Rounded to the hundredth decimal  </a:t>
            </a:r>
          </a:p>
          <a:p>
            <a:pPr marL="0" indent="0">
              <a:buNone/>
            </a:pPr>
            <a:endParaRPr lang="en-US" dirty="0"/>
          </a:p>
        </p:txBody>
      </p:sp>
      <p:pic>
        <p:nvPicPr>
          <p:cNvPr id="4" name="Audio 3">
            <a:hlinkClick r:id="" action="ppaction://media"/>
            <a:extLst>
              <a:ext uri="{FF2B5EF4-FFF2-40B4-BE49-F238E27FC236}">
                <a16:creationId xmlns:a16="http://schemas.microsoft.com/office/drawing/2014/main" id="{A1CAA30E-7380-420D-9130-A1702FBF6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8744569"/>
      </p:ext>
    </p:extLst>
  </p:cSld>
  <p:clrMapOvr>
    <a:masterClrMapping/>
  </p:clrMapOvr>
  <mc:AlternateContent xmlns:mc="http://schemas.openxmlformats.org/markup-compatibility/2006">
    <mc:Choice xmlns:p14="http://schemas.microsoft.com/office/powerpoint/2010/main" Requires="p14">
      <p:transition spd="slow" p14:dur="2000" advTm="17869"/>
    </mc:Choice>
    <mc:Fallback>
      <p:transition spd="slow" advTm="1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xfrm>
            <a:off x="125731" y="143746"/>
            <a:ext cx="11875768" cy="896383"/>
          </a:xfrm>
          <a:solidFill>
            <a:srgbClr val="004071"/>
          </a:solidFill>
        </p:spPr>
        <p:txBody>
          <a:bodyPr>
            <a:noAutofit/>
          </a:bodyPr>
          <a:lstStyle/>
          <a:p>
            <a:br>
              <a:rPr lang="en-US" b="1" dirty="0">
                <a:solidFill>
                  <a:schemeClr val="bg1"/>
                </a:solidFill>
              </a:rPr>
            </a:br>
            <a:br>
              <a:rPr lang="en-US" b="1" dirty="0">
                <a:solidFill>
                  <a:schemeClr val="bg1"/>
                </a:solidFill>
              </a:rPr>
            </a:br>
            <a:r>
              <a:rPr lang="en-US" b="1" dirty="0">
                <a:solidFill>
                  <a:schemeClr val="bg1"/>
                </a:solidFill>
              </a:rPr>
              <a:t>Examples of Calculating FTE</a:t>
            </a:r>
            <a:br>
              <a:rPr lang="en-US" dirty="0">
                <a:solidFill>
                  <a:schemeClr val="bg1"/>
                </a:solidFill>
              </a:rPr>
            </a:br>
            <a:br>
              <a:rPr lang="en-US" sz="5400" dirty="0">
                <a:solidFill>
                  <a:schemeClr val="bg1"/>
                </a:solidFill>
              </a:rPr>
            </a:br>
            <a:endParaRPr lang="en-US" sz="5400"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226695" y="1188721"/>
            <a:ext cx="11738609" cy="4766309"/>
          </a:xfrm>
        </p:spPr>
        <p:txBody>
          <a:bodyPr>
            <a:normAutofit fontScale="92500" lnSpcReduction="10000"/>
          </a:bodyPr>
          <a:lstStyle/>
          <a:p>
            <a:pPr marL="0" indent="0">
              <a:buNone/>
            </a:pPr>
            <a:r>
              <a:rPr lang="en-US" b="1" dirty="0"/>
              <a:t>How are data reported by FTE?</a:t>
            </a:r>
          </a:p>
          <a:p>
            <a:pPr marL="0" indent="0">
              <a:buNone/>
            </a:pPr>
            <a:endParaRPr lang="en-US" dirty="0"/>
          </a:p>
          <a:p>
            <a:pPr lvl="1">
              <a:buFont typeface="Wingdings" panose="05000000000000000000" pitchFamily="2" charset="2"/>
              <a:buChar char="Ø"/>
            </a:pPr>
            <a:r>
              <a:rPr lang="en-US" dirty="0"/>
              <a:t>A special education personnel who works specifically with children with disabilities for 3 hours per day of a 6-hour school day is counted as 0.50 FTE</a:t>
            </a:r>
          </a:p>
          <a:p>
            <a:pPr lvl="2">
              <a:buFont typeface="Wingdings" panose="05000000000000000000" pitchFamily="2" charset="2"/>
              <a:buChar char="Ø"/>
            </a:pPr>
            <a:r>
              <a:rPr lang="en-US" dirty="0"/>
              <a:t>3/6=0.50</a:t>
            </a:r>
          </a:p>
          <a:p>
            <a:pPr marL="457200" lvl="1" indent="0">
              <a:buNone/>
            </a:pPr>
            <a:r>
              <a:rPr lang="en-US" dirty="0"/>
              <a:t> </a:t>
            </a:r>
          </a:p>
          <a:p>
            <a:pPr lvl="1">
              <a:buFont typeface="Wingdings" panose="05000000000000000000" pitchFamily="2" charset="2"/>
              <a:buChar char="Ø"/>
            </a:pPr>
            <a:r>
              <a:rPr lang="en-US" dirty="0"/>
              <a:t>A special education personnel who works 4 hours per day of a 6-hour school day is counted as 0.67 FTE.   </a:t>
            </a:r>
          </a:p>
          <a:p>
            <a:pPr lvl="2">
              <a:buFont typeface="Wingdings" panose="05000000000000000000" pitchFamily="2" charset="2"/>
              <a:buChar char="Ø"/>
            </a:pPr>
            <a:r>
              <a:rPr lang="en-US" dirty="0"/>
              <a:t>4/6=0.67</a:t>
            </a:r>
          </a:p>
          <a:p>
            <a:pPr marL="457200" lvl="1" indent="0">
              <a:buNone/>
            </a:pPr>
            <a:endParaRPr lang="en-US" dirty="0"/>
          </a:p>
          <a:p>
            <a:pPr lvl="1">
              <a:buFont typeface="Wingdings" panose="05000000000000000000" pitchFamily="2" charset="2"/>
              <a:buChar char="Ø"/>
            </a:pPr>
            <a:r>
              <a:rPr lang="en-US" dirty="0"/>
              <a:t>Also, if an LEA has two special education personnel who </a:t>
            </a:r>
            <a:r>
              <a:rPr lang="en-US" b="1" dirty="0"/>
              <a:t>each</a:t>
            </a:r>
            <a:r>
              <a:rPr lang="en-US" dirty="0"/>
              <a:t> work with children with disabilities for 4 hours per day of a 6-hour school day, the LEA would report 1.33 FTE (rounding 1.334 to the nearest hundredth decimal place). </a:t>
            </a:r>
          </a:p>
          <a:p>
            <a:pPr lvl="2">
              <a:buFont typeface="Wingdings" panose="05000000000000000000" pitchFamily="2" charset="2"/>
              <a:buChar char="Ø"/>
            </a:pPr>
            <a:r>
              <a:rPr lang="en-US" dirty="0"/>
              <a:t>8/6=1.33</a:t>
            </a:r>
          </a:p>
          <a:p>
            <a:pPr marL="0" indent="0">
              <a:lnSpc>
                <a:spcPct val="115000"/>
              </a:lnSpc>
              <a:spcBef>
                <a:spcPts val="0"/>
              </a:spcBef>
              <a:spcAft>
                <a:spcPts val="1000"/>
              </a:spcAft>
              <a:buNone/>
            </a:pPr>
            <a:endParaRPr lang="en-US" sz="1800" dirty="0"/>
          </a:p>
        </p:txBody>
      </p:sp>
      <p:pic>
        <p:nvPicPr>
          <p:cNvPr id="4" name="Audio 3">
            <a:hlinkClick r:id="" action="ppaction://media"/>
            <a:extLst>
              <a:ext uri="{FF2B5EF4-FFF2-40B4-BE49-F238E27FC236}">
                <a16:creationId xmlns:a16="http://schemas.microsoft.com/office/drawing/2014/main" id="{784B9067-0E9D-44BB-87D5-593A01E7E3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119657"/>
      </p:ext>
    </p:extLst>
  </p:cSld>
  <p:clrMapOvr>
    <a:masterClrMapping/>
  </p:clrMapOvr>
  <mc:AlternateContent xmlns:mc="http://schemas.openxmlformats.org/markup-compatibility/2006">
    <mc:Choice xmlns:p14="http://schemas.microsoft.com/office/powerpoint/2010/main" Requires="p14">
      <p:transition spd="slow" p14:dur="2000" advTm="58778"/>
    </mc:Choice>
    <mc:Fallback>
      <p:transition spd="slow" advTm="5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xfrm>
            <a:off x="114300" y="143747"/>
            <a:ext cx="11967209" cy="770654"/>
          </a:xfrm>
          <a:solidFill>
            <a:srgbClr val="004071"/>
          </a:solidFill>
        </p:spPr>
        <p:txBody>
          <a:bodyPr>
            <a:normAutofit fontScale="90000"/>
          </a:bodyPr>
          <a:lstStyle/>
          <a:p>
            <a:br>
              <a:rPr lang="en-US" sz="3600" b="1" dirty="0">
                <a:solidFill>
                  <a:schemeClr val="bg1"/>
                </a:solidFill>
              </a:rPr>
            </a:br>
            <a:br>
              <a:rPr lang="en-US" sz="3600" b="1" dirty="0">
                <a:solidFill>
                  <a:schemeClr val="bg1"/>
                </a:solidFill>
              </a:rPr>
            </a:br>
            <a:r>
              <a:rPr lang="en-US" sz="3600" b="1" dirty="0">
                <a:solidFill>
                  <a:schemeClr val="bg1"/>
                </a:solidFill>
              </a:rPr>
              <a:t>SPECIAL EDUCATION TEACHERS: </a:t>
            </a:r>
            <a:br>
              <a:rPr lang="en-US" sz="3600" dirty="0">
                <a:solidFill>
                  <a:schemeClr val="bg1"/>
                </a:solidFill>
              </a:rPr>
            </a:b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226695" y="1799355"/>
            <a:ext cx="11738609" cy="2400299"/>
          </a:xfrm>
        </p:spPr>
        <p:txBody>
          <a:bodyPr>
            <a:normAutofit fontScale="25000" lnSpcReduction="20000"/>
          </a:bodyPr>
          <a:lstStyle/>
          <a:p>
            <a:pPr marL="0" indent="0">
              <a:buNone/>
            </a:pPr>
            <a:r>
              <a:rPr lang="en-US" sz="9600" b="1" dirty="0">
                <a:latin typeface="Fira Sans" panose="020B0503050000020004" pitchFamily="34" charset="0"/>
              </a:rPr>
              <a:t>How are personnel FTE reported by Qualification Status?</a:t>
            </a:r>
          </a:p>
          <a:p>
            <a:pPr marL="0" indent="0">
              <a:buNone/>
            </a:pPr>
            <a:endParaRPr lang="en-US" sz="2300" dirty="0">
              <a:latin typeface="Fira Sans" panose="020B0503050000020004" pitchFamily="34" charset="0"/>
            </a:endParaRPr>
          </a:p>
          <a:p>
            <a:pPr marL="0" indent="0">
              <a:buNone/>
            </a:pPr>
            <a:r>
              <a:rPr lang="en-US" sz="8600" dirty="0">
                <a:latin typeface="Fira Sans" panose="020B0503050000020004" pitchFamily="34" charset="0"/>
              </a:rPr>
              <a:t>FTE for Teachers and Related Service providers are reported as either:</a:t>
            </a:r>
          </a:p>
          <a:p>
            <a:pPr lvl="2">
              <a:buFont typeface="Wingdings" panose="05000000000000000000" pitchFamily="2" charset="2"/>
              <a:buChar char="Ø"/>
            </a:pPr>
            <a:r>
              <a:rPr lang="en-US" sz="7200" dirty="0">
                <a:latin typeface="Fira Sans" panose="020B0503050000020004" pitchFamily="34" charset="0"/>
              </a:rPr>
              <a:t>Fully certified or </a:t>
            </a:r>
          </a:p>
          <a:p>
            <a:pPr lvl="2">
              <a:buFont typeface="Wingdings" panose="05000000000000000000" pitchFamily="2" charset="2"/>
              <a:buChar char="Ø"/>
            </a:pPr>
            <a:r>
              <a:rPr lang="en-US" sz="7200" dirty="0">
                <a:latin typeface="Fira Sans" panose="020B0503050000020004" pitchFamily="34" charset="0"/>
              </a:rPr>
              <a:t>Not fully certified  </a:t>
            </a:r>
          </a:p>
          <a:p>
            <a:pPr marL="914400" lvl="2" indent="0">
              <a:buNone/>
            </a:pPr>
            <a:endParaRPr lang="en-US" sz="3200" dirty="0">
              <a:latin typeface="Fira Sans" panose="020B0503050000020004" pitchFamily="34" charset="0"/>
            </a:endParaRPr>
          </a:p>
          <a:p>
            <a:pPr marL="0" indent="0">
              <a:buNone/>
            </a:pPr>
            <a:r>
              <a:rPr lang="en-US" sz="8800" dirty="0">
                <a:latin typeface="Fira Sans" panose="020B0503050000020004" pitchFamily="34" charset="0"/>
              </a:rPr>
              <a:t>FTE for Paraprofessionals are reported as either:</a:t>
            </a:r>
          </a:p>
          <a:p>
            <a:pPr lvl="2">
              <a:buFont typeface="Wingdings" panose="05000000000000000000" pitchFamily="2" charset="2"/>
              <a:buChar char="Ø"/>
            </a:pPr>
            <a:r>
              <a:rPr lang="en-US" sz="7200" dirty="0">
                <a:latin typeface="Fira Sans" panose="020B0503050000020004" pitchFamily="34" charset="0"/>
              </a:rPr>
              <a:t>Fully Qualified</a:t>
            </a:r>
          </a:p>
          <a:p>
            <a:pPr lvl="2">
              <a:buFont typeface="Wingdings" panose="05000000000000000000" pitchFamily="2" charset="2"/>
              <a:buChar char="Ø"/>
            </a:pPr>
            <a:r>
              <a:rPr lang="en-US" sz="7200" dirty="0">
                <a:latin typeface="Fira Sans" panose="020B0503050000020004" pitchFamily="34" charset="0"/>
              </a:rPr>
              <a:t>Not Fully Qualified</a:t>
            </a:r>
            <a:endParaRPr lang="en-US" sz="7200" dirty="0"/>
          </a:p>
        </p:txBody>
      </p:sp>
      <p:pic>
        <p:nvPicPr>
          <p:cNvPr id="5" name="Audio 4">
            <a:hlinkClick r:id="" action="ppaction://media"/>
            <a:extLst>
              <a:ext uri="{FF2B5EF4-FFF2-40B4-BE49-F238E27FC236}">
                <a16:creationId xmlns:a16="http://schemas.microsoft.com/office/drawing/2014/main" id="{70B93F9D-6767-4B09-907E-31B63CB66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2789365"/>
      </p:ext>
    </p:extLst>
  </p:cSld>
  <p:clrMapOvr>
    <a:masterClrMapping/>
  </p:clrMapOvr>
  <mc:AlternateContent xmlns:mc="http://schemas.openxmlformats.org/markup-compatibility/2006">
    <mc:Choice xmlns:p14="http://schemas.microsoft.com/office/powerpoint/2010/main" Requires="p14">
      <p:transition spd="slow" p14:dur="2000" advTm="26143"/>
    </mc:Choice>
    <mc:Fallback>
      <p:transition spd="slow" advTm="2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xfrm>
            <a:off x="114300" y="143747"/>
            <a:ext cx="11967209" cy="770654"/>
          </a:xfrm>
          <a:solidFill>
            <a:srgbClr val="004071"/>
          </a:solidFill>
        </p:spPr>
        <p:txBody>
          <a:bodyPr>
            <a:normAutofit fontScale="90000"/>
          </a:bodyPr>
          <a:lstStyle/>
          <a:p>
            <a:br>
              <a:rPr lang="en-US" sz="3600" b="1" dirty="0">
                <a:solidFill>
                  <a:schemeClr val="bg1"/>
                </a:solidFill>
              </a:rPr>
            </a:br>
            <a:br>
              <a:rPr lang="en-US" sz="3600" b="1" dirty="0">
                <a:solidFill>
                  <a:schemeClr val="bg1"/>
                </a:solidFill>
              </a:rPr>
            </a:br>
            <a:r>
              <a:rPr lang="en-US" sz="3600" b="1" dirty="0">
                <a:solidFill>
                  <a:schemeClr val="bg1"/>
                </a:solidFill>
              </a:rPr>
              <a:t>SPECIAL EDUCATION TEACHERS: </a:t>
            </a:r>
            <a:br>
              <a:rPr lang="en-US" sz="3600" dirty="0">
                <a:solidFill>
                  <a:schemeClr val="bg1"/>
                </a:solidFill>
              </a:rPr>
            </a:b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226695" y="1799355"/>
            <a:ext cx="11738609" cy="2400299"/>
          </a:xfrm>
        </p:spPr>
        <p:txBody>
          <a:bodyPr>
            <a:normAutofit fontScale="25000" lnSpcReduction="20000"/>
          </a:bodyPr>
          <a:lstStyle/>
          <a:p>
            <a:pPr marL="0" indent="0">
              <a:buNone/>
            </a:pPr>
            <a:r>
              <a:rPr lang="en-US" sz="9600" b="1" dirty="0">
                <a:latin typeface="Fira Sans" panose="020B0503050000020004" pitchFamily="34" charset="0"/>
              </a:rPr>
              <a:t>How are personnel FTE reported by Qualification Status?</a:t>
            </a:r>
          </a:p>
          <a:p>
            <a:pPr marL="0" indent="0">
              <a:buNone/>
            </a:pPr>
            <a:endParaRPr lang="en-US" sz="2300" dirty="0">
              <a:latin typeface="Fira Sans" panose="020B0503050000020004" pitchFamily="34" charset="0"/>
            </a:endParaRPr>
          </a:p>
          <a:p>
            <a:r>
              <a:rPr lang="en-US" sz="9600" dirty="0">
                <a:latin typeface="Fira Sans" panose="020B0503050000020004" pitchFamily="34" charset="0"/>
              </a:rPr>
              <a:t>Personnel reported as fully certified/qualified must:</a:t>
            </a:r>
          </a:p>
          <a:p>
            <a:pPr lvl="1"/>
            <a:r>
              <a:rPr lang="en-US" sz="9600" dirty="0">
                <a:latin typeface="Fira Sans" panose="020B0503050000020004" pitchFamily="34" charset="0"/>
              </a:rPr>
              <a:t>Meet the standard based on the definition of fully certified/qualified in WVBE Policy 5202:  </a:t>
            </a:r>
          </a:p>
          <a:p>
            <a:pPr lvl="3"/>
            <a:r>
              <a:rPr lang="en-US" sz="9400" dirty="0">
                <a:latin typeface="Fira Sans" panose="020B0503050000020004" pitchFamily="34" charset="0"/>
              </a:rPr>
              <a:t>Minimum Requirements for the Licensure of Professional/Paraprofessional Personnel and Advanced Salary Classifications.</a:t>
            </a:r>
          </a:p>
        </p:txBody>
      </p:sp>
      <p:pic>
        <p:nvPicPr>
          <p:cNvPr id="7" name="Audio 6">
            <a:hlinkClick r:id="" action="ppaction://media"/>
            <a:extLst>
              <a:ext uri="{FF2B5EF4-FFF2-40B4-BE49-F238E27FC236}">
                <a16:creationId xmlns:a16="http://schemas.microsoft.com/office/drawing/2014/main" id="{6CF054C4-23C9-4E2C-8F9E-E5738B0132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9179131"/>
      </p:ext>
    </p:extLst>
  </p:cSld>
  <p:clrMapOvr>
    <a:masterClrMapping/>
  </p:clrMapOvr>
  <mc:AlternateContent xmlns:mc="http://schemas.openxmlformats.org/markup-compatibility/2006">
    <mc:Choice xmlns:p14="http://schemas.microsoft.com/office/powerpoint/2010/main" Requires="p14">
      <p:transition spd="slow" p14:dur="2000" advTm="25072"/>
    </mc:Choice>
    <mc:Fallback>
      <p:transition spd="slow" advTm="2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solidFill>
            <a:srgbClr val="004071"/>
          </a:solidFill>
        </p:spPr>
        <p:txBody>
          <a:bodyPr>
            <a:noAutofit/>
          </a:bodyPr>
          <a:lstStyle/>
          <a:p>
            <a:br>
              <a:rPr lang="en-US" b="1" dirty="0">
                <a:solidFill>
                  <a:schemeClr val="bg1"/>
                </a:solidFill>
              </a:rPr>
            </a:br>
            <a:br>
              <a:rPr lang="en-US" b="1" dirty="0">
                <a:solidFill>
                  <a:schemeClr val="bg1"/>
                </a:solidFill>
              </a:rPr>
            </a:br>
            <a:r>
              <a:rPr lang="en-US" b="1" dirty="0">
                <a:solidFill>
                  <a:schemeClr val="bg1"/>
                </a:solidFill>
              </a:rPr>
              <a:t>SPECIAL EDUCATION TEACHERS: </a:t>
            </a:r>
            <a:br>
              <a:rPr lang="en-US" dirty="0">
                <a:solidFill>
                  <a:schemeClr val="bg1"/>
                </a:solidFill>
              </a:rPr>
            </a:br>
            <a:br>
              <a:rPr lang="en-US" sz="5400" dirty="0">
                <a:solidFill>
                  <a:schemeClr val="bg1"/>
                </a:solidFill>
              </a:rPr>
            </a:br>
            <a:endParaRPr lang="en-US" sz="5400"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226695" y="2148840"/>
            <a:ext cx="11738609" cy="3160379"/>
          </a:xfrm>
        </p:spPr>
        <p:txBody>
          <a:bodyPr>
            <a:normAutofit/>
          </a:bodyPr>
          <a:lstStyle/>
          <a:p>
            <a:pPr marL="0" indent="0">
              <a:buNone/>
            </a:pPr>
            <a:r>
              <a:rPr lang="en-US" b="1" dirty="0"/>
              <a:t>What if personnel serve both children with disabilities (IDEA) and students without disabilities under IDEA?</a:t>
            </a:r>
            <a:endParaRPr lang="en-US" dirty="0"/>
          </a:p>
          <a:p>
            <a:r>
              <a:rPr lang="en-US" dirty="0"/>
              <a:t>Report only the proportion of their FTE working:</a:t>
            </a:r>
          </a:p>
          <a:p>
            <a:pPr lvl="1"/>
            <a:r>
              <a:rPr lang="en-US" dirty="0"/>
              <a:t>specifically with children with disabilities (IDEA) </a:t>
            </a:r>
          </a:p>
          <a:p>
            <a:pPr lvl="1"/>
            <a:r>
              <a:rPr lang="en-US" dirty="0"/>
              <a:t>receiving special education and </a:t>
            </a:r>
          </a:p>
          <a:p>
            <a:pPr lvl="1"/>
            <a:r>
              <a:rPr lang="en-US" dirty="0"/>
              <a:t>related services. </a:t>
            </a:r>
          </a:p>
          <a:p>
            <a:pPr marL="0" marR="0" lvl="0" indent="0">
              <a:lnSpc>
                <a:spcPct val="115000"/>
              </a:lnSpc>
              <a:spcBef>
                <a:spcPts val="0"/>
              </a:spcBef>
              <a:spcAft>
                <a:spcPts val="1000"/>
              </a:spcAft>
              <a:buNone/>
            </a:pPr>
            <a:endParaRPr lang="en-US" sz="1800" dirty="0"/>
          </a:p>
        </p:txBody>
      </p:sp>
      <p:pic>
        <p:nvPicPr>
          <p:cNvPr id="6" name="Audio 5">
            <a:hlinkClick r:id="" action="ppaction://media"/>
            <a:extLst>
              <a:ext uri="{FF2B5EF4-FFF2-40B4-BE49-F238E27FC236}">
                <a16:creationId xmlns:a16="http://schemas.microsoft.com/office/drawing/2014/main" id="{3E4C2832-01CB-40DB-8788-CA39216034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6360930"/>
      </p:ext>
    </p:extLst>
  </p:cSld>
  <p:clrMapOvr>
    <a:masterClrMapping/>
  </p:clrMapOvr>
  <mc:AlternateContent xmlns:mc="http://schemas.openxmlformats.org/markup-compatibility/2006">
    <mc:Choice xmlns:p14="http://schemas.microsoft.com/office/powerpoint/2010/main" Requires="p14">
      <p:transition spd="slow" p14:dur="2000" advTm="23050"/>
    </mc:Choice>
    <mc:Fallback>
      <p:transition spd="slow" advTm="2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solidFill>
            <a:srgbClr val="004071"/>
          </a:solidFill>
        </p:spPr>
        <p:txBody>
          <a:bodyPr>
            <a:noAutofit/>
          </a:bodyPr>
          <a:lstStyle/>
          <a:p>
            <a:br>
              <a:rPr lang="en-US" b="1" dirty="0">
                <a:solidFill>
                  <a:schemeClr val="bg1"/>
                </a:solidFill>
              </a:rPr>
            </a:br>
            <a:br>
              <a:rPr lang="en-US" b="1" dirty="0">
                <a:solidFill>
                  <a:schemeClr val="bg1"/>
                </a:solidFill>
              </a:rPr>
            </a:br>
            <a:r>
              <a:rPr lang="en-US" b="1" dirty="0">
                <a:solidFill>
                  <a:schemeClr val="bg1"/>
                </a:solidFill>
              </a:rPr>
              <a:t>RELATED SERVICES PERSONNEL</a:t>
            </a:r>
            <a:r>
              <a:rPr lang="en-US" dirty="0">
                <a:solidFill>
                  <a:schemeClr val="bg1"/>
                </a:solidFill>
              </a:rPr>
              <a:t>:</a:t>
            </a:r>
            <a:br>
              <a:rPr lang="en-US" dirty="0">
                <a:solidFill>
                  <a:schemeClr val="bg1"/>
                </a:solidFill>
              </a:rPr>
            </a:br>
            <a:br>
              <a:rPr lang="en-US" sz="5400" dirty="0">
                <a:solidFill>
                  <a:schemeClr val="bg1"/>
                </a:solidFill>
              </a:rPr>
            </a:br>
            <a:endParaRPr lang="en-US" sz="5400"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p:txBody>
          <a:bodyPr>
            <a:normAutofit/>
          </a:bodyPr>
          <a:lstStyle/>
          <a:p>
            <a:pPr marL="457200" marR="0" lvl="1" indent="0">
              <a:lnSpc>
                <a:spcPct val="115000"/>
              </a:lnSpc>
              <a:spcBef>
                <a:spcPts val="0"/>
              </a:spcBef>
              <a:spcAft>
                <a:spcPts val="0"/>
              </a:spcAft>
              <a:buNone/>
            </a:pPr>
            <a:r>
              <a:rPr lang="en-US" sz="1800" dirty="0">
                <a:latin typeface="Fira Sans" panose="020B0503050000020004" pitchFamily="34" charset="0"/>
                <a:ea typeface="Calibri" panose="020F0502020204030204" pitchFamily="34" charset="0"/>
                <a:cs typeface="Times New Roman" panose="02020603050405020304" pitchFamily="18" charset="0"/>
              </a:rPr>
              <a:t>FTEs for:</a:t>
            </a: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Psychologists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Social Workers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Occupational Therapists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Audiologists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Physical Education Teachers and Recreation and Therapeutic Recreation Specialists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Physical Therapists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Speech-Language Pathologists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Interpreters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Counselors and Rehabilitation Counselors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Orientation and Mobility Specialists</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800" dirty="0">
                <a:latin typeface="Fira Sans" panose="020B0503050000020004" pitchFamily="34" charset="0"/>
                <a:ea typeface="Calibri" panose="020F0502020204030204" pitchFamily="34" charset="0"/>
                <a:cs typeface="Times New Roman" panose="02020603050405020304" pitchFamily="18" charset="0"/>
              </a:rPr>
              <a:t>Medical/Nursing Service Staff</a:t>
            </a:r>
            <a:endParaRPr lang="en-US" sz="1600" dirty="0">
              <a:latin typeface="Fira Sans" panose="020B0503050000020004" pitchFamily="34" charset="0"/>
              <a:ea typeface="Calibri" panose="020F0502020204030204" pitchFamily="34" charset="0"/>
              <a:cs typeface="Times New Roman" panose="02020603050405020304" pitchFamily="18" charset="0"/>
            </a:endParaRPr>
          </a:p>
          <a:p>
            <a:pPr marL="0" indent="0">
              <a:buNone/>
            </a:pPr>
            <a:endParaRPr lang="en-US" sz="2400" dirty="0">
              <a:latin typeface="Fira Sans" panose="020B0503050000020004" pitchFamily="34" charset="0"/>
            </a:endParaRPr>
          </a:p>
        </p:txBody>
      </p:sp>
      <p:pic>
        <p:nvPicPr>
          <p:cNvPr id="5" name="Audio 4">
            <a:hlinkClick r:id="" action="ppaction://media"/>
            <a:extLst>
              <a:ext uri="{FF2B5EF4-FFF2-40B4-BE49-F238E27FC236}">
                <a16:creationId xmlns:a16="http://schemas.microsoft.com/office/drawing/2014/main" id="{2EF84F98-D5D4-4E18-8E4C-E22CAF8EC7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3744396"/>
      </p:ext>
    </p:extLst>
  </p:cSld>
  <p:clrMapOvr>
    <a:masterClrMapping/>
  </p:clrMapOvr>
  <mc:AlternateContent xmlns:mc="http://schemas.openxmlformats.org/markup-compatibility/2006">
    <mc:Choice xmlns:p14="http://schemas.microsoft.com/office/powerpoint/2010/main" Requires="p14">
      <p:transition spd="slow" p14:dur="2000" advTm="12566"/>
    </mc:Choice>
    <mc:Fallback>
      <p:transition spd="slow" advTm="1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xfrm>
            <a:off x="171450" y="143747"/>
            <a:ext cx="11807189" cy="1216424"/>
          </a:xfrm>
          <a:solidFill>
            <a:srgbClr val="004071"/>
          </a:solidFill>
        </p:spPr>
        <p:txBody>
          <a:bodyPr>
            <a:noAutofit/>
          </a:bodyPr>
          <a:lstStyle/>
          <a:p>
            <a:br>
              <a:rPr lang="en-US" b="1" dirty="0">
                <a:solidFill>
                  <a:schemeClr val="bg1"/>
                </a:solidFill>
              </a:rPr>
            </a:br>
            <a:br>
              <a:rPr lang="en-US" b="1" dirty="0">
                <a:solidFill>
                  <a:schemeClr val="bg1"/>
                </a:solidFill>
              </a:rPr>
            </a:br>
            <a:r>
              <a:rPr lang="en-US" b="1" dirty="0">
                <a:solidFill>
                  <a:schemeClr val="bg1"/>
                </a:solidFill>
              </a:rPr>
              <a:t>SPECIAL EDUCATION PARAPROFESSIONALS</a:t>
            </a:r>
            <a:r>
              <a:rPr lang="en-US" dirty="0">
                <a:solidFill>
                  <a:schemeClr val="bg1"/>
                </a:solidFill>
              </a:rPr>
              <a:t>:</a:t>
            </a:r>
            <a:br>
              <a:rPr lang="en-US" dirty="0">
                <a:solidFill>
                  <a:schemeClr val="bg1"/>
                </a:solidFill>
              </a:rPr>
            </a:br>
            <a:br>
              <a:rPr lang="en-US" sz="5400" dirty="0">
                <a:solidFill>
                  <a:schemeClr val="bg1"/>
                </a:solidFill>
              </a:rPr>
            </a:br>
            <a:endParaRPr lang="en-US" sz="5400"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398585" y="1577341"/>
            <a:ext cx="11369903" cy="4295922"/>
          </a:xfrm>
        </p:spPr>
        <p:txBody>
          <a:bodyPr>
            <a:normAutofit fontScale="92500" lnSpcReduction="10000"/>
          </a:bodyPr>
          <a:lstStyle/>
          <a:p>
            <a:pPr marL="0" indent="0">
              <a:buNone/>
            </a:pPr>
            <a:r>
              <a:rPr lang="en-US" b="1" dirty="0"/>
              <a:t>Who are Special Education paraprofessionals</a:t>
            </a:r>
            <a:r>
              <a:rPr lang="en-US" dirty="0"/>
              <a:t>?</a:t>
            </a:r>
          </a:p>
          <a:p>
            <a:pPr marL="0" indent="0">
              <a:buNone/>
            </a:pPr>
            <a:r>
              <a:rPr lang="en-US" dirty="0"/>
              <a:t>Paraprofessionals are employees who provide instructional support, including those who:</a:t>
            </a:r>
          </a:p>
          <a:p>
            <a:pPr marL="971550" lvl="1" indent="-514350">
              <a:buFont typeface="+mj-lt"/>
              <a:buAutoNum type="arabicPeriod"/>
            </a:pPr>
            <a:r>
              <a:rPr lang="en-US" dirty="0"/>
              <a:t>provide one-on-one tutoring if such tutoring is scheduled at a time when a student would not otherwise receive instruction from a teacher </a:t>
            </a:r>
          </a:p>
          <a:p>
            <a:pPr marL="971550" lvl="1" indent="-514350">
              <a:buFont typeface="+mj-lt"/>
              <a:buAutoNum type="arabicPeriod"/>
            </a:pPr>
            <a:r>
              <a:rPr lang="en-US" dirty="0"/>
              <a:t>assist with classroom management, such as organizing instructional and other materials</a:t>
            </a:r>
          </a:p>
          <a:p>
            <a:pPr marL="971550" lvl="1" indent="-514350">
              <a:buFont typeface="+mj-lt"/>
              <a:buAutoNum type="arabicPeriod"/>
            </a:pPr>
            <a:r>
              <a:rPr lang="en-US" dirty="0"/>
              <a:t>provide instructional assistance in a computer laboratory</a:t>
            </a:r>
          </a:p>
          <a:p>
            <a:pPr marL="971550" lvl="1" indent="-514350">
              <a:buFont typeface="+mj-lt"/>
              <a:buAutoNum type="arabicPeriod"/>
            </a:pPr>
            <a:r>
              <a:rPr lang="en-US" dirty="0"/>
              <a:t>conduct parental involvement activities</a:t>
            </a:r>
          </a:p>
          <a:p>
            <a:pPr marL="971550" lvl="1" indent="-514350">
              <a:buFont typeface="+mj-lt"/>
              <a:buAutoNum type="arabicPeriod"/>
            </a:pPr>
            <a:r>
              <a:rPr lang="en-US" dirty="0"/>
              <a:t>provide support in a library or media center</a:t>
            </a:r>
          </a:p>
          <a:p>
            <a:pPr marL="971550" lvl="1" indent="-514350">
              <a:buFont typeface="+mj-lt"/>
              <a:buAutoNum type="arabicPeriod"/>
            </a:pPr>
            <a:r>
              <a:rPr lang="en-US" dirty="0"/>
              <a:t>act as a translator</a:t>
            </a:r>
          </a:p>
          <a:p>
            <a:pPr marL="971550" lvl="1" indent="-514350">
              <a:buFont typeface="+mj-lt"/>
              <a:buAutoNum type="arabicPeriod"/>
            </a:pPr>
            <a:r>
              <a:rPr lang="en-US" dirty="0"/>
              <a:t>provide instructional support services under the direct supervision of a teacher. </a:t>
            </a:r>
          </a:p>
          <a:p>
            <a:pPr marL="0" indent="0">
              <a:buNone/>
            </a:pPr>
            <a:endParaRPr lang="en-US" dirty="0"/>
          </a:p>
        </p:txBody>
      </p:sp>
      <p:pic>
        <p:nvPicPr>
          <p:cNvPr id="4" name="Audio 3">
            <a:hlinkClick r:id="" action="ppaction://media"/>
            <a:extLst>
              <a:ext uri="{FF2B5EF4-FFF2-40B4-BE49-F238E27FC236}">
                <a16:creationId xmlns:a16="http://schemas.microsoft.com/office/drawing/2014/main" id="{0AAFF4EB-4C13-4534-86DC-D67D2DD67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5849903"/>
      </p:ext>
    </p:extLst>
  </p:cSld>
  <p:clrMapOvr>
    <a:masterClrMapping/>
  </p:clrMapOvr>
  <mc:AlternateContent xmlns:mc="http://schemas.openxmlformats.org/markup-compatibility/2006">
    <mc:Choice xmlns:p14="http://schemas.microsoft.com/office/powerpoint/2010/main" Requires="p14">
      <p:transition spd="slow" p14:dur="2000" advTm="18950"/>
    </mc:Choice>
    <mc:Fallback>
      <p:transition spd="slow" advTm="1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6979-B537-43FD-A968-B2976BEEA1B6}"/>
              </a:ext>
            </a:extLst>
          </p:cNvPr>
          <p:cNvSpPr>
            <a:spLocks noGrp="1"/>
          </p:cNvSpPr>
          <p:nvPr>
            <p:ph type="title"/>
          </p:nvPr>
        </p:nvSpPr>
        <p:spPr>
          <a:xfrm>
            <a:off x="102870" y="143747"/>
            <a:ext cx="11990069" cy="1067834"/>
          </a:xfrm>
          <a:solidFill>
            <a:srgbClr val="A7253F"/>
          </a:solidFill>
        </p:spPr>
        <p:txBody>
          <a:bodyPr/>
          <a:lstStyle/>
          <a:p>
            <a:r>
              <a:rPr lang="en-US" dirty="0">
                <a:solidFill>
                  <a:schemeClr val="bg1"/>
                </a:solidFill>
              </a:rPr>
              <a:t>WVEIS Special Data Collections Website Instructions </a:t>
            </a:r>
          </a:p>
        </p:txBody>
      </p:sp>
      <p:pic>
        <p:nvPicPr>
          <p:cNvPr id="10" name="Picture 9">
            <a:extLst>
              <a:ext uri="{FF2B5EF4-FFF2-40B4-BE49-F238E27FC236}">
                <a16:creationId xmlns:a16="http://schemas.microsoft.com/office/drawing/2014/main" id="{95BDF118-A8C7-49DD-B4AD-1F028F4AD2DC}"/>
              </a:ext>
            </a:extLst>
          </p:cNvPr>
          <p:cNvPicPr>
            <a:picLocks noChangeAspect="1"/>
          </p:cNvPicPr>
          <p:nvPr/>
        </p:nvPicPr>
        <p:blipFill>
          <a:blip r:embed="rId5"/>
          <a:stretch>
            <a:fillRect/>
          </a:stretch>
        </p:blipFill>
        <p:spPr>
          <a:xfrm>
            <a:off x="423512" y="1543905"/>
            <a:ext cx="11579059" cy="4324554"/>
          </a:xfrm>
          <a:prstGeom prst="rect">
            <a:avLst/>
          </a:prstGeom>
        </p:spPr>
      </p:pic>
      <p:pic>
        <p:nvPicPr>
          <p:cNvPr id="3" name="Audio 2">
            <a:hlinkClick r:id="" action="ppaction://media"/>
            <a:extLst>
              <a:ext uri="{FF2B5EF4-FFF2-40B4-BE49-F238E27FC236}">
                <a16:creationId xmlns:a16="http://schemas.microsoft.com/office/drawing/2014/main" id="{AF827F75-F777-425C-88A2-19F72C82BE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5435900"/>
      </p:ext>
    </p:extLst>
  </p:cSld>
  <p:clrMapOvr>
    <a:masterClrMapping/>
  </p:clrMapOvr>
  <mc:AlternateContent xmlns:mc="http://schemas.openxmlformats.org/markup-compatibility/2006">
    <mc:Choice xmlns:p14="http://schemas.microsoft.com/office/powerpoint/2010/main" Requires="p14">
      <p:transition spd="slow" p14:dur="2000" advTm="16371"/>
    </mc:Choice>
    <mc:Fallback>
      <p:transition spd="slow" advTm="1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08F31B-E4F7-44AC-A0C4-C76FC2A0872D}"/>
              </a:ext>
            </a:extLst>
          </p:cNvPr>
          <p:cNvPicPr>
            <a:picLocks noChangeAspect="1"/>
          </p:cNvPicPr>
          <p:nvPr/>
        </p:nvPicPr>
        <p:blipFill>
          <a:blip r:embed="rId5"/>
          <a:stretch>
            <a:fillRect/>
          </a:stretch>
        </p:blipFill>
        <p:spPr>
          <a:xfrm>
            <a:off x="1474470" y="1674752"/>
            <a:ext cx="9429750" cy="4291066"/>
          </a:xfrm>
          <a:prstGeom prst="rect">
            <a:avLst/>
          </a:prstGeom>
        </p:spPr>
      </p:pic>
      <p:sp>
        <p:nvSpPr>
          <p:cNvPr id="13" name="Title 1">
            <a:extLst>
              <a:ext uri="{FF2B5EF4-FFF2-40B4-BE49-F238E27FC236}">
                <a16:creationId xmlns:a16="http://schemas.microsoft.com/office/drawing/2014/main" id="{ABAF1A65-8DB1-489C-8926-CECA3842F695}"/>
              </a:ext>
            </a:extLst>
          </p:cNvPr>
          <p:cNvSpPr>
            <a:spLocks noGrp="1"/>
          </p:cNvSpPr>
          <p:nvPr>
            <p:ph type="title"/>
          </p:nvPr>
        </p:nvSpPr>
        <p:spPr>
          <a:xfrm>
            <a:off x="102870" y="143747"/>
            <a:ext cx="11990069" cy="1067834"/>
          </a:xfrm>
          <a:solidFill>
            <a:srgbClr val="A7253F"/>
          </a:solidFill>
        </p:spPr>
        <p:txBody>
          <a:bodyPr/>
          <a:lstStyle/>
          <a:p>
            <a:r>
              <a:rPr lang="en-US" dirty="0">
                <a:solidFill>
                  <a:schemeClr val="bg1"/>
                </a:solidFill>
              </a:rPr>
              <a:t>WVEIS Special Data Collections Website Instructions </a:t>
            </a:r>
          </a:p>
        </p:txBody>
      </p:sp>
      <p:pic>
        <p:nvPicPr>
          <p:cNvPr id="2" name="Audio 1">
            <a:hlinkClick r:id="" action="ppaction://media"/>
            <a:extLst>
              <a:ext uri="{FF2B5EF4-FFF2-40B4-BE49-F238E27FC236}">
                <a16:creationId xmlns:a16="http://schemas.microsoft.com/office/drawing/2014/main" id="{937E71C2-6DDE-4631-9BE4-B72469605C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9623217"/>
      </p:ext>
    </p:extLst>
  </p:cSld>
  <p:clrMapOvr>
    <a:masterClrMapping/>
  </p:clrMapOvr>
  <mc:AlternateContent xmlns:mc="http://schemas.openxmlformats.org/markup-compatibility/2006">
    <mc:Choice xmlns:p14="http://schemas.microsoft.com/office/powerpoint/2010/main" Requires="p14">
      <p:transition spd="slow" p14:dur="2000" advTm="9837"/>
    </mc:Choice>
    <mc:Fallback>
      <p:transition spd="slow" advTm="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5B0E-44D1-1043-8978-09F3F0378024}"/>
              </a:ext>
            </a:extLst>
          </p:cNvPr>
          <p:cNvSpPr>
            <a:spLocks noGrp="1"/>
          </p:cNvSpPr>
          <p:nvPr>
            <p:ph type="title"/>
          </p:nvPr>
        </p:nvSpPr>
        <p:spPr>
          <a:xfrm>
            <a:off x="125730" y="143747"/>
            <a:ext cx="11932919" cy="1285004"/>
          </a:xfrm>
          <a:solidFill>
            <a:srgbClr val="004071"/>
          </a:solidFill>
        </p:spPr>
        <p:txBody>
          <a:bodyPr>
            <a:normAutofit/>
          </a:bodyPr>
          <a:lstStyle/>
          <a:p>
            <a:r>
              <a:rPr lang="en-US" dirty="0">
                <a:solidFill>
                  <a:schemeClr val="bg1"/>
                </a:solidFill>
              </a:rPr>
              <a:t>Special Education Personnel Data Objectives</a:t>
            </a:r>
          </a:p>
        </p:txBody>
      </p:sp>
      <p:sp>
        <p:nvSpPr>
          <p:cNvPr id="3" name="Content Placeholder 2">
            <a:extLst>
              <a:ext uri="{FF2B5EF4-FFF2-40B4-BE49-F238E27FC236}">
                <a16:creationId xmlns:a16="http://schemas.microsoft.com/office/drawing/2014/main" id="{513818B5-13D0-6446-BAD7-FC3AEC1ED8BA}"/>
              </a:ext>
            </a:extLst>
          </p:cNvPr>
          <p:cNvSpPr>
            <a:spLocks noGrp="1"/>
          </p:cNvSpPr>
          <p:nvPr>
            <p:ph idx="1"/>
          </p:nvPr>
        </p:nvSpPr>
        <p:spPr/>
        <p:txBody>
          <a:bodyPr/>
          <a:lstStyle/>
          <a:p>
            <a:pPr marL="0" indent="0">
              <a:buNone/>
            </a:pPr>
            <a:r>
              <a:rPr lang="en-US" dirty="0"/>
              <a:t>2018-2019 Reporting Requirements</a:t>
            </a:r>
          </a:p>
          <a:p>
            <a:pPr lvl="1"/>
            <a:r>
              <a:rPr lang="en-US" dirty="0"/>
              <a:t>Collecting High Quality Data – Why it is Important </a:t>
            </a:r>
          </a:p>
          <a:p>
            <a:pPr lvl="1"/>
            <a:r>
              <a:rPr lang="en-US" dirty="0"/>
              <a:t>Instructions for WVEIS Special Data Collections Website</a:t>
            </a:r>
          </a:p>
          <a:p>
            <a:pPr lvl="1"/>
            <a:r>
              <a:rPr lang="en-US" dirty="0"/>
              <a:t>Overview of who is reported</a:t>
            </a:r>
          </a:p>
          <a:p>
            <a:pPr lvl="1"/>
            <a:r>
              <a:rPr lang="en-US" dirty="0"/>
              <a:t>Overview of how Full Time Equivalency (FTE) is reported</a:t>
            </a:r>
          </a:p>
        </p:txBody>
      </p:sp>
      <p:pic>
        <p:nvPicPr>
          <p:cNvPr id="4" name="Audio 3">
            <a:hlinkClick r:id="" action="ppaction://media"/>
            <a:extLst>
              <a:ext uri="{FF2B5EF4-FFF2-40B4-BE49-F238E27FC236}">
                <a16:creationId xmlns:a16="http://schemas.microsoft.com/office/drawing/2014/main" id="{B06CFA39-DC5D-4A00-A7BE-91C02244F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804167"/>
      </p:ext>
    </p:extLst>
  </p:cSld>
  <p:clrMapOvr>
    <a:masterClrMapping/>
  </p:clrMapOvr>
  <mc:AlternateContent xmlns:mc="http://schemas.openxmlformats.org/markup-compatibility/2006">
    <mc:Choice xmlns:p14="http://schemas.microsoft.com/office/powerpoint/2010/main" Requires="p14">
      <p:transition spd="slow" p14:dur="2000" advTm="27527"/>
    </mc:Choice>
    <mc:Fallback>
      <p:transition spd="slow" advTm="2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FCDD3D-7BD7-4A21-BD4A-B6196F93EB58}"/>
              </a:ext>
            </a:extLst>
          </p:cNvPr>
          <p:cNvPicPr>
            <a:picLocks noChangeAspect="1"/>
          </p:cNvPicPr>
          <p:nvPr/>
        </p:nvPicPr>
        <p:blipFill>
          <a:blip r:embed="rId5"/>
          <a:stretch>
            <a:fillRect/>
          </a:stretch>
        </p:blipFill>
        <p:spPr>
          <a:xfrm>
            <a:off x="2183130" y="1492486"/>
            <a:ext cx="8596205" cy="4385310"/>
          </a:xfrm>
          <a:prstGeom prst="rect">
            <a:avLst/>
          </a:prstGeom>
        </p:spPr>
      </p:pic>
      <p:sp>
        <p:nvSpPr>
          <p:cNvPr id="14" name="Title 1">
            <a:extLst>
              <a:ext uri="{FF2B5EF4-FFF2-40B4-BE49-F238E27FC236}">
                <a16:creationId xmlns:a16="http://schemas.microsoft.com/office/drawing/2014/main" id="{D608631B-54ED-4389-BF16-D4FC3B6D3749}"/>
              </a:ext>
            </a:extLst>
          </p:cNvPr>
          <p:cNvSpPr>
            <a:spLocks noGrp="1"/>
          </p:cNvSpPr>
          <p:nvPr>
            <p:ph type="title"/>
          </p:nvPr>
        </p:nvSpPr>
        <p:spPr>
          <a:xfrm>
            <a:off x="102870" y="143747"/>
            <a:ext cx="11990069" cy="1067834"/>
          </a:xfrm>
          <a:solidFill>
            <a:srgbClr val="A7253F"/>
          </a:solidFill>
        </p:spPr>
        <p:txBody>
          <a:bodyPr/>
          <a:lstStyle/>
          <a:p>
            <a:r>
              <a:rPr lang="en-US" dirty="0">
                <a:solidFill>
                  <a:schemeClr val="bg1"/>
                </a:solidFill>
              </a:rPr>
              <a:t>WVEIS Special Data Collections Website Instructions </a:t>
            </a:r>
          </a:p>
        </p:txBody>
      </p:sp>
      <p:pic>
        <p:nvPicPr>
          <p:cNvPr id="2" name="Audio 1">
            <a:hlinkClick r:id="" action="ppaction://media"/>
            <a:extLst>
              <a:ext uri="{FF2B5EF4-FFF2-40B4-BE49-F238E27FC236}">
                <a16:creationId xmlns:a16="http://schemas.microsoft.com/office/drawing/2014/main" id="{E04539EE-0F39-41E5-AA87-C3F7E4815D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4824306"/>
      </p:ext>
    </p:extLst>
  </p:cSld>
  <p:clrMapOvr>
    <a:masterClrMapping/>
  </p:clrMapOvr>
  <mc:AlternateContent xmlns:mc="http://schemas.openxmlformats.org/markup-compatibility/2006">
    <mc:Choice xmlns:p14="http://schemas.microsoft.com/office/powerpoint/2010/main" Requires="p14">
      <p:transition spd="slow" p14:dur="2000" advTm="16636"/>
    </mc:Choice>
    <mc:Fallback>
      <p:transition spd="slow" advTm="16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0CB0C6-9429-4C69-9A32-29F83E37CE64}"/>
              </a:ext>
            </a:extLst>
          </p:cNvPr>
          <p:cNvPicPr>
            <a:picLocks noChangeAspect="1"/>
          </p:cNvPicPr>
          <p:nvPr/>
        </p:nvPicPr>
        <p:blipFill>
          <a:blip r:embed="rId5"/>
          <a:stretch>
            <a:fillRect/>
          </a:stretch>
        </p:blipFill>
        <p:spPr>
          <a:xfrm>
            <a:off x="2816542" y="1253135"/>
            <a:ext cx="8823008" cy="4740350"/>
          </a:xfrm>
          <a:prstGeom prst="rect">
            <a:avLst/>
          </a:prstGeom>
        </p:spPr>
      </p:pic>
      <p:sp>
        <p:nvSpPr>
          <p:cNvPr id="13" name="Title 1">
            <a:extLst>
              <a:ext uri="{FF2B5EF4-FFF2-40B4-BE49-F238E27FC236}">
                <a16:creationId xmlns:a16="http://schemas.microsoft.com/office/drawing/2014/main" id="{BD611A64-E723-435C-BDE2-382092250CD2}"/>
              </a:ext>
            </a:extLst>
          </p:cNvPr>
          <p:cNvSpPr>
            <a:spLocks noGrp="1"/>
          </p:cNvSpPr>
          <p:nvPr>
            <p:ph type="title"/>
          </p:nvPr>
        </p:nvSpPr>
        <p:spPr>
          <a:xfrm>
            <a:off x="100965" y="64415"/>
            <a:ext cx="11990069" cy="1067834"/>
          </a:xfrm>
          <a:solidFill>
            <a:srgbClr val="A7253F"/>
          </a:solidFill>
        </p:spPr>
        <p:txBody>
          <a:bodyPr/>
          <a:lstStyle/>
          <a:p>
            <a:r>
              <a:rPr lang="en-US" dirty="0">
                <a:solidFill>
                  <a:schemeClr val="bg1"/>
                </a:solidFill>
              </a:rPr>
              <a:t>WVEIS Special Data Collections Website Instructions </a:t>
            </a:r>
          </a:p>
        </p:txBody>
      </p:sp>
      <p:pic>
        <p:nvPicPr>
          <p:cNvPr id="2" name="Audio 1">
            <a:hlinkClick r:id="" action="ppaction://media"/>
            <a:extLst>
              <a:ext uri="{FF2B5EF4-FFF2-40B4-BE49-F238E27FC236}">
                <a16:creationId xmlns:a16="http://schemas.microsoft.com/office/drawing/2014/main" id="{5E3BC02B-D4EC-4B8B-AAE0-55E4472E7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727116"/>
      </p:ext>
    </p:extLst>
  </p:cSld>
  <p:clrMapOvr>
    <a:masterClrMapping/>
  </p:clrMapOvr>
  <mc:AlternateContent xmlns:mc="http://schemas.openxmlformats.org/markup-compatibility/2006">
    <mc:Choice xmlns:p14="http://schemas.microsoft.com/office/powerpoint/2010/main" Requires="p14">
      <p:transition spd="slow" p14:dur="2000" advTm="48179"/>
    </mc:Choice>
    <mc:Fallback>
      <p:transition spd="slow" advTm="4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ins-Lucía S - ThingLink">
            <a:extLst>
              <a:ext uri="{FF2B5EF4-FFF2-40B4-BE49-F238E27FC236}">
                <a16:creationId xmlns:a16="http://schemas.microsoft.com/office/drawing/2014/main" id="{C0430C96-53F1-41AF-B0C5-975B353382B5}"/>
              </a:ext>
            </a:extLst>
          </p:cNvPr>
          <p:cNvPicPr>
            <a:picLocks noGrp="1" noChangeAspect="1"/>
          </p:cNvPicPr>
          <p:nvPr>
            <p:ph idx="1"/>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69665" y="620748"/>
            <a:ext cx="7216913" cy="4149725"/>
          </a:xfrm>
        </p:spPr>
      </p:pic>
      <p:pic>
        <p:nvPicPr>
          <p:cNvPr id="6" name="Audio 5">
            <a:hlinkClick r:id="" action="ppaction://media"/>
            <a:extLst>
              <a:ext uri="{FF2B5EF4-FFF2-40B4-BE49-F238E27FC236}">
                <a16:creationId xmlns:a16="http://schemas.microsoft.com/office/drawing/2014/main" id="{C26BC497-5229-473E-AA0B-D4CB0C689B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8909696"/>
      </p:ext>
    </p:extLst>
  </p:cSld>
  <p:clrMapOvr>
    <a:masterClrMapping/>
  </p:clrMapOvr>
  <mc:AlternateContent xmlns:mc="http://schemas.openxmlformats.org/markup-compatibility/2006">
    <mc:Choice xmlns:p14="http://schemas.microsoft.com/office/powerpoint/2010/main" Requires="p14">
      <p:transition spd="slow" p14:dur="2000" advTm="4540"/>
    </mc:Choice>
    <mc:Fallback>
      <p:transition spd="slow" advTm="4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a:p>
          <a:p>
            <a:pPr marL="0" indent="0" algn="ctr">
              <a:buNone/>
            </a:pPr>
            <a:r>
              <a:rPr lang="en-US" sz="2400" dirty="0"/>
              <a:t>Renee Ecckles-Hardy</a:t>
            </a:r>
          </a:p>
          <a:p>
            <a:pPr marL="0" indent="0" algn="ctr">
              <a:buNone/>
            </a:pPr>
            <a:r>
              <a:rPr lang="en-US" sz="2400" dirty="0"/>
              <a:t>Data Manager Coordinator</a:t>
            </a:r>
          </a:p>
          <a:p>
            <a:pPr marL="0" indent="0" algn="ctr">
              <a:buNone/>
            </a:pPr>
            <a:r>
              <a:rPr lang="en-US" sz="2400" dirty="0"/>
              <a:t>Office of Special Education</a:t>
            </a:r>
          </a:p>
          <a:p>
            <a:pPr marL="0" indent="0" algn="ctr">
              <a:buNone/>
            </a:pPr>
            <a:r>
              <a:rPr lang="en-US" sz="2400" dirty="0">
                <a:hlinkClick r:id="rId5"/>
              </a:rPr>
              <a:t>renee.ecckleshardy@k12.wv.us</a:t>
            </a:r>
            <a:endParaRPr lang="en-US" sz="2400" dirty="0"/>
          </a:p>
          <a:p>
            <a:pPr marL="0" indent="0" algn="ctr">
              <a:buNone/>
            </a:pPr>
            <a:r>
              <a:rPr lang="en-US" sz="2400" dirty="0"/>
              <a:t>304.558.2696</a:t>
            </a:r>
          </a:p>
          <a:p>
            <a:pPr marL="0" indent="0">
              <a:buNone/>
            </a:pPr>
            <a:endParaRPr lang="en-US" dirty="0"/>
          </a:p>
        </p:txBody>
      </p:sp>
      <p:pic>
        <p:nvPicPr>
          <p:cNvPr id="3" name="Audio 2">
            <a:hlinkClick r:id="" action="ppaction://media"/>
            <a:extLst>
              <a:ext uri="{FF2B5EF4-FFF2-40B4-BE49-F238E27FC236}">
                <a16:creationId xmlns:a16="http://schemas.microsoft.com/office/drawing/2014/main" id="{7138D122-63D6-4E4B-BEC6-1523965A67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9333273"/>
      </p:ext>
    </p:extLst>
  </p:cSld>
  <p:clrMapOvr>
    <a:masterClrMapping/>
  </p:clrMapOvr>
  <mc:AlternateContent xmlns:mc="http://schemas.openxmlformats.org/markup-compatibility/2006">
    <mc:Choice xmlns:p14="http://schemas.microsoft.com/office/powerpoint/2010/main" Requires="p14">
      <p:transition spd="slow" p14:dur="2000" advTm="17341"/>
    </mc:Choice>
    <mc:Fallback>
      <p:transition spd="slow" advTm="1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935B-7A53-BD42-A2D1-2A5C3311A196}"/>
              </a:ext>
            </a:extLst>
          </p:cNvPr>
          <p:cNvSpPr>
            <a:spLocks noGrp="1"/>
          </p:cNvSpPr>
          <p:nvPr>
            <p:ph type="title"/>
          </p:nvPr>
        </p:nvSpPr>
        <p:spPr>
          <a:xfrm>
            <a:off x="182880" y="143747"/>
            <a:ext cx="11864339" cy="1124984"/>
          </a:xfrm>
          <a:solidFill>
            <a:srgbClr val="D3B257"/>
          </a:solidFill>
        </p:spPr>
        <p:txBody>
          <a:bodyPr/>
          <a:lstStyle/>
          <a:p>
            <a:r>
              <a:rPr lang="en-US" dirty="0">
                <a:solidFill>
                  <a:srgbClr val="A7253F"/>
                </a:solidFill>
              </a:rPr>
              <a:t>High Quality Data</a:t>
            </a:r>
          </a:p>
        </p:txBody>
      </p:sp>
      <p:sp>
        <p:nvSpPr>
          <p:cNvPr id="3" name="Content Placeholder 2">
            <a:extLst>
              <a:ext uri="{FF2B5EF4-FFF2-40B4-BE49-F238E27FC236}">
                <a16:creationId xmlns:a16="http://schemas.microsoft.com/office/drawing/2014/main" id="{FD4887A6-3FF1-DE46-8D28-B500070574C6}"/>
              </a:ext>
            </a:extLst>
          </p:cNvPr>
          <p:cNvSpPr>
            <a:spLocks noGrp="1"/>
          </p:cNvSpPr>
          <p:nvPr>
            <p:ph idx="1"/>
          </p:nvPr>
        </p:nvSpPr>
        <p:spPr/>
        <p:txBody>
          <a:bodyPr/>
          <a:lstStyle/>
          <a:p>
            <a:r>
              <a:rPr lang="en-US" dirty="0"/>
              <a:t>Timely, Accurate, Complete</a:t>
            </a:r>
          </a:p>
          <a:p>
            <a:r>
              <a:rPr lang="en-US" dirty="0"/>
              <a:t>Informative and Relevant; Can Be Used for Decision Making</a:t>
            </a:r>
          </a:p>
        </p:txBody>
      </p:sp>
      <p:sp>
        <p:nvSpPr>
          <p:cNvPr id="4" name="TextBox 3">
            <a:extLst>
              <a:ext uri="{FF2B5EF4-FFF2-40B4-BE49-F238E27FC236}">
                <a16:creationId xmlns:a16="http://schemas.microsoft.com/office/drawing/2014/main" id="{E11EB14F-4495-7A4B-B21C-781BC92B0766}"/>
              </a:ext>
            </a:extLst>
          </p:cNvPr>
          <p:cNvSpPr txBox="1"/>
          <p:nvPr/>
        </p:nvSpPr>
        <p:spPr>
          <a:xfrm>
            <a:off x="6340642" y="6176963"/>
            <a:ext cx="5378117" cy="369332"/>
          </a:xfrm>
          <a:prstGeom prst="rect">
            <a:avLst/>
          </a:prstGeom>
          <a:noFill/>
        </p:spPr>
        <p:txBody>
          <a:bodyPr wrap="square" rtlCol="0">
            <a:spAutoFit/>
          </a:bodyPr>
          <a:lstStyle/>
          <a:p>
            <a:r>
              <a:rPr lang="en-US" dirty="0"/>
              <a:t>Slides 3-6, IDC in collaboration with CIFR, CIID &amp; NTACT</a:t>
            </a:r>
          </a:p>
        </p:txBody>
      </p:sp>
      <p:pic>
        <p:nvPicPr>
          <p:cNvPr id="6" name="Audio 5">
            <a:hlinkClick r:id="" action="ppaction://media"/>
            <a:extLst>
              <a:ext uri="{FF2B5EF4-FFF2-40B4-BE49-F238E27FC236}">
                <a16:creationId xmlns:a16="http://schemas.microsoft.com/office/drawing/2014/main" id="{9D99941F-3466-4F99-B7D5-E45A8878D4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677274"/>
      </p:ext>
    </p:extLst>
  </p:cSld>
  <p:clrMapOvr>
    <a:masterClrMapping/>
  </p:clrMapOvr>
  <mc:AlternateContent xmlns:mc="http://schemas.openxmlformats.org/markup-compatibility/2006">
    <mc:Choice xmlns:p14="http://schemas.microsoft.com/office/powerpoint/2010/main" Requires="p14">
      <p:transition spd="slow" p14:dur="2000" advTm="52991"/>
    </mc:Choice>
    <mc:Fallback>
      <p:transition spd="slow" advTm="5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0B8B-7EA6-E44E-8D2E-B7F630618BCC}"/>
              </a:ext>
            </a:extLst>
          </p:cNvPr>
          <p:cNvSpPr>
            <a:spLocks noGrp="1"/>
          </p:cNvSpPr>
          <p:nvPr>
            <p:ph type="title"/>
          </p:nvPr>
        </p:nvSpPr>
        <p:spPr>
          <a:xfrm>
            <a:off x="171450" y="143747"/>
            <a:ext cx="11864339" cy="1182134"/>
          </a:xfrm>
          <a:solidFill>
            <a:srgbClr val="D3B257"/>
          </a:solidFill>
        </p:spPr>
        <p:txBody>
          <a:bodyPr/>
          <a:lstStyle/>
          <a:p>
            <a:r>
              <a:rPr lang="en-US" dirty="0">
                <a:solidFill>
                  <a:srgbClr val="A7253F"/>
                </a:solidFill>
              </a:rPr>
              <a:t>The Importance of High Quality Data </a:t>
            </a:r>
          </a:p>
        </p:txBody>
      </p:sp>
      <p:sp>
        <p:nvSpPr>
          <p:cNvPr id="3" name="Content Placeholder 2">
            <a:extLst>
              <a:ext uri="{FF2B5EF4-FFF2-40B4-BE49-F238E27FC236}">
                <a16:creationId xmlns:a16="http://schemas.microsoft.com/office/drawing/2014/main" id="{92566AFC-6EB3-484A-B0F4-B62994EB7FAE}"/>
              </a:ext>
            </a:extLst>
          </p:cNvPr>
          <p:cNvSpPr>
            <a:spLocks noGrp="1"/>
          </p:cNvSpPr>
          <p:nvPr>
            <p:ph idx="1"/>
          </p:nvPr>
        </p:nvSpPr>
        <p:spPr/>
        <p:txBody>
          <a:bodyPr>
            <a:normAutofit/>
          </a:bodyPr>
          <a:lstStyle/>
          <a:p>
            <a:r>
              <a:rPr lang="en-US" dirty="0"/>
              <a:t>Shift from monitoring solely for compliance to Results-Driven Accountability</a:t>
            </a:r>
          </a:p>
          <a:p>
            <a:r>
              <a:rPr lang="en-US" dirty="0"/>
              <a:t>WVDE focus on improving data quality</a:t>
            </a:r>
          </a:p>
          <a:p>
            <a:pPr lvl="1"/>
            <a:r>
              <a:rPr lang="en-US" dirty="0"/>
              <a:t>Increasing data use – tell the story!</a:t>
            </a:r>
          </a:p>
          <a:p>
            <a:pPr lvl="1"/>
            <a:r>
              <a:rPr lang="en-US" dirty="0"/>
              <a:t>Use data to improve special education programs, address achievement gaps</a:t>
            </a:r>
          </a:p>
          <a:p>
            <a:pPr lvl="1"/>
            <a:r>
              <a:rPr lang="en-US" dirty="0"/>
              <a:t>Useful for applying for grants, requesting funding from legislature</a:t>
            </a:r>
          </a:p>
          <a:p>
            <a:pPr marL="457200" lvl="1" indent="0">
              <a:buNone/>
            </a:pPr>
            <a:endParaRPr lang="en-US" dirty="0"/>
          </a:p>
        </p:txBody>
      </p:sp>
      <p:pic>
        <p:nvPicPr>
          <p:cNvPr id="5" name="Audio 4">
            <a:hlinkClick r:id="" action="ppaction://media"/>
            <a:extLst>
              <a:ext uri="{FF2B5EF4-FFF2-40B4-BE49-F238E27FC236}">
                <a16:creationId xmlns:a16="http://schemas.microsoft.com/office/drawing/2014/main" id="{E7C47CAF-B780-4D23-B00C-841E50860E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939512"/>
      </p:ext>
    </p:extLst>
  </p:cSld>
  <p:clrMapOvr>
    <a:masterClrMapping/>
  </p:clrMapOvr>
  <mc:AlternateContent xmlns:mc="http://schemas.openxmlformats.org/markup-compatibility/2006">
    <mc:Choice xmlns:p14="http://schemas.microsoft.com/office/powerpoint/2010/main" Requires="p14">
      <p:transition spd="slow" p14:dur="2000" advTm="59682"/>
    </mc:Choice>
    <mc:Fallback>
      <p:transition spd="slow" advTm="5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322C9-794A-7E45-BB0A-78EFE5F196CE}"/>
              </a:ext>
            </a:extLst>
          </p:cNvPr>
          <p:cNvSpPr>
            <a:spLocks noGrp="1"/>
          </p:cNvSpPr>
          <p:nvPr>
            <p:ph type="title"/>
          </p:nvPr>
        </p:nvSpPr>
        <p:spPr>
          <a:xfrm>
            <a:off x="182880" y="143747"/>
            <a:ext cx="11864339" cy="1170704"/>
          </a:xfrm>
          <a:solidFill>
            <a:srgbClr val="D3B257"/>
          </a:solidFill>
        </p:spPr>
        <p:txBody>
          <a:bodyPr/>
          <a:lstStyle/>
          <a:p>
            <a:r>
              <a:rPr lang="en-US" dirty="0">
                <a:solidFill>
                  <a:srgbClr val="A7253F"/>
                </a:solidFill>
              </a:rPr>
              <a:t>The Importance of High Quality Data</a:t>
            </a:r>
          </a:p>
        </p:txBody>
      </p:sp>
      <p:sp>
        <p:nvSpPr>
          <p:cNvPr id="3" name="Content Placeholder 2">
            <a:extLst>
              <a:ext uri="{FF2B5EF4-FFF2-40B4-BE49-F238E27FC236}">
                <a16:creationId xmlns:a16="http://schemas.microsoft.com/office/drawing/2014/main" id="{69A027AB-332D-A54F-9841-14EF7023C5CC}"/>
              </a:ext>
            </a:extLst>
          </p:cNvPr>
          <p:cNvSpPr>
            <a:spLocks noGrp="1"/>
          </p:cNvSpPr>
          <p:nvPr>
            <p:ph idx="1"/>
          </p:nvPr>
        </p:nvSpPr>
        <p:spPr/>
        <p:txBody>
          <a:bodyPr/>
          <a:lstStyle/>
          <a:p>
            <a:pPr marL="0" indent="0">
              <a:buNone/>
            </a:pPr>
            <a:r>
              <a:rPr lang="en-US" dirty="0"/>
              <a:t>Poor data quality will:</a:t>
            </a:r>
          </a:p>
          <a:p>
            <a:r>
              <a:rPr lang="en-US" dirty="0"/>
              <a:t>Breed organizational mistrust</a:t>
            </a:r>
          </a:p>
          <a:p>
            <a:r>
              <a:rPr lang="en-US" dirty="0"/>
              <a:t>Block improvement efforts</a:t>
            </a:r>
          </a:p>
          <a:p>
            <a:r>
              <a:rPr lang="en-US" dirty="0"/>
              <a:t>Inhibit  good data-driven decision making</a:t>
            </a:r>
          </a:p>
          <a:p>
            <a:r>
              <a:rPr lang="en-US" dirty="0"/>
              <a:t>Increase potential for financial loss</a:t>
            </a:r>
          </a:p>
          <a:p>
            <a:endParaRPr lang="en-US" dirty="0"/>
          </a:p>
          <a:p>
            <a:pPr lvl="1"/>
            <a:endParaRPr lang="en-US" dirty="0"/>
          </a:p>
        </p:txBody>
      </p:sp>
      <p:pic>
        <p:nvPicPr>
          <p:cNvPr id="4" name="Audio 3">
            <a:hlinkClick r:id="" action="ppaction://media"/>
            <a:extLst>
              <a:ext uri="{FF2B5EF4-FFF2-40B4-BE49-F238E27FC236}">
                <a16:creationId xmlns:a16="http://schemas.microsoft.com/office/drawing/2014/main" id="{D10F3486-5CC5-43C9-9BD7-D9ABDE5488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4735508"/>
      </p:ext>
    </p:extLst>
  </p:cSld>
  <p:clrMapOvr>
    <a:masterClrMapping/>
  </p:clrMapOvr>
  <mc:AlternateContent xmlns:mc="http://schemas.openxmlformats.org/markup-compatibility/2006">
    <mc:Choice xmlns:p14="http://schemas.microsoft.com/office/powerpoint/2010/main" Requires="p14">
      <p:transition spd="slow" p14:dur="2000" advTm="29180"/>
    </mc:Choice>
    <mc:Fallback>
      <p:transition spd="slow" advTm="2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6F23-0927-014F-8CB7-B7AA941D4729}"/>
              </a:ext>
            </a:extLst>
          </p:cNvPr>
          <p:cNvSpPr>
            <a:spLocks noGrp="1"/>
          </p:cNvSpPr>
          <p:nvPr>
            <p:ph type="title"/>
          </p:nvPr>
        </p:nvSpPr>
        <p:spPr>
          <a:xfrm>
            <a:off x="171450" y="143746"/>
            <a:ext cx="11875769" cy="1067833"/>
          </a:xfrm>
          <a:solidFill>
            <a:srgbClr val="D3B257"/>
          </a:solidFill>
        </p:spPr>
        <p:txBody>
          <a:bodyPr/>
          <a:lstStyle/>
          <a:p>
            <a:r>
              <a:rPr lang="en-US" dirty="0">
                <a:solidFill>
                  <a:srgbClr val="A7253F"/>
                </a:solidFill>
              </a:rPr>
              <a:t>Collect and Report High Quality Data</a:t>
            </a:r>
          </a:p>
        </p:txBody>
      </p:sp>
      <p:sp>
        <p:nvSpPr>
          <p:cNvPr id="3" name="Content Placeholder 2">
            <a:extLst>
              <a:ext uri="{FF2B5EF4-FFF2-40B4-BE49-F238E27FC236}">
                <a16:creationId xmlns:a16="http://schemas.microsoft.com/office/drawing/2014/main" id="{5CBE6A03-7913-3747-B55D-74F86FA7E8E6}"/>
              </a:ext>
            </a:extLst>
          </p:cNvPr>
          <p:cNvSpPr>
            <a:spLocks noGrp="1"/>
          </p:cNvSpPr>
          <p:nvPr>
            <p:ph idx="1"/>
          </p:nvPr>
        </p:nvSpPr>
        <p:spPr/>
        <p:txBody>
          <a:bodyPr>
            <a:normAutofit lnSpcReduction="10000"/>
          </a:bodyPr>
          <a:lstStyle/>
          <a:p>
            <a:r>
              <a:rPr lang="en-US" dirty="0"/>
              <a:t>Systematic documented processes </a:t>
            </a:r>
          </a:p>
          <a:p>
            <a:r>
              <a:rPr lang="en-US" dirty="0"/>
              <a:t>Data system(s)</a:t>
            </a:r>
            <a:br>
              <a:rPr lang="en-US" dirty="0"/>
            </a:br>
            <a:r>
              <a:rPr lang="en-US" dirty="0"/>
              <a:t>• Cross-department data sharing and matching </a:t>
            </a:r>
          </a:p>
          <a:p>
            <a:pPr marL="0" indent="0">
              <a:buNone/>
            </a:pPr>
            <a:r>
              <a:rPr lang="en-US" dirty="0"/>
              <a:t>   • Cross-agency data sharing and matching </a:t>
            </a:r>
          </a:p>
          <a:p>
            <a:r>
              <a:rPr lang="en-US" dirty="0"/>
              <a:t>Validating and editing </a:t>
            </a:r>
          </a:p>
          <a:p>
            <a:r>
              <a:rPr lang="en-US" dirty="0"/>
              <a:t>Clear, dedicated staff responsibilities and accountability for data entry and quality </a:t>
            </a:r>
          </a:p>
          <a:p>
            <a:r>
              <a:rPr lang="en-US" dirty="0"/>
              <a:t>Training </a:t>
            </a:r>
          </a:p>
          <a:p>
            <a:r>
              <a:rPr lang="en-US" dirty="0"/>
              <a:t>Technical assistance or support </a:t>
            </a:r>
          </a:p>
          <a:p>
            <a:endParaRPr lang="en-US" dirty="0"/>
          </a:p>
        </p:txBody>
      </p:sp>
      <p:pic>
        <p:nvPicPr>
          <p:cNvPr id="5" name="Audio 4">
            <a:hlinkClick r:id="" action="ppaction://media"/>
            <a:extLst>
              <a:ext uri="{FF2B5EF4-FFF2-40B4-BE49-F238E27FC236}">
                <a16:creationId xmlns:a16="http://schemas.microsoft.com/office/drawing/2014/main" id="{DE4D9ECD-7BC5-4903-A2D2-54BBC709A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2662768"/>
      </p:ext>
    </p:extLst>
  </p:cSld>
  <p:clrMapOvr>
    <a:masterClrMapping/>
  </p:clrMapOvr>
  <mc:AlternateContent xmlns:mc="http://schemas.openxmlformats.org/markup-compatibility/2006">
    <mc:Choice xmlns:p14="http://schemas.microsoft.com/office/powerpoint/2010/main" Requires="p14">
      <p:transition spd="slow" p14:dur="2000" advTm="34022"/>
    </mc:Choice>
    <mc:Fallback>
      <p:transition spd="slow" advTm="3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5B0E-44D1-1043-8978-09F3F0378024}"/>
              </a:ext>
            </a:extLst>
          </p:cNvPr>
          <p:cNvSpPr>
            <a:spLocks noGrp="1"/>
          </p:cNvSpPr>
          <p:nvPr>
            <p:ph type="title"/>
          </p:nvPr>
        </p:nvSpPr>
        <p:spPr>
          <a:xfrm>
            <a:off x="125730" y="143747"/>
            <a:ext cx="11932919" cy="1285004"/>
          </a:xfrm>
          <a:solidFill>
            <a:srgbClr val="004071"/>
          </a:solidFill>
        </p:spPr>
        <p:txBody>
          <a:bodyPr>
            <a:normAutofit/>
          </a:bodyPr>
          <a:lstStyle/>
          <a:p>
            <a:r>
              <a:rPr lang="en-US" dirty="0">
                <a:solidFill>
                  <a:schemeClr val="bg1"/>
                </a:solidFill>
              </a:rPr>
              <a:t>Special Education Personnel Data Objectives</a:t>
            </a:r>
          </a:p>
        </p:txBody>
      </p:sp>
      <p:sp>
        <p:nvSpPr>
          <p:cNvPr id="3" name="Content Placeholder 2">
            <a:extLst>
              <a:ext uri="{FF2B5EF4-FFF2-40B4-BE49-F238E27FC236}">
                <a16:creationId xmlns:a16="http://schemas.microsoft.com/office/drawing/2014/main" id="{513818B5-13D0-6446-BAD7-FC3AEC1ED8BA}"/>
              </a:ext>
            </a:extLst>
          </p:cNvPr>
          <p:cNvSpPr>
            <a:spLocks noGrp="1"/>
          </p:cNvSpPr>
          <p:nvPr>
            <p:ph idx="1"/>
          </p:nvPr>
        </p:nvSpPr>
        <p:spPr>
          <a:xfrm>
            <a:off x="398585" y="2411729"/>
            <a:ext cx="11369903" cy="1920241"/>
          </a:xfrm>
        </p:spPr>
        <p:txBody>
          <a:bodyPr>
            <a:normAutofit fontScale="92500" lnSpcReduction="20000"/>
          </a:bodyPr>
          <a:lstStyle/>
          <a:p>
            <a:pPr marL="514350" indent="-514350">
              <a:buFont typeface="+mj-lt"/>
              <a:buAutoNum type="arabicPeriod"/>
            </a:pPr>
            <a:r>
              <a:rPr lang="en-US" dirty="0"/>
              <a:t>The Annual Data Report of Personnel Employed to Provide Special Education and Related Services</a:t>
            </a:r>
          </a:p>
          <a:p>
            <a:pPr marL="514350" indent="-514350">
              <a:buFont typeface="+mj-lt"/>
              <a:buAutoNum type="arabicPeriod"/>
            </a:pPr>
            <a:r>
              <a:rPr lang="en-US" dirty="0"/>
              <a:t>Submitted to the West Virginia Department of Education (WVDE), Office of Special Education (OSE), through </a:t>
            </a:r>
            <a:r>
              <a:rPr lang="en-US" dirty="0" err="1"/>
              <a:t>WVEISweb</a:t>
            </a:r>
            <a:r>
              <a:rPr lang="en-US" dirty="0"/>
              <a:t> </a:t>
            </a:r>
          </a:p>
          <a:p>
            <a:pPr marL="514350" indent="-514350">
              <a:buFont typeface="+mj-lt"/>
              <a:buAutoNum type="arabicPeriod"/>
            </a:pPr>
            <a:r>
              <a:rPr lang="en-US" dirty="0"/>
              <a:t>No later than </a:t>
            </a:r>
            <a:r>
              <a:rPr lang="en-US" b="1" dirty="0"/>
              <a:t>January 15</a:t>
            </a:r>
            <a:r>
              <a:rPr lang="en-US" b="1" baseline="30000" dirty="0"/>
              <a:t>th</a:t>
            </a:r>
            <a:r>
              <a:rPr lang="en-US" dirty="0"/>
              <a:t>.  </a:t>
            </a:r>
          </a:p>
        </p:txBody>
      </p:sp>
      <p:pic>
        <p:nvPicPr>
          <p:cNvPr id="6" name="Audio 5">
            <a:hlinkClick r:id="" action="ppaction://media"/>
            <a:extLst>
              <a:ext uri="{FF2B5EF4-FFF2-40B4-BE49-F238E27FC236}">
                <a16:creationId xmlns:a16="http://schemas.microsoft.com/office/drawing/2014/main" id="{725BD5A3-8E97-45C4-92FC-A9ECDF800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1294888"/>
      </p:ext>
    </p:extLst>
  </p:cSld>
  <p:clrMapOvr>
    <a:masterClrMapping/>
  </p:clrMapOvr>
  <mc:AlternateContent xmlns:mc="http://schemas.openxmlformats.org/markup-compatibility/2006">
    <mc:Choice xmlns:p14="http://schemas.microsoft.com/office/powerpoint/2010/main" Requires="p14">
      <p:transition spd="slow" p14:dur="2000" advTm="18406"/>
    </mc:Choice>
    <mc:Fallback>
      <p:transition spd="slow" advTm="1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5B0E-44D1-1043-8978-09F3F0378024}"/>
              </a:ext>
            </a:extLst>
          </p:cNvPr>
          <p:cNvSpPr>
            <a:spLocks noGrp="1"/>
          </p:cNvSpPr>
          <p:nvPr>
            <p:ph type="title"/>
          </p:nvPr>
        </p:nvSpPr>
        <p:spPr>
          <a:xfrm>
            <a:off x="125730" y="143747"/>
            <a:ext cx="11932919" cy="1285004"/>
          </a:xfrm>
          <a:solidFill>
            <a:srgbClr val="004071"/>
          </a:solidFill>
        </p:spPr>
        <p:txBody>
          <a:bodyPr>
            <a:normAutofit/>
          </a:bodyPr>
          <a:lstStyle/>
          <a:p>
            <a:r>
              <a:rPr lang="en-US" dirty="0">
                <a:solidFill>
                  <a:schemeClr val="bg1"/>
                </a:solidFill>
              </a:rPr>
              <a:t>Special Education Personnel Data Objectives</a:t>
            </a:r>
          </a:p>
        </p:txBody>
      </p:sp>
      <p:sp>
        <p:nvSpPr>
          <p:cNvPr id="3" name="Content Placeholder 2">
            <a:extLst>
              <a:ext uri="{FF2B5EF4-FFF2-40B4-BE49-F238E27FC236}">
                <a16:creationId xmlns:a16="http://schemas.microsoft.com/office/drawing/2014/main" id="{513818B5-13D0-6446-BAD7-FC3AEC1ED8BA}"/>
              </a:ext>
            </a:extLst>
          </p:cNvPr>
          <p:cNvSpPr>
            <a:spLocks noGrp="1"/>
          </p:cNvSpPr>
          <p:nvPr>
            <p:ph idx="1"/>
          </p:nvPr>
        </p:nvSpPr>
        <p:spPr>
          <a:xfrm>
            <a:off x="398585" y="1908809"/>
            <a:ext cx="11369903" cy="3541543"/>
          </a:xfrm>
        </p:spPr>
        <p:txBody>
          <a:bodyPr>
            <a:normAutofit/>
          </a:bodyPr>
          <a:lstStyle/>
          <a:p>
            <a:r>
              <a:rPr lang="en-US" dirty="0"/>
              <a:t>Required by IDEA</a:t>
            </a:r>
          </a:p>
          <a:p>
            <a:r>
              <a:rPr lang="en-US" dirty="0"/>
              <a:t>Special Education Director is responsible</a:t>
            </a:r>
          </a:p>
          <a:p>
            <a:r>
              <a:rPr lang="en-US" dirty="0"/>
              <a:t>Includes FTEs of special education teachers, paraprofessional and related service providers</a:t>
            </a:r>
          </a:p>
          <a:p>
            <a:r>
              <a:rPr lang="en-US" dirty="0"/>
              <a:t>Serving students with disabilities, ages 3-21</a:t>
            </a:r>
          </a:p>
          <a:p>
            <a:r>
              <a:rPr lang="en-US" dirty="0"/>
              <a:t>As of Dec 1</a:t>
            </a:r>
          </a:p>
          <a:p>
            <a:pPr marL="0" indent="0">
              <a:buNone/>
            </a:pPr>
            <a:endParaRPr lang="en-US" dirty="0"/>
          </a:p>
        </p:txBody>
      </p:sp>
      <p:pic>
        <p:nvPicPr>
          <p:cNvPr id="4" name="Audio 3">
            <a:hlinkClick r:id="" action="ppaction://media"/>
            <a:extLst>
              <a:ext uri="{FF2B5EF4-FFF2-40B4-BE49-F238E27FC236}">
                <a16:creationId xmlns:a16="http://schemas.microsoft.com/office/drawing/2014/main" id="{E8FC9FCF-3010-489A-84EA-E588444D65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8749692"/>
      </p:ext>
    </p:extLst>
  </p:cSld>
  <p:clrMapOvr>
    <a:masterClrMapping/>
  </p:clrMapOvr>
  <mc:AlternateContent xmlns:mc="http://schemas.openxmlformats.org/markup-compatibility/2006">
    <mc:Choice xmlns:p14="http://schemas.microsoft.com/office/powerpoint/2010/main" Requires="p14">
      <p:transition spd="slow" p14:dur="2000" advTm="36130"/>
    </mc:Choice>
    <mc:Fallback>
      <p:transition spd="slow" advTm="36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228F-423E-554B-AC0D-688BDF86533F}"/>
              </a:ext>
            </a:extLst>
          </p:cNvPr>
          <p:cNvSpPr>
            <a:spLocks noGrp="1"/>
          </p:cNvSpPr>
          <p:nvPr>
            <p:ph type="title"/>
          </p:nvPr>
        </p:nvSpPr>
        <p:spPr>
          <a:xfrm>
            <a:off x="80010" y="143746"/>
            <a:ext cx="12001500" cy="1124984"/>
          </a:xfrm>
          <a:solidFill>
            <a:srgbClr val="004071"/>
          </a:solidFill>
        </p:spPr>
        <p:txBody>
          <a:bodyPr anchor="ctr">
            <a:noAutofit/>
          </a:bodyPr>
          <a:lstStyle/>
          <a:p>
            <a:br>
              <a:rPr lang="en-US" b="1" dirty="0">
                <a:solidFill>
                  <a:schemeClr val="bg1"/>
                </a:solidFill>
              </a:rPr>
            </a:br>
            <a:br>
              <a:rPr lang="en-US" b="1" dirty="0">
                <a:solidFill>
                  <a:schemeClr val="bg1"/>
                </a:solidFill>
              </a:rPr>
            </a:br>
            <a:br>
              <a:rPr lang="en-US" b="1" dirty="0">
                <a:solidFill>
                  <a:schemeClr val="bg1"/>
                </a:solidFill>
              </a:rPr>
            </a:br>
            <a:r>
              <a:rPr lang="en-US" b="1" dirty="0">
                <a:solidFill>
                  <a:schemeClr val="bg1"/>
                </a:solidFill>
              </a:rPr>
              <a:t>SPECIAL EDUCATION PERSONNEL: </a:t>
            </a:r>
            <a:br>
              <a:rPr lang="en-US" dirty="0">
                <a:solidFill>
                  <a:schemeClr val="bg1"/>
                </a:solidFill>
              </a:rPr>
            </a:br>
            <a:br>
              <a:rPr lang="en-US" sz="5400" dirty="0">
                <a:solidFill>
                  <a:schemeClr val="bg1"/>
                </a:solidFill>
              </a:rPr>
            </a:br>
            <a:endParaRPr lang="en-US" sz="5400" dirty="0">
              <a:solidFill>
                <a:schemeClr val="bg1"/>
              </a:solidFill>
            </a:endParaRPr>
          </a:p>
        </p:txBody>
      </p:sp>
      <p:sp>
        <p:nvSpPr>
          <p:cNvPr id="3" name="Content Placeholder 2">
            <a:extLst>
              <a:ext uri="{FF2B5EF4-FFF2-40B4-BE49-F238E27FC236}">
                <a16:creationId xmlns:a16="http://schemas.microsoft.com/office/drawing/2014/main" id="{8F13D924-4C8A-174C-9B9B-774D9C4D632F}"/>
              </a:ext>
            </a:extLst>
          </p:cNvPr>
          <p:cNvSpPr>
            <a:spLocks noGrp="1"/>
          </p:cNvSpPr>
          <p:nvPr>
            <p:ph idx="1"/>
          </p:nvPr>
        </p:nvSpPr>
        <p:spPr>
          <a:xfrm>
            <a:off x="226695" y="1371601"/>
            <a:ext cx="11738609" cy="4491990"/>
          </a:xfrm>
        </p:spPr>
        <p:txBody>
          <a:bodyPr>
            <a:normAutofit/>
          </a:bodyPr>
          <a:lstStyle/>
          <a:p>
            <a:pPr marL="0" indent="0">
              <a:buNone/>
            </a:pPr>
            <a:r>
              <a:rPr lang="en-US" b="1" dirty="0"/>
              <a:t>Which personnel should be reported?</a:t>
            </a:r>
            <a:endParaRPr lang="en-US" dirty="0"/>
          </a:p>
          <a:p>
            <a:r>
              <a:rPr lang="en-US" dirty="0"/>
              <a:t>The FTE of all special education teachers, paraprofessionals, and related service providers:</a:t>
            </a:r>
          </a:p>
          <a:p>
            <a:pPr lvl="1"/>
            <a:r>
              <a:rPr lang="en-US" dirty="0"/>
              <a:t>employed or contracted to provide special education and related services to children with disabilities</a:t>
            </a:r>
          </a:p>
          <a:p>
            <a:pPr lvl="1"/>
            <a:r>
              <a:rPr lang="en-US" dirty="0"/>
              <a:t>(IDEA) ages 3 through 21 regardless of funding source (i</a:t>
            </a:r>
            <a:r>
              <a:rPr lang="en-US" i="1" dirty="0"/>
              <a:t>.e</a:t>
            </a:r>
            <a:r>
              <a:rPr lang="en-US" dirty="0"/>
              <a:t>., Part B IDEA, State, or local), including personnel employed by private agencies.  </a:t>
            </a:r>
          </a:p>
          <a:p>
            <a:pPr marL="457200" lvl="1" indent="0">
              <a:buNone/>
            </a:pPr>
            <a:endParaRPr lang="en-US" dirty="0"/>
          </a:p>
          <a:p>
            <a:pPr lvl="2"/>
            <a:r>
              <a:rPr lang="en-US" dirty="0"/>
              <a:t>This includes preschool teachers, itinerant/consulting teachers, and home/hospital teachers.</a:t>
            </a:r>
          </a:p>
          <a:p>
            <a:pPr lvl="2"/>
            <a:r>
              <a:rPr lang="en-US" dirty="0"/>
              <a:t>Teachers of children with disabilities (IDEA) in separate schools and facilities.</a:t>
            </a:r>
          </a:p>
          <a:p>
            <a:pPr marL="0" indent="0">
              <a:lnSpc>
                <a:spcPct val="115000"/>
              </a:lnSpc>
              <a:spcBef>
                <a:spcPts val="0"/>
              </a:spcBef>
              <a:spcAft>
                <a:spcPts val="1000"/>
              </a:spcAft>
              <a:buNone/>
            </a:pPr>
            <a:endParaRPr lang="en-US" sz="1800" dirty="0"/>
          </a:p>
        </p:txBody>
      </p:sp>
      <p:pic>
        <p:nvPicPr>
          <p:cNvPr id="5" name="Audio 4">
            <a:hlinkClick r:id="" action="ppaction://media"/>
            <a:extLst>
              <a:ext uri="{FF2B5EF4-FFF2-40B4-BE49-F238E27FC236}">
                <a16:creationId xmlns:a16="http://schemas.microsoft.com/office/drawing/2014/main" id="{F1F8ACA7-9F57-487D-B2A3-38D981B97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4377483"/>
      </p:ext>
    </p:extLst>
  </p:cSld>
  <p:clrMapOvr>
    <a:masterClrMapping/>
  </p:clrMapOvr>
  <mc:AlternateContent xmlns:mc="http://schemas.openxmlformats.org/markup-compatibility/2006">
    <mc:Choice xmlns:p14="http://schemas.microsoft.com/office/powerpoint/2010/main" Requires="p14">
      <p:transition spd="slow" p14:dur="2000" advTm="38194"/>
    </mc:Choice>
    <mc:Fallback>
      <p:transition spd="slow" advTm="38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VDE_2017Theme2">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DE_2017Theme2" id="{44F0BE6C-34C6-EC46-AFE6-CDB91FC5A479}" vid="{EC7969FB-EEA3-4642-839C-4BC2186169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WVDE PowerPoint_Wide Screen</Template>
  <TotalTime>769</TotalTime>
  <Words>1314</Words>
  <Application>Microsoft Office PowerPoint</Application>
  <PresentationFormat>Widescreen</PresentationFormat>
  <Paragraphs>171</Paragraphs>
  <Slides>23</Slides>
  <Notes>23</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Courier New</vt:lpstr>
      <vt:lpstr>Fira Sans</vt:lpstr>
      <vt:lpstr>Fira Sans Ultra</vt:lpstr>
      <vt:lpstr>Times New Roman</vt:lpstr>
      <vt:lpstr>Vollkorn</vt:lpstr>
      <vt:lpstr>Wingdings</vt:lpstr>
      <vt:lpstr>WVDE_2017Theme2</vt:lpstr>
      <vt:lpstr>IDEA Part B Annual Personnel Data Reporting </vt:lpstr>
      <vt:lpstr>Special Education Personnel Data Objectives</vt:lpstr>
      <vt:lpstr>High Quality Data</vt:lpstr>
      <vt:lpstr>The Importance of High Quality Data </vt:lpstr>
      <vt:lpstr>The Importance of High Quality Data</vt:lpstr>
      <vt:lpstr>Collect and Report High Quality Data</vt:lpstr>
      <vt:lpstr>Special Education Personnel Data Objectives</vt:lpstr>
      <vt:lpstr>Special Education Personnel Data Objectives</vt:lpstr>
      <vt:lpstr>   SPECIAL EDUCATION PERSONNEL:   </vt:lpstr>
      <vt:lpstr>  SPECIAL EDUCATION PERSONNEL:   </vt:lpstr>
      <vt:lpstr>  SPECIAL EDUCATION TEACHERS:   </vt:lpstr>
      <vt:lpstr>  Examples of Calculating FTE  </vt:lpstr>
      <vt:lpstr>  SPECIAL EDUCATION TEACHERS:   </vt:lpstr>
      <vt:lpstr>  SPECIAL EDUCATION TEACHERS:   </vt:lpstr>
      <vt:lpstr>  SPECIAL EDUCATION TEACHERS:   </vt:lpstr>
      <vt:lpstr>  RELATED SERVICES PERSONNEL:  </vt:lpstr>
      <vt:lpstr>  SPECIAL EDUCATION PARAPROFESSIONALS:  </vt:lpstr>
      <vt:lpstr>WVEIS Special Data Collections Website Instructions </vt:lpstr>
      <vt:lpstr>WVEIS Special Data Collections Website Instructions </vt:lpstr>
      <vt:lpstr>WVEIS Special Data Collections Website Instructions </vt:lpstr>
      <vt:lpstr>WVEIS Special Data Collections Website Instructions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cecelia dodge</dc:creator>
  <cp:lastModifiedBy>Renee Hardy</cp:lastModifiedBy>
  <cp:revision>48</cp:revision>
  <cp:lastPrinted>2018-12-04T18:00:35Z</cp:lastPrinted>
  <dcterms:created xsi:type="dcterms:W3CDTF">2018-12-01T16:21:02Z</dcterms:created>
  <dcterms:modified xsi:type="dcterms:W3CDTF">2018-12-04T19:58:21Z</dcterms:modified>
</cp:coreProperties>
</file>