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352" r:id="rId3"/>
    <p:sldId id="353" r:id="rId4"/>
    <p:sldId id="354" r:id="rId5"/>
    <p:sldId id="309" r:id="rId6"/>
    <p:sldId id="324" r:id="rId7"/>
    <p:sldId id="265" r:id="rId8"/>
    <p:sldId id="345" r:id="rId9"/>
    <p:sldId id="346" r:id="rId10"/>
    <p:sldId id="326" r:id="rId11"/>
    <p:sldId id="312" r:id="rId12"/>
    <p:sldId id="351" r:id="rId13"/>
    <p:sldId id="311" r:id="rId14"/>
    <p:sldId id="260" r:id="rId15"/>
    <p:sldId id="262" r:id="rId16"/>
    <p:sldId id="263"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3" autoAdjust="0"/>
    <p:restoredTop sz="94674"/>
  </p:normalViewPr>
  <p:slideViewPr>
    <p:cSldViewPr snapToGrid="0" snapToObjects="1">
      <p:cViewPr varScale="1">
        <p:scale>
          <a:sx n="114" d="100"/>
          <a:sy n="114" d="100"/>
        </p:scale>
        <p:origin x="24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1CCD718-5C9E-0F41-8F48-4EA387E4022C}" type="datetimeFigureOut">
              <a:rPr lang="en-US" smtClean="0"/>
              <a:t>3/6/2019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2AEE2DE-F569-CB47-AE41-C8EBB0F45B6F}" type="slidenum">
              <a:rPr lang="en-US" smtClean="0"/>
              <a:t>‹#›</a:t>
            </a:fld>
            <a:endParaRPr lang="en-US"/>
          </a:p>
        </p:txBody>
      </p:sp>
    </p:spTree>
    <p:extLst>
      <p:ext uri="{BB962C8B-B14F-4D97-AF65-F5344CB8AC3E}">
        <p14:creationId xmlns:p14="http://schemas.microsoft.com/office/powerpoint/2010/main" val="204614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EE2DE-F569-CB47-AE41-C8EBB0F45B6F}" type="slidenum">
              <a:rPr lang="en-US" smtClean="0"/>
              <a:t>1</a:t>
            </a:fld>
            <a:endParaRPr lang="en-US"/>
          </a:p>
        </p:txBody>
      </p:sp>
    </p:spTree>
    <p:extLst>
      <p:ext uri="{BB962C8B-B14F-4D97-AF65-F5344CB8AC3E}">
        <p14:creationId xmlns:p14="http://schemas.microsoft.com/office/powerpoint/2010/main" val="2643680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FF4CE0D6-4B26-4972-B7A0-8219A9A59899}" type="slidenum">
              <a:rPr lang="en-US" smtClean="0"/>
              <a:pPr/>
              <a:t>10</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n-US" dirty="0"/>
              <a:t>Our primary assumption is that</a:t>
            </a:r>
            <a:r>
              <a:rPr lang="en-US" baseline="0" dirty="0"/>
              <a:t> by providing services to young children with disabilities we help them improve their developmental  growth so as to move them to age functioning that is closer to their same aged peers.</a:t>
            </a:r>
            <a:endParaRPr lang="en-US" dirty="0"/>
          </a:p>
        </p:txBody>
      </p:sp>
    </p:spTree>
    <p:extLst>
      <p:ext uri="{BB962C8B-B14F-4D97-AF65-F5344CB8AC3E}">
        <p14:creationId xmlns:p14="http://schemas.microsoft.com/office/powerpoint/2010/main" val="2274590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a:t>
            </a:r>
            <a:r>
              <a:rPr lang="en-US" baseline="0" dirty="0"/>
              <a:t> this growth in children by doing the Child Outcomes Summary process and showing the difference between when they entered the program and when they exited program.  </a:t>
            </a:r>
            <a:endParaRPr lang="en-US" dirty="0"/>
          </a:p>
        </p:txBody>
      </p:sp>
      <p:sp>
        <p:nvSpPr>
          <p:cNvPr id="4" name="Slide Number Placeholder 3"/>
          <p:cNvSpPr>
            <a:spLocks noGrp="1"/>
          </p:cNvSpPr>
          <p:nvPr>
            <p:ph type="sldNum" sz="quarter" idx="10"/>
          </p:nvPr>
        </p:nvSpPr>
        <p:spPr/>
        <p:txBody>
          <a:bodyPr/>
          <a:lstStyle/>
          <a:p>
            <a:fld id="{C2AEE2DE-F569-CB47-AE41-C8EBB0F45B6F}" type="slidenum">
              <a:rPr lang="en-US" smtClean="0"/>
              <a:t>11</a:t>
            </a:fld>
            <a:endParaRPr lang="en-US"/>
          </a:p>
        </p:txBody>
      </p:sp>
    </p:spTree>
    <p:extLst>
      <p:ext uri="{BB962C8B-B14F-4D97-AF65-F5344CB8AC3E}">
        <p14:creationId xmlns:p14="http://schemas.microsoft.com/office/powerpoint/2010/main" val="3345102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EE2DE-F569-CB47-AE41-C8EBB0F45B6F}" type="slidenum">
              <a:rPr lang="en-US" smtClean="0"/>
              <a:t>12</a:t>
            </a:fld>
            <a:endParaRPr lang="en-US"/>
          </a:p>
        </p:txBody>
      </p:sp>
    </p:spTree>
    <p:extLst>
      <p:ext uri="{BB962C8B-B14F-4D97-AF65-F5344CB8AC3E}">
        <p14:creationId xmlns:p14="http://schemas.microsoft.com/office/powerpoint/2010/main" val="500809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EE2DE-F569-CB47-AE41-C8EBB0F45B6F}" type="slidenum">
              <a:rPr lang="en-US" smtClean="0"/>
              <a:t>13</a:t>
            </a:fld>
            <a:endParaRPr lang="en-US"/>
          </a:p>
        </p:txBody>
      </p:sp>
    </p:spTree>
    <p:extLst>
      <p:ext uri="{BB962C8B-B14F-4D97-AF65-F5344CB8AC3E}">
        <p14:creationId xmlns:p14="http://schemas.microsoft.com/office/powerpoint/2010/main" val="3298190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EE2DE-F569-CB47-AE41-C8EBB0F45B6F}" type="slidenum">
              <a:rPr lang="en-US" smtClean="0"/>
              <a:t>14</a:t>
            </a:fld>
            <a:endParaRPr lang="en-US"/>
          </a:p>
        </p:txBody>
      </p:sp>
    </p:spTree>
    <p:extLst>
      <p:ext uri="{BB962C8B-B14F-4D97-AF65-F5344CB8AC3E}">
        <p14:creationId xmlns:p14="http://schemas.microsoft.com/office/powerpoint/2010/main" val="4100121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EE2DE-F569-CB47-AE41-C8EBB0F45B6F}" type="slidenum">
              <a:rPr lang="en-US" smtClean="0"/>
              <a:t>15</a:t>
            </a:fld>
            <a:endParaRPr lang="en-US"/>
          </a:p>
        </p:txBody>
      </p:sp>
    </p:spTree>
    <p:extLst>
      <p:ext uri="{BB962C8B-B14F-4D97-AF65-F5344CB8AC3E}">
        <p14:creationId xmlns:p14="http://schemas.microsoft.com/office/powerpoint/2010/main" val="2714854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EE2DE-F569-CB47-AE41-C8EBB0F45B6F}" type="slidenum">
              <a:rPr lang="en-US" smtClean="0"/>
              <a:t>16</a:t>
            </a:fld>
            <a:endParaRPr lang="en-US"/>
          </a:p>
        </p:txBody>
      </p:sp>
    </p:spTree>
    <p:extLst>
      <p:ext uri="{BB962C8B-B14F-4D97-AF65-F5344CB8AC3E}">
        <p14:creationId xmlns:p14="http://schemas.microsoft.com/office/powerpoint/2010/main" val="1299449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EE2DE-F569-CB47-AE41-C8EBB0F45B6F}" type="slidenum">
              <a:rPr lang="en-US" smtClean="0"/>
              <a:t>2</a:t>
            </a:fld>
            <a:endParaRPr lang="en-US"/>
          </a:p>
        </p:txBody>
      </p:sp>
    </p:spTree>
    <p:extLst>
      <p:ext uri="{BB962C8B-B14F-4D97-AF65-F5344CB8AC3E}">
        <p14:creationId xmlns:p14="http://schemas.microsoft.com/office/powerpoint/2010/main" val="15758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EE2DE-F569-CB47-AE41-C8EBB0F45B6F}" type="slidenum">
              <a:rPr lang="en-US" smtClean="0"/>
              <a:t>3</a:t>
            </a:fld>
            <a:endParaRPr lang="en-US"/>
          </a:p>
        </p:txBody>
      </p:sp>
    </p:spTree>
    <p:extLst>
      <p:ext uri="{BB962C8B-B14F-4D97-AF65-F5344CB8AC3E}">
        <p14:creationId xmlns:p14="http://schemas.microsoft.com/office/powerpoint/2010/main" val="1267695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EE2DE-F569-CB47-AE41-C8EBB0F45B6F}" type="slidenum">
              <a:rPr lang="en-US" smtClean="0"/>
              <a:t>4</a:t>
            </a:fld>
            <a:endParaRPr lang="en-US"/>
          </a:p>
        </p:txBody>
      </p:sp>
    </p:spTree>
    <p:extLst>
      <p:ext uri="{BB962C8B-B14F-4D97-AF65-F5344CB8AC3E}">
        <p14:creationId xmlns:p14="http://schemas.microsoft.com/office/powerpoint/2010/main" val="202255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EE2DE-F569-CB47-AE41-C8EBB0F45B6F}" type="slidenum">
              <a:rPr lang="en-US" smtClean="0"/>
              <a:t>5</a:t>
            </a:fld>
            <a:endParaRPr lang="en-US"/>
          </a:p>
        </p:txBody>
      </p:sp>
    </p:spTree>
    <p:extLst>
      <p:ext uri="{BB962C8B-B14F-4D97-AF65-F5344CB8AC3E}">
        <p14:creationId xmlns:p14="http://schemas.microsoft.com/office/powerpoint/2010/main" val="2860046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EE2DE-F569-CB47-AE41-C8EBB0F45B6F}" type="slidenum">
              <a:rPr lang="en-US" smtClean="0"/>
              <a:t>6</a:t>
            </a:fld>
            <a:endParaRPr lang="en-US"/>
          </a:p>
        </p:txBody>
      </p:sp>
    </p:spTree>
    <p:extLst>
      <p:ext uri="{BB962C8B-B14F-4D97-AF65-F5344CB8AC3E}">
        <p14:creationId xmlns:p14="http://schemas.microsoft.com/office/powerpoint/2010/main" val="2039434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EE2DE-F569-CB47-AE41-C8EBB0F45B6F}" type="slidenum">
              <a:rPr lang="en-US" smtClean="0"/>
              <a:t>7</a:t>
            </a:fld>
            <a:endParaRPr lang="en-US"/>
          </a:p>
        </p:txBody>
      </p:sp>
    </p:spTree>
    <p:extLst>
      <p:ext uri="{BB962C8B-B14F-4D97-AF65-F5344CB8AC3E}">
        <p14:creationId xmlns:p14="http://schemas.microsoft.com/office/powerpoint/2010/main" val="3191578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a:t>
            </a:r>
            <a:r>
              <a:rPr lang="en-US" baseline="0" dirty="0"/>
              <a:t> talked about the ratings 1 -7 for each of the three outcomes. You must also answer a progress question.  The</a:t>
            </a:r>
            <a:r>
              <a:rPr lang="en-US" dirty="0"/>
              <a:t> different types of progress that children can make, let’s talk about how progress is captured in the Child Outcomes Summary process. When the team completes the Child Outcomes Summary process at exit, they will answer two questions about the child for each of the three outcome areas. The answer is a yes</a:t>
            </a:r>
            <a:r>
              <a:rPr lang="en-US" baseline="0" dirty="0"/>
              <a:t> or no to Has this child shown any new skills or behaviors related to this outcome since the last outcomes summary Yes or No.  This is slightest of gain.</a:t>
            </a:r>
            <a:endParaRPr lang="en-US" dirty="0"/>
          </a:p>
          <a:p>
            <a:r>
              <a:rPr lang="en-US" dirty="0"/>
              <a:t> </a:t>
            </a:r>
          </a:p>
          <a:p>
            <a:r>
              <a:rPr lang="en-US" dirty="0"/>
              <a:t>The first question, the rating question, is: To what extent does the child show age-appropriate functioning, across settings and situations, on this outcome? The team answers this question by providing a rating. This is the same question addressed at entry.</a:t>
            </a:r>
          </a:p>
          <a:p>
            <a:r>
              <a:rPr lang="en-US" dirty="0"/>
              <a:t> </a:t>
            </a:r>
          </a:p>
          <a:p>
            <a:r>
              <a:rPr lang="en-US" dirty="0"/>
              <a:t>The second question, the progress question, is new to the Child Outcomes Summary process at exit. The progress question is: Has the child shown </a:t>
            </a:r>
            <a:r>
              <a:rPr lang="en-US" i="1" dirty="0"/>
              <a:t>any</a:t>
            </a:r>
            <a:r>
              <a:rPr lang="en-US" dirty="0"/>
              <a:t> new skills or behaviors related to this outcome since the last outcomes summary? This question is called “the progress question” because it tells us whether the child has made any progress compared to him or herself since the entry rating.</a:t>
            </a:r>
            <a:endParaRPr lang="en-US" b="0" dirty="0"/>
          </a:p>
          <a:p>
            <a:endParaRPr lang="en-US" dirty="0"/>
          </a:p>
        </p:txBody>
      </p:sp>
      <p:sp>
        <p:nvSpPr>
          <p:cNvPr id="4" name="Slide Number Placeholder 3"/>
          <p:cNvSpPr>
            <a:spLocks noGrp="1"/>
          </p:cNvSpPr>
          <p:nvPr>
            <p:ph type="sldNum" sz="quarter" idx="10"/>
          </p:nvPr>
        </p:nvSpPr>
        <p:spPr/>
        <p:txBody>
          <a:bodyPr/>
          <a:lstStyle/>
          <a:p>
            <a:fld id="{C70CCE07-308D-4254-8F93-ACEBE5B20906}" type="slidenum">
              <a:rPr lang="en-US" smtClean="0"/>
              <a:t>8</a:t>
            </a:fld>
            <a:endParaRPr lang="en-US"/>
          </a:p>
        </p:txBody>
      </p:sp>
    </p:spTree>
    <p:extLst>
      <p:ext uri="{BB962C8B-B14F-4D97-AF65-F5344CB8AC3E}">
        <p14:creationId xmlns:p14="http://schemas.microsoft.com/office/powerpoint/2010/main" val="4032152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progress question is a yes/no question that documents whether or not the child has acquired </a:t>
            </a:r>
            <a:r>
              <a:rPr lang="en-US" i="1" dirty="0"/>
              <a:t>any </a:t>
            </a:r>
            <a:r>
              <a:rPr lang="en-US" dirty="0"/>
              <a:t>new skill since the entry rating.  The question focuses on whether the child has made progress compared to his or her own previous level of functioning.  If the team is not already familiar with the kinds of gains the child has made, the team should look at earlier assessment results and progress notes to help answer this question. Any one new skill in the outcome area counts as a “yes.”  So, for example at exit, if in the two years since the entry rating, the team has seen the child begin using even one more new word or gesture to get his needs met, then the team should answer “yes” to the progress question for Outcome 3.  </a:t>
            </a:r>
          </a:p>
          <a:p>
            <a:r>
              <a:rPr lang="en-US" dirty="0"/>
              <a:t> </a:t>
            </a:r>
          </a:p>
          <a:p>
            <a:r>
              <a:rPr lang="en-US" dirty="0"/>
              <a:t>If the child has </a:t>
            </a:r>
            <a:r>
              <a:rPr lang="en-US" i="1" dirty="0"/>
              <a:t>not </a:t>
            </a:r>
            <a:r>
              <a:rPr lang="en-US" dirty="0"/>
              <a:t>acquired any new skill related to any aspect of the outcome since the entry rating, then the answer to the progress question should be “no.” </a:t>
            </a:r>
          </a:p>
          <a:p>
            <a:endParaRPr lang="en-US" dirty="0"/>
          </a:p>
          <a:p>
            <a:r>
              <a:rPr lang="en-US" dirty="0"/>
              <a:t>Next,</a:t>
            </a:r>
            <a:r>
              <a:rPr lang="en-US" baseline="0" dirty="0"/>
              <a:t> let’s quickly review how to gather reliable data to the support the ratings and progress question.</a:t>
            </a:r>
            <a:endParaRPr lang="en-US" dirty="0"/>
          </a:p>
          <a:p>
            <a:endParaRPr lang="en-US" dirty="0"/>
          </a:p>
        </p:txBody>
      </p:sp>
      <p:sp>
        <p:nvSpPr>
          <p:cNvPr id="4" name="Slide Number Placeholder 3"/>
          <p:cNvSpPr>
            <a:spLocks noGrp="1"/>
          </p:cNvSpPr>
          <p:nvPr>
            <p:ph type="sldNum" sz="quarter" idx="10"/>
          </p:nvPr>
        </p:nvSpPr>
        <p:spPr/>
        <p:txBody>
          <a:bodyPr/>
          <a:lstStyle/>
          <a:p>
            <a:fld id="{C70CCE07-308D-4254-8F93-ACEBE5B20906}" type="slidenum">
              <a:rPr lang="en-US" smtClean="0"/>
              <a:t>9</a:t>
            </a:fld>
            <a:endParaRPr lang="en-US"/>
          </a:p>
        </p:txBody>
      </p:sp>
    </p:spTree>
    <p:extLst>
      <p:ext uri="{BB962C8B-B14F-4D97-AF65-F5344CB8AC3E}">
        <p14:creationId xmlns:p14="http://schemas.microsoft.com/office/powerpoint/2010/main" val="2688261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1706" y="3446397"/>
            <a:ext cx="11834447" cy="1713781"/>
          </a:xfrm>
        </p:spPr>
        <p:txBody>
          <a:bodyPr anchor="b"/>
          <a:lstStyle>
            <a:lvl1pPr algn="ctr">
              <a:defRPr sz="6000">
                <a:solidFill>
                  <a:schemeClr val="bg1"/>
                </a:solidFill>
                <a:latin typeface="Vollkorn" charset="0"/>
                <a:ea typeface="Vollkorn" charset="0"/>
                <a:cs typeface="Vollkorn" charset="0"/>
              </a:defRPr>
            </a:lvl1pPr>
          </a:lstStyle>
          <a:p>
            <a:r>
              <a:rPr lang="en-US"/>
              <a:t>Click to edit Master title style</a:t>
            </a:r>
            <a:endParaRPr lang="en-US" dirty="0"/>
          </a:p>
        </p:txBody>
      </p:sp>
      <p:sp>
        <p:nvSpPr>
          <p:cNvPr id="3" name="Subtitle 2"/>
          <p:cNvSpPr>
            <a:spLocks noGrp="1"/>
          </p:cNvSpPr>
          <p:nvPr>
            <p:ph type="subTitle" idx="1"/>
          </p:nvPr>
        </p:nvSpPr>
        <p:spPr>
          <a:xfrm>
            <a:off x="2661136" y="5292661"/>
            <a:ext cx="6875585" cy="41647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7328" y="5841621"/>
            <a:ext cx="2743200" cy="365125"/>
          </a:xfrm>
          <a:prstGeom prst="rect">
            <a:avLst/>
          </a:prstGeom>
        </p:spPr>
        <p:txBody>
          <a:bodyPr/>
          <a:lstStyle>
            <a:lvl1pPr algn="ctr">
              <a:defRPr sz="1600" i="1">
                <a:solidFill>
                  <a:schemeClr val="bg1"/>
                </a:solidFill>
              </a:defRPr>
            </a:lvl1pPr>
          </a:lstStyle>
          <a:p>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7691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9589" y="365125"/>
            <a:ext cx="2628900" cy="54729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5125"/>
            <a:ext cx="8529989" cy="547296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2066195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Content Placeholder 30"/>
          <p:cNvSpPr>
            <a:spLocks noGrp="1"/>
          </p:cNvSpPr>
          <p:nvPr>
            <p:ph sz="quarter" idx="13"/>
          </p:nvPr>
        </p:nvSpPr>
        <p:spPr>
          <a:xfrm>
            <a:off x="469901" y="1463040"/>
            <a:ext cx="1024128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p:cNvSpPr>
            <a:spLocks noGrp="1"/>
          </p:cNvSpPr>
          <p:nvPr>
            <p:ph type="dt" sz="half" idx="14"/>
          </p:nvPr>
        </p:nvSpPr>
        <p:spPr/>
        <p:txBody>
          <a:bodyPr/>
          <a:lstStyle/>
          <a:p>
            <a:fld id="{5C13ACD8-3F1B-47D1-81DC-9E35FE4ADD75}" type="datetimeFigureOut">
              <a:rPr lang="en-US" smtClean="0"/>
              <a:t>3/6/2019</a:t>
            </a:fld>
            <a:endParaRPr lang="en-US"/>
          </a:p>
        </p:txBody>
      </p:sp>
      <p:sp>
        <p:nvSpPr>
          <p:cNvPr id="19" name="Slide Number Placeholder 18"/>
          <p:cNvSpPr>
            <a:spLocks noGrp="1"/>
          </p:cNvSpPr>
          <p:nvPr>
            <p:ph type="sldNum" sz="quarter" idx="15"/>
          </p:nvPr>
        </p:nvSpPr>
        <p:spPr/>
        <p:txBody>
          <a:bodyPr/>
          <a:lstStyle/>
          <a:p>
            <a:fld id="{C79276E5-4875-4B85-864D-09815B81D196}"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
        <p:nvSpPr>
          <p:cNvPr id="8" name="Title 7"/>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38620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Content Placeholder 11"/>
          <p:cNvSpPr>
            <a:spLocks noGrp="1"/>
          </p:cNvSpPr>
          <p:nvPr>
            <p:ph sz="quarter" idx="14"/>
          </p:nvPr>
        </p:nvSpPr>
        <p:spPr>
          <a:xfrm>
            <a:off x="6534912" y="1463040"/>
            <a:ext cx="5181600" cy="428853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0"/>
          <p:cNvSpPr>
            <a:spLocks noGrp="1"/>
          </p:cNvSpPr>
          <p:nvPr>
            <p:ph sz="quarter" idx="13"/>
          </p:nvPr>
        </p:nvSpPr>
        <p:spPr>
          <a:xfrm>
            <a:off x="469901" y="1463040"/>
            <a:ext cx="5181600" cy="428853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itle 26"/>
          <p:cNvSpPr>
            <a:spLocks noGrp="1"/>
          </p:cNvSpPr>
          <p:nvPr>
            <p:ph type="title"/>
          </p:nvPr>
        </p:nvSpPr>
        <p:spPr/>
        <p:txBody>
          <a:bodyPr/>
          <a:lstStyle/>
          <a:p>
            <a:r>
              <a:rPr lang="en-US"/>
              <a:t>Click to edit Master title style</a:t>
            </a:r>
            <a:endParaRPr lang="en-US" dirty="0"/>
          </a:p>
        </p:txBody>
      </p:sp>
      <p:sp>
        <p:nvSpPr>
          <p:cNvPr id="20" name="Date Placeholder 19"/>
          <p:cNvSpPr>
            <a:spLocks noGrp="1"/>
          </p:cNvSpPr>
          <p:nvPr>
            <p:ph type="dt" sz="half" idx="15"/>
          </p:nvPr>
        </p:nvSpPr>
        <p:spPr/>
        <p:txBody>
          <a:bodyPr/>
          <a:lstStyle/>
          <a:p>
            <a:fld id="{5C13ACD8-3F1B-47D1-81DC-9E35FE4ADD75}" type="datetimeFigureOut">
              <a:rPr lang="en-US" smtClean="0"/>
              <a:t>3/6/2019</a:t>
            </a:fld>
            <a:endParaRPr lang="en-US"/>
          </a:p>
        </p:txBody>
      </p:sp>
      <p:sp>
        <p:nvSpPr>
          <p:cNvPr id="25" name="Slide Number Placeholder 24"/>
          <p:cNvSpPr>
            <a:spLocks noGrp="1"/>
          </p:cNvSpPr>
          <p:nvPr>
            <p:ph type="sldNum" sz="quarter" idx="16"/>
          </p:nvPr>
        </p:nvSpPr>
        <p:spPr/>
        <p:txBody>
          <a:bodyPr/>
          <a:lstStyle/>
          <a:p>
            <a:fld id="{C79276E5-4875-4B85-864D-09815B81D196}" type="slidenum">
              <a:rPr lang="en-US" smtClean="0"/>
              <a:t>‹#›</a:t>
            </a:fld>
            <a:endParaRPr lang="en-US"/>
          </a:p>
        </p:txBody>
      </p:sp>
      <p:sp>
        <p:nvSpPr>
          <p:cNvPr id="26" name="Footer Placeholder 25"/>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940487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5138" y="1709740"/>
            <a:ext cx="1139335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75139" y="4589466"/>
            <a:ext cx="11393350" cy="93210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98585" y="1778733"/>
            <a:ext cx="5486400" cy="3965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3569" y="1778733"/>
            <a:ext cx="5484919" cy="3965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8585" y="1681163"/>
            <a:ext cx="54860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98585" y="2505075"/>
            <a:ext cx="5486033" cy="3321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83569" y="1681163"/>
            <a:ext cx="54864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83569" y="2505075"/>
            <a:ext cx="5486403" cy="3321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6630861-4318-414B-8E21-CA5F03E7BD41}" type="slidenum">
              <a:rPr lang="en-US" smtClean="0"/>
              <a:t>‹#›</a:t>
            </a:fld>
            <a:endParaRPr lang="en-US"/>
          </a:p>
        </p:txBody>
      </p:sp>
      <p:sp>
        <p:nvSpPr>
          <p:cNvPr id="11" name="Title 1"/>
          <p:cNvSpPr>
            <a:spLocks noGrp="1"/>
          </p:cNvSpPr>
          <p:nvPr>
            <p:ph type="title"/>
          </p:nvPr>
        </p:nvSpPr>
        <p:spPr>
          <a:xfrm>
            <a:off x="398585" y="143746"/>
            <a:ext cx="11369903" cy="1400159"/>
          </a:xfrm>
        </p:spPr>
        <p:txBody>
          <a:bodyPr/>
          <a:lstStyle/>
          <a:p>
            <a:r>
              <a:rPr lang="en-US"/>
              <a:t>Click to edit Master title style</a:t>
            </a:r>
          </a:p>
        </p:txBody>
      </p:sp>
    </p:spTree>
    <p:extLst>
      <p:ext uri="{BB962C8B-B14F-4D97-AF65-F5344CB8AC3E}">
        <p14:creationId xmlns:p14="http://schemas.microsoft.com/office/powerpoint/2010/main" val="36875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5477" y="457200"/>
            <a:ext cx="457273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334000" y="987427"/>
            <a:ext cx="64344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5477" y="2057400"/>
            <a:ext cx="457273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16630861-4318-414B-8E21-CA5F03E7BD41}"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34000" y="987429"/>
            <a:ext cx="64344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p:txBody>
          <a:bodyPr/>
          <a:lstStyle/>
          <a:p>
            <a:fld id="{16630861-4318-414B-8E21-CA5F03E7BD41}" type="slidenum">
              <a:rPr lang="en-US" smtClean="0"/>
              <a:t>‹#›</a:t>
            </a:fld>
            <a:endParaRPr lang="en-US"/>
          </a:p>
        </p:txBody>
      </p:sp>
      <p:sp>
        <p:nvSpPr>
          <p:cNvPr id="10" name="Title 1"/>
          <p:cNvSpPr>
            <a:spLocks noGrp="1"/>
          </p:cNvSpPr>
          <p:nvPr>
            <p:ph type="title"/>
          </p:nvPr>
        </p:nvSpPr>
        <p:spPr>
          <a:xfrm>
            <a:off x="445477" y="457200"/>
            <a:ext cx="4572733" cy="1600200"/>
          </a:xfrm>
        </p:spPr>
        <p:txBody>
          <a:bodyPr anchor="b"/>
          <a:lstStyle>
            <a:lvl1pPr>
              <a:defRPr sz="3200"/>
            </a:lvl1pPr>
          </a:lstStyle>
          <a:p>
            <a:r>
              <a:rPr lang="en-US"/>
              <a:t>Click to edit Master title style</a:t>
            </a:r>
          </a:p>
        </p:txBody>
      </p:sp>
      <p:sp>
        <p:nvSpPr>
          <p:cNvPr id="11" name="Text Placeholder 3"/>
          <p:cNvSpPr>
            <a:spLocks noGrp="1"/>
          </p:cNvSpPr>
          <p:nvPr>
            <p:ph type="body" sz="half" idx="2"/>
          </p:nvPr>
        </p:nvSpPr>
        <p:spPr>
          <a:xfrm>
            <a:off x="445477" y="2057400"/>
            <a:ext cx="457273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733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585" y="143746"/>
            <a:ext cx="11369903" cy="1400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98585" y="1723293"/>
            <a:ext cx="11369903" cy="414996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596181" y="6356352"/>
            <a:ext cx="1172307" cy="365125"/>
          </a:xfrm>
          <a:prstGeom prst="rect">
            <a:avLst/>
          </a:prstGeom>
        </p:spPr>
        <p:txBody>
          <a:bodyPr vert="horz" lIns="91440" tIns="45720" rIns="91440" bIns="45720" rtlCol="0" anchor="ctr"/>
          <a:lstStyle>
            <a:lvl1pPr algn="ctr">
              <a:defRPr sz="1400" b="1" i="0">
                <a:solidFill>
                  <a:schemeClr val="bg1"/>
                </a:solidFill>
                <a:latin typeface="Fira Sans Ultra" charset="0"/>
                <a:ea typeface="Fira Sans Ultra" charset="0"/>
                <a:cs typeface="Fira Sans Ultra" charset="0"/>
              </a:defRPr>
            </a:lvl1pPr>
          </a:lstStyle>
          <a:p>
            <a:fld id="{16630861-4318-414B-8E21-CA5F03E7BD41}" type="slidenum">
              <a:rPr lang="en-US" smtClean="0"/>
              <a:pPr/>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p:txStyles>
    <p:titleStyle>
      <a:lvl1pPr algn="l" defTabSz="914400" rtl="0" eaLnBrk="1" latinLnBrk="0" hangingPunct="1">
        <a:lnSpc>
          <a:spcPct val="90000"/>
        </a:lnSpc>
        <a:spcBef>
          <a:spcPct val="0"/>
        </a:spcBef>
        <a:buNone/>
        <a:defRPr sz="4400" kern="1200">
          <a:solidFill>
            <a:srgbClr val="004071"/>
          </a:solidFill>
          <a:latin typeface="Vollkorn" charset="0"/>
          <a:ea typeface="Vollkorn" charset="0"/>
          <a:cs typeface="Vollkorn"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60636B"/>
          </a:solidFill>
          <a:latin typeface="Fira Sans" charset="0"/>
          <a:ea typeface="Fira Sans" charset="0"/>
          <a:cs typeface="Fira Sans" charset="0"/>
        </a:defRPr>
      </a:lvl1pPr>
      <a:lvl2pPr marL="685800" indent="-228600" algn="l" defTabSz="914400" rtl="0" eaLnBrk="1" latinLnBrk="0" hangingPunct="1">
        <a:lnSpc>
          <a:spcPct val="90000"/>
        </a:lnSpc>
        <a:spcBef>
          <a:spcPts val="500"/>
        </a:spcBef>
        <a:buFont typeface="Arial"/>
        <a:buChar char="•"/>
        <a:defRPr sz="2400" kern="1200">
          <a:solidFill>
            <a:srgbClr val="60636B"/>
          </a:solidFill>
          <a:latin typeface="Fira Sans" charset="0"/>
          <a:ea typeface="Fira Sans" charset="0"/>
          <a:cs typeface="Fira Sans" charset="0"/>
        </a:defRPr>
      </a:lvl2pPr>
      <a:lvl3pPr marL="1143000" indent="-228600" algn="l" defTabSz="914400" rtl="0" eaLnBrk="1" latinLnBrk="0" hangingPunct="1">
        <a:lnSpc>
          <a:spcPct val="90000"/>
        </a:lnSpc>
        <a:spcBef>
          <a:spcPts val="500"/>
        </a:spcBef>
        <a:buFont typeface="Arial"/>
        <a:buChar char="•"/>
        <a:defRPr sz="2000" kern="1200">
          <a:solidFill>
            <a:srgbClr val="60636B"/>
          </a:solidFill>
          <a:latin typeface="Fira Sans" charset="0"/>
          <a:ea typeface="Fira Sans" charset="0"/>
          <a:cs typeface="Fira Sans" charset="0"/>
        </a:defRPr>
      </a:lvl3pPr>
      <a:lvl4pPr marL="1600200" indent="-228600" algn="l" defTabSz="914400" rtl="0" eaLnBrk="1" latinLnBrk="0" hangingPunct="1">
        <a:lnSpc>
          <a:spcPct val="90000"/>
        </a:lnSpc>
        <a:spcBef>
          <a:spcPts val="500"/>
        </a:spcBef>
        <a:buFont typeface="Arial"/>
        <a:buChar char="•"/>
        <a:defRPr sz="1800" kern="1200">
          <a:solidFill>
            <a:srgbClr val="60636B"/>
          </a:solidFill>
          <a:latin typeface="Fira Sans" charset="0"/>
          <a:ea typeface="Fira Sans" charset="0"/>
          <a:cs typeface="Fira Sans" charset="0"/>
        </a:defRPr>
      </a:lvl4pPr>
      <a:lvl5pPr marL="2057400" indent="-228600" algn="l" defTabSz="914400" rtl="0" eaLnBrk="1" latinLnBrk="0" hangingPunct="1">
        <a:lnSpc>
          <a:spcPct val="90000"/>
        </a:lnSpc>
        <a:spcBef>
          <a:spcPts val="500"/>
        </a:spcBef>
        <a:buFont typeface="Arial"/>
        <a:buChar char="•"/>
        <a:defRPr sz="1800" kern="1200">
          <a:solidFill>
            <a:srgbClr val="60636B"/>
          </a:solidFill>
          <a:latin typeface="Fira Sans" charset="0"/>
          <a:ea typeface="Fira Sans" charset="0"/>
          <a:cs typeface="Fira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776" y="3459840"/>
            <a:ext cx="11834447" cy="1159159"/>
          </a:xfrm>
        </p:spPr>
        <p:txBody>
          <a:bodyPr>
            <a:normAutofit/>
          </a:bodyPr>
          <a:lstStyle/>
          <a:p>
            <a:r>
              <a:rPr lang="en-US" sz="4400" dirty="0"/>
              <a:t>Indicators 6, 7 and 12</a:t>
            </a:r>
          </a:p>
        </p:txBody>
      </p:sp>
      <p:sp>
        <p:nvSpPr>
          <p:cNvPr id="3" name="Subtitle 2"/>
          <p:cNvSpPr>
            <a:spLocks noGrp="1"/>
          </p:cNvSpPr>
          <p:nvPr>
            <p:ph type="subTitle" idx="1"/>
          </p:nvPr>
        </p:nvSpPr>
        <p:spPr>
          <a:xfrm>
            <a:off x="2661136" y="4781725"/>
            <a:ext cx="6875585" cy="927413"/>
          </a:xfrm>
        </p:spPr>
        <p:txBody>
          <a:bodyPr>
            <a:normAutofit/>
          </a:bodyPr>
          <a:lstStyle/>
          <a:p>
            <a:r>
              <a:rPr lang="en-US" dirty="0"/>
              <a:t>Ginger Huffman, Coordinator</a:t>
            </a:r>
          </a:p>
          <a:p>
            <a:r>
              <a:rPr lang="en-US" dirty="0"/>
              <a:t> vhuffman@k12.wv.us</a:t>
            </a:r>
          </a:p>
          <a:p>
            <a:endParaRPr lang="en-US" dirty="0"/>
          </a:p>
          <a:p>
            <a:endParaRPr lang="en-US" dirty="0"/>
          </a:p>
        </p:txBody>
      </p:sp>
      <p:sp>
        <p:nvSpPr>
          <p:cNvPr id="4" name="Date Placeholder 3"/>
          <p:cNvSpPr>
            <a:spLocks noGrp="1"/>
          </p:cNvSpPr>
          <p:nvPr>
            <p:ph type="dt" sz="half" idx="10"/>
          </p:nvPr>
        </p:nvSpPr>
        <p:spPr/>
        <p:txBody>
          <a:bodyPr/>
          <a:lstStyle/>
          <a:p>
            <a:r>
              <a:rPr lang="en-US" dirty="0"/>
              <a:t>February 25, 2019</a:t>
            </a:r>
          </a:p>
        </p:txBody>
      </p:sp>
      <p:pic>
        <p:nvPicPr>
          <p:cNvPr id="5" name="Audio 4">
            <a:hlinkClick r:id="" action="ppaction://media"/>
            <a:extLst>
              <a:ext uri="{FF2B5EF4-FFF2-40B4-BE49-F238E27FC236}">
                <a16:creationId xmlns:a16="http://schemas.microsoft.com/office/drawing/2014/main" id="{9EC325D9-49F8-4ED8-A915-C04EAF44742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26907534"/>
      </p:ext>
    </p:extLst>
  </p:cSld>
  <p:clrMapOvr>
    <a:masterClrMapping/>
  </p:clrMapOvr>
  <mc:AlternateContent xmlns:mc="http://schemas.openxmlformats.org/markup-compatibility/2006" xmlns:p14="http://schemas.microsoft.com/office/powerpoint/2010/main">
    <mc:Choice Requires="p14">
      <p:transition spd="slow" p14:dur="2000" advTm="20381"/>
    </mc:Choice>
    <mc:Fallback xmlns="">
      <p:transition spd="slow" advTm="20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98585" y="143746"/>
            <a:ext cx="11369903" cy="1400159"/>
          </a:xfrm>
        </p:spPr>
        <p:txBody>
          <a:bodyPr>
            <a:normAutofit/>
          </a:bodyPr>
          <a:lstStyle/>
          <a:p>
            <a:r>
              <a:rPr lang="en-US" sz="3600" dirty="0">
                <a:solidFill>
                  <a:srgbClr val="002060"/>
                </a:solidFill>
              </a:rPr>
              <a:t>Indicator 7  Accountability</a:t>
            </a:r>
          </a:p>
        </p:txBody>
      </p:sp>
      <p:sp>
        <p:nvSpPr>
          <p:cNvPr id="47107" name="Rectangle 3"/>
          <p:cNvSpPr>
            <a:spLocks noGrp="1" noChangeArrowheads="1"/>
          </p:cNvSpPr>
          <p:nvPr>
            <p:ph idx="1"/>
          </p:nvPr>
        </p:nvSpPr>
        <p:spPr/>
        <p:txBody>
          <a:bodyPr/>
          <a:lstStyle/>
          <a:p>
            <a:pPr lvl="1"/>
            <a:endParaRPr lang="en-US"/>
          </a:p>
          <a:p>
            <a:pPr lvl="1"/>
            <a:endParaRPr lang="en-US"/>
          </a:p>
          <a:p>
            <a:pPr lvl="1"/>
            <a:endParaRPr lang="en-US"/>
          </a:p>
          <a:p>
            <a:pPr lvl="1"/>
            <a:endParaRPr lang="en-US"/>
          </a:p>
          <a:p>
            <a:endParaRPr lang="en-US"/>
          </a:p>
        </p:txBody>
      </p:sp>
      <p:sp>
        <p:nvSpPr>
          <p:cNvPr id="2" name="Slide Number Placeholder 1"/>
          <p:cNvSpPr>
            <a:spLocks noGrp="1"/>
          </p:cNvSpPr>
          <p:nvPr>
            <p:ph type="sldNum" sz="quarter" idx="12"/>
          </p:nvPr>
        </p:nvSpPr>
        <p:spPr/>
        <p:txBody>
          <a:bodyPr/>
          <a:lstStyle/>
          <a:p>
            <a:fld id="{5A8A819B-3FF0-4C26-98EC-A243FE4ED188}" type="slidenum">
              <a:rPr lang="en-US" smtClean="0"/>
              <a:pPr/>
              <a:t>10</a:t>
            </a:fld>
            <a:endParaRPr lang="en-US"/>
          </a:p>
        </p:txBody>
      </p:sp>
      <p:sp>
        <p:nvSpPr>
          <p:cNvPr id="47108" name="Rectangle 21"/>
          <p:cNvSpPr>
            <a:spLocks noChangeArrowheads="1"/>
          </p:cNvSpPr>
          <p:nvPr/>
        </p:nvSpPr>
        <p:spPr bwMode="auto">
          <a:xfrm>
            <a:off x="335561" y="1554783"/>
            <a:ext cx="11107022" cy="3816429"/>
          </a:xfrm>
          <a:prstGeom prst="rect">
            <a:avLst/>
          </a:prstGeom>
          <a:noFill/>
          <a:ln w="9525">
            <a:noFill/>
            <a:miter lim="800000"/>
            <a:headEnd/>
            <a:tailEnd/>
          </a:ln>
        </p:spPr>
        <p:txBody>
          <a:bodyPr wrap="square">
            <a:spAutoFit/>
          </a:bodyPr>
          <a:lstStyle/>
          <a:p>
            <a:pPr>
              <a:buFont typeface="Wingdings" pitchFamily="2" charset="2"/>
              <a:buChar char="§"/>
            </a:pPr>
            <a:r>
              <a:rPr lang="en-US" sz="2400" i="1" dirty="0">
                <a:latin typeface="Fira Sans" panose="020B0503050000020004" pitchFamily="34" charset="0"/>
              </a:rPr>
              <a:t>Assumption:</a:t>
            </a:r>
            <a:r>
              <a:rPr lang="en-US" sz="2400" dirty="0">
                <a:latin typeface="Fira Sans" panose="020B0503050000020004" pitchFamily="34" charset="0"/>
              </a:rPr>
              <a:t>  For this indicator, children can be described with regard to how close they are to age expected functioning for each of the 3 outcomes. By definition, most children in the general population demonstrate the outcome in an age-expected way</a:t>
            </a:r>
          </a:p>
          <a:p>
            <a:endParaRPr lang="en-US" sz="2400" dirty="0">
              <a:latin typeface="Fira Sans" panose="020B0503050000020004" pitchFamily="34" charset="0"/>
            </a:endParaRPr>
          </a:p>
          <a:p>
            <a:pPr>
              <a:buFont typeface="Wingdings" pitchFamily="2" charset="2"/>
              <a:buChar char="§"/>
            </a:pPr>
            <a:r>
              <a:rPr lang="en-US" sz="2400" dirty="0">
                <a:latin typeface="Fira Sans" panose="020B0503050000020004" pitchFamily="34" charset="0"/>
              </a:rPr>
              <a:t>By providing services and supports, we are trying to move children closer to age expected behavior/development</a:t>
            </a:r>
          </a:p>
          <a:p>
            <a:endParaRPr lang="en-US" sz="3200" dirty="0">
              <a:latin typeface="Garamond" pitchFamily="18" charset="0"/>
            </a:endParaRPr>
          </a:p>
          <a:p>
            <a:pPr>
              <a:spcBef>
                <a:spcPct val="50000"/>
              </a:spcBef>
              <a:buFontTx/>
              <a:buChar char="•"/>
            </a:pPr>
            <a:endParaRPr lang="en-US" sz="2800" dirty="0">
              <a:solidFill>
                <a:srgbClr val="224568"/>
              </a:solidFill>
              <a:latin typeface="Garamond" pitchFamily="18" charset="0"/>
            </a:endParaRPr>
          </a:p>
        </p:txBody>
      </p:sp>
      <p:pic>
        <p:nvPicPr>
          <p:cNvPr id="4" name="Audio 3">
            <a:hlinkClick r:id="" action="ppaction://media"/>
            <a:extLst>
              <a:ext uri="{FF2B5EF4-FFF2-40B4-BE49-F238E27FC236}">
                <a16:creationId xmlns:a16="http://schemas.microsoft.com/office/drawing/2014/main" id="{BC2319A6-4278-465E-B1C2-09FD14D67F6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47677583"/>
      </p:ext>
    </p:extLst>
  </p:cSld>
  <p:clrMapOvr>
    <a:masterClrMapping/>
  </p:clrMapOvr>
  <mc:AlternateContent xmlns:mc="http://schemas.openxmlformats.org/markup-compatibility/2006" xmlns:p14="http://schemas.microsoft.com/office/powerpoint/2010/main">
    <mc:Choice Requires="p14">
      <p:transition spd="slow" p14:dur="2000" advTm="40997"/>
    </mc:Choice>
    <mc:Fallback xmlns="">
      <p:transition spd="slow" advTm="40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solidFill>
                  <a:srgbClr val="002060"/>
                </a:solidFill>
              </a:rPr>
              <a:t>Demonstrating Growth </a:t>
            </a:r>
          </a:p>
        </p:txBody>
      </p:sp>
      <p:sp>
        <p:nvSpPr>
          <p:cNvPr id="6" name="Content Placeholder 5"/>
          <p:cNvSpPr>
            <a:spLocks noGrp="1"/>
          </p:cNvSpPr>
          <p:nvPr>
            <p:ph idx="1"/>
          </p:nvPr>
        </p:nvSpPr>
        <p:spPr/>
        <p:txBody>
          <a:bodyPr/>
          <a:lstStyle/>
          <a:p>
            <a:r>
              <a:rPr lang="en-US" sz="2400" dirty="0"/>
              <a:t>It takes at least two ratings to demonstrate growth. You must have two points of data.</a:t>
            </a:r>
          </a:p>
          <a:p>
            <a:endParaRPr lang="en-US" sz="2400" dirty="0"/>
          </a:p>
          <a:p>
            <a:r>
              <a:rPr lang="en-US" sz="2400" dirty="0"/>
              <a:t>The entry and exit ratings for each child determines what progress category for each outcome. This is those five categories a-e for each outcome</a:t>
            </a:r>
          </a:p>
          <a:p>
            <a:r>
              <a:rPr lang="en-US" sz="2400" dirty="0"/>
              <a:t>Ongoing COS ratings are intended to be used to drive instruction and to assist with improved outcomes</a:t>
            </a:r>
            <a:r>
              <a:rPr lang="en-US" dirty="0"/>
              <a:t>.</a:t>
            </a:r>
          </a:p>
        </p:txBody>
      </p:sp>
      <p:sp>
        <p:nvSpPr>
          <p:cNvPr id="4" name="Slide Number Placeholder 3"/>
          <p:cNvSpPr>
            <a:spLocks noGrp="1"/>
          </p:cNvSpPr>
          <p:nvPr>
            <p:ph type="sldNum" sz="quarter" idx="12"/>
          </p:nvPr>
        </p:nvSpPr>
        <p:spPr/>
        <p:txBody>
          <a:bodyPr/>
          <a:lstStyle/>
          <a:p>
            <a:fld id="{415F66F5-1A09-4AE0-98D7-B4A1463FC181}" type="slidenum">
              <a:rPr lang="en-US" smtClean="0"/>
              <a:pPr/>
              <a:t>11</a:t>
            </a:fld>
            <a:endParaRPr lang="en-US" dirty="0"/>
          </a:p>
        </p:txBody>
      </p:sp>
      <p:pic>
        <p:nvPicPr>
          <p:cNvPr id="3" name="Audio 2">
            <a:hlinkClick r:id="" action="ppaction://media"/>
            <a:extLst>
              <a:ext uri="{FF2B5EF4-FFF2-40B4-BE49-F238E27FC236}">
                <a16:creationId xmlns:a16="http://schemas.microsoft.com/office/drawing/2014/main" id="{037E8D86-8724-48B5-9FF9-061726CF2A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752726"/>
      </p:ext>
    </p:extLst>
  </p:cSld>
  <p:clrMapOvr>
    <a:masterClrMapping/>
  </p:clrMapOvr>
  <mc:AlternateContent xmlns:mc="http://schemas.openxmlformats.org/markup-compatibility/2006" xmlns:p14="http://schemas.microsoft.com/office/powerpoint/2010/main">
    <mc:Choice Requires="p14">
      <p:transition spd="slow" p14:dur="2000" advTm="61581"/>
    </mc:Choice>
    <mc:Fallback xmlns="">
      <p:transition spd="slow" advTm="6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5AB8-0B69-4C79-BDC1-8A6F7A2BCE73}"/>
              </a:ext>
            </a:extLst>
          </p:cNvPr>
          <p:cNvSpPr>
            <a:spLocks noGrp="1"/>
          </p:cNvSpPr>
          <p:nvPr>
            <p:ph type="title"/>
          </p:nvPr>
        </p:nvSpPr>
        <p:spPr>
          <a:xfrm>
            <a:off x="398585" y="143747"/>
            <a:ext cx="11369903" cy="988768"/>
          </a:xfrm>
        </p:spPr>
        <p:txBody>
          <a:bodyPr>
            <a:normAutofit/>
          </a:bodyPr>
          <a:lstStyle/>
          <a:p>
            <a:r>
              <a:rPr lang="en-US" sz="3600" dirty="0">
                <a:solidFill>
                  <a:srgbClr val="002060"/>
                </a:solidFill>
              </a:rPr>
              <a:t>Indicator 6:  District Improvement Activities</a:t>
            </a:r>
          </a:p>
        </p:txBody>
      </p:sp>
      <p:sp>
        <p:nvSpPr>
          <p:cNvPr id="3" name="Content Placeholder 2">
            <a:extLst>
              <a:ext uri="{FF2B5EF4-FFF2-40B4-BE49-F238E27FC236}">
                <a16:creationId xmlns:a16="http://schemas.microsoft.com/office/drawing/2014/main" id="{1250D6C6-6051-42F0-AF5B-8F8F29A18452}"/>
              </a:ext>
            </a:extLst>
          </p:cNvPr>
          <p:cNvSpPr>
            <a:spLocks noGrp="1"/>
          </p:cNvSpPr>
          <p:nvPr>
            <p:ph idx="1"/>
          </p:nvPr>
        </p:nvSpPr>
        <p:spPr>
          <a:xfrm>
            <a:off x="398585" y="1233183"/>
            <a:ext cx="11369903" cy="4640080"/>
          </a:xfrm>
        </p:spPr>
        <p:txBody>
          <a:bodyPr>
            <a:normAutofit/>
          </a:bodyPr>
          <a:lstStyle/>
          <a:p>
            <a:pPr lvl="0"/>
            <a:r>
              <a:rPr lang="en-US" dirty="0"/>
              <a:t> </a:t>
            </a:r>
            <a:r>
              <a:rPr lang="en-US" sz="2200" dirty="0"/>
              <a:t>Consider completing the Child Outcome Summary (COS) Form  as part of  the eligibility/IEP meeting. This would provide more consistency in terms of the entry score for the student.  You could should consider the COS information from WV BTT as part of the determination of the entry rating.</a:t>
            </a:r>
          </a:p>
          <a:p>
            <a:pPr lvl="0"/>
            <a:r>
              <a:rPr lang="en-US" sz="2200" dirty="0"/>
              <a:t>Review Child Outcomes Summary information to make sure all students have one entry and one exit.  To show progress there must be an entry and exit for all students.</a:t>
            </a:r>
          </a:p>
          <a:p>
            <a:pPr lvl="0"/>
            <a:r>
              <a:rPr lang="en-US" sz="2200" dirty="0"/>
              <a:t>Monitor the system to ensure that information is completed across all three outcomes listed.  If data is omitted from any of the outcomes, it will cause the data not to be included in the query.  </a:t>
            </a:r>
          </a:p>
          <a:p>
            <a:pPr lvl="0"/>
            <a:r>
              <a:rPr lang="en-US" sz="2200" dirty="0"/>
              <a:t>Monitor the system to ensure that the COS forms are completed at 100% for all your teachers and speech language pathologist at the end of each reporting window.</a:t>
            </a:r>
          </a:p>
          <a:p>
            <a:pPr lvl="0"/>
            <a:r>
              <a:rPr lang="en-US" sz="2200" dirty="0"/>
              <a:t>Review your data if there is a high number of students falling into Progress Category A, this is a red flag.  Children gain developmental skills as part of growing. </a:t>
            </a:r>
          </a:p>
          <a:p>
            <a:pPr lvl="0"/>
            <a:endParaRPr lang="en-US" sz="2200" dirty="0"/>
          </a:p>
          <a:p>
            <a:endParaRPr lang="en-US" dirty="0"/>
          </a:p>
        </p:txBody>
      </p:sp>
      <p:sp>
        <p:nvSpPr>
          <p:cNvPr id="4" name="Slide Number Placeholder 3">
            <a:extLst>
              <a:ext uri="{FF2B5EF4-FFF2-40B4-BE49-F238E27FC236}">
                <a16:creationId xmlns:a16="http://schemas.microsoft.com/office/drawing/2014/main" id="{BFDE4B98-4C07-490F-B91F-D9AB28882961}"/>
              </a:ext>
            </a:extLst>
          </p:cNvPr>
          <p:cNvSpPr>
            <a:spLocks noGrp="1"/>
          </p:cNvSpPr>
          <p:nvPr>
            <p:ph type="sldNum" sz="quarter" idx="12"/>
          </p:nvPr>
        </p:nvSpPr>
        <p:spPr/>
        <p:txBody>
          <a:bodyPr/>
          <a:lstStyle/>
          <a:p>
            <a:fld id="{16630861-4318-414B-8E21-CA5F03E7BD41}" type="slidenum">
              <a:rPr lang="en-US" smtClean="0"/>
              <a:t>12</a:t>
            </a:fld>
            <a:endParaRPr lang="en-US"/>
          </a:p>
        </p:txBody>
      </p:sp>
      <p:pic>
        <p:nvPicPr>
          <p:cNvPr id="5" name="Audio 4">
            <a:hlinkClick r:id="" action="ppaction://media"/>
            <a:extLst>
              <a:ext uri="{FF2B5EF4-FFF2-40B4-BE49-F238E27FC236}">
                <a16:creationId xmlns:a16="http://schemas.microsoft.com/office/drawing/2014/main" id="{267AF22E-8E96-4141-AED1-DD3FF407B3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9146546"/>
      </p:ext>
    </p:extLst>
  </p:cSld>
  <p:clrMapOvr>
    <a:masterClrMapping/>
  </p:clrMapOvr>
  <mc:AlternateContent xmlns:mc="http://schemas.openxmlformats.org/markup-compatibility/2006" xmlns:p14="http://schemas.microsoft.com/office/powerpoint/2010/main">
    <mc:Choice Requires="p14">
      <p:transition spd="slow" p14:dur="2000" advTm="167783"/>
    </mc:Choice>
    <mc:Fallback xmlns="">
      <p:transition spd="slow" advTm="167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31118"/>
            <a:ext cx="12039600" cy="1066800"/>
          </a:xfrm>
        </p:spPr>
        <p:txBody>
          <a:bodyPr>
            <a:normAutofit/>
          </a:bodyPr>
          <a:lstStyle/>
          <a:p>
            <a:r>
              <a:rPr lang="en-US" sz="3600" dirty="0">
                <a:solidFill>
                  <a:srgbClr val="002060"/>
                </a:solidFill>
              </a:rPr>
              <a:t>Indicator 12  Early Childhood Transition</a:t>
            </a:r>
          </a:p>
        </p:txBody>
      </p:sp>
      <p:sp>
        <p:nvSpPr>
          <p:cNvPr id="10" name="Rectangle 9"/>
          <p:cNvSpPr/>
          <p:nvPr/>
        </p:nvSpPr>
        <p:spPr>
          <a:xfrm>
            <a:off x="304800" y="1752600"/>
            <a:ext cx="11734799" cy="2123658"/>
          </a:xfrm>
          <a:prstGeom prst="rect">
            <a:avLst/>
          </a:prstGeom>
        </p:spPr>
        <p:txBody>
          <a:bodyPr wrap="square">
            <a:spAutoFit/>
          </a:bodyPr>
          <a:lstStyle/>
          <a:p>
            <a:pPr>
              <a:buNone/>
            </a:pPr>
            <a:r>
              <a:rPr lang="en-US" sz="2400" dirty="0">
                <a:solidFill>
                  <a:schemeClr val="accent3">
                    <a:lumMod val="50000"/>
                  </a:schemeClr>
                </a:solidFill>
              </a:rPr>
              <a:t>Percent of children referred by WV Birth to Three (WVBTT) prior to age 3, who are found eligible for Part B, and who have an Individual Education Program (IEP) developed and implemented by their third birthdays.</a:t>
            </a:r>
            <a:endParaRPr lang="en-US" sz="2400" u="sng" dirty="0">
              <a:solidFill>
                <a:schemeClr val="accent3">
                  <a:lumMod val="50000"/>
                </a:schemeClr>
              </a:solidFill>
            </a:endParaRPr>
          </a:p>
          <a:p>
            <a:pPr>
              <a:buNone/>
            </a:pPr>
            <a:r>
              <a:rPr lang="en-US" sz="2400" dirty="0">
                <a:solidFill>
                  <a:schemeClr val="accent3">
                    <a:lumMod val="50000"/>
                  </a:schemeClr>
                </a:solidFill>
              </a:rPr>
              <a:t>    </a:t>
            </a:r>
          </a:p>
          <a:p>
            <a:pPr>
              <a:buNone/>
            </a:pPr>
            <a:r>
              <a:rPr lang="en-US" sz="3600" dirty="0">
                <a:solidFill>
                  <a:schemeClr val="accent3">
                    <a:lumMod val="50000"/>
                  </a:schemeClr>
                </a:solidFill>
              </a:rPr>
              <a:t>	</a:t>
            </a:r>
          </a:p>
        </p:txBody>
      </p:sp>
      <p:pic>
        <p:nvPicPr>
          <p:cNvPr id="3" name="Audio 2">
            <a:hlinkClick r:id="" action="ppaction://media"/>
            <a:extLst>
              <a:ext uri="{FF2B5EF4-FFF2-40B4-BE49-F238E27FC236}">
                <a16:creationId xmlns:a16="http://schemas.microsoft.com/office/drawing/2014/main" id="{165DF28E-D0EF-43F1-AD84-924B340BDF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3498038"/>
      </p:ext>
    </p:extLst>
  </p:cSld>
  <p:clrMapOvr>
    <a:masterClrMapping/>
  </p:clrMapOvr>
  <mc:AlternateContent xmlns:mc="http://schemas.openxmlformats.org/markup-compatibility/2006" xmlns:p14="http://schemas.microsoft.com/office/powerpoint/2010/main">
    <mc:Choice Requires="p14">
      <p:transition spd="slow" p14:dur="2000" advTm="24114"/>
    </mc:Choice>
    <mc:Fallback xmlns="">
      <p:transition spd="slow" advTm="24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0E9584-E25C-4FB0-AB41-3F654406B296}"/>
              </a:ext>
            </a:extLst>
          </p:cNvPr>
          <p:cNvSpPr>
            <a:spLocks noGrp="1"/>
          </p:cNvSpPr>
          <p:nvPr>
            <p:ph idx="1"/>
          </p:nvPr>
        </p:nvSpPr>
        <p:spPr>
          <a:xfrm>
            <a:off x="152400" y="1481138"/>
            <a:ext cx="12192000" cy="4614862"/>
          </a:xfrm>
        </p:spPr>
        <p:txBody>
          <a:bodyPr>
            <a:normAutofit/>
          </a:bodyPr>
          <a:lstStyle/>
          <a:p>
            <a:pPr marL="365760" indent="-256032">
              <a:buFont typeface="Wingdings 3"/>
              <a:buChar char=""/>
              <a:defRPr/>
            </a:pPr>
            <a:endParaRPr lang="en-US" dirty="0"/>
          </a:p>
          <a:p>
            <a:pPr marL="365760" indent="-256032">
              <a:buFont typeface="Wingdings 3"/>
              <a:buChar char=""/>
              <a:defRPr/>
            </a:pPr>
            <a:r>
              <a:rPr lang="en-US" sz="2400" dirty="0"/>
              <a:t>For children who have an Individual Family Service Plan (IFSP) in place with WVBTT at least 90 days before their third birthday, </a:t>
            </a:r>
            <a:r>
              <a:rPr lang="en-US" sz="2400" u="sng" dirty="0"/>
              <a:t>WVBTT is responsible for assuring that Child Notification is provided to the Stated Education Agency (SEA) and LEA at least 90 days before each child’s third birthday </a:t>
            </a:r>
          </a:p>
          <a:p>
            <a:pPr marL="365760" indent="-256032">
              <a:buFont typeface="Wingdings 3"/>
              <a:buChar char=""/>
              <a:defRPr/>
            </a:pPr>
            <a:r>
              <a:rPr lang="en-US" sz="2400" dirty="0"/>
              <a:t>This means that extra care has to be taken to assure that a timely notification happens for children who have an initial IFSP date with WVBTT that is close to 90 days before their third birthday </a:t>
            </a:r>
          </a:p>
        </p:txBody>
      </p:sp>
      <p:sp>
        <p:nvSpPr>
          <p:cNvPr id="3" name="Title 2">
            <a:extLst>
              <a:ext uri="{FF2B5EF4-FFF2-40B4-BE49-F238E27FC236}">
                <a16:creationId xmlns:a16="http://schemas.microsoft.com/office/drawing/2014/main" id="{F220B3E8-7742-4578-B9BB-6D54590DC4C0}"/>
              </a:ext>
            </a:extLst>
          </p:cNvPr>
          <p:cNvSpPr>
            <a:spLocks noGrp="1"/>
          </p:cNvSpPr>
          <p:nvPr>
            <p:ph type="title"/>
          </p:nvPr>
        </p:nvSpPr>
        <p:spPr/>
        <p:txBody>
          <a:bodyPr>
            <a:normAutofit/>
          </a:bodyPr>
          <a:lstStyle/>
          <a:p>
            <a:pPr>
              <a:defRPr/>
            </a:pPr>
            <a:r>
              <a:rPr lang="en-US" sz="3600" dirty="0">
                <a:solidFill>
                  <a:srgbClr val="002060"/>
                </a:solidFill>
              </a:rPr>
              <a:t>Timely Child Notification WV BTT -Part C to Local Education Agency (LEA) –Part B  – When, How, By Whom</a:t>
            </a:r>
          </a:p>
        </p:txBody>
      </p:sp>
      <p:pic>
        <p:nvPicPr>
          <p:cNvPr id="6" name="Audio 5">
            <a:hlinkClick r:id="" action="ppaction://media"/>
            <a:extLst>
              <a:ext uri="{FF2B5EF4-FFF2-40B4-BE49-F238E27FC236}">
                <a16:creationId xmlns:a16="http://schemas.microsoft.com/office/drawing/2014/main" id="{21DF07C0-DC88-4A3E-B726-F1179C09C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385"/>
    </mc:Choice>
    <mc:Fallback xmlns="">
      <p:transition spd="slow" advTm="80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1">
            <a:extLst>
              <a:ext uri="{FF2B5EF4-FFF2-40B4-BE49-F238E27FC236}">
                <a16:creationId xmlns:a16="http://schemas.microsoft.com/office/drawing/2014/main" id="{AB910DF4-38CD-466E-A534-5B51F8786D51}"/>
              </a:ext>
            </a:extLst>
          </p:cNvPr>
          <p:cNvSpPr>
            <a:spLocks noGrp="1"/>
          </p:cNvSpPr>
          <p:nvPr>
            <p:ph idx="1"/>
          </p:nvPr>
        </p:nvSpPr>
        <p:spPr>
          <a:xfrm>
            <a:off x="1" y="1723293"/>
            <a:ext cx="12073466" cy="4149969"/>
          </a:xfrm>
        </p:spPr>
        <p:txBody>
          <a:bodyPr>
            <a:normAutofit/>
          </a:bodyPr>
          <a:lstStyle/>
          <a:p>
            <a:pPr eaLnBrk="1" hangingPunct="1"/>
            <a:r>
              <a:rPr lang="en-US" altLang="en-US" sz="2400" dirty="0"/>
              <a:t>WVBTT State Office will continue to send Child Notification letter for children who have an initial IFSP prior to 120 days before third birthday.</a:t>
            </a:r>
          </a:p>
          <a:p>
            <a:pPr eaLnBrk="1" hangingPunct="1"/>
            <a:r>
              <a:rPr lang="en-US" altLang="en-US" sz="2400" dirty="0"/>
              <a:t>This is the Child Notification form that the special education director and or designee receives in the mail</a:t>
            </a:r>
          </a:p>
          <a:p>
            <a:pPr eaLnBrk="1" hangingPunct="1"/>
            <a:r>
              <a:rPr lang="en-US" altLang="en-US" sz="2400" dirty="0"/>
              <a:t>When child has initial Individual Family Service Plan (IFSP) date that is between 120 and 90 days prior to third birthday, Regional Administrative Unit (RAU) enters Child Notification form into WVEIS notification website, where information is sent to LEA and SEA in order to meet the 90 day timeline for notification. </a:t>
            </a:r>
          </a:p>
          <a:p>
            <a:pPr eaLnBrk="1" hangingPunct="1"/>
            <a:r>
              <a:rPr lang="en-US" altLang="en-US" sz="2400" dirty="0"/>
              <a:t>This Child Notification form is received via the email to the special education director and or designee.</a:t>
            </a:r>
          </a:p>
        </p:txBody>
      </p:sp>
      <p:sp>
        <p:nvSpPr>
          <p:cNvPr id="3" name="Title 2">
            <a:extLst>
              <a:ext uri="{FF2B5EF4-FFF2-40B4-BE49-F238E27FC236}">
                <a16:creationId xmlns:a16="http://schemas.microsoft.com/office/drawing/2014/main" id="{57428BCB-C3F1-4937-AF3E-239996A219AA}"/>
              </a:ext>
            </a:extLst>
          </p:cNvPr>
          <p:cNvSpPr>
            <a:spLocks noGrp="1"/>
          </p:cNvSpPr>
          <p:nvPr>
            <p:ph type="title"/>
          </p:nvPr>
        </p:nvSpPr>
        <p:spPr/>
        <p:txBody>
          <a:bodyPr>
            <a:normAutofit/>
          </a:bodyPr>
          <a:lstStyle/>
          <a:p>
            <a:pPr>
              <a:defRPr/>
            </a:pPr>
            <a:r>
              <a:rPr lang="en-US" sz="3600" dirty="0">
                <a:solidFill>
                  <a:srgbClr val="002060"/>
                </a:solidFill>
              </a:rPr>
              <a:t>Timely Child Notification from WV Birth to Three– When, How, By Whom – WV Birth to Three (BTT)</a:t>
            </a:r>
          </a:p>
        </p:txBody>
      </p:sp>
      <p:pic>
        <p:nvPicPr>
          <p:cNvPr id="4" name="Audio 3">
            <a:hlinkClick r:id="" action="ppaction://media"/>
            <a:extLst>
              <a:ext uri="{FF2B5EF4-FFF2-40B4-BE49-F238E27FC236}">
                <a16:creationId xmlns:a16="http://schemas.microsoft.com/office/drawing/2014/main" id="{B1748BEC-39D6-4270-824A-27B924A70A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479"/>
    </mc:Choice>
    <mc:Fallback xmlns="">
      <p:transition spd="slow" advTm="81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a:extLst>
              <a:ext uri="{FF2B5EF4-FFF2-40B4-BE49-F238E27FC236}">
                <a16:creationId xmlns:a16="http://schemas.microsoft.com/office/drawing/2014/main" id="{59795798-A4AA-4398-9323-A5B21574C9BF}"/>
              </a:ext>
            </a:extLst>
          </p:cNvPr>
          <p:cNvSpPr>
            <a:spLocks noGrp="1"/>
          </p:cNvSpPr>
          <p:nvPr>
            <p:ph idx="1"/>
          </p:nvPr>
        </p:nvSpPr>
        <p:spPr>
          <a:xfrm>
            <a:off x="-1" y="1481138"/>
            <a:ext cx="11954933" cy="4259262"/>
          </a:xfrm>
        </p:spPr>
        <p:txBody>
          <a:bodyPr>
            <a:normAutofit/>
          </a:bodyPr>
          <a:lstStyle/>
          <a:p>
            <a:pPr eaLnBrk="1" hangingPunct="1"/>
            <a:r>
              <a:rPr lang="en-US" altLang="en-US" sz="2400" dirty="0"/>
              <a:t>Children who have their WVBTT IFSP 90 days  or more before their third birthday are those children for whom Part B is responsible for having an IEP in place by third birthday (if child is eligible)</a:t>
            </a:r>
          </a:p>
          <a:p>
            <a:pPr eaLnBrk="1" hangingPunct="1"/>
            <a:r>
              <a:rPr lang="en-US" altLang="en-US" sz="2400" dirty="0"/>
              <a:t>The Office of Special Education reports these children under Annual Performance Report (APR) Indicator 12 – as percentage who have their IEP implemented by third birthday</a:t>
            </a:r>
          </a:p>
          <a:p>
            <a:pPr eaLnBrk="1" hangingPunct="1"/>
            <a:r>
              <a:rPr lang="en-US" altLang="en-US" sz="2400" dirty="0"/>
              <a:t>The Child Notifications are considered referrals to the LEA, provides procedural safeguards, Prior Written Notice to families and obtain parental consent pursuant to Policy 2419</a:t>
            </a:r>
          </a:p>
          <a:p>
            <a:pPr eaLnBrk="1" hangingPunct="1"/>
            <a:r>
              <a:rPr lang="en-US" altLang="en-US" sz="2400" dirty="0"/>
              <a:t>Counties should consider having annul meetings with the WV BTT service providers for  your counties.</a:t>
            </a:r>
          </a:p>
        </p:txBody>
      </p:sp>
      <p:sp>
        <p:nvSpPr>
          <p:cNvPr id="3" name="Title 2">
            <a:extLst>
              <a:ext uri="{FF2B5EF4-FFF2-40B4-BE49-F238E27FC236}">
                <a16:creationId xmlns:a16="http://schemas.microsoft.com/office/drawing/2014/main" id="{0E9CA0A6-A075-4DF3-8759-681C9E0FD1E3}"/>
              </a:ext>
            </a:extLst>
          </p:cNvPr>
          <p:cNvSpPr>
            <a:spLocks noGrp="1"/>
          </p:cNvSpPr>
          <p:nvPr>
            <p:ph type="title"/>
          </p:nvPr>
        </p:nvSpPr>
        <p:spPr>
          <a:xfrm>
            <a:off x="398585" y="0"/>
            <a:ext cx="11369903" cy="1543905"/>
          </a:xfrm>
        </p:spPr>
        <p:txBody>
          <a:bodyPr>
            <a:normAutofit/>
          </a:bodyPr>
          <a:lstStyle/>
          <a:p>
            <a:pPr>
              <a:defRPr/>
            </a:pPr>
            <a:r>
              <a:rPr lang="en-US" sz="3600" dirty="0">
                <a:solidFill>
                  <a:srgbClr val="002060"/>
                </a:solidFill>
              </a:rPr>
              <a:t>Timely Child Notification WV BTT -Part C to Local Education Agency (LEA) –Part B  – When, How, By Whom</a:t>
            </a:r>
          </a:p>
        </p:txBody>
      </p:sp>
      <p:pic>
        <p:nvPicPr>
          <p:cNvPr id="4" name="Audio 3">
            <a:hlinkClick r:id="" action="ppaction://media"/>
            <a:extLst>
              <a:ext uri="{FF2B5EF4-FFF2-40B4-BE49-F238E27FC236}">
                <a16:creationId xmlns:a16="http://schemas.microsoft.com/office/drawing/2014/main" id="{29566E8E-836B-4416-8469-C03EB1821B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4887"/>
    </mc:Choice>
    <mc:Fallback xmlns="">
      <p:transition spd="slow" advTm="154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7" y="135467"/>
            <a:ext cx="11768666" cy="1341656"/>
          </a:xfrm>
        </p:spPr>
        <p:txBody>
          <a:bodyPr>
            <a:normAutofit/>
          </a:bodyPr>
          <a:lstStyle/>
          <a:p>
            <a:r>
              <a:rPr lang="en-US" sz="3600" dirty="0">
                <a:solidFill>
                  <a:srgbClr val="002060"/>
                </a:solidFill>
              </a:rPr>
              <a:t>Indicator 6: PreK LRE (Children 3-5)</a:t>
            </a:r>
          </a:p>
        </p:txBody>
      </p:sp>
      <p:sp>
        <p:nvSpPr>
          <p:cNvPr id="3" name="Content Placeholder 2"/>
          <p:cNvSpPr>
            <a:spLocks noGrp="1"/>
          </p:cNvSpPr>
          <p:nvPr>
            <p:ph idx="4294967295"/>
          </p:nvPr>
        </p:nvSpPr>
        <p:spPr>
          <a:xfrm>
            <a:off x="0" y="1600201"/>
            <a:ext cx="12192000" cy="4241799"/>
          </a:xfrm>
          <a:prstGeom prst="rect">
            <a:avLst/>
          </a:prstGeom>
        </p:spPr>
        <p:txBody>
          <a:bodyPr>
            <a:normAutofit/>
          </a:bodyPr>
          <a:lstStyle/>
          <a:p>
            <a:pPr marL="0" indent="0">
              <a:buNone/>
            </a:pPr>
            <a:r>
              <a:rPr lang="en-US" sz="2400" dirty="0"/>
              <a:t>Percent of children aged 3 through 5 with IEPs attending a:</a:t>
            </a:r>
          </a:p>
          <a:p>
            <a:pPr marL="457200" indent="-457200">
              <a:buFont typeface="Wingdings" panose="05000000000000000000" pitchFamily="2" charset="2"/>
              <a:buChar char="Ø"/>
            </a:pPr>
            <a:r>
              <a:rPr lang="en-US" sz="2400" dirty="0"/>
              <a:t>6A:  Regular early childhood program and receiving the majority of special education and related services in the regular early childhood program; </a:t>
            </a:r>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dirty="0"/>
              <a:t>6B:  Separate special education class, separate school or residential facility.</a:t>
            </a:r>
          </a:p>
          <a:p>
            <a:endParaRPr lang="en-US" dirty="0"/>
          </a:p>
        </p:txBody>
      </p:sp>
      <p:pic>
        <p:nvPicPr>
          <p:cNvPr id="7" name="Audio 6">
            <a:hlinkClick r:id="" action="ppaction://media"/>
            <a:extLst>
              <a:ext uri="{FF2B5EF4-FFF2-40B4-BE49-F238E27FC236}">
                <a16:creationId xmlns:a16="http://schemas.microsoft.com/office/drawing/2014/main" id="{6A384548-981B-4F53-A070-695EE046E3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4822279"/>
      </p:ext>
    </p:extLst>
  </p:cSld>
  <p:clrMapOvr>
    <a:masterClrMapping/>
  </p:clrMapOvr>
  <mc:AlternateContent xmlns:mc="http://schemas.openxmlformats.org/markup-compatibility/2006" xmlns:p14="http://schemas.microsoft.com/office/powerpoint/2010/main">
    <mc:Choice Requires="p14">
      <p:transition spd="slow" p14:dur="2000" advTm="28378"/>
    </mc:Choice>
    <mc:Fallback xmlns="">
      <p:transition spd="slow" advTm="2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145" objId="4"/>
        <p14:stopEvt time="1803"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0" y="1219200"/>
            <a:ext cx="12192000" cy="4775200"/>
          </a:xfrm>
        </p:spPr>
        <p:txBody>
          <a:bodyPr>
            <a:normAutofit/>
          </a:bodyPr>
          <a:lstStyle/>
          <a:p>
            <a:pPr marL="342900" indent="-342900">
              <a:buFont typeface="Wingdings" panose="05000000000000000000" pitchFamily="2" charset="2"/>
              <a:buChar char="Ø"/>
            </a:pPr>
            <a:r>
              <a:rPr lang="en-US" sz="2000" dirty="0"/>
              <a:t>Investigate what resources are needed (instructional supplies, materials, space, training etc.) to increase the provision of services in the Regular Early Childhood Program.</a:t>
            </a:r>
          </a:p>
          <a:p>
            <a:pPr marL="342900" indent="-342900">
              <a:buFont typeface="Wingdings" panose="05000000000000000000" pitchFamily="2" charset="2"/>
              <a:buChar char="Ø"/>
            </a:pPr>
            <a:r>
              <a:rPr lang="en-US" sz="2000" dirty="0"/>
              <a:t>Conduct a  review of  the record and provider schedules to ensure that a true continuum of services is available within the district to meet individual student needs.  </a:t>
            </a:r>
          </a:p>
          <a:p>
            <a:pPr marL="342900" indent="-342900">
              <a:buFont typeface="Wingdings" panose="05000000000000000000" pitchFamily="2" charset="2"/>
              <a:buChar char="Ø"/>
            </a:pPr>
            <a:r>
              <a:rPr lang="en-US" sz="2000" dirty="0"/>
              <a:t>Ensure that IEP service minutes and LRE codes are accurately recorded in the IEPs and in WVEIS. </a:t>
            </a:r>
          </a:p>
          <a:p>
            <a:pPr marL="342900" indent="-342900">
              <a:buFont typeface="Wingdings" panose="05000000000000000000" pitchFamily="2" charset="2"/>
              <a:buChar char="Ø"/>
            </a:pPr>
            <a:r>
              <a:rPr lang="en-US" sz="2000" dirty="0"/>
              <a:t>Ensure the hours per week the student is attending the  regular education program are accurate. Do not subtract out the time the student is pulled from REE for special education services because the IEP program completes that calculation of time.</a:t>
            </a:r>
          </a:p>
          <a:p>
            <a:pPr marL="342900" indent="-342900">
              <a:buFont typeface="Wingdings" panose="05000000000000000000" pitchFamily="2" charset="2"/>
              <a:buChar char="Ø"/>
            </a:pPr>
            <a:r>
              <a:rPr lang="en-US" sz="2000" dirty="0"/>
              <a:t>Provide additional guidance documents to teachers and SLPs to ensure providers understand procedures for determining the appropriate placement option for individual students. </a:t>
            </a:r>
          </a:p>
          <a:p>
            <a:endParaRPr lang="en-US" dirty="0"/>
          </a:p>
        </p:txBody>
      </p:sp>
      <p:sp>
        <p:nvSpPr>
          <p:cNvPr id="3" name="Title 2"/>
          <p:cNvSpPr>
            <a:spLocks noGrp="1"/>
          </p:cNvSpPr>
          <p:nvPr>
            <p:ph type="title"/>
          </p:nvPr>
        </p:nvSpPr>
        <p:spPr>
          <a:xfrm>
            <a:off x="398585" y="143747"/>
            <a:ext cx="11369903" cy="938434"/>
          </a:xfrm>
        </p:spPr>
        <p:txBody>
          <a:bodyPr>
            <a:normAutofit/>
          </a:bodyPr>
          <a:lstStyle/>
          <a:p>
            <a:r>
              <a:rPr lang="en-US" sz="3600" dirty="0">
                <a:solidFill>
                  <a:srgbClr val="002060"/>
                </a:solidFill>
              </a:rPr>
              <a:t>Indicator 6:  District Improvement Activities</a:t>
            </a:r>
          </a:p>
        </p:txBody>
      </p:sp>
      <p:pic>
        <p:nvPicPr>
          <p:cNvPr id="7" name="Audio 6">
            <a:hlinkClick r:id="" action="ppaction://media"/>
            <a:extLst>
              <a:ext uri="{FF2B5EF4-FFF2-40B4-BE49-F238E27FC236}">
                <a16:creationId xmlns:a16="http://schemas.microsoft.com/office/drawing/2014/main" id="{BDA976B3-8532-4FFE-AAF5-3226A04E58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4190784"/>
      </p:ext>
    </p:extLst>
  </p:cSld>
  <p:clrMapOvr>
    <a:masterClrMapping/>
  </p:clrMapOvr>
  <mc:AlternateContent xmlns:mc="http://schemas.openxmlformats.org/markup-compatibility/2006" xmlns:p14="http://schemas.microsoft.com/office/powerpoint/2010/main">
    <mc:Choice Requires="p14">
      <p:transition spd="slow" p14:dur="2000" advTm="149083"/>
    </mc:Choice>
    <mc:Fallback xmlns="">
      <p:transition spd="slow" advTm="149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 y="1219200"/>
            <a:ext cx="12073467" cy="4673600"/>
          </a:xfrm>
        </p:spPr>
        <p:txBody>
          <a:bodyPr>
            <a:noAutofit/>
          </a:bodyPr>
          <a:lstStyle/>
          <a:p>
            <a:pPr marL="342900" indent="-342900">
              <a:buFont typeface="Wingdings" panose="05000000000000000000" pitchFamily="2" charset="2"/>
              <a:buChar char="Ø"/>
            </a:pPr>
            <a:r>
              <a:rPr lang="en-US" sz="2400" dirty="0"/>
              <a:t>Ensure that PreK teachers, related service personnel and others have the opportunity to attend trainings and conferences to explore service delivery options being used throughout the state/country.</a:t>
            </a:r>
          </a:p>
          <a:p>
            <a:pPr marL="0" indent="0">
              <a:buNone/>
            </a:pPr>
            <a:endParaRPr lang="en-US" sz="2400" dirty="0"/>
          </a:p>
          <a:p>
            <a:pPr marL="342900" indent="-342900">
              <a:buFont typeface="Wingdings" panose="05000000000000000000" pitchFamily="2" charset="2"/>
              <a:buChar char="Ø"/>
            </a:pPr>
            <a:r>
              <a:rPr lang="en-US" sz="2400" dirty="0"/>
              <a:t> Have related service personnel conduct a focus group or participate in a professional learning community to determine methods of providing services in the Regular Early Childhood Program. </a:t>
            </a:r>
          </a:p>
          <a:p>
            <a:pPr marL="342900" indent="-342900">
              <a:buFont typeface="Wingdings" panose="05000000000000000000" pitchFamily="2" charset="2"/>
              <a:buChar char="Ø"/>
            </a:pPr>
            <a:endParaRPr lang="en-US" sz="2400" dirty="0"/>
          </a:p>
          <a:p>
            <a:pPr marL="342900" indent="-342900">
              <a:buFont typeface="Wingdings" panose="05000000000000000000" pitchFamily="2" charset="2"/>
              <a:buChar char="Ø"/>
            </a:pPr>
            <a:r>
              <a:rPr lang="en-US" sz="2400" dirty="0"/>
              <a:t> Determine when children could benefit from therapy within a group setting in the Regular Early Childhood Program for their speech, physical and occupational services.</a:t>
            </a:r>
          </a:p>
          <a:p>
            <a:endParaRPr lang="en-US" sz="2400" dirty="0"/>
          </a:p>
        </p:txBody>
      </p:sp>
      <p:sp>
        <p:nvSpPr>
          <p:cNvPr id="3" name="Title 2"/>
          <p:cNvSpPr>
            <a:spLocks noGrp="1"/>
          </p:cNvSpPr>
          <p:nvPr>
            <p:ph type="title"/>
          </p:nvPr>
        </p:nvSpPr>
        <p:spPr>
          <a:xfrm>
            <a:off x="398585" y="143747"/>
            <a:ext cx="11369903" cy="1075454"/>
          </a:xfrm>
        </p:spPr>
        <p:txBody>
          <a:bodyPr>
            <a:normAutofit/>
          </a:bodyPr>
          <a:lstStyle/>
          <a:p>
            <a:r>
              <a:rPr lang="en-US" sz="3600" dirty="0">
                <a:solidFill>
                  <a:srgbClr val="002060"/>
                </a:solidFill>
              </a:rPr>
              <a:t>Indicator 6:  District Improvement Activities</a:t>
            </a:r>
          </a:p>
        </p:txBody>
      </p:sp>
      <p:pic>
        <p:nvPicPr>
          <p:cNvPr id="6" name="Audio 5">
            <a:hlinkClick r:id="" action="ppaction://media"/>
            <a:extLst>
              <a:ext uri="{FF2B5EF4-FFF2-40B4-BE49-F238E27FC236}">
                <a16:creationId xmlns:a16="http://schemas.microsoft.com/office/drawing/2014/main" id="{552F9CC2-6B39-4F82-8FF5-9B12C1547F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2634974"/>
      </p:ext>
    </p:extLst>
  </p:cSld>
  <p:clrMapOvr>
    <a:masterClrMapping/>
  </p:clrMapOvr>
  <mc:AlternateContent xmlns:mc="http://schemas.openxmlformats.org/markup-compatibility/2006" xmlns:p14="http://schemas.microsoft.com/office/powerpoint/2010/main">
    <mc:Choice Requires="p14">
      <p:transition spd="slow" p14:dur="2000" advTm="62317"/>
    </mc:Choice>
    <mc:Fallback xmlns="">
      <p:transition spd="slow" advTm="62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69901" y="1463040"/>
            <a:ext cx="10241280" cy="4410015"/>
          </a:xfrm>
        </p:spPr>
        <p:txBody>
          <a:bodyPr>
            <a:normAutofit/>
          </a:bodyPr>
          <a:lstStyle/>
          <a:p>
            <a:pPr lvl="0"/>
            <a:r>
              <a:rPr lang="en-US" sz="2400" u="sng" dirty="0"/>
              <a:t>Preschool Performance Indicator</a:t>
            </a:r>
            <a:r>
              <a:rPr lang="en-US" sz="2400" dirty="0"/>
              <a:t>:  </a:t>
            </a:r>
          </a:p>
          <a:p>
            <a:pPr lvl="0"/>
            <a:r>
              <a:rPr lang="en-US" sz="2400" dirty="0"/>
              <a:t>There are three outcomes;</a:t>
            </a:r>
          </a:p>
          <a:p>
            <a:pPr marL="0" lvl="0" indent="0">
              <a:buNone/>
            </a:pPr>
            <a:r>
              <a:rPr lang="en-US" sz="2400" dirty="0"/>
              <a:t>1. Positive social-emotional</a:t>
            </a:r>
          </a:p>
          <a:p>
            <a:pPr marL="0" lvl="0" indent="0">
              <a:buNone/>
            </a:pPr>
            <a:r>
              <a:rPr lang="en-US" sz="2400" dirty="0"/>
              <a:t>2. Acquisition and use of knowledge and skills</a:t>
            </a:r>
          </a:p>
          <a:p>
            <a:pPr marL="0" lvl="0" indent="0">
              <a:buNone/>
            </a:pPr>
            <a:r>
              <a:rPr lang="en-US" sz="2400" dirty="0"/>
              <a:t>3. Appropriate behavior to meet needs</a:t>
            </a:r>
          </a:p>
          <a:p>
            <a:pPr lvl="0"/>
            <a:endParaRPr lang="en-US" sz="2400" dirty="0"/>
          </a:p>
          <a:p>
            <a:pPr lvl="0"/>
            <a:r>
              <a:rPr lang="en-US" sz="2400" u="sng" dirty="0"/>
              <a:t>Data Source(s):  </a:t>
            </a:r>
            <a:r>
              <a:rPr lang="en-US" sz="2400" dirty="0"/>
              <a:t>West Virginia PreK Early Learning Child Assessment System and the Child Outcome Summary (COS) process and form.</a:t>
            </a:r>
          </a:p>
          <a:p>
            <a:endParaRPr lang="en-US" dirty="0"/>
          </a:p>
        </p:txBody>
      </p:sp>
      <p:sp>
        <p:nvSpPr>
          <p:cNvPr id="3" name="Title 2"/>
          <p:cNvSpPr>
            <a:spLocks noGrp="1"/>
          </p:cNvSpPr>
          <p:nvPr>
            <p:ph type="title"/>
          </p:nvPr>
        </p:nvSpPr>
        <p:spPr/>
        <p:txBody>
          <a:bodyPr>
            <a:normAutofit/>
          </a:bodyPr>
          <a:lstStyle/>
          <a:p>
            <a:r>
              <a:rPr lang="en-US" sz="3600" dirty="0">
                <a:solidFill>
                  <a:srgbClr val="002060"/>
                </a:solidFill>
              </a:rPr>
              <a:t>Indicator 7: Early Childhood Outcomes</a:t>
            </a:r>
          </a:p>
        </p:txBody>
      </p:sp>
      <p:pic>
        <p:nvPicPr>
          <p:cNvPr id="5124" name="Picture 4" descr="C:\Users\ljennings\AppData\Local\Microsoft\Windows\Temporary Internet Files\Content.IE5\EF2YJ40P\MP90040745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89970" y="984945"/>
            <a:ext cx="3006988" cy="218568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576A9811-E0DE-4618-8321-D65E5BB33D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1536148"/>
      </p:ext>
    </p:extLst>
  </p:cSld>
  <p:clrMapOvr>
    <a:masterClrMapping/>
  </p:clrMapOvr>
  <mc:AlternateContent xmlns:mc="http://schemas.openxmlformats.org/markup-compatibility/2006" xmlns:p14="http://schemas.microsoft.com/office/powerpoint/2010/main">
    <mc:Choice Requires="p14">
      <p:transition spd="slow" p14:dur="2000" advTm="54920"/>
    </mc:Choice>
    <mc:Fallback xmlns="">
      <p:transition spd="slow" advTm="54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67" y="0"/>
            <a:ext cx="11565466" cy="1151467"/>
          </a:xfrm>
        </p:spPr>
        <p:txBody>
          <a:bodyPr>
            <a:normAutofit/>
          </a:bodyPr>
          <a:lstStyle/>
          <a:p>
            <a:r>
              <a:rPr lang="en-US" sz="3600" dirty="0">
                <a:solidFill>
                  <a:srgbClr val="002060"/>
                </a:solidFill>
              </a:rPr>
              <a:t>Indicator 7: Preschool Outcome Categories</a:t>
            </a:r>
          </a:p>
        </p:txBody>
      </p:sp>
      <p:sp>
        <p:nvSpPr>
          <p:cNvPr id="3" name="Content Placeholder 2"/>
          <p:cNvSpPr>
            <a:spLocks noGrp="1"/>
          </p:cNvSpPr>
          <p:nvPr>
            <p:ph idx="1"/>
          </p:nvPr>
        </p:nvSpPr>
        <p:spPr>
          <a:xfrm>
            <a:off x="169333" y="1151467"/>
            <a:ext cx="12022667" cy="4974696"/>
          </a:xfrm>
        </p:spPr>
        <p:txBody>
          <a:bodyPr>
            <a:normAutofit fontScale="92500" lnSpcReduction="20000"/>
          </a:bodyPr>
          <a:lstStyle/>
          <a:p>
            <a:pPr marL="0" indent="0">
              <a:buNone/>
              <a:defRPr/>
            </a:pPr>
            <a:r>
              <a:rPr lang="en-US" sz="2600" dirty="0"/>
              <a:t>Three child outcomes</a:t>
            </a:r>
          </a:p>
          <a:p>
            <a:pPr>
              <a:defRPr/>
            </a:pPr>
            <a:r>
              <a:rPr lang="en-US" sz="2600" dirty="0"/>
              <a:t>Children will demonstrate improved :</a:t>
            </a:r>
          </a:p>
          <a:p>
            <a:pPr marL="685800" lvl="2" indent="-457200">
              <a:buFont typeface="+mj-lt"/>
              <a:buAutoNum type="arabicPeriod"/>
              <a:defRPr/>
            </a:pPr>
            <a:r>
              <a:rPr lang="en-US" sz="2600" dirty="0"/>
              <a:t>Positive social emotional skills and social relationships</a:t>
            </a:r>
          </a:p>
          <a:p>
            <a:pPr marL="685800" lvl="2" indent="-457200">
              <a:buFont typeface="+mj-lt"/>
              <a:buAutoNum type="arabicPeriod"/>
              <a:defRPr/>
            </a:pPr>
            <a:r>
              <a:rPr lang="en-US" sz="2600" dirty="0"/>
              <a:t>Acquisition of knowledge and skills (including language and communication)</a:t>
            </a:r>
          </a:p>
          <a:p>
            <a:pPr marL="685800" lvl="2" indent="-457200">
              <a:buFont typeface="+mj-lt"/>
              <a:buAutoNum type="arabicPeriod"/>
              <a:defRPr/>
            </a:pPr>
            <a:r>
              <a:rPr lang="en-US" sz="2600" dirty="0"/>
              <a:t>Use of appropriate behaviors to meet their needs</a:t>
            </a:r>
          </a:p>
          <a:p>
            <a:pPr marL="228600" lvl="2" indent="0">
              <a:buNone/>
              <a:defRPr/>
            </a:pPr>
            <a:endParaRPr lang="en-US" sz="2600" dirty="0"/>
          </a:p>
          <a:p>
            <a:pPr>
              <a:defRPr/>
            </a:pPr>
            <a:r>
              <a:rPr lang="en-US" sz="2600" b="1" u="sng" dirty="0"/>
              <a:t>5 Progress Categories under each outcome</a:t>
            </a:r>
            <a:r>
              <a:rPr lang="en-US" sz="2600" dirty="0"/>
              <a:t>: </a:t>
            </a:r>
          </a:p>
          <a:p>
            <a:pPr marL="685800" lvl="2" indent="-457200">
              <a:buFont typeface="+mj-lt"/>
              <a:buAutoNum type="alphaLcPeriod"/>
              <a:defRPr/>
            </a:pPr>
            <a:r>
              <a:rPr lang="en-US" sz="2600" dirty="0"/>
              <a:t>Children who did not improve functioning</a:t>
            </a:r>
          </a:p>
          <a:p>
            <a:pPr marL="685800" lvl="2" indent="-457200">
              <a:buFont typeface="+mj-lt"/>
              <a:buAutoNum type="alphaLcPeriod"/>
              <a:defRPr/>
            </a:pPr>
            <a:r>
              <a:rPr lang="en-US" sz="2600" dirty="0"/>
              <a:t>Children who improved functioning but not enough to move closer to same age peers</a:t>
            </a:r>
          </a:p>
          <a:p>
            <a:pPr marL="685800" lvl="2" indent="-457200">
              <a:buFont typeface="+mj-lt"/>
              <a:buAutoNum type="alphaLcPeriod"/>
              <a:defRPr/>
            </a:pPr>
            <a:r>
              <a:rPr lang="en-US" sz="2600" dirty="0"/>
              <a:t>Children who improved functioning enough to move nearer to same age peers but did not reach it</a:t>
            </a:r>
          </a:p>
          <a:p>
            <a:pPr marL="685800" lvl="2" indent="-457200">
              <a:buFont typeface="+mj-lt"/>
              <a:buAutoNum type="alphaLcPeriod"/>
              <a:defRPr/>
            </a:pPr>
            <a:r>
              <a:rPr lang="en-US" sz="2600" dirty="0"/>
              <a:t>Children who improved functioning to reach same age peers</a:t>
            </a:r>
          </a:p>
          <a:p>
            <a:pPr marL="685800" lvl="2" indent="-457200">
              <a:buFont typeface="+mj-lt"/>
              <a:buAutoNum type="alphaLcPeriod"/>
              <a:defRPr/>
            </a:pPr>
            <a:r>
              <a:rPr lang="en-US" sz="2600" dirty="0"/>
              <a:t>Children who maintained functioning comparable to same age peers</a:t>
            </a:r>
          </a:p>
          <a:p>
            <a:endParaRPr lang="en-US" dirty="0"/>
          </a:p>
        </p:txBody>
      </p:sp>
      <p:pic>
        <p:nvPicPr>
          <p:cNvPr id="5" name="Audio 4">
            <a:hlinkClick r:id="" action="ppaction://media"/>
            <a:extLst>
              <a:ext uri="{FF2B5EF4-FFF2-40B4-BE49-F238E27FC236}">
                <a16:creationId xmlns:a16="http://schemas.microsoft.com/office/drawing/2014/main" id="{A9A8439B-246F-4D19-AF35-F3789B6AA5B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01918220"/>
      </p:ext>
    </p:extLst>
  </p:cSld>
  <p:clrMapOvr>
    <a:masterClrMapping/>
  </p:clrMapOvr>
  <mc:AlternateContent xmlns:mc="http://schemas.openxmlformats.org/markup-compatibility/2006" xmlns:p14="http://schemas.microsoft.com/office/powerpoint/2010/main">
    <mc:Choice Requires="p14">
      <p:transition spd="slow" p14:dur="2000" advTm="96025"/>
    </mc:Choice>
    <mc:Fallback xmlns="">
      <p:transition spd="slow" advTm="96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68410" objId="4"/>
        <p14:stopEvt time="69302"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3" y="389468"/>
            <a:ext cx="11971867" cy="999066"/>
          </a:xfrm>
        </p:spPr>
        <p:txBody>
          <a:bodyPr>
            <a:noAutofit/>
          </a:bodyPr>
          <a:lstStyle/>
          <a:p>
            <a:r>
              <a:rPr lang="en-US" sz="3600" dirty="0">
                <a:solidFill>
                  <a:srgbClr val="002060"/>
                </a:solidFill>
              </a:rPr>
              <a:t>Indicator 7: Two Summary Statements for Each Outcome</a:t>
            </a:r>
          </a:p>
        </p:txBody>
      </p:sp>
      <p:sp>
        <p:nvSpPr>
          <p:cNvPr id="3" name="Content Placeholder 2"/>
          <p:cNvSpPr>
            <a:spLocks noGrp="1"/>
          </p:cNvSpPr>
          <p:nvPr>
            <p:ph idx="1"/>
          </p:nvPr>
        </p:nvSpPr>
        <p:spPr>
          <a:xfrm>
            <a:off x="398585" y="1723294"/>
            <a:ext cx="11369903" cy="3888942"/>
          </a:xfrm>
        </p:spPr>
        <p:txBody>
          <a:bodyPr>
            <a:normAutofit fontScale="85000" lnSpcReduction="10000"/>
          </a:bodyPr>
          <a:lstStyle/>
          <a:p>
            <a:pPr marL="0" indent="0">
              <a:lnSpc>
                <a:spcPct val="120000"/>
              </a:lnSpc>
              <a:buNone/>
            </a:pPr>
            <a:r>
              <a:rPr lang="en-US" i="1" dirty="0">
                <a:cs typeface="Arial" panose="020B0604020202020204" pitchFamily="34" charset="0"/>
              </a:rPr>
              <a:t>Summary statement 1: </a:t>
            </a:r>
          </a:p>
          <a:p>
            <a:pPr>
              <a:lnSpc>
                <a:spcPct val="120000"/>
              </a:lnSpc>
            </a:pPr>
            <a:r>
              <a:rPr lang="en-US" dirty="0">
                <a:cs typeface="Arial" panose="020B0604020202020204" pitchFamily="34" charset="0"/>
              </a:rPr>
              <a:t>Of those children who entered or exited the program below age expectations in each outcome, the percent who substantially increased their rate of growth by the time they turned 6 years of age or exited the program.</a:t>
            </a:r>
          </a:p>
          <a:p>
            <a:pPr marL="0" indent="0">
              <a:lnSpc>
                <a:spcPct val="120000"/>
              </a:lnSpc>
              <a:buNone/>
            </a:pPr>
            <a:r>
              <a:rPr lang="en-US" i="1" dirty="0">
                <a:cs typeface="Arial" panose="020B0604020202020204" pitchFamily="34" charset="0"/>
              </a:rPr>
              <a:t>Summary statement 2: </a:t>
            </a:r>
          </a:p>
          <a:p>
            <a:pPr>
              <a:lnSpc>
                <a:spcPct val="120000"/>
              </a:lnSpc>
            </a:pPr>
            <a:r>
              <a:rPr lang="en-US" dirty="0">
                <a:cs typeface="Arial" panose="020B0604020202020204" pitchFamily="34" charset="0"/>
              </a:rPr>
              <a:t>The percent of children who were functioning within age expectations in each outcome by the time they turned 6 years of age or exited the program.</a:t>
            </a:r>
          </a:p>
          <a:p>
            <a:endParaRPr lang="en-US" dirty="0"/>
          </a:p>
        </p:txBody>
      </p:sp>
      <p:pic>
        <p:nvPicPr>
          <p:cNvPr id="6" name="Audio 5">
            <a:hlinkClick r:id="" action="ppaction://media"/>
            <a:extLst>
              <a:ext uri="{FF2B5EF4-FFF2-40B4-BE49-F238E27FC236}">
                <a16:creationId xmlns:a16="http://schemas.microsoft.com/office/drawing/2014/main" id="{71C4A99E-412C-49C5-A799-CE9EA74591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9625516"/>
      </p:ext>
    </p:extLst>
  </p:cSld>
  <p:clrMapOvr>
    <a:masterClrMapping/>
  </p:clrMapOvr>
  <mc:AlternateContent xmlns:mc="http://schemas.openxmlformats.org/markup-compatibility/2006" xmlns:p14="http://schemas.microsoft.com/office/powerpoint/2010/main">
    <mc:Choice Requires="p14">
      <p:transition spd="slow" p14:dur="2000" advTm="179713"/>
    </mc:Choice>
    <mc:Fallback xmlns="">
      <p:transition spd="slow" advTm="179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2060"/>
                </a:solidFill>
              </a:rPr>
              <a:t>Two Questions Addressed at Exit</a:t>
            </a:r>
          </a:p>
        </p:txBody>
      </p:sp>
      <p:sp>
        <p:nvSpPr>
          <p:cNvPr id="3" name="Content Placeholder 2"/>
          <p:cNvSpPr>
            <a:spLocks noGrp="1"/>
          </p:cNvSpPr>
          <p:nvPr>
            <p:ph idx="1"/>
          </p:nvPr>
        </p:nvSpPr>
        <p:spPr/>
        <p:txBody>
          <a:bodyPr/>
          <a:lstStyle/>
          <a:p>
            <a:r>
              <a:rPr lang="en-US" sz="2400" dirty="0"/>
              <a:t>Rating Question: To what extent does the child show age-appropriate functioning, across settings and situations, on this outcome?</a:t>
            </a:r>
          </a:p>
          <a:p>
            <a:pPr marL="0" indent="0">
              <a:buNone/>
            </a:pPr>
            <a:endParaRPr lang="en-US" sz="2400" dirty="0"/>
          </a:p>
          <a:p>
            <a:r>
              <a:rPr lang="en-US" sz="2400" dirty="0"/>
              <a:t>Progress Question: Has the child shown any new skills or behaviors related to this outcomes since the last outcomes summary</a:t>
            </a:r>
            <a:r>
              <a:rPr lang="en-US" dirty="0"/>
              <a:t>?</a:t>
            </a:r>
          </a:p>
        </p:txBody>
      </p:sp>
      <p:sp>
        <p:nvSpPr>
          <p:cNvPr id="4" name="Slide Number Placeholder 3"/>
          <p:cNvSpPr>
            <a:spLocks noGrp="1"/>
          </p:cNvSpPr>
          <p:nvPr>
            <p:ph type="sldNum" sz="quarter" idx="12"/>
          </p:nvPr>
        </p:nvSpPr>
        <p:spPr/>
        <p:txBody>
          <a:bodyPr/>
          <a:lstStyle/>
          <a:p>
            <a:fld id="{86AE3B32-82F0-48B9-BC94-E74AFB032788}" type="slidenum">
              <a:rPr lang="en-US" smtClean="0"/>
              <a:pPr/>
              <a:t>8</a:t>
            </a:fld>
            <a:endParaRPr lang="en-US"/>
          </a:p>
        </p:txBody>
      </p:sp>
      <p:pic>
        <p:nvPicPr>
          <p:cNvPr id="9" name="Audio 8">
            <a:hlinkClick r:id="" action="ppaction://media"/>
            <a:extLst>
              <a:ext uri="{FF2B5EF4-FFF2-40B4-BE49-F238E27FC236}">
                <a16:creationId xmlns:a16="http://schemas.microsoft.com/office/drawing/2014/main" id="{25EC3426-1E1C-4F50-81FB-7640314533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600587"/>
      </p:ext>
    </p:extLst>
  </p:cSld>
  <p:clrMapOvr>
    <a:masterClrMapping/>
  </p:clrMapOvr>
  <mc:AlternateContent xmlns:mc="http://schemas.openxmlformats.org/markup-compatibility/2006" xmlns:p14="http://schemas.microsoft.com/office/powerpoint/2010/main">
    <mc:Choice Requires="p14">
      <p:transition spd="slow" p14:dur="2000" advTm="96816"/>
    </mc:Choice>
    <mc:Fallback xmlns="">
      <p:transition spd="slow" advTm="96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2060"/>
                </a:solidFill>
              </a:rPr>
              <a:t>How to Answer the Progress Question</a:t>
            </a:r>
          </a:p>
        </p:txBody>
      </p:sp>
      <p:sp>
        <p:nvSpPr>
          <p:cNvPr id="3" name="Content Placeholder 2"/>
          <p:cNvSpPr>
            <a:spLocks noGrp="1"/>
          </p:cNvSpPr>
          <p:nvPr>
            <p:ph idx="1"/>
          </p:nvPr>
        </p:nvSpPr>
        <p:spPr/>
        <p:txBody>
          <a:bodyPr/>
          <a:lstStyle/>
          <a:p>
            <a:r>
              <a:rPr lang="en-US" sz="2400" dirty="0"/>
              <a:t>Answer “yes” if the child has acquired </a:t>
            </a:r>
            <a:r>
              <a:rPr lang="en-US" sz="2400" b="1" u="sng" dirty="0"/>
              <a:t>ANY</a:t>
            </a:r>
            <a:r>
              <a:rPr lang="en-US" sz="2400" dirty="0"/>
              <a:t> new skill related to any aspect of the outcome since the entry rating. </a:t>
            </a:r>
          </a:p>
          <a:p>
            <a:pPr lvl="1"/>
            <a:r>
              <a:rPr lang="en-US" dirty="0"/>
              <a:t>Example: Using one new word or gesture to get his needs met.</a:t>
            </a:r>
          </a:p>
          <a:p>
            <a:pPr lvl="0"/>
            <a:r>
              <a:rPr lang="en-US" sz="2400" dirty="0"/>
              <a:t>Answer “no” if the child has not acquired ANY new skills related to any aspect of the outcomes since the entry rating.  </a:t>
            </a:r>
          </a:p>
          <a:p>
            <a:pPr lvl="1"/>
            <a:endParaRPr lang="en-US" dirty="0"/>
          </a:p>
        </p:txBody>
      </p:sp>
      <p:sp>
        <p:nvSpPr>
          <p:cNvPr id="4" name="Slide Number Placeholder 3"/>
          <p:cNvSpPr>
            <a:spLocks noGrp="1"/>
          </p:cNvSpPr>
          <p:nvPr>
            <p:ph type="sldNum" sz="quarter" idx="12"/>
          </p:nvPr>
        </p:nvSpPr>
        <p:spPr/>
        <p:txBody>
          <a:bodyPr/>
          <a:lstStyle/>
          <a:p>
            <a:fld id="{86AE3B32-82F0-48B9-BC94-E74AFB032788}" type="slidenum">
              <a:rPr lang="en-US" smtClean="0"/>
              <a:pPr/>
              <a:t>9</a:t>
            </a:fld>
            <a:endParaRPr lang="en-US"/>
          </a:p>
        </p:txBody>
      </p:sp>
      <p:pic>
        <p:nvPicPr>
          <p:cNvPr id="6" name="Audio 5">
            <a:hlinkClick r:id="" action="ppaction://media"/>
            <a:extLst>
              <a:ext uri="{FF2B5EF4-FFF2-40B4-BE49-F238E27FC236}">
                <a16:creationId xmlns:a16="http://schemas.microsoft.com/office/drawing/2014/main" id="{2FA8578D-18BF-4083-83D4-320AF6D114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3470138"/>
      </p:ext>
    </p:extLst>
  </p:cSld>
  <p:clrMapOvr>
    <a:masterClrMapping/>
  </p:clrMapOvr>
  <mc:AlternateContent xmlns:mc="http://schemas.openxmlformats.org/markup-compatibility/2006" xmlns:p14="http://schemas.microsoft.com/office/powerpoint/2010/main">
    <mc:Choice Requires="p14">
      <p:transition spd="slow" p14:dur="2000" advTm="14890"/>
    </mc:Choice>
    <mc:Fallback xmlns="">
      <p:transition spd="slow" advTm="14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1"/>
</p:tagLst>
</file>

<file path=ppt/tags/tag2.xml><?xml version="1.0" encoding="utf-8"?>
<p:tagLst xmlns:a="http://schemas.openxmlformats.org/drawingml/2006/main" xmlns:r="http://schemas.openxmlformats.org/officeDocument/2006/relationships" xmlns:p="http://schemas.openxmlformats.org/presentationml/2006/main">
  <p:tag name="TIMING" val="|68.3"/>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WVDE_2017Theme2">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62C51BF-A09C-4B83-8327-1523D5CE9C1D}" vid="{D0448874-ABB3-42E3-83B9-631DCB14C5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WVDE PowerPoint_Wide Screen</Template>
  <TotalTime>333</TotalTime>
  <Words>1725</Words>
  <Application>Microsoft Office PowerPoint</Application>
  <PresentationFormat>Widescreen</PresentationFormat>
  <Paragraphs>124</Paragraphs>
  <Slides>16</Slides>
  <Notes>16</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Fira Sans</vt:lpstr>
      <vt:lpstr>Fira Sans Ultra</vt:lpstr>
      <vt:lpstr>Garamond</vt:lpstr>
      <vt:lpstr>Vollkorn</vt:lpstr>
      <vt:lpstr>Wingdings</vt:lpstr>
      <vt:lpstr>Wingdings 3</vt:lpstr>
      <vt:lpstr>WVDE_2017Theme2</vt:lpstr>
      <vt:lpstr>Indicators 6, 7 and 12</vt:lpstr>
      <vt:lpstr>Indicator 6: PreK LRE (Children 3-5)</vt:lpstr>
      <vt:lpstr>Indicator 6:  District Improvement Activities</vt:lpstr>
      <vt:lpstr>Indicator 6:  District Improvement Activities</vt:lpstr>
      <vt:lpstr>Indicator 7: Early Childhood Outcomes</vt:lpstr>
      <vt:lpstr>Indicator 7: Preschool Outcome Categories</vt:lpstr>
      <vt:lpstr>Indicator 7: Two Summary Statements for Each Outcome</vt:lpstr>
      <vt:lpstr>Two Questions Addressed at Exit</vt:lpstr>
      <vt:lpstr>How to Answer the Progress Question</vt:lpstr>
      <vt:lpstr>Indicator 7  Accountability</vt:lpstr>
      <vt:lpstr>Demonstrating Growth </vt:lpstr>
      <vt:lpstr>Indicator 6:  District Improvement Activities</vt:lpstr>
      <vt:lpstr>Indicator 12  Early Childhood Transition</vt:lpstr>
      <vt:lpstr>Timely Child Notification WV BTT -Part C to Local Education Agency (LEA) –Part B  – When, How, By Whom</vt:lpstr>
      <vt:lpstr>Timely Child Notification from WV Birth to Three– When, How, By Whom – WV Birth to Three (BTT)</vt:lpstr>
      <vt:lpstr>Timely Child Notification WV BTT -Part C to Local Education Agency (LEA) –Part B  – When, How, By Whom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Ginger Huffman</dc:creator>
  <cp:lastModifiedBy>Renee Ecckles-Hardy</cp:lastModifiedBy>
  <cp:revision>25</cp:revision>
  <cp:lastPrinted>2019-02-25T17:30:30Z</cp:lastPrinted>
  <dcterms:created xsi:type="dcterms:W3CDTF">2019-02-25T14:12:14Z</dcterms:created>
  <dcterms:modified xsi:type="dcterms:W3CDTF">2019-03-06T15:58:25Z</dcterms:modified>
</cp:coreProperties>
</file>