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3"/>
  </p:notesMasterIdLst>
  <p:sldIdLst>
    <p:sldId id="256" r:id="rId5"/>
    <p:sldId id="261" r:id="rId6"/>
    <p:sldId id="264" r:id="rId7"/>
    <p:sldId id="262" r:id="rId8"/>
    <p:sldId id="257" r:id="rId9"/>
    <p:sldId id="258" r:id="rId10"/>
    <p:sldId id="263" r:id="rId11"/>
    <p:sldId id="260" r:id="rId12"/>
    <p:sldId id="266" r:id="rId13"/>
    <p:sldId id="267" r:id="rId14"/>
    <p:sldId id="265" r:id="rId15"/>
    <p:sldId id="272" r:id="rId16"/>
    <p:sldId id="273" r:id="rId17"/>
    <p:sldId id="268" r:id="rId18"/>
    <p:sldId id="271" r:id="rId19"/>
    <p:sldId id="269" r:id="rId20"/>
    <p:sldId id="270" r:id="rId21"/>
    <p:sldId id="25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F93566-7FB0-15B2-C4E7-BD8D4B216869}" v="1097" dt="2020-05-14T17:19:36.464"/>
    <p1510:client id="{6C1E2D56-8E37-72D7-C674-A02B3B359C8C}" v="100" dt="2020-05-14T15:35:36.347"/>
    <p1510:client id="{809356CA-8304-41D0-9DEC-F2C55E979074}" v="306" dt="2020-05-14T17:20:07.129"/>
    <p1510:client id="{8FD06659-20AA-3356-57C8-19CFB31EEE06}" v="32" dt="2020-05-14T17:08:57.8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185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CCD718-5C9E-0F41-8F48-4EA387E4022C}" type="datetimeFigureOut">
              <a:rPr lang="en-US" smtClean="0"/>
              <a:t>5/15/2020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AEE2DE-F569-CB47-AE41-C8EBB0F45B6F}" type="slidenum">
              <a:rPr lang="en-US" smtClean="0"/>
              <a:t>‹#›</a:t>
            </a:fld>
            <a:endParaRPr lang="en-US"/>
          </a:p>
        </p:txBody>
      </p:sp>
    </p:spTree>
    <p:extLst>
      <p:ext uri="{BB962C8B-B14F-4D97-AF65-F5344CB8AC3E}">
        <p14:creationId xmlns:p14="http://schemas.microsoft.com/office/powerpoint/2010/main" val="2046146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6280" y="3446398"/>
            <a:ext cx="8875835" cy="1713781"/>
          </a:xfrm>
        </p:spPr>
        <p:txBody>
          <a:bodyPr anchor="b"/>
          <a:lstStyle>
            <a:lvl1pPr algn="ctr">
              <a:defRPr sz="4500">
                <a:solidFill>
                  <a:schemeClr val="bg1"/>
                </a:solidFill>
                <a:latin typeface="Vollkorn" charset="0"/>
                <a:ea typeface="Vollkorn" charset="0"/>
                <a:cs typeface="Vollkorn" charset="0"/>
              </a:defRPr>
            </a:lvl1pPr>
          </a:lstStyle>
          <a:p>
            <a:r>
              <a:rPr lang="en-US"/>
              <a:t>Click to edit Master title style</a:t>
            </a:r>
          </a:p>
        </p:txBody>
      </p:sp>
      <p:sp>
        <p:nvSpPr>
          <p:cNvPr id="3" name="Subtitle 2"/>
          <p:cNvSpPr>
            <a:spLocks noGrp="1"/>
          </p:cNvSpPr>
          <p:nvPr>
            <p:ph type="subTitle" idx="1"/>
          </p:nvPr>
        </p:nvSpPr>
        <p:spPr>
          <a:xfrm>
            <a:off x="1995852" y="5292662"/>
            <a:ext cx="5156689" cy="416477"/>
          </a:xfrm>
        </p:spPr>
        <p:txBody>
          <a:bodyPr/>
          <a:lstStyle>
            <a:lvl1pPr marL="0" indent="0" algn="ctr">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a:xfrm>
            <a:off x="3545496" y="5841622"/>
            <a:ext cx="2057400" cy="365125"/>
          </a:xfrm>
          <a:prstGeom prst="rect">
            <a:avLst/>
          </a:prstGeom>
        </p:spPr>
        <p:txBody>
          <a:bodyPr/>
          <a:lstStyle>
            <a:lvl1pPr algn="ctr">
              <a:defRPr sz="1200" i="1">
                <a:solidFill>
                  <a:schemeClr val="bg1"/>
                </a:solidFill>
              </a:defRPr>
            </a:lvl1pPr>
          </a:lstStyle>
          <a:p>
            <a:endParaRPr lang="en-US"/>
          </a:p>
        </p:txBody>
      </p:sp>
    </p:spTree>
    <p:extLst>
      <p:ext uri="{BB962C8B-B14F-4D97-AF65-F5344CB8AC3E}">
        <p14:creationId xmlns:p14="http://schemas.microsoft.com/office/powerpoint/2010/main" val="467279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76914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4692" y="365126"/>
            <a:ext cx="1971675" cy="547296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5126"/>
            <a:ext cx="6397492" cy="54729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2066195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1107843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1353" y="1709741"/>
            <a:ext cx="8545013"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281354" y="4589466"/>
            <a:ext cx="8545013" cy="932104"/>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846720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8939" y="1778734"/>
            <a:ext cx="4114800" cy="3965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12677" y="1778734"/>
            <a:ext cx="4113689" cy="3965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1602680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98939" y="1681163"/>
            <a:ext cx="4114525"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298939" y="2505075"/>
            <a:ext cx="4114525" cy="33212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12677" y="1681163"/>
            <a:ext cx="4114802"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12677" y="2505075"/>
            <a:ext cx="4114802" cy="33212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16630861-4318-414B-8E21-CA5F03E7BD41}" type="slidenum">
              <a:rPr lang="en-US" smtClean="0"/>
              <a:t>‹#›</a:t>
            </a:fld>
            <a:endParaRPr lang="en-US"/>
          </a:p>
        </p:txBody>
      </p:sp>
      <p:sp>
        <p:nvSpPr>
          <p:cNvPr id="11" name="Title 1"/>
          <p:cNvSpPr>
            <a:spLocks noGrp="1"/>
          </p:cNvSpPr>
          <p:nvPr>
            <p:ph type="title"/>
          </p:nvPr>
        </p:nvSpPr>
        <p:spPr>
          <a:xfrm>
            <a:off x="298939" y="143747"/>
            <a:ext cx="8527427" cy="1400159"/>
          </a:xfrm>
        </p:spPr>
        <p:txBody>
          <a:bodyPr/>
          <a:lstStyle/>
          <a:p>
            <a:r>
              <a:rPr lang="en-US"/>
              <a:t>Click to edit Master title style</a:t>
            </a:r>
          </a:p>
        </p:txBody>
      </p:sp>
    </p:spTree>
    <p:extLst>
      <p:ext uri="{BB962C8B-B14F-4D97-AF65-F5344CB8AC3E}">
        <p14:creationId xmlns:p14="http://schemas.microsoft.com/office/powerpoint/2010/main" val="368754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11529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509753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4108" y="457200"/>
            <a:ext cx="3429550"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4000500" y="987428"/>
            <a:ext cx="4825866"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34108" y="2057400"/>
            <a:ext cx="3429550"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1109344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000500" y="987430"/>
            <a:ext cx="4825866"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p>
        </p:txBody>
      </p:sp>
      <p:sp>
        <p:nvSpPr>
          <p:cNvPr id="7" name="Slide Number Placeholder 6"/>
          <p:cNvSpPr>
            <a:spLocks noGrp="1"/>
          </p:cNvSpPr>
          <p:nvPr>
            <p:ph type="sldNum" sz="quarter" idx="12"/>
          </p:nvPr>
        </p:nvSpPr>
        <p:spPr/>
        <p:txBody>
          <a:bodyPr/>
          <a:lstStyle/>
          <a:p>
            <a:fld id="{16630861-4318-414B-8E21-CA5F03E7BD41}" type="slidenum">
              <a:rPr lang="en-US" smtClean="0"/>
              <a:t>‹#›</a:t>
            </a:fld>
            <a:endParaRPr lang="en-US"/>
          </a:p>
        </p:txBody>
      </p:sp>
      <p:sp>
        <p:nvSpPr>
          <p:cNvPr id="10" name="Title 1"/>
          <p:cNvSpPr>
            <a:spLocks noGrp="1"/>
          </p:cNvSpPr>
          <p:nvPr>
            <p:ph type="title"/>
          </p:nvPr>
        </p:nvSpPr>
        <p:spPr>
          <a:xfrm>
            <a:off x="334108" y="457200"/>
            <a:ext cx="3429550" cy="1600200"/>
          </a:xfrm>
        </p:spPr>
        <p:txBody>
          <a:bodyPr anchor="b"/>
          <a:lstStyle>
            <a:lvl1pPr>
              <a:defRPr sz="2400"/>
            </a:lvl1pPr>
          </a:lstStyle>
          <a:p>
            <a:r>
              <a:rPr lang="en-US"/>
              <a:t>Click to edit Master title style</a:t>
            </a:r>
          </a:p>
        </p:txBody>
      </p:sp>
      <p:sp>
        <p:nvSpPr>
          <p:cNvPr id="11" name="Text Placeholder 3"/>
          <p:cNvSpPr>
            <a:spLocks noGrp="1"/>
          </p:cNvSpPr>
          <p:nvPr>
            <p:ph type="body" sz="half" idx="2"/>
          </p:nvPr>
        </p:nvSpPr>
        <p:spPr>
          <a:xfrm>
            <a:off x="334108" y="2057400"/>
            <a:ext cx="3429550"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297332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8939" y="143747"/>
            <a:ext cx="8527427" cy="1400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98939" y="1723293"/>
            <a:ext cx="8527427" cy="414996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7947136" y="6356353"/>
            <a:ext cx="879230" cy="365125"/>
          </a:xfrm>
          <a:prstGeom prst="rect">
            <a:avLst/>
          </a:prstGeom>
        </p:spPr>
        <p:txBody>
          <a:bodyPr vert="horz" lIns="91440" tIns="45720" rIns="91440" bIns="45720" rtlCol="0" anchor="ctr"/>
          <a:lstStyle>
            <a:lvl1pPr algn="ctr">
              <a:defRPr sz="1050" b="1" i="0">
                <a:solidFill>
                  <a:schemeClr val="bg1"/>
                </a:solidFill>
                <a:latin typeface="Fira Sans Ultra" charset="0"/>
                <a:ea typeface="Fira Sans Ultra" charset="0"/>
                <a:cs typeface="Fira Sans Ultra" charset="0"/>
              </a:defRPr>
            </a:lvl1pPr>
          </a:lstStyle>
          <a:p>
            <a:fld id="{16630861-4318-414B-8E21-CA5F03E7BD41}" type="slidenum">
              <a:rPr lang="en-US" smtClean="0"/>
              <a:pPr/>
              <a:t>‹#›</a:t>
            </a:fld>
            <a:endParaRPr lang="en-US"/>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685800" rtl="0" eaLnBrk="1" latinLnBrk="0" hangingPunct="1">
        <a:lnSpc>
          <a:spcPct val="90000"/>
        </a:lnSpc>
        <a:spcBef>
          <a:spcPct val="0"/>
        </a:spcBef>
        <a:buNone/>
        <a:defRPr sz="3300" kern="1200">
          <a:solidFill>
            <a:srgbClr val="004071"/>
          </a:solidFill>
          <a:latin typeface="Vollkorn" charset="0"/>
          <a:ea typeface="Vollkorn" charset="0"/>
          <a:cs typeface="Vollkorn" charset="0"/>
        </a:defRPr>
      </a:lvl1pPr>
    </p:titleStyle>
    <p:bodyStyle>
      <a:lvl1pPr marL="171450" indent="-171450" algn="l" defTabSz="685800" rtl="0" eaLnBrk="1" latinLnBrk="0" hangingPunct="1">
        <a:lnSpc>
          <a:spcPct val="90000"/>
        </a:lnSpc>
        <a:spcBef>
          <a:spcPts val="750"/>
        </a:spcBef>
        <a:buFont typeface="Arial"/>
        <a:buChar char="•"/>
        <a:defRPr sz="2100" kern="1200">
          <a:solidFill>
            <a:srgbClr val="60636B"/>
          </a:solidFill>
          <a:latin typeface="Fira Sans" charset="0"/>
          <a:ea typeface="Fira Sans" charset="0"/>
          <a:cs typeface="Fira Sans" charset="0"/>
        </a:defRPr>
      </a:lvl1pPr>
      <a:lvl2pPr marL="514350" indent="-171450" algn="l" defTabSz="685800" rtl="0" eaLnBrk="1" latinLnBrk="0" hangingPunct="1">
        <a:lnSpc>
          <a:spcPct val="90000"/>
        </a:lnSpc>
        <a:spcBef>
          <a:spcPts val="375"/>
        </a:spcBef>
        <a:buFont typeface="Arial"/>
        <a:buChar char="•"/>
        <a:defRPr sz="1800" kern="1200">
          <a:solidFill>
            <a:srgbClr val="60636B"/>
          </a:solidFill>
          <a:latin typeface="Fira Sans" charset="0"/>
          <a:ea typeface="Fira Sans" charset="0"/>
          <a:cs typeface="Fira Sans" charset="0"/>
        </a:defRPr>
      </a:lvl2pPr>
      <a:lvl3pPr marL="857250" indent="-171450" algn="l" defTabSz="685800" rtl="0" eaLnBrk="1" latinLnBrk="0" hangingPunct="1">
        <a:lnSpc>
          <a:spcPct val="90000"/>
        </a:lnSpc>
        <a:spcBef>
          <a:spcPts val="375"/>
        </a:spcBef>
        <a:buFont typeface="Arial"/>
        <a:buChar char="•"/>
        <a:defRPr sz="1500" kern="1200">
          <a:solidFill>
            <a:srgbClr val="60636B"/>
          </a:solidFill>
          <a:latin typeface="Fira Sans" charset="0"/>
          <a:ea typeface="Fira Sans" charset="0"/>
          <a:cs typeface="Fira Sans" charset="0"/>
        </a:defRPr>
      </a:lvl3pPr>
      <a:lvl4pPr marL="1200150" indent="-171450" algn="l" defTabSz="685800" rtl="0" eaLnBrk="1" latinLnBrk="0" hangingPunct="1">
        <a:lnSpc>
          <a:spcPct val="90000"/>
        </a:lnSpc>
        <a:spcBef>
          <a:spcPts val="375"/>
        </a:spcBef>
        <a:buFont typeface="Arial"/>
        <a:buChar char="•"/>
        <a:defRPr sz="1350" kern="1200">
          <a:solidFill>
            <a:srgbClr val="60636B"/>
          </a:solidFill>
          <a:latin typeface="Fira Sans" charset="0"/>
          <a:ea typeface="Fira Sans" charset="0"/>
          <a:cs typeface="Fira Sans" charset="0"/>
        </a:defRPr>
      </a:lvl4pPr>
      <a:lvl5pPr marL="1543050" indent="-171450" algn="l" defTabSz="685800" rtl="0" eaLnBrk="1" latinLnBrk="0" hangingPunct="1">
        <a:lnSpc>
          <a:spcPct val="90000"/>
        </a:lnSpc>
        <a:spcBef>
          <a:spcPts val="375"/>
        </a:spcBef>
        <a:buFont typeface="Arial"/>
        <a:buChar char="•"/>
        <a:defRPr sz="1350" kern="1200">
          <a:solidFill>
            <a:srgbClr val="60636B"/>
          </a:solidFill>
          <a:latin typeface="Fira Sans" charset="0"/>
          <a:ea typeface="Fira Sans" charset="0"/>
          <a:cs typeface="Fira Sans"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paul-barford.blogspot.com/2016/03/working-together.html" TargetMode="External"/><Relationship Id="rId2" Type="http://schemas.openxmlformats.org/officeDocument/2006/relationships/image" Target="../media/image10.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vde.state.wv.us/policie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edtech4beginners.com/2017/02/03/a-webinar-for-scientix-10-top-tech-tools-for-teachers/" TargetMode="External"/><Relationship Id="rId2" Type="http://schemas.openxmlformats.org/officeDocument/2006/relationships/image" Target="../media/image11.png"/><Relationship Id="rId1" Type="http://schemas.openxmlformats.org/officeDocument/2006/relationships/slideLayout" Target="../slideLayouts/slideLayout8.xml"/><Relationship Id="rId4" Type="http://schemas.openxmlformats.org/officeDocument/2006/relationships/hyperlink" Target="https://forms.office.com/Pages/ResponsePage.aspx?id=S7AZ4AwzekaLrgn7FzdNasaWFT4hhtRFoEBPXzQDv9JUQk1RSFAzSFhGOFJLM1A5SFgyQUFFVUtEQS4u"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WVPreKsteeringteam.WVDE@k12.wv.us" TargetMode="External"/><Relationship Id="rId2" Type="http://schemas.openxmlformats.org/officeDocument/2006/relationships/image" Target="../media/image12.jpeg"/><Relationship Id="rId1" Type="http://schemas.openxmlformats.org/officeDocument/2006/relationships/slideLayout" Target="../slideLayouts/slideLayout8.xml"/><Relationship Id="rId5" Type="http://schemas.openxmlformats.org/officeDocument/2006/relationships/hyperlink" Target="mailto:vhuffman@k12.wv.us" TargetMode="External"/><Relationship Id="rId4" Type="http://schemas.openxmlformats.org/officeDocument/2006/relationships/hyperlink" Target="mailto:lmray@k12.wv.us"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flickr.com/photos/charlottesphotogallery/5784347589/"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flickr.com/photos/craigtaylor74/4859647454/" TargetMode="External"/><Relationship Id="rId2" Type="http://schemas.openxmlformats.org/officeDocument/2006/relationships/image" Target="../media/image4.jpeg"/><Relationship Id="rId1" Type="http://schemas.openxmlformats.org/officeDocument/2006/relationships/slideLayout" Target="../slideLayouts/slideLayout4.xml"/><Relationship Id="rId5" Type="http://schemas.openxmlformats.org/officeDocument/2006/relationships/hyperlink" Target="mailto:Brittany.N.Doss@k12.wv.us" TargetMode="External"/><Relationship Id="rId4" Type="http://schemas.openxmlformats.org/officeDocument/2006/relationships/hyperlink" Target="mailto:Brittany.N.Doss@wv.gov"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hyperlink" Target="http://drkblog.wordpress.com/2010/11/30/finishing-up/" TargetMode="External"/><Relationship Id="rId2" Type="http://schemas.openxmlformats.org/officeDocument/2006/relationships/image" Target="../media/image8.gif"/><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2012books.lardbucket.org/books/public-speaking-practice-and-ethics/s12-introductions-matter-how-to-be.html" TargetMode="External"/><Relationship Id="rId2" Type="http://schemas.openxmlformats.org/officeDocument/2006/relationships/image" Target="../media/image9.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280" y="3446399"/>
            <a:ext cx="8875835" cy="1068452"/>
          </a:xfrm>
        </p:spPr>
        <p:txBody>
          <a:bodyPr/>
          <a:lstStyle/>
          <a:p>
            <a:r>
              <a:rPr lang="en-US"/>
              <a:t>Pre-K System of Support</a:t>
            </a:r>
          </a:p>
        </p:txBody>
      </p:sp>
      <p:sp>
        <p:nvSpPr>
          <p:cNvPr id="3" name="Subtitle 2"/>
          <p:cNvSpPr>
            <a:spLocks noGrp="1"/>
          </p:cNvSpPr>
          <p:nvPr>
            <p:ph type="subTitle" idx="1"/>
          </p:nvPr>
        </p:nvSpPr>
        <p:spPr/>
        <p:txBody>
          <a:bodyPr>
            <a:normAutofit/>
          </a:bodyPr>
          <a:lstStyle/>
          <a:p>
            <a:r>
              <a:rPr lang="en-US"/>
              <a:t>ELRS:Pre-K</a:t>
            </a:r>
          </a:p>
        </p:txBody>
      </p:sp>
      <p:sp>
        <p:nvSpPr>
          <p:cNvPr id="4" name="Date Placeholder 3"/>
          <p:cNvSpPr>
            <a:spLocks noGrp="1"/>
          </p:cNvSpPr>
          <p:nvPr>
            <p:ph type="dt" sz="half" idx="10"/>
          </p:nvPr>
        </p:nvSpPr>
        <p:spPr/>
        <p:txBody>
          <a:bodyPr/>
          <a:lstStyle/>
          <a:p>
            <a:r>
              <a:rPr lang="en-US"/>
              <a:t>May 14, 2020</a:t>
            </a:r>
          </a:p>
        </p:txBody>
      </p:sp>
    </p:spTree>
    <p:extLst>
      <p:ext uri="{BB962C8B-B14F-4D97-AF65-F5344CB8AC3E}">
        <p14:creationId xmlns:p14="http://schemas.microsoft.com/office/powerpoint/2010/main" val="1826907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A close up of a logo&#10;&#10;Description generated with high confidence">
            <a:extLst>
              <a:ext uri="{FF2B5EF4-FFF2-40B4-BE49-F238E27FC236}">
                <a16:creationId xmlns:a16="http://schemas.microsoft.com/office/drawing/2014/main" id="{EB374E0D-D945-4A25-8074-4CDA03FE7AD7}"/>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5515716" y="3080708"/>
            <a:ext cx="3534637" cy="2821547"/>
          </a:xfrm>
          <a:prstGeom prst="rect">
            <a:avLst/>
          </a:prstGeom>
          <a:noFill/>
        </p:spPr>
      </p:pic>
      <p:sp>
        <p:nvSpPr>
          <p:cNvPr id="4" name="Slide Number Placeholder 3">
            <a:extLst>
              <a:ext uri="{FF2B5EF4-FFF2-40B4-BE49-F238E27FC236}">
                <a16:creationId xmlns:a16="http://schemas.microsoft.com/office/drawing/2014/main" id="{A757D5AA-8BB6-4464-B6D7-B663E2061D14}"/>
              </a:ext>
            </a:extLst>
          </p:cNvPr>
          <p:cNvSpPr>
            <a:spLocks noGrp="1"/>
          </p:cNvSpPr>
          <p:nvPr>
            <p:ph type="sldNum" sz="quarter" idx="12"/>
          </p:nvPr>
        </p:nvSpPr>
        <p:spPr>
          <a:xfrm>
            <a:off x="7947136" y="6356353"/>
            <a:ext cx="879230" cy="365125"/>
          </a:xfrm>
        </p:spPr>
        <p:txBody>
          <a:bodyPr anchor="ctr">
            <a:normAutofit/>
          </a:bodyPr>
          <a:lstStyle/>
          <a:p>
            <a:pPr>
              <a:spcAft>
                <a:spcPts val="600"/>
              </a:spcAft>
            </a:pPr>
            <a:fld id="{16630861-4318-414B-8E21-CA5F03E7BD41}" type="slidenum">
              <a:rPr lang="en-US" smtClean="0"/>
              <a:pPr>
                <a:spcAft>
                  <a:spcPts val="600"/>
                </a:spcAft>
              </a:pPr>
              <a:t>10</a:t>
            </a:fld>
            <a:endParaRPr lang="en-US"/>
          </a:p>
        </p:txBody>
      </p:sp>
      <p:sp>
        <p:nvSpPr>
          <p:cNvPr id="2" name="Title 1">
            <a:extLst>
              <a:ext uri="{FF2B5EF4-FFF2-40B4-BE49-F238E27FC236}">
                <a16:creationId xmlns:a16="http://schemas.microsoft.com/office/drawing/2014/main" id="{48419EC5-7545-48EB-B910-8E556367D71A}"/>
              </a:ext>
            </a:extLst>
          </p:cNvPr>
          <p:cNvSpPr>
            <a:spLocks noGrp="1"/>
          </p:cNvSpPr>
          <p:nvPr>
            <p:ph type="title"/>
          </p:nvPr>
        </p:nvSpPr>
        <p:spPr>
          <a:xfrm>
            <a:off x="334108" y="457200"/>
            <a:ext cx="4826184" cy="789889"/>
          </a:xfrm>
        </p:spPr>
        <p:txBody>
          <a:bodyPr anchor="b">
            <a:normAutofit/>
          </a:bodyPr>
          <a:lstStyle/>
          <a:p>
            <a:pPr algn="ctr"/>
            <a:r>
              <a:rPr lang="en-US">
                <a:latin typeface="Vollkorn"/>
              </a:rPr>
              <a:t>Child Outcomes Summary (COS) </a:t>
            </a:r>
            <a:br>
              <a:rPr lang="en-US"/>
            </a:br>
            <a:r>
              <a:rPr lang="en-US">
                <a:latin typeface="Vollkorn"/>
              </a:rPr>
              <a:t>Process  Exit Ratings</a:t>
            </a:r>
          </a:p>
        </p:txBody>
      </p:sp>
      <p:sp>
        <p:nvSpPr>
          <p:cNvPr id="3" name="Content Placeholder 2">
            <a:extLst>
              <a:ext uri="{FF2B5EF4-FFF2-40B4-BE49-F238E27FC236}">
                <a16:creationId xmlns:a16="http://schemas.microsoft.com/office/drawing/2014/main" id="{375B3167-6508-4546-927F-D10D30E028F6}"/>
              </a:ext>
            </a:extLst>
          </p:cNvPr>
          <p:cNvSpPr>
            <a:spLocks noGrp="1"/>
          </p:cNvSpPr>
          <p:nvPr>
            <p:ph type="body" sz="half" idx="2"/>
          </p:nvPr>
        </p:nvSpPr>
        <p:spPr>
          <a:xfrm>
            <a:off x="334108" y="1510606"/>
            <a:ext cx="4990881" cy="4358382"/>
          </a:xfrm>
        </p:spPr>
        <p:txBody>
          <a:bodyPr vert="horz" lIns="91440" tIns="45720" rIns="91440" bIns="45720" rtlCol="0" anchor="t">
            <a:noAutofit/>
          </a:bodyPr>
          <a:lstStyle/>
          <a:p>
            <a:r>
              <a:rPr lang="en-US" sz="1800">
                <a:latin typeface="Fira Sans"/>
              </a:rPr>
              <a:t>The teacher/team should use available data to complete the Exit rating to reflect the student’s current level of performance.  For Completion of the Exit rating the following information could be used:</a:t>
            </a:r>
          </a:p>
          <a:p>
            <a:r>
              <a:rPr lang="en-US" sz="1800" b="1">
                <a:latin typeface="Fira Sans"/>
              </a:rPr>
              <a:t>Include progress data collected prior to building closures;</a:t>
            </a:r>
          </a:p>
          <a:p>
            <a:pPr marL="171450" indent="-171450">
              <a:buChar char="•"/>
            </a:pPr>
            <a:r>
              <a:rPr lang="en-US" sz="1800">
                <a:latin typeface="Fira Sans"/>
              </a:rPr>
              <a:t>Student work samples;</a:t>
            </a:r>
          </a:p>
          <a:p>
            <a:pPr marL="171450" indent="-171450">
              <a:buChar char="•"/>
            </a:pPr>
            <a:r>
              <a:rPr lang="en-US" sz="1800">
                <a:latin typeface="Fira Sans"/>
              </a:rPr>
              <a:t>Observations;</a:t>
            </a:r>
          </a:p>
          <a:p>
            <a:pPr marL="171450" indent="-171450">
              <a:buChar char="•"/>
            </a:pPr>
            <a:r>
              <a:rPr lang="en-US" sz="1800">
                <a:latin typeface="Fira Sans"/>
              </a:rPr>
              <a:t>Any assessments and/or evaluations;</a:t>
            </a:r>
          </a:p>
          <a:p>
            <a:pPr marL="171450" indent="-171450">
              <a:buChar char="•"/>
            </a:pPr>
            <a:r>
              <a:rPr lang="en-US" sz="1800">
                <a:latin typeface="Fira Sans"/>
              </a:rPr>
              <a:t>Parent/Caretaker information; and</a:t>
            </a:r>
          </a:p>
          <a:p>
            <a:pPr marL="171450" indent="-171450">
              <a:buChar char="•"/>
            </a:pPr>
            <a:r>
              <a:rPr lang="en-US" sz="1800">
                <a:latin typeface="Fira Sans"/>
              </a:rPr>
              <a:t>Anecdotal information.</a:t>
            </a:r>
          </a:p>
          <a:p>
            <a:pPr marL="171450" indent="-171450">
              <a:buChar char="•"/>
            </a:pPr>
            <a:r>
              <a:rPr lang="en-US" sz="1800">
                <a:latin typeface="Fira Sans"/>
              </a:rPr>
              <a:t>Document what materials/information were used to determine the Exit rating and provide Prior Written Notice if needed.</a:t>
            </a:r>
          </a:p>
          <a:p>
            <a:pPr marL="171450" indent="-171450">
              <a:buChar char="•"/>
            </a:pPr>
            <a:endParaRPr lang="en-US" sz="1800"/>
          </a:p>
          <a:p>
            <a:endParaRPr lang="en-US"/>
          </a:p>
        </p:txBody>
      </p:sp>
    </p:spTree>
    <p:extLst>
      <p:ext uri="{BB962C8B-B14F-4D97-AF65-F5344CB8AC3E}">
        <p14:creationId xmlns:p14="http://schemas.microsoft.com/office/powerpoint/2010/main" val="1952151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83E816-B3AB-44C4-97CD-986036E9F42B}"/>
              </a:ext>
            </a:extLst>
          </p:cNvPr>
          <p:cNvSpPr>
            <a:spLocks noGrp="1"/>
          </p:cNvSpPr>
          <p:nvPr>
            <p:ph type="title"/>
          </p:nvPr>
        </p:nvSpPr>
        <p:spPr/>
        <p:txBody>
          <a:bodyPr anchor="b">
            <a:normAutofit/>
          </a:bodyPr>
          <a:lstStyle/>
          <a:p>
            <a:pPr algn="ctr"/>
            <a:r>
              <a:rPr lang="en-US">
                <a:latin typeface="Vollkorn"/>
              </a:rPr>
              <a:t>2020-2021 Pre-K and Kindergarten Enrollment Guidance </a:t>
            </a:r>
            <a:endParaRPr lang="en-US"/>
          </a:p>
        </p:txBody>
      </p:sp>
      <p:sp>
        <p:nvSpPr>
          <p:cNvPr id="6" name="Slide Number Placeholder 5">
            <a:extLst>
              <a:ext uri="{FF2B5EF4-FFF2-40B4-BE49-F238E27FC236}">
                <a16:creationId xmlns:a16="http://schemas.microsoft.com/office/drawing/2014/main" id="{8AD75DA6-0601-43C1-BF9E-F7A558B7EF36}"/>
              </a:ext>
            </a:extLst>
          </p:cNvPr>
          <p:cNvSpPr>
            <a:spLocks noGrp="1"/>
          </p:cNvSpPr>
          <p:nvPr>
            <p:ph type="sldNum" sz="quarter" idx="12"/>
          </p:nvPr>
        </p:nvSpPr>
        <p:spPr/>
        <p:txBody>
          <a:bodyPr anchor="ctr">
            <a:normAutofit/>
          </a:bodyPr>
          <a:lstStyle/>
          <a:p>
            <a:pPr>
              <a:spcAft>
                <a:spcPts val="600"/>
              </a:spcAft>
            </a:pPr>
            <a:fld id="{16630861-4318-414B-8E21-CA5F03E7BD41}" type="slidenum">
              <a:rPr lang="en-US" smtClean="0"/>
              <a:pPr>
                <a:spcAft>
                  <a:spcPts val="600"/>
                </a:spcAft>
              </a:pPr>
              <a:t>11</a:t>
            </a:fld>
            <a:endParaRPr lang="en-US"/>
          </a:p>
        </p:txBody>
      </p:sp>
      <p:sp>
        <p:nvSpPr>
          <p:cNvPr id="3" name="Content Placeholder 2">
            <a:extLst>
              <a:ext uri="{FF2B5EF4-FFF2-40B4-BE49-F238E27FC236}">
                <a16:creationId xmlns:a16="http://schemas.microsoft.com/office/drawing/2014/main" id="{DC4F1F17-45FE-4786-9C33-0743107A0627}"/>
              </a:ext>
            </a:extLst>
          </p:cNvPr>
          <p:cNvSpPr>
            <a:spLocks noGrp="1"/>
          </p:cNvSpPr>
          <p:nvPr>
            <p:ph idx="1"/>
          </p:nvPr>
        </p:nvSpPr>
        <p:spPr>
          <a:xfrm>
            <a:off x="298939" y="1548239"/>
            <a:ext cx="8527427" cy="4325023"/>
          </a:xfrm>
        </p:spPr>
        <p:txBody>
          <a:bodyPr vert="horz" lIns="91440" tIns="45720" rIns="91440" bIns="45720" rtlCol="0" anchor="t">
            <a:normAutofit/>
          </a:bodyPr>
          <a:lstStyle/>
          <a:p>
            <a:r>
              <a:rPr lang="en-US">
                <a:latin typeface="Fira Sans"/>
              </a:rPr>
              <a:t>Clarification and guidance to support pre-k teams, kindergarten enrollment staff, families, and children.  </a:t>
            </a:r>
          </a:p>
          <a:p>
            <a:endParaRPr lang="en-US" dirty="0"/>
          </a:p>
          <a:p>
            <a:r>
              <a:rPr lang="en-US">
                <a:latin typeface="Fira Sans"/>
              </a:rPr>
              <a:t>Memo will be sent out via pre-k listserv and Superintendent's updates.</a:t>
            </a:r>
          </a:p>
          <a:p>
            <a:endParaRPr lang="en-US" dirty="0"/>
          </a:p>
          <a:p>
            <a:r>
              <a:rPr lang="en-US">
                <a:latin typeface="Fira Sans"/>
              </a:rPr>
              <a:t>Adjust enrollment process for upcoming school year to support health and safety of everyone.</a:t>
            </a:r>
          </a:p>
          <a:p>
            <a:endParaRPr lang="en-US" dirty="0"/>
          </a:p>
          <a:p>
            <a:r>
              <a:rPr lang="en-US"/>
              <a:t>County pre-k teams must collaboratively agree on enrollment changes to ensure a universal process based on the requirements of WVBE Policy 2525, West Virginia’s Universal Access to a Quality Early Education System.</a:t>
            </a:r>
          </a:p>
        </p:txBody>
      </p:sp>
    </p:spTree>
    <p:extLst>
      <p:ext uri="{BB962C8B-B14F-4D97-AF65-F5344CB8AC3E}">
        <p14:creationId xmlns:p14="http://schemas.microsoft.com/office/powerpoint/2010/main" val="4205858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83E816-B3AB-44C4-97CD-986036E9F42B}"/>
              </a:ext>
            </a:extLst>
          </p:cNvPr>
          <p:cNvSpPr>
            <a:spLocks noGrp="1"/>
          </p:cNvSpPr>
          <p:nvPr>
            <p:ph type="title"/>
          </p:nvPr>
        </p:nvSpPr>
        <p:spPr>
          <a:xfrm>
            <a:off x="298939" y="-2390"/>
            <a:ext cx="8527427" cy="1400159"/>
          </a:xfrm>
        </p:spPr>
        <p:txBody>
          <a:bodyPr anchor="b">
            <a:normAutofit/>
          </a:bodyPr>
          <a:lstStyle/>
          <a:p>
            <a:pPr algn="ctr"/>
            <a:r>
              <a:rPr lang="en-US">
                <a:latin typeface="Vollkorn"/>
              </a:rPr>
              <a:t>2020-2021 Pre-K and Kindergarten Enrollment Guidance </a:t>
            </a:r>
            <a:endParaRPr lang="en-US"/>
          </a:p>
        </p:txBody>
      </p:sp>
      <p:sp>
        <p:nvSpPr>
          <p:cNvPr id="6" name="Slide Number Placeholder 5">
            <a:extLst>
              <a:ext uri="{FF2B5EF4-FFF2-40B4-BE49-F238E27FC236}">
                <a16:creationId xmlns:a16="http://schemas.microsoft.com/office/drawing/2014/main" id="{8AD75DA6-0601-43C1-BF9E-F7A558B7EF36}"/>
              </a:ext>
            </a:extLst>
          </p:cNvPr>
          <p:cNvSpPr>
            <a:spLocks noGrp="1"/>
          </p:cNvSpPr>
          <p:nvPr>
            <p:ph type="sldNum" sz="quarter" idx="12"/>
          </p:nvPr>
        </p:nvSpPr>
        <p:spPr/>
        <p:txBody>
          <a:bodyPr anchor="ctr">
            <a:normAutofit/>
          </a:bodyPr>
          <a:lstStyle/>
          <a:p>
            <a:pPr>
              <a:spcAft>
                <a:spcPts val="600"/>
              </a:spcAft>
            </a:pPr>
            <a:fld id="{16630861-4318-414B-8E21-CA5F03E7BD41}" type="slidenum">
              <a:rPr lang="en-US" smtClean="0"/>
              <a:pPr>
                <a:spcAft>
                  <a:spcPts val="600"/>
                </a:spcAft>
              </a:pPr>
              <a:t>12</a:t>
            </a:fld>
            <a:endParaRPr lang="en-US"/>
          </a:p>
        </p:txBody>
      </p:sp>
      <p:sp>
        <p:nvSpPr>
          <p:cNvPr id="3" name="Content Placeholder 2">
            <a:extLst>
              <a:ext uri="{FF2B5EF4-FFF2-40B4-BE49-F238E27FC236}">
                <a16:creationId xmlns:a16="http://schemas.microsoft.com/office/drawing/2014/main" id="{DC4F1F17-45FE-4786-9C33-0743107A0627}"/>
              </a:ext>
            </a:extLst>
          </p:cNvPr>
          <p:cNvSpPr>
            <a:spLocks noGrp="1"/>
          </p:cNvSpPr>
          <p:nvPr>
            <p:ph idx="1"/>
          </p:nvPr>
        </p:nvSpPr>
        <p:spPr/>
        <p:txBody>
          <a:bodyPr vert="horz" lIns="91440" tIns="45720" rIns="91440" bIns="45720" rtlCol="0" anchor="t">
            <a:normAutofit/>
          </a:bodyPr>
          <a:lstStyle/>
          <a:p>
            <a:r>
              <a:rPr lang="en-US">
                <a:latin typeface="Fira Sans"/>
              </a:rPr>
              <a:t>Develop processes to complete enrollment forms by phone, electronically, and/or United States mail. Consider the diverse needs of families.</a:t>
            </a:r>
            <a:endParaRPr lang="en-US" dirty="0">
              <a:latin typeface="Fira Sans"/>
            </a:endParaRPr>
          </a:p>
          <a:p>
            <a:endParaRPr lang="en-US" dirty="0"/>
          </a:p>
          <a:p>
            <a:r>
              <a:rPr lang="en-US"/>
              <a:t>Consider how enrollment can be conducted over the summer and through the beginning of the next school year, rather than all at once.</a:t>
            </a:r>
            <a:endParaRPr lang="en-US" dirty="0"/>
          </a:p>
          <a:p>
            <a:endParaRPr lang="en-US" dirty="0"/>
          </a:p>
          <a:p>
            <a:r>
              <a:rPr lang="en-US"/>
              <a:t>Provide mechanisms for families to submit up-to-date health requirements, including immunization records, HealthCheck, and oral health examination records.  </a:t>
            </a:r>
            <a:endParaRPr lang="en-US" dirty="0"/>
          </a:p>
          <a:p>
            <a:endParaRPr lang="en-US" dirty="0"/>
          </a:p>
          <a:p>
            <a:endParaRPr lang="en-US" dirty="0"/>
          </a:p>
        </p:txBody>
      </p:sp>
    </p:spTree>
    <p:extLst>
      <p:ext uri="{BB962C8B-B14F-4D97-AF65-F5344CB8AC3E}">
        <p14:creationId xmlns:p14="http://schemas.microsoft.com/office/powerpoint/2010/main" val="4218290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83E816-B3AB-44C4-97CD-986036E9F42B}"/>
              </a:ext>
            </a:extLst>
          </p:cNvPr>
          <p:cNvSpPr>
            <a:spLocks noGrp="1"/>
          </p:cNvSpPr>
          <p:nvPr>
            <p:ph type="title"/>
          </p:nvPr>
        </p:nvSpPr>
        <p:spPr>
          <a:xfrm>
            <a:off x="309377" y="-44143"/>
            <a:ext cx="8527427" cy="1400159"/>
          </a:xfrm>
        </p:spPr>
        <p:txBody>
          <a:bodyPr anchor="b">
            <a:normAutofit/>
          </a:bodyPr>
          <a:lstStyle/>
          <a:p>
            <a:pPr algn="ctr"/>
            <a:r>
              <a:rPr lang="en-US">
                <a:latin typeface="Vollkorn"/>
              </a:rPr>
              <a:t>2020-2021 Pre-K and Kindergarten Enrollment Guidance </a:t>
            </a:r>
            <a:endParaRPr lang="en-US"/>
          </a:p>
        </p:txBody>
      </p:sp>
      <p:sp>
        <p:nvSpPr>
          <p:cNvPr id="6" name="Slide Number Placeholder 5">
            <a:extLst>
              <a:ext uri="{FF2B5EF4-FFF2-40B4-BE49-F238E27FC236}">
                <a16:creationId xmlns:a16="http://schemas.microsoft.com/office/drawing/2014/main" id="{8AD75DA6-0601-43C1-BF9E-F7A558B7EF36}"/>
              </a:ext>
            </a:extLst>
          </p:cNvPr>
          <p:cNvSpPr>
            <a:spLocks noGrp="1"/>
          </p:cNvSpPr>
          <p:nvPr>
            <p:ph type="sldNum" sz="quarter" idx="12"/>
          </p:nvPr>
        </p:nvSpPr>
        <p:spPr/>
        <p:txBody>
          <a:bodyPr anchor="ctr">
            <a:normAutofit/>
          </a:bodyPr>
          <a:lstStyle/>
          <a:p>
            <a:pPr>
              <a:spcAft>
                <a:spcPts val="600"/>
              </a:spcAft>
            </a:pPr>
            <a:fld id="{16630861-4318-414B-8E21-CA5F03E7BD41}" type="slidenum">
              <a:rPr lang="en-US" smtClean="0"/>
              <a:pPr>
                <a:spcAft>
                  <a:spcPts val="600"/>
                </a:spcAft>
              </a:pPr>
              <a:t>13</a:t>
            </a:fld>
            <a:endParaRPr lang="en-US"/>
          </a:p>
        </p:txBody>
      </p:sp>
      <p:sp>
        <p:nvSpPr>
          <p:cNvPr id="3" name="Content Placeholder 2">
            <a:extLst>
              <a:ext uri="{FF2B5EF4-FFF2-40B4-BE49-F238E27FC236}">
                <a16:creationId xmlns:a16="http://schemas.microsoft.com/office/drawing/2014/main" id="{DC4F1F17-45FE-4786-9C33-0743107A0627}"/>
              </a:ext>
            </a:extLst>
          </p:cNvPr>
          <p:cNvSpPr>
            <a:spLocks noGrp="1"/>
          </p:cNvSpPr>
          <p:nvPr>
            <p:ph idx="1"/>
          </p:nvPr>
        </p:nvSpPr>
        <p:spPr>
          <a:xfrm>
            <a:off x="-3772" y="1305759"/>
            <a:ext cx="9143289" cy="4609256"/>
          </a:xfrm>
        </p:spPr>
        <p:txBody>
          <a:bodyPr vert="horz" lIns="91440" tIns="45720" rIns="91440" bIns="45720" rtlCol="0" anchor="t">
            <a:normAutofit/>
          </a:bodyPr>
          <a:lstStyle/>
          <a:p>
            <a:r>
              <a:rPr lang="en-US">
                <a:latin typeface="Fira Sans"/>
              </a:rPr>
              <a:t>Provide opportunities for families to provide proof of residency, age, and income identification electronically prior to or on the first day of attendance.  </a:t>
            </a:r>
            <a:endParaRPr lang="en-US" dirty="0">
              <a:latin typeface="Fira Sans"/>
            </a:endParaRPr>
          </a:p>
          <a:p>
            <a:endParaRPr lang="en-US" dirty="0">
              <a:latin typeface="Fira Sans"/>
            </a:endParaRPr>
          </a:p>
          <a:p>
            <a:r>
              <a:rPr lang="en-US">
                <a:latin typeface="Fira Sans"/>
              </a:rPr>
              <a:t>Counties will need to provide flexibility regarding selection criteria.  </a:t>
            </a:r>
            <a:r>
              <a:rPr lang="en-US" b="1">
                <a:latin typeface="Fira Sans"/>
              </a:rPr>
              <a:t>Families should not be penalized for lack of resources to provide required documentation earlier, rather than later in the enrollment process.  </a:t>
            </a:r>
          </a:p>
          <a:p>
            <a:endParaRPr lang="en-US" b="1" dirty="0"/>
          </a:p>
          <a:p>
            <a:r>
              <a:rPr lang="en-US">
                <a:latin typeface="Fira Sans"/>
              </a:rPr>
              <a:t>Develop provisions for review of state-certified live birth certificates based on W.Va. Code §18-2-5c later in the summer, but prior to or on the first day of attendance. </a:t>
            </a:r>
            <a:endParaRPr lang="en-US" b="1" dirty="0"/>
          </a:p>
          <a:p>
            <a:endParaRPr lang="en-US" dirty="0">
              <a:latin typeface="Fira Sans"/>
            </a:endParaRPr>
          </a:p>
          <a:p>
            <a:r>
              <a:rPr lang="en-US">
                <a:latin typeface="Fira Sans"/>
              </a:rPr>
              <a:t>Share enrollment changes with the public.</a:t>
            </a: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019528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E1B42-F2ED-46AA-84C8-E9B713E9D3E5}"/>
              </a:ext>
            </a:extLst>
          </p:cNvPr>
          <p:cNvSpPr>
            <a:spLocks noGrp="1"/>
          </p:cNvSpPr>
          <p:nvPr>
            <p:ph type="title"/>
          </p:nvPr>
        </p:nvSpPr>
        <p:spPr/>
        <p:txBody>
          <a:bodyPr/>
          <a:lstStyle/>
          <a:p>
            <a:r>
              <a:rPr lang="en-US" dirty="0">
                <a:latin typeface="Vollkorn"/>
              </a:rPr>
              <a:t>WVBE Policy 2525</a:t>
            </a:r>
            <a:endParaRPr lang="en-US" dirty="0"/>
          </a:p>
        </p:txBody>
      </p:sp>
      <p:sp>
        <p:nvSpPr>
          <p:cNvPr id="3" name="Content Placeholder 2">
            <a:extLst>
              <a:ext uri="{FF2B5EF4-FFF2-40B4-BE49-F238E27FC236}">
                <a16:creationId xmlns:a16="http://schemas.microsoft.com/office/drawing/2014/main" id="{CF7660F4-8AE3-4294-B5D1-08063BD28BC0}"/>
              </a:ext>
            </a:extLst>
          </p:cNvPr>
          <p:cNvSpPr>
            <a:spLocks noGrp="1"/>
          </p:cNvSpPr>
          <p:nvPr>
            <p:ph idx="1"/>
          </p:nvPr>
        </p:nvSpPr>
        <p:spPr>
          <a:xfrm>
            <a:off x="298939" y="1086554"/>
            <a:ext cx="8527427" cy="5026790"/>
          </a:xfrm>
        </p:spPr>
        <p:txBody>
          <a:bodyPr vert="horz" lIns="91440" tIns="45720" rIns="91440" bIns="45720" rtlCol="0" anchor="t">
            <a:normAutofit/>
          </a:bodyPr>
          <a:lstStyle/>
          <a:p>
            <a:r>
              <a:rPr lang="en-US" dirty="0">
                <a:latin typeface="Fira Sans"/>
              </a:rPr>
              <a:t>Will be on a 30-day public comment until 4:00 P.M.,  June 12, </a:t>
            </a:r>
            <a:r>
              <a:rPr lang="en-US">
                <a:latin typeface="Fira Sans"/>
              </a:rPr>
              <a:t>2020.  Access at </a:t>
            </a:r>
            <a:r>
              <a:rPr lang="en-US" dirty="0">
                <a:latin typeface="Fira Sans"/>
                <a:hlinkClick r:id="rId2"/>
              </a:rPr>
              <a:t>http://wvde.state.wv.us/policies/</a:t>
            </a:r>
            <a:r>
              <a:rPr lang="en-US" dirty="0">
                <a:latin typeface="Fira Sans"/>
              </a:rPr>
              <a:t>.  </a:t>
            </a:r>
          </a:p>
          <a:p>
            <a:endParaRPr lang="en-US" dirty="0">
              <a:latin typeface="Fira Sans"/>
            </a:endParaRPr>
          </a:p>
          <a:p>
            <a:r>
              <a:rPr lang="en-US" dirty="0">
                <a:latin typeface="Fira Sans"/>
              </a:rPr>
              <a:t>Proposed changes in most sections include minor edits to formatting and grammar, and linkage to updates in other related policies.    </a:t>
            </a:r>
          </a:p>
          <a:p>
            <a:endParaRPr lang="en-US"/>
          </a:p>
          <a:p>
            <a:r>
              <a:rPr lang="en-US" dirty="0">
                <a:latin typeface="Fira Sans"/>
              </a:rPr>
              <a:t>Proposed changes to §126-28-5. Eligibility and Enrollment.  Removes dated language relating to enrollment requirements.</a:t>
            </a:r>
          </a:p>
          <a:p>
            <a:endParaRPr lang="en-US" dirty="0">
              <a:latin typeface="Fira Sans"/>
            </a:endParaRPr>
          </a:p>
          <a:p>
            <a:r>
              <a:rPr lang="en-US" dirty="0">
                <a:latin typeface="Fira Sans"/>
              </a:rPr>
              <a:t> Proposed changes to §126-28-13.  Environmental Design.  Removed language addressing four- hour pre-k programs, which are no longer allowable.  Proposed changes also clarify requirements regarding outdoor/gross motor activity.</a:t>
            </a:r>
          </a:p>
          <a:p>
            <a:pPr marL="0" indent="0">
              <a:buNone/>
            </a:pPr>
            <a:endParaRPr lang="en-US" dirty="0"/>
          </a:p>
        </p:txBody>
      </p:sp>
      <p:sp>
        <p:nvSpPr>
          <p:cNvPr id="5" name="Slide Number Placeholder 4">
            <a:extLst>
              <a:ext uri="{FF2B5EF4-FFF2-40B4-BE49-F238E27FC236}">
                <a16:creationId xmlns:a16="http://schemas.microsoft.com/office/drawing/2014/main" id="{65A44515-592B-406D-B5B9-0FC97EF4E036}"/>
              </a:ext>
            </a:extLst>
          </p:cNvPr>
          <p:cNvSpPr>
            <a:spLocks noGrp="1"/>
          </p:cNvSpPr>
          <p:nvPr>
            <p:ph type="sldNum" sz="quarter" idx="12"/>
          </p:nvPr>
        </p:nvSpPr>
        <p:spPr/>
        <p:txBody>
          <a:bodyPr/>
          <a:lstStyle/>
          <a:p>
            <a:fld id="{16630861-4318-414B-8E21-CA5F03E7BD41}" type="slidenum">
              <a:rPr lang="en-US" smtClean="0"/>
              <a:t>14</a:t>
            </a:fld>
            <a:endParaRPr lang="en-US"/>
          </a:p>
        </p:txBody>
      </p:sp>
    </p:spTree>
    <p:extLst>
      <p:ext uri="{BB962C8B-B14F-4D97-AF65-F5344CB8AC3E}">
        <p14:creationId xmlns:p14="http://schemas.microsoft.com/office/powerpoint/2010/main" val="3238933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E1B42-F2ED-46AA-84C8-E9B713E9D3E5}"/>
              </a:ext>
            </a:extLst>
          </p:cNvPr>
          <p:cNvSpPr>
            <a:spLocks noGrp="1"/>
          </p:cNvSpPr>
          <p:nvPr>
            <p:ph type="title"/>
          </p:nvPr>
        </p:nvSpPr>
        <p:spPr/>
        <p:txBody>
          <a:bodyPr/>
          <a:lstStyle/>
          <a:p>
            <a:r>
              <a:rPr lang="en-US" dirty="0">
                <a:latin typeface="Vollkorn"/>
              </a:rPr>
              <a:t>WVBE Policy 2525</a:t>
            </a:r>
            <a:endParaRPr lang="en-US" dirty="0"/>
          </a:p>
        </p:txBody>
      </p:sp>
      <p:sp>
        <p:nvSpPr>
          <p:cNvPr id="3" name="Content Placeholder 2">
            <a:extLst>
              <a:ext uri="{FF2B5EF4-FFF2-40B4-BE49-F238E27FC236}">
                <a16:creationId xmlns:a16="http://schemas.microsoft.com/office/drawing/2014/main" id="{CF7660F4-8AE3-4294-B5D1-08063BD28BC0}"/>
              </a:ext>
            </a:extLst>
          </p:cNvPr>
          <p:cNvSpPr>
            <a:spLocks noGrp="1"/>
          </p:cNvSpPr>
          <p:nvPr>
            <p:ph idx="1"/>
          </p:nvPr>
        </p:nvSpPr>
        <p:spPr>
          <a:xfrm>
            <a:off x="298939" y="1086554"/>
            <a:ext cx="8527427" cy="5026790"/>
          </a:xfrm>
        </p:spPr>
        <p:txBody>
          <a:bodyPr vert="horz" lIns="91440" tIns="45720" rIns="91440" bIns="45720" rtlCol="0" anchor="t">
            <a:normAutofit/>
          </a:bodyPr>
          <a:lstStyle/>
          <a:p>
            <a:pPr marL="0" indent="0">
              <a:buNone/>
            </a:pPr>
            <a:endParaRPr lang="en-US" dirty="0"/>
          </a:p>
          <a:p>
            <a:r>
              <a:rPr lang="en-US" dirty="0">
                <a:latin typeface="Fira Sans"/>
              </a:rPr>
              <a:t>Proposed changes to §126-28-15.  Curriculum and Assessment.  Clarified language regarding comprehensive curricular systems as related to instructional materials based on changes of W. Va. 126CSR35 Policy 2445.40, Instructional Resources.  Reorganized content within the section to ensure that all language related to comprehensive curricular systems is in the same subsection.  </a:t>
            </a:r>
            <a:endParaRPr lang="en-US"/>
          </a:p>
          <a:p>
            <a:endParaRPr lang="en-US" dirty="0">
              <a:latin typeface="Fira Sans"/>
            </a:endParaRPr>
          </a:p>
          <a:p>
            <a:r>
              <a:rPr lang="en-US" dirty="0">
                <a:latin typeface="Fira Sans"/>
              </a:rPr>
              <a:t>Proposed changes to §126-28-16. Personnel.  Updated and removed language in this section to reflect changes to W. Va. 126CSR136, Policy 5202, Minimum Requirements for the Licensure of Professional/ Paraprofessional Personnel and Advanced Salary Classifications.  </a:t>
            </a:r>
          </a:p>
          <a:p>
            <a:endParaRPr lang="en-US" dirty="0"/>
          </a:p>
        </p:txBody>
      </p:sp>
      <p:sp>
        <p:nvSpPr>
          <p:cNvPr id="5" name="Slide Number Placeholder 4">
            <a:extLst>
              <a:ext uri="{FF2B5EF4-FFF2-40B4-BE49-F238E27FC236}">
                <a16:creationId xmlns:a16="http://schemas.microsoft.com/office/drawing/2014/main" id="{65A44515-592B-406D-B5B9-0FC97EF4E036}"/>
              </a:ext>
            </a:extLst>
          </p:cNvPr>
          <p:cNvSpPr>
            <a:spLocks noGrp="1"/>
          </p:cNvSpPr>
          <p:nvPr>
            <p:ph type="sldNum" sz="quarter" idx="12"/>
          </p:nvPr>
        </p:nvSpPr>
        <p:spPr/>
        <p:txBody>
          <a:bodyPr/>
          <a:lstStyle/>
          <a:p>
            <a:fld id="{16630861-4318-414B-8E21-CA5F03E7BD41}" type="slidenum">
              <a:rPr lang="en-US" smtClean="0"/>
              <a:t>15</a:t>
            </a:fld>
            <a:endParaRPr lang="en-US"/>
          </a:p>
        </p:txBody>
      </p:sp>
    </p:spTree>
    <p:extLst>
      <p:ext uri="{BB962C8B-B14F-4D97-AF65-F5344CB8AC3E}">
        <p14:creationId xmlns:p14="http://schemas.microsoft.com/office/powerpoint/2010/main" val="4108709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E1B42-F2ED-46AA-84C8-E9B713E9D3E5}"/>
              </a:ext>
            </a:extLst>
          </p:cNvPr>
          <p:cNvSpPr>
            <a:spLocks noGrp="1"/>
          </p:cNvSpPr>
          <p:nvPr>
            <p:ph type="title"/>
          </p:nvPr>
        </p:nvSpPr>
        <p:spPr/>
        <p:txBody>
          <a:bodyPr/>
          <a:lstStyle/>
          <a:p>
            <a:r>
              <a:rPr lang="en-US" dirty="0">
                <a:latin typeface="Vollkorn"/>
              </a:rPr>
              <a:t>WVBE Policy 2525</a:t>
            </a:r>
            <a:endParaRPr lang="en-US" dirty="0"/>
          </a:p>
        </p:txBody>
      </p:sp>
      <p:sp>
        <p:nvSpPr>
          <p:cNvPr id="3" name="Content Placeholder 2">
            <a:extLst>
              <a:ext uri="{FF2B5EF4-FFF2-40B4-BE49-F238E27FC236}">
                <a16:creationId xmlns:a16="http://schemas.microsoft.com/office/drawing/2014/main" id="{CF7660F4-8AE3-4294-B5D1-08063BD28BC0}"/>
              </a:ext>
            </a:extLst>
          </p:cNvPr>
          <p:cNvSpPr>
            <a:spLocks noGrp="1"/>
          </p:cNvSpPr>
          <p:nvPr>
            <p:ph idx="1"/>
          </p:nvPr>
        </p:nvSpPr>
        <p:spPr>
          <a:xfrm>
            <a:off x="298939" y="1274444"/>
            <a:ext cx="8527427" cy="4598818"/>
          </a:xfrm>
        </p:spPr>
        <p:txBody>
          <a:bodyPr vert="horz" lIns="91440" tIns="45720" rIns="91440" bIns="45720" rtlCol="0" anchor="t">
            <a:normAutofit/>
          </a:bodyPr>
          <a:lstStyle/>
          <a:p>
            <a:endParaRPr lang="en-US" dirty="0"/>
          </a:p>
          <a:p>
            <a:r>
              <a:rPr lang="en-US" dirty="0">
                <a:latin typeface="Fira Sans"/>
              </a:rPr>
              <a:t>Proposed changes to §126-28-18.  Program Assessment and Continuous Quality Improvement. Includes additional language regarding implementation of a research-based coaching model to meet updates in federal regulations of pre-k collaborative partners, as well as support for high-quality teaching practices.  Proposed changes also clarify language concerning the use of annual data results as part of the Universal Pre-K Continuous Quality Improvement Process.</a:t>
            </a:r>
          </a:p>
          <a:p>
            <a:endParaRPr lang="en-US" dirty="0">
              <a:latin typeface="Fira Sans"/>
            </a:endParaRPr>
          </a:p>
          <a:p>
            <a:r>
              <a:rPr lang="en-US" dirty="0">
                <a:latin typeface="Fira Sans"/>
              </a:rPr>
              <a:t>Proposed changes to §126-28-21.  Glossary.  Updated title and formatting to reflect requirements.</a:t>
            </a:r>
          </a:p>
          <a:p>
            <a:endParaRPr lang="en-US" dirty="0"/>
          </a:p>
        </p:txBody>
      </p:sp>
      <p:sp>
        <p:nvSpPr>
          <p:cNvPr id="5" name="Slide Number Placeholder 4">
            <a:extLst>
              <a:ext uri="{FF2B5EF4-FFF2-40B4-BE49-F238E27FC236}">
                <a16:creationId xmlns:a16="http://schemas.microsoft.com/office/drawing/2014/main" id="{65A44515-592B-406D-B5B9-0FC97EF4E036}"/>
              </a:ext>
            </a:extLst>
          </p:cNvPr>
          <p:cNvSpPr>
            <a:spLocks noGrp="1"/>
          </p:cNvSpPr>
          <p:nvPr>
            <p:ph type="sldNum" sz="quarter" idx="12"/>
          </p:nvPr>
        </p:nvSpPr>
        <p:spPr/>
        <p:txBody>
          <a:bodyPr/>
          <a:lstStyle/>
          <a:p>
            <a:fld id="{16630861-4318-414B-8E21-CA5F03E7BD41}" type="slidenum">
              <a:rPr lang="en-US" smtClean="0"/>
              <a:t>16</a:t>
            </a:fld>
            <a:endParaRPr lang="en-US"/>
          </a:p>
        </p:txBody>
      </p:sp>
    </p:spTree>
    <p:extLst>
      <p:ext uri="{BB962C8B-B14F-4D97-AF65-F5344CB8AC3E}">
        <p14:creationId xmlns:p14="http://schemas.microsoft.com/office/powerpoint/2010/main" val="7199643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7C969-2AE1-4B99-9F23-F3B95BE17899}"/>
              </a:ext>
            </a:extLst>
          </p:cNvPr>
          <p:cNvSpPr>
            <a:spLocks noGrp="1"/>
          </p:cNvSpPr>
          <p:nvPr>
            <p:ph type="title"/>
          </p:nvPr>
        </p:nvSpPr>
        <p:spPr>
          <a:xfrm>
            <a:off x="334108" y="457200"/>
            <a:ext cx="3429550" cy="1278294"/>
          </a:xfrm>
        </p:spPr>
        <p:txBody>
          <a:bodyPr/>
          <a:lstStyle/>
          <a:p>
            <a:pPr algn="ctr"/>
            <a:r>
              <a:rPr lang="en-US" b="1" dirty="0">
                <a:solidFill>
                  <a:schemeClr val="tx1"/>
                </a:solidFill>
              </a:rPr>
              <a:t>Next Pre-K </a:t>
            </a:r>
            <a:br>
              <a:rPr lang="en-US" b="1" dirty="0">
                <a:solidFill>
                  <a:schemeClr val="tx1"/>
                </a:solidFill>
              </a:rPr>
            </a:br>
            <a:r>
              <a:rPr lang="en-US" b="1" dirty="0">
                <a:solidFill>
                  <a:schemeClr val="tx1"/>
                </a:solidFill>
              </a:rPr>
              <a:t>Core Team Chat</a:t>
            </a:r>
            <a:br>
              <a:rPr lang="en-US" b="1" dirty="0">
                <a:solidFill>
                  <a:schemeClr val="tx1"/>
                </a:solidFill>
              </a:rPr>
            </a:br>
            <a:r>
              <a:rPr lang="en-US" b="1" dirty="0">
                <a:solidFill>
                  <a:schemeClr val="tx1"/>
                </a:solidFill>
              </a:rPr>
              <a:t>June 4, 2020 1:30 p.m.</a:t>
            </a:r>
          </a:p>
        </p:txBody>
      </p:sp>
      <p:pic>
        <p:nvPicPr>
          <p:cNvPr id="8" name="Content Placeholder 7">
            <a:extLst>
              <a:ext uri="{FF2B5EF4-FFF2-40B4-BE49-F238E27FC236}">
                <a16:creationId xmlns:a16="http://schemas.microsoft.com/office/drawing/2014/main" id="{14F9774D-7439-41AF-B4A6-E2F789C4A697}"/>
              </a:ext>
            </a:extLst>
          </p:cNvPr>
          <p:cNvPicPr>
            <a:picLocks noGrp="1" noChangeAspect="1"/>
          </p:cNvPicPr>
          <p:nvPr>
            <p:ph idx="1"/>
          </p:nvPr>
        </p:nvPicPr>
        <p:blipFill>
          <a:blip r:embed="rId2">
            <a:extLst>
              <a:ext uri="{837473B0-CC2E-450A-ABE3-18F120FF3D39}">
                <a1611:picAttrSrcUrl xmlns:a1611="http://schemas.microsoft.com/office/drawing/2016/11/main" r:id="rId3"/>
              </a:ext>
            </a:extLst>
          </a:blip>
          <a:stretch>
            <a:fillRect/>
          </a:stretch>
        </p:blipFill>
        <p:spPr>
          <a:xfrm>
            <a:off x="4233245" y="2385049"/>
            <a:ext cx="4658435" cy="2087902"/>
          </a:xfrm>
        </p:spPr>
      </p:pic>
      <p:sp>
        <p:nvSpPr>
          <p:cNvPr id="6" name="Text Placeholder 5">
            <a:extLst>
              <a:ext uri="{FF2B5EF4-FFF2-40B4-BE49-F238E27FC236}">
                <a16:creationId xmlns:a16="http://schemas.microsoft.com/office/drawing/2014/main" id="{E5D3E308-BCF5-42DF-A58C-977011FE37D5}"/>
              </a:ext>
            </a:extLst>
          </p:cNvPr>
          <p:cNvSpPr>
            <a:spLocks noGrp="1"/>
          </p:cNvSpPr>
          <p:nvPr>
            <p:ph type="body" sz="half" idx="2"/>
          </p:nvPr>
        </p:nvSpPr>
        <p:spPr>
          <a:xfrm>
            <a:off x="334108" y="2085392"/>
            <a:ext cx="3429550" cy="3811588"/>
          </a:xfrm>
        </p:spPr>
        <p:txBody>
          <a:bodyPr>
            <a:normAutofit/>
          </a:bodyPr>
          <a:lstStyle/>
          <a:p>
            <a:r>
              <a:rPr lang="en-US" sz="2400" dirty="0">
                <a:solidFill>
                  <a:schemeClr val="tx1"/>
                </a:solidFill>
                <a:latin typeface="Volk"/>
              </a:rPr>
              <a:t>Topics:</a:t>
            </a:r>
          </a:p>
          <a:p>
            <a:pPr marL="171450" indent="-171450">
              <a:buFont typeface="Arial" panose="020B0604020202020204" pitchFamily="34" charset="0"/>
              <a:buChar char="•"/>
            </a:pPr>
            <a:r>
              <a:rPr lang="en-US" sz="2400" dirty="0">
                <a:solidFill>
                  <a:schemeClr val="tx1"/>
                </a:solidFill>
                <a:latin typeface="Volk"/>
              </a:rPr>
              <a:t> Collaborative contracts and budgets</a:t>
            </a:r>
          </a:p>
          <a:p>
            <a:pPr marL="342900" indent="-342900">
              <a:buFont typeface="Arial" panose="020B0604020202020204" pitchFamily="34" charset="0"/>
              <a:buChar char="•"/>
            </a:pPr>
            <a:r>
              <a:rPr lang="en-US" sz="2400" dirty="0">
                <a:solidFill>
                  <a:schemeClr val="tx1"/>
                </a:solidFill>
                <a:latin typeface="Volk"/>
              </a:rPr>
              <a:t>2020-21 re-entry plans and enrollment considerations </a:t>
            </a:r>
          </a:p>
        </p:txBody>
      </p:sp>
      <p:sp>
        <p:nvSpPr>
          <p:cNvPr id="4" name="Slide Number Placeholder 3">
            <a:extLst>
              <a:ext uri="{FF2B5EF4-FFF2-40B4-BE49-F238E27FC236}">
                <a16:creationId xmlns:a16="http://schemas.microsoft.com/office/drawing/2014/main" id="{3A824D3F-C667-411E-8F40-BBB26BB79130}"/>
              </a:ext>
            </a:extLst>
          </p:cNvPr>
          <p:cNvSpPr>
            <a:spLocks noGrp="1"/>
          </p:cNvSpPr>
          <p:nvPr>
            <p:ph type="sldNum" sz="quarter" idx="12"/>
          </p:nvPr>
        </p:nvSpPr>
        <p:spPr/>
        <p:txBody>
          <a:bodyPr/>
          <a:lstStyle/>
          <a:p>
            <a:fld id="{16630861-4318-414B-8E21-CA5F03E7BD41}" type="slidenum">
              <a:rPr lang="en-US" smtClean="0"/>
              <a:t>17</a:t>
            </a:fld>
            <a:endParaRPr lang="en-US"/>
          </a:p>
        </p:txBody>
      </p:sp>
      <p:sp>
        <p:nvSpPr>
          <p:cNvPr id="3" name="TextBox 2">
            <a:extLst>
              <a:ext uri="{FF2B5EF4-FFF2-40B4-BE49-F238E27FC236}">
                <a16:creationId xmlns:a16="http://schemas.microsoft.com/office/drawing/2014/main" id="{AB844E6F-5507-4216-8B18-1399EF286CDB}"/>
              </a:ext>
            </a:extLst>
          </p:cNvPr>
          <p:cNvSpPr txBox="1"/>
          <p:nvPr/>
        </p:nvSpPr>
        <p:spPr>
          <a:xfrm>
            <a:off x="444674" y="4693085"/>
            <a:ext cx="8254651"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Don't forget to complete the </a:t>
            </a:r>
            <a:r>
              <a:rPr lang="en-US" dirty="0" err="1">
                <a:cs typeface="Calibri"/>
              </a:rPr>
              <a:t>S.o.S</a:t>
            </a:r>
            <a:r>
              <a:rPr lang="en-US" dirty="0">
                <a:cs typeface="Calibri"/>
              </a:rPr>
              <a:t>. survey by going to:</a:t>
            </a:r>
          </a:p>
          <a:p>
            <a:r>
              <a:rPr lang="en-US" dirty="0">
                <a:ea typeface="+mn-lt"/>
                <a:cs typeface="+mn-lt"/>
                <a:hlinkClick r:id="rId4"/>
              </a:rPr>
              <a:t>https://forms.office.com/Pages/ResponsePage.aspx?id=S7AZ4AwzekaLrgn7FzdNasaWFT4hhtRFoEBPXzQDv9JUQk1RSFAzSFhGOFJLM1A5SFgyQUFFVUtEQS4u</a:t>
            </a:r>
            <a:endParaRPr lang="en-US" dirty="0">
              <a:cs typeface="Calibri"/>
            </a:endParaRPr>
          </a:p>
        </p:txBody>
      </p:sp>
    </p:spTree>
    <p:extLst>
      <p:ext uri="{BB962C8B-B14F-4D97-AF65-F5344CB8AC3E}">
        <p14:creationId xmlns:p14="http://schemas.microsoft.com/office/powerpoint/2010/main" val="21300730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108" y="457200"/>
            <a:ext cx="3429550" cy="765093"/>
          </a:xfrm>
        </p:spPr>
        <p:txBody>
          <a:bodyPr anchor="b">
            <a:normAutofit/>
          </a:bodyPr>
          <a:lstStyle/>
          <a:p>
            <a:pPr algn="ctr"/>
            <a:r>
              <a:rPr lang="en-US"/>
              <a:t>Questions?</a:t>
            </a:r>
          </a:p>
        </p:txBody>
      </p:sp>
      <p:pic>
        <p:nvPicPr>
          <p:cNvPr id="5" name="Picture 4" descr="Question Mark Help - Free image on Pixabay"/>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00500" y="1011307"/>
            <a:ext cx="4825866" cy="4825866"/>
          </a:xfrm>
          <a:prstGeom prst="rect">
            <a:avLst/>
          </a:prstGeom>
          <a:noFill/>
        </p:spPr>
      </p:pic>
      <p:sp>
        <p:nvSpPr>
          <p:cNvPr id="3" name="Content Placeholder 2"/>
          <p:cNvSpPr>
            <a:spLocks noGrp="1"/>
          </p:cNvSpPr>
          <p:nvPr>
            <p:ph type="body" sz="half" idx="2"/>
          </p:nvPr>
        </p:nvSpPr>
        <p:spPr>
          <a:xfrm>
            <a:off x="283496" y="1416308"/>
            <a:ext cx="4631655" cy="4376761"/>
          </a:xfrm>
        </p:spPr>
        <p:txBody>
          <a:bodyPr vert="horz" lIns="91440" tIns="45720" rIns="91440" bIns="45720" rtlCol="0" anchor="t">
            <a:normAutofit/>
          </a:bodyPr>
          <a:lstStyle/>
          <a:p>
            <a:r>
              <a:rPr lang="en-US" sz="1600" dirty="0">
                <a:latin typeface="Fira Sans"/>
              </a:rPr>
              <a:t>Universal Pre-K Steering Team: </a:t>
            </a:r>
            <a:r>
              <a:rPr lang="en-US" sz="1600" dirty="0">
                <a:latin typeface="Fira Sans"/>
                <a:hlinkClick r:id="rId3"/>
              </a:rPr>
              <a:t>WVPreKsteeringteam.WVDE@k12.wv.us</a:t>
            </a:r>
            <a:r>
              <a:rPr lang="en-US" sz="1600" dirty="0">
                <a:latin typeface="Fira Sans"/>
              </a:rPr>
              <a:t> </a:t>
            </a:r>
          </a:p>
          <a:p>
            <a:endParaRPr lang="en-US" sz="1600" dirty="0"/>
          </a:p>
          <a:p>
            <a:r>
              <a:rPr lang="en-US" sz="1600" b="1" dirty="0">
                <a:latin typeface="Fira Sans"/>
              </a:rPr>
              <a:t>ELRS:</a:t>
            </a:r>
            <a:r>
              <a:rPr lang="en-US" sz="1600" dirty="0">
                <a:latin typeface="Fira Sans"/>
              </a:rPr>
              <a:t>  Lisa Fisher at </a:t>
            </a:r>
            <a:endParaRPr lang="en-US" sz="1600" dirty="0"/>
          </a:p>
          <a:p>
            <a:r>
              <a:rPr lang="en-US" sz="1600" dirty="0">
                <a:latin typeface="Fira Sans"/>
                <a:hlinkClick r:id="rId4"/>
              </a:rPr>
              <a:t>lmray@k12.wv.us</a:t>
            </a:r>
            <a:r>
              <a:rPr lang="en-US" sz="1600" dirty="0">
                <a:latin typeface="Fira Sans"/>
              </a:rPr>
              <a:t> </a:t>
            </a:r>
            <a:endParaRPr lang="en-US" sz="1600" dirty="0"/>
          </a:p>
          <a:p>
            <a:endParaRPr lang="en-US" sz="1600" dirty="0">
              <a:latin typeface="Fira Sans"/>
            </a:endParaRPr>
          </a:p>
          <a:p>
            <a:r>
              <a:rPr lang="en-US" sz="1600" b="1" dirty="0">
                <a:latin typeface="Fira Sans"/>
              </a:rPr>
              <a:t>Child Outcome Summary Process:</a:t>
            </a:r>
            <a:r>
              <a:rPr lang="en-US" sz="1600" dirty="0">
                <a:latin typeface="Fira Sans"/>
              </a:rPr>
              <a:t> </a:t>
            </a:r>
            <a:endParaRPr lang="en-US" sz="1600" dirty="0"/>
          </a:p>
          <a:p>
            <a:r>
              <a:rPr lang="en-US" sz="1600" dirty="0">
                <a:latin typeface="Fira Sans"/>
              </a:rPr>
              <a:t>Ginger Huffman at </a:t>
            </a:r>
            <a:r>
              <a:rPr lang="en-US" sz="1600" dirty="0">
                <a:latin typeface="Fira Sans"/>
                <a:hlinkClick r:id="rId5"/>
              </a:rPr>
              <a:t>vhuffman@k12.wv.us</a:t>
            </a:r>
            <a:r>
              <a:rPr lang="en-US" sz="1600" dirty="0">
                <a:latin typeface="Fira Sans"/>
              </a:rPr>
              <a:t>  </a:t>
            </a:r>
            <a:endParaRPr lang="en-US" sz="1600" dirty="0"/>
          </a:p>
        </p:txBody>
      </p:sp>
      <p:sp>
        <p:nvSpPr>
          <p:cNvPr id="4" name="Slide Number Placeholder 3"/>
          <p:cNvSpPr>
            <a:spLocks noGrp="1"/>
          </p:cNvSpPr>
          <p:nvPr>
            <p:ph type="sldNum" sz="quarter" idx="12"/>
          </p:nvPr>
        </p:nvSpPr>
        <p:spPr>
          <a:xfrm>
            <a:off x="7947136" y="6356353"/>
            <a:ext cx="879230" cy="365125"/>
          </a:xfrm>
        </p:spPr>
        <p:txBody>
          <a:bodyPr anchor="ctr">
            <a:normAutofit/>
          </a:bodyPr>
          <a:lstStyle/>
          <a:p>
            <a:pPr>
              <a:spcAft>
                <a:spcPts val="600"/>
              </a:spcAft>
            </a:pPr>
            <a:fld id="{16630861-4318-414B-8E21-CA5F03E7BD41}" type="slidenum">
              <a:rPr lang="en-US" smtClean="0"/>
              <a:pPr>
                <a:spcAft>
                  <a:spcPts val="600"/>
                </a:spcAft>
              </a:pPr>
              <a:t>18</a:t>
            </a:fld>
            <a:endParaRPr lang="en-US"/>
          </a:p>
        </p:txBody>
      </p:sp>
    </p:spTree>
    <p:extLst>
      <p:ext uri="{BB962C8B-B14F-4D97-AF65-F5344CB8AC3E}">
        <p14:creationId xmlns:p14="http://schemas.microsoft.com/office/powerpoint/2010/main" val="980476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9E14C0-11F0-41DC-84D2-26F7FF756D44}"/>
              </a:ext>
            </a:extLst>
          </p:cNvPr>
          <p:cNvSpPr>
            <a:spLocks noGrp="1"/>
          </p:cNvSpPr>
          <p:nvPr>
            <p:ph type="title"/>
          </p:nvPr>
        </p:nvSpPr>
        <p:spPr>
          <a:xfrm>
            <a:off x="298939" y="143747"/>
            <a:ext cx="8527427" cy="1400159"/>
          </a:xfrm>
        </p:spPr>
        <p:txBody>
          <a:bodyPr vert="horz" lIns="91440" tIns="45720" rIns="91440" bIns="45720" rtlCol="0" anchor="ctr">
            <a:normAutofit/>
          </a:bodyPr>
          <a:lstStyle/>
          <a:p>
            <a:endParaRPr lang="en-US"/>
          </a:p>
          <a:p>
            <a:endParaRPr lang="en-US"/>
          </a:p>
        </p:txBody>
      </p:sp>
      <p:pic>
        <p:nvPicPr>
          <p:cNvPr id="5" name="Picture 5" descr="A picture containing table, sitting, blackboard, wooden&#10;&#10;Description generated with very high confidence">
            <a:extLst>
              <a:ext uri="{FF2B5EF4-FFF2-40B4-BE49-F238E27FC236}">
                <a16:creationId xmlns:a16="http://schemas.microsoft.com/office/drawing/2014/main" id="{55CA4743-76E6-4C36-A3F4-6D1460959E5E}"/>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838937" y="778525"/>
            <a:ext cx="7599268" cy="4942898"/>
          </a:xfrm>
          <a:prstGeom prst="rect">
            <a:avLst/>
          </a:prstGeom>
          <a:noFill/>
        </p:spPr>
      </p:pic>
      <p:sp>
        <p:nvSpPr>
          <p:cNvPr id="4" name="Slide Number Placeholder 3">
            <a:extLst>
              <a:ext uri="{FF2B5EF4-FFF2-40B4-BE49-F238E27FC236}">
                <a16:creationId xmlns:a16="http://schemas.microsoft.com/office/drawing/2014/main" id="{C8142C47-9327-4EAE-A35E-BA9A1E5D1599}"/>
              </a:ext>
            </a:extLst>
          </p:cNvPr>
          <p:cNvSpPr>
            <a:spLocks noGrp="1"/>
          </p:cNvSpPr>
          <p:nvPr>
            <p:ph type="sldNum" sz="quarter" idx="12"/>
          </p:nvPr>
        </p:nvSpPr>
        <p:spPr>
          <a:xfrm>
            <a:off x="7947136" y="6356353"/>
            <a:ext cx="879230" cy="365125"/>
          </a:xfrm>
        </p:spPr>
        <p:txBody>
          <a:bodyPr anchor="ctr">
            <a:normAutofit/>
          </a:bodyPr>
          <a:lstStyle/>
          <a:p>
            <a:pPr>
              <a:spcAft>
                <a:spcPts val="600"/>
              </a:spcAft>
            </a:pPr>
            <a:fld id="{16630861-4318-414B-8E21-CA5F03E7BD41}" type="slidenum">
              <a:rPr lang="en-US" smtClean="0"/>
              <a:pPr>
                <a:spcAft>
                  <a:spcPts val="600"/>
                </a:spcAft>
              </a:pPr>
              <a:t>2</a:t>
            </a:fld>
            <a:endParaRPr lang="en-US"/>
          </a:p>
        </p:txBody>
      </p:sp>
    </p:spTree>
    <p:extLst>
      <p:ext uri="{BB962C8B-B14F-4D97-AF65-F5344CB8AC3E}">
        <p14:creationId xmlns:p14="http://schemas.microsoft.com/office/powerpoint/2010/main" val="422945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6553B-83E8-4271-968E-62B8F77197D2}"/>
              </a:ext>
            </a:extLst>
          </p:cNvPr>
          <p:cNvSpPr>
            <a:spLocks noGrp="1"/>
          </p:cNvSpPr>
          <p:nvPr>
            <p:ph type="title"/>
          </p:nvPr>
        </p:nvSpPr>
        <p:spPr>
          <a:xfrm>
            <a:off x="298939" y="143747"/>
            <a:ext cx="8527427" cy="1400159"/>
          </a:xfrm>
        </p:spPr>
        <p:txBody>
          <a:bodyPr anchor="ctr">
            <a:normAutofit/>
          </a:bodyPr>
          <a:lstStyle/>
          <a:p>
            <a:pPr algn="ctr"/>
            <a:r>
              <a:rPr lang="en-US"/>
              <a:t>Introducing our new Head </a:t>
            </a:r>
            <a:br>
              <a:rPr lang="en-US"/>
            </a:br>
            <a:r>
              <a:rPr lang="en-US"/>
              <a:t>Start Collaboration Director</a:t>
            </a:r>
          </a:p>
        </p:txBody>
      </p:sp>
      <p:pic>
        <p:nvPicPr>
          <p:cNvPr id="5" name="Picture 5" descr="A picture containing table, sitting, orange, computer&#10;&#10;Description generated with very high confidence">
            <a:extLst>
              <a:ext uri="{FF2B5EF4-FFF2-40B4-BE49-F238E27FC236}">
                <a16:creationId xmlns:a16="http://schemas.microsoft.com/office/drawing/2014/main" id="{486DEED8-9AF3-46BE-87C9-5ACE1A1EA38D}"/>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298939" y="2218471"/>
            <a:ext cx="4114800" cy="3086100"/>
          </a:xfrm>
          <a:prstGeom prst="rect">
            <a:avLst/>
          </a:prstGeom>
          <a:noFill/>
        </p:spPr>
      </p:pic>
      <p:sp>
        <p:nvSpPr>
          <p:cNvPr id="3" name="Content Placeholder 2">
            <a:extLst>
              <a:ext uri="{FF2B5EF4-FFF2-40B4-BE49-F238E27FC236}">
                <a16:creationId xmlns:a16="http://schemas.microsoft.com/office/drawing/2014/main" id="{686DFAC8-B667-4B38-9CE5-804D4129FB9C}"/>
              </a:ext>
            </a:extLst>
          </p:cNvPr>
          <p:cNvSpPr>
            <a:spLocks noGrp="1"/>
          </p:cNvSpPr>
          <p:nvPr>
            <p:ph sz="half" idx="2"/>
          </p:nvPr>
        </p:nvSpPr>
        <p:spPr>
          <a:xfrm>
            <a:off x="4712677" y="1778734"/>
            <a:ext cx="4113689" cy="3965575"/>
          </a:xfrm>
        </p:spPr>
        <p:txBody>
          <a:bodyPr vert="horz" lIns="91440" tIns="45720" rIns="91440" bIns="45720" rtlCol="0" anchor="t">
            <a:normAutofit/>
          </a:bodyPr>
          <a:lstStyle/>
          <a:p>
            <a:pPr marL="0" indent="0">
              <a:buNone/>
            </a:pPr>
            <a:r>
              <a:rPr lang="en-US" sz="2400" b="1">
                <a:latin typeface="Fira Sans"/>
              </a:rPr>
              <a:t>Brittany Doss</a:t>
            </a:r>
          </a:p>
          <a:p>
            <a:pPr marL="0" indent="0">
              <a:buNone/>
            </a:pPr>
            <a:r>
              <a:rPr lang="en-US">
                <a:latin typeface="Fira Sans"/>
                <a:hlinkClick r:id="rId4"/>
              </a:rPr>
              <a:t>Brittany.N.Doss@wv.gov</a:t>
            </a:r>
            <a:r>
              <a:rPr lang="en-US">
                <a:latin typeface="Fira Sans"/>
              </a:rPr>
              <a:t> </a:t>
            </a:r>
          </a:p>
          <a:p>
            <a:pPr marL="0" indent="0">
              <a:buNone/>
            </a:pPr>
            <a:r>
              <a:rPr lang="en-US">
                <a:latin typeface="Fira Sans"/>
                <a:hlinkClick r:id="rId5"/>
              </a:rPr>
              <a:t>Brittany.N.Doss@k12.wv.us</a:t>
            </a:r>
            <a:r>
              <a:rPr lang="en-US">
                <a:latin typeface="Fira Sans"/>
              </a:rPr>
              <a:t> </a:t>
            </a:r>
          </a:p>
        </p:txBody>
      </p:sp>
      <p:sp>
        <p:nvSpPr>
          <p:cNvPr id="4" name="Slide Number Placeholder 3">
            <a:extLst>
              <a:ext uri="{FF2B5EF4-FFF2-40B4-BE49-F238E27FC236}">
                <a16:creationId xmlns:a16="http://schemas.microsoft.com/office/drawing/2014/main" id="{359E16EA-3991-4F4E-943D-573492781DCD}"/>
              </a:ext>
            </a:extLst>
          </p:cNvPr>
          <p:cNvSpPr>
            <a:spLocks noGrp="1"/>
          </p:cNvSpPr>
          <p:nvPr>
            <p:ph type="sldNum" sz="quarter" idx="12"/>
          </p:nvPr>
        </p:nvSpPr>
        <p:spPr>
          <a:xfrm>
            <a:off x="7947136" y="6356353"/>
            <a:ext cx="879230" cy="365125"/>
          </a:xfrm>
        </p:spPr>
        <p:txBody>
          <a:bodyPr anchor="ctr">
            <a:normAutofit/>
          </a:bodyPr>
          <a:lstStyle/>
          <a:p>
            <a:pPr>
              <a:spcAft>
                <a:spcPts val="600"/>
              </a:spcAft>
            </a:pPr>
            <a:fld id="{16630861-4318-414B-8E21-CA5F03E7BD41}" type="slidenum">
              <a:rPr lang="en-US" smtClean="0"/>
              <a:pPr>
                <a:spcAft>
                  <a:spcPts val="600"/>
                </a:spcAft>
              </a:pPr>
              <a:t>3</a:t>
            </a:fld>
            <a:endParaRPr lang="en-US"/>
          </a:p>
        </p:txBody>
      </p:sp>
    </p:spTree>
    <p:extLst>
      <p:ext uri="{BB962C8B-B14F-4D97-AF65-F5344CB8AC3E}">
        <p14:creationId xmlns:p14="http://schemas.microsoft.com/office/powerpoint/2010/main" val="3696652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descr="A picture containing drawing&#10;&#10;Description generated with very high confidence">
            <a:extLst>
              <a:ext uri="{FF2B5EF4-FFF2-40B4-BE49-F238E27FC236}">
                <a16:creationId xmlns:a16="http://schemas.microsoft.com/office/drawing/2014/main" id="{2CE77D53-FF5D-423A-BE9A-84CDBA922EB9}"/>
              </a:ext>
            </a:extLst>
          </p:cNvPr>
          <p:cNvPicPr>
            <a:picLocks noChangeAspect="1"/>
          </p:cNvPicPr>
          <p:nvPr/>
        </p:nvPicPr>
        <p:blipFill>
          <a:blip r:embed="rId2"/>
          <a:stretch>
            <a:fillRect/>
          </a:stretch>
        </p:blipFill>
        <p:spPr>
          <a:xfrm>
            <a:off x="3810087" y="3325026"/>
            <a:ext cx="4974102" cy="1876808"/>
          </a:xfrm>
          <a:prstGeom prst="rect">
            <a:avLst/>
          </a:prstGeom>
          <a:noFill/>
        </p:spPr>
      </p:pic>
      <p:sp>
        <p:nvSpPr>
          <p:cNvPr id="2" name="Title 1">
            <a:extLst>
              <a:ext uri="{FF2B5EF4-FFF2-40B4-BE49-F238E27FC236}">
                <a16:creationId xmlns:a16="http://schemas.microsoft.com/office/drawing/2014/main" id="{6972F943-D995-439D-8328-E72685A25F59}"/>
              </a:ext>
            </a:extLst>
          </p:cNvPr>
          <p:cNvSpPr>
            <a:spLocks noGrp="1"/>
          </p:cNvSpPr>
          <p:nvPr>
            <p:ph type="title"/>
          </p:nvPr>
        </p:nvSpPr>
        <p:spPr>
          <a:xfrm>
            <a:off x="298939" y="143747"/>
            <a:ext cx="4410940" cy="1400159"/>
          </a:xfrm>
        </p:spPr>
        <p:txBody>
          <a:bodyPr anchor="ctr">
            <a:normAutofit/>
          </a:bodyPr>
          <a:lstStyle/>
          <a:p>
            <a:pPr algn="ctr"/>
            <a:r>
              <a:rPr lang="en-US" b="1" dirty="0">
                <a:solidFill>
                  <a:schemeClr val="tx1"/>
                </a:solidFill>
              </a:rPr>
              <a:t>Mark Moore </a:t>
            </a:r>
          </a:p>
        </p:txBody>
      </p:sp>
      <p:sp>
        <p:nvSpPr>
          <p:cNvPr id="3" name="Content Placeholder 2">
            <a:extLst>
              <a:ext uri="{FF2B5EF4-FFF2-40B4-BE49-F238E27FC236}">
                <a16:creationId xmlns:a16="http://schemas.microsoft.com/office/drawing/2014/main" id="{DF7E4F93-B7A1-44A4-8F76-C2DD099B9C32}"/>
              </a:ext>
            </a:extLst>
          </p:cNvPr>
          <p:cNvSpPr>
            <a:spLocks noGrp="1"/>
          </p:cNvSpPr>
          <p:nvPr>
            <p:ph sz="half" idx="1"/>
          </p:nvPr>
        </p:nvSpPr>
        <p:spPr>
          <a:xfrm>
            <a:off x="298939" y="1778734"/>
            <a:ext cx="4114800" cy="3965575"/>
          </a:xfrm>
        </p:spPr>
        <p:txBody>
          <a:bodyPr vert="horz" lIns="91440" tIns="45720" rIns="91440" bIns="45720" rtlCol="0">
            <a:normAutofit/>
          </a:bodyPr>
          <a:lstStyle/>
          <a:p>
            <a:pPr lvl="1"/>
            <a:r>
              <a:rPr lang="en-US" sz="2100"/>
              <a:t>Inviting participants</a:t>
            </a:r>
          </a:p>
          <a:p>
            <a:pPr lvl="1"/>
            <a:r>
              <a:rPr lang="en-US" sz="2100"/>
              <a:t>Facilitating meetings</a:t>
            </a:r>
          </a:p>
          <a:p>
            <a:pPr lvl="1"/>
            <a:r>
              <a:rPr lang="en-US" sz="2100"/>
              <a:t>Scheduling meetings and settings</a:t>
            </a:r>
          </a:p>
          <a:p>
            <a:pPr lvl="1"/>
            <a:r>
              <a:rPr lang="en-US" sz="2100"/>
              <a:t>Tips for executing meeting</a:t>
            </a:r>
          </a:p>
          <a:p>
            <a:pPr lvl="2"/>
            <a:r>
              <a:rPr lang="en-US" sz="2100"/>
              <a:t>File sharing</a:t>
            </a:r>
          </a:p>
          <a:p>
            <a:pPr lvl="2"/>
            <a:r>
              <a:rPr lang="en-US" sz="2100"/>
              <a:t>Chats</a:t>
            </a:r>
          </a:p>
        </p:txBody>
      </p:sp>
      <p:sp>
        <p:nvSpPr>
          <p:cNvPr id="4" name="Slide Number Placeholder 3">
            <a:extLst>
              <a:ext uri="{FF2B5EF4-FFF2-40B4-BE49-F238E27FC236}">
                <a16:creationId xmlns:a16="http://schemas.microsoft.com/office/drawing/2014/main" id="{BDAB6854-2968-4844-B3E1-01AAC3BDF848}"/>
              </a:ext>
            </a:extLst>
          </p:cNvPr>
          <p:cNvSpPr>
            <a:spLocks noGrp="1"/>
          </p:cNvSpPr>
          <p:nvPr>
            <p:ph type="sldNum" sz="quarter" idx="12"/>
          </p:nvPr>
        </p:nvSpPr>
        <p:spPr>
          <a:xfrm>
            <a:off x="7947136" y="6356353"/>
            <a:ext cx="879230" cy="365125"/>
          </a:xfrm>
        </p:spPr>
        <p:txBody>
          <a:bodyPr anchor="ctr">
            <a:normAutofit/>
          </a:bodyPr>
          <a:lstStyle/>
          <a:p>
            <a:pPr>
              <a:spcAft>
                <a:spcPts val="600"/>
              </a:spcAft>
            </a:pPr>
            <a:fld id="{16630861-4318-414B-8E21-CA5F03E7BD41}" type="slidenum">
              <a:rPr lang="en-US" smtClean="0"/>
              <a:pPr>
                <a:spcAft>
                  <a:spcPts val="600"/>
                </a:spcAft>
              </a:pPr>
              <a:t>4</a:t>
            </a:fld>
            <a:endParaRPr lang="en-US"/>
          </a:p>
        </p:txBody>
      </p:sp>
    </p:spTree>
    <p:extLst>
      <p:ext uri="{BB962C8B-B14F-4D97-AF65-F5344CB8AC3E}">
        <p14:creationId xmlns:p14="http://schemas.microsoft.com/office/powerpoint/2010/main" val="714688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ELRS:Pre-K Reporting Waiver</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endParaRPr lang="en-US"/>
          </a:p>
          <a:p>
            <a:pPr marL="0" indent="0">
              <a:buNone/>
            </a:pPr>
            <a:r>
              <a:rPr lang="en-US" dirty="0" err="1">
                <a:latin typeface="Fira Sans"/>
              </a:rPr>
              <a:t>ELRS:Pre-K</a:t>
            </a:r>
            <a:r>
              <a:rPr lang="en-US" dirty="0">
                <a:latin typeface="Fira Sans"/>
              </a:rPr>
              <a:t> for the final 2019-2020 reporting window; </a:t>
            </a:r>
            <a:endParaRPr lang="en-US" dirty="0"/>
          </a:p>
          <a:p>
            <a:pPr lvl="1"/>
            <a:r>
              <a:rPr lang="en-US" sz="2000" dirty="0">
                <a:latin typeface="Fira Sans"/>
              </a:rPr>
              <a:t>County pre-k collaborative core teams may require reporting</a:t>
            </a:r>
          </a:p>
          <a:p>
            <a:pPr lvl="1"/>
            <a:r>
              <a:rPr lang="en-US" sz="2000" dirty="0">
                <a:latin typeface="Fira Sans"/>
              </a:rPr>
              <a:t>The reporting window will be open through </a:t>
            </a:r>
            <a:r>
              <a:rPr lang="en-US" sz="2000" i="1" dirty="0">
                <a:latin typeface="Fira Sans"/>
              </a:rPr>
              <a:t>June 3, 2020</a:t>
            </a:r>
            <a:endParaRPr lang="en-US" sz="2000" i="1" dirty="0"/>
          </a:p>
          <a:p>
            <a:pPr lvl="1"/>
            <a:endParaRPr lang="en-US"/>
          </a:p>
          <a:p>
            <a:r>
              <a:rPr lang="en-US" dirty="0">
                <a:latin typeface="Fira Sans"/>
              </a:rPr>
              <a:t>This waiver is for reporting on ELRS only.  No other portion of Policy 2525 has been waived.</a:t>
            </a:r>
          </a:p>
        </p:txBody>
      </p:sp>
      <p:sp>
        <p:nvSpPr>
          <p:cNvPr id="4" name="Slide Number Placeholder 3"/>
          <p:cNvSpPr>
            <a:spLocks noGrp="1"/>
          </p:cNvSpPr>
          <p:nvPr>
            <p:ph type="sldNum" sz="quarter" idx="12"/>
          </p:nvPr>
        </p:nvSpPr>
        <p:spPr/>
        <p:txBody>
          <a:bodyPr/>
          <a:lstStyle/>
          <a:p>
            <a:fld id="{16630861-4318-414B-8E21-CA5F03E7BD41}" type="slidenum">
              <a:rPr lang="en-US" smtClean="0"/>
              <a:t>5</a:t>
            </a:fld>
            <a:endParaRPr lang="en-US"/>
          </a:p>
        </p:txBody>
      </p:sp>
      <p:pic>
        <p:nvPicPr>
          <p:cNvPr id="6" name="Picture 5" descr="Reminder: Next Education Policy Group Meeting – 8th Dec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3503" y="3798277"/>
            <a:ext cx="3635234" cy="1866899"/>
          </a:xfrm>
          <a:prstGeom prst="rect">
            <a:avLst/>
          </a:prstGeom>
        </p:spPr>
      </p:pic>
    </p:spTree>
    <p:extLst>
      <p:ext uri="{BB962C8B-B14F-4D97-AF65-F5344CB8AC3E}">
        <p14:creationId xmlns:p14="http://schemas.microsoft.com/office/powerpoint/2010/main" val="2435025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5426" y="143747"/>
            <a:ext cx="4410940" cy="775938"/>
          </a:xfrm>
        </p:spPr>
        <p:txBody>
          <a:bodyPr anchor="ctr">
            <a:normAutofit/>
          </a:bodyPr>
          <a:lstStyle/>
          <a:p>
            <a:pPr algn="ctr"/>
            <a:r>
              <a:rPr lang="en-US"/>
              <a:t>Guidance</a:t>
            </a:r>
          </a:p>
        </p:txBody>
      </p:sp>
      <p:pic>
        <p:nvPicPr>
          <p:cNvPr id="5" name="Picture 4" descr="Lessons learned from hosting a virtual conference – Agile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842" y="2503009"/>
            <a:ext cx="4114800" cy="2314575"/>
          </a:xfrm>
          <a:prstGeom prst="rect">
            <a:avLst/>
          </a:prstGeom>
          <a:noFill/>
        </p:spPr>
      </p:pic>
      <p:sp>
        <p:nvSpPr>
          <p:cNvPr id="3" name="Content Placeholder 2"/>
          <p:cNvSpPr>
            <a:spLocks noGrp="1"/>
          </p:cNvSpPr>
          <p:nvPr>
            <p:ph sz="half" idx="2"/>
          </p:nvPr>
        </p:nvSpPr>
        <p:spPr>
          <a:xfrm>
            <a:off x="4442744" y="1205125"/>
            <a:ext cx="4383622" cy="4539184"/>
          </a:xfrm>
        </p:spPr>
        <p:txBody>
          <a:bodyPr vert="horz" lIns="91440" tIns="45720" rIns="91440" bIns="45720" rtlCol="0" anchor="t">
            <a:normAutofit/>
          </a:bodyPr>
          <a:lstStyle/>
          <a:p>
            <a:r>
              <a:rPr lang="en-US" sz="1600">
                <a:latin typeface="Fira Sans"/>
              </a:rPr>
              <a:t>The teachers may leave the reporting blank for the ELS, they do not have to select “do not assess” if not reporting, however, the</a:t>
            </a:r>
            <a:r>
              <a:rPr lang="en-US" sz="1600" b="1">
                <a:latin typeface="Fira Sans"/>
              </a:rPr>
              <a:t> COS portion MUST be completed</a:t>
            </a:r>
            <a:r>
              <a:rPr lang="en-US" sz="1600">
                <a:latin typeface="Fira Sans"/>
              </a:rPr>
              <a:t> (more information will follow).</a:t>
            </a:r>
          </a:p>
          <a:p>
            <a:pPr marL="0" indent="0">
              <a:buNone/>
            </a:pPr>
            <a:endParaRPr lang="en-US" sz="1600"/>
          </a:p>
          <a:p>
            <a:r>
              <a:rPr lang="en-US" sz="1600">
                <a:latin typeface="Fira Sans"/>
              </a:rPr>
              <a:t>The </a:t>
            </a:r>
            <a:r>
              <a:rPr lang="en-US" sz="1600" b="1">
                <a:latin typeface="Fira Sans"/>
              </a:rPr>
              <a:t>Transition Report </a:t>
            </a:r>
            <a:r>
              <a:rPr lang="en-US" sz="1600">
                <a:latin typeface="Fira Sans"/>
              </a:rPr>
              <a:t>should still be completed to give receiving teachers information on students.</a:t>
            </a:r>
          </a:p>
          <a:p>
            <a:pPr marL="0" indent="0">
              <a:buNone/>
            </a:pPr>
            <a:endParaRPr lang="en-US" sz="1600"/>
          </a:p>
          <a:p>
            <a:r>
              <a:rPr lang="en-US" sz="1600" b="1">
                <a:latin typeface="Fira Sans"/>
              </a:rPr>
              <a:t>Transition meetings </a:t>
            </a:r>
            <a:r>
              <a:rPr lang="en-US" sz="1600">
                <a:latin typeface="Fira Sans"/>
              </a:rPr>
              <a:t>between teachers could be held virtually (</a:t>
            </a:r>
            <a:r>
              <a:rPr lang="en-US" sz="1600" err="1">
                <a:latin typeface="Fira Sans"/>
              </a:rPr>
              <a:t>ie</a:t>
            </a:r>
            <a:r>
              <a:rPr lang="en-US" sz="1600">
                <a:latin typeface="Fira Sans"/>
              </a:rPr>
              <a:t>, TEAMS).  </a:t>
            </a:r>
          </a:p>
          <a:p>
            <a:pPr marL="0" indent="0">
              <a:buNone/>
            </a:pPr>
            <a:endParaRPr lang="en-US" sz="1600"/>
          </a:p>
          <a:p>
            <a:r>
              <a:rPr lang="en-US" sz="1600" b="1">
                <a:latin typeface="Fira Sans"/>
              </a:rPr>
              <a:t>Communication with families </a:t>
            </a:r>
            <a:r>
              <a:rPr lang="en-US" sz="1600">
                <a:latin typeface="Fira Sans"/>
              </a:rPr>
              <a:t>should continue as well (virtual parent teacher conferences in lieu of home visit).</a:t>
            </a:r>
          </a:p>
          <a:p>
            <a:endParaRPr lang="en-US" sz="1300"/>
          </a:p>
        </p:txBody>
      </p:sp>
      <p:sp>
        <p:nvSpPr>
          <p:cNvPr id="4" name="Slide Number Placeholder 3"/>
          <p:cNvSpPr>
            <a:spLocks noGrp="1"/>
          </p:cNvSpPr>
          <p:nvPr>
            <p:ph type="sldNum" sz="quarter" idx="12"/>
          </p:nvPr>
        </p:nvSpPr>
        <p:spPr>
          <a:xfrm>
            <a:off x="7947136" y="6356353"/>
            <a:ext cx="879230" cy="365125"/>
          </a:xfrm>
        </p:spPr>
        <p:txBody>
          <a:bodyPr anchor="ctr">
            <a:normAutofit/>
          </a:bodyPr>
          <a:lstStyle/>
          <a:p>
            <a:pPr>
              <a:spcAft>
                <a:spcPts val="600"/>
              </a:spcAft>
            </a:pPr>
            <a:fld id="{16630861-4318-414B-8E21-CA5F03E7BD41}" type="slidenum">
              <a:rPr lang="en-US" smtClean="0"/>
              <a:pPr>
                <a:spcAft>
                  <a:spcPts val="600"/>
                </a:spcAft>
              </a:pPr>
              <a:t>6</a:t>
            </a:fld>
            <a:endParaRPr lang="en-US"/>
          </a:p>
        </p:txBody>
      </p:sp>
    </p:spTree>
    <p:extLst>
      <p:ext uri="{BB962C8B-B14F-4D97-AF65-F5344CB8AC3E}">
        <p14:creationId xmlns:p14="http://schemas.microsoft.com/office/powerpoint/2010/main" val="1272141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CBC9F-B8EE-4797-AA55-104558607CD2}"/>
              </a:ext>
            </a:extLst>
          </p:cNvPr>
          <p:cNvSpPr>
            <a:spLocks noGrp="1"/>
          </p:cNvSpPr>
          <p:nvPr>
            <p:ph type="title"/>
          </p:nvPr>
        </p:nvSpPr>
        <p:spPr>
          <a:xfrm>
            <a:off x="258189" y="145089"/>
            <a:ext cx="3429550" cy="916931"/>
          </a:xfrm>
        </p:spPr>
        <p:txBody>
          <a:bodyPr anchor="b">
            <a:normAutofit/>
          </a:bodyPr>
          <a:lstStyle/>
          <a:p>
            <a:r>
              <a:rPr lang="en-US"/>
              <a:t>Additional Guidance</a:t>
            </a:r>
            <a:br>
              <a:rPr lang="en-US"/>
            </a:br>
            <a:endParaRPr lang="en-US"/>
          </a:p>
        </p:txBody>
      </p:sp>
      <p:pic>
        <p:nvPicPr>
          <p:cNvPr id="6" name="Picture 5" descr="Lessons learned from hosting a virtual conference – Agile ...">
            <a:extLst>
              <a:ext uri="{FF2B5EF4-FFF2-40B4-BE49-F238E27FC236}">
                <a16:creationId xmlns:a16="http://schemas.microsoft.com/office/drawing/2014/main" id="{90FA6561-F3BA-4F56-B71D-9965758528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00500" y="2066966"/>
            <a:ext cx="4825866" cy="2714549"/>
          </a:xfrm>
          <a:prstGeom prst="rect">
            <a:avLst/>
          </a:prstGeom>
          <a:noFill/>
        </p:spPr>
      </p:pic>
      <p:sp>
        <p:nvSpPr>
          <p:cNvPr id="3" name="Content Placeholder 2">
            <a:extLst>
              <a:ext uri="{FF2B5EF4-FFF2-40B4-BE49-F238E27FC236}">
                <a16:creationId xmlns:a16="http://schemas.microsoft.com/office/drawing/2014/main" id="{ABB0341F-C44E-4BD6-9D67-B50BACF47123}"/>
              </a:ext>
            </a:extLst>
          </p:cNvPr>
          <p:cNvSpPr>
            <a:spLocks noGrp="1"/>
          </p:cNvSpPr>
          <p:nvPr>
            <p:ph type="body" sz="half" idx="2"/>
          </p:nvPr>
        </p:nvSpPr>
        <p:spPr>
          <a:xfrm>
            <a:off x="140094" y="1137938"/>
            <a:ext cx="3817579" cy="4098394"/>
          </a:xfrm>
        </p:spPr>
        <p:txBody>
          <a:bodyPr vert="horz" lIns="91440" tIns="45720" rIns="91440" bIns="45720" rtlCol="0" anchor="t">
            <a:noAutofit/>
          </a:bodyPr>
          <a:lstStyle/>
          <a:p>
            <a:pPr marL="285750" indent="-285750">
              <a:buChar char="•"/>
            </a:pPr>
            <a:r>
              <a:rPr lang="en-US" sz="1600">
                <a:latin typeface="Fira Sans"/>
              </a:rPr>
              <a:t>If counties choose to require reporting, teachers could use the formative assessment data they had collected from the in person classes as of March 13 as well as information from related service providers </a:t>
            </a:r>
            <a:r>
              <a:rPr lang="en-US" sz="1600" b="1">
                <a:latin typeface="Fira Sans"/>
              </a:rPr>
              <a:t>and remote learning contacts </a:t>
            </a:r>
            <a:r>
              <a:rPr lang="en-US" sz="1600">
                <a:latin typeface="Fira Sans"/>
              </a:rPr>
              <a:t>with children and families beginning March 16 – the last scheduled date of school for your county.</a:t>
            </a:r>
            <a:endParaRPr lang="en-US" sz="1600"/>
          </a:p>
          <a:p>
            <a:pPr marL="285750" indent="-285750">
              <a:buChar char="•"/>
            </a:pPr>
            <a:r>
              <a:rPr lang="en-US" sz="1600">
                <a:latin typeface="Fira Sans"/>
              </a:rPr>
              <a:t>Think about transition options: </a:t>
            </a:r>
            <a:endParaRPr lang="en-US" sz="1600"/>
          </a:p>
          <a:p>
            <a:pPr marL="628650" lvl="1" indent="-285750">
              <a:buChar char="•"/>
            </a:pPr>
            <a:r>
              <a:rPr lang="en-US" sz="1450">
                <a:latin typeface="Fira Sans"/>
              </a:rPr>
              <a:t>Conduct virtual meetings with families now with pre-k and k teacher, </a:t>
            </a:r>
            <a:endParaRPr lang="en-US" sz="1450"/>
          </a:p>
          <a:p>
            <a:pPr marL="628650" lvl="1" indent="-285750">
              <a:buChar char="•"/>
            </a:pPr>
            <a:r>
              <a:rPr lang="en-US" sz="1450">
                <a:latin typeface="Fira Sans"/>
              </a:rPr>
              <a:t>Pre-K teachers accompany K teachers on home visits/virtual home visits in August, etc.</a:t>
            </a:r>
            <a:endParaRPr lang="en-US" sz="1450"/>
          </a:p>
          <a:p>
            <a:pPr marL="285750" indent="-285750">
              <a:buChar char="•"/>
            </a:pPr>
            <a:r>
              <a:rPr lang="en-US" sz="1600">
                <a:latin typeface="Fira Sans"/>
              </a:rPr>
              <a:t>Sharing of county core team conversations regarding re-entry</a:t>
            </a:r>
            <a:endParaRPr lang="en-US" sz="1600"/>
          </a:p>
        </p:txBody>
      </p:sp>
      <p:sp>
        <p:nvSpPr>
          <p:cNvPr id="4" name="Slide Number Placeholder 3">
            <a:extLst>
              <a:ext uri="{FF2B5EF4-FFF2-40B4-BE49-F238E27FC236}">
                <a16:creationId xmlns:a16="http://schemas.microsoft.com/office/drawing/2014/main" id="{C1B27703-FCC6-4930-8E58-F7754960CDDF}"/>
              </a:ext>
            </a:extLst>
          </p:cNvPr>
          <p:cNvSpPr>
            <a:spLocks noGrp="1"/>
          </p:cNvSpPr>
          <p:nvPr>
            <p:ph type="sldNum" sz="quarter" idx="12"/>
          </p:nvPr>
        </p:nvSpPr>
        <p:spPr>
          <a:xfrm>
            <a:off x="7947136" y="6356353"/>
            <a:ext cx="879230" cy="365125"/>
          </a:xfrm>
        </p:spPr>
        <p:txBody>
          <a:bodyPr anchor="ctr">
            <a:normAutofit/>
          </a:bodyPr>
          <a:lstStyle/>
          <a:p>
            <a:pPr>
              <a:spcAft>
                <a:spcPts val="600"/>
              </a:spcAft>
            </a:pPr>
            <a:fld id="{16630861-4318-414B-8E21-CA5F03E7BD41}" type="slidenum">
              <a:rPr lang="en-US" smtClean="0"/>
              <a:pPr>
                <a:spcAft>
                  <a:spcPts val="600"/>
                </a:spcAft>
              </a:pPr>
              <a:t>7</a:t>
            </a:fld>
            <a:endParaRPr lang="en-US"/>
          </a:p>
        </p:txBody>
      </p:sp>
    </p:spTree>
    <p:extLst>
      <p:ext uri="{BB962C8B-B14F-4D97-AF65-F5344CB8AC3E}">
        <p14:creationId xmlns:p14="http://schemas.microsoft.com/office/powerpoint/2010/main" val="1125181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A close up of a sign&#10;&#10;Description generated with very high confidence">
            <a:extLst>
              <a:ext uri="{FF2B5EF4-FFF2-40B4-BE49-F238E27FC236}">
                <a16:creationId xmlns:a16="http://schemas.microsoft.com/office/drawing/2014/main" id="{5480266C-D001-4E5F-8D85-86F8630D41E3}"/>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409792" y="1712145"/>
            <a:ext cx="3901255" cy="3785242"/>
          </a:xfrm>
          <a:prstGeom prst="rect">
            <a:avLst/>
          </a:prstGeom>
          <a:noFill/>
        </p:spPr>
      </p:pic>
      <p:sp>
        <p:nvSpPr>
          <p:cNvPr id="8" name="Content Placeholder 7">
            <a:extLst>
              <a:ext uri="{FF2B5EF4-FFF2-40B4-BE49-F238E27FC236}">
                <a16:creationId xmlns:a16="http://schemas.microsoft.com/office/drawing/2014/main" id="{AA43E4FD-45C8-4C6F-8D89-2129B078260A}"/>
              </a:ext>
            </a:extLst>
          </p:cNvPr>
          <p:cNvSpPr>
            <a:spLocks noGrp="1"/>
          </p:cNvSpPr>
          <p:nvPr>
            <p:ph sz="quarter" idx="4"/>
          </p:nvPr>
        </p:nvSpPr>
        <p:spPr>
          <a:xfrm>
            <a:off x="4097110" y="1543438"/>
            <a:ext cx="4730369" cy="4282931"/>
          </a:xfrm>
        </p:spPr>
        <p:txBody>
          <a:bodyPr vert="horz" lIns="91440" tIns="45720" rIns="91440" bIns="45720" rtlCol="0" anchor="t">
            <a:normAutofit/>
          </a:bodyPr>
          <a:lstStyle/>
          <a:p>
            <a:pPr marL="0" indent="0">
              <a:buNone/>
            </a:pPr>
            <a:r>
              <a:rPr lang="en-US" sz="1600" b="1">
                <a:latin typeface="Fira Sans"/>
              </a:rPr>
              <a:t>Child Outcome Summary (COS) process completion for Entry and Exit Ratings</a:t>
            </a:r>
            <a:endParaRPr lang="en-US" b="1"/>
          </a:p>
          <a:p>
            <a:pPr marL="0" indent="0">
              <a:buNone/>
            </a:pPr>
            <a:endParaRPr lang="en-US" sz="1600"/>
          </a:p>
          <a:p>
            <a:r>
              <a:rPr lang="en-US" sz="1600">
                <a:latin typeface="Fira Sans"/>
              </a:rPr>
              <a:t>Currently, there is </a:t>
            </a:r>
            <a:r>
              <a:rPr lang="en-US" sz="1600" b="1">
                <a:latin typeface="Fira Sans"/>
              </a:rPr>
              <a:t>no flexibility </a:t>
            </a:r>
            <a:r>
              <a:rPr lang="en-US" sz="1600">
                <a:latin typeface="Fira Sans"/>
              </a:rPr>
              <a:t>regarding the requirement for special education data reporting. County boards of education are federally required to complete the early childhood outcome progress ratings for each preschooler aged 3 – 5 with an Individualized Education Program (IEP), including speech-only IEPs for all children who have been in a program for at least six months.</a:t>
            </a:r>
          </a:p>
          <a:p>
            <a:endParaRPr lang="en-US" sz="1600"/>
          </a:p>
        </p:txBody>
      </p:sp>
      <p:sp>
        <p:nvSpPr>
          <p:cNvPr id="4" name="Slide Number Placeholder 3"/>
          <p:cNvSpPr>
            <a:spLocks noGrp="1"/>
          </p:cNvSpPr>
          <p:nvPr>
            <p:ph type="sldNum" sz="quarter" idx="12"/>
          </p:nvPr>
        </p:nvSpPr>
        <p:spPr>
          <a:xfrm>
            <a:off x="7947136" y="6356353"/>
            <a:ext cx="879230" cy="365125"/>
          </a:xfrm>
        </p:spPr>
        <p:txBody>
          <a:bodyPr anchor="ctr">
            <a:normAutofit/>
          </a:bodyPr>
          <a:lstStyle/>
          <a:p>
            <a:pPr>
              <a:spcAft>
                <a:spcPts val="600"/>
              </a:spcAft>
            </a:pPr>
            <a:fld id="{16630861-4318-414B-8E21-CA5F03E7BD41}" type="slidenum">
              <a:rPr lang="en-US" smtClean="0"/>
              <a:pPr>
                <a:spcAft>
                  <a:spcPts val="600"/>
                </a:spcAft>
              </a:pPr>
              <a:t>8</a:t>
            </a:fld>
            <a:endParaRPr lang="en-US"/>
          </a:p>
        </p:txBody>
      </p:sp>
      <p:sp>
        <p:nvSpPr>
          <p:cNvPr id="2" name="Title 1"/>
          <p:cNvSpPr>
            <a:spLocks noGrp="1"/>
          </p:cNvSpPr>
          <p:nvPr>
            <p:ph type="title"/>
          </p:nvPr>
        </p:nvSpPr>
        <p:spPr>
          <a:xfrm>
            <a:off x="298939" y="143747"/>
            <a:ext cx="8527427" cy="1400159"/>
          </a:xfrm>
        </p:spPr>
        <p:txBody>
          <a:bodyPr anchor="ctr">
            <a:normAutofit/>
          </a:bodyPr>
          <a:lstStyle/>
          <a:p>
            <a:pPr algn="ctr"/>
            <a:r>
              <a:rPr lang="en-US"/>
              <a:t>Child Outcome Summary Process</a:t>
            </a:r>
          </a:p>
        </p:txBody>
      </p:sp>
    </p:spTree>
    <p:extLst>
      <p:ext uri="{BB962C8B-B14F-4D97-AF65-F5344CB8AC3E}">
        <p14:creationId xmlns:p14="http://schemas.microsoft.com/office/powerpoint/2010/main" val="1905031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4" descr="A picture containing toy, cake, looking, made&#10;&#10;Description generated with very high confidence">
            <a:extLst>
              <a:ext uri="{FF2B5EF4-FFF2-40B4-BE49-F238E27FC236}">
                <a16:creationId xmlns:a16="http://schemas.microsoft.com/office/drawing/2014/main" id="{470A3F89-F80C-43BC-8677-8EC890E17B33}"/>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298939" y="2663920"/>
            <a:ext cx="4114525" cy="3003603"/>
          </a:xfrm>
          <a:prstGeom prst="rect">
            <a:avLst/>
          </a:prstGeom>
          <a:noFill/>
        </p:spPr>
      </p:pic>
      <p:sp>
        <p:nvSpPr>
          <p:cNvPr id="14" name="Content Placeholder 2">
            <a:extLst>
              <a:ext uri="{FF2B5EF4-FFF2-40B4-BE49-F238E27FC236}">
                <a16:creationId xmlns:a16="http://schemas.microsoft.com/office/drawing/2014/main" id="{2B0BEC0B-FE6B-4561-9189-B51DA781EA2C}"/>
              </a:ext>
            </a:extLst>
          </p:cNvPr>
          <p:cNvSpPr>
            <a:spLocks noGrp="1"/>
          </p:cNvSpPr>
          <p:nvPr>
            <p:ph sz="quarter" idx="4"/>
          </p:nvPr>
        </p:nvSpPr>
        <p:spPr>
          <a:xfrm>
            <a:off x="3974833" y="1404897"/>
            <a:ext cx="4852646" cy="4421472"/>
          </a:xfrm>
        </p:spPr>
        <p:txBody>
          <a:bodyPr vert="horz" lIns="91440" tIns="45720" rIns="91440" bIns="45720" rtlCol="0" anchor="t">
            <a:normAutofit/>
          </a:bodyPr>
          <a:lstStyle/>
          <a:p>
            <a:pPr marL="0" indent="0">
              <a:buNone/>
            </a:pPr>
            <a:r>
              <a:rPr lang="en-US" sz="2000" b="1">
                <a:latin typeface="Fira Sans"/>
              </a:rPr>
              <a:t>For completion of the Entry rating the following information could be used:</a:t>
            </a:r>
          </a:p>
          <a:p>
            <a:r>
              <a:rPr lang="en-US" sz="1600">
                <a:latin typeface="Fira Sans"/>
              </a:rPr>
              <a:t>Assessments;</a:t>
            </a:r>
          </a:p>
          <a:p>
            <a:r>
              <a:rPr lang="en-US" sz="1600">
                <a:latin typeface="Fira Sans"/>
              </a:rPr>
              <a:t>Observations;</a:t>
            </a:r>
          </a:p>
          <a:p>
            <a:r>
              <a:rPr lang="en-US" sz="1600">
                <a:latin typeface="Fira Sans"/>
              </a:rPr>
              <a:t>Referral information;</a:t>
            </a:r>
          </a:p>
          <a:p>
            <a:r>
              <a:rPr lang="en-US" sz="1600">
                <a:latin typeface="Fira Sans"/>
              </a:rPr>
              <a:t>Review of existing evaluation documentation, such as  information from WV Birth to Three;</a:t>
            </a:r>
          </a:p>
          <a:p>
            <a:r>
              <a:rPr lang="en-US" sz="1600">
                <a:latin typeface="Fira Sans"/>
              </a:rPr>
              <a:t>Parent/caretaker interviews; and</a:t>
            </a:r>
          </a:p>
          <a:p>
            <a:r>
              <a:rPr lang="en-US" sz="1600">
                <a:latin typeface="Fira Sans"/>
              </a:rPr>
              <a:t>Review of any medical information.</a:t>
            </a:r>
          </a:p>
          <a:p>
            <a:r>
              <a:rPr lang="en-US" sz="1600">
                <a:latin typeface="Fira Sans"/>
              </a:rPr>
              <a:t>Document what materials/information were used to determine the Entry rating and provide Prior Written Notice as needed. </a:t>
            </a:r>
          </a:p>
          <a:p>
            <a:endParaRPr lang="en-US" sz="1600"/>
          </a:p>
        </p:txBody>
      </p:sp>
      <p:sp>
        <p:nvSpPr>
          <p:cNvPr id="6" name="Slide Number Placeholder 5">
            <a:extLst>
              <a:ext uri="{FF2B5EF4-FFF2-40B4-BE49-F238E27FC236}">
                <a16:creationId xmlns:a16="http://schemas.microsoft.com/office/drawing/2014/main" id="{BFD8F0C6-4EEB-4D5D-9660-D4D95745BFC9}"/>
              </a:ext>
            </a:extLst>
          </p:cNvPr>
          <p:cNvSpPr>
            <a:spLocks noGrp="1"/>
          </p:cNvSpPr>
          <p:nvPr>
            <p:ph type="sldNum" sz="quarter" idx="12"/>
          </p:nvPr>
        </p:nvSpPr>
        <p:spPr>
          <a:xfrm>
            <a:off x="7947136" y="6356353"/>
            <a:ext cx="879230" cy="365125"/>
          </a:xfrm>
        </p:spPr>
        <p:txBody>
          <a:bodyPr anchor="ctr">
            <a:normAutofit/>
          </a:bodyPr>
          <a:lstStyle/>
          <a:p>
            <a:pPr>
              <a:spcAft>
                <a:spcPts val="600"/>
              </a:spcAft>
            </a:pPr>
            <a:fld id="{16630861-4318-414B-8E21-CA5F03E7BD41}" type="slidenum">
              <a:rPr lang="en-US" smtClean="0"/>
              <a:pPr>
                <a:spcAft>
                  <a:spcPts val="600"/>
                </a:spcAft>
              </a:pPr>
              <a:t>9</a:t>
            </a:fld>
            <a:endParaRPr lang="en-US"/>
          </a:p>
        </p:txBody>
      </p:sp>
      <p:sp>
        <p:nvSpPr>
          <p:cNvPr id="12" name="Title 1">
            <a:extLst>
              <a:ext uri="{FF2B5EF4-FFF2-40B4-BE49-F238E27FC236}">
                <a16:creationId xmlns:a16="http://schemas.microsoft.com/office/drawing/2014/main" id="{94D5E052-1F4F-4212-B295-EB78F2D99DDA}"/>
              </a:ext>
            </a:extLst>
          </p:cNvPr>
          <p:cNvSpPr>
            <a:spLocks noGrp="1"/>
          </p:cNvSpPr>
          <p:nvPr>
            <p:ph type="title"/>
          </p:nvPr>
        </p:nvSpPr>
        <p:spPr>
          <a:xfrm>
            <a:off x="298939" y="143747"/>
            <a:ext cx="8527427" cy="1400159"/>
          </a:xfrm>
        </p:spPr>
        <p:txBody>
          <a:bodyPr anchor="ctr">
            <a:normAutofit/>
          </a:bodyPr>
          <a:lstStyle/>
          <a:p>
            <a:pPr algn="ctr"/>
            <a:r>
              <a:rPr lang="en-US">
                <a:latin typeface="Vollkorn"/>
              </a:rPr>
              <a:t>Child Outcomes Summary (COS) </a:t>
            </a:r>
            <a:br>
              <a:rPr lang="en-US"/>
            </a:br>
            <a:r>
              <a:rPr lang="en-US">
                <a:latin typeface="Vollkorn"/>
              </a:rPr>
              <a:t>Process Entry Ratings</a:t>
            </a:r>
          </a:p>
        </p:txBody>
      </p:sp>
    </p:spTree>
    <p:extLst>
      <p:ext uri="{BB962C8B-B14F-4D97-AF65-F5344CB8AC3E}">
        <p14:creationId xmlns:p14="http://schemas.microsoft.com/office/powerpoint/2010/main" val="1218719624"/>
      </p:ext>
    </p:extLst>
  </p:cSld>
  <p:clrMapOvr>
    <a:masterClrMapping/>
  </p:clrMapOvr>
</p:sld>
</file>

<file path=ppt/theme/theme1.xml><?xml version="1.0" encoding="utf-8"?>
<a:theme xmlns:a="http://schemas.openxmlformats.org/drawingml/2006/main" name="WVDE_2017Theme2">
  <a:themeElements>
    <a:clrScheme name="Custom 1">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VDE_2017Theme2" id="{44F0BE6C-34C6-EC46-AFE6-CDB91FC5A479}" vid="{EC7969FB-EEA3-4642-839C-4BC2186169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C1D681260CCC142B7517DEF36AE039E" ma:contentTypeVersion="14" ma:contentTypeDescription="Create a new document." ma:contentTypeScope="" ma:versionID="93538d7150485f4b885b58d9b576ca60">
  <xsd:schema xmlns:xsd="http://www.w3.org/2001/XMLSchema" xmlns:xs="http://www.w3.org/2001/XMLSchema" xmlns:p="http://schemas.microsoft.com/office/2006/metadata/properties" xmlns:ns3="f9f4ef08-af69-4ff8-b31c-9c63c23c3784" xmlns:ns4="00e80c51-7158-4aa3-bd25-3f89c2969d4e" targetNamespace="http://schemas.microsoft.com/office/2006/metadata/properties" ma:root="true" ma:fieldsID="261c5c19edcee6098473d08aeda56228" ns3:_="" ns4:_="">
    <xsd:import namespace="f9f4ef08-af69-4ff8-b31c-9c63c23c3784"/>
    <xsd:import namespace="00e80c51-7158-4aa3-bd25-3f89c2969d4e"/>
    <xsd:element name="properties">
      <xsd:complexType>
        <xsd:sequence>
          <xsd:element name="documentManagement">
            <xsd:complexType>
              <xsd:all>
                <xsd:element ref="ns3:SharedWithUsers" minOccurs="0"/>
                <xsd:element ref="ns3:SharedWithDetails" minOccurs="0"/>
                <xsd:element ref="ns3:SharingHintHash" minOccurs="0"/>
                <xsd:element ref="ns3:LastSharedByUser" minOccurs="0"/>
                <xsd:element ref="ns3:LastSharedByTime" minOccurs="0"/>
                <xsd:element ref="ns4:MediaServiceMetadata" minOccurs="0"/>
                <xsd:element ref="ns4:MediaServiceFastMetadata" minOccurs="0"/>
                <xsd:element ref="ns4:MediaServiceDateTaken" minOccurs="0"/>
                <xsd:element ref="ns4:MediaServiceAutoKeyPoints" minOccurs="0"/>
                <xsd:element ref="ns4:MediaServiceKeyPoints" minOccurs="0"/>
                <xsd:element ref="ns4:MediaServiceAutoTags" minOccurs="0"/>
                <xsd:element ref="ns4:MediaServiceGenerationTime" minOccurs="0"/>
                <xsd:element ref="ns4:MediaServiceEventHashCode"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f4ef08-af69-4ff8-b31c-9c63c23c378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internalName="SharingHintHash" ma:readOnly="true">
      <xsd:simpleType>
        <xsd:restriction base="dms:Text"/>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00e80c51-7158-4aa3-bd25-3f89c2969d4e"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AutoTags" ma:index="18" nillable="true" ma:displayName="Tags" ma:internalName="MediaServiceAutoTags"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2C3CBE4-36B8-426A-961B-B3B3E0012973}">
  <ds:schemaRefs>
    <ds:schemaRef ds:uri="http://schemas.microsoft.com/sharepoint/v3/contenttype/forms"/>
  </ds:schemaRefs>
</ds:datastoreItem>
</file>

<file path=customXml/itemProps2.xml><?xml version="1.0" encoding="utf-8"?>
<ds:datastoreItem xmlns:ds="http://schemas.openxmlformats.org/officeDocument/2006/customXml" ds:itemID="{14160DD6-D3C8-4271-8116-7747D29870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f4ef08-af69-4ff8-b31c-9c63c23c3784"/>
    <ds:schemaRef ds:uri="00e80c51-7158-4aa3-bd25-3f89c2969d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0C0AFB7-9CC3-4BBC-B4E7-3BD3401676F5}">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WVDE_2017Theme2</Template>
  <TotalTime>82</TotalTime>
  <Words>504</Words>
  <Application>Microsoft Office PowerPoint</Application>
  <PresentationFormat>On-screen Show (4:3)</PresentationFormat>
  <Paragraphs>130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WVDE_2017Theme2</vt:lpstr>
      <vt:lpstr>Pre-K System of Support</vt:lpstr>
      <vt:lpstr> </vt:lpstr>
      <vt:lpstr>Introducing our new Head  Start Collaboration Director</vt:lpstr>
      <vt:lpstr>Mark Moore </vt:lpstr>
      <vt:lpstr>ELRS:Pre-K Reporting Waiver</vt:lpstr>
      <vt:lpstr>Guidance</vt:lpstr>
      <vt:lpstr>Additional Guidance </vt:lpstr>
      <vt:lpstr>Child Outcome Summary Process</vt:lpstr>
      <vt:lpstr>Child Outcomes Summary (COS)  Process Entry Ratings</vt:lpstr>
      <vt:lpstr>Child Outcomes Summary (COS)  Process  Exit Ratings</vt:lpstr>
      <vt:lpstr>2020-2021 Pre-K and Kindergarten Enrollment Guidance </vt:lpstr>
      <vt:lpstr>2020-2021 Pre-K and Kindergarten Enrollment Guidance </vt:lpstr>
      <vt:lpstr>2020-2021 Pre-K and Kindergarten Enrollment Guidance </vt:lpstr>
      <vt:lpstr>WVBE Policy 2525</vt:lpstr>
      <vt:lpstr>WVBE Policy 2525</vt:lpstr>
      <vt:lpstr>WVBE Policy 2525</vt:lpstr>
      <vt:lpstr>Next Pre-K  Core Team Chat June 4, 2020 1:30 p.m.</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Daniels</dc:creator>
  <cp:lastModifiedBy>Rhonda Fisher</cp:lastModifiedBy>
  <cp:revision>25</cp:revision>
  <dcterms:created xsi:type="dcterms:W3CDTF">2017-05-08T14:21:19Z</dcterms:created>
  <dcterms:modified xsi:type="dcterms:W3CDTF">2020-05-15T13:41:56Z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0x0101000C1D681260CCC142B7517DEF36AE039E</vt:lpwstr>
  </property>
</Properties>
</file>