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37"/>
  </p:notesMasterIdLst>
  <p:sldIdLst>
    <p:sldId id="260" r:id="rId6"/>
    <p:sldId id="263" r:id="rId7"/>
    <p:sldId id="274" r:id="rId8"/>
    <p:sldId id="264" r:id="rId9"/>
    <p:sldId id="290" r:id="rId10"/>
    <p:sldId id="265" r:id="rId11"/>
    <p:sldId id="275" r:id="rId12"/>
    <p:sldId id="266" r:id="rId13"/>
    <p:sldId id="269" r:id="rId14"/>
    <p:sldId id="267" r:id="rId15"/>
    <p:sldId id="270" r:id="rId16"/>
    <p:sldId id="272"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61" r:id="rId31"/>
    <p:sldId id="262" r:id="rId32"/>
    <p:sldId id="271" r:id="rId33"/>
    <p:sldId id="273" r:id="rId34"/>
    <p:sldId id="276" r:id="rId35"/>
    <p:sldId id="268" r:id="rId3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34" autoAdjust="0"/>
  </p:normalViewPr>
  <p:slideViewPr>
    <p:cSldViewPr snapToGrid="0">
      <p:cViewPr varScale="1">
        <p:scale>
          <a:sx n="93" d="100"/>
          <a:sy n="93" d="100"/>
        </p:scale>
        <p:origin x="1236" y="7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Morris" userId="42d783ad-64cf-4ec2-85be-f0a2dd8663bd" providerId="ADAL" clId="{2056F7AE-C040-4F71-9A57-A6331D57D41E}"/>
    <pc:docChg chg="modSld">
      <pc:chgData name="Julie Morris" userId="42d783ad-64cf-4ec2-85be-f0a2dd8663bd" providerId="ADAL" clId="{2056F7AE-C040-4F71-9A57-A6331D57D41E}" dt="2020-07-20T20:20:18.181" v="22" actId="20577"/>
      <pc:docMkLst>
        <pc:docMk/>
      </pc:docMkLst>
      <pc:sldChg chg="modNotesTx">
        <pc:chgData name="Julie Morris" userId="42d783ad-64cf-4ec2-85be-f0a2dd8663bd" providerId="ADAL" clId="{2056F7AE-C040-4F71-9A57-A6331D57D41E}" dt="2020-07-20T20:20:06.769" v="19" actId="20577"/>
        <pc:sldMkLst>
          <pc:docMk/>
          <pc:sldMk cId="2024263178" sldId="261"/>
        </pc:sldMkLst>
      </pc:sldChg>
      <pc:sldChg chg="modNotesTx">
        <pc:chgData name="Julie Morris" userId="42d783ad-64cf-4ec2-85be-f0a2dd8663bd" providerId="ADAL" clId="{2056F7AE-C040-4F71-9A57-A6331D57D41E}" dt="2020-07-20T20:20:11.435" v="20" actId="20577"/>
        <pc:sldMkLst>
          <pc:docMk/>
          <pc:sldMk cId="1232326005" sldId="262"/>
        </pc:sldMkLst>
      </pc:sldChg>
      <pc:sldChg chg="modNotesTx">
        <pc:chgData name="Julie Morris" userId="42d783ad-64cf-4ec2-85be-f0a2dd8663bd" providerId="ADAL" clId="{2056F7AE-C040-4F71-9A57-A6331D57D41E}" dt="2020-07-20T20:19:04.152" v="1" actId="20577"/>
        <pc:sldMkLst>
          <pc:docMk/>
          <pc:sldMk cId="844468124" sldId="266"/>
        </pc:sldMkLst>
      </pc:sldChg>
      <pc:sldChg chg="modNotesTx">
        <pc:chgData name="Julie Morris" userId="42d783ad-64cf-4ec2-85be-f0a2dd8663bd" providerId="ADAL" clId="{2056F7AE-C040-4F71-9A57-A6331D57D41E}" dt="2020-07-20T20:19:12.219" v="3" actId="20577"/>
        <pc:sldMkLst>
          <pc:docMk/>
          <pc:sldMk cId="2287102929" sldId="267"/>
        </pc:sldMkLst>
      </pc:sldChg>
      <pc:sldChg chg="modNotesTx">
        <pc:chgData name="Julie Morris" userId="42d783ad-64cf-4ec2-85be-f0a2dd8663bd" providerId="ADAL" clId="{2056F7AE-C040-4F71-9A57-A6331D57D41E}" dt="2020-07-20T20:19:09.122" v="2" actId="20577"/>
        <pc:sldMkLst>
          <pc:docMk/>
          <pc:sldMk cId="2288639506" sldId="269"/>
        </pc:sldMkLst>
      </pc:sldChg>
      <pc:sldChg chg="modNotesTx">
        <pc:chgData name="Julie Morris" userId="42d783ad-64cf-4ec2-85be-f0a2dd8663bd" providerId="ADAL" clId="{2056F7AE-C040-4F71-9A57-A6331D57D41E}" dt="2020-07-20T20:19:15.727" v="4" actId="20577"/>
        <pc:sldMkLst>
          <pc:docMk/>
          <pc:sldMk cId="222524319" sldId="270"/>
        </pc:sldMkLst>
      </pc:sldChg>
      <pc:sldChg chg="modNotesTx">
        <pc:chgData name="Julie Morris" userId="42d783ad-64cf-4ec2-85be-f0a2dd8663bd" providerId="ADAL" clId="{2056F7AE-C040-4F71-9A57-A6331D57D41E}" dt="2020-07-20T20:20:14.466" v="21" actId="20577"/>
        <pc:sldMkLst>
          <pc:docMk/>
          <pc:sldMk cId="3045216593" sldId="271"/>
        </pc:sldMkLst>
      </pc:sldChg>
      <pc:sldChg chg="modNotesTx">
        <pc:chgData name="Julie Morris" userId="42d783ad-64cf-4ec2-85be-f0a2dd8663bd" providerId="ADAL" clId="{2056F7AE-C040-4F71-9A57-A6331D57D41E}" dt="2020-07-20T20:19:19.890" v="5" actId="20577"/>
        <pc:sldMkLst>
          <pc:docMk/>
          <pc:sldMk cId="1007397116" sldId="272"/>
        </pc:sldMkLst>
      </pc:sldChg>
      <pc:sldChg chg="modNotesTx">
        <pc:chgData name="Julie Morris" userId="42d783ad-64cf-4ec2-85be-f0a2dd8663bd" providerId="ADAL" clId="{2056F7AE-C040-4F71-9A57-A6331D57D41E}" dt="2020-07-20T20:20:18.181" v="22" actId="20577"/>
        <pc:sldMkLst>
          <pc:docMk/>
          <pc:sldMk cId="3493695431" sldId="273"/>
        </pc:sldMkLst>
      </pc:sldChg>
      <pc:sldChg chg="modNotesTx">
        <pc:chgData name="Julie Morris" userId="42d783ad-64cf-4ec2-85be-f0a2dd8663bd" providerId="ADAL" clId="{2056F7AE-C040-4F71-9A57-A6331D57D41E}" dt="2020-07-20T20:18:59.852" v="0" actId="20577"/>
        <pc:sldMkLst>
          <pc:docMk/>
          <pc:sldMk cId="1013275213" sldId="275"/>
        </pc:sldMkLst>
      </pc:sldChg>
      <pc:sldChg chg="modNotesTx">
        <pc:chgData name="Julie Morris" userId="42d783ad-64cf-4ec2-85be-f0a2dd8663bd" providerId="ADAL" clId="{2056F7AE-C040-4F71-9A57-A6331D57D41E}" dt="2020-07-20T20:19:23.533" v="6" actId="20577"/>
        <pc:sldMkLst>
          <pc:docMk/>
          <pc:sldMk cId="41024809" sldId="277"/>
        </pc:sldMkLst>
      </pc:sldChg>
      <pc:sldChg chg="modNotesTx">
        <pc:chgData name="Julie Morris" userId="42d783ad-64cf-4ec2-85be-f0a2dd8663bd" providerId="ADAL" clId="{2056F7AE-C040-4F71-9A57-A6331D57D41E}" dt="2020-07-20T20:19:25.855" v="7" actId="20577"/>
        <pc:sldMkLst>
          <pc:docMk/>
          <pc:sldMk cId="1821768124" sldId="278"/>
        </pc:sldMkLst>
      </pc:sldChg>
      <pc:sldChg chg="modNotesTx">
        <pc:chgData name="Julie Morris" userId="42d783ad-64cf-4ec2-85be-f0a2dd8663bd" providerId="ADAL" clId="{2056F7AE-C040-4F71-9A57-A6331D57D41E}" dt="2020-07-20T20:19:29.379" v="8" actId="20577"/>
        <pc:sldMkLst>
          <pc:docMk/>
          <pc:sldMk cId="3030836790" sldId="279"/>
        </pc:sldMkLst>
      </pc:sldChg>
      <pc:sldChg chg="modNotesTx">
        <pc:chgData name="Julie Morris" userId="42d783ad-64cf-4ec2-85be-f0a2dd8663bd" providerId="ADAL" clId="{2056F7AE-C040-4F71-9A57-A6331D57D41E}" dt="2020-07-20T20:19:32.839" v="9" actId="20577"/>
        <pc:sldMkLst>
          <pc:docMk/>
          <pc:sldMk cId="3444304738" sldId="280"/>
        </pc:sldMkLst>
      </pc:sldChg>
      <pc:sldChg chg="modNotesTx">
        <pc:chgData name="Julie Morris" userId="42d783ad-64cf-4ec2-85be-f0a2dd8663bd" providerId="ADAL" clId="{2056F7AE-C040-4F71-9A57-A6331D57D41E}" dt="2020-07-20T20:19:36.691" v="10" actId="20577"/>
        <pc:sldMkLst>
          <pc:docMk/>
          <pc:sldMk cId="1087378268" sldId="281"/>
        </pc:sldMkLst>
      </pc:sldChg>
      <pc:sldChg chg="modNotesTx">
        <pc:chgData name="Julie Morris" userId="42d783ad-64cf-4ec2-85be-f0a2dd8663bd" providerId="ADAL" clId="{2056F7AE-C040-4F71-9A57-A6331D57D41E}" dt="2020-07-20T20:19:39.585" v="11" actId="20577"/>
        <pc:sldMkLst>
          <pc:docMk/>
          <pc:sldMk cId="211979269" sldId="282"/>
        </pc:sldMkLst>
      </pc:sldChg>
      <pc:sldChg chg="modNotesTx">
        <pc:chgData name="Julie Morris" userId="42d783ad-64cf-4ec2-85be-f0a2dd8663bd" providerId="ADAL" clId="{2056F7AE-C040-4F71-9A57-A6331D57D41E}" dt="2020-07-20T20:19:42.764" v="12" actId="20577"/>
        <pc:sldMkLst>
          <pc:docMk/>
          <pc:sldMk cId="2965780172" sldId="283"/>
        </pc:sldMkLst>
      </pc:sldChg>
      <pc:sldChg chg="modNotesTx">
        <pc:chgData name="Julie Morris" userId="42d783ad-64cf-4ec2-85be-f0a2dd8663bd" providerId="ADAL" clId="{2056F7AE-C040-4F71-9A57-A6331D57D41E}" dt="2020-07-20T20:19:46.551" v="13" actId="20577"/>
        <pc:sldMkLst>
          <pc:docMk/>
          <pc:sldMk cId="2737300720" sldId="284"/>
        </pc:sldMkLst>
      </pc:sldChg>
      <pc:sldChg chg="modNotesTx">
        <pc:chgData name="Julie Morris" userId="42d783ad-64cf-4ec2-85be-f0a2dd8663bd" providerId="ADAL" clId="{2056F7AE-C040-4F71-9A57-A6331D57D41E}" dt="2020-07-20T20:19:51.357" v="14" actId="20577"/>
        <pc:sldMkLst>
          <pc:docMk/>
          <pc:sldMk cId="1820217245" sldId="285"/>
        </pc:sldMkLst>
      </pc:sldChg>
      <pc:sldChg chg="modNotesTx">
        <pc:chgData name="Julie Morris" userId="42d783ad-64cf-4ec2-85be-f0a2dd8663bd" providerId="ADAL" clId="{2056F7AE-C040-4F71-9A57-A6331D57D41E}" dt="2020-07-20T20:19:55.635" v="15" actId="20577"/>
        <pc:sldMkLst>
          <pc:docMk/>
          <pc:sldMk cId="428723277" sldId="286"/>
        </pc:sldMkLst>
      </pc:sldChg>
      <pc:sldChg chg="modNotesTx">
        <pc:chgData name="Julie Morris" userId="42d783ad-64cf-4ec2-85be-f0a2dd8663bd" providerId="ADAL" clId="{2056F7AE-C040-4F71-9A57-A6331D57D41E}" dt="2020-07-20T20:19:58.265" v="16" actId="20577"/>
        <pc:sldMkLst>
          <pc:docMk/>
          <pc:sldMk cId="1271305634" sldId="287"/>
        </pc:sldMkLst>
      </pc:sldChg>
      <pc:sldChg chg="modNotesTx">
        <pc:chgData name="Julie Morris" userId="42d783ad-64cf-4ec2-85be-f0a2dd8663bd" providerId="ADAL" clId="{2056F7AE-C040-4F71-9A57-A6331D57D41E}" dt="2020-07-20T20:20:01.231" v="17" actId="20577"/>
        <pc:sldMkLst>
          <pc:docMk/>
          <pc:sldMk cId="471203633" sldId="288"/>
        </pc:sldMkLst>
      </pc:sldChg>
      <pc:sldChg chg="modNotesTx">
        <pc:chgData name="Julie Morris" userId="42d783ad-64cf-4ec2-85be-f0a2dd8663bd" providerId="ADAL" clId="{2056F7AE-C040-4F71-9A57-A6331D57D41E}" dt="2020-07-20T20:20:03.673" v="18" actId="20577"/>
        <pc:sldMkLst>
          <pc:docMk/>
          <pc:sldMk cId="592036295" sldId="2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4CCB33E-EC87-4EF4-9C13-F38C8A6F3BB2}" type="datetimeFigureOut">
              <a:rPr lang="en-US" smtClean="0"/>
              <a:t>7/20/2020</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668A4AB-40A1-48DB-A957-3ED50F3F7932}" type="slidenum">
              <a:rPr lang="en-US" smtClean="0"/>
              <a:t>‹#›</a:t>
            </a:fld>
            <a:endParaRPr lang="en-US"/>
          </a:p>
        </p:txBody>
      </p:sp>
    </p:spTree>
    <p:extLst>
      <p:ext uri="{BB962C8B-B14F-4D97-AF65-F5344CB8AC3E}">
        <p14:creationId xmlns:p14="http://schemas.microsoft.com/office/powerpoint/2010/main" val="1998423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2</a:t>
            </a:fld>
            <a:endParaRPr lang="en-US"/>
          </a:p>
        </p:txBody>
      </p:sp>
    </p:spTree>
    <p:extLst>
      <p:ext uri="{BB962C8B-B14F-4D97-AF65-F5344CB8AC3E}">
        <p14:creationId xmlns:p14="http://schemas.microsoft.com/office/powerpoint/2010/main" val="2034312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11</a:t>
            </a:fld>
            <a:endParaRPr lang="en-US"/>
          </a:p>
        </p:txBody>
      </p:sp>
    </p:spTree>
    <p:extLst>
      <p:ext uri="{BB962C8B-B14F-4D97-AF65-F5344CB8AC3E}">
        <p14:creationId xmlns:p14="http://schemas.microsoft.com/office/powerpoint/2010/main" val="969188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12</a:t>
            </a:fld>
            <a:endParaRPr lang="en-US"/>
          </a:p>
        </p:txBody>
      </p:sp>
    </p:spTree>
    <p:extLst>
      <p:ext uri="{BB962C8B-B14F-4D97-AF65-F5344CB8AC3E}">
        <p14:creationId xmlns:p14="http://schemas.microsoft.com/office/powerpoint/2010/main" val="196723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13</a:t>
            </a:fld>
            <a:endParaRPr lang="en-US"/>
          </a:p>
        </p:txBody>
      </p:sp>
    </p:spTree>
    <p:extLst>
      <p:ext uri="{BB962C8B-B14F-4D97-AF65-F5344CB8AC3E}">
        <p14:creationId xmlns:p14="http://schemas.microsoft.com/office/powerpoint/2010/main" val="2336287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14</a:t>
            </a:fld>
            <a:endParaRPr lang="en-US"/>
          </a:p>
        </p:txBody>
      </p:sp>
    </p:spTree>
    <p:extLst>
      <p:ext uri="{BB962C8B-B14F-4D97-AF65-F5344CB8AC3E}">
        <p14:creationId xmlns:p14="http://schemas.microsoft.com/office/powerpoint/2010/main" val="295478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15</a:t>
            </a:fld>
            <a:endParaRPr lang="en-US"/>
          </a:p>
        </p:txBody>
      </p:sp>
    </p:spTree>
    <p:extLst>
      <p:ext uri="{BB962C8B-B14F-4D97-AF65-F5344CB8AC3E}">
        <p14:creationId xmlns:p14="http://schemas.microsoft.com/office/powerpoint/2010/main" val="1630501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16</a:t>
            </a:fld>
            <a:endParaRPr lang="en-US"/>
          </a:p>
        </p:txBody>
      </p:sp>
    </p:spTree>
    <p:extLst>
      <p:ext uri="{BB962C8B-B14F-4D97-AF65-F5344CB8AC3E}">
        <p14:creationId xmlns:p14="http://schemas.microsoft.com/office/powerpoint/2010/main" val="3988416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17</a:t>
            </a:fld>
            <a:endParaRPr lang="en-US"/>
          </a:p>
        </p:txBody>
      </p:sp>
    </p:spTree>
    <p:extLst>
      <p:ext uri="{BB962C8B-B14F-4D97-AF65-F5344CB8AC3E}">
        <p14:creationId xmlns:p14="http://schemas.microsoft.com/office/powerpoint/2010/main" val="878545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18</a:t>
            </a:fld>
            <a:endParaRPr lang="en-US"/>
          </a:p>
        </p:txBody>
      </p:sp>
    </p:spTree>
    <p:extLst>
      <p:ext uri="{BB962C8B-B14F-4D97-AF65-F5344CB8AC3E}">
        <p14:creationId xmlns:p14="http://schemas.microsoft.com/office/powerpoint/2010/main" val="2318975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19</a:t>
            </a:fld>
            <a:endParaRPr lang="en-US"/>
          </a:p>
        </p:txBody>
      </p:sp>
    </p:spTree>
    <p:extLst>
      <p:ext uri="{BB962C8B-B14F-4D97-AF65-F5344CB8AC3E}">
        <p14:creationId xmlns:p14="http://schemas.microsoft.com/office/powerpoint/2010/main" val="3873563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20</a:t>
            </a:fld>
            <a:endParaRPr lang="en-US"/>
          </a:p>
        </p:txBody>
      </p:sp>
    </p:spTree>
    <p:extLst>
      <p:ext uri="{BB962C8B-B14F-4D97-AF65-F5344CB8AC3E}">
        <p14:creationId xmlns:p14="http://schemas.microsoft.com/office/powerpoint/2010/main" val="56129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3</a:t>
            </a:fld>
            <a:endParaRPr lang="en-US"/>
          </a:p>
        </p:txBody>
      </p:sp>
    </p:spTree>
    <p:extLst>
      <p:ext uri="{BB962C8B-B14F-4D97-AF65-F5344CB8AC3E}">
        <p14:creationId xmlns:p14="http://schemas.microsoft.com/office/powerpoint/2010/main" val="4162759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21</a:t>
            </a:fld>
            <a:endParaRPr lang="en-US"/>
          </a:p>
        </p:txBody>
      </p:sp>
    </p:spTree>
    <p:extLst>
      <p:ext uri="{BB962C8B-B14F-4D97-AF65-F5344CB8AC3E}">
        <p14:creationId xmlns:p14="http://schemas.microsoft.com/office/powerpoint/2010/main" val="3820324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22</a:t>
            </a:fld>
            <a:endParaRPr lang="en-US"/>
          </a:p>
        </p:txBody>
      </p:sp>
    </p:spTree>
    <p:extLst>
      <p:ext uri="{BB962C8B-B14F-4D97-AF65-F5344CB8AC3E}">
        <p14:creationId xmlns:p14="http://schemas.microsoft.com/office/powerpoint/2010/main" val="41618496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23</a:t>
            </a:fld>
            <a:endParaRPr lang="en-US"/>
          </a:p>
        </p:txBody>
      </p:sp>
    </p:spTree>
    <p:extLst>
      <p:ext uri="{BB962C8B-B14F-4D97-AF65-F5344CB8AC3E}">
        <p14:creationId xmlns:p14="http://schemas.microsoft.com/office/powerpoint/2010/main" val="1488953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24</a:t>
            </a:fld>
            <a:endParaRPr lang="en-US"/>
          </a:p>
        </p:txBody>
      </p:sp>
    </p:spTree>
    <p:extLst>
      <p:ext uri="{BB962C8B-B14F-4D97-AF65-F5344CB8AC3E}">
        <p14:creationId xmlns:p14="http://schemas.microsoft.com/office/powerpoint/2010/main" val="20165102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25</a:t>
            </a:fld>
            <a:endParaRPr lang="en-US"/>
          </a:p>
        </p:txBody>
      </p:sp>
    </p:spTree>
    <p:extLst>
      <p:ext uri="{BB962C8B-B14F-4D97-AF65-F5344CB8AC3E}">
        <p14:creationId xmlns:p14="http://schemas.microsoft.com/office/powerpoint/2010/main" val="1237082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26</a:t>
            </a:fld>
            <a:endParaRPr lang="en-US"/>
          </a:p>
        </p:txBody>
      </p:sp>
    </p:spTree>
    <p:extLst>
      <p:ext uri="{BB962C8B-B14F-4D97-AF65-F5344CB8AC3E}">
        <p14:creationId xmlns:p14="http://schemas.microsoft.com/office/powerpoint/2010/main" val="595090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27</a:t>
            </a:fld>
            <a:endParaRPr lang="en-US"/>
          </a:p>
        </p:txBody>
      </p:sp>
    </p:spTree>
    <p:extLst>
      <p:ext uri="{BB962C8B-B14F-4D97-AF65-F5344CB8AC3E}">
        <p14:creationId xmlns:p14="http://schemas.microsoft.com/office/powerpoint/2010/main" val="35409784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28</a:t>
            </a:fld>
            <a:endParaRPr lang="en-US"/>
          </a:p>
        </p:txBody>
      </p:sp>
    </p:spTree>
    <p:extLst>
      <p:ext uri="{BB962C8B-B14F-4D97-AF65-F5344CB8AC3E}">
        <p14:creationId xmlns:p14="http://schemas.microsoft.com/office/powerpoint/2010/main" val="360901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29</a:t>
            </a:fld>
            <a:endParaRPr lang="en-US"/>
          </a:p>
        </p:txBody>
      </p:sp>
    </p:spTree>
    <p:extLst>
      <p:ext uri="{BB962C8B-B14F-4D97-AF65-F5344CB8AC3E}">
        <p14:creationId xmlns:p14="http://schemas.microsoft.com/office/powerpoint/2010/main" val="5318776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30</a:t>
            </a:fld>
            <a:endParaRPr lang="en-US"/>
          </a:p>
        </p:txBody>
      </p:sp>
    </p:spTree>
    <p:extLst>
      <p:ext uri="{BB962C8B-B14F-4D97-AF65-F5344CB8AC3E}">
        <p14:creationId xmlns:p14="http://schemas.microsoft.com/office/powerpoint/2010/main" val="144817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4</a:t>
            </a:fld>
            <a:endParaRPr lang="en-US"/>
          </a:p>
        </p:txBody>
      </p:sp>
    </p:spTree>
    <p:extLst>
      <p:ext uri="{BB962C8B-B14F-4D97-AF65-F5344CB8AC3E}">
        <p14:creationId xmlns:p14="http://schemas.microsoft.com/office/powerpoint/2010/main" val="139710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7888554-B4EF-40B9-94D0-A12E0B9D8E84}" type="slidenum">
              <a:rPr lang="en-US" smtClean="0"/>
              <a:t>5</a:t>
            </a:fld>
            <a:endParaRPr lang="en-US"/>
          </a:p>
        </p:txBody>
      </p:sp>
    </p:spTree>
    <p:extLst>
      <p:ext uri="{BB962C8B-B14F-4D97-AF65-F5344CB8AC3E}">
        <p14:creationId xmlns:p14="http://schemas.microsoft.com/office/powerpoint/2010/main" val="4133307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6</a:t>
            </a:fld>
            <a:endParaRPr lang="en-US"/>
          </a:p>
        </p:txBody>
      </p:sp>
    </p:spTree>
    <p:extLst>
      <p:ext uri="{BB962C8B-B14F-4D97-AF65-F5344CB8AC3E}">
        <p14:creationId xmlns:p14="http://schemas.microsoft.com/office/powerpoint/2010/main" val="1464320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7</a:t>
            </a:fld>
            <a:endParaRPr lang="en-US"/>
          </a:p>
        </p:txBody>
      </p:sp>
    </p:spTree>
    <p:extLst>
      <p:ext uri="{BB962C8B-B14F-4D97-AF65-F5344CB8AC3E}">
        <p14:creationId xmlns:p14="http://schemas.microsoft.com/office/powerpoint/2010/main" val="1059959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8</a:t>
            </a:fld>
            <a:endParaRPr lang="en-US"/>
          </a:p>
        </p:txBody>
      </p:sp>
    </p:spTree>
    <p:extLst>
      <p:ext uri="{BB962C8B-B14F-4D97-AF65-F5344CB8AC3E}">
        <p14:creationId xmlns:p14="http://schemas.microsoft.com/office/powerpoint/2010/main" val="30884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9</a:t>
            </a:fld>
            <a:endParaRPr lang="en-US"/>
          </a:p>
        </p:txBody>
      </p:sp>
    </p:spTree>
    <p:extLst>
      <p:ext uri="{BB962C8B-B14F-4D97-AF65-F5344CB8AC3E}">
        <p14:creationId xmlns:p14="http://schemas.microsoft.com/office/powerpoint/2010/main" val="886895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68A4AB-40A1-48DB-A957-3ED50F3F7932}" type="slidenum">
              <a:rPr lang="en-US" smtClean="0"/>
              <a:t>10</a:t>
            </a:fld>
            <a:endParaRPr lang="en-US"/>
          </a:p>
        </p:txBody>
      </p:sp>
    </p:spTree>
    <p:extLst>
      <p:ext uri="{BB962C8B-B14F-4D97-AF65-F5344CB8AC3E}">
        <p14:creationId xmlns:p14="http://schemas.microsoft.com/office/powerpoint/2010/main" val="1106071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707" y="3446399"/>
            <a:ext cx="11834447" cy="1713781"/>
          </a:xfrm>
        </p:spPr>
        <p:txBody>
          <a:bodyPr anchor="b"/>
          <a:lstStyle>
            <a:lvl1pPr algn="ctr">
              <a:defRPr sz="4500">
                <a:solidFill>
                  <a:schemeClr val="bg1"/>
                </a:solidFill>
                <a:latin typeface="Vollkorn" charset="0"/>
                <a:ea typeface="Vollkorn" charset="0"/>
                <a:cs typeface="Vollkorn" charset="0"/>
              </a:defRPr>
            </a:lvl1pPr>
          </a:lstStyle>
          <a:p>
            <a:r>
              <a:rPr lang="en-US"/>
              <a:t>Click to edit Master title style</a:t>
            </a:r>
          </a:p>
        </p:txBody>
      </p:sp>
      <p:sp>
        <p:nvSpPr>
          <p:cNvPr id="3" name="Subtitle 2"/>
          <p:cNvSpPr>
            <a:spLocks noGrp="1"/>
          </p:cNvSpPr>
          <p:nvPr>
            <p:ph type="subTitle" idx="1"/>
          </p:nvPr>
        </p:nvSpPr>
        <p:spPr>
          <a:xfrm>
            <a:off x="2661137" y="5292663"/>
            <a:ext cx="6875585"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4727328" y="5841623"/>
            <a:ext cx="27432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2177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43537-5883-4794-B622-9B4D6A8249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DEB9BB-5977-403F-920C-3B6CD2A3BD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664D5F-F99A-4852-9DAE-BC9976DF336C}"/>
              </a:ext>
            </a:extLst>
          </p:cNvPr>
          <p:cNvSpPr>
            <a:spLocks noGrp="1"/>
          </p:cNvSpPr>
          <p:nvPr>
            <p:ph type="dt" sz="half" idx="10"/>
          </p:nvPr>
        </p:nvSpPr>
        <p:spPr/>
        <p:txBody>
          <a:bodyPr/>
          <a:lstStyle/>
          <a:p>
            <a:fld id="{4EADC028-D61F-4308-9442-4FC5ECB24B47}" type="datetimeFigureOut">
              <a:rPr lang="en-US" smtClean="0"/>
              <a:t>7/20/2020</a:t>
            </a:fld>
            <a:endParaRPr lang="en-US"/>
          </a:p>
        </p:txBody>
      </p:sp>
      <p:sp>
        <p:nvSpPr>
          <p:cNvPr id="5" name="Footer Placeholder 4">
            <a:extLst>
              <a:ext uri="{FF2B5EF4-FFF2-40B4-BE49-F238E27FC236}">
                <a16:creationId xmlns:a16="http://schemas.microsoft.com/office/drawing/2014/main" id="{E12BFCEB-1F38-4B3B-BA77-CC3D57DBB6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3037C-BEA9-464D-9045-C69682208781}"/>
              </a:ext>
            </a:extLst>
          </p:cNvPr>
          <p:cNvSpPr>
            <a:spLocks noGrp="1"/>
          </p:cNvSpPr>
          <p:nvPr>
            <p:ph type="sldNum" sz="quarter" idx="12"/>
          </p:nvPr>
        </p:nvSpPr>
        <p:spPr/>
        <p:txBody>
          <a:bodyPr/>
          <a:lstStyle/>
          <a:p>
            <a:fld id="{9B5FDABD-5F68-4EA2-9294-973977F53A91}" type="slidenum">
              <a:rPr lang="en-US" smtClean="0"/>
              <a:t>‹#›</a:t>
            </a:fld>
            <a:endParaRPr lang="en-US"/>
          </a:p>
        </p:txBody>
      </p:sp>
    </p:spTree>
    <p:extLst>
      <p:ext uri="{BB962C8B-B14F-4D97-AF65-F5344CB8AC3E}">
        <p14:creationId xmlns:p14="http://schemas.microsoft.com/office/powerpoint/2010/main" val="251949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8586" y="143748"/>
            <a:ext cx="11369903" cy="1400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98586" y="1723293"/>
            <a:ext cx="11369903"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596181" y="6356354"/>
            <a:ext cx="1172307"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40717726"/>
      </p:ext>
    </p:extLst>
  </p:cSld>
  <p:clrMap bg1="lt1" tx1="dk1" bg2="lt2" tx2="dk2" accent1="accent1" accent2="accent2" accent3="accent3" accent4="accent4" accent5="accent5" accent6="accent6" hlink="hlink" folHlink="folHlink"/>
  <p:sldLayoutIdLst>
    <p:sldLayoutId id="2147483662" r:id="rId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CCFE18-F399-4BB5-AB80-142B88E64A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9AC460-C850-456A-B3B8-7CF1B5FBF6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125E0-8A7B-46A2-9907-5501731D89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DC028-D61F-4308-9442-4FC5ECB24B47}" type="datetimeFigureOut">
              <a:rPr lang="en-US" smtClean="0"/>
              <a:t>7/20/2020</a:t>
            </a:fld>
            <a:endParaRPr lang="en-US"/>
          </a:p>
        </p:txBody>
      </p:sp>
      <p:sp>
        <p:nvSpPr>
          <p:cNvPr id="5" name="Footer Placeholder 4">
            <a:extLst>
              <a:ext uri="{FF2B5EF4-FFF2-40B4-BE49-F238E27FC236}">
                <a16:creationId xmlns:a16="http://schemas.microsoft.com/office/drawing/2014/main" id="{4418CAB0-EB0E-4C89-870E-D1DB2E901D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2890E8-D9BB-4AD6-9A50-4B641F1FA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FDABD-5F68-4EA2-9294-973977F53A91}" type="slidenum">
              <a:rPr lang="en-US" smtClean="0"/>
              <a:t>‹#›</a:t>
            </a:fld>
            <a:endParaRPr lang="en-US"/>
          </a:p>
        </p:txBody>
      </p:sp>
    </p:spTree>
    <p:extLst>
      <p:ext uri="{BB962C8B-B14F-4D97-AF65-F5344CB8AC3E}">
        <p14:creationId xmlns:p14="http://schemas.microsoft.com/office/powerpoint/2010/main" val="3835129293"/>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haymaker@k12.wv.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haymaker@k12.wv.u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smford@k12.wv.u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bfittro@k12.wv.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amea.brinckman@k12.wv.u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ert.transcripts.wvde@k12.wv.u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emily.curry@k12.wv.u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jlmmorri@k12.wv.u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vde.us/certification-and-professional-preparation/certification/application-form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vde.us/certification-and-professional-preparation/certification/application-form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vde.us/certification/certification-info/application-form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vde.us/educator-development-and-support/prepar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vde.us/certification-and-professional-preparation/certification/application-form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Office of Certification</a:t>
            </a:r>
            <a:br>
              <a:rPr lang="en-US"/>
            </a:br>
            <a:r>
              <a:rPr lang="en-US"/>
              <a:t>COVID-19 Flexibilities and Policy 5202 Changes</a:t>
            </a:r>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a:ln>
                  <a:noFill/>
                </a:ln>
                <a:solidFill>
                  <a:srgbClr val="FFFFFF"/>
                </a:solidFill>
                <a:effectLst/>
                <a:uLnTx/>
                <a:uFillTx/>
                <a:latin typeface="Calibri" panose="020F0502020204030204"/>
                <a:ea typeface="+mn-ea"/>
                <a:cs typeface="+mn-cs"/>
              </a:rPr>
              <a:t> </a:t>
            </a:r>
            <a:r>
              <a:rPr lang="en-US">
                <a:solidFill>
                  <a:srgbClr val="FFFFFF"/>
                </a:solidFill>
                <a:latin typeface="Calibri" panose="020F0502020204030204"/>
              </a:rPr>
              <a:t>July 14</a:t>
            </a:r>
            <a:r>
              <a:rPr kumimoji="0" lang="en-US" sz="1200" b="0" i="1" u="none" strike="noStrike" kern="1200" cap="none" spc="0" normalizeH="0" baseline="0" noProof="0">
                <a:ln>
                  <a:noFill/>
                </a:ln>
                <a:solidFill>
                  <a:srgbClr val="FFFFFF"/>
                </a:solidFill>
                <a:effectLst/>
                <a:uLnTx/>
                <a:uFillTx/>
                <a:latin typeface="Calibri" panose="020F0502020204030204"/>
                <a:ea typeface="+mn-ea"/>
                <a:cs typeface="+mn-cs"/>
              </a:rPr>
              <a:t>, 2020</a:t>
            </a:r>
          </a:p>
        </p:txBody>
      </p:sp>
    </p:spTree>
    <p:extLst>
      <p:ext uri="{BB962C8B-B14F-4D97-AF65-F5344CB8AC3E}">
        <p14:creationId xmlns:p14="http://schemas.microsoft.com/office/powerpoint/2010/main" val="199651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122D-AB32-4517-BFC7-7CB5CCB2ECF5}"/>
              </a:ext>
            </a:extLst>
          </p:cNvPr>
          <p:cNvSpPr>
            <a:spLocks noGrp="1"/>
          </p:cNvSpPr>
          <p:nvPr>
            <p:ph type="title"/>
          </p:nvPr>
        </p:nvSpPr>
        <p:spPr/>
        <p:txBody>
          <a:bodyPr/>
          <a:lstStyle/>
          <a:p>
            <a:pPr algn="ctr"/>
            <a:r>
              <a:rPr lang="en-US" b="1"/>
              <a:t>Substitute Permit Flexibilities</a:t>
            </a:r>
          </a:p>
        </p:txBody>
      </p:sp>
      <p:sp>
        <p:nvSpPr>
          <p:cNvPr id="3" name="Content Placeholder 2">
            <a:extLst>
              <a:ext uri="{FF2B5EF4-FFF2-40B4-BE49-F238E27FC236}">
                <a16:creationId xmlns:a16="http://schemas.microsoft.com/office/drawing/2014/main" id="{36FBE4DF-C9E6-4723-A53E-6D0AECB4111E}"/>
              </a:ext>
            </a:extLst>
          </p:cNvPr>
          <p:cNvSpPr>
            <a:spLocks noGrp="1"/>
          </p:cNvSpPr>
          <p:nvPr>
            <p:ph idx="1"/>
          </p:nvPr>
        </p:nvSpPr>
        <p:spPr/>
        <p:txBody>
          <a:bodyPr vert="horz" lIns="91440" tIns="45720" rIns="91440" bIns="45720" rtlCol="0" anchor="t">
            <a:normAutofit/>
          </a:bodyPr>
          <a:lstStyle/>
          <a:p>
            <a:r>
              <a:rPr lang="en-US"/>
              <a:t>Per Policy 5202, initial or renewal substitute trainings may be offered by counties who have an approved training program.</a:t>
            </a:r>
          </a:p>
          <a:p>
            <a:r>
              <a:rPr lang="en-US"/>
              <a:t>The WV e-LEARNING substitute training courses were available during the COVID-19 crisis and will continue.</a:t>
            </a:r>
          </a:p>
          <a:p>
            <a:pPr lvl="1"/>
            <a:r>
              <a:rPr lang="en-US"/>
              <a:t>Please send questions to </a:t>
            </a:r>
            <a:r>
              <a:rPr lang="en-US">
                <a:hlinkClick r:id="rId3"/>
              </a:rPr>
              <a:t>Christina Haymaker</a:t>
            </a:r>
            <a:r>
              <a:rPr lang="en-US"/>
              <a:t>.</a:t>
            </a:r>
          </a:p>
        </p:txBody>
      </p:sp>
    </p:spTree>
    <p:extLst>
      <p:ext uri="{BB962C8B-B14F-4D97-AF65-F5344CB8AC3E}">
        <p14:creationId xmlns:p14="http://schemas.microsoft.com/office/powerpoint/2010/main" val="228710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9AE5-1220-4274-915A-D4BDA0CEC28B}"/>
              </a:ext>
            </a:extLst>
          </p:cNvPr>
          <p:cNvSpPr>
            <a:spLocks noGrp="1"/>
          </p:cNvSpPr>
          <p:nvPr>
            <p:ph type="title"/>
          </p:nvPr>
        </p:nvSpPr>
        <p:spPr/>
        <p:txBody>
          <a:bodyPr/>
          <a:lstStyle/>
          <a:p>
            <a:pPr algn="ctr"/>
            <a:r>
              <a:rPr lang="en-US" b="1"/>
              <a:t>Authorizations for ECCAT or Community Programs Lead Teacher</a:t>
            </a:r>
          </a:p>
        </p:txBody>
      </p:sp>
      <p:sp>
        <p:nvSpPr>
          <p:cNvPr id="3" name="Content Placeholder 2">
            <a:extLst>
              <a:ext uri="{FF2B5EF4-FFF2-40B4-BE49-F238E27FC236}">
                <a16:creationId xmlns:a16="http://schemas.microsoft.com/office/drawing/2014/main" id="{F0D3DF83-FEA3-431A-A709-275C5EF9507D}"/>
              </a:ext>
            </a:extLst>
          </p:cNvPr>
          <p:cNvSpPr>
            <a:spLocks noGrp="1"/>
          </p:cNvSpPr>
          <p:nvPr>
            <p:ph idx="1"/>
          </p:nvPr>
        </p:nvSpPr>
        <p:spPr>
          <a:xfrm>
            <a:off x="838200" y="1690689"/>
            <a:ext cx="10515600" cy="1781769"/>
          </a:xfrm>
        </p:spPr>
        <p:txBody>
          <a:bodyPr vert="horz" lIns="91440" tIns="45720" rIns="91440" bIns="45720" rtlCol="0" anchor="t">
            <a:normAutofit fontScale="92500"/>
          </a:bodyPr>
          <a:lstStyle/>
          <a:p>
            <a:pPr marL="0" indent="0">
              <a:buNone/>
            </a:pPr>
            <a:r>
              <a:rPr lang="en-US"/>
              <a:t>Flexibilities for ECCAT authorizations are granted due to unavailability of coursework in the Spring, 2020 during the COVID-19 closure.  </a:t>
            </a:r>
          </a:p>
          <a:p>
            <a:r>
              <a:rPr lang="en-US"/>
              <a:t>Applicants may have authorizations extended based on county or employer recommendation. (Please send questions to </a:t>
            </a:r>
            <a:r>
              <a:rPr lang="en-US">
                <a:hlinkClick r:id="rId3"/>
              </a:rPr>
              <a:t>Christina Haymaker</a:t>
            </a:r>
            <a:r>
              <a:rPr lang="en-US"/>
              <a:t>.)</a:t>
            </a:r>
          </a:p>
        </p:txBody>
      </p:sp>
      <p:sp>
        <p:nvSpPr>
          <p:cNvPr id="5" name="TextBox 4">
            <a:extLst>
              <a:ext uri="{FF2B5EF4-FFF2-40B4-BE49-F238E27FC236}">
                <a16:creationId xmlns:a16="http://schemas.microsoft.com/office/drawing/2014/main" id="{918E2376-D598-4DD2-89F7-2133738E118E}"/>
              </a:ext>
            </a:extLst>
          </p:cNvPr>
          <p:cNvSpPr txBox="1"/>
          <p:nvPr/>
        </p:nvSpPr>
        <p:spPr>
          <a:xfrm>
            <a:off x="838200" y="3472458"/>
            <a:ext cx="10240617" cy="3385542"/>
          </a:xfrm>
          <a:prstGeom prst="rect">
            <a:avLst/>
          </a:prstGeom>
          <a:noFill/>
        </p:spPr>
        <p:txBody>
          <a:bodyPr wrap="square" rtlCol="0" anchor="t">
            <a:spAutoFit/>
          </a:bodyPr>
          <a:lstStyle/>
          <a:p>
            <a:r>
              <a:rPr lang="en-US" sz="2800"/>
              <a:t>Community Programs Lead Teacher Authorizations are not affected, as courses continued and were available through the WVDE during the Spring, 2020.  </a:t>
            </a:r>
          </a:p>
          <a:p>
            <a:pPr marL="457200" indent="-457200">
              <a:buFont typeface="Arial" panose="020B0604020202020204" pitchFamily="34" charset="0"/>
              <a:buChar char="•"/>
            </a:pPr>
            <a:r>
              <a:rPr lang="en-US" sz="2800"/>
              <a:t>Applicants must submit 6 semester hours (or two required WV e-LEARNING courses) for renewal as usual.</a:t>
            </a:r>
          </a:p>
          <a:p>
            <a:pPr marL="457200" indent="-457200">
              <a:buFont typeface="Arial" panose="020B0604020202020204" pitchFamily="34" charset="0"/>
              <a:buChar char="•"/>
            </a:pPr>
            <a:r>
              <a:rPr lang="en-US" sz="2800"/>
              <a:t>Applicants beginning a new position with a new employer may be eligible for renewal without coursework per Policy 5202.</a:t>
            </a:r>
          </a:p>
          <a:p>
            <a:endParaRPr lang="en-US"/>
          </a:p>
        </p:txBody>
      </p:sp>
    </p:spTree>
    <p:extLst>
      <p:ext uri="{BB962C8B-B14F-4D97-AF65-F5344CB8AC3E}">
        <p14:creationId xmlns:p14="http://schemas.microsoft.com/office/powerpoint/2010/main" val="222524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23710-5FC3-4AE9-9940-6A36BF70E90C}"/>
              </a:ext>
            </a:extLst>
          </p:cNvPr>
          <p:cNvSpPr>
            <a:spLocks noGrp="1"/>
          </p:cNvSpPr>
          <p:nvPr>
            <p:ph type="title"/>
          </p:nvPr>
        </p:nvSpPr>
        <p:spPr/>
        <p:txBody>
          <a:bodyPr/>
          <a:lstStyle/>
          <a:p>
            <a:pPr algn="ctr"/>
            <a:r>
              <a:rPr lang="en-US" b="1"/>
              <a:t>Salary Supplement Renewal Extension for Eligible Recipients</a:t>
            </a:r>
          </a:p>
        </p:txBody>
      </p:sp>
      <p:sp>
        <p:nvSpPr>
          <p:cNvPr id="3" name="Content Placeholder 2">
            <a:extLst>
              <a:ext uri="{FF2B5EF4-FFF2-40B4-BE49-F238E27FC236}">
                <a16:creationId xmlns:a16="http://schemas.microsoft.com/office/drawing/2014/main" id="{593F2CB7-D48C-40A2-A943-1CB7618CEAF6}"/>
              </a:ext>
            </a:extLst>
          </p:cNvPr>
          <p:cNvSpPr>
            <a:spLocks noGrp="1"/>
          </p:cNvSpPr>
          <p:nvPr>
            <p:ph idx="1"/>
          </p:nvPr>
        </p:nvSpPr>
        <p:spPr/>
        <p:txBody>
          <a:bodyPr>
            <a:normAutofit/>
          </a:bodyPr>
          <a:lstStyle/>
          <a:p>
            <a:pPr marL="0" indent="0">
              <a:buNone/>
            </a:pPr>
            <a:r>
              <a:rPr lang="en-US"/>
              <a:t>Salary supplement recipients who are eligible, based on the documentation our office has received from the </a:t>
            </a:r>
            <a:r>
              <a:rPr lang="en-US" b="1"/>
              <a:t>National Board for Professional Teaching Standards</a:t>
            </a:r>
            <a:r>
              <a:rPr lang="en-US"/>
              <a:t>, will have their state salary supplement extended without needing to apply for renewal at this time due to COVID-19. The extension will be done automatically by our office for all those affected, and their county of employment will be notified with their new expiration date. These individuals must renew their supplement during the upcoming 2020-21 year according to NBPTS and WVBE Policy 5202 renewal process.</a:t>
            </a:r>
          </a:p>
          <a:p>
            <a:pPr lvl="1"/>
            <a:r>
              <a:rPr lang="en-US"/>
              <a:t>Please send questions to </a:t>
            </a:r>
            <a:r>
              <a:rPr lang="en-US">
                <a:hlinkClick r:id="rId3"/>
              </a:rPr>
              <a:t>Scottie Ford</a:t>
            </a:r>
            <a:r>
              <a:rPr lang="en-US"/>
              <a:t>.</a:t>
            </a:r>
          </a:p>
        </p:txBody>
      </p:sp>
    </p:spTree>
    <p:extLst>
      <p:ext uri="{BB962C8B-B14F-4D97-AF65-F5344CB8AC3E}">
        <p14:creationId xmlns:p14="http://schemas.microsoft.com/office/powerpoint/2010/main" val="1007397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5AF3-BB2A-4158-8543-DC06668AE0F3}"/>
              </a:ext>
            </a:extLst>
          </p:cNvPr>
          <p:cNvSpPr>
            <a:spLocks noGrp="1"/>
          </p:cNvSpPr>
          <p:nvPr>
            <p:ph type="title"/>
          </p:nvPr>
        </p:nvSpPr>
        <p:spPr/>
        <p:txBody>
          <a:bodyPr/>
          <a:lstStyle/>
          <a:p>
            <a:pPr algn="ctr"/>
            <a:r>
              <a:rPr lang="en-US" b="1"/>
              <a:t>Form 1T</a:t>
            </a:r>
          </a:p>
        </p:txBody>
      </p:sp>
      <p:sp>
        <p:nvSpPr>
          <p:cNvPr id="3" name="Content Placeholder 2">
            <a:extLst>
              <a:ext uri="{FF2B5EF4-FFF2-40B4-BE49-F238E27FC236}">
                <a16:creationId xmlns:a16="http://schemas.microsoft.com/office/drawing/2014/main" id="{5D8DF613-34A3-4D70-9AB2-EAE3CD5E1D8B}"/>
              </a:ext>
            </a:extLst>
          </p:cNvPr>
          <p:cNvSpPr>
            <a:spLocks noGrp="1"/>
          </p:cNvSpPr>
          <p:nvPr>
            <p:ph idx="1"/>
          </p:nvPr>
        </p:nvSpPr>
        <p:spPr/>
        <p:txBody>
          <a:bodyPr/>
          <a:lstStyle/>
          <a:p>
            <a:pPr marL="0" indent="0">
              <a:buNone/>
            </a:pPr>
            <a:r>
              <a:rPr lang="en-US" b="1"/>
              <a:t>Restricted Pre-Professional Certificate (one-time extension of First Class/Full Time Permit):</a:t>
            </a:r>
          </a:p>
          <a:p>
            <a:r>
              <a:rPr lang="en-US"/>
              <a:t>The applicant must have been on a First Class/ Full Time Permit and must have completed all requirements except for praxis exams.</a:t>
            </a:r>
          </a:p>
          <a:p>
            <a:r>
              <a:rPr lang="en-US"/>
              <a:t>See Policy 5202, Section 10.11.a.</a:t>
            </a:r>
          </a:p>
        </p:txBody>
      </p:sp>
    </p:spTree>
    <p:extLst>
      <p:ext uri="{BB962C8B-B14F-4D97-AF65-F5344CB8AC3E}">
        <p14:creationId xmlns:p14="http://schemas.microsoft.com/office/powerpoint/2010/main" val="41024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8114D-2324-481C-BF8A-CD6097165096}"/>
              </a:ext>
            </a:extLst>
          </p:cNvPr>
          <p:cNvSpPr>
            <a:spLocks noGrp="1"/>
          </p:cNvSpPr>
          <p:nvPr>
            <p:ph type="title"/>
          </p:nvPr>
        </p:nvSpPr>
        <p:spPr/>
        <p:txBody>
          <a:bodyPr/>
          <a:lstStyle/>
          <a:p>
            <a:pPr algn="ctr"/>
            <a:r>
              <a:rPr lang="en-US" b="1"/>
              <a:t>Form 1R</a:t>
            </a:r>
          </a:p>
        </p:txBody>
      </p:sp>
      <p:sp>
        <p:nvSpPr>
          <p:cNvPr id="3" name="Content Placeholder 2">
            <a:extLst>
              <a:ext uri="{FF2B5EF4-FFF2-40B4-BE49-F238E27FC236}">
                <a16:creationId xmlns:a16="http://schemas.microsoft.com/office/drawing/2014/main" id="{9E0E6938-30BC-4783-8759-AD53D6733868}"/>
              </a:ext>
            </a:extLst>
          </p:cNvPr>
          <p:cNvSpPr>
            <a:spLocks noGrp="1"/>
          </p:cNvSpPr>
          <p:nvPr>
            <p:ph idx="1"/>
          </p:nvPr>
        </p:nvSpPr>
        <p:spPr/>
        <p:txBody>
          <a:bodyPr/>
          <a:lstStyle/>
          <a:p>
            <a:pPr marL="0" indent="0">
              <a:buNone/>
            </a:pPr>
            <a:r>
              <a:rPr lang="en-US" b="1"/>
              <a:t>Restricted First Class/ Full Time Permit:</a:t>
            </a:r>
          </a:p>
          <a:p>
            <a:r>
              <a:rPr lang="en-US"/>
              <a:t>The applicant must meet all requirements for the permit except for the minimum GPA of 2.50.</a:t>
            </a:r>
          </a:p>
          <a:p>
            <a:r>
              <a:rPr lang="en-US"/>
              <a:t>This permit allows applicants one year to raise the GPA to the required level.</a:t>
            </a:r>
          </a:p>
          <a:p>
            <a:r>
              <a:rPr lang="en-US"/>
              <a:t>See Policy 5202, Section 11.1.g.</a:t>
            </a:r>
          </a:p>
        </p:txBody>
      </p:sp>
    </p:spTree>
    <p:extLst>
      <p:ext uri="{BB962C8B-B14F-4D97-AF65-F5344CB8AC3E}">
        <p14:creationId xmlns:p14="http://schemas.microsoft.com/office/powerpoint/2010/main" val="1821768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2CB9-5A79-4641-8B1E-0661D1F2D7F1}"/>
              </a:ext>
            </a:extLst>
          </p:cNvPr>
          <p:cNvSpPr>
            <a:spLocks noGrp="1"/>
          </p:cNvSpPr>
          <p:nvPr>
            <p:ph type="title"/>
          </p:nvPr>
        </p:nvSpPr>
        <p:spPr/>
        <p:txBody>
          <a:bodyPr/>
          <a:lstStyle/>
          <a:p>
            <a:pPr algn="ctr"/>
            <a:r>
              <a:rPr lang="en-US" b="1">
                <a:cs typeface="Calibri Light" panose="020F0302020204030204"/>
              </a:rPr>
              <a:t>Form 1/1A and Out-Of-State Programs</a:t>
            </a:r>
          </a:p>
        </p:txBody>
      </p:sp>
      <p:sp>
        <p:nvSpPr>
          <p:cNvPr id="3" name="Content Placeholder 2">
            <a:extLst>
              <a:ext uri="{FF2B5EF4-FFF2-40B4-BE49-F238E27FC236}">
                <a16:creationId xmlns:a16="http://schemas.microsoft.com/office/drawing/2014/main" id="{7C949A0D-E020-4C05-92C9-FCA83AB4EF2F}"/>
              </a:ext>
            </a:extLst>
          </p:cNvPr>
          <p:cNvSpPr>
            <a:spLocks noGrp="1"/>
          </p:cNvSpPr>
          <p:nvPr>
            <p:ph idx="1"/>
          </p:nvPr>
        </p:nvSpPr>
        <p:spPr/>
        <p:txBody>
          <a:bodyPr vert="horz" lIns="91440" tIns="45720" rIns="91440" bIns="45720" rtlCol="0" anchor="t">
            <a:normAutofit/>
          </a:bodyPr>
          <a:lstStyle/>
          <a:p>
            <a:r>
              <a:rPr lang="en-US">
                <a:cs typeface="Calibri"/>
              </a:rPr>
              <a:t>Please caution individuals that are completing programs out-of-state to be sure their program meets the requirements for licensure.  We have recently been made aware of programs at Grand Canyon University that are being promoted as leading to licensure, but do not qualify for a West Virginia Teaching Certificate.  They may qualify for an out-of-state licensure which may then transfer through reciprocity.</a:t>
            </a:r>
          </a:p>
          <a:p>
            <a:r>
              <a:rPr lang="en-US">
                <a:cs typeface="Calibri"/>
              </a:rPr>
              <a:t>Please contact </a:t>
            </a:r>
            <a:r>
              <a:rPr lang="en-US">
                <a:cs typeface="Calibri"/>
                <a:hlinkClick r:id="rId3"/>
              </a:rPr>
              <a:t>Brad Fittro</a:t>
            </a:r>
            <a:r>
              <a:rPr lang="en-US">
                <a:cs typeface="Calibri"/>
              </a:rPr>
              <a:t> for information about applicants who may be affected by this institution or other institutions out-of-state that may or may not lead to licensure. </a:t>
            </a:r>
          </a:p>
        </p:txBody>
      </p:sp>
    </p:spTree>
    <p:extLst>
      <p:ext uri="{BB962C8B-B14F-4D97-AF65-F5344CB8AC3E}">
        <p14:creationId xmlns:p14="http://schemas.microsoft.com/office/powerpoint/2010/main" val="3030836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D298-C2D2-434A-8DE0-573DE002A9EE}"/>
              </a:ext>
            </a:extLst>
          </p:cNvPr>
          <p:cNvSpPr>
            <a:spLocks noGrp="1"/>
          </p:cNvSpPr>
          <p:nvPr>
            <p:ph type="title"/>
          </p:nvPr>
        </p:nvSpPr>
        <p:spPr/>
        <p:txBody>
          <a:bodyPr/>
          <a:lstStyle/>
          <a:p>
            <a:pPr algn="ctr"/>
            <a:r>
              <a:rPr lang="en-US" b="1"/>
              <a:t>Form 8</a:t>
            </a:r>
          </a:p>
        </p:txBody>
      </p:sp>
      <p:sp>
        <p:nvSpPr>
          <p:cNvPr id="3" name="Content Placeholder 2">
            <a:extLst>
              <a:ext uri="{FF2B5EF4-FFF2-40B4-BE49-F238E27FC236}">
                <a16:creationId xmlns:a16="http://schemas.microsoft.com/office/drawing/2014/main" id="{A57E4DFF-AA1D-4291-A0F6-6EE9000BDFBE}"/>
              </a:ext>
            </a:extLst>
          </p:cNvPr>
          <p:cNvSpPr>
            <a:spLocks noGrp="1"/>
          </p:cNvSpPr>
          <p:nvPr>
            <p:ph idx="1"/>
          </p:nvPr>
        </p:nvSpPr>
        <p:spPr/>
        <p:txBody>
          <a:bodyPr/>
          <a:lstStyle/>
          <a:p>
            <a:pPr marL="0" indent="0">
              <a:buNone/>
            </a:pPr>
            <a:r>
              <a:rPr lang="en-US" b="1"/>
              <a:t>Additional endorsements on Professional Licenses (now electronic applications):</a:t>
            </a:r>
            <a:endParaRPr lang="en-US"/>
          </a:p>
          <a:p>
            <a:pPr lvl="1"/>
            <a:r>
              <a:rPr lang="en-US"/>
              <a:t>Form 8 - adding endorsements through coursework</a:t>
            </a:r>
          </a:p>
          <a:p>
            <a:pPr lvl="1"/>
            <a:r>
              <a:rPr lang="en-US"/>
              <a:t>Form 8A- adding the Autism Endorsement with coursework</a:t>
            </a:r>
          </a:p>
          <a:p>
            <a:pPr lvl="1"/>
            <a:r>
              <a:rPr lang="en-US"/>
              <a:t>Form 8C- adding endorsements with praxis tests</a:t>
            </a:r>
          </a:p>
          <a:p>
            <a:pPr lvl="1"/>
            <a:r>
              <a:rPr lang="en-US"/>
              <a:t>Form 8F- converting Temporary Professional Licenses to Full Professional Licenses</a:t>
            </a:r>
          </a:p>
          <a:p>
            <a:pPr lvl="1"/>
            <a:r>
              <a:rPr lang="en-US"/>
              <a:t>Form 8R- adding endorsements with a valid and transferrable out-of-state Professional License</a:t>
            </a:r>
          </a:p>
        </p:txBody>
      </p:sp>
    </p:spTree>
    <p:extLst>
      <p:ext uri="{BB962C8B-B14F-4D97-AF65-F5344CB8AC3E}">
        <p14:creationId xmlns:p14="http://schemas.microsoft.com/office/powerpoint/2010/main" val="3444304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154F2-E22B-4BBF-985D-BEE90A33A5A3}"/>
              </a:ext>
            </a:extLst>
          </p:cNvPr>
          <p:cNvSpPr>
            <a:spLocks noGrp="1"/>
          </p:cNvSpPr>
          <p:nvPr>
            <p:ph type="title"/>
          </p:nvPr>
        </p:nvSpPr>
        <p:spPr/>
        <p:txBody>
          <a:bodyPr/>
          <a:lstStyle/>
          <a:p>
            <a:pPr algn="ctr"/>
            <a:r>
              <a:rPr lang="en-US" b="1"/>
              <a:t>Forms 65, 4NT, 4NS, 4NA</a:t>
            </a:r>
          </a:p>
        </p:txBody>
      </p:sp>
      <p:sp>
        <p:nvSpPr>
          <p:cNvPr id="3" name="Content Placeholder 2">
            <a:extLst>
              <a:ext uri="{FF2B5EF4-FFF2-40B4-BE49-F238E27FC236}">
                <a16:creationId xmlns:a16="http://schemas.microsoft.com/office/drawing/2014/main" id="{68E5B21F-04FE-4038-A41D-C205820D0C10}"/>
              </a:ext>
            </a:extLst>
          </p:cNvPr>
          <p:cNvSpPr>
            <a:spLocks noGrp="1"/>
          </p:cNvSpPr>
          <p:nvPr>
            <p:ph idx="1"/>
          </p:nvPr>
        </p:nvSpPr>
        <p:spPr/>
        <p:txBody>
          <a:bodyPr>
            <a:normAutofit/>
          </a:bodyPr>
          <a:lstStyle/>
          <a:p>
            <a:r>
              <a:rPr lang="en-US" b="1"/>
              <a:t>Non-U.S. citizens </a:t>
            </a:r>
            <a:r>
              <a:rPr lang="en-US"/>
              <a:t>may hold Professional Licenses with the change in West Virginia Code as of February 2020.</a:t>
            </a:r>
          </a:p>
          <a:p>
            <a:r>
              <a:rPr lang="en-US"/>
              <a:t>The form 65 may be used to convert from a non-U.S. citizen permit to a Professional License.</a:t>
            </a:r>
          </a:p>
          <a:p>
            <a:r>
              <a:rPr lang="en-US"/>
              <a:t>These forms beginning with “4” are for renewals of Non-U.S. citizen Professional Teaching Certificates, Student Support, and/ or Administrative Licenses.</a:t>
            </a:r>
          </a:p>
          <a:p>
            <a:r>
              <a:rPr lang="en-US"/>
              <a:t>West Virginia Code </a:t>
            </a:r>
            <a:r>
              <a:rPr lang="en-US" b="1"/>
              <a:t>§18A-3-1.</a:t>
            </a:r>
          </a:p>
        </p:txBody>
      </p:sp>
    </p:spTree>
    <p:extLst>
      <p:ext uri="{BB962C8B-B14F-4D97-AF65-F5344CB8AC3E}">
        <p14:creationId xmlns:p14="http://schemas.microsoft.com/office/powerpoint/2010/main" val="1087378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63385-EAA6-4E62-917B-DD2EE610FD05}"/>
              </a:ext>
            </a:extLst>
          </p:cNvPr>
          <p:cNvSpPr>
            <a:spLocks noGrp="1"/>
          </p:cNvSpPr>
          <p:nvPr>
            <p:ph type="title"/>
          </p:nvPr>
        </p:nvSpPr>
        <p:spPr/>
        <p:txBody>
          <a:bodyPr/>
          <a:lstStyle/>
          <a:p>
            <a:pPr algn="ctr"/>
            <a:r>
              <a:rPr lang="en-US" b="1"/>
              <a:t>Form 10</a:t>
            </a:r>
          </a:p>
        </p:txBody>
      </p:sp>
      <p:sp>
        <p:nvSpPr>
          <p:cNvPr id="3" name="Content Placeholder 2">
            <a:extLst>
              <a:ext uri="{FF2B5EF4-FFF2-40B4-BE49-F238E27FC236}">
                <a16:creationId xmlns:a16="http://schemas.microsoft.com/office/drawing/2014/main" id="{B9B040AD-8112-4B36-86AE-8038F9540FF5}"/>
              </a:ext>
            </a:extLst>
          </p:cNvPr>
          <p:cNvSpPr>
            <a:spLocks noGrp="1"/>
          </p:cNvSpPr>
          <p:nvPr>
            <p:ph idx="1"/>
          </p:nvPr>
        </p:nvSpPr>
        <p:spPr/>
        <p:txBody>
          <a:bodyPr/>
          <a:lstStyle/>
          <a:p>
            <a:pPr marL="0" indent="0">
              <a:buNone/>
            </a:pPr>
            <a:r>
              <a:rPr lang="en-US" b="1"/>
              <a:t>Collegiate Instructor Part-Time Permit</a:t>
            </a:r>
          </a:p>
          <a:p>
            <a:pPr marL="457200" lvl="1" indent="0">
              <a:buNone/>
            </a:pPr>
            <a:r>
              <a:rPr lang="en-US"/>
              <a:t>This permit allows full time higher education instructors to teach within an endorsement area in the WV public school system.</a:t>
            </a:r>
          </a:p>
          <a:p>
            <a:pPr lvl="2"/>
            <a:r>
              <a:rPr lang="en-US"/>
              <a:t>A master’s degree within the endorsement area is required.</a:t>
            </a:r>
          </a:p>
          <a:p>
            <a:pPr lvl="2"/>
            <a:r>
              <a:rPr lang="en-US"/>
              <a:t>A minimum of three years of experience as a collegiate instructor is required.</a:t>
            </a:r>
          </a:p>
          <a:p>
            <a:pPr lvl="2"/>
            <a:r>
              <a:rPr lang="en-US"/>
              <a:t>The county superintendent signature confirms recommendation that the individual is the most qualified applicant.</a:t>
            </a:r>
          </a:p>
          <a:p>
            <a:pPr lvl="2"/>
            <a:r>
              <a:rPr lang="en-US"/>
              <a:t>See Policy 5202, Section 11.7.i.</a:t>
            </a:r>
          </a:p>
        </p:txBody>
      </p:sp>
    </p:spTree>
    <p:extLst>
      <p:ext uri="{BB962C8B-B14F-4D97-AF65-F5344CB8AC3E}">
        <p14:creationId xmlns:p14="http://schemas.microsoft.com/office/powerpoint/2010/main" val="21197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84EC1-D410-43FA-81F3-ADC61ACD62FD}"/>
              </a:ext>
            </a:extLst>
          </p:cNvPr>
          <p:cNvSpPr>
            <a:spLocks noGrp="1"/>
          </p:cNvSpPr>
          <p:nvPr>
            <p:ph type="title"/>
          </p:nvPr>
        </p:nvSpPr>
        <p:spPr/>
        <p:txBody>
          <a:bodyPr/>
          <a:lstStyle/>
          <a:p>
            <a:pPr algn="ctr"/>
            <a:r>
              <a:rPr lang="en-US" b="1"/>
              <a:t>Form 11</a:t>
            </a:r>
          </a:p>
        </p:txBody>
      </p:sp>
      <p:sp>
        <p:nvSpPr>
          <p:cNvPr id="3" name="Content Placeholder 2">
            <a:extLst>
              <a:ext uri="{FF2B5EF4-FFF2-40B4-BE49-F238E27FC236}">
                <a16:creationId xmlns:a16="http://schemas.microsoft.com/office/drawing/2014/main" id="{7DE4B821-332F-45E8-952A-2BFEF250F069}"/>
              </a:ext>
            </a:extLst>
          </p:cNvPr>
          <p:cNvSpPr>
            <a:spLocks noGrp="1"/>
          </p:cNvSpPr>
          <p:nvPr>
            <p:ph idx="1"/>
          </p:nvPr>
        </p:nvSpPr>
        <p:spPr/>
        <p:txBody>
          <a:bodyPr/>
          <a:lstStyle/>
          <a:p>
            <a:pPr marL="0" indent="0">
              <a:buNone/>
            </a:pPr>
            <a:r>
              <a:rPr lang="en-US" b="1"/>
              <a:t>Contractor/Volunteer or Other School Personnel Permit:</a:t>
            </a:r>
          </a:p>
          <a:p>
            <a:pPr marL="0" indent="0">
              <a:buNone/>
            </a:pPr>
            <a:r>
              <a:rPr lang="en-US" b="1"/>
              <a:t>This one-year permit “</a:t>
            </a:r>
            <a:r>
              <a:rPr lang="en-US" i="1">
                <a:latin typeface="Calibri" panose="020F0502020204030204" pitchFamily="34" charset="0"/>
                <a:ea typeface="Times New Roman" panose="02020603050405020304" pitchFamily="18" charset="0"/>
                <a:cs typeface="Times New Roman" panose="02020603050405020304" pitchFamily="18" charset="0"/>
              </a:rPr>
              <a:t>may be granted to an individual who will be providing any services to students or any individual who may have unaccompanied contact with students or unaccompanied access to school grounds when students are present.”</a:t>
            </a:r>
          </a:p>
          <a:p>
            <a:pPr marL="0" indent="0">
              <a:buNone/>
            </a:pPr>
            <a:endParaRPr lang="en-US" i="1">
              <a:latin typeface="Calibri" panose="020F0502020204030204" pitchFamily="34" charset="0"/>
              <a:ea typeface="Times New Roman" panose="02020603050405020304" pitchFamily="18" charset="0"/>
              <a:cs typeface="Times New Roman" panose="02020603050405020304" pitchFamily="18" charset="0"/>
            </a:endParaRPr>
          </a:p>
          <a:p>
            <a:pPr lvl="1"/>
            <a:r>
              <a:rPr lang="en-US">
                <a:latin typeface="Calibri" panose="020F0502020204030204" pitchFamily="34" charset="0"/>
                <a:ea typeface="Times New Roman" panose="02020603050405020304" pitchFamily="18" charset="0"/>
                <a:cs typeface="Times New Roman" panose="02020603050405020304" pitchFamily="18" charset="0"/>
              </a:rPr>
              <a:t>This permit is </a:t>
            </a:r>
            <a:r>
              <a:rPr lang="en-US" b="1">
                <a:latin typeface="Calibri" panose="020F0502020204030204" pitchFamily="34" charset="0"/>
                <a:ea typeface="Times New Roman" panose="02020603050405020304" pitchFamily="18" charset="0"/>
                <a:cs typeface="Times New Roman" panose="02020603050405020304" pitchFamily="18" charset="0"/>
              </a:rPr>
              <a:t>optional </a:t>
            </a:r>
            <a:r>
              <a:rPr lang="en-US">
                <a:latin typeface="Calibri" panose="020F0502020204030204" pitchFamily="34" charset="0"/>
                <a:ea typeface="Times New Roman" panose="02020603050405020304" pitchFamily="18" charset="0"/>
                <a:cs typeface="Times New Roman" panose="02020603050405020304" pitchFamily="18" charset="0"/>
              </a:rPr>
              <a:t>for counties.</a:t>
            </a:r>
          </a:p>
          <a:p>
            <a:pPr lvl="1"/>
            <a:r>
              <a:rPr lang="en-US">
                <a:latin typeface="Calibri" panose="020F0502020204030204" pitchFamily="34" charset="0"/>
                <a:ea typeface="Times New Roman" panose="02020603050405020304" pitchFamily="18" charset="0"/>
                <a:cs typeface="Times New Roman" panose="02020603050405020304" pitchFamily="18" charset="0"/>
              </a:rPr>
              <a:t>This permit </a:t>
            </a:r>
            <a:r>
              <a:rPr lang="en-US" b="1">
                <a:latin typeface="Calibri" panose="020F0502020204030204" pitchFamily="34" charset="0"/>
                <a:ea typeface="Times New Roman" panose="02020603050405020304" pitchFamily="18" charset="0"/>
                <a:cs typeface="Times New Roman" panose="02020603050405020304" pitchFamily="18" charset="0"/>
              </a:rPr>
              <a:t>requires a yearly background check</a:t>
            </a:r>
            <a:r>
              <a:rPr lang="en-US">
                <a:latin typeface="Calibri" panose="020F0502020204030204" pitchFamily="34" charset="0"/>
                <a:ea typeface="Times New Roman" panose="02020603050405020304" pitchFamily="18" charset="0"/>
                <a:cs typeface="Times New Roman" panose="02020603050405020304" pitchFamily="18" charset="0"/>
              </a:rPr>
              <a:t> for renewal.</a:t>
            </a:r>
          </a:p>
          <a:p>
            <a:pPr lvl="1"/>
            <a:r>
              <a:rPr lang="en-US">
                <a:latin typeface="Calibri" panose="020F0502020204030204" pitchFamily="34" charset="0"/>
                <a:cs typeface="Times New Roman" panose="02020603050405020304" pitchFamily="18" charset="0"/>
              </a:rPr>
              <a:t>See Policy 5202, Section 11.7.j.</a:t>
            </a:r>
            <a:endParaRPr lang="en-US"/>
          </a:p>
        </p:txBody>
      </p:sp>
    </p:spTree>
    <p:extLst>
      <p:ext uri="{BB962C8B-B14F-4D97-AF65-F5344CB8AC3E}">
        <p14:creationId xmlns:p14="http://schemas.microsoft.com/office/powerpoint/2010/main" val="2965780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072AC-9DEA-45BD-A322-5D296E96DF76}"/>
              </a:ext>
            </a:extLst>
          </p:cNvPr>
          <p:cNvSpPr>
            <a:spLocks noGrp="1"/>
          </p:cNvSpPr>
          <p:nvPr>
            <p:ph type="title"/>
          </p:nvPr>
        </p:nvSpPr>
        <p:spPr/>
        <p:txBody>
          <a:bodyPr/>
          <a:lstStyle/>
          <a:p>
            <a:pPr algn="ctr"/>
            <a:r>
              <a:rPr lang="en-US" b="1"/>
              <a:t>Coaching Authorization Flexibilities</a:t>
            </a:r>
          </a:p>
        </p:txBody>
      </p:sp>
      <p:sp>
        <p:nvSpPr>
          <p:cNvPr id="3" name="Content Placeholder 2">
            <a:extLst>
              <a:ext uri="{FF2B5EF4-FFF2-40B4-BE49-F238E27FC236}">
                <a16:creationId xmlns:a16="http://schemas.microsoft.com/office/drawing/2014/main" id="{470E6C19-43FF-496C-84B6-116F679651F5}"/>
              </a:ext>
            </a:extLst>
          </p:cNvPr>
          <p:cNvSpPr>
            <a:spLocks noGrp="1"/>
          </p:cNvSpPr>
          <p:nvPr>
            <p:ph idx="1"/>
          </p:nvPr>
        </p:nvSpPr>
        <p:spPr/>
        <p:txBody>
          <a:bodyPr/>
          <a:lstStyle/>
          <a:p>
            <a:r>
              <a:rPr lang="en-US"/>
              <a:t>Coaches approved for the Spring, 2020 season may be renewed for the Spring, 2021 season without a renewal fee in some circumstances due to the emergency closure of schools.</a:t>
            </a:r>
          </a:p>
          <a:p>
            <a:r>
              <a:rPr lang="en-US"/>
              <a:t>Please use the </a:t>
            </a:r>
            <a:r>
              <a:rPr lang="en-US" b="1"/>
              <a:t>form 39F </a:t>
            </a:r>
            <a:r>
              <a:rPr lang="en-US"/>
              <a:t>for coaches falling under this exception.</a:t>
            </a:r>
          </a:p>
          <a:p>
            <a:pPr lvl="1"/>
            <a:r>
              <a:rPr lang="en-US"/>
              <a:t>Please contact </a:t>
            </a:r>
            <a:r>
              <a:rPr lang="en-US">
                <a:hlinkClick r:id="rId3"/>
              </a:rPr>
              <a:t>Jamea Brinckman </a:t>
            </a:r>
            <a:r>
              <a:rPr lang="en-US"/>
              <a:t>in the Office of Certification for further details.</a:t>
            </a:r>
          </a:p>
        </p:txBody>
      </p:sp>
    </p:spTree>
    <p:extLst>
      <p:ext uri="{BB962C8B-B14F-4D97-AF65-F5344CB8AC3E}">
        <p14:creationId xmlns:p14="http://schemas.microsoft.com/office/powerpoint/2010/main" val="2147578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7372-9D86-4AFD-8496-6AB0E4C22328}"/>
              </a:ext>
            </a:extLst>
          </p:cNvPr>
          <p:cNvSpPr>
            <a:spLocks noGrp="1"/>
          </p:cNvSpPr>
          <p:nvPr>
            <p:ph type="title"/>
          </p:nvPr>
        </p:nvSpPr>
        <p:spPr/>
        <p:txBody>
          <a:bodyPr/>
          <a:lstStyle/>
          <a:p>
            <a:pPr algn="ctr"/>
            <a:r>
              <a:rPr lang="en-US" b="1"/>
              <a:t>Form 24</a:t>
            </a:r>
          </a:p>
        </p:txBody>
      </p:sp>
      <p:sp>
        <p:nvSpPr>
          <p:cNvPr id="3" name="Content Placeholder 2">
            <a:extLst>
              <a:ext uri="{FF2B5EF4-FFF2-40B4-BE49-F238E27FC236}">
                <a16:creationId xmlns:a16="http://schemas.microsoft.com/office/drawing/2014/main" id="{77D31887-40FD-404A-B7C1-5FEA173B87D0}"/>
              </a:ext>
            </a:extLst>
          </p:cNvPr>
          <p:cNvSpPr>
            <a:spLocks noGrp="1"/>
          </p:cNvSpPr>
          <p:nvPr>
            <p:ph idx="1"/>
          </p:nvPr>
        </p:nvSpPr>
        <p:spPr/>
        <p:txBody>
          <a:bodyPr/>
          <a:lstStyle/>
          <a:p>
            <a:pPr marL="0" indent="0">
              <a:buNone/>
            </a:pPr>
            <a:r>
              <a:rPr lang="en-US" b="1"/>
              <a:t>Student Teaching and Clinical Experience Permits for superintendent signature:</a:t>
            </a:r>
          </a:p>
          <a:p>
            <a:pPr lvl="1"/>
            <a:r>
              <a:rPr lang="en-US"/>
              <a:t>*NEW* Form 24R- For Yearlong Residency Permits only</a:t>
            </a:r>
          </a:p>
          <a:p>
            <a:pPr lvl="1"/>
            <a:r>
              <a:rPr lang="en-US"/>
              <a:t>Form 24- Initial Student Teaching/ Clinical Experience Permits</a:t>
            </a:r>
          </a:p>
          <a:p>
            <a:pPr lvl="1"/>
            <a:r>
              <a:rPr lang="en-US"/>
              <a:t>Form 24A- Conversion, change, or renewal of Clinical Experience Permits</a:t>
            </a:r>
          </a:p>
          <a:p>
            <a:pPr lvl="1"/>
            <a:r>
              <a:rPr lang="en-US"/>
              <a:t>Form 24B- Out-of-state Student Teaching/ Clinical Experience Permits</a:t>
            </a:r>
          </a:p>
          <a:p>
            <a:pPr lvl="1"/>
            <a:r>
              <a:rPr lang="en-US"/>
              <a:t>See Policy 5100, Section 8.</a:t>
            </a:r>
          </a:p>
          <a:p>
            <a:pPr lvl="1"/>
            <a:r>
              <a:rPr lang="en-US"/>
              <a:t>All forms are recently updated with more clearly defined options showing testing completion and exemptions.</a:t>
            </a:r>
          </a:p>
        </p:txBody>
      </p:sp>
    </p:spTree>
    <p:extLst>
      <p:ext uri="{BB962C8B-B14F-4D97-AF65-F5344CB8AC3E}">
        <p14:creationId xmlns:p14="http://schemas.microsoft.com/office/powerpoint/2010/main" val="2737300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256E9-9AF5-4C4A-A5BE-7FC6C4D60358}"/>
              </a:ext>
            </a:extLst>
          </p:cNvPr>
          <p:cNvSpPr>
            <a:spLocks noGrp="1"/>
          </p:cNvSpPr>
          <p:nvPr>
            <p:ph type="title"/>
          </p:nvPr>
        </p:nvSpPr>
        <p:spPr/>
        <p:txBody>
          <a:bodyPr/>
          <a:lstStyle/>
          <a:p>
            <a:pPr algn="ctr"/>
            <a:r>
              <a:rPr lang="en-US" b="1"/>
              <a:t>Form V8</a:t>
            </a:r>
          </a:p>
        </p:txBody>
      </p:sp>
      <p:sp>
        <p:nvSpPr>
          <p:cNvPr id="3" name="Content Placeholder 2">
            <a:extLst>
              <a:ext uri="{FF2B5EF4-FFF2-40B4-BE49-F238E27FC236}">
                <a16:creationId xmlns:a16="http://schemas.microsoft.com/office/drawing/2014/main" id="{BC28A6B2-0EBE-4AF6-9A64-7CCFB9A45A13}"/>
              </a:ext>
            </a:extLst>
          </p:cNvPr>
          <p:cNvSpPr>
            <a:spLocks noGrp="1"/>
          </p:cNvSpPr>
          <p:nvPr>
            <p:ph idx="1"/>
          </p:nvPr>
        </p:nvSpPr>
        <p:spPr>
          <a:xfrm>
            <a:off x="838199" y="1318846"/>
            <a:ext cx="10949247" cy="5174029"/>
          </a:xfrm>
        </p:spPr>
        <p:txBody>
          <a:bodyPr>
            <a:normAutofit fontScale="92500" lnSpcReduction="20000"/>
          </a:bodyPr>
          <a:lstStyle/>
          <a:p>
            <a:pPr marL="0" indent="0">
              <a:buNone/>
            </a:pPr>
            <a:r>
              <a:rPr lang="en-US" sz="3300" b="1"/>
              <a:t>Authorization for CTE Administrator:</a:t>
            </a:r>
          </a:p>
          <a:p>
            <a:pPr marL="0" indent="0">
              <a:buNone/>
            </a:pPr>
            <a:endParaRPr lang="en-US" b="1"/>
          </a:p>
          <a:p>
            <a:pPr marL="0" marR="0" algn="just">
              <a:spcBef>
                <a:spcPts val="0"/>
              </a:spcBef>
              <a:spcAft>
                <a:spcPts val="0"/>
              </a:spcAft>
              <a:tabLst>
                <a:tab pos="173990" algn="l"/>
                <a:tab pos="347345" algn="l"/>
                <a:tab pos="457200" algn="l"/>
                <a:tab pos="631190" algn="l"/>
                <a:tab pos="804545" algn="l"/>
                <a:tab pos="914400" algn="l"/>
                <a:tab pos="1088390" algn="l"/>
                <a:tab pos="1261745" algn="l"/>
              </a:tabLst>
            </a:pPr>
            <a:r>
              <a:rPr lang="en-US"/>
              <a:t>This permanent authorization requires:</a:t>
            </a:r>
          </a:p>
          <a:p>
            <a:pPr marL="457200" lvl="1" algn="just">
              <a:spcBef>
                <a:spcPts val="0"/>
              </a:spcBef>
              <a:tabLst>
                <a:tab pos="173990" algn="l"/>
                <a:tab pos="347345" algn="l"/>
                <a:tab pos="457200" algn="l"/>
                <a:tab pos="631190" algn="l"/>
                <a:tab pos="804545" algn="l"/>
                <a:tab pos="914400" algn="l"/>
                <a:tab pos="1088390" algn="l"/>
                <a:tab pos="1261745" algn="l"/>
              </a:tabLst>
            </a:pPr>
            <a:r>
              <a:rPr lang="en-US" i="1">
                <a:latin typeface="Calibri" panose="020F0502020204030204" pitchFamily="34" charset="0"/>
                <a:ea typeface="Calibri" panose="020F0502020204030204" pitchFamily="34" charset="0"/>
                <a:cs typeface="Calibri" panose="020F0502020204030204" pitchFamily="34" charset="0"/>
              </a:rPr>
              <a:t>the following criteria on or before June 30, 2021: Currently have the principal endorsement on professional license; A minimum of </a:t>
            </a:r>
            <a:r>
              <a:rPr lang="en-US" b="1" i="1">
                <a:latin typeface="Calibri" panose="020F0502020204030204" pitchFamily="34" charset="0"/>
                <a:ea typeface="Calibri" panose="020F0502020204030204" pitchFamily="34" charset="0"/>
                <a:cs typeface="Calibri" panose="020F0502020204030204" pitchFamily="34" charset="0"/>
              </a:rPr>
              <a:t>three years </a:t>
            </a:r>
            <a:r>
              <a:rPr lang="en-US" i="1">
                <a:latin typeface="Calibri" panose="020F0502020204030204" pitchFamily="34" charset="0"/>
                <a:ea typeface="Calibri" panose="020F0502020204030204" pitchFamily="34" charset="0"/>
                <a:cs typeface="Calibri" panose="020F0502020204030204" pitchFamily="34" charset="0"/>
              </a:rPr>
              <a:t>(of the last five years) </a:t>
            </a:r>
            <a:r>
              <a:rPr lang="en-US" b="1" i="1">
                <a:latin typeface="Calibri" panose="020F0502020204030204" pitchFamily="34" charset="0"/>
                <a:ea typeface="Calibri" panose="020F0502020204030204" pitchFamily="34" charset="0"/>
                <a:cs typeface="Calibri" panose="020F0502020204030204" pitchFamily="34" charset="0"/>
              </a:rPr>
              <a:t>CTE administrator </a:t>
            </a:r>
            <a:r>
              <a:rPr lang="en-US" i="1">
                <a:latin typeface="Calibri" panose="020F0502020204030204" pitchFamily="34" charset="0"/>
                <a:ea typeface="Calibri" panose="020F0502020204030204" pitchFamily="34" charset="0"/>
                <a:cs typeface="Calibri" panose="020F0502020204030204" pitchFamily="34" charset="0"/>
              </a:rPr>
              <a:t>level experience; and receive recommendation from the employing county superintendent.</a:t>
            </a:r>
            <a:endParaRPr lang="en-US" i="1">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a:p>
          <a:p>
            <a:pPr marL="0" marR="0" algn="just">
              <a:spcBef>
                <a:spcPts val="0"/>
              </a:spcBef>
              <a:spcAft>
                <a:spcPts val="0"/>
              </a:spcAft>
              <a:tabLst>
                <a:tab pos="173990" algn="l"/>
                <a:tab pos="347345" algn="l"/>
                <a:tab pos="457200" algn="l"/>
                <a:tab pos="631190" algn="l"/>
                <a:tab pos="804545" algn="l"/>
                <a:tab pos="914400" algn="l"/>
                <a:tab pos="1088390" algn="l"/>
                <a:tab pos="1261745" algn="l"/>
              </a:tabLst>
            </a:pPr>
            <a:r>
              <a:rPr lang="en-US"/>
              <a:t>For a temporary authorization leading to permanent, applicants must:</a:t>
            </a:r>
          </a:p>
          <a:p>
            <a:pPr marL="457200" lvl="1" algn="just">
              <a:spcBef>
                <a:spcPts val="0"/>
              </a:spcBef>
              <a:tabLst>
                <a:tab pos="173990" algn="l"/>
                <a:tab pos="347345" algn="l"/>
                <a:tab pos="457200" algn="l"/>
                <a:tab pos="631190" algn="l"/>
                <a:tab pos="804545" algn="l"/>
                <a:tab pos="914400" algn="l"/>
                <a:tab pos="1088390" algn="l"/>
                <a:tab pos="1261745" algn="l"/>
              </a:tabLst>
            </a:pPr>
            <a:r>
              <a:rPr lang="en-US" i="1">
                <a:latin typeface="Calibri" panose="020F0502020204030204" pitchFamily="34" charset="0"/>
                <a:ea typeface="Calibri" panose="020F0502020204030204" pitchFamily="34" charset="0"/>
                <a:cs typeface="Calibri" panose="020F0502020204030204" pitchFamily="34" charset="0"/>
              </a:rPr>
              <a:t>Provide evidence of the following after July 1, 2019- currently have the principal endorsement on professional license; </a:t>
            </a:r>
            <a:r>
              <a:rPr lang="en-US" b="1" i="1">
                <a:latin typeface="Calibri" panose="020F0502020204030204" pitchFamily="34" charset="0"/>
                <a:ea typeface="Calibri" panose="020F0502020204030204" pitchFamily="34" charset="0"/>
                <a:cs typeface="Calibri" panose="020F0502020204030204" pitchFamily="34" charset="0"/>
              </a:rPr>
              <a:t>commit to completing the state‑approved CTE Administrator coursework to include two specialized CTE Administrator courses </a:t>
            </a:r>
            <a:r>
              <a:rPr lang="en-US" i="1">
                <a:latin typeface="Calibri" panose="020F0502020204030204" pitchFamily="34" charset="0"/>
                <a:ea typeface="Calibri" panose="020F0502020204030204" pitchFamily="34" charset="0"/>
                <a:cs typeface="Calibri" panose="020F0502020204030204" pitchFamily="34" charset="0"/>
              </a:rPr>
              <a:t>for a total of six credit hours and a CTE Administrator Specialized Seminar training; a minimum of three years teaching or school level administrator experience; and receive recommendation from the employing county superintendent</a:t>
            </a:r>
            <a:r>
              <a:rPr lang="en-US">
                <a:latin typeface="Calibri" panose="020F0502020204030204" pitchFamily="34" charset="0"/>
                <a:ea typeface="Calibri" panose="020F0502020204030204" pitchFamily="34" charset="0"/>
                <a:cs typeface="Calibri" panose="020F0502020204030204" pitchFamily="34" charset="0"/>
              </a:rPr>
              <a:t>.</a:t>
            </a:r>
            <a:endParaRPr lang="en-US">
              <a:latin typeface="Calibri" panose="020F0502020204030204" pitchFamily="34" charset="0"/>
              <a:ea typeface="Times New Roman" panose="02020603050405020304" pitchFamily="18" charset="0"/>
              <a:cs typeface="Times New Roman" panose="02020603050405020304" pitchFamily="18" charset="0"/>
            </a:endParaRPr>
          </a:p>
          <a:p>
            <a:endParaRPr lang="en-US"/>
          </a:p>
          <a:p>
            <a:r>
              <a:rPr lang="en-US"/>
              <a:t>See Policy 5202, Section 11.9.z.</a:t>
            </a:r>
          </a:p>
        </p:txBody>
      </p:sp>
    </p:spTree>
    <p:extLst>
      <p:ext uri="{BB962C8B-B14F-4D97-AF65-F5344CB8AC3E}">
        <p14:creationId xmlns:p14="http://schemas.microsoft.com/office/powerpoint/2010/main" val="1820217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53086-1A39-40E4-9446-A57DCE33BC28}"/>
              </a:ext>
            </a:extLst>
          </p:cNvPr>
          <p:cNvSpPr>
            <a:spLocks noGrp="1"/>
          </p:cNvSpPr>
          <p:nvPr>
            <p:ph type="title"/>
          </p:nvPr>
        </p:nvSpPr>
        <p:spPr/>
        <p:txBody>
          <a:bodyPr/>
          <a:lstStyle/>
          <a:p>
            <a:pPr algn="ctr"/>
            <a:r>
              <a:rPr lang="en-US" b="1"/>
              <a:t>Changes to Testing and Exemptions</a:t>
            </a:r>
          </a:p>
        </p:txBody>
      </p:sp>
      <p:sp>
        <p:nvSpPr>
          <p:cNvPr id="3" name="Content Placeholder 2">
            <a:extLst>
              <a:ext uri="{FF2B5EF4-FFF2-40B4-BE49-F238E27FC236}">
                <a16:creationId xmlns:a16="http://schemas.microsoft.com/office/drawing/2014/main" id="{F6E398DE-DB7E-48D9-82F5-A7B6133DDB21}"/>
              </a:ext>
            </a:extLst>
          </p:cNvPr>
          <p:cNvSpPr>
            <a:spLocks noGrp="1"/>
          </p:cNvSpPr>
          <p:nvPr>
            <p:ph idx="1"/>
          </p:nvPr>
        </p:nvSpPr>
        <p:spPr/>
        <p:txBody>
          <a:bodyPr/>
          <a:lstStyle/>
          <a:p>
            <a:r>
              <a:rPr lang="en-US"/>
              <a:t>Policy 5202 now allows for praxis test scores beyond the 10-year limit.</a:t>
            </a:r>
          </a:p>
          <a:p>
            <a:pPr marL="0" indent="0">
              <a:buNone/>
            </a:pPr>
            <a:endParaRPr lang="en-US"/>
          </a:p>
          <a:p>
            <a:r>
              <a:rPr lang="en-US"/>
              <a:t>Exemption from the Core Academic Skills Exams for Educators:</a:t>
            </a:r>
          </a:p>
          <a:p>
            <a:pPr lvl="1"/>
            <a:r>
              <a:rPr lang="en-US"/>
              <a:t>An ACT score of 17 in both English and Reading (equal to a total of 34) and a math score of 21 will now exempt applicants from these tests.</a:t>
            </a:r>
          </a:p>
          <a:p>
            <a:pPr lvl="1"/>
            <a:r>
              <a:rPr lang="en-US"/>
              <a:t>See Policy 5202 sections 10.2.d. and 10.2.c.1.a.</a:t>
            </a:r>
          </a:p>
          <a:p>
            <a:endParaRPr lang="en-US"/>
          </a:p>
          <a:p>
            <a:endParaRPr lang="en-US"/>
          </a:p>
        </p:txBody>
      </p:sp>
    </p:spTree>
    <p:extLst>
      <p:ext uri="{BB962C8B-B14F-4D97-AF65-F5344CB8AC3E}">
        <p14:creationId xmlns:p14="http://schemas.microsoft.com/office/powerpoint/2010/main" val="428723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0A893-FEBA-439F-9597-05035BF6678C}"/>
              </a:ext>
            </a:extLst>
          </p:cNvPr>
          <p:cNvSpPr>
            <a:spLocks noGrp="1"/>
          </p:cNvSpPr>
          <p:nvPr>
            <p:ph type="title"/>
          </p:nvPr>
        </p:nvSpPr>
        <p:spPr/>
        <p:txBody>
          <a:bodyPr/>
          <a:lstStyle/>
          <a:p>
            <a:pPr algn="ctr"/>
            <a:r>
              <a:rPr lang="en-US" b="1">
                <a:cs typeface="Calibri Light"/>
              </a:rPr>
              <a:t>Form 4 On-Line System Error</a:t>
            </a:r>
          </a:p>
        </p:txBody>
      </p:sp>
      <p:sp>
        <p:nvSpPr>
          <p:cNvPr id="3" name="Content Placeholder 2">
            <a:extLst>
              <a:ext uri="{FF2B5EF4-FFF2-40B4-BE49-F238E27FC236}">
                <a16:creationId xmlns:a16="http://schemas.microsoft.com/office/drawing/2014/main" id="{10DBEA0D-27A5-4856-9291-51E45D15624D}"/>
              </a:ext>
            </a:extLst>
          </p:cNvPr>
          <p:cNvSpPr>
            <a:spLocks noGrp="1"/>
          </p:cNvSpPr>
          <p:nvPr>
            <p:ph idx="1"/>
          </p:nvPr>
        </p:nvSpPr>
        <p:spPr/>
        <p:txBody>
          <a:bodyPr vert="horz" lIns="91440" tIns="45720" rIns="91440" bIns="45720" rtlCol="0" anchor="t">
            <a:normAutofit fontScale="92500" lnSpcReduction="10000"/>
          </a:bodyPr>
          <a:lstStyle/>
          <a:p>
            <a:r>
              <a:rPr lang="en-US">
                <a:cs typeface="Calibri"/>
              </a:rPr>
              <a:t>Individuals who apply for a Permanent Teacher or Student Support Certificate,  who currently have a Five-Year Certificate (22-1 or 22-2), master’s degree, five years of experience, and completion of the Beginning Educator Internship (or exemption) currently must select an option to request permanent status outside of the normal expiration date.  Please have them select the “six hours of coursework” option if they do not have an MA+30 or age of 60, even though they may not have current coursework as it would not be required.</a:t>
            </a:r>
          </a:p>
          <a:p>
            <a:r>
              <a:rPr lang="en-US">
                <a:cs typeface="Calibri"/>
              </a:rPr>
              <a:t>Administrators who have two years of experience as an administrator have the same issue and will select the “six hours of coursework” option or MA+30 or age of 60 if they qualify. </a:t>
            </a:r>
          </a:p>
          <a:p>
            <a:r>
              <a:rPr lang="en-US">
                <a:cs typeface="Calibri"/>
              </a:rPr>
              <a:t>We are working with the developer to have this issue corrected.</a:t>
            </a:r>
          </a:p>
        </p:txBody>
      </p:sp>
    </p:spTree>
    <p:extLst>
      <p:ext uri="{BB962C8B-B14F-4D97-AF65-F5344CB8AC3E}">
        <p14:creationId xmlns:p14="http://schemas.microsoft.com/office/powerpoint/2010/main" val="1271305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EFE3E-D820-4359-825D-4A3E12E37097}"/>
              </a:ext>
            </a:extLst>
          </p:cNvPr>
          <p:cNvSpPr>
            <a:spLocks noGrp="1"/>
          </p:cNvSpPr>
          <p:nvPr>
            <p:ph type="title"/>
          </p:nvPr>
        </p:nvSpPr>
        <p:spPr/>
        <p:txBody>
          <a:bodyPr/>
          <a:lstStyle/>
          <a:p>
            <a:pPr algn="ctr"/>
            <a:r>
              <a:rPr lang="en-US" b="1">
                <a:cs typeface="Calibri Light" panose="020F0302020204030204"/>
              </a:rPr>
              <a:t>On-Line Application System</a:t>
            </a:r>
          </a:p>
        </p:txBody>
      </p:sp>
      <p:sp>
        <p:nvSpPr>
          <p:cNvPr id="3" name="Content Placeholder 2">
            <a:extLst>
              <a:ext uri="{FF2B5EF4-FFF2-40B4-BE49-F238E27FC236}">
                <a16:creationId xmlns:a16="http://schemas.microsoft.com/office/drawing/2014/main" id="{76133611-2429-4C62-96D7-018DBFAF3C7D}"/>
              </a:ext>
            </a:extLst>
          </p:cNvPr>
          <p:cNvSpPr>
            <a:spLocks noGrp="1"/>
          </p:cNvSpPr>
          <p:nvPr>
            <p:ph idx="1"/>
          </p:nvPr>
        </p:nvSpPr>
        <p:spPr/>
        <p:txBody>
          <a:bodyPr vert="horz" lIns="91440" tIns="45720" rIns="91440" bIns="45720" rtlCol="0" anchor="t">
            <a:normAutofit/>
          </a:bodyPr>
          <a:lstStyle/>
          <a:p>
            <a:r>
              <a:rPr lang="en-US">
                <a:cs typeface="Calibri"/>
              </a:rPr>
              <a:t>All additional endorsements to the Professional Teaching, Student Support, and Administrative Certificates have been converted to the On-Line Application System.  Please do not submit paper copies for the Form 8.</a:t>
            </a:r>
          </a:p>
          <a:p>
            <a:pPr lvl="1"/>
            <a:r>
              <a:rPr lang="en-US">
                <a:cs typeface="Calibri"/>
              </a:rPr>
              <a:t>The only exception is the new CTE Administrator Authorization, as that is a paper form V8.</a:t>
            </a:r>
          </a:p>
          <a:p>
            <a:r>
              <a:rPr lang="en-US">
                <a:cs typeface="Calibri"/>
              </a:rPr>
              <a:t>The Long-Term and Short-Term Substitute applications are in  development for the On-Line System for the professional endorsements only.</a:t>
            </a:r>
          </a:p>
          <a:p>
            <a:endParaRPr lang="en-US">
              <a:cs typeface="Calibri"/>
            </a:endParaRPr>
          </a:p>
        </p:txBody>
      </p:sp>
    </p:spTree>
    <p:extLst>
      <p:ext uri="{BB962C8B-B14F-4D97-AF65-F5344CB8AC3E}">
        <p14:creationId xmlns:p14="http://schemas.microsoft.com/office/powerpoint/2010/main" val="471203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0492-A145-4B23-8AF2-6B5278B48BBD}"/>
              </a:ext>
            </a:extLst>
          </p:cNvPr>
          <p:cNvSpPr>
            <a:spLocks noGrp="1"/>
          </p:cNvSpPr>
          <p:nvPr>
            <p:ph type="title"/>
          </p:nvPr>
        </p:nvSpPr>
        <p:spPr/>
        <p:txBody>
          <a:bodyPr/>
          <a:lstStyle/>
          <a:p>
            <a:pPr algn="ctr"/>
            <a:r>
              <a:rPr lang="en-US" b="1">
                <a:cs typeface="Calibri Light" panose="020F0302020204030204"/>
              </a:rPr>
              <a:t>On-Line Application System </a:t>
            </a:r>
            <a:br>
              <a:rPr lang="en-US" b="1">
                <a:cs typeface="Calibri Light" panose="020F0302020204030204"/>
              </a:rPr>
            </a:br>
            <a:r>
              <a:rPr lang="en-US" b="1">
                <a:cs typeface="Calibri Light" panose="020F0302020204030204"/>
              </a:rPr>
              <a:t>(Continued)</a:t>
            </a:r>
          </a:p>
        </p:txBody>
      </p:sp>
      <p:sp>
        <p:nvSpPr>
          <p:cNvPr id="3" name="Content Placeholder 2">
            <a:extLst>
              <a:ext uri="{FF2B5EF4-FFF2-40B4-BE49-F238E27FC236}">
                <a16:creationId xmlns:a16="http://schemas.microsoft.com/office/drawing/2014/main" id="{830A4FEF-474D-44BE-9490-87F0075CE812}"/>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a:cs typeface="Calibri"/>
              </a:rPr>
              <a:t>Please do not use SEND BACK. If the application was submitted with the following incorrect information, these are reasons to use REJECT/DENY:</a:t>
            </a:r>
          </a:p>
          <a:p>
            <a:pPr marL="685800" lvl="1">
              <a:spcBef>
                <a:spcPts val="500"/>
              </a:spcBef>
            </a:pPr>
            <a:r>
              <a:rPr lang="en-US">
                <a:ea typeface="+mn-lt"/>
                <a:cs typeface="+mn-lt"/>
              </a:rPr>
              <a:t>Applicant submitted wrong application.</a:t>
            </a:r>
            <a:endParaRPr lang="en-US"/>
          </a:p>
          <a:p>
            <a:pPr lvl="1"/>
            <a:r>
              <a:rPr lang="en-US">
                <a:ea typeface="+mn-lt"/>
                <a:cs typeface="+mn-lt"/>
              </a:rPr>
              <a:t>Application not needed.</a:t>
            </a:r>
            <a:endParaRPr lang="en-US"/>
          </a:p>
          <a:p>
            <a:pPr lvl="1"/>
            <a:r>
              <a:rPr lang="en-US">
                <a:ea typeface="+mn-lt"/>
                <a:cs typeface="+mn-lt"/>
              </a:rPr>
              <a:t>Duplicate Application.</a:t>
            </a:r>
            <a:endParaRPr lang="en-US"/>
          </a:p>
          <a:p>
            <a:pPr lvl="1"/>
            <a:r>
              <a:rPr lang="en-US">
                <a:ea typeface="+mn-lt"/>
                <a:cs typeface="+mn-lt"/>
              </a:rPr>
              <a:t>Applicant does not qualify.</a:t>
            </a:r>
            <a:endParaRPr lang="en-US"/>
          </a:p>
          <a:p>
            <a:pPr lvl="1"/>
            <a:r>
              <a:rPr lang="en-US">
                <a:ea typeface="+mn-lt"/>
                <a:cs typeface="+mn-lt"/>
              </a:rPr>
              <a:t>Not employed in position (we see that one on the form 39 many times.)</a:t>
            </a:r>
            <a:endParaRPr lang="en-US"/>
          </a:p>
          <a:p>
            <a:pPr lvl="1"/>
            <a:r>
              <a:rPr lang="en-US">
                <a:cs typeface="Calibri"/>
              </a:rPr>
              <a:t>Applicant did not enter their experience correctly.  Counties may add/change/delete this experience at any time, but applicants may not.</a:t>
            </a:r>
          </a:p>
          <a:p>
            <a:pPr marL="0" indent="0">
              <a:buNone/>
            </a:pPr>
            <a:r>
              <a:rPr lang="en-US">
                <a:cs typeface="Calibri"/>
              </a:rPr>
              <a:t>Please check your pending applications and if any of these reasons apply to pending applications in your county, please recall them and REJECT/DENY the applications.</a:t>
            </a:r>
          </a:p>
          <a:p>
            <a:pPr lvl="1"/>
            <a:endParaRPr lang="en-US">
              <a:cs typeface="Calibri"/>
            </a:endParaRPr>
          </a:p>
        </p:txBody>
      </p:sp>
    </p:spTree>
    <p:extLst>
      <p:ext uri="{BB962C8B-B14F-4D97-AF65-F5344CB8AC3E}">
        <p14:creationId xmlns:p14="http://schemas.microsoft.com/office/powerpoint/2010/main" val="592036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D7DB-A10C-490F-B34C-7F88F96CAA0D}"/>
              </a:ext>
            </a:extLst>
          </p:cNvPr>
          <p:cNvSpPr>
            <a:spLocks noGrp="1"/>
          </p:cNvSpPr>
          <p:nvPr>
            <p:ph type="title"/>
          </p:nvPr>
        </p:nvSpPr>
        <p:spPr/>
        <p:txBody>
          <a:bodyPr/>
          <a:lstStyle/>
          <a:p>
            <a:pPr algn="ctr"/>
            <a:r>
              <a:rPr lang="en-US" b="1"/>
              <a:t>Reminders of Procedure</a:t>
            </a:r>
          </a:p>
        </p:txBody>
      </p:sp>
      <p:sp>
        <p:nvSpPr>
          <p:cNvPr id="3" name="Content Placeholder 2">
            <a:extLst>
              <a:ext uri="{FF2B5EF4-FFF2-40B4-BE49-F238E27FC236}">
                <a16:creationId xmlns:a16="http://schemas.microsoft.com/office/drawing/2014/main" id="{CF63F825-BD03-4CA4-9AAF-22B0ACA8001A}"/>
              </a:ext>
            </a:extLst>
          </p:cNvPr>
          <p:cNvSpPr>
            <a:spLocks noGrp="1"/>
          </p:cNvSpPr>
          <p:nvPr>
            <p:ph idx="1"/>
          </p:nvPr>
        </p:nvSpPr>
        <p:spPr>
          <a:xfrm>
            <a:off x="838200" y="1825624"/>
            <a:ext cx="10515600" cy="4137853"/>
          </a:xfrm>
        </p:spPr>
        <p:txBody>
          <a:bodyPr>
            <a:normAutofit fontScale="92500" lnSpcReduction="10000"/>
          </a:bodyPr>
          <a:lstStyle/>
          <a:p>
            <a:pPr marL="0" indent="0">
              <a:buNone/>
            </a:pPr>
            <a:r>
              <a:rPr lang="en-US" b="1"/>
              <a:t>WVEIS portal uploads:</a:t>
            </a:r>
          </a:p>
          <a:p>
            <a:pPr marL="0" indent="0">
              <a:buNone/>
            </a:pPr>
            <a:r>
              <a:rPr lang="en-US"/>
              <a:t>All applicants employed by a county must have forms and supplemental materials submitted through the WVEIS portal with the help of the county certification officer.</a:t>
            </a:r>
          </a:p>
          <a:p>
            <a:r>
              <a:rPr lang="en-US"/>
              <a:t>Our office cannot accept forms mailed or emailed directly from county-employed applicants.  This ensures that counties are aware of all items sent by their employees to the Office of Certification.</a:t>
            </a:r>
          </a:p>
          <a:p>
            <a:r>
              <a:rPr lang="en-US"/>
              <a:t>A paper copy Form 7 is required for processing of the initial teaching application for first-time applicants.  Currently, should a notary be unavailable due to the COVID-19 crisis for the form 7 or for the form V10, a notary signature is not required. </a:t>
            </a:r>
            <a:endParaRPr lang="en-US" b="1"/>
          </a:p>
          <a:p>
            <a:pPr lvl="2"/>
            <a:endParaRPr lang="en-US"/>
          </a:p>
          <a:p>
            <a:pPr marL="914400" lvl="2" indent="0">
              <a:buNone/>
            </a:pPr>
            <a:endParaRPr lang="en-US"/>
          </a:p>
        </p:txBody>
      </p:sp>
    </p:spTree>
    <p:extLst>
      <p:ext uri="{BB962C8B-B14F-4D97-AF65-F5344CB8AC3E}">
        <p14:creationId xmlns:p14="http://schemas.microsoft.com/office/powerpoint/2010/main" val="2024263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90944-9CF2-47B2-99B6-2B3D9A402D94}"/>
              </a:ext>
            </a:extLst>
          </p:cNvPr>
          <p:cNvSpPr>
            <a:spLocks noGrp="1"/>
          </p:cNvSpPr>
          <p:nvPr>
            <p:ph type="title"/>
          </p:nvPr>
        </p:nvSpPr>
        <p:spPr/>
        <p:txBody>
          <a:bodyPr/>
          <a:lstStyle/>
          <a:p>
            <a:pPr algn="ctr"/>
            <a:r>
              <a:rPr lang="en-US" b="1"/>
              <a:t>Reminders of Procedure</a:t>
            </a:r>
          </a:p>
        </p:txBody>
      </p:sp>
      <p:sp>
        <p:nvSpPr>
          <p:cNvPr id="3" name="Content Placeholder 2">
            <a:extLst>
              <a:ext uri="{FF2B5EF4-FFF2-40B4-BE49-F238E27FC236}">
                <a16:creationId xmlns:a16="http://schemas.microsoft.com/office/drawing/2014/main" id="{97ADF732-E541-4FEC-9691-87E4E302409B}"/>
              </a:ext>
            </a:extLst>
          </p:cNvPr>
          <p:cNvSpPr>
            <a:spLocks noGrp="1"/>
          </p:cNvSpPr>
          <p:nvPr>
            <p:ph idx="1"/>
          </p:nvPr>
        </p:nvSpPr>
        <p:spPr/>
        <p:txBody>
          <a:bodyPr/>
          <a:lstStyle/>
          <a:p>
            <a:pPr marL="0" indent="0">
              <a:buNone/>
            </a:pPr>
            <a:r>
              <a:rPr lang="en-US" b="1"/>
              <a:t>Official Transcripts:</a:t>
            </a:r>
          </a:p>
          <a:p>
            <a:pPr marL="0" indent="0">
              <a:buNone/>
            </a:pPr>
            <a:r>
              <a:rPr lang="en-US"/>
              <a:t>Transcripts for most applications must be official and may be submitted:</a:t>
            </a:r>
          </a:p>
          <a:p>
            <a:pPr lvl="1"/>
            <a:r>
              <a:rPr lang="en-US"/>
              <a:t>From the IHE by e-script to: </a:t>
            </a:r>
            <a:r>
              <a:rPr lang="en-US">
                <a:hlinkClick r:id="rId3"/>
              </a:rPr>
              <a:t>cert.transcripts.wvde@k12.wv.us</a:t>
            </a:r>
            <a:r>
              <a:rPr lang="en-US"/>
              <a:t> .</a:t>
            </a:r>
          </a:p>
          <a:p>
            <a:pPr lvl="1"/>
            <a:r>
              <a:rPr lang="en-US"/>
              <a:t>From the county certification officer, uploaded and verified as original.</a:t>
            </a:r>
          </a:p>
          <a:p>
            <a:pPr lvl="1"/>
            <a:r>
              <a:rPr lang="en-US"/>
              <a:t>From the IHE, county, or applicant through the U.S. Mail, if the transcript can be verified as official by our office personnel.</a:t>
            </a:r>
          </a:p>
          <a:p>
            <a:pPr lvl="2"/>
            <a:r>
              <a:rPr lang="en-US"/>
              <a:t>Transcripts emailed directly from an applicant cannot be accepted as official.</a:t>
            </a:r>
          </a:p>
        </p:txBody>
      </p:sp>
    </p:spTree>
    <p:extLst>
      <p:ext uri="{BB962C8B-B14F-4D97-AF65-F5344CB8AC3E}">
        <p14:creationId xmlns:p14="http://schemas.microsoft.com/office/powerpoint/2010/main" val="1232326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04AA-2A2F-4E20-B608-D2EBAA6734EA}"/>
              </a:ext>
            </a:extLst>
          </p:cNvPr>
          <p:cNvSpPr>
            <a:spLocks noGrp="1"/>
          </p:cNvSpPr>
          <p:nvPr>
            <p:ph type="title"/>
          </p:nvPr>
        </p:nvSpPr>
        <p:spPr/>
        <p:txBody>
          <a:bodyPr/>
          <a:lstStyle/>
          <a:p>
            <a:pPr algn="ctr"/>
            <a:r>
              <a:rPr lang="en-US" b="1"/>
              <a:t>Reminders of Procedure</a:t>
            </a:r>
          </a:p>
        </p:txBody>
      </p:sp>
      <p:sp>
        <p:nvSpPr>
          <p:cNvPr id="3" name="Content Placeholder 2">
            <a:extLst>
              <a:ext uri="{FF2B5EF4-FFF2-40B4-BE49-F238E27FC236}">
                <a16:creationId xmlns:a16="http://schemas.microsoft.com/office/drawing/2014/main" id="{5064D7FF-7A62-4757-B3A5-98EA94C9CDCF}"/>
              </a:ext>
            </a:extLst>
          </p:cNvPr>
          <p:cNvSpPr>
            <a:spLocks noGrp="1"/>
          </p:cNvSpPr>
          <p:nvPr>
            <p:ph idx="1"/>
          </p:nvPr>
        </p:nvSpPr>
        <p:spPr/>
        <p:txBody>
          <a:bodyPr/>
          <a:lstStyle/>
          <a:p>
            <a:r>
              <a:rPr lang="en-US"/>
              <a:t>Please be sure that legal disclosure questions are fully completed by the applicant before form submission.</a:t>
            </a:r>
          </a:p>
          <a:p>
            <a:r>
              <a:rPr lang="en-US"/>
              <a:t>Affirmative answers to any legal question require a narrative and documentation from the applicant.</a:t>
            </a:r>
          </a:p>
          <a:p>
            <a:pPr lvl="1"/>
            <a:r>
              <a:rPr lang="en-US"/>
              <a:t>Questions about legal disclosures may be directed to </a:t>
            </a:r>
            <a:r>
              <a:rPr lang="en-US">
                <a:hlinkClick r:id="rId3"/>
              </a:rPr>
              <a:t>Emily Curry</a:t>
            </a:r>
            <a:r>
              <a:rPr lang="en-US"/>
              <a:t>.</a:t>
            </a:r>
          </a:p>
        </p:txBody>
      </p:sp>
    </p:spTree>
    <p:extLst>
      <p:ext uri="{BB962C8B-B14F-4D97-AF65-F5344CB8AC3E}">
        <p14:creationId xmlns:p14="http://schemas.microsoft.com/office/powerpoint/2010/main" val="3045216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3D00C-6B7A-4DC1-B53B-C23A2A233B4D}"/>
              </a:ext>
            </a:extLst>
          </p:cNvPr>
          <p:cNvSpPr>
            <a:spLocks noGrp="1"/>
          </p:cNvSpPr>
          <p:nvPr>
            <p:ph type="title"/>
          </p:nvPr>
        </p:nvSpPr>
        <p:spPr/>
        <p:txBody>
          <a:bodyPr/>
          <a:lstStyle/>
          <a:p>
            <a:pPr algn="ctr"/>
            <a:r>
              <a:rPr lang="en-US" b="1"/>
              <a:t>Certification Notebook on OneNote</a:t>
            </a:r>
          </a:p>
        </p:txBody>
      </p:sp>
      <p:sp>
        <p:nvSpPr>
          <p:cNvPr id="3" name="Content Placeholder 2">
            <a:extLst>
              <a:ext uri="{FF2B5EF4-FFF2-40B4-BE49-F238E27FC236}">
                <a16:creationId xmlns:a16="http://schemas.microsoft.com/office/drawing/2014/main" id="{9091DA71-A730-4347-9DB9-93C55032CD2A}"/>
              </a:ext>
            </a:extLst>
          </p:cNvPr>
          <p:cNvSpPr>
            <a:spLocks noGrp="1"/>
          </p:cNvSpPr>
          <p:nvPr>
            <p:ph idx="1"/>
          </p:nvPr>
        </p:nvSpPr>
        <p:spPr/>
        <p:txBody>
          <a:bodyPr/>
          <a:lstStyle/>
          <a:p>
            <a:pPr marL="0" indent="0">
              <a:buNone/>
            </a:pPr>
            <a:r>
              <a:rPr lang="en-US"/>
              <a:t>The Certification Notebook on OneNote is always available online as a quick guide regarding application types, requirements, and Policy 5202 excerpts.</a:t>
            </a:r>
          </a:p>
          <a:p>
            <a:pPr lvl="1"/>
            <a:r>
              <a:rPr lang="en-US"/>
              <a:t>If you do not have access to this notebook, please send your request to </a:t>
            </a:r>
            <a:r>
              <a:rPr lang="en-US">
                <a:hlinkClick r:id="rId3"/>
              </a:rPr>
              <a:t>Julie Morris</a:t>
            </a:r>
            <a:r>
              <a:rPr lang="en-US"/>
              <a:t> so that we may share this with you.</a:t>
            </a:r>
          </a:p>
          <a:p>
            <a:endParaRPr lang="en-US"/>
          </a:p>
        </p:txBody>
      </p:sp>
    </p:spTree>
    <p:extLst>
      <p:ext uri="{BB962C8B-B14F-4D97-AF65-F5344CB8AC3E}">
        <p14:creationId xmlns:p14="http://schemas.microsoft.com/office/powerpoint/2010/main" val="349369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072AC-9DEA-45BD-A322-5D296E96DF76}"/>
              </a:ext>
            </a:extLst>
          </p:cNvPr>
          <p:cNvSpPr>
            <a:spLocks noGrp="1"/>
          </p:cNvSpPr>
          <p:nvPr>
            <p:ph type="title"/>
          </p:nvPr>
        </p:nvSpPr>
        <p:spPr/>
        <p:txBody>
          <a:bodyPr/>
          <a:lstStyle/>
          <a:p>
            <a:pPr algn="ctr"/>
            <a:r>
              <a:rPr lang="en-US" b="1"/>
              <a:t>Additional Coaching (Form 39) Clarification</a:t>
            </a:r>
          </a:p>
        </p:txBody>
      </p:sp>
      <p:sp>
        <p:nvSpPr>
          <p:cNvPr id="3" name="Content Placeholder 2">
            <a:extLst>
              <a:ext uri="{FF2B5EF4-FFF2-40B4-BE49-F238E27FC236}">
                <a16:creationId xmlns:a16="http://schemas.microsoft.com/office/drawing/2014/main" id="{470E6C19-43FF-496C-84B6-116F679651F5}"/>
              </a:ext>
            </a:extLst>
          </p:cNvPr>
          <p:cNvSpPr>
            <a:spLocks noGrp="1"/>
          </p:cNvSpPr>
          <p:nvPr>
            <p:ph idx="1"/>
          </p:nvPr>
        </p:nvSpPr>
        <p:spPr/>
        <p:txBody>
          <a:bodyPr>
            <a:normAutofit fontScale="92500"/>
          </a:bodyPr>
          <a:lstStyle/>
          <a:p>
            <a:r>
              <a:rPr lang="en-US"/>
              <a:t>When counties are approving a Form 39, please be very specific when filling out information.  The “employment begin date” refers to the date the employee will begin serving </a:t>
            </a:r>
            <a:r>
              <a:rPr lang="en-US" i="1"/>
              <a:t>this</a:t>
            </a:r>
            <a:r>
              <a:rPr lang="en-US"/>
              <a:t> school year.  It is not the original employment date or 7/1 unless the applicant will begin coaching on that day.</a:t>
            </a:r>
          </a:p>
          <a:p>
            <a:r>
              <a:rPr lang="en-US"/>
              <a:t>Please keep in mind that applications are not received in our office until the applicant has paid the fee and that we do not backdate approvals.</a:t>
            </a:r>
          </a:p>
          <a:p>
            <a:pPr lvl="1"/>
            <a:r>
              <a:rPr lang="en-US"/>
              <a:t>If Coach Jill Smith submits her application 3/5/20 and you approve it 3/8/20 but Jill doesn’t pay until 8/15/20, the effective date can only be 8/15/20 or later and Coach Smith is not legally allowed to work with students until the application has been actually approved which could technically be up to 90 days (or even longer if the applicant has legal disclosures).</a:t>
            </a:r>
          </a:p>
        </p:txBody>
      </p:sp>
    </p:spTree>
    <p:extLst>
      <p:ext uri="{BB962C8B-B14F-4D97-AF65-F5344CB8AC3E}">
        <p14:creationId xmlns:p14="http://schemas.microsoft.com/office/powerpoint/2010/main" val="1081710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5FFB2-BC20-4478-9123-692954E90995}"/>
              </a:ext>
            </a:extLst>
          </p:cNvPr>
          <p:cNvSpPr>
            <a:spLocks noGrp="1"/>
          </p:cNvSpPr>
          <p:nvPr>
            <p:ph type="title"/>
          </p:nvPr>
        </p:nvSpPr>
        <p:spPr/>
        <p:txBody>
          <a:bodyPr/>
          <a:lstStyle/>
          <a:p>
            <a:pPr algn="ctr"/>
            <a:r>
              <a:rPr lang="en-US" b="1"/>
              <a:t>Q &amp; A</a:t>
            </a:r>
          </a:p>
        </p:txBody>
      </p:sp>
      <p:sp>
        <p:nvSpPr>
          <p:cNvPr id="3" name="Content Placeholder 2">
            <a:extLst>
              <a:ext uri="{FF2B5EF4-FFF2-40B4-BE49-F238E27FC236}">
                <a16:creationId xmlns:a16="http://schemas.microsoft.com/office/drawing/2014/main" id="{8F56EDB7-9F4F-469F-9FBD-0D5CFAEABA88}"/>
              </a:ext>
            </a:extLst>
          </p:cNvPr>
          <p:cNvSpPr>
            <a:spLocks noGrp="1"/>
          </p:cNvSpPr>
          <p:nvPr>
            <p:ph idx="1"/>
          </p:nvPr>
        </p:nvSpPr>
        <p:spPr/>
        <p:txBody>
          <a:bodyPr>
            <a:normAutofit/>
          </a:bodyPr>
          <a:lstStyle/>
          <a:p>
            <a:pPr marL="0" indent="0" algn="ctr">
              <a:buNone/>
            </a:pPr>
            <a:endParaRPr lang="en-US" sz="4000"/>
          </a:p>
          <a:p>
            <a:pPr marL="0" indent="0" algn="ctr">
              <a:buNone/>
            </a:pPr>
            <a:endParaRPr lang="en-US" sz="4000"/>
          </a:p>
          <a:p>
            <a:pPr marL="0" indent="0" algn="ctr">
              <a:buNone/>
            </a:pPr>
            <a:r>
              <a:rPr lang="en-US" sz="4000"/>
              <a:t>We welcome your questions.</a:t>
            </a:r>
          </a:p>
        </p:txBody>
      </p:sp>
    </p:spTree>
    <p:extLst>
      <p:ext uri="{BB962C8B-B14F-4D97-AF65-F5344CB8AC3E}">
        <p14:creationId xmlns:p14="http://schemas.microsoft.com/office/powerpoint/2010/main" val="2939169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CCCC-7FC1-4611-B53B-FE6AA787A735}"/>
              </a:ext>
            </a:extLst>
          </p:cNvPr>
          <p:cNvSpPr>
            <a:spLocks noGrp="1"/>
          </p:cNvSpPr>
          <p:nvPr>
            <p:ph type="ctrTitle"/>
          </p:nvPr>
        </p:nvSpPr>
        <p:spPr/>
        <p:txBody>
          <a:bodyPr/>
          <a:lstStyle/>
          <a:p>
            <a:r>
              <a:rPr lang="en-US"/>
              <a:t>Thank you for your participation!</a:t>
            </a:r>
            <a:br>
              <a:rPr lang="en-US"/>
            </a:br>
            <a:endParaRPr lang="en-US"/>
          </a:p>
        </p:txBody>
      </p:sp>
      <p:sp>
        <p:nvSpPr>
          <p:cNvPr id="3" name="Subtitle 2">
            <a:extLst>
              <a:ext uri="{FF2B5EF4-FFF2-40B4-BE49-F238E27FC236}">
                <a16:creationId xmlns:a16="http://schemas.microsoft.com/office/drawing/2014/main" id="{F848DB31-48A5-4434-B1F5-691D673FAF7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6FA02C62-CC92-41DB-A8D0-DE7D76FDA685}"/>
              </a:ext>
            </a:extLst>
          </p:cNvPr>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508423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6041F-5A3B-4967-919F-CD56BE03234C}"/>
              </a:ext>
            </a:extLst>
          </p:cNvPr>
          <p:cNvSpPr>
            <a:spLocks noGrp="1"/>
          </p:cNvSpPr>
          <p:nvPr>
            <p:ph type="title"/>
          </p:nvPr>
        </p:nvSpPr>
        <p:spPr/>
        <p:txBody>
          <a:bodyPr/>
          <a:lstStyle/>
          <a:p>
            <a:pPr algn="ctr"/>
            <a:r>
              <a:rPr lang="en-US" b="1"/>
              <a:t>Professional or CTE Renewal Flexibilities</a:t>
            </a:r>
          </a:p>
        </p:txBody>
      </p:sp>
      <p:sp>
        <p:nvSpPr>
          <p:cNvPr id="3" name="Content Placeholder 2">
            <a:extLst>
              <a:ext uri="{FF2B5EF4-FFF2-40B4-BE49-F238E27FC236}">
                <a16:creationId xmlns:a16="http://schemas.microsoft.com/office/drawing/2014/main" id="{77BAD082-65C2-4E51-95C9-8DF0204AFFCE}"/>
              </a:ext>
            </a:extLst>
          </p:cNvPr>
          <p:cNvSpPr>
            <a:spLocks noGrp="1"/>
          </p:cNvSpPr>
          <p:nvPr>
            <p:ph idx="1"/>
          </p:nvPr>
        </p:nvSpPr>
        <p:spPr/>
        <p:txBody>
          <a:bodyPr vert="horz" lIns="91440" tIns="45720" rIns="91440" bIns="45720" rtlCol="0" anchor="t">
            <a:normAutofit/>
          </a:bodyPr>
          <a:lstStyle/>
          <a:p>
            <a:pPr marL="0" indent="0">
              <a:buNone/>
            </a:pPr>
            <a:r>
              <a:rPr lang="en-US"/>
              <a:t>If required coursework for renewal was partially completed or unavailable to the applicant due to the COVID-19 crisis, apply with:</a:t>
            </a:r>
          </a:p>
          <a:p>
            <a:pPr lvl="0"/>
            <a:r>
              <a:rPr lang="en-US"/>
              <a:t>The renewal form required for the credential (form 4T, 4S, 4A, V7R, V9, etc., see the application </a:t>
            </a:r>
            <a:r>
              <a:rPr lang="en-US" u="sng">
                <a:hlinkClick r:id="rId3"/>
              </a:rPr>
              <a:t>forms page</a:t>
            </a:r>
            <a:r>
              <a:rPr lang="en-US"/>
              <a:t>,) choosing the option for a </a:t>
            </a:r>
            <a:r>
              <a:rPr lang="en-US" b="1"/>
              <a:t>one-year certificate.</a:t>
            </a:r>
          </a:p>
          <a:p>
            <a:pPr lvl="0"/>
            <a:r>
              <a:rPr lang="en-US"/>
              <a:t>A waiver form and waiver letter from the employing county (</a:t>
            </a:r>
            <a:r>
              <a:rPr lang="en-US" b="1"/>
              <a:t>only if no coursework has been completed by the applicant due to the COVID-19 Crisis.</a:t>
            </a:r>
            <a:r>
              <a:rPr lang="en-US"/>
              <a:t>)</a:t>
            </a:r>
          </a:p>
        </p:txBody>
      </p:sp>
    </p:spTree>
    <p:extLst>
      <p:ext uri="{BB962C8B-B14F-4D97-AF65-F5344CB8AC3E}">
        <p14:creationId xmlns:p14="http://schemas.microsoft.com/office/powerpoint/2010/main" val="6194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53086-1A39-40E4-9446-A57DCE33BC28}"/>
              </a:ext>
            </a:extLst>
          </p:cNvPr>
          <p:cNvSpPr>
            <a:spLocks noGrp="1"/>
          </p:cNvSpPr>
          <p:nvPr>
            <p:ph type="title"/>
          </p:nvPr>
        </p:nvSpPr>
        <p:spPr/>
        <p:txBody>
          <a:bodyPr/>
          <a:lstStyle/>
          <a:p>
            <a:pPr algn="ctr"/>
            <a:r>
              <a:rPr lang="en-US" b="1"/>
              <a:t>COVID Waiver Considerations</a:t>
            </a:r>
          </a:p>
        </p:txBody>
      </p:sp>
      <p:sp>
        <p:nvSpPr>
          <p:cNvPr id="3" name="Content Placeholder 2">
            <a:extLst>
              <a:ext uri="{FF2B5EF4-FFF2-40B4-BE49-F238E27FC236}">
                <a16:creationId xmlns:a16="http://schemas.microsoft.com/office/drawing/2014/main" id="{F6E398DE-DB7E-48D9-82F5-A7B6133DDB21}"/>
              </a:ext>
            </a:extLst>
          </p:cNvPr>
          <p:cNvSpPr>
            <a:spLocks noGrp="1"/>
          </p:cNvSpPr>
          <p:nvPr>
            <p:ph idx="1"/>
          </p:nvPr>
        </p:nvSpPr>
        <p:spPr/>
        <p:txBody>
          <a:bodyPr/>
          <a:lstStyle/>
          <a:p>
            <a:r>
              <a:rPr lang="en-US"/>
              <a:t>COVID waivers are to be completed the same as any waiver.  Please submit both the specific COVID waiver form and a letter addressed to Superintendent Burch along with the application.</a:t>
            </a:r>
          </a:p>
          <a:p>
            <a:pPr marL="0" indent="0">
              <a:buNone/>
            </a:pPr>
            <a:endParaRPr lang="en-US"/>
          </a:p>
          <a:p>
            <a:r>
              <a:rPr lang="en-US"/>
              <a:t>COVID waivers do NOT count toward the one waiver limit but a 2.5 GPA is still required.</a:t>
            </a:r>
          </a:p>
          <a:p>
            <a:endParaRPr lang="en-US"/>
          </a:p>
        </p:txBody>
      </p:sp>
    </p:spTree>
    <p:extLst>
      <p:ext uri="{BB962C8B-B14F-4D97-AF65-F5344CB8AC3E}">
        <p14:creationId xmlns:p14="http://schemas.microsoft.com/office/powerpoint/2010/main" val="4249015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9D50E-6F8A-4051-831A-1B4274607429}"/>
              </a:ext>
            </a:extLst>
          </p:cNvPr>
          <p:cNvSpPr>
            <a:spLocks noGrp="1"/>
          </p:cNvSpPr>
          <p:nvPr>
            <p:ph type="title"/>
          </p:nvPr>
        </p:nvSpPr>
        <p:spPr/>
        <p:txBody>
          <a:bodyPr/>
          <a:lstStyle/>
          <a:p>
            <a:pPr algn="ctr"/>
            <a:r>
              <a:rPr lang="en-US" b="1"/>
              <a:t>Initial Professional or CTE License Flexibilities</a:t>
            </a:r>
          </a:p>
        </p:txBody>
      </p:sp>
      <p:sp>
        <p:nvSpPr>
          <p:cNvPr id="3" name="Content Placeholder 2">
            <a:extLst>
              <a:ext uri="{FF2B5EF4-FFF2-40B4-BE49-F238E27FC236}">
                <a16:creationId xmlns:a16="http://schemas.microsoft.com/office/drawing/2014/main" id="{8239F3EF-8D73-4482-BE09-8FC55819007F}"/>
              </a:ext>
            </a:extLst>
          </p:cNvPr>
          <p:cNvSpPr>
            <a:spLocks noGrp="1"/>
          </p:cNvSpPr>
          <p:nvPr>
            <p:ph idx="1"/>
          </p:nvPr>
        </p:nvSpPr>
        <p:spPr/>
        <p:txBody>
          <a:bodyPr vert="horz" lIns="91440" tIns="45720" rIns="91440" bIns="45720" rtlCol="0" anchor="t">
            <a:normAutofit/>
          </a:bodyPr>
          <a:lstStyle/>
          <a:p>
            <a:pPr marL="0" indent="0">
              <a:buNone/>
            </a:pPr>
            <a:r>
              <a:rPr lang="en-US"/>
              <a:t>If a praxis exam, or CTE credential test, was unavailable to eligible applicants due to the COVID-19 crisis, applicants should apply with:</a:t>
            </a:r>
          </a:p>
          <a:p>
            <a:pPr lvl="0"/>
            <a:r>
              <a:rPr lang="en-US"/>
              <a:t>The form required for the certificate (marking test requirements as completed or unavailable; see the application </a:t>
            </a:r>
            <a:r>
              <a:rPr lang="en-US" u="sng">
                <a:hlinkClick r:id="rId3"/>
              </a:rPr>
              <a:t>forms page</a:t>
            </a:r>
            <a:r>
              <a:rPr lang="en-US" u="sng"/>
              <a:t>.)</a:t>
            </a:r>
            <a:endParaRPr lang="en-US"/>
          </a:p>
          <a:p>
            <a:pPr lvl="0"/>
            <a:r>
              <a:rPr lang="en-US"/>
              <a:t>All completed praxis score reports or CTE credentials.</a:t>
            </a:r>
          </a:p>
          <a:p>
            <a:pPr marL="0" indent="0">
              <a:buNone/>
            </a:pPr>
            <a:r>
              <a:rPr lang="en-US"/>
              <a:t>Upon approval, the applicant will receive a </a:t>
            </a:r>
            <a:r>
              <a:rPr lang="en-US" b="1"/>
              <a:t>Temporary Certificate </a:t>
            </a:r>
            <a:r>
              <a:rPr lang="en-US"/>
              <a:t>which must then be converted to a full Professional or CTE License </a:t>
            </a:r>
            <a:r>
              <a:rPr lang="en-US" b="1"/>
              <a:t>within a year</a:t>
            </a:r>
            <a:r>
              <a:rPr lang="en-US"/>
              <a:t>, after the test is passed and all requirements are met.</a:t>
            </a:r>
          </a:p>
          <a:p>
            <a:pPr marL="0" indent="0">
              <a:buNone/>
            </a:pPr>
            <a:endParaRPr lang="en-US"/>
          </a:p>
          <a:p>
            <a:endParaRPr lang="en-US"/>
          </a:p>
        </p:txBody>
      </p:sp>
    </p:spTree>
    <p:extLst>
      <p:ext uri="{BB962C8B-B14F-4D97-AF65-F5344CB8AC3E}">
        <p14:creationId xmlns:p14="http://schemas.microsoft.com/office/powerpoint/2010/main" val="13707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9FE41-A9E1-4018-95A7-43F6481F0EF1}"/>
              </a:ext>
            </a:extLst>
          </p:cNvPr>
          <p:cNvSpPr>
            <a:spLocks noGrp="1"/>
          </p:cNvSpPr>
          <p:nvPr>
            <p:ph type="title"/>
          </p:nvPr>
        </p:nvSpPr>
        <p:spPr/>
        <p:txBody>
          <a:bodyPr/>
          <a:lstStyle/>
          <a:p>
            <a:pPr algn="ctr"/>
            <a:r>
              <a:rPr lang="en-US" b="1"/>
              <a:t>Conversion of Temporary Certificates</a:t>
            </a:r>
          </a:p>
        </p:txBody>
      </p:sp>
      <p:sp>
        <p:nvSpPr>
          <p:cNvPr id="3" name="Content Placeholder 2">
            <a:extLst>
              <a:ext uri="{FF2B5EF4-FFF2-40B4-BE49-F238E27FC236}">
                <a16:creationId xmlns:a16="http://schemas.microsoft.com/office/drawing/2014/main" id="{ACBC01F3-9EF5-4C97-A737-F9C197D6510D}"/>
              </a:ext>
            </a:extLst>
          </p:cNvPr>
          <p:cNvSpPr>
            <a:spLocks noGrp="1"/>
          </p:cNvSpPr>
          <p:nvPr>
            <p:ph idx="1"/>
          </p:nvPr>
        </p:nvSpPr>
        <p:spPr/>
        <p:txBody>
          <a:bodyPr/>
          <a:lstStyle/>
          <a:p>
            <a:pPr marL="0" indent="0">
              <a:buNone/>
            </a:pPr>
            <a:r>
              <a:rPr lang="en-US"/>
              <a:t>The one-year Temporary Professional Certificates may be converted to the normal three-year, five-year, or permanent Professional Certificate with the </a:t>
            </a:r>
            <a:r>
              <a:rPr lang="en-US" b="1"/>
              <a:t>paper form 8F</a:t>
            </a:r>
            <a:r>
              <a:rPr lang="en-US"/>
              <a:t>.</a:t>
            </a:r>
          </a:p>
          <a:p>
            <a:pPr marL="0" indent="0">
              <a:buNone/>
            </a:pPr>
            <a:endParaRPr lang="en-US"/>
          </a:p>
          <a:p>
            <a:pPr marL="0" indent="0">
              <a:buNone/>
            </a:pPr>
            <a:r>
              <a:rPr lang="en-US"/>
              <a:t>The one-year Temporary CTE Certificate may be converted using the usual forms for renewal or initial licenses (form V9, V7, V7R, etc.)</a:t>
            </a:r>
          </a:p>
          <a:p>
            <a:pPr marL="457200" lvl="1" indent="0">
              <a:buNone/>
            </a:pPr>
            <a:r>
              <a:rPr lang="en-US"/>
              <a:t>(See the </a:t>
            </a:r>
            <a:r>
              <a:rPr lang="en-US">
                <a:hlinkClick r:id="rId3"/>
              </a:rPr>
              <a:t>forms page</a:t>
            </a:r>
            <a:r>
              <a:rPr lang="en-US"/>
              <a:t>.)</a:t>
            </a:r>
          </a:p>
        </p:txBody>
      </p:sp>
    </p:spTree>
    <p:extLst>
      <p:ext uri="{BB962C8B-B14F-4D97-AF65-F5344CB8AC3E}">
        <p14:creationId xmlns:p14="http://schemas.microsoft.com/office/powerpoint/2010/main" val="101327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79B17-D3CD-4692-AA59-BA8D1A7AC2CA}"/>
              </a:ext>
            </a:extLst>
          </p:cNvPr>
          <p:cNvSpPr>
            <a:spLocks noGrp="1"/>
          </p:cNvSpPr>
          <p:nvPr>
            <p:ph type="title"/>
          </p:nvPr>
        </p:nvSpPr>
        <p:spPr/>
        <p:txBody>
          <a:bodyPr/>
          <a:lstStyle/>
          <a:p>
            <a:pPr algn="ctr"/>
            <a:r>
              <a:rPr lang="en-US" b="1"/>
              <a:t>Student Teaching and Clinical Experience Permit Flexibilities</a:t>
            </a:r>
          </a:p>
        </p:txBody>
      </p:sp>
      <p:sp>
        <p:nvSpPr>
          <p:cNvPr id="3" name="Content Placeholder 2">
            <a:extLst>
              <a:ext uri="{FF2B5EF4-FFF2-40B4-BE49-F238E27FC236}">
                <a16:creationId xmlns:a16="http://schemas.microsoft.com/office/drawing/2014/main" id="{30649444-8848-402C-87A8-10BBDB16D860}"/>
              </a:ext>
            </a:extLst>
          </p:cNvPr>
          <p:cNvSpPr>
            <a:spLocks noGrp="1"/>
          </p:cNvSpPr>
          <p:nvPr>
            <p:ph idx="1"/>
          </p:nvPr>
        </p:nvSpPr>
        <p:spPr/>
        <p:txBody>
          <a:bodyPr vert="horz" lIns="91440" tIns="45720" rIns="91440" bIns="45720" rtlCol="0" anchor="t">
            <a:normAutofit fontScale="92500" lnSpcReduction="10000"/>
          </a:bodyPr>
          <a:lstStyle/>
          <a:p>
            <a:pPr marL="0" indent="0" algn="ctr">
              <a:buNone/>
            </a:pPr>
            <a:r>
              <a:rPr lang="en-US" b="1"/>
              <a:t>(Also see the Office of Educator Development and Support </a:t>
            </a:r>
            <a:r>
              <a:rPr lang="en-US" b="1">
                <a:hlinkClick r:id="rId3"/>
              </a:rPr>
              <a:t>web page</a:t>
            </a:r>
            <a:r>
              <a:rPr lang="en-US" b="1"/>
              <a:t>.)</a:t>
            </a:r>
            <a:endParaRPr lang="en-US"/>
          </a:p>
          <a:p>
            <a:pPr marL="0" indent="0">
              <a:buNone/>
            </a:pPr>
            <a:r>
              <a:rPr lang="en-US"/>
              <a:t>If a required content praxis was unavailable to eligible student teaching applicants due to the COVID-19 crisis, </a:t>
            </a:r>
            <a:r>
              <a:rPr lang="en-US" b="1"/>
              <a:t>counties may still sign </a:t>
            </a:r>
            <a:r>
              <a:rPr lang="en-US"/>
              <a:t>and approve of the placement.</a:t>
            </a:r>
          </a:p>
          <a:p>
            <a:r>
              <a:rPr lang="en-US">
                <a:ea typeface="+mn-lt"/>
                <a:cs typeface="+mn-lt"/>
              </a:rPr>
              <a:t>Clinical Experience Permits may be approved without content praxis exams if the IHE states the applicant was affected by testing unavailability.</a:t>
            </a:r>
          </a:p>
          <a:p>
            <a:pPr lvl="0"/>
            <a:r>
              <a:rPr lang="en-US"/>
              <a:t>The form required for the credential should be marked to show testing as completed or unavailable (forms 24, 24A, etc., on the application </a:t>
            </a:r>
            <a:r>
              <a:rPr lang="en-US" u="sng">
                <a:hlinkClick r:id="rId4"/>
              </a:rPr>
              <a:t>forms page</a:t>
            </a:r>
            <a:r>
              <a:rPr lang="en-US"/>
              <a:t>).</a:t>
            </a:r>
            <a:endParaRPr lang="en-US">
              <a:cs typeface="Calibri"/>
            </a:endParaRPr>
          </a:p>
          <a:p>
            <a:pPr lvl="0"/>
            <a:r>
              <a:rPr lang="en-US"/>
              <a:t>Applicants submit all completed praxis score reports to this office with the application.</a:t>
            </a:r>
            <a:endParaRPr lang="en-US">
              <a:cs typeface="Calibri"/>
            </a:endParaRPr>
          </a:p>
          <a:p>
            <a:pPr lvl="0"/>
            <a:endParaRPr lang="en-US"/>
          </a:p>
        </p:txBody>
      </p:sp>
    </p:spTree>
    <p:extLst>
      <p:ext uri="{BB962C8B-B14F-4D97-AF65-F5344CB8AC3E}">
        <p14:creationId xmlns:p14="http://schemas.microsoft.com/office/powerpoint/2010/main" val="84446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7B26C-C1C0-40D1-B9BF-9BB5E717DBB8}"/>
              </a:ext>
            </a:extLst>
          </p:cNvPr>
          <p:cNvSpPr>
            <a:spLocks noGrp="1"/>
          </p:cNvSpPr>
          <p:nvPr>
            <p:ph type="title"/>
          </p:nvPr>
        </p:nvSpPr>
        <p:spPr/>
        <p:txBody>
          <a:bodyPr/>
          <a:lstStyle/>
          <a:p>
            <a:pPr algn="ctr"/>
            <a:r>
              <a:rPr lang="en-US" b="1"/>
              <a:t>Alternative and Provisional Certification</a:t>
            </a:r>
          </a:p>
        </p:txBody>
      </p:sp>
      <p:sp>
        <p:nvSpPr>
          <p:cNvPr id="3" name="Content Placeholder 2">
            <a:extLst>
              <a:ext uri="{FF2B5EF4-FFF2-40B4-BE49-F238E27FC236}">
                <a16:creationId xmlns:a16="http://schemas.microsoft.com/office/drawing/2014/main" id="{908514C6-3194-4E63-8C0E-C57067988ABA}"/>
              </a:ext>
            </a:extLst>
          </p:cNvPr>
          <p:cNvSpPr>
            <a:spLocks noGrp="1"/>
          </p:cNvSpPr>
          <p:nvPr>
            <p:ph idx="1"/>
          </p:nvPr>
        </p:nvSpPr>
        <p:spPr/>
        <p:txBody>
          <a:bodyPr vert="horz" lIns="91440" tIns="45720" rIns="91440" bIns="45720" rtlCol="0" anchor="t">
            <a:normAutofit/>
          </a:bodyPr>
          <a:lstStyle/>
          <a:p>
            <a:pPr marL="0" indent="0">
              <a:buNone/>
            </a:pPr>
            <a:r>
              <a:rPr lang="en-US"/>
              <a:t>Currently, Alternative and Provisional Certificates are not affected by the COVID-19 crisis.</a:t>
            </a:r>
          </a:p>
          <a:p>
            <a:r>
              <a:rPr lang="en-US"/>
              <a:t>If an applicant has not completed the required praxis tests to convert from the Alternative to the Provisional Certificate, please submit a </a:t>
            </a:r>
            <a:r>
              <a:rPr lang="en-US" b="1"/>
              <a:t>form 25R </a:t>
            </a:r>
            <a:r>
              <a:rPr lang="en-US"/>
              <a:t>for renewal of the Alternative Certificate.</a:t>
            </a:r>
          </a:p>
          <a:p>
            <a:r>
              <a:rPr lang="en-US"/>
              <a:t>Once required tests are passed, the </a:t>
            </a:r>
            <a:r>
              <a:rPr lang="en-US" b="1"/>
              <a:t>forms 20P and 25C </a:t>
            </a:r>
            <a:r>
              <a:rPr lang="en-US"/>
              <a:t>may be submitted for Provisional Certification as usual.</a:t>
            </a:r>
          </a:p>
        </p:txBody>
      </p:sp>
    </p:spTree>
    <p:extLst>
      <p:ext uri="{BB962C8B-B14F-4D97-AF65-F5344CB8AC3E}">
        <p14:creationId xmlns:p14="http://schemas.microsoft.com/office/powerpoint/2010/main" val="2288639506"/>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F4F5EF19291964E988729E691D26B75" ma:contentTypeVersion="12" ma:contentTypeDescription="Create a new document." ma:contentTypeScope="" ma:versionID="42a65c0154a45bdecf6da985307ab36f">
  <xsd:schema xmlns:xsd="http://www.w3.org/2001/XMLSchema" xmlns:xs="http://www.w3.org/2001/XMLSchema" xmlns:p="http://schemas.microsoft.com/office/2006/metadata/properties" xmlns:ns3="ebc75c55-f345-47e6-9a07-6f78bc53f289" xmlns:ns4="7a8d4bb5-d5f4-4735-aadb-0184d98331cc" targetNamespace="http://schemas.microsoft.com/office/2006/metadata/properties" ma:root="true" ma:fieldsID="bac9597f51a1ec1b66cd2c293cb600ff" ns3:_="" ns4:_="">
    <xsd:import namespace="ebc75c55-f345-47e6-9a07-6f78bc53f289"/>
    <xsd:import namespace="7a8d4bb5-d5f4-4735-aadb-0184d98331c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c75c55-f345-47e6-9a07-6f78bc53f28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8d4bb5-d5f4-4735-aadb-0184d98331c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E88595-A426-4A7C-A551-F2B6FCBBC3B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19ABF73-BA84-45C5-B6D0-6C003AF77FE6}">
  <ds:schemaRefs>
    <ds:schemaRef ds:uri="http://schemas.microsoft.com/sharepoint/v3/contenttype/forms"/>
  </ds:schemaRefs>
</ds:datastoreItem>
</file>

<file path=customXml/itemProps3.xml><?xml version="1.0" encoding="utf-8"?>
<ds:datastoreItem xmlns:ds="http://schemas.openxmlformats.org/officeDocument/2006/customXml" ds:itemID="{4AE5DEC1-695D-4370-85B3-5121837075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c75c55-f345-47e6-9a07-6f78bc53f289"/>
    <ds:schemaRef ds:uri="7a8d4bb5-d5f4-4735-aadb-0184d98331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2003</Words>
  <Application>Microsoft Office PowerPoint</Application>
  <PresentationFormat>Widescreen</PresentationFormat>
  <Paragraphs>185</Paragraphs>
  <Slides>31</Slides>
  <Notes>29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vt:lpstr>
      <vt:lpstr>Calibri</vt:lpstr>
      <vt:lpstr>Calibri Light</vt:lpstr>
      <vt:lpstr>Fira Sans</vt:lpstr>
      <vt:lpstr>Fira Sans Ultra</vt:lpstr>
      <vt:lpstr>Vollkorn</vt:lpstr>
      <vt:lpstr>WVDE_2017Theme2</vt:lpstr>
      <vt:lpstr>Office Theme</vt:lpstr>
      <vt:lpstr>Office of Certification COVID-19 Flexibilities and Policy 5202 Changes</vt:lpstr>
      <vt:lpstr>Coaching Authorization Flexibilities</vt:lpstr>
      <vt:lpstr>Additional Coaching (Form 39) Clarification</vt:lpstr>
      <vt:lpstr>Professional or CTE Renewal Flexibilities</vt:lpstr>
      <vt:lpstr>COVID Waiver Considerations</vt:lpstr>
      <vt:lpstr>Initial Professional or CTE License Flexibilities</vt:lpstr>
      <vt:lpstr>Conversion of Temporary Certificates</vt:lpstr>
      <vt:lpstr>Student Teaching and Clinical Experience Permit Flexibilities</vt:lpstr>
      <vt:lpstr>Alternative and Provisional Certification</vt:lpstr>
      <vt:lpstr>Substitute Permit Flexibilities</vt:lpstr>
      <vt:lpstr>Authorizations for ECCAT or Community Programs Lead Teacher</vt:lpstr>
      <vt:lpstr>Salary Supplement Renewal Extension for Eligible Recipients</vt:lpstr>
      <vt:lpstr>Form 1T</vt:lpstr>
      <vt:lpstr>Form 1R</vt:lpstr>
      <vt:lpstr>Form 1/1A and Out-Of-State Programs</vt:lpstr>
      <vt:lpstr>Form 8</vt:lpstr>
      <vt:lpstr>Forms 65, 4NT, 4NS, 4NA</vt:lpstr>
      <vt:lpstr>Form 10</vt:lpstr>
      <vt:lpstr>Form 11</vt:lpstr>
      <vt:lpstr>Form 24</vt:lpstr>
      <vt:lpstr>Form V8</vt:lpstr>
      <vt:lpstr>Changes to Testing and Exemptions</vt:lpstr>
      <vt:lpstr>Form 4 On-Line System Error</vt:lpstr>
      <vt:lpstr>On-Line Application System</vt:lpstr>
      <vt:lpstr>On-Line Application System  (Continued)</vt:lpstr>
      <vt:lpstr>Reminders of Procedure</vt:lpstr>
      <vt:lpstr>Reminders of Procedure</vt:lpstr>
      <vt:lpstr>Reminders of Procedure</vt:lpstr>
      <vt:lpstr>Certification Notebook on OneNote</vt:lpstr>
      <vt:lpstr>Q &amp; A</vt:lpstr>
      <vt:lpstr>Thank you for your participation!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Morris</dc:creator>
  <cp:lastModifiedBy>Julie Morris</cp:lastModifiedBy>
  <cp:revision>2</cp:revision>
  <dcterms:created xsi:type="dcterms:W3CDTF">2020-06-11T18:11:54Z</dcterms:created>
  <dcterms:modified xsi:type="dcterms:W3CDTF">2020-07-20T20:20:39Z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0x010100DF4F5EF19291964E988729E691D26B75</vt:lpwstr>
  </property>
</Properties>
</file>