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sldIdLst>
    <p:sldId id="256" r:id="rId2"/>
    <p:sldId id="257" r:id="rId3"/>
    <p:sldId id="258" r:id="rId4"/>
    <p:sldId id="282" r:id="rId5"/>
    <p:sldId id="277" r:id="rId6"/>
    <p:sldId id="259" r:id="rId7"/>
    <p:sldId id="278" r:id="rId8"/>
    <p:sldId id="279" r:id="rId9"/>
    <p:sldId id="262" r:id="rId10"/>
    <p:sldId id="263" r:id="rId11"/>
    <p:sldId id="281" r:id="rId12"/>
    <p:sldId id="264" r:id="rId13"/>
    <p:sldId id="265" r:id="rId14"/>
    <p:sldId id="266" r:id="rId15"/>
    <p:sldId id="276"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39AE7-EFEC-8976-DF70-072DE908CCB4}" v="10" dt="2019-12-31T15:17:33.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74"/>
  </p:normalViewPr>
  <p:slideViewPr>
    <p:cSldViewPr snapToGrid="0" snapToObjects="1">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Klose" userId="S::eklose@k12.wv.us::92917b6c-7287-4ff7-bcca-5298c82112d4" providerId="AD" clId="Web-{B9339AE7-EFEC-8976-DF70-072DE908CCB4}"/>
    <pc:docChg chg="modSld">
      <pc:chgData name="Erika Klose" userId="S::eklose@k12.wv.us::92917b6c-7287-4ff7-bcca-5298c82112d4" providerId="AD" clId="Web-{B9339AE7-EFEC-8976-DF70-072DE908CCB4}" dt="2019-12-31T15:17:33.158" v="9" actId="1076"/>
      <pc:docMkLst>
        <pc:docMk/>
      </pc:docMkLst>
      <pc:sldChg chg="modSp">
        <pc:chgData name="Erika Klose" userId="S::eklose@k12.wv.us::92917b6c-7287-4ff7-bcca-5298c82112d4" providerId="AD" clId="Web-{B9339AE7-EFEC-8976-DF70-072DE908CCB4}" dt="2019-12-31T15:17:33.158" v="9" actId="1076"/>
        <pc:sldMkLst>
          <pc:docMk/>
          <pc:sldMk cId="1826907534" sldId="256"/>
        </pc:sldMkLst>
        <pc:spChg chg="mod">
          <ac:chgData name="Erika Klose" userId="S::eklose@k12.wv.us::92917b6c-7287-4ff7-bcca-5298c82112d4" providerId="AD" clId="Web-{B9339AE7-EFEC-8976-DF70-072DE908CCB4}" dt="2019-12-31T15:17:33.158" v="9" actId="1076"/>
          <ac:spMkLst>
            <pc:docMk/>
            <pc:sldMk cId="1826907534"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a:t>
            </a:r>
          </a:p>
          <a:p>
            <a:r>
              <a:rPr lang="en-US" dirty="0" smtClean="0"/>
              <a:t>Of possible, please have your</a:t>
            </a:r>
            <a:r>
              <a:rPr lang="en-US" baseline="0" dirty="0" smtClean="0"/>
              <a:t> phone or another device available. We’ll be using some other tools to answer questions. I’ll put links in the chat, but it may be easier to use the camera on your phone to scan the QR code. </a:t>
            </a:r>
          </a:p>
          <a:p>
            <a:r>
              <a:rPr lang="en-US" baseline="0" dirty="0" smtClean="0"/>
              <a:t>Please note that the chat is always available and I will do my best to answer questions.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275635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klose@k12.wv.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sri.com/geoinquiries" TargetMode="External"/><Relationship Id="rId2" Type="http://schemas.openxmlformats.org/officeDocument/2006/relationships/hyperlink" Target="https://www.youtube.com/watch?v=qJlG9voKdK4" TargetMode="External"/><Relationship Id="rId1" Type="http://schemas.openxmlformats.org/officeDocument/2006/relationships/slideLayout" Target="../slideLayouts/slideLayout2.xml"/><Relationship Id="rId4" Type="http://schemas.openxmlformats.org/officeDocument/2006/relationships/hyperlink" Target="https://sjtylr.net/2018/01/30/inquiry-vs-enquir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saeclips.arc.nasa.gov/teachertoolbox/the5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socrative.com/login/student/" TargetMode="External"/><Relationship Id="rId7" Type="http://schemas.openxmlformats.org/officeDocument/2006/relationships/image" Target="../media/image15.png"/><Relationship Id="rId2" Type="http://schemas.openxmlformats.org/officeDocument/2006/relationships/hyperlink" Target="http://esri.com/geoinquirie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linktr.ee/eklose"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community.esri.com/docs/DOC-12394-arcgis-online-five-by-fivepdf" TargetMode="External"/><Relationship Id="rId13" Type="http://schemas.openxmlformats.org/officeDocument/2006/relationships/hyperlink" Target="http://go.esri.com/planet-story-maps" TargetMode="External"/><Relationship Id="rId3" Type="http://schemas.openxmlformats.org/officeDocument/2006/relationships/hyperlink" Target="https://wvstudentmaps.maps.arcgis.com/" TargetMode="External"/><Relationship Id="rId7" Type="http://schemas.openxmlformats.org/officeDocument/2006/relationships/hyperlink" Target="http://bit.ly/2xbwj61" TargetMode="External"/><Relationship Id="rId12" Type="http://schemas.openxmlformats.org/officeDocument/2006/relationships/hyperlink" Target="http://bit.ly/2N4iFMR" TargetMode="External"/><Relationship Id="rId2" Type="http://schemas.openxmlformats.org/officeDocument/2006/relationships/hyperlink" Target="https://wvde.us/middle-secondary-learning/gis/" TargetMode="External"/><Relationship Id="rId16" Type="http://schemas.openxmlformats.org/officeDocument/2006/relationships/hyperlink" Target="https://linktr.ee/eklose" TargetMode="External"/><Relationship Id="rId1" Type="http://schemas.openxmlformats.org/officeDocument/2006/relationships/slideLayout" Target="../slideLayouts/slideLayout2.xml"/><Relationship Id="rId6" Type="http://schemas.openxmlformats.org/officeDocument/2006/relationships/hyperlink" Target="http://storymaps.arcgis.com/" TargetMode="External"/><Relationship Id="rId11" Type="http://schemas.openxmlformats.org/officeDocument/2006/relationships/hyperlink" Target="https://geonet.esri.com/community/education/blog" TargetMode="External"/><Relationship Id="rId5" Type="http://schemas.openxmlformats.org/officeDocument/2006/relationships/hyperlink" Target="http://bit.ly/apathyUS" TargetMode="External"/><Relationship Id="rId15" Type="http://schemas.openxmlformats.org/officeDocument/2006/relationships/hyperlink" Target="mailto:eklose@k12.wv.us" TargetMode="External"/><Relationship Id="rId10" Type="http://schemas.openxmlformats.org/officeDocument/2006/relationships/hyperlink" Target="https://blogs.esri.com/esri/arcgis/category/story-maps/" TargetMode="External"/><Relationship Id="rId4" Type="http://schemas.openxmlformats.org/officeDocument/2006/relationships/hyperlink" Target="https://mappinghour-k12.hub.arcgis.com/pages/welcome" TargetMode="External"/><Relationship Id="rId9" Type="http://schemas.openxmlformats.org/officeDocument/2006/relationships/hyperlink" Target="https://community.esri.com/docs/DOC-9864-getting-started-with-gis-for-educatorspdf" TargetMode="External"/><Relationship Id="rId14" Type="http://schemas.openxmlformats.org/officeDocument/2006/relationships/hyperlink" Target="http://bit.ly/2RsGnRz"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am01.safelinks.protection.outlook.com/?url=https://forms.office.com/Pages/ResponsePage.aspx?id%3DS7AZ4AwzekaLrgn7FzdNapE-Oszzk9RJgS7C6cljCXdUMVc3VUoyS1cxMDRGWVZRMTMzMkJaTVU5MC4u&amp;data=02|01|mdellamea@k12.wv.us|09c0fbefe0714d4638b208d828083cb5|e019b04b330c467a8bae09fb17374d6a|0|0|637303363131917488&amp;sdata=WOzp0s7ON%2BTwjQSQ3YLAXaPco1/JUFfS5mlWBFVo/iE%3D&amp;reserved=0" TargetMode="External"/><Relationship Id="rId1" Type="http://schemas.openxmlformats.org/officeDocument/2006/relationships/slideLayout" Target="../slideLayouts/slideLayout3.xml"/><Relationship Id="rId4" Type="http://schemas.openxmlformats.org/officeDocument/2006/relationships/hyperlink" Target="https://linktr.ee/eklo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_s_QHJfPD1s?start=30" TargetMode="External"/><Relationship Id="rId4" Type="http://schemas.openxmlformats.org/officeDocument/2006/relationships/hyperlink" Target="http://www.geospatialrevolution.ps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eospatialrevolution.psu.edu/" TargetMode="External"/><Relationship Id="rId2" Type="http://schemas.openxmlformats.org/officeDocument/2006/relationships/hyperlink" Target="https://www.menti.com/5bj161w8k9"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webextension" Target="../webextensions/webextension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sri.com/en-us/industries/education/schools/our-story" TargetMode="External"/><Relationship Id="rId2" Type="http://schemas.openxmlformats.org/officeDocument/2006/relationships/slideLayout" Target="../slideLayouts/slideLayout2.xml"/><Relationship Id="rId1" Type="http://schemas.openxmlformats.org/officeDocument/2006/relationships/video" Target="https://www.youtube.com/embed/42eFnLZ6bXM" TargetMode="Externa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sriurl.com/earthgeoinquiry6" TargetMode="External"/><Relationship Id="rId2" Type="http://schemas.openxmlformats.org/officeDocument/2006/relationships/hyperlink" Target="https://www.esri.com/content/dam/esrisites/en-us/media/pdf/geoinquiries/earth-science/6-plateboundaries-earthscience-geoinquiry.pdf" TargetMode="External"/><Relationship Id="rId1" Type="http://schemas.openxmlformats.org/officeDocument/2006/relationships/slideLayout" Target="../slideLayouts/slideLayout2.xml"/><Relationship Id="rId5" Type="http://schemas.openxmlformats.org/officeDocument/2006/relationships/hyperlink" Target="https://wvde.us/middle-secondary-learning/gis/" TargetMode="External"/><Relationship Id="rId4" Type="http://schemas.openxmlformats.org/officeDocument/2006/relationships/hyperlink" Target="http://esri.com/geoinqui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Adding Context to Content Instruction Using Digital Mapping Tools</a:t>
            </a:r>
            <a:endParaRPr lang="en-US" dirty="0"/>
          </a:p>
        </p:txBody>
      </p:sp>
      <p:sp>
        <p:nvSpPr>
          <p:cNvPr id="3" name="Subtitle 2"/>
          <p:cNvSpPr>
            <a:spLocks noGrp="1"/>
          </p:cNvSpPr>
          <p:nvPr>
            <p:ph type="subTitle" idx="1"/>
          </p:nvPr>
        </p:nvSpPr>
        <p:spPr>
          <a:xfrm>
            <a:off x="2593617" y="5254079"/>
            <a:ext cx="6875585" cy="416477"/>
          </a:xfrm>
        </p:spPr>
        <p:txBody>
          <a:bodyPr vert="horz" lIns="91440" tIns="45720" rIns="91440" bIns="45720" rtlCol="0" anchor="t">
            <a:normAutofit lnSpcReduction="10000"/>
          </a:bodyPr>
          <a:lstStyle/>
          <a:p>
            <a:r>
              <a:rPr lang="en-US" dirty="0">
                <a:latin typeface="Fira Sans"/>
              </a:rPr>
              <a:t>Erika Klose, </a:t>
            </a:r>
            <a:r>
              <a:rPr lang="en-US" dirty="0">
                <a:latin typeface="Fira Sans"/>
                <a:hlinkClick r:id="rId2"/>
              </a:rPr>
              <a:t>eklose@k12.wv.us</a:t>
            </a:r>
            <a:endParaRPr lang="en-US"/>
          </a:p>
          <a:p>
            <a:endParaRPr lang="en-US" dirty="0"/>
          </a:p>
          <a:p>
            <a:endParaRPr lang="en-US" dirty="0"/>
          </a:p>
        </p:txBody>
      </p:sp>
      <p:sp>
        <p:nvSpPr>
          <p:cNvPr id="4" name="Date Placeholder 3"/>
          <p:cNvSpPr>
            <a:spLocks noGrp="1"/>
          </p:cNvSpPr>
          <p:nvPr>
            <p:ph type="dt" sz="half" idx="10"/>
          </p:nvPr>
        </p:nvSpPr>
        <p:spPr/>
        <p:txBody>
          <a:bodyPr/>
          <a:lstStyle/>
          <a:p>
            <a:r>
              <a:rPr lang="en-US" dirty="0" smtClean="0"/>
              <a:t>August  2020</a:t>
            </a:r>
            <a:endParaRPr lang="en-US" dirty="0"/>
          </a:p>
          <a:p>
            <a:endParaRPr lang="en-US" dirty="0"/>
          </a:p>
        </p:txBody>
      </p:sp>
    </p:spTree>
    <p:extLst>
      <p:ext uri="{BB962C8B-B14F-4D97-AF65-F5344CB8AC3E}">
        <p14:creationId xmlns:p14="http://schemas.microsoft.com/office/powerpoint/2010/main" val="182690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Anatomy of a </a:t>
            </a:r>
            <a:r>
              <a:rPr lang="en-US" b="1" dirty="0" err="1"/>
              <a:t>GeoInquiry</a:t>
            </a:r>
            <a:r>
              <a:rPr lang="en-US" b="1" dirty="0"/>
              <a:t> </a:t>
            </a:r>
            <a:endParaRPr lang="en-US" dirty="0"/>
          </a:p>
        </p:txBody>
      </p:sp>
      <p:sp>
        <p:nvSpPr>
          <p:cNvPr id="3" name="Content Placeholder 2"/>
          <p:cNvSpPr>
            <a:spLocks noGrp="1"/>
          </p:cNvSpPr>
          <p:nvPr>
            <p:ph idx="1"/>
          </p:nvPr>
        </p:nvSpPr>
        <p:spPr/>
        <p:txBody>
          <a:bodyPr>
            <a:normAutofit/>
          </a:bodyPr>
          <a:lstStyle/>
          <a:p>
            <a:r>
              <a:rPr lang="en-US" dirty="0"/>
              <a:t>Video: </a:t>
            </a:r>
            <a:r>
              <a:rPr lang="en-US" i="1" dirty="0">
                <a:hlinkClick r:id="rId2"/>
              </a:rPr>
              <a:t>https://www.youtube.com/watch?v=qJlG9voKdK4</a:t>
            </a:r>
            <a:r>
              <a:rPr lang="en-US" i="1" dirty="0"/>
              <a:t>  </a:t>
            </a:r>
            <a:endParaRPr lang="en-US" dirty="0"/>
          </a:p>
          <a:p>
            <a:r>
              <a:rPr lang="en-US" dirty="0"/>
              <a:t>All Geoinquiries</a:t>
            </a:r>
          </a:p>
          <a:p>
            <a:pPr lvl="1"/>
            <a:r>
              <a:rPr lang="en-US" dirty="0">
                <a:hlinkClick r:id="rId3"/>
              </a:rPr>
              <a:t>http://esri.com/geoinquiries</a:t>
            </a:r>
            <a:endParaRPr lang="en-US" dirty="0"/>
          </a:p>
          <a:p>
            <a:r>
              <a:rPr lang="en-US" dirty="0" smtClean="0"/>
              <a:t>Discussion</a:t>
            </a:r>
            <a:r>
              <a:rPr lang="en-US" dirty="0"/>
              <a:t>: </a:t>
            </a:r>
          </a:p>
          <a:p>
            <a:pPr lvl="1"/>
            <a:r>
              <a:rPr lang="en-US" dirty="0" smtClean="0"/>
              <a:t>Inquiry vs. Enquiry? </a:t>
            </a:r>
            <a:endParaRPr lang="en-US" dirty="0"/>
          </a:p>
          <a:p>
            <a:pPr lvl="1"/>
            <a:r>
              <a:rPr lang="en-US" i="1" dirty="0">
                <a:hlinkClick r:id="rId4"/>
              </a:rPr>
              <a:t>https://sjtylr.net/2018/01/30/inquiry-vs-enquiry/</a:t>
            </a:r>
            <a:r>
              <a:rPr lang="en-US" i="1" dirty="0"/>
              <a:t>  </a:t>
            </a:r>
            <a:endParaRPr lang="en-US" dirty="0"/>
          </a:p>
          <a:p>
            <a:r>
              <a:rPr lang="en-US" dirty="0"/>
              <a:t>Two Models: </a:t>
            </a:r>
          </a:p>
          <a:p>
            <a:pPr lvl="1"/>
            <a:r>
              <a:rPr lang="en-US" dirty="0"/>
              <a:t>Geographic Inquiry Model </a:t>
            </a:r>
          </a:p>
          <a:p>
            <a:pPr lvl="1"/>
            <a:r>
              <a:rPr lang="en-US" dirty="0"/>
              <a:t>5E Instructional Model </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spTree>
    <p:extLst>
      <p:ext uri="{BB962C8B-B14F-4D97-AF65-F5344CB8AC3E}">
        <p14:creationId xmlns:p14="http://schemas.microsoft.com/office/powerpoint/2010/main" val="4181294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pic>
        <p:nvPicPr>
          <p:cNvPr id="2050" name="Picture 2" descr="https://ibiologystephen.files.wordpress.com/2018/01/inquiryenquirysjtylr.png?w=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730" y="261552"/>
            <a:ext cx="9799586" cy="554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46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pic>
        <p:nvPicPr>
          <p:cNvPr id="5" name="Picture 4" descr="http://www.spatialsci.com/files/images/Resource_Images/GeographicInquiryProcessHandout_crop.jpg"/>
          <p:cNvPicPr/>
          <p:nvPr/>
        </p:nvPicPr>
        <p:blipFill rotWithShape="1">
          <a:blip r:embed="rId2">
            <a:extLst>
              <a:ext uri="{28A0092B-C50C-407E-A947-70E740481C1C}">
                <a14:useLocalDpi xmlns:a14="http://schemas.microsoft.com/office/drawing/2010/main" val="0"/>
              </a:ext>
            </a:extLst>
          </a:blip>
          <a:srcRect b="49994"/>
          <a:stretch/>
        </p:blipFill>
        <p:spPr bwMode="auto">
          <a:xfrm>
            <a:off x="0" y="970697"/>
            <a:ext cx="5829300" cy="3929549"/>
          </a:xfrm>
          <a:prstGeom prst="rect">
            <a:avLst/>
          </a:prstGeom>
          <a:noFill/>
          <a:ln>
            <a:noFill/>
          </a:ln>
        </p:spPr>
      </p:pic>
      <p:pic>
        <p:nvPicPr>
          <p:cNvPr id="6" name="Picture 5" descr="http://www.spatialsci.com/files/images/Resource_Images/GeographicInquiryProcessHandout_crop.jpg"/>
          <p:cNvPicPr/>
          <p:nvPr/>
        </p:nvPicPr>
        <p:blipFill rotWithShape="1">
          <a:blip r:embed="rId2">
            <a:extLst>
              <a:ext uri="{28A0092B-C50C-407E-A947-70E740481C1C}">
                <a14:useLocalDpi xmlns:a14="http://schemas.microsoft.com/office/drawing/2010/main" val="0"/>
              </a:ext>
            </a:extLst>
          </a:blip>
          <a:srcRect t="51744"/>
          <a:stretch/>
        </p:blipFill>
        <p:spPr bwMode="auto">
          <a:xfrm>
            <a:off x="5939188" y="1328616"/>
            <a:ext cx="5829300" cy="3792057"/>
          </a:xfrm>
          <a:prstGeom prst="rect">
            <a:avLst/>
          </a:prstGeom>
          <a:noFill/>
          <a:ln>
            <a:noFill/>
          </a:ln>
        </p:spPr>
      </p:pic>
    </p:spTree>
    <p:extLst>
      <p:ext uri="{BB962C8B-B14F-4D97-AF65-F5344CB8AC3E}">
        <p14:creationId xmlns:p14="http://schemas.microsoft.com/office/powerpoint/2010/main" val="711760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sp>
        <p:nvSpPr>
          <p:cNvPr id="5" name="Rectangle 2"/>
          <p:cNvSpPr>
            <a:spLocks noChangeArrowheads="1"/>
          </p:cNvSpPr>
          <p:nvPr/>
        </p:nvSpPr>
        <p:spPr bwMode="auto">
          <a:xfrm>
            <a:off x="601785" y="14145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0" descr="https://nasaeclips.arc.nasa.gov/assets/images/the5eModelonly.png"/>
          <p:cNvPicPr>
            <a:picLocks noChangeAspect="1" noChangeArrowheads="1"/>
          </p:cNvPicPr>
          <p:nvPr/>
        </p:nvPicPr>
        <p:blipFill>
          <a:blip r:embed="rId2">
            <a:extLst>
              <a:ext uri="{28A0092B-C50C-407E-A947-70E740481C1C}">
                <a14:useLocalDpi xmlns:a14="http://schemas.microsoft.com/office/drawing/2010/main" val="0"/>
              </a:ext>
            </a:extLst>
          </a:blip>
          <a:srcRect l="11366" t="9525" r="16003" b="9837"/>
          <a:stretch>
            <a:fillRect/>
          </a:stretch>
        </p:blipFill>
        <p:spPr bwMode="auto">
          <a:xfrm>
            <a:off x="6858489" y="652981"/>
            <a:ext cx="5028711" cy="48750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71721" y="0"/>
            <a:ext cx="649458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ENGAGE:</a:t>
            </a: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The purpose for the ENGAGE stage is to pique student interest and get them personally involved in the lesson, while pre-assessing prior understanding.</a:t>
            </a:r>
            <a:b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EXPLORE:</a:t>
            </a: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The purpose for the EXPLORE stage is to get students involved in the topic; providing them with a chance to build their own understanding.</a:t>
            </a:r>
            <a:b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EXPLAIN:</a:t>
            </a: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The purpose for the EXPLAIN stage is to provide students with an opportunity to communicate what they have learned so far and figure out what it means.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EXTEND:</a:t>
            </a: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The purpose for the EXTEND stage is to allow students to use their new knowledge and continue to explore its implications.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a:r>
            <a:b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b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EVALUATE:</a:t>
            </a: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 The purpose for the EVALUATION stage is for both students and teachers to determine how much learning and understanding has taken place.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rPr>
              <a:t>Descriptions from: </a:t>
            </a:r>
            <a:r>
              <a:rPr kumimoji="0" lang="en-US" altLang="en-US" b="0" i="0" u="none" strike="noStrike" cap="none" normalizeH="0" baseline="0" dirty="0">
                <a:ln>
                  <a:noFill/>
                </a:ln>
                <a:solidFill>
                  <a:schemeClr val="tx1"/>
                </a:solidFill>
                <a:effectLst/>
                <a:latin typeface="Fira Sans Light" panose="020B0403050000020004" pitchFamily="34" charset="0"/>
                <a:ea typeface="Calibri" panose="020F0502020204030204" pitchFamily="34" charset="0"/>
                <a:cs typeface="Times New Roman" panose="02020603050405020304" pitchFamily="18" charset="0"/>
                <a:hlinkClick r:id="rId3"/>
              </a:rPr>
              <a:t>https://nasaeclips.arc.nasa.gov/teachertoolbox/the5e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4053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 </a:t>
            </a:r>
            <a:r>
              <a:rPr lang="en-US" dirty="0" err="1"/>
              <a:t>GeoInquiry</a:t>
            </a:r>
            <a:r>
              <a:rPr lang="en-US" dirty="0"/>
              <a:t>!</a:t>
            </a:r>
          </a:p>
        </p:txBody>
      </p:sp>
      <p:sp>
        <p:nvSpPr>
          <p:cNvPr id="3" name="Content Placeholder 2"/>
          <p:cNvSpPr>
            <a:spLocks noGrp="1"/>
          </p:cNvSpPr>
          <p:nvPr>
            <p:ph idx="1"/>
          </p:nvPr>
        </p:nvSpPr>
        <p:spPr>
          <a:xfrm>
            <a:off x="2303585" y="1561352"/>
            <a:ext cx="7027606" cy="4149969"/>
          </a:xfrm>
        </p:spPr>
        <p:txBody>
          <a:bodyPr>
            <a:normAutofit/>
          </a:bodyPr>
          <a:lstStyle/>
          <a:p>
            <a:pPr eaLnBrk="0" fontAlgn="base" hangingPunct="0">
              <a:lnSpc>
                <a:spcPct val="100000"/>
              </a:lnSpc>
              <a:spcBef>
                <a:spcPct val="0"/>
              </a:spcBef>
              <a:spcAft>
                <a:spcPct val="0"/>
              </a:spcAft>
            </a:pPr>
            <a:r>
              <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rPr>
              <a:t>Choose one of the </a:t>
            </a:r>
            <a:r>
              <a:rPr lang="en-US" altLang="en-US" dirty="0" err="1">
                <a:solidFill>
                  <a:schemeClr val="tx1"/>
                </a:solidFill>
                <a:latin typeface="Fira Sans" panose="020B0503050000020004" pitchFamily="34" charset="0"/>
                <a:ea typeface="Calibri" panose="020F0502020204030204" pitchFamily="34" charset="0"/>
                <a:cs typeface="Times New Roman" panose="02020603050405020304" pitchFamily="18" charset="0"/>
              </a:rPr>
              <a:t>GeoInquiries</a:t>
            </a:r>
            <a:r>
              <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rPr>
              <a:t> from </a:t>
            </a:r>
            <a:r>
              <a:rPr lang="en-US" altLang="en-US" dirty="0" smtClean="0">
                <a:solidFill>
                  <a:srgbClr val="0000FF"/>
                </a:solidFill>
                <a:latin typeface="Fira Sans" panose="020B0503050000020004" pitchFamily="34" charset="0"/>
                <a:ea typeface="Calibri" panose="020F0502020204030204" pitchFamily="34" charset="0"/>
                <a:cs typeface="Times New Roman" panose="02020603050405020304" pitchFamily="18" charset="0"/>
                <a:hlinkClick r:id="rId2"/>
              </a:rPr>
              <a:t>http</a:t>
            </a:r>
            <a:r>
              <a:rPr lang="en-US" altLang="en-US" dirty="0">
                <a:solidFill>
                  <a:srgbClr val="0000FF"/>
                </a:solidFill>
                <a:latin typeface="Fira Sans" panose="020B0503050000020004" pitchFamily="34" charset="0"/>
                <a:ea typeface="Calibri" panose="020F0502020204030204" pitchFamily="34" charset="0"/>
                <a:cs typeface="Times New Roman" panose="02020603050405020304" pitchFamily="18" charset="0"/>
                <a:hlinkClick r:id="rId2"/>
              </a:rPr>
              <a:t>://esri.com/geoinquiries</a:t>
            </a:r>
            <a:r>
              <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rPr>
              <a:t> </a:t>
            </a:r>
            <a:br>
              <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rPr>
            </a:br>
            <a:endPar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endParaRPr>
          </a:p>
          <a:p>
            <a:pPr eaLnBrk="0" fontAlgn="base" hangingPunct="0">
              <a:lnSpc>
                <a:spcPct val="100000"/>
              </a:lnSpc>
              <a:spcBef>
                <a:spcPct val="0"/>
              </a:spcBef>
              <a:spcAft>
                <a:spcPct val="0"/>
              </a:spcAft>
            </a:pPr>
            <a:r>
              <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rPr>
              <a:t>Choose one that you could use in class</a:t>
            </a:r>
            <a: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t>.</a:t>
            </a:r>
          </a:p>
          <a:p>
            <a:pPr eaLnBrk="0" fontAlgn="base" hangingPunct="0">
              <a:lnSpc>
                <a:spcPct val="100000"/>
              </a:lnSpc>
              <a:spcBef>
                <a:spcPct val="0"/>
              </a:spcBef>
              <a:spcAft>
                <a:spcPct val="0"/>
              </a:spcAft>
            </a:pPr>
            <a: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t>Share the name of your choice by using</a:t>
            </a:r>
            <a:b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br>
            <a: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t>the QR code, or a web browser to access</a:t>
            </a:r>
            <a:b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br>
            <a:r>
              <a:rPr lang="en-US" dirty="0">
                <a:hlinkClick r:id="rId3"/>
              </a:rPr>
              <a:t>https://b.socrative.com/login/student</a:t>
            </a:r>
            <a:r>
              <a:rPr lang="en-US" dirty="0" smtClean="0">
                <a:hlinkClick r:id="rId3"/>
              </a:rPr>
              <a:t>/</a:t>
            </a:r>
            <a:endParaRPr lang="en-US" dirty="0" smtClean="0"/>
          </a:p>
          <a:p>
            <a:pPr eaLnBrk="0" fontAlgn="base" hangingPunct="0">
              <a:lnSpc>
                <a:spcPct val="100000"/>
              </a:lnSpc>
              <a:spcBef>
                <a:spcPct val="0"/>
              </a:spcBef>
              <a:spcAft>
                <a:spcPct val="0"/>
              </a:spcAft>
            </a:pPr>
            <a: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t>Enter KLOSE for the room. </a:t>
            </a:r>
            <a:endParaRPr lang="en-US" altLang="en-US" dirty="0">
              <a:solidFill>
                <a:schemeClr val="tx1"/>
              </a:solidFill>
              <a:latin typeface="Fira Sans" panose="020B0503050000020004" pitchFamily="34" charset="0"/>
              <a:ea typeface="Calibri" panose="020F0502020204030204" pitchFamily="34" charset="0"/>
              <a:cs typeface="Times New Roman" panose="02020603050405020304" pitchFamily="18" charset="0"/>
            </a:endParaRPr>
          </a:p>
          <a:p>
            <a:pPr eaLnBrk="0" fontAlgn="base" hangingPunct="0">
              <a:lnSpc>
                <a:spcPct val="100000"/>
              </a:lnSpc>
              <a:spcBef>
                <a:spcPct val="0"/>
              </a:spcBef>
              <a:spcAft>
                <a:spcPct val="0"/>
              </a:spcAft>
            </a:pPr>
            <a:r>
              <a:rPr lang="en-US" altLang="en-US" dirty="0" smtClean="0">
                <a:solidFill>
                  <a:schemeClr val="tx1"/>
                </a:solidFill>
                <a:latin typeface="Fira Sans" panose="020B0503050000020004" pitchFamily="34" charset="0"/>
                <a:ea typeface="Calibri" panose="020F0502020204030204" pitchFamily="34" charset="0"/>
                <a:cs typeface="Times New Roman" panose="02020603050405020304" pitchFamily="18" charset="0"/>
              </a:rPr>
              <a:t>Answer the question. </a:t>
            </a:r>
            <a:endParaRPr lang="en-US" altLang="en-US" dirty="0">
              <a:solidFill>
                <a:schemeClr val="tx1"/>
              </a:solidFill>
              <a:latin typeface="Fira Sans" panose="020B0503050000020004" pitchFamily="34" charset="0"/>
            </a:endParaRPr>
          </a:p>
          <a:p>
            <a:endParaRPr lang="en-US" dirty="0">
              <a:latin typeface="Fira Sans" panose="020B0503050000020004" pitchFamily="34"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pic>
        <p:nvPicPr>
          <p:cNvPr id="3076" name="Picture 46" descr="045-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473" y="1684792"/>
            <a:ext cx="1125415" cy="1125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2808" y="5464278"/>
            <a:ext cx="4506426" cy="369332"/>
          </a:xfrm>
          <a:prstGeom prst="rect">
            <a:avLst/>
          </a:prstGeom>
        </p:spPr>
        <p:txBody>
          <a:bodyPr wrap="none">
            <a:spAutoFit/>
          </a:bodyPr>
          <a:lstStyle/>
          <a:p>
            <a:r>
              <a:rPr lang="en-US" u="sng" dirty="0" smtClean="0">
                <a:latin typeface="Karla"/>
                <a:hlinkClick r:id="rId5"/>
              </a:rPr>
              <a:t>Presentation Links - https</a:t>
            </a:r>
            <a:r>
              <a:rPr lang="en-US" u="sng" dirty="0">
                <a:latin typeface="Karla"/>
                <a:hlinkClick r:id="rId5"/>
              </a:rPr>
              <a:t>://linktr.ee/eklose</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9682" y="3541831"/>
            <a:ext cx="1905000" cy="1905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585" y="2551591"/>
            <a:ext cx="1905000" cy="1905000"/>
          </a:xfrm>
          <a:prstGeom prst="rect">
            <a:avLst/>
          </a:prstGeom>
        </p:spPr>
      </p:pic>
      <p:sp>
        <p:nvSpPr>
          <p:cNvPr id="8" name="Right Arrow 7"/>
          <p:cNvSpPr/>
          <p:nvPr/>
        </p:nvSpPr>
        <p:spPr>
          <a:xfrm rot="9485003">
            <a:off x="811782" y="1924514"/>
            <a:ext cx="1579041" cy="403951"/>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186442" y="4631200"/>
            <a:ext cx="2144749" cy="310336"/>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61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  </a:t>
            </a:r>
            <a:r>
              <a:rPr lang="en-US" dirty="0"/>
              <a:t>Adding Context to Content Instruction Using Digital Mapping Tools</a:t>
            </a:r>
          </a:p>
        </p:txBody>
      </p:sp>
      <p:sp>
        <p:nvSpPr>
          <p:cNvPr id="3" name="Content Placeholder 2"/>
          <p:cNvSpPr>
            <a:spLocks noGrp="1"/>
          </p:cNvSpPr>
          <p:nvPr>
            <p:ph idx="1"/>
          </p:nvPr>
        </p:nvSpPr>
        <p:spPr>
          <a:xfrm>
            <a:off x="398585" y="1725561"/>
            <a:ext cx="11369903" cy="4147702"/>
          </a:xfrm>
        </p:spPr>
        <p:txBody>
          <a:bodyPr>
            <a:normAutofit fontScale="55000" lnSpcReduction="20000"/>
          </a:bodyPr>
          <a:lstStyle/>
          <a:p>
            <a:r>
              <a:rPr lang="en-US" dirty="0"/>
              <a:t>WVDE GIS website:  </a:t>
            </a:r>
            <a:r>
              <a:rPr lang="en-US" u="sng" dirty="0">
                <a:hlinkClick r:id="rId2"/>
              </a:rPr>
              <a:t>https://wvde.us/middle-secondary-learning/gis/</a:t>
            </a:r>
            <a:endParaRPr lang="en-US" dirty="0"/>
          </a:p>
          <a:p>
            <a:r>
              <a:rPr lang="en-US" dirty="0" smtClean="0"/>
              <a:t>Get your own ESRI account – using WV’s own mapping site. </a:t>
            </a:r>
            <a:r>
              <a:rPr lang="en-US" dirty="0">
                <a:hlinkClick r:id="rId3"/>
              </a:rPr>
              <a:t>https://wvstudentmaps.maps.arcgis.com/ </a:t>
            </a:r>
            <a:endParaRPr lang="en-US" dirty="0" smtClean="0"/>
          </a:p>
          <a:p>
            <a:r>
              <a:rPr lang="en-US" dirty="0" smtClean="0"/>
              <a:t>Mapping Hour – ESRI’s new educator video series </a:t>
            </a:r>
            <a:r>
              <a:rPr lang="en-US" dirty="0">
                <a:hlinkClick r:id="rId4"/>
              </a:rPr>
              <a:t>https://</a:t>
            </a:r>
            <a:r>
              <a:rPr lang="en-US" dirty="0" smtClean="0">
                <a:hlinkClick r:id="rId4"/>
              </a:rPr>
              <a:t>mappinghour-k12.hub.arcgis.com/pages/welcome</a:t>
            </a:r>
            <a:endParaRPr lang="en-US" dirty="0" smtClean="0"/>
          </a:p>
          <a:p>
            <a:r>
              <a:rPr lang="en-US" dirty="0" smtClean="0"/>
              <a:t>Story </a:t>
            </a:r>
            <a:r>
              <a:rPr lang="en-US" dirty="0"/>
              <a:t>Map </a:t>
            </a:r>
            <a:r>
              <a:rPr lang="en-US" dirty="0" smtClean="0"/>
              <a:t>– </a:t>
            </a:r>
            <a:r>
              <a:rPr lang="en-US" dirty="0"/>
              <a:t>The United States of Apathy  </a:t>
            </a:r>
            <a:r>
              <a:rPr lang="en-US" dirty="0">
                <a:hlinkClick r:id="rId5"/>
              </a:rPr>
              <a:t>http://bit.ly/apathyUS</a:t>
            </a:r>
            <a:r>
              <a:rPr lang="en-US" dirty="0"/>
              <a:t>  </a:t>
            </a:r>
          </a:p>
          <a:p>
            <a:r>
              <a:rPr lang="en-US" u="sng" dirty="0" smtClean="0">
                <a:hlinkClick r:id="rId6"/>
              </a:rPr>
              <a:t>http</a:t>
            </a:r>
            <a:r>
              <a:rPr lang="en-US" u="sng" dirty="0">
                <a:hlinkClick r:id="rId6"/>
              </a:rPr>
              <a:t>://storymaps.arcgis.com</a:t>
            </a:r>
            <a:r>
              <a:rPr lang="en-US" dirty="0"/>
              <a:t> </a:t>
            </a:r>
            <a:r>
              <a:rPr lang="en-US" dirty="0" err="1" smtClean="0"/>
              <a:t>Storymaps</a:t>
            </a:r>
            <a:r>
              <a:rPr lang="en-US" dirty="0" smtClean="0"/>
              <a:t>. Click resources. Explore Stories.</a:t>
            </a:r>
          </a:p>
          <a:p>
            <a:r>
              <a:rPr lang="en-US" dirty="0" smtClean="0"/>
              <a:t>Course </a:t>
            </a:r>
            <a:r>
              <a:rPr lang="en-US" dirty="0"/>
              <a:t>for students: </a:t>
            </a:r>
            <a:r>
              <a:rPr lang="en-US" u="sng" dirty="0">
                <a:hlinkClick r:id="rId7"/>
              </a:rPr>
              <a:t>http://bit.ly/2xbwj61</a:t>
            </a:r>
            <a:r>
              <a:rPr lang="en-US" dirty="0"/>
              <a:t> Putting Your GIS Skills to </a:t>
            </a:r>
            <a:r>
              <a:rPr lang="en-US" dirty="0" smtClean="0"/>
              <a:t>Work</a:t>
            </a:r>
          </a:p>
          <a:p>
            <a:r>
              <a:rPr lang="en-US" dirty="0" smtClean="0"/>
              <a:t>ArcGIS 5x5. Five 5-minute activities. </a:t>
            </a:r>
            <a:r>
              <a:rPr lang="en-US" dirty="0">
                <a:hlinkClick r:id="rId8"/>
              </a:rPr>
              <a:t>https://community.esri.com/docs/DOC-12394-arcgis-online-five-by-fivepdf</a:t>
            </a:r>
            <a:endParaRPr lang="en-US" dirty="0"/>
          </a:p>
          <a:p>
            <a:r>
              <a:rPr lang="en-US" dirty="0" smtClean="0"/>
              <a:t>Getting Started with GIS for Educators. </a:t>
            </a:r>
            <a:r>
              <a:rPr lang="en-US" dirty="0">
                <a:hlinkClick r:id="rId9"/>
              </a:rPr>
              <a:t>https://community.esri.com/docs/DOC-9864-getting-started-with-gis-for-educatorspdf </a:t>
            </a:r>
            <a:endParaRPr lang="en-US" dirty="0" smtClean="0"/>
          </a:p>
          <a:p>
            <a:r>
              <a:rPr lang="en-US" dirty="0" smtClean="0"/>
              <a:t>Story </a:t>
            </a:r>
            <a:r>
              <a:rPr lang="en-US" dirty="0"/>
              <a:t>maps blog:  </a:t>
            </a:r>
            <a:r>
              <a:rPr lang="en-US" u="sng" dirty="0">
                <a:hlinkClick r:id="rId10"/>
              </a:rPr>
              <a:t>https://blogs.esri.com/esri/arcgis/category/story-maps/</a:t>
            </a:r>
            <a:r>
              <a:rPr lang="en-US" dirty="0"/>
              <a:t>   </a:t>
            </a:r>
          </a:p>
          <a:p>
            <a:r>
              <a:rPr lang="en-US" dirty="0"/>
              <a:t>Education Blog: </a:t>
            </a:r>
            <a:r>
              <a:rPr lang="en-US" u="sng" dirty="0">
                <a:hlinkClick r:id="rId11"/>
              </a:rPr>
              <a:t>https://geonet.esri.com/community/education/blog</a:t>
            </a:r>
            <a:r>
              <a:rPr lang="en-US" dirty="0"/>
              <a:t> </a:t>
            </a:r>
          </a:p>
          <a:p>
            <a:r>
              <a:rPr lang="en-US" dirty="0"/>
              <a:t>Q&amp;A and links to selected resources:   </a:t>
            </a:r>
            <a:r>
              <a:rPr lang="en-US" u="sng" dirty="0">
                <a:hlinkClick r:id="rId12"/>
              </a:rPr>
              <a:t>http://bit.ly/2N4iFMR</a:t>
            </a:r>
            <a:r>
              <a:rPr lang="en-US" dirty="0"/>
              <a:t> </a:t>
            </a:r>
          </a:p>
          <a:p>
            <a:r>
              <a:rPr lang="en-US" dirty="0"/>
              <a:t>Sign up for Story Maps newsletter:   </a:t>
            </a:r>
            <a:r>
              <a:rPr lang="en-US" u="sng" dirty="0">
                <a:hlinkClick r:id="rId13"/>
              </a:rPr>
              <a:t>http://go.esri.com/planet-story-maps</a:t>
            </a:r>
            <a:r>
              <a:rPr lang="en-US" dirty="0"/>
              <a:t> </a:t>
            </a:r>
          </a:p>
          <a:p>
            <a:r>
              <a:rPr lang="en-US" dirty="0"/>
              <a:t>Web Course:  </a:t>
            </a:r>
            <a:r>
              <a:rPr lang="en-US" u="sng" dirty="0">
                <a:hlinkClick r:id="rId14"/>
              </a:rPr>
              <a:t>http://bit.ly/2RsGnRz</a:t>
            </a:r>
            <a:r>
              <a:rPr lang="en-US" dirty="0"/>
              <a:t>  </a:t>
            </a:r>
            <a:r>
              <a:rPr lang="en-US" dirty="0" smtClean="0"/>
              <a:t>Telling </a:t>
            </a:r>
            <a:r>
              <a:rPr lang="en-US" dirty="0"/>
              <a:t>Your Story with </a:t>
            </a:r>
            <a:r>
              <a:rPr lang="en-US" dirty="0" err="1"/>
              <a:t>Esri</a:t>
            </a:r>
            <a:r>
              <a:rPr lang="en-US" dirty="0"/>
              <a:t> Story Maps</a:t>
            </a:r>
            <a:r>
              <a:rPr lang="en-US" u="sng" dirty="0"/>
              <a:t> </a:t>
            </a:r>
            <a:endParaRPr lang="en-US" u="sng" dirty="0" smtClean="0"/>
          </a:p>
          <a:p>
            <a:r>
              <a:rPr lang="en-US" dirty="0" smtClean="0"/>
              <a:t>Erika Klose, </a:t>
            </a:r>
            <a:r>
              <a:rPr lang="en-US" dirty="0" smtClean="0">
                <a:hlinkClick r:id="rId15"/>
              </a:rPr>
              <a:t>eklose@k12.wv.us</a:t>
            </a:r>
            <a:r>
              <a:rPr lang="en-US" dirty="0" smtClean="0"/>
              <a:t>, @</a:t>
            </a:r>
            <a:r>
              <a:rPr lang="en-US" dirty="0" err="1" smtClean="0"/>
              <a:t>eklose</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sp>
        <p:nvSpPr>
          <p:cNvPr id="5" name="Rectangle 4"/>
          <p:cNvSpPr/>
          <p:nvPr/>
        </p:nvSpPr>
        <p:spPr>
          <a:xfrm>
            <a:off x="7622808" y="5464278"/>
            <a:ext cx="4506426" cy="369332"/>
          </a:xfrm>
          <a:prstGeom prst="rect">
            <a:avLst/>
          </a:prstGeom>
        </p:spPr>
        <p:txBody>
          <a:bodyPr wrap="none">
            <a:spAutoFit/>
          </a:bodyPr>
          <a:lstStyle/>
          <a:p>
            <a:r>
              <a:rPr lang="en-US" u="sng" dirty="0" smtClean="0">
                <a:latin typeface="Karla"/>
                <a:hlinkClick r:id="rId16"/>
              </a:rPr>
              <a:t>Presentation Links - https</a:t>
            </a:r>
            <a:r>
              <a:rPr lang="en-US" u="sng" dirty="0">
                <a:latin typeface="Karla"/>
                <a:hlinkClick r:id="rId16"/>
              </a:rPr>
              <a:t>://linktr.ee/eklose</a:t>
            </a:r>
            <a:endParaRPr lang="en-US" dirty="0"/>
          </a:p>
        </p:txBody>
      </p:sp>
    </p:spTree>
    <p:extLst>
      <p:ext uri="{BB962C8B-B14F-4D97-AF65-F5344CB8AC3E}">
        <p14:creationId xmlns:p14="http://schemas.microsoft.com/office/powerpoint/2010/main" val="2972200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5AFFEA-95A5-8E43-B43B-594BD100D313}"/>
              </a:ext>
            </a:extLst>
          </p:cNvPr>
          <p:cNvSpPr>
            <a:spLocks noGrp="1"/>
          </p:cNvSpPr>
          <p:nvPr>
            <p:ph type="sldNum" sz="quarter" idx="12"/>
          </p:nvPr>
        </p:nvSpPr>
        <p:spPr/>
        <p:txBody>
          <a:bodyPr/>
          <a:lstStyle/>
          <a:p>
            <a:fld id="{16630861-4318-414B-8E21-CA5F03E7BD41}" type="slidenum">
              <a:rPr lang="en-US" smtClean="0"/>
              <a:t>16</a:t>
            </a:fld>
            <a:endParaRPr lang="en-US"/>
          </a:p>
        </p:txBody>
      </p:sp>
      <p:sp>
        <p:nvSpPr>
          <p:cNvPr id="3" name="Rectangle 2">
            <a:extLst>
              <a:ext uri="{FF2B5EF4-FFF2-40B4-BE49-F238E27FC236}">
                <a16:creationId xmlns:a16="http://schemas.microsoft.com/office/drawing/2014/main" id="{ADF3A383-2BAB-400A-91EF-85205A00D00E}"/>
              </a:ext>
            </a:extLst>
          </p:cNvPr>
          <p:cNvSpPr/>
          <p:nvPr/>
        </p:nvSpPr>
        <p:spPr>
          <a:xfrm>
            <a:off x="1240950" y="2141503"/>
            <a:ext cx="5090899"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hlinkClick r:id="rId2"/>
              </a:rPr>
              <a:t>Instructional Support Professional Learning Forum Session </a:t>
            </a:r>
            <a:r>
              <a:rPr lang="en-US" u="sng" dirty="0" smtClean="0">
                <a:solidFill>
                  <a:srgbClr val="0563C1"/>
                </a:solidFill>
                <a:latin typeface="Calibri" panose="020F0502020204030204" pitchFamily="34" charset="0"/>
                <a:ea typeface="Calibri" panose="020F0502020204030204" pitchFamily="34" charset="0"/>
                <a:hlinkClick r:id="rId2"/>
              </a:rPr>
              <a:t>Survey/Evaluation</a:t>
            </a:r>
            <a:endParaRPr lang="en-US" u="sng" dirty="0" smtClean="0">
              <a:solidFill>
                <a:srgbClr val="0563C1"/>
              </a:solidFill>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4A21CB3-15CA-40E5-BBB4-FF9133D56C70}"/>
              </a:ext>
            </a:extLst>
          </p:cNvPr>
          <p:cNvSpPr txBox="1"/>
          <p:nvPr/>
        </p:nvSpPr>
        <p:spPr>
          <a:xfrm>
            <a:off x="1078992" y="738290"/>
            <a:ext cx="5542834" cy="1569660"/>
          </a:xfrm>
          <a:prstGeom prst="rect">
            <a:avLst/>
          </a:prstGeom>
          <a:noFill/>
        </p:spPr>
        <p:txBody>
          <a:bodyPr wrap="square" rtlCol="0">
            <a:spAutoFit/>
          </a:bodyPr>
          <a:lstStyle/>
          <a:p>
            <a:pPr algn="ctr"/>
            <a:r>
              <a:rPr lang="en-US" sz="6000" b="1" dirty="0"/>
              <a:t>Survey link: </a:t>
            </a:r>
          </a:p>
          <a:p>
            <a:endParaRPr lang="en-US" dirty="0"/>
          </a:p>
          <a:p>
            <a:r>
              <a:rPr lang="en-US" dirty="0"/>
              <a:t> </a:t>
            </a:r>
          </a:p>
        </p:txBody>
      </p:sp>
      <p:sp>
        <p:nvSpPr>
          <p:cNvPr id="9" name="TextBox 8">
            <a:extLst>
              <a:ext uri="{FF2B5EF4-FFF2-40B4-BE49-F238E27FC236}">
                <a16:creationId xmlns:a16="http://schemas.microsoft.com/office/drawing/2014/main" id="{91127643-F25A-44C5-83F8-E10E3993C0A8}"/>
              </a:ext>
            </a:extLst>
          </p:cNvPr>
          <p:cNvSpPr txBox="1"/>
          <p:nvPr/>
        </p:nvSpPr>
        <p:spPr>
          <a:xfrm>
            <a:off x="468809" y="3493721"/>
            <a:ext cx="6534814" cy="2523768"/>
          </a:xfrm>
          <a:prstGeom prst="rect">
            <a:avLst/>
          </a:prstGeom>
          <a:noFill/>
        </p:spPr>
        <p:txBody>
          <a:bodyPr wrap="square" rtlCol="0">
            <a:spAutoFit/>
          </a:bodyPr>
          <a:lstStyle/>
          <a:p>
            <a:endParaRPr lang="en-US" dirty="0"/>
          </a:p>
          <a:p>
            <a:pPr algn="ctr"/>
            <a:r>
              <a:rPr lang="en-US" sz="2800" b="1" dirty="0">
                <a:solidFill>
                  <a:srgbClr val="FF0000"/>
                </a:solidFill>
              </a:rPr>
              <a:t>IMPORTANT: </a:t>
            </a:r>
          </a:p>
          <a:p>
            <a:pPr algn="ctr"/>
            <a:endParaRPr lang="en-US" sz="2800" b="1" dirty="0">
              <a:solidFill>
                <a:srgbClr val="FF0000"/>
              </a:solidFill>
            </a:endParaRPr>
          </a:p>
          <a:p>
            <a:pPr algn="ctr"/>
            <a:r>
              <a:rPr lang="en-US" sz="2800" b="1" dirty="0"/>
              <a:t>You must complete the survey and hit “submit” to be counted as present for this session. </a:t>
            </a:r>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E8AT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rzD9oT4w2Hwe0TS9Uv9FudVTULlrdUgmWMoQu7JyDmgD0+ivkn/huDw3/ANCHq3/gbH/hR/w3B4b/AOhD1b/wNj/woA+tqK+Sf+G4PDf/AEIerf8AgbH/AIUf8NweG/8AoQ9W/wDA2P8AwoA+tqK+Sf8AhuDw3/0Ierf+Bsf+FfSNl4vtbj4XQePntJorSTRF1g2+QXVDB52zPQnHFAHS0V8kn9uDw3njwHq2P+vyP/Cj/huDw3/0Ierf+Bsf+FAH1tRXyT/w3B4b/wChD1b/AMDY/wDCj/huDw3/ANCHq3/gbH/hQB9bUV8k/wDDcHhv/oQ9W/8AA2P/AAo/4bg8N/8AQh6t/wCBsf8AhQB9bUVyvwk8bWfxF+HmleMrCzms7fUVkKwTEFkKSvGwJHB5Q18+ap+2t4as9SurNfBGrSrBM0Yf7XGu7acZxjjpQB9W0V8k/wDDcHhv/oQ9W/8AA2P/AAo/4bg8N/8AQh6t/wCBsf8AhQB9bUV8k/8ADcHhv/oQ9W/8DY/8K6j4U/tYaB4+8f6V4Qg8JalYTalI0cc8lyjqrBS3IAB/hNAH0dRRXiH7QP7RWjfCHxXZeHb7w7farcXVit7vhmWNURpHQDkHJzG36UAe30VzvgvxZaeKPh9p3jK2tpoLW+sRerDIQXRSudpxxmvmx/23/DQdgvgXVmXJwTeRjI/KgD61or5J/wCG4PDf/Qh6t/4Gx/4Uf8NweG/+hD1b/wADY/8ACgD62orJ8G65b+J/COj+JLWKSG31WxhvYo3+8qyIHAPuAa1qACivJv2ifjdp3waj0N9Q0G71YasZwnkTLH5fleXnORznzB+VeRf8NweG/wDoQ9W/8DY/8KAPraivkn/huDw3/wBCHq3/AIGx/wCFH/DcHhv/AKEPVv8AwNj/AMKAPraivkn/AIbg8N/9CHq3/gbH/hQf24PDmP8AkQ9W/wDA2P8A+JoA+tqKqaNerqWkWWorGY1ureOcITkqGUNg/nVugAooooAKKKKACvk//gpP/wAiF4U/7Ckn/oo19YV8n/8ABSf/AJELwp/2FJP/AEUaAOA/ZK/Z+8C/FP4a3niLxLca1HeQ6rLaKLO5SNNixxMOCjHOXPf0r2H/AIY0+Ev/AD++KP8AwOi/+NVB/wAE6P8Akh2p/wDYwT/+iIK+Zvjr8UPiTpnxn8Zafp3j/wAU2dnb61dRQQQatOkcSCVgFVQ2AAOwoA+oP+GNPhL/AM/vij/wOi/+NUf8MafCX/n98Uf+B0X/AMar4s/4W98Vv+ileMP/AAc3H/xdfU//AAT48YeLfFWqeMl8TeJ9Z1pbeCzMAv76ScRFmmyVDk4zgZx1wKAPnj9qj4e6D8Mvio3hjw5JeyWIsYbjN3KHfc+7PIUDHA7V+g3wt0211j9n7wrpF8rNa33hWztpwpwSj2iKwB7cE18T/wDBQL/k4KT/ALBNt/7PX3J8Ef8AkjHgf/sXdP8A/SaOgDyA/safCTJ/0zxQPb7dH/8AGq+dv2x/g14V+Edz4Y/4Re51OWPVUuvPW9lWQqYjFgqVVevmH8q/Q/Ub6y060e71C8t7O3T78s8gjRfqx4FYGo6Z4B+INun2+x8N+KobNzs82OG8WFmHOM7tpIH6UAfkdX2d4g/Zc+Htj8A73xrDf69/a9v4bbVV3XEZhMq2/m427M7c8da+gNR8D/AnSb1bbUfCnw7sbrhliuLG0jf2OGANfC/xQ1H4233iTxFo5uPHc+hyXk8MdnGbk2jW+8hFVF+Qpt24AGMYoApfsqfDnQ/ij8Um8N+IZ72GxTT5rom0dUkZlZABkggD5vTtX1j/AMMafCX/AJ/fFH/gdF/8ar4l8P6J8TfD2pLqWg6P4u0q9VSq3Fna3EMgB6jcoBwa+2f2FdS+IWo+GPEjePrrxFcul5CLNtYaVnwUbeFMnOM7fagDyn4jfGzxR8AvGdz8JPAlhpL+HfDyxLbnUInmuJDNGtxIWdWUcvM3QcV6sn7Ivwp1hF1aWfxHDJegXDxxX0exGcbiFzGTjJ9a+dP2zPCnii8/aL8U6jZ+HdXubOYWrx3ENnI8bKLSFSQwBHBVh+FZXwA+Kvji0+LXhKy1jx/rqaIt/FDcwXepyG2WHOCrKzbQoH5UAd3+11+z/wCCvhV8PdN8ReGLvWJLi41ZLKVLydJFKNFK+RtRcEGMfnVX9kD4D+Dfiv4R1nWPE91q8ctnfi2hSynSNdvlqxJ3K2TlvbpX21ef8IL48s30m7bw74nto2Ez2rtDdopHAYpyB164718hfts6xqnwy8YaBoXw4v5/B2lz6c1zNa6E5sY5ZTKyl2EW3ccKBk+lAHqE37GfwoMTiPUPE6OVO1jeREA9jjy+a+FPAvijVPBXjDTvFGimEahp0pkg85NyZwQQRxkYJrdh+MPxXimSRfiT4tJRgwD6vOynHqC2CPY19m/tAeFPhHrXwb8Ry+CdB8G3niOS2W4s/wCybe3N47b1LFRGN5O0tkUAeEf8Nl/Fr/ny8L/+AMv/AMdr1H4W+EdF/as8LP48+JMdzaa1pl2+jxto8ogikgRUmXcrh/mDTvzmuD/Ya+GUep+Ptbbx34FNzYQ6ZmAavppMQlMi9BIuC23dW/8AtgwePfBfjnR9H+E1rr/h7w42krNJb+GopLa3a5M0odmEAAL7RH17YoA+u/C/hnS/Dng6y8J6aso02ytBaRCR9z+WBjk9z714Y/7GvwkZ2YXXidQSSFF9Hge3MVet/A+fW7n4Q+FrjxI12+sSabE1412D5xkxyXzzu9c11l7dWtjayXd7cw21vGMySzOERB6kngUAfn5+2H8D/CHwl0jw/feF7nVZG1GeaKZb2ZZAAqqQRtVcdTW7+yf+zz4H+KHwzn8TeJbvWku11GW1RLO4SNAiIhycoxJyxr628Tah8KPFFrHa+JNQ8GazBE2+OO+ntp1RvUByQDXyb+1Le+NdB8e2Nj8Gp9a03wl/ZqPHH4UMkdkZy7+Yf9H+QvgJnPPSgCn4v/aZ8ffDrxTqnw/8M6foCaJ4ZupNHsBc20kkvkW7GJC7CQZYhAScCu2/Zl/aU8f/ABE+L2neE/ENnoa2N3DOzNa2zxyKyRM4wS7D+HHTvXpx+HfhTV/gEuveK/BWi3HimfwstzqF9dabH9sa7+y7nd5Nu7zN4JJznNfJH7C3/Jyeg/8AXvef+k8lAHsH/BTL/j18Bf7+ofyt6x/2Xv2c/AHxK+E1t4o8Q3GuR38l3PCwtbpEj2o2BwUJ/Wtj/gpl/wAevgL/AH9Q/lb16V+wP/ybvY/9hG6/9DoAzv8AhjT4S/8AP74o/wDA6L/41R/wxp8Jf+f3xR/4HRf/ABqvk/4o/FT4m2PxN8VWdn8QvFdvbQa1eRwxR6vOqRos7hVUBsAAAAAdK5z/AIW98Vv+ileMP/Bzcf8AxdAH2n/wxp8Jf+f3xR/4HRf/ABqvjz9pTwTo/wAO/jFrHhLQXu30+zS3aJrqQPIS8CO2SAB1Y9q+qP8Agnv4s8U+KtO8ZP4m8SavrTW81mIDf3kk5iDCbdt3k4zgZx6Cvn39uL/k5fxL/wBcrP8A9JYqAP0U8Ef8iZof/YOt/wD0Wta9ZHgj/kTND/7B1v8A+i1rXoAKKKKACiiigAr5P/4KT/8AIheFP+wpJ/6KNfWFfJ//AAUn/wCRC8Kf9hST/wBFGgDb/wCCdH/JDtT/AOxgn/8AREFfHH7RH/Jd/HP/AGHrz/0a1fY//BOj/kh2p/8AYwT/APoiCsT4ifsdv4u8ea74o/4WItl/a1/NefZ/7G8zyvMctt3eeN2M4zgfSgD4Xr7C/wCCaH/IW8c/9cLL/wBCmqx/wwy//RT1/wDBF/8AdFexfszfAZvgxd67cN4qGuf2rHAmBYfZ/K8suc/6x92d/tjFAHyx/wAFAv8Ak4KT/sE23/s9fcnwR/5Ix4H/AOxd0/8A9Jo6+G/+CgX/ACcFJ/2Cbb/2evuT4I/8kY8D/wDYu6f/AOk0dAHM/tWeCfEHxA+Dd/4b8MwRT6lJcQSpHJKIw4RwSNx46eteH/s9Kv7MNhrTfGK4TR28RywDTIbcm7ZxbiTzWIi3BR++jHPWvov46/ESP4W/Dq78XyaS+q+RLFEtss/k7i7bRl9rYH4GvnJ47f8AbQtBKjS+B7jwi+0ggaglyl0P+2RUqbf3+9QBzPxt+Fvi/wCO3j+b4l/DS3ttX8NapDDHb3EtytuytEojdWSQhhhlbtX2x4PsbjS/CWj6ZdkG4tLCCCUg5BdI1Vue/INfJ8nxltf2YVh+Dsfh2bxWdKUTzambwWfmNOfNIWLZJgAPjlu1fW/h7Uk1jQNO1eONokvrWK5VGOSodAwB+maAMj4k+OvDXw88NnxD4rvms9P85IA6xNIxds4AVQSeh/KvMf8AhrD4Jf8AQx3v/gsn/wDiaxv+Chf/ACQSD/sN2/8A6BLXy/8As1/AOX4zWOs3i+KU0OPTJYosGxNwZC4J/wCeiYA2+9AH6JeB/FGieNfCtl4m8O3Ru9LvlZoJShQttcowKtyCGVhz6V+R/iHjX9R/6+pf/QzX2M/x0s/2bmh+CyeGZ/Ey+HVUTaob4Wpmaf8A0k7Ytj4A87Ay/aobj9ildXnfVrf4kG3ivSbhIn0XeyB/m2lhOM4z1wKAPHv2NviN4Z+GfxPv9a8WXU9tp91pEtoskULS4kMsTjKqCeiNz716p+0F4b1H9pXWdL8W/CHyda03TbZtPvDPILV4pt5kxtl2kgq45FWf+GGX/wCinr/4Iv8A7oqx/wAJRb/sc2sfgv7FL42n1xjqklz5o09YR/qggXEpb7mc5HWgD5D8Y+HdX8JeJr7w5r1sLbUrGTy7iIOGCtgHqODwQcium/Z+8UaX4L+MfhvxPrUksenWNyz3DxoWZVMbLkAcn71ZnxZ8YSeP/iLrPjCSxWwbU5xJ9nWTzBGAqqBuwM8L1wK+noP2GrhoEab4mRpIVBdV0QsAe4B88Z+uBQB69/w1h8Ev+hjvf/BZP/8AE16V8MviB4W+JHh+TXvCV+97YxXDWzu8LRssiqrFSrAHoyn8a+Wv+GGX/wCinr/4Iv8A7oqw3ji2/Y+tovhuumS+NJ9T3a3LemcWCx+Z+5EYTbKTj7PnOe9AHtPi79pD4S+FfEt/4d1nX7mLULCUw3CR2E0gRx1G5Vwfwrg/ip8VvA/xy+HusfC/4d6y934n1iNDY29xbSW6y+TKkzrvcBQdkb9TXxD8SPE0njPx5rXiqS0WzfVLx7kwK+8R7jnbuwM/XFeh/sVf8nN+EP8Aeu//AEjnoA5j4qfCHx38MYLG48YaVFZxXzMlu0dzHKGZQCR8hOOo619n/wDBPMk/ASfJJxrdxjnp+7irsf2lfguvxl0bSLD/AISI6I+m3EkyyfZPtAcOoBBXeuOg5zWv+z38ME+EvgA+FV1ltXZryS6e5Nv5IJcKMBdzYACjuaAOJ+L/AO0V8K9M03xX4Rm1q5fWYLe6094I7KVh5+1kK78beG4Jz2NfKX7C/wDycnoP/Xvef+k8lcl8XNOfV/2kPFekxyLE974su7dXYZCl7plBP519g/AX9ln/AIVh8RbLxlN42/tZ7WGVFtk0zyATIhQkt5rcAMewoA4v/gpl/wAevgL/AH9Q/lb16V+wP/ybvY/9hG6/9DrzX/gpl/x6+Av9/UP5W9elfsD/APJu9j/2Ebr/ANDoA+Dfi9/yVnxh/wBh29/9HvXLV9v+MP2MH8QeLdY17/hY6239pX8955P9i7/L8yRn27vPGcZxnAz6Vlf8MMv/ANFPX/wRf/dFAFv/AIJn/wDIL8df9drH/wBBnrxf9uL/AJOX8S/9crP/ANJYq+yf2Zvgi3wYtddgbxMNc/tZ4GyLH7P5Xlhx/wA9H3Z3+2MV8bftxf8AJy/iX/rlZ/8ApLFQB+ingj/kTND/AOwdb/8Aota16yPBH/ImaH/2Drf/ANFrWvQAUUUUAFFFFABXyf8A8FJ/+RC8Kf8AYUk/9FV9YVznj6fwLbafBN48m8OQ2QlxA+tNCsYcj+Ey8bsenNAH5rfC745/ET4a+HpdB8J6laW1jLctdOktnHKTIyqpOWGeiLxXV/8ADWnxq/6Dmnf+C2H/AAr7K/tr9nH/AKCvwq/7/wBh/jXWW/g34c3Fil/b+FPCk1pJGJUnTTrdo2QjIYMFwRjnNAHwT/w1p8av+g5p3/gth/wo/wCGtPjV/wBBzTv/AAWw/wCFfZb6x+zmrFW1P4VqynBBnsAQfzra8M6X8HPE6zN4b03wHrSwECY6fBaXAjJ6btgOM+9AH5lfEzx34i+IviY+IvFFxDcagYEg3xQrENi5xwvHc1+k/g7VLjRf2XtG1qz2G5sPBUF1DuGV3pZKy59sgVN4ig+CHhy9Wx8QwfDzSLp1DrBfJZwOVPcK+Dj3rc8dWaX/AMJ9d0/QIIpkuNCuIbCK1A2OGgYRrGF4wcgDHHSgD49+CvxO8UfH7xwnw0+J0tpqfh2/t5Z3iggW3kWSIb0KumDwRXQ/H+4X9l2HRbT4PxRaW3iRp5NSe7/0p3Fv5YiA8zO0fvpOlfNum/Db4xaXereab4D8dWV1GTsmt9Juo3X6Mq5rJ8f2fj60u7ZfHtr4mguGRvsw1pJ1crkZ2ebzjOM4oA+z/hH8NfB3x/8AAOnfE34kaY954kvTJBdT2tw9ukqwyNGhKIQAdqgHFec+DP2iPiPD8ddJ8BreadH4cTxDFo6Wws0BS1E4hA3/AHshcc5616d+xj8RPAOhfADStL1zxp4f0q/t7i6Mtte6jFDIoaZmB2uwJyCOlfD3ja+Sbx/rmp6dckpJqtxPbzxNjIMrMrKR+BBoA+7/APgoZ/yQSD/sN2//AKLlrkf+Caf/ACLPjP8A6/bX/wBAevkaK88eeObmLRYrrxJ4mn5kjs1knu246sE+Y/jinXMXj/4fXX2a5j8TeFLi5Xd5cgnsnlUd8HaWFAHe/trEH9pvxfgg/NZ9P+vOCvvj4h+INQ8L/AnVfEmkNH9u0/QzcW7Ou9d6xggkdxX5VX95d6heSXl/dT3dzKd0k00hd3PqWPJr3j4Dad8XoPiH4Yu/ENp4zg8IR3Eb30upJcLpws8fMZDJ+68vb68UAe0fsafHH4g/Ev4j6poPi28tLuzg0h7yMxWiRMsizRIOVHIIkbr6VwP/AAUkB/4WZ4aODj+xjz/22euu/bE8ZeAdL+GVhD8KfEfhuz1e41eL7SfDV1CkzWyxSkh2gOQu/wAvgnk4qr+xt4z8Ean4H1i3+LHiXw/eX8Go7rP/AISa6ieRYTGufLac527geAetAGx+zn+zl8LvFXwf8N+Ktf0m9utTvYmmmP2yREJEjADaCBjCj61yXwA/aS+J/jD41aB4b1zUNOfStRuXjlhSyRCo2MwCsOeCBX2loMukTaLay6DJYyaY0YNs1kVMBTtsKfLj6V+Qmhx6tNrdtFoMd9JqbSYtlsgxnL9tgT5s/SgD9Ff2zPiX4q+GPgPSNU8JXFvb3d5qYtpZJoFlATy3bADcZyorgvgb4X0T9pjwVL42+LFi1/renX0mlQXFpI1qGt1SOVQVTAJDTSc+9Zf7GPhn4hX3izXofipoPiO60b7Apgi8S2srxeeJFwUWcY3bd3Iqt+2X4a+JNl8QNHg+F2h+J7bQBpK74vDdrMkAufOl3llgGAxXy+T2xQB82fFPwzpfh740654T00SjTbPV2tIQ77nEYfGCe5x3r7E+Jvwn8EfAf4ear8UPAGmzQ+J9GijWyuLu5edEM0qQOxRjtJ2Sv2718ND7da+LIzrYuYryK8U3f2sMJVYON2/dzn1zzX3p+118Sfh9rn7O3iPTNF8beHtTv7wWogtbTUYpZXxcxOfkViRhVJORxigCj+xX8ZfHHxP1rxHY+L720uksbeGa3MVssTAszBs7eo4Fc/8Atf8Ax5+Ifw5+KkHhzwnqFlbWP9mRXDiS0SVjI7uDktnHCjivkbwFaeObvUZk8CW3iOe9EeZhoqTNIEz/ABeVzj61W8Z2/iq11ySLxlDrMOrbFLrqqyLcbe2RJ82PSgD7s0n4P/D3XvAVp8aL3RHk8VXukp4imZLqQQNetCJ2bywcY8zJ21wn7LH7QnxL8ffGfTvDHiS+sbnTbqC4d0iskjZCkTOpDKM9QBz6183fC7xf4stvGXhrTbfxNrMdj/aVtD9lW9k8nyzKoKbM7dpBIxjHNfqPpXhbwzpN4b3SvDukWF0QQZrayjifB6jcoBoA+T/+CmX/AB6+Av8Af1D+VvXgPw3+P3xK+HvhePw34Y1Ozt9OjleVUkso5G3Ocn5mGa/R34gXHw+tYLSbx9P4Xgi3Mtq+ttAq7jjcEMvfgZx7VW0Twv8AC/XNOj1LRfDvg7U7KXPl3NpZW00T464ZQQaAPg//AIa0+NX/AEHNO/8ABbD/AIUf8NafGr/oOad/4LYf8K+/f+EB8Cf9CV4b/wDBXB/8TR/wgPgT/oSvDf8A4K4P/iaAPgL/AIa0+NX/AEHNO/8ABbD/AIV5R8QvGGuePPFl34o8RzxT6ndiNZXjiEakIgRflHA4UV+qn/CA+BP+hK8N/wDgrg/+Jrndej+Buhal/Zeux/DrTL7AP2W8Wzhlw3T5GwefpQB13gj/AJEvQ/8AsHW//ota2KjthCLeIW3liDYPL8vG3bjjGOMYqSgAooooAKKKKACvDP2wvhR4m+K/hTRNP8Ly2CXFhetPILuUxqVZNvBAPOa9zryH9p/4xXPwd8OaTqlpocWrSahdtb7JZzEqAJuzkA5oA+T/APhjj4vf89fDf/ge/wD8br2WX4/+Afhz8Oz8KtWOq3ev6FpP9jXLWtsDA1zHF5bBXLA7dwPOPwri/wDhuHXP+if6d/4MX/8AiK6Jf2YdE+LccfxPbxXqGkP4qjXV5LFbVJRbvOPMZA5YZALHBxQB8ifDjwbrPj7xlY+E/D6wNqN6X8rz5NiAIjOxJwcYVTX3V+xv8FfF3wmuvEtx4pl01v7TS3SBbSdpMeWZCScqMffFcZd/BTSv2arG4+Mtprl54ju9DTZBp8sC28cjXBFvlnBY4AlJ6dqwf+G4dc/6J/p3/gxf/wCIoA6j9qv9nfx78S/iofE/hubRxZNYwwFbq5aNwybs8BTxzXYeAvj/APDzwvN4f+Et9Nqkmu6Utt4fnmjtAbdrqILA2G3Z271IzivJ/wDhuHXP+if6d/4MX/8AiK7fwj+zXofirxTo/wAY/wDhJtQtW1i6g8SnTfs6MI3lK3HleZnkBmxnHSgD6mr4w/4KZ/6/wD/u6j/O2r6P/aB+Ic3wu+Gd34ug0xNSlgmihW3eUxqS7bckgHpXwD+0X8btS+Mtxokl9odrpKaSkwjSGYyFzKU3Ekgf881/WgDyWtDw3pF74g8Q6doOmor3uo3UVpbqzYBkkYKoJ7ckV9G/s/fsu6d8TvhlZeMLzxddaa93NNGLeKzWQKI3KZJLDk4Jr1vwF+x7ofhXxtoviYeNdQvG0m+hvUgNkiCRo3DqC244GQKAM/8AZN/Z78d/DL4nTeJfE02kG0OnS2yra3DSOXdkI4KjAwprkf8AgpZ/yM/gz/ryuf8A0NK+3q8b/aJ+Aum/GO+0i8vPEN3pEmmRyRqIrdZRIrkHnJGCNtAH5l1+o3x1/wCTYfE3/YuN/wCihX52/HDwQnw4+KWteC49QbUE05ottw0ewuJIUkGVycEb8fhX0R4V/aOvvitHYfCHWPC9vYWviKJdHm1C2uiZIt67fMCMuD64zQB8h0V9u/8ADD2h/wDRQNR/8Fyf/F0f8MPaH/0UDUf/AAXJ/wDF0Aey/sif8m4eDf8Ar0k/9HSV81eAfgP4v+C3je0+KHjO80j/AIRzw673N01pM0szqVKKFQqOSXXvX2N8LvCNt4C8AaR4Qs7uW7g02ExLPKoDSZYsSQOnLGj4oeEbbx54B1fwjeXctpBqcIiaeJQzR4YMCAevKigDlfg58c/A/wAVtWvdL8L/ANprdWcAuJVu7cR5TcFyCGOeSK9Pr471bwvZ/sfWB8Z6Vcz+LbzW5Bpfk3IFtHCmDKWyu4k5QD8a9z/Zn+Ks/wAXvAd34kudHj0qW21KSxaGOYyK22ON9wJA7SY/CgD5x+NH7LPxL8V/FXxJ4l0efQTYalfPcweddsjhW5wRsOD+NeWfEz9mz4kfD/wbeeLNd/saTTrIxif7Ldl3Xe6opwVHG5gPxr9LL+f7LY3F1t3eTE0mPXAzivz5+NH7VOr/ABI+Hup+DX8JWWm22oNFvuFu2kcKkqyAAFQMkoP1oA63/gmp/wAjV4y/68bb/wBDeuw/az/Z88d/E74mweJfDMukC0XTYrVlurho3Do7k8BTkYYV80/s7/GXUPg5q+q39jottqy6lAkMkc0xj27WJBBAPqa++/2cPidN8Wfh23ii40mPS5UvpbRoI5jIvyBTuBIB5D/pQB+cHhzR73w/8ZdM0HUkVL3TvEENrcKrbgJI7gKwB7jINfrTXzD47/Zg0KHxvrXxUfxTqJaG9m159PW2TDOrGcxh93ALDGcdKX4AftR6h8TfifZeD7vwha6bHdxTOtxFeNIVMcZfBBUdQuKANv8AbK+Dniz4tWvhgeFZtOR9Ke689byYxgiURYIIU9PLP51ynw2+Jfhb9m3wfa/DD4gSXk+v27yXkw0uDzoUWZtyDexXJx7V9W1+cX7e3/JxWo/9eFr/AOi6APpP/hsf4Q/88vEn/gAn/wAco/4bH+EP/PLxJ/4AJ/8AHK8bn/ZOsI/gm/j8eMrk3S+HzrH2X7Gvl5EHneXu3Z6cZxXjX7O/w3h+KnxIh8J3GqPpkTWstw06RCRgEA4AJHXNAH6KfBn4ueEfixaajc+FTfgac8aXCXcAjYFwxUjBOQdrflXz1+0t+zX8QviF8ZNV8WeH7jRRp18luFFzcskiFIUjbICnuuevevbf2dfgrp3wbsdYt7HXLnVn1WSJ5HmhEewRhgAACf75r1egCj4ds5NO8P6dp8zK0ltaxQuV6EqgBI/Kr1FFABRRRQAUUUUAFfKH/BSdWPgHwqwUlRqkmTjgfuq+r657x14n8H+F9OhuvGWq6Zp1pLJ5cT3zAKz4zgZ74oA+TP2Lvgp8OfH/AMK73X/GXht9SvRq0ttFI13PCBEscRGBG6g/Mzc89PavsjQ9L0/Q9Gs9H0q2S1sLKFILaFSSI41GFUZ54Argbf43fBi3j8u38feG4kznak4UfkK/O742eK5tb+LvivVtL1y6udPudVuJLSVJ2CtEXOzbz024xQB+ofjPwzoXjHw3d+HPEmnpqGl3YUT27OyBtrBl5UhgQQDkEdK+Hf25PhX4B+G9t4Wl8F6P/Zcl+9ytygu5Zt4QR7TiRmI+83Svn7w7F4s8Razb6NoTarqOoXBIht4JHZ3IBJwM+gJ/Crnj3wf468Km0/4TTRdX037Ru+zG+Vhvxjdtz6ZH50AfUn7HPwT+GHjz4R/2/wCLPDo1TUjqE0Jc308exF27RtjdR3719T+Kf+KV+GOqnw9AludH0Wb+z4lXcsfkwny1APUDaoxX5g+CPAPxM8S6S2oeEPD2u39gJTGZrNW8veOoyDjIyK/QXwZ8WPh74b8FaF4b8XeONHtNf03TLa01S3uboGSO5SJVlR/9oMGB980AfBHxA+NvxQ8e6C2heKvFD6hprSrKbcWcEQLKcgkxopOPc16t+wx8K/AvxJ/4S6Xxpop1Qad9jW1T7VLCE8zztx/dspJ/dr1PrXo37ZHxC+FPiP4LXOm+GNe0HUdWa9geGOzCmQANljkDgYrO/wCCZn+o8f8A+9p38rmgD6v8FeFvD/gvw3b+HfDOnpp2l224xQLIzhSxLMdzksSSSck18U+GP2hvivfftG6f4am8URy6FceKU09rQWNvtNu1yI8Bwm/7p67s5q1+2D8PPix4h+N2pap4b8P6/qOkPa2628lpuaMYiUOAAeDuB4r57+FV7B4e+MXhbUNbkNpBpuvWk168gOYljnUuW+mDn6UAfoJ+2L448UfD/wCEH9veEb77DqDalDbtP5CS7I2VyeHBXqqjJHeuc/Yf+JPjb4j+G/Ed1401T+05LK7hjtpvsscOAyMWX92qg9B2zzXfz/G/4M3EZjn8f+HJUPVXnDD8jXyb+3L4/wDDPiLXPDMPgLxHbXdrbW0xuhp0hWNXZl2524BOAaAPrLx58CPhV448Q3XiHxL4VW71a6RVlulvbiJm2qFU7UcLkAAZx2FfAPwAtDbftMeFbOOKQCDxAibCDuULIev0A5qj4R8A/F3xPplvrXhvQvEmoWMrkQ3UBfYWVsHDZ7Ede2K/QT452q6d+z14pu44I7bUYdBkzPGoWRX8vkhhznPegDnv21PiF4o+HPwu07VfCGqJp2pXWsR2rSmGOVvKMUrthXBHVE5x396+Pv8AhqD46f8AQ9N/4K7P/wCM1514a0Pxb431P+yNCsdT1y8SMzfZ4d0rKgwC2Ow5Az719zfsMfDvWfCngTXE8ZeFm06+udSDQrewL5jRCNR35A3ZoA9W/Z58Ra14s+C/hnxF4hm8/VL61MlxL5Qj3kOwDbQABkAHgYrva/P/APad+G3xa1L40+JtW0Pw34gudFeRGtZbQMYhGIlztAPABDcfWvnT+1tV/wCgne/9/wBv8aAP1k+IvgDwj8Q9Ih0nxjo6apZwTCeKMzSRFHwRkNGynoSOtSfDzwN4V+H+hPofg/SE0vT3na4eJZZJN0jAAsWdmYnCqOvYV8d/8E5NR1C5+JHiS3uL65mh/scPsklLLuEyAHB74J/Oqf8AwUW1LULf4x6JbW99cxQDw9E4jSUqu43FwCcDuQo/IUAO+MHx9+Lej/HrW/CuneIBFpEGrfY4rA6dAweIsBtJKFzuB65zzxX0e/7MPwLd2c+BUBYknGp3gH4AS4FXfgfFFdfs6eGdRuoo571tAR2uJEDSFhGeSx5J96+Lf2MNX1af9pfwvHNqd5Kk5uxMrzswk/0WZucnnkA/UUAdt+3D8I/Afw50Pw3f+C9BfS2vLmaG5xdTTKwVVK/6xmweT0xXs3/BPRWX4CTFlYBtbuSpI6jZEMj8Qfyr6Guba3uUC3NvFMoOQJEDAH8a+MP20vh38S9e+K1peeC/Dus3mkJpUUanTwfKSQPIWGFPBwV+vHpQB5/8df2gfisPiB408K2fi3ytCTUrzT4reGzt8fZ1kZABJsL8qOu7PNZn7C3/ACcnoP8A173n/pPJXHan8GPixY2VxqN/4D16K3gRpZ5ntjhVAyzE/rW5+yF4j0Pwp8edF1rxFqUGnadFFcpJcTHCIWhdVye2SQKAPqn9uX4n+OvhvY+E28Fat/Zn9oS3QupfssU27yxFsX94rAffY+px7VW+BXgTwn8dvhvYfED4raDHrviWWWW2e+82W1Mscb4TKQsiHA4ztr1C5+NfwVulC3Pjzw1OByBJMrY/MU+D43/BmGMRQfEDw5Eg6KlwFAoA+IPiz8cPidBrXijwDaeJBaeGbe5udIhsIbKBVS0RmiWIPs342KATuyeea0v2AmVf2hLfcwG7TLkDJ6nC8Vh/Ef4N/FDWPiF4i1jSfBOr3+nX+qXN3aXVvDvjnhklZ0dWHUFWB/GuL8T/AA5+IvgrT11jX/C+s6La+YIhczRGNdx6Lu9Tg0AfrNXxB+1V8evip4K+OeseG/DHiVdP0qyjtjFALG3kyXgjkYlnQtyWPfpXS/8ABNq/vrvR/G0d1eXE6R3FmY1kkLBSVmzjPTOB+VcH+138JfiR4m+Puua14f8AB+qanp13Ha+TcW8W5G228aMM9sMpoA+5vDN1NfeG9MvrggzXFnFLIQMAsyAnj6mtCs3wrbzWfhfSbS4TZNBZQxyL/dZUAI/MVpUAFFFFABRRRQAV8n/8FKP+RE8Kf9hSX/0VX1hXnXx1+Eeg/F7RLDS9ev8AUbJLG4M8UlmyBiSu0g7lIxigD4O+Cf7PHjT4seF7nxFoGpaHZ2cF21oRfTSq7OqqxwEjbjDr1xXmXi/Qb3wv4p1Tw5qRia80y7ktZzE25C6MVODxkZFfWPjvx9efsn6jb/DPwNp9rrFjdQf2xPdawzNKZZWMe0eWUUKFgXt3r5P8Za9eeKfFmq+JNQSJLvU7uS7mWIEIHdixAB7ZNAHqv7D/APycz4X/ANy8/wDSSava/wDgpf8A8gnwN/13vf8A0GGvE/2IP+TmfC/+5ef+kk1e2f8ABS//AJBPgb/rve/+gw0Acj+y/wDtJeD/AIXfDH/hFdf0XXrq6W9luFlsY4nQq+ODvkUgjHoa+cvH2tReJPHWv+IoIXgi1TU7m9SNyCyLLKzhTjuA2K+if2Y/2a/C3xS+Gn/CVa3r2s2dw17LbrFZmIIFTHJ3KSSc16j/AMMTfD3/AKGrxR/33B/8boA+Cq99/ZD+N3hz4PHxKniLS9WvY9W+zGJrBI2KGLzchg7r18zse1dZ+0r+zN4V+GPwvuPFui69rV3cQXMMRhvDEUZXbb/CgIIrkP2SPghoXxiPiR9d1fUrCPSfswjFlsBcy+bnJdT08v8AWgD71+FPjrR/iR4Is/F2hw3cNjdtIqR3SKsilHKsCFJHUHoTX5heIdFvPEnxs1Lw9p/l/bNT8Ry2cHmNtXzJLkouT2GSK/Tr4S+BNL+G3gWy8I6NcXVzZ2jSMstywMjF3LknaAOpPavzp8H/APJ2+k/9j1F/6XCgC/8AGj9nTxr8KvCkXiXXtT0K8spLpbXFjNKzq7BiMh414+U9DWb8DPgb4s+L1rqd14dv9Hs4tNdI5mv5ZE3M4JAXYjdgeuK/Q/40/DbR/ip4M/4RfXLu9tLYXKXKy2jKJA6BgPvAjGGPas34EfB3w/8ACDTNTsdB1DUr4ajMksz3rIWBUEADaoGOTQB4x4V+NXhH9nXw3YfB3xVaazq2t6DGxvLnS4I2ti07tcBUMjoxwsyjO0VjfGH9rTwF4v8Ahh4h8L6ToHiWO91Sye1ie6hgSNCwxklZWPH0r074ufsu+DfiP461HxhqGu65Y39+sYkS2aIxBkjWNThkJ6IuRmvg/wCHnhO28TfFnSPBlxdywW99qi2TzxgF1Uvt3AHjNAHXfsp/FLRvhL8RrzxFrthf3tnc6XJYlLJUMis0kThsOygj93jr3r6g/wCG1/hj/wBC74w/8Brb/wCP1B/wxN8Pf+hq8U/99wf/ABuj/hib4e/9DV4o/wC+4P8A43QB9CfDzxXpvjnwXpnivR0uI7HUojLCtwoWRQGKkMASM5B6E18B/FL9lfx34C8Iar4svta8PXum6eA8i280vnFC4UHa0YXPIyN35199fDjwnp/gXwPpfhPSpriaz02ExRSTkGRssWJYgAZyT0FfBfxU/aq8ZePfBureErrQNDstP1ECN5IVlMqoHDAZLkZ4HOKAMH9k34s6H8I/Gmqaxr+n6je2t7p5tQLFUZ1bzFYHDsox8uOtewfEfwRe/tZajafEb4d31ppdjp9v/Y1zba5vhmE0btNuHlLIpUrcL37V45+yl8JdH+L3jPU9G1rU7+wtrKwN0Gs9m923qoGWBAHzZ6dq++/gh8L9E+EvhKfw3oN5fXkE9695JLdspcuyIn8IAxhF7UAeED9oXwZ8JPB4+Eupabrmp634esf7LuLi1hjFrJMq7SVZ5A+3J67fwr5U+APjWx+Hfxd0Lxjqdrc3dnp7zebFb7fMYSQyR/LuIGRvzyR0rR/aIgF1+0d4vti20S67JGWHbL4r6nT9iX4fhF3+K/E5bA3ENAAT9PL4oAs/8Nr/AAx/6F3xh/4DW3/x+vafg38SND+Kfg//AISfw/b31vaC5e2aO8jVJFdQpPCswxhh0NeH/wDDE3w9/wChq8Uf99wf/G647x18Rr/9lXU4Phh4H0201ewkgGqS3WrlmmaWVipA8sooUCIdu9AHdfGX9qjwHpf/AAl3gUaN4iuNTt1utLaVYYhAZgGjJ3GTdtDZ529q+KvhV4F1f4j+N7Lwjoc1pDfXYkZJLp2WNQiF2JKgnoD0Br7GsP2YfBHxS0+1+JWoa1r+nXviqCPWbm1tpIjFDLcqJXVNyE7QznGTXa/B/wDZk8G/DPxzbeLtK1vXL28to5I447p4vLG9SpJ2oCTgnvQB8U/HX4KeKfg+2k/8JJfaTeLqol8h7CV3AMezcG3opH319a3fg9+zX44+J/g6PxVouqaBZ2Mk7wqt7NKshKHDHCRsMZ96+3/j18FvDvxit9Ii17UdTsW0p5mgeyZAWEgTcG3KR/Atb/wg+H+k/DLwRb+E9Furu6tIJZJRLdMpkZnbJztAH6UAbHgnSZNA8GaJoU0qTSadp1vaPIgwrmONUJHscV4p+3//AMm+Tf8AYUtf5tXC2/7Vni2T47p4Dbw3oY0xvEY0fzQZfP2G48nfndtz36Y7e9fRXxk+HekfFDwVL4V1q6vLW1eeOcS2rKJFZCcfeBHc9qAPhr9kT44+Gvg/B4jg8RaXq96uqNbvE1gkbFDGJAQwd167+x7V94fC3xtpPxE8Daf4v0OK7hsb7zPLjukCyKUdkYMASOqnoTXgf/DE3w9/6GrxR/33B/8AG696+FPgjTPhz4D0/wAH6PcXVxZ2PmFJblgZGLyM7E4AHVj0FAHU0UUUAFFFFABRRRQAU13SMZd1UepOKdXyh/wUmd18AeFkV2Ctqkm5QeDiLjNAHvvjX4Y/D3x1qMWqeKPDGn6vdxReTHPLncEBJ25UjjJJ/E1+bHxB0HStN/aB1nw1ZWoh0qDxHJZxQAnCwifaFz16cV9FfsVfGb4d+BfhRe6D4w8TDTL3+15biGKSCaQGJo4gMFFYD5lbjjr7188+MNY0/wAQ/tE6hrulTGawv/ExuLaQqV3xvcZU4PI4NAH6N+EPhH8M/BusRa54d8JadpuoQoyJcpuLKGG08sT1BI/Gvnr/AIKTxyXOh+CpreNpo47m8V3jG4KSsOASOmcH8q9X/bckeP8AZn8UtG7IS1opKnHBuogR+Ir5l/YX+Jvg74d6j4pXxlrn9lQX0VsbYtFJIjMhk3cIpwcMvagDyPwV8TfiZ4M0k6R4X8Sarpdi0pl8iFQV3nGTgg8nAr9H4Nc1tP2dU8SXMzpri+EhfSSOmGW5+ybyxXsd/asH/hpf4H/9D5bf+AVz/wDG6zfFPx0+E3jDwvq/hPw/40tLrV9ZsJ7Cwga2njEs8sbJGm5owBlmA5PegD4O8YfFf4keNNJOi+JPFeo6rYtIJDbybdpYdDhQOlUvAnjbx14Fku5PCOs6jpDXgUXHkL/rAuduQQemT+Zr6R/ZE+B/xL8G/Gmy8QeLPCrafptvazqZpLmGT52TC4COxzk9a+r/AIi/EnwR8PI7J/GWvw6SL4uLYPFJIZNmN2Aik8bl/MUAfnSfj18biCP+E61vp/dX/wCJrzi31TUrfXI9agu5k1OO5Fylwp/eCYNuD59d3Nfpb/w0r8D3+U+PLU7uObK5x/6Lr5V0X4LePtM+NVr4+1Dw7DD4MtNeXWZ9Sa6hMC2CzeeZNobdt8sZxtz2xQB237FfxS+JXi74s3WmeLPEeoalpaaVLKy3KKESQOgU5AGDgt9a6T9ur4iePfBmq+F4/BevXum2t1BO1w1qisHdWXaCSD2J4q1+0T4t0D47/DaTwX8JNZi8Ra9FeRXstjGHt2e3QMrMDKEUgM6cZ9Kxv2X7uH9nrw7rFj8ZLxPC02s3UcunW8rG4aRY1IdgId4UZZRzigD52H7QfxpjkG7x9q25SDtZY/1G2vvnwT8LfhXDd6Z4u0zwtoyaw6pdx3cJJPmsuS6jOM5J7V+fn7TviTQfF3x08S+IvDNwtzpN5JAYJliMYkK28aO20gHl1bqOetM/ZlkeP4/+CTG7ITq8KkqcZBbBFAH6pUVz/j7xr4X8B6IuteLdXi0uweZYFlkR33SMCQoCAknCsenY1wX/AA0v8D/+h8t//AG5/wDjdAHy/wDtQ/Fz4saD8a/E+gaR4o1aw0mGREt7eFAqiMxKSQdueSW5zXzQ8Mygs8Uij1KkV+wfhnXNJ8S6Daa7od7HfabeJ5lvOgIDrnGcEA9Qetec/teIj/s4+Md6K221jZcjOD5ycigD83fBHjPxR4J1KXUvCmtXWk3csRhklgIyyZB2nIIxkA/hX3/+w7418T+OfhNqWp+K9Wm1S9t9blto55QA3liGFwDgDu7fnXwL8PvAnizx/qs2l+ENGl1W8hhM0saSImxMgbiXIHUgde9fZH7NOvaL+z78PLnwt8XtSh8M63qOpy6lb2bhrhzbmOKIOTCHAy0Tgc9qAPYfGvwt+Fc95qXi7VPC2jPq6q13JdzEg+YoyHYZxnIHavgU/tCfGmSQlfH2q7mJO1Vj/Qba7b4v/Bn4nfED4la7418JeHX1vw/rV015pt9FeQhZoH5QgO4YcdiBV74D/Cjxv8K/inpPxC+JGgroPhbRRNNfX1zcRSrHvheOPCxszEmR0AwOtAHqf7CvxF8feM9X8UR+NNevdStbWCBrdrpFUI5ZsgEAdscV5N/wUJgmk+OdrPHDI8T6JAFdVJViJJcgH2yPzr0z9p+8h/aE8OaRYfBu8TxTPo9282o28TG3aNHUBGIm2BhkMOM1sfs6+LNB+A/w2TwZ8XNZi8O69Ley30VjIHuGW3cKqsTEHVQWR+M+tAHtnwMK2vwV8EW9ywhmj8P2KyRyHaysIEyCD0Ndl9ot/wDnvF/32K/OT4zfBz4m6/4z8V/EDSvDsup+GtQvLjVrPUYrqJlls5GMkcgUvvx5ZHGMgCvH/B3hjXvGHiG38P8AhrTpNR1O53eVbxsqlgoLE5YgAAAnk0Afcn7dvj7xv4M07wlJ4I1q706O7luxeS2qhslRF5akkHH3n4749q7/APZD8SeJfFfwR07WfFl7cXupSXM6+fOgV3QPhTwBnjvXiv7LMM37PNp4hn+Msy+FINckt00yOaTzzO0IkMrBYd+MCSPJOOor2oftLfA8kD/hPLb/AMArn/43QB0S/B/4Yx+Kv+EqXwbpi6yLr7Z9r2tuE27d5mM4znnp15ruElic4SRGPoGBrm/HMc3if4Va7D4dlW4m1bQ7hdOkR9okaWBvKIbtksvNfKn7G/wZ+J3gb4wf254p8NzaVpg0+aJpGuonDO23aMI5J6GgD7Qkkjjx5jqmem44pVZWUMrBgehBr5g/bp+GPj34hz+FH8G6LJqsVityLpEuI49jOY9pw7AH7rdK0Pgd8Q/B/wAG/hfofw9+J3iSDRPFNisrXNjIsk7QLLM8kYZ41ZB8jqcZ4BoA+kKKjtZ4bq2iubeQSQyoHjcdGUjIP5VJQAUUUUAFFFFABXjv7U3wf1D4weGtI0zTdYtdMm0+7a4LXEbOrgptx8vINexUUAflL8dfhhqfwl8aR+GdU1G11CWWzS8Sa3UhSjM64weQcoa9e+GX7LWvX3hfQPiNceKNNt7BreLV2tlhdpREAJNuem4gfrX1D8Zf2ffA3xW8S2/iDxHc61b3sFotoDY3KIrRqzMMhkbnLt0x1r5g+JH7RHjbwJqWu/Cjw3YaJDoGhmXQ7SSeCSS58iLMQZn3hSxA67fwoA9A1j40aF+0lpl18G9H0nUNBv8AW1D219dskkSm3YXGGVeeViI+prkv+GIfFn/Q76J/4Dy15z+w/wD8nM+F/wDcvP8A0kmr6z/bB+Mnib4Rab4cl8M2el3EuqTXCym+idwqxhCNoVl5O/17UAeJf8MQ+LP+h30T/wAB5ataV+yXrvgXU7bxvqnjDTLix8PSrqtxDBbSeZIlufNKrnjJCY/GuX/4bP8Aix/0C/Cf/gFN/wDHq+3fDU6ePPhPplzq8Kxp4i0KKS7jhYgKLiAF1Unp98gUAeW/BT9prw78UPHcXhKx8N6pp1xNBJMk08iMhCDJB28jivKv+Cmf+v8AAH+7qP8AO2r2v4Tfs4+APhp4wTxToFzrk9/HE8SC8uUeNQ4wcBY1Oceprc+NvwZ8I/F1NKHiibVIW0sy/Z3sZ1jOJNu4NuVgfuL+VAH5X1+ofjH/AJNI1b/sRZf/AEhNcEv7GPwnDAnUvFhAPQ3sPP8A5Br1P4yWNvpf7PPjDTLQMLe08K3kEQY5IRLV1GT9AKAPjL/gnp/yXub/ALAlx/6HFX0j+1V8BtV+MWpaFe6Zr1lph02GWJ1uImbeHKkEFfTbXwl8I/iJ4g+GHi4eJvDaWT3n2d7dku4i8bIxBIIBB6qO9ex/8Nn/ABY/6BfhP/wCm/8Aj1AHi3xZ8FX3w7+IOq+DdRuoLu505ow80IIRw8ayKRnno4qH4XeJY/BvxE0HxVNatdR6XfR3TQq20yBTkgHtX2V4K+DXg79obwnp3xe8Zvqthr+uxsL2LS7hI7ctBI1urKro7DKRLkbjWx/wxh8J/wDoKeLP/A2H/wCM0Acj4h8a6b+11pTfDnw9a3XhnUNMlXWhcX+JYpEjBhZPk5B/0hT+Fcx/wxD4s/6HfRP/AAHlrrviZ4Q0X9lDwwvj74crdahrWp3SaO/9tSiaKOB1eZiqxiM7i0CDk15n/wANn/Fj/oF+E/8AwCm/+PUAfa3wZ8HzeAfhjofhC4vEvZdNgMbzopVXJdmJAPQfNXM/tc/8m4+Mv+vNP/R0ddB8C/FuoeOvhL4f8WapDbw3uo27STJbgiMMHZflBJIHy+pr5O8EfH3xX8bvGNt8K/GGlaLF4d8Ru9tcGxjkjuI1CmRSrs7DIKDqvPpQBV/4Juf8lQ8Sf9gX/wBrx17H+1H+zrrHxd8caf4k0vxFY6aLbTUsXhuYXbJWWRwwK/8AXTH4V3PwV+A/gr4Tavfar4auNYuLq9txbyNfXCSBU3BsKFRe4HrXmf7XH7QXjP4UfEHTfDvhmw0Wa3uNKS9le+hkkbc0sqYG11wMRj160AZNn+0l4b+DNnB8K7zw9qur3XheJdNnvYZEjjmeMYZlU8gZ9aZqnxv0L9o3S7r4NaXo+oaBf+IE/wBHvrp0kijaAi4wwXnBEJH418b+MvEGoeLPFWpeJNW8o32pXDXE/lLtTexycDsKtfDjxhq/gHxrp3i7Qvs51HT2doRcIXjO5GRgwBBIKse4oA++/wBlb4C6r8HdT1y+1TX7LUzqUMUSJbRMuwIzEklvrWN+0z+zbrXxY+IUPijTPEmn6dGlhHaNDcQuxyjOdwK+u/8ASvD/APhs/wCLH/QL8J/+AU3/AMer6t/ZV+JGt/FP4Xv4l8QW1jb30eoS2pFmjLGVVUYHDMxB+f17UAdZofhF9O+ENn4Da8Dvb6Emkm5C4BIg8rfj9cV8seG/g3efs06kfjB4i1y21yx0hGhFlYwsksrT/uV5fgAb8n6VR+Kf7WvxJ8N/EvxL4d0vS/DRstL1W4soDPayvIyxSMgLESgEnbnoOteX/Fb9pP4g/EnwbP4U1210K30+4kjklNnayJIxRgyjLSNxkDtQBc/as+OOm/GQ+HU0zQ7vS00j7QWNxKrmQy+X029APL/Wp/gj+zL4g+KPgaLxZY+JNM022luJIVimid3+Q4J44614LXsnwl/aO8f/AAz8IL4W8P22hz2CTPMhvLZ3kVnOTgq6jGfUUAfTHgn9pXwxonirRPhD/wAI/qs1xp91B4d/tDegjeWNlt/M29QpYZ9cV7L8bPiNp/wt8Cy+K9SsLm/hSeOAQW5AZmcnHJ4A4NflzH4o1WPx0vjRXi/tZdTGqBtnyef5vm52+m7tX1D8Mfidrf7THiB/hb8RbLToNHnt2vRPpCPBcJLDgqQXZ1I+Y5G2gDq/+G3vCf8A0JGt/wDgRFXyn8e/HVv8Svirq/jK1sJbCC+EKpBI4ZlEcSR8kcc7M/jXoH7YXwb8M/CLUfDkXhm81S4i1SK4aYX0qOVaMx4wVVeDv9O1eCUAfsD4I/5EvQ/+wdb/APota16yPBH/ACJmh/8AYOt//Ra1r0AFFFFABRRRQAVV1LUtO0yETalf2tlEx2h7iZY1J9MsRVqvk/8A4KTk/wDCBeFBk4/tSTj/ALZUAfSv/CXeE/8AoaNE/wDA+L/4qvzV+PvhjxJd/GzxleWnh/Vbm2uNZuZoJobR3SSNpCVZWUEEEEEEV5ZX358Gf2lvhHoPwo8L6HrXiG6ttR0/S4LW5jOnzyYdECnDKhBHHrQB8RWlr4y8JXkOu21rrmh3Fu37q9WKW3aNiMcPgYJBI619VfsSXlz8VpvFWn/E6U+M7bTltZrKPXP9MFu7mUOU8zO3IVc49K7T4wfEzwP8d/hzqvwz+HGsDU/FGpCKWxtZ7aS2EnkypK4Dyqqg7EfqRXHfs52Mn7Mx1vUvjI8WgRa/5EGnLE32t5Wh3tIcQ7toHmLyfWgD6C1L4dfAzTZ1g1Hwf4CspWG4R3FlbRsR64YV8VfFLxT8b7D4leJLHQdY8b2uj2+qXEWnQ2ElwlslssjCERBPl2bAuMcYxXb/AB7+H3if4/8AjeP4ifCu3g13w7NZx2gne4S2ZJYid6lJirD7wPSvsDwXC3g/4T6Lb+IJkibRNCgS/l3blQwwKJGz3A2k5oA/OT/hNP2hP+hh+I//AH/u6+qf2Dta+Iur2Hi7/hPL3xDdpFLafYW1ZpGYEibzAhk5xxHnt0r0/wCHfx2+GPj/AMSL4d8La/Jeak8byrE9lNFuVRlsF1A6dq9LoAztQ17Q9PuRbahrWnWk5AIinukRsHpwTmrN8ljdabPHerBNYywsswlwY3jI+bdngqRnPbFfGv7VvwC+KHjv406h4l8M6Pb32mXUFukcjX0UZQpGqsCrsD1BPAr6J+JFndaT+zF4i0+6bF1Z+DriGUq2fnSzZSQfqOtACab8OfgbqczQ6b4O8BXsqjcyW9lbSMB6kKDXy/8At2fDOw0fX/DMvgXwQlpBPbTC6Gk6fiMuGXbuEYwDgmvNf2P/AB94c+HPxabXvFV3LaabJps1sZY4Wkw7MhGVUE4+U9q+xv8Ahqz4H/8AQ1XP/gruf/jdAHw34Y1j42+HbGDS/Dt3460yzjk3RWtr9pjiDE5PyDjk9eOa/UjSGmbSbNrjd5xgQybuu7aM5/GqHgnxRonjPwvZeJvDt59s0u9Vmgm2Mm7axRvlYAghlIwR2qz4k1rTfDugX2u6xcC20+xhae4lKltiKMk4HJ/CgDwL/goPpWqat8F9Li0vT7q+ki1+GWRLeJpGVPIuF3EDnGWUfjXn37FngTwR/wAINrN58TfDOipeyajstDr9tGrGIRrnYJR03E8jvX0X8MfjR8OviTrNxo/hDXHvr63tzcyRPaSwkRhlUsN6jOCyjj1FfKn/AAUkJ/4WZ4ZXJwNGJAzx/rnoA+ydJ17wJpOmwabpeteHLKyt02Q28F3Ckca+iqDgCsDR9H+Cuj6yutaTZeBLDUkZmW7txbRygt1IYc85NfAHgn9nr4seMvDNn4k8P+HIrjTLxS0Er30EZcAlSdrOD1B7UvjX9nr4seDfDN54k1/w5Fb6ZZqGuJUvoJCgJAB2q5PUjtQB+mmmazo+qM66ZqtjfMgy4t7hJCo99pOK5zx7oPwz1a+t5/HOl+Fru7SLbA+rRws4jznCmTnGc9K+QP8Agm2T/wALO8Srk4OigkZ4/wBdHXd/tpfBP4i/Ej4j6VrnhDSodQsYNIS0kDXkURSRZpXPDsOodeR6UAe2ar8H/hNeeH7t7P4e+FXEts5ikt9NhBOVOCrKPyIr8zH8H+LkdlbwvrYZSQR9gl4P/fNfefgP43fDX4W+CtG+HvjLxG1t4h0GzjstRhhs551imUfModEKtj2Ndx4C+P8A8K/HHii18M+G/EUl1ql0HMEL2M0W/YpdsM6AZ2qT17UAfMv7CfwzsNY8Q+JZfHXghLu3gtYRajVtPzGHLNu2iQYJwBX214c0HRPDemLpnh/SbHSrFWLi3s4FijDHqdqgDJrA+KHxL8G/DWws77xjqjWEN5I0VuVt5JS7AZPCAngEc1wP/DVnwP8A+hquf/BXc/8AxugDT+Kfgz4R6rpXiQ3GgeD7jxLcWlwwYxQfbHuPLYqc/f37se9fm6fCHiwEg+F9bBHBH2CX/wCJrqr3XLXxF+0m/iLTpJWtNR8Wi7tmcFW8t7vcmR1HBHHav038d+LdB8D+GLnxJ4mvfsWmWpUSyiNnILMFUBVBJySBwKAPjz9g74YaXrE/i258eeB4rtIVtEsv7W0/coJ80ybBIMZ4TJ+leXftn+HtD8M/HfUNL8PaVaaXYi0t5BbWsQjjVmTJIUcDJ9K++vhb8VPA/wATUv28G6u2of2eYxchraSEpv3beHUZztbp6V80ftbfAX4mePPjDc+JfCui29/p01nBGHN7DEwZFwQVdgaAPjaNHkkWONWd2IVVUZJJ6ACup8Pab8RPD2ppqmg6b4n0u+QEJc2ltPFIAeoDKAeaZ4NmXwf8V9Gn8QQvEuia5A9/Ft3MghnUyLjuRtIr9J/hv8cvhp8QvEH9g+FdekvNR8lpvJezmiyi4yQXUA4z60AeL/sd6TrPxC0PxEPjHpN14lSyuYP7MbxJbG4aIsr+aIzMCQDiPOOOleE/tX/Du80n4763Z+E/Bt3b6Oy2z2sdhYP5GWgTfs2jA+fdwO9fpPXmPj749/C3wL4pn8M+JfET2mqQKjSwrZTShA6hlyyKR0IPXvQB3Pg+OSHwjo0MyNHJHYQK6sMFSI1BBrVqKzuIbyzhu7dxJDPGskbD+JWGQfyNS0AFFFFABRRRQAV5P+0t8HP+FyeHdL0pfEH9ivp901wsptfPD5XaQV3Lj65r1iigD8rf2hPhbP8ACLx1F4Xn1mPV/NsY7xLhLcw/KzOuCu5sEFD3716p4W/ZKvtc+E9n46XxxbwPd6UNSSyOmlgFMe8IZPMHOO+2oP8AgoqQfjpp2COPD9vn/v8Az1xejftHfFPSfA8Hg2y1SyXS4LL7DEGs0Miw7doG7rwOM0AXP2H/APk5nwv/ALl5/wCkk1e1/wDBS/8A5BPgb/rve/8AoMNeJ/sQcftM+F/9y8/9JJq+9fi38KfB3xStNPtvF1ncXC6e7vbmGdomUuAG5HUHaPyoA+LP2ef2m1+FHgD/AIROXwadYUXclwtwuo+QRvxkFfLbPT1r7likg+IXwqSVPMsYPEuhhlzhmhW5g/IkB/0ryr/hkb4Mf9AvVv8AwZSV6tr+zwX8LdQ/sKBUTQdEk+wxNlgoggPlqfUfKBQB4r8AP2X2+FvxFh8XSeNBq/k28sKW66d5GS64yW8xug7Yrrv2lfjpb/BhdCEnhuXW5NXM+0LeCARiLy8knY2SfMHbsa+RT+1z8Z8/8hPSR/3DUrz74ufFjxn8Up9Ol8XXlvcHTlkW2WG3WJV8zbuOB1J2L+VAH0t/w3Nb/wDRM5f/AAdj/wCMVJb/ALVNj8U5P+FZz+B7jSU8WA6J9uTUxMbY3I8kSbPKXdguDjI6VV/Za/Z4+G/j74Oad4p8S2moz6hdz3CsYrto0CpKyAAD2WvQvEv7PXwx+HHhvVfiB4d0m+bWvDdjPqun/aL15IxcQRtJGWXuAyg49qAPnP8AaE/ZpufhL4Hi8Ut4wi1mN71LVoBp5gKl1YhgfMbP3TxxXz9XqHxT+O/xE+JXh2PQPFF/Zy2EdwtwEgtFiJdQQCSPZjXl9AH6afsUf8mx+Efpef8ApZPXgPxn/a2h8T+EfE3gm08DSWwvopbEXkmpBtqk7S3liMc+26vJfhx+0T8TfAPhWz8MaBf2A0uzZ2hins1kIDuXYbuuCzMfxr6+h/ZW+D2rQpqlxpOpJPeKLiRY9QcKGcbjgdhk9KAPjH9nD4rH4P8Ajq68S/2J/bCXOnSWL2/2nySA0kb7g21uhjHGO9WP2k/i9/wuLxXp+tDQf7GSysvsqwm688t87MWLbV/vdMV9kf8ADI3wY/6Berf+DKSj/hkb4Mf9AvVv/BlJQB4N8HP2tE+H/wANtH8Hy+BW1I6bG0YuV1Tyd4Ls33fKbH3vWj4xftar4/8AhvrHg+HwI2mnUo1jNy2qedsAdW+75S5+7617z/wyN8GP+gXq3/gykrgv2hP2a/hh4P8Ag54h8TaDZanDqOnwJLCz3rSLnzFUgqeowTQBxH/BNz/kqHiT/sC/+146+8K/Jj4UfErxV8MdbudY8J3UFvdXNubeXzoFlVk3BsYPuBXpf/DXPxn/AOgppP8A4LY6AOI/aZ/5L/43/wCwxN/Ot/8AYq/5Ob8If713/wCkc9fUPgv4E/Dj4s+EdJ+JHivTbttd8Q2kd9qDWt48UTTMPmKoOFye1VPiZ8JfBHwG8B6t8VPAOn3EXiXRo0FjLeXLTxxmaVIHbYeCdkrYoAxP+Clf/IreDf8Ar+uf/QEryD9nr9mm5+LfgebxQvjCLRo0vXtFgOnmcsVVSWJ8xcfeHrXpPwI1Wf8AaiuNW0P4txxX9voSR3Vg9kv2V0eQsrglPvAhR1r6n+GHgLw38OPDP/CO+FraW3sPPe4IllMjM7AAksfZR+VAH5a6tZz/AA/+KNzYSPHez+HNZaJmAKrM1vNjPqASn617d8eP2pR8T/hreeDo/BR0r7XLC73Laj52BG4fAXy16lR3r6b8Vfsw/CXxJ4k1HxBqWl6h9u1G5e6uTFfOitI7FmIA6ZJJrM/4ZG+DH/QL1b/wZSUAfI/7Mfxw/wCFMXOvSN4b/tuPV0gBUXnkGIxGTBzsbIPmHt2FffXwL+IkPxS+Hdr4uh0p9LE80kLWzzCXaUbB+bAyPwFfF/7anwf8G/Cv/hFZPCMN5CNT+1LcLPcGUfuvK2kZ6f6w/pXDfDL4/wDxI+HXhhPDfhrULKPTkmeZY57NZCGY5bk84zQB7h8bv2TJoo/GfxBt/HEbKovNY+wyaaQcfPM0fmCT6gHb6V89/AD4kn4U/ESLxZ/ZA1ZUtpbdrbz/ACSQ4HIba2MY9K/THw8U8a/CzTjrsKumvaJF9uiXKgieAeYo9B8xFfJv7WnwA+Hfw7+E7eJfC9rqFvfpfww5lu2lUo+cjB+goA0f+G5rf/omcv8A4Ox/8Ypt18Eov2l5Y/jNa+JH8MR64oSTTJLIXRha3/0c4lDpkHysj5e9cH+xZ8HfBfxTtvE9x4ugvJ/7Ne2S3WC4MQHmCQsTjr9wVs/F/wCLni/4EePLn4W/Do2Nj4a0WOE2sVzbieRjLGs0hZ25OXkagD7h0ayXTdHstOWQyLa28cIcjBYKoXP6Vbqh4cu5dQ8PabfzgCW5tIpnAHAZkBP6mr9ABRRRQAUUUUAFfPP7ckPxCm8E6CPh/H4jecag32saKJTLs2Hbu8r5tufwr6Grh/i/8UvCvwr0iz1PxVJeLDeTmCFbaDzGZgMnjIwMUAfm3rHgL4xa1em+1jwX481G6KhTNdaXdyyEDoNzKTiuIu7e4tLqW1u4Jbe4icpJFKhV0YcEEHkEelfod/w2F8H/AO94g/8ABeP/AIuvAfib+z/488ba3r/xR8NtpV14d1qSbWrMvcmOZreXMoyhHDbT0zQB856bf32mX0V9pt5c2V3Ecxz28rRyIfUMpBFdB/wsb4hf9D34o/8ABvP/APF1X+HXg/WvHvjCx8KeH44X1K9L+UJpNiYRC7EnthVJr2X/AIY9+MH93w//AODA/wDxFAHAaBqXxz8Q2bXugah8RtWtUbY01lNezorehZCRmrPw08c/EBvip4b0zU/F3iWRH1q2trq1utQmZWVplR43RmwQQSCpHrX0z8LPiD4Z/Zp8HQ/Df4jTXLa/5smoSJpsHnxJHKRsBclcn5T2r5NuvFmny/HaXxysMw05/E7asI8DzPKN15uPTO39aAP05Pw6+HxJJ8CeFyT1/wCJTB/8TWT4j8P/AAZ8NxwyeItE8A6Mk5KxNf2tpAJCOoUuBn8KwfhZ+0N8O/iR4rj8M+HZNUGoyQvMi3Np5asqjLcgnnFeGf8ABTP/AF3gD/d1H+dtQBzH7SMPxKuPifcTfCaPxRN4MNrB/ZzeFRM2n/6sb9n2b93nfuz3zWB8HtO+Pk3xW8LRa7ZfEZ9IfVrZdQXUYrw2zWxkHmiUSfIUKbsg16D+y/8AtHfDz4e/B/TvCniMaut/aTzsxt7USIyvIzgg7h/er2Lwl+1N8KvE3ifTPDunzayl7qV1Ha25mstqGR2CqCdxxkkCgD0r/hXPw9/6EPwv/wCCiD/4ivjX/gob4c8P+H/E/hP+wdD03ShcWdwZlsrZIVcq6YJCgAkZPNfeVfEP/BSz/kZ/Bn/Xlc/+hpQB2v7JVz8E4/gf4eTxJP4CTxCJbj7SNTa1F1v+0SeXnzPm+5sxj2xX1PHs8tfL27MDbt6Y7Yr8aa/R/wCF/wC038M/E2paD4Ts21eHVLwRWsazWmI/N2gbdwb174oA9q17W9F8P2H9oa9q+n6VZ7wnn3tykMe49BucgZOOlc//AMLS+GP/AEUbwf8A+Du2/wDi64n9rz4a+Ivil8M7HQfDLWgvbbVorwi5lMasixSoRnB5zID+FfAXxe+GPij4W65a6P4qjtFuLq3+0Qm2m8xWTcV64GDkGgD9NYvid8NZpUii+IXhKSR2Coi6zbksT0AG/k1v6+2kJo102vNYrpYjP2k3pQQbO+/f8uPrX47DqK/UH9rf/k2/xj/15J/6OjoA1PDmjfBPxJJLH4d0n4e6y8IDSrYW9nOUB6EhAcfjXyl+298KtXb4o6ZceAfh7evpkmjxiY6LpLNF54ml3bhEuA23y/TIxXC/se/FHw18K/HGrat4oW9+yXunfZkNrEJGD+YrcjI4wpr6j/4bC+D/APe8Qf8AgvH/AMXQB8leDNE+P+lahplnYaV8SdPsobiPbEtveRQRruBOQQEC+uePWvsX9p/xB4f8cfAzxT4W8Ga/pHiPXpkgaLTNLvorm6kEdzE77YkYsdqqxIA7V6pp+v6d4p+Hi+I9Ikd7DUdOa4t2ddrFGQkZHY1+dv7FX/JzfhH/AHrv/wBI56APcv8Agnv4P8WeG/EHiy68ReGdY0aGe1t44Wv7KSDzGDsSF3gZwCOlfUviHxl4P8O3aWniDxXoWkXEib0ivtQigdl6ZAdgSPet2vz0/wCChv8AyXq3/wCwHb/+jJaAPtz/AIWl8Mf+ijeD/wDwd23/AMXR/wALS+GP/RRvB/8A4O7b/wCLr4I8Jfss/FTxN4Y03xFp0OjJZalbR3VuJr3a5jdQykjacZBBrL+J/wCzr8Rvh34Rn8UeIItLOnQSJHK1td+Yyl2CqcYHGSBQB7t+3VDJ8S9P8IXHw5UeMo9OlvEvToJF/wDZzIICm8Q7iudjYz6V3n7H/wAL9JtPgtZHxp4BsU1l7ud3Gq6UhuAm/wCTIkXcBjoK+dP2MvjD4T+E914o/wCErXUPL1RLXyGtYRJgxGXIIyP+eg/Kvo0/th/B/H3vEH/gvH/xdAHscHjbwLHqyeHYPF3hxNRSQW6aemowiZXHAjEYbcD224ryD9v/AP5N8m/7Clr/ADavjHwdqsGu/tO6Nrdqrpb6h40guolf7wWS9VgD74NfZ37f/wDyb5N/2FLX+bUAeff8Ez/+QX46/wCu1j/6DPX1Rq/hHwnrF/8A2hq3hfRNQvMAfaLqwilkwOnzMpPFfK//AATP/wCQX46/67WP/oM9fYdACIqogRFCqowABgAelLRRQAUUUUAFFFFABXyf/wAFJ/8AkQ/Cn/YUl/8ARVfWFfJ//BSf/kQ/Cn/YUl/9FUAfC9fqn8DbNNQ/Zz8IafIxRLnw1bwsw6gNAAT+tflZXq3hj9on4xeGvD9loOjeLzb6dYwrDbRNp9tIY0UYC7njLEAepoA+uPgr+yzpfw0+I9j4zh8X3mpyWSzLFbPZrED5kbR5LBjnAc9utdL+1B8bJ/g1p+hXFv4fj1iTVZZk2yXJhEYjCEnIU5J3j8q8H/ZU+PXxW8bfG7R/DPibxEupaVdxXJni/s+3j27IHdW3RopHzKo645r6u+Jnw08E/Ei0s7Xxpoq6pFZOz2/+kSwmMsAGwY2U84HHtQB812nwvsf2rLOL4rXerXHhW5fOnS2MUIuk/cnhw5KHkN0xUn/DDmlf9FEvf/BWv/xyuV/aF8f+K/gN47j+H/wpvI/DfhuKyjulthax3JeWQne5knV3P3R3rzj/AIal+On/AEOy/wDgps//AI1QB9WfAr9mHTfhb4+h8XReLrvVZoYJIUgezWJfnGCSQ5zxXTftH/A2x+My6GbrxBcaPJpBn2NHbCYSCXZkEFhjHlj9a8L/AGRfjp8UvHfxktvDvirxAup6ZLZzyPH9ggiKsi5Vt0aKevHJxzXeftx/FTx58NI/CY8F6qumrqJu/tUhtIptxj8nYv7xWA++x45oA+OPjz4AX4Y/E3UfB0epNqSWiROtw0XllhJGr8rk4xux1r6n+Cv7Junadf8Ag/x9P4zuppbdrTVhZrYqqlxtlVN+/OM4GcV8ceN/Fev+NfElz4j8Tag2oapc7RLOY1TIVQqjagCgAADgV+rnwzZW+HHhllYMDpFrgg5H+pWgDmP2jPidJ8Jvh4PFMOkLqsjXsVqsDTeUvzhjuLYPQKe1eA6dplv+2RaHWdRkl8H3Phl/soS3Au0uEmG7PzbCpBT3619S/EHwV4Z8feHjoHizS11LTjKs3lGV48OucMGQhgeT0Peqfw0+G/gv4b2N3Y+DNFXTILuQSTjz5ZS7AYBLSMx4BPGaAPmx/wBh3TNjbPiJebscZ0tcZ/7+V8meDddn8B/EfTtft4I7ybRdQEyRuSqymNuhI5AOK+kv2oP2gPir4L+Ouu+GvDXiKKx0nT/switzYW8md9vHI2WdC3Jc9xxXu1t+zV8E9WtotUvPBQNzeRrPMU1K7RS7DcxCrKAOSeAMUAeI/wDDceq/9E7sv/Bo3/xutTT/AAzafth2Q8ZX91N4QutDc6YYIFF2kynEobJ2EH5yMc9Kxv21vgx8Nvh18NtJ1vwfojaZfz6wlrJm+mmEkRhlY/LI7dCi8j1967b/AIJt/wDJMvEv/YZH/olKAMuH9h7R1lRpfiFfPGGBZRpqqWHcZ8zis+w/aEPx51E/B++8LDRLLxJutRqEN55skG394rbCoB+4ARnvX2ZXzt8VvhP8P/hN4D174l+AfDEWm+KNJgM9jdG4mnWB2cKzCKR2ThWbquBQBxP/AAw5pX/RRb3/AMFa/wDxyj/hhzS/+ii3v/grX/45V/8AYk+MXxF+I/jTXdL8Za0uqWlrpwuIT9ihhMcnmKvWNFzkE8H0r6woA5zwT4Tt/C/w703wZDdS3FvYWAslndQGcBcbiBwDXivwa/ZV0r4b/EnTvGkPjC81J9P87ybZ7JYwTJG8fLBjnAc9utePfFv9on4s+H/jzrXh3S/EkMGj2WsfZY7U6fbsvlhgMF2QvyO+6vqT9prxdq/gj4HeIPFHh28itdUtlgFrM6LIAXnjQkKwIY7WY8g0AZP7T3xnm+Dei6NfW+gR6xJqVxJFse5MIjCKDnIU56ivG7P4c2X7WllH8UbzVLjwndQk6TJZRRC6RhEd4cMShGfNwRjtVL9mvV7n9o+91rQvjM0Pia20iKK608bBZvC7kq5Bt/LJBAXrmsn9ojx34i+AXji3+H/wivoPDnh9bFL2S2W3jumaeRmDMzzh3ztROM9KAOp0f9paTwN41sPg9aeEEu7DQr6Lw4l/JfFZZVhcW/mlAmATtzjNfRfxq8A23xN+HeoeDrrUZdOjvGif7RHGHKFHVx8pIyMr615Vovwo+HuufDay+MF/4Vhn8ZXmiJr810txOEe+aATGTyQ+zmTnbtx7V5h+yf8AHj4qeOfjZp3hvxP4gTUdLuYLh5YRp8EewpEzKQ0aAjkAcnvQBsf8MOaV/wBFEvf/AAVr/wDHK+Zvj/8ADtPhb8SbrwjHqjanHDBFMtw0Pllg65wVycY+tfYv7cfxU8cfDS08JjwXqyaa+pPd/aZDaxTFhGIdoHmKwH+sboPSqXwL8C+D/j78OLPx98UtGi13xM80tpPexzy2pdI2wgZIGRMgd9tAHw34S1mbw74q0jxBbxJNNpl9DeRxucK7RSBwD7ErX1xpPxSP7VMknwn1bRR4YSVPt8eoW1x9pKvCfulGVcg7j3r0D4pfs0fBvS/hp4n1TSPCM1vqNlpF1c2sialdOVljiZ1+VpCDyBwQa+EvAXjHxJ4E8RR+IPCupNp2pRo0azCJJPlbqCrgqQfcUAfpB+zl8FLH4NWOs29rr1xrD6rJE8jyW4iCCMMAAAx/vnnNed/Hj9qe7+GnxQ1HwZb+DYdSSxSBnuZL4xljJEsnChD0Dgdav/sPfFDxx8StJ8USeNNUXUm0+e2W2lFpHDgOshZf3aqD91e2ea+Yf24f+TmPE3/XOz/9JIqAP0h0W9GpaNZaiIzGLq3jm2E527lDY/WrdZHgj/kTND/7B1v/AOi1rXoAKKKKACiiigAr5P8A+Ck//Ih+FP8AsKS/+iq+sK8T/a3+EXiD4u+FtG03w7qGmWlzp9407/b3dEdWTbwUVjn8KAPzTrQ8NyW0PiLTZbzb9mS7iabcMjYHG7PtjNfRP/DFXxS/6D3g7/wLuf8A4xR/wxV8Uv8AoPeDv/Au5/8AjFAHrf7UXxM+F9x8C9bsfA/ijQW1q5+zR26aY6LNs8+MuPlwVGwNn8q82/YP+Jeh+GtS8VQ+N/F8dhFcxWzWn9oXRCMymTftLHAOCtZv/DFXxS/6D3g7/wAC7n/4xR/wxV8Uv+g94O/8C7n/AOMUAfWV38XPgheSCS78beELhwMBpbiJiB9TXb2Wl+G72zhvLTTNKnt541lilS3Qq6MMhgccggg18Lf8MVfFL/oP+Dv/AALuf/jFfa/h6CPwD8J9OttUmE0fhzQoo7qWFSd4t4AHZQfXYSBQB5T+23DDov7P2qXWjwxadcNd20ZltUETlTIMjcuDg14n+w18QPCekQeLLP4ieJbGFJWtJLBdWmDLkecJChfODzHn8Kf+05+0t4J+JfwsufCXh7SPEEF3PdQymW9hiSMKjbv4ZGJJ+gr5OoA+jf2mPh34i8cfFq/8VfDXwvca74Zv4IGtb3R4PMt5GWNVkwU4yHVgfevONT+Hvxn0HR59Q1Dw14usNOs4jJLK8cqRwoOpPYAV9wfsK/8AJtuhf9fN3/6UPXPeNf2h/APja51z4Pafa69bavrguPD1vez2sf2VbiYNArMRIX2b2HO3PtQB8F/29rn/AEGdR/8AAp/8a+sf2Evih4b8O6B4ms/G/jO3sJJLmGS0XUbsjcu1gxUsfXGa5b/hir4pf9B7wd/4F3P/AMYryr43/CDxP8ItT06w8S3Wl3LahC8sElhM7phSAQd6KQeR2oA9I/aX+H3jT4g/GzWvGHgfw5f+IvD+rLavY6lp8fm28wW3iibDjjh0YH0xX2f8VdN1y6+BGu6VokNy2svojQ28cDYlMvl4wpHfNfMf7OX7UHgT4ffCPRPBmvaR4he809pw89pBC8TLJO8gPzSK3AfBGO1fX3inxRpvhzwVfeLtQE506yszeSiJMyGMLu4BI5x70Afln478H/Efw7p9vdeNND8QWFpJL5cMmoJIEL4JwN3GcA/lX0t+wV8RPA/hDwJ4g07xR4n0zR7qbUxNEl3MI96eUq5GevINa/xC8ZaL+1p4bHw++HwvNI1nTLlNZY67EsUMkKK0LANC0hDZnU8ivOv+GKvil/0HvB3/AIF3P/xigD69/wCF3fCH/oo3hv8A8Dkq7onxQ+GfifUotD0nxloGqXlzlY7SK5SRpcDJAXvwK+Nf+GKvil/0HvB3/gXc/wDxiu4+BH7K3j7wN8WNC8Wa1rXhqWx02ZpZI7SeZ5XyjKAA0Sj+L1oA+vrLT7CyLGzsba2LfeMUSpn64FWaKKAPys/aY4/aA8bkdf7Ym/8AQq5PSo/E3ijULfQdObVNWurltsFnG7ytIQM4C55wAT+FfU3x1/ZX+IHiL4g+KfGmlat4caxvbiW9jhmuJknweSuBGVz/AMCxXkn7FX/JzfhD/eu//SOegDhPEnhLx54CME2vaLrXh43WVieaN4fNx1APGcZFS+HPAfxD8cWkmraH4a1zXoEk8p7mGF5gGAztLeuCPzr75/a5+D3iL4vaDoVn4c1DS7O4025llk+3vIiOrqBwURjkY9K858BeP9A/ZV8Np8NfHqahq+tXEz6oz6JCslvHHJhFXdK0bE/uifu0Aeq/Df4k/D3wf8OPDXhLxR4y0LTNa0nR7Sy1CyuLtBJBNHCqvG4zwQQQRWra/Fv4H2s3nWvjXwhBL03xzxK35ivzT+I+uweKPiF4i8SWsMkEGq6pc3scUmNyLLKzgHHGQGqz8LPA2sfEbxtZeEdBktIr+7Dsj3UhSJQiFmJKgnoD0BoA+hP+CgHjzwf4yHg2Hwr4i0/WWsvtrXBtJRIIw/kbckeuxvyr5etNT1Kzi8q01C7t4852xTMoz9Aa+jv+GKvil/0HvB3/AIF3P/xig/sV/FMAn+3vBx9vtdz/APGKAPG/hZ4sv9M+JnhfUNT129j0+31e1ku2kuHKCESr5m4Z5G3dkelfoh/wtH4Cnn/hLPBX/fyH/CvzH17TLrRddv8ARr3YLqwuZLWbYcrvjYq2D3GQapUAfqfZ/GL4LWSMln478KWysckRXUaAn8K+Qf2nvAXjH4ifGjVPGPgXw9feJPD2pxWxs9R06PzoJdkCRthxxw6MD6Yr5ur9Lf2Hv+TZ/DP/AF0vP/SuWgD1nwpbzWnhfSbW4QpNDZQxyKf4WVACPzFaVFFABRRRQAUUUUAFeL/tXfF7WvhB4c0XVNF0vT9Qkv7x7eRbvfhQE3ZG0jmvaK+T/wDgpP8A8iF4U/7Ckn/oo0Aef/8ADbfjv/oUfDf5z/8AxdH/AA2347/6FHw3+c//AMXXTfsRfCf4d+OfhLf6v4s8L2mq30etTW6TSvICIxFCwX5WA6sx/GvdD+zx8EgefAWmf9/pf/i6APmX/htvx3/0KPhv85//AIuj/htvx3/0KPhv85//AIuvpn/hnn4I/wDQh6Z/3+l/+LpR+zv8E2+74B00/SWX/wCLoA+Zf+G2/Hf/AEKPhv8AOf8A+Lr7F0Cb/hP/AIRafPqsYtx4k0CN7pICcR/aLcFwhPPG84zX5+ftm+E/Dvgv4zvovhfSodL08adBL5ETMRvbdk/MSecCvv8A+CX/ACRjwP8A9i7p/wD6TR0AfHn7SX7Mvhn4Y/DC48W6P4h1e8nguYYjDdrHtZXbbnKqDkVyH7JnwQ0X4xnxG+taxqGnR6T9mEYtAmZDL5vUsD08v9a+qf27keb9nXVPJVpNt7as20ZwBIMk+1fBPgL4g+NfAEl2/hHXrvR2vAouPKVSJAuduQwPTcfzNAH0t4x+MWqfs16ufhD4Q0ex1XTdJiWUXmps5mkecea2QhVQAXwBjtXgHwg1CbVv2ivCOq3IUTXniuzuJAowAz3SMce2TX2B+z34P8GfGb4V6b42+JOj2HiLxNI81vdX0zFJXWORljDhCoyEC9uldR49+EHwz8C+BPEPjTwt4O0+w13Q9KutQ066DSOYLiKFnjcBmIJDAEZHagD2+viH/gpZ/wAjP4M/68rn/wBDSrn7FXxd+I3jX4vT6J4q8UXOq2H9lTTiKWOMAOrxgEFVB6Ma+pfiB8OfAvjyS0k8YeHrPVXtAwt2mZlMYbGQCpHBwPyoA/JSvrHwT+0X4h+KN1pnwk8RaDpcGleIFTSLm7tGkWdFddm9dxK574xivpD/AIZ5+CP/AEIemf8Af6X/AOLrA+JHwn+HngH4f6/4y8D+EbHT/EmkafLc6bdRb5HhmVfldVZiCR7g0AaHwJ/Z48MfCPxReeIdH1nVtQurqyazK3ZTaqM6OSAqjnMa1zf7Vn7QOv8Awh8UaRoui6HpmoC9sjdSSXbP8vzsoUBSP7ua+Rz+0R8bAOfH2pAf9cov/iK4rx3428VeOtTi1LxbrVxq13DEIY5Jgo2JknaAoAxkk/jQB9D/APDbfjv/AKFHw3+c/wD8XR/w2347/wChR8N/nP8A/F18r16L+zb4Z0/xZ8bfDOg61p7X2mXNw32qH5gGRY2PJHIGQKAPY/8Ahtvx3/0KPhv85/8A4uj/AIbb8d/9Cj4b/Of/AOLr6aH7O/wTb7vgHTT9JZf/AIul/wCGdfgr/wBCBp3/AH9m/wDi6AOq+GmvyeO/hboviG8tktZNZ05ZpYomJWMuvIBPNeX/AAn/AGXfB/w6+INh4y03XtavLqx83yIbgx+WPMjaM52qCcK5717C1vpfhbwdJZ6XHb6dY6bZMtvGDhIURTtHPYV8UfsrfGz4oeK/j54f0DxF4sudQ0y+NyJ7aSKMKdtvLIuMKCMMooA+8a/PT/gob/yXq3/7Adv/AOjJa9+/bp8d+NvAvhbw5deDdWudLa6vJUupoYlYkBAVUlgQOSfris39mzwrovxs+GSeLvi1osPiPXI72azhvrpWjka3UKyr8hUEBmfBx60AfA1e4/sLf8nJ6D/173n/AKTyV9afEL4CfBfTvAmv30PgzTrSa206eWOYTyAxusZKnl8dcV8k/sOSxxftI+H2lkSMGG7UFjjJNu4A+poA+tv2s/jZrPwctfDjaNo9hqMurvchzdl9sYiEfQKRyfM/Sut/Zx+Id98UPhdZ+LNSsLaxupZ5oXityxT5Gxkbsnmt3x94D8FePYLSHxfodnq6WbM1uJmYGMtjdgqQecD8hV/wh4d8O+D9Bi0Tw3p9tpmmwlmSCInapJyxySTyfWgD8qvi9/yVnxh/2Hb3/wBHvXRfs2fDmw+KXxOh8K6nqFzYWrWstw8tuFL/ACAcDcCOc024sdP1/wDagk028VbnT9R8aGCYK3EkUl7tbBHqpPNfov4I+Enw58E6wdY8LeFLLTL8xGLz42dm2HqPmY4zgUAeH/8ADEngT/obvEn5Qf8AxFe/fCbwPpvw58Bad4P0m5ubm0sfMKS3BBkYvIzsTgAdWNdVSFlBwWAP1oAWiiigAooooAKKKKACvk//AIKT/wDIheFP+wpJ/wCijX1hXyf/AMFJ/wDkQvCn/YUk/wDRRoA2/wDgnR/yQ7U/+xgn/wDREFfHH7Q//Jd/HX/YevP/AEa1fY//AATo/wCSHan/ANjBP/6Igr44/aI/5Lv45/7D15/6NagDg6+wv+CaH/IW8c/9cLL/ANCmr49r7C/4Jof8hbxz/wBcLL/0KagDgv8AgoF/ycFJ/wBgm2/9nr6+0mR4v2RbSSN2R08BIyspwQRYDBBr5B/4KBf8nBSf9gm2/wDZ6+z/AAFpLa9+zVoGhrMIW1HwdbWgkIyEMlmqbse2c0AfBf7IXjLQ/A/xrstb8TaodO0s2s8U0xVmXcyfLuCgk8+1dz+3b8RvA3xAv/CUng3WIdVexiuxdyxwum0OYtiksoJ+659s+9ah/Yj8Z548ZaBj/rlN/hXkv7QHwU1z4OT6NHrGrWGorqyzNC9qGG0xFNwIYD/notAHlqkqwZSQQcgjtX3z4q+PXwsvv2b9R8Px+Lo5tbuPCr2ItTBL5jXDWxj2klcfePJzXz/8G/2YvFHxM8B23i/TvEOkWFrcySxxxXCyF/kYqSdoIHINeS6Z4Tv7/wCItv4HilhXUJ9WXS1kJ/diUy+VnPpmgD2z/gnp/wAl7n/7Alx/6HFXY/8ABSyST/hIvBkW9vL+yXLbc8Z3pzj1qz4R+HF1+ynfTfFHxbqlvrto8X9lxWemRsJDJKQ24mTAAAiP51P4w0pf2wktdb8IXH/COHw2WtbmHVE3eb5uGVkMef7hBBoA+c/BvwW+KHjHw/Br/hvwjd6hpk7MsVwssSK5VirY3MDwQR+FepfAL4EfF/w78ZfC2t6p4Ru9P0+z1COW6uGuosLGD82QrknI4xivs74EeCbn4c/CfRPBl5fRX1xpyzeZPEpCMZJnl4B5wN+PwrxLUv20/BdnqNzZjwjr8oglaPeHiAbacZwW46UAWP8Ago9HGfgvokxjUyL4iiVXxyAbe4yM+hwPyFfGvw/+F3j7x/aXN54Q8N3Oq29rII5pI5I0VGIzj52GTj0r1/8Aal/aK0P4ueBdP8N6R4f1HTmttTS+klupEIIWKRAoCk/89M/hXr//AATb/wCSZeJf+wyP/RKUAfNcP7NnxsklRD4EukDMBua6gwvufn6V9QftHfHD4Wap8EvEvhjw14utrjU5rZba3t7WGVeki5AO0LjaD3xivpw18LTfsR+MPOfyfGehGPcdheKUHHbOB1oA5P8AYd+IXhf4f+PNbuvF2tDS7C703yo3dHdGlEikZCg84Dc4r68/4aR+CX/Q/WX/AIDXH/xuvm3/AIYj8af9Dl4f/wC/c3/xNeI/Hb4W6t8JPGFv4b1jULO/luLJLyOa2DBSjO6YwwBzmNqAPQ/jf8JviR4y+IXiPx94c8PXGs+GtSne+sdQguI2SW2IyrKCwbGO2O1YP7FX/JzfhD/eu/8A0jnr1T4c/tY+HfC/wf0vwbceFdUnvrDTfsXnRyxiJ2CkBuTkD8K+fvgT42t/hz8V9E8ZXdlLfQac8vmQRMFdxJC8fBPGRvz+FAH6w1w/jz4ufDnwLq8ekeLPFNrpl/JCJlgeOR22EkBvkU4yQevpXhf/AA254L/6E3xB/wB/If8A4qua8XfDm6/atvofih4S1S30K0ji/suWz1ONjIJIiW3Ax5BBEo/KgDzf4qfBL4reMfiT4i8WeH/DFxrGi6zqM9/pt9FdRFJ7aVy8TLucEDYy8EDFefeNvg18TfBehPrvifwnd6dpsbqj3DSxOqsxwoO1iRk8V+nvw90F/C/gLw/4akuFuH0rTbeyaVRgSGKNU3Ads7c1zv7QfgK7+Jnwr1PwfY38FhcXbwuk0ylkBjkV8HHPO3FAH5TV3ngf4O/Erxtog1vwt4UutS04yNGJ0ljRSy9QN7AnFbX7QPwR134OHRv7Y1bT9RTVvO8prUONpi2bgQwH/PRa+x/2Cf8Ak3XTv+v+6/8ARlAHzF8J/wBn34waX8UfCuqal4LubSystZtLm4me5hIjjjmV2PDk9Aegr7+8a+K/D3gzQZNd8UapDpmnRuqNPIGI3N0GFBJJ+lWfFOsW/h7wzquv3iO9tpllNeTKgyxSNC7Ae+FNfC37S37S3h/4pfDY+FNJ8OanYzNeRXDTXUkZUKmeAFJ5OaAPqH/hpD4Jf9D9Zf8AgNP/APG6+X/2hPhz47+LnxWvPiB8OdLl8ReGNRit/wCz9Qt7lET93EsbgB2VlIkR8jHWvmCvqz9nn9qLw58N/hXpfg3VfDWq3k1jJMfPtpI9rLJK0nRiDkb8fhQB9ueGre4tfDmmWt3n7RDaRRy5OfnCAHnvzmtCq2lXkeo6Za6hCGEVzCkyBuoVlBGfzqzQAUUUUAFFFFABXyf/AMFJ/wDkQvCn/YUk/wDRRr6wr5Y/4KMaff6h4G8LR2Fjc3brqchZYImcgeUeuBQBpf8ABOj/AJIdqf8A2ME//oiCtXxj+yX8NvFXizVfEuo6t4pjvNUu5LudILuBY1d2LEKDCSBk9ya+JPCuufF3wrpz6b4avvGGkWbymZoLMTxIXIALYAxnCgZ9hWv/AMLC+P3/AEM/j7/v9c0AfV//AAxb8Kf+gz4w/wDA23/+MV6N8EPgh4S+ENzqs/hm+1m5bVEiScX80cgURliNuyNcffOc57V8Ff8ACwvj9/0M/j7/AL/XNH/Cwvj9/wBDP4+/7/XNAHY/8FAv+TgpP+wTbf8As9fZvgfVZdB/Zl0PXII0ll07wbb3caPnazR2SuAcdiRX5r+J4/iD4o1P+1PEdv4j1a+8sR/aLuGWR9o6DJGcDJr9HdJtLqT9k+0sUtpjdt4FSIQbCHLmwA27euc8YoA8e/Zj/aU8cfEv4rW/hPxBpegQWc9tNKJLKCVJFZF3DlpGBH4V7T8cPgv4S+LyaUPE9zq1u2lmX7O9hOkZIk2bg29GB+4vbtXx5+wtoOuWf7QVjdXmjajbQRWN15kkts6KuUwMkj1r9DKAOY+FvgfRvhz4Ks/CWgPdyWFoXZHupA8rF2LMSQAOpPQCvFfG37PXgDwTNrvxg0+bXbjWNEFx4gt7Se7j+ytcxBp1DARh9m9Rxuz715Z+174w+MGkfHK/sfCuseK7PSEt7Y20enmUQkmNSxGzgndnNfT3juPVdT/Zp1uKeGefVbrwhOske0mR52tDkY/vFj09aAPg34yftEeOvip4Wi8N+IbLQraxjuVuf9BtpEdnUEDJeRuPmPTFZ3wR+OHjD4RW2p23hm10e5i1F0eZb+B5MMgIBXY644J9a4b/AIRnxJ/0L+rf+Acn+FH/AAjPiT/oX9W/8A5P8KAP1F/Z88a6l8RPg/oPjDV7e1tr7UFm86O2DCMGOeSPKhiSAQgOCT1r82/A3hu08YfGvTvC99NNBa6nrX2aWSHG9VaQglcgjP4Va8P+IvjH4e0ddH0LUvGem6cm4ra2xnjjXccthRxySa2f2cPD3iMfHzwbc3Giaoqpq8Ussklq4CgNlmJI4oA+qf8Ahi34U/8AQZ8Yf+Btv/8AGK9a+C3wq8NfCbw/d6L4Zn1KeC7uftMsl9Msjl9oX+FVAGAO1d3RQAGvgCf9tL4pec/laH4RSPcditaTsQM8Anzhk++BX3+elfkBP4V8TxTyRSeHdXV0Yqymzk4IPI6UAe+/8NpfFb/oDeD/APwCuP8A4/XpHw38H6L+1l4abx/8RBd6ZrOl3T6Mg0OUQwyQoqTKWWVZDuBnccGvjf8A4RnxJ/0L+rf+Acn+FdJ4T1f4seErSaz8MXXi7R7eaTzJYrMTxK74xuIUcnAAzQB9faz+xn8MLfSLy4ttb8WLPFA7xl7qBl3BSRkCEZH4ivkT9n3wXp3xD+MGg+D9WuLq2sdQebzpLYqJAI4JJMKWBAJKAcg9a0rrx38eLq2ltrjxH48lhlQpIjS3BDKRggj0rk9D0/xtoeq2+raNp2v6ff27Fobm3t5UkjOCMhgMjgkfjQB9wf8ADFvwp/6DPjD/AMDbf/4xXnnxN+Iuq/st61b/AAx+HNhp95pT2w1OW41pXnneaVip5jaNQAIl4211f7CPiT4k67rHiiPxxqXiG+tYreBrY6oZGCuWbdtL+2MgV5j/AMFAND1q++OFrdWWkX9zA2iwKJIbd3UsJJcjIHUZH50Afbfw21248UfDzw54kuoY4bjVdLtr2WOPO1GkiVyBnnAJrmv2j/HeqfDb4R6p4u0W2tLm+tZIUiS6Vmj/AHkqoSQpBOA3qK1PgfbXFn8GPBVpdwyQXEOgWMcsbrhkYQICCOxBrovEGi6T4g0qbSdc0211Kwmx5ttcxCSN8HIyp4PIBoA/MD43/Gjxb8Xm0o+J7bSbddLEv2dLCB4xmTbuLb3Yn7i9+1bvwi/aQ8e/DHwgnhfQrHQLqwjmeZDe20jyKXOWGUkUYz7V6p+3l8MNF0GHwjdeBfBUFkJmu4706XZYU48ox7wg68yYP1r5a/4RnxJ/0L+rf+Acn+FAH6uaV5Pjz4V2n9rw+XD4i0NPtccLY2rcQDeFJ6cOcGvjv9qT9m/wR8Mfhg3irw7qevTXSXsUBjvZ4pIyr5/uxqQRj1rxzTfGnxy03T4NP0/XvHNraW8YjhhikuFSNAMBQB0Aql4o174veKdOGneJL7xhq1mHEggu/PkQMOhweM0AcDX17+zX+zJ4D+Inwj0nxj4g1PxAl7eyz7orS4ijiCxzPGBho2PITJOe9P8A2D/hhoeu6f4ru/HXgm3vTFLbR2Z1SxyACJC+wOPZMn6V9laDo+laDpMGk6Lp9rp1hACIba2jEcaAnJwo4HJJoAn060hsNPtrG3BENvEsMeTk7VAAz+AqeiigAooooAKKKKACiiigAooooAKKKKACiiigAooooAKKKKACiiigAooooAKKKKACiiigAooooAKKKKACiiigAooooAKKKKACiiigAooooAKKKKACiiigAooooAKKKKACiiigAooooAKKKKACiiigAooooAKKKKACiiigAooooAKKKKACiiigAooooAKKKKACiiigAooooAKKKKACiiigAooooAKKKKAP/9k=">
            <a:extLst>
              <a:ext uri="{FF2B5EF4-FFF2-40B4-BE49-F238E27FC236}">
                <a16:creationId xmlns:a16="http://schemas.microsoft.com/office/drawing/2014/main" id="{8D4B420E-E111-43A1-B9BD-5683DD0D557A}"/>
              </a:ext>
            </a:extLst>
          </p:cNvPr>
          <p:cNvSpPr>
            <a:spLocks noChangeAspect="1" noChangeArrowheads="1"/>
          </p:cNvSpPr>
          <p:nvPr/>
        </p:nvSpPr>
        <p:spPr bwMode="auto">
          <a:xfrm>
            <a:off x="5943600" y="3276600"/>
            <a:ext cx="2433782" cy="24337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31412642-8CE4-4582-AB79-5B3CCCE8E689}"/>
              </a:ext>
            </a:extLst>
          </p:cNvPr>
          <p:cNvPicPr>
            <a:picLocks noChangeAspect="1"/>
          </p:cNvPicPr>
          <p:nvPr/>
        </p:nvPicPr>
        <p:blipFill>
          <a:blip r:embed="rId3"/>
          <a:stretch>
            <a:fillRect/>
          </a:stretch>
        </p:blipFill>
        <p:spPr>
          <a:xfrm>
            <a:off x="6783784" y="485775"/>
            <a:ext cx="2809875" cy="2790825"/>
          </a:xfrm>
          <a:prstGeom prst="rect">
            <a:avLst/>
          </a:prstGeom>
        </p:spPr>
      </p:pic>
      <p:sp>
        <p:nvSpPr>
          <p:cNvPr id="2" name="TextBox 1"/>
          <p:cNvSpPr txBox="1"/>
          <p:nvPr/>
        </p:nvSpPr>
        <p:spPr>
          <a:xfrm>
            <a:off x="6128053" y="3204563"/>
            <a:ext cx="4380173" cy="523220"/>
          </a:xfrm>
          <a:prstGeom prst="rect">
            <a:avLst/>
          </a:prstGeom>
          <a:noFill/>
        </p:spPr>
        <p:txBody>
          <a:bodyPr wrap="square" rtlCol="0">
            <a:spAutoFit/>
          </a:bodyPr>
          <a:lstStyle/>
          <a:p>
            <a:r>
              <a:rPr lang="en-US" sz="2800" dirty="0"/>
              <a:t>https://bit.ly/survPL83720</a:t>
            </a:r>
          </a:p>
        </p:txBody>
      </p:sp>
      <p:sp>
        <p:nvSpPr>
          <p:cNvPr id="11" name="Rectangle 10"/>
          <p:cNvSpPr/>
          <p:nvPr/>
        </p:nvSpPr>
        <p:spPr>
          <a:xfrm>
            <a:off x="7622808" y="5464278"/>
            <a:ext cx="4506426" cy="369332"/>
          </a:xfrm>
          <a:prstGeom prst="rect">
            <a:avLst/>
          </a:prstGeom>
        </p:spPr>
        <p:txBody>
          <a:bodyPr wrap="none">
            <a:spAutoFit/>
          </a:bodyPr>
          <a:lstStyle/>
          <a:p>
            <a:r>
              <a:rPr lang="en-US" u="sng" dirty="0" smtClean="0">
                <a:latin typeface="Karla"/>
                <a:hlinkClick r:id="rId4"/>
              </a:rPr>
              <a:t>Presentation Links - https</a:t>
            </a:r>
            <a:r>
              <a:rPr lang="en-US" u="sng" dirty="0">
                <a:latin typeface="Karla"/>
                <a:hlinkClick r:id="rId4"/>
              </a:rPr>
              <a:t>://linktr.ee/eklose</a:t>
            </a:r>
            <a:endParaRPr lang="en-US" dirty="0"/>
          </a:p>
        </p:txBody>
      </p:sp>
    </p:spTree>
    <p:extLst>
      <p:ext uri="{BB962C8B-B14F-4D97-AF65-F5344CB8AC3E}">
        <p14:creationId xmlns:p14="http://schemas.microsoft.com/office/powerpoint/2010/main" val="82328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398586" y="1723293"/>
            <a:ext cx="8448430" cy="4149969"/>
          </a:xfrm>
        </p:spPr>
        <p:txBody>
          <a:bodyPr>
            <a:normAutofit/>
          </a:bodyPr>
          <a:lstStyle/>
          <a:p>
            <a:r>
              <a:rPr lang="en-US" dirty="0" smtClean="0"/>
              <a:t>Introduction  - Please use this QR code and a smart phone to answer two questions about yourself.</a:t>
            </a:r>
            <a:r>
              <a:rPr lang="en-US" dirty="0"/>
              <a:t> </a:t>
            </a:r>
            <a:r>
              <a:rPr lang="en-US" dirty="0" smtClean="0"/>
              <a:t>I will paste the link to the same survey form in the chat.</a:t>
            </a:r>
            <a:br>
              <a:rPr lang="en-US" dirty="0" smtClean="0"/>
            </a:br>
            <a:endParaRPr lang="en-US" dirty="0"/>
          </a:p>
          <a:p>
            <a:r>
              <a:rPr lang="en-US" dirty="0" smtClean="0"/>
              <a:t>View Results</a:t>
            </a:r>
          </a:p>
          <a:p>
            <a:r>
              <a:rPr lang="en-US" dirty="0" smtClean="0"/>
              <a:t>Hopes</a:t>
            </a:r>
            <a:r>
              <a:rPr lang="en-US" dirty="0"/>
              <a:t>, Fears, and </a:t>
            </a:r>
            <a:r>
              <a:rPr lang="en-US" dirty="0" smtClean="0"/>
              <a:t>Expectations </a:t>
            </a:r>
            <a:r>
              <a:rPr lang="en-US" dirty="0"/>
              <a:t>	</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914" y="1723293"/>
            <a:ext cx="2754923" cy="2754923"/>
          </a:xfrm>
          <a:prstGeom prst="rect">
            <a:avLst/>
          </a:prstGeom>
        </p:spPr>
      </p:pic>
      <p:pic>
        <p:nvPicPr>
          <p:cNvPr id="8" name="Picture 46" descr="045-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953" y="4657604"/>
            <a:ext cx="1125415" cy="112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97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t>
            </a:r>
            <a:r>
              <a:rPr lang="en-US" b="1" dirty="0" err="1"/>
              <a:t>Geotechnology</a:t>
            </a:r>
            <a:r>
              <a:rPr lang="en-US" b="1" dirty="0"/>
              <a:t> is </a:t>
            </a:r>
            <a:r>
              <a:rPr lang="en-US" b="1" dirty="0" smtClean="0"/>
              <a:t>important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pic>
        <p:nvPicPr>
          <p:cNvPr id="5" name="_s_QHJfPD1s"/>
          <p:cNvPicPr>
            <a:picLocks noRot="1" noChangeAspect="1"/>
          </p:cNvPicPr>
          <p:nvPr>
            <a:videoFile r:link="rId1"/>
          </p:nvPr>
        </p:nvPicPr>
        <p:blipFill>
          <a:blip r:embed="rId3"/>
          <a:stretch>
            <a:fillRect/>
          </a:stretch>
        </p:blipFill>
        <p:spPr>
          <a:xfrm>
            <a:off x="2188284" y="1143924"/>
            <a:ext cx="7905886" cy="4447061"/>
          </a:xfrm>
          <a:prstGeom prst="rect">
            <a:avLst/>
          </a:prstGeom>
        </p:spPr>
      </p:pic>
      <p:sp>
        <p:nvSpPr>
          <p:cNvPr id="6" name="TextBox 5"/>
          <p:cNvSpPr txBox="1"/>
          <p:nvPr/>
        </p:nvSpPr>
        <p:spPr>
          <a:xfrm>
            <a:off x="0" y="5590985"/>
            <a:ext cx="12631231" cy="369332"/>
          </a:xfrm>
          <a:prstGeom prst="rect">
            <a:avLst/>
          </a:prstGeom>
          <a:noFill/>
        </p:spPr>
        <p:txBody>
          <a:bodyPr wrap="square" rtlCol="0">
            <a:spAutoFit/>
          </a:bodyPr>
          <a:lstStyle/>
          <a:p>
            <a:pPr algn="ctr"/>
            <a:r>
              <a:rPr lang="en-US" dirty="0" smtClean="0"/>
              <a:t>More of the Geospatial Revolution can be found at </a:t>
            </a:r>
            <a:r>
              <a:rPr lang="en-US" dirty="0" smtClean="0">
                <a:hlinkClick r:id="rId4"/>
              </a:rPr>
              <a:t>http</a:t>
            </a:r>
            <a:r>
              <a:rPr lang="en-US" dirty="0">
                <a:hlinkClick r:id="rId4"/>
              </a:rPr>
              <a:t>://www.geospatialrevolution.psu.edu/</a:t>
            </a:r>
            <a:endParaRPr lang="en-US" dirty="0"/>
          </a:p>
        </p:txBody>
      </p:sp>
    </p:spTree>
    <p:extLst>
      <p:ext uri="{BB962C8B-B14F-4D97-AF65-F5344CB8AC3E}">
        <p14:creationId xmlns:p14="http://schemas.microsoft.com/office/powerpoint/2010/main" val="360921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t>
            </a:r>
            <a:r>
              <a:rPr lang="en-US" b="1" dirty="0" err="1"/>
              <a:t>Geotechnology</a:t>
            </a:r>
            <a:r>
              <a:rPr lang="en-US" b="1" dirty="0"/>
              <a:t> is </a:t>
            </a:r>
            <a:r>
              <a:rPr lang="en-US" b="1" dirty="0" smtClean="0"/>
              <a:t>important </a:t>
            </a:r>
            <a:endParaRPr lang="en-US" dirty="0"/>
          </a:p>
        </p:txBody>
      </p:sp>
      <p:sp>
        <p:nvSpPr>
          <p:cNvPr id="3" name="Content Placeholder 2"/>
          <p:cNvSpPr>
            <a:spLocks noGrp="1"/>
          </p:cNvSpPr>
          <p:nvPr>
            <p:ph idx="1"/>
          </p:nvPr>
        </p:nvSpPr>
        <p:spPr>
          <a:xfrm>
            <a:off x="398586" y="1723293"/>
            <a:ext cx="6378298" cy="4149969"/>
          </a:xfrm>
        </p:spPr>
        <p:txBody>
          <a:bodyPr/>
          <a:lstStyle/>
          <a:p>
            <a:r>
              <a:rPr lang="en-US" dirty="0"/>
              <a:t>Let’s watch </a:t>
            </a:r>
            <a:r>
              <a:rPr lang="en-US" dirty="0" smtClean="0"/>
              <a:t>and discuss</a:t>
            </a:r>
          </a:p>
          <a:p>
            <a:r>
              <a:rPr lang="en-US" dirty="0" smtClean="0"/>
              <a:t>Discussion with </a:t>
            </a:r>
            <a:r>
              <a:rPr lang="en-US" dirty="0" err="1" smtClean="0"/>
              <a:t>MentiMeter</a:t>
            </a:r>
            <a:r>
              <a:rPr lang="en-US" dirty="0" smtClean="0"/>
              <a:t> </a:t>
            </a:r>
            <a:r>
              <a:rPr lang="en-US" i="1" dirty="0">
                <a:hlinkClick r:id="rId2"/>
              </a:rPr>
              <a:t>https://</a:t>
            </a:r>
            <a:r>
              <a:rPr lang="en-US" i="1" dirty="0" smtClean="0">
                <a:hlinkClick r:id="rId2"/>
              </a:rPr>
              <a:t>www.menti.com/5bj161w8k9</a:t>
            </a:r>
            <a:r>
              <a:rPr lang="en-US" i="1" dirty="0" smtClean="0"/>
              <a:t>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sp>
        <p:nvSpPr>
          <p:cNvPr id="6" name="TextBox 5"/>
          <p:cNvSpPr txBox="1"/>
          <p:nvPr/>
        </p:nvSpPr>
        <p:spPr>
          <a:xfrm>
            <a:off x="5662330" y="5230395"/>
            <a:ext cx="4933851" cy="646331"/>
          </a:xfrm>
          <a:prstGeom prst="rect">
            <a:avLst/>
          </a:prstGeom>
          <a:noFill/>
        </p:spPr>
        <p:txBody>
          <a:bodyPr wrap="none" rtlCol="0">
            <a:spAutoFit/>
          </a:bodyPr>
          <a:lstStyle/>
          <a:p>
            <a:pPr algn="ctr"/>
            <a:r>
              <a:rPr lang="en-US" dirty="0" smtClean="0"/>
              <a:t>More of the Geospatial Revolution can be found at</a:t>
            </a:r>
            <a:br>
              <a:rPr lang="en-US" dirty="0" smtClean="0"/>
            </a:br>
            <a:r>
              <a:rPr lang="en-US" dirty="0" smtClean="0">
                <a:hlinkClick r:id="rId3"/>
              </a:rPr>
              <a:t>http</a:t>
            </a:r>
            <a:r>
              <a:rPr lang="en-US" dirty="0">
                <a:hlinkClick r:id="rId3"/>
              </a:rPr>
              <a:t>://www.geospatialrevolution.psu.edu/</a:t>
            </a:r>
            <a:endParaRPr lang="en-US" dirty="0"/>
          </a:p>
        </p:txBody>
      </p:sp>
      <p:pic>
        <p:nvPicPr>
          <p:cNvPr id="2050" name="Picture 2" descr="https://api.qrserver.com/v1/create-qr-code/?size=500x500&amp;data=https://www.menti.com/5bj161w8k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065" y="1543905"/>
            <a:ext cx="3373412" cy="33734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045-lightbul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400" y="3235569"/>
            <a:ext cx="1125415" cy="112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42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5" title="Mentimeter"/>
              <p:cNvGraphicFramePr>
                <a:graphicFrameLocks noGrp="1"/>
              </p:cNvGraphicFramePr>
              <p:nvPr>
                <p:extLst>
                  <p:ext uri="{D42A27DB-BD31-4B8C-83A1-F6EECF244321}">
                    <p14:modId xmlns:p14="http://schemas.microsoft.com/office/powerpoint/2010/main" val="2753049040"/>
                  </p:ext>
                </p:extLst>
              </p:nvPr>
            </p:nvGraphicFramePr>
            <p:xfrm>
              <a:off x="1445343" y="235616"/>
              <a:ext cx="10746658" cy="5546444"/>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Add-in 5" title="Mentimeter"/>
              <p:cNvPicPr>
                <a:picLocks noGrp="1" noRot="1" noChangeAspect="1" noMove="1" noResize="1" noEditPoints="1" noAdjustHandles="1" noChangeArrowheads="1" noChangeShapeType="1"/>
              </p:cNvPicPr>
              <p:nvPr/>
            </p:nvPicPr>
            <p:blipFill>
              <a:blip r:embed="rId3"/>
              <a:stretch>
                <a:fillRect/>
              </a:stretch>
            </p:blipFill>
            <p:spPr>
              <a:xfrm>
                <a:off x="1445343" y="235616"/>
                <a:ext cx="10746658" cy="5546444"/>
              </a:xfrm>
              <a:prstGeom prst="rect">
                <a:avLst/>
              </a:prstGeom>
            </p:spPr>
          </p:pic>
        </mc:Fallback>
      </mc:AlternateContent>
      <p:pic>
        <p:nvPicPr>
          <p:cNvPr id="1026" name="Picture 2" descr="https://api.qrserver.com/v1/create-qr-code/?size=500x500&amp;data=https://www.menti.com/5bj161w8k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2" y="235615"/>
            <a:ext cx="1077349" cy="107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47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GIS? Why now? </a:t>
            </a:r>
            <a:endParaRPr lang="en-US" dirty="0"/>
          </a:p>
        </p:txBody>
      </p:sp>
      <p:sp>
        <p:nvSpPr>
          <p:cNvPr id="3" name="Content Placeholder 2"/>
          <p:cNvSpPr>
            <a:spLocks noGrp="1"/>
          </p:cNvSpPr>
          <p:nvPr>
            <p:ph idx="1"/>
          </p:nvPr>
        </p:nvSpPr>
        <p:spPr>
          <a:xfrm>
            <a:off x="273538" y="1930533"/>
            <a:ext cx="8682893" cy="3731847"/>
          </a:xfrm>
        </p:spPr>
        <p:txBody>
          <a:bodyPr>
            <a:normAutofit/>
          </a:bodyPr>
          <a:lstStyle/>
          <a:p>
            <a:r>
              <a:rPr lang="en-US" dirty="0" smtClean="0"/>
              <a:t>Head </a:t>
            </a:r>
            <a:r>
              <a:rPr lang="en-US" dirty="0"/>
              <a:t>to this page: </a:t>
            </a:r>
            <a:r>
              <a:rPr lang="en-US" i="1" dirty="0" smtClean="0"/>
              <a:t>http</a:t>
            </a:r>
            <a:r>
              <a:rPr lang="en-US" i="1" dirty="0"/>
              <a:t>://www.esri.com/industries</a:t>
            </a:r>
          </a:p>
          <a:p>
            <a:pPr marL="0" indent="0">
              <a:buNone/>
            </a:pPr>
            <a:r>
              <a:rPr lang="en-US" i="1" dirty="0"/>
              <a:t> </a:t>
            </a:r>
            <a:r>
              <a:rPr lang="en-US" i="1" dirty="0" smtClean="0"/>
              <a:t/>
            </a:r>
            <a:br>
              <a:rPr lang="en-US" i="1" dirty="0" smtClean="0"/>
            </a:br>
            <a:endParaRPr lang="en-US" dirty="0"/>
          </a:p>
          <a:p>
            <a:r>
              <a:rPr lang="en-US" dirty="0"/>
              <a:t>Review the list of industries and choose one </a:t>
            </a:r>
            <a:r>
              <a:rPr lang="en-US" dirty="0" smtClean="0"/>
              <a:t>to </a:t>
            </a:r>
            <a:r>
              <a:rPr lang="en-US" dirty="0"/>
              <a:t>read about further</a:t>
            </a:r>
            <a:r>
              <a:rPr lang="en-US" dirty="0" smtClean="0"/>
              <a:t>.</a:t>
            </a:r>
          </a:p>
          <a:p>
            <a:pPr marL="0" indent="0">
              <a:buNone/>
            </a:pPr>
            <a:r>
              <a:rPr lang="en-US" dirty="0" smtClean="0"/>
              <a:t> </a:t>
            </a:r>
            <a:endParaRPr lang="en-US" dirty="0"/>
          </a:p>
          <a:p>
            <a:r>
              <a:rPr lang="en-US" dirty="0" smtClean="0"/>
              <a:t>In the Teams chat, please answer this question – Which industry </a:t>
            </a:r>
            <a:r>
              <a:rPr lang="en-US" dirty="0"/>
              <a:t>surprised you? 	</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819" y="2514733"/>
            <a:ext cx="2563446" cy="2563446"/>
          </a:xfrm>
          <a:prstGeom prst="rect">
            <a:avLst/>
          </a:prstGeom>
        </p:spPr>
      </p:pic>
      <p:pic>
        <p:nvPicPr>
          <p:cNvPr id="99" name="Picture 46" descr="045-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766" y="1312939"/>
            <a:ext cx="1125415" cy="112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ESRI?</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sp>
        <p:nvSpPr>
          <p:cNvPr id="6" name="TextBox 5"/>
          <p:cNvSpPr txBox="1"/>
          <p:nvPr/>
        </p:nvSpPr>
        <p:spPr>
          <a:xfrm>
            <a:off x="8307754" y="1371032"/>
            <a:ext cx="3291852" cy="1477328"/>
          </a:xfrm>
          <a:prstGeom prst="rect">
            <a:avLst/>
          </a:prstGeom>
          <a:noFill/>
        </p:spPr>
        <p:txBody>
          <a:bodyPr wrap="square" rtlCol="0">
            <a:spAutoFit/>
          </a:bodyPr>
          <a:lstStyle/>
          <a:p>
            <a:r>
              <a:rPr lang="en-US" dirty="0" smtClean="0">
                <a:hlinkClick r:id="rId3"/>
              </a:rPr>
              <a:t>Why do they give all this away for free?</a:t>
            </a:r>
          </a:p>
          <a:p>
            <a:r>
              <a:rPr lang="en-US" dirty="0" smtClean="0">
                <a:hlinkClick r:id="rId3"/>
              </a:rPr>
              <a:t>https</a:t>
            </a:r>
            <a:r>
              <a:rPr lang="en-US" dirty="0">
                <a:hlinkClick r:id="rId3"/>
              </a:rPr>
              <a:t>://</a:t>
            </a:r>
            <a:r>
              <a:rPr lang="en-US" dirty="0" smtClean="0">
                <a:hlinkClick r:id="rId3"/>
              </a:rPr>
              <a:t>www.esri.com/en-us/industries/education/schools/our-story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466" y="2848360"/>
            <a:ext cx="1905000" cy="1905000"/>
          </a:xfrm>
          <a:prstGeom prst="rect">
            <a:avLst/>
          </a:prstGeom>
        </p:spPr>
      </p:pic>
      <p:pic>
        <p:nvPicPr>
          <p:cNvPr id="3" name="42eFnLZ6bXM"/>
          <p:cNvPicPr>
            <a:picLocks noRot="1" noChangeAspect="1"/>
          </p:cNvPicPr>
          <p:nvPr>
            <a:videoFile r:link="rId1"/>
          </p:nvPr>
        </p:nvPicPr>
        <p:blipFill>
          <a:blip r:embed="rId5"/>
          <a:stretch>
            <a:fillRect/>
          </a:stretch>
        </p:blipFill>
        <p:spPr>
          <a:xfrm>
            <a:off x="263014" y="1246239"/>
            <a:ext cx="7967207" cy="4481554"/>
          </a:xfrm>
          <a:prstGeom prst="rect">
            <a:avLst/>
          </a:prstGeom>
        </p:spPr>
      </p:pic>
      <p:pic>
        <p:nvPicPr>
          <p:cNvPr id="8" name="Picture 46" descr="045-lightbul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7466" y="3326838"/>
            <a:ext cx="1125415" cy="112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3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to </a:t>
            </a:r>
            <a:r>
              <a:rPr lang="en-US" b="1" dirty="0" err="1" smtClean="0"/>
              <a:t>GeoInquiries</a:t>
            </a:r>
            <a:r>
              <a:rPr lang="en-US" b="1" dirty="0" smtClean="0"/>
              <a:t>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pic>
        <p:nvPicPr>
          <p:cNvPr id="1026" name="Picture 2" descr="GeoInquiries | Standards-Based Inquiry Activities for Teaching Ma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72" y="2152598"/>
            <a:ext cx="441007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4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to </a:t>
            </a:r>
            <a:r>
              <a:rPr lang="en-US" b="1" dirty="0" err="1" smtClean="0"/>
              <a:t>GeoInquiries</a:t>
            </a:r>
            <a:r>
              <a:rPr lang="en-US" b="1" dirty="0" smtClean="0"/>
              <a:t>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Cracked Plates </a:t>
            </a:r>
            <a:r>
              <a:rPr lang="en-US" dirty="0" smtClean="0"/>
              <a:t>Demonstration</a:t>
            </a:r>
          </a:p>
          <a:p>
            <a:r>
              <a:rPr lang="en-US" dirty="0" smtClean="0"/>
              <a:t>Lesson</a:t>
            </a:r>
            <a:r>
              <a:rPr lang="en-US" dirty="0"/>
              <a:t>:</a:t>
            </a:r>
          </a:p>
          <a:p>
            <a:pPr lvl="1"/>
            <a:r>
              <a:rPr lang="en-US" dirty="0">
                <a:hlinkClick r:id="rId2"/>
              </a:rPr>
              <a:t>https://www.esri.com/content/dam/esrisites/en-us/media/pdf/geoinquiries/earth-science/6-plateboundaries-earthscience-geoinquiry.pdf</a:t>
            </a:r>
            <a:endParaRPr lang="en-US" dirty="0"/>
          </a:p>
          <a:p>
            <a:r>
              <a:rPr lang="en-US" dirty="0"/>
              <a:t>Map:</a:t>
            </a:r>
          </a:p>
          <a:p>
            <a:pPr lvl="1"/>
            <a:r>
              <a:rPr lang="en-US" dirty="0">
                <a:hlinkClick r:id="rId3"/>
              </a:rPr>
              <a:t>http://esriurl.com/earthgeoinquiry6</a:t>
            </a:r>
            <a:r>
              <a:rPr lang="en-US" dirty="0"/>
              <a:t>  </a:t>
            </a:r>
            <a:endParaRPr lang="en-US" dirty="0" smtClean="0"/>
          </a:p>
          <a:p>
            <a:r>
              <a:rPr lang="en-US" dirty="0" smtClean="0"/>
              <a:t>All Geoinquiries</a:t>
            </a:r>
          </a:p>
          <a:p>
            <a:pPr lvl="1"/>
            <a:r>
              <a:rPr lang="en-US" dirty="0">
                <a:hlinkClick r:id="rId4"/>
              </a:rPr>
              <a:t>http://</a:t>
            </a:r>
            <a:r>
              <a:rPr lang="en-US" dirty="0" smtClean="0">
                <a:hlinkClick r:id="rId4"/>
              </a:rPr>
              <a:t>esri.com/geoinquiries</a:t>
            </a:r>
            <a:endParaRPr lang="en-US" dirty="0" smtClean="0"/>
          </a:p>
          <a:p>
            <a:pPr lvl="1"/>
            <a:r>
              <a:rPr lang="en-US" dirty="0" smtClean="0"/>
              <a:t>WV Standards Alignment - </a:t>
            </a:r>
            <a:r>
              <a:rPr lang="en-US" dirty="0">
                <a:hlinkClick r:id="rId5"/>
              </a:rPr>
              <a:t>https://wvde.us/middle-secondary-learning/gis/</a:t>
            </a:r>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3517465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7.png"/></Relationships>
</file>

<file path=ppt/webextensions/webextension1.xml><?xml version="1.0" encoding="utf-8"?>
<we:webextension xmlns:we="http://schemas.microsoft.com/office/webextensions/webextension/2010/11" id="{66A8AA17-AC72-4E84-9069-0AC1016CBE45}">
  <we:reference id="wa104379261" version="2.0.0.2" store="en-US" storeType="OMEX"/>
  <we:alternateReferences>
    <we:reference id="wa104379261" version="2.0.0.2" store="wa104379261" storeType="OMEX"/>
  </we:alternateReferences>
  <we:properties>
    <we:property name="mentimeter-slide" value="{&quot;seriesId&quot;:&quot;7882dd7ff74502d083fd9236b9f51f7d&quot;,&quot;questionId&quot;:&quot;bf79eb84a9b1&quot;,&quot;link&quot;:&quot;https://www.mentimeter.com/s/7882dd7ff74502d083fd9236b9f51f7d/bf79eb84a9b1&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WVDE_2017Theme2</Template>
  <TotalTime>7703</TotalTime>
  <Words>742</Words>
  <Application>Microsoft Office PowerPoint</Application>
  <PresentationFormat>Widescreen</PresentationFormat>
  <Paragraphs>101</Paragraphs>
  <Slides>16</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Fira Sans</vt:lpstr>
      <vt:lpstr>Fira Sans Light</vt:lpstr>
      <vt:lpstr>Fira Sans Ultra</vt:lpstr>
      <vt:lpstr>Karla</vt:lpstr>
      <vt:lpstr>Times New Roman</vt:lpstr>
      <vt:lpstr>Vollkorn</vt:lpstr>
      <vt:lpstr>WVDE_2017Theme2</vt:lpstr>
      <vt:lpstr>Adding Context to Content Instruction Using Digital Mapping Tools</vt:lpstr>
      <vt:lpstr>Welcome!</vt:lpstr>
      <vt:lpstr>Why Geotechnology is important </vt:lpstr>
      <vt:lpstr>Why Geotechnology is important </vt:lpstr>
      <vt:lpstr>PowerPoint Presentation</vt:lpstr>
      <vt:lpstr>Why GIS? Why now? </vt:lpstr>
      <vt:lpstr>Who is ESRI?</vt:lpstr>
      <vt:lpstr>Introduction to GeoInquiries  </vt:lpstr>
      <vt:lpstr>Introduction to GeoInquiries  </vt:lpstr>
      <vt:lpstr>Anatomy of a GeoInquiry </vt:lpstr>
      <vt:lpstr>PowerPoint Presentation</vt:lpstr>
      <vt:lpstr>PowerPoint Presentation</vt:lpstr>
      <vt:lpstr>PowerPoint Presentation</vt:lpstr>
      <vt:lpstr>Choose a GeoInquiry!</vt:lpstr>
      <vt:lpstr>Resources -  Adding Context to Content Instruction Using Digital Mapping Tools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Erika Klose</cp:lastModifiedBy>
  <cp:revision>42</cp:revision>
  <dcterms:created xsi:type="dcterms:W3CDTF">2017-05-08T14:21:19Z</dcterms:created>
  <dcterms:modified xsi:type="dcterms:W3CDTF">2020-08-10T12:33:29Z</dcterms:modified>
</cp:coreProperties>
</file>