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9.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0.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3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3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34.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3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47.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48.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49.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50.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5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52.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91.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2"/>
  </p:notesMasterIdLst>
  <p:handoutMasterIdLst>
    <p:handoutMasterId r:id="rId83"/>
  </p:handoutMasterIdLst>
  <p:sldIdLst>
    <p:sldId id="257" r:id="rId5"/>
    <p:sldId id="717" r:id="rId6"/>
    <p:sldId id="721" r:id="rId7"/>
    <p:sldId id="528" r:id="rId8"/>
    <p:sldId id="333" r:id="rId9"/>
    <p:sldId id="393" r:id="rId10"/>
    <p:sldId id="401" r:id="rId11"/>
    <p:sldId id="402" r:id="rId12"/>
    <p:sldId id="335" r:id="rId13"/>
    <p:sldId id="406" r:id="rId14"/>
    <p:sldId id="338" r:id="rId15"/>
    <p:sldId id="339" r:id="rId16"/>
    <p:sldId id="340" r:id="rId17"/>
    <p:sldId id="341" r:id="rId18"/>
    <p:sldId id="342" r:id="rId19"/>
    <p:sldId id="343" r:id="rId20"/>
    <p:sldId id="271" r:id="rId21"/>
    <p:sldId id="348" r:id="rId22"/>
    <p:sldId id="349" r:id="rId23"/>
    <p:sldId id="350" r:id="rId24"/>
    <p:sldId id="352" r:id="rId25"/>
    <p:sldId id="353" r:id="rId26"/>
    <p:sldId id="354" r:id="rId27"/>
    <p:sldId id="355" r:id="rId28"/>
    <p:sldId id="423" r:id="rId29"/>
    <p:sldId id="361" r:id="rId30"/>
    <p:sldId id="362" r:id="rId31"/>
    <p:sldId id="363" r:id="rId32"/>
    <p:sldId id="364" r:id="rId33"/>
    <p:sldId id="365" r:id="rId34"/>
    <p:sldId id="367" r:id="rId35"/>
    <p:sldId id="369" r:id="rId36"/>
    <p:sldId id="370" r:id="rId37"/>
    <p:sldId id="371" r:id="rId38"/>
    <p:sldId id="383" r:id="rId39"/>
    <p:sldId id="384" r:id="rId40"/>
    <p:sldId id="424" r:id="rId41"/>
    <p:sldId id="425" r:id="rId42"/>
    <p:sldId id="426" r:id="rId43"/>
    <p:sldId id="427" r:id="rId44"/>
    <p:sldId id="428" r:id="rId45"/>
    <p:sldId id="429" r:id="rId46"/>
    <p:sldId id="430" r:id="rId47"/>
    <p:sldId id="431" r:id="rId48"/>
    <p:sldId id="345" r:id="rId49"/>
    <p:sldId id="346" r:id="rId50"/>
    <p:sldId id="372" r:id="rId51"/>
    <p:sldId id="374" r:id="rId52"/>
    <p:sldId id="376" r:id="rId53"/>
    <p:sldId id="377" r:id="rId54"/>
    <p:sldId id="378" r:id="rId55"/>
    <p:sldId id="379" r:id="rId56"/>
    <p:sldId id="380" r:id="rId57"/>
    <p:sldId id="318" r:id="rId58"/>
    <p:sldId id="386" r:id="rId59"/>
    <p:sldId id="260" r:id="rId60"/>
    <p:sldId id="272" r:id="rId61"/>
    <p:sldId id="326" r:id="rId62"/>
    <p:sldId id="327" r:id="rId63"/>
    <p:sldId id="328" r:id="rId64"/>
    <p:sldId id="320" r:id="rId65"/>
    <p:sldId id="331" r:id="rId66"/>
    <p:sldId id="329" r:id="rId67"/>
    <p:sldId id="289" r:id="rId68"/>
    <p:sldId id="290" r:id="rId69"/>
    <p:sldId id="293" r:id="rId70"/>
    <p:sldId id="316" r:id="rId71"/>
    <p:sldId id="297" r:id="rId72"/>
    <p:sldId id="298" r:id="rId73"/>
    <p:sldId id="299" r:id="rId74"/>
    <p:sldId id="300" r:id="rId75"/>
    <p:sldId id="301" r:id="rId76"/>
    <p:sldId id="394" r:id="rId77"/>
    <p:sldId id="395" r:id="rId78"/>
    <p:sldId id="505" r:id="rId79"/>
    <p:sldId id="720" r:id="rId80"/>
    <p:sldId id="312" r:id="rId8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985622-DBD1-4E9A-8406-2EC3CFE688B5}">
          <p14:sldIdLst>
            <p14:sldId id="257"/>
            <p14:sldId id="717"/>
            <p14:sldId id="721"/>
            <p14:sldId id="528"/>
            <p14:sldId id="333"/>
            <p14:sldId id="393"/>
            <p14:sldId id="401"/>
            <p14:sldId id="402"/>
            <p14:sldId id="335"/>
            <p14:sldId id="406"/>
            <p14:sldId id="338"/>
            <p14:sldId id="339"/>
            <p14:sldId id="340"/>
            <p14:sldId id="341"/>
            <p14:sldId id="342"/>
            <p14:sldId id="343"/>
            <p14:sldId id="271"/>
            <p14:sldId id="348"/>
            <p14:sldId id="349"/>
            <p14:sldId id="350"/>
            <p14:sldId id="352"/>
            <p14:sldId id="353"/>
            <p14:sldId id="354"/>
            <p14:sldId id="355"/>
            <p14:sldId id="423"/>
            <p14:sldId id="361"/>
            <p14:sldId id="362"/>
            <p14:sldId id="363"/>
            <p14:sldId id="364"/>
            <p14:sldId id="365"/>
            <p14:sldId id="367"/>
            <p14:sldId id="369"/>
            <p14:sldId id="370"/>
            <p14:sldId id="371"/>
            <p14:sldId id="383"/>
            <p14:sldId id="384"/>
            <p14:sldId id="424"/>
            <p14:sldId id="425"/>
            <p14:sldId id="426"/>
            <p14:sldId id="427"/>
            <p14:sldId id="428"/>
            <p14:sldId id="429"/>
            <p14:sldId id="430"/>
            <p14:sldId id="431"/>
            <p14:sldId id="345"/>
            <p14:sldId id="346"/>
            <p14:sldId id="372"/>
            <p14:sldId id="374"/>
            <p14:sldId id="376"/>
            <p14:sldId id="377"/>
            <p14:sldId id="378"/>
            <p14:sldId id="379"/>
            <p14:sldId id="380"/>
            <p14:sldId id="318"/>
            <p14:sldId id="386"/>
            <p14:sldId id="260"/>
            <p14:sldId id="272"/>
            <p14:sldId id="326"/>
          </p14:sldIdLst>
        </p14:section>
        <p14:section name="Untitled Section" id="{754E88FF-9E4D-4771-B5A8-3E499B960F70}">
          <p14:sldIdLst>
            <p14:sldId id="327"/>
            <p14:sldId id="328"/>
            <p14:sldId id="320"/>
            <p14:sldId id="331"/>
            <p14:sldId id="329"/>
            <p14:sldId id="289"/>
            <p14:sldId id="290"/>
            <p14:sldId id="293"/>
            <p14:sldId id="316"/>
            <p14:sldId id="297"/>
            <p14:sldId id="298"/>
            <p14:sldId id="299"/>
            <p14:sldId id="300"/>
            <p14:sldId id="301"/>
            <p14:sldId id="394"/>
            <p14:sldId id="395"/>
            <p14:sldId id="505"/>
            <p14:sldId id="720"/>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ger Huffman" initials="GH" lastIdx="3" clrIdx="0">
    <p:extLst>
      <p:ext uri="{19B8F6BF-5375-455C-9EA6-DF929625EA0E}">
        <p15:presenceInfo xmlns:p15="http://schemas.microsoft.com/office/powerpoint/2012/main" userId="S-1-5-21-91553693-3217469846-643312220-13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0" autoAdjust="0"/>
    <p:restoredTop sz="94618" autoAdjust="0"/>
  </p:normalViewPr>
  <p:slideViewPr>
    <p:cSldViewPr snapToGrid="0" snapToObjects="1">
      <p:cViewPr varScale="1">
        <p:scale>
          <a:sx n="101" d="100"/>
          <a:sy n="101" d="100"/>
        </p:scale>
        <p:origin x="132" y="240"/>
      </p:cViewPr>
      <p:guideLst/>
    </p:cSldViewPr>
  </p:slideViewPr>
  <p:outlineViewPr>
    <p:cViewPr>
      <p:scale>
        <a:sx n="33" d="100"/>
        <a:sy n="33" d="100"/>
      </p:scale>
      <p:origin x="0" y="-444"/>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0" d="100"/>
          <a:sy n="80" d="100"/>
        </p:scale>
        <p:origin x="207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commentAuthors" Target="commentAuthors.xml"/><Relationship Id="rId89"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ger Huffman" userId="738750e7-24f9-4dd6-a9a1-8fb43333b379" providerId="ADAL" clId="{AE338798-2C8A-4712-B1E3-34DC8C8DEB67}"/>
    <pc:docChg chg="custSel delSld modSld modSection">
      <pc:chgData name="Ginger Huffman" userId="738750e7-24f9-4dd6-a9a1-8fb43333b379" providerId="ADAL" clId="{AE338798-2C8A-4712-B1E3-34DC8C8DEB67}" dt="2020-08-04T02:41:50.430" v="23"/>
      <pc:docMkLst>
        <pc:docMk/>
      </pc:docMkLst>
      <pc:sldChg chg="delSp modTransition modAnim">
        <pc:chgData name="Ginger Huffman" userId="738750e7-24f9-4dd6-a9a1-8fb43333b379" providerId="ADAL" clId="{AE338798-2C8A-4712-B1E3-34DC8C8DEB67}" dt="2020-08-04T02:41:50.430" v="23"/>
        <pc:sldMkLst>
          <pc:docMk/>
          <pc:sldMk cId="3474082834" sldId="257"/>
        </pc:sldMkLst>
        <pc:picChg chg="del">
          <ac:chgData name="Ginger Huffman" userId="738750e7-24f9-4dd6-a9a1-8fb43333b379" providerId="ADAL" clId="{AE338798-2C8A-4712-B1E3-34DC8C8DEB67}" dt="2020-08-04T02:41:50.430" v="23"/>
          <ac:picMkLst>
            <pc:docMk/>
            <pc:sldMk cId="3474082834" sldId="257"/>
            <ac:picMk id="15" creationId="{F0B7AC0F-094D-4BE5-A973-72DC2AC8F40F}"/>
          </ac:picMkLst>
        </pc:picChg>
      </pc:sldChg>
      <pc:sldChg chg="modTransition">
        <pc:chgData name="Ginger Huffman" userId="738750e7-24f9-4dd6-a9a1-8fb43333b379" providerId="ADAL" clId="{AE338798-2C8A-4712-B1E3-34DC8C8DEB67}" dt="2020-08-04T02:41:43.077" v="22"/>
        <pc:sldMkLst>
          <pc:docMk/>
          <pc:sldMk cId="3286807324" sldId="260"/>
        </pc:sldMkLst>
      </pc:sldChg>
      <pc:sldChg chg="modTransition">
        <pc:chgData name="Ginger Huffman" userId="738750e7-24f9-4dd6-a9a1-8fb43333b379" providerId="ADAL" clId="{AE338798-2C8A-4712-B1E3-34DC8C8DEB67}" dt="2020-08-04T02:41:43.077" v="22"/>
        <pc:sldMkLst>
          <pc:docMk/>
          <pc:sldMk cId="935303099" sldId="271"/>
        </pc:sldMkLst>
      </pc:sldChg>
      <pc:sldChg chg="modTransition">
        <pc:chgData name="Ginger Huffman" userId="738750e7-24f9-4dd6-a9a1-8fb43333b379" providerId="ADAL" clId="{AE338798-2C8A-4712-B1E3-34DC8C8DEB67}" dt="2020-08-04T02:41:43.077" v="22"/>
        <pc:sldMkLst>
          <pc:docMk/>
          <pc:sldMk cId="1392529873" sldId="272"/>
        </pc:sldMkLst>
      </pc:sldChg>
      <pc:sldChg chg="modTransition">
        <pc:chgData name="Ginger Huffman" userId="738750e7-24f9-4dd6-a9a1-8fb43333b379" providerId="ADAL" clId="{AE338798-2C8A-4712-B1E3-34DC8C8DEB67}" dt="2020-08-04T02:41:43.077" v="22"/>
        <pc:sldMkLst>
          <pc:docMk/>
          <pc:sldMk cId="870014653" sldId="289"/>
        </pc:sldMkLst>
      </pc:sldChg>
      <pc:sldChg chg="modTransition">
        <pc:chgData name="Ginger Huffman" userId="738750e7-24f9-4dd6-a9a1-8fb43333b379" providerId="ADAL" clId="{AE338798-2C8A-4712-B1E3-34DC8C8DEB67}" dt="2020-08-04T02:41:43.077" v="22"/>
        <pc:sldMkLst>
          <pc:docMk/>
          <pc:sldMk cId="1448065262" sldId="290"/>
        </pc:sldMkLst>
      </pc:sldChg>
      <pc:sldChg chg="modTransition">
        <pc:chgData name="Ginger Huffman" userId="738750e7-24f9-4dd6-a9a1-8fb43333b379" providerId="ADAL" clId="{AE338798-2C8A-4712-B1E3-34DC8C8DEB67}" dt="2020-08-04T02:41:43.077" v="22"/>
        <pc:sldMkLst>
          <pc:docMk/>
          <pc:sldMk cId="745829042" sldId="293"/>
        </pc:sldMkLst>
      </pc:sldChg>
      <pc:sldChg chg="modTransition">
        <pc:chgData name="Ginger Huffman" userId="738750e7-24f9-4dd6-a9a1-8fb43333b379" providerId="ADAL" clId="{AE338798-2C8A-4712-B1E3-34DC8C8DEB67}" dt="2020-08-04T02:41:43.077" v="22"/>
        <pc:sldMkLst>
          <pc:docMk/>
          <pc:sldMk cId="3603304774" sldId="297"/>
        </pc:sldMkLst>
      </pc:sldChg>
      <pc:sldChg chg="modTransition">
        <pc:chgData name="Ginger Huffman" userId="738750e7-24f9-4dd6-a9a1-8fb43333b379" providerId="ADAL" clId="{AE338798-2C8A-4712-B1E3-34DC8C8DEB67}" dt="2020-08-04T02:41:43.077" v="22"/>
        <pc:sldMkLst>
          <pc:docMk/>
          <pc:sldMk cId="2094083146" sldId="298"/>
        </pc:sldMkLst>
      </pc:sldChg>
      <pc:sldChg chg="modTransition">
        <pc:chgData name="Ginger Huffman" userId="738750e7-24f9-4dd6-a9a1-8fb43333b379" providerId="ADAL" clId="{AE338798-2C8A-4712-B1E3-34DC8C8DEB67}" dt="2020-08-04T02:41:43.077" v="22"/>
        <pc:sldMkLst>
          <pc:docMk/>
          <pc:sldMk cId="1366896256" sldId="299"/>
        </pc:sldMkLst>
      </pc:sldChg>
      <pc:sldChg chg="modTransition">
        <pc:chgData name="Ginger Huffman" userId="738750e7-24f9-4dd6-a9a1-8fb43333b379" providerId="ADAL" clId="{AE338798-2C8A-4712-B1E3-34DC8C8DEB67}" dt="2020-08-04T02:41:43.077" v="22"/>
        <pc:sldMkLst>
          <pc:docMk/>
          <pc:sldMk cId="498180324" sldId="300"/>
        </pc:sldMkLst>
      </pc:sldChg>
      <pc:sldChg chg="modTransition">
        <pc:chgData name="Ginger Huffman" userId="738750e7-24f9-4dd6-a9a1-8fb43333b379" providerId="ADAL" clId="{AE338798-2C8A-4712-B1E3-34DC8C8DEB67}" dt="2020-08-04T02:41:43.077" v="22"/>
        <pc:sldMkLst>
          <pc:docMk/>
          <pc:sldMk cId="2202721584" sldId="301"/>
        </pc:sldMkLst>
      </pc:sldChg>
      <pc:sldChg chg="modTransition">
        <pc:chgData name="Ginger Huffman" userId="738750e7-24f9-4dd6-a9a1-8fb43333b379" providerId="ADAL" clId="{AE338798-2C8A-4712-B1E3-34DC8C8DEB67}" dt="2020-08-04T02:41:43.077" v="22"/>
        <pc:sldMkLst>
          <pc:docMk/>
          <pc:sldMk cId="904768008" sldId="312"/>
        </pc:sldMkLst>
      </pc:sldChg>
      <pc:sldChg chg="modTransition">
        <pc:chgData name="Ginger Huffman" userId="738750e7-24f9-4dd6-a9a1-8fb43333b379" providerId="ADAL" clId="{AE338798-2C8A-4712-B1E3-34DC8C8DEB67}" dt="2020-08-04T02:41:43.077" v="22"/>
        <pc:sldMkLst>
          <pc:docMk/>
          <pc:sldMk cId="3856975460" sldId="316"/>
        </pc:sldMkLst>
      </pc:sldChg>
      <pc:sldChg chg="modTransition">
        <pc:chgData name="Ginger Huffman" userId="738750e7-24f9-4dd6-a9a1-8fb43333b379" providerId="ADAL" clId="{AE338798-2C8A-4712-B1E3-34DC8C8DEB67}" dt="2020-08-04T02:41:43.077" v="22"/>
        <pc:sldMkLst>
          <pc:docMk/>
          <pc:sldMk cId="175598488" sldId="318"/>
        </pc:sldMkLst>
      </pc:sldChg>
      <pc:sldChg chg="modTransition">
        <pc:chgData name="Ginger Huffman" userId="738750e7-24f9-4dd6-a9a1-8fb43333b379" providerId="ADAL" clId="{AE338798-2C8A-4712-B1E3-34DC8C8DEB67}" dt="2020-08-04T02:41:43.077" v="22"/>
        <pc:sldMkLst>
          <pc:docMk/>
          <pc:sldMk cId="250456801" sldId="320"/>
        </pc:sldMkLst>
      </pc:sldChg>
      <pc:sldChg chg="modTransition">
        <pc:chgData name="Ginger Huffman" userId="738750e7-24f9-4dd6-a9a1-8fb43333b379" providerId="ADAL" clId="{AE338798-2C8A-4712-B1E3-34DC8C8DEB67}" dt="2020-08-04T02:41:43.077" v="22"/>
        <pc:sldMkLst>
          <pc:docMk/>
          <pc:sldMk cId="1954894945" sldId="326"/>
        </pc:sldMkLst>
      </pc:sldChg>
      <pc:sldChg chg="modTransition">
        <pc:chgData name="Ginger Huffman" userId="738750e7-24f9-4dd6-a9a1-8fb43333b379" providerId="ADAL" clId="{AE338798-2C8A-4712-B1E3-34DC8C8DEB67}" dt="2020-08-04T02:41:43.077" v="22"/>
        <pc:sldMkLst>
          <pc:docMk/>
          <pc:sldMk cId="1251209478" sldId="327"/>
        </pc:sldMkLst>
      </pc:sldChg>
      <pc:sldChg chg="modTransition">
        <pc:chgData name="Ginger Huffman" userId="738750e7-24f9-4dd6-a9a1-8fb43333b379" providerId="ADAL" clId="{AE338798-2C8A-4712-B1E3-34DC8C8DEB67}" dt="2020-08-04T02:41:43.077" v="22"/>
        <pc:sldMkLst>
          <pc:docMk/>
          <pc:sldMk cId="1672278547" sldId="328"/>
        </pc:sldMkLst>
      </pc:sldChg>
      <pc:sldChg chg="modTransition">
        <pc:chgData name="Ginger Huffman" userId="738750e7-24f9-4dd6-a9a1-8fb43333b379" providerId="ADAL" clId="{AE338798-2C8A-4712-B1E3-34DC8C8DEB67}" dt="2020-08-04T02:41:43.077" v="22"/>
        <pc:sldMkLst>
          <pc:docMk/>
          <pc:sldMk cId="2216442446" sldId="329"/>
        </pc:sldMkLst>
      </pc:sldChg>
      <pc:sldChg chg="modTransition">
        <pc:chgData name="Ginger Huffman" userId="738750e7-24f9-4dd6-a9a1-8fb43333b379" providerId="ADAL" clId="{AE338798-2C8A-4712-B1E3-34DC8C8DEB67}" dt="2020-08-04T02:41:43.077" v="22"/>
        <pc:sldMkLst>
          <pc:docMk/>
          <pc:sldMk cId="4268744066" sldId="331"/>
        </pc:sldMkLst>
      </pc:sldChg>
      <pc:sldChg chg="delSp modTransition delAnim modAnim">
        <pc:chgData name="Ginger Huffman" userId="738750e7-24f9-4dd6-a9a1-8fb43333b379" providerId="ADAL" clId="{AE338798-2C8A-4712-B1E3-34DC8C8DEB67}" dt="2020-08-04T02:41:50.430" v="23"/>
        <pc:sldMkLst>
          <pc:docMk/>
          <pc:sldMk cId="3778705834" sldId="333"/>
        </pc:sldMkLst>
        <pc:picChg chg="del">
          <ac:chgData name="Ginger Huffman" userId="738750e7-24f9-4dd6-a9a1-8fb43333b379" providerId="ADAL" clId="{AE338798-2C8A-4712-B1E3-34DC8C8DEB67}" dt="2020-08-04T02:41:50.430" v="23"/>
          <ac:picMkLst>
            <pc:docMk/>
            <pc:sldMk cId="3778705834" sldId="333"/>
            <ac:picMk id="3" creationId="{C7483EFB-4370-411C-9BC5-A15FA105E85E}"/>
          </ac:picMkLst>
        </pc:picChg>
        <pc:picChg chg="del">
          <ac:chgData name="Ginger Huffman" userId="738750e7-24f9-4dd6-a9a1-8fb43333b379" providerId="ADAL" clId="{AE338798-2C8A-4712-B1E3-34DC8C8DEB67}" dt="2020-08-04T02:25:29.210" v="11" actId="478"/>
          <ac:picMkLst>
            <pc:docMk/>
            <pc:sldMk cId="3778705834" sldId="333"/>
            <ac:picMk id="4" creationId="{AFE30958-9823-4D05-9596-D68B308B069A}"/>
          </ac:picMkLst>
        </pc:picChg>
      </pc:sldChg>
      <pc:sldChg chg="delSp modTransition delAnim">
        <pc:chgData name="Ginger Huffman" userId="738750e7-24f9-4dd6-a9a1-8fb43333b379" providerId="ADAL" clId="{AE338798-2C8A-4712-B1E3-34DC8C8DEB67}" dt="2020-08-04T02:41:43.077" v="22"/>
        <pc:sldMkLst>
          <pc:docMk/>
          <pc:sldMk cId="852917820" sldId="335"/>
        </pc:sldMkLst>
        <pc:picChg chg="del">
          <ac:chgData name="Ginger Huffman" userId="738750e7-24f9-4dd6-a9a1-8fb43333b379" providerId="ADAL" clId="{AE338798-2C8A-4712-B1E3-34DC8C8DEB67}" dt="2020-08-04T02:23:58.937" v="3" actId="478"/>
          <ac:picMkLst>
            <pc:docMk/>
            <pc:sldMk cId="852917820" sldId="335"/>
            <ac:picMk id="7" creationId="{8BD44587-A554-483D-BE54-AEE0BCAF5C53}"/>
          </ac:picMkLst>
        </pc:picChg>
      </pc:sldChg>
      <pc:sldChg chg="delSp modTransition delAnim">
        <pc:chgData name="Ginger Huffman" userId="738750e7-24f9-4dd6-a9a1-8fb43333b379" providerId="ADAL" clId="{AE338798-2C8A-4712-B1E3-34DC8C8DEB67}" dt="2020-08-04T02:41:43.077" v="22"/>
        <pc:sldMkLst>
          <pc:docMk/>
          <pc:sldMk cId="536274884" sldId="338"/>
        </pc:sldMkLst>
        <pc:picChg chg="del">
          <ac:chgData name="Ginger Huffman" userId="738750e7-24f9-4dd6-a9a1-8fb43333b379" providerId="ADAL" clId="{AE338798-2C8A-4712-B1E3-34DC8C8DEB67}" dt="2020-08-04T02:24:15.460" v="6" actId="478"/>
          <ac:picMkLst>
            <pc:docMk/>
            <pc:sldMk cId="536274884" sldId="338"/>
            <ac:picMk id="2" creationId="{3CFC25F9-5912-4727-94D3-EFB9DD30B596}"/>
          </ac:picMkLst>
        </pc:picChg>
      </pc:sldChg>
      <pc:sldChg chg="delSp modTransition delAnim">
        <pc:chgData name="Ginger Huffman" userId="738750e7-24f9-4dd6-a9a1-8fb43333b379" providerId="ADAL" clId="{AE338798-2C8A-4712-B1E3-34DC8C8DEB67}" dt="2020-08-04T02:41:43.077" v="22"/>
        <pc:sldMkLst>
          <pc:docMk/>
          <pc:sldMk cId="1555348613" sldId="339"/>
        </pc:sldMkLst>
        <pc:picChg chg="del">
          <ac:chgData name="Ginger Huffman" userId="738750e7-24f9-4dd6-a9a1-8fb43333b379" providerId="ADAL" clId="{AE338798-2C8A-4712-B1E3-34DC8C8DEB67}" dt="2020-08-04T02:24:11.571" v="5" actId="478"/>
          <ac:picMkLst>
            <pc:docMk/>
            <pc:sldMk cId="1555348613" sldId="339"/>
            <ac:picMk id="2" creationId="{7FC2D36A-3693-47F3-9FD0-30B872B4A027}"/>
          </ac:picMkLst>
        </pc:picChg>
      </pc:sldChg>
      <pc:sldChg chg="delSp modTransition delAnim">
        <pc:chgData name="Ginger Huffman" userId="738750e7-24f9-4dd6-a9a1-8fb43333b379" providerId="ADAL" clId="{AE338798-2C8A-4712-B1E3-34DC8C8DEB67}" dt="2020-08-04T02:41:43.077" v="22"/>
        <pc:sldMkLst>
          <pc:docMk/>
          <pc:sldMk cId="1942019806" sldId="340"/>
        </pc:sldMkLst>
        <pc:picChg chg="del">
          <ac:chgData name="Ginger Huffman" userId="738750e7-24f9-4dd6-a9a1-8fb43333b379" providerId="ADAL" clId="{AE338798-2C8A-4712-B1E3-34DC8C8DEB67}" dt="2020-08-04T02:24:20.730" v="7" actId="478"/>
          <ac:picMkLst>
            <pc:docMk/>
            <pc:sldMk cId="1942019806" sldId="340"/>
            <ac:picMk id="5" creationId="{23254FB8-F4D6-4D37-B0B2-E87219B91ED5}"/>
          </ac:picMkLst>
        </pc:picChg>
      </pc:sldChg>
      <pc:sldChg chg="delSp modTransition delAnim">
        <pc:chgData name="Ginger Huffman" userId="738750e7-24f9-4dd6-a9a1-8fb43333b379" providerId="ADAL" clId="{AE338798-2C8A-4712-B1E3-34DC8C8DEB67}" dt="2020-08-04T02:41:43.077" v="22"/>
        <pc:sldMkLst>
          <pc:docMk/>
          <pc:sldMk cId="3942954747" sldId="341"/>
        </pc:sldMkLst>
        <pc:picChg chg="del">
          <ac:chgData name="Ginger Huffman" userId="738750e7-24f9-4dd6-a9a1-8fb43333b379" providerId="ADAL" clId="{AE338798-2C8A-4712-B1E3-34DC8C8DEB67}" dt="2020-08-04T02:24:25.314" v="8" actId="478"/>
          <ac:picMkLst>
            <pc:docMk/>
            <pc:sldMk cId="3942954747" sldId="341"/>
            <ac:picMk id="6" creationId="{F6F1AA13-F98F-439A-B2F1-69999558EE51}"/>
          </ac:picMkLst>
        </pc:picChg>
      </pc:sldChg>
      <pc:sldChg chg="delSp modTransition delAnim">
        <pc:chgData name="Ginger Huffman" userId="738750e7-24f9-4dd6-a9a1-8fb43333b379" providerId="ADAL" clId="{AE338798-2C8A-4712-B1E3-34DC8C8DEB67}" dt="2020-08-04T02:41:43.077" v="22"/>
        <pc:sldMkLst>
          <pc:docMk/>
          <pc:sldMk cId="1540106290" sldId="342"/>
        </pc:sldMkLst>
        <pc:picChg chg="del">
          <ac:chgData name="Ginger Huffman" userId="738750e7-24f9-4dd6-a9a1-8fb43333b379" providerId="ADAL" clId="{AE338798-2C8A-4712-B1E3-34DC8C8DEB67}" dt="2020-08-04T02:24:30.056" v="9" actId="478"/>
          <ac:picMkLst>
            <pc:docMk/>
            <pc:sldMk cId="1540106290" sldId="342"/>
            <ac:picMk id="2" creationId="{4932946C-3298-4C94-B4B4-7B8FF51A12E7}"/>
          </ac:picMkLst>
        </pc:picChg>
      </pc:sldChg>
      <pc:sldChg chg="delSp modTransition delAnim">
        <pc:chgData name="Ginger Huffman" userId="738750e7-24f9-4dd6-a9a1-8fb43333b379" providerId="ADAL" clId="{AE338798-2C8A-4712-B1E3-34DC8C8DEB67}" dt="2020-08-04T02:41:43.077" v="22"/>
        <pc:sldMkLst>
          <pc:docMk/>
          <pc:sldMk cId="2026740963" sldId="343"/>
        </pc:sldMkLst>
        <pc:picChg chg="del">
          <ac:chgData name="Ginger Huffman" userId="738750e7-24f9-4dd6-a9a1-8fb43333b379" providerId="ADAL" clId="{AE338798-2C8A-4712-B1E3-34DC8C8DEB67}" dt="2020-08-04T02:24:34.090" v="10" actId="478"/>
          <ac:picMkLst>
            <pc:docMk/>
            <pc:sldMk cId="2026740963" sldId="343"/>
            <ac:picMk id="5" creationId="{F83A5291-6986-4134-B967-47D29F4FC605}"/>
          </ac:picMkLst>
        </pc:picChg>
      </pc:sldChg>
      <pc:sldChg chg="modTransition">
        <pc:chgData name="Ginger Huffman" userId="738750e7-24f9-4dd6-a9a1-8fb43333b379" providerId="ADAL" clId="{AE338798-2C8A-4712-B1E3-34DC8C8DEB67}" dt="2020-08-04T02:41:43.077" v="22"/>
        <pc:sldMkLst>
          <pc:docMk/>
          <pc:sldMk cId="96600587" sldId="345"/>
        </pc:sldMkLst>
      </pc:sldChg>
      <pc:sldChg chg="modTransition">
        <pc:chgData name="Ginger Huffman" userId="738750e7-24f9-4dd6-a9a1-8fb43333b379" providerId="ADAL" clId="{AE338798-2C8A-4712-B1E3-34DC8C8DEB67}" dt="2020-08-04T02:41:43.077" v="22"/>
        <pc:sldMkLst>
          <pc:docMk/>
          <pc:sldMk cId="483470138" sldId="346"/>
        </pc:sldMkLst>
      </pc:sldChg>
      <pc:sldChg chg="modTransition">
        <pc:chgData name="Ginger Huffman" userId="738750e7-24f9-4dd6-a9a1-8fb43333b379" providerId="ADAL" clId="{AE338798-2C8A-4712-B1E3-34DC8C8DEB67}" dt="2020-08-04T02:41:43.077" v="22"/>
        <pc:sldMkLst>
          <pc:docMk/>
          <pc:sldMk cId="2229756679" sldId="348"/>
        </pc:sldMkLst>
      </pc:sldChg>
      <pc:sldChg chg="modTransition">
        <pc:chgData name="Ginger Huffman" userId="738750e7-24f9-4dd6-a9a1-8fb43333b379" providerId="ADAL" clId="{AE338798-2C8A-4712-B1E3-34DC8C8DEB67}" dt="2020-08-04T02:41:43.077" v="22"/>
        <pc:sldMkLst>
          <pc:docMk/>
          <pc:sldMk cId="4289806686" sldId="349"/>
        </pc:sldMkLst>
      </pc:sldChg>
      <pc:sldChg chg="modTransition">
        <pc:chgData name="Ginger Huffman" userId="738750e7-24f9-4dd6-a9a1-8fb43333b379" providerId="ADAL" clId="{AE338798-2C8A-4712-B1E3-34DC8C8DEB67}" dt="2020-08-04T02:41:43.077" v="22"/>
        <pc:sldMkLst>
          <pc:docMk/>
          <pc:sldMk cId="3962162258" sldId="350"/>
        </pc:sldMkLst>
      </pc:sldChg>
      <pc:sldChg chg="modTransition">
        <pc:chgData name="Ginger Huffman" userId="738750e7-24f9-4dd6-a9a1-8fb43333b379" providerId="ADAL" clId="{AE338798-2C8A-4712-B1E3-34DC8C8DEB67}" dt="2020-08-04T02:41:43.077" v="22"/>
        <pc:sldMkLst>
          <pc:docMk/>
          <pc:sldMk cId="3098823000" sldId="352"/>
        </pc:sldMkLst>
      </pc:sldChg>
      <pc:sldChg chg="modTransition">
        <pc:chgData name="Ginger Huffman" userId="738750e7-24f9-4dd6-a9a1-8fb43333b379" providerId="ADAL" clId="{AE338798-2C8A-4712-B1E3-34DC8C8DEB67}" dt="2020-08-04T02:41:43.077" v="22"/>
        <pc:sldMkLst>
          <pc:docMk/>
          <pc:sldMk cId="2711307852" sldId="353"/>
        </pc:sldMkLst>
      </pc:sldChg>
      <pc:sldChg chg="modTransition">
        <pc:chgData name="Ginger Huffman" userId="738750e7-24f9-4dd6-a9a1-8fb43333b379" providerId="ADAL" clId="{AE338798-2C8A-4712-B1E3-34DC8C8DEB67}" dt="2020-08-04T02:41:43.077" v="22"/>
        <pc:sldMkLst>
          <pc:docMk/>
          <pc:sldMk cId="3559965869" sldId="354"/>
        </pc:sldMkLst>
      </pc:sldChg>
      <pc:sldChg chg="modTransition">
        <pc:chgData name="Ginger Huffman" userId="738750e7-24f9-4dd6-a9a1-8fb43333b379" providerId="ADAL" clId="{AE338798-2C8A-4712-B1E3-34DC8C8DEB67}" dt="2020-08-04T02:41:43.077" v="22"/>
        <pc:sldMkLst>
          <pc:docMk/>
          <pc:sldMk cId="3974451177" sldId="355"/>
        </pc:sldMkLst>
      </pc:sldChg>
      <pc:sldChg chg="modTransition">
        <pc:chgData name="Ginger Huffman" userId="738750e7-24f9-4dd6-a9a1-8fb43333b379" providerId="ADAL" clId="{AE338798-2C8A-4712-B1E3-34DC8C8DEB67}" dt="2020-08-04T02:41:43.077" v="22"/>
        <pc:sldMkLst>
          <pc:docMk/>
          <pc:sldMk cId="3945424062" sldId="361"/>
        </pc:sldMkLst>
      </pc:sldChg>
      <pc:sldChg chg="modTransition">
        <pc:chgData name="Ginger Huffman" userId="738750e7-24f9-4dd6-a9a1-8fb43333b379" providerId="ADAL" clId="{AE338798-2C8A-4712-B1E3-34DC8C8DEB67}" dt="2020-08-04T02:41:43.077" v="22"/>
        <pc:sldMkLst>
          <pc:docMk/>
          <pc:sldMk cId="2304074430" sldId="362"/>
        </pc:sldMkLst>
      </pc:sldChg>
      <pc:sldChg chg="modTransition">
        <pc:chgData name="Ginger Huffman" userId="738750e7-24f9-4dd6-a9a1-8fb43333b379" providerId="ADAL" clId="{AE338798-2C8A-4712-B1E3-34DC8C8DEB67}" dt="2020-08-04T02:41:43.077" v="22"/>
        <pc:sldMkLst>
          <pc:docMk/>
          <pc:sldMk cId="3104983316" sldId="363"/>
        </pc:sldMkLst>
      </pc:sldChg>
      <pc:sldChg chg="modTransition">
        <pc:chgData name="Ginger Huffman" userId="738750e7-24f9-4dd6-a9a1-8fb43333b379" providerId="ADAL" clId="{AE338798-2C8A-4712-B1E3-34DC8C8DEB67}" dt="2020-08-04T02:41:43.077" v="22"/>
        <pc:sldMkLst>
          <pc:docMk/>
          <pc:sldMk cId="2351558240" sldId="364"/>
        </pc:sldMkLst>
      </pc:sldChg>
      <pc:sldChg chg="modTransition">
        <pc:chgData name="Ginger Huffman" userId="738750e7-24f9-4dd6-a9a1-8fb43333b379" providerId="ADAL" clId="{AE338798-2C8A-4712-B1E3-34DC8C8DEB67}" dt="2020-08-04T02:41:43.077" v="22"/>
        <pc:sldMkLst>
          <pc:docMk/>
          <pc:sldMk cId="1673508577" sldId="365"/>
        </pc:sldMkLst>
      </pc:sldChg>
      <pc:sldChg chg="modTransition">
        <pc:chgData name="Ginger Huffman" userId="738750e7-24f9-4dd6-a9a1-8fb43333b379" providerId="ADAL" clId="{AE338798-2C8A-4712-B1E3-34DC8C8DEB67}" dt="2020-08-04T02:41:43.077" v="22"/>
        <pc:sldMkLst>
          <pc:docMk/>
          <pc:sldMk cId="3771753577" sldId="367"/>
        </pc:sldMkLst>
      </pc:sldChg>
      <pc:sldChg chg="modTransition">
        <pc:chgData name="Ginger Huffman" userId="738750e7-24f9-4dd6-a9a1-8fb43333b379" providerId="ADAL" clId="{AE338798-2C8A-4712-B1E3-34DC8C8DEB67}" dt="2020-08-04T02:41:43.077" v="22"/>
        <pc:sldMkLst>
          <pc:docMk/>
          <pc:sldMk cId="1516594962" sldId="369"/>
        </pc:sldMkLst>
      </pc:sldChg>
      <pc:sldChg chg="modTransition">
        <pc:chgData name="Ginger Huffman" userId="738750e7-24f9-4dd6-a9a1-8fb43333b379" providerId="ADAL" clId="{AE338798-2C8A-4712-B1E3-34DC8C8DEB67}" dt="2020-08-04T02:41:43.077" v="22"/>
        <pc:sldMkLst>
          <pc:docMk/>
          <pc:sldMk cId="612799296" sldId="370"/>
        </pc:sldMkLst>
      </pc:sldChg>
      <pc:sldChg chg="modTransition">
        <pc:chgData name="Ginger Huffman" userId="738750e7-24f9-4dd6-a9a1-8fb43333b379" providerId="ADAL" clId="{AE338798-2C8A-4712-B1E3-34DC8C8DEB67}" dt="2020-08-04T02:41:43.077" v="22"/>
        <pc:sldMkLst>
          <pc:docMk/>
          <pc:sldMk cId="1506507314" sldId="371"/>
        </pc:sldMkLst>
      </pc:sldChg>
      <pc:sldChg chg="modTransition">
        <pc:chgData name="Ginger Huffman" userId="738750e7-24f9-4dd6-a9a1-8fb43333b379" providerId="ADAL" clId="{AE338798-2C8A-4712-B1E3-34DC8C8DEB67}" dt="2020-08-04T02:41:43.077" v="22"/>
        <pc:sldMkLst>
          <pc:docMk/>
          <pc:sldMk cId="2026542224" sldId="372"/>
        </pc:sldMkLst>
      </pc:sldChg>
      <pc:sldChg chg="modTransition">
        <pc:chgData name="Ginger Huffman" userId="738750e7-24f9-4dd6-a9a1-8fb43333b379" providerId="ADAL" clId="{AE338798-2C8A-4712-B1E3-34DC8C8DEB67}" dt="2020-08-04T02:41:43.077" v="22"/>
        <pc:sldMkLst>
          <pc:docMk/>
          <pc:sldMk cId="3062234360" sldId="374"/>
        </pc:sldMkLst>
      </pc:sldChg>
      <pc:sldChg chg="modTransition">
        <pc:chgData name="Ginger Huffman" userId="738750e7-24f9-4dd6-a9a1-8fb43333b379" providerId="ADAL" clId="{AE338798-2C8A-4712-B1E3-34DC8C8DEB67}" dt="2020-08-04T02:41:43.077" v="22"/>
        <pc:sldMkLst>
          <pc:docMk/>
          <pc:sldMk cId="85704787" sldId="376"/>
        </pc:sldMkLst>
      </pc:sldChg>
      <pc:sldChg chg="modTransition">
        <pc:chgData name="Ginger Huffman" userId="738750e7-24f9-4dd6-a9a1-8fb43333b379" providerId="ADAL" clId="{AE338798-2C8A-4712-B1E3-34DC8C8DEB67}" dt="2020-08-04T02:41:43.077" v="22"/>
        <pc:sldMkLst>
          <pc:docMk/>
          <pc:sldMk cId="1296496829" sldId="377"/>
        </pc:sldMkLst>
      </pc:sldChg>
      <pc:sldChg chg="modTransition">
        <pc:chgData name="Ginger Huffman" userId="738750e7-24f9-4dd6-a9a1-8fb43333b379" providerId="ADAL" clId="{AE338798-2C8A-4712-B1E3-34DC8C8DEB67}" dt="2020-08-04T02:41:43.077" v="22"/>
        <pc:sldMkLst>
          <pc:docMk/>
          <pc:sldMk cId="3619616323" sldId="378"/>
        </pc:sldMkLst>
      </pc:sldChg>
      <pc:sldChg chg="modTransition">
        <pc:chgData name="Ginger Huffman" userId="738750e7-24f9-4dd6-a9a1-8fb43333b379" providerId="ADAL" clId="{AE338798-2C8A-4712-B1E3-34DC8C8DEB67}" dt="2020-08-04T02:41:43.077" v="22"/>
        <pc:sldMkLst>
          <pc:docMk/>
          <pc:sldMk cId="3519708796" sldId="379"/>
        </pc:sldMkLst>
      </pc:sldChg>
      <pc:sldChg chg="modTransition">
        <pc:chgData name="Ginger Huffman" userId="738750e7-24f9-4dd6-a9a1-8fb43333b379" providerId="ADAL" clId="{AE338798-2C8A-4712-B1E3-34DC8C8DEB67}" dt="2020-08-04T02:41:43.077" v="22"/>
        <pc:sldMkLst>
          <pc:docMk/>
          <pc:sldMk cId="643130625" sldId="380"/>
        </pc:sldMkLst>
      </pc:sldChg>
      <pc:sldChg chg="modTransition">
        <pc:chgData name="Ginger Huffman" userId="738750e7-24f9-4dd6-a9a1-8fb43333b379" providerId="ADAL" clId="{AE338798-2C8A-4712-B1E3-34DC8C8DEB67}" dt="2020-08-04T02:41:43.077" v="22"/>
        <pc:sldMkLst>
          <pc:docMk/>
          <pc:sldMk cId="916433940" sldId="383"/>
        </pc:sldMkLst>
      </pc:sldChg>
      <pc:sldChg chg="modTransition">
        <pc:chgData name="Ginger Huffman" userId="738750e7-24f9-4dd6-a9a1-8fb43333b379" providerId="ADAL" clId="{AE338798-2C8A-4712-B1E3-34DC8C8DEB67}" dt="2020-08-04T02:41:43.077" v="22"/>
        <pc:sldMkLst>
          <pc:docMk/>
          <pc:sldMk cId="1664253867" sldId="384"/>
        </pc:sldMkLst>
      </pc:sldChg>
      <pc:sldChg chg="modTransition">
        <pc:chgData name="Ginger Huffman" userId="738750e7-24f9-4dd6-a9a1-8fb43333b379" providerId="ADAL" clId="{AE338798-2C8A-4712-B1E3-34DC8C8DEB67}" dt="2020-08-04T02:41:43.077" v="22"/>
        <pc:sldMkLst>
          <pc:docMk/>
          <pc:sldMk cId="916950341" sldId="386"/>
        </pc:sldMkLst>
      </pc:sldChg>
      <pc:sldChg chg="addSp delSp modSp modTransition delAnim modAnim">
        <pc:chgData name="Ginger Huffman" userId="738750e7-24f9-4dd6-a9a1-8fb43333b379" providerId="ADAL" clId="{AE338798-2C8A-4712-B1E3-34DC8C8DEB67}" dt="2020-08-04T02:41:43.077" v="22"/>
        <pc:sldMkLst>
          <pc:docMk/>
          <pc:sldMk cId="1777618973" sldId="393"/>
        </pc:sldMkLst>
        <pc:picChg chg="del">
          <ac:chgData name="Ginger Huffman" userId="738750e7-24f9-4dd6-a9a1-8fb43333b379" providerId="ADAL" clId="{AE338798-2C8A-4712-B1E3-34DC8C8DEB67}" dt="2020-08-04T02:25:36.609" v="12" actId="478"/>
          <ac:picMkLst>
            <pc:docMk/>
            <pc:sldMk cId="1777618973" sldId="393"/>
            <ac:picMk id="3" creationId="{3912A8E2-69DA-4E90-A197-0704D1CB4383}"/>
          </ac:picMkLst>
        </pc:picChg>
        <pc:picChg chg="add del mod">
          <ac:chgData name="Ginger Huffman" userId="738750e7-24f9-4dd6-a9a1-8fb43333b379" providerId="ADAL" clId="{AE338798-2C8A-4712-B1E3-34DC8C8DEB67}" dt="2020-08-04T02:31:33.010" v="17"/>
          <ac:picMkLst>
            <pc:docMk/>
            <pc:sldMk cId="1777618973" sldId="393"/>
            <ac:picMk id="6" creationId="{90BAB431-9C12-4281-BF22-202B99285A20}"/>
          </ac:picMkLst>
        </pc:picChg>
        <pc:picChg chg="del">
          <ac:chgData name="Ginger Huffman" userId="738750e7-24f9-4dd6-a9a1-8fb43333b379" providerId="ADAL" clId="{AE338798-2C8A-4712-B1E3-34DC8C8DEB67}" dt="2020-08-04T02:23:44.430" v="1" actId="478"/>
          <ac:picMkLst>
            <pc:docMk/>
            <pc:sldMk cId="1777618973" sldId="393"/>
            <ac:picMk id="7" creationId="{CA136BFA-F7EC-4B17-BA00-9B69FE94006A}"/>
          </ac:picMkLst>
        </pc:picChg>
        <pc:picChg chg="add del mod">
          <ac:chgData name="Ginger Huffman" userId="738750e7-24f9-4dd6-a9a1-8fb43333b379" providerId="ADAL" clId="{AE338798-2C8A-4712-B1E3-34DC8C8DEB67}" dt="2020-08-04T02:36:43.513" v="19"/>
          <ac:picMkLst>
            <pc:docMk/>
            <pc:sldMk cId="1777618973" sldId="393"/>
            <ac:picMk id="8" creationId="{B85E32D5-604C-44C3-8019-C153EB5B8AAA}"/>
          </ac:picMkLst>
        </pc:picChg>
      </pc:sldChg>
      <pc:sldChg chg="modTransition">
        <pc:chgData name="Ginger Huffman" userId="738750e7-24f9-4dd6-a9a1-8fb43333b379" providerId="ADAL" clId="{AE338798-2C8A-4712-B1E3-34DC8C8DEB67}" dt="2020-08-04T02:41:43.077" v="22"/>
        <pc:sldMkLst>
          <pc:docMk/>
          <pc:sldMk cId="687585464" sldId="394"/>
        </pc:sldMkLst>
      </pc:sldChg>
      <pc:sldChg chg="modTransition">
        <pc:chgData name="Ginger Huffman" userId="738750e7-24f9-4dd6-a9a1-8fb43333b379" providerId="ADAL" clId="{AE338798-2C8A-4712-B1E3-34DC8C8DEB67}" dt="2020-08-04T02:41:43.077" v="22"/>
        <pc:sldMkLst>
          <pc:docMk/>
          <pc:sldMk cId="4286309245" sldId="395"/>
        </pc:sldMkLst>
      </pc:sldChg>
      <pc:sldChg chg="addSp delSp modSp modTransition delAnim modAnim">
        <pc:chgData name="Ginger Huffman" userId="738750e7-24f9-4dd6-a9a1-8fb43333b379" providerId="ADAL" clId="{AE338798-2C8A-4712-B1E3-34DC8C8DEB67}" dt="2020-08-04T02:41:50.430" v="23"/>
        <pc:sldMkLst>
          <pc:docMk/>
          <pc:sldMk cId="1656786355" sldId="401"/>
        </pc:sldMkLst>
        <pc:picChg chg="del">
          <ac:chgData name="Ginger Huffman" userId="738750e7-24f9-4dd6-a9a1-8fb43333b379" providerId="ADAL" clId="{AE338798-2C8A-4712-B1E3-34DC8C8DEB67}" dt="2020-08-04T02:25:41.426" v="13" actId="478"/>
          <ac:picMkLst>
            <pc:docMk/>
            <pc:sldMk cId="1656786355" sldId="401"/>
            <ac:picMk id="5" creationId="{7F0BB73A-558B-4820-B186-F35DE8503644}"/>
          </ac:picMkLst>
        </pc:picChg>
        <pc:picChg chg="del">
          <ac:chgData name="Ginger Huffman" userId="738750e7-24f9-4dd6-a9a1-8fb43333b379" providerId="ADAL" clId="{AE338798-2C8A-4712-B1E3-34DC8C8DEB67}" dt="2020-08-04T02:31:05.771" v="15"/>
          <ac:picMkLst>
            <pc:docMk/>
            <pc:sldMk cId="1656786355" sldId="401"/>
            <ac:picMk id="6" creationId="{C624D20E-5C71-4379-8EB8-5BBCE52503DE}"/>
          </ac:picMkLst>
        </pc:picChg>
        <pc:picChg chg="add del mod">
          <ac:chgData name="Ginger Huffman" userId="738750e7-24f9-4dd6-a9a1-8fb43333b379" providerId="ADAL" clId="{AE338798-2C8A-4712-B1E3-34DC8C8DEB67}" dt="2020-08-04T02:31:08.475" v="16"/>
          <ac:picMkLst>
            <pc:docMk/>
            <pc:sldMk cId="1656786355" sldId="401"/>
            <ac:picMk id="8" creationId="{E4954DBF-9BE0-4505-9534-69E50B160840}"/>
          </ac:picMkLst>
        </pc:picChg>
        <pc:picChg chg="add del mod">
          <ac:chgData name="Ginger Huffman" userId="738750e7-24f9-4dd6-a9a1-8fb43333b379" providerId="ADAL" clId="{AE338798-2C8A-4712-B1E3-34DC8C8DEB67}" dt="2020-08-04T02:40:33.417" v="21"/>
          <ac:picMkLst>
            <pc:docMk/>
            <pc:sldMk cId="1656786355" sldId="401"/>
            <ac:picMk id="10" creationId="{B4741CF6-CC4B-434E-91C1-90336945A776}"/>
          </ac:picMkLst>
        </pc:picChg>
        <pc:picChg chg="add del mod">
          <ac:chgData name="Ginger Huffman" userId="738750e7-24f9-4dd6-a9a1-8fb43333b379" providerId="ADAL" clId="{AE338798-2C8A-4712-B1E3-34DC8C8DEB67}" dt="2020-08-04T02:41:50.430" v="23"/>
          <ac:picMkLst>
            <pc:docMk/>
            <pc:sldMk cId="1656786355" sldId="401"/>
            <ac:picMk id="11" creationId="{E1FD4AAA-2F9B-4A47-AB55-90B03BE64CFB}"/>
          </ac:picMkLst>
        </pc:picChg>
      </pc:sldChg>
      <pc:sldChg chg="delSp modTransition delAnim modAnim">
        <pc:chgData name="Ginger Huffman" userId="738750e7-24f9-4dd6-a9a1-8fb43333b379" providerId="ADAL" clId="{AE338798-2C8A-4712-B1E3-34DC8C8DEB67}" dt="2020-08-04T02:41:50.430" v="23"/>
        <pc:sldMkLst>
          <pc:docMk/>
          <pc:sldMk cId="864547846" sldId="402"/>
        </pc:sldMkLst>
        <pc:picChg chg="del">
          <ac:chgData name="Ginger Huffman" userId="738750e7-24f9-4dd6-a9a1-8fb43333b379" providerId="ADAL" clId="{AE338798-2C8A-4712-B1E3-34DC8C8DEB67}" dt="2020-08-04T02:41:50.430" v="23"/>
          <ac:picMkLst>
            <pc:docMk/>
            <pc:sldMk cId="864547846" sldId="402"/>
            <ac:picMk id="5" creationId="{51AF984C-4B3F-4A72-B207-7D39B07C6A3C}"/>
          </ac:picMkLst>
        </pc:picChg>
        <pc:picChg chg="del">
          <ac:chgData name="Ginger Huffman" userId="738750e7-24f9-4dd6-a9a1-8fb43333b379" providerId="ADAL" clId="{AE338798-2C8A-4712-B1E3-34DC8C8DEB67}" dt="2020-08-04T02:23:54.987" v="2" actId="478"/>
          <ac:picMkLst>
            <pc:docMk/>
            <pc:sldMk cId="864547846" sldId="402"/>
            <ac:picMk id="8" creationId="{AC57F2FA-5697-47FF-BEE3-F86D62884B31}"/>
          </ac:picMkLst>
        </pc:picChg>
      </pc:sldChg>
      <pc:sldChg chg="delSp modTransition delAnim">
        <pc:chgData name="Ginger Huffman" userId="738750e7-24f9-4dd6-a9a1-8fb43333b379" providerId="ADAL" clId="{AE338798-2C8A-4712-B1E3-34DC8C8DEB67}" dt="2020-08-04T02:41:43.077" v="22"/>
        <pc:sldMkLst>
          <pc:docMk/>
          <pc:sldMk cId="290898129" sldId="406"/>
        </pc:sldMkLst>
        <pc:picChg chg="del">
          <ac:chgData name="Ginger Huffman" userId="738750e7-24f9-4dd6-a9a1-8fb43333b379" providerId="ADAL" clId="{AE338798-2C8A-4712-B1E3-34DC8C8DEB67}" dt="2020-08-04T02:24:03.773" v="4" actId="478"/>
          <ac:picMkLst>
            <pc:docMk/>
            <pc:sldMk cId="290898129" sldId="406"/>
            <ac:picMk id="6" creationId="{2E5EDC63-102F-4F3D-B768-09F7275D8C07}"/>
          </ac:picMkLst>
        </pc:picChg>
      </pc:sldChg>
      <pc:sldChg chg="modTransition">
        <pc:chgData name="Ginger Huffman" userId="738750e7-24f9-4dd6-a9a1-8fb43333b379" providerId="ADAL" clId="{AE338798-2C8A-4712-B1E3-34DC8C8DEB67}" dt="2020-08-04T02:41:43.077" v="22"/>
        <pc:sldMkLst>
          <pc:docMk/>
          <pc:sldMk cId="0" sldId="423"/>
        </pc:sldMkLst>
      </pc:sldChg>
      <pc:sldChg chg="modTransition">
        <pc:chgData name="Ginger Huffman" userId="738750e7-24f9-4dd6-a9a1-8fb43333b379" providerId="ADAL" clId="{AE338798-2C8A-4712-B1E3-34DC8C8DEB67}" dt="2020-08-04T02:41:43.077" v="22"/>
        <pc:sldMkLst>
          <pc:docMk/>
          <pc:sldMk cId="1713666862" sldId="424"/>
        </pc:sldMkLst>
      </pc:sldChg>
      <pc:sldChg chg="modTransition">
        <pc:chgData name="Ginger Huffman" userId="738750e7-24f9-4dd6-a9a1-8fb43333b379" providerId="ADAL" clId="{AE338798-2C8A-4712-B1E3-34DC8C8DEB67}" dt="2020-08-04T02:41:43.077" v="22"/>
        <pc:sldMkLst>
          <pc:docMk/>
          <pc:sldMk cId="2239799813" sldId="425"/>
        </pc:sldMkLst>
      </pc:sldChg>
      <pc:sldChg chg="modTransition">
        <pc:chgData name="Ginger Huffman" userId="738750e7-24f9-4dd6-a9a1-8fb43333b379" providerId="ADAL" clId="{AE338798-2C8A-4712-B1E3-34DC8C8DEB67}" dt="2020-08-04T02:41:43.077" v="22"/>
        <pc:sldMkLst>
          <pc:docMk/>
          <pc:sldMk cId="4031883411" sldId="426"/>
        </pc:sldMkLst>
      </pc:sldChg>
      <pc:sldChg chg="modTransition">
        <pc:chgData name="Ginger Huffman" userId="738750e7-24f9-4dd6-a9a1-8fb43333b379" providerId="ADAL" clId="{AE338798-2C8A-4712-B1E3-34DC8C8DEB67}" dt="2020-08-04T02:41:43.077" v="22"/>
        <pc:sldMkLst>
          <pc:docMk/>
          <pc:sldMk cId="2285149326" sldId="427"/>
        </pc:sldMkLst>
      </pc:sldChg>
      <pc:sldChg chg="modTransition">
        <pc:chgData name="Ginger Huffman" userId="738750e7-24f9-4dd6-a9a1-8fb43333b379" providerId="ADAL" clId="{AE338798-2C8A-4712-B1E3-34DC8C8DEB67}" dt="2020-08-04T02:41:43.077" v="22"/>
        <pc:sldMkLst>
          <pc:docMk/>
          <pc:sldMk cId="1033663497" sldId="428"/>
        </pc:sldMkLst>
      </pc:sldChg>
      <pc:sldChg chg="modTransition">
        <pc:chgData name="Ginger Huffman" userId="738750e7-24f9-4dd6-a9a1-8fb43333b379" providerId="ADAL" clId="{AE338798-2C8A-4712-B1E3-34DC8C8DEB67}" dt="2020-08-04T02:41:43.077" v="22"/>
        <pc:sldMkLst>
          <pc:docMk/>
          <pc:sldMk cId="3966786317" sldId="429"/>
        </pc:sldMkLst>
      </pc:sldChg>
      <pc:sldChg chg="modTransition">
        <pc:chgData name="Ginger Huffman" userId="738750e7-24f9-4dd6-a9a1-8fb43333b379" providerId="ADAL" clId="{AE338798-2C8A-4712-B1E3-34DC8C8DEB67}" dt="2020-08-04T02:41:43.077" v="22"/>
        <pc:sldMkLst>
          <pc:docMk/>
          <pc:sldMk cId="3196076115" sldId="430"/>
        </pc:sldMkLst>
      </pc:sldChg>
      <pc:sldChg chg="modTransition">
        <pc:chgData name="Ginger Huffman" userId="738750e7-24f9-4dd6-a9a1-8fb43333b379" providerId="ADAL" clId="{AE338798-2C8A-4712-B1E3-34DC8C8DEB67}" dt="2020-08-04T02:41:43.077" v="22"/>
        <pc:sldMkLst>
          <pc:docMk/>
          <pc:sldMk cId="19557516" sldId="431"/>
        </pc:sldMkLst>
      </pc:sldChg>
      <pc:sldChg chg="modTransition">
        <pc:chgData name="Ginger Huffman" userId="738750e7-24f9-4dd6-a9a1-8fb43333b379" providerId="ADAL" clId="{AE338798-2C8A-4712-B1E3-34DC8C8DEB67}" dt="2020-08-04T02:41:43.077" v="22"/>
        <pc:sldMkLst>
          <pc:docMk/>
          <pc:sldMk cId="1227474642" sldId="505"/>
        </pc:sldMkLst>
      </pc:sldChg>
      <pc:sldChg chg="delSp modTransition modAnim">
        <pc:chgData name="Ginger Huffman" userId="738750e7-24f9-4dd6-a9a1-8fb43333b379" providerId="ADAL" clId="{AE338798-2C8A-4712-B1E3-34DC8C8DEB67}" dt="2020-08-04T02:41:50.430" v="23"/>
        <pc:sldMkLst>
          <pc:docMk/>
          <pc:sldMk cId="4218061132" sldId="528"/>
        </pc:sldMkLst>
        <pc:picChg chg="del">
          <ac:chgData name="Ginger Huffman" userId="738750e7-24f9-4dd6-a9a1-8fb43333b379" providerId="ADAL" clId="{AE338798-2C8A-4712-B1E3-34DC8C8DEB67}" dt="2020-08-04T02:41:50.430" v="23"/>
          <ac:picMkLst>
            <pc:docMk/>
            <pc:sldMk cId="4218061132" sldId="528"/>
            <ac:picMk id="6" creationId="{9557E1FE-0B4C-43AF-AB05-FD601D300B74}"/>
          </ac:picMkLst>
        </pc:picChg>
      </pc:sldChg>
      <pc:sldChg chg="delSp modTransition modAnim">
        <pc:chgData name="Ginger Huffman" userId="738750e7-24f9-4dd6-a9a1-8fb43333b379" providerId="ADAL" clId="{AE338798-2C8A-4712-B1E3-34DC8C8DEB67}" dt="2020-08-04T02:41:50.430" v="23"/>
        <pc:sldMkLst>
          <pc:docMk/>
          <pc:sldMk cId="1808634604" sldId="717"/>
        </pc:sldMkLst>
        <pc:picChg chg="del">
          <ac:chgData name="Ginger Huffman" userId="738750e7-24f9-4dd6-a9a1-8fb43333b379" providerId="ADAL" clId="{AE338798-2C8A-4712-B1E3-34DC8C8DEB67}" dt="2020-08-04T02:41:50.430" v="23"/>
          <ac:picMkLst>
            <pc:docMk/>
            <pc:sldMk cId="1808634604" sldId="717"/>
            <ac:picMk id="11" creationId="{16BFB02D-D69B-4971-9E94-98944DFC8BBE}"/>
          </ac:picMkLst>
        </pc:picChg>
      </pc:sldChg>
      <pc:sldChg chg="modTransition">
        <pc:chgData name="Ginger Huffman" userId="738750e7-24f9-4dd6-a9a1-8fb43333b379" providerId="ADAL" clId="{AE338798-2C8A-4712-B1E3-34DC8C8DEB67}" dt="2020-08-04T02:41:43.077" v="22"/>
        <pc:sldMkLst>
          <pc:docMk/>
          <pc:sldMk cId="926047108" sldId="720"/>
        </pc:sldMkLst>
      </pc:sldChg>
      <pc:sldChg chg="delSp modTransition modAnim">
        <pc:chgData name="Ginger Huffman" userId="738750e7-24f9-4dd6-a9a1-8fb43333b379" providerId="ADAL" clId="{AE338798-2C8A-4712-B1E3-34DC8C8DEB67}" dt="2020-08-04T02:41:50.430" v="23"/>
        <pc:sldMkLst>
          <pc:docMk/>
          <pc:sldMk cId="3164597592" sldId="721"/>
        </pc:sldMkLst>
        <pc:picChg chg="del">
          <ac:chgData name="Ginger Huffman" userId="738750e7-24f9-4dd6-a9a1-8fb43333b379" providerId="ADAL" clId="{AE338798-2C8A-4712-B1E3-34DC8C8DEB67}" dt="2020-08-04T02:41:50.430" v="23"/>
          <ac:picMkLst>
            <pc:docMk/>
            <pc:sldMk cId="3164597592" sldId="721"/>
            <ac:picMk id="8" creationId="{E58B0D9B-5807-42D4-8C72-5029F9DB9F66}"/>
          </ac:picMkLst>
        </pc:picChg>
      </pc:sldChg>
      <pc:sldChg chg="del">
        <pc:chgData name="Ginger Huffman" userId="738750e7-24f9-4dd6-a9a1-8fb43333b379" providerId="ADAL" clId="{AE338798-2C8A-4712-B1E3-34DC8C8DEB67}" dt="2020-08-04T02:22:39.387" v="0" actId="2696"/>
        <pc:sldMkLst>
          <pc:docMk/>
          <pc:sldMk cId="2359371449" sldId="72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Summary</a:t>
            </a:r>
            <a:r>
              <a:rPr lang="en-US" baseline="0" dirty="0"/>
              <a:t> Statement 1</a:t>
            </a:r>
          </a:p>
          <a:p>
            <a:pPr>
              <a:defRPr/>
            </a:pPr>
            <a:r>
              <a:rPr lang="en-US" baseline="0" dirty="0"/>
              <a:t>Did students Make Progress?</a:t>
            </a:r>
            <a:endParaRPr lang="en-US" dirty="0"/>
          </a:p>
        </c:rich>
      </c:tx>
      <c:layout>
        <c:manualLayout>
          <c:xMode val="edge"/>
          <c:yMode val="edge"/>
          <c:x val="0.3118428011092805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279172847251129E-2"/>
          <c:y val="0.17372621077300304"/>
          <c:w val="0.93933959111402954"/>
          <c:h val="0.6574269379296217"/>
        </c:manualLayout>
      </c:layout>
      <c:barChart>
        <c:barDir val="col"/>
        <c:grouping val="clustered"/>
        <c:varyColors val="0"/>
        <c:ser>
          <c:idx val="0"/>
          <c:order val="0"/>
          <c:tx>
            <c:strRef>
              <c:f>Sheet1!$B$1</c:f>
              <c:strCache>
                <c:ptCount val="1"/>
                <c:pt idx="0">
                  <c:v>Target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outcome 1</c:v>
                </c:pt>
                <c:pt idx="1">
                  <c:v>Outcome 2</c:v>
                </c:pt>
                <c:pt idx="2">
                  <c:v>Outcome 3</c:v>
                </c:pt>
              </c:strCache>
            </c:strRef>
          </c:cat>
          <c:val>
            <c:numRef>
              <c:f>Sheet1!$B$2:$B$5</c:f>
              <c:numCache>
                <c:formatCode>General</c:formatCode>
                <c:ptCount val="4"/>
                <c:pt idx="0">
                  <c:v>78.5</c:v>
                </c:pt>
                <c:pt idx="1">
                  <c:v>78.5</c:v>
                </c:pt>
                <c:pt idx="2">
                  <c:v>79.5</c:v>
                </c:pt>
              </c:numCache>
            </c:numRef>
          </c:val>
          <c:extLst>
            <c:ext xmlns:c16="http://schemas.microsoft.com/office/drawing/2014/chart" uri="{C3380CC4-5D6E-409C-BE32-E72D297353CC}">
              <c16:uniqueId val="{00000000-8F33-4A01-B5A7-16466A2202AB}"/>
            </c:ext>
          </c:extLst>
        </c:ser>
        <c:ser>
          <c:idx val="2"/>
          <c:order val="1"/>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outcome 1</c:v>
                </c:pt>
                <c:pt idx="1">
                  <c:v>Outcome 2</c:v>
                </c:pt>
                <c:pt idx="2">
                  <c:v>Outcome 3</c:v>
                </c:pt>
              </c:strCache>
            </c:strRef>
          </c:cat>
          <c:val>
            <c:numRef>
              <c:f>Sheet1!$D$2:$D$5</c:f>
              <c:numCache>
                <c:formatCode>General</c:formatCode>
                <c:ptCount val="4"/>
              </c:numCache>
            </c:numRef>
          </c:val>
          <c:extLst>
            <c:ext xmlns:c16="http://schemas.microsoft.com/office/drawing/2014/chart" uri="{C3380CC4-5D6E-409C-BE32-E72D297353CC}">
              <c16:uniqueId val="{00000002-8F33-4A01-B5A7-16466A2202AB}"/>
            </c:ext>
          </c:extLst>
        </c:ser>
        <c:dLbls>
          <c:dLblPos val="outEnd"/>
          <c:showLegendKey val="0"/>
          <c:showVal val="1"/>
          <c:showCatName val="0"/>
          <c:showSerName val="0"/>
          <c:showPercent val="0"/>
          <c:showBubbleSize val="0"/>
        </c:dLbls>
        <c:gapWidth val="219"/>
        <c:overlap val="-27"/>
        <c:axId val="442020424"/>
        <c:axId val="442023704"/>
      </c:barChart>
      <c:catAx>
        <c:axId val="44202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2023704"/>
        <c:crosses val="autoZero"/>
        <c:auto val="1"/>
        <c:lblAlgn val="ctr"/>
        <c:lblOffset val="100"/>
        <c:noMultiLvlLbl val="0"/>
      </c:catAx>
      <c:valAx>
        <c:axId val="442023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2020424"/>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604088859704E-2"/>
          <c:y val="2.8477549717149934E-2"/>
          <c:w val="0.93933959111402954"/>
          <c:h val="0.69638638704974432"/>
        </c:manualLayout>
      </c:layout>
      <c:barChart>
        <c:barDir val="col"/>
        <c:grouping val="clustered"/>
        <c:varyColors val="0"/>
        <c:ser>
          <c:idx val="0"/>
          <c:order val="0"/>
          <c:tx>
            <c:strRef>
              <c:f>Sheet1!$B$1</c:f>
              <c:strCache>
                <c:ptCount val="1"/>
                <c:pt idx="0">
                  <c:v>Target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Outcome 1</c:v>
                </c:pt>
                <c:pt idx="1">
                  <c:v>Outcome 2</c:v>
                </c:pt>
                <c:pt idx="2">
                  <c:v>Outcome 3</c:v>
                </c:pt>
              </c:strCache>
            </c:strRef>
          </c:cat>
          <c:val>
            <c:numRef>
              <c:f>Sheet1!$B$2:$B$5</c:f>
              <c:numCache>
                <c:formatCode>General</c:formatCode>
                <c:ptCount val="4"/>
                <c:pt idx="0">
                  <c:v>67.5</c:v>
                </c:pt>
                <c:pt idx="1">
                  <c:v>63.5</c:v>
                </c:pt>
                <c:pt idx="2">
                  <c:v>78.5</c:v>
                </c:pt>
              </c:numCache>
            </c:numRef>
          </c:val>
          <c:extLst>
            <c:ext xmlns:c16="http://schemas.microsoft.com/office/drawing/2014/chart" uri="{C3380CC4-5D6E-409C-BE32-E72D297353CC}">
              <c16:uniqueId val="{00000000-C73F-4F0E-961E-9172706D2574}"/>
            </c:ext>
          </c:extLst>
        </c:ser>
        <c:ser>
          <c:idx val="2"/>
          <c:order val="1"/>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Outcome 1</c:v>
                </c:pt>
                <c:pt idx="1">
                  <c:v>Outcome 2</c:v>
                </c:pt>
                <c:pt idx="2">
                  <c:v>Outcome 3</c:v>
                </c:pt>
              </c:strCache>
            </c:strRef>
          </c:cat>
          <c:val>
            <c:numRef>
              <c:f>Sheet1!$D$2:$D$5</c:f>
              <c:numCache>
                <c:formatCode>General</c:formatCode>
                <c:ptCount val="4"/>
              </c:numCache>
            </c:numRef>
          </c:val>
          <c:extLst>
            <c:ext xmlns:c16="http://schemas.microsoft.com/office/drawing/2014/chart" uri="{C3380CC4-5D6E-409C-BE32-E72D297353CC}">
              <c16:uniqueId val="{00000002-C73F-4F0E-961E-9172706D2574}"/>
            </c:ext>
          </c:extLst>
        </c:ser>
        <c:dLbls>
          <c:dLblPos val="outEnd"/>
          <c:showLegendKey val="0"/>
          <c:showVal val="1"/>
          <c:showCatName val="0"/>
          <c:showSerName val="0"/>
          <c:showPercent val="0"/>
          <c:showBubbleSize val="0"/>
        </c:dLbls>
        <c:gapWidth val="219"/>
        <c:overlap val="-27"/>
        <c:axId val="401195368"/>
        <c:axId val="401196352"/>
      </c:barChart>
      <c:catAx>
        <c:axId val="401195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196352"/>
        <c:crosses val="autoZero"/>
        <c:auto val="1"/>
        <c:lblAlgn val="ctr"/>
        <c:lblOffset val="100"/>
        <c:noMultiLvlLbl val="0"/>
      </c:catAx>
      <c:valAx>
        <c:axId val="401196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195368"/>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4"/>
          </a:xfrm>
          <a:prstGeom prst="rect">
            <a:avLst/>
          </a:prstGeom>
        </p:spPr>
        <p:txBody>
          <a:bodyPr vert="horz" lIns="92446" tIns="46223" rIns="92446" bIns="46223" rtlCol="0"/>
          <a:lstStyle>
            <a:lvl1pPr algn="r">
              <a:defRPr sz="1200"/>
            </a:lvl1pPr>
          </a:lstStyle>
          <a:p>
            <a:fld id="{3B1A24DA-4D94-4CDA-9E22-4F60E2C78A10}" type="datetimeFigureOut">
              <a:rPr lang="en-US" smtClean="0"/>
              <a:t>8/3/2020</a:t>
            </a:fld>
            <a:endParaRPr lang="en-US"/>
          </a:p>
        </p:txBody>
      </p:sp>
      <p:sp>
        <p:nvSpPr>
          <p:cNvPr id="4" name="Footer Placeholder 3"/>
          <p:cNvSpPr>
            <a:spLocks noGrp="1"/>
          </p:cNvSpPr>
          <p:nvPr>
            <p:ph type="ftr" sz="quarter" idx="2"/>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2446" tIns="46223" rIns="92446" bIns="46223" rtlCol="0" anchor="b"/>
          <a:lstStyle>
            <a:lvl1pPr algn="r">
              <a:defRPr sz="1200"/>
            </a:lvl1pPr>
          </a:lstStyle>
          <a:p>
            <a:fld id="{7D779BF5-BD61-41B8-B7DC-47D8E7F31F87}" type="slidenum">
              <a:rPr lang="en-US" smtClean="0"/>
              <a:t>‹#›</a:t>
            </a:fld>
            <a:endParaRPr lang="en-US"/>
          </a:p>
        </p:txBody>
      </p:sp>
    </p:spTree>
    <p:extLst>
      <p:ext uri="{BB962C8B-B14F-4D97-AF65-F5344CB8AC3E}">
        <p14:creationId xmlns:p14="http://schemas.microsoft.com/office/powerpoint/2010/main" val="4053461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E1CCD718-5C9E-0F41-8F48-4EA387E4022C}" type="datetimeFigureOut">
              <a:rPr lang="en-US" smtClean="0"/>
              <a:t>8/3/2020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C2AEE2DE-F569-CB47-AE41-C8EBB0F45B6F}" type="slidenum">
              <a:rPr lang="en-US" smtClean="0"/>
              <a:t>‹#›</a:t>
            </a:fld>
            <a:endParaRPr lang="en-US"/>
          </a:p>
        </p:txBody>
      </p:sp>
    </p:spTree>
    <p:extLst>
      <p:ext uri="{BB962C8B-B14F-4D97-AF65-F5344CB8AC3E}">
        <p14:creationId xmlns:p14="http://schemas.microsoft.com/office/powerpoint/2010/main" val="204614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1</a:t>
            </a:fld>
            <a:endParaRPr lang="en-US"/>
          </a:p>
        </p:txBody>
      </p:sp>
    </p:spTree>
    <p:extLst>
      <p:ext uri="{BB962C8B-B14F-4D97-AF65-F5344CB8AC3E}">
        <p14:creationId xmlns:p14="http://schemas.microsoft.com/office/powerpoint/2010/main" val="70948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6AA2E-6B58-4015-89FA-4F3FE1C0E7E9}" type="slidenum">
              <a:rPr lang="en-US"/>
              <a:pPr/>
              <a:t>10</a:t>
            </a:fld>
            <a:endParaRPr lang="en-US" dirty="0"/>
          </a:p>
        </p:txBody>
      </p:sp>
      <p:sp>
        <p:nvSpPr>
          <p:cNvPr id="453634" name="Rectangle 2"/>
          <p:cNvSpPr>
            <a:spLocks noGrp="1" noRot="1" noChangeAspect="1" noChangeArrowheads="1" noTextEdit="1"/>
          </p:cNvSpPr>
          <p:nvPr>
            <p:ph type="sldImg"/>
          </p:nvPr>
        </p:nvSpPr>
        <p:spPr>
          <a:xfrm>
            <a:off x="1206500" y="685800"/>
            <a:ext cx="4572000" cy="3429000"/>
          </a:xfrm>
          <a:ln/>
        </p:spPr>
      </p:sp>
      <p:sp>
        <p:nvSpPr>
          <p:cNvPr id="453635"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When you consider these three outcomes they relate to things that we would hope to see for all children, not just children receiving preschool special education. This is what I wanted for my two children so do other parents.</a:t>
            </a:r>
          </a:p>
        </p:txBody>
      </p:sp>
    </p:spTree>
    <p:extLst>
      <p:ext uri="{BB962C8B-B14F-4D97-AF65-F5344CB8AC3E}">
        <p14:creationId xmlns:p14="http://schemas.microsoft.com/office/powerpoint/2010/main" val="264603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0099D1-EA6F-417E-B55E-566802F6F9A4}" type="slidenum">
              <a:rPr lang="en-US"/>
              <a:pPr/>
              <a:t>11</a:t>
            </a:fld>
            <a:endParaRPr lang="en-US"/>
          </a:p>
        </p:txBody>
      </p:sp>
      <p:sp>
        <p:nvSpPr>
          <p:cNvPr id="465922" name="Rectangle 2"/>
          <p:cNvSpPr>
            <a:spLocks noGrp="1" noRot="1" noChangeAspect="1" noChangeArrowheads="1" noTextEdit="1"/>
          </p:cNvSpPr>
          <p:nvPr>
            <p:ph type="sldImg"/>
          </p:nvPr>
        </p:nvSpPr>
        <p:spPr>
          <a:xfrm>
            <a:off x="1206500" y="685800"/>
            <a:ext cx="4572000" cy="3429000"/>
          </a:xfrm>
          <a:ln/>
        </p:spPr>
      </p:sp>
      <p:sp>
        <p:nvSpPr>
          <p:cNvPr id="46592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closer look at each outcome. The first outcome focuses on children having positive social relationships.  This means having good relationships with adults and playing well with other children.  It also includes being able to separate from an adult when dropped off at child care, expressing emotions and feelings appropriately, following rules and expectations in different settings, and sharing and taking turns.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70947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63409-79BC-4749-A3B4-76FBA439D5FF}" type="slidenum">
              <a:rPr lang="en-US"/>
              <a:pPr/>
              <a:t>12</a:t>
            </a:fld>
            <a:endParaRPr lang="en-US"/>
          </a:p>
        </p:txBody>
      </p:sp>
      <p:sp>
        <p:nvSpPr>
          <p:cNvPr id="467970" name="Rectangle 1026"/>
          <p:cNvSpPr>
            <a:spLocks noGrp="1" noRot="1" noChangeAspect="1" noChangeArrowheads="1" noTextEdit="1"/>
          </p:cNvSpPr>
          <p:nvPr>
            <p:ph type="sldImg"/>
          </p:nvPr>
        </p:nvSpPr>
        <p:spPr>
          <a:xfrm>
            <a:off x="1206500" y="685800"/>
            <a:ext cx="4572000" cy="3429000"/>
          </a:xfrm>
          <a:ln/>
        </p:spPr>
      </p:sp>
      <p:sp>
        <p:nvSpPr>
          <p:cNvPr id="467971" name="Rectangle 1027"/>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outcome is that children acquire and use knowledge and skills.  This outcome involves many skills that provide the foundation for later success in school such as thinking, reasoning, remembering, problem solving, understanding symbols, and learning new words.  This outcome includes understanding the concepts of more and less and understanding the physical world, such as knowing that a ball will roll and ice will melt.  The outcome also includes being able to repeat sounds, gestures, and words; expressive language and other communication skills; and, for older children, early literacy and numeracy.</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9550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943943-FE93-4B85-A631-2B3249E2A576}" type="slidenum">
              <a:rPr lang="en-US"/>
              <a:pPr/>
              <a:t>13</a:t>
            </a:fld>
            <a:endParaRPr lang="en-US"/>
          </a:p>
        </p:txBody>
      </p:sp>
      <p:sp>
        <p:nvSpPr>
          <p:cNvPr id="470018" name="Rectangle 2"/>
          <p:cNvSpPr>
            <a:spLocks noGrp="1" noRot="1" noChangeAspect="1" noChangeArrowheads="1" noTextEdit="1"/>
          </p:cNvSpPr>
          <p:nvPr>
            <p:ph type="sldImg"/>
          </p:nvPr>
        </p:nvSpPr>
        <p:spPr>
          <a:xfrm>
            <a:off x="1206500" y="685800"/>
            <a:ext cx="4572000" cy="3429000"/>
          </a:xfrm>
          <a:ln/>
        </p:spPr>
      </p:sp>
      <p:sp>
        <p:nvSpPr>
          <p:cNvPr id="4700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third outcome is that children take appropriate action to meet their needs.  Over the early childhood years, children become increasingly independent.  This outcome includes taking care of basic needs like hand washing and going to the bathroom, getting from place to place, using tools like a fork or a toothbrush, and knowing not to run into the street.  It also includes using motor skills to get something the child wants such a pulling up a stool, using words or gestures to request more crackers, and other appropriate ways to get what the child needs or wants.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3356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2D1B4-C51C-4EF5-A5FE-CF66981FCF86}" type="slidenum">
              <a:rPr lang="en-US"/>
              <a:pPr/>
              <a:t>14</a:t>
            </a:fld>
            <a:endParaRPr lang="en-US"/>
          </a:p>
        </p:txBody>
      </p:sp>
      <p:sp>
        <p:nvSpPr>
          <p:cNvPr id="455682" name="Rectangle 2"/>
          <p:cNvSpPr>
            <a:spLocks noGrp="1" noRot="1" noChangeAspect="1" noChangeArrowheads="1" noTextEdit="1"/>
          </p:cNvSpPr>
          <p:nvPr>
            <p:ph type="sldImg"/>
          </p:nvPr>
        </p:nvSpPr>
        <p:spPr>
          <a:xfrm>
            <a:off x="1281113" y="762000"/>
            <a:ext cx="4268787" cy="3200400"/>
          </a:xfrm>
          <a:ln/>
        </p:spPr>
      </p:sp>
      <p:sp>
        <p:nvSpPr>
          <p:cNvPr id="455683" name="Rectangle 3"/>
          <p:cNvSpPr>
            <a:spLocks noGrp="1" noChangeArrowheads="1"/>
          </p:cNvSpPr>
          <p:nvPr>
            <p:ph type="body" idx="1"/>
          </p:nvPr>
        </p:nvSpPr>
        <p:spPr>
          <a:xfrm>
            <a:off x="310495" y="4572000"/>
            <a:ext cx="6520399" cy="4267200"/>
          </a:xfrm>
        </p:spPr>
        <p:txBody>
          <a:bodyPr/>
          <a:lstStyle/>
          <a:p>
            <a:r>
              <a:rPr lang="en-US" sz="1200" kern="1200" dirty="0">
                <a:solidFill>
                  <a:schemeClr val="tx1"/>
                </a:solidFill>
                <a:effectLst/>
                <a:latin typeface="+mn-lt"/>
                <a:ea typeface="+mn-ea"/>
                <a:cs typeface="+mn-cs"/>
              </a:rPr>
              <a:t>A critical characteristic of the three child outcomes is that they are functional.  Functional outcomes refer to skills and behaviors that are meaningful to the child in the context of everyday living.  Recommended practice for many years in early intervention and preschool special education has been to write functional outcomes on Individualized Family Service Plans (which are referred to as IFSPs) and Individual Education Programs (or IEPs).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Nonfunctional outcomes are discrete behaviors taken out of context. Some assessment measures look at skills in isolation rather than context, such as how many rings a child can place on a stacking toy.  Observing the child do this may provide valuable information for a skilled clinician, but it is not a functional, or meaningful, outcome for a young child. Similarly, compare a young child smiling to a child smiling back at her mom in interactive social play. Smiling in the context of social interaction represents a meaningful, functional outcome. Note the focus on the child’s ability to engage in activities that are meaningful to the child’s daily life. The three child outcomes reflect this emphasis on functioning, which is consistent with recommended practice for identifying individualized outcomes.</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2621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9359F-842E-49C4-8CDA-06696DA74020}" type="slidenum">
              <a:rPr lang="en-US"/>
              <a:pPr/>
              <a:t>15</a:t>
            </a:fld>
            <a:endParaRPr lang="en-US"/>
          </a:p>
        </p:txBody>
      </p:sp>
      <p:sp>
        <p:nvSpPr>
          <p:cNvPr id="472066" name="Rectangle 2"/>
          <p:cNvSpPr>
            <a:spLocks noGrp="1" noRot="1" noChangeAspect="1" noChangeArrowheads="1" noTextEdit="1"/>
          </p:cNvSpPr>
          <p:nvPr>
            <p:ph type="sldImg"/>
          </p:nvPr>
        </p:nvSpPr>
        <p:spPr>
          <a:xfrm>
            <a:off x="1206500" y="685800"/>
            <a:ext cx="4573588" cy="3429000"/>
          </a:xfrm>
          <a:ln/>
        </p:spPr>
      </p:sp>
      <p:sp>
        <p:nvSpPr>
          <p:cNvPr id="472067"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The three outcomes are broad. They reflect how the child functions throughout the day at home and wherever the child spends time.  The outcomes cross developmental domains to capture how children integrate the skills and behaviors needed to participate in everyday activities. For example, we may observe a child who uses three-word phrases to engage another child in play.  This tells us how he integrates language with social functioning. Think about a child who can point to juice to indicate that she would like a drink. This tells us the child can point and shows that child can point to communicate.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Mapping assessment domains to each outcome never captures the full extent of the outcome, although there are aspects of some assessment domains that are more closely connected to a particular outcome than others. For example, communication skills are needed for each of the outcomes. Similarly, motor skills cut across all the outcomes. They enable children to build with blocks with friends, pour water at the water table, and walk across the room to get a toy.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also important to keep in mind that there are many different ways children demonstrate each outcome, and how a child demonstrates an outcome is different for children of different ages.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11205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0" y="685800"/>
            <a:ext cx="4572000" cy="3429000"/>
          </a:xfrm>
        </p:spPr>
      </p:sp>
      <p:sp>
        <p:nvSpPr>
          <p:cNvPr id="3" name="Notes Placeholder 2"/>
          <p:cNvSpPr>
            <a:spLocks noGrp="1"/>
          </p:cNvSpPr>
          <p:nvPr>
            <p:ph type="body" idx="1"/>
          </p:nvPr>
        </p:nvSpPr>
        <p:spPr>
          <a:xfrm>
            <a:off x="698614" y="4343402"/>
            <a:ext cx="5588914" cy="388619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might wonder how these three outcomes differ from the outcomes that appear on an IFSP or IEP. The three outcomes can be described as </a:t>
            </a:r>
            <a:r>
              <a:rPr lang="en-US" sz="1200" b="1" kern="1200" dirty="0">
                <a:solidFill>
                  <a:schemeClr val="tx1"/>
                </a:solidFill>
                <a:effectLst/>
                <a:latin typeface="+mn-lt"/>
                <a:ea typeface="+mn-ea"/>
                <a:cs typeface="+mn-cs"/>
              </a:rPr>
              <a:t>global outcomes </a:t>
            </a:r>
            <a:r>
              <a:rPr lang="en-US" sz="1200" kern="1200" dirty="0">
                <a:solidFill>
                  <a:schemeClr val="tx1"/>
                </a:solidFill>
                <a:effectLst/>
                <a:latin typeface="+mn-lt"/>
                <a:ea typeface="+mn-ea"/>
                <a:cs typeface="+mn-cs"/>
              </a:rPr>
              <a:t>reflecting the benefits that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children served by a program are expected to experience as a result of participating in that program. Measuring progress on the three global outcomes does not change the need for or the importance of individualized outcomes.  Helping children achieve the functional, individualized outcomes outlined in their IFSPs or IEPs enables them to make progress in the three global outcomes and to achieve the ultimate goal of full participation. The child’s individualized outcomes should support progress in the three global outcomes.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6F5370-117B-45C1-B1FB-01C44F37A756}" type="slidenum">
              <a:rPr lang="en-US" smtClean="0"/>
              <a:t>16</a:t>
            </a:fld>
            <a:endParaRPr lang="en-US" dirty="0"/>
          </a:p>
        </p:txBody>
      </p:sp>
    </p:spTree>
    <p:extLst>
      <p:ext uri="{BB962C8B-B14F-4D97-AF65-F5344CB8AC3E}">
        <p14:creationId xmlns:p14="http://schemas.microsoft.com/office/powerpoint/2010/main" val="675961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helping children improve in the three outcomes supports their full participation in their homes, schools, and communities. Data on the three child outcomes help us know whether early intervention and early childhood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special education are making a difference for young children with delays and disabilities.  Child outcomes data are an important tool for helping all programs become stronger.  The data reveal what is needed for programs to keep improving. That’s why data are collected and why having good data is so important. The information supports good decision-making and program planning.  It helps identify what works and what might work even better. It helps make a difference.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6F5370-117B-45C1-B1FB-01C44F37A756}" type="slidenum">
              <a:rPr lang="en-US" smtClean="0"/>
              <a:t>17</a:t>
            </a:fld>
            <a:endParaRPr lang="en-US"/>
          </a:p>
        </p:txBody>
      </p:sp>
    </p:spTree>
    <p:extLst>
      <p:ext uri="{BB962C8B-B14F-4D97-AF65-F5344CB8AC3E}">
        <p14:creationId xmlns:p14="http://schemas.microsoft.com/office/powerpoint/2010/main" val="3097007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Child</a:t>
            </a:r>
            <a:r>
              <a:rPr lang="en-US" sz="1200" kern="1200" baseline="0" dirty="0">
                <a:solidFill>
                  <a:schemeClr val="tx1"/>
                </a:solidFill>
                <a:effectLst/>
                <a:latin typeface="+mn-lt"/>
                <a:ea typeface="+mn-ea"/>
                <a:cs typeface="+mn-cs"/>
              </a:rPr>
              <a:t> Outcomes Summary process was developed to reflect the content of the three child outcomes and to provide a systematic method for teams to summarize information from multiple sources about a child’s functioning.</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4E543C-FACC-428E-A2C6-1CDB46571BAD}" type="slidenum">
              <a:rPr lang="en-US" smtClean="0"/>
              <a:t>18</a:t>
            </a:fld>
            <a:endParaRPr lang="en-US" dirty="0"/>
          </a:p>
        </p:txBody>
      </p:sp>
    </p:spTree>
    <p:extLst>
      <p:ext uri="{BB962C8B-B14F-4D97-AF65-F5344CB8AC3E}">
        <p14:creationId xmlns:p14="http://schemas.microsoft.com/office/powerpoint/2010/main" val="2067877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6AA2E-6B58-4015-89FA-4F3FE1C0E7E9}" type="slidenum">
              <a:rPr lang="en-US"/>
              <a:pPr/>
              <a:t>19</a:t>
            </a:fld>
            <a:endParaRPr lang="en-US" dirty="0"/>
          </a:p>
        </p:txBody>
      </p:sp>
      <p:sp>
        <p:nvSpPr>
          <p:cNvPr id="453634" name="Rectangle 2"/>
          <p:cNvSpPr>
            <a:spLocks noGrp="1" noRot="1" noChangeAspect="1" noChangeArrowheads="1" noTextEdit="1"/>
          </p:cNvSpPr>
          <p:nvPr>
            <p:ph type="sldImg"/>
          </p:nvPr>
        </p:nvSpPr>
        <p:spPr>
          <a:xfrm>
            <a:off x="1206500" y="685800"/>
            <a:ext cx="4572000" cy="3429000"/>
          </a:xfrm>
          <a:ln/>
        </p:spPr>
      </p:sp>
      <p:sp>
        <p:nvSpPr>
          <p:cNvPr id="453635" name="Rectangle 3"/>
          <p:cNvSpPr>
            <a:spLocks noGrp="1" noChangeArrowheads="1"/>
          </p:cNvSpPr>
          <p:nvPr>
            <p:ph type="body" idx="1"/>
          </p:nvPr>
        </p:nvSpPr>
        <p:spPr/>
        <p:txBody>
          <a:bodyPr/>
          <a:lstStyle/>
          <a:p>
            <a:pPr eaLnBrk="1" hangingPunct="1"/>
            <a:r>
              <a:rPr lang="en-US" altLang="en-US" dirty="0"/>
              <a:t>There are no assessment instruments that measure the three </a:t>
            </a:r>
            <a:r>
              <a:rPr lang="en-US" altLang="en-US" b="0" dirty="0"/>
              <a:t>child</a:t>
            </a:r>
            <a:r>
              <a:rPr lang="en-US" altLang="en-US" b="1" dirty="0"/>
              <a:t> </a:t>
            </a:r>
            <a:r>
              <a:rPr lang="en-US" altLang="en-US" dirty="0"/>
              <a:t>outcomes directly.  Furthermore,</a:t>
            </a:r>
            <a:r>
              <a:rPr lang="en-US" altLang="en-US" baseline="0" dirty="0"/>
              <a:t> recommended practice in early childhood assessment is to use multiple sources of information about a child. Summarizing multiple sources of information for statewide reporting is a challenge though.  Also, </a:t>
            </a:r>
            <a:r>
              <a:rPr lang="en-US" altLang="en-US" dirty="0"/>
              <a:t>different programs use different assessment instruments and processes. Sometimes</a:t>
            </a:r>
            <a:r>
              <a:rPr lang="en-US" altLang="en-US" baseline="0" dirty="0"/>
              <a:t>, different tools are used within the same program. These reasons all speak to the need for an approach tha</a:t>
            </a:r>
            <a:r>
              <a:rPr lang="en-US" altLang="en-US" dirty="0"/>
              <a:t>t allows data from different sources and assessment</a:t>
            </a:r>
            <a:r>
              <a:rPr lang="en-US" altLang="en-US" baseline="0" dirty="0"/>
              <a:t> tools </a:t>
            </a:r>
            <a:r>
              <a:rPr lang="en-US" altLang="en-US" dirty="0"/>
              <a:t>to be summarized into a</a:t>
            </a:r>
            <a:r>
              <a:rPr lang="en-US" altLang="en-US" baseline="0" dirty="0"/>
              <a:t> common metric</a:t>
            </a:r>
            <a:r>
              <a:rPr lang="en-US" altLang="en-US" dirty="0"/>
              <a:t>. The Child Outcomes Summary process was</a:t>
            </a:r>
            <a:r>
              <a:rPr lang="en-US" altLang="en-US" baseline="0" dirty="0"/>
              <a:t> developed </a:t>
            </a:r>
            <a:r>
              <a:rPr lang="en-US" altLang="en-US" dirty="0"/>
              <a:t>to meet this need. It allows programs to synthesize</a:t>
            </a:r>
            <a:r>
              <a:rPr lang="en-US" altLang="en-US" baseline="0" dirty="0"/>
              <a:t> information about a child </a:t>
            </a:r>
            <a:r>
              <a:rPr lang="en-US" altLang="en-US" dirty="0"/>
              <a:t>from multiple sources</a:t>
            </a:r>
            <a:r>
              <a:rPr lang="en-US" altLang="en-US" baseline="0" dirty="0"/>
              <a:t> and across </a:t>
            </a:r>
            <a:r>
              <a:rPr lang="en-US" altLang="en-US" dirty="0"/>
              <a:t>different assessment tools to produce data that can be summarized across programs in the state, and across states for a national picture.  In other words, the Child Outcomes</a:t>
            </a:r>
            <a:r>
              <a:rPr lang="en-US" altLang="en-US" baseline="0" dirty="0"/>
              <a:t> Summary process </a:t>
            </a:r>
            <a:r>
              <a:rPr lang="en-US" altLang="en-US" dirty="0"/>
              <a:t>allows programs to take the apples and oranges provided from multiple sources and from different assessment tools and convert that information into a common metric.</a:t>
            </a:r>
          </a:p>
          <a:p>
            <a:pPr eaLnBrk="1" hangingPunct="1"/>
            <a:endParaRPr lang="en-US" altLang="en-US" b="1" dirty="0"/>
          </a:p>
          <a:p>
            <a:pPr eaLnBrk="1" hangingPunct="1"/>
            <a:r>
              <a:rPr lang="en-US" altLang="en-US" b="0" dirty="0"/>
              <a:t>Now</a:t>
            </a:r>
            <a:r>
              <a:rPr lang="en-US" altLang="en-US" b="0" baseline="0" dirty="0"/>
              <a:t> let’s look at the key features of the process.</a:t>
            </a:r>
            <a:endParaRPr lang="en-US" altLang="en-US" b="0" dirty="0"/>
          </a:p>
        </p:txBody>
      </p:sp>
    </p:spTree>
    <p:extLst>
      <p:ext uri="{BB962C8B-B14F-4D97-AF65-F5344CB8AC3E}">
        <p14:creationId xmlns:p14="http://schemas.microsoft.com/office/powerpoint/2010/main" val="47241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2</a:t>
            </a:fld>
            <a:endParaRPr lang="en-US"/>
          </a:p>
        </p:txBody>
      </p:sp>
    </p:spTree>
    <p:extLst>
      <p:ext uri="{BB962C8B-B14F-4D97-AF65-F5344CB8AC3E}">
        <p14:creationId xmlns:p14="http://schemas.microsoft.com/office/powerpoint/2010/main" val="3150284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6AA2E-6B58-4015-89FA-4F3FE1C0E7E9}" type="slidenum">
              <a:rPr lang="en-US"/>
              <a:pPr/>
              <a:t>20</a:t>
            </a:fld>
            <a:endParaRPr lang="en-US" dirty="0"/>
          </a:p>
        </p:txBody>
      </p:sp>
      <p:sp>
        <p:nvSpPr>
          <p:cNvPr id="453634" name="Rectangle 2"/>
          <p:cNvSpPr>
            <a:spLocks noGrp="1" noRot="1" noChangeAspect="1" noChangeArrowheads="1" noTextEdit="1"/>
          </p:cNvSpPr>
          <p:nvPr>
            <p:ph type="sldImg"/>
          </p:nvPr>
        </p:nvSpPr>
        <p:spPr>
          <a:xfrm>
            <a:off x="1206500" y="685800"/>
            <a:ext cx="4572000" cy="3429000"/>
          </a:xfrm>
          <a:ln/>
        </p:spPr>
      </p:sp>
      <p:sp>
        <p:nvSpPr>
          <p:cNvPr id="45363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There are four key features of a quality Child Outcomes Summary process.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t>First, </a:t>
            </a:r>
            <a:r>
              <a:rPr lang="en-US" altLang="en-US" dirty="0"/>
              <a:t>the process produces a description</a:t>
            </a:r>
            <a:r>
              <a:rPr lang="en-US" altLang="en-US" baseline="0" dirty="0"/>
              <a:t> </a:t>
            </a:r>
            <a:r>
              <a:rPr lang="en-US" altLang="en-US" dirty="0"/>
              <a:t>of the child’s functioning at a single point in time by synthesizing</a:t>
            </a:r>
            <a:r>
              <a:rPr lang="en-US" altLang="en-US" baseline="0" dirty="0"/>
              <a:t> multiple sources of information</a:t>
            </a:r>
            <a:r>
              <a:rPr lang="en-US" altLang="en-US"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Second,</a:t>
            </a:r>
            <a:r>
              <a:rPr lang="en-US" altLang="en-US" baseline="0" dirty="0"/>
              <a:t> this </a:t>
            </a:r>
            <a:r>
              <a:rPr lang="en-US" dirty="0"/>
              <a:t>approach is a team process,</a:t>
            </a:r>
            <a:r>
              <a:rPr lang="en-US" baseline="0" dirty="0"/>
              <a:t> involving professionals and family members contributing to decision-making.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Next, the process involves team members </a:t>
            </a:r>
            <a:r>
              <a:rPr lang="en-US" altLang="en-US" dirty="0"/>
              <a:t>using</a:t>
            </a:r>
            <a:r>
              <a:rPr lang="en-US" altLang="en-US" baseline="0" dirty="0"/>
              <a:t> the information gathered about a child to r</a:t>
            </a:r>
            <a:r>
              <a:rPr lang="en-US" altLang="en-US" dirty="0"/>
              <a:t>ate his or her functioning in each of the three outcome areas on a 7-point scale.</a:t>
            </a:r>
            <a:r>
              <a:rPr lang="en-US" altLang="en-US" baseline="0" dirty="0"/>
              <a:t> </a:t>
            </a:r>
            <a:r>
              <a:rPr lang="en-US" altLang="en-US" dirty="0"/>
              <a:t>Using the 7-point rating scale requires the team to compare the child’s skills and behaviors with those expected for his or her age.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Finally, the Child</a:t>
            </a:r>
            <a:r>
              <a:rPr lang="en-US" altLang="en-US" baseline="0" dirty="0"/>
              <a:t> Outcomes Summary process is </a:t>
            </a:r>
            <a:r>
              <a:rPr lang="en-US" altLang="en-US" dirty="0"/>
              <a:t>completed at two points in time,</a:t>
            </a:r>
            <a:r>
              <a:rPr lang="en-US" altLang="en-US" baseline="0" dirty="0"/>
              <a:t> at a minimum</a:t>
            </a:r>
            <a:r>
              <a:rPr lang="en-US" altLang="en-US" dirty="0"/>
              <a:t>--when the child enters the program and when the child exits the program.  Each state has its own policy for when entry and exit</a:t>
            </a:r>
            <a:r>
              <a:rPr lang="en-US" altLang="en-US" baseline="0" dirty="0"/>
              <a:t> </a:t>
            </a:r>
            <a:r>
              <a:rPr lang="en-US" altLang="en-US" dirty="0"/>
              <a:t>data are collected,</a:t>
            </a:r>
            <a:r>
              <a:rPr lang="en-US" altLang="en-US" baseline="0" dirty="0"/>
              <a:t> and so</a:t>
            </a:r>
            <a:r>
              <a:rPr lang="en-US" altLang="en-US" dirty="0"/>
              <a:t>me states are choosing to complete the ratings more frequently, such as at annual IFSP or IEP reviews.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Let’s discuss each of these four features in more detail.</a:t>
            </a:r>
          </a:p>
        </p:txBody>
      </p:sp>
    </p:spTree>
    <p:extLst>
      <p:ext uri="{BB962C8B-B14F-4D97-AF65-F5344CB8AC3E}">
        <p14:creationId xmlns:p14="http://schemas.microsoft.com/office/powerpoint/2010/main" val="972940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6AA2E-6B58-4015-89FA-4F3FE1C0E7E9}" type="slidenum">
              <a:rPr lang="en-US"/>
              <a:pPr/>
              <a:t>21</a:t>
            </a:fld>
            <a:endParaRPr lang="en-US" dirty="0"/>
          </a:p>
        </p:txBody>
      </p:sp>
      <p:sp>
        <p:nvSpPr>
          <p:cNvPr id="453634" name="Rectangle 2"/>
          <p:cNvSpPr>
            <a:spLocks noGrp="1" noRot="1" noChangeAspect="1" noChangeArrowheads="1" noTextEdit="1"/>
          </p:cNvSpPr>
          <p:nvPr>
            <p:ph type="sldImg"/>
          </p:nvPr>
        </p:nvSpPr>
        <p:spPr>
          <a:xfrm>
            <a:off x="1206500" y="685800"/>
            <a:ext cx="4572000" cy="3429000"/>
          </a:xfrm>
          <a:ln/>
        </p:spPr>
      </p:sp>
      <p:sp>
        <p:nvSpPr>
          <p:cNvPr id="45363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key feature</a:t>
            </a:r>
            <a:r>
              <a:rPr lang="en-US" baseline="0" dirty="0"/>
              <a:t> of the Child Outcomes Summary process is the use of a 7-point rating scale.  After reviewing and discussing how the child uses his or her skills across settings, t</a:t>
            </a:r>
            <a:r>
              <a:rPr lang="en-US" dirty="0"/>
              <a:t>he team identifies</a:t>
            </a:r>
            <a:r>
              <a:rPr lang="en-US" baseline="0" dirty="0"/>
              <a:t> the rating that best describes the </a:t>
            </a:r>
            <a:r>
              <a:rPr lang="en-US" dirty="0"/>
              <a:t>child’s functioning for each of the three outcome areas. Identifying</a:t>
            </a:r>
            <a:r>
              <a:rPr lang="en-US" baseline="0" dirty="0"/>
              <a:t> an accurate rating </a:t>
            </a:r>
            <a:r>
              <a:rPr lang="en-US" dirty="0"/>
              <a:t>requires</a:t>
            </a:r>
            <a:r>
              <a:rPr lang="en-US" baseline="0" dirty="0"/>
              <a:t> the team to </a:t>
            </a:r>
            <a:r>
              <a:rPr lang="en-US" dirty="0"/>
              <a:t>compare the child’s skills and behaviors with those expected for his or her age.</a:t>
            </a:r>
            <a:endParaRPr lang="en-US" b="0" dirty="0">
              <a:latin typeface="+mn-lt"/>
            </a:endParaRPr>
          </a:p>
        </p:txBody>
      </p:sp>
    </p:spTree>
    <p:extLst>
      <p:ext uri="{BB962C8B-B14F-4D97-AF65-F5344CB8AC3E}">
        <p14:creationId xmlns:p14="http://schemas.microsoft.com/office/powerpoint/2010/main" val="3590948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last </a:t>
            </a:r>
            <a:r>
              <a:rPr lang="en-US" sz="1200" kern="1200" dirty="0">
                <a:solidFill>
                  <a:schemeClr val="tx1"/>
                </a:solidFill>
                <a:effectLst/>
                <a:latin typeface="+mn-lt"/>
                <a:ea typeface="+mn-ea"/>
                <a:cs typeface="+mn-cs"/>
              </a:rPr>
              <a:t>key</a:t>
            </a:r>
            <a:r>
              <a:rPr lang="en-US" sz="1200" kern="1200" baseline="0" dirty="0">
                <a:solidFill>
                  <a:schemeClr val="tx1"/>
                </a:solidFill>
                <a:effectLst/>
                <a:latin typeface="+mn-lt"/>
                <a:ea typeface="+mn-ea"/>
                <a:cs typeface="+mn-cs"/>
              </a:rPr>
              <a:t> feature of the Child Outcomes Summary process is related to the timing of its completion. T</a:t>
            </a:r>
            <a:r>
              <a:rPr lang="en-US" sz="1200" kern="1200" dirty="0">
                <a:solidFill>
                  <a:schemeClr val="tx1"/>
                </a:solidFill>
                <a:effectLst/>
                <a:latin typeface="+mn-lt"/>
                <a:ea typeface="+mn-ea"/>
                <a:cs typeface="+mn-cs"/>
              </a:rPr>
              <a:t>o provide data for the federal reporting requirements, the process must be completed when the</a:t>
            </a:r>
            <a:r>
              <a:rPr lang="en-US" sz="1200" kern="1200" baseline="0" dirty="0">
                <a:solidFill>
                  <a:schemeClr val="tx1"/>
                </a:solidFill>
                <a:effectLst/>
                <a:latin typeface="+mn-lt"/>
                <a:ea typeface="+mn-ea"/>
                <a:cs typeface="+mn-cs"/>
              </a:rPr>
              <a:t> child enters the program </a:t>
            </a:r>
            <a:r>
              <a:rPr lang="en-US" sz="1200" kern="1200" dirty="0">
                <a:solidFill>
                  <a:schemeClr val="tx1"/>
                </a:solidFill>
                <a:effectLst/>
                <a:latin typeface="+mn-lt"/>
                <a:ea typeface="+mn-ea"/>
                <a:cs typeface="+mn-cs"/>
              </a:rPr>
              <a:t>and again at program exit.  The rating reflects the child’s functioning</a:t>
            </a:r>
            <a:r>
              <a:rPr lang="en-US" sz="1200" kern="1200" baseline="0" dirty="0">
                <a:solidFill>
                  <a:schemeClr val="tx1"/>
                </a:solidFill>
                <a:effectLst/>
                <a:latin typeface="+mn-lt"/>
                <a:ea typeface="+mn-ea"/>
                <a:cs typeface="+mn-cs"/>
              </a:rPr>
              <a:t> at each of these time points and should be determined as close to the actual entry and exit as possible. The comparison of exit to entry ratings provides information about the child’s progress.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states determine interim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ratings at IFSP or IEP meetings and regularly scheduled reviews when a team is assembled, but it does not have to be done as part of one of these meetings. Some</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tates also complete the Child</a:t>
            </a:r>
            <a:r>
              <a:rPr lang="en-US" sz="1200" kern="1200" baseline="0" dirty="0">
                <a:solidFill>
                  <a:schemeClr val="tx1"/>
                </a:solidFill>
                <a:effectLst/>
                <a:latin typeface="+mn-lt"/>
                <a:ea typeface="+mn-ea"/>
                <a:cs typeface="+mn-cs"/>
              </a:rPr>
              <a:t> Outcomes </a:t>
            </a:r>
            <a:r>
              <a:rPr lang="en-US" sz="1200" kern="1200" dirty="0">
                <a:solidFill>
                  <a:schemeClr val="tx1"/>
                </a:solidFill>
                <a:effectLst/>
                <a:latin typeface="+mn-lt"/>
                <a:ea typeface="+mn-ea"/>
                <a:cs typeface="+mn-cs"/>
              </a:rPr>
              <a:t>Summary process one or more times between</a:t>
            </a:r>
            <a:r>
              <a:rPr lang="en-US" sz="1200" kern="1200" baseline="0" dirty="0">
                <a:solidFill>
                  <a:schemeClr val="tx1"/>
                </a:solidFill>
                <a:effectLst/>
                <a:latin typeface="+mn-lt"/>
                <a:ea typeface="+mn-ea"/>
                <a:cs typeface="+mn-cs"/>
              </a:rPr>
              <a:t> entry and exit</a:t>
            </a:r>
            <a:r>
              <a:rPr lang="en-US" sz="1200" kern="1200" dirty="0">
                <a:solidFill>
                  <a:schemeClr val="tx1"/>
                </a:solidFill>
                <a:effectLst/>
                <a:latin typeface="+mn-lt"/>
                <a:ea typeface="+mn-ea"/>
                <a:cs typeface="+mn-cs"/>
              </a:rPr>
              <a:t> to provide richer information</a:t>
            </a:r>
            <a:r>
              <a:rPr lang="en-US" sz="1200" kern="1200" baseline="0" dirty="0">
                <a:solidFill>
                  <a:schemeClr val="tx1"/>
                </a:solidFill>
                <a:effectLst/>
                <a:latin typeface="+mn-lt"/>
                <a:ea typeface="+mn-ea"/>
                <a:cs typeface="+mn-cs"/>
              </a:rPr>
              <a:t> for program improvement. </a:t>
            </a:r>
            <a:r>
              <a:rPr lang="en-US" sz="1200" kern="1200" dirty="0">
                <a:solidFill>
                  <a:schemeClr val="tx1"/>
                </a:solidFill>
                <a:effectLst/>
                <a:latin typeface="+mn-lt"/>
                <a:ea typeface="+mn-ea"/>
                <a:cs typeface="+mn-cs"/>
              </a:rPr>
              <a:t> Check</a:t>
            </a:r>
            <a:r>
              <a:rPr lang="en-US" sz="1200" kern="1200" baseline="0" dirty="0">
                <a:solidFill>
                  <a:schemeClr val="tx1"/>
                </a:solidFill>
                <a:effectLst/>
                <a:latin typeface="+mn-lt"/>
                <a:ea typeface="+mn-ea"/>
                <a:cs typeface="+mn-cs"/>
              </a:rPr>
              <a:t> your state’s policies and procedures for when and how often you are expected to complete the process.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4E543C-FACC-428E-A2C6-1CDB46571BAD}" type="slidenum">
              <a:rPr lang="en-US" smtClean="0"/>
              <a:t>22</a:t>
            </a:fld>
            <a:endParaRPr lang="en-US" dirty="0"/>
          </a:p>
        </p:txBody>
      </p:sp>
    </p:spTree>
    <p:extLst>
      <p:ext uri="{BB962C8B-B14F-4D97-AF65-F5344CB8AC3E}">
        <p14:creationId xmlns:p14="http://schemas.microsoft.com/office/powerpoint/2010/main" val="1539373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the Child Outcomes</a:t>
            </a:r>
            <a:r>
              <a:rPr lang="en-US" baseline="0" dirty="0"/>
              <a:t> </a:t>
            </a:r>
            <a:r>
              <a:rPr lang="en-US" dirty="0"/>
              <a:t>Summary process </a:t>
            </a:r>
            <a:r>
              <a:rPr lang="en-US" baseline="0" dirty="0"/>
              <a:t>involves team-based discussion and decision-making around multiple sources of information. The process produces a rating for each of the three child outcomes. The rating is determined, at a minimum, at program entry and program exit. </a:t>
            </a:r>
          </a:p>
          <a:p>
            <a:endParaRPr lang="en-US" baseline="0" dirty="0"/>
          </a:p>
          <a:p>
            <a:r>
              <a:rPr lang="en-US" baseline="0" dirty="0"/>
              <a:t>As you progress through this training module, you will learn more about how to identify a Child Outcomes Summary rating, including the criteria for each of the 7 points on the rating scale.</a:t>
            </a:r>
          </a:p>
        </p:txBody>
      </p:sp>
      <p:sp>
        <p:nvSpPr>
          <p:cNvPr id="4" name="Slide Number Placeholder 3"/>
          <p:cNvSpPr>
            <a:spLocks noGrp="1"/>
          </p:cNvSpPr>
          <p:nvPr>
            <p:ph type="sldNum" sz="quarter" idx="10"/>
          </p:nvPr>
        </p:nvSpPr>
        <p:spPr/>
        <p:txBody>
          <a:bodyPr/>
          <a:lstStyle/>
          <a:p>
            <a:fld id="{A44E543C-FACC-428E-A2C6-1CDB46571BAD}" type="slidenum">
              <a:rPr lang="en-US" smtClean="0"/>
              <a:t>23</a:t>
            </a:fld>
            <a:endParaRPr lang="en-US" dirty="0"/>
          </a:p>
        </p:txBody>
      </p:sp>
    </p:spTree>
    <p:extLst>
      <p:ext uri="{BB962C8B-B14F-4D97-AF65-F5344CB8AC3E}">
        <p14:creationId xmlns:p14="http://schemas.microsoft.com/office/powerpoint/2010/main" val="2675771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the third in a series of presentations designed to provide early intervention and early childhood special education staff with the information needed to complete the Child Outcomes Summary process. This session outlines the knowledge and skills practitioners on Child Outcomes Summary teams</a:t>
            </a:r>
            <a:r>
              <a:rPr lang="en-US" altLang="en-US" b="1"/>
              <a:t> </a:t>
            </a:r>
            <a:r>
              <a:rPr lang="en-US" altLang="en-US"/>
              <a:t>must have to carry out a quality process.</a:t>
            </a:r>
          </a:p>
          <a:p>
            <a:pPr eaLnBrk="1" hangingPunct="1">
              <a:spcBef>
                <a:spcPct val="0"/>
              </a:spcBef>
            </a:pPr>
            <a:endParaRPr lang="en-US" altLang="en-US" b="1">
              <a:sym typeface="Calibri" panose="020F0502020204030204" pitchFamily="34"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3E331B-163D-419A-A521-6729769ABBF4}" type="slidenum">
              <a:rPr lang="en-US" altLang="en-US" sz="1200">
                <a:solidFill>
                  <a:srgbClr val="000000"/>
                </a:solidFill>
                <a:latin typeface="Calibri" panose="020F0502020204030204" pitchFamily="34" charset="0"/>
              </a:rPr>
              <a:pPr/>
              <a:t>24</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04909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15A5D5-0EF5-469F-B73A-6A6CD40FF57E}" type="slidenum">
              <a:rPr lang="en-US" altLang="en-US" sz="1200">
                <a:latin typeface="Calibri" panose="020F0502020204030204" pitchFamily="34" charset="0"/>
              </a:rPr>
              <a:pPr/>
              <a:t>25</a:t>
            </a:fld>
            <a:endParaRPr lang="en-US" altLang="en-US" sz="1200">
              <a:latin typeface="Calibri" panose="020F0502020204030204" pitchFamily="34" charset="0"/>
            </a:endParaRPr>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xfrm>
            <a:off x="228600" y="4271963"/>
            <a:ext cx="6477000" cy="418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All team members bring different information and perspectives to the Child Outcomes Summary process.  As a group, the team members completing the process must have the following knowledge and expertise:</a:t>
            </a:r>
          </a:p>
          <a:p>
            <a:pPr eaLnBrk="1" hangingPunct="1">
              <a:spcBef>
                <a:spcPct val="0"/>
              </a:spcBef>
            </a:pPr>
            <a:endParaRPr lang="en-US" altLang="en-US"/>
          </a:p>
          <a:p>
            <a:pPr eaLnBrk="1" hangingPunct="1">
              <a:spcBef>
                <a:spcPct val="0"/>
              </a:spcBef>
              <a:buFontTx/>
              <a:buChar char="•"/>
            </a:pPr>
            <a:r>
              <a:rPr lang="en-US" altLang="en-US"/>
              <a:t>Understanding of the content of the three child outcomes;</a:t>
            </a:r>
          </a:p>
          <a:p>
            <a:pPr eaLnBrk="1" hangingPunct="1">
              <a:spcBef>
                <a:spcPct val="0"/>
              </a:spcBef>
              <a:buFontTx/>
              <a:buChar char="•"/>
            </a:pPr>
            <a:r>
              <a:rPr lang="en-US" altLang="en-US"/>
              <a:t>Understanding of age-expected child development;</a:t>
            </a:r>
          </a:p>
          <a:p>
            <a:pPr eaLnBrk="1" hangingPunct="1">
              <a:spcBef>
                <a:spcPct val="0"/>
              </a:spcBef>
              <a:buFontTx/>
              <a:buChar char="•"/>
            </a:pPr>
            <a:r>
              <a:rPr lang="en-US" altLang="en-US"/>
              <a:t>Knowledge of the child</a:t>
            </a:r>
            <a:r>
              <a:rPr lang="ja-JP" altLang="en-US"/>
              <a:t>’</a:t>
            </a:r>
            <a:r>
              <a:rPr lang="en-US" altLang="ja-JP"/>
              <a:t>s functioning across settings and situations;</a:t>
            </a:r>
          </a:p>
          <a:p>
            <a:pPr eaLnBrk="1" hangingPunct="1">
              <a:spcBef>
                <a:spcPct val="0"/>
              </a:spcBef>
              <a:buFontTx/>
              <a:buChar char="•"/>
            </a:pPr>
            <a:r>
              <a:rPr lang="en-US" altLang="en-US"/>
              <a:t>Understanding of  age expectations for child functioning within the child and family</a:t>
            </a:r>
            <a:r>
              <a:rPr lang="ja-JP" altLang="en-US"/>
              <a:t>’</a:t>
            </a:r>
            <a:r>
              <a:rPr lang="en-US" altLang="ja-JP"/>
              <a:t>s culture; and</a:t>
            </a:r>
          </a:p>
          <a:p>
            <a:pPr eaLnBrk="1" hangingPunct="1">
              <a:spcBef>
                <a:spcPct val="0"/>
              </a:spcBef>
              <a:buFontTx/>
              <a:buChar char="•"/>
            </a:pPr>
            <a:r>
              <a:rPr lang="en-US" altLang="en-US"/>
              <a:t>Understanding of how to use the 7-point rating scale.</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b="1"/>
          </a:p>
          <a:p>
            <a:pPr eaLnBrk="1" hangingPunct="1">
              <a:spcBef>
                <a:spcPct val="0"/>
              </a:spcBef>
            </a:pPr>
            <a:endParaRPr lang="en-US" altLang="en-US"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For the purposes of the Child Outcomes Summary process, we use three terms to describe where a child’s skills are with regard to age expectations: </a:t>
            </a:r>
            <a:r>
              <a:rPr lang="en-US" altLang="en-US" i="1"/>
              <a:t>age expected</a:t>
            </a:r>
            <a:r>
              <a:rPr lang="en-US" altLang="en-US"/>
              <a:t>, </a:t>
            </a:r>
            <a:r>
              <a:rPr lang="en-US" altLang="en-US" i="1"/>
              <a:t>immediate</a:t>
            </a:r>
            <a:r>
              <a:rPr lang="en-US" altLang="en-US"/>
              <a:t> </a:t>
            </a:r>
            <a:r>
              <a:rPr lang="en-US" altLang="en-US" i="1"/>
              <a:t>foundational</a:t>
            </a:r>
            <a:r>
              <a:rPr lang="en-US" altLang="en-US"/>
              <a:t>, and </a:t>
            </a:r>
            <a:r>
              <a:rPr lang="en-US" altLang="en-US" i="1"/>
              <a:t>foundational</a:t>
            </a:r>
            <a:r>
              <a:rPr lang="en-US" altLang="en-US"/>
              <a:t>.  Let’s explore each one.</a:t>
            </a:r>
          </a:p>
          <a:p>
            <a:pPr eaLnBrk="1" hangingPunct="1">
              <a:spcBef>
                <a:spcPct val="0"/>
              </a:spcBef>
            </a:pPr>
            <a:endParaRPr lang="en-US" altLang="en-US"/>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250A7F-F937-46A1-BC28-DB44D4A0F46B}" type="slidenum">
              <a:rPr lang="en-US" altLang="en-US" sz="1200">
                <a:latin typeface="Calibri" panose="020F0502020204030204" pitchFamily="34" charset="0"/>
              </a:rPr>
              <a:pPr/>
              <a:t>26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197414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Age-expected skills are exactly what the phrase says:  They are the skills and behaviors that are seen in children of a particular chronological age.  For example, if a child is 24 months old, age-expected skills are what a 24-month-old would be expected to do.  We would describe a 24-month-old with 24-month-old skills as showing age-expected skills.</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D1C0694-A942-404C-A524-2DFFD90C18E3}" type="slidenum">
              <a:rPr lang="en-US" altLang="en-US" sz="1200">
                <a:latin typeface="Calibri" panose="020F0502020204030204" pitchFamily="34" charset="0"/>
              </a:rPr>
              <a:pPr/>
              <a:t>27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41986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Immediate foundational skills and behaviors are those that come just before age-expected skills in development.  To understand immediate foundational skills, let’s consider the example of walking.  When we think about the skills that come just before children become proficient in walking, we see that they are cruising from one piece of furniture to another and taking a few unsteady steps on their own.  These are examples of immediate foundational skills for walking.  If a child is not showing age-expected skills but is showing the skills that come immediately before the skills expected for the age, we would describe the child as showing “immediate foundational skills.”</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836A2E7-3C5A-4BC3-BA53-7F915B418F4B}" type="slidenum">
              <a:rPr lang="en-US" altLang="en-US" sz="1200">
                <a:latin typeface="Calibri" panose="020F0502020204030204" pitchFamily="34" charset="0"/>
              </a:rPr>
              <a:pPr/>
              <a:t>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27601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Foundational skills occur much earlier in the developmental progression of skills. They are called </a:t>
            </a:r>
            <a:r>
              <a:rPr lang="en-US" altLang="en-US" i="1"/>
              <a:t>foundational</a:t>
            </a:r>
            <a:r>
              <a:rPr lang="en-US" altLang="en-US"/>
              <a:t> because they form the foundation for later skill development. When considering our example of walking, we would think about the skills needed for children to eventually learn to walk—those that come even before cruising and initial wobbly steps.  Examples include pulling to stand, crawling or scooting, going from a sitting position to all fours in preparation for crawling, or, in younger infant development, pushing up while in tummy time.   Children who are not yet showing age-expected skills but are showing skills that come much earlier in development would be described as showing “foundational skills.”</a:t>
            </a:r>
          </a:p>
          <a:p>
            <a:pPr eaLnBrk="1" hangingPunct="1">
              <a:spcBef>
                <a:spcPct val="0"/>
              </a:spcBef>
            </a:pPr>
            <a:endParaRPr lang="en-US" altLang="en-US" b="1"/>
          </a:p>
          <a:p>
            <a:pPr eaLnBrk="1" hangingPunct="1">
              <a:spcBef>
                <a:spcPct val="0"/>
              </a:spcBef>
            </a:pPr>
            <a:endParaRPr lang="en-US" altLang="en-US" b="1"/>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8B25235-CF94-4643-83FA-6A0A61C81A97}" type="slidenum">
              <a:rPr lang="en-US" altLang="en-US" sz="1200">
                <a:latin typeface="Calibri" panose="020F0502020204030204" pitchFamily="34" charset="0"/>
              </a:rPr>
              <a:pPr/>
              <a:t>29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9148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3</a:t>
            </a:fld>
            <a:endParaRPr lang="en-US"/>
          </a:p>
        </p:txBody>
      </p:sp>
    </p:spTree>
    <p:extLst>
      <p:ext uri="{BB962C8B-B14F-4D97-AF65-F5344CB8AC3E}">
        <p14:creationId xmlns:p14="http://schemas.microsoft.com/office/powerpoint/2010/main" val="2363608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5A338C-6730-4C87-9547-D42049A416A1}" type="slidenum">
              <a:rPr lang="en-US" altLang="en-US" sz="1200">
                <a:latin typeface="Calibri" panose="020F0502020204030204" pitchFamily="34" charset="0"/>
              </a:rPr>
              <a:pPr/>
              <a:t>30</a:t>
            </a:fld>
            <a:endParaRPr lang="en-US" altLang="en-US" sz="1200">
              <a:latin typeface="Calibri" panose="020F0502020204030204" pitchFamily="34" charset="0"/>
            </a:endParaRPr>
          </a:p>
        </p:txBody>
      </p:sp>
      <p:sp>
        <p:nvSpPr>
          <p:cNvPr id="52226" name="Rectangle 2"/>
          <p:cNvSpPr>
            <a:spLocks noGrp="1" noRot="1" noChangeAspect="1" noChangeArrowheads="1" noTextEdit="1"/>
          </p:cNvSpPr>
          <p:nvPr>
            <p:ph type="sldImg"/>
          </p:nvPr>
        </p:nvSpPr>
        <p:spPr bwMode="auto">
          <a:xfrm>
            <a:off x="12065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xfrm>
            <a:off x="698614" y="4341814"/>
            <a:ext cx="5590531"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sum, development occurs in predictable sequences, and a child’s current skill level can be described with regard to where the child is in the sequence. This graphic shows the relationship between the three types of skills.  Note that foundational skills provide the basis for later skills and that immediate foundational skills come just before age-expected skills in the sequence. Foundational skills are frequently the skills chosen for intervention for children showing delays to help them move closer to age-expected development. </a:t>
            </a:r>
          </a:p>
          <a:p>
            <a:pPr eaLnBrk="1" hangingPunct="1">
              <a:spcBef>
                <a:spcPct val="0"/>
              </a:spcBef>
            </a:pPr>
            <a:endParaRPr lang="en-US" altLang="en-US"/>
          </a:p>
          <a:p>
            <a:pPr eaLnBrk="1" hangingPunct="1">
              <a:spcBef>
                <a:spcPct val="0"/>
              </a:spcBef>
            </a:pPr>
            <a:r>
              <a:rPr lang="en-US" altLang="en-US"/>
              <a:t>For the Child Outcomes Summary process, individuals within the team need to understand child development and the sequence in which skills develop.  To reach a rating, teams will need to think about whether the child’s skills and behaviors in each outcome area are age expected, immediate foundational, or foundational. </a:t>
            </a:r>
          </a:p>
        </p:txBody>
      </p:sp>
    </p:spTree>
    <p:extLst>
      <p:ext uri="{BB962C8B-B14F-4D97-AF65-F5344CB8AC3E}">
        <p14:creationId xmlns:p14="http://schemas.microsoft.com/office/powerpoint/2010/main" val="66362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last area of knowledge needed by individuals on the team is knowledge of the 7-point rating scale.  The 7-point scale is used to document the child’s status at a given point in time, which is usually entry into and exit from an early intervention or early childhood special education program.   The 7 points on the scale describe a child’s status compared with age-expected functioning.  When we look at a child’s ratings over time, we can understand the child’s movement toward age-appropriate functioning between entering and exiting the program.   A 7 on the scale represents age-expected functioning, and lower points represent the degree of distance from age expectations.  Each point on the scale has specific criteria that are used to differentiate the child’s functioning.  Team members need to be familiar with the application of the criteria for each of the points on the scale. Much more information about the application of the 7-point scale will be provided in Session 4.</a:t>
            </a:r>
          </a:p>
          <a:p>
            <a:pPr eaLnBrk="1" hangingPunct="1">
              <a:spcBef>
                <a:spcPct val="0"/>
              </a:spcBef>
            </a:pPr>
            <a:endParaRPr lang="en-US" altLang="en-US"/>
          </a:p>
          <a:p>
            <a:pPr eaLnBrk="1" hangingPunct="1">
              <a:spcBef>
                <a:spcPct val="0"/>
              </a:spcBef>
            </a:pPr>
            <a:endParaRPr lang="en-US" altLang="en-US"/>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06AAF6A-ABB6-49C6-9BAF-BAD27E920322}" type="slidenum">
              <a:rPr lang="en-US" altLang="en-US" sz="1200">
                <a:latin typeface="Calibri" panose="020F0502020204030204" pitchFamily="34" charset="0"/>
              </a:rPr>
              <a:pPr/>
              <a:t>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34869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Session 4.  In this session, we’ll take an in-depth</a:t>
            </a:r>
            <a:r>
              <a:rPr lang="en-US" baseline="0" dirty="0"/>
              <a:t> look at the 7-point scale that is used in the Child Outcomes Summary process.  </a:t>
            </a:r>
            <a:endParaRPr lang="en-US" dirty="0"/>
          </a:p>
        </p:txBody>
      </p:sp>
      <p:sp>
        <p:nvSpPr>
          <p:cNvPr id="4" name="Slide Number Placeholder 3"/>
          <p:cNvSpPr>
            <a:spLocks noGrp="1"/>
          </p:cNvSpPr>
          <p:nvPr>
            <p:ph type="sldNum" sz="quarter" idx="10"/>
          </p:nvPr>
        </p:nvSpPr>
        <p:spPr/>
        <p:txBody>
          <a:bodyPr/>
          <a:lstStyle/>
          <a:p>
            <a:fld id="{E46F5370-117B-45C1-B1FB-01C44F37A75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73409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last session, we introduced the 7-point rating scale.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7-point scale is used to indicate a child’s status on each of the three outcomes at a given point in time.  These points always include</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entry and exit from early intervention or early childhood special education programs.</a:t>
            </a:r>
            <a:r>
              <a:rPr lang="en-US" sz="1200" kern="1200" dirty="0">
                <a:solidFill>
                  <a:schemeClr val="tx1"/>
                </a:solidFill>
                <a:effectLst/>
                <a:latin typeface="+mn-lt"/>
                <a:ea typeface="+mn-ea"/>
                <a:cs typeface="+mn-cs"/>
              </a:rPr>
              <a:t> Some programs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determine the child’s status on the scale in between these time points as well</a:t>
            </a:r>
            <a:r>
              <a:rPr lang="en-US" sz="1200" b="1" kern="120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7-point scale indicates how the child’s current functioning compares to age-expected functioning for his or her chronological 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7-point scale’s highest point represents age-expected functioning and lower points represent the degree of distance from age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expectations.  Let’s take a look at a graphic that explains this concept for positive social relationships.</a:t>
            </a:r>
          </a:p>
        </p:txBody>
      </p:sp>
      <p:sp>
        <p:nvSpPr>
          <p:cNvPr id="4" name="Slide Number Placeholder 3"/>
          <p:cNvSpPr>
            <a:spLocks noGrp="1"/>
          </p:cNvSpPr>
          <p:nvPr>
            <p:ph type="sldNum" sz="quarter" idx="10"/>
          </p:nvPr>
        </p:nvSpPr>
        <p:spPr/>
        <p:txBody>
          <a:bodyPr/>
          <a:lstStyle/>
          <a:p>
            <a:fld id="{939771DC-10C1-4B0B-96BF-EDB1534FA3E5}" type="slidenum">
              <a:rPr lang="en-US" smtClean="0"/>
              <a:t>33</a:t>
            </a:fld>
            <a:endParaRPr lang="en-US"/>
          </a:p>
        </p:txBody>
      </p:sp>
    </p:spTree>
    <p:extLst>
      <p:ext uri="{BB962C8B-B14F-4D97-AF65-F5344CB8AC3E}">
        <p14:creationId xmlns:p14="http://schemas.microsoft.com/office/powerpoint/2010/main" val="2694279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E450025-872F-410E-8A59-84ACD475C4CF}" type="slidenum">
              <a:rPr lang="en-US" smtClean="0"/>
              <a:pPr/>
              <a:t>34</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r>
              <a:rPr lang="en-US" sz="1200" kern="1200" dirty="0">
                <a:solidFill>
                  <a:schemeClr val="tx1"/>
                </a:solidFill>
                <a:effectLst/>
                <a:latin typeface="+mn-lt"/>
                <a:ea typeface="+mn-ea"/>
                <a:cs typeface="+mn-cs"/>
              </a:rPr>
              <a:t>Most children show age-expected skills and behaviors that enable them to have positive social relationships.  There are many ways to demonstrate age-appropriate behaviors.  Some children are shy, some are talkative, some are active, some are not.  Not all 3-year-olds are the same, but as long as they are functioning like 3-year-olds, they are considered to be showing age-expected skills and behaviors.  These children are in the innermost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circle.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children’s behavior is considered outside the realm of age-expected behaviors and skills.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are many different ways for children to fall outside what is considered typical,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by showing skills and behaviors of a younger child or by showing behaviors that are inappropriate and interfere with the child’s forming of positive social relationships.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children show behaviors and skills that are only slightly outside the realm of typical. Other children show behaviors and skills considerably removed from age expectations,</a:t>
            </a:r>
            <a:r>
              <a:rPr lang="en-US" sz="1200" kern="1200" baseline="0" dirty="0">
                <a:solidFill>
                  <a:schemeClr val="tx1"/>
                </a:solidFill>
                <a:effectLst/>
                <a:latin typeface="+mn-lt"/>
                <a:ea typeface="+mn-ea"/>
                <a:cs typeface="+mn-cs"/>
              </a:rPr>
              <a:t> and others even further removed.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goal of early intervention and early</a:t>
            </a:r>
            <a:r>
              <a:rPr lang="en-US" sz="1200" kern="1200" baseline="0" dirty="0">
                <a:solidFill>
                  <a:schemeClr val="tx1"/>
                </a:solidFill>
                <a:effectLst/>
                <a:latin typeface="+mn-lt"/>
                <a:ea typeface="+mn-ea"/>
                <a:cs typeface="+mn-cs"/>
              </a:rPr>
              <a:t> childhood special education</a:t>
            </a:r>
            <a:r>
              <a:rPr lang="en-US" sz="1200" kern="1200" dirty="0">
                <a:solidFill>
                  <a:schemeClr val="tx1"/>
                </a:solidFill>
                <a:effectLst/>
                <a:latin typeface="+mn-lt"/>
                <a:ea typeface="+mn-ea"/>
                <a:cs typeface="+mn-cs"/>
              </a:rPr>
              <a:t> services is to provide children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supports</a:t>
            </a:r>
            <a:r>
              <a:rPr lang="en-US" sz="1200" kern="1200" baseline="0" dirty="0">
                <a:solidFill>
                  <a:schemeClr val="tx1"/>
                </a:solidFill>
                <a:effectLst/>
                <a:latin typeface="+mn-lt"/>
                <a:ea typeface="+mn-ea"/>
                <a:cs typeface="+mn-cs"/>
              </a:rPr>
              <a:t> to develop </a:t>
            </a:r>
            <a:r>
              <a:rPr lang="en-US" sz="1200" kern="1200" dirty="0">
                <a:solidFill>
                  <a:schemeClr val="tx1"/>
                </a:solidFill>
                <a:effectLst/>
                <a:latin typeface="+mn-lt"/>
                <a:ea typeface="+mn-ea"/>
                <a:cs typeface="+mn-cs"/>
              </a:rPr>
              <a:t>skills and behaviors that get them as close as they can be</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age-expected.  In this way, children can form positive social relationships and actively and successfully participate in a variety of settings.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56385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1958" y="4415790"/>
            <a:ext cx="6381371" cy="8058264"/>
          </a:xfrm>
          <a:prstGeom prst="rect">
            <a:avLst/>
          </a:prstGeom>
        </p:spPr>
        <p:txBody>
          <a:bodyPr/>
          <a:lstStyle/>
          <a:p>
            <a:r>
              <a:rPr lang="en-US" sz="1200" kern="1200">
                <a:solidFill>
                  <a:schemeClr val="tx1"/>
                </a:solidFill>
                <a:effectLst/>
                <a:latin typeface="+mn-lt"/>
                <a:ea typeface="+mn-ea"/>
                <a:cs typeface="+mn-cs"/>
              </a:rPr>
              <a:t>Let’s </a:t>
            </a:r>
            <a:r>
              <a:rPr lang="en-US" sz="1200" kern="1200" dirty="0">
                <a:solidFill>
                  <a:schemeClr val="tx1"/>
                </a:solidFill>
                <a:effectLst/>
                <a:latin typeface="+mn-lt"/>
                <a:ea typeface="+mn-ea"/>
                <a:cs typeface="+mn-cs"/>
              </a:rPr>
              <a:t>start by talking about the decision tree, which is a tool to help teams understand and apply the 7 points on the scale.  It is made up of a series of questions.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reviewing the information about a child’s functioning in an outcome area, the first question a team will consider is whether the child ever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any age-expected development. If the answer is yes, then the team will continue down the right side of the decision tree.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question for the team to consider is, “Does the child function in ways that would be considered age-expected across all or almost all settings and situations?” If the answer is yes, then the team should be thinking about a rating of 6 or 7. Remember that a rating of 7 would mean that no one on the team has concerns about the child, while a rating of 6 indicates that the team has concerns about the child in this outcome area.</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answer is no, then the team should be thinking about a rating of 4 or 5. If the team decides the child uses a mix of age-expected and not age-expected behaviors and skills across settings and situations, then the team would select a 5. If, on the other hand, the team decides the child makes occasional use of age-expected skills and that there is more behavior that is not age-expected, then the team would select a rating of 4.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move to the left side of the decision tree, we want to talk about a question that some teams have asked about: the word “ever” in the first question. Sometimes children show only one or two isolated examples of age-expected behavior, with nearly all their everyday behavior being not age-expected. Does that one isolated example mean the question should be answered yes? One or two isolated examples of age-expected behavior do not mean the child is showing age-expected behavior. So the answer to the first question is no. For a yes answer, the child needs to use one or more age-expected skills in his or her everyday functioning in at least one setting or situation.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team answers no to the first question about age-expected functioning, the team would move to the left side of the decision tree to consider ratings of 1, 2, or 3. Now the team members would ask themselves if the child uses any immediate foundational skills across settings and situations.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answer is yes, the team should be thinking about a rating of 2 or 3. If the child uses immediate foundational skills most or all of the time across settings and situations, the team would choose a rating of 3. If the child makes occasional use of immediate foundational skills, the team would select a rating of 2.</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team thinks the child is not using immediate foundational skills in the outcome area, then the team will assign a rating of 1.  A rating of 1 indicates that the child has foundational skills and no immediate foundational or age-expected skills.  Children with ratings of 1 still display many skills, but in the sequence of skill development, all their skills are more than one step removed from age-expected skills.</a:t>
            </a:r>
            <a:endParaRPr lang="en-US" dirty="0"/>
          </a:p>
        </p:txBody>
      </p:sp>
      <p:sp>
        <p:nvSpPr>
          <p:cNvPr id="4" name="Slide Number Placeholder 3"/>
          <p:cNvSpPr>
            <a:spLocks noGrp="1"/>
          </p:cNvSpPr>
          <p:nvPr>
            <p:ph type="sldNum" sz="quarter" idx="10"/>
          </p:nvPr>
        </p:nvSpPr>
        <p:spPr/>
        <p:txBody>
          <a:bodyPr/>
          <a:lstStyle/>
          <a:p>
            <a:fld id="{A44E543C-FACC-428E-A2C6-1CDB46571BAD}" type="slidenum">
              <a:rPr lang="en-US" smtClean="0"/>
              <a:t>35</a:t>
            </a:fld>
            <a:endParaRPr lang="en-US"/>
          </a:p>
        </p:txBody>
      </p:sp>
    </p:spTree>
    <p:extLst>
      <p:ext uri="{BB962C8B-B14F-4D97-AF65-F5344CB8AC3E}">
        <p14:creationId xmlns:p14="http://schemas.microsoft.com/office/powerpoint/2010/main" val="3149145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7438" y="619125"/>
            <a:ext cx="4649787" cy="3486150"/>
          </a:xfrm>
        </p:spPr>
      </p:sp>
      <p:sp>
        <p:nvSpPr>
          <p:cNvPr id="3" name="Notes Placeholder 2"/>
          <p:cNvSpPr>
            <a:spLocks noGrp="1"/>
          </p:cNvSpPr>
          <p:nvPr>
            <p:ph type="body" idx="1"/>
          </p:nvPr>
        </p:nvSpPr>
        <p:spPr>
          <a:xfrm>
            <a:off x="714139" y="4415790"/>
            <a:ext cx="5713112" cy="4183380"/>
          </a:xfrm>
          <a:prstGeom prst="rect">
            <a:avLst/>
          </a:prstGeom>
        </p:spPr>
        <p:txBody>
          <a:bodyPr/>
          <a:lstStyle/>
          <a:p>
            <a:r>
              <a:rPr lang="en-US" sz="1200" kern="1200" dirty="0">
                <a:solidFill>
                  <a:schemeClr val="tx1"/>
                </a:solidFill>
                <a:effectLst/>
                <a:latin typeface="+mn-lt"/>
                <a:ea typeface="+mn-ea"/>
                <a:cs typeface="+mn-cs"/>
              </a:rPr>
              <a:t>It is important to note that the decision tree was </a:t>
            </a:r>
            <a:r>
              <a:rPr lang="en-US" sz="1200" b="1"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written as a script for individuals to read during the meeting. The decision tree is a guide to help teams reflect on the questions they need to answer to reach</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rating and helps the team use the criteria consistently to decide between ratings.</a:t>
            </a:r>
          </a:p>
        </p:txBody>
      </p:sp>
      <p:sp>
        <p:nvSpPr>
          <p:cNvPr id="4" name="Slide Number Placeholder 3"/>
          <p:cNvSpPr>
            <a:spLocks noGrp="1"/>
          </p:cNvSpPr>
          <p:nvPr>
            <p:ph type="sldNum" sz="quarter" idx="10"/>
          </p:nvPr>
        </p:nvSpPr>
        <p:spPr/>
        <p:txBody>
          <a:bodyPr/>
          <a:lstStyle/>
          <a:p>
            <a:fld id="{DDCD3033-0F62-4F17-A822-EE2655524763}" type="slidenum">
              <a:rPr lang="en-US" smtClean="0"/>
              <a:t>36</a:t>
            </a:fld>
            <a:endParaRPr lang="en-US" dirty="0"/>
          </a:p>
        </p:txBody>
      </p:sp>
    </p:spTree>
    <p:extLst>
      <p:ext uri="{BB962C8B-B14F-4D97-AF65-F5344CB8AC3E}">
        <p14:creationId xmlns:p14="http://schemas.microsoft.com/office/powerpoint/2010/main" val="2871605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COS form is a part of the Early</a:t>
            </a:r>
            <a:r>
              <a:rPr lang="en-US" baseline="0" dirty="0"/>
              <a:t> Learning Reporting System ELRS.  The Early Learning Scale (ELS) is the anchor assessment for this process.  All children in Universal Pre-k is assessed using the ELS, including children with disabilities.  Children with Individual Education Programs (IEPs) are flagged with the need to complete a COS for students that are in a preschool class.  This is what it looks like on the ELRS system.  </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37</a:t>
            </a:fld>
            <a:endParaRPr lang="en-US" dirty="0"/>
          </a:p>
        </p:txBody>
      </p:sp>
    </p:spTree>
    <p:extLst>
      <p:ext uri="{BB962C8B-B14F-4D97-AF65-F5344CB8AC3E}">
        <p14:creationId xmlns:p14="http://schemas.microsoft.com/office/powerpoint/2010/main" val="3942945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3 types of COS forms.  There is the entry, ongoing/progress and the Exit CoS.  There are 3 options for the exit COS.  Children that exited and or transitioned, families that moved and if a student has been in the program less than 6 months.</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38</a:t>
            </a:fld>
            <a:endParaRPr lang="en-US" dirty="0"/>
          </a:p>
        </p:txBody>
      </p:sp>
    </p:spTree>
    <p:extLst>
      <p:ext uri="{BB962C8B-B14F-4D97-AF65-F5344CB8AC3E}">
        <p14:creationId xmlns:p14="http://schemas.microsoft.com/office/powerpoint/2010/main" val="2075161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recommended that the initial rating be completed at eligibility/IEP meeting and communicate those ratings to the teacher/team who will be responsible for the child’s services.  This provides a consistent team of individuals for completing the COS ratings using all the rich information gathered in the evaluation process.</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39</a:t>
            </a:fld>
            <a:endParaRPr lang="en-US" dirty="0"/>
          </a:p>
        </p:txBody>
      </p:sp>
    </p:spTree>
    <p:extLst>
      <p:ext uri="{BB962C8B-B14F-4D97-AF65-F5344CB8AC3E}">
        <p14:creationId xmlns:p14="http://schemas.microsoft.com/office/powerpoint/2010/main" val="419773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891"/>
            <a:ext cx="5608320" cy="4822509"/>
          </a:xfrm>
        </p:spPr>
        <p:txBody>
          <a:bodyPr/>
          <a:lstStyle/>
          <a:p>
            <a:r>
              <a:rPr lang="en-US" dirty="0"/>
              <a:t>These are the options that the WVDE has included in the Re-Entry Tool Kit. More information is available on our website using the link on this slide.  There has been some confusion about virtual learning and remote learning. Remote </a:t>
            </a:r>
            <a:r>
              <a:rPr lang="en-US" dirty="0" err="1"/>
              <a:t>Leaerning</a:t>
            </a:r>
            <a:r>
              <a:rPr lang="en-US" dirty="0"/>
              <a:t> only occurs if the Governor determines it’s necessary to close a school or county temporarily due to the increase in COVID-19 cases.  Schools cannot activate Remote Learning.  </a:t>
            </a:r>
          </a:p>
          <a:p>
            <a:r>
              <a:rPr lang="en-US" dirty="0"/>
              <a:t>  WVDE website provides other resources and information</a:t>
            </a:r>
          </a:p>
          <a:p>
            <a:pPr lvl="0"/>
            <a:r>
              <a:rPr lang="en-US" dirty="0"/>
              <a:t>When returning to school, relationships, social/emotional well-being and physical health of our students and staff is our number one priority along with learning. </a:t>
            </a:r>
          </a:p>
          <a:p>
            <a:r>
              <a:rPr lang="en-US" dirty="0"/>
              <a:t>  Communication with students and families will be key in making re-entry successful. Educators should use a variety of communication tools, such as social media, robocalls, personal phone calls, email, online learning management systems, and other means, to keep students and their families informed.</a:t>
            </a:r>
          </a:p>
          <a:p>
            <a:r>
              <a:rPr lang="en-US" dirty="0"/>
              <a:t> </a:t>
            </a:r>
          </a:p>
          <a:p>
            <a:pPr lvl="0"/>
            <a:r>
              <a:rPr lang="en-US" dirty="0"/>
              <a:t>  Students will be at different places emotionally and academically. Educators should use available tools, such as observation, formative assessment, interim and diagnostics assessments, and other means, to determine where students are and identify their needs. Educators should use personal and professional observations, conversations, informal assessments, formative assessments, interim and diagnostics assessments to determine whether students need one or all the </a:t>
            </a:r>
            <a:r>
              <a:rPr lang="en-US" dirty="0" err="1"/>
              <a:t>following:Remediation,Re-teaching</a:t>
            </a:r>
            <a:r>
              <a:rPr lang="en-US" dirty="0"/>
              <a:t> </a:t>
            </a:r>
          </a:p>
          <a:p>
            <a:pPr lvl="0"/>
            <a:r>
              <a:rPr lang="en-US" dirty="0"/>
              <a:t>Direct </a:t>
            </a:r>
            <a:r>
              <a:rPr lang="en-US" dirty="0" err="1"/>
              <a:t>instruction,Differentiated</a:t>
            </a:r>
            <a:r>
              <a:rPr lang="en-US" dirty="0"/>
              <a:t> </a:t>
            </a:r>
            <a:r>
              <a:rPr lang="en-US" dirty="0" err="1"/>
              <a:t>instruction,Enrichment</a:t>
            </a:r>
            <a:r>
              <a:rPr lang="en-US" dirty="0"/>
              <a:t> Social/emotional and health </a:t>
            </a:r>
            <a:r>
              <a:rPr lang="en-US" dirty="0" err="1"/>
              <a:t>supportReferrals</a:t>
            </a:r>
            <a:r>
              <a:rPr lang="en-US" dirty="0"/>
              <a:t> to appropriate staff (for example, counselors, nurses, case managers, speech pathologist, psychologists, etc.)Other supports and services as necessary  </a:t>
            </a:r>
          </a:p>
          <a:p>
            <a:pPr lvl="0"/>
            <a:r>
              <a:rPr lang="en-US" dirty="0"/>
              <a:t>Schools should use vertical teaming with teaching staff to identify gaps in the prerequisite skills needed for students to be successful academically.</a:t>
            </a:r>
          </a:p>
          <a:p>
            <a:r>
              <a:rPr lang="en-US" dirty="0"/>
              <a:t> In this forum, you will see a variety of sessions that will assist you with </a:t>
            </a:r>
            <a:r>
              <a:rPr lang="en-US" b="1" dirty="0"/>
              <a:t>in-person, remote and blended learning strategies and best practices. </a:t>
            </a:r>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4</a:t>
            </a:fld>
            <a:endParaRPr lang="en-US" dirty="0"/>
          </a:p>
        </p:txBody>
      </p:sp>
    </p:spTree>
    <p:extLst>
      <p:ext uri="{BB962C8B-B14F-4D97-AF65-F5344CB8AC3E}">
        <p14:creationId xmlns:p14="http://schemas.microsoft.com/office/powerpoint/2010/main" val="682480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during the exit Child Outcomes Summary process?</a:t>
            </a:r>
          </a:p>
          <a:p>
            <a:r>
              <a:rPr lang="en-US" dirty="0"/>
              <a:t> </a:t>
            </a:r>
          </a:p>
          <a:p>
            <a:r>
              <a:rPr lang="en-US" dirty="0"/>
              <a:t>The process used for the exit Child Outcomes Summary is nearly the same as what happens at entry. Again, current information will be gathered about the child’s functioning across settings and situations. The child’s team will meet to review the information and discuss how the child’s functioning compares to that of age-expected functioning. The team will determine which of the ratings on the 7-point scale best describes the child’s functioning, and the rationale for the rating will be documented. </a:t>
            </a:r>
          </a:p>
          <a:p>
            <a:r>
              <a:rPr lang="en-US" dirty="0"/>
              <a:t> </a:t>
            </a:r>
          </a:p>
          <a:p>
            <a:r>
              <a:rPr lang="en-US" dirty="0"/>
              <a:t>In addition, the team will answer the progress question for each of the outcome areas. </a:t>
            </a:r>
          </a:p>
        </p:txBody>
      </p:sp>
      <p:sp>
        <p:nvSpPr>
          <p:cNvPr id="4" name="Slide Number Placeholder 3"/>
          <p:cNvSpPr>
            <a:spLocks noGrp="1"/>
          </p:cNvSpPr>
          <p:nvPr>
            <p:ph type="sldNum" sz="quarter" idx="10"/>
          </p:nvPr>
        </p:nvSpPr>
        <p:spPr/>
        <p:txBody>
          <a:bodyPr/>
          <a:lstStyle/>
          <a:p>
            <a:fld id="{DDCD3033-0F62-4F17-A822-EE2655524763}" type="slidenum">
              <a:rPr lang="en-US" smtClean="0"/>
              <a:t>40</a:t>
            </a:fld>
            <a:endParaRPr lang="en-US" dirty="0"/>
          </a:p>
        </p:txBody>
      </p:sp>
    </p:spTree>
    <p:extLst>
      <p:ext uri="{BB962C8B-B14F-4D97-AF65-F5344CB8AC3E}">
        <p14:creationId xmlns:p14="http://schemas.microsoft.com/office/powerpoint/2010/main" val="3510824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Teacher should be using the formative assessment process and  the curriculum based assessment tools that gather rich information about a child’s behavior and skill. They also communicate with families on a regular basis.  You can use all of these data to support the exit COS rating.  Classroom teachers, itinerant teachers, Speech Pathologists all should have input and assessment information to help determine the exit rating for a student.  You should be able to explain the rationale for the ratings at entry and at exit.</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41</a:t>
            </a:fld>
            <a:endParaRPr lang="en-US" dirty="0"/>
          </a:p>
        </p:txBody>
      </p:sp>
    </p:spTree>
    <p:extLst>
      <p:ext uri="{BB962C8B-B14F-4D97-AF65-F5344CB8AC3E}">
        <p14:creationId xmlns:p14="http://schemas.microsoft.com/office/powerpoint/2010/main" val="2727415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Itinerant teachers serve children in a variety</a:t>
            </a:r>
            <a:r>
              <a:rPr lang="en-US" baseline="0" dirty="0"/>
              <a:t> of settings it could be in Head Start and or a Child Care program. It should be a team approach in sharing information and how collecting  and organizing the information for the COS rating .</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42</a:t>
            </a:fld>
            <a:endParaRPr lang="en-US" dirty="0"/>
          </a:p>
        </p:txBody>
      </p:sp>
    </p:spTree>
    <p:extLst>
      <p:ext uri="{BB962C8B-B14F-4D97-AF65-F5344CB8AC3E}">
        <p14:creationId xmlns:p14="http://schemas.microsoft.com/office/powerpoint/2010/main" val="3986311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for Speech-</a:t>
            </a:r>
            <a:r>
              <a:rPr lang="en-US" baseline="0" dirty="0"/>
              <a:t> Language Pathologists to collectively team with others to gather child observation information, especially when you have a crowded schedule and you see certain children at particular times of a given day or week.  If your schedule will only allow you to observe a child in the same classroom routine each week, you must gather information from the teachers and assistants to a picture of how that child functions at other times in the day. It has to be a team process for the rating of COS form.</a:t>
            </a:r>
          </a:p>
          <a:p>
            <a:endParaRPr lang="en-US" baseline="0" dirty="0"/>
          </a:p>
        </p:txBody>
      </p:sp>
      <p:sp>
        <p:nvSpPr>
          <p:cNvPr id="4" name="Slide Number Placeholder 3"/>
          <p:cNvSpPr>
            <a:spLocks noGrp="1"/>
          </p:cNvSpPr>
          <p:nvPr>
            <p:ph type="sldNum" sz="quarter" idx="10"/>
          </p:nvPr>
        </p:nvSpPr>
        <p:spPr/>
        <p:txBody>
          <a:bodyPr/>
          <a:lstStyle/>
          <a:p>
            <a:fld id="{C2AEE2DE-F569-CB47-AE41-C8EBB0F45B6F}" type="slidenum">
              <a:rPr lang="en-US" smtClean="0"/>
              <a:t>43</a:t>
            </a:fld>
            <a:endParaRPr lang="en-US" dirty="0"/>
          </a:p>
        </p:txBody>
      </p:sp>
    </p:spTree>
    <p:extLst>
      <p:ext uri="{BB962C8B-B14F-4D97-AF65-F5344CB8AC3E}">
        <p14:creationId xmlns:p14="http://schemas.microsoft.com/office/powerpoint/2010/main" val="38534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those Speech Language Pathologist and Itinerant teachers serving children who do not attend a classroom or  are speech only students it will require obtaining information from parents and or if other service providers are working with that student or observing that student at home and or as the come for services. A rating in all three outcomes must happen or the data is kicked out as incomplete.  If there are profiles completed with just one indicator it can skew the data for this indicator depending on the size of the county.</a:t>
            </a:r>
            <a:endParaRPr lang="en-US" dirty="0"/>
          </a:p>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44</a:t>
            </a:fld>
            <a:endParaRPr lang="en-US" dirty="0"/>
          </a:p>
        </p:txBody>
      </p:sp>
    </p:spTree>
    <p:extLst>
      <p:ext uri="{BB962C8B-B14F-4D97-AF65-F5344CB8AC3E}">
        <p14:creationId xmlns:p14="http://schemas.microsoft.com/office/powerpoint/2010/main" val="2162894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talked about the ratings 1 -7 for each of the three outcomes. You must also answer a progress question.  The</a:t>
            </a:r>
            <a:r>
              <a:rPr lang="en-US" dirty="0"/>
              <a:t> different types of progress that children can make, let’s talk about how progress is captured in the Child Outcomes Summary process. When the team completes the Child Outcomes Summary process at exit, they will answer two questions about the child for each of the three outcome areas. The answer is a yes</a:t>
            </a:r>
            <a:r>
              <a:rPr lang="en-US" baseline="0" dirty="0"/>
              <a:t> or no to Has this child shown any new skills or behaviors related to this outcome since the last outcomes summary Yes or No.  This is slightest of gain.</a:t>
            </a:r>
            <a:endParaRPr lang="en-US" dirty="0"/>
          </a:p>
          <a:p>
            <a:r>
              <a:rPr lang="en-US" dirty="0"/>
              <a:t> </a:t>
            </a:r>
          </a:p>
          <a:p>
            <a:r>
              <a:rPr lang="en-US" dirty="0"/>
              <a:t>The first question, the rating question, is: To what extent does the child show age-appropriate functioning, across settings and situations, on this outcome? The team answers this question by providing a rating. This is the same question addressed at entry.</a:t>
            </a:r>
          </a:p>
          <a:p>
            <a:r>
              <a:rPr lang="en-US" dirty="0"/>
              <a:t> </a:t>
            </a:r>
          </a:p>
          <a:p>
            <a:r>
              <a:rPr lang="en-US" dirty="0"/>
              <a:t>The second question, the progress question, is new to the Child Outcomes Summary process at exit. The progress question is: Has the child shown </a:t>
            </a:r>
            <a:r>
              <a:rPr lang="en-US" i="1" dirty="0"/>
              <a:t>any</a:t>
            </a:r>
            <a:r>
              <a:rPr lang="en-US" dirty="0"/>
              <a:t> new skills or behaviors related to this outcome since the last outcomes summary? This question is called “the progress question” because it tells us whether the child has made any progress compared to him or herself since the entry rating.</a:t>
            </a:r>
            <a:endParaRPr lang="en-US" b="0" dirty="0"/>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45</a:t>
            </a:fld>
            <a:endParaRPr lang="en-US" dirty="0"/>
          </a:p>
        </p:txBody>
      </p:sp>
    </p:spTree>
    <p:extLst>
      <p:ext uri="{BB962C8B-B14F-4D97-AF65-F5344CB8AC3E}">
        <p14:creationId xmlns:p14="http://schemas.microsoft.com/office/powerpoint/2010/main" val="4032152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progress question is a yes/no question that documents whether or not the child has acquired </a:t>
            </a:r>
            <a:r>
              <a:rPr lang="en-US" i="1" dirty="0"/>
              <a:t>any </a:t>
            </a:r>
            <a:r>
              <a:rPr lang="en-US" dirty="0"/>
              <a:t>new skill since the entry rating.  The question focuses on whether the child has made progress compared to his or her own previous level of functioning.  If the team is not already familiar with the kinds of gains the child has made, the team should look at earlier assessment results and progress notes to help answer this question. Any one new skill in the outcome area counts as a “yes.”  So, for example at exit, if in the two years since the entry rating, the team has seen the child begin using even one more new word or gesture to get his needs met, then the team should answer “yes” to the progress question for Outcome 3.  </a:t>
            </a:r>
          </a:p>
          <a:p>
            <a:r>
              <a:rPr lang="en-US" dirty="0"/>
              <a:t> </a:t>
            </a:r>
          </a:p>
          <a:p>
            <a:r>
              <a:rPr lang="en-US" dirty="0"/>
              <a:t>If the child has </a:t>
            </a:r>
            <a:r>
              <a:rPr lang="en-US" i="1" dirty="0"/>
              <a:t>not </a:t>
            </a:r>
            <a:r>
              <a:rPr lang="en-US" dirty="0"/>
              <a:t>acquired any new skill related to any aspect of the outcome since the entry rating, then the answer to the progress question should be “no.” </a:t>
            </a:r>
          </a:p>
          <a:p>
            <a:endParaRPr lang="en-US" dirty="0"/>
          </a:p>
          <a:p>
            <a:r>
              <a:rPr lang="en-US" dirty="0"/>
              <a:t>Next,</a:t>
            </a:r>
            <a:r>
              <a:rPr lang="en-US" baseline="0" dirty="0"/>
              <a:t> let’s quickly review how to gather reliable data to the support the ratings and progress question.</a:t>
            </a:r>
            <a:endParaRPr lang="en-US" dirty="0"/>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46</a:t>
            </a:fld>
            <a:endParaRPr lang="en-US" dirty="0"/>
          </a:p>
        </p:txBody>
      </p:sp>
    </p:spTree>
    <p:extLst>
      <p:ext uri="{BB962C8B-B14F-4D97-AF65-F5344CB8AC3E}">
        <p14:creationId xmlns:p14="http://schemas.microsoft.com/office/powerpoint/2010/main" val="2688261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Let’s take a closer look</a:t>
            </a:r>
            <a:r>
              <a:rPr lang="en-US" sz="1200" kern="1200" baseline="0" dirty="0">
                <a:solidFill>
                  <a:schemeClr val="tx1"/>
                </a:solidFill>
                <a:effectLst/>
                <a:latin typeface="+mn-lt"/>
                <a:ea typeface="+mn-ea"/>
                <a:cs typeface="+mn-cs"/>
              </a:rPr>
              <a:t> at each point on the scale, </a:t>
            </a:r>
            <a:r>
              <a:rPr lang="en-US" sz="1200" kern="1200" dirty="0">
                <a:solidFill>
                  <a:schemeClr val="tx1"/>
                </a:solidFill>
                <a:effectLst/>
                <a:latin typeface="+mn-lt"/>
                <a:ea typeface="+mn-ea"/>
                <a:cs typeface="+mn-cs"/>
              </a:rPr>
              <a:t>beginning with a rating of 7.  A rating of 7 indicates that, in all or almost all everyday settings and situations, the child shows skills and behaviors that are </a:t>
            </a:r>
            <a:r>
              <a:rPr lang="en-US" sz="1200" b="0" kern="1200" dirty="0">
                <a:solidFill>
                  <a:schemeClr val="tx1"/>
                </a:solidFill>
                <a:effectLst/>
                <a:latin typeface="+mn-lt"/>
                <a:ea typeface="+mn-ea"/>
                <a:cs typeface="+mn-cs"/>
              </a:rPr>
              <a:t>expected </a:t>
            </a:r>
            <a:r>
              <a:rPr lang="en-US" sz="1200" kern="1200" dirty="0">
                <a:solidFill>
                  <a:schemeClr val="tx1"/>
                </a:solidFill>
                <a:effectLst/>
                <a:latin typeface="+mn-lt"/>
                <a:ea typeface="+mn-ea"/>
                <a:cs typeface="+mn-cs"/>
              </a:rPr>
              <a:t>for his or her age.  A rating of a 7 also indicates that at this time, no one on the team has concerns about the child’s development.  We’ll define what </a:t>
            </a:r>
            <a:r>
              <a:rPr lang="en-US" sz="1200" i="1" kern="1200" dirty="0">
                <a:solidFill>
                  <a:schemeClr val="tx1"/>
                </a:solidFill>
                <a:effectLst/>
                <a:latin typeface="+mn-lt"/>
                <a:ea typeface="+mn-ea"/>
                <a:cs typeface="+mn-cs"/>
              </a:rPr>
              <a:t>concerns</a:t>
            </a:r>
            <a:r>
              <a:rPr lang="en-US" sz="1200" kern="1200" dirty="0">
                <a:solidFill>
                  <a:schemeClr val="tx1"/>
                </a:solidFill>
                <a:effectLst/>
                <a:latin typeface="+mn-lt"/>
                <a:ea typeface="+mn-ea"/>
                <a:cs typeface="+mn-cs"/>
              </a:rPr>
              <a:t> are in just a bit.</a:t>
            </a:r>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47</a:t>
            </a:fld>
            <a:endParaRPr lang="en-US"/>
          </a:p>
        </p:txBody>
      </p:sp>
    </p:spTree>
    <p:extLst>
      <p:ext uri="{BB962C8B-B14F-4D97-AF65-F5344CB8AC3E}">
        <p14:creationId xmlns:p14="http://schemas.microsoft.com/office/powerpoint/2010/main" val="792050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rating of 6 also indicates that in all or almost all everyday settings and situations, the child shows skills and behaviors that are expected for his or her age.  However, a rating of 6 indicates that the team has significant concerns about the child’s functioning in the outcome area.  </a:t>
            </a:r>
            <a:r>
              <a:rPr lang="en-US" sz="1200" b="0" dirty="0">
                <a:solidFill>
                  <a:srgbClr val="072543"/>
                </a:solidFill>
              </a:rPr>
              <a:t>These concerns are substantial enough to suggest keeping</a:t>
            </a:r>
            <a:r>
              <a:rPr lang="en-US" sz="1200" b="0" baseline="0" dirty="0">
                <a:solidFill>
                  <a:srgbClr val="072543"/>
                </a:solidFill>
              </a:rPr>
              <a:t> an eye on the child’s development to determine the need for additional support in the future.</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4E543C-FACC-428E-A2C6-1CDB46571BAD}" type="slidenum">
              <a:rPr lang="en-US" smtClean="0"/>
              <a:t>48</a:t>
            </a:fld>
            <a:endParaRPr lang="en-US"/>
          </a:p>
        </p:txBody>
      </p:sp>
    </p:spTree>
    <p:extLst>
      <p:ext uri="{BB962C8B-B14F-4D97-AF65-F5344CB8AC3E}">
        <p14:creationId xmlns:p14="http://schemas.microsoft.com/office/powerpoint/2010/main" val="3368637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move on to a rating of 5.  A rating of 5 indicates that a child shows some functioning that is expected for his or her age in some settings and situations or some of the time. This means that at other times or in some settings, the child is showing some functioning that is not age-expected.  This mix of age-expected and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age-expected functioning is the main differentiation between a rating of 5 and ratings of 6 or 7.  Children who are rated a 5 have functioning that might be described as that of a slightly younger child because, developmentally, they present with some skills and behaviors that we</a:t>
            </a:r>
            <a:r>
              <a:rPr lang="en-US" sz="1200" kern="1200" baseline="0" dirty="0">
                <a:solidFill>
                  <a:schemeClr val="tx1"/>
                </a:solidFill>
                <a:effectLst/>
                <a:latin typeface="+mn-lt"/>
                <a:ea typeface="+mn-ea"/>
                <a:cs typeface="+mn-cs"/>
              </a:rPr>
              <a:t> woul</a:t>
            </a:r>
            <a:r>
              <a:rPr lang="en-US" sz="1200" kern="1200" dirty="0">
                <a:solidFill>
                  <a:schemeClr val="tx1"/>
                </a:solidFill>
                <a:effectLst/>
                <a:latin typeface="+mn-lt"/>
                <a:ea typeface="+mn-ea"/>
                <a:cs typeface="+mn-cs"/>
              </a:rPr>
              <a:t>d expect to see earlier in development.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let’s take a look at how ratings of 5 and 4 differ from one another.</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44E543C-FACC-428E-A2C6-1CDB46571BAD}" type="slidenum">
              <a:rPr lang="en-US" smtClean="0"/>
              <a:t>49</a:t>
            </a:fld>
            <a:endParaRPr lang="en-US"/>
          </a:p>
        </p:txBody>
      </p:sp>
    </p:spTree>
    <p:extLst>
      <p:ext uri="{BB962C8B-B14F-4D97-AF65-F5344CB8AC3E}">
        <p14:creationId xmlns:p14="http://schemas.microsoft.com/office/powerpoint/2010/main" val="168531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0" y="685800"/>
            <a:ext cx="4573588"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presentation provides early intervention and preschool special education staff with an introduction to the Child Outcomes Summary process. This information sets the stage for understanding the type of child outcomes data programs collect and how those data can support the overall goal of improving outcomes for children and families.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E46F5370-117B-45C1-B1FB-01C44F37A756}" type="slidenum">
              <a:rPr lang="en-US" smtClean="0"/>
              <a:t>5</a:t>
            </a:fld>
            <a:endParaRPr lang="en-US"/>
          </a:p>
        </p:txBody>
      </p:sp>
    </p:spTree>
    <p:extLst>
      <p:ext uri="{BB962C8B-B14F-4D97-AF65-F5344CB8AC3E}">
        <p14:creationId xmlns:p14="http://schemas.microsoft.com/office/powerpoint/2010/main" val="4228002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rating of 4 also indicates that there is a mix of age-expected and not age-expected skills, but in the case of a rating of 4, the child shows more functioning that is not age-expected.  Children who receive a rating of 4 show only </a:t>
            </a:r>
            <a:r>
              <a:rPr lang="en-US" sz="1200" i="1" kern="1200" dirty="0">
                <a:solidFill>
                  <a:schemeClr val="tx1"/>
                </a:solidFill>
                <a:effectLst/>
                <a:latin typeface="+mn-lt"/>
                <a:ea typeface="+mn-ea"/>
                <a:cs typeface="+mn-cs"/>
              </a:rPr>
              <a:t>occasional</a:t>
            </a:r>
            <a:r>
              <a:rPr lang="en-US" sz="1200" kern="1200" dirty="0">
                <a:solidFill>
                  <a:schemeClr val="tx1"/>
                </a:solidFill>
                <a:effectLst/>
                <a:latin typeface="+mn-lt"/>
                <a:ea typeface="+mn-ea"/>
                <a:cs typeface="+mn-cs"/>
              </a:rPr>
              <a:t> age-expected functioning across settings and situations; they show mostly functioning that is not age-expected.  The functioning that is not age-expected could be described as immediate foundational or foundational functioning, or both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4E543C-FACC-428E-A2C6-1CDB46571BAD}" type="slidenum">
              <a:rPr lang="en-US" smtClean="0"/>
              <a:t>50</a:t>
            </a:fld>
            <a:endParaRPr lang="en-US"/>
          </a:p>
        </p:txBody>
      </p:sp>
    </p:spTree>
    <p:extLst>
      <p:ext uri="{BB962C8B-B14F-4D97-AF65-F5344CB8AC3E}">
        <p14:creationId xmlns:p14="http://schemas.microsoft.com/office/powerpoint/2010/main" val="1136971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look at the criteria for a rating of 3.  The key feature of a rating of 3 is the lack of any age-expected functioning in the outcome area.  A rating of 3 means the child is showing immediate foundational skills almost all the time and across settings and situations and possibly some foundational skills, but no skills or behaviors that are age-expected in the outcome area.  Children who are rated a 3 have functioning that might be described as that of a younger child when comparing their functioning with what is expected at their age because their skills and behaviors are those that we might see earlier in the developmental progression.</a:t>
            </a:r>
          </a:p>
        </p:txBody>
      </p:sp>
      <p:sp>
        <p:nvSpPr>
          <p:cNvPr id="4" name="Slide Number Placeholder 3"/>
          <p:cNvSpPr>
            <a:spLocks noGrp="1"/>
          </p:cNvSpPr>
          <p:nvPr>
            <p:ph type="sldNum" sz="quarter" idx="10"/>
          </p:nvPr>
        </p:nvSpPr>
        <p:spPr/>
        <p:txBody>
          <a:bodyPr/>
          <a:lstStyle/>
          <a:p>
            <a:fld id="{A44E543C-FACC-428E-A2C6-1CDB46571BAD}" type="slidenum">
              <a:rPr lang="en-US" smtClean="0"/>
              <a:t>51</a:t>
            </a:fld>
            <a:endParaRPr lang="en-US"/>
          </a:p>
        </p:txBody>
      </p:sp>
    </p:spTree>
    <p:extLst>
      <p:ext uri="{BB962C8B-B14F-4D97-AF65-F5344CB8AC3E}">
        <p14:creationId xmlns:p14="http://schemas.microsoft.com/office/powerpoint/2010/main" val="1029668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 rating of 2, we see fewer immediate foundational skills compared with a 3.  A rating of 2 indicates that a child only </a:t>
            </a:r>
            <a:r>
              <a:rPr lang="en-US" sz="1200" b="1" kern="1200" dirty="0">
                <a:solidFill>
                  <a:schemeClr val="tx1"/>
                </a:solidFill>
                <a:effectLst/>
                <a:latin typeface="+mn-lt"/>
                <a:ea typeface="+mn-ea"/>
                <a:cs typeface="+mn-cs"/>
              </a:rPr>
              <a:t>occasionally </a:t>
            </a:r>
            <a:r>
              <a:rPr lang="en-US" sz="1200" kern="1200" dirty="0">
                <a:solidFill>
                  <a:schemeClr val="tx1"/>
                </a:solidFill>
                <a:effectLst/>
                <a:latin typeface="+mn-lt"/>
                <a:ea typeface="+mn-ea"/>
                <a:cs typeface="+mn-cs"/>
              </a:rPr>
              <a:t>uses immediate foundational skills across settings and situations and primarily has more of the foundational skills we see earlier in development.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descriptor statement for a rating of 2 might be: “</a:t>
            </a:r>
            <a:r>
              <a:rPr lang="en-US" sz="1200" dirty="0"/>
              <a:t>In the area of Positive Social Relationships, Felipe occasionally shows immediate foundational skills but has more skills that are like those of a much younger child.”</a:t>
            </a:r>
            <a:r>
              <a:rPr lang="en-US" sz="1200" baseline="0" dirty="0"/>
              <a:t> </a:t>
            </a:r>
            <a:r>
              <a:rPr lang="en-US" sz="1200" kern="1200" dirty="0">
                <a:solidFill>
                  <a:schemeClr val="tx1"/>
                </a:solidFill>
                <a:effectLst/>
                <a:latin typeface="+mn-lt"/>
                <a:ea typeface="+mn-ea"/>
                <a:cs typeface="+mn-cs"/>
              </a:rPr>
              <a:t>Note that this</a:t>
            </a:r>
            <a:r>
              <a:rPr lang="en-US" sz="1200" kern="1200" baseline="0" dirty="0">
                <a:solidFill>
                  <a:schemeClr val="tx1"/>
                </a:solidFill>
                <a:effectLst/>
                <a:latin typeface="+mn-lt"/>
                <a:ea typeface="+mn-ea"/>
                <a:cs typeface="+mn-cs"/>
              </a:rPr>
              <a:t> statement</a:t>
            </a:r>
            <a:r>
              <a:rPr lang="en-US" sz="1200" kern="1200" dirty="0">
                <a:solidFill>
                  <a:schemeClr val="tx1"/>
                </a:solidFill>
                <a:effectLst/>
                <a:latin typeface="+mn-lt"/>
                <a:ea typeface="+mn-ea"/>
                <a:cs typeface="+mn-cs"/>
              </a:rPr>
              <a:t> includes the key points of a definition of a rating of 2, namely the presence of </a:t>
            </a:r>
            <a:r>
              <a:rPr lang="en-US" sz="1200" b="0" kern="1200" dirty="0">
                <a:solidFill>
                  <a:schemeClr val="tx1"/>
                </a:solidFill>
                <a:effectLst/>
                <a:latin typeface="+mn-lt"/>
                <a:ea typeface="+mn-ea"/>
                <a:cs typeface="+mn-cs"/>
              </a:rPr>
              <a:t>occasional immediate foundational functioning, but more functioning that is at the foundational level.</a:t>
            </a:r>
          </a:p>
          <a:p>
            <a:endParaRPr lang="en-US" b="0" dirty="0"/>
          </a:p>
        </p:txBody>
      </p:sp>
      <p:sp>
        <p:nvSpPr>
          <p:cNvPr id="4" name="Slide Number Placeholder 3"/>
          <p:cNvSpPr>
            <a:spLocks noGrp="1"/>
          </p:cNvSpPr>
          <p:nvPr>
            <p:ph type="sldNum" sz="quarter" idx="10"/>
          </p:nvPr>
        </p:nvSpPr>
        <p:spPr/>
        <p:txBody>
          <a:bodyPr/>
          <a:lstStyle/>
          <a:p>
            <a:fld id="{A44E543C-FACC-428E-A2C6-1CDB46571BAD}" type="slidenum">
              <a:rPr lang="en-US" smtClean="0"/>
              <a:t>52</a:t>
            </a:fld>
            <a:endParaRPr lang="en-US"/>
          </a:p>
        </p:txBody>
      </p:sp>
    </p:spTree>
    <p:extLst>
      <p:ext uri="{BB962C8B-B14F-4D97-AF65-F5344CB8AC3E}">
        <p14:creationId xmlns:p14="http://schemas.microsoft.com/office/powerpoint/2010/main" val="1315893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sz="1200" kern="1200" dirty="0">
                <a:solidFill>
                  <a:schemeClr val="tx1"/>
                </a:solidFill>
                <a:effectLst/>
                <a:latin typeface="+mn-lt"/>
                <a:ea typeface="+mn-ea"/>
                <a:cs typeface="+mn-cs"/>
              </a:rPr>
              <a:t>Finally, a rating of 1 means the child does not yet show any age-expected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immediate foundational functioning in the outcome area.  A child with a rating of 1 is showing all skills at the foundational level of development. Children with a rating of 1 have functioning that might be described as that of a much younger child; when comparing their functioning with age expectations, their skills are at levels we’d expect to see much earlier in the developmental progression.</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descriptor statement for a rating of 1 might be: “</a:t>
            </a:r>
            <a:r>
              <a:rPr lang="en-US" sz="1200" dirty="0"/>
              <a:t>The skills that Ana uses to get her needs met are like those of a much younger child.  She has early skills in this area but not yet immediate foundational or age-expected skills.</a:t>
            </a:r>
            <a:r>
              <a:rPr lang="en-US" sz="1200" baseline="0" dirty="0"/>
              <a:t>” </a:t>
            </a:r>
            <a:r>
              <a:rPr lang="en-US" sz="1200" kern="1200" dirty="0">
                <a:solidFill>
                  <a:schemeClr val="tx1"/>
                </a:solidFill>
                <a:effectLst/>
                <a:latin typeface="+mn-lt"/>
                <a:ea typeface="+mn-ea"/>
                <a:cs typeface="+mn-cs"/>
              </a:rPr>
              <a:t>Note that this</a:t>
            </a:r>
            <a:r>
              <a:rPr lang="en-US" sz="1200" kern="1200" baseline="0" dirty="0">
                <a:solidFill>
                  <a:schemeClr val="tx1"/>
                </a:solidFill>
                <a:effectLst/>
                <a:latin typeface="+mn-lt"/>
                <a:ea typeface="+mn-ea"/>
                <a:cs typeface="+mn-cs"/>
              </a:rPr>
              <a:t> statement </a:t>
            </a:r>
            <a:r>
              <a:rPr lang="en-US" sz="1200" kern="1200" dirty="0">
                <a:solidFill>
                  <a:schemeClr val="tx1"/>
                </a:solidFill>
                <a:effectLst/>
                <a:latin typeface="+mn-lt"/>
                <a:ea typeface="+mn-ea"/>
                <a:cs typeface="+mn-cs"/>
              </a:rPr>
              <a:t>highlights the important point that a child with a rating of 1 has an array of </a:t>
            </a:r>
            <a:r>
              <a:rPr lang="en-US" sz="1200" b="1" kern="1200" dirty="0">
                <a:solidFill>
                  <a:schemeClr val="tx1"/>
                </a:solidFill>
                <a:effectLst/>
                <a:latin typeface="+mn-lt"/>
                <a:ea typeface="+mn-ea"/>
                <a:cs typeface="+mn-cs"/>
              </a:rPr>
              <a:t>foundational skills</a:t>
            </a:r>
            <a:r>
              <a:rPr lang="en-US" sz="1200" kern="1200" dirty="0">
                <a:solidFill>
                  <a:schemeClr val="tx1"/>
                </a:solidFill>
                <a:effectLst/>
                <a:latin typeface="+mn-lt"/>
                <a:ea typeface="+mn-ea"/>
                <a:cs typeface="+mn-cs"/>
              </a:rPr>
              <a:t> but not yet any immediate foundational or age-expected skills.</a:t>
            </a:r>
          </a:p>
        </p:txBody>
      </p:sp>
      <p:sp>
        <p:nvSpPr>
          <p:cNvPr id="123908" name="Slide Number Placeholder 3"/>
          <p:cNvSpPr>
            <a:spLocks noGrp="1"/>
          </p:cNvSpPr>
          <p:nvPr>
            <p:ph type="sldNum" sz="quarter" idx="5"/>
          </p:nvPr>
        </p:nvSpPr>
        <p:spPr>
          <a:noFill/>
        </p:spPr>
        <p:txBody>
          <a:bodyPr/>
          <a:lstStyle/>
          <a:p>
            <a:fld id="{5C23DAAC-AFD7-4078-80BB-BEC00273D972}" type="slidenum">
              <a:rPr lang="en-US" smtClean="0"/>
              <a:pPr/>
              <a:t>53</a:t>
            </a:fld>
            <a:endParaRPr lang="en-US"/>
          </a:p>
        </p:txBody>
      </p:sp>
    </p:spTree>
    <p:extLst>
      <p:ext uri="{BB962C8B-B14F-4D97-AF65-F5344CB8AC3E}">
        <p14:creationId xmlns:p14="http://schemas.microsoft.com/office/powerpoint/2010/main" val="3172695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Now let’s check your knowledge of the 7 points on the Child Outcomes Summary rating scale.  As with Outcomes Jeopardy, make sure you are in ‘slide show’ mode and click on each box so that the ‘door’ slides away.  Behind the door is the answer to the question.  You provide the question, which might be ‘What is a rating of 1?’  ‘What is a rating of 2?’ and so on.  Record your responses on the ‘Jeopardy Score Sheets’ </a:t>
            </a:r>
          </a:p>
          <a:p>
            <a:r>
              <a:rPr lang="en-US" dirty="0"/>
              <a:t>100 A rating of 7 A rating of 5 A rating of 1</a:t>
            </a:r>
          </a:p>
          <a:p>
            <a:r>
              <a:rPr lang="en-US" dirty="0"/>
              <a:t> </a:t>
            </a:r>
          </a:p>
          <a:p>
            <a:r>
              <a:rPr lang="en-US" dirty="0"/>
              <a:t>200  A rating of 4  A rating of 3 A rating of 6</a:t>
            </a:r>
          </a:p>
          <a:p>
            <a:r>
              <a:rPr lang="en-US" dirty="0"/>
              <a:t> </a:t>
            </a:r>
          </a:p>
          <a:p>
            <a:r>
              <a:rPr lang="en-US" dirty="0"/>
              <a:t>300   A rating of 4  A rating of 2  A rating of 6 or 7</a:t>
            </a:r>
          </a:p>
          <a:p>
            <a:r>
              <a:rPr lang="en-US" dirty="0"/>
              <a:t> </a:t>
            </a:r>
          </a:p>
          <a:p>
            <a:endParaRPr lang="en-US" altLang="en-US" dirty="0">
              <a:latin typeface="Arial" panose="020B0604020202020204" pitchFamily="34" charset="0"/>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63591" indent="-293688" eaLnBrk="0" hangingPunct="0">
              <a:spcBef>
                <a:spcPct val="30000"/>
              </a:spcBef>
              <a:defRPr sz="1200">
                <a:solidFill>
                  <a:schemeClr val="tx1"/>
                </a:solidFill>
                <a:latin typeface="Arial" panose="020B0604020202020204" pitchFamily="34" charset="0"/>
              </a:defRPr>
            </a:lvl2pPr>
            <a:lvl3pPr marL="1174756" indent="-234951" eaLnBrk="0" hangingPunct="0">
              <a:spcBef>
                <a:spcPct val="30000"/>
              </a:spcBef>
              <a:defRPr sz="1200">
                <a:solidFill>
                  <a:schemeClr val="tx1"/>
                </a:solidFill>
                <a:latin typeface="Arial" panose="020B0604020202020204" pitchFamily="34" charset="0"/>
              </a:defRPr>
            </a:lvl3pPr>
            <a:lvl4pPr marL="1644657" indent="-234951" eaLnBrk="0" hangingPunct="0">
              <a:spcBef>
                <a:spcPct val="30000"/>
              </a:spcBef>
              <a:defRPr sz="1200">
                <a:solidFill>
                  <a:schemeClr val="tx1"/>
                </a:solidFill>
                <a:latin typeface="Arial" panose="020B0604020202020204" pitchFamily="34" charset="0"/>
              </a:defRPr>
            </a:lvl4pPr>
            <a:lvl5pPr marL="2114560" indent="-234951" eaLnBrk="0" hangingPunct="0">
              <a:spcBef>
                <a:spcPct val="30000"/>
              </a:spcBef>
              <a:defRPr sz="1200">
                <a:solidFill>
                  <a:schemeClr val="tx1"/>
                </a:solidFill>
                <a:latin typeface="Arial" panose="020B0604020202020204" pitchFamily="34" charset="0"/>
              </a:defRPr>
            </a:lvl5pPr>
            <a:lvl6pPr marL="2584462" indent="-234951" eaLnBrk="0" fontAlgn="base" hangingPunct="0">
              <a:spcBef>
                <a:spcPct val="30000"/>
              </a:spcBef>
              <a:spcAft>
                <a:spcPct val="0"/>
              </a:spcAft>
              <a:defRPr sz="1200">
                <a:solidFill>
                  <a:schemeClr val="tx1"/>
                </a:solidFill>
                <a:latin typeface="Arial" panose="020B0604020202020204" pitchFamily="34" charset="0"/>
              </a:defRPr>
            </a:lvl6pPr>
            <a:lvl7pPr marL="3054364" indent="-234951" eaLnBrk="0" fontAlgn="base" hangingPunct="0">
              <a:spcBef>
                <a:spcPct val="30000"/>
              </a:spcBef>
              <a:spcAft>
                <a:spcPct val="0"/>
              </a:spcAft>
              <a:defRPr sz="1200">
                <a:solidFill>
                  <a:schemeClr val="tx1"/>
                </a:solidFill>
                <a:latin typeface="Arial" panose="020B0604020202020204" pitchFamily="34" charset="0"/>
              </a:defRPr>
            </a:lvl7pPr>
            <a:lvl8pPr marL="3524266" indent="-234951" eaLnBrk="0" fontAlgn="base" hangingPunct="0">
              <a:spcBef>
                <a:spcPct val="30000"/>
              </a:spcBef>
              <a:spcAft>
                <a:spcPct val="0"/>
              </a:spcAft>
              <a:defRPr sz="1200">
                <a:solidFill>
                  <a:schemeClr val="tx1"/>
                </a:solidFill>
                <a:latin typeface="Arial" panose="020B0604020202020204" pitchFamily="34" charset="0"/>
              </a:defRPr>
            </a:lvl8pPr>
            <a:lvl9pPr marL="3994169" indent="-234951"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DEBBC1C-1FC7-4D28-8A87-C6135DADB367}" type="slidenum">
              <a:rPr lang="en-US" altLang="en-US"/>
              <a:pPr eaLnBrk="1" hangingPunct="1">
                <a:spcBef>
                  <a:spcPct val="0"/>
                </a:spcBef>
              </a:pPr>
              <a:t>54</a:t>
            </a:fld>
            <a:endParaRPr lang="en-US" altLang="en-US"/>
          </a:p>
        </p:txBody>
      </p:sp>
    </p:spTree>
    <p:extLst>
      <p:ext uri="{BB962C8B-B14F-4D97-AF65-F5344CB8AC3E}">
        <p14:creationId xmlns:p14="http://schemas.microsoft.com/office/powerpoint/2010/main" val="473467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876">
              <a:defRPr sz="2400">
                <a:solidFill>
                  <a:schemeClr val="tx1"/>
                </a:solidFill>
                <a:latin typeface="Times" pitchFamily="18" charset="0"/>
              </a:defRPr>
            </a:lvl1pPr>
            <a:lvl2pPr marL="744002" indent="-286156" defTabSz="918876">
              <a:defRPr sz="2400">
                <a:solidFill>
                  <a:schemeClr val="tx1"/>
                </a:solidFill>
                <a:latin typeface="Times" pitchFamily="18" charset="0"/>
              </a:defRPr>
            </a:lvl2pPr>
            <a:lvl3pPr marL="1144619" indent="-228924" defTabSz="918876">
              <a:defRPr sz="2400">
                <a:solidFill>
                  <a:schemeClr val="tx1"/>
                </a:solidFill>
                <a:latin typeface="Times" pitchFamily="18" charset="0"/>
              </a:defRPr>
            </a:lvl3pPr>
            <a:lvl4pPr marL="1602469" indent="-228924" defTabSz="918876">
              <a:defRPr sz="2400">
                <a:solidFill>
                  <a:schemeClr val="tx1"/>
                </a:solidFill>
                <a:latin typeface="Times" pitchFamily="18" charset="0"/>
              </a:defRPr>
            </a:lvl4pPr>
            <a:lvl5pPr marL="2060317" indent="-228924" defTabSz="918876">
              <a:defRPr sz="2400">
                <a:solidFill>
                  <a:schemeClr val="tx1"/>
                </a:solidFill>
                <a:latin typeface="Times" pitchFamily="18" charset="0"/>
              </a:defRPr>
            </a:lvl5pPr>
            <a:lvl6pPr marL="2518166" indent="-228924" defTabSz="918876" eaLnBrk="0" fontAlgn="base" hangingPunct="0">
              <a:spcBef>
                <a:spcPct val="0"/>
              </a:spcBef>
              <a:spcAft>
                <a:spcPct val="0"/>
              </a:spcAft>
              <a:defRPr sz="2400">
                <a:solidFill>
                  <a:schemeClr val="tx1"/>
                </a:solidFill>
                <a:latin typeface="Times" pitchFamily="18" charset="0"/>
              </a:defRPr>
            </a:lvl6pPr>
            <a:lvl7pPr marL="2976013" indent="-228924" defTabSz="918876" eaLnBrk="0" fontAlgn="base" hangingPunct="0">
              <a:spcBef>
                <a:spcPct val="0"/>
              </a:spcBef>
              <a:spcAft>
                <a:spcPct val="0"/>
              </a:spcAft>
              <a:defRPr sz="2400">
                <a:solidFill>
                  <a:schemeClr val="tx1"/>
                </a:solidFill>
                <a:latin typeface="Times" pitchFamily="18" charset="0"/>
              </a:defRPr>
            </a:lvl7pPr>
            <a:lvl8pPr marL="3433861" indent="-228924" defTabSz="918876" eaLnBrk="0" fontAlgn="base" hangingPunct="0">
              <a:spcBef>
                <a:spcPct val="0"/>
              </a:spcBef>
              <a:spcAft>
                <a:spcPct val="0"/>
              </a:spcAft>
              <a:defRPr sz="2400">
                <a:solidFill>
                  <a:schemeClr val="tx1"/>
                </a:solidFill>
                <a:latin typeface="Times" pitchFamily="18" charset="0"/>
              </a:defRPr>
            </a:lvl8pPr>
            <a:lvl9pPr marL="3891710" indent="-228924" defTabSz="918876" eaLnBrk="0" fontAlgn="base" hangingPunct="0">
              <a:spcBef>
                <a:spcPct val="0"/>
              </a:spcBef>
              <a:spcAft>
                <a:spcPct val="0"/>
              </a:spcAft>
              <a:defRPr sz="2400">
                <a:solidFill>
                  <a:schemeClr val="tx1"/>
                </a:solidFill>
                <a:latin typeface="Times" pitchFamily="18" charset="0"/>
              </a:defRPr>
            </a:lvl9pPr>
          </a:lstStyle>
          <a:p>
            <a:fld id="{B8DD7D81-0044-4624-A552-8F7FAA6D6AD6}" type="slidenum">
              <a:rPr lang="en-US" altLang="en-US" sz="1200">
                <a:latin typeface="Times New Roman" pitchFamily="18" charset="0"/>
              </a:rPr>
              <a:pPr/>
              <a:t>55</a:t>
            </a:fld>
            <a:endParaRPr lang="en-US" altLang="en-US" sz="1200">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714139" y="4415790"/>
            <a:ext cx="5713112"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Teams sometimes ask whether children need ratings in all three outcome areas. The answer is yes. Ratings are always provided on all three outcome areas.  This is true even if no one has any concerns about a child’s development in an outcome area or if a child is showing delays in only one or two of the outcome areas. Ratings on all three outcomes are needed to provide a complete picture of the child’s functioning.  </a:t>
            </a:r>
          </a:p>
        </p:txBody>
      </p:sp>
    </p:spTree>
    <p:extLst>
      <p:ext uri="{BB962C8B-B14F-4D97-AF65-F5344CB8AC3E}">
        <p14:creationId xmlns:p14="http://schemas.microsoft.com/office/powerpoint/2010/main" val="33784432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COSFs are filled out on any child ages 0-6 that receives special education services. For the 0-3 population, the forms are completed by </a:t>
            </a:r>
            <a:r>
              <a:rPr lang="en-US" dirty="0" err="1"/>
              <a:t>SoonerStart</a:t>
            </a:r>
            <a:r>
              <a:rPr lang="en-US" dirty="0"/>
              <a:t> personnel. </a:t>
            </a:r>
            <a:r>
              <a:rPr lang="en-US" dirty="0" err="1"/>
              <a:t>SoonerStart</a:t>
            </a:r>
            <a:r>
              <a:rPr lang="en-US" dirty="0"/>
              <a:t> will complete separate entry and exit forms to demonstrate progress within their program. Upon the student’s enrollment in school, a new entry form is completed. ****OK </a:t>
            </a:r>
            <a:r>
              <a:rPr lang="en-US" dirty="0" err="1"/>
              <a:t>EdPlan</a:t>
            </a:r>
            <a:r>
              <a:rPr lang="en-US" dirty="0"/>
              <a:t> requires only one entry and one exit rating.   </a:t>
            </a:r>
          </a:p>
          <a:p>
            <a:r>
              <a:rPr lang="en-US" dirty="0"/>
              <a:t>The only exception to this rule is if the child has received </a:t>
            </a:r>
            <a:r>
              <a:rPr lang="en-US" i="1" dirty="0"/>
              <a:t>less than six months</a:t>
            </a:r>
            <a:r>
              <a:rPr lang="en-US" dirty="0"/>
              <a:t> of services.  COSFs are not required for those students receiving less than six months of service. Due to the short time frame, these students may not have made sufficient progress to increase their number score.</a:t>
            </a:r>
          </a:p>
          <a:p>
            <a:r>
              <a:rPr lang="en-US" dirty="0"/>
              <a:t>There are many child development scales, choose the one that you like best, just remember the Outcomes are rated on typical child development, not by comparing one child with a disability to another child with a disability.</a:t>
            </a:r>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56</a:t>
            </a:fld>
            <a:endParaRPr lang="en-US"/>
          </a:p>
        </p:txBody>
      </p:sp>
    </p:spTree>
    <p:extLst>
      <p:ext uri="{BB962C8B-B14F-4D97-AF65-F5344CB8AC3E}">
        <p14:creationId xmlns:p14="http://schemas.microsoft.com/office/powerpoint/2010/main" val="42365823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57</a:t>
            </a:fld>
            <a:endParaRPr lang="en-US"/>
          </a:p>
        </p:txBody>
      </p:sp>
    </p:spTree>
    <p:extLst>
      <p:ext uri="{BB962C8B-B14F-4D97-AF65-F5344CB8AC3E}">
        <p14:creationId xmlns:p14="http://schemas.microsoft.com/office/powerpoint/2010/main" val="3498496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58</a:t>
            </a:fld>
            <a:endParaRPr lang="en-US"/>
          </a:p>
        </p:txBody>
      </p:sp>
    </p:spTree>
    <p:extLst>
      <p:ext uri="{BB962C8B-B14F-4D97-AF65-F5344CB8AC3E}">
        <p14:creationId xmlns:p14="http://schemas.microsoft.com/office/powerpoint/2010/main" val="2166586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59</a:t>
            </a:fld>
            <a:endParaRPr lang="en-US"/>
          </a:p>
        </p:txBody>
      </p:sp>
    </p:spTree>
    <p:extLst>
      <p:ext uri="{BB962C8B-B14F-4D97-AF65-F5344CB8AC3E}">
        <p14:creationId xmlns:p14="http://schemas.microsoft.com/office/powerpoint/2010/main" val="4101368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6</a:t>
            </a:fld>
            <a:endParaRPr lang="en-US"/>
          </a:p>
        </p:txBody>
      </p:sp>
    </p:spTree>
    <p:extLst>
      <p:ext uri="{BB962C8B-B14F-4D97-AF65-F5344CB8AC3E}">
        <p14:creationId xmlns:p14="http://schemas.microsoft.com/office/powerpoint/2010/main" val="3855930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60</a:t>
            </a:fld>
            <a:endParaRPr lang="en-US"/>
          </a:p>
        </p:txBody>
      </p:sp>
    </p:spTree>
    <p:extLst>
      <p:ext uri="{BB962C8B-B14F-4D97-AF65-F5344CB8AC3E}">
        <p14:creationId xmlns:p14="http://schemas.microsoft.com/office/powerpoint/2010/main" val="3973631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61</a:t>
            </a:fld>
            <a:endParaRPr lang="en-US"/>
          </a:p>
        </p:txBody>
      </p:sp>
    </p:spTree>
    <p:extLst>
      <p:ext uri="{BB962C8B-B14F-4D97-AF65-F5344CB8AC3E}">
        <p14:creationId xmlns:p14="http://schemas.microsoft.com/office/powerpoint/2010/main" val="22031458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62</a:t>
            </a:fld>
            <a:endParaRPr lang="en-US"/>
          </a:p>
        </p:txBody>
      </p:sp>
    </p:spTree>
    <p:extLst>
      <p:ext uri="{BB962C8B-B14F-4D97-AF65-F5344CB8AC3E}">
        <p14:creationId xmlns:p14="http://schemas.microsoft.com/office/powerpoint/2010/main" val="30389171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EE2DE-F569-CB47-AE41-C8EBB0F45B6F}" type="slidenum">
              <a:rPr lang="en-US" smtClean="0"/>
              <a:t>63</a:t>
            </a:fld>
            <a:endParaRPr lang="en-US"/>
          </a:p>
        </p:txBody>
      </p:sp>
    </p:spTree>
    <p:extLst>
      <p:ext uri="{BB962C8B-B14F-4D97-AF65-F5344CB8AC3E}">
        <p14:creationId xmlns:p14="http://schemas.microsoft.com/office/powerpoint/2010/main" val="4115992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looked at the developmental trajectories and the different types of progress that children can make, let’s talk about how progress is captured in the Child Outcomes Summary process. When the team completes the Child Outcomes Summary process at exit, they will answer two questions about the child for each of the three outcome areas. </a:t>
            </a:r>
          </a:p>
          <a:p>
            <a:r>
              <a:rPr lang="en-US" dirty="0"/>
              <a:t> </a:t>
            </a:r>
          </a:p>
          <a:p>
            <a:r>
              <a:rPr lang="en-US" dirty="0"/>
              <a:t>The first question, the rating question, is: To what extent does the child show age-appropriate functioning, across settings and situations, on this outcome? The team answers this question by providing a rating. This is the same question addressed at entry.</a:t>
            </a:r>
          </a:p>
          <a:p>
            <a:r>
              <a:rPr lang="en-US" dirty="0"/>
              <a:t> </a:t>
            </a:r>
          </a:p>
          <a:p>
            <a:r>
              <a:rPr lang="en-US" dirty="0"/>
              <a:t>The second question, the progress question, is new to the Child Outcomes Summary process at exit. The progress question is: Has the child shown </a:t>
            </a:r>
            <a:r>
              <a:rPr lang="en-US" i="1" dirty="0"/>
              <a:t>any</a:t>
            </a:r>
            <a:r>
              <a:rPr lang="en-US" dirty="0"/>
              <a:t> new skills or behaviors related to this outcome since the last outcomes summary? This question is called “the progress question” because it tells us whether the child has made any progress compared to him or herself since the entry rating.</a:t>
            </a:r>
            <a:endParaRPr lang="en-US" b="0" dirty="0"/>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64</a:t>
            </a:fld>
            <a:endParaRPr lang="en-US"/>
          </a:p>
        </p:txBody>
      </p:sp>
    </p:spTree>
    <p:extLst>
      <p:ext uri="{BB962C8B-B14F-4D97-AF65-F5344CB8AC3E}">
        <p14:creationId xmlns:p14="http://schemas.microsoft.com/office/powerpoint/2010/main" val="42727444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progress question is a yes/no question that documents whether or not the child has acquired </a:t>
            </a:r>
            <a:r>
              <a:rPr lang="en-US" i="1" dirty="0"/>
              <a:t>any </a:t>
            </a:r>
            <a:r>
              <a:rPr lang="en-US" dirty="0"/>
              <a:t>new skill since the entry rating.  The question focuses on whether the child has made progress compared to his or her own previous level of functioning.  If the team is not already familiar with the kinds of gains the child has made, the team should look at earlier assessment results and progress notes to help answer this question. Any one new skill in the outcome area counts as a “yes.”  So, for example at exit, if in the two years since the entry rating, the team has seen the child begin using even one more new word or gesture to get his needs met, then the team should answer “yes” to the progress question for Outcome 3.  </a:t>
            </a:r>
          </a:p>
          <a:p>
            <a:r>
              <a:rPr lang="en-US" dirty="0"/>
              <a:t> </a:t>
            </a:r>
          </a:p>
          <a:p>
            <a:r>
              <a:rPr lang="en-US" dirty="0"/>
              <a:t>If the child has </a:t>
            </a:r>
            <a:r>
              <a:rPr lang="en-US" i="1" dirty="0"/>
              <a:t>not </a:t>
            </a:r>
            <a:r>
              <a:rPr lang="en-US" dirty="0"/>
              <a:t>acquired any new skill related to any aspect of the outcome since the entry rating, then the answer to the progress question should be “no.” </a:t>
            </a:r>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65</a:t>
            </a:fld>
            <a:endParaRPr lang="en-US"/>
          </a:p>
        </p:txBody>
      </p:sp>
    </p:spTree>
    <p:extLst>
      <p:ext uri="{BB962C8B-B14F-4D97-AF65-F5344CB8AC3E}">
        <p14:creationId xmlns:p14="http://schemas.microsoft.com/office/powerpoint/2010/main" val="4193662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during the exit Child Outcomes Summary process?</a:t>
            </a:r>
          </a:p>
          <a:p>
            <a:r>
              <a:rPr lang="en-US" dirty="0"/>
              <a:t> </a:t>
            </a:r>
          </a:p>
          <a:p>
            <a:r>
              <a:rPr lang="en-US" dirty="0"/>
              <a:t>The process used for the exit Child Outcomes Summary is nearly the same as what happens at entry. Again, current information will be gathered about the child’s functioning across settings and situations. The child’s team will meet to review the information and discuss how the child’s functioning compares to that of age-expected functioning. The team will determine which of the ratings on the 7-point scale best describes the child’s functioning, and the rationale for the rating will be documented. </a:t>
            </a:r>
          </a:p>
          <a:p>
            <a:r>
              <a:rPr lang="en-US" dirty="0"/>
              <a:t> </a:t>
            </a:r>
          </a:p>
          <a:p>
            <a:r>
              <a:rPr lang="en-US" dirty="0"/>
              <a:t>In addition, the team will answer the progress question for each of the outcome areas. </a:t>
            </a:r>
          </a:p>
        </p:txBody>
      </p:sp>
      <p:sp>
        <p:nvSpPr>
          <p:cNvPr id="4" name="Slide Number Placeholder 3"/>
          <p:cNvSpPr>
            <a:spLocks noGrp="1"/>
          </p:cNvSpPr>
          <p:nvPr>
            <p:ph type="sldNum" sz="quarter" idx="10"/>
          </p:nvPr>
        </p:nvSpPr>
        <p:spPr/>
        <p:txBody>
          <a:bodyPr/>
          <a:lstStyle/>
          <a:p>
            <a:fld id="{DDCD3033-0F62-4F17-A822-EE2655524763}" type="slidenum">
              <a:rPr lang="en-US" smtClean="0"/>
              <a:t>66</a:t>
            </a:fld>
            <a:endParaRPr lang="en-US"/>
          </a:p>
        </p:txBody>
      </p:sp>
    </p:spTree>
    <p:extLst>
      <p:ext uri="{BB962C8B-B14F-4D97-AF65-F5344CB8AC3E}">
        <p14:creationId xmlns:p14="http://schemas.microsoft.com/office/powerpoint/2010/main" val="15116278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2F95EC-9C35-4D06-95F2-B35D15B3332A}" type="slidenum">
              <a:rPr lang="en-US" smtClean="0"/>
              <a:t>67</a:t>
            </a:fld>
            <a:endParaRPr lang="en-US" dirty="0"/>
          </a:p>
        </p:txBody>
      </p:sp>
    </p:spTree>
    <p:extLst>
      <p:ext uri="{BB962C8B-B14F-4D97-AF65-F5344CB8AC3E}">
        <p14:creationId xmlns:p14="http://schemas.microsoft.com/office/powerpoint/2010/main" val="1423850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slides discuss the Progress Categories outlined by OSEP. There are five progress categories based on the entry and exit scores for each child.</a:t>
            </a:r>
          </a:p>
          <a:p>
            <a:r>
              <a:rPr lang="en-US" dirty="0"/>
              <a:t>Progress category (a) is for those students whose functioning did not improve. There are two reasons that will yield an (a) category: if the child regressed, therefore scoring lower upon exit than entry or the student received a number 1 rating at entry and exit AND did not gain any new skills between entry and exit. This is rare.</a:t>
            </a:r>
          </a:p>
        </p:txBody>
      </p:sp>
      <p:sp>
        <p:nvSpPr>
          <p:cNvPr id="4" name="Slide Number Placeholder 3"/>
          <p:cNvSpPr>
            <a:spLocks noGrp="1"/>
          </p:cNvSpPr>
          <p:nvPr>
            <p:ph type="sldNum" sz="quarter" idx="10"/>
          </p:nvPr>
        </p:nvSpPr>
        <p:spPr/>
        <p:txBody>
          <a:bodyPr/>
          <a:lstStyle/>
          <a:p>
            <a:fld id="{C70CCE07-308D-4254-8F93-ACEBE5B20906}" type="slidenum">
              <a:rPr lang="en-US" smtClean="0"/>
              <a:t>68</a:t>
            </a:fld>
            <a:endParaRPr lang="en-US"/>
          </a:p>
        </p:txBody>
      </p:sp>
    </p:spTree>
    <p:extLst>
      <p:ext uri="{BB962C8B-B14F-4D97-AF65-F5344CB8AC3E}">
        <p14:creationId xmlns:p14="http://schemas.microsoft.com/office/powerpoint/2010/main" val="33282129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 category (b) is assigned to those students who improved their functioning, but were rated at a 5 or lower at entry and exit.</a:t>
            </a:r>
          </a:p>
          <a:p>
            <a:r>
              <a:rPr lang="en-US" dirty="0"/>
              <a:t>This may be because the student had a slow but steady rate of growth during their service time, and their skills did not improve enough to move nearer to same aged peers.</a:t>
            </a:r>
          </a:p>
          <a:p>
            <a:r>
              <a:rPr lang="en-US" dirty="0"/>
              <a:t>Referencing the previous slide, category (b) would be assigned if the student had a rating of 1 at entry and exit but made some progress during the service time.</a:t>
            </a:r>
          </a:p>
        </p:txBody>
      </p:sp>
      <p:sp>
        <p:nvSpPr>
          <p:cNvPr id="4" name="Slide Number Placeholder 3"/>
          <p:cNvSpPr>
            <a:spLocks noGrp="1"/>
          </p:cNvSpPr>
          <p:nvPr>
            <p:ph type="sldNum" sz="quarter" idx="10"/>
          </p:nvPr>
        </p:nvSpPr>
        <p:spPr/>
        <p:txBody>
          <a:bodyPr/>
          <a:lstStyle/>
          <a:p>
            <a:fld id="{C70CCE07-308D-4254-8F93-ACEBE5B20906}" type="slidenum">
              <a:rPr lang="en-US" smtClean="0"/>
              <a:t>69</a:t>
            </a:fld>
            <a:endParaRPr lang="en-US"/>
          </a:p>
        </p:txBody>
      </p:sp>
    </p:spTree>
    <p:extLst>
      <p:ext uri="{BB962C8B-B14F-4D97-AF65-F5344CB8AC3E}">
        <p14:creationId xmlns:p14="http://schemas.microsoft.com/office/powerpoint/2010/main" val="3539516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early childhood special education to enable our young children to be active and successful participants during their early childhood years and in the future in a variety of settings and situations. This includes in their homes with their families, in childcare and preschool or other programs in the community.</a:t>
            </a:r>
          </a:p>
        </p:txBody>
      </p:sp>
      <p:sp>
        <p:nvSpPr>
          <p:cNvPr id="4" name="Slide Number Placeholder 3"/>
          <p:cNvSpPr>
            <a:spLocks noGrp="1"/>
          </p:cNvSpPr>
          <p:nvPr>
            <p:ph type="sldNum" sz="quarter" idx="5"/>
          </p:nvPr>
        </p:nvSpPr>
        <p:spPr/>
        <p:txBody>
          <a:bodyPr/>
          <a:lstStyle/>
          <a:p>
            <a:fld id="{C2AEE2DE-F569-CB47-AE41-C8EBB0F45B6F}" type="slidenum">
              <a:rPr lang="en-US" smtClean="0"/>
              <a:t>7</a:t>
            </a:fld>
            <a:endParaRPr lang="en-US" dirty="0"/>
          </a:p>
        </p:txBody>
      </p:sp>
    </p:spTree>
    <p:extLst>
      <p:ext uri="{BB962C8B-B14F-4D97-AF65-F5344CB8AC3E}">
        <p14:creationId xmlns:p14="http://schemas.microsoft.com/office/powerpoint/2010/main" val="2553360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Category (c) is for those students who made progress, were rated higher at exit than entry, but were still below the number rating of 5 at exit. These students acquired news skills at a good rate, but still were unable to meet age expectations.</a:t>
            </a:r>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70</a:t>
            </a:fld>
            <a:endParaRPr lang="en-US"/>
          </a:p>
        </p:txBody>
      </p:sp>
    </p:spTree>
    <p:extLst>
      <p:ext uri="{BB962C8B-B14F-4D97-AF65-F5344CB8AC3E}">
        <p14:creationId xmlns:p14="http://schemas.microsoft.com/office/powerpoint/2010/main" val="42096969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Category (d) students were rated 5 or lower at entry but made enough progress to be rated at 6 or 7 at exit.</a:t>
            </a:r>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71</a:t>
            </a:fld>
            <a:endParaRPr lang="en-US"/>
          </a:p>
        </p:txBody>
      </p:sp>
    </p:spTree>
    <p:extLst>
      <p:ext uri="{BB962C8B-B14F-4D97-AF65-F5344CB8AC3E}">
        <p14:creationId xmlns:p14="http://schemas.microsoft.com/office/powerpoint/2010/main" val="32748393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(e) students were rated a 6 or 7 at both entry and exit. This means they were functioning at or near age expectations at entry and exit. You may wonder why these students were receiving special education services if they were at or near age expectations. Remember we are rating the students in three outcome areas:  Social-emotional, acquisition of knowledge and skills, and use of appropriate behaviors to meet needs. The student may be at or near age expectations in one outcome area and lower in another.</a:t>
            </a:r>
          </a:p>
        </p:txBody>
      </p:sp>
      <p:sp>
        <p:nvSpPr>
          <p:cNvPr id="4" name="Slide Number Placeholder 3"/>
          <p:cNvSpPr>
            <a:spLocks noGrp="1"/>
          </p:cNvSpPr>
          <p:nvPr>
            <p:ph type="sldNum" sz="quarter" idx="10"/>
          </p:nvPr>
        </p:nvSpPr>
        <p:spPr/>
        <p:txBody>
          <a:bodyPr/>
          <a:lstStyle/>
          <a:p>
            <a:fld id="{C70CCE07-308D-4254-8F93-ACEBE5B20906}" type="slidenum">
              <a:rPr lang="en-US" smtClean="0"/>
              <a:t>72</a:t>
            </a:fld>
            <a:endParaRPr lang="en-US"/>
          </a:p>
        </p:txBody>
      </p:sp>
    </p:spTree>
    <p:extLst>
      <p:ext uri="{BB962C8B-B14F-4D97-AF65-F5344CB8AC3E}">
        <p14:creationId xmlns:p14="http://schemas.microsoft.com/office/powerpoint/2010/main" val="4129412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78.5       77.7</a:t>
            </a:r>
          </a:p>
          <a:p>
            <a:r>
              <a:rPr lang="en-US" dirty="0"/>
              <a:t>Target 78.5       77.9</a:t>
            </a:r>
          </a:p>
          <a:p>
            <a:r>
              <a:rPr lang="en-US" dirty="0"/>
              <a:t>Target  79.5        85.1</a:t>
            </a:r>
          </a:p>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73</a:t>
            </a:fld>
            <a:endParaRPr lang="en-US"/>
          </a:p>
        </p:txBody>
      </p:sp>
    </p:spTree>
    <p:extLst>
      <p:ext uri="{BB962C8B-B14F-4D97-AF65-F5344CB8AC3E}">
        <p14:creationId xmlns:p14="http://schemas.microsoft.com/office/powerpoint/2010/main" val="20084316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1 67.5       63.5</a:t>
            </a:r>
          </a:p>
          <a:p>
            <a:r>
              <a:rPr lang="en-US" dirty="0"/>
              <a:t>Target 2 63.5        59.6</a:t>
            </a:r>
          </a:p>
          <a:p>
            <a:r>
              <a:rPr lang="en-US" dirty="0"/>
              <a:t>Target 3 78.5         71.2</a:t>
            </a:r>
          </a:p>
          <a:p>
            <a:endParaRPr lang="en-US" dirty="0"/>
          </a:p>
        </p:txBody>
      </p:sp>
      <p:sp>
        <p:nvSpPr>
          <p:cNvPr id="4" name="Slide Number Placeholder 3"/>
          <p:cNvSpPr>
            <a:spLocks noGrp="1"/>
          </p:cNvSpPr>
          <p:nvPr>
            <p:ph type="sldNum" sz="quarter" idx="5"/>
          </p:nvPr>
        </p:nvSpPr>
        <p:spPr/>
        <p:txBody>
          <a:bodyPr/>
          <a:lstStyle/>
          <a:p>
            <a:fld id="{C2AEE2DE-F569-CB47-AE41-C8EBB0F45B6F}" type="slidenum">
              <a:rPr lang="en-US" smtClean="0"/>
              <a:t>74</a:t>
            </a:fld>
            <a:endParaRPr lang="en-US"/>
          </a:p>
        </p:txBody>
      </p:sp>
    </p:spTree>
    <p:extLst>
      <p:ext uri="{BB962C8B-B14F-4D97-AF65-F5344CB8AC3E}">
        <p14:creationId xmlns:p14="http://schemas.microsoft.com/office/powerpoint/2010/main" val="9935137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1012">
              <a:defRPr/>
            </a:pPr>
            <a:fld id="{643B21FF-D98B-4754-8A28-7FCE74A86A99}" type="slidenum">
              <a:rPr lang="en-US">
                <a:solidFill>
                  <a:prstClr val="black"/>
                </a:solidFill>
                <a:latin typeface="Calibri" panose="020F0502020204030204"/>
              </a:rPr>
              <a:pPr defTabSz="471012">
                <a:defRPr/>
              </a:pPr>
              <a:t>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6687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age  of accountability, policymakers are asking questions about how these goals are being met and measured over time within programs that are being supported by public funds. Research informs us that high quality services for children at the early childhood level and their families lead to good outcomes. However, judging the effectiveness of any program requires looking at results not simply at the process</a:t>
            </a:r>
          </a:p>
        </p:txBody>
      </p:sp>
      <p:sp>
        <p:nvSpPr>
          <p:cNvPr id="4" name="Slide Number Placeholder 3"/>
          <p:cNvSpPr>
            <a:spLocks noGrp="1"/>
          </p:cNvSpPr>
          <p:nvPr>
            <p:ph type="sldNum" sz="quarter" idx="5"/>
          </p:nvPr>
        </p:nvSpPr>
        <p:spPr/>
        <p:txBody>
          <a:bodyPr/>
          <a:lstStyle/>
          <a:p>
            <a:fld id="{C2AEE2DE-F569-CB47-AE41-C8EBB0F45B6F}" type="slidenum">
              <a:rPr lang="en-US" smtClean="0"/>
              <a:t>8</a:t>
            </a:fld>
            <a:endParaRPr lang="en-US" dirty="0"/>
          </a:p>
        </p:txBody>
      </p:sp>
    </p:spTree>
    <p:extLst>
      <p:ext uri="{BB962C8B-B14F-4D97-AF65-F5344CB8AC3E}">
        <p14:creationId xmlns:p14="http://schemas.microsoft.com/office/powerpoint/2010/main" val="41662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0" y="685800"/>
            <a:ext cx="4573588"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requirement for data on child outcomes is part of a major shift in accountability for public programs.  For many years, public programs, including early intervention and preschool special education, reported data to funders and taxpayers on things like how many children received services or how many hours of service they received.  These data are important, but they don’t show whether programs are making a difference.  For that, we need outcomes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outcome is defined as an end result.  For early intervention and preschool special education, an outcome would be how a child or family is doing at the beginning, during, and at the end of participation in a program. Because children continually acquire new skills, they experience a series of outcomes over time. An outcome is not the number or type of services children receive, but what children can do after receiving those services. </a:t>
            </a:r>
          </a:p>
          <a:p>
            <a:r>
              <a:rPr lang="en-US" sz="1200" kern="1200" dirty="0">
                <a:solidFill>
                  <a:schemeClr val="tx1"/>
                </a:solidFill>
                <a:effectLst/>
                <a:latin typeface="+mn-lt"/>
                <a:ea typeface="+mn-ea"/>
                <a:cs typeface="+mn-cs"/>
              </a:rPr>
              <a:t>No one had ever articulated what outcomes early intervention and preschool special education were trying to achieve, so stakeholders were convened to develop them.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6F5370-117B-45C1-B1FB-01C44F37A756}" type="slidenum">
              <a:rPr lang="en-US" smtClean="0"/>
              <a:t>9</a:t>
            </a:fld>
            <a:endParaRPr lang="en-US"/>
          </a:p>
        </p:txBody>
      </p:sp>
    </p:spTree>
    <p:extLst>
      <p:ext uri="{BB962C8B-B14F-4D97-AF65-F5344CB8AC3E}">
        <p14:creationId xmlns:p14="http://schemas.microsoft.com/office/powerpoint/2010/main" val="3093992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280" y="3446398"/>
            <a:ext cx="8875835" cy="1713781"/>
          </a:xfrm>
        </p:spPr>
        <p:txBody>
          <a:bodyPr anchor="b"/>
          <a:lstStyle>
            <a:lvl1pPr algn="ctr">
              <a:defRPr sz="4500">
                <a:solidFill>
                  <a:schemeClr val="bg1"/>
                </a:solidFill>
                <a:latin typeface="Vollkorn" charset="0"/>
                <a:ea typeface="Vollkorn" charset="0"/>
                <a:cs typeface="Vollkorn" charset="0"/>
              </a:defRPr>
            </a:lvl1pPr>
          </a:lstStyle>
          <a:p>
            <a:r>
              <a:rPr lang="en-US" dirty="0"/>
              <a:t>Click to edit Master title style</a:t>
            </a:r>
          </a:p>
        </p:txBody>
      </p:sp>
      <p:sp>
        <p:nvSpPr>
          <p:cNvPr id="3" name="Subtitle 2"/>
          <p:cNvSpPr>
            <a:spLocks noGrp="1"/>
          </p:cNvSpPr>
          <p:nvPr>
            <p:ph type="subTitle" idx="1"/>
          </p:nvPr>
        </p:nvSpPr>
        <p:spPr>
          <a:xfrm>
            <a:off x="1995852" y="5292662"/>
            <a:ext cx="5156689" cy="416477"/>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3545496" y="5841622"/>
            <a:ext cx="2057400" cy="365125"/>
          </a:xfrm>
          <a:prstGeom prst="rect">
            <a:avLst/>
          </a:prstGeom>
        </p:spPr>
        <p:txBody>
          <a:bodyPr/>
          <a:lstStyle>
            <a:lvl1pPr algn="ctr">
              <a:defRPr sz="1200" i="1">
                <a:solidFill>
                  <a:schemeClr val="bg1"/>
                </a:solidFill>
              </a:defRPr>
            </a:lvl1pPr>
          </a:lstStyle>
          <a:p>
            <a:endParaRPr lang="en-US"/>
          </a:p>
        </p:txBody>
      </p:sp>
    </p:spTree>
    <p:extLst>
      <p:ext uri="{BB962C8B-B14F-4D97-AF65-F5344CB8AC3E}">
        <p14:creationId xmlns:p14="http://schemas.microsoft.com/office/powerpoint/2010/main" val="467279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4692" y="365126"/>
            <a:ext cx="1971675" cy="54729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5126"/>
            <a:ext cx="6397492" cy="54729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353" y="1709741"/>
            <a:ext cx="8545013"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281354" y="4589466"/>
            <a:ext cx="8545013" cy="93210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8939" y="1778734"/>
            <a:ext cx="41148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2677" y="1778734"/>
            <a:ext cx="4113689"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8939" y="1681163"/>
            <a:ext cx="411452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8939" y="2505075"/>
            <a:ext cx="4114525" cy="3321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12677" y="1681163"/>
            <a:ext cx="41148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12677" y="2505075"/>
            <a:ext cx="4114802" cy="3321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6630861-4318-414B-8E21-CA5F03E7BD41}" type="slidenum">
              <a:rPr lang="en-US" smtClean="0"/>
              <a:t>‹#›</a:t>
            </a:fld>
            <a:endParaRPr lang="en-US"/>
          </a:p>
        </p:txBody>
      </p:sp>
      <p:sp>
        <p:nvSpPr>
          <p:cNvPr id="11" name="Title 1"/>
          <p:cNvSpPr>
            <a:spLocks noGrp="1"/>
          </p:cNvSpPr>
          <p:nvPr>
            <p:ph type="title"/>
          </p:nvPr>
        </p:nvSpPr>
        <p:spPr>
          <a:xfrm>
            <a:off x="298939" y="143747"/>
            <a:ext cx="8527427" cy="1400159"/>
          </a:xfrm>
        </p:spPr>
        <p:txBody>
          <a:bodyPr/>
          <a:lstStyle/>
          <a:p>
            <a:r>
              <a:rPr lang="en-US"/>
              <a:t>Click to edit Master title style</a:t>
            </a:r>
          </a:p>
        </p:txBody>
      </p:sp>
    </p:spTree>
    <p:extLst>
      <p:ext uri="{BB962C8B-B14F-4D97-AF65-F5344CB8AC3E}">
        <p14:creationId xmlns:p14="http://schemas.microsoft.com/office/powerpoint/2010/main" val="36875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4108" y="457200"/>
            <a:ext cx="3429550"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4000500" y="987428"/>
            <a:ext cx="4825866"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4108" y="2057400"/>
            <a:ext cx="342955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00500" y="987430"/>
            <a:ext cx="4825866"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
        <p:nvSpPr>
          <p:cNvPr id="10" name="Title 1"/>
          <p:cNvSpPr>
            <a:spLocks noGrp="1"/>
          </p:cNvSpPr>
          <p:nvPr>
            <p:ph type="title"/>
          </p:nvPr>
        </p:nvSpPr>
        <p:spPr>
          <a:xfrm>
            <a:off x="334108" y="457200"/>
            <a:ext cx="3429550" cy="1600200"/>
          </a:xfrm>
        </p:spPr>
        <p:txBody>
          <a:bodyPr anchor="b"/>
          <a:lstStyle>
            <a:lvl1pPr>
              <a:defRPr sz="2400"/>
            </a:lvl1pPr>
          </a:lstStyle>
          <a:p>
            <a:r>
              <a:rPr lang="en-US"/>
              <a:t>Click to edit Master title style</a:t>
            </a:r>
          </a:p>
        </p:txBody>
      </p:sp>
      <p:sp>
        <p:nvSpPr>
          <p:cNvPr id="11" name="Text Placeholder 3"/>
          <p:cNvSpPr>
            <a:spLocks noGrp="1"/>
          </p:cNvSpPr>
          <p:nvPr>
            <p:ph type="body" sz="half" idx="2"/>
          </p:nvPr>
        </p:nvSpPr>
        <p:spPr>
          <a:xfrm>
            <a:off x="334108" y="2057400"/>
            <a:ext cx="342955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97332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8939" y="143747"/>
            <a:ext cx="8527427" cy="140015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98939" y="1723293"/>
            <a:ext cx="8527427" cy="41499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47136" y="6356353"/>
            <a:ext cx="879230" cy="365125"/>
          </a:xfrm>
          <a:prstGeom prst="rect">
            <a:avLst/>
          </a:prstGeom>
        </p:spPr>
        <p:txBody>
          <a:bodyPr vert="horz" lIns="91440" tIns="45720" rIns="91440" bIns="45720" rtlCol="0" anchor="ctr"/>
          <a:lstStyle>
            <a:lvl1pPr algn="ctr">
              <a:defRPr sz="1050" b="1" i="0">
                <a:solidFill>
                  <a:schemeClr val="bg1"/>
                </a:solidFill>
                <a:latin typeface="Fira Sans Ultra" charset="0"/>
                <a:ea typeface="Fira Sans Ultra" charset="0"/>
                <a:cs typeface="Fira Sans Ultra" charset="0"/>
              </a:defRPr>
            </a:lvl1pPr>
          </a:lstStyle>
          <a:p>
            <a:fld id="{16630861-4318-414B-8E21-CA5F03E7BD41}"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p:txStyles>
    <p:titleStyle>
      <a:lvl1pPr algn="l" defTabSz="685800" rtl="0" eaLnBrk="1" latinLnBrk="0" hangingPunct="1">
        <a:lnSpc>
          <a:spcPct val="90000"/>
        </a:lnSpc>
        <a:spcBef>
          <a:spcPct val="0"/>
        </a:spcBef>
        <a:buNone/>
        <a:defRPr sz="3300" kern="1200">
          <a:solidFill>
            <a:srgbClr val="004071"/>
          </a:solidFill>
          <a:latin typeface="Vollkorn" charset="0"/>
          <a:ea typeface="Vollkorn" charset="0"/>
          <a:cs typeface="Vollkorn"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60636B"/>
          </a:solidFill>
          <a:latin typeface="Fira Sans" charset="0"/>
          <a:ea typeface="Fira Sans" charset="0"/>
          <a:cs typeface="Fira Sans" charset="0"/>
        </a:defRPr>
      </a:lvl1pPr>
      <a:lvl2pPr marL="514350" indent="-171450" algn="l" defTabSz="685800" rtl="0" eaLnBrk="1" latinLnBrk="0" hangingPunct="1">
        <a:lnSpc>
          <a:spcPct val="90000"/>
        </a:lnSpc>
        <a:spcBef>
          <a:spcPts val="375"/>
        </a:spcBef>
        <a:buFont typeface="Arial"/>
        <a:buChar char="•"/>
        <a:defRPr sz="1800" kern="1200">
          <a:solidFill>
            <a:srgbClr val="60636B"/>
          </a:solidFill>
          <a:latin typeface="Fira Sans" charset="0"/>
          <a:ea typeface="Fira Sans" charset="0"/>
          <a:cs typeface="Fira Sans" charset="0"/>
        </a:defRPr>
      </a:lvl2pPr>
      <a:lvl3pPr marL="857250" indent="-171450" algn="l" defTabSz="685800" rtl="0" eaLnBrk="1" latinLnBrk="0" hangingPunct="1">
        <a:lnSpc>
          <a:spcPct val="90000"/>
        </a:lnSpc>
        <a:spcBef>
          <a:spcPts val="375"/>
        </a:spcBef>
        <a:buFont typeface="Arial"/>
        <a:buChar char="•"/>
        <a:defRPr sz="1500" kern="1200">
          <a:solidFill>
            <a:srgbClr val="60636B"/>
          </a:solidFill>
          <a:latin typeface="Fira Sans" charset="0"/>
          <a:ea typeface="Fira Sans" charset="0"/>
          <a:cs typeface="Fira Sans" charset="0"/>
        </a:defRPr>
      </a:lvl3pPr>
      <a:lvl4pPr marL="1200150" indent="-171450" algn="l" defTabSz="685800" rtl="0" eaLnBrk="1" latinLnBrk="0" hangingPunct="1">
        <a:lnSpc>
          <a:spcPct val="90000"/>
        </a:lnSpc>
        <a:spcBef>
          <a:spcPts val="375"/>
        </a:spcBef>
        <a:buFont typeface="Arial"/>
        <a:buChar char="•"/>
        <a:defRPr sz="1350" kern="1200">
          <a:solidFill>
            <a:srgbClr val="60636B"/>
          </a:solidFill>
          <a:latin typeface="Fira Sans" charset="0"/>
          <a:ea typeface="Fira Sans" charset="0"/>
          <a:cs typeface="Fira Sans" charset="0"/>
        </a:defRPr>
      </a:lvl4pPr>
      <a:lvl5pPr marL="1543050" indent="-171450" algn="l" defTabSz="685800" rtl="0" eaLnBrk="1" latinLnBrk="0" hangingPunct="1">
        <a:lnSpc>
          <a:spcPct val="90000"/>
        </a:lnSpc>
        <a:spcBef>
          <a:spcPts val="375"/>
        </a:spcBef>
        <a:buFont typeface="Arial"/>
        <a:buChar char="•"/>
        <a:defRPr sz="1350" kern="1200">
          <a:solidFill>
            <a:srgbClr val="60636B"/>
          </a:solidFill>
          <a:latin typeface="Fira Sans" charset="0"/>
          <a:ea typeface="Fira Sans" charset="0"/>
          <a:cs typeface="Fira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2.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3.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4.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5.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6.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6.xml"/><Relationship Id="rId7" Type="http://schemas.openxmlformats.org/officeDocument/2006/relationships/notesSlide" Target="../notesSlides/notesSlide17.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audio" Target="../media/media1.m4a"/><Relationship Id="rId4" Type="http://schemas.microsoft.com/office/2007/relationships/media" Target="../media/media1.m4a"/></Relationships>
</file>

<file path=ppt/slides/_rels/slide1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8.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veis.k12.wv.us/registr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9.jpe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0.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21.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notesSlide" Target="../notesSlides/notesSlide2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2.xml"/><Relationship Id="rId5" Type="http://schemas.openxmlformats.org/officeDocument/2006/relationships/tags" Target="../tags/tag53.xml"/><Relationship Id="rId15" Type="http://schemas.openxmlformats.org/officeDocument/2006/relationships/image" Target="../media/image23.png"/><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62.xml"/></Relationships>
</file>

<file path=ppt/slides/_rels/slide24.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24.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24.xml"/><Relationship Id="rId5" Type="http://schemas.openxmlformats.org/officeDocument/2006/relationships/slideLayout" Target="../slideLayouts/slideLayout6.xml"/><Relationship Id="rId4" Type="http://schemas.openxmlformats.org/officeDocument/2006/relationships/tags" Target="../tags/tag66.xml"/></Relationships>
</file>

<file path=ppt/slides/_rels/slide25.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18" Type="http://schemas.openxmlformats.org/officeDocument/2006/relationships/tags" Target="../tags/tag84.xml"/><Relationship Id="rId3" Type="http://schemas.openxmlformats.org/officeDocument/2006/relationships/tags" Target="../tags/tag69.xml"/><Relationship Id="rId21" Type="http://schemas.openxmlformats.org/officeDocument/2006/relationships/image" Target="../media/image25.png"/><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tags" Target="../tags/tag83.xml"/><Relationship Id="rId2" Type="http://schemas.openxmlformats.org/officeDocument/2006/relationships/tags" Target="../tags/tag68.xml"/><Relationship Id="rId16" Type="http://schemas.openxmlformats.org/officeDocument/2006/relationships/tags" Target="../tags/tag82.xml"/><Relationship Id="rId20" Type="http://schemas.openxmlformats.org/officeDocument/2006/relationships/notesSlide" Target="../notesSlides/notesSlide25.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tags" Target="../tags/tag81.xml"/><Relationship Id="rId10" Type="http://schemas.openxmlformats.org/officeDocument/2006/relationships/tags" Target="../tags/tag76.xml"/><Relationship Id="rId19" Type="http://schemas.openxmlformats.org/officeDocument/2006/relationships/slideLayout" Target="../slideLayouts/slideLayout2.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s>
</file>

<file path=ppt/slides/_rels/slide26.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26.jpe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88.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91.xml"/><Relationship Id="rId7" Type="http://schemas.openxmlformats.org/officeDocument/2006/relationships/notesSlide" Target="../notesSlides/notesSlide27.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6.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image" Target="../media/image27.jpeg"/></Relationships>
</file>

<file path=ppt/slides/_rels/slide2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tags" Target="../tags/tag96.xml"/><Relationship Id="rId7" Type="http://schemas.openxmlformats.org/officeDocument/2006/relationships/notesSlide" Target="../notesSlides/notesSlide2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6.xml"/><Relationship Id="rId5" Type="http://schemas.openxmlformats.org/officeDocument/2006/relationships/tags" Target="../tags/tag98.xml"/><Relationship Id="rId4" Type="http://schemas.openxmlformats.org/officeDocument/2006/relationships/tags" Target="../tags/tag97.xml"/></Relationships>
</file>

<file path=ppt/slides/_rels/slide29.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tags" Target="../tags/tag10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2" Type="http://schemas.openxmlformats.org/officeDocument/2006/relationships/tags" Target="../tags/tag104.xml"/><Relationship Id="rId16" Type="http://schemas.openxmlformats.org/officeDocument/2006/relationships/image" Target="../media/image25.pn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notesSlide" Target="../notesSlides/notesSlide30.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9.jpeg"/><Relationship Id="rId5" Type="http://schemas.openxmlformats.org/officeDocument/2006/relationships/notesSlide" Target="../notesSlides/notesSlide32.xml"/><Relationship Id="rId4"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notesSlide" Target="../notesSlides/notesSlide33.xml"/><Relationship Id="rId4"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tags" Target="../tags/tag136.xml"/><Relationship Id="rId2" Type="http://schemas.openxmlformats.org/officeDocument/2006/relationships/tags" Target="../tags/tag126.xml"/><Relationship Id="rId16" Type="http://schemas.openxmlformats.org/officeDocument/2006/relationships/notesSlide" Target="../notesSlides/notesSlide34.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slideLayout" Target="../slideLayouts/slideLayout7.xml"/><Relationship Id="rId10" Type="http://schemas.openxmlformats.org/officeDocument/2006/relationships/tags" Target="../tags/tag134.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s>
</file>

<file path=ppt/slides/_rels/slide35.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tags" Target="../tags/tag151.xml"/><Relationship Id="rId18" Type="http://schemas.openxmlformats.org/officeDocument/2006/relationships/tags" Target="../tags/tag156.xml"/><Relationship Id="rId26" Type="http://schemas.openxmlformats.org/officeDocument/2006/relationships/tags" Target="../tags/tag164.xml"/><Relationship Id="rId3" Type="http://schemas.openxmlformats.org/officeDocument/2006/relationships/tags" Target="../tags/tag141.xml"/><Relationship Id="rId21" Type="http://schemas.openxmlformats.org/officeDocument/2006/relationships/tags" Target="../tags/tag159.xml"/><Relationship Id="rId7" Type="http://schemas.openxmlformats.org/officeDocument/2006/relationships/tags" Target="../tags/tag145.xml"/><Relationship Id="rId12" Type="http://schemas.openxmlformats.org/officeDocument/2006/relationships/tags" Target="../tags/tag150.xml"/><Relationship Id="rId17" Type="http://schemas.openxmlformats.org/officeDocument/2006/relationships/tags" Target="../tags/tag155.xml"/><Relationship Id="rId25" Type="http://schemas.openxmlformats.org/officeDocument/2006/relationships/tags" Target="../tags/tag163.xml"/><Relationship Id="rId2" Type="http://schemas.openxmlformats.org/officeDocument/2006/relationships/tags" Target="../tags/tag140.xml"/><Relationship Id="rId16" Type="http://schemas.openxmlformats.org/officeDocument/2006/relationships/tags" Target="../tags/tag154.xml"/><Relationship Id="rId20" Type="http://schemas.openxmlformats.org/officeDocument/2006/relationships/tags" Target="../tags/tag158.xml"/><Relationship Id="rId29" Type="http://schemas.openxmlformats.org/officeDocument/2006/relationships/tags" Target="../tags/tag167.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tags" Target="../tags/tag149.xml"/><Relationship Id="rId24" Type="http://schemas.openxmlformats.org/officeDocument/2006/relationships/tags" Target="../tags/tag162.xml"/><Relationship Id="rId5" Type="http://schemas.openxmlformats.org/officeDocument/2006/relationships/tags" Target="../tags/tag143.xml"/><Relationship Id="rId15" Type="http://schemas.openxmlformats.org/officeDocument/2006/relationships/tags" Target="../tags/tag153.xml"/><Relationship Id="rId23" Type="http://schemas.openxmlformats.org/officeDocument/2006/relationships/tags" Target="../tags/tag161.xml"/><Relationship Id="rId28" Type="http://schemas.openxmlformats.org/officeDocument/2006/relationships/tags" Target="../tags/tag166.xml"/><Relationship Id="rId10" Type="http://schemas.openxmlformats.org/officeDocument/2006/relationships/tags" Target="../tags/tag148.xml"/><Relationship Id="rId19" Type="http://schemas.openxmlformats.org/officeDocument/2006/relationships/tags" Target="../tags/tag157.xml"/><Relationship Id="rId31" Type="http://schemas.openxmlformats.org/officeDocument/2006/relationships/notesSlide" Target="../notesSlides/notesSlide35.xml"/><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tags" Target="../tags/tag152.xml"/><Relationship Id="rId22" Type="http://schemas.openxmlformats.org/officeDocument/2006/relationships/tags" Target="../tags/tag160.xml"/><Relationship Id="rId27" Type="http://schemas.openxmlformats.org/officeDocument/2006/relationships/tags" Target="../tags/tag165.xml"/><Relationship Id="rId30"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30.jpe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vde.us/school-system-re-entry/" TargetMode="External"/></Relationships>
</file>

<file path=ppt/slides/_rels/slide40.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tags" Target="../tags/tag183.xml"/><Relationship Id="rId18" Type="http://schemas.microsoft.com/office/2007/relationships/media" Target="../media/media4.m4a"/><Relationship Id="rId3" Type="http://schemas.openxmlformats.org/officeDocument/2006/relationships/tags" Target="../tags/tag173.xml"/><Relationship Id="rId21" Type="http://schemas.openxmlformats.org/officeDocument/2006/relationships/notesSlide" Target="../notesSlides/notesSlide40.xml"/><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tags" Target="../tags/tag187.xml"/><Relationship Id="rId2" Type="http://schemas.openxmlformats.org/officeDocument/2006/relationships/tags" Target="../tags/tag172.xml"/><Relationship Id="rId16" Type="http://schemas.openxmlformats.org/officeDocument/2006/relationships/tags" Target="../tags/tag186.xml"/><Relationship Id="rId20" Type="http://schemas.openxmlformats.org/officeDocument/2006/relationships/slideLayout" Target="../slideLayouts/slideLayout2.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5" Type="http://schemas.openxmlformats.org/officeDocument/2006/relationships/tags" Target="../tags/tag175.xml"/><Relationship Id="rId15" Type="http://schemas.openxmlformats.org/officeDocument/2006/relationships/tags" Target="../tags/tag185.xml"/><Relationship Id="rId23" Type="http://schemas.openxmlformats.org/officeDocument/2006/relationships/image" Target="../media/image17.png"/><Relationship Id="rId10" Type="http://schemas.openxmlformats.org/officeDocument/2006/relationships/tags" Target="../tags/tag180.xml"/><Relationship Id="rId19" Type="http://schemas.openxmlformats.org/officeDocument/2006/relationships/audio" Target="../media/media4.m4a"/><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 Id="rId22"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notesSlide" Target="../notesSlides/notesSlide47.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slideLayout" Target="../slideLayouts/slideLayout2.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s>
</file>

<file path=ppt/slides/_rels/slide48.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notesSlide" Target="../notesSlides/notesSlide48.xml"/><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tags" Target="../tags/tag209.xml"/><Relationship Id="rId5" Type="http://schemas.openxmlformats.org/officeDocument/2006/relationships/tags" Target="../tags/tag203.xml"/><Relationship Id="rId10" Type="http://schemas.openxmlformats.org/officeDocument/2006/relationships/tags" Target="../tags/tag208.xml"/><Relationship Id="rId4" Type="http://schemas.openxmlformats.org/officeDocument/2006/relationships/tags" Target="../tags/tag202.xml"/><Relationship Id="rId9"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slideLayout" Target="../slideLayouts/slideLayout2.xml"/><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tags" Target="../tags/tag221.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5" Type="http://schemas.openxmlformats.org/officeDocument/2006/relationships/tags" Target="../tags/tag214.xml"/><Relationship Id="rId10" Type="http://schemas.openxmlformats.org/officeDocument/2006/relationships/tags" Target="../tags/tag219.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slideLayout" Target="../slideLayouts/slideLayout2.xml"/><Relationship Id="rId3" Type="http://schemas.openxmlformats.org/officeDocument/2006/relationships/tags" Target="../tags/tag224.xml"/><Relationship Id="rId7" Type="http://schemas.openxmlformats.org/officeDocument/2006/relationships/tags" Target="../tags/tag228.xml"/><Relationship Id="rId12" Type="http://schemas.openxmlformats.org/officeDocument/2006/relationships/tags" Target="../tags/tag233.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5" Type="http://schemas.openxmlformats.org/officeDocument/2006/relationships/tags" Target="../tags/tag226.xml"/><Relationship Id="rId10" Type="http://schemas.openxmlformats.org/officeDocument/2006/relationships/tags" Target="../tags/tag231.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slideLayout" Target="../slideLayouts/slideLayout2.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tags" Target="../tags/tag245.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tags" Target="../tags/tag244.xml"/><Relationship Id="rId5" Type="http://schemas.openxmlformats.org/officeDocument/2006/relationships/tags" Target="../tags/tag238.xml"/><Relationship Id="rId10" Type="http://schemas.openxmlformats.org/officeDocument/2006/relationships/tags" Target="../tags/tag243.xml"/><Relationship Id="rId4" Type="http://schemas.openxmlformats.org/officeDocument/2006/relationships/tags" Target="../tags/tag237.xml"/><Relationship Id="rId9" Type="http://schemas.openxmlformats.org/officeDocument/2006/relationships/tags" Target="../tags/tag242.xml"/><Relationship Id="rId1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slideLayout" Target="../slideLayouts/slideLayout2.xml"/><Relationship Id="rId3" Type="http://schemas.openxmlformats.org/officeDocument/2006/relationships/tags" Target="../tags/tag248.xml"/><Relationship Id="rId7" Type="http://schemas.openxmlformats.org/officeDocument/2006/relationships/tags" Target="../tags/tag252.xml"/><Relationship Id="rId12" Type="http://schemas.openxmlformats.org/officeDocument/2006/relationships/tags" Target="../tags/tag257.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5" Type="http://schemas.openxmlformats.org/officeDocument/2006/relationships/tags" Target="../tags/tag250.xml"/><Relationship Id="rId10" Type="http://schemas.openxmlformats.org/officeDocument/2006/relationships/tags" Target="../tags/tag255.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slideLayout" Target="../slideLayouts/slideLayout2.xml"/><Relationship Id="rId3" Type="http://schemas.openxmlformats.org/officeDocument/2006/relationships/tags" Target="../tags/tag260.xml"/><Relationship Id="rId7" Type="http://schemas.openxmlformats.org/officeDocument/2006/relationships/tags" Target="../tags/tag264.xml"/><Relationship Id="rId12" Type="http://schemas.openxmlformats.org/officeDocument/2006/relationships/tags" Target="../tags/tag269.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tags" Target="../tags/tag268.xml"/><Relationship Id="rId5" Type="http://schemas.openxmlformats.org/officeDocument/2006/relationships/tags" Target="../tags/tag262.xml"/><Relationship Id="rId10" Type="http://schemas.openxmlformats.org/officeDocument/2006/relationships/tags" Target="../tags/tag267.xml"/><Relationship Id="rId4" Type="http://schemas.openxmlformats.org/officeDocument/2006/relationships/tags" Target="../tags/tag261.xml"/><Relationship Id="rId9" Type="http://schemas.openxmlformats.org/officeDocument/2006/relationships/tags" Target="../tags/tag266.xml"/><Relationship Id="rId1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36.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notesSlide" Target="../notesSlides/notesSlide55.xml"/><Relationship Id="rId5" Type="http://schemas.openxmlformats.org/officeDocument/2006/relationships/slideLayout" Target="../slideLayouts/slideLayout2.xml"/><Relationship Id="rId4" Type="http://schemas.openxmlformats.org/officeDocument/2006/relationships/tags" Target="../tags/tag273.xml"/></Relationships>
</file>

<file path=ppt/slides/_rels/slide56.xml.rels><?xml version="1.0" encoding="UTF-8" standalone="yes"?>
<Relationships xmlns="http://schemas.openxmlformats.org/package/2006/relationships"><Relationship Id="rId3" Type="http://schemas.openxmlformats.org/officeDocument/2006/relationships/hyperlink" Target="http://www.cdc.gov/ncbddd/actearly/milestones/index.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HnASm0aRyI" TargetMode="External"/><Relationship Id="rId1" Type="http://schemas.openxmlformats.org/officeDocument/2006/relationships/tags" Target="../tags/tag5.xml"/><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tags" Target="../tags/tag281.xml"/><Relationship Id="rId13" Type="http://schemas.openxmlformats.org/officeDocument/2006/relationships/tags" Target="../tags/tag286.xml"/><Relationship Id="rId18" Type="http://schemas.openxmlformats.org/officeDocument/2006/relationships/slideLayout" Target="../slideLayouts/slideLayout2.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tags" Target="../tags/tag285.xml"/><Relationship Id="rId17" Type="http://schemas.openxmlformats.org/officeDocument/2006/relationships/tags" Target="../tags/tag290.xml"/><Relationship Id="rId2" Type="http://schemas.openxmlformats.org/officeDocument/2006/relationships/tags" Target="../tags/tag275.xml"/><Relationship Id="rId16" Type="http://schemas.openxmlformats.org/officeDocument/2006/relationships/tags" Target="../tags/tag289.xml"/><Relationship Id="rId20" Type="http://schemas.openxmlformats.org/officeDocument/2006/relationships/image" Target="../media/image32.png"/><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tags" Target="../tags/tag284.xml"/><Relationship Id="rId5" Type="http://schemas.openxmlformats.org/officeDocument/2006/relationships/tags" Target="../tags/tag278.xml"/><Relationship Id="rId15" Type="http://schemas.openxmlformats.org/officeDocument/2006/relationships/tags" Target="../tags/tag288.xml"/><Relationship Id="rId10" Type="http://schemas.openxmlformats.org/officeDocument/2006/relationships/tags" Target="../tags/tag283.xml"/><Relationship Id="rId19" Type="http://schemas.openxmlformats.org/officeDocument/2006/relationships/notesSlide" Target="../notesSlides/notesSlide66.xml"/><Relationship Id="rId4" Type="http://schemas.openxmlformats.org/officeDocument/2006/relationships/tags" Target="../tags/tag277.xml"/><Relationship Id="rId9" Type="http://schemas.openxmlformats.org/officeDocument/2006/relationships/tags" Target="../tags/tag282.xml"/><Relationship Id="rId14" Type="http://schemas.openxmlformats.org/officeDocument/2006/relationships/tags" Target="../tags/tag28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76.xml.rels><?xml version="1.0" encoding="UTF-8" standalone="yes"?>
<Relationships xmlns="http://schemas.openxmlformats.org/package/2006/relationships"><Relationship Id="rId3" Type="http://schemas.openxmlformats.org/officeDocument/2006/relationships/hyperlink" Target="https://forms.office.com/Pages/ResponsePage.aspx?id=S7AZ4AwzekaLrgn7FzdNapE-Oszzk9RJgS7C6cljCXdUMVc3VUoyS1cxMDRGWVZRMTMzMkJaTVU5MC4u"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hyperlink" Target="http://ectacenter.org/eco/"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mailto:LMRay@k12.wv.us" TargetMode="External"/><Relationship Id="rId5" Type="http://schemas.openxmlformats.org/officeDocument/2006/relationships/hyperlink" Target="mailto:vhuffman@k12.wv.us" TargetMode="External"/><Relationship Id="rId4" Type="http://schemas.openxmlformats.org/officeDocument/2006/relationships/hyperlink" Target="mailto:elrs@help.k12.wv.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0.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Indicator 7:</a:t>
            </a:r>
            <a:br>
              <a:rPr lang="en-US" dirty="0"/>
            </a:br>
            <a:r>
              <a:rPr lang="en-US" dirty="0"/>
              <a:t>Early Childhood Outcomes</a:t>
            </a:r>
          </a:p>
        </p:txBody>
      </p:sp>
      <p:sp>
        <p:nvSpPr>
          <p:cNvPr id="3" name="Subtitle 2"/>
          <p:cNvSpPr>
            <a:spLocks noGrp="1"/>
          </p:cNvSpPr>
          <p:nvPr>
            <p:ph type="subTitle" idx="1"/>
          </p:nvPr>
        </p:nvSpPr>
        <p:spPr>
          <a:xfrm>
            <a:off x="1995852" y="5292662"/>
            <a:ext cx="5156689" cy="790897"/>
          </a:xfrm>
        </p:spPr>
        <p:txBody>
          <a:bodyPr>
            <a:normAutofit fontScale="92500" lnSpcReduction="20000"/>
          </a:bodyPr>
          <a:lstStyle/>
          <a:p>
            <a:r>
              <a:rPr lang="en-US" sz="1600" dirty="0"/>
              <a:t>Ginger Huffman, Coordinator</a:t>
            </a:r>
          </a:p>
          <a:p>
            <a:r>
              <a:rPr lang="en-US" sz="1600" dirty="0"/>
              <a:t>Virtual Forum</a:t>
            </a:r>
          </a:p>
          <a:p>
            <a:r>
              <a:rPr lang="en-US" sz="1600" dirty="0"/>
              <a:t>August 6, 2020</a:t>
            </a:r>
          </a:p>
          <a:p>
            <a:endParaRPr lang="en-US" dirty="0"/>
          </a:p>
        </p:txBody>
      </p:sp>
    </p:spTree>
    <p:extLst>
      <p:ext uri="{BB962C8B-B14F-4D97-AF65-F5344CB8AC3E}">
        <p14:creationId xmlns:p14="http://schemas.microsoft.com/office/powerpoint/2010/main" val="34740828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24" name="Rectangle 16"/>
          <p:cNvSpPr>
            <a:spLocks noGrp="1" noChangeArrowheads="1"/>
          </p:cNvSpPr>
          <p:nvPr>
            <p:ph type="title"/>
            <p:custDataLst>
              <p:tags r:id="rId2"/>
            </p:custDataLst>
          </p:nvPr>
        </p:nvSpPr>
        <p:spPr>
          <a:xfrm>
            <a:off x="298939" y="143747"/>
            <a:ext cx="8527427" cy="983717"/>
          </a:xfrm>
        </p:spPr>
        <p:txBody>
          <a:bodyPr/>
          <a:lstStyle/>
          <a:p>
            <a:r>
              <a:rPr lang="en-US" dirty="0"/>
              <a:t>What are the outcomes to be measured?</a:t>
            </a:r>
          </a:p>
        </p:txBody>
      </p:sp>
      <p:sp>
        <p:nvSpPr>
          <p:cNvPr id="452627" name="Rectangle 19"/>
          <p:cNvSpPr>
            <a:spLocks noGrp="1" noChangeArrowheads="1"/>
          </p:cNvSpPr>
          <p:nvPr>
            <p:ph idx="1"/>
            <p:custDataLst>
              <p:tags r:id="rId3"/>
            </p:custDataLst>
          </p:nvPr>
        </p:nvSpPr>
        <p:spPr>
          <a:xfrm>
            <a:off x="298939" y="984739"/>
            <a:ext cx="8527427" cy="4888524"/>
          </a:xfrm>
        </p:spPr>
        <p:txBody>
          <a:bodyPr/>
          <a:lstStyle/>
          <a:p>
            <a:r>
              <a:rPr lang="en-US" dirty="0"/>
              <a:t>Three child outcomes:</a:t>
            </a:r>
          </a:p>
          <a:p>
            <a:endParaRPr lang="en-US" dirty="0"/>
          </a:p>
          <a:p>
            <a:r>
              <a:rPr lang="en-US" dirty="0"/>
              <a:t>Children have positive social-emotional skills (including social relationships).</a:t>
            </a:r>
          </a:p>
          <a:p>
            <a:r>
              <a:rPr lang="en-US" dirty="0"/>
              <a:t>Children acquire and use knowledge and skills (including early language/communication and early literacy).</a:t>
            </a:r>
          </a:p>
          <a:p>
            <a:r>
              <a:rPr lang="en-US" dirty="0"/>
              <a:t>Children use appropriate behaviors to meet their needs.</a:t>
            </a:r>
          </a:p>
          <a:p>
            <a:endParaRPr lang="en-US" dirty="0"/>
          </a:p>
          <a:p>
            <a:pPr marL="0" indent="0">
              <a:buNone/>
            </a:pPr>
            <a:r>
              <a:rPr lang="en-US" dirty="0"/>
              <a:t>                                         </a:t>
            </a:r>
            <a:r>
              <a:rPr lang="en-US" i="1" dirty="0">
                <a:solidFill>
                  <a:schemeClr val="accent1">
                    <a:lumMod val="75000"/>
                  </a:schemeClr>
                </a:solidFill>
              </a:rPr>
              <a:t>What parent or educator wouldn’t 						   want see these things for every child?</a:t>
            </a:r>
          </a:p>
          <a:p>
            <a:endParaRPr lang="en-US" dirty="0"/>
          </a:p>
        </p:txBody>
      </p:sp>
      <p:pic>
        <p:nvPicPr>
          <p:cNvPr id="2" name="Picture 1">
            <a:extLst>
              <a:ext uri="{FF2B5EF4-FFF2-40B4-BE49-F238E27FC236}">
                <a16:creationId xmlns:a16="http://schemas.microsoft.com/office/drawing/2014/main" id="{5130A19D-31A2-437A-934A-7B0251EFE754}"/>
              </a:ext>
            </a:extLst>
          </p:cNvPr>
          <p:cNvPicPr>
            <a:picLocks noChangeAspect="1"/>
          </p:cNvPicPr>
          <p:nvPr/>
        </p:nvPicPr>
        <p:blipFill>
          <a:blip r:embed="rId6"/>
          <a:stretch>
            <a:fillRect/>
          </a:stretch>
        </p:blipFill>
        <p:spPr>
          <a:xfrm>
            <a:off x="298939" y="3651948"/>
            <a:ext cx="2158511" cy="2221313"/>
          </a:xfrm>
          <a:prstGeom prst="rect">
            <a:avLst/>
          </a:prstGeom>
        </p:spPr>
      </p:pic>
    </p:spTree>
    <p:custDataLst>
      <p:tags r:id="rId1"/>
    </p:custDataLst>
    <p:extLst>
      <p:ext uri="{BB962C8B-B14F-4D97-AF65-F5344CB8AC3E}">
        <p14:creationId xmlns:p14="http://schemas.microsoft.com/office/powerpoint/2010/main" val="29089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2627">
                                            <p:txEl>
                                              <p:pRg st="0" end="0"/>
                                            </p:txEl>
                                          </p:spTgt>
                                        </p:tgtEl>
                                        <p:attrNameLst>
                                          <p:attrName>style.visibility</p:attrName>
                                        </p:attrNameLst>
                                      </p:cBhvr>
                                      <p:to>
                                        <p:strVal val="visible"/>
                                      </p:to>
                                    </p:set>
                                    <p:animEffect transition="in" filter="fade">
                                      <p:cBhvr>
                                        <p:cTn id="7" dur="1000"/>
                                        <p:tgtEl>
                                          <p:spTgt spid="452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2627">
                                            <p:txEl>
                                              <p:pRg st="2" end="2"/>
                                            </p:txEl>
                                          </p:spTgt>
                                        </p:tgtEl>
                                        <p:attrNameLst>
                                          <p:attrName>style.visibility</p:attrName>
                                        </p:attrNameLst>
                                      </p:cBhvr>
                                      <p:to>
                                        <p:strVal val="visible"/>
                                      </p:to>
                                    </p:set>
                                    <p:animEffect transition="in" filter="fade">
                                      <p:cBhvr>
                                        <p:cTn id="12" dur="1000"/>
                                        <p:tgtEl>
                                          <p:spTgt spid="452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2627">
                                            <p:txEl>
                                              <p:pRg st="3" end="3"/>
                                            </p:txEl>
                                          </p:spTgt>
                                        </p:tgtEl>
                                        <p:attrNameLst>
                                          <p:attrName>style.visibility</p:attrName>
                                        </p:attrNameLst>
                                      </p:cBhvr>
                                      <p:to>
                                        <p:strVal val="visible"/>
                                      </p:to>
                                    </p:set>
                                    <p:animEffect transition="in" filter="fade">
                                      <p:cBhvr>
                                        <p:cTn id="17" dur="1000"/>
                                        <p:tgtEl>
                                          <p:spTgt spid="4526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2627">
                                            <p:txEl>
                                              <p:pRg st="4" end="4"/>
                                            </p:txEl>
                                          </p:spTgt>
                                        </p:tgtEl>
                                        <p:attrNameLst>
                                          <p:attrName>style.visibility</p:attrName>
                                        </p:attrNameLst>
                                      </p:cBhvr>
                                      <p:to>
                                        <p:strVal val="visible"/>
                                      </p:to>
                                    </p:set>
                                    <p:animEffect transition="in" filter="fade">
                                      <p:cBhvr>
                                        <p:cTn id="22" dur="1000"/>
                                        <p:tgtEl>
                                          <p:spTgt spid="4526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2627">
                                            <p:txEl>
                                              <p:pRg st="6" end="6"/>
                                            </p:txEl>
                                          </p:spTgt>
                                        </p:tgtEl>
                                        <p:attrNameLst>
                                          <p:attrName>style.visibility</p:attrName>
                                        </p:attrNameLst>
                                      </p:cBhvr>
                                      <p:to>
                                        <p:strVal val="visible"/>
                                      </p:to>
                                    </p:set>
                                    <p:animEffect transition="in" filter="fade">
                                      <p:cBhvr>
                                        <p:cTn id="27" dur="1000"/>
                                        <p:tgtEl>
                                          <p:spTgt spid="452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2" name="Rectangle 6"/>
          <p:cNvSpPr>
            <a:spLocks noGrp="1" noChangeArrowheads="1"/>
          </p:cNvSpPr>
          <p:nvPr>
            <p:ph type="title"/>
            <p:custDataLst>
              <p:tags r:id="rId2"/>
            </p:custDataLst>
          </p:nvPr>
        </p:nvSpPr>
        <p:spPr/>
        <p:txBody>
          <a:bodyPr/>
          <a:lstStyle/>
          <a:p>
            <a:r>
              <a:rPr lang="en-US" dirty="0"/>
              <a:t>Outcome 1: Children Have Positive Social Relationships </a:t>
            </a:r>
          </a:p>
        </p:txBody>
      </p:sp>
      <p:sp>
        <p:nvSpPr>
          <p:cNvPr id="464905" name="Rectangle 9"/>
          <p:cNvSpPr>
            <a:spLocks noGrp="1" noChangeArrowheads="1"/>
          </p:cNvSpPr>
          <p:nvPr>
            <p:ph idx="1"/>
            <p:custDataLst>
              <p:tags r:id="rId3"/>
            </p:custDataLst>
          </p:nvPr>
        </p:nvSpPr>
        <p:spPr/>
        <p:txBody>
          <a:bodyPr/>
          <a:lstStyle/>
          <a:p>
            <a:r>
              <a:rPr lang="en-US"/>
              <a:t>Involves</a:t>
            </a:r>
          </a:p>
          <a:p>
            <a:pPr lvl="1"/>
            <a:r>
              <a:rPr lang="en-US"/>
              <a:t>Relating with adults</a:t>
            </a:r>
          </a:p>
          <a:p>
            <a:pPr lvl="1"/>
            <a:r>
              <a:rPr lang="en-US"/>
              <a:t>Relating with other children</a:t>
            </a:r>
          </a:p>
          <a:p>
            <a:pPr lvl="1"/>
            <a:r>
              <a:rPr lang="en-US"/>
              <a:t>For older children, following rules related to groups or interacting with others</a:t>
            </a:r>
          </a:p>
          <a:p>
            <a:r>
              <a:rPr lang="en-US"/>
              <a:t>Includes</a:t>
            </a:r>
          </a:p>
          <a:p>
            <a:pPr lvl="1"/>
            <a:r>
              <a:rPr lang="en-US"/>
              <a:t>Attachment/separation/autonomy</a:t>
            </a:r>
          </a:p>
          <a:p>
            <a:pPr lvl="1"/>
            <a:r>
              <a:rPr lang="en-US"/>
              <a:t>Expressing emotions and feelings</a:t>
            </a:r>
          </a:p>
          <a:p>
            <a:pPr lvl="1"/>
            <a:r>
              <a:rPr lang="en-US"/>
              <a:t>Learning rules and expectations</a:t>
            </a:r>
          </a:p>
          <a:p>
            <a:pPr lvl="1"/>
            <a:r>
              <a:rPr lang="en-US"/>
              <a:t>Social interactions and play</a:t>
            </a:r>
            <a:endParaRPr lang="en-US" dirty="0"/>
          </a:p>
        </p:txBody>
      </p:sp>
      <p:pic>
        <p:nvPicPr>
          <p:cNvPr id="3" name="Picture 2" descr="Image of two young children in a grass field playing with a yellow ball." title="Two children playing"/>
          <p:cNvPicPr>
            <a:picLocks noChangeAspect="1"/>
          </p:cNvPicPr>
          <p:nvPr/>
        </p:nvPicPr>
        <p:blipFill rotWithShape="1">
          <a:blip r:embed="rId6" cstate="print">
            <a:extLst>
              <a:ext uri="{28A0092B-C50C-407E-A947-70E740481C1C}">
                <a14:useLocalDpi xmlns:a14="http://schemas.microsoft.com/office/drawing/2010/main" val="0"/>
              </a:ext>
            </a:extLst>
          </a:blip>
          <a:srcRect l="25794" t="10545" r="14659"/>
          <a:stretch/>
        </p:blipFill>
        <p:spPr>
          <a:xfrm>
            <a:off x="5225561" y="3092548"/>
            <a:ext cx="2651760" cy="265176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362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4905">
                                            <p:txEl>
                                              <p:pRg st="0" end="0"/>
                                            </p:txEl>
                                          </p:spTgt>
                                        </p:tgtEl>
                                        <p:attrNameLst>
                                          <p:attrName>style.visibility</p:attrName>
                                        </p:attrNameLst>
                                      </p:cBhvr>
                                      <p:to>
                                        <p:strVal val="visible"/>
                                      </p:to>
                                    </p:set>
                                    <p:animEffect transition="in" filter="fade">
                                      <p:cBhvr>
                                        <p:cTn id="7" dur="1000"/>
                                        <p:tgtEl>
                                          <p:spTgt spid="46490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4905">
                                            <p:txEl>
                                              <p:pRg st="1" end="1"/>
                                            </p:txEl>
                                          </p:spTgt>
                                        </p:tgtEl>
                                        <p:attrNameLst>
                                          <p:attrName>style.visibility</p:attrName>
                                        </p:attrNameLst>
                                      </p:cBhvr>
                                      <p:to>
                                        <p:strVal val="visible"/>
                                      </p:to>
                                    </p:set>
                                    <p:animEffect transition="in" filter="fade">
                                      <p:cBhvr>
                                        <p:cTn id="10" dur="1000"/>
                                        <p:tgtEl>
                                          <p:spTgt spid="46490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4905">
                                            <p:txEl>
                                              <p:pRg st="2" end="2"/>
                                            </p:txEl>
                                          </p:spTgt>
                                        </p:tgtEl>
                                        <p:attrNameLst>
                                          <p:attrName>style.visibility</p:attrName>
                                        </p:attrNameLst>
                                      </p:cBhvr>
                                      <p:to>
                                        <p:strVal val="visible"/>
                                      </p:to>
                                    </p:set>
                                    <p:animEffect transition="in" filter="fade">
                                      <p:cBhvr>
                                        <p:cTn id="13" dur="1000"/>
                                        <p:tgtEl>
                                          <p:spTgt spid="46490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4905">
                                            <p:txEl>
                                              <p:pRg st="3" end="3"/>
                                            </p:txEl>
                                          </p:spTgt>
                                        </p:tgtEl>
                                        <p:attrNameLst>
                                          <p:attrName>style.visibility</p:attrName>
                                        </p:attrNameLst>
                                      </p:cBhvr>
                                      <p:to>
                                        <p:strVal val="visible"/>
                                      </p:to>
                                    </p:set>
                                    <p:animEffect transition="in" filter="fade">
                                      <p:cBhvr>
                                        <p:cTn id="16" dur="1000"/>
                                        <p:tgtEl>
                                          <p:spTgt spid="46490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4905">
                                            <p:txEl>
                                              <p:pRg st="4" end="4"/>
                                            </p:txEl>
                                          </p:spTgt>
                                        </p:tgtEl>
                                        <p:attrNameLst>
                                          <p:attrName>style.visibility</p:attrName>
                                        </p:attrNameLst>
                                      </p:cBhvr>
                                      <p:to>
                                        <p:strVal val="visible"/>
                                      </p:to>
                                    </p:set>
                                    <p:animEffect transition="in" filter="fade">
                                      <p:cBhvr>
                                        <p:cTn id="21" dur="1000"/>
                                        <p:tgtEl>
                                          <p:spTgt spid="46490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4905">
                                            <p:txEl>
                                              <p:pRg st="5" end="5"/>
                                            </p:txEl>
                                          </p:spTgt>
                                        </p:tgtEl>
                                        <p:attrNameLst>
                                          <p:attrName>style.visibility</p:attrName>
                                        </p:attrNameLst>
                                      </p:cBhvr>
                                      <p:to>
                                        <p:strVal val="visible"/>
                                      </p:to>
                                    </p:set>
                                    <p:animEffect transition="in" filter="fade">
                                      <p:cBhvr>
                                        <p:cTn id="24" dur="1000"/>
                                        <p:tgtEl>
                                          <p:spTgt spid="464905">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64905">
                                            <p:txEl>
                                              <p:pRg st="6" end="6"/>
                                            </p:txEl>
                                          </p:spTgt>
                                        </p:tgtEl>
                                        <p:attrNameLst>
                                          <p:attrName>style.visibility</p:attrName>
                                        </p:attrNameLst>
                                      </p:cBhvr>
                                      <p:to>
                                        <p:strVal val="visible"/>
                                      </p:to>
                                    </p:set>
                                    <p:animEffect transition="in" filter="fade">
                                      <p:cBhvr>
                                        <p:cTn id="27" dur="1000"/>
                                        <p:tgtEl>
                                          <p:spTgt spid="46490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4905">
                                            <p:txEl>
                                              <p:pRg st="7" end="7"/>
                                            </p:txEl>
                                          </p:spTgt>
                                        </p:tgtEl>
                                        <p:attrNameLst>
                                          <p:attrName>style.visibility</p:attrName>
                                        </p:attrNameLst>
                                      </p:cBhvr>
                                      <p:to>
                                        <p:strVal val="visible"/>
                                      </p:to>
                                    </p:set>
                                    <p:animEffect transition="in" filter="fade">
                                      <p:cBhvr>
                                        <p:cTn id="30" dur="1000"/>
                                        <p:tgtEl>
                                          <p:spTgt spid="464905">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4905">
                                            <p:txEl>
                                              <p:pRg st="8" end="8"/>
                                            </p:txEl>
                                          </p:spTgt>
                                        </p:tgtEl>
                                        <p:attrNameLst>
                                          <p:attrName>style.visibility</p:attrName>
                                        </p:attrNameLst>
                                      </p:cBhvr>
                                      <p:to>
                                        <p:strVal val="visible"/>
                                      </p:to>
                                    </p:set>
                                    <p:animEffect transition="in" filter="fade">
                                      <p:cBhvr>
                                        <p:cTn id="33" dur="1000"/>
                                        <p:tgtEl>
                                          <p:spTgt spid="46490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title"/>
            <p:custDataLst>
              <p:tags r:id="rId2"/>
            </p:custDataLst>
          </p:nvPr>
        </p:nvSpPr>
        <p:spPr>
          <a:xfrm>
            <a:off x="298939" y="143747"/>
            <a:ext cx="8527427" cy="1037353"/>
          </a:xfrm>
        </p:spPr>
        <p:txBody>
          <a:bodyPr>
            <a:normAutofit/>
          </a:bodyPr>
          <a:lstStyle/>
          <a:p>
            <a:r>
              <a:rPr lang="en-US" sz="2400" dirty="0"/>
              <a:t>Outcome 2: Children Acquire and Use Knowledge and Skills</a:t>
            </a:r>
          </a:p>
        </p:txBody>
      </p:sp>
      <p:sp>
        <p:nvSpPr>
          <p:cNvPr id="466952" name="Rectangle 8"/>
          <p:cNvSpPr>
            <a:spLocks noGrp="1" noChangeArrowheads="1"/>
          </p:cNvSpPr>
          <p:nvPr>
            <p:ph idx="1"/>
            <p:custDataLst>
              <p:tags r:id="rId3"/>
            </p:custDataLst>
          </p:nvPr>
        </p:nvSpPr>
        <p:spPr>
          <a:xfrm>
            <a:off x="298939" y="1181101"/>
            <a:ext cx="8527427" cy="4692162"/>
          </a:xfrm>
        </p:spPr>
        <p:txBody>
          <a:bodyPr/>
          <a:lstStyle/>
          <a:p>
            <a:r>
              <a:rPr lang="en-US" dirty="0"/>
              <a:t>Involves</a:t>
            </a:r>
          </a:p>
          <a:p>
            <a:pPr lvl="1"/>
            <a:r>
              <a:rPr lang="en-US" dirty="0"/>
              <a:t>Thinking and reasoning</a:t>
            </a:r>
          </a:p>
          <a:p>
            <a:pPr lvl="1"/>
            <a:r>
              <a:rPr lang="en-US" dirty="0"/>
              <a:t>Remembering</a:t>
            </a:r>
          </a:p>
          <a:p>
            <a:pPr lvl="1"/>
            <a:r>
              <a:rPr lang="en-US" dirty="0"/>
              <a:t>Problem solving</a:t>
            </a:r>
          </a:p>
          <a:p>
            <a:pPr lvl="1"/>
            <a:r>
              <a:rPr lang="en-US" dirty="0"/>
              <a:t>Using symbols and language</a:t>
            </a:r>
          </a:p>
          <a:p>
            <a:pPr lvl="1"/>
            <a:r>
              <a:rPr lang="en-US" dirty="0"/>
              <a:t>Understanding the physical world</a:t>
            </a:r>
          </a:p>
          <a:p>
            <a:r>
              <a:rPr lang="en-US" dirty="0"/>
              <a:t>Includes</a:t>
            </a:r>
          </a:p>
          <a:p>
            <a:pPr lvl="1"/>
            <a:r>
              <a:rPr lang="en-US" dirty="0"/>
              <a:t>Imitation</a:t>
            </a:r>
          </a:p>
          <a:p>
            <a:pPr lvl="1"/>
            <a:r>
              <a:rPr lang="en-US" dirty="0"/>
              <a:t>Early concepts—symbols, pictures, numbers, classification, spatial relationships</a:t>
            </a:r>
          </a:p>
          <a:p>
            <a:pPr lvl="1"/>
            <a:r>
              <a:rPr lang="en-US" dirty="0"/>
              <a:t>Expressive language and other communication</a:t>
            </a:r>
          </a:p>
          <a:p>
            <a:pPr lvl="1"/>
            <a:r>
              <a:rPr lang="en-US" dirty="0"/>
              <a:t>Early literacy and numeracy</a:t>
            </a:r>
          </a:p>
        </p:txBody>
      </p:sp>
      <p:pic>
        <p:nvPicPr>
          <p:cNvPr id="3" name="Picture 2" descr="Image of a young Asian-American child happily reading a book." title="Young child reading a boo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7375" y="1257300"/>
            <a:ext cx="2560320" cy="203971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5534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6952">
                                            <p:txEl>
                                              <p:pRg st="0" end="0"/>
                                            </p:txEl>
                                          </p:spTgt>
                                        </p:tgtEl>
                                        <p:attrNameLst>
                                          <p:attrName>style.visibility</p:attrName>
                                        </p:attrNameLst>
                                      </p:cBhvr>
                                      <p:to>
                                        <p:strVal val="visible"/>
                                      </p:to>
                                    </p:set>
                                    <p:animEffect transition="in" filter="fade">
                                      <p:cBhvr>
                                        <p:cTn id="7" dur="1000"/>
                                        <p:tgtEl>
                                          <p:spTgt spid="46695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6952">
                                            <p:txEl>
                                              <p:pRg st="1" end="1"/>
                                            </p:txEl>
                                          </p:spTgt>
                                        </p:tgtEl>
                                        <p:attrNameLst>
                                          <p:attrName>style.visibility</p:attrName>
                                        </p:attrNameLst>
                                      </p:cBhvr>
                                      <p:to>
                                        <p:strVal val="visible"/>
                                      </p:to>
                                    </p:set>
                                    <p:animEffect transition="in" filter="fade">
                                      <p:cBhvr>
                                        <p:cTn id="10" dur="1000"/>
                                        <p:tgtEl>
                                          <p:spTgt spid="46695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6952">
                                            <p:txEl>
                                              <p:pRg st="2" end="2"/>
                                            </p:txEl>
                                          </p:spTgt>
                                        </p:tgtEl>
                                        <p:attrNameLst>
                                          <p:attrName>style.visibility</p:attrName>
                                        </p:attrNameLst>
                                      </p:cBhvr>
                                      <p:to>
                                        <p:strVal val="visible"/>
                                      </p:to>
                                    </p:set>
                                    <p:animEffect transition="in" filter="fade">
                                      <p:cBhvr>
                                        <p:cTn id="13" dur="1000"/>
                                        <p:tgtEl>
                                          <p:spTgt spid="46695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6952">
                                            <p:txEl>
                                              <p:pRg st="3" end="3"/>
                                            </p:txEl>
                                          </p:spTgt>
                                        </p:tgtEl>
                                        <p:attrNameLst>
                                          <p:attrName>style.visibility</p:attrName>
                                        </p:attrNameLst>
                                      </p:cBhvr>
                                      <p:to>
                                        <p:strVal val="visible"/>
                                      </p:to>
                                    </p:set>
                                    <p:animEffect transition="in" filter="fade">
                                      <p:cBhvr>
                                        <p:cTn id="16" dur="1000"/>
                                        <p:tgtEl>
                                          <p:spTgt spid="46695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6952">
                                            <p:txEl>
                                              <p:pRg st="4" end="4"/>
                                            </p:txEl>
                                          </p:spTgt>
                                        </p:tgtEl>
                                        <p:attrNameLst>
                                          <p:attrName>style.visibility</p:attrName>
                                        </p:attrNameLst>
                                      </p:cBhvr>
                                      <p:to>
                                        <p:strVal val="visible"/>
                                      </p:to>
                                    </p:set>
                                    <p:animEffect transition="in" filter="fade">
                                      <p:cBhvr>
                                        <p:cTn id="19" dur="1000"/>
                                        <p:tgtEl>
                                          <p:spTgt spid="46695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6952">
                                            <p:txEl>
                                              <p:pRg st="5" end="5"/>
                                            </p:txEl>
                                          </p:spTgt>
                                        </p:tgtEl>
                                        <p:attrNameLst>
                                          <p:attrName>style.visibility</p:attrName>
                                        </p:attrNameLst>
                                      </p:cBhvr>
                                      <p:to>
                                        <p:strVal val="visible"/>
                                      </p:to>
                                    </p:set>
                                    <p:animEffect transition="in" filter="fade">
                                      <p:cBhvr>
                                        <p:cTn id="22" dur="1000"/>
                                        <p:tgtEl>
                                          <p:spTgt spid="46695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6952">
                                            <p:txEl>
                                              <p:pRg st="6" end="6"/>
                                            </p:txEl>
                                          </p:spTgt>
                                        </p:tgtEl>
                                        <p:attrNameLst>
                                          <p:attrName>style.visibility</p:attrName>
                                        </p:attrNameLst>
                                      </p:cBhvr>
                                      <p:to>
                                        <p:strVal val="visible"/>
                                      </p:to>
                                    </p:set>
                                    <p:animEffect transition="in" filter="fade">
                                      <p:cBhvr>
                                        <p:cTn id="27" dur="1000"/>
                                        <p:tgtEl>
                                          <p:spTgt spid="466952">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6952">
                                            <p:txEl>
                                              <p:pRg st="7" end="7"/>
                                            </p:txEl>
                                          </p:spTgt>
                                        </p:tgtEl>
                                        <p:attrNameLst>
                                          <p:attrName>style.visibility</p:attrName>
                                        </p:attrNameLst>
                                      </p:cBhvr>
                                      <p:to>
                                        <p:strVal val="visible"/>
                                      </p:to>
                                    </p:set>
                                    <p:animEffect transition="in" filter="fade">
                                      <p:cBhvr>
                                        <p:cTn id="30" dur="1000"/>
                                        <p:tgtEl>
                                          <p:spTgt spid="466952">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6952">
                                            <p:txEl>
                                              <p:pRg st="8" end="8"/>
                                            </p:txEl>
                                          </p:spTgt>
                                        </p:tgtEl>
                                        <p:attrNameLst>
                                          <p:attrName>style.visibility</p:attrName>
                                        </p:attrNameLst>
                                      </p:cBhvr>
                                      <p:to>
                                        <p:strVal val="visible"/>
                                      </p:to>
                                    </p:set>
                                    <p:animEffect transition="in" filter="fade">
                                      <p:cBhvr>
                                        <p:cTn id="33" dur="1000"/>
                                        <p:tgtEl>
                                          <p:spTgt spid="466952">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6952">
                                            <p:txEl>
                                              <p:pRg st="9" end="9"/>
                                            </p:txEl>
                                          </p:spTgt>
                                        </p:tgtEl>
                                        <p:attrNameLst>
                                          <p:attrName>style.visibility</p:attrName>
                                        </p:attrNameLst>
                                      </p:cBhvr>
                                      <p:to>
                                        <p:strVal val="visible"/>
                                      </p:to>
                                    </p:set>
                                    <p:animEffect transition="in" filter="fade">
                                      <p:cBhvr>
                                        <p:cTn id="36" dur="1000"/>
                                        <p:tgtEl>
                                          <p:spTgt spid="466952">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6952">
                                            <p:txEl>
                                              <p:pRg st="10" end="10"/>
                                            </p:txEl>
                                          </p:spTgt>
                                        </p:tgtEl>
                                        <p:attrNameLst>
                                          <p:attrName>style.visibility</p:attrName>
                                        </p:attrNameLst>
                                      </p:cBhvr>
                                      <p:to>
                                        <p:strVal val="visible"/>
                                      </p:to>
                                    </p:set>
                                    <p:animEffect transition="in" filter="fade">
                                      <p:cBhvr>
                                        <p:cTn id="39" dur="1000"/>
                                        <p:tgtEl>
                                          <p:spTgt spid="46695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5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7" name="Rectangle 5"/>
          <p:cNvSpPr>
            <a:spLocks noGrp="1" noChangeArrowheads="1"/>
          </p:cNvSpPr>
          <p:nvPr>
            <p:ph type="title"/>
            <p:custDataLst>
              <p:tags r:id="rId2"/>
            </p:custDataLst>
          </p:nvPr>
        </p:nvSpPr>
        <p:spPr/>
        <p:txBody>
          <a:bodyPr/>
          <a:lstStyle/>
          <a:p>
            <a:r>
              <a:rPr lang="en-US" dirty="0"/>
              <a:t>Outcome 3: Children Take Appropriate Action to Meet Their Needs </a:t>
            </a:r>
          </a:p>
        </p:txBody>
      </p:sp>
      <p:sp>
        <p:nvSpPr>
          <p:cNvPr id="468999" name="Rectangle 7"/>
          <p:cNvSpPr>
            <a:spLocks noGrp="1" noChangeArrowheads="1"/>
          </p:cNvSpPr>
          <p:nvPr>
            <p:ph idx="1"/>
            <p:custDataLst>
              <p:tags r:id="rId3"/>
            </p:custDataLst>
          </p:nvPr>
        </p:nvSpPr>
        <p:spPr/>
        <p:txBody>
          <a:bodyPr/>
          <a:lstStyle/>
          <a:p>
            <a:r>
              <a:rPr lang="en-US"/>
              <a:t>Involves</a:t>
            </a:r>
          </a:p>
          <a:p>
            <a:pPr lvl="1"/>
            <a:r>
              <a:rPr lang="en-US"/>
              <a:t>Taking care of basic needs</a:t>
            </a:r>
          </a:p>
          <a:p>
            <a:pPr lvl="1"/>
            <a:r>
              <a:rPr lang="en-US"/>
              <a:t>Getting from place to place</a:t>
            </a:r>
          </a:p>
          <a:p>
            <a:pPr lvl="1"/>
            <a:r>
              <a:rPr lang="en-US"/>
              <a:t>Using tools (e.g., fork, toothbrush, crayon)</a:t>
            </a:r>
          </a:p>
          <a:p>
            <a:pPr lvl="1"/>
            <a:r>
              <a:rPr lang="en-US"/>
              <a:t>In older children, contributing to their own health and safety</a:t>
            </a:r>
            <a:endParaRPr lang="en-US" dirty="0"/>
          </a:p>
        </p:txBody>
      </p:sp>
      <p:pic>
        <p:nvPicPr>
          <p:cNvPr id="2" name="Picture 1" descr="Image of a young girl in a high chair holding a pink toothbrush to her mouth." title="Young girl with a toothbrush"/>
          <p:cNvPicPr>
            <a:picLocks noChangeAspect="1"/>
          </p:cNvPicPr>
          <p:nvPr/>
        </p:nvPicPr>
        <p:blipFill rotWithShape="1">
          <a:blip r:embed="rId7" cstate="print">
            <a:extLst>
              <a:ext uri="{28A0092B-C50C-407E-A947-70E740481C1C}">
                <a14:useLocalDpi xmlns:a14="http://schemas.microsoft.com/office/drawing/2010/main" val="0"/>
              </a:ext>
            </a:extLst>
          </a:blip>
          <a:srcRect r="12987"/>
          <a:stretch/>
        </p:blipFill>
        <p:spPr>
          <a:xfrm>
            <a:off x="6382105" y="1055241"/>
            <a:ext cx="2514600" cy="1926612"/>
          </a:xfrm>
          <a:prstGeom prst="rect">
            <a:avLst/>
          </a:prstGeom>
          <a:ln>
            <a:noFill/>
          </a:ln>
          <a:effectLst>
            <a:outerShdw blurRad="292100" dist="139700" dir="2700000" algn="tl" rotWithShape="0">
              <a:srgbClr val="333333">
                <a:alpha val="65000"/>
              </a:srgbClr>
            </a:outerShdw>
          </a:effectLst>
        </p:spPr>
      </p:pic>
      <p:sp>
        <p:nvSpPr>
          <p:cNvPr id="3" name="Rectangle 2"/>
          <p:cNvSpPr/>
          <p:nvPr>
            <p:custDataLst>
              <p:tags r:id="rId4"/>
            </p:custDataLst>
          </p:nvPr>
        </p:nvSpPr>
        <p:spPr>
          <a:xfrm>
            <a:off x="228600" y="3405143"/>
            <a:ext cx="8382000" cy="1846659"/>
          </a:xfrm>
          <a:prstGeom prst="rect">
            <a:avLst/>
          </a:prstGeom>
        </p:spPr>
        <p:txBody>
          <a:bodyPr wrap="square">
            <a:spAutoFit/>
          </a:bodyPr>
          <a:lstStyle/>
          <a:p>
            <a:pPr>
              <a:spcBef>
                <a:spcPts val="1200"/>
              </a:spcBef>
            </a:pPr>
            <a:r>
              <a:rPr lang="en-US" sz="2400" dirty="0">
                <a:solidFill>
                  <a:srgbClr val="072543"/>
                </a:solidFill>
              </a:rPr>
              <a:t>Includes</a:t>
            </a:r>
          </a:p>
          <a:p>
            <a:pPr marL="800100" lvl="1" indent="-342900">
              <a:spcAft>
                <a:spcPts val="600"/>
              </a:spcAft>
              <a:buClr>
                <a:srgbClr val="56A0D2"/>
              </a:buClr>
              <a:buSzPct val="75000"/>
              <a:buFont typeface="Wingdings" panose="05000000000000000000" pitchFamily="2" charset="2"/>
              <a:buChar char="§"/>
            </a:pPr>
            <a:r>
              <a:rPr lang="en-US" sz="2000" dirty="0">
                <a:solidFill>
                  <a:srgbClr val="072543"/>
                </a:solidFill>
              </a:rPr>
              <a:t>Integrating motor skills to complete tasks</a:t>
            </a:r>
          </a:p>
          <a:p>
            <a:pPr marL="800100" lvl="1" indent="-342900">
              <a:spcAft>
                <a:spcPts val="600"/>
              </a:spcAft>
              <a:buClr>
                <a:srgbClr val="56A0D2"/>
              </a:buClr>
              <a:buSzPct val="75000"/>
              <a:buFont typeface="Wingdings" panose="05000000000000000000" pitchFamily="2" charset="2"/>
              <a:buChar char="§"/>
            </a:pPr>
            <a:r>
              <a:rPr lang="en-US" sz="2000" dirty="0">
                <a:solidFill>
                  <a:srgbClr val="072543"/>
                </a:solidFill>
              </a:rPr>
              <a:t>Self-help skills (e.g., dressing, feeding, grooming, toileting, household responsibility)</a:t>
            </a:r>
          </a:p>
          <a:p>
            <a:pPr marL="800100" lvl="1" indent="-342900">
              <a:spcAft>
                <a:spcPts val="600"/>
              </a:spcAft>
              <a:buClr>
                <a:srgbClr val="56A0D2"/>
              </a:buClr>
              <a:buSzPct val="75000"/>
              <a:buFont typeface="Wingdings" panose="05000000000000000000" pitchFamily="2" charset="2"/>
              <a:buChar char="§"/>
            </a:pPr>
            <a:r>
              <a:rPr lang="en-US" sz="2000" dirty="0">
                <a:solidFill>
                  <a:srgbClr val="072543"/>
                </a:solidFill>
              </a:rPr>
              <a:t>Acting on the world to get what one wants</a:t>
            </a:r>
          </a:p>
        </p:txBody>
      </p:sp>
    </p:spTree>
    <p:custDataLst>
      <p:tags r:id="rId1"/>
    </p:custDataLst>
    <p:extLst>
      <p:ext uri="{BB962C8B-B14F-4D97-AF65-F5344CB8AC3E}">
        <p14:creationId xmlns:p14="http://schemas.microsoft.com/office/powerpoint/2010/main" val="194201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animEffect transition="in" filter="fade">
                                      <p:cBhvr>
                                        <p:cTn id="7" dur="1000"/>
                                        <p:tgtEl>
                                          <p:spTgt spid="4689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8999">
                                            <p:txEl>
                                              <p:pRg st="1" end="1"/>
                                            </p:txEl>
                                          </p:spTgt>
                                        </p:tgtEl>
                                        <p:attrNameLst>
                                          <p:attrName>style.visibility</p:attrName>
                                        </p:attrNameLst>
                                      </p:cBhvr>
                                      <p:to>
                                        <p:strVal val="visible"/>
                                      </p:to>
                                    </p:set>
                                    <p:animEffect transition="in" filter="fade">
                                      <p:cBhvr>
                                        <p:cTn id="10" dur="1000"/>
                                        <p:tgtEl>
                                          <p:spTgt spid="46899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8999">
                                            <p:txEl>
                                              <p:pRg st="2" end="2"/>
                                            </p:txEl>
                                          </p:spTgt>
                                        </p:tgtEl>
                                        <p:attrNameLst>
                                          <p:attrName>style.visibility</p:attrName>
                                        </p:attrNameLst>
                                      </p:cBhvr>
                                      <p:to>
                                        <p:strVal val="visible"/>
                                      </p:to>
                                    </p:set>
                                    <p:animEffect transition="in" filter="fade">
                                      <p:cBhvr>
                                        <p:cTn id="13" dur="1000"/>
                                        <p:tgtEl>
                                          <p:spTgt spid="46899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8999">
                                            <p:txEl>
                                              <p:pRg st="3" end="3"/>
                                            </p:txEl>
                                          </p:spTgt>
                                        </p:tgtEl>
                                        <p:attrNameLst>
                                          <p:attrName>style.visibility</p:attrName>
                                        </p:attrNameLst>
                                      </p:cBhvr>
                                      <p:to>
                                        <p:strVal val="visible"/>
                                      </p:to>
                                    </p:set>
                                    <p:animEffect transition="in" filter="fade">
                                      <p:cBhvr>
                                        <p:cTn id="16" dur="1000"/>
                                        <p:tgtEl>
                                          <p:spTgt spid="46899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8999">
                                            <p:txEl>
                                              <p:pRg st="4" end="4"/>
                                            </p:txEl>
                                          </p:spTgt>
                                        </p:tgtEl>
                                        <p:attrNameLst>
                                          <p:attrName>style.visibility</p:attrName>
                                        </p:attrNameLst>
                                      </p:cBhvr>
                                      <p:to>
                                        <p:strVal val="visible"/>
                                      </p:to>
                                    </p:set>
                                    <p:animEffect transition="in" filter="fade">
                                      <p:cBhvr>
                                        <p:cTn id="19" dur="1000"/>
                                        <p:tgtEl>
                                          <p:spTgt spid="46899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9"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4" name="Rectangle 8"/>
          <p:cNvSpPr>
            <a:spLocks noGrp="1" noChangeArrowheads="1"/>
          </p:cNvSpPr>
          <p:nvPr>
            <p:ph type="title"/>
            <p:custDataLst>
              <p:tags r:id="rId2"/>
            </p:custDataLst>
          </p:nvPr>
        </p:nvSpPr>
        <p:spPr>
          <a:xfrm>
            <a:off x="152400" y="647700"/>
            <a:ext cx="8077200" cy="952500"/>
          </a:xfrm>
        </p:spPr>
        <p:txBody>
          <a:bodyPr>
            <a:normAutofit/>
          </a:bodyPr>
          <a:lstStyle/>
          <a:p>
            <a:pPr algn="l"/>
            <a:r>
              <a:rPr lang="en-US" sz="3600" dirty="0"/>
              <a:t>Child Outcomes Are Functional</a:t>
            </a:r>
          </a:p>
        </p:txBody>
      </p:sp>
      <p:sp>
        <p:nvSpPr>
          <p:cNvPr id="454666" name="Rectangle 10"/>
          <p:cNvSpPr>
            <a:spLocks noGrp="1" noChangeArrowheads="1"/>
          </p:cNvSpPr>
          <p:nvPr>
            <p:ph idx="1"/>
            <p:custDataLst>
              <p:tags r:id="rId3"/>
            </p:custDataLst>
          </p:nvPr>
        </p:nvSpPr>
        <p:spPr>
          <a:xfrm>
            <a:off x="3048000" y="2438400"/>
            <a:ext cx="5649686" cy="2362200"/>
          </a:xfrm>
        </p:spPr>
        <p:txBody>
          <a:bodyPr/>
          <a:lstStyle/>
          <a:p>
            <a:pPr>
              <a:spcBef>
                <a:spcPts val="0"/>
              </a:spcBef>
              <a:spcAft>
                <a:spcPts val="2400"/>
              </a:spcAft>
              <a:buClr>
                <a:srgbClr val="56A0D2"/>
              </a:buClr>
              <a:buSzPct val="75000"/>
              <a:buFont typeface="Wingdings" panose="05000000000000000000" pitchFamily="2" charset="2"/>
              <a:buChar char="§"/>
            </a:pPr>
            <a:r>
              <a:rPr lang="en-US" sz="2600" b="1" dirty="0"/>
              <a:t>meaningful</a:t>
            </a:r>
            <a:r>
              <a:rPr lang="en-US" sz="2400" b="1" dirty="0"/>
              <a:t> </a:t>
            </a:r>
            <a:r>
              <a:rPr lang="en-US" sz="2400" dirty="0"/>
              <a:t>to the child in the context of everyday living</a:t>
            </a:r>
          </a:p>
          <a:p>
            <a:pPr>
              <a:spcBef>
                <a:spcPts val="0"/>
              </a:spcBef>
              <a:spcAft>
                <a:spcPts val="1200"/>
              </a:spcAft>
              <a:buClr>
                <a:srgbClr val="56A0D2"/>
              </a:buClr>
              <a:buSzPct val="75000"/>
              <a:buFont typeface="Wingdings" panose="05000000000000000000" pitchFamily="2" charset="2"/>
              <a:buChar char="§"/>
            </a:pPr>
            <a:r>
              <a:rPr lang="en-US" sz="2400" dirty="0"/>
              <a:t>an integrated series of behaviors or skills that enable</a:t>
            </a:r>
            <a:r>
              <a:rPr lang="en-US" sz="2400" dirty="0">
                <a:solidFill>
                  <a:srgbClr val="FF0000"/>
                </a:solidFill>
              </a:rPr>
              <a:t> </a:t>
            </a:r>
            <a:r>
              <a:rPr lang="en-US" sz="2400" dirty="0"/>
              <a:t>the child to achieve important </a:t>
            </a:r>
            <a:r>
              <a:rPr lang="en-US" sz="2600" b="1" dirty="0"/>
              <a:t>everyday goals</a:t>
            </a:r>
            <a:endParaRPr lang="en-US" sz="2400" b="1" dirty="0"/>
          </a:p>
        </p:txBody>
      </p:sp>
      <p:pic>
        <p:nvPicPr>
          <p:cNvPr id="2" name="Picture 1" descr="Image of a young girl in a blue high chair holding a spoon aiming for the green bowl in front of her." title="Young girl feeding hersel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108" y="2590800"/>
            <a:ext cx="2332892" cy="1778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429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4666">
                                            <p:txEl>
                                              <p:pRg st="0" end="0"/>
                                            </p:txEl>
                                          </p:spTgt>
                                        </p:tgtEl>
                                        <p:attrNameLst>
                                          <p:attrName>style.visibility</p:attrName>
                                        </p:attrNameLst>
                                      </p:cBhvr>
                                      <p:to>
                                        <p:strVal val="visible"/>
                                      </p:to>
                                    </p:set>
                                    <p:animEffect transition="in" filter="wipe(left)">
                                      <p:cBhvr>
                                        <p:cTn id="7" dur="1000"/>
                                        <p:tgtEl>
                                          <p:spTgt spid="4546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4666">
                                            <p:txEl>
                                              <p:pRg st="1" end="1"/>
                                            </p:txEl>
                                          </p:spTgt>
                                        </p:tgtEl>
                                        <p:attrNameLst>
                                          <p:attrName>style.visibility</p:attrName>
                                        </p:attrNameLst>
                                      </p:cBhvr>
                                      <p:to>
                                        <p:strVal val="visible"/>
                                      </p:to>
                                    </p:set>
                                    <p:animEffect transition="in" filter="wipe(left)">
                                      <p:cBhvr>
                                        <p:cTn id="12" dur="1000"/>
                                        <p:tgtEl>
                                          <p:spTgt spid="4546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8" name="Rectangle 8"/>
          <p:cNvSpPr>
            <a:spLocks noGrp="1" noChangeArrowheads="1"/>
          </p:cNvSpPr>
          <p:nvPr>
            <p:ph type="title"/>
            <p:custDataLst>
              <p:tags r:id="rId2"/>
            </p:custDataLst>
          </p:nvPr>
        </p:nvSpPr>
        <p:spPr>
          <a:xfrm>
            <a:off x="76200" y="647700"/>
            <a:ext cx="8686800" cy="952500"/>
          </a:xfrm>
        </p:spPr>
        <p:txBody>
          <a:bodyPr>
            <a:noAutofit/>
          </a:bodyPr>
          <a:lstStyle/>
          <a:p>
            <a:pPr algn="l"/>
            <a:r>
              <a:rPr lang="en-US" sz="3600" dirty="0"/>
              <a:t>Outcomes Reflect Global Functioning</a:t>
            </a:r>
          </a:p>
        </p:txBody>
      </p:sp>
      <p:pic>
        <p:nvPicPr>
          <p:cNvPr id="3" name="Picture 2" descr="Image of a young boy and girl laying on the floor writing with blue and green markers. A jar of colored pencils and markers are in the forefront of the image in a glass pitcher." title="A young boy and girl writing with markers"/>
          <p:cNvPicPr>
            <a:picLocks noChangeAspect="1"/>
          </p:cNvPicPr>
          <p:nvPr/>
        </p:nvPicPr>
        <p:blipFill rotWithShape="1">
          <a:blip r:embed="rId7" cstate="print">
            <a:extLst>
              <a:ext uri="{28A0092B-C50C-407E-A947-70E740481C1C}">
                <a14:useLocalDpi xmlns:a14="http://schemas.microsoft.com/office/drawing/2010/main" val="0"/>
              </a:ext>
            </a:extLst>
          </a:blip>
          <a:srcRect b="12000"/>
          <a:stretch/>
        </p:blipFill>
        <p:spPr>
          <a:xfrm>
            <a:off x="285750" y="3763109"/>
            <a:ext cx="3749040" cy="2004646"/>
          </a:xfrm>
          <a:prstGeom prst="rect">
            <a:avLst/>
          </a:prstGeom>
        </p:spPr>
      </p:pic>
      <p:sp>
        <p:nvSpPr>
          <p:cNvPr id="471050" name="Rectangle 10"/>
          <p:cNvSpPr>
            <a:spLocks noGrp="1" noChangeArrowheads="1"/>
          </p:cNvSpPr>
          <p:nvPr>
            <p:ph idx="1"/>
            <p:custDataLst>
              <p:tags r:id="rId3"/>
            </p:custDataLst>
          </p:nvPr>
        </p:nvSpPr>
        <p:spPr>
          <a:xfrm>
            <a:off x="4034790" y="3505200"/>
            <a:ext cx="4114800" cy="1828800"/>
          </a:xfrm>
          <a:ln>
            <a:noFill/>
          </a:ln>
        </p:spPr>
        <p:txBody>
          <a:bodyPr/>
          <a:lstStyle/>
          <a:p>
            <a:pPr marL="0" indent="0">
              <a:spcBef>
                <a:spcPts val="0"/>
              </a:spcBef>
              <a:spcAft>
                <a:spcPts val="300"/>
              </a:spcAft>
              <a:buNone/>
            </a:pPr>
            <a:r>
              <a:rPr lang="en-US" sz="2800" dirty="0"/>
              <a:t>Rather than</a:t>
            </a:r>
          </a:p>
          <a:p>
            <a:pPr lvl="1">
              <a:spcBef>
                <a:spcPts val="0"/>
              </a:spcBef>
            </a:pPr>
            <a:r>
              <a:rPr lang="en-US" sz="2400" dirty="0"/>
              <a:t>Skill by skill</a:t>
            </a:r>
          </a:p>
          <a:p>
            <a:pPr lvl="1">
              <a:spcBef>
                <a:spcPts val="0"/>
              </a:spcBef>
            </a:pPr>
            <a:r>
              <a:rPr lang="en-US" sz="2400" dirty="0"/>
              <a:t>A standardized way</a:t>
            </a:r>
          </a:p>
          <a:p>
            <a:pPr lvl="1">
              <a:spcBef>
                <a:spcPts val="0"/>
              </a:spcBef>
            </a:pPr>
            <a:r>
              <a:rPr lang="en-US" sz="2400" dirty="0"/>
              <a:t>Split by domains</a:t>
            </a:r>
          </a:p>
        </p:txBody>
      </p:sp>
      <p:sp>
        <p:nvSpPr>
          <p:cNvPr id="6" name="Rectangle 10"/>
          <p:cNvSpPr txBox="1">
            <a:spLocks noChangeArrowheads="1"/>
          </p:cNvSpPr>
          <p:nvPr>
            <p:custDataLst>
              <p:tags r:id="rId4"/>
            </p:custDataLst>
          </p:nvPr>
        </p:nvSpPr>
        <p:spPr>
          <a:xfrm>
            <a:off x="228600" y="1866900"/>
            <a:ext cx="6248400" cy="148590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72543"/>
                </a:solidFill>
                <a:latin typeface="+mn-lt"/>
                <a:ea typeface="+mn-ea"/>
                <a:cs typeface="+mn-cs"/>
              </a:defRPr>
            </a:lvl1pPr>
            <a:lvl2pPr marL="742950" indent="-285750" algn="l" defTabSz="914400" rtl="0" eaLnBrk="1" latinLnBrk="0" hangingPunct="1">
              <a:spcBef>
                <a:spcPct val="20000"/>
              </a:spcBef>
              <a:buClr>
                <a:srgbClr val="6699CC"/>
              </a:buClr>
              <a:buSzPct val="75000"/>
              <a:buFont typeface="Wingdings" panose="05000000000000000000" pitchFamily="2" charset="2"/>
              <a:buChar char="§"/>
              <a:defRPr sz="2800" b="0" i="0" u="none" kern="1200">
                <a:solidFill>
                  <a:srgbClr val="072543"/>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72543"/>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72543"/>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7254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2800" dirty="0"/>
              <a:t>The three outcomes reflect</a:t>
            </a:r>
          </a:p>
          <a:p>
            <a:pPr lvl="1">
              <a:spcBef>
                <a:spcPts val="0"/>
              </a:spcBef>
            </a:pPr>
            <a:r>
              <a:rPr lang="en-US" sz="2400" dirty="0"/>
              <a:t>The integration of multiple skills</a:t>
            </a:r>
          </a:p>
          <a:p>
            <a:pPr lvl="1">
              <a:spcBef>
                <a:spcPts val="0"/>
              </a:spcBef>
              <a:spcAft>
                <a:spcPts val="2400"/>
              </a:spcAft>
            </a:pPr>
            <a:r>
              <a:rPr lang="en-US" sz="2400" dirty="0"/>
              <a:t>Functioning across settings and situations</a:t>
            </a:r>
          </a:p>
        </p:txBody>
      </p:sp>
    </p:spTree>
    <p:custDataLst>
      <p:tags r:id="rId1"/>
    </p:custDataLst>
    <p:extLst>
      <p:ext uri="{BB962C8B-B14F-4D97-AF65-F5344CB8AC3E}">
        <p14:creationId xmlns:p14="http://schemas.microsoft.com/office/powerpoint/2010/main" val="154010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1050">
                                            <p:txEl>
                                              <p:pRg st="0" end="0"/>
                                            </p:txEl>
                                          </p:spTgt>
                                        </p:tgtEl>
                                        <p:attrNameLst>
                                          <p:attrName>style.visibility</p:attrName>
                                        </p:attrNameLst>
                                      </p:cBhvr>
                                      <p:to>
                                        <p:strVal val="visible"/>
                                      </p:to>
                                    </p:set>
                                    <p:animEffect transition="in" filter="fade">
                                      <p:cBhvr>
                                        <p:cTn id="11" dur="1000"/>
                                        <p:tgtEl>
                                          <p:spTgt spid="47105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1050">
                                            <p:txEl>
                                              <p:pRg st="1" end="1"/>
                                            </p:txEl>
                                          </p:spTgt>
                                        </p:tgtEl>
                                        <p:attrNameLst>
                                          <p:attrName>style.visibility</p:attrName>
                                        </p:attrNameLst>
                                      </p:cBhvr>
                                      <p:to>
                                        <p:strVal val="visible"/>
                                      </p:to>
                                    </p:set>
                                    <p:animEffect transition="in" filter="fade">
                                      <p:cBhvr>
                                        <p:cTn id="14" dur="1000"/>
                                        <p:tgtEl>
                                          <p:spTgt spid="471050">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1050">
                                            <p:txEl>
                                              <p:pRg st="2" end="2"/>
                                            </p:txEl>
                                          </p:spTgt>
                                        </p:tgtEl>
                                        <p:attrNameLst>
                                          <p:attrName>style.visibility</p:attrName>
                                        </p:attrNameLst>
                                      </p:cBhvr>
                                      <p:to>
                                        <p:strVal val="visible"/>
                                      </p:to>
                                    </p:set>
                                    <p:animEffect transition="in" filter="fade">
                                      <p:cBhvr>
                                        <p:cTn id="17" dur="1000"/>
                                        <p:tgtEl>
                                          <p:spTgt spid="471050">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71050">
                                            <p:txEl>
                                              <p:pRg st="3" end="3"/>
                                            </p:txEl>
                                          </p:spTgt>
                                        </p:tgtEl>
                                        <p:attrNameLst>
                                          <p:attrName>style.visibility</p:attrName>
                                        </p:attrNameLst>
                                      </p:cBhvr>
                                      <p:to>
                                        <p:strVal val="visible"/>
                                      </p:to>
                                    </p:set>
                                    <p:animEffect transition="in" filter="fade">
                                      <p:cBhvr>
                                        <p:cTn id="20" dur="1000"/>
                                        <p:tgtEl>
                                          <p:spTgt spid="4710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0"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2400" y="838200"/>
            <a:ext cx="8686800" cy="952500"/>
          </a:xfrm>
        </p:spPr>
        <p:txBody>
          <a:bodyPr>
            <a:noAutofit/>
          </a:bodyPr>
          <a:lstStyle/>
          <a:p>
            <a:pPr marL="1654175" indent="-1654175"/>
            <a:r>
              <a:rPr lang="en-US" sz="3600" dirty="0"/>
              <a:t>Child Outcomes: </a:t>
            </a:r>
            <a:br>
              <a:rPr lang="en-US" sz="3600" dirty="0"/>
            </a:br>
            <a:r>
              <a:rPr lang="en-US" sz="3600" dirty="0"/>
              <a:t>Global vs. Individualized</a:t>
            </a:r>
          </a:p>
        </p:txBody>
      </p:sp>
      <p:sp>
        <p:nvSpPr>
          <p:cNvPr id="3" name="Content Placeholder 2"/>
          <p:cNvSpPr>
            <a:spLocks noGrp="1"/>
          </p:cNvSpPr>
          <p:nvPr>
            <p:ph idx="1"/>
            <p:custDataLst>
              <p:tags r:id="rId3"/>
            </p:custDataLst>
          </p:nvPr>
        </p:nvSpPr>
        <p:spPr>
          <a:xfrm>
            <a:off x="533400" y="2743200"/>
            <a:ext cx="8229600" cy="1524000"/>
          </a:xfrm>
        </p:spPr>
        <p:txBody>
          <a:bodyPr>
            <a:normAutofit/>
          </a:bodyPr>
          <a:lstStyle/>
          <a:p>
            <a:pPr marL="0" indent="0">
              <a:buNone/>
            </a:pPr>
            <a:r>
              <a:rPr lang="en-US" sz="2800" dirty="0"/>
              <a:t>Measuring progress on </a:t>
            </a:r>
            <a:r>
              <a:rPr lang="en-US" sz="2800" i="1" dirty="0"/>
              <a:t>global</a:t>
            </a:r>
            <a:r>
              <a:rPr lang="en-US" sz="2800" dirty="0"/>
              <a:t> child outcomes </a:t>
            </a:r>
            <a:r>
              <a:rPr lang="en-US" sz="2800" b="1" dirty="0"/>
              <a:t>does not</a:t>
            </a:r>
          </a:p>
          <a:p>
            <a:pPr marL="0" indent="0">
              <a:buNone/>
            </a:pPr>
            <a:r>
              <a:rPr lang="en-US" sz="2800" b="1" dirty="0"/>
              <a:t> </a:t>
            </a:r>
            <a:r>
              <a:rPr lang="en-US" sz="2800" dirty="0"/>
              <a:t>replace developing and monitoring progress on </a:t>
            </a:r>
          </a:p>
          <a:p>
            <a:pPr marL="0" indent="0">
              <a:buNone/>
            </a:pPr>
            <a:r>
              <a:rPr lang="en-US" sz="2800" i="1" dirty="0"/>
              <a:t>individualized</a:t>
            </a:r>
            <a:r>
              <a:rPr lang="en-US" sz="2800" dirty="0"/>
              <a:t> child outcomes or goals. </a:t>
            </a:r>
          </a:p>
        </p:txBody>
      </p:sp>
    </p:spTree>
    <p:custDataLst>
      <p:tags r:id="rId1"/>
    </p:custDataLst>
    <p:extLst>
      <p:ext uri="{BB962C8B-B14F-4D97-AF65-F5344CB8AC3E}">
        <p14:creationId xmlns:p14="http://schemas.microsoft.com/office/powerpoint/2010/main" val="202674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800365"/>
            <a:ext cx="8229600" cy="952500"/>
          </a:xfrm>
        </p:spPr>
        <p:txBody>
          <a:bodyPr>
            <a:noAutofit/>
          </a:bodyPr>
          <a:lstStyle/>
          <a:p>
            <a:pPr marL="1828800" indent="-1828800"/>
            <a:r>
              <a:rPr lang="en-US" sz="3600" dirty="0"/>
              <a:t>Child Outcomes:</a:t>
            </a:r>
            <a:br>
              <a:rPr lang="en-US" sz="3600" dirty="0"/>
            </a:br>
            <a:r>
              <a:rPr lang="en-US" sz="3600" dirty="0"/>
              <a:t>Making a Difference</a:t>
            </a:r>
          </a:p>
        </p:txBody>
      </p:sp>
      <p:sp>
        <p:nvSpPr>
          <p:cNvPr id="3" name="Content Placeholder 2"/>
          <p:cNvSpPr>
            <a:spLocks noGrp="1"/>
          </p:cNvSpPr>
          <p:nvPr>
            <p:ph idx="1"/>
            <p:custDataLst>
              <p:tags r:id="rId3"/>
            </p:custDataLst>
          </p:nvPr>
        </p:nvSpPr>
        <p:spPr>
          <a:xfrm>
            <a:off x="381000" y="2286000"/>
            <a:ext cx="8229600" cy="2895600"/>
          </a:xfrm>
        </p:spPr>
        <p:txBody>
          <a:bodyPr/>
          <a:lstStyle/>
          <a:p>
            <a:pPr marL="0" indent="0">
              <a:spcBef>
                <a:spcPts val="0"/>
              </a:spcBef>
              <a:spcAft>
                <a:spcPts val="1200"/>
              </a:spcAft>
              <a:buNone/>
            </a:pPr>
            <a:r>
              <a:rPr lang="en-US" sz="2800" dirty="0"/>
              <a:t>Early intervention and preschool special education strive to achieve the three outcomes for </a:t>
            </a:r>
            <a:r>
              <a:rPr lang="en-US" sz="2800" b="1" i="1" dirty="0"/>
              <a:t>all</a:t>
            </a:r>
            <a:r>
              <a:rPr lang="en-US" sz="2800" dirty="0"/>
              <a:t> children receiving services.</a:t>
            </a:r>
          </a:p>
          <a:p>
            <a:pPr marL="0" indent="0">
              <a:buNone/>
            </a:pPr>
            <a:r>
              <a:rPr lang="en-US" sz="2800" dirty="0"/>
              <a:t>Gathering child outcomes data is an important part of the process that shows how a program can make more of a difference through continuous improvement. </a:t>
            </a:r>
          </a:p>
        </p:txBody>
      </p:sp>
      <p:pic>
        <p:nvPicPr>
          <p:cNvPr id="4" name="Recorded Sound">
            <a:hlinkClick r:id="" action="ppaction://media"/>
            <a:extLst>
              <a:ext uri="{FF2B5EF4-FFF2-40B4-BE49-F238E27FC236}">
                <a16:creationId xmlns:a16="http://schemas.microsoft.com/office/drawing/2014/main" id="{CAAD73B7-6B23-406F-8677-AF0B6488DFA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93530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0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90600" y="152400"/>
            <a:ext cx="7162800" cy="1143000"/>
          </a:xfrm>
        </p:spPr>
        <p:txBody>
          <a:bodyPr>
            <a:noAutofit/>
          </a:bodyPr>
          <a:lstStyle/>
          <a:p>
            <a:r>
              <a:rPr lang="en-US" sz="3600" dirty="0">
                <a:solidFill>
                  <a:srgbClr val="072543"/>
                </a:solidFill>
                <a:latin typeface="Century Gothic" panose="020B0502020202020204" pitchFamily="34" charset="0"/>
              </a:rPr>
              <a:t>What is the COS Process?</a:t>
            </a:r>
          </a:p>
        </p:txBody>
      </p:sp>
      <p:sp>
        <p:nvSpPr>
          <p:cNvPr id="3" name="Content Placeholder 2"/>
          <p:cNvSpPr>
            <a:spLocks noGrp="1"/>
          </p:cNvSpPr>
          <p:nvPr>
            <p:ph idx="1"/>
            <p:custDataLst>
              <p:tags r:id="rId3"/>
            </p:custDataLst>
          </p:nvPr>
        </p:nvSpPr>
        <p:spPr>
          <a:xfrm>
            <a:off x="3620311" y="2438400"/>
            <a:ext cx="5295089" cy="1905000"/>
          </a:xfrm>
        </p:spPr>
        <p:txBody>
          <a:bodyPr>
            <a:noAutofit/>
          </a:bodyPr>
          <a:lstStyle/>
          <a:p>
            <a:pPr marL="0" indent="0">
              <a:buNone/>
            </a:pPr>
            <a:r>
              <a:rPr lang="en-US" sz="2800" dirty="0">
                <a:solidFill>
                  <a:srgbClr val="072543"/>
                </a:solidFill>
              </a:rPr>
              <a:t>A team process for summarizing information on a child’s functioning in each of the three child outcome areas</a:t>
            </a:r>
          </a:p>
        </p:txBody>
      </p:sp>
      <p:pic>
        <p:nvPicPr>
          <p:cNvPr id="4" name="Picture 3" descr="The image is an aerel shot of a group of adults sitting at a round table." title="Group of people sitting around a tabl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2571941"/>
            <a:ext cx="3057890" cy="2967191"/>
          </a:xfrm>
          <a:prstGeom prst="rect">
            <a:avLst/>
          </a:prstGeom>
        </p:spPr>
      </p:pic>
    </p:spTree>
    <p:custDataLst>
      <p:tags r:id="rId1"/>
    </p:custDataLst>
    <p:extLst>
      <p:ext uri="{BB962C8B-B14F-4D97-AF65-F5344CB8AC3E}">
        <p14:creationId xmlns:p14="http://schemas.microsoft.com/office/powerpoint/2010/main" val="222975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24" name="Rectangle 16"/>
          <p:cNvSpPr>
            <a:spLocks noGrp="1" noChangeArrowheads="1"/>
          </p:cNvSpPr>
          <p:nvPr>
            <p:ph type="title"/>
            <p:custDataLst>
              <p:tags r:id="rId2"/>
            </p:custDataLst>
          </p:nvPr>
        </p:nvSpPr>
        <p:spPr>
          <a:xfrm>
            <a:off x="304800" y="335280"/>
            <a:ext cx="7848600" cy="655320"/>
          </a:xfrm>
        </p:spPr>
        <p:txBody>
          <a:bodyPr anchor="t" anchorCtr="0">
            <a:noAutofit/>
          </a:bodyPr>
          <a:lstStyle/>
          <a:p>
            <a:pPr algn="l"/>
            <a:r>
              <a:rPr lang="en-US" sz="3600" dirty="0">
                <a:solidFill>
                  <a:srgbClr val="072543"/>
                </a:solidFill>
                <a:latin typeface="Century Gothic" panose="020B0502020202020204" pitchFamily="34" charset="0"/>
              </a:rPr>
              <a:t>Why is the COS Process Needed?</a:t>
            </a:r>
          </a:p>
        </p:txBody>
      </p:sp>
      <p:sp>
        <p:nvSpPr>
          <p:cNvPr id="452627" name="Rectangle 19"/>
          <p:cNvSpPr>
            <a:spLocks noGrp="1" noChangeArrowheads="1"/>
          </p:cNvSpPr>
          <p:nvPr>
            <p:ph idx="1"/>
            <p:custDataLst>
              <p:tags r:id="rId3"/>
            </p:custDataLst>
          </p:nvPr>
        </p:nvSpPr>
        <p:spPr>
          <a:xfrm>
            <a:off x="381000" y="1828800"/>
            <a:ext cx="8610600" cy="3108960"/>
          </a:xfrm>
        </p:spPr>
        <p:txBody>
          <a:bodyPr>
            <a:noAutofit/>
          </a:bodyPr>
          <a:lstStyle/>
          <a:p>
            <a:pPr marL="228600" indent="-217488">
              <a:spcBef>
                <a:spcPts val="0"/>
              </a:spcBef>
              <a:spcAft>
                <a:spcPts val="2400"/>
              </a:spcAft>
              <a:buClr>
                <a:srgbClr val="56A0D2"/>
              </a:buClr>
              <a:buSzPct val="80000"/>
            </a:pPr>
            <a:r>
              <a:rPr lang="en-US" sz="2600" dirty="0">
                <a:solidFill>
                  <a:srgbClr val="072543"/>
                </a:solidFill>
              </a:rPr>
              <a:t>No assessment instrument assesses the three outcomes directly.</a:t>
            </a:r>
          </a:p>
          <a:p>
            <a:pPr marL="228600" indent="-217488">
              <a:spcBef>
                <a:spcPts val="0"/>
              </a:spcBef>
              <a:spcAft>
                <a:spcPts val="2400"/>
              </a:spcAft>
              <a:buClr>
                <a:srgbClr val="56A0D2"/>
              </a:buClr>
              <a:buSzPct val="80000"/>
            </a:pPr>
            <a:r>
              <a:rPr lang="en-US" sz="2600" dirty="0">
                <a:solidFill>
                  <a:srgbClr val="072543"/>
                </a:solidFill>
              </a:rPr>
              <a:t>Recommended assessment practice is to use multiple sources of information.</a:t>
            </a:r>
          </a:p>
          <a:p>
            <a:pPr marL="228600" indent="-217488">
              <a:spcBef>
                <a:spcPts val="0"/>
              </a:spcBef>
              <a:spcAft>
                <a:spcPts val="1200"/>
              </a:spcAft>
              <a:buClr>
                <a:srgbClr val="56A0D2"/>
              </a:buClr>
              <a:buSzPct val="80000"/>
            </a:pPr>
            <a:r>
              <a:rPr lang="en-US" sz="2600" dirty="0">
                <a:solidFill>
                  <a:srgbClr val="072543"/>
                </a:solidFill>
              </a:rPr>
              <a:t>Different programs use different assessment instruments, and outcome data need to be summarized across programs.</a:t>
            </a:r>
            <a:endParaRPr lang="en-US" altLang="en-US" sz="2600" dirty="0">
              <a:solidFill>
                <a:srgbClr val="072543"/>
              </a:solidFill>
            </a:endParaRPr>
          </a:p>
        </p:txBody>
      </p:sp>
    </p:spTree>
    <p:custDataLst>
      <p:tags r:id="rId1"/>
    </p:custDataLst>
    <p:extLst>
      <p:ext uri="{BB962C8B-B14F-4D97-AF65-F5344CB8AC3E}">
        <p14:creationId xmlns:p14="http://schemas.microsoft.com/office/powerpoint/2010/main" val="428980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2627">
                                            <p:txEl>
                                              <p:pRg st="0" end="0"/>
                                            </p:txEl>
                                          </p:spTgt>
                                        </p:tgtEl>
                                        <p:attrNameLst>
                                          <p:attrName>style.visibility</p:attrName>
                                        </p:attrNameLst>
                                      </p:cBhvr>
                                      <p:to>
                                        <p:strVal val="visible"/>
                                      </p:to>
                                    </p:set>
                                    <p:animEffect transition="in" filter="fade">
                                      <p:cBhvr>
                                        <p:cTn id="7" dur="1000"/>
                                        <p:tgtEl>
                                          <p:spTgt spid="452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2627">
                                            <p:txEl>
                                              <p:pRg st="1" end="1"/>
                                            </p:txEl>
                                          </p:spTgt>
                                        </p:tgtEl>
                                        <p:attrNameLst>
                                          <p:attrName>style.visibility</p:attrName>
                                        </p:attrNameLst>
                                      </p:cBhvr>
                                      <p:to>
                                        <p:strVal val="visible"/>
                                      </p:to>
                                    </p:set>
                                    <p:animEffect transition="in" filter="fade">
                                      <p:cBhvr>
                                        <p:cTn id="12" dur="1000"/>
                                        <p:tgtEl>
                                          <p:spTgt spid="452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2627">
                                            <p:txEl>
                                              <p:pRg st="2" end="2"/>
                                            </p:txEl>
                                          </p:spTgt>
                                        </p:tgtEl>
                                        <p:attrNameLst>
                                          <p:attrName>style.visibility</p:attrName>
                                        </p:attrNameLst>
                                      </p:cBhvr>
                                      <p:to>
                                        <p:strVal val="visible"/>
                                      </p:to>
                                    </p:set>
                                    <p:animEffect transition="in" filter="fade">
                                      <p:cBhvr>
                                        <p:cTn id="17" dur="1000"/>
                                        <p:tgtEl>
                                          <p:spTgt spid="452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DD04-7DF5-4A41-9F38-97A69CB9AE04}"/>
              </a:ext>
            </a:extLst>
          </p:cNvPr>
          <p:cNvSpPr>
            <a:spLocks noGrp="1"/>
          </p:cNvSpPr>
          <p:nvPr>
            <p:ph type="title"/>
          </p:nvPr>
        </p:nvSpPr>
        <p:spPr/>
        <p:txBody>
          <a:bodyPr/>
          <a:lstStyle/>
          <a:p>
            <a:pPr algn="ctr"/>
            <a:r>
              <a:rPr lang="en-US"/>
              <a:t>WELCOME!</a:t>
            </a:r>
          </a:p>
        </p:txBody>
      </p:sp>
      <p:sp>
        <p:nvSpPr>
          <p:cNvPr id="3" name="Content Placeholder 2">
            <a:extLst>
              <a:ext uri="{FF2B5EF4-FFF2-40B4-BE49-F238E27FC236}">
                <a16:creationId xmlns:a16="http://schemas.microsoft.com/office/drawing/2014/main" id="{14D0A991-E457-4522-AD69-463505FAE754}"/>
              </a:ext>
            </a:extLst>
          </p:cNvPr>
          <p:cNvSpPr>
            <a:spLocks noGrp="1"/>
          </p:cNvSpPr>
          <p:nvPr>
            <p:ph idx="1"/>
          </p:nvPr>
        </p:nvSpPr>
        <p:spPr/>
        <p:txBody>
          <a:bodyPr/>
          <a:lstStyle/>
          <a:p>
            <a:r>
              <a:rPr lang="en-US" dirty="0"/>
              <a:t>Please mute your microphone and turn off your camera</a:t>
            </a:r>
          </a:p>
          <a:p>
            <a:pPr marL="0" indent="0">
              <a:buNone/>
            </a:pPr>
            <a:endParaRPr lang="en-US" dirty="0"/>
          </a:p>
          <a:p>
            <a:r>
              <a:rPr lang="en-US" dirty="0"/>
              <a:t>Close captioning is available via the toolbar</a:t>
            </a:r>
          </a:p>
          <a:p>
            <a:pPr marL="0" indent="0">
              <a:buNone/>
            </a:pPr>
            <a:r>
              <a:rPr lang="en-US" dirty="0"/>
              <a:t>	</a:t>
            </a:r>
          </a:p>
          <a:p>
            <a:pPr marL="0" indent="0">
              <a:buNone/>
            </a:pPr>
            <a:endParaRPr lang="en-US" dirty="0"/>
          </a:p>
          <a:p>
            <a:pPr marL="0" indent="0">
              <a:buNone/>
            </a:pPr>
            <a:endParaRPr lang="en-US" dirty="0"/>
          </a:p>
          <a:p>
            <a:r>
              <a:rPr lang="en-US" dirty="0"/>
              <a:t>Ask questions by using the chat box or your microphone</a:t>
            </a:r>
          </a:p>
          <a:p>
            <a:pPr marL="0" indent="0">
              <a:buNone/>
            </a:pPr>
            <a:endParaRPr lang="en-US" dirty="0"/>
          </a:p>
          <a:p>
            <a:r>
              <a:rPr lang="en-US" dirty="0"/>
              <a:t>Register to receive non-degree graduate credit for certificate renewal at </a:t>
            </a:r>
            <a:r>
              <a:rPr lang="en-US" dirty="0">
                <a:hlinkClick r:id="rId3"/>
              </a:rPr>
              <a:t>https://wveis.k12.wv.us/registration/</a:t>
            </a: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09A717C-5D85-49EF-BAE7-D7592B4ED935}"/>
              </a:ext>
            </a:extLst>
          </p:cNvPr>
          <p:cNvSpPr>
            <a:spLocks noGrp="1"/>
          </p:cNvSpPr>
          <p:nvPr>
            <p:ph type="sldNum" sz="quarter" idx="12"/>
          </p:nvPr>
        </p:nvSpPr>
        <p:spPr/>
        <p:txBody>
          <a:bodyPr/>
          <a:lstStyle/>
          <a:p>
            <a:fld id="{16630861-4318-414B-8E21-CA5F03E7BD41}" type="slidenum">
              <a:rPr lang="en-US" smtClean="0"/>
              <a:t>2</a:t>
            </a:fld>
            <a:endParaRPr lang="en-US"/>
          </a:p>
        </p:txBody>
      </p:sp>
      <p:pic>
        <p:nvPicPr>
          <p:cNvPr id="10" name="Picture 9">
            <a:extLst>
              <a:ext uri="{FF2B5EF4-FFF2-40B4-BE49-F238E27FC236}">
                <a16:creationId xmlns:a16="http://schemas.microsoft.com/office/drawing/2014/main" id="{22C1AA26-E02D-4FF5-833D-18F73951F139}"/>
              </a:ext>
            </a:extLst>
          </p:cNvPr>
          <p:cNvPicPr>
            <a:picLocks noChangeAspect="1"/>
          </p:cNvPicPr>
          <p:nvPr/>
        </p:nvPicPr>
        <p:blipFill>
          <a:blip r:embed="rId4"/>
          <a:stretch>
            <a:fillRect/>
          </a:stretch>
        </p:blipFill>
        <p:spPr>
          <a:xfrm>
            <a:off x="880586" y="2978944"/>
            <a:ext cx="4321969" cy="450056"/>
          </a:xfrm>
          <a:prstGeom prst="rect">
            <a:avLst/>
          </a:prstGeom>
        </p:spPr>
      </p:pic>
    </p:spTree>
    <p:extLst>
      <p:ext uri="{BB962C8B-B14F-4D97-AF65-F5344CB8AC3E}">
        <p14:creationId xmlns:p14="http://schemas.microsoft.com/office/powerpoint/2010/main" val="18086346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24" name="Rectangle 16"/>
          <p:cNvSpPr>
            <a:spLocks noGrp="1" noChangeArrowheads="1"/>
          </p:cNvSpPr>
          <p:nvPr>
            <p:ph type="title"/>
            <p:custDataLst>
              <p:tags r:id="rId2"/>
            </p:custDataLst>
          </p:nvPr>
        </p:nvSpPr>
        <p:spPr/>
        <p:txBody>
          <a:bodyPr/>
          <a:lstStyle/>
          <a:p>
            <a:r>
              <a:rPr lang="en-US"/>
              <a:t>Features</a:t>
            </a:r>
            <a:endParaRPr lang="en-US" dirty="0"/>
          </a:p>
        </p:txBody>
      </p:sp>
      <p:sp>
        <p:nvSpPr>
          <p:cNvPr id="452627" name="Rectangle 19"/>
          <p:cNvSpPr>
            <a:spLocks noGrp="1" noChangeArrowheads="1"/>
          </p:cNvSpPr>
          <p:nvPr>
            <p:ph idx="1"/>
            <p:custDataLst>
              <p:tags r:id="rId3"/>
            </p:custDataLst>
          </p:nvPr>
        </p:nvSpPr>
        <p:spPr/>
        <p:txBody>
          <a:bodyPr/>
          <a:lstStyle/>
          <a:p>
            <a:r>
              <a:rPr lang="en-US" dirty="0"/>
              <a:t>Uses information from multiple sources to describe how a child is functioning</a:t>
            </a:r>
          </a:p>
          <a:p>
            <a:r>
              <a:rPr lang="en-US" dirty="0"/>
              <a:t>Relies on team-based discussion and decision-making</a:t>
            </a:r>
          </a:p>
          <a:p>
            <a:r>
              <a:rPr lang="en-US" dirty="0"/>
              <a:t>Uses a 7-point rating scale to describe the child’s functioning across settings and situations</a:t>
            </a:r>
          </a:p>
          <a:p>
            <a:r>
              <a:rPr lang="en-US" altLang="en-US" dirty="0"/>
              <a:t>Is completed upon program entry, on-going and  exit. </a:t>
            </a:r>
          </a:p>
        </p:txBody>
      </p:sp>
      <p:pic>
        <p:nvPicPr>
          <p:cNvPr id="3" name="Picture 2" descr="Image of a young boy wearing glasses in a blue checkered shirt. He is looking away but has his hand on a few crazyons on a table in front of him." title="Young boy with glass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376" y="3947532"/>
            <a:ext cx="1510990" cy="1770580"/>
          </a:xfrm>
          <a:prstGeom prst="rect">
            <a:avLst/>
          </a:prstGeom>
          <a:ln>
            <a:no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39621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2627">
                                            <p:txEl>
                                              <p:pRg st="0" end="0"/>
                                            </p:txEl>
                                          </p:spTgt>
                                        </p:tgtEl>
                                        <p:attrNameLst>
                                          <p:attrName>style.visibility</p:attrName>
                                        </p:attrNameLst>
                                      </p:cBhvr>
                                      <p:to>
                                        <p:strVal val="visible"/>
                                      </p:to>
                                    </p:set>
                                    <p:animEffect transition="in" filter="fade">
                                      <p:cBhvr>
                                        <p:cTn id="7" dur="1000"/>
                                        <p:tgtEl>
                                          <p:spTgt spid="452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2627">
                                            <p:txEl>
                                              <p:pRg st="1" end="1"/>
                                            </p:txEl>
                                          </p:spTgt>
                                        </p:tgtEl>
                                        <p:attrNameLst>
                                          <p:attrName>style.visibility</p:attrName>
                                        </p:attrNameLst>
                                      </p:cBhvr>
                                      <p:to>
                                        <p:strVal val="visible"/>
                                      </p:to>
                                    </p:set>
                                    <p:animEffect transition="in" filter="fade">
                                      <p:cBhvr>
                                        <p:cTn id="12" dur="1000"/>
                                        <p:tgtEl>
                                          <p:spTgt spid="452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2627">
                                            <p:txEl>
                                              <p:pRg st="2" end="2"/>
                                            </p:txEl>
                                          </p:spTgt>
                                        </p:tgtEl>
                                        <p:attrNameLst>
                                          <p:attrName>style.visibility</p:attrName>
                                        </p:attrNameLst>
                                      </p:cBhvr>
                                      <p:to>
                                        <p:strVal val="visible"/>
                                      </p:to>
                                    </p:set>
                                    <p:animEffect transition="in" filter="fade">
                                      <p:cBhvr>
                                        <p:cTn id="17" dur="1000"/>
                                        <p:tgtEl>
                                          <p:spTgt spid="452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2627">
                                            <p:txEl>
                                              <p:pRg st="3" end="3"/>
                                            </p:txEl>
                                          </p:spTgt>
                                        </p:tgtEl>
                                        <p:attrNameLst>
                                          <p:attrName>style.visibility</p:attrName>
                                        </p:attrNameLst>
                                      </p:cBhvr>
                                      <p:to>
                                        <p:strVal val="visible"/>
                                      </p:to>
                                    </p:set>
                                    <p:animEffect transition="in" filter="fade">
                                      <p:cBhvr>
                                        <p:cTn id="22" dur="1000"/>
                                        <p:tgtEl>
                                          <p:spTgt spid="452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24" name="Rectangle 16"/>
          <p:cNvSpPr>
            <a:spLocks noGrp="1" noChangeArrowheads="1"/>
          </p:cNvSpPr>
          <p:nvPr>
            <p:ph type="title"/>
            <p:custDataLst>
              <p:tags r:id="rId2"/>
            </p:custDataLst>
          </p:nvPr>
        </p:nvSpPr>
        <p:spPr/>
        <p:txBody>
          <a:bodyPr/>
          <a:lstStyle/>
          <a:p>
            <a:r>
              <a:rPr lang="en-US"/>
              <a:t>7-Point Rating</a:t>
            </a:r>
            <a:endParaRPr lang="en-US" dirty="0"/>
          </a:p>
        </p:txBody>
      </p:sp>
      <p:sp>
        <p:nvSpPr>
          <p:cNvPr id="7" name="Rectangle 19"/>
          <p:cNvSpPr>
            <a:spLocks noGrp="1" noChangeArrowheads="1"/>
          </p:cNvSpPr>
          <p:nvPr>
            <p:ph idx="1"/>
            <p:custDataLst>
              <p:tags r:id="rId3"/>
            </p:custDataLst>
          </p:nvPr>
        </p:nvSpPr>
        <p:spPr/>
        <p:txBody>
          <a:bodyPr/>
          <a:lstStyle/>
          <a:p>
            <a:r>
              <a:rPr lang="en-US"/>
              <a:t>The COS process results in a rating for each of the three child outcomes.</a:t>
            </a:r>
          </a:p>
          <a:p>
            <a:r>
              <a:rPr lang="en-US"/>
              <a:t>The rating is based on child’s functioning across settings and situations.</a:t>
            </a:r>
          </a:p>
          <a:p>
            <a:r>
              <a:rPr lang="en-US"/>
              <a:t>A child’s functioning is compared with what is expected for the child’s age.</a:t>
            </a:r>
            <a:endParaRPr lang="en-US" altLang="en-US" dirty="0"/>
          </a:p>
        </p:txBody>
      </p:sp>
      <p:pic>
        <p:nvPicPr>
          <p:cNvPr id="2" name="Picture 1" descr="Image of a young blonde special needs boy who is elated. He is wearing red overalls. " title="A young special needs bo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0554" y="3434862"/>
            <a:ext cx="36576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09882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Autofit/>
          </a:bodyPr>
          <a:lstStyle/>
          <a:p>
            <a:pPr algn="l"/>
            <a:r>
              <a:rPr lang="en-US" sz="3600" dirty="0">
                <a:solidFill>
                  <a:srgbClr val="072543"/>
                </a:solidFill>
                <a:latin typeface="Century Gothic" panose="020B0502020202020204" pitchFamily="34" charset="0"/>
              </a:rPr>
              <a:t>When to Complete the COS Process</a:t>
            </a:r>
          </a:p>
        </p:txBody>
      </p:sp>
      <p:sp>
        <p:nvSpPr>
          <p:cNvPr id="5" name="TextBox 4"/>
          <p:cNvSpPr txBox="1"/>
          <p:nvPr>
            <p:custDataLst>
              <p:tags r:id="rId3"/>
            </p:custDataLst>
          </p:nvPr>
        </p:nvSpPr>
        <p:spPr>
          <a:xfrm>
            <a:off x="571639" y="5135560"/>
            <a:ext cx="8115161" cy="752514"/>
          </a:xfrm>
          <a:prstGeom prst="rect">
            <a:avLst/>
          </a:prstGeom>
          <a:noFill/>
        </p:spPr>
        <p:txBody>
          <a:bodyPr wrap="square" rtlCol="0">
            <a:spAutoFit/>
          </a:bodyPr>
          <a:lstStyle/>
          <a:p>
            <a:pPr>
              <a:lnSpc>
                <a:spcPct val="110000"/>
              </a:lnSpc>
            </a:pPr>
            <a:r>
              <a:rPr lang="en-US" sz="2000" dirty="0">
                <a:solidFill>
                  <a:srgbClr val="072543"/>
                </a:solidFill>
              </a:rPr>
              <a:t>The COS process is to be completed in the </a:t>
            </a:r>
            <a:r>
              <a:rPr lang="en-US" sz="2000" b="1" dirty="0">
                <a:solidFill>
                  <a:srgbClr val="072543"/>
                </a:solidFill>
                <a:uFill>
                  <a:solidFill>
                    <a:srgbClr val="F12F37"/>
                  </a:solidFill>
                </a:uFill>
              </a:rPr>
              <a:t>present</a:t>
            </a:r>
            <a:r>
              <a:rPr lang="en-US" sz="2000" dirty="0">
                <a:solidFill>
                  <a:srgbClr val="072543"/>
                </a:solidFill>
              </a:rPr>
              <a:t> time to reflect the child’s </a:t>
            </a:r>
            <a:r>
              <a:rPr lang="en-US" sz="2000" b="1" dirty="0">
                <a:solidFill>
                  <a:srgbClr val="072543"/>
                </a:solidFill>
                <a:uFill>
                  <a:solidFill>
                    <a:srgbClr val="3FB547"/>
                  </a:solidFill>
                </a:uFill>
              </a:rPr>
              <a:t>current</a:t>
            </a:r>
            <a:r>
              <a:rPr lang="en-US" sz="2000" dirty="0">
                <a:solidFill>
                  <a:srgbClr val="072543"/>
                </a:solidFill>
              </a:rPr>
              <a:t> </a:t>
            </a:r>
            <a:r>
              <a:rPr lang="en-US" sz="2000" b="1" dirty="0">
                <a:solidFill>
                  <a:srgbClr val="072543"/>
                </a:solidFill>
              </a:rPr>
              <a:t>functioning</a:t>
            </a:r>
            <a:r>
              <a:rPr lang="en-US" sz="2000" dirty="0">
                <a:solidFill>
                  <a:srgbClr val="072543"/>
                </a:solidFill>
              </a:rPr>
              <a:t>. </a:t>
            </a:r>
          </a:p>
        </p:txBody>
      </p:sp>
      <p:grpSp>
        <p:nvGrpSpPr>
          <p:cNvPr id="23" name="Group 22"/>
          <p:cNvGrpSpPr/>
          <p:nvPr>
            <p:custDataLst>
              <p:tags r:id="rId4"/>
            </p:custDataLst>
          </p:nvPr>
        </p:nvGrpSpPr>
        <p:grpSpPr>
          <a:xfrm>
            <a:off x="1577207" y="1283024"/>
            <a:ext cx="5718812" cy="3874670"/>
            <a:chOff x="1691638" y="1605577"/>
            <a:chExt cx="5718812" cy="3874670"/>
          </a:xfrm>
        </p:grpSpPr>
        <p:sp>
          <p:nvSpPr>
            <p:cNvPr id="28" name="Freeform 27"/>
            <p:cNvSpPr/>
            <p:nvPr>
              <p:custDataLst>
                <p:tags r:id="rId8"/>
              </p:custDataLst>
            </p:nvPr>
          </p:nvSpPr>
          <p:spPr>
            <a:xfrm>
              <a:off x="5667724" y="2913354"/>
              <a:ext cx="1737360" cy="2544759"/>
            </a:xfrm>
            <a:custGeom>
              <a:avLst/>
              <a:gdLst>
                <a:gd name="connsiteX0" fmla="*/ 188024 w 1790700"/>
                <a:gd name="connsiteY0" fmla="*/ 0 h 2235200"/>
                <a:gd name="connsiteX1" fmla="*/ 1602677 w 1790700"/>
                <a:gd name="connsiteY1" fmla="*/ 0 h 2235200"/>
                <a:gd name="connsiteX2" fmla="*/ 1790701 w 1790700"/>
                <a:gd name="connsiteY2" fmla="*/ 188024 h 2235200"/>
                <a:gd name="connsiteX3" fmla="*/ 1790700 w 1790700"/>
                <a:gd name="connsiteY3" fmla="*/ 2235200 h 2235200"/>
                <a:gd name="connsiteX4" fmla="*/ 1790700 w 1790700"/>
                <a:gd name="connsiteY4" fmla="*/ 2235200 h 2235200"/>
                <a:gd name="connsiteX5" fmla="*/ 0 w 1790700"/>
                <a:gd name="connsiteY5" fmla="*/ 2235200 h 2235200"/>
                <a:gd name="connsiteX6" fmla="*/ 0 w 1790700"/>
                <a:gd name="connsiteY6" fmla="*/ 2235200 h 2235200"/>
                <a:gd name="connsiteX7" fmla="*/ 0 w 1790700"/>
                <a:gd name="connsiteY7" fmla="*/ 188024 h 2235200"/>
                <a:gd name="connsiteX8" fmla="*/ 188024 w 1790700"/>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700" h="2235200">
                  <a:moveTo>
                    <a:pt x="1602676" y="2235200"/>
                  </a:moveTo>
                  <a:lnTo>
                    <a:pt x="188023" y="2235200"/>
                  </a:lnTo>
                  <a:cubicBezTo>
                    <a:pt x="84180" y="2235200"/>
                    <a:pt x="0" y="2151019"/>
                    <a:pt x="0" y="2047176"/>
                  </a:cubicBezTo>
                  <a:cubicBezTo>
                    <a:pt x="0" y="1364784"/>
                    <a:pt x="0" y="682392"/>
                    <a:pt x="0" y="0"/>
                  </a:cubicBezTo>
                  <a:lnTo>
                    <a:pt x="0" y="0"/>
                  </a:lnTo>
                  <a:lnTo>
                    <a:pt x="1790700" y="0"/>
                  </a:lnTo>
                  <a:lnTo>
                    <a:pt x="1790700" y="0"/>
                  </a:lnTo>
                  <a:lnTo>
                    <a:pt x="1790700" y="2047176"/>
                  </a:lnTo>
                  <a:cubicBezTo>
                    <a:pt x="1790700" y="2151019"/>
                    <a:pt x="1706519" y="2235200"/>
                    <a:pt x="1602676" y="2235200"/>
                  </a:cubicBezTo>
                  <a:close/>
                </a:path>
              </a:pathLst>
            </a:custGeom>
            <a:solidFill>
              <a:srgbClr val="FEEDB0"/>
            </a:solidFill>
            <a:effectLst>
              <a:outerShdw blurRad="63500" sx="102000" sy="102000" algn="ctr" rotWithShape="0">
                <a:prstClr val="black">
                  <a:alpha val="40000"/>
                </a:prstClr>
              </a:outerShdw>
            </a:effectLst>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7432" tIns="45720" rIns="27432" bIns="45720" numCol="1" spcCol="1270" anchor="ctr" anchorCtr="1">
              <a:noAutofit/>
            </a:bodyPr>
            <a:lstStyle/>
            <a:p>
              <a:pPr algn="ctr" defTabSz="1733550">
                <a:lnSpc>
                  <a:spcPct val="90000"/>
                </a:lnSpc>
                <a:spcBef>
                  <a:spcPct val="0"/>
                </a:spcBef>
                <a:spcAft>
                  <a:spcPct val="35000"/>
                </a:spcAft>
              </a:pPr>
              <a:r>
                <a:rPr lang="en-US" sz="3600" dirty="0">
                  <a:solidFill>
                    <a:schemeClr val="tx1"/>
                  </a:solidFill>
                </a:rPr>
                <a:t>Exit from Program</a:t>
              </a:r>
            </a:p>
          </p:txBody>
        </p:sp>
        <p:sp>
          <p:nvSpPr>
            <p:cNvPr id="25" name="Freeform 24"/>
            <p:cNvSpPr/>
            <p:nvPr>
              <p:custDataLst>
                <p:tags r:id="rId9"/>
              </p:custDataLst>
            </p:nvPr>
          </p:nvSpPr>
          <p:spPr>
            <a:xfrm>
              <a:off x="1691638" y="2913354"/>
              <a:ext cx="1737360" cy="2544759"/>
            </a:xfrm>
            <a:custGeom>
              <a:avLst/>
              <a:gdLst>
                <a:gd name="connsiteX0" fmla="*/ 188024 w 1790700"/>
                <a:gd name="connsiteY0" fmla="*/ 0 h 2235200"/>
                <a:gd name="connsiteX1" fmla="*/ 1602677 w 1790700"/>
                <a:gd name="connsiteY1" fmla="*/ 0 h 2235200"/>
                <a:gd name="connsiteX2" fmla="*/ 1790701 w 1790700"/>
                <a:gd name="connsiteY2" fmla="*/ 188024 h 2235200"/>
                <a:gd name="connsiteX3" fmla="*/ 1790700 w 1790700"/>
                <a:gd name="connsiteY3" fmla="*/ 2235200 h 2235200"/>
                <a:gd name="connsiteX4" fmla="*/ 1790700 w 1790700"/>
                <a:gd name="connsiteY4" fmla="*/ 2235200 h 2235200"/>
                <a:gd name="connsiteX5" fmla="*/ 0 w 1790700"/>
                <a:gd name="connsiteY5" fmla="*/ 2235200 h 2235200"/>
                <a:gd name="connsiteX6" fmla="*/ 0 w 1790700"/>
                <a:gd name="connsiteY6" fmla="*/ 2235200 h 2235200"/>
                <a:gd name="connsiteX7" fmla="*/ 0 w 1790700"/>
                <a:gd name="connsiteY7" fmla="*/ 188024 h 2235200"/>
                <a:gd name="connsiteX8" fmla="*/ 188024 w 1790700"/>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700" h="2235200">
                  <a:moveTo>
                    <a:pt x="1602676" y="2235200"/>
                  </a:moveTo>
                  <a:lnTo>
                    <a:pt x="188023" y="2235200"/>
                  </a:lnTo>
                  <a:cubicBezTo>
                    <a:pt x="84180" y="2235200"/>
                    <a:pt x="0" y="2151019"/>
                    <a:pt x="0" y="2047176"/>
                  </a:cubicBezTo>
                  <a:cubicBezTo>
                    <a:pt x="0" y="1364784"/>
                    <a:pt x="0" y="682392"/>
                    <a:pt x="0" y="0"/>
                  </a:cubicBezTo>
                  <a:lnTo>
                    <a:pt x="0" y="0"/>
                  </a:lnTo>
                  <a:lnTo>
                    <a:pt x="1790700" y="0"/>
                  </a:lnTo>
                  <a:lnTo>
                    <a:pt x="1790700" y="0"/>
                  </a:lnTo>
                  <a:lnTo>
                    <a:pt x="1790700" y="2047176"/>
                  </a:lnTo>
                  <a:cubicBezTo>
                    <a:pt x="1790700" y="2151019"/>
                    <a:pt x="1706519" y="2235200"/>
                    <a:pt x="1602676" y="2235200"/>
                  </a:cubicBezTo>
                  <a:close/>
                </a:path>
              </a:pathLst>
            </a:custGeom>
            <a:solidFill>
              <a:srgbClr val="FEEDB0"/>
            </a:solidFill>
            <a:effectLst>
              <a:outerShdw blurRad="63500" sx="102000" sy="102000" algn="ctr" rotWithShape="0">
                <a:prstClr val="black">
                  <a:alpha val="40000"/>
                </a:prstClr>
              </a:outerShdw>
            </a:effectLst>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1">
              <a:noAutofit/>
            </a:bodyPr>
            <a:lstStyle/>
            <a:p>
              <a:pPr algn="ctr" defTabSz="1733550">
                <a:lnSpc>
                  <a:spcPct val="90000"/>
                </a:lnSpc>
                <a:spcBef>
                  <a:spcPct val="0"/>
                </a:spcBef>
                <a:spcAft>
                  <a:spcPct val="35000"/>
                </a:spcAft>
              </a:pPr>
              <a:r>
                <a:rPr lang="en-US" sz="3600" dirty="0">
                  <a:solidFill>
                    <a:schemeClr val="tx1"/>
                  </a:solidFill>
                </a:rPr>
                <a:t>Entry to Program</a:t>
              </a:r>
            </a:p>
          </p:txBody>
        </p:sp>
        <p:sp>
          <p:nvSpPr>
            <p:cNvPr id="15" name="Freeform 14"/>
            <p:cNvSpPr/>
            <p:nvPr>
              <p:custDataLst>
                <p:tags r:id="rId10"/>
              </p:custDataLst>
            </p:nvPr>
          </p:nvSpPr>
          <p:spPr>
            <a:xfrm>
              <a:off x="3703319" y="2935488"/>
              <a:ext cx="1737360" cy="2544759"/>
            </a:xfrm>
            <a:custGeom>
              <a:avLst/>
              <a:gdLst>
                <a:gd name="connsiteX0" fmla="*/ 188024 w 1790700"/>
                <a:gd name="connsiteY0" fmla="*/ 0 h 2235200"/>
                <a:gd name="connsiteX1" fmla="*/ 1602677 w 1790700"/>
                <a:gd name="connsiteY1" fmla="*/ 0 h 2235200"/>
                <a:gd name="connsiteX2" fmla="*/ 1790701 w 1790700"/>
                <a:gd name="connsiteY2" fmla="*/ 188024 h 2235200"/>
                <a:gd name="connsiteX3" fmla="*/ 1790700 w 1790700"/>
                <a:gd name="connsiteY3" fmla="*/ 2235200 h 2235200"/>
                <a:gd name="connsiteX4" fmla="*/ 1790700 w 1790700"/>
                <a:gd name="connsiteY4" fmla="*/ 2235200 h 2235200"/>
                <a:gd name="connsiteX5" fmla="*/ 0 w 1790700"/>
                <a:gd name="connsiteY5" fmla="*/ 2235200 h 2235200"/>
                <a:gd name="connsiteX6" fmla="*/ 0 w 1790700"/>
                <a:gd name="connsiteY6" fmla="*/ 2235200 h 2235200"/>
                <a:gd name="connsiteX7" fmla="*/ 0 w 1790700"/>
                <a:gd name="connsiteY7" fmla="*/ 188024 h 2235200"/>
                <a:gd name="connsiteX8" fmla="*/ 188024 w 1790700"/>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700" h="2235200">
                  <a:moveTo>
                    <a:pt x="1602676" y="2235200"/>
                  </a:moveTo>
                  <a:lnTo>
                    <a:pt x="188023" y="2235200"/>
                  </a:lnTo>
                  <a:cubicBezTo>
                    <a:pt x="84180" y="2235200"/>
                    <a:pt x="0" y="2151019"/>
                    <a:pt x="0" y="2047176"/>
                  </a:cubicBezTo>
                  <a:cubicBezTo>
                    <a:pt x="0" y="1364784"/>
                    <a:pt x="0" y="682392"/>
                    <a:pt x="0" y="0"/>
                  </a:cubicBezTo>
                  <a:lnTo>
                    <a:pt x="0" y="0"/>
                  </a:lnTo>
                  <a:lnTo>
                    <a:pt x="1790700" y="0"/>
                  </a:lnTo>
                  <a:lnTo>
                    <a:pt x="1790700" y="0"/>
                  </a:lnTo>
                  <a:lnTo>
                    <a:pt x="1790700" y="2047176"/>
                  </a:lnTo>
                  <a:cubicBezTo>
                    <a:pt x="1790700" y="2151019"/>
                    <a:pt x="1706519" y="2235200"/>
                    <a:pt x="1602676" y="2235200"/>
                  </a:cubicBezTo>
                  <a:close/>
                </a:path>
              </a:pathLst>
            </a:custGeom>
            <a:solidFill>
              <a:srgbClr val="C2E49C"/>
            </a:solidFill>
            <a:effectLst>
              <a:outerShdw blurRad="63500" sx="102000" sy="102000" algn="ctr" rotWithShape="0">
                <a:prstClr val="black">
                  <a:alpha val="40000"/>
                </a:prstClr>
              </a:outerShdw>
            </a:effectLst>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1">
              <a:noAutofit/>
            </a:bodyPr>
            <a:lstStyle/>
            <a:p>
              <a:pPr lvl="0" algn="ctr" defTabSz="1733550">
                <a:lnSpc>
                  <a:spcPct val="90000"/>
                </a:lnSpc>
                <a:spcBef>
                  <a:spcPct val="0"/>
                </a:spcBef>
                <a:spcAft>
                  <a:spcPct val="35000"/>
                </a:spcAft>
              </a:pPr>
              <a:r>
                <a:rPr lang="en-US" sz="3600" dirty="0">
                  <a:solidFill>
                    <a:schemeClr val="tx1"/>
                  </a:solidFill>
                </a:rPr>
                <a:t>Ongoing</a:t>
              </a:r>
              <a:endParaRPr lang="en-US" sz="3600" kern="1200" dirty="0">
                <a:solidFill>
                  <a:schemeClr val="tx1"/>
                </a:solidFill>
              </a:endParaRPr>
            </a:p>
          </p:txBody>
        </p:sp>
        <p:pic>
          <p:nvPicPr>
            <p:cNvPr id="1032" name="Picture 8" descr="http://ectacenter.org/%7Eimages/childphotos/1x1/09.png" title="Two young boys on a bicycle"/>
            <p:cNvPicPr>
              <a:picLocks noChangeAspect="1" noChangeArrowheads="1"/>
            </p:cNvPicPr>
            <p:nvPr/>
          </p:nvPicPr>
          <p:blipFill rotWithShape="1">
            <a:blip r:embed="rId13">
              <a:extLst>
                <a:ext uri="{28A0092B-C50C-407E-A947-70E740481C1C}">
                  <a14:useLocalDpi xmlns:a14="http://schemas.microsoft.com/office/drawing/2010/main" val="0"/>
                </a:ext>
              </a:extLst>
            </a:blip>
            <a:srcRect l="13464" t="17593" r="15425" b="12695"/>
            <a:stretch/>
          </p:blipFill>
          <p:spPr bwMode="auto">
            <a:xfrm>
              <a:off x="5673090" y="1617954"/>
              <a:ext cx="1737360" cy="1811046"/>
            </a:xfrm>
            <a:prstGeom prst="roundRect">
              <a:avLst/>
            </a:prstGeom>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0" name="Picture 19" descr="Image of a young African American girl with a forlorn look in a yellow shirt." title="Young African American girl"/>
            <p:cNvPicPr>
              <a:picLocks noChangeAspect="1"/>
            </p:cNvPicPr>
            <p:nvPr/>
          </p:nvPicPr>
          <p:blipFill rotWithShape="1">
            <a:blip r:embed="rId14">
              <a:extLst>
                <a:ext uri="{28A0092B-C50C-407E-A947-70E740481C1C}">
                  <a14:useLocalDpi xmlns:a14="http://schemas.microsoft.com/office/drawing/2010/main" val="0"/>
                </a:ext>
              </a:extLst>
            </a:blip>
            <a:srcRect l="7995" t="6734" r="5994" b="8615"/>
            <a:stretch/>
          </p:blipFill>
          <p:spPr>
            <a:xfrm>
              <a:off x="3703319" y="1605577"/>
              <a:ext cx="1737360" cy="1818167"/>
            </a:xfrm>
            <a:prstGeom prst="roundRect">
              <a:avLst/>
            </a:prstGeom>
            <a:ln w="38100">
              <a:solidFill>
                <a:schemeClr val="bg1"/>
              </a:solidFill>
            </a:ln>
            <a:effectLst>
              <a:outerShdw blurRad="63500" sx="102000" sy="102000" algn="ctr" rotWithShape="0">
                <a:prstClr val="black">
                  <a:alpha val="40000"/>
                </a:prstClr>
              </a:outerShdw>
            </a:effectLst>
          </p:spPr>
        </p:pic>
        <p:pic>
          <p:nvPicPr>
            <p:cNvPr id="22" name="Picture 21" descr="Young red headed toddler wearing a white cap sitting on the floor of a sectioned off play area. " title="A girl toddler sitting in a play area"/>
            <p:cNvPicPr>
              <a:picLocks noChangeAspect="1"/>
            </p:cNvPicPr>
            <p:nvPr/>
          </p:nvPicPr>
          <p:blipFill rotWithShape="1">
            <a:blip r:embed="rId15">
              <a:extLst>
                <a:ext uri="{28A0092B-C50C-407E-A947-70E740481C1C}">
                  <a14:useLocalDpi xmlns:a14="http://schemas.microsoft.com/office/drawing/2010/main" val="0"/>
                </a:ext>
              </a:extLst>
            </a:blip>
            <a:srcRect l="7995" t="6734" r="5994" b="8615"/>
            <a:stretch/>
          </p:blipFill>
          <p:spPr>
            <a:xfrm>
              <a:off x="1691638" y="1605578"/>
              <a:ext cx="1737360" cy="1818167"/>
            </a:xfrm>
            <a:prstGeom prst="roundRect">
              <a:avLst/>
            </a:prstGeom>
            <a:ln w="38100">
              <a:solidFill>
                <a:schemeClr val="bg1"/>
              </a:solidFill>
            </a:ln>
            <a:effectLst>
              <a:outerShdw blurRad="63500" sx="102000" sy="102000" algn="ctr" rotWithShape="0">
                <a:prstClr val="black">
                  <a:alpha val="40000"/>
                </a:prstClr>
              </a:outerShdw>
            </a:effectLst>
          </p:spPr>
        </p:pic>
      </p:grpSp>
      <p:sp>
        <p:nvSpPr>
          <p:cNvPr id="24" name="TextBox 23"/>
          <p:cNvSpPr txBox="1"/>
          <p:nvPr>
            <p:custDataLst>
              <p:tags r:id="rId5"/>
            </p:custDataLst>
          </p:nvPr>
        </p:nvSpPr>
        <p:spPr>
          <a:xfrm>
            <a:off x="1834971" y="4572002"/>
            <a:ext cx="1450694" cy="408623"/>
          </a:xfrm>
          <a:prstGeom prst="roundRect">
            <a:avLst/>
          </a:prstGeom>
          <a:solidFill>
            <a:srgbClr val="FFFFFF">
              <a:alpha val="67000"/>
            </a:srgbClr>
          </a:solidFill>
          <a:ln>
            <a:solidFill>
              <a:schemeClr val="tx1"/>
            </a:solidFill>
          </a:ln>
        </p:spPr>
        <p:txBody>
          <a:bodyPr wrap="square" rtlCol="0">
            <a:spAutoFit/>
          </a:bodyPr>
          <a:lstStyle/>
          <a:p>
            <a:pPr algn="ctr"/>
            <a:r>
              <a:rPr lang="en-US" dirty="0">
                <a:solidFill>
                  <a:schemeClr val="accent6">
                    <a:lumMod val="50000"/>
                  </a:schemeClr>
                </a:solidFill>
                <a:latin typeface="Elephant" panose="02020904090505020303" pitchFamily="18" charset="0"/>
              </a:rPr>
              <a:t>Required</a:t>
            </a:r>
          </a:p>
        </p:txBody>
      </p:sp>
      <p:sp>
        <p:nvSpPr>
          <p:cNvPr id="32" name="TextBox 31"/>
          <p:cNvSpPr txBox="1"/>
          <p:nvPr>
            <p:custDataLst>
              <p:tags r:id="rId6"/>
            </p:custDataLst>
          </p:nvPr>
        </p:nvSpPr>
        <p:spPr>
          <a:xfrm>
            <a:off x="5816422" y="4572001"/>
            <a:ext cx="1450694" cy="408623"/>
          </a:xfrm>
          <a:prstGeom prst="roundRect">
            <a:avLst/>
          </a:prstGeom>
          <a:solidFill>
            <a:srgbClr val="FFFFFF">
              <a:alpha val="67000"/>
            </a:srgbClr>
          </a:solidFill>
          <a:ln>
            <a:solidFill>
              <a:schemeClr val="tx1"/>
            </a:solidFill>
          </a:ln>
        </p:spPr>
        <p:txBody>
          <a:bodyPr wrap="square" rtlCol="0">
            <a:spAutoFit/>
          </a:bodyPr>
          <a:lstStyle/>
          <a:p>
            <a:pPr algn="ctr"/>
            <a:r>
              <a:rPr lang="en-US" dirty="0">
                <a:solidFill>
                  <a:schemeClr val="accent6">
                    <a:lumMod val="50000"/>
                  </a:schemeClr>
                </a:solidFill>
                <a:latin typeface="Elephant" panose="02020904090505020303" pitchFamily="18" charset="0"/>
              </a:rPr>
              <a:t>Required</a:t>
            </a:r>
          </a:p>
        </p:txBody>
      </p:sp>
      <p:sp>
        <p:nvSpPr>
          <p:cNvPr id="33" name="TextBox 32"/>
          <p:cNvSpPr txBox="1"/>
          <p:nvPr>
            <p:custDataLst>
              <p:tags r:id="rId7"/>
            </p:custDataLst>
          </p:nvPr>
        </p:nvSpPr>
        <p:spPr>
          <a:xfrm>
            <a:off x="3846652" y="4572000"/>
            <a:ext cx="1450694" cy="408623"/>
          </a:xfrm>
          <a:prstGeom prst="roundRect">
            <a:avLst/>
          </a:prstGeom>
          <a:solidFill>
            <a:srgbClr val="FFFFFF">
              <a:alpha val="67000"/>
            </a:srgbClr>
          </a:solidFill>
          <a:ln>
            <a:solidFill>
              <a:schemeClr val="tx1"/>
            </a:solidFill>
          </a:ln>
        </p:spPr>
        <p:txBody>
          <a:bodyPr wrap="square" rtlCol="0">
            <a:spAutoFit/>
          </a:bodyPr>
          <a:lstStyle/>
          <a:p>
            <a:pPr algn="ctr"/>
            <a:r>
              <a:rPr lang="en-US" dirty="0">
                <a:solidFill>
                  <a:schemeClr val="accent3">
                    <a:lumMod val="50000"/>
                  </a:schemeClr>
                </a:solidFill>
                <a:latin typeface="Elephant" panose="02020904090505020303" pitchFamily="18" charset="0"/>
              </a:rPr>
              <a:t>Required</a:t>
            </a:r>
          </a:p>
        </p:txBody>
      </p:sp>
    </p:spTree>
    <p:custDataLst>
      <p:tags r:id="rId1"/>
    </p:custDataLst>
    <p:extLst>
      <p:ext uri="{BB962C8B-B14F-4D97-AF65-F5344CB8AC3E}">
        <p14:creationId xmlns:p14="http://schemas.microsoft.com/office/powerpoint/2010/main" val="271130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76200"/>
            <a:ext cx="8229600" cy="1143000"/>
          </a:xfrm>
        </p:spPr>
        <p:txBody>
          <a:bodyPr>
            <a:normAutofit/>
          </a:bodyPr>
          <a:lstStyle/>
          <a:p>
            <a:r>
              <a:rPr lang="en-US" dirty="0">
                <a:solidFill>
                  <a:srgbClr val="072543"/>
                </a:solidFill>
              </a:rPr>
              <a:t>Child Outcomes Summary (COS) Process Takeaways</a:t>
            </a:r>
          </a:p>
        </p:txBody>
      </p:sp>
      <p:sp>
        <p:nvSpPr>
          <p:cNvPr id="4" name="Rectangle 19"/>
          <p:cNvSpPr>
            <a:spLocks noGrp="1" noChangeArrowheads="1"/>
          </p:cNvSpPr>
          <p:nvPr>
            <p:ph idx="1"/>
            <p:custDataLst>
              <p:tags r:id="rId3"/>
            </p:custDataLst>
          </p:nvPr>
        </p:nvSpPr>
        <p:spPr>
          <a:xfrm>
            <a:off x="304800" y="2209800"/>
            <a:ext cx="8229600" cy="3707423"/>
          </a:xfrm>
        </p:spPr>
        <p:txBody>
          <a:bodyPr>
            <a:noAutofit/>
          </a:bodyPr>
          <a:lstStyle/>
          <a:p>
            <a:pPr marL="685800" indent="-336550">
              <a:spcBef>
                <a:spcPts val="0"/>
              </a:spcBef>
              <a:spcAft>
                <a:spcPts val="2400"/>
              </a:spcAft>
              <a:buClr>
                <a:srgbClr val="56A0D2"/>
              </a:buClr>
              <a:buSzPct val="85000"/>
            </a:pPr>
            <a:r>
              <a:rPr lang="en-US" sz="2400" dirty="0">
                <a:solidFill>
                  <a:srgbClr val="072543"/>
                </a:solidFill>
              </a:rPr>
              <a:t>Relies on </a:t>
            </a:r>
            <a:r>
              <a:rPr lang="en-US" sz="2400" b="1" dirty="0">
                <a:solidFill>
                  <a:srgbClr val="56A0D2"/>
                </a:solidFill>
              </a:rPr>
              <a:t>team-based</a:t>
            </a:r>
            <a:r>
              <a:rPr lang="en-US" sz="2400" dirty="0">
                <a:solidFill>
                  <a:srgbClr val="072543"/>
                </a:solidFill>
              </a:rPr>
              <a:t> discussion and decision-making.</a:t>
            </a:r>
          </a:p>
          <a:p>
            <a:pPr marL="685800" indent="-336550">
              <a:spcBef>
                <a:spcPts val="0"/>
              </a:spcBef>
              <a:spcAft>
                <a:spcPts val="2400"/>
              </a:spcAft>
              <a:buClr>
                <a:srgbClr val="56A0D2"/>
              </a:buClr>
              <a:buSzPct val="85000"/>
            </a:pPr>
            <a:r>
              <a:rPr lang="en-US" sz="2400" dirty="0">
                <a:solidFill>
                  <a:srgbClr val="072543"/>
                </a:solidFill>
              </a:rPr>
              <a:t>Uses information from </a:t>
            </a:r>
            <a:r>
              <a:rPr lang="en-US" sz="2400" b="1" dirty="0">
                <a:solidFill>
                  <a:srgbClr val="56A0D2"/>
                </a:solidFill>
              </a:rPr>
              <a:t>multiple sources</a:t>
            </a:r>
            <a:r>
              <a:rPr lang="en-US" sz="2400" dirty="0">
                <a:solidFill>
                  <a:srgbClr val="072543"/>
                </a:solidFill>
              </a:rPr>
              <a:t> to describe how a child is functioning</a:t>
            </a:r>
          </a:p>
          <a:p>
            <a:pPr marL="685800" indent="-336550">
              <a:spcBef>
                <a:spcPts val="0"/>
              </a:spcBef>
              <a:spcAft>
                <a:spcPts val="2400"/>
              </a:spcAft>
              <a:buClr>
                <a:srgbClr val="56A0D2"/>
              </a:buClr>
              <a:buSzPct val="85000"/>
            </a:pPr>
            <a:r>
              <a:rPr lang="en-US" sz="2400" dirty="0">
                <a:solidFill>
                  <a:srgbClr val="072543"/>
                </a:solidFill>
              </a:rPr>
              <a:t>Uses a </a:t>
            </a:r>
            <a:r>
              <a:rPr lang="en-US" sz="2400" b="1" dirty="0">
                <a:solidFill>
                  <a:srgbClr val="56A0D2"/>
                </a:solidFill>
              </a:rPr>
              <a:t>7-point rating scale</a:t>
            </a:r>
            <a:r>
              <a:rPr lang="en-US" sz="2400" dirty="0">
                <a:solidFill>
                  <a:srgbClr val="072543"/>
                </a:solidFill>
              </a:rPr>
              <a:t> to compare a child’s functioning across settings and situations with what is expected for the child’s age.</a:t>
            </a:r>
          </a:p>
          <a:p>
            <a:pPr marL="685800" indent="-336550">
              <a:spcBef>
                <a:spcPts val="0"/>
              </a:spcBef>
              <a:spcAft>
                <a:spcPts val="2400"/>
              </a:spcAft>
              <a:buClr>
                <a:srgbClr val="56A0D2"/>
              </a:buClr>
              <a:buSzPct val="85000"/>
            </a:pPr>
            <a:r>
              <a:rPr lang="en-US" altLang="en-US" sz="2400" dirty="0">
                <a:solidFill>
                  <a:srgbClr val="072543"/>
                </a:solidFill>
              </a:rPr>
              <a:t>Is completed at </a:t>
            </a:r>
            <a:r>
              <a:rPr lang="en-US" altLang="en-US" sz="2400" b="1" dirty="0">
                <a:solidFill>
                  <a:srgbClr val="56A0D2"/>
                </a:solidFill>
              </a:rPr>
              <a:t>entry, ongoing and exit.</a:t>
            </a:r>
            <a:endParaRPr lang="en-US" altLang="en-US" sz="2400" dirty="0">
              <a:solidFill>
                <a:srgbClr val="072543"/>
              </a:solidFill>
            </a:endParaRPr>
          </a:p>
        </p:txBody>
      </p:sp>
      <p:sp>
        <p:nvSpPr>
          <p:cNvPr id="5" name="Rectangle 19"/>
          <p:cNvSpPr txBox="1">
            <a:spLocks noChangeArrowheads="1"/>
          </p:cNvSpPr>
          <p:nvPr>
            <p:custDataLst>
              <p:tags r:id="rId4"/>
            </p:custDataLst>
          </p:nvPr>
        </p:nvSpPr>
        <p:spPr>
          <a:xfrm>
            <a:off x="228600" y="1646321"/>
            <a:ext cx="38862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112" indent="0">
              <a:spcBef>
                <a:spcPts val="0"/>
              </a:spcBef>
              <a:spcAft>
                <a:spcPts val="2400"/>
              </a:spcAft>
              <a:buClr>
                <a:srgbClr val="56A0D2"/>
              </a:buClr>
              <a:buSzPct val="80000"/>
              <a:buNone/>
            </a:pPr>
            <a:r>
              <a:rPr lang="en-US" sz="2800" dirty="0">
                <a:solidFill>
                  <a:srgbClr val="072543"/>
                </a:solidFill>
              </a:rPr>
              <a:t>The COS Process:</a:t>
            </a:r>
            <a:endParaRPr lang="en-US" altLang="en-US" sz="2800" dirty="0">
              <a:solidFill>
                <a:srgbClr val="072543"/>
              </a:solidFill>
            </a:endParaRPr>
          </a:p>
        </p:txBody>
      </p:sp>
    </p:spTree>
    <p:custDataLst>
      <p:tags r:id="rId1"/>
    </p:custDataLst>
    <p:extLst>
      <p:ext uri="{BB962C8B-B14F-4D97-AF65-F5344CB8AC3E}">
        <p14:creationId xmlns:p14="http://schemas.microsoft.com/office/powerpoint/2010/main" val="355996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5"/>
          <p:cNvSpPr txBox="1">
            <a:spLocks/>
          </p:cNvSpPr>
          <p:nvPr>
            <p:custDataLst>
              <p:tags r:id="rId2"/>
            </p:custDataLst>
          </p:nvPr>
        </p:nvSpPr>
        <p:spPr>
          <a:xfrm>
            <a:off x="609600" y="4451350"/>
            <a:ext cx="7499350" cy="1568450"/>
          </a:xfrm>
          <a:prstGeom prst="rect">
            <a:avLst/>
          </a:prstGeom>
          <a:ln>
            <a:noFill/>
          </a:ln>
        </p:spPr>
        <p:txBody>
          <a:bodyPr lIns="0" tIns="0" rIns="0" bIns="0"/>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defTabSz="849312" fontAlgn="auto">
              <a:spcAft>
                <a:spcPts val="0"/>
              </a:spcAft>
              <a:defRPr sz="1800"/>
            </a:pPr>
            <a:br>
              <a:rPr lang="en-US" sz="3200" b="1" dirty="0">
                <a:solidFill>
                  <a:srgbClr val="072543"/>
                </a:solidFill>
                <a:latin typeface="+mn-lt"/>
                <a:ea typeface="Calibri"/>
                <a:cs typeface="Calibri"/>
                <a:sym typeface="Calibri"/>
              </a:rPr>
            </a:br>
            <a:r>
              <a:rPr lang="en-US" sz="3200" dirty="0">
                <a:solidFill>
                  <a:srgbClr val="072543"/>
                </a:solidFill>
                <a:latin typeface="+mn-lt"/>
                <a:ea typeface="Calibri"/>
                <a:cs typeface="Calibri"/>
                <a:sym typeface="Calibri"/>
              </a:rPr>
              <a:t>Essential Knowledge for Completing the </a:t>
            </a:r>
          </a:p>
          <a:p>
            <a:pPr algn="l" defTabSz="849312" fontAlgn="auto">
              <a:spcAft>
                <a:spcPts val="0"/>
              </a:spcAft>
              <a:defRPr sz="1800"/>
            </a:pPr>
            <a:r>
              <a:rPr lang="en-US" sz="3200" dirty="0">
                <a:solidFill>
                  <a:srgbClr val="072543"/>
                </a:solidFill>
                <a:latin typeface="+mn-lt"/>
                <a:ea typeface="Calibri"/>
                <a:cs typeface="Calibri"/>
                <a:sym typeface="Calibri"/>
              </a:rPr>
              <a:t>Child Outcomes Summary (COS) Process</a:t>
            </a:r>
            <a:br>
              <a:rPr lang="en-US" sz="3200" dirty="0">
                <a:solidFill>
                  <a:srgbClr val="072543"/>
                </a:solidFill>
                <a:latin typeface="+mn-lt"/>
                <a:ea typeface="Calibri"/>
                <a:cs typeface="Calibri"/>
                <a:sym typeface="Calibri"/>
              </a:rPr>
            </a:br>
            <a:endParaRPr lang="en-US" sz="3200" dirty="0">
              <a:solidFill>
                <a:srgbClr val="072543"/>
              </a:solidFill>
              <a:latin typeface="+mn-lt"/>
              <a:ea typeface="Calibri"/>
              <a:cs typeface="Calibri"/>
              <a:sym typeface="Calibri"/>
            </a:endParaRPr>
          </a:p>
        </p:txBody>
      </p:sp>
      <p:pic>
        <p:nvPicPr>
          <p:cNvPr id="2" name="Picture 1" descr="Image of a young girl with black hair in a pink helmet with a play area in the background."/>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895600" y="1981200"/>
            <a:ext cx="3657600" cy="2438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4"/>
          <p:cNvSpPr>
            <a:spLocks noGrp="1"/>
          </p:cNvSpPr>
          <p:nvPr>
            <p:ph type="title"/>
            <p:custDataLst>
              <p:tags r:id="rId4"/>
            </p:custDataLst>
          </p:nvPr>
        </p:nvSpPr>
        <p:spPr>
          <a:xfrm>
            <a:off x="457200" y="274638"/>
            <a:ext cx="8229600" cy="1143000"/>
          </a:xfrm>
        </p:spPr>
        <p:txBody>
          <a:bodyPr/>
          <a:lstStyle/>
          <a:p>
            <a:pPr eaLnBrk="1" hangingPunct="1"/>
            <a:r>
              <a:rPr lang="en-US" altLang="en-US">
                <a:solidFill>
                  <a:srgbClr val="072543"/>
                </a:solidFill>
                <a:latin typeface="Century Gothic" panose="020B0502020202020204" pitchFamily="34" charset="0"/>
                <a:cs typeface="Calibri" panose="020F0502020204030204" pitchFamily="34" charset="0"/>
                <a:sym typeface="Calibri" panose="020F0502020204030204" pitchFamily="34" charset="0"/>
              </a:rPr>
              <a:t>Child Outcomes Summary (COS) Process Module</a:t>
            </a:r>
            <a:endParaRPr lang="en-US" altLang="en-US"/>
          </a:p>
        </p:txBody>
      </p:sp>
    </p:spTree>
    <p:custDataLst>
      <p:tags r:id="rId1"/>
    </p:custDataLst>
    <p:extLst>
      <p:ext uri="{BB962C8B-B14F-4D97-AF65-F5344CB8AC3E}">
        <p14:creationId xmlns:p14="http://schemas.microsoft.com/office/powerpoint/2010/main" val="3974451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custDataLst>
              <p:tags r:id="rId2"/>
            </p:custDataLst>
          </p:nvPr>
        </p:nvSpPr>
        <p:spPr>
          <a:xfrm>
            <a:off x="576263" y="0"/>
            <a:ext cx="8077200" cy="833438"/>
          </a:xfrm>
        </p:spPr>
        <p:txBody>
          <a:bodyPr>
            <a:normAutofit fontScale="90000"/>
          </a:bodyPr>
          <a:lstStyle/>
          <a:p>
            <a:pPr eaLnBrk="1" hangingPunct="1"/>
            <a:r>
              <a:rPr lang="en-US" altLang="en-US" sz="3200" dirty="0">
                <a:solidFill>
                  <a:srgbClr val="072543"/>
                </a:solidFill>
                <a:latin typeface="Century Gothic" panose="020B0502020202020204" pitchFamily="34" charset="0"/>
              </a:rPr>
              <a:t>Essential Knowledge for Teams Completing the COS Process</a:t>
            </a:r>
          </a:p>
        </p:txBody>
      </p:sp>
      <p:pic>
        <p:nvPicPr>
          <p:cNvPr id="8195" name="Picture 6" title="ECTA Center DaSy logo"/>
          <p:cNvPicPr>
            <a:picLocks noChangeAspect="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7927975" y="6372225"/>
            <a:ext cx="121602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custDataLst>
              <p:tags r:id="rId4"/>
            </p:custDataLst>
          </p:nvPr>
        </p:nvGrpSpPr>
        <p:grpSpPr bwMode="auto">
          <a:xfrm>
            <a:off x="1322388" y="981075"/>
            <a:ext cx="6499224" cy="911226"/>
            <a:chOff x="1322966" y="982040"/>
            <a:chExt cx="6498065" cy="910778"/>
          </a:xfrm>
        </p:grpSpPr>
        <p:sp>
          <p:nvSpPr>
            <p:cNvPr id="6" name="Freeform 5"/>
            <p:cNvSpPr/>
            <p:nvPr>
              <p:custDataLst>
                <p:tags r:id="rId17"/>
              </p:custDataLst>
            </p:nvPr>
          </p:nvSpPr>
          <p:spPr>
            <a:xfrm>
              <a:off x="1740403" y="982040"/>
              <a:ext cx="6080628" cy="834615"/>
            </a:xfrm>
            <a:custGeom>
              <a:avLst/>
              <a:gdLst>
                <a:gd name="connsiteX0" fmla="*/ 0 w 6080759"/>
                <a:gd name="connsiteY0" fmla="*/ 0 h 834613"/>
                <a:gd name="connsiteX1" fmla="*/ 5663453 w 6080759"/>
                <a:gd name="connsiteY1" fmla="*/ 0 h 834613"/>
                <a:gd name="connsiteX2" fmla="*/ 6080759 w 6080759"/>
                <a:gd name="connsiteY2" fmla="*/ 417307 h 834613"/>
                <a:gd name="connsiteX3" fmla="*/ 5663453 w 6080759"/>
                <a:gd name="connsiteY3" fmla="*/ 834613 h 834613"/>
                <a:gd name="connsiteX4" fmla="*/ 0 w 6080759"/>
                <a:gd name="connsiteY4" fmla="*/ 834613 h 834613"/>
                <a:gd name="connsiteX5" fmla="*/ 0 w 6080759"/>
                <a:gd name="connsiteY5" fmla="*/ 0 h 8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0759" h="834613">
                  <a:moveTo>
                    <a:pt x="6080759" y="834612"/>
                  </a:moveTo>
                  <a:lnTo>
                    <a:pt x="417306" y="834612"/>
                  </a:lnTo>
                  <a:lnTo>
                    <a:pt x="0" y="417306"/>
                  </a:lnTo>
                  <a:lnTo>
                    <a:pt x="417306" y="1"/>
                  </a:lnTo>
                  <a:lnTo>
                    <a:pt x="6080759" y="1"/>
                  </a:lnTo>
                  <a:lnTo>
                    <a:pt x="6080759" y="83461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576694" tIns="91441" rIns="170688" bIns="91441" spcCol="1270" anchor="ctr"/>
            <a:lstStyle/>
            <a:p>
              <a:pPr defTabSz="1066800" eaLnBrk="1" hangingPunct="1">
                <a:lnSpc>
                  <a:spcPct val="90000"/>
                </a:lnSpc>
                <a:spcAft>
                  <a:spcPct val="35000"/>
                </a:spcAft>
                <a:defRPr/>
              </a:pPr>
              <a:r>
                <a:rPr lang="en-US" sz="2400" dirty="0"/>
                <a:t>Understand the content of the three child outcomes</a:t>
              </a:r>
            </a:p>
          </p:txBody>
        </p:sp>
        <p:sp>
          <p:nvSpPr>
            <p:cNvPr id="7" name="Oval 6"/>
            <p:cNvSpPr/>
            <p:nvPr>
              <p:custDataLst>
                <p:tags r:id="rId18"/>
              </p:custDataLst>
            </p:nvPr>
          </p:nvSpPr>
          <p:spPr>
            <a:xfrm>
              <a:off x="1322966" y="1058203"/>
              <a:ext cx="834876" cy="834615"/>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eaLnBrk="1" hangingPunct="1">
                <a:defRPr/>
              </a:pPr>
              <a:endParaRPr lang="en-US"/>
            </a:p>
          </p:txBody>
        </p:sp>
      </p:grpSp>
      <p:grpSp>
        <p:nvGrpSpPr>
          <p:cNvPr id="9" name="Group 8"/>
          <p:cNvGrpSpPr>
            <a:grpSpLocks/>
          </p:cNvGrpSpPr>
          <p:nvPr>
            <p:custDataLst>
              <p:tags r:id="rId5"/>
            </p:custDataLst>
          </p:nvPr>
        </p:nvGrpSpPr>
        <p:grpSpPr bwMode="auto">
          <a:xfrm>
            <a:off x="1322388" y="2141537"/>
            <a:ext cx="6499225" cy="1001713"/>
            <a:chOff x="1322966" y="2141957"/>
            <a:chExt cx="6498066" cy="1150371"/>
          </a:xfrm>
        </p:grpSpPr>
        <p:sp>
          <p:nvSpPr>
            <p:cNvPr id="10" name="Freeform 9"/>
            <p:cNvSpPr/>
            <p:nvPr>
              <p:custDataLst>
                <p:tags r:id="rId15"/>
              </p:custDataLst>
            </p:nvPr>
          </p:nvSpPr>
          <p:spPr>
            <a:xfrm>
              <a:off x="1781671" y="2141957"/>
              <a:ext cx="6039361" cy="886976"/>
            </a:xfrm>
            <a:custGeom>
              <a:avLst/>
              <a:gdLst>
                <a:gd name="connsiteX0" fmla="*/ 0 w 6080759"/>
                <a:gd name="connsiteY0" fmla="*/ 0 h 834613"/>
                <a:gd name="connsiteX1" fmla="*/ 5663453 w 6080759"/>
                <a:gd name="connsiteY1" fmla="*/ 0 h 834613"/>
                <a:gd name="connsiteX2" fmla="*/ 6080759 w 6080759"/>
                <a:gd name="connsiteY2" fmla="*/ 417307 h 834613"/>
                <a:gd name="connsiteX3" fmla="*/ 5663453 w 6080759"/>
                <a:gd name="connsiteY3" fmla="*/ 834613 h 834613"/>
                <a:gd name="connsiteX4" fmla="*/ 0 w 6080759"/>
                <a:gd name="connsiteY4" fmla="*/ 834613 h 834613"/>
                <a:gd name="connsiteX5" fmla="*/ 0 w 6080759"/>
                <a:gd name="connsiteY5" fmla="*/ 0 h 8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0759" h="834613">
                  <a:moveTo>
                    <a:pt x="6080759" y="834612"/>
                  </a:moveTo>
                  <a:lnTo>
                    <a:pt x="417306" y="834612"/>
                  </a:lnTo>
                  <a:lnTo>
                    <a:pt x="0" y="417306"/>
                  </a:lnTo>
                  <a:lnTo>
                    <a:pt x="417306" y="1"/>
                  </a:lnTo>
                  <a:lnTo>
                    <a:pt x="6080759" y="1"/>
                  </a:lnTo>
                  <a:lnTo>
                    <a:pt x="6080759" y="83461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576694" tIns="91440" rIns="170688" bIns="91441" spcCol="1270" anchor="ctr"/>
            <a:lstStyle/>
            <a:p>
              <a:pPr defTabSz="1066800" eaLnBrk="1" hangingPunct="1">
                <a:lnSpc>
                  <a:spcPct val="90000"/>
                </a:lnSpc>
                <a:spcAft>
                  <a:spcPct val="35000"/>
                </a:spcAft>
                <a:defRPr/>
              </a:pPr>
              <a:r>
                <a:rPr lang="en-US" sz="2400" dirty="0"/>
                <a:t>Understand age-expected child development</a:t>
              </a:r>
            </a:p>
          </p:txBody>
        </p:sp>
        <p:sp>
          <p:nvSpPr>
            <p:cNvPr id="11" name="Oval 10"/>
            <p:cNvSpPr/>
            <p:nvPr>
              <p:custDataLst>
                <p:tags r:id="rId16"/>
              </p:custDataLst>
            </p:nvPr>
          </p:nvSpPr>
          <p:spPr>
            <a:xfrm>
              <a:off x="1322966" y="2457714"/>
              <a:ext cx="834876" cy="834614"/>
            </a:xfrm>
            <a:prstGeom prst="ellipse">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eaLnBrk="1" hangingPunct="1">
                <a:defRPr/>
              </a:pPr>
              <a:endParaRPr lang="en-US"/>
            </a:p>
          </p:txBody>
        </p:sp>
      </p:grpSp>
      <p:grpSp>
        <p:nvGrpSpPr>
          <p:cNvPr id="12" name="Group 11"/>
          <p:cNvGrpSpPr>
            <a:grpSpLocks/>
          </p:cNvGrpSpPr>
          <p:nvPr>
            <p:custDataLst>
              <p:tags r:id="rId6"/>
            </p:custDataLst>
          </p:nvPr>
        </p:nvGrpSpPr>
        <p:grpSpPr bwMode="auto">
          <a:xfrm>
            <a:off x="1322386" y="3143249"/>
            <a:ext cx="6499225" cy="877091"/>
            <a:chOff x="1322964" y="3143199"/>
            <a:chExt cx="6498066" cy="876660"/>
          </a:xfrm>
        </p:grpSpPr>
        <p:sp>
          <p:nvSpPr>
            <p:cNvPr id="13" name="Freeform 12"/>
            <p:cNvSpPr/>
            <p:nvPr>
              <p:custDataLst>
                <p:tags r:id="rId13"/>
              </p:custDataLst>
            </p:nvPr>
          </p:nvSpPr>
          <p:spPr>
            <a:xfrm>
              <a:off x="1740402" y="3143199"/>
              <a:ext cx="6080628" cy="834614"/>
            </a:xfrm>
            <a:custGeom>
              <a:avLst/>
              <a:gdLst>
                <a:gd name="connsiteX0" fmla="*/ 0 w 6080759"/>
                <a:gd name="connsiteY0" fmla="*/ 0 h 834613"/>
                <a:gd name="connsiteX1" fmla="*/ 5663453 w 6080759"/>
                <a:gd name="connsiteY1" fmla="*/ 0 h 834613"/>
                <a:gd name="connsiteX2" fmla="*/ 6080759 w 6080759"/>
                <a:gd name="connsiteY2" fmla="*/ 417307 h 834613"/>
                <a:gd name="connsiteX3" fmla="*/ 5663453 w 6080759"/>
                <a:gd name="connsiteY3" fmla="*/ 834613 h 834613"/>
                <a:gd name="connsiteX4" fmla="*/ 0 w 6080759"/>
                <a:gd name="connsiteY4" fmla="*/ 834613 h 834613"/>
                <a:gd name="connsiteX5" fmla="*/ 0 w 6080759"/>
                <a:gd name="connsiteY5" fmla="*/ 0 h 8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0759" h="834613">
                  <a:moveTo>
                    <a:pt x="6080759" y="834612"/>
                  </a:moveTo>
                  <a:lnTo>
                    <a:pt x="417306" y="834612"/>
                  </a:lnTo>
                  <a:lnTo>
                    <a:pt x="0" y="417306"/>
                  </a:lnTo>
                  <a:lnTo>
                    <a:pt x="417306" y="1"/>
                  </a:lnTo>
                  <a:lnTo>
                    <a:pt x="6080759" y="1"/>
                  </a:lnTo>
                  <a:lnTo>
                    <a:pt x="6080759" y="83461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576694" tIns="91441" rIns="170688" bIns="91440" anchor="ctr"/>
            <a:lstStyle>
              <a:lvl1pPr defTabSz="1066800">
                <a:defRPr sz="2400">
                  <a:solidFill>
                    <a:schemeClr val="tx1"/>
                  </a:solidFill>
                  <a:latin typeface="Arial" panose="020B0604020202020204" pitchFamily="34" charset="0"/>
                  <a:ea typeface="MS PGothic" panose="020B0600070205080204" pitchFamily="34" charset="-128"/>
                </a:defRPr>
              </a:lvl1pPr>
              <a:lvl2pPr marL="742950" indent="-285750" defTabSz="1066800">
                <a:defRPr sz="2400">
                  <a:solidFill>
                    <a:schemeClr val="tx1"/>
                  </a:solidFill>
                  <a:latin typeface="Arial" panose="020B0604020202020204" pitchFamily="34" charset="0"/>
                  <a:ea typeface="MS PGothic" panose="020B0600070205080204" pitchFamily="34" charset="-128"/>
                </a:defRPr>
              </a:lvl2pPr>
              <a:lvl3pPr marL="1143000" indent="-228600" defTabSz="1066800">
                <a:defRPr sz="2400">
                  <a:solidFill>
                    <a:schemeClr val="tx1"/>
                  </a:solidFill>
                  <a:latin typeface="Arial" panose="020B0604020202020204" pitchFamily="34" charset="0"/>
                  <a:ea typeface="MS PGothic" panose="020B0600070205080204" pitchFamily="34" charset="-128"/>
                </a:defRPr>
              </a:lvl3pPr>
              <a:lvl4pPr marL="1600200" indent="-228600" defTabSz="1066800">
                <a:defRPr sz="2400">
                  <a:solidFill>
                    <a:schemeClr val="tx1"/>
                  </a:solidFill>
                  <a:latin typeface="Arial" panose="020B0604020202020204" pitchFamily="34" charset="0"/>
                  <a:ea typeface="MS PGothic" panose="020B0600070205080204" pitchFamily="34" charset="-128"/>
                </a:defRPr>
              </a:lvl4pPr>
              <a:lvl5pPr marL="2057400" indent="-228600" defTabSz="1066800">
                <a:defRPr sz="2400">
                  <a:solidFill>
                    <a:schemeClr val="tx1"/>
                  </a:solidFill>
                  <a:latin typeface="Arial" panose="020B0604020202020204" pitchFamily="34" charset="0"/>
                  <a:ea typeface="MS PGothic" panose="020B0600070205080204" pitchFamily="34" charset="-128"/>
                </a:defRPr>
              </a:lvl5pPr>
              <a:lvl6pPr marL="25146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Aft>
                  <a:spcPct val="35000"/>
                </a:spcAft>
              </a:pPr>
              <a:r>
                <a:rPr lang="en-US" altLang="en-US" dirty="0">
                  <a:solidFill>
                    <a:srgbClr val="FFFFFF"/>
                  </a:solidFill>
                  <a:latin typeface="Calibri" panose="020F0502020204030204" pitchFamily="34" charset="0"/>
                  <a:cs typeface="Arial" panose="020B0604020202020204" pitchFamily="34" charset="0"/>
                </a:rPr>
                <a:t>Know about the child</a:t>
              </a:r>
              <a:r>
                <a:rPr lang="ja-JP" altLang="en-US" dirty="0">
                  <a:solidFill>
                    <a:srgbClr val="FFFFFF"/>
                  </a:solidFill>
                  <a:latin typeface="Calibri" panose="020F0502020204030204" pitchFamily="34" charset="0"/>
                  <a:cs typeface="Arial" panose="020B0604020202020204" pitchFamily="34" charset="0"/>
                </a:rPr>
                <a:t>’</a:t>
              </a:r>
              <a:r>
                <a:rPr lang="en-US" altLang="ja-JP" dirty="0">
                  <a:solidFill>
                    <a:srgbClr val="FFFFFF"/>
                  </a:solidFill>
                  <a:latin typeface="Calibri" panose="020F0502020204030204" pitchFamily="34" charset="0"/>
                  <a:cs typeface="Arial" panose="020B0604020202020204" pitchFamily="34" charset="0"/>
                </a:rPr>
                <a:t>s functioning across settings and situations</a:t>
              </a:r>
              <a:endParaRPr lang="en-US" altLang="en-US" dirty="0">
                <a:solidFill>
                  <a:srgbClr val="FFFFFF"/>
                </a:solidFill>
                <a:latin typeface="Calibri" panose="020F0502020204030204" pitchFamily="34" charset="0"/>
                <a:cs typeface="Arial" panose="020B0604020202020204" pitchFamily="34" charset="0"/>
              </a:endParaRPr>
            </a:p>
          </p:txBody>
        </p:sp>
        <p:sp>
          <p:nvSpPr>
            <p:cNvPr id="14" name="Oval 13"/>
            <p:cNvSpPr/>
            <p:nvPr>
              <p:custDataLst>
                <p:tags r:id="rId14"/>
              </p:custDataLst>
            </p:nvPr>
          </p:nvSpPr>
          <p:spPr>
            <a:xfrm>
              <a:off x="1322964" y="3185245"/>
              <a:ext cx="834876" cy="834614"/>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pPr eaLnBrk="1" hangingPunct="1">
                <a:defRPr/>
              </a:pPr>
              <a:endParaRPr lang="en-US"/>
            </a:p>
          </p:txBody>
        </p:sp>
      </p:grpSp>
      <p:grpSp>
        <p:nvGrpSpPr>
          <p:cNvPr id="15" name="Group 14"/>
          <p:cNvGrpSpPr>
            <a:grpSpLocks/>
          </p:cNvGrpSpPr>
          <p:nvPr>
            <p:custDataLst>
              <p:tags r:id="rId7"/>
            </p:custDataLst>
          </p:nvPr>
        </p:nvGrpSpPr>
        <p:grpSpPr bwMode="auto">
          <a:xfrm>
            <a:off x="1322388" y="4206910"/>
            <a:ext cx="6499225" cy="908016"/>
            <a:chOff x="1322966" y="4205557"/>
            <a:chExt cx="6498066" cy="1254272"/>
          </a:xfrm>
        </p:grpSpPr>
        <p:sp>
          <p:nvSpPr>
            <p:cNvPr id="16" name="Freeform 15"/>
            <p:cNvSpPr/>
            <p:nvPr>
              <p:custDataLst>
                <p:tags r:id="rId11"/>
              </p:custDataLst>
            </p:nvPr>
          </p:nvSpPr>
          <p:spPr>
            <a:xfrm>
              <a:off x="1740404" y="4625215"/>
              <a:ext cx="6080628" cy="834614"/>
            </a:xfrm>
            <a:custGeom>
              <a:avLst/>
              <a:gdLst>
                <a:gd name="connsiteX0" fmla="*/ 0 w 6080759"/>
                <a:gd name="connsiteY0" fmla="*/ 0 h 834613"/>
                <a:gd name="connsiteX1" fmla="*/ 5663453 w 6080759"/>
                <a:gd name="connsiteY1" fmla="*/ 0 h 834613"/>
                <a:gd name="connsiteX2" fmla="*/ 6080759 w 6080759"/>
                <a:gd name="connsiteY2" fmla="*/ 417307 h 834613"/>
                <a:gd name="connsiteX3" fmla="*/ 5663453 w 6080759"/>
                <a:gd name="connsiteY3" fmla="*/ 834613 h 834613"/>
                <a:gd name="connsiteX4" fmla="*/ 0 w 6080759"/>
                <a:gd name="connsiteY4" fmla="*/ 834613 h 834613"/>
                <a:gd name="connsiteX5" fmla="*/ 0 w 6080759"/>
                <a:gd name="connsiteY5" fmla="*/ 0 h 8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0759" h="834613">
                  <a:moveTo>
                    <a:pt x="6080759" y="834612"/>
                  </a:moveTo>
                  <a:lnTo>
                    <a:pt x="417306" y="834612"/>
                  </a:lnTo>
                  <a:lnTo>
                    <a:pt x="0" y="417306"/>
                  </a:lnTo>
                  <a:lnTo>
                    <a:pt x="417306" y="1"/>
                  </a:lnTo>
                  <a:lnTo>
                    <a:pt x="6080759" y="1"/>
                  </a:lnTo>
                  <a:lnTo>
                    <a:pt x="6080759" y="83461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576694" tIns="91441" rIns="170688" bIns="91440" anchor="ctr"/>
            <a:lstStyle>
              <a:lvl1pPr defTabSz="1066800">
                <a:defRPr sz="2400">
                  <a:solidFill>
                    <a:schemeClr val="tx1"/>
                  </a:solidFill>
                  <a:latin typeface="Arial" panose="020B0604020202020204" pitchFamily="34" charset="0"/>
                  <a:ea typeface="MS PGothic" panose="020B0600070205080204" pitchFamily="34" charset="-128"/>
                </a:defRPr>
              </a:lvl1pPr>
              <a:lvl2pPr marL="742950" indent="-285750" defTabSz="1066800">
                <a:defRPr sz="2400">
                  <a:solidFill>
                    <a:schemeClr val="tx1"/>
                  </a:solidFill>
                  <a:latin typeface="Arial" panose="020B0604020202020204" pitchFamily="34" charset="0"/>
                  <a:ea typeface="MS PGothic" panose="020B0600070205080204" pitchFamily="34" charset="-128"/>
                </a:defRPr>
              </a:lvl2pPr>
              <a:lvl3pPr marL="1143000" indent="-228600" defTabSz="1066800">
                <a:defRPr sz="2400">
                  <a:solidFill>
                    <a:schemeClr val="tx1"/>
                  </a:solidFill>
                  <a:latin typeface="Arial" panose="020B0604020202020204" pitchFamily="34" charset="0"/>
                  <a:ea typeface="MS PGothic" panose="020B0600070205080204" pitchFamily="34" charset="-128"/>
                </a:defRPr>
              </a:lvl3pPr>
              <a:lvl4pPr marL="1600200" indent="-228600" defTabSz="1066800">
                <a:defRPr sz="2400">
                  <a:solidFill>
                    <a:schemeClr val="tx1"/>
                  </a:solidFill>
                  <a:latin typeface="Arial" panose="020B0604020202020204" pitchFamily="34" charset="0"/>
                  <a:ea typeface="MS PGothic" panose="020B0600070205080204" pitchFamily="34" charset="-128"/>
                </a:defRPr>
              </a:lvl4pPr>
              <a:lvl5pPr marL="2057400" indent="-228600" defTabSz="1066800">
                <a:defRPr sz="2400">
                  <a:solidFill>
                    <a:schemeClr val="tx1"/>
                  </a:solidFill>
                  <a:latin typeface="Arial" panose="020B0604020202020204" pitchFamily="34" charset="0"/>
                  <a:ea typeface="MS PGothic" panose="020B0600070205080204" pitchFamily="34" charset="-128"/>
                </a:defRPr>
              </a:lvl5pPr>
              <a:lvl6pPr marL="25146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1066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Aft>
                  <a:spcPct val="35000"/>
                </a:spcAft>
              </a:pPr>
              <a:r>
                <a:rPr lang="en-US" altLang="en-US" dirty="0">
                  <a:solidFill>
                    <a:srgbClr val="FFFFFF"/>
                  </a:solidFill>
                  <a:latin typeface="Calibri" panose="020F0502020204030204" pitchFamily="34" charset="0"/>
                  <a:cs typeface="Arial" panose="020B0604020202020204" pitchFamily="34" charset="0"/>
                </a:rPr>
                <a:t>Understand age expectations for child functioning within the family</a:t>
              </a:r>
              <a:r>
                <a:rPr lang="ja-JP" altLang="en-US" dirty="0">
                  <a:solidFill>
                    <a:srgbClr val="FFFFFF"/>
                  </a:solidFill>
                  <a:latin typeface="Calibri" panose="020F0502020204030204" pitchFamily="34" charset="0"/>
                  <a:cs typeface="Arial" panose="020B0604020202020204" pitchFamily="34" charset="0"/>
                </a:rPr>
                <a:t>’</a:t>
              </a:r>
              <a:r>
                <a:rPr lang="en-US" altLang="ja-JP" dirty="0">
                  <a:solidFill>
                    <a:srgbClr val="FFFFFF"/>
                  </a:solidFill>
                  <a:latin typeface="Calibri" panose="020F0502020204030204" pitchFamily="34" charset="0"/>
                  <a:cs typeface="Arial" panose="020B0604020202020204" pitchFamily="34" charset="0"/>
                </a:rPr>
                <a:t>s culture</a:t>
              </a:r>
              <a:endParaRPr lang="en-US" altLang="en-US" dirty="0">
                <a:solidFill>
                  <a:srgbClr val="FFFFFF"/>
                </a:solidFill>
                <a:latin typeface="Calibri" panose="020F0502020204030204" pitchFamily="34" charset="0"/>
                <a:cs typeface="Arial" panose="020B0604020202020204" pitchFamily="34" charset="0"/>
              </a:endParaRPr>
            </a:p>
          </p:txBody>
        </p:sp>
        <p:sp>
          <p:nvSpPr>
            <p:cNvPr id="17" name="Oval 16"/>
            <p:cNvSpPr/>
            <p:nvPr>
              <p:custDataLst>
                <p:tags r:id="rId12"/>
              </p:custDataLst>
            </p:nvPr>
          </p:nvSpPr>
          <p:spPr>
            <a:xfrm>
              <a:off x="1322966" y="4205557"/>
              <a:ext cx="834876" cy="834614"/>
            </a:xfrm>
            <a:prstGeom prst="ellipse">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eaLnBrk="1" hangingPunct="1">
                <a:defRPr/>
              </a:pPr>
              <a:endParaRPr lang="en-US"/>
            </a:p>
          </p:txBody>
        </p:sp>
      </p:grpSp>
      <p:grpSp>
        <p:nvGrpSpPr>
          <p:cNvPr id="18" name="Group 17"/>
          <p:cNvGrpSpPr>
            <a:grpSpLocks/>
          </p:cNvGrpSpPr>
          <p:nvPr>
            <p:custDataLst>
              <p:tags r:id="rId8"/>
            </p:custDataLst>
          </p:nvPr>
        </p:nvGrpSpPr>
        <p:grpSpPr bwMode="auto">
          <a:xfrm>
            <a:off x="1322388" y="5157584"/>
            <a:ext cx="6499225" cy="835025"/>
            <a:chOff x="1322966" y="5158172"/>
            <a:chExt cx="6498067" cy="834614"/>
          </a:xfrm>
        </p:grpSpPr>
        <p:sp>
          <p:nvSpPr>
            <p:cNvPr id="19" name="Freeform 18"/>
            <p:cNvSpPr/>
            <p:nvPr>
              <p:custDataLst>
                <p:tags r:id="rId9"/>
              </p:custDataLst>
            </p:nvPr>
          </p:nvSpPr>
          <p:spPr>
            <a:xfrm>
              <a:off x="1740404" y="5302013"/>
              <a:ext cx="6080629" cy="690773"/>
            </a:xfrm>
            <a:custGeom>
              <a:avLst/>
              <a:gdLst>
                <a:gd name="connsiteX0" fmla="*/ 0 w 6080759"/>
                <a:gd name="connsiteY0" fmla="*/ 0 h 834613"/>
                <a:gd name="connsiteX1" fmla="*/ 5663453 w 6080759"/>
                <a:gd name="connsiteY1" fmla="*/ 0 h 834613"/>
                <a:gd name="connsiteX2" fmla="*/ 6080759 w 6080759"/>
                <a:gd name="connsiteY2" fmla="*/ 417307 h 834613"/>
                <a:gd name="connsiteX3" fmla="*/ 5663453 w 6080759"/>
                <a:gd name="connsiteY3" fmla="*/ 834613 h 834613"/>
                <a:gd name="connsiteX4" fmla="*/ 0 w 6080759"/>
                <a:gd name="connsiteY4" fmla="*/ 834613 h 834613"/>
                <a:gd name="connsiteX5" fmla="*/ 0 w 6080759"/>
                <a:gd name="connsiteY5" fmla="*/ 0 h 8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0759" h="834613">
                  <a:moveTo>
                    <a:pt x="6080759" y="834612"/>
                  </a:moveTo>
                  <a:lnTo>
                    <a:pt x="417306" y="834612"/>
                  </a:lnTo>
                  <a:lnTo>
                    <a:pt x="0" y="417306"/>
                  </a:lnTo>
                  <a:lnTo>
                    <a:pt x="417306" y="1"/>
                  </a:lnTo>
                  <a:lnTo>
                    <a:pt x="6080759" y="1"/>
                  </a:lnTo>
                  <a:lnTo>
                    <a:pt x="6080759" y="83461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576694" tIns="91441" rIns="170689" bIns="91440" spcCol="1270" anchor="ctr"/>
            <a:lstStyle/>
            <a:p>
              <a:pPr defTabSz="1066800" eaLnBrk="1" hangingPunct="1">
                <a:lnSpc>
                  <a:spcPct val="90000"/>
                </a:lnSpc>
                <a:spcAft>
                  <a:spcPct val="35000"/>
                </a:spcAft>
                <a:defRPr/>
              </a:pPr>
              <a:r>
                <a:rPr lang="en-US" sz="2400" dirty="0"/>
                <a:t>Understand how to use the 7-point rating scale</a:t>
              </a:r>
            </a:p>
          </p:txBody>
        </p:sp>
        <p:sp>
          <p:nvSpPr>
            <p:cNvPr id="20" name="Oval 19"/>
            <p:cNvSpPr/>
            <p:nvPr>
              <p:custDataLst>
                <p:tags r:id="rId10"/>
              </p:custDataLst>
            </p:nvPr>
          </p:nvSpPr>
          <p:spPr>
            <a:xfrm>
              <a:off x="1322966" y="5158172"/>
              <a:ext cx="834876" cy="834614"/>
            </a:xfrm>
            <a:prstGeom prst="ellipse">
              <a:avLst/>
            </a:prstGeom>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pPr eaLnBrk="1" hangingPunct="1">
                <a:defRPr/>
              </a:pP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a:spLocks noGrp="1"/>
          </p:cNvSpPr>
          <p:nvPr>
            <p:ph idx="1"/>
            <p:custDataLst>
              <p:tags r:id="rId2"/>
            </p:custDataLst>
          </p:nvPr>
        </p:nvSpPr>
        <p:spPr>
          <a:xfrm>
            <a:off x="2695575" y="1930400"/>
            <a:ext cx="5991225" cy="2462213"/>
          </a:xfrm>
        </p:spPr>
        <p:txBody>
          <a:bodyPr>
            <a:normAutofit/>
          </a:bodyPr>
          <a:lstStyle/>
          <a:p>
            <a:pPr marL="0" indent="0" eaLnBrk="1" hangingPunct="1">
              <a:lnSpc>
                <a:spcPct val="90000"/>
              </a:lnSpc>
              <a:buFont typeface="Arial" panose="020B0604020202020204" pitchFamily="34" charset="0"/>
              <a:buNone/>
            </a:pPr>
            <a:r>
              <a:rPr lang="en-US" altLang="en-US" sz="2600">
                <a:solidFill>
                  <a:srgbClr val="072543"/>
                </a:solidFill>
              </a:rPr>
              <a:t>A child’s functioning with regard to age expectations can be thought of as:  </a:t>
            </a:r>
          </a:p>
          <a:p>
            <a:pPr marL="1257300" lvl="1" indent="-514350" eaLnBrk="1" hangingPunct="1">
              <a:lnSpc>
                <a:spcPct val="90000"/>
              </a:lnSpc>
              <a:buClr>
                <a:srgbClr val="70B0F0"/>
              </a:buClr>
              <a:buSzPct val="80000"/>
              <a:buFont typeface="Arial" panose="020B0604020202020204" pitchFamily="34" charset="0"/>
              <a:buChar char="•"/>
            </a:pPr>
            <a:r>
              <a:rPr lang="en-US" altLang="en-US" sz="3200">
                <a:solidFill>
                  <a:srgbClr val="00B050"/>
                </a:solidFill>
              </a:rPr>
              <a:t>age-expected, </a:t>
            </a:r>
          </a:p>
          <a:p>
            <a:pPr marL="1257300" lvl="1" indent="-514350" eaLnBrk="1" hangingPunct="1">
              <a:lnSpc>
                <a:spcPct val="90000"/>
              </a:lnSpc>
              <a:buClr>
                <a:srgbClr val="70B0F0"/>
              </a:buClr>
              <a:buSzPct val="80000"/>
              <a:buFont typeface="Arial" panose="020B0604020202020204" pitchFamily="34" charset="0"/>
              <a:buChar char="•"/>
            </a:pPr>
            <a:r>
              <a:rPr lang="en-US" altLang="en-US" sz="3200">
                <a:solidFill>
                  <a:srgbClr val="00B050"/>
                </a:solidFill>
              </a:rPr>
              <a:t>immediate foundational, or</a:t>
            </a:r>
          </a:p>
          <a:p>
            <a:pPr marL="1257300" lvl="1" indent="-514350" eaLnBrk="1" hangingPunct="1">
              <a:lnSpc>
                <a:spcPct val="90000"/>
              </a:lnSpc>
              <a:buClr>
                <a:srgbClr val="70B0F0"/>
              </a:buClr>
              <a:buSzPct val="80000"/>
              <a:buFont typeface="Arial" panose="020B0604020202020204" pitchFamily="34" charset="0"/>
              <a:buChar char="•"/>
            </a:pPr>
            <a:r>
              <a:rPr lang="en-US" altLang="en-US" sz="3200">
                <a:solidFill>
                  <a:srgbClr val="00B050"/>
                </a:solidFill>
              </a:rPr>
              <a:t>foundational.  </a:t>
            </a:r>
            <a:endParaRPr lang="en-US" altLang="en-US" sz="3200">
              <a:solidFill>
                <a:srgbClr val="00B050"/>
              </a:solidFill>
              <a:cs typeface="Arial" panose="020B0604020202020204" pitchFamily="34" charset="0"/>
            </a:endParaRPr>
          </a:p>
          <a:p>
            <a:pPr marL="0" indent="0" eaLnBrk="1" hangingPunct="1">
              <a:lnSpc>
                <a:spcPct val="90000"/>
              </a:lnSpc>
            </a:pPr>
            <a:endParaRPr lang="en-US" altLang="en-US" sz="2600">
              <a:solidFill>
                <a:srgbClr val="072543"/>
              </a:solidFill>
            </a:endParaRPr>
          </a:p>
        </p:txBody>
      </p:sp>
      <p:sp>
        <p:nvSpPr>
          <p:cNvPr id="43011" name="Title 1"/>
          <p:cNvSpPr>
            <a:spLocks noGrp="1"/>
          </p:cNvSpPr>
          <p:nvPr>
            <p:ph type="title"/>
            <p:custDataLst>
              <p:tags r:id="rId3"/>
            </p:custDataLst>
          </p:nvPr>
        </p:nvSpPr>
        <p:spPr>
          <a:xfrm>
            <a:off x="457200" y="274638"/>
            <a:ext cx="8229600" cy="1143000"/>
          </a:xfrm>
        </p:spPr>
        <p:txBody>
          <a:bodyPr/>
          <a:lstStyle/>
          <a:p>
            <a:pPr eaLnBrk="1" hangingPunct="1"/>
            <a:r>
              <a:rPr lang="en-US" altLang="en-US" sz="3600">
                <a:solidFill>
                  <a:srgbClr val="072543"/>
                </a:solidFill>
                <a:latin typeface="Century Gothic" panose="020B0502020202020204" pitchFamily="34" charset="0"/>
              </a:rPr>
              <a:t>Describing Children’s Functioning</a:t>
            </a:r>
          </a:p>
        </p:txBody>
      </p:sp>
      <p:pic>
        <p:nvPicPr>
          <p:cNvPr id="20485" name="Picture 6" descr="Image of young girl smiling in a pink shirt and purple shorts." title="Young smiling girl"/>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0" y="2735263"/>
            <a:ext cx="2746375" cy="304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5424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idx="4294967295"/>
            <p:custDataLst>
              <p:tags r:id="rId2"/>
            </p:custDataLst>
          </p:nvPr>
        </p:nvSpPr>
        <p:spPr>
          <a:xfrm>
            <a:off x="661988" y="1524000"/>
            <a:ext cx="7796212" cy="1143000"/>
          </a:xfrm>
        </p:spPr>
        <p:txBody>
          <a:bodyPr>
            <a:normAutofit/>
          </a:bodyPr>
          <a:lstStyle/>
          <a:p>
            <a:pPr eaLnBrk="1" hangingPunct="1">
              <a:buClr>
                <a:srgbClr val="70B0F0"/>
              </a:buClr>
              <a:buSzPct val="80000"/>
            </a:pPr>
            <a:r>
              <a:rPr lang="en-US" altLang="en-US" sz="3000" b="1">
                <a:solidFill>
                  <a:srgbClr val="072543"/>
                </a:solidFill>
              </a:rPr>
              <a:t>Age-Expected Skills</a:t>
            </a:r>
            <a:r>
              <a:rPr lang="en-US" altLang="en-US" sz="2600" b="1">
                <a:solidFill>
                  <a:srgbClr val="072543"/>
                </a:solidFill>
              </a:rPr>
              <a:t>: </a:t>
            </a:r>
            <a:r>
              <a:rPr lang="en-US" altLang="en-US" sz="2600">
                <a:solidFill>
                  <a:srgbClr val="072543"/>
                </a:solidFill>
              </a:rPr>
              <a:t>Skills and behaviors that are typical for children of a particular chronological age </a:t>
            </a:r>
          </a:p>
        </p:txBody>
      </p:sp>
      <p:pic>
        <p:nvPicPr>
          <p:cNvPr id="22531" name="Picture 4" title="ECTA Center DaSy logo"/>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6172200"/>
            <a:ext cx="1371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Title 1"/>
          <p:cNvSpPr>
            <a:spLocks noGrp="1"/>
          </p:cNvSpPr>
          <p:nvPr>
            <p:ph type="title"/>
            <p:custDataLst>
              <p:tags r:id="rId4"/>
            </p:custDataLst>
          </p:nvPr>
        </p:nvSpPr>
        <p:spPr>
          <a:xfrm>
            <a:off x="457200" y="274638"/>
            <a:ext cx="8305800" cy="1143000"/>
          </a:xfrm>
        </p:spPr>
        <p:txBody>
          <a:bodyPr/>
          <a:lstStyle/>
          <a:p>
            <a:pPr eaLnBrk="1" hangingPunct="1"/>
            <a:r>
              <a:rPr lang="en-US" altLang="en-US" sz="3600">
                <a:solidFill>
                  <a:srgbClr val="072543"/>
                </a:solidFill>
                <a:latin typeface="Century Gothic" panose="020B0502020202020204" pitchFamily="34" charset="0"/>
              </a:rPr>
              <a:t>Describing Children’s Functioning</a:t>
            </a:r>
          </a:p>
        </p:txBody>
      </p:sp>
      <p:pic>
        <p:nvPicPr>
          <p:cNvPr id="22533" name="Picture 7" descr="Image of a young Asian American girl eating from a spoon" title="Young girl eating from a spoon"/>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2987675" y="3063875"/>
            <a:ext cx="3657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04074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custDataLst>
              <p:tags r:id="rId2"/>
            </p:custDataLst>
          </p:nvPr>
        </p:nvSpPr>
        <p:spPr>
          <a:xfrm>
            <a:off x="661988" y="1524000"/>
            <a:ext cx="7796212" cy="2667000"/>
          </a:xfrm>
        </p:spPr>
        <p:txBody>
          <a:bodyPr rtlCol="0">
            <a:noAutofit/>
          </a:bodyPr>
          <a:lstStyle/>
          <a:p>
            <a:pPr eaLnBrk="1" fontAlgn="auto" hangingPunct="1">
              <a:spcAft>
                <a:spcPts val="0"/>
              </a:spcAft>
              <a:buClr>
                <a:srgbClr val="70B0F0"/>
              </a:buClr>
              <a:buSzPct val="80000"/>
              <a:defRPr/>
            </a:pPr>
            <a:r>
              <a:rPr lang="en-US" sz="3000" b="1" dirty="0">
                <a:solidFill>
                  <a:schemeClr val="bg1">
                    <a:lumMod val="50000"/>
                  </a:schemeClr>
                </a:solidFill>
                <a:ea typeface="+mn-ea"/>
                <a:cs typeface="+mn-cs"/>
              </a:rPr>
              <a:t>Age-Expected Skills</a:t>
            </a:r>
            <a:r>
              <a:rPr lang="en-US" sz="2600" b="1" dirty="0">
                <a:solidFill>
                  <a:schemeClr val="bg1">
                    <a:lumMod val="50000"/>
                  </a:schemeClr>
                </a:solidFill>
                <a:ea typeface="+mn-ea"/>
                <a:cs typeface="+mn-cs"/>
              </a:rPr>
              <a:t>: </a:t>
            </a:r>
            <a:r>
              <a:rPr lang="en-US" sz="2600" dirty="0">
                <a:solidFill>
                  <a:schemeClr val="bg1">
                    <a:lumMod val="50000"/>
                  </a:schemeClr>
                </a:solidFill>
                <a:ea typeface="+mn-ea"/>
                <a:cs typeface="+mn-cs"/>
              </a:rPr>
              <a:t>Skills and behaviors that are typical for children of a particular chronological age</a:t>
            </a:r>
          </a:p>
          <a:p>
            <a:pPr eaLnBrk="1" fontAlgn="auto" hangingPunct="1">
              <a:spcAft>
                <a:spcPts val="0"/>
              </a:spcAft>
              <a:buClr>
                <a:srgbClr val="70B0F0"/>
              </a:buClr>
              <a:buSzPct val="80000"/>
              <a:defRPr/>
            </a:pPr>
            <a:r>
              <a:rPr lang="en-US" sz="3000" b="1" dirty="0">
                <a:solidFill>
                  <a:srgbClr val="072543"/>
                </a:solidFill>
                <a:ea typeface="+mn-ea"/>
                <a:cs typeface="+mn-cs"/>
              </a:rPr>
              <a:t>Immediate Foundational Skills</a:t>
            </a:r>
            <a:r>
              <a:rPr lang="en-US" sz="2600" dirty="0">
                <a:solidFill>
                  <a:srgbClr val="072543"/>
                </a:solidFill>
                <a:ea typeface="+mn-ea"/>
                <a:cs typeface="+mn-cs"/>
              </a:rPr>
              <a:t>: Skills and behaviors </a:t>
            </a:r>
            <a:r>
              <a:rPr lang="en-US" altLang="en-US" sz="2600" dirty="0">
                <a:solidFill>
                  <a:srgbClr val="072543"/>
                </a:solidFill>
                <a:ea typeface="ＭＳ Ｐゴシック" pitchFamily="34" charset="-128"/>
                <a:cs typeface="Arial" charset="0"/>
              </a:rPr>
              <a:t>that occur developmentally just prior to age-expected ones</a:t>
            </a:r>
            <a:r>
              <a:rPr lang="en-US" sz="2600" dirty="0">
                <a:solidFill>
                  <a:srgbClr val="072543"/>
                </a:solidFill>
                <a:ea typeface="+mn-ea"/>
                <a:cs typeface="+mn-cs"/>
              </a:rPr>
              <a:t> </a:t>
            </a:r>
          </a:p>
        </p:txBody>
      </p:sp>
      <p:sp>
        <p:nvSpPr>
          <p:cNvPr id="47107" name="Title 1"/>
          <p:cNvSpPr>
            <a:spLocks noGrp="1"/>
          </p:cNvSpPr>
          <p:nvPr>
            <p:ph type="title"/>
            <p:custDataLst>
              <p:tags r:id="rId3"/>
            </p:custDataLst>
          </p:nvPr>
        </p:nvSpPr>
        <p:spPr>
          <a:xfrm>
            <a:off x="457200" y="274638"/>
            <a:ext cx="8305800" cy="1143000"/>
          </a:xfrm>
        </p:spPr>
        <p:txBody>
          <a:bodyPr/>
          <a:lstStyle/>
          <a:p>
            <a:pPr eaLnBrk="1" hangingPunct="1"/>
            <a:r>
              <a:rPr lang="en-US" altLang="en-US" sz="3600">
                <a:solidFill>
                  <a:srgbClr val="072543"/>
                </a:solidFill>
                <a:latin typeface="Century Gothic" panose="020B0502020202020204" pitchFamily="34" charset="0"/>
              </a:rPr>
              <a:t>Describing Children’s Functioning</a:t>
            </a:r>
          </a:p>
        </p:txBody>
      </p:sp>
      <p:sp>
        <p:nvSpPr>
          <p:cNvPr id="47108" name="Content Placeholder 2"/>
          <p:cNvSpPr txBox="1">
            <a:spLocks/>
          </p:cNvSpPr>
          <p:nvPr>
            <p:custDataLst>
              <p:tags r:id="rId4"/>
            </p:custDataLst>
          </p:nvPr>
        </p:nvSpPr>
        <p:spPr bwMode="auto">
          <a:xfrm>
            <a:off x="677863" y="2819400"/>
            <a:ext cx="77803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70B0F0"/>
              </a:buClr>
              <a:buSzPct val="80000"/>
              <a:buFont typeface="Arial" panose="020B0604020202020204" pitchFamily="34" charset="0"/>
              <a:buChar char="•"/>
            </a:pPr>
            <a:endParaRPr lang="en-US" altLang="en-US" sz="2600">
              <a:solidFill>
                <a:srgbClr val="072543"/>
              </a:solidFill>
              <a:latin typeface="Calibri" panose="020F0502020204030204" pitchFamily="34" charset="0"/>
            </a:endParaRPr>
          </a:p>
        </p:txBody>
      </p:sp>
      <p:pic>
        <p:nvPicPr>
          <p:cNvPr id="1026" name="Picture 2" descr="http://fc00.deviantart.net/fs71/f/2012/002/2/7/walk_cycle_practice_animation_by_riolu19054-d4l39t1.gif" title="Black and White sketch image of a child walking"/>
          <p:cNvPicPr>
            <a:picLocks noChangeAspect="1" noChangeArrowheads="1" noCrop="1"/>
          </p:cNvPicPr>
          <p:nvPr>
            <p:custDataLst>
              <p:tags r:id="rId5"/>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4488" y="3263900"/>
            <a:ext cx="3594100" cy="3189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4983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15000"/>
                                  </p:stCondLst>
                                  <p:childTnLst>
                                    <p:animMotion origin="layout" path="M -2.22222E-6 -2.96296E-6 L 1.30139 -0.0044 " pathEditMode="relative" rAng="0" ptsTypes="AA">
                                      <p:cBhvr>
                                        <p:cTn id="6" dur="15000" fill="hold"/>
                                        <p:tgtEl>
                                          <p:spTgt spid="1026"/>
                                        </p:tgtEl>
                                        <p:attrNameLst>
                                          <p:attrName>ppt_x</p:attrName>
                                          <p:attrName>ppt_y</p:attrName>
                                        </p:attrNameLst>
                                      </p:cBhvr>
                                      <p:rCtr x="65069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custDataLst>
              <p:tags r:id="rId2"/>
            </p:custDataLst>
          </p:nvPr>
        </p:nvSpPr>
        <p:spPr>
          <a:xfrm>
            <a:off x="661988" y="1524000"/>
            <a:ext cx="7796212" cy="4521200"/>
          </a:xfrm>
        </p:spPr>
        <p:txBody>
          <a:bodyPr rtlCol="0">
            <a:noAutofit/>
          </a:bodyPr>
          <a:lstStyle/>
          <a:p>
            <a:pPr eaLnBrk="1" fontAlgn="auto" hangingPunct="1">
              <a:spcAft>
                <a:spcPts val="0"/>
              </a:spcAft>
              <a:buClr>
                <a:srgbClr val="70B0F0"/>
              </a:buClr>
              <a:buSzPct val="80000"/>
              <a:defRPr/>
            </a:pPr>
            <a:r>
              <a:rPr lang="en-US" sz="3000" b="1" dirty="0">
                <a:solidFill>
                  <a:schemeClr val="bg1">
                    <a:lumMod val="50000"/>
                  </a:schemeClr>
                </a:solidFill>
                <a:ea typeface="+mn-ea"/>
                <a:cs typeface="+mn-cs"/>
              </a:rPr>
              <a:t>Age-Expected Skills</a:t>
            </a:r>
            <a:r>
              <a:rPr lang="en-US" sz="2600" b="1" dirty="0">
                <a:solidFill>
                  <a:schemeClr val="bg1">
                    <a:lumMod val="50000"/>
                  </a:schemeClr>
                </a:solidFill>
                <a:ea typeface="+mn-ea"/>
                <a:cs typeface="+mn-cs"/>
              </a:rPr>
              <a:t>: </a:t>
            </a:r>
            <a:r>
              <a:rPr lang="en-US" sz="2600" dirty="0">
                <a:solidFill>
                  <a:schemeClr val="bg1">
                    <a:lumMod val="50000"/>
                  </a:schemeClr>
                </a:solidFill>
                <a:ea typeface="+mn-ea"/>
                <a:cs typeface="+mn-cs"/>
              </a:rPr>
              <a:t>Skills and behaviors that are typical for children of a particular chronological age</a:t>
            </a:r>
          </a:p>
          <a:p>
            <a:pPr eaLnBrk="1" fontAlgn="auto" hangingPunct="1">
              <a:spcAft>
                <a:spcPts val="0"/>
              </a:spcAft>
              <a:buClr>
                <a:srgbClr val="70B0F0"/>
              </a:buClr>
              <a:buSzPct val="80000"/>
              <a:defRPr/>
            </a:pPr>
            <a:r>
              <a:rPr lang="en-US" sz="3000" b="1" dirty="0">
                <a:solidFill>
                  <a:schemeClr val="bg1">
                    <a:lumMod val="50000"/>
                  </a:schemeClr>
                </a:solidFill>
                <a:ea typeface="+mn-ea"/>
                <a:cs typeface="+mn-cs"/>
              </a:rPr>
              <a:t>Immediate Foundational Skills</a:t>
            </a:r>
            <a:r>
              <a:rPr lang="en-US" sz="2600" dirty="0">
                <a:solidFill>
                  <a:schemeClr val="bg1">
                    <a:lumMod val="50000"/>
                  </a:schemeClr>
                </a:solidFill>
                <a:ea typeface="+mn-ea"/>
                <a:cs typeface="+mn-cs"/>
              </a:rPr>
              <a:t>: Skills and behaviors </a:t>
            </a:r>
            <a:r>
              <a:rPr lang="en-US" altLang="en-US" sz="2600" dirty="0">
                <a:solidFill>
                  <a:schemeClr val="bg1">
                    <a:lumMod val="50000"/>
                  </a:schemeClr>
                </a:solidFill>
                <a:ea typeface="ＭＳ Ｐゴシック" pitchFamily="34" charset="-128"/>
                <a:cs typeface="Arial" charset="0"/>
              </a:rPr>
              <a:t>that occur developmentally just prior to age-expected ones</a:t>
            </a:r>
          </a:p>
          <a:p>
            <a:pPr eaLnBrk="1" fontAlgn="auto" hangingPunct="1">
              <a:spcAft>
                <a:spcPts val="0"/>
              </a:spcAft>
              <a:buClr>
                <a:srgbClr val="70B0F0"/>
              </a:buClr>
              <a:buSzPct val="80000"/>
              <a:defRPr/>
            </a:pPr>
            <a:r>
              <a:rPr lang="en-US" sz="3000" b="1" dirty="0">
                <a:solidFill>
                  <a:srgbClr val="072543"/>
                </a:solidFill>
                <a:ea typeface="+mn-ea"/>
                <a:cs typeface="+mn-cs"/>
              </a:rPr>
              <a:t>Foundational Skills</a:t>
            </a:r>
            <a:r>
              <a:rPr lang="en-US" sz="2600" b="1" dirty="0">
                <a:solidFill>
                  <a:srgbClr val="072543"/>
                </a:solidFill>
                <a:ea typeface="+mn-ea"/>
                <a:cs typeface="+mn-cs"/>
              </a:rPr>
              <a:t>: </a:t>
            </a:r>
            <a:r>
              <a:rPr lang="en-US" altLang="en-US" sz="2600" dirty="0">
                <a:solidFill>
                  <a:srgbClr val="072543"/>
                </a:solidFill>
                <a:ea typeface="ＭＳ Ｐゴシック" pitchFamily="34" charset="-128"/>
                <a:cs typeface="Arial" charset="0"/>
              </a:rPr>
              <a:t>Skills and behaviors occurring early in development that are conceptually mapped to later skills and behaviors. These skills serve as the </a:t>
            </a:r>
            <a:r>
              <a:rPr lang="en-US" altLang="en-US" sz="2600" i="1" dirty="0">
                <a:solidFill>
                  <a:srgbClr val="072543"/>
                </a:solidFill>
                <a:ea typeface="ＭＳ Ｐゴシック" pitchFamily="34" charset="-128"/>
                <a:cs typeface="Arial" charset="0"/>
              </a:rPr>
              <a:t>foundation</a:t>
            </a:r>
            <a:r>
              <a:rPr lang="en-US" altLang="en-US" sz="2600" dirty="0">
                <a:solidFill>
                  <a:srgbClr val="072543"/>
                </a:solidFill>
                <a:ea typeface="ＭＳ Ｐゴシック" pitchFamily="34" charset="-128"/>
                <a:cs typeface="Arial" charset="0"/>
              </a:rPr>
              <a:t> for later development.</a:t>
            </a:r>
            <a:r>
              <a:rPr lang="en-US" sz="2600" dirty="0">
                <a:solidFill>
                  <a:srgbClr val="072543"/>
                </a:solidFill>
                <a:ea typeface="+mn-ea"/>
                <a:cs typeface="+mn-cs"/>
              </a:rPr>
              <a:t> </a:t>
            </a:r>
          </a:p>
        </p:txBody>
      </p:sp>
      <p:sp>
        <p:nvSpPr>
          <p:cNvPr id="49155" name="Title 1"/>
          <p:cNvSpPr>
            <a:spLocks noGrp="1"/>
          </p:cNvSpPr>
          <p:nvPr>
            <p:ph type="title"/>
            <p:custDataLst>
              <p:tags r:id="rId3"/>
            </p:custDataLst>
          </p:nvPr>
        </p:nvSpPr>
        <p:spPr>
          <a:xfrm>
            <a:off x="457200" y="274638"/>
            <a:ext cx="8305800" cy="1143000"/>
          </a:xfrm>
        </p:spPr>
        <p:txBody>
          <a:bodyPr/>
          <a:lstStyle/>
          <a:p>
            <a:pPr eaLnBrk="1" hangingPunct="1"/>
            <a:r>
              <a:rPr lang="en-US" altLang="en-US" sz="3600">
                <a:solidFill>
                  <a:srgbClr val="072543"/>
                </a:solidFill>
                <a:latin typeface="Century Gothic" panose="020B0502020202020204" pitchFamily="34" charset="0"/>
              </a:rPr>
              <a:t>Describing Children’s Functioning</a:t>
            </a:r>
          </a:p>
        </p:txBody>
      </p:sp>
      <p:sp>
        <p:nvSpPr>
          <p:cNvPr id="49156" name="Content Placeholder 2"/>
          <p:cNvSpPr txBox="1">
            <a:spLocks/>
          </p:cNvSpPr>
          <p:nvPr>
            <p:custDataLst>
              <p:tags r:id="rId4"/>
            </p:custDataLst>
          </p:nvPr>
        </p:nvSpPr>
        <p:spPr bwMode="auto">
          <a:xfrm>
            <a:off x="677863" y="4419600"/>
            <a:ext cx="80851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70B0F0"/>
              </a:buClr>
              <a:buSzPct val="80000"/>
              <a:buFont typeface="Arial" panose="020B0604020202020204" pitchFamily="34" charset="0"/>
              <a:buChar char="•"/>
            </a:pPr>
            <a:endParaRPr lang="en-US" altLang="en-US" sz="2600">
              <a:solidFill>
                <a:srgbClr val="072543"/>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351558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D149-EBE7-49DD-BA43-583541A88646}"/>
              </a:ext>
            </a:extLst>
          </p:cNvPr>
          <p:cNvSpPr>
            <a:spLocks noGrp="1"/>
          </p:cNvSpPr>
          <p:nvPr>
            <p:ph type="title"/>
          </p:nvPr>
        </p:nvSpPr>
        <p:spPr/>
        <p:txBody>
          <a:bodyPr/>
          <a:lstStyle/>
          <a:p>
            <a:pPr algn="ctr"/>
            <a:r>
              <a:rPr lang="en-US" dirty="0"/>
              <a:t>LEARNER OUTCOMES	</a:t>
            </a:r>
          </a:p>
        </p:txBody>
      </p:sp>
      <p:sp>
        <p:nvSpPr>
          <p:cNvPr id="3" name="Content Placeholder 2">
            <a:extLst>
              <a:ext uri="{FF2B5EF4-FFF2-40B4-BE49-F238E27FC236}">
                <a16:creationId xmlns:a16="http://schemas.microsoft.com/office/drawing/2014/main" id="{3CFE2D40-A198-489F-BA1D-0A38DB73E3E9}"/>
              </a:ext>
            </a:extLst>
          </p:cNvPr>
          <p:cNvSpPr>
            <a:spLocks noGrp="1"/>
          </p:cNvSpPr>
          <p:nvPr>
            <p:ph idx="1"/>
          </p:nvPr>
        </p:nvSpPr>
        <p:spPr/>
        <p:txBody>
          <a:bodyPr>
            <a:normAutofit lnSpcReduction="10000"/>
          </a:bodyPr>
          <a:lstStyle/>
          <a:p>
            <a:r>
              <a:rPr lang="en-US" sz="3200" dirty="0">
                <a:solidFill>
                  <a:srgbClr val="002060"/>
                </a:solidFill>
              </a:rPr>
              <a:t>Participants will be able to discuss three child outcomes.</a:t>
            </a:r>
          </a:p>
          <a:p>
            <a:r>
              <a:rPr lang="en-US" sz="3200" dirty="0">
                <a:solidFill>
                  <a:srgbClr val="002060"/>
                </a:solidFill>
              </a:rPr>
              <a:t>Participants will gain an understanding of how the data relates to the federal Annual Performance Report (APR) and the Annual Desk Audit. </a:t>
            </a:r>
          </a:p>
          <a:p>
            <a:r>
              <a:rPr lang="en-US" sz="3200" dirty="0">
                <a:solidFill>
                  <a:srgbClr val="002060"/>
                </a:solidFill>
              </a:rPr>
              <a:t>Participants will be able to describe the seven point rating scale and how it relates the federal progress categories for reporting. </a:t>
            </a:r>
          </a:p>
        </p:txBody>
      </p:sp>
      <p:sp>
        <p:nvSpPr>
          <p:cNvPr id="4" name="Slide Number Placeholder 3">
            <a:extLst>
              <a:ext uri="{FF2B5EF4-FFF2-40B4-BE49-F238E27FC236}">
                <a16:creationId xmlns:a16="http://schemas.microsoft.com/office/drawing/2014/main" id="{40D9BAA5-6CA3-41E0-89BB-2100A89C1C78}"/>
              </a:ext>
            </a:extLst>
          </p:cNvPr>
          <p:cNvSpPr>
            <a:spLocks noGrp="1"/>
          </p:cNvSpPr>
          <p:nvPr>
            <p:ph type="sldNum" sz="quarter" idx="12"/>
          </p:nvPr>
        </p:nvSpPr>
        <p:spPr/>
        <p:txBody>
          <a:bodyPr/>
          <a:lstStyle/>
          <a:p>
            <a:fld id="{16630861-4318-414B-8E21-CA5F03E7BD41}" type="slidenum">
              <a:rPr lang="en-US" smtClean="0"/>
              <a:t>3</a:t>
            </a:fld>
            <a:endParaRPr lang="en-US" dirty="0"/>
          </a:p>
        </p:txBody>
      </p:sp>
    </p:spTree>
    <p:extLst>
      <p:ext uri="{BB962C8B-B14F-4D97-AF65-F5344CB8AC3E}">
        <p14:creationId xmlns:p14="http://schemas.microsoft.com/office/powerpoint/2010/main" val="316459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custDataLst>
              <p:tags r:id="rId2"/>
            </p:custDataLst>
          </p:nvPr>
        </p:nvSpPr>
        <p:spPr>
          <a:xfrm>
            <a:off x="457200" y="274638"/>
            <a:ext cx="8229600" cy="1477962"/>
          </a:xfrm>
        </p:spPr>
        <p:txBody>
          <a:bodyPr/>
          <a:lstStyle/>
          <a:p>
            <a:pPr eaLnBrk="1" hangingPunct="1"/>
            <a:r>
              <a:rPr lang="en-US" altLang="en-US" sz="3600">
                <a:solidFill>
                  <a:srgbClr val="072543"/>
                </a:solidFill>
                <a:latin typeface="Century Gothic" panose="020B0502020202020204" pitchFamily="34" charset="0"/>
              </a:rPr>
              <a:t>How Foundational Skills Lead to </a:t>
            </a:r>
            <a:br>
              <a:rPr lang="en-US" altLang="en-US" sz="3600">
                <a:solidFill>
                  <a:srgbClr val="072543"/>
                </a:solidFill>
                <a:latin typeface="Century Gothic" panose="020B0502020202020204" pitchFamily="34" charset="0"/>
              </a:rPr>
            </a:br>
            <a:r>
              <a:rPr lang="en-US" altLang="en-US" sz="3600">
                <a:solidFill>
                  <a:srgbClr val="072543"/>
                </a:solidFill>
                <a:latin typeface="Century Gothic" panose="020B0502020202020204" pitchFamily="34" charset="0"/>
              </a:rPr>
              <a:t>Age-Expected Functioning</a:t>
            </a:r>
          </a:p>
        </p:txBody>
      </p:sp>
      <p:sp>
        <p:nvSpPr>
          <p:cNvPr id="51202" name="Rectangle 3"/>
          <p:cNvSpPr>
            <a:spLocks noGrp="1" noChangeArrowheads="1"/>
          </p:cNvSpPr>
          <p:nvPr>
            <p:ph idx="1"/>
            <p:custDataLst>
              <p:tags r:id="rId3"/>
            </p:custDataLst>
          </p:nvPr>
        </p:nvSpPr>
        <p:spPr>
          <a:xfrm>
            <a:off x="685800" y="1752600"/>
            <a:ext cx="7772400" cy="4191000"/>
          </a:xfrm>
        </p:spPr>
        <p:txBody>
          <a:bodyPr/>
          <a:lstStyle/>
          <a:p>
            <a:pPr eaLnBrk="1" hangingPunct="1">
              <a:buFontTx/>
              <a:buNone/>
            </a:pPr>
            <a:r>
              <a:rPr lang="en-US" altLang="en-US" sz="3600">
                <a:latin typeface="Arial" panose="020B0604020202020204" pitchFamily="34" charset="0"/>
                <a:cs typeface="Arial" panose="020B0604020202020204" pitchFamily="34" charset="0"/>
              </a:rPr>
              <a:t>				</a:t>
            </a:r>
            <a:endParaRPr lang="en-US" altLang="en-US" sz="3600">
              <a:latin typeface="Georgia" panose="02040502050405020303" pitchFamily="18" charset="0"/>
              <a:cs typeface="Arial" panose="020B0604020202020204" pitchFamily="34" charset="0"/>
            </a:endParaRPr>
          </a:p>
        </p:txBody>
      </p:sp>
      <p:pic>
        <p:nvPicPr>
          <p:cNvPr id="28676" name="Picture 5" title="ECTA Center DaSy logo"/>
          <p:cNvPicPr>
            <a:picLocks noChangeAspect="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7543800" y="6172200"/>
            <a:ext cx="1371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custDataLst>
              <p:tags r:id="rId5"/>
            </p:custDataLst>
          </p:nvPr>
        </p:nvGrpSpPr>
        <p:grpSpPr bwMode="auto">
          <a:xfrm>
            <a:off x="615950" y="3721100"/>
            <a:ext cx="2514600" cy="2236788"/>
            <a:chOff x="615692" y="3721508"/>
            <a:chExt cx="2515600" cy="2235991"/>
          </a:xfrm>
        </p:grpSpPr>
        <p:sp>
          <p:nvSpPr>
            <p:cNvPr id="15" name="L-Shape 14"/>
            <p:cNvSpPr>
              <a:spLocks/>
            </p:cNvSpPr>
            <p:nvPr>
              <p:custDataLst>
                <p:tags r:id="rId12"/>
              </p:custDataLst>
            </p:nvPr>
          </p:nvSpPr>
          <p:spPr bwMode="auto">
            <a:xfrm rot="5400000">
              <a:off x="1116522" y="3220678"/>
              <a:ext cx="1509175" cy="2510836"/>
            </a:xfrm>
            <a:custGeom>
              <a:avLst/>
              <a:gdLst>
                <a:gd name="T0" fmla="*/ 0 w 1509175"/>
                <a:gd name="T1" fmla="*/ 0 h 2510836"/>
                <a:gd name="T2" fmla="*/ 243128 w 1509175"/>
                <a:gd name="T3" fmla="*/ 0 h 2510836"/>
                <a:gd name="T4" fmla="*/ 243128 w 1509175"/>
                <a:gd name="T5" fmla="*/ 2267557 h 2510836"/>
                <a:gd name="T6" fmla="*/ 1509175 w 1509175"/>
                <a:gd name="T7" fmla="*/ 2267557 h 2510836"/>
                <a:gd name="T8" fmla="*/ 1509175 w 1509175"/>
                <a:gd name="T9" fmla="*/ 2510836 h 2510836"/>
                <a:gd name="T10" fmla="*/ 0 w 1509175"/>
                <a:gd name="T11" fmla="*/ 2510836 h 2510836"/>
                <a:gd name="T12" fmla="*/ 0 w 1509175"/>
                <a:gd name="T13" fmla="*/ 0 h 25108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9175" h="2510836">
                  <a:moveTo>
                    <a:pt x="0" y="0"/>
                  </a:moveTo>
                  <a:lnTo>
                    <a:pt x="243128" y="0"/>
                  </a:lnTo>
                  <a:lnTo>
                    <a:pt x="243128" y="2267557"/>
                  </a:lnTo>
                  <a:lnTo>
                    <a:pt x="1509175" y="2267557"/>
                  </a:lnTo>
                  <a:lnTo>
                    <a:pt x="1509175" y="2510836"/>
                  </a:lnTo>
                  <a:lnTo>
                    <a:pt x="0" y="2510836"/>
                  </a:lnTo>
                  <a:lnTo>
                    <a:pt x="0" y="0"/>
                  </a:lnTo>
                  <a:close/>
                </a:path>
              </a:pathLst>
            </a:custGeom>
            <a:solidFill>
              <a:srgbClr val="B9CDE5"/>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16" name="Freeform 15" descr="Text in text box reads: Foundational Skills" title="Blue sideways captial L image with text"/>
            <p:cNvSpPr/>
            <p:nvPr>
              <p:custDataLst>
                <p:tags r:id="rId13"/>
              </p:custDataLst>
            </p:nvPr>
          </p:nvSpPr>
          <p:spPr>
            <a:xfrm>
              <a:off x="865029" y="3970657"/>
              <a:ext cx="2266263" cy="1986842"/>
            </a:xfrm>
            <a:custGeom>
              <a:avLst/>
              <a:gdLst>
                <a:gd name="connsiteX0" fmla="*/ 0 w 2266555"/>
                <a:gd name="connsiteY0" fmla="*/ 0 h 1986769"/>
                <a:gd name="connsiteX1" fmla="*/ 2266555 w 2266555"/>
                <a:gd name="connsiteY1" fmla="*/ 0 h 1986769"/>
                <a:gd name="connsiteX2" fmla="*/ 2266555 w 2266555"/>
                <a:gd name="connsiteY2" fmla="*/ 1986769 h 1986769"/>
                <a:gd name="connsiteX3" fmla="*/ 0 w 2266555"/>
                <a:gd name="connsiteY3" fmla="*/ 1986769 h 1986769"/>
                <a:gd name="connsiteX4" fmla="*/ 0 w 2266555"/>
                <a:gd name="connsiteY4" fmla="*/ 0 h 198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555" h="1986769">
                  <a:moveTo>
                    <a:pt x="0" y="0"/>
                  </a:moveTo>
                  <a:lnTo>
                    <a:pt x="2266555" y="0"/>
                  </a:lnTo>
                  <a:lnTo>
                    <a:pt x="2266555" y="1986769"/>
                  </a:lnTo>
                  <a:lnTo>
                    <a:pt x="0" y="19867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10490" tIns="110490" rIns="110490" bIns="110490" spcCol="1270"/>
            <a:lstStyle/>
            <a:p>
              <a:pPr defTabSz="1289050" eaLnBrk="1" hangingPunct="1">
                <a:lnSpc>
                  <a:spcPct val="90000"/>
                </a:lnSpc>
                <a:spcAft>
                  <a:spcPct val="35000"/>
                </a:spcAft>
                <a:defRPr/>
              </a:pPr>
              <a:r>
                <a:rPr lang="en-US" sz="2900" b="1" dirty="0"/>
                <a:t>Foundational Skills</a:t>
              </a:r>
            </a:p>
          </p:txBody>
        </p:sp>
      </p:grpSp>
      <p:grpSp>
        <p:nvGrpSpPr>
          <p:cNvPr id="17" name="Group 16" descr="Text in text box reads: Immediate Foundational Skills"/>
          <p:cNvGrpSpPr>
            <a:grpSpLocks/>
          </p:cNvGrpSpPr>
          <p:nvPr>
            <p:custDataLst>
              <p:tags r:id="rId6"/>
            </p:custDataLst>
          </p:nvPr>
        </p:nvGrpSpPr>
        <p:grpSpPr bwMode="auto">
          <a:xfrm>
            <a:off x="3390900" y="3035300"/>
            <a:ext cx="2514600" cy="2235200"/>
            <a:chOff x="3390399" y="3034904"/>
            <a:chExt cx="2515600" cy="2235991"/>
          </a:xfrm>
        </p:grpSpPr>
        <p:sp>
          <p:nvSpPr>
            <p:cNvPr id="18" name="L-Shape 17"/>
            <p:cNvSpPr/>
            <p:nvPr>
              <p:custDataLst>
                <p:tags r:id="rId10"/>
              </p:custDataLst>
            </p:nvPr>
          </p:nvSpPr>
          <p:spPr>
            <a:xfrm rot="5400000">
              <a:off x="3891487" y="2533816"/>
              <a:ext cx="1508659" cy="2510836"/>
            </a:xfrm>
            <a:prstGeom prst="corner">
              <a:avLst>
                <a:gd name="adj1" fmla="val 16120"/>
                <a:gd name="adj2" fmla="val 16110"/>
              </a:avLst>
            </a:prstGeom>
            <a:solidFill>
              <a:schemeClr val="tx2">
                <a:lumMod val="60000"/>
                <a:lumOff val="40000"/>
              </a:schemeClr>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eaLnBrk="1" hangingPunct="1">
                <a:defRPr/>
              </a:pPr>
              <a:endParaRPr lang="en-US"/>
            </a:p>
          </p:txBody>
        </p:sp>
        <p:sp>
          <p:nvSpPr>
            <p:cNvPr id="19" name="Freeform 18"/>
            <p:cNvSpPr/>
            <p:nvPr>
              <p:custDataLst>
                <p:tags r:id="rId11"/>
              </p:custDataLst>
            </p:nvPr>
          </p:nvSpPr>
          <p:spPr>
            <a:xfrm>
              <a:off x="3639736" y="3284230"/>
              <a:ext cx="2266263" cy="1986665"/>
            </a:xfrm>
            <a:custGeom>
              <a:avLst/>
              <a:gdLst>
                <a:gd name="connsiteX0" fmla="*/ 0 w 2266555"/>
                <a:gd name="connsiteY0" fmla="*/ 0 h 1986769"/>
                <a:gd name="connsiteX1" fmla="*/ 2266555 w 2266555"/>
                <a:gd name="connsiteY1" fmla="*/ 0 h 1986769"/>
                <a:gd name="connsiteX2" fmla="*/ 2266555 w 2266555"/>
                <a:gd name="connsiteY2" fmla="*/ 1986769 h 1986769"/>
                <a:gd name="connsiteX3" fmla="*/ 0 w 2266555"/>
                <a:gd name="connsiteY3" fmla="*/ 1986769 h 1986769"/>
                <a:gd name="connsiteX4" fmla="*/ 0 w 2266555"/>
                <a:gd name="connsiteY4" fmla="*/ 0 h 198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555" h="1986769">
                  <a:moveTo>
                    <a:pt x="0" y="0"/>
                  </a:moveTo>
                  <a:lnTo>
                    <a:pt x="2266555" y="0"/>
                  </a:lnTo>
                  <a:lnTo>
                    <a:pt x="2266555" y="1986769"/>
                  </a:lnTo>
                  <a:lnTo>
                    <a:pt x="0" y="19867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10490" tIns="110490" rIns="110490" bIns="110490" spcCol="1270"/>
            <a:lstStyle/>
            <a:p>
              <a:pPr defTabSz="1289050" eaLnBrk="1" hangingPunct="1">
                <a:lnSpc>
                  <a:spcPct val="90000"/>
                </a:lnSpc>
                <a:spcAft>
                  <a:spcPct val="35000"/>
                </a:spcAft>
                <a:defRPr/>
              </a:pPr>
              <a:r>
                <a:rPr lang="en-US" sz="2900" b="1" dirty="0"/>
                <a:t>Immediate Foundational Skills</a:t>
              </a:r>
            </a:p>
          </p:txBody>
        </p:sp>
      </p:grpSp>
      <p:grpSp>
        <p:nvGrpSpPr>
          <p:cNvPr id="20" name="Group 19" descr="Text in tex box reads: Age-Expected Skills"/>
          <p:cNvGrpSpPr>
            <a:grpSpLocks/>
          </p:cNvGrpSpPr>
          <p:nvPr>
            <p:custDataLst>
              <p:tags r:id="rId7"/>
            </p:custDataLst>
          </p:nvPr>
        </p:nvGrpSpPr>
        <p:grpSpPr bwMode="auto">
          <a:xfrm>
            <a:off x="6165850" y="2347913"/>
            <a:ext cx="2514600" cy="2236787"/>
            <a:chOff x="6165106" y="2348300"/>
            <a:chExt cx="2515600" cy="2235991"/>
          </a:xfrm>
        </p:grpSpPr>
        <p:sp>
          <p:nvSpPr>
            <p:cNvPr id="21" name="L-Shape 20"/>
            <p:cNvSpPr>
              <a:spLocks/>
            </p:cNvSpPr>
            <p:nvPr>
              <p:custDataLst>
                <p:tags r:id="rId8"/>
              </p:custDataLst>
            </p:nvPr>
          </p:nvSpPr>
          <p:spPr bwMode="auto">
            <a:xfrm rot="5400000">
              <a:off x="6665937" y="1847469"/>
              <a:ext cx="1509175" cy="2510836"/>
            </a:xfrm>
            <a:custGeom>
              <a:avLst/>
              <a:gdLst>
                <a:gd name="T0" fmla="*/ 0 w 1509175"/>
                <a:gd name="T1" fmla="*/ 0 h 2510836"/>
                <a:gd name="T2" fmla="*/ 243128 w 1509175"/>
                <a:gd name="T3" fmla="*/ 0 h 2510836"/>
                <a:gd name="T4" fmla="*/ 243128 w 1509175"/>
                <a:gd name="T5" fmla="*/ 2267557 h 2510836"/>
                <a:gd name="T6" fmla="*/ 1509175 w 1509175"/>
                <a:gd name="T7" fmla="*/ 2267557 h 2510836"/>
                <a:gd name="T8" fmla="*/ 1509175 w 1509175"/>
                <a:gd name="T9" fmla="*/ 2510836 h 2510836"/>
                <a:gd name="T10" fmla="*/ 0 w 1509175"/>
                <a:gd name="T11" fmla="*/ 2510836 h 2510836"/>
                <a:gd name="T12" fmla="*/ 0 w 1509175"/>
                <a:gd name="T13" fmla="*/ 0 h 25108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9175" h="2510836">
                  <a:moveTo>
                    <a:pt x="0" y="0"/>
                  </a:moveTo>
                  <a:lnTo>
                    <a:pt x="243128" y="0"/>
                  </a:lnTo>
                  <a:lnTo>
                    <a:pt x="243128" y="2267557"/>
                  </a:lnTo>
                  <a:lnTo>
                    <a:pt x="1509175" y="2267557"/>
                  </a:lnTo>
                  <a:lnTo>
                    <a:pt x="1509175" y="2510836"/>
                  </a:lnTo>
                  <a:lnTo>
                    <a:pt x="0" y="2510836"/>
                  </a:lnTo>
                  <a:lnTo>
                    <a:pt x="0" y="0"/>
                  </a:lnTo>
                  <a:close/>
                </a:path>
              </a:pathLst>
            </a:custGeom>
            <a:solidFill>
              <a:schemeClr val="tx2"/>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38100" cap="flat" cmpd="sng">
                  <a:solidFill>
                    <a:srgbClr val="000000"/>
                  </a:solidFill>
                  <a:prstDash val="solid"/>
                  <a:round/>
                  <a:headEnd/>
                  <a:tailEnd/>
                </a14:hiddenLine>
              </a:ext>
            </a:extLst>
          </p:spPr>
          <p:txBody>
            <a:bodyPr/>
            <a:lstStyle/>
            <a:p>
              <a:endParaRPr lang="en-US"/>
            </a:p>
          </p:txBody>
        </p:sp>
        <p:sp>
          <p:nvSpPr>
            <p:cNvPr id="22" name="Freeform 21"/>
            <p:cNvSpPr/>
            <p:nvPr>
              <p:custDataLst>
                <p:tags r:id="rId9"/>
              </p:custDataLst>
            </p:nvPr>
          </p:nvSpPr>
          <p:spPr>
            <a:xfrm>
              <a:off x="6414443" y="2597448"/>
              <a:ext cx="2266263" cy="1986843"/>
            </a:xfrm>
            <a:custGeom>
              <a:avLst/>
              <a:gdLst>
                <a:gd name="connsiteX0" fmla="*/ 0 w 2266555"/>
                <a:gd name="connsiteY0" fmla="*/ 0 h 1986769"/>
                <a:gd name="connsiteX1" fmla="*/ 2266555 w 2266555"/>
                <a:gd name="connsiteY1" fmla="*/ 0 h 1986769"/>
                <a:gd name="connsiteX2" fmla="*/ 2266555 w 2266555"/>
                <a:gd name="connsiteY2" fmla="*/ 1986769 h 1986769"/>
                <a:gd name="connsiteX3" fmla="*/ 0 w 2266555"/>
                <a:gd name="connsiteY3" fmla="*/ 1986769 h 1986769"/>
                <a:gd name="connsiteX4" fmla="*/ 0 w 2266555"/>
                <a:gd name="connsiteY4" fmla="*/ 0 h 198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555" h="1986769">
                  <a:moveTo>
                    <a:pt x="0" y="0"/>
                  </a:moveTo>
                  <a:lnTo>
                    <a:pt x="2266555" y="0"/>
                  </a:lnTo>
                  <a:lnTo>
                    <a:pt x="2266555" y="1986769"/>
                  </a:lnTo>
                  <a:lnTo>
                    <a:pt x="0" y="19867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10490" tIns="110490" rIns="110490" bIns="110490" spcCol="1270"/>
            <a:lstStyle/>
            <a:p>
              <a:pPr defTabSz="1289050" eaLnBrk="1" hangingPunct="1">
                <a:lnSpc>
                  <a:spcPct val="90000"/>
                </a:lnSpc>
                <a:spcAft>
                  <a:spcPct val="35000"/>
                </a:spcAft>
                <a:defRPr/>
              </a:pPr>
              <a:r>
                <a:rPr lang="en-US" sz="2900" b="1" dirty="0"/>
                <a:t>Age-Expected Skills</a:t>
              </a:r>
            </a:p>
          </p:txBody>
        </p:sp>
      </p:grpSp>
    </p:spTree>
    <p:custDataLst>
      <p:tags r:id="rId1"/>
    </p:custDataLst>
    <p:extLst>
      <p:ext uri="{BB962C8B-B14F-4D97-AF65-F5344CB8AC3E}">
        <p14:creationId xmlns:p14="http://schemas.microsoft.com/office/powerpoint/2010/main" val="1673508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85750"/>
            <a:ext cx="8229600" cy="1143000"/>
          </a:xfrm>
          <a:solidFill>
            <a:schemeClr val="accent6"/>
          </a:solidFill>
        </p:spPr>
        <p:txBody>
          <a:bodyPr rtlCol="0">
            <a:normAutofit/>
          </a:bodyPr>
          <a:lstStyle/>
          <a:p>
            <a:pPr eaLnBrk="1" fontAlgn="auto" hangingPunct="1">
              <a:spcAft>
                <a:spcPts val="0"/>
              </a:spcAft>
              <a:defRPr/>
            </a:pPr>
            <a:r>
              <a:rPr lang="en-US" sz="3600" b="1" dirty="0">
                <a:solidFill>
                  <a:schemeClr val="bg1"/>
                </a:solidFill>
                <a:latin typeface="Century Gothic" panose="020B0502020202020204" pitchFamily="34" charset="0"/>
                <a:ea typeface="+mj-ea"/>
                <a:cs typeface="+mj-cs"/>
              </a:rPr>
              <a:t>Understand the 7-Point Scale</a:t>
            </a:r>
          </a:p>
        </p:txBody>
      </p:sp>
      <p:sp>
        <p:nvSpPr>
          <p:cNvPr id="55299" name="Content Placeholder 2"/>
          <p:cNvSpPr>
            <a:spLocks noGrp="1"/>
          </p:cNvSpPr>
          <p:nvPr>
            <p:ph idx="1"/>
            <p:custDataLst>
              <p:tags r:id="rId3"/>
            </p:custDataLst>
          </p:nvPr>
        </p:nvSpPr>
        <p:spPr>
          <a:xfrm>
            <a:off x="457200" y="1590675"/>
            <a:ext cx="8229600" cy="4419600"/>
          </a:xfrm>
        </p:spPr>
        <p:txBody>
          <a:bodyPr>
            <a:normAutofit/>
          </a:bodyPr>
          <a:lstStyle/>
          <a:p>
            <a:pPr>
              <a:spcBef>
                <a:spcPct val="0"/>
              </a:spcBef>
              <a:spcAft>
                <a:spcPts val="1800"/>
              </a:spcAft>
              <a:buClr>
                <a:srgbClr val="70B0F0"/>
              </a:buClr>
              <a:buSzPct val="80000"/>
            </a:pPr>
            <a:r>
              <a:rPr lang="en-US" altLang="en-US" sz="2400" dirty="0">
                <a:solidFill>
                  <a:srgbClr val="072543"/>
                </a:solidFill>
              </a:rPr>
              <a:t>The team will be asked to assign a rating from 1 to 7 for each of the three outcome areas.</a:t>
            </a:r>
          </a:p>
          <a:p>
            <a:pPr>
              <a:buClr>
                <a:srgbClr val="70B0F0"/>
              </a:buClr>
              <a:buSzPct val="80000"/>
            </a:pPr>
            <a:r>
              <a:rPr lang="en-US" altLang="en-US" sz="2400" dirty="0">
                <a:solidFill>
                  <a:srgbClr val="072543"/>
                </a:solidFill>
              </a:rPr>
              <a:t>The 7-point scale: </a:t>
            </a:r>
          </a:p>
          <a:p>
            <a:pPr lvl="1">
              <a:buClr>
                <a:srgbClr val="072543"/>
              </a:buClr>
              <a:buSzPct val="50000"/>
              <a:buFont typeface="Wingdings" panose="05000000000000000000" pitchFamily="2" charset="2"/>
              <a:buChar char="§"/>
            </a:pPr>
            <a:r>
              <a:rPr lang="en-US" altLang="en-US" sz="2400" dirty="0">
                <a:solidFill>
                  <a:srgbClr val="072543"/>
                </a:solidFill>
              </a:rPr>
              <a:t>Documents the child’s status at a given point in time.  </a:t>
            </a:r>
          </a:p>
          <a:p>
            <a:pPr lvl="1">
              <a:buClr>
                <a:srgbClr val="072543"/>
              </a:buClr>
              <a:buSzPct val="50000"/>
              <a:buFont typeface="Wingdings" panose="05000000000000000000" pitchFamily="2" charset="2"/>
              <a:buChar char="§"/>
            </a:pPr>
            <a:r>
              <a:rPr lang="en-US" altLang="en-US" sz="2400" dirty="0">
                <a:solidFill>
                  <a:srgbClr val="072543"/>
                </a:solidFill>
              </a:rPr>
              <a:t>Describes the child’s status compared to age-expected functioning.</a:t>
            </a:r>
          </a:p>
          <a:p>
            <a:pPr lvl="1">
              <a:spcBef>
                <a:spcPct val="0"/>
              </a:spcBef>
              <a:spcAft>
                <a:spcPts val="1800"/>
              </a:spcAft>
              <a:buClr>
                <a:srgbClr val="072543"/>
              </a:buClr>
              <a:buSzPct val="50000"/>
              <a:buFont typeface="Wingdings" panose="05000000000000000000" pitchFamily="2" charset="2"/>
              <a:buChar char="§"/>
            </a:pPr>
            <a:r>
              <a:rPr lang="en-US" altLang="en-US" sz="2400" dirty="0">
                <a:solidFill>
                  <a:srgbClr val="072543"/>
                </a:solidFill>
              </a:rPr>
              <a:t>Uses specific criteria to differentiate each of the 7 points.</a:t>
            </a:r>
          </a:p>
          <a:p>
            <a:pPr>
              <a:buClr>
                <a:srgbClr val="70B0F0"/>
              </a:buClr>
              <a:buSzPct val="80000"/>
            </a:pPr>
            <a:r>
              <a:rPr lang="en-US" altLang="en-US" sz="2400" dirty="0">
                <a:solidFill>
                  <a:srgbClr val="072543"/>
                </a:solidFill>
              </a:rPr>
              <a:t>Examining several ratings over time provides a picture of the child’s movement toward age-appropriate functioning.</a:t>
            </a:r>
          </a:p>
        </p:txBody>
      </p:sp>
    </p:spTree>
    <p:custDataLst>
      <p:tags r:id="rId1"/>
    </p:custDataLst>
    <p:extLst>
      <p:ext uri="{BB962C8B-B14F-4D97-AF65-F5344CB8AC3E}">
        <p14:creationId xmlns:p14="http://schemas.microsoft.com/office/powerpoint/2010/main" val="3771753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5"/>
          <p:cNvSpPr txBox="1">
            <a:spLocks/>
          </p:cNvSpPr>
          <p:nvPr>
            <p:custDataLst>
              <p:tags r:id="rId2"/>
            </p:custDataLst>
          </p:nvPr>
        </p:nvSpPr>
        <p:spPr>
          <a:xfrm>
            <a:off x="3854406" y="2971800"/>
            <a:ext cx="5289594" cy="1219200"/>
          </a:xfrm>
          <a:prstGeom prst="rect">
            <a:avLst/>
          </a:prstGeom>
          <a:ln>
            <a:noFill/>
          </a:ln>
        </p:spPr>
        <p:txBody>
          <a:bodyPr vert="horz" lIns="0" tIns="0" rIns="0" bIns="0" rtlCol="0" anchor="t">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defTabSz="849312">
              <a:defRPr sz="1800"/>
            </a:pPr>
            <a:r>
              <a:rPr lang="en-US" sz="3600" dirty="0">
                <a:solidFill>
                  <a:srgbClr val="072543"/>
                </a:solidFill>
                <a:latin typeface="+mn-lt"/>
                <a:ea typeface="Calibri"/>
                <a:cs typeface="Calibri"/>
                <a:sym typeface="Calibri"/>
              </a:rPr>
              <a:t>The 7-Point Scale</a:t>
            </a:r>
          </a:p>
        </p:txBody>
      </p:sp>
      <p:pic>
        <p:nvPicPr>
          <p:cNvPr id="5" name="Picture 4" descr="Image of a young child with her finger in her mouth, eyes wide open, looking away from the camera." title="Young child "/>
          <p:cNvPicPr>
            <a:picLocks noChangeAspect="1"/>
          </p:cNvPicPr>
          <p:nvPr/>
        </p:nvPicPr>
        <p:blipFill rotWithShape="1">
          <a:blip r:embed="rId6" cstate="print">
            <a:extLst>
              <a:ext uri="{28A0092B-C50C-407E-A947-70E740481C1C}">
                <a14:useLocalDpi xmlns:a14="http://schemas.microsoft.com/office/drawing/2010/main" val="0"/>
              </a:ext>
            </a:extLst>
          </a:blip>
          <a:srcRect l="40488"/>
          <a:stretch/>
        </p:blipFill>
        <p:spPr>
          <a:xfrm flipH="1">
            <a:off x="24699" y="2011680"/>
            <a:ext cx="3352519" cy="4846320"/>
          </a:xfrm>
          <a:prstGeom prst="rect">
            <a:avLst/>
          </a:prstGeom>
        </p:spPr>
      </p:pic>
      <p:sp>
        <p:nvSpPr>
          <p:cNvPr id="2" name="Title 1"/>
          <p:cNvSpPr>
            <a:spLocks noGrp="1"/>
          </p:cNvSpPr>
          <p:nvPr>
            <p:ph type="title"/>
            <p:custDataLst>
              <p:tags r:id="rId3"/>
            </p:custDataLst>
          </p:nvPr>
        </p:nvSpPr>
        <p:spPr>
          <a:xfrm>
            <a:off x="685800" y="121920"/>
            <a:ext cx="8229600" cy="1676400"/>
          </a:xfrm>
        </p:spPr>
        <p:txBody>
          <a:bodyPr>
            <a:normAutofit/>
          </a:bodyPr>
          <a:lstStyle/>
          <a:p>
            <a:r>
              <a:rPr lang="en-US" sz="4000" dirty="0">
                <a:solidFill>
                  <a:srgbClr val="072543"/>
                </a:solidFill>
                <a:latin typeface="Century Gothic" panose="020B0502020202020204" pitchFamily="34" charset="0"/>
                <a:ea typeface="Calibri"/>
                <a:cs typeface="Arial" panose="020B0604020202020204" pitchFamily="34" charset="0"/>
                <a:sym typeface="Calibri"/>
              </a:rPr>
              <a:t>Child Outcomes Summary (COS) Process Module</a:t>
            </a:r>
            <a:endParaRPr lang="en-US" sz="4000" dirty="0"/>
          </a:p>
        </p:txBody>
      </p:sp>
    </p:spTree>
    <p:custDataLst>
      <p:tags r:id="rId1"/>
    </p:custDataLst>
    <p:extLst>
      <p:ext uri="{BB962C8B-B14F-4D97-AF65-F5344CB8AC3E}">
        <p14:creationId xmlns:p14="http://schemas.microsoft.com/office/powerpoint/2010/main" val="151659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xfrm>
            <a:off x="457200" y="274638"/>
            <a:ext cx="8229600" cy="1143000"/>
          </a:xfrm>
          <a:solidFill>
            <a:schemeClr val="accent6"/>
          </a:solidFill>
        </p:spPr>
        <p:txBody>
          <a:bodyPr rtlCol="0">
            <a:normAutofit/>
          </a:bodyPr>
          <a:lstStyle/>
          <a:p>
            <a:pPr eaLnBrk="1" fontAlgn="auto" hangingPunct="1">
              <a:spcAft>
                <a:spcPts val="0"/>
              </a:spcAft>
              <a:defRPr/>
            </a:pPr>
            <a:r>
              <a:rPr lang="en-US" sz="3600" b="1" dirty="0">
                <a:latin typeface="Century Gothic" panose="020B0502020202020204" pitchFamily="34" charset="0"/>
              </a:rPr>
              <a:t>Understand the 7-Point Scale</a:t>
            </a:r>
          </a:p>
        </p:txBody>
      </p:sp>
      <p:sp>
        <p:nvSpPr>
          <p:cNvPr id="6" name="Content Placeholder 2"/>
          <p:cNvSpPr txBox="1">
            <a:spLocks/>
          </p:cNvSpPr>
          <p:nvPr>
            <p:custDataLst>
              <p:tags r:id="rId3"/>
            </p:custDataLst>
          </p:nvPr>
        </p:nvSpPr>
        <p:spPr>
          <a:xfrm>
            <a:off x="476655" y="2057400"/>
            <a:ext cx="8229600" cy="351472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6725" lvl="1" indent="-233363">
              <a:spcBef>
                <a:spcPct val="0"/>
              </a:spcBef>
              <a:spcAft>
                <a:spcPts val="1800"/>
              </a:spcAft>
              <a:buClr>
                <a:srgbClr val="92D050"/>
              </a:buClr>
              <a:buSzPct val="50000"/>
              <a:buFont typeface="Wingdings" panose="05000000000000000000" pitchFamily="2" charset="2"/>
              <a:buChar char="§"/>
            </a:pPr>
            <a:r>
              <a:rPr lang="en-US" altLang="en-US" sz="2400" dirty="0">
                <a:solidFill>
                  <a:srgbClr val="072543"/>
                </a:solidFill>
              </a:rPr>
              <a:t>Working in a team when applicable, assign a rating from 1 to 7 for each of the three outcome areas at a given point in time.</a:t>
            </a:r>
          </a:p>
          <a:p>
            <a:pPr marL="466725" lvl="1" indent="-233363">
              <a:spcBef>
                <a:spcPts val="0"/>
              </a:spcBef>
              <a:spcAft>
                <a:spcPts val="1800"/>
              </a:spcAft>
              <a:buClr>
                <a:srgbClr val="92D050"/>
              </a:buClr>
              <a:buSzPct val="50000"/>
              <a:buFont typeface="Wingdings" pitchFamily="2" charset="2"/>
              <a:buChar char="§"/>
            </a:pPr>
            <a:r>
              <a:rPr lang="en-US" altLang="en-US" sz="2400" dirty="0">
                <a:solidFill>
                  <a:srgbClr val="072543"/>
                </a:solidFill>
              </a:rPr>
              <a:t>The scale describes the child’s status compared to age-expected functioning.</a:t>
            </a:r>
          </a:p>
          <a:p>
            <a:pPr marL="466725" lvl="1" indent="-233363">
              <a:buClr>
                <a:srgbClr val="92D050"/>
              </a:buClr>
              <a:buSzPct val="50000"/>
              <a:buFont typeface="Wingdings" pitchFamily="2" charset="2"/>
              <a:buChar char="§"/>
            </a:pPr>
            <a:r>
              <a:rPr lang="en-US" altLang="en-US" sz="2400" dirty="0">
                <a:solidFill>
                  <a:srgbClr val="072543"/>
                </a:solidFill>
              </a:rPr>
              <a:t>The highest point represents age-expected functioning, and lower points represent the degree of distance from age-expectations.</a:t>
            </a:r>
          </a:p>
        </p:txBody>
      </p:sp>
    </p:spTree>
    <p:custDataLst>
      <p:tags r:id="rId1"/>
    </p:custDataLst>
    <p:extLst>
      <p:ext uri="{BB962C8B-B14F-4D97-AF65-F5344CB8AC3E}">
        <p14:creationId xmlns:p14="http://schemas.microsoft.com/office/powerpoint/2010/main" val="612799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custDataLst>
              <p:tags r:id="rId2"/>
            </p:custDataLst>
          </p:nvPr>
        </p:nvSpPr>
        <p:spPr>
          <a:xfrm>
            <a:off x="713581" y="0"/>
            <a:ext cx="7716838" cy="893616"/>
          </a:xfrm>
        </p:spPr>
        <p:txBody>
          <a:bodyPr>
            <a:normAutofit/>
          </a:bodyPr>
          <a:lstStyle/>
          <a:p>
            <a:pPr eaLnBrk="1" hangingPunct="1"/>
            <a:r>
              <a:rPr lang="en-US" sz="3600" dirty="0">
                <a:solidFill>
                  <a:srgbClr val="072543"/>
                </a:solidFill>
                <a:latin typeface="Century Gothic" panose="020B0502020202020204" pitchFamily="34" charset="0"/>
              </a:rPr>
              <a:t>Levels of Functioning </a:t>
            </a:r>
          </a:p>
        </p:txBody>
      </p:sp>
      <p:sp>
        <p:nvSpPr>
          <p:cNvPr id="2" name="Footer Placeholder 1"/>
          <p:cNvSpPr>
            <a:spLocks noGrp="1"/>
          </p:cNvSpPr>
          <p:nvPr>
            <p:ph type="ftr" sz="quarter" idx="4294967295"/>
            <p:custDataLst>
              <p:tags r:id="rId3"/>
            </p:custDataLst>
          </p:nvPr>
        </p:nvSpPr>
        <p:spPr>
          <a:xfrm flipH="1" flipV="1">
            <a:off x="1582615" y="6390394"/>
            <a:ext cx="2760785" cy="177460"/>
          </a:xfrm>
        </p:spPr>
        <p:txBody>
          <a:bodyPr/>
          <a:lstStyle/>
          <a:p>
            <a:pPr>
              <a:defRPr/>
            </a:pPr>
            <a:endParaRPr lang="en-US" dirty="0"/>
          </a:p>
        </p:txBody>
      </p:sp>
      <p:sp>
        <p:nvSpPr>
          <p:cNvPr id="24" name="Text Box 23"/>
          <p:cNvSpPr txBox="1">
            <a:spLocks noChangeArrowheads="1"/>
          </p:cNvSpPr>
          <p:nvPr>
            <p:custDataLst>
              <p:tags r:id="rId4"/>
            </p:custDataLst>
          </p:nvPr>
        </p:nvSpPr>
        <p:spPr bwMode="auto">
          <a:xfrm>
            <a:off x="7052346" y="3075644"/>
            <a:ext cx="1699318" cy="71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rPr>
              <a:t>Movement</a:t>
            </a:r>
            <a:r>
              <a:rPr kumimoji="0" lang="en-US" altLang="en-US" sz="1600" b="0" i="0" u="none" strike="noStrike" cap="none" normalizeH="0" dirty="0">
                <a:ln>
                  <a:noFill/>
                </a:ln>
                <a:solidFill>
                  <a:srgbClr val="000000"/>
                </a:solidFill>
                <a:effectLst/>
                <a:latin typeface="Calibri" panose="020F0502020204030204" pitchFamily="34" charset="0"/>
              </a:rPr>
              <a:t> </a:t>
            </a:r>
            <a:r>
              <a:rPr kumimoji="0" lang="en-US" altLang="en-US" sz="1600" b="1" i="0" u="none" strike="noStrike" cap="none" normalizeH="0" baseline="0" dirty="0">
                <a:ln>
                  <a:noFill/>
                </a:ln>
                <a:solidFill>
                  <a:srgbClr val="000000"/>
                </a:solidFill>
                <a:effectLst/>
                <a:latin typeface="Calibri" panose="020F0502020204030204" pitchFamily="34" charset="0"/>
              </a:rPr>
              <a:t>away from</a:t>
            </a:r>
            <a:r>
              <a:rPr kumimoji="0" lang="en-US" altLang="en-US" sz="1600" b="1" i="0" u="none" strike="noStrike" cap="none" normalizeH="0" dirty="0">
                <a:ln>
                  <a:noFill/>
                </a:ln>
                <a:solidFill>
                  <a:srgbClr val="000000"/>
                </a:solidFill>
                <a:effectLst/>
                <a:latin typeface="Calibri" panose="020F0502020204030204" pitchFamily="34" charset="0"/>
              </a:rPr>
              <a:t> </a:t>
            </a:r>
            <a:r>
              <a:rPr kumimoji="0" lang="en-US" altLang="en-US" sz="1600" b="0" i="0" u="none" strike="noStrike" cap="none" normalizeH="0" baseline="0" dirty="0">
                <a:ln>
                  <a:noFill/>
                </a:ln>
                <a:solidFill>
                  <a:srgbClr val="000000"/>
                </a:solidFill>
                <a:effectLst/>
                <a:latin typeface="Calibri" panose="020F0502020204030204" pitchFamily="34" charset="0"/>
              </a:rPr>
              <a:t>age-expected functioning</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 name="Text Box 24"/>
          <p:cNvSpPr txBox="1">
            <a:spLocks noChangeArrowheads="1"/>
          </p:cNvSpPr>
          <p:nvPr>
            <p:custDataLst>
              <p:tags r:id="rId5"/>
            </p:custDataLst>
          </p:nvPr>
        </p:nvSpPr>
        <p:spPr bwMode="auto">
          <a:xfrm>
            <a:off x="850273" y="5406751"/>
            <a:ext cx="1967046" cy="771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rPr>
              <a:t>Movement</a:t>
            </a:r>
            <a:r>
              <a:rPr kumimoji="0" lang="en-US" altLang="en-US" sz="1600" b="0" i="0" u="none" strike="noStrike" cap="none" normalizeH="0" dirty="0">
                <a:ln>
                  <a:noFill/>
                </a:ln>
                <a:solidFill>
                  <a:srgbClr val="000000"/>
                </a:solidFill>
                <a:effectLst/>
                <a:latin typeface="Calibri" panose="020F0502020204030204" pitchFamily="34" charset="0"/>
              </a:rPr>
              <a:t> </a:t>
            </a:r>
            <a:r>
              <a:rPr kumimoji="0" lang="en-US" altLang="en-US" sz="1600" b="1" i="0" u="none" strike="noStrike" cap="none" normalizeH="0" baseline="0" dirty="0">
                <a:ln>
                  <a:noFill/>
                </a:ln>
                <a:solidFill>
                  <a:srgbClr val="000000"/>
                </a:solidFill>
                <a:effectLst/>
                <a:latin typeface="Calibri" panose="020F0502020204030204" pitchFamily="34" charset="0"/>
              </a:rPr>
              <a:t>toward</a:t>
            </a:r>
            <a:r>
              <a:rPr lang="en-US" altLang="en-US" sz="1600" dirty="0">
                <a:solidFill>
                  <a:srgbClr val="000000"/>
                </a:solidFill>
                <a:latin typeface="Calibri" panose="020F0502020204030204" pitchFamily="34" charset="0"/>
              </a:rPr>
              <a:t> </a:t>
            </a:r>
            <a:r>
              <a:rPr kumimoji="0" lang="en-US" altLang="en-US" sz="1600" b="0" i="0" u="none" strike="noStrike" cap="none" normalizeH="0" baseline="0" dirty="0">
                <a:ln>
                  <a:noFill/>
                </a:ln>
                <a:solidFill>
                  <a:srgbClr val="000000"/>
                </a:solidFill>
                <a:effectLst/>
                <a:latin typeface="Calibri" panose="020F0502020204030204" pitchFamily="34" charset="0"/>
              </a:rPr>
              <a:t>age-expected</a:t>
            </a:r>
            <a:r>
              <a:rPr kumimoji="0" lang="en-US" altLang="en-US" sz="1600" b="0" i="0" u="none" strike="noStrike" cap="none" normalizeH="0" dirty="0">
                <a:ln>
                  <a:noFill/>
                </a:ln>
                <a:solidFill>
                  <a:srgbClr val="000000"/>
                </a:solidFill>
                <a:effectLst/>
                <a:latin typeface="Calibri" panose="020F0502020204030204" pitchFamily="34" charset="0"/>
              </a:rPr>
              <a:t> </a:t>
            </a:r>
            <a:r>
              <a:rPr kumimoji="0" lang="en-US" altLang="en-US" sz="1600" b="0" i="0" u="none" strike="noStrike" cap="none" normalizeH="0" baseline="0" dirty="0">
                <a:ln>
                  <a:noFill/>
                </a:ln>
                <a:solidFill>
                  <a:srgbClr val="000000"/>
                </a:solidFill>
                <a:effectLst/>
                <a:latin typeface="Calibri" panose="020F0502020204030204" pitchFamily="34" charset="0"/>
              </a:rPr>
              <a:t>functioning</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6" name="Oval 15"/>
          <p:cNvSpPr>
            <a:spLocks noChangeAspect="1" noChangeArrowheads="1"/>
          </p:cNvSpPr>
          <p:nvPr>
            <p:custDataLst>
              <p:tags r:id="rId6"/>
            </p:custDataLst>
          </p:nvPr>
        </p:nvSpPr>
        <p:spPr bwMode="auto">
          <a:xfrm>
            <a:off x="1708340" y="768562"/>
            <a:ext cx="4770236" cy="4614163"/>
          </a:xfrm>
          <a:prstGeom prst="ellipse">
            <a:avLst/>
          </a:prstGeom>
          <a:solidFill>
            <a:srgbClr val="02A8FF"/>
          </a:solidFill>
          <a:ln w="9525" algn="ctr">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16"/>
          <p:cNvSpPr>
            <a:spLocks noChangeAspect="1" noChangeArrowheads="1"/>
          </p:cNvSpPr>
          <p:nvPr>
            <p:custDataLst>
              <p:tags r:id="rId7"/>
            </p:custDataLst>
          </p:nvPr>
        </p:nvSpPr>
        <p:spPr bwMode="auto">
          <a:xfrm>
            <a:off x="1945951" y="887230"/>
            <a:ext cx="4435073" cy="4435073"/>
          </a:xfrm>
          <a:prstGeom prst="ellipse">
            <a:avLst/>
          </a:prstGeom>
          <a:solidFill>
            <a:srgbClr val="028CB2"/>
          </a:solidFill>
          <a:ln w="9525" algn="ctr">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Oval 17"/>
          <p:cNvSpPr>
            <a:spLocks noChangeAspect="1" noChangeArrowheads="1"/>
          </p:cNvSpPr>
          <p:nvPr>
            <p:custDataLst>
              <p:tags r:id="rId8"/>
            </p:custDataLst>
          </p:nvPr>
        </p:nvSpPr>
        <p:spPr bwMode="auto">
          <a:xfrm>
            <a:off x="2046282" y="1008573"/>
            <a:ext cx="4096012" cy="4096012"/>
          </a:xfrm>
          <a:prstGeom prst="ellipse">
            <a:avLst/>
          </a:prstGeom>
          <a:solidFill>
            <a:srgbClr val="02BAFD"/>
          </a:solidFill>
          <a:ln w="9525" algn="ctr">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18"/>
          <p:cNvSpPr>
            <a:spLocks noChangeAspect="1" noChangeArrowheads="1"/>
          </p:cNvSpPr>
          <p:nvPr>
            <p:custDataLst>
              <p:tags r:id="rId9"/>
            </p:custDataLst>
          </p:nvPr>
        </p:nvSpPr>
        <p:spPr bwMode="auto">
          <a:xfrm>
            <a:off x="2252881" y="1202732"/>
            <a:ext cx="3760848" cy="3760848"/>
          </a:xfrm>
          <a:prstGeom prst="ellipse">
            <a:avLst/>
          </a:prstGeom>
          <a:solidFill>
            <a:srgbClr val="02C5CA"/>
          </a:solidFill>
          <a:ln w="9525" algn="ctr">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19"/>
          <p:cNvSpPr>
            <a:spLocks noChangeAspect="1" noChangeArrowheads="1"/>
          </p:cNvSpPr>
          <p:nvPr>
            <p:custDataLst>
              <p:tags r:id="rId10"/>
            </p:custDataLst>
          </p:nvPr>
        </p:nvSpPr>
        <p:spPr bwMode="auto">
          <a:xfrm>
            <a:off x="2357625" y="1320088"/>
            <a:ext cx="3421787" cy="3421787"/>
          </a:xfrm>
          <a:prstGeom prst="ellipse">
            <a:avLst/>
          </a:prstGeom>
          <a:solidFill>
            <a:srgbClr val="02E6EC"/>
          </a:solidFill>
          <a:ln w="9525" algn="ctr">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0"/>
          <p:cNvSpPr>
            <a:spLocks noChangeAspect="1" noChangeArrowheads="1"/>
          </p:cNvSpPr>
          <p:nvPr>
            <p:custDataLst>
              <p:tags r:id="rId11"/>
            </p:custDataLst>
          </p:nvPr>
        </p:nvSpPr>
        <p:spPr bwMode="auto">
          <a:xfrm>
            <a:off x="2620175" y="1532331"/>
            <a:ext cx="3086624" cy="3086624"/>
          </a:xfrm>
          <a:prstGeom prst="ellipse">
            <a:avLst/>
          </a:prstGeom>
          <a:solidFill>
            <a:srgbClr val="B9FDFF"/>
          </a:solidFill>
          <a:ln w="9525" algn="ctr">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panose="020F0502020204030204" pitchFamily="34" charset="0"/>
              </a:rPr>
              <a:t>Age-expected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skills and behavior</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2" name="Oval 21"/>
          <p:cNvSpPr>
            <a:spLocks noChangeAspect="1" noChangeArrowheads="1"/>
          </p:cNvSpPr>
          <p:nvPr>
            <p:custDataLst>
              <p:tags r:id="rId12"/>
            </p:custDataLst>
          </p:nvPr>
        </p:nvSpPr>
        <p:spPr bwMode="auto">
          <a:xfrm>
            <a:off x="2856942" y="1758265"/>
            <a:ext cx="2693001" cy="2693001"/>
          </a:xfrm>
          <a:prstGeom prst="ellipse">
            <a:avLst/>
          </a:prstGeom>
          <a:solidFill>
            <a:srgbClr val="DDFEFF"/>
          </a:solidFill>
          <a:ln w="19050" algn="ctr">
            <a:solidFill>
              <a:srgbClr val="000000"/>
            </a:solidFill>
            <a:prstDash val="dash"/>
            <a:round/>
            <a:headEnd/>
            <a:tailEnd/>
          </a:ln>
          <a:extLst/>
        </p:spPr>
        <p:txBody>
          <a:bodyPr vert="horz" wrap="square" lIns="91440" tIns="45720" rIns="91440" bIns="45720" numCol="1" anchor="t" anchorCtr="0" compatLnSpc="1">
            <a:prstTxWarp prst="textNoShape">
              <a:avLst/>
            </a:prstTxWarp>
          </a:bodyPr>
          <a:lstStyle/>
          <a:p>
            <a:endParaRPr lang="en-US" dirty="0"/>
          </a:p>
          <a:p>
            <a:endParaRPr lang="en-US" dirty="0"/>
          </a:p>
          <a:p>
            <a:pPr algn="ctr"/>
            <a:r>
              <a:rPr lang="en-US" sz="2000" b="1" dirty="0"/>
              <a:t>Age – expected</a:t>
            </a:r>
          </a:p>
          <a:p>
            <a:pPr algn="ctr"/>
            <a:r>
              <a:rPr lang="en-US" sz="2000" b="1" dirty="0"/>
              <a:t>skills and behaviors</a:t>
            </a:r>
          </a:p>
        </p:txBody>
      </p:sp>
      <p:sp>
        <p:nvSpPr>
          <p:cNvPr id="23" name="Line 22"/>
          <p:cNvSpPr>
            <a:spLocks noChangeShapeType="1"/>
          </p:cNvSpPr>
          <p:nvPr>
            <p:custDataLst>
              <p:tags r:id="rId13"/>
            </p:custDataLst>
          </p:nvPr>
        </p:nvSpPr>
        <p:spPr bwMode="auto">
          <a:xfrm flipV="1">
            <a:off x="6013729" y="3433636"/>
            <a:ext cx="929695" cy="22440"/>
          </a:xfrm>
          <a:prstGeom prst="line">
            <a:avLst/>
          </a:prstGeom>
          <a:noFill/>
          <a:ln w="57150" algn="ctr">
            <a:solidFill>
              <a:srgbClr val="000000"/>
            </a:solidFill>
            <a:round/>
            <a:headEnd/>
            <a:tailEnd type="arrow" w="med" len="med"/>
          </a:ln>
          <a:effectLst>
            <a:outerShdw blurRad="50800" dist="38100" dir="2700000" algn="tl" rotWithShape="0">
              <a:srgbClr val="000000">
                <a:alpha val="39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5"/>
          <p:cNvSpPr>
            <a:spLocks noChangeShapeType="1"/>
          </p:cNvSpPr>
          <p:nvPr>
            <p:custDataLst>
              <p:tags r:id="rId14"/>
            </p:custDataLst>
          </p:nvPr>
        </p:nvSpPr>
        <p:spPr bwMode="auto">
          <a:xfrm flipV="1">
            <a:off x="2902084" y="4788130"/>
            <a:ext cx="637992" cy="715919"/>
          </a:xfrm>
          <a:prstGeom prst="line">
            <a:avLst/>
          </a:prstGeom>
          <a:noFill/>
          <a:ln w="57150" algn="ctr">
            <a:solidFill>
              <a:srgbClr val="000000"/>
            </a:solidFill>
            <a:round/>
            <a:headEnd/>
            <a:tailEnd type="arrow" w="med" len="med"/>
          </a:ln>
          <a:effectLst>
            <a:outerShdw blurRad="50800" dist="38100" dir="2700000" algn="tl" rotWithShape="0">
              <a:srgbClr val="000000">
                <a:alpha val="39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15065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1000" tmFilter="0, 0; .2, .5; .8, .5; 1, 0"/>
                                        <p:tgtEl>
                                          <p:spTgt spid="20"/>
                                        </p:tgtEl>
                                      </p:cBhvr>
                                    </p:animEffect>
                                    <p:animScale>
                                      <p:cBhvr>
                                        <p:cTn id="11" dur="500" autoRev="1" fill="hold"/>
                                        <p:tgtEl>
                                          <p:spTgt spid="20"/>
                                        </p:tgtEl>
                                      </p:cBhvr>
                                      <p:by x="105000" y="105000"/>
                                    </p:animScale>
                                  </p:childTnLst>
                                </p:cTn>
                              </p:par>
                            </p:childTnLst>
                          </p:cTn>
                        </p:par>
                        <p:par>
                          <p:cTn id="12" fill="hold">
                            <p:stCondLst>
                              <p:cond delay="2000"/>
                            </p:stCondLst>
                            <p:childTnLst>
                              <p:par>
                                <p:cTn id="13" presetID="26" presetClass="emph" presetSubtype="0" fill="hold" grpId="0" nodeType="afterEffect">
                                  <p:stCondLst>
                                    <p:cond delay="0"/>
                                  </p:stCondLst>
                                  <p:childTnLst>
                                    <p:animEffect transition="out" filter="fade">
                                      <p:cBhvr>
                                        <p:cTn id="14" dur="1000" tmFilter="0, 0; .2, .5; .8, .5; 1, 0"/>
                                        <p:tgtEl>
                                          <p:spTgt spid="19"/>
                                        </p:tgtEl>
                                      </p:cBhvr>
                                    </p:animEffect>
                                    <p:animScale>
                                      <p:cBhvr>
                                        <p:cTn id="15" dur="500" autoRev="1" fill="hold"/>
                                        <p:tgtEl>
                                          <p:spTgt spid="1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1000" tmFilter="0, 0; .2, .5; .8, .5; 1, 0"/>
                                        <p:tgtEl>
                                          <p:spTgt spid="18"/>
                                        </p:tgtEl>
                                      </p:cBhvr>
                                    </p:animEffect>
                                    <p:animScale>
                                      <p:cBhvr>
                                        <p:cTn id="20" dur="500" autoRev="1" fill="hold"/>
                                        <p:tgtEl>
                                          <p:spTgt spid="18"/>
                                        </p:tgtEl>
                                      </p:cBhvr>
                                      <p:by x="105000" y="105000"/>
                                    </p:animScale>
                                  </p:childTnLst>
                                </p:cTn>
                              </p:par>
                            </p:childTnLst>
                          </p:cTn>
                        </p:par>
                        <p:par>
                          <p:cTn id="21" fill="hold">
                            <p:stCondLst>
                              <p:cond delay="1000"/>
                            </p:stCondLst>
                            <p:childTnLst>
                              <p:par>
                                <p:cTn id="22" presetID="26" presetClass="emph" presetSubtype="0" fill="hold" grpId="0" nodeType="afterEffect">
                                  <p:stCondLst>
                                    <p:cond delay="0"/>
                                  </p:stCondLst>
                                  <p:childTnLst>
                                    <p:animEffect transition="out" filter="fade">
                                      <p:cBhvr>
                                        <p:cTn id="23" dur="1000" tmFilter="0, 0; .2, .5; .8, .5; 1, 0"/>
                                        <p:tgtEl>
                                          <p:spTgt spid="17"/>
                                        </p:tgtEl>
                                      </p:cBhvr>
                                    </p:animEffect>
                                    <p:animScale>
                                      <p:cBhvr>
                                        <p:cTn id="24" dur="500" autoRev="1" fill="hold"/>
                                        <p:tgtEl>
                                          <p:spTgt spid="17"/>
                                        </p:tgtEl>
                                      </p:cBhvr>
                                      <p:by x="105000" y="105000"/>
                                    </p:animScale>
                                  </p:childTnLst>
                                </p:cTn>
                              </p:par>
                            </p:childTnLst>
                          </p:cTn>
                        </p:par>
                        <p:par>
                          <p:cTn id="25" fill="hold">
                            <p:stCondLst>
                              <p:cond delay="2000"/>
                            </p:stCondLst>
                            <p:childTnLst>
                              <p:par>
                                <p:cTn id="26" presetID="26" presetClass="emph" presetSubtype="0" fill="hold" grpId="0" nodeType="afterEffect">
                                  <p:stCondLst>
                                    <p:cond delay="0"/>
                                  </p:stCondLst>
                                  <p:childTnLst>
                                    <p:animEffect transition="out" filter="fade">
                                      <p:cBhvr>
                                        <p:cTn id="27" dur="1000" tmFilter="0, 0; .2, .5; .8, .5; 1, 0"/>
                                        <p:tgtEl>
                                          <p:spTgt spid="16"/>
                                        </p:tgtEl>
                                      </p:cBhvr>
                                    </p:animEffect>
                                    <p:animScale>
                                      <p:cBhvr>
                                        <p:cTn id="28" dur="500" autoRev="1" fill="hold"/>
                                        <p:tgtEl>
                                          <p:spTgt spid="16"/>
                                        </p:tgtEl>
                                      </p:cBhvr>
                                      <p:by x="105000" y="105000"/>
                                    </p:animScale>
                                  </p:childTnLst>
                                </p:cTn>
                              </p:par>
                            </p:childTnLst>
                          </p:cTn>
                        </p:par>
                        <p:par>
                          <p:cTn id="29" fill="hold">
                            <p:stCondLst>
                              <p:cond delay="3000"/>
                            </p:stCondLst>
                            <p:childTnLst>
                              <p:par>
                                <p:cTn id="30" presetID="22" presetClass="entr" presetSubtype="4"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par>
                          <p:cTn id="33" fill="hold">
                            <p:stCondLst>
                              <p:cond delay="4500"/>
                            </p:stCondLst>
                            <p:childTnLst>
                              <p:par>
                                <p:cTn id="34" presetID="22" presetClass="entr" presetSubtype="8"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5000"/>
                            </p:stCondLst>
                            <p:childTnLst>
                              <p:par>
                                <p:cTn id="38" presetID="22" presetClass="entr" presetSubtype="8"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par>
                          <p:cTn id="41" fill="hold">
                            <p:stCondLst>
                              <p:cond delay="5500"/>
                            </p:stCondLst>
                            <p:childTnLst>
                              <p:par>
                                <p:cTn id="42" presetID="22" presetClass="entr" presetSubtype="4"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6" grpId="0" animBg="1"/>
      <p:bldP spid="17" grpId="0" animBg="1"/>
      <p:bldP spid="18" grpId="0" animBg="1"/>
      <p:bldP spid="19" grpId="0" animBg="1"/>
      <p:bldP spid="20" grpId="0" animBg="1"/>
      <p:bldP spid="21" grpId="0" animBg="1"/>
      <p:bldP spid="23"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p:cNvCxnSpPr>
            <a:stCxn id="3" idx="2"/>
            <a:endCxn id="8" idx="0"/>
          </p:cNvCxnSpPr>
          <p:nvPr/>
        </p:nvCxnSpPr>
        <p:spPr>
          <a:xfrm>
            <a:off x="4572001" y="1447800"/>
            <a:ext cx="2128424" cy="25791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5" name="Straight Connector 54"/>
          <p:cNvCxnSpPr>
            <a:stCxn id="3" idx="2"/>
            <a:endCxn id="5" idx="0"/>
          </p:cNvCxnSpPr>
          <p:nvPr/>
        </p:nvCxnSpPr>
        <p:spPr>
          <a:xfrm flipH="1">
            <a:off x="2463418" y="1447800"/>
            <a:ext cx="2108583" cy="25837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4" name="Straight Connector 53"/>
          <p:cNvCxnSpPr>
            <a:stCxn id="8" idx="2"/>
            <a:endCxn id="33" idx="0"/>
          </p:cNvCxnSpPr>
          <p:nvPr/>
        </p:nvCxnSpPr>
        <p:spPr>
          <a:xfrm>
            <a:off x="6700425" y="1998327"/>
            <a:ext cx="0" cy="20495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0" name="Straight Connector 49"/>
          <p:cNvCxnSpPr>
            <a:stCxn id="5" idx="2"/>
            <a:endCxn id="7" idx="0"/>
          </p:cNvCxnSpPr>
          <p:nvPr/>
        </p:nvCxnSpPr>
        <p:spPr>
          <a:xfrm>
            <a:off x="2463418" y="2001082"/>
            <a:ext cx="0" cy="19677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9" name="Straight Connector 78"/>
          <p:cNvCxnSpPr>
            <a:endCxn id="13" idx="0"/>
          </p:cNvCxnSpPr>
          <p:nvPr/>
        </p:nvCxnSpPr>
        <p:spPr>
          <a:xfrm>
            <a:off x="7787653" y="2767320"/>
            <a:ext cx="0" cy="15818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8" name="Straight Connector 77"/>
          <p:cNvCxnSpPr>
            <a:endCxn id="12" idx="0"/>
          </p:cNvCxnSpPr>
          <p:nvPr/>
        </p:nvCxnSpPr>
        <p:spPr>
          <a:xfrm>
            <a:off x="5684845" y="2767320"/>
            <a:ext cx="0" cy="15818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3" name="Straight Connector 72"/>
          <p:cNvCxnSpPr>
            <a:endCxn id="21" idx="0"/>
          </p:cNvCxnSpPr>
          <p:nvPr/>
        </p:nvCxnSpPr>
        <p:spPr>
          <a:xfrm>
            <a:off x="5141121" y="4024952"/>
            <a:ext cx="1" cy="27070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4" name="Straight Connector 73"/>
          <p:cNvCxnSpPr>
            <a:endCxn id="36" idx="0"/>
          </p:cNvCxnSpPr>
          <p:nvPr/>
        </p:nvCxnSpPr>
        <p:spPr>
          <a:xfrm>
            <a:off x="6250367" y="4026525"/>
            <a:ext cx="1" cy="26913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Connector 75"/>
          <p:cNvCxnSpPr>
            <a:endCxn id="37" idx="0"/>
          </p:cNvCxnSpPr>
          <p:nvPr/>
        </p:nvCxnSpPr>
        <p:spPr>
          <a:xfrm>
            <a:off x="8313695" y="4024952"/>
            <a:ext cx="0" cy="67875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5" name="Straight Connector 74"/>
          <p:cNvCxnSpPr>
            <a:endCxn id="24" idx="0"/>
          </p:cNvCxnSpPr>
          <p:nvPr/>
        </p:nvCxnSpPr>
        <p:spPr>
          <a:xfrm>
            <a:off x="7261186" y="4018554"/>
            <a:ext cx="0" cy="68515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4" name="Straight Connector 63"/>
          <p:cNvCxnSpPr>
            <a:endCxn id="11" idx="0"/>
          </p:cNvCxnSpPr>
          <p:nvPr/>
        </p:nvCxnSpPr>
        <p:spPr>
          <a:xfrm>
            <a:off x="3043174" y="2758203"/>
            <a:ext cx="0" cy="16730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0" name="Straight Connector 69"/>
          <p:cNvCxnSpPr>
            <a:stCxn id="18" idx="2"/>
            <a:endCxn id="26" idx="0"/>
          </p:cNvCxnSpPr>
          <p:nvPr/>
        </p:nvCxnSpPr>
        <p:spPr>
          <a:xfrm>
            <a:off x="1197558" y="5065268"/>
            <a:ext cx="1" cy="81236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2" name="Straight Connector 61"/>
          <p:cNvCxnSpPr>
            <a:endCxn id="10" idx="0"/>
          </p:cNvCxnSpPr>
          <p:nvPr/>
        </p:nvCxnSpPr>
        <p:spPr>
          <a:xfrm>
            <a:off x="1197558" y="2758203"/>
            <a:ext cx="0" cy="16730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9" name="Straight Connector 68"/>
          <p:cNvCxnSpPr>
            <a:endCxn id="20" idx="0"/>
          </p:cNvCxnSpPr>
          <p:nvPr/>
        </p:nvCxnSpPr>
        <p:spPr>
          <a:xfrm>
            <a:off x="3671230" y="4024952"/>
            <a:ext cx="1" cy="27070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6" name="Straight Connector 65"/>
          <p:cNvCxnSpPr>
            <a:endCxn id="35" idx="0"/>
          </p:cNvCxnSpPr>
          <p:nvPr/>
        </p:nvCxnSpPr>
        <p:spPr>
          <a:xfrm>
            <a:off x="2426220" y="4018554"/>
            <a:ext cx="0" cy="27710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5" name="Straight Connector 114"/>
          <p:cNvCxnSpPr>
            <a:stCxn id="10" idx="2"/>
            <a:endCxn id="18" idx="0"/>
          </p:cNvCxnSpPr>
          <p:nvPr/>
        </p:nvCxnSpPr>
        <p:spPr>
          <a:xfrm>
            <a:off x="1197558" y="3208973"/>
            <a:ext cx="0" cy="108668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9" name="Straight Connector 118"/>
          <p:cNvCxnSpPr>
            <a:stCxn id="11" idx="2"/>
          </p:cNvCxnSpPr>
          <p:nvPr/>
        </p:nvCxnSpPr>
        <p:spPr>
          <a:xfrm>
            <a:off x="3043174" y="3211822"/>
            <a:ext cx="0" cy="19202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3" name="Straight Connector 122"/>
          <p:cNvCxnSpPr>
            <a:stCxn id="12" idx="2"/>
            <a:endCxn id="15" idx="0"/>
          </p:cNvCxnSpPr>
          <p:nvPr/>
        </p:nvCxnSpPr>
        <p:spPr>
          <a:xfrm flipH="1">
            <a:off x="5684844" y="3211364"/>
            <a:ext cx="1" cy="19252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4" name="Straight Connector 123"/>
          <p:cNvCxnSpPr>
            <a:stCxn id="13" idx="2"/>
            <a:endCxn id="34" idx="0"/>
          </p:cNvCxnSpPr>
          <p:nvPr/>
        </p:nvCxnSpPr>
        <p:spPr>
          <a:xfrm flipH="1">
            <a:off x="7787652" y="3211364"/>
            <a:ext cx="1" cy="19252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32" name="Straight Connector 131"/>
          <p:cNvCxnSpPr>
            <a:stCxn id="35" idx="2"/>
            <a:endCxn id="38" idx="0"/>
          </p:cNvCxnSpPr>
          <p:nvPr/>
        </p:nvCxnSpPr>
        <p:spPr>
          <a:xfrm>
            <a:off x="2426220" y="5065268"/>
            <a:ext cx="0" cy="81236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35" name="Straight Connector 134"/>
          <p:cNvCxnSpPr>
            <a:stCxn id="20" idx="2"/>
            <a:endCxn id="39" idx="0"/>
          </p:cNvCxnSpPr>
          <p:nvPr/>
        </p:nvCxnSpPr>
        <p:spPr>
          <a:xfrm flipH="1">
            <a:off x="3671230" y="5065268"/>
            <a:ext cx="1" cy="81896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38" name="Straight Connector 137"/>
          <p:cNvCxnSpPr>
            <a:stCxn id="21" idx="2"/>
            <a:endCxn id="40" idx="0"/>
          </p:cNvCxnSpPr>
          <p:nvPr/>
        </p:nvCxnSpPr>
        <p:spPr>
          <a:xfrm>
            <a:off x="5141122" y="5631787"/>
            <a:ext cx="0" cy="24742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41" name="Straight Connector 140"/>
          <p:cNvCxnSpPr>
            <a:stCxn id="36" idx="2"/>
            <a:endCxn id="41" idx="0"/>
          </p:cNvCxnSpPr>
          <p:nvPr/>
        </p:nvCxnSpPr>
        <p:spPr>
          <a:xfrm>
            <a:off x="6250368" y="5631787"/>
            <a:ext cx="0" cy="24742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44" name="Straight Connector 143"/>
          <p:cNvCxnSpPr>
            <a:stCxn id="24" idx="2"/>
            <a:endCxn id="42" idx="0"/>
          </p:cNvCxnSpPr>
          <p:nvPr/>
        </p:nvCxnSpPr>
        <p:spPr>
          <a:xfrm>
            <a:off x="7261186" y="4991116"/>
            <a:ext cx="0" cy="88651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p:cNvCxnSpPr>
            <a:stCxn id="37" idx="2"/>
            <a:endCxn id="43" idx="0"/>
          </p:cNvCxnSpPr>
          <p:nvPr/>
        </p:nvCxnSpPr>
        <p:spPr>
          <a:xfrm>
            <a:off x="8313695" y="4991116"/>
            <a:ext cx="0" cy="88722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custDataLst>
              <p:tags r:id="rId2"/>
            </p:custDataLst>
          </p:nvPr>
        </p:nvSpPr>
        <p:spPr>
          <a:xfrm>
            <a:off x="304800" y="274638"/>
            <a:ext cx="8839200" cy="623301"/>
          </a:xfrm>
        </p:spPr>
        <p:txBody>
          <a:bodyPr>
            <a:noAutofit/>
          </a:bodyPr>
          <a:lstStyle/>
          <a:p>
            <a:r>
              <a:rPr lang="en-US" sz="3000" dirty="0">
                <a:solidFill>
                  <a:srgbClr val="002060"/>
                </a:solidFill>
                <a:latin typeface="Century Gothic" panose="020B0502020202020204" pitchFamily="34" charset="0"/>
              </a:rPr>
              <a:t>Decision Tree for Summary Rating Discussions</a:t>
            </a:r>
          </a:p>
        </p:txBody>
      </p:sp>
      <p:sp>
        <p:nvSpPr>
          <p:cNvPr id="3" name="Rounded Rectangle 2"/>
          <p:cNvSpPr/>
          <p:nvPr>
            <p:custDataLst>
              <p:tags r:id="rId3"/>
            </p:custDataLst>
          </p:nvPr>
        </p:nvSpPr>
        <p:spPr>
          <a:xfrm>
            <a:off x="2592178" y="960258"/>
            <a:ext cx="3959646" cy="487542"/>
          </a:xfrm>
          <a:prstGeom prst="roundRect">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marL="91440" algn="ctr">
              <a:lnSpc>
                <a:spcPts val="1100"/>
              </a:lnSpc>
            </a:pPr>
            <a:r>
              <a:rPr lang="en-US" sz="1200" dirty="0"/>
              <a:t>Does the child ever function in ways that would be considered </a:t>
            </a:r>
            <a:r>
              <a:rPr lang="en-US" sz="1200" dirty="0">
                <a:solidFill>
                  <a:schemeClr val="tx1"/>
                </a:solidFill>
              </a:rPr>
              <a:t>age-expected </a:t>
            </a:r>
            <a:r>
              <a:rPr lang="en-US" sz="1200" dirty="0"/>
              <a:t>with regard to this outcome?</a:t>
            </a:r>
          </a:p>
        </p:txBody>
      </p:sp>
      <p:sp>
        <p:nvSpPr>
          <p:cNvPr id="8" name="Rounded Rectangle 7"/>
          <p:cNvSpPr/>
          <p:nvPr>
            <p:custDataLst>
              <p:tags r:id="rId4"/>
            </p:custDataLst>
          </p:nvPr>
        </p:nvSpPr>
        <p:spPr>
          <a:xfrm>
            <a:off x="5741021" y="1705719"/>
            <a:ext cx="1918808" cy="292608"/>
          </a:xfrm>
          <a:prstGeom prst="roundRect">
            <a:avLst>
              <a:gd name="adj" fmla="val 21801"/>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Yes (consider rating 4–7)</a:t>
            </a:r>
          </a:p>
        </p:txBody>
      </p:sp>
      <p:sp>
        <p:nvSpPr>
          <p:cNvPr id="15" name="Rounded Rectangle 14"/>
          <p:cNvSpPr/>
          <p:nvPr>
            <p:custDataLst>
              <p:tags r:id="rId5"/>
            </p:custDataLst>
          </p:nvPr>
        </p:nvSpPr>
        <p:spPr>
          <a:xfrm>
            <a:off x="4647000" y="3403890"/>
            <a:ext cx="2075688" cy="621062"/>
          </a:xfrm>
          <a:prstGeom prst="roundRect">
            <a:avLst>
              <a:gd name="adj" fmla="val 11749"/>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t" anchorCtr="0"/>
          <a:lstStyle/>
          <a:p>
            <a:pPr marL="91440" algn="ctr">
              <a:lnSpc>
                <a:spcPts val="1100"/>
              </a:lnSpc>
            </a:pPr>
            <a:r>
              <a:rPr lang="en-US" sz="1200" dirty="0"/>
              <a:t>To what extent is the child’s functioning </a:t>
            </a:r>
            <a:r>
              <a:rPr lang="en-US" sz="1200" dirty="0">
                <a:solidFill>
                  <a:schemeClr val="tx1"/>
                </a:solidFill>
              </a:rPr>
              <a:t>age-expected </a:t>
            </a:r>
            <a:r>
              <a:rPr lang="en-US" sz="1200" dirty="0"/>
              <a:t>across settings and situations?</a:t>
            </a:r>
          </a:p>
        </p:txBody>
      </p:sp>
      <p:sp>
        <p:nvSpPr>
          <p:cNvPr id="34" name="Rounded Rectangle 33"/>
          <p:cNvSpPr/>
          <p:nvPr>
            <p:custDataLst>
              <p:tags r:id="rId6"/>
            </p:custDataLst>
          </p:nvPr>
        </p:nvSpPr>
        <p:spPr>
          <a:xfrm>
            <a:off x="6827532" y="3403890"/>
            <a:ext cx="1920240" cy="621062"/>
          </a:xfrm>
          <a:prstGeom prst="roundRect">
            <a:avLst>
              <a:gd name="adj" fmla="val 11749"/>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t" anchorCtr="0"/>
          <a:lstStyle/>
          <a:p>
            <a:pPr algn="ctr">
              <a:lnSpc>
                <a:spcPts val="1100"/>
              </a:lnSpc>
            </a:pPr>
            <a:r>
              <a:rPr lang="en-US" sz="1200" dirty="0"/>
              <a:t>Does anyone have concerns about the child’s functioning with regard to the outcome area?</a:t>
            </a:r>
          </a:p>
        </p:txBody>
      </p:sp>
      <p:sp>
        <p:nvSpPr>
          <p:cNvPr id="21" name="Rounded Rectangle 20"/>
          <p:cNvSpPr/>
          <p:nvPr>
            <p:custDataLst>
              <p:tags r:id="rId7"/>
            </p:custDataLst>
          </p:nvPr>
        </p:nvSpPr>
        <p:spPr>
          <a:xfrm>
            <a:off x="4656370" y="4295660"/>
            <a:ext cx="969503" cy="1336127"/>
          </a:xfrm>
          <a:prstGeom prst="roundRect">
            <a:avLst>
              <a:gd name="adj" fmla="val 8336"/>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t" anchorCtr="0"/>
          <a:lstStyle/>
          <a:p>
            <a:pPr marL="61913" algn="ctr">
              <a:lnSpc>
                <a:spcPts val="1100"/>
              </a:lnSpc>
            </a:pPr>
            <a:r>
              <a:rPr lang="en-US" sz="1100" dirty="0"/>
              <a:t>Occasional use of age-expected skills; more behavior that is not </a:t>
            </a:r>
            <a:r>
              <a:rPr lang="en-US" sz="1100" dirty="0">
                <a:solidFill>
                  <a:schemeClr val="tx1"/>
                </a:solidFill>
              </a:rPr>
              <a:t>age- expected</a:t>
            </a:r>
          </a:p>
        </p:txBody>
      </p:sp>
      <p:sp>
        <p:nvSpPr>
          <p:cNvPr id="36" name="Rounded Rectangle 35"/>
          <p:cNvSpPr/>
          <p:nvPr>
            <p:custDataLst>
              <p:tags r:id="rId8"/>
            </p:custDataLst>
          </p:nvPr>
        </p:nvSpPr>
        <p:spPr>
          <a:xfrm>
            <a:off x="5765616" y="4295660"/>
            <a:ext cx="969503" cy="1336127"/>
          </a:xfrm>
          <a:prstGeom prst="roundRect">
            <a:avLst>
              <a:gd name="adj" fmla="val 7812"/>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t" anchorCtr="0"/>
          <a:lstStyle/>
          <a:p>
            <a:pPr algn="ctr">
              <a:lnSpc>
                <a:spcPts val="1100"/>
              </a:lnSpc>
            </a:pPr>
            <a:r>
              <a:rPr lang="en-US" sz="1100" dirty="0">
                <a:solidFill>
                  <a:schemeClr val="tx1"/>
                </a:solidFill>
              </a:rPr>
              <a:t>Uses a mix of age-expected and </a:t>
            </a:r>
            <a:r>
              <a:rPr lang="en-US" sz="1100">
                <a:solidFill>
                  <a:schemeClr val="tx1"/>
                </a:solidFill>
              </a:rPr>
              <a:t>not age-expected </a:t>
            </a:r>
            <a:r>
              <a:rPr lang="en-US" sz="1100" dirty="0">
                <a:solidFill>
                  <a:schemeClr val="tx1"/>
                </a:solidFill>
              </a:rPr>
              <a:t>behaviors and skills</a:t>
            </a:r>
          </a:p>
        </p:txBody>
      </p:sp>
      <p:sp>
        <p:nvSpPr>
          <p:cNvPr id="40" name="Rounded Rectangle 39"/>
          <p:cNvSpPr/>
          <p:nvPr>
            <p:custDataLst>
              <p:tags r:id="rId9"/>
            </p:custDataLst>
          </p:nvPr>
        </p:nvSpPr>
        <p:spPr>
          <a:xfrm>
            <a:off x="4710337" y="5879207"/>
            <a:ext cx="861570" cy="289176"/>
          </a:xfrm>
          <a:prstGeom prst="roundRect">
            <a:avLst>
              <a:gd name="adj" fmla="val 1270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Rating = 4</a:t>
            </a:r>
          </a:p>
        </p:txBody>
      </p:sp>
      <p:sp>
        <p:nvSpPr>
          <p:cNvPr id="41" name="Rounded Rectangle 40"/>
          <p:cNvSpPr/>
          <p:nvPr>
            <p:custDataLst>
              <p:tags r:id="rId10"/>
            </p:custDataLst>
          </p:nvPr>
        </p:nvSpPr>
        <p:spPr>
          <a:xfrm>
            <a:off x="5819583" y="5879207"/>
            <a:ext cx="861570" cy="289176"/>
          </a:xfrm>
          <a:prstGeom prst="roundRect">
            <a:avLst>
              <a:gd name="adj" fmla="val 1270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Rating = 5</a:t>
            </a:r>
          </a:p>
        </p:txBody>
      </p:sp>
      <p:sp>
        <p:nvSpPr>
          <p:cNvPr id="37" name="Rounded Rectangle 36"/>
          <p:cNvSpPr/>
          <p:nvPr>
            <p:custDataLst>
              <p:tags r:id="rId11"/>
            </p:custDataLst>
          </p:nvPr>
        </p:nvSpPr>
        <p:spPr>
          <a:xfrm>
            <a:off x="8063324" y="4703704"/>
            <a:ext cx="500742" cy="287412"/>
          </a:xfrm>
          <a:prstGeom prst="roundRect">
            <a:avLst>
              <a:gd name="adj" fmla="val 2328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No</a:t>
            </a:r>
          </a:p>
        </p:txBody>
      </p:sp>
      <p:sp>
        <p:nvSpPr>
          <p:cNvPr id="24" name="Rounded Rectangle 23"/>
          <p:cNvSpPr/>
          <p:nvPr>
            <p:custDataLst>
              <p:tags r:id="rId12"/>
            </p:custDataLst>
          </p:nvPr>
        </p:nvSpPr>
        <p:spPr>
          <a:xfrm>
            <a:off x="7010815" y="4703704"/>
            <a:ext cx="500742" cy="287412"/>
          </a:xfrm>
          <a:prstGeom prst="roundRect">
            <a:avLst>
              <a:gd name="adj" fmla="val 2328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Yes</a:t>
            </a:r>
          </a:p>
        </p:txBody>
      </p:sp>
      <p:sp>
        <p:nvSpPr>
          <p:cNvPr id="42" name="Rounded Rectangle 41"/>
          <p:cNvSpPr/>
          <p:nvPr>
            <p:custDataLst>
              <p:tags r:id="rId13"/>
            </p:custDataLst>
          </p:nvPr>
        </p:nvSpPr>
        <p:spPr>
          <a:xfrm>
            <a:off x="6830401" y="5877634"/>
            <a:ext cx="861570" cy="289176"/>
          </a:xfrm>
          <a:prstGeom prst="roundRect">
            <a:avLst>
              <a:gd name="adj" fmla="val 1270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Rating = 6</a:t>
            </a:r>
          </a:p>
        </p:txBody>
      </p:sp>
      <p:sp>
        <p:nvSpPr>
          <p:cNvPr id="43" name="Rounded Rectangle 42"/>
          <p:cNvSpPr/>
          <p:nvPr>
            <p:custDataLst>
              <p:tags r:id="rId14"/>
            </p:custDataLst>
          </p:nvPr>
        </p:nvSpPr>
        <p:spPr>
          <a:xfrm>
            <a:off x="7882910" y="5878343"/>
            <a:ext cx="861570" cy="289176"/>
          </a:xfrm>
          <a:prstGeom prst="roundRect">
            <a:avLst>
              <a:gd name="adj" fmla="val 1270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Rating = 7</a:t>
            </a:r>
          </a:p>
        </p:txBody>
      </p:sp>
      <p:sp>
        <p:nvSpPr>
          <p:cNvPr id="33" name="Rounded Rectangle 32"/>
          <p:cNvSpPr/>
          <p:nvPr>
            <p:custDataLst>
              <p:tags r:id="rId15"/>
            </p:custDataLst>
          </p:nvPr>
        </p:nvSpPr>
        <p:spPr>
          <a:xfrm>
            <a:off x="4656370" y="2203283"/>
            <a:ext cx="4088110" cy="564037"/>
          </a:xfrm>
          <a:prstGeom prst="roundRect">
            <a:avLst>
              <a:gd name="adj" fmla="val 11929"/>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274320" tIns="27432" rIns="274320" bIns="27432" rtlCol="0" anchor="ctr"/>
          <a:lstStyle/>
          <a:p>
            <a:pPr algn="ctr">
              <a:lnSpc>
                <a:spcPts val="1100"/>
              </a:lnSpc>
            </a:pPr>
            <a:r>
              <a:rPr lang="en-US" sz="1200" dirty="0"/>
              <a:t>Does the child function in ways that would be considered age-expected</a:t>
            </a:r>
            <a:r>
              <a:rPr lang="en-US" sz="1200" dirty="0">
                <a:solidFill>
                  <a:schemeClr val="tx1"/>
                </a:solidFill>
              </a:rPr>
              <a:t> </a:t>
            </a:r>
            <a:r>
              <a:rPr lang="en-US" sz="1200" dirty="0"/>
              <a:t>across all or almost all settings and situations?</a:t>
            </a:r>
          </a:p>
        </p:txBody>
      </p:sp>
      <p:sp>
        <p:nvSpPr>
          <p:cNvPr id="5" name="Rounded Rectangle 4"/>
          <p:cNvSpPr/>
          <p:nvPr>
            <p:custDataLst>
              <p:tags r:id="rId16"/>
            </p:custDataLst>
          </p:nvPr>
        </p:nvSpPr>
        <p:spPr>
          <a:xfrm>
            <a:off x="1506033" y="1706179"/>
            <a:ext cx="1914769" cy="294903"/>
          </a:xfrm>
          <a:prstGeom prst="roundRect">
            <a:avLst>
              <a:gd name="adj" fmla="val 21835"/>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No (consider rating 1–3)</a:t>
            </a:r>
          </a:p>
        </p:txBody>
      </p:sp>
      <p:sp>
        <p:nvSpPr>
          <p:cNvPr id="14" name="Rounded Rectangle 13"/>
          <p:cNvSpPr/>
          <p:nvPr>
            <p:custDataLst>
              <p:tags r:id="rId17"/>
            </p:custDataLst>
          </p:nvPr>
        </p:nvSpPr>
        <p:spPr>
          <a:xfrm>
            <a:off x="1937288" y="3403849"/>
            <a:ext cx="2350008" cy="621062"/>
          </a:xfrm>
          <a:prstGeom prst="roundRect">
            <a:avLst>
              <a:gd name="adj" fmla="val 12979"/>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t" anchorCtr="0"/>
          <a:lstStyle/>
          <a:p>
            <a:pPr marL="91440" algn="ctr">
              <a:lnSpc>
                <a:spcPts val="1100"/>
              </a:lnSpc>
            </a:pPr>
            <a:r>
              <a:rPr lang="en-US" sz="1200" dirty="0"/>
              <a:t>To what extent is the child using immediate foundational skills across settings and situations?</a:t>
            </a:r>
          </a:p>
        </p:txBody>
      </p:sp>
      <p:sp>
        <p:nvSpPr>
          <p:cNvPr id="18" name="Rounded Rectangle 17"/>
          <p:cNvSpPr/>
          <p:nvPr>
            <p:custDataLst>
              <p:tags r:id="rId18"/>
            </p:custDataLst>
          </p:nvPr>
        </p:nvSpPr>
        <p:spPr>
          <a:xfrm>
            <a:off x="643376" y="4295659"/>
            <a:ext cx="1108364" cy="769609"/>
          </a:xfrm>
          <a:prstGeom prst="roundRect">
            <a:avLst>
              <a:gd name="adj" fmla="val 5764"/>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t" anchorCtr="0"/>
          <a:lstStyle/>
          <a:p>
            <a:pPr marL="91440" algn="ctr">
              <a:lnSpc>
                <a:spcPts val="1100"/>
              </a:lnSpc>
            </a:pPr>
            <a:r>
              <a:rPr lang="en-US" sz="1100" dirty="0"/>
              <a:t>Uses skills that are not yet immediate foundational</a:t>
            </a:r>
          </a:p>
        </p:txBody>
      </p:sp>
      <p:sp>
        <p:nvSpPr>
          <p:cNvPr id="26" name="Rounded Rectangle 25"/>
          <p:cNvSpPr/>
          <p:nvPr>
            <p:custDataLst>
              <p:tags r:id="rId19"/>
            </p:custDataLst>
          </p:nvPr>
        </p:nvSpPr>
        <p:spPr>
          <a:xfrm>
            <a:off x="766774" y="5877634"/>
            <a:ext cx="861570" cy="289176"/>
          </a:xfrm>
          <a:prstGeom prst="roundRect">
            <a:avLst>
              <a:gd name="adj" fmla="val 1270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Rating = 1</a:t>
            </a:r>
          </a:p>
        </p:txBody>
      </p:sp>
      <p:sp>
        <p:nvSpPr>
          <p:cNvPr id="20" name="Rounded Rectangle 19"/>
          <p:cNvSpPr/>
          <p:nvPr>
            <p:custDataLst>
              <p:tags r:id="rId20"/>
            </p:custDataLst>
          </p:nvPr>
        </p:nvSpPr>
        <p:spPr>
          <a:xfrm>
            <a:off x="3051699" y="4295659"/>
            <a:ext cx="1239063" cy="769609"/>
          </a:xfrm>
          <a:prstGeom prst="roundRect">
            <a:avLst>
              <a:gd name="adj" fmla="val 5776"/>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27432" tIns="27432" rIns="27432" bIns="27432" rtlCol="0" anchor="t" anchorCtr="0"/>
          <a:lstStyle/>
          <a:p>
            <a:pPr algn="ctr">
              <a:lnSpc>
                <a:spcPts val="1100"/>
              </a:lnSpc>
            </a:pPr>
            <a:r>
              <a:rPr lang="en-US" sz="1100" dirty="0">
                <a:solidFill>
                  <a:schemeClr val="tx1"/>
                </a:solidFill>
              </a:rPr>
              <a:t>Uses immediate foundational skills most or all of the time</a:t>
            </a:r>
          </a:p>
        </p:txBody>
      </p:sp>
      <p:sp>
        <p:nvSpPr>
          <p:cNvPr id="35" name="Rounded Rectangle 34"/>
          <p:cNvSpPr/>
          <p:nvPr>
            <p:custDataLst>
              <p:tags r:id="rId21"/>
            </p:custDataLst>
          </p:nvPr>
        </p:nvSpPr>
        <p:spPr>
          <a:xfrm>
            <a:off x="1942454" y="4295659"/>
            <a:ext cx="967532" cy="769609"/>
          </a:xfrm>
          <a:prstGeom prst="roundRect">
            <a:avLst>
              <a:gd name="adj" fmla="val 5764"/>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t" anchorCtr="0"/>
          <a:lstStyle/>
          <a:p>
            <a:pPr marL="91440" algn="ctr">
              <a:lnSpc>
                <a:spcPts val="1100"/>
              </a:lnSpc>
            </a:pPr>
            <a:r>
              <a:rPr lang="en-US" sz="1100" dirty="0"/>
              <a:t>Occasional use of immediate foundational skills</a:t>
            </a:r>
          </a:p>
        </p:txBody>
      </p:sp>
      <p:sp>
        <p:nvSpPr>
          <p:cNvPr id="38" name="Rounded Rectangle 37"/>
          <p:cNvSpPr/>
          <p:nvPr>
            <p:custDataLst>
              <p:tags r:id="rId22"/>
            </p:custDataLst>
          </p:nvPr>
        </p:nvSpPr>
        <p:spPr>
          <a:xfrm>
            <a:off x="1995435" y="5877634"/>
            <a:ext cx="861570" cy="289176"/>
          </a:xfrm>
          <a:prstGeom prst="roundRect">
            <a:avLst>
              <a:gd name="adj" fmla="val 1270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Rating = 2</a:t>
            </a:r>
          </a:p>
        </p:txBody>
      </p:sp>
      <p:sp>
        <p:nvSpPr>
          <p:cNvPr id="39" name="Rounded Rectangle 38"/>
          <p:cNvSpPr/>
          <p:nvPr>
            <p:custDataLst>
              <p:tags r:id="rId23"/>
            </p:custDataLst>
          </p:nvPr>
        </p:nvSpPr>
        <p:spPr>
          <a:xfrm>
            <a:off x="3240445" y="5884228"/>
            <a:ext cx="861570" cy="289176"/>
          </a:xfrm>
          <a:prstGeom prst="roundRect">
            <a:avLst>
              <a:gd name="adj" fmla="val 12707"/>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Rating = 3</a:t>
            </a:r>
          </a:p>
        </p:txBody>
      </p:sp>
      <p:sp>
        <p:nvSpPr>
          <p:cNvPr id="7" name="Rounded Rectangle 6"/>
          <p:cNvSpPr/>
          <p:nvPr>
            <p:custDataLst>
              <p:tags r:id="rId24"/>
            </p:custDataLst>
          </p:nvPr>
        </p:nvSpPr>
        <p:spPr>
          <a:xfrm>
            <a:off x="639539" y="2197853"/>
            <a:ext cx="3647757" cy="564037"/>
          </a:xfrm>
          <a:prstGeom prst="roundRect">
            <a:avLst>
              <a:gd name="adj" fmla="val 15313"/>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marL="91440" algn="ctr">
              <a:lnSpc>
                <a:spcPts val="1100"/>
              </a:lnSpc>
            </a:pPr>
            <a:r>
              <a:rPr lang="en-US" sz="1200" dirty="0"/>
              <a:t>Does the child use any immediate foundational skills related to this outcome upon which to build age-expected functioning across settings and situations?</a:t>
            </a:r>
          </a:p>
        </p:txBody>
      </p:sp>
      <p:sp>
        <p:nvSpPr>
          <p:cNvPr id="13" name="Rounded Rectangle 12"/>
          <p:cNvSpPr/>
          <p:nvPr>
            <p:custDataLst>
              <p:tags r:id="rId25"/>
            </p:custDataLst>
          </p:nvPr>
        </p:nvSpPr>
        <p:spPr>
          <a:xfrm>
            <a:off x="7533074" y="2925509"/>
            <a:ext cx="509157" cy="285855"/>
          </a:xfrm>
          <a:prstGeom prst="roundRect">
            <a:avLst>
              <a:gd name="adj" fmla="val 24664"/>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100" dirty="0"/>
              <a:t>Yes</a:t>
            </a:r>
          </a:p>
        </p:txBody>
      </p:sp>
      <p:sp>
        <p:nvSpPr>
          <p:cNvPr id="12" name="Rounded Rectangle 11"/>
          <p:cNvSpPr/>
          <p:nvPr>
            <p:custDataLst>
              <p:tags r:id="rId26"/>
            </p:custDataLst>
          </p:nvPr>
        </p:nvSpPr>
        <p:spPr>
          <a:xfrm>
            <a:off x="5432370" y="2925509"/>
            <a:ext cx="504949" cy="285855"/>
          </a:xfrm>
          <a:prstGeom prst="roundRect">
            <a:avLst>
              <a:gd name="adj" fmla="val 19333"/>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100" dirty="0"/>
              <a:t>No</a:t>
            </a:r>
          </a:p>
        </p:txBody>
      </p:sp>
      <p:sp>
        <p:nvSpPr>
          <p:cNvPr id="10" name="Rounded Rectangle 9"/>
          <p:cNvSpPr/>
          <p:nvPr>
            <p:custDataLst>
              <p:tags r:id="rId27"/>
            </p:custDataLst>
          </p:nvPr>
        </p:nvSpPr>
        <p:spPr>
          <a:xfrm>
            <a:off x="945083" y="2925509"/>
            <a:ext cx="504950" cy="283464"/>
          </a:xfrm>
          <a:prstGeom prst="roundRect">
            <a:avLst>
              <a:gd name="adj" fmla="val 19439"/>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No</a:t>
            </a:r>
          </a:p>
        </p:txBody>
      </p:sp>
      <p:sp>
        <p:nvSpPr>
          <p:cNvPr id="11" name="Rounded Rectangle 10"/>
          <p:cNvSpPr/>
          <p:nvPr>
            <p:custDataLst>
              <p:tags r:id="rId28"/>
            </p:custDataLst>
          </p:nvPr>
        </p:nvSpPr>
        <p:spPr>
          <a:xfrm>
            <a:off x="2790699" y="2925509"/>
            <a:ext cx="504950" cy="286313"/>
          </a:xfrm>
          <a:prstGeom prst="roundRect">
            <a:avLst>
              <a:gd name="adj" fmla="val 21990"/>
            </a:avLst>
          </a:prstGeom>
          <a:solidFill>
            <a:schemeClr val="bg1"/>
          </a:solidFill>
          <a:ln w="1270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lIns="45720" tIns="27432" rIns="45720" bIns="27432" rtlCol="0" anchor="ctr"/>
          <a:lstStyle/>
          <a:p>
            <a:pPr algn="ctr"/>
            <a:r>
              <a:rPr lang="en-US" sz="1200" dirty="0"/>
              <a:t>Yes</a:t>
            </a:r>
          </a:p>
        </p:txBody>
      </p:sp>
      <p:sp>
        <p:nvSpPr>
          <p:cNvPr id="65" name="Rectangle 64"/>
          <p:cNvSpPr/>
          <p:nvPr>
            <p:custDataLst>
              <p:tags r:id="rId29"/>
            </p:custDataLst>
          </p:nvPr>
        </p:nvSpPr>
        <p:spPr>
          <a:xfrm>
            <a:off x="7803157" y="6492108"/>
            <a:ext cx="822960" cy="230832"/>
          </a:xfrm>
          <a:prstGeom prst="rect">
            <a:avLst/>
          </a:prstGeom>
        </p:spPr>
        <p:txBody>
          <a:bodyPr lIns="0" rIns="0">
            <a:spAutoFit/>
          </a:bodyPr>
          <a:lstStyle/>
          <a:p>
            <a:pPr algn="r"/>
            <a:r>
              <a:rPr lang="en-US" sz="850" dirty="0">
                <a:solidFill>
                  <a:srgbClr val="0B2947"/>
                </a:solidFill>
                <a:latin typeface="Arial Narrow" panose="020B0606020202030204" pitchFamily="34" charset="0"/>
              </a:rPr>
              <a:t>Updated 11/12/2015</a:t>
            </a:r>
          </a:p>
        </p:txBody>
      </p:sp>
    </p:spTree>
    <p:custDataLst>
      <p:tags r:id="rId1"/>
    </p:custDataLst>
    <p:extLst>
      <p:ext uri="{BB962C8B-B14F-4D97-AF65-F5344CB8AC3E}">
        <p14:creationId xmlns:p14="http://schemas.microsoft.com/office/powerpoint/2010/main" val="916433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12510"/>
            <a:ext cx="9144000" cy="1143000"/>
          </a:xfrm>
          <a:noFill/>
        </p:spPr>
        <p:txBody>
          <a:bodyPr>
            <a:normAutofit/>
          </a:bodyPr>
          <a:lstStyle/>
          <a:p>
            <a:r>
              <a:rPr lang="en-US" dirty="0"/>
              <a:t>Using the Decision Tree Effectively</a:t>
            </a:r>
          </a:p>
        </p:txBody>
      </p:sp>
      <p:sp>
        <p:nvSpPr>
          <p:cNvPr id="3" name="Content Placeholder 2"/>
          <p:cNvSpPr>
            <a:spLocks noGrp="1"/>
          </p:cNvSpPr>
          <p:nvPr>
            <p:ph idx="1"/>
            <p:custDataLst>
              <p:tags r:id="rId3"/>
            </p:custDataLst>
          </p:nvPr>
        </p:nvSpPr>
        <p:spPr>
          <a:xfrm>
            <a:off x="457200" y="1578819"/>
            <a:ext cx="8458200" cy="2362200"/>
          </a:xfrm>
        </p:spPr>
        <p:txBody>
          <a:bodyPr>
            <a:noAutofit/>
          </a:bodyPr>
          <a:lstStyle/>
          <a:p>
            <a:pPr>
              <a:spcBef>
                <a:spcPts val="0"/>
              </a:spcBef>
              <a:spcAft>
                <a:spcPts val="1800"/>
              </a:spcAft>
            </a:pPr>
            <a:r>
              <a:rPr lang="en-US" sz="2400" b="1" dirty="0"/>
              <a:t>Not</a:t>
            </a:r>
            <a:r>
              <a:rPr lang="en-US" sz="2400" dirty="0"/>
              <a:t> a script</a:t>
            </a:r>
          </a:p>
          <a:p>
            <a:pPr>
              <a:lnSpc>
                <a:spcPct val="114000"/>
              </a:lnSpc>
              <a:spcBef>
                <a:spcPts val="0"/>
              </a:spcBef>
              <a:spcAft>
                <a:spcPts val="1800"/>
              </a:spcAft>
            </a:pPr>
            <a:r>
              <a:rPr lang="en-US" sz="2400" dirty="0"/>
              <a:t>Guides the team to consider the implications of the distance of the child’s skills from age expected for the selection of a rating</a:t>
            </a:r>
          </a:p>
        </p:txBody>
      </p:sp>
      <p:pic>
        <p:nvPicPr>
          <p:cNvPr id="5" name="Picture 4" descr="Image of four women sitting at a table with books in front of them. " title="Four women sitting at a tabl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6684" y="3422272"/>
            <a:ext cx="3170506" cy="1747604"/>
          </a:xfrm>
          <a:prstGeom prst="rect">
            <a:avLst/>
          </a:prstGeom>
        </p:spPr>
      </p:pic>
    </p:spTree>
    <p:custDataLst>
      <p:tags r:id="rId1"/>
    </p:custDataLst>
    <p:extLst>
      <p:ext uri="{BB962C8B-B14F-4D97-AF65-F5344CB8AC3E}">
        <p14:creationId xmlns:p14="http://schemas.microsoft.com/office/powerpoint/2010/main" val="1664253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Outcomes Summary (COS) Form</a:t>
            </a:r>
          </a:p>
        </p:txBody>
      </p:sp>
      <p:pic>
        <p:nvPicPr>
          <p:cNvPr id="4" name="Content Placeholder 3"/>
          <p:cNvPicPr>
            <a:picLocks noGrp="1" noChangeAspect="1"/>
          </p:cNvPicPr>
          <p:nvPr>
            <p:ph idx="1"/>
          </p:nvPr>
        </p:nvPicPr>
        <p:blipFill>
          <a:blip r:embed="rId3"/>
          <a:srcRect l="50" t="1" r="-50" b="-1"/>
          <a:stretch>
            <a:fillRect/>
          </a:stretch>
        </p:blipFill>
        <p:spPr>
          <a:xfrm>
            <a:off x="307113" y="1749397"/>
            <a:ext cx="8529774" cy="4166476"/>
          </a:xfrm>
          <a:prstGeom prst="rect">
            <a:avLst/>
          </a:prstGeom>
        </p:spPr>
      </p:pic>
      <p:sp>
        <p:nvSpPr>
          <p:cNvPr id="3" name="Down Arrow 2"/>
          <p:cNvSpPr/>
          <p:nvPr/>
        </p:nvSpPr>
        <p:spPr>
          <a:xfrm rot="1097008">
            <a:off x="3449781" y="2659227"/>
            <a:ext cx="484632" cy="97840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1366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Child Outcome Summary (COS) Forms </a:t>
            </a:r>
          </a:p>
        </p:txBody>
      </p:sp>
      <p:sp>
        <p:nvSpPr>
          <p:cNvPr id="3" name="Content Placeholder 2"/>
          <p:cNvSpPr>
            <a:spLocks noGrp="1"/>
          </p:cNvSpPr>
          <p:nvPr>
            <p:ph idx="1"/>
          </p:nvPr>
        </p:nvSpPr>
        <p:spPr/>
        <p:txBody>
          <a:bodyPr/>
          <a:lstStyle/>
          <a:p>
            <a:r>
              <a:rPr lang="en-US" dirty="0"/>
              <a:t>Entry COS</a:t>
            </a:r>
          </a:p>
          <a:p>
            <a:r>
              <a:rPr lang="en-US" dirty="0"/>
              <a:t>Ongoing/Progress COS</a:t>
            </a:r>
          </a:p>
          <a:p>
            <a:r>
              <a:rPr lang="en-US" dirty="0"/>
              <a:t>Exit COS- child transitioned to kindergarten or exited the pre-k program</a:t>
            </a:r>
          </a:p>
          <a:p>
            <a:r>
              <a:rPr lang="en-US" dirty="0"/>
              <a:t>Exit COS- not completed due to inability to locate family</a:t>
            </a:r>
          </a:p>
          <a:p>
            <a:r>
              <a:rPr lang="en-US" dirty="0"/>
              <a:t>Exit COS-not completed, initial IEP completed less than 6 months ago</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9799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Initial COS Ratings</a:t>
            </a:r>
          </a:p>
        </p:txBody>
      </p:sp>
      <p:sp>
        <p:nvSpPr>
          <p:cNvPr id="6" name="Content Placeholder 5"/>
          <p:cNvSpPr>
            <a:spLocks noGrp="1"/>
          </p:cNvSpPr>
          <p:nvPr>
            <p:ph idx="1"/>
          </p:nvPr>
        </p:nvSpPr>
        <p:spPr/>
        <p:txBody>
          <a:bodyPr/>
          <a:lstStyle/>
          <a:p>
            <a:r>
              <a:rPr lang="en-US" dirty="0"/>
              <a:t>It is recommended that the initial COS rating be completed at the initial eligibility/IEP meeting. The other option is to have someone from the meeting collaborate with the teacher to enter the initial rating for students.</a:t>
            </a:r>
          </a:p>
          <a:p>
            <a:r>
              <a:rPr lang="en-US" dirty="0"/>
              <a:t>It is recommended that SLPs (speech only) students complete the COS ratings based on their initial assessment information and information from parent interview and child observations.</a:t>
            </a:r>
          </a:p>
        </p:txBody>
      </p:sp>
      <p:sp>
        <p:nvSpPr>
          <p:cNvPr id="4" name="Slide Number Placeholder 3"/>
          <p:cNvSpPr>
            <a:spLocks noGrp="1"/>
          </p:cNvSpPr>
          <p:nvPr>
            <p:ph type="sldNum" sz="quarter" idx="12"/>
          </p:nvPr>
        </p:nvSpPr>
        <p:spPr/>
        <p:txBody>
          <a:bodyPr/>
          <a:lstStyle/>
          <a:p>
            <a:fld id="{415F66F5-1A09-4AE0-98D7-B4A1463FC181}" type="slidenum">
              <a:rPr lang="en-US" smtClean="0"/>
              <a:pPr/>
              <a:t>39</a:t>
            </a:fld>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31883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5E20-7DF4-4B78-A188-257C7B854CE3}"/>
              </a:ext>
            </a:extLst>
          </p:cNvPr>
          <p:cNvSpPr>
            <a:spLocks noGrp="1"/>
          </p:cNvSpPr>
          <p:nvPr>
            <p:ph type="title"/>
          </p:nvPr>
        </p:nvSpPr>
        <p:spPr/>
        <p:txBody>
          <a:bodyPr>
            <a:normAutofit fontScale="90000"/>
          </a:bodyPr>
          <a:lstStyle/>
          <a:p>
            <a:pPr algn="ctr"/>
            <a:r>
              <a:rPr lang="en-US" dirty="0"/>
              <a:t>WVDE PUBLIC SCHOOL RE-ENTRY MODELS FOR FAMILIES</a:t>
            </a:r>
            <a:br>
              <a:rPr lang="en-US" dirty="0"/>
            </a:br>
            <a:endParaRPr lang="en-US" dirty="0"/>
          </a:p>
        </p:txBody>
      </p:sp>
      <p:pic>
        <p:nvPicPr>
          <p:cNvPr id="5" name="Content Placeholder 4">
            <a:extLst>
              <a:ext uri="{FF2B5EF4-FFF2-40B4-BE49-F238E27FC236}">
                <a16:creationId xmlns:a16="http://schemas.microsoft.com/office/drawing/2014/main" id="{FAA80EC9-B692-4600-BDB6-FF43D4AB9D9D}"/>
              </a:ext>
            </a:extLst>
          </p:cNvPr>
          <p:cNvPicPr>
            <a:picLocks noGrp="1" noChangeAspect="1"/>
          </p:cNvPicPr>
          <p:nvPr>
            <p:ph idx="1"/>
          </p:nvPr>
        </p:nvPicPr>
        <p:blipFill>
          <a:blip r:embed="rId3"/>
          <a:stretch>
            <a:fillRect/>
          </a:stretch>
        </p:blipFill>
        <p:spPr>
          <a:xfrm>
            <a:off x="1714500" y="1058205"/>
            <a:ext cx="5715000" cy="4916130"/>
          </a:xfrm>
          <a:prstGeom prst="rect">
            <a:avLst/>
          </a:prstGeom>
        </p:spPr>
      </p:pic>
      <p:sp>
        <p:nvSpPr>
          <p:cNvPr id="4" name="Slide Number Placeholder 3">
            <a:extLst>
              <a:ext uri="{FF2B5EF4-FFF2-40B4-BE49-F238E27FC236}">
                <a16:creationId xmlns:a16="http://schemas.microsoft.com/office/drawing/2014/main" id="{5D87CA5E-ADFB-43AE-9A06-116DEEBE232A}"/>
              </a:ext>
            </a:extLst>
          </p:cNvPr>
          <p:cNvSpPr>
            <a:spLocks noGrp="1"/>
          </p:cNvSpPr>
          <p:nvPr>
            <p:ph type="sldNum" sz="quarter" idx="12"/>
          </p:nvPr>
        </p:nvSpPr>
        <p:spPr/>
        <p:txBody>
          <a:bodyPr/>
          <a:lstStyle/>
          <a:p>
            <a:fld id="{16630861-4318-414B-8E21-CA5F03E7BD41}" type="slidenum">
              <a:rPr lang="en-US" smtClean="0"/>
              <a:t>4</a:t>
            </a:fld>
            <a:endParaRPr lang="en-US" dirty="0"/>
          </a:p>
        </p:txBody>
      </p:sp>
      <p:sp>
        <p:nvSpPr>
          <p:cNvPr id="8" name="TextBox 7">
            <a:extLst>
              <a:ext uri="{FF2B5EF4-FFF2-40B4-BE49-F238E27FC236}">
                <a16:creationId xmlns:a16="http://schemas.microsoft.com/office/drawing/2014/main" id="{7C763B9F-72BD-4C86-94E4-12C2F8B101A7}"/>
              </a:ext>
            </a:extLst>
          </p:cNvPr>
          <p:cNvSpPr txBox="1"/>
          <p:nvPr/>
        </p:nvSpPr>
        <p:spPr>
          <a:xfrm>
            <a:off x="4837176" y="5314095"/>
            <a:ext cx="4081038" cy="584775"/>
          </a:xfrm>
          <a:prstGeom prst="rect">
            <a:avLst/>
          </a:prstGeom>
          <a:noFill/>
        </p:spPr>
        <p:txBody>
          <a:bodyPr wrap="square" rtlCol="0">
            <a:spAutoFit/>
          </a:bodyPr>
          <a:lstStyle/>
          <a:p>
            <a:r>
              <a:rPr lang="en-US" sz="1600" dirty="0">
                <a:hlinkClick r:id="rId4"/>
              </a:rPr>
              <a:t>https://wvde.us/school-system-re-entry/</a:t>
            </a:r>
            <a:endParaRPr lang="en-US" sz="1600" dirty="0"/>
          </a:p>
          <a:p>
            <a:endParaRPr lang="en-US" sz="1600" dirty="0"/>
          </a:p>
        </p:txBody>
      </p:sp>
    </p:spTree>
    <p:extLst>
      <p:ext uri="{BB962C8B-B14F-4D97-AF65-F5344CB8AC3E}">
        <p14:creationId xmlns:p14="http://schemas.microsoft.com/office/powerpoint/2010/main" val="4218061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quot;&quot;"/>
          <p:cNvSpPr/>
          <p:nvPr>
            <p:custDataLst>
              <p:tags r:id="rId2"/>
            </p:custDataLst>
          </p:nvPr>
        </p:nvSpPr>
        <p:spPr>
          <a:xfrm>
            <a:off x="628650" y="1828798"/>
            <a:ext cx="1581150" cy="41521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p:custDataLst>
              <p:tags r:id="rId3"/>
            </p:custDataLst>
          </p:nvPr>
        </p:nvSpPr>
        <p:spPr/>
        <p:txBody>
          <a:bodyPr/>
          <a:lstStyle/>
          <a:p>
            <a:r>
              <a:rPr lang="en-US" dirty="0"/>
              <a:t>What Happens During the Exit COS Process?</a:t>
            </a:r>
          </a:p>
        </p:txBody>
      </p:sp>
      <p:sp>
        <p:nvSpPr>
          <p:cNvPr id="4" name="Content Placeholder 3"/>
          <p:cNvSpPr>
            <a:spLocks noGrp="1"/>
          </p:cNvSpPr>
          <p:nvPr>
            <p:ph idx="1"/>
          </p:nvPr>
        </p:nvSpPr>
        <p:spPr/>
        <p:txBody>
          <a:bodyPr/>
          <a:lstStyle/>
          <a:p>
            <a:endParaRPr lang="en-US" dirty="0"/>
          </a:p>
        </p:txBody>
      </p:sp>
      <p:sp>
        <p:nvSpPr>
          <p:cNvPr id="5" name="Straight Connector 4" title="&quot;&quot;"/>
          <p:cNvSpPr/>
          <p:nvPr>
            <p:custDataLst>
              <p:tags r:id="rId4"/>
            </p:custDataLst>
          </p:nvPr>
        </p:nvSpPr>
        <p:spPr>
          <a:xfrm>
            <a:off x="628650" y="1825625"/>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6" name="Freeform 5"/>
          <p:cNvSpPr/>
          <p:nvPr>
            <p:custDataLst>
              <p:tags r:id="rId5"/>
            </p:custDataLst>
          </p:nvPr>
        </p:nvSpPr>
        <p:spPr>
          <a:xfrm>
            <a:off x="628650" y="1825625"/>
            <a:ext cx="1577340" cy="4155297"/>
          </a:xfrm>
          <a:custGeom>
            <a:avLst/>
            <a:gdLst>
              <a:gd name="connsiteX0" fmla="*/ 0 w 1577340"/>
              <a:gd name="connsiteY0" fmla="*/ 0 h 4351338"/>
              <a:gd name="connsiteX1" fmla="*/ 1577340 w 1577340"/>
              <a:gd name="connsiteY1" fmla="*/ 0 h 4351338"/>
              <a:gd name="connsiteX2" fmla="*/ 1577340 w 1577340"/>
              <a:gd name="connsiteY2" fmla="*/ 4351338 h 4351338"/>
              <a:gd name="connsiteX3" fmla="*/ 0 w 1577340"/>
              <a:gd name="connsiteY3" fmla="*/ 4351338 h 4351338"/>
              <a:gd name="connsiteX4" fmla="*/ 0 w 1577340"/>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0" h="4351338">
                <a:moveTo>
                  <a:pt x="0" y="0"/>
                </a:moveTo>
                <a:lnTo>
                  <a:pt x="1577340" y="0"/>
                </a:lnTo>
                <a:lnTo>
                  <a:pt x="1577340" y="4351338"/>
                </a:lnTo>
                <a:lnTo>
                  <a:pt x="0" y="43513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kern="1200" dirty="0">
                <a:solidFill>
                  <a:schemeClr val="bg1"/>
                </a:solidFill>
              </a:rPr>
              <a:t>For each outcome, the team will:</a:t>
            </a:r>
          </a:p>
        </p:txBody>
      </p:sp>
      <p:sp>
        <p:nvSpPr>
          <p:cNvPr id="10" name="Straight Connector 9" title="&quot;&quot;"/>
          <p:cNvSpPr/>
          <p:nvPr>
            <p:custDataLst>
              <p:tags r:id="rId6"/>
            </p:custDataLst>
          </p:nvPr>
        </p:nvSpPr>
        <p:spPr>
          <a:xfrm>
            <a:off x="2205990" y="2899808"/>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2" name="Straight Connector 11" title="&quot;&quot;"/>
          <p:cNvSpPr/>
          <p:nvPr>
            <p:custDataLst>
              <p:tags r:id="rId7"/>
            </p:custDataLst>
          </p:nvPr>
        </p:nvSpPr>
        <p:spPr>
          <a:xfrm>
            <a:off x="2205990" y="3973991"/>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4" name="Straight Connector 13" title="&quot;&quot;"/>
          <p:cNvSpPr/>
          <p:nvPr>
            <p:custDataLst>
              <p:tags r:id="rId8"/>
            </p:custDataLst>
          </p:nvPr>
        </p:nvSpPr>
        <p:spPr>
          <a:xfrm>
            <a:off x="2205990" y="5048175"/>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Freeform 14"/>
          <p:cNvSpPr/>
          <p:nvPr>
            <p:custDataLst>
              <p:tags r:id="rId9"/>
            </p:custDataLst>
          </p:nvPr>
        </p:nvSpPr>
        <p:spPr>
          <a:xfrm>
            <a:off x="3028753" y="5103449"/>
            <a:ext cx="5200861" cy="1023031"/>
          </a:xfrm>
          <a:custGeom>
            <a:avLst/>
            <a:gdLst>
              <a:gd name="connsiteX0" fmla="*/ 0 w 5200861"/>
              <a:gd name="connsiteY0" fmla="*/ 0 h 1023031"/>
              <a:gd name="connsiteX1" fmla="*/ 5200861 w 5200861"/>
              <a:gd name="connsiteY1" fmla="*/ 0 h 1023031"/>
              <a:gd name="connsiteX2" fmla="*/ 5200861 w 5200861"/>
              <a:gd name="connsiteY2" fmla="*/ 1023031 h 1023031"/>
              <a:gd name="connsiteX3" fmla="*/ 0 w 5200861"/>
              <a:gd name="connsiteY3" fmla="*/ 1023031 h 1023031"/>
              <a:gd name="connsiteX4" fmla="*/ 0 w 5200861"/>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861" h="1023031">
                <a:moveTo>
                  <a:pt x="0" y="0"/>
                </a:moveTo>
                <a:lnTo>
                  <a:pt x="5200861" y="0"/>
                </a:lnTo>
                <a:lnTo>
                  <a:pt x="5200861"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b="1" kern="1200" dirty="0">
                <a:solidFill>
                  <a:srgbClr val="00B050"/>
                </a:solidFill>
              </a:rPr>
              <a:t>Answer the progress question</a:t>
            </a:r>
            <a:endParaRPr lang="en-US" sz="2800" kern="1200" dirty="0">
              <a:solidFill>
                <a:srgbClr val="00B050"/>
              </a:solidFill>
            </a:endParaRPr>
          </a:p>
        </p:txBody>
      </p:sp>
      <p:sp>
        <p:nvSpPr>
          <p:cNvPr id="20" name="Right Arrow 19" title="&quot;&quot;"/>
          <p:cNvSpPr/>
          <p:nvPr>
            <p:custDataLst>
              <p:tags r:id="rId10"/>
            </p:custDataLst>
          </p:nvPr>
        </p:nvSpPr>
        <p:spPr>
          <a:xfrm>
            <a:off x="2339008" y="5154168"/>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6" name="Straight Connector 15" title="&quot;&quot;"/>
          <p:cNvSpPr/>
          <p:nvPr>
            <p:custDataLst>
              <p:tags r:id="rId11"/>
            </p:custDataLst>
          </p:nvPr>
        </p:nvSpPr>
        <p:spPr>
          <a:xfrm>
            <a:off x="2205990" y="6126478"/>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3" name="Freeform 12"/>
          <p:cNvSpPr/>
          <p:nvPr>
            <p:custDataLst>
              <p:tags r:id="rId12"/>
            </p:custDataLst>
          </p:nvPr>
        </p:nvSpPr>
        <p:spPr>
          <a:xfrm>
            <a:off x="3028753" y="3977633"/>
            <a:ext cx="5505647" cy="1023031"/>
          </a:xfrm>
          <a:custGeom>
            <a:avLst/>
            <a:gdLst>
              <a:gd name="connsiteX0" fmla="*/ 0 w 5505647"/>
              <a:gd name="connsiteY0" fmla="*/ 0 h 1023031"/>
              <a:gd name="connsiteX1" fmla="*/ 5505647 w 5505647"/>
              <a:gd name="connsiteY1" fmla="*/ 0 h 1023031"/>
              <a:gd name="connsiteX2" fmla="*/ 5505647 w 5505647"/>
              <a:gd name="connsiteY2" fmla="*/ 1023031 h 1023031"/>
              <a:gd name="connsiteX3" fmla="*/ 0 w 5505647"/>
              <a:gd name="connsiteY3" fmla="*/ 1023031 h 1023031"/>
              <a:gd name="connsiteX4" fmla="*/ 0 w 5505647"/>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647" h="1023031">
                <a:moveTo>
                  <a:pt x="0" y="0"/>
                </a:moveTo>
                <a:lnTo>
                  <a:pt x="5505647" y="0"/>
                </a:lnTo>
                <a:lnTo>
                  <a:pt x="5505647"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a:t>You should be able to and or explain  the rationale for the rating</a:t>
            </a:r>
          </a:p>
        </p:txBody>
      </p:sp>
      <p:sp>
        <p:nvSpPr>
          <p:cNvPr id="17" name="Right Arrow 16" title="&quot;&quot;"/>
          <p:cNvSpPr/>
          <p:nvPr>
            <p:custDataLst>
              <p:tags r:id="rId13"/>
            </p:custDataLst>
          </p:nvPr>
        </p:nvSpPr>
        <p:spPr>
          <a:xfrm>
            <a:off x="2339008" y="1905000"/>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1" name="Freeform 10"/>
          <p:cNvSpPr/>
          <p:nvPr>
            <p:custDataLst>
              <p:tags r:id="rId14"/>
            </p:custDataLst>
          </p:nvPr>
        </p:nvSpPr>
        <p:spPr>
          <a:xfrm>
            <a:off x="3028753" y="2957916"/>
            <a:ext cx="5200861" cy="1023031"/>
          </a:xfrm>
          <a:custGeom>
            <a:avLst/>
            <a:gdLst>
              <a:gd name="connsiteX0" fmla="*/ 0 w 5200861"/>
              <a:gd name="connsiteY0" fmla="*/ 0 h 1023031"/>
              <a:gd name="connsiteX1" fmla="*/ 5200861 w 5200861"/>
              <a:gd name="connsiteY1" fmla="*/ 0 h 1023031"/>
              <a:gd name="connsiteX2" fmla="*/ 5200861 w 5200861"/>
              <a:gd name="connsiteY2" fmla="*/ 1023031 h 1023031"/>
              <a:gd name="connsiteX3" fmla="*/ 0 w 5200861"/>
              <a:gd name="connsiteY3" fmla="*/ 1023031 h 1023031"/>
              <a:gd name="connsiteX4" fmla="*/ 0 w 5200861"/>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861" h="1023031">
                <a:moveTo>
                  <a:pt x="0" y="0"/>
                </a:moveTo>
                <a:lnTo>
                  <a:pt x="5200861" y="0"/>
                </a:lnTo>
                <a:lnTo>
                  <a:pt x="5200861"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a:t>Discuss the information and determine the rating </a:t>
            </a:r>
          </a:p>
        </p:txBody>
      </p:sp>
      <p:sp>
        <p:nvSpPr>
          <p:cNvPr id="18" name="Right Arrow 17" title="&quot;&quot;"/>
          <p:cNvSpPr/>
          <p:nvPr>
            <p:custDataLst>
              <p:tags r:id="rId15"/>
            </p:custDataLst>
          </p:nvPr>
        </p:nvSpPr>
        <p:spPr>
          <a:xfrm>
            <a:off x="2339008" y="3046096"/>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7" name="Freeform 6"/>
          <p:cNvSpPr/>
          <p:nvPr>
            <p:custDataLst>
              <p:tags r:id="rId16"/>
            </p:custDataLst>
          </p:nvPr>
        </p:nvSpPr>
        <p:spPr>
          <a:xfrm>
            <a:off x="3028753" y="1855303"/>
            <a:ext cx="5048437" cy="1023031"/>
          </a:xfrm>
          <a:custGeom>
            <a:avLst/>
            <a:gdLst>
              <a:gd name="connsiteX0" fmla="*/ 0 w 5048437"/>
              <a:gd name="connsiteY0" fmla="*/ 0 h 1023031"/>
              <a:gd name="connsiteX1" fmla="*/ 5048437 w 5048437"/>
              <a:gd name="connsiteY1" fmla="*/ 0 h 1023031"/>
              <a:gd name="connsiteX2" fmla="*/ 5048437 w 5048437"/>
              <a:gd name="connsiteY2" fmla="*/ 1023031 h 1023031"/>
              <a:gd name="connsiteX3" fmla="*/ 0 w 5048437"/>
              <a:gd name="connsiteY3" fmla="*/ 1023031 h 1023031"/>
              <a:gd name="connsiteX4" fmla="*/ 0 w 5048437"/>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437" h="1023031">
                <a:moveTo>
                  <a:pt x="0" y="0"/>
                </a:moveTo>
                <a:lnTo>
                  <a:pt x="5048437" y="0"/>
                </a:lnTo>
                <a:lnTo>
                  <a:pt x="5048437"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a:t>Gather information about the child’s functioning</a:t>
            </a:r>
          </a:p>
        </p:txBody>
      </p:sp>
      <p:sp>
        <p:nvSpPr>
          <p:cNvPr id="19" name="Right Arrow 18" title="&quot;&quot;"/>
          <p:cNvSpPr/>
          <p:nvPr>
            <p:custDataLst>
              <p:tags r:id="rId17"/>
            </p:custDataLst>
          </p:nvPr>
        </p:nvSpPr>
        <p:spPr>
          <a:xfrm>
            <a:off x="2339008" y="4079986"/>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1" name="Picture 20" title="ECTA and Dasy Logo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00365" y="6172200"/>
            <a:ext cx="1371600" cy="548640"/>
          </a:xfrm>
          <a:prstGeom prst="rect">
            <a:avLst/>
          </a:prstGeom>
        </p:spPr>
      </p:pic>
      <p:pic>
        <p:nvPicPr>
          <p:cNvPr id="2" name="Recorded Sound">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23"/>
          <a:stretch>
            <a:fillRect/>
          </a:stretch>
        </p:blipFill>
        <p:spPr>
          <a:xfrm>
            <a:off x="4267200" y="3124200"/>
            <a:ext cx="609600" cy="609600"/>
          </a:xfrm>
          <a:prstGeom prst="rect">
            <a:avLst/>
          </a:prstGeom>
        </p:spPr>
      </p:pic>
    </p:spTree>
    <p:custDataLst>
      <p:tags r:id="rId1"/>
    </p:custDataLst>
    <p:extLst>
      <p:ext uri="{BB962C8B-B14F-4D97-AF65-F5344CB8AC3E}">
        <p14:creationId xmlns:p14="http://schemas.microsoft.com/office/powerpoint/2010/main" val="2285149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Ratings- Classroom Teachers</a:t>
            </a:r>
          </a:p>
        </p:txBody>
      </p:sp>
      <p:sp>
        <p:nvSpPr>
          <p:cNvPr id="3" name="Content Placeholder 2"/>
          <p:cNvSpPr>
            <a:spLocks noGrp="1"/>
          </p:cNvSpPr>
          <p:nvPr>
            <p:ph idx="1"/>
          </p:nvPr>
        </p:nvSpPr>
        <p:spPr/>
        <p:txBody>
          <a:bodyPr/>
          <a:lstStyle/>
          <a:p>
            <a:r>
              <a:rPr lang="en-US" dirty="0"/>
              <a:t>Classroom teachers complete the COS ratings using curriculum-based assessment information, child observation, work samples, and input from related service providers and parents.</a:t>
            </a:r>
          </a:p>
        </p:txBody>
      </p:sp>
      <p:sp>
        <p:nvSpPr>
          <p:cNvPr id="4" name="Slide Number Placeholder 3"/>
          <p:cNvSpPr>
            <a:spLocks noGrp="1"/>
          </p:cNvSpPr>
          <p:nvPr>
            <p:ph type="sldNum" sz="quarter" idx="12"/>
          </p:nvPr>
        </p:nvSpPr>
        <p:spPr/>
        <p:txBody>
          <a:bodyPr/>
          <a:lstStyle/>
          <a:p>
            <a:fld id="{5A8A819B-3FF0-4C26-98EC-A243FE4ED188}" type="slidenum">
              <a:rPr lang="en-US" smtClean="0"/>
              <a:pPr/>
              <a:t>41</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84" t="38619" r="33727" b="28060"/>
          <a:stretch/>
        </p:blipFill>
        <p:spPr bwMode="auto">
          <a:xfrm>
            <a:off x="2286000" y="3042139"/>
            <a:ext cx="4488688" cy="2526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3663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Ratings- Itinerant Teachers</a:t>
            </a:r>
          </a:p>
        </p:txBody>
      </p:sp>
      <p:sp>
        <p:nvSpPr>
          <p:cNvPr id="3" name="Content Placeholder 2"/>
          <p:cNvSpPr>
            <a:spLocks noGrp="1"/>
          </p:cNvSpPr>
          <p:nvPr>
            <p:ph idx="1"/>
          </p:nvPr>
        </p:nvSpPr>
        <p:spPr/>
        <p:txBody>
          <a:bodyPr/>
          <a:lstStyle/>
          <a:p>
            <a:r>
              <a:rPr lang="en-US" dirty="0"/>
              <a:t>Collaboratively team with others using:</a:t>
            </a:r>
          </a:p>
          <a:p>
            <a:r>
              <a:rPr lang="en-US" dirty="0"/>
              <a:t>child observations</a:t>
            </a:r>
          </a:p>
          <a:p>
            <a:r>
              <a:rPr lang="en-US" dirty="0"/>
              <a:t>teacher collaboration </a:t>
            </a:r>
          </a:p>
          <a:p>
            <a:r>
              <a:rPr lang="en-US" dirty="0"/>
              <a:t>classroom curriculum assessment information</a:t>
            </a:r>
          </a:p>
          <a:p>
            <a:r>
              <a:rPr lang="en-US" dirty="0"/>
              <a:t>parent interview</a:t>
            </a:r>
          </a:p>
          <a:p>
            <a:endParaRPr lang="en-US" dirty="0"/>
          </a:p>
        </p:txBody>
      </p:sp>
      <p:sp>
        <p:nvSpPr>
          <p:cNvPr id="4" name="Slide Number Placeholder 3"/>
          <p:cNvSpPr>
            <a:spLocks noGrp="1"/>
          </p:cNvSpPr>
          <p:nvPr>
            <p:ph type="sldNum" sz="quarter" idx="12"/>
          </p:nvPr>
        </p:nvSpPr>
        <p:spPr/>
        <p:txBody>
          <a:bodyPr/>
          <a:lstStyle/>
          <a:p>
            <a:fld id="{5A8A819B-3FF0-4C26-98EC-A243FE4ED188}" type="slidenum">
              <a:rPr lang="en-US" smtClean="0"/>
              <a:pPr/>
              <a:t>42</a:t>
            </a:fld>
            <a:endParaRPr lang="en-US" dirty="0"/>
          </a:p>
        </p:txBody>
      </p:sp>
      <p:pic>
        <p:nvPicPr>
          <p:cNvPr id="12291" name="Picture 3" descr="C:\Users\rrooney\AppData\Local\Microsoft\Windows\Temporary Internet Files\Content.IE5\UX06QW4M\MP90040904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3592" y="3216455"/>
            <a:ext cx="3505200" cy="233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786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Ratings- </a:t>
            </a:r>
            <a:br>
              <a:rPr lang="en-US" dirty="0"/>
            </a:br>
            <a:r>
              <a:rPr lang="en-US" dirty="0"/>
              <a:t>Speech-Language Pathologists</a:t>
            </a:r>
          </a:p>
        </p:txBody>
      </p:sp>
      <p:sp>
        <p:nvSpPr>
          <p:cNvPr id="3" name="Content Placeholder 2"/>
          <p:cNvSpPr>
            <a:spLocks noGrp="1"/>
          </p:cNvSpPr>
          <p:nvPr>
            <p:ph idx="1"/>
          </p:nvPr>
        </p:nvSpPr>
        <p:spPr/>
        <p:txBody>
          <a:bodyPr/>
          <a:lstStyle/>
          <a:p>
            <a:r>
              <a:rPr lang="en-US" dirty="0"/>
              <a:t>When child is in a classroom, collaborate with others using:</a:t>
            </a:r>
          </a:p>
          <a:p>
            <a:r>
              <a:rPr lang="en-US" dirty="0"/>
              <a:t>child observations</a:t>
            </a:r>
          </a:p>
          <a:p>
            <a:r>
              <a:rPr lang="en-US" dirty="0"/>
              <a:t>teacher interview </a:t>
            </a:r>
          </a:p>
          <a:p>
            <a:r>
              <a:rPr lang="en-US" dirty="0"/>
              <a:t>classroom curriculum assessment information </a:t>
            </a:r>
          </a:p>
          <a:p>
            <a:r>
              <a:rPr lang="en-US" dirty="0"/>
              <a:t>and parent interview</a:t>
            </a:r>
          </a:p>
          <a:p>
            <a:endParaRPr lang="en-US" dirty="0"/>
          </a:p>
        </p:txBody>
      </p:sp>
      <p:sp>
        <p:nvSpPr>
          <p:cNvPr id="4" name="Slide Number Placeholder 3"/>
          <p:cNvSpPr>
            <a:spLocks noGrp="1"/>
          </p:cNvSpPr>
          <p:nvPr>
            <p:ph type="sldNum" sz="quarter" idx="12"/>
          </p:nvPr>
        </p:nvSpPr>
        <p:spPr/>
        <p:txBody>
          <a:bodyPr/>
          <a:lstStyle/>
          <a:p>
            <a:fld id="{5A8A819B-3FF0-4C26-98EC-A243FE4ED188}" type="slidenum">
              <a:rPr lang="en-US" smtClean="0"/>
              <a:pPr/>
              <a:t>43</a:t>
            </a:fld>
            <a:endParaRPr lang="en-US" dirty="0"/>
          </a:p>
        </p:txBody>
      </p:sp>
      <p:pic>
        <p:nvPicPr>
          <p:cNvPr id="13321" name="Picture 9" descr="C:\Users\rrooney\AppData\Local\Microsoft\Windows\Temporary Internet Files\Content.IE5\UJL9ZNMM\MP9004424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7092" y="3494743"/>
            <a:ext cx="3276600" cy="227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76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Provider Location</a:t>
            </a:r>
          </a:p>
        </p:txBody>
      </p:sp>
      <p:sp>
        <p:nvSpPr>
          <p:cNvPr id="3" name="Content Placeholder 2"/>
          <p:cNvSpPr>
            <a:spLocks noGrp="1"/>
          </p:cNvSpPr>
          <p:nvPr>
            <p:ph idx="1"/>
          </p:nvPr>
        </p:nvSpPr>
        <p:spPr/>
        <p:txBody>
          <a:bodyPr/>
          <a:lstStyle/>
          <a:p>
            <a:r>
              <a:rPr lang="en-US" dirty="0"/>
              <a:t>When a child is driven into a specific location to receive services, the collection of valid and reliable outcomes data can be challenging.</a:t>
            </a:r>
          </a:p>
          <a:p>
            <a:endParaRPr lang="en-US" dirty="0"/>
          </a:p>
          <a:p>
            <a:r>
              <a:rPr lang="en-US" dirty="0"/>
              <a:t>You must intentionally try to plan to collect data from outside the service location such as parent information, observation and or other information as part of the services being provided.</a:t>
            </a:r>
          </a:p>
        </p:txBody>
      </p:sp>
      <p:sp>
        <p:nvSpPr>
          <p:cNvPr id="4" name="Slide Number Placeholder 3"/>
          <p:cNvSpPr>
            <a:spLocks noGrp="1"/>
          </p:cNvSpPr>
          <p:nvPr>
            <p:ph type="sldNum" sz="quarter" idx="12"/>
          </p:nvPr>
        </p:nvSpPr>
        <p:spPr/>
        <p:txBody>
          <a:bodyPr/>
          <a:lstStyle/>
          <a:p>
            <a:fld id="{5A8A819B-3FF0-4C26-98EC-A243FE4ED188}" type="slidenum">
              <a:rPr lang="en-US" smtClean="0"/>
              <a:pPr/>
              <a:t>44</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557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Questions Addressed at Exit</a:t>
            </a:r>
          </a:p>
        </p:txBody>
      </p:sp>
      <p:sp>
        <p:nvSpPr>
          <p:cNvPr id="3" name="Content Placeholder 2"/>
          <p:cNvSpPr>
            <a:spLocks noGrp="1"/>
          </p:cNvSpPr>
          <p:nvPr>
            <p:ph idx="1"/>
          </p:nvPr>
        </p:nvSpPr>
        <p:spPr/>
        <p:txBody>
          <a:bodyPr/>
          <a:lstStyle/>
          <a:p>
            <a:r>
              <a:rPr lang="en-US" dirty="0"/>
              <a:t>Rating Question: To what extent does the child show age-appropriate functioning, across settings and situations, on this outcome?</a:t>
            </a:r>
          </a:p>
          <a:p>
            <a:r>
              <a:rPr lang="en-US" dirty="0"/>
              <a:t>Progress Question: Has the child shown any new skills or behaviors related to this outcomes since the last outcomes summary?</a:t>
            </a:r>
          </a:p>
        </p:txBody>
      </p:sp>
      <p:sp>
        <p:nvSpPr>
          <p:cNvPr id="4" name="Slide Number Placeholder 3"/>
          <p:cNvSpPr>
            <a:spLocks noGrp="1"/>
          </p:cNvSpPr>
          <p:nvPr>
            <p:ph type="sldNum" sz="quarter" idx="12"/>
          </p:nvPr>
        </p:nvSpPr>
        <p:spPr/>
        <p:txBody>
          <a:bodyPr/>
          <a:lstStyle/>
          <a:p>
            <a:fld id="{86AE3B32-82F0-48B9-BC94-E74AFB032788}" type="slidenum">
              <a:rPr lang="en-US" smtClean="0"/>
              <a:pPr/>
              <a:t>45</a:t>
            </a:fld>
            <a:endParaRPr lang="en-US" dirty="0"/>
          </a:p>
        </p:txBody>
      </p:sp>
    </p:spTree>
    <p:extLst>
      <p:ext uri="{BB962C8B-B14F-4D97-AF65-F5344CB8AC3E}">
        <p14:creationId xmlns:p14="http://schemas.microsoft.com/office/powerpoint/2010/main" val="96600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Answer the Progress Question</a:t>
            </a:r>
          </a:p>
        </p:txBody>
      </p:sp>
      <p:sp>
        <p:nvSpPr>
          <p:cNvPr id="3" name="Content Placeholder 2"/>
          <p:cNvSpPr>
            <a:spLocks noGrp="1"/>
          </p:cNvSpPr>
          <p:nvPr>
            <p:ph idx="1"/>
          </p:nvPr>
        </p:nvSpPr>
        <p:spPr/>
        <p:txBody>
          <a:bodyPr/>
          <a:lstStyle/>
          <a:p>
            <a:r>
              <a:rPr lang="en-US" dirty="0"/>
              <a:t>Answer “yes” if the child has acquired </a:t>
            </a:r>
            <a:r>
              <a:rPr lang="en-US" b="1" u="sng" dirty="0"/>
              <a:t>ANY</a:t>
            </a:r>
            <a:r>
              <a:rPr lang="en-US" dirty="0"/>
              <a:t> new skill related to any aspect of the outcome since the entry rating. </a:t>
            </a:r>
          </a:p>
          <a:p>
            <a:pPr lvl="1"/>
            <a:r>
              <a:rPr lang="en-US" dirty="0"/>
              <a:t>Example: Using one new word or gesture to get his needs met.</a:t>
            </a:r>
          </a:p>
          <a:p>
            <a:pPr lvl="0"/>
            <a:r>
              <a:rPr lang="en-US" dirty="0"/>
              <a:t>Answer “no” if the child has not acquired ANY new skills related to any aspect of the outcomes since the entry rating.  </a:t>
            </a:r>
          </a:p>
          <a:p>
            <a:pPr lvl="1"/>
            <a:endParaRPr lang="en-US" dirty="0"/>
          </a:p>
        </p:txBody>
      </p:sp>
      <p:sp>
        <p:nvSpPr>
          <p:cNvPr id="4" name="Slide Number Placeholder 3"/>
          <p:cNvSpPr>
            <a:spLocks noGrp="1"/>
          </p:cNvSpPr>
          <p:nvPr>
            <p:ph type="sldNum" sz="quarter" idx="12"/>
          </p:nvPr>
        </p:nvSpPr>
        <p:spPr/>
        <p:txBody>
          <a:bodyPr/>
          <a:lstStyle/>
          <a:p>
            <a:fld id="{86AE3B32-82F0-48B9-BC94-E74AFB032788}" type="slidenum">
              <a:rPr lang="en-US" smtClean="0"/>
              <a:pPr/>
              <a:t>46</a:t>
            </a:fld>
            <a:endParaRPr lang="en-US" dirty="0"/>
          </a:p>
        </p:txBody>
      </p:sp>
    </p:spTree>
    <p:extLst>
      <p:ext uri="{BB962C8B-B14F-4D97-AF65-F5344CB8AC3E}">
        <p14:creationId xmlns:p14="http://schemas.microsoft.com/office/powerpoint/2010/main" val="483470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p:cNvSpPr>
            <a:spLocks noGrp="1" noChangeArrowheads="1"/>
          </p:cNvSpPr>
          <p:nvPr>
            <p:ph type="body" idx="1"/>
            <p:custDataLst>
              <p:tags r:id="rId2"/>
            </p:custDataLst>
          </p:nvPr>
        </p:nvSpPr>
        <p:spPr>
          <a:xfrm>
            <a:off x="468282" y="3259488"/>
            <a:ext cx="8229600" cy="1800192"/>
          </a:xfrm>
        </p:spPr>
        <p:txBody>
          <a:bodyPr>
            <a:normAutofit/>
          </a:bodyPr>
          <a:lstStyle/>
          <a:p>
            <a:pPr>
              <a:spcBef>
                <a:spcPts val="0"/>
              </a:spcBef>
              <a:spcAft>
                <a:spcPts val="1200"/>
              </a:spcAft>
              <a:buClr>
                <a:srgbClr val="92D050"/>
              </a:buClr>
            </a:pPr>
            <a:r>
              <a:rPr lang="en-US" sz="2200" dirty="0">
                <a:solidFill>
                  <a:srgbClr val="072543"/>
                </a:solidFill>
              </a:rPr>
              <a:t>Child shows functioning expected for his or her age in </a:t>
            </a:r>
            <a:r>
              <a:rPr lang="en-US" sz="2200" b="1" dirty="0">
                <a:solidFill>
                  <a:srgbClr val="072543"/>
                </a:solidFill>
              </a:rPr>
              <a:t>all or almost all everyday situations that are part of the child’s life.</a:t>
            </a:r>
          </a:p>
          <a:p>
            <a:pPr>
              <a:buClr>
                <a:srgbClr val="92D050"/>
              </a:buClr>
            </a:pPr>
            <a:r>
              <a:rPr lang="en-US" sz="2200" dirty="0">
                <a:solidFill>
                  <a:srgbClr val="072543"/>
                </a:solidFill>
              </a:rPr>
              <a:t>No one on the team has concerns about the child’s functioning in this outcome area.</a:t>
            </a:r>
          </a:p>
        </p:txBody>
      </p:sp>
      <p:sp>
        <p:nvSpPr>
          <p:cNvPr id="5" name="Rectangle 4"/>
          <p:cNvSpPr/>
          <p:nvPr>
            <p:custDataLst>
              <p:tags r:id="rId3"/>
            </p:custDataLst>
          </p:nvPr>
        </p:nvSpPr>
        <p:spPr>
          <a:xfrm>
            <a:off x="635922" y="1383006"/>
            <a:ext cx="822960" cy="822960"/>
          </a:xfrm>
          <a:prstGeom prst="rect">
            <a:avLst/>
          </a:prstGeom>
          <a:solidFill>
            <a:srgbClr val="028D9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1</a:t>
            </a:r>
          </a:p>
        </p:txBody>
      </p:sp>
      <p:sp>
        <p:nvSpPr>
          <p:cNvPr id="6" name="Rectangle 5"/>
          <p:cNvSpPr/>
          <p:nvPr>
            <p:custDataLst>
              <p:tags r:id="rId4"/>
            </p:custDataLst>
          </p:nvPr>
        </p:nvSpPr>
        <p:spPr>
          <a:xfrm>
            <a:off x="2993042" y="1377084"/>
            <a:ext cx="822960" cy="822960"/>
          </a:xfrm>
          <a:prstGeom prst="rect">
            <a:avLst/>
          </a:prstGeom>
          <a:solidFill>
            <a:srgbClr val="02C1C6"/>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3</a:t>
            </a:r>
          </a:p>
        </p:txBody>
      </p:sp>
      <p:sp>
        <p:nvSpPr>
          <p:cNvPr id="7" name="Rectangle 6"/>
          <p:cNvSpPr/>
          <p:nvPr>
            <p:custDataLst>
              <p:tags r:id="rId5"/>
            </p:custDataLst>
          </p:nvPr>
        </p:nvSpPr>
        <p:spPr>
          <a:xfrm>
            <a:off x="4171602" y="1377084"/>
            <a:ext cx="822960" cy="822960"/>
          </a:xfrm>
          <a:prstGeom prst="rect">
            <a:avLst/>
          </a:prstGeom>
          <a:solidFill>
            <a:srgbClr val="02CFD4"/>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4</a:t>
            </a:r>
          </a:p>
        </p:txBody>
      </p:sp>
      <p:sp>
        <p:nvSpPr>
          <p:cNvPr id="8" name="Rectangle 7"/>
          <p:cNvSpPr/>
          <p:nvPr>
            <p:custDataLst>
              <p:tags r:id="rId6"/>
            </p:custDataLst>
          </p:nvPr>
        </p:nvSpPr>
        <p:spPr>
          <a:xfrm>
            <a:off x="5350162" y="1377084"/>
            <a:ext cx="822960" cy="822960"/>
          </a:xfrm>
          <a:prstGeom prst="rect">
            <a:avLst/>
          </a:prstGeom>
          <a:solidFill>
            <a:srgbClr val="1BF8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5</a:t>
            </a:r>
          </a:p>
        </p:txBody>
      </p:sp>
      <p:sp>
        <p:nvSpPr>
          <p:cNvPr id="9" name="Rectangle 8"/>
          <p:cNvSpPr/>
          <p:nvPr>
            <p:custDataLst>
              <p:tags r:id="rId7"/>
            </p:custDataLst>
          </p:nvPr>
        </p:nvSpPr>
        <p:spPr>
          <a:xfrm>
            <a:off x="6528722" y="1377084"/>
            <a:ext cx="822960" cy="822960"/>
          </a:xfrm>
          <a:prstGeom prst="rect">
            <a:avLst/>
          </a:prstGeom>
          <a:solidFill>
            <a:srgbClr val="B9FD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6</a:t>
            </a:r>
          </a:p>
        </p:txBody>
      </p:sp>
      <p:sp>
        <p:nvSpPr>
          <p:cNvPr id="11" name="Rectangle 10"/>
          <p:cNvSpPr/>
          <p:nvPr>
            <p:custDataLst>
              <p:tags r:id="rId8"/>
            </p:custDataLst>
          </p:nvPr>
        </p:nvSpPr>
        <p:spPr>
          <a:xfrm>
            <a:off x="1814482" y="1377084"/>
            <a:ext cx="822960" cy="822960"/>
          </a:xfrm>
          <a:prstGeom prst="rect">
            <a:avLst/>
          </a:prstGeom>
          <a:solidFill>
            <a:srgbClr val="02AEB2"/>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2</a:t>
            </a:r>
          </a:p>
        </p:txBody>
      </p:sp>
      <p:sp>
        <p:nvSpPr>
          <p:cNvPr id="12" name="Title 1"/>
          <p:cNvSpPr>
            <a:spLocks noGrp="1"/>
          </p:cNvSpPr>
          <p:nvPr>
            <p:ph type="title"/>
            <p:custDataLst>
              <p:tags r:id="rId9"/>
            </p:custDataLst>
          </p:nvPr>
        </p:nvSpPr>
        <p:spPr>
          <a:xfrm>
            <a:off x="430182" y="228900"/>
            <a:ext cx="8305800" cy="905256"/>
          </a:xfrm>
        </p:spPr>
        <p:txBody>
          <a:bodyPr>
            <a:spAutoFit/>
          </a:bodyPr>
          <a:lstStyle/>
          <a:p>
            <a:pPr eaLnBrk="1" hangingPunct="1"/>
            <a:r>
              <a:rPr lang="en-US" altLang="en-US" sz="4000" dirty="0">
                <a:solidFill>
                  <a:srgbClr val="072543"/>
                </a:solidFill>
                <a:latin typeface="Century Gothic" pitchFamily="34" charset="0"/>
              </a:rPr>
              <a:t>Rating of</a:t>
            </a:r>
            <a:endParaRPr lang="en-US" altLang="en-US" sz="4000" dirty="0">
              <a:solidFill>
                <a:schemeClr val="bg1"/>
              </a:solidFill>
              <a:latin typeface="Century Gothic" pitchFamily="34" charset="0"/>
            </a:endParaRPr>
          </a:p>
        </p:txBody>
      </p:sp>
      <p:sp>
        <p:nvSpPr>
          <p:cNvPr id="2" name="Oval 1"/>
          <p:cNvSpPr/>
          <p:nvPr>
            <p:custDataLst>
              <p:tags r:id="rId10"/>
            </p:custDataLst>
          </p:nvPr>
        </p:nvSpPr>
        <p:spPr>
          <a:xfrm>
            <a:off x="7428517" y="1051329"/>
            <a:ext cx="1383030" cy="147447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custDataLst>
              <p:tags r:id="rId11"/>
            </p:custDataLst>
          </p:nvPr>
        </p:nvSpPr>
        <p:spPr>
          <a:xfrm>
            <a:off x="7707284" y="1377084"/>
            <a:ext cx="822960" cy="822960"/>
          </a:xfrm>
          <a:prstGeom prst="rect">
            <a:avLst/>
          </a:prstGeom>
          <a:solidFill>
            <a:srgbClr val="DDFEFF"/>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7</a:t>
            </a:r>
          </a:p>
        </p:txBody>
      </p:sp>
    </p:spTree>
    <p:custDataLst>
      <p:tags r:id="rId1"/>
    </p:custDataLst>
    <p:extLst>
      <p:ext uri="{BB962C8B-B14F-4D97-AF65-F5344CB8AC3E}">
        <p14:creationId xmlns:p14="http://schemas.microsoft.com/office/powerpoint/2010/main" val="202654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grpId="0" nodeType="withEffect">
                                  <p:stCondLst>
                                    <p:cond delay="250"/>
                                  </p:stCondLst>
                                  <p:childTnLst>
                                    <p:anim calcmode="lin" valueType="num">
                                      <p:cBhvr>
                                        <p:cTn id="6" dur="1250"/>
                                        <p:tgtEl>
                                          <p:spTgt spid="5"/>
                                        </p:tgtEl>
                                        <p:attrNameLst>
                                          <p:attrName>ppt_w</p:attrName>
                                        </p:attrNameLst>
                                      </p:cBhvr>
                                      <p:tavLst>
                                        <p:tav tm="0">
                                          <p:val>
                                            <p:strVal val="ppt_w"/>
                                          </p:val>
                                        </p:tav>
                                        <p:tav tm="100000">
                                          <p:val>
                                            <p:fltVal val="0"/>
                                          </p:val>
                                        </p:tav>
                                      </p:tavLst>
                                    </p:anim>
                                    <p:anim calcmode="lin" valueType="num">
                                      <p:cBhvr>
                                        <p:cTn id="7" dur="1250"/>
                                        <p:tgtEl>
                                          <p:spTgt spid="5"/>
                                        </p:tgtEl>
                                        <p:attrNameLst>
                                          <p:attrName>ppt_h</p:attrName>
                                        </p:attrNameLst>
                                      </p:cBhvr>
                                      <p:tavLst>
                                        <p:tav tm="0">
                                          <p:val>
                                            <p:strVal val="ppt_h"/>
                                          </p:val>
                                        </p:tav>
                                        <p:tav tm="100000">
                                          <p:val>
                                            <p:strVal val="ppt_h"/>
                                          </p:val>
                                        </p:tav>
                                      </p:tavLst>
                                    </p:anim>
                                    <p:set>
                                      <p:cBhvr>
                                        <p:cTn id="8" dur="1" fill="hold">
                                          <p:stCondLst>
                                            <p:cond delay="1249"/>
                                          </p:stCondLst>
                                        </p:cTn>
                                        <p:tgtEl>
                                          <p:spTgt spid="5"/>
                                        </p:tgtEl>
                                        <p:attrNameLst>
                                          <p:attrName>style.visibility</p:attrName>
                                        </p:attrNameLst>
                                      </p:cBhvr>
                                      <p:to>
                                        <p:strVal val="hidden"/>
                                      </p:to>
                                    </p:set>
                                  </p:childTnLst>
                                </p:cTn>
                              </p:par>
                              <p:par>
                                <p:cTn id="9" presetID="17" presetClass="exit" presetSubtype="10" fill="hold" grpId="0" nodeType="withEffect">
                                  <p:stCondLst>
                                    <p:cond delay="450"/>
                                  </p:stCondLst>
                                  <p:childTnLst>
                                    <p:anim calcmode="lin" valueType="num">
                                      <p:cBhvr>
                                        <p:cTn id="10" dur="1000"/>
                                        <p:tgtEl>
                                          <p:spTgt spid="11"/>
                                        </p:tgtEl>
                                        <p:attrNameLst>
                                          <p:attrName>ppt_w</p:attrName>
                                        </p:attrNameLst>
                                      </p:cBhvr>
                                      <p:tavLst>
                                        <p:tav tm="0">
                                          <p:val>
                                            <p:strVal val="ppt_w"/>
                                          </p:val>
                                        </p:tav>
                                        <p:tav tm="100000">
                                          <p:val>
                                            <p:fltVal val="0"/>
                                          </p:val>
                                        </p:tav>
                                      </p:tavLst>
                                    </p:anim>
                                    <p:anim calcmode="lin" valueType="num">
                                      <p:cBhvr>
                                        <p:cTn id="11" dur="1000"/>
                                        <p:tgtEl>
                                          <p:spTgt spid="11"/>
                                        </p:tgtEl>
                                        <p:attrNameLst>
                                          <p:attrName>ppt_h</p:attrName>
                                        </p:attrNameLst>
                                      </p:cBhvr>
                                      <p:tavLst>
                                        <p:tav tm="0">
                                          <p:val>
                                            <p:strVal val="ppt_h"/>
                                          </p:val>
                                        </p:tav>
                                        <p:tav tm="100000">
                                          <p:val>
                                            <p:strVal val="ppt_h"/>
                                          </p:val>
                                        </p:tav>
                                      </p:tavLst>
                                    </p:anim>
                                    <p:set>
                                      <p:cBhvr>
                                        <p:cTn id="12" dur="1" fill="hold">
                                          <p:stCondLst>
                                            <p:cond delay="999"/>
                                          </p:stCondLst>
                                        </p:cTn>
                                        <p:tgtEl>
                                          <p:spTgt spid="11"/>
                                        </p:tgtEl>
                                        <p:attrNameLst>
                                          <p:attrName>style.visibility</p:attrName>
                                        </p:attrNameLst>
                                      </p:cBhvr>
                                      <p:to>
                                        <p:strVal val="hidden"/>
                                      </p:to>
                                    </p:set>
                                  </p:childTnLst>
                                </p:cTn>
                              </p:par>
                              <p:par>
                                <p:cTn id="13" presetID="17" presetClass="exit" presetSubtype="10" fill="hold" grpId="0" nodeType="withEffect">
                                  <p:stCondLst>
                                    <p:cond delay="650"/>
                                  </p:stCondLst>
                                  <p:childTnLst>
                                    <p:anim calcmode="lin" valueType="num">
                                      <p:cBhvr>
                                        <p:cTn id="14" dur="850"/>
                                        <p:tgtEl>
                                          <p:spTgt spid="6"/>
                                        </p:tgtEl>
                                        <p:attrNameLst>
                                          <p:attrName>ppt_w</p:attrName>
                                        </p:attrNameLst>
                                      </p:cBhvr>
                                      <p:tavLst>
                                        <p:tav tm="0">
                                          <p:val>
                                            <p:strVal val="ppt_w"/>
                                          </p:val>
                                        </p:tav>
                                        <p:tav tm="100000">
                                          <p:val>
                                            <p:fltVal val="0"/>
                                          </p:val>
                                        </p:tav>
                                      </p:tavLst>
                                    </p:anim>
                                    <p:anim calcmode="lin" valueType="num">
                                      <p:cBhvr>
                                        <p:cTn id="15" dur="850"/>
                                        <p:tgtEl>
                                          <p:spTgt spid="6"/>
                                        </p:tgtEl>
                                        <p:attrNameLst>
                                          <p:attrName>ppt_h</p:attrName>
                                        </p:attrNameLst>
                                      </p:cBhvr>
                                      <p:tavLst>
                                        <p:tav tm="0">
                                          <p:val>
                                            <p:strVal val="ppt_h"/>
                                          </p:val>
                                        </p:tav>
                                        <p:tav tm="100000">
                                          <p:val>
                                            <p:strVal val="ppt_h"/>
                                          </p:val>
                                        </p:tav>
                                      </p:tavLst>
                                    </p:anim>
                                    <p:set>
                                      <p:cBhvr>
                                        <p:cTn id="16" dur="1" fill="hold">
                                          <p:stCondLst>
                                            <p:cond delay="849"/>
                                          </p:stCondLst>
                                        </p:cTn>
                                        <p:tgtEl>
                                          <p:spTgt spid="6"/>
                                        </p:tgtEl>
                                        <p:attrNameLst>
                                          <p:attrName>style.visibility</p:attrName>
                                        </p:attrNameLst>
                                      </p:cBhvr>
                                      <p:to>
                                        <p:strVal val="hidden"/>
                                      </p:to>
                                    </p:set>
                                  </p:childTnLst>
                                </p:cTn>
                              </p:par>
                              <p:par>
                                <p:cTn id="17" presetID="17" presetClass="exit" presetSubtype="10" fill="hold" grpId="0" nodeType="withEffect">
                                  <p:stCondLst>
                                    <p:cond delay="850"/>
                                  </p:stCondLst>
                                  <p:childTnLst>
                                    <p:anim calcmode="lin" valueType="num">
                                      <p:cBhvr>
                                        <p:cTn id="18" dur="650"/>
                                        <p:tgtEl>
                                          <p:spTgt spid="7"/>
                                        </p:tgtEl>
                                        <p:attrNameLst>
                                          <p:attrName>ppt_w</p:attrName>
                                        </p:attrNameLst>
                                      </p:cBhvr>
                                      <p:tavLst>
                                        <p:tav tm="0">
                                          <p:val>
                                            <p:strVal val="ppt_w"/>
                                          </p:val>
                                        </p:tav>
                                        <p:tav tm="100000">
                                          <p:val>
                                            <p:fltVal val="0"/>
                                          </p:val>
                                        </p:tav>
                                      </p:tavLst>
                                    </p:anim>
                                    <p:anim calcmode="lin" valueType="num">
                                      <p:cBhvr>
                                        <p:cTn id="19" dur="650"/>
                                        <p:tgtEl>
                                          <p:spTgt spid="7"/>
                                        </p:tgtEl>
                                        <p:attrNameLst>
                                          <p:attrName>ppt_h</p:attrName>
                                        </p:attrNameLst>
                                      </p:cBhvr>
                                      <p:tavLst>
                                        <p:tav tm="0">
                                          <p:val>
                                            <p:strVal val="ppt_h"/>
                                          </p:val>
                                        </p:tav>
                                        <p:tav tm="100000">
                                          <p:val>
                                            <p:strVal val="ppt_h"/>
                                          </p:val>
                                        </p:tav>
                                      </p:tavLst>
                                    </p:anim>
                                    <p:set>
                                      <p:cBhvr>
                                        <p:cTn id="20" dur="1" fill="hold">
                                          <p:stCondLst>
                                            <p:cond delay="649"/>
                                          </p:stCondLst>
                                        </p:cTn>
                                        <p:tgtEl>
                                          <p:spTgt spid="7"/>
                                        </p:tgtEl>
                                        <p:attrNameLst>
                                          <p:attrName>style.visibility</p:attrName>
                                        </p:attrNameLst>
                                      </p:cBhvr>
                                      <p:to>
                                        <p:strVal val="hidden"/>
                                      </p:to>
                                    </p:set>
                                  </p:childTnLst>
                                </p:cTn>
                              </p:par>
                              <p:par>
                                <p:cTn id="21" presetID="17" presetClass="exit" presetSubtype="10" fill="hold" grpId="0" nodeType="withEffect">
                                  <p:stCondLst>
                                    <p:cond delay="1050"/>
                                  </p:stCondLst>
                                  <p:childTnLst>
                                    <p:anim calcmode="lin" valueType="num">
                                      <p:cBhvr>
                                        <p:cTn id="22" dur="500"/>
                                        <p:tgtEl>
                                          <p:spTgt spid="8"/>
                                        </p:tgtEl>
                                        <p:attrNameLst>
                                          <p:attrName>ppt_w</p:attrName>
                                        </p:attrNameLst>
                                      </p:cBhvr>
                                      <p:tavLst>
                                        <p:tav tm="0">
                                          <p:val>
                                            <p:strVal val="ppt_w"/>
                                          </p:val>
                                        </p:tav>
                                        <p:tav tm="100000">
                                          <p:val>
                                            <p:fltVal val="0"/>
                                          </p:val>
                                        </p:tav>
                                      </p:tavLst>
                                    </p:anim>
                                    <p:anim calcmode="lin" valueType="num">
                                      <p:cBhvr>
                                        <p:cTn id="23" dur="500"/>
                                        <p:tgtEl>
                                          <p:spTgt spid="8"/>
                                        </p:tgtEl>
                                        <p:attrNameLst>
                                          <p:attrName>ppt_h</p:attrName>
                                        </p:attrNameLst>
                                      </p:cBhvr>
                                      <p:tavLst>
                                        <p:tav tm="0">
                                          <p:val>
                                            <p:strVal val="ppt_h"/>
                                          </p:val>
                                        </p:tav>
                                        <p:tav tm="100000">
                                          <p:val>
                                            <p:strVal val="ppt_h"/>
                                          </p:val>
                                        </p:tav>
                                      </p:tavLst>
                                    </p:anim>
                                    <p:set>
                                      <p:cBhvr>
                                        <p:cTn id="24" dur="1" fill="hold">
                                          <p:stCondLst>
                                            <p:cond delay="499"/>
                                          </p:stCondLst>
                                        </p:cTn>
                                        <p:tgtEl>
                                          <p:spTgt spid="8"/>
                                        </p:tgtEl>
                                        <p:attrNameLst>
                                          <p:attrName>style.visibility</p:attrName>
                                        </p:attrNameLst>
                                      </p:cBhvr>
                                      <p:to>
                                        <p:strVal val="hidden"/>
                                      </p:to>
                                    </p:set>
                                  </p:childTnLst>
                                </p:cTn>
                              </p:par>
                              <p:par>
                                <p:cTn id="25" presetID="17" presetClass="exit" presetSubtype="10" fill="hold" grpId="0" nodeType="withEffect">
                                  <p:stCondLst>
                                    <p:cond delay="1250"/>
                                  </p:stCondLst>
                                  <p:childTnLst>
                                    <p:anim calcmode="lin" valueType="num">
                                      <p:cBhvr>
                                        <p:cTn id="26" dur="250"/>
                                        <p:tgtEl>
                                          <p:spTgt spid="9"/>
                                        </p:tgtEl>
                                        <p:attrNameLst>
                                          <p:attrName>ppt_w</p:attrName>
                                        </p:attrNameLst>
                                      </p:cBhvr>
                                      <p:tavLst>
                                        <p:tav tm="0">
                                          <p:val>
                                            <p:strVal val="ppt_w"/>
                                          </p:val>
                                        </p:tav>
                                        <p:tav tm="100000">
                                          <p:val>
                                            <p:fltVal val="0"/>
                                          </p:val>
                                        </p:tav>
                                      </p:tavLst>
                                    </p:anim>
                                    <p:anim calcmode="lin" valueType="num">
                                      <p:cBhvr>
                                        <p:cTn id="27" dur="250"/>
                                        <p:tgtEl>
                                          <p:spTgt spid="9"/>
                                        </p:tgtEl>
                                        <p:attrNameLst>
                                          <p:attrName>ppt_h</p:attrName>
                                        </p:attrNameLst>
                                      </p:cBhvr>
                                      <p:tavLst>
                                        <p:tav tm="0">
                                          <p:val>
                                            <p:strVal val="ppt_h"/>
                                          </p:val>
                                        </p:tav>
                                        <p:tav tm="100000">
                                          <p:val>
                                            <p:strVal val="ppt_h"/>
                                          </p:val>
                                        </p:tav>
                                      </p:tavLst>
                                    </p:anim>
                                    <p:set>
                                      <p:cBhvr>
                                        <p:cTn id="28" dur="1" fill="hold">
                                          <p:stCondLst>
                                            <p:cond delay="249"/>
                                          </p:stCondLst>
                                        </p:cTn>
                                        <p:tgtEl>
                                          <p:spTgt spid="9"/>
                                        </p:tgtEl>
                                        <p:attrNameLst>
                                          <p:attrName>style.visibility</p:attrName>
                                        </p:attrNameLst>
                                      </p:cBhvr>
                                      <p:to>
                                        <p:strVal val="hidden"/>
                                      </p:to>
                                    </p:set>
                                  </p:childTnLst>
                                </p:cTn>
                              </p:par>
                              <p:par>
                                <p:cTn id="29" presetID="35" presetClass="path" presetSubtype="0" accel="50000" decel="50000" fill="hold" grpId="0" nodeType="withEffect">
                                  <p:stCondLst>
                                    <p:cond delay="1000"/>
                                  </p:stCondLst>
                                  <p:childTnLst>
                                    <p:animMotion origin="layout" path="M 2.77778E-6 1.85185E-6 L 0.00139 -0.16412 " pathEditMode="relative" rAng="0" ptsTypes="AA">
                                      <p:cBhvr>
                                        <p:cTn id="30" dur="750" fill="hold"/>
                                        <p:tgtEl>
                                          <p:spTgt spid="10"/>
                                        </p:tgtEl>
                                        <p:attrNameLst>
                                          <p:attrName>ppt_x</p:attrName>
                                          <p:attrName>ppt_y</p:attrName>
                                        </p:attrNameLst>
                                      </p:cBhvr>
                                      <p:rCtr x="69" y="-8218"/>
                                    </p:animMotion>
                                  </p:childTnLst>
                                </p:cTn>
                              </p:par>
                              <p:par>
                                <p:cTn id="31" presetID="42" presetClass="path" presetSubtype="0" accel="50000" decel="50000" fill="hold" grpId="0" nodeType="withEffect">
                                  <p:stCondLst>
                                    <p:cond delay="450"/>
                                  </p:stCondLst>
                                  <p:childTnLst>
                                    <p:animMotion origin="layout" path="M 4.72222E-6 4.44444E-6 L 0.19149 4.44444E-6 " pathEditMode="relative" rAng="0" ptsTypes="AA">
                                      <p:cBhvr>
                                        <p:cTn id="32" dur="1350" fill="hold"/>
                                        <p:tgtEl>
                                          <p:spTgt spid="12"/>
                                        </p:tgtEl>
                                        <p:attrNameLst>
                                          <p:attrName>ppt_x</p:attrName>
                                          <p:attrName>ppt_y</p:attrName>
                                        </p:attrNameLst>
                                      </p:cBhvr>
                                      <p:rCtr x="95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type="body" idx="1"/>
            <p:custDataLst>
              <p:tags r:id="rId2"/>
            </p:custDataLst>
          </p:nvPr>
        </p:nvSpPr>
        <p:spPr>
          <a:xfrm>
            <a:off x="304800" y="2748685"/>
            <a:ext cx="8382000" cy="3603347"/>
          </a:xfrm>
        </p:spPr>
        <p:txBody>
          <a:bodyPr>
            <a:noAutofit/>
          </a:bodyPr>
          <a:lstStyle/>
          <a:p>
            <a:pPr lvl="0">
              <a:spcAft>
                <a:spcPts val="1200"/>
              </a:spcAft>
              <a:buClr>
                <a:srgbClr val="92D050"/>
              </a:buClr>
              <a:buSzPct val="80000"/>
            </a:pPr>
            <a:r>
              <a:rPr lang="en-US" sz="2200" dirty="0">
                <a:solidFill>
                  <a:srgbClr val="072543"/>
                </a:solidFill>
              </a:rPr>
              <a:t>Child’s functioning generally is considered </a:t>
            </a:r>
            <a:r>
              <a:rPr lang="en-US" sz="2200" b="1" dirty="0">
                <a:solidFill>
                  <a:srgbClr val="072543"/>
                </a:solidFill>
              </a:rPr>
              <a:t>appropriate for his or her age</a:t>
            </a:r>
            <a:r>
              <a:rPr lang="en-US" sz="2200" dirty="0">
                <a:solidFill>
                  <a:srgbClr val="072543"/>
                </a:solidFill>
              </a:rPr>
              <a:t>, but there are </a:t>
            </a:r>
            <a:r>
              <a:rPr lang="en-US" sz="2200" b="1" dirty="0">
                <a:solidFill>
                  <a:srgbClr val="072543"/>
                </a:solidFill>
              </a:rPr>
              <a:t>some significant concerns </a:t>
            </a:r>
            <a:r>
              <a:rPr lang="en-US" sz="2200" dirty="0">
                <a:solidFill>
                  <a:srgbClr val="072543"/>
                </a:solidFill>
              </a:rPr>
              <a:t>about the child’s functioning in this outcome area.</a:t>
            </a:r>
          </a:p>
          <a:p>
            <a:pPr lvl="0">
              <a:spcBef>
                <a:spcPts val="0"/>
              </a:spcBef>
              <a:spcAft>
                <a:spcPts val="1200"/>
              </a:spcAft>
              <a:buClr>
                <a:srgbClr val="92D050"/>
              </a:buClr>
              <a:buSzPct val="80000"/>
            </a:pPr>
            <a:r>
              <a:rPr lang="en-US" sz="2200" dirty="0">
                <a:solidFill>
                  <a:srgbClr val="072543"/>
                </a:solidFill>
              </a:rPr>
              <a:t>Although age-appropriate, the child’s functioning may border on not keeping pace with age expectations.</a:t>
            </a:r>
          </a:p>
          <a:p>
            <a:pPr marL="287338" indent="0">
              <a:spcBef>
                <a:spcPts val="0"/>
              </a:spcBef>
              <a:spcAft>
                <a:spcPts val="1800"/>
              </a:spcAft>
              <a:buNone/>
            </a:pPr>
            <a:r>
              <a:rPr lang="en-US" sz="2200" b="1" dirty="0">
                <a:solidFill>
                  <a:srgbClr val="072543"/>
                </a:solidFill>
              </a:rPr>
              <a:t>Example descriptor statement</a:t>
            </a:r>
            <a:r>
              <a:rPr lang="en-US" sz="2200" dirty="0">
                <a:solidFill>
                  <a:srgbClr val="072543"/>
                </a:solidFill>
              </a:rPr>
              <a:t>: Relative to same-age peers, Tuan has the skills that we would expect of his age in regard to Knowledge and Skills; however, there are concerns about his development staying at an age-expected level.</a:t>
            </a:r>
          </a:p>
        </p:txBody>
      </p:sp>
      <p:sp>
        <p:nvSpPr>
          <p:cNvPr id="23" name="Rectangle 22"/>
          <p:cNvSpPr/>
          <p:nvPr>
            <p:custDataLst>
              <p:tags r:id="rId3"/>
            </p:custDataLst>
          </p:nvPr>
        </p:nvSpPr>
        <p:spPr>
          <a:xfrm>
            <a:off x="635922" y="1352526"/>
            <a:ext cx="822960" cy="822960"/>
          </a:xfrm>
          <a:prstGeom prst="rect">
            <a:avLst/>
          </a:prstGeom>
          <a:solidFill>
            <a:srgbClr val="028D9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1</a:t>
            </a:r>
          </a:p>
        </p:txBody>
      </p:sp>
      <p:sp>
        <p:nvSpPr>
          <p:cNvPr id="24" name="Rectangle 23"/>
          <p:cNvSpPr/>
          <p:nvPr>
            <p:custDataLst>
              <p:tags r:id="rId4"/>
            </p:custDataLst>
          </p:nvPr>
        </p:nvSpPr>
        <p:spPr>
          <a:xfrm>
            <a:off x="2993042" y="1361844"/>
            <a:ext cx="822960" cy="822960"/>
          </a:xfrm>
          <a:prstGeom prst="rect">
            <a:avLst/>
          </a:prstGeom>
          <a:solidFill>
            <a:srgbClr val="02C1C6"/>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3</a:t>
            </a:r>
          </a:p>
        </p:txBody>
      </p:sp>
      <p:sp>
        <p:nvSpPr>
          <p:cNvPr id="25" name="Rectangle 24"/>
          <p:cNvSpPr/>
          <p:nvPr>
            <p:custDataLst>
              <p:tags r:id="rId5"/>
            </p:custDataLst>
          </p:nvPr>
        </p:nvSpPr>
        <p:spPr>
          <a:xfrm>
            <a:off x="4171602" y="1377084"/>
            <a:ext cx="822960" cy="822960"/>
          </a:xfrm>
          <a:prstGeom prst="rect">
            <a:avLst/>
          </a:prstGeom>
          <a:solidFill>
            <a:srgbClr val="02CFD4"/>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4</a:t>
            </a:r>
          </a:p>
        </p:txBody>
      </p:sp>
      <p:sp>
        <p:nvSpPr>
          <p:cNvPr id="26" name="Rectangle 25"/>
          <p:cNvSpPr/>
          <p:nvPr>
            <p:custDataLst>
              <p:tags r:id="rId6"/>
            </p:custDataLst>
          </p:nvPr>
        </p:nvSpPr>
        <p:spPr>
          <a:xfrm>
            <a:off x="5350162" y="1377084"/>
            <a:ext cx="822960" cy="822960"/>
          </a:xfrm>
          <a:prstGeom prst="rect">
            <a:avLst/>
          </a:prstGeom>
          <a:solidFill>
            <a:srgbClr val="1BF8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5</a:t>
            </a:r>
          </a:p>
        </p:txBody>
      </p:sp>
      <p:sp>
        <p:nvSpPr>
          <p:cNvPr id="27" name="Rectangle 26"/>
          <p:cNvSpPr/>
          <p:nvPr>
            <p:custDataLst>
              <p:tags r:id="rId7"/>
            </p:custDataLst>
          </p:nvPr>
        </p:nvSpPr>
        <p:spPr>
          <a:xfrm>
            <a:off x="6528722" y="1377084"/>
            <a:ext cx="822960" cy="822960"/>
          </a:xfrm>
          <a:prstGeom prst="rect">
            <a:avLst/>
          </a:prstGeom>
          <a:solidFill>
            <a:srgbClr val="B9FDFD"/>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6</a:t>
            </a:r>
          </a:p>
        </p:txBody>
      </p:sp>
      <p:sp>
        <p:nvSpPr>
          <p:cNvPr id="28" name="Rectangle 27"/>
          <p:cNvSpPr/>
          <p:nvPr>
            <p:custDataLst>
              <p:tags r:id="rId8"/>
            </p:custDataLst>
          </p:nvPr>
        </p:nvSpPr>
        <p:spPr>
          <a:xfrm>
            <a:off x="1814482" y="1361844"/>
            <a:ext cx="822960" cy="822960"/>
          </a:xfrm>
          <a:prstGeom prst="rect">
            <a:avLst/>
          </a:prstGeom>
          <a:solidFill>
            <a:srgbClr val="02AEB2"/>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2</a:t>
            </a:r>
          </a:p>
        </p:txBody>
      </p:sp>
      <p:sp>
        <p:nvSpPr>
          <p:cNvPr id="30" name="Rectangle 29"/>
          <p:cNvSpPr/>
          <p:nvPr>
            <p:custDataLst>
              <p:tags r:id="rId9"/>
            </p:custDataLst>
          </p:nvPr>
        </p:nvSpPr>
        <p:spPr>
          <a:xfrm>
            <a:off x="7707284" y="1377084"/>
            <a:ext cx="822960" cy="822960"/>
          </a:xfrm>
          <a:prstGeom prst="rect">
            <a:avLst/>
          </a:prstGeom>
          <a:solidFill>
            <a:srgbClr val="DDFEFF"/>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7</a:t>
            </a:r>
          </a:p>
        </p:txBody>
      </p:sp>
      <p:sp>
        <p:nvSpPr>
          <p:cNvPr id="29" name="Title 1"/>
          <p:cNvSpPr>
            <a:spLocks noGrp="1"/>
          </p:cNvSpPr>
          <p:nvPr>
            <p:ph type="title"/>
            <p:custDataLst>
              <p:tags r:id="rId10"/>
            </p:custDataLst>
          </p:nvPr>
        </p:nvSpPr>
        <p:spPr>
          <a:xfrm>
            <a:off x="430182" y="228900"/>
            <a:ext cx="8305800" cy="905256"/>
          </a:xfrm>
        </p:spPr>
        <p:txBody>
          <a:bodyPr>
            <a:spAutoFit/>
          </a:bodyPr>
          <a:lstStyle/>
          <a:p>
            <a:pPr eaLnBrk="1" hangingPunct="1"/>
            <a:r>
              <a:rPr lang="en-US" altLang="en-US" sz="4000" dirty="0">
                <a:solidFill>
                  <a:srgbClr val="072543"/>
                </a:solidFill>
                <a:latin typeface="Century Gothic" pitchFamily="34" charset="0"/>
              </a:rPr>
              <a:t>Rating of</a:t>
            </a:r>
            <a:endParaRPr lang="en-US" altLang="en-US" sz="4000" dirty="0">
              <a:solidFill>
                <a:schemeClr val="bg1"/>
              </a:solidFill>
              <a:latin typeface="Century Gothic" pitchFamily="34" charset="0"/>
            </a:endParaRPr>
          </a:p>
        </p:txBody>
      </p:sp>
      <p:sp>
        <p:nvSpPr>
          <p:cNvPr id="13" name="Oval 12"/>
          <p:cNvSpPr/>
          <p:nvPr>
            <p:custDataLst>
              <p:tags r:id="rId11"/>
            </p:custDataLst>
          </p:nvPr>
        </p:nvSpPr>
        <p:spPr>
          <a:xfrm>
            <a:off x="6248687" y="1036089"/>
            <a:ext cx="1383030" cy="1474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622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grpId="0" nodeType="withEffect">
                                  <p:stCondLst>
                                    <p:cond delay="250"/>
                                  </p:stCondLst>
                                  <p:childTnLst>
                                    <p:anim calcmode="lin" valueType="num">
                                      <p:cBhvr>
                                        <p:cTn id="6" dur="1250"/>
                                        <p:tgtEl>
                                          <p:spTgt spid="23"/>
                                        </p:tgtEl>
                                        <p:attrNameLst>
                                          <p:attrName>ppt_w</p:attrName>
                                        </p:attrNameLst>
                                      </p:cBhvr>
                                      <p:tavLst>
                                        <p:tav tm="0">
                                          <p:val>
                                            <p:strVal val="ppt_w"/>
                                          </p:val>
                                        </p:tav>
                                        <p:tav tm="100000">
                                          <p:val>
                                            <p:fltVal val="0"/>
                                          </p:val>
                                        </p:tav>
                                      </p:tavLst>
                                    </p:anim>
                                    <p:anim calcmode="lin" valueType="num">
                                      <p:cBhvr>
                                        <p:cTn id="7" dur="1250"/>
                                        <p:tgtEl>
                                          <p:spTgt spid="23"/>
                                        </p:tgtEl>
                                        <p:attrNameLst>
                                          <p:attrName>ppt_h</p:attrName>
                                        </p:attrNameLst>
                                      </p:cBhvr>
                                      <p:tavLst>
                                        <p:tav tm="0">
                                          <p:val>
                                            <p:strVal val="ppt_h"/>
                                          </p:val>
                                        </p:tav>
                                        <p:tav tm="100000">
                                          <p:val>
                                            <p:strVal val="ppt_h"/>
                                          </p:val>
                                        </p:tav>
                                      </p:tavLst>
                                    </p:anim>
                                    <p:set>
                                      <p:cBhvr>
                                        <p:cTn id="8" dur="1" fill="hold">
                                          <p:stCondLst>
                                            <p:cond delay="1249"/>
                                          </p:stCondLst>
                                        </p:cTn>
                                        <p:tgtEl>
                                          <p:spTgt spid="23"/>
                                        </p:tgtEl>
                                        <p:attrNameLst>
                                          <p:attrName>style.visibility</p:attrName>
                                        </p:attrNameLst>
                                      </p:cBhvr>
                                      <p:to>
                                        <p:strVal val="hidden"/>
                                      </p:to>
                                    </p:set>
                                  </p:childTnLst>
                                </p:cTn>
                              </p:par>
                              <p:par>
                                <p:cTn id="9" presetID="17" presetClass="exit" presetSubtype="10" fill="hold" grpId="0" nodeType="withEffect">
                                  <p:stCondLst>
                                    <p:cond delay="450"/>
                                  </p:stCondLst>
                                  <p:childTnLst>
                                    <p:anim calcmode="lin" valueType="num">
                                      <p:cBhvr>
                                        <p:cTn id="10" dur="1000"/>
                                        <p:tgtEl>
                                          <p:spTgt spid="28"/>
                                        </p:tgtEl>
                                        <p:attrNameLst>
                                          <p:attrName>ppt_w</p:attrName>
                                        </p:attrNameLst>
                                      </p:cBhvr>
                                      <p:tavLst>
                                        <p:tav tm="0">
                                          <p:val>
                                            <p:strVal val="ppt_w"/>
                                          </p:val>
                                        </p:tav>
                                        <p:tav tm="100000">
                                          <p:val>
                                            <p:fltVal val="0"/>
                                          </p:val>
                                        </p:tav>
                                      </p:tavLst>
                                    </p:anim>
                                    <p:anim calcmode="lin" valueType="num">
                                      <p:cBhvr>
                                        <p:cTn id="11" dur="1000"/>
                                        <p:tgtEl>
                                          <p:spTgt spid="28"/>
                                        </p:tgtEl>
                                        <p:attrNameLst>
                                          <p:attrName>ppt_h</p:attrName>
                                        </p:attrNameLst>
                                      </p:cBhvr>
                                      <p:tavLst>
                                        <p:tav tm="0">
                                          <p:val>
                                            <p:strVal val="ppt_h"/>
                                          </p:val>
                                        </p:tav>
                                        <p:tav tm="100000">
                                          <p:val>
                                            <p:strVal val="ppt_h"/>
                                          </p:val>
                                        </p:tav>
                                      </p:tavLst>
                                    </p:anim>
                                    <p:set>
                                      <p:cBhvr>
                                        <p:cTn id="12" dur="1" fill="hold">
                                          <p:stCondLst>
                                            <p:cond delay="999"/>
                                          </p:stCondLst>
                                        </p:cTn>
                                        <p:tgtEl>
                                          <p:spTgt spid="28"/>
                                        </p:tgtEl>
                                        <p:attrNameLst>
                                          <p:attrName>style.visibility</p:attrName>
                                        </p:attrNameLst>
                                      </p:cBhvr>
                                      <p:to>
                                        <p:strVal val="hidden"/>
                                      </p:to>
                                    </p:set>
                                  </p:childTnLst>
                                </p:cTn>
                              </p:par>
                              <p:par>
                                <p:cTn id="13" presetID="17" presetClass="exit" presetSubtype="10" fill="hold" grpId="0" nodeType="withEffect">
                                  <p:stCondLst>
                                    <p:cond delay="650"/>
                                  </p:stCondLst>
                                  <p:childTnLst>
                                    <p:anim calcmode="lin" valueType="num">
                                      <p:cBhvr>
                                        <p:cTn id="14" dur="850"/>
                                        <p:tgtEl>
                                          <p:spTgt spid="24"/>
                                        </p:tgtEl>
                                        <p:attrNameLst>
                                          <p:attrName>ppt_w</p:attrName>
                                        </p:attrNameLst>
                                      </p:cBhvr>
                                      <p:tavLst>
                                        <p:tav tm="0">
                                          <p:val>
                                            <p:strVal val="ppt_w"/>
                                          </p:val>
                                        </p:tav>
                                        <p:tav tm="100000">
                                          <p:val>
                                            <p:fltVal val="0"/>
                                          </p:val>
                                        </p:tav>
                                      </p:tavLst>
                                    </p:anim>
                                    <p:anim calcmode="lin" valueType="num">
                                      <p:cBhvr>
                                        <p:cTn id="15" dur="850"/>
                                        <p:tgtEl>
                                          <p:spTgt spid="24"/>
                                        </p:tgtEl>
                                        <p:attrNameLst>
                                          <p:attrName>ppt_h</p:attrName>
                                        </p:attrNameLst>
                                      </p:cBhvr>
                                      <p:tavLst>
                                        <p:tav tm="0">
                                          <p:val>
                                            <p:strVal val="ppt_h"/>
                                          </p:val>
                                        </p:tav>
                                        <p:tav tm="100000">
                                          <p:val>
                                            <p:strVal val="ppt_h"/>
                                          </p:val>
                                        </p:tav>
                                      </p:tavLst>
                                    </p:anim>
                                    <p:set>
                                      <p:cBhvr>
                                        <p:cTn id="16" dur="1" fill="hold">
                                          <p:stCondLst>
                                            <p:cond delay="849"/>
                                          </p:stCondLst>
                                        </p:cTn>
                                        <p:tgtEl>
                                          <p:spTgt spid="24"/>
                                        </p:tgtEl>
                                        <p:attrNameLst>
                                          <p:attrName>style.visibility</p:attrName>
                                        </p:attrNameLst>
                                      </p:cBhvr>
                                      <p:to>
                                        <p:strVal val="hidden"/>
                                      </p:to>
                                    </p:set>
                                  </p:childTnLst>
                                </p:cTn>
                              </p:par>
                              <p:par>
                                <p:cTn id="17" presetID="17" presetClass="exit" presetSubtype="10" fill="hold" grpId="0" nodeType="withEffect">
                                  <p:stCondLst>
                                    <p:cond delay="850"/>
                                  </p:stCondLst>
                                  <p:childTnLst>
                                    <p:anim calcmode="lin" valueType="num">
                                      <p:cBhvr>
                                        <p:cTn id="18" dur="650"/>
                                        <p:tgtEl>
                                          <p:spTgt spid="25"/>
                                        </p:tgtEl>
                                        <p:attrNameLst>
                                          <p:attrName>ppt_w</p:attrName>
                                        </p:attrNameLst>
                                      </p:cBhvr>
                                      <p:tavLst>
                                        <p:tav tm="0">
                                          <p:val>
                                            <p:strVal val="ppt_w"/>
                                          </p:val>
                                        </p:tav>
                                        <p:tav tm="100000">
                                          <p:val>
                                            <p:fltVal val="0"/>
                                          </p:val>
                                        </p:tav>
                                      </p:tavLst>
                                    </p:anim>
                                    <p:anim calcmode="lin" valueType="num">
                                      <p:cBhvr>
                                        <p:cTn id="19" dur="650"/>
                                        <p:tgtEl>
                                          <p:spTgt spid="25"/>
                                        </p:tgtEl>
                                        <p:attrNameLst>
                                          <p:attrName>ppt_h</p:attrName>
                                        </p:attrNameLst>
                                      </p:cBhvr>
                                      <p:tavLst>
                                        <p:tav tm="0">
                                          <p:val>
                                            <p:strVal val="ppt_h"/>
                                          </p:val>
                                        </p:tav>
                                        <p:tav tm="100000">
                                          <p:val>
                                            <p:strVal val="ppt_h"/>
                                          </p:val>
                                        </p:tav>
                                      </p:tavLst>
                                    </p:anim>
                                    <p:set>
                                      <p:cBhvr>
                                        <p:cTn id="20" dur="1" fill="hold">
                                          <p:stCondLst>
                                            <p:cond delay="649"/>
                                          </p:stCondLst>
                                        </p:cTn>
                                        <p:tgtEl>
                                          <p:spTgt spid="25"/>
                                        </p:tgtEl>
                                        <p:attrNameLst>
                                          <p:attrName>style.visibility</p:attrName>
                                        </p:attrNameLst>
                                      </p:cBhvr>
                                      <p:to>
                                        <p:strVal val="hidden"/>
                                      </p:to>
                                    </p:set>
                                  </p:childTnLst>
                                </p:cTn>
                              </p:par>
                              <p:par>
                                <p:cTn id="21" presetID="17" presetClass="exit" presetSubtype="10" fill="hold" grpId="0" nodeType="withEffect">
                                  <p:stCondLst>
                                    <p:cond delay="1050"/>
                                  </p:stCondLst>
                                  <p:childTnLst>
                                    <p:anim calcmode="lin" valueType="num">
                                      <p:cBhvr>
                                        <p:cTn id="22" dur="500"/>
                                        <p:tgtEl>
                                          <p:spTgt spid="26"/>
                                        </p:tgtEl>
                                        <p:attrNameLst>
                                          <p:attrName>ppt_w</p:attrName>
                                        </p:attrNameLst>
                                      </p:cBhvr>
                                      <p:tavLst>
                                        <p:tav tm="0">
                                          <p:val>
                                            <p:strVal val="ppt_w"/>
                                          </p:val>
                                        </p:tav>
                                        <p:tav tm="100000">
                                          <p:val>
                                            <p:fltVal val="0"/>
                                          </p:val>
                                        </p:tav>
                                      </p:tavLst>
                                    </p:anim>
                                    <p:anim calcmode="lin" valueType="num">
                                      <p:cBhvr>
                                        <p:cTn id="23" dur="500"/>
                                        <p:tgtEl>
                                          <p:spTgt spid="26"/>
                                        </p:tgtEl>
                                        <p:attrNameLst>
                                          <p:attrName>ppt_h</p:attrName>
                                        </p:attrNameLst>
                                      </p:cBhvr>
                                      <p:tavLst>
                                        <p:tav tm="0">
                                          <p:val>
                                            <p:strVal val="ppt_h"/>
                                          </p:val>
                                        </p:tav>
                                        <p:tav tm="100000">
                                          <p:val>
                                            <p:strVal val="ppt_h"/>
                                          </p:val>
                                        </p:tav>
                                      </p:tavLst>
                                    </p:anim>
                                    <p:set>
                                      <p:cBhvr>
                                        <p:cTn id="24" dur="1" fill="hold">
                                          <p:stCondLst>
                                            <p:cond delay="499"/>
                                          </p:stCondLst>
                                        </p:cTn>
                                        <p:tgtEl>
                                          <p:spTgt spid="26"/>
                                        </p:tgtEl>
                                        <p:attrNameLst>
                                          <p:attrName>style.visibility</p:attrName>
                                        </p:attrNameLst>
                                      </p:cBhvr>
                                      <p:to>
                                        <p:strVal val="hidden"/>
                                      </p:to>
                                    </p:set>
                                  </p:childTnLst>
                                </p:cTn>
                              </p:par>
                              <p:par>
                                <p:cTn id="25" presetID="42" presetClass="path" presetSubtype="0" accel="50000" decel="50000" fill="hold" grpId="0" nodeType="withEffect">
                                  <p:stCondLst>
                                    <p:cond delay="450"/>
                                  </p:stCondLst>
                                  <p:childTnLst>
                                    <p:animMotion origin="layout" path="M 4.72222E-6 4.44444E-6 L 0.0625 4.44444E-6 " pathEditMode="relative" rAng="0" ptsTypes="AA">
                                      <p:cBhvr>
                                        <p:cTn id="26" dur="1350" fill="hold"/>
                                        <p:tgtEl>
                                          <p:spTgt spid="29"/>
                                        </p:tgtEl>
                                        <p:attrNameLst>
                                          <p:attrName>ppt_x</p:attrName>
                                          <p:attrName>ppt_y</p:attrName>
                                        </p:attrNameLst>
                                      </p:cBhvr>
                                      <p:rCtr x="3125" y="0"/>
                                    </p:animMotion>
                                  </p:childTnLst>
                                </p:cTn>
                              </p:par>
                              <p:par>
                                <p:cTn id="27" presetID="35" presetClass="path" presetSubtype="0" accel="50000" decel="50000" fill="hold" grpId="0" nodeType="withEffect">
                                  <p:stCondLst>
                                    <p:cond delay="1000"/>
                                  </p:stCondLst>
                                  <p:childTnLst>
                                    <p:animMotion origin="layout" path="M 2.77778E-6 1.85185E-6 L 0.00139 -0.16412 " pathEditMode="relative" rAng="0" ptsTypes="AA">
                                      <p:cBhvr>
                                        <p:cTn id="28" dur="750" fill="hold"/>
                                        <p:tgtEl>
                                          <p:spTgt spid="27"/>
                                        </p:tgtEl>
                                        <p:attrNameLst>
                                          <p:attrName>ppt_x</p:attrName>
                                          <p:attrName>ppt_y</p:attrName>
                                        </p:attrNameLst>
                                      </p:cBhvr>
                                      <p:rCtr x="69" y="-8218"/>
                                    </p:animMotion>
                                  </p:childTnLst>
                                </p:cTn>
                              </p:par>
                              <p:par>
                                <p:cTn id="29" presetID="17" presetClass="exit" presetSubtype="10" fill="hold" grpId="0" nodeType="withEffect">
                                  <p:stCondLst>
                                    <p:cond delay="1250"/>
                                  </p:stCondLst>
                                  <p:childTnLst>
                                    <p:anim calcmode="lin" valueType="num">
                                      <p:cBhvr>
                                        <p:cTn id="30" dur="250"/>
                                        <p:tgtEl>
                                          <p:spTgt spid="30"/>
                                        </p:tgtEl>
                                        <p:attrNameLst>
                                          <p:attrName>ppt_w</p:attrName>
                                        </p:attrNameLst>
                                      </p:cBhvr>
                                      <p:tavLst>
                                        <p:tav tm="0">
                                          <p:val>
                                            <p:strVal val="ppt_w"/>
                                          </p:val>
                                        </p:tav>
                                        <p:tav tm="100000">
                                          <p:val>
                                            <p:fltVal val="0"/>
                                          </p:val>
                                        </p:tav>
                                      </p:tavLst>
                                    </p:anim>
                                    <p:anim calcmode="lin" valueType="num">
                                      <p:cBhvr>
                                        <p:cTn id="31" dur="250"/>
                                        <p:tgtEl>
                                          <p:spTgt spid="30"/>
                                        </p:tgtEl>
                                        <p:attrNameLst>
                                          <p:attrName>ppt_h</p:attrName>
                                        </p:attrNameLst>
                                      </p:cBhvr>
                                      <p:tavLst>
                                        <p:tav tm="0">
                                          <p:val>
                                            <p:strVal val="ppt_h"/>
                                          </p:val>
                                        </p:tav>
                                        <p:tav tm="100000">
                                          <p:val>
                                            <p:strVal val="ppt_h"/>
                                          </p:val>
                                        </p:tav>
                                      </p:tavLst>
                                    </p:anim>
                                    <p:set>
                                      <p:cBhvr>
                                        <p:cTn id="32" dur="1" fill="hold">
                                          <p:stCondLst>
                                            <p:cond delay="24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30" grpId="0" animBg="1"/>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a:solidFill>
                  <a:schemeClr val="bg1"/>
                </a:solidFill>
              </a:rPr>
              <a:t>Rating of 5</a:t>
            </a:r>
          </a:p>
        </p:txBody>
      </p:sp>
      <p:sp>
        <p:nvSpPr>
          <p:cNvPr id="36868" name="Rectangle 3"/>
          <p:cNvSpPr>
            <a:spLocks noGrp="1" noChangeArrowheads="1"/>
          </p:cNvSpPr>
          <p:nvPr>
            <p:ph idx="1"/>
            <p:custDataLst>
              <p:tags r:id="rId3"/>
            </p:custDataLst>
          </p:nvPr>
        </p:nvSpPr>
        <p:spPr>
          <a:xfrm>
            <a:off x="430182" y="2450591"/>
            <a:ext cx="8229600" cy="3387501"/>
          </a:xfrm>
        </p:spPr>
        <p:txBody>
          <a:bodyPr>
            <a:noAutofit/>
          </a:bodyPr>
          <a:lstStyle/>
          <a:p>
            <a:pPr lvl="0">
              <a:spcAft>
                <a:spcPts val="1800"/>
              </a:spcAft>
              <a:buClr>
                <a:srgbClr val="92D050"/>
              </a:buClr>
              <a:buSzPct val="80000"/>
            </a:pPr>
            <a:r>
              <a:rPr lang="en-US" sz="2000" dirty="0">
                <a:solidFill>
                  <a:srgbClr val="072543"/>
                </a:solidFill>
              </a:rPr>
              <a:t>Child shows functioning expected for his or her age </a:t>
            </a:r>
            <a:r>
              <a:rPr lang="en-US" sz="2000" b="1" dirty="0">
                <a:solidFill>
                  <a:srgbClr val="072543"/>
                </a:solidFill>
              </a:rPr>
              <a:t>some of the time and/or in some settings and situations. </a:t>
            </a:r>
            <a:endParaRPr lang="en-US" sz="2000" dirty="0">
              <a:solidFill>
                <a:srgbClr val="072543"/>
              </a:solidFill>
            </a:endParaRPr>
          </a:p>
          <a:p>
            <a:pPr lvl="0">
              <a:spcAft>
                <a:spcPts val="1800"/>
              </a:spcAft>
              <a:buClr>
                <a:srgbClr val="92D050"/>
              </a:buClr>
              <a:buSzPct val="80000"/>
            </a:pPr>
            <a:r>
              <a:rPr lang="en-US" sz="2000" dirty="0">
                <a:solidFill>
                  <a:srgbClr val="072543"/>
                </a:solidFill>
              </a:rPr>
              <a:t>Child’s functioning is a </a:t>
            </a:r>
            <a:r>
              <a:rPr lang="en-US" sz="2000" b="1" dirty="0">
                <a:solidFill>
                  <a:srgbClr val="072543"/>
                </a:solidFill>
              </a:rPr>
              <a:t>mix of age-expected and not age-expected</a:t>
            </a:r>
            <a:r>
              <a:rPr lang="en-US" sz="2000" dirty="0">
                <a:solidFill>
                  <a:srgbClr val="072543"/>
                </a:solidFill>
              </a:rPr>
              <a:t> behaviors and skills.</a:t>
            </a:r>
          </a:p>
          <a:p>
            <a:pPr lvl="0">
              <a:spcBef>
                <a:spcPts val="0"/>
              </a:spcBef>
              <a:spcAft>
                <a:spcPts val="1800"/>
              </a:spcAft>
              <a:buClr>
                <a:srgbClr val="92D050"/>
              </a:buClr>
              <a:buSzPct val="80000"/>
            </a:pPr>
            <a:r>
              <a:rPr lang="en-US" sz="2000" dirty="0">
                <a:solidFill>
                  <a:srgbClr val="072543"/>
                </a:solidFill>
              </a:rPr>
              <a:t>Child’s functioning might be described as like that of a </a:t>
            </a:r>
            <a:r>
              <a:rPr lang="en-US" sz="2000" b="1" dirty="0">
                <a:solidFill>
                  <a:srgbClr val="072543"/>
                </a:solidFill>
              </a:rPr>
              <a:t>slightly younger child.</a:t>
            </a:r>
            <a:endParaRPr lang="en-US" sz="2000" dirty="0">
              <a:solidFill>
                <a:srgbClr val="072543"/>
              </a:solidFill>
            </a:endParaRPr>
          </a:p>
          <a:p>
            <a:pPr marL="341313" lvl="0" indent="0">
              <a:buNone/>
            </a:pPr>
            <a:r>
              <a:rPr lang="en-US" sz="2000" b="1" dirty="0">
                <a:solidFill>
                  <a:srgbClr val="072543"/>
                </a:solidFill>
              </a:rPr>
              <a:t>Example descriptor statement</a:t>
            </a:r>
            <a:r>
              <a:rPr lang="en-US" sz="2000" dirty="0">
                <a:solidFill>
                  <a:srgbClr val="072543"/>
                </a:solidFill>
              </a:rPr>
              <a:t>:  For a 17-month-old girl, Julia uses a mix of age-expected skills, but she continues to demonstrate some skills below her age level in Taking Action to Meet Needs. </a:t>
            </a:r>
          </a:p>
        </p:txBody>
      </p:sp>
      <p:sp>
        <p:nvSpPr>
          <p:cNvPr id="14" name="Rectangle 13"/>
          <p:cNvSpPr/>
          <p:nvPr>
            <p:custDataLst>
              <p:tags r:id="rId4"/>
            </p:custDataLst>
          </p:nvPr>
        </p:nvSpPr>
        <p:spPr>
          <a:xfrm>
            <a:off x="635922" y="1367766"/>
            <a:ext cx="822960" cy="822960"/>
          </a:xfrm>
          <a:prstGeom prst="rect">
            <a:avLst/>
          </a:prstGeom>
          <a:solidFill>
            <a:srgbClr val="028D9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1</a:t>
            </a:r>
          </a:p>
        </p:txBody>
      </p:sp>
      <p:sp>
        <p:nvSpPr>
          <p:cNvPr id="15" name="Rectangle 14"/>
          <p:cNvSpPr/>
          <p:nvPr>
            <p:custDataLst>
              <p:tags r:id="rId5"/>
            </p:custDataLst>
          </p:nvPr>
        </p:nvSpPr>
        <p:spPr>
          <a:xfrm>
            <a:off x="2993042" y="1377084"/>
            <a:ext cx="822960" cy="822960"/>
          </a:xfrm>
          <a:prstGeom prst="rect">
            <a:avLst/>
          </a:prstGeom>
          <a:solidFill>
            <a:srgbClr val="02C1C6"/>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3</a:t>
            </a:r>
          </a:p>
        </p:txBody>
      </p:sp>
      <p:sp>
        <p:nvSpPr>
          <p:cNvPr id="16" name="Rectangle 15"/>
          <p:cNvSpPr/>
          <p:nvPr>
            <p:custDataLst>
              <p:tags r:id="rId6"/>
            </p:custDataLst>
          </p:nvPr>
        </p:nvSpPr>
        <p:spPr>
          <a:xfrm>
            <a:off x="4171602" y="1377084"/>
            <a:ext cx="822960" cy="822960"/>
          </a:xfrm>
          <a:prstGeom prst="rect">
            <a:avLst/>
          </a:prstGeom>
          <a:solidFill>
            <a:srgbClr val="02CFD4"/>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4</a:t>
            </a:r>
          </a:p>
        </p:txBody>
      </p:sp>
      <p:sp>
        <p:nvSpPr>
          <p:cNvPr id="17" name="Rectangle 16"/>
          <p:cNvSpPr/>
          <p:nvPr>
            <p:custDataLst>
              <p:tags r:id="rId7"/>
            </p:custDataLst>
          </p:nvPr>
        </p:nvSpPr>
        <p:spPr>
          <a:xfrm>
            <a:off x="5350162" y="1377084"/>
            <a:ext cx="822960" cy="822960"/>
          </a:xfrm>
          <a:prstGeom prst="rect">
            <a:avLst/>
          </a:prstGeom>
          <a:solidFill>
            <a:srgbClr val="1BF8FD"/>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5</a:t>
            </a:r>
          </a:p>
        </p:txBody>
      </p:sp>
      <p:sp>
        <p:nvSpPr>
          <p:cNvPr id="18" name="Rectangle 17"/>
          <p:cNvSpPr/>
          <p:nvPr>
            <p:custDataLst>
              <p:tags r:id="rId8"/>
            </p:custDataLst>
          </p:nvPr>
        </p:nvSpPr>
        <p:spPr>
          <a:xfrm>
            <a:off x="6528722" y="1377084"/>
            <a:ext cx="822960" cy="822960"/>
          </a:xfrm>
          <a:prstGeom prst="rect">
            <a:avLst/>
          </a:prstGeom>
          <a:solidFill>
            <a:srgbClr val="B9FD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6</a:t>
            </a:r>
          </a:p>
        </p:txBody>
      </p:sp>
      <p:sp>
        <p:nvSpPr>
          <p:cNvPr id="19" name="Rectangle 18"/>
          <p:cNvSpPr/>
          <p:nvPr>
            <p:custDataLst>
              <p:tags r:id="rId9"/>
            </p:custDataLst>
          </p:nvPr>
        </p:nvSpPr>
        <p:spPr>
          <a:xfrm>
            <a:off x="1814482" y="1377084"/>
            <a:ext cx="822960" cy="822960"/>
          </a:xfrm>
          <a:prstGeom prst="rect">
            <a:avLst/>
          </a:prstGeom>
          <a:solidFill>
            <a:srgbClr val="02AEB2"/>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2</a:t>
            </a:r>
          </a:p>
        </p:txBody>
      </p:sp>
      <p:sp>
        <p:nvSpPr>
          <p:cNvPr id="21" name="Rectangle 20"/>
          <p:cNvSpPr/>
          <p:nvPr>
            <p:custDataLst>
              <p:tags r:id="rId10"/>
            </p:custDataLst>
          </p:nvPr>
        </p:nvSpPr>
        <p:spPr>
          <a:xfrm>
            <a:off x="7707284" y="1377084"/>
            <a:ext cx="822960" cy="822960"/>
          </a:xfrm>
          <a:prstGeom prst="rect">
            <a:avLst/>
          </a:prstGeom>
          <a:solidFill>
            <a:srgbClr val="DDFEFF"/>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7</a:t>
            </a:r>
          </a:p>
        </p:txBody>
      </p:sp>
      <p:sp>
        <p:nvSpPr>
          <p:cNvPr id="20" name="Title 1"/>
          <p:cNvSpPr txBox="1">
            <a:spLocks/>
          </p:cNvSpPr>
          <p:nvPr>
            <p:custDataLst>
              <p:tags r:id="rId11"/>
            </p:custDataLst>
          </p:nvPr>
        </p:nvSpPr>
        <p:spPr>
          <a:xfrm>
            <a:off x="430182" y="228900"/>
            <a:ext cx="8305800" cy="905256"/>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4000" dirty="0">
                <a:solidFill>
                  <a:srgbClr val="072543"/>
                </a:solidFill>
                <a:latin typeface="Century Gothic" pitchFamily="34" charset="0"/>
              </a:rPr>
              <a:t>Rating of</a:t>
            </a:r>
            <a:endParaRPr lang="en-US" altLang="en-US" sz="4000" dirty="0">
              <a:solidFill>
                <a:schemeClr val="bg1"/>
              </a:solidFill>
              <a:latin typeface="Century Gothic" pitchFamily="34" charset="0"/>
            </a:endParaRPr>
          </a:p>
        </p:txBody>
      </p:sp>
      <p:sp>
        <p:nvSpPr>
          <p:cNvPr id="12" name="Oval 11"/>
          <p:cNvSpPr/>
          <p:nvPr>
            <p:custDataLst>
              <p:tags r:id="rId12"/>
            </p:custDataLst>
          </p:nvPr>
        </p:nvSpPr>
        <p:spPr>
          <a:xfrm>
            <a:off x="5070127" y="980078"/>
            <a:ext cx="1383030" cy="1474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7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grpId="0" nodeType="withEffect">
                                  <p:stCondLst>
                                    <p:cond delay="250"/>
                                  </p:stCondLst>
                                  <p:childTnLst>
                                    <p:anim calcmode="lin" valueType="num">
                                      <p:cBhvr>
                                        <p:cTn id="6" dur="1250"/>
                                        <p:tgtEl>
                                          <p:spTgt spid="14"/>
                                        </p:tgtEl>
                                        <p:attrNameLst>
                                          <p:attrName>ppt_w</p:attrName>
                                        </p:attrNameLst>
                                      </p:cBhvr>
                                      <p:tavLst>
                                        <p:tav tm="0">
                                          <p:val>
                                            <p:strVal val="ppt_w"/>
                                          </p:val>
                                        </p:tav>
                                        <p:tav tm="100000">
                                          <p:val>
                                            <p:fltVal val="0"/>
                                          </p:val>
                                        </p:tav>
                                      </p:tavLst>
                                    </p:anim>
                                    <p:anim calcmode="lin" valueType="num">
                                      <p:cBhvr>
                                        <p:cTn id="7" dur="1250"/>
                                        <p:tgtEl>
                                          <p:spTgt spid="14"/>
                                        </p:tgtEl>
                                        <p:attrNameLst>
                                          <p:attrName>ppt_h</p:attrName>
                                        </p:attrNameLst>
                                      </p:cBhvr>
                                      <p:tavLst>
                                        <p:tav tm="0">
                                          <p:val>
                                            <p:strVal val="ppt_h"/>
                                          </p:val>
                                        </p:tav>
                                        <p:tav tm="100000">
                                          <p:val>
                                            <p:strVal val="ppt_h"/>
                                          </p:val>
                                        </p:tav>
                                      </p:tavLst>
                                    </p:anim>
                                    <p:set>
                                      <p:cBhvr>
                                        <p:cTn id="8" dur="1" fill="hold">
                                          <p:stCondLst>
                                            <p:cond delay="1249"/>
                                          </p:stCondLst>
                                        </p:cTn>
                                        <p:tgtEl>
                                          <p:spTgt spid="14"/>
                                        </p:tgtEl>
                                        <p:attrNameLst>
                                          <p:attrName>style.visibility</p:attrName>
                                        </p:attrNameLst>
                                      </p:cBhvr>
                                      <p:to>
                                        <p:strVal val="hidden"/>
                                      </p:to>
                                    </p:set>
                                  </p:childTnLst>
                                </p:cTn>
                              </p:par>
                              <p:par>
                                <p:cTn id="9" presetID="17" presetClass="exit" presetSubtype="10" fill="hold" grpId="0" nodeType="withEffect">
                                  <p:stCondLst>
                                    <p:cond delay="450"/>
                                  </p:stCondLst>
                                  <p:childTnLst>
                                    <p:anim calcmode="lin" valueType="num">
                                      <p:cBhvr>
                                        <p:cTn id="10" dur="1000"/>
                                        <p:tgtEl>
                                          <p:spTgt spid="19"/>
                                        </p:tgtEl>
                                        <p:attrNameLst>
                                          <p:attrName>ppt_w</p:attrName>
                                        </p:attrNameLst>
                                      </p:cBhvr>
                                      <p:tavLst>
                                        <p:tav tm="0">
                                          <p:val>
                                            <p:strVal val="ppt_w"/>
                                          </p:val>
                                        </p:tav>
                                        <p:tav tm="100000">
                                          <p:val>
                                            <p:fltVal val="0"/>
                                          </p:val>
                                        </p:tav>
                                      </p:tavLst>
                                    </p:anim>
                                    <p:anim calcmode="lin" valueType="num">
                                      <p:cBhvr>
                                        <p:cTn id="11" dur="1000"/>
                                        <p:tgtEl>
                                          <p:spTgt spid="19"/>
                                        </p:tgtEl>
                                        <p:attrNameLst>
                                          <p:attrName>ppt_h</p:attrName>
                                        </p:attrNameLst>
                                      </p:cBhvr>
                                      <p:tavLst>
                                        <p:tav tm="0">
                                          <p:val>
                                            <p:strVal val="ppt_h"/>
                                          </p:val>
                                        </p:tav>
                                        <p:tav tm="100000">
                                          <p:val>
                                            <p:strVal val="ppt_h"/>
                                          </p:val>
                                        </p:tav>
                                      </p:tavLst>
                                    </p:anim>
                                    <p:set>
                                      <p:cBhvr>
                                        <p:cTn id="12" dur="1" fill="hold">
                                          <p:stCondLst>
                                            <p:cond delay="999"/>
                                          </p:stCondLst>
                                        </p:cTn>
                                        <p:tgtEl>
                                          <p:spTgt spid="19"/>
                                        </p:tgtEl>
                                        <p:attrNameLst>
                                          <p:attrName>style.visibility</p:attrName>
                                        </p:attrNameLst>
                                      </p:cBhvr>
                                      <p:to>
                                        <p:strVal val="hidden"/>
                                      </p:to>
                                    </p:set>
                                  </p:childTnLst>
                                </p:cTn>
                              </p:par>
                              <p:par>
                                <p:cTn id="13" presetID="17" presetClass="exit" presetSubtype="10" fill="hold" grpId="0" nodeType="withEffect">
                                  <p:stCondLst>
                                    <p:cond delay="650"/>
                                  </p:stCondLst>
                                  <p:childTnLst>
                                    <p:anim calcmode="lin" valueType="num">
                                      <p:cBhvr>
                                        <p:cTn id="14" dur="850"/>
                                        <p:tgtEl>
                                          <p:spTgt spid="15"/>
                                        </p:tgtEl>
                                        <p:attrNameLst>
                                          <p:attrName>ppt_w</p:attrName>
                                        </p:attrNameLst>
                                      </p:cBhvr>
                                      <p:tavLst>
                                        <p:tav tm="0">
                                          <p:val>
                                            <p:strVal val="ppt_w"/>
                                          </p:val>
                                        </p:tav>
                                        <p:tav tm="100000">
                                          <p:val>
                                            <p:fltVal val="0"/>
                                          </p:val>
                                        </p:tav>
                                      </p:tavLst>
                                    </p:anim>
                                    <p:anim calcmode="lin" valueType="num">
                                      <p:cBhvr>
                                        <p:cTn id="15" dur="850"/>
                                        <p:tgtEl>
                                          <p:spTgt spid="15"/>
                                        </p:tgtEl>
                                        <p:attrNameLst>
                                          <p:attrName>ppt_h</p:attrName>
                                        </p:attrNameLst>
                                      </p:cBhvr>
                                      <p:tavLst>
                                        <p:tav tm="0">
                                          <p:val>
                                            <p:strVal val="ppt_h"/>
                                          </p:val>
                                        </p:tav>
                                        <p:tav tm="100000">
                                          <p:val>
                                            <p:strVal val="ppt_h"/>
                                          </p:val>
                                        </p:tav>
                                      </p:tavLst>
                                    </p:anim>
                                    <p:set>
                                      <p:cBhvr>
                                        <p:cTn id="16" dur="1" fill="hold">
                                          <p:stCondLst>
                                            <p:cond delay="849"/>
                                          </p:stCondLst>
                                        </p:cTn>
                                        <p:tgtEl>
                                          <p:spTgt spid="15"/>
                                        </p:tgtEl>
                                        <p:attrNameLst>
                                          <p:attrName>style.visibility</p:attrName>
                                        </p:attrNameLst>
                                      </p:cBhvr>
                                      <p:to>
                                        <p:strVal val="hidden"/>
                                      </p:to>
                                    </p:set>
                                  </p:childTnLst>
                                </p:cTn>
                              </p:par>
                              <p:par>
                                <p:cTn id="17" presetID="17" presetClass="exit" presetSubtype="10" fill="hold" grpId="0" nodeType="withEffect">
                                  <p:stCondLst>
                                    <p:cond delay="850"/>
                                  </p:stCondLst>
                                  <p:childTnLst>
                                    <p:anim calcmode="lin" valueType="num">
                                      <p:cBhvr>
                                        <p:cTn id="18" dur="650"/>
                                        <p:tgtEl>
                                          <p:spTgt spid="16"/>
                                        </p:tgtEl>
                                        <p:attrNameLst>
                                          <p:attrName>ppt_w</p:attrName>
                                        </p:attrNameLst>
                                      </p:cBhvr>
                                      <p:tavLst>
                                        <p:tav tm="0">
                                          <p:val>
                                            <p:strVal val="ppt_w"/>
                                          </p:val>
                                        </p:tav>
                                        <p:tav tm="100000">
                                          <p:val>
                                            <p:fltVal val="0"/>
                                          </p:val>
                                        </p:tav>
                                      </p:tavLst>
                                    </p:anim>
                                    <p:anim calcmode="lin" valueType="num">
                                      <p:cBhvr>
                                        <p:cTn id="19" dur="650"/>
                                        <p:tgtEl>
                                          <p:spTgt spid="16"/>
                                        </p:tgtEl>
                                        <p:attrNameLst>
                                          <p:attrName>ppt_h</p:attrName>
                                        </p:attrNameLst>
                                      </p:cBhvr>
                                      <p:tavLst>
                                        <p:tav tm="0">
                                          <p:val>
                                            <p:strVal val="ppt_h"/>
                                          </p:val>
                                        </p:tav>
                                        <p:tav tm="100000">
                                          <p:val>
                                            <p:strVal val="ppt_h"/>
                                          </p:val>
                                        </p:tav>
                                      </p:tavLst>
                                    </p:anim>
                                    <p:set>
                                      <p:cBhvr>
                                        <p:cTn id="20" dur="1" fill="hold">
                                          <p:stCondLst>
                                            <p:cond delay="649"/>
                                          </p:stCondLst>
                                        </p:cTn>
                                        <p:tgtEl>
                                          <p:spTgt spid="16"/>
                                        </p:tgtEl>
                                        <p:attrNameLst>
                                          <p:attrName>style.visibility</p:attrName>
                                        </p:attrNameLst>
                                      </p:cBhvr>
                                      <p:to>
                                        <p:strVal val="hidden"/>
                                      </p:to>
                                    </p:set>
                                  </p:childTnLst>
                                </p:cTn>
                              </p:par>
                              <p:par>
                                <p:cTn id="21" presetID="42" presetClass="path" presetSubtype="0" accel="50000" decel="50000" fill="hold" grpId="0" nodeType="withEffect">
                                  <p:stCondLst>
                                    <p:cond delay="450"/>
                                  </p:stCondLst>
                                  <p:childTnLst>
                                    <p:animMotion origin="layout" path="M 4.72222E-6 4.44444E-6 L -0.06303 4.44444E-6 " pathEditMode="relative" rAng="0" ptsTypes="AA">
                                      <p:cBhvr>
                                        <p:cTn id="22" dur="1350" fill="hold"/>
                                        <p:tgtEl>
                                          <p:spTgt spid="20"/>
                                        </p:tgtEl>
                                        <p:attrNameLst>
                                          <p:attrName>ppt_x</p:attrName>
                                          <p:attrName>ppt_y</p:attrName>
                                        </p:attrNameLst>
                                      </p:cBhvr>
                                      <p:rCtr x="-3160" y="0"/>
                                    </p:animMotion>
                                  </p:childTnLst>
                                </p:cTn>
                              </p:par>
                              <p:par>
                                <p:cTn id="23" presetID="17" presetClass="exit" presetSubtype="10" fill="hold" grpId="0" nodeType="withEffect">
                                  <p:stCondLst>
                                    <p:cond delay="1250"/>
                                  </p:stCondLst>
                                  <p:childTnLst>
                                    <p:anim calcmode="lin" valueType="num">
                                      <p:cBhvr>
                                        <p:cTn id="24" dur="250"/>
                                        <p:tgtEl>
                                          <p:spTgt spid="21"/>
                                        </p:tgtEl>
                                        <p:attrNameLst>
                                          <p:attrName>ppt_w</p:attrName>
                                        </p:attrNameLst>
                                      </p:cBhvr>
                                      <p:tavLst>
                                        <p:tav tm="0">
                                          <p:val>
                                            <p:strVal val="ppt_w"/>
                                          </p:val>
                                        </p:tav>
                                        <p:tav tm="100000">
                                          <p:val>
                                            <p:fltVal val="0"/>
                                          </p:val>
                                        </p:tav>
                                      </p:tavLst>
                                    </p:anim>
                                    <p:anim calcmode="lin" valueType="num">
                                      <p:cBhvr>
                                        <p:cTn id="25" dur="250"/>
                                        <p:tgtEl>
                                          <p:spTgt spid="21"/>
                                        </p:tgtEl>
                                        <p:attrNameLst>
                                          <p:attrName>ppt_h</p:attrName>
                                        </p:attrNameLst>
                                      </p:cBhvr>
                                      <p:tavLst>
                                        <p:tav tm="0">
                                          <p:val>
                                            <p:strVal val="ppt_h"/>
                                          </p:val>
                                        </p:tav>
                                        <p:tav tm="100000">
                                          <p:val>
                                            <p:strVal val="ppt_h"/>
                                          </p:val>
                                        </p:tav>
                                      </p:tavLst>
                                    </p:anim>
                                    <p:set>
                                      <p:cBhvr>
                                        <p:cTn id="26" dur="1" fill="hold">
                                          <p:stCondLst>
                                            <p:cond delay="249"/>
                                          </p:stCondLst>
                                        </p:cTn>
                                        <p:tgtEl>
                                          <p:spTgt spid="21"/>
                                        </p:tgtEl>
                                        <p:attrNameLst>
                                          <p:attrName>style.visibility</p:attrName>
                                        </p:attrNameLst>
                                      </p:cBhvr>
                                      <p:to>
                                        <p:strVal val="hidden"/>
                                      </p:to>
                                    </p:set>
                                  </p:childTnLst>
                                </p:cTn>
                              </p:par>
                              <p:par>
                                <p:cTn id="27" presetID="35" presetClass="path" presetSubtype="0" accel="50000" decel="50000" fill="hold" grpId="0" nodeType="withEffect">
                                  <p:stCondLst>
                                    <p:cond delay="1000"/>
                                  </p:stCondLst>
                                  <p:childTnLst>
                                    <p:animMotion origin="layout" path="M 2.77778E-6 1.85185E-6 L 0.00139 -0.16412 " pathEditMode="relative" rAng="0" ptsTypes="AA">
                                      <p:cBhvr>
                                        <p:cTn id="28" dur="750" fill="hold"/>
                                        <p:tgtEl>
                                          <p:spTgt spid="17"/>
                                        </p:tgtEl>
                                        <p:attrNameLst>
                                          <p:attrName>ppt_x</p:attrName>
                                          <p:attrName>ppt_y</p:attrName>
                                        </p:attrNameLst>
                                      </p:cBhvr>
                                      <p:rCtr x="69" y="-8218"/>
                                    </p:animMotion>
                                  </p:childTnLst>
                                </p:cTn>
                              </p:par>
                              <p:par>
                                <p:cTn id="29" presetID="17" presetClass="exit" presetSubtype="10" fill="hold" grpId="0" nodeType="withEffect">
                                  <p:stCondLst>
                                    <p:cond delay="1050"/>
                                  </p:stCondLst>
                                  <p:childTnLst>
                                    <p:anim calcmode="lin" valueType="num">
                                      <p:cBhvr>
                                        <p:cTn id="30" dur="500"/>
                                        <p:tgtEl>
                                          <p:spTgt spid="18"/>
                                        </p:tgtEl>
                                        <p:attrNameLst>
                                          <p:attrName>ppt_w</p:attrName>
                                        </p:attrNameLst>
                                      </p:cBhvr>
                                      <p:tavLst>
                                        <p:tav tm="0">
                                          <p:val>
                                            <p:strVal val="ppt_w"/>
                                          </p:val>
                                        </p:tav>
                                        <p:tav tm="100000">
                                          <p:val>
                                            <p:fltVal val="0"/>
                                          </p:val>
                                        </p:tav>
                                      </p:tavLst>
                                    </p:anim>
                                    <p:anim calcmode="lin" valueType="num">
                                      <p:cBhvr>
                                        <p:cTn id="31" dur="500"/>
                                        <p:tgtEl>
                                          <p:spTgt spid="18"/>
                                        </p:tgtEl>
                                        <p:attrNameLst>
                                          <p:attrName>ppt_h</p:attrName>
                                        </p:attrNameLst>
                                      </p:cBhvr>
                                      <p:tavLst>
                                        <p:tav tm="0">
                                          <p:val>
                                            <p:strVal val="ppt_h"/>
                                          </p:val>
                                        </p:tav>
                                        <p:tav tm="100000">
                                          <p:val>
                                            <p:strVal val="ppt_h"/>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1"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2"/>
            </p:custDataLst>
          </p:nvPr>
        </p:nvSpPr>
        <p:spPr>
          <a:xfrm>
            <a:off x="4114801" y="3058390"/>
            <a:ext cx="4504765" cy="1077218"/>
          </a:xfrm>
          <a:prstGeom prst="rect">
            <a:avLst/>
          </a:prstGeom>
        </p:spPr>
        <p:txBody>
          <a:bodyPr wrap="square">
            <a:spAutoFit/>
          </a:bodyPr>
          <a:lstStyle/>
          <a:p>
            <a:pPr marL="1892300" indent="-1892300" defTabSz="849312">
              <a:defRPr sz="1800"/>
            </a:pPr>
            <a:r>
              <a:rPr lang="en-US" sz="3200" dirty="0">
                <a:solidFill>
                  <a:srgbClr val="072543"/>
                </a:solidFill>
                <a:ea typeface="Calibri"/>
                <a:cs typeface="Arial" panose="020B0604020202020204" pitchFamily="34" charset="0"/>
                <a:sym typeface="Calibri"/>
              </a:rPr>
              <a:t> </a:t>
            </a:r>
          </a:p>
          <a:p>
            <a:pPr marL="1892300" indent="-1892300" defTabSz="849312">
              <a:defRPr sz="1800"/>
            </a:pPr>
            <a:r>
              <a:rPr lang="en-US" sz="3200" dirty="0">
                <a:solidFill>
                  <a:srgbClr val="072543"/>
                </a:solidFill>
                <a:cs typeface="Arial" panose="020B0604020202020204" pitchFamily="34" charset="0"/>
              </a:rPr>
              <a:t>So What’s This All About?</a:t>
            </a:r>
          </a:p>
        </p:txBody>
      </p:sp>
      <p:pic>
        <p:nvPicPr>
          <p:cNvPr id="6" name="Picture 5" descr="Image of an African American mother holding a smiling baby girl with a blue bow in her hair" title="Mother and child"/>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l="6719"/>
          <a:stretch/>
        </p:blipFill>
        <p:spPr>
          <a:xfrm>
            <a:off x="342900" y="2538338"/>
            <a:ext cx="3657600" cy="261860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custDataLst>
              <p:tags r:id="rId4"/>
            </p:custDataLst>
          </p:nvPr>
        </p:nvSpPr>
        <p:spPr>
          <a:xfrm>
            <a:off x="457200" y="800365"/>
            <a:ext cx="8229600" cy="1104635"/>
          </a:xfrm>
        </p:spPr>
        <p:txBody>
          <a:bodyPr>
            <a:noAutofit/>
          </a:bodyPr>
          <a:lstStyle/>
          <a:p>
            <a:r>
              <a:rPr lang="en-US" dirty="0">
                <a:latin typeface="Century Gothic" panose="020B0502020202020204" pitchFamily="34" charset="0"/>
                <a:ea typeface="Calibri"/>
                <a:sym typeface="Calibri"/>
              </a:rPr>
              <a:t>Child Outcomes Summary (COS) Process </a:t>
            </a:r>
            <a:endParaRPr lang="en-US" dirty="0"/>
          </a:p>
        </p:txBody>
      </p:sp>
    </p:spTree>
    <p:custDataLst>
      <p:tags r:id="rId1"/>
    </p:custDataLst>
    <p:extLst>
      <p:ext uri="{BB962C8B-B14F-4D97-AF65-F5344CB8AC3E}">
        <p14:creationId xmlns:p14="http://schemas.microsoft.com/office/powerpoint/2010/main" val="37787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extLst mod="1"/>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a:solidFill>
                  <a:schemeClr val="bg1"/>
                </a:solidFill>
              </a:rPr>
              <a:t>Rating of 4</a:t>
            </a:r>
          </a:p>
        </p:txBody>
      </p:sp>
      <p:sp>
        <p:nvSpPr>
          <p:cNvPr id="37892" name="Rectangle 3"/>
          <p:cNvSpPr>
            <a:spLocks noGrp="1" noChangeArrowheads="1"/>
          </p:cNvSpPr>
          <p:nvPr>
            <p:ph idx="1"/>
            <p:custDataLst>
              <p:tags r:id="rId3"/>
            </p:custDataLst>
          </p:nvPr>
        </p:nvSpPr>
        <p:spPr>
          <a:xfrm>
            <a:off x="468282" y="3185161"/>
            <a:ext cx="8229600" cy="2923032"/>
          </a:xfrm>
        </p:spPr>
        <p:txBody>
          <a:bodyPr>
            <a:noAutofit/>
          </a:bodyPr>
          <a:lstStyle/>
          <a:p>
            <a:pPr lvl="0">
              <a:spcAft>
                <a:spcPts val="1800"/>
              </a:spcAft>
              <a:buClr>
                <a:srgbClr val="92D050"/>
              </a:buClr>
              <a:buSzPct val="80000"/>
            </a:pPr>
            <a:r>
              <a:rPr lang="en-US" sz="2200" dirty="0">
                <a:solidFill>
                  <a:srgbClr val="072543"/>
                </a:solidFill>
              </a:rPr>
              <a:t>Child shows </a:t>
            </a:r>
            <a:r>
              <a:rPr lang="en-US" sz="2200" b="1" dirty="0">
                <a:solidFill>
                  <a:srgbClr val="072543"/>
                </a:solidFill>
              </a:rPr>
              <a:t>occasional</a:t>
            </a:r>
            <a:r>
              <a:rPr lang="en-US" sz="2200" dirty="0">
                <a:solidFill>
                  <a:srgbClr val="072543"/>
                </a:solidFill>
              </a:rPr>
              <a:t> age-appropriate functioning across settings and situations. </a:t>
            </a:r>
          </a:p>
          <a:p>
            <a:pPr lvl="0">
              <a:spcBef>
                <a:spcPts val="0"/>
              </a:spcBef>
              <a:spcAft>
                <a:spcPts val="1800"/>
              </a:spcAft>
              <a:buClr>
                <a:srgbClr val="92D050"/>
              </a:buClr>
              <a:buSzPct val="80000"/>
            </a:pPr>
            <a:r>
              <a:rPr lang="en-US" sz="2200" dirty="0">
                <a:solidFill>
                  <a:srgbClr val="072543"/>
                </a:solidFill>
              </a:rPr>
              <a:t>More functioning is </a:t>
            </a:r>
            <a:r>
              <a:rPr lang="en-US" sz="2200" b="1" dirty="0">
                <a:solidFill>
                  <a:srgbClr val="072543"/>
                </a:solidFill>
              </a:rPr>
              <a:t>not age-expected than age expected.</a:t>
            </a:r>
          </a:p>
          <a:p>
            <a:pPr marL="341313" indent="0">
              <a:buNone/>
            </a:pPr>
            <a:r>
              <a:rPr lang="en-US" sz="2200" b="1" dirty="0">
                <a:solidFill>
                  <a:srgbClr val="072543"/>
                </a:solidFill>
              </a:rPr>
              <a:t>Example descriptor statement</a:t>
            </a:r>
            <a:r>
              <a:rPr lang="en-US" sz="2200" dirty="0">
                <a:solidFill>
                  <a:srgbClr val="072543"/>
                </a:solidFill>
              </a:rPr>
              <a:t>: Will has a few of the skills we would expect in the area of Positive Social Relationships, but he shows more skills that are not age-appropriate.</a:t>
            </a:r>
          </a:p>
        </p:txBody>
      </p:sp>
      <p:sp>
        <p:nvSpPr>
          <p:cNvPr id="13" name="Rectangle 12"/>
          <p:cNvSpPr/>
          <p:nvPr>
            <p:custDataLst>
              <p:tags r:id="rId4"/>
            </p:custDataLst>
          </p:nvPr>
        </p:nvSpPr>
        <p:spPr>
          <a:xfrm>
            <a:off x="635922" y="1367766"/>
            <a:ext cx="822960" cy="822960"/>
          </a:xfrm>
          <a:prstGeom prst="rect">
            <a:avLst/>
          </a:prstGeom>
          <a:solidFill>
            <a:srgbClr val="028D9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1</a:t>
            </a:r>
          </a:p>
        </p:txBody>
      </p:sp>
      <p:sp>
        <p:nvSpPr>
          <p:cNvPr id="14" name="Rectangle 13"/>
          <p:cNvSpPr/>
          <p:nvPr>
            <p:custDataLst>
              <p:tags r:id="rId5"/>
            </p:custDataLst>
          </p:nvPr>
        </p:nvSpPr>
        <p:spPr>
          <a:xfrm>
            <a:off x="2993042" y="1377084"/>
            <a:ext cx="822960" cy="822960"/>
          </a:xfrm>
          <a:prstGeom prst="rect">
            <a:avLst/>
          </a:prstGeom>
          <a:solidFill>
            <a:srgbClr val="02C1C6"/>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3</a:t>
            </a:r>
          </a:p>
        </p:txBody>
      </p:sp>
      <p:sp>
        <p:nvSpPr>
          <p:cNvPr id="15" name="Rectangle 14"/>
          <p:cNvSpPr/>
          <p:nvPr>
            <p:custDataLst>
              <p:tags r:id="rId6"/>
            </p:custDataLst>
          </p:nvPr>
        </p:nvSpPr>
        <p:spPr>
          <a:xfrm>
            <a:off x="4171602" y="1377084"/>
            <a:ext cx="822960" cy="822960"/>
          </a:xfrm>
          <a:prstGeom prst="rect">
            <a:avLst/>
          </a:prstGeom>
          <a:solidFill>
            <a:srgbClr val="02CFD4"/>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4</a:t>
            </a:r>
          </a:p>
        </p:txBody>
      </p:sp>
      <p:sp>
        <p:nvSpPr>
          <p:cNvPr id="16" name="Rectangle 15"/>
          <p:cNvSpPr/>
          <p:nvPr>
            <p:custDataLst>
              <p:tags r:id="rId7"/>
            </p:custDataLst>
          </p:nvPr>
        </p:nvSpPr>
        <p:spPr>
          <a:xfrm>
            <a:off x="5350162" y="1377084"/>
            <a:ext cx="822960" cy="822960"/>
          </a:xfrm>
          <a:prstGeom prst="rect">
            <a:avLst/>
          </a:prstGeom>
          <a:solidFill>
            <a:srgbClr val="1BF8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5</a:t>
            </a:r>
          </a:p>
        </p:txBody>
      </p:sp>
      <p:sp>
        <p:nvSpPr>
          <p:cNvPr id="17" name="Rectangle 16"/>
          <p:cNvSpPr/>
          <p:nvPr>
            <p:custDataLst>
              <p:tags r:id="rId8"/>
            </p:custDataLst>
          </p:nvPr>
        </p:nvSpPr>
        <p:spPr>
          <a:xfrm>
            <a:off x="6528722" y="1377084"/>
            <a:ext cx="822960" cy="822960"/>
          </a:xfrm>
          <a:prstGeom prst="rect">
            <a:avLst/>
          </a:prstGeom>
          <a:solidFill>
            <a:srgbClr val="B9FD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6</a:t>
            </a:r>
          </a:p>
        </p:txBody>
      </p:sp>
      <p:sp>
        <p:nvSpPr>
          <p:cNvPr id="18" name="Rectangle 17"/>
          <p:cNvSpPr/>
          <p:nvPr>
            <p:custDataLst>
              <p:tags r:id="rId9"/>
            </p:custDataLst>
          </p:nvPr>
        </p:nvSpPr>
        <p:spPr>
          <a:xfrm>
            <a:off x="1814482" y="1377084"/>
            <a:ext cx="822960" cy="822960"/>
          </a:xfrm>
          <a:prstGeom prst="rect">
            <a:avLst/>
          </a:prstGeom>
          <a:solidFill>
            <a:srgbClr val="02AEB2"/>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2</a:t>
            </a:r>
          </a:p>
        </p:txBody>
      </p:sp>
      <p:sp>
        <p:nvSpPr>
          <p:cNvPr id="20" name="Rectangle 19"/>
          <p:cNvSpPr/>
          <p:nvPr>
            <p:custDataLst>
              <p:tags r:id="rId10"/>
            </p:custDataLst>
          </p:nvPr>
        </p:nvSpPr>
        <p:spPr>
          <a:xfrm>
            <a:off x="7707284" y="1377084"/>
            <a:ext cx="822960" cy="822960"/>
          </a:xfrm>
          <a:prstGeom prst="rect">
            <a:avLst/>
          </a:prstGeom>
          <a:solidFill>
            <a:srgbClr val="DDFEFF"/>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7</a:t>
            </a:r>
          </a:p>
        </p:txBody>
      </p:sp>
      <p:sp>
        <p:nvSpPr>
          <p:cNvPr id="19" name="Title 1"/>
          <p:cNvSpPr txBox="1">
            <a:spLocks/>
          </p:cNvSpPr>
          <p:nvPr>
            <p:custDataLst>
              <p:tags r:id="rId11"/>
            </p:custDataLst>
          </p:nvPr>
        </p:nvSpPr>
        <p:spPr>
          <a:xfrm>
            <a:off x="430182" y="228900"/>
            <a:ext cx="8305800" cy="905256"/>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4000" dirty="0">
                <a:solidFill>
                  <a:srgbClr val="072543"/>
                </a:solidFill>
                <a:latin typeface="Century Gothic" pitchFamily="34" charset="0"/>
              </a:rPr>
              <a:t>Rating of</a:t>
            </a:r>
            <a:endParaRPr lang="en-US" altLang="en-US" sz="4000" dirty="0">
              <a:solidFill>
                <a:schemeClr val="bg1"/>
              </a:solidFill>
              <a:latin typeface="Century Gothic" pitchFamily="34" charset="0"/>
            </a:endParaRPr>
          </a:p>
        </p:txBody>
      </p:sp>
      <p:sp>
        <p:nvSpPr>
          <p:cNvPr id="12" name="Oval 11"/>
          <p:cNvSpPr/>
          <p:nvPr>
            <p:custDataLst>
              <p:tags r:id="rId12"/>
            </p:custDataLst>
          </p:nvPr>
        </p:nvSpPr>
        <p:spPr>
          <a:xfrm>
            <a:off x="3891568" y="1066947"/>
            <a:ext cx="1383030" cy="1474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964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grpId="0" nodeType="withEffect">
                                  <p:stCondLst>
                                    <p:cond delay="250"/>
                                  </p:stCondLst>
                                  <p:childTnLst>
                                    <p:anim calcmode="lin" valueType="num">
                                      <p:cBhvr>
                                        <p:cTn id="6" dur="1250"/>
                                        <p:tgtEl>
                                          <p:spTgt spid="13"/>
                                        </p:tgtEl>
                                        <p:attrNameLst>
                                          <p:attrName>ppt_w</p:attrName>
                                        </p:attrNameLst>
                                      </p:cBhvr>
                                      <p:tavLst>
                                        <p:tav tm="0">
                                          <p:val>
                                            <p:strVal val="ppt_w"/>
                                          </p:val>
                                        </p:tav>
                                        <p:tav tm="100000">
                                          <p:val>
                                            <p:fltVal val="0"/>
                                          </p:val>
                                        </p:tav>
                                      </p:tavLst>
                                    </p:anim>
                                    <p:anim calcmode="lin" valueType="num">
                                      <p:cBhvr>
                                        <p:cTn id="7" dur="1250"/>
                                        <p:tgtEl>
                                          <p:spTgt spid="13"/>
                                        </p:tgtEl>
                                        <p:attrNameLst>
                                          <p:attrName>ppt_h</p:attrName>
                                        </p:attrNameLst>
                                      </p:cBhvr>
                                      <p:tavLst>
                                        <p:tav tm="0">
                                          <p:val>
                                            <p:strVal val="ppt_h"/>
                                          </p:val>
                                        </p:tav>
                                        <p:tav tm="100000">
                                          <p:val>
                                            <p:strVal val="ppt_h"/>
                                          </p:val>
                                        </p:tav>
                                      </p:tavLst>
                                    </p:anim>
                                    <p:set>
                                      <p:cBhvr>
                                        <p:cTn id="8" dur="1" fill="hold">
                                          <p:stCondLst>
                                            <p:cond delay="1249"/>
                                          </p:stCondLst>
                                        </p:cTn>
                                        <p:tgtEl>
                                          <p:spTgt spid="13"/>
                                        </p:tgtEl>
                                        <p:attrNameLst>
                                          <p:attrName>style.visibility</p:attrName>
                                        </p:attrNameLst>
                                      </p:cBhvr>
                                      <p:to>
                                        <p:strVal val="hidden"/>
                                      </p:to>
                                    </p:set>
                                  </p:childTnLst>
                                </p:cTn>
                              </p:par>
                              <p:par>
                                <p:cTn id="9" presetID="17" presetClass="exit" presetSubtype="10" fill="hold" grpId="0" nodeType="withEffect">
                                  <p:stCondLst>
                                    <p:cond delay="450"/>
                                  </p:stCondLst>
                                  <p:childTnLst>
                                    <p:anim calcmode="lin" valueType="num">
                                      <p:cBhvr>
                                        <p:cTn id="10" dur="1000"/>
                                        <p:tgtEl>
                                          <p:spTgt spid="18"/>
                                        </p:tgtEl>
                                        <p:attrNameLst>
                                          <p:attrName>ppt_w</p:attrName>
                                        </p:attrNameLst>
                                      </p:cBhvr>
                                      <p:tavLst>
                                        <p:tav tm="0">
                                          <p:val>
                                            <p:strVal val="ppt_w"/>
                                          </p:val>
                                        </p:tav>
                                        <p:tav tm="100000">
                                          <p:val>
                                            <p:fltVal val="0"/>
                                          </p:val>
                                        </p:tav>
                                      </p:tavLst>
                                    </p:anim>
                                    <p:anim calcmode="lin" valueType="num">
                                      <p:cBhvr>
                                        <p:cTn id="11" dur="1000"/>
                                        <p:tgtEl>
                                          <p:spTgt spid="18"/>
                                        </p:tgtEl>
                                        <p:attrNameLst>
                                          <p:attrName>ppt_h</p:attrName>
                                        </p:attrNameLst>
                                      </p:cBhvr>
                                      <p:tavLst>
                                        <p:tav tm="0">
                                          <p:val>
                                            <p:strVal val="ppt_h"/>
                                          </p:val>
                                        </p:tav>
                                        <p:tav tm="100000">
                                          <p:val>
                                            <p:strVal val="ppt_h"/>
                                          </p:val>
                                        </p:tav>
                                      </p:tavLst>
                                    </p:anim>
                                    <p:set>
                                      <p:cBhvr>
                                        <p:cTn id="12" dur="1" fill="hold">
                                          <p:stCondLst>
                                            <p:cond delay="999"/>
                                          </p:stCondLst>
                                        </p:cTn>
                                        <p:tgtEl>
                                          <p:spTgt spid="18"/>
                                        </p:tgtEl>
                                        <p:attrNameLst>
                                          <p:attrName>style.visibility</p:attrName>
                                        </p:attrNameLst>
                                      </p:cBhvr>
                                      <p:to>
                                        <p:strVal val="hidden"/>
                                      </p:to>
                                    </p:set>
                                  </p:childTnLst>
                                </p:cTn>
                              </p:par>
                              <p:par>
                                <p:cTn id="13" presetID="17" presetClass="exit" presetSubtype="10" fill="hold" grpId="0" nodeType="withEffect">
                                  <p:stCondLst>
                                    <p:cond delay="650"/>
                                  </p:stCondLst>
                                  <p:childTnLst>
                                    <p:anim calcmode="lin" valueType="num">
                                      <p:cBhvr>
                                        <p:cTn id="14" dur="850"/>
                                        <p:tgtEl>
                                          <p:spTgt spid="14"/>
                                        </p:tgtEl>
                                        <p:attrNameLst>
                                          <p:attrName>ppt_w</p:attrName>
                                        </p:attrNameLst>
                                      </p:cBhvr>
                                      <p:tavLst>
                                        <p:tav tm="0">
                                          <p:val>
                                            <p:strVal val="ppt_w"/>
                                          </p:val>
                                        </p:tav>
                                        <p:tav tm="100000">
                                          <p:val>
                                            <p:fltVal val="0"/>
                                          </p:val>
                                        </p:tav>
                                      </p:tavLst>
                                    </p:anim>
                                    <p:anim calcmode="lin" valueType="num">
                                      <p:cBhvr>
                                        <p:cTn id="15" dur="850"/>
                                        <p:tgtEl>
                                          <p:spTgt spid="14"/>
                                        </p:tgtEl>
                                        <p:attrNameLst>
                                          <p:attrName>ppt_h</p:attrName>
                                        </p:attrNameLst>
                                      </p:cBhvr>
                                      <p:tavLst>
                                        <p:tav tm="0">
                                          <p:val>
                                            <p:strVal val="ppt_h"/>
                                          </p:val>
                                        </p:tav>
                                        <p:tav tm="100000">
                                          <p:val>
                                            <p:strVal val="ppt_h"/>
                                          </p:val>
                                        </p:tav>
                                      </p:tavLst>
                                    </p:anim>
                                    <p:set>
                                      <p:cBhvr>
                                        <p:cTn id="16" dur="1" fill="hold">
                                          <p:stCondLst>
                                            <p:cond delay="849"/>
                                          </p:stCondLst>
                                        </p:cTn>
                                        <p:tgtEl>
                                          <p:spTgt spid="14"/>
                                        </p:tgtEl>
                                        <p:attrNameLst>
                                          <p:attrName>style.visibility</p:attrName>
                                        </p:attrNameLst>
                                      </p:cBhvr>
                                      <p:to>
                                        <p:strVal val="hidden"/>
                                      </p:to>
                                    </p:set>
                                  </p:childTnLst>
                                </p:cTn>
                              </p:par>
                              <p:par>
                                <p:cTn id="17" presetID="42" presetClass="path" presetSubtype="0" accel="50000" decel="50000" fill="hold" grpId="0" nodeType="withEffect">
                                  <p:stCondLst>
                                    <p:cond delay="450"/>
                                  </p:stCondLst>
                                  <p:childTnLst>
                                    <p:animMotion origin="layout" path="M 4.72222E-6 4.44444E-6 L -0.19219 4.44444E-6 " pathEditMode="relative" rAng="0" ptsTypes="AA">
                                      <p:cBhvr>
                                        <p:cTn id="18" dur="1350" fill="hold"/>
                                        <p:tgtEl>
                                          <p:spTgt spid="19"/>
                                        </p:tgtEl>
                                        <p:attrNameLst>
                                          <p:attrName>ppt_x</p:attrName>
                                          <p:attrName>ppt_y</p:attrName>
                                        </p:attrNameLst>
                                      </p:cBhvr>
                                      <p:rCtr x="-9618" y="0"/>
                                    </p:animMotion>
                                  </p:childTnLst>
                                </p:cTn>
                              </p:par>
                              <p:par>
                                <p:cTn id="19" presetID="17" presetClass="exit" presetSubtype="10" fill="hold" grpId="0" nodeType="withEffect">
                                  <p:stCondLst>
                                    <p:cond delay="1250"/>
                                  </p:stCondLst>
                                  <p:childTnLst>
                                    <p:anim calcmode="lin" valueType="num">
                                      <p:cBhvr>
                                        <p:cTn id="20" dur="250"/>
                                        <p:tgtEl>
                                          <p:spTgt spid="20"/>
                                        </p:tgtEl>
                                        <p:attrNameLst>
                                          <p:attrName>ppt_w</p:attrName>
                                        </p:attrNameLst>
                                      </p:cBhvr>
                                      <p:tavLst>
                                        <p:tav tm="0">
                                          <p:val>
                                            <p:strVal val="ppt_w"/>
                                          </p:val>
                                        </p:tav>
                                        <p:tav tm="100000">
                                          <p:val>
                                            <p:fltVal val="0"/>
                                          </p:val>
                                        </p:tav>
                                      </p:tavLst>
                                    </p:anim>
                                    <p:anim calcmode="lin" valueType="num">
                                      <p:cBhvr>
                                        <p:cTn id="21" dur="250"/>
                                        <p:tgtEl>
                                          <p:spTgt spid="20"/>
                                        </p:tgtEl>
                                        <p:attrNameLst>
                                          <p:attrName>ppt_h</p:attrName>
                                        </p:attrNameLst>
                                      </p:cBhvr>
                                      <p:tavLst>
                                        <p:tav tm="0">
                                          <p:val>
                                            <p:strVal val="ppt_h"/>
                                          </p:val>
                                        </p:tav>
                                        <p:tav tm="100000">
                                          <p:val>
                                            <p:strVal val="ppt_h"/>
                                          </p:val>
                                        </p:tav>
                                      </p:tavLst>
                                    </p:anim>
                                    <p:set>
                                      <p:cBhvr>
                                        <p:cTn id="22" dur="1" fill="hold">
                                          <p:stCondLst>
                                            <p:cond delay="249"/>
                                          </p:stCondLst>
                                        </p:cTn>
                                        <p:tgtEl>
                                          <p:spTgt spid="20"/>
                                        </p:tgtEl>
                                        <p:attrNameLst>
                                          <p:attrName>style.visibility</p:attrName>
                                        </p:attrNameLst>
                                      </p:cBhvr>
                                      <p:to>
                                        <p:strVal val="hidden"/>
                                      </p:to>
                                    </p:set>
                                  </p:childTnLst>
                                </p:cTn>
                              </p:par>
                              <p:par>
                                <p:cTn id="23" presetID="17" presetClass="exit" presetSubtype="10" fill="hold" grpId="0" nodeType="withEffect">
                                  <p:stCondLst>
                                    <p:cond delay="105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strVal val="ppt_h"/>
                                          </p:val>
                                        </p:tav>
                                      </p:tavLst>
                                    </p:anim>
                                    <p:set>
                                      <p:cBhvr>
                                        <p:cTn id="26" dur="1" fill="hold">
                                          <p:stCondLst>
                                            <p:cond delay="499"/>
                                          </p:stCondLst>
                                        </p:cTn>
                                        <p:tgtEl>
                                          <p:spTgt spid="17"/>
                                        </p:tgtEl>
                                        <p:attrNameLst>
                                          <p:attrName>style.visibility</p:attrName>
                                        </p:attrNameLst>
                                      </p:cBhvr>
                                      <p:to>
                                        <p:strVal val="hidden"/>
                                      </p:to>
                                    </p:set>
                                  </p:childTnLst>
                                </p:cTn>
                              </p:par>
                              <p:par>
                                <p:cTn id="27" presetID="35" presetClass="path" presetSubtype="0" accel="50000" decel="50000" fill="hold" grpId="0" nodeType="withEffect">
                                  <p:stCondLst>
                                    <p:cond delay="1000"/>
                                  </p:stCondLst>
                                  <p:childTnLst>
                                    <p:animMotion origin="layout" path="M 2.77778E-6 1.85185E-6 L 0.00139 -0.16412 " pathEditMode="relative" rAng="0" ptsTypes="AA">
                                      <p:cBhvr>
                                        <p:cTn id="28" dur="750" fill="hold"/>
                                        <p:tgtEl>
                                          <p:spTgt spid="15"/>
                                        </p:tgtEl>
                                        <p:attrNameLst>
                                          <p:attrName>ppt_x</p:attrName>
                                          <p:attrName>ppt_y</p:attrName>
                                        </p:attrNameLst>
                                      </p:cBhvr>
                                      <p:rCtr x="69" y="-8218"/>
                                    </p:animMotion>
                                  </p:childTnLst>
                                </p:cTn>
                              </p:par>
                              <p:par>
                                <p:cTn id="29" presetID="17" presetClass="exit" presetSubtype="10" fill="hold" grpId="0" nodeType="withEffect">
                                  <p:stCondLst>
                                    <p:cond delay="850"/>
                                  </p:stCondLst>
                                  <p:childTnLst>
                                    <p:anim calcmode="lin" valueType="num">
                                      <p:cBhvr>
                                        <p:cTn id="30" dur="650"/>
                                        <p:tgtEl>
                                          <p:spTgt spid="16"/>
                                        </p:tgtEl>
                                        <p:attrNameLst>
                                          <p:attrName>ppt_w</p:attrName>
                                        </p:attrNameLst>
                                      </p:cBhvr>
                                      <p:tavLst>
                                        <p:tav tm="0">
                                          <p:val>
                                            <p:strVal val="ppt_w"/>
                                          </p:val>
                                        </p:tav>
                                        <p:tav tm="100000">
                                          <p:val>
                                            <p:fltVal val="0"/>
                                          </p:val>
                                        </p:tav>
                                      </p:tavLst>
                                    </p:anim>
                                    <p:anim calcmode="lin" valueType="num">
                                      <p:cBhvr>
                                        <p:cTn id="31" dur="650"/>
                                        <p:tgtEl>
                                          <p:spTgt spid="16"/>
                                        </p:tgtEl>
                                        <p:attrNameLst>
                                          <p:attrName>ppt_h</p:attrName>
                                        </p:attrNameLst>
                                      </p:cBhvr>
                                      <p:tavLst>
                                        <p:tav tm="0">
                                          <p:val>
                                            <p:strVal val="ppt_h"/>
                                          </p:val>
                                        </p:tav>
                                        <p:tav tm="100000">
                                          <p:val>
                                            <p:strVal val="ppt_h"/>
                                          </p:val>
                                        </p:tav>
                                      </p:tavLst>
                                    </p:anim>
                                    <p:set>
                                      <p:cBhvr>
                                        <p:cTn id="32" dur="1" fill="hold">
                                          <p:stCondLst>
                                            <p:cond delay="6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a:solidFill>
                  <a:schemeClr val="bg1"/>
                </a:solidFill>
              </a:rPr>
              <a:t>Rating of 3</a:t>
            </a:r>
          </a:p>
        </p:txBody>
      </p:sp>
      <p:sp>
        <p:nvSpPr>
          <p:cNvPr id="38916" name="Rectangle 3"/>
          <p:cNvSpPr>
            <a:spLocks noGrp="1" noChangeArrowheads="1"/>
          </p:cNvSpPr>
          <p:nvPr>
            <p:ph idx="1"/>
            <p:custDataLst>
              <p:tags r:id="rId3"/>
            </p:custDataLst>
          </p:nvPr>
        </p:nvSpPr>
        <p:spPr>
          <a:xfrm>
            <a:off x="468282" y="2400973"/>
            <a:ext cx="8229600" cy="3535681"/>
          </a:xfrm>
        </p:spPr>
        <p:txBody>
          <a:bodyPr>
            <a:noAutofit/>
          </a:bodyPr>
          <a:lstStyle/>
          <a:p>
            <a:pPr lvl="0">
              <a:spcBef>
                <a:spcPts val="0"/>
              </a:spcBef>
              <a:spcAft>
                <a:spcPts val="1800"/>
              </a:spcAft>
              <a:buClr>
                <a:srgbClr val="92D050"/>
              </a:buClr>
              <a:buSzPct val="80000"/>
            </a:pPr>
            <a:r>
              <a:rPr lang="en-US" sz="2200" dirty="0">
                <a:solidFill>
                  <a:srgbClr val="072543"/>
                </a:solidFill>
              </a:rPr>
              <a:t>Child does </a:t>
            </a:r>
            <a:r>
              <a:rPr lang="en-US" sz="2200" b="1" dirty="0">
                <a:solidFill>
                  <a:srgbClr val="072543"/>
                </a:solidFill>
              </a:rPr>
              <a:t>not yet </a:t>
            </a:r>
            <a:r>
              <a:rPr lang="en-US" sz="2200" dirty="0">
                <a:solidFill>
                  <a:srgbClr val="072543"/>
                </a:solidFill>
              </a:rPr>
              <a:t>show functioning expected of a child of his or her age in any situation.</a:t>
            </a:r>
          </a:p>
          <a:p>
            <a:pPr lvl="0">
              <a:spcBef>
                <a:spcPts val="0"/>
              </a:spcBef>
              <a:spcAft>
                <a:spcPts val="1800"/>
              </a:spcAft>
              <a:buClr>
                <a:srgbClr val="92D050"/>
              </a:buClr>
              <a:buSzPct val="80000"/>
            </a:pPr>
            <a:r>
              <a:rPr lang="en-US" sz="2200" dirty="0">
                <a:solidFill>
                  <a:srgbClr val="072543"/>
                </a:solidFill>
              </a:rPr>
              <a:t>Child uses </a:t>
            </a:r>
            <a:r>
              <a:rPr lang="en-US" sz="2200" b="1" dirty="0">
                <a:solidFill>
                  <a:srgbClr val="072543"/>
                </a:solidFill>
              </a:rPr>
              <a:t>immediate foundational skills most or all of the time</a:t>
            </a:r>
            <a:r>
              <a:rPr lang="en-US" sz="2200" dirty="0">
                <a:solidFill>
                  <a:srgbClr val="072543"/>
                </a:solidFill>
              </a:rPr>
              <a:t> across settings and situations. </a:t>
            </a:r>
          </a:p>
          <a:p>
            <a:pPr lvl="0">
              <a:spcBef>
                <a:spcPts val="0"/>
              </a:spcBef>
              <a:spcAft>
                <a:spcPts val="2400"/>
              </a:spcAft>
              <a:buClr>
                <a:srgbClr val="92D050"/>
              </a:buClr>
              <a:buSzPct val="80000"/>
            </a:pPr>
            <a:r>
              <a:rPr lang="en-US" sz="2200" dirty="0">
                <a:solidFill>
                  <a:srgbClr val="072543"/>
                </a:solidFill>
              </a:rPr>
              <a:t>Functioning might be described as like that of a </a:t>
            </a:r>
            <a:r>
              <a:rPr lang="en-US" sz="2200" b="1" dirty="0">
                <a:solidFill>
                  <a:srgbClr val="072543"/>
                </a:solidFill>
              </a:rPr>
              <a:t>younger child.</a:t>
            </a:r>
            <a:endParaRPr lang="en-US" sz="2200" dirty="0">
              <a:solidFill>
                <a:srgbClr val="072543"/>
              </a:solidFill>
            </a:endParaRPr>
          </a:p>
          <a:p>
            <a:pPr marL="0" indent="0">
              <a:spcBef>
                <a:spcPts val="0"/>
              </a:spcBef>
              <a:spcAft>
                <a:spcPts val="1800"/>
              </a:spcAft>
              <a:buNone/>
            </a:pPr>
            <a:r>
              <a:rPr lang="en-US" sz="2200" b="1" dirty="0">
                <a:solidFill>
                  <a:srgbClr val="072543"/>
                </a:solidFill>
              </a:rPr>
              <a:t>Example descriptor statement</a:t>
            </a:r>
            <a:r>
              <a:rPr lang="en-US" sz="2200" dirty="0">
                <a:solidFill>
                  <a:srgbClr val="072543"/>
                </a:solidFill>
              </a:rPr>
              <a:t>: At 33 months old, Jeremy mostly uses immediate foundational skills in the area of Knowledge and Skills. </a:t>
            </a:r>
          </a:p>
        </p:txBody>
      </p:sp>
      <p:sp>
        <p:nvSpPr>
          <p:cNvPr id="13" name="Rectangle 12"/>
          <p:cNvSpPr/>
          <p:nvPr>
            <p:custDataLst>
              <p:tags r:id="rId4"/>
            </p:custDataLst>
          </p:nvPr>
        </p:nvSpPr>
        <p:spPr>
          <a:xfrm>
            <a:off x="635922" y="1367766"/>
            <a:ext cx="822960" cy="822960"/>
          </a:xfrm>
          <a:prstGeom prst="rect">
            <a:avLst/>
          </a:prstGeom>
          <a:solidFill>
            <a:srgbClr val="028D9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1</a:t>
            </a:r>
          </a:p>
        </p:txBody>
      </p:sp>
      <p:sp>
        <p:nvSpPr>
          <p:cNvPr id="14" name="Rectangle 13"/>
          <p:cNvSpPr/>
          <p:nvPr>
            <p:custDataLst>
              <p:tags r:id="rId5"/>
            </p:custDataLst>
          </p:nvPr>
        </p:nvSpPr>
        <p:spPr>
          <a:xfrm>
            <a:off x="2993042" y="1377084"/>
            <a:ext cx="822960" cy="822960"/>
          </a:xfrm>
          <a:prstGeom prst="rect">
            <a:avLst/>
          </a:prstGeom>
          <a:solidFill>
            <a:srgbClr val="02C1C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3</a:t>
            </a:r>
          </a:p>
        </p:txBody>
      </p:sp>
      <p:sp>
        <p:nvSpPr>
          <p:cNvPr id="15" name="Rectangle 14"/>
          <p:cNvSpPr/>
          <p:nvPr>
            <p:custDataLst>
              <p:tags r:id="rId6"/>
            </p:custDataLst>
          </p:nvPr>
        </p:nvSpPr>
        <p:spPr>
          <a:xfrm>
            <a:off x="4171602" y="1377084"/>
            <a:ext cx="822960" cy="822960"/>
          </a:xfrm>
          <a:prstGeom prst="rect">
            <a:avLst/>
          </a:prstGeom>
          <a:solidFill>
            <a:srgbClr val="02CFD4"/>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4</a:t>
            </a:r>
          </a:p>
        </p:txBody>
      </p:sp>
      <p:sp>
        <p:nvSpPr>
          <p:cNvPr id="16" name="Rectangle 15"/>
          <p:cNvSpPr/>
          <p:nvPr>
            <p:custDataLst>
              <p:tags r:id="rId7"/>
            </p:custDataLst>
          </p:nvPr>
        </p:nvSpPr>
        <p:spPr>
          <a:xfrm>
            <a:off x="5350162" y="1377084"/>
            <a:ext cx="822960" cy="822960"/>
          </a:xfrm>
          <a:prstGeom prst="rect">
            <a:avLst/>
          </a:prstGeom>
          <a:solidFill>
            <a:srgbClr val="1BF8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5</a:t>
            </a:r>
          </a:p>
        </p:txBody>
      </p:sp>
      <p:sp>
        <p:nvSpPr>
          <p:cNvPr id="17" name="Rectangle 16"/>
          <p:cNvSpPr/>
          <p:nvPr>
            <p:custDataLst>
              <p:tags r:id="rId8"/>
            </p:custDataLst>
          </p:nvPr>
        </p:nvSpPr>
        <p:spPr>
          <a:xfrm>
            <a:off x="6528722" y="1377084"/>
            <a:ext cx="822960" cy="822960"/>
          </a:xfrm>
          <a:prstGeom prst="rect">
            <a:avLst/>
          </a:prstGeom>
          <a:solidFill>
            <a:srgbClr val="B9FD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6</a:t>
            </a:r>
          </a:p>
        </p:txBody>
      </p:sp>
      <p:sp>
        <p:nvSpPr>
          <p:cNvPr id="18" name="Rectangle 17"/>
          <p:cNvSpPr/>
          <p:nvPr>
            <p:custDataLst>
              <p:tags r:id="rId9"/>
            </p:custDataLst>
          </p:nvPr>
        </p:nvSpPr>
        <p:spPr>
          <a:xfrm>
            <a:off x="1814482" y="1377084"/>
            <a:ext cx="822960" cy="822960"/>
          </a:xfrm>
          <a:prstGeom prst="rect">
            <a:avLst/>
          </a:prstGeom>
          <a:solidFill>
            <a:srgbClr val="02AEB2"/>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2</a:t>
            </a:r>
          </a:p>
        </p:txBody>
      </p:sp>
      <p:sp>
        <p:nvSpPr>
          <p:cNvPr id="19" name="Title 1"/>
          <p:cNvSpPr txBox="1">
            <a:spLocks/>
          </p:cNvSpPr>
          <p:nvPr>
            <p:custDataLst>
              <p:tags r:id="rId10"/>
            </p:custDataLst>
          </p:nvPr>
        </p:nvSpPr>
        <p:spPr>
          <a:xfrm>
            <a:off x="430182" y="228900"/>
            <a:ext cx="8305800" cy="905256"/>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4000" dirty="0">
                <a:solidFill>
                  <a:srgbClr val="072543"/>
                </a:solidFill>
                <a:latin typeface="Century Gothic" pitchFamily="34" charset="0"/>
              </a:rPr>
              <a:t>Rating of</a:t>
            </a:r>
            <a:endParaRPr lang="en-US" altLang="en-US" sz="4000" dirty="0">
              <a:solidFill>
                <a:schemeClr val="bg1"/>
              </a:solidFill>
              <a:latin typeface="Century Gothic" pitchFamily="34" charset="0"/>
            </a:endParaRPr>
          </a:p>
        </p:txBody>
      </p:sp>
      <p:sp>
        <p:nvSpPr>
          <p:cNvPr id="20" name="Rectangle 19"/>
          <p:cNvSpPr/>
          <p:nvPr>
            <p:custDataLst>
              <p:tags r:id="rId11"/>
            </p:custDataLst>
          </p:nvPr>
        </p:nvSpPr>
        <p:spPr>
          <a:xfrm>
            <a:off x="7707284" y="1377084"/>
            <a:ext cx="822960" cy="822960"/>
          </a:xfrm>
          <a:prstGeom prst="rect">
            <a:avLst/>
          </a:prstGeom>
          <a:solidFill>
            <a:srgbClr val="DDFEFF"/>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7</a:t>
            </a:r>
          </a:p>
        </p:txBody>
      </p:sp>
      <p:sp>
        <p:nvSpPr>
          <p:cNvPr id="12" name="Oval 11"/>
          <p:cNvSpPr/>
          <p:nvPr>
            <p:custDataLst>
              <p:tags r:id="rId12"/>
            </p:custDataLst>
          </p:nvPr>
        </p:nvSpPr>
        <p:spPr>
          <a:xfrm>
            <a:off x="2713007" y="1066947"/>
            <a:ext cx="1383030" cy="1474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1961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grpId="0" nodeType="withEffect">
                                  <p:stCondLst>
                                    <p:cond delay="250"/>
                                  </p:stCondLst>
                                  <p:childTnLst>
                                    <p:anim calcmode="lin" valueType="num">
                                      <p:cBhvr>
                                        <p:cTn id="6" dur="1250"/>
                                        <p:tgtEl>
                                          <p:spTgt spid="13"/>
                                        </p:tgtEl>
                                        <p:attrNameLst>
                                          <p:attrName>ppt_w</p:attrName>
                                        </p:attrNameLst>
                                      </p:cBhvr>
                                      <p:tavLst>
                                        <p:tav tm="0">
                                          <p:val>
                                            <p:strVal val="ppt_w"/>
                                          </p:val>
                                        </p:tav>
                                        <p:tav tm="100000">
                                          <p:val>
                                            <p:fltVal val="0"/>
                                          </p:val>
                                        </p:tav>
                                      </p:tavLst>
                                    </p:anim>
                                    <p:anim calcmode="lin" valueType="num">
                                      <p:cBhvr>
                                        <p:cTn id="7" dur="1250"/>
                                        <p:tgtEl>
                                          <p:spTgt spid="13"/>
                                        </p:tgtEl>
                                        <p:attrNameLst>
                                          <p:attrName>ppt_h</p:attrName>
                                        </p:attrNameLst>
                                      </p:cBhvr>
                                      <p:tavLst>
                                        <p:tav tm="0">
                                          <p:val>
                                            <p:strVal val="ppt_h"/>
                                          </p:val>
                                        </p:tav>
                                        <p:tav tm="100000">
                                          <p:val>
                                            <p:strVal val="ppt_h"/>
                                          </p:val>
                                        </p:tav>
                                      </p:tavLst>
                                    </p:anim>
                                    <p:set>
                                      <p:cBhvr>
                                        <p:cTn id="8" dur="1" fill="hold">
                                          <p:stCondLst>
                                            <p:cond delay="1249"/>
                                          </p:stCondLst>
                                        </p:cTn>
                                        <p:tgtEl>
                                          <p:spTgt spid="13"/>
                                        </p:tgtEl>
                                        <p:attrNameLst>
                                          <p:attrName>style.visibility</p:attrName>
                                        </p:attrNameLst>
                                      </p:cBhvr>
                                      <p:to>
                                        <p:strVal val="hidden"/>
                                      </p:to>
                                    </p:set>
                                  </p:childTnLst>
                                </p:cTn>
                              </p:par>
                              <p:par>
                                <p:cTn id="9" presetID="17" presetClass="exit" presetSubtype="10" fill="hold" grpId="0" nodeType="withEffect">
                                  <p:stCondLst>
                                    <p:cond delay="450"/>
                                  </p:stCondLst>
                                  <p:childTnLst>
                                    <p:anim calcmode="lin" valueType="num">
                                      <p:cBhvr>
                                        <p:cTn id="10" dur="1000"/>
                                        <p:tgtEl>
                                          <p:spTgt spid="18"/>
                                        </p:tgtEl>
                                        <p:attrNameLst>
                                          <p:attrName>ppt_w</p:attrName>
                                        </p:attrNameLst>
                                      </p:cBhvr>
                                      <p:tavLst>
                                        <p:tav tm="0">
                                          <p:val>
                                            <p:strVal val="ppt_w"/>
                                          </p:val>
                                        </p:tav>
                                        <p:tav tm="100000">
                                          <p:val>
                                            <p:fltVal val="0"/>
                                          </p:val>
                                        </p:tav>
                                      </p:tavLst>
                                    </p:anim>
                                    <p:anim calcmode="lin" valueType="num">
                                      <p:cBhvr>
                                        <p:cTn id="11" dur="1000"/>
                                        <p:tgtEl>
                                          <p:spTgt spid="18"/>
                                        </p:tgtEl>
                                        <p:attrNameLst>
                                          <p:attrName>ppt_h</p:attrName>
                                        </p:attrNameLst>
                                      </p:cBhvr>
                                      <p:tavLst>
                                        <p:tav tm="0">
                                          <p:val>
                                            <p:strVal val="ppt_h"/>
                                          </p:val>
                                        </p:tav>
                                        <p:tav tm="100000">
                                          <p:val>
                                            <p:strVal val="ppt_h"/>
                                          </p:val>
                                        </p:tav>
                                      </p:tavLst>
                                    </p:anim>
                                    <p:set>
                                      <p:cBhvr>
                                        <p:cTn id="12" dur="1" fill="hold">
                                          <p:stCondLst>
                                            <p:cond delay="999"/>
                                          </p:stCondLst>
                                        </p:cTn>
                                        <p:tgtEl>
                                          <p:spTgt spid="18"/>
                                        </p:tgtEl>
                                        <p:attrNameLst>
                                          <p:attrName>style.visibility</p:attrName>
                                        </p:attrNameLst>
                                      </p:cBhvr>
                                      <p:to>
                                        <p:strVal val="hidden"/>
                                      </p:to>
                                    </p:set>
                                  </p:childTnLst>
                                </p:cTn>
                              </p:par>
                              <p:par>
                                <p:cTn id="13" presetID="42" presetClass="path" presetSubtype="0" accel="50000" decel="50000" fill="hold" grpId="0" nodeType="withEffect">
                                  <p:stCondLst>
                                    <p:cond delay="450"/>
                                  </p:stCondLst>
                                  <p:childTnLst>
                                    <p:animMotion origin="layout" path="M 4.72222E-6 4.44444E-6 L -0.32674 4.44444E-6 " pathEditMode="relative" rAng="0" ptsTypes="AA">
                                      <p:cBhvr>
                                        <p:cTn id="14" dur="1350" fill="hold"/>
                                        <p:tgtEl>
                                          <p:spTgt spid="19"/>
                                        </p:tgtEl>
                                        <p:attrNameLst>
                                          <p:attrName>ppt_x</p:attrName>
                                          <p:attrName>ppt_y</p:attrName>
                                        </p:attrNameLst>
                                      </p:cBhvr>
                                      <p:rCtr x="-16337" y="0"/>
                                    </p:animMotion>
                                  </p:childTnLst>
                                </p:cTn>
                              </p:par>
                              <p:par>
                                <p:cTn id="15" presetID="17" presetClass="exit" presetSubtype="10" fill="hold" grpId="0" nodeType="withEffect">
                                  <p:stCondLst>
                                    <p:cond delay="1250"/>
                                  </p:stCondLst>
                                  <p:childTnLst>
                                    <p:anim calcmode="lin" valueType="num">
                                      <p:cBhvr>
                                        <p:cTn id="16" dur="250"/>
                                        <p:tgtEl>
                                          <p:spTgt spid="20"/>
                                        </p:tgtEl>
                                        <p:attrNameLst>
                                          <p:attrName>ppt_w</p:attrName>
                                        </p:attrNameLst>
                                      </p:cBhvr>
                                      <p:tavLst>
                                        <p:tav tm="0">
                                          <p:val>
                                            <p:strVal val="ppt_w"/>
                                          </p:val>
                                        </p:tav>
                                        <p:tav tm="100000">
                                          <p:val>
                                            <p:fltVal val="0"/>
                                          </p:val>
                                        </p:tav>
                                      </p:tavLst>
                                    </p:anim>
                                    <p:anim calcmode="lin" valueType="num">
                                      <p:cBhvr>
                                        <p:cTn id="17" dur="250"/>
                                        <p:tgtEl>
                                          <p:spTgt spid="20"/>
                                        </p:tgtEl>
                                        <p:attrNameLst>
                                          <p:attrName>ppt_h</p:attrName>
                                        </p:attrNameLst>
                                      </p:cBhvr>
                                      <p:tavLst>
                                        <p:tav tm="0">
                                          <p:val>
                                            <p:strVal val="ppt_h"/>
                                          </p:val>
                                        </p:tav>
                                        <p:tav tm="100000">
                                          <p:val>
                                            <p:strVal val="ppt_h"/>
                                          </p:val>
                                        </p:tav>
                                      </p:tavLst>
                                    </p:anim>
                                    <p:set>
                                      <p:cBhvr>
                                        <p:cTn id="18" dur="1" fill="hold">
                                          <p:stCondLst>
                                            <p:cond delay="249"/>
                                          </p:stCondLst>
                                        </p:cTn>
                                        <p:tgtEl>
                                          <p:spTgt spid="20"/>
                                        </p:tgtEl>
                                        <p:attrNameLst>
                                          <p:attrName>style.visibility</p:attrName>
                                        </p:attrNameLst>
                                      </p:cBhvr>
                                      <p:to>
                                        <p:strVal val="hidden"/>
                                      </p:to>
                                    </p:set>
                                  </p:childTnLst>
                                </p:cTn>
                              </p:par>
                              <p:par>
                                <p:cTn id="19" presetID="17" presetClass="exit" presetSubtype="10" fill="hold" grpId="0" nodeType="withEffect">
                                  <p:stCondLst>
                                    <p:cond delay="1050"/>
                                  </p:stCondLst>
                                  <p:childTnLst>
                                    <p:anim calcmode="lin" valueType="num">
                                      <p:cBhvr>
                                        <p:cTn id="20" dur="500"/>
                                        <p:tgtEl>
                                          <p:spTgt spid="17"/>
                                        </p:tgtEl>
                                        <p:attrNameLst>
                                          <p:attrName>ppt_w</p:attrName>
                                        </p:attrNameLst>
                                      </p:cBhvr>
                                      <p:tavLst>
                                        <p:tav tm="0">
                                          <p:val>
                                            <p:strVal val="ppt_w"/>
                                          </p:val>
                                        </p:tav>
                                        <p:tav tm="100000">
                                          <p:val>
                                            <p:fltVal val="0"/>
                                          </p:val>
                                        </p:tav>
                                      </p:tavLst>
                                    </p:anim>
                                    <p:anim calcmode="lin" valueType="num">
                                      <p:cBhvr>
                                        <p:cTn id="21" dur="500"/>
                                        <p:tgtEl>
                                          <p:spTgt spid="17"/>
                                        </p:tgtEl>
                                        <p:attrNameLst>
                                          <p:attrName>ppt_h</p:attrName>
                                        </p:attrNameLst>
                                      </p:cBhvr>
                                      <p:tavLst>
                                        <p:tav tm="0">
                                          <p:val>
                                            <p:strVal val="ppt_h"/>
                                          </p:val>
                                        </p:tav>
                                        <p:tav tm="100000">
                                          <p:val>
                                            <p:strVal val="ppt_h"/>
                                          </p:val>
                                        </p:tav>
                                      </p:tavLst>
                                    </p:anim>
                                    <p:set>
                                      <p:cBhvr>
                                        <p:cTn id="22" dur="1" fill="hold">
                                          <p:stCondLst>
                                            <p:cond delay="499"/>
                                          </p:stCondLst>
                                        </p:cTn>
                                        <p:tgtEl>
                                          <p:spTgt spid="17"/>
                                        </p:tgtEl>
                                        <p:attrNameLst>
                                          <p:attrName>style.visibility</p:attrName>
                                        </p:attrNameLst>
                                      </p:cBhvr>
                                      <p:to>
                                        <p:strVal val="hidden"/>
                                      </p:to>
                                    </p:set>
                                  </p:childTnLst>
                                </p:cTn>
                              </p:par>
                              <p:par>
                                <p:cTn id="23" presetID="17" presetClass="exit" presetSubtype="10" fill="hold" grpId="0" nodeType="withEffect">
                                  <p:stCondLst>
                                    <p:cond delay="850"/>
                                  </p:stCondLst>
                                  <p:childTnLst>
                                    <p:anim calcmode="lin" valueType="num">
                                      <p:cBhvr>
                                        <p:cTn id="24" dur="650"/>
                                        <p:tgtEl>
                                          <p:spTgt spid="16"/>
                                        </p:tgtEl>
                                        <p:attrNameLst>
                                          <p:attrName>ppt_w</p:attrName>
                                        </p:attrNameLst>
                                      </p:cBhvr>
                                      <p:tavLst>
                                        <p:tav tm="0">
                                          <p:val>
                                            <p:strVal val="ppt_w"/>
                                          </p:val>
                                        </p:tav>
                                        <p:tav tm="100000">
                                          <p:val>
                                            <p:fltVal val="0"/>
                                          </p:val>
                                        </p:tav>
                                      </p:tavLst>
                                    </p:anim>
                                    <p:anim calcmode="lin" valueType="num">
                                      <p:cBhvr>
                                        <p:cTn id="25" dur="650"/>
                                        <p:tgtEl>
                                          <p:spTgt spid="16"/>
                                        </p:tgtEl>
                                        <p:attrNameLst>
                                          <p:attrName>ppt_h</p:attrName>
                                        </p:attrNameLst>
                                      </p:cBhvr>
                                      <p:tavLst>
                                        <p:tav tm="0">
                                          <p:val>
                                            <p:strVal val="ppt_h"/>
                                          </p:val>
                                        </p:tav>
                                        <p:tav tm="100000">
                                          <p:val>
                                            <p:strVal val="ppt_h"/>
                                          </p:val>
                                        </p:tav>
                                      </p:tavLst>
                                    </p:anim>
                                    <p:set>
                                      <p:cBhvr>
                                        <p:cTn id="26" dur="1" fill="hold">
                                          <p:stCondLst>
                                            <p:cond delay="649"/>
                                          </p:stCondLst>
                                        </p:cTn>
                                        <p:tgtEl>
                                          <p:spTgt spid="16"/>
                                        </p:tgtEl>
                                        <p:attrNameLst>
                                          <p:attrName>style.visibility</p:attrName>
                                        </p:attrNameLst>
                                      </p:cBhvr>
                                      <p:to>
                                        <p:strVal val="hidden"/>
                                      </p:to>
                                    </p:set>
                                  </p:childTnLst>
                                </p:cTn>
                              </p:par>
                              <p:par>
                                <p:cTn id="27" presetID="35" presetClass="path" presetSubtype="0" accel="50000" decel="50000" fill="hold" grpId="0" nodeType="withEffect">
                                  <p:stCondLst>
                                    <p:cond delay="1000"/>
                                  </p:stCondLst>
                                  <p:childTnLst>
                                    <p:animMotion origin="layout" path="M 2.77778E-6 1.85185E-6 L 0.00139 -0.16412 " pathEditMode="relative" rAng="0" ptsTypes="AA">
                                      <p:cBhvr>
                                        <p:cTn id="28" dur="750" fill="hold"/>
                                        <p:tgtEl>
                                          <p:spTgt spid="14"/>
                                        </p:tgtEl>
                                        <p:attrNameLst>
                                          <p:attrName>ppt_x</p:attrName>
                                          <p:attrName>ppt_y</p:attrName>
                                        </p:attrNameLst>
                                      </p:cBhvr>
                                      <p:rCtr x="69" y="-8218"/>
                                    </p:animMotion>
                                  </p:childTnLst>
                                </p:cTn>
                              </p:par>
                              <p:par>
                                <p:cTn id="29" presetID="17" presetClass="exit" presetSubtype="10" fill="hold" grpId="0" nodeType="withEffect">
                                  <p:stCondLst>
                                    <p:cond delay="650"/>
                                  </p:stCondLst>
                                  <p:childTnLst>
                                    <p:anim calcmode="lin" valueType="num">
                                      <p:cBhvr>
                                        <p:cTn id="30" dur="850"/>
                                        <p:tgtEl>
                                          <p:spTgt spid="15"/>
                                        </p:tgtEl>
                                        <p:attrNameLst>
                                          <p:attrName>ppt_w</p:attrName>
                                        </p:attrNameLst>
                                      </p:cBhvr>
                                      <p:tavLst>
                                        <p:tav tm="0">
                                          <p:val>
                                            <p:strVal val="ppt_w"/>
                                          </p:val>
                                        </p:tav>
                                        <p:tav tm="100000">
                                          <p:val>
                                            <p:fltVal val="0"/>
                                          </p:val>
                                        </p:tav>
                                      </p:tavLst>
                                    </p:anim>
                                    <p:anim calcmode="lin" valueType="num">
                                      <p:cBhvr>
                                        <p:cTn id="31" dur="850"/>
                                        <p:tgtEl>
                                          <p:spTgt spid="15"/>
                                        </p:tgtEl>
                                        <p:attrNameLst>
                                          <p:attrName>ppt_h</p:attrName>
                                        </p:attrNameLst>
                                      </p:cBhvr>
                                      <p:tavLst>
                                        <p:tav tm="0">
                                          <p:val>
                                            <p:strVal val="ppt_h"/>
                                          </p:val>
                                        </p:tav>
                                        <p:tav tm="100000">
                                          <p:val>
                                            <p:strVal val="ppt_h"/>
                                          </p:val>
                                        </p:tav>
                                      </p:tavLst>
                                    </p:anim>
                                    <p:set>
                                      <p:cBhvr>
                                        <p:cTn id="32" dur="1" fill="hold">
                                          <p:stCondLst>
                                            <p:cond delay="8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a:solidFill>
                  <a:schemeClr val="bg1"/>
                </a:solidFill>
              </a:rPr>
              <a:t>Rating of 2</a:t>
            </a:r>
          </a:p>
        </p:txBody>
      </p:sp>
      <p:sp>
        <p:nvSpPr>
          <p:cNvPr id="39940" name="Rectangle 3"/>
          <p:cNvSpPr>
            <a:spLocks noGrp="1" noChangeArrowheads="1"/>
          </p:cNvSpPr>
          <p:nvPr>
            <p:ph idx="1"/>
            <p:custDataLst>
              <p:tags r:id="rId3"/>
            </p:custDataLst>
          </p:nvPr>
        </p:nvSpPr>
        <p:spPr>
          <a:xfrm>
            <a:off x="469397" y="2442972"/>
            <a:ext cx="8229600" cy="3279649"/>
          </a:xfrm>
        </p:spPr>
        <p:txBody>
          <a:bodyPr>
            <a:noAutofit/>
          </a:bodyPr>
          <a:lstStyle/>
          <a:p>
            <a:pPr lvl="0">
              <a:spcBef>
                <a:spcPts val="0"/>
              </a:spcBef>
              <a:spcAft>
                <a:spcPts val="2400"/>
              </a:spcAft>
              <a:buClr>
                <a:srgbClr val="92D050"/>
              </a:buClr>
              <a:buSzPct val="80000"/>
            </a:pPr>
            <a:r>
              <a:rPr lang="en-US" sz="2200" dirty="0">
                <a:solidFill>
                  <a:srgbClr val="072543"/>
                </a:solidFill>
              </a:rPr>
              <a:t>Child </a:t>
            </a:r>
            <a:r>
              <a:rPr lang="en-US" sz="2200" b="1" dirty="0">
                <a:solidFill>
                  <a:srgbClr val="072543"/>
                </a:solidFill>
              </a:rPr>
              <a:t>occasionally </a:t>
            </a:r>
            <a:r>
              <a:rPr lang="en-US" sz="2200" dirty="0">
                <a:solidFill>
                  <a:srgbClr val="072543"/>
                </a:solidFill>
              </a:rPr>
              <a:t>uses immediate foundational skills</a:t>
            </a:r>
            <a:r>
              <a:rPr lang="en-US" sz="2200" b="1" dirty="0">
                <a:solidFill>
                  <a:srgbClr val="072543"/>
                </a:solidFill>
              </a:rPr>
              <a:t> </a:t>
            </a:r>
            <a:r>
              <a:rPr lang="en-US" sz="2200" dirty="0">
                <a:solidFill>
                  <a:srgbClr val="072543"/>
                </a:solidFill>
              </a:rPr>
              <a:t>across</a:t>
            </a:r>
            <a:r>
              <a:rPr lang="en-US" sz="2200" b="1" dirty="0">
                <a:solidFill>
                  <a:srgbClr val="072543"/>
                </a:solidFill>
              </a:rPr>
              <a:t> </a:t>
            </a:r>
            <a:r>
              <a:rPr lang="en-US" sz="2200" dirty="0">
                <a:solidFill>
                  <a:srgbClr val="072543"/>
                </a:solidFill>
              </a:rPr>
              <a:t>settings and situations.</a:t>
            </a:r>
          </a:p>
          <a:p>
            <a:pPr lvl="0">
              <a:spcBef>
                <a:spcPts val="0"/>
              </a:spcBef>
              <a:spcAft>
                <a:spcPts val="2400"/>
              </a:spcAft>
              <a:buClr>
                <a:srgbClr val="92D050"/>
              </a:buClr>
              <a:buSzPct val="80000"/>
            </a:pPr>
            <a:r>
              <a:rPr lang="en-US" sz="2200" dirty="0">
                <a:solidFill>
                  <a:srgbClr val="072543"/>
                </a:solidFill>
              </a:rPr>
              <a:t>More functioning reflects skills that are </a:t>
            </a:r>
            <a:r>
              <a:rPr lang="en-US" sz="2200" b="1" dirty="0">
                <a:solidFill>
                  <a:srgbClr val="072543"/>
                </a:solidFill>
              </a:rPr>
              <a:t>not </a:t>
            </a:r>
            <a:r>
              <a:rPr lang="en-US" sz="2200" dirty="0">
                <a:solidFill>
                  <a:srgbClr val="072543"/>
                </a:solidFill>
              </a:rPr>
              <a:t>immediate foundational than are immediate foundational.</a:t>
            </a:r>
          </a:p>
          <a:p>
            <a:pPr marL="0" indent="0">
              <a:buClr>
                <a:srgbClr val="92D050"/>
              </a:buClr>
              <a:buSzPct val="80000"/>
              <a:buNone/>
            </a:pPr>
            <a:r>
              <a:rPr lang="en-US" sz="2200" b="1" dirty="0">
                <a:solidFill>
                  <a:srgbClr val="072543"/>
                </a:solidFill>
              </a:rPr>
              <a:t>Example descriptor statement</a:t>
            </a:r>
            <a:r>
              <a:rPr lang="en-US" sz="2200" dirty="0">
                <a:solidFill>
                  <a:srgbClr val="072543"/>
                </a:solidFill>
              </a:rPr>
              <a:t>:  In the area of Positive Social Relationships, Felipe occasionally shows immediate foundational skills but has more skills that are like those of a much younger child.</a:t>
            </a:r>
          </a:p>
        </p:txBody>
      </p:sp>
      <p:sp>
        <p:nvSpPr>
          <p:cNvPr id="12" name="Rectangle 11"/>
          <p:cNvSpPr/>
          <p:nvPr>
            <p:custDataLst>
              <p:tags r:id="rId4"/>
            </p:custDataLst>
          </p:nvPr>
        </p:nvSpPr>
        <p:spPr>
          <a:xfrm>
            <a:off x="635922" y="1367766"/>
            <a:ext cx="822960" cy="822960"/>
          </a:xfrm>
          <a:prstGeom prst="rect">
            <a:avLst/>
          </a:prstGeom>
          <a:solidFill>
            <a:srgbClr val="028D9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1</a:t>
            </a:r>
          </a:p>
        </p:txBody>
      </p:sp>
      <p:sp>
        <p:nvSpPr>
          <p:cNvPr id="13" name="Rectangle 12"/>
          <p:cNvSpPr/>
          <p:nvPr>
            <p:custDataLst>
              <p:tags r:id="rId5"/>
            </p:custDataLst>
          </p:nvPr>
        </p:nvSpPr>
        <p:spPr>
          <a:xfrm>
            <a:off x="2993042" y="1377084"/>
            <a:ext cx="822960" cy="822960"/>
          </a:xfrm>
          <a:prstGeom prst="rect">
            <a:avLst/>
          </a:prstGeom>
          <a:solidFill>
            <a:srgbClr val="02C1C6"/>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3</a:t>
            </a:r>
          </a:p>
        </p:txBody>
      </p:sp>
      <p:sp>
        <p:nvSpPr>
          <p:cNvPr id="14" name="Rectangle 13"/>
          <p:cNvSpPr/>
          <p:nvPr>
            <p:custDataLst>
              <p:tags r:id="rId6"/>
            </p:custDataLst>
          </p:nvPr>
        </p:nvSpPr>
        <p:spPr>
          <a:xfrm>
            <a:off x="4171602" y="1377084"/>
            <a:ext cx="822960" cy="822960"/>
          </a:xfrm>
          <a:prstGeom prst="rect">
            <a:avLst/>
          </a:prstGeom>
          <a:solidFill>
            <a:srgbClr val="02CFD4"/>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4</a:t>
            </a:r>
          </a:p>
        </p:txBody>
      </p:sp>
      <p:sp>
        <p:nvSpPr>
          <p:cNvPr id="15" name="Rectangle 14"/>
          <p:cNvSpPr/>
          <p:nvPr>
            <p:custDataLst>
              <p:tags r:id="rId7"/>
            </p:custDataLst>
          </p:nvPr>
        </p:nvSpPr>
        <p:spPr>
          <a:xfrm>
            <a:off x="5350162" y="1377084"/>
            <a:ext cx="822960" cy="822960"/>
          </a:xfrm>
          <a:prstGeom prst="rect">
            <a:avLst/>
          </a:prstGeom>
          <a:solidFill>
            <a:srgbClr val="1BF8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5</a:t>
            </a:r>
          </a:p>
        </p:txBody>
      </p:sp>
      <p:sp>
        <p:nvSpPr>
          <p:cNvPr id="16" name="Rectangle 15"/>
          <p:cNvSpPr/>
          <p:nvPr>
            <p:custDataLst>
              <p:tags r:id="rId8"/>
            </p:custDataLst>
          </p:nvPr>
        </p:nvSpPr>
        <p:spPr>
          <a:xfrm>
            <a:off x="6528722" y="1377084"/>
            <a:ext cx="822960" cy="822960"/>
          </a:xfrm>
          <a:prstGeom prst="rect">
            <a:avLst/>
          </a:prstGeom>
          <a:solidFill>
            <a:srgbClr val="B9FD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6</a:t>
            </a:r>
          </a:p>
        </p:txBody>
      </p:sp>
      <p:sp>
        <p:nvSpPr>
          <p:cNvPr id="17" name="Rectangle 16"/>
          <p:cNvSpPr/>
          <p:nvPr>
            <p:custDataLst>
              <p:tags r:id="rId9"/>
            </p:custDataLst>
          </p:nvPr>
        </p:nvSpPr>
        <p:spPr>
          <a:xfrm>
            <a:off x="1814482" y="1377084"/>
            <a:ext cx="822960" cy="822960"/>
          </a:xfrm>
          <a:prstGeom prst="rect">
            <a:avLst/>
          </a:prstGeom>
          <a:solidFill>
            <a:srgbClr val="02AEB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2</a:t>
            </a:r>
          </a:p>
        </p:txBody>
      </p:sp>
      <p:sp>
        <p:nvSpPr>
          <p:cNvPr id="19" name="Rectangle 18"/>
          <p:cNvSpPr/>
          <p:nvPr>
            <p:custDataLst>
              <p:tags r:id="rId10"/>
            </p:custDataLst>
          </p:nvPr>
        </p:nvSpPr>
        <p:spPr>
          <a:xfrm>
            <a:off x="7707284" y="1377084"/>
            <a:ext cx="822960" cy="822960"/>
          </a:xfrm>
          <a:prstGeom prst="rect">
            <a:avLst/>
          </a:prstGeom>
          <a:solidFill>
            <a:srgbClr val="DDFEFF"/>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7</a:t>
            </a:r>
          </a:p>
        </p:txBody>
      </p:sp>
      <p:sp>
        <p:nvSpPr>
          <p:cNvPr id="18" name="Title 1"/>
          <p:cNvSpPr txBox="1">
            <a:spLocks/>
          </p:cNvSpPr>
          <p:nvPr>
            <p:custDataLst>
              <p:tags r:id="rId11"/>
            </p:custDataLst>
          </p:nvPr>
        </p:nvSpPr>
        <p:spPr>
          <a:xfrm>
            <a:off x="430182" y="228900"/>
            <a:ext cx="8305800" cy="905256"/>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4000" dirty="0">
                <a:solidFill>
                  <a:srgbClr val="072543"/>
                </a:solidFill>
                <a:latin typeface="Century Gothic" pitchFamily="34" charset="0"/>
              </a:rPr>
              <a:t>Rating of</a:t>
            </a:r>
            <a:endParaRPr lang="en-US" altLang="en-US" sz="4000" dirty="0">
              <a:solidFill>
                <a:schemeClr val="bg1"/>
              </a:solidFill>
              <a:latin typeface="Century Gothic" pitchFamily="34" charset="0"/>
            </a:endParaRPr>
          </a:p>
        </p:txBody>
      </p:sp>
      <p:sp>
        <p:nvSpPr>
          <p:cNvPr id="20" name="Oval 19"/>
          <p:cNvSpPr/>
          <p:nvPr>
            <p:custDataLst>
              <p:tags r:id="rId12"/>
            </p:custDataLst>
          </p:nvPr>
        </p:nvSpPr>
        <p:spPr>
          <a:xfrm>
            <a:off x="1541434" y="1066947"/>
            <a:ext cx="1383030" cy="1474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1970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grpId="0" nodeType="withEffect">
                                  <p:stCondLst>
                                    <p:cond delay="250"/>
                                  </p:stCondLst>
                                  <p:childTnLst>
                                    <p:anim calcmode="lin" valueType="num">
                                      <p:cBhvr>
                                        <p:cTn id="6" dur="1250"/>
                                        <p:tgtEl>
                                          <p:spTgt spid="12"/>
                                        </p:tgtEl>
                                        <p:attrNameLst>
                                          <p:attrName>ppt_w</p:attrName>
                                        </p:attrNameLst>
                                      </p:cBhvr>
                                      <p:tavLst>
                                        <p:tav tm="0">
                                          <p:val>
                                            <p:strVal val="ppt_w"/>
                                          </p:val>
                                        </p:tav>
                                        <p:tav tm="100000">
                                          <p:val>
                                            <p:fltVal val="0"/>
                                          </p:val>
                                        </p:tav>
                                      </p:tavLst>
                                    </p:anim>
                                    <p:anim calcmode="lin" valueType="num">
                                      <p:cBhvr>
                                        <p:cTn id="7" dur="1250"/>
                                        <p:tgtEl>
                                          <p:spTgt spid="12"/>
                                        </p:tgtEl>
                                        <p:attrNameLst>
                                          <p:attrName>ppt_h</p:attrName>
                                        </p:attrNameLst>
                                      </p:cBhvr>
                                      <p:tavLst>
                                        <p:tav tm="0">
                                          <p:val>
                                            <p:strVal val="ppt_h"/>
                                          </p:val>
                                        </p:tav>
                                        <p:tav tm="100000">
                                          <p:val>
                                            <p:strVal val="ppt_h"/>
                                          </p:val>
                                        </p:tav>
                                      </p:tavLst>
                                    </p:anim>
                                    <p:set>
                                      <p:cBhvr>
                                        <p:cTn id="8" dur="1" fill="hold">
                                          <p:stCondLst>
                                            <p:cond delay="1249"/>
                                          </p:stCondLst>
                                        </p:cTn>
                                        <p:tgtEl>
                                          <p:spTgt spid="12"/>
                                        </p:tgtEl>
                                        <p:attrNameLst>
                                          <p:attrName>style.visibility</p:attrName>
                                        </p:attrNameLst>
                                      </p:cBhvr>
                                      <p:to>
                                        <p:strVal val="hidden"/>
                                      </p:to>
                                    </p:set>
                                  </p:childTnLst>
                                </p:cTn>
                              </p:par>
                              <p:par>
                                <p:cTn id="9" presetID="42" presetClass="path" presetSubtype="0" accel="50000" decel="50000" fill="hold" grpId="0" nodeType="withEffect">
                                  <p:stCondLst>
                                    <p:cond delay="450"/>
                                  </p:stCondLst>
                                  <p:childTnLst>
                                    <p:animMotion origin="layout" path="M 4.72222E-6 4.44444E-6 L -0.31754 4.44444E-6 " pathEditMode="relative" rAng="0" ptsTypes="AA">
                                      <p:cBhvr>
                                        <p:cTn id="10" dur="1350" fill="hold"/>
                                        <p:tgtEl>
                                          <p:spTgt spid="18"/>
                                        </p:tgtEl>
                                        <p:attrNameLst>
                                          <p:attrName>ppt_x</p:attrName>
                                          <p:attrName>ppt_y</p:attrName>
                                        </p:attrNameLst>
                                      </p:cBhvr>
                                      <p:rCtr x="-15885" y="0"/>
                                    </p:animMotion>
                                  </p:childTnLst>
                                </p:cTn>
                              </p:par>
                              <p:par>
                                <p:cTn id="11" presetID="17" presetClass="exit" presetSubtype="10" fill="hold" grpId="0" nodeType="withEffect">
                                  <p:stCondLst>
                                    <p:cond delay="1250"/>
                                  </p:stCondLst>
                                  <p:childTnLst>
                                    <p:anim calcmode="lin" valueType="num">
                                      <p:cBhvr>
                                        <p:cTn id="12" dur="250"/>
                                        <p:tgtEl>
                                          <p:spTgt spid="19"/>
                                        </p:tgtEl>
                                        <p:attrNameLst>
                                          <p:attrName>ppt_w</p:attrName>
                                        </p:attrNameLst>
                                      </p:cBhvr>
                                      <p:tavLst>
                                        <p:tav tm="0">
                                          <p:val>
                                            <p:strVal val="ppt_w"/>
                                          </p:val>
                                        </p:tav>
                                        <p:tav tm="100000">
                                          <p:val>
                                            <p:fltVal val="0"/>
                                          </p:val>
                                        </p:tav>
                                      </p:tavLst>
                                    </p:anim>
                                    <p:anim calcmode="lin" valueType="num">
                                      <p:cBhvr>
                                        <p:cTn id="13" dur="250"/>
                                        <p:tgtEl>
                                          <p:spTgt spid="19"/>
                                        </p:tgtEl>
                                        <p:attrNameLst>
                                          <p:attrName>ppt_h</p:attrName>
                                        </p:attrNameLst>
                                      </p:cBhvr>
                                      <p:tavLst>
                                        <p:tav tm="0">
                                          <p:val>
                                            <p:strVal val="ppt_h"/>
                                          </p:val>
                                        </p:tav>
                                        <p:tav tm="100000">
                                          <p:val>
                                            <p:strVal val="ppt_h"/>
                                          </p:val>
                                        </p:tav>
                                      </p:tavLst>
                                    </p:anim>
                                    <p:set>
                                      <p:cBhvr>
                                        <p:cTn id="14" dur="1" fill="hold">
                                          <p:stCondLst>
                                            <p:cond delay="249"/>
                                          </p:stCondLst>
                                        </p:cTn>
                                        <p:tgtEl>
                                          <p:spTgt spid="19"/>
                                        </p:tgtEl>
                                        <p:attrNameLst>
                                          <p:attrName>style.visibility</p:attrName>
                                        </p:attrNameLst>
                                      </p:cBhvr>
                                      <p:to>
                                        <p:strVal val="hidden"/>
                                      </p:to>
                                    </p:set>
                                  </p:childTnLst>
                                </p:cTn>
                              </p:par>
                              <p:par>
                                <p:cTn id="15" presetID="17" presetClass="exit" presetSubtype="10" fill="hold" grpId="0" nodeType="withEffect">
                                  <p:stCondLst>
                                    <p:cond delay="105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strVal val="ppt_h"/>
                                          </p:val>
                                        </p:tav>
                                      </p:tavLst>
                                    </p:anim>
                                    <p:set>
                                      <p:cBhvr>
                                        <p:cTn id="18" dur="1" fill="hold">
                                          <p:stCondLst>
                                            <p:cond delay="499"/>
                                          </p:stCondLst>
                                        </p:cTn>
                                        <p:tgtEl>
                                          <p:spTgt spid="16"/>
                                        </p:tgtEl>
                                        <p:attrNameLst>
                                          <p:attrName>style.visibility</p:attrName>
                                        </p:attrNameLst>
                                      </p:cBhvr>
                                      <p:to>
                                        <p:strVal val="hidden"/>
                                      </p:to>
                                    </p:set>
                                  </p:childTnLst>
                                </p:cTn>
                              </p:par>
                              <p:par>
                                <p:cTn id="19" presetID="17" presetClass="exit" presetSubtype="10" fill="hold" grpId="0" nodeType="withEffect">
                                  <p:stCondLst>
                                    <p:cond delay="850"/>
                                  </p:stCondLst>
                                  <p:childTnLst>
                                    <p:anim calcmode="lin" valueType="num">
                                      <p:cBhvr>
                                        <p:cTn id="20" dur="650"/>
                                        <p:tgtEl>
                                          <p:spTgt spid="15"/>
                                        </p:tgtEl>
                                        <p:attrNameLst>
                                          <p:attrName>ppt_w</p:attrName>
                                        </p:attrNameLst>
                                      </p:cBhvr>
                                      <p:tavLst>
                                        <p:tav tm="0">
                                          <p:val>
                                            <p:strVal val="ppt_w"/>
                                          </p:val>
                                        </p:tav>
                                        <p:tav tm="100000">
                                          <p:val>
                                            <p:fltVal val="0"/>
                                          </p:val>
                                        </p:tav>
                                      </p:tavLst>
                                    </p:anim>
                                    <p:anim calcmode="lin" valueType="num">
                                      <p:cBhvr>
                                        <p:cTn id="21" dur="650"/>
                                        <p:tgtEl>
                                          <p:spTgt spid="15"/>
                                        </p:tgtEl>
                                        <p:attrNameLst>
                                          <p:attrName>ppt_h</p:attrName>
                                        </p:attrNameLst>
                                      </p:cBhvr>
                                      <p:tavLst>
                                        <p:tav tm="0">
                                          <p:val>
                                            <p:strVal val="ppt_h"/>
                                          </p:val>
                                        </p:tav>
                                        <p:tav tm="100000">
                                          <p:val>
                                            <p:strVal val="ppt_h"/>
                                          </p:val>
                                        </p:tav>
                                      </p:tavLst>
                                    </p:anim>
                                    <p:set>
                                      <p:cBhvr>
                                        <p:cTn id="22" dur="1" fill="hold">
                                          <p:stCondLst>
                                            <p:cond delay="649"/>
                                          </p:stCondLst>
                                        </p:cTn>
                                        <p:tgtEl>
                                          <p:spTgt spid="15"/>
                                        </p:tgtEl>
                                        <p:attrNameLst>
                                          <p:attrName>style.visibility</p:attrName>
                                        </p:attrNameLst>
                                      </p:cBhvr>
                                      <p:to>
                                        <p:strVal val="hidden"/>
                                      </p:to>
                                    </p:set>
                                  </p:childTnLst>
                                </p:cTn>
                              </p:par>
                              <p:par>
                                <p:cTn id="23" presetID="17" presetClass="exit" presetSubtype="10" fill="hold" grpId="0" nodeType="withEffect">
                                  <p:stCondLst>
                                    <p:cond delay="650"/>
                                  </p:stCondLst>
                                  <p:childTnLst>
                                    <p:anim calcmode="lin" valueType="num">
                                      <p:cBhvr>
                                        <p:cTn id="24" dur="850"/>
                                        <p:tgtEl>
                                          <p:spTgt spid="14"/>
                                        </p:tgtEl>
                                        <p:attrNameLst>
                                          <p:attrName>ppt_w</p:attrName>
                                        </p:attrNameLst>
                                      </p:cBhvr>
                                      <p:tavLst>
                                        <p:tav tm="0">
                                          <p:val>
                                            <p:strVal val="ppt_w"/>
                                          </p:val>
                                        </p:tav>
                                        <p:tav tm="100000">
                                          <p:val>
                                            <p:fltVal val="0"/>
                                          </p:val>
                                        </p:tav>
                                      </p:tavLst>
                                    </p:anim>
                                    <p:anim calcmode="lin" valueType="num">
                                      <p:cBhvr>
                                        <p:cTn id="25" dur="850"/>
                                        <p:tgtEl>
                                          <p:spTgt spid="14"/>
                                        </p:tgtEl>
                                        <p:attrNameLst>
                                          <p:attrName>ppt_h</p:attrName>
                                        </p:attrNameLst>
                                      </p:cBhvr>
                                      <p:tavLst>
                                        <p:tav tm="0">
                                          <p:val>
                                            <p:strVal val="ppt_h"/>
                                          </p:val>
                                        </p:tav>
                                        <p:tav tm="100000">
                                          <p:val>
                                            <p:strVal val="ppt_h"/>
                                          </p:val>
                                        </p:tav>
                                      </p:tavLst>
                                    </p:anim>
                                    <p:set>
                                      <p:cBhvr>
                                        <p:cTn id="26" dur="1" fill="hold">
                                          <p:stCondLst>
                                            <p:cond delay="849"/>
                                          </p:stCondLst>
                                        </p:cTn>
                                        <p:tgtEl>
                                          <p:spTgt spid="14"/>
                                        </p:tgtEl>
                                        <p:attrNameLst>
                                          <p:attrName>style.visibility</p:attrName>
                                        </p:attrNameLst>
                                      </p:cBhvr>
                                      <p:to>
                                        <p:strVal val="hidden"/>
                                      </p:to>
                                    </p:set>
                                  </p:childTnLst>
                                </p:cTn>
                              </p:par>
                              <p:par>
                                <p:cTn id="27" presetID="35" presetClass="path" presetSubtype="0" accel="50000" decel="50000" fill="hold" grpId="0" nodeType="withEffect">
                                  <p:stCondLst>
                                    <p:cond delay="1100"/>
                                  </p:stCondLst>
                                  <p:childTnLst>
                                    <p:animMotion origin="layout" path="M -2.77778E-6 1.85185E-6 L 0.12934 -0.16366 " pathEditMode="relative" rAng="0" ptsTypes="AA">
                                      <p:cBhvr>
                                        <p:cTn id="28" dur="750" fill="hold"/>
                                        <p:tgtEl>
                                          <p:spTgt spid="17"/>
                                        </p:tgtEl>
                                        <p:attrNameLst>
                                          <p:attrName>ppt_x</p:attrName>
                                          <p:attrName>ppt_y</p:attrName>
                                        </p:attrNameLst>
                                      </p:cBhvr>
                                      <p:rCtr x="6458" y="-8194"/>
                                    </p:animMotion>
                                  </p:childTnLst>
                                </p:cTn>
                              </p:par>
                              <p:par>
                                <p:cTn id="29" presetID="17" presetClass="exit" presetSubtype="10" fill="hold" grpId="0" nodeType="withEffect">
                                  <p:stCondLst>
                                    <p:cond delay="450"/>
                                  </p:stCondLst>
                                  <p:childTnLst>
                                    <p:anim calcmode="lin" valueType="num">
                                      <p:cBhvr>
                                        <p:cTn id="30" dur="1000"/>
                                        <p:tgtEl>
                                          <p:spTgt spid="13"/>
                                        </p:tgtEl>
                                        <p:attrNameLst>
                                          <p:attrName>ppt_w</p:attrName>
                                        </p:attrNameLst>
                                      </p:cBhvr>
                                      <p:tavLst>
                                        <p:tav tm="0">
                                          <p:val>
                                            <p:strVal val="ppt_w"/>
                                          </p:val>
                                        </p:tav>
                                        <p:tav tm="100000">
                                          <p:val>
                                            <p:fltVal val="0"/>
                                          </p:val>
                                        </p:tav>
                                      </p:tavLst>
                                    </p:anim>
                                    <p:anim calcmode="lin" valueType="num">
                                      <p:cBhvr>
                                        <p:cTn id="31" dur="1000"/>
                                        <p:tgtEl>
                                          <p:spTgt spid="13"/>
                                        </p:tgtEl>
                                        <p:attrNameLst>
                                          <p:attrName>ppt_h</p:attrName>
                                        </p:attrNameLst>
                                      </p:cBhvr>
                                      <p:tavLst>
                                        <p:tav tm="0">
                                          <p:val>
                                            <p:strVal val="ppt_h"/>
                                          </p:val>
                                        </p:tav>
                                        <p:tav tm="100000">
                                          <p:val>
                                            <p:strVal val="ppt_h"/>
                                          </p:val>
                                        </p:tav>
                                      </p:tavLst>
                                    </p:anim>
                                    <p:set>
                                      <p:cBhvr>
                                        <p:cTn id="3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animBg="1"/>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a:solidFill>
                  <a:schemeClr val="bg1"/>
                </a:solidFill>
              </a:rPr>
              <a:t>Rating of 1</a:t>
            </a:r>
          </a:p>
        </p:txBody>
      </p:sp>
      <p:sp>
        <p:nvSpPr>
          <p:cNvPr id="92164" name="Rectangle 3"/>
          <p:cNvSpPr>
            <a:spLocks noGrp="1" noChangeArrowheads="1"/>
          </p:cNvSpPr>
          <p:nvPr>
            <p:ph idx="1"/>
            <p:custDataLst>
              <p:tags r:id="rId3"/>
            </p:custDataLst>
          </p:nvPr>
        </p:nvSpPr>
        <p:spPr>
          <a:xfrm>
            <a:off x="430182" y="2657856"/>
            <a:ext cx="8406384" cy="3268159"/>
          </a:xfrm>
        </p:spPr>
        <p:txBody>
          <a:bodyPr>
            <a:noAutofit/>
          </a:bodyPr>
          <a:lstStyle/>
          <a:p>
            <a:pPr lvl="0">
              <a:spcBef>
                <a:spcPts val="0"/>
              </a:spcBef>
              <a:spcAft>
                <a:spcPts val="1800"/>
              </a:spcAft>
              <a:buClr>
                <a:srgbClr val="92D050"/>
              </a:buClr>
              <a:buSzPct val="80000"/>
            </a:pPr>
            <a:r>
              <a:rPr lang="en-US" sz="1800" dirty="0">
                <a:solidFill>
                  <a:srgbClr val="072543"/>
                </a:solidFill>
              </a:rPr>
              <a:t>Child does </a:t>
            </a:r>
            <a:r>
              <a:rPr lang="en-US" sz="1800" b="1" dirty="0">
                <a:solidFill>
                  <a:srgbClr val="072543"/>
                </a:solidFill>
              </a:rPr>
              <a:t>not yet </a:t>
            </a:r>
            <a:r>
              <a:rPr lang="en-US" sz="1800" dirty="0">
                <a:solidFill>
                  <a:srgbClr val="072543"/>
                </a:solidFill>
              </a:rPr>
              <a:t>show functioning expected of a child his or her age in any situation.</a:t>
            </a:r>
          </a:p>
          <a:p>
            <a:pPr lvl="0">
              <a:spcBef>
                <a:spcPts val="0"/>
              </a:spcBef>
              <a:spcAft>
                <a:spcPts val="1800"/>
              </a:spcAft>
              <a:buClr>
                <a:srgbClr val="92D050"/>
              </a:buClr>
              <a:buSzPct val="80000"/>
            </a:pPr>
            <a:r>
              <a:rPr lang="en-US" sz="1800" dirty="0">
                <a:solidFill>
                  <a:srgbClr val="072543"/>
                </a:solidFill>
              </a:rPr>
              <a:t>Child’s functioning does </a:t>
            </a:r>
            <a:r>
              <a:rPr lang="en-US" sz="1800" b="1" dirty="0">
                <a:solidFill>
                  <a:srgbClr val="072543"/>
                </a:solidFill>
              </a:rPr>
              <a:t>not yet </a:t>
            </a:r>
            <a:r>
              <a:rPr lang="en-US" sz="1800" dirty="0">
                <a:solidFill>
                  <a:srgbClr val="072543"/>
                </a:solidFill>
              </a:rPr>
              <a:t>include immediate foundational skills upon which to build age-appropriate functioning.</a:t>
            </a:r>
          </a:p>
          <a:p>
            <a:pPr lvl="0">
              <a:spcBef>
                <a:spcPts val="0"/>
              </a:spcBef>
              <a:spcAft>
                <a:spcPts val="1800"/>
              </a:spcAft>
              <a:buClr>
                <a:srgbClr val="92D050"/>
              </a:buClr>
              <a:buSzPct val="80000"/>
            </a:pPr>
            <a:r>
              <a:rPr lang="en-US" sz="1800" dirty="0">
                <a:solidFill>
                  <a:srgbClr val="072543"/>
                </a:solidFill>
              </a:rPr>
              <a:t>Child’s functioning might be described as like that of a </a:t>
            </a:r>
            <a:r>
              <a:rPr lang="en-US" sz="1800" b="1" dirty="0">
                <a:solidFill>
                  <a:srgbClr val="072543"/>
                </a:solidFill>
              </a:rPr>
              <a:t>much younger child.</a:t>
            </a:r>
            <a:endParaRPr lang="en-US" sz="1800" dirty="0">
              <a:solidFill>
                <a:srgbClr val="072543"/>
              </a:solidFill>
            </a:endParaRPr>
          </a:p>
          <a:p>
            <a:pPr marL="0" indent="0">
              <a:spcBef>
                <a:spcPts val="0"/>
              </a:spcBef>
              <a:spcAft>
                <a:spcPts val="1800"/>
              </a:spcAft>
              <a:buClr>
                <a:srgbClr val="92D050"/>
              </a:buClr>
              <a:buSzPct val="80000"/>
              <a:buNone/>
            </a:pPr>
            <a:r>
              <a:rPr lang="en-US" sz="1800" b="1" dirty="0">
                <a:solidFill>
                  <a:srgbClr val="072543"/>
                </a:solidFill>
              </a:rPr>
              <a:t>Example descriptor statement:  </a:t>
            </a:r>
            <a:r>
              <a:rPr lang="en-US" sz="1800" dirty="0">
                <a:solidFill>
                  <a:srgbClr val="072543"/>
                </a:solidFill>
              </a:rPr>
              <a:t>The skills that Ana uses to get her needs met are like those of a much younger child.  She has early skills in this area but not yet immediate foundational or </a:t>
            </a:r>
            <a:r>
              <a:rPr lang="en-US" sz="2200" dirty="0">
                <a:solidFill>
                  <a:srgbClr val="072543"/>
                </a:solidFill>
              </a:rPr>
              <a:t>age-expected skills.</a:t>
            </a:r>
          </a:p>
        </p:txBody>
      </p:sp>
      <p:sp>
        <p:nvSpPr>
          <p:cNvPr id="12" name="Rectangle 11"/>
          <p:cNvSpPr/>
          <p:nvPr>
            <p:custDataLst>
              <p:tags r:id="rId4"/>
            </p:custDataLst>
          </p:nvPr>
        </p:nvSpPr>
        <p:spPr>
          <a:xfrm>
            <a:off x="635922" y="1367766"/>
            <a:ext cx="822960" cy="822960"/>
          </a:xfrm>
          <a:prstGeom prst="rect">
            <a:avLst/>
          </a:prstGeom>
          <a:solidFill>
            <a:srgbClr val="028D9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1</a:t>
            </a:r>
          </a:p>
        </p:txBody>
      </p:sp>
      <p:sp>
        <p:nvSpPr>
          <p:cNvPr id="13" name="Rectangle 12"/>
          <p:cNvSpPr/>
          <p:nvPr>
            <p:custDataLst>
              <p:tags r:id="rId5"/>
            </p:custDataLst>
          </p:nvPr>
        </p:nvSpPr>
        <p:spPr>
          <a:xfrm>
            <a:off x="2993042" y="1377084"/>
            <a:ext cx="822960" cy="822960"/>
          </a:xfrm>
          <a:prstGeom prst="rect">
            <a:avLst/>
          </a:prstGeom>
          <a:solidFill>
            <a:srgbClr val="02C1C6"/>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3</a:t>
            </a:r>
          </a:p>
        </p:txBody>
      </p:sp>
      <p:sp>
        <p:nvSpPr>
          <p:cNvPr id="14" name="Rectangle 13"/>
          <p:cNvSpPr/>
          <p:nvPr>
            <p:custDataLst>
              <p:tags r:id="rId6"/>
            </p:custDataLst>
          </p:nvPr>
        </p:nvSpPr>
        <p:spPr>
          <a:xfrm>
            <a:off x="4171602" y="1377084"/>
            <a:ext cx="822960" cy="822960"/>
          </a:xfrm>
          <a:prstGeom prst="rect">
            <a:avLst/>
          </a:prstGeom>
          <a:solidFill>
            <a:srgbClr val="02CFD4"/>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4</a:t>
            </a:r>
          </a:p>
        </p:txBody>
      </p:sp>
      <p:sp>
        <p:nvSpPr>
          <p:cNvPr id="15" name="Rectangle 14"/>
          <p:cNvSpPr/>
          <p:nvPr>
            <p:custDataLst>
              <p:tags r:id="rId7"/>
            </p:custDataLst>
          </p:nvPr>
        </p:nvSpPr>
        <p:spPr>
          <a:xfrm>
            <a:off x="5350162" y="1377084"/>
            <a:ext cx="822960" cy="822960"/>
          </a:xfrm>
          <a:prstGeom prst="rect">
            <a:avLst/>
          </a:prstGeom>
          <a:solidFill>
            <a:srgbClr val="1BF8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5</a:t>
            </a:r>
          </a:p>
        </p:txBody>
      </p:sp>
      <p:sp>
        <p:nvSpPr>
          <p:cNvPr id="16" name="Rectangle 15"/>
          <p:cNvSpPr/>
          <p:nvPr>
            <p:custDataLst>
              <p:tags r:id="rId8"/>
            </p:custDataLst>
          </p:nvPr>
        </p:nvSpPr>
        <p:spPr>
          <a:xfrm>
            <a:off x="6528722" y="1377084"/>
            <a:ext cx="822960" cy="822960"/>
          </a:xfrm>
          <a:prstGeom prst="rect">
            <a:avLst/>
          </a:prstGeom>
          <a:solidFill>
            <a:srgbClr val="B9FDFD"/>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6</a:t>
            </a:r>
          </a:p>
        </p:txBody>
      </p:sp>
      <p:sp>
        <p:nvSpPr>
          <p:cNvPr id="17" name="Rectangle 16"/>
          <p:cNvSpPr/>
          <p:nvPr>
            <p:custDataLst>
              <p:tags r:id="rId9"/>
            </p:custDataLst>
          </p:nvPr>
        </p:nvSpPr>
        <p:spPr>
          <a:xfrm>
            <a:off x="1814482" y="1377084"/>
            <a:ext cx="822960" cy="822960"/>
          </a:xfrm>
          <a:prstGeom prst="rect">
            <a:avLst/>
          </a:prstGeom>
          <a:solidFill>
            <a:srgbClr val="02AEB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2</a:t>
            </a:r>
          </a:p>
        </p:txBody>
      </p:sp>
      <p:sp>
        <p:nvSpPr>
          <p:cNvPr id="19" name="Rectangle 18"/>
          <p:cNvSpPr/>
          <p:nvPr>
            <p:custDataLst>
              <p:tags r:id="rId10"/>
            </p:custDataLst>
          </p:nvPr>
        </p:nvSpPr>
        <p:spPr>
          <a:xfrm>
            <a:off x="7707284" y="1377084"/>
            <a:ext cx="822960" cy="822960"/>
          </a:xfrm>
          <a:prstGeom prst="rect">
            <a:avLst/>
          </a:prstGeom>
          <a:solidFill>
            <a:srgbClr val="DDFEFF"/>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72543"/>
                </a:solidFill>
              </a:rPr>
              <a:t>7</a:t>
            </a:r>
          </a:p>
        </p:txBody>
      </p:sp>
      <p:sp>
        <p:nvSpPr>
          <p:cNvPr id="18" name="Title 1"/>
          <p:cNvSpPr txBox="1">
            <a:spLocks/>
          </p:cNvSpPr>
          <p:nvPr>
            <p:custDataLst>
              <p:tags r:id="rId11"/>
            </p:custDataLst>
          </p:nvPr>
        </p:nvSpPr>
        <p:spPr>
          <a:xfrm>
            <a:off x="430182" y="228900"/>
            <a:ext cx="8305800" cy="905256"/>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4000" dirty="0">
                <a:solidFill>
                  <a:srgbClr val="072543"/>
                </a:solidFill>
                <a:latin typeface="Century Gothic" pitchFamily="34" charset="0"/>
              </a:rPr>
              <a:t>Rating of</a:t>
            </a:r>
            <a:endParaRPr lang="en-US" altLang="en-US" sz="4000" dirty="0">
              <a:solidFill>
                <a:schemeClr val="bg1"/>
              </a:solidFill>
              <a:latin typeface="Century Gothic" pitchFamily="34" charset="0"/>
            </a:endParaRPr>
          </a:p>
        </p:txBody>
      </p:sp>
      <p:sp>
        <p:nvSpPr>
          <p:cNvPr id="20" name="Oval 19"/>
          <p:cNvSpPr/>
          <p:nvPr>
            <p:custDataLst>
              <p:tags r:id="rId12"/>
            </p:custDataLst>
          </p:nvPr>
        </p:nvSpPr>
        <p:spPr>
          <a:xfrm>
            <a:off x="355887" y="1007084"/>
            <a:ext cx="1383030" cy="1474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31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450"/>
                                  </p:stCondLst>
                                  <p:childTnLst>
                                    <p:animMotion origin="layout" path="M 4.72222E-6 4.44444E-6 L -0.31754 4.44444E-6 " pathEditMode="relative" rAng="0" ptsTypes="AA">
                                      <p:cBhvr>
                                        <p:cTn id="6" dur="1350" fill="hold"/>
                                        <p:tgtEl>
                                          <p:spTgt spid="18"/>
                                        </p:tgtEl>
                                        <p:attrNameLst>
                                          <p:attrName>ppt_x</p:attrName>
                                          <p:attrName>ppt_y</p:attrName>
                                        </p:attrNameLst>
                                      </p:cBhvr>
                                      <p:rCtr x="-15885" y="0"/>
                                    </p:animMotion>
                                  </p:childTnLst>
                                </p:cTn>
                              </p:par>
                              <p:par>
                                <p:cTn id="7" presetID="17" presetClass="exit" presetSubtype="10" fill="hold" grpId="0" nodeType="withEffect">
                                  <p:stCondLst>
                                    <p:cond delay="1250"/>
                                  </p:stCondLst>
                                  <p:childTnLst>
                                    <p:anim calcmode="lin" valueType="num">
                                      <p:cBhvr>
                                        <p:cTn id="8" dur="250"/>
                                        <p:tgtEl>
                                          <p:spTgt spid="19"/>
                                        </p:tgtEl>
                                        <p:attrNameLst>
                                          <p:attrName>ppt_w</p:attrName>
                                        </p:attrNameLst>
                                      </p:cBhvr>
                                      <p:tavLst>
                                        <p:tav tm="0">
                                          <p:val>
                                            <p:strVal val="ppt_w"/>
                                          </p:val>
                                        </p:tav>
                                        <p:tav tm="100000">
                                          <p:val>
                                            <p:fltVal val="0"/>
                                          </p:val>
                                        </p:tav>
                                      </p:tavLst>
                                    </p:anim>
                                    <p:anim calcmode="lin" valueType="num">
                                      <p:cBhvr>
                                        <p:cTn id="9" dur="250"/>
                                        <p:tgtEl>
                                          <p:spTgt spid="19"/>
                                        </p:tgtEl>
                                        <p:attrNameLst>
                                          <p:attrName>ppt_h</p:attrName>
                                        </p:attrNameLst>
                                      </p:cBhvr>
                                      <p:tavLst>
                                        <p:tav tm="0">
                                          <p:val>
                                            <p:strVal val="ppt_h"/>
                                          </p:val>
                                        </p:tav>
                                        <p:tav tm="100000">
                                          <p:val>
                                            <p:strVal val="ppt_h"/>
                                          </p:val>
                                        </p:tav>
                                      </p:tavLst>
                                    </p:anim>
                                    <p:set>
                                      <p:cBhvr>
                                        <p:cTn id="10" dur="1" fill="hold">
                                          <p:stCondLst>
                                            <p:cond delay="249"/>
                                          </p:stCondLst>
                                        </p:cTn>
                                        <p:tgtEl>
                                          <p:spTgt spid="19"/>
                                        </p:tgtEl>
                                        <p:attrNameLst>
                                          <p:attrName>style.visibility</p:attrName>
                                        </p:attrNameLst>
                                      </p:cBhvr>
                                      <p:to>
                                        <p:strVal val="hidden"/>
                                      </p:to>
                                    </p:set>
                                  </p:childTnLst>
                                </p:cTn>
                              </p:par>
                              <p:par>
                                <p:cTn id="11" presetID="17" presetClass="exit" presetSubtype="10" fill="hold" grpId="0" nodeType="withEffect">
                                  <p:stCondLst>
                                    <p:cond delay="1050"/>
                                  </p:stCondLst>
                                  <p:childTnLst>
                                    <p:anim calcmode="lin" valueType="num">
                                      <p:cBhvr>
                                        <p:cTn id="12" dur="500"/>
                                        <p:tgtEl>
                                          <p:spTgt spid="16"/>
                                        </p:tgtEl>
                                        <p:attrNameLst>
                                          <p:attrName>ppt_w</p:attrName>
                                        </p:attrNameLst>
                                      </p:cBhvr>
                                      <p:tavLst>
                                        <p:tav tm="0">
                                          <p:val>
                                            <p:strVal val="ppt_w"/>
                                          </p:val>
                                        </p:tav>
                                        <p:tav tm="100000">
                                          <p:val>
                                            <p:fltVal val="0"/>
                                          </p:val>
                                        </p:tav>
                                      </p:tavLst>
                                    </p:anim>
                                    <p:anim calcmode="lin" valueType="num">
                                      <p:cBhvr>
                                        <p:cTn id="13" dur="500"/>
                                        <p:tgtEl>
                                          <p:spTgt spid="16"/>
                                        </p:tgtEl>
                                        <p:attrNameLst>
                                          <p:attrName>ppt_h</p:attrName>
                                        </p:attrNameLst>
                                      </p:cBhvr>
                                      <p:tavLst>
                                        <p:tav tm="0">
                                          <p:val>
                                            <p:strVal val="ppt_h"/>
                                          </p:val>
                                        </p:tav>
                                        <p:tav tm="100000">
                                          <p:val>
                                            <p:strVal val="ppt_h"/>
                                          </p:val>
                                        </p:tav>
                                      </p:tavLst>
                                    </p:anim>
                                    <p:set>
                                      <p:cBhvr>
                                        <p:cTn id="14" dur="1" fill="hold">
                                          <p:stCondLst>
                                            <p:cond delay="499"/>
                                          </p:stCondLst>
                                        </p:cTn>
                                        <p:tgtEl>
                                          <p:spTgt spid="16"/>
                                        </p:tgtEl>
                                        <p:attrNameLst>
                                          <p:attrName>style.visibility</p:attrName>
                                        </p:attrNameLst>
                                      </p:cBhvr>
                                      <p:to>
                                        <p:strVal val="hidden"/>
                                      </p:to>
                                    </p:set>
                                  </p:childTnLst>
                                </p:cTn>
                              </p:par>
                              <p:par>
                                <p:cTn id="15" presetID="17" presetClass="exit" presetSubtype="10" fill="hold" grpId="0" nodeType="withEffect">
                                  <p:stCondLst>
                                    <p:cond delay="850"/>
                                  </p:stCondLst>
                                  <p:childTnLst>
                                    <p:anim calcmode="lin" valueType="num">
                                      <p:cBhvr>
                                        <p:cTn id="16" dur="650"/>
                                        <p:tgtEl>
                                          <p:spTgt spid="15"/>
                                        </p:tgtEl>
                                        <p:attrNameLst>
                                          <p:attrName>ppt_w</p:attrName>
                                        </p:attrNameLst>
                                      </p:cBhvr>
                                      <p:tavLst>
                                        <p:tav tm="0">
                                          <p:val>
                                            <p:strVal val="ppt_w"/>
                                          </p:val>
                                        </p:tav>
                                        <p:tav tm="100000">
                                          <p:val>
                                            <p:fltVal val="0"/>
                                          </p:val>
                                        </p:tav>
                                      </p:tavLst>
                                    </p:anim>
                                    <p:anim calcmode="lin" valueType="num">
                                      <p:cBhvr>
                                        <p:cTn id="17" dur="650"/>
                                        <p:tgtEl>
                                          <p:spTgt spid="15"/>
                                        </p:tgtEl>
                                        <p:attrNameLst>
                                          <p:attrName>ppt_h</p:attrName>
                                        </p:attrNameLst>
                                      </p:cBhvr>
                                      <p:tavLst>
                                        <p:tav tm="0">
                                          <p:val>
                                            <p:strVal val="ppt_h"/>
                                          </p:val>
                                        </p:tav>
                                        <p:tav tm="100000">
                                          <p:val>
                                            <p:strVal val="ppt_h"/>
                                          </p:val>
                                        </p:tav>
                                      </p:tavLst>
                                    </p:anim>
                                    <p:set>
                                      <p:cBhvr>
                                        <p:cTn id="18" dur="1" fill="hold">
                                          <p:stCondLst>
                                            <p:cond delay="649"/>
                                          </p:stCondLst>
                                        </p:cTn>
                                        <p:tgtEl>
                                          <p:spTgt spid="15"/>
                                        </p:tgtEl>
                                        <p:attrNameLst>
                                          <p:attrName>style.visibility</p:attrName>
                                        </p:attrNameLst>
                                      </p:cBhvr>
                                      <p:to>
                                        <p:strVal val="hidden"/>
                                      </p:to>
                                    </p:set>
                                  </p:childTnLst>
                                </p:cTn>
                              </p:par>
                              <p:par>
                                <p:cTn id="19" presetID="17" presetClass="exit" presetSubtype="10" fill="hold" grpId="0" nodeType="withEffect">
                                  <p:stCondLst>
                                    <p:cond delay="650"/>
                                  </p:stCondLst>
                                  <p:childTnLst>
                                    <p:anim calcmode="lin" valueType="num">
                                      <p:cBhvr>
                                        <p:cTn id="20" dur="850"/>
                                        <p:tgtEl>
                                          <p:spTgt spid="14"/>
                                        </p:tgtEl>
                                        <p:attrNameLst>
                                          <p:attrName>ppt_w</p:attrName>
                                        </p:attrNameLst>
                                      </p:cBhvr>
                                      <p:tavLst>
                                        <p:tav tm="0">
                                          <p:val>
                                            <p:strVal val="ppt_w"/>
                                          </p:val>
                                        </p:tav>
                                        <p:tav tm="100000">
                                          <p:val>
                                            <p:fltVal val="0"/>
                                          </p:val>
                                        </p:tav>
                                      </p:tavLst>
                                    </p:anim>
                                    <p:anim calcmode="lin" valueType="num">
                                      <p:cBhvr>
                                        <p:cTn id="21" dur="850"/>
                                        <p:tgtEl>
                                          <p:spTgt spid="14"/>
                                        </p:tgtEl>
                                        <p:attrNameLst>
                                          <p:attrName>ppt_h</p:attrName>
                                        </p:attrNameLst>
                                      </p:cBhvr>
                                      <p:tavLst>
                                        <p:tav tm="0">
                                          <p:val>
                                            <p:strVal val="ppt_h"/>
                                          </p:val>
                                        </p:tav>
                                        <p:tav tm="100000">
                                          <p:val>
                                            <p:strVal val="ppt_h"/>
                                          </p:val>
                                        </p:tav>
                                      </p:tavLst>
                                    </p:anim>
                                    <p:set>
                                      <p:cBhvr>
                                        <p:cTn id="22" dur="1" fill="hold">
                                          <p:stCondLst>
                                            <p:cond delay="849"/>
                                          </p:stCondLst>
                                        </p:cTn>
                                        <p:tgtEl>
                                          <p:spTgt spid="14"/>
                                        </p:tgtEl>
                                        <p:attrNameLst>
                                          <p:attrName>style.visibility</p:attrName>
                                        </p:attrNameLst>
                                      </p:cBhvr>
                                      <p:to>
                                        <p:strVal val="hidden"/>
                                      </p:to>
                                    </p:set>
                                  </p:childTnLst>
                                </p:cTn>
                              </p:par>
                              <p:par>
                                <p:cTn id="23" presetID="17" presetClass="exit" presetSubtype="10" fill="hold" grpId="0" nodeType="withEffect">
                                  <p:stCondLst>
                                    <p:cond delay="450"/>
                                  </p:stCondLst>
                                  <p:childTnLst>
                                    <p:anim calcmode="lin" valueType="num">
                                      <p:cBhvr>
                                        <p:cTn id="24" dur="1000"/>
                                        <p:tgtEl>
                                          <p:spTgt spid="13"/>
                                        </p:tgtEl>
                                        <p:attrNameLst>
                                          <p:attrName>ppt_w</p:attrName>
                                        </p:attrNameLst>
                                      </p:cBhvr>
                                      <p:tavLst>
                                        <p:tav tm="0">
                                          <p:val>
                                            <p:strVal val="ppt_w"/>
                                          </p:val>
                                        </p:tav>
                                        <p:tav tm="100000">
                                          <p:val>
                                            <p:fltVal val="0"/>
                                          </p:val>
                                        </p:tav>
                                      </p:tavLst>
                                    </p:anim>
                                    <p:anim calcmode="lin" valueType="num">
                                      <p:cBhvr>
                                        <p:cTn id="25" dur="1000"/>
                                        <p:tgtEl>
                                          <p:spTgt spid="13"/>
                                        </p:tgtEl>
                                        <p:attrNameLst>
                                          <p:attrName>ppt_h</p:attrName>
                                        </p:attrNameLst>
                                      </p:cBhvr>
                                      <p:tavLst>
                                        <p:tav tm="0">
                                          <p:val>
                                            <p:strVal val="ppt_h"/>
                                          </p:val>
                                        </p:tav>
                                        <p:tav tm="100000">
                                          <p:val>
                                            <p:strVal val="ppt_h"/>
                                          </p:val>
                                        </p:tav>
                                      </p:tavLst>
                                    </p:anim>
                                    <p:set>
                                      <p:cBhvr>
                                        <p:cTn id="26" dur="1" fill="hold">
                                          <p:stCondLst>
                                            <p:cond delay="999"/>
                                          </p:stCondLst>
                                        </p:cTn>
                                        <p:tgtEl>
                                          <p:spTgt spid="13"/>
                                        </p:tgtEl>
                                        <p:attrNameLst>
                                          <p:attrName>style.visibility</p:attrName>
                                        </p:attrNameLst>
                                      </p:cBhvr>
                                      <p:to>
                                        <p:strVal val="hidden"/>
                                      </p:to>
                                    </p:set>
                                  </p:childTnLst>
                                </p:cTn>
                              </p:par>
                              <p:par>
                                <p:cTn id="27" presetID="35" presetClass="path" presetSubtype="0" accel="50000" decel="50000" fill="hold" grpId="0" nodeType="withEffect">
                                  <p:stCondLst>
                                    <p:cond delay="1250"/>
                                  </p:stCondLst>
                                  <p:childTnLst>
                                    <p:animMotion origin="layout" path="M -3.33333E-6 -4.07407E-6 L 0.25816 -0.15972 " pathEditMode="relative" rAng="0" ptsTypes="AA">
                                      <p:cBhvr>
                                        <p:cTn id="28" dur="500" fill="hold"/>
                                        <p:tgtEl>
                                          <p:spTgt spid="12"/>
                                        </p:tgtEl>
                                        <p:attrNameLst>
                                          <p:attrName>ppt_x</p:attrName>
                                          <p:attrName>ppt_y</p:attrName>
                                        </p:attrNameLst>
                                      </p:cBhvr>
                                      <p:rCtr x="12899" y="-7986"/>
                                    </p:animMotion>
                                  </p:childTnLst>
                                </p:cTn>
                              </p:par>
                              <p:par>
                                <p:cTn id="29" presetID="17" presetClass="exit" presetSubtype="10" fill="hold" grpId="0" nodeType="withEffect">
                                  <p:stCondLst>
                                    <p:cond delay="250"/>
                                  </p:stCondLst>
                                  <p:childTnLst>
                                    <p:anim calcmode="lin" valueType="num">
                                      <p:cBhvr>
                                        <p:cTn id="30" dur="1250"/>
                                        <p:tgtEl>
                                          <p:spTgt spid="17"/>
                                        </p:tgtEl>
                                        <p:attrNameLst>
                                          <p:attrName>ppt_w</p:attrName>
                                        </p:attrNameLst>
                                      </p:cBhvr>
                                      <p:tavLst>
                                        <p:tav tm="0">
                                          <p:val>
                                            <p:strVal val="ppt_w"/>
                                          </p:val>
                                        </p:tav>
                                        <p:tav tm="100000">
                                          <p:val>
                                            <p:fltVal val="0"/>
                                          </p:val>
                                        </p:tav>
                                      </p:tavLst>
                                    </p:anim>
                                    <p:anim calcmode="lin" valueType="num">
                                      <p:cBhvr>
                                        <p:cTn id="31" dur="1250"/>
                                        <p:tgtEl>
                                          <p:spTgt spid="17"/>
                                        </p:tgtEl>
                                        <p:attrNameLst>
                                          <p:attrName>ppt_h</p:attrName>
                                        </p:attrNameLst>
                                      </p:cBhvr>
                                      <p:tavLst>
                                        <p:tav tm="0">
                                          <p:val>
                                            <p:strVal val="ppt_h"/>
                                          </p:val>
                                        </p:tav>
                                        <p:tav tm="100000">
                                          <p:val>
                                            <p:strVal val="ppt_h"/>
                                          </p:val>
                                        </p:tav>
                                      </p:tavLst>
                                    </p:anim>
                                    <p:set>
                                      <p:cBhvr>
                                        <p:cTn id="32" dur="1" fill="hold">
                                          <p:stCondLst>
                                            <p:cond delay="12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animBg="1"/>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457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eaLnBrk="1" hangingPunct="1">
              <a:spcBef>
                <a:spcPct val="0"/>
              </a:spcBef>
              <a:buFontTx/>
              <a:buNone/>
            </a:pPr>
            <a:fld id="{2B7E4264-FA4B-4A62-8748-85B1FFA6A4CE}" type="slidenum">
              <a:rPr lang="en-US" altLang="en-US" sz="1400">
                <a:solidFill>
                  <a:schemeClr val="tx1"/>
                </a:solidFill>
                <a:latin typeface="Arial" panose="020B0604020202020204" pitchFamily="34" charset="0"/>
              </a:rPr>
              <a:pPr eaLnBrk="1" hangingPunct="1">
                <a:spcBef>
                  <a:spcPct val="0"/>
                </a:spcBef>
                <a:buFontTx/>
                <a:buNone/>
              </a:pPr>
              <a:t>54</a:t>
            </a:fld>
            <a:endParaRPr lang="en-US" altLang="en-US" sz="1400">
              <a:solidFill>
                <a:schemeClr val="tx1"/>
              </a:solidFill>
              <a:latin typeface="Arial" panose="020B0604020202020204" pitchFamily="34" charset="0"/>
            </a:endParaRPr>
          </a:p>
        </p:txBody>
      </p:sp>
      <p:sp>
        <p:nvSpPr>
          <p:cNvPr id="14339" name="Rectangle 2"/>
          <p:cNvSpPr>
            <a:spLocks noGrp="1" noChangeArrowheads="1"/>
          </p:cNvSpPr>
          <p:nvPr>
            <p:ph type="title"/>
          </p:nvPr>
        </p:nvSpPr>
        <p:spPr>
          <a:xfrm>
            <a:off x="457200" y="242596"/>
            <a:ext cx="8229600" cy="681135"/>
          </a:xfrm>
        </p:spPr>
        <p:txBody>
          <a:bodyPr>
            <a:normAutofit/>
          </a:bodyPr>
          <a:lstStyle/>
          <a:p>
            <a:pPr eaLnBrk="1" hangingPunct="1"/>
            <a:r>
              <a:rPr lang="en-US" altLang="en-US" dirty="0"/>
              <a:t>Rating Scale Jeopardy</a:t>
            </a:r>
            <a:endParaRPr lang="en-US" altLang="en-US" sz="2400" dirty="0"/>
          </a:p>
        </p:txBody>
      </p:sp>
      <p:graphicFrame>
        <p:nvGraphicFramePr>
          <p:cNvPr id="332832" name="Group 32"/>
          <p:cNvGraphicFramePr>
            <a:graphicFrameLocks noGrp="1"/>
          </p:cNvGraphicFramePr>
          <p:nvPr>
            <p:extLst>
              <p:ext uri="{D42A27DB-BD31-4B8C-83A1-F6EECF244321}">
                <p14:modId xmlns:p14="http://schemas.microsoft.com/office/powerpoint/2010/main" val="649478440"/>
              </p:ext>
            </p:extLst>
          </p:nvPr>
        </p:nvGraphicFramePr>
        <p:xfrm>
          <a:off x="838200" y="1568450"/>
          <a:ext cx="7543800" cy="4375149"/>
        </p:xfrm>
        <a:graphic>
          <a:graphicData uri="http://schemas.openxmlformats.org/drawingml/2006/table">
            <a:tbl>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145838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dirty="0">
                          <a:ln>
                            <a:noFill/>
                          </a:ln>
                          <a:solidFill>
                            <a:srgbClr val="6600CC"/>
                          </a:solidFill>
                          <a:effectLst/>
                          <a:latin typeface="Tahoma" charset="0"/>
                        </a:rPr>
                        <a:t>Age appropriate functioning – no concerns</a:t>
                      </a: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6600CC"/>
                          </a:solidFill>
                          <a:effectLst/>
                          <a:latin typeface="Tahoma" charset="0"/>
                        </a:rPr>
                        <a:t>Mix of age appropriate and not age appropriate functioning</a:t>
                      </a: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800" b="0" i="0" u="none" strike="noStrike" cap="none" normalizeH="0" baseline="0">
                          <a:ln>
                            <a:noFill/>
                          </a:ln>
                          <a:solidFill>
                            <a:srgbClr val="6600CC"/>
                          </a:solidFill>
                          <a:effectLst/>
                          <a:latin typeface="Tahoma" charset="0"/>
                        </a:rPr>
                        <a:t>No age appropriate functioning – not yet showing immediate foundational skills</a:t>
                      </a: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838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6600CC"/>
                          </a:solidFill>
                          <a:effectLst/>
                          <a:latin typeface="Tahoma" charset="0"/>
                        </a:rPr>
                        <a:t>Some age appropriate functioning but very little</a:t>
                      </a: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6600CC"/>
                          </a:solidFill>
                          <a:effectLst/>
                          <a:latin typeface="Tahoma" charset="0"/>
                        </a:rPr>
                        <a:t>No age appropriate functioning – lots of immediate foundational skills</a:t>
                      </a: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6600CC"/>
                          </a:solidFill>
                          <a:effectLst/>
                          <a:latin typeface="Tahoma" charset="0"/>
                        </a:rPr>
                        <a:t>Age appropriate functioning – some concerns</a:t>
                      </a: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5838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dirty="0">
                          <a:ln>
                            <a:noFill/>
                          </a:ln>
                          <a:solidFill>
                            <a:srgbClr val="6600CC"/>
                          </a:solidFill>
                          <a:effectLst/>
                          <a:latin typeface="Tahoma" charset="0"/>
                        </a:rPr>
                        <a:t>Rarely shows age appropriate functioning</a:t>
                      </a:r>
                      <a:endParaRPr kumimoji="0" lang="en-US" sz="2800" b="0" i="0" u="none" strike="noStrike" cap="none" normalizeH="0" baseline="0" dirty="0">
                        <a:ln>
                          <a:noFill/>
                        </a:ln>
                        <a:solidFill>
                          <a:srgbClr val="6600CC"/>
                        </a:solidFill>
                        <a:effectLst/>
                        <a:latin typeface="Tahoma" charset="0"/>
                      </a:endParaRP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6600CC"/>
                          </a:solidFill>
                          <a:effectLst/>
                          <a:latin typeface="Tahoma" charset="0"/>
                        </a:rPr>
                        <a:t>No age appropriate functioning – some immediate foundational skills</a:t>
                      </a: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dirty="0">
                          <a:ln>
                            <a:noFill/>
                          </a:ln>
                          <a:solidFill>
                            <a:srgbClr val="6600CC"/>
                          </a:solidFill>
                          <a:effectLst/>
                          <a:latin typeface="Tahoma" charset="0"/>
                        </a:rPr>
                        <a:t>Age appropriate functioning</a:t>
                      </a:r>
                      <a:endParaRPr kumimoji="0" lang="en-US" sz="2400" b="0" i="0" u="none" strike="noStrike" cap="none" normalizeH="0" baseline="0" dirty="0">
                        <a:ln>
                          <a:noFill/>
                        </a:ln>
                        <a:solidFill>
                          <a:srgbClr val="6600CC"/>
                        </a:solidFill>
                        <a:effectLst/>
                        <a:latin typeface="Tahoma" charset="0"/>
                      </a:endParaRPr>
                    </a:p>
                  </a:txBody>
                  <a:tcPr anchor="ctr" horzOverflow="overflow">
                    <a:lnL w="28575" cap="flat" cmpd="sng" algn="ctr">
                      <a:solidFill>
                        <a:srgbClr val="FFAA2D"/>
                      </a:solidFill>
                      <a:prstDash val="solid"/>
                      <a:round/>
                      <a:headEnd type="none" w="med" len="med"/>
                      <a:tailEnd type="none" w="med" len="med"/>
                    </a:lnL>
                    <a:lnR w="28575" cap="flat" cmpd="sng" algn="ctr">
                      <a:solidFill>
                        <a:srgbClr val="FFAA2D"/>
                      </a:solidFill>
                      <a:prstDash val="solid"/>
                      <a:round/>
                      <a:headEnd type="none" w="med" len="med"/>
                      <a:tailEnd type="none" w="med" len="med"/>
                    </a:lnR>
                    <a:lnT w="28575" cap="flat" cmpd="sng" algn="ctr">
                      <a:solidFill>
                        <a:srgbClr val="FFAA2D"/>
                      </a:solidFill>
                      <a:prstDash val="solid"/>
                      <a:round/>
                      <a:headEnd type="none" w="med" len="med"/>
                      <a:tailEnd type="none" w="med" len="med"/>
                    </a:lnT>
                    <a:lnB w="28575" cap="flat" cmpd="sng" algn="ctr">
                      <a:solidFill>
                        <a:srgbClr val="FFAA2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82389" name="Rectangle 21"/>
          <p:cNvSpPr>
            <a:spLocks noChangeArrowheads="1"/>
          </p:cNvSpPr>
          <p:nvPr/>
        </p:nvSpPr>
        <p:spPr bwMode="auto">
          <a:xfrm>
            <a:off x="914400" y="1654629"/>
            <a:ext cx="2286000" cy="1219200"/>
          </a:xfrm>
          <a:prstGeom prst="rect">
            <a:avLst/>
          </a:prstGeom>
          <a:solidFill>
            <a:srgbClr val="66FF99"/>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dirty="0">
                <a:solidFill>
                  <a:srgbClr val="002EC0"/>
                </a:solidFill>
                <a:latin typeface="Arial" panose="020B0604020202020204" pitchFamily="34" charset="0"/>
              </a:rPr>
              <a:t>$100</a:t>
            </a:r>
          </a:p>
        </p:txBody>
      </p:sp>
      <p:sp>
        <p:nvSpPr>
          <p:cNvPr id="1082390" name="Rectangle 22"/>
          <p:cNvSpPr>
            <a:spLocks noChangeArrowheads="1"/>
          </p:cNvSpPr>
          <p:nvPr/>
        </p:nvSpPr>
        <p:spPr bwMode="auto">
          <a:xfrm>
            <a:off x="990600" y="3092449"/>
            <a:ext cx="2286000" cy="1219200"/>
          </a:xfrm>
          <a:prstGeom prst="rect">
            <a:avLst/>
          </a:prstGeom>
          <a:solidFill>
            <a:srgbClr val="66FF99"/>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a:solidFill>
                  <a:srgbClr val="002EC0"/>
                </a:solidFill>
                <a:latin typeface="Arial" panose="020B0604020202020204" pitchFamily="34" charset="0"/>
              </a:rPr>
              <a:t>$200</a:t>
            </a:r>
          </a:p>
        </p:txBody>
      </p:sp>
      <p:sp>
        <p:nvSpPr>
          <p:cNvPr id="1082391" name="Rectangle 23"/>
          <p:cNvSpPr>
            <a:spLocks noChangeArrowheads="1"/>
          </p:cNvSpPr>
          <p:nvPr/>
        </p:nvSpPr>
        <p:spPr bwMode="auto">
          <a:xfrm>
            <a:off x="5943600" y="1647502"/>
            <a:ext cx="2286000" cy="1219200"/>
          </a:xfrm>
          <a:prstGeom prst="rect">
            <a:avLst/>
          </a:prstGeom>
          <a:solidFill>
            <a:srgbClr val="9933FF"/>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a:solidFill>
                  <a:srgbClr val="002EC0"/>
                </a:solidFill>
                <a:latin typeface="Arial" panose="020B0604020202020204" pitchFamily="34" charset="0"/>
              </a:rPr>
              <a:t>$100</a:t>
            </a:r>
          </a:p>
        </p:txBody>
      </p:sp>
      <p:sp>
        <p:nvSpPr>
          <p:cNvPr id="1082392" name="Rectangle 24"/>
          <p:cNvSpPr>
            <a:spLocks noChangeArrowheads="1"/>
          </p:cNvSpPr>
          <p:nvPr/>
        </p:nvSpPr>
        <p:spPr bwMode="auto">
          <a:xfrm>
            <a:off x="5943600" y="4593771"/>
            <a:ext cx="2286000" cy="1219200"/>
          </a:xfrm>
          <a:prstGeom prst="rect">
            <a:avLst/>
          </a:prstGeom>
          <a:solidFill>
            <a:srgbClr val="9933FF"/>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a:solidFill>
                  <a:srgbClr val="002EC0"/>
                </a:solidFill>
                <a:latin typeface="Arial" panose="020B0604020202020204" pitchFamily="34" charset="0"/>
              </a:rPr>
              <a:t>$300</a:t>
            </a:r>
          </a:p>
        </p:txBody>
      </p:sp>
      <p:sp>
        <p:nvSpPr>
          <p:cNvPr id="1082393" name="Rectangle 25"/>
          <p:cNvSpPr>
            <a:spLocks noChangeArrowheads="1"/>
          </p:cNvSpPr>
          <p:nvPr/>
        </p:nvSpPr>
        <p:spPr bwMode="auto">
          <a:xfrm>
            <a:off x="5943600" y="3079554"/>
            <a:ext cx="2286000" cy="1219200"/>
          </a:xfrm>
          <a:prstGeom prst="rect">
            <a:avLst/>
          </a:prstGeom>
          <a:solidFill>
            <a:srgbClr val="9933FF"/>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a:solidFill>
                  <a:srgbClr val="002EC0"/>
                </a:solidFill>
                <a:latin typeface="Arial" panose="020B0604020202020204" pitchFamily="34" charset="0"/>
              </a:rPr>
              <a:t>$200</a:t>
            </a:r>
          </a:p>
        </p:txBody>
      </p:sp>
      <p:sp>
        <p:nvSpPr>
          <p:cNvPr id="1082394" name="Rectangle 26"/>
          <p:cNvSpPr>
            <a:spLocks noChangeArrowheads="1"/>
          </p:cNvSpPr>
          <p:nvPr/>
        </p:nvSpPr>
        <p:spPr bwMode="auto">
          <a:xfrm>
            <a:off x="3429000" y="4593771"/>
            <a:ext cx="2286000" cy="1219200"/>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a:solidFill>
                  <a:srgbClr val="002EC0"/>
                </a:solidFill>
                <a:latin typeface="Arial" panose="020B0604020202020204" pitchFamily="34" charset="0"/>
              </a:rPr>
              <a:t>$300</a:t>
            </a:r>
          </a:p>
        </p:txBody>
      </p:sp>
      <p:sp>
        <p:nvSpPr>
          <p:cNvPr id="1082395" name="Rectangle 27"/>
          <p:cNvSpPr>
            <a:spLocks noChangeArrowheads="1"/>
          </p:cNvSpPr>
          <p:nvPr/>
        </p:nvSpPr>
        <p:spPr bwMode="auto">
          <a:xfrm>
            <a:off x="3429000" y="3124652"/>
            <a:ext cx="2286000" cy="1219200"/>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dirty="0">
                <a:solidFill>
                  <a:srgbClr val="002EC0"/>
                </a:solidFill>
                <a:latin typeface="Arial" panose="020B0604020202020204" pitchFamily="34" charset="0"/>
              </a:rPr>
              <a:t>$200</a:t>
            </a:r>
          </a:p>
        </p:txBody>
      </p:sp>
      <p:sp>
        <p:nvSpPr>
          <p:cNvPr id="1082396" name="Rectangle 28"/>
          <p:cNvSpPr>
            <a:spLocks noChangeArrowheads="1"/>
          </p:cNvSpPr>
          <p:nvPr/>
        </p:nvSpPr>
        <p:spPr bwMode="auto">
          <a:xfrm>
            <a:off x="3429000" y="1715731"/>
            <a:ext cx="2286000" cy="1219200"/>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dirty="0">
                <a:solidFill>
                  <a:srgbClr val="002EC0"/>
                </a:solidFill>
                <a:latin typeface="Arial" panose="020B0604020202020204" pitchFamily="34" charset="0"/>
              </a:rPr>
              <a:t>$100</a:t>
            </a:r>
          </a:p>
        </p:txBody>
      </p:sp>
      <p:sp>
        <p:nvSpPr>
          <p:cNvPr id="1082397" name="Rectangle 29"/>
          <p:cNvSpPr>
            <a:spLocks noChangeArrowheads="1"/>
          </p:cNvSpPr>
          <p:nvPr/>
        </p:nvSpPr>
        <p:spPr bwMode="auto">
          <a:xfrm>
            <a:off x="990600" y="4616448"/>
            <a:ext cx="2286000" cy="1219200"/>
          </a:xfrm>
          <a:prstGeom prst="rect">
            <a:avLst/>
          </a:prstGeom>
          <a:solidFill>
            <a:srgbClr val="66FF99"/>
          </a:solidFill>
          <a:ln w="9525">
            <a:solidFill>
              <a:schemeClr val="tx1"/>
            </a:solidFill>
            <a:miter lim="800000"/>
            <a:headEnd/>
            <a:tailEnd/>
          </a:ln>
        </p:spPr>
        <p:txBody>
          <a:bodyPr wrap="none" anchor="ctr"/>
          <a:lstStyle>
            <a:lvl1pPr eaLnBrk="0" hangingPunct="0">
              <a:spcBef>
                <a:spcPct val="20000"/>
              </a:spcBef>
              <a:buChar char="•"/>
              <a:defRPr sz="3200">
                <a:solidFill>
                  <a:srgbClr val="6600CC"/>
                </a:solidFill>
                <a:latin typeface="Tahoma" panose="020B0604030504040204" pitchFamily="34" charset="0"/>
              </a:defRPr>
            </a:lvl1pPr>
            <a:lvl2pPr marL="742950" indent="-285750" eaLnBrk="0" hangingPunct="0">
              <a:spcBef>
                <a:spcPct val="20000"/>
              </a:spcBef>
              <a:buChar char="–"/>
              <a:defRPr sz="2800">
                <a:solidFill>
                  <a:srgbClr val="6600CC"/>
                </a:solidFill>
                <a:latin typeface="Tahoma" panose="020B0604030504040204" pitchFamily="34" charset="0"/>
              </a:defRPr>
            </a:lvl2pPr>
            <a:lvl3pPr marL="1143000" indent="-228600" eaLnBrk="0" hangingPunct="0">
              <a:spcBef>
                <a:spcPct val="20000"/>
              </a:spcBef>
              <a:buChar char="•"/>
              <a:defRPr sz="2400">
                <a:solidFill>
                  <a:srgbClr val="6600CC"/>
                </a:solidFill>
                <a:latin typeface="Tahoma" panose="020B0604030504040204" pitchFamily="34" charset="0"/>
              </a:defRPr>
            </a:lvl3pPr>
            <a:lvl4pPr marL="1600200" indent="-228600" eaLnBrk="0" hangingPunct="0">
              <a:spcBef>
                <a:spcPct val="20000"/>
              </a:spcBef>
              <a:buChar char="–"/>
              <a:defRPr sz="2000">
                <a:solidFill>
                  <a:srgbClr val="6600CC"/>
                </a:solidFill>
                <a:latin typeface="Tahoma" panose="020B0604030504040204" pitchFamily="34" charset="0"/>
              </a:defRPr>
            </a:lvl4pPr>
            <a:lvl5pPr marL="2057400" indent="-228600" eaLnBrk="0" hangingPunct="0">
              <a:spcBef>
                <a:spcPct val="20000"/>
              </a:spcBef>
              <a:buChar char="»"/>
              <a:defRPr sz="2000">
                <a:solidFill>
                  <a:srgbClr val="6600CC"/>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6600CC"/>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6600CC"/>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6600CC"/>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6600CC"/>
                </a:solidFill>
                <a:latin typeface="Tahoma" panose="020B0604030504040204" pitchFamily="34" charset="0"/>
              </a:defRPr>
            </a:lvl9pPr>
          </a:lstStyle>
          <a:p>
            <a:pPr algn="ctr">
              <a:spcBef>
                <a:spcPct val="0"/>
              </a:spcBef>
              <a:buFontTx/>
              <a:buNone/>
            </a:pPr>
            <a:r>
              <a:rPr lang="en-US" altLang="en-US" sz="2800" b="0">
                <a:solidFill>
                  <a:srgbClr val="002EC0"/>
                </a:solidFill>
                <a:latin typeface="Arial" panose="020B0604020202020204" pitchFamily="34" charset="0"/>
              </a:rPr>
              <a:t>$300</a:t>
            </a:r>
          </a:p>
        </p:txBody>
      </p:sp>
    </p:spTree>
    <p:extLst>
      <p:ext uri="{BB962C8B-B14F-4D97-AF65-F5344CB8AC3E}">
        <p14:creationId xmlns:p14="http://schemas.microsoft.com/office/powerpoint/2010/main" val="17559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xit" presetSubtype="4" fill="hold" grpId="0" nodeType="clickEffect">
                                  <p:stCondLst>
                                    <p:cond delay="0"/>
                                  </p:stCondLst>
                                  <p:childTnLst>
                                    <p:animEffect transition="out" filter="slide(fromBottom)">
                                      <p:cBhvr>
                                        <p:cTn id="6" dur="500"/>
                                        <p:tgtEl>
                                          <p:spTgt spid="1082389"/>
                                        </p:tgtEl>
                                      </p:cBhvr>
                                    </p:animEffect>
                                    <p:set>
                                      <p:cBhvr>
                                        <p:cTn id="7" dur="1" fill="hold">
                                          <p:stCondLst>
                                            <p:cond delay="499"/>
                                          </p:stCondLst>
                                        </p:cTn>
                                        <p:tgtEl>
                                          <p:spTgt spid="108238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xit" presetSubtype="4" fill="hold" grpId="0" nodeType="clickEffect">
                                  <p:stCondLst>
                                    <p:cond delay="0"/>
                                  </p:stCondLst>
                                  <p:childTnLst>
                                    <p:animEffect transition="out" filter="slide(fromBottom)">
                                      <p:cBhvr>
                                        <p:cTn id="11" dur="500"/>
                                        <p:tgtEl>
                                          <p:spTgt spid="1082396"/>
                                        </p:tgtEl>
                                      </p:cBhvr>
                                    </p:animEffect>
                                    <p:set>
                                      <p:cBhvr>
                                        <p:cTn id="12" dur="1" fill="hold">
                                          <p:stCondLst>
                                            <p:cond delay="499"/>
                                          </p:stCondLst>
                                        </p:cTn>
                                        <p:tgtEl>
                                          <p:spTgt spid="1082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xit" presetSubtype="4" fill="hold" grpId="0" nodeType="clickEffect">
                                  <p:stCondLst>
                                    <p:cond delay="0"/>
                                  </p:stCondLst>
                                  <p:childTnLst>
                                    <p:animEffect transition="out" filter="slide(fromBottom)">
                                      <p:cBhvr>
                                        <p:cTn id="16" dur="500"/>
                                        <p:tgtEl>
                                          <p:spTgt spid="1082391"/>
                                        </p:tgtEl>
                                      </p:cBhvr>
                                    </p:animEffect>
                                    <p:set>
                                      <p:cBhvr>
                                        <p:cTn id="17" dur="1" fill="hold">
                                          <p:stCondLst>
                                            <p:cond delay="499"/>
                                          </p:stCondLst>
                                        </p:cTn>
                                        <p:tgtEl>
                                          <p:spTgt spid="1082391"/>
                                        </p:tgtEl>
                                        <p:attrNameLst>
                                          <p:attrName>style.visibility</p:attrName>
                                        </p:attrNameLst>
                                      </p:cBhvr>
                                      <p:to>
                                        <p:strVal val="hidden"/>
                                      </p:to>
                                    </p:set>
                                  </p:childTnLst>
                                  <p:subTnLst>
                                    <p:cmd type="evt" cmd="onstopaudio">
                                      <p:cBhvr>
                                        <p:cTn display="0" masterRel="sameClick">
                                          <p:stCondLst>
                                            <p:cond evt="begin" delay="0">
                                              <p:tn val="15"/>
                                            </p:cond>
                                          </p:stCondLst>
                                        </p:cTn>
                                        <p:tgtEl>
                                          <p:sldTgt/>
                                        </p:tgtEl>
                                      </p:cBhvr>
                                    </p:cmd>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xit" presetSubtype="4" fill="hold" grpId="0" nodeType="clickEffect">
                                  <p:stCondLst>
                                    <p:cond delay="0"/>
                                  </p:stCondLst>
                                  <p:childTnLst>
                                    <p:animEffect transition="out" filter="slide(fromBottom)">
                                      <p:cBhvr>
                                        <p:cTn id="21" dur="500"/>
                                        <p:tgtEl>
                                          <p:spTgt spid="1082390"/>
                                        </p:tgtEl>
                                      </p:cBhvr>
                                    </p:animEffect>
                                    <p:set>
                                      <p:cBhvr>
                                        <p:cTn id="22" dur="1" fill="hold">
                                          <p:stCondLst>
                                            <p:cond delay="499"/>
                                          </p:stCondLst>
                                        </p:cTn>
                                        <p:tgtEl>
                                          <p:spTgt spid="108239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xit" presetSubtype="4" fill="hold" grpId="0" nodeType="clickEffect">
                                  <p:stCondLst>
                                    <p:cond delay="0"/>
                                  </p:stCondLst>
                                  <p:childTnLst>
                                    <p:animEffect transition="out" filter="slide(fromBottom)">
                                      <p:cBhvr>
                                        <p:cTn id="26" dur="500"/>
                                        <p:tgtEl>
                                          <p:spTgt spid="1082395"/>
                                        </p:tgtEl>
                                      </p:cBhvr>
                                    </p:animEffect>
                                    <p:set>
                                      <p:cBhvr>
                                        <p:cTn id="27" dur="1" fill="hold">
                                          <p:stCondLst>
                                            <p:cond delay="499"/>
                                          </p:stCondLst>
                                        </p:cTn>
                                        <p:tgtEl>
                                          <p:spTgt spid="108239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xit" presetSubtype="4" fill="hold" grpId="0" nodeType="clickEffect">
                                  <p:stCondLst>
                                    <p:cond delay="0"/>
                                  </p:stCondLst>
                                  <p:childTnLst>
                                    <p:animEffect transition="out" filter="slide(fromBottom)">
                                      <p:cBhvr>
                                        <p:cTn id="31" dur="500"/>
                                        <p:tgtEl>
                                          <p:spTgt spid="1082393"/>
                                        </p:tgtEl>
                                      </p:cBhvr>
                                    </p:animEffect>
                                    <p:set>
                                      <p:cBhvr>
                                        <p:cTn id="32" dur="1" fill="hold">
                                          <p:stCondLst>
                                            <p:cond delay="499"/>
                                          </p:stCondLst>
                                        </p:cTn>
                                        <p:tgtEl>
                                          <p:spTgt spid="108239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xit" presetSubtype="4" fill="hold" grpId="0" nodeType="clickEffect">
                                  <p:stCondLst>
                                    <p:cond delay="0"/>
                                  </p:stCondLst>
                                  <p:childTnLst>
                                    <p:animEffect transition="out" filter="slide(fromBottom)">
                                      <p:cBhvr>
                                        <p:cTn id="36" dur="500"/>
                                        <p:tgtEl>
                                          <p:spTgt spid="1082397"/>
                                        </p:tgtEl>
                                      </p:cBhvr>
                                    </p:animEffect>
                                    <p:set>
                                      <p:cBhvr>
                                        <p:cTn id="37" dur="1" fill="hold">
                                          <p:stCondLst>
                                            <p:cond delay="499"/>
                                          </p:stCondLst>
                                        </p:cTn>
                                        <p:tgtEl>
                                          <p:spTgt spid="108239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xit" presetSubtype="4" fill="hold" grpId="0" nodeType="clickEffect">
                                  <p:stCondLst>
                                    <p:cond delay="0"/>
                                  </p:stCondLst>
                                  <p:childTnLst>
                                    <p:animEffect transition="out" filter="slide(fromBottom)">
                                      <p:cBhvr>
                                        <p:cTn id="41" dur="500"/>
                                        <p:tgtEl>
                                          <p:spTgt spid="1082394"/>
                                        </p:tgtEl>
                                      </p:cBhvr>
                                    </p:animEffect>
                                    <p:set>
                                      <p:cBhvr>
                                        <p:cTn id="42" dur="1" fill="hold">
                                          <p:stCondLst>
                                            <p:cond delay="499"/>
                                          </p:stCondLst>
                                        </p:cTn>
                                        <p:tgtEl>
                                          <p:spTgt spid="1082394"/>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xit" presetSubtype="4" fill="hold" grpId="0" nodeType="clickEffect">
                                  <p:stCondLst>
                                    <p:cond delay="0"/>
                                  </p:stCondLst>
                                  <p:childTnLst>
                                    <p:animEffect transition="out" filter="slide(fromBottom)">
                                      <p:cBhvr>
                                        <p:cTn id="46" dur="500"/>
                                        <p:tgtEl>
                                          <p:spTgt spid="1082392"/>
                                        </p:tgtEl>
                                      </p:cBhvr>
                                    </p:animEffect>
                                    <p:set>
                                      <p:cBhvr>
                                        <p:cTn id="47" dur="1" fill="hold">
                                          <p:stCondLst>
                                            <p:cond delay="499"/>
                                          </p:stCondLst>
                                        </p:cTn>
                                        <p:tgtEl>
                                          <p:spTgt spid="10823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89" grpId="0" animBg="1"/>
      <p:bldP spid="1082390" grpId="0" animBg="1"/>
      <p:bldP spid="1082391" grpId="0" animBg="1"/>
      <p:bldP spid="1082392" grpId="0" animBg="1"/>
      <p:bldP spid="1082393" grpId="0" animBg="1"/>
      <p:bldP spid="1082394" grpId="0" animBg="1"/>
      <p:bldP spid="1082395" grpId="0" animBg="1"/>
      <p:bldP spid="1082396" grpId="0" animBg="1"/>
      <p:bldP spid="108239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Slide Number Placeholder 5"/>
          <p:cNvSpPr>
            <a:spLocks noGrp="1"/>
          </p:cNvSpPr>
          <p:nvPr>
            <p:ph type="sldNum" sz="quarter" idx="4294967295"/>
            <p:custDataLst>
              <p:tags r:id="rId2"/>
            </p:custDataLst>
          </p:nvPr>
        </p:nvSpPr>
        <p:spPr>
          <a:xfrm>
            <a:off x="6553200" y="6356350"/>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indent="800100">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BB79ECD1-2A5B-4381-8B49-1CA60F2D5106}" type="slidenum">
              <a:rPr lang="en-US" altLang="en-US" sz="1600">
                <a:solidFill>
                  <a:srgbClr val="FFFFEF"/>
                </a:solidFill>
                <a:latin typeface="Arial" charset="0"/>
              </a:rPr>
              <a:pPr/>
              <a:t>55</a:t>
            </a:fld>
            <a:endParaRPr lang="en-US" altLang="en-US" sz="1600">
              <a:solidFill>
                <a:srgbClr val="FFFFEF"/>
              </a:solidFill>
              <a:latin typeface="Arial" charset="0"/>
            </a:endParaRPr>
          </a:p>
        </p:txBody>
      </p:sp>
      <p:sp>
        <p:nvSpPr>
          <p:cNvPr id="648196" name="Rectangle 4"/>
          <p:cNvSpPr>
            <a:spLocks noGrp="1" noChangeArrowheads="1"/>
          </p:cNvSpPr>
          <p:nvPr>
            <p:ph type="title"/>
            <p:custDataLst>
              <p:tags r:id="rId3"/>
            </p:custDataLst>
          </p:nvPr>
        </p:nvSpPr>
        <p:spPr>
          <a:xfrm>
            <a:off x="0" y="152400"/>
            <a:ext cx="9144000" cy="1447800"/>
          </a:xfrm>
          <a:noFill/>
        </p:spPr>
        <p:txBody>
          <a:bodyPr>
            <a:normAutofit/>
          </a:bodyPr>
          <a:lstStyle/>
          <a:p>
            <a:pPr eaLnBrk="1" hangingPunct="1">
              <a:defRPr/>
            </a:pPr>
            <a:r>
              <a:rPr lang="en-US" dirty="0"/>
              <a:t>Always Provide Ratings for </a:t>
            </a:r>
            <a:br>
              <a:rPr lang="en-US" dirty="0"/>
            </a:br>
            <a:r>
              <a:rPr lang="en-US" dirty="0"/>
              <a:t>All Three Outcomes</a:t>
            </a:r>
          </a:p>
        </p:txBody>
      </p:sp>
      <p:sp>
        <p:nvSpPr>
          <p:cNvPr id="54277" name="Rectangle 6"/>
          <p:cNvSpPr>
            <a:spLocks noGrp="1" noChangeArrowheads="1"/>
          </p:cNvSpPr>
          <p:nvPr>
            <p:ph type="body" idx="1"/>
            <p:custDataLst>
              <p:tags r:id="rId4"/>
            </p:custDataLst>
          </p:nvPr>
        </p:nvSpPr>
        <p:spPr>
          <a:xfrm>
            <a:off x="1078610" y="2209800"/>
            <a:ext cx="7176042" cy="2971800"/>
          </a:xfrm>
        </p:spPr>
        <p:txBody>
          <a:bodyPr>
            <a:normAutofit/>
          </a:bodyPr>
          <a:lstStyle/>
          <a:p>
            <a:pPr marL="0" indent="0">
              <a:spcBef>
                <a:spcPts val="0"/>
              </a:spcBef>
              <a:spcAft>
                <a:spcPts val="1200"/>
              </a:spcAft>
              <a:buNone/>
            </a:pPr>
            <a:r>
              <a:rPr lang="en-US" altLang="en-US" dirty="0"/>
              <a:t>Ratings are needed for </a:t>
            </a:r>
            <a:r>
              <a:rPr lang="en-US" altLang="en-US" b="1" dirty="0"/>
              <a:t>all</a:t>
            </a:r>
            <a:r>
              <a:rPr lang="en-US" altLang="en-US" dirty="0"/>
              <a:t> outcomes even if… </a:t>
            </a:r>
          </a:p>
          <a:p>
            <a:pPr lvl="1">
              <a:lnSpc>
                <a:spcPct val="114000"/>
              </a:lnSpc>
              <a:spcBef>
                <a:spcPts val="0"/>
              </a:spcBef>
              <a:spcAft>
                <a:spcPts val="1800"/>
              </a:spcAft>
              <a:buFont typeface="Arial" panose="020B0604020202020204" pitchFamily="34" charset="0"/>
              <a:buChar char="•"/>
            </a:pPr>
            <a:r>
              <a:rPr lang="en-US" altLang="en-US" dirty="0"/>
              <a:t>No one has concerns about a child’s development in an outcome area.</a:t>
            </a:r>
          </a:p>
          <a:p>
            <a:pPr lvl="1">
              <a:lnSpc>
                <a:spcPct val="114000"/>
              </a:lnSpc>
              <a:spcBef>
                <a:spcPts val="0"/>
              </a:spcBef>
              <a:spcAft>
                <a:spcPts val="1800"/>
              </a:spcAft>
              <a:buFont typeface="Arial" panose="020B0604020202020204" pitchFamily="34" charset="0"/>
              <a:buChar char="•"/>
            </a:pPr>
            <a:r>
              <a:rPr lang="en-US" altLang="en-US" dirty="0"/>
              <a:t>A child has delays in one or two outcome areas but not in all three.</a:t>
            </a:r>
          </a:p>
        </p:txBody>
      </p:sp>
      <p:pic>
        <p:nvPicPr>
          <p:cNvPr id="2" name="Picture 1" descr="Clipart image of a clip board holding a white piece of paper with lines and red check marks" title="Clip art of clipbo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5" y="4093680"/>
            <a:ext cx="1764979" cy="1811820"/>
          </a:xfrm>
          <a:prstGeom prst="rect">
            <a:avLst/>
          </a:prstGeom>
        </p:spPr>
      </p:pic>
    </p:spTree>
    <p:custDataLst>
      <p:tags r:id="rId1"/>
    </p:custDataLst>
    <p:extLst>
      <p:ext uri="{BB962C8B-B14F-4D97-AF65-F5344CB8AC3E}">
        <p14:creationId xmlns:p14="http://schemas.microsoft.com/office/powerpoint/2010/main" val="916950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COS Form</a:t>
            </a:r>
            <a:endParaRPr lang="en-US" dirty="0"/>
          </a:p>
        </p:txBody>
      </p:sp>
      <p:sp>
        <p:nvSpPr>
          <p:cNvPr id="3" name="Content Placeholder 2"/>
          <p:cNvSpPr>
            <a:spLocks noGrp="1"/>
          </p:cNvSpPr>
          <p:nvPr>
            <p:ph idx="1"/>
          </p:nvPr>
        </p:nvSpPr>
        <p:spPr/>
        <p:txBody>
          <a:bodyPr/>
          <a:lstStyle/>
          <a:p>
            <a:r>
              <a:rPr lang="en-US" dirty="0"/>
              <a:t>Complete on all children, three thru age five some children maybe age six, and are receiving early childhood special education services.</a:t>
            </a:r>
          </a:p>
          <a:p>
            <a:endParaRPr lang="en-US" dirty="0"/>
          </a:p>
          <a:p>
            <a:r>
              <a:rPr lang="en-US" dirty="0"/>
              <a:t>COS forms are completed based on </a:t>
            </a:r>
            <a:r>
              <a:rPr lang="en-US" dirty="0">
                <a:hlinkClick r:id="rId3"/>
              </a:rPr>
              <a:t>typical child development.</a:t>
            </a:r>
            <a:endParaRPr lang="en-US" dirty="0"/>
          </a:p>
          <a:p>
            <a:endParaRPr lang="en-US" dirty="0"/>
          </a:p>
          <a:p>
            <a:r>
              <a:rPr lang="en-US" dirty="0"/>
              <a:t> Most complete an one entry, on going and Must complete an exit rating. </a:t>
            </a:r>
          </a:p>
        </p:txBody>
      </p:sp>
      <p:sp>
        <p:nvSpPr>
          <p:cNvPr id="4" name="Slide Number Placeholder 3"/>
          <p:cNvSpPr>
            <a:spLocks noGrp="1"/>
          </p:cNvSpPr>
          <p:nvPr>
            <p:ph type="sldNum" sz="quarter" idx="12"/>
          </p:nvPr>
        </p:nvSpPr>
        <p:spPr/>
        <p:txBody>
          <a:bodyPr/>
          <a:lstStyle/>
          <a:p>
            <a:fld id="{86AE3B32-82F0-48B9-BC94-E74AFB032788}" type="slidenum">
              <a:rPr lang="en-US" smtClean="0"/>
              <a:pPr/>
              <a:t>56</a:t>
            </a:fld>
            <a:endParaRPr lang="en-US" dirty="0"/>
          </a:p>
        </p:txBody>
      </p:sp>
    </p:spTree>
    <p:extLst>
      <p:ext uri="{BB962C8B-B14F-4D97-AF65-F5344CB8AC3E}">
        <p14:creationId xmlns:p14="http://schemas.microsoft.com/office/powerpoint/2010/main" val="3286807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a:t>
            </a:r>
          </a:p>
        </p:txBody>
      </p:sp>
      <p:pic>
        <p:nvPicPr>
          <p:cNvPr id="4" name="Content Placeholder 3"/>
          <p:cNvPicPr>
            <a:picLocks noGrp="1" noChangeAspect="1"/>
          </p:cNvPicPr>
          <p:nvPr>
            <p:ph idx="1"/>
          </p:nvPr>
        </p:nvPicPr>
        <p:blipFill>
          <a:blip r:embed="rId3"/>
          <a:srcRect l="50" t="1" r="-50" b="-1"/>
          <a:stretch>
            <a:fillRect/>
          </a:stretch>
        </p:blipFill>
        <p:spPr>
          <a:xfrm>
            <a:off x="307113" y="1749397"/>
            <a:ext cx="8529774" cy="4166476"/>
          </a:xfrm>
          <a:prstGeom prst="rect">
            <a:avLst/>
          </a:prstGeom>
        </p:spPr>
      </p:pic>
      <p:sp>
        <p:nvSpPr>
          <p:cNvPr id="3" name="Down Arrow 2"/>
          <p:cNvSpPr/>
          <p:nvPr/>
        </p:nvSpPr>
        <p:spPr>
          <a:xfrm rot="1097008">
            <a:off x="3449781" y="2659227"/>
            <a:ext cx="484632" cy="97840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9252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Initial COS Ratings</a:t>
            </a:r>
            <a:endParaRPr lang="en-US" dirty="0"/>
          </a:p>
        </p:txBody>
      </p:sp>
      <p:sp>
        <p:nvSpPr>
          <p:cNvPr id="6" name="Content Placeholder 5"/>
          <p:cNvSpPr>
            <a:spLocks noGrp="1"/>
          </p:cNvSpPr>
          <p:nvPr>
            <p:ph idx="1"/>
          </p:nvPr>
        </p:nvSpPr>
        <p:spPr/>
        <p:txBody>
          <a:bodyPr/>
          <a:lstStyle/>
          <a:p>
            <a:r>
              <a:rPr lang="en-US" dirty="0"/>
              <a:t>Recommend that the COS ratings form be completed at the eligibility meeting for children who are eligible for preschool special education services.  </a:t>
            </a:r>
          </a:p>
          <a:p>
            <a:r>
              <a:rPr lang="en-US" dirty="0"/>
              <a:t>If you are not completing at the eligibility meeting than someone should meet with that teacher to complete the ratings based on the information available, parent interview, assessment information, and or child observations.</a:t>
            </a:r>
          </a:p>
          <a:p>
            <a:endParaRPr lang="en-US" dirty="0"/>
          </a:p>
        </p:txBody>
      </p:sp>
      <p:sp>
        <p:nvSpPr>
          <p:cNvPr id="4" name="Slide Number Placeholder 3"/>
          <p:cNvSpPr>
            <a:spLocks noGrp="1"/>
          </p:cNvSpPr>
          <p:nvPr>
            <p:ph type="sldNum" sz="quarter" idx="12"/>
          </p:nvPr>
        </p:nvSpPr>
        <p:spPr/>
        <p:txBody>
          <a:bodyPr/>
          <a:lstStyle/>
          <a:p>
            <a:fld id="{415F66F5-1A09-4AE0-98D7-B4A1463FC181}" type="slidenum">
              <a:rPr lang="en-US" smtClean="0"/>
              <a:pPr/>
              <a:t>58</a:t>
            </a:fld>
            <a:endParaRPr lang="en-US" dirty="0"/>
          </a:p>
        </p:txBody>
      </p:sp>
    </p:spTree>
    <p:extLst>
      <p:ext uri="{BB962C8B-B14F-4D97-AF65-F5344CB8AC3E}">
        <p14:creationId xmlns:p14="http://schemas.microsoft.com/office/powerpoint/2010/main" val="1954894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Exit Ratings- Classroom Teachers</a:t>
            </a:r>
          </a:p>
        </p:txBody>
      </p:sp>
      <p:sp>
        <p:nvSpPr>
          <p:cNvPr id="3" name="Content Placeholder 2"/>
          <p:cNvSpPr>
            <a:spLocks noGrp="1"/>
          </p:cNvSpPr>
          <p:nvPr>
            <p:ph idx="1"/>
          </p:nvPr>
        </p:nvSpPr>
        <p:spPr>
          <a:xfrm>
            <a:off x="457200" y="1447800"/>
            <a:ext cx="8229600" cy="4678363"/>
          </a:xfrm>
        </p:spPr>
        <p:txBody>
          <a:bodyPr/>
          <a:lstStyle/>
          <a:p>
            <a:pPr marL="0" indent="0">
              <a:buNone/>
            </a:pPr>
            <a:r>
              <a:rPr lang="en-US" dirty="0"/>
              <a:t>Classroom teachers conduct COS ratings using the Early Learning Scale,  curriculum-based assessment information, work samples child observation, and input from related service providers and parents.</a:t>
            </a:r>
          </a:p>
        </p:txBody>
      </p:sp>
      <p:sp>
        <p:nvSpPr>
          <p:cNvPr id="4" name="Slide Number Placeholder 3"/>
          <p:cNvSpPr>
            <a:spLocks noGrp="1"/>
          </p:cNvSpPr>
          <p:nvPr>
            <p:ph type="sldNum" sz="quarter" idx="12"/>
          </p:nvPr>
        </p:nvSpPr>
        <p:spPr/>
        <p:txBody>
          <a:bodyPr/>
          <a:lstStyle/>
          <a:p>
            <a:fld id="{5A8A819B-3FF0-4C26-98EC-A243FE4ED188}" type="slidenum">
              <a:rPr lang="en-US" sz="1800" smtClean="0"/>
              <a:t>59</a:t>
            </a:fld>
            <a:endParaRPr lang="en-US" sz="1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84" t="38619" r="33727" b="28060"/>
          <a:stretch/>
        </p:blipFill>
        <p:spPr bwMode="auto">
          <a:xfrm>
            <a:off x="2286000" y="3228392"/>
            <a:ext cx="4488688" cy="2526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51209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Progress Categories</a:t>
            </a:r>
          </a:p>
        </p:txBody>
      </p:sp>
      <p:pic>
        <p:nvPicPr>
          <p:cNvPr id="5" name="-HnASm0aRyI"/>
          <p:cNvPicPr>
            <a:picLocks noGrp="1" noRot="1" noChangeAspect="1"/>
          </p:cNvPicPr>
          <p:nvPr>
            <p:ph idx="1"/>
            <a:videoFile r:link="rId2"/>
          </p:nvPr>
        </p:nvPicPr>
        <p:blipFill>
          <a:blip r:embed="rId5"/>
          <a:stretch>
            <a:fillRect/>
          </a:stretch>
        </p:blipFill>
        <p:spPr>
          <a:xfrm>
            <a:off x="2276475" y="2513013"/>
            <a:ext cx="4572000" cy="2571750"/>
          </a:xfrm>
          <a:prstGeom prst="rect">
            <a:avLst/>
          </a:prstGeom>
        </p:spPr>
      </p:pic>
      <p:sp>
        <p:nvSpPr>
          <p:cNvPr id="4" name="Slide Number Placeholder 3"/>
          <p:cNvSpPr>
            <a:spLocks noGrp="1"/>
          </p:cNvSpPr>
          <p:nvPr>
            <p:ph type="sldNum" sz="quarter" idx="12"/>
          </p:nvPr>
        </p:nvSpPr>
        <p:spPr/>
        <p:txBody>
          <a:bodyPr/>
          <a:lstStyle/>
          <a:p>
            <a:fld id="{16630861-4318-414B-8E21-CA5F03E7BD41}" type="slidenum">
              <a:rPr lang="en-US" smtClean="0"/>
              <a:t>6</a:t>
            </a:fld>
            <a:endParaRPr lang="en-US"/>
          </a:p>
        </p:txBody>
      </p:sp>
    </p:spTree>
    <p:custDataLst>
      <p:tags r:id="rId1"/>
    </p:custDataLst>
    <p:extLst>
      <p:ext uri="{BB962C8B-B14F-4D97-AF65-F5344CB8AC3E}">
        <p14:creationId xmlns:p14="http://schemas.microsoft.com/office/powerpoint/2010/main" val="1777618973"/>
      </p:ext>
    </p:extLst>
  </p:cSld>
  <p:clrMapOvr>
    <a:masterClrMapping/>
  </p:clrMapOvr>
  <p:extLst mod="1"/>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Service Provider Location – Speech Only Services</a:t>
            </a:r>
            <a:endParaRPr lang="en-US" dirty="0"/>
          </a:p>
        </p:txBody>
      </p:sp>
      <p:sp>
        <p:nvSpPr>
          <p:cNvPr id="3" name="Content Placeholder 2"/>
          <p:cNvSpPr>
            <a:spLocks noGrp="1"/>
          </p:cNvSpPr>
          <p:nvPr>
            <p:ph idx="1"/>
          </p:nvPr>
        </p:nvSpPr>
        <p:spPr/>
        <p:txBody>
          <a:bodyPr/>
          <a:lstStyle/>
          <a:p>
            <a:r>
              <a:rPr lang="en-US"/>
              <a:t>When a child is driven into a specific location to receive services, the collection of valid and reliable outcomes data can be challenging.</a:t>
            </a:r>
          </a:p>
          <a:p>
            <a:r>
              <a:rPr lang="en-US"/>
              <a:t>Assessment information and information from parent interview and child observations by providing services.</a:t>
            </a:r>
          </a:p>
          <a:p>
            <a:endParaRPr lang="en-US"/>
          </a:p>
          <a:p>
            <a:r>
              <a:rPr lang="en-US"/>
              <a:t>You must intentionally plan to collect data from outside the service location at certain times in the year.</a:t>
            </a:r>
          </a:p>
          <a:p>
            <a:endParaRPr lang="en-US" dirty="0"/>
          </a:p>
        </p:txBody>
      </p:sp>
      <p:sp>
        <p:nvSpPr>
          <p:cNvPr id="4" name="Slide Number Placeholder 3"/>
          <p:cNvSpPr>
            <a:spLocks noGrp="1"/>
          </p:cNvSpPr>
          <p:nvPr>
            <p:ph type="sldNum" sz="quarter" idx="12"/>
          </p:nvPr>
        </p:nvSpPr>
        <p:spPr/>
        <p:txBody>
          <a:bodyPr/>
          <a:lstStyle/>
          <a:p>
            <a:fld id="{5A8A819B-3FF0-4C26-98EC-A243FE4ED188}" type="slidenum">
              <a:rPr lang="en-US" smtClean="0"/>
              <a:pPr/>
              <a:t>60</a:t>
            </a:fld>
            <a:endParaRPr lang="en-US" dirty="0"/>
          </a:p>
        </p:txBody>
      </p:sp>
    </p:spTree>
    <p:extLst>
      <p:ext uri="{BB962C8B-B14F-4D97-AF65-F5344CB8AC3E}">
        <p14:creationId xmlns:p14="http://schemas.microsoft.com/office/powerpoint/2010/main" val="1672278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 of COS</a:t>
            </a:r>
            <a:endParaRPr lang="en-US" dirty="0"/>
          </a:p>
        </p:txBody>
      </p:sp>
      <p:sp>
        <p:nvSpPr>
          <p:cNvPr id="3" name="Content Placeholder 2"/>
          <p:cNvSpPr>
            <a:spLocks noGrp="1"/>
          </p:cNvSpPr>
          <p:nvPr>
            <p:ph idx="1"/>
          </p:nvPr>
        </p:nvSpPr>
        <p:spPr/>
        <p:txBody>
          <a:bodyPr/>
          <a:lstStyle/>
          <a:p>
            <a:r>
              <a:rPr lang="en-US"/>
              <a:t>Entry COS</a:t>
            </a:r>
          </a:p>
          <a:p>
            <a:r>
              <a:rPr lang="en-US"/>
              <a:t>Ongoing/Progress COS</a:t>
            </a:r>
          </a:p>
          <a:p>
            <a:r>
              <a:rPr lang="en-US"/>
              <a:t>Exit COS- child transitioned to kindergarten or exited the pre-k program</a:t>
            </a:r>
          </a:p>
          <a:p>
            <a:r>
              <a:rPr lang="en-US"/>
              <a:t>Exit COS- not completed due to inability to locate family</a:t>
            </a:r>
          </a:p>
          <a:p>
            <a:r>
              <a:rPr lang="en-US"/>
              <a:t>Exit COS-not completed, initial IEP completed less than 6 months ago</a:t>
            </a:r>
            <a:endParaRPr lang="en-US" dirty="0"/>
          </a:p>
        </p:txBody>
      </p:sp>
    </p:spTree>
    <p:extLst>
      <p:ext uri="{BB962C8B-B14F-4D97-AF65-F5344CB8AC3E}">
        <p14:creationId xmlns:p14="http://schemas.microsoft.com/office/powerpoint/2010/main" val="250456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Learning Reporting System (ELRS) Reporting Dates</a:t>
            </a:r>
          </a:p>
        </p:txBody>
      </p:sp>
      <p:sp>
        <p:nvSpPr>
          <p:cNvPr id="3" name="Content Placeholder 2"/>
          <p:cNvSpPr>
            <a:spLocks noGrp="1"/>
          </p:cNvSpPr>
          <p:nvPr>
            <p:ph idx="1"/>
          </p:nvPr>
        </p:nvSpPr>
        <p:spPr/>
        <p:txBody>
          <a:bodyPr/>
          <a:lstStyle/>
          <a:p>
            <a:r>
              <a:rPr lang="en-US" dirty="0"/>
              <a:t>ELRS/Child Outcomes Summary  window reporting dates for 2020 – 2021 school year.</a:t>
            </a:r>
          </a:p>
          <a:p>
            <a:pPr marL="0" indent="0">
              <a:buNone/>
            </a:pPr>
            <a:endParaRPr lang="en-US" dirty="0"/>
          </a:p>
          <a:p>
            <a:r>
              <a:rPr lang="en-US" dirty="0"/>
              <a:t>Window 1:  8/3/2020 - 10/5/2020</a:t>
            </a:r>
          </a:p>
          <a:p>
            <a:r>
              <a:rPr lang="en-US" dirty="0"/>
              <a:t>Window 2:  1/8/2021 -  2/8/2021</a:t>
            </a:r>
          </a:p>
          <a:p>
            <a:r>
              <a:rPr lang="en-US" dirty="0"/>
              <a:t>Window 3: 4/16/2021 - 5/24/2021</a:t>
            </a:r>
          </a:p>
          <a:p>
            <a:endParaRPr lang="en-US" dirty="0"/>
          </a:p>
        </p:txBody>
      </p:sp>
      <p:sp>
        <p:nvSpPr>
          <p:cNvPr id="4" name="Slide Number Placeholder 3"/>
          <p:cNvSpPr>
            <a:spLocks noGrp="1"/>
          </p:cNvSpPr>
          <p:nvPr>
            <p:ph type="sldNum" sz="quarter" idx="12"/>
          </p:nvPr>
        </p:nvSpPr>
        <p:spPr/>
        <p:txBody>
          <a:bodyPr/>
          <a:lstStyle/>
          <a:p>
            <a:fld id="{16630861-4318-414B-8E21-CA5F03E7BD41}" type="slidenum">
              <a:rPr lang="en-US" smtClean="0"/>
              <a:t>62</a:t>
            </a:fld>
            <a:endParaRPr lang="en-US"/>
          </a:p>
        </p:txBody>
      </p:sp>
    </p:spTree>
    <p:extLst>
      <p:ext uri="{BB962C8B-B14F-4D97-AF65-F5344CB8AC3E}">
        <p14:creationId xmlns:p14="http://schemas.microsoft.com/office/powerpoint/2010/main" val="4268744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Demonstrating growth</a:t>
            </a:r>
          </a:p>
        </p:txBody>
      </p:sp>
      <p:sp>
        <p:nvSpPr>
          <p:cNvPr id="6" name="Content Placeholder 5"/>
          <p:cNvSpPr>
            <a:spLocks noGrp="1"/>
          </p:cNvSpPr>
          <p:nvPr>
            <p:ph idx="1"/>
          </p:nvPr>
        </p:nvSpPr>
        <p:spPr/>
        <p:txBody>
          <a:bodyPr/>
          <a:lstStyle/>
          <a:p>
            <a:r>
              <a:rPr lang="en-US" dirty="0"/>
              <a:t>It takes at least two ratings (entry and exit) to demonstrate growth</a:t>
            </a:r>
          </a:p>
          <a:p>
            <a:endParaRPr lang="en-US" dirty="0"/>
          </a:p>
          <a:p>
            <a:r>
              <a:rPr lang="en-US" dirty="0"/>
              <a:t>The compares the entry and exit ratings for each child and determines what developmental trajectory pattern they fell into. Categories a –e.</a:t>
            </a:r>
          </a:p>
        </p:txBody>
      </p:sp>
      <p:sp>
        <p:nvSpPr>
          <p:cNvPr id="4" name="Slide Number Placeholder 3"/>
          <p:cNvSpPr>
            <a:spLocks noGrp="1"/>
          </p:cNvSpPr>
          <p:nvPr>
            <p:ph type="sldNum" sz="quarter" idx="12"/>
          </p:nvPr>
        </p:nvSpPr>
        <p:spPr/>
        <p:txBody>
          <a:bodyPr/>
          <a:lstStyle/>
          <a:p>
            <a:pPr>
              <a:defRPr/>
            </a:pPr>
            <a:fld id="{415F66F5-1A09-4AE0-98D7-B4A1463FC181}" type="slidenum">
              <a:rPr lang="en-US" smtClean="0"/>
              <a:pPr>
                <a:defRPr/>
              </a:pPr>
              <a:t>63</a:t>
            </a:fld>
            <a:endParaRPr lang="en-US" dirty="0">
              <a:solidFill>
                <a:schemeClr val="tx1"/>
              </a:solidFill>
            </a:endParaRPr>
          </a:p>
        </p:txBody>
      </p:sp>
    </p:spTree>
    <p:extLst>
      <p:ext uri="{BB962C8B-B14F-4D97-AF65-F5344CB8AC3E}">
        <p14:creationId xmlns:p14="http://schemas.microsoft.com/office/powerpoint/2010/main" val="2216442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Questions Addressed at Exit</a:t>
            </a:r>
          </a:p>
        </p:txBody>
      </p:sp>
      <p:sp>
        <p:nvSpPr>
          <p:cNvPr id="3" name="Content Placeholder 2"/>
          <p:cNvSpPr>
            <a:spLocks noGrp="1"/>
          </p:cNvSpPr>
          <p:nvPr>
            <p:ph idx="1"/>
          </p:nvPr>
        </p:nvSpPr>
        <p:spPr/>
        <p:txBody>
          <a:bodyPr/>
          <a:lstStyle/>
          <a:p>
            <a:pPr marL="0" indent="0">
              <a:buNone/>
            </a:pPr>
            <a:r>
              <a:rPr lang="en-US" dirty="0"/>
              <a:t>     The first question is your rating of 1-7.</a:t>
            </a:r>
          </a:p>
          <a:p>
            <a:r>
              <a:rPr lang="en-US" dirty="0"/>
              <a:t>1. Rating Question: To what extent does the child show age-appropriate functioning, across settings and situations, on this outcome? </a:t>
            </a:r>
          </a:p>
          <a:p>
            <a:pPr marL="0" indent="0">
              <a:buNone/>
            </a:pPr>
            <a:endParaRPr lang="en-US" dirty="0"/>
          </a:p>
          <a:p>
            <a:pPr marL="0" indent="0">
              <a:buNone/>
            </a:pPr>
            <a:r>
              <a:rPr lang="en-US" dirty="0"/>
              <a:t>     The second question is your progress question of the child. </a:t>
            </a:r>
          </a:p>
          <a:p>
            <a:r>
              <a:rPr lang="en-US" dirty="0"/>
              <a:t>2. Progress Question: Has the child shown any new skills or behaviors related to this outcomes since the last outcomes summary?</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6AE3B32-82F0-48B9-BC94-E74AFB032788}" type="slidenum">
              <a:rPr lang="en-US" smtClean="0"/>
              <a:t>64</a:t>
            </a:fld>
            <a:endParaRPr lang="en-US"/>
          </a:p>
        </p:txBody>
      </p:sp>
    </p:spTree>
    <p:extLst>
      <p:ext uri="{BB962C8B-B14F-4D97-AF65-F5344CB8AC3E}">
        <p14:creationId xmlns:p14="http://schemas.microsoft.com/office/powerpoint/2010/main" val="8700146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Answer the Progress Question</a:t>
            </a:r>
          </a:p>
        </p:txBody>
      </p:sp>
      <p:sp>
        <p:nvSpPr>
          <p:cNvPr id="3" name="Content Placeholder 2"/>
          <p:cNvSpPr>
            <a:spLocks noGrp="1"/>
          </p:cNvSpPr>
          <p:nvPr>
            <p:ph idx="1"/>
          </p:nvPr>
        </p:nvSpPr>
        <p:spPr/>
        <p:txBody>
          <a:bodyPr>
            <a:normAutofit/>
          </a:bodyPr>
          <a:lstStyle/>
          <a:p>
            <a:r>
              <a:rPr lang="en-US" dirty="0"/>
              <a:t>Answer “yes” if the child has acquired ANY new skill related to any aspect of the outcome since the entry rating. </a:t>
            </a:r>
          </a:p>
          <a:p>
            <a:pPr lvl="1"/>
            <a:r>
              <a:rPr lang="en-US" dirty="0"/>
              <a:t>Example: Using one new word or gesture to get his needs met.</a:t>
            </a:r>
          </a:p>
          <a:p>
            <a:pPr lvl="0">
              <a:buClr>
                <a:srgbClr val="A04DA3"/>
              </a:buClr>
            </a:pPr>
            <a:r>
              <a:rPr lang="en-US" dirty="0">
                <a:solidFill>
                  <a:prstClr val="black"/>
                </a:solidFill>
              </a:rPr>
              <a:t>Answer “no” if the child has not acquired ANY new skills related to any aspect of the outcomes since the entry rating.  </a:t>
            </a:r>
          </a:p>
          <a:p>
            <a:pPr marL="411480" lvl="1" indent="0">
              <a:buNone/>
            </a:pPr>
            <a:endParaRPr lang="en-US" dirty="0"/>
          </a:p>
        </p:txBody>
      </p:sp>
      <p:sp>
        <p:nvSpPr>
          <p:cNvPr id="4" name="Slide Number Placeholder 3"/>
          <p:cNvSpPr>
            <a:spLocks noGrp="1"/>
          </p:cNvSpPr>
          <p:nvPr>
            <p:ph type="sldNum" sz="quarter" idx="12"/>
          </p:nvPr>
        </p:nvSpPr>
        <p:spPr/>
        <p:txBody>
          <a:bodyPr/>
          <a:lstStyle/>
          <a:p>
            <a:fld id="{86AE3B32-82F0-48B9-BC94-E74AFB032788}" type="slidenum">
              <a:rPr lang="en-US" smtClean="0"/>
              <a:t>65</a:t>
            </a:fld>
            <a:endParaRPr lang="en-US"/>
          </a:p>
        </p:txBody>
      </p:sp>
    </p:spTree>
    <p:extLst>
      <p:ext uri="{BB962C8B-B14F-4D97-AF65-F5344CB8AC3E}">
        <p14:creationId xmlns:p14="http://schemas.microsoft.com/office/powerpoint/2010/main" val="1448065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quot;&quot;"/>
          <p:cNvSpPr/>
          <p:nvPr>
            <p:custDataLst>
              <p:tags r:id="rId2"/>
            </p:custDataLst>
          </p:nvPr>
        </p:nvSpPr>
        <p:spPr>
          <a:xfrm>
            <a:off x="628650" y="1828798"/>
            <a:ext cx="1581150" cy="41521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custDataLst>
              <p:tags r:id="rId3"/>
            </p:custDataLst>
          </p:nvPr>
        </p:nvSpPr>
        <p:spPr>
          <a:xfrm>
            <a:off x="628650" y="365126"/>
            <a:ext cx="7886700" cy="1325563"/>
          </a:xfrm>
        </p:spPr>
        <p:txBody>
          <a:bodyPr/>
          <a:lstStyle/>
          <a:p>
            <a:r>
              <a:rPr lang="en-US" dirty="0">
                <a:latin typeface="Century Gothic" panose="020B0502020202020204" pitchFamily="34" charset="0"/>
              </a:rPr>
              <a:t>What Happens During the Exit COS Process?</a:t>
            </a:r>
          </a:p>
        </p:txBody>
      </p:sp>
      <p:sp>
        <p:nvSpPr>
          <p:cNvPr id="5" name="Straight Connector 4" title="&quot;&quot;"/>
          <p:cNvSpPr/>
          <p:nvPr>
            <p:custDataLst>
              <p:tags r:id="rId4"/>
            </p:custDataLst>
          </p:nvPr>
        </p:nvSpPr>
        <p:spPr>
          <a:xfrm>
            <a:off x="628650" y="1825625"/>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5"/>
          <p:cNvSpPr/>
          <p:nvPr>
            <p:custDataLst>
              <p:tags r:id="rId5"/>
            </p:custDataLst>
          </p:nvPr>
        </p:nvSpPr>
        <p:spPr>
          <a:xfrm>
            <a:off x="628650" y="1825625"/>
            <a:ext cx="1577340" cy="4155297"/>
          </a:xfrm>
          <a:custGeom>
            <a:avLst/>
            <a:gdLst>
              <a:gd name="connsiteX0" fmla="*/ 0 w 1577340"/>
              <a:gd name="connsiteY0" fmla="*/ 0 h 4351338"/>
              <a:gd name="connsiteX1" fmla="*/ 1577340 w 1577340"/>
              <a:gd name="connsiteY1" fmla="*/ 0 h 4351338"/>
              <a:gd name="connsiteX2" fmla="*/ 1577340 w 1577340"/>
              <a:gd name="connsiteY2" fmla="*/ 4351338 h 4351338"/>
              <a:gd name="connsiteX3" fmla="*/ 0 w 1577340"/>
              <a:gd name="connsiteY3" fmla="*/ 4351338 h 4351338"/>
              <a:gd name="connsiteX4" fmla="*/ 0 w 1577340"/>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0" h="4351338">
                <a:moveTo>
                  <a:pt x="0" y="0"/>
                </a:moveTo>
                <a:lnTo>
                  <a:pt x="1577340" y="0"/>
                </a:lnTo>
                <a:lnTo>
                  <a:pt x="1577340" y="4351338"/>
                </a:lnTo>
                <a:lnTo>
                  <a:pt x="0" y="43513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kern="1200" dirty="0">
                <a:solidFill>
                  <a:schemeClr val="bg1"/>
                </a:solidFill>
              </a:rPr>
              <a:t>For each outcome, the team will:</a:t>
            </a:r>
          </a:p>
        </p:txBody>
      </p:sp>
      <p:sp>
        <p:nvSpPr>
          <p:cNvPr id="10" name="Straight Connector 9" title="&quot;&quot;"/>
          <p:cNvSpPr/>
          <p:nvPr>
            <p:custDataLst>
              <p:tags r:id="rId6"/>
            </p:custDataLst>
          </p:nvPr>
        </p:nvSpPr>
        <p:spPr>
          <a:xfrm>
            <a:off x="2205990" y="2899808"/>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Straight Connector 11" title="&quot;&quot;"/>
          <p:cNvSpPr/>
          <p:nvPr>
            <p:custDataLst>
              <p:tags r:id="rId7"/>
            </p:custDataLst>
          </p:nvPr>
        </p:nvSpPr>
        <p:spPr>
          <a:xfrm>
            <a:off x="2205990" y="3973991"/>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Straight Connector 13" title="&quot;&quot;"/>
          <p:cNvSpPr/>
          <p:nvPr>
            <p:custDataLst>
              <p:tags r:id="rId8"/>
            </p:custDataLst>
          </p:nvPr>
        </p:nvSpPr>
        <p:spPr>
          <a:xfrm>
            <a:off x="2205990" y="5048175"/>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14"/>
          <p:cNvSpPr/>
          <p:nvPr>
            <p:custDataLst>
              <p:tags r:id="rId9"/>
            </p:custDataLst>
          </p:nvPr>
        </p:nvSpPr>
        <p:spPr>
          <a:xfrm>
            <a:off x="3028753" y="5029195"/>
            <a:ext cx="5200861" cy="1023031"/>
          </a:xfrm>
          <a:custGeom>
            <a:avLst/>
            <a:gdLst>
              <a:gd name="connsiteX0" fmla="*/ 0 w 5200861"/>
              <a:gd name="connsiteY0" fmla="*/ 0 h 1023031"/>
              <a:gd name="connsiteX1" fmla="*/ 5200861 w 5200861"/>
              <a:gd name="connsiteY1" fmla="*/ 0 h 1023031"/>
              <a:gd name="connsiteX2" fmla="*/ 5200861 w 5200861"/>
              <a:gd name="connsiteY2" fmla="*/ 1023031 h 1023031"/>
              <a:gd name="connsiteX3" fmla="*/ 0 w 5200861"/>
              <a:gd name="connsiteY3" fmla="*/ 1023031 h 1023031"/>
              <a:gd name="connsiteX4" fmla="*/ 0 w 5200861"/>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861" h="1023031">
                <a:moveTo>
                  <a:pt x="0" y="0"/>
                </a:moveTo>
                <a:lnTo>
                  <a:pt x="5200861" y="0"/>
                </a:lnTo>
                <a:lnTo>
                  <a:pt x="5200861"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b="1" kern="1200" dirty="0">
                <a:solidFill>
                  <a:srgbClr val="00B050"/>
                </a:solidFill>
              </a:rPr>
              <a:t>Answer the progress question</a:t>
            </a:r>
            <a:endParaRPr lang="en-US" sz="2800" kern="1200" dirty="0">
              <a:solidFill>
                <a:srgbClr val="00B050"/>
              </a:solidFill>
            </a:endParaRPr>
          </a:p>
        </p:txBody>
      </p:sp>
      <p:sp>
        <p:nvSpPr>
          <p:cNvPr id="20" name="Right Arrow 19" title="&quot;&quot;"/>
          <p:cNvSpPr/>
          <p:nvPr>
            <p:custDataLst>
              <p:tags r:id="rId10"/>
            </p:custDataLst>
          </p:nvPr>
        </p:nvSpPr>
        <p:spPr>
          <a:xfrm>
            <a:off x="2339008" y="5154168"/>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Straight Connector 15" title="&quot;&quot;"/>
          <p:cNvSpPr/>
          <p:nvPr>
            <p:custDataLst>
              <p:tags r:id="rId11"/>
            </p:custDataLst>
          </p:nvPr>
        </p:nvSpPr>
        <p:spPr>
          <a:xfrm>
            <a:off x="2205990" y="6126478"/>
            <a:ext cx="6309360"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12"/>
          <p:cNvSpPr/>
          <p:nvPr>
            <p:custDataLst>
              <p:tags r:id="rId12"/>
            </p:custDataLst>
          </p:nvPr>
        </p:nvSpPr>
        <p:spPr>
          <a:xfrm>
            <a:off x="3028753" y="3977633"/>
            <a:ext cx="5505647" cy="1023031"/>
          </a:xfrm>
          <a:custGeom>
            <a:avLst/>
            <a:gdLst>
              <a:gd name="connsiteX0" fmla="*/ 0 w 5505647"/>
              <a:gd name="connsiteY0" fmla="*/ 0 h 1023031"/>
              <a:gd name="connsiteX1" fmla="*/ 5505647 w 5505647"/>
              <a:gd name="connsiteY1" fmla="*/ 0 h 1023031"/>
              <a:gd name="connsiteX2" fmla="*/ 5505647 w 5505647"/>
              <a:gd name="connsiteY2" fmla="*/ 1023031 h 1023031"/>
              <a:gd name="connsiteX3" fmla="*/ 0 w 5505647"/>
              <a:gd name="connsiteY3" fmla="*/ 1023031 h 1023031"/>
              <a:gd name="connsiteX4" fmla="*/ 0 w 5505647"/>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647" h="1023031">
                <a:moveTo>
                  <a:pt x="0" y="0"/>
                </a:moveTo>
                <a:lnTo>
                  <a:pt x="5505647" y="0"/>
                </a:lnTo>
                <a:lnTo>
                  <a:pt x="5505647"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a:t>You should be able to and or explain  the rationale for the rating</a:t>
            </a:r>
          </a:p>
        </p:txBody>
      </p:sp>
      <p:sp>
        <p:nvSpPr>
          <p:cNvPr id="17" name="Right Arrow 16" title="&quot;&quot;"/>
          <p:cNvSpPr/>
          <p:nvPr>
            <p:custDataLst>
              <p:tags r:id="rId13"/>
            </p:custDataLst>
          </p:nvPr>
        </p:nvSpPr>
        <p:spPr>
          <a:xfrm>
            <a:off x="2339008" y="1905000"/>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Freeform 10"/>
          <p:cNvSpPr/>
          <p:nvPr>
            <p:custDataLst>
              <p:tags r:id="rId14"/>
            </p:custDataLst>
          </p:nvPr>
        </p:nvSpPr>
        <p:spPr>
          <a:xfrm>
            <a:off x="3028753" y="2957916"/>
            <a:ext cx="5200861" cy="1023031"/>
          </a:xfrm>
          <a:custGeom>
            <a:avLst/>
            <a:gdLst>
              <a:gd name="connsiteX0" fmla="*/ 0 w 5200861"/>
              <a:gd name="connsiteY0" fmla="*/ 0 h 1023031"/>
              <a:gd name="connsiteX1" fmla="*/ 5200861 w 5200861"/>
              <a:gd name="connsiteY1" fmla="*/ 0 h 1023031"/>
              <a:gd name="connsiteX2" fmla="*/ 5200861 w 5200861"/>
              <a:gd name="connsiteY2" fmla="*/ 1023031 h 1023031"/>
              <a:gd name="connsiteX3" fmla="*/ 0 w 5200861"/>
              <a:gd name="connsiteY3" fmla="*/ 1023031 h 1023031"/>
              <a:gd name="connsiteX4" fmla="*/ 0 w 5200861"/>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861" h="1023031">
                <a:moveTo>
                  <a:pt x="0" y="0"/>
                </a:moveTo>
                <a:lnTo>
                  <a:pt x="5200861" y="0"/>
                </a:lnTo>
                <a:lnTo>
                  <a:pt x="5200861"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a:t>Discuss the information and determine the rating </a:t>
            </a:r>
          </a:p>
        </p:txBody>
      </p:sp>
      <p:sp>
        <p:nvSpPr>
          <p:cNvPr id="18" name="Right Arrow 17" title="&quot;&quot;"/>
          <p:cNvSpPr/>
          <p:nvPr>
            <p:custDataLst>
              <p:tags r:id="rId15"/>
            </p:custDataLst>
          </p:nvPr>
        </p:nvSpPr>
        <p:spPr>
          <a:xfrm>
            <a:off x="2339008" y="3046096"/>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Freeform 6"/>
          <p:cNvSpPr/>
          <p:nvPr>
            <p:custDataLst>
              <p:tags r:id="rId16"/>
            </p:custDataLst>
          </p:nvPr>
        </p:nvSpPr>
        <p:spPr>
          <a:xfrm>
            <a:off x="3028753" y="1855303"/>
            <a:ext cx="5048437" cy="1023031"/>
          </a:xfrm>
          <a:custGeom>
            <a:avLst/>
            <a:gdLst>
              <a:gd name="connsiteX0" fmla="*/ 0 w 5048437"/>
              <a:gd name="connsiteY0" fmla="*/ 0 h 1023031"/>
              <a:gd name="connsiteX1" fmla="*/ 5048437 w 5048437"/>
              <a:gd name="connsiteY1" fmla="*/ 0 h 1023031"/>
              <a:gd name="connsiteX2" fmla="*/ 5048437 w 5048437"/>
              <a:gd name="connsiteY2" fmla="*/ 1023031 h 1023031"/>
              <a:gd name="connsiteX3" fmla="*/ 0 w 5048437"/>
              <a:gd name="connsiteY3" fmla="*/ 1023031 h 1023031"/>
              <a:gd name="connsiteX4" fmla="*/ 0 w 5048437"/>
              <a:gd name="connsiteY4" fmla="*/ 0 h 102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437" h="1023031">
                <a:moveTo>
                  <a:pt x="0" y="0"/>
                </a:moveTo>
                <a:lnTo>
                  <a:pt x="5048437" y="0"/>
                </a:lnTo>
                <a:lnTo>
                  <a:pt x="5048437" y="1023031"/>
                </a:lnTo>
                <a:lnTo>
                  <a:pt x="0" y="1023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a:t>Gather information about the child’s functioning</a:t>
            </a:r>
          </a:p>
        </p:txBody>
      </p:sp>
      <p:sp>
        <p:nvSpPr>
          <p:cNvPr id="19" name="Right Arrow 18" title="&quot;&quot;"/>
          <p:cNvSpPr/>
          <p:nvPr>
            <p:custDataLst>
              <p:tags r:id="rId17"/>
            </p:custDataLst>
          </p:nvPr>
        </p:nvSpPr>
        <p:spPr>
          <a:xfrm>
            <a:off x="2339008" y="4079986"/>
            <a:ext cx="685800" cy="484632"/>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0" title="ECTA and Dasy Logos"/>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00365" y="6172200"/>
            <a:ext cx="1371600" cy="548640"/>
          </a:xfrm>
          <a:prstGeom prst="rect">
            <a:avLst/>
          </a:prstGeom>
        </p:spPr>
      </p:pic>
    </p:spTree>
    <p:custDataLst>
      <p:tags r:id="rId1"/>
    </p:custDataLst>
    <p:extLst>
      <p:ext uri="{BB962C8B-B14F-4D97-AF65-F5344CB8AC3E}">
        <p14:creationId xmlns:p14="http://schemas.microsoft.com/office/powerpoint/2010/main" val="745829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66750"/>
          </a:xfrm>
        </p:spPr>
        <p:txBody>
          <a:bodyPr>
            <a:normAutofit/>
          </a:bodyPr>
          <a:lstStyle/>
          <a:p>
            <a:r>
              <a:rPr lang="en-US" sz="4000" dirty="0"/>
              <a:t>Preschool Outcome Categories</a:t>
            </a:r>
          </a:p>
        </p:txBody>
      </p:sp>
      <p:sp>
        <p:nvSpPr>
          <p:cNvPr id="3" name="Content Placeholder 2"/>
          <p:cNvSpPr>
            <a:spLocks noGrp="1"/>
          </p:cNvSpPr>
          <p:nvPr>
            <p:ph idx="1"/>
          </p:nvPr>
        </p:nvSpPr>
        <p:spPr>
          <a:xfrm>
            <a:off x="457200" y="1609725"/>
            <a:ext cx="8229600" cy="4516438"/>
          </a:xfrm>
        </p:spPr>
        <p:txBody>
          <a:bodyPr>
            <a:normAutofit fontScale="92500" lnSpcReduction="10000"/>
          </a:bodyPr>
          <a:lstStyle/>
          <a:p>
            <a:pPr marL="0" indent="0">
              <a:buNone/>
              <a:defRPr/>
            </a:pPr>
            <a:r>
              <a:rPr lang="en-US" sz="4000" dirty="0"/>
              <a:t>Three child outcomes</a:t>
            </a:r>
          </a:p>
          <a:p>
            <a:pPr>
              <a:defRPr/>
            </a:pPr>
            <a:r>
              <a:rPr lang="en-US" sz="3100" dirty="0"/>
              <a:t>Children will demonstrate improved:</a:t>
            </a:r>
          </a:p>
          <a:p>
            <a:pPr marL="685800" lvl="2" indent="-457200">
              <a:buFont typeface="+mj-lt"/>
              <a:buAutoNum type="arabicPeriod"/>
              <a:defRPr/>
            </a:pPr>
            <a:r>
              <a:rPr lang="en-US" dirty="0"/>
              <a:t>Positive social emotional skills and social relationships</a:t>
            </a:r>
          </a:p>
          <a:p>
            <a:pPr marL="685800" lvl="2" indent="-457200">
              <a:buFont typeface="+mj-lt"/>
              <a:buAutoNum type="arabicPeriod"/>
              <a:defRPr/>
            </a:pPr>
            <a:r>
              <a:rPr lang="en-US" dirty="0"/>
              <a:t>Acquisition of knowledge and skills (including language and communication)</a:t>
            </a:r>
          </a:p>
          <a:p>
            <a:pPr marL="685800" lvl="2" indent="-457200">
              <a:buFont typeface="+mj-lt"/>
              <a:buAutoNum type="arabicPeriod"/>
              <a:defRPr/>
            </a:pPr>
            <a:r>
              <a:rPr lang="en-US" dirty="0"/>
              <a:t>Use of appropriate behaviors to meet their needs</a:t>
            </a:r>
          </a:p>
          <a:p>
            <a:pPr marL="228600" lvl="2" indent="0">
              <a:buNone/>
              <a:defRPr/>
            </a:pPr>
            <a:endParaRPr lang="en-US" dirty="0"/>
          </a:p>
          <a:p>
            <a:pPr>
              <a:defRPr/>
            </a:pPr>
            <a:r>
              <a:rPr lang="en-US" sz="3100" dirty="0"/>
              <a:t>5 Categories under each outcome: </a:t>
            </a:r>
          </a:p>
          <a:p>
            <a:pPr marL="685800" lvl="2" indent="-457200">
              <a:buFont typeface="+mj-lt"/>
              <a:buAutoNum type="alphaLcPeriod"/>
              <a:defRPr/>
            </a:pPr>
            <a:r>
              <a:rPr lang="en-US" sz="2200" dirty="0"/>
              <a:t>Children who did not improve functioning</a:t>
            </a:r>
          </a:p>
          <a:p>
            <a:pPr marL="685800" lvl="2" indent="-457200">
              <a:buFont typeface="+mj-lt"/>
              <a:buAutoNum type="alphaLcPeriod"/>
              <a:defRPr/>
            </a:pPr>
            <a:r>
              <a:rPr lang="en-US" sz="2200" dirty="0"/>
              <a:t>Children who improved functioning but not enough to move closer to same age peers</a:t>
            </a:r>
          </a:p>
          <a:p>
            <a:pPr marL="685800" lvl="2" indent="-457200">
              <a:buFont typeface="+mj-lt"/>
              <a:buAutoNum type="alphaLcPeriod"/>
              <a:defRPr/>
            </a:pPr>
            <a:r>
              <a:rPr lang="en-US" sz="2200" dirty="0"/>
              <a:t>Children who improved functioning enough to move nearer to same age peers but did not reach it</a:t>
            </a:r>
          </a:p>
          <a:p>
            <a:pPr marL="685800" lvl="2" indent="-457200">
              <a:buFont typeface="+mj-lt"/>
              <a:buAutoNum type="alphaLcPeriod"/>
              <a:defRPr/>
            </a:pPr>
            <a:r>
              <a:rPr lang="en-US" sz="2200" dirty="0"/>
              <a:t>Children who improved functioning to reach same age peers</a:t>
            </a:r>
          </a:p>
          <a:p>
            <a:pPr marL="685800" lvl="2" indent="-457200">
              <a:buFont typeface="+mj-lt"/>
              <a:buAutoNum type="alphaLcPeriod"/>
              <a:defRPr/>
            </a:pPr>
            <a:r>
              <a:rPr lang="en-US" sz="2200" dirty="0"/>
              <a:t>Children who maintained functioning comparable to same age peers</a:t>
            </a:r>
          </a:p>
          <a:p>
            <a:endParaRPr lang="en-US" dirty="0"/>
          </a:p>
        </p:txBody>
      </p:sp>
    </p:spTree>
    <p:extLst>
      <p:ext uri="{BB962C8B-B14F-4D97-AF65-F5344CB8AC3E}">
        <p14:creationId xmlns:p14="http://schemas.microsoft.com/office/powerpoint/2010/main" val="3856975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543800" cy="914400"/>
          </a:xfrm>
          <a:ln w="12700">
            <a:noFill/>
          </a:ln>
        </p:spPr>
        <p:txBody>
          <a:bodyPr>
            <a:noAutofit/>
          </a:bodyPr>
          <a:lstStyle/>
          <a:p>
            <a:r>
              <a:rPr lang="en-US" sz="4400" dirty="0">
                <a:solidFill>
                  <a:schemeClr val="tx1">
                    <a:lumMod val="95000"/>
                    <a:lumOff val="5000"/>
                  </a:schemeClr>
                </a:solidFill>
                <a:latin typeface="Baskerville Old Face" panose="02020602080505020303" pitchFamily="18" charset="0"/>
              </a:rPr>
              <a:t>OSEP Progress Category (a)</a:t>
            </a:r>
          </a:p>
        </p:txBody>
      </p:sp>
      <p:sp>
        <p:nvSpPr>
          <p:cNvPr id="3" name="Content Placeholder 2"/>
          <p:cNvSpPr>
            <a:spLocks noGrp="1"/>
          </p:cNvSpPr>
          <p:nvPr>
            <p:ph idx="1"/>
          </p:nvPr>
        </p:nvSpPr>
        <p:spPr>
          <a:xfrm>
            <a:off x="762000" y="1524000"/>
            <a:ext cx="7315200" cy="4495800"/>
          </a:xfrm>
        </p:spPr>
        <p:txBody>
          <a:bodyPr>
            <a:normAutofit/>
          </a:bodyPr>
          <a:lstStyle/>
          <a:p>
            <a:r>
              <a:rPr lang="en-US" dirty="0">
                <a:solidFill>
                  <a:schemeClr val="tx1"/>
                </a:solidFill>
              </a:rPr>
              <a:t>(a): Children who did not improve functioning.</a:t>
            </a:r>
          </a:p>
          <a:p>
            <a:endParaRPr lang="en-US" dirty="0">
              <a:solidFill>
                <a:schemeClr val="tx1"/>
              </a:solidFill>
            </a:endParaRPr>
          </a:p>
          <a:p>
            <a:pPr lvl="1"/>
            <a:r>
              <a:rPr lang="en-US" dirty="0">
                <a:solidFill>
                  <a:schemeClr val="tx1"/>
                </a:solidFill>
              </a:rPr>
              <a:t>Those children who acquired no new skills or regressed during their time in the program.</a:t>
            </a:r>
          </a:p>
          <a:p>
            <a:pPr lvl="1"/>
            <a:endParaRPr lang="en-US" dirty="0">
              <a:solidFill>
                <a:schemeClr val="tx1"/>
              </a:solidFill>
            </a:endParaRPr>
          </a:p>
          <a:p>
            <a:pPr lvl="1"/>
            <a:r>
              <a:rPr lang="en-US" dirty="0">
                <a:solidFill>
                  <a:schemeClr val="tx1"/>
                </a:solidFill>
              </a:rPr>
              <a:t>Rated lower at exit than entry; OR Rated 1 at both entry and exit: AND score “No” on the progress question.</a:t>
            </a:r>
          </a:p>
        </p:txBody>
      </p:sp>
      <p:sp>
        <p:nvSpPr>
          <p:cNvPr id="4" name="Slide Number Placeholder 3"/>
          <p:cNvSpPr>
            <a:spLocks noGrp="1"/>
          </p:cNvSpPr>
          <p:nvPr>
            <p:ph type="sldNum" sz="quarter" idx="12"/>
          </p:nvPr>
        </p:nvSpPr>
        <p:spPr>
          <a:xfrm>
            <a:off x="8229600" y="6324600"/>
            <a:ext cx="762000" cy="365125"/>
          </a:xfrm>
        </p:spPr>
        <p:txBody>
          <a:bodyPr/>
          <a:lstStyle/>
          <a:p>
            <a:fld id="{86AE3B32-82F0-48B9-BC94-E74AFB032788}" type="slidenum">
              <a:rPr lang="en-US" smtClean="0"/>
              <a:t>68</a:t>
            </a:fld>
            <a:endParaRPr lang="en-US" dirty="0"/>
          </a:p>
        </p:txBody>
      </p:sp>
    </p:spTree>
    <p:extLst>
      <p:ext uri="{BB962C8B-B14F-4D97-AF65-F5344CB8AC3E}">
        <p14:creationId xmlns:p14="http://schemas.microsoft.com/office/powerpoint/2010/main" val="3603304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543800" cy="914400"/>
          </a:xfrm>
          <a:ln w="12700">
            <a:noFill/>
          </a:ln>
        </p:spPr>
        <p:txBody>
          <a:bodyPr>
            <a:noAutofit/>
          </a:bodyPr>
          <a:lstStyle/>
          <a:p>
            <a:r>
              <a:rPr lang="en-US" sz="4400" dirty="0">
                <a:solidFill>
                  <a:schemeClr val="tx1">
                    <a:lumMod val="95000"/>
                    <a:lumOff val="5000"/>
                  </a:schemeClr>
                </a:solidFill>
                <a:latin typeface="Baskerville Old Face" panose="02020602080505020303" pitchFamily="18" charset="0"/>
              </a:rPr>
              <a:t>OSEP Progress Category: (b)</a:t>
            </a:r>
          </a:p>
        </p:txBody>
      </p:sp>
      <p:sp>
        <p:nvSpPr>
          <p:cNvPr id="3" name="Content Placeholder 2"/>
          <p:cNvSpPr>
            <a:spLocks noGrp="1"/>
          </p:cNvSpPr>
          <p:nvPr>
            <p:ph idx="1"/>
          </p:nvPr>
        </p:nvSpPr>
        <p:spPr>
          <a:xfrm>
            <a:off x="838200" y="1524000"/>
            <a:ext cx="7543800" cy="4572000"/>
          </a:xfrm>
        </p:spPr>
        <p:txBody>
          <a:bodyPr>
            <a:normAutofit/>
          </a:bodyPr>
          <a:lstStyle/>
          <a:p>
            <a:r>
              <a:rPr lang="en-US" dirty="0">
                <a:solidFill>
                  <a:schemeClr val="tx1"/>
                </a:solidFill>
              </a:rPr>
              <a:t>(b): Children who improved functioning, but not sufficient to move nearer to functioning comparable to same aged peers.</a:t>
            </a:r>
          </a:p>
          <a:p>
            <a:endParaRPr lang="en-US" dirty="0">
              <a:solidFill>
                <a:schemeClr val="tx1"/>
              </a:solidFill>
            </a:endParaRPr>
          </a:p>
          <a:p>
            <a:pPr lvl="1"/>
            <a:r>
              <a:rPr lang="en-US" dirty="0">
                <a:solidFill>
                  <a:schemeClr val="tx1"/>
                </a:solidFill>
              </a:rPr>
              <a:t>Children who acquired new skills but continued to grow at the same rate throughout their time in the program.</a:t>
            </a:r>
          </a:p>
          <a:p>
            <a:pPr lvl="1"/>
            <a:endParaRPr lang="en-US" dirty="0">
              <a:solidFill>
                <a:schemeClr val="tx1"/>
              </a:solidFill>
            </a:endParaRPr>
          </a:p>
          <a:p>
            <a:pPr lvl="1"/>
            <a:r>
              <a:rPr lang="en-US" dirty="0">
                <a:solidFill>
                  <a:schemeClr val="tx1"/>
                </a:solidFill>
              </a:rPr>
              <a:t>Rated 5 or lower at entry; AND rated the same or lower at exit; AND “Yes” on the progress question.</a:t>
            </a:r>
          </a:p>
        </p:txBody>
      </p:sp>
      <p:sp>
        <p:nvSpPr>
          <p:cNvPr id="4" name="Slide Number Placeholder 3"/>
          <p:cNvSpPr>
            <a:spLocks noGrp="1"/>
          </p:cNvSpPr>
          <p:nvPr>
            <p:ph type="sldNum" sz="quarter" idx="12"/>
          </p:nvPr>
        </p:nvSpPr>
        <p:spPr>
          <a:xfrm>
            <a:off x="8153400" y="6324600"/>
            <a:ext cx="762000" cy="365125"/>
          </a:xfrm>
        </p:spPr>
        <p:txBody>
          <a:bodyPr/>
          <a:lstStyle/>
          <a:p>
            <a:fld id="{86AE3B32-82F0-48B9-BC94-E74AFB032788}" type="slidenum">
              <a:rPr lang="en-US" smtClean="0"/>
              <a:t>69</a:t>
            </a:fld>
            <a:endParaRPr lang="en-US" dirty="0"/>
          </a:p>
        </p:txBody>
      </p:sp>
    </p:spTree>
    <p:extLst>
      <p:ext uri="{BB962C8B-B14F-4D97-AF65-F5344CB8AC3E}">
        <p14:creationId xmlns:p14="http://schemas.microsoft.com/office/powerpoint/2010/main" val="209408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BEC2F-DAB1-474F-BE56-6997650D87F0}"/>
              </a:ext>
            </a:extLst>
          </p:cNvPr>
          <p:cNvSpPr>
            <a:spLocks noGrp="1"/>
          </p:cNvSpPr>
          <p:nvPr>
            <p:ph type="title"/>
          </p:nvPr>
        </p:nvSpPr>
        <p:spPr/>
        <p:txBody>
          <a:bodyPr/>
          <a:lstStyle/>
          <a:p>
            <a:r>
              <a:rPr lang="en-US" dirty="0"/>
              <a:t>Why are they important?</a:t>
            </a:r>
          </a:p>
        </p:txBody>
      </p:sp>
      <p:sp>
        <p:nvSpPr>
          <p:cNvPr id="3" name="Content Placeholder 2">
            <a:extLst>
              <a:ext uri="{FF2B5EF4-FFF2-40B4-BE49-F238E27FC236}">
                <a16:creationId xmlns:a16="http://schemas.microsoft.com/office/drawing/2014/main" id="{1B540C93-E50E-49B4-9246-D7599D98D347}"/>
              </a:ext>
            </a:extLst>
          </p:cNvPr>
          <p:cNvSpPr>
            <a:spLocks noGrp="1"/>
          </p:cNvSpPr>
          <p:nvPr>
            <p:ph idx="1"/>
          </p:nvPr>
        </p:nvSpPr>
        <p:spPr>
          <a:xfrm>
            <a:off x="71718" y="1349278"/>
            <a:ext cx="7875418" cy="4613315"/>
          </a:xfrm>
        </p:spPr>
        <p:txBody>
          <a:bodyPr>
            <a:normAutofit/>
          </a:bodyPr>
          <a:lstStyle/>
          <a:p>
            <a:pPr algn="ctr"/>
            <a:endParaRPr lang="en-US" sz="2800" i="1" dirty="0"/>
          </a:p>
          <a:p>
            <a:pPr algn="ctr"/>
            <a:r>
              <a:rPr lang="en-US" sz="2800" i="1" dirty="0"/>
              <a:t>To ensure children are active and successful participants in a variety of settings and situations</a:t>
            </a:r>
          </a:p>
          <a:p>
            <a:pPr algn="ctr"/>
            <a:endParaRPr lang="en-US" sz="2800" i="1" dirty="0"/>
          </a:p>
        </p:txBody>
      </p:sp>
      <p:sp>
        <p:nvSpPr>
          <p:cNvPr id="4" name="Slide Number Placeholder 3">
            <a:extLst>
              <a:ext uri="{FF2B5EF4-FFF2-40B4-BE49-F238E27FC236}">
                <a16:creationId xmlns:a16="http://schemas.microsoft.com/office/drawing/2014/main" id="{14A4FBBB-9976-432F-AF23-A7E3221F452D}"/>
              </a:ext>
            </a:extLst>
          </p:cNvPr>
          <p:cNvSpPr>
            <a:spLocks noGrp="1"/>
          </p:cNvSpPr>
          <p:nvPr>
            <p:ph type="sldNum" sz="quarter" idx="12"/>
          </p:nvPr>
        </p:nvSpPr>
        <p:spPr/>
        <p:txBody>
          <a:bodyPr/>
          <a:lstStyle/>
          <a:p>
            <a:fld id="{16630861-4318-414B-8E21-CA5F03E7BD41}" type="slidenum">
              <a:rPr lang="en-US" smtClean="0"/>
              <a:t>7</a:t>
            </a:fld>
            <a:endParaRPr lang="en-US" dirty="0"/>
          </a:p>
        </p:txBody>
      </p:sp>
      <p:pic>
        <p:nvPicPr>
          <p:cNvPr id="7" name="Picture 6">
            <a:extLst>
              <a:ext uri="{FF2B5EF4-FFF2-40B4-BE49-F238E27FC236}">
                <a16:creationId xmlns:a16="http://schemas.microsoft.com/office/drawing/2014/main" id="{A5386D1E-E26B-4F30-8D89-5F86F83F490B}"/>
              </a:ext>
            </a:extLst>
          </p:cNvPr>
          <p:cNvPicPr>
            <a:picLocks noChangeAspect="1"/>
          </p:cNvPicPr>
          <p:nvPr/>
        </p:nvPicPr>
        <p:blipFill>
          <a:blip r:embed="rId4"/>
          <a:stretch>
            <a:fillRect/>
          </a:stretch>
        </p:blipFill>
        <p:spPr>
          <a:xfrm>
            <a:off x="71717" y="3506680"/>
            <a:ext cx="3177509" cy="1801056"/>
          </a:xfrm>
          <a:prstGeom prst="rect">
            <a:avLst/>
          </a:prstGeom>
        </p:spPr>
      </p:pic>
      <p:pic>
        <p:nvPicPr>
          <p:cNvPr id="9" name="Picture 8">
            <a:extLst>
              <a:ext uri="{FF2B5EF4-FFF2-40B4-BE49-F238E27FC236}">
                <a16:creationId xmlns:a16="http://schemas.microsoft.com/office/drawing/2014/main" id="{DD425C94-E11D-4A31-8B5D-87228F347A02}"/>
              </a:ext>
            </a:extLst>
          </p:cNvPr>
          <p:cNvPicPr>
            <a:picLocks noChangeAspect="1"/>
          </p:cNvPicPr>
          <p:nvPr/>
        </p:nvPicPr>
        <p:blipFill>
          <a:blip r:embed="rId5"/>
          <a:stretch>
            <a:fillRect/>
          </a:stretch>
        </p:blipFill>
        <p:spPr>
          <a:xfrm>
            <a:off x="4713675" y="3374161"/>
            <a:ext cx="2992141" cy="1933575"/>
          </a:xfrm>
          <a:prstGeom prst="rect">
            <a:avLst/>
          </a:prstGeom>
        </p:spPr>
      </p:pic>
    </p:spTree>
    <p:custDataLst>
      <p:tags r:id="rId1"/>
    </p:custDataLst>
    <p:extLst>
      <p:ext uri="{BB962C8B-B14F-4D97-AF65-F5344CB8AC3E}">
        <p14:creationId xmlns:p14="http://schemas.microsoft.com/office/powerpoint/2010/main" val="1656786355"/>
      </p:ext>
    </p:extLst>
  </p:cSld>
  <p:clrMapOvr>
    <a:masterClrMapping/>
  </p:clrMapOvr>
  <p:extLst mod="1"/>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467600" cy="914400"/>
          </a:xfrm>
          <a:ln w="12700">
            <a:noFill/>
          </a:ln>
        </p:spPr>
        <p:txBody>
          <a:bodyPr>
            <a:normAutofit/>
          </a:bodyPr>
          <a:lstStyle/>
          <a:p>
            <a:r>
              <a:rPr lang="en-US" sz="4400" dirty="0">
                <a:solidFill>
                  <a:schemeClr val="tx1">
                    <a:lumMod val="95000"/>
                    <a:lumOff val="5000"/>
                  </a:schemeClr>
                </a:solidFill>
                <a:latin typeface="Baskerville Old Face" panose="02020602080505020303" pitchFamily="18" charset="0"/>
              </a:rPr>
              <a:t>OSEP Progress Category: (c)</a:t>
            </a:r>
          </a:p>
        </p:txBody>
      </p:sp>
      <p:sp>
        <p:nvSpPr>
          <p:cNvPr id="3" name="Content Placeholder 2"/>
          <p:cNvSpPr>
            <a:spLocks noGrp="1"/>
          </p:cNvSpPr>
          <p:nvPr>
            <p:ph idx="1"/>
          </p:nvPr>
        </p:nvSpPr>
        <p:spPr>
          <a:xfrm>
            <a:off x="838200" y="1447800"/>
            <a:ext cx="7467600" cy="4800600"/>
          </a:xfrm>
        </p:spPr>
        <p:txBody>
          <a:bodyPr>
            <a:normAutofit/>
          </a:bodyPr>
          <a:lstStyle/>
          <a:p>
            <a:r>
              <a:rPr lang="en-US" dirty="0">
                <a:solidFill>
                  <a:schemeClr val="tx1"/>
                </a:solidFill>
              </a:rPr>
              <a:t>(c): Children who improved functioning to  a level nearer to same aged peers but did not reach it.</a:t>
            </a:r>
          </a:p>
          <a:p>
            <a:pPr lvl="1"/>
            <a:r>
              <a:rPr lang="en-US" dirty="0">
                <a:solidFill>
                  <a:schemeClr val="tx1"/>
                </a:solidFill>
              </a:rPr>
              <a:t>Children who acquired new skills but accelerated their rate of growth during their time in the program.  They were making progress toward catching up with their same aged peers but were still functioning below age expectations when they left the program.</a:t>
            </a:r>
          </a:p>
          <a:p>
            <a:pPr lvl="1"/>
            <a:r>
              <a:rPr lang="en-US" dirty="0">
                <a:solidFill>
                  <a:schemeClr val="tx1"/>
                </a:solidFill>
              </a:rPr>
              <a:t>Rated higher at exit than entry; AND Rated 5 or below at exit.  </a:t>
            </a:r>
          </a:p>
        </p:txBody>
      </p:sp>
      <p:sp>
        <p:nvSpPr>
          <p:cNvPr id="4" name="Slide Number Placeholder 3"/>
          <p:cNvSpPr>
            <a:spLocks noGrp="1"/>
          </p:cNvSpPr>
          <p:nvPr>
            <p:ph type="sldNum" sz="quarter" idx="12"/>
          </p:nvPr>
        </p:nvSpPr>
        <p:spPr>
          <a:xfrm>
            <a:off x="8153400" y="6324600"/>
            <a:ext cx="762000" cy="365125"/>
          </a:xfrm>
        </p:spPr>
        <p:txBody>
          <a:bodyPr/>
          <a:lstStyle/>
          <a:p>
            <a:fld id="{86AE3B32-82F0-48B9-BC94-E74AFB032788}" type="slidenum">
              <a:rPr lang="en-US" smtClean="0"/>
              <a:t>70</a:t>
            </a:fld>
            <a:endParaRPr lang="en-US" dirty="0"/>
          </a:p>
        </p:txBody>
      </p:sp>
    </p:spTree>
    <p:extLst>
      <p:ext uri="{BB962C8B-B14F-4D97-AF65-F5344CB8AC3E}">
        <p14:creationId xmlns:p14="http://schemas.microsoft.com/office/powerpoint/2010/main" val="1366896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467600" cy="838200"/>
          </a:xfrm>
          <a:ln w="12700">
            <a:noFill/>
          </a:ln>
        </p:spPr>
        <p:txBody>
          <a:bodyPr>
            <a:noAutofit/>
          </a:bodyPr>
          <a:lstStyle/>
          <a:p>
            <a:r>
              <a:rPr lang="en-US" sz="4400" dirty="0">
                <a:solidFill>
                  <a:schemeClr val="tx1">
                    <a:lumMod val="95000"/>
                    <a:lumOff val="5000"/>
                  </a:schemeClr>
                </a:solidFill>
                <a:latin typeface="Baskerville Old Face" panose="02020602080505020303" pitchFamily="18" charset="0"/>
              </a:rPr>
              <a:t>OSEP Progress Category: (d)</a:t>
            </a:r>
          </a:p>
        </p:txBody>
      </p:sp>
      <p:sp>
        <p:nvSpPr>
          <p:cNvPr id="3" name="Content Placeholder 2"/>
          <p:cNvSpPr>
            <a:spLocks noGrp="1"/>
          </p:cNvSpPr>
          <p:nvPr>
            <p:ph idx="1"/>
          </p:nvPr>
        </p:nvSpPr>
        <p:spPr>
          <a:xfrm>
            <a:off x="685800" y="1371600"/>
            <a:ext cx="7543800" cy="4953000"/>
          </a:xfrm>
        </p:spPr>
        <p:txBody>
          <a:bodyPr>
            <a:normAutofit/>
          </a:bodyPr>
          <a:lstStyle/>
          <a:p>
            <a:r>
              <a:rPr lang="en-US" dirty="0">
                <a:solidFill>
                  <a:schemeClr val="tx1"/>
                </a:solidFill>
              </a:rPr>
              <a:t>(d): Children who improved functioning to reach a level comparable to same aged peers.</a:t>
            </a:r>
          </a:p>
          <a:p>
            <a:endParaRPr lang="en-US" dirty="0">
              <a:solidFill>
                <a:schemeClr val="tx1"/>
              </a:solidFill>
            </a:endParaRPr>
          </a:p>
          <a:p>
            <a:pPr lvl="1"/>
            <a:r>
              <a:rPr lang="en-US" dirty="0">
                <a:solidFill>
                  <a:schemeClr val="tx1"/>
                </a:solidFill>
              </a:rPr>
              <a:t>Children who were functioning below age expectations when they entered the program but were functioning at age expectations when they left.</a:t>
            </a:r>
          </a:p>
          <a:p>
            <a:pPr lvl="1"/>
            <a:endParaRPr lang="en-US" dirty="0">
              <a:solidFill>
                <a:schemeClr val="tx1"/>
              </a:solidFill>
            </a:endParaRPr>
          </a:p>
          <a:p>
            <a:pPr lvl="1"/>
            <a:r>
              <a:rPr lang="en-US" dirty="0">
                <a:solidFill>
                  <a:schemeClr val="tx1"/>
                </a:solidFill>
              </a:rPr>
              <a:t>Rated 5 or lower at entry: AND rated 6 or 7 at exit.</a:t>
            </a:r>
          </a:p>
        </p:txBody>
      </p:sp>
      <p:sp>
        <p:nvSpPr>
          <p:cNvPr id="4" name="Slide Number Placeholder 3"/>
          <p:cNvSpPr>
            <a:spLocks noGrp="1"/>
          </p:cNvSpPr>
          <p:nvPr>
            <p:ph type="sldNum" sz="quarter" idx="12"/>
          </p:nvPr>
        </p:nvSpPr>
        <p:spPr>
          <a:xfrm>
            <a:off x="8153400" y="6324600"/>
            <a:ext cx="762000" cy="365125"/>
          </a:xfrm>
        </p:spPr>
        <p:txBody>
          <a:bodyPr/>
          <a:lstStyle/>
          <a:p>
            <a:fld id="{86AE3B32-82F0-48B9-BC94-E74AFB032788}" type="slidenum">
              <a:rPr lang="en-US" smtClean="0"/>
              <a:t>71</a:t>
            </a:fld>
            <a:endParaRPr lang="en-US" dirty="0"/>
          </a:p>
        </p:txBody>
      </p:sp>
    </p:spTree>
    <p:extLst>
      <p:ext uri="{BB962C8B-B14F-4D97-AF65-F5344CB8AC3E}">
        <p14:creationId xmlns:p14="http://schemas.microsoft.com/office/powerpoint/2010/main" val="498180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467600" cy="838200"/>
          </a:xfrm>
          <a:ln w="12700">
            <a:noFill/>
          </a:ln>
        </p:spPr>
        <p:txBody>
          <a:bodyPr>
            <a:noAutofit/>
          </a:bodyPr>
          <a:lstStyle/>
          <a:p>
            <a:r>
              <a:rPr lang="en-US" sz="4400" dirty="0">
                <a:solidFill>
                  <a:schemeClr val="tx1">
                    <a:lumMod val="95000"/>
                    <a:lumOff val="5000"/>
                  </a:schemeClr>
                </a:solidFill>
                <a:latin typeface="Baskerville Old Face" panose="02020602080505020303" pitchFamily="18" charset="0"/>
              </a:rPr>
              <a:t>OSEP Progress Category: (e)</a:t>
            </a:r>
          </a:p>
        </p:txBody>
      </p:sp>
      <p:sp>
        <p:nvSpPr>
          <p:cNvPr id="3" name="Content Placeholder 2"/>
          <p:cNvSpPr>
            <a:spLocks noGrp="1"/>
          </p:cNvSpPr>
          <p:nvPr>
            <p:ph idx="1"/>
          </p:nvPr>
        </p:nvSpPr>
        <p:spPr>
          <a:xfrm>
            <a:off x="762000" y="1447800"/>
            <a:ext cx="7543800" cy="4724400"/>
          </a:xfrm>
        </p:spPr>
        <p:txBody>
          <a:bodyPr>
            <a:normAutofit/>
          </a:bodyPr>
          <a:lstStyle/>
          <a:p>
            <a:r>
              <a:rPr lang="en-US" dirty="0">
                <a:solidFill>
                  <a:schemeClr val="tx1"/>
                </a:solidFill>
              </a:rPr>
              <a:t>(e): Children who maintained functioning at a level comparable to same aged peers.</a:t>
            </a:r>
          </a:p>
          <a:p>
            <a:endParaRPr lang="en-US" dirty="0">
              <a:solidFill>
                <a:schemeClr val="tx1"/>
              </a:solidFill>
            </a:endParaRPr>
          </a:p>
          <a:p>
            <a:pPr lvl="1"/>
            <a:r>
              <a:rPr lang="en-US" dirty="0">
                <a:solidFill>
                  <a:schemeClr val="tx1"/>
                </a:solidFill>
              </a:rPr>
              <a:t>Children who were functioning at age expectations when they entered the program and were functioning at age expectations when they left.</a:t>
            </a:r>
          </a:p>
          <a:p>
            <a:pPr lvl="1"/>
            <a:endParaRPr lang="en-US" dirty="0">
              <a:solidFill>
                <a:schemeClr val="tx1"/>
              </a:solidFill>
            </a:endParaRPr>
          </a:p>
          <a:p>
            <a:pPr lvl="1"/>
            <a:r>
              <a:rPr lang="en-US" dirty="0">
                <a:solidFill>
                  <a:schemeClr val="tx1"/>
                </a:solidFill>
              </a:rPr>
              <a:t>Rated 6 or 7 at entry; AND rated 6 or 7 at exit.</a:t>
            </a:r>
          </a:p>
        </p:txBody>
      </p:sp>
      <p:sp>
        <p:nvSpPr>
          <p:cNvPr id="4" name="Slide Number Placeholder 3"/>
          <p:cNvSpPr>
            <a:spLocks noGrp="1"/>
          </p:cNvSpPr>
          <p:nvPr>
            <p:ph type="sldNum" sz="quarter" idx="12"/>
          </p:nvPr>
        </p:nvSpPr>
        <p:spPr>
          <a:xfrm>
            <a:off x="8153400" y="6324600"/>
            <a:ext cx="762000" cy="365125"/>
          </a:xfrm>
        </p:spPr>
        <p:txBody>
          <a:bodyPr/>
          <a:lstStyle/>
          <a:p>
            <a:fld id="{86AE3B32-82F0-48B9-BC94-E74AFB032788}" type="slidenum">
              <a:rPr lang="en-US" smtClean="0"/>
              <a:t>72</a:t>
            </a:fld>
            <a:endParaRPr lang="en-US" dirty="0"/>
          </a:p>
        </p:txBody>
      </p:sp>
    </p:spTree>
    <p:extLst>
      <p:ext uri="{BB962C8B-B14F-4D97-AF65-F5344CB8AC3E}">
        <p14:creationId xmlns:p14="http://schemas.microsoft.com/office/powerpoint/2010/main" val="2202721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7576-FF50-459F-9A58-9C3F760C4624}"/>
              </a:ext>
            </a:extLst>
          </p:cNvPr>
          <p:cNvSpPr>
            <a:spLocks noGrp="1"/>
          </p:cNvSpPr>
          <p:nvPr>
            <p:ph type="title"/>
          </p:nvPr>
        </p:nvSpPr>
        <p:spPr/>
        <p:txBody>
          <a:bodyPr/>
          <a:lstStyle/>
          <a:p>
            <a:r>
              <a:rPr lang="en-US" dirty="0"/>
              <a:t>Summary Statement 1</a:t>
            </a:r>
            <a:br>
              <a:rPr lang="en-US" dirty="0"/>
            </a:br>
            <a:r>
              <a:rPr lang="en-US" dirty="0"/>
              <a:t>State Targets and County Data</a:t>
            </a:r>
          </a:p>
        </p:txBody>
      </p:sp>
      <p:graphicFrame>
        <p:nvGraphicFramePr>
          <p:cNvPr id="7" name="Content Placeholder 6">
            <a:extLst>
              <a:ext uri="{FF2B5EF4-FFF2-40B4-BE49-F238E27FC236}">
                <a16:creationId xmlns:a16="http://schemas.microsoft.com/office/drawing/2014/main" id="{18C701EB-6018-493E-8D70-D7EF9131ED8E}"/>
              </a:ext>
            </a:extLst>
          </p:cNvPr>
          <p:cNvGraphicFramePr>
            <a:graphicFrameLocks noGrp="1"/>
          </p:cNvGraphicFramePr>
          <p:nvPr>
            <p:ph idx="1"/>
            <p:extLst>
              <p:ext uri="{D42A27DB-BD31-4B8C-83A1-F6EECF244321}">
                <p14:modId xmlns:p14="http://schemas.microsoft.com/office/powerpoint/2010/main" val="4261767988"/>
              </p:ext>
            </p:extLst>
          </p:nvPr>
        </p:nvGraphicFramePr>
        <p:xfrm>
          <a:off x="298450" y="1724025"/>
          <a:ext cx="8528050" cy="41497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58332FCB-CE2C-490C-8C00-2DF3E2C5AE4E}"/>
              </a:ext>
            </a:extLst>
          </p:cNvPr>
          <p:cNvSpPr>
            <a:spLocks noGrp="1"/>
          </p:cNvSpPr>
          <p:nvPr>
            <p:ph type="sldNum" sz="quarter" idx="12"/>
          </p:nvPr>
        </p:nvSpPr>
        <p:spPr/>
        <p:txBody>
          <a:bodyPr/>
          <a:lstStyle/>
          <a:p>
            <a:fld id="{16630861-4318-414B-8E21-CA5F03E7BD41}" type="slidenum">
              <a:rPr lang="en-US" smtClean="0"/>
              <a:t>73</a:t>
            </a:fld>
            <a:endParaRPr lang="en-US"/>
          </a:p>
        </p:txBody>
      </p:sp>
    </p:spTree>
    <p:extLst>
      <p:ext uri="{BB962C8B-B14F-4D97-AF65-F5344CB8AC3E}">
        <p14:creationId xmlns:p14="http://schemas.microsoft.com/office/powerpoint/2010/main" val="687585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12245-8C9B-4FA6-BF4B-6CBAB516275C}"/>
              </a:ext>
            </a:extLst>
          </p:cNvPr>
          <p:cNvSpPr>
            <a:spLocks noGrp="1"/>
          </p:cNvSpPr>
          <p:nvPr>
            <p:ph type="title"/>
          </p:nvPr>
        </p:nvSpPr>
        <p:spPr/>
        <p:txBody>
          <a:bodyPr>
            <a:normAutofit fontScale="90000"/>
          </a:bodyPr>
          <a:lstStyle/>
          <a:p>
            <a:pPr algn="ctr"/>
            <a:r>
              <a:rPr lang="en-US" dirty="0"/>
              <a:t>Summary Statement 2</a:t>
            </a:r>
            <a:br>
              <a:rPr lang="en-US" dirty="0"/>
            </a:br>
            <a:r>
              <a:rPr lang="en-US" dirty="0"/>
              <a:t>State Targets and County Data</a:t>
            </a:r>
            <a:br>
              <a:rPr lang="en-US" dirty="0"/>
            </a:br>
            <a:r>
              <a:rPr lang="en-US" dirty="0"/>
              <a:t>Did Students Exit at Age Level?</a:t>
            </a:r>
          </a:p>
        </p:txBody>
      </p:sp>
      <p:graphicFrame>
        <p:nvGraphicFramePr>
          <p:cNvPr id="7" name="Content Placeholder 6">
            <a:extLst>
              <a:ext uri="{FF2B5EF4-FFF2-40B4-BE49-F238E27FC236}">
                <a16:creationId xmlns:a16="http://schemas.microsoft.com/office/drawing/2014/main" id="{C9A36D57-3CC9-4415-B3EC-36022D947F86}"/>
              </a:ext>
            </a:extLst>
          </p:cNvPr>
          <p:cNvGraphicFramePr>
            <a:graphicFrameLocks noGrp="1"/>
          </p:cNvGraphicFramePr>
          <p:nvPr>
            <p:ph idx="1"/>
            <p:extLst>
              <p:ext uri="{D42A27DB-BD31-4B8C-83A1-F6EECF244321}">
                <p14:modId xmlns:p14="http://schemas.microsoft.com/office/powerpoint/2010/main" val="1402841211"/>
              </p:ext>
            </p:extLst>
          </p:nvPr>
        </p:nvGraphicFramePr>
        <p:xfrm>
          <a:off x="269036" y="1543905"/>
          <a:ext cx="8457714" cy="403688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0A6C1A0D-FB9C-42D4-9056-E775466AFCAC}"/>
              </a:ext>
            </a:extLst>
          </p:cNvPr>
          <p:cNvSpPr>
            <a:spLocks noGrp="1"/>
          </p:cNvSpPr>
          <p:nvPr>
            <p:ph type="sldNum" sz="quarter" idx="12"/>
          </p:nvPr>
        </p:nvSpPr>
        <p:spPr/>
        <p:txBody>
          <a:bodyPr/>
          <a:lstStyle/>
          <a:p>
            <a:fld id="{16630861-4318-414B-8E21-CA5F03E7BD41}" type="slidenum">
              <a:rPr lang="en-US" smtClean="0"/>
              <a:t>74</a:t>
            </a:fld>
            <a:endParaRPr lang="en-US"/>
          </a:p>
        </p:txBody>
      </p:sp>
    </p:spTree>
    <p:extLst>
      <p:ext uri="{BB962C8B-B14F-4D97-AF65-F5344CB8AC3E}">
        <p14:creationId xmlns:p14="http://schemas.microsoft.com/office/powerpoint/2010/main" val="4286309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QUESTIONS/CONCERNS</a:t>
            </a:r>
          </a:p>
        </p:txBody>
      </p:sp>
      <p:sp>
        <p:nvSpPr>
          <p:cNvPr id="4" name="Slide Number Placeholder 3"/>
          <p:cNvSpPr>
            <a:spLocks noGrp="1"/>
          </p:cNvSpPr>
          <p:nvPr>
            <p:ph type="sldNum" sz="quarter" idx="12"/>
          </p:nvPr>
        </p:nvSpPr>
        <p:spPr/>
        <p:txBody>
          <a:bodyPr/>
          <a:lstStyle/>
          <a:p>
            <a:fld id="{16630861-4318-414B-8E21-CA5F03E7BD41}" type="slidenum">
              <a:rPr lang="en-US" smtClean="0"/>
              <a:t>75</a:t>
            </a:fld>
            <a:endParaRPr lang="en-US" dirty="0"/>
          </a:p>
        </p:txBody>
      </p:sp>
      <p:pic>
        <p:nvPicPr>
          <p:cNvPr id="7" name="Content Placeholder 6"/>
          <p:cNvPicPr>
            <a:picLocks noGrp="1" noChangeAspect="1"/>
          </p:cNvPicPr>
          <p:nvPr>
            <p:ph idx="1"/>
          </p:nvPr>
        </p:nvPicPr>
        <p:blipFill>
          <a:blip r:embed="rId3"/>
          <a:stretch>
            <a:fillRect/>
          </a:stretch>
        </p:blipFill>
        <p:spPr>
          <a:xfrm>
            <a:off x="2723670" y="2015179"/>
            <a:ext cx="3677612" cy="3112294"/>
          </a:xfrm>
          <a:prstGeom prst="rect">
            <a:avLst/>
          </a:prstGeom>
        </p:spPr>
      </p:pic>
    </p:spTree>
    <p:custDataLst>
      <p:tags r:id="rId1"/>
    </p:custDataLst>
    <p:extLst>
      <p:ext uri="{BB962C8B-B14F-4D97-AF65-F5344CB8AC3E}">
        <p14:creationId xmlns:p14="http://schemas.microsoft.com/office/powerpoint/2010/main" val="1227474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5EA3-3869-4531-A2AB-1C1A231B7A1C}"/>
              </a:ext>
            </a:extLst>
          </p:cNvPr>
          <p:cNvSpPr>
            <a:spLocks noGrp="1"/>
          </p:cNvSpPr>
          <p:nvPr>
            <p:ph type="title"/>
          </p:nvPr>
        </p:nvSpPr>
        <p:spPr/>
        <p:txBody>
          <a:bodyPr/>
          <a:lstStyle/>
          <a:p>
            <a:pPr algn="ctr"/>
            <a:r>
              <a:rPr lang="en-US" dirty="0"/>
              <a:t>SURVEY</a:t>
            </a:r>
          </a:p>
        </p:txBody>
      </p:sp>
      <p:sp>
        <p:nvSpPr>
          <p:cNvPr id="3" name="Content Placeholder 2">
            <a:extLst>
              <a:ext uri="{FF2B5EF4-FFF2-40B4-BE49-F238E27FC236}">
                <a16:creationId xmlns:a16="http://schemas.microsoft.com/office/drawing/2014/main" id="{FD04C51A-9752-45BC-BADB-34C4DBB8DD4F}"/>
              </a:ext>
            </a:extLst>
          </p:cNvPr>
          <p:cNvSpPr>
            <a:spLocks noGrp="1"/>
          </p:cNvSpPr>
          <p:nvPr>
            <p:ph idx="1"/>
          </p:nvPr>
        </p:nvSpPr>
        <p:spPr>
          <a:xfrm>
            <a:off x="298939" y="2087546"/>
            <a:ext cx="8527427" cy="3112477"/>
          </a:xfrm>
        </p:spPr>
        <p:txBody>
          <a:bodyPr/>
          <a:lstStyle/>
          <a:p>
            <a:pPr marL="0" indent="0">
              <a:buNone/>
            </a:pPr>
            <a:r>
              <a:rPr lang="en-US" sz="2800" dirty="0"/>
              <a:t>Must be completed  by 5:00 p.m. the day of this session.</a:t>
            </a:r>
          </a:p>
          <a:p>
            <a:pPr marL="0" indent="0">
              <a:buNone/>
            </a:pPr>
            <a:endParaRPr lang="en-US" sz="2800" dirty="0"/>
          </a:p>
          <a:p>
            <a:pPr marL="0" indent="0">
              <a:buNone/>
            </a:pPr>
            <a:r>
              <a:rPr lang="en-US" dirty="0">
                <a:solidFill>
                  <a:srgbClr val="A7253F"/>
                </a:solidFill>
              </a:rPr>
              <a:t>Remember this is how your attendance is documented.   </a:t>
            </a:r>
          </a:p>
          <a:p>
            <a:pPr marL="0" indent="0">
              <a:buNone/>
            </a:pPr>
            <a:endParaRPr lang="en-US" dirty="0">
              <a:solidFill>
                <a:srgbClr val="A7253F"/>
              </a:solidFill>
            </a:endParaRPr>
          </a:p>
          <a:p>
            <a:pPr marL="0" indent="0">
              <a:buNone/>
            </a:pPr>
            <a:endParaRPr lang="en-US" dirty="0">
              <a:solidFill>
                <a:srgbClr val="A7253F"/>
              </a:solidFill>
            </a:endParaRPr>
          </a:p>
        </p:txBody>
      </p:sp>
      <p:sp>
        <p:nvSpPr>
          <p:cNvPr id="4" name="Slide Number Placeholder 3">
            <a:extLst>
              <a:ext uri="{FF2B5EF4-FFF2-40B4-BE49-F238E27FC236}">
                <a16:creationId xmlns:a16="http://schemas.microsoft.com/office/drawing/2014/main" id="{C3F5D822-B4F1-41C8-A793-265F763B6186}"/>
              </a:ext>
            </a:extLst>
          </p:cNvPr>
          <p:cNvSpPr>
            <a:spLocks noGrp="1"/>
          </p:cNvSpPr>
          <p:nvPr>
            <p:ph type="sldNum" sz="quarter" idx="12"/>
          </p:nvPr>
        </p:nvSpPr>
        <p:spPr/>
        <p:txBody>
          <a:bodyPr/>
          <a:lstStyle/>
          <a:p>
            <a:fld id="{16630861-4318-414B-8E21-CA5F03E7BD41}" type="slidenum">
              <a:rPr lang="en-US" smtClean="0"/>
              <a:t>76</a:t>
            </a:fld>
            <a:endParaRPr lang="en-US"/>
          </a:p>
        </p:txBody>
      </p:sp>
      <p:sp>
        <p:nvSpPr>
          <p:cNvPr id="5" name="Rectangle 4">
            <a:extLst>
              <a:ext uri="{FF2B5EF4-FFF2-40B4-BE49-F238E27FC236}">
                <a16:creationId xmlns:a16="http://schemas.microsoft.com/office/drawing/2014/main" id="{1A9D68F4-31A4-452F-84F1-0715D973C376}"/>
              </a:ext>
            </a:extLst>
          </p:cNvPr>
          <p:cNvSpPr/>
          <p:nvPr/>
        </p:nvSpPr>
        <p:spPr>
          <a:xfrm>
            <a:off x="736828" y="3643784"/>
            <a:ext cx="4572000" cy="923330"/>
          </a:xfrm>
          <a:prstGeom prst="rect">
            <a:avLst/>
          </a:prstGeom>
        </p:spPr>
        <p:txBody>
          <a:bodyPr>
            <a:spAutoFit/>
          </a:bodyPr>
          <a:lstStyle/>
          <a:p>
            <a:r>
              <a:rPr lang="en-US" sz="1350" dirty="0">
                <a:hlinkClick r:id="rId3"/>
              </a:rPr>
              <a:t>https://forms.office.com/Pages/ResponsePage.aspx?id=S7AZ4AwzekaLrgn7FzdNapE-Oszzk9RJgS7C6cljCXdUMVc3VUoyS1cxMDRGWVZRMTMzMkJaTVU5MC4u</a:t>
            </a:r>
            <a:endParaRPr lang="en-US" sz="1350" dirty="0"/>
          </a:p>
        </p:txBody>
      </p:sp>
      <p:pic>
        <p:nvPicPr>
          <p:cNvPr id="1026" name="Picture 9" descr="image002">
            <a:extLst>
              <a:ext uri="{FF2B5EF4-FFF2-40B4-BE49-F238E27FC236}">
                <a16:creationId xmlns:a16="http://schemas.microsoft.com/office/drawing/2014/main" id="{11C0F773-36E9-45D0-A9D1-FDBAFF886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957" y="3179271"/>
            <a:ext cx="2107406" cy="209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0471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Resources/Help/Questions?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endParaRPr lang="en-US" b="1" dirty="0"/>
          </a:p>
          <a:p>
            <a:endParaRPr lang="en-US" b="1" dirty="0">
              <a:hlinkClick r:id="rId3"/>
            </a:endParaRPr>
          </a:p>
          <a:p>
            <a:r>
              <a:rPr lang="en-US" u="sng" dirty="0">
                <a:hlinkClick r:id="rId3"/>
              </a:rPr>
              <a:t>ECTA Center The Early Childhood Technical Assistance Center   http://ectacenter.org/eco/</a:t>
            </a:r>
            <a:endParaRPr lang="en-US" b="1" dirty="0"/>
          </a:p>
          <a:p>
            <a:pPr marL="0" indent="0">
              <a:buNone/>
            </a:pPr>
            <a:r>
              <a:rPr lang="en-US" b="1" dirty="0"/>
              <a:t> </a:t>
            </a:r>
            <a:r>
              <a:rPr lang="en-US" dirty="0">
                <a:solidFill>
                  <a:schemeClr val="tx1"/>
                </a:solidFill>
              </a:rPr>
              <a:t>This center offers extensive information for the summary process, inclusion, and other information relating to the   Individuals with Disabilities Education Act (IDEA)</a:t>
            </a:r>
          </a:p>
          <a:p>
            <a:endParaRPr lang="en-US" b="1" dirty="0">
              <a:solidFill>
                <a:schemeClr val="tx1"/>
              </a:solidFill>
            </a:endParaRPr>
          </a:p>
          <a:p>
            <a:r>
              <a:rPr lang="en-US" dirty="0">
                <a:solidFill>
                  <a:schemeClr val="tx1"/>
                </a:solidFill>
              </a:rPr>
              <a:t>Trouble shooting  send question(s) to the help desk. Questions may be sent to the helpdesk at </a:t>
            </a:r>
            <a:r>
              <a:rPr lang="en-US" dirty="0">
                <a:solidFill>
                  <a:schemeClr val="tx1"/>
                </a:solidFill>
                <a:hlinkClick r:id="rId4"/>
              </a:rPr>
              <a:t>elrs@help.k12.wv.us</a:t>
            </a:r>
            <a:r>
              <a:rPr lang="en-US" dirty="0">
                <a:solidFill>
                  <a:schemeClr val="tx1"/>
                </a:solidFill>
              </a:rPr>
              <a:t>  </a:t>
            </a:r>
          </a:p>
          <a:p>
            <a:endParaRPr lang="en-US" dirty="0">
              <a:solidFill>
                <a:schemeClr val="tx1"/>
              </a:solidFill>
            </a:endParaRPr>
          </a:p>
          <a:p>
            <a:pPr marL="0" indent="0">
              <a:buNone/>
            </a:pPr>
            <a:r>
              <a:rPr lang="en-US" b="1" u="sng" dirty="0">
                <a:solidFill>
                  <a:schemeClr val="tx1"/>
                </a:solidFill>
              </a:rPr>
              <a:t>Contacts for the WV Department of Education: </a:t>
            </a:r>
          </a:p>
          <a:p>
            <a:pPr marL="0" indent="0">
              <a:buNone/>
            </a:pPr>
            <a:endParaRPr lang="en-US" b="1" u="sng" dirty="0">
              <a:solidFill>
                <a:schemeClr val="tx1"/>
              </a:solidFill>
            </a:endParaRPr>
          </a:p>
          <a:p>
            <a:pPr marL="0" indent="0">
              <a:buNone/>
            </a:pPr>
            <a:r>
              <a:rPr lang="en-US" dirty="0">
                <a:solidFill>
                  <a:schemeClr val="tx1"/>
                </a:solidFill>
              </a:rPr>
              <a:t>Special Education/Child Outcome Summary Process contact -  Ginger Huffman – </a:t>
            </a:r>
            <a:r>
              <a:rPr lang="en-US" dirty="0">
                <a:solidFill>
                  <a:schemeClr val="tx1"/>
                </a:solidFill>
                <a:hlinkClick r:id="rId5"/>
              </a:rPr>
              <a:t>vhuffman@k12.wv.us</a:t>
            </a:r>
            <a:r>
              <a:rPr lang="en-US" dirty="0">
                <a:solidFill>
                  <a:schemeClr val="tx1"/>
                </a:solidFill>
              </a:rPr>
              <a:t>     </a:t>
            </a:r>
          </a:p>
          <a:p>
            <a:pPr marL="0" lvl="0" indent="0">
              <a:buNone/>
            </a:pPr>
            <a:endParaRPr lang="en-US" dirty="0">
              <a:solidFill>
                <a:schemeClr val="tx1"/>
              </a:solidFill>
            </a:endParaRPr>
          </a:p>
          <a:p>
            <a:pPr marL="0" lvl="0" indent="0">
              <a:buNone/>
            </a:pPr>
            <a:r>
              <a:rPr lang="en-US" dirty="0">
                <a:solidFill>
                  <a:prstClr val="black"/>
                </a:solidFill>
              </a:rPr>
              <a:t>Early Learning Reporting System contact - Lisa Ray- </a:t>
            </a:r>
            <a:r>
              <a:rPr lang="en-US" dirty="0">
                <a:solidFill>
                  <a:prstClr val="black"/>
                </a:solidFill>
                <a:hlinkClick r:id="rId6"/>
              </a:rPr>
              <a:t>LMRay@k12.wv.us</a:t>
            </a:r>
            <a:endParaRPr lang="en-US" dirty="0">
              <a:solidFill>
                <a:prstClr val="black"/>
              </a:solidFill>
            </a:endParaRPr>
          </a:p>
          <a:p>
            <a:pPr marL="0" indent="0">
              <a:buNone/>
            </a:pPr>
            <a:r>
              <a:rPr lang="en-US" dirty="0"/>
              <a:t>  	</a:t>
            </a:r>
          </a:p>
          <a:p>
            <a:pPr marL="0" indent="0">
              <a:buNone/>
            </a:pPr>
            <a:r>
              <a:rPr lang="en-US" dirty="0"/>
              <a:t>		</a:t>
            </a:r>
          </a:p>
          <a:p>
            <a:pPr marL="0" indent="0">
              <a:buNone/>
            </a:pPr>
            <a:r>
              <a:rPr lang="en-US" dirty="0"/>
              <a:t>					</a:t>
            </a:r>
          </a:p>
          <a:p>
            <a:pPr marL="0" indent="0">
              <a:buNone/>
            </a:pPr>
            <a:r>
              <a:rPr lang="en-US" dirty="0"/>
              <a:t>								   </a:t>
            </a:r>
          </a:p>
        </p:txBody>
      </p:sp>
    </p:spTree>
    <p:extLst>
      <p:ext uri="{BB962C8B-B14F-4D97-AF65-F5344CB8AC3E}">
        <p14:creationId xmlns:p14="http://schemas.microsoft.com/office/powerpoint/2010/main" val="904768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1E36-3448-469F-BAE4-A3A8B9E1D0C6}"/>
              </a:ext>
            </a:extLst>
          </p:cNvPr>
          <p:cNvSpPr>
            <a:spLocks noGrp="1"/>
          </p:cNvSpPr>
          <p:nvPr>
            <p:ph type="title"/>
          </p:nvPr>
        </p:nvSpPr>
        <p:spPr/>
        <p:txBody>
          <a:bodyPr/>
          <a:lstStyle/>
          <a:p>
            <a:r>
              <a:rPr lang="en-US" dirty="0"/>
              <a:t>Why are they important?</a:t>
            </a:r>
          </a:p>
        </p:txBody>
      </p:sp>
      <p:sp>
        <p:nvSpPr>
          <p:cNvPr id="3" name="Content Placeholder 2">
            <a:extLst>
              <a:ext uri="{FF2B5EF4-FFF2-40B4-BE49-F238E27FC236}">
                <a16:creationId xmlns:a16="http://schemas.microsoft.com/office/drawing/2014/main" id="{0D8B1869-D5DC-4D4A-A7CA-770B991FA72A}"/>
              </a:ext>
            </a:extLst>
          </p:cNvPr>
          <p:cNvSpPr>
            <a:spLocks noGrp="1"/>
          </p:cNvSpPr>
          <p:nvPr>
            <p:ph idx="1"/>
          </p:nvPr>
        </p:nvSpPr>
        <p:spPr>
          <a:xfrm>
            <a:off x="308286" y="1785437"/>
            <a:ext cx="8527427" cy="4149969"/>
          </a:xfrm>
        </p:spPr>
        <p:txBody>
          <a:bodyPr/>
          <a:lstStyle/>
          <a:p>
            <a:r>
              <a:rPr lang="en-US" dirty="0"/>
              <a:t>Accountability</a:t>
            </a:r>
          </a:p>
          <a:p>
            <a:r>
              <a:rPr lang="en-US" dirty="0"/>
              <a:t>Helps us understand impact and improve programs.</a:t>
            </a:r>
          </a:p>
          <a:p>
            <a:endParaRPr lang="en-US" dirty="0"/>
          </a:p>
        </p:txBody>
      </p:sp>
      <p:sp>
        <p:nvSpPr>
          <p:cNvPr id="4" name="Slide Number Placeholder 3">
            <a:extLst>
              <a:ext uri="{FF2B5EF4-FFF2-40B4-BE49-F238E27FC236}">
                <a16:creationId xmlns:a16="http://schemas.microsoft.com/office/drawing/2014/main" id="{67967F66-0B86-456C-862E-28E6F9943D60}"/>
              </a:ext>
            </a:extLst>
          </p:cNvPr>
          <p:cNvSpPr>
            <a:spLocks noGrp="1"/>
          </p:cNvSpPr>
          <p:nvPr>
            <p:ph type="sldNum" sz="quarter" idx="12"/>
          </p:nvPr>
        </p:nvSpPr>
        <p:spPr/>
        <p:txBody>
          <a:bodyPr/>
          <a:lstStyle/>
          <a:p>
            <a:fld id="{16630861-4318-414B-8E21-CA5F03E7BD41}" type="slidenum">
              <a:rPr lang="en-US" smtClean="0"/>
              <a:t>8</a:t>
            </a:fld>
            <a:endParaRPr lang="en-US" dirty="0"/>
          </a:p>
        </p:txBody>
      </p:sp>
      <p:pic>
        <p:nvPicPr>
          <p:cNvPr id="6" name="Picture 5">
            <a:extLst>
              <a:ext uri="{FF2B5EF4-FFF2-40B4-BE49-F238E27FC236}">
                <a16:creationId xmlns:a16="http://schemas.microsoft.com/office/drawing/2014/main" id="{DF9BF60C-56A3-4475-B08E-25CBD69132BB}"/>
              </a:ext>
            </a:extLst>
          </p:cNvPr>
          <p:cNvPicPr>
            <a:picLocks noChangeAspect="1"/>
          </p:cNvPicPr>
          <p:nvPr/>
        </p:nvPicPr>
        <p:blipFill>
          <a:blip r:embed="rId3"/>
          <a:stretch>
            <a:fillRect/>
          </a:stretch>
        </p:blipFill>
        <p:spPr>
          <a:xfrm>
            <a:off x="3485595" y="3000931"/>
            <a:ext cx="4101483" cy="2334826"/>
          </a:xfrm>
          <a:prstGeom prst="rect">
            <a:avLst/>
          </a:prstGeom>
        </p:spPr>
      </p:pic>
    </p:spTree>
    <p:extLst>
      <p:ext uri="{BB962C8B-B14F-4D97-AF65-F5344CB8AC3E}">
        <p14:creationId xmlns:p14="http://schemas.microsoft.com/office/powerpoint/2010/main" val="86454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800365"/>
            <a:ext cx="8229600" cy="952500"/>
          </a:xfrm>
        </p:spPr>
        <p:txBody>
          <a:bodyPr>
            <a:normAutofit/>
          </a:bodyPr>
          <a:lstStyle/>
          <a:p>
            <a:pPr algn="l"/>
            <a:r>
              <a:rPr lang="en-US" sz="3600" dirty="0"/>
              <a:t>What is an </a:t>
            </a:r>
            <a:r>
              <a:rPr lang="en-US" sz="3600" i="1" dirty="0"/>
              <a:t>Outcome</a:t>
            </a:r>
            <a:r>
              <a:rPr lang="en-US" sz="3600" dirty="0"/>
              <a:t>?</a:t>
            </a:r>
          </a:p>
        </p:txBody>
      </p:sp>
      <p:sp>
        <p:nvSpPr>
          <p:cNvPr id="3" name="Content Placeholder 2"/>
          <p:cNvSpPr>
            <a:spLocks noGrp="1"/>
          </p:cNvSpPr>
          <p:nvPr>
            <p:ph idx="1"/>
            <p:custDataLst>
              <p:tags r:id="rId3"/>
            </p:custDataLst>
          </p:nvPr>
        </p:nvSpPr>
        <p:spPr>
          <a:xfrm>
            <a:off x="3041072" y="5029200"/>
            <a:ext cx="3470564" cy="739666"/>
          </a:xfrm>
        </p:spPr>
        <p:txBody>
          <a:bodyPr/>
          <a:lstStyle/>
          <a:p>
            <a:pPr marL="0" indent="0">
              <a:buNone/>
            </a:pPr>
            <a:r>
              <a:rPr lang="en-US" altLang="en-US" dirty="0">
                <a:latin typeface="Century Gothic" panose="020B0502020202020204" pitchFamily="34" charset="0"/>
                <a:sym typeface="Calibri" pitchFamily="34" charset="0"/>
              </a:rPr>
              <a:t>an end result</a:t>
            </a:r>
          </a:p>
          <a:p>
            <a:endParaRPr lang="en-US" dirty="0">
              <a:latin typeface="Century Gothic" panose="020B0502020202020204" pitchFamily="34" charset="0"/>
            </a:endParaRPr>
          </a:p>
        </p:txBody>
      </p:sp>
      <p:pic>
        <p:nvPicPr>
          <p:cNvPr id="4" name="Picture 3" descr="Image of a young girl with a yellow clip in her hair facing a sign langauge board." title="Young girl and sign language board"/>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2396836" y="1981200"/>
            <a:ext cx="4114800" cy="2743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5291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01.wav"/>
  <p:tag name="PPSNARRATION" val="1,2033218467,\\vmware-host\Shared Folders\jchong13\Dropbox (Personal)\02 Project\Project Architecture\DaSy\DaSy Projects\COS\PowerPoint\PPT Final\M01\Module 1 PPT-alt_pptx\Media.ppcx"/>
  <p:tag name="ARTICULATE_SLIDE_THUMBNAIL_REFRESH" val="1"/>
  <p:tag name="TIMING" val="|12.8|11.1"/>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BEEA2D-7000-4091-917F-08E6818FC430}&quot;/&gt;&lt;isInvalidForFieldText val=&quot;0&quot;/&gt;&lt;Image&gt;&lt;filename val=&quot;C:\Users\SOE-AD~1\AppData\Local\Temp\PR\data\asimages\{57BEEA2D-7000-4091-917F-08E6818FC430}_3.png&quot;/&gt;&lt;left val=&quot;173&quot;/&gt;&lt;top val=&quot;95&quot;/&gt;&lt;width val=&quot;371&quot;/&gt;&lt;height val=&quot;263&quot;/&gt;&lt;hasText val=&quot;1&quot;/&gt;&lt;/Image&gt;&lt;/ThreeDShape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D80347FC-9138-4289-B1F4-3EEFAE86ED10}_12.png&quot;/&gt;&lt;left val=&quot;45&quot;/&gt;&lt;top val=&quot;114&quot;/&gt;&lt;width val=&quot;621&quot;/&gt;&lt;height val=&quot;362&quot;/&gt;&lt;hasText val=&quot;1&quot;/&gt;&lt;/Image&gt;&lt;/ThreeDShapeInfo&gt;"/>
  <p:tag name="PRESENTER_SHAPETEXTINFO" val="&lt;ShapeTextInfo&gt;&lt;TableIndex row=&quot;-1&quot; col=&quot;-1&quot;&gt;&lt;linesCount val=&quot;9&quot;/&gt;&lt;lineCharCount val=&quot;51&quot;/&gt;&lt;lineCharCount val=&quot;55&quot;/&gt;&lt;lineCharCount val=&quot;42&quot;/&gt;&lt;lineCharCount val=&quot;51&quot;/&gt;&lt;lineCharCount val=&quot;18&quot;/&gt;&lt;lineCharCount val=&quot;52&quot;/&gt;&lt;lineCharCount val=&quot;50&quot;/&gt;&lt;lineCharCount val=&quot;57&quot;/&gt;&lt;lineCharCount val=&quot;34&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F248B4AA-C41C-4D4D-BD0C-9C2EFEB13A31}_12.png&quot;/&gt;&lt;left val=&quot;35&quot;/&gt;&lt;top val=&quot;21&quot;/&gt;&lt;width val=&quot;654&quot;/&gt;&lt;height val=&quot;90&quot;/&gt;&lt;hasText val=&quot;1&quot;/&gt;&lt;/Image&gt;&lt;/ThreeDShapeInfo&gt;"/>
  <p:tag name="PRESENTER_SHAPETEXTINFO" val="&lt;ShapeTextInfo&gt;&lt;TableIndex row=&quot;-1&quot; col=&quot;-1&quot;&gt;&lt;linesCount val=&quot;1&quot;/&gt;&lt;lineCharCount val=&quot;33&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13.wav"/>
  <p:tag name="PPSNARRATION" val="13,314520295,\\vmware-host\Shared Folders\jchong13\Dropbox (Personal)\02 Project\Project Architecture\DaSy\DaSy Projects\COS\PowerPoint\PPT Final\M03\Module 3 PPT-alt_pptx\Media.ppcx"/>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5AC54C63-AD36-4CE4-8DA7-8D16D90E9342}_13.png&quot;/&gt;&lt;left val=&quot;35&quot;/&gt;&lt;top val=&quot;21&quot;/&gt;&lt;width val=&quot;648&quot;/&gt;&lt;height val=&quot;123&quot;/&gt;&lt;hasText val=&quot;1&quot;/&gt;&lt;/Image&gt;&lt;/ThreeDShapeInfo&gt;"/>
  <p:tag name="PRESENTER_SHAPETEXTINFO" val="&lt;ShapeTextInfo&gt;&lt;TableIndex row=&quot;-1&quot; col=&quot;-1&quot;&gt;&lt;linesCount val=&quot;2&quot;/&gt;&lt;lineCharCount val=&quot;33&quot;/&gt;&lt;lineCharCount val=&quot;24&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56B3B654-E50D-40BA-B0A3-7757F30969B9}_13.png&quot;/&gt;&lt;left val=&quot;53&quot;/&gt;&lt;top val=&quot;137&quot;/&gt;&lt;width val=&quot;612&quot;/&gt;&lt;height val=&quot;330&quot;/&gt;&lt;hasText val=&quot;1&quot;/&gt;&lt;/Image&gt;&lt;/ThreeDShapeInfo&gt;"/>
  <p:tag name="PRESENTER_SHAPETEXTINFO" val="&lt;ShapeTextInfo&gt;&lt;TableIndex row=&quot;-1&quot; col=&quot;-1&quot;&gt;&lt;linesCount val=&quot;1&quot;/&gt;&lt;lineCharCount val=&quot;4&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MMPROD_SUBSTITUTION_ID" val="{98D60746-4E9C-46D3-8D80-C65871E803CB}"/>
</p:tagLst>
</file>

<file path=ppt/tags/tag107.xml><?xml version="1.0" encoding="utf-8"?>
<p:tagLst xmlns:a="http://schemas.openxmlformats.org/drawingml/2006/main" xmlns:r="http://schemas.openxmlformats.org/officeDocument/2006/relationships" xmlns:p="http://schemas.openxmlformats.org/presentationml/2006/main">
  <p:tag name="MMPROD_SUBSTITUTION_ID" val="{35F676AC-E5D3-4D3A-BC71-C6183A4E08D5}"/>
  <p:tag name="PRESENTER_SHAPEINFO" val="&lt;ThreeDShapeInfo&gt;&lt;uuid val=&quot;{39AD3A3E-C0E9-4620-9B80-1FD10384B478}&quot;/&gt;&lt;isInvalidForFieldText val=&quot;0&quot;/&gt;&lt;Image&gt;&lt;filename val=&quot;C:\Users\SOE-AD~1\AppData\Local\Temp\PR\data\asimages\{39AD3A3E-C0E9-4620-9B80-1FD10384B478}_13.png&quot;/&gt;&lt;left val=&quot;44&quot;/&gt;&lt;top val=&quot;290&quot;/&gt;&lt;width val=&quot;215&quot;/&gt;&lt;height val=&quot;178&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A13C77F-CA5A-4FA7-974D-C383194DC8F4}&quot;/&gt;&lt;isInvalidForFieldText val=&quot;0&quot;/&gt;&lt;Image&gt;&lt;filename val=&quot;C:\Users\SOE-AD~1\AppData\Local\Temp\PR\data\asimages\{0A13C77F-CA5A-4FA7-974D-C383194DC8F4}_13.png&quot;/&gt;&lt;left val=&quot;266&quot;/&gt;&lt;top val=&quot;238&quot;/&gt;&lt;width val=&quot;212&quot;/&gt;&lt;height val=&quot;177&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MMPROD_SUBSTITUTION_ID" val="{1B273CD2-B64F-42C5-B329-5EE48B19FF7B}"/>
  <p:tag name="PRESENTER_SHAPEINFO" val="&lt;ThreeDShapeInfo&gt;&lt;uuid val=&quot;{BAB3A2DB-093A-46E3-8697-9C033FE62F65}&quot;/&gt;&lt;isInvalidForFieldText val=&quot;0&quot;/&gt;&lt;Image&gt;&lt;filename val=&quot;C:\Users\SOE-AD~1\AppData\Local\Temp\PR\data\asimages\{BAB3A2DB-093A-46E3-8697-9C033FE62F65}_13.png&quot;/&gt;&lt;left val=&quot;481&quot;/&gt;&lt;top val=&quot;182&quot;/&gt;&lt;width val=&quot;205&quot;/&gt;&lt;height val=&quot;178&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05.wav"/>
  <p:tag name="PPSNARRATION" val="5,2033218467,\\vmware-host\Shared Folders\jchong13\Dropbox (Personal)\02 Project\Project Architecture\DaSy\DaSy Projects\COS\PowerPoint\PPT Final\M01\Module 1 PPT-alt_pptx\Media.ppcx"/>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quot;/&gt;&lt;lineCharCount val=&quot;9&quot;/&gt;&lt;lineCharCount val=&quot;6&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13&quot;/&gt;&lt;lineCharCount val=&quot;6&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6&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15.wav"/>
  <p:tag name="PPSNARRATION" val="15,314520295,\\vmware-host\Shared Folders\jchong13\Dropbox (Personal)\02 Project\Project Architecture\DaSy\DaSy Projects\COS\PowerPoint\PPT Final\M03\Module 3 PPT-alt_pptx\Media.ppcx"/>
</p:tagLst>
</file>

<file path=ppt/tags/tag1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7BFF0747-4E54-496B-A0F4-359EE09DAAB6}_15.png&quot;/&gt;&lt;left val=&quot;35&quot;/&gt;&lt;top val=&quot;21&quot;/&gt;&lt;width val=&quot;648&quot;/&gt;&lt;height val=&quot;91&quot;/&gt;&lt;hasText val=&quot;1&quot;/&gt;&lt;/Image&gt;&lt;/ThreeDShapeInfo&gt;"/>
  <p:tag name="PRESENTER_SHAPETEXTINFO" val="&lt;ShapeTextInfo&gt;&lt;TableIndex row=&quot;-1&quot; col=&quot;-1&quot;&gt;&lt;linesCount val=&quot;1&quot;/&gt;&lt;lineCharCount val=&quot;28&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0C804A39-A2A8-462C-A017-98D781FD4DCE}_15.png&quot;/&gt;&lt;left val=&quot;31&quot;/&gt;&lt;top val=&quot;121&quot;/&gt;&lt;width val=&quot;652&quot;/&gt;&lt;height val=&quot;352&quot;/&gt;&lt;hasText val=&quot;1&quot;/&gt;&lt;/Image&gt;&lt;/ThreeDShapeInfo&gt;"/>
  <p:tag name="PRESENTER_SHAPETEXTINFO" val="&lt;ShapeTextInfo&gt;&lt;TableIndex row=&quot;-1&quot; col=&quot;-1&quot;&gt;&lt;linesCount val=&quot;9&quot;/&gt;&lt;lineCharCount val=&quot;63&quot;/&gt;&lt;lineCharCount val=&quot;28&quot;/&gt;&lt;lineCharCount val=&quot;20&quot;/&gt;&lt;lineCharCount val=&quot;57&quot;/&gt;&lt;lineCharCount val=&quot;54&quot;/&gt;&lt;lineCharCount val=&quot;13&quot;/&gt;&lt;lineCharCount val=&quot;62&quot;/&gt;&lt;lineCharCount val=&quot;62&quot;/&gt;&lt;lineCharCount val=&quot;52&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 name="PPSNARRATIONPROPS" val="Z:\jchong13\Dropbox (Personal)\02 Project\Project Architecture\DaSy\DaSy Projects\COS\PowerPoint\PPT Final\M04\Module 4 Audio\m04-01.wav"/>
  <p:tag name="PPSNARRATION" val="1,28576217,\\vmware-host\Shared Folders\jchong13\Dropbox (Personal)\02 Project\Project Architecture\DaSy\DaSy Projects\COS\PowerPoint\PPT Final\M04\Module 4 PPT-alt_pptx\Media.ppcx"/>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SOE-AD~1\AppData\Local\Temp\PR\data\asimages\{6B0A25EB-CDED-468A-AC69-5BBA1B4D9731}_5.png&quot;/&gt;&lt;left val=&quot;27&quot;/&gt;&lt;top val=&quot;11&quot;/&gt;&lt;width val=&quot;651&quot;/&gt;&lt;height val=&quot;81&quot;/&gt;&lt;hasText val=&quot;1&quot;/&gt;&lt;/Image&gt;&lt;/ThreeDShape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7&quot;/&gt;&lt;/TableIndex&gt;&lt;/ShapeTextInfo&gt;"/>
  <p:tag name="HTML_SHAPEINFO" val="&lt;TextEffect&gt;&lt;Image&gt;&lt;filename val=&quot;C:\Users\SOE-AD~1\AppData\Local\Temp\PR\data\asimages\{3987C99E-837D-4894-A419-18F6BC2F9586}_1.png_crop.png&quot;/&gt;&lt;left val=&quot;304&quot;/&gt;&lt;top val=&quot;243&quot;/&gt;&lt;width val=&quot;141&quot;/&gt;&lt;height val=&quot;24&quot;/&gt;&lt;hasText val=&quot;1&quot;/&gt;&lt;paraId val=&quot;1&quot;/&gt;&lt;/Image&gt;&lt;Image&gt;&lt;filename val=&quot;C:\Users\SOE-AD~1\AppData\Local\Temp\PR\data\asimages\{D557160D-B67B-43FF-AB3A-3A918AFED088}_1.png_crop.png&quot;/&gt;&lt;left val=&quot;303&quot;/&gt;&lt;top val=&quot;285&quot;/&gt;&lt;width val=&quot;249&quot;/&gt;&lt;height val=&quot;25&quot;/&gt;&lt;hasText val=&quot;1&quot;/&gt;&lt;paraId val=&quot;2&quot;/&gt;&lt;/Image&gt;&lt;/TextEffect&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0&quot;/&gt;&lt;/TableIndex&gt;&lt;/ShapeTextInfo&gt;"/>
  <p:tag name="HTML_SHAPEINFO" val="&lt;ThreeDShapeInfo&gt;&lt;uuid val=&quot;&quot;/&gt;&lt;isInvalidForFieldText val=&quot;0&quot;/&gt;&lt;Image&gt;&lt;filename val=&quot;C:\Users\SOE-AD~1\AppData\Local\Temp\PR\data\asimages\{DC643B47-EEF3-4C79-AB50-48DF405E1B40}_1.png&quot;/&gt;&lt;left val=&quot;53&quot;/&gt;&lt;top val=&quot;9&quot;/&gt;&lt;width val=&quot;648&quot;/&gt;&lt;height val=&quot;137&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02.wav"/>
  <p:tag name="PPSNARRATION" val="2,28576217,\\vmware-host\Shared Folders\jchong13\Dropbox (Personal)\02 Project\Project Architecture\DaSy\DaSy Projects\COS\PowerPoint\PPT Final\M04\Module 4 PPT-alt_pptx\Media.ppcx"/>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SOE-AD~1\AppData\Local\Temp\PR\data\asimages\{014A344E-9DFB-4721-BC66-E7EAC471623F}_2.png&quot;/&gt;&lt;left val=&quot;35&quot;/&gt;&lt;top val=&quot;21&quot;/&gt;&lt;width val=&quot;648&quot;/&gt;&lt;height val=&quot;90&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6&quot;/&gt;&lt;lineCharCount val=&quot;40&quot;/&gt;&lt;lineCharCount val=&quot;55&quot;/&gt;&lt;lineCharCount val=&quot;22&quot;/&gt;&lt;lineCharCount val=&quot;59&quot;/&gt;&lt;lineCharCount val=&quot;55&quot;/&gt;&lt;lineCharCount val=&quot;13&quot;/&gt;&lt;/TableIndex&gt;&lt;/ShapeTextInfo&gt;"/>
  <p:tag name="HTML_SHAPEINFO" val="&lt;ThreeDShapeInfo&gt;&lt;uuid val=&quot;&quot;/&gt;&lt;isInvalidForFieldText val=&quot;0&quot;/&gt;&lt;Image&gt;&lt;filename val=&quot;C:\Users\SOE-AD~1\AppData\Local\Temp\PR\data\asimages\{6B9E3E96-266F-4DAA-99D0-4465282D7675}_2.png&quot;/&gt;&lt;left val=&quot;36&quot;/&gt;&lt;top val=&quot;158&quot;/&gt;&lt;width val=&quot;649&quot;/&gt;&lt;height val=&quot;281&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03.wav"/>
  <p:tag name="PPSNARRATION" val="3,28576217,\\vmware-host\Shared Folders\jchong13\Dropbox (Personal)\02 Project\Project Architecture\DaSy\DaSy Projects\COS\PowerPoint\PPT Final\M04\Module 4 PPT-alt_pptx\Media.ppcx"/>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SOE-AD~1\AppData\Local\Temp\PR\data\asimages\{FA291CE6-0DAC-4F9C-BDFA-26FD2B72C09C}_3.png&quot;/&gt;&lt;left val=&quot;55&quot;/&gt;&lt;top val=&quot;0&quot;/&gt;&lt;width val=&quot;608&quot;/&gt;&lt;height val=&quot;79&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SOE-AD~1\AppData\Local\Temp\PR\data\asimages\{E70F9D0A-10D8-4396-9F0D-D7EC17F4DAAF}_3.png&quot;/&gt;&lt;left val=&quot;45&quot;/&gt;&lt;top val=&quot;473&quot;/&gt;&lt;width val=&quot;193&quot;/&gt;&lt;height val=&quot;30&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4&quot;/&gt;&lt;lineCharCount val=&quot;18&quot;/&gt;&lt;lineCharCount val=&quot;11&quot;/&gt;&lt;/TableIndex&gt;&lt;/ShapeTextInfo&gt;"/>
  <p:tag name="HTML_SHAPEINFO" val="&lt;ThreeDShapeInfo&gt;&lt;uuid val=&quot;&quot;/&gt;&lt;isInvalidForFieldText val=&quot;0&quot;/&gt;&lt;Image&gt;&lt;filename val=&quot;C:\Users\SOE-AD~1\AppData\Local\Temp\PR\data\asimages\{251B7772-1843-446A-82D9-3B86C83C484E}_3.png&quot;/&gt;&lt;left val=&quot;545&quot;/&gt;&lt;top val=&quot;236&quot;/&gt;&lt;width val=&quot;147&quot;/&gt;&lt;height val=&quot;73&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20&quot;/&gt;&lt;/TableIndex&gt;&lt;/ShapeTextInfo&gt;"/>
  <p:tag name="HTML_SHAPEINFO" val="&lt;ThreeDShapeInfo&gt;&lt;uuid val=&quot;&quot;/&gt;&lt;isInvalidForFieldText val=&quot;0&quot;/&gt;&lt;Image&gt;&lt;filename val=&quot;C:\Users\SOE-AD~1\AppData\Local\Temp\PR\data\asimages\{77B77992-BD53-41D3-A853-EAEC97C44467}_3.png&quot;/&gt;&lt;left val=&quot;56&quot;/&gt;&lt;top val=&quot;420&quot;/&gt;&lt;width val=&quot;174&quot;/&gt;&lt;height val=&quot;6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58&quot;/&gt;&lt;lineCharCount val=&quot;23&quot;/&gt;&lt;lineCharCount val=&quot;57&quot;/&gt;&lt;lineCharCount val=&quot;50&quot;/&gt;&lt;lineCharCount val=&quot;55&quot;/&gt;&lt;/TableIndex&gt;&lt;/ShapeTextInfo&gt;"/>
  <p:tag name="HTML_SHAPEINFO" val="&lt;TextEffect&gt;&lt;Image&gt;&lt;filename val=&quot;C:\Users\SOE-AD~1\AppData\Local\Temp\PR\data\asimages\{420B01F1-7867-4330-9CAA-55DD349B9FA1}_1.png_crop.png&quot;/&gt;&lt;left val=&quot;98&quot;/&gt;&lt;top val=&quot;96&quot;/&gt;&lt;width val=&quot;568&quot;/&gt;&lt;height val=&quot;50&quot;/&gt;&lt;hasText val=&quot;1&quot;/&gt;&lt;paraId val=&quot;1&quot;/&gt;&lt;/Image&gt;&lt;Image&gt;&lt;filename val=&quot;C:\Users\SOE-AD~1\AppData\Local\Temp\PR\data\asimages\{2057C2EE-DEE1-4542-AFFD-FCE5EEECD33E}_1.png_crop.png&quot;/&gt;&lt;left val=&quot;98&quot;/&gt;&lt;top val=&quot;171&quot;/&gt;&lt;width val=&quot;578&quot;/&gt;&lt;height val=&quot;49&quot;/&gt;&lt;hasText val=&quot;1&quot;/&gt;&lt;paraId val=&quot;2&quot;/&gt;&lt;/Image&gt;&lt;Image&gt;&lt;filename val=&quot;C:\Users\SOE-AD~1\AppData\Local\Temp\PR\data\asimages\{CDE5F0C6-2653-43E8-B8A0-DDC404E7A1A0}_1.png_crop.png&quot;/&gt;&lt;left val=&quot;98&quot;/&gt;&lt;top val=&quot;247&quot;/&gt;&lt;width val=&quot;578&quot;/&gt;&lt;height val=&quot;20&quot;/&gt;&lt;hasText val=&quot;1&quot;/&gt;&lt;paraId val=&quot;3&quot;/&gt;&lt;/Image&gt;&lt;/TextEffect&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19&quot;/&gt;&lt;/TableIndex&gt;&lt;/ShapeTextInfo&gt;"/>
  <p:tag name="HTML_SHAPEINFO" val="&lt;ThreeDShapeInfo&gt;&lt;uuid val=&quot;&quot;/&gt;&lt;isInvalidForFieldText val=&quot;0&quot;/&gt;&lt;Image&gt;&lt;filename val=&quot;C:\Users\SOE-AD~1\AppData\Local\Temp\PR\data\asimages\{9E31CED5-14D2-437E-A93C-E8F66BCE91A9}_3.png&quot;/&gt;&lt;left val=&quot;237&quot;/&gt;&lt;top val=&quot;176&quot;/&gt;&lt;width val=&quot;244&quot;/&gt;&lt;height val=&quot;244&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1&quot;/&gt;&lt;lineCharCount val=&quot;15&quot;/&gt;&lt;lineCharCount val=&quot;11&quot;/&gt;&lt;lineCharCount val=&quot;9&quot;/&gt;&lt;/TableIndex&gt;&lt;/ShapeTextInfo&gt;"/>
  <p:tag name="HTML_SHAPEINFO" val="&lt;ThreeDShapeInfo&gt;&lt;uuid val=&quot;&quot;/&gt;&lt;isInvalidForFieldText val=&quot;0&quot;/&gt;&lt;Image&gt;&lt;filename val=&quot;C:\Users\SOE-AD~1\AppData\Local\Temp\PR\data\asimages\{B3C923A1-2948-482E-B909-77AF755DED93}_3.png&quot;/&gt;&lt;left val=&quot;253&quot;/&gt;&lt;top val=&quot;192&quot;/&gt;&lt;width val=&quot;213&quot;/&gt;&lt;height val=&quot;213&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A9C3EB26-45AB-4DB8-8F1E-C490B514D221}&quot;/&gt;&lt;isInvalidForFieldText val=&quot;0&quot;/&gt;&lt;Image&gt;&lt;filename val=&quot;C:\Users\SOE-AD~1\AppData\Local\Temp\PR\data\asimages\{A9C3EB26-45AB-4DB8-8F1E-C490B514D221}_3.png&quot;/&gt;&lt;left val=&quot;471&quot;/&gt;&lt;top val=&quot;247&quot;/&gt;&lt;width val=&quot;102&quot;/&gt;&lt;height val=&quot;49&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53F32C5-984B-45A1-A84C-C16D2F2BD783}&quot;/&gt;&lt;isInvalidForFieldText val=&quot;0&quot;/&gt;&lt;Image&gt;&lt;filename val=&quot;C:\Users\SOE-AD~1\AppData\Local\Temp\PR\data\asimages\{753F32C5-984B-45A1-A84C-C16D2F2BD783}_3.png&quot;/&gt;&lt;left val=&quot;224&quot;/&gt;&lt;top val=&quot;354&quot;/&gt;&lt;width val=&quot;81&quot;/&gt;&lt;height val=&quot;87&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5\Module 5 Audio\m05-02.wav"/>
  <p:tag name="PPSNARRATION" val="2,1554502292,\\vmware-host\Shared Folders\jchong13\Dropbox (Personal)\02 Project\Project Architecture\DaSy\DaSy Projects\COS\PowerPoint\PPT Final\M05\Module 5 PPT-alt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06.wav"/>
  <p:tag name="PPSNARRATION" val="6,2033218467,\\vmware-host\Shared Folders\jchong13\Dropbox (Personal)\02 Project\Project Architecture\DaSy\DaSy Projects\COS\PowerPoint\PPT Final\M01\Module 1 PPT-alt_pptx\Media.ppcx"/>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4&quot;/&gt;&lt;/TableIndex&gt;&lt;/ShapeTextInfo&gt;"/>
  <p:tag name="HTML_SHAPEINFO" val="&lt;ThreeDShapeInfo&gt;&lt;uuid val=&quot;&quot;/&gt;&lt;isInvalidForFieldText val=&quot;0&quot;/&gt;&lt;Image&gt;&lt;filename val=&quot;C:\Users\SOE-AD~1\AppData\Local\Temp\PR\data\asimages\{22D5C140-ED32-48AD-B090-2B01C1923F85}_2.png&quot;/&gt;&lt;left val=&quot;23&quot;/&gt;&lt;top val=&quot;18&quot;/&gt;&lt;width val=&quot;696&quot;/&gt;&lt;height val=&quot;64&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52&quot;/&gt;&lt;/TableIndex&gt;&lt;/ShapeTextInfo&gt;"/>
  <p:tag name="HTML_SHAPEINFO" val="&lt;ThreeDShapeInfo&gt;&lt;uuid val=&quot;&quot;/&gt;&lt;isInvalidForFieldText val=&quot;0&quot;/&gt;&lt;Image&gt;&lt;filename val=&quot;C:\Users\SOE-AD~1\AppData\Local\Temp\PR\data\asimages\{B5496438-D48F-46E8-A0E8-51F885196CE1}_2.png&quot;/&gt;&lt;left val=&quot;203&quot;/&gt;&lt;top val=&quot;75&quot;/&gt;&lt;width val=&quot;312&quot;/&gt;&lt;height val=&quot;39&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SOE-AD~1\AppData\Local\Temp\PR\data\asimages\{3E8652D8-CF37-4B2D-8072-014531CD9E10}_2.png&quot;/&gt;&lt;left val=&quot;451&quot;/&gt;&lt;top val=&quot;133&quot;/&gt;&lt;width val=&quot;152&quot;/&gt;&lt;height val=&quot;27&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0&quot;/&gt;&lt;lineCharCount val=&quot;25&quot;/&gt;&lt;lineCharCount val=&quot;20&quot;/&gt;&lt;lineCharCount val=&quot;11&quot;/&gt;&lt;/TableIndex&gt;&lt;/ShapeTextInfo&gt;"/>
  <p:tag name="HTML_SHAPEINFO" val="&lt;ThreeDShapeInfo&gt;&lt;uuid val=&quot;&quot;/&gt;&lt;isInvalidForFieldText val=&quot;0&quot;/&gt;&lt;Image&gt;&lt;filename val=&quot;C:\Users\SOE-AD~1\AppData\Local\Temp\PR\data\asimages\{5EA6CBDA-CC9E-436C-81AF-A9C246E5D897}_2.png&quot;/&gt;&lt;left val=&quot;365&quot;/&gt;&lt;top val=&quot;264&quot;/&gt;&lt;width val=&quot;164&quot;/&gt;&lt;height val=&quot;59&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6&quot;/&gt;&lt;lineCharCount val=&quot;30&quot;/&gt;&lt;lineCharCount val=&quot;27&quot;/&gt;&lt;lineCharCount val=&quot;5&quot;/&gt;&lt;/TableIndex&gt;&lt;/ShapeTextInfo&gt;"/>
  <p:tag name="HTML_SHAPEINFO" val="&lt;ThreeDShapeInfo&gt;&lt;uuid val=&quot;&quot;/&gt;&lt;isInvalidForFieldText val=&quot;0&quot;/&gt;&lt;Image&gt;&lt;filename val=&quot;C:\Users\SOE-AD~1\AppData\Local\Temp\PR\data\asimages\{364888BB-B635-486B-9347-B124CE614A2D}_2.png&quot;/&gt;&lt;left val=&quot;536&quot;/&gt;&lt;top val=&quot;264&quot;/&gt;&lt;width val=&quot;156&quot;/&gt;&lt;height val=&quot;59&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11&quot;/&gt;&lt;lineCharCount val=&quot;9&quot;/&gt;&lt;lineCharCount val=&quot;13&quot;/&gt;&lt;lineCharCount val=&quot;14&quot;/&gt;&lt;lineCharCount val=&quot;12&quot;/&gt;&lt;lineCharCount val=&quot;8&quot;/&gt;&lt;/TableIndex&gt;&lt;/ShapeTextInfo&gt;"/>
  <p:tag name="HTML_SHAPEINFO" val="&lt;ThreeDShapeInfo&gt;&lt;uuid val=&quot;&quot;/&gt;&lt;isInvalidForFieldText val=&quot;0&quot;/&gt;&lt;Image&gt;&lt;filename val=&quot;C:\Users\SOE-AD~1\AppData\Local\Temp\PR\data\asimages\{E0CAD403-B40D-409E-A307-044CA8B58433}_2.png&quot;/&gt;&lt;left val=&quot;366&quot;/&gt;&lt;top val=&quot;336&quot;/&gt;&lt;width val=&quot;80&quot;/&gt;&lt;height val=&quot;107&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4&quot;/&gt;&lt;lineCharCount val=&quot;13&quot;/&gt;&lt;lineCharCount val=&quot;12&quot;/&gt;&lt;lineCharCount val=&quot;9&quot;/&gt;&lt;lineCharCount val=&quot;14&quot;/&gt;&lt;lineCharCount val=&quot;6&quot;/&gt;&lt;/TableIndex&gt;&lt;/ShapeTextInfo&gt;"/>
  <p:tag name="HTML_SHAPEINFO" val="&lt;ThreeDShapeInfo&gt;&lt;uuid val=&quot;&quot;/&gt;&lt;isInvalidForFieldText val=&quot;0&quot;/&gt;&lt;Image&gt;&lt;filename val=&quot;C:\Users\SOE-AD~1\AppData\Local\Temp\PR\data\asimages\{08A1647F-A894-435F-8747-78BD9821D445}_2.png&quot;/&gt;&lt;left val=&quot;453&quot;/&gt;&lt;top val=&quot;336&quot;/&gt;&lt;width val=&quot;79&quot;/&gt;&lt;height val=&quot;107&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SOE-AD~1\AppData\Local\Temp\PR\data\asimages\{54FF36C3-03DA-4A99-8F4B-1ACF4E5AD2D0}_2.png&quot;/&gt;&lt;left val=&quot;370&quot;/&gt;&lt;top val=&quot;462&quot;/&gt;&lt;width val=&quot;68&quot;/&gt;&lt;height val=&quot;27&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SOE-AD~1\AppData\Local\Temp\PR\data\asimages\{04467AC4-3D01-4C83-9421-5951F2CA3239}_2.png&quot;/&gt;&lt;left val=&quot;457&quot;/&gt;&lt;top val=&quot;462&quot;/&gt;&lt;width val=&quot;68&quot;/&gt;&lt;height val=&quot;27&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Users\SOE-AD~1\AppData\Local\Temp\PR\data\asimages\{1FABEB55-7BEA-40D5-902E-18B16C7128E9}_2.png&quot;/&gt;&lt;left val=&quot;634&quot;/&gt;&lt;top val=&quot;369&quot;/&gt;&lt;width val=&quot;40&quot;/&gt;&lt;height val=&quot;2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4&quot;/&gt;&lt;/TableIndex&gt;&lt;/ShapeTextInfo&gt;"/>
  <p:tag name="HTML_SHAPEINFO" val="&lt;ThreeDShapeInfo&gt;&lt;uuid val=&quot;&quot;/&gt;&lt;isInvalidForFieldText val=&quot;0&quot;/&gt;&lt;Image&gt;&lt;filename val=&quot;C:\Users\SOE-AD~1\AppData\Local\Temp\PR\data\asimages\{EDC83A0F-DDC6-437F-AE01-98D7FEE5377F}_6.png&quot;/&gt;&lt;left val=&quot;-1&quot;/&gt;&lt;top val=&quot;0&quot;/&gt;&lt;width val=&quot;723&quot;/&gt;&lt;height val=&quot;78&quot;/&gt;&lt;hasText val=&quot;1&quot;/&gt;&lt;/Image&gt;&lt;/ThreeDShape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SOE-AD~1\AppData\Local\Temp\PR\data\asimages\{6A8F4B8F-68BD-44F3-9A48-5D5D7E8F2E18}_2.png&quot;/&gt;&lt;left val=&quot;551&quot;/&gt;&lt;top val=&quot;369&quot;/&gt;&lt;width val=&quot;40&quot;/&gt;&lt;height val=&quot;26&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SOE-AD~1\AppData\Local\Temp\PR\data\asimages\{E85ABDD0-08AF-4C6F-977A-F9B6B29E272F}_2.png&quot;/&gt;&lt;left val=&quot;537&quot;/&gt;&lt;top val=&quot;462&quot;/&gt;&lt;width val=&quot;68&quot;/&gt;&lt;height val=&quot;27&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SOE-AD~1\AppData\Local\Temp\PR\data\asimages\{5179527B-6CA4-4F27-B669-0941ABABF51A}_2.png&quot;/&gt;&lt;left val=&quot;620&quot;/&gt;&lt;top val=&quot;462&quot;/&gt;&lt;width val=&quot;68&quot;/&gt;&lt;height val=&quot;26&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6&quot;/&gt;&lt;lineCharCount val=&quot;58&quot;/&gt;&lt;lineCharCount val=&quot;15&quot;/&gt;&lt;/TableIndex&gt;&lt;/ShapeTextInfo&gt;"/>
  <p:tag name="HTML_SHAPEINFO" val="&lt;ThreeDShapeInfo&gt;&lt;uuid val=&quot;&quot;/&gt;&lt;isInvalidForFieldText val=&quot;0&quot;/&gt;&lt;Image&gt;&lt;filename val=&quot;C:\Users\SOE-AD~1\AppData\Local\Temp\PR\data\asimages\{4E5A3FE7-15E3-4B26-96DD-8ED731C9E3F0}_2.png&quot;/&gt;&lt;left val=&quot;366&quot;/&gt;&lt;top val=&quot;172&quot;/&gt;&lt;width val=&quot;322&quot;/&gt;&lt;height val=&quot;48&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SOE-AD~1\AppData\Local\Temp\PR\data\asimages\{A09FF723-E159-416A-92E1-F61B51C43204}_2.png&quot;/&gt;&lt;left val=&quot;118&quot;/&gt;&lt;top val=&quot;133&quot;/&gt;&lt;width val=&quot;151&quot;/&gt;&lt;height val=&quot;27&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4&quot;/&gt;&lt;lineCharCount val=&quot;30&quot;/&gt;&lt;lineCharCount val=&quot;31&quot;/&gt;&lt;/TableIndex&gt;&lt;/ShapeTextInfo&gt;"/>
  <p:tag name="HTML_SHAPEINFO" val="&lt;ThreeDShapeInfo&gt;&lt;uuid val=&quot;&quot;/&gt;&lt;isInvalidForFieldText val=&quot;0&quot;/&gt;&lt;Image&gt;&lt;filename val=&quot;C:\Users\SOE-AD~1\AppData\Local\Temp\PR\data\asimages\{E8A5F05D-1CE6-4A3B-BA07-91C78BB53268}_2.png&quot;/&gt;&lt;left val=&quot;152&quot;/&gt;&lt;top val=&quot;264&quot;/&gt;&lt;width val=&quot;186&quot;/&gt;&lt;height val=&quot;52&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2&quot;/&gt;&lt;lineCharCount val=&quot;10&quot;/&gt;&lt;lineCharCount val=&quot;12&quot;/&gt;&lt;/TableIndex&gt;&lt;/ShapeTextInfo&gt;"/>
  <p:tag name="HTML_SHAPEINFO" val="&lt;ThreeDShapeInfo&gt;&lt;uuid val=&quot;&quot;/&gt;&lt;isInvalidForFieldText val=&quot;0&quot;/&gt;&lt;Image&gt;&lt;filename val=&quot;C:\Users\SOE-AD~1\AppData\Local\Temp\PR\data\asimages\{E520139B-ED22-484F-9A53-7AA53756DD47}_2.png&quot;/&gt;&lt;left val=&quot;50&quot;/&gt;&lt;top val=&quot;335&quot;/&gt;&lt;width val=&quot;90&quot;/&gt;&lt;height val=&quot;63&quot;/&gt;&lt;hasText val=&quot;1&quot;/&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SOE-AD~1\AppData\Local\Temp\PR\data\asimages\{319DB23D-C345-4B77-B7DF-0EFF5A4A0691}_2.png&quot;/&gt;&lt;left val=&quot;59&quot;/&gt;&lt;top val=&quot;462&quot;/&gt;&lt;width val=&quot;68&quot;/&gt;&lt;height val=&quot;27&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20&quot;/&gt;&lt;lineCharCount val=&quot;19&quot;/&gt;&lt;lineCharCount val=&quot;4&quot;/&gt;&lt;/TableIndex&gt;&lt;/ShapeTextInfo&gt;"/>
  <p:tag name="HTML_SHAPEINFO" val="&lt;ThreeDShapeInfo&gt;&lt;uuid val=&quot;&quot;/&gt;&lt;isInvalidForFieldText val=&quot;0&quot;/&gt;&lt;Image&gt;&lt;filename val=&quot;C:\Users\SOE-AD~1\AppData\Local\Temp\PR\data\asimages\{2205793D-025C-4B67-A63F-231A34CDA230}_2.png&quot;/&gt;&lt;left val=&quot;239&quot;/&gt;&lt;top val=&quot;335&quot;/&gt;&lt;width val=&quot;99&quot;/&gt;&lt;height val=&quot;63&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7&quot;/&gt;&lt;lineCharCount val=&quot;10&quot;/&gt;&lt;lineCharCount val=&quot;13&quot;/&gt;&lt;lineCharCount val=&quot;6&quot;/&gt;&lt;/TableIndex&gt;&lt;/ShapeTextInfo&gt;"/>
  <p:tag name="HTML_SHAPEINFO" val="&lt;ThreeDShapeInfo&gt;&lt;uuid val=&quot;&quot;/&gt;&lt;isInvalidForFieldText val=&quot;0&quot;/&gt;&lt;Image&gt;&lt;filename val=&quot;C:\Users\SOE-AD~1\AppData\Local\Temp\PR\data\asimages\{1E4B17AF-432F-4814-8962-644D32A7864F}_2.png&quot;/&gt;&lt;left val=&quot;152&quot;/&gt;&lt;top val=&quot;335&quot;/&gt;&lt;width val=&quot;80&quot;/&gt;&lt;height val=&quot;68&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9&quot;/&gt;&lt;lineCharCount val=&quot;21&quot;/&gt;&lt;lineCharCount val=&quot;29&quot;/&gt;&lt;lineCharCount val=&quot;47&quot;/&gt;&lt;lineCharCount val=&quot;34&quot;/&gt;&lt;lineCharCount val=&quot;9&quot;/&gt;&lt;lineCharCount val=&quot;31&quot;/&gt;&lt;lineCharCount val=&quot;33&quot;/&gt;&lt;lineCharCount val=&quot;32&quot;/&gt;&lt;lineCharCount val=&quot;28&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SOE-AD~1\AppData\Local\Temp\PR\data\asimages\{EC773570-537F-4EB6-892A-A1D78B0DA611}_2.png&quot;/&gt;&lt;left val=&quot;156&quot;/&gt;&lt;top val=&quot;462&quot;/&gt;&lt;width val=&quot;68&quot;/&gt;&lt;height val=&quot;27&quot;/&gt;&lt;hasText val=&quot;1&quot;/&gt;&lt;/Image&gt;&lt;/ThreeDShape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SOE-AD~1\AppData\Local\Temp\PR\data\asimages\{EB49FF7E-54E0-4212-B341-4E1E8ADA5A56}_2.png&quot;/&gt;&lt;left val=&quot;254&quot;/&gt;&lt;top val=&quot;462&quot;/&gt;&lt;width val=&quot;68&quot;/&gt;&lt;height val=&quot;26&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3&quot;/&gt;&lt;lineCharCount val=&quot;48&quot;/&gt;&lt;lineCharCount val=&quot;52&quot;/&gt;&lt;/TableIndex&gt;&lt;/ShapeTextInfo&gt;"/>
  <p:tag name="HTML_SHAPEINFO" val="&lt;ThreeDShapeInfo&gt;&lt;uuid val=&quot;&quot;/&gt;&lt;isInvalidForFieldText val=&quot;0&quot;/&gt;&lt;Image&gt;&lt;filename val=&quot;C:\Users\SOE-AD~1\AppData\Local\Temp\PR\data\asimages\{F5CDC5AF-D060-40E9-A530-D8B52FE6D1CC}_2.png&quot;/&gt;&lt;left val=&quot;49&quot;/&gt;&lt;top val=&quot;171&quot;/&gt;&lt;width val=&quot;288&quot;/&gt;&lt;height val=&quot;48&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SOE-AD~1\AppData\Local\Temp\PR\data\asimages\{93B31D8B-5226-4E4C-918D-0DBDDBD1236A}_2.png&quot;/&gt;&lt;left val=&quot;592&quot;/&gt;&lt;top val=&quot;229&quot;/&gt;&lt;width val=&quot;41&quot;/&gt;&lt;height val=&quot;25&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Users\SOE-AD~1\AppData\Local\Temp\PR\data\asimages\{2DECF1DA-B0AA-48B3-B0AF-32602E7C6E8D}_2.png&quot;/&gt;&lt;left val=&quot;427&quot;/&gt;&lt;top val=&quot;229&quot;/&gt;&lt;width val=&quot;40&quot;/&gt;&lt;height val=&quot;25&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Users\SOE-AD~1\AppData\Local\Temp\PR\data\asimages\{7D1B52B7-817C-42DA-B560-35F28FAB0331}_2.png&quot;/&gt;&lt;left val=&quot;73&quot;/&gt;&lt;top val=&quot;229&quot;/&gt;&lt;width val=&quot;40&quot;/&gt;&lt;height val=&quot;26&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SOE-AD~1\AppData\Local\Temp\PR\data\asimages\{A34CD38A-B93C-4B34-83E0-7C2C9BDD4208}_2.png&quot;/&gt;&lt;left val=&quot;219&quot;/&gt;&lt;top val=&quot;229&quot;/&gt;&lt;width val=&quot;40&quot;/&gt;&lt;height val=&quot;26&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SOE-AD~1\AppData\Local\Temp\PR\data\asimages\{B0B001C5-99DC-4C07-8AAE-D0317817FD0D}_2.png&quot;/&gt;&lt;left val=&quot;610&quot;/&gt;&lt;top val=&quot;510&quot;/&gt;&lt;width val=&quot;74&quot;/&gt;&lt;height val=&quot;19&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5\Module 5 Audio\m05-03.wav"/>
  <p:tag name="PPSNARRATION" val="3,1554502292,\\vmware-host\Shared Folders\jchong13\Dropbox (Personal)\02 Project\Project Architecture\DaSy\DaSy Projects\COS\PowerPoint\PPT Final\M05\Module 5 PPT-alt_pptx\Media.ppcx"/>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SOE-AD~1\AppData\Local\Temp\PR\data\asimages\{5EAA5C73-93AA-400D-934A-4C053D84E35F}_3.png&quot;/&gt;&lt;left val=&quot;0&quot;/&gt;&lt;top val=&quot;0&quot;/&gt;&lt;width val=&quot;720&quot;/&gt;&lt;height val=&quot;94&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07.wav"/>
  <p:tag name="PPSNARRATION" val="7,2033218467,\\vmware-host\Shared Folders\jchong13\Dropbox (Personal)\02 Project\Project Architecture\DaSy\DaSy Projects\COS\PowerPoint\PPT Final\M01\Module 1 PPT-alt_pptx\Media.ppcx"/>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64&quot;/&gt;&lt;lineCharCount val=&quot;66&quot;/&gt;&lt;/TableIndex&gt;&lt;/ShapeTextInfo&gt;"/>
  <p:tag name="HTML_SHAPEINFO" val="&lt;ThreeDShapeInfo&gt;&lt;uuid val=&quot;&quot;/&gt;&lt;isInvalidForFieldText val=&quot;0&quot;/&gt;&lt;Image&gt;&lt;filename val=&quot;C:\Users\SOE-AD~1\AppData\Local\Temp\PR\data\asimages\{AC04B591-45B3-42F2-AD60-9D576ED04364}_3.png&quot;/&gt;&lt;left val=&quot;29&quot;/&gt;&lt;top val=&quot;120&quot;/&gt;&lt;width val=&quot;673&quot;/&gt;&lt;height val=&quot;190&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PSNARRATIONPROPS" val="Z:\jchong13\Dropbox\02 Project\Project Architecture\DaSy\DaSy Projects\COS\Session 8\Audio\COS Session 8 Audio Files\dasy-cos-08-14.wav"/>
  <p:tag name="ARTICULATE_SLIDE_THUMBNAIL_REFRESH" val="1"/>
  <p:tag name="PPSNARRATION" val="14,800077561,Z:\jchong13\Dropbox\02 Project\Project Architecture\DaSy\DaSy Projects\COS\Session 8\Module 8 PPT_pptx\Media.ppcx"/>
  <p:tag name="HTML_SHAPEINFO" val="&lt;SlideThumbPath val=&quot;Slide14.PNG&quot;/&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8&quot;/&gt;&lt;/TableIndex&gt;&lt;/ShapeTextInfo&gt;"/>
  <p:tag name="HTML_SHAPEINFO" val="&lt;ThreeDShapeInfo&gt;&lt;uuid val=&quot;&quot;/&gt;&lt;isInvalidForFieldText val=&quot;0&quot;/&gt;&lt;Image&gt;&lt;filename val=&quot;C:\Users\SOE-AD~1\AppData\Local\Temp\PR\data\asimages\{EB1E71A2-9A6D-41E8-A0F9-C8D2C1F68428}_14.png&quot;/&gt;&lt;left val=&quot;36&quot;/&gt;&lt;top val=&quot;28&quot;/&gt;&lt;width val=&quot;634&quot;/&gt;&lt;height val=&quot;108&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9&quot;/&gt;&lt;lineCharCount val=&quot;5&quot;/&gt;&lt;/TableIndex&gt;&lt;/ShapeTextInfo&gt;"/>
  <p:tag name="HTML_AUTOSHAPE_INFO" val="&lt;ThreeDShapeInfo&gt;&lt;uuid val=&quot;{7557C3DE-B5F3-47F8-B621-9A632B70D76A}&quot;/&gt;&lt;isInvalidForFieldText val=&quot;1&quot;/&gt;&lt;Image&gt;&lt;filename val=&quot;C:\Users\SOE-AD~1\AppData\Local\Temp\PR\data\asimages\{7557C3DE-B5F3-47F8-B621-9A632B70D76A}_14_S.png&quot;/&gt;&lt;left val=&quot;48&quot;/&gt;&lt;top val=&quot;143&quot;/&gt;&lt;width val=&quot;125&quot;/&gt;&lt;height val=&quot;343&quot;/&gt;&lt;hasText val=&quot;0&quot;/&gt;&lt;/Image&gt;&lt;Image&gt;&lt;filename val=&quot;C:\Users\SOE-AD~1\AppData\Local\Temp\PR\data\asimages\{7557C3DE-B5F3-47F8-B621-9A632B70D76A}_14_T.png&quot;/&gt;&lt;left val=&quot;40&quot;/&gt;&lt;top val=&quot;140&quot;/&gt;&lt;width val=&quot;143&quot;/&gt;&lt;height val=&quot;346&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AUTOSHAPE_INFO" val="&lt;ThreeDShapeInfo&gt;&lt;uuid val=&quot;{0D534277-93C9-457E-911D-EE5D903D6051}&quot;/&gt;&lt;isInvalidForFieldText val=&quot;1&quot;/&gt;&lt;Image&gt;&lt;filename val=&quot;C:\Users\SOE-AD~1\AppData\Local\Temp\PR\data\asimages\{0D534277-93C9-457E-911D-EE5D903D6051}_14_S.png&quot;/&gt;&lt;left val=&quot;237&quot;/&gt;&lt;top val=&quot;401&quot;/&gt;&lt;width val=&quot;410&quot;/&gt;&lt;height val=&quot;81&quot;/&gt;&lt;hasText val=&quot;0&quot;/&gt;&lt;/Image&gt;&lt;Image&gt;&lt;filename val=&quot;C:\Users\SOE-AD~1\AppData\Local\Temp\PR\data\asimages\{0D534277-93C9-457E-911D-EE5D903D6051}_14_T.png&quot;/&gt;&lt;left val=&quot;229&quot;/&gt;&lt;top val=&quot;397&quot;/&gt;&lt;width val=&quot;418&quot;/&gt;&lt;height val=&quot;84&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5&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6&quot;/&gt;&lt;/TableIndex&gt;&lt;/ShapeTextInfo&gt;"/>
  <p:tag name="HTML_AUTOSHAPE_INFO" val="&lt;ThreeDShapeInfo&gt;&lt;uuid val=&quot;{AEF6674D-10EA-423D-90D8-CFECE8E32009}&quot;/&gt;&lt;isInvalidForFieldText val=&quot;1&quot;/&gt;&lt;Image&gt;&lt;filename val=&quot;C:\Users\SOE-AD~1\AppData\Local\Temp\PR\data\asimages\{AEF6674D-10EA-423D-90D8-CFECE8E32009}_14_S.png&quot;/&gt;&lt;left val=&quot;237&quot;/&gt;&lt;top val=&quot;312&quot;/&gt;&lt;width val=&quot;434&quot;/&gt;&lt;height val=&quot;81&quot;/&gt;&lt;hasText val=&quot;0&quot;/&gt;&lt;/Image&gt;&lt;Image&gt;&lt;filename val=&quot;C:\Users\SOE-AD~1\AppData\Local\Temp\PR\data\asimages\{AEF6674D-10EA-423D-90D8-CFECE8E32009}_14_T.png&quot;/&gt;&lt;left val=&quot;229&quot;/&gt;&lt;top val=&quot;309&quot;/&gt;&lt;width val=&quot;442&quot;/&gt;&lt;height val=&quot;90&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1&quot;/&gt;&lt;/TableIndex&gt;&lt;/ShapeTextInfo&gt;"/>
  <p:tag name="HTML_AUTOSHAPE_INFO" val="&lt;ThreeDShapeInfo&gt;&lt;uuid val=&quot;{206CDB61-4E9D-4831-A3B2-FBBF69076634}&quot;/&gt;&lt;isInvalidForFieldText val=&quot;1&quot;/&gt;&lt;Image&gt;&lt;filename val=&quot;C:\Users\SOE-AD~1\AppData\Local\Temp\PR\data\asimages\{206CDB61-4E9D-4831-A3B2-FBBF69076634}_14_S.png&quot;/&gt;&lt;left val=&quot;237&quot;/&gt;&lt;top val=&quot;232&quot;/&gt;&lt;width val=&quot;410&quot;/&gt;&lt;height val=&quot;81&quot;/&gt;&lt;hasText val=&quot;0&quot;/&gt;&lt;/Image&gt;&lt;Image&gt;&lt;filename val=&quot;C:\Users\SOE-AD~1\AppData\Local\Temp\PR\data\asimages\{206CDB61-4E9D-4831-A3B2-FBBF69076634}_14_T.png&quot;/&gt;&lt;left val=&quot;229&quot;/&gt;&lt;top val=&quot;228&quot;/&gt;&lt;width val=&quot;418&quot;/&gt;&lt;height val=&quot;90&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9&quot;/&gt;&lt;/TableIndex&gt;&lt;/ShapeTextInfo&gt;"/>
  <p:tag name="HTML_AUTOSHAPE_INFO" val="&lt;ThreeDShapeInfo&gt;&lt;uuid val=&quot;{FA3CB703-CEE6-45EE-8EA5-2E7ECA94C117}&quot;/&gt;&lt;isInvalidForFieldText val=&quot;1&quot;/&gt;&lt;Image&gt;&lt;filename val=&quot;C:\Users\SOE-AD~1\AppData\Local\Temp\PR\data\asimages\{FA3CB703-CEE6-45EE-8EA5-2E7ECA94C117}_14_S.png&quot;/&gt;&lt;left val=&quot;237&quot;/&gt;&lt;top val=&quot;145&quot;/&gt;&lt;width val=&quot;398&quot;/&gt;&lt;height val=&quot;81&quot;/&gt;&lt;hasText val=&quot;0&quot;/&gt;&lt;/Image&gt;&lt;Image&gt;&lt;filename val=&quot;C:\Users\SOE-AD~1\AppData\Local\Temp\PR\data\asimages\{FA3CB703-CEE6-45EE-8EA5-2E7ECA94C117}_14_T.png&quot;/&gt;&lt;left val=&quot;229&quot;/&gt;&lt;top val=&quot;142&quot;/&gt;&lt;width val=&quot;406&quot;/&gt;&lt;height val=&quot;90&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05.wav"/>
  <p:tag name="PPSNARRATION" val="5,28576217,\\vmware-host\Shared Folders\jchong13\Dropbox (Personal)\02 Project\Project Architecture\DaSy\DaSy Projects\COS\PowerPoint\PPT Final\M04\Module 4 PPT-alt_pptx\Media.ppcx"/>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69&quot;/&gt;&lt;lineCharCount val=&quot;59&quot;/&gt;&lt;lineCharCount val=&quot;65&quot;/&gt;&lt;lineCharCount val=&quot;18&quot;/&gt;&lt;/TableIndex&gt;&lt;/ShapeTextInfo&gt;"/>
  <p:tag name="HTML_SHAPEINFO" val="&lt;ThreeDShapeInfo&gt;&lt;uuid val=&quot;&quot;/&gt;&lt;isInvalidForFieldText val=&quot;0&quot;/&gt;&lt;Image&gt;&lt;filename val=&quot;C:\Users\SOE-AD~1\AppData\Local\Temp\PR\data\asimages\{4E4B1395-4676-4383-B020-8165C0112431}_5.png&quot;/&gt;&lt;left val=&quot;31&quot;/&gt;&lt;top val=&quot;253&quot;/&gt;&lt;width val=&quot;654&quot;/&gt;&lt;height val=&quot;14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9&quot;/&gt;&lt;lineCharCount val=&quot;23&quot;/&gt;&lt;lineCharCount val=&quot;12&quot;/&gt;&lt;lineCharCount val=&quot;16&quot;/&gt;&lt;lineCharCount val=&quot;27&quot;/&gt;&lt;lineCharCount val=&quot;33&quot;/&gt;&lt;lineCharCount val=&quot;9&quot;/&gt;&lt;lineCharCount val=&quot;10&quot;/&gt;&lt;lineCharCount val=&quot;67&quot;/&gt;&lt;lineCharCount val=&quot;14&quot;/&gt;&lt;lineCharCount val=&quot;44&quot;/&gt;&lt;lineCharCount val=&quot;27&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520342BD-F296-4E9C-A4F7-F9FA643985F8}_5.png&quot;/&gt;&lt;left val=&quot;49&quot;/&gt;&lt;top val=&quot;108&quot;/&gt;&lt;width val=&quot;65&quot;/&gt;&lt;height val=&quot;76&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F7AB29D7-4FC6-4F8A-9ACD-7FCDFEEEE652}_5.png&quot;/&gt;&lt;left val=&quot;235&quot;/&gt;&lt;top val=&quot;107&quot;/&gt;&lt;width val=&quot;65&quot;/&gt;&lt;height val=&quot;76&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ED7B0DF7-A866-435C-8672-14E54ED47396}_5.png&quot;/&gt;&lt;left val=&quot;327&quot;/&gt;&lt;top val=&quot;107&quot;/&gt;&lt;width val=&quot;65&quot;/&gt;&lt;height val=&quot;76&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DF5E6C9B-6185-49BA-8F4A-F044ED8449D5}_5.png&quot;/&gt;&lt;left val=&quot;420&quot;/&gt;&lt;top val=&quot;107&quot;/&gt;&lt;width val=&quot;65&quot;/&gt;&lt;height val=&quot;76&quot;/&gt;&lt;hasText val=&quot;1&quot;/&gt;&lt;/Image&gt;&lt;/ThreeDShape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5B8B437A-28EA-441A-8F8C-E4BEC157666D}_5.png&quot;/&gt;&lt;left val=&quot;513&quot;/&gt;&lt;top val=&quot;107&quot;/&gt;&lt;width val=&quot;65&quot;/&gt;&lt;height val=&quot;76&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C3EA20E5-083F-4EDD-A0BF-0BFB0414E292}_5.png&quot;/&gt;&lt;left val=&quot;142&quot;/&gt;&lt;top val=&quot;107&quot;/&gt;&lt;width val=&quot;65&quot;/&gt;&lt;height val=&quot;76&quot;/&gt;&lt;hasText val=&quot;1&quot;/&gt;&lt;/Image&gt;&lt;/ThreeDShape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OE-AD~1\AppData\Local\Temp\PR\data\asimages\{3E6AA6C6-17AF-4235-A972-7E8A1139FD1A}_5.png&quot;/&gt;&lt;left val=&quot;33&quot;/&gt;&lt;top val=&quot;17&quot;/&gt;&lt;width val=&quot;654&quot;/&gt;&lt;height val=&quot;85&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DB78867B-5F02-48D9-82A0-705D023A5ECB}&quot;/&gt;&lt;isInvalidForFieldText val=&quot;0&quot;/&gt;&lt;Image&gt;&lt;filename val=&quot;C:\Users\SOE-AD~1\AppData\Local\Temp\PR\data\asimages\{DB78867B-5F02-48D9-82A0-705D023A5ECB}_5.png&quot;/&gt;&lt;left val=&quot;599&quot;/&gt;&lt;top val=&quot;104&quot;/&gt;&lt;width val=&quot;75&quot;/&gt;&lt;height val=&quot;85&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07.wav"/>
  <p:tag name="PPSNARRATION" val="7,28576217,\\vmware-host\Shared Folders\jchong13\Dropbox (Personal)\02 Project\Project Architecture\DaSy\DaSy Projects\COS\PowerPoint\PPT Final\M04\Module 4 PPT-alt_pptx\Media.ppcx"/>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25&quot;/&gt;&lt;/TableIndex&gt;&lt;/ShapeTextInfo&gt;"/>
  <p:tag name="HTML_SHAPEINFO" val="&lt;TextEffect&gt;&lt;Image&gt;&lt;filename val=&quot;C:\Users\SOE-AD~1\AppData\Local\Temp\PR\data\asimages\{4A2CE3ED-AA3D-4920-9441-F79DD52126D6}_1.png_crop.png&quot;/&gt;&lt;left val=&quot;331&quot;/&gt;&lt;top val=&quot;208&quot;/&gt;&lt;width val=&quot;125&quot;/&gt;&lt;height val=&quot;21&quot;/&gt;&lt;hasText val=&quot;1&quot;/&gt;&lt;paraId val=&quot;1&quot;/&gt;&lt;/Image&gt;&lt;Image&gt;&lt;filename val=&quot;C:\Users\SOE-AD~1\AppData\Local\Temp\PR\data\asimages\{13CDAA3A-B6B3-4C3C-BD50-6D675FAAF89E}_1.png_crop.png&quot;/&gt;&lt;left val=&quot;331&quot;/&gt;&lt;top val=&quot;245&quot;/&gt;&lt;width val=&quot;329&quot;/&gt;&lt;height val=&quot;22&quot;/&gt;&lt;hasText val=&quot;1&quot;/&gt;&lt;paraId val=&quot;2&quot;/&gt;&lt;/Image&gt;&lt;/TextEffect&gt;"/>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PPSNARRATIONPROPS" val="Z:\jchong13\Dropbox (Personal)\02 Project\Project Architecture\DaSy\DaSy Projects\COS\PowerPoint\PPT Final\M01\Module 1 Audio\M01-08.wav"/>
  <p:tag name="PPSNARRATION" val="8,2033218467,\\vmware-host\Shared Folders\jchong13\Dropbox (Personal)\02 Project\Project Architecture\DaSy\DaSy Projects\COS\PowerPoint\PPT Final\M01\Module 1 PPT-alt_pptx\Media.ppcx"/>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71&quot;/&gt;&lt;lineCharCount val=&quot;63&quot;/&gt;&lt;lineCharCount val=&quot;34&quot;/&gt;&lt;lineCharCount val=&quot;68&quot;/&gt;&lt;lineCharCount val=&quot;36&quot;/&gt;&lt;lineCharCount val=&quot;67&quot;/&gt;&lt;lineCharCount val=&quot;70&quot;/&gt;&lt;lineCharCount val=&quot;69&quot;/&gt;&lt;lineCharCount val=&quot;22&quot;/&gt;&lt;/TableIndex&gt;&lt;/ShapeTextInfo&gt;"/>
  <p:tag name="HTML_SHAPEINFO" val="&lt;ThreeDShapeInfo&gt;&lt;uuid val=&quot;&quot;/&gt;&lt;isInvalidForFieldText val=&quot;0&quot;/&gt;&lt;Image&gt;&lt;filename val=&quot;C:\Users\SOE-AD~1\AppData\Local\Temp\PR\data\asimages\{AE9D6D5F-08C7-4065-840E-59161DE41333}_7.png&quot;/&gt;&lt;left val=&quot;20&quot;/&gt;&lt;top val=&quot;212&quot;/&gt;&lt;width val=&quot;666&quot;/&gt;&lt;height val=&quot;287&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839EF091-DC66-4779-A4E3-016507888E9B}_7.png&quot;/&gt;&lt;left val=&quot;49&quot;/&gt;&lt;top val=&quot;105&quot;/&gt;&lt;width val=&quot;65&quot;/&gt;&lt;height val=&quot;76&quot;/&gt;&lt;hasText val=&quot;1&quot;/&gt;&lt;/Image&gt;&lt;/ThreeDShape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AD0BDB78-AD38-4A61-B0A3-6E9650F51F0F}_7.png&quot;/&gt;&lt;left val=&quot;235&quot;/&gt;&lt;top val=&quot;106&quot;/&gt;&lt;width val=&quot;65&quot;/&gt;&lt;height val=&quot;76&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12E4F7D0-D1A4-475A-9077-D2474FC52100}_7.png&quot;/&gt;&lt;left val=&quot;327&quot;/&gt;&lt;top val=&quot;107&quot;/&gt;&lt;width val=&quot;65&quot;/&gt;&lt;height val=&quot;76&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68F9FFE3-3D13-4FBD-B05F-E54E993B982C}_7.png&quot;/&gt;&lt;left val=&quot;420&quot;/&gt;&lt;top val=&quot;107&quot;/&gt;&lt;width val=&quot;65&quot;/&gt;&lt;height val=&quot;76&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F8466B54-CFD6-4CB9-926B-46EDBF2D2BE6}&quot;/&gt;&lt;isInvalidForFieldText val=&quot;0&quot;/&gt;&lt;Image&gt;&lt;filename val=&quot;C:\Users\SOE-AD~1\AppData\Local\Temp\PR\data\asimages\{F8466B54-CFD6-4CB9-926B-46EDBF2D2BE6}_7.png&quot;/&gt;&lt;left val=&quot;506&quot;/&gt;&lt;top val=&quot;104&quot;/&gt;&lt;width val=&quot;75&quot;/&gt;&lt;height val=&quot;85&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D5432A4B-A248-43B0-8F66-797B1A03C052}_7.png&quot;/&gt;&lt;left val=&quot;142&quot;/&gt;&lt;top val=&quot;106&quot;/&gt;&lt;width val=&quot;65&quot;/&gt;&lt;height val=&quot;76&quot;/&gt;&lt;hasText val=&quot;1&quot;/&gt;&lt;/Image&gt;&lt;/ThreeDShape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95AF1FC1-849D-4B5A-895E-F0C957FBC86B}_7.png&quot;/&gt;&lt;left val=&quot;606&quot;/&gt;&lt;top val=&quot;107&quot;/&gt;&lt;width val=&quot;65&quot;/&gt;&lt;height val=&quot;76&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OE-AD~1\AppData\Local\Temp\PR\data\asimages\{1EA402B6-FEEF-443E-9B04-40474B2D2087}_7.png&quot;/&gt;&lt;left val=&quot;33&quot;/&gt;&lt;top val=&quot;17&quot;/&gt;&lt;width val=&quot;654&quot;/&gt;&lt;height val=&quot;85&quot;/&gt;&lt;hasText val=&quot;1&quot;/&gt;&lt;/Image&gt;&lt;/ThreeDShape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12&quot;/&gt;&lt;/TableIndex&gt;&lt;/ShapeTextInfo&gt;"/>
  <p:tag name="HTML_SHAPEINFO" val="&lt;ThreeDShapeInfo&gt;&lt;uuid val=&quot;&quot;/&gt;&lt;isInvalidForFieldText val=&quot;0&quot;/&gt;&lt;Image&gt;&lt;filename val=&quot;C:\Users\SOE-AD~1\AppData\Local\Temp\PR\data\asimages\{34EEEE04-F331-4D3C-BCCA-AFE74D04F7A2}_8.png&quot;/&gt;&lt;left val=&quot;0&quot;/&gt;&lt;top val=&quot;9&quot;/&gt;&lt;width val=&quot;683&quot;/&gt;&lt;height val=&quot;100&quot;/&gt;&lt;hasText val=&quot;1&quot;/&gt;&lt;/Image&gt;&lt;/ThreeDShapeInfo&gt;"/>
</p:tagLst>
</file>

<file path=ppt/tags/tag210.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09.wav"/>
  <p:tag name="PPSNARRATION" val="9,28576217,\\vmware-host\Shared Folders\jchong13\Dropbox (Personal)\02 Project\Project Architecture\DaSy\DaSy Projects\COS\PowerPoint\PPT Final\M04\Module 4 PPT-alt_pptx\Media.ppcx"/>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SOE-AD~1\AppData\Local\Temp\PR\data\asimages\{DDE8BBCD-3317-4BC0-A464-40A0AC5725EA}_9.png&quot;/&gt;&lt;left val=&quot;35&quot;/&gt;&lt;top val=&quot;21&quot;/&gt;&lt;width val=&quot;648&quot;/&gt;&lt;height val=&quot;98&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64&quot;/&gt;&lt;lineCharCount val=&quot;46&quot;/&gt;&lt;lineCharCount val=&quot;66&quot;/&gt;&lt;lineCharCount val=&quot;22&quot;/&gt;&lt;lineCharCount val=&quot;66&quot;/&gt;&lt;lineCharCount val=&quot;15&quot;/&gt;&lt;lineCharCount val=&quot;69&quot;/&gt;&lt;lineCharCount val=&quot;66&quot;/&gt;&lt;lineCharCount val=&quot;59&quot;/&gt;&lt;/TableIndex&gt;&lt;/ShapeTextInfo&gt;"/>
  <p:tag name="HTML_SHAPEINFO" val="&lt;ThreeDShapeInfo&gt;&lt;uuid val=&quot;&quot;/&gt;&lt;isInvalidForFieldText val=&quot;0&quot;/&gt;&lt;Image&gt;&lt;filename val=&quot;C:\Users\SOE-AD~1\AppData\Local\Temp\PR\data\asimages\{7C6FF3C2-7225-48CF-B663-65E4F9B24D08}_9.png&quot;/&gt;&lt;left val=&quot;30&quot;/&gt;&lt;top val=&quot;189&quot;/&gt;&lt;width val=&quot;661&quot;/&gt;&lt;height val=&quot;327&quot;/&gt;&lt;hasText val=&quot;1&quot;/&gt;&lt;/Image&gt;&lt;/ThreeDShape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7922EBDA-95DE-4C6B-8646-039AB70B4444}_9.png&quot;/&gt;&lt;left val=&quot;49&quot;/&gt;&lt;top val=&quot;107&quot;/&gt;&lt;width val=&quot;65&quot;/&gt;&lt;height val=&quot;76&quot;/&gt;&lt;hasText val=&quot;1&quot;/&gt;&lt;/Image&gt;&lt;/ThreeDShape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CB034B03-F6DF-4754-AC73-CE9212707CD1}_9.png&quot;/&gt;&lt;left val=&quot;235&quot;/&gt;&lt;top val=&quot;107&quot;/&gt;&lt;width val=&quot;65&quot;/&gt;&lt;height val=&quot;76&quot;/&gt;&lt;hasText val=&quot;1&quot;/&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0DCDC8FA-BD50-4EE3-9FC0-2EBA6FCB6E0E}_9.png&quot;/&gt;&lt;left val=&quot;327&quot;/&gt;&lt;top val=&quot;107&quot;/&gt;&lt;width val=&quot;65&quot;/&gt;&lt;height val=&quot;76&quot;/&gt;&lt;hasText val=&quot;1&quot;/&gt;&lt;/Image&gt;&lt;/ThreeDShape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9D285936-0580-40D3-8E15-26B0869104BB}&quot;/&gt;&lt;isInvalidForFieldText val=&quot;0&quot;/&gt;&lt;Image&gt;&lt;filename val=&quot;C:\Users\SOE-AD~1\AppData\Local\Temp\PR\data\asimages\{9D285936-0580-40D3-8E15-26B0869104BB}_9.png&quot;/&gt;&lt;left val=&quot;414&quot;/&gt;&lt;top val=&quot;101&quot;/&gt;&lt;width val=&quot;79&quot;/&gt;&lt;height val=&quot;83&quot;/&gt;&lt;hasText val=&quot;1&quot;/&gt;&lt;/Image&gt;&lt;/ThreeDShape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2E6A5F42-BD18-40AE-9C8A-0F2BBE082BCB}_9.png&quot;/&gt;&lt;left val=&quot;513&quot;/&gt;&lt;top val=&quot;107&quot;/&gt;&lt;width val=&quot;65&quot;/&gt;&lt;height val=&quot;76&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DA63A0D7-3D05-4239-9CCB-8BBC667245F3}_9.png&quot;/&gt;&lt;left val=&quot;142&quot;/&gt;&lt;top val=&quot;107&quot;/&gt;&lt;width val=&quot;65&quot;/&gt;&lt;height val=&quot;76&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59ACB87B-22C3-43DC-B1D9-7D5E0815CC41}_9.png&quot;/&gt;&lt;left val=&quot;606&quot;/&gt;&lt;top val=&quot;107&quot;/&gt;&lt;width val=&quot;65&quot;/&gt;&lt;height val=&quot;76&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9&quot;/&gt;&lt;lineCharCount val=&quot;27&quot;/&gt;&lt;lineCharCount val=&quot;28&quot;/&gt;&lt;lineCharCount val=&quot;45&quot;/&gt;&lt;lineCharCount val=&quot;52&quot;/&gt;&lt;lineCharCount val=&quot;10&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OE-AD~1\AppData\Local\Temp\PR\data\asimages\{0B7EBF02-42A9-425F-BFEE-8DD992186168}_9.png&quot;/&gt;&lt;left val=&quot;33&quot;/&gt;&lt;top val=&quot;17&quot;/&gt;&lt;width val=&quot;654&quot;/&gt;&lt;height val=&quot;85&quot;/&gt;&lt;hasText val=&quot;1&quot;/&gt;&lt;/Image&gt;&lt;/ThreeDShapeInfo&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10.wav"/>
  <p:tag name="PPSNARRATION" val="10,28576217,\\vmware-host\Shared Folders\jchong13\Dropbox (Personal)\02 Project\Project Architecture\DaSy\DaSy Projects\COS\PowerPoint\PPT Final\M04\Module 4 PPT-alt_pptx\Media.ppcx"/>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SOE-AD~1\AppData\Local\Temp\PR\data\asimages\{F4087345-1F3F-4605-B46A-5BA8943BD7C6}_10.png&quot;/&gt;&lt;left val=&quot;35&quot;/&gt;&lt;top val=&quot;21&quot;/&gt;&lt;width val=&quot;648&quot;/&gt;&lt;height val=&quot;98&quot;/&gt;&lt;hasText val=&quot;1&quot;/&gt;&lt;/Image&gt;&lt;/ThreeDShape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67&quot;/&gt;&lt;lineCharCount val=&quot;17&quot;/&gt;&lt;lineCharCount val=&quot;56&quot;/&gt;&lt;lineCharCount val=&quot;68&quot;/&gt;&lt;lineCharCount val=&quot;66&quot;/&gt;&lt;lineCharCount val=&quot;41&quot;/&gt;&lt;/TableIndex&gt;&lt;/ShapeTextInfo&gt;"/>
  <p:tag name="HTML_SHAPEINFO" val="&lt;ThreeDShapeInfo&gt;&lt;uuid val=&quot;&quot;/&gt;&lt;isInvalidForFieldText val=&quot;0&quot;/&gt;&lt;Image&gt;&lt;filename val=&quot;C:\Users\SOE-AD~1\AppData\Local\Temp\PR\data\asimages\{2D93CDCE-6E14-47AB-BB5E-94394C06FC27}_10.png&quot;/&gt;&lt;left val=&quot;33&quot;/&gt;&lt;top val=&quot;247&quot;/&gt;&lt;width val=&quot;661&quot;/&gt;&lt;height val=&quot;234&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B0D3DCE1-31D5-48B9-8C03-72B458D4BB47}_10.png&quot;/&gt;&lt;left val=&quot;49&quot;/&gt;&lt;top val=&quot;107&quot;/&gt;&lt;width val=&quot;65&quot;/&gt;&lt;height val=&quot;76&quot;/&gt;&lt;hasText val=&quot;1&quot;/&gt;&lt;/Image&gt;&lt;/ThreeDShape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5DCB1AD2-BD8F-4141-95A3-BCBF05371516}_10.png&quot;/&gt;&lt;left val=&quot;235&quot;/&gt;&lt;top val=&quot;107&quot;/&gt;&lt;width val=&quot;65&quot;/&gt;&lt;height val=&quot;76&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A7423539-A948-42B0-AB6A-726DDAF132BE}&quot;/&gt;&lt;isInvalidForFieldText val=&quot;0&quot;/&gt;&lt;Image&gt;&lt;filename val=&quot;C:\Users\SOE-AD~1\AppData\Local\Temp\PR\data\asimages\{A7423539-A948-42B0-AB6A-726DDAF132BE}_10.png&quot;/&gt;&lt;left val=&quot;321&quot;/&gt;&lt;top val=&quot;101&quot;/&gt;&lt;width val=&quot;79&quot;/&gt;&lt;height val=&quot;83&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2C014E33-833F-4EB2-BE22-B29CB206BEC1}_10.png&quot;/&gt;&lt;left val=&quot;420&quot;/&gt;&lt;top val=&quot;107&quot;/&gt;&lt;width val=&quot;65&quot;/&gt;&lt;height val=&quot;76&quot;/&gt;&lt;hasText val=&quot;1&quot;/&gt;&lt;/Image&gt;&lt;/ThreeDShapeInfo&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619C0B5E-F1FE-4A69-A013-AA72C85B4054}_10.png&quot;/&gt;&lt;left val=&quot;513&quot;/&gt;&lt;top val=&quot;107&quot;/&gt;&lt;width val=&quot;65&quot;/&gt;&lt;height val=&quot;7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9&quot;/&gt;&lt;lineCharCount val=&quot;43&quot;/&gt;&lt;lineCharCount val=&quot;74&quot;/&gt;&lt;lineCharCount val=&quot;16&quot;/&gt;&lt;lineCharCount val=&quot;41&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72C7D26D-540A-4C02-8A63-76B83A68A460}_10.png&quot;/&gt;&lt;left val=&quot;142&quot;/&gt;&lt;top val=&quot;107&quot;/&gt;&lt;width val=&quot;65&quot;/&gt;&lt;height val=&quot;76&quot;/&gt;&lt;hasText val=&quot;1&quot;/&gt;&lt;/Image&gt;&lt;/ThreeDShapeInfo&gt;"/>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0281787A-A431-4E7E-AC56-9E0761B997A8}_10.png&quot;/&gt;&lt;left val=&quot;606&quot;/&gt;&lt;top val=&quot;107&quot;/&gt;&lt;width val=&quot;65&quot;/&gt;&lt;height val=&quot;76&quot;/&gt;&lt;hasText val=&quot;1&quot;/&gt;&lt;/Image&gt;&lt;/ThreeDShape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OE-AD~1\AppData\Local\Temp\PR\data\asimages\{CF3400AE-9CAF-4561-828E-B9C4951A7E43}_10.png&quot;/&gt;&lt;left val=&quot;33&quot;/&gt;&lt;top val=&quot;17&quot;/&gt;&lt;width val=&quot;654&quot;/&gt;&lt;height val=&quot;85&quot;/&gt;&lt;hasText val=&quot;1&quot;/&gt;&lt;/Image&gt;&lt;/ThreeDShape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11.wav"/>
  <p:tag name="PPSNARRATION" val="11,28576217,\\vmware-host\Shared Folders\jchong13\Dropbox (Personal)\02 Project\Project Architecture\DaSy\DaSy Projects\COS\PowerPoint\PPT Final\M04\Module 4 PPT-alt_pptx\Media.ppcx"/>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SOE-AD~1\AppData\Local\Temp\PR\data\asimages\{9671B4E3-88B1-402D-8C4D-4CDAABAAFFC6}_11.png&quot;/&gt;&lt;left val=&quot;35&quot;/&gt;&lt;top val=&quot;21&quot;/&gt;&lt;width val=&quot;648&quot;/&gt;&lt;height val=&quot;98&quot;/&gt;&lt;hasText val=&quot;1&quot;/&gt;&lt;/Image&gt;&lt;/ThreeDShape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66&quot;/&gt;&lt;lineCharCount val=&quot;26&quot;/&gt;&lt;lineCharCount val=&quot;65&quot;/&gt;&lt;lineCharCount val=&quot;33&quot;/&gt;&lt;lineCharCount val=&quot;64&quot;/&gt;&lt;lineCharCount val=&quot;67&quot;/&gt;&lt;lineCharCount val=&quot;67&quot;/&gt;&lt;/TableIndex&gt;&lt;/ShapeTextInfo&gt;"/>
  <p:tag name="HTML_SHAPEINFO" val="&lt;ThreeDShapeInfo&gt;&lt;uuid val=&quot;&quot;/&gt;&lt;isInvalidForFieldText val=&quot;0&quot;/&gt;&lt;Image&gt;&lt;filename val=&quot;C:\Users\SOE-AD~1\AppData\Local\Temp\PR\data\asimages\{EDE29516-D6D3-437D-870A-F73A784025F0}_11.png&quot;/&gt;&lt;left val=&quot;33&quot;/&gt;&lt;top val=&quot;224&quot;/&gt;&lt;width val=&quot;654&quot;/&gt;&lt;height val=&quot;282&quot;/&gt;&lt;hasText val=&quot;1&quot;/&gt;&lt;/Image&gt;&lt;/ThreeDShape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41C3EBA3-6B47-41C2-8505-0F18AA077017}_11.png&quot;/&gt;&lt;left val=&quot;49&quot;/&gt;&lt;top val=&quot;107&quot;/&gt;&lt;width val=&quot;65&quot;/&gt;&lt;height val=&quot;76&quot;/&gt;&lt;hasText val=&quot;1&quot;/&gt;&lt;/Image&gt;&lt;/ThreeDShape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BA14F974-AE46-43E8-81B8-6F7D7E6D20EA}&quot;/&gt;&lt;isInvalidForFieldText val=&quot;0&quot;/&gt;&lt;Image&gt;&lt;filename val=&quot;C:\Users\SOE-AD~1\AppData\Local\Temp\PR\data\asimages\{BA14F974-AE46-43E8-81B8-6F7D7E6D20EA}_11.png&quot;/&gt;&lt;left val=&quot;228&quot;/&gt;&lt;top val=&quot;101&quot;/&gt;&lt;width val=&quot;79&quot;/&gt;&lt;height val=&quot;83&quot;/&gt;&lt;hasText val=&quot;1&quot;/&gt;&lt;/Image&gt;&lt;/ThreeDShape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BBC8A0B1-0A3E-4E64-A89F-D7BC15DC78CE}_11.png&quot;/&gt;&lt;left val=&quot;327&quot;/&gt;&lt;top val=&quot;107&quot;/&gt;&lt;width val=&quot;65&quot;/&gt;&lt;height val=&quot;76&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09.wav"/>
  <p:tag name="PPSNARRATION" val="9,2033218467,\\vmware-host\Shared Folders\jchong13\Dropbox (Personal)\02 Project\Project Architecture\DaSy\DaSy Projects\COS\PowerPoint\PPT Final\M01\Module 1 PPT-alt_pptx\Media.ppcx"/>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541DEA47-1B27-4DF9-A478-F34C39418CC0}_11.png&quot;/&gt;&lt;left val=&quot;420&quot;/&gt;&lt;top val=&quot;107&quot;/&gt;&lt;width val=&quot;65&quot;/&gt;&lt;height val=&quot;76&quot;/&gt;&lt;hasText val=&quot;1&quot;/&gt;&lt;/Image&gt;&lt;/ThreeDShape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7BCCD162-A0BE-40FE-97EF-FF2081040F55}_11.png&quot;/&gt;&lt;left val=&quot;513&quot;/&gt;&lt;top val=&quot;107&quot;/&gt;&lt;width val=&quot;65&quot;/&gt;&lt;height val=&quot;76&quot;/&gt;&lt;hasText val=&quot;1&quot;/&gt;&lt;/Image&gt;&lt;/ThreeDShape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9566ADAB-3A90-4B70-956B-069ECBD3DAB6}_11.png&quot;/&gt;&lt;left val=&quot;142&quot;/&gt;&lt;top val=&quot;107&quot;/&gt;&lt;width val=&quot;65&quot;/&gt;&lt;height val=&quot;76&quot;/&gt;&lt;hasText val=&quot;1&quot;/&gt;&lt;/Image&gt;&lt;/ThreeDShape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OE-AD~1\AppData\Local\Temp\PR\data\asimages\{27046A41-AAF7-467D-9270-3D4AAEBA0EE9}_11.png&quot;/&gt;&lt;left val=&quot;33&quot;/&gt;&lt;top val=&quot;17&quot;/&gt;&lt;width val=&quot;654&quot;/&gt;&lt;height val=&quot;85&quot;/&gt;&lt;hasText val=&quot;1&quot;/&gt;&lt;/Image&gt;&lt;/ThreeDShape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D616DC47-F886-4DCD-8F87-36BF3E37FFA6}_11.png&quot;/&gt;&lt;left val=&quot;606&quot;/&gt;&lt;top val=&quot;107&quot;/&gt;&lt;width val=&quot;65&quot;/&gt;&lt;height val=&quot;76&quot;/&gt;&lt;hasText val=&quot;1&quot;/&gt;&lt;/Image&gt;&lt;/ThreeDShape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12.wav"/>
  <p:tag name="PPSNARRATION" val="12,28576217,\\vmware-host\Shared Folders\jchong13\Dropbox (Personal)\02 Project\Project Architecture\DaSy\DaSy Projects\COS\PowerPoint\PPT Final\M04\Module 4 PPT-alt_pptx\Media.ppcx"/>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SOE-AD~1\AppData\Local\Temp\PR\data\asimages\{663E7BC0-7DEA-41E2-8BE4-303CB59C6F42}_12.png&quot;/&gt;&lt;left val=&quot;35&quot;/&gt;&lt;top val=&quot;21&quot;/&gt;&lt;width val=&quot;648&quot;/&gt;&lt;height val=&quot;98&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61&quot;/&gt;&lt;lineCharCount val=&quot;25&quot;/&gt;&lt;lineCharCount val=&quot;69&quot;/&gt;&lt;lineCharCount val=&quot;33&quot;/&gt;&lt;lineCharCount val=&quot;62&quot;/&gt;&lt;lineCharCount val=&quot;71&quot;/&gt;&lt;lineCharCount val=&quot;64&quot;/&gt;&lt;/TableIndex&gt;&lt;/ShapeTextInfo&gt;"/>
  <p:tag name="HTML_SHAPEINFO" val="&lt;ThreeDShapeInfo&gt;&lt;uuid val=&quot;&quot;/&gt;&lt;isInvalidForFieldText val=&quot;0&quot;/&gt;&lt;Image&gt;&lt;filename val=&quot;C:\Users\SOE-AD~1\AppData\Local\Temp\PR\data\asimages\{330C25B4-DBDA-4A76-856B-1ABD07480EB0}_12.png&quot;/&gt;&lt;left val=&quot;33&quot;/&gt;&lt;top val=&quot;232&quot;/&gt;&lt;width val=&quot;664&quot;/&gt;&lt;height val=&quot;262&quot;/&gt;&lt;hasText val=&quot;1&quot;/&gt;&lt;/Image&gt;&lt;/ThreeDShapeInfo&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AED31A91-EB7A-4C31-975E-860E24CD0811}_12.png&quot;/&gt;&lt;left val=&quot;49&quot;/&gt;&lt;top val=&quot;107&quot;/&gt;&lt;width val=&quot;65&quot;/&gt;&lt;height val=&quot;7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SOE-AD~1\AppData\Local\Temp\PR\data\asimages\{3B32A4B8-DC11-404E-874A-41D02CFB82FD}_9.png&quot;/&gt;&lt;left val=&quot;-3&quot;/&gt;&lt;top val=&quot;5&quot;/&gt;&lt;width val=&quot;651&quot;/&gt;&lt;height val=&quot;81&quot;/&gt;&lt;hasText val=&quot;1&quot;/&gt;&lt;/Image&gt;&lt;/ThreeDShape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ABB28732-E516-4441-8784-CF8B83364206}_12.png&quot;/&gt;&lt;left val=&quot;235&quot;/&gt;&lt;top val=&quot;107&quot;/&gt;&lt;width val=&quot;65&quot;/&gt;&lt;height val=&quot;76&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786CED07-B4FB-412C-BE85-F41A544ABD91}_12.png&quot;/&gt;&lt;left val=&quot;327&quot;/&gt;&lt;top val=&quot;107&quot;/&gt;&lt;width val=&quot;65&quot;/&gt;&lt;height val=&quot;76&quot;/&gt;&lt;hasText val=&quot;1&quot;/&gt;&lt;/Image&gt;&lt;/ThreeDShapeInfo&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EFF036E1-792B-4B94-8EE1-48582679E3AF}_12.png&quot;/&gt;&lt;left val=&quot;420&quot;/&gt;&lt;top val=&quot;107&quot;/&gt;&lt;width val=&quot;65&quot;/&gt;&lt;height val=&quot;76&quot;/&gt;&lt;hasText val=&quot;1&quot;/&gt;&lt;/Image&gt;&lt;/ThreeDShapeInfo&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5767A60C-6323-4292-A9A7-C3B75B4DF216}_12.png&quot;/&gt;&lt;left val=&quot;513&quot;/&gt;&lt;top val=&quot;107&quot;/&gt;&lt;width val=&quot;65&quot;/&gt;&lt;height val=&quot;76&quot;/&gt;&lt;hasText val=&quot;1&quot;/&gt;&lt;/Image&gt;&lt;/ThreeDShapeInfo&gt;"/>
</p:tagLst>
</file>

<file path=ppt/tags/tag2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2EF56FC0-9C5B-4D52-B693-806DF8478DE8}&quot;/&gt;&lt;isInvalidForFieldText val=&quot;0&quot;/&gt;&lt;Image&gt;&lt;filename val=&quot;C:\Users\SOE-AD~1\AppData\Local\Temp\PR\data\asimages\{2EF56FC0-9C5B-4D52-B693-806DF8478DE8}_12.png&quot;/&gt;&lt;left val=&quot;139&quot;/&gt;&lt;top val=&quot;104&quot;/&gt;&lt;width val=&quot;75&quot;/&gt;&lt;height val=&quot;85&quot;/&gt;&lt;hasText val=&quot;1&quot;/&gt;&lt;/Image&gt;&lt;/ThreeDShapeInfo&gt;"/>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72EEBB34-0917-43F6-BBA0-2F6591C68D7A}_12.png&quot;/&gt;&lt;left val=&quot;606&quot;/&gt;&lt;top val=&quot;107&quot;/&gt;&lt;width val=&quot;65&quot;/&gt;&lt;height val=&quot;76&quot;/&gt;&lt;hasText val=&quot;1&quot;/&gt;&lt;/Image&gt;&lt;/ThreeDShape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OE-AD~1\AppData\Local\Temp\PR\data\asimages\{95A38577-DA38-4B23-AC6D-7FA9E9FAD1E9}_12.png&quot;/&gt;&lt;left val=&quot;33&quot;/&gt;&lt;top val=&quot;17&quot;/&gt;&lt;width val=&quot;654&quot;/&gt;&lt;height val=&quot;85&quot;/&gt;&lt;hasText val=&quot;1&quot;/&gt;&lt;/Image&gt;&lt;/ThreeDShape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4\Module 4 Audio\m04-13.wav"/>
  <p:tag name="PPSNARRATION" val="13,28576217,\\vmware-host\Shared Folders\jchong13\Dropbox (Personal)\02 Project\Project Architecture\DaSy\DaSy Projects\COS\PowerPoint\PPT Final\M04\Module 4 PPT-alt_pptx\Media.ppcx"/>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SOE-AD~1\AppData\Local\Temp\PR\data\asimages\{34B0F267-CAC5-4249-8326-55EB4E3F5287}_13.png&quot;/&gt;&lt;left val=&quot;35&quot;/&gt;&lt;top val=&quot;21&quot;/&gt;&lt;width val=&quot;648&quot;/&gt;&lt;height val=&quot;98&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2&quot;/&gt;&lt;lineCharCount val=&quot;16&quot;/&gt;&lt;lineCharCount val=&quot;44&quot;/&gt;&lt;lineCharCount val=&quot;33&quot;/&gt;&lt;lineCharCount val=&quot;24&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71&quot;/&gt;&lt;lineCharCount val=&quot;18&quot;/&gt;&lt;lineCharCount val=&quot;71&quot;/&gt;&lt;lineCharCount val=&quot;49&quot;/&gt;&lt;lineCharCount val=&quot;70&quot;/&gt;&lt;lineCharCount val=&quot;7&quot;/&gt;&lt;lineCharCount val=&quot;73&quot;/&gt;&lt;lineCharCount val=&quot;74&quot;/&gt;&lt;lineCharCount val=&quot;63&quot;/&gt;&lt;/TableIndex&gt;&lt;/ShapeTextInfo&gt;"/>
  <p:tag name="HTML_SHAPEINFO" val="&lt;ThreeDShapeInfo&gt;&lt;uuid val=&quot;&quot;/&gt;&lt;isInvalidForFieldText val=&quot;0&quot;/&gt;&lt;Image&gt;&lt;filename val=&quot;C:\Users\SOE-AD~1\AppData\Local\Temp\PR\data\asimages\{712391EF-D095-4F37-AB3A-B8EFB44E7B2C}_13.png&quot;/&gt;&lt;left val=&quot;27&quot;/&gt;&lt;top val=&quot;205&quot;/&gt;&lt;width val=&quot;679&quot;/&gt;&lt;height val=&quot;312&quot;/&gt;&lt;hasText val=&quot;1&quot;/&gt;&lt;/Image&gt;&lt;/ThreeDShapeInfo&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D87E5AC3-A406-4983-8A0D-31179E9C0E70}_13.png&quot;/&gt;&lt;left val=&quot;49&quot;/&gt;&lt;top val=&quot;107&quot;/&gt;&lt;width val=&quot;65&quot;/&gt;&lt;height val=&quot;76&quot;/&gt;&lt;hasText val=&quot;1&quot;/&gt;&lt;/Image&gt;&lt;/ThreeDShape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CF2B30C2-EBC6-4207-8949-A0D8E9FC900A}_13.png&quot;/&gt;&lt;left val=&quot;235&quot;/&gt;&lt;top val=&quot;107&quot;/&gt;&lt;width val=&quot;65&quot;/&gt;&lt;height val=&quot;76&quot;/&gt;&lt;hasText val=&quot;1&quot;/&gt;&lt;/Image&gt;&lt;/ThreeDShapeInfo&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7AE5F835-99E5-4DA4-B240-C74280085122}_13.png&quot;/&gt;&lt;left val=&quot;327&quot;/&gt;&lt;top val=&quot;107&quot;/&gt;&lt;width val=&quot;65&quot;/&gt;&lt;height val=&quot;76&quot;/&gt;&lt;hasText val=&quot;1&quot;/&gt;&lt;/Image&gt;&lt;/ThreeDShape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7CB99E6D-03CC-445B-ABA4-F609D6C85316}_13.png&quot;/&gt;&lt;left val=&quot;420&quot;/&gt;&lt;top val=&quot;107&quot;/&gt;&lt;width val=&quot;65&quot;/&gt;&lt;height val=&quot;76&quot;/&gt;&lt;hasText val=&quot;1&quot;/&gt;&lt;/Image&gt;&lt;/ThreeDShapeInfo&gt;"/>
</p:tagLst>
</file>

<file path=ppt/tags/tag2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4AEDAF72-A57C-483C-A637-79535AB7669C}_13.png&quot;/&gt;&lt;left val=&quot;513&quot;/&gt;&lt;top val=&quot;107&quot;/&gt;&lt;width val=&quot;65&quot;/&gt;&lt;height val=&quot;76&quot;/&gt;&lt;hasText val=&quot;1&quot;/&gt;&lt;/Image&gt;&lt;/ThreeDShapeInfo&gt;"/>
</p:tagLst>
</file>

<file path=ppt/tags/tag2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941BF03B-7614-46FE-AEA1-FBFED1340236}&quot;/&gt;&lt;isInvalidForFieldText val=&quot;0&quot;/&gt;&lt;Image&gt;&lt;filename val=&quot;C:\Users\SOE-AD~1\AppData\Local\Temp\PR\data\asimages\{941BF03B-7614-46FE-AEA1-FBFED1340236}_13.png&quot;/&gt;&lt;left val=&quot;139&quot;/&gt;&lt;top val=&quot;104&quot;/&gt;&lt;width val=&quot;75&quot;/&gt;&lt;height val=&quot;85&quot;/&gt;&lt;hasText val=&quot;1&quot;/&gt;&lt;/Image&gt;&lt;/ThreeDShapeInfo&gt;"/>
</p:tagLst>
</file>

<file path=ppt/tags/tag2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4AC13C9A-9150-4DD2-A100-1F983B45EE27}_13.png&quot;/&gt;&lt;left val=&quot;606&quot;/&gt;&lt;top val=&quot;107&quot;/&gt;&lt;width val=&quot;65&quot;/&gt;&lt;height val=&quot;76&quot;/&gt;&lt;hasText val=&quot;1&quot;/&gt;&lt;/Image&gt;&lt;/ThreeDShapeInfo&gt;"/>
</p:tagLst>
</file>

<file path=ppt/tags/tag2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SOE-AD~1\AppData\Local\Temp\PR\data\asimages\{4BC0B2BC-9803-4A2E-A4A2-7BFED1AB22C1}_13.png&quot;/&gt;&lt;left val=&quot;33&quot;/&gt;&lt;top val=&quot;17&quot;/&gt;&lt;width val=&quot;654&quot;/&gt;&lt;height val=&quot;85&quot;/&gt;&lt;hasText val=&quot;1&quot;/&gt;&lt;/Image&gt;&lt;/ThreeDShapeInfo&gt;"/>
</p:tagLst>
</file>

<file path=ppt/tags/tag2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PPSNARRATIONPROPS" val="Z:\jchong13\Dropbox (Personal)\02 Project\Project Architecture\DaSy\DaSy Projects\COS\PowerPoint\PPT Final\M01\Module 1 Audio\M01-10.wav"/>
  <p:tag name="PPSNARRATION" val="10,2033218467,\\vmware-host\Shared Folders\jchong13\Dropbox (Personal)\02 Project\Project Architecture\DaSy\DaSy Projects\COS\PowerPoint\PPT Final\M01\Module 1 PPT-alt_pptx\Media.ppcx"/>
</p:tagLst>
</file>

<file path=ppt/tags/tag270.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5\Module 5 Audio\m05-05.wav"/>
  <p:tag name="PPSNARRATION" val="5,1554502292,\\vmware-host\Shared Folders\jchong13\Dropbox (Personal)\02 Project\Project Architecture\DaSy\DaSy Projects\COS\PowerPoint\PPT Final\M05\Module 5 PPT-alt_pptx\Media.ppcx"/>
</p:tagLst>
</file>

<file path=ppt/tags/tag2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SOE-AD~1\AppData\Local\Temp\PR\data\asimages\{4EFBDB4D-3A0B-4579-9737-EB681D8A771F}_5.png&quot;/&gt;&lt;left val=&quot;515&quot;/&gt;&lt;top val=&quot;499&quot;/&gt;&lt;width val=&quot;171&quot;/&gt;&lt;height val=&quot;34&quot;/&gt;&lt;hasText val=&quot;1&quot;/&gt;&lt;/Image&gt;&lt;/ThreeDShapeInfo&gt;"/>
</p:tagLst>
</file>

<file path=ppt/tags/tag2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8&quot;/&gt;&lt;/TableIndex&gt;&lt;/ShapeTextInfo&gt;"/>
  <p:tag name="HTML_SHAPEINFO" val="&lt;ThreeDShapeInfo&gt;&lt;uuid val=&quot;&quot;/&gt;&lt;isInvalidForFieldText val=&quot;0&quot;/&gt;&lt;Image&gt;&lt;filename val=&quot;C:\Users\SOE-AD~1\AppData\Local\Temp\PR\data\asimages\{10A57910-2E02-41AD-9F12-752689EFF74E}_5.png&quot;/&gt;&lt;left val=&quot;0&quot;/&gt;&lt;top val=&quot;8&quot;/&gt;&lt;width val=&quot;720&quot;/&gt;&lt;height val=&quot;132&quot;/&gt;&lt;hasText val=&quot;1&quot;/&gt;&lt;/Image&gt;&lt;/ThreeDShapeInfo&gt;"/>
</p:tagLst>
</file>

<file path=ppt/tags/tag2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6&quot;/&gt;&lt;lineCharCount val=&quot;36&quot;/&gt;&lt;lineCharCount val=&quot;32&quot;/&gt;&lt;lineCharCount val=&quot;41&quot;/&gt;&lt;lineCharCount val=&quot;27&quot;/&gt;&lt;/TableIndex&gt;&lt;/ShapeTextInfo&gt;"/>
  <p:tag name="HTML_SHAPEINFO" val="&lt;ThreeDShapeInfo&gt;&lt;uuid val=&quot;&quot;/&gt;&lt;isInvalidForFieldText val=&quot;0&quot;/&gt;&lt;Image&gt;&lt;filename val=&quot;C:\Users\SOE-AD~1\AppData\Local\Temp\PR\data\asimages\{8B907CFA-120D-47B3-BA4A-2F1B0708AC57}_5.png&quot;/&gt;&lt;left val=&quot;73&quot;/&gt;&lt;top val=&quot;168&quot;/&gt;&lt;width val=&quot;591&quot;/&gt;&lt;height val=&quot;240&quot;/&gt;&lt;hasText val=&quot;1&quot;/&gt;&lt;/Image&gt;&lt;/ThreeDShapeInfo&gt;"/>
</p:tagLst>
</file>

<file path=ppt/tags/tag274.xml><?xml version="1.0" encoding="utf-8"?>
<p:tagLst xmlns:a="http://schemas.openxmlformats.org/drawingml/2006/main" xmlns:r="http://schemas.openxmlformats.org/officeDocument/2006/relationships" xmlns:p="http://schemas.openxmlformats.org/presentationml/2006/main">
  <p:tag name="PPSNARRATIONPROPS" val="Z:\jchong13\Dropbox\02 Project\Project Architecture\DaSy\DaSy Projects\COS\Session 8\Audio\COS Session 8 Audio Files\dasy-cos-08-14.wav"/>
  <p:tag name="ARTICULATE_SLIDE_THUMBNAIL_REFRESH" val="1"/>
  <p:tag name="PPSNARRATION" val="14,800077561,Z:\jchong13\Dropbox\02 Project\Project Architecture\DaSy\DaSy Projects\COS\Session 8\Module 8 PPT_pptx\Media.ppcx"/>
  <p:tag name="HTML_SHAPEINFO" val="&lt;SlideThumbPath val=&quot;Slide14.PNG&quot;/&gt;"/>
</p:tagLst>
</file>

<file path=ppt/tags/tag2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8&quot;/&gt;&lt;/TableIndex&gt;&lt;/ShapeTextInfo&gt;"/>
  <p:tag name="HTML_SHAPEINFO" val="&lt;ThreeDShapeInfo&gt;&lt;uuid val=&quot;&quot;/&gt;&lt;isInvalidForFieldText val=&quot;0&quot;/&gt;&lt;Image&gt;&lt;filename val=&quot;C:\Users\SOE-AD~1\AppData\Local\Temp\PR\data\asimages\{EB1E71A2-9A6D-41E8-A0F9-C8D2C1F68428}_14.png&quot;/&gt;&lt;left val=&quot;36&quot;/&gt;&lt;top val=&quot;28&quot;/&gt;&lt;width val=&quot;634&quot;/&gt;&lt;height val=&quot;108&quot;/&gt;&lt;hasText val=&quot;1&quot;/&gt;&lt;/Image&gt;&lt;/ThreeDShapeInfo&gt;"/>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9&quot;/&gt;&lt;lineCharCount val=&quot;5&quot;/&gt;&lt;/TableIndex&gt;&lt;/ShapeTextInfo&gt;"/>
  <p:tag name="HTML_AUTOSHAPE_INFO" val="&lt;ThreeDShapeInfo&gt;&lt;uuid val=&quot;{7557C3DE-B5F3-47F8-B621-9A632B70D76A}&quot;/&gt;&lt;isInvalidForFieldText val=&quot;1&quot;/&gt;&lt;Image&gt;&lt;filename val=&quot;C:\Users\SOE-AD~1\AppData\Local\Temp\PR\data\asimages\{7557C3DE-B5F3-47F8-B621-9A632B70D76A}_14_S.png&quot;/&gt;&lt;left val=&quot;48&quot;/&gt;&lt;top val=&quot;143&quot;/&gt;&lt;width val=&quot;125&quot;/&gt;&lt;height val=&quot;343&quot;/&gt;&lt;hasText val=&quot;0&quot;/&gt;&lt;/Image&gt;&lt;Image&gt;&lt;filename val=&quot;C:\Users\SOE-AD~1\AppData\Local\Temp\PR\data\asimages\{7557C3DE-B5F3-47F8-B621-9A632B70D76A}_14_T.png&quot;/&gt;&lt;left val=&quot;40&quot;/&gt;&lt;top val=&quot;140&quot;/&gt;&lt;width val=&quot;143&quot;/&gt;&lt;height val=&quot;346&quot;/&gt;&lt;hasText val=&quot;1&quot;/&gt;&lt;/Image&gt;&lt;/ThreeDShapeInfo&gt;"/>
</p:tagLst>
</file>

<file path=ppt/tags/tag2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SOE-AD~1\AppData\Local\Temp\PR\data\asimages\{9B54E954-D965-41F4-9657-02208E18A7EA}_10.png&quot;/&gt;&lt;left val=&quot;-9&quot;/&gt;&lt;top val=&quot;5&quot;/&gt;&lt;width val=&quot;702&quot;/&gt;&lt;height val=&quot;81&quot;/&gt;&lt;hasText val=&quot;1&quot;/&gt;&lt;/Image&gt;&lt;/ThreeDShapeInfo&gt;"/>
</p:tagLst>
</file>

<file path=ppt/tags/tag2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AUTOSHAPE_INFO" val="&lt;ThreeDShapeInfo&gt;&lt;uuid val=&quot;{0D534277-93C9-457E-911D-EE5D903D6051}&quot;/&gt;&lt;isInvalidForFieldText val=&quot;1&quot;/&gt;&lt;Image&gt;&lt;filename val=&quot;C:\Users\SOE-AD~1\AppData\Local\Temp\PR\data\asimages\{0D534277-93C9-457E-911D-EE5D903D6051}_14_S.png&quot;/&gt;&lt;left val=&quot;237&quot;/&gt;&lt;top val=&quot;401&quot;/&gt;&lt;width val=&quot;410&quot;/&gt;&lt;height val=&quot;81&quot;/&gt;&lt;hasText val=&quot;0&quot;/&gt;&lt;/Image&gt;&lt;Image&gt;&lt;filename val=&quot;C:\Users\SOE-AD~1\AppData\Local\Temp\PR\data\asimages\{0D534277-93C9-457E-911D-EE5D903D6051}_14_T.png&quot;/&gt;&lt;left val=&quot;229&quot;/&gt;&lt;top val=&quot;397&quot;/&gt;&lt;width val=&quot;418&quot;/&gt;&lt;height val=&quot;84&quot;/&gt;&lt;hasText val=&quot;1&quot;/&gt;&lt;/Image&gt;&lt;/ThreeDShapeInfo&gt;"/>
</p:tagLst>
</file>

<file path=ppt/tags/tag2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6&quot;/&gt;&lt;/TableIndex&gt;&lt;/ShapeTextInfo&gt;"/>
  <p:tag name="HTML_AUTOSHAPE_INFO" val="&lt;ThreeDShapeInfo&gt;&lt;uuid val=&quot;{AEF6674D-10EA-423D-90D8-CFECE8E32009}&quot;/&gt;&lt;isInvalidForFieldText val=&quot;1&quot;/&gt;&lt;Image&gt;&lt;filename val=&quot;C:\Users\SOE-AD~1\AppData\Local\Temp\PR\data\asimages\{AEF6674D-10EA-423D-90D8-CFECE8E32009}_14_S.png&quot;/&gt;&lt;left val=&quot;237&quot;/&gt;&lt;top val=&quot;312&quot;/&gt;&lt;width val=&quot;434&quot;/&gt;&lt;height val=&quot;81&quot;/&gt;&lt;hasText val=&quot;0&quot;/&gt;&lt;/Image&gt;&lt;Image&gt;&lt;filename val=&quot;C:\Users\SOE-AD~1\AppData\Local\Temp\PR\data\asimages\{AEF6674D-10EA-423D-90D8-CFECE8E32009}_14_T.png&quot;/&gt;&lt;left val=&quot;229&quot;/&gt;&lt;top val=&quot;309&quot;/&gt;&lt;width val=&quot;442&quot;/&gt;&lt;height val=&quot;90&quot;/&gt;&lt;hasText val=&quot;1&quot;/&gt;&lt;/Image&gt;&lt;/ThreeDShapeInfo&gt;"/>
</p:tagLst>
</file>

<file path=ppt/tags/tag2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1&quot;/&gt;&lt;/TableIndex&gt;&lt;/ShapeTextInfo&gt;"/>
  <p:tag name="HTML_AUTOSHAPE_INFO" val="&lt;ThreeDShapeInfo&gt;&lt;uuid val=&quot;{206CDB61-4E9D-4831-A3B2-FBBF69076634}&quot;/&gt;&lt;isInvalidForFieldText val=&quot;1&quot;/&gt;&lt;Image&gt;&lt;filename val=&quot;C:\Users\SOE-AD~1\AppData\Local\Temp\PR\data\asimages\{206CDB61-4E9D-4831-A3B2-FBBF69076634}_14_S.png&quot;/&gt;&lt;left val=&quot;237&quot;/&gt;&lt;top val=&quot;232&quot;/&gt;&lt;width val=&quot;410&quot;/&gt;&lt;height val=&quot;81&quot;/&gt;&lt;hasText val=&quot;0&quot;/&gt;&lt;/Image&gt;&lt;Image&gt;&lt;filename val=&quot;C:\Users\SOE-AD~1\AppData\Local\Temp\PR\data\asimages\{206CDB61-4E9D-4831-A3B2-FBBF69076634}_14_T.png&quot;/&gt;&lt;left val=&quot;229&quot;/&gt;&lt;top val=&quot;228&quot;/&gt;&lt;width val=&quot;418&quot;/&gt;&lt;height val=&quot;90&quot;/&gt;&lt;hasText val=&quot;1&quot;/&gt;&lt;/Image&gt;&lt;/ThreeDShapeInfo&gt;"/>
</p:tagLst>
</file>

<file path=ppt/tags/tag2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9&quot;/&gt;&lt;/TableIndex&gt;&lt;/ShapeTextInfo&gt;"/>
  <p:tag name="HTML_AUTOSHAPE_INFO" val="&lt;ThreeDShapeInfo&gt;&lt;uuid val=&quot;{FA3CB703-CEE6-45EE-8EA5-2E7ECA94C117}&quot;/&gt;&lt;isInvalidForFieldText val=&quot;1&quot;/&gt;&lt;Image&gt;&lt;filename val=&quot;C:\Users\SOE-AD~1\AppData\Local\Temp\PR\data\asimages\{FA3CB703-CEE6-45EE-8EA5-2E7ECA94C117}_14_S.png&quot;/&gt;&lt;left val=&quot;237&quot;/&gt;&lt;top val=&quot;145&quot;/&gt;&lt;width val=&quot;398&quot;/&gt;&lt;height val=&quot;81&quot;/&gt;&lt;hasText val=&quot;0&quot;/&gt;&lt;/Image&gt;&lt;Image&gt;&lt;filename val=&quot;C:\Users\SOE-AD~1\AppData\Local\Temp\PR\data\asimages\{FA3CB703-CEE6-45EE-8EA5-2E7ECA94C117}_14_T.png&quot;/&gt;&lt;left val=&quot;229&quot;/&gt;&lt;top val=&quot;142&quot;/&gt;&lt;width val=&quot;406&quot;/&gt;&lt;height val=&quot;90&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5&quot;/&gt;&lt;lineCharCount val=&quot;19&quot;/&gt;&lt;lineCharCount val=&quot;16&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31AA000-F062-46FE-8492-C49B54A26117}&quot;/&gt;&lt;isInvalidForFieldText val=&quot;0&quot;/&gt;&lt;Image&gt;&lt;filename val=&quot;C:\Users\SOE-AD~1\AppData\Local\Temp\PR\data\asimages\{431AA000-F062-46FE-8492-C49B54A26117}_1.png&quot;/&gt;&lt;left val=&quot;-15&quot;/&gt;&lt;top val=&quot;139&quot;/&gt;&lt;width val=&quot;335&quot;/&gt;&lt;height val=&quot;253&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7&quot;/&gt;&lt;lineCharCount val=&quot;35&quot;/&gt;&lt;lineCharCount val=&quot;4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11.wav"/>
  <p:tag name="PPSNARRATION" val="11,2033218467,\\vmware-host\Shared Folders\jchong13\Dropbox (Personal)\02 Project\Project Architecture\DaSy\DaSy Projects\COS\PowerPoint\PPT Final\M01\Module 1 PPT-alt_pptx\Media.ppcx"/>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25&quot;/&gt;&lt;/TableIndex&gt;&lt;/ShapeTextInfo&gt;"/>
  <p:tag name="HTML_SHAPEINFO" val="&lt;ThreeDShapeInfo&gt;&lt;uuid val=&quot;&quot;/&gt;&lt;isInvalidForFieldText val=&quot;0&quot;/&gt;&lt;Image&gt;&lt;filename val=&quot;C:\Users\SOE-AD~1\AppData\Local\Temp\PR\data\asimages\{D9CDC34F-04F4-43DF-8887-22E2DCFFCDC7}_11.png&quot;/&gt;&lt;left val=&quot;-3&quot;/&gt;&lt;top val=&quot;3&quot;/&gt;&lt;width val=&quot;699&quot;/&gt;&lt;height val=&quot;120&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3&quot;/&gt;&lt;lineCharCount val=&quot;48&quot;/&gt;&lt;lineCharCount val=&quot;4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15.wav"/>
  <p:tag name="PPSNARRATION" val="15,2033218467,\\vmware-host\Shared Folders\jchong13\Dropbox (Personal)\02 Project\Project Architecture\DaSy\DaSy Projects\COS\PowerPoint\PPT Final\M01\Module 1 PPT-alt_pptx\Media.ppcx"/>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19&quot;/&gt;&lt;/TableIndex&gt;&lt;/ShapeTextInfo&gt;"/>
  <p:tag name="HTML_SHAPEINFO" val="&lt;ThreeDShapeInfo&gt;&lt;uuid val=&quot;&quot;/&gt;&lt;isInvalidForFieldText val=&quot;0&quot;/&gt;&lt;Image&gt;&lt;filename val=&quot;C:\Users\SOE-AD~1\AppData\Local\Temp\PR\data\asimages\{7BAA0B08-8B5A-4C5D-9D6C-D33C7CA4F09B}_15.png&quot;/&gt;&lt;left val=&quot;21&quot;/&gt;&lt;top val=&quot;0&quot;/&gt;&lt;width val=&quot;663&quot;/&gt;&lt;height val=&quot;119&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1&quot;/&gt;&lt;lineCharCount val=&quot;54&quot;/&gt;&lt;lineCharCount val=&quot;20&quot;/&gt;&lt;lineCharCount val=&quot;54&quot;/&gt;&lt;lineCharCount val=&quot;51&quot;/&gt;&lt;lineCharCount val=&quot;48&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2\Module 2 Audio\m02-02.wav"/>
  <p:tag name="PPSNARRATION" val="2,901130745,\\vmware-host\Shared Folders\jchong13\Dropbox (Personal)\02 Project\Project Architecture\DaSy\DaSy Projects\COS\PowerPoint\PPT Final\M02\Module 2 PPT-alt_pptx\Media.ppcx"/>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SOE-AD~1\AppData\Local\Temp\PR\data\asimages\{F570BB77-59C4-4135-A758-A27A74C3795B}_2.png&quot;/&gt;&lt;left val=&quot;77&quot;/&gt;&lt;top val=&quot;11&quot;/&gt;&lt;width val=&quot;564&quot;/&gt;&lt;height val=&quot;90&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1&quot;/&gt;&lt;lineCharCount val=&quot;37&quot;/&gt;&lt;lineCharCount val=&quot;35&quot;/&gt;&lt;lineCharCount val=&quot;5&quot;/&gt;&lt;/TableIndex&gt;&lt;/ShapeTextInfo&gt;"/>
  <p:tag name="HTML_SHAPEINFO" val="&lt;ThreeDShapeInfo&gt;&lt;uuid val=&quot;&quot;/&gt;&lt;isInvalidForFieldText val=&quot;0&quot;/&gt;&lt;Image&gt;&lt;filename val=&quot;C:\Users\SOE-AD~1\AppData\Local\Temp\PR\data\asimages\{8AA4E649-8737-42F1-A8A3-2DFC63B31F99}_2.png&quot;/&gt;&lt;left val=&quot;274&quot;/&gt;&lt;top val=&quot;186&quot;/&gt;&lt;width val=&quot;443&quot;/&gt;&lt;height val=&quot;16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4&quot;/&gt;&lt;/TableIndex&gt;&lt;/ShapeTextInfo&gt;"/>
  <p:tag name="HTML_SHAPEINFO" val="&lt;ThreeDShapeInfo&gt;&lt;uuid val=&quot;&quot;/&gt;&lt;isInvalidForFieldText val=&quot;0&quot;/&gt;&lt;Image&gt;&lt;filename val=&quot;C:\Users\SOE-AD~1\AppData\Local\Temp\PR\data\asimages\{DE378B1C-D000-44B9-8639-1F8875C11FA6}_1.png&quot;/&gt;&lt;left val=&quot;35&quot;/&gt;&lt;top val=&quot;6&quot;/&gt;&lt;width val=&quot;648&quot;/&gt;&lt;height val=&quot;119&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2\Module 2 Audio\m02-03.wav"/>
  <p:tag name="PPSNARRATION" val="3,901130745,\\vmware-host\Shared Folders\jchong13\Dropbox (Personal)\02 Project\Project Architecture\DaSy\DaSy Projects\COS\PowerPoint\PPT Final\M02\Module 2 PPT-alt_pptx\Media.ppcx"/>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SOE-AD~1\AppData\Local\Temp\PR\data\asimages\{DEAEBEB2-A4E0-462C-A43C-9BA15D282AB5}_3.png&quot;/&gt;&lt;left val=&quot;9&quot;/&gt;&lt;top val=&quot;18&quot;/&gt;&lt;width val=&quot;633&quot;/&gt;&lt;height val=&quot;76&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3&quot;/&gt;&lt;lineCharCount val=&quot;10&quot;/&gt;&lt;lineCharCount val=&quot;51&quot;/&gt;&lt;lineCharCount val=&quot;24&quot;/&gt;&lt;lineCharCount val=&quot;57&quot;/&gt;&lt;lineCharCount val=&quot;55&quot;/&gt;&lt;/TableIndex&gt;&lt;/ShapeTextInfo&gt;"/>
  <p:tag name="HTML_SHAPEINFO" val="&lt;TextEffect&gt;&lt;Image&gt;&lt;filename val=&quot;C:\Users\SOE-AD~1\AppData\Local\Temp\PR\data\asimages\{FC9F01C3-7770-43BB-8500-0CD574B05436}_1.png_crop.png&quot;/&gt;&lt;left val=&quot;39&quot;/&gt;&lt;top val=&quot;153&quot;/&gt;&lt;width val=&quot;604&quot;/&gt;&lt;height val=&quot;54&quot;/&gt;&lt;hasText val=&quot;1&quot;/&gt;&lt;paraId val=&quot;1&quot;/&gt;&lt;/Image&gt;&lt;Image&gt;&lt;filename val=&quot;C:\Users\SOE-AD~1\AppData\Local\Temp\PR\data\asimages\{E8FC45AD-5C5A-49DC-B551-AFE6BF971A84}_1.png_crop.png&quot;/&gt;&lt;left val=&quot;39&quot;/&gt;&lt;top val=&quot;240&quot;/&gt;&lt;width val=&quot;578&quot;/&gt;&lt;height val=&quot;49&quot;/&gt;&lt;hasText val=&quot;1&quot;/&gt;&lt;paraId val=&quot;2&quot;/&gt;&lt;/Image&gt;&lt;Image&gt;&lt;filename val=&quot;C:\Users\SOE-AD~1\AppData\Local\Temp\PR\data\asimages\{40D71543-E399-4789-B385-5656FECE543F}_1.png_crop.png&quot;/&gt;&lt;left val=&quot;39&quot;/&gt;&lt;top val=&quot;326&quot;/&gt;&lt;width val=&quot;646&quot;/&gt;&lt;height val=&quot;53&quot;/&gt;&lt;hasText val=&quot;1&quot;/&gt;&lt;paraId val=&quot;3&quot;/&gt;&lt;/Image&gt;&lt;/TextEffect&gt;"/>
</p:tagLst>
</file>

<file path=ppt/tags/tag43.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2\Module 2 Audio\m02-04.wav"/>
  <p:tag name="PPSNARRATION" val="4,901130745,\\vmware-host\Shared Folders\jchong13\Dropbox (Personal)\02 Project\Project Architecture\DaSy\DaSy Projects\COS\PowerPoint\PPT Final\M02\Module 2 PPT-alt_pptx\Media.ppcx"/>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SOE-AD~1\AppData\Local\Temp\PR\data\asimages\{8439DDA3-3534-46E6-9812-9E722203CE37}_4.png&quot;/&gt;&lt;left val=&quot;9&quot;/&gt;&lt;top val=&quot;6&quot;/&gt;&lt;width val=&quot;651&quot;/&gt;&lt;height val=&quot;76&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1&quot;/&gt;&lt;lineCharCount val=&quot;35&quot;/&gt;&lt;lineCharCount val=&quot;12&quot;/&gt;&lt;lineCharCount val=&quot;36&quot;/&gt;&lt;lineCharCount val=&quot;16&quot;/&gt;&lt;lineCharCount val=&quot;40&quot;/&gt;&lt;lineCharCount val=&quot;40&quot;/&gt;&lt;lineCharCount val=&quot;15&quot;/&gt;&lt;lineCharCount val=&quot;36&quot;/&gt;&lt;lineCharCount val=&quot;19&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2\Module 2 Audio\m02-08.wav"/>
  <p:tag name="PPSNARRATION" val="8,901130745,\\vmware-host\Shared Folders\jchong13\Dropbox (Personal)\02 Project\Project Architecture\DaSy\DaSy Projects\COS\PowerPoint\PPT Final\M02\Module 2 PPT-alt_pptx\Media.ppcx"/>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SOE-AD~1\AppData\Local\Temp\PR\data\asimages\{0D47A7BB-44E7-49E2-A235-01D5E01A15D5}_8.png&quot;/&gt;&lt;left val=&quot;9&quot;/&gt;&lt;top val=&quot;6&quot;/&gt;&lt;width val=&quot;711&quot;/&gt;&lt;height val=&quot;76&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9&quot;/&gt;&lt;lineCharCount val=&quot;35&quot;/&gt;&lt;lineCharCount val=&quot;10&quot;/&gt;&lt;lineCharCount val=&quot;31&quot;/&gt;&lt;lineCharCount val=&quot;32&quot;/&gt;&lt;lineCharCount val=&quot;12&quot;/&gt;&lt;lineCharCount val=&quot;34&quot;/&gt;&lt;lineCharCount val=&quot;30&quot;/&gt;&lt;lineCharCount val=&quot;12&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2\Module 2 Audio\m02-09.wav"/>
  <p:tag name="PPSNARRATION" val="9,901130745,\\vmware-host\Shared Folders\jchong13\Dropbox (Personal)\02 Project\Project Architecture\DaSy\DaSy Projects\COS\PowerPoint\PPT Final\M02\Module 2 PPT-alt_pptx\Media.ppcx"/>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SOE-AD~1\AppData\Local\Temp\PR\data\asimages\{8ECB6809-9260-45CD-9185-1F26A005D78D}_9.png&quot;/&gt;&lt;left val=&quot;21&quot;/&gt;&lt;top val=&quot;21&quot;/&gt;&lt;width val=&quot;675&quot;/&gt;&lt;height val=&quot;90&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8&quot;/&gt;&lt;lineCharCount val=&quot;41&quot;/&gt;&lt;/TableIndex&gt;&lt;/ShapeTextInfo&gt;"/>
  <p:tag name="HTML_SHAPEINFO" val="&lt;ThreeDShapeInfo&gt;&lt;uuid val=&quot;&quot;/&gt;&lt;isInvalidForFieldText val=&quot;0&quot;/&gt;&lt;Image&gt;&lt;filename val=&quot;C:\Users\SOE-AD~1\AppData\Local\Temp\PR\data\asimages\{04C0B519-D825-4C1E-BC00-FBE5926687EE}_9.png&quot;/&gt;&lt;left val=&quot;37&quot;/&gt;&lt;top val=&quot;428&quot;/&gt;&lt;width val=&quot;647&quot;/&gt;&lt;height val=&quot;96&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A2787A-2AA7-49C3-A21A-F0A1225BCBEC}&quot;/&gt;&lt;isInvalidForFieldText val=&quot;0&quot;/&gt;&lt;Image&gt;&lt;filename val=&quot;C:\Users\SOE-AD~1\AppData\Local\Temp\PR\data\asimages\{8DA2787A-2AA7-49C3-A21A-F0A1225BCBEC}_9.png&quot;/&gt;&lt;left val=&quot;108&quot;/&gt;&lt;top val=&quot;90&quot;/&gt;&lt;width val=&quot;493&quot;/&gt;&lt;height val=&quot;324&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SOE-AD~1\AppData\Local\Temp\PR\data\asimages\{72AEFCA4-781C-4742-9DF2-25A39736A821}_9.png&quot;/&gt;&lt;left val=&quot;144&quot;/&gt;&lt;top val=&quot;359&quot;/&gt;&lt;width val=&quot;115&quot;/&gt;&lt;height val=&quot;38&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SOE-AD~1\AppData\Local\Temp\PR\data\asimages\{E570DD76-9106-469F-930F-3416AFE8012E}_9.png&quot;/&gt;&lt;left val=&quot;457&quot;/&gt;&lt;top val=&quot;359&quot;/&gt;&lt;width val=&quot;115&quot;/&gt;&lt;height val=&quot;38&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SOE-AD~1\AppData\Local\Temp\PR\data\asimages\{8A424865-2018-4C20-AF2E-0F7F1595A046}_9.png&quot;/&gt;&lt;left val=&quot;302&quot;/&gt;&lt;top val=&quot;359&quot;/&gt;&lt;width val=&quot;115&quot;/&gt;&lt;height val=&quot;38&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7&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7&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2\Module 2 Audio\m02-10.wav"/>
  <p:tag name="PPSNARRATION" val="10,901130745,\\vmware-host\Shared Folders\jchong13\Dropbox (Personal)\02 Project\Project Architecture\DaSy\DaSy Projects\COS\PowerPoint\PPT Final\M02\Module 2 PPT-alt_pptx\Media.ppcx"/>
</p:tagLst>
</file>

<file path=ppt/tags/tag6.xml><?xml version="1.0" encoding="utf-8"?>
<p:tagLst xmlns:a="http://schemas.openxmlformats.org/drawingml/2006/main" xmlns:r="http://schemas.openxmlformats.org/officeDocument/2006/relationships" xmlns:p="http://schemas.openxmlformats.org/presentationml/2006/main">
  <p:tag name="TIMING" val="|37.5"/>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7&quot;/&gt;&lt;/TableIndex&gt;&lt;/ShapeTextInfo&gt;"/>
  <p:tag name="HTML_SHAPEINFO" val="&lt;ThreeDShapeInfo&gt;&lt;uuid val=&quot;&quot;/&gt;&lt;isInvalidForFieldText val=&quot;0&quot;/&gt;&lt;Image&gt;&lt;filename val=&quot;C:\Users\SOE-AD~1\AppData\Local\Temp\PR\data\asimages\{44378040-08FE-4104-8893-5AB5C1371151}_10.png&quot;/&gt;&lt;left val=&quot;35&quot;/&gt;&lt;top val=&quot;-9&quot;/&gt;&lt;width val=&quot;648&quot;/&gt;&lt;height val=&quot;132&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3&quot;/&gt;&lt;lineCharCount val=&quot;57&quot;/&gt;&lt;lineCharCount val=&quot;21&quot;/&gt;&lt;lineCharCount val=&quot;61&quot;/&gt;&lt;lineCharCount val=&quot;61&quot;/&gt;&lt;lineCharCount val=&quot;13&quot;/&gt;&lt;lineCharCount val=&quot;46&quot;/&gt;&lt;/TableIndex&gt;&lt;/ShapeTextInfo&gt;"/>
  <p:tag name="HTML_SHAPEINFO" val="&lt;TextEffect&gt;&lt;Image&gt;&lt;filename val=&quot;C:\Users\SOE-AD~1\AppData\Local\Temp\PR\data\asimages\{8CCDD2FA-56A9-4C13-9F39-0CAD451EC72E}_1.png_crop.png&quot;/&gt;&lt;left val=&quot;59&quot;/&gt;&lt;top val=&quot;183&quot;/&gt;&lt;width val=&quot;552&quot;/&gt;&lt;height val=&quot;20&quot;/&gt;&lt;hasText val=&quot;1&quot;/&gt;&lt;paraId val=&quot;1&quot;/&gt;&lt;/Image&gt;&lt;Image&gt;&lt;filename val=&quot;C:\Users\SOE-AD~1\AppData\Local\Temp\PR\data\asimages\{842B0702-4D44-4A70-9179-D2170FA7BA15}_1.png_crop.png&quot;/&gt;&lt;left val=&quot;59&quot;/&gt;&lt;top val=&quot;235&quot;/&gt;&lt;width val=&quot;590&quot;/&gt;&lt;height val=&quot;49&quot;/&gt;&lt;hasText val=&quot;1&quot;/&gt;&lt;paraId val=&quot;2&quot;/&gt;&lt;/Image&gt;&lt;Image&gt;&lt;filename val=&quot;C:\Users\SOE-AD~1\AppData\Local\Temp\PR\data\asimages\{766C4A54-AED8-4C49-AB84-CE811ADB6DF5}_1.png_crop.png&quot;/&gt;&lt;left val=&quot;59&quot;/&gt;&lt;top val=&quot;317&quot;/&gt;&lt;width val=&quot;599&quot;/&gt;&lt;height val=&quot;78&quot;/&gt;&lt;hasText val=&quot;1&quot;/&gt;&lt;paraId val=&quot;3&quot;/&gt;&lt;/Image&gt;&lt;Image&gt;&lt;filename val=&quot;C:\Users\SOE-AD~1\AppData\Local\Temp\PR\data\asimages\{57746555-631F-4262-9A69-B7DA031F7524}_1.png_crop.png&quot;/&gt;&lt;left val=&quot;59&quot;/&gt;&lt;top val=&quot;427&quot;/&gt;&lt;width val=&quot;478&quot;/&gt;&lt;height val=&quot;21&quot;/&gt;&lt;hasText val=&quot;1&quot;/&gt;&lt;paraId val=&quot;4&quot;/&gt;&lt;/Image&gt;&lt;/TextEffect&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SOE-AD~1\AppData\Local\Temp\PR\data\asimages\{3CF1964F-A964-469C-AF7C-9BFE1BB1B2D3}_10.png&quot;/&gt;&lt;left val=&quot;8&quot;/&gt;&lt;top val=&quot;124&quot;/&gt;&lt;width val=&quot;315&quot;/&gt;&lt;height val=&quot;60&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01.wav"/>
  <p:tag name="PPSNARRATION" val="1,314520295,\\vmware-host\Shared Folders\jchong13\Dropbox (Personal)\02 Project\Project Architecture\DaSy\DaSy Projects\COS\PowerPoint\PPT Final\M03\Module 3 PPT-alt_pptx\Media.ppcx"/>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SOE-AD~1\AppData\Local\Temp\PR\data\asimages\{99DBF436-83DF-471C-A1CD-32A543BE3ABF}_1.png_crop.png&quot;/&gt;&lt;left val=&quot;48&quot;/&gt;&lt;top val=&quot;359&quot;/&gt;&lt;width val=&quot;514&quot;/&gt;&lt;height val=&quot;63&quot;/&gt;&lt;hasText val=&quot;1&quot;/&gt;&lt;paraId val=&quot;1&quot;/&gt;&lt;/Image&gt;&lt;Image&gt;&lt;filename val=&quot;C:\Users\SOE-AD~1\AppData\Local\Temp\PR\data\asimages\{9F54C234-45CF-45C4-AA0B-345C5CFF25D8}_1.png_crop.png&quot;/&gt;&lt;left val=&quot;49&quot;/&gt;&lt;top val=&quot;433&quot;/&gt;&lt;width val=&quot;519&quot;/&gt;&lt;height val=&quot;28&quot;/&gt;&lt;hasText val=&quot;1&quot;/&gt;&lt;paraId val=&quot;2&quot;/&gt;&lt;/Image&gt;&lt;/TextEffect&gt;"/>
  <p:tag name="PRESENTER_SHAPETEXTINFO" val="&lt;ShapeTextInfo&gt;&lt;TableIndex row=&quot;-1&quot; col=&quot;-1&quot;&gt;&lt;linesCount val=&quot;3&quot;/&gt;&lt;lineCharCount val=&quot;11&quot;/&gt;&lt;lineCharCount val=&quot;40&quot;/&gt;&lt;lineCharCount val=&quot;37&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MMPROD_SUBSTITUTION_ID" val="{B4009E31-FEC4-4DB5-B1F4-2AE33018494A}"/>
  <p:tag name="PRESENTER_SHAPEINFO" val="&lt;ThreeDShapeInfo&gt;&lt;uuid val=&quot;{3577580E-8830-4FCA-8946-F526C5505A5D}&quot;/&gt;&lt;isInvalidForFieldText val=&quot;0&quot;/&gt;&lt;Image&gt;&lt;filename val=&quot;C:\Users\SOE-AD~1\AppData\Local\Temp\PR\data\asimages\{3577580E-8830-4FCA-8946-F526C5505A5D}_1.png&quot;/&gt;&lt;left val=&quot;212&quot;/&gt;&lt;top val=&quot;140&quot;/&gt;&lt;width val=&quot;335&quot;/&gt;&lt;height val=&quot;239&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F2CBB292-C017-4535-8FA6-167D82A05978}_1.png&quot;/&gt;&lt;left val=&quot;35&quot;/&gt;&lt;top val=&quot;0&quot;/&gt;&lt;width val=&quot;648&quot;/&gt;&lt;height val=&quot;144&quot;/&gt;&lt;hasText val=&quot;1&quot;/&gt;&lt;/Image&gt;&lt;/ThreeDShapeInfo&gt;"/>
  <p:tag name="PRESENTER_SHAPETEXTINFO" val="&lt;ShapeTextInfo&gt;&lt;TableIndex row=&quot;-1&quot; col=&quot;-1&quot;&gt;&lt;linesCount val=&quot;2&quot;/&gt;&lt;lineCharCount val=&quot;23&quot;/&gt;&lt;lineCharCount val=&quot;2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03.wav"/>
  <p:tag name="PPSNARRATION" val="3,314520295,\\vmware-host\Shared Folders\jchong13\Dropbox (Personal)\02 Project\Project Architecture\DaSy\DaSy Projects\COS\PowerPoint\PPT Final\M03\Module 3 PPT-alt_pptx\Media.ppcx"/>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D27CF234-B552-4F51-8F1A-60A303D93675}_3.png&quot;/&gt;&lt;left val=&quot;44&quot;/&gt;&lt;top val=&quot;-3&quot;/&gt;&lt;width val=&quot;636&quot;/&gt;&lt;height val=&quot;106&quot;/&gt;&lt;hasText val=&quot;1&quot;/&gt;&lt;/Image&gt;&lt;/ThreeDShapeInfo&gt;"/>
  <p:tag name="PRESENTER_SHAPETEXTINFO" val="&lt;ShapeTextInfo&gt;&lt;TableIndex row=&quot;-1&quot; col=&quot;-1&quot;&gt;&lt;linesCount val=&quot;2&quot;/&gt;&lt;lineCharCount val=&quot;30&quot;/&gt;&lt;lineCharCount val=&quot;26&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MMPROD_SUBSTITUTION_ID" val="{876A92F3-0B64-4DC3-B4F1-58B6F5A8406C}"/>
</p:tagLst>
</file>

<file path=ppt/tags/tag7.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1\Module 1 Audio\M01-03.wav"/>
  <p:tag name="PPSNARRATION" val="3,2033218467,\\vmware-host\Shared Folders\jchong13\Dropbox (Personal)\02 Project\Project Architecture\DaSy\DaSy Projects\COS\PowerPoint\PPT Final\M01\Module 1 PPT-alt_pptx\Media.ppcx"/>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5A760D-7E7B-40EF-BB0A-DEACA3426748}&quot;/&gt;&lt;isInvalidForFieldText val=&quot;0&quot;/&gt;&lt;Image&gt;&lt;filename val=&quot;C:\Users\SOE-AD~1\AppData\Local\Temp\PR\data\asimages\{965A760D-7E7B-40EF-BB0A-DEACA3426748}_3.png&quot;/&gt;&lt;left val=&quot;102&quot;/&gt;&lt;top val=&quot;104&quot;/&gt;&lt;width val=&quot;514&quot;/&gt;&lt;height val=&quot;77&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2BAF518-A3C0-4EFD-8225-387F663BA90E}&quot;/&gt;&lt;isInvalidForFieldText val=&quot;0&quot;/&gt;&lt;Image&gt;&lt;filename val=&quot;C:\Users\SOE-AD~1\AppData\Local\Temp\PR\data\asimages\{C2BAF518-A3C0-4EFD-8225-387F663BA90E}_3.png&quot;/&gt;&lt;left val=&quot;102&quot;/&gt;&lt;top val=&quot;189&quot;/&gt;&lt;width val=&quot;514&quot;/&gt;&lt;height val=&quot;77&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DB52AF-FD4A-4491-8C97-7364E1F9797C}&quot;/&gt;&lt;isInvalidForFieldText val=&quot;0&quot;/&gt;&lt;Image&gt;&lt;filename val=&quot;C:\Users\SOE-AD~1\AppData\Local\Temp\PR\data\asimages\{CBDB52AF-FD4A-4491-8C97-7364E1F9797C}_3.png&quot;/&gt;&lt;left val=&quot;102&quot;/&gt;&lt;top val=&quot;273&quot;/&gt;&lt;width val=&quot;514&quot;/&gt;&lt;height val=&quot;79&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9F3831-0CC5-4CD2-806E-BF185EDC4458}&quot;/&gt;&lt;isInvalidForFieldText val=&quot;0&quot;/&gt;&lt;Image&gt;&lt;filename val=&quot;C:\Users\SOE-AD~1\AppData\Local\Temp\PR\data\asimages\{499F3831-0CC5-4CD2-806E-BF185EDC4458}_3.png&quot;/&gt;&lt;left val=&quot;102&quot;/&gt;&lt;top val=&quot;360&quot;/&gt;&lt;width val=&quot;514&quot;/&gt;&lt;height val=&quot;77&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F25FB19-8635-4BB9-9F13-AC623CB18DAD}&quot;/&gt;&lt;isInvalidForFieldText val=&quot;0&quot;/&gt;&lt;Image&gt;&lt;filename val=&quot;C:\Users\SOE-AD~1\AppData\Local\Temp\PR\data\asimages\{8F25FB19-8635-4BB9-9F13-AC623CB18DAD}_3.png&quot;/&gt;&lt;left val=&quot;102&quot;/&gt;&lt;top val=&quot;446&quot;/&gt;&lt;width val=&quot;514&quot;/&gt;&lt;height val=&quot;77&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5&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39&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23&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SOE-AD~1\AppData\Local\Temp\PR\data\asimages\{97E49663-D919-441C-A68F-1EF2D840E408}_3.png&quot;/&gt;&lt;left val=&quot;21&quot;/&gt;&lt;top val=&quot;17&quot;/&gt;&lt;width val=&quot;663&quot;/&gt;&lt;height val=&quot;81&quot;/&gt;&lt;hasText val=&quot;1&quot;/&gt;&lt;/Image&gt;&lt;/ThreeDShape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11&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8&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09.wav"/>
  <p:tag name="PPSNARRATION" val="9,314520295,\\vmware-host\Shared Folders\jchong13\Dropbox (Personal)\02 Project\Project Architecture\DaSy\DaSy Projects\COS\PowerPoint\PPT Final\M03\Module 3 PPT-alt_pptx\Media.ppcx"/>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0F48C0E1-B584-4184-A142-6AAE6795D8DE}_9.png&quot;/&gt;&lt;left val=&quot;203&quot;/&gt;&lt;top val=&quot;144&quot;/&gt;&lt;width val=&quot;491&quot;/&gt;&lt;height val=&quot;214&quot;/&gt;&lt;hasText val=&quot;1&quot;/&gt;&lt;/Image&gt;&lt;/ThreeDShapeInfo&gt;"/>
  <p:tag name="PRESENTER_SHAPETEXTINFO" val="&lt;ShapeTextInfo&gt;&lt;TableIndex row=&quot;-1&quot; col=&quot;-1&quot;&gt;&lt;linesCount val=&quot;5&quot;/&gt;&lt;lineCharCount val=&quot;41&quot;/&gt;&lt;lineCharCount val=&quot;37&quot;/&gt;&lt;lineCharCount val=&quot;15&quot;/&gt;&lt;lineCharCount val=&quot;27&quot;/&gt;&lt;lineCharCount val=&quot;16&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24AC04AC-1762-49B8-A3E4-AB7B8894A6C1}_9.png&quot;/&gt;&lt;left val=&quot;35&quot;/&gt;&lt;top val=&quot;21&quot;/&gt;&lt;width val=&quot;648&quot;/&gt;&lt;height val=&quot;90&quot;/&gt;&lt;hasText val=&quot;1&quot;/&gt;&lt;/Image&gt;&lt;/ThreeDShapeInfo&gt;"/>
  <p:tag name="PRESENTER_SHAPETEXTINFO" val="&lt;ShapeTextInfo&gt;&lt;TableIndex row=&quot;-1&quot; col=&quot;-1&quot;&gt;&lt;linesCount val=&quot;1&quot;/&gt;&lt;lineCharCount val=&quot;33&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MMPROD_SUBSTITUTION_ID" val="{6AD05A97-17C2-4591-8C88-3CF9392E0C4B}"/>
</p:tagLst>
</file>

<file path=ppt/tags/tag89.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10.wav"/>
  <p:tag name="PPSNARRATION" val="10,314520295,\\vmware-host\Shared Folders\jchong13\Dropbox (Personal)\02 Project\Project Architecture\DaSy\DaSy Projects\COS\PowerPoint\PPT Final\M03\Module 3 PPT-alt_pptx\Media.ppcx"/>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extEffect&gt;&lt;Image&gt;&lt;filename val=&quot;C:\Users\SOE-AD~1\AppData\Local\Temp\PR\data\asimages\{900A0C57-9723-4770-B86E-96B275F0F004}_1.png_crop.png&quot;/&gt;&lt;left val=&quot;247&quot;/&gt;&lt;top val=&quot;362&quot;/&gt;&lt;width val=&quot;198&quot;/&gt;&lt;height val=&quot;24&quot;/&gt;&lt;hasText val=&quot;1&quot;/&gt;&lt;paraId val=&quot;1&quot;/&gt;&lt;/Image&gt;&lt;/TextEffect&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A367C982-F23C-4705-8CDB-A6B8C83E1BF1}_10.png&quot;/&gt;&lt;left val=&quot;45&quot;/&gt;&lt;top val=&quot;114&quot;/&gt;&lt;width val=&quot;621&quot;/&gt;&lt;height val=&quot;96&quot;/&gt;&lt;hasText val=&quot;1&quot;/&gt;&lt;/Image&gt;&lt;/ThreeDShapeInfo&gt;"/>
  <p:tag name="PRESENTER_SHAPETEXTINFO" val="&lt;ShapeTextInfo&gt;&lt;TableIndex row=&quot;-1&quot; col=&quot;-1&quot;&gt;&lt;linesCount val=&quot;2&quot;/&gt;&lt;lineCharCount val=&quot;51&quot;/&gt;&lt;lineCharCount val=&quot;55&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MMPROD_SUBSTITUTION_ID" val="{C920454D-0022-4268-8321-487B0B34D152}"/>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EEBCDB3E-79BD-4DA9-9568-86B1D5C6B033}_10.png&quot;/&gt;&lt;left val=&quot;35&quot;/&gt;&lt;top val=&quot;21&quot;/&gt;&lt;width val=&quot;654&quot;/&gt;&lt;height val=&quot;90&quot;/&gt;&lt;hasText val=&quot;1&quot;/&gt;&lt;/Image&gt;&lt;/ThreeDShapeInfo&gt;"/>
  <p:tag name="PRESENTER_SHAPETEXTINFO" val="&lt;ShapeTextInfo&gt;&lt;TableIndex row=&quot;-1&quot; col=&quot;-1&quot;&gt;&lt;linesCount val=&quot;1&quot;/&gt;&lt;lineCharCount val=&quot;33&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MMPROD_SUBSTITUTION_ID" val="{6CF67963-1945-4C11-AA29-BFC62274D392}"/>
</p:tagLst>
</file>

<file path=ppt/tags/tag94.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11.wav"/>
  <p:tag name="PPSNARRATION" val="11,314520295,\\vmware-host\Shared Folders\jchong13\Dropbox (Personal)\02 Project\Project Architecture\DaSy\DaSy Projects\COS\PowerPoint\PPT Final\M03\Module 3 PPT-alt_pptx\Media.ppcx"/>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F17269ED-C56E-4FB1-AB76-8E25FA72FD7D}_11.png&quot;/&gt;&lt;left val=&quot;45&quot;/&gt;&lt;top val=&quot;114&quot;/&gt;&lt;width val=&quot;621&quot;/&gt;&lt;height val=&quot;216&quot;/&gt;&lt;hasText val=&quot;1&quot;/&gt;&lt;/Image&gt;&lt;/ThreeDShapeInfo&gt;"/>
  <p:tag name="PRESENTER_SHAPETEXTINFO" val="&lt;ShapeTextInfo&gt;&lt;TableIndex row=&quot;-1&quot; col=&quot;-1&quot;&gt;&lt;linesCount val=&quot;5&quot;/&gt;&lt;lineCharCount val=&quot;51&quot;/&gt;&lt;lineCharCount val=&quot;55&quot;/&gt;&lt;lineCharCount val=&quot;42&quot;/&gt;&lt;lineCharCount val=&quot;51&quot;/&gt;&lt;lineCharCount val=&quot;18&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OE-AD~1\AppData\Local\Temp\PR\data\asimages\{185D2BC1-9D92-458B-BD5F-3B52E2EA695D}_11.png&quot;/&gt;&lt;left val=&quot;35&quot;/&gt;&lt;top val=&quot;21&quot;/&gt;&lt;width val=&quot;654&quot;/&gt;&lt;height val=&quot;90&quot;/&gt;&lt;hasText val=&quot;1&quot;/&gt;&lt;/Image&gt;&lt;/ThreeDShapeInfo&gt;"/>
  <p:tag name="PRESENTER_SHAPETEXTINFO" val="&lt;ShapeTextInfo&gt;&lt;TableIndex row=&quot;-1&quot; col=&quot;-1&quot;&gt;&lt;linesCount val=&quot;1&quot;/&gt;&lt;lineCharCount val=&quot;33&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MMPROD_SUBSTITUTION_ID" val="{8078F576-F0AF-4572-834D-296F229087BF}"/>
  <p:tag name="HTML_AUTOSHAPE_INFO" val="&lt;ThreeDShapeInfo&gt;&lt;uuid val=&quot;{D5BE8B76-D7EB-4970-9A3C-473313061A1E}&quot;/&gt;&lt;isInvalidForFieldText val=&quot;0&quot;/&gt;&lt;Image&gt;&lt;filename val=&quot;C:\Users\SOE-AD~1\AppData\Local\Temp\PR\data\asimages\{D5BE8B76-D7EB-4970-9A3C-473313061A1E}.png&quot;/&gt;&lt;left val=&quot;226&quot;/&gt;&lt;top val=&quot;256&quot;/&gt;&lt;width val=&quot;283&quot;/&gt;&lt;height val=&quot;283&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PSNARRATIONPROPS" val="Z:\jchong13\Dropbox (Personal)\02 Project\Project Architecture\DaSy\DaSy Projects\COS\PowerPoint\PPT Final\M03\Module 3 Audio\m03-12.wav"/>
  <p:tag name="PPSNARRATION" val="12,314520295,\\vmware-host\Shared Folders\jchong13\Dropbox (Personal)\02 Project\Project Architecture\DaSy\DaSy Projects\COS\PowerPoint\PPT Final\M03\Module 3 PPT-alt_pptx\Media.ppcx"/>
</p:tagLst>
</file>

<file path=ppt/theme/theme1.xml><?xml version="1.0" encoding="utf-8"?>
<a:theme xmlns:a="http://schemas.openxmlformats.org/drawingml/2006/main" name="WVDE_2017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DE_2017Theme2" id="{44F0BE6C-34C6-EC46-AFE6-CDB91FC5A479}" vid="{EC7969FB-EEA3-4642-839C-4BC2186169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D3CFAEDDD2924B8DF985DD083E7AD6" ma:contentTypeVersion="13" ma:contentTypeDescription="Create a new document." ma:contentTypeScope="" ma:versionID="a9880adf76723dbe54509f260ecc6817">
  <xsd:schema xmlns:xsd="http://www.w3.org/2001/XMLSchema" xmlns:xs="http://www.w3.org/2001/XMLSchema" xmlns:p="http://schemas.microsoft.com/office/2006/metadata/properties" xmlns:ns3="238e6838-d39b-478c-adaa-e7e1fb2938fc" xmlns:ns4="aa34d64f-72ce-40c0-bcf8-af14f13bb7ad" targetNamespace="http://schemas.microsoft.com/office/2006/metadata/properties" ma:root="true" ma:fieldsID="6be2ff8787db2cb22b7c59945f0ced9d" ns3:_="" ns4:_="">
    <xsd:import namespace="238e6838-d39b-478c-adaa-e7e1fb2938fc"/>
    <xsd:import namespace="aa34d64f-72ce-40c0-bcf8-af14f13bb7a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8e6838-d39b-478c-adaa-e7e1fb2938f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34d64f-72ce-40c0-bcf8-af14f13bb7a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9C9720-7683-475B-BC60-44973335708B}">
  <ds:schemaRefs>
    <ds:schemaRef ds:uri="238e6838-d39b-478c-adaa-e7e1fb2938f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a34d64f-72ce-40c0-bcf8-af14f13bb7ad"/>
    <ds:schemaRef ds:uri="http://www.w3.org/XML/1998/namespace"/>
    <ds:schemaRef ds:uri="http://purl.org/dc/dcmitype/"/>
  </ds:schemaRefs>
</ds:datastoreItem>
</file>

<file path=customXml/itemProps2.xml><?xml version="1.0" encoding="utf-8"?>
<ds:datastoreItem xmlns:ds="http://schemas.openxmlformats.org/officeDocument/2006/customXml" ds:itemID="{5C3C2FDC-F679-460C-AA30-14DCE38802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8e6838-d39b-478c-adaa-e7e1fb2938fc"/>
    <ds:schemaRef ds:uri="aa34d64f-72ce-40c0-bcf8-af14f13bb7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6FE23F-0B5A-4E97-AB28-D2B2505A67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WVDE_2017Theme2</Template>
  <TotalTime>1102</TotalTime>
  <Words>10103</Words>
  <Application>Microsoft Office PowerPoint</Application>
  <PresentationFormat>On-screen Show (4:3)</PresentationFormat>
  <Paragraphs>743</Paragraphs>
  <Slides>77</Slides>
  <Notes>76</Notes>
  <HiddenSlides>0</HiddenSlides>
  <MMClips>6</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77</vt:i4>
      </vt:variant>
    </vt:vector>
  </HeadingPairs>
  <TitlesOfParts>
    <vt:vector size="94" baseType="lpstr">
      <vt:lpstr>MS PGothic</vt:lpstr>
      <vt:lpstr>MS PGothic</vt:lpstr>
      <vt:lpstr>Yu Gothic</vt:lpstr>
      <vt:lpstr>Arial</vt:lpstr>
      <vt:lpstr>Arial Narrow</vt:lpstr>
      <vt:lpstr>Baskerville Old Face</vt:lpstr>
      <vt:lpstr>Calibri</vt:lpstr>
      <vt:lpstr>Century Gothic</vt:lpstr>
      <vt:lpstr>Elephant</vt:lpstr>
      <vt:lpstr>Fira Sans</vt:lpstr>
      <vt:lpstr>Fira Sans Ultra</vt:lpstr>
      <vt:lpstr>Georgia</vt:lpstr>
      <vt:lpstr>Tahoma</vt:lpstr>
      <vt:lpstr>Times New Roman</vt:lpstr>
      <vt:lpstr>Vollkorn</vt:lpstr>
      <vt:lpstr>Wingdings</vt:lpstr>
      <vt:lpstr>WVDE_2017Theme2</vt:lpstr>
      <vt:lpstr>Indicator 7: Early Childhood Outcomes</vt:lpstr>
      <vt:lpstr>WELCOME!</vt:lpstr>
      <vt:lpstr>LEARNER OUTCOMES </vt:lpstr>
      <vt:lpstr>WVDE PUBLIC SCHOOL RE-ENTRY MODELS FOR FAMILIES </vt:lpstr>
      <vt:lpstr>Child Outcomes Summary (COS) Process </vt:lpstr>
      <vt:lpstr>Video Progress Categories</vt:lpstr>
      <vt:lpstr>Why are they important?</vt:lpstr>
      <vt:lpstr>Why are they important?</vt:lpstr>
      <vt:lpstr>What is an Outcome?</vt:lpstr>
      <vt:lpstr>What are the outcomes to be measured?</vt:lpstr>
      <vt:lpstr>Outcome 1: Children Have Positive Social Relationships </vt:lpstr>
      <vt:lpstr>Outcome 2: Children Acquire and Use Knowledge and Skills</vt:lpstr>
      <vt:lpstr>Outcome 3: Children Take Appropriate Action to Meet Their Needs </vt:lpstr>
      <vt:lpstr>Child Outcomes Are Functional</vt:lpstr>
      <vt:lpstr>Outcomes Reflect Global Functioning</vt:lpstr>
      <vt:lpstr>Child Outcomes:  Global vs. Individualized</vt:lpstr>
      <vt:lpstr>Child Outcomes: Making a Difference</vt:lpstr>
      <vt:lpstr>What is the COS Process?</vt:lpstr>
      <vt:lpstr>Why is the COS Process Needed?</vt:lpstr>
      <vt:lpstr>Features</vt:lpstr>
      <vt:lpstr>7-Point Rating</vt:lpstr>
      <vt:lpstr>When to Complete the COS Process</vt:lpstr>
      <vt:lpstr>Child Outcomes Summary (COS) Process Takeaways</vt:lpstr>
      <vt:lpstr>Child Outcomes Summary (COS) Process Module</vt:lpstr>
      <vt:lpstr>Essential Knowledge for Teams Completing the COS Process</vt:lpstr>
      <vt:lpstr>Describing Children’s Functioning</vt:lpstr>
      <vt:lpstr>Describing Children’s Functioning</vt:lpstr>
      <vt:lpstr>Describing Children’s Functioning</vt:lpstr>
      <vt:lpstr>Describing Children’s Functioning</vt:lpstr>
      <vt:lpstr>How Foundational Skills Lead to  Age-Expected Functioning</vt:lpstr>
      <vt:lpstr>Understand the 7-Point Scale</vt:lpstr>
      <vt:lpstr>Child Outcomes Summary (COS) Process Module</vt:lpstr>
      <vt:lpstr>Understand the 7-Point Scale</vt:lpstr>
      <vt:lpstr>Levels of Functioning </vt:lpstr>
      <vt:lpstr>Decision Tree for Summary Rating Discussions</vt:lpstr>
      <vt:lpstr>Using the Decision Tree Effectively</vt:lpstr>
      <vt:lpstr>Child Outcomes Summary (COS) Form</vt:lpstr>
      <vt:lpstr>Types of Child Outcome Summary (COS) Forms </vt:lpstr>
      <vt:lpstr>Initial COS Ratings</vt:lpstr>
      <vt:lpstr>What Happens During the Exit COS Process?</vt:lpstr>
      <vt:lpstr>Exit Ratings- Classroom Teachers</vt:lpstr>
      <vt:lpstr>Exit Ratings- Itinerant Teachers</vt:lpstr>
      <vt:lpstr>Exit Ratings-  Speech-Language Pathologists</vt:lpstr>
      <vt:lpstr>Service Provider Location</vt:lpstr>
      <vt:lpstr>Two Questions Addressed at Exit</vt:lpstr>
      <vt:lpstr>How to Answer the Progress Question</vt:lpstr>
      <vt:lpstr>Rating of</vt:lpstr>
      <vt:lpstr>Rating of</vt:lpstr>
      <vt:lpstr>Rating of 5</vt:lpstr>
      <vt:lpstr>Rating of 4</vt:lpstr>
      <vt:lpstr>Rating of 3</vt:lpstr>
      <vt:lpstr>Rating of 2</vt:lpstr>
      <vt:lpstr>Rating of 1</vt:lpstr>
      <vt:lpstr>Rating Scale Jeopardy</vt:lpstr>
      <vt:lpstr>Always Provide Ratings for  All Three Outcomes</vt:lpstr>
      <vt:lpstr>COS Form</vt:lpstr>
      <vt:lpstr>COS</vt:lpstr>
      <vt:lpstr>Initial COS Ratings</vt:lpstr>
      <vt:lpstr>Exit Ratings- Classroom Teachers</vt:lpstr>
      <vt:lpstr>Service Provider Location – Speech Only Services</vt:lpstr>
      <vt:lpstr>Type of COS</vt:lpstr>
      <vt:lpstr>Early Learning Reporting System (ELRS) Reporting Dates</vt:lpstr>
      <vt:lpstr>Demonstrating growth</vt:lpstr>
      <vt:lpstr>Two Questions Addressed at Exit</vt:lpstr>
      <vt:lpstr>How to Answer the Progress Question</vt:lpstr>
      <vt:lpstr>What Happens During the Exit COS Process?</vt:lpstr>
      <vt:lpstr>Preschool Outcome Categories</vt:lpstr>
      <vt:lpstr>OSEP Progress Category (a)</vt:lpstr>
      <vt:lpstr>OSEP Progress Category: (b)</vt:lpstr>
      <vt:lpstr>OSEP Progress Category: (c)</vt:lpstr>
      <vt:lpstr>OSEP Progress Category: (d)</vt:lpstr>
      <vt:lpstr>OSEP Progress Category: (e)</vt:lpstr>
      <vt:lpstr>Summary Statement 1 State Targets and County Data</vt:lpstr>
      <vt:lpstr>Summary Statement 2 State Targets and County Data Did Students Exit at Age Level?</vt:lpstr>
      <vt:lpstr>QUESTIONS/CONCERNS</vt:lpstr>
      <vt:lpstr>SURVEY</vt:lpstr>
      <vt:lpstr>Resources/Help/Questions?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Daniels</dc:creator>
  <cp:lastModifiedBy>Ginger Huffman</cp:lastModifiedBy>
  <cp:revision>57</cp:revision>
  <cp:lastPrinted>2019-01-24T14:34:35Z</cp:lastPrinted>
  <dcterms:created xsi:type="dcterms:W3CDTF">2017-05-08T14:21:19Z</dcterms:created>
  <dcterms:modified xsi:type="dcterms:W3CDTF">2020-08-04T02:41:52Z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0x01010028D3CFAEDDD2924B8DF985DD083E7AD6</vt:lpwstr>
  </property>
</Properties>
</file>