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Lst>
  <p:notesMasterIdLst>
    <p:notesMasterId r:id="rId51"/>
  </p:notesMasterIdLst>
  <p:sldIdLst>
    <p:sldId id="257" r:id="rId6"/>
    <p:sldId id="292" r:id="rId7"/>
    <p:sldId id="316" r:id="rId8"/>
    <p:sldId id="318" r:id="rId9"/>
    <p:sldId id="307" r:id="rId10"/>
    <p:sldId id="260" r:id="rId11"/>
    <p:sldId id="360" r:id="rId12"/>
    <p:sldId id="689" r:id="rId13"/>
    <p:sldId id="356" r:id="rId14"/>
    <p:sldId id="690" r:id="rId15"/>
    <p:sldId id="310" r:id="rId16"/>
    <p:sldId id="691" r:id="rId17"/>
    <p:sldId id="338" r:id="rId18"/>
    <p:sldId id="374" r:id="rId19"/>
    <p:sldId id="590" r:id="rId20"/>
    <p:sldId id="325" r:id="rId21"/>
    <p:sldId id="591" r:id="rId22"/>
    <p:sldId id="692" r:id="rId23"/>
    <p:sldId id="385" r:id="rId24"/>
    <p:sldId id="683" r:id="rId25"/>
    <p:sldId id="524" r:id="rId26"/>
    <p:sldId id="478" r:id="rId27"/>
    <p:sldId id="487" r:id="rId28"/>
    <p:sldId id="488" r:id="rId29"/>
    <p:sldId id="377" r:id="rId30"/>
    <p:sldId id="531" r:id="rId31"/>
    <p:sldId id="688" r:id="rId32"/>
    <p:sldId id="379" r:id="rId33"/>
    <p:sldId id="525" r:id="rId34"/>
    <p:sldId id="527" r:id="rId35"/>
    <p:sldId id="528" r:id="rId36"/>
    <p:sldId id="530" r:id="rId37"/>
    <p:sldId id="383" r:id="rId38"/>
    <p:sldId id="684" r:id="rId39"/>
    <p:sldId id="685" r:id="rId40"/>
    <p:sldId id="616" r:id="rId41"/>
    <p:sldId id="686" r:id="rId42"/>
    <p:sldId id="386" r:id="rId43"/>
    <p:sldId id="693" r:id="rId44"/>
    <p:sldId id="694" r:id="rId45"/>
    <p:sldId id="532" r:id="rId46"/>
    <p:sldId id="328" r:id="rId47"/>
    <p:sldId id="365" r:id="rId48"/>
    <p:sldId id="695" r:id="rId49"/>
    <p:sldId id="687"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816" autoAdjust="0"/>
  </p:normalViewPr>
  <p:slideViewPr>
    <p:cSldViewPr snapToGrid="0" snapToObjects="1">
      <p:cViewPr varScale="1">
        <p:scale>
          <a:sx n="101" d="100"/>
          <a:sy n="101" d="100"/>
        </p:scale>
        <p:origin x="35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Primary</a:t>
            </a:r>
            <a:r>
              <a:rPr lang="en-US" baseline="0"/>
              <a:t> Exceptionality of Autism Spctrum Disorder amoung WV Youth (ages 3-21): </a:t>
            </a:r>
          </a:p>
          <a:p>
            <a:pPr>
              <a:defRPr/>
            </a:pPr>
            <a:r>
              <a:rPr lang="en-US" baseline="0"/>
              <a:t>School Years 2012-2020</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8151815181518153E-2"/>
          <c:y val="0.14648598913158717"/>
          <c:w val="0.9636963696369637"/>
          <c:h val="0.72373683334319705"/>
        </c:manualLayout>
      </c:layout>
      <c:lineChart>
        <c:grouping val="stacked"/>
        <c:varyColors val="0"/>
        <c:ser>
          <c:idx val="0"/>
          <c:order val="0"/>
          <c:spPr>
            <a:ln w="28575" cap="rnd">
              <a:solidFill>
                <a:schemeClr val="accent1"/>
              </a:solidFill>
              <a:round/>
            </a:ln>
            <a:effectLst/>
          </c:spPr>
          <c:marker>
            <c:symbol val="none"/>
          </c:marker>
          <c:dLbls>
            <c:dLbl>
              <c:idx val="0"/>
              <c:layout>
                <c:manualLayout>
                  <c:x val="-3.9099640322737439E-2"/>
                  <c:y val="8.3333333333333329E-2"/>
                </c:manualLayout>
              </c:layout>
              <c:tx>
                <c:rich>
                  <a:bodyPr/>
                  <a:lstStyle/>
                  <a:p>
                    <a:fld id="{7B88AFBB-89BB-47F2-9031-8B60C1585A86}" type="VALUE">
                      <a:rPr lang="en-US" b="1"/>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0BBF-4FD0-951A-47391296BD12}"/>
                </c:ext>
              </c:extLst>
            </c:dLbl>
            <c:dLbl>
              <c:idx val="1"/>
              <c:layout>
                <c:manualLayout>
                  <c:x val="-3.5395888013998247E-2"/>
                  <c:y val="7.40740740740740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BBF-4FD0-951A-47391296BD12}"/>
                </c:ext>
              </c:extLst>
            </c:dLbl>
            <c:dLbl>
              <c:idx val="2"/>
              <c:layout>
                <c:manualLayout>
                  <c:x val="-3.5395888013998247E-2"/>
                  <c:y val="9.25925925925925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BBF-4FD0-951A-47391296BD12}"/>
                </c:ext>
              </c:extLst>
            </c:dLbl>
            <c:dLbl>
              <c:idx val="3"/>
              <c:layout>
                <c:manualLayout>
                  <c:x val="-2.9840381063478177E-2"/>
                  <c:y val="7.87037037037036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BBF-4FD0-951A-47391296BD12}"/>
                </c:ext>
              </c:extLst>
            </c:dLbl>
            <c:dLbl>
              <c:idx val="4"/>
              <c:layout>
                <c:manualLayout>
                  <c:x val="-3.5395888013998247E-2"/>
                  <c:y val="0.1111111111111110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BBF-4FD0-951A-47391296BD12}"/>
                </c:ext>
              </c:extLst>
            </c:dLbl>
            <c:dLbl>
              <c:idx val="5"/>
              <c:layout>
                <c:manualLayout>
                  <c:x val="-3.5395888013998247E-2"/>
                  <c:y val="0.10185185185185185"/>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BBF-4FD0-951A-47391296BD12}"/>
                </c:ext>
              </c:extLst>
            </c:dLbl>
            <c:dLbl>
              <c:idx val="6"/>
              <c:layout>
                <c:manualLayout>
                  <c:x val="-2.9840332458442795E-2"/>
                  <c:y val="9.72222222222222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BBF-4FD0-951A-47391296BD12}"/>
                </c:ext>
              </c:extLst>
            </c:dLbl>
            <c:dLbl>
              <c:idx val="7"/>
              <c:layout>
                <c:manualLayout>
                  <c:x val="-3.292680081656469E-2"/>
                  <c:y val="9.722222222222218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BBF-4FD0-951A-47391296BD12}"/>
                </c:ext>
              </c:extLst>
            </c:dLbl>
            <c:dLbl>
              <c:idx val="8"/>
              <c:layout>
                <c:manualLayout>
                  <c:x val="-2.8596092155147454E-2"/>
                  <c:y val="8.33333333333333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BBF-4FD0-951A-47391296BD12}"/>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Sheet1!$B$1:$B$9</c:f>
              <c:numCache>
                <c:formatCode>#,##0</c:formatCode>
                <c:ptCount val="9"/>
                <c:pt idx="0">
                  <c:v>1493</c:v>
                </c:pt>
                <c:pt idx="1">
                  <c:v>1619</c:v>
                </c:pt>
                <c:pt idx="2">
                  <c:v>1742</c:v>
                </c:pt>
                <c:pt idx="3">
                  <c:v>1848</c:v>
                </c:pt>
                <c:pt idx="4">
                  <c:v>2086</c:v>
                </c:pt>
                <c:pt idx="5">
                  <c:v>2278</c:v>
                </c:pt>
                <c:pt idx="6">
                  <c:v>2505</c:v>
                </c:pt>
                <c:pt idx="7">
                  <c:v>2691</c:v>
                </c:pt>
                <c:pt idx="8">
                  <c:v>2857</c:v>
                </c:pt>
              </c:numCache>
            </c:numRef>
          </c:val>
          <c:smooth val="0"/>
          <c:extLst>
            <c:ext xmlns:c16="http://schemas.microsoft.com/office/drawing/2014/chart" uri="{C3380CC4-5D6E-409C-BE32-E72D297353CC}">
              <c16:uniqueId val="{00000009-0BBF-4FD0-951A-47391296BD12}"/>
            </c:ext>
          </c:extLst>
        </c:ser>
        <c:dLbls>
          <c:dLblPos val="ctr"/>
          <c:showLegendKey val="0"/>
          <c:showVal val="1"/>
          <c:showCatName val="0"/>
          <c:showSerName val="0"/>
          <c:showPercent val="0"/>
          <c:showBubbleSize val="0"/>
        </c:dLbls>
        <c:smooth val="0"/>
        <c:axId val="428067632"/>
        <c:axId val="428071568"/>
      </c:lineChart>
      <c:catAx>
        <c:axId val="428067632"/>
        <c:scaling>
          <c:orientation val="minMax"/>
        </c:scaling>
        <c:delete val="1"/>
        <c:axPos val="b"/>
        <c:majorTickMark val="out"/>
        <c:minorTickMark val="none"/>
        <c:tickLblPos val="nextTo"/>
        <c:crossAx val="428071568"/>
        <c:crosses val="autoZero"/>
        <c:auto val="1"/>
        <c:lblAlgn val="ctr"/>
        <c:lblOffset val="100"/>
        <c:noMultiLvlLbl val="0"/>
      </c:catAx>
      <c:valAx>
        <c:axId val="4280715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8067632"/>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550DE2-8E1A-4ABD-A67C-5AD82282E6D3}" type="doc">
      <dgm:prSet loTypeId="urn:microsoft.com/office/officeart/2005/8/layout/equation2" loCatId="relationship" qsTypeId="urn:microsoft.com/office/officeart/2005/8/quickstyle/simple1" qsCatId="simple" csTypeId="urn:microsoft.com/office/officeart/2005/8/colors/accent1_2" csCatId="accent1" phldr="1"/>
      <dgm:spPr/>
    </dgm:pt>
    <dgm:pt modelId="{054D31A1-84CE-4976-8AA9-54D051EE4E37}">
      <dgm:prSet phldrT="[Text]" custT="1"/>
      <dgm:spPr>
        <a:solidFill>
          <a:schemeClr val="accent1">
            <a:lumMod val="50000"/>
          </a:schemeClr>
        </a:solidFill>
        <a:ln>
          <a:solidFill>
            <a:schemeClr val="accent4"/>
          </a:solidFill>
        </a:ln>
        <a:effectLst>
          <a:glow rad="63500">
            <a:schemeClr val="accent4">
              <a:satMod val="175000"/>
              <a:alpha val="40000"/>
            </a:schemeClr>
          </a:glow>
        </a:effectLst>
        <a:scene3d>
          <a:camera prst="orthographicFront"/>
          <a:lightRig rig="threePt" dir="t"/>
        </a:scene3d>
        <a:sp3d>
          <a:bevelT/>
        </a:sp3d>
      </dgm:spPr>
      <dgm:t>
        <a:bodyPr/>
        <a:lstStyle/>
        <a:p>
          <a:r>
            <a:rPr lang="en-US" sz="1800" b="1" i="0" dirty="0"/>
            <a:t>Decoding of text</a:t>
          </a:r>
        </a:p>
      </dgm:t>
    </dgm:pt>
    <dgm:pt modelId="{D8F51A41-D439-4B14-8EE7-DB685CA5CA45}" type="parTrans" cxnId="{5B0402C9-8F37-42CA-8E1F-BA49BAE4408C}">
      <dgm:prSet/>
      <dgm:spPr/>
      <dgm:t>
        <a:bodyPr/>
        <a:lstStyle/>
        <a:p>
          <a:endParaRPr lang="en-US"/>
        </a:p>
      </dgm:t>
    </dgm:pt>
    <dgm:pt modelId="{336B12C2-ED2F-4DFB-BA2D-F87190D198F9}" type="sibTrans" cxnId="{5B0402C9-8F37-42CA-8E1F-BA49BAE4408C}">
      <dgm:prSet/>
      <dgm:spPr>
        <a:solidFill>
          <a:schemeClr val="tx1"/>
        </a:solidFill>
        <a:ln>
          <a:solidFill>
            <a:schemeClr val="accent1">
              <a:lumMod val="50000"/>
            </a:schemeClr>
          </a:solidFill>
        </a:ln>
      </dgm:spPr>
      <dgm:t>
        <a:bodyPr/>
        <a:lstStyle/>
        <a:p>
          <a:endParaRPr lang="en-US"/>
        </a:p>
      </dgm:t>
    </dgm:pt>
    <dgm:pt modelId="{5BC7C0F7-9A78-461E-ACDF-B10DC5187BC7}">
      <dgm:prSet phldrT="[Text]" custT="1"/>
      <dgm:spPr>
        <a:solidFill>
          <a:schemeClr val="accent1">
            <a:lumMod val="50000"/>
          </a:schemeClr>
        </a:solidFill>
        <a:ln>
          <a:solidFill>
            <a:schemeClr val="accent6">
              <a:lumMod val="20000"/>
              <a:lumOff val="80000"/>
            </a:schemeClr>
          </a:solidFill>
        </a:ln>
        <a:effectLst>
          <a:glow rad="63500">
            <a:schemeClr val="accent6">
              <a:satMod val="175000"/>
              <a:alpha val="40000"/>
            </a:schemeClr>
          </a:glow>
        </a:effectLst>
      </dgm:spPr>
      <dgm:t>
        <a:bodyPr/>
        <a:lstStyle/>
        <a:p>
          <a:r>
            <a:rPr lang="en-US" sz="1400" b="1" dirty="0"/>
            <a:t>Comprehension of language </a:t>
          </a:r>
        </a:p>
      </dgm:t>
    </dgm:pt>
    <dgm:pt modelId="{9451219A-1630-450D-B4E9-92FECE76E4A3}" type="parTrans" cxnId="{4DEAA561-2763-46BD-8E41-4A2B515C8544}">
      <dgm:prSet/>
      <dgm:spPr/>
      <dgm:t>
        <a:bodyPr/>
        <a:lstStyle/>
        <a:p>
          <a:endParaRPr lang="en-US"/>
        </a:p>
      </dgm:t>
    </dgm:pt>
    <dgm:pt modelId="{FE148E87-1013-4C72-9D3D-78D8BB503692}" type="sibTrans" cxnId="{4DEAA561-2763-46BD-8E41-4A2B515C8544}">
      <dgm:prSet/>
      <dgm:spPr>
        <a:solidFill>
          <a:schemeClr val="bg1"/>
        </a:solidFill>
        <a:ln>
          <a:solidFill>
            <a:schemeClr val="bg1"/>
          </a:solidFill>
        </a:ln>
      </dgm:spPr>
      <dgm:t>
        <a:bodyPr/>
        <a:lstStyle/>
        <a:p>
          <a:endParaRPr lang="en-US"/>
        </a:p>
      </dgm:t>
    </dgm:pt>
    <dgm:pt modelId="{899BD0F1-2E71-4636-9382-5A1257F93DFB}">
      <dgm:prSet phldrT="[Text]"/>
      <dgm:spPr>
        <a:solidFill>
          <a:schemeClr val="accent1">
            <a:lumMod val="50000"/>
          </a:schemeClr>
        </a:solidFill>
        <a:ln>
          <a:solidFill>
            <a:schemeClr val="accent1">
              <a:lumMod val="50000"/>
            </a:schemeClr>
          </a:solidFill>
        </a:ln>
        <a:effectLst>
          <a:glow rad="63500">
            <a:schemeClr val="accent5">
              <a:satMod val="175000"/>
              <a:alpha val="40000"/>
            </a:schemeClr>
          </a:glow>
        </a:effectLst>
      </dgm:spPr>
      <dgm:t>
        <a:bodyPr/>
        <a:lstStyle/>
        <a:p>
          <a:r>
            <a:rPr lang="en-US" dirty="0"/>
            <a:t>Reading to gain meaning</a:t>
          </a:r>
        </a:p>
      </dgm:t>
    </dgm:pt>
    <dgm:pt modelId="{1BFAE408-5316-4B43-B551-77341D62A16B}" type="parTrans" cxnId="{4E757803-5F42-496D-AE1B-B55E10E35789}">
      <dgm:prSet/>
      <dgm:spPr/>
      <dgm:t>
        <a:bodyPr/>
        <a:lstStyle/>
        <a:p>
          <a:endParaRPr lang="en-US"/>
        </a:p>
      </dgm:t>
    </dgm:pt>
    <dgm:pt modelId="{3B9A4717-4D7D-4CFD-8A38-F8AA5FCCB3A3}" type="sibTrans" cxnId="{4E757803-5F42-496D-AE1B-B55E10E35789}">
      <dgm:prSet/>
      <dgm:spPr/>
      <dgm:t>
        <a:bodyPr/>
        <a:lstStyle/>
        <a:p>
          <a:endParaRPr lang="en-US"/>
        </a:p>
      </dgm:t>
    </dgm:pt>
    <dgm:pt modelId="{26A18A1C-CF51-4A7E-8C4D-E83E5816EDFA}" type="pres">
      <dgm:prSet presAssocID="{B2550DE2-8E1A-4ABD-A67C-5AD82282E6D3}" presName="Name0" presStyleCnt="0">
        <dgm:presLayoutVars>
          <dgm:dir/>
          <dgm:resizeHandles val="exact"/>
        </dgm:presLayoutVars>
      </dgm:prSet>
      <dgm:spPr/>
    </dgm:pt>
    <dgm:pt modelId="{BB5C5BC3-177E-4EE6-934B-BB44412E2F8F}" type="pres">
      <dgm:prSet presAssocID="{B2550DE2-8E1A-4ABD-A67C-5AD82282E6D3}" presName="vNodes" presStyleCnt="0"/>
      <dgm:spPr/>
    </dgm:pt>
    <dgm:pt modelId="{2F6803F1-2854-407C-ADC6-71371EA4A945}" type="pres">
      <dgm:prSet presAssocID="{054D31A1-84CE-4976-8AA9-54D051EE4E37}" presName="node" presStyleLbl="node1" presStyleIdx="0" presStyleCnt="3">
        <dgm:presLayoutVars>
          <dgm:bulletEnabled val="1"/>
        </dgm:presLayoutVars>
      </dgm:prSet>
      <dgm:spPr/>
    </dgm:pt>
    <dgm:pt modelId="{6160B607-3549-49BB-A034-A4EA9AB7816B}" type="pres">
      <dgm:prSet presAssocID="{336B12C2-ED2F-4DFB-BA2D-F87190D198F9}" presName="spacerT" presStyleCnt="0"/>
      <dgm:spPr/>
    </dgm:pt>
    <dgm:pt modelId="{68B9D8CE-9E72-4A54-8513-03923EEB705A}" type="pres">
      <dgm:prSet presAssocID="{336B12C2-ED2F-4DFB-BA2D-F87190D198F9}" presName="sibTrans" presStyleLbl="sibTrans2D1" presStyleIdx="0" presStyleCnt="2"/>
      <dgm:spPr/>
    </dgm:pt>
    <dgm:pt modelId="{EFC933C6-48BA-497A-814E-6EC5E85CF373}" type="pres">
      <dgm:prSet presAssocID="{336B12C2-ED2F-4DFB-BA2D-F87190D198F9}" presName="spacerB" presStyleCnt="0"/>
      <dgm:spPr/>
    </dgm:pt>
    <dgm:pt modelId="{D818D652-C809-4BAE-B1C8-7E96D7293B66}" type="pres">
      <dgm:prSet presAssocID="{5BC7C0F7-9A78-461E-ACDF-B10DC5187BC7}" presName="node" presStyleLbl="node1" presStyleIdx="1" presStyleCnt="3">
        <dgm:presLayoutVars>
          <dgm:bulletEnabled val="1"/>
        </dgm:presLayoutVars>
      </dgm:prSet>
      <dgm:spPr/>
    </dgm:pt>
    <dgm:pt modelId="{7579AA35-1E88-4ECB-A5C3-9BA6AEAA0BE3}" type="pres">
      <dgm:prSet presAssocID="{B2550DE2-8E1A-4ABD-A67C-5AD82282E6D3}" presName="sibTransLast" presStyleLbl="sibTrans2D1" presStyleIdx="1" presStyleCnt="2"/>
      <dgm:spPr/>
    </dgm:pt>
    <dgm:pt modelId="{3BC48421-5326-45E3-AE58-A70E965E7FB1}" type="pres">
      <dgm:prSet presAssocID="{B2550DE2-8E1A-4ABD-A67C-5AD82282E6D3}" presName="connectorText" presStyleLbl="sibTrans2D1" presStyleIdx="1" presStyleCnt="2"/>
      <dgm:spPr/>
    </dgm:pt>
    <dgm:pt modelId="{34C79FC2-8238-494A-A38C-4ECC51E3B174}" type="pres">
      <dgm:prSet presAssocID="{B2550DE2-8E1A-4ABD-A67C-5AD82282E6D3}" presName="lastNode" presStyleLbl="node1" presStyleIdx="2" presStyleCnt="3">
        <dgm:presLayoutVars>
          <dgm:bulletEnabled val="1"/>
        </dgm:presLayoutVars>
      </dgm:prSet>
      <dgm:spPr/>
    </dgm:pt>
  </dgm:ptLst>
  <dgm:cxnLst>
    <dgm:cxn modelId="{4E757803-5F42-496D-AE1B-B55E10E35789}" srcId="{B2550DE2-8E1A-4ABD-A67C-5AD82282E6D3}" destId="{899BD0F1-2E71-4636-9382-5A1257F93DFB}" srcOrd="2" destOrd="0" parTransId="{1BFAE408-5316-4B43-B551-77341D62A16B}" sibTransId="{3B9A4717-4D7D-4CFD-8A38-F8AA5FCCB3A3}"/>
    <dgm:cxn modelId="{D1EEB232-40CB-4EDD-8177-61CF6E945E0F}" type="presOf" srcId="{054D31A1-84CE-4976-8AA9-54D051EE4E37}" destId="{2F6803F1-2854-407C-ADC6-71371EA4A945}" srcOrd="0" destOrd="0" presId="urn:microsoft.com/office/officeart/2005/8/layout/equation2"/>
    <dgm:cxn modelId="{41BBEF5E-FE1D-4788-A0E0-0C10349767C8}" type="presOf" srcId="{336B12C2-ED2F-4DFB-BA2D-F87190D198F9}" destId="{68B9D8CE-9E72-4A54-8513-03923EEB705A}" srcOrd="0" destOrd="0" presId="urn:microsoft.com/office/officeart/2005/8/layout/equation2"/>
    <dgm:cxn modelId="{4DEAA561-2763-46BD-8E41-4A2B515C8544}" srcId="{B2550DE2-8E1A-4ABD-A67C-5AD82282E6D3}" destId="{5BC7C0F7-9A78-461E-ACDF-B10DC5187BC7}" srcOrd="1" destOrd="0" parTransId="{9451219A-1630-450D-B4E9-92FECE76E4A3}" sibTransId="{FE148E87-1013-4C72-9D3D-78D8BB503692}"/>
    <dgm:cxn modelId="{5B790846-6E23-44F6-A37C-C25A681EDF31}" type="presOf" srcId="{B2550DE2-8E1A-4ABD-A67C-5AD82282E6D3}" destId="{26A18A1C-CF51-4A7E-8C4D-E83E5816EDFA}" srcOrd="0" destOrd="0" presId="urn:microsoft.com/office/officeart/2005/8/layout/equation2"/>
    <dgm:cxn modelId="{EF6D7F85-01A8-4448-B6D2-8B807BFB0FF6}" type="presOf" srcId="{5BC7C0F7-9A78-461E-ACDF-B10DC5187BC7}" destId="{D818D652-C809-4BAE-B1C8-7E96D7293B66}" srcOrd="0" destOrd="0" presId="urn:microsoft.com/office/officeart/2005/8/layout/equation2"/>
    <dgm:cxn modelId="{111DBAC8-742F-4C16-9F52-5A1D9DF6EEA4}" type="presOf" srcId="{FE148E87-1013-4C72-9D3D-78D8BB503692}" destId="{3BC48421-5326-45E3-AE58-A70E965E7FB1}" srcOrd="1" destOrd="0" presId="urn:microsoft.com/office/officeart/2005/8/layout/equation2"/>
    <dgm:cxn modelId="{5B0402C9-8F37-42CA-8E1F-BA49BAE4408C}" srcId="{B2550DE2-8E1A-4ABD-A67C-5AD82282E6D3}" destId="{054D31A1-84CE-4976-8AA9-54D051EE4E37}" srcOrd="0" destOrd="0" parTransId="{D8F51A41-D439-4B14-8EE7-DB685CA5CA45}" sibTransId="{336B12C2-ED2F-4DFB-BA2D-F87190D198F9}"/>
    <dgm:cxn modelId="{14B551E0-278C-4F86-912F-E60C90AF796B}" type="presOf" srcId="{FE148E87-1013-4C72-9D3D-78D8BB503692}" destId="{7579AA35-1E88-4ECB-A5C3-9BA6AEAA0BE3}" srcOrd="0" destOrd="0" presId="urn:microsoft.com/office/officeart/2005/8/layout/equation2"/>
    <dgm:cxn modelId="{A771BFF9-EB83-4005-A4C4-4D84B03D085B}" type="presOf" srcId="{899BD0F1-2E71-4636-9382-5A1257F93DFB}" destId="{34C79FC2-8238-494A-A38C-4ECC51E3B174}" srcOrd="0" destOrd="0" presId="urn:microsoft.com/office/officeart/2005/8/layout/equation2"/>
    <dgm:cxn modelId="{DA4064C8-FB2E-4B12-A617-6DBD1A6F0D3A}" type="presParOf" srcId="{26A18A1C-CF51-4A7E-8C4D-E83E5816EDFA}" destId="{BB5C5BC3-177E-4EE6-934B-BB44412E2F8F}" srcOrd="0" destOrd="0" presId="urn:microsoft.com/office/officeart/2005/8/layout/equation2"/>
    <dgm:cxn modelId="{5FFBE9DA-DF56-49A9-B031-548517A554DE}" type="presParOf" srcId="{BB5C5BC3-177E-4EE6-934B-BB44412E2F8F}" destId="{2F6803F1-2854-407C-ADC6-71371EA4A945}" srcOrd="0" destOrd="0" presId="urn:microsoft.com/office/officeart/2005/8/layout/equation2"/>
    <dgm:cxn modelId="{FB21BC79-4F4E-4611-8199-D734BB2D04ED}" type="presParOf" srcId="{BB5C5BC3-177E-4EE6-934B-BB44412E2F8F}" destId="{6160B607-3549-49BB-A034-A4EA9AB7816B}" srcOrd="1" destOrd="0" presId="urn:microsoft.com/office/officeart/2005/8/layout/equation2"/>
    <dgm:cxn modelId="{DE7E4D66-5C4E-40FB-9980-91B8A214621E}" type="presParOf" srcId="{BB5C5BC3-177E-4EE6-934B-BB44412E2F8F}" destId="{68B9D8CE-9E72-4A54-8513-03923EEB705A}" srcOrd="2" destOrd="0" presId="urn:microsoft.com/office/officeart/2005/8/layout/equation2"/>
    <dgm:cxn modelId="{06A99CD3-3B2B-4A2A-BA33-BC0C0CE9697C}" type="presParOf" srcId="{BB5C5BC3-177E-4EE6-934B-BB44412E2F8F}" destId="{EFC933C6-48BA-497A-814E-6EC5E85CF373}" srcOrd="3" destOrd="0" presId="urn:microsoft.com/office/officeart/2005/8/layout/equation2"/>
    <dgm:cxn modelId="{EC268186-4646-4B2B-8E7C-7B9BF822841C}" type="presParOf" srcId="{BB5C5BC3-177E-4EE6-934B-BB44412E2F8F}" destId="{D818D652-C809-4BAE-B1C8-7E96D7293B66}" srcOrd="4" destOrd="0" presId="urn:microsoft.com/office/officeart/2005/8/layout/equation2"/>
    <dgm:cxn modelId="{91DBB4B3-829F-4B79-8A44-F0D807BBC25B}" type="presParOf" srcId="{26A18A1C-CF51-4A7E-8C4D-E83E5816EDFA}" destId="{7579AA35-1E88-4ECB-A5C3-9BA6AEAA0BE3}" srcOrd="1" destOrd="0" presId="urn:microsoft.com/office/officeart/2005/8/layout/equation2"/>
    <dgm:cxn modelId="{60ED05CA-483B-4D96-83AB-EEB414572DC1}" type="presParOf" srcId="{7579AA35-1E88-4ECB-A5C3-9BA6AEAA0BE3}" destId="{3BC48421-5326-45E3-AE58-A70E965E7FB1}" srcOrd="0" destOrd="0" presId="urn:microsoft.com/office/officeart/2005/8/layout/equation2"/>
    <dgm:cxn modelId="{C3B2F09E-90F6-4083-BE21-5A07061DC6B0}" type="presParOf" srcId="{26A18A1C-CF51-4A7E-8C4D-E83E5816EDFA}" destId="{34C79FC2-8238-494A-A38C-4ECC51E3B174}"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6803F1-2854-407C-ADC6-71371EA4A945}">
      <dsp:nvSpPr>
        <dsp:cNvPr id="0" name=""/>
        <dsp:cNvSpPr/>
      </dsp:nvSpPr>
      <dsp:spPr>
        <a:xfrm>
          <a:off x="624861" y="1509"/>
          <a:ext cx="1734099" cy="1734099"/>
        </a:xfrm>
        <a:prstGeom prst="ellipse">
          <a:avLst/>
        </a:prstGeom>
        <a:solidFill>
          <a:schemeClr val="accent1">
            <a:lumMod val="50000"/>
          </a:schemeClr>
        </a:solidFill>
        <a:ln w="12700" cap="flat" cmpd="sng" algn="ctr">
          <a:solidFill>
            <a:schemeClr val="accent4"/>
          </a:solidFill>
          <a:prstDash val="solid"/>
          <a:miter lim="800000"/>
        </a:ln>
        <a:effectLst>
          <a:glow rad="63500">
            <a:schemeClr val="accent4">
              <a:satMod val="175000"/>
              <a:alpha val="40000"/>
            </a:schemeClr>
          </a:glow>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i="0" kern="1200" dirty="0"/>
            <a:t>Decoding of text</a:t>
          </a:r>
        </a:p>
      </dsp:txBody>
      <dsp:txXfrm>
        <a:off x="878814" y="255462"/>
        <a:ext cx="1226193" cy="1226193"/>
      </dsp:txXfrm>
    </dsp:sp>
    <dsp:sp modelId="{68B9D8CE-9E72-4A54-8513-03923EEB705A}">
      <dsp:nvSpPr>
        <dsp:cNvPr id="0" name=""/>
        <dsp:cNvSpPr/>
      </dsp:nvSpPr>
      <dsp:spPr>
        <a:xfrm>
          <a:off x="989022" y="1876417"/>
          <a:ext cx="1005777" cy="1005777"/>
        </a:xfrm>
        <a:prstGeom prst="mathPlus">
          <a:avLst/>
        </a:prstGeom>
        <a:solidFill>
          <a:schemeClr val="tx1"/>
        </a:solidFill>
        <a:ln>
          <a:solidFill>
            <a:schemeClr val="accent1">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1122338" y="2261026"/>
        <a:ext cx="739145" cy="236559"/>
      </dsp:txXfrm>
    </dsp:sp>
    <dsp:sp modelId="{D818D652-C809-4BAE-B1C8-7E96D7293B66}">
      <dsp:nvSpPr>
        <dsp:cNvPr id="0" name=""/>
        <dsp:cNvSpPr/>
      </dsp:nvSpPr>
      <dsp:spPr>
        <a:xfrm>
          <a:off x="624861" y="3023004"/>
          <a:ext cx="1734099" cy="1734099"/>
        </a:xfrm>
        <a:prstGeom prst="ellipse">
          <a:avLst/>
        </a:prstGeom>
        <a:solidFill>
          <a:schemeClr val="accent1">
            <a:lumMod val="50000"/>
          </a:schemeClr>
        </a:solidFill>
        <a:ln w="12700" cap="flat" cmpd="sng" algn="ctr">
          <a:solidFill>
            <a:schemeClr val="accent6">
              <a:lumMod val="20000"/>
              <a:lumOff val="80000"/>
            </a:schemeClr>
          </a:solidFill>
          <a:prstDash val="solid"/>
          <a:miter lim="800000"/>
        </a:ln>
        <a:effectLst>
          <a:glow rad="63500">
            <a:schemeClr val="accent6">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Comprehension of language </a:t>
          </a:r>
        </a:p>
      </dsp:txBody>
      <dsp:txXfrm>
        <a:off x="878814" y="3276957"/>
        <a:ext cx="1226193" cy="1226193"/>
      </dsp:txXfrm>
    </dsp:sp>
    <dsp:sp modelId="{7579AA35-1E88-4ECB-A5C3-9BA6AEAA0BE3}">
      <dsp:nvSpPr>
        <dsp:cNvPr id="0" name=""/>
        <dsp:cNvSpPr/>
      </dsp:nvSpPr>
      <dsp:spPr>
        <a:xfrm>
          <a:off x="2619075" y="2056763"/>
          <a:ext cx="551443" cy="645085"/>
        </a:xfrm>
        <a:prstGeom prst="rightArrow">
          <a:avLst>
            <a:gd name="adj1" fmla="val 60000"/>
            <a:gd name="adj2" fmla="val 50000"/>
          </a:avLst>
        </a:prstGeom>
        <a:solidFill>
          <a:schemeClr val="bg1"/>
        </a:solidFill>
        <a:ln>
          <a:solidFill>
            <a:schemeClr val="bg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2619075" y="2185780"/>
        <a:ext cx="386010" cy="387051"/>
      </dsp:txXfrm>
    </dsp:sp>
    <dsp:sp modelId="{34C79FC2-8238-494A-A38C-4ECC51E3B174}">
      <dsp:nvSpPr>
        <dsp:cNvPr id="0" name=""/>
        <dsp:cNvSpPr/>
      </dsp:nvSpPr>
      <dsp:spPr>
        <a:xfrm>
          <a:off x="3399420" y="645206"/>
          <a:ext cx="3468199" cy="3468199"/>
        </a:xfrm>
        <a:prstGeom prst="ellipse">
          <a:avLst/>
        </a:prstGeom>
        <a:solidFill>
          <a:schemeClr val="accent1">
            <a:lumMod val="50000"/>
          </a:schemeClr>
        </a:solidFill>
        <a:ln w="12700" cap="flat" cmpd="sng" algn="ctr">
          <a:solidFill>
            <a:schemeClr val="accent1">
              <a:lumMod val="50000"/>
            </a:schemeClr>
          </a:solidFill>
          <a:prstDash val="solid"/>
          <a:miter lim="800000"/>
        </a:ln>
        <a:effectLst>
          <a:glow rad="63500">
            <a:schemeClr val="accent5">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r>
            <a:rPr lang="en-US" sz="5100" kern="1200" dirty="0"/>
            <a:t>Reading to gain meaning</a:t>
          </a:r>
        </a:p>
      </dsp:txBody>
      <dsp:txXfrm>
        <a:off x="3907326" y="1153112"/>
        <a:ext cx="2452387" cy="2452387"/>
      </dsp:txXfrm>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0.03052</cdr:x>
      <cdr:y>0.93791</cdr:y>
    </cdr:from>
    <cdr:to>
      <cdr:x>0.97871</cdr:x>
      <cdr:y>1</cdr:y>
    </cdr:to>
    <cdr:sp macro="" textlink="">
      <cdr:nvSpPr>
        <cdr:cNvPr id="3" name="TextBox 2">
          <a:extLst xmlns:a="http://schemas.openxmlformats.org/drawingml/2006/main">
            <a:ext uri="{FF2B5EF4-FFF2-40B4-BE49-F238E27FC236}">
              <a16:creationId xmlns:a16="http://schemas.microsoft.com/office/drawing/2014/main" id="{8F29B49F-4F4D-46A6-AA01-C7CAFCDEF9A0}"/>
            </a:ext>
          </a:extLst>
        </cdr:cNvPr>
        <cdr:cNvSpPr txBox="1"/>
      </cdr:nvSpPr>
      <cdr:spPr>
        <a:xfrm xmlns:a="http://schemas.openxmlformats.org/drawingml/2006/main">
          <a:off x="234889" y="3702983"/>
          <a:ext cx="7297445" cy="24512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0.03167</cdr:x>
      <cdr:y>0.89227</cdr:y>
    </cdr:from>
    <cdr:to>
      <cdr:x>1</cdr:x>
      <cdr:y>1</cdr:y>
    </cdr:to>
    <cdr:sp macro="" textlink="">
      <cdr:nvSpPr>
        <cdr:cNvPr id="4" name="TextBox 3">
          <a:extLst xmlns:a="http://schemas.openxmlformats.org/drawingml/2006/main">
            <a:ext uri="{FF2B5EF4-FFF2-40B4-BE49-F238E27FC236}">
              <a16:creationId xmlns:a16="http://schemas.microsoft.com/office/drawing/2014/main" id="{144B25F6-0232-4A92-B4D5-8FE97BA1BE8D}"/>
            </a:ext>
          </a:extLst>
        </cdr:cNvPr>
        <cdr:cNvSpPr txBox="1"/>
      </cdr:nvSpPr>
      <cdr:spPr>
        <a:xfrm xmlns:a="http://schemas.openxmlformats.org/drawingml/2006/main">
          <a:off x="243767" y="4191255"/>
          <a:ext cx="7452433" cy="50602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50" dirty="0"/>
            <a:t> 2012                 2013                  2014                      2015                    2016                 2017                    2018                 2019                 2020</a:t>
          </a:r>
        </a:p>
      </cdr:txBody>
    </cdr:sp>
  </cdr:relSizeAnchor>
  <cdr:relSizeAnchor xmlns:cdr="http://schemas.openxmlformats.org/drawingml/2006/chartDrawing">
    <cdr:from>
      <cdr:x>0.30305</cdr:x>
      <cdr:y>0.43228</cdr:y>
    </cdr:from>
    <cdr:to>
      <cdr:x>0.32036</cdr:x>
      <cdr:y>0.46524</cdr:y>
    </cdr:to>
    <cdr:sp macro="" textlink="">
      <cdr:nvSpPr>
        <cdr:cNvPr id="5" name="Oval 4">
          <a:extLst xmlns:a="http://schemas.openxmlformats.org/drawingml/2006/main">
            <a:ext uri="{FF2B5EF4-FFF2-40B4-BE49-F238E27FC236}">
              <a16:creationId xmlns:a16="http://schemas.microsoft.com/office/drawing/2014/main" id="{F8EDEA96-7FC0-4C20-9AA2-118F39111365}"/>
            </a:ext>
          </a:extLst>
        </cdr:cNvPr>
        <cdr:cNvSpPr/>
      </cdr:nvSpPr>
      <cdr:spPr>
        <a:xfrm xmlns:a="http://schemas.openxmlformats.org/drawingml/2006/main">
          <a:off x="2332360" y="2030521"/>
          <a:ext cx="133165" cy="154862"/>
        </a:xfrm>
        <a:prstGeom xmlns:a="http://schemas.openxmlformats.org/drawingml/2006/main" prst="ellipse">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dr:relSizeAnchor xmlns:cdr="http://schemas.openxmlformats.org/drawingml/2006/chartDrawing">
    <cdr:from>
      <cdr:x>0.19658</cdr:x>
      <cdr:y>0.45485</cdr:y>
    </cdr:from>
    <cdr:to>
      <cdr:x>0.21388</cdr:x>
      <cdr:y>0.48782</cdr:y>
    </cdr:to>
    <cdr:sp macro="" textlink="">
      <cdr:nvSpPr>
        <cdr:cNvPr id="6" name="Oval 5">
          <a:extLst xmlns:a="http://schemas.openxmlformats.org/drawingml/2006/main">
            <a:ext uri="{FF2B5EF4-FFF2-40B4-BE49-F238E27FC236}">
              <a16:creationId xmlns:a16="http://schemas.microsoft.com/office/drawing/2014/main" id="{F8EDEA96-7FC0-4C20-9AA2-118F39111365}"/>
            </a:ext>
          </a:extLst>
        </cdr:cNvPr>
        <cdr:cNvSpPr/>
      </cdr:nvSpPr>
      <cdr:spPr>
        <a:xfrm xmlns:a="http://schemas.openxmlformats.org/drawingml/2006/main">
          <a:off x="1512902" y="2136571"/>
          <a:ext cx="133165" cy="154862"/>
        </a:xfrm>
        <a:prstGeom xmlns:a="http://schemas.openxmlformats.org/drawingml/2006/main" prst="ellipse">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dr:relSizeAnchor xmlns:cdr="http://schemas.openxmlformats.org/drawingml/2006/chartDrawing">
    <cdr:from>
      <cdr:x>0.40802</cdr:x>
      <cdr:y>0.40015</cdr:y>
    </cdr:from>
    <cdr:to>
      <cdr:x>0.42533</cdr:x>
      <cdr:y>0.43311</cdr:y>
    </cdr:to>
    <cdr:sp macro="" textlink="">
      <cdr:nvSpPr>
        <cdr:cNvPr id="7" name="Oval 6">
          <a:extLst xmlns:a="http://schemas.openxmlformats.org/drawingml/2006/main">
            <a:ext uri="{FF2B5EF4-FFF2-40B4-BE49-F238E27FC236}">
              <a16:creationId xmlns:a16="http://schemas.microsoft.com/office/drawing/2014/main" id="{F8EDEA96-7FC0-4C20-9AA2-118F39111365}"/>
            </a:ext>
          </a:extLst>
        </cdr:cNvPr>
        <cdr:cNvSpPr/>
      </cdr:nvSpPr>
      <cdr:spPr>
        <a:xfrm xmlns:a="http://schemas.openxmlformats.org/drawingml/2006/main">
          <a:off x="3140228" y="1879600"/>
          <a:ext cx="133165" cy="154862"/>
        </a:xfrm>
        <a:prstGeom xmlns:a="http://schemas.openxmlformats.org/drawingml/2006/main" prst="ellipse">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dr:relSizeAnchor xmlns:cdr="http://schemas.openxmlformats.org/drawingml/2006/chartDrawing">
    <cdr:from>
      <cdr:x>0.51384</cdr:x>
      <cdr:y>0.35479</cdr:y>
    </cdr:from>
    <cdr:to>
      <cdr:x>0.53114</cdr:x>
      <cdr:y>0.38776</cdr:y>
    </cdr:to>
    <cdr:sp macro="" textlink="">
      <cdr:nvSpPr>
        <cdr:cNvPr id="8" name="Oval 7">
          <a:extLst xmlns:a="http://schemas.openxmlformats.org/drawingml/2006/main">
            <a:ext uri="{FF2B5EF4-FFF2-40B4-BE49-F238E27FC236}">
              <a16:creationId xmlns:a16="http://schemas.microsoft.com/office/drawing/2014/main" id="{F8EDEA96-7FC0-4C20-9AA2-118F39111365}"/>
            </a:ext>
          </a:extLst>
        </cdr:cNvPr>
        <cdr:cNvSpPr/>
      </cdr:nvSpPr>
      <cdr:spPr>
        <a:xfrm xmlns:a="http://schemas.openxmlformats.org/drawingml/2006/main">
          <a:off x="3954632" y="1666536"/>
          <a:ext cx="133165" cy="154862"/>
        </a:xfrm>
        <a:prstGeom xmlns:a="http://schemas.openxmlformats.org/drawingml/2006/main" prst="ellipse">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dr:relSizeAnchor xmlns:cdr="http://schemas.openxmlformats.org/drawingml/2006/chartDrawing">
    <cdr:from>
      <cdr:x>0.62142</cdr:x>
      <cdr:y>0.29998</cdr:y>
    </cdr:from>
    <cdr:to>
      <cdr:x>0.63873</cdr:x>
      <cdr:y>0.33295</cdr:y>
    </cdr:to>
    <cdr:sp macro="" textlink="">
      <cdr:nvSpPr>
        <cdr:cNvPr id="9" name="Oval 8">
          <a:extLst xmlns:a="http://schemas.openxmlformats.org/drawingml/2006/main">
            <a:ext uri="{FF2B5EF4-FFF2-40B4-BE49-F238E27FC236}">
              <a16:creationId xmlns:a16="http://schemas.microsoft.com/office/drawing/2014/main" id="{F8EDEA96-7FC0-4C20-9AA2-118F39111365}"/>
            </a:ext>
          </a:extLst>
        </cdr:cNvPr>
        <cdr:cNvSpPr/>
      </cdr:nvSpPr>
      <cdr:spPr>
        <a:xfrm xmlns:a="http://schemas.openxmlformats.org/drawingml/2006/main">
          <a:off x="4782597" y="1409083"/>
          <a:ext cx="133165" cy="154862"/>
        </a:xfrm>
        <a:prstGeom xmlns:a="http://schemas.openxmlformats.org/drawingml/2006/main" prst="ellipse">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dr:relSizeAnchor xmlns:cdr="http://schemas.openxmlformats.org/drawingml/2006/chartDrawing">
    <cdr:from>
      <cdr:x>0.72524</cdr:x>
      <cdr:y>0.25084</cdr:y>
    </cdr:from>
    <cdr:to>
      <cdr:x>0.74254</cdr:x>
      <cdr:y>0.28381</cdr:y>
    </cdr:to>
    <cdr:sp macro="" textlink="">
      <cdr:nvSpPr>
        <cdr:cNvPr id="10" name="Oval 9">
          <a:extLst xmlns:a="http://schemas.openxmlformats.org/drawingml/2006/main">
            <a:ext uri="{FF2B5EF4-FFF2-40B4-BE49-F238E27FC236}">
              <a16:creationId xmlns:a16="http://schemas.microsoft.com/office/drawing/2014/main" id="{F8EDEA96-7FC0-4C20-9AA2-118F39111365}"/>
            </a:ext>
          </a:extLst>
        </cdr:cNvPr>
        <cdr:cNvSpPr/>
      </cdr:nvSpPr>
      <cdr:spPr>
        <a:xfrm xmlns:a="http://schemas.openxmlformats.org/drawingml/2006/main">
          <a:off x="5581586" y="1178264"/>
          <a:ext cx="133165" cy="154862"/>
        </a:xfrm>
        <a:prstGeom xmlns:a="http://schemas.openxmlformats.org/drawingml/2006/main" prst="ellipse">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dr:relSizeAnchor xmlns:cdr="http://schemas.openxmlformats.org/drawingml/2006/chartDrawing">
    <cdr:from>
      <cdr:x>0.83252</cdr:x>
      <cdr:y>0.2017</cdr:y>
    </cdr:from>
    <cdr:to>
      <cdr:x>0.84982</cdr:x>
      <cdr:y>0.23467</cdr:y>
    </cdr:to>
    <cdr:sp macro="" textlink="">
      <cdr:nvSpPr>
        <cdr:cNvPr id="11" name="Oval 10">
          <a:extLst xmlns:a="http://schemas.openxmlformats.org/drawingml/2006/main">
            <a:ext uri="{FF2B5EF4-FFF2-40B4-BE49-F238E27FC236}">
              <a16:creationId xmlns:a16="http://schemas.microsoft.com/office/drawing/2014/main" id="{F8EDEA96-7FC0-4C20-9AA2-118F39111365}"/>
            </a:ext>
          </a:extLst>
        </cdr:cNvPr>
        <cdr:cNvSpPr/>
      </cdr:nvSpPr>
      <cdr:spPr>
        <a:xfrm xmlns:a="http://schemas.openxmlformats.org/drawingml/2006/main">
          <a:off x="6407210" y="947444"/>
          <a:ext cx="133165" cy="154862"/>
        </a:xfrm>
        <a:prstGeom xmlns:a="http://schemas.openxmlformats.org/drawingml/2006/main" prst="ellipse">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dr:relSizeAnchor xmlns:cdr="http://schemas.openxmlformats.org/drawingml/2006/chartDrawing">
    <cdr:from>
      <cdr:x>0.93749</cdr:x>
      <cdr:y>0.1639</cdr:y>
    </cdr:from>
    <cdr:to>
      <cdr:x>0.95479</cdr:x>
      <cdr:y>0.19687</cdr:y>
    </cdr:to>
    <cdr:sp macro="" textlink="">
      <cdr:nvSpPr>
        <cdr:cNvPr id="12" name="Oval 11">
          <a:extLst xmlns:a="http://schemas.openxmlformats.org/drawingml/2006/main">
            <a:ext uri="{FF2B5EF4-FFF2-40B4-BE49-F238E27FC236}">
              <a16:creationId xmlns:a16="http://schemas.microsoft.com/office/drawing/2014/main" id="{F8EDEA96-7FC0-4C20-9AA2-118F39111365}"/>
            </a:ext>
          </a:extLst>
        </cdr:cNvPr>
        <cdr:cNvSpPr/>
      </cdr:nvSpPr>
      <cdr:spPr>
        <a:xfrm xmlns:a="http://schemas.openxmlformats.org/drawingml/2006/main">
          <a:off x="7215078" y="769892"/>
          <a:ext cx="133165" cy="154862"/>
        </a:xfrm>
        <a:prstGeom xmlns:a="http://schemas.openxmlformats.org/drawingml/2006/main" prst="ellipse">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CCD718-5C9E-0F41-8F48-4EA387E4022C}" type="datetimeFigureOut">
              <a:rPr lang="en-US" smtClean="0"/>
              <a:t>7/31/2020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AEE2DE-F569-CB47-AE41-C8EBB0F45B6F}" type="slidenum">
              <a:rPr lang="en-US" smtClean="0"/>
              <a:t>‹#›</a:t>
            </a:fld>
            <a:endParaRPr lang="en-US"/>
          </a:p>
        </p:txBody>
      </p:sp>
    </p:spTree>
    <p:extLst>
      <p:ext uri="{BB962C8B-B14F-4D97-AF65-F5344CB8AC3E}">
        <p14:creationId xmlns:p14="http://schemas.microsoft.com/office/powerpoint/2010/main" val="2046146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jason</a:t>
            </a:r>
            <a:endParaRPr lang="en-US" dirty="0"/>
          </a:p>
        </p:txBody>
      </p:sp>
      <p:sp>
        <p:nvSpPr>
          <p:cNvPr id="4" name="Slide Number Placeholder 3"/>
          <p:cNvSpPr>
            <a:spLocks noGrp="1"/>
          </p:cNvSpPr>
          <p:nvPr>
            <p:ph type="sldNum" sz="quarter" idx="10"/>
          </p:nvPr>
        </p:nvSpPr>
        <p:spPr/>
        <p:txBody>
          <a:bodyPr/>
          <a:lstStyle/>
          <a:p>
            <a:fld id="{C2AEE2DE-F569-CB47-AE41-C8EBB0F45B6F}" type="slidenum">
              <a:rPr lang="en-US" smtClean="0"/>
              <a:t>2</a:t>
            </a:fld>
            <a:endParaRPr lang="en-US"/>
          </a:p>
        </p:txBody>
      </p:sp>
    </p:spTree>
    <p:extLst>
      <p:ext uri="{BB962C8B-B14F-4D97-AF65-F5344CB8AC3E}">
        <p14:creationId xmlns:p14="http://schemas.microsoft.com/office/powerpoint/2010/main" val="2831969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AEE2DE-F569-CB47-AE41-C8EBB0F45B6F}" type="slidenum">
              <a:rPr lang="en-US" smtClean="0"/>
              <a:t>14</a:t>
            </a:fld>
            <a:endParaRPr lang="en-US"/>
          </a:p>
        </p:txBody>
      </p:sp>
    </p:spTree>
    <p:extLst>
      <p:ext uri="{BB962C8B-B14F-4D97-AF65-F5344CB8AC3E}">
        <p14:creationId xmlns:p14="http://schemas.microsoft.com/office/powerpoint/2010/main" val="2326442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3713"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AEE2DE-F569-CB47-AE41-C8EBB0F45B6F}" type="slidenum">
              <a:rPr lang="en-US" smtClean="0"/>
              <a:t>15</a:t>
            </a:fld>
            <a:endParaRPr lang="en-US"/>
          </a:p>
        </p:txBody>
      </p:sp>
    </p:spTree>
    <p:extLst>
      <p:ext uri="{BB962C8B-B14F-4D97-AF65-F5344CB8AC3E}">
        <p14:creationId xmlns:p14="http://schemas.microsoft.com/office/powerpoint/2010/main" val="334782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AEE2DE-F569-CB47-AE41-C8EBB0F45B6F}" type="slidenum">
              <a:rPr lang="en-US" smtClean="0"/>
              <a:t>19</a:t>
            </a:fld>
            <a:endParaRPr lang="en-US"/>
          </a:p>
        </p:txBody>
      </p:sp>
    </p:spTree>
    <p:extLst>
      <p:ext uri="{BB962C8B-B14F-4D97-AF65-F5344CB8AC3E}">
        <p14:creationId xmlns:p14="http://schemas.microsoft.com/office/powerpoint/2010/main" val="809984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simple formula.   When</a:t>
            </a:r>
            <a:r>
              <a:rPr lang="en-US" baseline="0" dirty="0"/>
              <a:t> you are presented with a passage of text, how do you get meaning from it? You need to do two things” convert written words into speech, and understand that speech.  </a:t>
            </a:r>
          </a:p>
          <a:p>
            <a:r>
              <a:rPr lang="en-US" baseline="0" dirty="0"/>
              <a:t>Ss with autism may be able to decode text, and will likely continue to read even when the words they are reading make no sense to them.  </a:t>
            </a:r>
            <a:endParaRPr lang="en-US" dirty="0"/>
          </a:p>
        </p:txBody>
      </p:sp>
      <p:sp>
        <p:nvSpPr>
          <p:cNvPr id="4" name="Slide Number Placeholder 3"/>
          <p:cNvSpPr>
            <a:spLocks noGrp="1"/>
          </p:cNvSpPr>
          <p:nvPr>
            <p:ph type="sldNum" sz="quarter" idx="10"/>
          </p:nvPr>
        </p:nvSpPr>
        <p:spPr/>
        <p:txBody>
          <a:bodyPr/>
          <a:lstStyle/>
          <a:p>
            <a:fld id="{C2AEE2DE-F569-CB47-AE41-C8EBB0F45B6F}" type="slidenum">
              <a:rPr lang="en-US" smtClean="0"/>
              <a:t>20</a:t>
            </a:fld>
            <a:endParaRPr lang="en-US"/>
          </a:p>
        </p:txBody>
      </p:sp>
    </p:spTree>
    <p:extLst>
      <p:ext uri="{BB962C8B-B14F-4D97-AF65-F5344CB8AC3E}">
        <p14:creationId xmlns:p14="http://schemas.microsoft.com/office/powerpoint/2010/main" val="35215742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a:t>
            </a:r>
            <a:r>
              <a:rPr lang="en-US" baseline="0" dirty="0"/>
              <a:t> refresher of the full complexity of texts and that our students need access to texts that are rich in vocabulary and syntax (high Lexile) as well as texts that are rich in figurative language, nuances of structure, and layers of meaning. We also have to be mindful of student interest and motivation when we select texts and mindful of what we’re going to ask them to do with the text (standards). </a:t>
            </a:r>
            <a:endParaRPr lang="en-US" dirty="0"/>
          </a:p>
        </p:txBody>
      </p:sp>
      <p:sp>
        <p:nvSpPr>
          <p:cNvPr id="4" name="Slide Number Placeholder 3"/>
          <p:cNvSpPr>
            <a:spLocks noGrp="1"/>
          </p:cNvSpPr>
          <p:nvPr>
            <p:ph type="sldNum" sz="quarter" idx="10"/>
          </p:nvPr>
        </p:nvSpPr>
        <p:spPr/>
        <p:txBody>
          <a:bodyPr/>
          <a:lstStyle/>
          <a:p>
            <a:pPr defTabSz="907057">
              <a:defRPr/>
            </a:pPr>
            <a:fld id="{E00EC4AE-764C-469D-814F-E79EDBDB3620}" type="slidenum">
              <a:rPr lang="en-US">
                <a:solidFill>
                  <a:prstClr val="black"/>
                </a:solidFill>
                <a:latin typeface="Calibri" panose="020F0502020204030204"/>
              </a:rPr>
              <a:pPr defTabSz="907057">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1906826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7057">
              <a:defRPr/>
            </a:pPr>
            <a:endParaRPr lang="en-US" dirty="0"/>
          </a:p>
          <a:p>
            <a:pPr defTabSz="907057">
              <a:defRPr/>
            </a:pPr>
            <a:r>
              <a:rPr lang="en-US" dirty="0"/>
              <a:t>To</a:t>
            </a:r>
            <a:r>
              <a:rPr lang="en-US" baseline="0" dirty="0"/>
              <a:t> define the quantitative measure of a text</a:t>
            </a:r>
            <a:r>
              <a:rPr lang="en-US" dirty="0"/>
              <a:t>, the number of words in each sentence, the number of syllables in each word, and the number of unknown words in the text are analyzed. Texts with longer sentences, multi-syllabic words, or specialized vocabulary have a higher Lexile measure than texts with simpler sentences, shorter words, or more commonly known words. </a:t>
            </a:r>
          </a:p>
          <a:p>
            <a:endParaRPr lang="en-US" dirty="0"/>
          </a:p>
        </p:txBody>
      </p:sp>
      <p:sp>
        <p:nvSpPr>
          <p:cNvPr id="4" name="Slide Number Placeholder 3"/>
          <p:cNvSpPr>
            <a:spLocks noGrp="1"/>
          </p:cNvSpPr>
          <p:nvPr>
            <p:ph type="sldNum" sz="quarter" idx="10"/>
          </p:nvPr>
        </p:nvSpPr>
        <p:spPr/>
        <p:txBody>
          <a:bodyPr/>
          <a:lstStyle/>
          <a:p>
            <a:pPr defTabSz="907057">
              <a:defRPr/>
            </a:pPr>
            <a:fld id="{E00EC4AE-764C-469D-814F-E79EDBDB3620}" type="slidenum">
              <a:rPr lang="en-US">
                <a:solidFill>
                  <a:prstClr val="black"/>
                </a:solidFill>
                <a:latin typeface="Calibri" panose="020F0502020204030204"/>
              </a:rPr>
              <a:pPr defTabSz="907057">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14166994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Remember that the Lexile Framework</a:t>
            </a:r>
            <a:r>
              <a:rPr lang="en-US" baseline="0" dirty="0"/>
              <a:t> for Reading defines the Quantitative measure of a text. This is only 1/3</a:t>
            </a:r>
            <a:r>
              <a:rPr lang="en-US" baseline="30000" dirty="0"/>
              <a:t>rd</a:t>
            </a:r>
            <a:r>
              <a:rPr lang="en-US" baseline="0" dirty="0"/>
              <a:t> of text complexity. When teachers select texts for instruction, they also need to factor for the qualitative features of the text such as: layers of meaning, figurative language, author’s purpose, craft and structure, language conventions, and knowledge demands. They should also remember that a Lexile match doesn’t mean a student can analyze these elements – that’s what their instruction provides. Lexile does not equal mastery of standards – just comprehension predictions. </a:t>
            </a:r>
            <a:endParaRPr lang="en-US" dirty="0"/>
          </a:p>
        </p:txBody>
      </p:sp>
      <p:sp>
        <p:nvSpPr>
          <p:cNvPr id="4" name="Slide Number Placeholder 3"/>
          <p:cNvSpPr>
            <a:spLocks noGrp="1"/>
          </p:cNvSpPr>
          <p:nvPr>
            <p:ph type="sldNum" sz="quarter" idx="10"/>
          </p:nvPr>
        </p:nvSpPr>
        <p:spPr/>
        <p:txBody>
          <a:bodyPr/>
          <a:lstStyle/>
          <a:p>
            <a:fld id="{E00EC4AE-764C-469D-814F-E79EDBDB3620}" type="slidenum">
              <a:rPr lang="en-US" smtClean="0"/>
              <a:t>23</a:t>
            </a:fld>
            <a:endParaRPr lang="en-US"/>
          </a:p>
        </p:txBody>
      </p:sp>
    </p:spTree>
    <p:extLst>
      <p:ext uri="{BB962C8B-B14F-4D97-AF65-F5344CB8AC3E}">
        <p14:creationId xmlns:p14="http://schemas.microsoft.com/office/powerpoint/2010/main" val="20090346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that the Lexile Framework</a:t>
            </a:r>
            <a:r>
              <a:rPr lang="en-US" baseline="0" dirty="0"/>
              <a:t> for Reading defines the Quantitative measure of a text. This is only 1/3</a:t>
            </a:r>
            <a:r>
              <a:rPr lang="en-US" baseline="30000" dirty="0"/>
              <a:t>rd</a:t>
            </a:r>
            <a:r>
              <a:rPr lang="en-US" baseline="0" dirty="0"/>
              <a:t> of text complexity. When teachers select texts for instruction, they also need to factor for reader and task considerations: interest in topic/genre, motivation to read (because it’s a grade isn’t very motivating), what will student be asked to do with the text… Prior knowledge, interest, and motivation have been shown to increase comprehension even when student Lexile is lower because they often know many of the words already if they are interested in topic and they are motivated to push through complex syntax or unknown words. Also remember – Lexile isn’t standards. Just because they have a Lexile match doesn’t mean they can read it and produce a product – instruction in the standards must occur to produce the product if it’s anything other than DOK 1 or 2 comprehension questions (recall and describe t. </a:t>
            </a:r>
            <a:endParaRPr lang="en-US" dirty="0"/>
          </a:p>
        </p:txBody>
      </p:sp>
      <p:sp>
        <p:nvSpPr>
          <p:cNvPr id="4" name="Slide Number Placeholder 3"/>
          <p:cNvSpPr>
            <a:spLocks noGrp="1"/>
          </p:cNvSpPr>
          <p:nvPr>
            <p:ph type="sldNum" sz="quarter" idx="10"/>
          </p:nvPr>
        </p:nvSpPr>
        <p:spPr/>
        <p:txBody>
          <a:bodyPr/>
          <a:lstStyle/>
          <a:p>
            <a:fld id="{E00EC4AE-764C-469D-814F-E79EDBDB3620}" type="slidenum">
              <a:rPr lang="en-US" smtClean="0"/>
              <a:t>24</a:t>
            </a:fld>
            <a:endParaRPr lang="en-US"/>
          </a:p>
        </p:txBody>
      </p:sp>
    </p:spTree>
    <p:extLst>
      <p:ext uri="{BB962C8B-B14F-4D97-AF65-F5344CB8AC3E}">
        <p14:creationId xmlns:p14="http://schemas.microsoft.com/office/powerpoint/2010/main" val="25493559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Theory of mind refers to the notion that </a:t>
            </a:r>
            <a:r>
              <a:rPr lang="en-US" sz="1200" b="1" kern="1200" dirty="0">
                <a:solidFill>
                  <a:schemeClr val="tx1"/>
                </a:solidFill>
                <a:effectLst/>
                <a:latin typeface="+mn-lt"/>
                <a:ea typeface="+mn-ea"/>
                <a:cs typeface="+mn-cs"/>
              </a:rPr>
              <a:t>many individuals with autism do not understand that other people have their own plans, thoughts, and points of view</a:t>
            </a:r>
            <a:r>
              <a:rPr lang="en-US" sz="1200" kern="1200" dirty="0">
                <a:solidFill>
                  <a:schemeClr val="tx1"/>
                </a:solidFill>
                <a:effectLst/>
                <a:latin typeface="+mn-lt"/>
                <a:ea typeface="+mn-ea"/>
                <a:cs typeface="+mn-cs"/>
              </a:rPr>
              <a:t>. Furthermore, it appears that they have difficulty understanding other people's beliefs, attitudes, and emotions.</a:t>
            </a:r>
            <a:endParaRPr lang="en-US" dirty="0"/>
          </a:p>
        </p:txBody>
      </p:sp>
      <p:sp>
        <p:nvSpPr>
          <p:cNvPr id="4" name="Slide Number Placeholder 3"/>
          <p:cNvSpPr>
            <a:spLocks noGrp="1"/>
          </p:cNvSpPr>
          <p:nvPr>
            <p:ph type="sldNum" sz="quarter" idx="10"/>
          </p:nvPr>
        </p:nvSpPr>
        <p:spPr/>
        <p:txBody>
          <a:bodyPr/>
          <a:lstStyle/>
          <a:p>
            <a:fld id="{C2AEE2DE-F569-CB47-AE41-C8EBB0F45B6F}" type="slidenum">
              <a:rPr lang="en-US" smtClean="0"/>
              <a:t>25</a:t>
            </a:fld>
            <a:endParaRPr lang="en-US"/>
          </a:p>
        </p:txBody>
      </p:sp>
    </p:spTree>
    <p:extLst>
      <p:ext uri="{BB962C8B-B14F-4D97-AF65-F5344CB8AC3E}">
        <p14:creationId xmlns:p14="http://schemas.microsoft.com/office/powerpoint/2010/main" val="3629728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systematic, balanced approach to reading instruction is crucial for students with ASD.  Incorporate daily reading , writing, and word work.  </a:t>
            </a:r>
          </a:p>
        </p:txBody>
      </p:sp>
      <p:sp>
        <p:nvSpPr>
          <p:cNvPr id="4" name="Slide Number Placeholder 3"/>
          <p:cNvSpPr>
            <a:spLocks noGrp="1"/>
          </p:cNvSpPr>
          <p:nvPr>
            <p:ph type="sldNum" sz="quarter" idx="10"/>
          </p:nvPr>
        </p:nvSpPr>
        <p:spPr/>
        <p:txBody>
          <a:bodyPr/>
          <a:lstStyle/>
          <a:p>
            <a:fld id="{C2AEE2DE-F569-CB47-AE41-C8EBB0F45B6F}" type="slidenum">
              <a:rPr lang="en-US" smtClean="0"/>
              <a:t>26</a:t>
            </a:fld>
            <a:endParaRPr lang="en-US"/>
          </a:p>
        </p:txBody>
      </p:sp>
    </p:spTree>
    <p:extLst>
      <p:ext uri="{BB962C8B-B14F-4D97-AF65-F5344CB8AC3E}">
        <p14:creationId xmlns:p14="http://schemas.microsoft.com/office/powerpoint/2010/main" val="1487585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62DE0B07-D708-4C1C-834B-A442FDD5EA9C}"/>
              </a:ext>
            </a:extLst>
          </p:cNvPr>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1FECF32-0399-4EEB-BBAF-573122EA1218}" type="slidenum">
              <a:rPr lang="en-US" altLang="en-US">
                <a:latin typeface="Calibri" panose="020F0502020204030204" pitchFamily="34" charset="0"/>
              </a:rPr>
              <a:pPr eaLnBrk="1" hangingPunct="1"/>
              <a:t>3</a:t>
            </a:fld>
            <a:endParaRPr lang="en-US" altLang="en-US">
              <a:latin typeface="Calibri" panose="020F0502020204030204" pitchFamily="34" charset="0"/>
            </a:endParaRPr>
          </a:p>
        </p:txBody>
      </p:sp>
      <p:sp>
        <p:nvSpPr>
          <p:cNvPr id="25603" name="Rectangle 2">
            <a:extLst>
              <a:ext uri="{FF2B5EF4-FFF2-40B4-BE49-F238E27FC236}">
                <a16:creationId xmlns:a16="http://schemas.microsoft.com/office/drawing/2014/main" id="{B2308249-7AAF-44B2-BA4A-4A4F6D5FA231}"/>
              </a:ext>
            </a:extLst>
          </p:cNvPr>
          <p:cNvSpPr>
            <a:spLocks noGrp="1" noRot="1" noChangeAspect="1" noChangeArrowheads="1" noTextEdit="1"/>
          </p:cNvSpPr>
          <p:nvPr>
            <p:ph type="sldImg"/>
          </p:nvPr>
        </p:nvSpPr>
        <p:spPr bwMode="auto">
          <a:xfrm>
            <a:off x="2514600" y="857250"/>
            <a:ext cx="4114800" cy="23145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4" name="Rectangle 3">
            <a:extLst>
              <a:ext uri="{FF2B5EF4-FFF2-40B4-BE49-F238E27FC236}">
                <a16:creationId xmlns:a16="http://schemas.microsoft.com/office/drawing/2014/main" id="{67CB1F41-61B9-4602-A68A-2D66430A95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Rainman?, a child rocking in the corner?, based on your previous education and own experience with people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 background knowledge or activate background knowledge </a:t>
            </a:r>
          </a:p>
          <a:p>
            <a:r>
              <a:rPr lang="en-US" dirty="0"/>
              <a:t>What do I know about the topic? Make connections to personal life </a:t>
            </a:r>
          </a:p>
        </p:txBody>
      </p:sp>
      <p:sp>
        <p:nvSpPr>
          <p:cNvPr id="4" name="Slide Number Placeholder 3"/>
          <p:cNvSpPr>
            <a:spLocks noGrp="1"/>
          </p:cNvSpPr>
          <p:nvPr>
            <p:ph type="sldNum" sz="quarter" idx="10"/>
          </p:nvPr>
        </p:nvSpPr>
        <p:spPr/>
        <p:txBody>
          <a:bodyPr/>
          <a:lstStyle/>
          <a:p>
            <a:fld id="{C2AEE2DE-F569-CB47-AE41-C8EBB0F45B6F}" type="slidenum">
              <a:rPr lang="en-US" smtClean="0"/>
              <a:t>28</a:t>
            </a:fld>
            <a:endParaRPr lang="en-US"/>
          </a:p>
        </p:txBody>
      </p:sp>
    </p:spTree>
    <p:extLst>
      <p:ext uri="{BB962C8B-B14F-4D97-AF65-F5344CB8AC3E}">
        <p14:creationId xmlns:p14="http://schemas.microsoft.com/office/powerpoint/2010/main" val="1415854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 background knowledge or activate background knowledge </a:t>
            </a:r>
          </a:p>
        </p:txBody>
      </p:sp>
      <p:sp>
        <p:nvSpPr>
          <p:cNvPr id="4" name="Slide Number Placeholder 3"/>
          <p:cNvSpPr>
            <a:spLocks noGrp="1"/>
          </p:cNvSpPr>
          <p:nvPr>
            <p:ph type="sldNum" sz="quarter" idx="10"/>
          </p:nvPr>
        </p:nvSpPr>
        <p:spPr/>
        <p:txBody>
          <a:bodyPr/>
          <a:lstStyle/>
          <a:p>
            <a:fld id="{C2AEE2DE-F569-CB47-AE41-C8EBB0F45B6F}" type="slidenum">
              <a:rPr lang="en-US" smtClean="0"/>
              <a:t>29</a:t>
            </a:fld>
            <a:endParaRPr lang="en-US"/>
          </a:p>
        </p:txBody>
      </p:sp>
    </p:spTree>
    <p:extLst>
      <p:ext uri="{BB962C8B-B14F-4D97-AF65-F5344CB8AC3E}">
        <p14:creationId xmlns:p14="http://schemas.microsoft.com/office/powerpoint/2010/main" val="15375138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this may be before reading</a:t>
            </a:r>
          </a:p>
          <a:p>
            <a:r>
              <a:rPr lang="en-US" dirty="0"/>
              <a:t>Let’s model this and have teachers keep track of when we use each strategy ? </a:t>
            </a:r>
          </a:p>
          <a:p>
            <a:r>
              <a:rPr lang="en-US" dirty="0"/>
              <a:t>Ideas for books: where the wild things are, Elephant and Piggy </a:t>
            </a:r>
          </a:p>
        </p:txBody>
      </p:sp>
      <p:sp>
        <p:nvSpPr>
          <p:cNvPr id="4" name="Slide Number Placeholder 3"/>
          <p:cNvSpPr>
            <a:spLocks noGrp="1"/>
          </p:cNvSpPr>
          <p:nvPr>
            <p:ph type="sldNum" sz="quarter" idx="10"/>
          </p:nvPr>
        </p:nvSpPr>
        <p:spPr/>
        <p:txBody>
          <a:bodyPr/>
          <a:lstStyle/>
          <a:p>
            <a:fld id="{C2AEE2DE-F569-CB47-AE41-C8EBB0F45B6F}" type="slidenum">
              <a:rPr lang="en-US" smtClean="0"/>
              <a:t>30</a:t>
            </a:fld>
            <a:endParaRPr lang="en-US"/>
          </a:p>
        </p:txBody>
      </p:sp>
    </p:spTree>
    <p:extLst>
      <p:ext uri="{BB962C8B-B14F-4D97-AF65-F5344CB8AC3E}">
        <p14:creationId xmlns:p14="http://schemas.microsoft.com/office/powerpoint/2010/main" val="37330419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AEE2DE-F569-CB47-AE41-C8EBB0F45B6F}" type="slidenum">
              <a:rPr lang="en-US" smtClean="0"/>
              <a:t>31</a:t>
            </a:fld>
            <a:endParaRPr lang="en-US"/>
          </a:p>
        </p:txBody>
      </p:sp>
    </p:spTree>
    <p:extLst>
      <p:ext uri="{BB962C8B-B14F-4D97-AF65-F5344CB8AC3E}">
        <p14:creationId xmlns:p14="http://schemas.microsoft.com/office/powerpoint/2010/main" val="34727940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AEE2DE-F569-CB47-AE41-C8EBB0F45B6F}" type="slidenum">
              <a:rPr lang="en-US" smtClean="0"/>
              <a:t>32</a:t>
            </a:fld>
            <a:endParaRPr lang="en-US"/>
          </a:p>
        </p:txBody>
      </p:sp>
    </p:spTree>
    <p:extLst>
      <p:ext uri="{BB962C8B-B14F-4D97-AF65-F5344CB8AC3E}">
        <p14:creationId xmlns:p14="http://schemas.microsoft.com/office/powerpoint/2010/main" val="39109312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AEE2DE-F569-CB47-AE41-C8EBB0F45B6F}" type="slidenum">
              <a:rPr lang="en-US" smtClean="0"/>
              <a:t>34</a:t>
            </a:fld>
            <a:endParaRPr lang="en-US"/>
          </a:p>
        </p:txBody>
      </p:sp>
    </p:spTree>
    <p:extLst>
      <p:ext uri="{BB962C8B-B14F-4D97-AF65-F5344CB8AC3E}">
        <p14:creationId xmlns:p14="http://schemas.microsoft.com/office/powerpoint/2010/main" val="12876457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irony or sarcasm or something else inferred and come up with a real-life example </a:t>
            </a:r>
          </a:p>
        </p:txBody>
      </p:sp>
      <p:sp>
        <p:nvSpPr>
          <p:cNvPr id="4" name="Slide Number Placeholder 3"/>
          <p:cNvSpPr>
            <a:spLocks noGrp="1"/>
          </p:cNvSpPr>
          <p:nvPr>
            <p:ph type="sldNum" sz="quarter" idx="10"/>
          </p:nvPr>
        </p:nvSpPr>
        <p:spPr/>
        <p:txBody>
          <a:bodyPr/>
          <a:lstStyle/>
          <a:p>
            <a:fld id="{C2AEE2DE-F569-CB47-AE41-C8EBB0F45B6F}" type="slidenum">
              <a:rPr lang="en-US" smtClean="0"/>
              <a:t>35</a:t>
            </a:fld>
            <a:endParaRPr lang="en-US"/>
          </a:p>
        </p:txBody>
      </p:sp>
    </p:spTree>
    <p:extLst>
      <p:ext uri="{BB962C8B-B14F-4D97-AF65-F5344CB8AC3E}">
        <p14:creationId xmlns:p14="http://schemas.microsoft.com/office/powerpoint/2010/main" val="896255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part of a universal design for learning, o</a:t>
            </a:r>
            <a:r>
              <a:rPr lang="en-US" dirty="0"/>
              <a:t>ffer scaffolding</a:t>
            </a:r>
            <a:r>
              <a:rPr lang="en-US" baseline="0" dirty="0"/>
              <a:t> to everyone and let students decide when they’re ready to go it alone.  Some students may need some scaffolds and accommodations for the whole year.</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965F-169D-4157-9AF9-B211FF77E854}" type="slidenum">
              <a:rPr kumimoji="0" lang="en-US" sz="2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1912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AEE2DE-F569-CB47-AE41-C8EBB0F45B6F}" type="slidenum">
              <a:rPr lang="en-US" smtClean="0"/>
              <a:t>37</a:t>
            </a:fld>
            <a:endParaRPr lang="en-US"/>
          </a:p>
        </p:txBody>
      </p:sp>
    </p:spTree>
    <p:extLst>
      <p:ext uri="{BB962C8B-B14F-4D97-AF65-F5344CB8AC3E}">
        <p14:creationId xmlns:p14="http://schemas.microsoft.com/office/powerpoint/2010/main" val="23973053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Jason</a:t>
            </a:r>
          </a:p>
        </p:txBody>
      </p:sp>
      <p:sp>
        <p:nvSpPr>
          <p:cNvPr id="4" name="Slide Number Placeholder 3"/>
          <p:cNvSpPr>
            <a:spLocks noGrp="1"/>
          </p:cNvSpPr>
          <p:nvPr>
            <p:ph type="sldNum" sz="quarter" idx="10"/>
          </p:nvPr>
        </p:nvSpPr>
        <p:spPr/>
        <p:txBody>
          <a:bodyPr/>
          <a:lstStyle/>
          <a:p>
            <a:fld id="{C2AEE2DE-F569-CB47-AE41-C8EBB0F45B6F}" type="slidenum">
              <a:rPr lang="en-US" smtClean="0"/>
              <a:t>38</a:t>
            </a:fld>
            <a:endParaRPr lang="en-US"/>
          </a:p>
        </p:txBody>
      </p:sp>
    </p:spTree>
    <p:extLst>
      <p:ext uri="{BB962C8B-B14F-4D97-AF65-F5344CB8AC3E}">
        <p14:creationId xmlns:p14="http://schemas.microsoft.com/office/powerpoint/2010/main" val="558176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a:effectLst/>
              </a:rPr>
              <a:t>Dr. Grandin did not talk until she was three and a half years old.  She was fortunate to get early speech therapy.  Her teachers also taught her how to wait and take turns when playing board games.  She was mainstreamed into a normal kindergarten at age five.  When she was young, she was considered weird and teased and bullied in high school.  The only place she had friends was activities where there was a shared interest such as horses, electronics, or model rockets.  Mr. </a:t>
            </a:r>
            <a:r>
              <a:rPr lang="en-US" dirty="0" err="1">
                <a:effectLst/>
              </a:rPr>
              <a:t>Carlock</a:t>
            </a:r>
            <a:r>
              <a:rPr lang="en-US" dirty="0">
                <a:effectLst/>
              </a:rPr>
              <a:t>, her science teacher, was an important mentor who encouraged her interest in science.  When she had a new goal of becoming a scientist, she had a reason for studying.  Today half the cattle in the United States are handled in facilities she has designed. </a:t>
            </a:r>
            <a:endParaRPr lang="en-US" dirty="0"/>
          </a:p>
        </p:txBody>
      </p:sp>
      <p:sp>
        <p:nvSpPr>
          <p:cNvPr id="4" name="Slide Number Placeholder 3"/>
          <p:cNvSpPr>
            <a:spLocks noGrp="1"/>
          </p:cNvSpPr>
          <p:nvPr>
            <p:ph type="sldNum" sz="quarter" idx="10"/>
          </p:nvPr>
        </p:nvSpPr>
        <p:spPr/>
        <p:txBody>
          <a:bodyPr/>
          <a:lstStyle/>
          <a:p>
            <a:fld id="{7CD8C3A6-F435-4F85-BA93-D451479FF937}" type="slidenum">
              <a:rPr lang="en-US" smtClean="0"/>
              <a:t>4</a:t>
            </a:fld>
            <a:endParaRPr lang="en-US"/>
          </a:p>
        </p:txBody>
      </p:sp>
    </p:spTree>
    <p:extLst>
      <p:ext uri="{BB962C8B-B14F-4D97-AF65-F5344CB8AC3E}">
        <p14:creationId xmlns:p14="http://schemas.microsoft.com/office/powerpoint/2010/main" val="28882869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using their K12 email address. </a:t>
            </a:r>
          </a:p>
          <a:p>
            <a:endParaRPr lang="en-US" dirty="0"/>
          </a:p>
        </p:txBody>
      </p:sp>
      <p:sp>
        <p:nvSpPr>
          <p:cNvPr id="4" name="Slide Number Placeholder 3"/>
          <p:cNvSpPr>
            <a:spLocks noGrp="1"/>
          </p:cNvSpPr>
          <p:nvPr>
            <p:ph type="sldNum" sz="quarter" idx="10"/>
          </p:nvPr>
        </p:nvSpPr>
        <p:spPr/>
        <p:txBody>
          <a:bodyPr/>
          <a:lstStyle/>
          <a:p>
            <a:fld id="{C2AEE2DE-F569-CB47-AE41-C8EBB0F45B6F}" type="slidenum">
              <a:rPr lang="en-US" smtClean="0"/>
              <a:t>41</a:t>
            </a:fld>
            <a:endParaRPr lang="en-US"/>
          </a:p>
        </p:txBody>
      </p:sp>
    </p:spTree>
    <p:extLst>
      <p:ext uri="{BB962C8B-B14F-4D97-AF65-F5344CB8AC3E}">
        <p14:creationId xmlns:p14="http://schemas.microsoft.com/office/powerpoint/2010/main" val="2494329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273C21-6E50-4A66-B03C-0926D4C69417}" type="slidenum">
              <a:rPr lang="en-US" smtClean="0"/>
              <a:t>6</a:t>
            </a:fld>
            <a:endParaRPr lang="en-US"/>
          </a:p>
        </p:txBody>
      </p:sp>
    </p:spTree>
    <p:extLst>
      <p:ext uri="{BB962C8B-B14F-4D97-AF65-F5344CB8AC3E}">
        <p14:creationId xmlns:p14="http://schemas.microsoft.com/office/powerpoint/2010/main" val="3485775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(book to the closest guess) </a:t>
            </a:r>
          </a:p>
        </p:txBody>
      </p:sp>
      <p:sp>
        <p:nvSpPr>
          <p:cNvPr id="4" name="Slide Number Placeholder 3"/>
          <p:cNvSpPr>
            <a:spLocks noGrp="1"/>
          </p:cNvSpPr>
          <p:nvPr>
            <p:ph type="sldNum" sz="quarter" idx="10"/>
          </p:nvPr>
        </p:nvSpPr>
        <p:spPr/>
        <p:txBody>
          <a:bodyPr/>
          <a:lstStyle/>
          <a:p>
            <a:fld id="{C2AEE2DE-F569-CB47-AE41-C8EBB0F45B6F}" type="slidenum">
              <a:rPr lang="en-US" smtClean="0"/>
              <a:t>7</a:t>
            </a:fld>
            <a:endParaRPr lang="en-US"/>
          </a:p>
        </p:txBody>
      </p:sp>
    </p:spTree>
    <p:extLst>
      <p:ext uri="{BB962C8B-B14F-4D97-AF65-F5344CB8AC3E}">
        <p14:creationId xmlns:p14="http://schemas.microsoft.com/office/powerpoint/2010/main" val="2252869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According to the Centers for Disease Control and Prevention, the most recent data reveals about 1 in 54 children has been identified with autism spectrum disorder (ASD) compared to data just two years ago reporting 1 in 59 children (Figure 1). This recent research supporting a 10% jump in just two years reported that these findings are a conservative estimate even though many states were found to have higher prevalence rates when researchers had full access to the student files containing eligibility records. Although this data was recently released in 2020, the actual collection of data on 8-year olds occurred in 2016.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(CDC, 2014)</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images could go with the above slide </a:t>
            </a:r>
            <a:endParaRPr lang="en-US" dirty="0">
              <a:effectLst/>
            </a:endParaRPr>
          </a:p>
        </p:txBody>
      </p:sp>
      <p:sp>
        <p:nvSpPr>
          <p:cNvPr id="4" name="Slide Number Placeholder 3"/>
          <p:cNvSpPr>
            <a:spLocks noGrp="1"/>
          </p:cNvSpPr>
          <p:nvPr>
            <p:ph type="sldNum" sz="quarter" idx="10"/>
          </p:nvPr>
        </p:nvSpPr>
        <p:spPr/>
        <p:txBody>
          <a:bodyPr/>
          <a:lstStyle/>
          <a:p>
            <a:fld id="{CB273C21-6E50-4A66-B03C-0926D4C69417}" type="slidenum">
              <a:rPr lang="en-US" smtClean="0"/>
              <a:t>9</a:t>
            </a:fld>
            <a:endParaRPr lang="en-US"/>
          </a:p>
        </p:txBody>
      </p:sp>
    </p:spTree>
    <p:extLst>
      <p:ext uri="{BB962C8B-B14F-4D97-AF65-F5344CB8AC3E}">
        <p14:creationId xmlns:p14="http://schemas.microsoft.com/office/powerpoint/2010/main" val="1721487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these animate in </a:t>
            </a:r>
          </a:p>
        </p:txBody>
      </p:sp>
      <p:sp>
        <p:nvSpPr>
          <p:cNvPr id="4" name="Slide Number Placeholder 3"/>
          <p:cNvSpPr>
            <a:spLocks noGrp="1"/>
          </p:cNvSpPr>
          <p:nvPr>
            <p:ph type="sldNum" sz="quarter" idx="10"/>
          </p:nvPr>
        </p:nvSpPr>
        <p:spPr/>
        <p:txBody>
          <a:bodyPr/>
          <a:lstStyle/>
          <a:p>
            <a:fld id="{C2AEE2DE-F569-CB47-AE41-C8EBB0F45B6F}" type="slidenum">
              <a:rPr lang="en-US" smtClean="0"/>
              <a:t>10</a:t>
            </a:fld>
            <a:endParaRPr lang="en-US"/>
          </a:p>
        </p:txBody>
      </p:sp>
    </p:spTree>
    <p:extLst>
      <p:ext uri="{BB962C8B-B14F-4D97-AF65-F5344CB8AC3E}">
        <p14:creationId xmlns:p14="http://schemas.microsoft.com/office/powerpoint/2010/main" val="1409624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AEE2DE-F569-CB47-AE41-C8EBB0F45B6F}" type="slidenum">
              <a:rPr lang="en-US" smtClean="0"/>
              <a:t>11</a:t>
            </a:fld>
            <a:endParaRPr lang="en-US"/>
          </a:p>
        </p:txBody>
      </p:sp>
    </p:spTree>
    <p:extLst>
      <p:ext uri="{BB962C8B-B14F-4D97-AF65-F5344CB8AC3E}">
        <p14:creationId xmlns:p14="http://schemas.microsoft.com/office/powerpoint/2010/main" val="2816294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a:t>Hyposensitive; lacks appropriate</a:t>
            </a:r>
            <a:r>
              <a:rPr lang="en-US" baseline="0" dirty="0"/>
              <a:t> response to stimuli</a:t>
            </a:r>
            <a:r>
              <a:rPr lang="en-US" dirty="0"/>
              <a:t>:</a:t>
            </a:r>
            <a:r>
              <a:rPr lang="en-US" baseline="0" dirty="0"/>
              <a:t> does not have the typical response to sensory stimuli in the environment; may run into something and get her but not respond appropriately to it. Watch for injuries in these children as they may not let you know they have been hurt. Often, they will seek out strong sensory input such as deep pressure, textures, surfaces which may manifest in biting, hitting, self-injurious behaviors, or mouthing objects or people.  Students with autism and sensory issues may be hypersensitive one day and hyposensitive another day.</a:t>
            </a:r>
            <a:endParaRPr lang="en-US" dirty="0"/>
          </a:p>
        </p:txBody>
      </p:sp>
      <p:sp>
        <p:nvSpPr>
          <p:cNvPr id="4" name="Slide Number Placeholder 3"/>
          <p:cNvSpPr>
            <a:spLocks noGrp="1"/>
          </p:cNvSpPr>
          <p:nvPr>
            <p:ph type="sldNum" sz="quarter" idx="10"/>
          </p:nvPr>
        </p:nvSpPr>
        <p:spPr/>
        <p:txBody>
          <a:bodyPr/>
          <a:lstStyle/>
          <a:p>
            <a:fld id="{CB273C21-6E50-4A66-B03C-0926D4C69417}" type="slidenum">
              <a:rPr lang="en-US" smtClean="0"/>
              <a:t>13</a:t>
            </a:fld>
            <a:endParaRPr lang="en-US"/>
          </a:p>
        </p:txBody>
      </p:sp>
    </p:spTree>
    <p:extLst>
      <p:ext uri="{BB962C8B-B14F-4D97-AF65-F5344CB8AC3E}">
        <p14:creationId xmlns:p14="http://schemas.microsoft.com/office/powerpoint/2010/main" val="18942299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1706" y="3446397"/>
            <a:ext cx="11834447" cy="1713781"/>
          </a:xfrm>
        </p:spPr>
        <p:txBody>
          <a:bodyPr anchor="b"/>
          <a:lstStyle>
            <a:lvl1pPr algn="ctr">
              <a:defRPr sz="6000">
                <a:solidFill>
                  <a:schemeClr val="bg1"/>
                </a:solidFill>
                <a:latin typeface="Vollkorn" charset="0"/>
                <a:ea typeface="Vollkorn" charset="0"/>
                <a:cs typeface="Vollkorn" charset="0"/>
              </a:defRPr>
            </a:lvl1pPr>
          </a:lstStyle>
          <a:p>
            <a:r>
              <a:rPr lang="en-US"/>
              <a:t>Click to edit Master title style</a:t>
            </a:r>
            <a:endParaRPr lang="en-US" dirty="0"/>
          </a:p>
        </p:txBody>
      </p:sp>
      <p:sp>
        <p:nvSpPr>
          <p:cNvPr id="3" name="Subtitle 2"/>
          <p:cNvSpPr>
            <a:spLocks noGrp="1"/>
          </p:cNvSpPr>
          <p:nvPr>
            <p:ph type="subTitle" idx="1"/>
          </p:nvPr>
        </p:nvSpPr>
        <p:spPr>
          <a:xfrm>
            <a:off x="2661136" y="5292661"/>
            <a:ext cx="6875585" cy="416477"/>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4727328" y="5841621"/>
            <a:ext cx="2743200" cy="365125"/>
          </a:xfrm>
          <a:prstGeom prst="rect">
            <a:avLst/>
          </a:prstGeom>
        </p:spPr>
        <p:txBody>
          <a:bodyPr/>
          <a:lstStyle>
            <a:lvl1pPr algn="ctr">
              <a:defRPr sz="1600" i="1">
                <a:solidFill>
                  <a:schemeClr val="bg1"/>
                </a:solidFill>
              </a:defRPr>
            </a:lvl1pPr>
          </a:lstStyle>
          <a:p>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16630861-4318-414B-8E21-CA5F03E7BD41}" type="slidenum">
              <a:rPr lang="en-US" smtClean="0"/>
              <a:t>‹#›</a:t>
            </a:fld>
            <a:endParaRPr lang="en-US"/>
          </a:p>
        </p:txBody>
      </p:sp>
    </p:spTree>
    <p:extLst>
      <p:ext uri="{BB962C8B-B14F-4D97-AF65-F5344CB8AC3E}">
        <p14:creationId xmlns:p14="http://schemas.microsoft.com/office/powerpoint/2010/main" val="76914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39589" y="365125"/>
            <a:ext cx="2628900" cy="547296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65125"/>
            <a:ext cx="8529989" cy="547296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16630861-4318-414B-8E21-CA5F03E7BD41}" type="slidenum">
              <a:rPr lang="en-US" smtClean="0"/>
              <a:t>‹#›</a:t>
            </a:fld>
            <a:endParaRPr lang="en-US"/>
          </a:p>
        </p:txBody>
      </p:sp>
    </p:spTree>
    <p:extLst>
      <p:ext uri="{BB962C8B-B14F-4D97-AF65-F5344CB8AC3E}">
        <p14:creationId xmlns:p14="http://schemas.microsoft.com/office/powerpoint/2010/main" val="20661952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76835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normAutofit/>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AB6171-C1E1-44B6-B3D3-2C70A22C416F}"/>
              </a:ext>
            </a:extLst>
          </p:cNvPr>
          <p:cNvSpPr>
            <a:spLocks noGrp="1"/>
          </p:cNvSpPr>
          <p:nvPr>
            <p:ph type="dt" sz="half" idx="10"/>
          </p:nvPr>
        </p:nvSpPr>
        <p:spPr>
          <a:xfrm>
            <a:off x="886884" y="6367463"/>
            <a:ext cx="2540000" cy="45720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6407B589-B08D-4C27-944F-53E2F8E83275}"/>
              </a:ext>
            </a:extLst>
          </p:cNvPr>
          <p:cNvSpPr>
            <a:spLocks noGrp="1"/>
          </p:cNvSpPr>
          <p:nvPr>
            <p:ph type="ftr" sz="quarter" idx="11"/>
          </p:nvPr>
        </p:nvSpPr>
        <p:spPr>
          <a:xfrm>
            <a:off x="4138084" y="6367463"/>
            <a:ext cx="3860800" cy="45720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4D54D994-D6F7-4B4F-87E5-F142BAA98F1C}"/>
              </a:ext>
            </a:extLst>
          </p:cNvPr>
          <p:cNvSpPr>
            <a:spLocks noGrp="1"/>
          </p:cNvSpPr>
          <p:nvPr>
            <p:ph type="sldNum" sz="quarter" idx="12"/>
          </p:nvPr>
        </p:nvSpPr>
        <p:spPr>
          <a:xfrm>
            <a:off x="8710084" y="6367463"/>
            <a:ext cx="2540000" cy="457200"/>
          </a:xfrm>
        </p:spPr>
        <p:txBody>
          <a:bodyPr/>
          <a:lstStyle>
            <a:lvl1pPr>
              <a:defRPr/>
            </a:lvl1pPr>
          </a:lstStyle>
          <a:p>
            <a:fld id="{9E6A6E4A-D359-4F2D-948D-47C393F4EE30}" type="slidenum">
              <a:rPr lang="en-US" altLang="en-US"/>
              <a:pPr/>
              <a:t>‹#›</a:t>
            </a:fld>
            <a:endParaRPr lang="en-US" altLang="en-US"/>
          </a:p>
        </p:txBody>
      </p:sp>
    </p:spTree>
    <p:extLst>
      <p:ext uri="{BB962C8B-B14F-4D97-AF65-F5344CB8AC3E}">
        <p14:creationId xmlns:p14="http://schemas.microsoft.com/office/powerpoint/2010/main" val="2390298068"/>
      </p:ext>
    </p:extLst>
  </p:cSld>
  <p:clrMapOvr>
    <a:masterClrMapping/>
  </p:clrMapOvr>
  <p:transition>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2AEFA-6810-4245-A3FC-7753B43C75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635117F-2CEF-4F12-BD8A-B1C89A4B46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33BE4FF-22BE-4ABC-AD1D-C4E301453BB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A10A2A2-01B6-4C90-99F7-F382BFF9F3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E0075A-E46A-4BE6-95EA-87F0D4B6A043}"/>
              </a:ext>
            </a:extLst>
          </p:cNvPr>
          <p:cNvSpPr>
            <a:spLocks noGrp="1"/>
          </p:cNvSpPr>
          <p:nvPr>
            <p:ph type="sldNum" sz="quarter" idx="12"/>
          </p:nvPr>
        </p:nvSpPr>
        <p:spPr/>
        <p:txBody>
          <a:bodyPr/>
          <a:lstStyle/>
          <a:p>
            <a:fld id="{E7D43825-EF30-48D7-93DD-F249B4EE40CB}" type="slidenum">
              <a:rPr lang="en-US" smtClean="0"/>
              <a:t>‹#›</a:t>
            </a:fld>
            <a:endParaRPr lang="en-US"/>
          </a:p>
        </p:txBody>
      </p:sp>
    </p:spTree>
    <p:extLst>
      <p:ext uri="{BB962C8B-B14F-4D97-AF65-F5344CB8AC3E}">
        <p14:creationId xmlns:p14="http://schemas.microsoft.com/office/powerpoint/2010/main" val="34676939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5FCA0-4768-4EF7-8923-BB1DCCF81D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55F3A7-29EF-4090-8C1E-1F89C456CCD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312142-704D-4CBE-97B0-05C1D2665289}"/>
              </a:ext>
            </a:extLst>
          </p:cNvPr>
          <p:cNvSpPr>
            <a:spLocks noGrp="1"/>
          </p:cNvSpPr>
          <p:nvPr>
            <p:ph type="dt" sz="half" idx="10"/>
          </p:nvPr>
        </p:nvSpPr>
        <p:spPr/>
        <p:txBody>
          <a:bodyPr/>
          <a:lstStyle/>
          <a:p>
            <a:fld id="{D4813243-6C36-4CE9-ADF2-275ED9CFD304}" type="datetimeFigureOut">
              <a:rPr lang="en-US" smtClean="0"/>
              <a:t>7/31/2020</a:t>
            </a:fld>
            <a:endParaRPr lang="en-US"/>
          </a:p>
        </p:txBody>
      </p:sp>
      <p:sp>
        <p:nvSpPr>
          <p:cNvPr id="5" name="Footer Placeholder 4">
            <a:extLst>
              <a:ext uri="{FF2B5EF4-FFF2-40B4-BE49-F238E27FC236}">
                <a16:creationId xmlns:a16="http://schemas.microsoft.com/office/drawing/2014/main" id="{72A5E2B0-DD65-4B5B-8883-F089E90C22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D5C97B-A906-4BFD-B933-4293770F0F2A}"/>
              </a:ext>
            </a:extLst>
          </p:cNvPr>
          <p:cNvSpPr>
            <a:spLocks noGrp="1"/>
          </p:cNvSpPr>
          <p:nvPr>
            <p:ph type="sldNum" sz="quarter" idx="12"/>
          </p:nvPr>
        </p:nvSpPr>
        <p:spPr/>
        <p:txBody>
          <a:bodyPr/>
          <a:lstStyle/>
          <a:p>
            <a:fld id="{16630861-4318-414B-8E21-CA5F03E7BD41}" type="slidenum">
              <a:rPr lang="en-US" smtClean="0"/>
              <a:t>‹#›</a:t>
            </a:fld>
            <a:endParaRPr lang="en-US"/>
          </a:p>
        </p:txBody>
      </p:sp>
    </p:spTree>
    <p:extLst>
      <p:ext uri="{BB962C8B-B14F-4D97-AF65-F5344CB8AC3E}">
        <p14:creationId xmlns:p14="http://schemas.microsoft.com/office/powerpoint/2010/main" val="3502471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6087E-4126-411E-8E82-B917D7C7E5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845DD5-E159-406F-ABA9-7760DE082F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42B9640-E3AE-443F-978F-0F2B2E9BF256}"/>
              </a:ext>
            </a:extLst>
          </p:cNvPr>
          <p:cNvSpPr>
            <a:spLocks noGrp="1"/>
          </p:cNvSpPr>
          <p:nvPr>
            <p:ph type="dt" sz="half" idx="10"/>
          </p:nvPr>
        </p:nvSpPr>
        <p:spPr/>
        <p:txBody>
          <a:bodyPr/>
          <a:lstStyle/>
          <a:p>
            <a:fld id="{D4813243-6C36-4CE9-ADF2-275ED9CFD304}" type="datetimeFigureOut">
              <a:rPr lang="en-US" smtClean="0"/>
              <a:t>7/31/2020</a:t>
            </a:fld>
            <a:endParaRPr lang="en-US"/>
          </a:p>
        </p:txBody>
      </p:sp>
      <p:sp>
        <p:nvSpPr>
          <p:cNvPr id="5" name="Footer Placeholder 4">
            <a:extLst>
              <a:ext uri="{FF2B5EF4-FFF2-40B4-BE49-F238E27FC236}">
                <a16:creationId xmlns:a16="http://schemas.microsoft.com/office/drawing/2014/main" id="{2B23A73D-DE74-4873-96EC-7D4F2A4FBF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04CE8-0CCB-43F6-A861-2052D1196F78}"/>
              </a:ext>
            </a:extLst>
          </p:cNvPr>
          <p:cNvSpPr>
            <a:spLocks noGrp="1"/>
          </p:cNvSpPr>
          <p:nvPr>
            <p:ph type="sldNum" sz="quarter" idx="12"/>
          </p:nvPr>
        </p:nvSpPr>
        <p:spPr/>
        <p:txBody>
          <a:bodyPr/>
          <a:lstStyle/>
          <a:p>
            <a:fld id="{16630861-4318-414B-8E21-CA5F03E7BD41}" type="slidenum">
              <a:rPr lang="en-US" smtClean="0"/>
              <a:t>‹#›</a:t>
            </a:fld>
            <a:endParaRPr lang="en-US"/>
          </a:p>
        </p:txBody>
      </p:sp>
    </p:spTree>
    <p:extLst>
      <p:ext uri="{BB962C8B-B14F-4D97-AF65-F5344CB8AC3E}">
        <p14:creationId xmlns:p14="http://schemas.microsoft.com/office/powerpoint/2010/main" val="3943140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75632-AE80-47E7-8BEE-8134B1AF04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C68AF8-E3EA-4D24-B9E4-4811FCB75CD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255BBB-874D-41F2-A802-692F517E4DC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014C31-CDD6-494B-81EB-C6CA4A2B1351}"/>
              </a:ext>
            </a:extLst>
          </p:cNvPr>
          <p:cNvSpPr>
            <a:spLocks noGrp="1"/>
          </p:cNvSpPr>
          <p:nvPr>
            <p:ph type="dt" sz="half" idx="10"/>
          </p:nvPr>
        </p:nvSpPr>
        <p:spPr/>
        <p:txBody>
          <a:bodyPr/>
          <a:lstStyle/>
          <a:p>
            <a:fld id="{D4813243-6C36-4CE9-ADF2-275ED9CFD304}" type="datetimeFigureOut">
              <a:rPr lang="en-US" smtClean="0"/>
              <a:t>7/31/2020</a:t>
            </a:fld>
            <a:endParaRPr lang="en-US"/>
          </a:p>
        </p:txBody>
      </p:sp>
      <p:sp>
        <p:nvSpPr>
          <p:cNvPr id="6" name="Footer Placeholder 5">
            <a:extLst>
              <a:ext uri="{FF2B5EF4-FFF2-40B4-BE49-F238E27FC236}">
                <a16:creationId xmlns:a16="http://schemas.microsoft.com/office/drawing/2014/main" id="{B5626227-21D8-40F4-9DF9-677445214A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2AFAE1-F7BD-419F-96F0-30CD03D32D2C}"/>
              </a:ext>
            </a:extLst>
          </p:cNvPr>
          <p:cNvSpPr>
            <a:spLocks noGrp="1"/>
          </p:cNvSpPr>
          <p:nvPr>
            <p:ph type="sldNum" sz="quarter" idx="12"/>
          </p:nvPr>
        </p:nvSpPr>
        <p:spPr/>
        <p:txBody>
          <a:bodyPr/>
          <a:lstStyle/>
          <a:p>
            <a:fld id="{16630861-4318-414B-8E21-CA5F03E7BD41}" type="slidenum">
              <a:rPr lang="en-US" smtClean="0"/>
              <a:t>‹#›</a:t>
            </a:fld>
            <a:endParaRPr lang="en-US"/>
          </a:p>
        </p:txBody>
      </p:sp>
    </p:spTree>
    <p:extLst>
      <p:ext uri="{BB962C8B-B14F-4D97-AF65-F5344CB8AC3E}">
        <p14:creationId xmlns:p14="http://schemas.microsoft.com/office/powerpoint/2010/main" val="2755420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FCBBA-3CB5-4B8D-A98B-9658CCDC381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C06888-2819-4D2F-B0B5-9694AD175A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E6E104D-D7E4-4FBA-AE1C-F37BC8394A7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79C85B-FDFA-473D-B221-1A63385614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DD9B145-24F7-4A43-BD77-6B85D5D0D7B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75190E-7C4A-41C0-A630-BE63667D2545}"/>
              </a:ext>
            </a:extLst>
          </p:cNvPr>
          <p:cNvSpPr>
            <a:spLocks noGrp="1"/>
          </p:cNvSpPr>
          <p:nvPr>
            <p:ph type="dt" sz="half" idx="10"/>
          </p:nvPr>
        </p:nvSpPr>
        <p:spPr/>
        <p:txBody>
          <a:bodyPr/>
          <a:lstStyle/>
          <a:p>
            <a:fld id="{D4813243-6C36-4CE9-ADF2-275ED9CFD304}" type="datetimeFigureOut">
              <a:rPr lang="en-US" smtClean="0"/>
              <a:t>7/31/2020</a:t>
            </a:fld>
            <a:endParaRPr lang="en-US"/>
          </a:p>
        </p:txBody>
      </p:sp>
      <p:sp>
        <p:nvSpPr>
          <p:cNvPr id="8" name="Footer Placeholder 7">
            <a:extLst>
              <a:ext uri="{FF2B5EF4-FFF2-40B4-BE49-F238E27FC236}">
                <a16:creationId xmlns:a16="http://schemas.microsoft.com/office/drawing/2014/main" id="{8335F756-654E-4474-A9DF-7943983FED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1539B3-1672-42F0-BD1C-95A4485186FE}"/>
              </a:ext>
            </a:extLst>
          </p:cNvPr>
          <p:cNvSpPr>
            <a:spLocks noGrp="1"/>
          </p:cNvSpPr>
          <p:nvPr>
            <p:ph type="sldNum" sz="quarter" idx="12"/>
          </p:nvPr>
        </p:nvSpPr>
        <p:spPr/>
        <p:txBody>
          <a:bodyPr/>
          <a:lstStyle/>
          <a:p>
            <a:fld id="{16630861-4318-414B-8E21-CA5F03E7BD41}" type="slidenum">
              <a:rPr lang="en-US" smtClean="0"/>
              <a:t>‹#›</a:t>
            </a:fld>
            <a:endParaRPr lang="en-US"/>
          </a:p>
        </p:txBody>
      </p:sp>
    </p:spTree>
    <p:extLst>
      <p:ext uri="{BB962C8B-B14F-4D97-AF65-F5344CB8AC3E}">
        <p14:creationId xmlns:p14="http://schemas.microsoft.com/office/powerpoint/2010/main" val="10923876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E1B5C-8830-406C-962F-06CB28F1FC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C27B61-626D-448A-B8D2-CEFBA1B551BB}"/>
              </a:ext>
            </a:extLst>
          </p:cNvPr>
          <p:cNvSpPr>
            <a:spLocks noGrp="1"/>
          </p:cNvSpPr>
          <p:nvPr>
            <p:ph type="dt" sz="half" idx="10"/>
          </p:nvPr>
        </p:nvSpPr>
        <p:spPr/>
        <p:txBody>
          <a:bodyPr/>
          <a:lstStyle/>
          <a:p>
            <a:fld id="{D4813243-6C36-4CE9-ADF2-275ED9CFD304}" type="datetimeFigureOut">
              <a:rPr lang="en-US" smtClean="0"/>
              <a:t>7/31/2020</a:t>
            </a:fld>
            <a:endParaRPr lang="en-US"/>
          </a:p>
        </p:txBody>
      </p:sp>
      <p:sp>
        <p:nvSpPr>
          <p:cNvPr id="4" name="Footer Placeholder 3">
            <a:extLst>
              <a:ext uri="{FF2B5EF4-FFF2-40B4-BE49-F238E27FC236}">
                <a16:creationId xmlns:a16="http://schemas.microsoft.com/office/drawing/2014/main" id="{B08259F5-0EEA-48D6-845F-BE89C7B0F8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20F9FD-F884-40AE-AEF1-6E2A60A95AB7}"/>
              </a:ext>
            </a:extLst>
          </p:cNvPr>
          <p:cNvSpPr>
            <a:spLocks noGrp="1"/>
          </p:cNvSpPr>
          <p:nvPr>
            <p:ph type="sldNum" sz="quarter" idx="12"/>
          </p:nvPr>
        </p:nvSpPr>
        <p:spPr/>
        <p:txBody>
          <a:bodyPr/>
          <a:lstStyle/>
          <a:p>
            <a:fld id="{16630861-4318-414B-8E21-CA5F03E7BD41}" type="slidenum">
              <a:rPr lang="en-US" smtClean="0"/>
              <a:t>‹#›</a:t>
            </a:fld>
            <a:endParaRPr lang="en-US"/>
          </a:p>
        </p:txBody>
      </p:sp>
    </p:spTree>
    <p:extLst>
      <p:ext uri="{BB962C8B-B14F-4D97-AF65-F5344CB8AC3E}">
        <p14:creationId xmlns:p14="http://schemas.microsoft.com/office/powerpoint/2010/main" val="26261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9574B7-F7B1-4FCB-AE74-F9DC0521EF9E}"/>
              </a:ext>
            </a:extLst>
          </p:cNvPr>
          <p:cNvSpPr>
            <a:spLocks noGrp="1"/>
          </p:cNvSpPr>
          <p:nvPr>
            <p:ph type="dt" sz="half" idx="10"/>
          </p:nvPr>
        </p:nvSpPr>
        <p:spPr/>
        <p:txBody>
          <a:bodyPr/>
          <a:lstStyle/>
          <a:p>
            <a:fld id="{D4813243-6C36-4CE9-ADF2-275ED9CFD304}" type="datetimeFigureOut">
              <a:rPr lang="en-US" smtClean="0"/>
              <a:t>7/31/2020</a:t>
            </a:fld>
            <a:endParaRPr lang="en-US"/>
          </a:p>
        </p:txBody>
      </p:sp>
      <p:sp>
        <p:nvSpPr>
          <p:cNvPr id="3" name="Footer Placeholder 2">
            <a:extLst>
              <a:ext uri="{FF2B5EF4-FFF2-40B4-BE49-F238E27FC236}">
                <a16:creationId xmlns:a16="http://schemas.microsoft.com/office/drawing/2014/main" id="{F4EE48D9-8914-44DD-A252-18857F5642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91F32C-080F-43DF-925C-13D37F0BA0E2}"/>
              </a:ext>
            </a:extLst>
          </p:cNvPr>
          <p:cNvSpPr>
            <a:spLocks noGrp="1"/>
          </p:cNvSpPr>
          <p:nvPr>
            <p:ph type="sldNum" sz="quarter" idx="12"/>
          </p:nvPr>
        </p:nvSpPr>
        <p:spPr/>
        <p:txBody>
          <a:bodyPr/>
          <a:lstStyle/>
          <a:p>
            <a:fld id="{16630861-4318-414B-8E21-CA5F03E7BD41}" type="slidenum">
              <a:rPr lang="en-US" smtClean="0"/>
              <a:t>‹#›</a:t>
            </a:fld>
            <a:endParaRPr lang="en-US"/>
          </a:p>
        </p:txBody>
      </p:sp>
    </p:spTree>
    <p:extLst>
      <p:ext uri="{BB962C8B-B14F-4D97-AF65-F5344CB8AC3E}">
        <p14:creationId xmlns:p14="http://schemas.microsoft.com/office/powerpoint/2010/main" val="629707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16630861-4318-414B-8E21-CA5F03E7BD41}" type="slidenum">
              <a:rPr lang="en-US" smtClean="0"/>
              <a:t>‹#›</a:t>
            </a:fld>
            <a:endParaRPr lang="en-US"/>
          </a:p>
        </p:txBody>
      </p:sp>
    </p:spTree>
    <p:extLst>
      <p:ext uri="{BB962C8B-B14F-4D97-AF65-F5344CB8AC3E}">
        <p14:creationId xmlns:p14="http://schemas.microsoft.com/office/powerpoint/2010/main" val="11078437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6191-1A90-4733-A9C5-B8D7441D1E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EEC63F-85DB-425F-BB07-AF43AE0149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96B7D4-E57C-443F-9180-353E411983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47948BE-1635-445A-8EB5-2D4F501520DB}"/>
              </a:ext>
            </a:extLst>
          </p:cNvPr>
          <p:cNvSpPr>
            <a:spLocks noGrp="1"/>
          </p:cNvSpPr>
          <p:nvPr>
            <p:ph type="dt" sz="half" idx="10"/>
          </p:nvPr>
        </p:nvSpPr>
        <p:spPr/>
        <p:txBody>
          <a:bodyPr/>
          <a:lstStyle/>
          <a:p>
            <a:fld id="{D4813243-6C36-4CE9-ADF2-275ED9CFD304}" type="datetimeFigureOut">
              <a:rPr lang="en-US" smtClean="0"/>
              <a:t>7/31/2020</a:t>
            </a:fld>
            <a:endParaRPr lang="en-US"/>
          </a:p>
        </p:txBody>
      </p:sp>
      <p:sp>
        <p:nvSpPr>
          <p:cNvPr id="6" name="Footer Placeholder 5">
            <a:extLst>
              <a:ext uri="{FF2B5EF4-FFF2-40B4-BE49-F238E27FC236}">
                <a16:creationId xmlns:a16="http://schemas.microsoft.com/office/drawing/2014/main" id="{787F9A1E-0D14-4E1E-8638-75A2D43248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23E792-BE33-4E03-8DB1-DAAD7DFF0BE6}"/>
              </a:ext>
            </a:extLst>
          </p:cNvPr>
          <p:cNvSpPr>
            <a:spLocks noGrp="1"/>
          </p:cNvSpPr>
          <p:nvPr>
            <p:ph type="sldNum" sz="quarter" idx="12"/>
          </p:nvPr>
        </p:nvSpPr>
        <p:spPr/>
        <p:txBody>
          <a:bodyPr/>
          <a:lstStyle/>
          <a:p>
            <a:fld id="{16630861-4318-414B-8E21-CA5F03E7BD41}" type="slidenum">
              <a:rPr lang="en-US" smtClean="0"/>
              <a:t>‹#›</a:t>
            </a:fld>
            <a:endParaRPr lang="en-US"/>
          </a:p>
        </p:txBody>
      </p:sp>
    </p:spTree>
    <p:extLst>
      <p:ext uri="{BB962C8B-B14F-4D97-AF65-F5344CB8AC3E}">
        <p14:creationId xmlns:p14="http://schemas.microsoft.com/office/powerpoint/2010/main" val="592608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36874-370C-40EA-BEE4-326583398A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662CEB-39F1-477F-A6F9-42216328E2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3B7362-423F-4B21-8D15-AC430A89ED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7013235-6306-478F-93CA-B0E002D062C0}"/>
              </a:ext>
            </a:extLst>
          </p:cNvPr>
          <p:cNvSpPr>
            <a:spLocks noGrp="1"/>
          </p:cNvSpPr>
          <p:nvPr>
            <p:ph type="dt" sz="half" idx="10"/>
          </p:nvPr>
        </p:nvSpPr>
        <p:spPr/>
        <p:txBody>
          <a:bodyPr/>
          <a:lstStyle/>
          <a:p>
            <a:fld id="{D4813243-6C36-4CE9-ADF2-275ED9CFD304}" type="datetimeFigureOut">
              <a:rPr lang="en-US" smtClean="0"/>
              <a:t>7/31/2020</a:t>
            </a:fld>
            <a:endParaRPr lang="en-US"/>
          </a:p>
        </p:txBody>
      </p:sp>
      <p:sp>
        <p:nvSpPr>
          <p:cNvPr id="6" name="Footer Placeholder 5">
            <a:extLst>
              <a:ext uri="{FF2B5EF4-FFF2-40B4-BE49-F238E27FC236}">
                <a16:creationId xmlns:a16="http://schemas.microsoft.com/office/drawing/2014/main" id="{6E9D2904-65A7-403F-BBCC-9CF3B8F5B0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6AB5A1-92C3-454E-85FE-E63B5BD84A17}"/>
              </a:ext>
            </a:extLst>
          </p:cNvPr>
          <p:cNvSpPr>
            <a:spLocks noGrp="1"/>
          </p:cNvSpPr>
          <p:nvPr>
            <p:ph type="sldNum" sz="quarter" idx="12"/>
          </p:nvPr>
        </p:nvSpPr>
        <p:spPr/>
        <p:txBody>
          <a:bodyPr/>
          <a:lstStyle/>
          <a:p>
            <a:fld id="{16630861-4318-414B-8E21-CA5F03E7BD41}" type="slidenum">
              <a:rPr lang="en-US" smtClean="0"/>
              <a:t>‹#›</a:t>
            </a:fld>
            <a:endParaRPr lang="en-US"/>
          </a:p>
        </p:txBody>
      </p:sp>
    </p:spTree>
    <p:extLst>
      <p:ext uri="{BB962C8B-B14F-4D97-AF65-F5344CB8AC3E}">
        <p14:creationId xmlns:p14="http://schemas.microsoft.com/office/powerpoint/2010/main" val="10933708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28ED0-C294-4109-9A7F-6C6C5C036D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54ED8D-6873-4A10-B640-534E74677AA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0093B4-29C2-40AB-AB0D-8B4816CDE68B}"/>
              </a:ext>
            </a:extLst>
          </p:cNvPr>
          <p:cNvSpPr>
            <a:spLocks noGrp="1"/>
          </p:cNvSpPr>
          <p:nvPr>
            <p:ph type="dt" sz="half" idx="10"/>
          </p:nvPr>
        </p:nvSpPr>
        <p:spPr/>
        <p:txBody>
          <a:bodyPr/>
          <a:lstStyle/>
          <a:p>
            <a:fld id="{D4813243-6C36-4CE9-ADF2-275ED9CFD304}" type="datetimeFigureOut">
              <a:rPr lang="en-US" smtClean="0"/>
              <a:t>7/31/2020</a:t>
            </a:fld>
            <a:endParaRPr lang="en-US"/>
          </a:p>
        </p:txBody>
      </p:sp>
      <p:sp>
        <p:nvSpPr>
          <p:cNvPr id="5" name="Footer Placeholder 4">
            <a:extLst>
              <a:ext uri="{FF2B5EF4-FFF2-40B4-BE49-F238E27FC236}">
                <a16:creationId xmlns:a16="http://schemas.microsoft.com/office/drawing/2014/main" id="{B4CC2FFD-726D-44F7-BB82-42C7B9EF2C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B221AA-54FE-41F7-9B95-ADF4F59AF60E}"/>
              </a:ext>
            </a:extLst>
          </p:cNvPr>
          <p:cNvSpPr>
            <a:spLocks noGrp="1"/>
          </p:cNvSpPr>
          <p:nvPr>
            <p:ph type="sldNum" sz="quarter" idx="12"/>
          </p:nvPr>
        </p:nvSpPr>
        <p:spPr/>
        <p:txBody>
          <a:bodyPr/>
          <a:lstStyle/>
          <a:p>
            <a:fld id="{16630861-4318-414B-8E21-CA5F03E7BD41}" type="slidenum">
              <a:rPr lang="en-US" smtClean="0"/>
              <a:t>‹#›</a:t>
            </a:fld>
            <a:endParaRPr lang="en-US"/>
          </a:p>
        </p:txBody>
      </p:sp>
    </p:spTree>
    <p:extLst>
      <p:ext uri="{BB962C8B-B14F-4D97-AF65-F5344CB8AC3E}">
        <p14:creationId xmlns:p14="http://schemas.microsoft.com/office/powerpoint/2010/main" val="14309784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E91ADD-1AE1-4F37-9DA1-60428F216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BB2FEE-5E50-4453-B8A4-7B6AD3B1AD6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F1DAAA-42BF-4C4E-ACB3-F282D7A72078}"/>
              </a:ext>
            </a:extLst>
          </p:cNvPr>
          <p:cNvSpPr>
            <a:spLocks noGrp="1"/>
          </p:cNvSpPr>
          <p:nvPr>
            <p:ph type="dt" sz="half" idx="10"/>
          </p:nvPr>
        </p:nvSpPr>
        <p:spPr/>
        <p:txBody>
          <a:bodyPr/>
          <a:lstStyle/>
          <a:p>
            <a:fld id="{D4813243-6C36-4CE9-ADF2-275ED9CFD304}" type="datetimeFigureOut">
              <a:rPr lang="en-US" smtClean="0"/>
              <a:t>7/31/2020</a:t>
            </a:fld>
            <a:endParaRPr lang="en-US"/>
          </a:p>
        </p:txBody>
      </p:sp>
      <p:sp>
        <p:nvSpPr>
          <p:cNvPr id="5" name="Footer Placeholder 4">
            <a:extLst>
              <a:ext uri="{FF2B5EF4-FFF2-40B4-BE49-F238E27FC236}">
                <a16:creationId xmlns:a16="http://schemas.microsoft.com/office/drawing/2014/main" id="{8EEADE6E-BA75-418F-92EE-D37C0A4980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453062-9AEF-4A4B-97AC-991896603756}"/>
              </a:ext>
            </a:extLst>
          </p:cNvPr>
          <p:cNvSpPr>
            <a:spLocks noGrp="1"/>
          </p:cNvSpPr>
          <p:nvPr>
            <p:ph type="sldNum" sz="quarter" idx="12"/>
          </p:nvPr>
        </p:nvSpPr>
        <p:spPr/>
        <p:txBody>
          <a:bodyPr/>
          <a:lstStyle/>
          <a:p>
            <a:fld id="{16630861-4318-414B-8E21-CA5F03E7BD41}" type="slidenum">
              <a:rPr lang="en-US" smtClean="0"/>
              <a:t>‹#›</a:t>
            </a:fld>
            <a:endParaRPr lang="en-US"/>
          </a:p>
        </p:txBody>
      </p:sp>
    </p:spTree>
    <p:extLst>
      <p:ext uri="{BB962C8B-B14F-4D97-AF65-F5344CB8AC3E}">
        <p14:creationId xmlns:p14="http://schemas.microsoft.com/office/powerpoint/2010/main" val="449120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75138" y="1709740"/>
            <a:ext cx="1139335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375139" y="4589466"/>
            <a:ext cx="11393350" cy="93210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fld id="{16630861-4318-414B-8E21-CA5F03E7BD41}" type="slidenum">
              <a:rPr lang="en-US" smtClean="0"/>
              <a:t>‹#›</a:t>
            </a:fld>
            <a:endParaRPr lang="en-US"/>
          </a:p>
        </p:txBody>
      </p:sp>
    </p:spTree>
    <p:extLst>
      <p:ext uri="{BB962C8B-B14F-4D97-AF65-F5344CB8AC3E}">
        <p14:creationId xmlns:p14="http://schemas.microsoft.com/office/powerpoint/2010/main" val="846720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98585" y="1778733"/>
            <a:ext cx="5486400" cy="3965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83569" y="1778733"/>
            <a:ext cx="5484919" cy="3965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16630861-4318-414B-8E21-CA5F03E7BD41}" type="slidenum">
              <a:rPr lang="en-US" smtClean="0"/>
              <a:t>‹#›</a:t>
            </a:fld>
            <a:endParaRPr lang="en-US"/>
          </a:p>
        </p:txBody>
      </p:sp>
    </p:spTree>
    <p:extLst>
      <p:ext uri="{BB962C8B-B14F-4D97-AF65-F5344CB8AC3E}">
        <p14:creationId xmlns:p14="http://schemas.microsoft.com/office/powerpoint/2010/main" val="1602680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98585" y="1681163"/>
            <a:ext cx="548603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98585" y="2505075"/>
            <a:ext cx="5486033" cy="33212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83569" y="1681163"/>
            <a:ext cx="548640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83569" y="2505075"/>
            <a:ext cx="5486403" cy="33212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16630861-4318-414B-8E21-CA5F03E7BD41}" type="slidenum">
              <a:rPr lang="en-US" smtClean="0"/>
              <a:t>‹#›</a:t>
            </a:fld>
            <a:endParaRPr lang="en-US"/>
          </a:p>
        </p:txBody>
      </p:sp>
      <p:sp>
        <p:nvSpPr>
          <p:cNvPr id="11" name="Title 1"/>
          <p:cNvSpPr>
            <a:spLocks noGrp="1"/>
          </p:cNvSpPr>
          <p:nvPr>
            <p:ph type="title"/>
          </p:nvPr>
        </p:nvSpPr>
        <p:spPr>
          <a:xfrm>
            <a:off x="398585" y="143746"/>
            <a:ext cx="11369903" cy="1400159"/>
          </a:xfrm>
        </p:spPr>
        <p:txBody>
          <a:bodyPr/>
          <a:lstStyle/>
          <a:p>
            <a:r>
              <a:rPr lang="en-US"/>
              <a:t>Click to edit Master title style</a:t>
            </a:r>
          </a:p>
        </p:txBody>
      </p:sp>
    </p:spTree>
    <p:extLst>
      <p:ext uri="{BB962C8B-B14F-4D97-AF65-F5344CB8AC3E}">
        <p14:creationId xmlns:p14="http://schemas.microsoft.com/office/powerpoint/2010/main" val="368754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16630861-4318-414B-8E21-CA5F03E7BD41}"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6630861-4318-414B-8E21-CA5F03E7BD41}"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5477" y="457200"/>
            <a:ext cx="457273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334000" y="987427"/>
            <a:ext cx="643448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45477" y="2057400"/>
            <a:ext cx="457273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16630861-4318-414B-8E21-CA5F03E7BD41}"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334000" y="987429"/>
            <a:ext cx="6434488"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Slide Number Placeholder 6"/>
          <p:cNvSpPr>
            <a:spLocks noGrp="1"/>
          </p:cNvSpPr>
          <p:nvPr>
            <p:ph type="sldNum" sz="quarter" idx="12"/>
          </p:nvPr>
        </p:nvSpPr>
        <p:spPr/>
        <p:txBody>
          <a:bodyPr/>
          <a:lstStyle/>
          <a:p>
            <a:fld id="{16630861-4318-414B-8E21-CA5F03E7BD41}" type="slidenum">
              <a:rPr lang="en-US" smtClean="0"/>
              <a:t>‹#›</a:t>
            </a:fld>
            <a:endParaRPr lang="en-US"/>
          </a:p>
        </p:txBody>
      </p:sp>
      <p:sp>
        <p:nvSpPr>
          <p:cNvPr id="10" name="Title 1"/>
          <p:cNvSpPr>
            <a:spLocks noGrp="1"/>
          </p:cNvSpPr>
          <p:nvPr>
            <p:ph type="title"/>
          </p:nvPr>
        </p:nvSpPr>
        <p:spPr>
          <a:xfrm>
            <a:off x="445477" y="457200"/>
            <a:ext cx="4572733" cy="1600200"/>
          </a:xfrm>
        </p:spPr>
        <p:txBody>
          <a:bodyPr anchor="b"/>
          <a:lstStyle>
            <a:lvl1pPr>
              <a:defRPr sz="3200"/>
            </a:lvl1pPr>
          </a:lstStyle>
          <a:p>
            <a:r>
              <a:rPr lang="en-US"/>
              <a:t>Click to edit Master title style</a:t>
            </a:r>
          </a:p>
        </p:txBody>
      </p:sp>
      <p:sp>
        <p:nvSpPr>
          <p:cNvPr id="11" name="Text Placeholder 3"/>
          <p:cNvSpPr>
            <a:spLocks noGrp="1"/>
          </p:cNvSpPr>
          <p:nvPr>
            <p:ph type="body" sz="half" idx="2"/>
          </p:nvPr>
        </p:nvSpPr>
        <p:spPr>
          <a:xfrm>
            <a:off x="445477" y="2057400"/>
            <a:ext cx="457273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97332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8585" y="143746"/>
            <a:ext cx="11369903" cy="1400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98585" y="1723293"/>
            <a:ext cx="11369903" cy="414996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0596181" y="6356352"/>
            <a:ext cx="1172307" cy="365125"/>
          </a:xfrm>
          <a:prstGeom prst="rect">
            <a:avLst/>
          </a:prstGeom>
        </p:spPr>
        <p:txBody>
          <a:bodyPr vert="horz" lIns="91440" tIns="45720" rIns="91440" bIns="45720" rtlCol="0" anchor="ctr"/>
          <a:lstStyle>
            <a:lvl1pPr algn="ctr">
              <a:defRPr sz="1400" b="1" i="0">
                <a:solidFill>
                  <a:schemeClr val="bg1"/>
                </a:solidFill>
                <a:latin typeface="Fira Sans Ultra" charset="0"/>
                <a:ea typeface="Fira Sans Ultra" charset="0"/>
                <a:cs typeface="Fira Sans Ultra" charset="0"/>
              </a:defRPr>
            </a:lvl1pPr>
          </a:lstStyle>
          <a:p>
            <a:fld id="{16630861-4318-414B-8E21-CA5F03E7BD41}" type="slidenum">
              <a:rPr lang="en-US" smtClean="0"/>
              <a:pPr/>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p:txStyles>
    <p:titleStyle>
      <a:lvl1pPr algn="l" defTabSz="914400" rtl="0" eaLnBrk="1" latinLnBrk="0" hangingPunct="1">
        <a:lnSpc>
          <a:spcPct val="90000"/>
        </a:lnSpc>
        <a:spcBef>
          <a:spcPct val="0"/>
        </a:spcBef>
        <a:buNone/>
        <a:defRPr sz="4400" kern="1200">
          <a:solidFill>
            <a:srgbClr val="004071"/>
          </a:solidFill>
          <a:latin typeface="Vollkorn" charset="0"/>
          <a:ea typeface="Vollkorn" charset="0"/>
          <a:cs typeface="Vollkorn" charset="0"/>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60636B"/>
          </a:solidFill>
          <a:latin typeface="Fira Sans" charset="0"/>
          <a:ea typeface="Fira Sans" charset="0"/>
          <a:cs typeface="Fira Sans" charset="0"/>
        </a:defRPr>
      </a:lvl1pPr>
      <a:lvl2pPr marL="685800" indent="-228600" algn="l" defTabSz="914400" rtl="0" eaLnBrk="1" latinLnBrk="0" hangingPunct="1">
        <a:lnSpc>
          <a:spcPct val="90000"/>
        </a:lnSpc>
        <a:spcBef>
          <a:spcPts val="500"/>
        </a:spcBef>
        <a:buFont typeface="Arial"/>
        <a:buChar char="•"/>
        <a:defRPr sz="2400" kern="1200">
          <a:solidFill>
            <a:srgbClr val="60636B"/>
          </a:solidFill>
          <a:latin typeface="Fira Sans" charset="0"/>
          <a:ea typeface="Fira Sans" charset="0"/>
          <a:cs typeface="Fira Sans" charset="0"/>
        </a:defRPr>
      </a:lvl2pPr>
      <a:lvl3pPr marL="1143000" indent="-228600" algn="l" defTabSz="914400" rtl="0" eaLnBrk="1" latinLnBrk="0" hangingPunct="1">
        <a:lnSpc>
          <a:spcPct val="90000"/>
        </a:lnSpc>
        <a:spcBef>
          <a:spcPts val="500"/>
        </a:spcBef>
        <a:buFont typeface="Arial"/>
        <a:buChar char="•"/>
        <a:defRPr sz="2000" kern="1200">
          <a:solidFill>
            <a:srgbClr val="60636B"/>
          </a:solidFill>
          <a:latin typeface="Fira Sans" charset="0"/>
          <a:ea typeface="Fira Sans" charset="0"/>
          <a:cs typeface="Fira Sans" charset="0"/>
        </a:defRPr>
      </a:lvl3pPr>
      <a:lvl4pPr marL="1600200" indent="-228600" algn="l" defTabSz="914400" rtl="0" eaLnBrk="1" latinLnBrk="0" hangingPunct="1">
        <a:lnSpc>
          <a:spcPct val="90000"/>
        </a:lnSpc>
        <a:spcBef>
          <a:spcPts val="500"/>
        </a:spcBef>
        <a:buFont typeface="Arial"/>
        <a:buChar char="•"/>
        <a:defRPr sz="1800" kern="1200">
          <a:solidFill>
            <a:srgbClr val="60636B"/>
          </a:solidFill>
          <a:latin typeface="Fira Sans" charset="0"/>
          <a:ea typeface="Fira Sans" charset="0"/>
          <a:cs typeface="Fira Sans" charset="0"/>
        </a:defRPr>
      </a:lvl4pPr>
      <a:lvl5pPr marL="2057400" indent="-228600" algn="l" defTabSz="914400" rtl="0" eaLnBrk="1" latinLnBrk="0" hangingPunct="1">
        <a:lnSpc>
          <a:spcPct val="90000"/>
        </a:lnSpc>
        <a:spcBef>
          <a:spcPts val="500"/>
        </a:spcBef>
        <a:buFont typeface="Arial"/>
        <a:buChar char="•"/>
        <a:defRPr sz="1800" kern="1200">
          <a:solidFill>
            <a:srgbClr val="60636B"/>
          </a:solidFill>
          <a:latin typeface="Fira Sans" charset="0"/>
          <a:ea typeface="Fira Sans" charset="0"/>
          <a:cs typeface="Fira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747381-2BF4-48CB-9A8E-319157E62F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54CDAA-E1CD-4DE2-A293-E356B448CA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886727-2548-415A-81CC-DCA750CF4D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813243-6C36-4CE9-ADF2-275ED9CFD304}" type="datetimeFigureOut">
              <a:rPr lang="en-US" smtClean="0"/>
              <a:t>7/31/2020</a:t>
            </a:fld>
            <a:endParaRPr lang="en-US"/>
          </a:p>
        </p:txBody>
      </p:sp>
      <p:sp>
        <p:nvSpPr>
          <p:cNvPr id="5" name="Footer Placeholder 4">
            <a:extLst>
              <a:ext uri="{FF2B5EF4-FFF2-40B4-BE49-F238E27FC236}">
                <a16:creationId xmlns:a16="http://schemas.microsoft.com/office/drawing/2014/main" id="{CEF72E26-4EC3-4868-9A9E-E3C278A393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592806-99E4-410A-B9E9-4FDFCED3DB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630861-4318-414B-8E21-CA5F03E7BD41}" type="slidenum">
              <a:rPr lang="en-US" smtClean="0"/>
              <a:pPr/>
              <a:t>‹#›</a:t>
            </a:fld>
            <a:endParaRPr lang="en-US"/>
          </a:p>
        </p:txBody>
      </p:sp>
    </p:spTree>
    <p:extLst>
      <p:ext uri="{BB962C8B-B14F-4D97-AF65-F5344CB8AC3E}">
        <p14:creationId xmlns:p14="http://schemas.microsoft.com/office/powerpoint/2010/main" val="241976637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harkla.co/blogs/special-needs/sensory-tools-school" TargetMode="External"/><Relationship Id="rId7" Type="http://schemas.openxmlformats.org/officeDocument/2006/relationships/image" Target="../media/image13.png"/><Relationship Id="rId2" Type="http://schemas.openxmlformats.org/officeDocument/2006/relationships/hyperlink" Target="https://harkla.co/blogs/special-needs/sensory-seeking-activities" TargetMode="Externa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s://harkla.co/blogs/special-needs/sensory-toys"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hyperlink" Target="https://www.youtube.com/watch?v=bB0nB0CyBe4&amp;feature=emb_err_woyt"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2.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hyperlink" Target="https://yesterdaysgoneby.wordpress.com/2012/07/"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3.sv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hyperlink" Target="https://www.teacherspayteachers.com/Product/Basic-Story-Map-Graphic-Organizer-1933864"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eg"/><Relationship Id="rId4" Type="http://schemas.openxmlformats.org/officeDocument/2006/relationships/hyperlink" Target="https://youtu.be/Ycy1oHylMrE"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hub.lexile.com/"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wvde.us/college-and-career-readiness/educators/"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hyperlink" Target="mailto:jconaway@k12.wv.us" TargetMode="External"/><Relationship Id="rId1" Type="http://schemas.openxmlformats.org/officeDocument/2006/relationships/slideLayout" Target="../slideLayouts/slideLayout2.xml"/><Relationship Id="rId4" Type="http://schemas.openxmlformats.org/officeDocument/2006/relationships/hyperlink" Target="http://achurchforstarvingartists.wordpress.com/2011/09/14/saying-thank-you-clergy-edition/"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www.bloomberg.com/news/2014-06-09/autism-costs-more-than-2-million-over-patient-s-life.html"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4400" dirty="0"/>
              <a:t>It Makes Sense: </a:t>
            </a:r>
            <a:br>
              <a:rPr lang="en-US" sz="4400" dirty="0"/>
            </a:br>
            <a:r>
              <a:rPr lang="en-US" sz="4400" dirty="0"/>
              <a:t>Using a Multi-Sensory Approach to Teaching Students with Autism to Love Reading</a:t>
            </a:r>
          </a:p>
        </p:txBody>
      </p:sp>
      <p:sp>
        <p:nvSpPr>
          <p:cNvPr id="3" name="Subtitle 2"/>
          <p:cNvSpPr>
            <a:spLocks noGrp="1"/>
          </p:cNvSpPr>
          <p:nvPr>
            <p:ph type="subTitle" idx="1"/>
          </p:nvPr>
        </p:nvSpPr>
        <p:spPr>
          <a:xfrm>
            <a:off x="2039007" y="5234152"/>
            <a:ext cx="8124495" cy="614551"/>
          </a:xfrm>
        </p:spPr>
        <p:txBody>
          <a:bodyPr>
            <a:normAutofit/>
          </a:bodyPr>
          <a:lstStyle/>
          <a:p>
            <a:r>
              <a:rPr lang="en-US" dirty="0"/>
              <a:t>West Virginia Department of Education Virtual Conference </a:t>
            </a:r>
          </a:p>
        </p:txBody>
      </p:sp>
      <p:sp>
        <p:nvSpPr>
          <p:cNvPr id="4" name="Date Placeholder 3"/>
          <p:cNvSpPr>
            <a:spLocks noGrp="1"/>
          </p:cNvSpPr>
          <p:nvPr>
            <p:ph type="dt" sz="half" idx="10"/>
          </p:nvPr>
        </p:nvSpPr>
        <p:spPr>
          <a:xfrm>
            <a:off x="4759564" y="5620321"/>
            <a:ext cx="2743200" cy="365125"/>
          </a:xfrm>
        </p:spPr>
        <p:txBody>
          <a:bodyPr/>
          <a:lstStyle/>
          <a:p>
            <a:r>
              <a:rPr lang="en-US" dirty="0"/>
              <a:t> </a:t>
            </a:r>
          </a:p>
          <a:p>
            <a:r>
              <a:rPr lang="en-US" sz="2400" dirty="0"/>
              <a:t>Dr. Jason Conaway </a:t>
            </a:r>
          </a:p>
          <a:p>
            <a:r>
              <a:rPr lang="en-US" sz="2400" dirty="0"/>
              <a:t>8-3-2020</a:t>
            </a:r>
          </a:p>
        </p:txBody>
      </p:sp>
    </p:spTree>
    <p:extLst>
      <p:ext uri="{BB962C8B-B14F-4D97-AF65-F5344CB8AC3E}">
        <p14:creationId xmlns:p14="http://schemas.microsoft.com/office/powerpoint/2010/main" val="2735260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2C1F3-70D3-4BA4-A9A2-71717A6B4386}"/>
              </a:ext>
            </a:extLst>
          </p:cNvPr>
          <p:cNvSpPr>
            <a:spLocks noGrp="1"/>
          </p:cNvSpPr>
          <p:nvPr>
            <p:ph type="title"/>
          </p:nvPr>
        </p:nvSpPr>
        <p:spPr/>
        <p:txBody>
          <a:bodyPr/>
          <a:lstStyle/>
          <a:p>
            <a:pPr algn="ctr"/>
            <a:r>
              <a:rPr lang="en-US" dirty="0"/>
              <a:t>West Virginia Statistics on Autism </a:t>
            </a:r>
          </a:p>
        </p:txBody>
      </p:sp>
      <p:sp>
        <p:nvSpPr>
          <p:cNvPr id="3" name="Content Placeholder 2">
            <a:extLst>
              <a:ext uri="{FF2B5EF4-FFF2-40B4-BE49-F238E27FC236}">
                <a16:creationId xmlns:a16="http://schemas.microsoft.com/office/drawing/2014/main" id="{9130DD40-330E-4CFA-947B-63E455540F1D}"/>
              </a:ext>
            </a:extLst>
          </p:cNvPr>
          <p:cNvSpPr>
            <a:spLocks noGrp="1"/>
          </p:cNvSpPr>
          <p:nvPr>
            <p:ph idx="1"/>
          </p:nvPr>
        </p:nvSpPr>
        <p:spPr/>
        <p:txBody>
          <a:bodyPr/>
          <a:lstStyle/>
          <a:p>
            <a:r>
              <a:rPr lang="en-US" dirty="0">
                <a:solidFill>
                  <a:schemeClr val="tx1"/>
                </a:solidFill>
              </a:rPr>
              <a:t>There are currently </a:t>
            </a:r>
            <a:r>
              <a:rPr lang="en-US" b="1" dirty="0">
                <a:solidFill>
                  <a:srgbClr val="C00000"/>
                </a:solidFill>
              </a:rPr>
              <a:t>2,857 students </a:t>
            </a:r>
            <a:r>
              <a:rPr lang="en-US" dirty="0">
                <a:solidFill>
                  <a:schemeClr val="tx1"/>
                </a:solidFill>
              </a:rPr>
              <a:t>in West Virginia who are being provided services under the eligibility category of autism. </a:t>
            </a:r>
          </a:p>
          <a:p>
            <a:r>
              <a:rPr lang="en-US" dirty="0">
                <a:solidFill>
                  <a:schemeClr val="tx1"/>
                </a:solidFill>
              </a:rPr>
              <a:t>Since 2015 there has been a 54.6% increase of students who are receiving special education service for autism.</a:t>
            </a:r>
          </a:p>
          <a:p>
            <a:r>
              <a:rPr lang="en-US" dirty="0">
                <a:solidFill>
                  <a:schemeClr val="tx1"/>
                </a:solidFill>
              </a:rPr>
              <a:t>There is a great chance that every school will have at least one student with autism in their building either identified or not identified. </a:t>
            </a:r>
          </a:p>
        </p:txBody>
      </p:sp>
      <p:sp>
        <p:nvSpPr>
          <p:cNvPr id="4" name="Slide Number Placeholder 3">
            <a:extLst>
              <a:ext uri="{FF2B5EF4-FFF2-40B4-BE49-F238E27FC236}">
                <a16:creationId xmlns:a16="http://schemas.microsoft.com/office/drawing/2014/main" id="{CDF76363-E20B-4675-861A-FFEEDC25867F}"/>
              </a:ext>
            </a:extLst>
          </p:cNvPr>
          <p:cNvSpPr>
            <a:spLocks noGrp="1"/>
          </p:cNvSpPr>
          <p:nvPr>
            <p:ph type="sldNum" sz="quarter" idx="12"/>
          </p:nvPr>
        </p:nvSpPr>
        <p:spPr/>
        <p:txBody>
          <a:bodyPr/>
          <a:lstStyle/>
          <a:p>
            <a:fld id="{16630861-4318-414B-8E21-CA5F03E7BD41}" type="slidenum">
              <a:rPr lang="en-US" smtClean="0"/>
              <a:t>10</a:t>
            </a:fld>
            <a:endParaRPr lang="en-US"/>
          </a:p>
        </p:txBody>
      </p:sp>
    </p:spTree>
    <p:extLst>
      <p:ext uri="{BB962C8B-B14F-4D97-AF65-F5344CB8AC3E}">
        <p14:creationId xmlns:p14="http://schemas.microsoft.com/office/powerpoint/2010/main" val="2589802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17DDCC58-D499-43E6-B57A-3B5296AD5A50}"/>
              </a:ext>
            </a:extLst>
          </p:cNvPr>
          <p:cNvGraphicFramePr>
            <a:graphicFrameLocks/>
          </p:cNvGraphicFramePr>
          <p:nvPr>
            <p:extLst/>
          </p:nvPr>
        </p:nvGraphicFramePr>
        <p:xfrm>
          <a:off x="2123612" y="797996"/>
          <a:ext cx="7696200" cy="4475340"/>
        </p:xfrm>
        <a:graphic>
          <a:graphicData uri="http://schemas.openxmlformats.org/drawingml/2006/chart">
            <c:chart xmlns:c="http://schemas.openxmlformats.org/drawingml/2006/chart" xmlns:r="http://schemas.openxmlformats.org/officeDocument/2006/relationships" r:id="rId3"/>
          </a:graphicData>
        </a:graphic>
      </p:graphicFrame>
      <p:sp>
        <p:nvSpPr>
          <p:cNvPr id="4" name="Oval 3">
            <a:extLst>
              <a:ext uri="{FF2B5EF4-FFF2-40B4-BE49-F238E27FC236}">
                <a16:creationId xmlns:a16="http://schemas.microsoft.com/office/drawing/2014/main" id="{F8EDEA96-7FC0-4C20-9AA2-118F39111365}"/>
              </a:ext>
            </a:extLst>
          </p:cNvPr>
          <p:cNvSpPr/>
          <p:nvPr/>
        </p:nvSpPr>
        <p:spPr>
          <a:xfrm>
            <a:off x="2846773" y="3011998"/>
            <a:ext cx="133165" cy="1548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512882F-CA5A-4782-AD12-9D81013DF5F4}"/>
              </a:ext>
            </a:extLst>
          </p:cNvPr>
          <p:cNvSpPr txBox="1"/>
          <p:nvPr/>
        </p:nvSpPr>
        <p:spPr>
          <a:xfrm>
            <a:off x="2283412" y="5062632"/>
            <a:ext cx="7155402" cy="261610"/>
          </a:xfrm>
          <a:prstGeom prst="rect">
            <a:avLst/>
          </a:prstGeom>
          <a:noFill/>
        </p:spPr>
        <p:txBody>
          <a:bodyPr wrap="square" rtlCol="0">
            <a:spAutoFit/>
          </a:bodyPr>
          <a:lstStyle/>
          <a:p>
            <a:r>
              <a:rPr lang="en-US" sz="1100" dirty="0"/>
              <a:t>WVEIS December 1 Child Count (2019) (federal reporting of youth eligible for IDEA-funded services ages 3-21):</a:t>
            </a:r>
          </a:p>
        </p:txBody>
      </p:sp>
    </p:spTree>
    <p:extLst>
      <p:ext uri="{BB962C8B-B14F-4D97-AF65-F5344CB8AC3E}">
        <p14:creationId xmlns:p14="http://schemas.microsoft.com/office/powerpoint/2010/main" val="653159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Autism Improves:</a:t>
            </a:r>
          </a:p>
        </p:txBody>
      </p:sp>
      <p:sp>
        <p:nvSpPr>
          <p:cNvPr id="3" name="Content Placeholder 2"/>
          <p:cNvSpPr>
            <a:spLocks noGrp="1"/>
          </p:cNvSpPr>
          <p:nvPr>
            <p:ph idx="1"/>
          </p:nvPr>
        </p:nvSpPr>
        <p:spPr>
          <a:xfrm>
            <a:off x="1910318" y="2015180"/>
            <a:ext cx="8371364" cy="2861897"/>
          </a:xfrm>
        </p:spPr>
        <p:txBody>
          <a:bodyPr>
            <a:normAutofit fontScale="70000" lnSpcReduction="20000"/>
          </a:bodyPr>
          <a:lstStyle/>
          <a:p>
            <a:r>
              <a:rPr lang="en-US" dirty="0">
                <a:solidFill>
                  <a:schemeClr val="tx1"/>
                </a:solidFill>
              </a:rPr>
              <a:t>Instruction</a:t>
            </a:r>
          </a:p>
          <a:p>
            <a:r>
              <a:rPr lang="en-US" dirty="0">
                <a:solidFill>
                  <a:schemeClr val="tx1"/>
                </a:solidFill>
              </a:rPr>
              <a:t>Management of behavior leading to fewer incidents and behavior referrals</a:t>
            </a:r>
          </a:p>
          <a:p>
            <a:r>
              <a:rPr lang="en-US" dirty="0">
                <a:solidFill>
                  <a:schemeClr val="tx1"/>
                </a:solidFill>
              </a:rPr>
              <a:t>Student achievement</a:t>
            </a:r>
          </a:p>
          <a:p>
            <a:r>
              <a:rPr lang="en-US" dirty="0">
                <a:solidFill>
                  <a:schemeClr val="tx1"/>
                </a:solidFill>
              </a:rPr>
              <a:t>LRE and placement decisions</a:t>
            </a:r>
          </a:p>
          <a:p>
            <a:r>
              <a:rPr lang="en-US" dirty="0">
                <a:solidFill>
                  <a:schemeClr val="tx1"/>
                </a:solidFill>
              </a:rPr>
              <a:t>Performance on standardized tests</a:t>
            </a:r>
          </a:p>
          <a:p>
            <a:r>
              <a:rPr lang="en-US" dirty="0">
                <a:solidFill>
                  <a:schemeClr val="tx1"/>
                </a:solidFill>
              </a:rPr>
              <a:t>Fewer students taking alternate assessments</a:t>
            </a:r>
          </a:p>
          <a:p>
            <a:r>
              <a:rPr lang="en-US" dirty="0">
                <a:solidFill>
                  <a:schemeClr val="tx1"/>
                </a:solidFill>
              </a:rPr>
              <a:t>Graduation rates</a:t>
            </a:r>
          </a:p>
          <a:p>
            <a:r>
              <a:rPr lang="en-US" dirty="0">
                <a:solidFill>
                  <a:schemeClr val="tx1"/>
                </a:solidFill>
              </a:rPr>
              <a:t>Teacher retention</a:t>
            </a:r>
          </a:p>
        </p:txBody>
      </p:sp>
    </p:spTree>
    <p:extLst>
      <p:ext uri="{BB962C8B-B14F-4D97-AF65-F5344CB8AC3E}">
        <p14:creationId xmlns:p14="http://schemas.microsoft.com/office/powerpoint/2010/main" val="653683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98584" y="1205288"/>
            <a:ext cx="5486033" cy="823912"/>
          </a:xfrm>
        </p:spPr>
        <p:txBody>
          <a:bodyPr anchor="t">
            <a:noAutofit/>
          </a:bodyPr>
          <a:lstStyle/>
          <a:p>
            <a:pPr algn="ctr">
              <a:lnSpc>
                <a:spcPct val="100000"/>
              </a:lnSpc>
              <a:spcBef>
                <a:spcPts val="0"/>
              </a:spcBef>
            </a:pPr>
            <a:r>
              <a:rPr lang="en-US" sz="2800" dirty="0">
                <a:solidFill>
                  <a:schemeClr val="tx1"/>
                </a:solidFill>
                <a:latin typeface="Fira Sans"/>
                <a:cs typeface="Nirmala UI" panose="020B0502040204020203" pitchFamily="34" charset="0"/>
              </a:rPr>
              <a:t>Hypersensitive </a:t>
            </a:r>
          </a:p>
          <a:p>
            <a:pPr algn="ctr">
              <a:lnSpc>
                <a:spcPct val="100000"/>
              </a:lnSpc>
              <a:spcBef>
                <a:spcPts val="0"/>
              </a:spcBef>
            </a:pPr>
            <a:r>
              <a:rPr lang="en-US" sz="2800" dirty="0">
                <a:solidFill>
                  <a:schemeClr val="tx1"/>
                </a:solidFill>
                <a:latin typeface="Fira Sans"/>
                <a:cs typeface="Nirmala UI" panose="020B0502040204020203" pitchFamily="34" charset="0"/>
              </a:rPr>
              <a:t>(over-responsive) </a:t>
            </a:r>
          </a:p>
        </p:txBody>
      </p:sp>
      <p:sp>
        <p:nvSpPr>
          <p:cNvPr id="4" name="Content Placeholder 3"/>
          <p:cNvSpPr>
            <a:spLocks noGrp="1"/>
          </p:cNvSpPr>
          <p:nvPr>
            <p:ph sz="half" idx="2"/>
          </p:nvPr>
        </p:nvSpPr>
        <p:spPr>
          <a:xfrm>
            <a:off x="215494" y="2331418"/>
            <a:ext cx="6068075" cy="3321294"/>
          </a:xfrm>
        </p:spPr>
        <p:txBody>
          <a:bodyPr>
            <a:noAutofit/>
          </a:bodyPr>
          <a:lstStyle/>
          <a:p>
            <a:r>
              <a:rPr lang="en-US" sz="2000" dirty="0">
                <a:solidFill>
                  <a:schemeClr val="tx1"/>
                </a:solidFill>
                <a:latin typeface="Fira Sans"/>
                <a:cs typeface="Nirmala UI Semilight" panose="020B0402040204020203" pitchFamily="34" charset="0"/>
              </a:rPr>
              <a:t>Remove excessive visual stimuli </a:t>
            </a:r>
          </a:p>
          <a:p>
            <a:r>
              <a:rPr lang="en-US" sz="2000" dirty="0">
                <a:solidFill>
                  <a:schemeClr val="tx1"/>
                </a:solidFill>
                <a:latin typeface="Fira Sans"/>
                <a:cs typeface="Nirmala UI Semilight" panose="020B0402040204020203" pitchFamily="34" charset="0"/>
              </a:rPr>
              <a:t>Be aware of and eliminate small noises </a:t>
            </a:r>
          </a:p>
          <a:p>
            <a:r>
              <a:rPr lang="en-US" sz="2000" dirty="0">
                <a:solidFill>
                  <a:schemeClr val="tx1"/>
                </a:solidFill>
                <a:latin typeface="Fira Sans"/>
                <a:cs typeface="Nirmala UI Semilight" panose="020B0402040204020203" pitchFamily="34" charset="0"/>
              </a:rPr>
              <a:t>Reduce brightness by using a lamp instead of overhead light</a:t>
            </a:r>
          </a:p>
          <a:p>
            <a:r>
              <a:rPr lang="en-US" sz="2000" dirty="0">
                <a:solidFill>
                  <a:schemeClr val="tx1"/>
                </a:solidFill>
                <a:latin typeface="Fira Sans"/>
                <a:cs typeface="Nirmala UI Semilight" panose="020B0402040204020203" pitchFamily="34" charset="0"/>
              </a:rPr>
              <a:t>Provide noise-canceling headphones</a:t>
            </a:r>
          </a:p>
          <a:p>
            <a:r>
              <a:rPr lang="en-US" sz="2000" dirty="0">
                <a:solidFill>
                  <a:schemeClr val="tx1"/>
                </a:solidFill>
                <a:latin typeface="Fira Sans"/>
                <a:cs typeface="Nirmala UI Semilight" panose="020B0402040204020203" pitchFamily="34" charset="0"/>
              </a:rPr>
              <a:t>Avoid using cologne, air fresheners, and scented candles </a:t>
            </a:r>
          </a:p>
          <a:p>
            <a:r>
              <a:rPr lang="en-US" sz="2000" dirty="0">
                <a:solidFill>
                  <a:schemeClr val="tx1"/>
                </a:solidFill>
                <a:latin typeface="Fira Sans"/>
                <a:cs typeface="Nirmala UI Semilight" panose="020B0402040204020203" pitchFamily="34" charset="0"/>
              </a:rPr>
              <a:t>May prefer not to be touched</a:t>
            </a:r>
          </a:p>
          <a:p>
            <a:r>
              <a:rPr lang="en-US" sz="2000" dirty="0">
                <a:solidFill>
                  <a:schemeClr val="tx1"/>
                </a:solidFill>
                <a:latin typeface="Fira Sans"/>
                <a:cs typeface="Nirmala UI Semilight" panose="020B0402040204020203" pitchFamily="34" charset="0"/>
              </a:rPr>
              <a:t>Be aware of textures due to tactile defensiveness</a:t>
            </a:r>
          </a:p>
        </p:txBody>
      </p:sp>
      <p:sp>
        <p:nvSpPr>
          <p:cNvPr id="5" name="Text Placeholder 4"/>
          <p:cNvSpPr>
            <a:spLocks noGrp="1"/>
          </p:cNvSpPr>
          <p:nvPr>
            <p:ph type="body" sz="quarter" idx="3"/>
          </p:nvPr>
        </p:nvSpPr>
        <p:spPr>
          <a:xfrm>
            <a:off x="6282084" y="1205288"/>
            <a:ext cx="5486403" cy="823912"/>
          </a:xfrm>
        </p:spPr>
        <p:txBody>
          <a:bodyPr anchor="t">
            <a:noAutofit/>
          </a:bodyPr>
          <a:lstStyle/>
          <a:p>
            <a:pPr algn="ctr">
              <a:lnSpc>
                <a:spcPct val="100000"/>
              </a:lnSpc>
              <a:spcBef>
                <a:spcPts val="0"/>
              </a:spcBef>
            </a:pPr>
            <a:r>
              <a:rPr lang="en-US" sz="2800" dirty="0">
                <a:solidFill>
                  <a:schemeClr val="accent1">
                    <a:lumMod val="50000"/>
                  </a:schemeClr>
                </a:solidFill>
                <a:latin typeface="Fira Sans"/>
                <a:cs typeface="Nirmala UI" panose="020B0502040204020203" pitchFamily="34" charset="0"/>
              </a:rPr>
              <a:t>Hyposensitive</a:t>
            </a:r>
          </a:p>
          <a:p>
            <a:pPr algn="ctr">
              <a:lnSpc>
                <a:spcPct val="100000"/>
              </a:lnSpc>
              <a:spcBef>
                <a:spcPts val="0"/>
              </a:spcBef>
            </a:pPr>
            <a:r>
              <a:rPr lang="en-US" sz="2800" dirty="0">
                <a:solidFill>
                  <a:schemeClr val="accent1">
                    <a:lumMod val="50000"/>
                  </a:schemeClr>
                </a:solidFill>
                <a:latin typeface="Fira Sans"/>
                <a:cs typeface="Nirmala UI" panose="020B0502040204020203" pitchFamily="34" charset="0"/>
              </a:rPr>
              <a:t>(under-responsive)</a:t>
            </a:r>
          </a:p>
        </p:txBody>
      </p:sp>
      <p:sp>
        <p:nvSpPr>
          <p:cNvPr id="6" name="Content Placeholder 5"/>
          <p:cNvSpPr>
            <a:spLocks noGrp="1"/>
          </p:cNvSpPr>
          <p:nvPr>
            <p:ph sz="quarter" idx="4"/>
          </p:nvPr>
        </p:nvSpPr>
        <p:spPr>
          <a:xfrm>
            <a:off x="6361391" y="2327942"/>
            <a:ext cx="5486403" cy="3321294"/>
          </a:xfrm>
        </p:spPr>
        <p:txBody>
          <a:bodyPr>
            <a:normAutofit/>
          </a:bodyPr>
          <a:lstStyle/>
          <a:p>
            <a:r>
              <a:rPr lang="en-US" sz="2000" dirty="0">
                <a:solidFill>
                  <a:schemeClr val="accent1">
                    <a:lumMod val="50000"/>
                  </a:schemeClr>
                </a:solidFill>
                <a:latin typeface="Fira Sans"/>
                <a:cs typeface="Nirmala UI Semilight" panose="020B0402040204020203" pitchFamily="34" charset="0"/>
              </a:rPr>
              <a:t>May require repeated verbal or partial physical prompting</a:t>
            </a:r>
          </a:p>
          <a:p>
            <a:r>
              <a:rPr lang="en-US" sz="2000" dirty="0">
                <a:solidFill>
                  <a:schemeClr val="accent1">
                    <a:lumMod val="50000"/>
                  </a:schemeClr>
                </a:solidFill>
                <a:latin typeface="Fira Sans"/>
                <a:cs typeface="Nirmala UI Semilight" panose="020B0402040204020203" pitchFamily="34" charset="0"/>
              </a:rPr>
              <a:t>Schedule and provide sensory input throughout day (deep pressure activities, water play, vibrating pillows, squishy toys, fish aquarium, beanbag breaks, sweet/sour/salty foods, sensory bin)</a:t>
            </a:r>
          </a:p>
          <a:p>
            <a:r>
              <a:rPr lang="en-US" sz="2000" dirty="0">
                <a:solidFill>
                  <a:schemeClr val="accent1">
                    <a:lumMod val="50000"/>
                  </a:schemeClr>
                </a:solidFill>
                <a:latin typeface="Fira Sans"/>
                <a:cs typeface="Nirmala UI Semilight" panose="020B0402040204020203" pitchFamily="34" charset="0"/>
              </a:rPr>
              <a:t>Provide hands-on learning</a:t>
            </a:r>
          </a:p>
          <a:p>
            <a:r>
              <a:rPr lang="en-US" sz="2000" dirty="0">
                <a:solidFill>
                  <a:schemeClr val="accent1">
                    <a:lumMod val="50000"/>
                  </a:schemeClr>
                </a:solidFill>
                <a:latin typeface="Fira Sans"/>
                <a:cs typeface="Nirmala UI Semilight" panose="020B0402040204020203" pitchFamily="34" charset="0"/>
              </a:rPr>
              <a:t>Select a window seat on the bus</a:t>
            </a:r>
          </a:p>
          <a:p>
            <a:pPr marL="0" indent="0">
              <a:buNone/>
            </a:pPr>
            <a:endParaRPr lang="en-US" dirty="0"/>
          </a:p>
        </p:txBody>
      </p:sp>
      <p:sp>
        <p:nvSpPr>
          <p:cNvPr id="2" name="Title 1"/>
          <p:cNvSpPr>
            <a:spLocks noGrp="1"/>
          </p:cNvSpPr>
          <p:nvPr>
            <p:ph type="title"/>
          </p:nvPr>
        </p:nvSpPr>
        <p:spPr>
          <a:xfrm>
            <a:off x="398584" y="127366"/>
            <a:ext cx="11369903" cy="1400159"/>
          </a:xfrm>
        </p:spPr>
        <p:txBody>
          <a:bodyPr>
            <a:normAutofit/>
          </a:bodyPr>
          <a:lstStyle/>
          <a:p>
            <a:r>
              <a:rPr lang="en-US" sz="3600" b="1" dirty="0">
                <a:latin typeface="Vollkorn"/>
                <a:cs typeface="Nirmala UI" panose="020B0502040204020203" pitchFamily="34" charset="0"/>
              </a:rPr>
              <a:t>Be Aware of Environmental and Sensory Stimuli</a:t>
            </a:r>
          </a:p>
        </p:txBody>
      </p:sp>
    </p:spTree>
    <p:extLst>
      <p:ext uri="{BB962C8B-B14F-4D97-AF65-F5344CB8AC3E}">
        <p14:creationId xmlns:p14="http://schemas.microsoft.com/office/powerpoint/2010/main" val="1977731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68E34-B131-4990-8DEB-392FD477A67C}"/>
              </a:ext>
            </a:extLst>
          </p:cNvPr>
          <p:cNvSpPr>
            <a:spLocks noGrp="1"/>
          </p:cNvSpPr>
          <p:nvPr>
            <p:ph type="title"/>
          </p:nvPr>
        </p:nvSpPr>
        <p:spPr/>
        <p:txBody>
          <a:bodyPr/>
          <a:lstStyle/>
          <a:p>
            <a:r>
              <a:rPr lang="en-US" dirty="0"/>
              <a:t>Sensory Processing for Students with ASD </a:t>
            </a:r>
          </a:p>
        </p:txBody>
      </p:sp>
      <p:sp>
        <p:nvSpPr>
          <p:cNvPr id="3" name="Content Placeholder 2">
            <a:extLst>
              <a:ext uri="{FF2B5EF4-FFF2-40B4-BE49-F238E27FC236}">
                <a16:creationId xmlns:a16="http://schemas.microsoft.com/office/drawing/2014/main" id="{960AB382-B866-43BF-B46A-FAC6DCD95A49}"/>
              </a:ext>
            </a:extLst>
          </p:cNvPr>
          <p:cNvSpPr>
            <a:spLocks noGrp="1"/>
          </p:cNvSpPr>
          <p:nvPr>
            <p:ph idx="1"/>
          </p:nvPr>
        </p:nvSpPr>
        <p:spPr/>
        <p:txBody>
          <a:bodyPr/>
          <a:lstStyle/>
          <a:p>
            <a:r>
              <a:rPr lang="en-US" dirty="0">
                <a:solidFill>
                  <a:schemeClr val="tx1"/>
                </a:solidFill>
              </a:rPr>
              <a:t>Common terms associated with ASD: sensory integration, sensory processing, and sensory processing disorder.</a:t>
            </a:r>
          </a:p>
          <a:p>
            <a:endParaRPr lang="en-US" dirty="0">
              <a:solidFill>
                <a:schemeClr val="tx1"/>
              </a:solidFill>
            </a:endParaRPr>
          </a:p>
          <a:p>
            <a:r>
              <a:rPr lang="en-US" dirty="0">
                <a:solidFill>
                  <a:schemeClr val="tx1"/>
                </a:solidFill>
              </a:rPr>
              <a:t>The STAR institute estimates that </a:t>
            </a:r>
            <a:r>
              <a:rPr lang="en-US" b="1" dirty="0">
                <a:solidFill>
                  <a:schemeClr val="tx1"/>
                </a:solidFill>
              </a:rPr>
              <a:t>75%</a:t>
            </a:r>
            <a:r>
              <a:rPr lang="en-US" dirty="0">
                <a:solidFill>
                  <a:schemeClr val="tx1"/>
                </a:solidFill>
              </a:rPr>
              <a:t> of children with autism have “significant symptoms of sensory processing disorder.”</a:t>
            </a:r>
          </a:p>
          <a:p>
            <a:endParaRPr lang="en-US" dirty="0"/>
          </a:p>
          <a:p>
            <a:pPr marL="0" indent="0">
              <a:buNone/>
            </a:pPr>
            <a:endParaRPr lang="en-US" dirty="0"/>
          </a:p>
        </p:txBody>
      </p:sp>
    </p:spTree>
    <p:extLst>
      <p:ext uri="{BB962C8B-B14F-4D97-AF65-F5344CB8AC3E}">
        <p14:creationId xmlns:p14="http://schemas.microsoft.com/office/powerpoint/2010/main" val="41650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0B9B7-4CF8-49F8-AEFF-8B577FFC1019}"/>
              </a:ext>
            </a:extLst>
          </p:cNvPr>
          <p:cNvSpPr>
            <a:spLocks noGrp="1"/>
          </p:cNvSpPr>
          <p:nvPr>
            <p:ph type="title"/>
          </p:nvPr>
        </p:nvSpPr>
        <p:spPr>
          <a:xfrm>
            <a:off x="1832287" y="281486"/>
            <a:ext cx="8527427" cy="511403"/>
          </a:xfrm>
        </p:spPr>
        <p:txBody>
          <a:bodyPr>
            <a:normAutofit fontScale="90000"/>
          </a:bodyPr>
          <a:lstStyle/>
          <a:p>
            <a:pPr algn="ctr"/>
            <a:r>
              <a:rPr lang="en-US" dirty="0"/>
              <a:t>Sensory Systems</a:t>
            </a:r>
          </a:p>
        </p:txBody>
      </p:sp>
      <p:sp>
        <p:nvSpPr>
          <p:cNvPr id="3" name="Content Placeholder 2">
            <a:extLst>
              <a:ext uri="{FF2B5EF4-FFF2-40B4-BE49-F238E27FC236}">
                <a16:creationId xmlns:a16="http://schemas.microsoft.com/office/drawing/2014/main" id="{E55BE2BD-67E3-4FAF-B3A3-7F383DADA72D}"/>
              </a:ext>
            </a:extLst>
          </p:cNvPr>
          <p:cNvSpPr>
            <a:spLocks noGrp="1"/>
          </p:cNvSpPr>
          <p:nvPr>
            <p:ph idx="1"/>
          </p:nvPr>
        </p:nvSpPr>
        <p:spPr>
          <a:xfrm>
            <a:off x="1757039" y="1003177"/>
            <a:ext cx="7695008" cy="4075408"/>
          </a:xfrm>
        </p:spPr>
        <p:txBody>
          <a:bodyPr>
            <a:normAutofit/>
          </a:bodyPr>
          <a:lstStyle/>
          <a:p>
            <a:pPr marL="0" indent="0">
              <a:lnSpc>
                <a:spcPct val="100000"/>
              </a:lnSpc>
              <a:buNone/>
            </a:pPr>
            <a:r>
              <a:rPr lang="en-US" dirty="0">
                <a:solidFill>
                  <a:schemeClr val="tx1"/>
                </a:solidFill>
              </a:rPr>
              <a:t>Did you know that there are actually </a:t>
            </a:r>
            <a:r>
              <a:rPr lang="en-US" b="1" u="sng" dirty="0">
                <a:solidFill>
                  <a:schemeClr val="tx1"/>
                </a:solidFill>
              </a:rPr>
              <a:t>8</a:t>
            </a:r>
            <a:r>
              <a:rPr lang="en-US" dirty="0">
                <a:solidFill>
                  <a:schemeClr val="tx1"/>
                </a:solidFill>
              </a:rPr>
              <a:t> sensory systems in your body, not just 5?</a:t>
            </a:r>
          </a:p>
          <a:p>
            <a:pPr marL="122054" indent="-122055">
              <a:buFont typeface="+mj-lt"/>
              <a:buAutoNum type="arabicPeriod"/>
            </a:pPr>
            <a:endParaRPr lang="en-US" sz="1350" dirty="0">
              <a:solidFill>
                <a:schemeClr val="tx1"/>
              </a:solidFill>
            </a:endParaRPr>
          </a:p>
          <a:p>
            <a:pPr marL="122054" indent="-122055">
              <a:buFont typeface="+mj-lt"/>
              <a:buAutoNum type="arabicPeriod"/>
            </a:pPr>
            <a:r>
              <a:rPr lang="en-US" sz="1350" dirty="0">
                <a:solidFill>
                  <a:schemeClr val="tx1"/>
                </a:solidFill>
              </a:rPr>
              <a:t> Auditory - sound/hearing</a:t>
            </a:r>
          </a:p>
          <a:p>
            <a:pPr marL="122054" indent="-122055">
              <a:buFont typeface="+mj-lt"/>
              <a:buAutoNum type="arabicPeriod"/>
            </a:pPr>
            <a:r>
              <a:rPr lang="en-US" sz="1350" dirty="0">
                <a:solidFill>
                  <a:schemeClr val="tx1"/>
                </a:solidFill>
              </a:rPr>
              <a:t> Visual - sight</a:t>
            </a:r>
          </a:p>
          <a:p>
            <a:pPr marL="122054" indent="-122055">
              <a:buFont typeface="+mj-lt"/>
              <a:buAutoNum type="arabicPeriod"/>
            </a:pPr>
            <a:r>
              <a:rPr lang="en-US" sz="1350" dirty="0">
                <a:solidFill>
                  <a:schemeClr val="tx1"/>
                </a:solidFill>
              </a:rPr>
              <a:t> Olfactory - smell</a:t>
            </a:r>
          </a:p>
          <a:p>
            <a:pPr marL="122054" indent="-122055">
              <a:buFont typeface="+mj-lt"/>
              <a:buAutoNum type="arabicPeriod"/>
            </a:pPr>
            <a:r>
              <a:rPr lang="en-US" sz="1350" dirty="0">
                <a:solidFill>
                  <a:schemeClr val="tx1"/>
                </a:solidFill>
              </a:rPr>
              <a:t> Gustatory - taste</a:t>
            </a:r>
          </a:p>
          <a:p>
            <a:pPr marL="122054" indent="-122055">
              <a:buFont typeface="+mj-lt"/>
              <a:buAutoNum type="arabicPeriod"/>
            </a:pPr>
            <a:r>
              <a:rPr lang="en-US" sz="1350" dirty="0">
                <a:solidFill>
                  <a:schemeClr val="tx1"/>
                </a:solidFill>
              </a:rPr>
              <a:t> Tactile - touch</a:t>
            </a:r>
          </a:p>
          <a:p>
            <a:pPr marL="122054" indent="-122055">
              <a:buFont typeface="+mj-lt"/>
              <a:buAutoNum type="arabicPeriod"/>
            </a:pPr>
            <a:r>
              <a:rPr lang="en-US" sz="1350" dirty="0">
                <a:solidFill>
                  <a:schemeClr val="tx1"/>
                </a:solidFill>
              </a:rPr>
              <a:t> Vestibular - movement</a:t>
            </a:r>
          </a:p>
          <a:p>
            <a:pPr marL="122054" indent="-122055">
              <a:buFont typeface="+mj-lt"/>
              <a:buAutoNum type="arabicPeriod"/>
            </a:pPr>
            <a:r>
              <a:rPr lang="en-US" sz="1350" dirty="0">
                <a:solidFill>
                  <a:schemeClr val="tx1"/>
                </a:solidFill>
              </a:rPr>
              <a:t> Proprioception - input from muscles and joints</a:t>
            </a:r>
          </a:p>
          <a:p>
            <a:pPr marL="122054" indent="-122055">
              <a:buFont typeface="+mj-lt"/>
              <a:buAutoNum type="arabicPeriod"/>
            </a:pPr>
            <a:r>
              <a:rPr lang="en-US" sz="1350" dirty="0">
                <a:solidFill>
                  <a:schemeClr val="tx1"/>
                </a:solidFill>
              </a:rPr>
              <a:t> </a:t>
            </a:r>
            <a:r>
              <a:rPr lang="en-US" sz="1350" dirty="0" err="1">
                <a:solidFill>
                  <a:schemeClr val="tx1"/>
                </a:solidFill>
              </a:rPr>
              <a:t>Interoception</a:t>
            </a:r>
            <a:r>
              <a:rPr lang="en-US" sz="1350" dirty="0">
                <a:solidFill>
                  <a:schemeClr val="tx1"/>
                </a:solidFill>
              </a:rPr>
              <a:t> - internal sensors indicating physiological conditions</a:t>
            </a:r>
          </a:p>
          <a:p>
            <a:endParaRPr lang="en-US" dirty="0"/>
          </a:p>
        </p:txBody>
      </p:sp>
      <p:pic>
        <p:nvPicPr>
          <p:cNvPr id="4" name="Picture 3">
            <a:extLst>
              <a:ext uri="{FF2B5EF4-FFF2-40B4-BE49-F238E27FC236}">
                <a16:creationId xmlns:a16="http://schemas.microsoft.com/office/drawing/2014/main" id="{2AF80E2F-4C3B-48EB-B14F-A5EDAF82652E}"/>
              </a:ext>
            </a:extLst>
          </p:cNvPr>
          <p:cNvPicPr>
            <a:picLocks noChangeAspect="1"/>
          </p:cNvPicPr>
          <p:nvPr/>
        </p:nvPicPr>
        <p:blipFill>
          <a:blip r:embed="rId3"/>
          <a:stretch>
            <a:fillRect/>
          </a:stretch>
        </p:blipFill>
        <p:spPr>
          <a:xfrm>
            <a:off x="6851948" y="2100360"/>
            <a:ext cx="3712832" cy="2978225"/>
          </a:xfrm>
          <a:prstGeom prst="rect">
            <a:avLst/>
          </a:prstGeom>
        </p:spPr>
      </p:pic>
    </p:spTree>
    <p:extLst>
      <p:ext uri="{BB962C8B-B14F-4D97-AF65-F5344CB8AC3E}">
        <p14:creationId xmlns:p14="http://schemas.microsoft.com/office/powerpoint/2010/main" val="52788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493E8-0D0C-42D8-BF97-7FE3D5499A4F}"/>
              </a:ext>
            </a:extLst>
          </p:cNvPr>
          <p:cNvSpPr>
            <a:spLocks noGrp="1"/>
          </p:cNvSpPr>
          <p:nvPr>
            <p:ph type="title"/>
          </p:nvPr>
        </p:nvSpPr>
        <p:spPr/>
        <p:txBody>
          <a:bodyPr/>
          <a:lstStyle/>
          <a:p>
            <a:r>
              <a:rPr lang="en-US" dirty="0"/>
              <a:t>Sensory</a:t>
            </a:r>
          </a:p>
        </p:txBody>
      </p:sp>
      <p:sp>
        <p:nvSpPr>
          <p:cNvPr id="3" name="Content Placeholder 2">
            <a:extLst>
              <a:ext uri="{FF2B5EF4-FFF2-40B4-BE49-F238E27FC236}">
                <a16:creationId xmlns:a16="http://schemas.microsoft.com/office/drawing/2014/main" id="{24C38FF9-73E0-471C-B76D-BEAE1D1B354C}"/>
              </a:ext>
            </a:extLst>
          </p:cNvPr>
          <p:cNvSpPr>
            <a:spLocks noGrp="1"/>
          </p:cNvSpPr>
          <p:nvPr>
            <p:ph idx="1"/>
          </p:nvPr>
        </p:nvSpPr>
        <p:spPr>
          <a:xfrm>
            <a:off x="573933" y="1420239"/>
            <a:ext cx="10369684" cy="4134256"/>
          </a:xfrm>
        </p:spPr>
        <p:txBody>
          <a:bodyPr>
            <a:normAutofit fontScale="85000" lnSpcReduction="20000"/>
          </a:bodyPr>
          <a:lstStyle/>
          <a:p>
            <a:pPr marL="0" indent="0">
              <a:buNone/>
            </a:pPr>
            <a:r>
              <a:rPr lang="en-US" dirty="0">
                <a:solidFill>
                  <a:schemeClr val="tx1"/>
                </a:solidFill>
              </a:rPr>
              <a:t>For people with autism, the sensory processing dysfunction can manifest in many different ways, such as:</a:t>
            </a:r>
          </a:p>
          <a:p>
            <a:pPr marL="0" indent="0">
              <a:buNone/>
            </a:pPr>
            <a:endParaRPr lang="en-US" dirty="0">
              <a:solidFill>
                <a:schemeClr val="tx1"/>
              </a:solidFill>
            </a:endParaRPr>
          </a:p>
          <a:p>
            <a:r>
              <a:rPr lang="en-US" dirty="0">
                <a:solidFill>
                  <a:schemeClr val="tx1"/>
                </a:solidFill>
              </a:rPr>
              <a:t>language delays or deficits</a:t>
            </a:r>
          </a:p>
          <a:p>
            <a:r>
              <a:rPr lang="en-US" dirty="0">
                <a:solidFill>
                  <a:schemeClr val="tx1"/>
                </a:solidFill>
              </a:rPr>
              <a:t>fine and gross motor delays</a:t>
            </a:r>
          </a:p>
          <a:p>
            <a:r>
              <a:rPr lang="en-US" dirty="0">
                <a:solidFill>
                  <a:schemeClr val="tx1"/>
                </a:solidFill>
              </a:rPr>
              <a:t>strong sensory interests</a:t>
            </a:r>
          </a:p>
          <a:p>
            <a:r>
              <a:rPr lang="en-US" dirty="0">
                <a:solidFill>
                  <a:schemeClr val="tx1"/>
                </a:solidFill>
              </a:rPr>
              <a:t>sensory aversions</a:t>
            </a:r>
          </a:p>
          <a:p>
            <a:r>
              <a:rPr lang="en-US" dirty="0">
                <a:solidFill>
                  <a:schemeClr val="tx1"/>
                </a:solidFill>
              </a:rPr>
              <a:t>an inability to interact with people and objects</a:t>
            </a:r>
          </a:p>
          <a:p>
            <a:r>
              <a:rPr lang="en-US" dirty="0">
                <a:solidFill>
                  <a:schemeClr val="tx1"/>
                </a:solidFill>
              </a:rPr>
              <a:t>an inability to stay within an interaction</a:t>
            </a:r>
          </a:p>
          <a:p>
            <a:r>
              <a:rPr lang="en-US" dirty="0">
                <a:solidFill>
                  <a:schemeClr val="tx1"/>
                </a:solidFill>
              </a:rPr>
              <a:t>repetitive sensory stereotypies (stimming)</a:t>
            </a:r>
          </a:p>
          <a:p>
            <a:r>
              <a:rPr lang="en-US" dirty="0">
                <a:solidFill>
                  <a:schemeClr val="tx1"/>
                </a:solidFill>
              </a:rPr>
              <a:t>and much more</a:t>
            </a:r>
          </a:p>
          <a:p>
            <a:endParaRPr lang="en-US" dirty="0"/>
          </a:p>
        </p:txBody>
      </p:sp>
    </p:spTree>
    <p:extLst>
      <p:ext uri="{BB962C8B-B14F-4D97-AF65-F5344CB8AC3E}">
        <p14:creationId xmlns:p14="http://schemas.microsoft.com/office/powerpoint/2010/main" val="2664713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5FB43-580A-4304-BE0A-E640930B0582}"/>
              </a:ext>
            </a:extLst>
          </p:cNvPr>
          <p:cNvSpPr>
            <a:spLocks noGrp="1"/>
          </p:cNvSpPr>
          <p:nvPr>
            <p:ph type="title"/>
          </p:nvPr>
        </p:nvSpPr>
        <p:spPr/>
        <p:txBody>
          <a:bodyPr/>
          <a:lstStyle/>
          <a:p>
            <a:pPr algn="ctr"/>
            <a:r>
              <a:rPr lang="en-US" dirty="0"/>
              <a:t>Supporting Students with ASD Sensory Issues and Needs</a:t>
            </a:r>
          </a:p>
        </p:txBody>
      </p:sp>
      <p:sp>
        <p:nvSpPr>
          <p:cNvPr id="3" name="Content Placeholder 2">
            <a:extLst>
              <a:ext uri="{FF2B5EF4-FFF2-40B4-BE49-F238E27FC236}">
                <a16:creationId xmlns:a16="http://schemas.microsoft.com/office/drawing/2014/main" id="{0236357C-EA65-4505-B7EA-5906E97BC3B1}"/>
              </a:ext>
            </a:extLst>
          </p:cNvPr>
          <p:cNvSpPr>
            <a:spLocks noGrp="1"/>
          </p:cNvSpPr>
          <p:nvPr>
            <p:ph idx="1"/>
          </p:nvPr>
        </p:nvSpPr>
        <p:spPr>
          <a:xfrm>
            <a:off x="1822943" y="1421296"/>
            <a:ext cx="8527427" cy="4313582"/>
          </a:xfrm>
        </p:spPr>
        <p:txBody>
          <a:bodyPr>
            <a:normAutofit fontScale="62500" lnSpcReduction="20000"/>
          </a:bodyPr>
          <a:lstStyle/>
          <a:p>
            <a:pPr marL="0" indent="0" algn="ctr">
              <a:buNone/>
            </a:pPr>
            <a:r>
              <a:rPr lang="en-US" b="1" dirty="0"/>
              <a:t>Some things that you can do to support our student’s sensory needs are:</a:t>
            </a:r>
          </a:p>
          <a:p>
            <a:pPr marL="0" indent="0" algn="ctr">
              <a:buNone/>
            </a:pPr>
            <a:endParaRPr lang="en-US" dirty="0"/>
          </a:p>
          <a:p>
            <a:pPr marL="0" indent="0">
              <a:buNone/>
            </a:pPr>
            <a:r>
              <a:rPr lang="en-US" dirty="0"/>
              <a:t> Designing a “</a:t>
            </a:r>
            <a:r>
              <a:rPr lang="en-US" dirty="0">
                <a:hlinkClick r:id="rId2" tooltip="sensory activities"/>
              </a:rPr>
              <a:t>Sensory Diet</a:t>
            </a:r>
            <a:r>
              <a:rPr lang="en-US" dirty="0"/>
              <a:t>” that works for you and your child</a:t>
            </a:r>
          </a:p>
          <a:p>
            <a:endParaRPr lang="en-US" dirty="0"/>
          </a:p>
          <a:p>
            <a:endParaRPr lang="en-US" dirty="0"/>
          </a:p>
          <a:p>
            <a:r>
              <a:rPr lang="en-US" dirty="0"/>
              <a:t>Assembling a “</a:t>
            </a:r>
            <a:r>
              <a:rPr lang="en-US" dirty="0">
                <a:hlinkClick r:id="rId3" tooltip="sensory tool box"/>
              </a:rPr>
              <a:t>Sensory Tool Box</a:t>
            </a:r>
            <a:r>
              <a:rPr lang="en-US" dirty="0"/>
              <a:t>” of activities and equipment that can be used at </a:t>
            </a:r>
          </a:p>
          <a:p>
            <a:pPr marL="0" indent="0">
              <a:buNone/>
            </a:pPr>
            <a:r>
              <a:rPr lang="en-US" dirty="0"/>
              <a:t>   home and on-the-go</a:t>
            </a:r>
          </a:p>
          <a:p>
            <a:endParaRPr lang="en-US" dirty="0"/>
          </a:p>
          <a:p>
            <a:r>
              <a:rPr lang="en-US" dirty="0"/>
              <a:t>Some of the </a:t>
            </a:r>
            <a:r>
              <a:rPr lang="en-US" dirty="0">
                <a:hlinkClick r:id="rId4" tooltip="Sensory Toys"/>
              </a:rPr>
              <a:t>top Sensory Toys</a:t>
            </a:r>
            <a:r>
              <a:rPr lang="en-US" dirty="0"/>
              <a:t>, Stim-Toys, and Fidgets to improve self-regulation</a:t>
            </a:r>
          </a:p>
          <a:p>
            <a:pPr marL="0" indent="0">
              <a:buNone/>
            </a:pPr>
            <a:endParaRPr lang="en-US" dirty="0"/>
          </a:p>
          <a:p>
            <a:r>
              <a:rPr lang="en-US" dirty="0"/>
              <a:t>Sensory Integration Therapy</a:t>
            </a:r>
          </a:p>
          <a:p>
            <a:endParaRPr lang="en-US" dirty="0"/>
          </a:p>
          <a:p>
            <a:r>
              <a:rPr lang="en-US" dirty="0"/>
              <a:t>Sleep Issues, Autism, and how to support sleep with sensory input like weighted blankets </a:t>
            </a:r>
          </a:p>
          <a:p>
            <a:pPr marL="0" indent="0">
              <a:buNone/>
            </a:pPr>
            <a:endParaRPr lang="en-US" dirty="0"/>
          </a:p>
        </p:txBody>
      </p:sp>
      <p:pic>
        <p:nvPicPr>
          <p:cNvPr id="4" name="Picture 3">
            <a:extLst>
              <a:ext uri="{FF2B5EF4-FFF2-40B4-BE49-F238E27FC236}">
                <a16:creationId xmlns:a16="http://schemas.microsoft.com/office/drawing/2014/main" id="{4E978817-FE58-4AAF-9189-9566CE56D541}"/>
              </a:ext>
            </a:extLst>
          </p:cNvPr>
          <p:cNvPicPr>
            <a:picLocks noChangeAspect="1"/>
          </p:cNvPicPr>
          <p:nvPr/>
        </p:nvPicPr>
        <p:blipFill>
          <a:blip r:embed="rId5"/>
          <a:stretch>
            <a:fillRect/>
          </a:stretch>
        </p:blipFill>
        <p:spPr>
          <a:xfrm>
            <a:off x="7962531" y="1697132"/>
            <a:ext cx="947437" cy="947437"/>
          </a:xfrm>
          <a:prstGeom prst="rect">
            <a:avLst/>
          </a:prstGeom>
        </p:spPr>
      </p:pic>
      <p:pic>
        <p:nvPicPr>
          <p:cNvPr id="5" name="Picture 4">
            <a:extLst>
              <a:ext uri="{FF2B5EF4-FFF2-40B4-BE49-F238E27FC236}">
                <a16:creationId xmlns:a16="http://schemas.microsoft.com/office/drawing/2014/main" id="{6569BF99-EF2C-4754-9756-FB977BFF817B}"/>
              </a:ext>
            </a:extLst>
          </p:cNvPr>
          <p:cNvPicPr>
            <a:picLocks noChangeAspect="1"/>
          </p:cNvPicPr>
          <p:nvPr/>
        </p:nvPicPr>
        <p:blipFill>
          <a:blip r:embed="rId6"/>
          <a:stretch>
            <a:fillRect/>
          </a:stretch>
        </p:blipFill>
        <p:spPr>
          <a:xfrm>
            <a:off x="5335050" y="4401411"/>
            <a:ext cx="979566" cy="757678"/>
          </a:xfrm>
          <a:prstGeom prst="rect">
            <a:avLst/>
          </a:prstGeom>
        </p:spPr>
      </p:pic>
      <p:pic>
        <p:nvPicPr>
          <p:cNvPr id="6" name="Picture 5">
            <a:extLst>
              <a:ext uri="{FF2B5EF4-FFF2-40B4-BE49-F238E27FC236}">
                <a16:creationId xmlns:a16="http://schemas.microsoft.com/office/drawing/2014/main" id="{355E08DE-8D4D-491A-B363-1CCE6DADA586}"/>
              </a:ext>
            </a:extLst>
          </p:cNvPr>
          <p:cNvPicPr>
            <a:picLocks noChangeAspect="1"/>
          </p:cNvPicPr>
          <p:nvPr/>
        </p:nvPicPr>
        <p:blipFill>
          <a:blip r:embed="rId7"/>
          <a:stretch>
            <a:fillRect/>
          </a:stretch>
        </p:blipFill>
        <p:spPr>
          <a:xfrm>
            <a:off x="9861557" y="3953452"/>
            <a:ext cx="859535" cy="826477"/>
          </a:xfrm>
          <a:prstGeom prst="rect">
            <a:avLst/>
          </a:prstGeom>
        </p:spPr>
      </p:pic>
    </p:spTree>
    <p:extLst>
      <p:ext uri="{BB962C8B-B14F-4D97-AF65-F5344CB8AC3E}">
        <p14:creationId xmlns:p14="http://schemas.microsoft.com/office/powerpoint/2010/main" val="32479531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37E020-C28A-4621-AFB8-11D92AADE0FF}"/>
              </a:ext>
            </a:extLst>
          </p:cNvPr>
          <p:cNvSpPr>
            <a:spLocks noGrp="1"/>
          </p:cNvSpPr>
          <p:nvPr>
            <p:ph type="sldNum" sz="quarter" idx="12"/>
          </p:nvPr>
        </p:nvSpPr>
        <p:spPr/>
        <p:txBody>
          <a:bodyPr/>
          <a:lstStyle/>
          <a:p>
            <a:fld id="{16630861-4318-414B-8E21-CA5F03E7BD41}" type="slidenum">
              <a:rPr lang="en-US" smtClean="0"/>
              <a:t>18</a:t>
            </a:fld>
            <a:endParaRPr lang="en-US"/>
          </a:p>
        </p:txBody>
      </p:sp>
      <p:sp>
        <p:nvSpPr>
          <p:cNvPr id="7" name="Rectangle 6">
            <a:extLst>
              <a:ext uri="{FF2B5EF4-FFF2-40B4-BE49-F238E27FC236}">
                <a16:creationId xmlns:a16="http://schemas.microsoft.com/office/drawing/2014/main" id="{C749995F-2A64-489A-AF6A-52732C59DC35}"/>
              </a:ext>
            </a:extLst>
          </p:cNvPr>
          <p:cNvSpPr/>
          <p:nvPr/>
        </p:nvSpPr>
        <p:spPr>
          <a:xfrm>
            <a:off x="2099967" y="5486399"/>
            <a:ext cx="7797625" cy="369332"/>
          </a:xfrm>
          <a:prstGeom prst="rect">
            <a:avLst/>
          </a:prstGeom>
        </p:spPr>
        <p:txBody>
          <a:bodyPr wrap="square">
            <a:spAutoFit/>
          </a:bodyPr>
          <a:lstStyle/>
          <a:p>
            <a:r>
              <a:rPr lang="en-US" dirty="0">
                <a:hlinkClick r:id="rId4"/>
              </a:rPr>
              <a:t>https://www.youtube.com/watch?v=bB0nB0CyBe4&amp;feature=emb_err_woyt</a:t>
            </a:r>
            <a:endParaRPr lang="en-US" dirty="0"/>
          </a:p>
        </p:txBody>
      </p:sp>
      <p:pic>
        <p:nvPicPr>
          <p:cNvPr id="9" name="AUTISM - teaching Phonic reading">
            <a:hlinkClick r:id="" action="ppaction://media"/>
            <a:extLst>
              <a:ext uri="{FF2B5EF4-FFF2-40B4-BE49-F238E27FC236}">
                <a16:creationId xmlns:a16="http://schemas.microsoft.com/office/drawing/2014/main" id="{47E4BAF3-2DCE-4C88-B7FB-6CAA9BD9B53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27657" y="341059"/>
            <a:ext cx="6142243" cy="4606683"/>
          </a:xfrm>
          <a:prstGeom prst="rect">
            <a:avLst/>
          </a:prstGeom>
        </p:spPr>
      </p:pic>
    </p:spTree>
    <p:extLst>
      <p:ext uri="{BB962C8B-B14F-4D97-AF65-F5344CB8AC3E}">
        <p14:creationId xmlns:p14="http://schemas.microsoft.com/office/powerpoint/2010/main" val="720205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34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5102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4152"/>
            <a:ext cx="10515600" cy="1325563"/>
          </a:xfrm>
        </p:spPr>
        <p:txBody>
          <a:bodyPr/>
          <a:lstStyle/>
          <a:p>
            <a:r>
              <a:rPr lang="en-US" dirty="0">
                <a:solidFill>
                  <a:schemeClr val="tx2"/>
                </a:solidFill>
                <a:latin typeface="Vollkorn"/>
              </a:rPr>
              <a:t>General Research-Based Strategies</a:t>
            </a:r>
          </a:p>
        </p:txBody>
      </p:sp>
      <p:sp>
        <p:nvSpPr>
          <p:cNvPr id="3" name="Content Placeholder 2"/>
          <p:cNvSpPr>
            <a:spLocks noGrp="1"/>
          </p:cNvSpPr>
          <p:nvPr>
            <p:ph idx="1"/>
          </p:nvPr>
        </p:nvSpPr>
        <p:spPr>
          <a:xfrm>
            <a:off x="838200" y="1455973"/>
            <a:ext cx="10515600" cy="4351338"/>
          </a:xfrm>
        </p:spPr>
        <p:txBody>
          <a:bodyPr/>
          <a:lstStyle/>
          <a:p>
            <a:r>
              <a:rPr lang="en-US" dirty="0">
                <a:solidFill>
                  <a:schemeClr val="tx1"/>
                </a:solidFill>
              </a:rPr>
              <a:t> </a:t>
            </a:r>
            <a:r>
              <a:rPr lang="en-US" dirty="0">
                <a:solidFill>
                  <a:schemeClr val="tx1"/>
                </a:solidFill>
                <a:latin typeface="Fira Sans"/>
              </a:rPr>
              <a:t>Capitalize on the student’s strengths and specific interests.</a:t>
            </a:r>
          </a:p>
          <a:p>
            <a:r>
              <a:rPr lang="en-US" dirty="0">
                <a:solidFill>
                  <a:schemeClr val="tx1"/>
                </a:solidFill>
                <a:latin typeface="Fira Sans"/>
              </a:rPr>
              <a:t> Explicitly teach and model social expectations for the student.</a:t>
            </a:r>
          </a:p>
          <a:p>
            <a:r>
              <a:rPr lang="en-US" dirty="0">
                <a:solidFill>
                  <a:schemeClr val="tx1"/>
                </a:solidFill>
                <a:latin typeface="Fira Sans"/>
              </a:rPr>
              <a:t> Provide a predictable environment and daily schedule for the student.</a:t>
            </a:r>
          </a:p>
          <a:p>
            <a:r>
              <a:rPr lang="en-US" dirty="0">
                <a:solidFill>
                  <a:schemeClr val="tx1"/>
                </a:solidFill>
                <a:latin typeface="Fira Sans"/>
              </a:rPr>
              <a:t> Design the classroom space in an organized manner so that clutter is kept to a minimum.</a:t>
            </a:r>
          </a:p>
        </p:txBody>
      </p:sp>
      <p:sp>
        <p:nvSpPr>
          <p:cNvPr id="4" name="Slide Number Placeholder 3"/>
          <p:cNvSpPr>
            <a:spLocks noGrp="1"/>
          </p:cNvSpPr>
          <p:nvPr>
            <p:ph type="sldNum" sz="quarter" idx="12"/>
          </p:nvPr>
        </p:nvSpPr>
        <p:spPr/>
        <p:txBody>
          <a:bodyPr/>
          <a:lstStyle/>
          <a:p>
            <a:fld id="{16630861-4318-414B-8E21-CA5F03E7BD41}" type="slidenum">
              <a:rPr lang="en-US" smtClean="0"/>
              <a:t>19</a:t>
            </a:fld>
            <a:endParaRPr lang="en-US"/>
          </a:p>
        </p:txBody>
      </p:sp>
      <p:pic>
        <p:nvPicPr>
          <p:cNvPr id="5" name="Picture 4">
            <a:extLst>
              <a:ext uri="{FF2B5EF4-FFF2-40B4-BE49-F238E27FC236}">
                <a16:creationId xmlns:a16="http://schemas.microsoft.com/office/drawing/2014/main" id="{91AE3FD9-360C-4388-B095-AC09F5B75BEE}"/>
              </a:ext>
            </a:extLst>
          </p:cNvPr>
          <p:cNvPicPr>
            <a:picLocks noChangeAspect="1"/>
          </p:cNvPicPr>
          <p:nvPr/>
        </p:nvPicPr>
        <p:blipFill>
          <a:blip r:embed="rId3"/>
          <a:stretch>
            <a:fillRect/>
          </a:stretch>
        </p:blipFill>
        <p:spPr>
          <a:xfrm>
            <a:off x="1076921" y="4586449"/>
            <a:ext cx="3886250" cy="2116523"/>
          </a:xfrm>
          <a:prstGeom prst="rect">
            <a:avLst/>
          </a:prstGeom>
        </p:spPr>
      </p:pic>
      <p:pic>
        <p:nvPicPr>
          <p:cNvPr id="7" name="Picture 6">
            <a:extLst>
              <a:ext uri="{FF2B5EF4-FFF2-40B4-BE49-F238E27FC236}">
                <a16:creationId xmlns:a16="http://schemas.microsoft.com/office/drawing/2014/main" id="{B842F1BB-5408-4FDC-8F27-11740961E6FA}"/>
              </a:ext>
            </a:extLst>
          </p:cNvPr>
          <p:cNvPicPr>
            <a:picLocks noChangeAspect="1"/>
          </p:cNvPicPr>
          <p:nvPr/>
        </p:nvPicPr>
        <p:blipFill>
          <a:blip r:embed="rId4"/>
          <a:stretch>
            <a:fillRect/>
          </a:stretch>
        </p:blipFill>
        <p:spPr>
          <a:xfrm>
            <a:off x="7222519" y="4586449"/>
            <a:ext cx="3731243" cy="2079520"/>
          </a:xfrm>
          <a:prstGeom prst="rect">
            <a:avLst/>
          </a:prstGeom>
        </p:spPr>
      </p:pic>
      <p:sp>
        <p:nvSpPr>
          <p:cNvPr id="6" name="Arrow: Right 5">
            <a:extLst>
              <a:ext uri="{FF2B5EF4-FFF2-40B4-BE49-F238E27FC236}">
                <a16:creationId xmlns:a16="http://schemas.microsoft.com/office/drawing/2014/main" id="{650BB1F4-3928-431C-8767-3FD2C3238779}"/>
              </a:ext>
            </a:extLst>
          </p:cNvPr>
          <p:cNvSpPr/>
          <p:nvPr/>
        </p:nvSpPr>
        <p:spPr>
          <a:xfrm>
            <a:off x="5214026" y="5291847"/>
            <a:ext cx="1848255" cy="729574"/>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2667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Objectives</a:t>
            </a:r>
          </a:p>
        </p:txBody>
      </p:sp>
      <p:pic>
        <p:nvPicPr>
          <p:cNvPr id="4" name="Content Placeholder 3"/>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192632" y="4032641"/>
            <a:ext cx="1760960" cy="1717775"/>
          </a:xfrm>
          <a:prstGeom prst="rect">
            <a:avLst/>
          </a:prstGeom>
        </p:spPr>
      </p:pic>
      <p:sp>
        <p:nvSpPr>
          <p:cNvPr id="3" name="Content Placeholder 2">
            <a:extLst>
              <a:ext uri="{FF2B5EF4-FFF2-40B4-BE49-F238E27FC236}">
                <a16:creationId xmlns:a16="http://schemas.microsoft.com/office/drawing/2014/main" id="{3E1AB893-D657-4A08-8ACC-4523050612D4}"/>
              </a:ext>
            </a:extLst>
          </p:cNvPr>
          <p:cNvSpPr>
            <a:spLocks noGrp="1"/>
          </p:cNvSpPr>
          <p:nvPr>
            <p:ph sz="half" idx="2"/>
          </p:nvPr>
        </p:nvSpPr>
        <p:spPr>
          <a:xfrm>
            <a:off x="373657" y="1543905"/>
            <a:ext cx="10291412" cy="4065587"/>
          </a:xfrm>
        </p:spPr>
        <p:txBody>
          <a:bodyPr>
            <a:normAutofit/>
          </a:bodyPr>
          <a:lstStyle/>
          <a:p>
            <a:r>
              <a:rPr lang="en-US" dirty="0">
                <a:solidFill>
                  <a:schemeClr val="tx1"/>
                </a:solidFill>
              </a:rPr>
              <a:t>Define Autism Spectrum Disorder (ASD)</a:t>
            </a:r>
          </a:p>
          <a:p>
            <a:r>
              <a:rPr lang="en-US" dirty="0">
                <a:solidFill>
                  <a:schemeClr val="tx1"/>
                </a:solidFill>
              </a:rPr>
              <a:t>Become familiar with current statistics about ASD</a:t>
            </a:r>
          </a:p>
          <a:p>
            <a:r>
              <a:rPr lang="en-US" dirty="0">
                <a:solidFill>
                  <a:schemeClr val="tx1"/>
                </a:solidFill>
              </a:rPr>
              <a:t>Recognize environmental stimuli and sensory processing as it relates to students with autism and mathematics</a:t>
            </a:r>
          </a:p>
          <a:p>
            <a:r>
              <a:rPr lang="en-US" dirty="0">
                <a:solidFill>
                  <a:schemeClr val="tx1"/>
                </a:solidFill>
              </a:rPr>
              <a:t>Learn research based instructional strategies that will offer students with autism better access to the mathematics curriculum</a:t>
            </a:r>
          </a:p>
          <a:p>
            <a:endParaRPr lang="en-US" dirty="0"/>
          </a:p>
        </p:txBody>
      </p:sp>
    </p:spTree>
    <p:extLst>
      <p:ext uri="{BB962C8B-B14F-4D97-AF65-F5344CB8AC3E}">
        <p14:creationId xmlns:p14="http://schemas.microsoft.com/office/powerpoint/2010/main" val="13021080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6630861-4318-414B-8E21-CA5F03E7BD41}" type="slidenum">
              <a:rPr lang="en-US" smtClean="0"/>
              <a:t>20</a:t>
            </a:fld>
            <a:endParaRPr lang="en-US"/>
          </a:p>
        </p:txBody>
      </p:sp>
      <p:graphicFrame>
        <p:nvGraphicFramePr>
          <p:cNvPr id="6" name="Diagram 5"/>
          <p:cNvGraphicFramePr/>
          <p:nvPr/>
        </p:nvGraphicFramePr>
        <p:xfrm>
          <a:off x="2587691" y="858416"/>
          <a:ext cx="7492481" cy="4758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Equal 7"/>
          <p:cNvSpPr/>
          <p:nvPr/>
        </p:nvSpPr>
        <p:spPr>
          <a:xfrm>
            <a:off x="4873691" y="2845835"/>
            <a:ext cx="867746" cy="839757"/>
          </a:xfrm>
          <a:prstGeom prst="mathEqual">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41848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462272" y="5052953"/>
            <a:ext cx="803919" cy="27432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6630861-4318-414B-8E21-CA5F03E7BD41}" type="slidenum">
              <a:rPr kumimoji="0" lang="en-US" sz="1400" b="1" i="0" u="none" strike="noStrike" kern="1200" cap="none" spc="0" normalizeH="0" baseline="0" noProof="0" smtClean="0">
                <a:ln>
                  <a:noFill/>
                </a:ln>
                <a:solidFill>
                  <a:srgbClr val="FFFFFF"/>
                </a:solidFill>
                <a:effectLst/>
                <a:uLnTx/>
                <a:uFillTx/>
                <a:latin typeface="Fira Sans Ultra" charset="0"/>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400" b="1" i="0" u="none" strike="noStrike" kern="1200" cap="none" spc="0" normalizeH="0" baseline="0" noProof="0">
              <a:ln>
                <a:noFill/>
              </a:ln>
              <a:solidFill>
                <a:srgbClr val="FFFFFF"/>
              </a:solidFill>
              <a:effectLst/>
              <a:uLnTx/>
              <a:uFillTx/>
              <a:latin typeface="Fira Sans Ultra" charset="0"/>
            </a:endParaRPr>
          </a:p>
        </p:txBody>
      </p:sp>
      <p:sp>
        <p:nvSpPr>
          <p:cNvPr id="6" name="Freeform 5"/>
          <p:cNvSpPr/>
          <p:nvPr/>
        </p:nvSpPr>
        <p:spPr>
          <a:xfrm>
            <a:off x="4490174" y="407703"/>
            <a:ext cx="3106337" cy="3013575"/>
          </a:xfrm>
          <a:custGeom>
            <a:avLst/>
            <a:gdLst>
              <a:gd name="connsiteX0" fmla="*/ 0 w 2555689"/>
              <a:gd name="connsiteY0" fmla="*/ 1277845 h 2555689"/>
              <a:gd name="connsiteX1" fmla="*/ 1277845 w 2555689"/>
              <a:gd name="connsiteY1" fmla="*/ 0 h 2555689"/>
              <a:gd name="connsiteX2" fmla="*/ 2555690 w 2555689"/>
              <a:gd name="connsiteY2" fmla="*/ 1277845 h 2555689"/>
              <a:gd name="connsiteX3" fmla="*/ 1277845 w 2555689"/>
              <a:gd name="connsiteY3" fmla="*/ 2555690 h 2555689"/>
              <a:gd name="connsiteX4" fmla="*/ 0 w 2555689"/>
              <a:gd name="connsiteY4" fmla="*/ 1277845 h 2555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5689" h="2555689">
                <a:moveTo>
                  <a:pt x="0" y="1277845"/>
                </a:moveTo>
                <a:cubicBezTo>
                  <a:pt x="0" y="572111"/>
                  <a:pt x="572111" y="0"/>
                  <a:pt x="1277845" y="0"/>
                </a:cubicBezTo>
                <a:cubicBezTo>
                  <a:pt x="1983579" y="0"/>
                  <a:pt x="2555690" y="572111"/>
                  <a:pt x="2555690" y="1277845"/>
                </a:cubicBezTo>
                <a:cubicBezTo>
                  <a:pt x="2555690" y="1983579"/>
                  <a:pt x="1983579" y="2555690"/>
                  <a:pt x="1277845" y="2555690"/>
                </a:cubicBezTo>
                <a:cubicBezTo>
                  <a:pt x="572111" y="2555690"/>
                  <a:pt x="0" y="1983579"/>
                  <a:pt x="0" y="1277845"/>
                </a:cubicBezTo>
                <a:close/>
              </a:path>
            </a:pathLst>
          </a:custGeom>
          <a:solidFill>
            <a:srgbClr val="C00000"/>
          </a:solidFill>
          <a:ln>
            <a:solidFill>
              <a:srgbClr val="C00000"/>
            </a:solidFill>
          </a:ln>
        </p:spPr>
        <p:style>
          <a:lnRef idx="2">
            <a:schemeClr val="dk1">
              <a:shade val="50000"/>
            </a:schemeClr>
          </a:lnRef>
          <a:fillRef idx="1">
            <a:schemeClr val="dk1"/>
          </a:fillRef>
          <a:effectRef idx="0">
            <a:schemeClr val="dk1"/>
          </a:effectRef>
          <a:fontRef idx="minor">
            <a:schemeClr val="lt1"/>
          </a:fontRef>
        </p:style>
        <p:txBody>
          <a:bodyPr spcFirstLastPara="0" vert="horz" wrap="square" lIns="340759" tIns="447246" rIns="340758" bIns="958383" numCol="1" spcCol="1270" anchor="ctr" anchorCtr="0">
            <a:noAutofit/>
          </a:bodyPr>
          <a:lstStyle/>
          <a:p>
            <a:pPr marL="0" marR="0" lvl="0" indent="0" algn="ctr" defTabSz="120015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panose="020F0502020204030204"/>
                <a:ea typeface="+mn-ea"/>
                <a:cs typeface="+mn-cs"/>
              </a:rPr>
              <a:t>Quantitative Measure (Lexile)</a:t>
            </a:r>
          </a:p>
        </p:txBody>
      </p:sp>
      <p:sp>
        <p:nvSpPr>
          <p:cNvPr id="7" name="Freeform 6"/>
          <p:cNvSpPr/>
          <p:nvPr/>
        </p:nvSpPr>
        <p:spPr>
          <a:xfrm>
            <a:off x="5737880" y="2446308"/>
            <a:ext cx="3088754" cy="3071277"/>
          </a:xfrm>
          <a:custGeom>
            <a:avLst/>
            <a:gdLst>
              <a:gd name="connsiteX0" fmla="*/ 0 w 2555689"/>
              <a:gd name="connsiteY0" fmla="*/ 1277845 h 2555689"/>
              <a:gd name="connsiteX1" fmla="*/ 1277845 w 2555689"/>
              <a:gd name="connsiteY1" fmla="*/ 0 h 2555689"/>
              <a:gd name="connsiteX2" fmla="*/ 2555690 w 2555689"/>
              <a:gd name="connsiteY2" fmla="*/ 1277845 h 2555689"/>
              <a:gd name="connsiteX3" fmla="*/ 1277845 w 2555689"/>
              <a:gd name="connsiteY3" fmla="*/ 2555690 h 2555689"/>
              <a:gd name="connsiteX4" fmla="*/ 0 w 2555689"/>
              <a:gd name="connsiteY4" fmla="*/ 1277845 h 2555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5689" h="2555689">
                <a:moveTo>
                  <a:pt x="0" y="1277845"/>
                </a:moveTo>
                <a:cubicBezTo>
                  <a:pt x="0" y="572111"/>
                  <a:pt x="572111" y="0"/>
                  <a:pt x="1277845" y="0"/>
                </a:cubicBezTo>
                <a:cubicBezTo>
                  <a:pt x="1983579" y="0"/>
                  <a:pt x="2555690" y="572111"/>
                  <a:pt x="2555690" y="1277845"/>
                </a:cubicBezTo>
                <a:cubicBezTo>
                  <a:pt x="2555690" y="1983579"/>
                  <a:pt x="1983579" y="2555690"/>
                  <a:pt x="1277845" y="2555690"/>
                </a:cubicBezTo>
                <a:cubicBezTo>
                  <a:pt x="572111" y="2555690"/>
                  <a:pt x="0" y="1983579"/>
                  <a:pt x="0" y="1277845"/>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0" vert="horz" wrap="square" lIns="781615" tIns="660220" rIns="240661" bIns="489840" numCol="1" spcCol="1270" anchor="ctr" anchorCtr="0">
            <a:noAutofit/>
          </a:bodyPr>
          <a:lstStyle/>
          <a:p>
            <a:pPr marL="0" marR="0" lvl="0" indent="0" algn="ctr" defTabSz="1200150" rtl="0" eaLnBrk="1" fontAlgn="auto" latinLnBrk="0" hangingPunct="1">
              <a:lnSpc>
                <a:spcPct val="10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Reader and Task Considerations</a:t>
            </a:r>
          </a:p>
        </p:txBody>
      </p:sp>
      <p:sp>
        <p:nvSpPr>
          <p:cNvPr id="8" name="Freeform 7"/>
          <p:cNvSpPr/>
          <p:nvPr/>
        </p:nvSpPr>
        <p:spPr>
          <a:xfrm>
            <a:off x="3279939" y="2437763"/>
            <a:ext cx="3086450" cy="3079822"/>
          </a:xfrm>
          <a:custGeom>
            <a:avLst/>
            <a:gdLst>
              <a:gd name="connsiteX0" fmla="*/ 0 w 2555689"/>
              <a:gd name="connsiteY0" fmla="*/ 1277845 h 2555689"/>
              <a:gd name="connsiteX1" fmla="*/ 1277845 w 2555689"/>
              <a:gd name="connsiteY1" fmla="*/ 0 h 2555689"/>
              <a:gd name="connsiteX2" fmla="*/ 2555690 w 2555689"/>
              <a:gd name="connsiteY2" fmla="*/ 1277845 h 2555689"/>
              <a:gd name="connsiteX3" fmla="*/ 1277845 w 2555689"/>
              <a:gd name="connsiteY3" fmla="*/ 2555690 h 2555689"/>
              <a:gd name="connsiteX4" fmla="*/ 0 w 2555689"/>
              <a:gd name="connsiteY4" fmla="*/ 1277845 h 2555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5689" h="2555689">
                <a:moveTo>
                  <a:pt x="0" y="1277845"/>
                </a:moveTo>
                <a:cubicBezTo>
                  <a:pt x="0" y="572111"/>
                  <a:pt x="572111" y="0"/>
                  <a:pt x="1277845" y="0"/>
                </a:cubicBezTo>
                <a:cubicBezTo>
                  <a:pt x="1983579" y="0"/>
                  <a:pt x="2555690" y="572111"/>
                  <a:pt x="2555690" y="1277845"/>
                </a:cubicBezTo>
                <a:cubicBezTo>
                  <a:pt x="2555690" y="1983579"/>
                  <a:pt x="1983579" y="2555690"/>
                  <a:pt x="1277845" y="2555690"/>
                </a:cubicBezTo>
                <a:cubicBezTo>
                  <a:pt x="572111" y="2555690"/>
                  <a:pt x="0" y="1983579"/>
                  <a:pt x="0" y="1277845"/>
                </a:cubicBezTo>
                <a:close/>
              </a:path>
            </a:pathLst>
          </a:custGeom>
          <a:solidFill>
            <a:srgbClr val="013F71">
              <a:alpha val="50000"/>
            </a:srgbClr>
          </a:solidFill>
          <a:ln w="63500">
            <a:solidFill>
              <a:schemeClr val="accent5">
                <a:lumMod val="50000"/>
              </a:schemeClr>
            </a:solidFill>
          </a:ln>
          <a:scene3d>
            <a:camera prst="orthographicFront">
              <a:rot lat="0" lon="0" rev="0"/>
            </a:camera>
            <a:lightRig rig="contrasting" dir="t">
              <a:rot lat="0" lon="0" rev="1200000"/>
            </a:lightRig>
          </a:scene3d>
          <a:sp3d contourW="12700" prstMaterial="clear">
            <a:bevelT w="177800" h="254000"/>
            <a:bevelB w="152400"/>
          </a:sp3d>
        </p:spPr>
        <p:style>
          <a:lnRef idx="0">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40661" tIns="660220" rIns="781615" bIns="489840" numCol="1" spcCol="1270" anchor="ctr" anchorCtr="0">
            <a:noAutofit/>
          </a:bodyPr>
          <a:lstStyle/>
          <a:p>
            <a:pPr marL="0" marR="0" lvl="0" indent="0" algn="ctr" defTabSz="1200150" rtl="0" eaLnBrk="1" fontAlgn="auto" latinLnBrk="0" hangingPunct="1">
              <a:lnSpc>
                <a:spcPct val="90000"/>
              </a:lnSpc>
              <a:spcBef>
                <a:spcPct val="0"/>
              </a:spcBef>
              <a:spcAft>
                <a:spcPct val="3500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200" b="1" i="0" u="none" strike="noStrike" kern="1200" cap="none" spc="0" normalizeH="0" baseline="0" noProof="0" dirty="0">
                <a:ln>
                  <a:noFill/>
                </a:ln>
                <a:solidFill>
                  <a:srgbClr val="60636B"/>
                </a:solidFill>
                <a:effectLst/>
                <a:uLnTx/>
                <a:uFillTx/>
                <a:latin typeface="Calibri" panose="020F0502020204030204"/>
                <a:ea typeface="+mn-ea"/>
                <a:cs typeface="+mn-cs"/>
              </a:rPr>
              <a:t>Qualitative Features</a:t>
            </a:r>
          </a:p>
        </p:txBody>
      </p:sp>
      <p:sp>
        <p:nvSpPr>
          <p:cNvPr id="9" name="Freeform 8"/>
          <p:cNvSpPr/>
          <p:nvPr/>
        </p:nvSpPr>
        <p:spPr>
          <a:xfrm>
            <a:off x="3279939" y="2446307"/>
            <a:ext cx="3086450" cy="3071277"/>
          </a:xfrm>
          <a:custGeom>
            <a:avLst/>
            <a:gdLst>
              <a:gd name="connsiteX0" fmla="*/ 0 w 2555689"/>
              <a:gd name="connsiteY0" fmla="*/ 1277845 h 2555689"/>
              <a:gd name="connsiteX1" fmla="*/ 1277845 w 2555689"/>
              <a:gd name="connsiteY1" fmla="*/ 0 h 2555689"/>
              <a:gd name="connsiteX2" fmla="*/ 2555690 w 2555689"/>
              <a:gd name="connsiteY2" fmla="*/ 1277845 h 2555689"/>
              <a:gd name="connsiteX3" fmla="*/ 1277845 w 2555689"/>
              <a:gd name="connsiteY3" fmla="*/ 2555690 h 2555689"/>
              <a:gd name="connsiteX4" fmla="*/ 0 w 2555689"/>
              <a:gd name="connsiteY4" fmla="*/ 1277845 h 2555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5689" h="2555689">
                <a:moveTo>
                  <a:pt x="0" y="1277845"/>
                </a:moveTo>
                <a:cubicBezTo>
                  <a:pt x="0" y="572111"/>
                  <a:pt x="572111" y="0"/>
                  <a:pt x="1277845" y="0"/>
                </a:cubicBezTo>
                <a:cubicBezTo>
                  <a:pt x="1983579" y="0"/>
                  <a:pt x="2555690" y="572111"/>
                  <a:pt x="2555690" y="1277845"/>
                </a:cubicBezTo>
                <a:cubicBezTo>
                  <a:pt x="2555690" y="1983579"/>
                  <a:pt x="1983579" y="2555690"/>
                  <a:pt x="1277845" y="2555690"/>
                </a:cubicBezTo>
                <a:cubicBezTo>
                  <a:pt x="572111" y="2555690"/>
                  <a:pt x="0" y="1983579"/>
                  <a:pt x="0" y="1277845"/>
                </a:cubicBezTo>
                <a:close/>
              </a:path>
            </a:pathLst>
          </a:custGeom>
          <a:solidFill>
            <a:srgbClr val="134D7B"/>
          </a:solidFill>
          <a:ln/>
        </p:spPr>
        <p:style>
          <a:lnRef idx="0">
            <a:schemeClr val="accent5"/>
          </a:lnRef>
          <a:fillRef idx="3">
            <a:schemeClr val="accent5"/>
          </a:fillRef>
          <a:effectRef idx="3">
            <a:schemeClr val="accent5"/>
          </a:effectRef>
          <a:fontRef idx="minor">
            <a:schemeClr val="lt1"/>
          </a:fontRef>
        </p:style>
        <p:txBody>
          <a:bodyPr spcFirstLastPara="0" vert="horz" wrap="square" lIns="340759" tIns="447246" rIns="340758" bIns="958383" numCol="1" spcCol="1270" anchor="ctr" anchorCtr="0">
            <a:noAutofit/>
          </a:bodyPr>
          <a:lstStyle/>
          <a:p>
            <a:pPr marL="0" marR="0" lvl="0" indent="0" algn="ctr" defTabSz="1200150" rtl="0" eaLnBrk="1" fontAlgn="auto" latinLnBrk="0" hangingPunct="1">
              <a:lnSpc>
                <a:spcPct val="90000"/>
              </a:lnSpc>
              <a:spcBef>
                <a:spcPct val="0"/>
              </a:spcBef>
              <a:spcAft>
                <a:spcPct val="3500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panose="020F0502020204030204"/>
                <a:ea typeface="+mn-ea"/>
                <a:cs typeface="+mn-cs"/>
              </a:rPr>
              <a:t>Qualitative</a:t>
            </a:r>
          </a:p>
          <a:p>
            <a:pPr marL="0" marR="0" lvl="0" indent="0" algn="ctr" defTabSz="1200150" rtl="0" eaLnBrk="1" fontAlgn="auto" latinLnBrk="0" hangingPunct="1">
              <a:lnSpc>
                <a:spcPct val="90000"/>
              </a:lnSpc>
              <a:spcBef>
                <a:spcPct val="0"/>
              </a:spcBef>
              <a:spcAft>
                <a:spcPct val="3500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panose="020F0502020204030204"/>
                <a:ea typeface="+mn-ea"/>
                <a:cs typeface="+mn-cs"/>
              </a:rPr>
              <a:t>Features</a:t>
            </a:r>
          </a:p>
        </p:txBody>
      </p:sp>
      <p:sp>
        <p:nvSpPr>
          <p:cNvPr id="2" name="TextBox 1"/>
          <p:cNvSpPr txBox="1"/>
          <p:nvPr/>
        </p:nvSpPr>
        <p:spPr>
          <a:xfrm>
            <a:off x="392880" y="350000"/>
            <a:ext cx="688937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2"/>
                </a:solidFill>
                <a:effectLst/>
                <a:uLnTx/>
                <a:uFillTx/>
                <a:latin typeface="Vollkorn"/>
                <a:ea typeface="+mn-ea"/>
                <a:cs typeface="+mn-cs"/>
              </a:rPr>
              <a:t>Text Complexity</a:t>
            </a:r>
          </a:p>
        </p:txBody>
      </p:sp>
    </p:spTree>
    <p:custDataLst>
      <p:tags r:id="rId1"/>
    </p:custDataLst>
    <p:extLst>
      <p:ext uri="{BB962C8B-B14F-4D97-AF65-F5344CB8AC3E}">
        <p14:creationId xmlns:p14="http://schemas.microsoft.com/office/powerpoint/2010/main" val="2651656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lt;strong&gt;Book&lt;/strong&gt; | Free Stock Photo | Illustration of an &lt;strong&gt;open book&lt;/strong&gt; ..."/>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484030" y="2373875"/>
            <a:ext cx="6362770" cy="3284780"/>
          </a:xfrm>
          <a:prstGeom prst="rect">
            <a:avLst/>
          </a:prstGeom>
        </p:spPr>
      </p:pic>
      <p:pic>
        <p:nvPicPr>
          <p:cNvPr id="5" name="Picture 4" descr="&lt;strong&gt;Magnifying&lt;/strong&gt; &lt;strong&gt;Glass&lt;/strong&gt; | Free Stock Photo | Illustration of a ..."/>
          <p:cNvPicPr>
            <a:picLocks noChangeAspect="1"/>
          </p:cNvPicPr>
          <p:nvPr/>
        </p:nvPicPr>
        <p:blipFill>
          <a:blip r:embed="rId5" cstate="print">
            <a:clrChange>
              <a:clrFrom>
                <a:srgbClr val="F2F2F2"/>
              </a:clrFrom>
              <a:clrTo>
                <a:srgbClr val="F2F2F2">
                  <a:alpha val="0"/>
                </a:srgbClr>
              </a:clrTo>
            </a:clrChange>
            <a:duotone>
              <a:schemeClr val="accent4">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tretch>
            <a:fillRect/>
          </a:stretch>
        </p:blipFill>
        <p:spPr>
          <a:xfrm rot="937637">
            <a:off x="5970118" y="1564624"/>
            <a:ext cx="1920365" cy="2748247"/>
          </a:xfrm>
          <a:prstGeom prst="rect">
            <a:avLst/>
          </a:prstGeom>
        </p:spPr>
      </p:pic>
      <p:sp>
        <p:nvSpPr>
          <p:cNvPr id="12" name="TextBox 11"/>
          <p:cNvSpPr txBox="1"/>
          <p:nvPr/>
        </p:nvSpPr>
        <p:spPr>
          <a:xfrm>
            <a:off x="686935" y="1517404"/>
            <a:ext cx="4487813" cy="347787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134D7B"/>
              </a:solidFill>
              <a:effectLst/>
              <a:uLnTx/>
              <a:uFillTx/>
              <a:latin typeface="Fira Sans" panose="020B0503050000020004"/>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134D7B"/>
                </a:solidFill>
                <a:effectLst/>
                <a:uLnTx/>
                <a:uFillTx/>
                <a:latin typeface="Fira Sans" panose="020B0503050000020004"/>
                <a:ea typeface="+mn-ea"/>
                <a:cs typeface="+mn-cs"/>
              </a:rPr>
              <a:t>Sentence Length</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134D7B"/>
              </a:solidFill>
              <a:effectLst/>
              <a:uLnTx/>
              <a:uFillTx/>
              <a:latin typeface="Fira Sans" panose="020B0503050000020004"/>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134D7B"/>
                </a:solidFill>
                <a:effectLst/>
                <a:uLnTx/>
                <a:uFillTx/>
                <a:latin typeface="Fira Sans" panose="020B0503050000020004"/>
                <a:ea typeface="+mn-ea"/>
                <a:cs typeface="+mn-cs"/>
              </a:rPr>
              <a:t>Word Length</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134D7B"/>
              </a:solidFill>
              <a:effectLst/>
              <a:uLnTx/>
              <a:uFillTx/>
              <a:latin typeface="Fira Sans" panose="020B0503050000020004"/>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134D7B"/>
                </a:solidFill>
                <a:effectLst/>
                <a:uLnTx/>
                <a:uFillTx/>
                <a:latin typeface="Fira Sans" panose="020B0503050000020004"/>
                <a:ea typeface="+mn-ea"/>
                <a:cs typeface="+mn-cs"/>
              </a:rPr>
              <a:t>Unknown Words</a:t>
            </a:r>
          </a:p>
        </p:txBody>
      </p:sp>
      <p:sp>
        <p:nvSpPr>
          <p:cNvPr id="10" name="Title 9"/>
          <p:cNvSpPr>
            <a:spLocks noGrp="1"/>
          </p:cNvSpPr>
          <p:nvPr>
            <p:ph type="title"/>
          </p:nvPr>
        </p:nvSpPr>
        <p:spPr>
          <a:xfrm>
            <a:off x="377653" y="310776"/>
            <a:ext cx="10515600" cy="1325563"/>
          </a:xfrm>
        </p:spPr>
        <p:txBody>
          <a:bodyPr/>
          <a:lstStyle/>
          <a:p>
            <a:r>
              <a:rPr lang="en-US" b="1" dirty="0">
                <a:solidFill>
                  <a:srgbClr val="134D7B"/>
                </a:solidFill>
                <a:latin typeface="Vollkorn Regular" panose="02000503070000020003" pitchFamily="2" charset="0"/>
              </a:rPr>
              <a:t>Lexile Measure for Texts = </a:t>
            </a:r>
          </a:p>
        </p:txBody>
      </p:sp>
    </p:spTree>
    <p:custDataLst>
      <p:tags r:id="rId1"/>
    </p:custDataLst>
    <p:extLst>
      <p:ext uri="{BB962C8B-B14F-4D97-AF65-F5344CB8AC3E}">
        <p14:creationId xmlns:p14="http://schemas.microsoft.com/office/powerpoint/2010/main" val="29678807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991463" y="5169685"/>
            <a:ext cx="803919" cy="274322"/>
          </a:xfrm>
        </p:spPr>
        <p:txBody>
          <a:bodyPr/>
          <a:lstStyle/>
          <a:p>
            <a:fld id="{16630861-4318-414B-8E21-CA5F03E7BD41}" type="slidenum">
              <a:rPr lang="en-US" smtClean="0"/>
              <a:t>23</a:t>
            </a:fld>
            <a:endParaRPr lang="en-US"/>
          </a:p>
        </p:txBody>
      </p:sp>
      <p:sp>
        <p:nvSpPr>
          <p:cNvPr id="5" name="Content Placeholder 4"/>
          <p:cNvSpPr txBox="1">
            <a:spLocks noGrp="1"/>
          </p:cNvSpPr>
          <p:nvPr>
            <p:ph idx="1"/>
          </p:nvPr>
        </p:nvSpPr>
        <p:spPr>
          <a:xfrm>
            <a:off x="1017150" y="1484347"/>
            <a:ext cx="11369903" cy="3060325"/>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Fira Sans" panose="020B0503050000020004"/>
              </a:rPr>
              <a:t>Layers of </a:t>
            </a:r>
            <a:r>
              <a:rPr lang="en-US" dirty="0">
                <a:latin typeface="Fira Sans" panose="020B0503050000020004"/>
              </a:rPr>
              <a:t>M</a:t>
            </a:r>
            <a:r>
              <a:rPr lang="en-US" sz="2800" dirty="0">
                <a:latin typeface="Fira Sans" panose="020B0503050000020004"/>
              </a:rPr>
              <a:t>eaning</a:t>
            </a:r>
          </a:p>
          <a:p>
            <a:pPr marL="285750" indent="-285750">
              <a:buFont typeface="Arial" panose="020B0604020202020204" pitchFamily="34" charset="0"/>
              <a:buChar char="•"/>
            </a:pPr>
            <a:r>
              <a:rPr lang="en-US" sz="2800" dirty="0">
                <a:latin typeface="Fira Sans" panose="020B0503050000020004"/>
              </a:rPr>
              <a:t>Figurative </a:t>
            </a:r>
            <a:r>
              <a:rPr lang="en-US" dirty="0">
                <a:latin typeface="Fira Sans" panose="020B0503050000020004"/>
              </a:rPr>
              <a:t>L</a:t>
            </a:r>
            <a:r>
              <a:rPr lang="en-US" sz="2800" dirty="0">
                <a:latin typeface="Fira Sans" panose="020B0503050000020004"/>
              </a:rPr>
              <a:t>anguage</a:t>
            </a:r>
          </a:p>
          <a:p>
            <a:pPr marL="285750" indent="-285750">
              <a:buFont typeface="Arial" panose="020B0604020202020204" pitchFamily="34" charset="0"/>
              <a:buChar char="•"/>
            </a:pPr>
            <a:r>
              <a:rPr lang="en-US" sz="2800" dirty="0">
                <a:latin typeface="Fira Sans" panose="020B0503050000020004"/>
              </a:rPr>
              <a:t>Author’s Purpose</a:t>
            </a:r>
          </a:p>
          <a:p>
            <a:pPr marL="285750" indent="-285750">
              <a:buFont typeface="Arial" panose="020B0604020202020204" pitchFamily="34" charset="0"/>
              <a:buChar char="•"/>
            </a:pPr>
            <a:r>
              <a:rPr lang="en-US" sz="2800" dirty="0">
                <a:latin typeface="Fira Sans" panose="020B0503050000020004"/>
              </a:rPr>
              <a:t>Craft and Structure</a:t>
            </a:r>
          </a:p>
          <a:p>
            <a:pPr marL="285750" indent="-285750">
              <a:buFont typeface="Arial" panose="020B0604020202020204" pitchFamily="34" charset="0"/>
              <a:buChar char="•"/>
            </a:pPr>
            <a:r>
              <a:rPr lang="en-US" sz="2800" dirty="0">
                <a:latin typeface="Fira Sans" panose="020B0503050000020004"/>
              </a:rPr>
              <a:t>Language Conventions</a:t>
            </a:r>
          </a:p>
          <a:p>
            <a:pPr marL="285750" indent="-285750">
              <a:buFont typeface="Arial" panose="020B0604020202020204" pitchFamily="34" charset="0"/>
              <a:buChar char="•"/>
            </a:pPr>
            <a:r>
              <a:rPr lang="en-US" sz="2800" dirty="0">
                <a:latin typeface="Fira Sans" panose="020B0503050000020004"/>
              </a:rPr>
              <a:t>Knowledge Demands</a:t>
            </a:r>
          </a:p>
        </p:txBody>
      </p:sp>
      <p:sp>
        <p:nvSpPr>
          <p:cNvPr id="6" name="Freeform 5"/>
          <p:cNvSpPr/>
          <p:nvPr/>
        </p:nvSpPr>
        <p:spPr>
          <a:xfrm>
            <a:off x="7019365" y="524435"/>
            <a:ext cx="3106337" cy="3013575"/>
          </a:xfrm>
          <a:custGeom>
            <a:avLst/>
            <a:gdLst>
              <a:gd name="connsiteX0" fmla="*/ 0 w 2555689"/>
              <a:gd name="connsiteY0" fmla="*/ 1277845 h 2555689"/>
              <a:gd name="connsiteX1" fmla="*/ 1277845 w 2555689"/>
              <a:gd name="connsiteY1" fmla="*/ 0 h 2555689"/>
              <a:gd name="connsiteX2" fmla="*/ 2555690 w 2555689"/>
              <a:gd name="connsiteY2" fmla="*/ 1277845 h 2555689"/>
              <a:gd name="connsiteX3" fmla="*/ 1277845 w 2555689"/>
              <a:gd name="connsiteY3" fmla="*/ 2555690 h 2555689"/>
              <a:gd name="connsiteX4" fmla="*/ 0 w 2555689"/>
              <a:gd name="connsiteY4" fmla="*/ 1277845 h 2555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5689" h="2555689">
                <a:moveTo>
                  <a:pt x="0" y="1277845"/>
                </a:moveTo>
                <a:cubicBezTo>
                  <a:pt x="0" y="572111"/>
                  <a:pt x="572111" y="0"/>
                  <a:pt x="1277845" y="0"/>
                </a:cubicBezTo>
                <a:cubicBezTo>
                  <a:pt x="1983579" y="0"/>
                  <a:pt x="2555690" y="572111"/>
                  <a:pt x="2555690" y="1277845"/>
                </a:cubicBezTo>
                <a:cubicBezTo>
                  <a:pt x="2555690" y="1983579"/>
                  <a:pt x="1983579" y="2555690"/>
                  <a:pt x="1277845" y="2555690"/>
                </a:cubicBezTo>
                <a:cubicBezTo>
                  <a:pt x="572111" y="2555690"/>
                  <a:pt x="0" y="1983579"/>
                  <a:pt x="0" y="1277845"/>
                </a:cubicBezTo>
                <a:close/>
              </a:path>
            </a:pathLst>
          </a:custGeom>
          <a:solidFill>
            <a:srgbClr val="C00000"/>
          </a:solidFill>
          <a:ln w="63500">
            <a:solidFill>
              <a:srgbClr val="A7253F"/>
            </a:solidFill>
          </a:ln>
          <a:scene3d>
            <a:camera prst="orthographicFront">
              <a:rot lat="0" lon="0" rev="0"/>
            </a:camera>
            <a:lightRig rig="contrasting" dir="t">
              <a:rot lat="0" lon="0" rev="1200000"/>
            </a:lightRig>
          </a:scene3d>
          <a:sp3d contourW="12700" prstMaterial="clear">
            <a:bevelT w="177800" h="254000"/>
            <a:bevelB w="152400"/>
          </a:sp3d>
        </p:spPr>
        <p:style>
          <a:lnRef idx="0">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340759" tIns="447246" rIns="340758" bIns="958383" numCol="1" spcCol="1270" anchor="ctr" anchorCtr="0">
            <a:noAutofit/>
          </a:bodyPr>
          <a:lstStyle/>
          <a:p>
            <a:pPr lvl="0" algn="ctr" defTabSz="1200150">
              <a:lnSpc>
                <a:spcPct val="90000"/>
              </a:lnSpc>
              <a:spcBef>
                <a:spcPct val="0"/>
              </a:spcBef>
              <a:spcAft>
                <a:spcPct val="35000"/>
              </a:spcAft>
            </a:pPr>
            <a:r>
              <a:rPr lang="en-US" sz="3200" b="1" kern="1200" dirty="0">
                <a:solidFill>
                  <a:schemeClr val="bg1">
                    <a:lumMod val="75000"/>
                  </a:schemeClr>
                </a:solidFill>
              </a:rPr>
              <a:t>Quantitative Measure (Lexile)</a:t>
            </a:r>
          </a:p>
        </p:txBody>
      </p:sp>
      <p:sp>
        <p:nvSpPr>
          <p:cNvPr id="7" name="Freeform 6"/>
          <p:cNvSpPr/>
          <p:nvPr/>
        </p:nvSpPr>
        <p:spPr>
          <a:xfrm>
            <a:off x="8267071" y="2563040"/>
            <a:ext cx="3088754" cy="3071277"/>
          </a:xfrm>
          <a:custGeom>
            <a:avLst/>
            <a:gdLst>
              <a:gd name="connsiteX0" fmla="*/ 0 w 2555689"/>
              <a:gd name="connsiteY0" fmla="*/ 1277845 h 2555689"/>
              <a:gd name="connsiteX1" fmla="*/ 1277845 w 2555689"/>
              <a:gd name="connsiteY1" fmla="*/ 0 h 2555689"/>
              <a:gd name="connsiteX2" fmla="*/ 2555690 w 2555689"/>
              <a:gd name="connsiteY2" fmla="*/ 1277845 h 2555689"/>
              <a:gd name="connsiteX3" fmla="*/ 1277845 w 2555689"/>
              <a:gd name="connsiteY3" fmla="*/ 2555690 h 2555689"/>
              <a:gd name="connsiteX4" fmla="*/ 0 w 2555689"/>
              <a:gd name="connsiteY4" fmla="*/ 1277845 h 2555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5689" h="2555689">
                <a:moveTo>
                  <a:pt x="0" y="1277845"/>
                </a:moveTo>
                <a:cubicBezTo>
                  <a:pt x="0" y="572111"/>
                  <a:pt x="572111" y="0"/>
                  <a:pt x="1277845" y="0"/>
                </a:cubicBezTo>
                <a:cubicBezTo>
                  <a:pt x="1983579" y="0"/>
                  <a:pt x="2555690" y="572111"/>
                  <a:pt x="2555690" y="1277845"/>
                </a:cubicBezTo>
                <a:cubicBezTo>
                  <a:pt x="2555690" y="1983579"/>
                  <a:pt x="1983579" y="2555690"/>
                  <a:pt x="1277845" y="2555690"/>
                </a:cubicBezTo>
                <a:cubicBezTo>
                  <a:pt x="572111" y="2555690"/>
                  <a:pt x="0" y="1983579"/>
                  <a:pt x="0" y="1277845"/>
                </a:cubicBezTo>
                <a:close/>
              </a:path>
            </a:pathLst>
          </a:custGeom>
          <a:solidFill>
            <a:srgbClr val="FFC000"/>
          </a:solidFill>
          <a:ln w="57150">
            <a:solidFill>
              <a:srgbClr val="FFC000"/>
            </a:solidFill>
          </a:ln>
          <a:scene3d>
            <a:camera prst="orthographicFront">
              <a:rot lat="0" lon="0" rev="0"/>
            </a:camera>
            <a:lightRig rig="contrasting" dir="t">
              <a:rot lat="0" lon="0" rev="1200000"/>
            </a:lightRig>
          </a:scene3d>
          <a:sp3d contourW="12700" prstMaterial="clear">
            <a:bevelT w="177800" h="254000"/>
            <a:bevelB w="152400"/>
          </a:sp3d>
        </p:spPr>
        <p:style>
          <a:lnRef idx="0">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781615" tIns="660220" rIns="240661" bIns="489840" numCol="1" spcCol="1270" anchor="ctr" anchorCtr="0">
            <a:noAutofit/>
          </a:bodyPr>
          <a:lstStyle/>
          <a:p>
            <a:pPr lvl="0" algn="ctr" defTabSz="1200150">
              <a:spcBef>
                <a:spcPct val="0"/>
              </a:spcBef>
              <a:spcAft>
                <a:spcPct val="35000"/>
              </a:spcAft>
            </a:pPr>
            <a:r>
              <a:rPr lang="en-US" sz="2400" b="1" kern="1200" dirty="0">
                <a:solidFill>
                  <a:schemeClr val="bg1">
                    <a:lumMod val="75000"/>
                  </a:schemeClr>
                </a:solidFill>
              </a:rPr>
              <a:t>Reader and Task Considerations</a:t>
            </a:r>
          </a:p>
        </p:txBody>
      </p:sp>
      <p:sp>
        <p:nvSpPr>
          <p:cNvPr id="8" name="Freeform 7"/>
          <p:cNvSpPr/>
          <p:nvPr/>
        </p:nvSpPr>
        <p:spPr>
          <a:xfrm>
            <a:off x="5809130" y="2554495"/>
            <a:ext cx="3086450" cy="3079822"/>
          </a:xfrm>
          <a:custGeom>
            <a:avLst/>
            <a:gdLst>
              <a:gd name="connsiteX0" fmla="*/ 0 w 2555689"/>
              <a:gd name="connsiteY0" fmla="*/ 1277845 h 2555689"/>
              <a:gd name="connsiteX1" fmla="*/ 1277845 w 2555689"/>
              <a:gd name="connsiteY1" fmla="*/ 0 h 2555689"/>
              <a:gd name="connsiteX2" fmla="*/ 2555690 w 2555689"/>
              <a:gd name="connsiteY2" fmla="*/ 1277845 h 2555689"/>
              <a:gd name="connsiteX3" fmla="*/ 1277845 w 2555689"/>
              <a:gd name="connsiteY3" fmla="*/ 2555690 h 2555689"/>
              <a:gd name="connsiteX4" fmla="*/ 0 w 2555689"/>
              <a:gd name="connsiteY4" fmla="*/ 1277845 h 2555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5689" h="2555689">
                <a:moveTo>
                  <a:pt x="0" y="1277845"/>
                </a:moveTo>
                <a:cubicBezTo>
                  <a:pt x="0" y="572111"/>
                  <a:pt x="572111" y="0"/>
                  <a:pt x="1277845" y="0"/>
                </a:cubicBezTo>
                <a:cubicBezTo>
                  <a:pt x="1983579" y="0"/>
                  <a:pt x="2555690" y="572111"/>
                  <a:pt x="2555690" y="1277845"/>
                </a:cubicBezTo>
                <a:cubicBezTo>
                  <a:pt x="2555690" y="1983579"/>
                  <a:pt x="1983579" y="2555690"/>
                  <a:pt x="1277845" y="2555690"/>
                </a:cubicBezTo>
                <a:cubicBezTo>
                  <a:pt x="572111" y="2555690"/>
                  <a:pt x="0" y="1983579"/>
                  <a:pt x="0" y="1277845"/>
                </a:cubicBezTo>
                <a:close/>
              </a:path>
            </a:pathLst>
          </a:custGeom>
          <a:solidFill>
            <a:srgbClr val="013F71">
              <a:alpha val="50000"/>
            </a:srgbClr>
          </a:solidFill>
          <a:ln w="63500">
            <a:solidFill>
              <a:schemeClr val="accent5">
                <a:lumMod val="50000"/>
              </a:schemeClr>
            </a:solidFill>
          </a:ln>
          <a:scene3d>
            <a:camera prst="orthographicFront">
              <a:rot lat="0" lon="0" rev="0"/>
            </a:camera>
            <a:lightRig rig="contrasting" dir="t">
              <a:rot lat="0" lon="0" rev="1200000"/>
            </a:lightRig>
          </a:scene3d>
          <a:sp3d contourW="12700" prstMaterial="clear">
            <a:bevelT w="177800" h="254000"/>
            <a:bevelB w="152400"/>
          </a:sp3d>
        </p:spPr>
        <p:style>
          <a:lnRef idx="0">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40661" tIns="660220" rIns="781615" bIns="489840" numCol="1" spcCol="1270" anchor="ctr" anchorCtr="0">
            <a:noAutofit/>
          </a:bodyPr>
          <a:lstStyle/>
          <a:p>
            <a:pPr lvl="0" algn="ctr" defTabSz="1200150">
              <a:lnSpc>
                <a:spcPct val="90000"/>
              </a:lnSpc>
              <a:spcBef>
                <a:spcPct val="0"/>
              </a:spcBef>
              <a:spcAft>
                <a:spcPct val="35000"/>
              </a:spcAft>
            </a:pPr>
            <a:r>
              <a:rPr lang="en-US" sz="3600" b="1" kern="1200" dirty="0"/>
              <a:t>    </a:t>
            </a:r>
            <a:r>
              <a:rPr lang="en-US" sz="3200" b="1" kern="1200" dirty="0">
                <a:solidFill>
                  <a:srgbClr val="60636B"/>
                </a:solidFill>
              </a:rPr>
              <a:t>Qualitative Features</a:t>
            </a:r>
          </a:p>
        </p:txBody>
      </p:sp>
      <p:sp>
        <p:nvSpPr>
          <p:cNvPr id="9" name="Freeform 8"/>
          <p:cNvSpPr/>
          <p:nvPr/>
        </p:nvSpPr>
        <p:spPr>
          <a:xfrm>
            <a:off x="5809130" y="2563039"/>
            <a:ext cx="3086450" cy="3071277"/>
          </a:xfrm>
          <a:custGeom>
            <a:avLst/>
            <a:gdLst>
              <a:gd name="connsiteX0" fmla="*/ 0 w 2555689"/>
              <a:gd name="connsiteY0" fmla="*/ 1277845 h 2555689"/>
              <a:gd name="connsiteX1" fmla="*/ 1277845 w 2555689"/>
              <a:gd name="connsiteY1" fmla="*/ 0 h 2555689"/>
              <a:gd name="connsiteX2" fmla="*/ 2555690 w 2555689"/>
              <a:gd name="connsiteY2" fmla="*/ 1277845 h 2555689"/>
              <a:gd name="connsiteX3" fmla="*/ 1277845 w 2555689"/>
              <a:gd name="connsiteY3" fmla="*/ 2555690 h 2555689"/>
              <a:gd name="connsiteX4" fmla="*/ 0 w 2555689"/>
              <a:gd name="connsiteY4" fmla="*/ 1277845 h 2555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5689" h="2555689">
                <a:moveTo>
                  <a:pt x="0" y="1277845"/>
                </a:moveTo>
                <a:cubicBezTo>
                  <a:pt x="0" y="572111"/>
                  <a:pt x="572111" y="0"/>
                  <a:pt x="1277845" y="0"/>
                </a:cubicBezTo>
                <a:cubicBezTo>
                  <a:pt x="1983579" y="0"/>
                  <a:pt x="2555690" y="572111"/>
                  <a:pt x="2555690" y="1277845"/>
                </a:cubicBezTo>
                <a:cubicBezTo>
                  <a:pt x="2555690" y="1983579"/>
                  <a:pt x="1983579" y="2555690"/>
                  <a:pt x="1277845" y="2555690"/>
                </a:cubicBezTo>
                <a:cubicBezTo>
                  <a:pt x="572111" y="2555690"/>
                  <a:pt x="0" y="1983579"/>
                  <a:pt x="0" y="1277845"/>
                </a:cubicBezTo>
                <a:close/>
              </a:path>
            </a:pathLst>
          </a:custGeom>
          <a:solidFill>
            <a:srgbClr val="134D7B"/>
          </a:solidFill>
          <a:ln w="63500">
            <a:solidFill>
              <a:srgbClr val="134D7B"/>
            </a:solidFill>
          </a:ln>
        </p:spPr>
        <p:style>
          <a:lnRef idx="0">
            <a:scrgbClr r="0" g="0" b="0"/>
          </a:lnRef>
          <a:fillRef idx="0">
            <a:scrgbClr r="0" g="0" b="0"/>
          </a:fillRef>
          <a:effectRef idx="0">
            <a:scrgbClr r="0" g="0" b="0"/>
          </a:effectRef>
          <a:fontRef idx="minor">
            <a:schemeClr val="lt1"/>
          </a:fontRef>
        </p:style>
        <p:txBody>
          <a:bodyPr spcFirstLastPara="0" vert="horz" wrap="square" lIns="340759" tIns="447246" rIns="340758" bIns="958383" numCol="1" spcCol="1270" anchor="ctr" anchorCtr="0">
            <a:noAutofit/>
          </a:bodyPr>
          <a:lstStyle/>
          <a:p>
            <a:pPr lvl="0" algn="ctr" defTabSz="1200150">
              <a:lnSpc>
                <a:spcPct val="90000"/>
              </a:lnSpc>
              <a:spcBef>
                <a:spcPct val="0"/>
              </a:spcBef>
              <a:spcAft>
                <a:spcPct val="35000"/>
              </a:spcAft>
            </a:pPr>
            <a:r>
              <a:rPr lang="en-US" sz="3600" b="1" kern="1200" dirty="0">
                <a:solidFill>
                  <a:schemeClr val="bg1"/>
                </a:solidFill>
              </a:rPr>
              <a:t>Qualitative</a:t>
            </a:r>
          </a:p>
          <a:p>
            <a:pPr lvl="0" algn="ctr" defTabSz="1200150">
              <a:lnSpc>
                <a:spcPct val="90000"/>
              </a:lnSpc>
              <a:spcBef>
                <a:spcPct val="0"/>
              </a:spcBef>
              <a:spcAft>
                <a:spcPct val="35000"/>
              </a:spcAft>
            </a:pPr>
            <a:r>
              <a:rPr lang="en-US" sz="3600" b="1" dirty="0">
                <a:solidFill>
                  <a:schemeClr val="bg1"/>
                </a:solidFill>
              </a:rPr>
              <a:t>Features</a:t>
            </a:r>
            <a:endParaRPr lang="en-US" sz="3600" b="1" kern="1200" dirty="0">
              <a:solidFill>
                <a:schemeClr val="bg1"/>
              </a:solidFill>
            </a:endParaRPr>
          </a:p>
        </p:txBody>
      </p:sp>
      <p:sp>
        <p:nvSpPr>
          <p:cNvPr id="2" name="TextBox 1"/>
          <p:cNvSpPr txBox="1"/>
          <p:nvPr/>
        </p:nvSpPr>
        <p:spPr>
          <a:xfrm>
            <a:off x="462978" y="218928"/>
            <a:ext cx="6889377" cy="1200329"/>
          </a:xfrm>
          <a:prstGeom prst="rect">
            <a:avLst/>
          </a:prstGeom>
          <a:noFill/>
        </p:spPr>
        <p:txBody>
          <a:bodyPr wrap="square" rtlCol="0">
            <a:spAutoFit/>
          </a:bodyPr>
          <a:lstStyle/>
          <a:p>
            <a:r>
              <a:rPr lang="en-US" sz="3600" b="1" dirty="0">
                <a:solidFill>
                  <a:schemeClr val="tx2"/>
                </a:solidFill>
                <a:latin typeface="Vollkorn"/>
              </a:rPr>
              <a:t>Lexile measure of a text does </a:t>
            </a:r>
            <a:r>
              <a:rPr lang="en-US" sz="3600" b="1" u="sng" dirty="0">
                <a:solidFill>
                  <a:schemeClr val="tx2"/>
                </a:solidFill>
                <a:latin typeface="Vollkorn"/>
              </a:rPr>
              <a:t>not</a:t>
            </a:r>
            <a:r>
              <a:rPr lang="en-US" sz="3600" b="1" dirty="0">
                <a:solidFill>
                  <a:schemeClr val="tx2"/>
                </a:solidFill>
                <a:latin typeface="Vollkorn"/>
              </a:rPr>
              <a:t> account for…</a:t>
            </a:r>
          </a:p>
        </p:txBody>
      </p:sp>
    </p:spTree>
    <p:custDataLst>
      <p:tags r:id="rId1"/>
    </p:custDataLst>
    <p:extLst>
      <p:ext uri="{BB962C8B-B14F-4D97-AF65-F5344CB8AC3E}">
        <p14:creationId xmlns:p14="http://schemas.microsoft.com/office/powerpoint/2010/main" val="23093939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991463" y="5169685"/>
            <a:ext cx="803919" cy="274322"/>
          </a:xfrm>
        </p:spPr>
        <p:txBody>
          <a:bodyPr/>
          <a:lstStyle/>
          <a:p>
            <a:fld id="{16630861-4318-414B-8E21-CA5F03E7BD41}" type="slidenum">
              <a:rPr lang="en-US" smtClean="0"/>
              <a:t>24</a:t>
            </a:fld>
            <a:endParaRPr lang="en-US"/>
          </a:p>
        </p:txBody>
      </p:sp>
      <p:sp>
        <p:nvSpPr>
          <p:cNvPr id="5" name="Content Placeholder 4"/>
          <p:cNvSpPr txBox="1">
            <a:spLocks noGrp="1"/>
          </p:cNvSpPr>
          <p:nvPr>
            <p:ph idx="1"/>
          </p:nvPr>
        </p:nvSpPr>
        <p:spPr>
          <a:xfrm>
            <a:off x="1017150" y="1484347"/>
            <a:ext cx="5025841" cy="2675604"/>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Fira Sans" panose="020B0503050000020004"/>
              </a:rPr>
              <a:t>A student’s prior knowledge</a:t>
            </a:r>
          </a:p>
          <a:p>
            <a:pPr marL="285750" indent="-285750">
              <a:buFont typeface="Arial" panose="020B0604020202020204" pitchFamily="34" charset="0"/>
              <a:buChar char="•"/>
            </a:pPr>
            <a:r>
              <a:rPr lang="en-US" dirty="0">
                <a:latin typeface="Fira Sans" panose="020B0503050000020004"/>
              </a:rPr>
              <a:t>A student’s interests or motivation to read</a:t>
            </a:r>
          </a:p>
          <a:p>
            <a:pPr marL="285750" indent="-285750">
              <a:buFont typeface="Arial" panose="020B0604020202020204" pitchFamily="34" charset="0"/>
              <a:buChar char="•"/>
            </a:pPr>
            <a:r>
              <a:rPr lang="en-US" sz="2800" dirty="0">
                <a:latin typeface="Fira Sans" panose="020B0503050000020004"/>
              </a:rPr>
              <a:t>A student’s ability to use information gained to perform a task</a:t>
            </a:r>
          </a:p>
        </p:txBody>
      </p:sp>
      <p:sp>
        <p:nvSpPr>
          <p:cNvPr id="6" name="Freeform 5"/>
          <p:cNvSpPr/>
          <p:nvPr/>
        </p:nvSpPr>
        <p:spPr>
          <a:xfrm>
            <a:off x="7019365" y="524435"/>
            <a:ext cx="3106337" cy="3013575"/>
          </a:xfrm>
          <a:custGeom>
            <a:avLst/>
            <a:gdLst>
              <a:gd name="connsiteX0" fmla="*/ 0 w 2555689"/>
              <a:gd name="connsiteY0" fmla="*/ 1277845 h 2555689"/>
              <a:gd name="connsiteX1" fmla="*/ 1277845 w 2555689"/>
              <a:gd name="connsiteY1" fmla="*/ 0 h 2555689"/>
              <a:gd name="connsiteX2" fmla="*/ 2555690 w 2555689"/>
              <a:gd name="connsiteY2" fmla="*/ 1277845 h 2555689"/>
              <a:gd name="connsiteX3" fmla="*/ 1277845 w 2555689"/>
              <a:gd name="connsiteY3" fmla="*/ 2555690 h 2555689"/>
              <a:gd name="connsiteX4" fmla="*/ 0 w 2555689"/>
              <a:gd name="connsiteY4" fmla="*/ 1277845 h 2555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5689" h="2555689">
                <a:moveTo>
                  <a:pt x="0" y="1277845"/>
                </a:moveTo>
                <a:cubicBezTo>
                  <a:pt x="0" y="572111"/>
                  <a:pt x="572111" y="0"/>
                  <a:pt x="1277845" y="0"/>
                </a:cubicBezTo>
                <a:cubicBezTo>
                  <a:pt x="1983579" y="0"/>
                  <a:pt x="2555690" y="572111"/>
                  <a:pt x="2555690" y="1277845"/>
                </a:cubicBezTo>
                <a:cubicBezTo>
                  <a:pt x="2555690" y="1983579"/>
                  <a:pt x="1983579" y="2555690"/>
                  <a:pt x="1277845" y="2555690"/>
                </a:cubicBezTo>
                <a:cubicBezTo>
                  <a:pt x="572111" y="2555690"/>
                  <a:pt x="0" y="1983579"/>
                  <a:pt x="0" y="1277845"/>
                </a:cubicBezTo>
                <a:close/>
              </a:path>
            </a:pathLst>
          </a:custGeom>
          <a:solidFill>
            <a:srgbClr val="C00000"/>
          </a:solidFill>
          <a:ln w="63500">
            <a:solidFill>
              <a:srgbClr val="A7253F"/>
            </a:solidFill>
          </a:ln>
          <a:scene3d>
            <a:camera prst="orthographicFront">
              <a:rot lat="0" lon="0" rev="0"/>
            </a:camera>
            <a:lightRig rig="contrasting" dir="t">
              <a:rot lat="0" lon="0" rev="1200000"/>
            </a:lightRig>
          </a:scene3d>
          <a:sp3d contourW="12700" prstMaterial="clear">
            <a:bevelT w="177800" h="254000"/>
            <a:bevelB w="152400"/>
          </a:sp3d>
        </p:spPr>
        <p:style>
          <a:lnRef idx="0">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340759" tIns="447246" rIns="340758" bIns="958383" numCol="1" spcCol="1270" anchor="ctr" anchorCtr="0">
            <a:noAutofit/>
          </a:bodyPr>
          <a:lstStyle/>
          <a:p>
            <a:pPr lvl="0" algn="ctr" defTabSz="1200150">
              <a:lnSpc>
                <a:spcPct val="90000"/>
              </a:lnSpc>
              <a:spcBef>
                <a:spcPct val="0"/>
              </a:spcBef>
              <a:spcAft>
                <a:spcPct val="35000"/>
              </a:spcAft>
            </a:pPr>
            <a:r>
              <a:rPr lang="en-US" sz="3200" b="1" kern="1200" dirty="0">
                <a:solidFill>
                  <a:schemeClr val="bg1">
                    <a:lumMod val="75000"/>
                  </a:schemeClr>
                </a:solidFill>
              </a:rPr>
              <a:t>Quantitative Measure (Lexile)</a:t>
            </a:r>
          </a:p>
        </p:txBody>
      </p:sp>
      <p:sp>
        <p:nvSpPr>
          <p:cNvPr id="7" name="Freeform 6"/>
          <p:cNvSpPr/>
          <p:nvPr/>
        </p:nvSpPr>
        <p:spPr>
          <a:xfrm>
            <a:off x="8267071" y="2563040"/>
            <a:ext cx="3088754" cy="3071277"/>
          </a:xfrm>
          <a:custGeom>
            <a:avLst/>
            <a:gdLst>
              <a:gd name="connsiteX0" fmla="*/ 0 w 2555689"/>
              <a:gd name="connsiteY0" fmla="*/ 1277845 h 2555689"/>
              <a:gd name="connsiteX1" fmla="*/ 1277845 w 2555689"/>
              <a:gd name="connsiteY1" fmla="*/ 0 h 2555689"/>
              <a:gd name="connsiteX2" fmla="*/ 2555690 w 2555689"/>
              <a:gd name="connsiteY2" fmla="*/ 1277845 h 2555689"/>
              <a:gd name="connsiteX3" fmla="*/ 1277845 w 2555689"/>
              <a:gd name="connsiteY3" fmla="*/ 2555690 h 2555689"/>
              <a:gd name="connsiteX4" fmla="*/ 0 w 2555689"/>
              <a:gd name="connsiteY4" fmla="*/ 1277845 h 2555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5689" h="2555689">
                <a:moveTo>
                  <a:pt x="0" y="1277845"/>
                </a:moveTo>
                <a:cubicBezTo>
                  <a:pt x="0" y="572111"/>
                  <a:pt x="572111" y="0"/>
                  <a:pt x="1277845" y="0"/>
                </a:cubicBezTo>
                <a:cubicBezTo>
                  <a:pt x="1983579" y="0"/>
                  <a:pt x="2555690" y="572111"/>
                  <a:pt x="2555690" y="1277845"/>
                </a:cubicBezTo>
                <a:cubicBezTo>
                  <a:pt x="2555690" y="1983579"/>
                  <a:pt x="1983579" y="2555690"/>
                  <a:pt x="1277845" y="2555690"/>
                </a:cubicBezTo>
                <a:cubicBezTo>
                  <a:pt x="572111" y="2555690"/>
                  <a:pt x="0" y="1983579"/>
                  <a:pt x="0" y="1277845"/>
                </a:cubicBezTo>
                <a:close/>
              </a:path>
            </a:pathLst>
          </a:custGeom>
          <a:solidFill>
            <a:srgbClr val="FFC000">
              <a:alpha val="50000"/>
            </a:srgbClr>
          </a:solidFill>
          <a:ln>
            <a:solidFill>
              <a:srgbClr val="004071"/>
            </a:solidFill>
          </a:ln>
        </p:spPr>
        <p:style>
          <a:lnRef idx="0">
            <a:scrgbClr r="0" g="0" b="0"/>
          </a:lnRef>
          <a:fillRef idx="0">
            <a:scrgbClr r="0" g="0" b="0"/>
          </a:fillRef>
          <a:effectRef idx="0">
            <a:scrgbClr r="0" g="0" b="0"/>
          </a:effectRef>
          <a:fontRef idx="minor">
            <a:schemeClr val="lt1"/>
          </a:fontRef>
        </p:style>
        <p:txBody>
          <a:bodyPr spcFirstLastPara="0" vert="horz" wrap="square" lIns="781615" tIns="660220" rIns="240661" bIns="489840" numCol="1" spcCol="1270" anchor="ctr" anchorCtr="0">
            <a:noAutofit/>
          </a:bodyPr>
          <a:lstStyle/>
          <a:p>
            <a:pPr lvl="0" algn="ctr" defTabSz="1200150">
              <a:spcBef>
                <a:spcPct val="0"/>
              </a:spcBef>
              <a:spcAft>
                <a:spcPct val="35000"/>
              </a:spcAft>
            </a:pPr>
            <a:r>
              <a:rPr lang="en-US" sz="2400" b="1" kern="1200" dirty="0">
                <a:solidFill>
                  <a:srgbClr val="60636B"/>
                </a:solidFill>
              </a:rPr>
              <a:t>Reader and Task Considerations</a:t>
            </a:r>
          </a:p>
        </p:txBody>
      </p:sp>
      <p:sp>
        <p:nvSpPr>
          <p:cNvPr id="8" name="Freeform 7"/>
          <p:cNvSpPr/>
          <p:nvPr/>
        </p:nvSpPr>
        <p:spPr>
          <a:xfrm>
            <a:off x="5809130" y="2554495"/>
            <a:ext cx="3086450" cy="3079822"/>
          </a:xfrm>
          <a:custGeom>
            <a:avLst/>
            <a:gdLst>
              <a:gd name="connsiteX0" fmla="*/ 0 w 2555689"/>
              <a:gd name="connsiteY0" fmla="*/ 1277845 h 2555689"/>
              <a:gd name="connsiteX1" fmla="*/ 1277845 w 2555689"/>
              <a:gd name="connsiteY1" fmla="*/ 0 h 2555689"/>
              <a:gd name="connsiteX2" fmla="*/ 2555690 w 2555689"/>
              <a:gd name="connsiteY2" fmla="*/ 1277845 h 2555689"/>
              <a:gd name="connsiteX3" fmla="*/ 1277845 w 2555689"/>
              <a:gd name="connsiteY3" fmla="*/ 2555690 h 2555689"/>
              <a:gd name="connsiteX4" fmla="*/ 0 w 2555689"/>
              <a:gd name="connsiteY4" fmla="*/ 1277845 h 2555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5689" h="2555689">
                <a:moveTo>
                  <a:pt x="0" y="1277845"/>
                </a:moveTo>
                <a:cubicBezTo>
                  <a:pt x="0" y="572111"/>
                  <a:pt x="572111" y="0"/>
                  <a:pt x="1277845" y="0"/>
                </a:cubicBezTo>
                <a:cubicBezTo>
                  <a:pt x="1983579" y="0"/>
                  <a:pt x="2555690" y="572111"/>
                  <a:pt x="2555690" y="1277845"/>
                </a:cubicBezTo>
                <a:cubicBezTo>
                  <a:pt x="2555690" y="1983579"/>
                  <a:pt x="1983579" y="2555690"/>
                  <a:pt x="1277845" y="2555690"/>
                </a:cubicBezTo>
                <a:cubicBezTo>
                  <a:pt x="572111" y="2555690"/>
                  <a:pt x="0" y="1983579"/>
                  <a:pt x="0" y="1277845"/>
                </a:cubicBezTo>
                <a:close/>
              </a:path>
            </a:pathLst>
          </a:custGeom>
          <a:solidFill>
            <a:srgbClr val="013F71">
              <a:alpha val="50000"/>
            </a:srgbClr>
          </a:solidFill>
          <a:ln w="63500">
            <a:solidFill>
              <a:schemeClr val="accent5">
                <a:lumMod val="50000"/>
              </a:schemeClr>
            </a:solidFill>
          </a:ln>
          <a:scene3d>
            <a:camera prst="orthographicFront">
              <a:rot lat="0" lon="0" rev="0"/>
            </a:camera>
            <a:lightRig rig="contrasting" dir="t">
              <a:rot lat="0" lon="0" rev="1200000"/>
            </a:lightRig>
          </a:scene3d>
          <a:sp3d contourW="12700" prstMaterial="clear">
            <a:bevelT w="177800" h="254000"/>
            <a:bevelB w="152400"/>
          </a:sp3d>
        </p:spPr>
        <p:style>
          <a:lnRef idx="0">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40661" tIns="660220" rIns="781615" bIns="489840" numCol="1" spcCol="1270" anchor="ctr" anchorCtr="0">
            <a:noAutofit/>
          </a:bodyPr>
          <a:lstStyle/>
          <a:p>
            <a:pPr lvl="0" algn="ctr" defTabSz="1200150">
              <a:lnSpc>
                <a:spcPct val="90000"/>
              </a:lnSpc>
              <a:spcBef>
                <a:spcPct val="0"/>
              </a:spcBef>
              <a:spcAft>
                <a:spcPct val="35000"/>
              </a:spcAft>
            </a:pPr>
            <a:r>
              <a:rPr lang="en-US" sz="3600" b="1" kern="1200" dirty="0"/>
              <a:t>    </a:t>
            </a:r>
            <a:r>
              <a:rPr lang="en-US" sz="3200" b="1" kern="1200" dirty="0">
                <a:solidFill>
                  <a:schemeClr val="bg1">
                    <a:lumMod val="75000"/>
                  </a:schemeClr>
                </a:solidFill>
              </a:rPr>
              <a:t>Qualitative Features</a:t>
            </a:r>
          </a:p>
        </p:txBody>
      </p:sp>
      <p:sp>
        <p:nvSpPr>
          <p:cNvPr id="2" name="TextBox 1"/>
          <p:cNvSpPr txBox="1"/>
          <p:nvPr/>
        </p:nvSpPr>
        <p:spPr>
          <a:xfrm>
            <a:off x="462978" y="218928"/>
            <a:ext cx="6889377" cy="1200329"/>
          </a:xfrm>
          <a:prstGeom prst="rect">
            <a:avLst/>
          </a:prstGeom>
          <a:noFill/>
        </p:spPr>
        <p:txBody>
          <a:bodyPr wrap="square" rtlCol="0">
            <a:spAutoFit/>
          </a:bodyPr>
          <a:lstStyle/>
          <a:p>
            <a:r>
              <a:rPr lang="en-US" sz="3600" b="1" dirty="0">
                <a:solidFill>
                  <a:schemeClr val="tx2"/>
                </a:solidFill>
                <a:latin typeface="Vollkorn"/>
              </a:rPr>
              <a:t>Lexile measure of a text does </a:t>
            </a:r>
            <a:r>
              <a:rPr lang="en-US" sz="3600" b="1" u="sng" dirty="0">
                <a:solidFill>
                  <a:schemeClr val="tx2"/>
                </a:solidFill>
                <a:latin typeface="Vollkorn"/>
              </a:rPr>
              <a:t>not</a:t>
            </a:r>
            <a:r>
              <a:rPr lang="en-US" sz="3600" b="1" dirty="0">
                <a:solidFill>
                  <a:schemeClr val="tx2"/>
                </a:solidFill>
                <a:latin typeface="Vollkorn"/>
              </a:rPr>
              <a:t> account for…</a:t>
            </a:r>
          </a:p>
        </p:txBody>
      </p:sp>
      <p:sp>
        <p:nvSpPr>
          <p:cNvPr id="3" name="Oval 2"/>
          <p:cNvSpPr/>
          <p:nvPr/>
        </p:nvSpPr>
        <p:spPr>
          <a:xfrm>
            <a:off x="8267071" y="2524255"/>
            <a:ext cx="3088754" cy="3175151"/>
          </a:xfrm>
          <a:prstGeom prst="ellipse">
            <a:avLst/>
          </a:prstGeom>
          <a:solidFill>
            <a:srgbClr val="FFC000"/>
          </a:solidFill>
          <a:ln>
            <a:solidFill>
              <a:srgbClr val="6063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60636B"/>
                </a:solidFill>
              </a:rPr>
              <a:t>Reader </a:t>
            </a:r>
          </a:p>
          <a:p>
            <a:pPr algn="ctr"/>
            <a:r>
              <a:rPr lang="en-US" sz="2600" b="1" dirty="0">
                <a:solidFill>
                  <a:srgbClr val="60636B"/>
                </a:solidFill>
              </a:rPr>
              <a:t>and Task </a:t>
            </a:r>
            <a:r>
              <a:rPr lang="en-US" sz="2400" b="1" dirty="0">
                <a:solidFill>
                  <a:srgbClr val="60636B"/>
                </a:solidFill>
              </a:rPr>
              <a:t>Considerations</a:t>
            </a:r>
          </a:p>
        </p:txBody>
      </p:sp>
    </p:spTree>
    <p:custDataLst>
      <p:tags r:id="rId1"/>
    </p:custDataLst>
    <p:extLst>
      <p:ext uri="{BB962C8B-B14F-4D97-AF65-F5344CB8AC3E}">
        <p14:creationId xmlns:p14="http://schemas.microsoft.com/office/powerpoint/2010/main" val="37209410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8C8AE-6D26-4EC6-A123-509C1F6C90D2}"/>
              </a:ext>
            </a:extLst>
          </p:cNvPr>
          <p:cNvSpPr>
            <a:spLocks noGrp="1"/>
          </p:cNvSpPr>
          <p:nvPr>
            <p:ph type="title"/>
          </p:nvPr>
        </p:nvSpPr>
        <p:spPr>
          <a:xfrm>
            <a:off x="320763" y="136525"/>
            <a:ext cx="11033037" cy="1554163"/>
          </a:xfrm>
        </p:spPr>
        <p:txBody>
          <a:bodyPr>
            <a:normAutofit/>
          </a:bodyPr>
          <a:lstStyle/>
          <a:p>
            <a:r>
              <a:rPr lang="en-US" sz="4000" dirty="0">
                <a:solidFill>
                  <a:schemeClr val="tx2"/>
                </a:solidFill>
                <a:latin typeface="Vollkorn"/>
              </a:rPr>
              <a:t>Special Considerations in Teaching Reading</a:t>
            </a:r>
            <a:br>
              <a:rPr lang="en-US" sz="4000" dirty="0">
                <a:solidFill>
                  <a:schemeClr val="tx2"/>
                </a:solidFill>
                <a:latin typeface="Vollkorn"/>
              </a:rPr>
            </a:br>
            <a:r>
              <a:rPr lang="en-US" sz="4000" dirty="0">
                <a:solidFill>
                  <a:schemeClr val="tx2"/>
                </a:solidFill>
                <a:latin typeface="Vollkorn"/>
              </a:rPr>
              <a:t>to Children with Autism</a:t>
            </a:r>
          </a:p>
        </p:txBody>
      </p:sp>
      <p:sp>
        <p:nvSpPr>
          <p:cNvPr id="3" name="Content Placeholder 2">
            <a:extLst>
              <a:ext uri="{FF2B5EF4-FFF2-40B4-BE49-F238E27FC236}">
                <a16:creationId xmlns:a16="http://schemas.microsoft.com/office/drawing/2014/main" id="{AABFA2C9-9EA3-4E39-B1E3-B6852DCBF010}"/>
              </a:ext>
            </a:extLst>
          </p:cNvPr>
          <p:cNvSpPr>
            <a:spLocks noGrp="1"/>
          </p:cNvSpPr>
          <p:nvPr>
            <p:ph idx="1"/>
          </p:nvPr>
        </p:nvSpPr>
        <p:spPr>
          <a:xfrm>
            <a:off x="320763" y="1723293"/>
            <a:ext cx="11369903" cy="4149969"/>
          </a:xfrm>
        </p:spPr>
        <p:txBody>
          <a:bodyPr/>
          <a:lstStyle/>
          <a:p>
            <a:r>
              <a:rPr lang="en-US" dirty="0">
                <a:solidFill>
                  <a:schemeClr val="tx1"/>
                </a:solidFill>
                <a:latin typeface="Fira Sans"/>
              </a:rPr>
              <a:t>Typically very focused on the </a:t>
            </a:r>
            <a:r>
              <a:rPr lang="en-US" b="1" dirty="0">
                <a:solidFill>
                  <a:schemeClr val="tx1"/>
                </a:solidFill>
                <a:latin typeface="Fira Sans"/>
              </a:rPr>
              <a:t>explicit</a:t>
            </a:r>
            <a:r>
              <a:rPr lang="en-US" dirty="0">
                <a:solidFill>
                  <a:schemeClr val="tx1"/>
                </a:solidFill>
                <a:latin typeface="Fira Sans"/>
              </a:rPr>
              <a:t> and </a:t>
            </a:r>
            <a:r>
              <a:rPr lang="en-US" b="1" dirty="0">
                <a:solidFill>
                  <a:schemeClr val="tx1"/>
                </a:solidFill>
                <a:latin typeface="Fira Sans"/>
              </a:rPr>
              <a:t>literal</a:t>
            </a:r>
            <a:r>
              <a:rPr lang="en-US" dirty="0">
                <a:solidFill>
                  <a:schemeClr val="tx1"/>
                </a:solidFill>
                <a:latin typeface="Fira Sans"/>
              </a:rPr>
              <a:t> meaning of texts</a:t>
            </a:r>
          </a:p>
          <a:p>
            <a:r>
              <a:rPr lang="en-US" dirty="0">
                <a:solidFill>
                  <a:schemeClr val="tx1"/>
                </a:solidFill>
                <a:latin typeface="Fira Sans"/>
              </a:rPr>
              <a:t>Making</a:t>
            </a:r>
            <a:r>
              <a:rPr lang="en-US" b="1" dirty="0">
                <a:solidFill>
                  <a:schemeClr val="tx1"/>
                </a:solidFill>
                <a:latin typeface="Fira Sans"/>
              </a:rPr>
              <a:t> inferences </a:t>
            </a:r>
            <a:r>
              <a:rPr lang="en-US" dirty="0">
                <a:solidFill>
                  <a:schemeClr val="tx1"/>
                </a:solidFill>
                <a:latin typeface="Fira Sans"/>
              </a:rPr>
              <a:t>beyond what is stated in the text is challenging</a:t>
            </a:r>
          </a:p>
          <a:p>
            <a:r>
              <a:rPr lang="en-US" dirty="0">
                <a:solidFill>
                  <a:schemeClr val="tx1"/>
                </a:solidFill>
                <a:latin typeface="Fira Sans"/>
              </a:rPr>
              <a:t>Often </a:t>
            </a:r>
            <a:r>
              <a:rPr lang="en-US" b="1" dirty="0">
                <a:solidFill>
                  <a:schemeClr val="tx1"/>
                </a:solidFill>
                <a:latin typeface="Fira Sans"/>
              </a:rPr>
              <a:t>struggle</a:t>
            </a:r>
            <a:r>
              <a:rPr lang="en-US" dirty="0">
                <a:solidFill>
                  <a:schemeClr val="tx1"/>
                </a:solidFill>
                <a:latin typeface="Fira Sans"/>
              </a:rPr>
              <a:t> to make </a:t>
            </a:r>
            <a:r>
              <a:rPr lang="en-US" b="1" dirty="0">
                <a:solidFill>
                  <a:schemeClr val="tx1"/>
                </a:solidFill>
                <a:latin typeface="Fira Sans"/>
              </a:rPr>
              <a:t>predictions</a:t>
            </a:r>
            <a:r>
              <a:rPr lang="en-US" dirty="0">
                <a:solidFill>
                  <a:schemeClr val="tx1"/>
                </a:solidFill>
                <a:latin typeface="Fira Sans"/>
              </a:rPr>
              <a:t> or answer questions about predictions</a:t>
            </a:r>
          </a:p>
          <a:p>
            <a:r>
              <a:rPr lang="en-US" b="1" dirty="0">
                <a:solidFill>
                  <a:schemeClr val="tx1"/>
                </a:solidFill>
                <a:latin typeface="Fira Sans"/>
              </a:rPr>
              <a:t>Identifying emotional states </a:t>
            </a:r>
            <a:r>
              <a:rPr lang="en-US" dirty="0">
                <a:solidFill>
                  <a:schemeClr val="tx1"/>
                </a:solidFill>
                <a:latin typeface="Fira Sans"/>
              </a:rPr>
              <a:t>of individuals and characters is very difficult as students with autism have “</a:t>
            </a:r>
            <a:r>
              <a:rPr lang="en-US" i="1" dirty="0">
                <a:solidFill>
                  <a:schemeClr val="tx1"/>
                </a:solidFill>
                <a:latin typeface="Fira Sans"/>
              </a:rPr>
              <a:t>theory of mind</a:t>
            </a:r>
            <a:r>
              <a:rPr lang="en-US" dirty="0">
                <a:solidFill>
                  <a:schemeClr val="tx1"/>
                </a:solidFill>
                <a:latin typeface="Fira Sans"/>
              </a:rPr>
              <a:t>” deficits</a:t>
            </a:r>
          </a:p>
        </p:txBody>
      </p:sp>
      <p:sp>
        <p:nvSpPr>
          <p:cNvPr id="4" name="Slide Number Placeholder 3">
            <a:extLst>
              <a:ext uri="{FF2B5EF4-FFF2-40B4-BE49-F238E27FC236}">
                <a16:creationId xmlns:a16="http://schemas.microsoft.com/office/drawing/2014/main" id="{751F3553-8BCF-4566-8B4A-A6026F7B0760}"/>
              </a:ext>
            </a:extLst>
          </p:cNvPr>
          <p:cNvSpPr>
            <a:spLocks noGrp="1"/>
          </p:cNvSpPr>
          <p:nvPr>
            <p:ph type="sldNum" sz="quarter" idx="12"/>
          </p:nvPr>
        </p:nvSpPr>
        <p:spPr/>
        <p:txBody>
          <a:bodyPr/>
          <a:lstStyle/>
          <a:p>
            <a:fld id="{16630861-4318-414B-8E21-CA5F03E7BD41}" type="slidenum">
              <a:rPr lang="en-US" smtClean="0"/>
              <a:t>25</a:t>
            </a:fld>
            <a:endParaRPr lang="en-US"/>
          </a:p>
        </p:txBody>
      </p:sp>
      <p:pic>
        <p:nvPicPr>
          <p:cNvPr id="6" name="Picture 5">
            <a:extLst>
              <a:ext uri="{FF2B5EF4-FFF2-40B4-BE49-F238E27FC236}">
                <a16:creationId xmlns:a16="http://schemas.microsoft.com/office/drawing/2014/main" id="{A244770C-D127-4590-8A13-1173256484C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254736" y="4333987"/>
            <a:ext cx="3323025" cy="2204925"/>
          </a:xfrm>
          <a:prstGeom prst="rect">
            <a:avLst/>
          </a:prstGeom>
        </p:spPr>
      </p:pic>
    </p:spTree>
    <p:extLst>
      <p:ext uri="{BB962C8B-B14F-4D97-AF65-F5344CB8AC3E}">
        <p14:creationId xmlns:p14="http://schemas.microsoft.com/office/powerpoint/2010/main" val="29233758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64044-51CB-4221-8118-E9BA51D7983C}"/>
              </a:ext>
            </a:extLst>
          </p:cNvPr>
          <p:cNvSpPr>
            <a:spLocks noGrp="1"/>
          </p:cNvSpPr>
          <p:nvPr>
            <p:ph type="title"/>
          </p:nvPr>
        </p:nvSpPr>
        <p:spPr/>
        <p:txBody>
          <a:bodyPr/>
          <a:lstStyle/>
          <a:p>
            <a:r>
              <a:rPr lang="en-US" dirty="0"/>
              <a:t>A systematic, balanced approach</a:t>
            </a:r>
          </a:p>
        </p:txBody>
      </p:sp>
      <p:pic>
        <p:nvPicPr>
          <p:cNvPr id="5" name="Content Placeholder 4">
            <a:extLst>
              <a:ext uri="{FF2B5EF4-FFF2-40B4-BE49-F238E27FC236}">
                <a16:creationId xmlns:a16="http://schemas.microsoft.com/office/drawing/2014/main" id="{A5639FEE-6A95-475B-BDD2-44D9E707054D}"/>
              </a:ext>
            </a:extLst>
          </p:cNvPr>
          <p:cNvPicPr>
            <a:picLocks noGrp="1" noChangeAspect="1"/>
          </p:cNvPicPr>
          <p:nvPr>
            <p:ph idx="1"/>
          </p:nvPr>
        </p:nvPicPr>
        <p:blipFill>
          <a:blip r:embed="rId3"/>
          <a:stretch>
            <a:fillRect/>
          </a:stretch>
        </p:blipFill>
        <p:spPr>
          <a:xfrm>
            <a:off x="1177908" y="1451650"/>
            <a:ext cx="4577305" cy="4149725"/>
          </a:xfrm>
          <a:prstGeom prst="rect">
            <a:avLst/>
          </a:prstGeom>
        </p:spPr>
      </p:pic>
      <p:sp>
        <p:nvSpPr>
          <p:cNvPr id="4" name="Slide Number Placeholder 3">
            <a:extLst>
              <a:ext uri="{FF2B5EF4-FFF2-40B4-BE49-F238E27FC236}">
                <a16:creationId xmlns:a16="http://schemas.microsoft.com/office/drawing/2014/main" id="{97AB1004-5AFA-4D65-BF9B-BAE9BA2EA51E}"/>
              </a:ext>
            </a:extLst>
          </p:cNvPr>
          <p:cNvSpPr>
            <a:spLocks noGrp="1"/>
          </p:cNvSpPr>
          <p:nvPr>
            <p:ph type="sldNum" sz="quarter" idx="12"/>
          </p:nvPr>
        </p:nvSpPr>
        <p:spPr/>
        <p:txBody>
          <a:bodyPr/>
          <a:lstStyle/>
          <a:p>
            <a:fld id="{16630861-4318-414B-8E21-CA5F03E7BD41}" type="slidenum">
              <a:rPr lang="en-US" smtClean="0"/>
              <a:t>26</a:t>
            </a:fld>
            <a:endParaRPr lang="en-US"/>
          </a:p>
        </p:txBody>
      </p:sp>
      <p:pic>
        <p:nvPicPr>
          <p:cNvPr id="6" name="Picture 5">
            <a:extLst>
              <a:ext uri="{FF2B5EF4-FFF2-40B4-BE49-F238E27FC236}">
                <a16:creationId xmlns:a16="http://schemas.microsoft.com/office/drawing/2014/main" id="{597CEB88-08F2-41D1-A4B6-E79760C74687}"/>
              </a:ext>
            </a:extLst>
          </p:cNvPr>
          <p:cNvPicPr>
            <a:picLocks noChangeAspect="1"/>
          </p:cNvPicPr>
          <p:nvPr/>
        </p:nvPicPr>
        <p:blipFill>
          <a:blip r:embed="rId4"/>
          <a:stretch>
            <a:fillRect/>
          </a:stretch>
        </p:blipFill>
        <p:spPr>
          <a:xfrm>
            <a:off x="6356585" y="1668769"/>
            <a:ext cx="4837890" cy="3718885"/>
          </a:xfrm>
          <a:prstGeom prst="rect">
            <a:avLst/>
          </a:prstGeom>
        </p:spPr>
      </p:pic>
    </p:spTree>
    <p:extLst>
      <p:ext uri="{BB962C8B-B14F-4D97-AF65-F5344CB8AC3E}">
        <p14:creationId xmlns:p14="http://schemas.microsoft.com/office/powerpoint/2010/main" val="499623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8BD5999-85A4-41E7-A2F8-FA92BA1DA228}"/>
              </a:ext>
            </a:extLst>
          </p:cNvPr>
          <p:cNvSpPr>
            <a:spLocks noGrp="1"/>
          </p:cNvSpPr>
          <p:nvPr>
            <p:ph type="title"/>
          </p:nvPr>
        </p:nvSpPr>
        <p:spPr>
          <a:xfrm>
            <a:off x="375138" y="252248"/>
            <a:ext cx="11393350" cy="4310229"/>
          </a:xfrm>
        </p:spPr>
        <p:txBody>
          <a:bodyPr>
            <a:normAutofit fontScale="90000"/>
          </a:bodyPr>
          <a:lstStyle/>
          <a:p>
            <a:pPr algn="ctr"/>
            <a:br>
              <a:rPr lang="en-US" dirty="0"/>
            </a:br>
            <a:br>
              <a:rPr lang="en-US" dirty="0"/>
            </a:br>
            <a:br>
              <a:rPr lang="en-US" dirty="0"/>
            </a:br>
            <a:r>
              <a:rPr lang="en-US" dirty="0"/>
              <a:t>Strategies </a:t>
            </a:r>
            <a:br>
              <a:rPr lang="en-US" dirty="0"/>
            </a:br>
            <a:br>
              <a:rPr lang="en-US" dirty="0"/>
            </a:br>
            <a:r>
              <a:rPr lang="en-US" dirty="0"/>
              <a:t>Before, During and After </a:t>
            </a:r>
            <a:br>
              <a:rPr lang="en-US" dirty="0"/>
            </a:br>
            <a:r>
              <a:rPr lang="en-US" dirty="0"/>
              <a:t>Reading </a:t>
            </a:r>
            <a:br>
              <a:rPr lang="en-US" dirty="0"/>
            </a:br>
            <a:r>
              <a:rPr lang="en-US" dirty="0"/>
              <a:t> </a:t>
            </a:r>
          </a:p>
        </p:txBody>
      </p:sp>
      <p:sp>
        <p:nvSpPr>
          <p:cNvPr id="6" name="Text Placeholder 5">
            <a:extLst>
              <a:ext uri="{FF2B5EF4-FFF2-40B4-BE49-F238E27FC236}">
                <a16:creationId xmlns:a16="http://schemas.microsoft.com/office/drawing/2014/main" id="{D212B8D0-57EB-490C-8C8C-5085740A256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E9801AC-83E0-4D97-B27C-C52E3E082EEB}"/>
              </a:ext>
            </a:extLst>
          </p:cNvPr>
          <p:cNvSpPr>
            <a:spLocks noGrp="1"/>
          </p:cNvSpPr>
          <p:nvPr>
            <p:ph type="sldNum" sz="quarter" idx="12"/>
          </p:nvPr>
        </p:nvSpPr>
        <p:spPr/>
        <p:txBody>
          <a:bodyPr/>
          <a:lstStyle/>
          <a:p>
            <a:fld id="{16630861-4318-414B-8E21-CA5F03E7BD41}" type="slidenum">
              <a:rPr lang="en-US" smtClean="0"/>
              <a:t>27</a:t>
            </a:fld>
            <a:endParaRPr lang="en-US"/>
          </a:p>
        </p:txBody>
      </p:sp>
    </p:spTree>
    <p:extLst>
      <p:ext uri="{BB962C8B-B14F-4D97-AF65-F5344CB8AC3E}">
        <p14:creationId xmlns:p14="http://schemas.microsoft.com/office/powerpoint/2010/main" val="13144865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C426B-4161-414F-8473-BB3341515D0B}"/>
              </a:ext>
            </a:extLst>
          </p:cNvPr>
          <p:cNvSpPr>
            <a:spLocks noGrp="1"/>
          </p:cNvSpPr>
          <p:nvPr>
            <p:ph type="title"/>
          </p:nvPr>
        </p:nvSpPr>
        <p:spPr/>
        <p:txBody>
          <a:bodyPr/>
          <a:lstStyle/>
          <a:p>
            <a:r>
              <a:rPr lang="en-US" dirty="0"/>
              <a:t>Before Reading</a:t>
            </a:r>
            <a:br>
              <a:rPr lang="en-US" dirty="0"/>
            </a:br>
            <a:endParaRPr lang="en-US" dirty="0"/>
          </a:p>
        </p:txBody>
      </p:sp>
      <p:sp>
        <p:nvSpPr>
          <p:cNvPr id="3" name="Content Placeholder 2">
            <a:extLst>
              <a:ext uri="{FF2B5EF4-FFF2-40B4-BE49-F238E27FC236}">
                <a16:creationId xmlns:a16="http://schemas.microsoft.com/office/drawing/2014/main" id="{43C7DCFE-14CE-4432-952C-4FBB2C7B3434}"/>
              </a:ext>
            </a:extLst>
          </p:cNvPr>
          <p:cNvSpPr>
            <a:spLocks noGrp="1"/>
          </p:cNvSpPr>
          <p:nvPr>
            <p:ph idx="1"/>
          </p:nvPr>
        </p:nvSpPr>
        <p:spPr>
          <a:xfrm>
            <a:off x="398585" y="1205570"/>
            <a:ext cx="11206513" cy="4701410"/>
          </a:xfrm>
        </p:spPr>
        <p:txBody>
          <a:bodyPr/>
          <a:lstStyle/>
          <a:p>
            <a:pPr>
              <a:buFont typeface="Wingdings" panose="05000000000000000000" pitchFamily="2" charset="2"/>
              <a:buChar char="ü"/>
            </a:pPr>
            <a:r>
              <a:rPr lang="en-US" b="1" dirty="0"/>
              <a:t> </a:t>
            </a:r>
            <a:r>
              <a:rPr lang="en-US" dirty="0">
                <a:solidFill>
                  <a:schemeClr val="tx1"/>
                </a:solidFill>
              </a:rPr>
              <a:t>Priming: </a:t>
            </a:r>
            <a:r>
              <a:rPr lang="en-US" b="1" dirty="0">
                <a:solidFill>
                  <a:schemeClr val="tx1"/>
                </a:solidFill>
              </a:rPr>
              <a:t>Activate/Develop background knowledge</a:t>
            </a:r>
            <a:endParaRPr lang="en-US" dirty="0">
              <a:solidFill>
                <a:schemeClr val="tx1"/>
              </a:solidFill>
            </a:endParaRPr>
          </a:p>
          <a:p>
            <a:pPr lvl="1"/>
            <a:r>
              <a:rPr lang="en-US" dirty="0">
                <a:solidFill>
                  <a:schemeClr val="tx1"/>
                </a:solidFill>
              </a:rPr>
              <a:t>Children with ASD often lack the social background knowledge or have inaccurate background knowledge. </a:t>
            </a:r>
          </a:p>
          <a:p>
            <a:pPr lvl="1"/>
            <a:r>
              <a:rPr lang="en-US" dirty="0">
                <a:solidFill>
                  <a:schemeClr val="tx1"/>
                </a:solidFill>
              </a:rPr>
              <a:t>Any necessary background information is directly taught to the student so that he/she will be able to make connections while reading the text.</a:t>
            </a:r>
          </a:p>
          <a:p>
            <a:pPr lvl="1"/>
            <a:r>
              <a:rPr lang="en-US" dirty="0">
                <a:solidFill>
                  <a:schemeClr val="tx1"/>
                </a:solidFill>
              </a:rPr>
              <a:t>Should be short and easy to complete</a:t>
            </a:r>
          </a:p>
          <a:p>
            <a:pPr lvl="1"/>
            <a:r>
              <a:rPr lang="en-US" dirty="0">
                <a:solidFill>
                  <a:schemeClr val="tx1"/>
                </a:solidFill>
              </a:rPr>
              <a:t>Should provide positive reinforcement for the student </a:t>
            </a:r>
          </a:p>
        </p:txBody>
      </p:sp>
      <p:sp>
        <p:nvSpPr>
          <p:cNvPr id="4" name="Slide Number Placeholder 3">
            <a:extLst>
              <a:ext uri="{FF2B5EF4-FFF2-40B4-BE49-F238E27FC236}">
                <a16:creationId xmlns:a16="http://schemas.microsoft.com/office/drawing/2014/main" id="{D092A862-2352-4B79-9F9C-091F96A5879B}"/>
              </a:ext>
            </a:extLst>
          </p:cNvPr>
          <p:cNvSpPr>
            <a:spLocks noGrp="1"/>
          </p:cNvSpPr>
          <p:nvPr>
            <p:ph type="sldNum" sz="quarter" idx="12"/>
          </p:nvPr>
        </p:nvSpPr>
        <p:spPr/>
        <p:txBody>
          <a:bodyPr/>
          <a:lstStyle/>
          <a:p>
            <a:fld id="{16630861-4318-414B-8E21-CA5F03E7BD41}" type="slidenum">
              <a:rPr lang="en-US" smtClean="0"/>
              <a:t>28</a:t>
            </a:fld>
            <a:endParaRPr lang="en-US"/>
          </a:p>
        </p:txBody>
      </p:sp>
      <p:pic>
        <p:nvPicPr>
          <p:cNvPr id="6" name="Graphic 5" descr="Head with gears">
            <a:extLst>
              <a:ext uri="{FF2B5EF4-FFF2-40B4-BE49-F238E27FC236}">
                <a16:creationId xmlns:a16="http://schemas.microsoft.com/office/drawing/2014/main" id="{933DFA60-42E0-4C96-8AC7-8F930ED45D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71143" y="3927392"/>
            <a:ext cx="1725038" cy="1725038"/>
          </a:xfrm>
          <a:prstGeom prst="rect">
            <a:avLst/>
          </a:prstGeom>
        </p:spPr>
      </p:pic>
    </p:spTree>
    <p:extLst>
      <p:ext uri="{BB962C8B-B14F-4D97-AF65-F5344CB8AC3E}">
        <p14:creationId xmlns:p14="http://schemas.microsoft.com/office/powerpoint/2010/main" val="33440213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C426B-4161-414F-8473-BB3341515D0B}"/>
              </a:ext>
            </a:extLst>
          </p:cNvPr>
          <p:cNvSpPr>
            <a:spLocks noGrp="1"/>
          </p:cNvSpPr>
          <p:nvPr>
            <p:ph type="title"/>
          </p:nvPr>
        </p:nvSpPr>
        <p:spPr/>
        <p:txBody>
          <a:bodyPr/>
          <a:lstStyle/>
          <a:p>
            <a:r>
              <a:rPr lang="en-US" dirty="0"/>
              <a:t>Before Reading</a:t>
            </a:r>
            <a:br>
              <a:rPr lang="en-US" dirty="0"/>
            </a:br>
            <a:endParaRPr lang="en-US" dirty="0"/>
          </a:p>
        </p:txBody>
      </p:sp>
      <p:sp>
        <p:nvSpPr>
          <p:cNvPr id="3" name="Content Placeholder 2">
            <a:extLst>
              <a:ext uri="{FF2B5EF4-FFF2-40B4-BE49-F238E27FC236}">
                <a16:creationId xmlns:a16="http://schemas.microsoft.com/office/drawing/2014/main" id="{43C7DCFE-14CE-4432-952C-4FBB2C7B3434}"/>
              </a:ext>
            </a:extLst>
          </p:cNvPr>
          <p:cNvSpPr>
            <a:spLocks noGrp="1"/>
          </p:cNvSpPr>
          <p:nvPr>
            <p:ph idx="1"/>
          </p:nvPr>
        </p:nvSpPr>
        <p:spPr>
          <a:xfrm>
            <a:off x="233215" y="1078295"/>
            <a:ext cx="11439977" cy="4701410"/>
          </a:xfrm>
        </p:spPr>
        <p:txBody>
          <a:bodyPr/>
          <a:lstStyle/>
          <a:p>
            <a:pPr>
              <a:buFont typeface="Wingdings" panose="05000000000000000000" pitchFamily="2" charset="2"/>
              <a:buChar char="ü"/>
            </a:pPr>
            <a:r>
              <a:rPr lang="en-US" b="1" dirty="0"/>
              <a:t> </a:t>
            </a:r>
            <a:r>
              <a:rPr lang="en-US" b="1" dirty="0">
                <a:solidFill>
                  <a:schemeClr val="tx1"/>
                </a:solidFill>
              </a:rPr>
              <a:t>Picture Walks: </a:t>
            </a:r>
            <a:r>
              <a:rPr lang="en-US" dirty="0">
                <a:solidFill>
                  <a:schemeClr val="tx1"/>
                </a:solidFill>
              </a:rPr>
              <a:t>A shared activity between an adult and child(ren) before reading an unfamiliar story </a:t>
            </a:r>
            <a:endParaRPr lang="en-US" b="1" dirty="0">
              <a:solidFill>
                <a:schemeClr val="tx1"/>
              </a:solidFill>
            </a:endParaRPr>
          </a:p>
          <a:p>
            <a:pPr lvl="1"/>
            <a:r>
              <a:rPr lang="en-US" dirty="0">
                <a:solidFill>
                  <a:schemeClr val="tx1"/>
                </a:solidFill>
              </a:rPr>
              <a:t>Only select pictures that will provide an accurate and clear understanding of the events in the story </a:t>
            </a:r>
          </a:p>
          <a:p>
            <a:pPr lvl="1"/>
            <a:r>
              <a:rPr lang="en-US" dirty="0">
                <a:solidFill>
                  <a:schemeClr val="tx1"/>
                </a:solidFill>
              </a:rPr>
              <a:t>Immediately correct any misunderstandings for the student so s/he knows exactly what to expect </a:t>
            </a:r>
          </a:p>
        </p:txBody>
      </p:sp>
      <p:sp>
        <p:nvSpPr>
          <p:cNvPr id="4" name="Slide Number Placeholder 3">
            <a:extLst>
              <a:ext uri="{FF2B5EF4-FFF2-40B4-BE49-F238E27FC236}">
                <a16:creationId xmlns:a16="http://schemas.microsoft.com/office/drawing/2014/main" id="{D092A862-2352-4B79-9F9C-091F96A5879B}"/>
              </a:ext>
            </a:extLst>
          </p:cNvPr>
          <p:cNvSpPr>
            <a:spLocks noGrp="1"/>
          </p:cNvSpPr>
          <p:nvPr>
            <p:ph type="sldNum" sz="quarter" idx="12"/>
          </p:nvPr>
        </p:nvSpPr>
        <p:spPr/>
        <p:txBody>
          <a:bodyPr/>
          <a:lstStyle/>
          <a:p>
            <a:fld id="{16630861-4318-414B-8E21-CA5F03E7BD41}" type="slidenum">
              <a:rPr lang="en-US" smtClean="0"/>
              <a:t>29</a:t>
            </a:fld>
            <a:endParaRPr lang="en-US"/>
          </a:p>
        </p:txBody>
      </p:sp>
      <p:pic>
        <p:nvPicPr>
          <p:cNvPr id="5" name="Picture 4">
            <a:extLst>
              <a:ext uri="{FF2B5EF4-FFF2-40B4-BE49-F238E27FC236}">
                <a16:creationId xmlns:a16="http://schemas.microsoft.com/office/drawing/2014/main" id="{274CA00B-37CC-4C6D-A89F-DC2F108AAD11}"/>
              </a:ext>
            </a:extLst>
          </p:cNvPr>
          <p:cNvPicPr>
            <a:picLocks noChangeAspect="1"/>
          </p:cNvPicPr>
          <p:nvPr/>
        </p:nvPicPr>
        <p:blipFill rotWithShape="1">
          <a:blip r:embed="rId3"/>
          <a:srcRect l="7314" t="16387" r="18798"/>
          <a:stretch/>
        </p:blipFill>
        <p:spPr>
          <a:xfrm>
            <a:off x="4269967" y="3075899"/>
            <a:ext cx="3629230" cy="2770313"/>
          </a:xfrm>
          <a:prstGeom prst="rect">
            <a:avLst/>
          </a:prstGeom>
        </p:spPr>
      </p:pic>
    </p:spTree>
    <p:extLst>
      <p:ext uri="{BB962C8B-B14F-4D97-AF65-F5344CB8AC3E}">
        <p14:creationId xmlns:p14="http://schemas.microsoft.com/office/powerpoint/2010/main" val="738904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CF378F22-6299-42B1-87BA-0BF1F5D387FC}"/>
              </a:ext>
            </a:extLst>
          </p:cNvPr>
          <p:cNvSpPr>
            <a:spLocks noGrp="1" noChangeArrowheads="1"/>
          </p:cNvSpPr>
          <p:nvPr>
            <p:ph type="title"/>
          </p:nvPr>
        </p:nvSpPr>
        <p:spPr/>
        <p:txBody>
          <a:bodyPr>
            <a:normAutofit/>
          </a:bodyPr>
          <a:lstStyle/>
          <a:p>
            <a:pPr>
              <a:defRPr/>
            </a:pPr>
            <a:r>
              <a:rPr lang="en-US" dirty="0"/>
              <a:t>What is Autism Spectrum Disorder?</a:t>
            </a:r>
          </a:p>
        </p:txBody>
      </p:sp>
      <p:pic>
        <p:nvPicPr>
          <p:cNvPr id="4" name="Online Image Placeholder 3">
            <a:extLst>
              <a:ext uri="{FF2B5EF4-FFF2-40B4-BE49-F238E27FC236}">
                <a16:creationId xmlns:a16="http://schemas.microsoft.com/office/drawing/2014/main" id="{95F32A03-6B2C-4BEB-9A49-E1113D62517C}"/>
              </a:ext>
            </a:extLst>
          </p:cNvPr>
          <p:cNvPicPr>
            <a:picLocks noGrp="1" noChangeAspect="1"/>
          </p:cNvPicPr>
          <p:nvPr>
            <p:ph idx="1"/>
          </p:nvPr>
        </p:nvPicPr>
        <p:blipFill>
          <a:blip r:embed="rId3"/>
          <a:stretch>
            <a:fillRect/>
          </a:stretch>
        </p:blipFill>
        <p:spPr>
          <a:xfrm>
            <a:off x="7066369" y="2048363"/>
            <a:ext cx="4602121" cy="2761273"/>
          </a:xfrm>
          <a:prstGeom prst="rect">
            <a:avLst/>
          </a:prstGeom>
        </p:spPr>
      </p:pic>
      <p:sp>
        <p:nvSpPr>
          <p:cNvPr id="7172" name="Rectangle 3">
            <a:extLst>
              <a:ext uri="{FF2B5EF4-FFF2-40B4-BE49-F238E27FC236}">
                <a16:creationId xmlns:a16="http://schemas.microsoft.com/office/drawing/2014/main" id="{D3FE2251-D4EC-4B45-AFF2-F85C7A21654E}"/>
              </a:ext>
            </a:extLst>
          </p:cNvPr>
          <p:cNvSpPr>
            <a:spLocks noGrp="1" noChangeArrowheads="1"/>
          </p:cNvSpPr>
          <p:nvPr>
            <p:ph type="body" sz="half" idx="4294967295"/>
          </p:nvPr>
        </p:nvSpPr>
        <p:spPr>
          <a:xfrm>
            <a:off x="398585" y="1643917"/>
            <a:ext cx="6384599" cy="4092941"/>
          </a:xfrm>
        </p:spPr>
        <p:txBody>
          <a:bodyPr>
            <a:normAutofit/>
          </a:bodyPr>
          <a:lstStyle/>
          <a:p>
            <a:pPr eaLnBrk="1" hangingPunct="1">
              <a:lnSpc>
                <a:spcPct val="90000"/>
              </a:lnSpc>
            </a:pPr>
            <a:endParaRPr lang="en-US" altLang="en-US" dirty="0">
              <a:solidFill>
                <a:schemeClr val="tx1"/>
              </a:solidFill>
            </a:endParaRPr>
          </a:p>
          <a:p>
            <a:pPr eaLnBrk="1" hangingPunct="1">
              <a:lnSpc>
                <a:spcPct val="90000"/>
              </a:lnSpc>
            </a:pPr>
            <a:r>
              <a:rPr lang="en-US" altLang="en-US" dirty="0">
                <a:solidFill>
                  <a:schemeClr val="tx1"/>
                </a:solidFill>
              </a:rPr>
              <a:t>What is your preconceived notion when you hear or see the term </a:t>
            </a:r>
            <a:r>
              <a:rPr lang="en-US" altLang="en-US" i="1" dirty="0">
                <a:solidFill>
                  <a:schemeClr val="tx1"/>
                </a:solidFill>
              </a:rPr>
              <a:t>autism</a:t>
            </a:r>
            <a:r>
              <a:rPr lang="en-US" altLang="en-US" dirty="0">
                <a:solidFill>
                  <a:schemeClr val="tx1"/>
                </a:solidFill>
              </a:rPr>
              <a:t>?</a:t>
            </a:r>
          </a:p>
          <a:p>
            <a:pPr eaLnBrk="1" hangingPunct="1">
              <a:lnSpc>
                <a:spcPct val="90000"/>
              </a:lnSpc>
            </a:pPr>
            <a:r>
              <a:rPr lang="en-US" altLang="en-US" dirty="0">
                <a:solidFill>
                  <a:schemeClr val="tx1"/>
                </a:solidFill>
              </a:rPr>
              <a:t>Preconceived feelings?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C426B-4161-414F-8473-BB3341515D0B}"/>
              </a:ext>
            </a:extLst>
          </p:cNvPr>
          <p:cNvSpPr>
            <a:spLocks noGrp="1"/>
          </p:cNvSpPr>
          <p:nvPr>
            <p:ph type="title"/>
          </p:nvPr>
        </p:nvSpPr>
        <p:spPr/>
        <p:txBody>
          <a:bodyPr/>
          <a:lstStyle/>
          <a:p>
            <a:r>
              <a:rPr lang="en-US" dirty="0"/>
              <a:t>Before Reading</a:t>
            </a:r>
            <a:br>
              <a:rPr lang="en-US" dirty="0"/>
            </a:br>
            <a:endParaRPr lang="en-US" dirty="0"/>
          </a:p>
        </p:txBody>
      </p:sp>
      <p:sp>
        <p:nvSpPr>
          <p:cNvPr id="3" name="Content Placeholder 2">
            <a:extLst>
              <a:ext uri="{FF2B5EF4-FFF2-40B4-BE49-F238E27FC236}">
                <a16:creationId xmlns:a16="http://schemas.microsoft.com/office/drawing/2014/main" id="{43C7DCFE-14CE-4432-952C-4FBB2C7B3434}"/>
              </a:ext>
            </a:extLst>
          </p:cNvPr>
          <p:cNvSpPr>
            <a:spLocks noGrp="1"/>
          </p:cNvSpPr>
          <p:nvPr>
            <p:ph idx="1"/>
          </p:nvPr>
        </p:nvSpPr>
        <p:spPr>
          <a:xfrm>
            <a:off x="233216" y="1078295"/>
            <a:ext cx="10953594" cy="4701410"/>
          </a:xfrm>
        </p:spPr>
        <p:txBody>
          <a:bodyPr/>
          <a:lstStyle/>
          <a:p>
            <a:pPr>
              <a:buFont typeface="Wingdings" panose="05000000000000000000" pitchFamily="2" charset="2"/>
              <a:buChar char="ü"/>
            </a:pPr>
            <a:r>
              <a:rPr lang="en-US" b="1" dirty="0"/>
              <a:t> </a:t>
            </a:r>
            <a:r>
              <a:rPr lang="en-US" b="1" dirty="0">
                <a:solidFill>
                  <a:schemeClr val="tx1"/>
                </a:solidFill>
              </a:rPr>
              <a:t>Think Aloud: </a:t>
            </a:r>
            <a:r>
              <a:rPr lang="en-US" dirty="0">
                <a:solidFill>
                  <a:schemeClr val="tx1"/>
                </a:solidFill>
              </a:rPr>
              <a:t>The teacher explicitly models cognitive strategies to help understand a text </a:t>
            </a:r>
            <a:endParaRPr lang="en-US" b="1" dirty="0">
              <a:solidFill>
                <a:schemeClr val="tx1"/>
              </a:solidFill>
            </a:endParaRPr>
          </a:p>
          <a:p>
            <a:pPr lvl="1"/>
            <a:r>
              <a:rPr lang="en-US" dirty="0">
                <a:solidFill>
                  <a:schemeClr val="tx1"/>
                </a:solidFill>
              </a:rPr>
              <a:t>Model predicting, questioning, clarifying, and summarizing </a:t>
            </a:r>
          </a:p>
          <a:p>
            <a:pPr lvl="1"/>
            <a:r>
              <a:rPr lang="en-US" dirty="0">
                <a:solidFill>
                  <a:schemeClr val="tx1"/>
                </a:solidFill>
              </a:rPr>
              <a:t>Stop at specific places in the story to say what a student might/should be thinking at that point </a:t>
            </a:r>
          </a:p>
          <a:p>
            <a:pPr lvl="1"/>
            <a:r>
              <a:rPr lang="en-US" dirty="0">
                <a:solidFill>
                  <a:schemeClr val="tx1"/>
                </a:solidFill>
              </a:rPr>
              <a:t>Colored post-it notes are recommended </a:t>
            </a:r>
          </a:p>
        </p:txBody>
      </p:sp>
      <p:sp>
        <p:nvSpPr>
          <p:cNvPr id="4" name="Slide Number Placeholder 3">
            <a:extLst>
              <a:ext uri="{FF2B5EF4-FFF2-40B4-BE49-F238E27FC236}">
                <a16:creationId xmlns:a16="http://schemas.microsoft.com/office/drawing/2014/main" id="{D092A862-2352-4B79-9F9C-091F96A5879B}"/>
              </a:ext>
            </a:extLst>
          </p:cNvPr>
          <p:cNvSpPr>
            <a:spLocks noGrp="1"/>
          </p:cNvSpPr>
          <p:nvPr>
            <p:ph type="sldNum" sz="quarter" idx="12"/>
          </p:nvPr>
        </p:nvSpPr>
        <p:spPr/>
        <p:txBody>
          <a:bodyPr/>
          <a:lstStyle/>
          <a:p>
            <a:fld id="{16630861-4318-414B-8E21-CA5F03E7BD41}" type="slidenum">
              <a:rPr lang="en-US" smtClean="0"/>
              <a:t>30</a:t>
            </a:fld>
            <a:endParaRPr lang="en-US"/>
          </a:p>
        </p:txBody>
      </p:sp>
      <p:pic>
        <p:nvPicPr>
          <p:cNvPr id="6" name="Picture 5">
            <a:extLst>
              <a:ext uri="{FF2B5EF4-FFF2-40B4-BE49-F238E27FC236}">
                <a16:creationId xmlns:a16="http://schemas.microsoft.com/office/drawing/2014/main" id="{E47509A7-1052-40FE-9204-57ACB7B93A43}"/>
              </a:ext>
            </a:extLst>
          </p:cNvPr>
          <p:cNvPicPr>
            <a:picLocks noChangeAspect="1"/>
          </p:cNvPicPr>
          <p:nvPr/>
        </p:nvPicPr>
        <p:blipFill rotWithShape="1">
          <a:blip r:embed="rId3"/>
          <a:srcRect l="7273" t="1" r="7435" b="13334"/>
          <a:stretch/>
        </p:blipFill>
        <p:spPr>
          <a:xfrm>
            <a:off x="6955276" y="2632405"/>
            <a:ext cx="3784060" cy="3302943"/>
          </a:xfrm>
          <a:prstGeom prst="rect">
            <a:avLst/>
          </a:prstGeom>
        </p:spPr>
      </p:pic>
      <p:sp>
        <p:nvSpPr>
          <p:cNvPr id="7" name="TextBox 6">
            <a:extLst>
              <a:ext uri="{FF2B5EF4-FFF2-40B4-BE49-F238E27FC236}">
                <a16:creationId xmlns:a16="http://schemas.microsoft.com/office/drawing/2014/main" id="{13734B4F-04E6-4ED3-A073-FDC5FF4C7226}"/>
              </a:ext>
            </a:extLst>
          </p:cNvPr>
          <p:cNvSpPr txBox="1"/>
          <p:nvPr/>
        </p:nvSpPr>
        <p:spPr>
          <a:xfrm>
            <a:off x="7120646" y="3253562"/>
            <a:ext cx="1274324" cy="369332"/>
          </a:xfrm>
          <a:prstGeom prst="rect">
            <a:avLst/>
          </a:prstGeom>
          <a:noFill/>
        </p:spPr>
        <p:txBody>
          <a:bodyPr wrap="square" rtlCol="0">
            <a:spAutoFit/>
          </a:bodyPr>
          <a:lstStyle/>
          <a:p>
            <a:r>
              <a:rPr lang="en-US" dirty="0">
                <a:latin typeface="Ink Free" panose="03080402000500000000" pitchFamily="66" charset="0"/>
              </a:rPr>
              <a:t>Summarize</a:t>
            </a:r>
          </a:p>
        </p:txBody>
      </p:sp>
      <p:sp>
        <p:nvSpPr>
          <p:cNvPr id="8" name="TextBox 7">
            <a:extLst>
              <a:ext uri="{FF2B5EF4-FFF2-40B4-BE49-F238E27FC236}">
                <a16:creationId xmlns:a16="http://schemas.microsoft.com/office/drawing/2014/main" id="{A4FA32F4-2FC5-44B7-B91C-B41C6250ADA4}"/>
              </a:ext>
            </a:extLst>
          </p:cNvPr>
          <p:cNvSpPr txBox="1"/>
          <p:nvPr/>
        </p:nvSpPr>
        <p:spPr>
          <a:xfrm>
            <a:off x="9455285" y="3253562"/>
            <a:ext cx="904672" cy="369332"/>
          </a:xfrm>
          <a:prstGeom prst="rect">
            <a:avLst/>
          </a:prstGeom>
          <a:noFill/>
        </p:spPr>
        <p:txBody>
          <a:bodyPr wrap="square" rtlCol="0">
            <a:spAutoFit/>
          </a:bodyPr>
          <a:lstStyle/>
          <a:p>
            <a:r>
              <a:rPr lang="en-US" dirty="0">
                <a:latin typeface="Ink Free" panose="03080402000500000000" pitchFamily="66" charset="0"/>
              </a:rPr>
              <a:t>Predict</a:t>
            </a:r>
          </a:p>
        </p:txBody>
      </p:sp>
      <p:sp>
        <p:nvSpPr>
          <p:cNvPr id="9" name="TextBox 8">
            <a:extLst>
              <a:ext uri="{FF2B5EF4-FFF2-40B4-BE49-F238E27FC236}">
                <a16:creationId xmlns:a16="http://schemas.microsoft.com/office/drawing/2014/main" id="{F2B96986-8425-4A02-9DA2-78BB533CD99B}"/>
              </a:ext>
            </a:extLst>
          </p:cNvPr>
          <p:cNvSpPr txBox="1"/>
          <p:nvPr/>
        </p:nvSpPr>
        <p:spPr>
          <a:xfrm>
            <a:off x="7363838" y="4980562"/>
            <a:ext cx="1031132" cy="369332"/>
          </a:xfrm>
          <a:prstGeom prst="rect">
            <a:avLst/>
          </a:prstGeom>
          <a:noFill/>
        </p:spPr>
        <p:txBody>
          <a:bodyPr wrap="square" rtlCol="0">
            <a:spAutoFit/>
          </a:bodyPr>
          <a:lstStyle/>
          <a:p>
            <a:r>
              <a:rPr lang="en-US" dirty="0">
                <a:latin typeface="Ink Free" panose="03080402000500000000" pitchFamily="66" charset="0"/>
              </a:rPr>
              <a:t>Clarify</a:t>
            </a:r>
          </a:p>
        </p:txBody>
      </p:sp>
      <p:sp>
        <p:nvSpPr>
          <p:cNvPr id="10" name="TextBox 9">
            <a:extLst>
              <a:ext uri="{FF2B5EF4-FFF2-40B4-BE49-F238E27FC236}">
                <a16:creationId xmlns:a16="http://schemas.microsoft.com/office/drawing/2014/main" id="{E45DBAA0-9A25-4119-9CA8-EEC8F7ACDA48}"/>
              </a:ext>
            </a:extLst>
          </p:cNvPr>
          <p:cNvSpPr txBox="1"/>
          <p:nvPr/>
        </p:nvSpPr>
        <p:spPr>
          <a:xfrm>
            <a:off x="9343417" y="4980562"/>
            <a:ext cx="1128408" cy="369332"/>
          </a:xfrm>
          <a:prstGeom prst="rect">
            <a:avLst/>
          </a:prstGeom>
          <a:noFill/>
        </p:spPr>
        <p:txBody>
          <a:bodyPr wrap="square" rtlCol="0">
            <a:spAutoFit/>
          </a:bodyPr>
          <a:lstStyle/>
          <a:p>
            <a:r>
              <a:rPr lang="en-US" dirty="0">
                <a:latin typeface="Ink Free" panose="03080402000500000000" pitchFamily="66" charset="0"/>
              </a:rPr>
              <a:t>Question</a:t>
            </a:r>
          </a:p>
        </p:txBody>
      </p:sp>
    </p:spTree>
    <p:extLst>
      <p:ext uri="{BB962C8B-B14F-4D97-AF65-F5344CB8AC3E}">
        <p14:creationId xmlns:p14="http://schemas.microsoft.com/office/powerpoint/2010/main" val="7317775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C426B-4161-414F-8473-BB3341515D0B}"/>
              </a:ext>
            </a:extLst>
          </p:cNvPr>
          <p:cNvSpPr>
            <a:spLocks noGrp="1"/>
          </p:cNvSpPr>
          <p:nvPr>
            <p:ph type="title"/>
          </p:nvPr>
        </p:nvSpPr>
        <p:spPr>
          <a:xfrm>
            <a:off x="398585" y="343585"/>
            <a:ext cx="11369903" cy="1400159"/>
          </a:xfrm>
        </p:spPr>
        <p:txBody>
          <a:bodyPr/>
          <a:lstStyle/>
          <a:p>
            <a:r>
              <a:rPr lang="en-US" dirty="0"/>
              <a:t>During Reading</a:t>
            </a:r>
            <a:br>
              <a:rPr lang="en-US" dirty="0"/>
            </a:br>
            <a:endParaRPr lang="en-US" dirty="0"/>
          </a:p>
        </p:txBody>
      </p:sp>
      <p:sp>
        <p:nvSpPr>
          <p:cNvPr id="3" name="Content Placeholder 2">
            <a:extLst>
              <a:ext uri="{FF2B5EF4-FFF2-40B4-BE49-F238E27FC236}">
                <a16:creationId xmlns:a16="http://schemas.microsoft.com/office/drawing/2014/main" id="{43C7DCFE-14CE-4432-952C-4FBB2C7B3434}"/>
              </a:ext>
            </a:extLst>
          </p:cNvPr>
          <p:cNvSpPr>
            <a:spLocks noGrp="1"/>
          </p:cNvSpPr>
          <p:nvPr>
            <p:ph idx="1"/>
          </p:nvPr>
        </p:nvSpPr>
        <p:spPr>
          <a:xfrm>
            <a:off x="233215" y="1240715"/>
            <a:ext cx="11439977" cy="4701410"/>
          </a:xfrm>
        </p:spPr>
        <p:txBody>
          <a:bodyPr/>
          <a:lstStyle/>
          <a:p>
            <a:pPr>
              <a:buFont typeface="Wingdings" panose="05000000000000000000" pitchFamily="2" charset="2"/>
              <a:buChar char="ü"/>
            </a:pPr>
            <a:r>
              <a:rPr lang="en-US" b="1" dirty="0"/>
              <a:t> </a:t>
            </a:r>
            <a:r>
              <a:rPr lang="en-US" b="1" dirty="0">
                <a:solidFill>
                  <a:schemeClr val="tx1"/>
                </a:solidFill>
              </a:rPr>
              <a:t>Reciprocal Teaching: </a:t>
            </a:r>
            <a:r>
              <a:rPr lang="en-US" dirty="0">
                <a:solidFill>
                  <a:schemeClr val="tx1"/>
                </a:solidFill>
              </a:rPr>
              <a:t>A scaffolded discussion technique students can use in small groups </a:t>
            </a:r>
          </a:p>
          <a:p>
            <a:pPr lvl="1">
              <a:buFont typeface="Arial" panose="020B0604020202020204" pitchFamily="34" charset="0"/>
              <a:buChar char="•"/>
            </a:pPr>
            <a:r>
              <a:rPr lang="en-US" dirty="0">
                <a:solidFill>
                  <a:schemeClr val="tx1"/>
                </a:solidFill>
              </a:rPr>
              <a:t>Students work together to practice the strategies the teacher modeled in the think aloud</a:t>
            </a:r>
          </a:p>
          <a:p>
            <a:pPr lvl="1">
              <a:buFont typeface="Arial" panose="020B0604020202020204" pitchFamily="34" charset="0"/>
              <a:buChar char="•"/>
            </a:pPr>
            <a:r>
              <a:rPr lang="en-US" dirty="0">
                <a:solidFill>
                  <a:schemeClr val="tx1"/>
                </a:solidFill>
              </a:rPr>
              <a:t>Students can be assigned different roles</a:t>
            </a:r>
          </a:p>
          <a:p>
            <a:pPr lvl="1">
              <a:buFont typeface="Arial" panose="020B0604020202020204" pitchFamily="34" charset="0"/>
              <a:buChar char="•"/>
            </a:pPr>
            <a:r>
              <a:rPr lang="en-US" dirty="0">
                <a:solidFill>
                  <a:schemeClr val="tx1"/>
                </a:solidFill>
              </a:rPr>
              <a:t>Or, they can take turns being the “teacher” </a:t>
            </a:r>
          </a:p>
          <a:p>
            <a:pPr marL="457200" lvl="1" indent="0">
              <a:buNone/>
            </a:pPr>
            <a:endParaRPr lang="en-US" dirty="0">
              <a:solidFill>
                <a:schemeClr val="tx1"/>
              </a:solidFill>
            </a:endParaRPr>
          </a:p>
        </p:txBody>
      </p:sp>
      <p:sp>
        <p:nvSpPr>
          <p:cNvPr id="4" name="Slide Number Placeholder 3">
            <a:extLst>
              <a:ext uri="{FF2B5EF4-FFF2-40B4-BE49-F238E27FC236}">
                <a16:creationId xmlns:a16="http://schemas.microsoft.com/office/drawing/2014/main" id="{D092A862-2352-4B79-9F9C-091F96A5879B}"/>
              </a:ext>
            </a:extLst>
          </p:cNvPr>
          <p:cNvSpPr>
            <a:spLocks noGrp="1"/>
          </p:cNvSpPr>
          <p:nvPr>
            <p:ph type="sldNum" sz="quarter" idx="12"/>
          </p:nvPr>
        </p:nvSpPr>
        <p:spPr/>
        <p:txBody>
          <a:bodyPr/>
          <a:lstStyle/>
          <a:p>
            <a:fld id="{16630861-4318-414B-8E21-CA5F03E7BD41}" type="slidenum">
              <a:rPr lang="en-US" smtClean="0"/>
              <a:t>31</a:t>
            </a:fld>
            <a:endParaRPr lang="en-US"/>
          </a:p>
        </p:txBody>
      </p:sp>
      <p:pic>
        <p:nvPicPr>
          <p:cNvPr id="5" name="Picture 4">
            <a:extLst>
              <a:ext uri="{FF2B5EF4-FFF2-40B4-BE49-F238E27FC236}">
                <a16:creationId xmlns:a16="http://schemas.microsoft.com/office/drawing/2014/main" id="{29590146-9C02-4D57-8699-3F297A9BC144}"/>
              </a:ext>
            </a:extLst>
          </p:cNvPr>
          <p:cNvPicPr>
            <a:picLocks noChangeAspect="1"/>
          </p:cNvPicPr>
          <p:nvPr/>
        </p:nvPicPr>
        <p:blipFill rotWithShape="1">
          <a:blip r:embed="rId3"/>
          <a:srcRect b="2125"/>
          <a:stretch/>
        </p:blipFill>
        <p:spPr>
          <a:xfrm>
            <a:off x="6941515" y="2632820"/>
            <a:ext cx="4067743" cy="3291325"/>
          </a:xfrm>
          <a:prstGeom prst="rect">
            <a:avLst/>
          </a:prstGeom>
        </p:spPr>
      </p:pic>
    </p:spTree>
    <p:extLst>
      <p:ext uri="{BB962C8B-B14F-4D97-AF65-F5344CB8AC3E}">
        <p14:creationId xmlns:p14="http://schemas.microsoft.com/office/powerpoint/2010/main" val="36656985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8141F9-E994-4CF8-96B0-FABFC82F9BBA}"/>
              </a:ext>
            </a:extLst>
          </p:cNvPr>
          <p:cNvPicPr>
            <a:picLocks noChangeAspect="1"/>
          </p:cNvPicPr>
          <p:nvPr/>
        </p:nvPicPr>
        <p:blipFill>
          <a:blip r:embed="rId3"/>
          <a:stretch>
            <a:fillRect/>
          </a:stretch>
        </p:blipFill>
        <p:spPr>
          <a:xfrm>
            <a:off x="8346739" y="1702340"/>
            <a:ext cx="3970861" cy="4230858"/>
          </a:xfrm>
          <a:prstGeom prst="rect">
            <a:avLst/>
          </a:prstGeom>
        </p:spPr>
      </p:pic>
      <p:sp>
        <p:nvSpPr>
          <p:cNvPr id="7" name="Text Placeholder 6">
            <a:extLst>
              <a:ext uri="{FF2B5EF4-FFF2-40B4-BE49-F238E27FC236}">
                <a16:creationId xmlns:a16="http://schemas.microsoft.com/office/drawing/2014/main" id="{E22E2894-5962-4C60-9262-C45E92749EBA}"/>
              </a:ext>
            </a:extLst>
          </p:cNvPr>
          <p:cNvSpPr>
            <a:spLocks noGrp="1"/>
          </p:cNvSpPr>
          <p:nvPr>
            <p:ph type="body" idx="1"/>
          </p:nvPr>
        </p:nvSpPr>
        <p:spPr>
          <a:xfrm>
            <a:off x="465688" y="1596499"/>
            <a:ext cx="11235696" cy="823912"/>
          </a:xfrm>
        </p:spPr>
        <p:txBody>
          <a:bodyPr>
            <a:normAutofit lnSpcReduction="10000"/>
          </a:bodyPr>
          <a:lstStyle/>
          <a:p>
            <a:pPr marL="342900" indent="-342900">
              <a:buFont typeface="Wingdings" panose="05000000000000000000" pitchFamily="2" charset="2"/>
              <a:buChar char="ü"/>
            </a:pPr>
            <a:r>
              <a:rPr lang="en-US" dirty="0"/>
              <a:t> </a:t>
            </a:r>
            <a:r>
              <a:rPr lang="en-US" sz="2800" dirty="0">
                <a:solidFill>
                  <a:schemeClr val="tx1"/>
                </a:solidFill>
              </a:rPr>
              <a:t>Emotional Thermometers: </a:t>
            </a:r>
            <a:r>
              <a:rPr lang="en-US" sz="2800" b="0" dirty="0">
                <a:solidFill>
                  <a:schemeClr val="tx1"/>
                </a:solidFill>
              </a:rPr>
              <a:t>Used to help students understand the emotions of characters</a:t>
            </a:r>
          </a:p>
          <a:p>
            <a:endParaRPr lang="en-US" dirty="0"/>
          </a:p>
        </p:txBody>
      </p:sp>
      <p:sp>
        <p:nvSpPr>
          <p:cNvPr id="3" name="Content Placeholder 2">
            <a:extLst>
              <a:ext uri="{FF2B5EF4-FFF2-40B4-BE49-F238E27FC236}">
                <a16:creationId xmlns:a16="http://schemas.microsoft.com/office/drawing/2014/main" id="{43C7DCFE-14CE-4432-952C-4FBB2C7B3434}"/>
              </a:ext>
            </a:extLst>
          </p:cNvPr>
          <p:cNvSpPr>
            <a:spLocks noGrp="1"/>
          </p:cNvSpPr>
          <p:nvPr>
            <p:ph sz="half" idx="2"/>
          </p:nvPr>
        </p:nvSpPr>
        <p:spPr>
          <a:xfrm>
            <a:off x="398585" y="2277296"/>
            <a:ext cx="8113117" cy="3321294"/>
          </a:xfrm>
        </p:spPr>
        <p:txBody>
          <a:bodyPr>
            <a:normAutofit fontScale="92500" lnSpcReduction="20000"/>
          </a:bodyPr>
          <a:lstStyle/>
          <a:p>
            <a:r>
              <a:rPr lang="en-US" dirty="0">
                <a:solidFill>
                  <a:schemeClr val="tx1"/>
                </a:solidFill>
              </a:rPr>
              <a:t>Shades of colors are used in a spectrum to help students understand the different degrees of an emotion someone can feel</a:t>
            </a:r>
          </a:p>
          <a:p>
            <a:r>
              <a:rPr lang="en-US" dirty="0">
                <a:solidFill>
                  <a:schemeClr val="tx1"/>
                </a:solidFill>
              </a:rPr>
              <a:t>One color is used for a single emotion but in different shades</a:t>
            </a:r>
          </a:p>
          <a:p>
            <a:r>
              <a:rPr lang="en-US" dirty="0">
                <a:solidFill>
                  <a:schemeClr val="tx1"/>
                </a:solidFill>
              </a:rPr>
              <a:t>Use </a:t>
            </a:r>
            <a:r>
              <a:rPr lang="en-US" dirty="0">
                <a:solidFill>
                  <a:schemeClr val="accent6">
                    <a:lumMod val="75000"/>
                  </a:schemeClr>
                </a:solidFill>
              </a:rPr>
              <a:t>Green</a:t>
            </a:r>
            <a:r>
              <a:rPr lang="en-US" dirty="0">
                <a:solidFill>
                  <a:schemeClr val="tx1"/>
                </a:solidFill>
              </a:rPr>
              <a:t> for positive feelings or ideas </a:t>
            </a:r>
          </a:p>
          <a:p>
            <a:r>
              <a:rPr lang="en-US" dirty="0">
                <a:solidFill>
                  <a:schemeClr val="tx1"/>
                </a:solidFill>
              </a:rPr>
              <a:t>Use </a:t>
            </a:r>
            <a:r>
              <a:rPr lang="en-US" dirty="0">
                <a:solidFill>
                  <a:srgbClr val="C00000"/>
                </a:solidFill>
              </a:rPr>
              <a:t>Red</a:t>
            </a:r>
            <a:r>
              <a:rPr lang="en-US" dirty="0">
                <a:solidFill>
                  <a:schemeClr val="tx1"/>
                </a:solidFill>
              </a:rPr>
              <a:t> for negative feelings or ideas </a:t>
            </a:r>
          </a:p>
          <a:p>
            <a:r>
              <a:rPr lang="en-US" i="1" dirty="0">
                <a:solidFill>
                  <a:schemeClr val="tx1"/>
                </a:solidFill>
              </a:rPr>
              <a:t>Bonus:</a:t>
            </a:r>
            <a:r>
              <a:rPr lang="en-US" dirty="0">
                <a:solidFill>
                  <a:schemeClr val="tx1"/>
                </a:solidFill>
              </a:rPr>
              <a:t> the student can be asked to rate his/her own emotions on the thermometer </a:t>
            </a:r>
          </a:p>
          <a:p>
            <a:pPr marL="457200" lvl="1" indent="0">
              <a:buNone/>
            </a:pPr>
            <a:endParaRPr lang="en-US" dirty="0">
              <a:solidFill>
                <a:schemeClr val="tx1"/>
              </a:solidFill>
            </a:endParaRPr>
          </a:p>
        </p:txBody>
      </p:sp>
      <p:sp>
        <p:nvSpPr>
          <p:cNvPr id="4" name="Slide Number Placeholder 3">
            <a:extLst>
              <a:ext uri="{FF2B5EF4-FFF2-40B4-BE49-F238E27FC236}">
                <a16:creationId xmlns:a16="http://schemas.microsoft.com/office/drawing/2014/main" id="{D092A862-2352-4B79-9F9C-091F96A5879B}"/>
              </a:ext>
            </a:extLst>
          </p:cNvPr>
          <p:cNvSpPr>
            <a:spLocks noGrp="1"/>
          </p:cNvSpPr>
          <p:nvPr>
            <p:ph type="sldNum" sz="quarter" idx="12"/>
          </p:nvPr>
        </p:nvSpPr>
        <p:spPr/>
        <p:txBody>
          <a:bodyPr/>
          <a:lstStyle/>
          <a:p>
            <a:fld id="{16630861-4318-414B-8E21-CA5F03E7BD41}" type="slidenum">
              <a:rPr lang="en-US" smtClean="0"/>
              <a:t>32</a:t>
            </a:fld>
            <a:endParaRPr lang="en-US"/>
          </a:p>
        </p:txBody>
      </p:sp>
      <p:sp>
        <p:nvSpPr>
          <p:cNvPr id="2" name="Title 1">
            <a:extLst>
              <a:ext uri="{FF2B5EF4-FFF2-40B4-BE49-F238E27FC236}">
                <a16:creationId xmlns:a16="http://schemas.microsoft.com/office/drawing/2014/main" id="{82EC426B-4161-414F-8473-BB3341515D0B}"/>
              </a:ext>
            </a:extLst>
          </p:cNvPr>
          <p:cNvSpPr>
            <a:spLocks noGrp="1"/>
          </p:cNvSpPr>
          <p:nvPr>
            <p:ph type="title"/>
          </p:nvPr>
        </p:nvSpPr>
        <p:spPr/>
        <p:txBody>
          <a:bodyPr/>
          <a:lstStyle/>
          <a:p>
            <a:r>
              <a:rPr lang="en-US" dirty="0"/>
              <a:t>During Reading</a:t>
            </a:r>
          </a:p>
        </p:txBody>
      </p:sp>
    </p:spTree>
    <p:extLst>
      <p:ext uri="{BB962C8B-B14F-4D97-AF65-F5344CB8AC3E}">
        <p14:creationId xmlns:p14="http://schemas.microsoft.com/office/powerpoint/2010/main" val="748204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0B7F284-402D-4EAD-B4AB-D8D308A6F8F0}"/>
              </a:ext>
            </a:extLst>
          </p:cNvPr>
          <p:cNvSpPr>
            <a:spLocks noGrp="1"/>
          </p:cNvSpPr>
          <p:nvPr>
            <p:ph type="title"/>
          </p:nvPr>
        </p:nvSpPr>
        <p:spPr/>
        <p:txBody>
          <a:bodyPr/>
          <a:lstStyle/>
          <a:p>
            <a:r>
              <a:rPr lang="en-US" dirty="0"/>
              <a:t>After Reading</a:t>
            </a:r>
          </a:p>
        </p:txBody>
      </p:sp>
      <p:sp>
        <p:nvSpPr>
          <p:cNvPr id="7" name="Content Placeholder 6">
            <a:extLst>
              <a:ext uri="{FF2B5EF4-FFF2-40B4-BE49-F238E27FC236}">
                <a16:creationId xmlns:a16="http://schemas.microsoft.com/office/drawing/2014/main" id="{CE21D3BE-9BC2-4223-92CE-CD3C7D227CAD}"/>
              </a:ext>
            </a:extLst>
          </p:cNvPr>
          <p:cNvSpPr>
            <a:spLocks noGrp="1"/>
          </p:cNvSpPr>
          <p:nvPr>
            <p:ph sz="half" idx="1"/>
          </p:nvPr>
        </p:nvSpPr>
        <p:spPr>
          <a:xfrm>
            <a:off x="398585" y="1543909"/>
            <a:ext cx="10992504" cy="4200403"/>
          </a:xfrm>
        </p:spPr>
        <p:txBody>
          <a:bodyPr>
            <a:normAutofit/>
          </a:bodyPr>
          <a:lstStyle/>
          <a:p>
            <a:pPr>
              <a:buFont typeface="Wingdings" panose="05000000000000000000" pitchFamily="2" charset="2"/>
              <a:buChar char="ü"/>
            </a:pPr>
            <a:r>
              <a:rPr lang="en-US" b="1" dirty="0">
                <a:solidFill>
                  <a:schemeClr val="tx1"/>
                </a:solidFill>
              </a:rPr>
              <a:t>Structure Mapping: </a:t>
            </a:r>
            <a:r>
              <a:rPr lang="en-US" dirty="0">
                <a:solidFill>
                  <a:schemeClr val="tx1"/>
                </a:solidFill>
              </a:rPr>
              <a:t> Helps children with autism visualize how events in a story are interrelated and dependent on the characters.</a:t>
            </a:r>
          </a:p>
          <a:p>
            <a:pPr lvl="1"/>
            <a:r>
              <a:rPr lang="en-US" dirty="0">
                <a:solidFill>
                  <a:schemeClr val="tx1"/>
                </a:solidFill>
              </a:rPr>
              <a:t>In a visual or graphic format, the teacher lists the main characters of the story and creates a simple statement about each one.</a:t>
            </a:r>
          </a:p>
          <a:p>
            <a:pPr lvl="1"/>
            <a:r>
              <a:rPr lang="en-US" dirty="0">
                <a:solidFill>
                  <a:schemeClr val="tx1"/>
                </a:solidFill>
              </a:rPr>
              <a:t>Another </a:t>
            </a:r>
            <a:r>
              <a:rPr lang="en-US" b="1" dirty="0">
                <a:solidFill>
                  <a:schemeClr val="tx1"/>
                </a:solidFill>
              </a:rPr>
              <a:t>graphic organizer </a:t>
            </a:r>
            <a:r>
              <a:rPr lang="en-US" dirty="0">
                <a:solidFill>
                  <a:schemeClr val="tx1"/>
                </a:solidFill>
              </a:rPr>
              <a:t>is used to list the main characters and events in the story</a:t>
            </a:r>
          </a:p>
          <a:p>
            <a:pPr lvl="2"/>
            <a:r>
              <a:rPr lang="en-US" dirty="0">
                <a:solidFill>
                  <a:schemeClr val="tx1"/>
                </a:solidFill>
              </a:rPr>
              <a:t>lines, arrows, and shapes are included to clarify interrelations among characters and events.</a:t>
            </a:r>
          </a:p>
          <a:p>
            <a:pPr lvl="1"/>
            <a:r>
              <a:rPr lang="en-US" dirty="0">
                <a:solidFill>
                  <a:schemeClr val="tx1"/>
                </a:solidFill>
              </a:rPr>
              <a:t>Stress how characters can influence the actions of each other (standards 1-6)</a:t>
            </a:r>
          </a:p>
        </p:txBody>
      </p:sp>
      <p:sp>
        <p:nvSpPr>
          <p:cNvPr id="5" name="Slide Number Placeholder 4">
            <a:extLst>
              <a:ext uri="{FF2B5EF4-FFF2-40B4-BE49-F238E27FC236}">
                <a16:creationId xmlns:a16="http://schemas.microsoft.com/office/drawing/2014/main" id="{0373D4DA-8FE6-4D28-8443-21829282ED53}"/>
              </a:ext>
            </a:extLst>
          </p:cNvPr>
          <p:cNvSpPr>
            <a:spLocks noGrp="1"/>
          </p:cNvSpPr>
          <p:nvPr>
            <p:ph type="sldNum" sz="quarter" idx="12"/>
          </p:nvPr>
        </p:nvSpPr>
        <p:spPr/>
        <p:txBody>
          <a:bodyPr/>
          <a:lstStyle/>
          <a:p>
            <a:fld id="{16630861-4318-414B-8E21-CA5F03E7BD41}" type="slidenum">
              <a:rPr lang="en-US" smtClean="0"/>
              <a:t>33</a:t>
            </a:fld>
            <a:endParaRPr lang="en-US"/>
          </a:p>
        </p:txBody>
      </p:sp>
    </p:spTree>
    <p:extLst>
      <p:ext uri="{BB962C8B-B14F-4D97-AF65-F5344CB8AC3E}">
        <p14:creationId xmlns:p14="http://schemas.microsoft.com/office/powerpoint/2010/main" val="21096321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0B7F284-402D-4EAD-B4AB-D8D308A6F8F0}"/>
              </a:ext>
            </a:extLst>
          </p:cNvPr>
          <p:cNvSpPr>
            <a:spLocks noGrp="1"/>
          </p:cNvSpPr>
          <p:nvPr>
            <p:ph type="title"/>
          </p:nvPr>
        </p:nvSpPr>
        <p:spPr/>
        <p:txBody>
          <a:bodyPr/>
          <a:lstStyle/>
          <a:p>
            <a:r>
              <a:rPr lang="en-US" dirty="0"/>
              <a:t>After Reading</a:t>
            </a:r>
          </a:p>
        </p:txBody>
      </p:sp>
      <p:sp>
        <p:nvSpPr>
          <p:cNvPr id="7" name="Content Placeholder 6">
            <a:extLst>
              <a:ext uri="{FF2B5EF4-FFF2-40B4-BE49-F238E27FC236}">
                <a16:creationId xmlns:a16="http://schemas.microsoft.com/office/drawing/2014/main" id="{CE21D3BE-9BC2-4223-92CE-CD3C7D227CAD}"/>
              </a:ext>
            </a:extLst>
          </p:cNvPr>
          <p:cNvSpPr>
            <a:spLocks noGrp="1"/>
          </p:cNvSpPr>
          <p:nvPr>
            <p:ph sz="half" idx="1"/>
          </p:nvPr>
        </p:nvSpPr>
        <p:spPr>
          <a:xfrm>
            <a:off x="398585" y="1436905"/>
            <a:ext cx="10992504" cy="4200403"/>
          </a:xfrm>
        </p:spPr>
        <p:txBody>
          <a:bodyPr>
            <a:normAutofit/>
          </a:bodyPr>
          <a:lstStyle/>
          <a:p>
            <a:pPr>
              <a:buFont typeface="Wingdings" panose="05000000000000000000" pitchFamily="2" charset="2"/>
              <a:buChar char="ü"/>
            </a:pPr>
            <a:r>
              <a:rPr lang="en-US" b="1" dirty="0">
                <a:solidFill>
                  <a:schemeClr val="tx1"/>
                </a:solidFill>
              </a:rPr>
              <a:t>Story Mapping: </a:t>
            </a:r>
            <a:r>
              <a:rPr lang="en-US" dirty="0">
                <a:solidFill>
                  <a:schemeClr val="tx1"/>
                </a:solidFill>
              </a:rPr>
              <a:t> Visual representations of elements that make up a narrative so students focus on the important elements: theme, characters, problems, resolution </a:t>
            </a:r>
          </a:p>
          <a:p>
            <a:pPr lvl="1"/>
            <a:r>
              <a:rPr lang="en-US" dirty="0">
                <a:solidFill>
                  <a:schemeClr val="tx1"/>
                </a:solidFill>
              </a:rPr>
              <a:t>Can be as simple as beginning </a:t>
            </a:r>
            <a:r>
              <a:rPr lang="en-US" dirty="0">
                <a:solidFill>
                  <a:schemeClr val="tx1"/>
                </a:solidFill>
                <a:sym typeface="Wingdings" panose="05000000000000000000" pitchFamily="2" charset="2"/>
              </a:rPr>
              <a:t> middle  end </a:t>
            </a:r>
            <a:endParaRPr lang="en-US" dirty="0">
              <a:solidFill>
                <a:schemeClr val="tx1"/>
              </a:solidFill>
            </a:endParaRPr>
          </a:p>
        </p:txBody>
      </p:sp>
      <p:sp>
        <p:nvSpPr>
          <p:cNvPr id="5" name="Slide Number Placeholder 4">
            <a:extLst>
              <a:ext uri="{FF2B5EF4-FFF2-40B4-BE49-F238E27FC236}">
                <a16:creationId xmlns:a16="http://schemas.microsoft.com/office/drawing/2014/main" id="{0373D4DA-8FE6-4D28-8443-21829282ED53}"/>
              </a:ext>
            </a:extLst>
          </p:cNvPr>
          <p:cNvSpPr>
            <a:spLocks noGrp="1"/>
          </p:cNvSpPr>
          <p:nvPr>
            <p:ph type="sldNum" sz="quarter" idx="12"/>
          </p:nvPr>
        </p:nvSpPr>
        <p:spPr/>
        <p:txBody>
          <a:bodyPr/>
          <a:lstStyle/>
          <a:p>
            <a:fld id="{16630861-4318-414B-8E21-CA5F03E7BD41}" type="slidenum">
              <a:rPr lang="en-US" smtClean="0"/>
              <a:t>34</a:t>
            </a:fld>
            <a:endParaRPr lang="en-US"/>
          </a:p>
        </p:txBody>
      </p:sp>
      <p:pic>
        <p:nvPicPr>
          <p:cNvPr id="9" name="Picture 8">
            <a:extLst>
              <a:ext uri="{FF2B5EF4-FFF2-40B4-BE49-F238E27FC236}">
                <a16:creationId xmlns:a16="http://schemas.microsoft.com/office/drawing/2014/main" id="{87D1B8AB-4CAE-45AD-9C92-A50521185B0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677015" y="2404212"/>
            <a:ext cx="4445000" cy="3340100"/>
          </a:xfrm>
          <a:prstGeom prst="rect">
            <a:avLst/>
          </a:prstGeom>
        </p:spPr>
      </p:pic>
    </p:spTree>
    <p:extLst>
      <p:ext uri="{BB962C8B-B14F-4D97-AF65-F5344CB8AC3E}">
        <p14:creationId xmlns:p14="http://schemas.microsoft.com/office/powerpoint/2010/main" val="28177743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0B7F284-402D-4EAD-B4AB-D8D308A6F8F0}"/>
              </a:ext>
            </a:extLst>
          </p:cNvPr>
          <p:cNvSpPr>
            <a:spLocks noGrp="1"/>
          </p:cNvSpPr>
          <p:nvPr>
            <p:ph type="title"/>
          </p:nvPr>
        </p:nvSpPr>
        <p:spPr/>
        <p:txBody>
          <a:bodyPr/>
          <a:lstStyle/>
          <a:p>
            <a:r>
              <a:rPr lang="en-US" dirty="0"/>
              <a:t>After Reading</a:t>
            </a:r>
          </a:p>
        </p:txBody>
      </p:sp>
      <p:sp>
        <p:nvSpPr>
          <p:cNvPr id="7" name="Content Placeholder 6">
            <a:extLst>
              <a:ext uri="{FF2B5EF4-FFF2-40B4-BE49-F238E27FC236}">
                <a16:creationId xmlns:a16="http://schemas.microsoft.com/office/drawing/2014/main" id="{CE21D3BE-9BC2-4223-92CE-CD3C7D227CAD}"/>
              </a:ext>
            </a:extLst>
          </p:cNvPr>
          <p:cNvSpPr>
            <a:spLocks noGrp="1"/>
          </p:cNvSpPr>
          <p:nvPr>
            <p:ph sz="half" idx="1"/>
          </p:nvPr>
        </p:nvSpPr>
        <p:spPr>
          <a:xfrm>
            <a:off x="398585" y="1543909"/>
            <a:ext cx="10992504" cy="4200403"/>
          </a:xfrm>
        </p:spPr>
        <p:txBody>
          <a:bodyPr>
            <a:normAutofit/>
          </a:bodyPr>
          <a:lstStyle/>
          <a:p>
            <a:pPr>
              <a:buFont typeface="Wingdings" panose="05000000000000000000" pitchFamily="2" charset="2"/>
              <a:buChar char="ü"/>
            </a:pPr>
            <a:r>
              <a:rPr lang="en-US" b="1" dirty="0">
                <a:solidFill>
                  <a:schemeClr val="tx1"/>
                </a:solidFill>
              </a:rPr>
              <a:t>Social Story Analogies: </a:t>
            </a:r>
            <a:r>
              <a:rPr lang="en-US" dirty="0">
                <a:solidFill>
                  <a:schemeClr val="tx1"/>
                </a:solidFill>
              </a:rPr>
              <a:t> Helps students consider the perspective of characters in stories and others in social situations</a:t>
            </a:r>
          </a:p>
          <a:p>
            <a:pPr lvl="1"/>
            <a:r>
              <a:rPr lang="en-US" dirty="0">
                <a:solidFill>
                  <a:schemeClr val="tx1"/>
                </a:solidFill>
              </a:rPr>
              <a:t>Teacher develops a simple story based on what students are reading to help explain character’s actions and feelings</a:t>
            </a:r>
          </a:p>
          <a:p>
            <a:pPr lvl="1"/>
            <a:r>
              <a:rPr lang="en-US" dirty="0">
                <a:solidFill>
                  <a:schemeClr val="tx1"/>
                </a:solidFill>
              </a:rPr>
              <a:t>Typically told orally and must connect to information the students already understand</a:t>
            </a:r>
          </a:p>
          <a:p>
            <a:pPr lvl="1"/>
            <a:r>
              <a:rPr lang="en-US" dirty="0">
                <a:solidFill>
                  <a:schemeClr val="tx1"/>
                </a:solidFill>
              </a:rPr>
              <a:t>Can be used to explain certain language in the text that may be contradictory to the character’s actions </a:t>
            </a:r>
          </a:p>
        </p:txBody>
      </p:sp>
      <p:sp>
        <p:nvSpPr>
          <p:cNvPr id="5" name="Slide Number Placeholder 4">
            <a:extLst>
              <a:ext uri="{FF2B5EF4-FFF2-40B4-BE49-F238E27FC236}">
                <a16:creationId xmlns:a16="http://schemas.microsoft.com/office/drawing/2014/main" id="{0373D4DA-8FE6-4D28-8443-21829282ED53}"/>
              </a:ext>
            </a:extLst>
          </p:cNvPr>
          <p:cNvSpPr>
            <a:spLocks noGrp="1"/>
          </p:cNvSpPr>
          <p:nvPr>
            <p:ph type="sldNum" sz="quarter" idx="12"/>
          </p:nvPr>
        </p:nvSpPr>
        <p:spPr/>
        <p:txBody>
          <a:bodyPr/>
          <a:lstStyle/>
          <a:p>
            <a:fld id="{16630861-4318-414B-8E21-CA5F03E7BD41}" type="slidenum">
              <a:rPr lang="en-US" smtClean="0"/>
              <a:t>35</a:t>
            </a:fld>
            <a:endParaRPr lang="en-US"/>
          </a:p>
        </p:txBody>
      </p:sp>
    </p:spTree>
    <p:extLst>
      <p:ext uri="{BB962C8B-B14F-4D97-AF65-F5344CB8AC3E}">
        <p14:creationId xmlns:p14="http://schemas.microsoft.com/office/powerpoint/2010/main" val="13173304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311" y="270515"/>
            <a:ext cx="4262989" cy="1400175"/>
          </a:xfrm>
        </p:spPr>
        <p:txBody>
          <a:bodyPr/>
          <a:lstStyle/>
          <a:p>
            <a:pPr algn="ctr"/>
            <a:r>
              <a:rPr lang="en-US"/>
              <a:t>Remember</a:t>
            </a:r>
          </a:p>
        </p:txBody>
      </p:sp>
      <p:pic>
        <p:nvPicPr>
          <p:cNvPr id="4" name="Content Placeholder 3" descr="Free illustration: &lt;strong&gt;Stairs&lt;/strong&gt;, Rise, &lt;strong&gt;Stair&lt;/strong&gt; Step, Staircase ..."/>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41253" y="401346"/>
            <a:ext cx="5562945" cy="5532038"/>
          </a:xfrm>
        </p:spPr>
      </p:pic>
      <p:grpSp>
        <p:nvGrpSpPr>
          <p:cNvPr id="9" name="Group 8"/>
          <p:cNvGrpSpPr/>
          <p:nvPr/>
        </p:nvGrpSpPr>
        <p:grpSpPr>
          <a:xfrm>
            <a:off x="6699734" y="370439"/>
            <a:ext cx="5406886" cy="1482020"/>
            <a:chOff x="7012057" y="734406"/>
            <a:chExt cx="5406886" cy="1482020"/>
          </a:xfrm>
        </p:grpSpPr>
        <p:sp>
          <p:nvSpPr>
            <p:cNvPr id="5" name="Up Ribbon 4"/>
            <p:cNvSpPr/>
            <p:nvPr/>
          </p:nvSpPr>
          <p:spPr>
            <a:xfrm>
              <a:off x="7012057" y="765313"/>
              <a:ext cx="5406886" cy="1451113"/>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xtBox 5"/>
            <p:cNvSpPr txBox="1"/>
            <p:nvPr/>
          </p:nvSpPr>
          <p:spPr>
            <a:xfrm>
              <a:off x="8428383" y="734406"/>
              <a:ext cx="2574234" cy="120032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High Expectations</a:t>
              </a:r>
            </a:p>
          </p:txBody>
        </p:sp>
      </p:grpSp>
      <p:sp>
        <p:nvSpPr>
          <p:cNvPr id="8" name="TextBox 7"/>
          <p:cNvSpPr txBox="1"/>
          <p:nvPr/>
        </p:nvSpPr>
        <p:spPr>
          <a:xfrm>
            <a:off x="5347252" y="4462669"/>
            <a:ext cx="3468757"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High Support</a:t>
            </a:r>
          </a:p>
        </p:txBody>
      </p:sp>
    </p:spTree>
    <p:extLst>
      <p:ext uri="{BB962C8B-B14F-4D97-AF65-F5344CB8AC3E}">
        <p14:creationId xmlns:p14="http://schemas.microsoft.com/office/powerpoint/2010/main" val="23157367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1C447-481B-49A3-B685-3209ADC44FB7}"/>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5B8D2F73-B562-4D63-AFEC-444B2B6073D0}"/>
              </a:ext>
            </a:extLst>
          </p:cNvPr>
          <p:cNvSpPr>
            <a:spLocks noGrp="1"/>
          </p:cNvSpPr>
          <p:nvPr>
            <p:ph idx="1"/>
          </p:nvPr>
        </p:nvSpPr>
        <p:spPr>
          <a:xfrm>
            <a:off x="398586" y="1287263"/>
            <a:ext cx="10904954" cy="4586000"/>
          </a:xfrm>
        </p:spPr>
        <p:txBody>
          <a:bodyPr>
            <a:normAutofit/>
          </a:bodyPr>
          <a:lstStyle/>
          <a:p>
            <a:r>
              <a:rPr lang="en-US" dirty="0">
                <a:solidFill>
                  <a:schemeClr val="tx1"/>
                </a:solidFill>
              </a:rPr>
              <a:t>The reading strategies designed for children with autism can benefit all students, but the teacher must ensure that ample </a:t>
            </a:r>
            <a:r>
              <a:rPr lang="en-US" b="1" dirty="0">
                <a:solidFill>
                  <a:schemeClr val="tx1"/>
                </a:solidFill>
              </a:rPr>
              <a:t>modeling </a:t>
            </a:r>
            <a:r>
              <a:rPr lang="en-US" dirty="0">
                <a:solidFill>
                  <a:schemeClr val="tx1"/>
                </a:solidFill>
              </a:rPr>
              <a:t>is provided and that </a:t>
            </a:r>
            <a:r>
              <a:rPr lang="en-US" b="1" dirty="0">
                <a:solidFill>
                  <a:schemeClr val="tx1"/>
                </a:solidFill>
              </a:rPr>
              <a:t>responsibility is gradually released </a:t>
            </a:r>
            <a:r>
              <a:rPr lang="en-US" dirty="0">
                <a:solidFill>
                  <a:schemeClr val="tx1"/>
                </a:solidFill>
              </a:rPr>
              <a:t>to students.</a:t>
            </a:r>
          </a:p>
        </p:txBody>
      </p:sp>
      <p:sp>
        <p:nvSpPr>
          <p:cNvPr id="4" name="Slide Number Placeholder 3">
            <a:extLst>
              <a:ext uri="{FF2B5EF4-FFF2-40B4-BE49-F238E27FC236}">
                <a16:creationId xmlns:a16="http://schemas.microsoft.com/office/drawing/2014/main" id="{987C41D6-152D-4085-ABA9-4DF92C3DB9FD}"/>
              </a:ext>
            </a:extLst>
          </p:cNvPr>
          <p:cNvSpPr>
            <a:spLocks noGrp="1"/>
          </p:cNvSpPr>
          <p:nvPr>
            <p:ph type="sldNum" sz="quarter" idx="12"/>
          </p:nvPr>
        </p:nvSpPr>
        <p:spPr/>
        <p:txBody>
          <a:bodyPr/>
          <a:lstStyle/>
          <a:p>
            <a:fld id="{16630861-4318-414B-8E21-CA5F03E7BD41}" type="slidenum">
              <a:rPr lang="en-US" smtClean="0"/>
              <a:t>37</a:t>
            </a:fld>
            <a:endParaRPr lang="en-US"/>
          </a:p>
        </p:txBody>
      </p:sp>
      <p:pic>
        <p:nvPicPr>
          <p:cNvPr id="5" name="Picture 4">
            <a:extLst>
              <a:ext uri="{FF2B5EF4-FFF2-40B4-BE49-F238E27FC236}">
                <a16:creationId xmlns:a16="http://schemas.microsoft.com/office/drawing/2014/main" id="{0A7CAF8D-DB90-43E3-B025-B15F3E689FAA}"/>
              </a:ext>
            </a:extLst>
          </p:cNvPr>
          <p:cNvPicPr>
            <a:picLocks noChangeAspect="1"/>
          </p:cNvPicPr>
          <p:nvPr/>
        </p:nvPicPr>
        <p:blipFill>
          <a:blip r:embed="rId3"/>
          <a:stretch>
            <a:fillRect/>
          </a:stretch>
        </p:blipFill>
        <p:spPr>
          <a:xfrm>
            <a:off x="0" y="3580263"/>
            <a:ext cx="12139168" cy="1682401"/>
          </a:xfrm>
          <a:prstGeom prst="rect">
            <a:avLst/>
          </a:prstGeom>
        </p:spPr>
      </p:pic>
    </p:spTree>
    <p:extLst>
      <p:ext uri="{BB962C8B-B14F-4D97-AF65-F5344CB8AC3E}">
        <p14:creationId xmlns:p14="http://schemas.microsoft.com/office/powerpoint/2010/main" val="24733302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1C447-481B-49A3-B685-3209ADC44FB7}"/>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5B8D2F73-B562-4D63-AFEC-444B2B6073D0}"/>
              </a:ext>
            </a:extLst>
          </p:cNvPr>
          <p:cNvSpPr>
            <a:spLocks noGrp="1"/>
          </p:cNvSpPr>
          <p:nvPr>
            <p:ph idx="1"/>
          </p:nvPr>
        </p:nvSpPr>
        <p:spPr>
          <a:xfrm>
            <a:off x="398586" y="1287263"/>
            <a:ext cx="10904954" cy="4586000"/>
          </a:xfrm>
        </p:spPr>
        <p:txBody>
          <a:bodyPr>
            <a:normAutofit/>
          </a:bodyPr>
          <a:lstStyle/>
          <a:p>
            <a:r>
              <a:rPr lang="en-US" dirty="0">
                <a:solidFill>
                  <a:schemeClr val="tx1"/>
                </a:solidFill>
              </a:rPr>
              <a:t>Need support from both the </a:t>
            </a:r>
            <a:r>
              <a:rPr lang="en-US" b="1" dirty="0">
                <a:solidFill>
                  <a:schemeClr val="tx1"/>
                </a:solidFill>
              </a:rPr>
              <a:t>general and special </a:t>
            </a:r>
            <a:r>
              <a:rPr lang="en-US" dirty="0">
                <a:solidFill>
                  <a:schemeClr val="tx1"/>
                </a:solidFill>
              </a:rPr>
              <a:t>education teachers in order to become successful learners who are part of the school community.</a:t>
            </a:r>
          </a:p>
          <a:p>
            <a:r>
              <a:rPr lang="en-US" b="1" dirty="0">
                <a:solidFill>
                  <a:schemeClr val="tx1"/>
                </a:solidFill>
              </a:rPr>
              <a:t>Visual aids </a:t>
            </a:r>
            <a:r>
              <a:rPr lang="en-US" dirty="0">
                <a:solidFill>
                  <a:schemeClr val="tx1"/>
                </a:solidFill>
              </a:rPr>
              <a:t>should be utilized consistently as this is the primary modality through which children with ASD are able to learn.</a:t>
            </a:r>
          </a:p>
          <a:p>
            <a:r>
              <a:rPr lang="en-US" dirty="0">
                <a:solidFill>
                  <a:schemeClr val="tx1"/>
                </a:solidFill>
              </a:rPr>
              <a:t>The learning </a:t>
            </a:r>
            <a:r>
              <a:rPr lang="en-US" b="1" dirty="0">
                <a:solidFill>
                  <a:schemeClr val="tx1"/>
                </a:solidFill>
              </a:rPr>
              <a:t>environment </a:t>
            </a:r>
            <a:r>
              <a:rPr lang="en-US" dirty="0">
                <a:solidFill>
                  <a:schemeClr val="tx1"/>
                </a:solidFill>
              </a:rPr>
              <a:t>should be kept </a:t>
            </a:r>
            <a:r>
              <a:rPr lang="en-US" b="1" dirty="0">
                <a:solidFill>
                  <a:schemeClr val="tx1"/>
                </a:solidFill>
              </a:rPr>
              <a:t>simple</a:t>
            </a:r>
            <a:r>
              <a:rPr lang="en-US" dirty="0">
                <a:solidFill>
                  <a:schemeClr val="tx1"/>
                </a:solidFill>
              </a:rPr>
              <a:t> with limited amounts of stimuli so that the child’s focus is optimized.</a:t>
            </a:r>
          </a:p>
          <a:p>
            <a:r>
              <a:rPr lang="en-US" dirty="0">
                <a:solidFill>
                  <a:schemeClr val="tx1"/>
                </a:solidFill>
              </a:rPr>
              <a:t>The reading strategies designed for children with autism can benefit all students, but the teacher must ensure that ample </a:t>
            </a:r>
            <a:r>
              <a:rPr lang="en-US" b="1" dirty="0">
                <a:solidFill>
                  <a:schemeClr val="tx1"/>
                </a:solidFill>
              </a:rPr>
              <a:t>modeling </a:t>
            </a:r>
            <a:r>
              <a:rPr lang="en-US" dirty="0">
                <a:solidFill>
                  <a:schemeClr val="tx1"/>
                </a:solidFill>
              </a:rPr>
              <a:t>is provided and that </a:t>
            </a:r>
            <a:r>
              <a:rPr lang="en-US" b="1" dirty="0">
                <a:solidFill>
                  <a:schemeClr val="tx1"/>
                </a:solidFill>
              </a:rPr>
              <a:t>responsibility is gradually released </a:t>
            </a:r>
            <a:r>
              <a:rPr lang="en-US" dirty="0">
                <a:solidFill>
                  <a:schemeClr val="tx1"/>
                </a:solidFill>
              </a:rPr>
              <a:t>to students.</a:t>
            </a:r>
          </a:p>
        </p:txBody>
      </p:sp>
      <p:sp>
        <p:nvSpPr>
          <p:cNvPr id="4" name="Slide Number Placeholder 3">
            <a:extLst>
              <a:ext uri="{FF2B5EF4-FFF2-40B4-BE49-F238E27FC236}">
                <a16:creationId xmlns:a16="http://schemas.microsoft.com/office/drawing/2014/main" id="{987C41D6-152D-4085-ABA9-4DF92C3DB9FD}"/>
              </a:ext>
            </a:extLst>
          </p:cNvPr>
          <p:cNvSpPr>
            <a:spLocks noGrp="1"/>
          </p:cNvSpPr>
          <p:nvPr>
            <p:ph type="sldNum" sz="quarter" idx="12"/>
          </p:nvPr>
        </p:nvSpPr>
        <p:spPr/>
        <p:txBody>
          <a:bodyPr/>
          <a:lstStyle/>
          <a:p>
            <a:fld id="{16630861-4318-414B-8E21-CA5F03E7BD41}" type="slidenum">
              <a:rPr lang="en-US" smtClean="0"/>
              <a:t>38</a:t>
            </a:fld>
            <a:endParaRPr lang="en-US"/>
          </a:p>
        </p:txBody>
      </p:sp>
    </p:spTree>
    <p:extLst>
      <p:ext uri="{BB962C8B-B14F-4D97-AF65-F5344CB8AC3E}">
        <p14:creationId xmlns:p14="http://schemas.microsoft.com/office/powerpoint/2010/main" val="22374506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A0CD4-D3EF-4912-9A1F-3F3AB8D879C9}"/>
              </a:ext>
            </a:extLst>
          </p:cNvPr>
          <p:cNvSpPr>
            <a:spLocks noGrp="1"/>
          </p:cNvSpPr>
          <p:nvPr>
            <p:ph type="title"/>
          </p:nvPr>
        </p:nvSpPr>
        <p:spPr>
          <a:xfrm>
            <a:off x="398585" y="143746"/>
            <a:ext cx="11369903" cy="840991"/>
          </a:xfrm>
        </p:spPr>
        <p:txBody>
          <a:bodyPr/>
          <a:lstStyle/>
          <a:p>
            <a:pPr algn="ctr"/>
            <a:r>
              <a:rPr lang="en-US" dirty="0"/>
              <a:t>Things to Consider When Returning to School </a:t>
            </a:r>
          </a:p>
        </p:txBody>
      </p:sp>
      <p:sp>
        <p:nvSpPr>
          <p:cNvPr id="3" name="Content Placeholder 2">
            <a:extLst>
              <a:ext uri="{FF2B5EF4-FFF2-40B4-BE49-F238E27FC236}">
                <a16:creationId xmlns:a16="http://schemas.microsoft.com/office/drawing/2014/main" id="{5E56C2F0-1FDD-4546-89D2-F4F85BF64B91}"/>
              </a:ext>
            </a:extLst>
          </p:cNvPr>
          <p:cNvSpPr>
            <a:spLocks noGrp="1"/>
          </p:cNvSpPr>
          <p:nvPr>
            <p:ph idx="1"/>
          </p:nvPr>
        </p:nvSpPr>
        <p:spPr>
          <a:xfrm>
            <a:off x="398585" y="1366345"/>
            <a:ext cx="11604229" cy="4506918"/>
          </a:xfrm>
        </p:spPr>
        <p:txBody>
          <a:bodyPr>
            <a:normAutofit lnSpcReduction="10000"/>
          </a:bodyPr>
          <a:lstStyle/>
          <a:p>
            <a:pPr lvl="0"/>
            <a:r>
              <a:rPr lang="en-US" dirty="0">
                <a:solidFill>
                  <a:schemeClr val="tx1"/>
                </a:solidFill>
              </a:rPr>
              <a:t>When returning to school, relationships, social/emotional well-being and physical health of our students and staff is our number one priority along with learning. </a:t>
            </a:r>
          </a:p>
          <a:p>
            <a:pPr lvl="0"/>
            <a:r>
              <a:rPr lang="en-US" dirty="0">
                <a:solidFill>
                  <a:schemeClr val="tx1"/>
                </a:solidFill>
              </a:rPr>
              <a:t>Communication with students and families will be key in making re-entry successful. Educators should use a variety of communication tools, such as social media, robocalls, personal phone calls, email, online learning management systems, and other means, to keep students and their families informed.</a:t>
            </a:r>
          </a:p>
          <a:p>
            <a:pPr lvl="0"/>
            <a:r>
              <a:rPr lang="en-US" dirty="0">
                <a:solidFill>
                  <a:schemeClr val="tx1"/>
                </a:solidFill>
              </a:rPr>
              <a:t>Students will be at different places emotionally and academically. Educators should use available tools, such as observation, formative assessment, interim and diagnostics assessments, and other means, to determine where students are and identify their needs.</a:t>
            </a:r>
          </a:p>
          <a:p>
            <a:endParaRPr lang="en-US" dirty="0"/>
          </a:p>
          <a:p>
            <a:endParaRPr lang="en-US" dirty="0"/>
          </a:p>
        </p:txBody>
      </p:sp>
      <p:sp>
        <p:nvSpPr>
          <p:cNvPr id="4" name="Slide Number Placeholder 3">
            <a:extLst>
              <a:ext uri="{FF2B5EF4-FFF2-40B4-BE49-F238E27FC236}">
                <a16:creationId xmlns:a16="http://schemas.microsoft.com/office/drawing/2014/main" id="{C8356CEF-6E6C-40D5-8B97-09ABE8A3897C}"/>
              </a:ext>
            </a:extLst>
          </p:cNvPr>
          <p:cNvSpPr>
            <a:spLocks noGrp="1"/>
          </p:cNvSpPr>
          <p:nvPr>
            <p:ph type="sldNum" sz="quarter" idx="12"/>
          </p:nvPr>
        </p:nvSpPr>
        <p:spPr/>
        <p:txBody>
          <a:bodyPr/>
          <a:lstStyle/>
          <a:p>
            <a:fld id="{16630861-4318-414B-8E21-CA5F03E7BD41}" type="slidenum">
              <a:rPr lang="en-US" smtClean="0"/>
              <a:t>39</a:t>
            </a:fld>
            <a:endParaRPr lang="en-US"/>
          </a:p>
        </p:txBody>
      </p:sp>
    </p:spTree>
    <p:extLst>
      <p:ext uri="{BB962C8B-B14F-4D97-AF65-F5344CB8AC3E}">
        <p14:creationId xmlns:p14="http://schemas.microsoft.com/office/powerpoint/2010/main" val="4191462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8760" t="6625" r="15625" b="27761"/>
          <a:stretch/>
        </p:blipFill>
        <p:spPr>
          <a:xfrm rot="931622">
            <a:off x="10288277" y="443120"/>
            <a:ext cx="1590861" cy="2554355"/>
          </a:xfrm>
          <a:prstGeom prst="rect">
            <a:avLst/>
          </a:prstGeom>
        </p:spPr>
      </p:pic>
      <p:sp>
        <p:nvSpPr>
          <p:cNvPr id="2" name="Title 1"/>
          <p:cNvSpPr>
            <a:spLocks noGrp="1"/>
          </p:cNvSpPr>
          <p:nvPr>
            <p:ph type="title"/>
          </p:nvPr>
        </p:nvSpPr>
        <p:spPr>
          <a:xfrm rot="20926192">
            <a:off x="368400" y="698371"/>
            <a:ext cx="5688207" cy="963783"/>
          </a:xfrm>
          <a:solidFill>
            <a:schemeClr val="bg1"/>
          </a:solidFill>
        </p:spPr>
        <p:txBody>
          <a:bodyPr>
            <a:normAutofit fontScale="90000"/>
          </a:bodyPr>
          <a:lstStyle/>
          <a:p>
            <a:r>
              <a:rPr lang="en-US" b="1" dirty="0">
                <a:solidFill>
                  <a:schemeClr val="tx1"/>
                </a:solidFill>
              </a:rPr>
              <a:t>Teach children they can!</a:t>
            </a:r>
          </a:p>
        </p:txBody>
      </p:sp>
      <p:pic>
        <p:nvPicPr>
          <p:cNvPr id="4" name="Content Placeholder 3" descr="Image result for By Temple Grandin Quotes">
            <a:hlinkClick r:id="rId4"/>
          </p:cNvPr>
          <p:cNvPicPr>
            <a:picLocks noGrp="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rot="20974183">
            <a:off x="363514" y="3281278"/>
            <a:ext cx="2783476" cy="2287435"/>
          </a:xfrm>
          <a:prstGeom prst="rect">
            <a:avLst/>
          </a:prstGeom>
          <a:noFill/>
          <a:ln>
            <a:noFill/>
          </a:ln>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b="14795"/>
          <a:stretch/>
        </p:blipFill>
        <p:spPr>
          <a:xfrm>
            <a:off x="4383889" y="1392927"/>
            <a:ext cx="4788114" cy="4408845"/>
          </a:xfrm>
          <a:prstGeom prst="rect">
            <a:avLst/>
          </a:prstGeom>
        </p:spPr>
      </p:pic>
    </p:spTree>
    <p:extLst>
      <p:ext uri="{BB962C8B-B14F-4D97-AF65-F5344CB8AC3E}">
        <p14:creationId xmlns:p14="http://schemas.microsoft.com/office/powerpoint/2010/main" val="25964444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5F3F97-139D-42DE-A4FF-833CEBC48745}"/>
              </a:ext>
            </a:extLst>
          </p:cNvPr>
          <p:cNvSpPr>
            <a:spLocks noGrp="1"/>
          </p:cNvSpPr>
          <p:nvPr>
            <p:ph type="title"/>
          </p:nvPr>
        </p:nvSpPr>
        <p:spPr>
          <a:xfrm>
            <a:off x="398585" y="143746"/>
            <a:ext cx="11369903" cy="875757"/>
          </a:xfrm>
        </p:spPr>
        <p:txBody>
          <a:bodyPr/>
          <a:lstStyle/>
          <a:p>
            <a:r>
              <a:rPr lang="en-US" dirty="0"/>
              <a:t>Things to Consider When Returning to School </a:t>
            </a:r>
          </a:p>
        </p:txBody>
      </p:sp>
      <p:sp>
        <p:nvSpPr>
          <p:cNvPr id="3" name="Content Placeholder 2">
            <a:extLst>
              <a:ext uri="{FF2B5EF4-FFF2-40B4-BE49-F238E27FC236}">
                <a16:creationId xmlns:a16="http://schemas.microsoft.com/office/drawing/2014/main" id="{4543BF86-2068-4193-8E10-D97392C12AD7}"/>
              </a:ext>
            </a:extLst>
          </p:cNvPr>
          <p:cNvSpPr>
            <a:spLocks noGrp="1"/>
          </p:cNvSpPr>
          <p:nvPr>
            <p:ph idx="1"/>
          </p:nvPr>
        </p:nvSpPr>
        <p:spPr>
          <a:xfrm>
            <a:off x="398585" y="1177159"/>
            <a:ext cx="11369903" cy="4918841"/>
          </a:xfrm>
        </p:spPr>
        <p:txBody>
          <a:bodyPr>
            <a:normAutofit fontScale="25000" lnSpcReduction="20000"/>
          </a:bodyPr>
          <a:lstStyle/>
          <a:p>
            <a:pPr lvl="0"/>
            <a:r>
              <a:rPr lang="en-US" sz="8000" dirty="0">
                <a:solidFill>
                  <a:schemeClr val="tx1"/>
                </a:solidFill>
              </a:rPr>
              <a:t>Educators should use personal and professional observations, conversations, informal assessments, formative assessments, interim and diagnostics assessments to determine whether students need one or all the following:</a:t>
            </a:r>
          </a:p>
          <a:p>
            <a:pPr lvl="1">
              <a:lnSpc>
                <a:spcPct val="120000"/>
              </a:lnSpc>
              <a:spcBef>
                <a:spcPts val="0"/>
              </a:spcBef>
            </a:pPr>
            <a:r>
              <a:rPr lang="en-US" sz="7600" dirty="0">
                <a:solidFill>
                  <a:schemeClr val="tx1"/>
                </a:solidFill>
              </a:rPr>
              <a:t>Remediation </a:t>
            </a:r>
          </a:p>
          <a:p>
            <a:pPr lvl="1">
              <a:lnSpc>
                <a:spcPct val="120000"/>
              </a:lnSpc>
              <a:spcBef>
                <a:spcPts val="0"/>
              </a:spcBef>
            </a:pPr>
            <a:r>
              <a:rPr lang="en-US" sz="7600" dirty="0">
                <a:solidFill>
                  <a:schemeClr val="tx1"/>
                </a:solidFill>
              </a:rPr>
              <a:t>Re-teaching </a:t>
            </a:r>
          </a:p>
          <a:p>
            <a:pPr lvl="1">
              <a:lnSpc>
                <a:spcPct val="120000"/>
              </a:lnSpc>
              <a:spcBef>
                <a:spcPts val="0"/>
              </a:spcBef>
            </a:pPr>
            <a:r>
              <a:rPr lang="en-US" sz="7600" dirty="0">
                <a:solidFill>
                  <a:schemeClr val="tx1"/>
                </a:solidFill>
              </a:rPr>
              <a:t>Direct instruction</a:t>
            </a:r>
          </a:p>
          <a:p>
            <a:pPr lvl="1">
              <a:lnSpc>
                <a:spcPct val="120000"/>
              </a:lnSpc>
              <a:spcBef>
                <a:spcPts val="0"/>
              </a:spcBef>
            </a:pPr>
            <a:r>
              <a:rPr lang="en-US" sz="7600" dirty="0">
                <a:solidFill>
                  <a:schemeClr val="tx1"/>
                </a:solidFill>
              </a:rPr>
              <a:t>Differentiated instruction</a:t>
            </a:r>
          </a:p>
          <a:p>
            <a:pPr lvl="1">
              <a:lnSpc>
                <a:spcPct val="120000"/>
              </a:lnSpc>
              <a:spcBef>
                <a:spcPts val="0"/>
              </a:spcBef>
            </a:pPr>
            <a:r>
              <a:rPr lang="en-US" sz="7600" dirty="0">
                <a:solidFill>
                  <a:schemeClr val="tx1"/>
                </a:solidFill>
              </a:rPr>
              <a:t>Enrichment </a:t>
            </a:r>
          </a:p>
          <a:p>
            <a:pPr lvl="1">
              <a:lnSpc>
                <a:spcPct val="120000"/>
              </a:lnSpc>
              <a:spcBef>
                <a:spcPts val="0"/>
              </a:spcBef>
            </a:pPr>
            <a:r>
              <a:rPr lang="en-US" sz="7600" dirty="0">
                <a:solidFill>
                  <a:schemeClr val="tx1"/>
                </a:solidFill>
              </a:rPr>
              <a:t>Social/emotional and health support</a:t>
            </a:r>
          </a:p>
          <a:p>
            <a:pPr lvl="1">
              <a:lnSpc>
                <a:spcPct val="120000"/>
              </a:lnSpc>
              <a:spcBef>
                <a:spcPts val="0"/>
              </a:spcBef>
            </a:pPr>
            <a:r>
              <a:rPr lang="en-US" sz="7600" dirty="0">
                <a:solidFill>
                  <a:schemeClr val="tx1"/>
                </a:solidFill>
              </a:rPr>
              <a:t>Referrals to appropriate staff (for example, counselors, nurses, case managers, speech pathologist, psychologists, etc.) </a:t>
            </a:r>
          </a:p>
          <a:p>
            <a:pPr lvl="1">
              <a:lnSpc>
                <a:spcPct val="120000"/>
              </a:lnSpc>
              <a:spcBef>
                <a:spcPts val="0"/>
              </a:spcBef>
            </a:pPr>
            <a:r>
              <a:rPr lang="en-US" sz="7600" dirty="0">
                <a:solidFill>
                  <a:schemeClr val="tx1"/>
                </a:solidFill>
              </a:rPr>
              <a:t>Other supports and services as necessary </a:t>
            </a:r>
          </a:p>
          <a:p>
            <a:pPr marL="0" lvl="0" indent="0">
              <a:lnSpc>
                <a:spcPct val="120000"/>
              </a:lnSpc>
              <a:spcBef>
                <a:spcPts val="0"/>
              </a:spcBef>
              <a:buNone/>
            </a:pPr>
            <a:endParaRPr lang="en-US" sz="8000" dirty="0">
              <a:solidFill>
                <a:schemeClr val="tx1"/>
              </a:solidFill>
            </a:endParaRPr>
          </a:p>
          <a:p>
            <a:pPr>
              <a:lnSpc>
                <a:spcPct val="120000"/>
              </a:lnSpc>
              <a:spcBef>
                <a:spcPts val="0"/>
              </a:spcBef>
            </a:pPr>
            <a:r>
              <a:rPr lang="en-US" sz="8000" dirty="0">
                <a:solidFill>
                  <a:schemeClr val="tx1"/>
                </a:solidFill>
              </a:rPr>
              <a:t>Schools should use vertical teaming with teaching staff to identify gaps in the prerequisite skills needed for students to be successful academically.</a:t>
            </a:r>
          </a:p>
          <a:p>
            <a:endParaRPr lang="en-US" dirty="0"/>
          </a:p>
        </p:txBody>
      </p:sp>
      <p:sp>
        <p:nvSpPr>
          <p:cNvPr id="4" name="Slide Number Placeholder 3">
            <a:extLst>
              <a:ext uri="{FF2B5EF4-FFF2-40B4-BE49-F238E27FC236}">
                <a16:creationId xmlns:a16="http://schemas.microsoft.com/office/drawing/2014/main" id="{E30919D6-3C79-4D92-BDA1-6B93676C42EB}"/>
              </a:ext>
            </a:extLst>
          </p:cNvPr>
          <p:cNvSpPr>
            <a:spLocks noGrp="1"/>
          </p:cNvSpPr>
          <p:nvPr>
            <p:ph type="sldNum" sz="quarter" idx="12"/>
          </p:nvPr>
        </p:nvSpPr>
        <p:spPr/>
        <p:txBody>
          <a:bodyPr/>
          <a:lstStyle/>
          <a:p>
            <a:fld id="{16630861-4318-414B-8E21-CA5F03E7BD41}" type="slidenum">
              <a:rPr lang="en-US" smtClean="0"/>
              <a:t>40</a:t>
            </a:fld>
            <a:endParaRPr lang="en-US"/>
          </a:p>
        </p:txBody>
      </p:sp>
    </p:spTree>
    <p:extLst>
      <p:ext uri="{BB962C8B-B14F-4D97-AF65-F5344CB8AC3E}">
        <p14:creationId xmlns:p14="http://schemas.microsoft.com/office/powerpoint/2010/main" val="4355916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066D9-A407-45DE-99FB-4D33B2C68D63}"/>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6E9A82CF-B91E-48E4-B61D-C6F5DAACEE58}"/>
              </a:ext>
            </a:extLst>
          </p:cNvPr>
          <p:cNvSpPr>
            <a:spLocks noGrp="1"/>
          </p:cNvSpPr>
          <p:nvPr>
            <p:ph idx="1"/>
          </p:nvPr>
        </p:nvSpPr>
        <p:spPr/>
        <p:txBody>
          <a:bodyPr/>
          <a:lstStyle/>
          <a:p>
            <a:pPr>
              <a:spcAft>
                <a:spcPts val="2400"/>
              </a:spcAft>
            </a:pPr>
            <a:r>
              <a:rPr lang="en-US" dirty="0">
                <a:solidFill>
                  <a:schemeClr val="tx1"/>
                </a:solidFill>
              </a:rPr>
              <a:t>Premium access to Lexile Hub:</a:t>
            </a:r>
            <a:r>
              <a:rPr lang="en-US" dirty="0"/>
              <a:t> (</a:t>
            </a:r>
            <a:r>
              <a:rPr lang="en-US" dirty="0">
                <a:hlinkClick r:id="rId3"/>
              </a:rPr>
              <a:t>https://hub.lexile.com/</a:t>
            </a:r>
            <a:r>
              <a:rPr lang="en-US" dirty="0"/>
              <a:t>) </a:t>
            </a:r>
          </a:p>
          <a:p>
            <a:pPr lvl="1">
              <a:spcAft>
                <a:spcPts val="2400"/>
              </a:spcAft>
            </a:pPr>
            <a:r>
              <a:rPr lang="en-US" dirty="0">
                <a:solidFill>
                  <a:schemeClr val="tx1"/>
                </a:solidFill>
              </a:rPr>
              <a:t>Search texts by interests, grade-level, and readability </a:t>
            </a:r>
          </a:p>
          <a:p>
            <a:pPr>
              <a:spcAft>
                <a:spcPts val="2400"/>
              </a:spcAft>
            </a:pPr>
            <a:r>
              <a:rPr lang="en-US" dirty="0">
                <a:solidFill>
                  <a:schemeClr val="tx1"/>
                </a:solidFill>
              </a:rPr>
              <a:t>Support for WVCCRS documents: </a:t>
            </a:r>
            <a:r>
              <a:rPr lang="en-US" dirty="0"/>
              <a:t> </a:t>
            </a:r>
            <a:r>
              <a:rPr lang="en-US" dirty="0">
                <a:hlinkClick r:id="rId4"/>
              </a:rPr>
              <a:t>https://wvde.us/college-and-career-readiness/educators/</a:t>
            </a:r>
            <a:r>
              <a:rPr lang="en-US" dirty="0"/>
              <a:t>. </a:t>
            </a:r>
          </a:p>
          <a:p>
            <a:endParaRPr lang="en-US" dirty="0"/>
          </a:p>
        </p:txBody>
      </p:sp>
      <p:sp>
        <p:nvSpPr>
          <p:cNvPr id="4" name="Slide Number Placeholder 3">
            <a:extLst>
              <a:ext uri="{FF2B5EF4-FFF2-40B4-BE49-F238E27FC236}">
                <a16:creationId xmlns:a16="http://schemas.microsoft.com/office/drawing/2014/main" id="{6B4FEA93-2001-450F-B3A8-5EBF8A7E82BF}"/>
              </a:ext>
            </a:extLst>
          </p:cNvPr>
          <p:cNvSpPr>
            <a:spLocks noGrp="1"/>
          </p:cNvSpPr>
          <p:nvPr>
            <p:ph type="sldNum" sz="quarter" idx="12"/>
          </p:nvPr>
        </p:nvSpPr>
        <p:spPr/>
        <p:txBody>
          <a:bodyPr/>
          <a:lstStyle/>
          <a:p>
            <a:fld id="{16630861-4318-414B-8E21-CA5F03E7BD41}" type="slidenum">
              <a:rPr lang="en-US" smtClean="0"/>
              <a:t>41</a:t>
            </a:fld>
            <a:endParaRPr lang="en-US"/>
          </a:p>
        </p:txBody>
      </p:sp>
    </p:spTree>
    <p:extLst>
      <p:ext uri="{BB962C8B-B14F-4D97-AF65-F5344CB8AC3E}">
        <p14:creationId xmlns:p14="http://schemas.microsoft.com/office/powerpoint/2010/main" val="32234945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74DD9E-ADAD-4541-A0CC-5B3D84A0BE9E}"/>
              </a:ext>
            </a:extLst>
          </p:cNvPr>
          <p:cNvPicPr>
            <a:picLocks noChangeAspect="1"/>
          </p:cNvPicPr>
          <p:nvPr/>
        </p:nvPicPr>
        <p:blipFill>
          <a:blip r:embed="rId2"/>
          <a:stretch>
            <a:fillRect/>
          </a:stretch>
        </p:blipFill>
        <p:spPr>
          <a:xfrm>
            <a:off x="1611550" y="432786"/>
            <a:ext cx="9144000" cy="5992427"/>
          </a:xfrm>
          <a:prstGeom prst="rect">
            <a:avLst/>
          </a:prstGeom>
        </p:spPr>
      </p:pic>
    </p:spTree>
    <p:extLst>
      <p:ext uri="{BB962C8B-B14F-4D97-AF65-F5344CB8AC3E}">
        <p14:creationId xmlns:p14="http://schemas.microsoft.com/office/powerpoint/2010/main" val="23417744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019FC7-D5EE-47A0-972F-E442E670BD92}"/>
              </a:ext>
            </a:extLst>
          </p:cNvPr>
          <p:cNvSpPr>
            <a:spLocks noGrp="1"/>
          </p:cNvSpPr>
          <p:nvPr>
            <p:ph type="sldNum" sz="quarter" idx="12"/>
          </p:nvPr>
        </p:nvSpPr>
        <p:spPr/>
        <p:txBody>
          <a:bodyPr/>
          <a:lstStyle/>
          <a:p>
            <a:fld id="{16630861-4318-414B-8E21-CA5F03E7BD41}" type="slidenum">
              <a:rPr lang="en-US" smtClean="0"/>
              <a:t>43</a:t>
            </a:fld>
            <a:endParaRPr lang="en-US"/>
          </a:p>
        </p:txBody>
      </p:sp>
      <p:pic>
        <p:nvPicPr>
          <p:cNvPr id="17" name="Content Placeholder 16">
            <a:extLst>
              <a:ext uri="{FF2B5EF4-FFF2-40B4-BE49-F238E27FC236}">
                <a16:creationId xmlns:a16="http://schemas.microsoft.com/office/drawing/2014/main" id="{90CE073A-9028-4DC0-830C-27F2102050E1}"/>
              </a:ext>
            </a:extLst>
          </p:cNvPr>
          <p:cNvPicPr>
            <a:picLocks noGrp="1" noChangeAspect="1"/>
          </p:cNvPicPr>
          <p:nvPr>
            <p:ph idx="4294967295"/>
          </p:nvPr>
        </p:nvPicPr>
        <p:blipFill>
          <a:blip r:embed="rId2"/>
          <a:stretch>
            <a:fillRect/>
          </a:stretch>
        </p:blipFill>
        <p:spPr>
          <a:xfrm>
            <a:off x="2668590" y="1433513"/>
            <a:ext cx="6854825" cy="3706812"/>
          </a:xfrm>
          <a:prstGeom prst="rect">
            <a:avLst/>
          </a:prstGeom>
        </p:spPr>
      </p:pic>
    </p:spTree>
    <p:extLst>
      <p:ext uri="{BB962C8B-B14F-4D97-AF65-F5344CB8AC3E}">
        <p14:creationId xmlns:p14="http://schemas.microsoft.com/office/powerpoint/2010/main" val="24478573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A6583A-2CCE-4160-B7B6-BC23088C4923}"/>
              </a:ext>
            </a:extLst>
          </p:cNvPr>
          <p:cNvSpPr>
            <a:spLocks noGrp="1"/>
          </p:cNvSpPr>
          <p:nvPr>
            <p:ph type="title"/>
          </p:nvPr>
        </p:nvSpPr>
        <p:spPr>
          <a:xfrm>
            <a:off x="1822940" y="542334"/>
            <a:ext cx="8527427" cy="63079"/>
          </a:xfrm>
        </p:spPr>
        <p:txBody>
          <a:bodyPr>
            <a:noAutofit/>
          </a:bodyPr>
          <a:lstStyle/>
          <a:p>
            <a:r>
              <a:rPr lang="en-US" sz="3200" dirty="0"/>
              <a:t>Please Remember to Complete the Evaluation </a:t>
            </a:r>
          </a:p>
        </p:txBody>
      </p:sp>
      <p:sp>
        <p:nvSpPr>
          <p:cNvPr id="4" name="Content Placeholder 3">
            <a:extLst>
              <a:ext uri="{FF2B5EF4-FFF2-40B4-BE49-F238E27FC236}">
                <a16:creationId xmlns:a16="http://schemas.microsoft.com/office/drawing/2014/main" id="{5AFEA8C8-16FC-458F-911B-6B183C68D56A}"/>
              </a:ext>
            </a:extLst>
          </p:cNvPr>
          <p:cNvSpPr>
            <a:spLocks noGrp="1"/>
          </p:cNvSpPr>
          <p:nvPr>
            <p:ph idx="1"/>
          </p:nvPr>
        </p:nvSpPr>
        <p:spPr>
          <a:xfrm>
            <a:off x="1822940" y="1286465"/>
            <a:ext cx="8527427" cy="4586797"/>
          </a:xfrm>
        </p:spPr>
        <p:txBody>
          <a:bodyPr/>
          <a:lstStyle/>
          <a:p>
            <a:r>
              <a:rPr lang="en-US" sz="1800" dirty="0"/>
              <a:t>I will post the evaluation link in the chat. </a:t>
            </a:r>
          </a:p>
          <a:p>
            <a:pPr marL="0" indent="0">
              <a:buNone/>
            </a:pPr>
            <a:r>
              <a:rPr lang="en-US" sz="1800" dirty="0"/>
              <a:t>https://nam01.safelinks.protection.outlook.com/?url=https%3A%2F%2Fforms.office.com%2FPages%2FResponsePage.aspx%3Fid%3DS7AZ4AwzekaLrgn7FzdNapEOszzk9RJgS7C6cljCXdUMVc3VUoyS1cxMDRGWVZRMTMzMkJaTVU5MC4u&amp;data=02%7C01%7Cvrhudy%40k12.wv.us%7C1c81194748b343cedbe108d82814ed22%7Ce019b04b330c467a8bae09fb17374d6a%7C0%7C0%7C637303417651509005&amp;sdata=vNP%2BB71OSG1F4foyYGyz0effDyu%2BtKBfdIlhg4hZFWo%3D&amp;reserved=0  </a:t>
            </a:r>
          </a:p>
        </p:txBody>
      </p:sp>
      <p:sp>
        <p:nvSpPr>
          <p:cNvPr id="2" name="Slide Number Placeholder 1">
            <a:extLst>
              <a:ext uri="{FF2B5EF4-FFF2-40B4-BE49-F238E27FC236}">
                <a16:creationId xmlns:a16="http://schemas.microsoft.com/office/drawing/2014/main" id="{DE24BCE1-7D97-42B6-999C-F69EEED71B3A}"/>
              </a:ext>
            </a:extLst>
          </p:cNvPr>
          <p:cNvSpPr>
            <a:spLocks noGrp="1"/>
          </p:cNvSpPr>
          <p:nvPr>
            <p:ph type="sldNum" sz="quarter" idx="12"/>
          </p:nvPr>
        </p:nvSpPr>
        <p:spPr/>
        <p:txBody>
          <a:bodyPr/>
          <a:lstStyle/>
          <a:p>
            <a:fld id="{16630861-4318-414B-8E21-CA5F03E7BD41}" type="slidenum">
              <a:rPr lang="en-US" smtClean="0"/>
              <a:t>44</a:t>
            </a:fld>
            <a:endParaRPr lang="en-US"/>
          </a:p>
        </p:txBody>
      </p:sp>
      <p:pic>
        <p:nvPicPr>
          <p:cNvPr id="1026" name="Picture 2" descr="https://attachments.office.net/owa/jconaway%40k12.wv.us/service.svc/s/GetAttachmentThumbnail?id=AAMkAGYxYjUzMWYzLWQ1NGUtNDM1NS1iNGJhLTg1YzFhNTJjNzU5NABGAAAAAAB5EmakGE8rTqWivARUnM1UBwDb1qosi0mLQpjqa293eyvwAAAAAAENAADb1qosi0mLQpjqa293eyvwAAXIZjHDAAABEgAQAAooj%2FspydNCvIvyva1AOWM%3D&amp;thumbnailType=2&amp;owa=outlook.office.com&amp;scriptVer=2020072004.10&amp;X-OWA-CANARY=R289SZZUo0qlaI4-I07IpXCU7uiANdgY-1H02rLvQ4DJgxp3LJfx_2wO_rv1zZw3Qif-xBI0Rf0.&amp;token=eyJhbGciOiJSUzI1NiIsImtpZCI6IjU2MzU4ODUyMzRCOTI1MkRERTAwNTc2NkQ5RDlGMjc2NTY1RjYzRTIiLCJ4NXQiOiJWaldJVWpTNUpTM2VBRmRtMmRueWRsWmZZLUkiLCJ0eXAiOiJKV1QifQ.eyJvcmlnaW4iOiJodHRwczovL291dGxvb2sub2ZmaWNlLmNvbSIsInVjIjoiYjVkYzY3MzYzODE5NDEyZDg2M2QwN2Y0YjQ3NGEwZmMiLCJzaWduaW5fc3RhdGUiOiJbXCJrbXNpXCJdIiwidmVyIjoiRXhjaGFuZ2UuQ2FsbGJhY2suVjEiLCJhcHBjdHhzZW5kZXIiOiJPd2FEb3dubG9hZEBlMDE5YjA0Yi0zMzBjLTQ2N2EtOGJhZS0wOWZiMTczNzRkNmEiLCJpc3NyaW5nIjoiV1ciLCJhcHBjdHgiOiJ7XCJtc2V4Y2hwcm90XCI6XCJvd2FcIixcInByaW1hcnlzaWRcIjpcIlMtMS01LTIxLTQwOTQ0OTA0NjktMzg5ODM0NDA4Ny0zOTI4NzY1NDI2LTU5MjMzNjFcIixcInB1aWRcIjpcIjExNTM3NjU5MzE4NTA3MjExODhcIixcIm9pZFwiOlwiNzkxYjYzZjctYTU4Ni00NjAyLThlOGQtMjI0YmY0MWZhMDdjXCIsXCJzY29wZVwiOlwiT3dhRG93bmxvYWRcIn0iLCJuYmYiOjE1OTYyMjA0MjEsImV4cCI6MTU5NjIyMTAyMSwiaXNzIjoiMDAwMDAwMDItMDAwMC0wZmYxLWNlMDAtMDAwMDAwMDAwMDAwQGUwMTliMDRiLTMzMGMtNDY3YS04YmFlLTA5ZmIxNzM3NGQ2YSIsImF1ZCI6IjAwMDAwMDAyLTAwMDAtMGZmMS1jZTAwLTAwMDAwMDAwMDAwMC9hdHRhY2htZW50cy5vZmZpY2UubmV0QGUwMTliMDRiLTMzMGMtNDY3YS04YmFlLTA5ZmIxNzM3NGQ2YSIsImhhcHAiOiJvd2EifQ.i7dDFrw54EGer2pM5Jab4E5ZBZ3CsaUJhP5eznxweUppgZPwVqefzap2QlfBylnQZpO13mkycqatcHrcdbwdAmEehC5vdIJrY52f-AQkHoEGk5GMyr_ft0mfUXf69yfQATBZFU9WNej_ddStLcpljN8OtNDQWWFL9WgtlPBvDbQefVtB2Fmgxojuv4RJyDtxc6vLXv7MWaA05cH8U2h7-6DAgCk4s0OQbeEAdwv0-asR8brGSg4sy9JqyvfyAq_g4XekWjJNrhowF795GFwLDCnt3rHNfKUSpIYNdX5poCqnN3TP8MuFYRJ_xylHrE4qLV7Jrj8gjJUfTVgqygSKtg&amp;animation=true">
            <a:extLst>
              <a:ext uri="{FF2B5EF4-FFF2-40B4-BE49-F238E27FC236}">
                <a16:creationId xmlns:a16="http://schemas.microsoft.com/office/drawing/2014/main" id="{D6EF7CD3-B5FC-43E0-A352-C5C46124AC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6709" y="3361209"/>
            <a:ext cx="2178581" cy="2163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3856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9890F-80D4-45D9-B77C-DE0FFB68C791}"/>
              </a:ext>
            </a:extLst>
          </p:cNvPr>
          <p:cNvSpPr>
            <a:spLocks noGrp="1"/>
          </p:cNvSpPr>
          <p:nvPr>
            <p:ph type="title"/>
          </p:nvPr>
        </p:nvSpPr>
        <p:spPr/>
        <p:txBody>
          <a:bodyPr anchor="t">
            <a:normAutofit/>
          </a:bodyPr>
          <a:lstStyle/>
          <a:p>
            <a:pPr algn="ctr">
              <a:lnSpc>
                <a:spcPct val="100000"/>
              </a:lnSpc>
            </a:pPr>
            <a:r>
              <a:rPr lang="en-US" dirty="0"/>
              <a:t>Office of Special Education and Student Support</a:t>
            </a:r>
          </a:p>
        </p:txBody>
      </p:sp>
      <p:sp>
        <p:nvSpPr>
          <p:cNvPr id="8" name="Content Placeholder 7">
            <a:extLst>
              <a:ext uri="{FF2B5EF4-FFF2-40B4-BE49-F238E27FC236}">
                <a16:creationId xmlns:a16="http://schemas.microsoft.com/office/drawing/2014/main" id="{A273E68D-D37E-4A87-90F0-261D0088F7F3}"/>
              </a:ext>
            </a:extLst>
          </p:cNvPr>
          <p:cNvSpPr>
            <a:spLocks noGrp="1"/>
          </p:cNvSpPr>
          <p:nvPr>
            <p:ph idx="1"/>
          </p:nvPr>
        </p:nvSpPr>
        <p:spPr/>
        <p:txBody>
          <a:bodyPr/>
          <a:lstStyle/>
          <a:p>
            <a:pPr marL="0" indent="0" algn="ctr">
              <a:buNone/>
            </a:pPr>
            <a:endParaRPr lang="en-US" sz="2000" dirty="0"/>
          </a:p>
          <a:p>
            <a:pPr marL="0" indent="0" algn="ctr">
              <a:buNone/>
            </a:pPr>
            <a:r>
              <a:rPr lang="en-US" sz="2000" dirty="0">
                <a:solidFill>
                  <a:schemeClr val="tx1"/>
                </a:solidFill>
              </a:rPr>
              <a:t>Jason Conaway, Ed.</a:t>
            </a:r>
            <a:r>
              <a:rPr lang="en-US" sz="2000">
                <a:solidFill>
                  <a:schemeClr val="tx1"/>
                </a:solidFill>
              </a:rPr>
              <a:t>D., NCSP</a:t>
            </a:r>
            <a:endParaRPr lang="en-US" sz="2000" dirty="0">
              <a:solidFill>
                <a:schemeClr val="tx1"/>
              </a:solidFill>
            </a:endParaRPr>
          </a:p>
          <a:p>
            <a:pPr marL="0" indent="0" algn="ctr">
              <a:buNone/>
            </a:pPr>
            <a:r>
              <a:rPr lang="en-US" sz="2000" dirty="0"/>
              <a:t>Coordinator of Autism Spectrum Disorder</a:t>
            </a:r>
          </a:p>
          <a:p>
            <a:pPr marL="0" indent="0" algn="ctr">
              <a:buNone/>
            </a:pPr>
            <a:r>
              <a:rPr lang="en-US" sz="2000" dirty="0">
                <a:hlinkClick r:id="rId2"/>
              </a:rPr>
              <a:t>jconaway@k12.wv.us</a:t>
            </a:r>
            <a:endParaRPr lang="en-US" sz="2000" dirty="0"/>
          </a:p>
          <a:p>
            <a:pPr marL="0" indent="0">
              <a:buNone/>
            </a:pPr>
            <a:endParaRPr lang="en-US" dirty="0"/>
          </a:p>
        </p:txBody>
      </p:sp>
      <p:sp>
        <p:nvSpPr>
          <p:cNvPr id="4" name="Slide Number Placeholder 3">
            <a:extLst>
              <a:ext uri="{FF2B5EF4-FFF2-40B4-BE49-F238E27FC236}">
                <a16:creationId xmlns:a16="http://schemas.microsoft.com/office/drawing/2014/main" id="{5F280B80-F981-4BC9-9F20-641B662CAEBB}"/>
              </a:ext>
            </a:extLst>
          </p:cNvPr>
          <p:cNvSpPr>
            <a:spLocks noGrp="1"/>
          </p:cNvSpPr>
          <p:nvPr>
            <p:ph type="sldNum" sz="quarter" idx="12"/>
          </p:nvPr>
        </p:nvSpPr>
        <p:spPr/>
        <p:txBody>
          <a:bodyPr/>
          <a:lstStyle/>
          <a:p>
            <a:fld id="{16630861-4318-414B-8E21-CA5F03E7BD41}" type="slidenum">
              <a:rPr lang="en-US" smtClean="0"/>
              <a:t>45</a:t>
            </a:fld>
            <a:endParaRPr lang="en-US"/>
          </a:p>
        </p:txBody>
      </p:sp>
      <p:sp>
        <p:nvSpPr>
          <p:cNvPr id="7" name="Text Placeholder 6">
            <a:extLst>
              <a:ext uri="{FF2B5EF4-FFF2-40B4-BE49-F238E27FC236}">
                <a16:creationId xmlns:a16="http://schemas.microsoft.com/office/drawing/2014/main" id="{2504D952-7BDC-44E4-BE2A-01DE79113E81}"/>
              </a:ext>
            </a:extLst>
          </p:cNvPr>
          <p:cNvSpPr>
            <a:spLocks noGrp="1"/>
          </p:cNvSpPr>
          <p:nvPr>
            <p:ph type="body" sz="quarter" idx="4294967295"/>
          </p:nvPr>
        </p:nvSpPr>
        <p:spPr>
          <a:xfrm>
            <a:off x="585788" y="1233488"/>
            <a:ext cx="11606212" cy="823912"/>
          </a:xfrm>
        </p:spPr>
        <p:txBody>
          <a:bodyPr/>
          <a:lstStyle/>
          <a:p>
            <a:pPr marL="0" indent="0" algn="ctr">
              <a:buNone/>
            </a:pPr>
            <a:endParaRPr lang="en-US" dirty="0">
              <a:solidFill>
                <a:schemeClr val="tx2"/>
              </a:solidFill>
            </a:endParaRPr>
          </a:p>
        </p:txBody>
      </p:sp>
      <p:pic>
        <p:nvPicPr>
          <p:cNvPr id="10" name="Picture 9">
            <a:extLst>
              <a:ext uri="{FF2B5EF4-FFF2-40B4-BE49-F238E27FC236}">
                <a16:creationId xmlns:a16="http://schemas.microsoft.com/office/drawing/2014/main" id="{7E009839-0BF9-40EF-9ABA-9BDD39B3C17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184842" y="3694963"/>
            <a:ext cx="2607012" cy="1729829"/>
          </a:xfrm>
          <a:prstGeom prst="rect">
            <a:avLst/>
          </a:prstGeom>
        </p:spPr>
      </p:pic>
    </p:spTree>
    <p:extLst>
      <p:ext uri="{BB962C8B-B14F-4D97-AF65-F5344CB8AC3E}">
        <p14:creationId xmlns:p14="http://schemas.microsoft.com/office/powerpoint/2010/main" val="21766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Autism Improves:</a:t>
            </a:r>
          </a:p>
        </p:txBody>
      </p:sp>
      <p:sp>
        <p:nvSpPr>
          <p:cNvPr id="3" name="Content Placeholder 2"/>
          <p:cNvSpPr>
            <a:spLocks noGrp="1"/>
          </p:cNvSpPr>
          <p:nvPr>
            <p:ph idx="1"/>
          </p:nvPr>
        </p:nvSpPr>
        <p:spPr>
          <a:xfrm>
            <a:off x="515090" y="1543905"/>
            <a:ext cx="11161819" cy="3815862"/>
          </a:xfrm>
        </p:spPr>
        <p:txBody>
          <a:bodyPr>
            <a:normAutofit lnSpcReduction="10000"/>
          </a:bodyPr>
          <a:lstStyle/>
          <a:p>
            <a:r>
              <a:rPr lang="en-US" dirty="0">
                <a:solidFill>
                  <a:schemeClr val="tx1"/>
                </a:solidFill>
              </a:rPr>
              <a:t>Instruction</a:t>
            </a:r>
          </a:p>
          <a:p>
            <a:r>
              <a:rPr lang="en-US" dirty="0">
                <a:solidFill>
                  <a:schemeClr val="tx1"/>
                </a:solidFill>
              </a:rPr>
              <a:t>Management of behavior leading to fewer incidents and behavior referrals</a:t>
            </a:r>
          </a:p>
          <a:p>
            <a:r>
              <a:rPr lang="en-US" dirty="0">
                <a:solidFill>
                  <a:schemeClr val="tx1"/>
                </a:solidFill>
              </a:rPr>
              <a:t>Student achievement</a:t>
            </a:r>
          </a:p>
          <a:p>
            <a:r>
              <a:rPr lang="en-US" dirty="0">
                <a:solidFill>
                  <a:schemeClr val="tx1"/>
                </a:solidFill>
              </a:rPr>
              <a:t>LRE and placement decisions</a:t>
            </a:r>
          </a:p>
          <a:p>
            <a:r>
              <a:rPr lang="en-US" dirty="0">
                <a:solidFill>
                  <a:schemeClr val="tx1"/>
                </a:solidFill>
              </a:rPr>
              <a:t>Performance on standardized tests</a:t>
            </a:r>
          </a:p>
          <a:p>
            <a:r>
              <a:rPr lang="en-US" dirty="0">
                <a:solidFill>
                  <a:schemeClr val="tx1"/>
                </a:solidFill>
              </a:rPr>
              <a:t>Fewer students taking alternate assessments</a:t>
            </a:r>
          </a:p>
          <a:p>
            <a:r>
              <a:rPr lang="en-US" dirty="0">
                <a:solidFill>
                  <a:schemeClr val="tx1"/>
                </a:solidFill>
              </a:rPr>
              <a:t>Graduation rates</a:t>
            </a:r>
          </a:p>
          <a:p>
            <a:r>
              <a:rPr lang="en-US" dirty="0">
                <a:solidFill>
                  <a:schemeClr val="tx1"/>
                </a:solidFill>
              </a:rPr>
              <a:t>Teacher retention</a:t>
            </a:r>
          </a:p>
        </p:txBody>
      </p:sp>
    </p:spTree>
    <p:extLst>
      <p:ext uri="{BB962C8B-B14F-4D97-AF65-F5344CB8AC3E}">
        <p14:creationId xmlns:p14="http://schemas.microsoft.com/office/powerpoint/2010/main" val="30879322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8063" y="243372"/>
            <a:ext cx="11324159" cy="1263904"/>
          </a:xfrm>
        </p:spPr>
        <p:txBody>
          <a:bodyPr>
            <a:normAutofit/>
          </a:bodyPr>
          <a:lstStyle/>
          <a:p>
            <a:r>
              <a:rPr lang="en-US" sz="3200" dirty="0"/>
              <a:t>What is Autism Spectrum Disorder?</a:t>
            </a:r>
            <a:endParaRPr lang="en-US" sz="3038" dirty="0">
              <a:solidFill>
                <a:srgbClr val="043E6C"/>
              </a:solidFill>
              <a:latin typeface="Fira Sans"/>
              <a:cs typeface="Nirmala UI" panose="020B0502040204020203" pitchFamily="34" charset="0"/>
            </a:endParaRPr>
          </a:p>
        </p:txBody>
      </p:sp>
      <p:sp>
        <p:nvSpPr>
          <p:cNvPr id="3" name="Content Placeholder 2"/>
          <p:cNvSpPr>
            <a:spLocks noGrp="1"/>
          </p:cNvSpPr>
          <p:nvPr>
            <p:ph idx="1"/>
          </p:nvPr>
        </p:nvSpPr>
        <p:spPr>
          <a:xfrm>
            <a:off x="308063" y="1507276"/>
            <a:ext cx="10910922" cy="4169048"/>
          </a:xfrm>
        </p:spPr>
        <p:txBody>
          <a:bodyPr>
            <a:normAutofit/>
          </a:bodyPr>
          <a:lstStyle/>
          <a:p>
            <a:pPr marL="0" indent="0">
              <a:buNone/>
            </a:pPr>
            <a:r>
              <a:rPr lang="en-US" sz="2400" dirty="0">
                <a:solidFill>
                  <a:schemeClr val="tx1"/>
                </a:solidFill>
              </a:rPr>
              <a:t>Autism Spectrum Disorder is a </a:t>
            </a:r>
            <a:r>
              <a:rPr lang="en-US" sz="2400" b="1" dirty="0">
                <a:solidFill>
                  <a:schemeClr val="tx1"/>
                </a:solidFill>
              </a:rPr>
              <a:t>neurodevelopmental disorder </a:t>
            </a:r>
            <a:r>
              <a:rPr lang="en-US" sz="2400" dirty="0">
                <a:solidFill>
                  <a:schemeClr val="tx1"/>
                </a:solidFill>
              </a:rPr>
              <a:t>characterized by </a:t>
            </a:r>
            <a:r>
              <a:rPr lang="en-US" sz="2400" i="1" dirty="0">
                <a:solidFill>
                  <a:schemeClr val="tx1"/>
                </a:solidFill>
              </a:rPr>
              <a:t>communication challenges</a:t>
            </a:r>
            <a:r>
              <a:rPr lang="en-US" sz="2400" dirty="0">
                <a:solidFill>
                  <a:schemeClr val="tx1"/>
                </a:solidFill>
              </a:rPr>
              <a:t>, </a:t>
            </a:r>
            <a:r>
              <a:rPr lang="en-US" sz="2400" i="1" dirty="0">
                <a:solidFill>
                  <a:schemeClr val="tx1"/>
                </a:solidFill>
              </a:rPr>
              <a:t>social interaction deficits</a:t>
            </a:r>
            <a:r>
              <a:rPr lang="en-US" sz="2400" dirty="0">
                <a:solidFill>
                  <a:schemeClr val="tx1"/>
                </a:solidFill>
              </a:rPr>
              <a:t>, and a tendency to engage in </a:t>
            </a:r>
            <a:r>
              <a:rPr lang="en-US" sz="2400" i="1" dirty="0">
                <a:solidFill>
                  <a:schemeClr val="tx1"/>
                </a:solidFill>
              </a:rPr>
              <a:t>repetitive behaviors</a:t>
            </a:r>
            <a:r>
              <a:rPr lang="en-US" sz="2400" dirty="0">
                <a:solidFill>
                  <a:schemeClr val="tx1"/>
                </a:solidFill>
              </a:rPr>
              <a:t>. </a:t>
            </a:r>
          </a:p>
          <a:p>
            <a:pPr marL="0" indent="0">
              <a:buNone/>
            </a:pPr>
            <a:endParaRPr lang="en-US" sz="2400" dirty="0">
              <a:solidFill>
                <a:schemeClr val="tx1"/>
              </a:solidFill>
            </a:endParaRPr>
          </a:p>
          <a:p>
            <a:pPr marL="0" indent="0">
              <a:buNone/>
            </a:pPr>
            <a:r>
              <a:rPr lang="en-US" sz="2400" dirty="0">
                <a:solidFill>
                  <a:schemeClr val="tx1"/>
                </a:solidFill>
              </a:rPr>
              <a:t>These core areas vary in severity among individuals with autism spectrum disorder.</a:t>
            </a:r>
          </a:p>
          <a:p>
            <a:pPr marL="0" indent="0">
              <a:buNone/>
            </a:pPr>
            <a:endParaRPr lang="en-US" sz="1575" dirty="0">
              <a:solidFill>
                <a:schemeClr val="tx1"/>
              </a:solidFill>
            </a:endParaRPr>
          </a:p>
          <a:p>
            <a:pPr marL="0" indent="0">
              <a:buNone/>
            </a:pPr>
            <a:r>
              <a:rPr lang="en-US" sz="1600" i="1" dirty="0">
                <a:solidFill>
                  <a:srgbClr val="A7253F"/>
                </a:solidFill>
                <a:latin typeface="Fira Sans" panose="020B0503050000020004" pitchFamily="34" charset="0"/>
              </a:rPr>
              <a:t>If you know one person with ASD, you know </a:t>
            </a:r>
            <a:r>
              <a:rPr lang="en-US" sz="1600" b="1" i="1" dirty="0">
                <a:solidFill>
                  <a:srgbClr val="A7253F"/>
                </a:solidFill>
                <a:latin typeface="Fira Sans" panose="020B0503050000020004" pitchFamily="34" charset="0"/>
              </a:rPr>
              <a:t>one person with ASD</a:t>
            </a:r>
            <a:r>
              <a:rPr lang="en-US" sz="1600" i="1" dirty="0">
                <a:solidFill>
                  <a:srgbClr val="A7253F"/>
                </a:solidFill>
                <a:latin typeface="Fira Sans" panose="020B0503050000020004" pitchFamily="34" charset="0"/>
              </a:rPr>
              <a:t>. </a:t>
            </a:r>
          </a:p>
          <a:p>
            <a:pPr marL="0" indent="0">
              <a:buNone/>
            </a:pPr>
            <a:r>
              <a:rPr lang="en-US" sz="1600" b="1" i="1" dirty="0">
                <a:solidFill>
                  <a:srgbClr val="A7253F"/>
                </a:solidFill>
                <a:latin typeface="Fira Sans" panose="020B0503050000020004" pitchFamily="34" charset="0"/>
              </a:rPr>
              <a:t>Don’t </a:t>
            </a:r>
            <a:r>
              <a:rPr lang="en-US" sz="1600" i="1" dirty="0">
                <a:solidFill>
                  <a:srgbClr val="A7253F"/>
                </a:solidFill>
                <a:latin typeface="Fira Sans" panose="020B0503050000020004" pitchFamily="34" charset="0"/>
              </a:rPr>
              <a:t>judge one person with autism by your past experience with another person with autism.</a:t>
            </a:r>
          </a:p>
          <a:p>
            <a:pPr marL="0" indent="0">
              <a:buNone/>
            </a:pPr>
            <a:endParaRPr lang="en-US" sz="1575" dirty="0">
              <a:solidFill>
                <a:schemeClr val="tx1"/>
              </a:solidFill>
            </a:endParaRPr>
          </a:p>
        </p:txBody>
      </p:sp>
      <p:pic>
        <p:nvPicPr>
          <p:cNvPr id="4" name="Picture 3">
            <a:extLst>
              <a:ext uri="{FF2B5EF4-FFF2-40B4-BE49-F238E27FC236}">
                <a16:creationId xmlns:a16="http://schemas.microsoft.com/office/drawing/2014/main" id="{83BB3423-A77E-4DFF-B4AB-BD63C0C279D3}"/>
              </a:ext>
            </a:extLst>
          </p:cNvPr>
          <p:cNvPicPr>
            <a:picLocks noChangeAspect="1"/>
          </p:cNvPicPr>
          <p:nvPr/>
        </p:nvPicPr>
        <p:blipFill>
          <a:blip r:embed="rId3"/>
          <a:stretch>
            <a:fillRect/>
          </a:stretch>
        </p:blipFill>
        <p:spPr>
          <a:xfrm rot="939674">
            <a:off x="8873940" y="3873064"/>
            <a:ext cx="2447137" cy="2641768"/>
          </a:xfrm>
          <a:prstGeom prst="rect">
            <a:avLst/>
          </a:prstGeom>
        </p:spPr>
      </p:pic>
    </p:spTree>
    <p:extLst>
      <p:ext uri="{BB962C8B-B14F-4D97-AF65-F5344CB8AC3E}">
        <p14:creationId xmlns:p14="http://schemas.microsoft.com/office/powerpoint/2010/main" val="17970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C6BC2-F364-6441-BF4A-0FF566179B9F}"/>
              </a:ext>
            </a:extLst>
          </p:cNvPr>
          <p:cNvSpPr>
            <a:spLocks noGrp="1"/>
          </p:cNvSpPr>
          <p:nvPr>
            <p:ph type="title"/>
          </p:nvPr>
        </p:nvSpPr>
        <p:spPr/>
        <p:txBody>
          <a:bodyPr/>
          <a:lstStyle/>
          <a:p>
            <a:br>
              <a:rPr lang="en-US" dirty="0"/>
            </a:br>
            <a:endParaRPr lang="en-US" dirty="0"/>
          </a:p>
        </p:txBody>
      </p:sp>
      <p:sp>
        <p:nvSpPr>
          <p:cNvPr id="3" name="Content Placeholder 2">
            <a:extLst>
              <a:ext uri="{FF2B5EF4-FFF2-40B4-BE49-F238E27FC236}">
                <a16:creationId xmlns:a16="http://schemas.microsoft.com/office/drawing/2014/main" id="{3CBF5AAB-78F3-0B43-846C-56B65659C30A}"/>
              </a:ext>
            </a:extLst>
          </p:cNvPr>
          <p:cNvSpPr>
            <a:spLocks noGrp="1"/>
          </p:cNvSpPr>
          <p:nvPr>
            <p:ph idx="1"/>
          </p:nvPr>
        </p:nvSpPr>
        <p:spPr>
          <a:xfrm>
            <a:off x="423512" y="1543905"/>
            <a:ext cx="11369903" cy="4149969"/>
          </a:xfrm>
        </p:spPr>
        <p:txBody>
          <a:bodyPr/>
          <a:lstStyle/>
          <a:p>
            <a:pPr marL="0" indent="0" algn="ctr">
              <a:buNone/>
            </a:pPr>
            <a:endParaRPr lang="en-US" sz="2700" b="1" dirty="0"/>
          </a:p>
          <a:p>
            <a:pPr marL="0" indent="0" algn="ctr">
              <a:buNone/>
            </a:pPr>
            <a:r>
              <a:rPr lang="en-US" sz="4800" b="1" dirty="0"/>
              <a:t>What is the prevalence rate of autism?</a:t>
            </a:r>
          </a:p>
          <a:p>
            <a:endParaRPr lang="en-US" b="1" dirty="0"/>
          </a:p>
          <a:p>
            <a:pPr marL="0" indent="0">
              <a:buNone/>
            </a:pPr>
            <a:endParaRPr lang="en-US" b="1" dirty="0"/>
          </a:p>
        </p:txBody>
      </p:sp>
    </p:spTree>
    <p:extLst>
      <p:ext uri="{BB962C8B-B14F-4D97-AF65-F5344CB8AC3E}">
        <p14:creationId xmlns:p14="http://schemas.microsoft.com/office/powerpoint/2010/main" val="2531616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B8AE4-16D7-44C8-9FBC-9F7EDFBA8099}"/>
              </a:ext>
            </a:extLst>
          </p:cNvPr>
          <p:cNvSpPr>
            <a:spLocks noGrp="1"/>
          </p:cNvSpPr>
          <p:nvPr>
            <p:ph type="title"/>
          </p:nvPr>
        </p:nvSpPr>
        <p:spPr/>
        <p:txBody>
          <a:bodyPr/>
          <a:lstStyle/>
          <a:p>
            <a:r>
              <a:rPr lang="en-US" dirty="0"/>
              <a:t>Statistics</a:t>
            </a:r>
          </a:p>
        </p:txBody>
      </p:sp>
      <p:sp>
        <p:nvSpPr>
          <p:cNvPr id="3" name="Content Placeholder 2">
            <a:extLst>
              <a:ext uri="{FF2B5EF4-FFF2-40B4-BE49-F238E27FC236}">
                <a16:creationId xmlns:a16="http://schemas.microsoft.com/office/drawing/2014/main" id="{013A6B85-EC8F-4668-B8B0-DDAC72DBA7A9}"/>
              </a:ext>
            </a:extLst>
          </p:cNvPr>
          <p:cNvSpPr>
            <a:spLocks noGrp="1"/>
          </p:cNvSpPr>
          <p:nvPr>
            <p:ph idx="1"/>
          </p:nvPr>
        </p:nvSpPr>
        <p:spPr/>
        <p:txBody>
          <a:bodyPr>
            <a:normAutofit/>
          </a:bodyPr>
          <a:lstStyle/>
          <a:p>
            <a:r>
              <a:rPr lang="en-US" dirty="0">
                <a:solidFill>
                  <a:schemeClr val="tx1"/>
                </a:solidFill>
              </a:rPr>
              <a:t>Estimated prevalence rate of autism is </a:t>
            </a:r>
            <a:r>
              <a:rPr lang="en-US" b="1" dirty="0">
                <a:solidFill>
                  <a:srgbClr val="C00000"/>
                </a:solidFill>
              </a:rPr>
              <a:t>1 in 54 </a:t>
            </a:r>
            <a:r>
              <a:rPr lang="en-US" dirty="0">
                <a:solidFill>
                  <a:schemeClr val="tx1"/>
                </a:solidFill>
              </a:rPr>
              <a:t>births in the US (CDC, 2020)</a:t>
            </a:r>
          </a:p>
          <a:p>
            <a:r>
              <a:rPr lang="en-US" dirty="0">
                <a:solidFill>
                  <a:schemeClr val="tx1"/>
                </a:solidFill>
              </a:rPr>
              <a:t>Boys are </a:t>
            </a:r>
            <a:r>
              <a:rPr lang="en-US" b="1" dirty="0">
                <a:solidFill>
                  <a:srgbClr val="C00000"/>
                </a:solidFill>
              </a:rPr>
              <a:t>4 times </a:t>
            </a:r>
            <a:r>
              <a:rPr lang="en-US" dirty="0">
                <a:solidFill>
                  <a:schemeClr val="tx1"/>
                </a:solidFill>
              </a:rPr>
              <a:t>as likely to be identified (CDC, 2018)</a:t>
            </a:r>
          </a:p>
          <a:p>
            <a:r>
              <a:rPr lang="en-US" dirty="0">
                <a:solidFill>
                  <a:schemeClr val="tx1"/>
                </a:solidFill>
              </a:rPr>
              <a:t>Treatable, not curable</a:t>
            </a:r>
          </a:p>
          <a:p>
            <a:r>
              <a:rPr lang="en-US" dirty="0">
                <a:solidFill>
                  <a:schemeClr val="tx1"/>
                </a:solidFill>
              </a:rPr>
              <a:t>No known single cause</a:t>
            </a:r>
          </a:p>
          <a:p>
            <a:r>
              <a:rPr lang="en-US" dirty="0">
                <a:solidFill>
                  <a:schemeClr val="tx1"/>
                </a:solidFill>
              </a:rPr>
              <a:t>Early intervention is critical to development </a:t>
            </a:r>
          </a:p>
          <a:p>
            <a:r>
              <a:rPr lang="en-US" dirty="0">
                <a:solidFill>
                  <a:schemeClr val="tx1"/>
                </a:solidFill>
              </a:rPr>
              <a:t>More than 3.5 million Americans live with an autism spectrum disorder. </a:t>
            </a:r>
            <a:r>
              <a:rPr lang="en-US" sz="411" dirty="0">
                <a:solidFill>
                  <a:schemeClr val="tx1"/>
                </a:solidFill>
              </a:rPr>
              <a:t>(</a:t>
            </a:r>
            <a:r>
              <a:rPr lang="en-US" sz="411" dirty="0">
                <a:solidFill>
                  <a:schemeClr val="tx1"/>
                </a:solidFill>
                <a:hlinkClick r:id="rId2">
                  <a:extLst>
                    <a:ext uri="{A12FA001-AC4F-418D-AE19-62706E023703}">
                      <ahyp:hlinkClr xmlns:ahyp="http://schemas.microsoft.com/office/drawing/2018/hyperlinkcolor" val="tx"/>
                    </a:ext>
                  </a:extLst>
                </a:hlinkClick>
              </a:rPr>
              <a:t>Buescher et al., 2014</a:t>
            </a:r>
            <a:r>
              <a:rPr lang="en-US" sz="411" dirty="0">
                <a:solidFill>
                  <a:schemeClr val="tx1"/>
                </a:solidFill>
              </a:rPr>
              <a:t>)</a:t>
            </a:r>
          </a:p>
          <a:p>
            <a:r>
              <a:rPr lang="en-US" dirty="0">
                <a:solidFill>
                  <a:schemeClr val="tx1"/>
                </a:solidFill>
              </a:rPr>
              <a:t>Prevalence has increased by nearly 10 percent since 2016.</a:t>
            </a:r>
          </a:p>
          <a:p>
            <a:endParaRPr lang="en-US" sz="1350" dirty="0">
              <a:solidFill>
                <a:schemeClr val="tx1"/>
              </a:solidFill>
            </a:endParaRPr>
          </a:p>
        </p:txBody>
      </p:sp>
      <p:sp>
        <p:nvSpPr>
          <p:cNvPr id="4" name="Slide Number Placeholder 3">
            <a:extLst>
              <a:ext uri="{FF2B5EF4-FFF2-40B4-BE49-F238E27FC236}">
                <a16:creationId xmlns:a16="http://schemas.microsoft.com/office/drawing/2014/main" id="{3F45EEB3-1C8C-47BD-953D-70E5DD632BF3}"/>
              </a:ext>
            </a:extLst>
          </p:cNvPr>
          <p:cNvSpPr>
            <a:spLocks noGrp="1"/>
          </p:cNvSpPr>
          <p:nvPr>
            <p:ph type="sldNum" sz="quarter" idx="12"/>
          </p:nvPr>
        </p:nvSpPr>
        <p:spPr/>
        <p:txBody>
          <a:bodyPr/>
          <a:lstStyle/>
          <a:p>
            <a:fld id="{16630861-4318-414B-8E21-CA5F03E7BD41}" type="slidenum">
              <a:rPr lang="en-US" smtClean="0"/>
              <a:t>8</a:t>
            </a:fld>
            <a:endParaRPr lang="en-US"/>
          </a:p>
        </p:txBody>
      </p:sp>
    </p:spTree>
    <p:extLst>
      <p:ext uri="{BB962C8B-B14F-4D97-AF65-F5344CB8AC3E}">
        <p14:creationId xmlns:p14="http://schemas.microsoft.com/office/powerpoint/2010/main" val="3672081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7296284" y="4805228"/>
            <a:ext cx="1571386" cy="370071"/>
          </a:xfrm>
          <a:prstGeom prst="rect">
            <a:avLst/>
          </a:prstGeom>
          <a:solidFill>
            <a:srgbClr val="FFFFFF"/>
          </a:solidFill>
          <a:ln w="9525">
            <a:noFill/>
            <a:miter lim="800000"/>
            <a:headEnd/>
            <a:tailEnd/>
          </a:ln>
        </p:spPr>
        <p:txBody>
          <a:bodyPr rot="0" vert="horz" wrap="square" lIns="38576" tIns="19289" rIns="38576" bIns="19289" anchor="t" anchorCtr="0">
            <a:spAutoFit/>
          </a:bodyPr>
          <a:lstStyle/>
          <a:p>
            <a:r>
              <a:rPr lang="en-US" sz="296" i="1" dirty="0">
                <a:latin typeface="Calibri" panose="020F0502020204030204" pitchFamily="34" charset="0"/>
                <a:ea typeface="Times New Roman" panose="02020603050405020304" pitchFamily="18" charset="0"/>
                <a:cs typeface="Calibri" panose="020F0502020204030204" pitchFamily="34" charset="0"/>
              </a:rPr>
              <a:t> </a:t>
            </a:r>
            <a:endParaRPr lang="en-US" sz="1688" dirty="0"/>
          </a:p>
          <a:p>
            <a:r>
              <a:rPr lang="en-US" sz="591" i="1" dirty="0">
                <a:latin typeface="Calibri" panose="020F0502020204030204" pitchFamily="34" charset="0"/>
                <a:ea typeface="Times New Roman" panose="02020603050405020304" pitchFamily="18" charset="0"/>
                <a:cs typeface="Calibri" panose="020F0502020204030204" pitchFamily="34" charset="0"/>
              </a:rPr>
              <a:t>Figure 1</a:t>
            </a:r>
            <a:r>
              <a:rPr lang="en-US" sz="1856" dirty="0"/>
              <a:t>  </a:t>
            </a:r>
            <a:r>
              <a:rPr lang="en-US" sz="591" i="1" dirty="0">
                <a:latin typeface="Calibri" panose="020F0502020204030204" pitchFamily="34" charset="0"/>
                <a:ea typeface="Times New Roman" panose="02020603050405020304" pitchFamily="18" charset="0"/>
                <a:cs typeface="Calibri" panose="020F0502020204030204" pitchFamily="34" charset="0"/>
              </a:rPr>
              <a:t>Source: Autism Speaks, 2020</a:t>
            </a:r>
            <a:endParaRPr lang="en-US" sz="1856" dirty="0"/>
          </a:p>
        </p:txBody>
      </p:sp>
      <p:sp>
        <p:nvSpPr>
          <p:cNvPr id="8" name="TextBox 7"/>
          <p:cNvSpPr txBox="1"/>
          <p:nvPr/>
        </p:nvSpPr>
        <p:spPr>
          <a:xfrm>
            <a:off x="4393002" y="2067071"/>
            <a:ext cx="3241346" cy="209288"/>
          </a:xfrm>
          <a:prstGeom prst="rect">
            <a:avLst/>
          </a:prstGeom>
          <a:noFill/>
        </p:spPr>
        <p:txBody>
          <a:bodyPr wrap="square" rtlCol="0">
            <a:spAutoFit/>
          </a:bodyPr>
          <a:lstStyle/>
          <a:p>
            <a:endParaRPr lang="en-US" sz="760" dirty="0"/>
          </a:p>
        </p:txBody>
      </p:sp>
      <p:sp>
        <p:nvSpPr>
          <p:cNvPr id="10" name="Title 9">
            <a:extLst>
              <a:ext uri="{FF2B5EF4-FFF2-40B4-BE49-F238E27FC236}">
                <a16:creationId xmlns:a16="http://schemas.microsoft.com/office/drawing/2014/main" id="{95DA01D4-FAF1-471D-8D36-2DEA1D9FA4A8}"/>
              </a:ext>
            </a:extLst>
          </p:cNvPr>
          <p:cNvSpPr>
            <a:spLocks noGrp="1"/>
          </p:cNvSpPr>
          <p:nvPr>
            <p:ph type="title"/>
          </p:nvPr>
        </p:nvSpPr>
        <p:spPr>
          <a:xfrm>
            <a:off x="1905265" y="418419"/>
            <a:ext cx="8527427" cy="1050119"/>
          </a:xfrm>
        </p:spPr>
        <p:txBody>
          <a:bodyPr>
            <a:normAutofit fontScale="90000"/>
          </a:bodyPr>
          <a:lstStyle/>
          <a:p>
            <a:pPr algn="ctr"/>
            <a:r>
              <a:rPr lang="en-US" dirty="0"/>
              <a:t>Autism is the fastest-growing developmental disability. </a:t>
            </a:r>
            <a:br>
              <a:rPr lang="en-US" sz="600" dirty="0"/>
            </a:br>
            <a:endParaRPr lang="en-US" dirty="0"/>
          </a:p>
        </p:txBody>
      </p:sp>
      <p:sp>
        <p:nvSpPr>
          <p:cNvPr id="11" name="Content Placeholder 10">
            <a:extLst>
              <a:ext uri="{FF2B5EF4-FFF2-40B4-BE49-F238E27FC236}">
                <a16:creationId xmlns:a16="http://schemas.microsoft.com/office/drawing/2014/main" id="{2740F646-F553-4CEB-ABDE-6356EB753444}"/>
              </a:ext>
            </a:extLst>
          </p:cNvPr>
          <p:cNvSpPr>
            <a:spLocks noGrp="1"/>
          </p:cNvSpPr>
          <p:nvPr>
            <p:ph idx="1"/>
          </p:nvPr>
        </p:nvSpPr>
        <p:spPr>
          <a:xfrm>
            <a:off x="1749962" y="2062822"/>
            <a:ext cx="4346039" cy="3112477"/>
          </a:xfrm>
        </p:spPr>
        <p:txBody>
          <a:bodyPr/>
          <a:lstStyle/>
          <a:p>
            <a:pPr marL="0" indent="0">
              <a:buNone/>
            </a:pPr>
            <a:r>
              <a:rPr lang="en-US" dirty="0">
                <a:solidFill>
                  <a:schemeClr val="tx1"/>
                </a:solidFill>
              </a:rPr>
              <a:t>Prevalence of autism in U.S. children increased by </a:t>
            </a:r>
            <a:r>
              <a:rPr lang="en-US" b="1" i="1" dirty="0">
                <a:solidFill>
                  <a:schemeClr val="tx1"/>
                </a:solidFill>
              </a:rPr>
              <a:t>175 percent </a:t>
            </a:r>
            <a:r>
              <a:rPr lang="en-US" dirty="0">
                <a:solidFill>
                  <a:schemeClr val="tx1"/>
                </a:solidFill>
              </a:rPr>
              <a:t>from 2005 (1 in 166) to 2020 (1 in 54). </a:t>
            </a:r>
          </a:p>
          <a:p>
            <a:endParaRPr lang="en-US" dirty="0"/>
          </a:p>
        </p:txBody>
      </p:sp>
      <p:pic>
        <p:nvPicPr>
          <p:cNvPr id="3" name="Picture 2">
            <a:extLst>
              <a:ext uri="{FF2B5EF4-FFF2-40B4-BE49-F238E27FC236}">
                <a16:creationId xmlns:a16="http://schemas.microsoft.com/office/drawing/2014/main" id="{D8E82120-4F1D-4D35-A78B-379279EACFAA}"/>
              </a:ext>
            </a:extLst>
          </p:cNvPr>
          <p:cNvPicPr>
            <a:picLocks noChangeAspect="1"/>
          </p:cNvPicPr>
          <p:nvPr/>
        </p:nvPicPr>
        <p:blipFill>
          <a:blip r:embed="rId3"/>
          <a:stretch>
            <a:fillRect/>
          </a:stretch>
        </p:blipFill>
        <p:spPr>
          <a:xfrm>
            <a:off x="6096000" y="1782363"/>
            <a:ext cx="4529920" cy="3097282"/>
          </a:xfrm>
          <a:prstGeom prst="rect">
            <a:avLst/>
          </a:prstGeom>
        </p:spPr>
      </p:pic>
    </p:spTree>
    <p:extLst>
      <p:ext uri="{BB962C8B-B14F-4D97-AF65-F5344CB8AC3E}">
        <p14:creationId xmlns:p14="http://schemas.microsoft.com/office/powerpoint/2010/main" val="4918292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2.623|5.608001"/>
</p:tagLst>
</file>

<file path=ppt/tags/tag2.xml><?xml version="1.0" encoding="utf-8"?>
<p:tagLst xmlns:a="http://schemas.openxmlformats.org/drawingml/2006/main" xmlns:r="http://schemas.openxmlformats.org/officeDocument/2006/relationships" xmlns:p="http://schemas.openxmlformats.org/presentationml/2006/main">
  <p:tag name="TIMING" val="|3.743"/>
</p:tagLst>
</file>

<file path=ppt/tags/tag3.xml><?xml version="1.0" encoding="utf-8"?>
<p:tagLst xmlns:a="http://schemas.openxmlformats.org/drawingml/2006/main" xmlns:r="http://schemas.openxmlformats.org/officeDocument/2006/relationships" xmlns:p="http://schemas.openxmlformats.org/presentationml/2006/main">
  <p:tag name="TIMING" val="|12.623|5.608001"/>
</p:tagLst>
</file>

<file path=ppt/tags/tag4.xml><?xml version="1.0" encoding="utf-8"?>
<p:tagLst xmlns:a="http://schemas.openxmlformats.org/drawingml/2006/main" xmlns:r="http://schemas.openxmlformats.org/officeDocument/2006/relationships" xmlns:p="http://schemas.openxmlformats.org/presentationml/2006/main">
  <p:tag name="TIMING" val="|12.623|5.608001"/>
</p:tagLst>
</file>

<file path=ppt/theme/theme1.xml><?xml version="1.0" encoding="utf-8"?>
<a:theme xmlns:a="http://schemas.openxmlformats.org/drawingml/2006/main" name="WVDE_2017Theme2">
  <a:themeElements>
    <a:clrScheme name="Custom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VDE PowerPoint_Wide Screen" id="{EA059C5E-30A4-4DEA-BEF9-8152D253C89D}" vid="{503BE80C-45C5-409A-A894-D02F990E8EF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F56A4595952E945803D92BEE5ADA9F5" ma:contentTypeVersion="13" ma:contentTypeDescription="Create a new document." ma:contentTypeScope="" ma:versionID="8388c84f05fa809d0e0ee5565523a70b">
  <xsd:schema xmlns:xsd="http://www.w3.org/2001/XMLSchema" xmlns:xs="http://www.w3.org/2001/XMLSchema" xmlns:p="http://schemas.microsoft.com/office/2006/metadata/properties" xmlns:ns3="9b8c9b3e-53e5-4adb-b5b2-9f9aabc5ab6b" xmlns:ns4="81cf4371-0454-45b4-93be-43f999cf8e87" targetNamespace="http://schemas.microsoft.com/office/2006/metadata/properties" ma:root="true" ma:fieldsID="31dae51d164a7eda0853b7d898c1de7d" ns3:_="" ns4:_="">
    <xsd:import namespace="9b8c9b3e-53e5-4adb-b5b2-9f9aabc5ab6b"/>
    <xsd:import namespace="81cf4371-0454-45b4-93be-43f999cf8e8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EventHashCode" minOccurs="0"/>
                <xsd:element ref="ns4:MediaServiceGenerationTime" minOccurs="0"/>
                <xsd:element ref="ns4:MediaServiceLocatio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8c9b3e-53e5-4adb-b5b2-9f9aabc5ab6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1cf4371-0454-45b4-93be-43f999cf8e87"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5834584-2884-4D24-9BB9-CE0A65E008AB}">
  <ds:schemaRefs>
    <ds:schemaRef ds:uri="http://schemas.microsoft.com/sharepoint/v3/contenttype/forms"/>
  </ds:schemaRefs>
</ds:datastoreItem>
</file>

<file path=customXml/itemProps2.xml><?xml version="1.0" encoding="utf-8"?>
<ds:datastoreItem xmlns:ds="http://schemas.openxmlformats.org/officeDocument/2006/customXml" ds:itemID="{322C0E12-8949-42E8-A10D-86E0360B41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8c9b3e-53e5-4adb-b5b2-9f9aabc5ab6b"/>
    <ds:schemaRef ds:uri="81cf4371-0454-45b4-93be-43f999cf8e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0DC5EFC-6140-49E7-B978-085D2FF21957}">
  <ds:schemaRefs>
    <ds:schemaRef ds:uri="http://schemas.microsoft.com/office/infopath/2007/PartnerControls"/>
    <ds:schemaRef ds:uri="http://purl.org/dc/terms/"/>
    <ds:schemaRef ds:uri="http://schemas.openxmlformats.org/package/2006/metadata/core-properties"/>
    <ds:schemaRef ds:uri="http://purl.org/dc/dcmitype/"/>
    <ds:schemaRef ds:uri="81cf4371-0454-45b4-93be-43f999cf8e87"/>
    <ds:schemaRef ds:uri="http://purl.org/dc/elements/1.1/"/>
    <ds:schemaRef ds:uri="http://schemas.microsoft.com/office/2006/metadata/properties"/>
    <ds:schemaRef ds:uri="http://schemas.microsoft.com/office/2006/documentManagement/types"/>
    <ds:schemaRef ds:uri="9b8c9b3e-53e5-4adb-b5b2-9f9aabc5ab6b"/>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1350</TotalTime>
  <Words>3096</Words>
  <Application>Microsoft Office PowerPoint</Application>
  <PresentationFormat>Widescreen</PresentationFormat>
  <Paragraphs>340</Paragraphs>
  <Slides>45</Slides>
  <Notes>30</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45</vt:i4>
      </vt:variant>
    </vt:vector>
  </HeadingPairs>
  <TitlesOfParts>
    <vt:vector size="59" baseType="lpstr">
      <vt:lpstr>Arial</vt:lpstr>
      <vt:lpstr>Calibri</vt:lpstr>
      <vt:lpstr>Calibri Light</vt:lpstr>
      <vt:lpstr>Fira Sans</vt:lpstr>
      <vt:lpstr>Fira Sans Ultra</vt:lpstr>
      <vt:lpstr>Ink Free</vt:lpstr>
      <vt:lpstr>Nirmala UI</vt:lpstr>
      <vt:lpstr>Nirmala UI Semilight</vt:lpstr>
      <vt:lpstr>Times New Roman</vt:lpstr>
      <vt:lpstr>Vollkorn</vt:lpstr>
      <vt:lpstr>Vollkorn Regular</vt:lpstr>
      <vt:lpstr>Wingdings</vt:lpstr>
      <vt:lpstr>WVDE_2017Theme2</vt:lpstr>
      <vt:lpstr>Office Theme</vt:lpstr>
      <vt:lpstr>It Makes Sense:  Using a Multi-Sensory Approach to Teaching Students with Autism to Love Reading</vt:lpstr>
      <vt:lpstr>Objectives</vt:lpstr>
      <vt:lpstr>What is Autism Spectrum Disorder?</vt:lpstr>
      <vt:lpstr>Teach children they can!</vt:lpstr>
      <vt:lpstr>Understanding Autism Improves:</vt:lpstr>
      <vt:lpstr>What is Autism Spectrum Disorder?</vt:lpstr>
      <vt:lpstr> </vt:lpstr>
      <vt:lpstr>Statistics</vt:lpstr>
      <vt:lpstr>Autism is the fastest-growing developmental disability.  </vt:lpstr>
      <vt:lpstr>West Virginia Statistics on Autism </vt:lpstr>
      <vt:lpstr>PowerPoint Presentation</vt:lpstr>
      <vt:lpstr>Understanding Autism Improves:</vt:lpstr>
      <vt:lpstr>Be Aware of Environmental and Sensory Stimuli</vt:lpstr>
      <vt:lpstr>Sensory Processing for Students with ASD </vt:lpstr>
      <vt:lpstr>Sensory Systems</vt:lpstr>
      <vt:lpstr>Sensory</vt:lpstr>
      <vt:lpstr>Supporting Students with ASD Sensory Issues and Needs</vt:lpstr>
      <vt:lpstr>PowerPoint Presentation</vt:lpstr>
      <vt:lpstr>General Research-Based Strategies</vt:lpstr>
      <vt:lpstr>PowerPoint Presentation</vt:lpstr>
      <vt:lpstr>PowerPoint Presentation</vt:lpstr>
      <vt:lpstr>Lexile Measure for Texts = </vt:lpstr>
      <vt:lpstr>PowerPoint Presentation</vt:lpstr>
      <vt:lpstr>PowerPoint Presentation</vt:lpstr>
      <vt:lpstr>Special Considerations in Teaching Reading to Children with Autism</vt:lpstr>
      <vt:lpstr>A systematic, balanced approach</vt:lpstr>
      <vt:lpstr>   Strategies   Before, During and After  Reading   </vt:lpstr>
      <vt:lpstr>Before Reading </vt:lpstr>
      <vt:lpstr>Before Reading </vt:lpstr>
      <vt:lpstr>Before Reading </vt:lpstr>
      <vt:lpstr>During Reading </vt:lpstr>
      <vt:lpstr>During Reading</vt:lpstr>
      <vt:lpstr>After Reading</vt:lpstr>
      <vt:lpstr>After Reading</vt:lpstr>
      <vt:lpstr>After Reading</vt:lpstr>
      <vt:lpstr>Remember</vt:lpstr>
      <vt:lpstr>Conclusion</vt:lpstr>
      <vt:lpstr>Conclusion</vt:lpstr>
      <vt:lpstr>Things to Consider When Returning to School </vt:lpstr>
      <vt:lpstr>Things to Consider When Returning to School </vt:lpstr>
      <vt:lpstr>Resources</vt:lpstr>
      <vt:lpstr>PowerPoint Presentation</vt:lpstr>
      <vt:lpstr>PowerPoint Presentation</vt:lpstr>
      <vt:lpstr>Please Remember to Complete the Evaluation </vt:lpstr>
      <vt:lpstr>Office of Special Education and Student Support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 Makes Sense:  Using a Multi-Sensory Approach to Teaching Students with Autism to Love Reading</dc:title>
  <dc:creator>Maggie Yelencsics</dc:creator>
  <cp:lastModifiedBy>Jason Conaway</cp:lastModifiedBy>
  <cp:revision>52</cp:revision>
  <dcterms:created xsi:type="dcterms:W3CDTF">2019-11-04T14:10:21Z</dcterms:created>
  <dcterms:modified xsi:type="dcterms:W3CDTF">2020-07-31T18:42:15Z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0x010100CF56A4595952E945803D92BEE5ADA9F5</vt:lpwstr>
  </property>
</Properties>
</file>