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0"/>
  </p:notesMasterIdLst>
  <p:sldIdLst>
    <p:sldId id="372" r:id="rId6"/>
    <p:sldId id="363" r:id="rId7"/>
    <p:sldId id="314" r:id="rId8"/>
    <p:sldId id="366" r:id="rId9"/>
    <p:sldId id="365" r:id="rId10"/>
    <p:sldId id="364" r:id="rId11"/>
    <p:sldId id="373" r:id="rId12"/>
    <p:sldId id="367" r:id="rId13"/>
    <p:sldId id="376" r:id="rId14"/>
    <p:sldId id="379" r:id="rId15"/>
    <p:sldId id="368" r:id="rId16"/>
    <p:sldId id="381" r:id="rId17"/>
    <p:sldId id="388" r:id="rId18"/>
    <p:sldId id="377" r:id="rId19"/>
    <p:sldId id="389" r:id="rId20"/>
    <p:sldId id="369" r:id="rId21"/>
    <p:sldId id="383" r:id="rId22"/>
    <p:sldId id="273" r:id="rId23"/>
    <p:sldId id="386" r:id="rId24"/>
    <p:sldId id="390" r:id="rId25"/>
    <p:sldId id="382" r:id="rId26"/>
    <p:sldId id="439" r:id="rId27"/>
    <p:sldId id="387" r:id="rId28"/>
    <p:sldId id="396" r:id="rId29"/>
    <p:sldId id="397" r:id="rId30"/>
    <p:sldId id="398" r:id="rId31"/>
    <p:sldId id="434" r:id="rId32"/>
    <p:sldId id="400" r:id="rId33"/>
    <p:sldId id="399" r:id="rId34"/>
    <p:sldId id="401" r:id="rId35"/>
    <p:sldId id="402" r:id="rId36"/>
    <p:sldId id="404" r:id="rId37"/>
    <p:sldId id="403" r:id="rId38"/>
    <p:sldId id="433" r:id="rId39"/>
    <p:sldId id="405" r:id="rId40"/>
    <p:sldId id="407" r:id="rId41"/>
    <p:sldId id="416" r:id="rId42"/>
    <p:sldId id="410" r:id="rId43"/>
    <p:sldId id="409" r:id="rId44"/>
    <p:sldId id="435" r:id="rId45"/>
    <p:sldId id="411" r:id="rId46"/>
    <p:sldId id="408" r:id="rId47"/>
    <p:sldId id="412" r:id="rId48"/>
    <p:sldId id="425" r:id="rId49"/>
    <p:sldId id="414" r:id="rId50"/>
    <p:sldId id="436" r:id="rId51"/>
    <p:sldId id="415" r:id="rId52"/>
    <p:sldId id="417" r:id="rId53"/>
    <p:sldId id="419" r:id="rId54"/>
    <p:sldId id="418" r:id="rId55"/>
    <p:sldId id="421" r:id="rId56"/>
    <p:sldId id="438" r:id="rId57"/>
    <p:sldId id="422" r:id="rId58"/>
    <p:sldId id="423" r:id="rId59"/>
    <p:sldId id="424" r:id="rId60"/>
    <p:sldId id="285" r:id="rId61"/>
    <p:sldId id="427" r:id="rId62"/>
    <p:sldId id="437" r:id="rId63"/>
    <p:sldId id="428" r:id="rId64"/>
    <p:sldId id="430" r:id="rId65"/>
    <p:sldId id="426" r:id="rId66"/>
    <p:sldId id="431" r:id="rId67"/>
    <p:sldId id="432" r:id="rId68"/>
    <p:sldId id="345" r:id="rId6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404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Smith" initials="" lastIdx="4" clrIdx="0"/>
  <p:cmAuthor id="1" name="Mike Steele" initials="MDS" lastIdx="7" clrIdx="1"/>
  <p:cmAuthor id="2" name="Lynn" initials="L"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68B4"/>
    <a:srgbClr val="57BCEF"/>
    <a:srgbClr val="5DA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D2ED7-826D-48FD-8ABF-26865D46B6C1}" v="229" dt="2020-07-10T23:49:54.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28324" autoAdjust="0"/>
  </p:normalViewPr>
  <p:slideViewPr>
    <p:cSldViewPr snapToGrid="0" snapToObjects="1">
      <p:cViewPr varScale="1">
        <p:scale>
          <a:sx n="19" d="100"/>
          <a:sy n="19" d="100"/>
        </p:scale>
        <p:origin x="2700" y="20"/>
      </p:cViewPr>
      <p:guideLst>
        <p:guide orient="horz" pos="4080"/>
        <p:guide pos="40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2" d="100"/>
          <a:sy n="52" d="100"/>
        </p:scale>
        <p:origin x="2680" y="6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A7231CE-F960-4285-BC2B-924DCFE0D0AF}" type="datetimeFigureOut">
              <a:rPr lang="en-US" smtClean="0"/>
              <a:pPr/>
              <a:t>7/10/2020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574782EB-4FAA-490E-8F2D-179336FF04BD}" type="slidenum">
              <a:rPr lang="en-US" smtClean="0"/>
              <a:pPr/>
              <a:t>‹#›</a:t>
            </a:fld>
            <a:endParaRPr lang="en-US" dirty="0"/>
          </a:p>
        </p:txBody>
      </p:sp>
    </p:spTree>
    <p:extLst>
      <p:ext uri="{BB962C8B-B14F-4D97-AF65-F5344CB8AC3E}">
        <p14:creationId xmlns:p14="http://schemas.microsoft.com/office/powerpoint/2010/main" val="420134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s.corwin.com/sites/default/files/upm-binaries/92312_Chapter_2__Implementing_Effective_Teaching.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EcZBUFqFLxc"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nctm.org/Conferences-and-Professional-Development/Tips-for-Teachers/Asking-Questions-and-Promoting-Discours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doe.virginia.gov/instruction/mathematics/professional_development/institutes/2019/index.shtml"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5"/>
            <a:ext cx="5681980" cy="4457896"/>
          </a:xfrm>
        </p:spPr>
        <p:txBody>
          <a:bodyPr>
            <a:normAutofit/>
          </a:bodyPr>
          <a:lstStyle/>
          <a:p>
            <a:r>
              <a:rPr lang="en-US" dirty="0">
                <a:latin typeface="Arial" panose="020B0604020202020204" pitchFamily="34" charset="0"/>
                <a:cs typeface="Arial" panose="020B0604020202020204" pitchFamily="34" charset="0"/>
              </a:rPr>
              <a:t>Facilitator should welcome participants and introduce him/herself to the audience.</a:t>
            </a:r>
          </a:p>
        </p:txBody>
      </p:sp>
      <p:sp>
        <p:nvSpPr>
          <p:cNvPr id="4" name="Slide Number Placeholder 3"/>
          <p:cNvSpPr>
            <a:spLocks noGrp="1"/>
          </p:cNvSpPr>
          <p:nvPr>
            <p:ph type="sldNum" sz="quarter" idx="10"/>
          </p:nvPr>
        </p:nvSpPr>
        <p:spPr/>
        <p:txBody>
          <a:bodyPr/>
          <a:lstStyle/>
          <a:p>
            <a:fld id="{574782EB-4FAA-490E-8F2D-179336FF04BD}" type="slidenum">
              <a:rPr lang="en-US" smtClean="0"/>
              <a:pPr/>
              <a:t>1</a:t>
            </a:fld>
            <a:endParaRPr lang="en-US" dirty="0"/>
          </a:p>
        </p:txBody>
      </p:sp>
    </p:spTree>
    <p:extLst>
      <p:ext uri="{BB962C8B-B14F-4D97-AF65-F5344CB8AC3E}">
        <p14:creationId xmlns:p14="http://schemas.microsoft.com/office/powerpoint/2010/main" val="2229337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Source: NCTM </a:t>
            </a:r>
            <a:r>
              <a:rPr lang="en-US" i="1" dirty="0">
                <a:latin typeface="Arial" panose="020B0604020202020204" pitchFamily="34" charset="0"/>
                <a:cs typeface="Arial" panose="020B0604020202020204" pitchFamily="34" charset="0"/>
              </a:rPr>
              <a:t>Principles to Action  (</a:t>
            </a:r>
            <a:r>
              <a:rPr lang="en-US" dirty="0">
                <a:latin typeface="Arial" panose="020B0604020202020204" pitchFamily="34" charset="0"/>
                <a:cs typeface="Arial" panose="020B0604020202020204" pitchFamily="34" charset="0"/>
              </a:rPr>
              <a:t>www.nctm.org/principlestoactions)</a:t>
            </a:r>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10</a:t>
            </a:fld>
            <a:endParaRPr lang="en-US" dirty="0"/>
          </a:p>
        </p:txBody>
      </p:sp>
    </p:spTree>
    <p:extLst>
      <p:ext uri="{BB962C8B-B14F-4D97-AF65-F5344CB8AC3E}">
        <p14:creationId xmlns:p14="http://schemas.microsoft.com/office/powerpoint/2010/main" val="157842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NCTM </a:t>
            </a:r>
            <a:r>
              <a:rPr lang="en-US" i="1" dirty="0">
                <a:latin typeface="Arial" panose="020B0604020202020204" pitchFamily="34" charset="0"/>
                <a:cs typeface="Arial" panose="020B0604020202020204" pitchFamily="34" charset="0"/>
              </a:rPr>
              <a:t>Principles to Actions   (</a:t>
            </a:r>
            <a:r>
              <a:rPr lang="en-US" dirty="0">
                <a:latin typeface="Arial" panose="020B0604020202020204" pitchFamily="34" charset="0"/>
                <a:cs typeface="Arial" panose="020B0604020202020204" pitchFamily="34" charset="0"/>
              </a:rPr>
              <a:t>www.nctm.org/principlestoactions)</a:t>
            </a:r>
          </a:p>
          <a:p>
            <a:pPr marL="0" indent="0">
              <a:lnSpc>
                <a:spcPct val="50000"/>
              </a:lnSpc>
              <a:buFont typeface="Arial"/>
              <a:buNone/>
            </a:pPr>
            <a:endParaRPr lang="en-US" dirty="0">
              <a:solidFill>
                <a:schemeClr val="tx1"/>
              </a:solidFill>
              <a:latin typeface="+mn-lt"/>
              <a:cs typeface="+mn-cs"/>
            </a:endParaRPr>
          </a:p>
          <a:p>
            <a:r>
              <a:rPr lang="en-US" dirty="0">
                <a:solidFill>
                  <a:schemeClr val="tx1"/>
                </a:solidFill>
                <a:latin typeface="+mn-lt"/>
                <a:cs typeface="+mn-cs"/>
              </a:rPr>
              <a:t>These are the practices at the heart of the work of teaching.  According to the research of D. Ball and F.M. Forzani  they are the practices that are most likely to affect student learning. </a:t>
            </a:r>
            <a:r>
              <a:rPr lang="en-US" dirty="0">
                <a:latin typeface="Arial" panose="020B0604020202020204" pitchFamily="34" charset="0"/>
                <a:cs typeface="Arial" panose="020B0604020202020204" pitchFamily="34" charset="0"/>
              </a:rPr>
              <a:t>Give participants a few minutes to review</a:t>
            </a:r>
            <a:r>
              <a:rPr lang="en-US" baseline="0" dirty="0">
                <a:latin typeface="Arial" panose="020B0604020202020204" pitchFamily="34" charset="0"/>
                <a:cs typeface="Arial" panose="020B0604020202020204" pitchFamily="34" charset="0"/>
              </a:rPr>
              <a:t> the list of </a:t>
            </a:r>
            <a:r>
              <a:rPr lang="en-US" dirty="0">
                <a:latin typeface="Arial" panose="020B0604020202020204" pitchFamily="34" charset="0"/>
                <a:cs typeface="Arial" panose="020B0604020202020204" pitchFamily="34" charset="0"/>
              </a:rPr>
              <a:t>the eight, research-based, Mathematics Teaching Practices identified </a:t>
            </a:r>
            <a:r>
              <a:rPr lang="en-US" baseline="0" dirty="0">
                <a:latin typeface="Arial" panose="020B0604020202020204" pitchFamily="34" charset="0"/>
                <a:cs typeface="Arial" panose="020B0604020202020204" pitchFamily="34" charset="0"/>
              </a:rPr>
              <a:t>by NCTM as highly effective for student learning of mathematics</a:t>
            </a:r>
            <a:r>
              <a:rPr lang="en-US"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lnSpc>
                <a:spcPct val="50000"/>
              </a:lnSpc>
              <a:buFont typeface="Arial"/>
              <a:buNone/>
            </a:pPr>
            <a:endParaRPr lang="en-US" dirty="0">
              <a:solidFill>
                <a:schemeClr val="tx1"/>
              </a:solidFill>
              <a:latin typeface="+mn-lt"/>
              <a:cs typeface="+mn-cs"/>
            </a:endParaRPr>
          </a:p>
          <a:p>
            <a:pPr marL="0" indent="0">
              <a:lnSpc>
                <a:spcPct val="50000"/>
              </a:lnSpc>
              <a:buFont typeface="Arial"/>
              <a:buNone/>
            </a:pPr>
            <a:r>
              <a:rPr lang="en-US" dirty="0">
                <a:solidFill>
                  <a:schemeClr val="tx1"/>
                </a:solidFill>
                <a:latin typeface="+mn-lt"/>
                <a:cs typeface="+mn-cs"/>
              </a:rPr>
              <a:t>Ask the participants to identify the most significant noun within each of the eight practices.</a:t>
            </a:r>
            <a:endParaRPr lang="en-US" dirty="0">
              <a:solidFill>
                <a:srgbClr val="003366"/>
              </a:solidFill>
              <a:latin typeface="Verdana"/>
              <a:cs typeface="Verdana"/>
            </a:endParaRPr>
          </a:p>
          <a:p>
            <a:pPr marL="471145" indent="-471145">
              <a:buFont typeface="Arial"/>
              <a:buChar char="•"/>
            </a:pPr>
            <a:endParaRPr lang="en-US" sz="1600" dirty="0"/>
          </a:p>
          <a:p>
            <a:pPr marL="12700" indent="0">
              <a:lnSpc>
                <a:spcPct val="100000"/>
              </a:lnSpc>
              <a:spcBef>
                <a:spcPts val="1300"/>
              </a:spcBef>
              <a:buNone/>
              <a:tabLst>
                <a:tab pos="240665" algn="l"/>
                <a:tab pos="241300" algn="l"/>
              </a:tabLst>
            </a:pPr>
            <a:r>
              <a:rPr lang="en-US" sz="1200" spc="-5" dirty="0">
                <a:solidFill>
                  <a:srgbClr val="1F487C"/>
                </a:solidFill>
                <a:latin typeface="Arial" panose="020B0604020202020204" pitchFamily="34" charset="0"/>
                <a:cs typeface="Arial" panose="020B0604020202020204" pitchFamily="34" charset="0"/>
              </a:rPr>
              <a:t>1.  Establish mathematics </a:t>
            </a:r>
            <a:r>
              <a:rPr lang="en-US" sz="1200" b="1" spc="-5" dirty="0">
                <a:solidFill>
                  <a:srgbClr val="1F487C"/>
                </a:solidFill>
                <a:latin typeface="Arial" panose="020B0604020202020204" pitchFamily="34" charset="0"/>
                <a:cs typeface="Arial" panose="020B0604020202020204" pitchFamily="34" charset="0"/>
              </a:rPr>
              <a:t>goals</a:t>
            </a:r>
            <a:r>
              <a:rPr lang="en-US" sz="1200" spc="-5" dirty="0">
                <a:solidFill>
                  <a:srgbClr val="1F487C"/>
                </a:solidFill>
                <a:latin typeface="Arial" panose="020B0604020202020204" pitchFamily="34" charset="0"/>
                <a:cs typeface="Arial" panose="020B0604020202020204" pitchFamily="34" charset="0"/>
              </a:rPr>
              <a:t> to </a:t>
            </a:r>
            <a:r>
              <a:rPr lang="en-US" sz="1200" spc="-10" dirty="0">
                <a:solidFill>
                  <a:srgbClr val="1F487C"/>
                </a:solidFill>
                <a:latin typeface="Arial" panose="020B0604020202020204" pitchFamily="34" charset="0"/>
                <a:cs typeface="Arial" panose="020B0604020202020204" pitchFamily="34" charset="0"/>
              </a:rPr>
              <a:t>focus</a:t>
            </a:r>
            <a:r>
              <a:rPr lang="en-US" sz="1200" spc="-45" dirty="0">
                <a:solidFill>
                  <a:srgbClr val="1F487C"/>
                </a:solidFill>
                <a:latin typeface="Arial" panose="020B0604020202020204" pitchFamily="34" charset="0"/>
                <a:cs typeface="Arial" panose="020B0604020202020204" pitchFamily="34" charset="0"/>
              </a:rPr>
              <a:t> </a:t>
            </a:r>
            <a:r>
              <a:rPr lang="en-US" sz="1200" dirty="0">
                <a:solidFill>
                  <a:srgbClr val="1F487C"/>
                </a:solidFill>
                <a:latin typeface="Arial" panose="020B0604020202020204" pitchFamily="34" charset="0"/>
                <a:cs typeface="Arial" panose="020B0604020202020204" pitchFamily="34" charset="0"/>
              </a:rPr>
              <a:t>learning.</a:t>
            </a:r>
            <a:endParaRPr lang="en-US" sz="1200" dirty="0">
              <a:latin typeface="Arial" panose="020B0604020202020204" pitchFamily="34" charset="0"/>
              <a:cs typeface="Arial" panose="020B0604020202020204" pitchFamily="34" charset="0"/>
            </a:endParaRPr>
          </a:p>
          <a:p>
            <a:pPr marL="12700" indent="0">
              <a:lnSpc>
                <a:spcPct val="100000"/>
              </a:lnSpc>
              <a:spcBef>
                <a:spcPts val="1300"/>
              </a:spcBef>
              <a:buNone/>
              <a:tabLst>
                <a:tab pos="240665" algn="l"/>
                <a:tab pos="241300" algn="l"/>
              </a:tabLst>
            </a:pPr>
            <a:r>
              <a:rPr lang="en-US" sz="1200" spc="-5" dirty="0">
                <a:solidFill>
                  <a:srgbClr val="1F487C"/>
                </a:solidFill>
                <a:latin typeface="Arial" panose="020B0604020202020204" pitchFamily="34" charset="0"/>
                <a:cs typeface="Arial" panose="020B0604020202020204" pitchFamily="34" charset="0"/>
              </a:rPr>
              <a:t>2.  Implement </a:t>
            </a:r>
            <a:r>
              <a:rPr lang="en-US" sz="1200" b="1" spc="-10" dirty="0">
                <a:solidFill>
                  <a:srgbClr val="1F487C"/>
                </a:solidFill>
                <a:latin typeface="Arial" panose="020B0604020202020204" pitchFamily="34" charset="0"/>
                <a:cs typeface="Arial" panose="020B0604020202020204" pitchFamily="34" charset="0"/>
              </a:rPr>
              <a:t>tasks</a:t>
            </a:r>
            <a:r>
              <a:rPr lang="en-US" sz="1200" spc="-10" dirty="0">
                <a:solidFill>
                  <a:srgbClr val="1F487C"/>
                </a:solidFill>
                <a:latin typeface="Arial" panose="020B0604020202020204" pitchFamily="34" charset="0"/>
                <a:cs typeface="Arial" panose="020B0604020202020204" pitchFamily="34" charset="0"/>
              </a:rPr>
              <a:t> </a:t>
            </a:r>
            <a:r>
              <a:rPr lang="en-US" sz="1200" spc="-5" dirty="0">
                <a:solidFill>
                  <a:srgbClr val="1F487C"/>
                </a:solidFill>
                <a:latin typeface="Arial" panose="020B0604020202020204" pitchFamily="34" charset="0"/>
                <a:cs typeface="Arial" panose="020B0604020202020204" pitchFamily="34" charset="0"/>
              </a:rPr>
              <a:t>that </a:t>
            </a:r>
            <a:r>
              <a:rPr lang="en-US" sz="1200" spc="-10" dirty="0">
                <a:solidFill>
                  <a:srgbClr val="1F487C"/>
                </a:solidFill>
                <a:latin typeface="Arial" panose="020B0604020202020204" pitchFamily="34" charset="0"/>
                <a:cs typeface="Arial" panose="020B0604020202020204" pitchFamily="34" charset="0"/>
              </a:rPr>
              <a:t>promote </a:t>
            </a:r>
            <a:r>
              <a:rPr lang="en-US" sz="1200" spc="-5" dirty="0">
                <a:solidFill>
                  <a:srgbClr val="1F487C"/>
                </a:solidFill>
                <a:latin typeface="Arial" panose="020B0604020202020204" pitchFamily="34" charset="0"/>
                <a:cs typeface="Arial" panose="020B0604020202020204" pitchFamily="34" charset="0"/>
              </a:rPr>
              <a:t>reasoning and  </a:t>
            </a:r>
            <a:r>
              <a:rPr lang="en-US" sz="1200" spc="-10" dirty="0">
                <a:solidFill>
                  <a:srgbClr val="1F487C"/>
                </a:solidFill>
                <a:latin typeface="Arial" panose="020B0604020202020204" pitchFamily="34" charset="0"/>
                <a:cs typeface="Arial" panose="020B0604020202020204" pitchFamily="34" charset="0"/>
              </a:rPr>
              <a:t>problem</a:t>
            </a:r>
            <a:r>
              <a:rPr lang="en-US" sz="1200" spc="15" dirty="0">
                <a:solidFill>
                  <a:srgbClr val="1F487C"/>
                </a:solidFill>
                <a:latin typeface="Arial" panose="020B0604020202020204" pitchFamily="34" charset="0"/>
                <a:cs typeface="Arial" panose="020B0604020202020204" pitchFamily="34" charset="0"/>
              </a:rPr>
              <a:t> </a:t>
            </a:r>
            <a:r>
              <a:rPr lang="en-US" sz="1200" dirty="0">
                <a:solidFill>
                  <a:srgbClr val="1F487C"/>
                </a:solidFill>
                <a:latin typeface="Arial" panose="020B0604020202020204" pitchFamily="34" charset="0"/>
                <a:cs typeface="Arial" panose="020B0604020202020204" pitchFamily="34" charset="0"/>
              </a:rPr>
              <a:t>solving.</a:t>
            </a:r>
            <a:endParaRPr lang="en-US" sz="1200" dirty="0">
              <a:latin typeface="Arial" panose="020B0604020202020204" pitchFamily="34" charset="0"/>
              <a:cs typeface="Arial" panose="020B0604020202020204" pitchFamily="34" charset="0"/>
            </a:endParaRPr>
          </a:p>
          <a:p>
            <a:pPr marL="12700">
              <a:lnSpc>
                <a:spcPct val="100000"/>
              </a:lnSpc>
              <a:spcBef>
                <a:spcPts val="1200"/>
              </a:spcBef>
              <a:tabLst>
                <a:tab pos="240665" algn="l"/>
                <a:tab pos="241300" algn="l"/>
              </a:tabLst>
            </a:pPr>
            <a:r>
              <a:rPr lang="en-US" sz="1200" spc="-10" dirty="0">
                <a:solidFill>
                  <a:srgbClr val="1F487C"/>
                </a:solidFill>
                <a:latin typeface="Arial" panose="020B0604020202020204" pitchFamily="34" charset="0"/>
                <a:cs typeface="Arial" panose="020B0604020202020204" pitchFamily="34" charset="0"/>
              </a:rPr>
              <a:t>3.  Use </a:t>
            </a:r>
            <a:r>
              <a:rPr lang="en-US" sz="1200" spc="-5" dirty="0">
                <a:solidFill>
                  <a:srgbClr val="1F487C"/>
                </a:solidFill>
                <a:latin typeface="Arial" panose="020B0604020202020204" pitchFamily="34" charset="0"/>
                <a:cs typeface="Arial" panose="020B0604020202020204" pitchFamily="34" charset="0"/>
              </a:rPr>
              <a:t>and </a:t>
            </a:r>
            <a:r>
              <a:rPr lang="en-US" sz="1200" spc="-10" dirty="0">
                <a:solidFill>
                  <a:srgbClr val="1F487C"/>
                </a:solidFill>
                <a:latin typeface="Arial" panose="020B0604020202020204" pitchFamily="34" charset="0"/>
                <a:cs typeface="Arial" panose="020B0604020202020204" pitchFamily="34" charset="0"/>
              </a:rPr>
              <a:t>connect </a:t>
            </a:r>
            <a:r>
              <a:rPr lang="en-US" sz="1200" spc="-5" dirty="0">
                <a:solidFill>
                  <a:srgbClr val="1F487C"/>
                </a:solidFill>
                <a:latin typeface="Arial" panose="020B0604020202020204" pitchFamily="34" charset="0"/>
                <a:cs typeface="Arial" panose="020B0604020202020204" pitchFamily="34" charset="0"/>
              </a:rPr>
              <a:t>mathematical</a:t>
            </a:r>
            <a:r>
              <a:rPr lang="en-US" sz="1200" spc="30" dirty="0">
                <a:solidFill>
                  <a:srgbClr val="1F487C"/>
                </a:solidFill>
                <a:latin typeface="Arial" panose="020B0604020202020204" pitchFamily="34" charset="0"/>
                <a:cs typeface="Arial" panose="020B0604020202020204" pitchFamily="34" charset="0"/>
              </a:rPr>
              <a:t> </a:t>
            </a:r>
            <a:r>
              <a:rPr lang="en-US" sz="1200" b="1" spc="-10" dirty="0">
                <a:solidFill>
                  <a:srgbClr val="1F487C"/>
                </a:solidFill>
                <a:latin typeface="Arial" panose="020B0604020202020204" pitchFamily="34" charset="0"/>
                <a:cs typeface="Arial" panose="020B0604020202020204" pitchFamily="34" charset="0"/>
              </a:rPr>
              <a:t>representations</a:t>
            </a:r>
          </a:p>
          <a:p>
            <a:pPr marL="12700">
              <a:lnSpc>
                <a:spcPct val="100000"/>
              </a:lnSpc>
              <a:spcBef>
                <a:spcPts val="1200"/>
              </a:spcBef>
              <a:tabLst>
                <a:tab pos="240665" algn="l"/>
                <a:tab pos="241300" algn="l"/>
              </a:tabLst>
            </a:pPr>
            <a:r>
              <a:rPr lang="en-US" sz="1200" spc="-10" dirty="0">
                <a:solidFill>
                  <a:srgbClr val="1F487C"/>
                </a:solidFill>
                <a:latin typeface="Arial" panose="020B0604020202020204" pitchFamily="34" charset="0"/>
                <a:cs typeface="Arial" panose="020B0604020202020204" pitchFamily="34" charset="0"/>
              </a:rPr>
              <a:t>4.  Facilitate </a:t>
            </a:r>
            <a:r>
              <a:rPr lang="en-US" sz="1200" dirty="0">
                <a:solidFill>
                  <a:srgbClr val="1F487C"/>
                </a:solidFill>
                <a:latin typeface="Arial" panose="020B0604020202020204" pitchFamily="34" charset="0"/>
                <a:cs typeface="Arial" panose="020B0604020202020204" pitchFamily="34" charset="0"/>
              </a:rPr>
              <a:t>meaningful </a:t>
            </a:r>
            <a:r>
              <a:rPr lang="en-US" sz="1200" spc="-5" dirty="0">
                <a:solidFill>
                  <a:srgbClr val="1F487C"/>
                </a:solidFill>
                <a:latin typeface="Arial" panose="020B0604020202020204" pitchFamily="34" charset="0"/>
                <a:cs typeface="Arial" panose="020B0604020202020204" pitchFamily="34" charset="0"/>
              </a:rPr>
              <a:t>mathematical</a:t>
            </a:r>
            <a:r>
              <a:rPr lang="en-US" sz="1200" spc="-125" dirty="0">
                <a:solidFill>
                  <a:srgbClr val="1F487C"/>
                </a:solidFill>
                <a:latin typeface="Arial" panose="020B0604020202020204" pitchFamily="34" charset="0"/>
                <a:cs typeface="Arial" panose="020B0604020202020204" pitchFamily="34" charset="0"/>
              </a:rPr>
              <a:t> </a:t>
            </a:r>
            <a:r>
              <a:rPr lang="en-US" sz="1200" b="1" spc="-10" dirty="0">
                <a:solidFill>
                  <a:srgbClr val="1F487C"/>
                </a:solidFill>
                <a:latin typeface="Arial" panose="020B0604020202020204" pitchFamily="34" charset="0"/>
                <a:cs typeface="Arial" panose="020B0604020202020204" pitchFamily="34" charset="0"/>
              </a:rPr>
              <a:t>discourse</a:t>
            </a:r>
            <a:r>
              <a:rPr lang="en-US" sz="1200" spc="-10" dirty="0">
                <a:solidFill>
                  <a:srgbClr val="1F487C"/>
                </a:solidFill>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12700" indent="0">
              <a:lnSpc>
                <a:spcPct val="100000"/>
              </a:lnSpc>
              <a:spcBef>
                <a:spcPts val="1200"/>
              </a:spcBef>
              <a:buNone/>
              <a:tabLst>
                <a:tab pos="240665" algn="l"/>
                <a:tab pos="241300" algn="l"/>
              </a:tabLst>
            </a:pPr>
            <a:r>
              <a:rPr lang="en-US" sz="1200" spc="-25" dirty="0">
                <a:solidFill>
                  <a:srgbClr val="1F487C"/>
                </a:solidFill>
                <a:latin typeface="Arial" panose="020B0604020202020204" pitchFamily="34" charset="0"/>
                <a:cs typeface="Arial" panose="020B0604020202020204" pitchFamily="34" charset="0"/>
              </a:rPr>
              <a:t>5.  Pose </a:t>
            </a:r>
            <a:r>
              <a:rPr lang="en-US" sz="1200" spc="-10" dirty="0">
                <a:solidFill>
                  <a:srgbClr val="1F487C"/>
                </a:solidFill>
                <a:latin typeface="Arial" panose="020B0604020202020204" pitchFamily="34" charset="0"/>
                <a:cs typeface="Arial" panose="020B0604020202020204" pitchFamily="34" charset="0"/>
              </a:rPr>
              <a:t>purposeful</a:t>
            </a:r>
            <a:r>
              <a:rPr lang="en-US" sz="1200" spc="70" dirty="0">
                <a:solidFill>
                  <a:srgbClr val="1F487C"/>
                </a:solidFill>
                <a:latin typeface="Arial" panose="020B0604020202020204" pitchFamily="34" charset="0"/>
                <a:cs typeface="Arial" panose="020B0604020202020204" pitchFamily="34" charset="0"/>
              </a:rPr>
              <a:t> </a:t>
            </a:r>
            <a:r>
              <a:rPr lang="en-US" sz="1200" b="1" spc="-5" dirty="0">
                <a:solidFill>
                  <a:srgbClr val="1F487C"/>
                </a:solidFill>
                <a:latin typeface="Arial" panose="020B0604020202020204" pitchFamily="34" charset="0"/>
                <a:cs typeface="Arial" panose="020B0604020202020204" pitchFamily="34" charset="0"/>
              </a:rPr>
              <a:t>questions</a:t>
            </a:r>
            <a:r>
              <a:rPr lang="en-US" sz="1200" spc="-5" dirty="0">
                <a:solidFill>
                  <a:srgbClr val="1F487C"/>
                </a:solidFill>
                <a:latin typeface="Arial" panose="020B0604020202020204" pitchFamily="34" charset="0"/>
                <a:cs typeface="Arial" panose="020B0604020202020204" pitchFamily="34" charset="0"/>
              </a:rPr>
              <a:t>.</a:t>
            </a:r>
          </a:p>
          <a:p>
            <a:pPr marL="12700" indent="0">
              <a:lnSpc>
                <a:spcPct val="100000"/>
              </a:lnSpc>
              <a:spcBef>
                <a:spcPts val="1200"/>
              </a:spcBef>
              <a:buNone/>
              <a:tabLst>
                <a:tab pos="240665" algn="l"/>
                <a:tab pos="241300" algn="l"/>
              </a:tabLst>
            </a:pPr>
            <a:r>
              <a:rPr lang="en-US" sz="1200" spc="-5" dirty="0">
                <a:solidFill>
                  <a:srgbClr val="1F487C"/>
                </a:solidFill>
                <a:latin typeface="Arial" panose="020B0604020202020204" pitchFamily="34" charset="0"/>
                <a:cs typeface="Arial" panose="020B0604020202020204" pitchFamily="34" charset="0"/>
              </a:rPr>
              <a:t>6.  Build procedural </a:t>
            </a:r>
            <a:r>
              <a:rPr lang="en-US" sz="1200" b="1" spc="-5" dirty="0">
                <a:solidFill>
                  <a:srgbClr val="1F487C"/>
                </a:solidFill>
                <a:latin typeface="Arial" panose="020B0604020202020204" pitchFamily="34" charset="0"/>
                <a:cs typeface="Arial" panose="020B0604020202020204" pitchFamily="34" charset="0"/>
              </a:rPr>
              <a:t>fluency</a:t>
            </a:r>
            <a:r>
              <a:rPr lang="en-US" sz="1200" spc="-5" dirty="0">
                <a:solidFill>
                  <a:srgbClr val="1F487C"/>
                </a:solidFill>
                <a:latin typeface="Arial" panose="020B0604020202020204" pitchFamily="34" charset="0"/>
                <a:cs typeface="Arial" panose="020B0604020202020204" pitchFamily="34" charset="0"/>
              </a:rPr>
              <a:t> from conceptual understanding.</a:t>
            </a:r>
          </a:p>
          <a:p>
            <a:pPr marL="12700" indent="0">
              <a:lnSpc>
                <a:spcPct val="100000"/>
              </a:lnSpc>
              <a:spcBef>
                <a:spcPts val="1200"/>
              </a:spcBef>
              <a:buNone/>
              <a:tabLst>
                <a:tab pos="240665" algn="l"/>
                <a:tab pos="241300" algn="l"/>
              </a:tabLst>
            </a:pPr>
            <a:r>
              <a:rPr lang="en-US" sz="1200" spc="-5" dirty="0">
                <a:solidFill>
                  <a:srgbClr val="1F487C"/>
                </a:solidFill>
                <a:latin typeface="Arial" panose="020B0604020202020204" pitchFamily="34" charset="0"/>
                <a:cs typeface="Arial" panose="020B0604020202020204" pitchFamily="34" charset="0"/>
              </a:rPr>
              <a:t>7.  Support productive </a:t>
            </a:r>
            <a:r>
              <a:rPr lang="en-US" sz="1200" b="1" spc="-5" dirty="0">
                <a:solidFill>
                  <a:srgbClr val="1F487C"/>
                </a:solidFill>
                <a:latin typeface="Arial" panose="020B0604020202020204" pitchFamily="34" charset="0"/>
                <a:cs typeface="Arial" panose="020B0604020202020204" pitchFamily="34" charset="0"/>
              </a:rPr>
              <a:t>struggle</a:t>
            </a:r>
            <a:r>
              <a:rPr lang="en-US" sz="1200" spc="-5" dirty="0">
                <a:solidFill>
                  <a:srgbClr val="1F487C"/>
                </a:solidFill>
                <a:latin typeface="Arial" panose="020B0604020202020204" pitchFamily="34" charset="0"/>
                <a:cs typeface="Arial" panose="020B0604020202020204" pitchFamily="34" charset="0"/>
              </a:rPr>
              <a:t> in learning mathematics.</a:t>
            </a:r>
          </a:p>
          <a:p>
            <a:pPr marL="12700" indent="0">
              <a:lnSpc>
                <a:spcPct val="100000"/>
              </a:lnSpc>
              <a:spcBef>
                <a:spcPts val="1200"/>
              </a:spcBef>
              <a:buNone/>
              <a:tabLst>
                <a:tab pos="240665" algn="l"/>
                <a:tab pos="241300" algn="l"/>
              </a:tabLst>
            </a:pPr>
            <a:r>
              <a:rPr lang="en-US" sz="1200" spc="-5" dirty="0">
                <a:solidFill>
                  <a:srgbClr val="1F487C"/>
                </a:solidFill>
                <a:latin typeface="Arial" panose="020B0604020202020204" pitchFamily="34" charset="0"/>
                <a:cs typeface="Arial" panose="020B0604020202020204" pitchFamily="34" charset="0"/>
              </a:rPr>
              <a:t>8.  Elicit and use </a:t>
            </a:r>
            <a:r>
              <a:rPr lang="en-US" sz="1200" b="1" spc="-5" dirty="0">
                <a:solidFill>
                  <a:srgbClr val="1F487C"/>
                </a:solidFill>
                <a:latin typeface="Arial" panose="020B0604020202020204" pitchFamily="34" charset="0"/>
                <a:cs typeface="Arial" panose="020B0604020202020204" pitchFamily="34" charset="0"/>
              </a:rPr>
              <a:t>evidence </a:t>
            </a:r>
            <a:r>
              <a:rPr lang="en-US" sz="1200" spc="-5" dirty="0">
                <a:solidFill>
                  <a:srgbClr val="1F487C"/>
                </a:solidFill>
                <a:latin typeface="Arial" panose="020B0604020202020204" pitchFamily="34" charset="0"/>
                <a:cs typeface="Arial" panose="020B0604020202020204" pitchFamily="34" charset="0"/>
              </a:rPr>
              <a:t>of student thinking.</a:t>
            </a:r>
            <a:endParaRPr lang="en-US" sz="1200" dirty="0">
              <a:latin typeface="Arial" panose="020B0604020202020204" pitchFamily="34" charset="0"/>
              <a:cs typeface="Arial" panose="020B0604020202020204" pitchFamily="34" charset="0"/>
            </a:endParaRPr>
          </a:p>
          <a:p>
            <a:pPr marL="0" indent="0">
              <a:buFont typeface="Arial"/>
              <a:buNone/>
            </a:pPr>
            <a:endParaRPr lang="en-US" sz="1200"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11</a:t>
            </a:fld>
            <a:endParaRPr lang="en-US" dirty="0"/>
          </a:p>
        </p:txBody>
      </p:sp>
    </p:spTree>
    <p:extLst>
      <p:ext uri="{BB962C8B-B14F-4D97-AF65-F5344CB8AC3E}">
        <p14:creationId xmlns:p14="http://schemas.microsoft.com/office/powerpoint/2010/main" val="45211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a:buNone/>
            </a:pPr>
            <a:r>
              <a:rPr lang="en-US" sz="1200" dirty="0">
                <a:latin typeface="Arial" panose="020B0604020202020204" pitchFamily="34" charset="0"/>
                <a:cs typeface="Arial" panose="020B0604020202020204" pitchFamily="34" charset="0"/>
              </a:rPr>
              <a:t>Source: Creating a Road Map, Corwin Publishing   </a:t>
            </a:r>
            <a:r>
              <a:rPr lang="en-US" dirty="0">
                <a:latin typeface="Arial" panose="020B0604020202020204" pitchFamily="34" charset="0"/>
                <a:cs typeface="Arial" panose="020B0604020202020204" pitchFamily="34" charset="0"/>
                <a:hlinkClick r:id="rId3"/>
              </a:rPr>
              <a:t>https://us.corwin.com/sites/default/files/upm-binaries/92312_Chapter_2__Implementing_Effective_Teaching.pdf</a:t>
            </a:r>
            <a:endParaRPr lang="en-US" sz="1200" dirty="0">
              <a:latin typeface="Arial" panose="020B0604020202020204" pitchFamily="34" charset="0"/>
              <a:cs typeface="Arial" panose="020B0604020202020204" pitchFamily="34" charset="0"/>
            </a:endParaRPr>
          </a:p>
          <a:p>
            <a:pPr marL="0" indent="0">
              <a:buFont typeface="Arial"/>
              <a:buNone/>
            </a:pPr>
            <a:endParaRPr lang="en-US" sz="1200" dirty="0">
              <a:latin typeface="Arial" panose="020B0604020202020204" pitchFamily="34" charset="0"/>
              <a:cs typeface="Arial" panose="020B0604020202020204" pitchFamily="34" charset="0"/>
            </a:endParaRPr>
          </a:p>
          <a:p>
            <a:pPr marL="0" indent="0">
              <a:buFont typeface="Arial"/>
              <a:buNone/>
            </a:pPr>
            <a:r>
              <a:rPr lang="en-US" dirty="0">
                <a:latin typeface="Arial" panose="020B0604020202020204" pitchFamily="34" charset="0"/>
                <a:cs typeface="Arial" panose="020B0604020202020204" pitchFamily="34" charset="0"/>
              </a:rPr>
              <a:t>Give each participant the handout, Effective Teaching Look </a:t>
            </a:r>
            <a:r>
              <a:rPr lang="en-US" dirty="0" err="1">
                <a:latin typeface="Arial" panose="020B0604020202020204" pitchFamily="34" charset="0"/>
                <a:cs typeface="Arial" panose="020B0604020202020204" pitchFamily="34" charset="0"/>
              </a:rPr>
              <a:t>Fors</a:t>
            </a:r>
            <a:r>
              <a:rPr lang="en-US" dirty="0">
                <a:latin typeface="Arial" panose="020B0604020202020204" pitchFamily="34" charset="0"/>
                <a:cs typeface="Arial" panose="020B0604020202020204" pitchFamily="34" charset="0"/>
              </a:rPr>
              <a:t>.  </a:t>
            </a:r>
          </a:p>
          <a:p>
            <a:pPr marL="0" indent="0">
              <a:buFont typeface="Arial"/>
              <a:buNone/>
            </a:pPr>
            <a:endParaRPr lang="en-US" dirty="0">
              <a:latin typeface="Arial" panose="020B0604020202020204" pitchFamily="34" charset="0"/>
              <a:cs typeface="Arial" panose="020B0604020202020204" pitchFamily="34" charset="0"/>
            </a:endParaRPr>
          </a:p>
          <a:p>
            <a:pPr marL="0" indent="0">
              <a:buFont typeface="Arial"/>
              <a:buNone/>
            </a:pPr>
            <a:r>
              <a:rPr lang="en-US" dirty="0">
                <a:latin typeface="Arial" panose="020B0604020202020204" pitchFamily="34" charset="0"/>
                <a:cs typeface="Arial" panose="020B0604020202020204" pitchFamily="34" charset="0"/>
              </a:rPr>
              <a:t>Discuss the “Look </a:t>
            </a:r>
            <a:r>
              <a:rPr lang="en-US" dirty="0" err="1">
                <a:latin typeface="Arial" panose="020B0604020202020204" pitchFamily="34" charset="0"/>
                <a:cs typeface="Arial" panose="020B0604020202020204" pitchFamily="34" charset="0"/>
              </a:rPr>
              <a:t>Fors</a:t>
            </a:r>
            <a:r>
              <a:rPr lang="en-US" dirty="0">
                <a:latin typeface="Arial" panose="020B0604020202020204" pitchFamily="34" charset="0"/>
                <a:cs typeface="Arial" panose="020B0604020202020204" pitchFamily="34" charset="0"/>
              </a:rPr>
              <a:t>” for each Teaching Practice.  Make sure all participants have the same understanding of  what each “Look For.”</a:t>
            </a:r>
          </a:p>
        </p:txBody>
      </p:sp>
      <p:sp>
        <p:nvSpPr>
          <p:cNvPr id="4" name="Slide Number Placeholder 3"/>
          <p:cNvSpPr>
            <a:spLocks noGrp="1"/>
          </p:cNvSpPr>
          <p:nvPr>
            <p:ph type="sldNum" sz="quarter" idx="10"/>
          </p:nvPr>
        </p:nvSpPr>
        <p:spPr/>
        <p:txBody>
          <a:bodyPr/>
          <a:lstStyle/>
          <a:p>
            <a:fld id="{574782EB-4FAA-490E-8F2D-179336FF04BD}" type="slidenum">
              <a:rPr lang="en-US" smtClean="0"/>
              <a:pPr/>
              <a:t>12</a:t>
            </a:fld>
            <a:endParaRPr lang="en-US" dirty="0"/>
          </a:p>
        </p:txBody>
      </p:sp>
    </p:spTree>
    <p:extLst>
      <p:ext uri="{BB962C8B-B14F-4D97-AF65-F5344CB8AC3E}">
        <p14:creationId xmlns:p14="http://schemas.microsoft.com/office/powerpoint/2010/main" val="1709595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sz="1200" kern="1200" dirty="0">
                <a:solidFill>
                  <a:schemeClr val="tx1"/>
                </a:solidFill>
                <a:latin typeface="Arial" panose="020B0604020202020204" pitchFamily="34" charset="0"/>
                <a:ea typeface="+mn-ea"/>
                <a:cs typeface="Arial" panose="020B0604020202020204" pitchFamily="34" charset="0"/>
              </a:rPr>
              <a:t>Explain to the participants that they are about to view a video featuring a WV teacher and her students.</a:t>
            </a:r>
          </a:p>
          <a:p>
            <a:pPr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a:p>
            <a:pPr rtl="0" eaLnBrk="1" latinLnBrk="0" hangingPunct="1"/>
            <a:r>
              <a:rPr lang="en-US" sz="1200" kern="1200" dirty="0">
                <a:solidFill>
                  <a:schemeClr val="tx1"/>
                </a:solidFill>
                <a:latin typeface="Arial" panose="020B0604020202020204" pitchFamily="34" charset="0"/>
                <a:ea typeface="+mn-ea"/>
                <a:cs typeface="Arial" panose="020B0604020202020204" pitchFamily="34" charset="0"/>
              </a:rPr>
              <a:t>Describe the </a:t>
            </a:r>
            <a:r>
              <a:rPr lang="en-US" sz="1200" i="1" kern="1200" dirty="0">
                <a:solidFill>
                  <a:schemeClr val="tx1"/>
                </a:solidFill>
                <a:latin typeface="Arial" panose="020B0604020202020204" pitchFamily="34" charset="0"/>
                <a:ea typeface="+mn-ea"/>
                <a:cs typeface="Arial" panose="020B0604020202020204" pitchFamily="34" charset="0"/>
              </a:rPr>
              <a:t>Measure Me </a:t>
            </a:r>
            <a:r>
              <a:rPr lang="en-US" sz="1200" kern="1200" dirty="0">
                <a:solidFill>
                  <a:schemeClr val="tx1"/>
                </a:solidFill>
                <a:latin typeface="Arial" panose="020B0604020202020204" pitchFamily="34" charset="0"/>
                <a:ea typeface="+mn-ea"/>
                <a:cs typeface="Arial" panose="020B0604020202020204" pitchFamily="34" charset="0"/>
              </a:rPr>
              <a:t>math activity </a:t>
            </a:r>
          </a:p>
          <a:p>
            <a:pPr rtl="0" eaLnBrk="1" latinLnBrk="0" hangingPunct="1"/>
            <a:endParaRPr lang="en-US" sz="1200" kern="1200" dirty="0">
              <a:solidFill>
                <a:schemeClr val="tx1"/>
              </a:solidFill>
              <a:latin typeface="+mn-lt"/>
              <a:ea typeface="+mn-ea"/>
              <a:cs typeface="+mn-cs"/>
            </a:endParaRPr>
          </a:p>
          <a:p>
            <a:pPr rtl="0" eaLnBrk="1" latinLnBrk="0" hangingPunct="1"/>
            <a:endParaRPr lang="en-US" sz="1200" kern="1200" dirty="0">
              <a:solidFill>
                <a:schemeClr val="tx1"/>
              </a:solidFill>
              <a:latin typeface="+mn-lt"/>
              <a:ea typeface="+mn-ea"/>
              <a:cs typeface="+mn-cs"/>
            </a:endParaRPr>
          </a:p>
          <a:p>
            <a:pPr rtl="0" eaLnBrk="1" latinLnBrk="0" hangingPunct="1"/>
            <a:endParaRPr lang="en-US" sz="1200" kern="1200" dirty="0">
              <a:solidFill>
                <a:schemeClr val="tx1"/>
              </a:solidFill>
              <a:latin typeface="+mn-lt"/>
              <a:ea typeface="+mn-ea"/>
              <a:cs typeface="+mn-cs"/>
            </a:endParaRPr>
          </a:p>
          <a:p>
            <a:pPr marL="457200" indent="-457200">
              <a:lnSpc>
                <a:spcPct val="50000"/>
              </a:lnSpc>
              <a:buFont typeface="Arial"/>
              <a:buChar char="•"/>
            </a:pPr>
            <a:endParaRPr lang="en-US" dirty="0">
              <a:solidFill>
                <a:srgbClr val="003366"/>
              </a:solidFill>
              <a:latin typeface="Verdana"/>
              <a:cs typeface="Verdana"/>
            </a:endParaRPr>
          </a:p>
          <a:p>
            <a:pPr marL="457200" indent="-457200">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13</a:t>
            </a:fld>
            <a:endParaRPr lang="en-US" dirty="0"/>
          </a:p>
        </p:txBody>
      </p:sp>
    </p:spTree>
    <p:extLst>
      <p:ext uri="{BB962C8B-B14F-4D97-AF65-F5344CB8AC3E}">
        <p14:creationId xmlns:p14="http://schemas.microsoft.com/office/powerpoint/2010/main" val="1648767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video clips for this section</a:t>
            </a:r>
          </a:p>
        </p:txBody>
      </p:sp>
      <p:sp>
        <p:nvSpPr>
          <p:cNvPr id="4" name="Slide Number Placeholder 3"/>
          <p:cNvSpPr>
            <a:spLocks noGrp="1"/>
          </p:cNvSpPr>
          <p:nvPr>
            <p:ph type="sldNum" sz="quarter" idx="10"/>
          </p:nvPr>
        </p:nvSpPr>
        <p:spPr/>
        <p:txBody>
          <a:bodyPr/>
          <a:lstStyle/>
          <a:p>
            <a:fld id="{574782EB-4FAA-490E-8F2D-179336FF04BD}" type="slidenum">
              <a:rPr lang="en-US" smtClean="0"/>
              <a:pPr/>
              <a:t>14</a:t>
            </a:fld>
            <a:endParaRPr lang="en-US" dirty="0"/>
          </a:p>
        </p:txBody>
      </p:sp>
    </p:spTree>
    <p:extLst>
      <p:ext uri="{BB962C8B-B14F-4D97-AF65-F5344CB8AC3E}">
        <p14:creationId xmlns:p14="http://schemas.microsoft.com/office/powerpoint/2010/main" val="3344426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Source: Principles to Action: Ensuring Mathematical Success for All, NCTM , 2014, p. 12.</a:t>
            </a:r>
          </a:p>
          <a:p>
            <a:pPr marL="0" indent="0">
              <a:lnSpc>
                <a:spcPct val="50000"/>
              </a:lnSpc>
              <a:buFont typeface="Arial"/>
              <a:buNone/>
            </a:pPr>
            <a:endParaRPr lang="en-US" dirty="0">
              <a:solidFill>
                <a:schemeClr val="tx1"/>
              </a:solidFill>
              <a:latin typeface="+mn-l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One of the research-based, teaching practices identified by NCTM is the importance of establishing clear mathematics goals to focus student learning and to guide teacher decisions.   </a:t>
            </a:r>
            <a:r>
              <a:rPr lang="en-US" dirty="0"/>
              <a:t>The mathematical purpose of a lesson should not be a mystery to students. Classrooms in which students understand the learning expectations for their work perform at higher levels than classrooms where the expectations are unclear (</a:t>
            </a:r>
            <a:r>
              <a:rPr lang="en-US" dirty="0" err="1"/>
              <a:t>Haystead</a:t>
            </a:r>
            <a:r>
              <a:rPr lang="en-US" dirty="0"/>
              <a:t> and Marzano 2009; Hattie 2009). Although daily goals need not be posted, it is important that students understand the mathematical purpose of a lesson and how the activities contribute to and support their mathematics learning. Goals or essential questions motivate learning when students perceive the goals as challenging but attainable (Marzano 2003; McTighe and Wiggins 2013). Teachers can discuss student-friendly versions of the mathematics goals as appropriate during the lesson so that students see value in and understand the purpose of their work (Black and </a:t>
            </a:r>
            <a:r>
              <a:rPr lang="en-US" dirty="0" err="1"/>
              <a:t>Wiliam</a:t>
            </a:r>
            <a:r>
              <a:rPr lang="en-US" dirty="0"/>
              <a:t> 1998a; Marzano 2009). When teachers refer to the goals during instruction, students become more focused and better able to perform self-assessment and monitor their own learning (Clarke, Timperley, and Hattie 2004; Zimmerman 2001). </a:t>
            </a:r>
            <a:endParaRPr lang="en-US" dirty="0">
              <a:solidFill>
                <a:schemeClr val="tx1"/>
              </a:solidFill>
              <a:latin typeface="+mn-lt"/>
              <a:cs typeface="+mn-cs"/>
            </a:endParaRP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15</a:t>
            </a:fld>
            <a:endParaRPr lang="en-US" dirty="0"/>
          </a:p>
        </p:txBody>
      </p:sp>
    </p:spTree>
    <p:extLst>
      <p:ext uri="{BB962C8B-B14F-4D97-AF65-F5344CB8AC3E}">
        <p14:creationId xmlns:p14="http://schemas.microsoft.com/office/powerpoint/2010/main" val="1542134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Principles to Action: Ensuring Mathematical Success for All, NCTM , 2014, p. 12.</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endParaRPr lang="en-US" dirty="0"/>
          </a:p>
          <a:p>
            <a:pPr marL="471145" indent="-471145">
              <a:lnSpc>
                <a:spcPct val="50000"/>
              </a:lnSpc>
              <a:buFont typeface="Arial"/>
              <a:buChar char="•"/>
            </a:pPr>
            <a:endParaRPr lang="en-US" dirty="0">
              <a:solidFill>
                <a:srgbClr val="003366"/>
              </a:solidFill>
              <a:latin typeface="Verdana"/>
              <a:cs typeface="Verdana"/>
            </a:endParaRPr>
          </a:p>
          <a:p>
            <a:pPr marL="471145" indent="-471145">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16</a:t>
            </a:fld>
            <a:endParaRPr lang="en-US" dirty="0"/>
          </a:p>
        </p:txBody>
      </p:sp>
    </p:spTree>
    <p:extLst>
      <p:ext uri="{BB962C8B-B14F-4D97-AF65-F5344CB8AC3E}">
        <p14:creationId xmlns:p14="http://schemas.microsoft.com/office/powerpoint/2010/main" val="2836655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YouTube</a:t>
            </a:r>
            <a:endParaRPr lang="en-US" dirty="0">
              <a:solidFill>
                <a:schemeClr val="tx1"/>
              </a:solidFill>
              <a:latin typeface="+mn-lt"/>
              <a:cs typeface="+mn-cs"/>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sz="1200" u="sng" kern="1200" dirty="0">
                <a:solidFill>
                  <a:schemeClr val="tx1"/>
                </a:solidFill>
                <a:effectLst/>
                <a:latin typeface="+mn-lt"/>
                <a:ea typeface="+mn-ea"/>
                <a:cs typeface="+mn-cs"/>
                <a:hlinkClick r:id="rId3"/>
              </a:rPr>
              <a:t>https://www.youtube.com/watch?v=EcZBUFqFLxc</a:t>
            </a:r>
            <a:endParaRPr lang="en-US" dirty="0">
              <a:solidFill>
                <a:schemeClr val="tx1"/>
              </a:solidFill>
              <a:latin typeface="+mn-lt"/>
              <a:cs typeface="+mn-cs"/>
            </a:endParaRP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17</a:t>
            </a:fld>
            <a:endParaRPr lang="en-US" dirty="0"/>
          </a:p>
        </p:txBody>
      </p:sp>
    </p:spTree>
    <p:extLst>
      <p:ext uri="{BB962C8B-B14F-4D97-AF65-F5344CB8AC3E}">
        <p14:creationId xmlns:p14="http://schemas.microsoft.com/office/powerpoint/2010/main" val="1786989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Source: Principles to Action: Ensuring Mathematical Success for All, NCTM , 2014, p. 16.</a:t>
            </a:r>
          </a:p>
          <a:p>
            <a:endParaRPr lang="en-US" dirty="0"/>
          </a:p>
          <a:p>
            <a:r>
              <a:rPr lang="en-US" dirty="0"/>
              <a:t>Compare the actions of teachers versus the actions of students when establishing mathematics goals to focus learning.  </a:t>
            </a:r>
          </a:p>
          <a:p>
            <a:endParaRPr lang="en-US" dirty="0"/>
          </a:p>
          <a:p>
            <a:r>
              <a:rPr lang="en-US" dirty="0"/>
              <a:t>Ask the participants if they believe the teacher actions above are routine in their schools.  If yes, ask how they know.  If no, ask what is needed for the teacher actions above to become routine in their school.</a:t>
            </a:r>
          </a:p>
          <a:p>
            <a:endParaRPr lang="en-US" dirty="0"/>
          </a:p>
          <a:p>
            <a:endParaRPr lang="en-US" dirty="0"/>
          </a:p>
        </p:txBody>
      </p:sp>
      <p:sp>
        <p:nvSpPr>
          <p:cNvPr id="4" name="Slide Number Placeholder 3"/>
          <p:cNvSpPr>
            <a:spLocks noGrp="1"/>
          </p:cNvSpPr>
          <p:nvPr>
            <p:ph type="sldNum" sz="quarter" idx="5"/>
          </p:nvPr>
        </p:nvSpPr>
        <p:spPr/>
        <p:txBody>
          <a:bodyPr/>
          <a:lstStyle/>
          <a:p>
            <a:fld id="{574782EB-4FAA-490E-8F2D-179336FF04BD}" type="slidenum">
              <a:rPr lang="en-US" smtClean="0"/>
              <a:pPr/>
              <a:t>18</a:t>
            </a:fld>
            <a:endParaRPr lang="en-US" dirty="0"/>
          </a:p>
        </p:txBody>
      </p:sp>
    </p:spTree>
    <p:extLst>
      <p:ext uri="{BB962C8B-B14F-4D97-AF65-F5344CB8AC3E}">
        <p14:creationId xmlns:p14="http://schemas.microsoft.com/office/powerpoint/2010/main" val="1339095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19</a:t>
            </a:fld>
            <a:endParaRPr lang="en-US" dirty="0"/>
          </a:p>
        </p:txBody>
      </p:sp>
    </p:spTree>
    <p:extLst>
      <p:ext uri="{BB962C8B-B14F-4D97-AF65-F5344CB8AC3E}">
        <p14:creationId xmlns:p14="http://schemas.microsoft.com/office/powerpoint/2010/main" val="160779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5"/>
            <a:ext cx="5681980" cy="4457896"/>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https://www.freeimages.com/search/that-me/3</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Warm-up Activity: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Ask participants to stand if:</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If you love (summer, winter, spring, fall - select current season)</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If you love mathematics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If you love teaching students</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If you are standing – this workshop if for YOU!  </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dirty="0">
                <a:latin typeface="Arial" panose="020B0604020202020204" pitchFamily="34" charset="0"/>
                <a:cs typeface="Arial" panose="020B0604020202020204" pitchFamily="34" charset="0"/>
              </a:rPr>
              <a:t>Share with participants that this session will provide valuable insights for all – regardless of assigned grade level assignment!</a:t>
            </a:r>
          </a:p>
          <a:p>
            <a:pPr marL="171450" indent="-171450">
              <a:buFont typeface="Arial" panose="020B0604020202020204" pitchFamily="34" charset="0"/>
              <a:buChar char="•"/>
            </a:pPr>
            <a:endParaRPr lang="en-US" b="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a:t>
            </a:fld>
            <a:endParaRPr lang="en-US" dirty="0"/>
          </a:p>
        </p:txBody>
      </p:sp>
    </p:spTree>
    <p:extLst>
      <p:ext uri="{BB962C8B-B14F-4D97-AF65-F5344CB8AC3E}">
        <p14:creationId xmlns:p14="http://schemas.microsoft.com/office/powerpoint/2010/main" val="1579359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endParaRPr lang="en-US" sz="1200" kern="1200" dirty="0">
              <a:solidFill>
                <a:schemeClr val="tx1"/>
              </a:solidFill>
              <a:latin typeface="+mn-lt"/>
              <a:ea typeface="+mn-ea"/>
              <a:cs typeface="+mn-cs"/>
            </a:endParaRPr>
          </a:p>
          <a:p>
            <a:pPr rtl="0" eaLnBrk="1" latinLnBrk="0" hangingPunct="1"/>
            <a:endParaRPr lang="en-US" sz="1200" kern="1200" dirty="0">
              <a:solidFill>
                <a:schemeClr val="tx1"/>
              </a:solidFill>
              <a:latin typeface="+mn-lt"/>
              <a:ea typeface="+mn-ea"/>
              <a:cs typeface="+mn-cs"/>
            </a:endParaRPr>
          </a:p>
          <a:p>
            <a:pPr rtl="0" eaLnBrk="1" latinLnBrk="0" hangingPunct="1"/>
            <a:endParaRPr lang="en-US" sz="1200" kern="1200" dirty="0">
              <a:solidFill>
                <a:schemeClr val="tx1"/>
              </a:solidFill>
              <a:latin typeface="+mn-lt"/>
              <a:ea typeface="+mn-ea"/>
              <a:cs typeface="+mn-cs"/>
            </a:endParaRPr>
          </a:p>
          <a:p>
            <a:pPr marL="457200" indent="-457200">
              <a:lnSpc>
                <a:spcPct val="50000"/>
              </a:lnSpc>
              <a:buFont typeface="Arial"/>
              <a:buChar char="•"/>
            </a:pPr>
            <a:endParaRPr lang="en-US" dirty="0">
              <a:solidFill>
                <a:srgbClr val="003366"/>
              </a:solidFill>
              <a:latin typeface="Verdana"/>
              <a:cs typeface="Verdana"/>
            </a:endParaRPr>
          </a:p>
          <a:p>
            <a:pPr marL="457200" indent="-457200">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20</a:t>
            </a:fld>
            <a:endParaRPr lang="en-US" dirty="0"/>
          </a:p>
        </p:txBody>
      </p:sp>
    </p:spTree>
    <p:extLst>
      <p:ext uri="{BB962C8B-B14F-4D97-AF65-F5344CB8AC3E}">
        <p14:creationId xmlns:p14="http://schemas.microsoft.com/office/powerpoint/2010/main" val="3721936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THINK-PAIR-SHARE</a:t>
            </a:r>
          </a:p>
          <a:p>
            <a:r>
              <a:rPr lang="en-US" dirty="0">
                <a:latin typeface="Arial" panose="020B0604020202020204" pitchFamily="34" charset="0"/>
                <a:cs typeface="Arial" panose="020B0604020202020204" pitchFamily="34" charset="0"/>
              </a:rPr>
              <a:t>Ask participants to respond to the questions.  </a:t>
            </a:r>
          </a:p>
          <a:p>
            <a:r>
              <a:rPr lang="en-US" dirty="0">
                <a:latin typeface="Arial" panose="020B0604020202020204" pitchFamily="34" charset="0"/>
                <a:cs typeface="Arial" panose="020B0604020202020204" pitchFamily="34" charset="0"/>
              </a:rPr>
              <a:t>These will be general responses based on the participants experience and pedagogical knowledge. </a:t>
            </a:r>
          </a:p>
        </p:txBody>
      </p:sp>
      <p:sp>
        <p:nvSpPr>
          <p:cNvPr id="4" name="Slide Number Placeholder 3"/>
          <p:cNvSpPr>
            <a:spLocks noGrp="1"/>
          </p:cNvSpPr>
          <p:nvPr>
            <p:ph type="sldNum" sz="quarter" idx="10"/>
          </p:nvPr>
        </p:nvSpPr>
        <p:spPr/>
        <p:txBody>
          <a:bodyPr/>
          <a:lstStyle/>
          <a:p>
            <a:fld id="{574782EB-4FAA-490E-8F2D-179336FF04BD}" type="slidenum">
              <a:rPr lang="en-US" smtClean="0"/>
              <a:pPr/>
              <a:t>21</a:t>
            </a:fld>
            <a:endParaRPr lang="en-US" dirty="0"/>
          </a:p>
        </p:txBody>
      </p:sp>
    </p:spTree>
    <p:extLst>
      <p:ext uri="{BB962C8B-B14F-4D97-AF65-F5344CB8AC3E}">
        <p14:creationId xmlns:p14="http://schemas.microsoft.com/office/powerpoint/2010/main" val="3024736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video clips for this section</a:t>
            </a:r>
          </a:p>
        </p:txBody>
      </p:sp>
      <p:sp>
        <p:nvSpPr>
          <p:cNvPr id="4" name="Slide Number Placeholder 3"/>
          <p:cNvSpPr>
            <a:spLocks noGrp="1"/>
          </p:cNvSpPr>
          <p:nvPr>
            <p:ph type="sldNum" sz="quarter" idx="10"/>
          </p:nvPr>
        </p:nvSpPr>
        <p:spPr/>
        <p:txBody>
          <a:bodyPr/>
          <a:lstStyle/>
          <a:p>
            <a:fld id="{574782EB-4FAA-490E-8F2D-179336FF04BD}" type="slidenum">
              <a:rPr lang="en-US" smtClean="0"/>
              <a:pPr/>
              <a:t>22</a:t>
            </a:fld>
            <a:endParaRPr lang="en-US" dirty="0"/>
          </a:p>
        </p:txBody>
      </p:sp>
    </p:spTree>
    <p:extLst>
      <p:ext uri="{BB962C8B-B14F-4D97-AF65-F5344CB8AC3E}">
        <p14:creationId xmlns:p14="http://schemas.microsoft.com/office/powerpoint/2010/main" val="4144759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Source: Principles to Action: Ensuring Mathematical Success for All, NCTM , 2014, p. 17.</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 is </a:t>
            </a:r>
            <a:r>
              <a:rPr lang="en-US" b="1" dirty="0">
                <a:latin typeface="Arial" panose="020B0604020202020204" pitchFamily="34" charset="0"/>
                <a:cs typeface="Arial" panose="020B0604020202020204" pitchFamily="34" charset="0"/>
              </a:rPr>
              <a:t>no decision that teachers make that has a greater impact on students’ opportunities to learn and on their perceptions about what mathematics is than the selection or creation of the tasks </a:t>
            </a:r>
            <a:r>
              <a:rPr lang="en-US" dirty="0">
                <a:latin typeface="Arial" panose="020B0604020202020204" pitchFamily="34" charset="0"/>
                <a:cs typeface="Arial" panose="020B0604020202020204" pitchFamily="34" charset="0"/>
              </a:rPr>
              <a:t>with which the teacher engages students in studying mathematics.  </a:t>
            </a:r>
          </a:p>
          <a:p>
            <a:endParaRPr lang="en-US" dirty="0">
              <a:latin typeface="Arial" panose="020B0604020202020204" pitchFamily="34" charset="0"/>
              <a:cs typeface="Arial" panose="020B0604020202020204" pitchFamily="34" charset="0"/>
            </a:endParaRP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Tasks should provide opportunities for students to think and make sense of mathematics.</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Having </a:t>
            </a:r>
            <a:r>
              <a:rPr lang="en-US" b="1" dirty="0">
                <a:solidFill>
                  <a:schemeClr val="tx1"/>
                </a:solidFill>
                <a:latin typeface="Arial" panose="020B0604020202020204" pitchFamily="34" charset="0"/>
                <a:cs typeface="Arial" panose="020B0604020202020204" pitchFamily="34" charset="0"/>
              </a:rPr>
              <a:t>multiple entry points is very important </a:t>
            </a:r>
            <a:r>
              <a:rPr lang="en-US" dirty="0">
                <a:solidFill>
                  <a:schemeClr val="tx1"/>
                </a:solidFill>
                <a:latin typeface="Arial" panose="020B0604020202020204" pitchFamily="34" charset="0"/>
                <a:cs typeface="Arial" panose="020B0604020202020204" pitchFamily="34" charset="0"/>
              </a:rPr>
              <a:t>because of the </a:t>
            </a:r>
            <a:r>
              <a:rPr lang="en-US" b="1" dirty="0">
                <a:solidFill>
                  <a:schemeClr val="tx1"/>
                </a:solidFill>
                <a:latin typeface="Arial" panose="020B0604020202020204" pitchFamily="34" charset="0"/>
                <a:cs typeface="Arial" panose="020B0604020202020204" pitchFamily="34" charset="0"/>
              </a:rPr>
              <a:t>impact on equity</a:t>
            </a:r>
            <a:r>
              <a:rPr lang="en-US" dirty="0">
                <a:solidFill>
                  <a:schemeClr val="tx1"/>
                </a:solidFill>
                <a:latin typeface="Arial" panose="020B0604020202020204" pitchFamily="34" charset="0"/>
                <a:cs typeface="Arial" panose="020B0604020202020204" pitchFamily="34" charset="0"/>
              </a:rPr>
              <a:t>.  If students can make a table, create a drawing, or use manipulatives, the math becomes more accessible to students who might not immediately know how to solve the problem.</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23</a:t>
            </a:fld>
            <a:endParaRPr lang="en-US" dirty="0"/>
          </a:p>
        </p:txBody>
      </p:sp>
    </p:spTree>
    <p:extLst>
      <p:ext uri="{BB962C8B-B14F-4D97-AF65-F5344CB8AC3E}">
        <p14:creationId xmlns:p14="http://schemas.microsoft.com/office/powerpoint/2010/main" val="1995638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Source: Principles to Action: Ensuring Mathematical Success for All, NCTM , 2014, p. 17.</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Tasks should provide opportunities for students to make sense of mathematics. </a:t>
            </a:r>
            <a:r>
              <a:rPr lang="en-US" sz="1200" dirty="0">
                <a:latin typeface="Arial" panose="020B0604020202020204" pitchFamily="34" charset="0"/>
                <a:cs typeface="Arial" panose="020B0604020202020204" pitchFamily="34" charset="0"/>
              </a:rPr>
              <a:t>Rich mathematical tasks engage students in sense-making through deeper learning that require high levels of thinking, reasoning, and problem solving.</a:t>
            </a: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574782EB-4FAA-490E-8F2D-179336FF04BD}" type="slidenum">
              <a:rPr lang="en-US" smtClean="0"/>
              <a:pPr/>
              <a:t>24</a:t>
            </a:fld>
            <a:endParaRPr lang="en-US" dirty="0"/>
          </a:p>
        </p:txBody>
      </p:sp>
    </p:spTree>
    <p:extLst>
      <p:ext uri="{BB962C8B-B14F-4D97-AF65-F5344CB8AC3E}">
        <p14:creationId xmlns:p14="http://schemas.microsoft.com/office/powerpoint/2010/main" val="3766493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Source: Principles to Action: Ensuring Mathematical Success for All, NCTM , 2014, p. 18.</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THINK-PAIR-SHARE:</a:t>
            </a: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Ask participants if the math tasks provided in students’ texts have all the characteristics of a GOOD math task.  If NO, discuss what traits are usually missing in textbook provided math tasks.</a:t>
            </a: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Ask participants to share how they find GOOD math tasks (outside of the adopted textbook) for their students.  </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25</a:t>
            </a:fld>
            <a:endParaRPr lang="en-US" dirty="0"/>
          </a:p>
        </p:txBody>
      </p:sp>
    </p:spTree>
    <p:extLst>
      <p:ext uri="{BB962C8B-B14F-4D97-AF65-F5344CB8AC3E}">
        <p14:creationId xmlns:p14="http://schemas.microsoft.com/office/powerpoint/2010/main" val="744116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THINK-PAIR-SHARE</a:t>
            </a:r>
          </a:p>
          <a:p>
            <a:r>
              <a:rPr lang="en-US" dirty="0">
                <a:latin typeface="Arial" panose="020B0604020202020204" pitchFamily="34" charset="0"/>
                <a:cs typeface="Arial" panose="020B0604020202020204" pitchFamily="34" charset="0"/>
              </a:rPr>
              <a:t>Ask participants to respond to the questions.  </a:t>
            </a:r>
          </a:p>
          <a:p>
            <a:r>
              <a:rPr lang="en-US" dirty="0">
                <a:latin typeface="Arial" panose="020B0604020202020204" pitchFamily="34" charset="0"/>
                <a:cs typeface="Arial" panose="020B0604020202020204" pitchFamily="34" charset="0"/>
              </a:rPr>
              <a:t>These will be general responses based on the participants’ experiences and pedagogical knowledge. </a:t>
            </a:r>
          </a:p>
        </p:txBody>
      </p:sp>
      <p:sp>
        <p:nvSpPr>
          <p:cNvPr id="4" name="Slide Number Placeholder 3"/>
          <p:cNvSpPr>
            <a:spLocks noGrp="1"/>
          </p:cNvSpPr>
          <p:nvPr>
            <p:ph type="sldNum" sz="quarter" idx="10"/>
          </p:nvPr>
        </p:nvSpPr>
        <p:spPr/>
        <p:txBody>
          <a:bodyPr/>
          <a:lstStyle/>
          <a:p>
            <a:fld id="{574782EB-4FAA-490E-8F2D-179336FF04BD}" type="slidenum">
              <a:rPr lang="en-US" smtClean="0"/>
              <a:pPr/>
              <a:t>26</a:t>
            </a:fld>
            <a:endParaRPr lang="en-US" dirty="0"/>
          </a:p>
        </p:txBody>
      </p:sp>
    </p:spTree>
    <p:extLst>
      <p:ext uri="{BB962C8B-B14F-4D97-AF65-F5344CB8AC3E}">
        <p14:creationId xmlns:p14="http://schemas.microsoft.com/office/powerpoint/2010/main" val="1726886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video clips for this section</a:t>
            </a:r>
          </a:p>
        </p:txBody>
      </p:sp>
      <p:sp>
        <p:nvSpPr>
          <p:cNvPr id="4" name="Slide Number Placeholder 3"/>
          <p:cNvSpPr>
            <a:spLocks noGrp="1"/>
          </p:cNvSpPr>
          <p:nvPr>
            <p:ph type="sldNum" sz="quarter" idx="10"/>
          </p:nvPr>
        </p:nvSpPr>
        <p:spPr/>
        <p:txBody>
          <a:bodyPr/>
          <a:lstStyle/>
          <a:p>
            <a:fld id="{574782EB-4FAA-490E-8F2D-179336FF04BD}" type="slidenum">
              <a:rPr lang="en-US" smtClean="0"/>
              <a:pPr/>
              <a:t>27</a:t>
            </a:fld>
            <a:endParaRPr lang="en-US" dirty="0"/>
          </a:p>
        </p:txBody>
      </p:sp>
    </p:spTree>
    <p:extLst>
      <p:ext uri="{BB962C8B-B14F-4D97-AF65-F5344CB8AC3E}">
        <p14:creationId xmlns:p14="http://schemas.microsoft.com/office/powerpoint/2010/main" val="1188015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 Ensuring Mathematical Success for All</a:t>
            </a:r>
            <a:r>
              <a:rPr lang="en-US" dirty="0">
                <a:latin typeface="Arial" panose="020B0604020202020204" pitchFamily="34" charset="0"/>
                <a:cs typeface="Arial" panose="020B0604020202020204" pitchFamily="34" charset="0"/>
              </a:rPr>
              <a:t>, NCTM, 2014, p. 24</a:t>
            </a:r>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Ask participants what is meant by representations of mathematical ideas.</a:t>
            </a:r>
            <a:endParaRPr lang="en-US" dirty="0">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28</a:t>
            </a:fld>
            <a:endParaRPr lang="en-US" dirty="0"/>
          </a:p>
        </p:txBody>
      </p:sp>
    </p:spTree>
    <p:extLst>
      <p:ext uri="{BB962C8B-B14F-4D97-AF65-F5344CB8AC3E}">
        <p14:creationId xmlns:p14="http://schemas.microsoft.com/office/powerpoint/2010/main" val="173493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 Ensuring Mathematical Success for All</a:t>
            </a:r>
            <a:r>
              <a:rPr lang="en-US" dirty="0">
                <a:latin typeface="Arial" panose="020B0604020202020204" pitchFamily="34" charset="0"/>
                <a:cs typeface="Arial" panose="020B0604020202020204" pitchFamily="34" charset="0"/>
              </a:rPr>
              <a:t>, NCTM, 2014, p. 24</a:t>
            </a: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29</a:t>
            </a:fld>
            <a:endParaRPr lang="en-US" dirty="0"/>
          </a:p>
        </p:txBody>
      </p:sp>
    </p:spTree>
    <p:extLst>
      <p:ext uri="{BB962C8B-B14F-4D97-AF65-F5344CB8AC3E}">
        <p14:creationId xmlns:p14="http://schemas.microsoft.com/office/powerpoint/2010/main" val="324996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eaLnBrk="1" latinLnBrk="0" hangingPunct="1"/>
            <a:r>
              <a:rPr lang="en-US" dirty="0">
                <a:latin typeface="Arial" panose="020B0604020202020204" pitchFamily="34" charset="0"/>
                <a:cs typeface="Arial" panose="020B0604020202020204" pitchFamily="34" charset="0"/>
              </a:rPr>
              <a:t>Source: NCTM   www.nctm.org</a:t>
            </a:r>
          </a:p>
          <a:p>
            <a:pPr rtl="0" eaLnBrk="1" latinLnBrk="0" hangingPunct="1"/>
            <a:endParaRPr lang="en-US" dirty="0">
              <a:latin typeface="Arial" panose="020B0604020202020204" pitchFamily="34" charset="0"/>
              <a:cs typeface="Arial" panose="020B0604020202020204" pitchFamily="34" charset="0"/>
            </a:endParaRPr>
          </a:p>
          <a:p>
            <a:pPr rtl="0" eaLnBrk="1" latinLnBrk="0" hangingPunct="1"/>
            <a:r>
              <a:rPr lang="en-US" dirty="0">
                <a:latin typeface="Arial" panose="020B0604020202020204" pitchFamily="34" charset="0"/>
                <a:cs typeface="Arial" panose="020B0604020202020204" pitchFamily="34" charset="0"/>
              </a:rPr>
              <a:t>Review what has happened in the reform of mathematics education in the US:</a:t>
            </a:r>
          </a:p>
          <a:p>
            <a:pPr rtl="0" eaLnBrk="1" latinLnBrk="0" hangingPunct="1"/>
            <a:endParaRPr lang="en-US" dirty="0">
              <a:latin typeface="Arial" panose="020B0604020202020204" pitchFamily="34" charset="0"/>
              <a:cs typeface="Arial" panose="020B0604020202020204" pitchFamily="34" charset="0"/>
            </a:endParaRPr>
          </a:p>
          <a:p>
            <a:pPr marL="471145" indent="-471145">
              <a:lnSpc>
                <a:spcPct val="50000"/>
              </a:lnSpc>
              <a:buFont typeface="Arial"/>
              <a:buChar char="•"/>
            </a:pPr>
            <a:r>
              <a:rPr lang="en-US" b="1" dirty="0">
                <a:solidFill>
                  <a:srgbClr val="003366"/>
                </a:solidFill>
                <a:latin typeface="Arial" panose="020B0604020202020204" pitchFamily="34" charset="0"/>
                <a:cs typeface="Arial" panose="020B0604020202020204" pitchFamily="34" charset="0"/>
              </a:rPr>
              <a:t>1989: Curriculum and Evaluation Standards for School Mathematics             </a:t>
            </a:r>
          </a:p>
          <a:p>
            <a:pPr marL="0" indent="0">
              <a:lnSpc>
                <a:spcPct val="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In 1989, the National Council of Teachers of Mathematics (NCTM) released a document of major importance for improving the quality of mathematics education in grades K-12. This document, "Curriculum and Evaluation</a:t>
            </a:r>
          </a:p>
          <a:p>
            <a:pPr marL="0" indent="0">
              <a:lnSpc>
                <a:spcPct val="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Standards for School Mathematics," contains a set of standards for judging mathematics curricula and for evaluating the quality of the curriculum and student achievement. It represents the consensus of NCTM's members about</a:t>
            </a:r>
          </a:p>
          <a:p>
            <a:pPr marL="0" indent="0">
              <a:lnSpc>
                <a:spcPct val="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the fundamental content that should be included in the school mathematics curriculum, establishing a framework to guide reform in school mathematics. Inherent in the STANDARDS is the belief that all students need to learn</a:t>
            </a:r>
          </a:p>
          <a:p>
            <a:pPr marL="0" indent="0">
              <a:lnSpc>
                <a:spcPct val="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more, and often different, mathematics.</a:t>
            </a:r>
          </a:p>
          <a:p>
            <a:pPr marL="0" indent="0">
              <a:lnSpc>
                <a:spcPct val="50000"/>
              </a:lnSpc>
              <a:buFontTx/>
              <a:buNone/>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lnSpc>
                <a:spcPct val="50000"/>
              </a:lnSpc>
              <a:buFont typeface="Arial" panose="020B0604020202020204" pitchFamily="34" charset="0"/>
              <a:buChar char="•"/>
            </a:pP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1" i="0" kern="1200" dirty="0">
                <a:solidFill>
                  <a:schemeClr val="tx1"/>
                </a:solidFill>
                <a:effectLst/>
                <a:latin typeface="Arial" panose="020B0604020202020204" pitchFamily="34" charset="0"/>
                <a:ea typeface="+mn-ea"/>
                <a:cs typeface="Arial" panose="020B0604020202020204" pitchFamily="34" charset="0"/>
              </a:rPr>
              <a:t>2000 Principles</a:t>
            </a:r>
            <a:r>
              <a:rPr lang="en-US" b="1" dirty="0">
                <a:solidFill>
                  <a:srgbClr val="003366"/>
                </a:solidFill>
                <a:latin typeface="Arial" panose="020B0604020202020204" pitchFamily="34" charset="0"/>
                <a:cs typeface="Arial" panose="020B0604020202020204" pitchFamily="34" charset="0"/>
              </a:rPr>
              <a:t> and Standards for School </a:t>
            </a:r>
          </a:p>
          <a:p>
            <a:r>
              <a:rPr lang="en-US" sz="1200" b="0" i="0" kern="1200" dirty="0">
                <a:solidFill>
                  <a:schemeClr val="tx1"/>
                </a:solidFill>
                <a:effectLst/>
                <a:latin typeface="Arial" panose="020B0604020202020204" pitchFamily="34" charset="0"/>
                <a:ea typeface="+mn-ea"/>
                <a:cs typeface="Arial" panose="020B0604020202020204" pitchFamily="34" charset="0"/>
              </a:rPr>
              <a:t>             A comprehensive and coherent set of mathematics standards for each and every student from prekindergarten through grade 12, </a:t>
            </a:r>
            <a:r>
              <a:rPr lang="en-US" sz="1200" b="0" i="1" kern="1200" dirty="0">
                <a:solidFill>
                  <a:schemeClr val="tx1"/>
                </a:solidFill>
                <a:effectLst/>
                <a:latin typeface="Arial" panose="020B0604020202020204" pitchFamily="34" charset="0"/>
                <a:ea typeface="+mn-ea"/>
                <a:cs typeface="Arial" panose="020B0604020202020204" pitchFamily="34" charset="0"/>
              </a:rPr>
              <a:t>Principles and Standards </a:t>
            </a:r>
            <a:r>
              <a:rPr lang="en-US" sz="1200" b="0" i="0" kern="1200" dirty="0">
                <a:solidFill>
                  <a:schemeClr val="tx1"/>
                </a:solidFill>
                <a:effectLst/>
                <a:latin typeface="Arial" panose="020B0604020202020204" pitchFamily="34" charset="0"/>
                <a:ea typeface="+mn-ea"/>
                <a:cs typeface="Arial" panose="020B0604020202020204" pitchFamily="34" charset="0"/>
              </a:rPr>
              <a:t>is the first set of rigorous, college and career readiness standards for the</a:t>
            </a:r>
          </a:p>
          <a:p>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0" kern="1200" baseline="0" dirty="0">
                <a:solidFill>
                  <a:schemeClr val="tx1"/>
                </a:solidFill>
                <a:effectLst/>
                <a:latin typeface="Arial" panose="020B0604020202020204" pitchFamily="34" charset="0"/>
                <a:ea typeface="+mn-ea"/>
                <a:cs typeface="Arial" panose="020B0604020202020204" pitchFamily="34" charset="0"/>
              </a:rPr>
              <a:t>            </a:t>
            </a:r>
            <a:r>
              <a:rPr lang="en-US" sz="1200" b="0" i="0" kern="1200" dirty="0">
                <a:solidFill>
                  <a:schemeClr val="tx1"/>
                </a:solidFill>
                <a:effectLst/>
                <a:latin typeface="Arial" panose="020B0604020202020204" pitchFamily="34" charset="0"/>
                <a:ea typeface="+mn-ea"/>
                <a:cs typeface="Arial" panose="020B0604020202020204" pitchFamily="34" charset="0"/>
              </a:rPr>
              <a:t>21st century. </a:t>
            </a:r>
            <a:r>
              <a:rPr lang="en-US" sz="1200" b="0" i="1" kern="1200" dirty="0">
                <a:solidFill>
                  <a:schemeClr val="tx1"/>
                </a:solidFill>
                <a:effectLst/>
                <a:latin typeface="Arial" panose="020B0604020202020204" pitchFamily="34" charset="0"/>
                <a:ea typeface="+mn-ea"/>
                <a:cs typeface="Arial" panose="020B0604020202020204" pitchFamily="34" charset="0"/>
              </a:rPr>
              <a:t>Principles and Standards for School Mathematics</a:t>
            </a:r>
            <a:r>
              <a:rPr lang="en-US" sz="1200" b="0" i="0" kern="1200" dirty="0">
                <a:solidFill>
                  <a:schemeClr val="tx1"/>
                </a:solidFill>
                <a:effectLst/>
                <a:latin typeface="Arial" panose="020B0604020202020204" pitchFamily="34" charset="0"/>
                <a:ea typeface="+mn-ea"/>
                <a:cs typeface="Arial" panose="020B0604020202020204" pitchFamily="34" charset="0"/>
              </a:rPr>
              <a:t> outlines the essential components of a high-quality school mathematics program. It emphasizes the need for well-prepared and well-supported teachers and </a:t>
            </a:r>
          </a:p>
          <a:p>
            <a:r>
              <a:rPr lang="en-US" sz="1200" b="0" i="0" kern="1200" dirty="0">
                <a:solidFill>
                  <a:schemeClr val="tx1"/>
                </a:solidFill>
                <a:effectLst/>
                <a:latin typeface="Arial" panose="020B0604020202020204" pitchFamily="34" charset="0"/>
                <a:ea typeface="+mn-ea"/>
                <a:cs typeface="Arial" panose="020B0604020202020204" pitchFamily="34" charset="0"/>
              </a:rPr>
              <a:t>             administrators, and it acknowledges the importance of a carefully organized system for assessing students’ learning and a program’s effectiveness.  </a:t>
            </a:r>
            <a:r>
              <a:rPr lang="en-US" sz="1200" b="0" i="1" kern="1200" dirty="0">
                <a:solidFill>
                  <a:schemeClr val="tx1"/>
                </a:solidFill>
                <a:effectLst/>
                <a:latin typeface="Arial" panose="020B0604020202020204" pitchFamily="34" charset="0"/>
                <a:ea typeface="+mn-ea"/>
                <a:cs typeface="Arial" panose="020B0604020202020204" pitchFamily="34" charset="0"/>
              </a:rPr>
              <a:t>Principles and Standards</a:t>
            </a:r>
            <a:r>
              <a:rPr lang="en-US" sz="1200" b="0" i="0" kern="1200" dirty="0">
                <a:solidFill>
                  <a:schemeClr val="tx1"/>
                </a:solidFill>
                <a:effectLst/>
                <a:latin typeface="Arial" panose="020B0604020202020204" pitchFamily="34" charset="0"/>
                <a:ea typeface="+mn-ea"/>
                <a:cs typeface="Arial" panose="020B0604020202020204" pitchFamily="34" charset="0"/>
              </a:rPr>
              <a:t> calls for all partners—students, teachers, administrators, </a:t>
            </a:r>
          </a:p>
          <a:p>
            <a:r>
              <a:rPr lang="en-US" sz="1200" b="0" i="0" kern="1200" dirty="0">
                <a:solidFill>
                  <a:schemeClr val="tx1"/>
                </a:solidFill>
                <a:effectLst/>
                <a:latin typeface="Arial" panose="020B0604020202020204" pitchFamily="34" charset="0"/>
                <a:ea typeface="+mn-ea"/>
                <a:cs typeface="Arial" panose="020B0604020202020204" pitchFamily="34" charset="0"/>
              </a:rPr>
              <a:t>             community leaders, and parents—to contribute to building a high-quality mathematics program for each and every student.</a:t>
            </a:r>
            <a:endParaRPr lang="en-US" dirty="0">
              <a:solidFill>
                <a:srgbClr val="003366"/>
              </a:solidFill>
              <a:latin typeface="Arial" panose="020B0604020202020204" pitchFamily="34" charset="0"/>
              <a:cs typeface="Arial" panose="020B0604020202020204" pitchFamily="34" charset="0"/>
            </a:endParaRPr>
          </a:p>
          <a:p>
            <a:pPr marL="0" indent="0">
              <a:lnSpc>
                <a:spcPct val="50000"/>
              </a:lnSpc>
              <a:buFont typeface="Arial" panose="020B0604020202020204" pitchFamily="34" charset="0"/>
              <a:buNone/>
            </a:pPr>
            <a:r>
              <a:rPr lang="en-US" dirty="0">
                <a:solidFill>
                  <a:srgbClr val="003366"/>
                </a:solidFill>
                <a:latin typeface="Arial" panose="020B0604020202020204" pitchFamily="34" charset="0"/>
                <a:cs typeface="Arial" panose="020B0604020202020204" pitchFamily="34" charset="0"/>
              </a:rPr>
              <a:t>             </a:t>
            </a:r>
          </a:p>
          <a:p>
            <a:pPr marL="471145" indent="-471145">
              <a:lnSpc>
                <a:spcPct val="50000"/>
              </a:lnSpc>
              <a:buFont typeface="Arial"/>
              <a:buChar char="•"/>
            </a:pPr>
            <a:r>
              <a:rPr lang="en-US" b="1" dirty="0">
                <a:solidFill>
                  <a:srgbClr val="003366"/>
                </a:solidFill>
                <a:latin typeface="Arial" panose="020B0604020202020204" pitchFamily="34" charset="0"/>
                <a:cs typeface="Arial" panose="020B0604020202020204" pitchFamily="34" charset="0"/>
              </a:rPr>
              <a:t>2006 Curriculum Focal Points  </a:t>
            </a:r>
          </a:p>
          <a:p>
            <a:pPr marL="0" indent="0">
              <a:lnSpc>
                <a:spcPct val="50000"/>
              </a:lnSpc>
              <a:buFontTx/>
              <a:buNone/>
            </a:pPr>
            <a:r>
              <a:rPr lang="en-US" b="1" dirty="0">
                <a:solidFill>
                  <a:srgbClr val="003366"/>
                </a:solidFill>
                <a:latin typeface="Arial" panose="020B0604020202020204" pitchFamily="34" charset="0"/>
                <a:cs typeface="Arial" panose="020B0604020202020204" pitchFamily="34" charset="0"/>
              </a:rPr>
              <a:t>            </a:t>
            </a:r>
            <a:r>
              <a:rPr lang="en-US" sz="1200" b="0" i="0" kern="1200" dirty="0">
                <a:solidFill>
                  <a:schemeClr val="tx1"/>
                </a:solidFill>
                <a:effectLst/>
                <a:latin typeface="Arial" panose="020B0604020202020204" pitchFamily="34" charset="0"/>
                <a:ea typeface="+mn-ea"/>
                <a:cs typeface="Arial" panose="020B0604020202020204" pitchFamily="34" charset="0"/>
              </a:rPr>
              <a:t>Curriculum Focal Points are the most important mathematical topics for each grade level. They comprise related ideas, concepts, skills, and procedures that form the foundation for understanding and using mathematics and lasting</a:t>
            </a:r>
          </a:p>
          <a:p>
            <a:pPr marL="0" indent="0">
              <a:lnSpc>
                <a:spcPct val="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learning. Curriculum Focal Points have been integral in the revision of many state math standards for Pre-K through grade 8.</a:t>
            </a:r>
            <a:endParaRPr lang="en-US" dirty="0">
              <a:solidFill>
                <a:srgbClr val="003366"/>
              </a:solidFill>
              <a:latin typeface="Arial" panose="020B0604020202020204" pitchFamily="34" charset="0"/>
              <a:cs typeface="Arial" panose="020B0604020202020204" pitchFamily="34" charset="0"/>
            </a:endParaRPr>
          </a:p>
          <a:p>
            <a:pPr marL="471145" indent="-471145">
              <a:lnSpc>
                <a:spcPct val="50000"/>
              </a:lnSpc>
              <a:buFont typeface="Arial"/>
              <a:buChar char="•"/>
            </a:pPr>
            <a:endParaRPr lang="en-US" dirty="0">
              <a:solidFill>
                <a:srgbClr val="003366"/>
              </a:solidFill>
              <a:latin typeface="Arial" panose="020B0604020202020204" pitchFamily="34" charset="0"/>
              <a:cs typeface="Arial" panose="020B0604020202020204" pitchFamily="34" charset="0"/>
            </a:endParaRPr>
          </a:p>
          <a:p>
            <a:pPr marL="471145" indent="-471145">
              <a:lnSpc>
                <a:spcPct val="50000"/>
              </a:lnSpc>
              <a:buFont typeface="Arial"/>
              <a:buChar char="•"/>
            </a:pPr>
            <a:r>
              <a:rPr lang="en-US" b="1" dirty="0">
                <a:solidFill>
                  <a:srgbClr val="003366"/>
                </a:solidFill>
                <a:latin typeface="Arial" panose="020B0604020202020204" pitchFamily="34" charset="0"/>
                <a:cs typeface="Arial" panose="020B0604020202020204" pitchFamily="34" charset="0"/>
              </a:rPr>
              <a:t>2010 Focus in High School Mathematics</a:t>
            </a:r>
          </a:p>
          <a:p>
            <a:pPr marL="0" indent="0">
              <a:lnSpc>
                <a:spcPct val="50000"/>
              </a:lnSpc>
              <a:buFontTx/>
              <a:buNone/>
            </a:pPr>
            <a:r>
              <a:rPr lang="en-US" b="0" dirty="0">
                <a:solidFill>
                  <a:srgbClr val="003366"/>
                </a:solidFill>
                <a:latin typeface="Arial" panose="020B0604020202020204" pitchFamily="34" charset="0"/>
                <a:cs typeface="Arial" panose="020B0604020202020204" pitchFamily="34" charset="0"/>
              </a:rPr>
              <a:t>            </a:t>
            </a:r>
            <a:r>
              <a:rPr lang="en-US" sz="1200" b="0" i="0" kern="1200" dirty="0">
                <a:solidFill>
                  <a:schemeClr val="tx1"/>
                </a:solidFill>
                <a:effectLst/>
                <a:latin typeface="Arial" panose="020B0604020202020204" pitchFamily="34" charset="0"/>
                <a:ea typeface="+mn-ea"/>
                <a:cs typeface="Arial" panose="020B0604020202020204" pitchFamily="34" charset="0"/>
              </a:rPr>
              <a:t>Focus in High School Mathematics: Reasoning and Sense Making is a conceptual framework to guide the development of future publications and tools related to grades 9–12 mathematics curriculum and instruction. It suggests</a:t>
            </a:r>
          </a:p>
          <a:p>
            <a:pPr marL="0" indent="0">
              <a:lnSpc>
                <a:spcPct val="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practical changes to the high school mathematics curriculum to refocus learning on reasoning and sense making. This shift constitutes a substantial rethinking of the high school math curriculum, advocating for more and better</a:t>
            </a:r>
          </a:p>
          <a:p>
            <a:pPr marL="0" indent="0">
              <a:lnSpc>
                <a:spcPct val="50000"/>
              </a:lnSpc>
              <a:buFontTx/>
              <a:buNone/>
            </a:pPr>
            <a:r>
              <a:rPr lang="en-US" sz="1200" b="0" i="0" kern="1200" dirty="0">
                <a:solidFill>
                  <a:schemeClr val="tx1"/>
                </a:solidFill>
                <a:effectLst/>
                <a:latin typeface="Arial" panose="020B0604020202020204" pitchFamily="34" charset="0"/>
                <a:ea typeface="+mn-ea"/>
                <a:cs typeface="Arial" panose="020B0604020202020204" pitchFamily="34" charset="0"/>
              </a:rPr>
              <a:t>            mathematics.</a:t>
            </a:r>
            <a:endParaRPr lang="en-US" b="0" dirty="0">
              <a:solidFill>
                <a:srgbClr val="003366"/>
              </a:solidFill>
              <a:latin typeface="Arial" panose="020B0604020202020204" pitchFamily="34" charset="0"/>
              <a:cs typeface="Arial" panose="020B0604020202020204" pitchFamily="34" charset="0"/>
            </a:endParaRPr>
          </a:p>
          <a:p>
            <a:pPr marL="0" indent="0">
              <a:buFont typeface="Arial"/>
              <a:buNone/>
            </a:pPr>
            <a:r>
              <a:rPr lang="en-US" sz="1200" b="0" dirty="0">
                <a:solidFill>
                  <a:srgbClr val="003366"/>
                </a:solidFill>
                <a:latin typeface="Arial" panose="020B0604020202020204" pitchFamily="34" charset="0"/>
                <a:cs typeface="Arial" panose="020B0604020202020204" pitchFamily="34" charset="0"/>
              </a:rPr>
              <a:t>              </a:t>
            </a:r>
            <a:endParaRPr lang="en-US" sz="1600"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3</a:t>
            </a:fld>
            <a:endParaRPr lang="en-US" dirty="0"/>
          </a:p>
        </p:txBody>
      </p:sp>
    </p:spTree>
    <p:extLst>
      <p:ext uri="{BB962C8B-B14F-4D97-AF65-F5344CB8AC3E}">
        <p14:creationId xmlns:p14="http://schemas.microsoft.com/office/powerpoint/2010/main" val="496382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 Ensuring Mathematical Success for All</a:t>
            </a:r>
            <a:r>
              <a:rPr lang="en-US" dirty="0">
                <a:latin typeface="Arial" panose="020B0604020202020204" pitchFamily="34" charset="0"/>
                <a:cs typeface="Arial" panose="020B0604020202020204" pitchFamily="34" charset="0"/>
              </a:rPr>
              <a:t>, NCTM, 2014, p. 25</a:t>
            </a: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Engage participants in a discussion of the graphic. Some probing questions you might ask include:</a:t>
            </a:r>
            <a:endParaRPr lang="en-US" b="1" dirty="0">
              <a:latin typeface="Arial" panose="020B0604020202020204" pitchFamily="34" charset="0"/>
              <a:cs typeface="Arial" panose="020B0604020202020204" pitchFamily="34" charset="0"/>
            </a:endParaRPr>
          </a:p>
          <a:p>
            <a:pPr marL="230188" indent="-228600" defTabSz="914400">
              <a:spcAft>
                <a:spcPts val="1200"/>
              </a:spcAft>
              <a:buFont typeface="Arial"/>
              <a:buChar char="•"/>
              <a:defRPr/>
            </a:pPr>
            <a:r>
              <a:rPr lang="en-US" sz="2400" dirty="0">
                <a:latin typeface="Arial" panose="020B0604020202020204" pitchFamily="34" charset="0"/>
                <a:cs typeface="Arial" panose="020B0604020202020204" pitchFamily="34" charset="0"/>
              </a:rPr>
              <a:t>What is the distinction between physical and visual representations?</a:t>
            </a:r>
          </a:p>
          <a:p>
            <a:pPr marL="230188" lvl="1" indent="-228600" defTabSz="914400">
              <a:spcAft>
                <a:spcPts val="1200"/>
              </a:spcAft>
              <a:buFont typeface="Arial"/>
              <a:buChar char="•"/>
              <a:defRPr/>
            </a:pPr>
            <a:r>
              <a:rPr lang="en-US" sz="2400" dirty="0">
                <a:latin typeface="Arial" panose="020B0604020202020204" pitchFamily="34" charset="0"/>
                <a:cs typeface="Arial" panose="020B0604020202020204" pitchFamily="34" charset="0"/>
              </a:rPr>
              <a:t>Describe some physical representations that might support students’ thinking.</a:t>
            </a:r>
          </a:p>
          <a:p>
            <a:pPr marL="230188" lvl="1" indent="-228600" defTabSz="914400">
              <a:spcAft>
                <a:spcPts val="1200"/>
              </a:spcAft>
              <a:buFont typeface="Arial"/>
              <a:buChar char="•"/>
              <a:defRPr/>
            </a:pPr>
            <a:r>
              <a:rPr lang="en-US" sz="2400" dirty="0">
                <a:latin typeface="Arial" panose="020B0604020202020204" pitchFamily="34" charset="0"/>
                <a:cs typeface="Arial" panose="020B0604020202020204" pitchFamily="34" charset="0"/>
              </a:rPr>
              <a:t>Describe some visual representations you would expect students to produce. </a:t>
            </a:r>
          </a:p>
          <a:p>
            <a:pPr marL="230188" lvl="1" indent="-228600">
              <a:spcAft>
                <a:spcPts val="1200"/>
              </a:spcAft>
              <a:buFont typeface="Arial"/>
              <a:buChar char="•"/>
            </a:pPr>
            <a:r>
              <a:rPr lang="en-US" sz="2400" dirty="0">
                <a:latin typeface="Arial" panose="020B0604020202020204" pitchFamily="34" charset="0"/>
                <a:cs typeface="Arial" panose="020B0604020202020204" pitchFamily="34" charset="0"/>
              </a:rPr>
              <a:t>In the diagram, why do the arrows go both ways?  </a:t>
            </a:r>
          </a:p>
          <a:p>
            <a:pPr marL="0" indent="0">
              <a:lnSpc>
                <a:spcPct val="50000"/>
              </a:lnSpc>
              <a:buFont typeface="Arial"/>
              <a:buNone/>
            </a:pPr>
            <a:endParaRPr lang="en-US" dirty="0">
              <a:latin typeface="Arial" panose="020B0604020202020204" pitchFamily="34" charset="0"/>
              <a:cs typeface="Arial" panose="020B0604020202020204" pitchFamily="34" charset="0"/>
            </a:endParaRPr>
          </a:p>
          <a:p>
            <a:pPr marL="0" indent="0">
              <a:lnSpc>
                <a:spcPct val="50000"/>
              </a:lnSpc>
              <a:buFont typeface="Arial"/>
              <a:buNone/>
            </a:pPr>
            <a:r>
              <a:rPr lang="en-US" sz="1200" dirty="0">
                <a:latin typeface="Arial" panose="020B0604020202020204" pitchFamily="34" charset="0"/>
                <a:cs typeface="Arial" panose="020B0604020202020204" pitchFamily="34" charset="0"/>
              </a:rPr>
              <a:t>The point is not for students to use different representations just for the sake of</a:t>
            </a:r>
            <a:r>
              <a:rPr lang="en-US" sz="1200" baseline="0" dirty="0">
                <a:latin typeface="Arial" panose="020B0604020202020204" pitchFamily="34" charset="0"/>
                <a:cs typeface="Arial" panose="020B0604020202020204" pitchFamily="34" charset="0"/>
              </a:rPr>
              <a:t> it. </a:t>
            </a:r>
            <a:r>
              <a:rPr lang="en-US" sz="1200" dirty="0">
                <a:latin typeface="Arial" panose="020B0604020202020204" pitchFamily="34" charset="0"/>
                <a:cs typeface="Arial" panose="020B0604020202020204" pitchFamily="34" charset="0"/>
              </a:rPr>
              <a:t>What’s crucial is that students are using/connecting</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representations as TOOLS to solve problems and</a:t>
            </a:r>
            <a:r>
              <a:rPr lang="en-US" sz="1200" baseline="0" dirty="0">
                <a:latin typeface="Arial" panose="020B0604020202020204" pitchFamily="34" charset="0"/>
                <a:cs typeface="Arial" panose="020B0604020202020204" pitchFamily="34" charset="0"/>
              </a:rPr>
              <a:t> to build understanding of </a:t>
            </a:r>
            <a:r>
              <a:rPr lang="en-US" sz="1200" dirty="0">
                <a:latin typeface="Arial" panose="020B0604020202020204" pitchFamily="34" charset="0"/>
                <a:cs typeface="Arial" panose="020B0604020202020204" pitchFamily="34" charset="0"/>
              </a:rPr>
              <a:t>concepts.  </a:t>
            </a:r>
            <a:r>
              <a:rPr lang="en-US" dirty="0"/>
              <a:t>The depth of understanding is related to the strength of connections among mathematical representations that students have internalized (Pape and </a:t>
            </a:r>
            <a:r>
              <a:rPr lang="en-US" dirty="0" err="1"/>
              <a:t>Tchoshanov</a:t>
            </a:r>
            <a:r>
              <a:rPr lang="en-US" dirty="0"/>
              <a:t> 2001; Webb, </a:t>
            </a:r>
            <a:r>
              <a:rPr lang="en-US" dirty="0" err="1"/>
              <a:t>Boswinkel</a:t>
            </a:r>
            <a:r>
              <a:rPr lang="en-US" dirty="0"/>
              <a:t>, and Dekker 2008). For example, students develop understanding of the meaning of the fraction 7/4 (symbolic form) when they can see it as the quantity formed by “7 parts of size one-fourth” with a tape diagram or on a number line (visual form), or measure a string that has a length of 7-fourths yards (physical form).</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30</a:t>
            </a:fld>
            <a:endParaRPr lang="en-US" dirty="0"/>
          </a:p>
        </p:txBody>
      </p:sp>
    </p:spTree>
    <p:extLst>
      <p:ext uri="{BB962C8B-B14F-4D97-AF65-F5344CB8AC3E}">
        <p14:creationId xmlns:p14="http://schemas.microsoft.com/office/powerpoint/2010/main" val="865312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 Ensuring Mathematical Success for All</a:t>
            </a:r>
            <a:r>
              <a:rPr lang="en-US" dirty="0">
                <a:latin typeface="Arial" panose="020B0604020202020204" pitchFamily="34" charset="0"/>
                <a:cs typeface="Arial" panose="020B0604020202020204" pitchFamily="34" charset="0"/>
              </a:rPr>
              <a:t>, NCTM, 2014, p. 25</a:t>
            </a: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31</a:t>
            </a:fld>
            <a:endParaRPr lang="en-US" dirty="0"/>
          </a:p>
        </p:txBody>
      </p:sp>
    </p:spTree>
    <p:extLst>
      <p:ext uri="{BB962C8B-B14F-4D97-AF65-F5344CB8AC3E}">
        <p14:creationId xmlns:p14="http://schemas.microsoft.com/office/powerpoint/2010/main" val="2230335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Virginia Department of Education Mathematics Institutes 2019  Professional Development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hlinkClick r:id="rId3"/>
              </a:rPr>
              <a:t>http://www.doe.virginia.gov/instruction/mathematics/professional_development/institutes/2019/index.shtml</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Provide participants with a copy of the Rich Mathematical Task Rubric.  Allow time for participants to read the rubric.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Discuss the Task Levels and the Descriptions for </a:t>
            </a:r>
            <a:r>
              <a:rPr lang="en-US" b="1" dirty="0">
                <a:latin typeface="Arial" panose="020B0604020202020204" pitchFamily="34" charset="0"/>
                <a:cs typeface="Arial" panose="020B0604020202020204" pitchFamily="34" charset="0"/>
              </a:rPr>
              <a:t>Representations and Connections</a:t>
            </a:r>
            <a:r>
              <a:rPr lang="en-US"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32</a:t>
            </a:fld>
            <a:endParaRPr lang="en-US" dirty="0"/>
          </a:p>
        </p:txBody>
      </p:sp>
    </p:spTree>
    <p:extLst>
      <p:ext uri="{BB962C8B-B14F-4D97-AF65-F5344CB8AC3E}">
        <p14:creationId xmlns:p14="http://schemas.microsoft.com/office/powerpoint/2010/main" val="3493934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THINK-PAIR-SHARE</a:t>
            </a:r>
          </a:p>
          <a:p>
            <a:r>
              <a:rPr lang="en-US" dirty="0">
                <a:latin typeface="Arial" panose="020B0604020202020204" pitchFamily="34" charset="0"/>
                <a:cs typeface="Arial" panose="020B0604020202020204" pitchFamily="34" charset="0"/>
              </a:rPr>
              <a:t>In pairs, ask participants to respond to the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These will be general responses based on the participants’ experiences and pedagogical knowledge.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33</a:t>
            </a:fld>
            <a:endParaRPr lang="en-US" dirty="0"/>
          </a:p>
        </p:txBody>
      </p:sp>
    </p:spTree>
    <p:extLst>
      <p:ext uri="{BB962C8B-B14F-4D97-AF65-F5344CB8AC3E}">
        <p14:creationId xmlns:p14="http://schemas.microsoft.com/office/powerpoint/2010/main" val="1363100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video clip for this section.</a:t>
            </a:r>
          </a:p>
        </p:txBody>
      </p:sp>
      <p:sp>
        <p:nvSpPr>
          <p:cNvPr id="4" name="Slide Number Placeholder 3"/>
          <p:cNvSpPr>
            <a:spLocks noGrp="1"/>
          </p:cNvSpPr>
          <p:nvPr>
            <p:ph type="sldNum" sz="quarter" idx="10"/>
          </p:nvPr>
        </p:nvSpPr>
        <p:spPr/>
        <p:txBody>
          <a:bodyPr/>
          <a:lstStyle/>
          <a:p>
            <a:fld id="{574782EB-4FAA-490E-8F2D-179336FF04BD}" type="slidenum">
              <a:rPr lang="en-US" smtClean="0"/>
              <a:pPr/>
              <a:t>34</a:t>
            </a:fld>
            <a:endParaRPr lang="en-US" dirty="0"/>
          </a:p>
        </p:txBody>
      </p:sp>
    </p:spTree>
    <p:extLst>
      <p:ext uri="{BB962C8B-B14F-4D97-AF65-F5344CB8AC3E}">
        <p14:creationId xmlns:p14="http://schemas.microsoft.com/office/powerpoint/2010/main" val="3482299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Source: Principles to Action: Ensuring Mathematical Success for All, NCTM, 2014, p.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Ask participants to</a:t>
            </a:r>
            <a:r>
              <a:rPr lang="en-US" baseline="0" dirty="0">
                <a:solidFill>
                  <a:schemeClr val="tx1"/>
                </a:solidFill>
                <a:latin typeface="Arial" panose="020B0604020202020204" pitchFamily="34" charset="0"/>
                <a:cs typeface="Arial" panose="020B0604020202020204" pitchFamily="34" charset="0"/>
              </a:rPr>
              <a:t> share </a:t>
            </a:r>
            <a:r>
              <a:rPr lang="en-US" dirty="0">
                <a:solidFill>
                  <a:schemeClr val="tx1"/>
                </a:solidFill>
                <a:latin typeface="Arial" panose="020B0604020202020204" pitchFamily="34" charset="0"/>
                <a:cs typeface="Arial" panose="020B0604020202020204" pitchFamily="34" charset="0"/>
              </a:rPr>
              <a:t>their concerns about facilitating meaningful mathematical discourse.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35</a:t>
            </a:fld>
            <a:endParaRPr lang="en-US" dirty="0"/>
          </a:p>
        </p:txBody>
      </p:sp>
    </p:spTree>
    <p:extLst>
      <p:ext uri="{BB962C8B-B14F-4D97-AF65-F5344CB8AC3E}">
        <p14:creationId xmlns:p14="http://schemas.microsoft.com/office/powerpoint/2010/main" val="1964507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Asking Questions and Promoting Discourse</a:t>
            </a:r>
            <a:r>
              <a:rPr lang="en-US" dirty="0">
                <a:latin typeface="Arial" panose="020B0604020202020204" pitchFamily="34" charset="0"/>
                <a:cs typeface="Arial" panose="020B0604020202020204" pitchFamily="34" charset="0"/>
              </a:rPr>
              <a:t>, NCTM </a:t>
            </a:r>
          </a:p>
          <a:p>
            <a:pPr marL="0" indent="0">
              <a:lnSpc>
                <a:spcPct val="50000"/>
              </a:lnSpc>
              <a:buFont typeface="Arial"/>
              <a:buNone/>
            </a:pPr>
            <a:r>
              <a:rPr lang="en-US" dirty="0">
                <a:hlinkClick r:id="rId3"/>
              </a:rPr>
              <a:t>https://www.nctm.org/Conferences-and-Professional-Development/Tips-for-Teachers/Asking-Questions-and-Promoting-Discourse/</a:t>
            </a:r>
            <a:endParaRPr lang="en-US" dirty="0"/>
          </a:p>
          <a:p>
            <a:pPr marL="0" indent="0">
              <a:lnSpc>
                <a:spcPct val="50000"/>
              </a:lnSpc>
              <a:buFont typeface="Arial"/>
              <a:buNone/>
            </a:pPr>
            <a:endParaRPr lang="en-US" dirty="0"/>
          </a:p>
          <a:p>
            <a:r>
              <a:rPr lang="en-US" sz="1200" b="0" i="0" u="none" strike="noStrike" kern="1200" baseline="0" dirty="0">
                <a:solidFill>
                  <a:schemeClr val="tx1"/>
                </a:solidFill>
                <a:latin typeface="+mn-lt"/>
                <a:ea typeface="+mn-ea"/>
                <a:cs typeface="+mn-cs"/>
              </a:rPr>
              <a:t>Mathematical discourse is a powerful sense-making tool, but it doesn’t just </a:t>
            </a:r>
            <a:r>
              <a:rPr lang="en-US" sz="1200" b="0" i="1" u="none" strike="noStrike" kern="1200" baseline="0" dirty="0">
                <a:solidFill>
                  <a:schemeClr val="tx1"/>
                </a:solidFill>
                <a:latin typeface="+mn-lt"/>
                <a:ea typeface="+mn-ea"/>
                <a:cs typeface="+mn-cs"/>
              </a:rPr>
              <a:t>happen</a:t>
            </a:r>
            <a:r>
              <a:rPr lang="en-US" sz="1200" b="0" i="0" u="none" strike="noStrike" kern="1200" baseline="0" dirty="0">
                <a:solidFill>
                  <a:schemeClr val="tx1"/>
                </a:solidFill>
                <a:latin typeface="+mn-lt"/>
                <a:ea typeface="+mn-ea"/>
                <a:cs typeface="+mn-cs"/>
              </a:rPr>
              <a:t>.  Students must develop both the inclination and habit of attending to each other’s mathematical ideas, and they must have the time and space to make sense of, critique, and develop the </a:t>
            </a:r>
            <a:r>
              <a:rPr lang="en-US" sz="1200" b="0" i="0" u="none" strike="noStrike" kern="1200" baseline="0" dirty="0" err="1">
                <a:solidFill>
                  <a:schemeClr val="tx1"/>
                </a:solidFill>
                <a:latin typeface="+mn-lt"/>
                <a:ea typeface="+mn-ea"/>
                <a:cs typeface="+mn-cs"/>
              </a:rPr>
              <a:t>ideas.Teacher</a:t>
            </a:r>
            <a:r>
              <a:rPr lang="en-US" sz="1200" b="0" i="0" u="none" strike="noStrike" kern="1200" baseline="0" dirty="0">
                <a:solidFill>
                  <a:schemeClr val="tx1"/>
                </a:solidFill>
                <a:latin typeface="+mn-lt"/>
                <a:ea typeface="+mn-ea"/>
                <a:cs typeface="+mn-cs"/>
              </a:rPr>
              <a:t> talk moves are crucial supports for developing students’ capacity to engage in productive mathematical discussions (</a:t>
            </a:r>
            <a:r>
              <a:rPr lang="en-US" sz="1200" b="0" i="0" u="none" strike="noStrike" kern="1200" baseline="0" dirty="0" err="1">
                <a:solidFill>
                  <a:schemeClr val="tx1"/>
                </a:solidFill>
                <a:latin typeface="+mn-lt"/>
                <a:ea typeface="+mn-ea"/>
                <a:cs typeface="+mn-cs"/>
              </a:rPr>
              <a:t>Kazemi</a:t>
            </a:r>
            <a:r>
              <a:rPr lang="en-US" sz="1200" b="0" i="0" u="none" strike="noStrike" kern="1200" baseline="0" dirty="0">
                <a:solidFill>
                  <a:schemeClr val="tx1"/>
                </a:solidFill>
                <a:latin typeface="+mn-lt"/>
                <a:ea typeface="+mn-ea"/>
                <a:cs typeface="+mn-cs"/>
              </a:rPr>
              <a:t> and Hintz, 2014; Chapin, O’Connor, and Anderson, 2009).</a:t>
            </a:r>
            <a:endParaRPr lang="en-US" dirty="0"/>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36</a:t>
            </a:fld>
            <a:endParaRPr lang="en-US" dirty="0"/>
          </a:p>
        </p:txBody>
      </p:sp>
    </p:spTree>
    <p:extLst>
      <p:ext uri="{BB962C8B-B14F-4D97-AF65-F5344CB8AC3E}">
        <p14:creationId xmlns:p14="http://schemas.microsoft.com/office/powerpoint/2010/main" val="37174460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50000"/>
              </a:lnSpc>
              <a:buFont typeface="Arial"/>
              <a:buNone/>
            </a:pPr>
            <a:r>
              <a:rPr lang="en-US" dirty="0">
                <a:latin typeface="Arial" panose="020B0604020202020204" pitchFamily="34" charset="0"/>
                <a:cs typeface="Arial" panose="020B0604020202020204" pitchFamily="34" charset="0"/>
              </a:rPr>
              <a:t>Source: Principles to Action: Ensuring Mathematical Success for All, NCTM , 2014, p.35.</a:t>
            </a:r>
          </a:p>
          <a:p>
            <a:pPr marL="0" indent="0">
              <a:lnSpc>
                <a:spcPct val="50000"/>
              </a:lnSpc>
              <a:buFont typeface="Arial"/>
              <a:buNone/>
            </a:pPr>
            <a:endParaRPr lang="en-US" dirty="0">
              <a:latin typeface="Arial" panose="020B0604020202020204" pitchFamily="34" charset="0"/>
              <a:cs typeface="Arial" panose="020B0604020202020204" pitchFamily="34" charset="0"/>
            </a:endParaRPr>
          </a:p>
          <a:p>
            <a:pPr marL="0" indent="0">
              <a:lnSpc>
                <a:spcPct val="50000"/>
              </a:lnSpc>
              <a:buFont typeface="Arial"/>
              <a:buNone/>
            </a:pPr>
            <a:r>
              <a:rPr lang="en-US" dirty="0">
                <a:latin typeface="Arial" panose="020B0604020202020204" pitchFamily="34" charset="0"/>
                <a:cs typeface="Arial" panose="020B0604020202020204" pitchFamily="34" charset="0"/>
              </a:rPr>
              <a:t>Ask participants about student interest in engaging in mathematical discourse.    Why do some students try to avoid participating in mathematical discourse?  </a:t>
            </a:r>
          </a:p>
          <a:p>
            <a:pPr marL="0" indent="0">
              <a:lnSpc>
                <a:spcPct val="50000"/>
              </a:lnSpc>
              <a:buFont typeface="Arial"/>
              <a:buNone/>
            </a:pPr>
            <a:endParaRPr lang="en-US" dirty="0">
              <a:latin typeface="Arial" panose="020B0604020202020204" pitchFamily="34" charset="0"/>
              <a:cs typeface="Arial" panose="020B0604020202020204" pitchFamily="34" charset="0"/>
            </a:endParaRPr>
          </a:p>
          <a:p>
            <a:pPr marL="0" indent="0">
              <a:lnSpc>
                <a:spcPct val="50000"/>
              </a:lnSpc>
              <a:buFont typeface="Arial"/>
              <a:buNone/>
            </a:pPr>
            <a:r>
              <a:rPr lang="en-US" dirty="0">
                <a:latin typeface="Arial" panose="020B0604020202020204" pitchFamily="34" charset="0"/>
                <a:cs typeface="Arial" panose="020B0604020202020204" pitchFamily="34" charset="0"/>
              </a:rPr>
              <a:t>How can the teacher help students to become more active participants in mathematical discourse? </a:t>
            </a: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37</a:t>
            </a:fld>
            <a:endParaRPr lang="en-US" dirty="0"/>
          </a:p>
        </p:txBody>
      </p:sp>
    </p:spTree>
    <p:extLst>
      <p:ext uri="{BB962C8B-B14F-4D97-AF65-F5344CB8AC3E}">
        <p14:creationId xmlns:p14="http://schemas.microsoft.com/office/powerpoint/2010/main" val="2844439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Virginia Department of Education Mathematics Institutes 2019  Professional Development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Grades 6-8 Institute PowerPoint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hlinkClick r:id="rId3"/>
              </a:rPr>
              <a:t>http://www.doe.virginia.gov/instruction/mathematics/professional_development/institutes/2019/index.shtml</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The chart is from the work of Dr. John Hattie.  He analyzed the impact of student, teacher, home, curriculum and community actions on student learning.  Based on data, each action scored an Effect Rate for the ability to affect student achievement.  The values range from a negative .20 to a positive 1.20.  The higher the score, the greater the positive impact of the action on student achievement.</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sz="1200" b="0" i="0" kern="1200" dirty="0">
                <a:solidFill>
                  <a:schemeClr val="tx1"/>
                </a:solidFill>
                <a:effectLst/>
                <a:latin typeface="Arial" panose="020B0604020202020204" pitchFamily="34" charset="0"/>
                <a:ea typeface="+mn-ea"/>
                <a:cs typeface="Arial" panose="020B0604020202020204" pitchFamily="34" charset="0"/>
              </a:rPr>
              <a:t>Classroom discussion has an effect size of 0.82, which is more than twice what we need to know that a specific strategy will make a difference in learning. Classroom discussion is defined as “a method of teaching that involves the entire class in a discussion”.</a:t>
            </a:r>
          </a:p>
          <a:p>
            <a:pPr marL="0" indent="0">
              <a:lnSpc>
                <a:spcPct val="50000"/>
              </a:lnSpc>
              <a:buFont typeface="Arial"/>
              <a:buNone/>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50000"/>
              </a:lnSpc>
              <a:buFont typeface="Arial"/>
              <a:buNone/>
            </a:pPr>
            <a:r>
              <a:rPr lang="en-US" sz="1200" b="0" i="0" kern="1200" dirty="0">
                <a:solidFill>
                  <a:schemeClr val="tx1"/>
                </a:solidFill>
                <a:effectLst/>
                <a:latin typeface="+mn-lt"/>
                <a:ea typeface="+mn-ea"/>
                <a:cs typeface="+mn-cs"/>
              </a:rPr>
              <a:t>Classroom discussion is a critical area with a huge effect size.  Classroom discussions provide the opportunity for students to communicate with one another for a variety of functions including to activate prior knowledge, to explore new topics, to learn from others, and to demonstrate their learning.  This is an engagement strategy which provides all students the chance to participate, especially when structured in a way that extends beyond a teacher-student question and answer sequence.  </a:t>
            </a:r>
          </a:p>
          <a:p>
            <a:pPr marL="0" indent="0">
              <a:lnSpc>
                <a:spcPct val="50000"/>
              </a:lnSpc>
              <a:buFont typeface="Arial"/>
              <a:buNone/>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Consider what visiblelearning.org, asserts regarding what the most effective classrooms discussions should include: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creating a series of questions for the students to think about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allocating enough time in the lesson for an elaborate discussion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making sure that students can freely express their opinion without being laughed at or ridiculed</a:t>
            </a:r>
          </a:p>
          <a:p>
            <a:pPr marL="0" indent="0">
              <a:lnSpc>
                <a:spcPct val="50000"/>
              </a:lnSpc>
              <a:buFont typeface="Arial"/>
              <a:buNone/>
            </a:pPr>
            <a:endParaRPr lang="en-US"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38</a:t>
            </a:fld>
            <a:endParaRPr lang="en-US" dirty="0"/>
          </a:p>
        </p:txBody>
      </p:sp>
    </p:spTree>
    <p:extLst>
      <p:ext uri="{BB962C8B-B14F-4D97-AF65-F5344CB8AC3E}">
        <p14:creationId xmlns:p14="http://schemas.microsoft.com/office/powerpoint/2010/main" val="1577776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THINK-PAIR-SHARE</a:t>
            </a:r>
          </a:p>
          <a:p>
            <a:r>
              <a:rPr lang="en-US" dirty="0">
                <a:latin typeface="Arial" panose="020B0604020202020204" pitchFamily="34" charset="0"/>
                <a:cs typeface="Arial" panose="020B0604020202020204" pitchFamily="34" charset="0"/>
              </a:rPr>
              <a:t>In pairs, ask participants to respond to the questions.  Remind them to utilize their completed</a:t>
            </a:r>
            <a:r>
              <a:rPr lang="en-US" i="1" dirty="0">
                <a:latin typeface="Arial" panose="020B0604020202020204" pitchFamily="34" charset="0"/>
                <a:cs typeface="Arial" panose="020B0604020202020204" pitchFamily="34" charset="0"/>
              </a:rPr>
              <a:t> Teaching Practices Look </a:t>
            </a:r>
            <a:r>
              <a:rPr lang="en-US" i="1" dirty="0" err="1">
                <a:latin typeface="Arial" panose="020B0604020202020204" pitchFamily="34" charset="0"/>
                <a:cs typeface="Arial" panose="020B0604020202020204" pitchFamily="34" charset="0"/>
              </a:rPr>
              <a:t>Fors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Notes: </a:t>
            </a:r>
          </a:p>
          <a:p>
            <a:r>
              <a:rPr lang="en-US" dirty="0">
                <a:latin typeface="Arial" panose="020B0604020202020204" pitchFamily="34" charset="0"/>
                <a:cs typeface="Arial" panose="020B0604020202020204" pitchFamily="34" charset="0"/>
              </a:rPr>
              <a:t>The students are understanding that they must use the same endpoints for accurate measuring/comparison of measurements.</a:t>
            </a:r>
          </a:p>
        </p:txBody>
      </p:sp>
      <p:sp>
        <p:nvSpPr>
          <p:cNvPr id="4" name="Slide Number Placeholder 3"/>
          <p:cNvSpPr>
            <a:spLocks noGrp="1"/>
          </p:cNvSpPr>
          <p:nvPr>
            <p:ph type="sldNum" sz="quarter" idx="10"/>
          </p:nvPr>
        </p:nvSpPr>
        <p:spPr/>
        <p:txBody>
          <a:bodyPr/>
          <a:lstStyle/>
          <a:p>
            <a:fld id="{574782EB-4FAA-490E-8F2D-179336FF04BD}" type="slidenum">
              <a:rPr lang="en-US" smtClean="0"/>
              <a:pPr/>
              <a:t>39</a:t>
            </a:fld>
            <a:endParaRPr lang="en-US" dirty="0"/>
          </a:p>
        </p:txBody>
      </p:sp>
    </p:spTree>
    <p:extLst>
      <p:ext uri="{BB962C8B-B14F-4D97-AF65-F5344CB8AC3E}">
        <p14:creationId xmlns:p14="http://schemas.microsoft.com/office/powerpoint/2010/main" val="31984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NCTM  (www.nctm.org/principlestoactions)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0" i="0" kern="1200" dirty="0">
                <a:solidFill>
                  <a:schemeClr val="tx1"/>
                </a:solidFill>
                <a:effectLst/>
                <a:latin typeface="Arial" panose="020B0604020202020204" pitchFamily="34" charset="0"/>
                <a:ea typeface="+mn-ea"/>
                <a:cs typeface="Arial" panose="020B0604020202020204" pitchFamily="34" charset="0"/>
              </a:rPr>
              <a:t>Continuing its tradition of mathematics education leadership, NCTM has defined and described the principles and actions, including specific teaching practices, that are essential for a high-quality mathematics education for all students.</a:t>
            </a:r>
          </a:p>
          <a:p>
            <a:pPr marL="0" indent="0">
              <a:buFont typeface="Arial" panose="020B0604020202020204" pitchFamily="34" charset="0"/>
              <a:buNone/>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US" dirty="0"/>
          </a:p>
          <a:p>
            <a:pPr marL="0" indent="0">
              <a:lnSpc>
                <a:spcPct val="50000"/>
              </a:lnSpc>
              <a:buFont typeface="Arial"/>
              <a:buNone/>
            </a:pPr>
            <a:endParaRPr lang="en-US" dirty="0">
              <a:solidFill>
                <a:srgbClr val="003366"/>
              </a:solidFill>
              <a:latin typeface="Verdana"/>
              <a:cs typeface="Verdana"/>
            </a:endParaRPr>
          </a:p>
          <a:p>
            <a:pPr marL="471145" indent="-471145">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4</a:t>
            </a:fld>
            <a:endParaRPr lang="en-US" dirty="0"/>
          </a:p>
        </p:txBody>
      </p:sp>
    </p:spTree>
    <p:extLst>
      <p:ext uri="{BB962C8B-B14F-4D97-AF65-F5344CB8AC3E}">
        <p14:creationId xmlns:p14="http://schemas.microsoft.com/office/powerpoint/2010/main" val="4382321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video clips for this section</a:t>
            </a:r>
          </a:p>
        </p:txBody>
      </p:sp>
      <p:sp>
        <p:nvSpPr>
          <p:cNvPr id="4" name="Slide Number Placeholder 3"/>
          <p:cNvSpPr>
            <a:spLocks noGrp="1"/>
          </p:cNvSpPr>
          <p:nvPr>
            <p:ph type="sldNum" sz="quarter" idx="10"/>
          </p:nvPr>
        </p:nvSpPr>
        <p:spPr/>
        <p:txBody>
          <a:bodyPr/>
          <a:lstStyle/>
          <a:p>
            <a:fld id="{574782EB-4FAA-490E-8F2D-179336FF04BD}" type="slidenum">
              <a:rPr lang="en-US" smtClean="0"/>
              <a:pPr/>
              <a:t>40</a:t>
            </a:fld>
            <a:endParaRPr lang="en-US" dirty="0"/>
          </a:p>
        </p:txBody>
      </p:sp>
    </p:spTree>
    <p:extLst>
      <p:ext uri="{BB962C8B-B14F-4D97-AF65-F5344CB8AC3E}">
        <p14:creationId xmlns:p14="http://schemas.microsoft.com/office/powerpoint/2010/main" val="11116705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Ask participants how posing purposeful questions can be used to inform instruction and assess student understanding?</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Ask participants how posing purposeful questions can promote equitable learning opportunities for all students?</a:t>
            </a:r>
          </a:p>
          <a:p>
            <a:pPr marL="0" indent="0">
              <a:lnSpc>
                <a:spcPct val="50000"/>
              </a:lnSpc>
              <a:buFont typeface="Arial"/>
              <a:buNone/>
            </a:pPr>
            <a:endParaRPr lang="en-US" dirty="0">
              <a:latin typeface="Arial" panose="020B0604020202020204" pitchFamily="34" charset="0"/>
              <a:cs typeface="Arial" panose="020B0604020202020204" pitchFamily="34" charset="0"/>
            </a:endParaRPr>
          </a:p>
          <a:p>
            <a:pPr marL="0" indent="0">
              <a:lnSpc>
                <a:spcPct val="50000"/>
              </a:lnSpc>
              <a:buFont typeface="Arial"/>
              <a:buNone/>
            </a:pPr>
            <a:r>
              <a:rPr lang="en-US" sz="1200" b="1" i="0" kern="1200" dirty="0">
                <a:solidFill>
                  <a:schemeClr val="tx1"/>
                </a:solidFill>
                <a:effectLst/>
                <a:latin typeface="+mn-lt"/>
                <a:ea typeface="+mn-ea"/>
                <a:cs typeface="+mn-cs"/>
              </a:rPr>
              <a:t>Identify, in advance, the big ideas that your lesson examines and the mathematical outcomes that students should achieve.</a:t>
            </a:r>
            <a:r>
              <a:rPr lang="en-US" sz="1200" b="0" i="0" kern="1200" dirty="0">
                <a:solidFill>
                  <a:schemeClr val="tx1"/>
                </a:solidFill>
                <a:effectLst/>
                <a:latin typeface="+mn-lt"/>
                <a:ea typeface="+mn-ea"/>
                <a:cs typeface="+mn-cs"/>
              </a:rPr>
              <a:t> Take time to brainstorm the multiple approaches that could be taken to work through similar problems and the misconceptions that students might have. Make sure that you prepare questions that address these multiple approaches and misconceptions, prompting a discussion about when particular approaches are better than others and how to explain why each misconception is faulty. Close each lesson with a summarizing question that reiterates the big ideas.</a:t>
            </a:r>
            <a:endParaRPr lang="en-US" dirty="0">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41</a:t>
            </a:fld>
            <a:endParaRPr lang="en-US" dirty="0"/>
          </a:p>
        </p:txBody>
      </p:sp>
    </p:spTree>
    <p:extLst>
      <p:ext uri="{BB962C8B-B14F-4D97-AF65-F5344CB8AC3E}">
        <p14:creationId xmlns:p14="http://schemas.microsoft.com/office/powerpoint/2010/main" val="568813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Source: Principles to Action: Ensuring Mathematical Success for All, NCTM, 2014 </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latin typeface="Arial" panose="020B0604020202020204" pitchFamily="34" charset="0"/>
                <a:cs typeface="Arial" panose="020B0604020202020204" pitchFamily="34" charset="0"/>
              </a:rPr>
              <a:t>Effective mathematics teaching relies on questions that encourage students to explain and reflect on their thinking as an essential component of meaningful mathematical discourse. Purposeful questions allow teachers to discern what students know and adapt lessons to meet varied levels of understanding, help students make important mathematical connections, and support students in posing their own questions. However, merely asking questions is not enough to ensure that students make sense of mathematics and advance their reasoning. </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42</a:t>
            </a:fld>
            <a:endParaRPr lang="en-US" dirty="0"/>
          </a:p>
        </p:txBody>
      </p:sp>
    </p:spTree>
    <p:extLst>
      <p:ext uri="{BB962C8B-B14F-4D97-AF65-F5344CB8AC3E}">
        <p14:creationId xmlns:p14="http://schemas.microsoft.com/office/powerpoint/2010/main" val="16623288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Virginia Department of Education Mathematics Institutes 2019  Professional Development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Grades 6-8 Institute PowerPoint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hlinkClick r:id="rId3"/>
              </a:rPr>
              <a:t>http://www.doe.virginia.gov/instruction/mathematics/professional_development/institutes/2019/index.shtml</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The chart is from the work of Dr. John Hattie.  He analyzed the impact of student, teacher, home, curriculum and community actions on student learning.  Based on data, each action scored an Effect Rate for the ability to affect student achievement.  The values range from a negative .20 to a positive 1.20.  The higher the score, the greater the positive impact of the action on student achievement.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Ask participants why Self-verbalization and Self-questioning have a greater impact on student achievement.</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dirty="0">
              <a:uFillTx/>
              <a:latin typeface="Times New Roman" panose="02020603050405020304" pitchFamily="18" charset="0"/>
              <a:ea typeface="Times New Roman" panose="02020603050405020304" pitchFamily="18" charset="0"/>
            </a:endParaRPr>
          </a:p>
          <a:p>
            <a:pPr marL="0" indent="0">
              <a:lnSpc>
                <a:spcPct val="50000"/>
              </a:lnSpc>
              <a:buFont typeface="Arial"/>
              <a:buNone/>
            </a:pPr>
            <a:r>
              <a:rPr lang="en-US" dirty="0"/>
              <a:t>So much of classroom time is spent with teachers questioning the students. Cotton (1989), for example, reviewed the evidence and found questioning was the second most dominant teaching method (after teacher talk), with teachers spending between 35–50 percent of teaching time posing questioning (e.g., Long &amp; Sato, 1983; van Lier, 1998)— that is about 100 questions per hour (Mohr, 1998)—and the responses from the teacher to the students’ answers to these questions was some form of judgment or correction, primarily reinforcing in nature, affirming, restating, and consolidating student responses. </a:t>
            </a:r>
            <a:r>
              <a:rPr lang="en-US" dirty="0" err="1"/>
              <a:t>Brualdi</a:t>
            </a:r>
            <a:r>
              <a:rPr lang="en-US" dirty="0"/>
              <a:t> (1998) claimed that teachers asked 300 to 400 questions per day, and the majority of these were low-level cognitive questions—60 percent recall facts and 20 percent are procedural in nature (Wilen, 1991). These are not open, inquiry questions, as students understand that the teacher already knows the answer (they are “display” questions; 82 percent are of this nature: Cotton, 1989). The reason for so much questioning relates to the conceptions of teaching and learning held by many teachers—that is, their role is to impart knowledge and information about a subject, and student learning is the acquisition of this information through processes of repetition, memorization, and recall: hence the need for much questioning to check that they have recalled this information. The overall effects of questioning vary, and the major moderator is the type of question asked—surface questions can enhance surface knowing and higher-order questions can enhance deeper understanding</a:t>
            </a:r>
            <a:endParaRPr lang="en-US" dirty="0">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43</a:t>
            </a:fld>
            <a:endParaRPr lang="en-US" dirty="0"/>
          </a:p>
        </p:txBody>
      </p:sp>
    </p:spTree>
    <p:extLst>
      <p:ext uri="{BB962C8B-B14F-4D97-AF65-F5344CB8AC3E}">
        <p14:creationId xmlns:p14="http://schemas.microsoft.com/office/powerpoint/2010/main" val="10944447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kern="1200" dirty="0">
                <a:uFillTx/>
                <a:latin typeface="Arial" panose="020B0604020202020204" pitchFamily="34" charset="0"/>
                <a:ea typeface="Times New Roman" panose="02020603050405020304" pitchFamily="18" charset="0"/>
                <a:cs typeface="Arial" panose="020B0604020202020204" pitchFamily="34" charset="0"/>
              </a:rPr>
              <a:t>Adapted from Smith, M. S., et al. (2017).  </a:t>
            </a:r>
            <a:r>
              <a:rPr lang="en-US" i="1" kern="1200" dirty="0">
                <a:uFillTx/>
                <a:latin typeface="Arial" panose="020B0604020202020204" pitchFamily="34" charset="0"/>
                <a:ea typeface="Times New Roman" panose="02020603050405020304" pitchFamily="18" charset="0"/>
                <a:cs typeface="Arial" panose="020B0604020202020204" pitchFamily="34" charset="0"/>
              </a:rPr>
              <a:t>Taking Action: Implementing Effective Mathematics Teaching Practices,</a:t>
            </a:r>
            <a:r>
              <a:rPr lang="en-US" kern="1200" dirty="0">
                <a:uFillTx/>
                <a:latin typeface="Arial" panose="020B0604020202020204" pitchFamily="34" charset="0"/>
                <a:ea typeface="Times New Roman" panose="02020603050405020304" pitchFamily="18" charset="0"/>
                <a:cs typeface="Arial" panose="020B0604020202020204" pitchFamily="34" charset="0"/>
              </a:rPr>
              <a:t>,</a:t>
            </a:r>
            <a:r>
              <a:rPr lang="en-US" i="1" kern="1200" dirty="0">
                <a:uFillTx/>
                <a:latin typeface="Arial" panose="020B0604020202020204" pitchFamily="34" charset="0"/>
                <a:ea typeface="Times New Roman" panose="02020603050405020304" pitchFamily="18" charset="0"/>
                <a:cs typeface="Arial" panose="020B0604020202020204" pitchFamily="34" charset="0"/>
              </a:rPr>
              <a:t> National</a:t>
            </a:r>
            <a:r>
              <a:rPr lang="en-US" kern="1200" dirty="0">
                <a:uFillTx/>
                <a:latin typeface="Arial" panose="020B0604020202020204" pitchFamily="34" charset="0"/>
                <a:ea typeface="Times New Roman" panose="02020603050405020304" pitchFamily="18" charset="0"/>
                <a:cs typeface="Arial" panose="020B0604020202020204" pitchFamily="34" charset="0"/>
              </a:rPr>
              <a:t> Council of Teachers of Mathematics, p.102 </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kern="1200" dirty="0">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Researchers have created a variety of frameworks to categorize the types of questions that teachers ask (e.g., </a:t>
            </a:r>
            <a:r>
              <a:rPr lang="en-US" dirty="0" err="1">
                <a:latin typeface="Arial" panose="020B0604020202020204" pitchFamily="34" charset="0"/>
                <a:cs typeface="Arial" panose="020B0604020202020204" pitchFamily="34" charset="0"/>
              </a:rPr>
              <a:t>Boaler</a:t>
            </a:r>
            <a:r>
              <a:rPr lang="en-US" dirty="0">
                <a:latin typeface="Arial" panose="020B0604020202020204" pitchFamily="34" charset="0"/>
                <a:cs typeface="Arial" panose="020B0604020202020204" pitchFamily="34" charset="0"/>
              </a:rPr>
              <a:t> and Brodie 2004; Chapin and O’Connor 2007). Though the categories differ across frameworks, commonalities exist among the types of questions. For example, the frameworks generally include questions that ask students to recall information, as well as questions that ask students to explain their reasoning. The chart above displays a set of question types that synthesizes key aspects of these frameworks that are particularly important for mathematics teaching. Although the question types differ with respect to the level of thinking required in a response, all of the question types are necessary in the interactions among teachers and students. For example, questions that gather information are needed to establish what students know, while questions that encourage reflection and justification are essential to reveal student reasoning.</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dirty="0">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dirty="0">
              <a:uFillTx/>
              <a:latin typeface="Arial" panose="020B0604020202020204" pitchFamily="34" charset="0"/>
              <a:ea typeface="Times New Roman" panose="02020603050405020304" pitchFamily="18"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44</a:t>
            </a:fld>
            <a:endParaRPr lang="en-US" dirty="0"/>
          </a:p>
        </p:txBody>
      </p:sp>
    </p:spTree>
    <p:extLst>
      <p:ext uri="{BB962C8B-B14F-4D97-AF65-F5344CB8AC3E}">
        <p14:creationId xmlns:p14="http://schemas.microsoft.com/office/powerpoint/2010/main" val="2503608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THINK-PAIR-SHARE</a:t>
            </a:r>
          </a:p>
          <a:p>
            <a:r>
              <a:rPr lang="en-US" dirty="0">
                <a:latin typeface="Arial" panose="020B0604020202020204" pitchFamily="34" charset="0"/>
                <a:cs typeface="Arial" panose="020B0604020202020204" pitchFamily="34" charset="0"/>
              </a:rPr>
              <a:t>With participants grouped in pairs, ask participants to respond to the questions.  Remind them to utilize their completed </a:t>
            </a:r>
            <a:r>
              <a:rPr lang="en-US" i="1" dirty="0">
                <a:latin typeface="Arial" panose="020B0604020202020204" pitchFamily="34" charset="0"/>
                <a:cs typeface="Arial" panose="020B0604020202020204" pitchFamily="34" charset="0"/>
              </a:rPr>
              <a:t>Effective Teaching Look </a:t>
            </a:r>
            <a:r>
              <a:rPr lang="en-US" i="1" dirty="0" err="1">
                <a:latin typeface="Arial" panose="020B0604020202020204" pitchFamily="34" charset="0"/>
                <a:cs typeface="Arial" panose="020B0604020202020204" pitchFamily="34" charset="0"/>
              </a:rPr>
              <a:t>Fors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Notes from video clip:</a:t>
            </a:r>
          </a:p>
          <a:p>
            <a:r>
              <a:rPr lang="en-US" dirty="0">
                <a:latin typeface="Arial" panose="020B0604020202020204" pitchFamily="34" charset="0"/>
                <a:cs typeface="Arial" panose="020B0604020202020204" pitchFamily="34" charset="0"/>
              </a:rPr>
              <a:t>The questions are open-ended.</a:t>
            </a:r>
          </a:p>
          <a:p>
            <a:r>
              <a:rPr lang="en-US" dirty="0">
                <a:latin typeface="Arial" panose="020B0604020202020204" pitchFamily="34" charset="0"/>
                <a:cs typeface="Arial" panose="020B0604020202020204" pitchFamily="34" charset="0"/>
              </a:rPr>
              <a:t>The teacher allows time for the students to think through their responses.</a:t>
            </a:r>
          </a:p>
          <a:p>
            <a:r>
              <a:rPr lang="en-US" dirty="0">
                <a:latin typeface="Arial" panose="020B0604020202020204" pitchFamily="34" charset="0"/>
                <a:cs typeface="Arial" panose="020B0604020202020204" pitchFamily="34" charset="0"/>
              </a:rPr>
              <a:t>The teacher asks additional questions to clarify and focus the students’ thinking.</a:t>
            </a:r>
          </a:p>
        </p:txBody>
      </p:sp>
      <p:sp>
        <p:nvSpPr>
          <p:cNvPr id="4" name="Slide Number Placeholder 3"/>
          <p:cNvSpPr>
            <a:spLocks noGrp="1"/>
          </p:cNvSpPr>
          <p:nvPr>
            <p:ph type="sldNum" sz="quarter" idx="10"/>
          </p:nvPr>
        </p:nvSpPr>
        <p:spPr/>
        <p:txBody>
          <a:bodyPr/>
          <a:lstStyle/>
          <a:p>
            <a:fld id="{574782EB-4FAA-490E-8F2D-179336FF04BD}" type="slidenum">
              <a:rPr lang="en-US" smtClean="0"/>
              <a:pPr/>
              <a:t>45</a:t>
            </a:fld>
            <a:endParaRPr lang="en-US" dirty="0"/>
          </a:p>
        </p:txBody>
      </p:sp>
    </p:spTree>
    <p:extLst>
      <p:ext uri="{BB962C8B-B14F-4D97-AF65-F5344CB8AC3E}">
        <p14:creationId xmlns:p14="http://schemas.microsoft.com/office/powerpoint/2010/main" val="36405317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video clip for this section.</a:t>
            </a:r>
          </a:p>
        </p:txBody>
      </p:sp>
      <p:sp>
        <p:nvSpPr>
          <p:cNvPr id="4" name="Slide Number Placeholder 3"/>
          <p:cNvSpPr>
            <a:spLocks noGrp="1"/>
          </p:cNvSpPr>
          <p:nvPr>
            <p:ph type="sldNum" sz="quarter" idx="10"/>
          </p:nvPr>
        </p:nvSpPr>
        <p:spPr/>
        <p:txBody>
          <a:bodyPr/>
          <a:lstStyle/>
          <a:p>
            <a:fld id="{574782EB-4FAA-490E-8F2D-179336FF04BD}" type="slidenum">
              <a:rPr lang="en-US" smtClean="0"/>
              <a:pPr/>
              <a:t>46</a:t>
            </a:fld>
            <a:endParaRPr lang="en-US" dirty="0"/>
          </a:p>
        </p:txBody>
      </p:sp>
    </p:spTree>
    <p:extLst>
      <p:ext uri="{BB962C8B-B14F-4D97-AF65-F5344CB8AC3E}">
        <p14:creationId xmlns:p14="http://schemas.microsoft.com/office/powerpoint/2010/main" val="13708359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Ask participants to share their thoughts on the importance of fluency with procedures to student success in mathematics.  </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Discuss with the participants the significance of the quote: </a:t>
            </a:r>
            <a:r>
              <a:rPr lang="en-US" i="1" dirty="0">
                <a:solidFill>
                  <a:schemeClr val="tx1"/>
                </a:solidFill>
                <a:latin typeface="Arial" panose="020B0604020202020204" pitchFamily="34" charset="0"/>
                <a:cs typeface="Arial" panose="020B0604020202020204" pitchFamily="34" charset="0"/>
              </a:rPr>
              <a:t>A rush to fluency undermines students’ confidence and interest in mathematics and is considered a cause of mathematics anxiety.</a:t>
            </a: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47</a:t>
            </a:fld>
            <a:endParaRPr lang="en-US" dirty="0"/>
          </a:p>
        </p:txBody>
      </p:sp>
    </p:spTree>
    <p:extLst>
      <p:ext uri="{BB962C8B-B14F-4D97-AF65-F5344CB8AC3E}">
        <p14:creationId xmlns:p14="http://schemas.microsoft.com/office/powerpoint/2010/main" val="26163332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sz="1200" dirty="0">
                <a:latin typeface="Arial" panose="020B0604020202020204" pitchFamily="34" charset="0"/>
                <a:cs typeface="Arial" panose="020B0604020202020204" pitchFamily="34" charset="0"/>
              </a:rPr>
              <a:t>Paraphrase the bullets on the slide.</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sz="1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Fluency is not intended as the main or sole target of instruction.  Problem Solving and Reasoning that are the focus of the second teaching practice need to co-exit with procedural fluency.  This occurs when students first have opportunities to develop conceptual understanding.  </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latin typeface="Arial" panose="020B0604020202020204" pitchFamily="34" charset="0"/>
                <a:cs typeface="Arial" panose="020B0604020202020204" pitchFamily="34" charset="0"/>
              </a:rPr>
              <a:t>Computational fluency is strongly related to number sense and involves so much more than the conventional view of it encompasses. Developing students’ computational fluency extends far beyond having students memorize facts or a series of steps unconnected to understanding (</a:t>
            </a:r>
            <a:r>
              <a:rPr lang="en-US" dirty="0" err="1">
                <a:latin typeface="Arial" panose="020B0604020202020204" pitchFamily="34" charset="0"/>
                <a:cs typeface="Arial" panose="020B0604020202020204" pitchFamily="34" charset="0"/>
              </a:rPr>
              <a:t>Baroody</a:t>
            </a:r>
            <a:r>
              <a:rPr lang="en-US" dirty="0">
                <a:latin typeface="Arial" panose="020B0604020202020204" pitchFamily="34" charset="0"/>
                <a:cs typeface="Arial" panose="020B0604020202020204" pitchFamily="34" charset="0"/>
              </a:rPr>
              <a:t> 2006; Griffin 2005)   </a:t>
            </a:r>
          </a:p>
          <a:p>
            <a:pPr marL="0" indent="0">
              <a:lnSpc>
                <a:spcPct val="50000"/>
              </a:lnSpc>
              <a:buFont typeface="Arial"/>
              <a:buNone/>
            </a:pPr>
            <a:endParaRPr lang="en-US" dirty="0"/>
          </a:p>
          <a:p>
            <a:pPr marL="0" indent="0">
              <a:lnSpc>
                <a:spcPct val="50000"/>
              </a:lnSpc>
              <a:buFont typeface="Arial"/>
              <a:buNone/>
            </a:pPr>
            <a:r>
              <a:rPr lang="en-US" dirty="0"/>
              <a:t>Early work with reasoning strategies is related to algebraic reasoning. As students learn how quantities can be taken apart and put back together in different ways (i.e., decomposition and composition of numbers), they establish a basis for understanding properties of the operations. Students need this early foundation for meaningful learning of more formal algebraic concepts and procedures throughout elementary school and into middle and high school </a:t>
            </a: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48</a:t>
            </a:fld>
            <a:endParaRPr lang="en-US" dirty="0"/>
          </a:p>
        </p:txBody>
      </p:sp>
    </p:spTree>
    <p:extLst>
      <p:ext uri="{BB962C8B-B14F-4D97-AF65-F5344CB8AC3E}">
        <p14:creationId xmlns:p14="http://schemas.microsoft.com/office/powerpoint/2010/main" val="30368251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p. 42.</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sz="1200" baseline="0" dirty="0">
                <a:latin typeface="Arial" panose="020B0604020202020204" pitchFamily="34" charset="0"/>
                <a:cs typeface="Arial" panose="020B0604020202020204" pitchFamily="34" charset="0"/>
              </a:rPr>
              <a:t>Discuss w</a:t>
            </a:r>
            <a:r>
              <a:rPr lang="en-US" sz="1200" dirty="0">
                <a:latin typeface="Arial" panose="020B0604020202020204" pitchFamily="34" charset="0"/>
                <a:cs typeface="Arial" panose="020B0604020202020204" pitchFamily="34" charset="0"/>
              </a:rPr>
              <a:t>hy is it important to build procedures from conceptual understanding.</a:t>
            </a: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sz="1200" dirty="0">
                <a:solidFill>
                  <a:schemeClr val="tx1"/>
                </a:solidFill>
                <a:latin typeface="Arial" panose="020B0604020202020204" pitchFamily="34" charset="0"/>
                <a:cs typeface="Arial" panose="020B0604020202020204" pitchFamily="34" charset="0"/>
              </a:rPr>
              <a:t>Ask participants: What kind of “bizarre results’ could happen if students are taught mechanical execution of procedures without understanding the mathematical basis?</a:t>
            </a: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Fluency is not a simple idea. Being fluent means that students are able to choose flexibly among methods and strategies to solve contextual and mathematical problems, they understand and are able to explain their approaches, and they are able to produce accurate answers efficiently. Fluency builds from initial exploration and discussion of number concepts to using informal reasoning strategies based on meanings and properties of the operations to the eventual use of general methods as tools in solving problems. This sequence is beneficial whether students are building toward fluency with single- and multi-digit computation with whole numbers or fluency with, for example, fraction operations, proportional relationships, measurement formulas, or algebraic procedures. </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49</a:t>
            </a:fld>
            <a:endParaRPr lang="en-US" dirty="0"/>
          </a:p>
        </p:txBody>
      </p:sp>
    </p:spTree>
    <p:extLst>
      <p:ext uri="{BB962C8B-B14F-4D97-AF65-F5344CB8AC3E}">
        <p14:creationId xmlns:p14="http://schemas.microsoft.com/office/powerpoint/2010/main" val="380521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Arial" panose="020B0604020202020204" pitchFamily="34" charset="0"/>
                <a:ea typeface="+mn-ea"/>
                <a:cs typeface="Arial" panose="020B0604020202020204" pitchFamily="34" charset="0"/>
              </a:rPr>
              <a:t>The development of the standards began with research-based learning progressions detailing what is known today about how students’ mathematical knowledge, skill, and understanding develop over time. The knowledge and skills students need to be prepared for mathematics in college, career, and life are woven throughout the mathematics standards.  However, the Standards do not describe or prescribe the teacher practices or actions that will ensure all students will be successful and mathematically literate.</a:t>
            </a:r>
            <a:endParaRPr lang="en-US" dirty="0">
              <a:latin typeface="Arial" panose="020B0604020202020204" pitchFamily="34" charset="0"/>
              <a:cs typeface="Arial" panose="020B0604020202020204" pitchFamily="34" charset="0"/>
            </a:endParaRPr>
          </a:p>
          <a:p>
            <a:pPr marL="471145" indent="-471145">
              <a:lnSpc>
                <a:spcPct val="50000"/>
              </a:lnSpc>
              <a:buFont typeface="Arial"/>
              <a:buChar char="•"/>
            </a:pPr>
            <a:endParaRPr lang="en-US" dirty="0">
              <a:solidFill>
                <a:srgbClr val="003366"/>
              </a:solidFill>
              <a:latin typeface="Arial" panose="020B0604020202020204" pitchFamily="34" charset="0"/>
              <a:cs typeface="Arial" panose="020B0604020202020204" pitchFamily="34" charset="0"/>
            </a:endParaRPr>
          </a:p>
          <a:p>
            <a:pPr marL="471145" indent="-471145">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5</a:t>
            </a:fld>
            <a:endParaRPr lang="en-US" dirty="0"/>
          </a:p>
        </p:txBody>
      </p:sp>
    </p:spTree>
    <p:extLst>
      <p:ext uri="{BB962C8B-B14F-4D97-AF65-F5344CB8AC3E}">
        <p14:creationId xmlns:p14="http://schemas.microsoft.com/office/powerpoint/2010/main" val="2225857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p. 47</a:t>
            </a:r>
          </a:p>
          <a:p>
            <a:pPr marL="0" indent="0">
              <a:lnSpc>
                <a:spcPct val="50000"/>
              </a:lnSpc>
              <a:buFont typeface="Arial"/>
              <a:buNone/>
            </a:pPr>
            <a:endParaRPr lang="en-US"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Ask participants:</a:t>
            </a: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What visual models have they used to build procedural fluency? </a:t>
            </a:r>
          </a:p>
          <a:p>
            <a:pPr marL="0" indent="0">
              <a:lnSpc>
                <a:spcPct val="50000"/>
              </a:lnSpc>
              <a:buFont typeface="Arial"/>
              <a:buNone/>
            </a:pPr>
            <a:r>
              <a:rPr lang="en-US" dirty="0">
                <a:solidFill>
                  <a:schemeClr val="tx1"/>
                </a:solidFill>
                <a:latin typeface="Arial" panose="020B0604020202020204" pitchFamily="34" charset="0"/>
                <a:cs typeface="Arial" panose="020B0604020202020204" pitchFamily="34" charset="0"/>
              </a:rPr>
              <a:t>Is it important for students to be able to explain why the procedures they used worked,</a:t>
            </a:r>
            <a:r>
              <a:rPr lang="en-US" baseline="0" dirty="0">
                <a:solidFill>
                  <a:schemeClr val="tx1"/>
                </a:solidFill>
                <a:latin typeface="Arial" panose="020B0604020202020204" pitchFamily="34" charset="0"/>
                <a:cs typeface="Arial" panose="020B0604020202020204" pitchFamily="34" charset="0"/>
              </a:rPr>
              <a:t> why?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50</a:t>
            </a:fld>
            <a:endParaRPr lang="en-US" dirty="0"/>
          </a:p>
        </p:txBody>
      </p:sp>
    </p:spTree>
    <p:extLst>
      <p:ext uri="{BB962C8B-B14F-4D97-AF65-F5344CB8AC3E}">
        <p14:creationId xmlns:p14="http://schemas.microsoft.com/office/powerpoint/2010/main" val="6624418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THINK-PAIR-SHARE</a:t>
            </a:r>
          </a:p>
          <a:p>
            <a:r>
              <a:rPr lang="en-US" dirty="0">
                <a:latin typeface="Arial" panose="020B0604020202020204" pitchFamily="34" charset="0"/>
                <a:cs typeface="Arial" panose="020B0604020202020204" pitchFamily="34" charset="0"/>
              </a:rPr>
              <a:t>With participants grouped in pairs, ask participants to respond to the questions.  Remind them to utilize their completed </a:t>
            </a:r>
            <a:r>
              <a:rPr lang="en-US" i="1" dirty="0">
                <a:latin typeface="Arial" panose="020B0604020202020204" pitchFamily="34" charset="0"/>
                <a:cs typeface="Arial" panose="020B0604020202020204" pitchFamily="34" charset="0"/>
              </a:rPr>
              <a:t>Effective Teaching Look </a:t>
            </a:r>
            <a:r>
              <a:rPr lang="en-US" i="1" dirty="0" err="1">
                <a:latin typeface="Arial" panose="020B0604020202020204" pitchFamily="34" charset="0"/>
                <a:cs typeface="Arial" panose="020B0604020202020204" pitchFamily="34" charset="0"/>
              </a:rPr>
              <a:t>Fors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Notes from video clips: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teacher is helping the students see that when measuring to compare lengths,</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you must use the same endpoints. </a:t>
            </a:r>
          </a:p>
        </p:txBody>
      </p:sp>
      <p:sp>
        <p:nvSpPr>
          <p:cNvPr id="4" name="Slide Number Placeholder 3"/>
          <p:cNvSpPr>
            <a:spLocks noGrp="1"/>
          </p:cNvSpPr>
          <p:nvPr>
            <p:ph type="sldNum" sz="quarter" idx="10"/>
          </p:nvPr>
        </p:nvSpPr>
        <p:spPr/>
        <p:txBody>
          <a:bodyPr/>
          <a:lstStyle/>
          <a:p>
            <a:fld id="{574782EB-4FAA-490E-8F2D-179336FF04BD}" type="slidenum">
              <a:rPr lang="en-US" smtClean="0"/>
              <a:pPr/>
              <a:t>51</a:t>
            </a:fld>
            <a:endParaRPr lang="en-US" dirty="0"/>
          </a:p>
        </p:txBody>
      </p:sp>
    </p:spTree>
    <p:extLst>
      <p:ext uri="{BB962C8B-B14F-4D97-AF65-F5344CB8AC3E}">
        <p14:creationId xmlns:p14="http://schemas.microsoft.com/office/powerpoint/2010/main" val="20737087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video clips for this section</a:t>
            </a:r>
          </a:p>
        </p:txBody>
      </p:sp>
      <p:sp>
        <p:nvSpPr>
          <p:cNvPr id="4" name="Slide Number Placeholder 3"/>
          <p:cNvSpPr>
            <a:spLocks noGrp="1"/>
          </p:cNvSpPr>
          <p:nvPr>
            <p:ph type="sldNum" sz="quarter" idx="10"/>
          </p:nvPr>
        </p:nvSpPr>
        <p:spPr/>
        <p:txBody>
          <a:bodyPr/>
          <a:lstStyle/>
          <a:p>
            <a:fld id="{574782EB-4FAA-490E-8F2D-179336FF04BD}" type="slidenum">
              <a:rPr lang="en-US" smtClean="0"/>
              <a:pPr/>
              <a:t>52</a:t>
            </a:fld>
            <a:endParaRPr lang="en-US" dirty="0"/>
          </a:p>
        </p:txBody>
      </p:sp>
    </p:spTree>
    <p:extLst>
      <p:ext uri="{BB962C8B-B14F-4D97-AF65-F5344CB8AC3E}">
        <p14:creationId xmlns:p14="http://schemas.microsoft.com/office/powerpoint/2010/main" val="20777150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Discuss with the participants the importance for students to be able to figure things out for themselves.  </a:t>
            </a: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latin typeface="Arial" panose="020B0604020202020204" pitchFamily="34" charset="0"/>
                <a:cs typeface="Arial" panose="020B0604020202020204" pitchFamily="34" charset="0"/>
              </a:rPr>
              <a:t>It is through this process of figuring things out that students will develop authority and ownership of their own learning.</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1"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53</a:t>
            </a:fld>
            <a:endParaRPr lang="en-US" dirty="0"/>
          </a:p>
        </p:txBody>
      </p:sp>
    </p:spTree>
    <p:extLst>
      <p:ext uri="{BB962C8B-B14F-4D97-AF65-F5344CB8AC3E}">
        <p14:creationId xmlns:p14="http://schemas.microsoft.com/office/powerpoint/2010/main" val="41592895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p.48.</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1"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latin typeface="Arial" panose="020B0604020202020204" pitchFamily="34" charset="0"/>
                <a:cs typeface="Arial" panose="020B0604020202020204" pitchFamily="34" charset="0"/>
              </a:rPr>
              <a:t>In comparisons of mathematics teaching in the United States and in high-achieving countries, U.S. mathematics instruction has been characterized as rarely asking students to think and reason with or about mathematical ideas (</a:t>
            </a:r>
            <a:r>
              <a:rPr lang="en-US" dirty="0" err="1">
                <a:latin typeface="Arial" panose="020B0604020202020204" pitchFamily="34" charset="0"/>
                <a:cs typeface="Arial" panose="020B0604020202020204" pitchFamily="34" charset="0"/>
              </a:rPr>
              <a:t>Banilower</a:t>
            </a:r>
            <a:r>
              <a:rPr lang="en-US" dirty="0">
                <a:latin typeface="Arial" panose="020B0604020202020204" pitchFamily="34" charset="0"/>
                <a:cs typeface="Arial" panose="020B0604020202020204" pitchFamily="34" charset="0"/>
              </a:rPr>
              <a:t> et al. 2006; Hiebert and Stigler 2004). Teachers sometimes perceive student frustration or lack of immediate success as indicators that they have somehow failed their students. As a result, they jump in to “rescue” students by breaking down the task and guiding students step by step through the difficulties. Although well intentioned, such “rescuing” undermines the efforts of students, lowers the cognitive demand of the task, and deprives students of opportunities to engage fully in making sense of the mathematics. </a:t>
            </a:r>
          </a:p>
        </p:txBody>
      </p:sp>
      <p:sp>
        <p:nvSpPr>
          <p:cNvPr id="4" name="Slide Number Placeholder 3"/>
          <p:cNvSpPr>
            <a:spLocks noGrp="1"/>
          </p:cNvSpPr>
          <p:nvPr>
            <p:ph type="sldNum" sz="quarter" idx="10"/>
          </p:nvPr>
        </p:nvSpPr>
        <p:spPr/>
        <p:txBody>
          <a:bodyPr/>
          <a:lstStyle/>
          <a:p>
            <a:fld id="{574782EB-4FAA-490E-8F2D-179336FF04BD}" type="slidenum">
              <a:rPr lang="en-US" smtClean="0"/>
              <a:pPr/>
              <a:t>54</a:t>
            </a:fld>
            <a:endParaRPr lang="en-US" dirty="0"/>
          </a:p>
        </p:txBody>
      </p:sp>
    </p:spTree>
    <p:extLst>
      <p:ext uri="{BB962C8B-B14F-4D97-AF65-F5344CB8AC3E}">
        <p14:creationId xmlns:p14="http://schemas.microsoft.com/office/powerpoint/2010/main" val="32449150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Virginia Department of Education Mathematics Institutes 2019  Professional Development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Grades 6-8 Institute PowerPoint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hlinkClick r:id="rId3"/>
              </a:rPr>
              <a:t>http://www.doe.virginia.gov/instruction/mathematics/professional_development/institutes/2019/index.shtml</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The chart is from the work of Dr. John Hattie.  He analyzed the impact of student, teacher, home, curriculum and community actions on student learning.  Based on data, each action scored an Effect Rate for the ability to affect student achievement.  The values range from a negative .20 to a positive 1.20.  The higher the score, the greater the positive impact of the action on student achievement.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1" dirty="0">
              <a:solidFill>
                <a:schemeClr val="tx1"/>
              </a:solidFill>
              <a:latin typeface="Arial" panose="020B0604020202020204" pitchFamily="34" charset="0"/>
              <a:cs typeface="Arial" panose="020B0604020202020204" pitchFamily="34" charset="0"/>
            </a:endParaRPr>
          </a:p>
          <a:p>
            <a:pPr marL="0" indent="0">
              <a:lnSpc>
                <a:spcPct val="50000"/>
              </a:lnSpc>
              <a:buFont typeface="Arial"/>
              <a:buNone/>
            </a:pPr>
            <a:r>
              <a:rPr lang="en-US" dirty="0"/>
              <a:t>There is a high relationship between engagement and degree of concentration on tasks. One way of enhancing concentration is to mentally visualize the processes and strategies involved in a task.  Students who mentally visualized various motor tasks were more effective compared to those that did not (d = 0.48).</a:t>
            </a:r>
          </a:p>
          <a:p>
            <a:pPr marL="0" indent="0">
              <a:lnSpc>
                <a:spcPct val="50000"/>
              </a:lnSpc>
              <a:buFont typeface="Arial"/>
              <a:buNone/>
            </a:pPr>
            <a:endParaRPr lang="en-US" dirty="0">
              <a:latin typeface="Arial" panose="020B0604020202020204" pitchFamily="34" charset="0"/>
              <a:cs typeface="Arial" panose="020B0604020202020204" pitchFamily="34" charset="0"/>
            </a:endParaRPr>
          </a:p>
          <a:p>
            <a:pPr marL="0" indent="0">
              <a:lnSpc>
                <a:spcPct val="50000"/>
              </a:lnSpc>
              <a:buFont typeface="Arial"/>
              <a:buNone/>
            </a:pPr>
            <a:r>
              <a:rPr lang="en-US" dirty="0"/>
              <a:t>Teachers greatly influence how students perceive and approach struggle in the mathematics classroom. Even young students can learn to value struggle as an expected and natural part of learning, as demonstrated by the class motto of one first-grade math class: “If you are not struggling, you are not learning” (Carter 2008, p. 136). Teachers must accept that struggle is important to students’ learning of mathematics, convey this message to students, and provide time for them to try to work through their uncertainties. Unfortunately, this may not be enough, since some students will still simply shut down in the face of frustration, proclaim “I don’t know,” and give up. Dweck (2006) has shown that students with a fixed mindset— that is, those who believe that intelligence (especially math ability) is an innate trait—are more likely to give up when they encounter difficulties because they believe that learning mathematics should come naturally. By contrast, students with a growth mindset—that is, those who believe that intelligence can be developed through effort—are likely to persevere through a struggle because they see challenging work as an opportunity to learn and grow.</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55</a:t>
            </a:fld>
            <a:endParaRPr lang="en-US" dirty="0"/>
          </a:p>
        </p:txBody>
      </p:sp>
    </p:spTree>
    <p:extLst>
      <p:ext uri="{BB962C8B-B14F-4D97-AF65-F5344CB8AC3E}">
        <p14:creationId xmlns:p14="http://schemas.microsoft.com/office/powerpoint/2010/main" val="40250918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Success for All</a:t>
            </a:r>
            <a:r>
              <a:rPr lang="en-US" dirty="0">
                <a:solidFill>
                  <a:schemeClr val="tx1"/>
                </a:solidFill>
                <a:latin typeface="Arial" panose="020B0604020202020204" pitchFamily="34" charset="0"/>
                <a:cs typeface="Arial" panose="020B0604020202020204" pitchFamily="34" charset="0"/>
              </a:rPr>
              <a:t>, NCTM, 2014, p.52.</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1" dirty="0">
              <a:solidFill>
                <a:schemeClr val="tx1"/>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Use the chart to engage participants in a discussion of how they support students to persevere in problem solving.</a:t>
            </a:r>
          </a:p>
        </p:txBody>
      </p:sp>
      <p:sp>
        <p:nvSpPr>
          <p:cNvPr id="4" name="Slide Number Placeholder 3"/>
          <p:cNvSpPr>
            <a:spLocks noGrp="1"/>
          </p:cNvSpPr>
          <p:nvPr>
            <p:ph type="sldNum" sz="quarter" idx="5"/>
          </p:nvPr>
        </p:nvSpPr>
        <p:spPr/>
        <p:txBody>
          <a:bodyPr/>
          <a:lstStyle/>
          <a:p>
            <a:fld id="{574782EB-4FAA-490E-8F2D-179336FF04BD}" type="slidenum">
              <a:rPr lang="en-US" smtClean="0"/>
              <a:pPr/>
              <a:t>56</a:t>
            </a:fld>
            <a:endParaRPr lang="en-US" dirty="0"/>
          </a:p>
        </p:txBody>
      </p:sp>
    </p:spTree>
    <p:extLst>
      <p:ext uri="{BB962C8B-B14F-4D97-AF65-F5344CB8AC3E}">
        <p14:creationId xmlns:p14="http://schemas.microsoft.com/office/powerpoint/2010/main" val="19534522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THINK-PAIR-SHARE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With participants grouped in pairs, ask participants to respond to the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These will be general responses based on the participants experience and pedagogical knowledge. </a:t>
            </a:r>
          </a:p>
          <a:p>
            <a:endParaRPr lang="en-US" dirty="0"/>
          </a:p>
        </p:txBody>
      </p:sp>
      <p:sp>
        <p:nvSpPr>
          <p:cNvPr id="4" name="Slide Number Placeholder 3"/>
          <p:cNvSpPr>
            <a:spLocks noGrp="1"/>
          </p:cNvSpPr>
          <p:nvPr>
            <p:ph type="sldNum" sz="quarter" idx="5"/>
          </p:nvPr>
        </p:nvSpPr>
        <p:spPr/>
        <p:txBody>
          <a:bodyPr/>
          <a:lstStyle/>
          <a:p>
            <a:fld id="{574782EB-4FAA-490E-8F2D-179336FF04BD}" type="slidenum">
              <a:rPr lang="en-US" smtClean="0"/>
              <a:pPr/>
              <a:t>57</a:t>
            </a:fld>
            <a:endParaRPr lang="en-US" dirty="0"/>
          </a:p>
        </p:txBody>
      </p:sp>
    </p:spTree>
    <p:extLst>
      <p:ext uri="{BB962C8B-B14F-4D97-AF65-F5344CB8AC3E}">
        <p14:creationId xmlns:p14="http://schemas.microsoft.com/office/powerpoint/2010/main" val="38992748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video clips for this section</a:t>
            </a:r>
          </a:p>
        </p:txBody>
      </p:sp>
      <p:sp>
        <p:nvSpPr>
          <p:cNvPr id="4" name="Slide Number Placeholder 3"/>
          <p:cNvSpPr>
            <a:spLocks noGrp="1"/>
          </p:cNvSpPr>
          <p:nvPr>
            <p:ph type="sldNum" sz="quarter" idx="10"/>
          </p:nvPr>
        </p:nvSpPr>
        <p:spPr/>
        <p:txBody>
          <a:bodyPr/>
          <a:lstStyle/>
          <a:p>
            <a:fld id="{574782EB-4FAA-490E-8F2D-179336FF04BD}" type="slidenum">
              <a:rPr lang="en-US" smtClean="0"/>
              <a:pPr/>
              <a:t>58</a:t>
            </a:fld>
            <a:endParaRPr lang="en-US" dirty="0"/>
          </a:p>
        </p:txBody>
      </p:sp>
    </p:spTree>
    <p:extLst>
      <p:ext uri="{BB962C8B-B14F-4D97-AF65-F5344CB8AC3E}">
        <p14:creationId xmlns:p14="http://schemas.microsoft.com/office/powerpoint/2010/main" val="28655935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a:t>
            </a:r>
            <a:r>
              <a:rPr lang="en-US" i="0" dirty="0">
                <a:solidFill>
                  <a:schemeClr val="tx1"/>
                </a:solidFill>
                <a:latin typeface="Arial" panose="020B0604020202020204" pitchFamily="34" charset="0"/>
                <a:cs typeface="Arial" panose="020B0604020202020204" pitchFamily="34" charset="0"/>
              </a:rPr>
              <a:t>Success for All, NCTM, 2014, p. 53</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Ask participants: What can serve as evidence of student thinking when assessing progress toward understanding?</a:t>
            </a: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                            How should the evidence affect what a teacher does instructionally for students?</a:t>
            </a:r>
          </a:p>
        </p:txBody>
      </p:sp>
      <p:sp>
        <p:nvSpPr>
          <p:cNvPr id="4" name="Slide Number Placeholder 3"/>
          <p:cNvSpPr>
            <a:spLocks noGrp="1"/>
          </p:cNvSpPr>
          <p:nvPr>
            <p:ph type="sldNum" sz="quarter" idx="10"/>
          </p:nvPr>
        </p:nvSpPr>
        <p:spPr/>
        <p:txBody>
          <a:bodyPr/>
          <a:lstStyle/>
          <a:p>
            <a:fld id="{574782EB-4FAA-490E-8F2D-179336FF04BD}" type="slidenum">
              <a:rPr lang="en-US" smtClean="0"/>
              <a:pPr/>
              <a:t>59</a:t>
            </a:fld>
            <a:endParaRPr lang="en-US" dirty="0"/>
          </a:p>
        </p:txBody>
      </p:sp>
    </p:spTree>
    <p:extLst>
      <p:ext uri="{BB962C8B-B14F-4D97-AF65-F5344CB8AC3E}">
        <p14:creationId xmlns:p14="http://schemas.microsoft.com/office/powerpoint/2010/main" val="173782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rtl="0" eaLnBrk="1" latinLnBrk="0" hangingPunct="1">
              <a:buFont typeface="Arial" panose="020B0604020202020204" pitchFamily="34" charset="0"/>
              <a:buNone/>
            </a:pPr>
            <a:r>
              <a:rPr lang="en-US" sz="1200" b="0" i="0" kern="1200" dirty="0">
                <a:solidFill>
                  <a:schemeClr val="tx1"/>
                </a:solidFill>
                <a:effectLst/>
                <a:latin typeface="Arial" panose="020B0604020202020204" pitchFamily="34" charset="0"/>
                <a:ea typeface="+mn-ea"/>
                <a:cs typeface="Arial" panose="020B0604020202020204" pitchFamily="34" charset="0"/>
              </a:rPr>
              <a:t>Standards have contributed to higher achievement but challenges remain.</a:t>
            </a:r>
          </a:p>
          <a:p>
            <a:pPr marL="171450" indent="-171450" rtl="0" eaLnBrk="1" latinLnBrk="0" hangingPunct="1">
              <a:buFont typeface="Arial" panose="020B0604020202020204" pitchFamily="34" charset="0"/>
              <a:buChar cha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171450" indent="-171450" rtl="0" eaLnBrk="1" latinLnBrk="0" hangingPunct="1">
              <a:buFont typeface="Arial" panose="020B0604020202020204" pitchFamily="34" charset="0"/>
              <a:buChar char="•"/>
            </a:pPr>
            <a:r>
              <a:rPr lang="en-US" sz="1200" b="0" i="0" kern="1200" dirty="0">
                <a:solidFill>
                  <a:schemeClr val="tx1"/>
                </a:solidFill>
                <a:effectLst/>
                <a:latin typeface="Arial" panose="020B0604020202020204" pitchFamily="34" charset="0"/>
                <a:ea typeface="+mn-ea"/>
                <a:cs typeface="Arial" panose="020B0604020202020204" pitchFamily="34" charset="0"/>
              </a:rPr>
              <a:t>In 2019, the National Assessment of Educational Progress (NAEP) mathematics assessment was administered to representative samples of fourth- and eighth-grade students in the nation, states, the District of Columbia, Department of Defense schools, and 27 participating large urban districts. The assessment was delivered on digital devices and assessed students' knowledge and skills in mathematics and their ability to solve problems in mathematical and real-world contexts. Students also answered survey questions asking about their opportunities to learn about and engage in mathematics inside and outside of school.</a:t>
            </a:r>
            <a:endParaRPr lang="en-US" dirty="0">
              <a:latin typeface="Arial" panose="020B0604020202020204" pitchFamily="34" charset="0"/>
              <a:cs typeface="Arial" panose="020B0604020202020204" pitchFamily="34" charset="0"/>
            </a:endParaRPr>
          </a:p>
          <a:p>
            <a:pPr marL="176679" indent="-176679">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6679" indent="-176679">
              <a:buFont typeface="Arial" panose="020B0604020202020204" pitchFamily="34" charset="0"/>
              <a:buChar char="•"/>
            </a:pPr>
            <a:r>
              <a:rPr lang="en-US" sz="1200" b="0" i="0" kern="1200" dirty="0">
                <a:solidFill>
                  <a:schemeClr val="tx1"/>
                </a:solidFill>
                <a:effectLst/>
                <a:latin typeface="Arial" panose="020B0604020202020204" pitchFamily="34" charset="0"/>
                <a:ea typeface="+mn-ea"/>
                <a:cs typeface="Arial" panose="020B0604020202020204" pitchFamily="34" charset="0"/>
              </a:rPr>
              <a:t>Mathematical performance, for PISA, measures the mathematical literacy of a 15 year-old student to formulate, employ and interpret mathematics in a variety of contexts to describe, predict and explain phenomena, recognizing the role that mathematics plays in the world. The mean score is the measure. A mathematically literate student recognizes the role that mathematics plays in the world in order to make well-founded judgments and decisions needed by constructive, engaged and reflective citizens.</a:t>
            </a:r>
          </a:p>
          <a:p>
            <a:pPr marL="176679" indent="-176679">
              <a:buFont typeface="Arial" panose="020B0604020202020204" pitchFamily="34" charset="0"/>
              <a:buChar cha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176679" indent="-176679">
              <a:buFont typeface="Arial" panose="020B0604020202020204" pitchFamily="34" charset="0"/>
              <a:buChar char="•"/>
            </a:pPr>
            <a:r>
              <a:rPr lang="en-US" sz="1200" b="0" i="0" kern="1200" dirty="0">
                <a:solidFill>
                  <a:schemeClr val="tx1"/>
                </a:solidFill>
                <a:effectLst/>
                <a:latin typeface="Arial" panose="020B0604020202020204" pitchFamily="34" charset="0"/>
                <a:ea typeface="+mn-ea"/>
                <a:cs typeface="Arial" panose="020B0604020202020204" pitchFamily="34" charset="0"/>
              </a:rPr>
              <a:t>2019 NAEP: Lower-, middle-, and higher-performing students at grades 4 and 8 made gains compared to the early 1990s and 2000; </a:t>
            </a:r>
            <a:r>
              <a:rPr lang="en-US" sz="1200" b="1" i="0" kern="1200" dirty="0">
                <a:solidFill>
                  <a:schemeClr val="tx1"/>
                </a:solidFill>
                <a:effectLst/>
                <a:latin typeface="Arial" panose="020B0604020202020204" pitchFamily="34" charset="0"/>
                <a:ea typeface="+mn-ea"/>
                <a:cs typeface="Arial" panose="020B0604020202020204" pitchFamily="34" charset="0"/>
              </a:rPr>
              <a:t>no significant progress was made at both grades for lower-performing students compared to a decade ago.</a:t>
            </a:r>
          </a:p>
          <a:p>
            <a:pPr marL="176679" indent="-176679">
              <a:buFont typeface="Arial" panose="020B0604020202020204" pitchFamily="34" charset="0"/>
              <a:buChar cha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471145" indent="-471145">
              <a:lnSpc>
                <a:spcPct val="50000"/>
              </a:lnSpc>
              <a:buFont typeface="Arial"/>
              <a:buChar char="•"/>
            </a:pPr>
            <a:endParaRPr lang="en-US" dirty="0">
              <a:solidFill>
                <a:srgbClr val="003366"/>
              </a:solidFill>
              <a:latin typeface="Verdana"/>
              <a:cs typeface="Verdana"/>
            </a:endParaRPr>
          </a:p>
          <a:p>
            <a:pPr marL="471145" indent="-471145">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6</a:t>
            </a:fld>
            <a:endParaRPr lang="en-US" dirty="0"/>
          </a:p>
        </p:txBody>
      </p:sp>
    </p:spTree>
    <p:extLst>
      <p:ext uri="{BB962C8B-B14F-4D97-AF65-F5344CB8AC3E}">
        <p14:creationId xmlns:p14="http://schemas.microsoft.com/office/powerpoint/2010/main" val="13353711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dirty="0">
                <a:solidFill>
                  <a:schemeClr val="tx1"/>
                </a:solidFill>
                <a:latin typeface="Arial" panose="020B0604020202020204" pitchFamily="34" charset="0"/>
                <a:cs typeface="Arial" panose="020B0604020202020204" pitchFamily="34" charset="0"/>
              </a:rPr>
              <a:t>Source: </a:t>
            </a:r>
            <a:r>
              <a:rPr lang="en-US" i="1" dirty="0">
                <a:solidFill>
                  <a:schemeClr val="tx1"/>
                </a:solidFill>
                <a:latin typeface="Arial" panose="020B0604020202020204" pitchFamily="34" charset="0"/>
                <a:cs typeface="Arial" panose="020B0604020202020204" pitchFamily="34" charset="0"/>
              </a:rPr>
              <a:t>Principles to Action: Ensuring Mathematical </a:t>
            </a:r>
            <a:r>
              <a:rPr lang="en-US" i="0" dirty="0">
                <a:solidFill>
                  <a:schemeClr val="tx1"/>
                </a:solidFill>
                <a:latin typeface="Arial" panose="020B0604020202020204" pitchFamily="34" charset="0"/>
                <a:cs typeface="Arial" panose="020B0604020202020204" pitchFamily="34" charset="0"/>
              </a:rPr>
              <a:t>Success for All, NCTM, 2014, p. 53</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Ask participants: What is formative assessment?  </a:t>
            </a: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                            Is it possible to do formative assessment everyday?  </a:t>
            </a: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                            If so, how?</a:t>
            </a:r>
          </a:p>
        </p:txBody>
      </p:sp>
      <p:sp>
        <p:nvSpPr>
          <p:cNvPr id="4" name="Slide Number Placeholder 3"/>
          <p:cNvSpPr>
            <a:spLocks noGrp="1"/>
          </p:cNvSpPr>
          <p:nvPr>
            <p:ph type="sldNum" sz="quarter" idx="10"/>
          </p:nvPr>
        </p:nvSpPr>
        <p:spPr/>
        <p:txBody>
          <a:bodyPr/>
          <a:lstStyle/>
          <a:p>
            <a:fld id="{574782EB-4FAA-490E-8F2D-179336FF04BD}" type="slidenum">
              <a:rPr lang="en-US" smtClean="0"/>
              <a:pPr/>
              <a:t>60</a:t>
            </a:fld>
            <a:endParaRPr lang="en-US" dirty="0"/>
          </a:p>
        </p:txBody>
      </p:sp>
    </p:spTree>
    <p:extLst>
      <p:ext uri="{BB962C8B-B14F-4D97-AF65-F5344CB8AC3E}">
        <p14:creationId xmlns:p14="http://schemas.microsoft.com/office/powerpoint/2010/main" val="42651804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Virginia Department of Education Mathematics Institutes 2019  Professional Development 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Grades 6-8 Institute PowerPoint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hlinkClick r:id="rId3"/>
              </a:rPr>
              <a:t>http://www.doe.virginia.gov/instruction/mathematics/professional_development/institutes/2019/index.shtml</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i="0" dirty="0">
                <a:latin typeface="Arial" panose="020B0604020202020204" pitchFamily="34" charset="0"/>
                <a:cs typeface="Arial" panose="020B0604020202020204" pitchFamily="34" charset="0"/>
              </a:rPr>
              <a:t>The chart is from the work of Dr. John Hattie.  He analyzed the impact of student, teacher, home, curriculum and community actions on student learning.  Based on data, each action scored an Effect Rate for the ability to affect student achievement.  The values range from a negative .20 to a positive 1.20.  The higher the score, the greater the positive impact of the action on student achievement.</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Cognitive task analysis was among the highest scoring actions to affect student achievement.  </a:t>
            </a:r>
          </a:p>
          <a:p>
            <a:pPr marL="0" marR="0" lvl="0" indent="0" algn="l" defTabSz="914400" rtl="0" eaLnBrk="1" fontAlgn="auto" latinLnBrk="0" hangingPunct="1">
              <a:lnSpc>
                <a:spcPct val="50000"/>
              </a:lnSpc>
              <a:spcBef>
                <a:spcPts val="0"/>
              </a:spcBef>
              <a:spcAft>
                <a:spcPts val="0"/>
              </a:spcAft>
              <a:buClrTx/>
              <a:buSzTx/>
              <a:buFont typeface="Arial"/>
              <a:buNone/>
              <a:tabLst/>
              <a:defRPr/>
            </a:pPr>
            <a:endParaRPr lang="en-US"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i="0" dirty="0">
                <a:solidFill>
                  <a:schemeClr val="tx1"/>
                </a:solidFill>
                <a:latin typeface="Arial" panose="020B0604020202020204" pitchFamily="34" charset="0"/>
                <a:cs typeface="Arial" panose="020B0604020202020204" pitchFamily="34" charset="0"/>
              </a:rPr>
              <a:t>Ask participants to give an example of what a cognitive task might look like in the classroom and why it is so effective.</a:t>
            </a:r>
          </a:p>
        </p:txBody>
      </p:sp>
      <p:sp>
        <p:nvSpPr>
          <p:cNvPr id="4" name="Slide Number Placeholder 3"/>
          <p:cNvSpPr>
            <a:spLocks noGrp="1"/>
          </p:cNvSpPr>
          <p:nvPr>
            <p:ph type="sldNum" sz="quarter" idx="10"/>
          </p:nvPr>
        </p:nvSpPr>
        <p:spPr/>
        <p:txBody>
          <a:bodyPr/>
          <a:lstStyle/>
          <a:p>
            <a:fld id="{574782EB-4FAA-490E-8F2D-179336FF04BD}" type="slidenum">
              <a:rPr lang="en-US" smtClean="0"/>
              <a:pPr/>
              <a:t>61</a:t>
            </a:fld>
            <a:endParaRPr lang="en-US" dirty="0"/>
          </a:p>
        </p:txBody>
      </p:sp>
    </p:spTree>
    <p:extLst>
      <p:ext uri="{BB962C8B-B14F-4D97-AF65-F5344CB8AC3E}">
        <p14:creationId xmlns:p14="http://schemas.microsoft.com/office/powerpoint/2010/main" val="30958718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THINK-PAIR-SHARE</a:t>
            </a:r>
          </a:p>
          <a:p>
            <a:r>
              <a:rPr lang="en-US" dirty="0">
                <a:latin typeface="Arial" panose="020B0604020202020204" pitchFamily="34" charset="0"/>
                <a:cs typeface="Arial" panose="020B0604020202020204" pitchFamily="34" charset="0"/>
              </a:rPr>
              <a:t>With participants grouped in pairs, ask participants to respond to the questions.  Remind them to utilize their completed </a:t>
            </a:r>
            <a:r>
              <a:rPr lang="en-US" i="1" dirty="0">
                <a:latin typeface="Arial" panose="020B0604020202020204" pitchFamily="34" charset="0"/>
                <a:cs typeface="Arial" panose="020B0604020202020204" pitchFamily="34" charset="0"/>
              </a:rPr>
              <a:t>Effective Teaching Look </a:t>
            </a:r>
            <a:r>
              <a:rPr lang="en-US" i="1" dirty="0" err="1">
                <a:latin typeface="Arial" panose="020B0604020202020204" pitchFamily="34" charset="0"/>
                <a:cs typeface="Arial" panose="020B0604020202020204" pitchFamily="34" charset="0"/>
              </a:rPr>
              <a:t>Fors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Notes:</a:t>
            </a:r>
          </a:p>
          <a:p>
            <a:r>
              <a:rPr lang="en-US" dirty="0">
                <a:latin typeface="Arial" panose="020B0604020202020204" pitchFamily="34" charset="0"/>
                <a:cs typeface="Arial" panose="020B0604020202020204" pitchFamily="34" charset="0"/>
              </a:rPr>
              <a:t>Notice how the teacher asks for additional information in order to understand where the student is with his/her learning.</a:t>
            </a:r>
          </a:p>
          <a:p>
            <a:r>
              <a:rPr lang="en-US" dirty="0">
                <a:latin typeface="Arial" panose="020B0604020202020204" pitchFamily="34" charset="0"/>
                <a:cs typeface="Arial" panose="020B0604020202020204" pitchFamily="34" charset="0"/>
              </a:rPr>
              <a:t>Notice how she then uses examples and non-examples in order to further the students’ understanding. </a:t>
            </a:r>
          </a:p>
          <a:p>
            <a:endParaRPr lang="en-US" dirty="0"/>
          </a:p>
        </p:txBody>
      </p:sp>
      <p:sp>
        <p:nvSpPr>
          <p:cNvPr id="4" name="Slide Number Placeholder 3"/>
          <p:cNvSpPr>
            <a:spLocks noGrp="1"/>
          </p:cNvSpPr>
          <p:nvPr>
            <p:ph type="sldNum" sz="quarter" idx="5"/>
          </p:nvPr>
        </p:nvSpPr>
        <p:spPr/>
        <p:txBody>
          <a:bodyPr/>
          <a:lstStyle/>
          <a:p>
            <a:fld id="{574782EB-4FAA-490E-8F2D-179336FF04BD}" type="slidenum">
              <a:rPr lang="en-US" smtClean="0"/>
              <a:pPr/>
              <a:t>62</a:t>
            </a:fld>
            <a:endParaRPr lang="en-US" dirty="0"/>
          </a:p>
        </p:txBody>
      </p:sp>
    </p:spTree>
    <p:extLst>
      <p:ext uri="{BB962C8B-B14F-4D97-AF65-F5344CB8AC3E}">
        <p14:creationId xmlns:p14="http://schemas.microsoft.com/office/powerpoint/2010/main" val="8511959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 PAIR AND SHARE – </a:t>
            </a:r>
            <a:r>
              <a:rPr lang="en-US" b="1" dirty="0">
                <a:latin typeface="Arial" panose="020B0604020202020204" pitchFamily="34" charset="0"/>
                <a:cs typeface="Arial" panose="020B0604020202020204" pitchFamily="34" charset="0"/>
              </a:rPr>
              <a:t>CLOSURE ACTIVITY</a:t>
            </a:r>
          </a:p>
          <a:p>
            <a:r>
              <a:rPr lang="en-US" dirty="0">
                <a:latin typeface="Arial" panose="020B0604020202020204" pitchFamily="34" charset="0"/>
                <a:cs typeface="Arial" panose="020B0604020202020204" pitchFamily="34" charset="0"/>
              </a:rPr>
              <a:t>With participants grouped in pairs, ask participants to reflect on what they have learned about the eight Effective Mathematics Teaching Practices.  Ask each participant to select 1-2 Practices to study and to implement with students              In pairs, develop a list of actions they will need to take in the pursuit of mathematical success for all their students.</a:t>
            </a:r>
            <a:endParaRPr lang="en-US" dirty="0"/>
          </a:p>
        </p:txBody>
      </p:sp>
      <p:sp>
        <p:nvSpPr>
          <p:cNvPr id="4" name="Slide Number Placeholder 3"/>
          <p:cNvSpPr>
            <a:spLocks noGrp="1"/>
          </p:cNvSpPr>
          <p:nvPr>
            <p:ph type="sldNum" sz="quarter" idx="5"/>
          </p:nvPr>
        </p:nvSpPr>
        <p:spPr/>
        <p:txBody>
          <a:bodyPr/>
          <a:lstStyle/>
          <a:p>
            <a:fld id="{574782EB-4FAA-490E-8F2D-179336FF04BD}" type="slidenum">
              <a:rPr lang="en-US" smtClean="0"/>
              <a:pPr/>
              <a:t>63</a:t>
            </a:fld>
            <a:endParaRPr lang="en-US" dirty="0"/>
          </a:p>
        </p:txBody>
      </p:sp>
    </p:spTree>
    <p:extLst>
      <p:ext uri="{BB962C8B-B14F-4D97-AF65-F5344CB8AC3E}">
        <p14:creationId xmlns:p14="http://schemas.microsoft.com/office/powerpoint/2010/main" val="30521231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85800"/>
            <a:ext cx="4572000" cy="3429000"/>
          </a:xfrm>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74782EB-4FAA-490E-8F2D-179336FF04BD}" type="slidenum">
              <a:rPr lang="en-US" smtClean="0"/>
              <a:pPr/>
              <a:t>64</a:t>
            </a:fld>
            <a:endParaRPr lang="en-US" dirty="0"/>
          </a:p>
        </p:txBody>
      </p:sp>
    </p:spTree>
    <p:extLst>
      <p:ext uri="{BB962C8B-B14F-4D97-AF65-F5344CB8AC3E}">
        <p14:creationId xmlns:p14="http://schemas.microsoft.com/office/powerpoint/2010/main" val="328882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NCTM </a:t>
            </a:r>
            <a:r>
              <a:rPr lang="en-US" i="1" dirty="0">
                <a:latin typeface="Arial" panose="020B0604020202020204" pitchFamily="34" charset="0"/>
                <a:cs typeface="Arial" panose="020B0604020202020204" pitchFamily="34" charset="0"/>
              </a:rPr>
              <a:t>Principles to Actions   (</a:t>
            </a:r>
            <a:r>
              <a:rPr lang="en-US" dirty="0">
                <a:latin typeface="Arial" panose="020B0604020202020204" pitchFamily="34" charset="0"/>
                <a:cs typeface="Arial" panose="020B0604020202020204" pitchFamily="34" charset="0"/>
              </a:rPr>
              <a:t>www.nctm.org/principlestoactions)</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50000"/>
              </a:lnSpc>
              <a:spcBef>
                <a:spcPts val="0"/>
              </a:spcBef>
              <a:spcAft>
                <a:spcPts val="0"/>
              </a:spcAft>
              <a:buClrTx/>
              <a:buSzTx/>
              <a:buFont typeface="Arial"/>
              <a:buNone/>
              <a:tabLst/>
              <a:defRPr/>
            </a:pPr>
            <a:r>
              <a:rPr lang="en-US" sz="1200" dirty="0">
                <a:latin typeface="Arial" panose="020B0604020202020204" pitchFamily="34" charset="0"/>
                <a:cs typeface="Arial" panose="020B0604020202020204" pitchFamily="34" charset="0"/>
              </a:rPr>
              <a:t>Summarize the</a:t>
            </a:r>
            <a:r>
              <a:rPr lang="en-US" sz="1200" baseline="0" dirty="0">
                <a:latin typeface="Arial" panose="020B0604020202020204" pitchFamily="34" charset="0"/>
                <a:cs typeface="Arial" panose="020B0604020202020204" pitchFamily="34" charset="0"/>
              </a:rPr>
              <a:t> Teaching and Learning Principle, </a:t>
            </a:r>
            <a:r>
              <a:rPr lang="en-US" sz="1200" dirty="0">
                <a:latin typeface="Arial" panose="020B0604020202020204" pitchFamily="34" charset="0"/>
                <a:cs typeface="Arial" panose="020B0604020202020204" pitchFamily="34" charset="0"/>
              </a:rPr>
              <a:t>noting the strong emphasis on promoting</a:t>
            </a:r>
            <a:r>
              <a:rPr lang="en-US" sz="1200" baseline="0" dirty="0">
                <a:latin typeface="Arial" panose="020B0604020202020204" pitchFamily="34" charset="0"/>
                <a:cs typeface="Arial" panose="020B0604020202020204" pitchFamily="34" charset="0"/>
              </a:rPr>
              <a:t> students’ ability to make sense of mathematical ideas and to reason mathematically. Ask the participants to keep this Principle in mind throughout the session and in particular, as they watch the WV Classroom Video.</a:t>
            </a:r>
            <a:endParaRPr lang="en-US" sz="16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7</a:t>
            </a:fld>
            <a:endParaRPr lang="en-US" dirty="0"/>
          </a:p>
        </p:txBody>
      </p:sp>
    </p:spTree>
    <p:extLst>
      <p:ext uri="{BB962C8B-B14F-4D97-AF65-F5344CB8AC3E}">
        <p14:creationId xmlns:p14="http://schemas.microsoft.com/office/powerpoint/2010/main" val="401167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Prior to the workshop and based on the expected number of participants, prepare packets of the Beliefs About Teaching and Learning Mathematics cards.  Cut the cards apart,  shuffle the cards and place them in an envelope.  Each pair or group of participants will need one packet of cards.  Also, prepare a packet of cards for the</a:t>
            </a:r>
            <a:r>
              <a:rPr lang="en-US" baseline="0" dirty="0">
                <a:latin typeface="Arial" panose="020B0604020202020204" pitchFamily="34" charset="0"/>
                <a:cs typeface="Arial" panose="020B0604020202020204" pitchFamily="34" charset="0"/>
              </a:rPr>
              <a:t> teacher</a:t>
            </a:r>
            <a:r>
              <a:rPr lang="en-US" dirty="0">
                <a:latin typeface="Arial" panose="020B0604020202020204" pitchFamily="34" charset="0"/>
                <a:cs typeface="Arial" panose="020B0604020202020204" pitchFamily="34" charset="0"/>
              </a:rPr>
              <a:t> to use during the discussion of the activity.</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During the activity, circulate among the pairs or groups of participants as they work to sort the belief cards.  </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After all pairs or groups have completed the sorting task, ask the participants if there were any belief cards they found difficult to classify as either Productive or Unproductive.  Ask why they found it difficult to assign the belief card to a category.</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Select a belief card from your packet and read the card to the participants.  Ask the participants how they classified the belief and why.  Repeat selecting cards and engaging the participants until 3 to 5 cards have been discussed.  Be sure to select both Productive and Unproductive beliefs.</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At the end of the discussion, move to the next slide so that participants may see the correct sorting.</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Actions, Ensuring Mathematical Success for All</a:t>
            </a:r>
            <a:r>
              <a:rPr lang="en-US" dirty="0">
                <a:latin typeface="Arial" panose="020B0604020202020204" pitchFamily="34" charset="0"/>
                <a:cs typeface="Arial" panose="020B0604020202020204" pitchFamily="34" charset="0"/>
              </a:rPr>
              <a:t>, (NCTM, 2014) pg. 11.</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471145" indent="-471145">
              <a:lnSpc>
                <a:spcPct val="50000"/>
              </a:lnSpc>
              <a:buFont typeface="Arial"/>
              <a:buChar char="•"/>
            </a:pPr>
            <a:endParaRPr lang="en-US" dirty="0">
              <a:solidFill>
                <a:srgbClr val="003366"/>
              </a:solidFill>
              <a:latin typeface="Arial" panose="020B0604020202020204" pitchFamily="34" charset="0"/>
              <a:cs typeface="Arial" panose="020B0604020202020204" pitchFamily="34" charset="0"/>
            </a:endParaRPr>
          </a:p>
          <a:p>
            <a:pPr marL="471145" indent="-471145">
              <a:buFont typeface="Arial"/>
              <a:buChar char="•"/>
            </a:pPr>
            <a:endParaRPr lang="en-US" sz="16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8</a:t>
            </a:fld>
            <a:endParaRPr lang="en-US" dirty="0"/>
          </a:p>
        </p:txBody>
      </p:sp>
    </p:spTree>
    <p:extLst>
      <p:ext uri="{BB962C8B-B14F-4D97-AF65-F5344CB8AC3E}">
        <p14:creationId xmlns:p14="http://schemas.microsoft.com/office/powerpoint/2010/main" val="1377966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Source:  </a:t>
            </a:r>
            <a:r>
              <a:rPr lang="en-US" i="1" dirty="0">
                <a:latin typeface="Arial" panose="020B0604020202020204" pitchFamily="34" charset="0"/>
                <a:cs typeface="Arial" panose="020B0604020202020204" pitchFamily="34" charset="0"/>
              </a:rPr>
              <a:t>Principles to Actions, Ensuring Mathematical Success for All</a:t>
            </a:r>
            <a:r>
              <a:rPr lang="en-US" dirty="0">
                <a:latin typeface="Arial" panose="020B0604020202020204" pitchFamily="34" charset="0"/>
                <a:cs typeface="Arial" panose="020B0604020202020204" pitchFamily="34" charset="0"/>
              </a:rPr>
              <a:t>, (NCTM, 2014) pg. 11.</a:t>
            </a:r>
          </a:p>
          <a:p>
            <a:pPr marL="176679" indent="-176679">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6679" indent="-176679">
              <a:buFont typeface="Arial" panose="020B0604020202020204" pitchFamily="34" charset="0"/>
              <a:buChar char="•"/>
            </a:pPr>
            <a:endParaRPr lang="en-US" dirty="0"/>
          </a:p>
          <a:p>
            <a:pPr marL="471145" indent="-471145">
              <a:lnSpc>
                <a:spcPct val="50000"/>
              </a:lnSpc>
              <a:buFont typeface="Arial"/>
              <a:buChar char="•"/>
            </a:pPr>
            <a:endParaRPr lang="en-US" dirty="0">
              <a:solidFill>
                <a:srgbClr val="003366"/>
              </a:solidFill>
              <a:latin typeface="Verdana"/>
              <a:cs typeface="Verdana"/>
            </a:endParaRPr>
          </a:p>
          <a:p>
            <a:pPr marL="471145" indent="-471145">
              <a:buFont typeface="Arial"/>
              <a:buChar char="•"/>
            </a:pPr>
            <a:endParaRPr lang="en-US" sz="1600" dirty="0"/>
          </a:p>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9</a:t>
            </a:fld>
            <a:endParaRPr lang="en-US" dirty="0"/>
          </a:p>
        </p:txBody>
      </p:sp>
    </p:spTree>
    <p:extLst>
      <p:ext uri="{BB962C8B-B14F-4D97-AF65-F5344CB8AC3E}">
        <p14:creationId xmlns:p14="http://schemas.microsoft.com/office/powerpoint/2010/main" val="204772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BD98EC-0129-0E43-B6CC-EDCC1F71DBF7}" type="datetimeFigureOut">
              <a:rPr lang="en-US" smtClean="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7503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D98EC-0129-0E43-B6CC-EDCC1F71DBF7}" type="datetimeFigureOut">
              <a:rPr lang="en-US" smtClean="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78266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D98EC-0129-0E43-B6CC-EDCC1F71DBF7}" type="datetimeFigureOut">
              <a:rPr lang="en-US" smtClean="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86990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E345BF-06EA-A34D-9A16-23DFC0E56203}" type="datetimeFigureOut">
              <a:rPr lang="en-US" smtClean="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510587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345BF-06EA-A34D-9A16-23DFC0E56203}" type="datetimeFigureOut">
              <a:rPr lang="en-US" smtClean="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4674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E345BF-06EA-A34D-9A16-23DFC0E56203}" type="datetimeFigureOut">
              <a:rPr lang="en-US" smtClean="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499697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E345BF-06EA-A34D-9A16-23DFC0E56203}" type="datetimeFigureOut">
              <a:rPr lang="en-US" smtClean="0"/>
              <a:pPr/>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27389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E345BF-06EA-A34D-9A16-23DFC0E56203}" type="datetimeFigureOut">
              <a:rPr lang="en-US" smtClean="0"/>
              <a:pPr/>
              <a:t>7/10/2020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788461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E345BF-06EA-A34D-9A16-23DFC0E56203}" type="datetimeFigureOut">
              <a:rPr lang="en-US" smtClean="0"/>
              <a:pPr/>
              <a:t>7/10/2020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407186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345BF-06EA-A34D-9A16-23DFC0E56203}" type="datetimeFigureOut">
              <a:rPr lang="en-US" smtClean="0"/>
              <a:pPr/>
              <a:t>7/10/2020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689265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64480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D98EC-0129-0E43-B6CC-EDCC1F71DBF7}" type="datetimeFigureOut">
              <a:rPr lang="en-US" smtClean="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3653558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E345BF-06EA-A34D-9A16-23DFC0E56203}" type="datetimeFigureOut">
              <a:rPr lang="en-US" smtClean="0"/>
              <a:pPr/>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18301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345BF-06EA-A34D-9A16-23DFC0E56203}" type="datetimeFigureOut">
              <a:rPr lang="en-US" smtClean="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2368511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345BF-06EA-A34D-9A16-23DFC0E56203}" type="datetimeFigureOut">
              <a:rPr lang="en-US" smtClean="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326440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BD98EC-0129-0E43-B6CC-EDCC1F71DBF7}" type="datetimeFigureOut">
              <a:rPr lang="en-US" smtClean="0"/>
              <a:pPr/>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61869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BD98EC-0129-0E43-B6CC-EDCC1F71DBF7}" type="datetimeFigureOut">
              <a:rPr lang="en-US" smtClean="0"/>
              <a:pPr/>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28866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BD98EC-0129-0E43-B6CC-EDCC1F71DBF7}" type="datetimeFigureOut">
              <a:rPr lang="en-US" smtClean="0"/>
              <a:pPr/>
              <a:t>7/10/2020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11784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BD98EC-0129-0E43-B6CC-EDCC1F71DBF7}" type="datetimeFigureOut">
              <a:rPr lang="en-US" smtClean="0"/>
              <a:pPr/>
              <a:t>7/10/2020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3203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D98EC-0129-0E43-B6CC-EDCC1F71DBF7}" type="datetimeFigureOut">
              <a:rPr lang="en-US" smtClean="0"/>
              <a:pPr/>
              <a:t>7/10/2020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187990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0907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BD98EC-0129-0E43-B6CC-EDCC1F71DBF7}" type="datetimeFigureOut">
              <a:rPr lang="en-US" smtClean="0"/>
              <a:pPr/>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86606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D98EC-0129-0E43-B6CC-EDCC1F71DBF7}" type="datetimeFigureOut">
              <a:rPr lang="en-US" smtClean="0"/>
              <a:pPr/>
              <a:t>7/10/2020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6D326-75DE-3D4E-A732-5F3E38B3649D}" type="slidenum">
              <a:rPr lang="en-US" smtClean="0"/>
              <a:pPr/>
              <a:t>‹#›</a:t>
            </a:fld>
            <a:endParaRPr lang="en-US" dirty="0"/>
          </a:p>
        </p:txBody>
      </p:sp>
    </p:spTree>
    <p:extLst>
      <p:ext uri="{BB962C8B-B14F-4D97-AF65-F5344CB8AC3E}">
        <p14:creationId xmlns:p14="http://schemas.microsoft.com/office/powerpoint/2010/main" val="209699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345BF-06EA-A34D-9A16-23DFC0E56203}" type="datetimeFigureOut">
              <a:rPr lang="en-US" smtClean="0"/>
              <a:pPr/>
              <a:t>7/10/2020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6BD99-8E1A-E946-9719-969B4CADA1BF}" type="slidenum">
              <a:rPr lang="en-US" smtClean="0"/>
              <a:pPr/>
              <a:t>‹#›</a:t>
            </a:fld>
            <a:endParaRPr lang="en-US" dirty="0"/>
          </a:p>
        </p:txBody>
      </p:sp>
    </p:spTree>
    <p:extLst>
      <p:ext uri="{BB962C8B-B14F-4D97-AF65-F5344CB8AC3E}">
        <p14:creationId xmlns:p14="http://schemas.microsoft.com/office/powerpoint/2010/main" val="1543073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www.youtube.com/watch?v=EcZBUFqFLxc"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youtu.be/WNL4If3CypA"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youtu.be/8aFrdwueT7k" TargetMode="Externa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youtu.be/TYkyh1DSoBo" TargetMode="Externa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14.png"/><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hyperlink" Target="https://pixabay.com/en/magnifying-lens-glass-office-tool-23686/"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jpg"/><Relationship Id="rId7" Type="http://schemas.openxmlformats.org/officeDocument/2006/relationships/hyperlink" Target="https://youtu.be/khQNYyad2RQ"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hyperlink" Target="https://youtu.be/fWFUgkx9zpw"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23724"/>
            <a:ext cx="8255001" cy="3833724"/>
          </a:xfrm>
          <a:prstGeom prst="rect">
            <a:avLst/>
          </a:prstGeom>
        </p:spPr>
        <p:txBody>
          <a:bodyPr vert="horz" lIns="91440" tIns="45720" rIns="91440" bIns="45720" rtlCol="0" anchor="ctr">
            <a:noAutofit/>
          </a:bodyPr>
          <a:lstStyle/>
          <a:p>
            <a:pPr lvl="0" algn="ctr">
              <a:spcBef>
                <a:spcPct val="0"/>
              </a:spcBef>
              <a:defRPr/>
            </a:pPr>
            <a:endParaRPr lang="en-US" sz="4000" b="1" dirty="0"/>
          </a:p>
        </p:txBody>
      </p:sp>
      <p:sp>
        <p:nvSpPr>
          <p:cNvPr id="6" name="Rectangle 3"/>
          <p:cNvSpPr txBox="1">
            <a:spLocks noChangeArrowheads="1"/>
          </p:cNvSpPr>
          <p:nvPr/>
        </p:nvSpPr>
        <p:spPr>
          <a:xfrm>
            <a:off x="1020618" y="4889500"/>
            <a:ext cx="8123382" cy="171328"/>
          </a:xfrm>
          <a:prstGeom prst="rect">
            <a:avLst/>
          </a:prstGeom>
        </p:spPr>
        <p:txBody>
          <a:bodyPr vert="horz" lIns="91440" tIns="45720" rIns="91440" bIns="45720" rtlCol="0">
            <a:noAutofit/>
          </a:bodyPr>
          <a:lstStyle/>
          <a:p>
            <a:endParaRPr lang="en-US" sz="2400" dirty="0"/>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59593"/>
            <a:ext cx="776020" cy="1105644"/>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2" name="Content Placeholder 11">
            <a:extLst>
              <a:ext uri="{FF2B5EF4-FFF2-40B4-BE49-F238E27FC236}">
                <a16:creationId xmlns:a16="http://schemas.microsoft.com/office/drawing/2014/main" id="{85C8841A-CC1E-4CCD-862B-9EEF69E50F25}"/>
              </a:ext>
            </a:extLst>
          </p:cNvPr>
          <p:cNvSpPr>
            <a:spLocks noGrp="1"/>
          </p:cNvSpPr>
          <p:nvPr>
            <p:ph idx="1"/>
          </p:nvPr>
        </p:nvSpPr>
        <p:spPr>
          <a:xfrm>
            <a:off x="867427" y="474863"/>
            <a:ext cx="8152752" cy="4125512"/>
          </a:xfrm>
        </p:spPr>
        <p:txBody>
          <a:bodyPr>
            <a:normAutofit/>
          </a:bodyPr>
          <a:lstStyle/>
          <a:p>
            <a:pPr marL="0" indent="0" algn="ctr">
              <a:buNone/>
            </a:pPr>
            <a:r>
              <a:rPr lang="en-US" sz="4000" b="1" dirty="0">
                <a:solidFill>
                  <a:srgbClr val="003366"/>
                </a:solidFill>
                <a:latin typeface="Arial" panose="020B0604020202020204" pitchFamily="34" charset="0"/>
                <a:cs typeface="Arial" panose="020B0604020202020204" pitchFamily="34" charset="0"/>
              </a:rPr>
              <a:t>Principles to Actions:</a:t>
            </a:r>
          </a:p>
          <a:p>
            <a:pPr marL="0" indent="0" algn="ctr">
              <a:buNone/>
            </a:pPr>
            <a:r>
              <a:rPr lang="en-US" sz="4000" b="1" dirty="0">
                <a:solidFill>
                  <a:srgbClr val="003366"/>
                </a:solidFill>
                <a:latin typeface="Arial" panose="020B0604020202020204" pitchFamily="34" charset="0"/>
                <a:cs typeface="Arial" panose="020B0604020202020204" pitchFamily="34" charset="0"/>
              </a:rPr>
              <a:t>Effective Mathematical </a:t>
            </a:r>
          </a:p>
          <a:p>
            <a:pPr marL="0" indent="0" algn="ctr">
              <a:buNone/>
            </a:pPr>
            <a:r>
              <a:rPr lang="en-US" sz="4000" b="1" dirty="0">
                <a:solidFill>
                  <a:srgbClr val="003366"/>
                </a:solidFill>
                <a:latin typeface="Arial" panose="020B0604020202020204" pitchFamily="34" charset="0"/>
                <a:cs typeface="Arial" panose="020B0604020202020204" pitchFamily="34" charset="0"/>
              </a:rPr>
              <a:t>Teaching Practices</a:t>
            </a:r>
          </a:p>
          <a:p>
            <a:pPr marL="0" indent="0" algn="ctr">
              <a:buNone/>
            </a:pPr>
            <a:endParaRPr lang="en-US" sz="5400" b="1" dirty="0">
              <a:solidFill>
                <a:srgbClr val="00336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1071468-231D-4E3D-96EA-BBAD3E125C2F}"/>
              </a:ext>
            </a:extLst>
          </p:cNvPr>
          <p:cNvSpPr txBox="1"/>
          <p:nvPr/>
        </p:nvSpPr>
        <p:spPr>
          <a:xfrm>
            <a:off x="3561284" y="3206136"/>
            <a:ext cx="4938858" cy="3785652"/>
          </a:xfrm>
          <a:prstGeom prst="rect">
            <a:avLst/>
          </a:prstGeom>
          <a:noFill/>
        </p:spPr>
        <p:txBody>
          <a:bodyPr wrap="square" rtlCol="0">
            <a:spAutoFit/>
          </a:bodyPr>
          <a:lstStyle/>
          <a:p>
            <a:pPr marL="0" lvl="1" algn="ctr">
              <a:spcBef>
                <a:spcPts val="400"/>
              </a:spcBef>
              <a:spcAft>
                <a:spcPts val="600"/>
              </a:spcAft>
              <a:defRPr/>
            </a:pPr>
            <a:r>
              <a:rPr lang="en-US" sz="4000" b="1" i="1" dirty="0">
                <a:solidFill>
                  <a:schemeClr val="tx2"/>
                </a:solidFill>
                <a:latin typeface="Arial" panose="020B0604020202020204" pitchFamily="34" charset="0"/>
                <a:ea typeface="Verdana" pitchFamily="34" charset="0"/>
                <a:cs typeface="Arial" panose="020B0604020202020204" pitchFamily="34" charset="0"/>
              </a:rPr>
              <a:t>Measure Me:</a:t>
            </a:r>
          </a:p>
          <a:p>
            <a:pPr marL="0" lvl="1" algn="ctr">
              <a:spcBef>
                <a:spcPts val="400"/>
              </a:spcBef>
              <a:spcAft>
                <a:spcPts val="600"/>
              </a:spcAft>
              <a:defRPr/>
            </a:pPr>
            <a:r>
              <a:rPr lang="en-US" sz="4000" b="1" dirty="0">
                <a:solidFill>
                  <a:schemeClr val="tx2"/>
                </a:solidFill>
                <a:ea typeface="Verdana" pitchFamily="34" charset="0"/>
                <a:cs typeface="Verdana" pitchFamily="34" charset="0"/>
              </a:rPr>
              <a:t>A WV Classroom   Video Experience</a:t>
            </a:r>
          </a:p>
          <a:p>
            <a:pPr marL="0" lvl="1" algn="ctr">
              <a:spcBef>
                <a:spcPts val="400"/>
              </a:spcBef>
              <a:spcAft>
                <a:spcPts val="600"/>
              </a:spcAft>
              <a:defRPr/>
            </a:pPr>
            <a:r>
              <a:rPr lang="en-US" sz="4000" b="1" dirty="0">
                <a:solidFill>
                  <a:schemeClr val="tx2"/>
                </a:solidFill>
                <a:ea typeface="Verdana" pitchFamily="34" charset="0"/>
                <a:cs typeface="Verdana" pitchFamily="34" charset="0"/>
              </a:rPr>
              <a:t>Grade 1</a:t>
            </a:r>
          </a:p>
          <a:p>
            <a:pPr marL="0" lvl="1">
              <a:spcBef>
                <a:spcPts val="400"/>
              </a:spcBef>
              <a:spcAft>
                <a:spcPts val="600"/>
              </a:spcAft>
              <a:defRPr/>
            </a:pPr>
            <a:endParaRPr lang="en-US" sz="3200" b="1" dirty="0">
              <a:solidFill>
                <a:srgbClr val="FFFFFF"/>
              </a:solidFill>
              <a:ea typeface="Verdana" pitchFamily="34" charset="0"/>
              <a:cs typeface="Verdana" pitchFamily="34" charset="0"/>
            </a:endParaRPr>
          </a:p>
          <a:p>
            <a:endParaRPr lang="en-US" dirty="0"/>
          </a:p>
        </p:txBody>
      </p:sp>
      <p:pic>
        <p:nvPicPr>
          <p:cNvPr id="7" name="Picture 6" descr="A close up of a sign&#10;&#10;Description automatically generated">
            <a:extLst>
              <a:ext uri="{FF2B5EF4-FFF2-40B4-BE49-F238E27FC236}">
                <a16:creationId xmlns:a16="http://schemas.microsoft.com/office/drawing/2014/main" id="{35ED5E83-FD6D-45D9-8318-14FB2185361D}"/>
              </a:ext>
            </a:extLst>
          </p:cNvPr>
          <p:cNvPicPr>
            <a:picLocks noChangeAspect="1"/>
          </p:cNvPicPr>
          <p:nvPr/>
        </p:nvPicPr>
        <p:blipFill>
          <a:blip r:embed="rId5"/>
          <a:stretch>
            <a:fillRect/>
          </a:stretch>
        </p:blipFill>
        <p:spPr>
          <a:xfrm>
            <a:off x="1449733" y="3423487"/>
            <a:ext cx="2327109" cy="2368062"/>
          </a:xfrm>
          <a:prstGeom prst="rect">
            <a:avLst/>
          </a:prstGeom>
        </p:spPr>
      </p:pic>
    </p:spTree>
    <p:extLst>
      <p:ext uri="{BB962C8B-B14F-4D97-AF65-F5344CB8AC3E}">
        <p14:creationId xmlns:p14="http://schemas.microsoft.com/office/powerpoint/2010/main" val="401944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041B99A-64BB-45DC-A567-F76B31334399}"/>
              </a:ext>
            </a:extLst>
          </p:cNvPr>
          <p:cNvSpPr/>
          <p:nvPr/>
        </p:nvSpPr>
        <p:spPr>
          <a:xfrm>
            <a:off x="1147740" y="342798"/>
            <a:ext cx="8057750" cy="707886"/>
          </a:xfrm>
          <a:prstGeom prst="rect">
            <a:avLst/>
          </a:prstGeom>
        </p:spPr>
        <p:txBody>
          <a:bodyPr wrap="square">
            <a:spAutoFit/>
          </a:bodyPr>
          <a:lstStyle/>
          <a:p>
            <a:r>
              <a:rPr lang="en-US" sz="4000" b="1" dirty="0">
                <a:latin typeface="Arial" panose="020B0604020202020204" pitchFamily="34" charset="0"/>
                <a:cs typeface="Arial" panose="020B0604020202020204" pitchFamily="34" charset="0"/>
              </a:rPr>
              <a:t>We Must Focus on Instruction</a:t>
            </a:r>
          </a:p>
        </p:txBody>
      </p:sp>
      <p:sp>
        <p:nvSpPr>
          <p:cNvPr id="7" name="object 3">
            <a:extLst>
              <a:ext uri="{FF2B5EF4-FFF2-40B4-BE49-F238E27FC236}">
                <a16:creationId xmlns:a16="http://schemas.microsoft.com/office/drawing/2014/main" id="{E685B5DE-935C-4EE6-B53A-D775E4F27028}"/>
              </a:ext>
            </a:extLst>
          </p:cNvPr>
          <p:cNvSpPr txBox="1"/>
          <p:nvPr/>
        </p:nvSpPr>
        <p:spPr>
          <a:xfrm>
            <a:off x="1147740" y="1252114"/>
            <a:ext cx="7884207" cy="5050742"/>
          </a:xfrm>
          <a:prstGeom prst="rect">
            <a:avLst/>
          </a:prstGeom>
        </p:spPr>
        <p:txBody>
          <a:bodyPr vert="horz" wrap="square" lIns="0" tIns="13335" rIns="0" bIns="0" rtlCol="0">
            <a:spAutoFit/>
          </a:bodyPr>
          <a:lstStyle/>
          <a:p>
            <a:pPr marL="266700" marR="381635" indent="-228600">
              <a:lnSpc>
                <a:spcPct val="100000"/>
              </a:lnSpc>
              <a:spcBef>
                <a:spcPts val="105"/>
              </a:spcBef>
              <a:buFont typeface="Arial"/>
              <a:buChar char="•"/>
              <a:tabLst>
                <a:tab pos="266065" algn="l"/>
                <a:tab pos="266700" algn="l"/>
              </a:tabLst>
            </a:pPr>
            <a:r>
              <a:rPr lang="en-US" sz="2800" dirty="0">
                <a:latin typeface="Arial" panose="020B0604020202020204" pitchFamily="34" charset="0"/>
                <a:cs typeface="Arial" panose="020B0604020202020204" pitchFamily="34" charset="0"/>
              </a:rPr>
              <a:t>Student learning of mathematics “depends fundamentally on </a:t>
            </a:r>
            <a:r>
              <a:rPr lang="en-US" sz="2800" b="1" dirty="0">
                <a:latin typeface="Arial" panose="020B0604020202020204" pitchFamily="34" charset="0"/>
                <a:cs typeface="Arial" panose="020B0604020202020204" pitchFamily="34" charset="0"/>
              </a:rPr>
              <a:t>what happens inside the classroom </a:t>
            </a:r>
            <a:r>
              <a:rPr lang="en-US" sz="2800" dirty="0">
                <a:latin typeface="Arial" panose="020B0604020202020204" pitchFamily="34" charset="0"/>
                <a:cs typeface="Arial" panose="020B0604020202020204" pitchFamily="34" charset="0"/>
              </a:rPr>
              <a:t>as teachers and learners interact over the curriculum.”                                                                                           </a:t>
            </a:r>
          </a:p>
          <a:p>
            <a:pPr marL="38100" marR="381635">
              <a:lnSpc>
                <a:spcPct val="100000"/>
              </a:lnSpc>
              <a:spcBef>
                <a:spcPts val="105"/>
              </a:spcBef>
              <a:tabLst>
                <a:tab pos="266065" algn="l"/>
                <a:tab pos="266700" algn="l"/>
              </a:tabLst>
            </a:pPr>
            <a:r>
              <a:rPr lang="en-US" sz="2400" dirty="0">
                <a:latin typeface="Arial" panose="020B0604020202020204" pitchFamily="34" charset="0"/>
                <a:cs typeface="Arial" panose="020B0604020202020204" pitchFamily="34" charset="0"/>
              </a:rPr>
              <a:t>                                               (Ball &amp; Forzani, 2011)</a:t>
            </a:r>
          </a:p>
          <a:p>
            <a:pPr marL="266700" marR="381635" indent="-228600">
              <a:lnSpc>
                <a:spcPct val="100000"/>
              </a:lnSpc>
              <a:spcBef>
                <a:spcPts val="105"/>
              </a:spcBef>
              <a:buFont typeface="Arial"/>
              <a:buChar char="•"/>
              <a:tabLst>
                <a:tab pos="266065" algn="l"/>
                <a:tab pos="266700" algn="l"/>
              </a:tabLst>
            </a:pPr>
            <a:endParaRPr lang="en-US" sz="2400" dirty="0">
              <a:latin typeface="Arial" panose="020B0604020202020204" pitchFamily="34" charset="0"/>
              <a:cs typeface="Arial" panose="020B0604020202020204" pitchFamily="34" charset="0"/>
            </a:endParaRPr>
          </a:p>
          <a:p>
            <a:pPr marL="266700" marR="381635" indent="-228600">
              <a:lnSpc>
                <a:spcPct val="100000"/>
              </a:lnSpc>
              <a:spcBef>
                <a:spcPts val="105"/>
              </a:spcBef>
              <a:buFont typeface="Arial"/>
              <a:buChar char="•"/>
              <a:tabLst>
                <a:tab pos="266065" algn="l"/>
                <a:tab pos="266700" algn="l"/>
              </a:tabLst>
            </a:pPr>
            <a:r>
              <a:rPr lang="en-US" sz="2800" dirty="0">
                <a:latin typeface="Arial" panose="020B0604020202020204" pitchFamily="34" charset="0"/>
                <a:cs typeface="Arial" panose="020B0604020202020204" pitchFamily="34" charset="0"/>
              </a:rPr>
              <a:t>Teaching has </a:t>
            </a:r>
            <a:r>
              <a:rPr lang="en-US" sz="2800" b="1" dirty="0">
                <a:latin typeface="Arial" panose="020B0604020202020204" pitchFamily="34" charset="0"/>
                <a:cs typeface="Arial" panose="020B0604020202020204" pitchFamily="34" charset="0"/>
              </a:rPr>
              <a:t>6 to 10 times as much impact </a:t>
            </a:r>
            <a:r>
              <a:rPr lang="en-US" sz="2800" dirty="0">
                <a:latin typeface="Arial" panose="020B0604020202020204" pitchFamily="34" charset="0"/>
                <a:cs typeface="Arial" panose="020B0604020202020204" pitchFamily="34" charset="0"/>
              </a:rPr>
              <a:t>on achievement as all other factors combined…Just three years of effective teaching accounts on average for an improvement of 35 to 50 percentile points.”</a:t>
            </a:r>
          </a:p>
          <a:p>
            <a:pPr marL="38100" marR="381635">
              <a:lnSpc>
                <a:spcPct val="100000"/>
              </a:lnSpc>
              <a:spcBef>
                <a:spcPts val="105"/>
              </a:spcBef>
              <a:tabLst>
                <a:tab pos="266065" algn="l"/>
                <a:tab pos="266700" algn="l"/>
              </a:tabLst>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Schmoker</a:t>
            </a:r>
            <a:r>
              <a:rPr lang="en-US" sz="2400" dirty="0">
                <a:latin typeface="Arial" panose="020B0604020202020204" pitchFamily="34" charset="0"/>
                <a:cs typeface="Arial" panose="020B0604020202020204" pitchFamily="34" charset="0"/>
              </a:rPr>
              <a:t>, 2005)</a:t>
            </a:r>
            <a:endParaRP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595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object 2">
            <a:extLst>
              <a:ext uri="{FF2B5EF4-FFF2-40B4-BE49-F238E27FC236}">
                <a16:creationId xmlns:a16="http://schemas.microsoft.com/office/drawing/2014/main" id="{265B76B7-25E0-47DD-9757-6BD43712CD52}"/>
              </a:ext>
            </a:extLst>
          </p:cNvPr>
          <p:cNvSpPr txBox="1">
            <a:spLocks/>
          </p:cNvSpPr>
          <p:nvPr/>
        </p:nvSpPr>
        <p:spPr>
          <a:xfrm>
            <a:off x="478811" y="185004"/>
            <a:ext cx="8526293" cy="1134285"/>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09588" marR="5080" indent="233363" algn="l">
              <a:spcBef>
                <a:spcPts val="105"/>
              </a:spcBef>
            </a:pPr>
            <a:r>
              <a:rPr lang="en-US" sz="3600" b="1" dirty="0">
                <a:latin typeface="Arial" panose="020B0604020202020204" pitchFamily="34" charset="0"/>
                <a:cs typeface="Arial" panose="020B0604020202020204" pitchFamily="34" charset="0"/>
              </a:rPr>
              <a:t>Effective Mathematics Teaching</a:t>
            </a:r>
          </a:p>
          <a:p>
            <a:pPr marL="509588" marR="5080" indent="233363" algn="l">
              <a:spcBef>
                <a:spcPts val="105"/>
              </a:spcBef>
            </a:pPr>
            <a:r>
              <a:rPr lang="en-US" sz="3600" b="1" dirty="0">
                <a:latin typeface="Arial" panose="020B0604020202020204" pitchFamily="34" charset="0"/>
                <a:cs typeface="Arial" panose="020B0604020202020204" pitchFamily="34" charset="0"/>
              </a:rPr>
              <a:t>Practices</a:t>
            </a:r>
          </a:p>
        </p:txBody>
      </p:sp>
      <p:sp>
        <p:nvSpPr>
          <p:cNvPr id="10" name="object 3">
            <a:extLst>
              <a:ext uri="{FF2B5EF4-FFF2-40B4-BE49-F238E27FC236}">
                <a16:creationId xmlns:a16="http://schemas.microsoft.com/office/drawing/2014/main" id="{271C6D86-D76A-4413-9E71-09AE95B4743D}"/>
              </a:ext>
            </a:extLst>
          </p:cNvPr>
          <p:cNvSpPr txBox="1"/>
          <p:nvPr/>
        </p:nvSpPr>
        <p:spPr>
          <a:xfrm>
            <a:off x="1034763" y="1606564"/>
            <a:ext cx="8109237" cy="4580741"/>
          </a:xfrm>
          <a:prstGeom prst="rect">
            <a:avLst/>
          </a:prstGeom>
        </p:spPr>
        <p:txBody>
          <a:bodyPr vert="horz" wrap="square" lIns="0" tIns="165100" rIns="0" bIns="0" rtlCol="0">
            <a:spAutoFit/>
          </a:bodyPr>
          <a:lstStyle/>
          <a:p>
            <a:pPr marL="469900" indent="-457200">
              <a:lnSpc>
                <a:spcPct val="100000"/>
              </a:lnSpc>
              <a:spcBef>
                <a:spcPts val="1300"/>
              </a:spcBef>
              <a:buAutoNum type="arabicPeriod"/>
              <a:tabLst>
                <a:tab pos="240665" algn="l"/>
                <a:tab pos="241300" algn="l"/>
              </a:tabLst>
            </a:pPr>
            <a:r>
              <a:rPr sz="2400" spc="-5" dirty="0">
                <a:solidFill>
                  <a:srgbClr val="1F487C"/>
                </a:solidFill>
                <a:latin typeface="Arial" panose="020B0604020202020204" pitchFamily="34" charset="0"/>
                <a:cs typeface="Arial" panose="020B0604020202020204" pitchFamily="34" charset="0"/>
              </a:rPr>
              <a:t>Establish mathematics goals to </a:t>
            </a:r>
            <a:r>
              <a:rPr sz="2400" spc="-10" dirty="0">
                <a:solidFill>
                  <a:srgbClr val="1F487C"/>
                </a:solidFill>
                <a:latin typeface="Arial" panose="020B0604020202020204" pitchFamily="34" charset="0"/>
                <a:cs typeface="Arial" panose="020B0604020202020204" pitchFamily="34" charset="0"/>
              </a:rPr>
              <a:t>focus</a:t>
            </a:r>
            <a:r>
              <a:rPr sz="2400" spc="-45" dirty="0">
                <a:solidFill>
                  <a:srgbClr val="1F487C"/>
                </a:solidFill>
                <a:latin typeface="Arial" panose="020B0604020202020204" pitchFamily="34" charset="0"/>
                <a:cs typeface="Arial" panose="020B0604020202020204" pitchFamily="34" charset="0"/>
              </a:rPr>
              <a:t> </a:t>
            </a:r>
            <a:r>
              <a:rPr sz="2400" dirty="0">
                <a:solidFill>
                  <a:srgbClr val="1F487C"/>
                </a:solidFill>
                <a:latin typeface="Arial" panose="020B0604020202020204" pitchFamily="34" charset="0"/>
                <a:cs typeface="Arial" panose="020B0604020202020204" pitchFamily="34" charset="0"/>
              </a:rPr>
              <a:t>learning</a:t>
            </a:r>
            <a:r>
              <a:rPr lang="en-US" sz="2400" dirty="0">
                <a:solidFill>
                  <a:srgbClr val="1F487C"/>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469900" indent="-457200">
              <a:lnSpc>
                <a:spcPct val="100000"/>
              </a:lnSpc>
              <a:spcBef>
                <a:spcPts val="1300"/>
              </a:spcBef>
              <a:buAutoNum type="arabicPeriod"/>
              <a:tabLst>
                <a:tab pos="240665" algn="l"/>
                <a:tab pos="241300" algn="l"/>
              </a:tabLst>
            </a:pPr>
            <a:r>
              <a:rPr sz="2400" spc="-5" dirty="0">
                <a:solidFill>
                  <a:srgbClr val="1F487C"/>
                </a:solidFill>
                <a:latin typeface="Arial" panose="020B0604020202020204" pitchFamily="34" charset="0"/>
                <a:cs typeface="Arial" panose="020B0604020202020204" pitchFamily="34" charset="0"/>
              </a:rPr>
              <a:t>Implement </a:t>
            </a:r>
            <a:r>
              <a:rPr sz="2400" spc="-10" dirty="0">
                <a:solidFill>
                  <a:srgbClr val="1F487C"/>
                </a:solidFill>
                <a:latin typeface="Arial" panose="020B0604020202020204" pitchFamily="34" charset="0"/>
                <a:cs typeface="Arial" panose="020B0604020202020204" pitchFamily="34" charset="0"/>
              </a:rPr>
              <a:t>tasks </a:t>
            </a:r>
            <a:r>
              <a:rPr sz="2400" spc="-5" dirty="0">
                <a:solidFill>
                  <a:srgbClr val="1F487C"/>
                </a:solidFill>
                <a:latin typeface="Arial" panose="020B0604020202020204" pitchFamily="34" charset="0"/>
                <a:cs typeface="Arial" panose="020B0604020202020204" pitchFamily="34" charset="0"/>
              </a:rPr>
              <a:t>that </a:t>
            </a:r>
            <a:r>
              <a:rPr sz="2400" spc="-10" dirty="0">
                <a:solidFill>
                  <a:srgbClr val="1F487C"/>
                </a:solidFill>
                <a:latin typeface="Arial" panose="020B0604020202020204" pitchFamily="34" charset="0"/>
                <a:cs typeface="Arial" panose="020B0604020202020204" pitchFamily="34" charset="0"/>
              </a:rPr>
              <a:t>promote </a:t>
            </a:r>
            <a:r>
              <a:rPr sz="2400" spc="-5" dirty="0">
                <a:solidFill>
                  <a:srgbClr val="1F487C"/>
                </a:solidFill>
                <a:latin typeface="Arial" panose="020B0604020202020204" pitchFamily="34" charset="0"/>
                <a:cs typeface="Arial" panose="020B0604020202020204" pitchFamily="34" charset="0"/>
              </a:rPr>
              <a:t>reasoning and </a:t>
            </a:r>
            <a:r>
              <a:rPr sz="2400" spc="-10" dirty="0">
                <a:solidFill>
                  <a:srgbClr val="1F487C"/>
                </a:solidFill>
                <a:latin typeface="Arial" panose="020B0604020202020204" pitchFamily="34" charset="0"/>
                <a:cs typeface="Arial" panose="020B0604020202020204" pitchFamily="34" charset="0"/>
              </a:rPr>
              <a:t>problem</a:t>
            </a:r>
            <a:r>
              <a:rPr sz="2400" spc="15" dirty="0">
                <a:solidFill>
                  <a:srgbClr val="1F487C"/>
                </a:solidFill>
                <a:latin typeface="Arial" panose="020B0604020202020204" pitchFamily="34" charset="0"/>
                <a:cs typeface="Arial" panose="020B0604020202020204" pitchFamily="34" charset="0"/>
              </a:rPr>
              <a:t> </a:t>
            </a:r>
            <a:r>
              <a:rPr sz="2400" dirty="0">
                <a:solidFill>
                  <a:srgbClr val="1F487C"/>
                </a:solidFill>
                <a:latin typeface="Arial" panose="020B0604020202020204" pitchFamily="34" charset="0"/>
                <a:cs typeface="Arial" panose="020B0604020202020204" pitchFamily="34" charset="0"/>
              </a:rPr>
              <a:t>solving</a:t>
            </a:r>
            <a:r>
              <a:rPr lang="en-US" sz="2400" dirty="0">
                <a:solidFill>
                  <a:srgbClr val="1F487C"/>
                </a:solidFill>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marL="12700">
              <a:lnSpc>
                <a:spcPct val="100000"/>
              </a:lnSpc>
              <a:spcBef>
                <a:spcPts val="1200"/>
              </a:spcBef>
              <a:tabLst>
                <a:tab pos="240665" algn="l"/>
                <a:tab pos="241300" algn="l"/>
              </a:tabLst>
            </a:pPr>
            <a:r>
              <a:rPr lang="en-US" sz="2400" spc="-10" dirty="0">
                <a:solidFill>
                  <a:srgbClr val="1F487C"/>
                </a:solidFill>
                <a:latin typeface="Arial" panose="020B0604020202020204" pitchFamily="34" charset="0"/>
                <a:cs typeface="Arial" panose="020B0604020202020204" pitchFamily="34" charset="0"/>
              </a:rPr>
              <a:t>3.  </a:t>
            </a:r>
            <a:r>
              <a:rPr sz="2400" spc="-10" dirty="0">
                <a:solidFill>
                  <a:srgbClr val="1F487C"/>
                </a:solidFill>
                <a:latin typeface="Arial" panose="020B0604020202020204" pitchFamily="34" charset="0"/>
                <a:cs typeface="Arial" panose="020B0604020202020204" pitchFamily="34" charset="0"/>
              </a:rPr>
              <a:t>Use </a:t>
            </a:r>
            <a:r>
              <a:rPr sz="2400" spc="-5" dirty="0">
                <a:solidFill>
                  <a:srgbClr val="1F487C"/>
                </a:solidFill>
                <a:latin typeface="Arial" panose="020B0604020202020204" pitchFamily="34" charset="0"/>
                <a:cs typeface="Arial" panose="020B0604020202020204" pitchFamily="34" charset="0"/>
              </a:rPr>
              <a:t>and </a:t>
            </a:r>
            <a:r>
              <a:rPr sz="2400" spc="-10" dirty="0">
                <a:solidFill>
                  <a:srgbClr val="1F487C"/>
                </a:solidFill>
                <a:latin typeface="Arial" panose="020B0604020202020204" pitchFamily="34" charset="0"/>
                <a:cs typeface="Arial" panose="020B0604020202020204" pitchFamily="34" charset="0"/>
              </a:rPr>
              <a:t>connect </a:t>
            </a:r>
            <a:r>
              <a:rPr sz="2400" spc="-5" dirty="0">
                <a:solidFill>
                  <a:srgbClr val="1F487C"/>
                </a:solidFill>
                <a:latin typeface="Arial" panose="020B0604020202020204" pitchFamily="34" charset="0"/>
                <a:cs typeface="Arial" panose="020B0604020202020204" pitchFamily="34" charset="0"/>
              </a:rPr>
              <a:t>mathematical</a:t>
            </a:r>
            <a:r>
              <a:rPr sz="2400" spc="30" dirty="0">
                <a:solidFill>
                  <a:srgbClr val="1F487C"/>
                </a:solidFill>
                <a:latin typeface="Arial" panose="020B0604020202020204" pitchFamily="34" charset="0"/>
                <a:cs typeface="Arial" panose="020B0604020202020204" pitchFamily="34" charset="0"/>
              </a:rPr>
              <a:t> </a:t>
            </a:r>
            <a:r>
              <a:rPr sz="2400" spc="-10" dirty="0">
                <a:solidFill>
                  <a:srgbClr val="1F487C"/>
                </a:solidFill>
                <a:latin typeface="Arial" panose="020B0604020202020204" pitchFamily="34" charset="0"/>
                <a:cs typeface="Arial" panose="020B0604020202020204" pitchFamily="34" charset="0"/>
              </a:rPr>
              <a:t>representations</a:t>
            </a:r>
            <a:r>
              <a:rPr lang="en-US" sz="2400" spc="-10" dirty="0">
                <a:solidFill>
                  <a:srgbClr val="1F487C"/>
                </a:solidFill>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a:p>
            <a:pPr marL="469900" indent="-457200">
              <a:lnSpc>
                <a:spcPct val="100000"/>
              </a:lnSpc>
              <a:spcBef>
                <a:spcPts val="1200"/>
              </a:spcBef>
              <a:buAutoNum type="arabicPeriod" startAt="4"/>
              <a:tabLst>
                <a:tab pos="240665" algn="l"/>
                <a:tab pos="241300" algn="l"/>
              </a:tabLst>
            </a:pPr>
            <a:r>
              <a:rPr sz="2400" spc="-10" dirty="0">
                <a:solidFill>
                  <a:srgbClr val="1F487C"/>
                </a:solidFill>
                <a:latin typeface="Arial" panose="020B0604020202020204" pitchFamily="34" charset="0"/>
                <a:cs typeface="Arial" panose="020B0604020202020204" pitchFamily="34" charset="0"/>
              </a:rPr>
              <a:t>Facilitate </a:t>
            </a:r>
            <a:r>
              <a:rPr sz="2400" dirty="0">
                <a:solidFill>
                  <a:srgbClr val="1F487C"/>
                </a:solidFill>
                <a:latin typeface="Arial" panose="020B0604020202020204" pitchFamily="34" charset="0"/>
                <a:cs typeface="Arial" panose="020B0604020202020204" pitchFamily="34" charset="0"/>
              </a:rPr>
              <a:t>meaningful </a:t>
            </a:r>
            <a:r>
              <a:rPr sz="2400" spc="-5" dirty="0">
                <a:solidFill>
                  <a:srgbClr val="1F487C"/>
                </a:solidFill>
                <a:latin typeface="Arial" panose="020B0604020202020204" pitchFamily="34" charset="0"/>
                <a:cs typeface="Arial" panose="020B0604020202020204" pitchFamily="34" charset="0"/>
              </a:rPr>
              <a:t>mathematical</a:t>
            </a:r>
            <a:r>
              <a:rPr sz="2400" spc="-125" dirty="0">
                <a:solidFill>
                  <a:srgbClr val="1F487C"/>
                </a:solidFill>
                <a:latin typeface="Arial" panose="020B0604020202020204" pitchFamily="34" charset="0"/>
                <a:cs typeface="Arial" panose="020B0604020202020204" pitchFamily="34" charset="0"/>
              </a:rPr>
              <a:t> </a:t>
            </a:r>
            <a:r>
              <a:rPr sz="2400" spc="-10" dirty="0">
                <a:solidFill>
                  <a:srgbClr val="1F487C"/>
                </a:solidFill>
                <a:latin typeface="Arial" panose="020B0604020202020204" pitchFamily="34" charset="0"/>
                <a:cs typeface="Arial" panose="020B0604020202020204" pitchFamily="34" charset="0"/>
              </a:rPr>
              <a:t>discourse</a:t>
            </a:r>
            <a:r>
              <a:rPr lang="en-US" sz="2400" spc="-10" dirty="0">
                <a:solidFill>
                  <a:srgbClr val="1F487C"/>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469900" indent="-457200">
              <a:lnSpc>
                <a:spcPct val="100000"/>
              </a:lnSpc>
              <a:spcBef>
                <a:spcPts val="1200"/>
              </a:spcBef>
              <a:buAutoNum type="arabicPeriod" startAt="4"/>
              <a:tabLst>
                <a:tab pos="240665" algn="l"/>
                <a:tab pos="241300" algn="l"/>
              </a:tabLst>
            </a:pPr>
            <a:r>
              <a:rPr sz="2400" spc="-25" dirty="0">
                <a:solidFill>
                  <a:srgbClr val="1F487C"/>
                </a:solidFill>
                <a:latin typeface="Arial" panose="020B0604020202020204" pitchFamily="34" charset="0"/>
                <a:cs typeface="Arial" panose="020B0604020202020204" pitchFamily="34" charset="0"/>
              </a:rPr>
              <a:t>Pose </a:t>
            </a:r>
            <a:r>
              <a:rPr sz="2400" spc="-10" dirty="0">
                <a:solidFill>
                  <a:srgbClr val="1F487C"/>
                </a:solidFill>
                <a:latin typeface="Arial" panose="020B0604020202020204" pitchFamily="34" charset="0"/>
                <a:cs typeface="Arial" panose="020B0604020202020204" pitchFamily="34" charset="0"/>
              </a:rPr>
              <a:t>purposeful</a:t>
            </a:r>
            <a:r>
              <a:rPr sz="2400" spc="70" dirty="0">
                <a:solidFill>
                  <a:srgbClr val="1F487C"/>
                </a:solidFill>
                <a:latin typeface="Arial" panose="020B0604020202020204" pitchFamily="34" charset="0"/>
                <a:cs typeface="Arial" panose="020B0604020202020204" pitchFamily="34" charset="0"/>
              </a:rPr>
              <a:t> </a:t>
            </a:r>
            <a:r>
              <a:rPr sz="2400" spc="-5" dirty="0">
                <a:solidFill>
                  <a:srgbClr val="1F487C"/>
                </a:solidFill>
                <a:latin typeface="Arial" panose="020B0604020202020204" pitchFamily="34" charset="0"/>
                <a:cs typeface="Arial" panose="020B0604020202020204" pitchFamily="34" charset="0"/>
              </a:rPr>
              <a:t>questions</a:t>
            </a:r>
            <a:r>
              <a:rPr lang="en-US" sz="2400" spc="-5" dirty="0">
                <a:solidFill>
                  <a:srgbClr val="1F487C"/>
                </a:solidFill>
                <a:latin typeface="Arial" panose="020B0604020202020204" pitchFamily="34" charset="0"/>
                <a:cs typeface="Arial" panose="020B0604020202020204" pitchFamily="34" charset="0"/>
              </a:rPr>
              <a:t>.</a:t>
            </a:r>
          </a:p>
          <a:p>
            <a:pPr marL="469900" indent="-457200">
              <a:lnSpc>
                <a:spcPct val="100000"/>
              </a:lnSpc>
              <a:spcBef>
                <a:spcPts val="1200"/>
              </a:spcBef>
              <a:buAutoNum type="arabicPeriod" startAt="6"/>
              <a:tabLst>
                <a:tab pos="240665" algn="l"/>
                <a:tab pos="241300" algn="l"/>
              </a:tabLst>
            </a:pPr>
            <a:r>
              <a:rPr lang="en-US" sz="2400" spc="-5" dirty="0">
                <a:solidFill>
                  <a:srgbClr val="1F487C"/>
                </a:solidFill>
                <a:latin typeface="Arial" panose="020B0604020202020204" pitchFamily="34" charset="0"/>
                <a:cs typeface="Arial" panose="020B0604020202020204" pitchFamily="34" charset="0"/>
              </a:rPr>
              <a:t>Build procedural fluency from conceptual understanding.</a:t>
            </a:r>
          </a:p>
          <a:p>
            <a:pPr marL="469900" indent="-457200">
              <a:lnSpc>
                <a:spcPct val="100000"/>
              </a:lnSpc>
              <a:spcBef>
                <a:spcPts val="1200"/>
              </a:spcBef>
              <a:buAutoNum type="arabicPeriod" startAt="7"/>
              <a:tabLst>
                <a:tab pos="240665" algn="l"/>
                <a:tab pos="241300" algn="l"/>
              </a:tabLst>
            </a:pPr>
            <a:r>
              <a:rPr lang="en-US" sz="2400" spc="-5" dirty="0">
                <a:solidFill>
                  <a:srgbClr val="1F487C"/>
                </a:solidFill>
                <a:latin typeface="Arial" panose="020B0604020202020204" pitchFamily="34" charset="0"/>
                <a:cs typeface="Arial" panose="020B0604020202020204" pitchFamily="34" charset="0"/>
              </a:rPr>
              <a:t>Support productive struggle in learning mathematics.</a:t>
            </a:r>
          </a:p>
          <a:p>
            <a:pPr marL="469900" indent="-457200">
              <a:lnSpc>
                <a:spcPct val="100000"/>
              </a:lnSpc>
              <a:spcBef>
                <a:spcPts val="1200"/>
              </a:spcBef>
              <a:buAutoNum type="arabicPeriod" startAt="7"/>
              <a:tabLst>
                <a:tab pos="240665" algn="l"/>
                <a:tab pos="241300" algn="l"/>
              </a:tabLst>
            </a:pPr>
            <a:r>
              <a:rPr lang="en-US" sz="2400" spc="-5" dirty="0">
                <a:solidFill>
                  <a:srgbClr val="1F487C"/>
                </a:solidFill>
                <a:latin typeface="Arial" panose="020B0604020202020204" pitchFamily="34" charset="0"/>
                <a:cs typeface="Arial" panose="020B0604020202020204" pitchFamily="34" charset="0"/>
              </a:rPr>
              <a:t>Elicit and use evidence of student thinking.</a:t>
            </a:r>
            <a:endParaRP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37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object 2">
            <a:extLst>
              <a:ext uri="{FF2B5EF4-FFF2-40B4-BE49-F238E27FC236}">
                <a16:creationId xmlns:a16="http://schemas.microsoft.com/office/drawing/2014/main" id="{265B76B7-25E0-47DD-9757-6BD43712CD52}"/>
              </a:ext>
            </a:extLst>
          </p:cNvPr>
          <p:cNvSpPr txBox="1">
            <a:spLocks/>
          </p:cNvSpPr>
          <p:nvPr/>
        </p:nvSpPr>
        <p:spPr>
          <a:xfrm>
            <a:off x="478811" y="185004"/>
            <a:ext cx="8526293" cy="1134285"/>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09588" marR="5080" indent="233363" algn="l">
              <a:spcBef>
                <a:spcPts val="105"/>
              </a:spcBef>
            </a:pPr>
            <a:r>
              <a:rPr lang="en-US" sz="3600" b="1" dirty="0">
                <a:latin typeface="Arial" panose="020B0604020202020204" pitchFamily="34" charset="0"/>
                <a:cs typeface="Arial" panose="020B0604020202020204" pitchFamily="34" charset="0"/>
              </a:rPr>
              <a:t>Effective Mathematics Teaching  </a:t>
            </a:r>
          </a:p>
          <a:p>
            <a:pPr marL="509588" marR="5080" indent="233363" algn="l">
              <a:spcBef>
                <a:spcPts val="105"/>
              </a:spcBef>
            </a:pPr>
            <a:r>
              <a:rPr lang="en-US" sz="3600" b="1" dirty="0">
                <a:latin typeface="Arial" panose="020B0604020202020204" pitchFamily="34" charset="0"/>
                <a:cs typeface="Arial" panose="020B0604020202020204" pitchFamily="34" charset="0"/>
              </a:rPr>
              <a:t>Practices Look </a:t>
            </a:r>
            <a:r>
              <a:rPr lang="en-US" sz="3600" b="1" dirty="0" err="1">
                <a:latin typeface="Arial" panose="020B0604020202020204" pitchFamily="34" charset="0"/>
                <a:cs typeface="Arial" panose="020B0604020202020204" pitchFamily="34" charset="0"/>
              </a:rPr>
              <a:t>Fors</a:t>
            </a:r>
            <a:endParaRPr lang="en-US" sz="36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6A2C3CC-00A8-410E-93EC-6816F371A6E8}"/>
              </a:ext>
            </a:extLst>
          </p:cNvPr>
          <p:cNvPicPr>
            <a:picLocks noChangeAspect="1"/>
          </p:cNvPicPr>
          <p:nvPr/>
        </p:nvPicPr>
        <p:blipFill>
          <a:blip r:embed="rId5"/>
          <a:stretch>
            <a:fillRect/>
          </a:stretch>
        </p:blipFill>
        <p:spPr>
          <a:xfrm>
            <a:off x="2928395" y="1309156"/>
            <a:ext cx="4302254" cy="5548843"/>
          </a:xfrm>
          <a:prstGeom prst="rect">
            <a:avLst/>
          </a:prstGeom>
        </p:spPr>
      </p:pic>
    </p:spTree>
    <p:extLst>
      <p:ext uri="{BB962C8B-B14F-4D97-AF65-F5344CB8AC3E}">
        <p14:creationId xmlns:p14="http://schemas.microsoft.com/office/powerpoint/2010/main" val="168003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203981"/>
            <a:ext cx="7879029" cy="1143000"/>
          </a:xfrm>
          <a:prstGeom prst="rect">
            <a:avLst/>
          </a:prstGeom>
        </p:spPr>
        <p:txBody>
          <a:bodyPr vert="horz" lIns="91440" tIns="45720" rIns="91440" bIns="45720" rtlCol="0" anchor="ctr">
            <a:noAutofit/>
          </a:bodyPr>
          <a:lstStyle/>
          <a:p>
            <a:pPr algn="ctr">
              <a:spcBef>
                <a:spcPct val="0"/>
              </a:spcBef>
              <a:defRPr/>
            </a:pPr>
            <a:r>
              <a:rPr lang="en-US" sz="3200" b="1" dirty="0">
                <a:latin typeface="Arial" panose="020B0604020202020204" pitchFamily="34" charset="0"/>
                <a:cs typeface="Arial" panose="020B0604020202020204" pitchFamily="34" charset="0"/>
              </a:rPr>
              <a:t>WV Classroom Video Overview</a:t>
            </a:r>
          </a:p>
          <a:p>
            <a:pPr algn="ctr">
              <a:spcBef>
                <a:spcPct val="0"/>
              </a:spcBef>
              <a:defRPr/>
            </a:pPr>
            <a:r>
              <a:rPr lang="en-US" sz="3200" b="1" i="1" dirty="0">
                <a:solidFill>
                  <a:srgbClr val="003366"/>
                </a:solidFill>
                <a:latin typeface="Arial" panose="020B0604020202020204" pitchFamily="34" charset="0"/>
                <a:ea typeface="Verdana" pitchFamily="34" charset="0"/>
                <a:cs typeface="Arial" panose="020B0604020202020204" pitchFamily="34" charset="0"/>
              </a:rPr>
              <a:t>Measure Me</a:t>
            </a:r>
            <a:endParaRPr lang="en-US" sz="3200" b="1" i="1" dirty="0">
              <a:solidFill>
                <a:srgbClr val="003366"/>
              </a:solidFill>
              <a:latin typeface="Verdana"/>
              <a:ea typeface="Verdana" pitchFamily="34" charset="0"/>
              <a:cs typeface="Verdana"/>
            </a:endParaRPr>
          </a:p>
        </p:txBody>
      </p:sp>
      <p:sp>
        <p:nvSpPr>
          <p:cNvPr id="6" name="Rectangle 3"/>
          <p:cNvSpPr txBox="1">
            <a:spLocks noChangeArrowheads="1"/>
          </p:cNvSpPr>
          <p:nvPr/>
        </p:nvSpPr>
        <p:spPr>
          <a:xfrm>
            <a:off x="889121" y="1346981"/>
            <a:ext cx="8254877" cy="5589589"/>
          </a:xfrm>
          <a:prstGeom prst="rect">
            <a:avLst/>
          </a:prstGeom>
        </p:spPr>
        <p:txBody>
          <a:bodyPr vert="horz" lIns="91440" tIns="45720" rIns="91440" bIns="45720" rtlCol="0">
            <a:noAutofit/>
          </a:bodyPr>
          <a:lstStyle/>
          <a:p>
            <a:pPr>
              <a:lnSpc>
                <a:spcPct val="108000"/>
              </a:lnSpc>
            </a:pPr>
            <a:r>
              <a:rPr lang="en-US" sz="2400" dirty="0">
                <a:latin typeface="Arial" panose="020B0604020202020204" pitchFamily="34" charset="0"/>
                <a:cs typeface="Arial" panose="020B0604020202020204" pitchFamily="34" charset="0"/>
              </a:rPr>
              <a:t>Students work with non-standard units in completing the </a:t>
            </a:r>
            <a:r>
              <a:rPr lang="en-US" sz="2400" i="1" dirty="0">
                <a:latin typeface="Arial" panose="020B0604020202020204" pitchFamily="34" charset="0"/>
                <a:cs typeface="Arial" panose="020B0604020202020204" pitchFamily="34" charset="0"/>
              </a:rPr>
              <a:t>Measure Me</a:t>
            </a:r>
            <a:r>
              <a:rPr lang="en-US" sz="2400" dirty="0">
                <a:latin typeface="Arial" panose="020B0604020202020204" pitchFamily="34" charset="0"/>
                <a:cs typeface="Arial" panose="020B0604020202020204" pitchFamily="34" charset="0"/>
              </a:rPr>
              <a:t> task. The non-standard units should not have gaps between them when used, such as </a:t>
            </a:r>
            <a:r>
              <a:rPr lang="en-US" sz="2400" dirty="0" err="1">
                <a:latin typeface="Arial" panose="020B0604020202020204" pitchFamily="34" charset="0"/>
                <a:cs typeface="Arial" panose="020B0604020202020204" pitchFamily="34" charset="0"/>
              </a:rPr>
              <a:t>unifix</a:t>
            </a:r>
            <a:r>
              <a:rPr lang="en-US" sz="2400" dirty="0">
                <a:latin typeface="Arial" panose="020B0604020202020204" pitchFamily="34" charset="0"/>
                <a:cs typeface="Arial" panose="020B0604020202020204" pitchFamily="34" charset="0"/>
              </a:rPr>
              <a:t> cubes. Students, working in partner pairs, use the non-standard units to measure parts of the body. </a:t>
            </a:r>
          </a:p>
          <a:p>
            <a:pPr>
              <a:lnSpc>
                <a:spcPct val="108000"/>
              </a:lnSpc>
            </a:pPr>
            <a:endParaRPr lang="en-US" sz="1600" dirty="0">
              <a:solidFill>
                <a:srgbClr val="FF0000"/>
              </a:solidFill>
              <a:latin typeface="Arial" panose="020B0604020202020204" pitchFamily="34" charset="0"/>
              <a:cs typeface="Arial" panose="020B0604020202020204" pitchFamily="34" charset="0"/>
            </a:endParaRPr>
          </a:p>
          <a:p>
            <a:pPr>
              <a:lnSpc>
                <a:spcPct val="108000"/>
              </a:lnSpc>
            </a:pPr>
            <a:r>
              <a:rPr lang="en-US" sz="2400" dirty="0">
                <a:latin typeface="Arial" panose="020B0604020202020204" pitchFamily="34" charset="0"/>
                <a:ea typeface="Verdana" pitchFamily="34" charset="0"/>
                <a:cs typeface="Arial" panose="020B0604020202020204" pitchFamily="34" charset="0"/>
              </a:rPr>
              <a:t>Upon successful task completion, students will:</a:t>
            </a:r>
          </a:p>
          <a:p>
            <a:pPr marL="800100" lvl="1" indent="-342900">
              <a:lnSpc>
                <a:spcPct val="108000"/>
              </a:lnSpc>
              <a:buFont typeface="Arial" panose="020B0604020202020204" pitchFamily="34" charset="0"/>
              <a:buChar char="•"/>
            </a:pPr>
            <a:r>
              <a:rPr lang="en-US" sz="2400" dirty="0">
                <a:latin typeface="Arial" panose="020B0604020202020204" pitchFamily="34" charset="0"/>
                <a:ea typeface="Verdana" pitchFamily="34" charset="0"/>
                <a:cs typeface="Arial" panose="020B0604020202020204" pitchFamily="34" charset="0"/>
              </a:rPr>
              <a:t>Measure body part lengths accurately using the non-standard unit.</a:t>
            </a:r>
          </a:p>
          <a:p>
            <a:pPr marL="800100" lvl="1" indent="-342900">
              <a:lnSpc>
                <a:spcPct val="108000"/>
              </a:lnSpc>
              <a:buFont typeface="Arial" panose="020B0604020202020204" pitchFamily="34" charset="0"/>
              <a:buChar char="•"/>
            </a:pPr>
            <a:r>
              <a:rPr lang="en-US" sz="2400" dirty="0">
                <a:latin typeface="Arial" panose="020B0604020202020204" pitchFamily="34" charset="0"/>
                <a:ea typeface="Verdana" pitchFamily="34" charset="0"/>
                <a:cs typeface="Arial" panose="020B0604020202020204" pitchFamily="34" charset="0"/>
              </a:rPr>
              <a:t>Understand that accurate measurement depends on determining consistent endpoints</a:t>
            </a:r>
            <a:r>
              <a:rPr lang="en-US" sz="2400" dirty="0">
                <a:solidFill>
                  <a:schemeClr val="tx2"/>
                </a:solidFill>
                <a:latin typeface="Arial" panose="020B0604020202020204" pitchFamily="34" charset="0"/>
                <a:ea typeface="Verdana" pitchFamily="34" charset="0"/>
                <a:cs typeface="Arial" panose="020B0604020202020204" pitchFamily="34" charset="0"/>
              </a:rPr>
              <a:t>.</a:t>
            </a:r>
          </a:p>
          <a:p>
            <a:pPr marL="800100" lvl="1" indent="-342900">
              <a:lnSpc>
                <a:spcPct val="108000"/>
              </a:lnSpc>
              <a:buFont typeface="Arial" panose="020B0604020202020204" pitchFamily="34" charset="0"/>
              <a:buChar char="•"/>
            </a:pPr>
            <a:r>
              <a:rPr lang="en-US" sz="2400" dirty="0">
                <a:latin typeface="Arial" panose="020B0604020202020204" pitchFamily="34" charset="0"/>
                <a:ea typeface="Verdana" pitchFamily="34" charset="0"/>
                <a:cs typeface="Arial" panose="020B0604020202020204" pitchFamily="34" charset="0"/>
              </a:rPr>
              <a:t>Understand that accurate measurement depends on correctly using the measurement unit; there are no spaces or overlaps. </a:t>
            </a:r>
          </a:p>
          <a:p>
            <a:endParaRPr lang="en-US" sz="2400" dirty="0">
              <a:solidFill>
                <a:srgbClr val="003366"/>
              </a:solidFill>
              <a:latin typeface="Verdana"/>
              <a:cs typeface="Verdana"/>
            </a:endParaRPr>
          </a:p>
          <a:p>
            <a:endParaRPr lang="en-US" sz="2400" dirty="0">
              <a:solidFill>
                <a:srgbClr val="003366"/>
              </a:solidFill>
              <a:latin typeface="Verdana"/>
              <a:cs typeface="Verdana"/>
            </a:endParaRPr>
          </a:p>
          <a:p>
            <a:pPr marL="914400" lvl="1" indent="-457200">
              <a:buFont typeface="Arial" pitchFamily="34" charset="0"/>
              <a:buChar char="•"/>
            </a:pPr>
            <a:endParaRPr lang="en-US" sz="2400" dirty="0">
              <a:solidFill>
                <a:srgbClr val="003366"/>
              </a:solidFill>
              <a:latin typeface="Verdana"/>
              <a:cs typeface="Verdana"/>
            </a:endParaRPr>
          </a:p>
          <a:p>
            <a:pPr marL="914400" lvl="1" indent="-457200">
              <a:buFont typeface="Arial" pitchFamily="34" charset="0"/>
              <a:buChar char="•"/>
            </a:pPr>
            <a:endParaRPr lang="en-US" sz="2400" dirty="0">
              <a:solidFill>
                <a:srgbClr val="003366"/>
              </a:solidFill>
              <a:latin typeface="Verdana"/>
              <a:cs typeface="Verdana"/>
            </a:endParaRPr>
          </a:p>
          <a:p>
            <a:pPr marL="457200" indent="-457200">
              <a:lnSpc>
                <a:spcPct val="50000"/>
              </a:lnSpc>
              <a:buFont typeface="Arial"/>
              <a:buChar char="•"/>
            </a:pPr>
            <a:endParaRPr lang="en-US" sz="2400" dirty="0">
              <a:solidFill>
                <a:srgbClr val="003366"/>
              </a:solidFill>
              <a:latin typeface="Verdana"/>
              <a:cs typeface="Verdana"/>
            </a:endParaRPr>
          </a:p>
          <a:p>
            <a:pPr marL="457200" indent="-457200">
              <a:buFont typeface="Arial"/>
              <a:buChar char="•"/>
            </a:pPr>
            <a:endParaRPr lang="en-US" sz="3200" dirty="0"/>
          </a:p>
          <a:p>
            <a:pPr marL="457200" indent="-457200">
              <a:buFont typeface="Arial"/>
              <a:buChar char="•"/>
            </a:pPr>
            <a:endParaRPr lang="en-US" sz="3200" dirty="0"/>
          </a:p>
          <a:p>
            <a:pPr marL="457200" indent="-457200">
              <a:buFont typeface="Arial"/>
              <a:buChar char="•"/>
            </a:pPr>
            <a:endParaRPr lang="en-US" sz="3200" dirty="0">
              <a:solidFill>
                <a:schemeClr val="tx2"/>
              </a:solidFill>
              <a:latin typeface="Verdana"/>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2196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259216" y="2807640"/>
            <a:ext cx="8625568" cy="2831544"/>
          </a:xfrm>
          <a:prstGeom prst="rect">
            <a:avLst/>
          </a:prstGeom>
          <a:noFill/>
        </p:spPr>
        <p:txBody>
          <a:bodyPr wrap="square" rtlCol="0">
            <a:spAutoFit/>
          </a:bodyPr>
          <a:lstStyle/>
          <a:p>
            <a:pPr marL="568325" algn="ctr" defTabSz="511175"/>
            <a:r>
              <a:rPr lang="en-US" sz="3200" b="1" dirty="0">
                <a:latin typeface="Arial" panose="020B0604020202020204" pitchFamily="34" charset="0"/>
                <a:cs typeface="Arial" panose="020B0604020202020204" pitchFamily="34" charset="0"/>
              </a:rPr>
              <a:t>Effective Mathematics </a:t>
            </a:r>
          </a:p>
          <a:p>
            <a:pPr marL="568325" algn="ctr" defTabSz="511175"/>
            <a:r>
              <a:rPr lang="en-US" sz="3200" b="1" dirty="0">
                <a:latin typeface="Arial" panose="020B0604020202020204" pitchFamily="34" charset="0"/>
                <a:cs typeface="Arial" panose="020B0604020202020204" pitchFamily="34" charset="0"/>
              </a:rPr>
              <a:t>Teaching Practice:</a:t>
            </a:r>
          </a:p>
          <a:p>
            <a:pPr marL="568325" algn="ctr" defTabSz="511175"/>
            <a:endParaRPr lang="en-US" sz="3200" b="1" dirty="0">
              <a:latin typeface="Arial" panose="020B0604020202020204" pitchFamily="34" charset="0"/>
              <a:cs typeface="Arial" panose="020B0604020202020204" pitchFamily="34" charset="0"/>
            </a:endParaRPr>
          </a:p>
          <a:p>
            <a:pPr marL="568325" algn="ctr" defTabSz="511175"/>
            <a:r>
              <a:rPr lang="en-US" sz="3200" b="1" spc="-5" dirty="0">
                <a:solidFill>
                  <a:srgbClr val="002060"/>
                </a:solidFill>
                <a:latin typeface="Arial" panose="020B0604020202020204" pitchFamily="34" charset="0"/>
                <a:cs typeface="Arial" panose="020B0604020202020204" pitchFamily="34" charset="0"/>
              </a:rPr>
              <a:t>Establish Mathematics Goals </a:t>
            </a:r>
          </a:p>
          <a:p>
            <a:pPr marL="568325" algn="ctr" defTabSz="511175"/>
            <a:r>
              <a:rPr lang="en-US" sz="3200" b="1" spc="-5" dirty="0">
                <a:solidFill>
                  <a:srgbClr val="002060"/>
                </a:solidFill>
                <a:latin typeface="Arial" panose="020B0604020202020204" pitchFamily="34" charset="0"/>
                <a:cs typeface="Arial" panose="020B0604020202020204" pitchFamily="34" charset="0"/>
              </a:rPr>
              <a:t>to </a:t>
            </a:r>
            <a:r>
              <a:rPr lang="en-US" sz="3200" b="1" spc="-10" dirty="0">
                <a:solidFill>
                  <a:srgbClr val="002060"/>
                </a:solidFill>
                <a:latin typeface="Arial" panose="020B0604020202020204" pitchFamily="34" charset="0"/>
                <a:cs typeface="Arial" panose="020B0604020202020204" pitchFamily="34" charset="0"/>
              </a:rPr>
              <a:t>Focus</a:t>
            </a:r>
            <a:r>
              <a:rPr lang="en-US" sz="3200" b="1" spc="-45" dirty="0">
                <a:solidFill>
                  <a:srgbClr val="002060"/>
                </a:solidFill>
                <a:latin typeface="Arial" panose="020B0604020202020204" pitchFamily="34" charset="0"/>
                <a:cs typeface="Arial" panose="020B0604020202020204" pitchFamily="34" charset="0"/>
              </a:rPr>
              <a:t> L</a:t>
            </a:r>
            <a:r>
              <a:rPr lang="en-US" sz="3200" b="1" dirty="0">
                <a:solidFill>
                  <a:srgbClr val="002060"/>
                </a:solidFill>
                <a:latin typeface="Arial" panose="020B0604020202020204" pitchFamily="34" charset="0"/>
                <a:cs typeface="Arial" panose="020B0604020202020204" pitchFamily="34" charset="0"/>
              </a:rPr>
              <a:t>earning</a:t>
            </a:r>
          </a:p>
          <a:p>
            <a:endParaRPr lang="en-US" dirty="0"/>
          </a:p>
        </p:txBody>
      </p:sp>
    </p:spTree>
    <p:extLst>
      <p:ext uri="{BB962C8B-B14F-4D97-AF65-F5344CB8AC3E}">
        <p14:creationId xmlns:p14="http://schemas.microsoft.com/office/powerpoint/2010/main" val="1322233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47740" y="1969432"/>
            <a:ext cx="8109237" cy="6258123"/>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r>
              <a:rPr lang="en-US" sz="3200" b="1" dirty="0">
                <a:latin typeface="Arial" panose="020B0604020202020204" pitchFamily="34" charset="0"/>
                <a:cs typeface="Arial" panose="020B0604020202020204" pitchFamily="34" charset="0"/>
              </a:rPr>
              <a:t>Learning Goals should:</a:t>
            </a:r>
          </a:p>
          <a:p>
            <a:pPr marL="355600" indent="-342900">
              <a:lnSpc>
                <a:spcPct val="100000"/>
              </a:lnSpc>
              <a:spcBef>
                <a:spcPts val="1300"/>
              </a:spcBef>
              <a:buFont typeface="Arial" panose="020B0604020202020204" pitchFamily="34" charset="0"/>
              <a:buChar char="•"/>
              <a:tabLst>
                <a:tab pos="240665" algn="l"/>
                <a:tab pos="241300" algn="l"/>
              </a:tabLst>
            </a:pPr>
            <a:r>
              <a:rPr lang="en-US" sz="3200" dirty="0">
                <a:latin typeface="Arial" panose="020B0604020202020204" pitchFamily="34" charset="0"/>
                <a:cs typeface="Arial" panose="020B0604020202020204" pitchFamily="34" charset="0"/>
              </a:rPr>
              <a:t>Clearly state what it is students are to learn and understand about mathematics as the result of instruction.</a:t>
            </a:r>
          </a:p>
          <a:p>
            <a:pPr marL="355600" indent="-342900">
              <a:lnSpc>
                <a:spcPct val="100000"/>
              </a:lnSpc>
              <a:spcBef>
                <a:spcPts val="1300"/>
              </a:spcBef>
              <a:buFont typeface="Arial" panose="020B0604020202020204" pitchFamily="34" charset="0"/>
              <a:buChar char="•"/>
              <a:tabLst>
                <a:tab pos="240665" algn="l"/>
                <a:tab pos="241300" algn="l"/>
              </a:tabLst>
            </a:pPr>
            <a:r>
              <a:rPr lang="en-US" sz="3200" dirty="0">
                <a:latin typeface="Arial" panose="020B0604020202020204" pitchFamily="34" charset="0"/>
                <a:cs typeface="Arial" panose="020B0604020202020204" pitchFamily="34" charset="0"/>
              </a:rPr>
              <a:t>Be situated within learning progressions.</a:t>
            </a:r>
          </a:p>
          <a:p>
            <a:pPr marL="355600" indent="-342900">
              <a:lnSpc>
                <a:spcPct val="100000"/>
              </a:lnSpc>
              <a:spcBef>
                <a:spcPts val="1300"/>
              </a:spcBef>
              <a:buFont typeface="Arial" panose="020B0604020202020204" pitchFamily="34" charset="0"/>
              <a:buChar char="•"/>
              <a:tabLst>
                <a:tab pos="240665" algn="l"/>
                <a:tab pos="241300" algn="l"/>
              </a:tabLst>
            </a:pPr>
            <a:r>
              <a:rPr lang="en-US" sz="3200" dirty="0">
                <a:latin typeface="Arial" panose="020B0604020202020204" pitchFamily="34" charset="0"/>
                <a:cs typeface="Arial" panose="020B0604020202020204" pitchFamily="34" charset="0"/>
              </a:rPr>
              <a:t>Frame the decisions that teachers make during a lesson</a:t>
            </a:r>
            <a:r>
              <a:rPr lang="en-US" sz="2400" dirty="0">
                <a:latin typeface="Arial" panose="020B0604020202020204" pitchFamily="34" charset="0"/>
                <a:cs typeface="Arial" panose="020B0604020202020204" pitchFamily="34" charset="0"/>
              </a:rPr>
              <a:t>.</a:t>
            </a: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646890"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solidFill>
                  <a:srgbClr val="1F487C"/>
                </a:solidFill>
                <a:latin typeface="Arial" panose="020B0604020202020204" pitchFamily="34" charset="0"/>
                <a:cs typeface="Arial" panose="020B0604020202020204" pitchFamily="34" charset="0"/>
              </a:rPr>
              <a:t>Establish Mathematics Goals to </a:t>
            </a:r>
            <a:r>
              <a:rPr lang="en-US" sz="4000" b="1" spc="-10" dirty="0">
                <a:solidFill>
                  <a:srgbClr val="1F487C"/>
                </a:solidFill>
                <a:latin typeface="Arial" panose="020B0604020202020204" pitchFamily="34" charset="0"/>
                <a:cs typeface="Arial" panose="020B0604020202020204" pitchFamily="34" charset="0"/>
              </a:rPr>
              <a:t>Focus</a:t>
            </a:r>
            <a:r>
              <a:rPr lang="en-US" sz="4000" b="1" spc="-45" dirty="0">
                <a:solidFill>
                  <a:srgbClr val="1F487C"/>
                </a:solidFill>
                <a:latin typeface="Arial" panose="020B0604020202020204" pitchFamily="34" charset="0"/>
                <a:cs typeface="Arial" panose="020B0604020202020204" pitchFamily="34" charset="0"/>
              </a:rPr>
              <a:t> L</a:t>
            </a:r>
            <a:r>
              <a:rPr lang="en-US" sz="4000" b="1" dirty="0">
                <a:solidFill>
                  <a:srgbClr val="1F487C"/>
                </a:solidFill>
                <a:latin typeface="Arial" panose="020B0604020202020204" pitchFamily="34" charset="0"/>
                <a:cs typeface="Arial" panose="020B0604020202020204" pitchFamily="34" charset="0"/>
              </a:rPr>
              <a:t>earning</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343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725576"/>
            <a:ext cx="8255001" cy="1143000"/>
          </a:xfrm>
          <a:prstGeom prst="rect">
            <a:avLst/>
          </a:prstGeom>
        </p:spPr>
        <p:txBody>
          <a:bodyPr vert="horz" lIns="91440" tIns="45720" rIns="91440" bIns="45720" rtlCol="0" anchor="ctr">
            <a:noAutofit/>
          </a:bodyPr>
          <a:lstStyle/>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FE152BD0-E35B-4EE8-A2B5-0755E607E41A}"/>
              </a:ext>
            </a:extLst>
          </p:cNvPr>
          <p:cNvSpPr txBox="1"/>
          <p:nvPr/>
        </p:nvSpPr>
        <p:spPr>
          <a:xfrm>
            <a:off x="1411970" y="2029494"/>
            <a:ext cx="7382660" cy="5078313"/>
          </a:xfrm>
          <a:prstGeom prst="rect">
            <a:avLst/>
          </a:prstGeom>
          <a:noFill/>
        </p:spPr>
        <p:txBody>
          <a:bodyPr wrap="square" rtlCol="0">
            <a:spAutoFit/>
          </a:bodyPr>
          <a:lstStyle/>
          <a:p>
            <a:r>
              <a:rPr lang="en-US" sz="3600" i="1" dirty="0">
                <a:latin typeface="Arial" panose="020B0604020202020204" pitchFamily="34" charset="0"/>
                <a:cs typeface="Arial" panose="020B0604020202020204" pitchFamily="34" charset="0"/>
              </a:rPr>
              <a:t>Formulating clear, explicit learning goals sets the stage for everything else.</a:t>
            </a:r>
          </a:p>
          <a:p>
            <a:r>
              <a:rPr lang="en-US" sz="3600" i="1"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(Hiebert, Morris, Berk &amp; Janssen, 2007)</a:t>
            </a:r>
          </a:p>
          <a:p>
            <a:endParaRPr lang="en-US" sz="3600" i="1" dirty="0">
              <a:latin typeface="Arial" panose="020B0604020202020204" pitchFamily="34" charset="0"/>
              <a:cs typeface="Arial" panose="020B0604020202020204" pitchFamily="34" charset="0"/>
            </a:endParaRPr>
          </a:p>
          <a:p>
            <a:endParaRPr lang="en-US" sz="3600" i="1" dirty="0">
              <a:latin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2CDE50B9-C6FE-4FD4-9F3D-0261C05F9D7F}"/>
              </a:ext>
            </a:extLst>
          </p:cNvPr>
          <p:cNvSpPr txBox="1"/>
          <p:nvPr/>
        </p:nvSpPr>
        <p:spPr>
          <a:xfrm>
            <a:off x="1147740" y="182743"/>
            <a:ext cx="7646890"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solidFill>
                  <a:schemeClr val="tx2">
                    <a:lumMod val="75000"/>
                  </a:schemeClr>
                </a:solidFill>
                <a:latin typeface="Arial" panose="020B0604020202020204" pitchFamily="34" charset="0"/>
                <a:cs typeface="Arial" panose="020B0604020202020204" pitchFamily="34" charset="0"/>
              </a:rPr>
              <a:t>Establish Mathematics Goals to </a:t>
            </a:r>
            <a:r>
              <a:rPr lang="en-US" sz="4000" b="1" spc="-10" dirty="0">
                <a:solidFill>
                  <a:schemeClr val="tx2">
                    <a:lumMod val="75000"/>
                  </a:schemeClr>
                </a:solidFill>
                <a:latin typeface="Arial" panose="020B0604020202020204" pitchFamily="34" charset="0"/>
                <a:cs typeface="Arial" panose="020B0604020202020204" pitchFamily="34" charset="0"/>
              </a:rPr>
              <a:t>Focus</a:t>
            </a:r>
            <a:r>
              <a:rPr lang="en-US" sz="4000" b="1" spc="-45" dirty="0">
                <a:solidFill>
                  <a:schemeClr val="tx2">
                    <a:lumMod val="75000"/>
                  </a:schemeClr>
                </a:solidFill>
                <a:latin typeface="Arial" panose="020B0604020202020204" pitchFamily="34" charset="0"/>
                <a:cs typeface="Arial" panose="020B0604020202020204" pitchFamily="34" charset="0"/>
              </a:rPr>
              <a:t> L</a:t>
            </a:r>
            <a:r>
              <a:rPr lang="en-US" sz="4000" b="1" dirty="0">
                <a:solidFill>
                  <a:schemeClr val="tx2">
                    <a:lumMod val="75000"/>
                  </a:schemeClr>
                </a:solidFill>
                <a:latin typeface="Arial" panose="020B0604020202020204" pitchFamily="34" charset="0"/>
                <a:cs typeface="Arial" panose="020B0604020202020204" pitchFamily="34" charset="0"/>
              </a:rPr>
              <a:t>earning</a:t>
            </a:r>
          </a:p>
        </p:txBody>
      </p:sp>
    </p:spTree>
    <p:extLst>
      <p:ext uri="{BB962C8B-B14F-4D97-AF65-F5344CB8AC3E}">
        <p14:creationId xmlns:p14="http://schemas.microsoft.com/office/powerpoint/2010/main" val="2959182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5432256"/>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gn="ctr">
              <a:lnSpc>
                <a:spcPct val="100000"/>
              </a:lnSpc>
              <a:spcBef>
                <a:spcPts val="1300"/>
              </a:spcBef>
              <a:tabLst>
                <a:tab pos="240665" algn="l"/>
                <a:tab pos="241300" algn="l"/>
              </a:tabLst>
            </a:pPr>
            <a:r>
              <a:rPr lang="en-US" sz="3600" dirty="0">
                <a:latin typeface="Arial" panose="020B0604020202020204" pitchFamily="34" charset="0"/>
                <a:cs typeface="Arial" panose="020B0604020202020204" pitchFamily="34" charset="0"/>
              </a:rPr>
              <a:t>NCTM Principles to Action: </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Establish Mathematics Goals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to Focus Learning</a:t>
            </a:r>
          </a:p>
          <a:p>
            <a:pPr marL="12700" algn="ctr">
              <a:lnSpc>
                <a:spcPct val="100000"/>
              </a:lnSpc>
              <a:spcBef>
                <a:spcPts val="1300"/>
              </a:spcBef>
              <a:tabLst>
                <a:tab pos="240665" algn="l"/>
                <a:tab pos="241300" algn="l"/>
              </a:tabLst>
            </a:pPr>
            <a:endParaRPr lang="en-US" sz="3600" dirty="0">
              <a:latin typeface="Arial" panose="020B0604020202020204" pitchFamily="34" charset="0"/>
              <a:cs typeface="Arial" panose="020B0604020202020204" pitchFamily="34" charset="0"/>
            </a:endParaRPr>
          </a:p>
          <a:p>
            <a:pPr marL="12700" algn="ctr">
              <a:lnSpc>
                <a:spcPct val="100000"/>
              </a:lnSpc>
              <a:spcBef>
                <a:spcPts val="1300"/>
              </a:spcBef>
              <a:tabLst>
                <a:tab pos="240665" algn="l"/>
                <a:tab pos="241300" algn="l"/>
              </a:tabLst>
            </a:pPr>
            <a:r>
              <a:rPr lang="en-US" sz="3600" dirty="0">
                <a:latin typeface="Arial" panose="020B0604020202020204" pitchFamily="34" charset="0"/>
                <a:cs typeface="Arial" panose="020B0604020202020204" pitchFamily="34" charset="0"/>
                <a:hlinkClick r:id="rId5"/>
              </a:rPr>
              <a:t>Video</a:t>
            </a: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646890" cy="707886"/>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latin typeface="Arial" panose="020B0604020202020204" pitchFamily="34" charset="0"/>
                <a:cs typeface="Arial" panose="020B0604020202020204" pitchFamily="34" charset="0"/>
              </a:rPr>
              <a:t>WATCH VIDEO</a:t>
            </a:r>
          </a:p>
        </p:txBody>
      </p:sp>
    </p:spTree>
    <p:extLst>
      <p:ext uri="{BB962C8B-B14F-4D97-AF65-F5344CB8AC3E}">
        <p14:creationId xmlns:p14="http://schemas.microsoft.com/office/powerpoint/2010/main" val="3777181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015" cy="68580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25552" y="149352"/>
            <a:ext cx="883919" cy="1207007"/>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259079" y="182880"/>
            <a:ext cx="762000" cy="1085087"/>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256031" y="179831"/>
            <a:ext cx="768350" cy="1091565"/>
          </a:xfrm>
          <a:custGeom>
            <a:avLst/>
            <a:gdLst/>
            <a:ahLst/>
            <a:cxnLst/>
            <a:rect l="l" t="t" r="r" b="b"/>
            <a:pathLst>
              <a:path w="768350" h="1091565">
                <a:moveTo>
                  <a:pt x="0" y="0"/>
                </a:moveTo>
                <a:lnTo>
                  <a:pt x="768096" y="0"/>
                </a:lnTo>
                <a:lnTo>
                  <a:pt x="768096" y="1091184"/>
                </a:lnTo>
                <a:lnTo>
                  <a:pt x="0" y="1091184"/>
                </a:lnTo>
                <a:lnTo>
                  <a:pt x="0" y="0"/>
                </a:lnTo>
                <a:close/>
              </a:path>
            </a:pathLst>
          </a:custGeom>
          <a:ln w="6096">
            <a:solidFill>
              <a:srgbClr val="FFFFFF"/>
            </a:solidFill>
          </a:ln>
        </p:spPr>
        <p:txBody>
          <a:bodyPr wrap="square" lIns="0" tIns="0" rIns="0" bIns="0" rtlCol="0"/>
          <a:lstStyle/>
          <a:p>
            <a:endParaRPr/>
          </a:p>
        </p:txBody>
      </p:sp>
      <p:sp>
        <p:nvSpPr>
          <p:cNvPr id="6" name="object 6"/>
          <p:cNvSpPr/>
          <p:nvPr/>
        </p:nvSpPr>
        <p:spPr>
          <a:xfrm>
            <a:off x="890015" y="1335953"/>
            <a:ext cx="8253985" cy="5542454"/>
          </a:xfrm>
          <a:prstGeom prst="rect">
            <a:avLst/>
          </a:prstGeom>
          <a:blipFill>
            <a:blip r:embed="rId6" cstate="print"/>
            <a:stretch>
              <a:fillRect/>
            </a:stretch>
          </a:blipFill>
        </p:spPr>
        <p:txBody>
          <a:bodyPr wrap="square" lIns="0" tIns="0" rIns="0" bIns="0" rtlCol="0"/>
          <a:lstStyle/>
          <a:p>
            <a:endParaRPr/>
          </a:p>
        </p:txBody>
      </p:sp>
      <p:sp>
        <p:nvSpPr>
          <p:cNvPr id="7" name="TextBox 6">
            <a:extLst>
              <a:ext uri="{FF2B5EF4-FFF2-40B4-BE49-F238E27FC236}">
                <a16:creationId xmlns:a16="http://schemas.microsoft.com/office/drawing/2014/main" id="{5AE23DF6-4A09-46D1-BC8C-2862BD6AE79D}"/>
              </a:ext>
            </a:extLst>
          </p:cNvPr>
          <p:cNvSpPr txBox="1"/>
          <p:nvPr/>
        </p:nvSpPr>
        <p:spPr>
          <a:xfrm>
            <a:off x="1147740" y="0"/>
            <a:ext cx="7646890" cy="120032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3600" b="1" spc="-5" dirty="0">
                <a:solidFill>
                  <a:schemeClr val="tx2">
                    <a:lumMod val="75000"/>
                  </a:schemeClr>
                </a:solidFill>
                <a:latin typeface="Arial" panose="020B0604020202020204" pitchFamily="34" charset="0"/>
                <a:cs typeface="Arial" panose="020B0604020202020204" pitchFamily="34" charset="0"/>
              </a:rPr>
              <a:t>Establish Mathematics Goals to </a:t>
            </a:r>
            <a:r>
              <a:rPr lang="en-US" sz="3600" b="1" spc="-10" dirty="0">
                <a:solidFill>
                  <a:schemeClr val="tx2">
                    <a:lumMod val="75000"/>
                  </a:schemeClr>
                </a:solidFill>
                <a:latin typeface="Arial" panose="020B0604020202020204" pitchFamily="34" charset="0"/>
                <a:cs typeface="Arial" panose="020B0604020202020204" pitchFamily="34" charset="0"/>
              </a:rPr>
              <a:t>Focus</a:t>
            </a:r>
            <a:r>
              <a:rPr lang="en-US" sz="3600" b="1" spc="-45" dirty="0">
                <a:solidFill>
                  <a:schemeClr val="tx2">
                    <a:lumMod val="75000"/>
                  </a:schemeClr>
                </a:solidFill>
                <a:latin typeface="Arial" panose="020B0604020202020204" pitchFamily="34" charset="0"/>
                <a:cs typeface="Arial" panose="020B0604020202020204" pitchFamily="34" charset="0"/>
              </a:rPr>
              <a:t> L</a:t>
            </a:r>
            <a:r>
              <a:rPr lang="en-US" sz="3600" b="1" dirty="0">
                <a:solidFill>
                  <a:schemeClr val="tx2">
                    <a:lumMod val="75000"/>
                  </a:schemeClr>
                </a:solidFill>
                <a:latin typeface="Arial" panose="020B0604020202020204" pitchFamily="34" charset="0"/>
                <a:cs typeface="Arial" panose="020B0604020202020204" pitchFamily="34" charset="0"/>
              </a:rPr>
              <a:t>earning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flipV="1">
            <a:off x="1332724" y="1843989"/>
            <a:ext cx="7462025" cy="3304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1020618" y="354987"/>
            <a:ext cx="8254879" cy="806180"/>
          </a:xfrm>
          <a:prstGeom prst="rect">
            <a:avLst/>
          </a:prstGeom>
        </p:spPr>
        <p:txBody>
          <a:bodyPr vert="horz" lIns="91440" tIns="45720" rIns="91440" bIns="45720" rtlCol="0" anchor="ctr">
            <a:noAutofit/>
          </a:bodyPr>
          <a:lstStyle/>
          <a:p>
            <a:pPr lvl="0" algn="ctr">
              <a:spcBef>
                <a:spcPct val="0"/>
              </a:spcBef>
              <a:defRPr/>
            </a:pPr>
            <a:endParaRPr lang="en-US" sz="3200" b="1" dirty="0">
              <a:solidFill>
                <a:srgbClr val="003366"/>
              </a:solidFill>
              <a:latin typeface="Verdana"/>
              <a:ea typeface="Verdana" pitchFamily="34" charset="0"/>
              <a:cs typeface="Verdana"/>
            </a:endParaRPr>
          </a:p>
          <a:p>
            <a:pPr lvl="0" algn="ctr">
              <a:spcBef>
                <a:spcPct val="0"/>
              </a:spcBef>
              <a:defRPr/>
            </a:pPr>
            <a:r>
              <a:rPr lang="en-US" sz="3200" b="1" i="1" dirty="0">
                <a:solidFill>
                  <a:schemeClr val="tx2"/>
                </a:solidFill>
                <a:latin typeface="+mj-lt"/>
                <a:ea typeface="Verdana" pitchFamily="34" charset="0"/>
                <a:cs typeface="Verdana"/>
              </a:rPr>
              <a:t>Measure Me </a:t>
            </a:r>
          </a:p>
          <a:p>
            <a:pPr lvl="0">
              <a:spcBef>
                <a:spcPct val="0"/>
              </a:spcBef>
              <a:defRPr/>
            </a:pPr>
            <a:r>
              <a:rPr lang="en-US" sz="3200" b="1" dirty="0">
                <a:solidFill>
                  <a:srgbClr val="003366"/>
                </a:solidFill>
                <a:latin typeface="+mj-lt"/>
                <a:ea typeface="Verdana" pitchFamily="34" charset="0"/>
                <a:cs typeface="Verdana"/>
              </a:rPr>
              <a:t>Lesson Alignment to the West Virginia College- and Career-Readiness (WVCCR) Standards</a:t>
            </a:r>
          </a:p>
        </p:txBody>
      </p:sp>
      <p:sp>
        <p:nvSpPr>
          <p:cNvPr id="6" name="Rectangle 3"/>
          <p:cNvSpPr txBox="1">
            <a:spLocks noChangeArrowheads="1"/>
          </p:cNvSpPr>
          <p:nvPr/>
        </p:nvSpPr>
        <p:spPr>
          <a:xfrm>
            <a:off x="1275575" y="1504828"/>
            <a:ext cx="7576325" cy="4819772"/>
          </a:xfrm>
          <a:prstGeom prst="rect">
            <a:avLst/>
          </a:prstGeom>
        </p:spPr>
        <p:txBody>
          <a:bodyPr vert="horz" lIns="91440" tIns="45720" rIns="91440" bIns="45720" rtlCol="0">
            <a:noAutofit/>
          </a:bodyPr>
          <a:lstStyle/>
          <a:p>
            <a:endParaRPr lang="en-US" sz="3200" dirty="0">
              <a:solidFill>
                <a:srgbClr val="1F497D"/>
              </a:solidFill>
              <a:latin typeface="+mj-lt"/>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TextBox 7"/>
          <p:cNvSpPr txBox="1"/>
          <p:nvPr/>
        </p:nvSpPr>
        <p:spPr>
          <a:xfrm>
            <a:off x="6553200" y="2209800"/>
            <a:ext cx="2590800" cy="646331"/>
          </a:xfrm>
          <a:prstGeom prst="rect">
            <a:avLst/>
          </a:prstGeom>
          <a:noFill/>
        </p:spPr>
        <p:txBody>
          <a:bodyPr wrap="square" rtlCol="0">
            <a:spAutoFit/>
          </a:bodyPr>
          <a:lstStyle/>
          <a:p>
            <a:endParaRPr lang="en-US" dirty="0">
              <a:solidFill>
                <a:srgbClr val="1F497D"/>
              </a:solidFill>
              <a:latin typeface="Verdana"/>
              <a:cs typeface="Verdana"/>
            </a:endParaRPr>
          </a:p>
          <a:p>
            <a:endParaRPr lang="en-US" dirty="0">
              <a:solidFill>
                <a:srgbClr val="1F497D"/>
              </a:solidFill>
              <a:latin typeface="Verdana"/>
              <a:cs typeface="Verdana"/>
            </a:endParaRPr>
          </a:p>
        </p:txBody>
      </p:sp>
      <p:sp>
        <p:nvSpPr>
          <p:cNvPr id="3" name="Rectangle 2">
            <a:extLst>
              <a:ext uri="{FF2B5EF4-FFF2-40B4-BE49-F238E27FC236}">
                <a16:creationId xmlns:a16="http://schemas.microsoft.com/office/drawing/2014/main" id="{01B303A0-88A2-48DB-AB3E-44A1FAADF424}"/>
              </a:ext>
            </a:extLst>
          </p:cNvPr>
          <p:cNvSpPr/>
          <p:nvPr/>
        </p:nvSpPr>
        <p:spPr>
          <a:xfrm>
            <a:off x="1332724" y="2503276"/>
            <a:ext cx="7338489" cy="3747051"/>
          </a:xfrm>
          <a:prstGeom prst="rect">
            <a:avLst/>
          </a:prstGeom>
        </p:spPr>
        <p:txBody>
          <a:bodyPr wrap="square">
            <a:spAutoFit/>
          </a:bodyPr>
          <a:lstStyle/>
          <a:p>
            <a:pPr>
              <a:lnSpc>
                <a:spcPct val="107000"/>
              </a:lnSpc>
            </a:pP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M.1.16  </a:t>
            </a:r>
            <a:b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Express the length of an object as a whole number of length units, by laying multiple copies of a shorter object (the length unit) end to end; understand that the length measurement of an object is the number of same-size length units that span it with no gaps or overlaps.</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3689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23724"/>
            <a:ext cx="8255001" cy="3833724"/>
          </a:xfrm>
          <a:prstGeom prst="rect">
            <a:avLst/>
          </a:prstGeom>
        </p:spPr>
        <p:txBody>
          <a:bodyPr vert="horz" lIns="91440" tIns="45720" rIns="91440" bIns="45720" rtlCol="0" anchor="ctr">
            <a:noAutofit/>
          </a:bodyPr>
          <a:lstStyle/>
          <a:p>
            <a:pPr lvl="0" algn="ctr">
              <a:spcBef>
                <a:spcPct val="0"/>
              </a:spcBef>
              <a:defRPr/>
            </a:pPr>
            <a:endParaRPr lang="en-US" sz="4000" b="1" dirty="0"/>
          </a:p>
        </p:txBody>
      </p:sp>
      <p:sp>
        <p:nvSpPr>
          <p:cNvPr id="6" name="Rectangle 3"/>
          <p:cNvSpPr txBox="1">
            <a:spLocks noChangeArrowheads="1"/>
          </p:cNvSpPr>
          <p:nvPr/>
        </p:nvSpPr>
        <p:spPr>
          <a:xfrm>
            <a:off x="1020618" y="4889500"/>
            <a:ext cx="8123382" cy="171328"/>
          </a:xfrm>
          <a:prstGeom prst="rect">
            <a:avLst/>
          </a:prstGeom>
        </p:spPr>
        <p:txBody>
          <a:bodyPr vert="horz" lIns="91440" tIns="45720" rIns="91440" bIns="45720" rtlCol="0">
            <a:noAutofit/>
          </a:bodyPr>
          <a:lstStyle/>
          <a:p>
            <a:endParaRPr lang="en-US" sz="2400" dirty="0"/>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4"/>
            <a:ext cx="802239" cy="1143000"/>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3" name="Title 2"/>
          <p:cNvSpPr>
            <a:spLocks noGrp="1"/>
          </p:cNvSpPr>
          <p:nvPr>
            <p:ph type="title"/>
          </p:nvPr>
        </p:nvSpPr>
        <p:spPr>
          <a:xfrm>
            <a:off x="914400" y="120648"/>
            <a:ext cx="8229600" cy="1143000"/>
          </a:xfrm>
        </p:spPr>
        <p:txBody>
          <a:bodyPr>
            <a:noAutofit/>
          </a:bodyPr>
          <a:lstStyle/>
          <a:p>
            <a:br>
              <a:rPr lang="en-US" sz="3200" b="1" dirty="0">
                <a:solidFill>
                  <a:srgbClr val="003366"/>
                </a:solidFill>
                <a:latin typeface="Verdana"/>
                <a:cs typeface="Verdana"/>
              </a:rPr>
            </a:br>
            <a:endParaRPr lang="en-US" sz="3200" b="1" dirty="0">
              <a:solidFill>
                <a:srgbClr val="003366"/>
              </a:solidFill>
              <a:latin typeface="Verdana"/>
              <a:cs typeface="Verdana"/>
            </a:endParaRPr>
          </a:p>
        </p:txBody>
      </p:sp>
      <p:pic>
        <p:nvPicPr>
          <p:cNvPr id="10" name="Google Shape;363;p54" descr="graphic of people jumping in air - saying that's me">
            <a:extLst>
              <a:ext uri="{FF2B5EF4-FFF2-40B4-BE49-F238E27FC236}">
                <a16:creationId xmlns:a16="http://schemas.microsoft.com/office/drawing/2014/main" id="{39631FBD-946C-4D03-B2B0-C4BA62072B92}"/>
              </a:ext>
            </a:extLst>
          </p:cNvPr>
          <p:cNvPicPr preferRelativeResize="0">
            <a:picLocks noGrp="1"/>
          </p:cNvPicPr>
          <p:nvPr>
            <p:ph idx="1"/>
          </p:nvPr>
        </p:nvPicPr>
        <p:blipFill rotWithShape="1">
          <a:blip r:embed="rId5">
            <a:alphaModFix/>
          </a:blip>
          <a:srcRect/>
          <a:stretch/>
        </p:blipFill>
        <p:spPr>
          <a:xfrm>
            <a:off x="1250065" y="1560856"/>
            <a:ext cx="7465671" cy="4791919"/>
          </a:xfrm>
          <a:prstGeom prst="rect">
            <a:avLst/>
          </a:prstGeom>
          <a:noFill/>
          <a:ln>
            <a:noFill/>
          </a:ln>
        </p:spPr>
      </p:pic>
      <p:sp>
        <p:nvSpPr>
          <p:cNvPr id="12" name="Title 4">
            <a:extLst>
              <a:ext uri="{FF2B5EF4-FFF2-40B4-BE49-F238E27FC236}">
                <a16:creationId xmlns:a16="http://schemas.microsoft.com/office/drawing/2014/main" id="{B43B93E8-0614-467C-8A11-A4F15925A3DD}"/>
              </a:ext>
            </a:extLst>
          </p:cNvPr>
          <p:cNvSpPr txBox="1">
            <a:spLocks/>
          </p:cNvSpPr>
          <p:nvPr/>
        </p:nvSpPr>
        <p:spPr>
          <a:xfrm>
            <a:off x="836013" y="22669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003366"/>
                </a:solidFill>
                <a:latin typeface="Arial" panose="020B0604020202020204" pitchFamily="34" charset="0"/>
                <a:cs typeface="Arial" panose="020B0604020202020204" pitchFamily="34" charset="0"/>
              </a:rPr>
              <a:t>PLEASE STAND UP IF:</a:t>
            </a:r>
          </a:p>
        </p:txBody>
      </p:sp>
    </p:spTree>
    <p:extLst>
      <p:ext uri="{BB962C8B-B14F-4D97-AF65-F5344CB8AC3E}">
        <p14:creationId xmlns:p14="http://schemas.microsoft.com/office/powerpoint/2010/main" val="2850503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203981"/>
            <a:ext cx="8794913" cy="1143000"/>
          </a:xfrm>
          <a:prstGeom prst="rect">
            <a:avLst/>
          </a:prstGeom>
        </p:spPr>
        <p:txBody>
          <a:bodyPr vert="horz" lIns="91440" tIns="45720" rIns="91440" bIns="45720" rtlCol="0" anchor="ctr">
            <a:noAutofit/>
          </a:bodyPr>
          <a:lstStyle/>
          <a:p>
            <a:pPr>
              <a:spcBef>
                <a:spcPct val="0"/>
              </a:spcBef>
              <a:defRPr/>
            </a:pPr>
            <a:r>
              <a:rPr lang="en-US" sz="3200" b="1" dirty="0">
                <a:latin typeface="Arial" panose="020B0604020202020204" pitchFamily="34" charset="0"/>
                <a:cs typeface="Arial" panose="020B0604020202020204" pitchFamily="34" charset="0"/>
              </a:rPr>
              <a:t>WV Classroom Video – </a:t>
            </a:r>
            <a:r>
              <a:rPr lang="en-US" sz="3200" b="1" i="1" dirty="0">
                <a:solidFill>
                  <a:schemeClr val="tx2"/>
                </a:solidFill>
                <a:latin typeface="Arial" panose="020B0604020202020204" pitchFamily="34" charset="0"/>
                <a:cs typeface="Arial" panose="020B0604020202020204" pitchFamily="34" charset="0"/>
              </a:rPr>
              <a:t>Measure Me</a:t>
            </a:r>
            <a:endParaRPr lang="en-US" sz="3200" b="1" dirty="0">
              <a:solidFill>
                <a:schemeClr val="tx2"/>
              </a:solidFill>
              <a:latin typeface="Verdana"/>
              <a:ea typeface="Verdana" pitchFamily="34" charset="0"/>
              <a:cs typeface="Verdana"/>
            </a:endParaRPr>
          </a:p>
        </p:txBody>
      </p:sp>
      <p:sp>
        <p:nvSpPr>
          <p:cNvPr id="6" name="Rectangle 3"/>
          <p:cNvSpPr txBox="1">
            <a:spLocks noChangeArrowheads="1"/>
          </p:cNvSpPr>
          <p:nvPr/>
        </p:nvSpPr>
        <p:spPr>
          <a:xfrm>
            <a:off x="1147914" y="1361780"/>
            <a:ext cx="7746704" cy="5589589"/>
          </a:xfrm>
          <a:prstGeom prst="rect">
            <a:avLst/>
          </a:prstGeom>
        </p:spPr>
        <p:txBody>
          <a:bodyPr vert="horz" lIns="91440" tIns="45720" rIns="91440" bIns="45720" rtlCol="0">
            <a:noAutofit/>
          </a:bodyPr>
          <a:lstStyle/>
          <a:p>
            <a:pPr>
              <a:lnSpc>
                <a:spcPct val="108000"/>
              </a:lnSpc>
            </a:pPr>
            <a:r>
              <a:rPr lang="en-US" sz="2400" i="1" dirty="0">
                <a:latin typeface="Arial" panose="020B0604020202020204" pitchFamily="34" charset="0"/>
                <a:cs typeface="Arial" panose="020B0604020202020204" pitchFamily="34" charset="0"/>
              </a:rPr>
              <a:t>Goals to focus learning should be written in student-friendly language</a:t>
            </a:r>
          </a:p>
          <a:p>
            <a:pPr>
              <a:lnSpc>
                <a:spcPct val="108000"/>
              </a:lnSpc>
            </a:pPr>
            <a:endParaRPr lang="en-US" sz="1600" dirty="0">
              <a:latin typeface="Arial" panose="020B0604020202020204" pitchFamily="34" charset="0"/>
              <a:cs typeface="Arial" panose="020B0604020202020204" pitchFamily="34" charset="0"/>
            </a:endParaRPr>
          </a:p>
          <a:p>
            <a:pPr>
              <a:lnSpc>
                <a:spcPct val="108000"/>
              </a:lnSpc>
            </a:pPr>
            <a:r>
              <a:rPr lang="en-US" sz="2200" dirty="0">
                <a:latin typeface="Arial" panose="020B0604020202020204" pitchFamily="34" charset="0"/>
                <a:ea typeface="Verdana" pitchFamily="34" charset="0"/>
                <a:cs typeface="Arial" panose="020B0604020202020204" pitchFamily="34" charset="0"/>
              </a:rPr>
              <a:t>Upon successful completion, students will:</a:t>
            </a:r>
          </a:p>
          <a:p>
            <a:pPr>
              <a:lnSpc>
                <a:spcPct val="108000"/>
              </a:lnSpc>
            </a:pPr>
            <a:endParaRPr lang="en-US" sz="1600" dirty="0">
              <a:latin typeface="Arial" panose="020B0604020202020204" pitchFamily="34" charset="0"/>
              <a:ea typeface="Verdana" pitchFamily="34" charset="0"/>
              <a:cs typeface="Arial" panose="020B0604020202020204" pitchFamily="34" charset="0"/>
            </a:endParaRPr>
          </a:p>
          <a:p>
            <a:pPr marL="800100" lvl="1" indent="-342900">
              <a:lnSpc>
                <a:spcPct val="108000"/>
              </a:lnSpc>
              <a:buFont typeface="Arial" panose="020B0604020202020204" pitchFamily="34" charset="0"/>
              <a:buChar char="•"/>
            </a:pPr>
            <a:r>
              <a:rPr lang="en-US" sz="2200" dirty="0">
                <a:latin typeface="Arial" panose="020B0604020202020204" pitchFamily="34" charset="0"/>
                <a:ea typeface="Verdana" pitchFamily="34" charset="0"/>
                <a:cs typeface="Arial" panose="020B0604020202020204" pitchFamily="34" charset="0"/>
              </a:rPr>
              <a:t>Measure body part lengths accurately using the non-standard unit.</a:t>
            </a:r>
          </a:p>
          <a:p>
            <a:pPr marL="800100" lvl="1" indent="-342900">
              <a:lnSpc>
                <a:spcPct val="108000"/>
              </a:lnSpc>
              <a:buFont typeface="Arial" panose="020B0604020202020204" pitchFamily="34" charset="0"/>
              <a:buChar char="•"/>
            </a:pPr>
            <a:endParaRPr lang="en-US" sz="1600" dirty="0">
              <a:latin typeface="Arial" panose="020B0604020202020204" pitchFamily="34" charset="0"/>
              <a:ea typeface="Verdana" pitchFamily="34" charset="0"/>
              <a:cs typeface="Arial" panose="020B0604020202020204" pitchFamily="34" charset="0"/>
            </a:endParaRPr>
          </a:p>
          <a:p>
            <a:pPr marL="800100" lvl="1" indent="-342900">
              <a:lnSpc>
                <a:spcPct val="108000"/>
              </a:lnSpc>
              <a:buFont typeface="Arial" panose="020B0604020202020204" pitchFamily="34" charset="0"/>
              <a:buChar char="•"/>
            </a:pPr>
            <a:r>
              <a:rPr lang="en-US" sz="2200" dirty="0">
                <a:latin typeface="Arial" panose="020B0604020202020204" pitchFamily="34" charset="0"/>
                <a:ea typeface="Verdana" pitchFamily="34" charset="0"/>
                <a:cs typeface="Arial" panose="020B0604020202020204" pitchFamily="34" charset="0"/>
              </a:rPr>
              <a:t>Understand that accurate measurement depends on determining consistent endpoints.</a:t>
            </a:r>
          </a:p>
          <a:p>
            <a:pPr marL="800100" lvl="1" indent="-342900">
              <a:lnSpc>
                <a:spcPct val="108000"/>
              </a:lnSpc>
              <a:buFont typeface="Arial" panose="020B0604020202020204" pitchFamily="34" charset="0"/>
              <a:buChar char="•"/>
            </a:pPr>
            <a:endParaRPr lang="en-US" sz="1600" dirty="0">
              <a:latin typeface="Arial" panose="020B0604020202020204" pitchFamily="34" charset="0"/>
              <a:ea typeface="Verdana" pitchFamily="34" charset="0"/>
              <a:cs typeface="Arial" panose="020B0604020202020204" pitchFamily="34" charset="0"/>
            </a:endParaRPr>
          </a:p>
          <a:p>
            <a:pPr marL="800100" lvl="1" indent="-342900">
              <a:lnSpc>
                <a:spcPct val="108000"/>
              </a:lnSpc>
              <a:buFont typeface="Arial" panose="020B0604020202020204" pitchFamily="34" charset="0"/>
              <a:buChar char="•"/>
            </a:pPr>
            <a:r>
              <a:rPr lang="en-US" sz="2200" dirty="0">
                <a:latin typeface="Arial" panose="020B0604020202020204" pitchFamily="34" charset="0"/>
                <a:ea typeface="Verdana" pitchFamily="34" charset="0"/>
                <a:cs typeface="Arial" panose="020B0604020202020204" pitchFamily="34" charset="0"/>
              </a:rPr>
              <a:t>Understand that accurate measurement depends on correctly using the measurement unit; there are no spaces or overlaps. </a:t>
            </a: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9932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857364"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latin typeface="Arial" panose="020B0604020202020204" pitchFamily="34" charset="0"/>
                <a:cs typeface="Arial" panose="020B0604020202020204" pitchFamily="34" charset="0"/>
              </a:rPr>
              <a:t>Establish Mathematics Goals to </a:t>
            </a:r>
            <a:r>
              <a:rPr lang="en-US" sz="4000" b="1" spc="-10" dirty="0">
                <a:latin typeface="Arial" panose="020B0604020202020204" pitchFamily="34" charset="0"/>
                <a:cs typeface="Arial" panose="020B0604020202020204" pitchFamily="34" charset="0"/>
              </a:rPr>
              <a:t>Focus</a:t>
            </a:r>
            <a:r>
              <a:rPr lang="en-US" sz="4000" b="1" spc="-45" dirty="0">
                <a:latin typeface="Arial" panose="020B0604020202020204" pitchFamily="34" charset="0"/>
                <a:cs typeface="Arial" panose="020B0604020202020204" pitchFamily="34" charset="0"/>
              </a:rPr>
              <a:t> L</a:t>
            </a:r>
            <a:r>
              <a:rPr lang="en-US" sz="4000" b="1" dirty="0">
                <a:latin typeface="Arial" panose="020B0604020202020204" pitchFamily="34" charset="0"/>
                <a:cs typeface="Arial" panose="020B0604020202020204" pitchFamily="34" charset="0"/>
              </a:rPr>
              <a:t>earning</a:t>
            </a:r>
          </a:p>
        </p:txBody>
      </p:sp>
      <p:sp>
        <p:nvSpPr>
          <p:cNvPr id="3" name="TextBox 2">
            <a:extLst>
              <a:ext uri="{FF2B5EF4-FFF2-40B4-BE49-F238E27FC236}">
                <a16:creationId xmlns:a16="http://schemas.microsoft.com/office/drawing/2014/main" id="{94CAC79D-DCD5-49F2-8C79-AE29A1153BF2}"/>
              </a:ext>
            </a:extLst>
          </p:cNvPr>
          <p:cNvSpPr txBox="1"/>
          <p:nvPr/>
        </p:nvSpPr>
        <p:spPr>
          <a:xfrm>
            <a:off x="1147740" y="2166859"/>
            <a:ext cx="7502918" cy="4964692"/>
          </a:xfrm>
          <a:prstGeom prst="rect">
            <a:avLst/>
          </a:prstGeom>
          <a:noFill/>
        </p:spPr>
        <p:txBody>
          <a:bodyPr wrap="square" rtlCol="0">
            <a:spAutoFit/>
          </a:bodyPr>
          <a:lstStyle/>
          <a:p>
            <a:pPr marL="514350" indent="-514350">
              <a:lnSpc>
                <a:spcPct val="108000"/>
              </a:lnSpc>
              <a:buAutoNum type="arabicPeriod"/>
            </a:pPr>
            <a:r>
              <a:rPr lang="en-US" sz="3000" dirty="0">
                <a:latin typeface="Arial" panose="020B0604020202020204" pitchFamily="34" charset="0"/>
                <a:cs typeface="Arial" panose="020B0604020202020204" pitchFamily="34" charset="0"/>
              </a:rPr>
              <a:t>Why is it important to establish math expectations for student learning?</a:t>
            </a:r>
          </a:p>
          <a:p>
            <a:pPr>
              <a:lnSpc>
                <a:spcPct val="108000"/>
              </a:lnSpc>
            </a:pPr>
            <a:endParaRPr lang="en-US" sz="3000" dirty="0">
              <a:latin typeface="Arial" panose="020B0604020202020204" pitchFamily="34" charset="0"/>
              <a:cs typeface="Arial" panose="020B0604020202020204" pitchFamily="34" charset="0"/>
            </a:endParaRPr>
          </a:p>
          <a:p>
            <a:pPr marL="514350" indent="-514350">
              <a:lnSpc>
                <a:spcPct val="108000"/>
              </a:lnSpc>
              <a:buAutoNum type="arabicPeriod" startAt="2"/>
            </a:pPr>
            <a:r>
              <a:rPr lang="en-US" sz="3000" dirty="0">
                <a:latin typeface="Arial" panose="020B0604020202020204" pitchFamily="34" charset="0"/>
                <a:cs typeface="Arial" panose="020B0604020202020204" pitchFamily="34" charset="0"/>
              </a:rPr>
              <a:t>In what ways will the math goals focus the teacher’s interactions with</a:t>
            </a:r>
          </a:p>
          <a:p>
            <a:pPr>
              <a:lnSpc>
                <a:spcPct val="108000"/>
              </a:lnSpc>
            </a:pPr>
            <a:r>
              <a:rPr lang="en-US" sz="3000" dirty="0">
                <a:latin typeface="Arial" panose="020B0604020202020204" pitchFamily="34" charset="0"/>
                <a:cs typeface="Arial" panose="020B0604020202020204" pitchFamily="34" charset="0"/>
              </a:rPr>
              <a:t>     students throughout the lesson?</a:t>
            </a:r>
          </a:p>
          <a:p>
            <a:pPr>
              <a:lnSpc>
                <a:spcPct val="108000"/>
              </a:lnSpc>
            </a:pPr>
            <a:endParaRPr lang="en-US" sz="3200" dirty="0">
              <a:latin typeface="Arial" panose="020B0604020202020204" pitchFamily="34" charset="0"/>
              <a:cs typeface="Arial" panose="020B0604020202020204" pitchFamily="34" charset="0"/>
            </a:endParaRPr>
          </a:p>
          <a:p>
            <a:pPr>
              <a:lnSpc>
                <a:spcPct val="108000"/>
              </a:lnSpc>
            </a:pPr>
            <a:endParaRPr lang="en-US" sz="3200" dirty="0">
              <a:latin typeface="Arial" panose="020B0604020202020204" pitchFamily="34" charset="0"/>
              <a:cs typeface="Arial" panose="020B0604020202020204" pitchFamily="34" charset="0"/>
            </a:endParaRPr>
          </a:p>
          <a:p>
            <a:pPr>
              <a:lnSpc>
                <a:spcPct val="108000"/>
              </a:lnSpc>
            </a:pPr>
            <a:endParaRPr lang="en-US" sz="3200" dirty="0">
              <a:latin typeface="Arial" panose="020B0604020202020204" pitchFamily="34" charset="0"/>
              <a:cs typeface="Arial" panose="020B0604020202020204" pitchFamily="34" charset="0"/>
            </a:endParaRPr>
          </a:p>
          <a:p>
            <a:pPr>
              <a:lnSpc>
                <a:spcPct val="108000"/>
              </a:lnSpc>
            </a:pPr>
            <a:endParaRPr lang="en-US" dirty="0"/>
          </a:p>
        </p:txBody>
      </p:sp>
    </p:spTree>
    <p:extLst>
      <p:ext uri="{BB962C8B-B14F-4D97-AF65-F5344CB8AC3E}">
        <p14:creationId xmlns:p14="http://schemas.microsoft.com/office/powerpoint/2010/main" val="732746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379536" y="2735459"/>
            <a:ext cx="8625568" cy="2831544"/>
          </a:xfrm>
          <a:prstGeom prst="rect">
            <a:avLst/>
          </a:prstGeom>
          <a:noFill/>
        </p:spPr>
        <p:txBody>
          <a:bodyPr wrap="square" rtlCol="0">
            <a:spAutoFit/>
          </a:bodyPr>
          <a:lstStyle/>
          <a:p>
            <a:pPr marL="568325" algn="ctr" defTabSz="511175"/>
            <a:r>
              <a:rPr lang="en-US" sz="3200" b="1" dirty="0">
                <a:latin typeface="Arial" panose="020B0604020202020204" pitchFamily="34" charset="0"/>
                <a:cs typeface="Arial" panose="020B0604020202020204" pitchFamily="34" charset="0"/>
              </a:rPr>
              <a:t>Effective Mathematics </a:t>
            </a:r>
          </a:p>
          <a:p>
            <a:pPr marL="568325" algn="ctr" defTabSz="511175"/>
            <a:r>
              <a:rPr lang="en-US" sz="3200" b="1" dirty="0">
                <a:latin typeface="Arial" panose="020B0604020202020204" pitchFamily="34" charset="0"/>
                <a:cs typeface="Arial" panose="020B0604020202020204" pitchFamily="34" charset="0"/>
              </a:rPr>
              <a:t>Teaching Practice:</a:t>
            </a:r>
          </a:p>
          <a:p>
            <a:pPr marL="568325" algn="ctr" defTabSz="511175"/>
            <a:endParaRPr lang="en-US" sz="3200" b="1" spc="-5" dirty="0">
              <a:solidFill>
                <a:srgbClr val="002060"/>
              </a:solidFill>
              <a:latin typeface="Arial" panose="020B0604020202020204" pitchFamily="34" charset="0"/>
              <a:cs typeface="Arial" panose="020B0604020202020204" pitchFamily="34" charset="0"/>
            </a:endParaRPr>
          </a:p>
          <a:p>
            <a:pPr marL="568325" algn="ctr" defTabSz="511175"/>
            <a:r>
              <a:rPr lang="en-US" sz="3200" b="1" spc="-5" dirty="0">
                <a:solidFill>
                  <a:srgbClr val="002060"/>
                </a:solidFill>
                <a:latin typeface="Arial" panose="020B0604020202020204" pitchFamily="34" charset="0"/>
                <a:cs typeface="Arial" panose="020B0604020202020204" pitchFamily="34" charset="0"/>
              </a:rPr>
              <a:t>Implement Tasks That Promote Reasoning and Problem Solving</a:t>
            </a:r>
            <a:endParaRPr lang="en-US" sz="3200" b="1" dirty="0">
              <a:solidFill>
                <a:srgbClr val="00206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14799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4983416"/>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r>
              <a:rPr lang="en-US" sz="3200" b="1" dirty="0">
                <a:latin typeface="Arial" panose="020B0604020202020204" pitchFamily="34" charset="0"/>
                <a:cs typeface="Arial" panose="020B0604020202020204" pitchFamily="34" charset="0"/>
              </a:rPr>
              <a:t>Mathematical tasks should:</a:t>
            </a:r>
          </a:p>
          <a:p>
            <a:pPr marL="355600" indent="-342900">
              <a:lnSpc>
                <a:spcPct val="100000"/>
              </a:lnSpc>
              <a:spcBef>
                <a:spcPts val="130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Provide opportunities for students to engage in exploration or encourage students to use procedures in ways that are connected to understanding concepts</a:t>
            </a:r>
          </a:p>
          <a:p>
            <a:pPr marL="355600" indent="-342900">
              <a:lnSpc>
                <a:spcPct val="100000"/>
              </a:lnSpc>
              <a:spcBef>
                <a:spcPts val="130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Build on students’ current understanding and experiences</a:t>
            </a:r>
          </a:p>
          <a:p>
            <a:pPr marL="355600" indent="-342900">
              <a:lnSpc>
                <a:spcPct val="100000"/>
              </a:lnSpc>
              <a:spcBef>
                <a:spcPts val="130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Have multiple entry points</a:t>
            </a:r>
          </a:p>
          <a:p>
            <a:pPr marL="355600" indent="-342900">
              <a:lnSpc>
                <a:spcPct val="100000"/>
              </a:lnSpc>
              <a:spcBef>
                <a:spcPts val="130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Allow for varied solution strategies</a:t>
            </a: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solidFill>
                  <a:schemeClr val="tx2">
                    <a:lumMod val="75000"/>
                  </a:schemeClr>
                </a:solidFill>
                <a:latin typeface="Arial" panose="020B0604020202020204" pitchFamily="34" charset="0"/>
                <a:cs typeface="Arial" panose="020B0604020202020204" pitchFamily="34" charset="0"/>
              </a:rPr>
              <a:t>Implement Tasks That Promote Reasoning and Problem Solving</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727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47741" y="1195988"/>
            <a:ext cx="7426244" cy="5328959"/>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Mathematical tasks:</a:t>
            </a:r>
          </a:p>
          <a:p>
            <a:pPr marL="355600" indent="-342900">
              <a:lnSpc>
                <a:spcPct val="108000"/>
              </a:lnSpc>
              <a:spcBef>
                <a:spcPts val="130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Represent the meat of instruction</a:t>
            </a:r>
          </a:p>
          <a:p>
            <a:pPr marL="355600" indent="-342900">
              <a:lnSpc>
                <a:spcPct val="108000"/>
              </a:lnSpc>
              <a:spcBef>
                <a:spcPts val="130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Are how we engage students and support the development of mathematical understanding</a:t>
            </a:r>
          </a:p>
          <a:p>
            <a:pPr marL="355600" indent="-342900">
              <a:lnSpc>
                <a:spcPct val="108000"/>
              </a:lnSpc>
              <a:spcBef>
                <a:spcPts val="130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Connect learning goals to the actual classroom  opportunity to learn</a:t>
            </a:r>
          </a:p>
          <a:p>
            <a:pPr marL="355600" indent="-342900">
              <a:lnSpc>
                <a:spcPct val="108000"/>
              </a:lnSpc>
              <a:spcBef>
                <a:spcPts val="1300"/>
              </a:spcBef>
              <a:buFont typeface="Arial" panose="020B0604020202020204" pitchFamily="34" charset="0"/>
              <a:buChar char="•"/>
              <a:tabLst>
                <a:tab pos="240665" algn="l"/>
                <a:tab pos="241300" algn="l"/>
              </a:tabLst>
            </a:pPr>
            <a:r>
              <a:rPr lang="en-US" sz="2400" dirty="0">
                <a:latin typeface="Arial" panose="020B0604020202020204" pitchFamily="34" charset="0"/>
                <a:cs typeface="Arial" panose="020B0604020202020204" pitchFamily="34" charset="0"/>
              </a:rPr>
              <a:t>Use procedures to get answers to simple problems BUT are opportunities to develop deeper and broader understanding and application of mathematics</a:t>
            </a: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707886"/>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solidFill>
                  <a:schemeClr val="tx2">
                    <a:lumMod val="75000"/>
                  </a:schemeClr>
                </a:solidFill>
                <a:latin typeface="Arial" panose="020B0604020202020204" pitchFamily="34" charset="0"/>
                <a:cs typeface="Arial" panose="020B0604020202020204" pitchFamily="34" charset="0"/>
              </a:rPr>
              <a:t>Why Are Tasks So Important?</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596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034764" y="1260931"/>
            <a:ext cx="7850618" cy="5624617"/>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r>
              <a:rPr lang="en-US" sz="2800" b="1" dirty="0">
                <a:latin typeface="Arial" panose="020B0604020202020204" pitchFamily="34" charset="0"/>
                <a:cs typeface="Arial" panose="020B0604020202020204" pitchFamily="34" charset="0"/>
              </a:rPr>
              <a:t>GOOD Mathematical Tasks Are:</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Accessible</a:t>
            </a:r>
            <a:r>
              <a:rPr lang="en-US" sz="2400" dirty="0">
                <a:latin typeface="Arial" panose="020B0604020202020204" pitchFamily="34" charset="0"/>
                <a:cs typeface="Arial" panose="020B0604020202020204" pitchFamily="34" charset="0"/>
              </a:rPr>
              <a:t> – Have clear directions and multiple entry                           points</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Fair</a:t>
            </a:r>
            <a:r>
              <a:rPr lang="en-US" sz="2400" dirty="0">
                <a:latin typeface="Arial" panose="020B0604020202020204" pitchFamily="34" charset="0"/>
                <a:cs typeface="Arial" panose="020B0604020202020204" pitchFamily="34" charset="0"/>
              </a:rPr>
              <a:t> –  All students are able to complete the task</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Reasonable</a:t>
            </a:r>
            <a:r>
              <a:rPr lang="en-US" sz="2400" dirty="0">
                <a:latin typeface="Arial" panose="020B0604020202020204" pitchFamily="34" charset="0"/>
                <a:cs typeface="Arial" panose="020B0604020202020204" pitchFamily="34" charset="0"/>
              </a:rPr>
              <a:t> – Not too complex and have familiar context</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Aligned </a:t>
            </a:r>
            <a:r>
              <a:rPr lang="en-US" sz="2400" dirty="0">
                <a:latin typeface="Arial" panose="020B0604020202020204" pitchFamily="34" charset="0"/>
                <a:cs typeface="Arial" panose="020B0604020202020204" pitchFamily="34" charset="0"/>
              </a:rPr>
              <a:t>– Matches standards and current learning goals</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Comprehensive </a:t>
            </a:r>
            <a:r>
              <a:rPr lang="en-US" sz="2400" dirty="0">
                <a:latin typeface="Arial" panose="020B0604020202020204" pitchFamily="34" charset="0"/>
                <a:cs typeface="Arial" panose="020B0604020202020204" pitchFamily="34" charset="0"/>
              </a:rPr>
              <a:t>– Integrate key understandings and big enough bang for the time commitment</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Engaging</a:t>
            </a:r>
            <a:r>
              <a:rPr lang="en-US" sz="2400" dirty="0">
                <a:latin typeface="Arial" panose="020B0604020202020204" pitchFamily="34" charset="0"/>
                <a:cs typeface="Arial" panose="020B0604020202020204" pitchFamily="34" charset="0"/>
              </a:rPr>
              <a:t> – Use graphics and have an intriguing or                     familiar context</a:t>
            </a:r>
          </a:p>
          <a:p>
            <a:pPr marL="12700">
              <a:lnSpc>
                <a:spcPct val="100000"/>
              </a:lnSpc>
              <a:spcBef>
                <a:spcPts val="1300"/>
              </a:spcBef>
              <a:tabLst>
                <a:tab pos="240665" algn="l"/>
                <a:tab pos="241300" algn="l"/>
              </a:tabLst>
            </a:pPr>
            <a:r>
              <a:rPr lang="en-US" sz="2400" b="1" dirty="0">
                <a:latin typeface="Arial" panose="020B0604020202020204" pitchFamily="34" charset="0"/>
                <a:cs typeface="Arial" panose="020B0604020202020204" pitchFamily="34" charset="0"/>
              </a:rPr>
              <a:t>Divergent </a:t>
            </a:r>
            <a:r>
              <a:rPr lang="en-US" sz="2400" dirty="0">
                <a:latin typeface="Arial" panose="020B0604020202020204" pitchFamily="34" charset="0"/>
                <a:cs typeface="Arial" panose="020B0604020202020204" pitchFamily="34" charset="0"/>
              </a:rPr>
              <a:t>– Have multiple pathways to solve</a:t>
            </a: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365162"/>
            <a:ext cx="8109237" cy="707886"/>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spc="-5" dirty="0">
                <a:solidFill>
                  <a:schemeClr val="tx2">
                    <a:lumMod val="75000"/>
                  </a:schemeClr>
                </a:solidFill>
                <a:latin typeface="Arial" panose="020B0604020202020204" pitchFamily="34" charset="0"/>
                <a:cs typeface="Arial" panose="020B0604020202020204" pitchFamily="34" charset="0"/>
              </a:rPr>
              <a:t>What Makes a GOOD Task?</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4544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857364" cy="120032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3600" b="1" dirty="0">
                <a:latin typeface="Arial" panose="020B0604020202020204" pitchFamily="34" charset="0"/>
                <a:cs typeface="Arial" panose="020B0604020202020204" pitchFamily="34" charset="0"/>
              </a:rPr>
              <a:t>Implement Tasks That Promote Reasoning and Problem Solving </a:t>
            </a:r>
          </a:p>
        </p:txBody>
      </p:sp>
      <p:sp>
        <p:nvSpPr>
          <p:cNvPr id="3" name="TextBox 2">
            <a:extLst>
              <a:ext uri="{FF2B5EF4-FFF2-40B4-BE49-F238E27FC236}">
                <a16:creationId xmlns:a16="http://schemas.microsoft.com/office/drawing/2014/main" id="{94CAC79D-DCD5-49F2-8C79-AE29A1153BF2}"/>
              </a:ext>
            </a:extLst>
          </p:cNvPr>
          <p:cNvSpPr txBox="1"/>
          <p:nvPr/>
        </p:nvSpPr>
        <p:spPr>
          <a:xfrm>
            <a:off x="1091912" y="1529333"/>
            <a:ext cx="7774012" cy="3816429"/>
          </a:xfrm>
          <a:prstGeom prst="rect">
            <a:avLst/>
          </a:prstGeom>
          <a:noFill/>
        </p:spPr>
        <p:txBody>
          <a:bodyPr wrap="square" rtlCol="0">
            <a:spAutoFit/>
          </a:bodyPr>
          <a:lstStyle/>
          <a:p>
            <a:endParaRPr lang="en-US" sz="3200" dirty="0">
              <a:latin typeface="Arial" panose="020B0604020202020204" pitchFamily="34" charset="0"/>
              <a:cs typeface="Arial" panose="020B0604020202020204" pitchFamily="34" charset="0"/>
            </a:endParaRPr>
          </a:p>
          <a:p>
            <a:pPr>
              <a:lnSpc>
                <a:spcPct val="108000"/>
              </a:lnSpc>
            </a:pPr>
            <a:r>
              <a:rPr lang="en-US" sz="3000" dirty="0">
                <a:latin typeface="Arial" panose="020B0604020202020204" pitchFamily="34" charset="0"/>
                <a:cs typeface="Arial" panose="020B0604020202020204" pitchFamily="34" charset="0"/>
              </a:rPr>
              <a:t>Why is it important that the implementation of the task allow for multiple entry points and engage students in reasoning and problem solving?</a:t>
            </a: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45778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379536" y="2634987"/>
            <a:ext cx="8625568" cy="2831544"/>
          </a:xfrm>
          <a:prstGeom prst="rect">
            <a:avLst/>
          </a:prstGeom>
          <a:noFill/>
        </p:spPr>
        <p:txBody>
          <a:bodyPr wrap="square" rtlCol="0">
            <a:spAutoFit/>
          </a:bodyPr>
          <a:lstStyle/>
          <a:p>
            <a:pPr marL="568325" algn="ctr" defTabSz="511175"/>
            <a:r>
              <a:rPr lang="en-US" sz="3200" b="1" dirty="0">
                <a:latin typeface="Arial" panose="020B0604020202020204" pitchFamily="34" charset="0"/>
                <a:cs typeface="Arial" panose="020B0604020202020204" pitchFamily="34" charset="0"/>
              </a:rPr>
              <a:t>Effective Mathematics </a:t>
            </a:r>
          </a:p>
          <a:p>
            <a:pPr marL="568325" algn="ctr" defTabSz="511175"/>
            <a:r>
              <a:rPr lang="en-US" sz="3200" b="1" dirty="0">
                <a:latin typeface="Arial" panose="020B0604020202020204" pitchFamily="34" charset="0"/>
                <a:cs typeface="Arial" panose="020B0604020202020204" pitchFamily="34" charset="0"/>
              </a:rPr>
              <a:t>Teaching Practice:</a:t>
            </a:r>
          </a:p>
          <a:p>
            <a:pPr marL="568325" algn="ctr" defTabSz="511175"/>
            <a:endParaRPr lang="en-US" sz="3200" b="1" dirty="0">
              <a:solidFill>
                <a:srgbClr val="002060"/>
              </a:solidFill>
              <a:latin typeface="Arial" panose="020B0604020202020204" pitchFamily="34" charset="0"/>
              <a:cs typeface="Arial" panose="020B0604020202020204" pitchFamily="34" charset="0"/>
            </a:endParaRPr>
          </a:p>
          <a:p>
            <a:pPr marL="568325" algn="ctr" defTabSz="511175"/>
            <a:r>
              <a:rPr lang="en-US" sz="3200" b="1" dirty="0">
                <a:solidFill>
                  <a:srgbClr val="002060"/>
                </a:solidFill>
                <a:latin typeface="Arial" panose="020B0604020202020204" pitchFamily="34" charset="0"/>
                <a:cs typeface="Arial" panose="020B0604020202020204" pitchFamily="34" charset="0"/>
              </a:rPr>
              <a:t>Use and Connect </a:t>
            </a:r>
          </a:p>
          <a:p>
            <a:pPr marL="568325" algn="ctr" defTabSz="511175"/>
            <a:r>
              <a:rPr lang="en-US" sz="3200" b="1" dirty="0">
                <a:solidFill>
                  <a:srgbClr val="002060"/>
                </a:solidFill>
                <a:latin typeface="Arial" panose="020B0604020202020204" pitchFamily="34" charset="0"/>
                <a:cs typeface="Arial" panose="020B0604020202020204" pitchFamily="34" charset="0"/>
              </a:rPr>
              <a:t>Mathematical Representations</a:t>
            </a:r>
          </a:p>
          <a:p>
            <a:endParaRPr lang="en-US" dirty="0"/>
          </a:p>
        </p:txBody>
      </p:sp>
    </p:spTree>
    <p:extLst>
      <p:ext uri="{BB962C8B-B14F-4D97-AF65-F5344CB8AC3E}">
        <p14:creationId xmlns:p14="http://schemas.microsoft.com/office/powerpoint/2010/main" val="1481217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solidFill>
                  <a:schemeClr val="tx2">
                    <a:lumMod val="75000"/>
                  </a:schemeClr>
                </a:solidFill>
                <a:latin typeface="Arial" panose="020B0604020202020204" pitchFamily="34" charset="0"/>
                <a:cs typeface="Arial" panose="020B0604020202020204" pitchFamily="34" charset="0"/>
              </a:rPr>
              <a:t>Use and Connect Mathematical Representations</a:t>
            </a:r>
          </a:p>
        </p:txBody>
      </p:sp>
      <p:sp>
        <p:nvSpPr>
          <p:cNvPr id="6" name="Rectangle 5">
            <a:extLst>
              <a:ext uri="{FF2B5EF4-FFF2-40B4-BE49-F238E27FC236}">
                <a16:creationId xmlns:a16="http://schemas.microsoft.com/office/drawing/2014/main" id="{041D6E91-17C5-4D06-B3A1-D9CE8B55129C}"/>
              </a:ext>
            </a:extLst>
          </p:cNvPr>
          <p:cNvSpPr/>
          <p:nvPr/>
        </p:nvSpPr>
        <p:spPr>
          <a:xfrm>
            <a:off x="1162084" y="2445033"/>
            <a:ext cx="7853900" cy="2831544"/>
          </a:xfrm>
          <a:prstGeom prst="rect">
            <a:avLst/>
          </a:prstGeom>
        </p:spPr>
        <p:txBody>
          <a:bodyPr wrap="square">
            <a:spAutoFit/>
          </a:bodyPr>
          <a:lstStyle/>
          <a:p>
            <a:pPr>
              <a:spcBef>
                <a:spcPts val="600"/>
              </a:spcBef>
              <a:buNone/>
            </a:pPr>
            <a:r>
              <a:rPr lang="en-US" sz="3200" i="1" dirty="0">
                <a:latin typeface="Arial" panose="020B0604020202020204" pitchFamily="34" charset="0"/>
                <a:ea typeface="Verdana" pitchFamily="34" charset="0"/>
                <a:cs typeface="Arial" panose="020B0604020202020204" pitchFamily="34" charset="0"/>
              </a:rPr>
              <a:t>Because of the abstract nature of mathematics, people have access to mathematical ideas only through the representations of those ideas.</a:t>
            </a:r>
          </a:p>
          <a:p>
            <a:pPr>
              <a:spcBef>
                <a:spcPts val="600"/>
              </a:spcBef>
              <a:buNone/>
            </a:pPr>
            <a:r>
              <a:rPr lang="en-US" sz="2000" dirty="0">
                <a:latin typeface="Arial" panose="020B0604020202020204" pitchFamily="34" charset="0"/>
                <a:ea typeface="Verdana" pitchFamily="34" charset="0"/>
                <a:cs typeface="Arial" panose="020B0604020202020204" pitchFamily="34" charset="0"/>
              </a:rPr>
              <a:t>                           </a:t>
            </a:r>
          </a:p>
          <a:p>
            <a:pPr>
              <a:spcBef>
                <a:spcPts val="600"/>
              </a:spcBef>
              <a:buNone/>
            </a:pPr>
            <a:r>
              <a:rPr lang="en-US" sz="2000" dirty="0">
                <a:latin typeface="Arial" panose="020B0604020202020204" pitchFamily="34" charset="0"/>
                <a:ea typeface="Verdana" pitchFamily="34" charset="0"/>
                <a:cs typeface="Arial" panose="020B0604020202020204" pitchFamily="34" charset="0"/>
              </a:rPr>
              <a:t>                                            (National Research Council, 2001, p.94)</a:t>
            </a:r>
          </a:p>
        </p:txBody>
      </p:sp>
    </p:spTree>
    <p:extLst>
      <p:ext uri="{BB962C8B-B14F-4D97-AF65-F5344CB8AC3E}">
        <p14:creationId xmlns:p14="http://schemas.microsoft.com/office/powerpoint/2010/main" val="1300144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solidFill>
                  <a:schemeClr val="tx2">
                    <a:lumMod val="75000"/>
                  </a:schemeClr>
                </a:solidFill>
                <a:latin typeface="Arial" panose="020B0604020202020204" pitchFamily="34" charset="0"/>
                <a:cs typeface="Arial" panose="020B0604020202020204" pitchFamily="34" charset="0"/>
              </a:rPr>
              <a:t>Use and Connect Mathematical Representations</a:t>
            </a:r>
          </a:p>
        </p:txBody>
      </p:sp>
      <p:sp>
        <p:nvSpPr>
          <p:cNvPr id="6" name="Rectangle 5">
            <a:extLst>
              <a:ext uri="{FF2B5EF4-FFF2-40B4-BE49-F238E27FC236}">
                <a16:creationId xmlns:a16="http://schemas.microsoft.com/office/drawing/2014/main" id="{041D6E91-17C5-4D06-B3A1-D9CE8B55129C}"/>
              </a:ext>
            </a:extLst>
          </p:cNvPr>
          <p:cNvSpPr/>
          <p:nvPr/>
        </p:nvSpPr>
        <p:spPr>
          <a:xfrm>
            <a:off x="1235514" y="1753626"/>
            <a:ext cx="7707733" cy="4246227"/>
          </a:xfrm>
          <a:prstGeom prst="rect">
            <a:avLst/>
          </a:prstGeom>
        </p:spPr>
        <p:txBody>
          <a:bodyPr wrap="square">
            <a:spAutoFit/>
          </a:bodyPr>
          <a:lstStyle/>
          <a:p>
            <a:pPr>
              <a:lnSpc>
                <a:spcPct val="108000"/>
              </a:lnSpc>
              <a:spcBef>
                <a:spcPts val="600"/>
              </a:spcBef>
              <a:buNone/>
            </a:pPr>
            <a:r>
              <a:rPr lang="en-US" sz="2800" dirty="0">
                <a:latin typeface="Arial" panose="020B0604020202020204" pitchFamily="34" charset="0"/>
                <a:ea typeface="Verdana" pitchFamily="34" charset="0"/>
                <a:cs typeface="Arial" panose="020B0604020202020204" pitchFamily="34" charset="0"/>
              </a:rPr>
              <a:t>Representations embody critical features of mathematical constructs and actions, such as </a:t>
            </a:r>
            <a:r>
              <a:rPr lang="en-US" sz="2800" b="1" dirty="0">
                <a:latin typeface="Arial" panose="020B0604020202020204" pitchFamily="34" charset="0"/>
                <a:ea typeface="Verdana" pitchFamily="34" charset="0"/>
                <a:cs typeface="Arial" panose="020B0604020202020204" pitchFamily="34" charset="0"/>
              </a:rPr>
              <a:t>drawing pictures, creating tables, or using manipulatives </a:t>
            </a:r>
            <a:r>
              <a:rPr lang="en-US" sz="2800" dirty="0">
                <a:latin typeface="Arial" panose="020B0604020202020204" pitchFamily="34" charset="0"/>
                <a:ea typeface="Verdana" pitchFamily="34" charset="0"/>
                <a:cs typeface="Arial" panose="020B0604020202020204" pitchFamily="34" charset="0"/>
              </a:rPr>
              <a:t>to show and explain mathematical understanding. When students learn to represent, discuss, and make connections among mathematical ideas in multiple forms, they demonstrate enhanced problem-solving ability.</a:t>
            </a:r>
          </a:p>
        </p:txBody>
      </p:sp>
    </p:spTree>
    <p:extLst>
      <p:ext uri="{BB962C8B-B14F-4D97-AF65-F5344CB8AC3E}">
        <p14:creationId xmlns:p14="http://schemas.microsoft.com/office/powerpoint/2010/main" val="230179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88999" y="319177"/>
            <a:ext cx="7903371" cy="1085667"/>
          </a:xfrm>
          <a:prstGeom prst="rect">
            <a:avLst/>
          </a:prstGeom>
        </p:spPr>
        <p:txBody>
          <a:bodyPr vert="horz" lIns="91440" tIns="45720" rIns="91440" bIns="45720" rtlCol="0" anchor="ctr">
            <a:noAutofit/>
          </a:bodyPr>
          <a:lstStyle/>
          <a:p>
            <a:pPr lvl="0" algn="ctr">
              <a:spcBef>
                <a:spcPct val="0"/>
              </a:spcBef>
              <a:defRPr/>
            </a:pPr>
            <a:endParaRPr lang="en-US" sz="5400" b="1" dirty="0">
              <a:solidFill>
                <a:srgbClr val="003366"/>
              </a:solidFill>
              <a:latin typeface="Arial" panose="020B0604020202020204" pitchFamily="34" charset="0"/>
              <a:ea typeface="Verdana" pitchFamily="34" charset="0"/>
              <a:cs typeface="Arial" panose="020B0604020202020204"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Content Placeholder 11">
            <a:extLst>
              <a:ext uri="{FF2B5EF4-FFF2-40B4-BE49-F238E27FC236}">
                <a16:creationId xmlns:a16="http://schemas.microsoft.com/office/drawing/2014/main" id="{684985C5-2101-404D-81D4-7560523B69B9}"/>
              </a:ext>
            </a:extLst>
          </p:cNvPr>
          <p:cNvSpPr txBox="1">
            <a:spLocks/>
          </p:cNvSpPr>
          <p:nvPr/>
        </p:nvSpPr>
        <p:spPr>
          <a:xfrm>
            <a:off x="639618" y="1474877"/>
            <a:ext cx="8152752" cy="412551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4800" b="1" dirty="0">
              <a:solidFill>
                <a:srgbClr val="003366"/>
              </a:solidFill>
              <a:latin typeface="Arial" panose="020B0604020202020204" pitchFamily="34" charset="0"/>
              <a:cs typeface="Arial" panose="020B0604020202020204" pitchFamily="34" charset="0"/>
            </a:endParaRPr>
          </a:p>
        </p:txBody>
      </p:sp>
      <p:sp>
        <p:nvSpPr>
          <p:cNvPr id="10" name="Content Placeholder 11">
            <a:extLst>
              <a:ext uri="{FF2B5EF4-FFF2-40B4-BE49-F238E27FC236}">
                <a16:creationId xmlns:a16="http://schemas.microsoft.com/office/drawing/2014/main" id="{9C303E60-E2BE-4F5F-AB42-DD2E50AC8262}"/>
              </a:ext>
            </a:extLst>
          </p:cNvPr>
          <p:cNvSpPr txBox="1">
            <a:spLocks/>
          </p:cNvSpPr>
          <p:nvPr/>
        </p:nvSpPr>
        <p:spPr>
          <a:xfrm>
            <a:off x="991247" y="1842103"/>
            <a:ext cx="8152752" cy="412551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800" b="1" dirty="0">
                <a:solidFill>
                  <a:srgbClr val="003366"/>
                </a:solidFill>
                <a:latin typeface="Arial" panose="020B0604020202020204" pitchFamily="34" charset="0"/>
                <a:cs typeface="Arial" panose="020B0604020202020204" pitchFamily="34" charset="0"/>
              </a:rPr>
              <a:t>   </a:t>
            </a:r>
          </a:p>
        </p:txBody>
      </p:sp>
      <p:sp>
        <p:nvSpPr>
          <p:cNvPr id="12" name="object 2">
            <a:extLst>
              <a:ext uri="{FF2B5EF4-FFF2-40B4-BE49-F238E27FC236}">
                <a16:creationId xmlns:a16="http://schemas.microsoft.com/office/drawing/2014/main" id="{A36511A3-6F1F-4E2A-B8DB-BA8FAE8EAB2F}"/>
              </a:ext>
            </a:extLst>
          </p:cNvPr>
          <p:cNvSpPr txBox="1">
            <a:spLocks/>
          </p:cNvSpPr>
          <p:nvPr/>
        </p:nvSpPr>
        <p:spPr>
          <a:xfrm>
            <a:off x="1435622" y="277496"/>
            <a:ext cx="7611040" cy="998350"/>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R="5080" indent="12700" algn="l">
              <a:spcBef>
                <a:spcPts val="105"/>
              </a:spcBef>
            </a:pPr>
            <a:r>
              <a:rPr lang="en-US" sz="3200" b="1" spc="5" dirty="0">
                <a:latin typeface="Arial" panose="020B0604020202020204" pitchFamily="34" charset="0"/>
                <a:cs typeface="Arial" panose="020B0604020202020204" pitchFamily="34" charset="0"/>
              </a:rPr>
              <a:t>A 25-year </a:t>
            </a:r>
            <a:r>
              <a:rPr lang="en-US" sz="3200" b="1" spc="-5" dirty="0">
                <a:latin typeface="Arial" panose="020B0604020202020204" pitchFamily="34" charset="0"/>
                <a:cs typeface="Arial" panose="020B0604020202020204" pitchFamily="34" charset="0"/>
              </a:rPr>
              <a:t>History of </a:t>
            </a:r>
            <a:r>
              <a:rPr lang="en-US" sz="3200" b="1" dirty="0">
                <a:latin typeface="Arial" panose="020B0604020202020204" pitchFamily="34" charset="0"/>
                <a:cs typeface="Arial" panose="020B0604020202020204" pitchFamily="34" charset="0"/>
              </a:rPr>
              <a:t>Standards-Based Mathematics Education</a:t>
            </a:r>
            <a:r>
              <a:rPr lang="en-US" sz="3200" b="1" spc="-3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Reform</a:t>
            </a:r>
          </a:p>
        </p:txBody>
      </p:sp>
      <p:pic>
        <p:nvPicPr>
          <p:cNvPr id="4" name="Picture 3">
            <a:extLst>
              <a:ext uri="{FF2B5EF4-FFF2-40B4-BE49-F238E27FC236}">
                <a16:creationId xmlns:a16="http://schemas.microsoft.com/office/drawing/2014/main" id="{A8FD0DA0-E7B9-4DD9-A311-7D1371DAF5D7}"/>
              </a:ext>
            </a:extLst>
          </p:cNvPr>
          <p:cNvPicPr>
            <a:picLocks noChangeAspect="1"/>
          </p:cNvPicPr>
          <p:nvPr/>
        </p:nvPicPr>
        <p:blipFill>
          <a:blip r:embed="rId5"/>
          <a:stretch>
            <a:fillRect/>
          </a:stretch>
        </p:blipFill>
        <p:spPr>
          <a:xfrm>
            <a:off x="1343025" y="1412280"/>
            <a:ext cx="7161357" cy="5059425"/>
          </a:xfrm>
          <a:prstGeom prst="rect">
            <a:avLst/>
          </a:prstGeom>
        </p:spPr>
      </p:pic>
    </p:spTree>
    <p:extLst>
      <p:ext uri="{BB962C8B-B14F-4D97-AF65-F5344CB8AC3E}">
        <p14:creationId xmlns:p14="http://schemas.microsoft.com/office/powerpoint/2010/main" val="1174172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solidFill>
                  <a:schemeClr val="tx2">
                    <a:lumMod val="75000"/>
                  </a:schemeClr>
                </a:solidFill>
                <a:latin typeface="Arial" panose="020B0604020202020204" pitchFamily="34" charset="0"/>
                <a:cs typeface="Arial" panose="020B0604020202020204" pitchFamily="34" charset="0"/>
              </a:rPr>
              <a:t>Different Types of Mathematical Representations</a:t>
            </a:r>
          </a:p>
        </p:txBody>
      </p:sp>
      <p:pic>
        <p:nvPicPr>
          <p:cNvPr id="27" name="Picture 26" descr="RepresentationModes-Redrawn-dh.png">
            <a:extLst>
              <a:ext uri="{FF2B5EF4-FFF2-40B4-BE49-F238E27FC236}">
                <a16:creationId xmlns:a16="http://schemas.microsoft.com/office/drawing/2014/main" id="{9B2D26F6-2DEA-451D-8D55-C97706FBD98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94130" y="1762327"/>
            <a:ext cx="6658714" cy="4698907"/>
          </a:xfrm>
          <a:prstGeom prst="rect">
            <a:avLst/>
          </a:prstGeom>
        </p:spPr>
      </p:pic>
    </p:spTree>
    <p:extLst>
      <p:ext uri="{BB962C8B-B14F-4D97-AF65-F5344CB8AC3E}">
        <p14:creationId xmlns:p14="http://schemas.microsoft.com/office/powerpoint/2010/main" val="1163070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3234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solidFill>
                  <a:schemeClr val="tx2">
                    <a:lumMod val="75000"/>
                  </a:schemeClr>
                </a:solidFill>
                <a:latin typeface="Arial" panose="020B0604020202020204" pitchFamily="34" charset="0"/>
                <a:cs typeface="Arial" panose="020B0604020202020204" pitchFamily="34" charset="0"/>
              </a:rPr>
              <a:t>Use and Connect Mathematical Representations</a:t>
            </a:r>
          </a:p>
        </p:txBody>
      </p:sp>
      <p:sp>
        <p:nvSpPr>
          <p:cNvPr id="3" name="TextBox 2">
            <a:extLst>
              <a:ext uri="{FF2B5EF4-FFF2-40B4-BE49-F238E27FC236}">
                <a16:creationId xmlns:a16="http://schemas.microsoft.com/office/drawing/2014/main" id="{058DC51E-0BB1-47E8-84D5-BAD6A5A2F6AD}"/>
              </a:ext>
            </a:extLst>
          </p:cNvPr>
          <p:cNvSpPr txBox="1"/>
          <p:nvPr/>
        </p:nvSpPr>
        <p:spPr>
          <a:xfrm>
            <a:off x="1162083" y="1759352"/>
            <a:ext cx="7623101" cy="4611775"/>
          </a:xfrm>
          <a:prstGeom prst="rect">
            <a:avLst/>
          </a:prstGeom>
          <a:noFill/>
        </p:spPr>
        <p:txBody>
          <a:bodyPr wrap="square" rtlCol="0">
            <a:spAutoFit/>
          </a:bodyPr>
          <a:lstStyle/>
          <a:p>
            <a:pPr>
              <a:lnSpc>
                <a:spcPct val="108000"/>
              </a:lnSpc>
            </a:pPr>
            <a:r>
              <a:rPr lang="en-US" sz="3000" b="1" dirty="0">
                <a:latin typeface="Arial" panose="020B0604020202020204" pitchFamily="34" charset="0"/>
                <a:cs typeface="Arial" panose="020B0604020202020204" pitchFamily="34" charset="0"/>
              </a:rPr>
              <a:t>Teachers should:</a:t>
            </a:r>
          </a:p>
          <a:p>
            <a:pPr>
              <a:lnSpc>
                <a:spcPct val="108000"/>
              </a:lnSpc>
            </a:pPr>
            <a:endParaRPr lang="en-US" sz="1600" b="1" dirty="0">
              <a:latin typeface="Arial" panose="020B0604020202020204" pitchFamily="34" charset="0"/>
              <a:cs typeface="Arial" panose="020B0604020202020204" pitchFamily="34" charset="0"/>
            </a:endParaRPr>
          </a:p>
          <a:p>
            <a:pPr marL="285750" indent="-285750">
              <a:lnSpc>
                <a:spcPct val="108000"/>
              </a:lnSpc>
              <a:buFont typeface="Arial" panose="020B0604020202020204" pitchFamily="34" charset="0"/>
              <a:buChar char="•"/>
            </a:pPr>
            <a:r>
              <a:rPr lang="en-US" sz="2800" dirty="0">
                <a:latin typeface="Arial" panose="020B0604020202020204" pitchFamily="34" charset="0"/>
                <a:cs typeface="Arial" panose="020B0604020202020204" pitchFamily="34" charset="0"/>
              </a:rPr>
              <a:t>Allocate instructional time for students to use, discuss, and make connections among representations</a:t>
            </a:r>
          </a:p>
          <a:p>
            <a:pPr marL="285750" indent="-285750">
              <a:lnSpc>
                <a:spcPct val="108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ct val="108000"/>
              </a:lnSpc>
              <a:buFont typeface="Arial" panose="020B0604020202020204" pitchFamily="34" charset="0"/>
              <a:buChar char="•"/>
            </a:pPr>
            <a:r>
              <a:rPr lang="en-US" sz="2800" dirty="0">
                <a:latin typeface="Arial" panose="020B0604020202020204" pitchFamily="34" charset="0"/>
                <a:cs typeface="Arial" panose="020B0604020202020204" pitchFamily="34" charset="0"/>
              </a:rPr>
              <a:t>Encourage students to explain, elaborate or clarify their thinking </a:t>
            </a:r>
          </a:p>
          <a:p>
            <a:pPr marL="285750" indent="-285750">
              <a:lnSpc>
                <a:spcPct val="108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ct val="108000"/>
              </a:lnSpc>
              <a:buFont typeface="Arial" panose="020B0604020202020204" pitchFamily="34" charset="0"/>
              <a:buChar char="•"/>
            </a:pPr>
            <a:r>
              <a:rPr lang="en-US" sz="2800" dirty="0">
                <a:latin typeface="Arial" panose="020B0604020202020204" pitchFamily="34" charset="0"/>
                <a:cs typeface="Arial" panose="020B0604020202020204" pitchFamily="34" charset="0"/>
              </a:rPr>
              <a:t>Ask students to use pictures to explain and justify their reasoning</a:t>
            </a:r>
          </a:p>
        </p:txBody>
      </p:sp>
    </p:spTree>
    <p:extLst>
      <p:ext uri="{BB962C8B-B14F-4D97-AF65-F5344CB8AC3E}">
        <p14:creationId xmlns:p14="http://schemas.microsoft.com/office/powerpoint/2010/main" val="1874587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34763" y="214757"/>
            <a:ext cx="8109237" cy="192103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3200" b="1" dirty="0">
                <a:solidFill>
                  <a:schemeClr val="tx2">
                    <a:lumMod val="75000"/>
                  </a:schemeClr>
                </a:solidFill>
                <a:latin typeface="Arial" panose="020B0604020202020204" pitchFamily="34" charset="0"/>
                <a:cs typeface="Arial" panose="020B0604020202020204" pitchFamily="34" charset="0"/>
              </a:rPr>
              <a:t>Rich Mathematical Task Rubric – Representations and Connections</a:t>
            </a:r>
          </a:p>
          <a:p>
            <a:pPr marL="12700">
              <a:lnSpc>
                <a:spcPct val="100000"/>
              </a:lnSpc>
              <a:spcBef>
                <a:spcPts val="1300"/>
              </a:spcBef>
              <a:tabLst>
                <a:tab pos="240665" algn="l"/>
                <a:tab pos="241300" algn="l"/>
              </a:tabLst>
            </a:pPr>
            <a:endParaRPr lang="en-US" sz="4000" b="1" dirty="0">
              <a:solidFill>
                <a:schemeClr val="tx2">
                  <a:lumMod val="75000"/>
                </a:schemeClr>
              </a:solidFill>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BC5BC736-55C0-46D9-9694-F2AF6403E20F}"/>
              </a:ext>
            </a:extLst>
          </p:cNvPr>
          <p:cNvGraphicFramePr>
            <a:graphicFrameLocks noGrp="1"/>
          </p:cNvGraphicFramePr>
          <p:nvPr>
            <p:extLst>
              <p:ext uri="{D42A27DB-BD31-4B8C-83A1-F6EECF244321}">
                <p14:modId xmlns:p14="http://schemas.microsoft.com/office/powerpoint/2010/main" val="2908407473"/>
              </p:ext>
            </p:extLst>
          </p:nvPr>
        </p:nvGraphicFramePr>
        <p:xfrm>
          <a:off x="1016443" y="1500216"/>
          <a:ext cx="7981915" cy="5120640"/>
        </p:xfrm>
        <a:graphic>
          <a:graphicData uri="http://schemas.openxmlformats.org/drawingml/2006/table">
            <a:tbl>
              <a:tblPr firstRow="1" bandRow="1">
                <a:tableStyleId>{5C22544A-7EE6-4342-B048-85BDC9FD1C3A}</a:tableStyleId>
              </a:tblPr>
              <a:tblGrid>
                <a:gridCol w="1685289">
                  <a:extLst>
                    <a:ext uri="{9D8B030D-6E8A-4147-A177-3AD203B41FA5}">
                      <a16:colId xmlns:a16="http://schemas.microsoft.com/office/drawing/2014/main" val="3368661582"/>
                    </a:ext>
                  </a:extLst>
                </a:gridCol>
                <a:gridCol w="6296626">
                  <a:extLst>
                    <a:ext uri="{9D8B030D-6E8A-4147-A177-3AD203B41FA5}">
                      <a16:colId xmlns:a16="http://schemas.microsoft.com/office/drawing/2014/main" val="2805228198"/>
                    </a:ext>
                  </a:extLst>
                </a:gridCol>
              </a:tblGrid>
              <a:tr h="428263">
                <a:tc>
                  <a:txBody>
                    <a:bodyPr/>
                    <a:lstStyle/>
                    <a:p>
                      <a:r>
                        <a:rPr lang="en-US" b="1" dirty="0">
                          <a:latin typeface="Arial" panose="020B0604020202020204" pitchFamily="34" charset="0"/>
                          <a:cs typeface="Arial" panose="020B0604020202020204" pitchFamily="34" charset="0"/>
                        </a:rPr>
                        <a:t>TASK LEVEL</a:t>
                      </a:r>
                    </a:p>
                  </a:txBody>
                  <a:tcPr/>
                </a:tc>
                <a:tc>
                  <a:txBody>
                    <a:bodyPr/>
                    <a:lstStyle/>
                    <a:p>
                      <a:r>
                        <a:rPr lang="en-US" dirty="0">
                          <a:latin typeface="Arial" panose="020B0604020202020204" pitchFamily="34" charset="0"/>
                          <a:cs typeface="Arial" panose="020B0604020202020204" pitchFamily="34" charset="0"/>
                        </a:rPr>
                        <a:t>DESCRIPTION OF USE AND CONNECTION OF REPRESENTTIONS</a:t>
                      </a:r>
                    </a:p>
                  </a:txBody>
                  <a:tcPr/>
                </a:tc>
                <a:extLst>
                  <a:ext uri="{0D108BD9-81ED-4DB2-BD59-A6C34878D82A}">
                    <a16:rowId xmlns:a16="http://schemas.microsoft.com/office/drawing/2014/main" val="2860572610"/>
                  </a:ext>
                </a:extLst>
              </a:tr>
              <a:tr h="1188720">
                <a:tc>
                  <a:txBody>
                    <a:bodyPr/>
                    <a:lstStyle/>
                    <a:p>
                      <a:r>
                        <a:rPr lang="en-US" b="1" dirty="0">
                          <a:latin typeface="Arial" panose="020B0604020202020204" pitchFamily="34" charset="0"/>
                          <a:cs typeface="Arial" panose="020B0604020202020204" pitchFamily="34" charset="0"/>
                        </a:rPr>
                        <a:t>ADVANCED</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Uses representations to analyze relationships and extend thinking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Uses mathematical connections to extend the solution to other mathematics or to deepen understanding</a:t>
                      </a:r>
                    </a:p>
                  </a:txBody>
                  <a:tcPr/>
                </a:tc>
                <a:extLst>
                  <a:ext uri="{0D108BD9-81ED-4DB2-BD59-A6C34878D82A}">
                    <a16:rowId xmlns:a16="http://schemas.microsoft.com/office/drawing/2014/main" val="234547443"/>
                  </a:ext>
                </a:extLst>
              </a:tr>
              <a:tr h="866559">
                <a:tc>
                  <a:txBody>
                    <a:bodyPr/>
                    <a:lstStyle/>
                    <a:p>
                      <a:r>
                        <a:rPr lang="en-US" b="1" dirty="0">
                          <a:latin typeface="Arial" panose="020B0604020202020204" pitchFamily="34" charset="0"/>
                          <a:cs typeface="Arial" panose="020B0604020202020204" pitchFamily="34" charset="0"/>
                        </a:rPr>
                        <a:t>PROFICIENT</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Uses a representation or multiple representations to explore and model the problem</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Makes a mathematical connection that is relevant to the context of the problem</a:t>
                      </a:r>
                    </a:p>
                  </a:txBody>
                  <a:tcPr/>
                </a:tc>
                <a:extLst>
                  <a:ext uri="{0D108BD9-81ED-4DB2-BD59-A6C34878D82A}">
                    <a16:rowId xmlns:a16="http://schemas.microsoft.com/office/drawing/2014/main" val="2348983519"/>
                  </a:ext>
                </a:extLst>
              </a:tr>
              <a:tr h="866559">
                <a:tc>
                  <a:txBody>
                    <a:bodyPr/>
                    <a:lstStyle/>
                    <a:p>
                      <a:r>
                        <a:rPr lang="en-US" b="1" dirty="0">
                          <a:latin typeface="Arial" panose="020B0604020202020204" pitchFamily="34" charset="0"/>
                          <a:cs typeface="Arial" panose="020B0604020202020204" pitchFamily="34" charset="0"/>
                        </a:rPr>
                        <a:t>DEVELOPING</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Uses an incomplete or limited representation to model the problem</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Makes a partial mathematical connection or the connection is not relevant to the context of the problem</a:t>
                      </a:r>
                    </a:p>
                  </a:txBody>
                  <a:tcPr/>
                </a:tc>
                <a:extLst>
                  <a:ext uri="{0D108BD9-81ED-4DB2-BD59-A6C34878D82A}">
                    <a16:rowId xmlns:a16="http://schemas.microsoft.com/office/drawing/2014/main" val="2050413673"/>
                  </a:ext>
                </a:extLst>
              </a:tr>
              <a:tr h="866559">
                <a:tc>
                  <a:txBody>
                    <a:bodyPr/>
                    <a:lstStyle/>
                    <a:p>
                      <a:r>
                        <a:rPr lang="en-US" b="1" dirty="0">
                          <a:latin typeface="Arial" panose="020B0604020202020204" pitchFamily="34" charset="0"/>
                          <a:cs typeface="Arial" panose="020B0604020202020204" pitchFamily="34" charset="0"/>
                        </a:rPr>
                        <a:t>EMERGING</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Uses no representation or uses a representation that does not model the problem</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Makes no mathematical connections</a:t>
                      </a:r>
                    </a:p>
                  </a:txBody>
                  <a:tcPr/>
                </a:tc>
                <a:extLst>
                  <a:ext uri="{0D108BD9-81ED-4DB2-BD59-A6C34878D82A}">
                    <a16:rowId xmlns:a16="http://schemas.microsoft.com/office/drawing/2014/main" val="2319555652"/>
                  </a:ext>
                </a:extLst>
              </a:tr>
            </a:tbl>
          </a:graphicData>
        </a:graphic>
      </p:graphicFrame>
    </p:spTree>
    <p:extLst>
      <p:ext uri="{BB962C8B-B14F-4D97-AF65-F5344CB8AC3E}">
        <p14:creationId xmlns:p14="http://schemas.microsoft.com/office/powerpoint/2010/main" val="4720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857364" cy="120032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3600" b="1" dirty="0">
                <a:latin typeface="Arial" panose="020B0604020202020204" pitchFamily="34" charset="0"/>
                <a:cs typeface="Arial" panose="020B0604020202020204" pitchFamily="34" charset="0"/>
              </a:rPr>
              <a:t>Use and Connect Mathematical Representations</a:t>
            </a:r>
          </a:p>
        </p:txBody>
      </p:sp>
      <p:sp>
        <p:nvSpPr>
          <p:cNvPr id="3" name="TextBox 2">
            <a:extLst>
              <a:ext uri="{FF2B5EF4-FFF2-40B4-BE49-F238E27FC236}">
                <a16:creationId xmlns:a16="http://schemas.microsoft.com/office/drawing/2014/main" id="{94CAC79D-DCD5-49F2-8C79-AE29A1153BF2}"/>
              </a:ext>
            </a:extLst>
          </p:cNvPr>
          <p:cNvSpPr txBox="1"/>
          <p:nvPr/>
        </p:nvSpPr>
        <p:spPr>
          <a:xfrm>
            <a:off x="1250515" y="2709011"/>
            <a:ext cx="7399939" cy="1648272"/>
          </a:xfrm>
          <a:prstGeom prst="rect">
            <a:avLst/>
          </a:prstGeom>
          <a:noFill/>
        </p:spPr>
        <p:txBody>
          <a:bodyPr wrap="square" rtlCol="0">
            <a:spAutoFit/>
          </a:bodyPr>
          <a:lstStyle/>
          <a:p>
            <a:pPr>
              <a:lnSpc>
                <a:spcPct val="108000"/>
              </a:lnSpc>
            </a:pPr>
            <a:r>
              <a:rPr lang="en-US" sz="3200" dirty="0">
                <a:latin typeface="Arial" panose="020B0604020202020204" pitchFamily="34" charset="0"/>
                <a:cs typeface="Arial" panose="020B0604020202020204" pitchFamily="34" charset="0"/>
              </a:rPr>
              <a:t>How can teachers support students in</a:t>
            </a:r>
          </a:p>
          <a:p>
            <a:pPr>
              <a:lnSpc>
                <a:spcPct val="108000"/>
              </a:lnSpc>
            </a:pPr>
            <a:r>
              <a:rPr lang="en-US" sz="3200" dirty="0">
                <a:latin typeface="Arial" panose="020B0604020202020204" pitchFamily="34" charset="0"/>
                <a:cs typeface="Arial" panose="020B0604020202020204" pitchFamily="34" charset="0"/>
              </a:rPr>
              <a:t>making connections </a:t>
            </a:r>
            <a:r>
              <a:rPr lang="en-US" sz="3200" u="sng" dirty="0">
                <a:latin typeface="Arial" panose="020B0604020202020204" pitchFamily="34" charset="0"/>
                <a:cs typeface="Arial" panose="020B0604020202020204" pitchFamily="34" charset="0"/>
              </a:rPr>
              <a:t>between</a:t>
            </a:r>
            <a:r>
              <a:rPr lang="en-US" sz="3200" dirty="0">
                <a:latin typeface="Arial" panose="020B0604020202020204" pitchFamily="34" charset="0"/>
                <a:cs typeface="Arial" panose="020B0604020202020204" pitchFamily="34" charset="0"/>
              </a:rPr>
              <a:t> and </a:t>
            </a:r>
            <a:r>
              <a:rPr lang="en-US" sz="3200" u="sng" dirty="0">
                <a:latin typeface="Arial" panose="020B0604020202020204" pitchFamily="34" charset="0"/>
                <a:cs typeface="Arial" panose="020B0604020202020204" pitchFamily="34" charset="0"/>
              </a:rPr>
              <a:t>within </a:t>
            </a:r>
            <a:r>
              <a:rPr lang="en-US" sz="3200" dirty="0">
                <a:latin typeface="Arial" panose="020B0604020202020204" pitchFamily="34" charset="0"/>
                <a:cs typeface="Arial" panose="020B0604020202020204" pitchFamily="34" charset="0"/>
              </a:rPr>
              <a:t>different types of representations?</a:t>
            </a:r>
          </a:p>
        </p:txBody>
      </p:sp>
    </p:spTree>
    <p:extLst>
      <p:ext uri="{BB962C8B-B14F-4D97-AF65-F5344CB8AC3E}">
        <p14:creationId xmlns:p14="http://schemas.microsoft.com/office/powerpoint/2010/main" val="1609109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259216" y="2032463"/>
            <a:ext cx="8625568" cy="4555093"/>
          </a:xfrm>
          <a:prstGeom prst="rect">
            <a:avLst/>
          </a:prstGeom>
          <a:noFill/>
        </p:spPr>
        <p:txBody>
          <a:bodyPr wrap="square" rtlCol="0">
            <a:spAutoFit/>
          </a:bodyPr>
          <a:lstStyle/>
          <a:p>
            <a:pPr marL="568325" algn="ctr" defTabSz="511175"/>
            <a:r>
              <a:rPr lang="en-US" sz="4000" b="1" i="1" dirty="0">
                <a:solidFill>
                  <a:schemeClr val="tx2"/>
                </a:solidFill>
                <a:latin typeface="Arial" panose="020B0604020202020204" pitchFamily="34" charset="0"/>
                <a:cs typeface="Arial" panose="020B0604020202020204" pitchFamily="34" charset="0"/>
              </a:rPr>
              <a:t>Measure Me</a:t>
            </a:r>
          </a:p>
          <a:p>
            <a:pPr marL="568325" algn="ctr" defTabSz="511175"/>
            <a:endParaRPr lang="en-US" sz="4000" b="1" dirty="0">
              <a:solidFill>
                <a:schemeClr val="tx2"/>
              </a:solidFill>
              <a:latin typeface="Arial" panose="020B0604020202020204" pitchFamily="34" charset="0"/>
              <a:cs typeface="Arial" panose="020B0604020202020204" pitchFamily="34" charset="0"/>
            </a:endParaRPr>
          </a:p>
          <a:p>
            <a:pPr marL="568325" algn="ctr" defTabSz="511175"/>
            <a:r>
              <a:rPr lang="en-US" sz="3200" b="1" dirty="0">
                <a:latin typeface="Arial" panose="020B0604020202020204" pitchFamily="34" charset="0"/>
                <a:cs typeface="Arial" panose="020B0604020202020204" pitchFamily="34" charset="0"/>
              </a:rPr>
              <a:t>WV Classroom Video Experience</a:t>
            </a:r>
          </a:p>
          <a:p>
            <a:pPr marL="568325" algn="ctr" defTabSz="511175"/>
            <a:r>
              <a:rPr lang="en-US" sz="3200" b="1" dirty="0">
                <a:latin typeface="Arial" panose="020B0604020202020204" pitchFamily="34" charset="0"/>
                <a:cs typeface="Arial" panose="020B0604020202020204" pitchFamily="34" charset="0"/>
              </a:rPr>
              <a:t>and the Effective Mathematics </a:t>
            </a:r>
          </a:p>
          <a:p>
            <a:pPr marL="568325" algn="ctr" defTabSz="511175"/>
            <a:r>
              <a:rPr lang="en-US" sz="3200" b="1" dirty="0">
                <a:latin typeface="Arial" panose="020B0604020202020204" pitchFamily="34" charset="0"/>
                <a:cs typeface="Arial" panose="020B0604020202020204" pitchFamily="34" charset="0"/>
              </a:rPr>
              <a:t>Teaching Practice:</a:t>
            </a:r>
          </a:p>
          <a:p>
            <a:pPr marL="568325" algn="ctr" defTabSz="511175"/>
            <a:endParaRPr lang="en-US" sz="3200" b="1" dirty="0">
              <a:solidFill>
                <a:srgbClr val="002060"/>
              </a:solidFill>
              <a:latin typeface="Arial" panose="020B0604020202020204" pitchFamily="34" charset="0"/>
              <a:cs typeface="Arial" panose="020B0604020202020204" pitchFamily="34" charset="0"/>
            </a:endParaRPr>
          </a:p>
          <a:p>
            <a:pPr marL="568325" algn="ctr" defTabSz="511175"/>
            <a:r>
              <a:rPr lang="en-US" sz="3200" b="1" dirty="0">
                <a:solidFill>
                  <a:srgbClr val="002060"/>
                </a:solidFill>
                <a:latin typeface="Arial" panose="020B0604020202020204" pitchFamily="34" charset="0"/>
                <a:cs typeface="Arial" panose="020B0604020202020204" pitchFamily="34" charset="0"/>
              </a:rPr>
              <a:t>Facilitate Meaningful </a:t>
            </a:r>
          </a:p>
          <a:p>
            <a:pPr marL="568325" algn="ctr" defTabSz="511175"/>
            <a:r>
              <a:rPr lang="en-US" sz="3200" b="1" dirty="0">
                <a:solidFill>
                  <a:srgbClr val="002060"/>
                </a:solidFill>
                <a:latin typeface="Arial" panose="020B0604020202020204" pitchFamily="34" charset="0"/>
                <a:cs typeface="Arial" panose="020B0604020202020204" pitchFamily="34" charset="0"/>
              </a:rPr>
              <a:t>Mathematical Discourse</a:t>
            </a:r>
          </a:p>
          <a:p>
            <a:endParaRPr lang="en-US" dirty="0"/>
          </a:p>
        </p:txBody>
      </p:sp>
    </p:spTree>
    <p:extLst>
      <p:ext uri="{BB962C8B-B14F-4D97-AF65-F5344CB8AC3E}">
        <p14:creationId xmlns:p14="http://schemas.microsoft.com/office/powerpoint/2010/main" val="1420515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1DC4F03-E7D4-43FA-B583-12036C40AF26}"/>
              </a:ext>
            </a:extLst>
          </p:cNvPr>
          <p:cNvSpPr/>
          <p:nvPr/>
        </p:nvSpPr>
        <p:spPr>
          <a:xfrm>
            <a:off x="1072127" y="1356500"/>
            <a:ext cx="7820026" cy="2769989"/>
          </a:xfrm>
          <a:prstGeom prst="rect">
            <a:avLst/>
          </a:prstGeom>
        </p:spPr>
        <p:txBody>
          <a:bodyPr wrap="square">
            <a:spAutoFit/>
          </a:bodyPr>
          <a:lstStyle/>
          <a:p>
            <a:pPr>
              <a:spcAft>
                <a:spcPts val="1200"/>
              </a:spcAft>
            </a:pPr>
            <a:r>
              <a:rPr lang="en-US" sz="2400" dirty="0">
                <a:solidFill>
                  <a:srgbClr val="000000"/>
                </a:solidFill>
                <a:latin typeface="Arial" panose="020B0604020202020204" pitchFamily="34" charset="0"/>
                <a:cs typeface="Arial" panose="020B0604020202020204" pitchFamily="34" charset="0"/>
              </a:rPr>
              <a:t>Mathematical discourse should:</a:t>
            </a:r>
          </a:p>
          <a:p>
            <a:pPr marL="457200" indent="-292100">
              <a:spcAft>
                <a:spcPts val="1200"/>
              </a:spcAft>
              <a:buFont typeface="Arial"/>
              <a:buChar char="•"/>
            </a:pPr>
            <a:r>
              <a:rPr lang="en-US" sz="2400" dirty="0">
                <a:solidFill>
                  <a:srgbClr val="000000"/>
                </a:solidFill>
                <a:latin typeface="Arial" panose="020B0604020202020204" pitchFamily="34" charset="0"/>
                <a:cs typeface="Arial" panose="020B0604020202020204" pitchFamily="34" charset="0"/>
              </a:rPr>
              <a:t>Build on and honor students’ thinking;</a:t>
            </a:r>
          </a:p>
          <a:p>
            <a:pPr marL="457200" indent="-292100">
              <a:spcAft>
                <a:spcPts val="1200"/>
              </a:spcAft>
              <a:buFont typeface="Arial"/>
              <a:buChar char="•"/>
            </a:pPr>
            <a:r>
              <a:rPr lang="en-US" sz="2400" dirty="0">
                <a:solidFill>
                  <a:srgbClr val="000000"/>
                </a:solidFill>
                <a:latin typeface="Arial" panose="020B0604020202020204" pitchFamily="34" charset="0"/>
                <a:cs typeface="Arial" panose="020B0604020202020204" pitchFamily="34" charset="0"/>
              </a:rPr>
              <a:t>Provide students with the opportunity to share ideas, clarify understandings, and develop convincing arguments; and</a:t>
            </a:r>
          </a:p>
          <a:p>
            <a:pPr marL="457200" indent="-292100">
              <a:spcAft>
                <a:spcPts val="1200"/>
              </a:spcAft>
              <a:buFont typeface="Arial"/>
              <a:buChar char="•"/>
            </a:pPr>
            <a:r>
              <a:rPr lang="en-US" sz="2400" dirty="0">
                <a:solidFill>
                  <a:srgbClr val="000000"/>
                </a:solidFill>
                <a:latin typeface="Arial" panose="020B0604020202020204" pitchFamily="34" charset="0"/>
                <a:cs typeface="Arial" panose="020B0604020202020204" pitchFamily="34" charset="0"/>
              </a:rPr>
              <a:t>Advance the math learning of the whole class</a:t>
            </a:r>
            <a:r>
              <a:rPr lang="en-US" sz="2400" dirty="0">
                <a:latin typeface="Arial" panose="020B0604020202020204" pitchFamily="34" charset="0"/>
                <a:cs typeface="Arial" panose="020B0604020202020204" pitchFamily="34" charset="0"/>
              </a:rPr>
              <a:t>.</a:t>
            </a:r>
            <a:endParaRPr lang="en-US" sz="2400" b="1" i="1" dirty="0">
              <a:latin typeface="Arial" panose="020B0604020202020204" pitchFamily="34" charset="0"/>
              <a:ea typeface="ＭＳ Ｐゴシック" charset="0"/>
              <a:cs typeface="Arial" panose="020B0604020202020204" pitchFamily="34" charset="0"/>
            </a:endParaRPr>
          </a:p>
        </p:txBody>
      </p:sp>
      <p:sp>
        <p:nvSpPr>
          <p:cNvPr id="9" name="TextBox 8">
            <a:extLst>
              <a:ext uri="{FF2B5EF4-FFF2-40B4-BE49-F238E27FC236}">
                <a16:creationId xmlns:a16="http://schemas.microsoft.com/office/drawing/2014/main" id="{EE08F66B-DA56-4AEF-81AD-28532FEFDD86}"/>
              </a:ext>
            </a:extLst>
          </p:cNvPr>
          <p:cNvSpPr txBox="1"/>
          <p:nvPr/>
        </p:nvSpPr>
        <p:spPr>
          <a:xfrm>
            <a:off x="889122" y="4222846"/>
            <a:ext cx="8254877" cy="2635154"/>
          </a:xfrm>
          <a:prstGeom prst="rect">
            <a:avLst/>
          </a:prstGeom>
          <a:solidFill>
            <a:schemeClr val="accent1">
              <a:lumMod val="20000"/>
              <a:lumOff val="80000"/>
            </a:schemeClr>
          </a:solidFill>
        </p:spPr>
        <p:txBody>
          <a:bodyPr wrap="square" rtlCol="0">
            <a:noAutofit/>
          </a:bodyPr>
          <a:lstStyle/>
          <a:p>
            <a:pPr>
              <a:spcAft>
                <a:spcPts val="1200"/>
              </a:spcAft>
            </a:pPr>
            <a:r>
              <a:rPr lang="en-US" sz="2000" i="1" dirty="0">
                <a:solidFill>
                  <a:srgbClr val="000000"/>
                </a:solidFill>
                <a:latin typeface="Arial" panose="020B0604020202020204" pitchFamily="34" charset="0"/>
                <a:cs typeface="Arial" panose="020B0604020202020204" pitchFamily="34" charset="0"/>
              </a:rPr>
              <a:t>Mathematical discourse includes the purposeful exchange of ideas through classroom discussion, as well as through other forms of verbal, visual, and written communication.  The discourse in the mathematics classroom gives students opportunities to share ideas, clarify understandings, construct convincing arguments, develop language for expressing mathematical ideas, and learn to see things from other perspectives.          </a:t>
            </a:r>
            <a:r>
              <a:rPr lang="en-US" sz="1600" i="1" dirty="0">
                <a:solidFill>
                  <a:srgbClr val="000000"/>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200329"/>
          </a:xfrm>
          <a:prstGeom prst="rect">
            <a:avLst/>
          </a:prstGeom>
          <a:noFill/>
        </p:spPr>
        <p:txBody>
          <a:bodyPr wrap="square" rtlCol="0">
            <a:spAutoFit/>
          </a:bodyPr>
          <a:lstStyle/>
          <a:p>
            <a:pPr lvl="0">
              <a:spcBef>
                <a:spcPct val="0"/>
              </a:spcBef>
              <a:defRPr/>
            </a:pPr>
            <a:r>
              <a:rPr lang="en-US" sz="3600" b="1" dirty="0">
                <a:latin typeface="Arial" panose="020B0604020202020204" pitchFamily="34" charset="0"/>
                <a:cs typeface="Arial" panose="020B0604020202020204" pitchFamily="34" charset="0"/>
              </a:rPr>
              <a:t>Facilitate Meaningful Mathematical Discourse</a:t>
            </a:r>
            <a:endParaRPr lang="en-US" sz="3600" b="1"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684245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182743"/>
            <a:ext cx="7813254" cy="1200329"/>
          </a:xfrm>
          <a:prstGeom prst="rect">
            <a:avLst/>
          </a:prstGeom>
          <a:noFill/>
        </p:spPr>
        <p:txBody>
          <a:bodyPr wrap="square" rtlCol="0">
            <a:spAutoFit/>
          </a:bodyPr>
          <a:lstStyle/>
          <a:p>
            <a:pPr lvl="0">
              <a:spcBef>
                <a:spcPct val="0"/>
              </a:spcBef>
              <a:defRPr/>
            </a:pPr>
            <a:r>
              <a:rPr lang="en-US" sz="3600" b="1" dirty="0">
                <a:latin typeface="Arial" panose="020B0604020202020204" pitchFamily="34" charset="0"/>
                <a:cs typeface="Arial" panose="020B0604020202020204" pitchFamily="34" charset="0"/>
              </a:rPr>
              <a:t>Facilitate Meaningful Mathematical Discourse</a:t>
            </a:r>
            <a:endParaRPr lang="en-US" sz="3600" b="1" dirty="0">
              <a:latin typeface="Arial" panose="020B0604020202020204" pitchFamily="34" charset="0"/>
              <a:ea typeface="Calibri"/>
              <a:cs typeface="Arial" panose="020B0604020202020204" pitchFamily="34" charset="0"/>
            </a:endParaRPr>
          </a:p>
        </p:txBody>
      </p:sp>
      <p:sp>
        <p:nvSpPr>
          <p:cNvPr id="12" name="Rectangle 11">
            <a:extLst>
              <a:ext uri="{FF2B5EF4-FFF2-40B4-BE49-F238E27FC236}">
                <a16:creationId xmlns:a16="http://schemas.microsoft.com/office/drawing/2014/main" id="{BC8575FC-4492-4AB5-B7CC-069EE94E0AE1}"/>
              </a:ext>
            </a:extLst>
          </p:cNvPr>
          <p:cNvSpPr/>
          <p:nvPr/>
        </p:nvSpPr>
        <p:spPr>
          <a:xfrm>
            <a:off x="1162084" y="1470931"/>
            <a:ext cx="7981915" cy="5928418"/>
          </a:xfrm>
          <a:prstGeom prst="rect">
            <a:avLst/>
          </a:prstGeom>
        </p:spPr>
        <p:txBody>
          <a:bodyPr wrap="square">
            <a:spAutoFit/>
          </a:bodyPr>
          <a:lstStyle/>
          <a:p>
            <a:pPr>
              <a:lnSpc>
                <a:spcPct val="108000"/>
              </a:lnSpc>
            </a:pPr>
            <a:r>
              <a:rPr lang="en-US" sz="2400" b="1" dirty="0">
                <a:latin typeface="Arial" panose="020B0604020202020204" pitchFamily="34" charset="0"/>
                <a:cs typeface="Arial" panose="020B0604020202020204" pitchFamily="34" charset="0"/>
              </a:rPr>
              <a:t>Set up classroom norms so that everyone knows their role in the classroom.</a:t>
            </a:r>
          </a:p>
          <a:p>
            <a:pPr>
              <a:lnSpc>
                <a:spcPct val="108000"/>
              </a:lnSpc>
            </a:pPr>
            <a:endParaRPr lang="en-US" sz="1600" b="1" dirty="0">
              <a:latin typeface="Arial" panose="020B0604020202020204" pitchFamily="34" charset="0"/>
              <a:cs typeface="Arial" panose="020B0604020202020204" pitchFamily="34" charset="0"/>
            </a:endParaRPr>
          </a:p>
          <a:p>
            <a:pPr>
              <a:lnSpc>
                <a:spcPct val="108000"/>
              </a:lnSpc>
            </a:pPr>
            <a:r>
              <a:rPr lang="en-US" sz="2000" dirty="0">
                <a:latin typeface="Arial" panose="020B0604020202020204" pitchFamily="34" charset="0"/>
                <a:cs typeface="Arial" panose="020B0604020202020204" pitchFamily="34" charset="0"/>
              </a:rPr>
              <a:t>The teacher's role includes orchestrating discourse by:</a:t>
            </a:r>
          </a:p>
          <a:p>
            <a:pPr marL="548640" indent="-285750">
              <a:lnSpc>
                <a:spcPct val="108000"/>
              </a:lnSpc>
              <a:buFont typeface="Arial" panose="020B0604020202020204" pitchFamily="34" charset="0"/>
              <a:buChar char="•"/>
            </a:pPr>
            <a:r>
              <a:rPr lang="en-US" sz="2000" dirty="0">
                <a:latin typeface="Arial" panose="020B0604020202020204" pitchFamily="34" charset="0"/>
                <a:cs typeface="Arial" panose="020B0604020202020204" pitchFamily="34" charset="0"/>
              </a:rPr>
              <a:t>Posing questions to challenge student thinking;</a:t>
            </a:r>
          </a:p>
          <a:p>
            <a:pPr marL="548640" indent="-285750">
              <a:lnSpc>
                <a:spcPct val="108000"/>
              </a:lnSpc>
              <a:buFont typeface="Arial" panose="020B0604020202020204" pitchFamily="34" charset="0"/>
              <a:buChar char="•"/>
            </a:pPr>
            <a:r>
              <a:rPr lang="en-US" sz="2000" dirty="0">
                <a:latin typeface="Arial" panose="020B0604020202020204" pitchFamily="34" charset="0"/>
                <a:cs typeface="Arial" panose="020B0604020202020204" pitchFamily="34" charset="0"/>
              </a:rPr>
              <a:t>Listening carefully and monitoring understanding; and</a:t>
            </a:r>
          </a:p>
          <a:p>
            <a:pPr marL="548640" indent="-285750">
              <a:lnSpc>
                <a:spcPct val="108000"/>
              </a:lnSpc>
              <a:buFont typeface="Arial" panose="020B0604020202020204" pitchFamily="34" charset="0"/>
              <a:buChar char="•"/>
            </a:pPr>
            <a:r>
              <a:rPr lang="en-US" sz="2000" dirty="0">
                <a:latin typeface="Arial" panose="020B0604020202020204" pitchFamily="34" charset="0"/>
                <a:cs typeface="Arial" panose="020B0604020202020204" pitchFamily="34" charset="0"/>
              </a:rPr>
              <a:t>Encouraging each student to participate - even if it means asking, "Who can repeat what Andrew said?" or "Who can explain in another way what Bailey did?"</a:t>
            </a:r>
          </a:p>
          <a:p>
            <a:pPr>
              <a:lnSpc>
                <a:spcPct val="108000"/>
              </a:lnSpc>
            </a:pPr>
            <a:endParaRPr lang="en-US" sz="1600" dirty="0">
              <a:latin typeface="Arial" panose="020B0604020202020204" pitchFamily="34" charset="0"/>
              <a:cs typeface="Arial" panose="020B0604020202020204" pitchFamily="34" charset="0"/>
            </a:endParaRPr>
          </a:p>
          <a:p>
            <a:pPr>
              <a:lnSpc>
                <a:spcPct val="108000"/>
              </a:lnSpc>
            </a:pPr>
            <a:r>
              <a:rPr lang="en-US" sz="2000" dirty="0">
                <a:latin typeface="Arial" panose="020B0604020202020204" pitchFamily="34" charset="0"/>
                <a:cs typeface="Arial" panose="020B0604020202020204" pitchFamily="34" charset="0"/>
              </a:rPr>
              <a:t>The student's role includes:</a:t>
            </a:r>
          </a:p>
          <a:p>
            <a:pPr marL="548640" indent="-285750">
              <a:lnSpc>
                <a:spcPct val="108000"/>
              </a:lnSpc>
              <a:buFont typeface="Arial" panose="020B0604020202020204" pitchFamily="34" charset="0"/>
              <a:buChar char="•"/>
            </a:pPr>
            <a:r>
              <a:rPr lang="en-US" sz="2000" dirty="0">
                <a:latin typeface="Arial" panose="020B0604020202020204" pitchFamily="34" charset="0"/>
                <a:cs typeface="Arial" panose="020B0604020202020204" pitchFamily="34" charset="0"/>
              </a:rPr>
              <a:t>Listening and responding to the teacher and one another;</a:t>
            </a:r>
          </a:p>
          <a:p>
            <a:pPr marL="548640" indent="-285750">
              <a:lnSpc>
                <a:spcPct val="108000"/>
              </a:lnSpc>
              <a:buFont typeface="Arial" panose="020B0604020202020204" pitchFamily="34" charset="0"/>
              <a:buChar char="•"/>
            </a:pPr>
            <a:r>
              <a:rPr lang="en-US" sz="2000" dirty="0">
                <a:latin typeface="Arial" panose="020B0604020202020204" pitchFamily="34" charset="0"/>
                <a:cs typeface="Arial" panose="020B0604020202020204" pitchFamily="34" charset="0"/>
              </a:rPr>
              <a:t>Using a variety of tools to reason, make connections, solve problems; and</a:t>
            </a:r>
          </a:p>
          <a:p>
            <a:pPr marL="548640" indent="-285750">
              <a:lnSpc>
                <a:spcPct val="108000"/>
              </a:lnSpc>
              <a:buFont typeface="Arial" panose="020B0604020202020204" pitchFamily="34" charset="0"/>
              <a:buChar char="•"/>
            </a:pPr>
            <a:r>
              <a:rPr lang="en-US" sz="2000" dirty="0">
                <a:latin typeface="Arial" panose="020B0604020202020204" pitchFamily="34" charset="0"/>
                <a:cs typeface="Arial" panose="020B0604020202020204" pitchFamily="34" charset="0"/>
              </a:rPr>
              <a:t>Communicating, and make convincing arguments of particular representations, procedures, and solutions.</a:t>
            </a:r>
          </a:p>
          <a:p>
            <a:pPr marL="114300" indent="-114300">
              <a:spcBef>
                <a:spcPts val="600"/>
              </a:spcBef>
            </a:pPr>
            <a:r>
              <a:rPr lang="en-US" sz="2000" i="1" dirty="0">
                <a:solidFill>
                  <a:srgbClr val="003366"/>
                </a:solidFill>
                <a:latin typeface="Arial" panose="020B0604020202020204" pitchFamily="34" charset="0"/>
                <a:ea typeface="ＭＳ Ｐゴシック" charset="0"/>
                <a:cs typeface="Arial" panose="020B0604020202020204" pitchFamily="34" charset="0"/>
              </a:rPr>
              <a:t>	</a:t>
            </a:r>
          </a:p>
        </p:txBody>
      </p:sp>
    </p:spTree>
    <p:extLst>
      <p:ext uri="{BB962C8B-B14F-4D97-AF65-F5344CB8AC3E}">
        <p14:creationId xmlns:p14="http://schemas.microsoft.com/office/powerpoint/2010/main" val="2046814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182743"/>
            <a:ext cx="7813254" cy="1200329"/>
          </a:xfrm>
          <a:prstGeom prst="rect">
            <a:avLst/>
          </a:prstGeom>
          <a:noFill/>
        </p:spPr>
        <p:txBody>
          <a:bodyPr wrap="square" rtlCol="0">
            <a:spAutoFit/>
          </a:bodyPr>
          <a:lstStyle/>
          <a:p>
            <a:pPr lvl="0">
              <a:spcBef>
                <a:spcPct val="0"/>
              </a:spcBef>
              <a:defRPr/>
            </a:pPr>
            <a:r>
              <a:rPr lang="en-US" sz="3600" b="1" dirty="0">
                <a:latin typeface="Arial" panose="020B0604020202020204" pitchFamily="34" charset="0"/>
                <a:cs typeface="Arial" panose="020B0604020202020204" pitchFamily="34" charset="0"/>
              </a:rPr>
              <a:t>Facilitate Meaningful Mathematical Discourse</a:t>
            </a:r>
            <a:endParaRPr lang="en-US" sz="3600" b="1" dirty="0">
              <a:latin typeface="Arial" panose="020B0604020202020204" pitchFamily="34" charset="0"/>
              <a:ea typeface="Calibri"/>
              <a:cs typeface="Arial" panose="020B0604020202020204" pitchFamily="34" charset="0"/>
            </a:endParaRPr>
          </a:p>
        </p:txBody>
      </p:sp>
      <p:sp>
        <p:nvSpPr>
          <p:cNvPr id="12" name="Rectangle 11">
            <a:extLst>
              <a:ext uri="{FF2B5EF4-FFF2-40B4-BE49-F238E27FC236}">
                <a16:creationId xmlns:a16="http://schemas.microsoft.com/office/drawing/2014/main" id="{BC8575FC-4492-4AB5-B7CC-069EE94E0AE1}"/>
              </a:ext>
            </a:extLst>
          </p:cNvPr>
          <p:cNvSpPr/>
          <p:nvPr/>
        </p:nvSpPr>
        <p:spPr>
          <a:xfrm>
            <a:off x="889122" y="1470931"/>
            <a:ext cx="8382199" cy="400110"/>
          </a:xfrm>
          <a:prstGeom prst="rect">
            <a:avLst/>
          </a:prstGeom>
        </p:spPr>
        <p:txBody>
          <a:bodyPr wrap="square">
            <a:spAutoFit/>
          </a:bodyPr>
          <a:lstStyle/>
          <a:p>
            <a:pPr marL="114300" indent="-114300">
              <a:spcBef>
                <a:spcPts val="600"/>
              </a:spcBef>
            </a:pPr>
            <a:r>
              <a:rPr lang="en-US" sz="2000" i="1" dirty="0">
                <a:solidFill>
                  <a:srgbClr val="003366"/>
                </a:solidFill>
                <a:latin typeface="Arial" panose="020B0604020202020204" pitchFamily="34" charset="0"/>
                <a:ea typeface="ＭＳ Ｐゴシック" charset="0"/>
                <a:cs typeface="Arial" panose="020B0604020202020204" pitchFamily="34" charset="0"/>
              </a:rPr>
              <a:t>	</a:t>
            </a:r>
          </a:p>
        </p:txBody>
      </p:sp>
      <p:sp>
        <p:nvSpPr>
          <p:cNvPr id="7" name="object 6">
            <a:extLst>
              <a:ext uri="{FF2B5EF4-FFF2-40B4-BE49-F238E27FC236}">
                <a16:creationId xmlns:a16="http://schemas.microsoft.com/office/drawing/2014/main" id="{43E00BAC-D1F8-4FF1-82A5-882C231C27B4}"/>
              </a:ext>
            </a:extLst>
          </p:cNvPr>
          <p:cNvSpPr/>
          <p:nvPr/>
        </p:nvSpPr>
        <p:spPr>
          <a:xfrm>
            <a:off x="889122" y="1470931"/>
            <a:ext cx="8254877" cy="5387069"/>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98265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813254"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cs typeface="Arial" panose="020B0604020202020204" pitchFamily="34" charset="0"/>
              </a:rPr>
              <a:t>Impact of Meaningful Mathematical Discourse</a:t>
            </a:r>
            <a:endParaRPr lang="en-US" sz="4000" b="1" dirty="0">
              <a:latin typeface="Arial" panose="020B0604020202020204" pitchFamily="34" charset="0"/>
              <a:ea typeface="Calibri"/>
              <a:cs typeface="Arial" panose="020B0604020202020204" pitchFamily="34" charset="0"/>
            </a:endParaRPr>
          </a:p>
        </p:txBody>
      </p:sp>
      <p:sp>
        <p:nvSpPr>
          <p:cNvPr id="12" name="Rectangle 11">
            <a:extLst>
              <a:ext uri="{FF2B5EF4-FFF2-40B4-BE49-F238E27FC236}">
                <a16:creationId xmlns:a16="http://schemas.microsoft.com/office/drawing/2014/main" id="{BC8575FC-4492-4AB5-B7CC-069EE94E0AE1}"/>
              </a:ext>
            </a:extLst>
          </p:cNvPr>
          <p:cNvSpPr/>
          <p:nvPr/>
        </p:nvSpPr>
        <p:spPr>
          <a:xfrm>
            <a:off x="1257199" y="1671647"/>
            <a:ext cx="7538225" cy="307777"/>
          </a:xfrm>
          <a:prstGeom prst="rect">
            <a:avLst/>
          </a:prstGeom>
        </p:spPr>
        <p:txBody>
          <a:bodyPr wrap="square">
            <a:spAutoFit/>
          </a:bodyPr>
          <a:lstStyle/>
          <a:p>
            <a:pPr marL="114300" indent="-114300">
              <a:spcBef>
                <a:spcPts val="600"/>
              </a:spcBef>
            </a:pPr>
            <a:r>
              <a:rPr lang="en-US" sz="1400" i="1" dirty="0">
                <a:solidFill>
                  <a:srgbClr val="003366"/>
                </a:solidFill>
                <a:latin typeface="Verdana"/>
                <a:ea typeface="ＭＳ Ｐゴシック" charset="0"/>
                <a:cs typeface="Verdana"/>
              </a:rPr>
              <a:t>	</a:t>
            </a:r>
          </a:p>
        </p:txBody>
      </p:sp>
      <p:pic>
        <p:nvPicPr>
          <p:cNvPr id="7" name="Picture 6" title="Barometer Picture">
            <a:extLst>
              <a:ext uri="{FF2B5EF4-FFF2-40B4-BE49-F238E27FC236}">
                <a16:creationId xmlns:a16="http://schemas.microsoft.com/office/drawing/2014/main" id="{186D9BD1-9982-4745-84CF-0B18B01A38E7}"/>
              </a:ext>
            </a:extLst>
          </p:cNvPr>
          <p:cNvPicPr>
            <a:picLocks noChangeAspect="1"/>
          </p:cNvPicPr>
          <p:nvPr/>
        </p:nvPicPr>
        <p:blipFill>
          <a:blip r:embed="rId5"/>
          <a:stretch>
            <a:fillRect/>
          </a:stretch>
        </p:blipFill>
        <p:spPr>
          <a:xfrm>
            <a:off x="1221457" y="2071868"/>
            <a:ext cx="7603833" cy="4405132"/>
          </a:xfrm>
          <a:prstGeom prst="rect">
            <a:avLst/>
          </a:prstGeom>
        </p:spPr>
      </p:pic>
    </p:spTree>
    <p:extLst>
      <p:ext uri="{BB962C8B-B14F-4D97-AF65-F5344CB8AC3E}">
        <p14:creationId xmlns:p14="http://schemas.microsoft.com/office/powerpoint/2010/main" val="749844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020618" y="168716"/>
            <a:ext cx="7857364" cy="120032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3600" b="1" dirty="0">
                <a:latin typeface="Arial" panose="020B0604020202020204" pitchFamily="34" charset="0"/>
                <a:cs typeface="Arial" panose="020B0604020202020204" pitchFamily="34" charset="0"/>
              </a:rPr>
              <a:t>Facilitate Meaningful Mathematical Discourse</a:t>
            </a:r>
          </a:p>
        </p:txBody>
      </p:sp>
      <p:sp>
        <p:nvSpPr>
          <p:cNvPr id="3" name="TextBox 2">
            <a:extLst>
              <a:ext uri="{FF2B5EF4-FFF2-40B4-BE49-F238E27FC236}">
                <a16:creationId xmlns:a16="http://schemas.microsoft.com/office/drawing/2014/main" id="{94CAC79D-DCD5-49F2-8C79-AE29A1153BF2}"/>
              </a:ext>
            </a:extLst>
          </p:cNvPr>
          <p:cNvSpPr txBox="1"/>
          <p:nvPr/>
        </p:nvSpPr>
        <p:spPr>
          <a:xfrm>
            <a:off x="1085167" y="1374365"/>
            <a:ext cx="7919937" cy="529375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Based on the WV Classroom Video:</a:t>
            </a:r>
            <a:endParaRPr lang="en-US" sz="2400" i="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hlinkClick r:id="rId5"/>
              </a:rPr>
              <a:t>Video Clip</a:t>
            </a:r>
            <a:endParaRPr lang="en-US" sz="2400" dirty="0">
              <a:latin typeface="Arial" panose="020B0604020202020204" pitchFamily="34" charset="0"/>
              <a:cs typeface="Arial" panose="020B0604020202020204" pitchFamily="34" charset="0"/>
            </a:endParaRPr>
          </a:p>
          <a:p>
            <a:endParaRPr lang="en-US" sz="2400" i="1" dirty="0">
              <a:latin typeface="Arial" panose="020B0604020202020204" pitchFamily="34" charset="0"/>
              <a:cs typeface="Arial" panose="020B0604020202020204" pitchFamily="34" charset="0"/>
            </a:endParaRPr>
          </a:p>
          <a:p>
            <a:pPr marL="457200" indent="-457200">
              <a:buAutoNum type="arabicPeriod"/>
            </a:pPr>
            <a:r>
              <a:rPr lang="en-US" sz="2400" dirty="0">
                <a:latin typeface="Arial" panose="020B0604020202020204" pitchFamily="34" charset="0"/>
                <a:cs typeface="Arial" panose="020B0604020202020204" pitchFamily="34" charset="0"/>
              </a:rPr>
              <a:t>What teacher actions did you view that supported meaningful mathematical discourse?  Cite evidence from the video to support your response.</a:t>
            </a:r>
          </a:p>
          <a:p>
            <a:endParaRPr lang="en-US" sz="1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  Did the </a:t>
            </a:r>
            <a:r>
              <a:rPr lang="en-US" sz="2400" dirty="0">
                <a:latin typeface="Arial" panose="020B0604020202020204" pitchFamily="34" charset="0"/>
                <a:ea typeface="Verdana"/>
                <a:cs typeface="Arial" panose="020B0604020202020204" pitchFamily="34" charset="0"/>
                <a:sym typeface="Verdana"/>
              </a:rPr>
              <a:t>mathematical discourse within the </a:t>
            </a:r>
            <a:br>
              <a:rPr lang="en-US" sz="2400" dirty="0">
                <a:latin typeface="Arial" panose="020B0604020202020204" pitchFamily="34" charset="0"/>
                <a:ea typeface="Verdana"/>
                <a:cs typeface="Arial" panose="020B0604020202020204" pitchFamily="34" charset="0"/>
                <a:sym typeface="Verdana"/>
              </a:rPr>
            </a:br>
            <a:r>
              <a:rPr lang="en-US" sz="2400" dirty="0">
                <a:latin typeface="Arial" panose="020B0604020202020204" pitchFamily="34" charset="0"/>
                <a:ea typeface="Verdana"/>
                <a:cs typeface="Arial" panose="020B0604020202020204" pitchFamily="34" charset="0"/>
                <a:sym typeface="Verdana"/>
              </a:rPr>
              <a:t>     lesson promote equity in the classroom?  </a:t>
            </a:r>
            <a:br>
              <a:rPr lang="en-US" sz="2400" dirty="0">
                <a:latin typeface="Arial" panose="020B0604020202020204" pitchFamily="34" charset="0"/>
                <a:ea typeface="Verdana"/>
                <a:cs typeface="Arial" panose="020B0604020202020204" pitchFamily="34" charset="0"/>
                <a:sym typeface="Verdana"/>
              </a:rPr>
            </a:br>
            <a:r>
              <a:rPr lang="en-US" sz="2400" dirty="0">
                <a:latin typeface="Arial" panose="020B0604020202020204" pitchFamily="34" charset="0"/>
                <a:ea typeface="Verdana"/>
                <a:cs typeface="Arial" panose="020B0604020202020204" pitchFamily="34" charset="0"/>
                <a:sym typeface="Verdana"/>
              </a:rPr>
              <a:t>     If yes, how? If no, what could the teacher</a:t>
            </a:r>
            <a:br>
              <a:rPr lang="en-US" sz="2400" dirty="0">
                <a:latin typeface="Arial" panose="020B0604020202020204" pitchFamily="34" charset="0"/>
                <a:ea typeface="Verdana"/>
                <a:cs typeface="Arial" panose="020B0604020202020204" pitchFamily="34" charset="0"/>
                <a:sym typeface="Verdana"/>
              </a:rPr>
            </a:br>
            <a:r>
              <a:rPr lang="en-US" sz="2400" dirty="0">
                <a:latin typeface="Arial" panose="020B0604020202020204" pitchFamily="34" charset="0"/>
                <a:ea typeface="Verdana"/>
                <a:cs typeface="Arial" panose="020B0604020202020204" pitchFamily="34" charset="0"/>
                <a:sym typeface="Verdana"/>
              </a:rPr>
              <a:t>     have done to promote equity through </a:t>
            </a:r>
          </a:p>
          <a:p>
            <a:r>
              <a:rPr lang="en-US" sz="2400" dirty="0">
                <a:latin typeface="Arial" panose="020B0604020202020204" pitchFamily="34" charset="0"/>
                <a:ea typeface="Verdana"/>
                <a:cs typeface="Arial" panose="020B0604020202020204" pitchFamily="34" charset="0"/>
                <a:sym typeface="Verdana"/>
              </a:rPr>
              <a:t>     mathematical discourse?</a:t>
            </a:r>
          </a:p>
          <a:p>
            <a:endParaRPr lang="en-US" sz="1400" dirty="0">
              <a:latin typeface="Arial" panose="020B0604020202020204" pitchFamily="34" charset="0"/>
              <a:ea typeface="Verdana"/>
              <a:cs typeface="Arial" panose="020B0604020202020204" pitchFamily="34" charset="0"/>
              <a:sym typeface="Verdana"/>
            </a:endParaRPr>
          </a:p>
          <a:p>
            <a:pPr marL="457200" indent="-457200">
              <a:buAutoNum type="arabicPeriod" startAt="3"/>
            </a:pPr>
            <a:r>
              <a:rPr lang="en-US" sz="2400" dirty="0">
                <a:latin typeface="Arial" panose="020B0604020202020204" pitchFamily="34" charset="0"/>
                <a:ea typeface="Verdana"/>
                <a:cs typeface="Arial" panose="020B0604020202020204" pitchFamily="34" charset="0"/>
                <a:sym typeface="Verdana"/>
              </a:rPr>
              <a:t>To what extent did the discourse facilitate </a:t>
            </a:r>
          </a:p>
          <a:p>
            <a:r>
              <a:rPr lang="en-US" sz="2400" dirty="0">
                <a:latin typeface="Arial" panose="020B0604020202020204" pitchFamily="34" charset="0"/>
                <a:ea typeface="Verdana"/>
                <a:cs typeface="Arial" panose="020B0604020202020204" pitchFamily="34" charset="0"/>
                <a:sym typeface="Verdana"/>
              </a:rPr>
              <a:t>     student explanations or clarify their thinking?</a:t>
            </a:r>
            <a:endParaRPr lang="en-US" sz="2400" i="1" dirty="0">
              <a:latin typeface="Arial" panose="020B0604020202020204" pitchFamily="34" charset="0"/>
              <a:cs typeface="Arial" panose="020B0604020202020204" pitchFamily="34" charset="0"/>
            </a:endParaRPr>
          </a:p>
        </p:txBody>
      </p:sp>
      <p:pic>
        <p:nvPicPr>
          <p:cNvPr id="6" name="Picture 5" descr="A close up of a sign&#10;&#10;Description automatically generated">
            <a:extLst>
              <a:ext uri="{FF2B5EF4-FFF2-40B4-BE49-F238E27FC236}">
                <a16:creationId xmlns:a16="http://schemas.microsoft.com/office/drawing/2014/main" id="{253DA739-7033-4DD7-BBDF-96CDD21A80D8}"/>
              </a:ext>
            </a:extLst>
          </p:cNvPr>
          <p:cNvPicPr>
            <a:picLocks noChangeAspect="1"/>
          </p:cNvPicPr>
          <p:nvPr/>
        </p:nvPicPr>
        <p:blipFill>
          <a:blip r:embed="rId6"/>
          <a:stretch>
            <a:fillRect/>
          </a:stretch>
        </p:blipFill>
        <p:spPr>
          <a:xfrm>
            <a:off x="7303026" y="4262718"/>
            <a:ext cx="1776124" cy="2356338"/>
          </a:xfrm>
          <a:prstGeom prst="rect">
            <a:avLst/>
          </a:prstGeom>
        </p:spPr>
      </p:pic>
    </p:spTree>
    <p:extLst>
      <p:ext uri="{BB962C8B-B14F-4D97-AF65-F5344CB8AC3E}">
        <p14:creationId xmlns:p14="http://schemas.microsoft.com/office/powerpoint/2010/main" val="243686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725576"/>
            <a:ext cx="8255001" cy="1143000"/>
          </a:xfrm>
          <a:prstGeom prst="rect">
            <a:avLst/>
          </a:prstGeom>
        </p:spPr>
        <p:txBody>
          <a:bodyPr vert="horz" lIns="91440" tIns="45720" rIns="91440" bIns="45720" rtlCol="0" anchor="ctr">
            <a:noAutofit/>
          </a:bodyPr>
          <a:lstStyle/>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6" name="object 2">
            <a:extLst>
              <a:ext uri="{FF2B5EF4-FFF2-40B4-BE49-F238E27FC236}">
                <a16:creationId xmlns:a16="http://schemas.microsoft.com/office/drawing/2014/main" id="{36772447-FA0C-455C-85AE-06B5AB803939}"/>
              </a:ext>
            </a:extLst>
          </p:cNvPr>
          <p:cNvSpPr txBox="1">
            <a:spLocks/>
          </p:cNvSpPr>
          <p:nvPr/>
        </p:nvSpPr>
        <p:spPr>
          <a:xfrm>
            <a:off x="1435622" y="277496"/>
            <a:ext cx="7611040" cy="998350"/>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R="5080" indent="12700" algn="l">
              <a:spcBef>
                <a:spcPts val="105"/>
              </a:spcBef>
            </a:pPr>
            <a:r>
              <a:rPr lang="en-US" sz="3200" b="1" spc="5" dirty="0">
                <a:latin typeface="Arial" panose="020B0604020202020204" pitchFamily="34" charset="0"/>
                <a:cs typeface="Arial" panose="020B0604020202020204" pitchFamily="34" charset="0"/>
              </a:rPr>
              <a:t>A 25-year </a:t>
            </a:r>
            <a:r>
              <a:rPr lang="en-US" sz="3200" b="1" spc="-5" dirty="0">
                <a:latin typeface="Arial" panose="020B0604020202020204" pitchFamily="34" charset="0"/>
                <a:cs typeface="Arial" panose="020B0604020202020204" pitchFamily="34" charset="0"/>
              </a:rPr>
              <a:t>History of </a:t>
            </a:r>
            <a:r>
              <a:rPr lang="en-US" sz="3200" b="1" dirty="0">
                <a:latin typeface="Arial" panose="020B0604020202020204" pitchFamily="34" charset="0"/>
                <a:cs typeface="Arial" panose="020B0604020202020204" pitchFamily="34" charset="0"/>
              </a:rPr>
              <a:t>Standards-Based Mathematics Education</a:t>
            </a:r>
            <a:r>
              <a:rPr lang="en-US" sz="3200" b="1" spc="-3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Reform</a:t>
            </a:r>
          </a:p>
        </p:txBody>
      </p:sp>
      <p:sp>
        <p:nvSpPr>
          <p:cNvPr id="4" name="TextBox 3">
            <a:extLst>
              <a:ext uri="{FF2B5EF4-FFF2-40B4-BE49-F238E27FC236}">
                <a16:creationId xmlns:a16="http://schemas.microsoft.com/office/drawing/2014/main" id="{273AE30C-B739-467B-90F6-4EB18F1009D4}"/>
              </a:ext>
            </a:extLst>
          </p:cNvPr>
          <p:cNvSpPr txBox="1"/>
          <p:nvPr/>
        </p:nvSpPr>
        <p:spPr>
          <a:xfrm>
            <a:off x="1422400" y="1563746"/>
            <a:ext cx="7073900" cy="4647426"/>
          </a:xfrm>
          <a:prstGeom prst="rect">
            <a:avLst/>
          </a:prstGeom>
          <a:solidFill>
            <a:schemeClr val="bg1"/>
          </a:solidFill>
        </p:spPr>
        <p:txBody>
          <a:bodyPr wrap="square" rtlCol="0">
            <a:spAutoFit/>
          </a:bodyPr>
          <a:lstStyle/>
          <a:p>
            <a:r>
              <a:rPr lang="en-US" sz="2400" dirty="0"/>
              <a:t> </a:t>
            </a:r>
            <a:r>
              <a:rPr lang="en-US" sz="2800" b="1" dirty="0"/>
              <a:t>2014 </a:t>
            </a:r>
            <a:r>
              <a:rPr lang="en-US" sz="2800" i="1" dirty="0"/>
              <a:t>Principles to Actions: Ensuring      </a:t>
            </a:r>
          </a:p>
          <a:p>
            <a:r>
              <a:rPr lang="en-US" sz="2800" i="1" dirty="0"/>
              <a:t>           Mathematical Success for All</a:t>
            </a:r>
          </a:p>
          <a:p>
            <a:br>
              <a:rPr lang="en-US" sz="2400" dirty="0"/>
            </a:br>
            <a:r>
              <a:rPr lang="en-US" sz="2400" dirty="0"/>
              <a:t>                                      </a:t>
            </a:r>
            <a:r>
              <a:rPr lang="en-US" sz="2400" dirty="0">
                <a:latin typeface="Arial" panose="020B0604020202020204" pitchFamily="34" charset="0"/>
                <a:cs typeface="Arial" panose="020B0604020202020204" pitchFamily="34" charset="0"/>
              </a:rPr>
              <a:t>The overarching message of    </a:t>
            </a:r>
          </a:p>
          <a:p>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Principles to Actions </a:t>
            </a:r>
            <a:r>
              <a:rPr lang="en-US" sz="2400" dirty="0">
                <a:latin typeface="Arial" panose="020B0604020202020204" pitchFamily="34" charset="0"/>
                <a:cs typeface="Arial" panose="020B0604020202020204" pitchFamily="34" charset="0"/>
              </a:rPr>
              <a:t>is that          </a:t>
            </a:r>
          </a:p>
          <a:p>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effective teaching </a:t>
            </a:r>
            <a:r>
              <a:rPr lang="en-US" sz="2400" dirty="0">
                <a:latin typeface="Arial" panose="020B0604020202020204" pitchFamily="34" charset="0"/>
                <a:cs typeface="Arial" panose="020B0604020202020204" pitchFamily="34" charset="0"/>
              </a:rPr>
              <a:t>is the non-</a:t>
            </a:r>
          </a:p>
          <a:p>
            <a:r>
              <a:rPr lang="en-US" sz="2400" dirty="0">
                <a:latin typeface="Arial" panose="020B0604020202020204" pitchFamily="34" charset="0"/>
                <a:cs typeface="Arial" panose="020B0604020202020204" pitchFamily="34" charset="0"/>
              </a:rPr>
              <a:t>                               negotiable core necessary to</a:t>
            </a:r>
          </a:p>
          <a:p>
            <a:r>
              <a:rPr lang="en-US" sz="2400" dirty="0">
                <a:latin typeface="Arial" panose="020B0604020202020204" pitchFamily="34" charset="0"/>
                <a:cs typeface="Arial" panose="020B0604020202020204" pitchFamily="34" charset="0"/>
              </a:rPr>
              <a:t>                               ensure that all students learn</a:t>
            </a:r>
          </a:p>
          <a:p>
            <a:r>
              <a:rPr lang="en-US" sz="2400" dirty="0">
                <a:latin typeface="Arial" panose="020B0604020202020204" pitchFamily="34" charset="0"/>
                <a:cs typeface="Arial" panose="020B0604020202020204" pitchFamily="34" charset="0"/>
              </a:rPr>
              <a:t>                               mathematics.</a:t>
            </a:r>
          </a:p>
          <a:p>
            <a:endParaRPr lang="en-US" sz="2400" i="1" dirty="0">
              <a:latin typeface="Arial" panose="020B0604020202020204" pitchFamily="34" charset="0"/>
              <a:cs typeface="Arial" panose="020B0604020202020204" pitchFamily="34" charset="0"/>
            </a:endParaRPr>
          </a:p>
          <a:p>
            <a:endParaRPr lang="en-US" sz="2400" i="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1028" name="Picture 4" descr="Principles to Actions: Ensuring Mathematical Success for All ...">
            <a:extLst>
              <a:ext uri="{FF2B5EF4-FFF2-40B4-BE49-F238E27FC236}">
                <a16:creationId xmlns:a16="http://schemas.microsoft.com/office/drawing/2014/main" id="{8AEE5E9B-CA79-4223-A873-35F3BDADE0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1" y="2706746"/>
            <a:ext cx="2325692" cy="3315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311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258619" y="2157573"/>
            <a:ext cx="8625568" cy="4185761"/>
          </a:xfrm>
          <a:prstGeom prst="rect">
            <a:avLst/>
          </a:prstGeom>
          <a:noFill/>
        </p:spPr>
        <p:txBody>
          <a:bodyPr wrap="square" rtlCol="0">
            <a:spAutoFit/>
          </a:bodyPr>
          <a:lstStyle/>
          <a:p>
            <a:pPr marL="568325" algn="ctr" defTabSz="511175"/>
            <a:r>
              <a:rPr lang="en-US" sz="4400" b="1" i="1" dirty="0">
                <a:solidFill>
                  <a:schemeClr val="tx2"/>
                </a:solidFill>
                <a:latin typeface="Arial" panose="020B0604020202020204" pitchFamily="34" charset="0"/>
                <a:cs typeface="Arial" panose="020B0604020202020204" pitchFamily="34" charset="0"/>
              </a:rPr>
              <a:t>Measure Me</a:t>
            </a:r>
          </a:p>
          <a:p>
            <a:pPr marL="568325" algn="ctr" defTabSz="511175"/>
            <a:endParaRPr lang="en-US" sz="4400" b="1" dirty="0">
              <a:solidFill>
                <a:schemeClr val="tx2"/>
              </a:solidFill>
              <a:latin typeface="Arial" panose="020B0604020202020204" pitchFamily="34" charset="0"/>
              <a:cs typeface="Arial" panose="020B0604020202020204" pitchFamily="34" charset="0"/>
            </a:endParaRPr>
          </a:p>
          <a:p>
            <a:pPr marL="568325" algn="ctr" defTabSz="511175"/>
            <a:r>
              <a:rPr lang="en-US" sz="3200" b="1" dirty="0">
                <a:latin typeface="Arial" panose="020B0604020202020204" pitchFamily="34" charset="0"/>
                <a:cs typeface="Arial" panose="020B0604020202020204" pitchFamily="34" charset="0"/>
              </a:rPr>
              <a:t>WV Classroom Video Experience</a:t>
            </a:r>
          </a:p>
          <a:p>
            <a:pPr marL="568325" algn="ctr" defTabSz="511175"/>
            <a:r>
              <a:rPr lang="en-US" sz="3200" b="1" dirty="0">
                <a:latin typeface="Arial" panose="020B0604020202020204" pitchFamily="34" charset="0"/>
                <a:cs typeface="Arial" panose="020B0604020202020204" pitchFamily="34" charset="0"/>
              </a:rPr>
              <a:t>and the Effective Mathematics </a:t>
            </a:r>
          </a:p>
          <a:p>
            <a:pPr marL="568325" algn="ctr" defTabSz="511175"/>
            <a:r>
              <a:rPr lang="en-US" sz="3200" b="1" dirty="0">
                <a:latin typeface="Arial" panose="020B0604020202020204" pitchFamily="34" charset="0"/>
                <a:cs typeface="Arial" panose="020B0604020202020204" pitchFamily="34" charset="0"/>
              </a:rPr>
              <a:t>Teaching Practice:</a:t>
            </a:r>
            <a:br>
              <a:rPr 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a:p>
            <a:pPr marL="568325" algn="ctr" defTabSz="511175"/>
            <a:r>
              <a:rPr lang="en-US" sz="3200" b="1" spc="-5" dirty="0">
                <a:solidFill>
                  <a:srgbClr val="002060"/>
                </a:solidFill>
                <a:latin typeface="Arial" panose="020B0604020202020204" pitchFamily="34" charset="0"/>
                <a:cs typeface="Arial" panose="020B0604020202020204" pitchFamily="34" charset="0"/>
              </a:rPr>
              <a:t>Pose Purposeful Questions</a:t>
            </a:r>
            <a:endParaRPr lang="en-US" sz="3200" b="1" dirty="0">
              <a:solidFill>
                <a:srgbClr val="00206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24859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707886"/>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Pose Purposeful Questions</a:t>
            </a:r>
          </a:p>
        </p:txBody>
      </p:sp>
      <p:sp>
        <p:nvSpPr>
          <p:cNvPr id="9" name="object 3">
            <a:extLst>
              <a:ext uri="{FF2B5EF4-FFF2-40B4-BE49-F238E27FC236}">
                <a16:creationId xmlns:a16="http://schemas.microsoft.com/office/drawing/2014/main" id="{F39FD780-BED7-491F-8C29-D17610A79546}"/>
              </a:ext>
            </a:extLst>
          </p:cNvPr>
          <p:cNvSpPr txBox="1"/>
          <p:nvPr/>
        </p:nvSpPr>
        <p:spPr>
          <a:xfrm>
            <a:off x="1402714" y="1458721"/>
            <a:ext cx="7052518" cy="2622577"/>
          </a:xfrm>
          <a:prstGeom prst="rect">
            <a:avLst/>
          </a:prstGeom>
        </p:spPr>
        <p:txBody>
          <a:bodyPr vert="horz" wrap="square" lIns="0" tIns="165100" rIns="0" bIns="0" rtlCol="0">
            <a:spAutoFit/>
          </a:bodyPr>
          <a:lstStyle/>
          <a:p>
            <a:pPr marL="12700" marR="5080">
              <a:lnSpc>
                <a:spcPct val="108000"/>
              </a:lnSpc>
              <a:spcBef>
                <a:spcPts val="1200"/>
              </a:spcBef>
            </a:pPr>
            <a:r>
              <a:rPr sz="3000" spc="-10" dirty="0">
                <a:latin typeface="Arial" panose="020B0604020202020204" pitchFamily="34" charset="0"/>
                <a:cs typeface="Arial" panose="020B0604020202020204" pitchFamily="34" charset="0"/>
              </a:rPr>
              <a:t>Effective teaching </a:t>
            </a:r>
            <a:r>
              <a:rPr sz="3000" dirty="0">
                <a:latin typeface="Arial" panose="020B0604020202020204" pitchFamily="34" charset="0"/>
                <a:cs typeface="Arial" panose="020B0604020202020204" pitchFamily="34" charset="0"/>
              </a:rPr>
              <a:t>of </a:t>
            </a:r>
            <a:r>
              <a:rPr sz="3000" spc="-10" dirty="0">
                <a:latin typeface="Arial" panose="020B0604020202020204" pitchFamily="34" charset="0"/>
                <a:cs typeface="Arial" panose="020B0604020202020204" pitchFamily="34" charset="0"/>
              </a:rPr>
              <a:t>mathematics </a:t>
            </a:r>
            <a:r>
              <a:rPr sz="3000" spc="-5" dirty="0">
                <a:latin typeface="Arial" panose="020B0604020202020204" pitchFamily="34" charset="0"/>
                <a:cs typeface="Arial" panose="020B0604020202020204" pitchFamily="34" charset="0"/>
              </a:rPr>
              <a:t>uses purposeful questions to assess and </a:t>
            </a:r>
            <a:r>
              <a:rPr sz="3000" spc="-15" dirty="0">
                <a:latin typeface="Arial" panose="020B0604020202020204" pitchFamily="34" charset="0"/>
                <a:cs typeface="Arial" panose="020B0604020202020204" pitchFamily="34" charset="0"/>
              </a:rPr>
              <a:t>advance </a:t>
            </a:r>
            <a:r>
              <a:rPr sz="3000" spc="-5" dirty="0">
                <a:latin typeface="Arial" panose="020B0604020202020204" pitchFamily="34" charset="0"/>
                <a:cs typeface="Arial" panose="020B0604020202020204" pitchFamily="34" charset="0"/>
              </a:rPr>
              <a:t>student reasoning and sense </a:t>
            </a:r>
            <a:r>
              <a:rPr sz="3000" spc="-10" dirty="0">
                <a:latin typeface="Arial" panose="020B0604020202020204" pitchFamily="34" charset="0"/>
                <a:cs typeface="Arial" panose="020B0604020202020204" pitchFamily="34" charset="0"/>
              </a:rPr>
              <a:t>making about important mathematical </a:t>
            </a:r>
            <a:r>
              <a:rPr sz="3000" spc="-5" dirty="0">
                <a:latin typeface="Arial" panose="020B0604020202020204" pitchFamily="34" charset="0"/>
                <a:cs typeface="Arial" panose="020B0604020202020204" pitchFamily="34" charset="0"/>
              </a:rPr>
              <a:t>ideas </a:t>
            </a:r>
            <a:r>
              <a:rPr sz="3000" spc="-10" dirty="0">
                <a:latin typeface="Arial" panose="020B0604020202020204" pitchFamily="34" charset="0"/>
                <a:cs typeface="Arial" panose="020B0604020202020204" pitchFamily="34" charset="0"/>
              </a:rPr>
              <a:t>and  relationships.</a:t>
            </a:r>
            <a:endParaRPr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424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1DC4F03-E7D4-43FA-B583-12036C40AF26}"/>
              </a:ext>
            </a:extLst>
          </p:cNvPr>
          <p:cNvSpPr/>
          <p:nvPr/>
        </p:nvSpPr>
        <p:spPr>
          <a:xfrm>
            <a:off x="1110575" y="994465"/>
            <a:ext cx="7820026" cy="3293209"/>
          </a:xfrm>
          <a:prstGeom prst="rect">
            <a:avLst/>
          </a:prstGeom>
        </p:spPr>
        <p:txBody>
          <a:bodyPr wrap="square">
            <a:spAutoFit/>
          </a:bodyPr>
          <a:lstStyle/>
          <a:p>
            <a:pPr>
              <a:spcAft>
                <a:spcPts val="1200"/>
              </a:spcAft>
            </a:pPr>
            <a:r>
              <a:rPr lang="en-US" sz="2400" dirty="0">
                <a:latin typeface="Arial" panose="020B0604020202020204" pitchFamily="34" charset="0"/>
                <a:ea typeface="ＭＳ Ｐゴシック" charset="0"/>
                <a:cs typeface="Arial" panose="020B0604020202020204" pitchFamily="34" charset="0"/>
              </a:rPr>
              <a:t>Effective Questions should:</a:t>
            </a:r>
          </a:p>
          <a:p>
            <a:pPr marL="457200" indent="-457200">
              <a:spcAft>
                <a:spcPts val="1200"/>
              </a:spcAft>
              <a:buFont typeface="Arial" panose="020B0604020202020204" pitchFamily="34" charset="0"/>
              <a:buChar char="•"/>
            </a:pPr>
            <a:r>
              <a:rPr lang="en-US" sz="2400" dirty="0">
                <a:latin typeface="Arial" panose="020B0604020202020204" pitchFamily="34" charset="0"/>
                <a:ea typeface="ＭＳ Ｐゴシック" charset="0"/>
                <a:cs typeface="Arial" panose="020B0604020202020204" pitchFamily="34" charset="0"/>
              </a:rPr>
              <a:t>Reveal students’ current understandings</a:t>
            </a:r>
          </a:p>
          <a:p>
            <a:pPr marL="457200" indent="-457200">
              <a:spcAft>
                <a:spcPts val="1200"/>
              </a:spcAft>
              <a:buFont typeface="Arial" panose="020B0604020202020204" pitchFamily="34" charset="0"/>
              <a:buChar char="•"/>
            </a:pPr>
            <a:r>
              <a:rPr lang="en-US" sz="2400" dirty="0">
                <a:latin typeface="Arial" panose="020B0604020202020204" pitchFamily="34" charset="0"/>
                <a:ea typeface="ＭＳ Ｐゴシック" charset="0"/>
                <a:cs typeface="Arial" panose="020B0604020202020204" pitchFamily="34" charset="0"/>
              </a:rPr>
              <a:t>Encourage students to explain, elaborate or clarify their thinking</a:t>
            </a:r>
          </a:p>
          <a:p>
            <a:pPr marL="457200" indent="-457200">
              <a:spcAft>
                <a:spcPts val="1200"/>
              </a:spcAft>
              <a:buFont typeface="Arial" panose="020B0604020202020204" pitchFamily="34" charset="0"/>
              <a:buChar char="•"/>
            </a:pPr>
            <a:r>
              <a:rPr lang="en-US" sz="2400" dirty="0">
                <a:latin typeface="Arial" panose="020B0604020202020204" pitchFamily="34" charset="0"/>
                <a:ea typeface="ＭＳ Ｐゴシック" charset="0"/>
                <a:cs typeface="Arial" panose="020B0604020202020204" pitchFamily="34" charset="0"/>
              </a:rPr>
              <a:t>Make mathematics more visible and accessible for students</a:t>
            </a:r>
          </a:p>
          <a:p>
            <a:pPr marL="342900" indent="-342900">
              <a:spcAft>
                <a:spcPts val="1200"/>
              </a:spcAft>
              <a:buFont typeface="Arial" panose="020B0604020202020204" pitchFamily="34" charset="0"/>
              <a:buChar char="•"/>
            </a:pPr>
            <a:endParaRPr lang="en-US" sz="2400" b="1" i="1" dirty="0">
              <a:latin typeface="Arial" panose="020B0604020202020204" pitchFamily="34" charset="0"/>
              <a:ea typeface="ＭＳ Ｐゴシック"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707886"/>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Pose Purposeful Questions</a:t>
            </a:r>
          </a:p>
        </p:txBody>
      </p:sp>
      <p:sp>
        <p:nvSpPr>
          <p:cNvPr id="12" name="TextBox 11">
            <a:extLst>
              <a:ext uri="{FF2B5EF4-FFF2-40B4-BE49-F238E27FC236}">
                <a16:creationId xmlns:a16="http://schemas.microsoft.com/office/drawing/2014/main" id="{496B8E95-D731-4DA9-AC55-10F9C83D618F}"/>
              </a:ext>
            </a:extLst>
          </p:cNvPr>
          <p:cNvSpPr txBox="1"/>
          <p:nvPr/>
        </p:nvSpPr>
        <p:spPr>
          <a:xfrm>
            <a:off x="1020617" y="3973166"/>
            <a:ext cx="8006339" cy="2647748"/>
          </a:xfrm>
          <a:prstGeom prst="rect">
            <a:avLst/>
          </a:prstGeom>
          <a:solidFill>
            <a:schemeClr val="accent5">
              <a:lumMod val="20000"/>
              <a:lumOff val="80000"/>
            </a:schemeClr>
          </a:solidFill>
        </p:spPr>
        <p:txBody>
          <a:bodyPr wrap="square" rtlCol="0">
            <a:noAutofit/>
          </a:bodyPr>
          <a:lstStyle/>
          <a:p>
            <a:r>
              <a:rPr lang="en-US" sz="2400" b="1" i="1" dirty="0">
                <a:solidFill>
                  <a:srgbClr val="000000"/>
                </a:solidFill>
                <a:latin typeface="Arial" panose="020B0604020202020204" pitchFamily="34" charset="0"/>
                <a:ea typeface="ＭＳ Ｐゴシック" charset="0"/>
                <a:cs typeface="Arial" panose="020B0604020202020204" pitchFamily="34" charset="0"/>
              </a:rPr>
              <a:t>Teachers’ </a:t>
            </a:r>
            <a:r>
              <a:rPr lang="en-US" altLang="ja-JP" sz="2400" b="1" i="1" dirty="0">
                <a:solidFill>
                  <a:srgbClr val="000000"/>
                </a:solidFill>
                <a:latin typeface="Arial" panose="020B0604020202020204" pitchFamily="34" charset="0"/>
                <a:ea typeface="ＭＳ Ｐゴシック" charset="0"/>
                <a:cs typeface="Arial" panose="020B0604020202020204" pitchFamily="34" charset="0"/>
              </a:rPr>
              <a:t>questions are crucial </a:t>
            </a:r>
            <a:r>
              <a:rPr lang="en-US" altLang="ja-JP" sz="2400" i="1" dirty="0">
                <a:solidFill>
                  <a:srgbClr val="000000"/>
                </a:solidFill>
                <a:latin typeface="Arial" panose="020B0604020202020204" pitchFamily="34" charset="0"/>
                <a:ea typeface="ＭＳ Ｐゴシック" charset="0"/>
                <a:cs typeface="Arial" panose="020B0604020202020204" pitchFamily="34" charset="0"/>
              </a:rPr>
              <a:t>in helping students make connections and learn important mathematics concepts. Teachers need to know how students typically think about particular concepts, how to determine what a particular student or group of students thinks about those ideas, and how to help students deepen their understanding. </a:t>
            </a:r>
          </a:p>
        </p:txBody>
      </p:sp>
    </p:spTree>
    <p:extLst>
      <p:ext uri="{BB962C8B-B14F-4D97-AF65-F5344CB8AC3E}">
        <p14:creationId xmlns:p14="http://schemas.microsoft.com/office/powerpoint/2010/main" val="2095324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B4DCAC4-80CE-498F-8EDC-BC84A0000386}"/>
              </a:ext>
            </a:extLst>
          </p:cNvPr>
          <p:cNvSpPr txBox="1">
            <a:spLocks/>
          </p:cNvSpPr>
          <p:nvPr/>
        </p:nvSpPr>
        <p:spPr>
          <a:xfrm>
            <a:off x="-348057" y="282021"/>
            <a:ext cx="8520600" cy="763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b="1" dirty="0">
              <a:latin typeface="Arial" panose="020B0604020202020204" pitchFamily="34" charset="0"/>
              <a:cs typeface="Arial" panose="020B0604020202020204" pitchFamily="34" charset="0"/>
            </a:endParaRPr>
          </a:p>
        </p:txBody>
      </p:sp>
      <p:pic>
        <p:nvPicPr>
          <p:cNvPr id="15" name="Picture 14" title="Barometer Picture">
            <a:extLst>
              <a:ext uri="{FF2B5EF4-FFF2-40B4-BE49-F238E27FC236}">
                <a16:creationId xmlns:a16="http://schemas.microsoft.com/office/drawing/2014/main" id="{AB2A9896-2360-4D63-BEFB-8EB0665A3B6D}"/>
              </a:ext>
            </a:extLst>
          </p:cNvPr>
          <p:cNvPicPr>
            <a:picLocks noChangeAspect="1"/>
          </p:cNvPicPr>
          <p:nvPr/>
        </p:nvPicPr>
        <p:blipFill>
          <a:blip r:embed="rId5"/>
          <a:stretch>
            <a:fillRect/>
          </a:stretch>
        </p:blipFill>
        <p:spPr>
          <a:xfrm>
            <a:off x="889121" y="1351366"/>
            <a:ext cx="8254877" cy="5506634"/>
          </a:xfrm>
          <a:prstGeom prst="rect">
            <a:avLst/>
          </a:prstGeom>
        </p:spPr>
      </p:pic>
      <p:sp>
        <p:nvSpPr>
          <p:cNvPr id="16" name="TextBox 15">
            <a:extLst>
              <a:ext uri="{FF2B5EF4-FFF2-40B4-BE49-F238E27FC236}">
                <a16:creationId xmlns:a16="http://schemas.microsoft.com/office/drawing/2014/main" id="{4CD266BC-AF99-41F4-9A7C-74DFBB7BFBA3}"/>
              </a:ext>
            </a:extLst>
          </p:cNvPr>
          <p:cNvSpPr txBox="1"/>
          <p:nvPr/>
        </p:nvSpPr>
        <p:spPr>
          <a:xfrm>
            <a:off x="1072127" y="309878"/>
            <a:ext cx="7954830" cy="707886"/>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Pose Purposeful Questions</a:t>
            </a:r>
          </a:p>
        </p:txBody>
      </p:sp>
    </p:spTree>
    <p:extLst>
      <p:ext uri="{BB962C8B-B14F-4D97-AF65-F5344CB8AC3E}">
        <p14:creationId xmlns:p14="http://schemas.microsoft.com/office/powerpoint/2010/main" val="1469065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B4DCAC4-80CE-498F-8EDC-BC84A0000386}"/>
              </a:ext>
            </a:extLst>
          </p:cNvPr>
          <p:cNvSpPr txBox="1">
            <a:spLocks/>
          </p:cNvSpPr>
          <p:nvPr/>
        </p:nvSpPr>
        <p:spPr>
          <a:xfrm>
            <a:off x="-348057" y="282021"/>
            <a:ext cx="8520600" cy="763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Five Types of Questions</a:t>
            </a:r>
          </a:p>
        </p:txBody>
      </p:sp>
      <p:graphicFrame>
        <p:nvGraphicFramePr>
          <p:cNvPr id="13" name="Table 12" descr="five question types table with purposes of each">
            <a:extLst>
              <a:ext uri="{FF2B5EF4-FFF2-40B4-BE49-F238E27FC236}">
                <a16:creationId xmlns:a16="http://schemas.microsoft.com/office/drawing/2014/main" id="{0D159E03-25E4-4541-BD1D-163A50D0E58D}"/>
              </a:ext>
            </a:extLst>
          </p:cNvPr>
          <p:cNvGraphicFramePr>
            <a:graphicFrameLocks noGrp="1"/>
          </p:cNvGraphicFramePr>
          <p:nvPr/>
        </p:nvGraphicFramePr>
        <p:xfrm>
          <a:off x="1020618" y="1268410"/>
          <a:ext cx="7961336" cy="5594905"/>
        </p:xfrm>
        <a:graphic>
          <a:graphicData uri="http://schemas.openxmlformats.org/drawingml/2006/table">
            <a:tbl>
              <a:tblPr firstRow="1" firstCol="1" bandRow="1">
                <a:tableStyleId>{93296810-A885-4BE3-A3E7-6D5BEEA58F35}</a:tableStyleId>
              </a:tblPr>
              <a:tblGrid>
                <a:gridCol w="2293511">
                  <a:extLst>
                    <a:ext uri="{9D8B030D-6E8A-4147-A177-3AD203B41FA5}">
                      <a16:colId xmlns:a16="http://schemas.microsoft.com/office/drawing/2014/main" val="20000"/>
                    </a:ext>
                  </a:extLst>
                </a:gridCol>
                <a:gridCol w="5667825">
                  <a:extLst>
                    <a:ext uri="{9D8B030D-6E8A-4147-A177-3AD203B41FA5}">
                      <a16:colId xmlns:a16="http://schemas.microsoft.com/office/drawing/2014/main" val="20001"/>
                    </a:ext>
                  </a:extLst>
                </a:gridCol>
              </a:tblGrid>
              <a:tr h="360457">
                <a:tc>
                  <a:txBody>
                    <a:bodyPr/>
                    <a:lstStyle/>
                    <a:p>
                      <a:pPr marL="0" marR="0" algn="ctr">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Question Type</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75000"/>
                      </a:schemeClr>
                    </a:solidFill>
                  </a:tcPr>
                </a:tc>
                <a:tc>
                  <a:txBody>
                    <a:bodyPr/>
                    <a:lstStyle/>
                    <a:p>
                      <a:pPr marL="0" marR="0" algn="ctr">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Purpose</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75000"/>
                      </a:schemeClr>
                    </a:solidFill>
                  </a:tcPr>
                </a:tc>
                <a:extLst>
                  <a:ext uri="{0D108BD9-81ED-4DB2-BD59-A6C34878D82A}">
                    <a16:rowId xmlns:a16="http://schemas.microsoft.com/office/drawing/2014/main" val="10000"/>
                  </a:ext>
                </a:extLst>
              </a:tr>
              <a:tr h="720912">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Gathering Information</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75000"/>
                      </a:schemeClr>
                    </a:solidFill>
                  </a:tcPr>
                </a:tc>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Ask students to recall facts, definitions, or procedures.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1081369">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Probing thinking</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75000"/>
                      </a:schemeClr>
                    </a:solidFill>
                  </a:tcPr>
                </a:tc>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Ask students to explain, elaborate, or clarify their thinking, including articulating the steps in solution methods or completion of a task.</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2"/>
                  </a:ext>
                </a:extLst>
              </a:tr>
              <a:tr h="1081369">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Making the mathematics visible</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75000"/>
                      </a:schemeClr>
                    </a:solidFill>
                  </a:tcPr>
                </a:tc>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Ask students to discuss mathematical structures and make connections among mathematical ideas and relationships.</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3"/>
                  </a:ext>
                </a:extLst>
              </a:tr>
              <a:tr h="1081369">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Encouraging reflection and justification</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75000"/>
                      </a:schemeClr>
                    </a:solidFill>
                  </a:tcPr>
                </a:tc>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Reveal deeper insight into student reasoning and actions, including asking students to argue for the validity of their work.</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4"/>
                  </a:ext>
                </a:extLst>
              </a:tr>
              <a:tr h="1081369">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Engaging with the reasoning of others</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tx2">
                        <a:lumMod val="75000"/>
                      </a:schemeClr>
                    </a:solidFill>
                  </a:tcPr>
                </a:tc>
                <a:tc>
                  <a:txBody>
                    <a:bodyPr/>
                    <a:lstStyle/>
                    <a:p>
                      <a:pPr marL="0" marR="0">
                        <a:lnSpc>
                          <a:spcPct val="106000"/>
                        </a:lnSpc>
                        <a:spcBef>
                          <a:spcPts val="0"/>
                        </a:spcBef>
                        <a:spcAft>
                          <a:spcPts val="0"/>
                        </a:spcAft>
                      </a:pPr>
                      <a:r>
                        <a:rPr lang="en-US" sz="2000" dirty="0">
                          <a:effectLst/>
                          <a:uFillTx/>
                          <a:latin typeface="Arial" panose="020B0604020202020204" pitchFamily="34" charset="0"/>
                          <a:cs typeface="Arial" panose="020B0604020202020204" pitchFamily="34" charset="0"/>
                        </a:rPr>
                        <a:t>Help students to develop an understanding of each other’s solution paths and thinking, and lead to the co-construction of mathematical ideas.</a:t>
                      </a:r>
                      <a:endParaRPr lang="en-US" sz="2000" dirty="0">
                        <a:effectLst/>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62400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857364" cy="707886"/>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4000" b="1" dirty="0">
                <a:latin typeface="Arial" panose="020B0604020202020204" pitchFamily="34" charset="0"/>
                <a:cs typeface="Arial" panose="020B0604020202020204" pitchFamily="34" charset="0"/>
              </a:rPr>
              <a:t>Pose Purposeful Questions</a:t>
            </a:r>
          </a:p>
        </p:txBody>
      </p:sp>
      <p:sp>
        <p:nvSpPr>
          <p:cNvPr id="3" name="TextBox 2">
            <a:extLst>
              <a:ext uri="{FF2B5EF4-FFF2-40B4-BE49-F238E27FC236}">
                <a16:creationId xmlns:a16="http://schemas.microsoft.com/office/drawing/2014/main" id="{94CAC79D-DCD5-49F2-8C79-AE29A1153BF2}"/>
              </a:ext>
            </a:extLst>
          </p:cNvPr>
          <p:cNvSpPr txBox="1"/>
          <p:nvPr/>
        </p:nvSpPr>
        <p:spPr>
          <a:xfrm>
            <a:off x="1085167" y="1150786"/>
            <a:ext cx="7695151" cy="51398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Based on the WV Classroom Video:</a:t>
            </a:r>
          </a:p>
          <a:p>
            <a:pPr algn="ctr"/>
            <a:r>
              <a:rPr lang="en-US" sz="2800" dirty="0">
                <a:latin typeface="Arial" panose="020B0604020202020204" pitchFamily="34" charset="0"/>
                <a:cs typeface="Arial" panose="020B0604020202020204" pitchFamily="34" charset="0"/>
                <a:hlinkClick r:id="rId5"/>
              </a:rPr>
              <a:t>Video Clip</a:t>
            </a:r>
            <a:endParaRPr lang="en-US" sz="2800" dirty="0">
              <a:latin typeface="Arial" panose="020B0604020202020204" pitchFamily="34" charset="0"/>
              <a:cs typeface="Arial" panose="020B0604020202020204" pitchFamily="34" charset="0"/>
            </a:endParaRPr>
          </a:p>
          <a:p>
            <a:endParaRPr lang="en-US" sz="1000" i="1" dirty="0">
              <a:solidFill>
                <a:schemeClr val="tx2"/>
              </a:solidFill>
              <a:latin typeface="Arial" panose="020B0604020202020204" pitchFamily="34" charset="0"/>
              <a:cs typeface="Arial" panose="020B0604020202020204" pitchFamily="34" charset="0"/>
            </a:endParaRPr>
          </a:p>
          <a:p>
            <a:endParaRPr lang="en-US" sz="1000" i="1" dirty="0">
              <a:solidFill>
                <a:schemeClr val="tx2"/>
              </a:solidFill>
              <a:latin typeface="Arial" panose="020B0604020202020204" pitchFamily="34" charset="0"/>
              <a:cs typeface="Arial" panose="020B0604020202020204" pitchFamily="34" charset="0"/>
            </a:endParaRPr>
          </a:p>
          <a:p>
            <a:pPr marL="457200" indent="-457200">
              <a:buAutoNum type="arabicPeriod"/>
            </a:pPr>
            <a:r>
              <a:rPr lang="en-US" sz="2400" dirty="0">
                <a:latin typeface="Arial" panose="020B0604020202020204" pitchFamily="34" charset="0"/>
                <a:cs typeface="Arial" panose="020B0604020202020204" pitchFamily="34" charset="0"/>
              </a:rPr>
              <a:t>What did you notice about the questions the teacher asked?</a:t>
            </a:r>
          </a:p>
          <a:p>
            <a:pPr marL="457200" indent="-457200">
              <a:buAutoNum type="arabicPeriod"/>
            </a:pPr>
            <a:endParaRPr lang="en-US" sz="2400" dirty="0">
              <a:latin typeface="Arial" panose="020B0604020202020204" pitchFamily="34" charset="0"/>
              <a:cs typeface="Arial" panose="020B0604020202020204" pitchFamily="34" charset="0"/>
            </a:endParaRPr>
          </a:p>
          <a:p>
            <a:pPr marL="457200" indent="-457200">
              <a:buAutoNum type="arabicPeriod" startAt="2"/>
            </a:pPr>
            <a:r>
              <a:rPr lang="en-US" sz="2400" dirty="0">
                <a:latin typeface="Arial" panose="020B0604020202020204" pitchFamily="34" charset="0"/>
                <a:cs typeface="Arial" panose="020B0604020202020204" pitchFamily="34" charset="0"/>
              </a:rPr>
              <a:t>What purposes did the questions appear to serve?</a:t>
            </a:r>
          </a:p>
          <a:p>
            <a:pPr marL="457200" indent="-457200">
              <a:buAutoNum type="arabicPeriod" startAt="2"/>
            </a:pPr>
            <a:endParaRPr lang="en-US" sz="2400" dirty="0">
              <a:latin typeface="Arial" panose="020B0604020202020204" pitchFamily="34" charset="0"/>
              <a:cs typeface="Arial" panose="020B0604020202020204" pitchFamily="34" charset="0"/>
            </a:endParaRPr>
          </a:p>
          <a:p>
            <a:pPr marL="457200" indent="-457200">
              <a:buAutoNum type="arabicPeriod" startAt="2"/>
            </a:pPr>
            <a:r>
              <a:rPr lang="en-US" sz="2400" dirty="0">
                <a:latin typeface="Arial" panose="020B0604020202020204" pitchFamily="34" charset="0"/>
                <a:cs typeface="Arial" panose="020B0604020202020204" pitchFamily="34" charset="0"/>
              </a:rPr>
              <a:t>Were all students’ ideas and questions heard, valued and pursued?  Cite evidence from the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video to support your response.</a:t>
            </a:r>
          </a:p>
          <a:p>
            <a:pPr marL="457200" indent="-457200">
              <a:buAutoNum type="arabicPeriod" startAt="2"/>
            </a:pPr>
            <a:endParaRPr lang="en-US" sz="2400" dirty="0">
              <a:solidFill>
                <a:srgbClr val="FF0000"/>
              </a:solidFill>
              <a:latin typeface="Arial" panose="020B0604020202020204" pitchFamily="34" charset="0"/>
              <a:cs typeface="Arial" panose="020B0604020202020204" pitchFamily="34" charset="0"/>
            </a:endParaRPr>
          </a:p>
          <a:p>
            <a:endParaRPr lang="en-US" sz="2400" dirty="0">
              <a:solidFill>
                <a:srgbClr val="FF0000"/>
              </a:solidFill>
              <a:latin typeface="Arial" panose="020B0604020202020204" pitchFamily="34" charset="0"/>
              <a:cs typeface="Arial" panose="020B0604020202020204" pitchFamily="34" charset="0"/>
            </a:endParaRPr>
          </a:p>
          <a:p>
            <a:pPr marL="228600" indent="-228600">
              <a:buAutoNum type="arabicPeriod" startAt="2"/>
            </a:pPr>
            <a:endParaRPr lang="en-US" sz="1200" i="1" dirty="0">
              <a:solidFill>
                <a:srgbClr val="FF0000"/>
              </a:solidFill>
              <a:latin typeface="Arial" panose="020B0604020202020204" pitchFamily="34" charset="0"/>
              <a:cs typeface="Arial" panose="020B0604020202020204" pitchFamily="34" charset="0"/>
            </a:endParaRPr>
          </a:p>
        </p:txBody>
      </p:sp>
      <p:pic>
        <p:nvPicPr>
          <p:cNvPr id="6" name="Picture 5" descr="A close up of a sign&#10;&#10;Description automatically generated">
            <a:extLst>
              <a:ext uri="{FF2B5EF4-FFF2-40B4-BE49-F238E27FC236}">
                <a16:creationId xmlns:a16="http://schemas.microsoft.com/office/drawing/2014/main" id="{4C1ED3DC-5F05-4C84-8263-9FF9E6722783}"/>
              </a:ext>
            </a:extLst>
          </p:cNvPr>
          <p:cNvPicPr>
            <a:picLocks noChangeAspect="1"/>
          </p:cNvPicPr>
          <p:nvPr/>
        </p:nvPicPr>
        <p:blipFill>
          <a:blip r:embed="rId6"/>
          <a:stretch>
            <a:fillRect/>
          </a:stretch>
        </p:blipFill>
        <p:spPr>
          <a:xfrm>
            <a:off x="6576644" y="5035540"/>
            <a:ext cx="1951971" cy="1746738"/>
          </a:xfrm>
          <a:prstGeom prst="rect">
            <a:avLst/>
          </a:prstGeom>
        </p:spPr>
      </p:pic>
    </p:spTree>
    <p:extLst>
      <p:ext uri="{BB962C8B-B14F-4D97-AF65-F5344CB8AC3E}">
        <p14:creationId xmlns:p14="http://schemas.microsoft.com/office/powerpoint/2010/main" val="2639576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258619" y="2049501"/>
            <a:ext cx="8625568" cy="4678204"/>
          </a:xfrm>
          <a:prstGeom prst="rect">
            <a:avLst/>
          </a:prstGeom>
          <a:noFill/>
        </p:spPr>
        <p:txBody>
          <a:bodyPr wrap="square" rtlCol="0">
            <a:spAutoFit/>
          </a:bodyPr>
          <a:lstStyle/>
          <a:p>
            <a:pPr marL="568325" algn="ctr" defTabSz="511175"/>
            <a:r>
              <a:rPr lang="en-US" sz="4400" b="1" i="1" dirty="0">
                <a:solidFill>
                  <a:schemeClr val="tx2"/>
                </a:solidFill>
                <a:latin typeface="Arial" panose="020B0604020202020204" pitchFamily="34" charset="0"/>
                <a:cs typeface="Arial" panose="020B0604020202020204" pitchFamily="34" charset="0"/>
              </a:rPr>
              <a:t>Measure Me</a:t>
            </a:r>
          </a:p>
          <a:p>
            <a:pPr marL="568325" algn="ctr" defTabSz="511175"/>
            <a:endParaRPr lang="en-US" sz="4400" b="1" dirty="0">
              <a:solidFill>
                <a:schemeClr val="tx2"/>
              </a:solidFill>
              <a:latin typeface="Arial" panose="020B0604020202020204" pitchFamily="34" charset="0"/>
              <a:cs typeface="Arial" panose="020B0604020202020204" pitchFamily="34" charset="0"/>
            </a:endParaRPr>
          </a:p>
          <a:p>
            <a:pPr marL="568325" algn="ctr" defTabSz="511175"/>
            <a:r>
              <a:rPr lang="en-US" sz="3200" b="1" dirty="0">
                <a:latin typeface="Arial" panose="020B0604020202020204" pitchFamily="34" charset="0"/>
                <a:cs typeface="Arial" panose="020B0604020202020204" pitchFamily="34" charset="0"/>
              </a:rPr>
              <a:t>WV Classroom Video Experience</a:t>
            </a:r>
          </a:p>
          <a:p>
            <a:pPr marL="568325" algn="ctr" defTabSz="511175"/>
            <a:r>
              <a:rPr lang="en-US" sz="3200" b="1" dirty="0">
                <a:latin typeface="Arial" panose="020B0604020202020204" pitchFamily="34" charset="0"/>
                <a:cs typeface="Arial" panose="020B0604020202020204" pitchFamily="34" charset="0"/>
              </a:rPr>
              <a:t>and the Effective Mathematics </a:t>
            </a:r>
          </a:p>
          <a:p>
            <a:pPr marL="568325" algn="ctr" defTabSz="511175"/>
            <a:r>
              <a:rPr lang="en-US" sz="3200" b="1" dirty="0">
                <a:latin typeface="Arial" panose="020B0604020202020204" pitchFamily="34" charset="0"/>
                <a:cs typeface="Arial" panose="020B0604020202020204" pitchFamily="34" charset="0"/>
              </a:rPr>
              <a:t>Teaching Practice:</a:t>
            </a:r>
          </a:p>
          <a:p>
            <a:pPr marL="568325" algn="ctr" defTabSz="511175"/>
            <a:endParaRPr lang="en-US" sz="3200" b="1" dirty="0">
              <a:solidFill>
                <a:srgbClr val="002060"/>
              </a:solidFill>
              <a:latin typeface="Arial" panose="020B0604020202020204" pitchFamily="34" charset="0"/>
              <a:ea typeface="Calibri"/>
              <a:cs typeface="Arial" panose="020B0604020202020204" pitchFamily="34" charset="0"/>
            </a:endParaRPr>
          </a:p>
          <a:p>
            <a:pPr marL="568325" algn="ctr" defTabSz="511175"/>
            <a:r>
              <a:rPr lang="en-US" sz="3200" b="1" dirty="0">
                <a:solidFill>
                  <a:srgbClr val="002060"/>
                </a:solidFill>
                <a:latin typeface="Arial" panose="020B0604020202020204" pitchFamily="34" charset="0"/>
                <a:ea typeface="Calibri"/>
                <a:cs typeface="Arial" panose="020B0604020202020204" pitchFamily="34" charset="0"/>
              </a:rPr>
              <a:t>Build Procedural Fluency from Conceptual Understanding</a:t>
            </a:r>
          </a:p>
          <a:p>
            <a:endParaRPr lang="en-US" dirty="0"/>
          </a:p>
        </p:txBody>
      </p:sp>
    </p:spTree>
    <p:extLst>
      <p:ext uri="{BB962C8B-B14F-4D97-AF65-F5344CB8AC3E}">
        <p14:creationId xmlns:p14="http://schemas.microsoft.com/office/powerpoint/2010/main" val="781080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Build Procedural Fluency from Conceptual Understanding</a:t>
            </a:r>
          </a:p>
        </p:txBody>
      </p:sp>
      <p:sp>
        <p:nvSpPr>
          <p:cNvPr id="12" name="object 3">
            <a:extLst>
              <a:ext uri="{FF2B5EF4-FFF2-40B4-BE49-F238E27FC236}">
                <a16:creationId xmlns:a16="http://schemas.microsoft.com/office/drawing/2014/main" id="{BB5601A8-56BE-4FFF-A36C-8179EC641C8B}"/>
              </a:ext>
            </a:extLst>
          </p:cNvPr>
          <p:cNvSpPr txBox="1"/>
          <p:nvPr/>
        </p:nvSpPr>
        <p:spPr>
          <a:xfrm>
            <a:off x="1072127" y="1867524"/>
            <a:ext cx="7530503" cy="2598147"/>
          </a:xfrm>
          <a:prstGeom prst="rect">
            <a:avLst/>
          </a:prstGeom>
        </p:spPr>
        <p:txBody>
          <a:bodyPr vert="horz" wrap="square" lIns="0" tIns="12700" rIns="0" bIns="0" rtlCol="0">
            <a:spAutoFit/>
          </a:bodyPr>
          <a:lstStyle/>
          <a:p>
            <a:pPr marL="12700" marR="5080">
              <a:lnSpc>
                <a:spcPct val="100000"/>
              </a:lnSpc>
              <a:spcBef>
                <a:spcPts val="1200"/>
              </a:spcBef>
            </a:pPr>
            <a:r>
              <a:rPr sz="2800" spc="-10" dirty="0">
                <a:solidFill>
                  <a:srgbClr val="1F487C"/>
                </a:solidFill>
                <a:latin typeface="Arial" panose="020B0604020202020204" pitchFamily="34" charset="0"/>
                <a:cs typeface="Arial" panose="020B0604020202020204" pitchFamily="34" charset="0"/>
              </a:rPr>
              <a:t>Effective teaching </a:t>
            </a:r>
            <a:r>
              <a:rPr sz="2800" dirty="0">
                <a:solidFill>
                  <a:srgbClr val="1F487C"/>
                </a:solidFill>
                <a:latin typeface="Arial" panose="020B0604020202020204" pitchFamily="34" charset="0"/>
                <a:cs typeface="Arial" panose="020B0604020202020204" pitchFamily="34" charset="0"/>
              </a:rPr>
              <a:t>of </a:t>
            </a:r>
            <a:r>
              <a:rPr sz="2800" spc="-10" dirty="0">
                <a:solidFill>
                  <a:srgbClr val="1F487C"/>
                </a:solidFill>
                <a:latin typeface="Arial" panose="020B0604020202020204" pitchFamily="34" charset="0"/>
                <a:cs typeface="Arial" panose="020B0604020202020204" pitchFamily="34" charset="0"/>
              </a:rPr>
              <a:t>mathematics builds  </a:t>
            </a:r>
            <a:r>
              <a:rPr sz="2800" spc="-5" dirty="0">
                <a:solidFill>
                  <a:srgbClr val="1F487C"/>
                </a:solidFill>
                <a:latin typeface="Arial" panose="020B0604020202020204" pitchFamily="34" charset="0"/>
                <a:cs typeface="Arial" panose="020B0604020202020204" pitchFamily="34" charset="0"/>
              </a:rPr>
              <a:t>fluency </a:t>
            </a:r>
            <a:r>
              <a:rPr sz="2800" spc="-10" dirty="0">
                <a:solidFill>
                  <a:srgbClr val="1F487C"/>
                </a:solidFill>
                <a:latin typeface="Arial" panose="020B0604020202020204" pitchFamily="34" charset="0"/>
                <a:cs typeface="Arial" panose="020B0604020202020204" pitchFamily="34" charset="0"/>
              </a:rPr>
              <a:t>with </a:t>
            </a:r>
            <a:r>
              <a:rPr sz="2800" dirty="0">
                <a:solidFill>
                  <a:srgbClr val="1F487C"/>
                </a:solidFill>
                <a:latin typeface="Arial" panose="020B0604020202020204" pitchFamily="34" charset="0"/>
                <a:cs typeface="Arial" panose="020B0604020202020204" pitchFamily="34" charset="0"/>
              </a:rPr>
              <a:t>procedures on a </a:t>
            </a:r>
            <a:r>
              <a:rPr sz="2800" spc="-10" dirty="0">
                <a:solidFill>
                  <a:srgbClr val="1F487C"/>
                </a:solidFill>
                <a:latin typeface="Arial" panose="020B0604020202020204" pitchFamily="34" charset="0"/>
                <a:cs typeface="Arial" panose="020B0604020202020204" pitchFamily="34" charset="0"/>
              </a:rPr>
              <a:t>foundation </a:t>
            </a:r>
            <a:r>
              <a:rPr sz="2800" dirty="0">
                <a:solidFill>
                  <a:srgbClr val="1F487C"/>
                </a:solidFill>
                <a:latin typeface="Arial" panose="020B0604020202020204" pitchFamily="34" charset="0"/>
                <a:cs typeface="Arial" panose="020B0604020202020204" pitchFamily="34" charset="0"/>
              </a:rPr>
              <a:t>of  </a:t>
            </a:r>
            <a:r>
              <a:rPr sz="2800" spc="-5" dirty="0">
                <a:solidFill>
                  <a:srgbClr val="1F487C"/>
                </a:solidFill>
                <a:latin typeface="Arial" panose="020B0604020202020204" pitchFamily="34" charset="0"/>
                <a:cs typeface="Arial" panose="020B0604020202020204" pitchFamily="34" charset="0"/>
              </a:rPr>
              <a:t>conceptual </a:t>
            </a:r>
            <a:r>
              <a:rPr sz="2800" spc="-10" dirty="0">
                <a:solidFill>
                  <a:srgbClr val="1F487C"/>
                </a:solidFill>
                <a:latin typeface="Arial" panose="020B0604020202020204" pitchFamily="34" charset="0"/>
                <a:cs typeface="Arial" panose="020B0604020202020204" pitchFamily="34" charset="0"/>
              </a:rPr>
              <a:t>understanding </a:t>
            </a:r>
            <a:r>
              <a:rPr sz="2800" spc="-5" dirty="0">
                <a:solidFill>
                  <a:srgbClr val="1F487C"/>
                </a:solidFill>
                <a:latin typeface="Arial" panose="020B0604020202020204" pitchFamily="34" charset="0"/>
                <a:cs typeface="Arial" panose="020B0604020202020204" pitchFamily="34" charset="0"/>
              </a:rPr>
              <a:t>so </a:t>
            </a:r>
            <a:r>
              <a:rPr sz="2800" spc="-10" dirty="0">
                <a:solidFill>
                  <a:srgbClr val="1F487C"/>
                </a:solidFill>
                <a:latin typeface="Arial" panose="020B0604020202020204" pitchFamily="34" charset="0"/>
                <a:cs typeface="Arial" panose="020B0604020202020204" pitchFamily="34" charset="0"/>
              </a:rPr>
              <a:t>that students,  over </a:t>
            </a:r>
            <a:r>
              <a:rPr sz="2800" spc="-5" dirty="0">
                <a:solidFill>
                  <a:srgbClr val="1F487C"/>
                </a:solidFill>
                <a:latin typeface="Arial" panose="020B0604020202020204" pitchFamily="34" charset="0"/>
                <a:cs typeface="Arial" panose="020B0604020202020204" pitchFamily="34" charset="0"/>
              </a:rPr>
              <a:t>time, become </a:t>
            </a:r>
            <a:r>
              <a:rPr sz="2800" spc="-10" dirty="0">
                <a:solidFill>
                  <a:srgbClr val="1F487C"/>
                </a:solidFill>
                <a:latin typeface="Arial" panose="020B0604020202020204" pitchFamily="34" charset="0"/>
                <a:cs typeface="Arial" panose="020B0604020202020204" pitchFamily="34" charset="0"/>
              </a:rPr>
              <a:t>skillful in using </a:t>
            </a:r>
            <a:r>
              <a:rPr sz="2800" dirty="0">
                <a:solidFill>
                  <a:srgbClr val="1F487C"/>
                </a:solidFill>
                <a:latin typeface="Arial" panose="020B0604020202020204" pitchFamily="34" charset="0"/>
                <a:cs typeface="Arial" panose="020B0604020202020204" pitchFamily="34" charset="0"/>
              </a:rPr>
              <a:t>procedures  </a:t>
            </a:r>
            <a:r>
              <a:rPr sz="2800" spc="-10" dirty="0">
                <a:solidFill>
                  <a:srgbClr val="1F487C"/>
                </a:solidFill>
                <a:latin typeface="Arial" panose="020B0604020202020204" pitchFamily="34" charset="0"/>
                <a:cs typeface="Arial" panose="020B0604020202020204" pitchFamily="34" charset="0"/>
              </a:rPr>
              <a:t>flexibly </a:t>
            </a:r>
            <a:r>
              <a:rPr sz="2800" spc="-5" dirty="0">
                <a:solidFill>
                  <a:srgbClr val="1F487C"/>
                </a:solidFill>
                <a:latin typeface="Arial" panose="020B0604020202020204" pitchFamily="34" charset="0"/>
                <a:cs typeface="Arial" panose="020B0604020202020204" pitchFamily="34" charset="0"/>
              </a:rPr>
              <a:t>as they </a:t>
            </a:r>
            <a:r>
              <a:rPr sz="2800" spc="-10" dirty="0">
                <a:solidFill>
                  <a:srgbClr val="1F487C"/>
                </a:solidFill>
                <a:latin typeface="Arial" panose="020B0604020202020204" pitchFamily="34" charset="0"/>
                <a:cs typeface="Arial" panose="020B0604020202020204" pitchFamily="34" charset="0"/>
              </a:rPr>
              <a:t>solve </a:t>
            </a:r>
            <a:r>
              <a:rPr sz="2800" spc="-5" dirty="0">
                <a:solidFill>
                  <a:srgbClr val="1F487C"/>
                </a:solidFill>
                <a:latin typeface="Arial" panose="020B0604020202020204" pitchFamily="34" charset="0"/>
                <a:cs typeface="Arial" panose="020B0604020202020204" pitchFamily="34" charset="0"/>
              </a:rPr>
              <a:t>contextual and  </a:t>
            </a:r>
            <a:r>
              <a:rPr sz="2800" spc="-10" dirty="0">
                <a:solidFill>
                  <a:srgbClr val="1F487C"/>
                </a:solidFill>
                <a:latin typeface="Arial" panose="020B0604020202020204" pitchFamily="34" charset="0"/>
                <a:cs typeface="Arial" panose="020B0604020202020204" pitchFamily="34" charset="0"/>
              </a:rPr>
              <a:t>mathematical</a:t>
            </a:r>
            <a:r>
              <a:rPr sz="2800" spc="50" dirty="0">
                <a:solidFill>
                  <a:srgbClr val="1F487C"/>
                </a:solidFill>
                <a:latin typeface="Arial" panose="020B0604020202020204" pitchFamily="34" charset="0"/>
                <a:cs typeface="Arial" panose="020B0604020202020204" pitchFamily="34" charset="0"/>
              </a:rPr>
              <a:t> </a:t>
            </a:r>
            <a:r>
              <a:rPr sz="2800" spc="-5" dirty="0">
                <a:solidFill>
                  <a:srgbClr val="1F487C"/>
                </a:solidFill>
                <a:latin typeface="Arial" panose="020B0604020202020204" pitchFamily="34" charset="0"/>
                <a:cs typeface="Arial" panose="020B0604020202020204" pitchFamily="34" charset="0"/>
              </a:rPr>
              <a:t>problems.</a:t>
            </a:r>
            <a:endParaRPr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79D7B08-10DA-49B0-A512-F213127DA904}"/>
              </a:ext>
            </a:extLst>
          </p:cNvPr>
          <p:cNvSpPr txBox="1"/>
          <p:nvPr/>
        </p:nvSpPr>
        <p:spPr>
          <a:xfrm>
            <a:off x="889122" y="4614693"/>
            <a:ext cx="8254877" cy="2212913"/>
          </a:xfrm>
          <a:prstGeom prst="rect">
            <a:avLst/>
          </a:prstGeom>
          <a:solidFill>
            <a:schemeClr val="accent1">
              <a:lumMod val="20000"/>
              <a:lumOff val="80000"/>
            </a:schemeClr>
          </a:solidFill>
        </p:spPr>
        <p:txBody>
          <a:bodyPr wrap="square" rtlCol="0">
            <a:spAutoFit/>
          </a:bodyPr>
          <a:lstStyle/>
          <a:p>
            <a:pPr marL="316614"/>
            <a:r>
              <a:rPr lang="en-US" sz="2800" i="1" dirty="0">
                <a:solidFill>
                  <a:srgbClr val="003366"/>
                </a:solidFill>
                <a:latin typeface="Arial" panose="020B0604020202020204" pitchFamily="34" charset="0"/>
                <a:ea typeface="Verdana" pitchFamily="34" charset="0"/>
                <a:cs typeface="Arial" panose="020B0604020202020204" pitchFamily="34" charset="0"/>
              </a:rPr>
              <a:t>A rush to fluency undermines students’</a:t>
            </a:r>
          </a:p>
          <a:p>
            <a:pPr marL="316614"/>
            <a:r>
              <a:rPr lang="en-US" sz="2800" i="1" dirty="0">
                <a:solidFill>
                  <a:srgbClr val="003366"/>
                </a:solidFill>
                <a:latin typeface="Arial" panose="020B0604020202020204" pitchFamily="34" charset="0"/>
                <a:ea typeface="Verdana" pitchFamily="34" charset="0"/>
                <a:cs typeface="Arial" panose="020B0604020202020204" pitchFamily="34" charset="0"/>
              </a:rPr>
              <a:t>confidence and interest in mathematics and is considered a cause of mathematics anxiety.</a:t>
            </a:r>
            <a:r>
              <a:rPr lang="en-US" sz="2800" dirty="0">
                <a:solidFill>
                  <a:srgbClr val="003366"/>
                </a:solidFill>
                <a:latin typeface="Arial" panose="020B0604020202020204" pitchFamily="34" charset="0"/>
                <a:ea typeface="Verdana" pitchFamily="34" charset="0"/>
                <a:cs typeface="Arial" panose="020B0604020202020204" pitchFamily="34" charset="0"/>
              </a:rPr>
              <a:t> </a:t>
            </a:r>
          </a:p>
          <a:p>
            <a:endParaRPr lang="en-US" sz="1600" dirty="0">
              <a:solidFill>
                <a:srgbClr val="003366"/>
              </a:solidFill>
              <a:latin typeface="Verdana" pitchFamily="34" charset="0"/>
              <a:ea typeface="Verdana" pitchFamily="34" charset="0"/>
              <a:cs typeface="Verdana" pitchFamily="34" charset="0"/>
            </a:endParaRPr>
          </a:p>
          <a:p>
            <a:pPr marL="127353" algn="r">
              <a:lnSpc>
                <a:spcPct val="90000"/>
              </a:lnSpc>
            </a:pPr>
            <a:endParaRPr lang="en-US" sz="1100" dirty="0">
              <a:solidFill>
                <a:srgbClr val="003366"/>
              </a:solidFill>
              <a:latin typeface="Verdana" pitchFamily="34" charset="0"/>
              <a:ea typeface="Verdana" pitchFamily="34" charset="0"/>
              <a:cs typeface="Verdana" pitchFamily="34" charset="0"/>
            </a:endParaRPr>
          </a:p>
          <a:p>
            <a:pPr marL="127353" algn="r">
              <a:lnSpc>
                <a:spcPct val="90000"/>
              </a:lnSpc>
            </a:pPr>
            <a:r>
              <a:rPr lang="en-US" sz="1100" dirty="0">
                <a:solidFill>
                  <a:srgbClr val="003366"/>
                </a:solidFill>
                <a:latin typeface="Verdana" pitchFamily="34" charset="0"/>
                <a:ea typeface="Verdana" pitchFamily="34" charset="0"/>
                <a:cs typeface="Verdana" pitchFamily="34" charset="0"/>
              </a:rPr>
              <a:t>(Ashcraft 2002; Ramirez Gunderson, Levine, &amp; </a:t>
            </a:r>
            <a:r>
              <a:rPr lang="en-US" sz="1100" dirty="0" err="1">
                <a:solidFill>
                  <a:srgbClr val="003366"/>
                </a:solidFill>
                <a:latin typeface="Verdana" pitchFamily="34" charset="0"/>
                <a:ea typeface="Verdana" pitchFamily="34" charset="0"/>
                <a:cs typeface="Verdana" pitchFamily="34" charset="0"/>
              </a:rPr>
              <a:t>Beilock</a:t>
            </a:r>
            <a:r>
              <a:rPr lang="en-US" sz="1100" dirty="0">
                <a:solidFill>
                  <a:srgbClr val="003366"/>
                </a:solidFill>
                <a:latin typeface="Verdana" pitchFamily="34" charset="0"/>
                <a:ea typeface="Verdana" pitchFamily="34" charset="0"/>
                <a:cs typeface="Verdana" pitchFamily="34" charset="0"/>
              </a:rPr>
              <a:t>, 2013)</a:t>
            </a:r>
          </a:p>
          <a:p>
            <a:endParaRPr lang="en-US" dirty="0"/>
          </a:p>
        </p:txBody>
      </p:sp>
    </p:spTree>
    <p:extLst>
      <p:ext uri="{BB962C8B-B14F-4D97-AF65-F5344CB8AC3E}">
        <p14:creationId xmlns:p14="http://schemas.microsoft.com/office/powerpoint/2010/main" val="673016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Build Procedural Fluency from Conceptual Understanding</a:t>
            </a:r>
          </a:p>
        </p:txBody>
      </p:sp>
      <p:sp>
        <p:nvSpPr>
          <p:cNvPr id="12" name="object 3">
            <a:extLst>
              <a:ext uri="{FF2B5EF4-FFF2-40B4-BE49-F238E27FC236}">
                <a16:creationId xmlns:a16="http://schemas.microsoft.com/office/drawing/2014/main" id="{BB5601A8-56BE-4FFF-A36C-8179EC641C8B}"/>
              </a:ext>
            </a:extLst>
          </p:cNvPr>
          <p:cNvSpPr txBox="1"/>
          <p:nvPr/>
        </p:nvSpPr>
        <p:spPr>
          <a:xfrm>
            <a:off x="1072127" y="2095768"/>
            <a:ext cx="7954830" cy="5368136"/>
          </a:xfrm>
          <a:prstGeom prst="rect">
            <a:avLst/>
          </a:prstGeom>
        </p:spPr>
        <p:txBody>
          <a:bodyPr vert="horz" wrap="square" lIns="0" tIns="12700" rIns="0" bIns="0" rtlCol="0">
            <a:spAutoFit/>
          </a:bodyPr>
          <a:lstStyle/>
          <a:p>
            <a:pPr marL="12700" marR="5080">
              <a:lnSpc>
                <a:spcPct val="100000"/>
              </a:lnSpc>
              <a:spcBef>
                <a:spcPts val="1200"/>
              </a:spcBef>
            </a:pPr>
            <a:r>
              <a:rPr lang="en-US" sz="3000" dirty="0">
                <a:latin typeface="Arial" panose="020B0604020202020204" pitchFamily="34" charset="0"/>
                <a:cs typeface="Arial" panose="020B0604020202020204" pitchFamily="34" charset="0"/>
              </a:rPr>
              <a:t>Procedural Fluency should:</a:t>
            </a:r>
          </a:p>
          <a:p>
            <a:pPr marL="469900" marR="5080" indent="-457200">
              <a:lnSpc>
                <a:spcPct val="100000"/>
              </a:lnSpc>
              <a:spcBef>
                <a:spcPts val="1200"/>
              </a:spcBef>
              <a:buFont typeface="Arial" panose="020B0604020202020204" pitchFamily="34" charset="0"/>
              <a:buChar char="•"/>
            </a:pPr>
            <a:r>
              <a:rPr lang="en-US" sz="3000" dirty="0">
                <a:latin typeface="Arial" panose="020B0604020202020204" pitchFamily="34" charset="0"/>
                <a:cs typeface="Arial" panose="020B0604020202020204" pitchFamily="34" charset="0"/>
              </a:rPr>
              <a:t>Build on a foundation of conceptual understanding</a:t>
            </a:r>
          </a:p>
          <a:p>
            <a:pPr marL="469900" marR="5080" indent="-457200">
              <a:lnSpc>
                <a:spcPct val="100000"/>
              </a:lnSpc>
              <a:spcBef>
                <a:spcPts val="1200"/>
              </a:spcBef>
              <a:buFont typeface="Arial" panose="020B0604020202020204" pitchFamily="34" charset="0"/>
              <a:buChar char="•"/>
            </a:pPr>
            <a:r>
              <a:rPr lang="en-US" sz="3000" dirty="0">
                <a:latin typeface="Arial" panose="020B0604020202020204" pitchFamily="34" charset="0"/>
                <a:cs typeface="Arial" panose="020B0604020202020204" pitchFamily="34" charset="0"/>
              </a:rPr>
              <a:t>Over time (months, years), result in known facts and generalized methods for solving problems</a:t>
            </a:r>
          </a:p>
          <a:p>
            <a:pPr marL="469900" marR="5080" indent="-457200">
              <a:lnSpc>
                <a:spcPct val="100000"/>
              </a:lnSpc>
              <a:spcBef>
                <a:spcPts val="1200"/>
              </a:spcBef>
              <a:buFont typeface="Arial" panose="020B0604020202020204" pitchFamily="34" charset="0"/>
              <a:buChar char="•"/>
            </a:pPr>
            <a:r>
              <a:rPr lang="en-US" sz="3000" dirty="0">
                <a:latin typeface="Arial" panose="020B0604020202020204" pitchFamily="34" charset="0"/>
                <a:cs typeface="Arial" panose="020B0604020202020204" pitchFamily="34" charset="0"/>
              </a:rPr>
              <a:t>Enable students to flexibly choose among methods to solve contextual and mathematical problems.</a:t>
            </a:r>
          </a:p>
          <a:p>
            <a:pPr marL="12700" marR="5080">
              <a:lnSpc>
                <a:spcPct val="100000"/>
              </a:lnSpc>
              <a:spcBef>
                <a:spcPts val="1200"/>
              </a:spcBef>
            </a:pPr>
            <a:endParaRP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035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Build Procedural Fluency from Conceptual Understanding</a:t>
            </a:r>
          </a:p>
        </p:txBody>
      </p:sp>
      <p:sp>
        <p:nvSpPr>
          <p:cNvPr id="12" name="object 3">
            <a:extLst>
              <a:ext uri="{FF2B5EF4-FFF2-40B4-BE49-F238E27FC236}">
                <a16:creationId xmlns:a16="http://schemas.microsoft.com/office/drawing/2014/main" id="{BB5601A8-56BE-4FFF-A36C-8179EC641C8B}"/>
              </a:ext>
            </a:extLst>
          </p:cNvPr>
          <p:cNvSpPr txBox="1"/>
          <p:nvPr/>
        </p:nvSpPr>
        <p:spPr>
          <a:xfrm>
            <a:off x="1162084" y="2125848"/>
            <a:ext cx="7440546" cy="3727046"/>
          </a:xfrm>
          <a:prstGeom prst="rect">
            <a:avLst/>
          </a:prstGeom>
        </p:spPr>
        <p:txBody>
          <a:bodyPr vert="horz" wrap="square" lIns="0" tIns="12700" rIns="0" bIns="0" rtlCol="0">
            <a:spAutoFit/>
          </a:bodyPr>
          <a:lstStyle/>
          <a:p>
            <a:pPr marL="12700" marR="5080">
              <a:lnSpc>
                <a:spcPct val="108000"/>
              </a:lnSpc>
              <a:spcBef>
                <a:spcPts val="1200"/>
              </a:spcBef>
            </a:pPr>
            <a:r>
              <a:rPr lang="en-US" sz="2400" dirty="0">
                <a:latin typeface="Arial" panose="020B0604020202020204" pitchFamily="34" charset="0"/>
                <a:cs typeface="Arial" panose="020B0604020202020204" pitchFamily="34" charset="0"/>
              </a:rPr>
              <a:t>To use mathematics effectively, students must be able to do much more than carry out mathematical procedures. They must know which procedure is appropriate and most productive in a given situation, what a procedure accomplishes, and what kind of results to expect. </a:t>
            </a:r>
          </a:p>
          <a:p>
            <a:pPr marL="12700" marR="5080">
              <a:lnSpc>
                <a:spcPct val="108000"/>
              </a:lnSpc>
              <a:spcBef>
                <a:spcPts val="1200"/>
              </a:spcBef>
            </a:pPr>
            <a:r>
              <a:rPr lang="en-US" sz="2400" dirty="0">
                <a:latin typeface="Arial" panose="020B0604020202020204" pitchFamily="34" charset="0"/>
                <a:cs typeface="Arial" panose="020B0604020202020204" pitchFamily="34" charset="0"/>
              </a:rPr>
              <a:t>Mechanical execution of procedures without understanding their mathematical basis often leads to bizarre results. </a:t>
            </a:r>
            <a:endParaRP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05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20618" y="1157376"/>
            <a:ext cx="8255001" cy="1143000"/>
          </a:xfrm>
          <a:prstGeom prst="rect">
            <a:avLst/>
          </a:prstGeom>
        </p:spPr>
        <p:txBody>
          <a:bodyPr vert="horz" lIns="91440" tIns="45720" rIns="91440" bIns="45720" rtlCol="0" anchor="ctr">
            <a:noAutofit/>
          </a:bodyPr>
          <a:lstStyle/>
          <a:p>
            <a:pPr marL="12065" marR="5080">
              <a:lnSpc>
                <a:spcPct val="100000"/>
              </a:lnSpc>
              <a:spcBef>
                <a:spcPts val="100"/>
              </a:spcBef>
            </a:pPr>
            <a:r>
              <a:rPr lang="en-US" sz="4000" b="1" i="1" spc="-5" dirty="0">
                <a:latin typeface="Arial" panose="020B0604020202020204" pitchFamily="34" charset="0"/>
                <a:cs typeface="Arial" panose="020B0604020202020204" pitchFamily="34" charset="0"/>
              </a:rPr>
              <a:t>WV College- and Career-Readiness Standards for Mathematics (2016)</a:t>
            </a:r>
            <a:endParaRPr lang="en-US" sz="4000" i="1" dirty="0">
              <a:latin typeface="Arial" panose="020B0604020202020204" pitchFamily="34" charset="0"/>
              <a:cs typeface="Arial" panose="020B0604020202020204" pitchFamily="34" charset="0"/>
            </a:endParaRPr>
          </a:p>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5B45AB4C-D58E-4152-83A8-32CB4D69C6ED}"/>
              </a:ext>
            </a:extLst>
          </p:cNvPr>
          <p:cNvSpPr txBox="1"/>
          <p:nvPr/>
        </p:nvSpPr>
        <p:spPr>
          <a:xfrm>
            <a:off x="4692068" y="2300376"/>
            <a:ext cx="4210631" cy="443198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West Virginia College- and Career-Readiness Standards for Mathematics define what students should understand and be able to do in their study of mathematics.  However, the Standards do </a:t>
            </a:r>
            <a:r>
              <a:rPr lang="en-US" sz="2400" spc="-5" dirty="0">
                <a:latin typeface="Arial" panose="020B0604020202020204" pitchFamily="34" charset="0"/>
                <a:cs typeface="Arial" panose="020B0604020202020204" pitchFamily="34" charset="0"/>
              </a:rPr>
              <a:t>not describe </a:t>
            </a:r>
            <a:r>
              <a:rPr lang="en-US" sz="2400" spc="5" dirty="0">
                <a:latin typeface="Arial" panose="020B0604020202020204" pitchFamily="34" charset="0"/>
                <a:cs typeface="Arial" panose="020B0604020202020204" pitchFamily="34" charset="0"/>
              </a:rPr>
              <a:t>or </a:t>
            </a:r>
            <a:r>
              <a:rPr lang="en-US" sz="2400" spc="-5" dirty="0">
                <a:latin typeface="Arial" panose="020B0604020202020204" pitchFamily="34" charset="0"/>
                <a:cs typeface="Arial" panose="020B0604020202020204" pitchFamily="34" charset="0"/>
              </a:rPr>
              <a:t>prescribe </a:t>
            </a:r>
            <a:r>
              <a:rPr lang="en-US" sz="2400" spc="-10" dirty="0">
                <a:latin typeface="Arial" panose="020B0604020202020204" pitchFamily="34" charset="0"/>
                <a:cs typeface="Arial" panose="020B0604020202020204" pitchFamily="34" charset="0"/>
              </a:rPr>
              <a:t>the </a:t>
            </a:r>
            <a:r>
              <a:rPr lang="en-US" sz="2400" spc="-5" dirty="0">
                <a:latin typeface="Arial" panose="020B0604020202020204" pitchFamily="34" charset="0"/>
                <a:cs typeface="Arial" panose="020B0604020202020204" pitchFamily="34" charset="0"/>
              </a:rPr>
              <a:t>essential </a:t>
            </a:r>
            <a:r>
              <a:rPr lang="en-US" sz="2400" spc="-10" dirty="0">
                <a:latin typeface="Arial" panose="020B0604020202020204" pitchFamily="34" charset="0"/>
                <a:cs typeface="Arial" panose="020B0604020202020204" pitchFamily="34" charset="0"/>
              </a:rPr>
              <a:t>conditions </a:t>
            </a:r>
            <a:r>
              <a:rPr lang="en-US" sz="2400" spc="-5" dirty="0">
                <a:latin typeface="Arial" panose="020B0604020202020204" pitchFamily="34" charset="0"/>
                <a:cs typeface="Arial" panose="020B0604020202020204" pitchFamily="34" charset="0"/>
              </a:rPr>
              <a:t>required </a:t>
            </a:r>
            <a:r>
              <a:rPr lang="en-US" sz="2400" spc="-10" dirty="0">
                <a:latin typeface="Arial" panose="020B0604020202020204" pitchFamily="34" charset="0"/>
                <a:cs typeface="Arial" panose="020B0604020202020204" pitchFamily="34" charset="0"/>
              </a:rPr>
              <a:t>to </a:t>
            </a:r>
            <a:r>
              <a:rPr lang="en-US" sz="2400" spc="-15" dirty="0">
                <a:latin typeface="Arial" panose="020B0604020202020204" pitchFamily="34" charset="0"/>
                <a:cs typeface="Arial" panose="020B0604020202020204" pitchFamily="34" charset="0"/>
              </a:rPr>
              <a:t>make </a:t>
            </a:r>
            <a:r>
              <a:rPr lang="en-US" sz="2400" spc="-5" dirty="0">
                <a:latin typeface="Arial" panose="020B0604020202020204" pitchFamily="34" charset="0"/>
                <a:cs typeface="Arial" panose="020B0604020202020204" pitchFamily="34" charset="0"/>
              </a:rPr>
              <a:t>sure </a:t>
            </a:r>
            <a:r>
              <a:rPr lang="en-US" sz="2400" spc="-10" dirty="0">
                <a:latin typeface="Arial" panose="020B0604020202020204" pitchFamily="34" charset="0"/>
                <a:cs typeface="Arial" panose="020B0604020202020204" pitchFamily="34" charset="0"/>
              </a:rPr>
              <a:t>mathematics </a:t>
            </a:r>
            <a:r>
              <a:rPr lang="en-US" sz="2400" dirty="0">
                <a:latin typeface="Arial" panose="020B0604020202020204" pitchFamily="34" charset="0"/>
                <a:cs typeface="Arial" panose="020B0604020202020204" pitchFamily="34" charset="0"/>
              </a:rPr>
              <a:t>works for </a:t>
            </a:r>
            <a:r>
              <a:rPr lang="en-US" sz="2400" spc="-5" dirty="0">
                <a:latin typeface="Arial" panose="020B0604020202020204" pitchFamily="34" charset="0"/>
                <a:cs typeface="Arial" panose="020B0604020202020204" pitchFamily="34" charset="0"/>
              </a:rPr>
              <a:t>all </a:t>
            </a:r>
            <a:r>
              <a:rPr lang="en-US" sz="2400" spc="-10" dirty="0">
                <a:latin typeface="Arial" panose="020B0604020202020204" pitchFamily="34" charset="0"/>
                <a:cs typeface="Arial" panose="020B0604020202020204" pitchFamily="34" charset="0"/>
              </a:rPr>
              <a:t>students.</a:t>
            </a:r>
            <a:endParaRPr lang="en-US" sz="2400" dirty="0">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2754CC45-CF8D-4DD5-8E39-BF8392917645}"/>
              </a:ext>
            </a:extLst>
          </p:cNvPr>
          <p:cNvPicPr>
            <a:picLocks noChangeAspect="1"/>
          </p:cNvPicPr>
          <p:nvPr/>
        </p:nvPicPr>
        <p:blipFill>
          <a:blip r:embed="rId5"/>
          <a:stretch>
            <a:fillRect/>
          </a:stretch>
        </p:blipFill>
        <p:spPr>
          <a:xfrm>
            <a:off x="1313989" y="2383062"/>
            <a:ext cx="3137944" cy="4025900"/>
          </a:xfrm>
          <a:prstGeom prst="rect">
            <a:avLst/>
          </a:prstGeom>
        </p:spPr>
      </p:pic>
    </p:spTree>
    <p:extLst>
      <p:ext uri="{BB962C8B-B14F-4D97-AF65-F5344CB8AC3E}">
        <p14:creationId xmlns:p14="http://schemas.microsoft.com/office/powerpoint/2010/main" val="667366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Build Procedural Fluency from Conceptual Understanding</a:t>
            </a:r>
          </a:p>
        </p:txBody>
      </p:sp>
      <p:graphicFrame>
        <p:nvGraphicFramePr>
          <p:cNvPr id="9" name="Table 8">
            <a:extLst>
              <a:ext uri="{FF2B5EF4-FFF2-40B4-BE49-F238E27FC236}">
                <a16:creationId xmlns:a16="http://schemas.microsoft.com/office/drawing/2014/main" id="{E80EB4CC-4C33-4785-AEE1-061AF61AF21B}"/>
              </a:ext>
            </a:extLst>
          </p:cNvPr>
          <p:cNvGraphicFramePr>
            <a:graphicFrameLocks noGrp="1"/>
          </p:cNvGraphicFramePr>
          <p:nvPr>
            <p:extLst>
              <p:ext uri="{D42A27DB-BD31-4B8C-83A1-F6EECF244321}">
                <p14:modId xmlns:p14="http://schemas.microsoft.com/office/powerpoint/2010/main" val="542394494"/>
              </p:ext>
            </p:extLst>
          </p:nvPr>
        </p:nvGraphicFramePr>
        <p:xfrm>
          <a:off x="889121" y="1616332"/>
          <a:ext cx="8235924" cy="5241668"/>
        </p:xfrm>
        <a:graphic>
          <a:graphicData uri="http://schemas.openxmlformats.org/drawingml/2006/table">
            <a:tbl>
              <a:tblPr firstRow="1" bandRow="1">
                <a:tableStyleId>{5C22544A-7EE6-4342-B048-85BDC9FD1C3A}</a:tableStyleId>
              </a:tblPr>
              <a:tblGrid>
                <a:gridCol w="4117962">
                  <a:extLst>
                    <a:ext uri="{9D8B030D-6E8A-4147-A177-3AD203B41FA5}">
                      <a16:colId xmlns:a16="http://schemas.microsoft.com/office/drawing/2014/main" val="20000"/>
                    </a:ext>
                  </a:extLst>
                </a:gridCol>
                <a:gridCol w="4117962">
                  <a:extLst>
                    <a:ext uri="{9D8B030D-6E8A-4147-A177-3AD203B41FA5}">
                      <a16:colId xmlns:a16="http://schemas.microsoft.com/office/drawing/2014/main" val="20001"/>
                    </a:ext>
                  </a:extLst>
                </a:gridCol>
              </a:tblGrid>
              <a:tr h="416556">
                <a:tc>
                  <a:txBody>
                    <a:bodyPr/>
                    <a:lstStyle/>
                    <a:p>
                      <a:pPr algn="ctr">
                        <a:spcAft>
                          <a:spcPts val="600"/>
                        </a:spcAft>
                      </a:pPr>
                      <a:r>
                        <a:rPr lang="en-US" sz="1800" dirty="0"/>
                        <a:t>What</a:t>
                      </a:r>
                      <a:r>
                        <a:rPr lang="en-US" sz="1800" baseline="0" dirty="0"/>
                        <a:t> are teachers doing?</a:t>
                      </a:r>
                      <a:endParaRPr lang="en-US" sz="1800" dirty="0"/>
                    </a:p>
                  </a:txBody>
                  <a:tcPr>
                    <a:solidFill>
                      <a:srgbClr val="004080"/>
                    </a:solidFill>
                  </a:tcPr>
                </a:tc>
                <a:tc>
                  <a:txBody>
                    <a:bodyPr/>
                    <a:lstStyle/>
                    <a:p>
                      <a:pPr algn="ctr">
                        <a:spcAft>
                          <a:spcPts val="600"/>
                        </a:spcAft>
                      </a:pPr>
                      <a:r>
                        <a:rPr lang="en-US" sz="1800" dirty="0"/>
                        <a:t>What</a:t>
                      </a:r>
                      <a:r>
                        <a:rPr lang="en-US" sz="1800" baseline="0" dirty="0"/>
                        <a:t> are students doing?</a:t>
                      </a:r>
                      <a:endParaRPr lang="en-US" sz="1800" dirty="0"/>
                    </a:p>
                  </a:txBody>
                  <a:tcPr>
                    <a:solidFill>
                      <a:srgbClr val="004080"/>
                    </a:solidFill>
                  </a:tcPr>
                </a:tc>
                <a:extLst>
                  <a:ext uri="{0D108BD9-81ED-4DB2-BD59-A6C34878D82A}">
                    <a16:rowId xmlns:a16="http://schemas.microsoft.com/office/drawing/2014/main" val="10000"/>
                  </a:ext>
                </a:extLst>
              </a:tr>
              <a:tr h="4825112">
                <a:tc>
                  <a:txBody>
                    <a:bodyPr/>
                    <a:lstStyle/>
                    <a:p>
                      <a:pPr marL="285750" indent="-285750">
                        <a:spcAft>
                          <a:spcPts val="600"/>
                        </a:spcAft>
                        <a:buFont typeface="Arial"/>
                        <a:buChar char="•"/>
                      </a:pPr>
                      <a:r>
                        <a:rPr lang="en-US" sz="1800" kern="1200" dirty="0">
                          <a:solidFill>
                            <a:schemeClr val="dk1"/>
                          </a:solidFill>
                          <a:effectLst/>
                          <a:latin typeface="+mn-lt"/>
                          <a:ea typeface="+mn-ea"/>
                          <a:cs typeface="+mn-cs"/>
                        </a:rPr>
                        <a:t>Providing students with opportunities to use their own reasoning strategies and methods for solving problems.</a:t>
                      </a:r>
                    </a:p>
                    <a:p>
                      <a:pPr marL="285750" indent="-285750">
                        <a:spcAft>
                          <a:spcPts val="600"/>
                        </a:spcAft>
                        <a:buFont typeface="Arial"/>
                        <a:buChar char="•"/>
                      </a:pPr>
                      <a:r>
                        <a:rPr lang="en-US" sz="1800" kern="1200" dirty="0">
                          <a:solidFill>
                            <a:schemeClr val="dk1"/>
                          </a:solidFill>
                          <a:effectLst/>
                          <a:latin typeface="+mn-lt"/>
                          <a:ea typeface="+mn-ea"/>
                          <a:cs typeface="+mn-cs"/>
                        </a:rPr>
                        <a:t>Asking students to discuss and explain why the procedures that they are using work to solve particular problems.</a:t>
                      </a:r>
                    </a:p>
                    <a:p>
                      <a:pPr marL="285750" indent="-285750">
                        <a:spcAft>
                          <a:spcPts val="600"/>
                        </a:spcAft>
                        <a:buFont typeface="Arial"/>
                        <a:buChar char="•"/>
                      </a:pPr>
                      <a:r>
                        <a:rPr lang="en-US" sz="1800" kern="1200" dirty="0">
                          <a:solidFill>
                            <a:schemeClr val="dk1"/>
                          </a:solidFill>
                          <a:effectLst/>
                          <a:latin typeface="+mn-lt"/>
                          <a:ea typeface="+mn-ea"/>
                          <a:cs typeface="+mn-cs"/>
                        </a:rPr>
                        <a:t>Connecting student-generated strategies and methods to more efficient procedures as appropriate.</a:t>
                      </a:r>
                    </a:p>
                    <a:p>
                      <a:pPr marL="285750" indent="-285750">
                        <a:spcAft>
                          <a:spcPts val="600"/>
                        </a:spcAft>
                        <a:buFont typeface="Arial"/>
                        <a:buChar char="•"/>
                      </a:pPr>
                      <a:r>
                        <a:rPr lang="en-US" sz="1800" kern="1200" dirty="0">
                          <a:solidFill>
                            <a:schemeClr val="dk1"/>
                          </a:solidFill>
                          <a:effectLst/>
                          <a:latin typeface="+mn-lt"/>
                          <a:ea typeface="+mn-ea"/>
                          <a:cs typeface="+mn-cs"/>
                        </a:rPr>
                        <a:t>Using visual models to support students’ understanding of general methods. </a:t>
                      </a:r>
                    </a:p>
                    <a:p>
                      <a:pPr marL="285750" indent="-285750">
                        <a:spcAft>
                          <a:spcPts val="600"/>
                        </a:spcAft>
                        <a:buFont typeface="Arial"/>
                        <a:buChar char="•"/>
                      </a:pPr>
                      <a:r>
                        <a:rPr lang="en-US" sz="1800" kern="1200" dirty="0">
                          <a:solidFill>
                            <a:schemeClr val="dk1"/>
                          </a:solidFill>
                          <a:effectLst/>
                          <a:latin typeface="+mn-lt"/>
                          <a:ea typeface="+mn-ea"/>
                          <a:cs typeface="+mn-cs"/>
                        </a:rPr>
                        <a:t>Providing students with opportunities for distributed practice of procedures.</a:t>
                      </a:r>
                      <a:r>
                        <a:rPr lang="en-US" sz="1800" dirty="0">
                          <a:effectLst/>
                        </a:rPr>
                        <a:t> </a:t>
                      </a:r>
                      <a:endParaRPr lang="en-US" sz="1800" b="0" i="0" u="none" strike="noStrike" kern="1200" baseline="0" dirty="0">
                        <a:solidFill>
                          <a:schemeClr val="dk1"/>
                        </a:solidFill>
                        <a:latin typeface="+mn-lt"/>
                        <a:ea typeface="+mn-ea"/>
                        <a:cs typeface="+mn-cs"/>
                      </a:endParaRPr>
                    </a:p>
                  </a:txBody>
                  <a:tcPr/>
                </a:tc>
                <a:tc>
                  <a:txBody>
                    <a:bodyPr/>
                    <a:lstStyle/>
                    <a:p>
                      <a:pPr marL="285750" indent="-285750">
                        <a:spcAft>
                          <a:spcPts val="600"/>
                        </a:spcAft>
                        <a:buFont typeface="Arial"/>
                        <a:buChar char="•"/>
                      </a:pPr>
                      <a:r>
                        <a:rPr lang="en-US" sz="1800" kern="1200" dirty="0">
                          <a:solidFill>
                            <a:schemeClr val="dk1"/>
                          </a:solidFill>
                          <a:effectLst/>
                          <a:latin typeface="+mn-lt"/>
                          <a:ea typeface="+mn-ea"/>
                          <a:cs typeface="+mn-cs"/>
                        </a:rPr>
                        <a:t>Making sure that they understand and can explain the mathematical basis for the procedures that they are using.</a:t>
                      </a:r>
                    </a:p>
                    <a:p>
                      <a:pPr marL="285750" indent="-285750">
                        <a:spcAft>
                          <a:spcPts val="600"/>
                        </a:spcAft>
                        <a:buFont typeface="Arial"/>
                        <a:buChar char="•"/>
                      </a:pPr>
                      <a:r>
                        <a:rPr lang="en-US" sz="1800" kern="1200" dirty="0">
                          <a:solidFill>
                            <a:schemeClr val="dk1"/>
                          </a:solidFill>
                          <a:effectLst/>
                          <a:latin typeface="+mn-lt"/>
                          <a:ea typeface="+mn-ea"/>
                          <a:cs typeface="+mn-cs"/>
                        </a:rPr>
                        <a:t>Demonstrating flexible use of strategies and methods while reflecting on which procedures seem to work best for specific types of problems.</a:t>
                      </a:r>
                    </a:p>
                    <a:p>
                      <a:pPr marL="285750" indent="-285750">
                        <a:spcAft>
                          <a:spcPts val="600"/>
                        </a:spcAft>
                        <a:buFont typeface="Arial"/>
                        <a:buChar char="•"/>
                      </a:pPr>
                      <a:r>
                        <a:rPr lang="en-US" sz="1800" kern="1200" dirty="0">
                          <a:solidFill>
                            <a:schemeClr val="dk1"/>
                          </a:solidFill>
                          <a:effectLst/>
                          <a:latin typeface="+mn-lt"/>
                          <a:ea typeface="+mn-ea"/>
                          <a:cs typeface="+mn-cs"/>
                        </a:rPr>
                        <a:t>Determining whether specific approaches generalize to a broad class of problems.</a:t>
                      </a:r>
                    </a:p>
                    <a:p>
                      <a:pPr marL="285750" indent="-285750">
                        <a:spcAft>
                          <a:spcPts val="600"/>
                        </a:spcAft>
                        <a:buFont typeface="Arial"/>
                        <a:buChar char="•"/>
                      </a:pPr>
                      <a:r>
                        <a:rPr lang="en-US" sz="1800" kern="1200" dirty="0">
                          <a:solidFill>
                            <a:schemeClr val="dk1"/>
                          </a:solidFill>
                          <a:effectLst/>
                          <a:latin typeface="+mn-lt"/>
                          <a:ea typeface="+mn-ea"/>
                          <a:cs typeface="+mn-cs"/>
                        </a:rPr>
                        <a:t>Striving to use procedures appropriately and efficiently.</a:t>
                      </a:r>
                      <a:r>
                        <a:rPr lang="en-US" sz="1800" dirty="0">
                          <a:effectLst/>
                        </a:rPr>
                        <a:t> </a:t>
                      </a:r>
                      <a:endParaRPr lang="en-US" sz="1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41082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820ED1-D28D-4B18-AA9C-A915156B94B4}"/>
              </a:ext>
            </a:extLst>
          </p:cNvPr>
          <p:cNvSpPr txBox="1"/>
          <p:nvPr/>
        </p:nvSpPr>
        <p:spPr>
          <a:xfrm>
            <a:off x="1147740" y="182743"/>
            <a:ext cx="7857364" cy="1200329"/>
          </a:xfrm>
          <a:prstGeom prst="rect">
            <a:avLst/>
          </a:prstGeom>
          <a:noFill/>
        </p:spPr>
        <p:txBody>
          <a:bodyPr wrap="square" rtlCol="0">
            <a:spAutoFit/>
          </a:bodyPr>
          <a:lstStyle/>
          <a:p>
            <a:pPr marL="12700">
              <a:lnSpc>
                <a:spcPct val="100000"/>
              </a:lnSpc>
              <a:spcBef>
                <a:spcPts val="1300"/>
              </a:spcBef>
              <a:tabLst>
                <a:tab pos="240665" algn="l"/>
                <a:tab pos="241300" algn="l"/>
              </a:tabLst>
            </a:pPr>
            <a:r>
              <a:rPr lang="en-US" sz="3600" b="1" dirty="0">
                <a:latin typeface="Arial" panose="020B0604020202020204" pitchFamily="34" charset="0"/>
                <a:cs typeface="Arial" panose="020B0604020202020204" pitchFamily="34" charset="0"/>
              </a:rPr>
              <a:t>Build Procedural Fluency from Conceptual Understanding</a:t>
            </a:r>
          </a:p>
        </p:txBody>
      </p:sp>
      <p:sp>
        <p:nvSpPr>
          <p:cNvPr id="3" name="TextBox 2">
            <a:extLst>
              <a:ext uri="{FF2B5EF4-FFF2-40B4-BE49-F238E27FC236}">
                <a16:creationId xmlns:a16="http://schemas.microsoft.com/office/drawing/2014/main" id="{94CAC79D-DCD5-49F2-8C79-AE29A1153BF2}"/>
              </a:ext>
            </a:extLst>
          </p:cNvPr>
          <p:cNvSpPr txBox="1"/>
          <p:nvPr/>
        </p:nvSpPr>
        <p:spPr>
          <a:xfrm>
            <a:off x="889122" y="1474877"/>
            <a:ext cx="7919937" cy="427809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Based on the WV Classroom Video:</a:t>
            </a:r>
          </a:p>
          <a:p>
            <a:pPr algn="ctr"/>
            <a:r>
              <a:rPr lang="en-US" sz="2400" dirty="0">
                <a:latin typeface="Arial" panose="020B0604020202020204" pitchFamily="34" charset="0"/>
                <a:cs typeface="Arial" panose="020B0604020202020204" pitchFamily="34" charset="0"/>
                <a:hlinkClick r:id="rId5"/>
              </a:rPr>
              <a:t>Video Clip</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457200" indent="-457200">
              <a:buAutoNum type="arabicPeriod"/>
            </a:pPr>
            <a:r>
              <a:rPr lang="en-US" sz="2400" dirty="0">
                <a:latin typeface="Arial" panose="020B0604020202020204" pitchFamily="34" charset="0"/>
                <a:cs typeface="Arial" panose="020B0604020202020204" pitchFamily="34" charset="0"/>
              </a:rPr>
              <a:t>Were procedural fluency skills needed by the students to successfully complete the lesson? If so, what were the skills?</a:t>
            </a:r>
          </a:p>
          <a:p>
            <a:pPr marL="457200" indent="-457200">
              <a:buAutoNum type="arabicPeriod"/>
            </a:pPr>
            <a:endParaRPr lang="en-US" sz="2400" dirty="0">
              <a:latin typeface="Arial" panose="020B0604020202020204" pitchFamily="34" charset="0"/>
              <a:cs typeface="Arial" panose="020B0604020202020204" pitchFamily="34" charset="0"/>
            </a:endParaRPr>
          </a:p>
          <a:p>
            <a:pPr marL="457200" indent="-457200">
              <a:buAutoNum type="arabicPeriod" startAt="2"/>
            </a:pPr>
            <a:r>
              <a:rPr lang="en-US" sz="2400" dirty="0">
                <a:latin typeface="Arial" panose="020B0604020202020204" pitchFamily="34" charset="0"/>
                <a:cs typeface="Arial" panose="020B0604020202020204" pitchFamily="34" charset="0"/>
              </a:rPr>
              <a:t>What teacher actions did you observe relative to building procedural fluency from conceptual understanding? Cite specific evidence </a:t>
            </a:r>
          </a:p>
          <a:p>
            <a:r>
              <a:rPr lang="en-US" sz="2400" dirty="0">
                <a:latin typeface="Arial" panose="020B0604020202020204" pitchFamily="34" charset="0"/>
                <a:cs typeface="Arial" panose="020B0604020202020204" pitchFamily="34" charset="0"/>
              </a:rPr>
              <a:t>     from the video to support your response. </a:t>
            </a:r>
            <a:endParaRPr lang="en-US" sz="2400" i="1" dirty="0">
              <a:latin typeface="Arial" panose="020B0604020202020204" pitchFamily="34" charset="0"/>
              <a:cs typeface="Arial" panose="020B0604020202020204" pitchFamily="34" charset="0"/>
            </a:endParaRPr>
          </a:p>
        </p:txBody>
      </p:sp>
      <p:pic>
        <p:nvPicPr>
          <p:cNvPr id="6" name="Picture 5" descr="A close up of a sign&#10;&#10;Description automatically generated">
            <a:extLst>
              <a:ext uri="{FF2B5EF4-FFF2-40B4-BE49-F238E27FC236}">
                <a16:creationId xmlns:a16="http://schemas.microsoft.com/office/drawing/2014/main" id="{B1373B7D-A400-47A8-901C-8D4F260FC3FD}"/>
              </a:ext>
            </a:extLst>
          </p:cNvPr>
          <p:cNvPicPr>
            <a:picLocks noChangeAspect="1"/>
          </p:cNvPicPr>
          <p:nvPr/>
        </p:nvPicPr>
        <p:blipFill>
          <a:blip r:embed="rId6"/>
          <a:stretch>
            <a:fillRect/>
          </a:stretch>
        </p:blipFill>
        <p:spPr>
          <a:xfrm>
            <a:off x="7205533" y="4488075"/>
            <a:ext cx="1799571" cy="2250831"/>
          </a:xfrm>
          <a:prstGeom prst="rect">
            <a:avLst/>
          </a:prstGeom>
        </p:spPr>
      </p:pic>
    </p:spTree>
    <p:extLst>
      <p:ext uri="{BB962C8B-B14F-4D97-AF65-F5344CB8AC3E}">
        <p14:creationId xmlns:p14="http://schemas.microsoft.com/office/powerpoint/2010/main" val="3608696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259216" y="2472944"/>
            <a:ext cx="8625568" cy="2831544"/>
          </a:xfrm>
          <a:prstGeom prst="rect">
            <a:avLst/>
          </a:prstGeom>
          <a:noFill/>
        </p:spPr>
        <p:txBody>
          <a:bodyPr wrap="square" rtlCol="0">
            <a:spAutoFit/>
          </a:bodyPr>
          <a:lstStyle/>
          <a:p>
            <a:pPr marL="568325" algn="ctr" defTabSz="511175"/>
            <a:r>
              <a:rPr lang="en-US" sz="3200" b="1" dirty="0">
                <a:latin typeface="Arial" panose="020B0604020202020204" pitchFamily="34" charset="0"/>
                <a:cs typeface="Arial" panose="020B0604020202020204" pitchFamily="34" charset="0"/>
              </a:rPr>
              <a:t>Effective Mathematics </a:t>
            </a:r>
          </a:p>
          <a:p>
            <a:pPr marL="568325" algn="ctr" defTabSz="511175"/>
            <a:r>
              <a:rPr lang="en-US" sz="3200" b="1" dirty="0">
                <a:latin typeface="Arial" panose="020B0604020202020204" pitchFamily="34" charset="0"/>
                <a:cs typeface="Arial" panose="020B0604020202020204" pitchFamily="34" charset="0"/>
              </a:rPr>
              <a:t>Teaching Practice:</a:t>
            </a:r>
          </a:p>
          <a:p>
            <a:pPr marL="568325" algn="ctr" defTabSz="511175"/>
            <a:endParaRPr lang="en-US" sz="3200" b="1" dirty="0">
              <a:solidFill>
                <a:srgbClr val="002060"/>
              </a:solidFill>
              <a:latin typeface="Arial" panose="020B0604020202020204" pitchFamily="34" charset="0"/>
              <a:ea typeface="Calibri"/>
              <a:cs typeface="Arial" panose="020B0604020202020204" pitchFamily="34" charset="0"/>
            </a:endParaRPr>
          </a:p>
          <a:p>
            <a:pPr marL="568325" algn="ctr" defTabSz="511175"/>
            <a:r>
              <a:rPr lang="en-US" sz="3200" b="1" dirty="0">
                <a:solidFill>
                  <a:srgbClr val="002060"/>
                </a:solidFill>
                <a:latin typeface="Arial" panose="020B0604020202020204" pitchFamily="34" charset="0"/>
                <a:ea typeface="Calibri"/>
                <a:cs typeface="Arial" panose="020B0604020202020204" pitchFamily="34" charset="0"/>
              </a:rPr>
              <a:t>Support Productive Struggle in </a:t>
            </a:r>
          </a:p>
          <a:p>
            <a:pPr marL="568325" algn="ctr" defTabSz="511175"/>
            <a:r>
              <a:rPr lang="en-US" sz="3200" b="1" dirty="0">
                <a:solidFill>
                  <a:srgbClr val="002060"/>
                </a:solidFill>
                <a:latin typeface="Arial" panose="020B0604020202020204" pitchFamily="34" charset="0"/>
                <a:ea typeface="Calibri"/>
                <a:cs typeface="Arial" panose="020B0604020202020204" pitchFamily="34" charset="0"/>
              </a:rPr>
              <a:t>Learning Mathematics</a:t>
            </a:r>
          </a:p>
          <a:p>
            <a:endParaRPr lang="en-US" dirty="0"/>
          </a:p>
        </p:txBody>
      </p:sp>
    </p:spTree>
    <p:extLst>
      <p:ext uri="{BB962C8B-B14F-4D97-AF65-F5344CB8AC3E}">
        <p14:creationId xmlns:p14="http://schemas.microsoft.com/office/powerpoint/2010/main" val="696107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Support Productive Struggle in Learning Mathematics</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659333" cy="3416320"/>
          </a:xfrm>
          <a:prstGeom prst="rect">
            <a:avLst/>
          </a:prstGeom>
        </p:spPr>
        <p:txBody>
          <a:bodyPr wrap="square">
            <a:spAutoFit/>
          </a:bodyPr>
          <a:lstStyle/>
          <a:p>
            <a:pPr marL="114300" indent="-114300">
              <a:buNone/>
            </a:pPr>
            <a:r>
              <a:rPr lang="en-US" sz="2400" b="1" dirty="0">
                <a:latin typeface="Arial" panose="020B0604020202020204" pitchFamily="34" charset="0"/>
                <a:cs typeface="Arial" panose="020B0604020202020204" pitchFamily="34" charset="0"/>
              </a:rPr>
              <a:t>Productive Struggle should:</a:t>
            </a:r>
          </a:p>
          <a:p>
            <a:pPr marL="342900" indent="-342900">
              <a:buFont typeface="Arial"/>
              <a:buChar char="•"/>
            </a:pPr>
            <a:r>
              <a:rPr lang="en-US" sz="2400" dirty="0">
                <a:latin typeface="Arial" panose="020B0604020202020204" pitchFamily="34" charset="0"/>
                <a:cs typeface="Arial" panose="020B0604020202020204" pitchFamily="34" charset="0"/>
              </a:rPr>
              <a:t>Be considered essential to learning mathematics with understanding;</a:t>
            </a:r>
          </a:p>
          <a:p>
            <a:pPr marL="342900" indent="-342900">
              <a:buFont typeface="Arial"/>
              <a:buChar char="•"/>
            </a:pPr>
            <a:r>
              <a:rPr lang="en-US" sz="2400" dirty="0">
                <a:latin typeface="Arial" panose="020B0604020202020204" pitchFamily="34" charset="0"/>
                <a:cs typeface="Arial" panose="020B0604020202020204" pitchFamily="34" charset="0"/>
              </a:rPr>
              <a:t>Develop students’ capacity to persevere in the face of challenge; and</a:t>
            </a:r>
          </a:p>
          <a:p>
            <a:pPr marL="342900" indent="-342900">
              <a:buFont typeface="Arial"/>
              <a:buChar char="•"/>
            </a:pPr>
            <a:r>
              <a:rPr lang="en-US" sz="2400" dirty="0">
                <a:latin typeface="Arial" panose="020B0604020202020204" pitchFamily="34" charset="0"/>
                <a:cs typeface="Arial" panose="020B0604020202020204" pitchFamily="34" charset="0"/>
              </a:rPr>
              <a:t>Help students realize that they are capable of doing well in mathematics with effort.</a:t>
            </a:r>
          </a:p>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sp>
        <p:nvSpPr>
          <p:cNvPr id="6" name="TextBox 5">
            <a:extLst>
              <a:ext uri="{FF2B5EF4-FFF2-40B4-BE49-F238E27FC236}">
                <a16:creationId xmlns:a16="http://schemas.microsoft.com/office/drawing/2014/main" id="{405F68C4-DB66-49E5-A401-7C503EF82136}"/>
              </a:ext>
            </a:extLst>
          </p:cNvPr>
          <p:cNvSpPr txBox="1"/>
          <p:nvPr/>
        </p:nvSpPr>
        <p:spPr>
          <a:xfrm>
            <a:off x="922104" y="4701761"/>
            <a:ext cx="8221896" cy="2252924"/>
          </a:xfrm>
          <a:prstGeom prst="rect">
            <a:avLst/>
          </a:prstGeom>
          <a:solidFill>
            <a:schemeClr val="accent1">
              <a:lumMod val="20000"/>
              <a:lumOff val="80000"/>
            </a:schemeClr>
          </a:solidFill>
        </p:spPr>
        <p:txBody>
          <a:bodyPr wrap="square" rtlCol="0">
            <a:spAutoFit/>
          </a:bodyPr>
          <a:lstStyle/>
          <a:p>
            <a:pPr marL="114300">
              <a:lnSpc>
                <a:spcPct val="90000"/>
              </a:lnSpc>
            </a:pPr>
            <a:r>
              <a:rPr lang="en-US" sz="2400" i="1" dirty="0">
                <a:solidFill>
                  <a:srgbClr val="604A7B"/>
                </a:solidFill>
                <a:latin typeface="Arial" panose="020B0604020202020204" pitchFamily="34" charset="0"/>
                <a:cs typeface="Arial" panose="020B0604020202020204" pitchFamily="34" charset="0"/>
              </a:rPr>
              <a:t>By struggling with important mathematics we mean the opposite of simply being presented information to be memorized or being asked only to practice what has been demonstrated.</a:t>
            </a:r>
          </a:p>
          <a:p>
            <a:pPr marL="114300" indent="0" algn="r">
              <a:buNone/>
            </a:pPr>
            <a:r>
              <a:rPr lang="en-US" dirty="0">
                <a:solidFill>
                  <a:srgbClr val="604A7B"/>
                </a:solidFill>
                <a:latin typeface="Verdana"/>
                <a:cs typeface="Verdana"/>
              </a:rPr>
              <a:t>Hiebert &amp; </a:t>
            </a:r>
            <a:r>
              <a:rPr lang="en-US" dirty="0" err="1">
                <a:solidFill>
                  <a:srgbClr val="604A7B"/>
                </a:solidFill>
                <a:latin typeface="Verdana"/>
                <a:cs typeface="Verdana"/>
              </a:rPr>
              <a:t>Grouws</a:t>
            </a:r>
            <a:r>
              <a:rPr lang="en-US" dirty="0">
                <a:solidFill>
                  <a:srgbClr val="604A7B"/>
                </a:solidFill>
                <a:latin typeface="Verdana"/>
                <a:cs typeface="Verdana"/>
              </a:rPr>
              <a:t>, 2007, pp. 387-388</a:t>
            </a:r>
          </a:p>
          <a:p>
            <a:endParaRPr lang="en-US" dirty="0">
              <a:solidFill>
                <a:schemeClr val="tx2"/>
              </a:solidFill>
              <a:latin typeface="Verdana"/>
              <a:cs typeface="Verdana"/>
            </a:endParaRPr>
          </a:p>
          <a:p>
            <a:endParaRPr lang="en-US" dirty="0"/>
          </a:p>
        </p:txBody>
      </p:sp>
    </p:spTree>
    <p:extLst>
      <p:ext uri="{BB962C8B-B14F-4D97-AF65-F5344CB8AC3E}">
        <p14:creationId xmlns:p14="http://schemas.microsoft.com/office/powerpoint/2010/main" val="705140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Support Productive Struggle in Learning Mathematics</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947404" cy="5740033"/>
          </a:xfrm>
          <a:prstGeom prst="rect">
            <a:avLst/>
          </a:prstGeom>
        </p:spPr>
        <p:txBody>
          <a:bodyPr wrap="square">
            <a:spAutoFit/>
          </a:bodyPr>
          <a:lstStyle/>
          <a:p>
            <a:pPr marL="114300" indent="-114300">
              <a:buNone/>
            </a:pPr>
            <a:r>
              <a:rPr lang="en-US" sz="2800" b="1" dirty="0">
                <a:latin typeface="Arial" panose="020B0604020202020204" pitchFamily="34" charset="0"/>
                <a:cs typeface="Arial" panose="020B0604020202020204" pitchFamily="34" charset="0"/>
              </a:rPr>
              <a:t>Productive Struggle entails:</a:t>
            </a:r>
          </a:p>
          <a:p>
            <a:pPr marL="457200" indent="-457200">
              <a:spcBef>
                <a:spcPts val="600"/>
              </a:spcBef>
              <a:buFont typeface="Arial"/>
              <a:buChar char="•"/>
            </a:pPr>
            <a:r>
              <a:rPr lang="en-US" sz="2800" dirty="0">
                <a:latin typeface="Arial" panose="020B0604020202020204" pitchFamily="34" charset="0"/>
                <a:cs typeface="Arial" panose="020B0604020202020204" pitchFamily="34" charset="0"/>
              </a:rPr>
              <a:t>Students individually and collectively grappling with mathematical ideas and relationships</a:t>
            </a:r>
          </a:p>
          <a:p>
            <a:pPr marL="457200" indent="-457200">
              <a:spcBef>
                <a:spcPts val="600"/>
              </a:spcBef>
              <a:buFont typeface="Arial"/>
              <a:buChar char="•"/>
            </a:pPr>
            <a:r>
              <a:rPr lang="en-US" sz="2800" dirty="0">
                <a:latin typeface="Arial" panose="020B0604020202020204" pitchFamily="34" charset="0"/>
                <a:cs typeface="Arial" panose="020B0604020202020204" pitchFamily="34" charset="0"/>
              </a:rPr>
              <a:t>Teachers and students understanding that frustration may occur, but perseverance is important</a:t>
            </a:r>
          </a:p>
          <a:p>
            <a:pPr marL="457200" indent="-457200">
              <a:spcBef>
                <a:spcPts val="600"/>
              </a:spcBef>
              <a:buFont typeface="Arial"/>
              <a:buChar char="•"/>
            </a:pPr>
            <a:r>
              <a:rPr lang="en-US" sz="2800" dirty="0">
                <a:latin typeface="Arial" panose="020B0604020202020204" pitchFamily="34" charset="0"/>
                <a:ea typeface="ＭＳ Ｐゴシック" charset="0"/>
                <a:cs typeface="Arial" panose="020B0604020202020204" pitchFamily="34" charset="0"/>
              </a:rPr>
              <a:t>Communicating about thinking to make it possible for students to help one another make progress on the task</a:t>
            </a:r>
          </a:p>
          <a:p>
            <a:pPr marL="114300" indent="-114300">
              <a:buNone/>
            </a:pPr>
            <a:endParaRPr lang="en-US" sz="2400" b="1" dirty="0">
              <a:latin typeface="Arial" panose="020B0604020202020204" pitchFamily="34" charset="0"/>
              <a:cs typeface="Arial" panose="020B0604020202020204" pitchFamily="34" charset="0"/>
            </a:endParaRPr>
          </a:p>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spTree>
    <p:extLst>
      <p:ext uri="{BB962C8B-B14F-4D97-AF65-F5344CB8AC3E}">
        <p14:creationId xmlns:p14="http://schemas.microsoft.com/office/powerpoint/2010/main" val="4270077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Support Productive Struggle in Learning Mathematics</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947404" cy="1200329"/>
          </a:xfrm>
          <a:prstGeom prst="rect">
            <a:avLst/>
          </a:prstGeom>
        </p:spPr>
        <p:txBody>
          <a:bodyPr wrap="square">
            <a:spAutoFit/>
          </a:bodyPr>
          <a:lstStyle/>
          <a:p>
            <a:pPr marL="114300" indent="-114300">
              <a:buNone/>
            </a:pPr>
            <a:endParaRPr lang="en-US" sz="2400" b="1" dirty="0">
              <a:latin typeface="Arial" panose="020B0604020202020204" pitchFamily="34" charset="0"/>
              <a:cs typeface="Arial" panose="020B0604020202020204" pitchFamily="34" charset="0"/>
            </a:endParaRPr>
          </a:p>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pic>
        <p:nvPicPr>
          <p:cNvPr id="7" name="Picture 6" title="Barometer Picture">
            <a:extLst>
              <a:ext uri="{FF2B5EF4-FFF2-40B4-BE49-F238E27FC236}">
                <a16:creationId xmlns:a16="http://schemas.microsoft.com/office/drawing/2014/main" id="{B187505E-5DFF-455A-B570-B395439C4EA0}"/>
              </a:ext>
            </a:extLst>
          </p:cNvPr>
          <p:cNvPicPr>
            <a:picLocks noChangeAspect="1"/>
          </p:cNvPicPr>
          <p:nvPr/>
        </p:nvPicPr>
        <p:blipFill>
          <a:blip r:embed="rId5"/>
          <a:stretch>
            <a:fillRect/>
          </a:stretch>
        </p:blipFill>
        <p:spPr>
          <a:xfrm>
            <a:off x="889122" y="1769302"/>
            <a:ext cx="8249678" cy="5088698"/>
          </a:xfrm>
          <a:prstGeom prst="rect">
            <a:avLst/>
          </a:prstGeom>
        </p:spPr>
      </p:pic>
    </p:spTree>
    <p:extLst>
      <p:ext uri="{BB962C8B-B14F-4D97-AF65-F5344CB8AC3E}">
        <p14:creationId xmlns:p14="http://schemas.microsoft.com/office/powerpoint/2010/main" val="2580953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015" cy="68580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25552" y="149352"/>
            <a:ext cx="883919" cy="1207007"/>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259079" y="182880"/>
            <a:ext cx="762000" cy="1085087"/>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256031" y="179831"/>
            <a:ext cx="768350" cy="1091565"/>
          </a:xfrm>
          <a:custGeom>
            <a:avLst/>
            <a:gdLst/>
            <a:ahLst/>
            <a:cxnLst/>
            <a:rect l="l" t="t" r="r" b="b"/>
            <a:pathLst>
              <a:path w="768350" h="1091565">
                <a:moveTo>
                  <a:pt x="0" y="0"/>
                </a:moveTo>
                <a:lnTo>
                  <a:pt x="768096" y="0"/>
                </a:lnTo>
                <a:lnTo>
                  <a:pt x="768096" y="1091184"/>
                </a:lnTo>
                <a:lnTo>
                  <a:pt x="0" y="1091184"/>
                </a:lnTo>
                <a:lnTo>
                  <a:pt x="0" y="0"/>
                </a:lnTo>
                <a:close/>
              </a:path>
            </a:pathLst>
          </a:custGeom>
          <a:ln w="6096">
            <a:solidFill>
              <a:srgbClr val="FFFFFF"/>
            </a:solidFill>
          </a:ln>
        </p:spPr>
        <p:txBody>
          <a:bodyPr wrap="square" lIns="0" tIns="0" rIns="0" bIns="0" rtlCol="0"/>
          <a:lstStyle/>
          <a:p>
            <a:endParaRPr/>
          </a:p>
        </p:txBody>
      </p:sp>
      <p:sp>
        <p:nvSpPr>
          <p:cNvPr id="6" name="object 6"/>
          <p:cNvSpPr/>
          <p:nvPr/>
        </p:nvSpPr>
        <p:spPr>
          <a:xfrm>
            <a:off x="890015" y="1563926"/>
            <a:ext cx="8253985" cy="5294074"/>
          </a:xfrm>
          <a:prstGeom prst="rect">
            <a:avLst/>
          </a:prstGeom>
          <a:blipFill>
            <a:blip r:embed="rId6" cstate="print"/>
            <a:stretch>
              <a:fillRect/>
            </a:stretch>
          </a:blipFill>
        </p:spPr>
        <p:txBody>
          <a:bodyPr wrap="square" lIns="0" tIns="0" rIns="0" bIns="0" rtlCol="0"/>
          <a:lstStyle/>
          <a:p>
            <a:endParaRPr dirty="0"/>
          </a:p>
        </p:txBody>
      </p:sp>
      <p:sp>
        <p:nvSpPr>
          <p:cNvPr id="7" name="TextBox 6">
            <a:extLst>
              <a:ext uri="{FF2B5EF4-FFF2-40B4-BE49-F238E27FC236}">
                <a16:creationId xmlns:a16="http://schemas.microsoft.com/office/drawing/2014/main" id="{3F4D8345-9730-455C-8CEA-630A4F0CD77D}"/>
              </a:ext>
            </a:extLst>
          </p:cNvPr>
          <p:cNvSpPr txBox="1"/>
          <p:nvPr/>
        </p:nvSpPr>
        <p:spPr>
          <a:xfrm>
            <a:off x="1109471" y="91135"/>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Support Productive Struggle in Learning Mathematics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015" cy="68580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25552" y="149352"/>
            <a:ext cx="883919" cy="1207007"/>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259079" y="182880"/>
            <a:ext cx="762000" cy="1085087"/>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256031" y="179831"/>
            <a:ext cx="768350" cy="1091565"/>
          </a:xfrm>
          <a:custGeom>
            <a:avLst/>
            <a:gdLst/>
            <a:ahLst/>
            <a:cxnLst/>
            <a:rect l="l" t="t" r="r" b="b"/>
            <a:pathLst>
              <a:path w="768350" h="1091565">
                <a:moveTo>
                  <a:pt x="0" y="0"/>
                </a:moveTo>
                <a:lnTo>
                  <a:pt x="768096" y="0"/>
                </a:lnTo>
                <a:lnTo>
                  <a:pt x="768096" y="1091184"/>
                </a:lnTo>
                <a:lnTo>
                  <a:pt x="0" y="1091184"/>
                </a:lnTo>
                <a:lnTo>
                  <a:pt x="0" y="0"/>
                </a:lnTo>
                <a:close/>
              </a:path>
            </a:pathLst>
          </a:custGeom>
          <a:ln w="6096">
            <a:solidFill>
              <a:srgbClr val="FFFFFF"/>
            </a:solidFill>
          </a:ln>
        </p:spPr>
        <p:txBody>
          <a:bodyPr wrap="square" lIns="0" tIns="0" rIns="0" bIns="0" rtlCol="0"/>
          <a:lstStyle/>
          <a:p>
            <a:endParaRPr/>
          </a:p>
        </p:txBody>
      </p:sp>
      <p:sp>
        <p:nvSpPr>
          <p:cNvPr id="7" name="TextBox 6">
            <a:extLst>
              <a:ext uri="{FF2B5EF4-FFF2-40B4-BE49-F238E27FC236}">
                <a16:creationId xmlns:a16="http://schemas.microsoft.com/office/drawing/2014/main" id="{3F4D8345-9730-455C-8CEA-630A4F0CD77D}"/>
              </a:ext>
            </a:extLst>
          </p:cNvPr>
          <p:cNvSpPr txBox="1"/>
          <p:nvPr/>
        </p:nvSpPr>
        <p:spPr>
          <a:xfrm>
            <a:off x="1109471" y="91135"/>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Support Productive Struggle in Learning Mathematics</a:t>
            </a:r>
          </a:p>
        </p:txBody>
      </p:sp>
      <p:sp>
        <p:nvSpPr>
          <p:cNvPr id="8" name="TextBox 7">
            <a:extLst>
              <a:ext uri="{FF2B5EF4-FFF2-40B4-BE49-F238E27FC236}">
                <a16:creationId xmlns:a16="http://schemas.microsoft.com/office/drawing/2014/main" id="{6EDF4048-0C60-49AD-BE33-7403F8ACFDC3}"/>
              </a:ext>
            </a:extLst>
          </p:cNvPr>
          <p:cNvSpPr txBox="1"/>
          <p:nvPr/>
        </p:nvSpPr>
        <p:spPr>
          <a:xfrm>
            <a:off x="1189168" y="2639088"/>
            <a:ext cx="7954831" cy="2616101"/>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How can teachers support productive struggle among the students – individually and collectively?</a:t>
            </a:r>
          </a:p>
          <a:p>
            <a:endParaRPr lang="en-US" sz="2800" i="1" dirty="0">
              <a:solidFill>
                <a:srgbClr val="FF0000"/>
              </a:solidFill>
              <a:latin typeface="Arial" panose="020B0604020202020204" pitchFamily="34" charset="0"/>
              <a:cs typeface="Arial" panose="020B0604020202020204" pitchFamily="34" charset="0"/>
            </a:endParaRPr>
          </a:p>
          <a:p>
            <a:endParaRPr lang="en-US" sz="2800" i="1" dirty="0">
              <a:solidFill>
                <a:srgbClr val="FF0000"/>
              </a:solidFill>
              <a:cs typeface="Verdana"/>
            </a:endParaRPr>
          </a:p>
        </p:txBody>
      </p:sp>
    </p:spTree>
    <p:extLst>
      <p:ext uri="{BB962C8B-B14F-4D97-AF65-F5344CB8AC3E}">
        <p14:creationId xmlns:p14="http://schemas.microsoft.com/office/powerpoint/2010/main" val="11747414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895867" y="1636923"/>
            <a:ext cx="8109237" cy="2144177"/>
          </a:xfrm>
          <a:prstGeom prst="rect">
            <a:avLst/>
          </a:prstGeom>
        </p:spPr>
        <p:txBody>
          <a:bodyPr vert="horz" wrap="square" lIns="0" tIns="165100" rIns="0" bIns="0" rtlCol="0">
            <a:spAutoFit/>
          </a:bodyPr>
          <a:lstStyle/>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355600" indent="-342900">
              <a:lnSpc>
                <a:spcPct val="100000"/>
              </a:lnSpc>
              <a:spcBef>
                <a:spcPts val="1300"/>
              </a:spcBef>
              <a:buFont typeface="Arial" panose="020B0604020202020204" pitchFamily="34" charset="0"/>
              <a:buChar char="•"/>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F8D9F34-E05A-4879-8856-804AC1E0668B}"/>
              </a:ext>
            </a:extLst>
          </p:cNvPr>
          <p:cNvSpPr/>
          <p:nvPr/>
        </p:nvSpPr>
        <p:spPr>
          <a:xfrm>
            <a:off x="639618" y="295175"/>
            <a:ext cx="9373186" cy="1754326"/>
          </a:xfrm>
          <a:prstGeom prst="rect">
            <a:avLst/>
          </a:prstGeom>
        </p:spPr>
        <p:txBody>
          <a:bodyPr wrap="square">
            <a:spAutoFit/>
          </a:bodyPr>
          <a:lstStyle/>
          <a:p>
            <a:pPr marL="568325" defTabSz="511175"/>
            <a:r>
              <a:rPr lang="en-US" sz="6000" b="1" dirty="0">
                <a:latin typeface="Arial" panose="020B0604020202020204" pitchFamily="34" charset="0"/>
                <a:cs typeface="Arial" panose="020B0604020202020204" pitchFamily="34" charset="0"/>
              </a:rPr>
              <a:t>A Closer Look </a:t>
            </a:r>
          </a:p>
          <a:p>
            <a:pPr marL="568325" defTabSz="511175"/>
            <a:r>
              <a:rPr lang="en-US" sz="4800" b="1" i="1" dirty="0">
                <a:latin typeface="Arial" panose="020B0604020202020204" pitchFamily="34" charset="0"/>
                <a:cs typeface="Arial" panose="020B0604020202020204" pitchFamily="34" charset="0"/>
              </a:rPr>
              <a:t>     </a:t>
            </a:r>
          </a:p>
        </p:txBody>
      </p:sp>
      <p:pic>
        <p:nvPicPr>
          <p:cNvPr id="4" name="Picture 3" descr="A picture containing mirror&#10;&#10;Description automatically generated">
            <a:extLst>
              <a:ext uri="{FF2B5EF4-FFF2-40B4-BE49-F238E27FC236}">
                <a16:creationId xmlns:a16="http://schemas.microsoft.com/office/drawing/2014/main" id="{9284C0F5-B91A-4D1F-8EE6-9DC5427182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562845" y="747760"/>
            <a:ext cx="2064475" cy="1961251"/>
          </a:xfrm>
          <a:prstGeom prst="rect">
            <a:avLst/>
          </a:prstGeom>
        </p:spPr>
      </p:pic>
      <p:sp>
        <p:nvSpPr>
          <p:cNvPr id="5" name="TextBox 4">
            <a:extLst>
              <a:ext uri="{FF2B5EF4-FFF2-40B4-BE49-F238E27FC236}">
                <a16:creationId xmlns:a16="http://schemas.microsoft.com/office/drawing/2014/main" id="{A980EF4D-25E6-4F22-AABD-F70DACC474B2}"/>
              </a:ext>
            </a:extLst>
          </p:cNvPr>
          <p:cNvSpPr txBox="1"/>
          <p:nvPr/>
        </p:nvSpPr>
        <p:spPr>
          <a:xfrm>
            <a:off x="259216" y="1802328"/>
            <a:ext cx="8625568" cy="4678204"/>
          </a:xfrm>
          <a:prstGeom prst="rect">
            <a:avLst/>
          </a:prstGeom>
          <a:noFill/>
        </p:spPr>
        <p:txBody>
          <a:bodyPr wrap="square" rtlCol="0">
            <a:spAutoFit/>
          </a:bodyPr>
          <a:lstStyle/>
          <a:p>
            <a:pPr marL="568325" algn="ctr" defTabSz="511175"/>
            <a:r>
              <a:rPr lang="en-US" sz="4400" b="1" i="1" dirty="0">
                <a:solidFill>
                  <a:schemeClr val="tx2"/>
                </a:solidFill>
                <a:latin typeface="Arial" panose="020B0604020202020204" pitchFamily="34" charset="0"/>
                <a:cs typeface="Arial" panose="020B0604020202020204" pitchFamily="34" charset="0"/>
              </a:rPr>
              <a:t>Measure Me</a:t>
            </a:r>
          </a:p>
          <a:p>
            <a:pPr marL="568325" algn="ctr" defTabSz="511175"/>
            <a:endParaRPr lang="en-US" sz="4400" b="1" dirty="0">
              <a:solidFill>
                <a:schemeClr val="tx2"/>
              </a:solidFill>
              <a:latin typeface="Arial" panose="020B0604020202020204" pitchFamily="34" charset="0"/>
              <a:cs typeface="Arial" panose="020B0604020202020204" pitchFamily="34" charset="0"/>
            </a:endParaRPr>
          </a:p>
          <a:p>
            <a:pPr marL="568325" algn="ctr" defTabSz="511175"/>
            <a:r>
              <a:rPr lang="en-US" sz="3200" b="1" dirty="0">
                <a:latin typeface="Arial" panose="020B0604020202020204" pitchFamily="34" charset="0"/>
                <a:cs typeface="Arial" panose="020B0604020202020204" pitchFamily="34" charset="0"/>
              </a:rPr>
              <a:t>WV Classroom Video Experience</a:t>
            </a:r>
          </a:p>
          <a:p>
            <a:pPr marL="568325" algn="ctr" defTabSz="511175"/>
            <a:r>
              <a:rPr lang="en-US" sz="3200" b="1" dirty="0">
                <a:latin typeface="Arial" panose="020B0604020202020204" pitchFamily="34" charset="0"/>
                <a:cs typeface="Arial" panose="020B0604020202020204" pitchFamily="34" charset="0"/>
              </a:rPr>
              <a:t>and the Effective Mathematics </a:t>
            </a:r>
          </a:p>
          <a:p>
            <a:pPr marL="568325" algn="ctr" defTabSz="511175"/>
            <a:r>
              <a:rPr lang="en-US" sz="3200" b="1" dirty="0">
                <a:latin typeface="Arial" panose="020B0604020202020204" pitchFamily="34" charset="0"/>
                <a:cs typeface="Arial" panose="020B0604020202020204" pitchFamily="34" charset="0"/>
              </a:rPr>
              <a:t>Teaching Practice:</a:t>
            </a:r>
          </a:p>
          <a:p>
            <a:pPr marL="568325" algn="ctr" defTabSz="511175"/>
            <a:endParaRPr lang="en-US" sz="3200" b="1" dirty="0">
              <a:solidFill>
                <a:srgbClr val="002060"/>
              </a:solidFill>
              <a:latin typeface="Arial" panose="020B0604020202020204" pitchFamily="34" charset="0"/>
              <a:ea typeface="Calibri"/>
              <a:cs typeface="Arial" panose="020B0604020202020204" pitchFamily="34" charset="0"/>
            </a:endParaRPr>
          </a:p>
          <a:p>
            <a:pPr marL="568325" algn="ctr" defTabSz="511175"/>
            <a:r>
              <a:rPr lang="en-US" sz="3200" b="1" dirty="0">
                <a:solidFill>
                  <a:srgbClr val="002060"/>
                </a:solidFill>
                <a:latin typeface="Arial" panose="020B0604020202020204" pitchFamily="34" charset="0"/>
                <a:ea typeface="Calibri"/>
                <a:cs typeface="Arial" panose="020B0604020202020204" pitchFamily="34" charset="0"/>
              </a:rPr>
              <a:t>Elicit and Use Evidence of </a:t>
            </a:r>
          </a:p>
          <a:p>
            <a:pPr marL="568325" algn="ctr" defTabSz="511175"/>
            <a:r>
              <a:rPr lang="en-US" sz="3200" b="1" dirty="0">
                <a:solidFill>
                  <a:srgbClr val="002060"/>
                </a:solidFill>
                <a:latin typeface="Arial" panose="020B0604020202020204" pitchFamily="34" charset="0"/>
                <a:ea typeface="Calibri"/>
                <a:cs typeface="Arial" panose="020B0604020202020204" pitchFamily="34" charset="0"/>
              </a:rPr>
              <a:t>Student Thinking</a:t>
            </a:r>
          </a:p>
          <a:p>
            <a:endParaRPr lang="en-US" dirty="0"/>
          </a:p>
        </p:txBody>
      </p:sp>
    </p:spTree>
    <p:extLst>
      <p:ext uri="{BB962C8B-B14F-4D97-AF65-F5344CB8AC3E}">
        <p14:creationId xmlns:p14="http://schemas.microsoft.com/office/powerpoint/2010/main" val="32934000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Elicit and Use Evidence of Student Thinking</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659333" cy="830997"/>
          </a:xfrm>
          <a:prstGeom prst="rect">
            <a:avLst/>
          </a:prstGeom>
        </p:spPr>
        <p:txBody>
          <a:bodyPr wrap="square">
            <a:spAutoFit/>
          </a:bodyPr>
          <a:lstStyle/>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sp>
        <p:nvSpPr>
          <p:cNvPr id="3" name="Rectangle 2">
            <a:extLst>
              <a:ext uri="{FF2B5EF4-FFF2-40B4-BE49-F238E27FC236}">
                <a16:creationId xmlns:a16="http://schemas.microsoft.com/office/drawing/2014/main" id="{D841212A-585B-4C9A-B679-FFBC86091F17}"/>
              </a:ext>
            </a:extLst>
          </p:cNvPr>
          <p:cNvSpPr/>
          <p:nvPr/>
        </p:nvSpPr>
        <p:spPr>
          <a:xfrm>
            <a:off x="547118" y="1914715"/>
            <a:ext cx="7954830" cy="3046796"/>
          </a:xfrm>
          <a:prstGeom prst="rect">
            <a:avLst/>
          </a:prstGeom>
        </p:spPr>
        <p:txBody>
          <a:bodyPr wrap="square">
            <a:spAutoFit/>
          </a:bodyPr>
          <a:lstStyle/>
          <a:p>
            <a:pPr marL="672465" marR="5080">
              <a:lnSpc>
                <a:spcPct val="108000"/>
              </a:lnSpc>
              <a:spcBef>
                <a:spcPts val="1200"/>
              </a:spcBef>
            </a:pPr>
            <a:r>
              <a:rPr lang="en-US" sz="3000" spc="-10" dirty="0">
                <a:latin typeface="Arial" panose="020B0604020202020204" pitchFamily="34" charset="0"/>
                <a:cs typeface="Arial" panose="020B0604020202020204" pitchFamily="34" charset="0"/>
              </a:rPr>
              <a:t>Effective teaching </a:t>
            </a:r>
            <a:r>
              <a:rPr lang="en-US" sz="3000" dirty="0">
                <a:latin typeface="Arial" panose="020B0604020202020204" pitchFamily="34" charset="0"/>
                <a:cs typeface="Arial" panose="020B0604020202020204" pitchFamily="34" charset="0"/>
              </a:rPr>
              <a:t>of </a:t>
            </a:r>
            <a:r>
              <a:rPr lang="en-US" sz="3000" spc="-10" dirty="0">
                <a:latin typeface="Arial" panose="020B0604020202020204" pitchFamily="34" charset="0"/>
                <a:cs typeface="Arial" panose="020B0604020202020204" pitchFamily="34" charset="0"/>
              </a:rPr>
              <a:t>mathematics </a:t>
            </a:r>
            <a:r>
              <a:rPr lang="en-US" sz="3000" b="1" spc="-5" dirty="0">
                <a:latin typeface="Arial" panose="020B0604020202020204" pitchFamily="34" charset="0"/>
                <a:cs typeface="Arial" panose="020B0604020202020204" pitchFamily="34" charset="0"/>
              </a:rPr>
              <a:t>uses  evidence </a:t>
            </a:r>
            <a:r>
              <a:rPr lang="en-US" sz="3000" b="1" dirty="0">
                <a:latin typeface="Arial" panose="020B0604020202020204" pitchFamily="34" charset="0"/>
                <a:cs typeface="Arial" panose="020B0604020202020204" pitchFamily="34" charset="0"/>
              </a:rPr>
              <a:t>of </a:t>
            </a:r>
            <a:r>
              <a:rPr lang="en-US" sz="3000" b="1" spc="-5" dirty="0">
                <a:latin typeface="Arial" panose="020B0604020202020204" pitchFamily="34" charset="0"/>
                <a:cs typeface="Arial" panose="020B0604020202020204" pitchFamily="34" charset="0"/>
              </a:rPr>
              <a:t>student </a:t>
            </a:r>
            <a:r>
              <a:rPr lang="en-US" sz="3000" b="1" spc="-10" dirty="0">
                <a:latin typeface="Arial" panose="020B0604020202020204" pitchFamily="34" charset="0"/>
                <a:cs typeface="Arial" panose="020B0604020202020204" pitchFamily="34" charset="0"/>
              </a:rPr>
              <a:t>thinking </a:t>
            </a:r>
            <a:r>
              <a:rPr lang="en-US" sz="3000" spc="-5" dirty="0">
                <a:latin typeface="Arial" panose="020B0604020202020204" pitchFamily="34" charset="0"/>
                <a:cs typeface="Arial" panose="020B0604020202020204" pitchFamily="34" charset="0"/>
              </a:rPr>
              <a:t>to assess </a:t>
            </a:r>
            <a:r>
              <a:rPr lang="en-US" sz="3000" dirty="0">
                <a:latin typeface="Arial" panose="020B0604020202020204" pitchFamily="34" charset="0"/>
                <a:cs typeface="Arial" panose="020B0604020202020204" pitchFamily="34" charset="0"/>
              </a:rPr>
              <a:t>progress </a:t>
            </a:r>
            <a:r>
              <a:rPr lang="en-US" sz="3000" spc="-5" dirty="0">
                <a:latin typeface="Arial" panose="020B0604020202020204" pitchFamily="34" charset="0"/>
                <a:cs typeface="Arial" panose="020B0604020202020204" pitchFamily="34" charset="0"/>
              </a:rPr>
              <a:t>toward </a:t>
            </a:r>
            <a:r>
              <a:rPr lang="en-US" sz="3000" spc="-10" dirty="0">
                <a:latin typeface="Arial" panose="020B0604020202020204" pitchFamily="34" charset="0"/>
                <a:cs typeface="Arial" panose="020B0604020202020204" pitchFamily="34" charset="0"/>
              </a:rPr>
              <a:t>mathematical understanding </a:t>
            </a:r>
            <a:r>
              <a:rPr lang="en-US" sz="3000" spc="-5" dirty="0">
                <a:latin typeface="Arial" panose="020B0604020202020204" pitchFamily="34" charset="0"/>
                <a:cs typeface="Arial" panose="020B0604020202020204" pitchFamily="34" charset="0"/>
              </a:rPr>
              <a:t>and to </a:t>
            </a:r>
            <a:r>
              <a:rPr lang="en-US" sz="3000" spc="-10" dirty="0">
                <a:latin typeface="Arial" panose="020B0604020202020204" pitchFamily="34" charset="0"/>
                <a:cs typeface="Arial" panose="020B0604020202020204" pitchFamily="34" charset="0"/>
              </a:rPr>
              <a:t>adjust instruction continually in </a:t>
            </a:r>
            <a:r>
              <a:rPr lang="en-US" sz="3000" spc="-15" dirty="0">
                <a:latin typeface="Arial" panose="020B0604020202020204" pitchFamily="34" charset="0"/>
                <a:cs typeface="Arial" panose="020B0604020202020204" pitchFamily="34" charset="0"/>
              </a:rPr>
              <a:t>ways </a:t>
            </a:r>
            <a:r>
              <a:rPr lang="en-US" sz="3000" spc="-10" dirty="0">
                <a:latin typeface="Arial" panose="020B0604020202020204" pitchFamily="34" charset="0"/>
                <a:cs typeface="Arial" panose="020B0604020202020204" pitchFamily="34" charset="0"/>
              </a:rPr>
              <a:t>that </a:t>
            </a:r>
            <a:r>
              <a:rPr lang="en-US" sz="3000" spc="-5" dirty="0">
                <a:latin typeface="Arial" panose="020B0604020202020204" pitchFamily="34" charset="0"/>
                <a:cs typeface="Arial" panose="020B0604020202020204" pitchFamily="34" charset="0"/>
              </a:rPr>
              <a:t>support and extend</a:t>
            </a:r>
            <a:r>
              <a:rPr lang="en-US" sz="3000" spc="120" dirty="0">
                <a:latin typeface="Arial" panose="020B0604020202020204" pitchFamily="34" charset="0"/>
                <a:cs typeface="Arial" panose="020B0604020202020204" pitchFamily="34" charset="0"/>
              </a:rPr>
              <a:t> </a:t>
            </a:r>
            <a:r>
              <a:rPr lang="en-US" sz="3000" spc="-10" dirty="0">
                <a:latin typeface="Arial" panose="020B0604020202020204" pitchFamily="34" charset="0"/>
                <a:cs typeface="Arial" panose="020B0604020202020204" pitchFamily="34" charset="0"/>
              </a:rPr>
              <a:t>learning.</a:t>
            </a:r>
          </a:p>
        </p:txBody>
      </p:sp>
    </p:spTree>
    <p:extLst>
      <p:ext uri="{BB962C8B-B14F-4D97-AF65-F5344CB8AC3E}">
        <p14:creationId xmlns:p14="http://schemas.microsoft.com/office/powerpoint/2010/main" val="298277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041B99A-64BB-45DC-A567-F76B31334399}"/>
              </a:ext>
            </a:extLst>
          </p:cNvPr>
          <p:cNvSpPr/>
          <p:nvPr/>
        </p:nvSpPr>
        <p:spPr>
          <a:xfrm>
            <a:off x="1147740" y="342798"/>
            <a:ext cx="8057750" cy="1323439"/>
          </a:xfrm>
          <a:prstGeom prst="rect">
            <a:avLst/>
          </a:prstGeom>
        </p:spPr>
        <p:txBody>
          <a:bodyPr wrap="square">
            <a:spAutoFit/>
          </a:bodyPr>
          <a:lstStyle/>
          <a:p>
            <a:r>
              <a:rPr lang="en-US" sz="4000" b="1" dirty="0">
                <a:latin typeface="Arial" panose="020B0604020202020204" pitchFamily="34" charset="0"/>
                <a:cs typeface="Arial" panose="020B0604020202020204" pitchFamily="34" charset="0"/>
              </a:rPr>
              <a:t>Although We Have Made Progress, Challenges</a:t>
            </a:r>
            <a:r>
              <a:rPr lang="en-US" sz="4000" b="1" spc="-15" dirty="0">
                <a:latin typeface="Arial" panose="020B0604020202020204" pitchFamily="34" charset="0"/>
                <a:cs typeface="Arial" panose="020B0604020202020204" pitchFamily="34" charset="0"/>
              </a:rPr>
              <a:t> </a:t>
            </a:r>
            <a:r>
              <a:rPr lang="en-US" sz="4000" b="1" spc="5" dirty="0">
                <a:latin typeface="Arial" panose="020B0604020202020204" pitchFamily="34" charset="0"/>
                <a:cs typeface="Arial" panose="020B0604020202020204" pitchFamily="34" charset="0"/>
              </a:rPr>
              <a:t>Remain</a:t>
            </a:r>
            <a:endParaRPr lang="en-US" sz="4000" b="1" dirty="0">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E685B5DE-935C-4EE6-B53A-D775E4F27028}"/>
              </a:ext>
            </a:extLst>
          </p:cNvPr>
          <p:cNvSpPr txBox="1"/>
          <p:nvPr/>
        </p:nvSpPr>
        <p:spPr>
          <a:xfrm>
            <a:off x="889123" y="2027099"/>
            <a:ext cx="8189246" cy="4040209"/>
          </a:xfrm>
          <a:prstGeom prst="rect">
            <a:avLst/>
          </a:prstGeom>
        </p:spPr>
        <p:txBody>
          <a:bodyPr vert="horz" wrap="square" lIns="0" tIns="13335" rIns="0" bIns="0" rtlCol="0">
            <a:spAutoFit/>
          </a:bodyPr>
          <a:lstStyle/>
          <a:p>
            <a:pPr marL="266700" marR="381635" indent="-228600">
              <a:lnSpc>
                <a:spcPct val="100000"/>
              </a:lnSpc>
              <a:spcBef>
                <a:spcPts val="105"/>
              </a:spcBef>
              <a:buFont typeface="Arial"/>
              <a:buChar char="•"/>
              <a:tabLst>
                <a:tab pos="266065" algn="l"/>
                <a:tab pos="266700" algn="l"/>
              </a:tabLst>
            </a:pPr>
            <a:r>
              <a:rPr sz="3000" dirty="0">
                <a:latin typeface="Arial" panose="020B0604020202020204" pitchFamily="34" charset="0"/>
                <a:cs typeface="Arial" panose="020B0604020202020204" pitchFamily="34" charset="0"/>
              </a:rPr>
              <a:t>The </a:t>
            </a:r>
            <a:r>
              <a:rPr sz="3000" spc="-20" dirty="0">
                <a:latin typeface="Arial" panose="020B0604020202020204" pitchFamily="34" charset="0"/>
                <a:cs typeface="Arial" panose="020B0604020202020204" pitchFamily="34" charset="0"/>
              </a:rPr>
              <a:t>average </a:t>
            </a:r>
            <a:r>
              <a:rPr sz="3000" spc="-5" dirty="0">
                <a:latin typeface="Arial" panose="020B0604020202020204" pitchFamily="34" charset="0"/>
                <a:cs typeface="Arial" panose="020B0604020202020204" pitchFamily="34" charset="0"/>
              </a:rPr>
              <a:t>mathematics </a:t>
            </a:r>
            <a:r>
              <a:rPr sz="3000" dirty="0">
                <a:latin typeface="Arial" panose="020B0604020202020204" pitchFamily="34" charset="0"/>
                <a:cs typeface="Arial" panose="020B0604020202020204" pitchFamily="34" charset="0"/>
              </a:rPr>
              <a:t>NAEP score for </a:t>
            </a:r>
            <a:r>
              <a:rPr lang="en-US" sz="3000" dirty="0">
                <a:latin typeface="Arial" panose="020B0604020202020204" pitchFamily="34" charset="0"/>
                <a:cs typeface="Arial" panose="020B0604020202020204" pitchFamily="34" charset="0"/>
              </a:rPr>
              <a:t>eighth grade students </a:t>
            </a:r>
            <a:r>
              <a:rPr sz="3000" spc="-5" dirty="0">
                <a:latin typeface="Arial" panose="020B0604020202020204" pitchFamily="34" charset="0"/>
                <a:cs typeface="Arial" panose="020B0604020202020204" pitchFamily="34" charset="0"/>
              </a:rPr>
              <a:t>has </a:t>
            </a:r>
            <a:r>
              <a:rPr sz="3000" dirty="0">
                <a:latin typeface="Arial" panose="020B0604020202020204" pitchFamily="34" charset="0"/>
                <a:cs typeface="Arial" panose="020B0604020202020204" pitchFamily="34" charset="0"/>
              </a:rPr>
              <a:t>been </a:t>
            </a:r>
            <a:r>
              <a:rPr sz="3000" spc="-10" dirty="0">
                <a:latin typeface="Arial" panose="020B0604020202020204" pitchFamily="34" charset="0"/>
                <a:cs typeface="Arial" panose="020B0604020202020204" pitchFamily="34" charset="0"/>
              </a:rPr>
              <a:t>essentially flat </a:t>
            </a:r>
            <a:r>
              <a:rPr sz="3000" spc="-5" dirty="0">
                <a:latin typeface="Arial" panose="020B0604020202020204" pitchFamily="34" charset="0"/>
                <a:cs typeface="Arial" panose="020B0604020202020204" pitchFamily="34" charset="0"/>
              </a:rPr>
              <a:t>since</a:t>
            </a:r>
            <a:r>
              <a:rPr sz="3000" spc="110" dirty="0">
                <a:latin typeface="Arial" panose="020B0604020202020204" pitchFamily="34" charset="0"/>
                <a:cs typeface="Arial" panose="020B0604020202020204" pitchFamily="34" charset="0"/>
              </a:rPr>
              <a:t> </a:t>
            </a:r>
            <a:r>
              <a:rPr lang="en-US" sz="3000" spc="-10" dirty="0">
                <a:latin typeface="Arial" panose="020B0604020202020204" pitchFamily="34" charset="0"/>
                <a:cs typeface="Arial" panose="020B0604020202020204" pitchFamily="34" charset="0"/>
              </a:rPr>
              <a:t>2009</a:t>
            </a:r>
            <a:r>
              <a:rPr sz="3000" spc="-10" dirty="0">
                <a:latin typeface="Arial" panose="020B0604020202020204" pitchFamily="34" charset="0"/>
                <a:cs typeface="Arial" panose="020B0604020202020204" pitchFamily="34" charset="0"/>
              </a:rPr>
              <a:t>.</a:t>
            </a:r>
            <a:endParaRPr sz="3000" dirty="0">
              <a:latin typeface="Arial" panose="020B0604020202020204" pitchFamily="34" charset="0"/>
              <a:cs typeface="Arial" panose="020B0604020202020204" pitchFamily="34" charset="0"/>
            </a:endParaRPr>
          </a:p>
          <a:p>
            <a:pPr marL="266700" marR="522605" indent="-228600">
              <a:lnSpc>
                <a:spcPct val="100000"/>
              </a:lnSpc>
              <a:spcBef>
                <a:spcPts val="1320"/>
              </a:spcBef>
              <a:buFont typeface="Arial"/>
              <a:buChar char="•"/>
              <a:tabLst>
                <a:tab pos="266065" algn="l"/>
                <a:tab pos="266700" algn="l"/>
              </a:tabLst>
            </a:pPr>
            <a:r>
              <a:rPr sz="3000" dirty="0">
                <a:latin typeface="Arial" panose="020B0604020202020204" pitchFamily="34" charset="0"/>
                <a:cs typeface="Arial" panose="020B0604020202020204" pitchFamily="34" charset="0"/>
              </a:rPr>
              <a:t>Among </a:t>
            </a:r>
            <a:r>
              <a:rPr lang="en-US" sz="3000" spc="-5" dirty="0">
                <a:latin typeface="Arial" panose="020B0604020202020204" pitchFamily="34" charset="0"/>
                <a:cs typeface="Arial" panose="020B0604020202020204" pitchFamily="34" charset="0"/>
              </a:rPr>
              <a:t>79 </a:t>
            </a:r>
            <a:r>
              <a:rPr sz="3000" spc="-5" dirty="0">
                <a:latin typeface="Arial" panose="020B0604020202020204" pitchFamily="34" charset="0"/>
                <a:cs typeface="Arial" panose="020B0604020202020204" pitchFamily="34" charset="0"/>
              </a:rPr>
              <a:t>countries </a:t>
            </a:r>
            <a:r>
              <a:rPr sz="3000" spc="-10" dirty="0">
                <a:latin typeface="Arial" panose="020B0604020202020204" pitchFamily="34" charset="0"/>
                <a:cs typeface="Arial" panose="020B0604020202020204" pitchFamily="34" charset="0"/>
              </a:rPr>
              <a:t>participating </a:t>
            </a:r>
            <a:r>
              <a:rPr sz="3000" spc="-15" dirty="0">
                <a:latin typeface="Arial" panose="020B0604020202020204" pitchFamily="34" charset="0"/>
                <a:cs typeface="Arial" panose="020B0604020202020204" pitchFamily="34" charset="0"/>
              </a:rPr>
              <a:t>in </a:t>
            </a:r>
            <a:r>
              <a:rPr sz="3000" spc="-5" dirty="0">
                <a:latin typeface="Arial" panose="020B0604020202020204" pitchFamily="34" charset="0"/>
                <a:cs typeface="Arial" panose="020B0604020202020204" pitchFamily="34" charset="0"/>
              </a:rPr>
              <a:t>the </a:t>
            </a:r>
            <a:r>
              <a:rPr sz="3000" spc="-10" dirty="0">
                <a:latin typeface="Arial" panose="020B0604020202020204" pitchFamily="34" charset="0"/>
                <a:cs typeface="Arial" panose="020B0604020202020204" pitchFamily="34" charset="0"/>
              </a:rPr>
              <a:t>201</a:t>
            </a:r>
            <a:r>
              <a:rPr lang="en-US" sz="3000" spc="-10" dirty="0">
                <a:latin typeface="Arial" panose="020B0604020202020204" pitchFamily="34" charset="0"/>
                <a:cs typeface="Arial" panose="020B0604020202020204" pitchFamily="34" charset="0"/>
              </a:rPr>
              <a:t>8</a:t>
            </a:r>
            <a:r>
              <a:rPr sz="3000" spc="-10" dirty="0">
                <a:latin typeface="Arial" panose="020B0604020202020204" pitchFamily="34" charset="0"/>
                <a:cs typeface="Arial" panose="020B0604020202020204" pitchFamily="34" charset="0"/>
              </a:rPr>
              <a:t> </a:t>
            </a:r>
            <a:r>
              <a:rPr sz="3000" spc="-10" dirty="0" err="1">
                <a:latin typeface="Arial" panose="020B0604020202020204" pitchFamily="34" charset="0"/>
                <a:cs typeface="Arial" panose="020B0604020202020204" pitchFamily="34" charset="0"/>
              </a:rPr>
              <a:t>Programme</a:t>
            </a:r>
            <a:r>
              <a:rPr sz="3000" spc="-10" dirty="0">
                <a:latin typeface="Arial" panose="020B0604020202020204" pitchFamily="34" charset="0"/>
                <a:cs typeface="Arial" panose="020B0604020202020204" pitchFamily="34" charset="0"/>
              </a:rPr>
              <a:t> </a:t>
            </a:r>
            <a:r>
              <a:rPr sz="3000" dirty="0">
                <a:latin typeface="Arial" panose="020B0604020202020204" pitchFamily="34" charset="0"/>
                <a:cs typeface="Arial" panose="020B0604020202020204" pitchFamily="34" charset="0"/>
              </a:rPr>
              <a:t>for </a:t>
            </a:r>
            <a:r>
              <a:rPr sz="3000" spc="-5" dirty="0">
                <a:latin typeface="Arial" panose="020B0604020202020204" pitchFamily="34" charset="0"/>
                <a:cs typeface="Arial" panose="020B0604020202020204" pitchFamily="34" charset="0"/>
              </a:rPr>
              <a:t>International Student  </a:t>
            </a:r>
            <a:r>
              <a:rPr sz="3000" dirty="0">
                <a:latin typeface="Arial" panose="020B0604020202020204" pitchFamily="34" charset="0"/>
                <a:cs typeface="Arial" panose="020B0604020202020204" pitchFamily="34" charset="0"/>
              </a:rPr>
              <a:t>Assessment </a:t>
            </a:r>
            <a:r>
              <a:rPr sz="3000" spc="-5" dirty="0">
                <a:latin typeface="Arial" panose="020B0604020202020204" pitchFamily="34" charset="0"/>
                <a:cs typeface="Arial" panose="020B0604020202020204" pitchFamily="34" charset="0"/>
              </a:rPr>
              <a:t>(PISA) </a:t>
            </a:r>
            <a:r>
              <a:rPr sz="3000" dirty="0">
                <a:latin typeface="Arial" panose="020B0604020202020204" pitchFamily="34" charset="0"/>
                <a:cs typeface="Arial" panose="020B0604020202020204" pitchFamily="34" charset="0"/>
              </a:rPr>
              <a:t>of </a:t>
            </a:r>
            <a:r>
              <a:rPr sz="3000" spc="-15" dirty="0">
                <a:latin typeface="Arial" panose="020B0604020202020204" pitchFamily="34" charset="0"/>
                <a:cs typeface="Arial" panose="020B0604020202020204" pitchFamily="34" charset="0"/>
              </a:rPr>
              <a:t>15-year-olds, </a:t>
            </a:r>
            <a:r>
              <a:rPr sz="3000" spc="-5" dirty="0">
                <a:latin typeface="Arial" panose="020B0604020202020204" pitchFamily="34" charset="0"/>
                <a:cs typeface="Arial" panose="020B0604020202020204" pitchFamily="34" charset="0"/>
              </a:rPr>
              <a:t>the </a:t>
            </a:r>
            <a:r>
              <a:rPr sz="3000" spc="-15" dirty="0">
                <a:latin typeface="Arial" panose="020B0604020202020204" pitchFamily="34" charset="0"/>
                <a:cs typeface="Arial" panose="020B0604020202020204" pitchFamily="34" charset="0"/>
              </a:rPr>
              <a:t>U.S. ranked </a:t>
            </a:r>
            <a:r>
              <a:rPr lang="en-US" sz="3000" spc="-5" dirty="0">
                <a:latin typeface="Arial" panose="020B0604020202020204" pitchFamily="34" charset="0"/>
                <a:cs typeface="Arial" panose="020B0604020202020204" pitchFamily="34" charset="0"/>
              </a:rPr>
              <a:t>37</a:t>
            </a:r>
            <a:r>
              <a:rPr sz="3000" spc="-7" baseline="24904" dirty="0">
                <a:latin typeface="Arial" panose="020B0604020202020204" pitchFamily="34" charset="0"/>
                <a:cs typeface="Arial" panose="020B0604020202020204" pitchFamily="34" charset="0"/>
              </a:rPr>
              <a:t>th </a:t>
            </a:r>
            <a:r>
              <a:rPr sz="3000" spc="-15" dirty="0">
                <a:latin typeface="Arial" panose="020B0604020202020204" pitchFamily="34" charset="0"/>
                <a:cs typeface="Arial" panose="020B0604020202020204" pitchFamily="34" charset="0"/>
              </a:rPr>
              <a:t>in</a:t>
            </a:r>
            <a:r>
              <a:rPr sz="3000" spc="-185" dirty="0">
                <a:latin typeface="Arial" panose="020B0604020202020204" pitchFamily="34" charset="0"/>
                <a:cs typeface="Arial" panose="020B0604020202020204" pitchFamily="34" charset="0"/>
              </a:rPr>
              <a:t> </a:t>
            </a:r>
            <a:r>
              <a:rPr sz="3000" spc="-5" dirty="0">
                <a:latin typeface="Arial" panose="020B0604020202020204" pitchFamily="34" charset="0"/>
                <a:cs typeface="Arial" panose="020B0604020202020204" pitchFamily="34" charset="0"/>
              </a:rPr>
              <a:t>mathematics.</a:t>
            </a:r>
            <a:endParaRPr sz="3000" dirty="0">
              <a:latin typeface="Arial" panose="020B0604020202020204" pitchFamily="34" charset="0"/>
              <a:cs typeface="Arial" panose="020B0604020202020204" pitchFamily="34" charset="0"/>
            </a:endParaRPr>
          </a:p>
          <a:p>
            <a:pPr marL="266700" indent="-228600">
              <a:lnSpc>
                <a:spcPct val="100000"/>
              </a:lnSpc>
              <a:spcBef>
                <a:spcPts val="1320"/>
              </a:spcBef>
              <a:buFont typeface="Arial"/>
              <a:buChar char="•"/>
              <a:tabLst>
                <a:tab pos="266065" algn="l"/>
                <a:tab pos="266700" algn="l"/>
              </a:tabLst>
            </a:pPr>
            <a:r>
              <a:rPr sz="3000" spc="-10" dirty="0">
                <a:latin typeface="Arial" panose="020B0604020202020204" pitchFamily="34" charset="0"/>
                <a:cs typeface="Arial" panose="020B0604020202020204" pitchFamily="34" charset="0"/>
              </a:rPr>
              <a:t>Significant learning differentials</a:t>
            </a:r>
            <a:r>
              <a:rPr sz="3000" spc="195" dirty="0">
                <a:latin typeface="Arial" panose="020B0604020202020204" pitchFamily="34" charset="0"/>
                <a:cs typeface="Arial" panose="020B0604020202020204" pitchFamily="34" charset="0"/>
              </a:rPr>
              <a:t> </a:t>
            </a:r>
            <a:r>
              <a:rPr sz="3000" spc="-10" dirty="0">
                <a:latin typeface="Arial" panose="020B0604020202020204" pitchFamily="34" charset="0"/>
                <a:cs typeface="Arial" panose="020B0604020202020204" pitchFamily="34" charset="0"/>
              </a:rPr>
              <a:t>remain.</a:t>
            </a:r>
            <a:endParaRPr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1774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Elicit and Use Evidence of Student Thinking</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659333" cy="830997"/>
          </a:xfrm>
          <a:prstGeom prst="rect">
            <a:avLst/>
          </a:prstGeom>
        </p:spPr>
        <p:txBody>
          <a:bodyPr wrap="square">
            <a:spAutoFit/>
          </a:bodyPr>
          <a:lstStyle/>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sp>
        <p:nvSpPr>
          <p:cNvPr id="3" name="Rectangle 2">
            <a:extLst>
              <a:ext uri="{FF2B5EF4-FFF2-40B4-BE49-F238E27FC236}">
                <a16:creationId xmlns:a16="http://schemas.microsoft.com/office/drawing/2014/main" id="{D841212A-585B-4C9A-B679-FFBC86091F17}"/>
              </a:ext>
            </a:extLst>
          </p:cNvPr>
          <p:cNvSpPr/>
          <p:nvPr/>
        </p:nvSpPr>
        <p:spPr>
          <a:xfrm>
            <a:off x="405114" y="1621927"/>
            <a:ext cx="8738886" cy="4062651"/>
          </a:xfrm>
          <a:prstGeom prst="rect">
            <a:avLst/>
          </a:prstGeom>
        </p:spPr>
        <p:txBody>
          <a:bodyPr wrap="square">
            <a:spAutoFit/>
          </a:bodyPr>
          <a:lstStyle/>
          <a:p>
            <a:pPr marL="672465" marR="5080">
              <a:lnSpc>
                <a:spcPct val="100000"/>
              </a:lnSpc>
              <a:spcBef>
                <a:spcPts val="1200"/>
              </a:spcBef>
            </a:pPr>
            <a:r>
              <a:rPr lang="en-US" sz="2400" spc="-10" dirty="0">
                <a:latin typeface="Arial" panose="020B0604020202020204" pitchFamily="34" charset="0"/>
                <a:cs typeface="Arial" panose="020B0604020202020204" pitchFamily="34" charset="0"/>
              </a:rPr>
              <a:t>Evidence should:</a:t>
            </a:r>
          </a:p>
          <a:p>
            <a:pPr marL="1129665" marR="5080" indent="-457200">
              <a:lnSpc>
                <a:spcPct val="100000"/>
              </a:lnSpc>
              <a:spcBef>
                <a:spcPts val="1200"/>
              </a:spcBef>
              <a:buFont typeface="Arial" panose="020B0604020202020204" pitchFamily="34" charset="0"/>
              <a:buChar char="•"/>
            </a:pPr>
            <a:r>
              <a:rPr lang="en-US" sz="2400" spc="-10" dirty="0">
                <a:latin typeface="Arial" panose="020B0604020202020204" pitchFamily="34" charset="0"/>
                <a:cs typeface="Arial" panose="020B0604020202020204" pitchFamily="34" charset="0"/>
              </a:rPr>
              <a:t>Provide a window into students’ thinking</a:t>
            </a:r>
          </a:p>
          <a:p>
            <a:pPr marL="1129665" marR="5080" indent="-457200">
              <a:lnSpc>
                <a:spcPct val="100000"/>
              </a:lnSpc>
              <a:spcBef>
                <a:spcPts val="1200"/>
              </a:spcBef>
              <a:buFont typeface="Arial" panose="020B0604020202020204" pitchFamily="34" charset="0"/>
              <a:buChar char="•"/>
            </a:pPr>
            <a:r>
              <a:rPr lang="en-US" sz="2400" spc="-10" dirty="0">
                <a:latin typeface="Arial" panose="020B0604020202020204" pitchFamily="34" charset="0"/>
                <a:cs typeface="Arial" panose="020B0604020202020204" pitchFamily="34" charset="0"/>
              </a:rPr>
              <a:t>Help the teacher determine the extent to which students are reaching the math learning goals</a:t>
            </a:r>
          </a:p>
          <a:p>
            <a:pPr marL="1129665" marR="5080" indent="-457200">
              <a:lnSpc>
                <a:spcPct val="100000"/>
              </a:lnSpc>
              <a:spcBef>
                <a:spcPts val="1200"/>
              </a:spcBef>
              <a:buFont typeface="Arial" panose="020B0604020202020204" pitchFamily="34" charset="0"/>
              <a:buChar char="•"/>
            </a:pPr>
            <a:r>
              <a:rPr lang="en-US" sz="2400" spc="-10" dirty="0">
                <a:latin typeface="Arial" panose="020B0604020202020204" pitchFamily="34" charset="0"/>
                <a:cs typeface="Arial" panose="020B0604020202020204" pitchFamily="34" charset="0"/>
              </a:rPr>
              <a:t>Be used to make instructional decisions during the lesson and to prepare for subsequent lessons</a:t>
            </a:r>
          </a:p>
          <a:p>
            <a:pPr marL="1129665" marR="5080" indent="-457200">
              <a:lnSpc>
                <a:spcPct val="100000"/>
              </a:lnSpc>
              <a:spcBef>
                <a:spcPts val="1200"/>
              </a:spcBef>
              <a:buFont typeface="Arial" panose="020B0604020202020204" pitchFamily="34" charset="0"/>
              <a:buChar char="•"/>
            </a:pPr>
            <a:endParaRPr lang="en-US" sz="3200" spc="-10" dirty="0">
              <a:latin typeface="Arial" panose="020B0604020202020204" pitchFamily="34" charset="0"/>
              <a:cs typeface="Arial" panose="020B0604020202020204" pitchFamily="34" charset="0"/>
            </a:endParaRPr>
          </a:p>
          <a:p>
            <a:pPr marL="672465" marR="5080">
              <a:lnSpc>
                <a:spcPct val="100000"/>
              </a:lnSpc>
              <a:spcBef>
                <a:spcPts val="1200"/>
              </a:spcBef>
            </a:pPr>
            <a:endParaRPr lang="en-US" sz="3200" spc="-1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7397D0F-29E2-434C-B66D-A72B0645C0DA}"/>
              </a:ext>
            </a:extLst>
          </p:cNvPr>
          <p:cNvSpPr/>
          <p:nvPr/>
        </p:nvSpPr>
        <p:spPr>
          <a:xfrm>
            <a:off x="903576" y="4536151"/>
            <a:ext cx="8240423" cy="2308324"/>
          </a:xfrm>
          <a:prstGeom prst="rect">
            <a:avLst/>
          </a:prstGeom>
          <a:solidFill>
            <a:schemeClr val="accent1">
              <a:lumMod val="20000"/>
              <a:lumOff val="80000"/>
            </a:schemeClr>
          </a:solidFill>
        </p:spPr>
        <p:txBody>
          <a:bodyPr wrap="square">
            <a:spAutoFit/>
          </a:bodyPr>
          <a:lstStyle/>
          <a:p>
            <a:pPr marR="5080">
              <a:lnSpc>
                <a:spcPct val="100000"/>
              </a:lnSpc>
              <a:spcBef>
                <a:spcPts val="1200"/>
              </a:spcBef>
            </a:pPr>
            <a:r>
              <a:rPr lang="en-US" sz="2400" i="1" spc="-10" dirty="0">
                <a:latin typeface="Arial" panose="020B0604020202020204" pitchFamily="34" charset="0"/>
                <a:cs typeface="Arial" panose="020B0604020202020204" pitchFamily="34" charset="0"/>
              </a:rPr>
              <a:t>Formative assessment is an essentially interactive process, in which the teacher can find out whether what has been taught has been learned, and if not, to do something about it.  Day-to-day formative assessment is one of the most powerful ways of improving learning in the mathematics classroom.</a:t>
            </a:r>
          </a:p>
        </p:txBody>
      </p:sp>
    </p:spTree>
    <p:extLst>
      <p:ext uri="{BB962C8B-B14F-4D97-AF65-F5344CB8AC3E}">
        <p14:creationId xmlns:p14="http://schemas.microsoft.com/office/powerpoint/2010/main" val="26077481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10" name="object 3">
            <a:extLst>
              <a:ext uri="{FF2B5EF4-FFF2-40B4-BE49-F238E27FC236}">
                <a16:creationId xmlns:a16="http://schemas.microsoft.com/office/drawing/2014/main" id="{271C6D86-D76A-4413-9E71-09AE95B4743D}"/>
              </a:ext>
            </a:extLst>
          </p:cNvPr>
          <p:cNvSpPr txBox="1"/>
          <p:nvPr/>
        </p:nvSpPr>
        <p:spPr>
          <a:xfrm>
            <a:off x="1162084" y="1914715"/>
            <a:ext cx="8109237" cy="1072088"/>
          </a:xfrm>
          <a:prstGeom prst="rect">
            <a:avLst/>
          </a:prstGeom>
        </p:spPr>
        <p:txBody>
          <a:bodyPr vert="horz" wrap="square" lIns="0" tIns="165100" rIns="0" bIns="0" rtlCol="0">
            <a:spAutoFit/>
          </a:bodyPr>
          <a:lstStyle/>
          <a:p>
            <a:pPr marL="12700">
              <a:lnSpc>
                <a:spcPct val="100000"/>
              </a:lnSpc>
              <a:spcBef>
                <a:spcPts val="1300"/>
              </a:spcBef>
              <a:tabLst>
                <a:tab pos="240665" algn="l"/>
                <a:tab pos="241300" algn="l"/>
              </a:tabLst>
            </a:pPr>
            <a:endParaRPr lang="en-US" sz="2400" dirty="0">
              <a:latin typeface="Arial" panose="020B0604020202020204" pitchFamily="34" charset="0"/>
              <a:cs typeface="Arial" panose="020B0604020202020204" pitchFamily="34" charset="0"/>
            </a:endParaRPr>
          </a:p>
          <a:p>
            <a:pPr marL="12700">
              <a:lnSpc>
                <a:spcPct val="100000"/>
              </a:lnSpc>
              <a:spcBef>
                <a:spcPts val="1300"/>
              </a:spcBef>
              <a:tabLst>
                <a:tab pos="240665" algn="l"/>
                <a:tab pos="241300" algn="l"/>
              </a:tabLst>
            </a:pP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2A3B5B-73E7-4A9F-B55E-2BB623268124}"/>
              </a:ext>
            </a:extLst>
          </p:cNvPr>
          <p:cNvSpPr txBox="1"/>
          <p:nvPr/>
        </p:nvSpPr>
        <p:spPr>
          <a:xfrm>
            <a:off x="1072127" y="282021"/>
            <a:ext cx="7954830" cy="1323439"/>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Elicit and Use Evidence of Student Thinking</a:t>
            </a:r>
          </a:p>
        </p:txBody>
      </p:sp>
      <p:sp>
        <p:nvSpPr>
          <p:cNvPr id="9" name="Rectangle 8">
            <a:extLst>
              <a:ext uri="{FF2B5EF4-FFF2-40B4-BE49-F238E27FC236}">
                <a16:creationId xmlns:a16="http://schemas.microsoft.com/office/drawing/2014/main" id="{62A8AE52-5A33-4382-A28B-F131B68A28EF}"/>
              </a:ext>
            </a:extLst>
          </p:cNvPr>
          <p:cNvSpPr/>
          <p:nvPr/>
        </p:nvSpPr>
        <p:spPr>
          <a:xfrm>
            <a:off x="1079553" y="1848060"/>
            <a:ext cx="7947404" cy="1200329"/>
          </a:xfrm>
          <a:prstGeom prst="rect">
            <a:avLst/>
          </a:prstGeom>
        </p:spPr>
        <p:txBody>
          <a:bodyPr wrap="square">
            <a:spAutoFit/>
          </a:bodyPr>
          <a:lstStyle/>
          <a:p>
            <a:pPr marL="114300" indent="-114300">
              <a:buNone/>
            </a:pPr>
            <a:endParaRPr lang="en-US" sz="2400" b="1" dirty="0">
              <a:latin typeface="Arial" panose="020B0604020202020204" pitchFamily="34" charset="0"/>
              <a:cs typeface="Arial" panose="020B0604020202020204" pitchFamily="34" charset="0"/>
            </a:endParaRPr>
          </a:p>
          <a:p>
            <a:pPr marL="342900" indent="-342900">
              <a:lnSpc>
                <a:spcPct val="50000"/>
              </a:lnSpc>
              <a:buFont typeface="Arial"/>
              <a:buChar char="•"/>
            </a:pPr>
            <a:endParaRPr lang="en-US" sz="2000" i="1" dirty="0">
              <a:solidFill>
                <a:schemeClr val="accent1">
                  <a:lumMod val="75000"/>
                </a:schemeClr>
              </a:solidFill>
              <a:latin typeface="Verdana"/>
              <a:ea typeface="ＭＳ Ｐゴシック" charset="0"/>
              <a:cs typeface="Verdana"/>
            </a:endParaRPr>
          </a:p>
          <a:p>
            <a:pPr marL="114300">
              <a:lnSpc>
                <a:spcPct val="90000"/>
              </a:lnSpc>
            </a:pPr>
            <a:endParaRPr lang="en-US" sz="2000" b="1" i="1" dirty="0">
              <a:latin typeface="Verdana"/>
              <a:cs typeface="Verdana"/>
            </a:endParaRPr>
          </a:p>
          <a:p>
            <a:endParaRPr lang="en-US" sz="2000" dirty="0">
              <a:solidFill>
                <a:schemeClr val="tx2"/>
              </a:solidFill>
            </a:endParaRPr>
          </a:p>
        </p:txBody>
      </p:sp>
      <p:pic>
        <p:nvPicPr>
          <p:cNvPr id="12" name="Picture 11" title="Barometer Picture">
            <a:extLst>
              <a:ext uri="{FF2B5EF4-FFF2-40B4-BE49-F238E27FC236}">
                <a16:creationId xmlns:a16="http://schemas.microsoft.com/office/drawing/2014/main" id="{FC05A397-1F68-44DE-80E8-1B4413E4F518}"/>
              </a:ext>
            </a:extLst>
          </p:cNvPr>
          <p:cNvPicPr>
            <a:picLocks noChangeAspect="1"/>
          </p:cNvPicPr>
          <p:nvPr/>
        </p:nvPicPr>
        <p:blipFill>
          <a:blip r:embed="rId5"/>
          <a:stretch>
            <a:fillRect/>
          </a:stretch>
        </p:blipFill>
        <p:spPr>
          <a:xfrm>
            <a:off x="889122" y="1759352"/>
            <a:ext cx="8264429" cy="5111347"/>
          </a:xfrm>
          <a:prstGeom prst="rect">
            <a:avLst/>
          </a:prstGeom>
        </p:spPr>
      </p:pic>
    </p:spTree>
    <p:extLst>
      <p:ext uri="{BB962C8B-B14F-4D97-AF65-F5344CB8AC3E}">
        <p14:creationId xmlns:p14="http://schemas.microsoft.com/office/powerpoint/2010/main" val="3057686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015" cy="68580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25552" y="149352"/>
            <a:ext cx="883919" cy="1207007"/>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259079" y="182880"/>
            <a:ext cx="762000" cy="1085087"/>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256031" y="179831"/>
            <a:ext cx="768350" cy="1091565"/>
          </a:xfrm>
          <a:custGeom>
            <a:avLst/>
            <a:gdLst/>
            <a:ahLst/>
            <a:cxnLst/>
            <a:rect l="l" t="t" r="r" b="b"/>
            <a:pathLst>
              <a:path w="768350" h="1091565">
                <a:moveTo>
                  <a:pt x="0" y="0"/>
                </a:moveTo>
                <a:lnTo>
                  <a:pt x="768096" y="0"/>
                </a:lnTo>
                <a:lnTo>
                  <a:pt x="768096" y="1091184"/>
                </a:lnTo>
                <a:lnTo>
                  <a:pt x="0" y="1091184"/>
                </a:lnTo>
                <a:lnTo>
                  <a:pt x="0" y="0"/>
                </a:lnTo>
                <a:close/>
              </a:path>
            </a:pathLst>
          </a:custGeom>
          <a:ln w="6096">
            <a:solidFill>
              <a:srgbClr val="FFFFFF"/>
            </a:solidFill>
          </a:ln>
        </p:spPr>
        <p:txBody>
          <a:bodyPr wrap="square" lIns="0" tIns="0" rIns="0" bIns="0" rtlCol="0"/>
          <a:lstStyle/>
          <a:p>
            <a:endParaRPr/>
          </a:p>
        </p:txBody>
      </p:sp>
      <p:sp>
        <p:nvSpPr>
          <p:cNvPr id="7" name="TextBox 6">
            <a:extLst>
              <a:ext uri="{FF2B5EF4-FFF2-40B4-BE49-F238E27FC236}">
                <a16:creationId xmlns:a16="http://schemas.microsoft.com/office/drawing/2014/main" id="{3F4D8345-9730-455C-8CEA-630A4F0CD77D}"/>
              </a:ext>
            </a:extLst>
          </p:cNvPr>
          <p:cNvSpPr txBox="1"/>
          <p:nvPr/>
        </p:nvSpPr>
        <p:spPr>
          <a:xfrm>
            <a:off x="1109471" y="91135"/>
            <a:ext cx="7954830" cy="1323439"/>
          </a:xfrm>
          <a:prstGeom prst="rect">
            <a:avLst/>
          </a:prstGeom>
          <a:noFill/>
        </p:spPr>
        <p:txBody>
          <a:bodyPr wrap="square" rtlCol="0">
            <a:spAutoFit/>
          </a:bodyPr>
          <a:lstStyle/>
          <a:p>
            <a:pPr lvl="0">
              <a:spcBef>
                <a:spcPct val="0"/>
              </a:spcBef>
              <a:defRPr/>
            </a:pPr>
            <a:r>
              <a:rPr lang="en-US" sz="4000" b="1">
                <a:latin typeface="Arial" panose="020B0604020202020204" pitchFamily="34" charset="0"/>
                <a:ea typeface="Calibri"/>
                <a:cs typeface="Arial" panose="020B0604020202020204" pitchFamily="34" charset="0"/>
              </a:rPr>
              <a:t>Elicit </a:t>
            </a:r>
            <a:r>
              <a:rPr lang="en-US" sz="4000" b="1" dirty="0">
                <a:latin typeface="Arial" panose="020B0604020202020204" pitchFamily="34" charset="0"/>
                <a:ea typeface="Calibri"/>
                <a:cs typeface="Arial" panose="020B0604020202020204" pitchFamily="34" charset="0"/>
              </a:rPr>
              <a:t>and Use Evidence of Student Thinking</a:t>
            </a:r>
          </a:p>
        </p:txBody>
      </p:sp>
      <p:sp>
        <p:nvSpPr>
          <p:cNvPr id="8" name="TextBox 7">
            <a:extLst>
              <a:ext uri="{FF2B5EF4-FFF2-40B4-BE49-F238E27FC236}">
                <a16:creationId xmlns:a16="http://schemas.microsoft.com/office/drawing/2014/main" id="{6EDF4048-0C60-49AD-BE33-7403F8ACFDC3}"/>
              </a:ext>
            </a:extLst>
          </p:cNvPr>
          <p:cNvSpPr txBox="1"/>
          <p:nvPr/>
        </p:nvSpPr>
        <p:spPr>
          <a:xfrm>
            <a:off x="1024381" y="1779552"/>
            <a:ext cx="7919937" cy="384720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Based on the WV Classroom Video:</a:t>
            </a:r>
            <a:endParaRPr lang="en-US" sz="1200" i="1" dirty="0">
              <a:solidFill>
                <a:schemeClr val="tx2"/>
              </a:solidFill>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hlinkClick r:id="rId6"/>
              </a:rPr>
              <a:t>Video Clip 1</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7"/>
              </a:rPr>
              <a:t>Video Clip 2</a:t>
            </a:r>
            <a:endParaRPr lang="en-US" sz="2400" dirty="0">
              <a:latin typeface="Arial" panose="020B0604020202020204" pitchFamily="34" charset="0"/>
              <a:cs typeface="Arial" panose="020B0604020202020204" pitchFamily="34" charset="0"/>
            </a:endParaRPr>
          </a:p>
          <a:p>
            <a:endParaRPr lang="en-US" sz="2400" i="1"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Identify specific places during the lesson in which the teacher elicited evidence of student learning.</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Discuss how the teacher used or might use that evidence to adjust instruction to support and extend student learning.</a:t>
            </a:r>
            <a:endParaRPr lang="en-US" sz="2800" dirty="0">
              <a:latin typeface="Arial" panose="020B0604020202020204" pitchFamily="34" charset="0"/>
              <a:cs typeface="Arial" panose="020B0604020202020204" pitchFamily="34" charset="0"/>
            </a:endParaRPr>
          </a:p>
          <a:p>
            <a:endParaRPr lang="en-US" sz="2800" i="1" dirty="0">
              <a:solidFill>
                <a:srgbClr val="FF0000"/>
              </a:solidFill>
              <a:cs typeface="Verdana"/>
            </a:endParaRPr>
          </a:p>
        </p:txBody>
      </p:sp>
      <p:pic>
        <p:nvPicPr>
          <p:cNvPr id="10" name="Picture 9" descr="A close up of a sign&#10;&#10;Description automatically generated">
            <a:extLst>
              <a:ext uri="{FF2B5EF4-FFF2-40B4-BE49-F238E27FC236}">
                <a16:creationId xmlns:a16="http://schemas.microsoft.com/office/drawing/2014/main" id="{02943CAE-5889-4B9B-BB0B-CD22E966B48E}"/>
              </a:ext>
            </a:extLst>
          </p:cNvPr>
          <p:cNvPicPr>
            <a:picLocks noChangeAspect="1"/>
          </p:cNvPicPr>
          <p:nvPr/>
        </p:nvPicPr>
        <p:blipFill>
          <a:blip r:embed="rId8"/>
          <a:stretch>
            <a:fillRect/>
          </a:stretch>
        </p:blipFill>
        <p:spPr>
          <a:xfrm>
            <a:off x="7205471" y="4947138"/>
            <a:ext cx="1858829" cy="1735015"/>
          </a:xfrm>
          <a:prstGeom prst="rect">
            <a:avLst/>
          </a:prstGeom>
        </p:spPr>
      </p:pic>
    </p:spTree>
    <p:extLst>
      <p:ext uri="{BB962C8B-B14F-4D97-AF65-F5344CB8AC3E}">
        <p14:creationId xmlns:p14="http://schemas.microsoft.com/office/powerpoint/2010/main" val="124117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0015" cy="68580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25552" y="149352"/>
            <a:ext cx="883919" cy="1207007"/>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259079" y="182880"/>
            <a:ext cx="762000" cy="1085087"/>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256031" y="179831"/>
            <a:ext cx="768350" cy="1091565"/>
          </a:xfrm>
          <a:custGeom>
            <a:avLst/>
            <a:gdLst/>
            <a:ahLst/>
            <a:cxnLst/>
            <a:rect l="l" t="t" r="r" b="b"/>
            <a:pathLst>
              <a:path w="768350" h="1091565">
                <a:moveTo>
                  <a:pt x="0" y="0"/>
                </a:moveTo>
                <a:lnTo>
                  <a:pt x="768096" y="0"/>
                </a:lnTo>
                <a:lnTo>
                  <a:pt x="768096" y="1091184"/>
                </a:lnTo>
                <a:lnTo>
                  <a:pt x="0" y="1091184"/>
                </a:lnTo>
                <a:lnTo>
                  <a:pt x="0" y="0"/>
                </a:lnTo>
                <a:close/>
              </a:path>
            </a:pathLst>
          </a:custGeom>
          <a:ln w="6096">
            <a:solidFill>
              <a:srgbClr val="FFFFFF"/>
            </a:solidFill>
          </a:ln>
        </p:spPr>
        <p:txBody>
          <a:bodyPr wrap="square" lIns="0" tIns="0" rIns="0" bIns="0" rtlCol="0"/>
          <a:lstStyle/>
          <a:p>
            <a:endParaRPr/>
          </a:p>
        </p:txBody>
      </p:sp>
      <p:sp>
        <p:nvSpPr>
          <p:cNvPr id="7" name="TextBox 6">
            <a:extLst>
              <a:ext uri="{FF2B5EF4-FFF2-40B4-BE49-F238E27FC236}">
                <a16:creationId xmlns:a16="http://schemas.microsoft.com/office/drawing/2014/main" id="{3F4D8345-9730-455C-8CEA-630A4F0CD77D}"/>
              </a:ext>
            </a:extLst>
          </p:cNvPr>
          <p:cNvSpPr txBox="1"/>
          <p:nvPr/>
        </p:nvSpPr>
        <p:spPr>
          <a:xfrm>
            <a:off x="1109471" y="91135"/>
            <a:ext cx="7954830" cy="707886"/>
          </a:xfrm>
          <a:prstGeom prst="rect">
            <a:avLst/>
          </a:prstGeom>
          <a:noFill/>
        </p:spPr>
        <p:txBody>
          <a:bodyPr wrap="square" rtlCol="0">
            <a:spAutoFit/>
          </a:bodyPr>
          <a:lstStyle/>
          <a:p>
            <a:pPr lvl="0">
              <a:spcBef>
                <a:spcPct val="0"/>
              </a:spcBef>
              <a:defRPr/>
            </a:pPr>
            <a:r>
              <a:rPr lang="en-US" sz="4000" b="1" dirty="0">
                <a:latin typeface="Arial" panose="020B0604020202020204" pitchFamily="34" charset="0"/>
                <a:ea typeface="Calibri"/>
                <a:cs typeface="Arial" panose="020B0604020202020204" pitchFamily="34" charset="0"/>
              </a:rPr>
              <a:t>Going Forward</a:t>
            </a:r>
          </a:p>
        </p:txBody>
      </p:sp>
      <p:sp>
        <p:nvSpPr>
          <p:cNvPr id="8" name="TextBox 7">
            <a:extLst>
              <a:ext uri="{FF2B5EF4-FFF2-40B4-BE49-F238E27FC236}">
                <a16:creationId xmlns:a16="http://schemas.microsoft.com/office/drawing/2014/main" id="{6EDF4048-0C60-49AD-BE33-7403F8ACFDC3}"/>
              </a:ext>
            </a:extLst>
          </p:cNvPr>
          <p:cNvSpPr txBox="1"/>
          <p:nvPr/>
        </p:nvSpPr>
        <p:spPr>
          <a:xfrm>
            <a:off x="1024381" y="1779552"/>
            <a:ext cx="8039920" cy="4043992"/>
          </a:xfrm>
          <a:prstGeom prst="rect">
            <a:avLst/>
          </a:prstGeom>
          <a:noFill/>
        </p:spPr>
        <p:txBody>
          <a:bodyPr wrap="square" rtlCol="0">
            <a:spAutoFit/>
          </a:bodyPr>
          <a:lstStyle/>
          <a:p>
            <a:pPr>
              <a:lnSpc>
                <a:spcPct val="108000"/>
              </a:lnSpc>
            </a:pPr>
            <a:r>
              <a:rPr lang="en-US" sz="3000" dirty="0">
                <a:latin typeface="Arial" panose="020B0604020202020204" pitchFamily="34" charset="0"/>
                <a:cs typeface="Arial" panose="020B0604020202020204" pitchFamily="34" charset="0"/>
              </a:rPr>
              <a:t>As you reflect on the Effective Mathematics Teaching Practices, identify 1-2 Practices that will strengthen your own instruction.</a:t>
            </a:r>
          </a:p>
          <a:p>
            <a:pPr>
              <a:lnSpc>
                <a:spcPct val="108000"/>
              </a:lnSpc>
            </a:pPr>
            <a:endParaRPr lang="en-US" sz="3000" dirty="0">
              <a:latin typeface="Arial" panose="020B0604020202020204" pitchFamily="34" charset="0"/>
              <a:cs typeface="Arial" panose="020B0604020202020204" pitchFamily="34" charset="0"/>
            </a:endParaRPr>
          </a:p>
          <a:p>
            <a:pPr>
              <a:lnSpc>
                <a:spcPct val="108000"/>
              </a:lnSpc>
            </a:pPr>
            <a:r>
              <a:rPr lang="en-US" sz="3000" dirty="0">
                <a:latin typeface="Arial" panose="020B0604020202020204" pitchFamily="34" charset="0"/>
                <a:cs typeface="Arial" panose="020B0604020202020204" pitchFamily="34" charset="0"/>
              </a:rPr>
              <a:t>Working with a partner, develop a list of actions to begin the next steps of your journey toward ensuring mathematical success for all your students.</a:t>
            </a:r>
          </a:p>
        </p:txBody>
      </p:sp>
    </p:spTree>
    <p:extLst>
      <p:ext uri="{BB962C8B-B14F-4D97-AF65-F5344CB8AC3E}">
        <p14:creationId xmlns:p14="http://schemas.microsoft.com/office/powerpoint/2010/main" val="3015201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464528"/>
            <a:ext cx="7869382" cy="1071377"/>
          </a:xfrm>
          <a:prstGeom prst="rect">
            <a:avLst/>
          </a:prstGeom>
        </p:spPr>
        <p:txBody>
          <a:bodyPr vert="horz" lIns="91440" tIns="45720" rIns="91440" bIns="45720" rtlCol="0" anchor="ctr">
            <a:noAutofit/>
          </a:bodyPr>
          <a:lstStyle/>
          <a:p>
            <a:pPr lvl="0" algn="ctr">
              <a:spcBef>
                <a:spcPct val="0"/>
              </a:spcBef>
              <a:defRPr/>
            </a:pPr>
            <a:r>
              <a:rPr lang="en-US" sz="4000" b="1" i="1" dirty="0">
                <a:solidFill>
                  <a:schemeClr val="tx2"/>
                </a:solidFill>
                <a:latin typeface="Arial" panose="020B0604020202020204" pitchFamily="34" charset="0"/>
                <a:ea typeface="Verdana" pitchFamily="34" charset="0"/>
                <a:cs typeface="Arial" panose="020B0604020202020204" pitchFamily="34" charset="0"/>
              </a:rPr>
              <a:t>Measure Me:</a:t>
            </a:r>
          </a:p>
          <a:p>
            <a:pPr lvl="0">
              <a:spcBef>
                <a:spcPct val="0"/>
              </a:spcBef>
              <a:defRPr/>
            </a:pPr>
            <a:r>
              <a:rPr lang="en-US" sz="3600" b="1" dirty="0">
                <a:solidFill>
                  <a:srgbClr val="003366"/>
                </a:solidFill>
                <a:latin typeface="Arial" panose="020B0604020202020204" pitchFamily="34" charset="0"/>
                <a:ea typeface="Verdana" pitchFamily="34" charset="0"/>
                <a:cs typeface="Arial" panose="020B0604020202020204" pitchFamily="34" charset="0"/>
              </a:rPr>
              <a:t>A WV Classroom Video Experience</a:t>
            </a:r>
          </a:p>
        </p:txBody>
      </p:sp>
      <p:sp>
        <p:nvSpPr>
          <p:cNvPr id="6" name="Rectangle 3"/>
          <p:cNvSpPr txBox="1">
            <a:spLocks noChangeArrowheads="1"/>
          </p:cNvSpPr>
          <p:nvPr/>
        </p:nvSpPr>
        <p:spPr>
          <a:xfrm>
            <a:off x="1020618" y="2032645"/>
            <a:ext cx="7869382" cy="3641720"/>
          </a:xfrm>
          <a:prstGeom prst="rect">
            <a:avLst/>
          </a:prstGeom>
        </p:spPr>
        <p:txBody>
          <a:bodyPr vert="horz" lIns="91440" tIns="45720" rIns="91440" bIns="45720" rtlCol="0">
            <a:noAutofit/>
          </a:bodyPr>
          <a:lstStyle/>
          <a:p>
            <a:pPr>
              <a:lnSpc>
                <a:spcPct val="108000"/>
              </a:lnSpc>
              <a:tabLst>
                <a:tab pos="1593850" algn="l"/>
              </a:tabLst>
            </a:pPr>
            <a:r>
              <a:rPr lang="en-US" sz="3000" dirty="0">
                <a:latin typeface="Arial" panose="020B0604020202020204" pitchFamily="34" charset="0"/>
                <a:ea typeface="Verdana" pitchFamily="34" charset="0"/>
                <a:cs typeface="Arial" panose="020B0604020202020204" pitchFamily="34" charset="0"/>
              </a:rPr>
              <a:t>School</a:t>
            </a:r>
            <a:r>
              <a:rPr lang="en-US" sz="3000">
                <a:latin typeface="Arial" panose="020B0604020202020204" pitchFamily="34" charset="0"/>
                <a:ea typeface="Verdana" pitchFamily="34" charset="0"/>
                <a:cs typeface="Arial" panose="020B0604020202020204" pitchFamily="34" charset="0"/>
              </a:rPr>
              <a:t>:        Hurricane </a:t>
            </a:r>
            <a:r>
              <a:rPr lang="en-US" sz="3000" dirty="0">
                <a:latin typeface="Arial" panose="020B0604020202020204" pitchFamily="34" charset="0"/>
                <a:ea typeface="Verdana" pitchFamily="34" charset="0"/>
                <a:cs typeface="Arial" panose="020B0604020202020204" pitchFamily="34" charset="0"/>
              </a:rPr>
              <a:t>Town Elementary</a:t>
            </a:r>
          </a:p>
          <a:p>
            <a:pPr>
              <a:lnSpc>
                <a:spcPct val="108000"/>
              </a:lnSpc>
              <a:tabLst>
                <a:tab pos="1593850" algn="l"/>
              </a:tabLst>
            </a:pPr>
            <a:r>
              <a:rPr lang="en-US" sz="3000" dirty="0">
                <a:latin typeface="Arial" panose="020B0604020202020204" pitchFamily="34" charset="0"/>
                <a:ea typeface="Verdana" pitchFamily="34" charset="0"/>
                <a:cs typeface="Arial" panose="020B0604020202020204" pitchFamily="34" charset="0"/>
              </a:rPr>
              <a:t>                    Hurricane, WV      </a:t>
            </a:r>
          </a:p>
          <a:p>
            <a:pPr>
              <a:lnSpc>
                <a:spcPct val="108000"/>
              </a:lnSpc>
              <a:tabLst>
                <a:tab pos="1593850" algn="l"/>
              </a:tabLst>
            </a:pPr>
            <a:r>
              <a:rPr lang="en-US" sz="3000" dirty="0">
                <a:latin typeface="Arial" panose="020B0604020202020204" pitchFamily="34" charset="0"/>
                <a:ea typeface="Verdana" pitchFamily="34" charset="0"/>
                <a:cs typeface="Arial" panose="020B0604020202020204" pitchFamily="34" charset="0"/>
              </a:rPr>
              <a:t>Teacher:       Ashley Lawrence</a:t>
            </a:r>
          </a:p>
          <a:p>
            <a:pPr>
              <a:lnSpc>
                <a:spcPct val="108000"/>
              </a:lnSpc>
              <a:tabLst>
                <a:tab pos="1593850" algn="l"/>
              </a:tabLst>
            </a:pPr>
            <a:r>
              <a:rPr lang="en-US" sz="3000" dirty="0">
                <a:latin typeface="Arial" panose="020B0604020202020204" pitchFamily="34" charset="0"/>
                <a:ea typeface="Verdana" pitchFamily="34" charset="0"/>
                <a:cs typeface="Arial" panose="020B0604020202020204" pitchFamily="34" charset="0"/>
              </a:rPr>
              <a:t>Class: 	     Grade 1</a:t>
            </a:r>
          </a:p>
          <a:p>
            <a:pPr>
              <a:lnSpc>
                <a:spcPct val="108000"/>
              </a:lnSpc>
              <a:tabLst>
                <a:tab pos="1593850" algn="l"/>
              </a:tabLst>
            </a:pPr>
            <a:r>
              <a:rPr lang="en-US" sz="3000" dirty="0">
                <a:latin typeface="Arial" panose="020B0604020202020204" pitchFamily="34" charset="0"/>
                <a:ea typeface="Verdana" pitchFamily="34" charset="0"/>
                <a:cs typeface="Arial" panose="020B0604020202020204" pitchFamily="34" charset="0"/>
              </a:rPr>
              <a:t>Curriculum:  </a:t>
            </a:r>
            <a:r>
              <a:rPr lang="en-US" sz="3000" i="1" dirty="0">
                <a:latin typeface="Arial" panose="020B0604020202020204" pitchFamily="34" charset="0"/>
                <a:ea typeface="Verdana" pitchFamily="34" charset="0"/>
                <a:cs typeface="Arial" panose="020B0604020202020204" pitchFamily="34" charset="0"/>
              </a:rPr>
              <a:t>Illustrative Mathematics</a:t>
            </a:r>
          </a:p>
          <a:p>
            <a:pPr>
              <a:lnSpc>
                <a:spcPct val="108000"/>
              </a:lnSpc>
              <a:tabLst>
                <a:tab pos="1593850" algn="l"/>
              </a:tabLst>
            </a:pPr>
            <a:r>
              <a:rPr lang="en-US" sz="3000" dirty="0">
                <a:latin typeface="Arial" panose="020B0604020202020204" pitchFamily="34" charset="0"/>
                <a:ea typeface="Verdana" pitchFamily="34" charset="0"/>
                <a:cs typeface="Arial" panose="020B0604020202020204" pitchFamily="34" charset="0"/>
              </a:rPr>
              <a:t>Size:	     4 students</a:t>
            </a:r>
          </a:p>
          <a:p>
            <a:pPr>
              <a:lnSpc>
                <a:spcPct val="50000"/>
              </a:lnSpc>
              <a:tabLst>
                <a:tab pos="1593850" algn="l"/>
              </a:tabLst>
            </a:pPr>
            <a:endParaRPr lang="en-US" dirty="0">
              <a:solidFill>
                <a:srgbClr val="003366"/>
              </a:solidFill>
              <a:latin typeface="Verdana" pitchFamily="34" charset="0"/>
              <a:ea typeface="Verdana" pitchFamily="34" charset="0"/>
              <a:cs typeface="Verdana" pitchFamily="34" charset="0"/>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293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725576"/>
            <a:ext cx="8255001" cy="1143000"/>
          </a:xfrm>
          <a:prstGeom prst="rect">
            <a:avLst/>
          </a:prstGeom>
        </p:spPr>
        <p:txBody>
          <a:bodyPr vert="horz" lIns="91440" tIns="45720" rIns="91440" bIns="45720" rtlCol="0" anchor="ctr">
            <a:noAutofit/>
          </a:bodyPr>
          <a:lstStyle/>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6" name="object 2">
            <a:extLst>
              <a:ext uri="{FF2B5EF4-FFF2-40B4-BE49-F238E27FC236}">
                <a16:creationId xmlns:a16="http://schemas.microsoft.com/office/drawing/2014/main" id="{36772447-FA0C-455C-85AE-06B5AB803939}"/>
              </a:ext>
            </a:extLst>
          </p:cNvPr>
          <p:cNvSpPr txBox="1">
            <a:spLocks/>
          </p:cNvSpPr>
          <p:nvPr/>
        </p:nvSpPr>
        <p:spPr>
          <a:xfrm>
            <a:off x="1435622" y="492940"/>
            <a:ext cx="7611040" cy="567463"/>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R="5080" indent="12700" algn="l">
              <a:spcBef>
                <a:spcPts val="105"/>
              </a:spcBef>
            </a:pPr>
            <a:r>
              <a:rPr lang="en-US" sz="3600" b="1" dirty="0">
                <a:latin typeface="Arial" panose="020B0604020202020204" pitchFamily="34" charset="0"/>
                <a:cs typeface="Arial" panose="020B0604020202020204" pitchFamily="34" charset="0"/>
              </a:rPr>
              <a:t>Teaching and Learning Principle</a:t>
            </a:r>
          </a:p>
        </p:txBody>
      </p:sp>
      <p:sp>
        <p:nvSpPr>
          <p:cNvPr id="4" name="TextBox 3">
            <a:extLst>
              <a:ext uri="{FF2B5EF4-FFF2-40B4-BE49-F238E27FC236}">
                <a16:creationId xmlns:a16="http://schemas.microsoft.com/office/drawing/2014/main" id="{273AE30C-B739-467B-90F6-4EB18F1009D4}"/>
              </a:ext>
            </a:extLst>
          </p:cNvPr>
          <p:cNvSpPr txBox="1"/>
          <p:nvPr/>
        </p:nvSpPr>
        <p:spPr>
          <a:xfrm>
            <a:off x="1435622" y="1394467"/>
            <a:ext cx="7177590" cy="5078313"/>
          </a:xfrm>
          <a:prstGeom prst="rect">
            <a:avLst/>
          </a:prstGeom>
          <a:solidFill>
            <a:schemeClr val="bg1"/>
          </a:solidFill>
        </p:spPr>
        <p:txBody>
          <a:bodyPr wrap="square" rtlCol="0">
            <a:spAutoFit/>
          </a:bodyPr>
          <a:lstStyle/>
          <a:p>
            <a:r>
              <a:rPr lang="en-US" sz="2400" dirty="0"/>
              <a:t> </a:t>
            </a:r>
            <a:br>
              <a:rPr lang="en-US" sz="2400" dirty="0"/>
            </a:b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Principles to Actions </a:t>
            </a:r>
            <a:r>
              <a:rPr lang="en-US" dirty="0">
                <a:latin typeface="Arial" panose="020B0604020202020204" pitchFamily="34" charset="0"/>
                <a:cs typeface="Arial" panose="020B0604020202020204" pitchFamily="34" charset="0"/>
              </a:rPr>
              <a:t>(NCTM, 2014, p.7)</a:t>
            </a:r>
          </a:p>
          <a:p>
            <a:endParaRPr lang="en-US" sz="2400" dirty="0">
              <a:latin typeface="Arial" panose="020B0604020202020204" pitchFamily="34" charset="0"/>
              <a:cs typeface="Arial" panose="020B0604020202020204" pitchFamily="34" charset="0"/>
            </a:endParaRPr>
          </a:p>
        </p:txBody>
      </p:sp>
      <p:pic>
        <p:nvPicPr>
          <p:cNvPr id="8" name="Picture 7" descr="Screen Shot 2014-04-11 at 8.54.27 AM.png">
            <a:extLst>
              <a:ext uri="{FF2B5EF4-FFF2-40B4-BE49-F238E27FC236}">
                <a16:creationId xmlns:a16="http://schemas.microsoft.com/office/drawing/2014/main" id="{9588AAA2-835C-4B15-AEC5-AEB7898A3F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2400" y="2354675"/>
            <a:ext cx="2737576" cy="2137624"/>
          </a:xfrm>
          <a:prstGeom prst="rect">
            <a:avLst/>
          </a:prstGeom>
        </p:spPr>
      </p:pic>
      <p:sp>
        <p:nvSpPr>
          <p:cNvPr id="3" name="TextBox 2">
            <a:extLst>
              <a:ext uri="{FF2B5EF4-FFF2-40B4-BE49-F238E27FC236}">
                <a16:creationId xmlns:a16="http://schemas.microsoft.com/office/drawing/2014/main" id="{9F270F03-DDB3-43AA-9CC6-0063BA18130F}"/>
              </a:ext>
            </a:extLst>
          </p:cNvPr>
          <p:cNvSpPr txBox="1"/>
          <p:nvPr/>
        </p:nvSpPr>
        <p:spPr>
          <a:xfrm>
            <a:off x="4315820" y="1435147"/>
            <a:ext cx="4141548" cy="4370427"/>
          </a:xfrm>
          <a:prstGeom prst="rect">
            <a:avLst/>
          </a:prstGeom>
          <a:noFill/>
        </p:spPr>
        <p:txBody>
          <a:bodyPr wrap="square" rtlCol="0">
            <a:spAutoFit/>
          </a:bodyPr>
          <a:lstStyle/>
          <a:p>
            <a:endParaRPr lang="en-US" dirty="0"/>
          </a:p>
          <a:p>
            <a:r>
              <a:rPr lang="en-US" dirty="0"/>
              <a:t> </a:t>
            </a:r>
            <a:r>
              <a:rPr lang="en-US" sz="2400" dirty="0">
                <a:latin typeface="Arial" panose="020B0604020202020204" pitchFamily="34" charset="0"/>
                <a:cs typeface="Arial" panose="020B0604020202020204" pitchFamily="34" charset="0"/>
              </a:rPr>
              <a:t>“An excellent mathematics program requires effective teaching that engages students in meaningful learning through individual and collaborative experiences that promote their ability to make sense of mathematical ideas and reason mathematically.”</a:t>
            </a:r>
          </a:p>
          <a:p>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0181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725576"/>
            <a:ext cx="8255001" cy="1143000"/>
          </a:xfrm>
          <a:prstGeom prst="rect">
            <a:avLst/>
          </a:prstGeom>
        </p:spPr>
        <p:txBody>
          <a:bodyPr vert="horz" lIns="91440" tIns="45720" rIns="91440" bIns="45720" rtlCol="0" anchor="ctr">
            <a:noAutofit/>
          </a:bodyPr>
          <a:lstStyle/>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5" name="object 2">
            <a:extLst>
              <a:ext uri="{FF2B5EF4-FFF2-40B4-BE49-F238E27FC236}">
                <a16:creationId xmlns:a16="http://schemas.microsoft.com/office/drawing/2014/main" id="{CC8FB83D-D5FC-4C77-ACA0-FBE6E59DD983}"/>
              </a:ext>
            </a:extLst>
          </p:cNvPr>
          <p:cNvSpPr txBox="1">
            <a:spLocks/>
          </p:cNvSpPr>
          <p:nvPr/>
        </p:nvSpPr>
        <p:spPr>
          <a:xfrm>
            <a:off x="1016244" y="339427"/>
            <a:ext cx="8127755" cy="1121461"/>
          </a:xfrm>
          <a:prstGeom prst="rect">
            <a:avLst/>
          </a:prstGeom>
        </p:spPr>
        <p:txBody>
          <a:bodyPr vert="horz" wrap="square" lIns="0" tIns="13335"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gn="l">
              <a:spcBef>
                <a:spcPts val="105"/>
              </a:spcBef>
            </a:pPr>
            <a:r>
              <a:rPr lang="en-US" sz="3600" b="1" spc="-5" dirty="0">
                <a:latin typeface="Arial" panose="020B0604020202020204" pitchFamily="34" charset="0"/>
                <a:cs typeface="Arial" panose="020B0604020202020204" pitchFamily="34" charset="0"/>
              </a:rPr>
              <a:t>Beliefs </a:t>
            </a:r>
            <a:r>
              <a:rPr lang="en-US" sz="3600" b="1" dirty="0">
                <a:latin typeface="Arial" panose="020B0604020202020204" pitchFamily="34" charset="0"/>
                <a:cs typeface="Arial" panose="020B0604020202020204" pitchFamily="34" charset="0"/>
              </a:rPr>
              <a:t>About Teaching and Learning</a:t>
            </a:r>
            <a:r>
              <a:rPr lang="en-US" sz="3600" b="1" spc="-135" dirty="0">
                <a:latin typeface="Arial" panose="020B0604020202020204" pitchFamily="34" charset="0"/>
                <a:cs typeface="Arial" panose="020B0604020202020204" pitchFamily="34" charset="0"/>
              </a:rPr>
              <a:t> </a:t>
            </a:r>
            <a:r>
              <a:rPr lang="en-US" sz="3600" b="1" spc="-5" dirty="0">
                <a:latin typeface="Arial" panose="020B0604020202020204" pitchFamily="34" charset="0"/>
                <a:cs typeface="Arial" panose="020B0604020202020204" pitchFamily="34" charset="0"/>
              </a:rPr>
              <a:t>Mathematics - Activity</a:t>
            </a:r>
            <a:endParaRPr lang="en-US" sz="36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56AB70B-E37B-436C-ABDB-5F5F1585820E}"/>
              </a:ext>
            </a:extLst>
          </p:cNvPr>
          <p:cNvSpPr txBox="1"/>
          <p:nvPr/>
        </p:nvSpPr>
        <p:spPr>
          <a:xfrm>
            <a:off x="1020617" y="1617572"/>
            <a:ext cx="8028379" cy="5248232"/>
          </a:xfrm>
          <a:prstGeom prst="rect">
            <a:avLst/>
          </a:prstGeom>
          <a:noFill/>
        </p:spPr>
        <p:txBody>
          <a:bodyPr wrap="square" rtlCol="0">
            <a:spAutoFit/>
          </a:bodyPr>
          <a:lstStyle/>
          <a:p>
            <a:pPr>
              <a:lnSpc>
                <a:spcPct val="108000"/>
              </a:lnSpc>
            </a:pPr>
            <a:r>
              <a:rPr lang="en-US" sz="2400" dirty="0">
                <a:latin typeface="Arial" panose="020B0604020202020204" pitchFamily="34" charset="0"/>
                <a:cs typeface="Arial" panose="020B0604020202020204" pitchFamily="34" charset="0"/>
              </a:rPr>
              <a:t>DIRECTIONS</a:t>
            </a:r>
          </a:p>
          <a:p>
            <a:pPr>
              <a:lnSpc>
                <a:spcPct val="108000"/>
              </a:lnSpc>
            </a:pPr>
            <a:r>
              <a:rPr lang="en-US" sz="2400" dirty="0">
                <a:latin typeface="Arial" panose="020B0604020202020204" pitchFamily="34" charset="0"/>
                <a:cs typeface="Arial" panose="020B0604020202020204" pitchFamily="34" charset="0"/>
              </a:rPr>
              <a:t>In a group or with a partner:</a:t>
            </a:r>
          </a:p>
          <a:p>
            <a:pPr marL="342900" indent="-342900">
              <a:lnSpc>
                <a:spcPct val="108000"/>
              </a:lnSpc>
              <a:buAutoNum type="arabicPeriod"/>
            </a:pPr>
            <a:endParaRPr lang="en-US" sz="1600" dirty="0">
              <a:latin typeface="Arial" panose="020B0604020202020204" pitchFamily="34" charset="0"/>
              <a:cs typeface="Arial" panose="020B0604020202020204" pitchFamily="34" charset="0"/>
            </a:endParaRPr>
          </a:p>
          <a:p>
            <a:pPr marL="342900" indent="-342900">
              <a:lnSpc>
                <a:spcPct val="108000"/>
              </a:lnSpc>
              <a:buAutoNum type="arabicPeriod"/>
            </a:pPr>
            <a:r>
              <a:rPr lang="en-US" sz="2400" dirty="0">
                <a:latin typeface="Arial" panose="020B0604020202020204" pitchFamily="34" charset="0"/>
                <a:cs typeface="Arial" panose="020B0604020202020204" pitchFamily="34" charset="0"/>
              </a:rPr>
              <a:t>Open the packet and remove the cards.</a:t>
            </a:r>
          </a:p>
          <a:p>
            <a:pPr marL="342900" indent="-342900">
              <a:lnSpc>
                <a:spcPct val="108000"/>
              </a:lnSpc>
              <a:buAutoNum type="arabicPeriod"/>
            </a:pPr>
            <a:r>
              <a:rPr lang="en-US" sz="2400" dirty="0">
                <a:latin typeface="Arial" panose="020B0604020202020204" pitchFamily="34" charset="0"/>
                <a:cs typeface="Arial" panose="020B0604020202020204" pitchFamily="34" charset="0"/>
              </a:rPr>
              <a:t>Find the header cards: </a:t>
            </a:r>
            <a:r>
              <a:rPr lang="en-US" sz="2400" b="1" dirty="0">
                <a:latin typeface="Arial" panose="020B0604020202020204" pitchFamily="34" charset="0"/>
                <a:cs typeface="Arial" panose="020B0604020202020204" pitchFamily="34" charset="0"/>
              </a:rPr>
              <a:t>Productive </a:t>
            </a:r>
            <a:r>
              <a:rPr lang="en-US" sz="2400" dirty="0">
                <a:latin typeface="Arial" panose="020B0604020202020204" pitchFamily="34" charset="0"/>
                <a:cs typeface="Arial" panose="020B0604020202020204" pitchFamily="34" charset="0"/>
              </a:rPr>
              <a:t>and </a:t>
            </a:r>
            <a:r>
              <a:rPr lang="en-US" sz="2400" b="1" dirty="0">
                <a:latin typeface="Arial" panose="020B0604020202020204" pitchFamily="34" charset="0"/>
                <a:cs typeface="Arial" panose="020B0604020202020204" pitchFamily="34" charset="0"/>
              </a:rPr>
              <a:t>Unproductive.  </a:t>
            </a:r>
            <a:r>
              <a:rPr lang="en-US" sz="2400" dirty="0">
                <a:latin typeface="Arial" panose="020B0604020202020204" pitchFamily="34" charset="0"/>
                <a:cs typeface="Arial" panose="020B0604020202020204" pitchFamily="34" charset="0"/>
              </a:rPr>
              <a:t>Place these cards on the table.</a:t>
            </a:r>
          </a:p>
          <a:p>
            <a:pPr marL="342900" indent="-342900">
              <a:lnSpc>
                <a:spcPct val="108000"/>
              </a:lnSpc>
              <a:buAutoNum type="arabicPeriod"/>
            </a:pPr>
            <a:r>
              <a:rPr lang="en-US" sz="2400" dirty="0">
                <a:latin typeface="Arial" panose="020B0604020202020204" pitchFamily="34" charset="0"/>
                <a:cs typeface="Arial" panose="020B0604020202020204" pitchFamily="34" charset="0"/>
              </a:rPr>
              <a:t>Each of the remaining cards identifies a belief about teaching and learning.  Read each of the belief cards.</a:t>
            </a:r>
          </a:p>
          <a:p>
            <a:pPr marL="342900" indent="-342900">
              <a:lnSpc>
                <a:spcPct val="108000"/>
              </a:lnSpc>
              <a:buAutoNum type="arabicPeriod"/>
            </a:pPr>
            <a:r>
              <a:rPr lang="en-US" sz="2400" dirty="0">
                <a:latin typeface="Arial" panose="020B0604020202020204" pitchFamily="34" charset="0"/>
                <a:cs typeface="Arial" panose="020B0604020202020204" pitchFamily="34" charset="0"/>
              </a:rPr>
              <a:t>Identify which belief cards are Productive and which belief cards are Unproductive.  </a:t>
            </a:r>
          </a:p>
          <a:p>
            <a:pPr marL="342900" indent="-342900">
              <a:lnSpc>
                <a:spcPct val="108000"/>
              </a:lnSpc>
              <a:buAutoNum type="arabicPeriod"/>
            </a:pPr>
            <a:r>
              <a:rPr lang="en-US" sz="2400" dirty="0">
                <a:latin typeface="Arial" panose="020B0604020202020204" pitchFamily="34" charset="0"/>
                <a:cs typeface="Arial" panose="020B0604020202020204" pitchFamily="34" charset="0"/>
              </a:rPr>
              <a:t>Place each belief card under the header card to which it was matched.</a:t>
            </a:r>
          </a:p>
          <a:p>
            <a:pPr marL="342900" indent="-342900">
              <a:lnSpc>
                <a:spcPct val="108000"/>
              </a:lnSpc>
              <a:buAutoNum type="arabicPeriod"/>
            </a:pPr>
            <a:r>
              <a:rPr lang="en-US" sz="2400" dirty="0">
                <a:latin typeface="Arial" panose="020B0604020202020204" pitchFamily="34" charset="0"/>
                <a:cs typeface="Arial" panose="020B0604020202020204" pitchFamily="34" charset="0"/>
              </a:rPr>
              <a:t>Be prepared to defend your decisions.</a:t>
            </a:r>
          </a:p>
        </p:txBody>
      </p:sp>
    </p:spTree>
    <p:extLst>
      <p:ext uri="{BB962C8B-B14F-4D97-AF65-F5344CB8AC3E}">
        <p14:creationId xmlns:p14="http://schemas.microsoft.com/office/powerpoint/2010/main" val="287243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47740" y="725576"/>
            <a:ext cx="8255001" cy="1143000"/>
          </a:xfrm>
          <a:prstGeom prst="rect">
            <a:avLst/>
          </a:prstGeom>
        </p:spPr>
        <p:txBody>
          <a:bodyPr vert="horz" lIns="91440" tIns="45720" rIns="91440" bIns="45720" rtlCol="0" anchor="ctr">
            <a:noAutofit/>
          </a:bodyPr>
          <a:lstStyle/>
          <a:p>
            <a:pPr>
              <a:lnSpc>
                <a:spcPct val="100000"/>
              </a:lnSpc>
              <a:spcBef>
                <a:spcPts val="50"/>
              </a:spcBef>
            </a:pPr>
            <a:endParaRPr lang="en-US" sz="4000" dirty="0">
              <a:latin typeface="Verdana"/>
              <a:cs typeface="Verdana"/>
            </a:endParaRPr>
          </a:p>
          <a:p>
            <a:pPr lvl="0" algn="ctr">
              <a:spcBef>
                <a:spcPct val="0"/>
              </a:spcBef>
              <a:defRPr/>
            </a:pPr>
            <a:endParaRPr lang="en-US" sz="3200" b="1" dirty="0">
              <a:solidFill>
                <a:srgbClr val="003366"/>
              </a:solidFill>
              <a:latin typeface="Verdana"/>
              <a:ea typeface="Verdana" pitchFamily="34" charset="0"/>
              <a:cs typeface="Verdana"/>
            </a:endParaRPr>
          </a:p>
        </p:txBody>
      </p:sp>
      <p:pic>
        <p:nvPicPr>
          <p:cNvPr id="2" name="Picture 1" descr="14861 principles to action cover ba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7" name="object 7">
            <a:extLst>
              <a:ext uri="{FF2B5EF4-FFF2-40B4-BE49-F238E27FC236}">
                <a16:creationId xmlns:a16="http://schemas.microsoft.com/office/drawing/2014/main" id="{A852E3DA-1FE5-4754-A370-F9C0EC1565CE}"/>
              </a:ext>
            </a:extLst>
          </p:cNvPr>
          <p:cNvSpPr/>
          <p:nvPr/>
        </p:nvSpPr>
        <p:spPr>
          <a:xfrm>
            <a:off x="1967695" y="159594"/>
            <a:ext cx="5879939" cy="6518999"/>
          </a:xfrm>
          <a:prstGeom prst="rect">
            <a:avLst/>
          </a:prstGeom>
          <a:blipFill>
            <a:blip r:embed="rId5" cstate="print"/>
            <a:stretch>
              <a:fillRect/>
            </a:stretch>
          </a:blipFill>
        </p:spPr>
        <p:txBody>
          <a:bodyPr wrap="square" lIns="0" tIns="0" rIns="0" bIns="0" rtlCol="0"/>
          <a:lstStyle/>
          <a:p>
            <a:endParaRPr dirty="0">
              <a:highlight>
                <a:srgbClr val="FFFF00"/>
              </a:highlight>
            </a:endParaRPr>
          </a:p>
        </p:txBody>
      </p:sp>
      <p:sp>
        <p:nvSpPr>
          <p:cNvPr id="4" name="Rectangle 3">
            <a:extLst>
              <a:ext uri="{FF2B5EF4-FFF2-40B4-BE49-F238E27FC236}">
                <a16:creationId xmlns:a16="http://schemas.microsoft.com/office/drawing/2014/main" id="{ED51BB0F-3F76-4C01-B160-C30D5C4F3EEB}"/>
              </a:ext>
            </a:extLst>
          </p:cNvPr>
          <p:cNvSpPr/>
          <p:nvPr/>
        </p:nvSpPr>
        <p:spPr>
          <a:xfrm>
            <a:off x="1967695" y="636608"/>
            <a:ext cx="2916819" cy="604198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3001FF-8DFA-4D9E-BE1B-EF1BE594BA94}"/>
              </a:ext>
            </a:extLst>
          </p:cNvPr>
          <p:cNvSpPr/>
          <p:nvPr/>
        </p:nvSpPr>
        <p:spPr>
          <a:xfrm>
            <a:off x="4930814" y="636608"/>
            <a:ext cx="2916819" cy="6041985"/>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891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189BAE2AECCA4FA0C095339BBB7B22" ma:contentTypeVersion="4" ma:contentTypeDescription="Create a new document." ma:contentTypeScope="" ma:versionID="1f9b2caf0b7c3cfc843abd7ec9b0ee68">
  <xsd:schema xmlns:xsd="http://www.w3.org/2001/XMLSchema" xmlns:xs="http://www.w3.org/2001/XMLSchema" xmlns:p="http://schemas.microsoft.com/office/2006/metadata/properties" xmlns:ns2="8d7fd062-4ed6-430a-9b65-56952c275b60" targetNamespace="http://schemas.microsoft.com/office/2006/metadata/properties" ma:root="true" ma:fieldsID="f987bcce048ec7a2f604e61a6ccd2fcb" ns2:_="">
    <xsd:import namespace="8d7fd062-4ed6-430a-9b65-56952c275b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fd062-4ed6-430a-9b65-56952c275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6975C6-9560-4247-B549-5EAE3F41D27D}">
  <ds:schemaRefs>
    <ds:schemaRef ds:uri="2c62132e-3a25-4999-8b0e-155776c76ef4"/>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a527ce67-8c08-490b-bc98-e67fcc36d839"/>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A19DDC1-B41A-4666-B52C-E97A9B442263}">
  <ds:schemaRefs>
    <ds:schemaRef ds:uri="http://schemas.microsoft.com/sharepoint/v3/contenttype/forms"/>
  </ds:schemaRefs>
</ds:datastoreItem>
</file>

<file path=customXml/itemProps3.xml><?xml version="1.0" encoding="utf-8"?>
<ds:datastoreItem xmlns:ds="http://schemas.openxmlformats.org/officeDocument/2006/customXml" ds:itemID="{5330F65B-BD04-4CD6-B638-DB95F421E15F}"/>
</file>

<file path=docProps/app.xml><?xml version="1.0" encoding="utf-8"?>
<Properties xmlns="http://schemas.openxmlformats.org/officeDocument/2006/extended-properties" xmlns:vt="http://schemas.openxmlformats.org/officeDocument/2006/docPropsVTypes">
  <Template/>
  <TotalTime>10243</TotalTime>
  <Words>7886</Words>
  <Application>Microsoft Office PowerPoint</Application>
  <PresentationFormat>On-screen Show (4:3)</PresentationFormat>
  <Paragraphs>818</Paragraphs>
  <Slides>64</Slides>
  <Notes>64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64</vt:i4>
      </vt:variant>
    </vt:vector>
  </HeadingPairs>
  <TitlesOfParts>
    <vt:vector size="71" baseType="lpstr">
      <vt:lpstr>MS PGothic</vt:lpstr>
      <vt:lpstr>Arial</vt:lpstr>
      <vt:lpstr>Calibri</vt:lpstr>
      <vt:lpstr>Times New Roman</vt:lpstr>
      <vt:lpstr>Verdana</vt:lpstr>
      <vt:lpstr>Office Theme</vt:lpstr>
      <vt:lpstr>Custom Design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to Actions PowerPoint template</dc:title>
  <dc:creator>Ken Krehbiel</dc:creator>
  <cp:keywords>Principles to Actions</cp:keywords>
  <cp:lastModifiedBy>Cynthia Burke</cp:lastModifiedBy>
  <cp:revision>626</cp:revision>
  <cp:lastPrinted>2020-04-17T17:35:49Z</cp:lastPrinted>
  <dcterms:created xsi:type="dcterms:W3CDTF">2014-03-11T13:01:44Z</dcterms:created>
  <dcterms:modified xsi:type="dcterms:W3CDTF">2020-07-10T23:49:54Z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0x0101004D189BAE2AECCA4FA0C095339BBB7B22</vt:lpwstr>
  </property>
</Properties>
</file>