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20.xml" ContentType="application/vnd.openxmlformats-officedocument.presentationml.tags+xml"/>
  <Override PartName="/ppt/notesSlides/notesSlide27.xml" ContentType="application/vnd.openxmlformats-officedocument.presentationml.notesSlide+xml"/>
  <Override PartName="/ppt/tags/tag21.xml" ContentType="application/vnd.openxmlformats-officedocument.presentationml.tags+xml"/>
  <Override PartName="/ppt/notesSlides/notesSlide28.xml" ContentType="application/vnd.openxmlformats-officedocument.presentationml.notesSlide+xml"/>
  <Override PartName="/ppt/tags/tag22.xml" ContentType="application/vnd.openxmlformats-officedocument.presentationml.tags+xml"/>
  <Override PartName="/ppt/notesSlides/notesSlide29.xml" ContentType="application/vnd.openxmlformats-officedocument.presentationml.notesSlide+xml"/>
  <Override PartName="/ppt/tags/tag23.xml" ContentType="application/vnd.openxmlformats-officedocument.presentationml.tags+xml"/>
  <Override PartName="/ppt/notesSlides/notesSlide3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5.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8" r:id="rId5"/>
    <p:sldMasterId id="2147483710" r:id="rId6"/>
  </p:sldMasterIdLst>
  <p:notesMasterIdLst>
    <p:notesMasterId r:id="rId44"/>
  </p:notesMasterIdLst>
  <p:handoutMasterIdLst>
    <p:handoutMasterId r:id="rId45"/>
  </p:handoutMasterIdLst>
  <p:sldIdLst>
    <p:sldId id="645" r:id="rId7"/>
    <p:sldId id="502" r:id="rId8"/>
    <p:sldId id="647" r:id="rId9"/>
    <p:sldId id="500" r:id="rId10"/>
    <p:sldId id="646" r:id="rId11"/>
    <p:sldId id="524" r:id="rId12"/>
    <p:sldId id="478" r:id="rId13"/>
    <p:sldId id="587" r:id="rId14"/>
    <p:sldId id="594" r:id="rId15"/>
    <p:sldId id="589" r:id="rId16"/>
    <p:sldId id="592" r:id="rId17"/>
    <p:sldId id="595" r:id="rId18"/>
    <p:sldId id="590" r:id="rId19"/>
    <p:sldId id="487" r:id="rId20"/>
    <p:sldId id="488" r:id="rId21"/>
    <p:sldId id="570" r:id="rId22"/>
    <p:sldId id="372" r:id="rId23"/>
    <p:sldId id="648" r:id="rId24"/>
    <p:sldId id="653" r:id="rId25"/>
    <p:sldId id="652" r:id="rId26"/>
    <p:sldId id="385" r:id="rId27"/>
    <p:sldId id="386" r:id="rId28"/>
    <p:sldId id="571" r:id="rId29"/>
    <p:sldId id="649" r:id="rId30"/>
    <p:sldId id="650" r:id="rId31"/>
    <p:sldId id="651" r:id="rId32"/>
    <p:sldId id="311" r:id="rId33"/>
    <p:sldId id="415" r:id="rId34"/>
    <p:sldId id="417" r:id="rId35"/>
    <p:sldId id="416" r:id="rId36"/>
    <p:sldId id="418" r:id="rId37"/>
    <p:sldId id="572" r:id="rId38"/>
    <p:sldId id="573" r:id="rId39"/>
    <p:sldId id="574" r:id="rId40"/>
    <p:sldId id="576" r:id="rId41"/>
    <p:sldId id="577" r:id="rId42"/>
    <p:sldId id="486" r:id="rId4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Lemon" initials="AL" lastIdx="2" clrIdx="0">
    <p:extLst>
      <p:ext uri="{19B8F6BF-5375-455C-9EA6-DF929625EA0E}">
        <p15:presenceInfo xmlns:p15="http://schemas.microsoft.com/office/powerpoint/2012/main" userId="Andrea Lem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71"/>
    <a:srgbClr val="0F2E5A"/>
    <a:srgbClr val="00A457"/>
    <a:srgbClr val="A7253F"/>
    <a:srgbClr val="FFC000"/>
    <a:srgbClr val="60636B"/>
    <a:srgbClr val="96498B"/>
    <a:srgbClr val="AAC5CF"/>
    <a:srgbClr val="F05A30"/>
    <a:srgbClr val="57B9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4" autoAdjust="0"/>
    <p:restoredTop sz="72810" autoAdjust="0"/>
  </p:normalViewPr>
  <p:slideViewPr>
    <p:cSldViewPr snapToGrid="0">
      <p:cViewPr varScale="1">
        <p:scale>
          <a:sx n="80" d="100"/>
          <a:sy n="80" d="100"/>
        </p:scale>
        <p:origin x="1284" y="90"/>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12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Ann Triplett" userId="S::matriple@k12.wv.us::5a1d6123-798c-44a3-91b1-a5cacdb10bed" providerId="AD" clId="Web-{C5227963-3AB5-4E1D-B6F1-B940ECF137A4}"/>
    <pc:docChg chg="modSld">
      <pc:chgData name="Mary Ann Triplett" userId="S::matriple@k12.wv.us::5a1d6123-798c-44a3-91b1-a5cacdb10bed" providerId="AD" clId="Web-{C5227963-3AB5-4E1D-B6F1-B940ECF137A4}" dt="2018-07-12T14:07:55.982" v="0" actId="1076"/>
      <pc:docMkLst>
        <pc:docMk/>
      </pc:docMkLst>
      <pc:sldChg chg="modSp">
        <pc:chgData name="Mary Ann Triplett" userId="S::matriple@k12.wv.us::5a1d6123-798c-44a3-91b1-a5cacdb10bed" providerId="AD" clId="Web-{C5227963-3AB5-4E1D-B6F1-B940ECF137A4}" dt="2018-07-12T14:07:55.982" v="0" actId="1076"/>
        <pc:sldMkLst>
          <pc:docMk/>
          <pc:sldMk cId="3172944607" sldId="520"/>
        </pc:sldMkLst>
        <pc:picChg chg="mod">
          <ac:chgData name="Mary Ann Triplett" userId="S::matriple@k12.wv.us::5a1d6123-798c-44a3-91b1-a5cacdb10bed" providerId="AD" clId="Web-{C5227963-3AB5-4E1D-B6F1-B940ECF137A4}" dt="2018-07-12T14:07:55.982" v="0" actId="1076"/>
          <ac:picMkLst>
            <pc:docMk/>
            <pc:sldMk cId="3172944607" sldId="520"/>
            <ac:picMk id="7"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sz="quarter" idx="1"/>
          </p:nvPr>
        </p:nvSpPr>
        <p:spPr>
          <a:xfrm>
            <a:off x="4143376" y="0"/>
            <a:ext cx="3170238" cy="481013"/>
          </a:xfrm>
          <a:prstGeom prst="rect">
            <a:avLst/>
          </a:prstGeom>
        </p:spPr>
        <p:txBody>
          <a:bodyPr vert="horz" lIns="91431" tIns="45716" rIns="91431" bIns="45716" rtlCol="0"/>
          <a:lstStyle>
            <a:lvl1pPr algn="r">
              <a:defRPr sz="1200"/>
            </a:lvl1pPr>
          </a:lstStyle>
          <a:p>
            <a:fld id="{F2C96064-583A-4540-A554-B40F8B0D2D70}" type="datetimeFigureOut">
              <a:rPr lang="en-US" smtClean="0"/>
              <a:t>8/10/2020</a:t>
            </a:fld>
            <a:endParaRPr lang="en-US"/>
          </a:p>
        </p:txBody>
      </p:sp>
      <p:sp>
        <p:nvSpPr>
          <p:cNvPr id="4" name="Footer Placeholder 3"/>
          <p:cNvSpPr>
            <a:spLocks noGrp="1"/>
          </p:cNvSpPr>
          <p:nvPr>
            <p:ph type="ftr" sz="quarter" idx="2"/>
          </p:nvPr>
        </p:nvSpPr>
        <p:spPr>
          <a:xfrm>
            <a:off x="0" y="9120190"/>
            <a:ext cx="3170238" cy="481012"/>
          </a:xfrm>
          <a:prstGeom prst="rect">
            <a:avLst/>
          </a:prstGeom>
        </p:spPr>
        <p:txBody>
          <a:bodyPr vert="horz" lIns="91431" tIns="45716" rIns="91431"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4143376" y="9120190"/>
            <a:ext cx="3170238" cy="481012"/>
          </a:xfrm>
          <a:prstGeom prst="rect">
            <a:avLst/>
          </a:prstGeom>
        </p:spPr>
        <p:txBody>
          <a:bodyPr vert="horz" lIns="91431" tIns="45716" rIns="91431" bIns="45716" rtlCol="0" anchor="b"/>
          <a:lstStyle>
            <a:lvl1pPr algn="r">
              <a:defRPr sz="1200"/>
            </a:lvl1pPr>
          </a:lstStyle>
          <a:p>
            <a:fld id="{B551FDC1-5393-4614-81E2-A0CEB70F70B9}" type="slidenum">
              <a:rPr lang="en-US" smtClean="0"/>
              <a:t>‹#›</a:t>
            </a:fld>
            <a:endParaRPr lang="en-US"/>
          </a:p>
        </p:txBody>
      </p:sp>
    </p:spTree>
    <p:extLst>
      <p:ext uri="{BB962C8B-B14F-4D97-AF65-F5344CB8AC3E}">
        <p14:creationId xmlns:p14="http://schemas.microsoft.com/office/powerpoint/2010/main" val="3884699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44" tIns="48322" rIns="96644" bIns="48322"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44" tIns="48322" rIns="96644" bIns="48322" rtlCol="0"/>
          <a:lstStyle>
            <a:lvl1pPr algn="r">
              <a:defRPr sz="1200"/>
            </a:lvl1pPr>
          </a:lstStyle>
          <a:p>
            <a:fld id="{C7FEFB76-1D1F-4567-B3FD-5EFBCF1399DF}" type="datetimeFigureOut">
              <a:rPr lang="en-US" smtClean="0"/>
              <a:t>8/10/2020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44" tIns="48322" rIns="96644" bIns="48322"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44" tIns="48322" rIns="96644" bIns="483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6"/>
            <a:ext cx="3169920" cy="481726"/>
          </a:xfrm>
          <a:prstGeom prst="rect">
            <a:avLst/>
          </a:prstGeom>
        </p:spPr>
        <p:txBody>
          <a:bodyPr vert="horz" lIns="96644" tIns="48322" rIns="96644" bIns="48322"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96644" tIns="48322" rIns="96644" bIns="48322" rtlCol="0" anchor="b"/>
          <a:lstStyle>
            <a:lvl1pPr algn="r">
              <a:defRPr sz="1200"/>
            </a:lvl1pPr>
          </a:lstStyle>
          <a:p>
            <a:fld id="{E00EC4AE-764C-469D-814F-E79EDBDB3620}" type="slidenum">
              <a:rPr lang="en-US" smtClean="0"/>
              <a:t>‹#›</a:t>
            </a:fld>
            <a:endParaRPr lang="en-US"/>
          </a:p>
        </p:txBody>
      </p:sp>
    </p:spTree>
    <p:extLst>
      <p:ext uri="{BB962C8B-B14F-4D97-AF65-F5344CB8AC3E}">
        <p14:creationId xmlns:p14="http://schemas.microsoft.com/office/powerpoint/2010/main" val="1533298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0EC4AE-764C-469D-814F-E79EDBDB3620}" type="slidenum">
              <a:rPr lang="en-US" smtClean="0"/>
              <a:t>2</a:t>
            </a:fld>
            <a:endParaRPr lang="en-US"/>
          </a:p>
        </p:txBody>
      </p:sp>
    </p:spTree>
    <p:extLst>
      <p:ext uri="{BB962C8B-B14F-4D97-AF65-F5344CB8AC3E}">
        <p14:creationId xmlns:p14="http://schemas.microsoft.com/office/powerpoint/2010/main" val="3102133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Meanwhile</a:t>
            </a:r>
            <a:r>
              <a:rPr lang="en-US" dirty="0"/>
              <a:t>, books in the Harry Potter series measure on average around 940L</a:t>
            </a:r>
            <a:r>
              <a:rPr lang="en-US" baseline="0" dirty="0"/>
              <a:t> and have moderately complex sentence structure and more modern vocabulary usage. (CLICK) And so, even though this sentence is fairly long (31 words), (CLICK) the words in the sentence are modern, every day words and the adjectives used to add detail are also very commonly used words and they are repeated within this section of text which keeps the complexity of this text only moderately complex.</a:t>
            </a:r>
            <a:endParaRPr lang="en-US" sz="2500" dirty="0">
              <a:solidFill>
                <a:srgbClr val="60636B"/>
              </a:solidFill>
              <a:latin typeface="Fira Sans"/>
            </a:endParaRPr>
          </a:p>
          <a:p>
            <a:endParaRPr lang="en-US" dirty="0"/>
          </a:p>
        </p:txBody>
      </p:sp>
      <p:sp>
        <p:nvSpPr>
          <p:cNvPr id="4" name="Slide Number Placeholder 3"/>
          <p:cNvSpPr>
            <a:spLocks noGrp="1"/>
          </p:cNvSpPr>
          <p:nvPr>
            <p:ph type="sldNum" sz="quarter" idx="10"/>
          </p:nvPr>
        </p:nvSpPr>
        <p:spPr/>
        <p:txBody>
          <a:bodyPr/>
          <a:lstStyle/>
          <a:p>
            <a:pPr defTabSz="948419">
              <a:defRPr/>
            </a:pPr>
            <a:fld id="{E00EC4AE-764C-469D-814F-E79EDBDB3620}" type="slidenum">
              <a:rPr lang="en-US">
                <a:solidFill>
                  <a:prstClr val="black"/>
                </a:solidFill>
                <a:latin typeface="Calibri" panose="020F0502020204030204"/>
              </a:rPr>
              <a:pPr defTabSz="948419">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577005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Meanwhile</a:t>
            </a:r>
            <a:r>
              <a:rPr lang="en-US" dirty="0"/>
              <a:t>, books in the Harry Potter series measure on average around 940L</a:t>
            </a:r>
            <a:r>
              <a:rPr lang="en-US" baseline="0" dirty="0"/>
              <a:t> and have moderately complex sentence structure and more modern vocabulary usage. (CLICK) And so, even though this sentence is fairly long (31 words), (CLICK) the words in the sentence are modern, every day words and the adjectives used to add detail are also very commonly used words and they are repeated within this section of text which keeps the complexity of this text only moderately complex.</a:t>
            </a:r>
            <a:endParaRPr lang="en-US" sz="2500" dirty="0">
              <a:solidFill>
                <a:srgbClr val="60636B"/>
              </a:solidFill>
              <a:latin typeface="Fira Sans"/>
            </a:endParaRPr>
          </a:p>
          <a:p>
            <a:endParaRPr lang="en-US" dirty="0"/>
          </a:p>
        </p:txBody>
      </p:sp>
      <p:sp>
        <p:nvSpPr>
          <p:cNvPr id="4" name="Slide Number Placeholder 3"/>
          <p:cNvSpPr>
            <a:spLocks noGrp="1"/>
          </p:cNvSpPr>
          <p:nvPr>
            <p:ph type="sldNum" sz="quarter" idx="10"/>
          </p:nvPr>
        </p:nvSpPr>
        <p:spPr/>
        <p:txBody>
          <a:bodyPr/>
          <a:lstStyle/>
          <a:p>
            <a:pPr defTabSz="948419">
              <a:defRPr/>
            </a:pPr>
            <a:fld id="{E00EC4AE-764C-469D-814F-E79EDBDB3620}" type="slidenum">
              <a:rPr lang="en-US">
                <a:solidFill>
                  <a:prstClr val="black"/>
                </a:solidFill>
                <a:latin typeface="Calibri" panose="020F0502020204030204"/>
              </a:rPr>
              <a:pPr defTabSz="948419">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1174610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19">
              <a:defRPr/>
            </a:pPr>
            <a:r>
              <a:rPr lang="en-US" dirty="0"/>
              <a:t>Andrea</a:t>
            </a:r>
          </a:p>
          <a:p>
            <a:endParaRPr lang="en-US" dirty="0"/>
          </a:p>
          <a:p>
            <a:r>
              <a:rPr lang="en-US" dirty="0"/>
              <a:t>Meanwhile, books in the Harry Potter series measure on average around 940L</a:t>
            </a:r>
            <a:r>
              <a:rPr lang="en-US" baseline="0" dirty="0"/>
              <a:t> and have moderately complex sentence structure and more modern vocabulary usage. (CLICK) And so, even though this sentence is fairly long (31 words), (CLICK) the words in the sentence are modern, every day words and the adjectives used to add detail are also very commonly used words and they are repeated within this section of text which keeps the complexity of this text only moderately complex.</a:t>
            </a:r>
            <a:endParaRPr lang="en-US" sz="2500" dirty="0">
              <a:solidFill>
                <a:srgbClr val="60636B"/>
              </a:solidFill>
              <a:latin typeface="Fira Sans"/>
            </a:endParaRPr>
          </a:p>
          <a:p>
            <a:endParaRPr lang="en-US" dirty="0"/>
          </a:p>
        </p:txBody>
      </p:sp>
      <p:sp>
        <p:nvSpPr>
          <p:cNvPr id="4" name="Slide Number Placeholder 3"/>
          <p:cNvSpPr>
            <a:spLocks noGrp="1"/>
          </p:cNvSpPr>
          <p:nvPr>
            <p:ph type="sldNum" sz="quarter" idx="10"/>
          </p:nvPr>
        </p:nvSpPr>
        <p:spPr/>
        <p:txBody>
          <a:bodyPr/>
          <a:lstStyle/>
          <a:p>
            <a:pPr defTabSz="948419">
              <a:defRPr/>
            </a:pPr>
            <a:fld id="{E00EC4AE-764C-469D-814F-E79EDBDB3620}" type="slidenum">
              <a:rPr lang="en-US">
                <a:solidFill>
                  <a:prstClr val="black"/>
                </a:solidFill>
                <a:latin typeface="Calibri" panose="020F0502020204030204"/>
              </a:rPr>
              <a:pPr defTabSz="948419">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411725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a:t>
            </a:r>
            <a:r>
              <a:rPr lang="en-US" dirty="0"/>
              <a:t>that the Lexile Framework</a:t>
            </a:r>
            <a:r>
              <a:rPr lang="en-US" baseline="0" dirty="0"/>
              <a:t> for Reading defines the Quantitative measure of a text. This is only 1/3</a:t>
            </a:r>
            <a:r>
              <a:rPr lang="en-US" baseline="30000" dirty="0"/>
              <a:t>rd</a:t>
            </a:r>
            <a:r>
              <a:rPr lang="en-US" baseline="0" dirty="0"/>
              <a:t> of text complexity. When teachers select texts for instruction, they also need to factor for the qualitative features of the text such as: layers of meaning, figurative language, author’s purpose, craft and structure, language conventions, and knowledge demands. </a:t>
            </a:r>
            <a:endParaRPr lang="en-US" dirty="0"/>
          </a:p>
        </p:txBody>
      </p:sp>
      <p:sp>
        <p:nvSpPr>
          <p:cNvPr id="4" name="Slide Number Placeholder 3"/>
          <p:cNvSpPr>
            <a:spLocks noGrp="1"/>
          </p:cNvSpPr>
          <p:nvPr>
            <p:ph type="sldNum" sz="quarter" idx="10"/>
          </p:nvPr>
        </p:nvSpPr>
        <p:spPr/>
        <p:txBody>
          <a:bodyPr/>
          <a:lstStyle/>
          <a:p>
            <a:fld id="{E00EC4AE-764C-469D-814F-E79EDBDB3620}" type="slidenum">
              <a:rPr lang="en-US" smtClean="0"/>
              <a:t>14</a:t>
            </a:fld>
            <a:endParaRPr lang="en-US"/>
          </a:p>
        </p:txBody>
      </p:sp>
    </p:spTree>
    <p:extLst>
      <p:ext uri="{BB962C8B-B14F-4D97-AF65-F5344CB8AC3E}">
        <p14:creationId xmlns:p14="http://schemas.microsoft.com/office/powerpoint/2010/main" val="2009034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the Lexile Framework</a:t>
            </a:r>
            <a:r>
              <a:rPr lang="en-US" baseline="0" dirty="0"/>
              <a:t> for Reading defines the Quantitative measure of a text. This is only 1/3</a:t>
            </a:r>
            <a:r>
              <a:rPr lang="en-US" baseline="30000" dirty="0"/>
              <a:t>rd</a:t>
            </a:r>
            <a:r>
              <a:rPr lang="en-US" baseline="0" dirty="0"/>
              <a:t> of text complexity. When teachers select texts for instruction, they also need to factor for the qualitative features of the text such as: layers of meaning, figurative language, author’s purpose, craft and structure, language conventions, and knowledge demands. </a:t>
            </a:r>
            <a:endParaRPr lang="en-US" dirty="0"/>
          </a:p>
        </p:txBody>
      </p:sp>
      <p:sp>
        <p:nvSpPr>
          <p:cNvPr id="4" name="Slide Number Placeholder 3"/>
          <p:cNvSpPr>
            <a:spLocks noGrp="1"/>
          </p:cNvSpPr>
          <p:nvPr>
            <p:ph type="sldNum" sz="quarter" idx="10"/>
          </p:nvPr>
        </p:nvSpPr>
        <p:spPr/>
        <p:txBody>
          <a:bodyPr/>
          <a:lstStyle/>
          <a:p>
            <a:fld id="{E00EC4AE-764C-469D-814F-E79EDBDB3620}" type="slidenum">
              <a:rPr lang="en-US" smtClean="0"/>
              <a:t>15</a:t>
            </a:fld>
            <a:endParaRPr lang="en-US"/>
          </a:p>
        </p:txBody>
      </p:sp>
    </p:spTree>
    <p:extLst>
      <p:ext uri="{BB962C8B-B14F-4D97-AF65-F5344CB8AC3E}">
        <p14:creationId xmlns:p14="http://schemas.microsoft.com/office/powerpoint/2010/main" val="2549355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0EC4AE-764C-469D-814F-E79EDBDB3620}" type="slidenum">
              <a:rPr lang="en-US" smtClean="0"/>
              <a:t>16</a:t>
            </a:fld>
            <a:endParaRPr lang="en-US"/>
          </a:p>
        </p:txBody>
      </p:sp>
    </p:spTree>
    <p:extLst>
      <p:ext uri="{BB962C8B-B14F-4D97-AF65-F5344CB8AC3E}">
        <p14:creationId xmlns:p14="http://schemas.microsoft.com/office/powerpoint/2010/main" val="909219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Lexile</a:t>
            </a:r>
            <a:r>
              <a:rPr lang="en-US" baseline="0" dirty="0" smtClean="0"/>
              <a:t> </a:t>
            </a:r>
            <a:r>
              <a:rPr lang="en-US" baseline="0" dirty="0"/>
              <a:t>defines the (CLICK) quantitative </a:t>
            </a:r>
            <a:r>
              <a:rPr lang="en-US" dirty="0"/>
              <a:t>complexity of reading material AND (CLICK) also measures the independent reading ability of individual readers. </a:t>
            </a:r>
          </a:p>
        </p:txBody>
      </p:sp>
      <p:sp>
        <p:nvSpPr>
          <p:cNvPr id="4" name="Slide Number Placeholder 3"/>
          <p:cNvSpPr>
            <a:spLocks noGrp="1"/>
          </p:cNvSpPr>
          <p:nvPr>
            <p:ph type="sldNum" sz="quarter" idx="10"/>
          </p:nvPr>
        </p:nvSpPr>
        <p:spPr/>
        <p:txBody>
          <a:bodyPr/>
          <a:lstStyle/>
          <a:p>
            <a:pPr defTabSz="948419">
              <a:defRPr/>
            </a:pPr>
            <a:fld id="{E00EC4AE-764C-469D-814F-E79EDBDB3620}" type="slidenum">
              <a:rPr lang="en-US">
                <a:solidFill>
                  <a:prstClr val="black"/>
                </a:solidFill>
                <a:latin typeface="Calibri" panose="020F0502020204030204"/>
              </a:rPr>
              <a:pPr defTabSz="948419">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263398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19">
              <a:defRPr/>
            </a:pPr>
            <a:r>
              <a:rPr lang="en-US" dirty="0"/>
              <a:t>Andrea</a:t>
            </a:r>
          </a:p>
          <a:p>
            <a:endParaRPr lang="en-US" dirty="0"/>
          </a:p>
          <a:p>
            <a:r>
              <a:rPr lang="en-US" dirty="0"/>
              <a:t>Lexile</a:t>
            </a:r>
            <a:r>
              <a:rPr lang="en-US" baseline="0" dirty="0"/>
              <a:t> defines the (CLICK) quantitative </a:t>
            </a:r>
            <a:r>
              <a:rPr lang="en-US" dirty="0"/>
              <a:t>complexity of reading material AND (CLICK) also measures the independent reading ability of individual readers. </a:t>
            </a:r>
          </a:p>
        </p:txBody>
      </p:sp>
      <p:sp>
        <p:nvSpPr>
          <p:cNvPr id="4" name="Slide Number Placeholder 3"/>
          <p:cNvSpPr>
            <a:spLocks noGrp="1"/>
          </p:cNvSpPr>
          <p:nvPr>
            <p:ph type="sldNum" sz="quarter" idx="10"/>
          </p:nvPr>
        </p:nvSpPr>
        <p:spPr/>
        <p:txBody>
          <a:bodyPr/>
          <a:lstStyle/>
          <a:p>
            <a:pPr defTabSz="948419">
              <a:defRPr/>
            </a:pPr>
            <a:fld id="{E00EC4AE-764C-469D-814F-E79EDBDB3620}" type="slidenum">
              <a:rPr lang="en-US">
                <a:solidFill>
                  <a:prstClr val="black"/>
                </a:solidFill>
                <a:latin typeface="Calibri" panose="020F0502020204030204"/>
              </a:rPr>
              <a:pPr defTabSz="948419">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3006348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Becoming</a:t>
            </a:r>
            <a:r>
              <a:rPr lang="en-US" baseline="0" dirty="0"/>
              <a:t> a college- and career-ready reader doesn’t happen overnight. To develop college- and career-ready reading skills, students need to work with a range of increasingly complex texts over the course of their school years. </a:t>
            </a:r>
            <a:endParaRPr lang="en-US" dirty="0"/>
          </a:p>
        </p:txBody>
      </p:sp>
      <p:sp>
        <p:nvSpPr>
          <p:cNvPr id="4" name="Slide Number Placeholder 3"/>
          <p:cNvSpPr>
            <a:spLocks noGrp="1"/>
          </p:cNvSpPr>
          <p:nvPr>
            <p:ph type="sldNum" sz="quarter" idx="10"/>
          </p:nvPr>
        </p:nvSpPr>
        <p:spPr/>
        <p:txBody>
          <a:bodyPr/>
          <a:lstStyle/>
          <a:p>
            <a:fld id="{E00EC4AE-764C-469D-814F-E79EDBDB3620}" type="slidenum">
              <a:rPr lang="en-US" smtClean="0"/>
              <a:t>21</a:t>
            </a:fld>
            <a:endParaRPr lang="en-US"/>
          </a:p>
        </p:txBody>
      </p:sp>
    </p:spTree>
    <p:extLst>
      <p:ext uri="{BB962C8B-B14F-4D97-AF65-F5344CB8AC3E}">
        <p14:creationId xmlns:p14="http://schemas.microsoft.com/office/powerpoint/2010/main" val="883539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40">
              <a:defRPr/>
            </a:pPr>
            <a:r>
              <a:rPr lang="en-US" dirty="0"/>
              <a:t>To support the need for students</a:t>
            </a:r>
            <a:r>
              <a:rPr lang="en-US" baseline="0" dirty="0"/>
              <a:t> to work with increasingly complex texts each school year, t</a:t>
            </a:r>
            <a:r>
              <a:rPr lang="en-US" dirty="0"/>
              <a:t>he WV College- and Career- Readiness Standards</a:t>
            </a:r>
            <a:r>
              <a:rPr lang="en-US" baseline="0" dirty="0"/>
              <a:t> for English Language Arts define the Lexile range goals for each programmatic level in the section titled “Text Complexity Expectations”. Specific grade level expectations are defined in Standards 18 and 19. </a:t>
            </a:r>
            <a:endParaRPr lang="en-US" dirty="0"/>
          </a:p>
        </p:txBody>
      </p:sp>
      <p:sp>
        <p:nvSpPr>
          <p:cNvPr id="4" name="Slide Number Placeholder 3"/>
          <p:cNvSpPr>
            <a:spLocks noGrp="1"/>
          </p:cNvSpPr>
          <p:nvPr>
            <p:ph type="sldNum" sz="quarter" idx="10"/>
          </p:nvPr>
        </p:nvSpPr>
        <p:spPr/>
        <p:txBody>
          <a:bodyPr/>
          <a:lstStyle/>
          <a:p>
            <a:fld id="{E00EC4AE-764C-469D-814F-E79EDBDB3620}" type="slidenum">
              <a:rPr lang="en-US" smtClean="0"/>
              <a:t>22</a:t>
            </a:fld>
            <a:endParaRPr lang="en-US"/>
          </a:p>
        </p:txBody>
      </p:sp>
    </p:spTree>
    <p:extLst>
      <p:ext uri="{BB962C8B-B14F-4D97-AF65-F5344CB8AC3E}">
        <p14:creationId xmlns:p14="http://schemas.microsoft.com/office/powerpoint/2010/main" val="619707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0EC4AE-764C-469D-814F-E79EDBDB3620}" type="slidenum">
              <a:rPr lang="en-US" smtClean="0"/>
              <a:t>3</a:t>
            </a:fld>
            <a:endParaRPr lang="en-US"/>
          </a:p>
        </p:txBody>
      </p:sp>
    </p:spTree>
    <p:extLst>
      <p:ext uri="{BB962C8B-B14F-4D97-AF65-F5344CB8AC3E}">
        <p14:creationId xmlns:p14="http://schemas.microsoft.com/office/powerpoint/2010/main" val="1402836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Lexile measures inform instructional planning by:</a:t>
            </a:r>
          </a:p>
          <a:p>
            <a:pPr marL="497280" lvl="1" indent="-248641"/>
            <a:r>
              <a:rPr lang="en-US" dirty="0"/>
              <a:t>(CLICK)Forecasting independent reading comprehension rate</a:t>
            </a:r>
          </a:p>
          <a:p>
            <a:pPr marL="497280" lvl="1" indent="-248641"/>
            <a:r>
              <a:rPr lang="en-US" dirty="0"/>
              <a:t>(CLICK)Providing data for differentiating </a:t>
            </a:r>
            <a:r>
              <a:rPr lang="en-US" i="1" dirty="0"/>
              <a:t>texts</a:t>
            </a:r>
            <a:endParaRPr lang="en-US" dirty="0"/>
          </a:p>
          <a:p>
            <a:pPr marL="497280" lvl="1" indent="-248641"/>
            <a:r>
              <a:rPr lang="en-US" dirty="0"/>
              <a:t>(CLICK)Providing data for differentiating </a:t>
            </a:r>
            <a:r>
              <a:rPr lang="en-US" i="1" dirty="0"/>
              <a:t>instruction</a:t>
            </a:r>
            <a:endParaRPr lang="en-US" dirty="0"/>
          </a:p>
          <a:p>
            <a:endParaRPr lang="en-US" dirty="0"/>
          </a:p>
        </p:txBody>
      </p:sp>
      <p:sp>
        <p:nvSpPr>
          <p:cNvPr id="4" name="Slide Number Placeholder 3"/>
          <p:cNvSpPr>
            <a:spLocks noGrp="1"/>
          </p:cNvSpPr>
          <p:nvPr>
            <p:ph type="sldNum" sz="quarter" idx="10"/>
          </p:nvPr>
        </p:nvSpPr>
        <p:spPr/>
        <p:txBody>
          <a:bodyPr/>
          <a:lstStyle/>
          <a:p>
            <a:fld id="{E00EC4AE-764C-469D-814F-E79EDBDB3620}" type="slidenum">
              <a:rPr lang="en-US" smtClean="0"/>
              <a:t>23</a:t>
            </a:fld>
            <a:endParaRPr lang="en-US"/>
          </a:p>
        </p:txBody>
      </p:sp>
    </p:spTree>
    <p:extLst>
      <p:ext uri="{BB962C8B-B14F-4D97-AF65-F5344CB8AC3E}">
        <p14:creationId xmlns:p14="http://schemas.microsoft.com/office/powerpoint/2010/main" val="2764246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Lexile measures to discuss both readers and texts allows us to forecast how well a reader will comprehend the text. For example, (CLICK) if we look at the chart on the slide we see that a reader with a Lexile measure of 1000L can be expected to experience at least 75% comprehension on a text that measures 1000L. </a:t>
            </a:r>
          </a:p>
          <a:p>
            <a:r>
              <a:rPr lang="en-US" dirty="0" smtClean="0"/>
              <a:t>However, (CLICK) when a reader with a Lexile measure of 750L</a:t>
            </a:r>
            <a:r>
              <a:rPr lang="en-US" baseline="0" dirty="0" smtClean="0"/>
              <a:t> is paired with a text that measures at 1000L, then the fo</a:t>
            </a:r>
            <a:r>
              <a:rPr lang="en-US" dirty="0" smtClean="0"/>
              <a:t>recasted comprehension decreases</a:t>
            </a:r>
            <a:r>
              <a:rPr lang="en-US" baseline="0" dirty="0" smtClean="0"/>
              <a:t> to only 50</a:t>
            </a:r>
            <a:r>
              <a:rPr lang="en-US" dirty="0" smtClean="0"/>
              <a:t>%.</a:t>
            </a:r>
          </a:p>
          <a:p>
            <a:r>
              <a:rPr lang="en-US" dirty="0" smtClean="0"/>
              <a:t>(CLICK) When a reader</a:t>
            </a:r>
            <a:r>
              <a:rPr lang="en-US" baseline="0" dirty="0" smtClean="0"/>
              <a:t> with a Lexile measure of 12</a:t>
            </a:r>
            <a:r>
              <a:rPr lang="en-US" dirty="0" smtClean="0"/>
              <a:t>50L is paired with a text that measures at 1000L,</a:t>
            </a:r>
            <a:r>
              <a:rPr lang="en-US" baseline="0" dirty="0" smtClean="0"/>
              <a:t> then</a:t>
            </a:r>
            <a:r>
              <a:rPr lang="en-US" dirty="0" smtClean="0"/>
              <a:t> the forecasted comprehension increases to 90%.</a:t>
            </a:r>
            <a:endParaRPr lang="en-US" dirty="0"/>
          </a:p>
        </p:txBody>
      </p:sp>
      <p:sp>
        <p:nvSpPr>
          <p:cNvPr id="4" name="Slide Number Placeholder 3"/>
          <p:cNvSpPr>
            <a:spLocks noGrp="1"/>
          </p:cNvSpPr>
          <p:nvPr>
            <p:ph type="sldNum" sz="quarter" idx="10"/>
          </p:nvPr>
        </p:nvSpPr>
        <p:spPr/>
        <p:txBody>
          <a:bodyPr/>
          <a:lstStyle/>
          <a:p>
            <a:fld id="{E00EC4AE-764C-469D-814F-E79EDBDB3620}" type="slidenum">
              <a:rPr lang="en-US" smtClean="0"/>
              <a:t>24</a:t>
            </a:fld>
            <a:endParaRPr lang="en-US"/>
          </a:p>
        </p:txBody>
      </p:sp>
    </p:spTree>
    <p:extLst>
      <p:ext uri="{BB962C8B-B14F-4D97-AF65-F5344CB8AC3E}">
        <p14:creationId xmlns:p14="http://schemas.microsoft.com/office/powerpoint/2010/main" val="1444385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Lexile measures to discuss both readers and texts allows us to forecast how well a reader will comprehend the text. For example, (CLICK) if we look at the chart on the slide we see that a reader with a Lexile measure of 1000L can be expected to experience at least 75% comprehension on a text that measures 1000L. </a:t>
            </a:r>
          </a:p>
          <a:p>
            <a:r>
              <a:rPr lang="en-US" dirty="0" smtClean="0"/>
              <a:t>However, (CLICK) when a reader with a Lexile measure of 750L</a:t>
            </a:r>
            <a:r>
              <a:rPr lang="en-US" baseline="0" dirty="0" smtClean="0"/>
              <a:t> is paired with a text that measures at 1000L, then the fo</a:t>
            </a:r>
            <a:r>
              <a:rPr lang="en-US" dirty="0" smtClean="0"/>
              <a:t>recasted comprehension decreases</a:t>
            </a:r>
            <a:r>
              <a:rPr lang="en-US" baseline="0" dirty="0" smtClean="0"/>
              <a:t> to only 50</a:t>
            </a:r>
            <a:r>
              <a:rPr lang="en-US" dirty="0" smtClean="0"/>
              <a:t>%.</a:t>
            </a:r>
          </a:p>
          <a:p>
            <a:r>
              <a:rPr lang="en-US" dirty="0" smtClean="0"/>
              <a:t>(CLICK) When a reader</a:t>
            </a:r>
            <a:r>
              <a:rPr lang="en-US" baseline="0" dirty="0" smtClean="0"/>
              <a:t> with a Lexile measure of 12</a:t>
            </a:r>
            <a:r>
              <a:rPr lang="en-US" dirty="0" smtClean="0"/>
              <a:t>50L is paired with a text that measures at 1000L,</a:t>
            </a:r>
            <a:r>
              <a:rPr lang="en-US" baseline="0" dirty="0" smtClean="0"/>
              <a:t> then</a:t>
            </a:r>
            <a:r>
              <a:rPr lang="en-US" dirty="0" smtClean="0"/>
              <a:t> the forecasted comprehension increases to 90%.</a:t>
            </a:r>
            <a:endParaRPr lang="en-US" dirty="0"/>
          </a:p>
        </p:txBody>
      </p:sp>
      <p:sp>
        <p:nvSpPr>
          <p:cNvPr id="4" name="Slide Number Placeholder 3"/>
          <p:cNvSpPr>
            <a:spLocks noGrp="1"/>
          </p:cNvSpPr>
          <p:nvPr>
            <p:ph type="sldNum" sz="quarter" idx="10"/>
          </p:nvPr>
        </p:nvSpPr>
        <p:spPr/>
        <p:txBody>
          <a:bodyPr/>
          <a:lstStyle/>
          <a:p>
            <a:fld id="{E00EC4AE-764C-469D-814F-E79EDBDB3620}" type="slidenum">
              <a:rPr lang="en-US" smtClean="0"/>
              <a:t>25</a:t>
            </a:fld>
            <a:endParaRPr lang="en-US"/>
          </a:p>
        </p:txBody>
      </p:sp>
    </p:spTree>
    <p:extLst>
      <p:ext uri="{BB962C8B-B14F-4D97-AF65-F5344CB8AC3E}">
        <p14:creationId xmlns:p14="http://schemas.microsoft.com/office/powerpoint/2010/main" val="2141095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Lexile measures to discuss both readers and texts allows us to forecast how well a reader will comprehend the text. For example, (CLICK) if we look at the chart on the slide we see that a reader with a Lexile measure of 1000L can be expected to experience at least 75% comprehension on a text that measures 1000L. </a:t>
            </a:r>
          </a:p>
          <a:p>
            <a:r>
              <a:rPr lang="en-US" dirty="0" smtClean="0"/>
              <a:t>However, (CLICK) when a reader with a Lexile measure of 750L</a:t>
            </a:r>
            <a:r>
              <a:rPr lang="en-US" baseline="0" dirty="0" smtClean="0"/>
              <a:t> is paired with a text that measures at 1000L, then the fo</a:t>
            </a:r>
            <a:r>
              <a:rPr lang="en-US" dirty="0" smtClean="0"/>
              <a:t>recasted comprehension decreases</a:t>
            </a:r>
            <a:r>
              <a:rPr lang="en-US" baseline="0" dirty="0" smtClean="0"/>
              <a:t> to only 50</a:t>
            </a:r>
            <a:r>
              <a:rPr lang="en-US" dirty="0" smtClean="0"/>
              <a:t>%.</a:t>
            </a:r>
          </a:p>
          <a:p>
            <a:r>
              <a:rPr lang="en-US" dirty="0" smtClean="0"/>
              <a:t>(CLICK) When a reader</a:t>
            </a:r>
            <a:r>
              <a:rPr lang="en-US" baseline="0" dirty="0" smtClean="0"/>
              <a:t> with a Lexile measure of 12</a:t>
            </a:r>
            <a:r>
              <a:rPr lang="en-US" dirty="0" smtClean="0"/>
              <a:t>50L is paired with a text that measures at 1000L,</a:t>
            </a:r>
            <a:r>
              <a:rPr lang="en-US" baseline="0" dirty="0" smtClean="0"/>
              <a:t> then</a:t>
            </a:r>
            <a:r>
              <a:rPr lang="en-US" dirty="0" smtClean="0"/>
              <a:t> the forecasted comprehension increases to 90%.</a:t>
            </a:r>
            <a:endParaRPr lang="en-US" dirty="0"/>
          </a:p>
        </p:txBody>
      </p:sp>
      <p:sp>
        <p:nvSpPr>
          <p:cNvPr id="4" name="Slide Number Placeholder 3"/>
          <p:cNvSpPr>
            <a:spLocks noGrp="1"/>
          </p:cNvSpPr>
          <p:nvPr>
            <p:ph type="sldNum" sz="quarter" idx="10"/>
          </p:nvPr>
        </p:nvSpPr>
        <p:spPr/>
        <p:txBody>
          <a:bodyPr/>
          <a:lstStyle/>
          <a:p>
            <a:fld id="{E00EC4AE-764C-469D-814F-E79EDBDB3620}" type="slidenum">
              <a:rPr lang="en-US" smtClean="0"/>
              <a:t>26</a:t>
            </a:fld>
            <a:endParaRPr lang="en-US"/>
          </a:p>
        </p:txBody>
      </p:sp>
    </p:spTree>
    <p:extLst>
      <p:ext uri="{BB962C8B-B14F-4D97-AF65-F5344CB8AC3E}">
        <p14:creationId xmlns:p14="http://schemas.microsoft.com/office/powerpoint/2010/main" val="3467690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40">
              <a:defRPr/>
            </a:pPr>
            <a:r>
              <a:rPr lang="en-US" dirty="0"/>
              <a:t>In addition to determining the complexity of a text, Lexile measures can also be used to provide us with information about how well a reader will comprehend a given text. </a:t>
            </a:r>
          </a:p>
          <a:p>
            <a:pPr defTabSz="966440">
              <a:defRPr/>
            </a:pPr>
            <a:r>
              <a:rPr lang="en-US" dirty="0"/>
              <a:t>(CLICK)</a:t>
            </a:r>
            <a:r>
              <a:rPr lang="en-US" baseline="0" dirty="0"/>
              <a:t> </a:t>
            </a:r>
            <a:r>
              <a:rPr lang="en-US" dirty="0"/>
              <a:t>A reader’s Lexile range spans up to 50L above and 100L below his/her Lexile measure. </a:t>
            </a:r>
          </a:p>
          <a:p>
            <a:pPr defTabSz="966440">
              <a:defRPr/>
            </a:pPr>
            <a:r>
              <a:rPr lang="en-US" dirty="0"/>
              <a:t>(CLICK)</a:t>
            </a:r>
            <a:r>
              <a:rPr lang="en-US" baseline="0" dirty="0"/>
              <a:t> </a:t>
            </a:r>
            <a:r>
              <a:rPr lang="en-US" dirty="0"/>
              <a:t>Because the text and the reader are measured on the same scale, matching a reader’s Lexile measure to a text with the same Lexile measure leads to an expected 75% comprehension rate when reading independently. </a:t>
            </a:r>
          </a:p>
          <a:p>
            <a:pPr defTabSz="966440">
              <a:defRPr/>
            </a:pPr>
            <a:r>
              <a:rPr lang="en-US" dirty="0"/>
              <a:t>As depicted in the graphic here, a reader with a Lexile measure of 1240L can be expected to have at least a 75% comprehension rate on texts between 1140L and 1290L. </a:t>
            </a:r>
          </a:p>
          <a:p>
            <a:endParaRPr lang="en-US" dirty="0"/>
          </a:p>
        </p:txBody>
      </p:sp>
      <p:sp>
        <p:nvSpPr>
          <p:cNvPr id="4" name="Slide Number Placeholder 3"/>
          <p:cNvSpPr>
            <a:spLocks noGrp="1"/>
          </p:cNvSpPr>
          <p:nvPr>
            <p:ph type="sldNum" sz="quarter" idx="10"/>
          </p:nvPr>
        </p:nvSpPr>
        <p:spPr/>
        <p:txBody>
          <a:bodyPr/>
          <a:lstStyle/>
          <a:p>
            <a:fld id="{E00EC4AE-764C-469D-814F-E79EDBDB3620}" type="slidenum">
              <a:rPr lang="en-US" smtClean="0"/>
              <a:t>27</a:t>
            </a:fld>
            <a:endParaRPr lang="en-US"/>
          </a:p>
        </p:txBody>
      </p:sp>
    </p:spTree>
    <p:extLst>
      <p:ext uri="{BB962C8B-B14F-4D97-AF65-F5344CB8AC3E}">
        <p14:creationId xmlns:p14="http://schemas.microsoft.com/office/powerpoint/2010/main" val="3626660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bwMode="auto">
          <a:xfrm>
            <a:off x="379413" y="722313"/>
            <a:ext cx="6396037" cy="3598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p:cNvSpPr>
            <a:spLocks noGrp="1" noChangeArrowheads="1"/>
          </p:cNvSpPr>
          <p:nvPr>
            <p:ph type="body" idx="1"/>
          </p:nvPr>
        </p:nvSpPr>
        <p:spPr bwMode="auto">
          <a:xfrm>
            <a:off x="952501" y="4559587"/>
            <a:ext cx="5251174" cy="4320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is different from a student’s “independent” level.  This is expected rate of comprehension when reading this text independently.  Growth mindset – Zone of Proximal</a:t>
            </a:r>
            <a:r>
              <a:rPr lang="en-US" altLang="en-US" baseline="0" dirty="0"/>
              <a:t> Development</a:t>
            </a:r>
            <a:endParaRPr lang="en-US" altLang="en-US" dirty="0"/>
          </a:p>
          <a:p>
            <a:endParaRPr lang="en-US" altLang="en-US" dirty="0"/>
          </a:p>
          <a:p>
            <a:endParaRPr lang="en-US" altLang="en-US" dirty="0"/>
          </a:p>
        </p:txBody>
      </p:sp>
    </p:spTree>
    <p:extLst>
      <p:ext uri="{BB962C8B-B14F-4D97-AF65-F5344CB8AC3E}">
        <p14:creationId xmlns:p14="http://schemas.microsoft.com/office/powerpoint/2010/main" val="571425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0EC4AE-764C-469D-814F-E79EDBDB3620}" type="slidenum">
              <a:rPr lang="en-US" smtClean="0"/>
              <a:t>29</a:t>
            </a:fld>
            <a:endParaRPr lang="en-US"/>
          </a:p>
        </p:txBody>
      </p:sp>
    </p:spTree>
    <p:extLst>
      <p:ext uri="{BB962C8B-B14F-4D97-AF65-F5344CB8AC3E}">
        <p14:creationId xmlns:p14="http://schemas.microsoft.com/office/powerpoint/2010/main" val="3036785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Growth mindset – Carol </a:t>
            </a:r>
            <a:r>
              <a:rPr lang="en-US" dirty="0" err="1"/>
              <a:t>Dweck</a:t>
            </a:r>
            <a:r>
              <a:rPr lang="en-US" dirty="0"/>
              <a:t>, Angela Duckworth</a:t>
            </a:r>
          </a:p>
        </p:txBody>
      </p:sp>
      <p:sp>
        <p:nvSpPr>
          <p:cNvPr id="4" name="Slide Number Placeholder 3"/>
          <p:cNvSpPr>
            <a:spLocks noGrp="1"/>
          </p:cNvSpPr>
          <p:nvPr>
            <p:ph type="sldNum" sz="quarter" idx="10"/>
          </p:nvPr>
        </p:nvSpPr>
        <p:spPr/>
        <p:txBody>
          <a:bodyPr/>
          <a:lstStyle/>
          <a:p>
            <a:fld id="{E00EC4AE-764C-469D-814F-E79EDBDB3620}" type="slidenum">
              <a:rPr lang="en-US" smtClean="0"/>
              <a:t>30</a:t>
            </a:fld>
            <a:endParaRPr lang="en-US"/>
          </a:p>
        </p:txBody>
      </p:sp>
    </p:spTree>
    <p:extLst>
      <p:ext uri="{BB962C8B-B14F-4D97-AF65-F5344CB8AC3E}">
        <p14:creationId xmlns:p14="http://schemas.microsoft.com/office/powerpoint/2010/main" val="916313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0EC4AE-764C-469D-814F-E79EDBDB3620}" type="slidenum">
              <a:rPr lang="en-US" smtClean="0"/>
              <a:t>31</a:t>
            </a:fld>
            <a:endParaRPr lang="en-US"/>
          </a:p>
        </p:txBody>
      </p:sp>
    </p:spTree>
    <p:extLst>
      <p:ext uri="{BB962C8B-B14F-4D97-AF65-F5344CB8AC3E}">
        <p14:creationId xmlns:p14="http://schemas.microsoft.com/office/powerpoint/2010/main" val="2242956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dirty="0" smtClean="0"/>
              <a:t>NOTE: The two uses for Lexile Measure</a:t>
            </a:r>
            <a:r>
              <a:rPr lang="en-US" baseline="0" dirty="0" smtClean="0"/>
              <a:t> that are being shared </a:t>
            </a:r>
            <a:r>
              <a:rPr lang="en-US" b="1" u="sng" baseline="0" dirty="0" smtClean="0"/>
              <a:t>are both necessary </a:t>
            </a:r>
            <a:r>
              <a:rPr lang="en-US" baseline="0" dirty="0" smtClean="0"/>
              <a:t>for students to grow as readers.</a:t>
            </a:r>
          </a:p>
          <a:p>
            <a:pPr defTabSz="956097">
              <a:defRPr/>
            </a:pPr>
            <a:endParaRPr lang="en-US" baseline="0" dirty="0" smtClean="0"/>
          </a:p>
          <a:p>
            <a:pPr defTabSz="956097">
              <a:defRPr/>
            </a:pPr>
            <a:r>
              <a:rPr lang="en-US" dirty="0" smtClean="0"/>
              <a:t>Teachers</a:t>
            </a:r>
            <a:r>
              <a:rPr lang="en-US" baseline="0" dirty="0" smtClean="0"/>
              <a:t> and Parents can also use Lexile measures to help students locate texts that they can read independently and that will keep them moving towards success with more and more complex texts.</a:t>
            </a:r>
            <a:endParaRPr lang="en-US" dirty="0" smtClean="0"/>
          </a:p>
          <a:p>
            <a:endParaRPr lang="en-US" dirty="0"/>
          </a:p>
        </p:txBody>
      </p:sp>
      <p:sp>
        <p:nvSpPr>
          <p:cNvPr id="4" name="Slide Number Placeholder 3"/>
          <p:cNvSpPr>
            <a:spLocks noGrp="1"/>
          </p:cNvSpPr>
          <p:nvPr>
            <p:ph type="sldNum" sz="quarter" idx="10"/>
          </p:nvPr>
        </p:nvSpPr>
        <p:spPr/>
        <p:txBody>
          <a:bodyPr/>
          <a:lstStyle/>
          <a:p>
            <a:pPr defTabSz="956097">
              <a:defRPr/>
            </a:pPr>
            <a:fld id="{E00EC4AE-764C-469D-814F-E79EDBDB3620}" type="slidenum">
              <a:rPr lang="en-US" sz="1300">
                <a:solidFill>
                  <a:prstClr val="black"/>
                </a:solidFill>
                <a:latin typeface="Calibri" panose="020F0502020204030204"/>
              </a:rPr>
              <a:pPr defTabSz="956097">
                <a:defRPr/>
              </a:pPr>
              <a:t>32</a:t>
            </a:fld>
            <a:endParaRPr lang="en-US" sz="1300">
              <a:solidFill>
                <a:prstClr val="black"/>
              </a:solidFill>
              <a:latin typeface="Calibri" panose="020F0502020204030204"/>
            </a:endParaRPr>
          </a:p>
        </p:txBody>
      </p:sp>
    </p:spTree>
    <p:extLst>
      <p:ext uri="{BB962C8B-B14F-4D97-AF65-F5344CB8AC3E}">
        <p14:creationId xmlns:p14="http://schemas.microsoft.com/office/powerpoint/2010/main" val="1354777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0EC4AE-764C-469D-814F-E79EDBDB3620}" type="slidenum">
              <a:rPr lang="en-US" smtClean="0"/>
              <a:t>4</a:t>
            </a:fld>
            <a:endParaRPr lang="en-US"/>
          </a:p>
        </p:txBody>
      </p:sp>
    </p:spTree>
    <p:extLst>
      <p:ext uri="{BB962C8B-B14F-4D97-AF65-F5344CB8AC3E}">
        <p14:creationId xmlns:p14="http://schemas.microsoft.com/office/powerpoint/2010/main" val="4240159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substituting a text based on Lexile measure, check the text carefully to make sure that it:</a:t>
            </a:r>
          </a:p>
          <a:p>
            <a:pPr lvl="1">
              <a:lnSpc>
                <a:spcPct val="100000"/>
              </a:lnSpc>
            </a:pPr>
            <a:r>
              <a:rPr lang="en-US" dirty="0"/>
              <a:t>includes the content specific language needed to fully understand the content/concept.</a:t>
            </a:r>
          </a:p>
          <a:p>
            <a:pPr lvl="1">
              <a:lnSpc>
                <a:spcPct val="100000"/>
              </a:lnSpc>
            </a:pPr>
            <a:r>
              <a:rPr lang="en-US" dirty="0"/>
              <a:t>(CLICK)accurately and completely addresses the concepts of the learning standard(s) for which it was selected.</a:t>
            </a:r>
          </a:p>
          <a:p>
            <a:pPr lvl="1">
              <a:lnSpc>
                <a:spcPct val="100000"/>
              </a:lnSpc>
            </a:pPr>
            <a:r>
              <a:rPr lang="en-US" dirty="0"/>
              <a:t>(CLICK) is appropriate for the age of your students (text and graphics):</a:t>
            </a:r>
          </a:p>
          <a:p>
            <a:pPr lvl="2">
              <a:lnSpc>
                <a:spcPct val="100000"/>
              </a:lnSpc>
            </a:pPr>
            <a:r>
              <a:rPr lang="en-US" dirty="0"/>
              <a:t>many texts with a low Lexile measure are designed for younger children </a:t>
            </a:r>
          </a:p>
          <a:p>
            <a:pPr lvl="2">
              <a:lnSpc>
                <a:spcPct val="100000"/>
              </a:lnSpc>
            </a:pPr>
            <a:r>
              <a:rPr lang="en-US" dirty="0"/>
              <a:t>some texts are “High Interest-Low Lexile” (HL) and are designed for older audiences.</a:t>
            </a:r>
          </a:p>
          <a:p>
            <a:endParaRPr lang="en-US" dirty="0"/>
          </a:p>
        </p:txBody>
      </p:sp>
      <p:sp>
        <p:nvSpPr>
          <p:cNvPr id="4" name="Slide Number Placeholder 3"/>
          <p:cNvSpPr>
            <a:spLocks noGrp="1"/>
          </p:cNvSpPr>
          <p:nvPr>
            <p:ph type="sldNum" sz="quarter" idx="10"/>
          </p:nvPr>
        </p:nvSpPr>
        <p:spPr/>
        <p:txBody>
          <a:bodyPr/>
          <a:lstStyle/>
          <a:p>
            <a:pPr defTabSz="956097">
              <a:defRPr/>
            </a:pPr>
            <a:fld id="{E00EC4AE-764C-469D-814F-E79EDBDB3620}" type="slidenum">
              <a:rPr lang="en-US" sz="1300">
                <a:solidFill>
                  <a:prstClr val="black"/>
                </a:solidFill>
                <a:latin typeface="Calibri" panose="020F0502020204030204"/>
              </a:rPr>
              <a:pPr defTabSz="956097">
                <a:defRPr/>
              </a:pPr>
              <a:t>33</a:t>
            </a:fld>
            <a:endParaRPr lang="en-US" sz="1300">
              <a:solidFill>
                <a:prstClr val="black"/>
              </a:solidFill>
              <a:latin typeface="Calibri" panose="020F0502020204030204"/>
            </a:endParaRPr>
          </a:p>
        </p:txBody>
      </p:sp>
    </p:spTree>
    <p:extLst>
      <p:ext uri="{BB962C8B-B14F-4D97-AF65-F5344CB8AC3E}">
        <p14:creationId xmlns:p14="http://schemas.microsoft.com/office/powerpoint/2010/main" val="2814117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To ensure that (CLICK) all students are progressing toward college and career readiness goals</a:t>
            </a:r>
            <a:r>
              <a:rPr lang="en-US" altLang="en-US" baseline="0" dirty="0" smtClean="0"/>
              <a:t>, classroom instruction must also utilize texts that have Lexile measures within the grade-level complexity guidelines. </a:t>
            </a:r>
            <a:endParaRPr lang="en-US" dirty="0"/>
          </a:p>
        </p:txBody>
      </p:sp>
      <p:sp>
        <p:nvSpPr>
          <p:cNvPr id="4" name="Slide Number Placeholder 3"/>
          <p:cNvSpPr>
            <a:spLocks noGrp="1"/>
          </p:cNvSpPr>
          <p:nvPr>
            <p:ph type="sldNum" sz="quarter" idx="10"/>
          </p:nvPr>
        </p:nvSpPr>
        <p:spPr/>
        <p:txBody>
          <a:bodyPr/>
          <a:lstStyle/>
          <a:p>
            <a:pPr defTabSz="956097">
              <a:defRPr/>
            </a:pPr>
            <a:fld id="{E00EC4AE-764C-469D-814F-E79EDBDB3620}" type="slidenum">
              <a:rPr lang="en-US" sz="1300">
                <a:solidFill>
                  <a:prstClr val="black"/>
                </a:solidFill>
                <a:latin typeface="Calibri" panose="020F0502020204030204"/>
              </a:rPr>
              <a:pPr defTabSz="956097">
                <a:defRPr/>
              </a:pPr>
              <a:t>34</a:t>
            </a:fld>
            <a:endParaRPr lang="en-US" sz="1300">
              <a:solidFill>
                <a:prstClr val="black"/>
              </a:solidFill>
              <a:latin typeface="Calibri" panose="020F0502020204030204"/>
            </a:endParaRPr>
          </a:p>
        </p:txBody>
      </p:sp>
    </p:spTree>
    <p:extLst>
      <p:ext uri="{BB962C8B-B14F-4D97-AF65-F5344CB8AC3E}">
        <p14:creationId xmlns:p14="http://schemas.microsoft.com/office/powerpoint/2010/main" val="27928099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dirty="0" smtClean="0"/>
              <a:t>NOTE: The two uses for Lexile Measure</a:t>
            </a:r>
            <a:r>
              <a:rPr lang="en-US" baseline="0" dirty="0" smtClean="0"/>
              <a:t> that are being shared </a:t>
            </a:r>
            <a:r>
              <a:rPr lang="en-US" b="1" u="sng" baseline="0" dirty="0" smtClean="0"/>
              <a:t>are both necessary </a:t>
            </a:r>
            <a:r>
              <a:rPr lang="en-US" baseline="0" dirty="0" smtClean="0"/>
              <a:t>for students to grow as readers.</a:t>
            </a:r>
          </a:p>
          <a:p>
            <a:pPr defTabSz="956097">
              <a:defRPr/>
            </a:pPr>
            <a:endParaRPr lang="en-US" dirty="0" smtClean="0"/>
          </a:p>
          <a:p>
            <a:pPr defTabSz="956097">
              <a:defRPr/>
            </a:pPr>
            <a:r>
              <a:rPr lang="en-US" dirty="0" smtClean="0"/>
              <a:t>Teachers</a:t>
            </a:r>
            <a:r>
              <a:rPr lang="en-US" baseline="0" dirty="0" smtClean="0"/>
              <a:t> and parents can also use Lexile measures to better understand what supports are needed in order to personalize instruction for students. For example, students whose Lexile measure is more than 50 points below the measure of a text might benefit from instructional supports like guided reading or </a:t>
            </a:r>
            <a:r>
              <a:rPr lang="en-US" baseline="0" dirty="0" err="1" smtClean="0"/>
              <a:t>scaffolded</a:t>
            </a:r>
            <a:r>
              <a:rPr lang="en-US" baseline="0" dirty="0" smtClean="0"/>
              <a:t> tasks to increase their comprehension and help them grow as readers.</a:t>
            </a:r>
            <a:endParaRPr lang="en-US" dirty="0"/>
          </a:p>
        </p:txBody>
      </p:sp>
      <p:sp>
        <p:nvSpPr>
          <p:cNvPr id="4" name="Slide Number Placeholder 3"/>
          <p:cNvSpPr>
            <a:spLocks noGrp="1"/>
          </p:cNvSpPr>
          <p:nvPr>
            <p:ph type="sldNum" sz="quarter" idx="10"/>
          </p:nvPr>
        </p:nvSpPr>
        <p:spPr/>
        <p:txBody>
          <a:bodyPr/>
          <a:lstStyle/>
          <a:p>
            <a:pPr defTabSz="956097">
              <a:defRPr/>
            </a:pPr>
            <a:fld id="{E00EC4AE-764C-469D-814F-E79EDBDB3620}" type="slidenum">
              <a:rPr lang="en-US" sz="1300">
                <a:solidFill>
                  <a:prstClr val="black"/>
                </a:solidFill>
                <a:latin typeface="Calibri" panose="020F0502020204030204"/>
              </a:rPr>
              <a:pPr defTabSz="956097">
                <a:defRPr/>
              </a:pPr>
              <a:t>35</a:t>
            </a:fld>
            <a:endParaRPr lang="en-US" sz="1300">
              <a:solidFill>
                <a:prstClr val="black"/>
              </a:solidFill>
              <a:latin typeface="Calibri" panose="020F0502020204030204"/>
            </a:endParaRPr>
          </a:p>
        </p:txBody>
      </p:sp>
    </p:spTree>
    <p:extLst>
      <p:ext uri="{BB962C8B-B14F-4D97-AF65-F5344CB8AC3E}">
        <p14:creationId xmlns:p14="http://schemas.microsoft.com/office/powerpoint/2010/main" val="41800318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91588" indent="-304457" eaLnBrk="0" hangingPunct="0">
              <a:defRPr>
                <a:solidFill>
                  <a:schemeClr val="tx1"/>
                </a:solidFill>
                <a:latin typeface="Arial" panose="020B0604020202020204" pitchFamily="34" charset="0"/>
              </a:defRPr>
            </a:lvl2pPr>
            <a:lvl3pPr marL="1217828" indent="-243565" eaLnBrk="0" hangingPunct="0">
              <a:defRPr>
                <a:solidFill>
                  <a:schemeClr val="tx1"/>
                </a:solidFill>
                <a:latin typeface="Arial" panose="020B0604020202020204" pitchFamily="34" charset="0"/>
              </a:defRPr>
            </a:lvl3pPr>
            <a:lvl4pPr marL="1704960" indent="-243565" eaLnBrk="0" hangingPunct="0">
              <a:defRPr>
                <a:solidFill>
                  <a:schemeClr val="tx1"/>
                </a:solidFill>
                <a:latin typeface="Arial" panose="020B0604020202020204" pitchFamily="34" charset="0"/>
              </a:defRPr>
            </a:lvl4pPr>
            <a:lvl5pPr marL="2192091" indent="-243565" eaLnBrk="0" hangingPunct="0">
              <a:defRPr>
                <a:solidFill>
                  <a:schemeClr val="tx1"/>
                </a:solidFill>
                <a:latin typeface="Arial" panose="020B0604020202020204" pitchFamily="34" charset="0"/>
              </a:defRPr>
            </a:lvl5pPr>
            <a:lvl6pPr marL="2679221" indent="-243565" eaLnBrk="0" fontAlgn="base" hangingPunct="0">
              <a:spcBef>
                <a:spcPct val="0"/>
              </a:spcBef>
              <a:spcAft>
                <a:spcPct val="0"/>
              </a:spcAft>
              <a:defRPr>
                <a:solidFill>
                  <a:schemeClr val="tx1"/>
                </a:solidFill>
                <a:latin typeface="Arial" panose="020B0604020202020204" pitchFamily="34" charset="0"/>
              </a:defRPr>
            </a:lvl6pPr>
            <a:lvl7pPr marL="3166353" indent="-243565" eaLnBrk="0" fontAlgn="base" hangingPunct="0">
              <a:spcBef>
                <a:spcPct val="0"/>
              </a:spcBef>
              <a:spcAft>
                <a:spcPct val="0"/>
              </a:spcAft>
              <a:defRPr>
                <a:solidFill>
                  <a:schemeClr val="tx1"/>
                </a:solidFill>
                <a:latin typeface="Arial" panose="020B0604020202020204" pitchFamily="34" charset="0"/>
              </a:defRPr>
            </a:lvl7pPr>
            <a:lvl8pPr marL="3653484" indent="-243565" eaLnBrk="0" fontAlgn="base" hangingPunct="0">
              <a:spcBef>
                <a:spcPct val="0"/>
              </a:spcBef>
              <a:spcAft>
                <a:spcPct val="0"/>
              </a:spcAft>
              <a:defRPr>
                <a:solidFill>
                  <a:schemeClr val="tx1"/>
                </a:solidFill>
                <a:latin typeface="Arial" panose="020B0604020202020204" pitchFamily="34" charset="0"/>
              </a:defRPr>
            </a:lvl8pPr>
            <a:lvl9pPr marL="4140616" indent="-243565" eaLnBrk="0" fontAlgn="base" hangingPunct="0">
              <a:spcBef>
                <a:spcPct val="0"/>
              </a:spcBef>
              <a:spcAft>
                <a:spcPct val="0"/>
              </a:spcAft>
              <a:defRPr>
                <a:solidFill>
                  <a:schemeClr val="tx1"/>
                </a:solidFill>
                <a:latin typeface="Arial" panose="020B0604020202020204" pitchFamily="34" charset="0"/>
              </a:defRPr>
            </a:lvl9pPr>
          </a:lstStyle>
          <a:p>
            <a:pPr defTabSz="956097" eaLnBrk="1" hangingPunct="1">
              <a:defRPr/>
            </a:pPr>
            <a:fld id="{00F21C97-9A76-4B9A-B550-7394FD32F775}" type="slidenum">
              <a:rPr lang="en-US" altLang="en-US" sz="1300">
                <a:solidFill>
                  <a:prstClr val="black"/>
                </a:solidFill>
              </a:rPr>
              <a:pPr defTabSz="956097" eaLnBrk="1" hangingPunct="1">
                <a:defRPr/>
              </a:pPr>
              <a:t>36</a:t>
            </a:fld>
            <a:endParaRPr lang="en-US" altLang="en-US" sz="1300">
              <a:solidFill>
                <a:prstClr val="black"/>
              </a:solidFill>
            </a:endParaRPr>
          </a:p>
        </p:txBody>
      </p:sp>
      <p:sp>
        <p:nvSpPr>
          <p:cNvPr id="57347" name="Rectangle 2"/>
          <p:cNvSpPr>
            <a:spLocks noGrp="1" noRot="1" noChangeAspect="1" noChangeArrowheads="1" noTextEdit="1"/>
          </p:cNvSpPr>
          <p:nvPr>
            <p:ph type="sldImg"/>
          </p:nvPr>
        </p:nvSpPr>
        <p:spPr bwMode="auto">
          <a:xfrm>
            <a:off x="-1639888" y="982663"/>
            <a:ext cx="8799513" cy="4951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xfrm>
            <a:off x="735517" y="6264295"/>
            <a:ext cx="4045346" cy="5940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aseline="0" dirty="0" smtClean="0"/>
              <a:t>DETAILED Other supports might include activities to build or access knowledge, to unpack the syntax of the text, or to provide vocabulary support. (CLICK) Teachers may also support students with strategies for taking notes, scaffolding text dependent questions, or chunking the text into more manageable portions.</a:t>
            </a:r>
            <a:endParaRPr lang="en-US" altLang="en-US" dirty="0"/>
          </a:p>
        </p:txBody>
      </p:sp>
    </p:spTree>
    <p:extLst>
      <p:ext uri="{BB962C8B-B14F-4D97-AF65-F5344CB8AC3E}">
        <p14:creationId xmlns:p14="http://schemas.microsoft.com/office/powerpoint/2010/main" val="3681617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19">
              <a:defRPr/>
            </a:pPr>
            <a:endParaRPr lang="en-US" dirty="0"/>
          </a:p>
          <a:p>
            <a:pPr defTabSz="948419">
              <a:defRPr/>
            </a:pPr>
            <a:r>
              <a:rPr lang="en-US" dirty="0"/>
              <a:t>Teachers</a:t>
            </a:r>
            <a:r>
              <a:rPr lang="en-US" baseline="0" dirty="0"/>
              <a:t> and parents can also use Lexile measures to better understand what supports are needed in order to personalize instruction for students. For example, students whose Lexile measure is more than 50 points below the measure of a text might benefit from instructional supports like guided reading or </a:t>
            </a:r>
            <a:r>
              <a:rPr lang="en-US" baseline="0" dirty="0" err="1"/>
              <a:t>scaffolded</a:t>
            </a:r>
            <a:r>
              <a:rPr lang="en-US" baseline="0" dirty="0"/>
              <a:t> tasks to increase their comprehension and help them grow as readers.</a:t>
            </a:r>
            <a:endParaRPr lang="en-US" dirty="0"/>
          </a:p>
        </p:txBody>
      </p:sp>
      <p:sp>
        <p:nvSpPr>
          <p:cNvPr id="4" name="Slide Number Placeholder 3"/>
          <p:cNvSpPr>
            <a:spLocks noGrp="1"/>
          </p:cNvSpPr>
          <p:nvPr>
            <p:ph type="sldNum" sz="quarter" idx="10"/>
          </p:nvPr>
        </p:nvSpPr>
        <p:spPr/>
        <p:txBody>
          <a:bodyPr/>
          <a:lstStyle/>
          <a:p>
            <a:pPr defTabSz="948419">
              <a:defRPr/>
            </a:pPr>
            <a:fld id="{E00EC4AE-764C-469D-814F-E79EDBDB3620}" type="slidenum">
              <a:rPr lang="en-US">
                <a:solidFill>
                  <a:prstClr val="black"/>
                </a:solidFill>
                <a:latin typeface="Calibri" panose="020F0502020204030204"/>
              </a:rPr>
              <a:pPr defTabSz="948419">
                <a:defRPr/>
              </a:pPr>
              <a:t>37</a:t>
            </a:fld>
            <a:endParaRPr lang="en-US">
              <a:solidFill>
                <a:prstClr val="black"/>
              </a:solidFill>
              <a:latin typeface="Calibri" panose="020F0502020204030204"/>
            </a:endParaRPr>
          </a:p>
        </p:txBody>
      </p:sp>
    </p:spTree>
    <p:extLst>
      <p:ext uri="{BB962C8B-B14F-4D97-AF65-F5344CB8AC3E}">
        <p14:creationId xmlns:p14="http://schemas.microsoft.com/office/powerpoint/2010/main" val="880487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0EC4AE-764C-469D-814F-E79EDBDB3620}" type="slidenum">
              <a:rPr lang="en-US" smtClean="0"/>
              <a:t>5</a:t>
            </a:fld>
            <a:endParaRPr lang="en-US"/>
          </a:p>
        </p:txBody>
      </p:sp>
    </p:spTree>
    <p:extLst>
      <p:ext uri="{BB962C8B-B14F-4D97-AF65-F5344CB8AC3E}">
        <p14:creationId xmlns:p14="http://schemas.microsoft.com/office/powerpoint/2010/main" val="1778218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8419">
              <a:defRPr/>
            </a:pPr>
            <a:fld id="{E00EC4AE-764C-469D-814F-E79EDBDB3620}" type="slidenum">
              <a:rPr lang="en-US">
                <a:solidFill>
                  <a:prstClr val="black"/>
                </a:solidFill>
                <a:latin typeface="Calibri" panose="020F0502020204030204"/>
              </a:rPr>
              <a:pPr defTabSz="948419">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906826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19">
              <a:defRPr/>
            </a:pPr>
            <a:r>
              <a:rPr lang="en-US" dirty="0" smtClean="0"/>
              <a:t>To</a:t>
            </a:r>
            <a:r>
              <a:rPr lang="en-US" baseline="0" dirty="0" smtClean="0"/>
              <a:t> </a:t>
            </a:r>
            <a:r>
              <a:rPr lang="en-US" baseline="0" dirty="0"/>
              <a:t>define the quantitative measure of a text</a:t>
            </a:r>
            <a:r>
              <a:rPr lang="en-US" dirty="0"/>
              <a:t>, the number of words in each sentence, the number of syllables in each word, and the number of unknown words in the text are analyzed. Texts with longer sentences, multi-syllabic words, or specialized vocabulary have a higher Lexile measure than texts with simpler sentences, shorter words, or more commonly known words. </a:t>
            </a:r>
          </a:p>
          <a:p>
            <a:endParaRPr lang="en-US" dirty="0"/>
          </a:p>
        </p:txBody>
      </p:sp>
      <p:sp>
        <p:nvSpPr>
          <p:cNvPr id="4" name="Slide Number Placeholder 3"/>
          <p:cNvSpPr>
            <a:spLocks noGrp="1"/>
          </p:cNvSpPr>
          <p:nvPr>
            <p:ph type="sldNum" sz="quarter" idx="10"/>
          </p:nvPr>
        </p:nvSpPr>
        <p:spPr/>
        <p:txBody>
          <a:bodyPr/>
          <a:lstStyle/>
          <a:p>
            <a:pPr defTabSz="948419">
              <a:defRPr/>
            </a:pPr>
            <a:fld id="{E00EC4AE-764C-469D-814F-E79EDBDB3620}" type="slidenum">
              <a:rPr lang="en-US">
                <a:solidFill>
                  <a:prstClr val="black"/>
                </a:solidFill>
                <a:latin typeface="Calibri" panose="020F0502020204030204"/>
              </a:rPr>
              <a:pPr defTabSz="948419">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416699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t>
            </a:r>
            <a:r>
              <a:rPr lang="en-US" dirty="0"/>
              <a:t>example, Sense and Sensibility by Jane Austen measures at 1180L and has a complex sentence structure with frequent use of archaic or unknown</a:t>
            </a:r>
            <a:r>
              <a:rPr lang="en-US" baseline="0" dirty="0"/>
              <a:t> vocabulary. (CLICK) Notice the length of this sentence as well as the placement of commas and use of conditional and prepositional phrases. This sentence can be difficult to follow and is one example of the type of phrasing which makes this text as a whole quantitatively rather complex.</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948419">
              <a:defRPr/>
            </a:pPr>
            <a:fld id="{E00EC4AE-764C-469D-814F-E79EDBDB3620}" type="slidenum">
              <a:rPr lang="en-US">
                <a:solidFill>
                  <a:prstClr val="black"/>
                </a:solidFill>
                <a:latin typeface="Calibri" panose="020F0502020204030204"/>
              </a:rPr>
              <a:pPr defTabSz="948419">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91419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t>
            </a:r>
            <a:r>
              <a:rPr lang="en-US" dirty="0"/>
              <a:t>example, Sense and Sensibility by Jane Austen measures at 1180L and has a complex sentence structure with frequent use of archaic or unknown</a:t>
            </a:r>
            <a:r>
              <a:rPr lang="en-US" baseline="0" dirty="0"/>
              <a:t> vocabulary. (CLICK) Notice the length of this sentence as well as the placement of commas and use of conditional and prepositional phrases. This sentence can be difficult to follow and is one example of the type of phrasing which makes this text as a whole quantitatively rather complex.</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948419">
              <a:defRPr/>
            </a:pPr>
            <a:fld id="{E00EC4AE-764C-469D-814F-E79EDBDB3620}" type="slidenum">
              <a:rPr lang="en-US">
                <a:solidFill>
                  <a:prstClr val="black"/>
                </a:solidFill>
                <a:latin typeface="Calibri" panose="020F0502020204030204"/>
              </a:rPr>
              <a:pPr defTabSz="948419">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908034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t>
            </a:r>
            <a:r>
              <a:rPr lang="en-US" dirty="0"/>
              <a:t>example, Sense and Sensibility by Jane Austen measures at 1180L and has a complex sentence structure with frequent use of archaic or unknown</a:t>
            </a:r>
            <a:r>
              <a:rPr lang="en-US" baseline="0" dirty="0"/>
              <a:t> vocabulary. (CLICK) Notice the length of this sentence as well as the placement of commas and use of conditional and prepositional phrases. This sentence can be difficult to follow and is one example of the type of phrasing which makes this text as a whole quantitatively rather complex.</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948419">
              <a:defRPr/>
            </a:pPr>
            <a:fld id="{E00EC4AE-764C-469D-814F-E79EDBDB3620}" type="slidenum">
              <a:rPr lang="en-US">
                <a:solidFill>
                  <a:prstClr val="black"/>
                </a:solidFill>
                <a:latin typeface="Calibri" panose="020F0502020204030204"/>
              </a:rPr>
              <a:pPr defTabSz="948419">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62877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706" y="3446397"/>
            <a:ext cx="11834447" cy="1713781"/>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2661136" y="5292661"/>
            <a:ext cx="6875585" cy="41647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7328" y="5841621"/>
            <a:ext cx="2743200" cy="365125"/>
          </a:xfrm>
          <a:prstGeom prst="rect">
            <a:avLst/>
          </a:prstGeom>
        </p:spPr>
        <p:txBody>
          <a:bodyPr/>
          <a:lstStyle>
            <a:lvl1pPr algn="ctr">
              <a:defRPr sz="1600" i="1">
                <a:solidFill>
                  <a:schemeClr val="bg1"/>
                </a:solidFill>
              </a:defRPr>
            </a:lvl1pPr>
          </a:lstStyle>
          <a:p>
            <a:endParaRPr lang="en-US"/>
          </a:p>
        </p:txBody>
      </p:sp>
    </p:spTree>
    <p:extLst>
      <p:ext uri="{BB962C8B-B14F-4D97-AF65-F5344CB8AC3E}">
        <p14:creationId xmlns:p14="http://schemas.microsoft.com/office/powerpoint/2010/main" val="1236599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496156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9589" y="365125"/>
            <a:ext cx="2628900" cy="54729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5125"/>
            <a:ext cx="8529989" cy="547296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345323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706" y="3446397"/>
            <a:ext cx="11834447" cy="1713781"/>
          </a:xfrm>
        </p:spPr>
        <p:txBody>
          <a:bodyPr anchor="b"/>
          <a:lstStyle>
            <a:lvl1pPr algn="ctr">
              <a:defRPr sz="6000">
                <a:solidFill>
                  <a:schemeClr val="bg1"/>
                </a:solidFill>
                <a:latin typeface="Vollkorn" charset="0"/>
                <a:ea typeface="Vollkorn" charset="0"/>
                <a:cs typeface="Vollkorn" charset="0"/>
              </a:defRPr>
            </a:lvl1pPr>
          </a:lstStyle>
          <a:p>
            <a:r>
              <a:rPr lang="en-US" dirty="0"/>
              <a:t>Click to edit Master title style</a:t>
            </a:r>
          </a:p>
        </p:txBody>
      </p:sp>
      <p:sp>
        <p:nvSpPr>
          <p:cNvPr id="3" name="Subtitle 2"/>
          <p:cNvSpPr>
            <a:spLocks noGrp="1"/>
          </p:cNvSpPr>
          <p:nvPr>
            <p:ph type="subTitle" idx="1"/>
          </p:nvPr>
        </p:nvSpPr>
        <p:spPr>
          <a:xfrm>
            <a:off x="2661136" y="5292661"/>
            <a:ext cx="6875585" cy="41647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7328" y="5841621"/>
            <a:ext cx="2743200" cy="365125"/>
          </a:xfrm>
          <a:prstGeom prst="rect">
            <a:avLst/>
          </a:prstGeom>
        </p:spPr>
        <p:txBody>
          <a:bodyPr/>
          <a:lstStyle>
            <a:lvl1pPr algn="ctr">
              <a:defRPr sz="1600" i="1">
                <a:solidFill>
                  <a:schemeClr val="bg1"/>
                </a:solidFill>
              </a:defRPr>
            </a:lvl1pPr>
          </a:lstStyle>
          <a:p>
            <a:endParaRPr lang="en-US"/>
          </a:p>
        </p:txBody>
      </p:sp>
    </p:spTree>
    <p:extLst>
      <p:ext uri="{BB962C8B-B14F-4D97-AF65-F5344CB8AC3E}">
        <p14:creationId xmlns:p14="http://schemas.microsoft.com/office/powerpoint/2010/main" val="3452408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3296121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5138" y="1709740"/>
            <a:ext cx="1139335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375139" y="4589466"/>
            <a:ext cx="11393350" cy="93210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2879149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8585" y="1778733"/>
            <a:ext cx="5486400"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3569" y="1778733"/>
            <a:ext cx="5484919"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3543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8585" y="1681163"/>
            <a:ext cx="54860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8585" y="2505075"/>
            <a:ext cx="5486033"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83569" y="1681163"/>
            <a:ext cx="54864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83569" y="2505075"/>
            <a:ext cx="5486403"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6630861-4318-414B-8E21-CA5F03E7BD41}" type="slidenum">
              <a:rPr lang="en-US" smtClean="0"/>
              <a:t>‹#›</a:t>
            </a:fld>
            <a:endParaRPr lang="en-US"/>
          </a:p>
        </p:txBody>
      </p:sp>
      <p:sp>
        <p:nvSpPr>
          <p:cNvPr id="11" name="Title 1"/>
          <p:cNvSpPr>
            <a:spLocks noGrp="1"/>
          </p:cNvSpPr>
          <p:nvPr>
            <p:ph type="title"/>
          </p:nvPr>
        </p:nvSpPr>
        <p:spPr>
          <a:xfrm>
            <a:off x="398585" y="143746"/>
            <a:ext cx="11369903" cy="1400159"/>
          </a:xfrm>
        </p:spPr>
        <p:txBody>
          <a:bodyPr/>
          <a:lstStyle/>
          <a:p>
            <a:r>
              <a:rPr lang="en-US"/>
              <a:t>Click to edit Master title style</a:t>
            </a:r>
          </a:p>
        </p:txBody>
      </p:sp>
    </p:spTree>
    <p:extLst>
      <p:ext uri="{BB962C8B-B14F-4D97-AF65-F5344CB8AC3E}">
        <p14:creationId xmlns:p14="http://schemas.microsoft.com/office/powerpoint/2010/main" val="1411236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815294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3127562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334000" y="987427"/>
            <a:ext cx="643448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50455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2394008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0" y="987429"/>
            <a:ext cx="643448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
        <p:nvSpPr>
          <p:cNvPr id="10"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11"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21011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784630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9589" y="365125"/>
            <a:ext cx="2628900" cy="54729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5125"/>
            <a:ext cx="8529989" cy="54729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328883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706" y="3446397"/>
            <a:ext cx="11834447" cy="1713781"/>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2661136" y="5292661"/>
            <a:ext cx="6875585" cy="41647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7328" y="5841621"/>
            <a:ext cx="2743200" cy="365125"/>
          </a:xfrm>
          <a:prstGeom prst="rect">
            <a:avLst/>
          </a:prstGeom>
        </p:spPr>
        <p:txBody>
          <a:bodyPr/>
          <a:lstStyle>
            <a:lvl1pPr algn="ctr">
              <a:defRPr sz="1600" i="1">
                <a:solidFill>
                  <a:schemeClr val="bg1"/>
                </a:solidFill>
              </a:defRPr>
            </a:lvl1pPr>
          </a:lstStyle>
          <a:p>
            <a:endParaRPr lang="en-US"/>
          </a:p>
        </p:txBody>
      </p:sp>
    </p:spTree>
    <p:extLst>
      <p:ext uri="{BB962C8B-B14F-4D97-AF65-F5344CB8AC3E}">
        <p14:creationId xmlns:p14="http://schemas.microsoft.com/office/powerpoint/2010/main" val="3872061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870844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5138" y="1709740"/>
            <a:ext cx="1139335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75139" y="4589466"/>
            <a:ext cx="11393350" cy="93210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585812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8585" y="1778733"/>
            <a:ext cx="5486400" cy="3965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3569" y="1778733"/>
            <a:ext cx="5484919" cy="3965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002956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8585" y="1681163"/>
            <a:ext cx="54860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98585" y="2505075"/>
            <a:ext cx="5486033" cy="3321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83569" y="1681163"/>
            <a:ext cx="54864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83569" y="2505075"/>
            <a:ext cx="5486403" cy="3321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6630861-4318-414B-8E21-CA5F03E7BD41}" type="slidenum">
              <a:rPr lang="en-US" smtClean="0"/>
              <a:t>‹#›</a:t>
            </a:fld>
            <a:endParaRPr lang="en-US"/>
          </a:p>
        </p:txBody>
      </p:sp>
      <p:sp>
        <p:nvSpPr>
          <p:cNvPr id="11" name="Title 1"/>
          <p:cNvSpPr>
            <a:spLocks noGrp="1"/>
          </p:cNvSpPr>
          <p:nvPr>
            <p:ph type="title"/>
          </p:nvPr>
        </p:nvSpPr>
        <p:spPr>
          <a:xfrm>
            <a:off x="398585" y="143746"/>
            <a:ext cx="11369903" cy="1400159"/>
          </a:xfrm>
        </p:spPr>
        <p:txBody>
          <a:bodyPr/>
          <a:lstStyle/>
          <a:p>
            <a:r>
              <a:rPr lang="en-US"/>
              <a:t>Click to edit Master title style</a:t>
            </a:r>
          </a:p>
        </p:txBody>
      </p:sp>
    </p:spTree>
    <p:extLst>
      <p:ext uri="{BB962C8B-B14F-4D97-AF65-F5344CB8AC3E}">
        <p14:creationId xmlns:p14="http://schemas.microsoft.com/office/powerpoint/2010/main" val="1476625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870186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603991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5138" y="1709740"/>
            <a:ext cx="1139335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75139" y="4589466"/>
            <a:ext cx="11393350" cy="93210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8085494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334000" y="987427"/>
            <a:ext cx="643448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612546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0" y="987429"/>
            <a:ext cx="643448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
        <p:nvSpPr>
          <p:cNvPr id="10"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11"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67807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2172517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9589" y="365125"/>
            <a:ext cx="2628900" cy="54729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5125"/>
            <a:ext cx="8529989" cy="547296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2639904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1277600" cy="868362"/>
          </a:xfrm>
        </p:spPr>
        <p:txBody>
          <a:bodyPr/>
          <a:lstStyle/>
          <a:p>
            <a:r>
              <a:rPr lang="en-US"/>
              <a:t>Click to edit Master title style</a:t>
            </a:r>
          </a:p>
        </p:txBody>
      </p:sp>
      <p:sp>
        <p:nvSpPr>
          <p:cNvPr id="3" name="Table Placeholder 2"/>
          <p:cNvSpPr>
            <a:spLocks noGrp="1"/>
          </p:cNvSpPr>
          <p:nvPr>
            <p:ph type="tbl" idx="1"/>
          </p:nvPr>
        </p:nvSpPr>
        <p:spPr>
          <a:xfrm>
            <a:off x="1219200" y="1371600"/>
            <a:ext cx="10668000" cy="4267200"/>
          </a:xfrm>
        </p:spPr>
        <p:txBody>
          <a:bodyPr/>
          <a:lstStyle/>
          <a:p>
            <a:pPr lvl="0"/>
            <a:endParaRPr lang="en-US" noProof="0"/>
          </a:p>
        </p:txBody>
      </p:sp>
    </p:spTree>
    <p:extLst>
      <p:ext uri="{BB962C8B-B14F-4D97-AF65-F5344CB8AC3E}">
        <p14:creationId xmlns:p14="http://schemas.microsoft.com/office/powerpoint/2010/main" val="3410189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8585" y="1778733"/>
            <a:ext cx="5486400" cy="3965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3569" y="1778733"/>
            <a:ext cx="5484919" cy="3965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2331698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8585" y="1681163"/>
            <a:ext cx="54860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98585" y="2505075"/>
            <a:ext cx="5486033" cy="3321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83569" y="1681163"/>
            <a:ext cx="54864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83569" y="2505075"/>
            <a:ext cx="5486403" cy="3321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6630861-4318-414B-8E21-CA5F03E7BD41}" type="slidenum">
              <a:rPr lang="en-US" smtClean="0"/>
              <a:t>‹#›</a:t>
            </a:fld>
            <a:endParaRPr lang="en-US"/>
          </a:p>
        </p:txBody>
      </p:sp>
      <p:sp>
        <p:nvSpPr>
          <p:cNvPr id="11" name="Title 1"/>
          <p:cNvSpPr>
            <a:spLocks noGrp="1"/>
          </p:cNvSpPr>
          <p:nvPr>
            <p:ph type="title"/>
          </p:nvPr>
        </p:nvSpPr>
        <p:spPr>
          <a:xfrm>
            <a:off x="398585" y="143746"/>
            <a:ext cx="11369903" cy="1400159"/>
          </a:xfrm>
        </p:spPr>
        <p:txBody>
          <a:bodyPr/>
          <a:lstStyle/>
          <a:p>
            <a:r>
              <a:rPr lang="en-US"/>
              <a:t>Click to edit Master title style</a:t>
            </a:r>
          </a:p>
        </p:txBody>
      </p:sp>
    </p:spTree>
    <p:extLst>
      <p:ext uri="{BB962C8B-B14F-4D97-AF65-F5344CB8AC3E}">
        <p14:creationId xmlns:p14="http://schemas.microsoft.com/office/powerpoint/2010/main" val="234596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791125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225269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334000" y="987427"/>
            <a:ext cx="643448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303009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0" y="987429"/>
            <a:ext cx="643448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
        <p:nvSpPr>
          <p:cNvPr id="10"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11"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162804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585" y="143746"/>
            <a:ext cx="11369903" cy="1400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98585" y="1723293"/>
            <a:ext cx="11369903" cy="414996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596181" y="6356352"/>
            <a:ext cx="1172307" cy="365125"/>
          </a:xfrm>
          <a:prstGeom prst="rect">
            <a:avLst/>
          </a:prstGeom>
        </p:spPr>
        <p:txBody>
          <a:bodyPr vert="horz" lIns="91440" tIns="45720" rIns="91440" bIns="45720" rtlCol="0" anchor="ctr"/>
          <a:lstStyle>
            <a:lvl1pPr algn="ctr">
              <a:defRPr sz="1400" b="1" i="0">
                <a:solidFill>
                  <a:schemeClr val="bg1"/>
                </a:solidFill>
                <a:latin typeface="Fira Sans Ultra" charset="0"/>
                <a:ea typeface="Fira Sans Ultra" charset="0"/>
                <a:cs typeface="Fira Sans Ultra" charset="0"/>
              </a:defRPr>
            </a:lvl1pPr>
          </a:lstStyle>
          <a:p>
            <a:fld id="{16630861-4318-414B-8E21-CA5F03E7BD41}" type="slidenum">
              <a:rPr lang="en-US" smtClean="0"/>
              <a:pPr/>
              <a:t>‹#›</a:t>
            </a:fld>
            <a:endParaRPr lang="en-US"/>
          </a:p>
        </p:txBody>
      </p:sp>
    </p:spTree>
    <p:extLst>
      <p:ext uri="{BB962C8B-B14F-4D97-AF65-F5344CB8AC3E}">
        <p14:creationId xmlns:p14="http://schemas.microsoft.com/office/powerpoint/2010/main" val="3804355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60636B"/>
          </a:solidFill>
          <a:latin typeface="Fira Sans" charset="0"/>
          <a:ea typeface="Fira Sans" charset="0"/>
          <a:cs typeface="Fira Sans" charset="0"/>
        </a:defRPr>
      </a:lvl1pPr>
      <a:lvl2pPr marL="685800" indent="-228600" algn="l" defTabSz="914400" rtl="0" eaLnBrk="1" latinLnBrk="0" hangingPunct="1">
        <a:lnSpc>
          <a:spcPct val="90000"/>
        </a:lnSpc>
        <a:spcBef>
          <a:spcPts val="500"/>
        </a:spcBef>
        <a:buFont typeface="Arial"/>
        <a:buChar char="•"/>
        <a:defRPr sz="2400" kern="1200">
          <a:solidFill>
            <a:srgbClr val="60636B"/>
          </a:solidFill>
          <a:latin typeface="Fira Sans" charset="0"/>
          <a:ea typeface="Fira Sans" charset="0"/>
          <a:cs typeface="Fira Sans" charset="0"/>
        </a:defRPr>
      </a:lvl2pPr>
      <a:lvl3pPr marL="1143000" indent="-228600" algn="l" defTabSz="914400" rtl="0" eaLnBrk="1" latinLnBrk="0" hangingPunct="1">
        <a:lnSpc>
          <a:spcPct val="90000"/>
        </a:lnSpc>
        <a:spcBef>
          <a:spcPts val="500"/>
        </a:spcBef>
        <a:buFont typeface="Arial"/>
        <a:buChar char="•"/>
        <a:defRPr sz="2000" kern="1200">
          <a:solidFill>
            <a:srgbClr val="60636B"/>
          </a:solidFill>
          <a:latin typeface="Fira Sans" charset="0"/>
          <a:ea typeface="Fira Sans" charset="0"/>
          <a:cs typeface="Fira Sans" charset="0"/>
        </a:defRPr>
      </a:lvl3pPr>
      <a:lvl4pPr marL="16002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4pPr>
      <a:lvl5pPr marL="20574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585" y="143746"/>
            <a:ext cx="11369903" cy="140015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98585" y="1723293"/>
            <a:ext cx="11369903" cy="41499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596181" y="6356352"/>
            <a:ext cx="1172307" cy="365125"/>
          </a:xfrm>
          <a:prstGeom prst="rect">
            <a:avLst/>
          </a:prstGeom>
        </p:spPr>
        <p:txBody>
          <a:bodyPr vert="horz" lIns="91440" tIns="45720" rIns="91440" bIns="45720" rtlCol="0" anchor="ctr"/>
          <a:lstStyle>
            <a:lvl1pPr algn="ctr">
              <a:defRPr sz="1400" b="1" i="0">
                <a:solidFill>
                  <a:schemeClr val="bg1"/>
                </a:solidFill>
                <a:latin typeface="Fira Sans Ultra" charset="0"/>
                <a:ea typeface="Fira Sans Ultra" charset="0"/>
                <a:cs typeface="Fira Sans Ultra" charset="0"/>
              </a:defRPr>
            </a:lvl1pPr>
          </a:lstStyle>
          <a:p>
            <a:fld id="{16630861-4318-414B-8E21-CA5F03E7BD41}" type="slidenum">
              <a:rPr lang="en-US" smtClean="0"/>
              <a:pPr/>
              <a:t>‹#›</a:t>
            </a:fld>
            <a:endParaRPr lang="en-US"/>
          </a:p>
        </p:txBody>
      </p:sp>
    </p:spTree>
    <p:extLst>
      <p:ext uri="{BB962C8B-B14F-4D97-AF65-F5344CB8AC3E}">
        <p14:creationId xmlns:p14="http://schemas.microsoft.com/office/powerpoint/2010/main" val="14924935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p:txStyles>
    <p:titleStyle>
      <a:lvl1pPr algn="l" defTabSz="914400" rtl="0" eaLnBrk="1" latinLnBrk="0" hangingPunct="1">
        <a:lnSpc>
          <a:spcPct val="90000"/>
        </a:lnSpc>
        <a:spcBef>
          <a:spcPct val="0"/>
        </a:spcBef>
        <a:buNone/>
        <a:defRPr sz="4400" kern="1200">
          <a:solidFill>
            <a:srgbClr val="004071"/>
          </a:solidFill>
          <a:latin typeface="Vollkorn" charset="0"/>
          <a:ea typeface="Vollkorn" charset="0"/>
          <a:cs typeface="Vollkor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60636B"/>
          </a:solidFill>
          <a:latin typeface="Fira Sans" charset="0"/>
          <a:ea typeface="Fira Sans" charset="0"/>
          <a:cs typeface="Fira Sans" charset="0"/>
        </a:defRPr>
      </a:lvl1pPr>
      <a:lvl2pPr marL="685800" indent="-228600" algn="l" defTabSz="914400" rtl="0" eaLnBrk="1" latinLnBrk="0" hangingPunct="1">
        <a:lnSpc>
          <a:spcPct val="90000"/>
        </a:lnSpc>
        <a:spcBef>
          <a:spcPts val="500"/>
        </a:spcBef>
        <a:buFont typeface="Arial"/>
        <a:buChar char="•"/>
        <a:defRPr sz="2400" kern="1200">
          <a:solidFill>
            <a:srgbClr val="60636B"/>
          </a:solidFill>
          <a:latin typeface="Fira Sans" charset="0"/>
          <a:ea typeface="Fira Sans" charset="0"/>
          <a:cs typeface="Fira Sans" charset="0"/>
        </a:defRPr>
      </a:lvl2pPr>
      <a:lvl3pPr marL="1143000" indent="-228600" algn="l" defTabSz="914400" rtl="0" eaLnBrk="1" latinLnBrk="0" hangingPunct="1">
        <a:lnSpc>
          <a:spcPct val="90000"/>
        </a:lnSpc>
        <a:spcBef>
          <a:spcPts val="500"/>
        </a:spcBef>
        <a:buFont typeface="Arial"/>
        <a:buChar char="•"/>
        <a:defRPr sz="2000" kern="1200">
          <a:solidFill>
            <a:srgbClr val="60636B"/>
          </a:solidFill>
          <a:latin typeface="Fira Sans" charset="0"/>
          <a:ea typeface="Fira Sans" charset="0"/>
          <a:cs typeface="Fira Sans" charset="0"/>
        </a:defRPr>
      </a:lvl3pPr>
      <a:lvl4pPr marL="16002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4pPr>
      <a:lvl5pPr marL="20574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585" y="143746"/>
            <a:ext cx="11369903" cy="1400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98585" y="1723293"/>
            <a:ext cx="11369903" cy="414996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596181" y="6356352"/>
            <a:ext cx="1172307" cy="365125"/>
          </a:xfrm>
          <a:prstGeom prst="rect">
            <a:avLst/>
          </a:prstGeom>
        </p:spPr>
        <p:txBody>
          <a:bodyPr vert="horz" lIns="91440" tIns="45720" rIns="91440" bIns="45720" rtlCol="0" anchor="ctr"/>
          <a:lstStyle>
            <a:lvl1pPr algn="ctr">
              <a:defRPr sz="1400" b="1" i="0">
                <a:solidFill>
                  <a:schemeClr val="bg1"/>
                </a:solidFill>
                <a:latin typeface="Fira Sans Ultra" charset="0"/>
                <a:ea typeface="Fira Sans Ultra" charset="0"/>
                <a:cs typeface="Fira Sans Ultra" charset="0"/>
              </a:defRPr>
            </a:lvl1pPr>
          </a:lstStyle>
          <a:p>
            <a:fld id="{16630861-4318-414B-8E21-CA5F03E7BD41}" type="slidenum">
              <a:rPr lang="en-US" smtClean="0"/>
              <a:pPr/>
              <a:t>‹#›</a:t>
            </a:fld>
            <a:endParaRPr lang="en-US"/>
          </a:p>
        </p:txBody>
      </p:sp>
    </p:spTree>
    <p:extLst>
      <p:ext uri="{BB962C8B-B14F-4D97-AF65-F5344CB8AC3E}">
        <p14:creationId xmlns:p14="http://schemas.microsoft.com/office/powerpoint/2010/main" val="87264152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p:txStyles>
    <p:title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60636B"/>
          </a:solidFill>
          <a:latin typeface="Fira Sans" charset="0"/>
          <a:ea typeface="Fira Sans" charset="0"/>
          <a:cs typeface="Fira Sans" charset="0"/>
        </a:defRPr>
      </a:lvl1pPr>
      <a:lvl2pPr marL="685800" indent="-228600" algn="l" defTabSz="914400" rtl="0" eaLnBrk="1" latinLnBrk="0" hangingPunct="1">
        <a:lnSpc>
          <a:spcPct val="90000"/>
        </a:lnSpc>
        <a:spcBef>
          <a:spcPts val="500"/>
        </a:spcBef>
        <a:buFont typeface="Arial"/>
        <a:buChar char="•"/>
        <a:defRPr sz="2400" kern="1200">
          <a:solidFill>
            <a:srgbClr val="60636B"/>
          </a:solidFill>
          <a:latin typeface="Fira Sans" charset="0"/>
          <a:ea typeface="Fira Sans" charset="0"/>
          <a:cs typeface="Fira Sans" charset="0"/>
        </a:defRPr>
      </a:lvl2pPr>
      <a:lvl3pPr marL="1143000" indent="-228600" algn="l" defTabSz="914400" rtl="0" eaLnBrk="1" latinLnBrk="0" hangingPunct="1">
        <a:lnSpc>
          <a:spcPct val="90000"/>
        </a:lnSpc>
        <a:spcBef>
          <a:spcPts val="500"/>
        </a:spcBef>
        <a:buFont typeface="Arial"/>
        <a:buChar char="•"/>
        <a:defRPr sz="2000" kern="1200">
          <a:solidFill>
            <a:srgbClr val="60636B"/>
          </a:solidFill>
          <a:latin typeface="Fira Sans" charset="0"/>
          <a:ea typeface="Fira Sans" charset="0"/>
          <a:cs typeface="Fira Sans" charset="0"/>
        </a:defRPr>
      </a:lvl3pPr>
      <a:lvl4pPr marL="16002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4pPr>
      <a:lvl5pPr marL="20574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3.jpeg"/><Relationship Id="rId5" Type="http://schemas.microsoft.com/office/2007/relationships/hdphoto" Target="../media/hdphoto2.wdp"/><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notesSlide" Target="../notesSlides/notesSlide26.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27.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notesSlide" Target="../notesSlides/notesSlide28.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28.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13.jpe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4.xml"/><Relationship Id="rId1" Type="http://schemas.openxmlformats.org/officeDocument/2006/relationships/tags" Target="../tags/tag25.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sz="4000" b="1" dirty="0" smtClean="0"/>
              <a:t>Increasing Literacy Gains for a All Students:    </a:t>
            </a:r>
            <a:r>
              <a:rPr lang="en-US" sz="4000" dirty="0" smtClean="0"/>
              <a:t>   </a:t>
            </a:r>
            <a:r>
              <a:rPr lang="en-US" sz="3600" dirty="0" smtClean="0"/>
              <a:t>Text Complexity and Diverse Readers in Grades 6-12</a:t>
            </a:r>
            <a:endParaRPr lang="en-US" sz="3600" dirty="0"/>
          </a:p>
        </p:txBody>
      </p:sp>
      <p:sp>
        <p:nvSpPr>
          <p:cNvPr id="6" name="Subtitle 5"/>
          <p:cNvSpPr>
            <a:spLocks noGrp="1"/>
          </p:cNvSpPr>
          <p:nvPr>
            <p:ph type="subTitle" idx="1"/>
          </p:nvPr>
        </p:nvSpPr>
        <p:spPr>
          <a:xfrm>
            <a:off x="2661136" y="5292661"/>
            <a:ext cx="6875585" cy="819381"/>
          </a:xfrm>
        </p:spPr>
        <p:txBody>
          <a:bodyPr>
            <a:normAutofit fontScale="92500" lnSpcReduction="10000"/>
          </a:bodyPr>
          <a:lstStyle/>
          <a:p>
            <a:r>
              <a:rPr lang="en-US" dirty="0" smtClean="0"/>
              <a:t>Instructional Support Professional Learning Forum</a:t>
            </a:r>
          </a:p>
          <a:p>
            <a:r>
              <a:rPr lang="en-US" dirty="0" smtClean="0"/>
              <a:t>August 2020</a:t>
            </a:r>
            <a:endParaRPr lang="en-US" dirty="0"/>
          </a:p>
        </p:txBody>
      </p:sp>
      <p:sp>
        <p:nvSpPr>
          <p:cNvPr id="4" name="Slide Number Placeholder 3"/>
          <p:cNvSpPr>
            <a:spLocks noGrp="1"/>
          </p:cNvSpPr>
          <p:nvPr>
            <p:ph type="sldNum" sz="quarter" idx="4294967295"/>
          </p:nvPr>
        </p:nvSpPr>
        <p:spPr>
          <a:xfrm>
            <a:off x="11020425" y="6356350"/>
            <a:ext cx="1171575" cy="365125"/>
          </a:xfrm>
        </p:spPr>
        <p:txBody>
          <a:bodyPr/>
          <a:lstStyle/>
          <a:p>
            <a:fld id="{16630861-4318-414B-8E21-CA5F03E7BD41}" type="slidenum">
              <a:rPr lang="en-US" smtClean="0"/>
              <a:t>1</a:t>
            </a:fld>
            <a:endParaRPr lang="en-US"/>
          </a:p>
        </p:txBody>
      </p:sp>
    </p:spTree>
    <p:extLst>
      <p:ext uri="{BB962C8B-B14F-4D97-AF65-F5344CB8AC3E}">
        <p14:creationId xmlns:p14="http://schemas.microsoft.com/office/powerpoint/2010/main" val="2548036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3" name="TextBox 12"/>
          <p:cNvSpPr txBox="1">
            <a:spLocks/>
          </p:cNvSpPr>
          <p:nvPr/>
        </p:nvSpPr>
        <p:spPr>
          <a:xfrm>
            <a:off x="1" y="6488668"/>
            <a:ext cx="42632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lumMod val="65000"/>
                  </a:srgbClr>
                </a:solidFill>
                <a:effectLst/>
                <a:uLnTx/>
                <a:uFillTx/>
                <a:latin typeface="Fira Sans" panose="020B0503050000020004" pitchFamily="34" charset="0"/>
                <a:ea typeface="+mn-ea"/>
                <a:cs typeface="+mn-cs"/>
              </a:rPr>
              <a:t>This presentation constitutes the confidential information of MetaMetrics, Inc.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lumMod val="65000"/>
                  </a:srgbClr>
                </a:solidFill>
                <a:effectLst/>
                <a:uLnTx/>
                <a:uFillTx/>
                <a:latin typeface="Fira Sans" panose="020B0503050000020004" pitchFamily="34" charset="0"/>
                <a:ea typeface="+mn-ea"/>
                <a:cs typeface="+mn-cs"/>
              </a:rPr>
              <a:t>Copyright ©2017.  All rights reserved.</a:t>
            </a:r>
          </a:p>
        </p:txBody>
      </p:sp>
      <p:grpSp>
        <p:nvGrpSpPr>
          <p:cNvPr id="17" name="Group 16"/>
          <p:cNvGrpSpPr/>
          <p:nvPr/>
        </p:nvGrpSpPr>
        <p:grpSpPr>
          <a:xfrm>
            <a:off x="843447" y="569019"/>
            <a:ext cx="10455923" cy="5657610"/>
            <a:chOff x="320709" y="936572"/>
            <a:chExt cx="6839664" cy="4729446"/>
          </a:xfrm>
        </p:grpSpPr>
        <p:grpSp>
          <p:nvGrpSpPr>
            <p:cNvPr id="12" name="Group 11"/>
            <p:cNvGrpSpPr/>
            <p:nvPr/>
          </p:nvGrpSpPr>
          <p:grpSpPr>
            <a:xfrm>
              <a:off x="320709" y="936572"/>
              <a:ext cx="6839664" cy="4729446"/>
              <a:chOff x="7267699" y="667954"/>
              <a:chExt cx="4809506" cy="3381532"/>
            </a:xfrm>
          </p:grpSpPr>
          <p:sp>
            <p:nvSpPr>
              <p:cNvPr id="11" name="Rectangle 10"/>
              <p:cNvSpPr/>
              <p:nvPr/>
            </p:nvSpPr>
            <p:spPr>
              <a:xfrm>
                <a:off x="7267699" y="667954"/>
                <a:ext cx="4809506" cy="3381532"/>
              </a:xfrm>
              <a:prstGeom prst="rect">
                <a:avLst/>
              </a:prstGeom>
              <a:solidFill>
                <a:srgbClr val="013F71"/>
              </a:solidFill>
              <a:ln>
                <a:solidFill>
                  <a:srgbClr val="00407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p:cNvPicPr>
                <a:picLocks noChangeAspect="1"/>
              </p:cNvPicPr>
              <p:nvPr/>
            </p:nvPicPr>
            <p:blipFill>
              <a:blip r:embed="rId4"/>
              <a:stretch>
                <a:fillRect/>
              </a:stretch>
            </p:blipFill>
            <p:spPr>
              <a:xfrm>
                <a:off x="7457705" y="795647"/>
                <a:ext cx="4444242" cy="3087584"/>
              </a:xfrm>
              <a:prstGeom prst="rect">
                <a:avLst/>
              </a:prstGeom>
              <a:ln>
                <a:noFill/>
              </a:ln>
              <a:effectLst>
                <a:outerShdw blurRad="292100" dist="139700" dir="2700000" algn="tl" rotWithShape="0">
                  <a:srgbClr val="333333">
                    <a:alpha val="65000"/>
                  </a:srgbClr>
                </a:outerShdw>
              </a:effectLst>
            </p:spPr>
          </p:pic>
        </p:grpSp>
        <p:sp>
          <p:nvSpPr>
            <p:cNvPr id="6" name="TextBox 5"/>
            <p:cNvSpPr txBox="1"/>
            <p:nvPr/>
          </p:nvSpPr>
          <p:spPr>
            <a:xfrm>
              <a:off x="1170794" y="1575909"/>
              <a:ext cx="4686416" cy="400110"/>
            </a:xfrm>
            <a:prstGeom prst="rect">
              <a:avLst/>
            </a:prstGeom>
            <a:solidFill>
              <a:schemeClr val="bg1"/>
            </a:solidFill>
            <a:ln w="63500">
              <a:solidFill>
                <a:srgbClr val="FFC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1180L</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1" i="0" u="none" strike="noStrike" kern="1200" cap="none" spc="0" normalizeH="0" baseline="0" noProof="0" dirty="0">
                  <a:ln>
                    <a:noFill/>
                  </a:ln>
                  <a:solidFill>
                    <a:srgbClr val="66C8CA"/>
                  </a:solidFill>
                  <a:effectLst/>
                  <a:uLnTx/>
                  <a:uFillTx/>
                  <a:latin typeface="Calibri" panose="020F0502020204030204"/>
                  <a:ea typeface="+mn-ea"/>
                  <a:cs typeface="+mn-cs"/>
                </a:rPr>
                <a:t>Sense and Sensibility </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(AUSTEN)</a:t>
              </a:r>
            </a:p>
          </p:txBody>
        </p:sp>
      </p:grpSp>
    </p:spTree>
    <p:custDataLst>
      <p:tags r:id="rId1"/>
    </p:custDataLst>
    <p:extLst>
      <p:ext uri="{BB962C8B-B14F-4D97-AF65-F5344CB8AC3E}">
        <p14:creationId xmlns:p14="http://schemas.microsoft.com/office/powerpoint/2010/main" val="4040017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84519" y="886107"/>
            <a:ext cx="10984967" cy="5509200"/>
          </a:xfrm>
          <a:prstGeom prst="rect">
            <a:avLst/>
          </a:prstGeom>
          <a:ln>
            <a:noFill/>
          </a:ln>
          <a:effectLst>
            <a:outerShdw blurRad="50800" dist="38100" dir="8100000" algn="tr" rotWithShape="0">
              <a:prstClr val="black">
                <a:alpha val="40000"/>
              </a:prstClr>
            </a:outerShdw>
          </a:effectLst>
        </p:spPr>
        <p:style>
          <a:lnRef idx="1">
            <a:schemeClr val="accent4"/>
          </a:lnRef>
          <a:fillRef idx="1002">
            <a:schemeClr val="lt1"/>
          </a:fillRef>
          <a:effectRef idx="1">
            <a:schemeClr val="accent4"/>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000000"/>
                </a:solidFill>
                <a:effectLst/>
                <a:uLnTx/>
                <a:uFillTx/>
                <a:latin typeface="Fira Sans" panose="020B0503050000020004"/>
                <a:ea typeface="+mn-ea"/>
                <a:cs typeface="+mn-cs"/>
              </a:rPr>
              <a:t>Sample 2:</a:t>
            </a:r>
            <a:r>
              <a:rPr kumimoji="0" lang="en-US" sz="4400" b="0" i="0" u="none" strike="noStrike" kern="1200" cap="none" spc="0" normalizeH="0" noProof="0" dirty="0" smtClean="0">
                <a:ln>
                  <a:noFill/>
                </a:ln>
                <a:solidFill>
                  <a:srgbClr val="000000"/>
                </a:solidFill>
                <a:effectLst/>
                <a:uLnTx/>
                <a:uFillTx/>
                <a:latin typeface="Fira Sans" panose="020B05030500000200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400" baseline="0" dirty="0" smtClean="0">
                <a:solidFill>
                  <a:srgbClr val="000000"/>
                </a:solidFill>
                <a:latin typeface="Fira Sans" panose="020B0503050000020004"/>
              </a:rPr>
              <a:t>“</a:t>
            </a:r>
            <a:r>
              <a:rPr kumimoji="0" lang="en-US" sz="4400" b="0" i="0" u="none" strike="noStrike" kern="1200" cap="none" spc="0" normalizeH="0" baseline="0" noProof="0" dirty="0" smtClean="0">
                <a:ln>
                  <a:noFill/>
                </a:ln>
                <a:solidFill>
                  <a:srgbClr val="000000"/>
                </a:solidFill>
                <a:effectLst/>
                <a:uLnTx/>
                <a:uFillTx/>
                <a:latin typeface="Fira Sans" panose="020B0503050000020004"/>
                <a:ea typeface="+mn-ea"/>
                <a:cs typeface="+mn-cs"/>
              </a:rPr>
              <a:t>Perhaps </a:t>
            </a:r>
            <a:r>
              <a:rPr kumimoji="0" lang="en-US" sz="4400" b="0" i="0" u="none" strike="noStrike" kern="1200" cap="none" spc="0" normalizeH="0" baseline="0" noProof="0" dirty="0">
                <a:ln>
                  <a:noFill/>
                </a:ln>
                <a:solidFill>
                  <a:srgbClr val="000000"/>
                </a:solidFill>
                <a:effectLst/>
                <a:uLnTx/>
                <a:uFillTx/>
                <a:latin typeface="Fira Sans" panose="020B0503050000020004"/>
                <a:ea typeface="+mn-ea"/>
                <a:cs typeface="+mn-cs"/>
              </a:rPr>
              <a:t>it had something to do with living in a dark cupboard, but Harry had always been small and skinny for his age. He looked even smaller and skinnier than he really was because all he had to wear were old clothes of Dudley's, and Dudley was about four times bigger than he was</a:t>
            </a:r>
            <a:r>
              <a:rPr kumimoji="0" lang="en-US" sz="4400" b="0" i="0" u="none" strike="noStrike" kern="1200" cap="none" spc="0" normalizeH="0" baseline="0" noProof="0" dirty="0" smtClean="0">
                <a:ln>
                  <a:noFill/>
                </a:ln>
                <a:solidFill>
                  <a:srgbClr val="000000"/>
                </a:solidFill>
                <a:effectLst/>
                <a:uLnTx/>
                <a:uFillTx/>
                <a:latin typeface="Fira Sans" panose="020B0503050000020004"/>
                <a:ea typeface="+mn-ea"/>
                <a:cs typeface="+mn-cs"/>
              </a:rPr>
              <a:t>.”</a:t>
            </a:r>
            <a:endParaRPr kumimoji="0" lang="en-US" sz="4400" b="0" i="0" u="none" strike="noStrike" kern="1200" cap="none" spc="0" normalizeH="0" baseline="0" noProof="0" dirty="0">
              <a:ln>
                <a:noFill/>
              </a:ln>
              <a:solidFill>
                <a:srgbClr val="000000"/>
              </a:solidFill>
              <a:effectLst/>
              <a:uLnTx/>
              <a:uFillTx/>
              <a:latin typeface="Fira Sans" panose="020B0503050000020004"/>
              <a:ea typeface="+mn-ea"/>
              <a:cs typeface="+mn-cs"/>
            </a:endParaRPr>
          </a:p>
        </p:txBody>
      </p:sp>
    </p:spTree>
    <p:custDataLst>
      <p:tags r:id="rId1"/>
    </p:custDataLst>
    <p:extLst>
      <p:ext uri="{BB962C8B-B14F-4D97-AF65-F5344CB8AC3E}">
        <p14:creationId xmlns:p14="http://schemas.microsoft.com/office/powerpoint/2010/main" val="3059991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84519" y="886107"/>
            <a:ext cx="10984967" cy="5509200"/>
          </a:xfrm>
          <a:prstGeom prst="rect">
            <a:avLst/>
          </a:prstGeom>
          <a:ln>
            <a:noFill/>
          </a:ln>
          <a:effectLst>
            <a:outerShdw blurRad="50800" dist="38100" dir="8100000" algn="tr" rotWithShape="0">
              <a:prstClr val="black">
                <a:alpha val="40000"/>
              </a:prstClr>
            </a:outerShdw>
          </a:effectLst>
        </p:spPr>
        <p:style>
          <a:lnRef idx="1">
            <a:schemeClr val="accent4"/>
          </a:lnRef>
          <a:fillRef idx="1002">
            <a:schemeClr val="lt1"/>
          </a:fillRef>
          <a:effectRef idx="1">
            <a:schemeClr val="accent4"/>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000000"/>
                </a:solidFill>
                <a:effectLst/>
                <a:uLnTx/>
                <a:uFillTx/>
                <a:latin typeface="Fira Sans" panose="020B0503050000020004"/>
                <a:ea typeface="+mn-ea"/>
                <a:cs typeface="+mn-cs"/>
              </a:rPr>
              <a:t>Sample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400" dirty="0" smtClean="0">
                <a:solidFill>
                  <a:srgbClr val="000000"/>
                </a:solidFill>
                <a:latin typeface="Fira Sans" panose="020B0503050000020004"/>
              </a:rPr>
              <a:t>“</a:t>
            </a:r>
            <a:r>
              <a:rPr kumimoji="0" lang="en-US" sz="4400" b="0" i="0" u="none" strike="noStrike" kern="1200" cap="none" spc="0" normalizeH="0" baseline="0" noProof="0" dirty="0" smtClean="0">
                <a:ln>
                  <a:noFill/>
                </a:ln>
                <a:solidFill>
                  <a:srgbClr val="000000"/>
                </a:solidFill>
                <a:effectLst/>
                <a:uLnTx/>
                <a:uFillTx/>
                <a:latin typeface="Fira Sans" panose="020B0503050000020004"/>
                <a:ea typeface="+mn-ea"/>
                <a:cs typeface="+mn-cs"/>
              </a:rPr>
              <a:t>Perhaps </a:t>
            </a:r>
            <a:r>
              <a:rPr kumimoji="0" lang="en-US" sz="4400" b="0" i="0" u="none" strike="noStrike" kern="1200" cap="none" spc="0" normalizeH="0" baseline="0" noProof="0" dirty="0">
                <a:ln>
                  <a:noFill/>
                </a:ln>
                <a:solidFill>
                  <a:srgbClr val="000000"/>
                </a:solidFill>
                <a:effectLst/>
                <a:uLnTx/>
                <a:uFillTx/>
                <a:latin typeface="Fira Sans" panose="020B0503050000020004"/>
                <a:ea typeface="+mn-ea"/>
                <a:cs typeface="+mn-cs"/>
              </a:rPr>
              <a:t>it had something to do with living in a dark cupboard, but Harry had always been small and skinny for his age. He looked even smaller and skinnier than he really was because all he had to wear were old clothes of Dudley's, and Dudley was about four times bigger than he was</a:t>
            </a:r>
            <a:r>
              <a:rPr kumimoji="0" lang="en-US" sz="4400" b="0" i="0" u="none" strike="noStrike" kern="1200" cap="none" spc="0" normalizeH="0" baseline="0" noProof="0" dirty="0" smtClean="0">
                <a:ln>
                  <a:noFill/>
                </a:ln>
                <a:solidFill>
                  <a:srgbClr val="000000"/>
                </a:solidFill>
                <a:effectLst/>
                <a:uLnTx/>
                <a:uFillTx/>
                <a:latin typeface="Fira Sans" panose="020B0503050000020004"/>
                <a:ea typeface="+mn-ea"/>
                <a:cs typeface="+mn-cs"/>
              </a:rPr>
              <a:t>.”</a:t>
            </a:r>
            <a:endParaRPr kumimoji="0" lang="en-US" sz="4400" b="0" i="0" u="none" strike="noStrike" kern="1200" cap="none" spc="0" normalizeH="0" baseline="0" noProof="0" dirty="0">
              <a:ln>
                <a:noFill/>
              </a:ln>
              <a:solidFill>
                <a:srgbClr val="000000"/>
              </a:solidFill>
              <a:effectLst/>
              <a:uLnTx/>
              <a:uFillTx/>
              <a:latin typeface="Fira Sans" panose="020B0503050000020004"/>
              <a:ea typeface="+mn-ea"/>
              <a:cs typeface="+mn-cs"/>
            </a:endParaRPr>
          </a:p>
        </p:txBody>
      </p:sp>
      <p:sp>
        <p:nvSpPr>
          <p:cNvPr id="4" name="Rectangle 3"/>
          <p:cNvSpPr/>
          <p:nvPr/>
        </p:nvSpPr>
        <p:spPr>
          <a:xfrm>
            <a:off x="3993360" y="2977134"/>
            <a:ext cx="4367284" cy="715902"/>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4"/>
          <p:cNvSpPr/>
          <p:nvPr/>
        </p:nvSpPr>
        <p:spPr>
          <a:xfrm>
            <a:off x="4798163" y="3640707"/>
            <a:ext cx="5314666" cy="61415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ctangle 5"/>
          <p:cNvSpPr/>
          <p:nvPr/>
        </p:nvSpPr>
        <p:spPr>
          <a:xfrm>
            <a:off x="3378145" y="5754993"/>
            <a:ext cx="4524883" cy="61415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9055946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0040" y="160020"/>
            <a:ext cx="11544300" cy="6328648"/>
          </a:xfrm>
          <a:prstGeom prst="rect">
            <a:avLst/>
          </a:prstGeom>
          <a:solidFill>
            <a:srgbClr val="013F71"/>
          </a:solidFill>
          <a:ln>
            <a:solidFill>
              <a:srgbClr val="00407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p:cNvPicPr>
            <a:picLocks noChangeAspect="1"/>
          </p:cNvPicPr>
          <p:nvPr/>
        </p:nvPicPr>
        <p:blipFill>
          <a:blip r:embed="rId4"/>
          <a:stretch>
            <a:fillRect/>
          </a:stretch>
        </p:blipFill>
        <p:spPr>
          <a:xfrm>
            <a:off x="777240" y="460465"/>
            <a:ext cx="10629680" cy="5593082"/>
          </a:xfrm>
          <a:prstGeom prst="rect">
            <a:avLst/>
          </a:prstGeom>
        </p:spPr>
      </p:pic>
      <p:sp>
        <p:nvSpPr>
          <p:cNvPr id="13" name="TextBox 12"/>
          <p:cNvSpPr txBox="1">
            <a:spLocks/>
          </p:cNvSpPr>
          <p:nvPr/>
        </p:nvSpPr>
        <p:spPr>
          <a:xfrm>
            <a:off x="1" y="6488668"/>
            <a:ext cx="42632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lumMod val="65000"/>
                  </a:srgbClr>
                </a:solidFill>
                <a:effectLst/>
                <a:uLnTx/>
                <a:uFillTx/>
                <a:latin typeface="Fira Sans" panose="020B0503050000020004" pitchFamily="34" charset="0"/>
                <a:ea typeface="+mn-ea"/>
                <a:cs typeface="+mn-cs"/>
              </a:rPr>
              <a:t>This presentation constitutes the confidential information of MetaMetrics, Inc.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lumMod val="65000"/>
                  </a:srgbClr>
                </a:solidFill>
                <a:effectLst/>
                <a:uLnTx/>
                <a:uFillTx/>
                <a:latin typeface="Fira Sans" panose="020B0503050000020004" pitchFamily="34" charset="0"/>
                <a:ea typeface="+mn-ea"/>
                <a:cs typeface="+mn-cs"/>
              </a:rPr>
              <a:t>Copyright ©2017.  All rights reserved.</a:t>
            </a:r>
          </a:p>
        </p:txBody>
      </p:sp>
      <p:sp>
        <p:nvSpPr>
          <p:cNvPr id="16" name="TextBox 15"/>
          <p:cNvSpPr txBox="1"/>
          <p:nvPr/>
        </p:nvSpPr>
        <p:spPr>
          <a:xfrm>
            <a:off x="1219200" y="993866"/>
            <a:ext cx="9353229" cy="523220"/>
          </a:xfrm>
          <a:prstGeom prst="rect">
            <a:avLst/>
          </a:prstGeom>
          <a:solidFill>
            <a:schemeClr val="bg1"/>
          </a:solidFill>
          <a:ln w="63500">
            <a:solidFill>
              <a:srgbClr val="FFC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000000"/>
                </a:solidFill>
                <a:latin typeface="Calibri" panose="020F0502020204030204"/>
              </a:rPr>
              <a:t>88</a:t>
            </a:r>
            <a:r>
              <a:rPr kumimoji="0" lang="en-US" sz="2800" b="1" i="0" u="none" strike="noStrike" kern="1200" cap="none" spc="0" normalizeH="0" baseline="0" noProof="0" dirty="0" smtClean="0">
                <a:ln>
                  <a:noFill/>
                </a:ln>
                <a:solidFill>
                  <a:srgbClr val="000000"/>
                </a:solidFill>
                <a:effectLst/>
                <a:uLnTx/>
                <a:uFillTx/>
                <a:latin typeface="Calibri" panose="020F0502020204030204"/>
              </a:rPr>
              <a:t>0L</a:t>
            </a:r>
            <a:r>
              <a:rPr kumimoji="0" lang="en-US" sz="2400" b="0" i="0" u="none" strike="noStrike" kern="1200" cap="none" spc="0" normalizeH="0" baseline="0" noProof="0" dirty="0" smtClean="0">
                <a:ln>
                  <a:noFill/>
                </a:ln>
                <a:solidFill>
                  <a:srgbClr val="000000"/>
                </a:solidFill>
                <a:effectLst/>
                <a:uLnTx/>
                <a:uFillTx/>
                <a:latin typeface="Calibri" panose="020F0502020204030204"/>
                <a:ea typeface="+mn-ea"/>
                <a:cs typeface="+mn-cs"/>
              </a:rPr>
              <a:t>       </a:t>
            </a:r>
            <a:r>
              <a:rPr kumimoji="0" lang="en-US" sz="2800" b="1" i="0" u="none" strike="noStrike" kern="1200" cap="none" spc="0" normalizeH="0" baseline="0" noProof="0" dirty="0" smtClean="0">
                <a:ln>
                  <a:noFill/>
                </a:ln>
                <a:solidFill>
                  <a:srgbClr val="92D050"/>
                </a:solidFill>
                <a:effectLst/>
                <a:uLnTx/>
                <a:uFillTx/>
                <a:latin typeface="Calibri" panose="020F0502020204030204"/>
                <a:ea typeface="+mn-ea"/>
                <a:cs typeface="+mn-cs"/>
              </a:rPr>
              <a:t>Harry </a:t>
            </a:r>
            <a:r>
              <a:rPr kumimoji="0" lang="en-US" sz="2800" b="1" i="0" u="none" strike="noStrike" kern="1200" cap="none" spc="0" normalizeH="0" baseline="0" noProof="0" dirty="0">
                <a:ln>
                  <a:noFill/>
                </a:ln>
                <a:solidFill>
                  <a:srgbClr val="92D050"/>
                </a:solidFill>
                <a:effectLst/>
                <a:uLnTx/>
                <a:uFillTx/>
                <a:latin typeface="Calibri" panose="020F0502020204030204"/>
                <a:ea typeface="+mn-ea"/>
                <a:cs typeface="+mn-cs"/>
              </a:rPr>
              <a:t>Potter and the </a:t>
            </a:r>
            <a:r>
              <a:rPr kumimoji="0" lang="en-US" sz="2800" b="1" i="0" u="none" strike="noStrike" kern="1200" cap="none" spc="0" normalizeH="0" baseline="0" noProof="0" dirty="0" smtClean="0">
                <a:ln>
                  <a:noFill/>
                </a:ln>
                <a:solidFill>
                  <a:srgbClr val="92D050"/>
                </a:solidFill>
                <a:effectLst/>
                <a:uLnTx/>
                <a:uFillTx/>
                <a:latin typeface="Calibri" panose="020F0502020204030204"/>
                <a:ea typeface="+mn-ea"/>
                <a:cs typeface="+mn-cs"/>
              </a:rPr>
              <a:t>Sorcerer’s Stone </a:t>
            </a:r>
            <a:r>
              <a:rPr kumimoji="0" lang="en-US"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(ROWLING</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t>
            </a:r>
          </a:p>
        </p:txBody>
      </p:sp>
    </p:spTree>
    <p:custDataLst>
      <p:tags r:id="rId1"/>
    </p:custDataLst>
    <p:extLst>
      <p:ext uri="{BB962C8B-B14F-4D97-AF65-F5344CB8AC3E}">
        <p14:creationId xmlns:p14="http://schemas.microsoft.com/office/powerpoint/2010/main" val="1169806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10991463" y="5169685"/>
            <a:ext cx="803919" cy="274322"/>
          </a:xfrm>
        </p:spPr>
        <p:txBody>
          <a:bodyPr/>
          <a:lstStyle/>
          <a:p>
            <a:fld id="{16630861-4318-414B-8E21-CA5F03E7BD41}" type="slidenum">
              <a:rPr lang="en-US" smtClean="0"/>
              <a:t>14</a:t>
            </a:fld>
            <a:endParaRPr lang="en-US"/>
          </a:p>
        </p:txBody>
      </p:sp>
      <p:sp>
        <p:nvSpPr>
          <p:cNvPr id="5" name="Content Placeholder 4"/>
          <p:cNvSpPr txBox="1">
            <a:spLocks noGrp="1"/>
          </p:cNvSpPr>
          <p:nvPr>
            <p:ph idx="1"/>
          </p:nvPr>
        </p:nvSpPr>
        <p:spPr>
          <a:xfrm>
            <a:off x="914400" y="1841463"/>
            <a:ext cx="11369903" cy="3392724"/>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Fira Sans" panose="020B0503050000020004"/>
              </a:rPr>
              <a:t>Layers of Meaning</a:t>
            </a:r>
          </a:p>
          <a:p>
            <a:pPr marL="285750" indent="-285750">
              <a:buFont typeface="Arial" panose="020B0604020202020204" pitchFamily="34" charset="0"/>
              <a:buChar char="•"/>
            </a:pPr>
            <a:r>
              <a:rPr lang="en-US" sz="3200" dirty="0">
                <a:latin typeface="Fira Sans" panose="020B0503050000020004"/>
              </a:rPr>
              <a:t>Figurative Language</a:t>
            </a:r>
          </a:p>
          <a:p>
            <a:pPr marL="285750" indent="-285750">
              <a:buFont typeface="Arial" panose="020B0604020202020204" pitchFamily="34" charset="0"/>
              <a:buChar char="•"/>
            </a:pPr>
            <a:r>
              <a:rPr lang="en-US" sz="3200" dirty="0">
                <a:latin typeface="Fira Sans" panose="020B0503050000020004"/>
              </a:rPr>
              <a:t>Author’s Purpose</a:t>
            </a:r>
          </a:p>
          <a:p>
            <a:pPr marL="285750" indent="-285750">
              <a:buFont typeface="Arial" panose="020B0604020202020204" pitchFamily="34" charset="0"/>
              <a:buChar char="•"/>
            </a:pPr>
            <a:r>
              <a:rPr lang="en-US" sz="3200" dirty="0">
                <a:latin typeface="Fira Sans" panose="020B0503050000020004"/>
              </a:rPr>
              <a:t>Craft and Structure</a:t>
            </a:r>
          </a:p>
          <a:p>
            <a:pPr marL="285750" indent="-285750">
              <a:buFont typeface="Arial" panose="020B0604020202020204" pitchFamily="34" charset="0"/>
              <a:buChar char="•"/>
            </a:pPr>
            <a:r>
              <a:rPr lang="en-US" sz="3200" dirty="0">
                <a:latin typeface="Fira Sans" panose="020B0503050000020004"/>
              </a:rPr>
              <a:t>Language Conventions</a:t>
            </a:r>
          </a:p>
          <a:p>
            <a:pPr marL="285750" indent="-285750">
              <a:buFont typeface="Arial" panose="020B0604020202020204" pitchFamily="34" charset="0"/>
              <a:buChar char="•"/>
            </a:pPr>
            <a:r>
              <a:rPr lang="en-US" sz="3200" dirty="0">
                <a:latin typeface="Fira Sans" panose="020B0503050000020004"/>
              </a:rPr>
              <a:t>Knowledge Demands</a:t>
            </a:r>
          </a:p>
        </p:txBody>
      </p:sp>
      <p:sp>
        <p:nvSpPr>
          <p:cNvPr id="6" name="Freeform 5"/>
          <p:cNvSpPr/>
          <p:nvPr/>
        </p:nvSpPr>
        <p:spPr>
          <a:xfrm>
            <a:off x="7019365" y="524435"/>
            <a:ext cx="3106337" cy="3013575"/>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C00000"/>
          </a:solidFill>
          <a:ln w="63500">
            <a:solidFill>
              <a:srgbClr val="A7253F"/>
            </a:solidFill>
          </a:ln>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40759" tIns="447246" rIns="340758" bIns="958383" numCol="1" spcCol="1270" anchor="ctr" anchorCtr="0">
            <a:noAutofit/>
          </a:bodyPr>
          <a:lstStyle/>
          <a:p>
            <a:pPr lvl="0" algn="ctr" defTabSz="1200150">
              <a:lnSpc>
                <a:spcPct val="90000"/>
              </a:lnSpc>
              <a:spcBef>
                <a:spcPct val="0"/>
              </a:spcBef>
              <a:spcAft>
                <a:spcPct val="35000"/>
              </a:spcAft>
            </a:pPr>
            <a:r>
              <a:rPr lang="en-US" sz="3200" b="1" kern="1200" dirty="0">
                <a:solidFill>
                  <a:schemeClr val="bg1">
                    <a:lumMod val="75000"/>
                  </a:schemeClr>
                </a:solidFill>
              </a:rPr>
              <a:t>Quantitative Measure (Lexile)</a:t>
            </a:r>
          </a:p>
        </p:txBody>
      </p:sp>
      <p:sp>
        <p:nvSpPr>
          <p:cNvPr id="7" name="Freeform 6"/>
          <p:cNvSpPr/>
          <p:nvPr/>
        </p:nvSpPr>
        <p:spPr>
          <a:xfrm>
            <a:off x="8267071" y="2563040"/>
            <a:ext cx="3088754" cy="3071277"/>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FFC000"/>
          </a:solidFill>
          <a:ln w="57150">
            <a:solidFill>
              <a:srgbClr val="FFC000"/>
            </a:solidFill>
          </a:ln>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781615" tIns="660220" rIns="240661" bIns="489840" numCol="1" spcCol="1270" anchor="ctr" anchorCtr="0">
            <a:noAutofit/>
          </a:bodyPr>
          <a:lstStyle/>
          <a:p>
            <a:pPr lvl="0" algn="ctr" defTabSz="1200150">
              <a:spcBef>
                <a:spcPct val="0"/>
              </a:spcBef>
              <a:spcAft>
                <a:spcPct val="35000"/>
              </a:spcAft>
            </a:pPr>
            <a:r>
              <a:rPr lang="en-US" sz="2400" b="1" kern="1200" dirty="0">
                <a:solidFill>
                  <a:schemeClr val="bg1">
                    <a:lumMod val="75000"/>
                  </a:schemeClr>
                </a:solidFill>
              </a:rPr>
              <a:t>Reader and Task Considerations</a:t>
            </a:r>
          </a:p>
        </p:txBody>
      </p:sp>
      <p:sp>
        <p:nvSpPr>
          <p:cNvPr id="8" name="Freeform 7"/>
          <p:cNvSpPr/>
          <p:nvPr/>
        </p:nvSpPr>
        <p:spPr>
          <a:xfrm>
            <a:off x="5809130" y="2554495"/>
            <a:ext cx="3086450" cy="3079822"/>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013F71">
              <a:alpha val="50000"/>
            </a:srgbClr>
          </a:solidFill>
          <a:ln w="63500">
            <a:solidFill>
              <a:schemeClr val="accent5">
                <a:lumMod val="50000"/>
              </a:schemeClr>
            </a:solidFill>
          </a:ln>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40661" tIns="660220" rIns="781615" bIns="489840" numCol="1" spcCol="1270" anchor="ctr" anchorCtr="0">
            <a:noAutofit/>
          </a:bodyPr>
          <a:lstStyle/>
          <a:p>
            <a:pPr lvl="0" algn="ctr" defTabSz="1200150">
              <a:lnSpc>
                <a:spcPct val="90000"/>
              </a:lnSpc>
              <a:spcBef>
                <a:spcPct val="0"/>
              </a:spcBef>
              <a:spcAft>
                <a:spcPct val="35000"/>
              </a:spcAft>
            </a:pPr>
            <a:r>
              <a:rPr lang="en-US" sz="3600" b="1" kern="1200" dirty="0"/>
              <a:t>    </a:t>
            </a:r>
            <a:r>
              <a:rPr lang="en-US" sz="3200" b="1" kern="1200" dirty="0">
                <a:solidFill>
                  <a:srgbClr val="60636B"/>
                </a:solidFill>
              </a:rPr>
              <a:t>Qualitative Features</a:t>
            </a:r>
          </a:p>
        </p:txBody>
      </p:sp>
      <p:sp>
        <p:nvSpPr>
          <p:cNvPr id="9" name="Freeform 8"/>
          <p:cNvSpPr/>
          <p:nvPr/>
        </p:nvSpPr>
        <p:spPr>
          <a:xfrm>
            <a:off x="5809130" y="2563039"/>
            <a:ext cx="3086450" cy="3071277"/>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134D7B"/>
          </a:solidFill>
          <a:ln w="63500">
            <a:solidFill>
              <a:srgbClr val="134D7B"/>
            </a:solidFill>
          </a:ln>
        </p:spPr>
        <p:style>
          <a:lnRef idx="0">
            <a:scrgbClr r="0" g="0" b="0"/>
          </a:lnRef>
          <a:fillRef idx="0">
            <a:scrgbClr r="0" g="0" b="0"/>
          </a:fillRef>
          <a:effectRef idx="0">
            <a:scrgbClr r="0" g="0" b="0"/>
          </a:effectRef>
          <a:fontRef idx="minor">
            <a:schemeClr val="lt1"/>
          </a:fontRef>
        </p:style>
        <p:txBody>
          <a:bodyPr spcFirstLastPara="0" vert="horz" wrap="square" lIns="340759" tIns="447246" rIns="340758" bIns="958383" numCol="1" spcCol="1270" anchor="ctr" anchorCtr="0">
            <a:noAutofit/>
          </a:bodyPr>
          <a:lstStyle/>
          <a:p>
            <a:pPr lvl="0" algn="ctr" defTabSz="1200150">
              <a:lnSpc>
                <a:spcPct val="90000"/>
              </a:lnSpc>
              <a:spcBef>
                <a:spcPct val="0"/>
              </a:spcBef>
              <a:spcAft>
                <a:spcPct val="35000"/>
              </a:spcAft>
            </a:pPr>
            <a:r>
              <a:rPr lang="en-US" sz="3600" b="1" kern="1200" dirty="0">
                <a:solidFill>
                  <a:schemeClr val="bg1"/>
                </a:solidFill>
              </a:rPr>
              <a:t>Qualitative</a:t>
            </a:r>
          </a:p>
          <a:p>
            <a:pPr lvl="0" algn="ctr" defTabSz="1200150">
              <a:lnSpc>
                <a:spcPct val="90000"/>
              </a:lnSpc>
              <a:spcBef>
                <a:spcPct val="0"/>
              </a:spcBef>
              <a:spcAft>
                <a:spcPct val="35000"/>
              </a:spcAft>
            </a:pPr>
            <a:r>
              <a:rPr lang="en-US" sz="3600" b="1" dirty="0">
                <a:solidFill>
                  <a:schemeClr val="bg1"/>
                </a:solidFill>
              </a:rPr>
              <a:t>Features</a:t>
            </a:r>
            <a:endParaRPr lang="en-US" sz="3600" b="1" kern="1200" dirty="0">
              <a:solidFill>
                <a:schemeClr val="bg1"/>
              </a:solidFill>
            </a:endParaRPr>
          </a:p>
        </p:txBody>
      </p:sp>
      <p:sp>
        <p:nvSpPr>
          <p:cNvPr id="2" name="TextBox 1"/>
          <p:cNvSpPr txBox="1"/>
          <p:nvPr/>
        </p:nvSpPr>
        <p:spPr>
          <a:xfrm>
            <a:off x="462978" y="218928"/>
            <a:ext cx="6889377" cy="1200329"/>
          </a:xfrm>
          <a:prstGeom prst="rect">
            <a:avLst/>
          </a:prstGeom>
          <a:noFill/>
        </p:spPr>
        <p:txBody>
          <a:bodyPr wrap="square" rtlCol="0">
            <a:spAutoFit/>
          </a:bodyPr>
          <a:lstStyle/>
          <a:p>
            <a:r>
              <a:rPr lang="en-US" sz="3600" b="1" dirty="0" smtClean="0">
                <a:solidFill>
                  <a:srgbClr val="60636B"/>
                </a:solidFill>
                <a:latin typeface="Vollkorn"/>
              </a:rPr>
              <a:t>Quantitative </a:t>
            </a:r>
            <a:r>
              <a:rPr lang="en-US" sz="3600" b="1" dirty="0">
                <a:solidFill>
                  <a:srgbClr val="60636B"/>
                </a:solidFill>
                <a:latin typeface="Vollkorn"/>
              </a:rPr>
              <a:t>measure of a text does </a:t>
            </a:r>
            <a:r>
              <a:rPr lang="en-US" sz="3600" b="1" u="sng" dirty="0">
                <a:solidFill>
                  <a:srgbClr val="60636B"/>
                </a:solidFill>
                <a:latin typeface="Vollkorn"/>
              </a:rPr>
              <a:t>not</a:t>
            </a:r>
            <a:r>
              <a:rPr lang="en-US" sz="3600" b="1" dirty="0">
                <a:solidFill>
                  <a:srgbClr val="60636B"/>
                </a:solidFill>
                <a:latin typeface="Vollkorn"/>
              </a:rPr>
              <a:t> account for…</a:t>
            </a:r>
          </a:p>
        </p:txBody>
      </p:sp>
    </p:spTree>
    <p:custDataLst>
      <p:tags r:id="rId1"/>
    </p:custDataLst>
    <p:extLst>
      <p:ext uri="{BB962C8B-B14F-4D97-AF65-F5344CB8AC3E}">
        <p14:creationId xmlns:p14="http://schemas.microsoft.com/office/powerpoint/2010/main" val="2309393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10991463" y="5169685"/>
            <a:ext cx="803919" cy="274322"/>
          </a:xfrm>
        </p:spPr>
        <p:txBody>
          <a:bodyPr/>
          <a:lstStyle/>
          <a:p>
            <a:fld id="{16630861-4318-414B-8E21-CA5F03E7BD41}" type="slidenum">
              <a:rPr lang="en-US" smtClean="0"/>
              <a:t>15</a:t>
            </a:fld>
            <a:endParaRPr lang="en-US"/>
          </a:p>
        </p:txBody>
      </p:sp>
      <p:sp>
        <p:nvSpPr>
          <p:cNvPr id="5" name="Content Placeholder 4"/>
          <p:cNvSpPr txBox="1">
            <a:spLocks noGrp="1"/>
          </p:cNvSpPr>
          <p:nvPr>
            <p:ph idx="1"/>
          </p:nvPr>
        </p:nvSpPr>
        <p:spPr>
          <a:xfrm>
            <a:off x="914400" y="1812409"/>
            <a:ext cx="5025841" cy="3451201"/>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Fira Sans" panose="020B0503050000020004"/>
              </a:rPr>
              <a:t>A student’s prior knowledge</a:t>
            </a:r>
          </a:p>
          <a:p>
            <a:pPr marL="285750" indent="-285750">
              <a:buFont typeface="Arial" panose="020B0604020202020204" pitchFamily="34" charset="0"/>
              <a:buChar char="•"/>
            </a:pPr>
            <a:r>
              <a:rPr lang="en-US" sz="3200" dirty="0">
                <a:latin typeface="Fira Sans" panose="020B0503050000020004"/>
              </a:rPr>
              <a:t>A student’s interests or motivation to read</a:t>
            </a:r>
          </a:p>
          <a:p>
            <a:pPr marL="285750" indent="-285750">
              <a:buFont typeface="Arial" panose="020B0604020202020204" pitchFamily="34" charset="0"/>
              <a:buChar char="•"/>
            </a:pPr>
            <a:r>
              <a:rPr lang="en-US" sz="3200" dirty="0">
                <a:latin typeface="Fira Sans" panose="020B0503050000020004"/>
              </a:rPr>
              <a:t>A student’s ability to use information gained to perform a task</a:t>
            </a:r>
          </a:p>
        </p:txBody>
      </p:sp>
      <p:sp>
        <p:nvSpPr>
          <p:cNvPr id="6" name="Freeform 5"/>
          <p:cNvSpPr/>
          <p:nvPr/>
        </p:nvSpPr>
        <p:spPr>
          <a:xfrm>
            <a:off x="7019365" y="524435"/>
            <a:ext cx="3106337" cy="3013575"/>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C00000"/>
          </a:solidFill>
          <a:ln w="63500">
            <a:solidFill>
              <a:srgbClr val="A7253F"/>
            </a:solidFill>
          </a:ln>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40759" tIns="447246" rIns="340758" bIns="958383" numCol="1" spcCol="1270" anchor="ctr" anchorCtr="0">
            <a:noAutofit/>
          </a:bodyPr>
          <a:lstStyle/>
          <a:p>
            <a:pPr lvl="0" algn="ctr" defTabSz="1200150">
              <a:lnSpc>
                <a:spcPct val="90000"/>
              </a:lnSpc>
              <a:spcBef>
                <a:spcPct val="0"/>
              </a:spcBef>
              <a:spcAft>
                <a:spcPct val="35000"/>
              </a:spcAft>
            </a:pPr>
            <a:r>
              <a:rPr lang="en-US" sz="3200" b="1" kern="1200" dirty="0">
                <a:solidFill>
                  <a:schemeClr val="bg1">
                    <a:lumMod val="75000"/>
                  </a:schemeClr>
                </a:solidFill>
              </a:rPr>
              <a:t>Quantitative Measure (Lexile)</a:t>
            </a:r>
          </a:p>
        </p:txBody>
      </p:sp>
      <p:sp>
        <p:nvSpPr>
          <p:cNvPr id="7" name="Freeform 6"/>
          <p:cNvSpPr/>
          <p:nvPr/>
        </p:nvSpPr>
        <p:spPr>
          <a:xfrm>
            <a:off x="8267071" y="2563040"/>
            <a:ext cx="3088754" cy="3071277"/>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FFC000">
              <a:alpha val="50000"/>
            </a:srgbClr>
          </a:solidFill>
          <a:ln>
            <a:solidFill>
              <a:srgbClr val="004071"/>
            </a:solidFill>
          </a:ln>
        </p:spPr>
        <p:style>
          <a:lnRef idx="0">
            <a:scrgbClr r="0" g="0" b="0"/>
          </a:lnRef>
          <a:fillRef idx="0">
            <a:scrgbClr r="0" g="0" b="0"/>
          </a:fillRef>
          <a:effectRef idx="0">
            <a:scrgbClr r="0" g="0" b="0"/>
          </a:effectRef>
          <a:fontRef idx="minor">
            <a:schemeClr val="lt1"/>
          </a:fontRef>
        </p:style>
        <p:txBody>
          <a:bodyPr spcFirstLastPara="0" vert="horz" wrap="square" lIns="781615" tIns="660220" rIns="240661" bIns="489840" numCol="1" spcCol="1270" anchor="ctr" anchorCtr="0">
            <a:noAutofit/>
          </a:bodyPr>
          <a:lstStyle/>
          <a:p>
            <a:pPr lvl="0" algn="ctr" defTabSz="1200150">
              <a:spcBef>
                <a:spcPct val="0"/>
              </a:spcBef>
              <a:spcAft>
                <a:spcPct val="35000"/>
              </a:spcAft>
            </a:pPr>
            <a:r>
              <a:rPr lang="en-US" sz="2400" b="1" kern="1200" dirty="0">
                <a:solidFill>
                  <a:srgbClr val="60636B"/>
                </a:solidFill>
              </a:rPr>
              <a:t>Reader and Task Considerations</a:t>
            </a:r>
          </a:p>
        </p:txBody>
      </p:sp>
      <p:sp>
        <p:nvSpPr>
          <p:cNvPr id="8" name="Freeform 7"/>
          <p:cNvSpPr/>
          <p:nvPr/>
        </p:nvSpPr>
        <p:spPr>
          <a:xfrm>
            <a:off x="5809130" y="2554495"/>
            <a:ext cx="3086450" cy="3079822"/>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013F71">
              <a:alpha val="50000"/>
            </a:srgbClr>
          </a:solidFill>
          <a:ln w="63500">
            <a:solidFill>
              <a:schemeClr val="accent5">
                <a:lumMod val="50000"/>
              </a:schemeClr>
            </a:solidFill>
          </a:ln>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40661" tIns="660220" rIns="781615" bIns="489840" numCol="1" spcCol="1270" anchor="ctr" anchorCtr="0">
            <a:noAutofit/>
          </a:bodyPr>
          <a:lstStyle/>
          <a:p>
            <a:pPr lvl="0" algn="ctr" defTabSz="1200150">
              <a:lnSpc>
                <a:spcPct val="90000"/>
              </a:lnSpc>
              <a:spcBef>
                <a:spcPct val="0"/>
              </a:spcBef>
              <a:spcAft>
                <a:spcPct val="35000"/>
              </a:spcAft>
            </a:pPr>
            <a:r>
              <a:rPr lang="en-US" sz="3600" b="1" kern="1200" dirty="0"/>
              <a:t>    </a:t>
            </a:r>
            <a:r>
              <a:rPr lang="en-US" sz="3200" b="1" kern="1200" dirty="0">
                <a:solidFill>
                  <a:schemeClr val="bg1">
                    <a:lumMod val="75000"/>
                  </a:schemeClr>
                </a:solidFill>
              </a:rPr>
              <a:t>Qualitative Features</a:t>
            </a:r>
          </a:p>
        </p:txBody>
      </p:sp>
      <p:sp>
        <p:nvSpPr>
          <p:cNvPr id="2" name="TextBox 1"/>
          <p:cNvSpPr txBox="1"/>
          <p:nvPr/>
        </p:nvSpPr>
        <p:spPr>
          <a:xfrm>
            <a:off x="462978" y="218928"/>
            <a:ext cx="6889377" cy="1200329"/>
          </a:xfrm>
          <a:prstGeom prst="rect">
            <a:avLst/>
          </a:prstGeom>
          <a:noFill/>
        </p:spPr>
        <p:txBody>
          <a:bodyPr wrap="square" rtlCol="0">
            <a:spAutoFit/>
          </a:bodyPr>
          <a:lstStyle/>
          <a:p>
            <a:r>
              <a:rPr lang="en-US" sz="3600" b="1" dirty="0" smtClean="0">
                <a:solidFill>
                  <a:srgbClr val="60636B"/>
                </a:solidFill>
                <a:latin typeface="Vollkorn"/>
              </a:rPr>
              <a:t>Quantitative </a:t>
            </a:r>
            <a:r>
              <a:rPr lang="en-US" sz="3600" b="1" dirty="0">
                <a:solidFill>
                  <a:srgbClr val="60636B"/>
                </a:solidFill>
                <a:latin typeface="Vollkorn"/>
              </a:rPr>
              <a:t>measure of a text does </a:t>
            </a:r>
            <a:r>
              <a:rPr lang="en-US" sz="3600" b="1" u="sng" dirty="0">
                <a:solidFill>
                  <a:srgbClr val="60636B"/>
                </a:solidFill>
                <a:latin typeface="Vollkorn"/>
              </a:rPr>
              <a:t>not</a:t>
            </a:r>
            <a:r>
              <a:rPr lang="en-US" sz="3600" b="1" dirty="0">
                <a:solidFill>
                  <a:srgbClr val="60636B"/>
                </a:solidFill>
                <a:latin typeface="Vollkorn"/>
              </a:rPr>
              <a:t> account for…</a:t>
            </a:r>
          </a:p>
        </p:txBody>
      </p:sp>
      <p:sp>
        <p:nvSpPr>
          <p:cNvPr id="3" name="Oval 2"/>
          <p:cNvSpPr/>
          <p:nvPr/>
        </p:nvSpPr>
        <p:spPr>
          <a:xfrm>
            <a:off x="8267071" y="2524255"/>
            <a:ext cx="3088754" cy="3175151"/>
          </a:xfrm>
          <a:prstGeom prst="ellipse">
            <a:avLst/>
          </a:prstGeom>
          <a:solidFill>
            <a:srgbClr val="FFC000"/>
          </a:solidFill>
          <a:ln>
            <a:solidFill>
              <a:srgbClr val="6063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rgbClr val="60636B"/>
                </a:solidFill>
              </a:rPr>
              <a:t>Reader </a:t>
            </a:r>
          </a:p>
          <a:p>
            <a:pPr algn="ctr"/>
            <a:r>
              <a:rPr lang="en-US" sz="2600" b="1" dirty="0">
                <a:solidFill>
                  <a:srgbClr val="60636B"/>
                </a:solidFill>
              </a:rPr>
              <a:t>and Task </a:t>
            </a:r>
            <a:r>
              <a:rPr lang="en-US" sz="2400" b="1" dirty="0">
                <a:solidFill>
                  <a:srgbClr val="60636B"/>
                </a:solidFill>
              </a:rPr>
              <a:t>Considerations</a:t>
            </a:r>
          </a:p>
        </p:txBody>
      </p:sp>
    </p:spTree>
    <p:custDataLst>
      <p:tags r:id="rId1"/>
    </p:custDataLst>
    <p:extLst>
      <p:ext uri="{BB962C8B-B14F-4D97-AF65-F5344CB8AC3E}">
        <p14:creationId xmlns:p14="http://schemas.microsoft.com/office/powerpoint/2010/main" val="3720941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latin typeface="Vollkorn Regular" panose="02000503070000020003" pitchFamily="2" charset="0"/>
              </a:rPr>
              <a:t>How does the Lexile Framework for Reading support </a:t>
            </a:r>
            <a:r>
              <a:rPr lang="en-US" dirty="0">
                <a:latin typeface="Vollkorn Regular" panose="02000503070000020003" pitchFamily="2" charset="0"/>
              </a:rPr>
              <a:t>i</a:t>
            </a:r>
            <a:r>
              <a:rPr lang="en-US" dirty="0" smtClean="0">
                <a:latin typeface="Vollkorn Regular" panose="02000503070000020003" pitchFamily="2" charset="0"/>
              </a:rPr>
              <a:t>nstructional </a:t>
            </a:r>
            <a:r>
              <a:rPr lang="en-US" dirty="0">
                <a:latin typeface="Vollkorn Regular" panose="02000503070000020003" pitchFamily="2" charset="0"/>
              </a:rPr>
              <a:t>d</a:t>
            </a:r>
            <a:r>
              <a:rPr lang="en-US" dirty="0" smtClean="0">
                <a:latin typeface="Vollkorn Regular" panose="02000503070000020003" pitchFamily="2" charset="0"/>
              </a:rPr>
              <a:t>ecision making?</a:t>
            </a:r>
            <a:endParaRPr lang="en-US" dirty="0">
              <a:latin typeface="Vollkorn Regular" panose="02000503070000020003" pitchFamily="2" charset="0"/>
            </a:endParaRPr>
          </a:p>
        </p:txBody>
      </p:sp>
      <p:sp>
        <p:nvSpPr>
          <p:cNvPr id="4" name="Slide Number Placeholder 3"/>
          <p:cNvSpPr>
            <a:spLocks noGrp="1"/>
          </p:cNvSpPr>
          <p:nvPr>
            <p:ph type="sldNum" sz="quarter" idx="12"/>
          </p:nvPr>
        </p:nvSpPr>
        <p:spPr/>
        <p:txBody>
          <a:bodyPr/>
          <a:lstStyle/>
          <a:p>
            <a:fld id="{16630861-4318-414B-8E21-CA5F03E7BD41}" type="slidenum">
              <a:rPr lang="en-US" smtClean="0"/>
              <a:t>16</a:t>
            </a:fld>
            <a:endParaRPr lang="en-US"/>
          </a:p>
        </p:txBody>
      </p:sp>
    </p:spTree>
    <p:extLst>
      <p:ext uri="{BB962C8B-B14F-4D97-AF65-F5344CB8AC3E}">
        <p14:creationId xmlns:p14="http://schemas.microsoft.com/office/powerpoint/2010/main" val="3871047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0" y="0"/>
            <a:ext cx="12192000" cy="6858000"/>
            <a:chOff x="5754525" y="1538187"/>
            <a:chExt cx="5882477" cy="3869931"/>
          </a:xfrm>
        </p:grpSpPr>
        <p:sp>
          <p:nvSpPr>
            <p:cNvPr id="6" name="Rectangle 5"/>
            <p:cNvSpPr/>
            <p:nvPr/>
          </p:nvSpPr>
          <p:spPr>
            <a:xfrm>
              <a:off x="5754525" y="1538187"/>
              <a:ext cx="5882477" cy="3869931"/>
            </a:xfrm>
            <a:prstGeom prst="rect">
              <a:avLst/>
            </a:prstGeom>
            <a:solidFill>
              <a:srgbClr val="60636B"/>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p:cNvPicPr>
              <a:picLocks noChangeAspect="1"/>
            </p:cNvPicPr>
            <p:nvPr/>
          </p:nvPicPr>
          <p:blipFill>
            <a:blip r:embed="rId4">
              <a:extLst/>
            </a:blip>
            <a:stretch>
              <a:fillRect/>
            </a:stretch>
          </p:blipFill>
          <p:spPr>
            <a:xfrm>
              <a:off x="5938275" y="1706264"/>
              <a:ext cx="5514975" cy="3533775"/>
            </a:xfrm>
            <a:prstGeom prst="rect">
              <a:avLst/>
            </a:prstGeom>
          </p:spPr>
        </p:pic>
      </p:grpSp>
      <p:sp>
        <p:nvSpPr>
          <p:cNvPr id="7" name="TextBox 6"/>
          <p:cNvSpPr txBox="1"/>
          <p:nvPr/>
        </p:nvSpPr>
        <p:spPr>
          <a:xfrm>
            <a:off x="747537" y="6185724"/>
            <a:ext cx="11063620"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lumMod val="65000"/>
                  </a:srgbClr>
                </a:solidFill>
                <a:effectLst/>
                <a:uLnTx/>
                <a:uFillTx/>
                <a:latin typeface="Fira Sans" panose="020B0503050000020004" pitchFamily="34" charset="0"/>
                <a:ea typeface="+mn-ea"/>
                <a:cs typeface="+mn-cs"/>
              </a:rPr>
              <a:t>This presentation constitutes the confidential information of MetaMetrics, Inc.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lumMod val="65000"/>
                  </a:srgbClr>
                </a:solidFill>
                <a:effectLst/>
                <a:uLnTx/>
                <a:uFillTx/>
                <a:latin typeface="Fira Sans" panose="020B0503050000020004" pitchFamily="34" charset="0"/>
                <a:ea typeface="+mn-ea"/>
                <a:cs typeface="+mn-cs"/>
              </a:rPr>
              <a:t>Copyright ©2017.  All rights reserved.</a:t>
            </a:r>
          </a:p>
        </p:txBody>
      </p:sp>
      <p:sp>
        <p:nvSpPr>
          <p:cNvPr id="12" name="TextBox 11"/>
          <p:cNvSpPr txBox="1"/>
          <p:nvPr/>
        </p:nvSpPr>
        <p:spPr>
          <a:xfrm rot="16200000">
            <a:off x="-1666539" y="2922093"/>
            <a:ext cx="5474484" cy="646331"/>
          </a:xfrm>
          <a:prstGeom prst="rect">
            <a:avLst/>
          </a:prstGeom>
          <a:solidFill>
            <a:srgbClr val="F7FBF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Fira Sans" panose="020B0503050000020004"/>
                <a:ea typeface="+mn-ea"/>
                <a:cs typeface="Arial" panose="020B0604020202020204" pitchFamily="34" charset="0"/>
              </a:rPr>
              <a:t>Lexile Reader Measure </a:t>
            </a:r>
          </a:p>
        </p:txBody>
      </p:sp>
      <p:sp>
        <p:nvSpPr>
          <p:cNvPr id="13" name="TextBox 12"/>
          <p:cNvSpPr txBox="1"/>
          <p:nvPr/>
        </p:nvSpPr>
        <p:spPr>
          <a:xfrm rot="5400000">
            <a:off x="8688173" y="3105832"/>
            <a:ext cx="5308873" cy="646331"/>
          </a:xfrm>
          <a:prstGeom prst="rect">
            <a:avLst/>
          </a:prstGeom>
          <a:solidFill>
            <a:srgbClr val="ECF6F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Fira Sans" panose="020B0503050000020004"/>
                <a:ea typeface="+mn-ea"/>
                <a:cs typeface="Arial" panose="020B0604020202020204" pitchFamily="34" charset="0"/>
              </a:rPr>
              <a:t>Lexile Text Measure </a:t>
            </a:r>
          </a:p>
        </p:txBody>
      </p:sp>
      <p:sp>
        <p:nvSpPr>
          <p:cNvPr id="14" name="TextBox 13"/>
          <p:cNvSpPr txBox="1"/>
          <p:nvPr/>
        </p:nvSpPr>
        <p:spPr>
          <a:xfrm>
            <a:off x="4083423" y="415464"/>
            <a:ext cx="4760259" cy="461665"/>
          </a:xfrm>
          <a:prstGeom prst="rect">
            <a:avLst/>
          </a:prstGeom>
          <a:solidFill>
            <a:srgbClr val="ECF7F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6EBB7B"/>
                </a:solidFill>
                <a:effectLst/>
                <a:uLnTx/>
                <a:uFillTx/>
                <a:latin typeface="Fira Sans" panose="020B0503050000020004"/>
                <a:ea typeface="+mn-ea"/>
                <a:cs typeface="Arial" panose="020B0604020202020204" pitchFamily="34" charset="0"/>
              </a:rPr>
              <a:t>ADVANCED READER &amp; TEXT</a:t>
            </a:r>
          </a:p>
        </p:txBody>
      </p:sp>
      <p:sp>
        <p:nvSpPr>
          <p:cNvPr id="15" name="TextBox 14"/>
          <p:cNvSpPr txBox="1"/>
          <p:nvPr/>
        </p:nvSpPr>
        <p:spPr>
          <a:xfrm>
            <a:off x="4083423" y="5703595"/>
            <a:ext cx="4760259" cy="461665"/>
          </a:xfrm>
          <a:prstGeom prst="rect">
            <a:avLst/>
          </a:prstGeom>
          <a:solidFill>
            <a:srgbClr val="F7FBF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6EBB7B"/>
                </a:solidFill>
                <a:effectLst/>
                <a:uLnTx/>
                <a:uFillTx/>
                <a:latin typeface="Fira Sans" panose="020B0503050000020004"/>
                <a:ea typeface="+mn-ea"/>
                <a:cs typeface="Arial" panose="020B0604020202020204" pitchFamily="34" charset="0"/>
              </a:rPr>
              <a:t>BEGINNING READER &amp; TEXT</a:t>
            </a: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50073"/>
          <a:stretch/>
        </p:blipFill>
        <p:spPr>
          <a:xfrm>
            <a:off x="2123512" y="2849268"/>
            <a:ext cx="2613523" cy="2218765"/>
          </a:xfrm>
          <a:prstGeom prst="rect">
            <a:avLst/>
          </a:prstGeom>
          <a:solidFill>
            <a:srgbClr val="F7FBFC"/>
          </a:solidFill>
        </p:spPr>
      </p:pic>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l="12780" t="11370" r="12374" b="13395"/>
          <a:stretch/>
        </p:blipFill>
        <p:spPr>
          <a:xfrm>
            <a:off x="8350624" y="2554942"/>
            <a:ext cx="2205318" cy="1828800"/>
          </a:xfrm>
          <a:prstGeom prst="rect">
            <a:avLst/>
          </a:prstGeom>
          <a:solidFill>
            <a:srgbClr val="ECF7F5"/>
          </a:solidFill>
        </p:spPr>
      </p:pic>
      <p:grpSp>
        <p:nvGrpSpPr>
          <p:cNvPr id="2" name="Group 1"/>
          <p:cNvGrpSpPr/>
          <p:nvPr/>
        </p:nvGrpSpPr>
        <p:grpSpPr>
          <a:xfrm>
            <a:off x="5750191" y="1597136"/>
            <a:ext cx="1066246" cy="3509507"/>
            <a:chOff x="5750191" y="1597136"/>
            <a:chExt cx="1066246" cy="3509507"/>
          </a:xfrm>
        </p:grpSpPr>
        <p:sp>
          <p:nvSpPr>
            <p:cNvPr id="18" name="Rectangle 17"/>
            <p:cNvSpPr/>
            <p:nvPr/>
          </p:nvSpPr>
          <p:spPr>
            <a:xfrm>
              <a:off x="5759949" y="1597136"/>
              <a:ext cx="1053352" cy="270963"/>
            </a:xfrm>
            <a:prstGeom prst="rect">
              <a:avLst/>
            </a:prstGeom>
            <a:solidFill>
              <a:srgbClr val="99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1200L</a:t>
              </a:r>
            </a:p>
          </p:txBody>
        </p:sp>
        <p:sp>
          <p:nvSpPr>
            <p:cNvPr id="19" name="Rectangle 18"/>
            <p:cNvSpPr/>
            <p:nvPr/>
          </p:nvSpPr>
          <p:spPr>
            <a:xfrm>
              <a:off x="5759949" y="1894993"/>
              <a:ext cx="1053352" cy="297853"/>
            </a:xfrm>
            <a:prstGeom prst="rect">
              <a:avLst/>
            </a:prstGeom>
            <a:solidFill>
              <a:srgbClr val="65C3BC"/>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1100L</a:t>
              </a:r>
            </a:p>
          </p:txBody>
        </p:sp>
        <p:sp>
          <p:nvSpPr>
            <p:cNvPr id="20" name="Rectangle 19"/>
            <p:cNvSpPr/>
            <p:nvPr/>
          </p:nvSpPr>
          <p:spPr>
            <a:xfrm>
              <a:off x="5759949" y="2223760"/>
              <a:ext cx="1053352" cy="297853"/>
            </a:xfrm>
            <a:prstGeom prst="rect">
              <a:avLst/>
            </a:prstGeom>
            <a:solidFill>
              <a:srgbClr val="35BFC2"/>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1000L</a:t>
              </a:r>
            </a:p>
          </p:txBody>
        </p:sp>
        <p:sp>
          <p:nvSpPr>
            <p:cNvPr id="21" name="Rectangle 20"/>
            <p:cNvSpPr/>
            <p:nvPr/>
          </p:nvSpPr>
          <p:spPr>
            <a:xfrm>
              <a:off x="5759949" y="2544753"/>
              <a:ext cx="1053352" cy="297853"/>
            </a:xfrm>
            <a:prstGeom prst="rect">
              <a:avLst/>
            </a:prstGeom>
            <a:solidFill>
              <a:srgbClr val="00A657"/>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900L</a:t>
              </a:r>
            </a:p>
          </p:txBody>
        </p:sp>
        <p:sp>
          <p:nvSpPr>
            <p:cNvPr id="22" name="Rectangle 21"/>
            <p:cNvSpPr/>
            <p:nvPr/>
          </p:nvSpPr>
          <p:spPr>
            <a:xfrm>
              <a:off x="5759949" y="2873641"/>
              <a:ext cx="1053352" cy="297853"/>
            </a:xfrm>
            <a:prstGeom prst="rect">
              <a:avLst/>
            </a:prstGeom>
            <a:solidFill>
              <a:srgbClr val="71BE4B"/>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800L</a:t>
              </a:r>
            </a:p>
          </p:txBody>
        </p:sp>
        <p:sp>
          <p:nvSpPr>
            <p:cNvPr id="23" name="Rectangle 22"/>
            <p:cNvSpPr/>
            <p:nvPr/>
          </p:nvSpPr>
          <p:spPr>
            <a:xfrm>
              <a:off x="5761517" y="3195727"/>
              <a:ext cx="1053352" cy="297853"/>
            </a:xfrm>
            <a:prstGeom prst="rect">
              <a:avLst/>
            </a:prstGeom>
            <a:solidFill>
              <a:srgbClr val="91B72C"/>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700L</a:t>
              </a:r>
            </a:p>
          </p:txBody>
        </p:sp>
        <p:sp>
          <p:nvSpPr>
            <p:cNvPr id="24" name="Rectangle 23"/>
            <p:cNvSpPr/>
            <p:nvPr/>
          </p:nvSpPr>
          <p:spPr>
            <a:xfrm>
              <a:off x="5763085" y="3517813"/>
              <a:ext cx="1053352" cy="297853"/>
            </a:xfrm>
            <a:prstGeom prst="rect">
              <a:avLst/>
            </a:prstGeom>
            <a:solidFill>
              <a:srgbClr val="F7812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600L</a:t>
              </a:r>
            </a:p>
          </p:txBody>
        </p:sp>
        <p:sp>
          <p:nvSpPr>
            <p:cNvPr id="25" name="Rectangle 24"/>
            <p:cNvSpPr/>
            <p:nvPr/>
          </p:nvSpPr>
          <p:spPr>
            <a:xfrm>
              <a:off x="5759949" y="3838806"/>
              <a:ext cx="1053352" cy="297853"/>
            </a:xfrm>
            <a:prstGeom prst="rect">
              <a:avLst/>
            </a:prstGeom>
            <a:solidFill>
              <a:srgbClr val="EE5A30"/>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500L</a:t>
              </a:r>
            </a:p>
          </p:txBody>
        </p:sp>
        <p:sp>
          <p:nvSpPr>
            <p:cNvPr id="26" name="Rectangle 25"/>
            <p:cNvSpPr/>
            <p:nvPr/>
          </p:nvSpPr>
          <p:spPr>
            <a:xfrm>
              <a:off x="5757670" y="4167573"/>
              <a:ext cx="1053352" cy="297853"/>
            </a:xfrm>
            <a:prstGeom prst="rect">
              <a:avLst/>
            </a:prstGeom>
            <a:solidFill>
              <a:srgbClr val="EF1A22"/>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400L</a:t>
              </a:r>
            </a:p>
          </p:txBody>
        </p:sp>
        <p:sp>
          <p:nvSpPr>
            <p:cNvPr id="27" name="Rectangle 26"/>
            <p:cNvSpPr/>
            <p:nvPr/>
          </p:nvSpPr>
          <p:spPr>
            <a:xfrm>
              <a:off x="5757670" y="4486913"/>
              <a:ext cx="1053352" cy="297853"/>
            </a:xfrm>
            <a:prstGeom prst="rect">
              <a:avLst/>
            </a:prstGeom>
            <a:solidFill>
              <a:srgbClr val="E5106C"/>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300L</a:t>
              </a:r>
            </a:p>
          </p:txBody>
        </p:sp>
        <p:sp>
          <p:nvSpPr>
            <p:cNvPr id="28" name="Rectangle 27"/>
            <p:cNvSpPr/>
            <p:nvPr/>
          </p:nvSpPr>
          <p:spPr>
            <a:xfrm>
              <a:off x="5750191" y="4808790"/>
              <a:ext cx="1053352" cy="297853"/>
            </a:xfrm>
            <a:prstGeom prst="rect">
              <a:avLst/>
            </a:prstGeom>
            <a:solidFill>
              <a:srgbClr val="EF6598"/>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200L</a:t>
              </a:r>
            </a:p>
          </p:txBody>
        </p:sp>
      </p:grpSp>
      <p:sp>
        <p:nvSpPr>
          <p:cNvPr id="29" name="TextBox 28"/>
          <p:cNvSpPr txBox="1"/>
          <p:nvPr/>
        </p:nvSpPr>
        <p:spPr>
          <a:xfrm>
            <a:off x="1721884" y="1335077"/>
            <a:ext cx="1943590" cy="120032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Fira Sans" panose="020B0503050000020004"/>
                <a:ea typeface="+mn-ea"/>
                <a:cs typeface="+mn-cs"/>
              </a:rPr>
              <a:t>Reading Ability</a:t>
            </a:r>
          </a:p>
        </p:txBody>
      </p:sp>
      <p:sp>
        <p:nvSpPr>
          <p:cNvPr id="30" name="TextBox 29"/>
          <p:cNvSpPr txBox="1"/>
          <p:nvPr/>
        </p:nvSpPr>
        <p:spPr>
          <a:xfrm>
            <a:off x="8028680" y="1294851"/>
            <a:ext cx="2884885" cy="120032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Fira Sans" panose="020B0503050000020004"/>
                <a:ea typeface="+mn-ea"/>
                <a:cs typeface="+mn-cs"/>
              </a:rPr>
              <a:t>Quantitative Complexity</a:t>
            </a:r>
          </a:p>
        </p:txBody>
      </p:sp>
    </p:spTree>
    <p:custDataLst>
      <p:tags r:id="rId1"/>
    </p:custDataLst>
    <p:extLst>
      <p:ext uri="{BB962C8B-B14F-4D97-AF65-F5344CB8AC3E}">
        <p14:creationId xmlns:p14="http://schemas.microsoft.com/office/powerpoint/2010/main" val="27601932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0" y="0"/>
            <a:ext cx="12192000" cy="6858000"/>
            <a:chOff x="5754525" y="1538187"/>
            <a:chExt cx="5882477" cy="3869931"/>
          </a:xfrm>
        </p:grpSpPr>
        <p:sp>
          <p:nvSpPr>
            <p:cNvPr id="6" name="Rectangle 5"/>
            <p:cNvSpPr/>
            <p:nvPr/>
          </p:nvSpPr>
          <p:spPr>
            <a:xfrm>
              <a:off x="5754525" y="1538187"/>
              <a:ext cx="5882477" cy="3869931"/>
            </a:xfrm>
            <a:prstGeom prst="rect">
              <a:avLst/>
            </a:prstGeom>
            <a:solidFill>
              <a:srgbClr val="60636B"/>
            </a:solidFill>
            <a:ln>
              <a:solidFill>
                <a:schemeClr val="accent3">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p:cNvPicPr>
              <a:picLocks noChangeAspect="1"/>
            </p:cNvPicPr>
            <p:nvPr/>
          </p:nvPicPr>
          <p:blipFill>
            <a:blip r:embed="rId4">
              <a:extLst/>
            </a:blip>
            <a:stretch>
              <a:fillRect/>
            </a:stretch>
          </p:blipFill>
          <p:spPr>
            <a:xfrm>
              <a:off x="5938275" y="1706264"/>
              <a:ext cx="5514975" cy="3533775"/>
            </a:xfrm>
            <a:prstGeom prst="rect">
              <a:avLst/>
            </a:prstGeom>
          </p:spPr>
        </p:pic>
      </p:grpSp>
      <p:sp>
        <p:nvSpPr>
          <p:cNvPr id="7" name="TextBox 6"/>
          <p:cNvSpPr txBox="1"/>
          <p:nvPr/>
        </p:nvSpPr>
        <p:spPr>
          <a:xfrm>
            <a:off x="747537" y="6185724"/>
            <a:ext cx="11063620"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lumMod val="65000"/>
                  </a:srgbClr>
                </a:solidFill>
                <a:effectLst/>
                <a:uLnTx/>
                <a:uFillTx/>
                <a:latin typeface="Fira Sans" panose="020B0503050000020004" pitchFamily="34" charset="0"/>
                <a:ea typeface="+mn-ea"/>
                <a:cs typeface="+mn-cs"/>
              </a:rPr>
              <a:t>This presentation constitutes the confidential information of MetaMetrics, Inc.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lumMod val="65000"/>
                  </a:srgbClr>
                </a:solidFill>
                <a:effectLst/>
                <a:uLnTx/>
                <a:uFillTx/>
                <a:latin typeface="Fira Sans" panose="020B0503050000020004" pitchFamily="34" charset="0"/>
                <a:ea typeface="+mn-ea"/>
                <a:cs typeface="+mn-cs"/>
              </a:rPr>
              <a:t>Copyright ©2017.  All rights reserved.</a:t>
            </a:r>
          </a:p>
        </p:txBody>
      </p:sp>
      <p:sp>
        <p:nvSpPr>
          <p:cNvPr id="12" name="TextBox 11"/>
          <p:cNvSpPr txBox="1"/>
          <p:nvPr/>
        </p:nvSpPr>
        <p:spPr>
          <a:xfrm rot="16200000">
            <a:off x="-1666539" y="2922093"/>
            <a:ext cx="5474484" cy="646331"/>
          </a:xfrm>
          <a:prstGeom prst="rect">
            <a:avLst/>
          </a:prstGeom>
          <a:solidFill>
            <a:srgbClr val="F7FBF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Fira Sans" panose="020B0503050000020004"/>
                <a:ea typeface="+mn-ea"/>
                <a:cs typeface="Arial" panose="020B0604020202020204" pitchFamily="34" charset="0"/>
              </a:rPr>
              <a:t>Lexile Reader Measure </a:t>
            </a:r>
          </a:p>
        </p:txBody>
      </p:sp>
      <p:sp>
        <p:nvSpPr>
          <p:cNvPr id="13" name="TextBox 12"/>
          <p:cNvSpPr txBox="1"/>
          <p:nvPr/>
        </p:nvSpPr>
        <p:spPr>
          <a:xfrm rot="5400000">
            <a:off x="8688173" y="3105832"/>
            <a:ext cx="5308873" cy="646331"/>
          </a:xfrm>
          <a:prstGeom prst="rect">
            <a:avLst/>
          </a:prstGeom>
          <a:solidFill>
            <a:srgbClr val="ECF6F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Fira Sans" panose="020B0503050000020004"/>
                <a:ea typeface="+mn-ea"/>
                <a:cs typeface="Arial" panose="020B0604020202020204" pitchFamily="34" charset="0"/>
              </a:rPr>
              <a:t>Lexile Text Measure </a:t>
            </a:r>
          </a:p>
        </p:txBody>
      </p:sp>
      <p:sp>
        <p:nvSpPr>
          <p:cNvPr id="14" name="TextBox 13"/>
          <p:cNvSpPr txBox="1"/>
          <p:nvPr/>
        </p:nvSpPr>
        <p:spPr>
          <a:xfrm>
            <a:off x="4083423" y="415464"/>
            <a:ext cx="4760259" cy="461665"/>
          </a:xfrm>
          <a:prstGeom prst="rect">
            <a:avLst/>
          </a:prstGeom>
          <a:solidFill>
            <a:srgbClr val="ECF7F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6EBB7B"/>
                </a:solidFill>
                <a:effectLst/>
                <a:uLnTx/>
                <a:uFillTx/>
                <a:latin typeface="Fira Sans" panose="020B0503050000020004"/>
                <a:ea typeface="+mn-ea"/>
                <a:cs typeface="Arial" panose="020B0604020202020204" pitchFamily="34" charset="0"/>
              </a:rPr>
              <a:t>ADVANCED READER &amp; TEXT</a:t>
            </a:r>
          </a:p>
        </p:txBody>
      </p:sp>
      <p:sp>
        <p:nvSpPr>
          <p:cNvPr id="15" name="TextBox 14"/>
          <p:cNvSpPr txBox="1"/>
          <p:nvPr/>
        </p:nvSpPr>
        <p:spPr>
          <a:xfrm>
            <a:off x="4083423" y="5703595"/>
            <a:ext cx="4760259" cy="461665"/>
          </a:xfrm>
          <a:prstGeom prst="rect">
            <a:avLst/>
          </a:prstGeom>
          <a:solidFill>
            <a:srgbClr val="F7FBF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6EBB7B"/>
                </a:solidFill>
                <a:effectLst/>
                <a:uLnTx/>
                <a:uFillTx/>
                <a:latin typeface="Fira Sans" panose="020B0503050000020004"/>
                <a:ea typeface="+mn-ea"/>
                <a:cs typeface="Arial" panose="020B0604020202020204" pitchFamily="34" charset="0"/>
              </a:rPr>
              <a:t>BEGINNING READER &amp; TEXT</a:t>
            </a: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50073"/>
          <a:stretch/>
        </p:blipFill>
        <p:spPr>
          <a:xfrm>
            <a:off x="2123512" y="2849268"/>
            <a:ext cx="2613523" cy="2218765"/>
          </a:xfrm>
          <a:prstGeom prst="rect">
            <a:avLst/>
          </a:prstGeom>
          <a:solidFill>
            <a:srgbClr val="F7FBFC"/>
          </a:solidFill>
        </p:spPr>
      </p:pic>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l="12780" t="11370" r="12374" b="13395"/>
          <a:stretch/>
        </p:blipFill>
        <p:spPr>
          <a:xfrm>
            <a:off x="8350624" y="2554942"/>
            <a:ext cx="2205318" cy="1828800"/>
          </a:xfrm>
          <a:prstGeom prst="rect">
            <a:avLst/>
          </a:prstGeom>
          <a:solidFill>
            <a:srgbClr val="ECF7F5"/>
          </a:solidFill>
        </p:spPr>
      </p:pic>
      <p:grpSp>
        <p:nvGrpSpPr>
          <p:cNvPr id="2" name="Group 1"/>
          <p:cNvGrpSpPr/>
          <p:nvPr/>
        </p:nvGrpSpPr>
        <p:grpSpPr>
          <a:xfrm>
            <a:off x="5750191" y="1597136"/>
            <a:ext cx="1066246" cy="3509507"/>
            <a:chOff x="5750191" y="1597136"/>
            <a:chExt cx="1066246" cy="3509507"/>
          </a:xfrm>
        </p:grpSpPr>
        <p:sp>
          <p:nvSpPr>
            <p:cNvPr id="18" name="Rectangle 17"/>
            <p:cNvSpPr/>
            <p:nvPr/>
          </p:nvSpPr>
          <p:spPr>
            <a:xfrm>
              <a:off x="5759949" y="1597136"/>
              <a:ext cx="1053352" cy="270963"/>
            </a:xfrm>
            <a:prstGeom prst="rect">
              <a:avLst/>
            </a:prstGeom>
            <a:solidFill>
              <a:srgbClr val="99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1200L</a:t>
              </a:r>
            </a:p>
          </p:txBody>
        </p:sp>
        <p:sp>
          <p:nvSpPr>
            <p:cNvPr id="19" name="Rectangle 18"/>
            <p:cNvSpPr/>
            <p:nvPr/>
          </p:nvSpPr>
          <p:spPr>
            <a:xfrm>
              <a:off x="5759949" y="1894993"/>
              <a:ext cx="1053352" cy="297853"/>
            </a:xfrm>
            <a:prstGeom prst="rect">
              <a:avLst/>
            </a:prstGeom>
            <a:solidFill>
              <a:srgbClr val="65C3BC"/>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1100L</a:t>
              </a:r>
            </a:p>
          </p:txBody>
        </p:sp>
        <p:sp>
          <p:nvSpPr>
            <p:cNvPr id="20" name="Rectangle 19"/>
            <p:cNvSpPr/>
            <p:nvPr/>
          </p:nvSpPr>
          <p:spPr>
            <a:xfrm>
              <a:off x="5759949" y="2223760"/>
              <a:ext cx="1053352" cy="297853"/>
            </a:xfrm>
            <a:prstGeom prst="rect">
              <a:avLst/>
            </a:prstGeom>
            <a:solidFill>
              <a:srgbClr val="35BFC2"/>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1000L</a:t>
              </a:r>
            </a:p>
          </p:txBody>
        </p:sp>
        <p:sp>
          <p:nvSpPr>
            <p:cNvPr id="21" name="Rectangle 20"/>
            <p:cNvSpPr/>
            <p:nvPr/>
          </p:nvSpPr>
          <p:spPr>
            <a:xfrm>
              <a:off x="5759949" y="2544753"/>
              <a:ext cx="1053352" cy="297853"/>
            </a:xfrm>
            <a:prstGeom prst="rect">
              <a:avLst/>
            </a:prstGeom>
            <a:solidFill>
              <a:srgbClr val="00A657"/>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900L</a:t>
              </a:r>
            </a:p>
          </p:txBody>
        </p:sp>
        <p:sp>
          <p:nvSpPr>
            <p:cNvPr id="22" name="Rectangle 21"/>
            <p:cNvSpPr/>
            <p:nvPr/>
          </p:nvSpPr>
          <p:spPr>
            <a:xfrm>
              <a:off x="5759949" y="2873641"/>
              <a:ext cx="1053352" cy="297853"/>
            </a:xfrm>
            <a:prstGeom prst="rect">
              <a:avLst/>
            </a:prstGeom>
            <a:solidFill>
              <a:srgbClr val="71BE4B"/>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800L</a:t>
              </a:r>
            </a:p>
          </p:txBody>
        </p:sp>
        <p:sp>
          <p:nvSpPr>
            <p:cNvPr id="23" name="Rectangle 22"/>
            <p:cNvSpPr/>
            <p:nvPr/>
          </p:nvSpPr>
          <p:spPr>
            <a:xfrm>
              <a:off x="5761517" y="3195727"/>
              <a:ext cx="1053352" cy="297853"/>
            </a:xfrm>
            <a:prstGeom prst="rect">
              <a:avLst/>
            </a:prstGeom>
            <a:solidFill>
              <a:srgbClr val="91B72C"/>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700L</a:t>
              </a:r>
            </a:p>
          </p:txBody>
        </p:sp>
        <p:sp>
          <p:nvSpPr>
            <p:cNvPr id="24" name="Rectangle 23"/>
            <p:cNvSpPr/>
            <p:nvPr/>
          </p:nvSpPr>
          <p:spPr>
            <a:xfrm>
              <a:off x="5763085" y="3517813"/>
              <a:ext cx="1053352" cy="297853"/>
            </a:xfrm>
            <a:prstGeom prst="rect">
              <a:avLst/>
            </a:prstGeom>
            <a:solidFill>
              <a:srgbClr val="F7812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600L</a:t>
              </a:r>
            </a:p>
          </p:txBody>
        </p:sp>
        <p:sp>
          <p:nvSpPr>
            <p:cNvPr id="25" name="Rectangle 24"/>
            <p:cNvSpPr/>
            <p:nvPr/>
          </p:nvSpPr>
          <p:spPr>
            <a:xfrm>
              <a:off x="5759949" y="3838806"/>
              <a:ext cx="1053352" cy="297853"/>
            </a:xfrm>
            <a:prstGeom prst="rect">
              <a:avLst/>
            </a:prstGeom>
            <a:solidFill>
              <a:srgbClr val="EE5A30"/>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500L</a:t>
              </a:r>
            </a:p>
          </p:txBody>
        </p:sp>
        <p:sp>
          <p:nvSpPr>
            <p:cNvPr id="26" name="Rectangle 25"/>
            <p:cNvSpPr/>
            <p:nvPr/>
          </p:nvSpPr>
          <p:spPr>
            <a:xfrm>
              <a:off x="5757670" y="4167573"/>
              <a:ext cx="1053352" cy="297853"/>
            </a:xfrm>
            <a:prstGeom prst="rect">
              <a:avLst/>
            </a:prstGeom>
            <a:solidFill>
              <a:srgbClr val="EF1A22"/>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400L</a:t>
              </a:r>
            </a:p>
          </p:txBody>
        </p:sp>
        <p:sp>
          <p:nvSpPr>
            <p:cNvPr id="27" name="Rectangle 26"/>
            <p:cNvSpPr/>
            <p:nvPr/>
          </p:nvSpPr>
          <p:spPr>
            <a:xfrm>
              <a:off x="5757670" y="4486913"/>
              <a:ext cx="1053352" cy="297853"/>
            </a:xfrm>
            <a:prstGeom prst="rect">
              <a:avLst/>
            </a:prstGeom>
            <a:solidFill>
              <a:srgbClr val="E5106C"/>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300L</a:t>
              </a:r>
            </a:p>
          </p:txBody>
        </p:sp>
        <p:sp>
          <p:nvSpPr>
            <p:cNvPr id="28" name="Rectangle 27"/>
            <p:cNvSpPr/>
            <p:nvPr/>
          </p:nvSpPr>
          <p:spPr>
            <a:xfrm>
              <a:off x="5750191" y="4808790"/>
              <a:ext cx="1053352" cy="297853"/>
            </a:xfrm>
            <a:prstGeom prst="rect">
              <a:avLst/>
            </a:prstGeom>
            <a:solidFill>
              <a:srgbClr val="EF6598"/>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200L</a:t>
              </a:r>
            </a:p>
          </p:txBody>
        </p:sp>
      </p:grpSp>
      <p:sp>
        <p:nvSpPr>
          <p:cNvPr id="29" name="TextBox 28"/>
          <p:cNvSpPr txBox="1"/>
          <p:nvPr/>
        </p:nvSpPr>
        <p:spPr>
          <a:xfrm>
            <a:off x="1721884" y="1335077"/>
            <a:ext cx="1943590" cy="120032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Fira Sans" panose="020B0503050000020004"/>
                <a:ea typeface="+mn-ea"/>
                <a:cs typeface="+mn-cs"/>
              </a:rPr>
              <a:t>Reading Ability</a:t>
            </a:r>
          </a:p>
        </p:txBody>
      </p:sp>
      <p:sp>
        <p:nvSpPr>
          <p:cNvPr id="31" name="TextBox 30"/>
          <p:cNvSpPr txBox="1"/>
          <p:nvPr/>
        </p:nvSpPr>
        <p:spPr>
          <a:xfrm>
            <a:off x="8028680" y="1612692"/>
            <a:ext cx="2884885" cy="64633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rgbClr val="000000"/>
                </a:solidFill>
                <a:latin typeface="Fira Sans" panose="020B0503050000020004"/>
              </a:rPr>
              <a:t>Readability</a:t>
            </a:r>
            <a:endParaRPr kumimoji="0" lang="en-US" sz="3600" b="0" i="0" u="none" strike="noStrike" kern="1200" cap="none" spc="0" normalizeH="0" baseline="0" noProof="0" dirty="0">
              <a:ln>
                <a:noFill/>
              </a:ln>
              <a:solidFill>
                <a:srgbClr val="000000"/>
              </a:solidFill>
              <a:effectLst/>
              <a:uLnTx/>
              <a:uFillTx/>
              <a:latin typeface="Fira Sans" panose="020B0503050000020004"/>
              <a:ea typeface="+mn-ea"/>
              <a:cs typeface="+mn-cs"/>
            </a:endParaRPr>
          </a:p>
        </p:txBody>
      </p:sp>
    </p:spTree>
    <p:custDataLst>
      <p:tags r:id="rId1"/>
    </p:custDataLst>
    <p:extLst>
      <p:ext uri="{BB962C8B-B14F-4D97-AF65-F5344CB8AC3E}">
        <p14:creationId xmlns:p14="http://schemas.microsoft.com/office/powerpoint/2010/main" val="30211412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97A3D-C37D-4CB6-990F-F4253A3CA803}"/>
              </a:ext>
            </a:extLst>
          </p:cNvPr>
          <p:cNvSpPr>
            <a:spLocks noGrp="1"/>
          </p:cNvSpPr>
          <p:nvPr>
            <p:ph type="title"/>
          </p:nvPr>
        </p:nvSpPr>
        <p:spPr/>
        <p:txBody>
          <a:bodyPr/>
          <a:lstStyle/>
          <a:p>
            <a:r>
              <a:rPr lang="en-US" dirty="0"/>
              <a:t>Lexile </a:t>
            </a:r>
            <a:r>
              <a:rPr lang="en-US" dirty="0" smtClean="0"/>
              <a:t>Scores for Grades 3-8</a:t>
            </a:r>
            <a:endParaRPr lang="en-US" dirty="0"/>
          </a:p>
        </p:txBody>
      </p:sp>
      <p:sp>
        <p:nvSpPr>
          <p:cNvPr id="3" name="Content Placeholder 2">
            <a:extLst>
              <a:ext uri="{FF2B5EF4-FFF2-40B4-BE49-F238E27FC236}">
                <a16:creationId xmlns:a16="http://schemas.microsoft.com/office/drawing/2014/main" id="{700F369C-7322-46CA-9ADA-F12878C7AF20}"/>
              </a:ext>
            </a:extLst>
          </p:cNvPr>
          <p:cNvSpPr>
            <a:spLocks noGrp="1"/>
          </p:cNvSpPr>
          <p:nvPr>
            <p:ph idx="1"/>
          </p:nvPr>
        </p:nvSpPr>
        <p:spPr/>
        <p:txBody>
          <a:bodyPr/>
          <a:lstStyle/>
          <a:p>
            <a:r>
              <a:rPr lang="en-US" dirty="0"/>
              <a:t>Always at individual student level, not averaged for groups of students</a:t>
            </a:r>
          </a:p>
          <a:p>
            <a:r>
              <a:rPr lang="en-US" dirty="0"/>
              <a:t>Lexile scores for individual students are located</a:t>
            </a:r>
          </a:p>
          <a:p>
            <a:pPr lvl="1"/>
            <a:r>
              <a:rPr lang="en-US" dirty="0"/>
              <a:t>Online in Reporting</a:t>
            </a:r>
          </a:p>
          <a:p>
            <a:pPr lvl="1"/>
            <a:r>
              <a:rPr lang="en-US" dirty="0"/>
              <a:t>Printable PDFs of Individual Student Report (ISR)</a:t>
            </a:r>
          </a:p>
          <a:p>
            <a:r>
              <a:rPr lang="en-US" dirty="0"/>
              <a:t>Assessments that report out Lexile score</a:t>
            </a:r>
          </a:p>
          <a:p>
            <a:pPr lvl="1"/>
            <a:r>
              <a:rPr lang="en-US" dirty="0"/>
              <a:t>WVGSA</a:t>
            </a:r>
          </a:p>
          <a:p>
            <a:pPr lvl="1"/>
            <a:r>
              <a:rPr lang="en-US" dirty="0"/>
              <a:t>Computer Adaptive Comprehensive Interim Assessment (CA-CIA)</a:t>
            </a:r>
          </a:p>
          <a:p>
            <a:pPr lvl="1"/>
            <a:r>
              <a:rPr lang="en-US" dirty="0"/>
              <a:t>Fixed Form Comprehensive Interim Assessment (FF-CIA)</a:t>
            </a:r>
          </a:p>
          <a:p>
            <a:endParaRPr lang="en-US" dirty="0"/>
          </a:p>
        </p:txBody>
      </p:sp>
      <p:sp>
        <p:nvSpPr>
          <p:cNvPr id="4" name="Slide Number Placeholder 3">
            <a:extLst>
              <a:ext uri="{FF2B5EF4-FFF2-40B4-BE49-F238E27FC236}">
                <a16:creationId xmlns:a16="http://schemas.microsoft.com/office/drawing/2014/main" id="{1390341A-EC51-4264-9FA1-CDCD27A6E271}"/>
              </a:ext>
            </a:extLst>
          </p:cNvPr>
          <p:cNvSpPr>
            <a:spLocks noGrp="1"/>
          </p:cNvSpPr>
          <p:nvPr>
            <p:ph type="sldNum" sz="quarter" idx="12"/>
          </p:nvPr>
        </p:nvSpPr>
        <p:spPr/>
        <p:txBody>
          <a:bodyPr/>
          <a:lstStyle/>
          <a:p>
            <a:fld id="{16630861-4318-414B-8E21-CA5F03E7BD41}" type="slidenum">
              <a:rPr lang="en-US" smtClean="0"/>
              <a:t>19</a:t>
            </a:fld>
            <a:endParaRPr lang="en-US"/>
          </a:p>
        </p:txBody>
      </p:sp>
    </p:spTree>
    <p:extLst>
      <p:ext uri="{BB962C8B-B14F-4D97-AF65-F5344CB8AC3E}">
        <p14:creationId xmlns:p14="http://schemas.microsoft.com/office/powerpoint/2010/main" val="4158934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p:txBody>
          <a:bodyPr>
            <a:normAutofit/>
          </a:bodyPr>
          <a:lstStyle/>
          <a:p>
            <a:r>
              <a:rPr lang="en-US" sz="5400" b="1" dirty="0" smtClean="0">
                <a:latin typeface="Vollkorn Regular" panose="02000503070000020003" pitchFamily="2" charset="0"/>
              </a:rPr>
              <a:t>Session Learning </a:t>
            </a:r>
            <a:r>
              <a:rPr lang="en-US" sz="5400" b="1" dirty="0">
                <a:latin typeface="Vollkorn Regular" panose="02000503070000020003" pitchFamily="2" charset="0"/>
              </a:rPr>
              <a:t>Goals</a:t>
            </a:r>
          </a:p>
        </p:txBody>
      </p:sp>
      <p:sp>
        <p:nvSpPr>
          <p:cNvPr id="7" name="Content Placeholder 6"/>
          <p:cNvSpPr>
            <a:spLocks noGrp="1"/>
          </p:cNvSpPr>
          <p:nvPr>
            <p:ph idx="1"/>
          </p:nvPr>
        </p:nvSpPr>
        <p:spPr>
          <a:xfrm>
            <a:off x="398585" y="1328057"/>
            <a:ext cx="11369903" cy="4545205"/>
          </a:xfrm>
        </p:spPr>
        <p:txBody>
          <a:bodyPr>
            <a:normAutofit/>
          </a:bodyPr>
          <a:lstStyle/>
          <a:p>
            <a:pPr marL="0" lvl="0" indent="0">
              <a:buNone/>
            </a:pPr>
            <a:endParaRPr lang="en-US" sz="3200" b="1" dirty="0"/>
          </a:p>
          <a:p>
            <a:pPr lvl="0"/>
            <a:r>
              <a:rPr lang="en-US" sz="3600" dirty="0" smtClean="0"/>
              <a:t>Increase understanding of the three components of text complexity</a:t>
            </a:r>
          </a:p>
          <a:p>
            <a:pPr lvl="0"/>
            <a:r>
              <a:rPr lang="en-US" sz="3600" dirty="0" smtClean="0"/>
              <a:t>Identify barriers that each component may present for students </a:t>
            </a:r>
          </a:p>
          <a:p>
            <a:pPr lvl="0"/>
            <a:r>
              <a:rPr lang="en-US" sz="3600" dirty="0" smtClean="0"/>
              <a:t>Gain strategies and tools to overcome barriers and leverage each component to increase students’ comprehension, vocabulary, and reading stamina</a:t>
            </a:r>
            <a:endParaRPr lang="en-US" sz="3600" dirty="0"/>
          </a:p>
        </p:txBody>
      </p:sp>
      <p:sp>
        <p:nvSpPr>
          <p:cNvPr id="5" name="Slide Number Placeholder 4"/>
          <p:cNvSpPr>
            <a:spLocks noGrp="1"/>
          </p:cNvSpPr>
          <p:nvPr>
            <p:ph type="sldNum" sz="quarter" idx="12"/>
          </p:nvPr>
        </p:nvSpPr>
        <p:spPr/>
        <p:txBody>
          <a:bodyPr/>
          <a:lstStyle/>
          <a:p>
            <a:fld id="{16630861-4318-414B-8E21-CA5F03E7BD41}" type="slidenum">
              <a:rPr lang="en-US" smtClean="0"/>
              <a:t>2</a:t>
            </a:fld>
            <a:endParaRPr lang="en-US"/>
          </a:p>
        </p:txBody>
      </p:sp>
    </p:spTree>
    <p:extLst>
      <p:ext uri="{BB962C8B-B14F-4D97-AF65-F5344CB8AC3E}">
        <p14:creationId xmlns:p14="http://schemas.microsoft.com/office/powerpoint/2010/main" val="2270118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Additional Tools to Determine Student’s Lexile Measure</a:t>
            </a:r>
            <a:endParaRPr lang="en-US" sz="3200" b="1" dirty="0"/>
          </a:p>
        </p:txBody>
      </p:sp>
      <p:sp>
        <p:nvSpPr>
          <p:cNvPr id="3" name="Slide Number Placeholder 2"/>
          <p:cNvSpPr>
            <a:spLocks noGrp="1"/>
          </p:cNvSpPr>
          <p:nvPr>
            <p:ph type="sldNum" sz="quarter" idx="12"/>
          </p:nvPr>
        </p:nvSpPr>
        <p:spPr/>
        <p:txBody>
          <a:bodyPr/>
          <a:lstStyle/>
          <a:p>
            <a:fld id="{16630861-4318-414B-8E21-CA5F03E7BD41}" type="slidenum">
              <a:rPr lang="en-US" smtClean="0"/>
              <a:t>20</a:t>
            </a:fld>
            <a:endParaRPr lang="en-US"/>
          </a:p>
        </p:txBody>
      </p:sp>
      <p:pic>
        <p:nvPicPr>
          <p:cNvPr id="9" name="Picture 8"/>
          <p:cNvPicPr>
            <a:picLocks noChangeAspect="1"/>
          </p:cNvPicPr>
          <p:nvPr/>
        </p:nvPicPr>
        <p:blipFill>
          <a:blip r:embed="rId2"/>
          <a:stretch>
            <a:fillRect/>
          </a:stretch>
        </p:blipFill>
        <p:spPr>
          <a:xfrm>
            <a:off x="2732052" y="1336515"/>
            <a:ext cx="6702968" cy="44405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88248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chor="t">
            <a:normAutofit/>
          </a:bodyPr>
          <a:lstStyle/>
          <a:p>
            <a:pPr algn="ctr"/>
            <a:r>
              <a:rPr lang="en-US" sz="3200" b="1" dirty="0">
                <a:latin typeface="Vollkorn Regular" panose="02000503070000020003" pitchFamily="2" charset="0"/>
              </a:rPr>
              <a:t>Where Students’ Reading Skills Should Be to Graduate CCR</a:t>
            </a:r>
          </a:p>
        </p:txBody>
      </p:sp>
      <p:sp>
        <p:nvSpPr>
          <p:cNvPr id="4" name="Slide Number Placeholder 3"/>
          <p:cNvSpPr>
            <a:spLocks noGrp="1"/>
          </p:cNvSpPr>
          <p:nvPr>
            <p:ph type="sldNum" sz="quarter" idx="12"/>
          </p:nvPr>
        </p:nvSpPr>
        <p:spPr/>
        <p:txBody>
          <a:bodyPr/>
          <a:lstStyle/>
          <a:p>
            <a:fld id="{16630861-4318-414B-8E21-CA5F03E7BD41}" type="slidenum">
              <a:rPr lang="en-US" smtClean="0"/>
              <a:t>21</a:t>
            </a:fld>
            <a:endParaRPr lang="en-US"/>
          </a:p>
        </p:txBody>
      </p:sp>
      <p:pic>
        <p:nvPicPr>
          <p:cNvPr id="11" name="Content Placeholder 10"/>
          <p:cNvPicPr>
            <a:picLocks noGrp="1" noChangeAspect="1"/>
          </p:cNvPicPr>
          <p:nvPr>
            <p:ph idx="1"/>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1108" t="9979" b="909"/>
          <a:stretch/>
        </p:blipFill>
        <p:spPr>
          <a:xfrm>
            <a:off x="1815355" y="1021976"/>
            <a:ext cx="7554998" cy="4639238"/>
          </a:xfrm>
          <a:prstGeom prst="rect">
            <a:avLst/>
          </a:prstGeom>
        </p:spPr>
      </p:pic>
      <p:sp>
        <p:nvSpPr>
          <p:cNvPr id="12" name="Rectangle 11"/>
          <p:cNvSpPr/>
          <p:nvPr/>
        </p:nvSpPr>
        <p:spPr>
          <a:xfrm rot="16200000">
            <a:off x="853890" y="3042452"/>
            <a:ext cx="2164977" cy="24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Fira Sans"/>
              </a:rPr>
              <a:t>LEXILE MEASURE</a:t>
            </a:r>
          </a:p>
        </p:txBody>
      </p:sp>
      <p:sp>
        <p:nvSpPr>
          <p:cNvPr id="13" name="Rectangle 12"/>
          <p:cNvSpPr/>
          <p:nvPr/>
        </p:nvSpPr>
        <p:spPr>
          <a:xfrm>
            <a:off x="4745554" y="5540190"/>
            <a:ext cx="2164977" cy="24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Fira Sans"/>
              </a:rPr>
              <a:t>GRADE</a:t>
            </a:r>
          </a:p>
        </p:txBody>
      </p:sp>
      <p:sp>
        <p:nvSpPr>
          <p:cNvPr id="14" name="Rectangle 13"/>
          <p:cNvSpPr/>
          <p:nvPr/>
        </p:nvSpPr>
        <p:spPr>
          <a:xfrm rot="16200000">
            <a:off x="7727574" y="2910222"/>
            <a:ext cx="2348754" cy="322729"/>
          </a:xfrm>
          <a:prstGeom prst="rect">
            <a:avLst/>
          </a:prstGeom>
          <a:solidFill>
            <a:srgbClr val="134D7B"/>
          </a:solidFill>
          <a:ln>
            <a:solidFill>
              <a:srgbClr val="13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bg1"/>
                </a:solidFill>
                <a:latin typeface="Fira Sans"/>
              </a:rPr>
              <a:t>CCR: 1200L – 1380L   </a:t>
            </a:r>
          </a:p>
        </p:txBody>
      </p:sp>
      <p:sp>
        <p:nvSpPr>
          <p:cNvPr id="15" name="Flowchart: Extract 14"/>
          <p:cNvSpPr/>
          <p:nvPr/>
        </p:nvSpPr>
        <p:spPr>
          <a:xfrm>
            <a:off x="8827991" y="1921104"/>
            <a:ext cx="147917" cy="183777"/>
          </a:xfrm>
          <a:prstGeom prst="flowChartExtra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053958" y="6321367"/>
            <a:ext cx="5128376" cy="400110"/>
          </a:xfrm>
          <a:prstGeom prst="rect">
            <a:avLst/>
          </a:prstGeom>
          <a:noFill/>
        </p:spPr>
        <p:txBody>
          <a:bodyPr wrap="square" rtlCol="0">
            <a:spAutoFit/>
          </a:bodyPr>
          <a:lstStyle/>
          <a:p>
            <a:pPr algn="ctr"/>
            <a:r>
              <a:rPr lang="en-US" sz="1000" dirty="0">
                <a:solidFill>
                  <a:schemeClr val="bg1">
                    <a:lumMod val="65000"/>
                  </a:schemeClr>
                </a:solidFill>
                <a:latin typeface="Fira Sans" panose="020B0503050000020004" pitchFamily="34" charset="0"/>
              </a:rPr>
              <a:t>This presentation constitutes the confidential information of MetaMetrics, Inc.  </a:t>
            </a:r>
          </a:p>
          <a:p>
            <a:pPr algn="ctr"/>
            <a:r>
              <a:rPr lang="en-US" sz="1000" dirty="0">
                <a:solidFill>
                  <a:schemeClr val="bg1">
                    <a:lumMod val="65000"/>
                  </a:schemeClr>
                </a:solidFill>
                <a:latin typeface="Fira Sans" panose="020B0503050000020004" pitchFamily="34" charset="0"/>
              </a:rPr>
              <a:t>Copyright ©2017.  All rights reserved.</a:t>
            </a:r>
          </a:p>
        </p:txBody>
      </p:sp>
      <p:sp>
        <p:nvSpPr>
          <p:cNvPr id="5" name="Rectangle 4"/>
          <p:cNvSpPr/>
          <p:nvPr/>
        </p:nvSpPr>
        <p:spPr>
          <a:xfrm>
            <a:off x="2607064" y="3341595"/>
            <a:ext cx="485805" cy="732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157004" y="2835298"/>
            <a:ext cx="490000" cy="981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704705" y="2489036"/>
            <a:ext cx="485805" cy="630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248211" y="2251529"/>
            <a:ext cx="494196" cy="583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800108" y="2080985"/>
            <a:ext cx="471139" cy="527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328948" y="1959962"/>
            <a:ext cx="485805" cy="490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901608" y="1782429"/>
            <a:ext cx="469997" cy="519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445114" y="1518727"/>
            <a:ext cx="485805" cy="685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003372" y="1358311"/>
            <a:ext cx="489872" cy="768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555345" y="1239535"/>
            <a:ext cx="461996" cy="6576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617944" y="1227546"/>
            <a:ext cx="485805"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107129" y="1239535"/>
            <a:ext cx="462131" cy="61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301 Moved Permanently"/>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8542363" y="532579"/>
            <a:ext cx="690579" cy="686517"/>
          </a:xfrm>
          <a:prstGeom prst="rect">
            <a:avLst/>
          </a:prstGeom>
        </p:spPr>
      </p:pic>
    </p:spTree>
    <p:custDataLst>
      <p:tags r:id="rId1"/>
    </p:custDataLst>
    <p:extLst>
      <p:ext uri="{BB962C8B-B14F-4D97-AF65-F5344CB8AC3E}">
        <p14:creationId xmlns:p14="http://schemas.microsoft.com/office/powerpoint/2010/main" val="8644124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47918" y="0"/>
            <a:ext cx="12044081" cy="1400159"/>
          </a:xfrm>
        </p:spPr>
        <p:txBody>
          <a:bodyPr>
            <a:normAutofit/>
          </a:bodyPr>
          <a:lstStyle/>
          <a:p>
            <a:pPr algn="ctr"/>
            <a:r>
              <a:rPr lang="en-US" sz="4000" b="1" dirty="0">
                <a:latin typeface="Vollkorn Regular" panose="02000503070000020003" pitchFamily="2" charset="0"/>
              </a:rPr>
              <a:t>WV CCR Standards Text Complexity Expectations</a:t>
            </a:r>
            <a:endParaRPr lang="en-US" sz="3200" dirty="0"/>
          </a:p>
        </p:txBody>
      </p:sp>
      <p:sp>
        <p:nvSpPr>
          <p:cNvPr id="4" name="Slide Number Placeholder 3"/>
          <p:cNvSpPr>
            <a:spLocks noGrp="1"/>
          </p:cNvSpPr>
          <p:nvPr>
            <p:ph type="sldNum" sz="quarter" idx="12"/>
          </p:nvPr>
        </p:nvSpPr>
        <p:spPr/>
        <p:txBody>
          <a:bodyPr/>
          <a:lstStyle/>
          <a:p>
            <a:fld id="{16630861-4318-414B-8E21-CA5F03E7BD41}" type="slidenum">
              <a:rPr lang="en-US" smtClean="0"/>
              <a:t>22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750439928"/>
              </p:ext>
            </p:extLst>
          </p:nvPr>
        </p:nvGraphicFramePr>
        <p:xfrm>
          <a:off x="680991" y="1158112"/>
          <a:ext cx="10977934" cy="3942534"/>
        </p:xfrm>
        <a:graphic>
          <a:graphicData uri="http://schemas.openxmlformats.org/drawingml/2006/table">
            <a:tbl>
              <a:tblPr firstRow="1" bandRow="1">
                <a:tableStyleId>{F5AB1C69-6EDB-4FF4-983F-18BD219EF322}</a:tableStyleId>
              </a:tblPr>
              <a:tblGrid>
                <a:gridCol w="5488967">
                  <a:extLst>
                    <a:ext uri="{9D8B030D-6E8A-4147-A177-3AD203B41FA5}">
                      <a16:colId xmlns:a16="http://schemas.microsoft.com/office/drawing/2014/main" val="302584236"/>
                    </a:ext>
                  </a:extLst>
                </a:gridCol>
                <a:gridCol w="5488967">
                  <a:extLst>
                    <a:ext uri="{9D8B030D-6E8A-4147-A177-3AD203B41FA5}">
                      <a16:colId xmlns:a16="http://schemas.microsoft.com/office/drawing/2014/main" val="2944359578"/>
                    </a:ext>
                  </a:extLst>
                </a:gridCol>
              </a:tblGrid>
              <a:tr h="545329">
                <a:tc>
                  <a:txBody>
                    <a:bodyPr/>
                    <a:lstStyle/>
                    <a:p>
                      <a:r>
                        <a:rPr lang="en-US" sz="2400" dirty="0">
                          <a:solidFill>
                            <a:schemeClr val="tx1"/>
                          </a:solidFill>
                          <a:latin typeface="Fira Sans"/>
                        </a:rPr>
                        <a:t>Grade Band*</a:t>
                      </a:r>
                    </a:p>
                  </a:txBody>
                  <a:tcPr/>
                </a:tc>
                <a:tc>
                  <a:txBody>
                    <a:bodyPr/>
                    <a:lstStyle/>
                    <a:p>
                      <a:r>
                        <a:rPr lang="en-US" sz="2400" dirty="0">
                          <a:solidFill>
                            <a:schemeClr val="tx1"/>
                          </a:solidFill>
                          <a:latin typeface="Fira Sans"/>
                        </a:rPr>
                        <a:t>Lexile Range</a:t>
                      </a:r>
                    </a:p>
                  </a:txBody>
                  <a:tcPr/>
                </a:tc>
                <a:extLst>
                  <a:ext uri="{0D108BD9-81ED-4DB2-BD59-A6C34878D82A}">
                    <a16:rowId xmlns:a16="http://schemas.microsoft.com/office/drawing/2014/main" val="3673555542"/>
                  </a:ext>
                </a:extLst>
              </a:tr>
              <a:tr h="545329">
                <a:tc>
                  <a:txBody>
                    <a:bodyPr/>
                    <a:lstStyle/>
                    <a:p>
                      <a:r>
                        <a:rPr lang="en-US" sz="2000" b="1" dirty="0">
                          <a:solidFill>
                            <a:schemeClr val="tx1"/>
                          </a:solidFill>
                          <a:latin typeface="Fira Sans"/>
                        </a:rPr>
                        <a:t>K-1</a:t>
                      </a:r>
                    </a:p>
                  </a:txBody>
                  <a:tcPr/>
                </a:tc>
                <a:tc>
                  <a:txBody>
                    <a:bodyPr/>
                    <a:lstStyle/>
                    <a:p>
                      <a:r>
                        <a:rPr lang="en-US" sz="2000" b="0" dirty="0">
                          <a:solidFill>
                            <a:schemeClr val="tx1"/>
                          </a:solidFill>
                          <a:latin typeface="Fira Sans"/>
                        </a:rPr>
                        <a:t>Not</a:t>
                      </a:r>
                      <a:r>
                        <a:rPr lang="en-US" sz="2000" b="0" baseline="0" dirty="0">
                          <a:solidFill>
                            <a:schemeClr val="tx1"/>
                          </a:solidFill>
                          <a:latin typeface="Fira Sans"/>
                        </a:rPr>
                        <a:t> in policy </a:t>
                      </a:r>
                    </a:p>
                    <a:p>
                      <a:r>
                        <a:rPr lang="en-US" sz="1800" b="0" baseline="0" dirty="0">
                          <a:solidFill>
                            <a:schemeClr val="tx1"/>
                          </a:solidFill>
                          <a:latin typeface="Fira Sans"/>
                        </a:rPr>
                        <a:t>MetaMetrics suggests BR120L to 295L for Grade 1</a:t>
                      </a:r>
                      <a:endParaRPr lang="en-US" sz="1800" b="0" dirty="0">
                        <a:solidFill>
                          <a:schemeClr val="tx1"/>
                        </a:solidFill>
                        <a:latin typeface="Fira Sans"/>
                      </a:endParaRPr>
                    </a:p>
                  </a:txBody>
                  <a:tcPr/>
                </a:tc>
                <a:extLst>
                  <a:ext uri="{0D108BD9-81ED-4DB2-BD59-A6C34878D82A}">
                    <a16:rowId xmlns:a16="http://schemas.microsoft.com/office/drawing/2014/main" val="4233121106"/>
                  </a:ext>
                </a:extLst>
              </a:tr>
              <a:tr h="545329">
                <a:tc>
                  <a:txBody>
                    <a:bodyPr/>
                    <a:lstStyle/>
                    <a:p>
                      <a:r>
                        <a:rPr lang="en-US" sz="2000" b="1" dirty="0">
                          <a:solidFill>
                            <a:schemeClr val="tx1"/>
                          </a:solidFill>
                          <a:latin typeface="Fira Sans"/>
                        </a:rPr>
                        <a:t>2-3</a:t>
                      </a:r>
                    </a:p>
                  </a:txBody>
                  <a:tcPr/>
                </a:tc>
                <a:tc>
                  <a:txBody>
                    <a:bodyPr/>
                    <a:lstStyle/>
                    <a:p>
                      <a:r>
                        <a:rPr lang="en-US" sz="2000" b="1" dirty="0">
                          <a:solidFill>
                            <a:schemeClr val="tx1"/>
                          </a:solidFill>
                          <a:latin typeface="Fira Sans"/>
                        </a:rPr>
                        <a:t>420L-820L</a:t>
                      </a:r>
                    </a:p>
                  </a:txBody>
                  <a:tcPr/>
                </a:tc>
                <a:extLst>
                  <a:ext uri="{0D108BD9-81ED-4DB2-BD59-A6C34878D82A}">
                    <a16:rowId xmlns:a16="http://schemas.microsoft.com/office/drawing/2014/main" val="4136815325"/>
                  </a:ext>
                </a:extLst>
              </a:tr>
              <a:tr h="545329">
                <a:tc>
                  <a:txBody>
                    <a:bodyPr/>
                    <a:lstStyle/>
                    <a:p>
                      <a:r>
                        <a:rPr lang="en-US" sz="2000" b="1" dirty="0">
                          <a:solidFill>
                            <a:schemeClr val="tx1"/>
                          </a:solidFill>
                          <a:latin typeface="Fira Sans"/>
                        </a:rPr>
                        <a:t>4-5</a:t>
                      </a:r>
                    </a:p>
                  </a:txBody>
                  <a:tcPr/>
                </a:tc>
                <a:tc>
                  <a:txBody>
                    <a:bodyPr/>
                    <a:lstStyle/>
                    <a:p>
                      <a:r>
                        <a:rPr lang="en-US" sz="2000" b="1" dirty="0">
                          <a:solidFill>
                            <a:schemeClr val="tx1"/>
                          </a:solidFill>
                          <a:latin typeface="Fira Sans"/>
                        </a:rPr>
                        <a:t>740L-1010L</a:t>
                      </a:r>
                    </a:p>
                  </a:txBody>
                  <a:tcPr/>
                </a:tc>
                <a:extLst>
                  <a:ext uri="{0D108BD9-81ED-4DB2-BD59-A6C34878D82A}">
                    <a16:rowId xmlns:a16="http://schemas.microsoft.com/office/drawing/2014/main" val="68640603"/>
                  </a:ext>
                </a:extLst>
              </a:tr>
              <a:tr h="545329">
                <a:tc>
                  <a:txBody>
                    <a:bodyPr/>
                    <a:lstStyle/>
                    <a:p>
                      <a:r>
                        <a:rPr lang="en-US" sz="2000" b="1" dirty="0">
                          <a:solidFill>
                            <a:schemeClr val="tx1"/>
                          </a:solidFill>
                          <a:latin typeface="Fira Sans"/>
                        </a:rPr>
                        <a:t>6-8</a:t>
                      </a:r>
                    </a:p>
                  </a:txBody>
                  <a:tcPr/>
                </a:tc>
                <a:tc>
                  <a:txBody>
                    <a:bodyPr/>
                    <a:lstStyle/>
                    <a:p>
                      <a:r>
                        <a:rPr lang="en-US" sz="2000" b="1" dirty="0">
                          <a:solidFill>
                            <a:schemeClr val="tx1"/>
                          </a:solidFill>
                          <a:latin typeface="Fira Sans"/>
                        </a:rPr>
                        <a:t>925L-1185L</a:t>
                      </a:r>
                    </a:p>
                  </a:txBody>
                  <a:tcPr/>
                </a:tc>
                <a:extLst>
                  <a:ext uri="{0D108BD9-81ED-4DB2-BD59-A6C34878D82A}">
                    <a16:rowId xmlns:a16="http://schemas.microsoft.com/office/drawing/2014/main" val="1391677651"/>
                  </a:ext>
                </a:extLst>
              </a:tr>
              <a:tr h="545329">
                <a:tc>
                  <a:txBody>
                    <a:bodyPr/>
                    <a:lstStyle/>
                    <a:p>
                      <a:r>
                        <a:rPr lang="en-US" sz="2000" b="1" dirty="0">
                          <a:solidFill>
                            <a:schemeClr val="tx1"/>
                          </a:solidFill>
                          <a:latin typeface="Fira Sans"/>
                        </a:rPr>
                        <a:t>9-10</a:t>
                      </a:r>
                    </a:p>
                  </a:txBody>
                  <a:tcPr/>
                </a:tc>
                <a:tc>
                  <a:txBody>
                    <a:bodyPr/>
                    <a:lstStyle/>
                    <a:p>
                      <a:r>
                        <a:rPr lang="en-US" sz="2000" b="1" dirty="0">
                          <a:solidFill>
                            <a:schemeClr val="tx1"/>
                          </a:solidFill>
                          <a:latin typeface="Fira Sans"/>
                        </a:rPr>
                        <a:t>1050L-1335L</a:t>
                      </a:r>
                    </a:p>
                  </a:txBody>
                  <a:tcPr/>
                </a:tc>
                <a:extLst>
                  <a:ext uri="{0D108BD9-81ED-4DB2-BD59-A6C34878D82A}">
                    <a16:rowId xmlns:a16="http://schemas.microsoft.com/office/drawing/2014/main" val="1956374501"/>
                  </a:ext>
                </a:extLst>
              </a:tr>
              <a:tr h="545329">
                <a:tc>
                  <a:txBody>
                    <a:bodyPr/>
                    <a:lstStyle/>
                    <a:p>
                      <a:r>
                        <a:rPr lang="en-US" sz="2000" b="1" dirty="0">
                          <a:solidFill>
                            <a:schemeClr val="tx1"/>
                          </a:solidFill>
                          <a:latin typeface="Fira Sans"/>
                        </a:rPr>
                        <a:t>11-12</a:t>
                      </a:r>
                    </a:p>
                  </a:txBody>
                  <a:tcPr/>
                </a:tc>
                <a:tc>
                  <a:txBody>
                    <a:bodyPr/>
                    <a:lstStyle/>
                    <a:p>
                      <a:r>
                        <a:rPr lang="en-US" sz="2000" b="1" dirty="0">
                          <a:solidFill>
                            <a:schemeClr val="tx1"/>
                          </a:solidFill>
                          <a:latin typeface="Fira Sans"/>
                        </a:rPr>
                        <a:t>1185L-1385L</a:t>
                      </a:r>
                    </a:p>
                  </a:txBody>
                  <a:tcPr/>
                </a:tc>
                <a:extLst>
                  <a:ext uri="{0D108BD9-81ED-4DB2-BD59-A6C34878D82A}">
                    <a16:rowId xmlns:a16="http://schemas.microsoft.com/office/drawing/2014/main" val="2912357004"/>
                  </a:ext>
                </a:extLst>
              </a:tr>
            </a:tbl>
          </a:graphicData>
        </a:graphic>
      </p:graphicFrame>
      <p:sp>
        <p:nvSpPr>
          <p:cNvPr id="3" name="TextBox 2"/>
          <p:cNvSpPr txBox="1"/>
          <p:nvPr/>
        </p:nvSpPr>
        <p:spPr>
          <a:xfrm>
            <a:off x="820271" y="5351929"/>
            <a:ext cx="10717305" cy="369332"/>
          </a:xfrm>
          <a:prstGeom prst="rect">
            <a:avLst/>
          </a:prstGeom>
          <a:noFill/>
        </p:spPr>
        <p:txBody>
          <a:bodyPr wrap="square" rtlCol="0">
            <a:spAutoFit/>
          </a:bodyPr>
          <a:lstStyle/>
          <a:p>
            <a:r>
              <a:rPr lang="en-US" dirty="0"/>
              <a:t>*</a:t>
            </a:r>
            <a:r>
              <a:rPr lang="en-US" dirty="0">
                <a:latin typeface="Fira Sans" panose="020B0503050000020004"/>
              </a:rPr>
              <a:t>English Language Arts Standards 18 and 19 provide more detailed grade-level expectations.</a:t>
            </a:r>
          </a:p>
        </p:txBody>
      </p:sp>
    </p:spTree>
    <p:extLst>
      <p:ext uri="{BB962C8B-B14F-4D97-AF65-F5344CB8AC3E}">
        <p14:creationId xmlns:p14="http://schemas.microsoft.com/office/powerpoint/2010/main" val="1235907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74127" y="1495500"/>
            <a:ext cx="5291785" cy="5225977"/>
          </a:xfrm>
        </p:spPr>
        <p:txBody>
          <a:bodyPr>
            <a:normAutofit/>
          </a:bodyPr>
          <a:lstStyle/>
          <a:p>
            <a:pPr marL="466725" lvl="1" indent="-233363">
              <a:spcAft>
                <a:spcPts val="1200"/>
              </a:spcAft>
            </a:pPr>
            <a:r>
              <a:rPr lang="en-US" sz="3200" dirty="0" smtClean="0"/>
              <a:t>Forecasting </a:t>
            </a:r>
            <a:r>
              <a:rPr lang="en-US" sz="3200" dirty="0"/>
              <a:t>independent reading comprehension rate</a:t>
            </a:r>
          </a:p>
          <a:p>
            <a:pPr marL="466725" lvl="1" indent="-233363">
              <a:spcAft>
                <a:spcPts val="1200"/>
              </a:spcAft>
            </a:pPr>
            <a:r>
              <a:rPr lang="en-US" sz="3200" dirty="0" smtClean="0"/>
              <a:t>Providing data for selecting “just right” texts</a:t>
            </a:r>
            <a:endParaRPr lang="en-US" sz="3200" dirty="0"/>
          </a:p>
          <a:p>
            <a:pPr marL="466725" lvl="1" indent="-233363">
              <a:spcAft>
                <a:spcPts val="1200"/>
              </a:spcAft>
            </a:pPr>
            <a:r>
              <a:rPr lang="en-US" sz="3200" dirty="0" smtClean="0"/>
              <a:t>Providing data </a:t>
            </a:r>
            <a:r>
              <a:rPr lang="en-US" sz="3200" smtClean="0"/>
              <a:t>for differentiating </a:t>
            </a:r>
            <a:r>
              <a:rPr lang="en-US" sz="3200" dirty="0" smtClean="0"/>
              <a:t>instruction with grade-level texts</a:t>
            </a:r>
            <a:endParaRPr lang="en-US" sz="3200" dirty="0"/>
          </a:p>
        </p:txBody>
      </p:sp>
      <p:sp>
        <p:nvSpPr>
          <p:cNvPr id="4" name="Slide Number Placeholder 3"/>
          <p:cNvSpPr>
            <a:spLocks noGrp="1"/>
          </p:cNvSpPr>
          <p:nvPr>
            <p:ph type="sldNum" sz="quarter" idx="12"/>
          </p:nvPr>
        </p:nvSpPr>
        <p:spPr/>
        <p:txBody>
          <a:bodyPr/>
          <a:lstStyle/>
          <a:p>
            <a:fld id="{7E4239B7-0FDF-A043-8D5B-0740ED46F47D}" type="slidenum">
              <a:rPr lang="en-US" smtClean="0"/>
              <a:pPr/>
              <a:t>23</a:t>
            </a:fld>
            <a:endParaRPr lang="en-US"/>
          </a:p>
        </p:txBody>
      </p:sp>
      <p:sp>
        <p:nvSpPr>
          <p:cNvPr id="6" name="Title 5"/>
          <p:cNvSpPr>
            <a:spLocks noGrp="1"/>
          </p:cNvSpPr>
          <p:nvPr>
            <p:ph type="title"/>
          </p:nvPr>
        </p:nvSpPr>
        <p:spPr>
          <a:xfrm>
            <a:off x="274128" y="95341"/>
            <a:ext cx="11369903" cy="1400159"/>
          </a:xfrm>
        </p:spPr>
        <p:txBody>
          <a:bodyPr anchor="t"/>
          <a:lstStyle/>
          <a:p>
            <a:pPr marL="0" indent="0"/>
            <a:r>
              <a:rPr lang="en-US" b="1" dirty="0">
                <a:latin typeface="Vollkorn Regular" panose="02000503070000020003" pitchFamily="2" charset="0"/>
              </a:rPr>
              <a:t>Lexile measures </a:t>
            </a:r>
            <a:r>
              <a:rPr lang="en-US" b="1" dirty="0" smtClean="0">
                <a:latin typeface="Vollkorn Regular" panose="02000503070000020003" pitchFamily="2" charset="0"/>
              </a:rPr>
              <a:t>inform</a:t>
            </a:r>
            <a:br>
              <a:rPr lang="en-US" b="1" dirty="0" smtClean="0">
                <a:latin typeface="Vollkorn Regular" panose="02000503070000020003" pitchFamily="2" charset="0"/>
              </a:rPr>
            </a:br>
            <a:r>
              <a:rPr lang="en-US" b="1" dirty="0" smtClean="0">
                <a:latin typeface="Vollkorn Regular" panose="02000503070000020003" pitchFamily="2" charset="0"/>
              </a:rPr>
              <a:t>instructional </a:t>
            </a:r>
            <a:r>
              <a:rPr lang="en-US" b="1" dirty="0">
                <a:latin typeface="Vollkorn Regular" panose="02000503070000020003" pitchFamily="2" charset="0"/>
              </a:rPr>
              <a:t>planning by:</a:t>
            </a:r>
          </a:p>
        </p:txBody>
      </p:sp>
      <p:pic>
        <p:nvPicPr>
          <p:cNvPr id="42" name="Picture 41"/>
          <p:cNvPicPr>
            <a:picLocks noChangeAspect="1"/>
          </p:cNvPicPr>
          <p:nvPr/>
        </p:nvPicPr>
        <p:blipFill>
          <a:blip r:embed="rId4"/>
          <a:stretch>
            <a:fillRect/>
          </a:stretch>
        </p:blipFill>
        <p:spPr>
          <a:xfrm>
            <a:off x="5681258" y="2008419"/>
            <a:ext cx="6259326" cy="3835013"/>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2394595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85" y="-4946"/>
            <a:ext cx="11369903" cy="947923"/>
          </a:xfrm>
        </p:spPr>
        <p:txBody>
          <a:bodyPr/>
          <a:lstStyle/>
          <a:p>
            <a:pPr algn="ctr"/>
            <a:r>
              <a:rPr lang="en-US" b="1" dirty="0">
                <a:latin typeface="Vollkorn Regular" panose="02000503070000020003" pitchFamily="2" charset="0"/>
              </a:rPr>
              <a:t>Lexile Measures: Forecast Comprehension</a:t>
            </a:r>
          </a:p>
        </p:txBody>
      </p:sp>
      <p:sp>
        <p:nvSpPr>
          <p:cNvPr id="4" name="Slide Number Placeholder 3"/>
          <p:cNvSpPr>
            <a:spLocks noGrp="1"/>
          </p:cNvSpPr>
          <p:nvPr>
            <p:ph type="sldNum" sz="quarter" idx="12"/>
          </p:nvPr>
        </p:nvSpPr>
        <p:spPr/>
        <p:txBody>
          <a:bodyPr/>
          <a:lstStyle/>
          <a:p>
            <a:fld id="{16630861-4318-414B-8E21-CA5F03E7BD41}" type="slidenum">
              <a:rPr lang="en-US" smtClean="0"/>
              <a:t>24</a:t>
            </a:fld>
            <a:endParaRPr lang="en-US"/>
          </a:p>
        </p:txBody>
      </p:sp>
      <p:grpSp>
        <p:nvGrpSpPr>
          <p:cNvPr id="9" name="Group 8"/>
          <p:cNvGrpSpPr/>
          <p:nvPr/>
        </p:nvGrpSpPr>
        <p:grpSpPr>
          <a:xfrm>
            <a:off x="0" y="771526"/>
            <a:ext cx="12191999" cy="6086474"/>
            <a:chOff x="1876460" y="1400158"/>
            <a:chExt cx="6675869" cy="4265536"/>
          </a:xfrm>
        </p:grpSpPr>
        <p:sp>
          <p:nvSpPr>
            <p:cNvPr id="6" name="Rectangle 5"/>
            <p:cNvSpPr/>
            <p:nvPr/>
          </p:nvSpPr>
          <p:spPr>
            <a:xfrm>
              <a:off x="1876460" y="1400158"/>
              <a:ext cx="6675869" cy="4265536"/>
            </a:xfrm>
            <a:prstGeom prst="rect">
              <a:avLst/>
            </a:prstGeom>
            <a:solidFill>
              <a:srgbClr val="004076"/>
            </a:solidFill>
            <a:ln>
              <a:solidFill>
                <a:srgbClr val="013F7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2113709" y="1591515"/>
              <a:ext cx="6259326" cy="3835013"/>
            </a:xfrm>
            <a:prstGeom prst="rect">
              <a:avLst/>
            </a:prstGeom>
          </p:spPr>
        </p:pic>
      </p:grpSp>
      <p:sp>
        <p:nvSpPr>
          <p:cNvPr id="10" name="TextBox 9"/>
          <p:cNvSpPr txBox="1"/>
          <p:nvPr/>
        </p:nvSpPr>
        <p:spPr>
          <a:xfrm>
            <a:off x="-398211" y="6512841"/>
            <a:ext cx="5341682" cy="400110"/>
          </a:xfrm>
          <a:prstGeom prst="rect">
            <a:avLst/>
          </a:prstGeom>
          <a:noFill/>
        </p:spPr>
        <p:txBody>
          <a:bodyPr wrap="square" rtlCol="0">
            <a:spAutoFit/>
          </a:bodyPr>
          <a:lstStyle/>
          <a:p>
            <a:pPr algn="ctr"/>
            <a:r>
              <a:rPr lang="en-US" sz="1000" dirty="0">
                <a:solidFill>
                  <a:schemeClr val="bg1">
                    <a:lumMod val="65000"/>
                  </a:schemeClr>
                </a:solidFill>
                <a:latin typeface="Fira Sans" panose="020B0503050000020004" pitchFamily="34" charset="0"/>
              </a:rPr>
              <a:t>This presentation constitutes the confidential information of MetaMetrics, Inc.  </a:t>
            </a:r>
          </a:p>
          <a:p>
            <a:pPr algn="ctr"/>
            <a:r>
              <a:rPr lang="en-US" sz="1000" dirty="0">
                <a:solidFill>
                  <a:schemeClr val="bg1">
                    <a:lumMod val="65000"/>
                  </a:schemeClr>
                </a:solidFill>
                <a:latin typeface="Fira Sans" panose="020B0503050000020004" pitchFamily="34" charset="0"/>
              </a:rPr>
              <a:t>Copyright ©2017.  All rights reserved.</a:t>
            </a:r>
          </a:p>
        </p:txBody>
      </p:sp>
      <p:sp>
        <p:nvSpPr>
          <p:cNvPr id="11" name="Rectangle 10"/>
          <p:cNvSpPr/>
          <p:nvPr/>
        </p:nvSpPr>
        <p:spPr>
          <a:xfrm>
            <a:off x="593350" y="4304382"/>
            <a:ext cx="10265149" cy="512189"/>
          </a:xfrm>
          <a:prstGeom prst="rect">
            <a:avLst/>
          </a:prstGeom>
          <a:solidFill>
            <a:schemeClr val="accent6">
              <a:alpha val="50000"/>
            </a:schemeClr>
          </a:solidFill>
          <a:ln>
            <a:solidFill>
              <a:schemeClr val="accent6">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extBox 2"/>
          <p:cNvSpPr txBox="1"/>
          <p:nvPr/>
        </p:nvSpPr>
        <p:spPr>
          <a:xfrm>
            <a:off x="4541580" y="1055323"/>
            <a:ext cx="3443288" cy="954107"/>
          </a:xfrm>
          <a:prstGeom prst="rect">
            <a:avLst/>
          </a:prstGeom>
          <a:solidFill>
            <a:srgbClr val="ECF6F5"/>
          </a:solidFill>
        </p:spPr>
        <p:txBody>
          <a:bodyPr wrap="square" rtlCol="0">
            <a:spAutoFit/>
          </a:bodyPr>
          <a:lstStyle/>
          <a:p>
            <a:pPr algn="ctr"/>
            <a:r>
              <a:rPr lang="en-US" sz="2800" b="1" dirty="0" smtClean="0">
                <a:solidFill>
                  <a:srgbClr val="31C129"/>
                </a:solidFill>
              </a:rPr>
              <a:t>LEXILE READER</a:t>
            </a:r>
            <a:br>
              <a:rPr lang="en-US" sz="2800" b="1" dirty="0" smtClean="0">
                <a:solidFill>
                  <a:srgbClr val="31C129"/>
                </a:solidFill>
              </a:rPr>
            </a:br>
            <a:r>
              <a:rPr lang="en-US" sz="2800" b="1" dirty="0" smtClean="0">
                <a:solidFill>
                  <a:srgbClr val="31C129"/>
                </a:solidFill>
              </a:rPr>
              <a:t>MEASURE</a:t>
            </a:r>
            <a:endParaRPr lang="en-US" sz="2800" b="1" dirty="0">
              <a:solidFill>
                <a:srgbClr val="31C129"/>
              </a:solidFill>
            </a:endParaRPr>
          </a:p>
        </p:txBody>
      </p:sp>
      <p:sp>
        <p:nvSpPr>
          <p:cNvPr id="16" name="TextBox 15"/>
          <p:cNvSpPr txBox="1"/>
          <p:nvPr/>
        </p:nvSpPr>
        <p:spPr>
          <a:xfrm>
            <a:off x="7861391" y="1051786"/>
            <a:ext cx="3978537" cy="954107"/>
          </a:xfrm>
          <a:prstGeom prst="rect">
            <a:avLst/>
          </a:prstGeom>
          <a:solidFill>
            <a:srgbClr val="ECF6F5"/>
          </a:solidFill>
        </p:spPr>
        <p:txBody>
          <a:bodyPr wrap="square" rtlCol="0">
            <a:spAutoFit/>
          </a:bodyPr>
          <a:lstStyle/>
          <a:p>
            <a:pPr algn="ctr"/>
            <a:r>
              <a:rPr lang="en-US" sz="2800" b="1" dirty="0" smtClean="0">
                <a:solidFill>
                  <a:srgbClr val="31C129"/>
                </a:solidFill>
              </a:rPr>
              <a:t>FORECASTED </a:t>
            </a:r>
            <a:br>
              <a:rPr lang="en-US" sz="2800" b="1" dirty="0" smtClean="0">
                <a:solidFill>
                  <a:srgbClr val="31C129"/>
                </a:solidFill>
              </a:rPr>
            </a:br>
            <a:r>
              <a:rPr lang="en-US" sz="2800" b="1" dirty="0" smtClean="0">
                <a:solidFill>
                  <a:srgbClr val="31C129"/>
                </a:solidFill>
              </a:rPr>
              <a:t>COMPREHENSION RATE</a:t>
            </a:r>
            <a:endParaRPr lang="en-US" sz="2800" b="1" dirty="0">
              <a:solidFill>
                <a:srgbClr val="31C129"/>
              </a:solidFill>
            </a:endParaRPr>
          </a:p>
        </p:txBody>
      </p:sp>
      <p:sp>
        <p:nvSpPr>
          <p:cNvPr id="19" name="Right Triangle 18"/>
          <p:cNvSpPr/>
          <p:nvPr/>
        </p:nvSpPr>
        <p:spPr>
          <a:xfrm rot="21120679">
            <a:off x="950391" y="1330137"/>
            <a:ext cx="810914" cy="484547"/>
          </a:xfrm>
          <a:prstGeom prst="rtTriangle">
            <a:avLst/>
          </a:prstGeom>
          <a:solidFill>
            <a:srgbClr val="F7FB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0188" y="2012917"/>
            <a:ext cx="1102692" cy="909721"/>
          </a:xfrm>
          <a:prstGeom prst="rect">
            <a:avLst/>
          </a:prstGeom>
          <a:solidFill>
            <a:srgbClr val="F7FBFD"/>
          </a:solidFill>
        </p:spPr>
      </p:pic>
      <p:sp>
        <p:nvSpPr>
          <p:cNvPr id="18" name="Right Triangle 17"/>
          <p:cNvSpPr/>
          <p:nvPr/>
        </p:nvSpPr>
        <p:spPr>
          <a:xfrm rot="10800000">
            <a:off x="433282" y="1156482"/>
            <a:ext cx="3028942" cy="1397035"/>
          </a:xfrm>
          <a:prstGeom prst="rtTriangle">
            <a:avLst/>
          </a:prstGeom>
          <a:solidFill>
            <a:srgbClr val="EC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41302" y="1044572"/>
            <a:ext cx="3443288" cy="954107"/>
          </a:xfrm>
          <a:prstGeom prst="rect">
            <a:avLst/>
          </a:prstGeom>
          <a:noFill/>
        </p:spPr>
        <p:txBody>
          <a:bodyPr wrap="square" rtlCol="0">
            <a:spAutoFit/>
          </a:bodyPr>
          <a:lstStyle/>
          <a:p>
            <a:pPr algn="ctr"/>
            <a:r>
              <a:rPr lang="en-US" sz="2800" b="1" dirty="0" smtClean="0">
                <a:solidFill>
                  <a:srgbClr val="31C129"/>
                </a:solidFill>
              </a:rPr>
              <a:t>LEXILE TEXT</a:t>
            </a:r>
            <a:br>
              <a:rPr lang="en-US" sz="2800" b="1" dirty="0" smtClean="0">
                <a:solidFill>
                  <a:srgbClr val="31C129"/>
                </a:solidFill>
              </a:rPr>
            </a:br>
            <a:r>
              <a:rPr lang="en-US" sz="2800" b="1" dirty="0" smtClean="0">
                <a:solidFill>
                  <a:srgbClr val="31C129"/>
                </a:solidFill>
              </a:rPr>
              <a:t>MEASURE</a:t>
            </a:r>
            <a:endParaRPr lang="en-US" sz="2800" b="1" dirty="0">
              <a:solidFill>
                <a:srgbClr val="31C129"/>
              </a:solidFill>
            </a:endParaRPr>
          </a:p>
        </p:txBody>
      </p:sp>
      <p:pic>
        <p:nvPicPr>
          <p:cNvPr id="21" name="Picture 20"/>
          <p:cNvPicPr>
            <a:picLocks noChangeAspect="1"/>
          </p:cNvPicPr>
          <p:nvPr/>
        </p:nvPicPr>
        <p:blipFill rotWithShape="1">
          <a:blip r:embed="rId6" cstate="print">
            <a:extLst>
              <a:ext uri="{28A0092B-C50C-407E-A947-70E740481C1C}">
                <a14:useLocalDpi xmlns:a14="http://schemas.microsoft.com/office/drawing/2010/main" val="0"/>
              </a:ext>
            </a:extLst>
          </a:blip>
          <a:srcRect r="49696"/>
          <a:stretch/>
        </p:blipFill>
        <p:spPr>
          <a:xfrm flipH="1">
            <a:off x="5824456" y="2038701"/>
            <a:ext cx="957205" cy="749600"/>
          </a:xfrm>
          <a:prstGeom prst="rect">
            <a:avLst/>
          </a:prstGeom>
          <a:solidFill>
            <a:srgbClr val="EDF7F6"/>
          </a:solidFill>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4227" y="1894116"/>
            <a:ext cx="1043539" cy="1082836"/>
          </a:xfrm>
          <a:prstGeom prst="rect">
            <a:avLst/>
          </a:prstGeom>
          <a:solidFill>
            <a:srgbClr val="ECF6F5"/>
          </a:solidFill>
        </p:spPr>
      </p:pic>
    </p:spTree>
    <p:custDataLst>
      <p:tags r:id="rId1"/>
    </p:custDataLst>
    <p:extLst>
      <p:ext uri="{BB962C8B-B14F-4D97-AF65-F5344CB8AC3E}">
        <p14:creationId xmlns:p14="http://schemas.microsoft.com/office/powerpoint/2010/main" val="769042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85" y="-4946"/>
            <a:ext cx="11369903" cy="947923"/>
          </a:xfrm>
        </p:spPr>
        <p:txBody>
          <a:bodyPr/>
          <a:lstStyle/>
          <a:p>
            <a:pPr algn="ctr"/>
            <a:r>
              <a:rPr lang="en-US" b="1" dirty="0">
                <a:latin typeface="Vollkorn Regular" panose="02000503070000020003" pitchFamily="2" charset="0"/>
              </a:rPr>
              <a:t>Lexile Measures: Forecast Comprehension</a:t>
            </a:r>
          </a:p>
        </p:txBody>
      </p:sp>
      <p:sp>
        <p:nvSpPr>
          <p:cNvPr id="4" name="Slide Number Placeholder 3"/>
          <p:cNvSpPr>
            <a:spLocks noGrp="1"/>
          </p:cNvSpPr>
          <p:nvPr>
            <p:ph type="sldNum" sz="quarter" idx="12"/>
          </p:nvPr>
        </p:nvSpPr>
        <p:spPr/>
        <p:txBody>
          <a:bodyPr/>
          <a:lstStyle/>
          <a:p>
            <a:fld id="{16630861-4318-414B-8E21-CA5F03E7BD41}" type="slidenum">
              <a:rPr lang="en-US" smtClean="0"/>
              <a:t>25</a:t>
            </a:fld>
            <a:endParaRPr lang="en-US"/>
          </a:p>
        </p:txBody>
      </p:sp>
      <p:grpSp>
        <p:nvGrpSpPr>
          <p:cNvPr id="9" name="Group 8"/>
          <p:cNvGrpSpPr/>
          <p:nvPr/>
        </p:nvGrpSpPr>
        <p:grpSpPr>
          <a:xfrm>
            <a:off x="0" y="771526"/>
            <a:ext cx="12191999" cy="6086474"/>
            <a:chOff x="1876460" y="1400158"/>
            <a:chExt cx="6675869" cy="4265536"/>
          </a:xfrm>
        </p:grpSpPr>
        <p:sp>
          <p:nvSpPr>
            <p:cNvPr id="6" name="Rectangle 5"/>
            <p:cNvSpPr/>
            <p:nvPr/>
          </p:nvSpPr>
          <p:spPr>
            <a:xfrm>
              <a:off x="1876460" y="1400158"/>
              <a:ext cx="6675869" cy="4265536"/>
            </a:xfrm>
            <a:prstGeom prst="rect">
              <a:avLst/>
            </a:prstGeom>
            <a:solidFill>
              <a:srgbClr val="004076"/>
            </a:solidFill>
            <a:ln>
              <a:solidFill>
                <a:srgbClr val="013F7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2113709" y="1591515"/>
              <a:ext cx="6259326" cy="3835013"/>
            </a:xfrm>
            <a:prstGeom prst="rect">
              <a:avLst/>
            </a:prstGeom>
          </p:spPr>
        </p:pic>
      </p:grpSp>
      <p:sp>
        <p:nvSpPr>
          <p:cNvPr id="10" name="TextBox 9"/>
          <p:cNvSpPr txBox="1"/>
          <p:nvPr/>
        </p:nvSpPr>
        <p:spPr>
          <a:xfrm>
            <a:off x="-398211" y="6512841"/>
            <a:ext cx="5341682" cy="400110"/>
          </a:xfrm>
          <a:prstGeom prst="rect">
            <a:avLst/>
          </a:prstGeom>
          <a:noFill/>
        </p:spPr>
        <p:txBody>
          <a:bodyPr wrap="square" rtlCol="0">
            <a:spAutoFit/>
          </a:bodyPr>
          <a:lstStyle/>
          <a:p>
            <a:pPr algn="ctr"/>
            <a:r>
              <a:rPr lang="en-US" sz="1000" dirty="0">
                <a:solidFill>
                  <a:schemeClr val="bg1">
                    <a:lumMod val="65000"/>
                  </a:schemeClr>
                </a:solidFill>
                <a:latin typeface="Fira Sans" panose="020B0503050000020004" pitchFamily="34" charset="0"/>
              </a:rPr>
              <a:t>This presentation constitutes the confidential information of MetaMetrics, Inc.  </a:t>
            </a:r>
          </a:p>
          <a:p>
            <a:pPr algn="ctr"/>
            <a:r>
              <a:rPr lang="en-US" sz="1000" dirty="0">
                <a:solidFill>
                  <a:schemeClr val="bg1">
                    <a:lumMod val="65000"/>
                  </a:schemeClr>
                </a:solidFill>
                <a:latin typeface="Fira Sans" panose="020B0503050000020004" pitchFamily="34" charset="0"/>
              </a:rPr>
              <a:t>Copyright ©2017.  All rights reserved.</a:t>
            </a:r>
          </a:p>
        </p:txBody>
      </p:sp>
      <p:sp>
        <p:nvSpPr>
          <p:cNvPr id="12" name="Rectangle 11"/>
          <p:cNvSpPr/>
          <p:nvPr/>
        </p:nvSpPr>
        <p:spPr>
          <a:xfrm>
            <a:off x="4882402" y="4816571"/>
            <a:ext cx="5976097" cy="484091"/>
          </a:xfrm>
          <a:prstGeom prst="rect">
            <a:avLst/>
          </a:prstGeom>
          <a:solidFill>
            <a:srgbClr val="A7253F">
              <a:alpha val="50000"/>
            </a:srgbClr>
          </a:solidFill>
          <a:ln>
            <a:solidFill>
              <a:srgbClr val="A7253F"/>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p:cNvSpPr/>
          <p:nvPr/>
        </p:nvSpPr>
        <p:spPr>
          <a:xfrm>
            <a:off x="590551" y="4300537"/>
            <a:ext cx="1095374" cy="516033"/>
          </a:xfrm>
          <a:prstGeom prst="rect">
            <a:avLst/>
          </a:prstGeom>
          <a:solidFill>
            <a:srgbClr val="A7253F">
              <a:alpha val="50000"/>
            </a:srgbClr>
          </a:solidFill>
          <a:ln>
            <a:solidFill>
              <a:srgbClr val="A7253F"/>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extBox 2"/>
          <p:cNvSpPr txBox="1"/>
          <p:nvPr/>
        </p:nvSpPr>
        <p:spPr>
          <a:xfrm>
            <a:off x="4541580" y="1055323"/>
            <a:ext cx="3443288" cy="954107"/>
          </a:xfrm>
          <a:prstGeom prst="rect">
            <a:avLst/>
          </a:prstGeom>
          <a:solidFill>
            <a:srgbClr val="ECF6F5"/>
          </a:solidFill>
        </p:spPr>
        <p:txBody>
          <a:bodyPr wrap="square" rtlCol="0">
            <a:spAutoFit/>
          </a:bodyPr>
          <a:lstStyle/>
          <a:p>
            <a:pPr algn="ctr"/>
            <a:r>
              <a:rPr lang="en-US" sz="2800" b="1" dirty="0" smtClean="0">
                <a:solidFill>
                  <a:srgbClr val="31C129"/>
                </a:solidFill>
              </a:rPr>
              <a:t>LEXILE READER</a:t>
            </a:r>
            <a:br>
              <a:rPr lang="en-US" sz="2800" b="1" dirty="0" smtClean="0">
                <a:solidFill>
                  <a:srgbClr val="31C129"/>
                </a:solidFill>
              </a:rPr>
            </a:br>
            <a:r>
              <a:rPr lang="en-US" sz="2800" b="1" dirty="0" smtClean="0">
                <a:solidFill>
                  <a:srgbClr val="31C129"/>
                </a:solidFill>
              </a:rPr>
              <a:t>MEASURE</a:t>
            </a:r>
            <a:endParaRPr lang="en-US" sz="2800" b="1" dirty="0">
              <a:solidFill>
                <a:srgbClr val="31C129"/>
              </a:solidFill>
            </a:endParaRPr>
          </a:p>
        </p:txBody>
      </p:sp>
      <p:sp>
        <p:nvSpPr>
          <p:cNvPr id="16" name="TextBox 15"/>
          <p:cNvSpPr txBox="1"/>
          <p:nvPr/>
        </p:nvSpPr>
        <p:spPr>
          <a:xfrm>
            <a:off x="7861391" y="1051786"/>
            <a:ext cx="3978537" cy="954107"/>
          </a:xfrm>
          <a:prstGeom prst="rect">
            <a:avLst/>
          </a:prstGeom>
          <a:solidFill>
            <a:srgbClr val="ECF6F5"/>
          </a:solidFill>
        </p:spPr>
        <p:txBody>
          <a:bodyPr wrap="square" rtlCol="0">
            <a:spAutoFit/>
          </a:bodyPr>
          <a:lstStyle/>
          <a:p>
            <a:pPr algn="ctr"/>
            <a:r>
              <a:rPr lang="en-US" sz="2800" b="1" dirty="0" smtClean="0">
                <a:solidFill>
                  <a:srgbClr val="31C129"/>
                </a:solidFill>
              </a:rPr>
              <a:t>FORECASTED </a:t>
            </a:r>
            <a:br>
              <a:rPr lang="en-US" sz="2800" b="1" dirty="0" smtClean="0">
                <a:solidFill>
                  <a:srgbClr val="31C129"/>
                </a:solidFill>
              </a:rPr>
            </a:br>
            <a:r>
              <a:rPr lang="en-US" sz="2800" b="1" dirty="0" smtClean="0">
                <a:solidFill>
                  <a:srgbClr val="31C129"/>
                </a:solidFill>
              </a:rPr>
              <a:t>COMPREHENSION RATE</a:t>
            </a:r>
            <a:endParaRPr lang="en-US" sz="2800" b="1" dirty="0">
              <a:solidFill>
                <a:srgbClr val="31C129"/>
              </a:solidFill>
            </a:endParaRPr>
          </a:p>
        </p:txBody>
      </p:sp>
      <p:sp>
        <p:nvSpPr>
          <p:cNvPr id="19" name="Right Triangle 18"/>
          <p:cNvSpPr/>
          <p:nvPr/>
        </p:nvSpPr>
        <p:spPr>
          <a:xfrm rot="21120679">
            <a:off x="950391" y="1330137"/>
            <a:ext cx="810914" cy="484547"/>
          </a:xfrm>
          <a:prstGeom prst="rtTriangle">
            <a:avLst/>
          </a:prstGeom>
          <a:solidFill>
            <a:srgbClr val="F7FB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0188" y="2012917"/>
            <a:ext cx="1102692" cy="909721"/>
          </a:xfrm>
          <a:prstGeom prst="rect">
            <a:avLst/>
          </a:prstGeom>
          <a:solidFill>
            <a:srgbClr val="F7FBFD"/>
          </a:solidFill>
        </p:spPr>
      </p:pic>
      <p:sp>
        <p:nvSpPr>
          <p:cNvPr id="18" name="Right Triangle 17"/>
          <p:cNvSpPr/>
          <p:nvPr/>
        </p:nvSpPr>
        <p:spPr>
          <a:xfrm rot="10800000">
            <a:off x="433282" y="1156482"/>
            <a:ext cx="3028942" cy="1397035"/>
          </a:xfrm>
          <a:prstGeom prst="rtTriangle">
            <a:avLst/>
          </a:prstGeom>
          <a:solidFill>
            <a:srgbClr val="EC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41302" y="1044572"/>
            <a:ext cx="3443288" cy="954107"/>
          </a:xfrm>
          <a:prstGeom prst="rect">
            <a:avLst/>
          </a:prstGeom>
          <a:noFill/>
        </p:spPr>
        <p:txBody>
          <a:bodyPr wrap="square" rtlCol="0">
            <a:spAutoFit/>
          </a:bodyPr>
          <a:lstStyle/>
          <a:p>
            <a:pPr algn="ctr"/>
            <a:r>
              <a:rPr lang="en-US" sz="2800" b="1" dirty="0" smtClean="0">
                <a:solidFill>
                  <a:srgbClr val="31C129"/>
                </a:solidFill>
              </a:rPr>
              <a:t>LEXILE TEXT</a:t>
            </a:r>
            <a:br>
              <a:rPr lang="en-US" sz="2800" b="1" dirty="0" smtClean="0">
                <a:solidFill>
                  <a:srgbClr val="31C129"/>
                </a:solidFill>
              </a:rPr>
            </a:br>
            <a:r>
              <a:rPr lang="en-US" sz="2800" b="1" dirty="0" smtClean="0">
                <a:solidFill>
                  <a:srgbClr val="31C129"/>
                </a:solidFill>
              </a:rPr>
              <a:t>MEASURE</a:t>
            </a:r>
            <a:endParaRPr lang="en-US" sz="2800" b="1" dirty="0">
              <a:solidFill>
                <a:srgbClr val="31C129"/>
              </a:solidFill>
            </a:endParaRPr>
          </a:p>
        </p:txBody>
      </p:sp>
      <p:pic>
        <p:nvPicPr>
          <p:cNvPr id="21" name="Picture 20"/>
          <p:cNvPicPr>
            <a:picLocks noChangeAspect="1"/>
          </p:cNvPicPr>
          <p:nvPr/>
        </p:nvPicPr>
        <p:blipFill rotWithShape="1">
          <a:blip r:embed="rId6" cstate="print">
            <a:extLst>
              <a:ext uri="{28A0092B-C50C-407E-A947-70E740481C1C}">
                <a14:useLocalDpi xmlns:a14="http://schemas.microsoft.com/office/drawing/2010/main" val="0"/>
              </a:ext>
            </a:extLst>
          </a:blip>
          <a:srcRect r="49696"/>
          <a:stretch/>
        </p:blipFill>
        <p:spPr>
          <a:xfrm flipH="1">
            <a:off x="5824456" y="2038701"/>
            <a:ext cx="957205" cy="749600"/>
          </a:xfrm>
          <a:prstGeom prst="rect">
            <a:avLst/>
          </a:prstGeom>
          <a:solidFill>
            <a:srgbClr val="EDF7F6"/>
          </a:solidFill>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4227" y="1894116"/>
            <a:ext cx="1043539" cy="1082836"/>
          </a:xfrm>
          <a:prstGeom prst="rect">
            <a:avLst/>
          </a:prstGeom>
          <a:solidFill>
            <a:srgbClr val="ECF6F5"/>
          </a:solidFill>
        </p:spPr>
      </p:pic>
    </p:spTree>
    <p:custDataLst>
      <p:tags r:id="rId1"/>
    </p:custDataLst>
    <p:extLst>
      <p:ext uri="{BB962C8B-B14F-4D97-AF65-F5344CB8AC3E}">
        <p14:creationId xmlns:p14="http://schemas.microsoft.com/office/powerpoint/2010/main" val="2232557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with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85" y="-4946"/>
            <a:ext cx="11369903" cy="947923"/>
          </a:xfrm>
        </p:spPr>
        <p:txBody>
          <a:bodyPr/>
          <a:lstStyle/>
          <a:p>
            <a:pPr algn="ctr"/>
            <a:r>
              <a:rPr lang="en-US" b="1" dirty="0">
                <a:latin typeface="Vollkorn Regular" panose="02000503070000020003" pitchFamily="2" charset="0"/>
              </a:rPr>
              <a:t>Lexile Measures: Forecast Comprehension</a:t>
            </a:r>
          </a:p>
        </p:txBody>
      </p:sp>
      <p:sp>
        <p:nvSpPr>
          <p:cNvPr id="4" name="Slide Number Placeholder 3"/>
          <p:cNvSpPr>
            <a:spLocks noGrp="1"/>
          </p:cNvSpPr>
          <p:nvPr>
            <p:ph type="sldNum" sz="quarter" idx="12"/>
          </p:nvPr>
        </p:nvSpPr>
        <p:spPr/>
        <p:txBody>
          <a:bodyPr/>
          <a:lstStyle/>
          <a:p>
            <a:fld id="{16630861-4318-414B-8E21-CA5F03E7BD41}" type="slidenum">
              <a:rPr lang="en-US" smtClean="0"/>
              <a:t>26</a:t>
            </a:fld>
            <a:endParaRPr lang="en-US"/>
          </a:p>
        </p:txBody>
      </p:sp>
      <p:grpSp>
        <p:nvGrpSpPr>
          <p:cNvPr id="9" name="Group 8"/>
          <p:cNvGrpSpPr/>
          <p:nvPr/>
        </p:nvGrpSpPr>
        <p:grpSpPr>
          <a:xfrm>
            <a:off x="0" y="771526"/>
            <a:ext cx="12191999" cy="6086474"/>
            <a:chOff x="1876460" y="1400158"/>
            <a:chExt cx="6675869" cy="4265536"/>
          </a:xfrm>
        </p:grpSpPr>
        <p:sp>
          <p:nvSpPr>
            <p:cNvPr id="6" name="Rectangle 5"/>
            <p:cNvSpPr/>
            <p:nvPr/>
          </p:nvSpPr>
          <p:spPr>
            <a:xfrm>
              <a:off x="1876460" y="1400158"/>
              <a:ext cx="6675869" cy="4265536"/>
            </a:xfrm>
            <a:prstGeom prst="rect">
              <a:avLst/>
            </a:prstGeom>
            <a:solidFill>
              <a:srgbClr val="004076"/>
            </a:solidFill>
            <a:ln>
              <a:solidFill>
                <a:srgbClr val="013F7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2113709" y="1591515"/>
              <a:ext cx="6259326" cy="3835013"/>
            </a:xfrm>
            <a:prstGeom prst="rect">
              <a:avLst/>
            </a:prstGeom>
          </p:spPr>
        </p:pic>
      </p:grpSp>
      <p:sp>
        <p:nvSpPr>
          <p:cNvPr id="10" name="TextBox 9"/>
          <p:cNvSpPr txBox="1"/>
          <p:nvPr/>
        </p:nvSpPr>
        <p:spPr>
          <a:xfrm>
            <a:off x="-398211" y="6512841"/>
            <a:ext cx="5341682" cy="400110"/>
          </a:xfrm>
          <a:prstGeom prst="rect">
            <a:avLst/>
          </a:prstGeom>
          <a:noFill/>
        </p:spPr>
        <p:txBody>
          <a:bodyPr wrap="square" rtlCol="0">
            <a:spAutoFit/>
          </a:bodyPr>
          <a:lstStyle/>
          <a:p>
            <a:pPr algn="ctr"/>
            <a:r>
              <a:rPr lang="en-US" sz="1000" dirty="0">
                <a:solidFill>
                  <a:schemeClr val="bg1">
                    <a:lumMod val="65000"/>
                  </a:schemeClr>
                </a:solidFill>
                <a:latin typeface="Fira Sans" panose="020B0503050000020004" pitchFamily="34" charset="0"/>
              </a:rPr>
              <a:t>This presentation constitutes the confidential information of MetaMetrics, Inc.  </a:t>
            </a:r>
          </a:p>
          <a:p>
            <a:pPr algn="ctr"/>
            <a:r>
              <a:rPr lang="en-US" sz="1000" dirty="0">
                <a:solidFill>
                  <a:schemeClr val="bg1">
                    <a:lumMod val="65000"/>
                  </a:schemeClr>
                </a:solidFill>
                <a:latin typeface="Fira Sans" panose="020B0503050000020004" pitchFamily="34" charset="0"/>
              </a:rPr>
              <a:t>Copyright ©2017.  All rights reserved.</a:t>
            </a:r>
          </a:p>
        </p:txBody>
      </p:sp>
      <p:sp>
        <p:nvSpPr>
          <p:cNvPr id="13" name="Rectangle 12"/>
          <p:cNvSpPr/>
          <p:nvPr/>
        </p:nvSpPr>
        <p:spPr>
          <a:xfrm>
            <a:off x="4882401" y="3852384"/>
            <a:ext cx="5976098" cy="451998"/>
          </a:xfrm>
          <a:prstGeom prst="rect">
            <a:avLst/>
          </a:prstGeom>
          <a:solidFill>
            <a:srgbClr val="004076">
              <a:alpha val="50000"/>
            </a:srgbClr>
          </a:solidFill>
          <a:ln>
            <a:solidFill>
              <a:srgbClr val="013F7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14"/>
          <p:cNvSpPr/>
          <p:nvPr/>
        </p:nvSpPr>
        <p:spPr>
          <a:xfrm>
            <a:off x="692868" y="4314192"/>
            <a:ext cx="1098173" cy="516033"/>
          </a:xfrm>
          <a:prstGeom prst="rect">
            <a:avLst/>
          </a:prstGeom>
          <a:solidFill>
            <a:srgbClr val="004076">
              <a:alpha val="50000"/>
            </a:srgbClr>
          </a:solidFill>
          <a:ln>
            <a:solidFill>
              <a:srgbClr val="004076"/>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extBox 2"/>
          <p:cNvSpPr txBox="1"/>
          <p:nvPr/>
        </p:nvSpPr>
        <p:spPr>
          <a:xfrm>
            <a:off x="4541580" y="1055323"/>
            <a:ext cx="3443288" cy="954107"/>
          </a:xfrm>
          <a:prstGeom prst="rect">
            <a:avLst/>
          </a:prstGeom>
          <a:solidFill>
            <a:srgbClr val="ECF6F5"/>
          </a:solidFill>
        </p:spPr>
        <p:txBody>
          <a:bodyPr wrap="square" rtlCol="0">
            <a:spAutoFit/>
          </a:bodyPr>
          <a:lstStyle/>
          <a:p>
            <a:pPr algn="ctr"/>
            <a:r>
              <a:rPr lang="en-US" sz="2800" b="1" dirty="0" smtClean="0">
                <a:solidFill>
                  <a:srgbClr val="31C129"/>
                </a:solidFill>
              </a:rPr>
              <a:t>LEXILE READER</a:t>
            </a:r>
            <a:br>
              <a:rPr lang="en-US" sz="2800" b="1" dirty="0" smtClean="0">
                <a:solidFill>
                  <a:srgbClr val="31C129"/>
                </a:solidFill>
              </a:rPr>
            </a:br>
            <a:r>
              <a:rPr lang="en-US" sz="2800" b="1" dirty="0" smtClean="0">
                <a:solidFill>
                  <a:srgbClr val="31C129"/>
                </a:solidFill>
              </a:rPr>
              <a:t>MEASURE</a:t>
            </a:r>
            <a:endParaRPr lang="en-US" sz="2800" b="1" dirty="0">
              <a:solidFill>
                <a:srgbClr val="31C129"/>
              </a:solidFill>
            </a:endParaRPr>
          </a:p>
        </p:txBody>
      </p:sp>
      <p:sp>
        <p:nvSpPr>
          <p:cNvPr id="16" name="TextBox 15"/>
          <p:cNvSpPr txBox="1"/>
          <p:nvPr/>
        </p:nvSpPr>
        <p:spPr>
          <a:xfrm>
            <a:off x="7861391" y="1051786"/>
            <a:ext cx="3978537" cy="954107"/>
          </a:xfrm>
          <a:prstGeom prst="rect">
            <a:avLst/>
          </a:prstGeom>
          <a:solidFill>
            <a:srgbClr val="ECF6F5"/>
          </a:solidFill>
        </p:spPr>
        <p:txBody>
          <a:bodyPr wrap="square" rtlCol="0">
            <a:spAutoFit/>
          </a:bodyPr>
          <a:lstStyle/>
          <a:p>
            <a:pPr algn="ctr"/>
            <a:r>
              <a:rPr lang="en-US" sz="2800" b="1" dirty="0" smtClean="0">
                <a:solidFill>
                  <a:srgbClr val="31C129"/>
                </a:solidFill>
              </a:rPr>
              <a:t>FORECASTED </a:t>
            </a:r>
            <a:br>
              <a:rPr lang="en-US" sz="2800" b="1" dirty="0" smtClean="0">
                <a:solidFill>
                  <a:srgbClr val="31C129"/>
                </a:solidFill>
              </a:rPr>
            </a:br>
            <a:r>
              <a:rPr lang="en-US" sz="2800" b="1" dirty="0" smtClean="0">
                <a:solidFill>
                  <a:srgbClr val="31C129"/>
                </a:solidFill>
              </a:rPr>
              <a:t>COMPREHENSION RATE</a:t>
            </a:r>
            <a:endParaRPr lang="en-US" sz="2800" b="1" dirty="0">
              <a:solidFill>
                <a:srgbClr val="31C129"/>
              </a:solidFill>
            </a:endParaRPr>
          </a:p>
        </p:txBody>
      </p:sp>
      <p:sp>
        <p:nvSpPr>
          <p:cNvPr id="19" name="Right Triangle 18"/>
          <p:cNvSpPr/>
          <p:nvPr/>
        </p:nvSpPr>
        <p:spPr>
          <a:xfrm rot="21120679">
            <a:off x="950391" y="1330137"/>
            <a:ext cx="810914" cy="484547"/>
          </a:xfrm>
          <a:prstGeom prst="rtTriangle">
            <a:avLst/>
          </a:prstGeom>
          <a:solidFill>
            <a:srgbClr val="F7FB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0188" y="2012917"/>
            <a:ext cx="1102692" cy="909721"/>
          </a:xfrm>
          <a:prstGeom prst="rect">
            <a:avLst/>
          </a:prstGeom>
          <a:solidFill>
            <a:srgbClr val="F7FBFD"/>
          </a:solidFill>
        </p:spPr>
      </p:pic>
      <p:sp>
        <p:nvSpPr>
          <p:cNvPr id="18" name="Right Triangle 17"/>
          <p:cNvSpPr/>
          <p:nvPr/>
        </p:nvSpPr>
        <p:spPr>
          <a:xfrm rot="10800000">
            <a:off x="433282" y="1156482"/>
            <a:ext cx="3028942" cy="1397035"/>
          </a:xfrm>
          <a:prstGeom prst="rtTriangle">
            <a:avLst/>
          </a:prstGeom>
          <a:solidFill>
            <a:srgbClr val="EC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41302" y="1044572"/>
            <a:ext cx="3443288" cy="954107"/>
          </a:xfrm>
          <a:prstGeom prst="rect">
            <a:avLst/>
          </a:prstGeom>
          <a:noFill/>
        </p:spPr>
        <p:txBody>
          <a:bodyPr wrap="square" rtlCol="0">
            <a:spAutoFit/>
          </a:bodyPr>
          <a:lstStyle/>
          <a:p>
            <a:pPr algn="ctr"/>
            <a:r>
              <a:rPr lang="en-US" sz="2800" b="1" dirty="0" smtClean="0">
                <a:solidFill>
                  <a:srgbClr val="31C129"/>
                </a:solidFill>
              </a:rPr>
              <a:t>LEXILE TEXT</a:t>
            </a:r>
            <a:br>
              <a:rPr lang="en-US" sz="2800" b="1" dirty="0" smtClean="0">
                <a:solidFill>
                  <a:srgbClr val="31C129"/>
                </a:solidFill>
              </a:rPr>
            </a:br>
            <a:r>
              <a:rPr lang="en-US" sz="2800" b="1" dirty="0" smtClean="0">
                <a:solidFill>
                  <a:srgbClr val="31C129"/>
                </a:solidFill>
              </a:rPr>
              <a:t>MEASURE</a:t>
            </a:r>
            <a:endParaRPr lang="en-US" sz="2800" b="1" dirty="0">
              <a:solidFill>
                <a:srgbClr val="31C129"/>
              </a:solidFill>
            </a:endParaRPr>
          </a:p>
        </p:txBody>
      </p:sp>
      <p:pic>
        <p:nvPicPr>
          <p:cNvPr id="21" name="Picture 20"/>
          <p:cNvPicPr>
            <a:picLocks noChangeAspect="1"/>
          </p:cNvPicPr>
          <p:nvPr/>
        </p:nvPicPr>
        <p:blipFill rotWithShape="1">
          <a:blip r:embed="rId6" cstate="print">
            <a:extLst>
              <a:ext uri="{28A0092B-C50C-407E-A947-70E740481C1C}">
                <a14:useLocalDpi xmlns:a14="http://schemas.microsoft.com/office/drawing/2010/main" val="0"/>
              </a:ext>
            </a:extLst>
          </a:blip>
          <a:srcRect r="49696"/>
          <a:stretch/>
        </p:blipFill>
        <p:spPr>
          <a:xfrm flipH="1">
            <a:off x="5824456" y="2038701"/>
            <a:ext cx="957205" cy="749600"/>
          </a:xfrm>
          <a:prstGeom prst="rect">
            <a:avLst/>
          </a:prstGeom>
          <a:solidFill>
            <a:srgbClr val="EDF7F6"/>
          </a:solidFill>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4227" y="1894116"/>
            <a:ext cx="1043539" cy="1082836"/>
          </a:xfrm>
          <a:prstGeom prst="rect">
            <a:avLst/>
          </a:prstGeom>
          <a:solidFill>
            <a:srgbClr val="ECF6F5"/>
          </a:solidFill>
        </p:spPr>
      </p:pic>
    </p:spTree>
    <p:custDataLst>
      <p:tags r:id="rId1"/>
    </p:custDataLst>
    <p:extLst>
      <p:ext uri="{BB962C8B-B14F-4D97-AF65-F5344CB8AC3E}">
        <p14:creationId xmlns:p14="http://schemas.microsoft.com/office/powerpoint/2010/main" val="1442769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16630861-4318-414B-8E21-CA5F03E7BD41}" type="slidenum">
              <a:rPr lang="en-US" smtClean="0"/>
              <a:t>27</a:t>
            </a:fld>
            <a:endParaRPr lang="en-US"/>
          </a:p>
        </p:txBody>
      </p:sp>
      <p:sp>
        <p:nvSpPr>
          <p:cNvPr id="2" name="Title 1"/>
          <p:cNvSpPr>
            <a:spLocks noGrp="1"/>
          </p:cNvSpPr>
          <p:nvPr>
            <p:ph type="title"/>
          </p:nvPr>
        </p:nvSpPr>
        <p:spPr>
          <a:xfrm>
            <a:off x="499308" y="317500"/>
            <a:ext cx="7885140" cy="670762"/>
          </a:xfrm>
        </p:spPr>
        <p:txBody>
          <a:bodyPr>
            <a:noAutofit/>
          </a:bodyPr>
          <a:lstStyle/>
          <a:p>
            <a:r>
              <a:rPr lang="en-US" b="1" dirty="0">
                <a:latin typeface="Vollkorn Regular" panose="02000503070000020003" pitchFamily="2" charset="0"/>
              </a:rPr>
              <a:t>Reader and Text Measures</a:t>
            </a:r>
          </a:p>
        </p:txBody>
      </p:sp>
      <p:sp>
        <p:nvSpPr>
          <p:cNvPr id="10" name="TextBox 9"/>
          <p:cNvSpPr txBox="1"/>
          <p:nvPr/>
        </p:nvSpPr>
        <p:spPr>
          <a:xfrm>
            <a:off x="511210" y="1194467"/>
            <a:ext cx="4203666" cy="4755148"/>
          </a:xfrm>
          <a:prstGeom prst="rect">
            <a:avLst/>
          </a:prstGeom>
          <a:noFill/>
        </p:spPr>
        <p:txBody>
          <a:bodyPr wrap="square" rtlCol="0">
            <a:spAutoFit/>
          </a:bodyPr>
          <a:lstStyle/>
          <a:p>
            <a:pPr>
              <a:spcBef>
                <a:spcPts val="600"/>
              </a:spcBef>
            </a:pPr>
            <a:r>
              <a:rPr lang="en-US" sz="2400" b="1" dirty="0">
                <a:latin typeface="Fira Sans"/>
              </a:rPr>
              <a:t>A reader’s Lexile range spans up to 50L above and 100L below his/her Lexile measure.</a:t>
            </a:r>
          </a:p>
          <a:p>
            <a:pPr>
              <a:spcBef>
                <a:spcPts val="600"/>
              </a:spcBef>
            </a:pPr>
            <a:endParaRPr lang="en-US" sz="2400" b="1" dirty="0">
              <a:latin typeface="Fira Sans"/>
            </a:endParaRPr>
          </a:p>
          <a:p>
            <a:pPr>
              <a:spcBef>
                <a:spcPts val="600"/>
              </a:spcBef>
            </a:pPr>
            <a:r>
              <a:rPr lang="en-US" sz="2400" b="1" dirty="0">
                <a:latin typeface="Fira Sans"/>
              </a:rPr>
              <a:t>Matching a reader’s Lexile measure to a text with the same Lexile measure leads to an expected 75% comprehension rate when reading independently.</a:t>
            </a:r>
          </a:p>
          <a:p>
            <a:pPr>
              <a:spcBef>
                <a:spcPts val="600"/>
              </a:spcBef>
            </a:pPr>
            <a:endParaRPr lang="en-US" sz="2400" b="1" dirty="0">
              <a:latin typeface="Fira Sans"/>
            </a:endParaRPr>
          </a:p>
        </p:txBody>
      </p:sp>
      <p:sp>
        <p:nvSpPr>
          <p:cNvPr id="11" name="TextBox 10"/>
          <p:cNvSpPr txBox="1"/>
          <p:nvPr/>
        </p:nvSpPr>
        <p:spPr>
          <a:xfrm>
            <a:off x="5209045" y="6285923"/>
            <a:ext cx="5973289" cy="461665"/>
          </a:xfrm>
          <a:prstGeom prst="rect">
            <a:avLst/>
          </a:prstGeom>
          <a:noFill/>
        </p:spPr>
        <p:txBody>
          <a:bodyPr wrap="square" rtlCol="0">
            <a:spAutoFit/>
          </a:bodyPr>
          <a:lstStyle/>
          <a:p>
            <a:pPr algn="ctr"/>
            <a:r>
              <a:rPr lang="en-US" sz="1200" dirty="0">
                <a:solidFill>
                  <a:schemeClr val="tx1">
                    <a:lumMod val="65000"/>
                    <a:lumOff val="35000"/>
                  </a:schemeClr>
                </a:solidFill>
                <a:latin typeface="Fira Sans" panose="020B0503050000020004" pitchFamily="34" charset="0"/>
              </a:rPr>
              <a:t>This presentation constitutes the confidential information of MetaMetrics, Inc.  </a:t>
            </a:r>
          </a:p>
          <a:p>
            <a:pPr algn="ctr"/>
            <a:r>
              <a:rPr lang="en-US" sz="1200" dirty="0">
                <a:solidFill>
                  <a:schemeClr val="tx1">
                    <a:lumMod val="65000"/>
                    <a:lumOff val="35000"/>
                  </a:schemeClr>
                </a:solidFill>
                <a:latin typeface="Fira Sans" panose="020B0503050000020004" pitchFamily="34" charset="0"/>
              </a:rPr>
              <a:t>Copyright ©2017.  All rights reserved.</a:t>
            </a:r>
          </a:p>
        </p:txBody>
      </p:sp>
      <p:pic>
        <p:nvPicPr>
          <p:cNvPr id="7" name="Picture 6"/>
          <p:cNvPicPr>
            <a:picLocks noChangeAspect="1"/>
          </p:cNvPicPr>
          <p:nvPr/>
        </p:nvPicPr>
        <p:blipFill rotWithShape="1">
          <a:blip r:embed="rId4"/>
          <a:srcRect l="8119" t="2787" r="11738"/>
          <a:stretch/>
        </p:blipFill>
        <p:spPr>
          <a:xfrm>
            <a:off x="4907097" y="1271573"/>
            <a:ext cx="6954703" cy="4294671"/>
          </a:xfrm>
          <a:prstGeom prst="rect">
            <a:avLst/>
          </a:prstGeom>
          <a:ln w="63500">
            <a:solidFill>
              <a:srgbClr val="134D7B"/>
            </a:solidFill>
          </a:ln>
        </p:spPr>
      </p:pic>
    </p:spTree>
    <p:custDataLst>
      <p:tags r:id="rId1"/>
    </p:custDataLst>
    <p:extLst>
      <p:ext uri="{BB962C8B-B14F-4D97-AF65-F5344CB8AC3E}">
        <p14:creationId xmlns:p14="http://schemas.microsoft.com/office/powerpoint/2010/main" val="36600446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7650" name="Rectangle 2"/>
          <p:cNvSpPr>
            <a:spLocks noGrp="1" noChangeArrowheads="1"/>
          </p:cNvSpPr>
          <p:nvPr>
            <p:ph type="title"/>
          </p:nvPr>
        </p:nvSpPr>
        <p:spPr>
          <a:xfrm>
            <a:off x="237994" y="0"/>
            <a:ext cx="11954005" cy="1400159"/>
          </a:xfrm>
        </p:spPr>
        <p:txBody>
          <a:bodyPr/>
          <a:lstStyle/>
          <a:p>
            <a:r>
              <a:rPr lang="en-US" altLang="en-US" dirty="0">
                <a:latin typeface="Vollkorn Regular"/>
              </a:rPr>
              <a:t>Why 75% Comprehension?</a:t>
            </a:r>
          </a:p>
        </p:txBody>
      </p:sp>
      <p:sp>
        <p:nvSpPr>
          <p:cNvPr id="27651" name="Rectangle 3"/>
          <p:cNvSpPr>
            <a:spLocks noGrp="1" noChangeArrowheads="1"/>
          </p:cNvSpPr>
          <p:nvPr>
            <p:ph type="body" idx="1"/>
          </p:nvPr>
        </p:nvSpPr>
        <p:spPr>
          <a:xfrm>
            <a:off x="530044" y="1372351"/>
            <a:ext cx="11545046" cy="4343400"/>
          </a:xfrm>
        </p:spPr>
        <p:txBody>
          <a:bodyPr>
            <a:normAutofit fontScale="92500" lnSpcReduction="20000"/>
          </a:bodyPr>
          <a:lstStyle/>
          <a:p>
            <a:pPr>
              <a:lnSpc>
                <a:spcPct val="90000"/>
              </a:lnSpc>
              <a:buFont typeface="Wingdings" panose="05000000000000000000" pitchFamily="2" charset="2"/>
              <a:buNone/>
            </a:pPr>
            <a:r>
              <a:rPr lang="en-US" altLang="en-US" dirty="0"/>
              <a:t>Research suggests that at 75% a reader…</a:t>
            </a:r>
          </a:p>
          <a:p>
            <a:pPr>
              <a:lnSpc>
                <a:spcPct val="90000"/>
              </a:lnSpc>
            </a:pPr>
            <a:endParaRPr lang="en-US" altLang="en-US" dirty="0"/>
          </a:p>
          <a:p>
            <a:pPr>
              <a:lnSpc>
                <a:spcPct val="90000"/>
              </a:lnSpc>
            </a:pPr>
            <a:r>
              <a:rPr lang="en-US" altLang="en-US" dirty="0"/>
              <a:t>can have a </a:t>
            </a:r>
            <a:r>
              <a:rPr lang="en-US" altLang="en-US" b="1" dirty="0">
                <a:solidFill>
                  <a:schemeClr val="tx2"/>
                </a:solidFill>
              </a:rPr>
              <a:t>successful reading experience</a:t>
            </a:r>
            <a:r>
              <a:rPr lang="en-US" altLang="en-US" dirty="0"/>
              <a:t> without frustration or boredom.</a:t>
            </a:r>
          </a:p>
          <a:p>
            <a:pPr>
              <a:lnSpc>
                <a:spcPct val="90000"/>
              </a:lnSpc>
            </a:pPr>
            <a:endParaRPr lang="en-US" altLang="en-US" dirty="0"/>
          </a:p>
          <a:p>
            <a:pPr>
              <a:lnSpc>
                <a:spcPct val="90000"/>
              </a:lnSpc>
            </a:pPr>
            <a:r>
              <a:rPr lang="en-US" altLang="en-US" dirty="0"/>
              <a:t>can achieve </a:t>
            </a:r>
            <a:r>
              <a:rPr lang="en-US" altLang="en-US" b="1" dirty="0">
                <a:solidFill>
                  <a:schemeClr val="tx2"/>
                </a:solidFill>
              </a:rPr>
              <a:t>“functional comprehension”</a:t>
            </a:r>
            <a:r>
              <a:rPr lang="en-US" altLang="en-US" dirty="0"/>
              <a:t> of the text.</a:t>
            </a:r>
          </a:p>
          <a:p>
            <a:pPr>
              <a:lnSpc>
                <a:spcPct val="90000"/>
              </a:lnSpc>
            </a:pPr>
            <a:endParaRPr lang="en-US" altLang="en-US" dirty="0"/>
          </a:p>
          <a:p>
            <a:pPr>
              <a:lnSpc>
                <a:spcPct val="90000"/>
              </a:lnSpc>
            </a:pPr>
            <a:r>
              <a:rPr lang="en-US" altLang="en-US" dirty="0"/>
              <a:t>will be </a:t>
            </a:r>
            <a:r>
              <a:rPr lang="en-US" altLang="en-US" b="1" dirty="0">
                <a:solidFill>
                  <a:schemeClr val="tx2"/>
                </a:solidFill>
              </a:rPr>
              <a:t>sufficiently challenged</a:t>
            </a:r>
            <a:r>
              <a:rPr lang="en-US" altLang="en-US" dirty="0"/>
              <a:t> (by vocabulary and syntax). </a:t>
            </a:r>
          </a:p>
          <a:p>
            <a:pPr>
              <a:lnSpc>
                <a:spcPct val="90000"/>
              </a:lnSpc>
            </a:pPr>
            <a:endParaRPr lang="en-US" altLang="en-US" dirty="0"/>
          </a:p>
          <a:p>
            <a:pPr>
              <a:lnSpc>
                <a:spcPct val="90000"/>
              </a:lnSpc>
            </a:pPr>
            <a:endParaRPr lang="en-US" altLang="en-US" dirty="0"/>
          </a:p>
          <a:p>
            <a:pPr algn="ctr">
              <a:lnSpc>
                <a:spcPct val="90000"/>
              </a:lnSpc>
              <a:buFont typeface="Wingdings" panose="05000000000000000000" pitchFamily="2" charset="2"/>
              <a:buNone/>
            </a:pPr>
            <a:r>
              <a:rPr lang="en-US" altLang="en-US" b="1" i="1" dirty="0">
                <a:solidFill>
                  <a:srgbClr val="003366"/>
                </a:solidFill>
              </a:rPr>
              <a:t>			75% is the “right amount of challenge”</a:t>
            </a:r>
            <a:r>
              <a:rPr lang="en-US" altLang="en-US" dirty="0"/>
              <a:t> </a:t>
            </a:r>
          </a:p>
        </p:txBody>
      </p:sp>
      <p:sp>
        <p:nvSpPr>
          <p:cNvPr id="2" name="TextBox 1"/>
          <p:cNvSpPr txBox="1"/>
          <p:nvPr/>
        </p:nvSpPr>
        <p:spPr>
          <a:xfrm>
            <a:off x="8011886" y="5551714"/>
            <a:ext cx="3810000" cy="369332"/>
          </a:xfrm>
          <a:prstGeom prst="rect">
            <a:avLst/>
          </a:prstGeom>
          <a:noFill/>
        </p:spPr>
        <p:txBody>
          <a:bodyPr wrap="square" rtlCol="0">
            <a:spAutoFit/>
          </a:bodyPr>
          <a:lstStyle/>
          <a:p>
            <a:r>
              <a:rPr lang="en-US" dirty="0" smtClean="0"/>
              <a:t>Challenge Matching</a:t>
            </a:r>
            <a:endParaRPr lang="en-US" dirty="0"/>
          </a:p>
        </p:txBody>
      </p:sp>
    </p:spTree>
    <p:extLst>
      <p:ext uri="{BB962C8B-B14F-4D97-AF65-F5344CB8AC3E}">
        <p14:creationId xmlns:p14="http://schemas.microsoft.com/office/powerpoint/2010/main" val="8849337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8585" y="-4946"/>
            <a:ext cx="11369903" cy="947923"/>
          </a:xfrm>
        </p:spPr>
        <p:txBody>
          <a:bodyPr>
            <a:normAutofit/>
          </a:bodyPr>
          <a:lstStyle/>
          <a:p>
            <a:pPr algn="ctr"/>
            <a:r>
              <a:rPr lang="en-US" b="1" dirty="0">
                <a:latin typeface="Vollkorn Regular" panose="02000503070000020003" pitchFamily="2" charset="0"/>
              </a:rPr>
              <a:t>Creating the Right Amount of Challenge</a:t>
            </a:r>
          </a:p>
        </p:txBody>
      </p:sp>
      <p:sp>
        <p:nvSpPr>
          <p:cNvPr id="4" name="Slide Number Placeholder 3"/>
          <p:cNvSpPr>
            <a:spLocks noGrp="1"/>
          </p:cNvSpPr>
          <p:nvPr>
            <p:ph type="sldNum" sz="quarter" idx="12"/>
          </p:nvPr>
        </p:nvSpPr>
        <p:spPr/>
        <p:txBody>
          <a:bodyPr/>
          <a:lstStyle/>
          <a:p>
            <a:fld id="{16630861-4318-414B-8E21-CA5F03E7BD41}" type="slidenum">
              <a:rPr lang="en-US" smtClean="0"/>
              <a:t>29</a:t>
            </a:fld>
            <a:endParaRPr lang="en-US"/>
          </a:p>
        </p:txBody>
      </p:sp>
      <p:sp>
        <p:nvSpPr>
          <p:cNvPr id="19" name="Right Triangle 18"/>
          <p:cNvSpPr/>
          <p:nvPr/>
        </p:nvSpPr>
        <p:spPr>
          <a:xfrm rot="21120679">
            <a:off x="950391" y="1330137"/>
            <a:ext cx="810914" cy="484547"/>
          </a:xfrm>
          <a:prstGeom prst="rtTriangle">
            <a:avLst/>
          </a:prstGeom>
          <a:solidFill>
            <a:srgbClr val="F7FB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1179463" y="1338371"/>
            <a:ext cx="1574260" cy="1568959"/>
          </a:xfrm>
          <a:prstGeom prst="rect">
            <a:avLst/>
          </a:prstGeom>
          <a:ln>
            <a:noFill/>
          </a:ln>
          <a:effectLst>
            <a:outerShdw blurRad="190500" algn="tl" rotWithShape="0">
              <a:srgbClr val="000000">
                <a:alpha val="70000"/>
              </a:srgbClr>
            </a:outerShdw>
          </a:effectLst>
        </p:spPr>
      </p:pic>
      <p:sp>
        <p:nvSpPr>
          <p:cNvPr id="30" name="Rectangle 29"/>
          <p:cNvSpPr/>
          <p:nvPr/>
        </p:nvSpPr>
        <p:spPr>
          <a:xfrm>
            <a:off x="8364722" y="2369760"/>
            <a:ext cx="3078216" cy="690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B050"/>
                </a:solidFill>
                <a:latin typeface="Fira Sans" panose="020B0503050000020004"/>
              </a:rPr>
              <a:t>Productive Struggle</a:t>
            </a:r>
          </a:p>
        </p:txBody>
      </p:sp>
      <p:pic>
        <p:nvPicPr>
          <p:cNvPr id="31" name="Picture 30"/>
          <p:cNvPicPr>
            <a:picLocks noChangeAspect="1"/>
          </p:cNvPicPr>
          <p:nvPr/>
        </p:nvPicPr>
        <p:blipFill rotWithShape="1">
          <a:blip r:embed="rId5">
            <a:clrChange>
              <a:clrFrom>
                <a:srgbClr val="ECF6F5"/>
              </a:clrFrom>
              <a:clrTo>
                <a:srgbClr val="ECF6F5">
                  <a:alpha val="0"/>
                </a:srgbClr>
              </a:clrTo>
            </a:clrChange>
          </a:blip>
          <a:srcRect l="42627" t="1" r="13636" b="355"/>
          <a:stretch/>
        </p:blipFill>
        <p:spPr>
          <a:xfrm>
            <a:off x="4747364" y="3285472"/>
            <a:ext cx="3469709" cy="3436005"/>
          </a:xfrm>
          <a:prstGeom prst="rect">
            <a:avLst/>
          </a:prstGeom>
        </p:spPr>
      </p:pic>
      <p:sp>
        <p:nvSpPr>
          <p:cNvPr id="32" name="Rectangle 31"/>
          <p:cNvSpPr/>
          <p:nvPr/>
        </p:nvSpPr>
        <p:spPr>
          <a:xfrm>
            <a:off x="3016751" y="3533476"/>
            <a:ext cx="1730613" cy="2884681"/>
          </a:xfrm>
          <a:prstGeom prst="rect">
            <a:avLst/>
          </a:prstGeom>
          <a:solidFill>
            <a:srgbClr val="F7FBFC"/>
          </a:solidFill>
          <a:ln>
            <a:solidFill>
              <a:srgbClr val="F7FB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a:endCxn id="31" idx="1"/>
          </p:cNvCxnSpPr>
          <p:nvPr/>
        </p:nvCxnSpPr>
        <p:spPr>
          <a:xfrm>
            <a:off x="2259482" y="4952956"/>
            <a:ext cx="2487882" cy="50519"/>
          </a:xfrm>
          <a:prstGeom prst="straightConnector1">
            <a:avLst/>
          </a:prstGeom>
          <a:ln w="57150">
            <a:solidFill>
              <a:srgbClr val="00B050"/>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6">
            <a:clrChange>
              <a:clrFrom>
                <a:srgbClr val="EDF7F6"/>
              </a:clrFrom>
              <a:clrTo>
                <a:srgbClr val="EDF7F6">
                  <a:alpha val="0"/>
                </a:srgbClr>
              </a:clrTo>
            </a:clrChange>
          </a:blip>
          <a:stretch>
            <a:fillRect/>
          </a:stretch>
        </p:blipFill>
        <p:spPr>
          <a:xfrm>
            <a:off x="9468567" y="3632700"/>
            <a:ext cx="1304925" cy="2571750"/>
          </a:xfrm>
          <a:prstGeom prst="rect">
            <a:avLst/>
          </a:prstGeom>
        </p:spPr>
      </p:pic>
      <p:sp>
        <p:nvSpPr>
          <p:cNvPr id="12" name="Rectangle 11"/>
          <p:cNvSpPr/>
          <p:nvPr/>
        </p:nvSpPr>
        <p:spPr>
          <a:xfrm>
            <a:off x="4908554" y="4607402"/>
            <a:ext cx="5212475" cy="58123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rgbClr val="00B050"/>
              </a:solidFill>
            </a:endParaRPr>
          </a:p>
        </p:txBody>
      </p:sp>
      <p:pic>
        <p:nvPicPr>
          <p:cNvPr id="37" name="Picture 36"/>
          <p:cNvPicPr>
            <a:picLocks noChangeAspect="1"/>
          </p:cNvPicPr>
          <p:nvPr/>
        </p:nvPicPr>
        <p:blipFill rotWithShape="1">
          <a:blip r:embed="rId7"/>
          <a:srcRect l="3589" r="77200" b="2998"/>
          <a:stretch/>
        </p:blipFill>
        <p:spPr>
          <a:xfrm>
            <a:off x="860573" y="3261143"/>
            <a:ext cx="1315234" cy="3341259"/>
          </a:xfrm>
          <a:prstGeom prst="rect">
            <a:avLst/>
          </a:prstGeom>
        </p:spPr>
      </p:pic>
      <p:sp>
        <p:nvSpPr>
          <p:cNvPr id="15" name="Rectangle 14"/>
          <p:cNvSpPr/>
          <p:nvPr/>
        </p:nvSpPr>
        <p:spPr>
          <a:xfrm>
            <a:off x="960633" y="5155189"/>
            <a:ext cx="713972" cy="45719"/>
          </a:xfrm>
          <a:prstGeom prst="rect">
            <a:avLst/>
          </a:prstGeom>
          <a:solidFill>
            <a:schemeClr val="tx1"/>
          </a:solidFill>
          <a:ln w="38100" cap="flat" cmpd="sng" algn="ctr">
            <a:solidFill>
              <a:schemeClr val="tx1">
                <a:lumMod val="95000"/>
                <a:lumOff val="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10" name="TextBox 9"/>
          <p:cNvSpPr txBox="1"/>
          <p:nvPr/>
        </p:nvSpPr>
        <p:spPr>
          <a:xfrm>
            <a:off x="7232990" y="6402347"/>
            <a:ext cx="5341682" cy="400110"/>
          </a:xfrm>
          <a:prstGeom prst="rect">
            <a:avLst/>
          </a:prstGeom>
          <a:noFill/>
        </p:spPr>
        <p:txBody>
          <a:bodyPr wrap="square" rtlCol="0">
            <a:spAutoFit/>
          </a:bodyPr>
          <a:lstStyle/>
          <a:p>
            <a:pPr algn="ctr"/>
            <a:r>
              <a:rPr lang="en-US" sz="1000" dirty="0">
                <a:solidFill>
                  <a:schemeClr val="bg1">
                    <a:lumMod val="65000"/>
                  </a:schemeClr>
                </a:solidFill>
                <a:latin typeface="Fira Sans" panose="020B0503050000020004" pitchFamily="34" charset="0"/>
              </a:rPr>
              <a:t>This presentation constitutes the confidential information of MetaMetrics, Inc.  </a:t>
            </a:r>
          </a:p>
          <a:p>
            <a:pPr algn="ctr"/>
            <a:r>
              <a:rPr lang="en-US" sz="1000" dirty="0">
                <a:solidFill>
                  <a:schemeClr val="bg1">
                    <a:lumMod val="65000"/>
                  </a:schemeClr>
                </a:solidFill>
                <a:latin typeface="Fira Sans" panose="020B0503050000020004" pitchFamily="34" charset="0"/>
              </a:rPr>
              <a:t>Copyright ©2017.  All rights reserved.</a:t>
            </a:r>
          </a:p>
        </p:txBody>
      </p:sp>
      <p:pic>
        <p:nvPicPr>
          <p:cNvPr id="7" name="Picture 6" descr="21stcenturyreadingclassroom - home"/>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56262" y="1103841"/>
            <a:ext cx="3158529" cy="2105687"/>
          </a:xfrm>
          <a:prstGeom prst="rect">
            <a:avLst/>
          </a:prstGeom>
          <a:ln>
            <a:noFill/>
          </a:ln>
          <a:effectLst>
            <a:outerShdw blurRad="190500" algn="tl" rotWithShape="0">
              <a:srgbClr val="000000">
                <a:alpha val="70000"/>
              </a:srgbClr>
            </a:outerShdw>
          </a:effectLst>
        </p:spPr>
      </p:pic>
      <p:sp>
        <p:nvSpPr>
          <p:cNvPr id="17" name="TextBox 16"/>
          <p:cNvSpPr txBox="1"/>
          <p:nvPr/>
        </p:nvSpPr>
        <p:spPr>
          <a:xfrm>
            <a:off x="7914143" y="909148"/>
            <a:ext cx="3979375" cy="1384995"/>
          </a:xfrm>
          <a:prstGeom prst="rect">
            <a:avLst/>
          </a:prstGeom>
          <a:solidFill>
            <a:schemeClr val="bg1"/>
          </a:solidFill>
          <a:ln>
            <a:solidFill>
              <a:schemeClr val="bg1"/>
            </a:solidFill>
          </a:ln>
        </p:spPr>
        <p:txBody>
          <a:bodyPr wrap="square" rtlCol="0">
            <a:spAutoFit/>
          </a:bodyPr>
          <a:lstStyle/>
          <a:p>
            <a:pPr algn="ctr"/>
            <a:r>
              <a:rPr lang="en-US" sz="2800" b="1" dirty="0">
                <a:solidFill>
                  <a:srgbClr val="60636B"/>
                </a:solidFill>
              </a:rPr>
              <a:t>Readability of text paired with reading ability of student forecasts…</a:t>
            </a:r>
          </a:p>
        </p:txBody>
      </p:sp>
    </p:spTree>
    <p:custDataLst>
      <p:tags r:id="rId1"/>
    </p:custDataLst>
    <p:extLst>
      <p:ext uri="{BB962C8B-B14F-4D97-AF65-F5344CB8AC3E}">
        <p14:creationId xmlns:p14="http://schemas.microsoft.com/office/powerpoint/2010/main" val="3417302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p:txBody>
          <a:bodyPr>
            <a:normAutofit/>
          </a:bodyPr>
          <a:lstStyle/>
          <a:p>
            <a:r>
              <a:rPr lang="en-US" sz="5400" b="1" dirty="0" smtClean="0">
                <a:latin typeface="Vollkorn Regular" panose="02000503070000020003" pitchFamily="2" charset="0"/>
              </a:rPr>
              <a:t>Session Structure</a:t>
            </a:r>
            <a:endParaRPr lang="en-US" sz="5400" b="1" dirty="0">
              <a:latin typeface="Vollkorn Regular" panose="02000503070000020003" pitchFamily="2" charset="0"/>
            </a:endParaRPr>
          </a:p>
        </p:txBody>
      </p:sp>
      <p:sp>
        <p:nvSpPr>
          <p:cNvPr id="7" name="Content Placeholder 6"/>
          <p:cNvSpPr>
            <a:spLocks noGrp="1"/>
          </p:cNvSpPr>
          <p:nvPr>
            <p:ph idx="1"/>
          </p:nvPr>
        </p:nvSpPr>
        <p:spPr>
          <a:xfrm>
            <a:off x="398585" y="1328057"/>
            <a:ext cx="11369903" cy="4545205"/>
          </a:xfrm>
        </p:spPr>
        <p:txBody>
          <a:bodyPr>
            <a:normAutofit/>
          </a:bodyPr>
          <a:lstStyle/>
          <a:p>
            <a:pPr marL="0" lvl="0" indent="0">
              <a:buNone/>
            </a:pPr>
            <a:endParaRPr lang="en-US" sz="3600" b="1" dirty="0"/>
          </a:p>
          <a:p>
            <a:pPr marL="0" lvl="0" indent="0">
              <a:buNone/>
            </a:pPr>
            <a:r>
              <a:rPr lang="en-US" sz="4000" dirty="0" smtClean="0"/>
              <a:t>3 Part Session</a:t>
            </a:r>
          </a:p>
          <a:p>
            <a:pPr lvl="1"/>
            <a:r>
              <a:rPr lang="en-US" sz="3600" dirty="0" smtClean="0"/>
              <a:t>Text Complexity: Quantitative Measure</a:t>
            </a:r>
          </a:p>
          <a:p>
            <a:pPr lvl="1"/>
            <a:r>
              <a:rPr lang="en-US" sz="3600" dirty="0" smtClean="0"/>
              <a:t>Text Complexity: Qualitative Measure </a:t>
            </a:r>
            <a:r>
              <a:rPr lang="en-US" sz="3600" i="1" dirty="0" smtClean="0"/>
              <a:t>(Break)</a:t>
            </a:r>
          </a:p>
          <a:p>
            <a:pPr lvl="1"/>
            <a:r>
              <a:rPr lang="en-US" sz="3600" dirty="0" smtClean="0"/>
              <a:t>Text Complexity: Reader and Task Considerations</a:t>
            </a:r>
          </a:p>
        </p:txBody>
      </p:sp>
      <p:sp>
        <p:nvSpPr>
          <p:cNvPr id="5" name="Slide Number Placeholder 4"/>
          <p:cNvSpPr>
            <a:spLocks noGrp="1"/>
          </p:cNvSpPr>
          <p:nvPr>
            <p:ph type="sldNum" sz="quarter" idx="12"/>
          </p:nvPr>
        </p:nvSpPr>
        <p:spPr/>
        <p:txBody>
          <a:bodyPr/>
          <a:lstStyle/>
          <a:p>
            <a:fld id="{16630861-4318-414B-8E21-CA5F03E7BD41}" type="slidenum">
              <a:rPr lang="en-US" smtClean="0"/>
              <a:t>3</a:t>
            </a:fld>
            <a:endParaRPr lang="en-US"/>
          </a:p>
        </p:txBody>
      </p:sp>
    </p:spTree>
    <p:extLst>
      <p:ext uri="{BB962C8B-B14F-4D97-AF65-F5344CB8AC3E}">
        <p14:creationId xmlns:p14="http://schemas.microsoft.com/office/powerpoint/2010/main" val="7367250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8585" y="-4946"/>
            <a:ext cx="11369903" cy="947923"/>
          </a:xfrm>
        </p:spPr>
        <p:txBody>
          <a:bodyPr>
            <a:normAutofit/>
          </a:bodyPr>
          <a:lstStyle/>
          <a:p>
            <a:pPr algn="ctr"/>
            <a:r>
              <a:rPr lang="en-US" b="1" dirty="0">
                <a:latin typeface="Vollkorn Regular" panose="02000503070000020003" pitchFamily="2" charset="0"/>
              </a:rPr>
              <a:t>Creating the Right Amount of Challenge</a:t>
            </a:r>
          </a:p>
        </p:txBody>
      </p:sp>
      <p:sp>
        <p:nvSpPr>
          <p:cNvPr id="4" name="Slide Number Placeholder 3"/>
          <p:cNvSpPr>
            <a:spLocks noGrp="1"/>
          </p:cNvSpPr>
          <p:nvPr>
            <p:ph type="sldNum" sz="quarter" idx="12"/>
          </p:nvPr>
        </p:nvSpPr>
        <p:spPr/>
        <p:txBody>
          <a:bodyPr/>
          <a:lstStyle/>
          <a:p>
            <a:fld id="{16630861-4318-414B-8E21-CA5F03E7BD41}" type="slidenum">
              <a:rPr lang="en-US" smtClean="0"/>
              <a:t>30</a:t>
            </a:fld>
            <a:endParaRPr lang="en-US"/>
          </a:p>
        </p:txBody>
      </p:sp>
      <p:sp>
        <p:nvSpPr>
          <p:cNvPr id="19" name="Right Triangle 18"/>
          <p:cNvSpPr/>
          <p:nvPr/>
        </p:nvSpPr>
        <p:spPr>
          <a:xfrm rot="21120679">
            <a:off x="950391" y="1330137"/>
            <a:ext cx="810914" cy="484547"/>
          </a:xfrm>
          <a:prstGeom prst="rtTriangle">
            <a:avLst/>
          </a:prstGeom>
          <a:solidFill>
            <a:srgbClr val="F7FB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Differentiating Instruction - seeing a differen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8704" y="958452"/>
            <a:ext cx="3340642" cy="2220545"/>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5"/>
          <a:stretch>
            <a:fillRect/>
          </a:stretch>
        </p:blipFill>
        <p:spPr>
          <a:xfrm>
            <a:off x="1179463" y="1338371"/>
            <a:ext cx="1574260" cy="1568959"/>
          </a:xfrm>
          <a:prstGeom prst="rect">
            <a:avLst/>
          </a:prstGeom>
          <a:ln>
            <a:noFill/>
          </a:ln>
          <a:effectLst>
            <a:outerShdw blurRad="190500" algn="tl" rotWithShape="0">
              <a:srgbClr val="000000">
                <a:alpha val="70000"/>
              </a:srgbClr>
            </a:outerShdw>
          </a:effectLst>
        </p:spPr>
      </p:pic>
      <p:sp>
        <p:nvSpPr>
          <p:cNvPr id="16" name="TextBox 15"/>
          <p:cNvSpPr txBox="1"/>
          <p:nvPr/>
        </p:nvSpPr>
        <p:spPr>
          <a:xfrm>
            <a:off x="7914143" y="909148"/>
            <a:ext cx="3979375" cy="1384995"/>
          </a:xfrm>
          <a:prstGeom prst="rect">
            <a:avLst/>
          </a:prstGeom>
          <a:solidFill>
            <a:schemeClr val="bg1"/>
          </a:solidFill>
          <a:ln>
            <a:solidFill>
              <a:schemeClr val="bg1"/>
            </a:solidFill>
          </a:ln>
        </p:spPr>
        <p:txBody>
          <a:bodyPr wrap="square" rtlCol="0">
            <a:spAutoFit/>
          </a:bodyPr>
          <a:lstStyle/>
          <a:p>
            <a:pPr algn="ctr"/>
            <a:r>
              <a:rPr lang="en-US" sz="2800" b="1" dirty="0">
                <a:solidFill>
                  <a:srgbClr val="60636B"/>
                </a:solidFill>
              </a:rPr>
              <a:t>Readability of text paired with reading ability of student forecasts…</a:t>
            </a:r>
          </a:p>
        </p:txBody>
      </p:sp>
      <p:sp>
        <p:nvSpPr>
          <p:cNvPr id="30" name="Rectangle 29"/>
          <p:cNvSpPr/>
          <p:nvPr/>
        </p:nvSpPr>
        <p:spPr>
          <a:xfrm>
            <a:off x="8364723" y="2297898"/>
            <a:ext cx="3078216" cy="690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A7253F"/>
                </a:solidFill>
                <a:latin typeface="Fira Sans" panose="020B0503050000020004"/>
              </a:rPr>
              <a:t>Destructive </a:t>
            </a:r>
          </a:p>
          <a:p>
            <a:pPr algn="ctr"/>
            <a:r>
              <a:rPr lang="en-US" sz="3200" b="1" dirty="0">
                <a:solidFill>
                  <a:srgbClr val="A7253F"/>
                </a:solidFill>
                <a:latin typeface="Fira Sans" panose="020B0503050000020004"/>
              </a:rPr>
              <a:t>Struggle</a:t>
            </a:r>
          </a:p>
        </p:txBody>
      </p:sp>
      <p:pic>
        <p:nvPicPr>
          <p:cNvPr id="31" name="Picture 30"/>
          <p:cNvPicPr>
            <a:picLocks noChangeAspect="1"/>
          </p:cNvPicPr>
          <p:nvPr/>
        </p:nvPicPr>
        <p:blipFill rotWithShape="1">
          <a:blip r:embed="rId6">
            <a:clrChange>
              <a:clrFrom>
                <a:srgbClr val="EDF7F6"/>
              </a:clrFrom>
              <a:clrTo>
                <a:srgbClr val="EDF7F6">
                  <a:alpha val="0"/>
                </a:srgbClr>
              </a:clrTo>
            </a:clrChange>
          </a:blip>
          <a:srcRect l="42627" t="1" r="13636" b="355"/>
          <a:stretch/>
        </p:blipFill>
        <p:spPr>
          <a:xfrm>
            <a:off x="4747364" y="3285472"/>
            <a:ext cx="3469709" cy="3436005"/>
          </a:xfrm>
          <a:prstGeom prst="rect">
            <a:avLst/>
          </a:prstGeom>
        </p:spPr>
      </p:pic>
      <p:sp>
        <p:nvSpPr>
          <p:cNvPr id="32" name="Rectangle 31"/>
          <p:cNvSpPr/>
          <p:nvPr/>
        </p:nvSpPr>
        <p:spPr>
          <a:xfrm>
            <a:off x="3016751" y="3533476"/>
            <a:ext cx="1730613" cy="2884681"/>
          </a:xfrm>
          <a:prstGeom prst="rect">
            <a:avLst/>
          </a:prstGeom>
          <a:solidFill>
            <a:srgbClr val="F7FBFC"/>
          </a:solidFill>
          <a:ln>
            <a:solidFill>
              <a:srgbClr val="F7FB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2259482" y="4952956"/>
            <a:ext cx="2674125" cy="721334"/>
          </a:xfrm>
          <a:prstGeom prst="straightConnector1">
            <a:avLst/>
          </a:prstGeom>
          <a:ln w="57150">
            <a:solidFill>
              <a:srgbClr val="A7253F"/>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7">
            <a:clrChange>
              <a:clrFrom>
                <a:srgbClr val="ECF7F5"/>
              </a:clrFrom>
              <a:clrTo>
                <a:srgbClr val="ECF7F5">
                  <a:alpha val="0"/>
                </a:srgbClr>
              </a:clrTo>
            </a:clrChange>
          </a:blip>
          <a:stretch>
            <a:fillRect/>
          </a:stretch>
        </p:blipFill>
        <p:spPr>
          <a:xfrm>
            <a:off x="9468567" y="3632700"/>
            <a:ext cx="1304925" cy="2571750"/>
          </a:xfrm>
          <a:prstGeom prst="rect">
            <a:avLst/>
          </a:prstGeom>
        </p:spPr>
      </p:pic>
      <p:sp>
        <p:nvSpPr>
          <p:cNvPr id="12" name="Rectangle 11"/>
          <p:cNvSpPr/>
          <p:nvPr/>
        </p:nvSpPr>
        <p:spPr>
          <a:xfrm>
            <a:off x="4933607" y="5200908"/>
            <a:ext cx="5212475" cy="1003542"/>
          </a:xfrm>
          <a:prstGeom prst="rect">
            <a:avLst/>
          </a:prstGeom>
          <a:solidFill>
            <a:srgbClr val="A7253F">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7" name="Picture 36"/>
          <p:cNvPicPr>
            <a:picLocks noChangeAspect="1"/>
          </p:cNvPicPr>
          <p:nvPr/>
        </p:nvPicPr>
        <p:blipFill rotWithShape="1">
          <a:blip r:embed="rId8"/>
          <a:srcRect l="3589" r="77200" b="2998"/>
          <a:stretch/>
        </p:blipFill>
        <p:spPr>
          <a:xfrm>
            <a:off x="860573" y="3261143"/>
            <a:ext cx="1315234" cy="3341259"/>
          </a:xfrm>
          <a:prstGeom prst="rect">
            <a:avLst/>
          </a:prstGeom>
        </p:spPr>
      </p:pic>
      <p:sp>
        <p:nvSpPr>
          <p:cNvPr id="15" name="Rectangle 14"/>
          <p:cNvSpPr/>
          <p:nvPr/>
        </p:nvSpPr>
        <p:spPr>
          <a:xfrm>
            <a:off x="960633" y="5155189"/>
            <a:ext cx="713972" cy="45719"/>
          </a:xfrm>
          <a:prstGeom prst="rect">
            <a:avLst/>
          </a:prstGeom>
          <a:solidFill>
            <a:schemeClr val="tx1"/>
          </a:solidFill>
          <a:ln w="38100" cap="flat" cmpd="sng" algn="ctr">
            <a:solidFill>
              <a:schemeClr val="tx1">
                <a:lumMod val="95000"/>
                <a:lumOff val="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10" name="TextBox 9"/>
          <p:cNvSpPr txBox="1"/>
          <p:nvPr/>
        </p:nvSpPr>
        <p:spPr>
          <a:xfrm>
            <a:off x="7232990" y="6402347"/>
            <a:ext cx="5341682" cy="400110"/>
          </a:xfrm>
          <a:prstGeom prst="rect">
            <a:avLst/>
          </a:prstGeom>
          <a:noFill/>
        </p:spPr>
        <p:txBody>
          <a:bodyPr wrap="square" rtlCol="0">
            <a:spAutoFit/>
          </a:bodyPr>
          <a:lstStyle/>
          <a:p>
            <a:pPr algn="ctr"/>
            <a:r>
              <a:rPr lang="en-US" sz="1000" dirty="0">
                <a:solidFill>
                  <a:schemeClr val="bg1">
                    <a:lumMod val="65000"/>
                  </a:schemeClr>
                </a:solidFill>
                <a:latin typeface="Fira Sans" panose="020B0503050000020004" pitchFamily="34" charset="0"/>
              </a:rPr>
              <a:t>This presentation constitutes the confidential information of MetaMetrics, Inc.  </a:t>
            </a:r>
          </a:p>
          <a:p>
            <a:pPr algn="ctr"/>
            <a:r>
              <a:rPr lang="en-US" sz="1000" dirty="0">
                <a:solidFill>
                  <a:schemeClr val="bg1">
                    <a:lumMod val="65000"/>
                  </a:schemeClr>
                </a:solidFill>
                <a:latin typeface="Fira Sans" panose="020B0503050000020004" pitchFamily="34" charset="0"/>
              </a:rPr>
              <a:t>Copyright ©2017.  All rights reserved.</a:t>
            </a:r>
          </a:p>
        </p:txBody>
      </p:sp>
    </p:spTree>
    <p:custDataLst>
      <p:tags r:id="rId1"/>
    </p:custDataLst>
    <p:extLst>
      <p:ext uri="{BB962C8B-B14F-4D97-AF65-F5344CB8AC3E}">
        <p14:creationId xmlns:p14="http://schemas.microsoft.com/office/powerpoint/2010/main" val="37852187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8585" y="-4946"/>
            <a:ext cx="11369903" cy="947923"/>
          </a:xfrm>
        </p:spPr>
        <p:txBody>
          <a:bodyPr>
            <a:normAutofit/>
          </a:bodyPr>
          <a:lstStyle/>
          <a:p>
            <a:pPr algn="ctr"/>
            <a:r>
              <a:rPr lang="en-US" b="1" dirty="0">
                <a:latin typeface="Vollkorn Regular" panose="02000503070000020003" pitchFamily="2" charset="0"/>
              </a:rPr>
              <a:t>Creating the Right Amount of Challenge</a:t>
            </a:r>
          </a:p>
        </p:txBody>
      </p:sp>
      <p:sp>
        <p:nvSpPr>
          <p:cNvPr id="4" name="Slide Number Placeholder 3"/>
          <p:cNvSpPr>
            <a:spLocks noGrp="1"/>
          </p:cNvSpPr>
          <p:nvPr>
            <p:ph type="sldNum" sz="quarter" idx="12"/>
          </p:nvPr>
        </p:nvSpPr>
        <p:spPr/>
        <p:txBody>
          <a:bodyPr/>
          <a:lstStyle/>
          <a:p>
            <a:fld id="{16630861-4318-414B-8E21-CA5F03E7BD41}" type="slidenum">
              <a:rPr lang="en-US" smtClean="0"/>
              <a:t>31</a:t>
            </a:fld>
            <a:endParaRPr lang="en-US"/>
          </a:p>
        </p:txBody>
      </p:sp>
      <p:sp>
        <p:nvSpPr>
          <p:cNvPr id="19" name="Right Triangle 18"/>
          <p:cNvSpPr/>
          <p:nvPr/>
        </p:nvSpPr>
        <p:spPr>
          <a:xfrm rot="21120679">
            <a:off x="950391" y="1330137"/>
            <a:ext cx="810914" cy="484547"/>
          </a:xfrm>
          <a:prstGeom prst="rtTriangle">
            <a:avLst/>
          </a:prstGeom>
          <a:solidFill>
            <a:srgbClr val="F7FB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stretch>
            <a:fillRect/>
          </a:stretch>
        </p:blipFill>
        <p:spPr>
          <a:xfrm>
            <a:off x="1179463" y="1338371"/>
            <a:ext cx="1574260" cy="1568959"/>
          </a:xfrm>
          <a:prstGeom prst="rect">
            <a:avLst/>
          </a:prstGeom>
          <a:ln>
            <a:noFill/>
          </a:ln>
          <a:effectLst>
            <a:outerShdw blurRad="190500" algn="tl" rotWithShape="0">
              <a:srgbClr val="000000">
                <a:alpha val="70000"/>
              </a:srgbClr>
            </a:outerShdw>
          </a:effectLst>
        </p:spPr>
      </p:pic>
      <p:sp>
        <p:nvSpPr>
          <p:cNvPr id="16" name="TextBox 15"/>
          <p:cNvSpPr txBox="1"/>
          <p:nvPr/>
        </p:nvSpPr>
        <p:spPr>
          <a:xfrm>
            <a:off x="7914144" y="879912"/>
            <a:ext cx="3979375" cy="1384995"/>
          </a:xfrm>
          <a:prstGeom prst="rect">
            <a:avLst/>
          </a:prstGeom>
          <a:solidFill>
            <a:schemeClr val="bg1"/>
          </a:solidFill>
          <a:ln>
            <a:solidFill>
              <a:schemeClr val="bg1"/>
            </a:solidFill>
          </a:ln>
        </p:spPr>
        <p:txBody>
          <a:bodyPr wrap="square" rtlCol="0">
            <a:spAutoFit/>
          </a:bodyPr>
          <a:lstStyle/>
          <a:p>
            <a:pPr algn="ctr"/>
            <a:r>
              <a:rPr lang="en-US" sz="2800" b="1" dirty="0">
                <a:solidFill>
                  <a:srgbClr val="60636B"/>
                </a:solidFill>
              </a:rPr>
              <a:t>FORECASTED </a:t>
            </a:r>
            <a:br>
              <a:rPr lang="en-US" sz="2800" b="1" dirty="0">
                <a:solidFill>
                  <a:srgbClr val="60636B"/>
                </a:solidFill>
              </a:rPr>
            </a:br>
            <a:r>
              <a:rPr lang="en-US" sz="2800" b="1" dirty="0">
                <a:solidFill>
                  <a:srgbClr val="60636B"/>
                </a:solidFill>
              </a:rPr>
              <a:t>COMPREHENSION RATE INDICATES…</a:t>
            </a:r>
          </a:p>
        </p:txBody>
      </p:sp>
      <p:sp>
        <p:nvSpPr>
          <p:cNvPr id="30" name="Rectangle 29"/>
          <p:cNvSpPr/>
          <p:nvPr/>
        </p:nvSpPr>
        <p:spPr>
          <a:xfrm>
            <a:off x="8364722" y="2393017"/>
            <a:ext cx="3078216" cy="690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134D7B"/>
                </a:solidFill>
                <a:latin typeface="Fira Sans" panose="020B0503050000020004"/>
              </a:rPr>
              <a:t>Little or No Struggle</a:t>
            </a:r>
          </a:p>
        </p:txBody>
      </p:sp>
      <p:pic>
        <p:nvPicPr>
          <p:cNvPr id="31" name="Picture 30"/>
          <p:cNvPicPr>
            <a:picLocks noChangeAspect="1"/>
          </p:cNvPicPr>
          <p:nvPr/>
        </p:nvPicPr>
        <p:blipFill rotWithShape="1">
          <a:blip r:embed="rId5">
            <a:clrChange>
              <a:clrFrom>
                <a:srgbClr val="EDF7F6"/>
              </a:clrFrom>
              <a:clrTo>
                <a:srgbClr val="EDF7F6">
                  <a:alpha val="0"/>
                </a:srgbClr>
              </a:clrTo>
            </a:clrChange>
          </a:blip>
          <a:srcRect l="42627" t="1" r="13636" b="355"/>
          <a:stretch/>
        </p:blipFill>
        <p:spPr>
          <a:xfrm>
            <a:off x="4747364" y="3285472"/>
            <a:ext cx="3469709" cy="3436005"/>
          </a:xfrm>
          <a:prstGeom prst="rect">
            <a:avLst/>
          </a:prstGeom>
        </p:spPr>
      </p:pic>
      <p:sp>
        <p:nvSpPr>
          <p:cNvPr id="32" name="Rectangle 31"/>
          <p:cNvSpPr/>
          <p:nvPr/>
        </p:nvSpPr>
        <p:spPr>
          <a:xfrm>
            <a:off x="3016751" y="3533476"/>
            <a:ext cx="1730613" cy="2884681"/>
          </a:xfrm>
          <a:prstGeom prst="rect">
            <a:avLst/>
          </a:prstGeom>
          <a:solidFill>
            <a:srgbClr val="F7FBFC"/>
          </a:solidFill>
          <a:ln>
            <a:solidFill>
              <a:srgbClr val="F7FB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V="1">
            <a:off x="2259482" y="4534422"/>
            <a:ext cx="2487882" cy="418534"/>
          </a:xfrm>
          <a:prstGeom prst="straightConnector1">
            <a:avLst/>
          </a:prstGeom>
          <a:ln w="57150">
            <a:solidFill>
              <a:srgbClr val="134D7B"/>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6">
            <a:clrChange>
              <a:clrFrom>
                <a:srgbClr val="ECF6F5"/>
              </a:clrFrom>
              <a:clrTo>
                <a:srgbClr val="ECF6F5">
                  <a:alpha val="0"/>
                </a:srgbClr>
              </a:clrTo>
            </a:clrChange>
          </a:blip>
          <a:stretch>
            <a:fillRect/>
          </a:stretch>
        </p:blipFill>
        <p:spPr>
          <a:xfrm>
            <a:off x="9468567" y="3632700"/>
            <a:ext cx="1304925" cy="2571750"/>
          </a:xfrm>
          <a:prstGeom prst="rect">
            <a:avLst/>
          </a:prstGeom>
        </p:spPr>
      </p:pic>
      <p:sp>
        <p:nvSpPr>
          <p:cNvPr id="12" name="Rectangle 11"/>
          <p:cNvSpPr/>
          <p:nvPr/>
        </p:nvSpPr>
        <p:spPr>
          <a:xfrm>
            <a:off x="4908554" y="3692435"/>
            <a:ext cx="5212475" cy="980090"/>
          </a:xfrm>
          <a:prstGeom prst="rect">
            <a:avLst/>
          </a:prstGeom>
          <a:solidFill>
            <a:srgbClr val="134D7B">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rgbClr val="00B050"/>
              </a:solidFill>
            </a:endParaRPr>
          </a:p>
        </p:txBody>
      </p:sp>
      <p:pic>
        <p:nvPicPr>
          <p:cNvPr id="37" name="Picture 36"/>
          <p:cNvPicPr>
            <a:picLocks noChangeAspect="1"/>
          </p:cNvPicPr>
          <p:nvPr/>
        </p:nvPicPr>
        <p:blipFill rotWithShape="1">
          <a:blip r:embed="rId7"/>
          <a:srcRect l="3589" r="77200" b="2998"/>
          <a:stretch/>
        </p:blipFill>
        <p:spPr>
          <a:xfrm>
            <a:off x="860573" y="3261143"/>
            <a:ext cx="1315234" cy="3341259"/>
          </a:xfrm>
          <a:prstGeom prst="rect">
            <a:avLst/>
          </a:prstGeom>
        </p:spPr>
      </p:pic>
      <p:sp>
        <p:nvSpPr>
          <p:cNvPr id="15" name="Rectangle 14"/>
          <p:cNvSpPr/>
          <p:nvPr/>
        </p:nvSpPr>
        <p:spPr>
          <a:xfrm>
            <a:off x="960633" y="5155189"/>
            <a:ext cx="713972" cy="45719"/>
          </a:xfrm>
          <a:prstGeom prst="rect">
            <a:avLst/>
          </a:prstGeom>
          <a:solidFill>
            <a:schemeClr val="tx1"/>
          </a:solidFill>
          <a:ln w="38100" cap="flat" cmpd="sng" algn="ctr">
            <a:solidFill>
              <a:schemeClr val="tx1">
                <a:lumMod val="95000"/>
                <a:lumOff val="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10" name="TextBox 9"/>
          <p:cNvSpPr txBox="1"/>
          <p:nvPr/>
        </p:nvSpPr>
        <p:spPr>
          <a:xfrm>
            <a:off x="7232990" y="6402347"/>
            <a:ext cx="5341682" cy="400110"/>
          </a:xfrm>
          <a:prstGeom prst="rect">
            <a:avLst/>
          </a:prstGeom>
          <a:noFill/>
        </p:spPr>
        <p:txBody>
          <a:bodyPr wrap="square" rtlCol="0">
            <a:spAutoFit/>
          </a:bodyPr>
          <a:lstStyle/>
          <a:p>
            <a:pPr algn="ctr"/>
            <a:r>
              <a:rPr lang="en-US" sz="1000" dirty="0">
                <a:solidFill>
                  <a:schemeClr val="bg1">
                    <a:lumMod val="65000"/>
                  </a:schemeClr>
                </a:solidFill>
                <a:latin typeface="Fira Sans" panose="020B0503050000020004" pitchFamily="34" charset="0"/>
              </a:rPr>
              <a:t>This presentation constitutes the confidential information of MetaMetrics, Inc.  </a:t>
            </a:r>
          </a:p>
          <a:p>
            <a:pPr algn="ctr"/>
            <a:r>
              <a:rPr lang="en-US" sz="1000" dirty="0">
                <a:solidFill>
                  <a:schemeClr val="bg1">
                    <a:lumMod val="65000"/>
                  </a:schemeClr>
                </a:solidFill>
                <a:latin typeface="Fira Sans" panose="020B0503050000020004" pitchFamily="34" charset="0"/>
              </a:rPr>
              <a:t>Copyright ©2017.  All rights reserved.</a:t>
            </a:r>
          </a:p>
        </p:txBody>
      </p:sp>
      <p:pic>
        <p:nvPicPr>
          <p:cNvPr id="11" name="Picture 10" descr="My English class: June 2013"/>
          <p:cNvPicPr>
            <a:picLocks noChangeAspect="1"/>
          </p:cNvPicPr>
          <p:nvPr/>
        </p:nvPicPr>
        <p:blipFill rotWithShape="1">
          <a:blip r:embed="rId8">
            <a:extLst>
              <a:ext uri="{28A0092B-C50C-407E-A947-70E740481C1C}">
                <a14:useLocalDpi xmlns:a14="http://schemas.microsoft.com/office/drawing/2010/main" val="0"/>
              </a:ext>
            </a:extLst>
          </a:blip>
          <a:srcRect l="12371" t="4215" r="13280"/>
          <a:stretch/>
        </p:blipFill>
        <p:spPr>
          <a:xfrm>
            <a:off x="4997885" y="922444"/>
            <a:ext cx="1853852" cy="2185440"/>
          </a:xfrm>
          <a:prstGeom prst="rect">
            <a:avLst/>
          </a:prstGeom>
          <a:ln>
            <a:noFill/>
          </a:ln>
          <a:effectLst>
            <a:outerShdw blurRad="190500" algn="tl" rotWithShape="0">
              <a:srgbClr val="000000">
                <a:alpha val="70000"/>
              </a:srgbClr>
            </a:outerShdw>
          </a:effectLst>
        </p:spPr>
      </p:pic>
      <p:sp>
        <p:nvSpPr>
          <p:cNvPr id="17" name="TextBox 16"/>
          <p:cNvSpPr txBox="1"/>
          <p:nvPr/>
        </p:nvSpPr>
        <p:spPr>
          <a:xfrm>
            <a:off x="7914143" y="909148"/>
            <a:ext cx="3979375" cy="1384995"/>
          </a:xfrm>
          <a:prstGeom prst="rect">
            <a:avLst/>
          </a:prstGeom>
          <a:solidFill>
            <a:schemeClr val="bg1"/>
          </a:solidFill>
          <a:ln>
            <a:solidFill>
              <a:schemeClr val="bg1"/>
            </a:solidFill>
          </a:ln>
        </p:spPr>
        <p:txBody>
          <a:bodyPr wrap="square" rtlCol="0">
            <a:spAutoFit/>
          </a:bodyPr>
          <a:lstStyle/>
          <a:p>
            <a:pPr algn="ctr"/>
            <a:r>
              <a:rPr lang="en-US" sz="2800" b="1" dirty="0">
                <a:solidFill>
                  <a:srgbClr val="60636B"/>
                </a:solidFill>
              </a:rPr>
              <a:t>Readability of text paired with reading ability of student forecasts…</a:t>
            </a:r>
          </a:p>
        </p:txBody>
      </p:sp>
    </p:spTree>
    <p:custDataLst>
      <p:tags r:id="rId1"/>
    </p:custDataLst>
    <p:extLst>
      <p:ext uri="{BB962C8B-B14F-4D97-AF65-F5344CB8AC3E}">
        <p14:creationId xmlns:p14="http://schemas.microsoft.com/office/powerpoint/2010/main" val="13050590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00743" y="308127"/>
            <a:ext cx="11267745" cy="1446550"/>
          </a:xfrm>
          <a:prstGeom prst="rect">
            <a:avLst/>
          </a:prstGeom>
          <a:noFill/>
        </p:spPr>
        <p:txBody>
          <a:bodyPr wrap="square" lIns="91440" tIns="45720" rIns="91440" bIns="4572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w="0">
                  <a:solidFill>
                    <a:srgbClr val="134D7B"/>
                  </a:solidFill>
                </a:ln>
                <a:solidFill>
                  <a:srgbClr val="134D7B"/>
                </a:solidFill>
                <a:effectLst>
                  <a:outerShdw blurRad="38100" dist="25400" dir="5400000" algn="ctr" rotWithShape="0">
                    <a:srgbClr val="6E747A">
                      <a:alpha val="43000"/>
                    </a:srgbClr>
                  </a:outerShdw>
                </a:effectLst>
                <a:uLnTx/>
                <a:uFillTx/>
                <a:latin typeface="Calibri" panose="020F0502020204030204"/>
                <a:ea typeface="+mn-ea"/>
                <a:cs typeface="+mn-cs"/>
              </a:rPr>
              <a:t>Opportunities to Master</a:t>
            </a:r>
            <a:r>
              <a:rPr kumimoji="0" lang="en-US" sz="4400" b="0" i="0" u="none" strike="noStrike" kern="1200" cap="none" spc="0" normalizeH="0" noProof="0" dirty="0" smtClean="0">
                <a:ln w="0">
                  <a:solidFill>
                    <a:srgbClr val="134D7B"/>
                  </a:solidFill>
                </a:ln>
                <a:solidFill>
                  <a:srgbClr val="134D7B"/>
                </a:solidFill>
                <a:effectLst>
                  <a:outerShdw blurRad="38100" dist="25400" dir="5400000" algn="ctr" rotWithShape="0">
                    <a:srgbClr val="6E747A">
                      <a:alpha val="43000"/>
                    </a:srgbClr>
                  </a:outerShdw>
                </a:effectLst>
                <a:uLnTx/>
                <a:uFillTx/>
                <a:latin typeface="Calibri" panose="020F0502020204030204"/>
                <a:ea typeface="+mn-ea"/>
                <a:cs typeface="+mn-cs"/>
              </a:rPr>
              <a:t> Grade-Level Standards </a:t>
            </a:r>
            <a:r>
              <a:rPr kumimoji="0" lang="en-US" sz="4400" b="0" i="0" u="none" strike="noStrike" kern="1200" cap="none" spc="0" normalizeH="0" baseline="0" noProof="0" dirty="0" smtClean="0">
                <a:ln w="0">
                  <a:solidFill>
                    <a:srgbClr val="134D7B"/>
                  </a:solidFill>
                </a:ln>
                <a:solidFill>
                  <a:srgbClr val="134D7B"/>
                </a:solidFill>
                <a:effectLst>
                  <a:outerShdw blurRad="38100" dist="25400" dir="5400000" algn="ctr" rotWithShape="0">
                    <a:srgbClr val="6E747A">
                      <a:alpha val="43000"/>
                    </a:srgbClr>
                  </a:outerShdw>
                </a:effectLst>
                <a:uLnTx/>
                <a:uFillTx/>
                <a:latin typeface="Calibri" panose="020F0502020204030204"/>
                <a:ea typeface="+mn-ea"/>
                <a:cs typeface="+mn-cs"/>
              </a:rPr>
              <a:t>Through Multiple Text Selection</a:t>
            </a:r>
            <a:endParaRPr kumimoji="0" lang="en-US" sz="4400" b="0" i="0" u="none" strike="noStrike" kern="1200" cap="none" spc="0" normalizeH="0" baseline="0" noProof="0" dirty="0">
              <a:ln w="0">
                <a:solidFill>
                  <a:srgbClr val="134D7B"/>
                </a:solidFill>
              </a:ln>
              <a:solidFill>
                <a:srgbClr val="134D7B"/>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
        <p:nvSpPr>
          <p:cNvPr id="23" name="Rectangle 22"/>
          <p:cNvSpPr/>
          <p:nvPr/>
        </p:nvSpPr>
        <p:spPr>
          <a:xfrm>
            <a:off x="261257" y="2100403"/>
            <a:ext cx="4691594" cy="489364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smtClean="0">
                <a:ln>
                  <a:noFill/>
                </a:ln>
                <a:solidFill>
                  <a:srgbClr val="60636B"/>
                </a:solidFill>
                <a:effectLst/>
                <a:uLnTx/>
                <a:uFillTx/>
                <a:latin typeface="Fira Sans" panose="020B0503050000020004"/>
                <a:ea typeface="+mn-ea"/>
                <a:cs typeface="+mn-cs"/>
              </a:rPr>
              <a:t>Instruction Promotes: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srgbClr val="60636B"/>
                </a:solidFill>
                <a:effectLst/>
                <a:uLnTx/>
                <a:uFillTx/>
                <a:latin typeface="Fira Sans" panose="020B0503050000020004"/>
                <a:ea typeface="+mn-ea"/>
                <a:cs typeface="+mn-cs"/>
              </a:rPr>
              <a:t>Independent reading</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srgbClr val="60636B"/>
                </a:solidFill>
                <a:effectLst/>
                <a:uLnTx/>
                <a:uFillTx/>
                <a:latin typeface="Fira Sans" panose="020B0503050000020004"/>
                <a:ea typeface="+mn-ea"/>
                <a:cs typeface="+mn-cs"/>
              </a:rPr>
              <a:t>Productive struggle with   “just right” texts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srgbClr val="60636B"/>
                </a:solidFill>
                <a:effectLst/>
                <a:uLnTx/>
                <a:uFillTx/>
                <a:latin typeface="Fira Sans" panose="020B0503050000020004"/>
                <a:ea typeface="+mn-ea"/>
                <a:cs typeface="+mn-cs"/>
              </a:rPr>
              <a:t>Small group </a:t>
            </a:r>
            <a:r>
              <a:rPr kumimoji="0" lang="en-US" sz="2400" b="1" i="0" u="sng" strike="noStrike" kern="1200" cap="none" spc="0" normalizeH="0" baseline="0" noProof="0" dirty="0" smtClean="0">
                <a:ln>
                  <a:noFill/>
                </a:ln>
                <a:solidFill>
                  <a:srgbClr val="60636B"/>
                </a:solidFill>
                <a:effectLst/>
                <a:uLnTx/>
                <a:uFillTx/>
                <a:latin typeface="Fira Sans" panose="020B0503050000020004"/>
                <a:ea typeface="+mn-ea"/>
                <a:cs typeface="+mn-cs"/>
              </a:rPr>
              <a:t>and</a:t>
            </a:r>
            <a:r>
              <a:rPr kumimoji="0" lang="en-US" sz="2400" b="1" i="0" u="none" strike="noStrike" kern="1200" cap="none" spc="0" normalizeH="0" baseline="0" noProof="0" dirty="0" smtClean="0">
                <a:ln>
                  <a:noFill/>
                </a:ln>
                <a:solidFill>
                  <a:srgbClr val="60636B"/>
                </a:solidFill>
                <a:effectLst/>
                <a:uLnTx/>
                <a:uFillTx/>
                <a:latin typeface="Fira Sans" panose="020B0503050000020004"/>
                <a:ea typeface="+mn-ea"/>
                <a:cs typeface="+mn-cs"/>
              </a:rPr>
              <a:t> whole group discussion of:</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60636B"/>
                </a:solidFill>
                <a:effectLst/>
                <a:uLnTx/>
                <a:uFillTx/>
                <a:latin typeface="Fira Sans" panose="020B0503050000020004"/>
                <a:ea typeface="+mn-ea"/>
                <a:cs typeface="+mn-cs"/>
              </a:rPr>
              <a:t>k</a:t>
            </a:r>
            <a:r>
              <a:rPr kumimoji="0" lang="en-US" sz="2400" b="1" i="0" u="none" strike="noStrike" kern="1200" cap="none" spc="0" normalizeH="0" baseline="0" noProof="0" dirty="0" smtClean="0">
                <a:ln>
                  <a:noFill/>
                </a:ln>
                <a:solidFill>
                  <a:srgbClr val="60636B"/>
                </a:solidFill>
                <a:effectLst/>
                <a:uLnTx/>
                <a:uFillTx/>
                <a:latin typeface="Fira Sans" panose="020B0503050000020004"/>
                <a:ea typeface="+mn-ea"/>
                <a:cs typeface="+mn-cs"/>
              </a:rPr>
              <a:t>ey ideas &amp; details</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srgbClr val="60636B"/>
                </a:solidFill>
                <a:effectLst/>
                <a:uLnTx/>
                <a:uFillTx/>
                <a:latin typeface="Fira Sans" panose="020B0503050000020004"/>
                <a:ea typeface="+mn-ea"/>
                <a:cs typeface="+mn-cs"/>
              </a:rPr>
              <a:t>craft &amp; structure</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smtClean="0">
                <a:ln>
                  <a:noFill/>
                </a:ln>
                <a:solidFill>
                  <a:srgbClr val="60636B"/>
                </a:solidFill>
                <a:effectLst/>
                <a:uLnTx/>
                <a:uFillTx/>
                <a:latin typeface="Fira Sans" panose="020B0503050000020004"/>
                <a:ea typeface="+mn-ea"/>
                <a:cs typeface="+mn-cs"/>
              </a:rPr>
              <a:t>vocabulary &amp; language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1" i="0" u="none" strike="noStrike" kern="1200" cap="none" spc="0" normalizeH="0" baseline="0" noProof="0" dirty="0" smtClean="0">
              <a:ln>
                <a:noFill/>
              </a:ln>
              <a:solidFill>
                <a:srgbClr val="60636B"/>
              </a:solidFill>
              <a:effectLst/>
              <a:uLnTx/>
              <a:uFillTx/>
              <a:latin typeface="Fira Sans" panose="020B05030500000200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60636B"/>
              </a:solidFill>
              <a:effectLst/>
              <a:uLnTx/>
              <a:uFillTx/>
              <a:latin typeface="Fira Sans" panose="020B0503050000020004"/>
              <a:ea typeface="+mn-ea"/>
              <a:cs typeface="+mn-cs"/>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2851" y="1972918"/>
            <a:ext cx="6932400" cy="4565996"/>
          </a:xfrm>
          <a:prstGeom prst="rect">
            <a:avLst/>
          </a:prstGeom>
        </p:spPr>
      </p:pic>
      <p:sp>
        <p:nvSpPr>
          <p:cNvPr id="2" name="Rectangle 1"/>
          <p:cNvSpPr/>
          <p:nvPr/>
        </p:nvSpPr>
        <p:spPr>
          <a:xfrm>
            <a:off x="6792807" y="1972919"/>
            <a:ext cx="3803374" cy="628420"/>
          </a:xfrm>
          <a:prstGeom prst="rect">
            <a:avLst/>
          </a:prstGeom>
          <a:noFill/>
          <a:ln w="5715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575283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1924" y="108269"/>
            <a:ext cx="11934825" cy="1400159"/>
          </a:xfrm>
        </p:spPr>
        <p:txBody>
          <a:bodyPr anchor="ctr">
            <a:normAutofit/>
          </a:bodyPr>
          <a:lstStyle/>
          <a:p>
            <a:pPr>
              <a:lnSpc>
                <a:spcPct val="100000"/>
              </a:lnSpc>
            </a:pPr>
            <a:r>
              <a:rPr lang="en-US" sz="3600" b="1" dirty="0" smtClean="0">
                <a:latin typeface="Vollkorn Regular" panose="02000503070000020003" pitchFamily="2" charset="0"/>
              </a:rPr>
              <a:t>When using multiple texts, make certain that all options</a:t>
            </a:r>
            <a:r>
              <a:rPr lang="en-US" sz="3600" dirty="0" smtClean="0">
                <a:latin typeface="Vollkorn Regular" panose="02000503070000020003" pitchFamily="2" charset="0"/>
              </a:rPr>
              <a:t>:</a:t>
            </a:r>
            <a:endParaRPr lang="en-US" sz="3600" dirty="0">
              <a:latin typeface="Vollkorn Regular" panose="02000503070000020003" pitchFamily="2" charset="0"/>
            </a:endParaRPr>
          </a:p>
        </p:txBody>
      </p:sp>
      <p:sp>
        <p:nvSpPr>
          <p:cNvPr id="3" name="Content Placeholder 2"/>
          <p:cNvSpPr>
            <a:spLocks noGrp="1"/>
          </p:cNvSpPr>
          <p:nvPr>
            <p:ph idx="1"/>
          </p:nvPr>
        </p:nvSpPr>
        <p:spPr>
          <a:xfrm>
            <a:off x="242047" y="1260778"/>
            <a:ext cx="11707906" cy="4600274"/>
          </a:xfrm>
        </p:spPr>
        <p:txBody>
          <a:bodyPr>
            <a:normAutofit/>
          </a:bodyPr>
          <a:lstStyle/>
          <a:p>
            <a:pPr lvl="1">
              <a:lnSpc>
                <a:spcPct val="100000"/>
              </a:lnSpc>
              <a:spcBef>
                <a:spcPts val="0"/>
              </a:spcBef>
              <a:spcAft>
                <a:spcPts val="600"/>
              </a:spcAft>
            </a:pPr>
            <a:r>
              <a:rPr lang="en-US" sz="3200" b="1" dirty="0" smtClean="0"/>
              <a:t>include necessary </a:t>
            </a:r>
            <a:r>
              <a:rPr lang="en-US" sz="3200" b="1" dirty="0"/>
              <a:t>content specific </a:t>
            </a:r>
            <a:r>
              <a:rPr lang="en-US" sz="3200" b="1" dirty="0" smtClean="0"/>
              <a:t>language.</a:t>
            </a:r>
            <a:endParaRPr lang="en-US" sz="3200" dirty="0"/>
          </a:p>
          <a:p>
            <a:pPr lvl="1">
              <a:lnSpc>
                <a:spcPct val="100000"/>
              </a:lnSpc>
              <a:spcBef>
                <a:spcPts val="0"/>
              </a:spcBef>
              <a:spcAft>
                <a:spcPts val="600"/>
              </a:spcAft>
            </a:pPr>
            <a:r>
              <a:rPr lang="en-US" sz="3200" b="1" dirty="0"/>
              <a:t>accurately and completely </a:t>
            </a:r>
            <a:r>
              <a:rPr lang="en-US" sz="3200" b="1" dirty="0" smtClean="0"/>
              <a:t>address </a:t>
            </a:r>
            <a:r>
              <a:rPr lang="en-US" sz="3200" b="1" dirty="0"/>
              <a:t>the </a:t>
            </a:r>
            <a:r>
              <a:rPr lang="en-US" sz="3200" b="1" dirty="0" smtClean="0"/>
              <a:t>CCR standard(s)</a:t>
            </a:r>
            <a:r>
              <a:rPr lang="en-US" sz="3200" dirty="0" smtClean="0"/>
              <a:t>.</a:t>
            </a:r>
            <a:endParaRPr lang="en-US" sz="3200" dirty="0"/>
          </a:p>
          <a:p>
            <a:pPr lvl="1">
              <a:lnSpc>
                <a:spcPct val="100000"/>
              </a:lnSpc>
              <a:spcBef>
                <a:spcPts val="0"/>
              </a:spcBef>
              <a:spcAft>
                <a:spcPts val="600"/>
              </a:spcAft>
            </a:pPr>
            <a:r>
              <a:rPr lang="en-US" sz="3200" b="1" dirty="0" smtClean="0"/>
              <a:t>are </a:t>
            </a:r>
            <a:r>
              <a:rPr lang="en-US" sz="3200" b="1" dirty="0"/>
              <a:t>appropriate for </a:t>
            </a:r>
            <a:r>
              <a:rPr lang="en-US" sz="3200" b="1" dirty="0" smtClean="0"/>
              <a:t>students.</a:t>
            </a:r>
            <a:endParaRPr lang="en-US" sz="3200" dirty="0"/>
          </a:p>
          <a:p>
            <a:pPr marL="742950" lvl="3" indent="0">
              <a:lnSpc>
                <a:spcPct val="100000"/>
              </a:lnSpc>
              <a:spcBef>
                <a:spcPts val="0"/>
              </a:spcBef>
              <a:spcAft>
                <a:spcPts val="600"/>
              </a:spcAft>
              <a:buNone/>
            </a:pPr>
            <a:endParaRPr lang="en-US" sz="2800" dirty="0"/>
          </a:p>
          <a:p>
            <a:pPr lvl="1">
              <a:lnSpc>
                <a:spcPct val="100000"/>
              </a:lnSpc>
            </a:pPr>
            <a:endParaRPr lang="en-US" sz="2800" dirty="0"/>
          </a:p>
          <a:p>
            <a:pPr>
              <a:lnSpc>
                <a:spcPct val="150000"/>
              </a:lnSpc>
            </a:pP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400" b="1" i="0" u="none" strike="noStrike" kern="1200" cap="none" spc="0" normalizeH="0" baseline="0" noProof="0">
              <a:ln>
                <a:noFill/>
              </a:ln>
              <a:solidFill>
                <a:srgbClr val="FFFFFF"/>
              </a:solidFill>
              <a:effectLst/>
              <a:uLnTx/>
              <a:uFillTx/>
              <a:latin typeface="Fira Sans Ultra" charset="0"/>
            </a:endParaRPr>
          </a:p>
        </p:txBody>
      </p:sp>
      <p:pic>
        <p:nvPicPr>
          <p:cNvPr id="6" name="Picture 5"/>
          <p:cNvPicPr>
            <a:picLocks noChangeAspect="1"/>
          </p:cNvPicPr>
          <p:nvPr/>
        </p:nvPicPr>
        <p:blipFill rotWithShape="1">
          <a:blip r:embed="rId4"/>
          <a:srcRect l="3756" t="2319" r="3850" b="4003"/>
          <a:stretch/>
        </p:blipFill>
        <p:spPr>
          <a:xfrm>
            <a:off x="7247964" y="3560915"/>
            <a:ext cx="1828800" cy="2305050"/>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rotWithShape="1">
          <a:blip r:embed="rId5"/>
          <a:srcRect l="3586" t="9154" r="3585" b="10494"/>
          <a:stretch/>
        </p:blipFill>
        <p:spPr>
          <a:xfrm>
            <a:off x="2965077" y="3680123"/>
            <a:ext cx="2219325" cy="1914526"/>
          </a:xfrm>
          <a:prstGeom prst="rect">
            <a:avLst/>
          </a:prstGeom>
          <a:ln>
            <a:noFill/>
          </a:ln>
          <a:effectLst>
            <a:outerShdw blurRad="190500" algn="tl" rotWithShape="0">
              <a:srgbClr val="000000">
                <a:alpha val="70000"/>
              </a:srgbClr>
            </a:outerShdw>
          </a:effectLst>
        </p:spPr>
      </p:pic>
      <p:sp>
        <p:nvSpPr>
          <p:cNvPr id="8" name="TextBox 7"/>
          <p:cNvSpPr txBox="1"/>
          <p:nvPr/>
        </p:nvSpPr>
        <p:spPr>
          <a:xfrm>
            <a:off x="2965077" y="4406553"/>
            <a:ext cx="2219325" cy="461665"/>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Fira Sans" panose="020B0503050000020004"/>
                <a:ea typeface="+mn-ea"/>
                <a:cs typeface="+mn-cs"/>
              </a:rPr>
              <a:t>300L</a:t>
            </a:r>
            <a:endParaRPr kumimoji="0" lang="en-US" sz="2400" b="1" i="0" u="none" strike="noStrike" kern="1200" cap="none" spc="0" normalizeH="0" baseline="0" noProof="0" dirty="0">
              <a:ln>
                <a:noFill/>
              </a:ln>
              <a:solidFill>
                <a:srgbClr val="FFFFFF"/>
              </a:solidFill>
              <a:effectLst/>
              <a:uLnTx/>
              <a:uFillTx/>
              <a:latin typeface="Fira Sans" panose="020B0503050000020004"/>
              <a:ea typeface="+mn-ea"/>
              <a:cs typeface="+mn-cs"/>
            </a:endParaRPr>
          </a:p>
        </p:txBody>
      </p:sp>
      <p:sp>
        <p:nvSpPr>
          <p:cNvPr id="9" name="TextBox 8"/>
          <p:cNvSpPr txBox="1"/>
          <p:nvPr/>
        </p:nvSpPr>
        <p:spPr>
          <a:xfrm>
            <a:off x="7247964" y="4406552"/>
            <a:ext cx="1828800" cy="461665"/>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Fira Sans" panose="020B0503050000020004"/>
                <a:ea typeface="+mn-ea"/>
                <a:cs typeface="+mn-cs"/>
              </a:rPr>
              <a:t>1370L</a:t>
            </a:r>
            <a:endParaRPr kumimoji="0" lang="en-US" sz="2400" b="1" i="0" u="none" strike="noStrike" kern="1200" cap="none" spc="0" normalizeH="0" baseline="0" noProof="0" dirty="0">
              <a:ln>
                <a:noFill/>
              </a:ln>
              <a:solidFill>
                <a:srgbClr val="FFFFFF"/>
              </a:solidFill>
              <a:effectLst/>
              <a:uLnTx/>
              <a:uFillTx/>
              <a:latin typeface="Fira Sans" panose="020B0503050000020004"/>
              <a:ea typeface="+mn-ea"/>
              <a:cs typeface="+mn-cs"/>
            </a:endParaRPr>
          </a:p>
        </p:txBody>
      </p:sp>
      <p:sp>
        <p:nvSpPr>
          <p:cNvPr id="10" name="TextBox 9"/>
          <p:cNvSpPr txBox="1"/>
          <p:nvPr/>
        </p:nvSpPr>
        <p:spPr>
          <a:xfrm>
            <a:off x="5862636" y="4442123"/>
            <a:ext cx="5334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Fira Sans" panose="020B0503050000020004"/>
                <a:ea typeface="+mn-ea"/>
                <a:cs typeface="+mn-cs"/>
              </a:rPr>
              <a:t>vs</a:t>
            </a:r>
            <a:endParaRPr kumimoji="0" lang="en-US" sz="2400" b="1" i="0" u="none" strike="noStrike" kern="1200" cap="none" spc="0" normalizeH="0" baseline="0" noProof="0" dirty="0">
              <a:ln>
                <a:noFill/>
              </a:ln>
              <a:solidFill>
                <a:srgbClr val="000000"/>
              </a:solidFill>
              <a:effectLst/>
              <a:uLnTx/>
              <a:uFillTx/>
              <a:latin typeface="Fira Sans" panose="020B0503050000020004"/>
              <a:ea typeface="+mn-ea"/>
              <a:cs typeface="+mn-cs"/>
            </a:endParaRPr>
          </a:p>
        </p:txBody>
      </p:sp>
    </p:spTree>
    <p:custDataLst>
      <p:tags r:id="rId1"/>
    </p:custDataLst>
    <p:extLst>
      <p:ext uri="{BB962C8B-B14F-4D97-AF65-F5344CB8AC3E}">
        <p14:creationId xmlns:p14="http://schemas.microsoft.com/office/powerpoint/2010/main" val="3733970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chor="t">
            <a:normAutofit/>
          </a:bodyPr>
          <a:lstStyle/>
          <a:p>
            <a:pPr algn="ctr"/>
            <a:r>
              <a:rPr lang="en-US" sz="3200" b="1" dirty="0" smtClean="0">
                <a:latin typeface="Vollkorn Regular" panose="02000503070000020003" pitchFamily="2" charset="0"/>
              </a:rPr>
              <a:t>Remember: Students Need a Steady Diet of Increasingly Complex Texts to Become College- and Career- Ready Readers</a:t>
            </a:r>
            <a:endParaRPr lang="en-US" sz="3200" b="1" dirty="0">
              <a:latin typeface="Vollkorn Regular" panose="02000503070000020003" pitchFamily="2"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
        <p:nvSpPr>
          <p:cNvPr id="15" name="Flowchart: Extract 14"/>
          <p:cNvSpPr/>
          <p:nvPr/>
        </p:nvSpPr>
        <p:spPr>
          <a:xfrm>
            <a:off x="8827991" y="1921104"/>
            <a:ext cx="147917" cy="183777"/>
          </a:xfrm>
          <a:prstGeom prst="flowChartExtra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TextBox 15"/>
          <p:cNvSpPr txBox="1"/>
          <p:nvPr/>
        </p:nvSpPr>
        <p:spPr>
          <a:xfrm>
            <a:off x="6053958" y="6321367"/>
            <a:ext cx="51283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lumMod val="65000"/>
                  </a:srgbClr>
                </a:solidFill>
                <a:effectLst/>
                <a:uLnTx/>
                <a:uFillTx/>
                <a:latin typeface="Fira Sans" panose="020B0503050000020004" pitchFamily="34" charset="0"/>
                <a:ea typeface="+mn-ea"/>
                <a:cs typeface="+mn-cs"/>
              </a:rPr>
              <a:t>This presentation constitutes the confidential information of MetaMetrics, Inc.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lumMod val="65000"/>
                  </a:srgbClr>
                </a:solidFill>
                <a:effectLst/>
                <a:uLnTx/>
                <a:uFillTx/>
                <a:latin typeface="Fira Sans" panose="020B0503050000020004" pitchFamily="34" charset="0"/>
                <a:ea typeface="+mn-ea"/>
                <a:cs typeface="+mn-cs"/>
              </a:rPr>
              <a:t>Copyright ©2017.  All rights reserved.</a:t>
            </a:r>
          </a:p>
        </p:txBody>
      </p:sp>
      <p:pic>
        <p:nvPicPr>
          <p:cNvPr id="38"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141867" y="2104881"/>
            <a:ext cx="6038845" cy="3866599"/>
          </a:xfrm>
        </p:spPr>
      </p:pic>
      <p:pic>
        <p:nvPicPr>
          <p:cNvPr id="7" name="Picture 6" descr="301 Moved Permanently"/>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8471379" y="1577845"/>
            <a:ext cx="690579" cy="686517"/>
          </a:xfrm>
          <a:prstGeom prst="rect">
            <a:avLst/>
          </a:prstGeom>
        </p:spPr>
      </p:pic>
    </p:spTree>
    <p:custDataLst>
      <p:tags r:id="rId1"/>
    </p:custDataLst>
    <p:extLst>
      <p:ext uri="{BB962C8B-B14F-4D97-AF65-F5344CB8AC3E}">
        <p14:creationId xmlns:p14="http://schemas.microsoft.com/office/powerpoint/2010/main" val="4187894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57201" y="321771"/>
            <a:ext cx="11311288" cy="707886"/>
          </a:xfrm>
          <a:prstGeom prst="rect">
            <a:avLst/>
          </a:prstGeom>
          <a:noFill/>
        </p:spPr>
        <p:txBody>
          <a:bodyPr wrap="square" lIns="91440" tIns="45720" rIns="91440" bIns="4572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w="0">
                  <a:solidFill>
                    <a:srgbClr val="134D7B"/>
                  </a:solidFill>
                </a:ln>
                <a:solidFill>
                  <a:srgbClr val="134D7B"/>
                </a:solidFill>
                <a:effectLst>
                  <a:outerShdw blurRad="38100" dist="25400" dir="5400000" algn="ctr" rotWithShape="0">
                    <a:srgbClr val="6E747A">
                      <a:alpha val="43000"/>
                    </a:srgbClr>
                  </a:outerShdw>
                </a:effectLst>
                <a:uLnTx/>
                <a:uFillTx/>
                <a:latin typeface="Vollkorn"/>
                <a:ea typeface="+mn-ea"/>
                <a:cs typeface="+mn-cs"/>
              </a:rPr>
              <a:t>Differentiated Instruction with Same Text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026" y="1546237"/>
            <a:ext cx="6206461" cy="4300357"/>
          </a:xfrm>
          <a:prstGeom prst="rect">
            <a:avLst/>
          </a:prstGeom>
        </p:spPr>
      </p:pic>
      <p:sp>
        <p:nvSpPr>
          <p:cNvPr id="8" name="Rectangle 7"/>
          <p:cNvSpPr/>
          <p:nvPr/>
        </p:nvSpPr>
        <p:spPr>
          <a:xfrm>
            <a:off x="457201" y="1677068"/>
            <a:ext cx="5327408" cy="40318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smtClean="0">
                <a:ln>
                  <a:noFill/>
                </a:ln>
                <a:solidFill>
                  <a:srgbClr val="60636B"/>
                </a:solidFill>
                <a:effectLst/>
                <a:uLnTx/>
                <a:uFillTx/>
                <a:latin typeface="Fira Sans" panose="020B0503050000020004"/>
                <a:ea typeface="+mn-ea"/>
                <a:cs typeface="+mn-cs"/>
              </a:rPr>
              <a:t>More Readability </a:t>
            </a:r>
            <a:r>
              <a:rPr kumimoji="0" lang="en-US" sz="2400" b="1" i="0" u="none" strike="noStrike" kern="1200" cap="none" spc="0" normalizeH="0" baseline="0" noProof="0" dirty="0">
                <a:ln>
                  <a:noFill/>
                </a:ln>
                <a:solidFill>
                  <a:srgbClr val="60636B"/>
                </a:solidFill>
                <a:effectLst/>
                <a:uLnTx/>
                <a:uFillTx/>
                <a:latin typeface="Fira Sans" panose="020B0503050000020004"/>
                <a:ea typeface="+mn-ea"/>
                <a:cs typeface="+mn-cs"/>
              </a:rPr>
              <a:t>Supports: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0636B"/>
                </a:solidFill>
                <a:effectLst/>
                <a:uLnTx/>
                <a:uFillTx/>
                <a:latin typeface="Fira Sans" panose="020B0503050000020004"/>
                <a:ea typeface="+mn-ea"/>
                <a:cs typeface="+mn-cs"/>
              </a:rPr>
              <a:t>Read aloud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0636B"/>
                </a:solidFill>
                <a:effectLst/>
                <a:uLnTx/>
                <a:uFillTx/>
                <a:latin typeface="Fira Sans" panose="020B0503050000020004"/>
                <a:ea typeface="+mn-ea"/>
                <a:cs typeface="+mn-cs"/>
              </a:rPr>
              <a:t>Shared reading</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400" b="1" i="0" u="none" strike="noStrike" kern="1200" cap="none" spc="0" normalizeH="0" baseline="0" noProof="0" dirty="0" smtClean="0">
              <a:ln>
                <a:noFill/>
              </a:ln>
              <a:solidFill>
                <a:srgbClr val="60636B"/>
              </a:solidFill>
              <a:effectLst/>
              <a:uLnTx/>
              <a:uFillTx/>
              <a:latin typeface="Fira Sans" panose="020B05030500000200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smtClean="0">
                <a:ln>
                  <a:noFill/>
                </a:ln>
                <a:solidFill>
                  <a:srgbClr val="60636B"/>
                </a:solidFill>
                <a:effectLst/>
                <a:uLnTx/>
                <a:uFillTx/>
                <a:latin typeface="Fira Sans" panose="020B0503050000020004"/>
                <a:ea typeface="+mn-ea"/>
                <a:cs typeface="+mn-cs"/>
              </a:rPr>
              <a:t>Comprehension Supports:</a:t>
            </a:r>
            <a:endParaRPr kumimoji="0" lang="en-US" sz="2400" b="1" i="0" u="none" strike="noStrike" kern="1200" cap="none" spc="0" normalizeH="0" baseline="0" noProof="0" dirty="0">
              <a:ln>
                <a:noFill/>
              </a:ln>
              <a:solidFill>
                <a:srgbClr val="60636B"/>
              </a:solidFill>
              <a:effectLst/>
              <a:uLnTx/>
              <a:uFillTx/>
              <a:latin typeface="Fira Sans" panose="020B05030500000200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0636B"/>
                </a:solidFill>
                <a:effectLst/>
                <a:uLnTx/>
                <a:uFillTx/>
                <a:latin typeface="Fira Sans" panose="020B0503050000020004"/>
                <a:ea typeface="+mn-ea"/>
                <a:cs typeface="+mn-cs"/>
              </a:rPr>
              <a:t>Guided reading</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0636B"/>
                </a:solidFill>
                <a:effectLst/>
                <a:uLnTx/>
                <a:uFillTx/>
                <a:latin typeface="Fira Sans" panose="020B0503050000020004"/>
                <a:ea typeface="+mn-ea"/>
                <a:cs typeface="+mn-cs"/>
              </a:rPr>
              <a:t>Build/access knowledge</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0636B"/>
                </a:solidFill>
                <a:effectLst/>
                <a:uLnTx/>
                <a:uFillTx/>
                <a:latin typeface="Fira Sans" panose="020B0503050000020004"/>
                <a:ea typeface="+mn-ea"/>
                <a:cs typeface="+mn-cs"/>
              </a:rPr>
              <a:t>Unpack syntax</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0636B"/>
                </a:solidFill>
                <a:effectLst/>
                <a:uLnTx/>
                <a:uFillTx/>
                <a:latin typeface="Fira Sans" panose="020B0503050000020004"/>
                <a:ea typeface="+mn-ea"/>
                <a:cs typeface="+mn-cs"/>
              </a:rPr>
              <a:t>Address </a:t>
            </a:r>
            <a:r>
              <a:rPr kumimoji="0" lang="en-US" sz="2400" b="0" i="0" u="none" strike="noStrike" kern="1200" cap="none" spc="0" normalizeH="0" baseline="0" noProof="0" dirty="0" smtClean="0">
                <a:ln>
                  <a:noFill/>
                </a:ln>
                <a:solidFill>
                  <a:srgbClr val="60636B"/>
                </a:solidFill>
                <a:effectLst/>
                <a:uLnTx/>
                <a:uFillTx/>
                <a:latin typeface="Fira Sans" panose="020B0503050000020004"/>
                <a:ea typeface="+mn-ea"/>
                <a:cs typeface="+mn-cs"/>
              </a:rPr>
              <a:t>vocabulary</a:t>
            </a:r>
            <a:endParaRPr kumimoji="0" lang="en-US" sz="2400" b="0" i="0" u="none" strike="noStrike" kern="1200" cap="none" spc="0" normalizeH="0" baseline="0" noProof="0" dirty="0">
              <a:ln>
                <a:noFill/>
              </a:ln>
              <a:solidFill>
                <a:srgbClr val="60636B"/>
              </a:solidFill>
              <a:effectLst/>
              <a:uLnTx/>
              <a:uFillTx/>
              <a:latin typeface="Fira Sans" panose="020B0503050000020004"/>
              <a:ea typeface="+mn-ea"/>
              <a:cs typeface="+mn-cs"/>
            </a:endParaRP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
        <p:nvSpPr>
          <p:cNvPr id="11" name="Rectangle 10"/>
          <p:cNvSpPr/>
          <p:nvPr/>
        </p:nvSpPr>
        <p:spPr>
          <a:xfrm>
            <a:off x="5562025" y="2589080"/>
            <a:ext cx="6206461" cy="1546412"/>
          </a:xfrm>
          <a:prstGeom prst="rect">
            <a:avLst/>
          </a:prstGeom>
          <a:noFill/>
          <a:ln w="5715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6251751"/>
      </p:ext>
    </p:extLst>
  </p:cSld>
  <p:clrMapOvr>
    <a:masterClrMapping/>
  </p:clrMapOvr>
  <mc:AlternateContent xmlns:mc="http://schemas.openxmlformats.org/markup-compatibility/2006" xmlns:p14="http://schemas.microsoft.com/office/powerpoint/2010/main">
    <mc:Choice Requires="p14">
      <p:transition spd="slow" p14:dur="2000" advTm="26242"/>
    </mc:Choice>
    <mc:Fallback xmlns="">
      <p:transition spd="slow" advTm="26242"/>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graphicFrame>
        <p:nvGraphicFramePr>
          <p:cNvPr id="544771" name="Group 3"/>
          <p:cNvGraphicFramePr>
            <a:graphicFrameLocks noGrp="1"/>
          </p:cNvGraphicFramePr>
          <p:nvPr>
            <p:ph type="tbl" idx="1"/>
            <p:extLst/>
          </p:nvPr>
        </p:nvGraphicFramePr>
        <p:xfrm>
          <a:off x="470647" y="1300499"/>
          <a:ext cx="7830482" cy="5430372"/>
        </p:xfrm>
        <a:graphic>
          <a:graphicData uri="http://schemas.openxmlformats.org/drawingml/2006/table">
            <a:tbl>
              <a:tblPr/>
              <a:tblGrid>
                <a:gridCol w="1827112">
                  <a:extLst>
                    <a:ext uri="{9D8B030D-6E8A-4147-A177-3AD203B41FA5}">
                      <a16:colId xmlns:a16="http://schemas.microsoft.com/office/drawing/2014/main" val="20000"/>
                    </a:ext>
                  </a:extLst>
                </a:gridCol>
                <a:gridCol w="4012741">
                  <a:extLst>
                    <a:ext uri="{9D8B030D-6E8A-4147-A177-3AD203B41FA5}">
                      <a16:colId xmlns:a16="http://schemas.microsoft.com/office/drawing/2014/main" val="20001"/>
                    </a:ext>
                  </a:extLst>
                </a:gridCol>
                <a:gridCol w="1990629">
                  <a:extLst>
                    <a:ext uri="{9D8B030D-6E8A-4147-A177-3AD203B41FA5}">
                      <a16:colId xmlns:a16="http://schemas.microsoft.com/office/drawing/2014/main" val="20002"/>
                    </a:ext>
                  </a:extLst>
                </a:gridCol>
              </a:tblGrid>
              <a:tr h="949834">
                <a:tc>
                  <a:txBody>
                    <a:bodyPr/>
                    <a:lstStyle/>
                    <a:p>
                      <a:pPr marL="0" marR="0" lvl="0" indent="0" algn="ctr" defTabSz="914400" rtl="0" eaLnBrk="1" fontAlgn="base" latinLnBrk="0" hangingPunct="1">
                        <a:lnSpc>
                          <a:spcPct val="100000"/>
                        </a:lnSpc>
                        <a:spcBef>
                          <a:spcPct val="20000"/>
                        </a:spcBef>
                        <a:spcAft>
                          <a:spcPct val="0"/>
                        </a:spcAft>
                        <a:buClr>
                          <a:srgbClr val="003366"/>
                        </a:buClr>
                        <a:buSzPct val="90000"/>
                        <a:buFont typeface="Wingdings" pitchFamily="2" charset="2"/>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Reader</a:t>
                      </a:r>
                    </a:p>
                    <a:p>
                      <a:pPr marL="0" marR="0" lvl="0" indent="0" algn="ctr" defTabSz="914400" rtl="0" eaLnBrk="1" fontAlgn="base" latinLnBrk="0" hangingPunct="1">
                        <a:lnSpc>
                          <a:spcPct val="100000"/>
                        </a:lnSpc>
                        <a:spcBef>
                          <a:spcPct val="20000"/>
                        </a:spcBef>
                        <a:spcAft>
                          <a:spcPct val="0"/>
                        </a:spcAft>
                        <a:buClr>
                          <a:srgbClr val="003366"/>
                        </a:buClr>
                        <a:buSzPct val="90000"/>
                        <a:buFont typeface="Wingdings" pitchFamily="2" charset="2"/>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Ability</a:t>
                      </a:r>
                      <a:endParaRPr kumimoji="0" lang="en-US" sz="4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9" marB="45709"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DE8"/>
                    </a:solidFill>
                  </a:tcPr>
                </a:tc>
                <a:tc>
                  <a:txBody>
                    <a:bodyPr/>
                    <a:lstStyle/>
                    <a:p>
                      <a:pPr marL="0" marR="0" lvl="0" indent="0" algn="ctr" defTabSz="914400" rtl="0" eaLnBrk="1" fontAlgn="base" latinLnBrk="0" hangingPunct="1">
                        <a:lnSpc>
                          <a:spcPct val="100000"/>
                        </a:lnSpc>
                        <a:spcBef>
                          <a:spcPts val="0"/>
                        </a:spcBef>
                        <a:spcAft>
                          <a:spcPct val="0"/>
                        </a:spcAft>
                        <a:buClr>
                          <a:srgbClr val="003366"/>
                        </a:buClr>
                        <a:buSzPct val="90000"/>
                        <a:buFont typeface="Wingdings" pitchFamily="2" charset="2"/>
                        <a:buNone/>
                        <a:tabLst/>
                      </a:pP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Text</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Narrative of the Life of Frederick Douglass </a:t>
                      </a: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(1845)</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9" marB="45709"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DE8"/>
                    </a:solidFill>
                  </a:tcPr>
                </a:tc>
                <a:tc>
                  <a:txBody>
                    <a:bodyPr/>
                    <a:lstStyle/>
                    <a:p>
                      <a:pPr marL="0" marR="0" lvl="0" indent="0" algn="ctr" defTabSz="914400" rtl="0" eaLnBrk="1" fontAlgn="base" latinLnBrk="0" hangingPunct="1">
                        <a:lnSpc>
                          <a:spcPct val="100000"/>
                        </a:lnSpc>
                        <a:spcBef>
                          <a:spcPts val="0"/>
                        </a:spcBef>
                        <a:spcAft>
                          <a:spcPct val="0"/>
                        </a:spcAft>
                        <a:buClr>
                          <a:srgbClr val="003366"/>
                        </a:buClr>
                        <a:buSzPct val="90000"/>
                        <a:buFont typeface="Wingdings" pitchFamily="2" charset="2"/>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Forecasted</a:t>
                      </a:r>
                    </a:p>
                    <a:p>
                      <a:pPr marL="0" marR="0" lvl="0" indent="0" algn="ctr" defTabSz="914400" rtl="0" eaLnBrk="1" fontAlgn="base" latinLnBrk="0" hangingPunct="1">
                        <a:lnSpc>
                          <a:spcPct val="100000"/>
                        </a:lnSpc>
                        <a:spcBef>
                          <a:spcPts val="0"/>
                        </a:spcBef>
                        <a:spcAft>
                          <a:spcPct val="0"/>
                        </a:spcAft>
                        <a:buClr>
                          <a:srgbClr val="003366"/>
                        </a:buClr>
                        <a:buSzPct val="90000"/>
                        <a:buFont typeface="Wingdings" pitchFamily="2" charset="2"/>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Comprehension</a:t>
                      </a:r>
                    </a:p>
                  </a:txBody>
                  <a:tcPr marT="45709" marB="45709"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DE8"/>
                    </a:solidFill>
                  </a:tcPr>
                </a:tc>
                <a:extLst>
                  <a:ext uri="{0D108BD9-81ED-4DB2-BD59-A6C34878D82A}">
                    <a16:rowId xmlns:a16="http://schemas.microsoft.com/office/drawing/2014/main" val="10000"/>
                  </a:ext>
                </a:extLst>
              </a:tr>
              <a:tr h="4238336">
                <a:tc>
                  <a:txBody>
                    <a:bodyPr/>
                    <a:lstStyle/>
                    <a:p>
                      <a:pPr marL="0" marR="0" lvl="0" indent="0" algn="ctr" defTabSz="914400" rtl="0" eaLnBrk="1" fontAlgn="base" latinLnBrk="0" hangingPunct="1">
                        <a:lnSpc>
                          <a:spcPct val="200000"/>
                        </a:lnSpc>
                        <a:spcBef>
                          <a:spcPts val="0"/>
                        </a:spcBef>
                        <a:spcAft>
                          <a:spcPct val="0"/>
                        </a:spcAft>
                        <a:buClr>
                          <a:srgbClr val="003366"/>
                        </a:buClr>
                        <a:buSzPct val="90000"/>
                        <a:buFont typeface="Wingdings" pitchFamily="2" charset="2"/>
                        <a:buNone/>
                        <a:tabLst/>
                      </a:pPr>
                      <a:r>
                        <a:rPr kumimoji="0" lang="en-US" sz="24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500L</a:t>
                      </a:r>
                    </a:p>
                    <a:p>
                      <a:pPr marL="0" marR="0" lvl="0" indent="0" algn="ctr" defTabSz="914400" rtl="0" eaLnBrk="1" fontAlgn="base" latinLnBrk="0" hangingPunct="1">
                        <a:lnSpc>
                          <a:spcPct val="200000"/>
                        </a:lnSpc>
                        <a:spcBef>
                          <a:spcPts val="0"/>
                        </a:spcBef>
                        <a:spcAft>
                          <a:spcPct val="0"/>
                        </a:spcAft>
                        <a:buClr>
                          <a:srgbClr val="003366"/>
                        </a:buClr>
                        <a:buSzPct val="90000"/>
                        <a:buFont typeface="Wingdings" pitchFamily="2" charset="2"/>
                        <a:buNone/>
                        <a:tabLst/>
                      </a:pPr>
                      <a:r>
                        <a:rPr kumimoji="0" lang="en-US" sz="24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750L</a:t>
                      </a:r>
                    </a:p>
                    <a:p>
                      <a:pPr marL="0" marR="0" lvl="0" indent="0" algn="ctr" defTabSz="914400" rtl="0" eaLnBrk="1" fontAlgn="base" latinLnBrk="0" hangingPunct="1">
                        <a:lnSpc>
                          <a:spcPct val="200000"/>
                        </a:lnSpc>
                        <a:spcBef>
                          <a:spcPts val="0"/>
                        </a:spcBef>
                        <a:spcAft>
                          <a:spcPct val="0"/>
                        </a:spcAft>
                        <a:buClr>
                          <a:srgbClr val="003366"/>
                        </a:buClr>
                        <a:buSzPct val="90000"/>
                        <a:buFont typeface="Wingdings" pitchFamily="2" charset="2"/>
                        <a:buNone/>
                        <a:tabLst/>
                      </a:pPr>
                      <a:r>
                        <a:rPr kumimoji="0" lang="en-US" sz="24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880L</a:t>
                      </a:r>
                    </a:p>
                    <a:p>
                      <a:pPr marL="0" marR="0" lvl="0" indent="0" algn="ctr" defTabSz="914400" rtl="0" eaLnBrk="1" fontAlgn="base" latinLnBrk="0" hangingPunct="1">
                        <a:lnSpc>
                          <a:spcPct val="200000"/>
                        </a:lnSpc>
                        <a:spcBef>
                          <a:spcPts val="0"/>
                        </a:spcBef>
                        <a:spcAft>
                          <a:spcPct val="0"/>
                        </a:spcAft>
                        <a:buClr>
                          <a:srgbClr val="003366"/>
                        </a:buClr>
                        <a:buSzPct val="90000"/>
                        <a:buFont typeface="Wingdings" pitchFamily="2" charset="2"/>
                        <a:buNone/>
                        <a:tabLst/>
                      </a:pPr>
                      <a:r>
                        <a:rPr kumimoji="0" lang="en-US" sz="24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1000L</a:t>
                      </a:r>
                    </a:p>
                    <a:p>
                      <a:pPr marL="0" marR="0" lvl="0" indent="0" algn="ctr" defTabSz="914400" rtl="0" eaLnBrk="1" fontAlgn="base" latinLnBrk="0" hangingPunct="1">
                        <a:lnSpc>
                          <a:spcPct val="200000"/>
                        </a:lnSpc>
                        <a:spcBef>
                          <a:spcPts val="0"/>
                        </a:spcBef>
                        <a:spcAft>
                          <a:spcPct val="0"/>
                        </a:spcAft>
                        <a:buClr>
                          <a:srgbClr val="003366"/>
                        </a:buClr>
                        <a:buSzPct val="90000"/>
                        <a:buFont typeface="Wingdings" pitchFamily="2" charset="2"/>
                        <a:buNone/>
                        <a:tabLst/>
                      </a:pPr>
                      <a:r>
                        <a:rPr kumimoji="0" lang="en-US" sz="24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1100L</a:t>
                      </a:r>
                    </a:p>
                    <a:p>
                      <a:pPr marL="0" marR="0" lvl="0" indent="0" algn="ctr" defTabSz="914400" rtl="0" eaLnBrk="1" fontAlgn="base" latinLnBrk="0" hangingPunct="1">
                        <a:lnSpc>
                          <a:spcPct val="200000"/>
                        </a:lnSpc>
                        <a:spcBef>
                          <a:spcPts val="0"/>
                        </a:spcBef>
                        <a:spcAft>
                          <a:spcPct val="0"/>
                        </a:spcAft>
                        <a:buClr>
                          <a:srgbClr val="003366"/>
                        </a:buClr>
                        <a:buSzPct val="90000"/>
                        <a:buFont typeface="Wingdings" pitchFamily="2" charset="2"/>
                        <a:buNone/>
                        <a:tabLst/>
                      </a:pPr>
                      <a:r>
                        <a:rPr kumimoji="0" lang="en-US" sz="24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1250L</a:t>
                      </a:r>
                    </a:p>
                  </a:txBody>
                  <a:tcPr marT="45709" marB="45709"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ts val="0"/>
                        </a:spcBef>
                        <a:spcAft>
                          <a:spcPct val="0"/>
                        </a:spcAft>
                        <a:buClr>
                          <a:srgbClr val="003366"/>
                        </a:buClr>
                        <a:buSzPct val="90000"/>
                        <a:buFont typeface="Wingdings" pitchFamily="2" charset="2"/>
                        <a:buNone/>
                        <a:tabLst/>
                      </a:pP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1080L</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200000"/>
                        </a:lnSpc>
                        <a:spcBef>
                          <a:spcPts val="0"/>
                        </a:spcBef>
                        <a:spcAft>
                          <a:spcPct val="0"/>
                        </a:spcAft>
                        <a:buClr>
                          <a:srgbClr val="003366"/>
                        </a:buClr>
                        <a:buSzPct val="90000"/>
                        <a:buFont typeface="Wingdings" pitchFamily="2" charset="2"/>
                        <a:buNone/>
                        <a:tabLst/>
                      </a:pP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1080L</a:t>
                      </a:r>
                    </a:p>
                    <a:p>
                      <a:pPr marL="0" marR="0" lvl="0" indent="0" algn="ctr" defTabSz="914400" rtl="0" eaLnBrk="1" fontAlgn="base" latinLnBrk="0" hangingPunct="1">
                        <a:lnSpc>
                          <a:spcPct val="200000"/>
                        </a:lnSpc>
                        <a:spcBef>
                          <a:spcPts val="0"/>
                        </a:spcBef>
                        <a:spcAft>
                          <a:spcPct val="0"/>
                        </a:spcAft>
                        <a:buClr>
                          <a:srgbClr val="003366"/>
                        </a:buClr>
                        <a:buSzPct val="90000"/>
                        <a:buFont typeface="Wingdings" pitchFamily="2" charset="2"/>
                        <a:buNone/>
                        <a:tabLst/>
                      </a:pP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1080L</a:t>
                      </a:r>
                    </a:p>
                    <a:p>
                      <a:pPr marL="0" marR="0" lvl="0" indent="0" algn="ctr" defTabSz="914400" rtl="0" eaLnBrk="1" fontAlgn="base" latinLnBrk="0" hangingPunct="1">
                        <a:lnSpc>
                          <a:spcPct val="200000"/>
                        </a:lnSpc>
                        <a:spcBef>
                          <a:spcPts val="0"/>
                        </a:spcBef>
                        <a:spcAft>
                          <a:spcPct val="0"/>
                        </a:spcAft>
                        <a:buClr>
                          <a:srgbClr val="003366"/>
                        </a:buClr>
                        <a:buSzPct val="90000"/>
                        <a:buFont typeface="Wingdings" pitchFamily="2" charset="2"/>
                        <a:buNone/>
                        <a:tabLst/>
                      </a:pP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1080L</a:t>
                      </a:r>
                    </a:p>
                    <a:p>
                      <a:pPr marL="0" marR="0" lvl="0" indent="0" algn="ctr" defTabSz="914400" rtl="0" eaLnBrk="1" fontAlgn="base" latinLnBrk="0" hangingPunct="1">
                        <a:lnSpc>
                          <a:spcPct val="200000"/>
                        </a:lnSpc>
                        <a:spcBef>
                          <a:spcPts val="0"/>
                        </a:spcBef>
                        <a:spcAft>
                          <a:spcPct val="0"/>
                        </a:spcAft>
                        <a:buClr>
                          <a:srgbClr val="003366"/>
                        </a:buClr>
                        <a:buSzPct val="90000"/>
                        <a:buFont typeface="Wingdings" pitchFamily="2" charset="2"/>
                        <a:buNone/>
                        <a:tabLst/>
                      </a:pP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1080L</a:t>
                      </a:r>
                    </a:p>
                    <a:p>
                      <a:pPr marL="0" marR="0" lvl="0" indent="0" algn="ctr" defTabSz="914400" rtl="0" eaLnBrk="1" fontAlgn="base" latinLnBrk="0" hangingPunct="1">
                        <a:lnSpc>
                          <a:spcPct val="200000"/>
                        </a:lnSpc>
                        <a:spcBef>
                          <a:spcPts val="0"/>
                        </a:spcBef>
                        <a:spcAft>
                          <a:spcPct val="0"/>
                        </a:spcAft>
                        <a:buClr>
                          <a:srgbClr val="003366"/>
                        </a:buClr>
                        <a:buSzPct val="90000"/>
                        <a:buFont typeface="Wingdings" pitchFamily="2" charset="2"/>
                        <a:buNone/>
                        <a:tabLst/>
                      </a:pP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1080L</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9" marB="45709"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ts val="0"/>
                        </a:spcBef>
                        <a:spcAft>
                          <a:spcPct val="0"/>
                        </a:spcAft>
                        <a:buClr>
                          <a:srgbClr val="003366"/>
                        </a:buClr>
                        <a:buSzPct val="90000"/>
                        <a:buFont typeface="Wingdings" pitchFamily="2" charset="2"/>
                        <a:buNone/>
                        <a:tabLst/>
                      </a:pPr>
                      <a:r>
                        <a:rPr kumimoji="0" lang="en-US" sz="24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24%</a:t>
                      </a:r>
                    </a:p>
                    <a:p>
                      <a:pPr marL="0" marR="0" lvl="0" indent="0" algn="ctr" defTabSz="914400" rtl="0" eaLnBrk="1" fontAlgn="base" latinLnBrk="0" hangingPunct="1">
                        <a:lnSpc>
                          <a:spcPct val="200000"/>
                        </a:lnSpc>
                        <a:spcBef>
                          <a:spcPts val="0"/>
                        </a:spcBef>
                        <a:spcAft>
                          <a:spcPct val="0"/>
                        </a:spcAft>
                        <a:buClr>
                          <a:srgbClr val="003366"/>
                        </a:buClr>
                        <a:buSzPct val="90000"/>
                        <a:buFont typeface="Wingdings" pitchFamily="2" charset="2"/>
                        <a:buNone/>
                        <a:tabLst/>
                      </a:pPr>
                      <a:r>
                        <a:rPr kumimoji="0" lang="en-US" sz="24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49%</a:t>
                      </a:r>
                    </a:p>
                    <a:p>
                      <a:pPr marL="0" marR="0" lvl="0" indent="0" algn="ctr" defTabSz="914400" rtl="0" eaLnBrk="1" fontAlgn="base" latinLnBrk="0" hangingPunct="1">
                        <a:lnSpc>
                          <a:spcPct val="200000"/>
                        </a:lnSpc>
                        <a:spcBef>
                          <a:spcPts val="0"/>
                        </a:spcBef>
                        <a:spcAft>
                          <a:spcPct val="0"/>
                        </a:spcAft>
                        <a:buClr>
                          <a:srgbClr val="003366"/>
                        </a:buClr>
                        <a:buSzPct val="90000"/>
                        <a:buFont typeface="Wingdings" pitchFamily="2" charset="2"/>
                        <a:buNone/>
                        <a:tabLst/>
                      </a:pPr>
                      <a:r>
                        <a:rPr kumimoji="0" lang="en-US" sz="24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63%</a:t>
                      </a:r>
                    </a:p>
                    <a:p>
                      <a:pPr marL="0" marR="0" lvl="0" indent="0" algn="ctr" defTabSz="914400" rtl="0" eaLnBrk="1" fontAlgn="base" latinLnBrk="0" hangingPunct="1">
                        <a:lnSpc>
                          <a:spcPct val="200000"/>
                        </a:lnSpc>
                        <a:spcBef>
                          <a:spcPts val="0"/>
                        </a:spcBef>
                        <a:spcAft>
                          <a:spcPct val="0"/>
                        </a:spcAft>
                        <a:buClr>
                          <a:srgbClr val="003366"/>
                        </a:buClr>
                        <a:buSzPct val="90000"/>
                        <a:buFont typeface="Wingdings" pitchFamily="2" charset="2"/>
                        <a:buNone/>
                        <a:tabLst/>
                      </a:pPr>
                      <a:r>
                        <a:rPr kumimoji="0" lang="en-US" sz="24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75%</a:t>
                      </a:r>
                    </a:p>
                    <a:p>
                      <a:pPr marL="0" marR="0" lvl="0" indent="0" algn="ctr" defTabSz="914400" rtl="0" eaLnBrk="1" fontAlgn="base" latinLnBrk="0" hangingPunct="1">
                        <a:lnSpc>
                          <a:spcPct val="200000"/>
                        </a:lnSpc>
                        <a:spcBef>
                          <a:spcPts val="0"/>
                        </a:spcBef>
                        <a:spcAft>
                          <a:spcPct val="0"/>
                        </a:spcAft>
                        <a:buClr>
                          <a:srgbClr val="003366"/>
                        </a:buClr>
                        <a:buSzPct val="90000"/>
                        <a:buFont typeface="Wingdings" pitchFamily="2" charset="2"/>
                        <a:buNone/>
                        <a:tabLst/>
                      </a:pPr>
                      <a:r>
                        <a:rPr kumimoji="0" lang="en-US" sz="24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82%</a:t>
                      </a:r>
                    </a:p>
                    <a:p>
                      <a:pPr marL="0" marR="0" lvl="0" indent="0" algn="ctr" defTabSz="914400" rtl="0" eaLnBrk="1" fontAlgn="base" latinLnBrk="0" hangingPunct="1">
                        <a:lnSpc>
                          <a:spcPct val="200000"/>
                        </a:lnSpc>
                        <a:spcBef>
                          <a:spcPts val="0"/>
                        </a:spcBef>
                        <a:spcAft>
                          <a:spcPct val="0"/>
                        </a:spcAft>
                        <a:buClr>
                          <a:srgbClr val="003366"/>
                        </a:buClr>
                        <a:buSzPct val="90000"/>
                        <a:buFont typeface="Wingdings" pitchFamily="2" charset="2"/>
                        <a:buNone/>
                        <a:tabLst/>
                      </a:pPr>
                      <a:r>
                        <a:rPr kumimoji="0" lang="en-US" sz="2400" b="1" i="0" u="none" strike="noStrike" kern="1200" cap="none" normalizeH="0" baseline="0" dirty="0">
                          <a:ln>
                            <a:noFill/>
                          </a:ln>
                          <a:solidFill>
                            <a:schemeClr val="tx1"/>
                          </a:solidFill>
                          <a:effectLst/>
                          <a:latin typeface="Times New Roman" panose="02020603050405020304" pitchFamily="18" charset="0"/>
                          <a:ea typeface="+mn-ea"/>
                          <a:cs typeface="Times New Roman" panose="02020603050405020304" pitchFamily="18" charset="0"/>
                        </a:rPr>
                        <a:t>90%</a:t>
                      </a:r>
                    </a:p>
                  </a:txBody>
                  <a:tcPr marT="45709" marB="45709"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TextBox 5"/>
          <p:cNvSpPr txBox="1"/>
          <p:nvPr/>
        </p:nvSpPr>
        <p:spPr>
          <a:xfrm>
            <a:off x="8301130" y="6488668"/>
            <a:ext cx="389087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lumMod val="65000"/>
                  </a:srgbClr>
                </a:solidFill>
                <a:effectLst/>
                <a:uLnTx/>
                <a:uFillTx/>
                <a:latin typeface="Fira Sans" panose="020B0503050000020004" pitchFamily="34" charset="0"/>
                <a:ea typeface="+mn-ea"/>
                <a:cs typeface="+mn-cs"/>
              </a:rPr>
              <a:t>This presentation constitutes the confidential information of MetaMetrics, Inc.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lumMod val="65000"/>
                  </a:srgbClr>
                </a:solidFill>
                <a:effectLst/>
                <a:uLnTx/>
                <a:uFillTx/>
                <a:latin typeface="Fira Sans" panose="020B0503050000020004" pitchFamily="34" charset="0"/>
                <a:ea typeface="+mn-ea"/>
                <a:cs typeface="+mn-cs"/>
              </a:rPr>
              <a:t>Copyright ©2017.  All rights reserved.</a:t>
            </a:r>
          </a:p>
        </p:txBody>
      </p:sp>
      <p:sp>
        <p:nvSpPr>
          <p:cNvPr id="3" name="Rectangle 2"/>
          <p:cNvSpPr/>
          <p:nvPr/>
        </p:nvSpPr>
        <p:spPr>
          <a:xfrm>
            <a:off x="470646" y="2267211"/>
            <a:ext cx="7830484" cy="2231577"/>
          </a:xfrm>
          <a:prstGeom prst="rect">
            <a:avLst/>
          </a:prstGeom>
          <a:solidFill>
            <a:srgbClr val="D3B257">
              <a:alpha val="50000"/>
            </a:srgbClr>
          </a:solidFill>
          <a:ln>
            <a:solidFill>
              <a:srgbClr val="D3B257"/>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p:cNvPicPr>
            <a:picLocks noChangeAspect="1"/>
          </p:cNvPicPr>
          <p:nvPr/>
        </p:nvPicPr>
        <p:blipFill>
          <a:blip r:embed="rId4"/>
          <a:stretch>
            <a:fillRect/>
          </a:stretch>
        </p:blipFill>
        <p:spPr>
          <a:xfrm>
            <a:off x="5090565" y="2626248"/>
            <a:ext cx="1075656" cy="1791261"/>
          </a:xfrm>
          <a:prstGeom prst="rect">
            <a:avLst/>
          </a:prstGeom>
        </p:spPr>
      </p:pic>
      <p:sp>
        <p:nvSpPr>
          <p:cNvPr id="11" name="TextBox 10"/>
          <p:cNvSpPr txBox="1"/>
          <p:nvPr/>
        </p:nvSpPr>
        <p:spPr>
          <a:xfrm>
            <a:off x="8594188" y="2030935"/>
            <a:ext cx="3481271"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smtClean="0">
                <a:ln>
                  <a:noFill/>
                </a:ln>
                <a:solidFill>
                  <a:srgbClr val="60636B"/>
                </a:solidFill>
                <a:effectLst/>
                <a:uLnTx/>
                <a:uFillTx/>
                <a:latin typeface="Fira Sans" panose="020B0503050000020004"/>
                <a:ea typeface="+mn-ea"/>
                <a:cs typeface="+mn-cs"/>
              </a:rPr>
              <a:t>Additional Supports: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60636B"/>
                </a:solidFill>
                <a:effectLst/>
                <a:uLnTx/>
                <a:uFillTx/>
                <a:latin typeface="Fira Sans" panose="020B0503050000020004"/>
                <a:ea typeface="+mn-ea"/>
                <a:cs typeface="+mn-cs"/>
              </a:rPr>
              <a:t>Note-taking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60636B"/>
                </a:solidFill>
                <a:effectLst/>
                <a:uLnTx/>
                <a:uFillTx/>
                <a:latin typeface="Fira Sans" panose="020B0503050000020004"/>
                <a:ea typeface="+mn-ea"/>
                <a:cs typeface="+mn-cs"/>
              </a:rPr>
              <a:t>Scaffold TDQs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60636B"/>
                </a:solidFill>
                <a:effectLst/>
                <a:uLnTx/>
                <a:uFillTx/>
                <a:latin typeface="Fira Sans" panose="020B0503050000020004"/>
                <a:ea typeface="+mn-ea"/>
                <a:cs typeface="+mn-cs"/>
              </a:rPr>
              <a:t>Chunk text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60636B"/>
                </a:solidFill>
                <a:effectLst/>
                <a:uLnTx/>
                <a:uFillTx/>
                <a:latin typeface="Fira Sans" panose="020B0503050000020004"/>
                <a:ea typeface="+mn-ea"/>
                <a:cs typeface="+mn-cs"/>
              </a:rPr>
              <a:t>Graphic organizers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60636B"/>
                </a:solidFill>
                <a:effectLst/>
                <a:uLnTx/>
                <a:uFillTx/>
                <a:latin typeface="Fira Sans" panose="020B0503050000020004"/>
                <a:ea typeface="+mn-ea"/>
                <a:cs typeface="+mn-cs"/>
              </a:rPr>
              <a:t>Peer mentor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60636B"/>
                </a:solidFill>
                <a:effectLst/>
                <a:uLnTx/>
                <a:uFillTx/>
                <a:latin typeface="Fira Sans" panose="020B0503050000020004"/>
                <a:ea typeface="+mn-ea"/>
                <a:cs typeface="+mn-cs"/>
              </a:rPr>
              <a:t>Dictionary/Thesaurus</a:t>
            </a:r>
          </a:p>
        </p:txBody>
      </p:sp>
      <p:sp>
        <p:nvSpPr>
          <p:cNvPr id="9" name="Rectangle 8"/>
          <p:cNvSpPr/>
          <p:nvPr/>
        </p:nvSpPr>
        <p:spPr>
          <a:xfrm>
            <a:off x="596348" y="321771"/>
            <a:ext cx="11479111" cy="707886"/>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w="0">
                  <a:solidFill>
                    <a:srgbClr val="134D7B"/>
                  </a:solidFill>
                </a:ln>
                <a:solidFill>
                  <a:srgbClr val="134D7B"/>
                </a:solidFill>
                <a:effectLst>
                  <a:outerShdw blurRad="38100" dist="25400" dir="5400000" algn="ctr" rotWithShape="0">
                    <a:srgbClr val="6E747A">
                      <a:alpha val="43000"/>
                    </a:srgbClr>
                  </a:outerShdw>
                </a:effectLst>
                <a:uLnTx/>
                <a:uFillTx/>
                <a:latin typeface="Vollkorn"/>
                <a:ea typeface="+mn-ea"/>
                <a:cs typeface="+mn-cs"/>
              </a:rPr>
              <a:t>Differentiated Instruction with Same Text </a:t>
            </a:r>
          </a:p>
        </p:txBody>
      </p:sp>
    </p:spTree>
    <p:custDataLst>
      <p:tags r:id="rId1"/>
    </p:custDataLst>
    <p:extLst>
      <p:ext uri="{BB962C8B-B14F-4D97-AF65-F5344CB8AC3E}">
        <p14:creationId xmlns:p14="http://schemas.microsoft.com/office/powerpoint/2010/main" val="3993211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57200" y="1677068"/>
            <a:ext cx="5327408" cy="40318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60636B"/>
                </a:solidFill>
                <a:effectLst/>
                <a:uLnTx/>
                <a:uFillTx/>
                <a:latin typeface="Fira Sans" panose="020B0503050000020004"/>
                <a:ea typeface="+mn-ea"/>
                <a:cs typeface="+mn-cs"/>
              </a:rPr>
              <a:t>Fewer Readability Supports: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0636B"/>
                </a:solidFill>
                <a:effectLst/>
                <a:uLnTx/>
                <a:uFillTx/>
                <a:latin typeface="Fira Sans" panose="020B0503050000020004"/>
                <a:ea typeface="+mn-ea"/>
                <a:cs typeface="+mn-cs"/>
              </a:rPr>
              <a:t>Independent reading</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0636B"/>
                </a:solidFill>
                <a:effectLst/>
                <a:uLnTx/>
                <a:uFillTx/>
                <a:latin typeface="Fira Sans" panose="020B0503050000020004"/>
                <a:ea typeface="+mn-ea"/>
                <a:cs typeface="+mn-cs"/>
              </a:rPr>
              <a:t>Peer partner reading</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400" b="1" i="0" u="none" strike="noStrike" kern="1200" cap="none" spc="0" normalizeH="0" baseline="0" noProof="0" dirty="0">
              <a:ln>
                <a:noFill/>
              </a:ln>
              <a:solidFill>
                <a:srgbClr val="60636B"/>
              </a:solidFill>
              <a:effectLst/>
              <a:uLnTx/>
              <a:uFillTx/>
              <a:latin typeface="Fira Sans" panose="020B05030500000200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60636B"/>
                </a:solidFill>
                <a:effectLst/>
                <a:uLnTx/>
                <a:uFillTx/>
                <a:latin typeface="Fira Sans" panose="020B0503050000020004"/>
                <a:ea typeface="+mn-ea"/>
                <a:cs typeface="+mn-cs"/>
              </a:rPr>
              <a:t>Comprehension Supports: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0636B"/>
                </a:solidFill>
                <a:effectLst/>
                <a:uLnTx/>
                <a:uFillTx/>
                <a:latin typeface="Fira Sans" panose="020B0503050000020004"/>
                <a:ea typeface="+mn-ea"/>
                <a:cs typeface="+mn-cs"/>
              </a:rPr>
              <a:t>Guided reading</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0636B"/>
                </a:solidFill>
                <a:effectLst/>
                <a:uLnTx/>
                <a:uFillTx/>
                <a:latin typeface="Fira Sans" panose="020B0503050000020004"/>
                <a:ea typeface="+mn-ea"/>
                <a:cs typeface="+mn-cs"/>
              </a:rPr>
              <a:t>Paired texts</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0636B"/>
                </a:solidFill>
                <a:effectLst/>
                <a:uLnTx/>
                <a:uFillTx/>
                <a:latin typeface="Fira Sans" panose="020B0503050000020004"/>
                <a:ea typeface="+mn-ea"/>
                <a:cs typeface="+mn-cs"/>
              </a:rPr>
              <a:t>Deeper questioning</a:t>
            </a: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0636B"/>
                </a:solidFill>
                <a:effectLst/>
                <a:uLnTx/>
                <a:uFillTx/>
                <a:latin typeface="Fira Sans" panose="020B0503050000020004"/>
                <a:ea typeface="+mn-ea"/>
                <a:cs typeface="+mn-cs"/>
              </a:rPr>
              <a:t>Research extensions</a:t>
            </a: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
        <p:nvSpPr>
          <p:cNvPr id="11" name="Rectangle 10"/>
          <p:cNvSpPr/>
          <p:nvPr/>
        </p:nvSpPr>
        <p:spPr>
          <a:xfrm>
            <a:off x="5440223" y="4233736"/>
            <a:ext cx="6206461" cy="1612902"/>
          </a:xfrm>
          <a:prstGeom prst="rect">
            <a:avLst/>
          </a:prstGeom>
          <a:noFill/>
          <a:ln w="5715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Calibri" panose="020F0502020204030204"/>
              <a:ea typeface="+mn-ea"/>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0223" y="1539371"/>
            <a:ext cx="6252883" cy="4307267"/>
          </a:xfrm>
          <a:prstGeom prst="rect">
            <a:avLst/>
          </a:prstGeom>
        </p:spPr>
      </p:pic>
      <p:sp>
        <p:nvSpPr>
          <p:cNvPr id="10" name="Rectangle 9"/>
          <p:cNvSpPr/>
          <p:nvPr/>
        </p:nvSpPr>
        <p:spPr>
          <a:xfrm>
            <a:off x="457200" y="321771"/>
            <a:ext cx="11311288" cy="707886"/>
          </a:xfrm>
          <a:prstGeom prst="rect">
            <a:avLst/>
          </a:prstGeom>
          <a:noFill/>
        </p:spPr>
        <p:txBody>
          <a:bodyPr wrap="square" lIns="91440" tIns="45720" rIns="91440" bIns="4572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000" dirty="0">
                <a:ln w="0">
                  <a:solidFill>
                    <a:srgbClr val="134D7B"/>
                  </a:solidFill>
                </a:ln>
                <a:solidFill>
                  <a:srgbClr val="134D7B"/>
                </a:solidFill>
                <a:effectLst>
                  <a:outerShdw blurRad="38100" dist="25400" dir="5400000" algn="ctr" rotWithShape="0">
                    <a:srgbClr val="6E747A">
                      <a:alpha val="43000"/>
                    </a:srgbClr>
                  </a:outerShdw>
                </a:effectLst>
                <a:latin typeface="Vollkorn"/>
              </a:rPr>
              <a:t>Differentiated</a:t>
            </a:r>
            <a:r>
              <a:rPr kumimoji="0" lang="en-US" sz="4000" b="0" i="0" u="none" strike="noStrike" kern="1200" cap="none" spc="0" normalizeH="0" baseline="0" noProof="0" dirty="0">
                <a:ln w="0">
                  <a:solidFill>
                    <a:srgbClr val="134D7B"/>
                  </a:solidFill>
                </a:ln>
                <a:solidFill>
                  <a:srgbClr val="134D7B"/>
                </a:solidFill>
                <a:effectLst>
                  <a:outerShdw blurRad="38100" dist="25400" dir="5400000" algn="ctr" rotWithShape="0">
                    <a:srgbClr val="6E747A">
                      <a:alpha val="43000"/>
                    </a:srgbClr>
                  </a:outerShdw>
                </a:effectLst>
                <a:uLnTx/>
                <a:uFillTx/>
                <a:latin typeface="Vollkorn"/>
              </a:rPr>
              <a:t> Instruction with Same Text </a:t>
            </a:r>
          </a:p>
        </p:txBody>
      </p:sp>
    </p:spTree>
    <p:extLst>
      <p:ext uri="{BB962C8B-B14F-4D97-AF65-F5344CB8AC3E}">
        <p14:creationId xmlns:p14="http://schemas.microsoft.com/office/powerpoint/2010/main" val="480783499"/>
      </p:ext>
    </p:extLst>
  </p:cSld>
  <p:clrMapOvr>
    <a:masterClrMapping/>
  </p:clrMapOvr>
  <mc:AlternateContent xmlns:mc="http://schemas.openxmlformats.org/markup-compatibility/2006" xmlns:p14="http://schemas.microsoft.com/office/powerpoint/2010/main">
    <mc:Choice Requires="p14">
      <p:transition spd="slow" p14:dur="2000" advTm="26242"/>
    </mc:Choice>
    <mc:Fallback xmlns="">
      <p:transition spd="slow" advTm="2624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pPr>
              <a:lnSpc>
                <a:spcPct val="100000"/>
              </a:lnSpc>
            </a:pPr>
            <a:r>
              <a:rPr lang="en-US" b="1" dirty="0" smtClean="0"/>
              <a:t>Quantitative Measure: </a:t>
            </a:r>
            <a:br>
              <a:rPr lang="en-US" b="1" dirty="0" smtClean="0"/>
            </a:br>
            <a:r>
              <a:rPr lang="en-US" sz="4900" dirty="0" smtClean="0"/>
              <a:t>What does it mean? How do I use it?</a:t>
            </a:r>
            <a:endParaRPr lang="en-US" sz="4900" dirty="0">
              <a:latin typeface="Vollkorn Regular" panose="02000503070000020003" pitchFamily="2" charset="0"/>
            </a:endParaRPr>
          </a:p>
        </p:txBody>
      </p:sp>
      <p:sp>
        <p:nvSpPr>
          <p:cNvPr id="3" name="Subtitle 2"/>
          <p:cNvSpPr>
            <a:spLocks noGrp="1"/>
          </p:cNvSpPr>
          <p:nvPr>
            <p:ph type="body" idx="1"/>
          </p:nvPr>
        </p:nvSpPr>
        <p:spPr/>
        <p:txBody>
          <a:bodyPr>
            <a:normAutofit/>
          </a:bodyPr>
          <a:lstStyle/>
          <a:p>
            <a:r>
              <a:rPr lang="en-US" dirty="0" smtClean="0"/>
              <a:t>Part 1 of </a:t>
            </a:r>
            <a:r>
              <a:rPr lang="en-US" dirty="0"/>
              <a:t>3</a:t>
            </a:r>
            <a:r>
              <a:rPr lang="en-US" dirty="0" smtClean="0"/>
              <a:t>: Text Complexity and Diverse Readers in Grades 6-12</a:t>
            </a:r>
            <a:endParaRPr lang="en-US" dirty="0"/>
          </a:p>
        </p:txBody>
      </p:sp>
    </p:spTree>
    <p:extLst>
      <p:ext uri="{BB962C8B-B14F-4D97-AF65-F5344CB8AC3E}">
        <p14:creationId xmlns:p14="http://schemas.microsoft.com/office/powerpoint/2010/main" val="1894185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p:txBody>
          <a:bodyPr>
            <a:normAutofit/>
          </a:bodyPr>
          <a:lstStyle/>
          <a:p>
            <a:r>
              <a:rPr lang="en-US" sz="5400" b="1" dirty="0" smtClean="0">
                <a:latin typeface="Vollkorn Regular" panose="02000503070000020003" pitchFamily="2" charset="0"/>
              </a:rPr>
              <a:t>Part One Learning </a:t>
            </a:r>
            <a:r>
              <a:rPr lang="en-US" sz="5400" b="1" dirty="0">
                <a:latin typeface="Vollkorn Regular" panose="02000503070000020003" pitchFamily="2" charset="0"/>
              </a:rPr>
              <a:t>Goals</a:t>
            </a:r>
          </a:p>
        </p:txBody>
      </p:sp>
      <p:sp>
        <p:nvSpPr>
          <p:cNvPr id="7" name="Content Placeholder 6"/>
          <p:cNvSpPr>
            <a:spLocks noGrp="1"/>
          </p:cNvSpPr>
          <p:nvPr>
            <p:ph idx="1"/>
          </p:nvPr>
        </p:nvSpPr>
        <p:spPr>
          <a:xfrm>
            <a:off x="398585" y="1328057"/>
            <a:ext cx="11369903" cy="4545205"/>
          </a:xfrm>
        </p:spPr>
        <p:txBody>
          <a:bodyPr>
            <a:normAutofit fontScale="92500"/>
          </a:bodyPr>
          <a:lstStyle/>
          <a:p>
            <a:pPr marL="0" lvl="0" indent="0">
              <a:buNone/>
            </a:pPr>
            <a:endParaRPr lang="en-US" sz="3200" b="1" dirty="0"/>
          </a:p>
          <a:p>
            <a:pPr lvl="0"/>
            <a:r>
              <a:rPr lang="en-US" sz="4000" dirty="0" smtClean="0"/>
              <a:t>Gain a clearer understanding of what quantitative measures do and do not measure related to texts and to students.</a:t>
            </a:r>
          </a:p>
          <a:p>
            <a:pPr marL="0" lvl="0" indent="0">
              <a:buNone/>
            </a:pPr>
            <a:endParaRPr lang="en-US" sz="4000" dirty="0" smtClean="0"/>
          </a:p>
          <a:p>
            <a:pPr lvl="0"/>
            <a:r>
              <a:rPr lang="en-US" sz="4000" dirty="0" smtClean="0"/>
              <a:t>Gain </a:t>
            </a:r>
            <a:r>
              <a:rPr lang="en-US" sz="4000" dirty="0"/>
              <a:t>a clearer understanding of how to use the Lexile Framework for </a:t>
            </a:r>
            <a:r>
              <a:rPr lang="en-US" sz="4000" dirty="0" smtClean="0"/>
              <a:t>Reading as a quantitative measure </a:t>
            </a:r>
            <a:r>
              <a:rPr lang="en-US" sz="4000" dirty="0"/>
              <a:t>to support standards-based instruction.</a:t>
            </a:r>
          </a:p>
          <a:p>
            <a:pPr marL="0" lvl="0" indent="0">
              <a:buNone/>
            </a:pPr>
            <a:endParaRPr lang="en-US" sz="3200" dirty="0"/>
          </a:p>
        </p:txBody>
      </p:sp>
      <p:sp>
        <p:nvSpPr>
          <p:cNvPr id="5" name="Slide Number Placeholder 4"/>
          <p:cNvSpPr>
            <a:spLocks noGrp="1"/>
          </p:cNvSpPr>
          <p:nvPr>
            <p:ph type="sldNum" sz="quarter" idx="12"/>
          </p:nvPr>
        </p:nvSpPr>
        <p:spPr/>
        <p:txBody>
          <a:bodyPr/>
          <a:lstStyle/>
          <a:p>
            <a:fld id="{16630861-4318-414B-8E21-CA5F03E7BD41}" type="slidenum">
              <a:rPr lang="en-US" smtClean="0"/>
              <a:t>5</a:t>
            </a:fld>
            <a:endParaRPr lang="en-US"/>
          </a:p>
        </p:txBody>
      </p:sp>
    </p:spTree>
    <p:extLst>
      <p:ext uri="{BB962C8B-B14F-4D97-AF65-F5344CB8AC3E}">
        <p14:creationId xmlns:p14="http://schemas.microsoft.com/office/powerpoint/2010/main" val="2820994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8462272" y="5052953"/>
            <a:ext cx="803919" cy="27432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
        <p:nvSpPr>
          <p:cNvPr id="6" name="Freeform 5"/>
          <p:cNvSpPr/>
          <p:nvPr/>
        </p:nvSpPr>
        <p:spPr>
          <a:xfrm>
            <a:off x="4490174" y="407703"/>
            <a:ext cx="3106337" cy="3013575"/>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spcFirstLastPara="0" vert="horz" wrap="square" lIns="340759" tIns="447246" rIns="340758" bIns="958383"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Quantitative </a:t>
            </a:r>
            <a:r>
              <a:rPr kumimoji="0" lang="en-US" sz="3200" b="1" i="0" u="none" strike="noStrike" kern="1200" cap="none" spc="0" normalizeH="0" baseline="0" noProof="0" dirty="0" smtClean="0">
                <a:ln>
                  <a:noFill/>
                </a:ln>
                <a:solidFill>
                  <a:srgbClr val="FFFFFF"/>
                </a:solidFill>
                <a:effectLst/>
                <a:uLnTx/>
                <a:uFillTx/>
                <a:latin typeface="Calibri" panose="020F0502020204030204"/>
                <a:ea typeface="+mn-ea"/>
                <a:cs typeface="+mn-cs"/>
              </a:rPr>
              <a:t>Measure</a:t>
            </a:r>
            <a:endPar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5737880" y="2446308"/>
            <a:ext cx="3088754" cy="3071277"/>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0" vert="horz" wrap="square" lIns="781615" tIns="660220" rIns="240661" bIns="489840" numCol="1" spcCol="1270" anchor="ctr" anchorCtr="0">
            <a:noAutofit/>
          </a:bodyPr>
          <a:lstStyle/>
          <a:p>
            <a:pPr marL="0" marR="0" lvl="0" indent="0" algn="ctr" defTabSz="1200150" rtl="0" eaLnBrk="1" fontAlgn="auto" latinLnBrk="0" hangingPunct="1">
              <a:lnSpc>
                <a:spcPct val="10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rPr>
              <a:t>Reader and Task Considerations</a:t>
            </a:r>
          </a:p>
        </p:txBody>
      </p:sp>
      <p:sp>
        <p:nvSpPr>
          <p:cNvPr id="8" name="Freeform 7"/>
          <p:cNvSpPr/>
          <p:nvPr/>
        </p:nvSpPr>
        <p:spPr>
          <a:xfrm>
            <a:off x="3279939" y="2437763"/>
            <a:ext cx="3086450" cy="3079822"/>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013F71">
              <a:alpha val="50000"/>
            </a:srgbClr>
          </a:solidFill>
          <a:ln w="63500">
            <a:solidFill>
              <a:schemeClr val="accent5">
                <a:lumMod val="50000"/>
              </a:schemeClr>
            </a:solidFill>
          </a:ln>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40661" tIns="660220" rIns="781615" bIns="48984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srgbClr val="60636B"/>
                </a:solidFill>
                <a:effectLst/>
                <a:uLnTx/>
                <a:uFillTx/>
                <a:latin typeface="Calibri" panose="020F0502020204030204"/>
                <a:ea typeface="+mn-ea"/>
                <a:cs typeface="+mn-cs"/>
              </a:rPr>
              <a:t>Qualitative Features</a:t>
            </a:r>
          </a:p>
        </p:txBody>
      </p:sp>
      <p:sp>
        <p:nvSpPr>
          <p:cNvPr id="9" name="Freeform 8"/>
          <p:cNvSpPr/>
          <p:nvPr/>
        </p:nvSpPr>
        <p:spPr>
          <a:xfrm>
            <a:off x="3279939" y="2446307"/>
            <a:ext cx="3086450" cy="3071277"/>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134D7B"/>
          </a:solidFill>
          <a:ln/>
        </p:spPr>
        <p:style>
          <a:lnRef idx="0">
            <a:schemeClr val="accent5"/>
          </a:lnRef>
          <a:fillRef idx="3">
            <a:schemeClr val="accent5"/>
          </a:fillRef>
          <a:effectRef idx="3">
            <a:schemeClr val="accent5"/>
          </a:effectRef>
          <a:fontRef idx="minor">
            <a:schemeClr val="lt1"/>
          </a:fontRef>
        </p:style>
        <p:txBody>
          <a:bodyPr spcFirstLastPara="0" vert="horz" wrap="square" lIns="340759" tIns="447246" rIns="340758" bIns="958383"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alibri" panose="020F0502020204030204"/>
                <a:ea typeface="+mn-ea"/>
                <a:cs typeface="+mn-cs"/>
              </a:rPr>
              <a:t>Qualitative</a:t>
            </a:r>
          </a:p>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alibri" panose="020F0502020204030204"/>
                <a:ea typeface="+mn-ea"/>
                <a:cs typeface="+mn-cs"/>
              </a:rPr>
              <a:t>Features</a:t>
            </a:r>
          </a:p>
        </p:txBody>
      </p:sp>
      <p:sp>
        <p:nvSpPr>
          <p:cNvPr id="2" name="TextBox 1"/>
          <p:cNvSpPr txBox="1"/>
          <p:nvPr/>
        </p:nvSpPr>
        <p:spPr>
          <a:xfrm>
            <a:off x="462978" y="218928"/>
            <a:ext cx="688937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60636B"/>
                </a:solidFill>
                <a:effectLst/>
                <a:uLnTx/>
                <a:uFillTx/>
                <a:latin typeface="Vollkorn"/>
                <a:ea typeface="+mn-ea"/>
                <a:cs typeface="+mn-cs"/>
              </a:rPr>
              <a:t>Text Complexity</a:t>
            </a:r>
          </a:p>
        </p:txBody>
      </p:sp>
    </p:spTree>
    <p:custDataLst>
      <p:tags r:id="rId1"/>
    </p:custDataLst>
    <p:extLst>
      <p:ext uri="{BB962C8B-B14F-4D97-AF65-F5344CB8AC3E}">
        <p14:creationId xmlns:p14="http://schemas.microsoft.com/office/powerpoint/2010/main" val="2651656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11" name="Picture 10" descr="&lt;strong&gt;Book&lt;/strong&gt; | Free Stock Photo | Illustration of an &lt;strong&gt;open book&lt;/strong&gt; ..."/>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174748" y="2905215"/>
            <a:ext cx="6362770" cy="3284780"/>
          </a:xfrm>
          <a:prstGeom prst="rect">
            <a:avLst/>
          </a:prstGeom>
        </p:spPr>
      </p:pic>
      <p:pic>
        <p:nvPicPr>
          <p:cNvPr id="5" name="Picture 4" descr="&lt;strong&gt;Magnifying&lt;/strong&gt; &lt;strong&gt;Glass&lt;/strong&gt; | Free Stock Photo | Illustration of a ..."/>
          <p:cNvPicPr>
            <a:picLocks noChangeAspect="1"/>
          </p:cNvPicPr>
          <p:nvPr/>
        </p:nvPicPr>
        <p:blipFill>
          <a:blip r:embed="rId5" cstate="print">
            <a:clrChange>
              <a:clrFrom>
                <a:srgbClr val="F2F2F2"/>
              </a:clrFrom>
              <a:clrTo>
                <a:srgbClr val="F2F2F2">
                  <a:alpha val="0"/>
                </a:srgbClr>
              </a:clrTo>
            </a:clrChange>
            <a:duotone>
              <a:schemeClr val="accent4">
                <a:shade val="45000"/>
                <a:satMod val="135000"/>
              </a:schemeClr>
              <a:prstClr val="white"/>
            </a:duotone>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tretch>
            <a:fillRect/>
          </a:stretch>
        </p:blipFill>
        <p:spPr>
          <a:xfrm rot="937637">
            <a:off x="5401836" y="1725262"/>
            <a:ext cx="1920365" cy="2748247"/>
          </a:xfrm>
          <a:prstGeom prst="rect">
            <a:avLst/>
          </a:prstGeom>
        </p:spPr>
      </p:pic>
      <p:sp>
        <p:nvSpPr>
          <p:cNvPr id="12" name="TextBox 11"/>
          <p:cNvSpPr txBox="1"/>
          <p:nvPr/>
        </p:nvSpPr>
        <p:spPr>
          <a:xfrm>
            <a:off x="686935" y="1517404"/>
            <a:ext cx="4487813" cy="34778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134D7B"/>
              </a:solidFill>
              <a:effectLst/>
              <a:uLnTx/>
              <a:uFillTx/>
              <a:latin typeface="Fira Sans" panose="020B05030500000200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34D7B"/>
                </a:solidFill>
                <a:effectLst/>
                <a:uLnTx/>
                <a:uFillTx/>
                <a:latin typeface="Fira Sans" panose="020B0503050000020004"/>
                <a:ea typeface="+mn-ea"/>
                <a:cs typeface="+mn-cs"/>
              </a:rPr>
              <a:t>Sentence Length</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srgbClr val="134D7B"/>
              </a:solidFill>
              <a:effectLst/>
              <a:uLnTx/>
              <a:uFillTx/>
              <a:latin typeface="Fira Sans" panose="020B05030500000200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34D7B"/>
                </a:solidFill>
                <a:effectLst/>
                <a:uLnTx/>
                <a:uFillTx/>
                <a:latin typeface="Fira Sans" panose="020B0503050000020004"/>
                <a:ea typeface="+mn-ea"/>
                <a:cs typeface="+mn-cs"/>
              </a:rPr>
              <a:t>Word Length</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srgbClr val="134D7B"/>
              </a:solidFill>
              <a:effectLst/>
              <a:uLnTx/>
              <a:uFillTx/>
              <a:latin typeface="Fira Sans" panose="020B05030500000200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34D7B"/>
                </a:solidFill>
                <a:effectLst/>
                <a:uLnTx/>
                <a:uFillTx/>
                <a:latin typeface="Fira Sans" panose="020B0503050000020004"/>
                <a:ea typeface="+mn-ea"/>
                <a:cs typeface="+mn-cs"/>
              </a:rPr>
              <a:t>Unknown Words</a:t>
            </a:r>
          </a:p>
        </p:txBody>
      </p:sp>
      <p:sp>
        <p:nvSpPr>
          <p:cNvPr id="10" name="Title 9"/>
          <p:cNvSpPr>
            <a:spLocks noGrp="1"/>
          </p:cNvSpPr>
          <p:nvPr>
            <p:ph type="title"/>
          </p:nvPr>
        </p:nvSpPr>
        <p:spPr>
          <a:xfrm>
            <a:off x="377653" y="310776"/>
            <a:ext cx="10515600" cy="1325563"/>
          </a:xfrm>
        </p:spPr>
        <p:txBody>
          <a:bodyPr/>
          <a:lstStyle/>
          <a:p>
            <a:r>
              <a:rPr lang="en-US" b="1" dirty="0" smtClean="0">
                <a:solidFill>
                  <a:srgbClr val="134D7B"/>
                </a:solidFill>
                <a:latin typeface="Vollkorn Regular" panose="02000503070000020003" pitchFamily="2" charset="0"/>
              </a:rPr>
              <a:t>Quantitative </a:t>
            </a:r>
            <a:r>
              <a:rPr lang="en-US" b="1" dirty="0">
                <a:solidFill>
                  <a:srgbClr val="134D7B"/>
                </a:solidFill>
                <a:latin typeface="Vollkorn Regular" panose="02000503070000020003" pitchFamily="2" charset="0"/>
              </a:rPr>
              <a:t>Measure for Texts = </a:t>
            </a:r>
          </a:p>
        </p:txBody>
      </p:sp>
    </p:spTree>
    <p:custDataLst>
      <p:tags r:id="rId1"/>
    </p:custDataLst>
    <p:extLst>
      <p:ext uri="{BB962C8B-B14F-4D97-AF65-F5344CB8AC3E}">
        <p14:creationId xmlns:p14="http://schemas.microsoft.com/office/powerpoint/2010/main" val="2967880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2514" y="367394"/>
            <a:ext cx="11212285" cy="6247864"/>
          </a:xfrm>
          <a:prstGeom prst="rect">
            <a:avLst/>
          </a:prstGeom>
          <a:ln>
            <a:noFill/>
          </a:ln>
          <a:effectLst>
            <a:outerShdw blurRad="50800" dist="38100" dir="8100000" algn="tr" rotWithShape="0">
              <a:prstClr val="black">
                <a:alpha val="40000"/>
              </a:prstClr>
            </a:outerShdw>
          </a:effectLst>
        </p:spPr>
        <p:style>
          <a:lnRef idx="1">
            <a:schemeClr val="accent4"/>
          </a:lnRef>
          <a:fillRef idx="1002">
            <a:schemeClr val="lt1"/>
          </a:fillRef>
          <a:effectRef idx="1">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Fira Sans" panose="020B0503050000020004"/>
                <a:ea typeface="+mn-ea"/>
                <a:cs typeface="+mn-cs"/>
              </a:rPr>
              <a:t>Sample</a:t>
            </a:r>
            <a:r>
              <a:rPr kumimoji="0" lang="en-US" sz="4000" b="0" i="0" u="none" strike="noStrike" kern="1200" cap="none" spc="0" normalizeH="0" noProof="0" dirty="0" smtClean="0">
                <a:ln>
                  <a:noFill/>
                </a:ln>
                <a:solidFill>
                  <a:srgbClr val="000000"/>
                </a:solidFill>
                <a:effectLst/>
                <a:uLnTx/>
                <a:uFillTx/>
                <a:latin typeface="Fira Sans" panose="020B0503050000020004"/>
                <a:ea typeface="+mn-ea"/>
                <a:cs typeface="+mn-cs"/>
              </a:rPr>
              <a:t>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Fira Sans" panose="020B0503050000020004"/>
                <a:ea typeface="+mn-ea"/>
                <a:cs typeface="+mn-cs"/>
              </a:rPr>
              <a:t>“I </a:t>
            </a:r>
            <a:r>
              <a:rPr kumimoji="0" lang="en-US" sz="4000" b="0" i="0" u="none" strike="noStrike" kern="1200" cap="none" spc="0" normalizeH="0" baseline="0" noProof="0" dirty="0">
                <a:ln>
                  <a:noFill/>
                </a:ln>
                <a:solidFill>
                  <a:srgbClr val="000000"/>
                </a:solidFill>
                <a:effectLst/>
                <a:uLnTx/>
                <a:uFillTx/>
                <a:latin typeface="Fira Sans" panose="020B0503050000020004"/>
                <a:ea typeface="+mn-ea"/>
                <a:cs typeface="+mn-cs"/>
              </a:rPr>
              <a:t>am excessively fond of a cottage; there is always so much comfort, so much elegance about them. And I protest, if I had any money to spare, I should buy a little land and build one myself, within a short distance of London, where I might drive myself down at any time, and collect a few friends about me and be happy. I advise everybody who is going to build, to build a cottage.” </a:t>
            </a:r>
          </a:p>
        </p:txBody>
      </p:sp>
    </p:spTree>
    <p:custDataLst>
      <p:tags r:id="rId1"/>
    </p:custDataLst>
    <p:extLst>
      <p:ext uri="{BB962C8B-B14F-4D97-AF65-F5344CB8AC3E}">
        <p14:creationId xmlns:p14="http://schemas.microsoft.com/office/powerpoint/2010/main" val="421256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2514" y="367394"/>
            <a:ext cx="11212285" cy="6247864"/>
          </a:xfrm>
          <a:prstGeom prst="rect">
            <a:avLst/>
          </a:prstGeom>
          <a:ln>
            <a:noFill/>
          </a:ln>
          <a:effectLst>
            <a:outerShdw blurRad="50800" dist="38100" dir="8100000" algn="tr" rotWithShape="0">
              <a:prstClr val="black">
                <a:alpha val="40000"/>
              </a:prstClr>
            </a:outerShdw>
          </a:effectLst>
        </p:spPr>
        <p:style>
          <a:lnRef idx="1">
            <a:schemeClr val="accent4"/>
          </a:lnRef>
          <a:fillRef idx="1002">
            <a:schemeClr val="lt1"/>
          </a:fillRef>
          <a:effectRef idx="1">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Fira Sans" panose="020B0503050000020004"/>
                <a:ea typeface="+mn-ea"/>
                <a:cs typeface="+mn-cs"/>
              </a:rPr>
              <a:t>Sample</a:t>
            </a:r>
            <a:r>
              <a:rPr kumimoji="0" lang="en-US" sz="4000" b="0" i="0" u="none" strike="noStrike" kern="1200" cap="none" spc="0" normalizeH="0" noProof="0" dirty="0" smtClean="0">
                <a:ln>
                  <a:noFill/>
                </a:ln>
                <a:solidFill>
                  <a:srgbClr val="000000"/>
                </a:solidFill>
                <a:effectLst/>
                <a:uLnTx/>
                <a:uFillTx/>
                <a:latin typeface="Fira Sans" panose="020B0503050000020004"/>
                <a:ea typeface="+mn-ea"/>
                <a:cs typeface="+mn-cs"/>
              </a:rPr>
              <a:t>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Fira Sans" panose="020B0503050000020004"/>
                <a:ea typeface="+mn-ea"/>
                <a:cs typeface="+mn-cs"/>
              </a:rPr>
              <a:t>“I </a:t>
            </a:r>
            <a:r>
              <a:rPr kumimoji="0" lang="en-US" sz="4000" b="0" i="0" u="none" strike="noStrike" kern="1200" cap="none" spc="0" normalizeH="0" baseline="0" noProof="0" dirty="0">
                <a:ln>
                  <a:noFill/>
                </a:ln>
                <a:solidFill>
                  <a:srgbClr val="000000"/>
                </a:solidFill>
                <a:effectLst/>
                <a:uLnTx/>
                <a:uFillTx/>
                <a:latin typeface="Fira Sans" panose="020B0503050000020004"/>
                <a:ea typeface="+mn-ea"/>
                <a:cs typeface="+mn-cs"/>
              </a:rPr>
              <a:t>am excessively fond of a cottage; there is always so much comfort, so much elegance about them. And I protest, if I had any money to spare, I should buy a little land and build one myself, within a short distance of London, where I might drive myself down at any time, and collect a few friends about me and be happy. I advise everybody who is going to build, to build a cottage.” </a:t>
            </a:r>
          </a:p>
        </p:txBody>
      </p:sp>
      <p:sp>
        <p:nvSpPr>
          <p:cNvPr id="2" name="Rectangle 1"/>
          <p:cNvSpPr/>
          <p:nvPr/>
        </p:nvSpPr>
        <p:spPr>
          <a:xfrm>
            <a:off x="3439803" y="2234151"/>
            <a:ext cx="8294995" cy="7475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Rectangle 3"/>
          <p:cNvSpPr/>
          <p:nvPr/>
        </p:nvSpPr>
        <p:spPr>
          <a:xfrm>
            <a:off x="522513" y="2981651"/>
            <a:ext cx="11212285" cy="295644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4"/>
          <p:cNvSpPr/>
          <p:nvPr/>
        </p:nvSpPr>
        <p:spPr>
          <a:xfrm>
            <a:off x="522513" y="5969602"/>
            <a:ext cx="6030686" cy="61415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3221550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623|5.608001"/>
</p:tagLst>
</file>

<file path=ppt/tags/tag10.xml><?xml version="1.0" encoding="utf-8"?>
<p:tagLst xmlns:a="http://schemas.openxmlformats.org/drawingml/2006/main" xmlns:r="http://schemas.openxmlformats.org/officeDocument/2006/relationships" xmlns:p="http://schemas.openxmlformats.org/presentationml/2006/main">
  <p:tag name="TIMING" val="|12.623|5.608001"/>
</p:tagLst>
</file>

<file path=ppt/tags/tag11.xml><?xml version="1.0" encoding="utf-8"?>
<p:tagLst xmlns:a="http://schemas.openxmlformats.org/drawingml/2006/main" xmlns:r="http://schemas.openxmlformats.org/officeDocument/2006/relationships" xmlns:p="http://schemas.openxmlformats.org/presentationml/2006/main">
  <p:tag name="TIMING" val="|2.894|4.408"/>
</p:tagLst>
</file>

<file path=ppt/tags/tag12.xml><?xml version="1.0" encoding="utf-8"?>
<p:tagLst xmlns:a="http://schemas.openxmlformats.org/drawingml/2006/main" xmlns:r="http://schemas.openxmlformats.org/officeDocument/2006/relationships" xmlns:p="http://schemas.openxmlformats.org/presentationml/2006/main">
  <p:tag name="TIMING" val="|2.894|4.408"/>
</p:tagLst>
</file>

<file path=ppt/tags/tag13.xml><?xml version="1.0" encoding="utf-8"?>
<p:tagLst xmlns:a="http://schemas.openxmlformats.org/drawingml/2006/main" xmlns:r="http://schemas.openxmlformats.org/officeDocument/2006/relationships" xmlns:p="http://schemas.openxmlformats.org/presentationml/2006/main">
  <p:tag name="TIMING" val="|4.538"/>
</p:tagLst>
</file>

<file path=ppt/tags/tag14.xml><?xml version="1.0" encoding="utf-8"?>
<p:tagLst xmlns:a="http://schemas.openxmlformats.org/drawingml/2006/main" xmlns:r="http://schemas.openxmlformats.org/officeDocument/2006/relationships" xmlns:p="http://schemas.openxmlformats.org/presentationml/2006/main">
  <p:tag name="TIMING" val="|4.464|4.038|3.763"/>
</p:tagLst>
</file>

<file path=ppt/tags/tag15.xml><?xml version="1.0" encoding="utf-8"?>
<p:tagLst xmlns:a="http://schemas.openxmlformats.org/drawingml/2006/main" xmlns:r="http://schemas.openxmlformats.org/officeDocument/2006/relationships" xmlns:p="http://schemas.openxmlformats.org/presentationml/2006/main">
  <p:tag name="TIMING" val="|10.615|12.613|12.68"/>
</p:tagLst>
</file>

<file path=ppt/tags/tag16.xml><?xml version="1.0" encoding="utf-8"?>
<p:tagLst xmlns:a="http://schemas.openxmlformats.org/drawingml/2006/main" xmlns:r="http://schemas.openxmlformats.org/officeDocument/2006/relationships" xmlns:p="http://schemas.openxmlformats.org/presentationml/2006/main">
  <p:tag name="TIMING" val="|10.615|12.613|12.68"/>
</p:tagLst>
</file>

<file path=ppt/tags/tag17.xml><?xml version="1.0" encoding="utf-8"?>
<p:tagLst xmlns:a="http://schemas.openxmlformats.org/drawingml/2006/main" xmlns:r="http://schemas.openxmlformats.org/officeDocument/2006/relationships" xmlns:p="http://schemas.openxmlformats.org/presentationml/2006/main">
  <p:tag name="TIMING" val="|10.615|12.613|12.68"/>
</p:tagLst>
</file>

<file path=ppt/tags/tag18.xml><?xml version="1.0" encoding="utf-8"?>
<p:tagLst xmlns:a="http://schemas.openxmlformats.org/drawingml/2006/main" xmlns:r="http://schemas.openxmlformats.org/officeDocument/2006/relationships" xmlns:p="http://schemas.openxmlformats.org/presentationml/2006/main">
  <p:tag name="TIMING" val="|11.319|9.736"/>
</p:tagLst>
</file>

<file path=ppt/tags/tag19.xml><?xml version="1.0" encoding="utf-8"?>
<p:tagLst xmlns:a="http://schemas.openxmlformats.org/drawingml/2006/main" xmlns:r="http://schemas.openxmlformats.org/officeDocument/2006/relationships" xmlns:p="http://schemas.openxmlformats.org/presentationml/2006/main">
  <p:tag name="TIMING" val="|10.615|12.613|12.68"/>
</p:tagLst>
</file>

<file path=ppt/tags/tag2.xml><?xml version="1.0" encoding="utf-8"?>
<p:tagLst xmlns:a="http://schemas.openxmlformats.org/drawingml/2006/main" xmlns:r="http://schemas.openxmlformats.org/officeDocument/2006/relationships" xmlns:p="http://schemas.openxmlformats.org/presentationml/2006/main">
  <p:tag name="TIMING" val="|3.743"/>
</p:tagLst>
</file>

<file path=ppt/tags/tag20.xml><?xml version="1.0" encoding="utf-8"?>
<p:tagLst xmlns:a="http://schemas.openxmlformats.org/drawingml/2006/main" xmlns:r="http://schemas.openxmlformats.org/officeDocument/2006/relationships" xmlns:p="http://schemas.openxmlformats.org/presentationml/2006/main">
  <p:tag name="TIMING" val="|10.615|12.613|12.68"/>
</p:tagLst>
</file>

<file path=ppt/tags/tag21.xml><?xml version="1.0" encoding="utf-8"?>
<p:tagLst xmlns:a="http://schemas.openxmlformats.org/drawingml/2006/main" xmlns:r="http://schemas.openxmlformats.org/officeDocument/2006/relationships" xmlns:p="http://schemas.openxmlformats.org/presentationml/2006/main">
  <p:tag name="TIMING" val="|10.615|12.613|12.68"/>
</p:tagLst>
</file>

<file path=ppt/tags/tag22.xml><?xml version="1.0" encoding="utf-8"?>
<p:tagLst xmlns:a="http://schemas.openxmlformats.org/drawingml/2006/main" xmlns:r="http://schemas.openxmlformats.org/officeDocument/2006/relationships" xmlns:p="http://schemas.openxmlformats.org/presentationml/2006/main">
  <p:tag name="TIMING" val="|5.698"/>
</p:tagLst>
</file>

<file path=ppt/tags/tag23.xml><?xml version="1.0" encoding="utf-8"?>
<p:tagLst xmlns:a="http://schemas.openxmlformats.org/drawingml/2006/main" xmlns:r="http://schemas.openxmlformats.org/officeDocument/2006/relationships" xmlns:p="http://schemas.openxmlformats.org/presentationml/2006/main">
  <p:tag name="TIMING" val="|6.123|6.305|6.467|5.153|4.041"/>
</p:tagLst>
</file>

<file path=ppt/tags/tag24.xml><?xml version="1.0" encoding="utf-8"?>
<p:tagLst xmlns:a="http://schemas.openxmlformats.org/drawingml/2006/main" xmlns:r="http://schemas.openxmlformats.org/officeDocument/2006/relationships" xmlns:p="http://schemas.openxmlformats.org/presentationml/2006/main">
  <p:tag name="TIMING" val="|2.36"/>
</p:tagLst>
</file>

<file path=ppt/tags/tag25.xml><?xml version="1.0" encoding="utf-8"?>
<p:tagLst xmlns:a="http://schemas.openxmlformats.org/drawingml/2006/main" xmlns:r="http://schemas.openxmlformats.org/officeDocument/2006/relationships" xmlns:p="http://schemas.openxmlformats.org/presentationml/2006/main">
  <p:tag name="TIMING" val="|2.106|8.614"/>
</p:tagLst>
</file>

<file path=ppt/tags/tag3.xml><?xml version="1.0" encoding="utf-8"?>
<p:tagLst xmlns:a="http://schemas.openxmlformats.org/drawingml/2006/main" xmlns:r="http://schemas.openxmlformats.org/officeDocument/2006/relationships" xmlns:p="http://schemas.openxmlformats.org/presentationml/2006/main">
  <p:tag name="TIMING" val="|14.65"/>
</p:tagLst>
</file>

<file path=ppt/tags/tag4.xml><?xml version="1.0" encoding="utf-8"?>
<p:tagLst xmlns:a="http://schemas.openxmlformats.org/drawingml/2006/main" xmlns:r="http://schemas.openxmlformats.org/officeDocument/2006/relationships" xmlns:p="http://schemas.openxmlformats.org/presentationml/2006/main">
  <p:tag name="TIMING" val="|14.65"/>
</p:tagLst>
</file>

<file path=ppt/tags/tag5.xml><?xml version="1.0" encoding="utf-8"?>
<p:tagLst xmlns:a="http://schemas.openxmlformats.org/drawingml/2006/main" xmlns:r="http://schemas.openxmlformats.org/officeDocument/2006/relationships" xmlns:p="http://schemas.openxmlformats.org/presentationml/2006/main">
  <p:tag name="TIMING" val="|14.65"/>
</p:tagLst>
</file>

<file path=ppt/tags/tag6.xml><?xml version="1.0" encoding="utf-8"?>
<p:tagLst xmlns:a="http://schemas.openxmlformats.org/drawingml/2006/main" xmlns:r="http://schemas.openxmlformats.org/officeDocument/2006/relationships" xmlns:p="http://schemas.openxmlformats.org/presentationml/2006/main">
  <p:tag name="TIMING" val="|14.381|6.660001"/>
</p:tagLst>
</file>

<file path=ppt/tags/tag7.xml><?xml version="1.0" encoding="utf-8"?>
<p:tagLst xmlns:a="http://schemas.openxmlformats.org/drawingml/2006/main" xmlns:r="http://schemas.openxmlformats.org/officeDocument/2006/relationships" xmlns:p="http://schemas.openxmlformats.org/presentationml/2006/main">
  <p:tag name="TIMING" val="|14.381|6.660001"/>
</p:tagLst>
</file>

<file path=ppt/tags/tag8.xml><?xml version="1.0" encoding="utf-8"?>
<p:tagLst xmlns:a="http://schemas.openxmlformats.org/drawingml/2006/main" xmlns:r="http://schemas.openxmlformats.org/officeDocument/2006/relationships" xmlns:p="http://schemas.openxmlformats.org/presentationml/2006/main">
  <p:tag name="TIMING" val="|14.381|6.660001"/>
</p:tagLst>
</file>

<file path=ppt/tags/tag9.xml><?xml version="1.0" encoding="utf-8"?>
<p:tagLst xmlns:a="http://schemas.openxmlformats.org/drawingml/2006/main" xmlns:r="http://schemas.openxmlformats.org/officeDocument/2006/relationships" xmlns:p="http://schemas.openxmlformats.org/presentationml/2006/main">
  <p:tag name="TIMING" val="|12.623|5.608001"/>
</p:tagLst>
</file>

<file path=ppt/theme/theme1.xml><?xml version="1.0" encoding="utf-8"?>
<a:theme xmlns:a="http://schemas.openxmlformats.org/drawingml/2006/main" name="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_2017Theme2" id="{CBCACFA9-AD44-3D4A-96E3-7E91C6634AAD}" vid="{37D28BB3-7088-3649-92B6-5709C7E12528}"/>
    </a:ext>
  </a:extLst>
</a:theme>
</file>

<file path=ppt/theme/theme2.xml><?xml version="1.0" encoding="utf-8"?>
<a:theme xmlns:a="http://schemas.openxmlformats.org/drawingml/2006/main" name="2_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_2017Theme2" id="{44F0BE6C-34C6-EC46-AFE6-CDB91FC5A479}" vid="{EC7969FB-EEA3-4642-839C-4BC21861693C}"/>
    </a:ext>
  </a:extLst>
</a:theme>
</file>

<file path=ppt/theme/theme3.xml><?xml version="1.0" encoding="utf-8"?>
<a:theme xmlns:a="http://schemas.openxmlformats.org/drawingml/2006/main" name="3_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_2017Theme2" id="{CBCACFA9-AD44-3D4A-96E3-7E91C6634AAD}" vid="{37D28BB3-7088-3649-92B6-5709C7E1252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1FDBD696954F4C99ACE607686D4A46" ma:contentTypeVersion="12" ma:contentTypeDescription="Create a new document." ma:contentTypeScope="" ma:versionID="8c9de7a6ad1d7d53b8615052629efdb6">
  <xsd:schema xmlns:xsd="http://www.w3.org/2001/XMLSchema" xmlns:xs="http://www.w3.org/2001/XMLSchema" xmlns:p="http://schemas.microsoft.com/office/2006/metadata/properties" xmlns:ns3="3dfc7735-6c74-4e44-88d7-c8513e424d6f" xmlns:ns4="21a42c84-3457-45b5-bf99-009e741a2e4c" targetNamespace="http://schemas.microsoft.com/office/2006/metadata/properties" ma:root="true" ma:fieldsID="3190205f393e236e26837e6a065c2ae0" ns3:_="" ns4:_="">
    <xsd:import namespace="3dfc7735-6c74-4e44-88d7-c8513e424d6f"/>
    <xsd:import namespace="21a42c84-3457-45b5-bf99-009e741a2e4c"/>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fc7735-6c74-4e44-88d7-c8513e424d6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a42c84-3457-45b5-bf99-009e741a2e4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D80854-555F-485C-8C6E-2C0ED6EBBC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fc7735-6c74-4e44-88d7-c8513e424d6f"/>
    <ds:schemaRef ds:uri="21a42c84-3457-45b5-bf99-009e741a2e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6DFF1B-092B-46F1-91B2-FF424A8184A9}">
  <ds:schemaRefs>
    <ds:schemaRef ds:uri="http://schemas.microsoft.com/sharepoint/v3/contenttype/forms"/>
  </ds:schemaRefs>
</ds:datastoreItem>
</file>

<file path=customXml/itemProps3.xml><?xml version="1.0" encoding="utf-8"?>
<ds:datastoreItem xmlns:ds="http://schemas.openxmlformats.org/officeDocument/2006/customXml" ds:itemID="{907D96E0-D482-41EB-AFFD-496018DD4AF0}">
  <ds:schemaRefs>
    <ds:schemaRef ds:uri="http://purl.org/dc/elements/1.1/"/>
    <ds:schemaRef ds:uri="http://schemas.microsoft.com/office/infopath/2007/PartnerControls"/>
    <ds:schemaRef ds:uri="http://www.w3.org/XML/1998/namespace"/>
    <ds:schemaRef ds:uri="21a42c84-3457-45b5-bf99-009e741a2e4c"/>
    <ds:schemaRef ds:uri="http://purl.org/dc/dcmitype/"/>
    <ds:schemaRef ds:uri="3dfc7735-6c74-4e44-88d7-c8513e424d6f"/>
    <ds:schemaRef ds:uri="http://schemas.microsoft.com/office/2006/documentManagement/types"/>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46069</TotalTime>
  <Words>3374</Words>
  <Application>Microsoft Office PowerPoint</Application>
  <PresentationFormat>Widescreen</PresentationFormat>
  <Paragraphs>380</Paragraphs>
  <Slides>37</Slides>
  <Notes>34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37</vt:i4>
      </vt:variant>
    </vt:vector>
  </HeadingPairs>
  <TitlesOfParts>
    <vt:vector size="49" baseType="lpstr">
      <vt:lpstr>Arial</vt:lpstr>
      <vt:lpstr>Calibri</vt:lpstr>
      <vt:lpstr>Fira Sans</vt:lpstr>
      <vt:lpstr>Fira Sans Ultra</vt:lpstr>
      <vt:lpstr>Libre Baskerville</vt:lpstr>
      <vt:lpstr>Times New Roman</vt:lpstr>
      <vt:lpstr>Vollkorn</vt:lpstr>
      <vt:lpstr>Vollkorn Regular</vt:lpstr>
      <vt:lpstr>Wingdings</vt:lpstr>
      <vt:lpstr>WVDE_2017Theme2</vt:lpstr>
      <vt:lpstr>2_WVDE_2017Theme2</vt:lpstr>
      <vt:lpstr>3_WVDE_2017Theme2</vt:lpstr>
      <vt:lpstr>Increasing Literacy Gains for a All Students:       Text Complexity and Diverse Readers in Grades 6-12</vt:lpstr>
      <vt:lpstr>Session Learning Goals</vt:lpstr>
      <vt:lpstr>Session Structure</vt:lpstr>
      <vt:lpstr>Quantitative Measure:  What does it mean? How do I use it?</vt:lpstr>
      <vt:lpstr>Part One Learning Goals</vt:lpstr>
      <vt:lpstr>PowerPoint Presentation</vt:lpstr>
      <vt:lpstr>Quantitative Measure for Texts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does the Lexile Framework for Reading support instructional decision making?</vt:lpstr>
      <vt:lpstr>PowerPoint Presentation</vt:lpstr>
      <vt:lpstr>PowerPoint Presentation</vt:lpstr>
      <vt:lpstr>Lexile Scores for Grades 3-8</vt:lpstr>
      <vt:lpstr>Additional Tools to Determine Student’s Lexile Measure</vt:lpstr>
      <vt:lpstr>Where Students’ Reading Skills Should Be to Graduate CCR</vt:lpstr>
      <vt:lpstr>WV CCR Standards Text Complexity Expectations</vt:lpstr>
      <vt:lpstr>Lexile measures inform instructional planning by:</vt:lpstr>
      <vt:lpstr>Lexile Measures: Forecast Comprehension</vt:lpstr>
      <vt:lpstr>Lexile Measures: Forecast Comprehension</vt:lpstr>
      <vt:lpstr>Lexile Measures: Forecast Comprehension</vt:lpstr>
      <vt:lpstr>Reader and Text Measures</vt:lpstr>
      <vt:lpstr>Why 75% Comprehension?</vt:lpstr>
      <vt:lpstr>Creating the Right Amount of Challenge</vt:lpstr>
      <vt:lpstr>Creating the Right Amount of Challenge</vt:lpstr>
      <vt:lpstr>Creating the Right Amount of Challenge</vt:lpstr>
      <vt:lpstr>PowerPoint Presentation</vt:lpstr>
      <vt:lpstr>When using multiple texts, make certain that all options:</vt:lpstr>
      <vt:lpstr>Remember: Students Need a Steady Diet of Increasingly Complex Texts to Become College- and Career- Ready Readers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Burke</dc:creator>
  <cp:lastModifiedBy>Andrea Lemon</cp:lastModifiedBy>
  <cp:revision>580</cp:revision>
  <cp:lastPrinted>2020-05-14T15:58:30Z</cp:lastPrinted>
  <dcterms:created xsi:type="dcterms:W3CDTF">2017-07-24T12:27:06Z</dcterms:created>
  <dcterms:modified xsi:type="dcterms:W3CDTF">2020-08-10T11:44:55Z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0x010100271FDBD696954F4C99ACE607686D4A46</vt:lpwstr>
  </property>
</Properties>
</file>