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6.xml" ContentType="application/vnd.openxmlformats-officedocument.presentationml.tags+xml"/>
  <Override PartName="/ppt/notesSlides/notesSlide18.xml" ContentType="application/vnd.openxmlformats-officedocument.presentationml.notesSlide+xml"/>
  <Override PartName="/ppt/tags/tag7.xml" ContentType="application/vnd.openxmlformats-officedocument.presentationml.tags+xml"/>
  <Override PartName="/ppt/notesSlides/notesSlide19.xml" ContentType="application/vnd.openxmlformats-officedocument.presentationml.notesSlide+xml"/>
  <Override PartName="/ppt/tags/tag8.xml" ContentType="application/vnd.openxmlformats-officedocument.presentationml.tags+xml"/>
  <Override PartName="/ppt/notesSlides/notesSlide20.xml" ContentType="application/vnd.openxmlformats-officedocument.presentationml.notesSlide+xml"/>
  <Override PartName="/ppt/tags/tag9.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0.xml" ContentType="application/vnd.openxmlformats-officedocument.presentationml.tags+xml"/>
  <Override PartName="/ppt/notesSlides/notesSlide24.xml" ContentType="application/vnd.openxmlformats-officedocument.presentationml.notesSlide+xml"/>
  <Override PartName="/ppt/tags/tag1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handoutMasterIdLst>
    <p:handoutMasterId r:id="rId48"/>
  </p:handoutMasterIdLst>
  <p:sldIdLst>
    <p:sldId id="597" r:id="rId5"/>
    <p:sldId id="598" r:id="rId6"/>
    <p:sldId id="599" r:id="rId7"/>
    <p:sldId id="600" r:id="rId8"/>
    <p:sldId id="601" r:id="rId9"/>
    <p:sldId id="602" r:id="rId10"/>
    <p:sldId id="603" r:id="rId11"/>
    <p:sldId id="604" r:id="rId12"/>
    <p:sldId id="606" r:id="rId13"/>
    <p:sldId id="607" r:id="rId14"/>
    <p:sldId id="608" r:id="rId15"/>
    <p:sldId id="609" r:id="rId16"/>
    <p:sldId id="611" r:id="rId17"/>
    <p:sldId id="613" r:id="rId18"/>
    <p:sldId id="614" r:id="rId19"/>
    <p:sldId id="615" r:id="rId20"/>
    <p:sldId id="616" r:id="rId21"/>
    <p:sldId id="617" r:id="rId22"/>
    <p:sldId id="618" r:id="rId23"/>
    <p:sldId id="620" r:id="rId24"/>
    <p:sldId id="621" r:id="rId25"/>
    <p:sldId id="622" r:id="rId26"/>
    <p:sldId id="623" r:id="rId27"/>
    <p:sldId id="624" r:id="rId28"/>
    <p:sldId id="654" r:id="rId29"/>
    <p:sldId id="631" r:id="rId30"/>
    <p:sldId id="656" r:id="rId31"/>
    <p:sldId id="655" r:id="rId32"/>
    <p:sldId id="610" r:id="rId33"/>
    <p:sldId id="612" r:id="rId34"/>
    <p:sldId id="657" r:id="rId35"/>
    <p:sldId id="628" r:id="rId36"/>
    <p:sldId id="629" r:id="rId37"/>
    <p:sldId id="627" r:id="rId38"/>
    <p:sldId id="630" r:id="rId39"/>
    <p:sldId id="641" r:id="rId40"/>
    <p:sldId id="658" r:id="rId41"/>
    <p:sldId id="625" r:id="rId42"/>
    <p:sldId id="642" r:id="rId43"/>
    <p:sldId id="643" r:id="rId44"/>
    <p:sldId id="644" r:id="rId45"/>
    <p:sldId id="497" r:id="rId46"/>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a Lemon" initials="AL" lastIdx="2" clrIdx="0">
    <p:extLst>
      <p:ext uri="{19B8F6BF-5375-455C-9EA6-DF929625EA0E}">
        <p15:presenceInfo xmlns:p15="http://schemas.microsoft.com/office/powerpoint/2012/main" userId="Andrea Lem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71"/>
    <a:srgbClr val="0F2E5A"/>
    <a:srgbClr val="00A457"/>
    <a:srgbClr val="A7253F"/>
    <a:srgbClr val="FFC000"/>
    <a:srgbClr val="60636B"/>
    <a:srgbClr val="96498B"/>
    <a:srgbClr val="AAC5CF"/>
    <a:srgbClr val="F05A30"/>
    <a:srgbClr val="57B9B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4" autoAdjust="0"/>
    <p:restoredTop sz="72810" autoAdjust="0"/>
  </p:normalViewPr>
  <p:slideViewPr>
    <p:cSldViewPr snapToGrid="0">
      <p:cViewPr varScale="1">
        <p:scale>
          <a:sx n="80" d="100"/>
          <a:sy n="80" d="100"/>
        </p:scale>
        <p:origin x="1020" y="90"/>
      </p:cViewPr>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12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y Ann Triplett" userId="S::matriple@k12.wv.us::5a1d6123-798c-44a3-91b1-a5cacdb10bed" providerId="AD" clId="Web-{C5227963-3AB5-4E1D-B6F1-B940ECF137A4}"/>
    <pc:docChg chg="modSld">
      <pc:chgData name="Mary Ann Triplett" userId="S::matriple@k12.wv.us::5a1d6123-798c-44a3-91b1-a5cacdb10bed" providerId="AD" clId="Web-{C5227963-3AB5-4E1D-B6F1-B940ECF137A4}" dt="2018-07-12T14:07:55.982" v="0" actId="1076"/>
      <pc:docMkLst>
        <pc:docMk/>
      </pc:docMkLst>
      <pc:sldChg chg="modSp">
        <pc:chgData name="Mary Ann Triplett" userId="S::matriple@k12.wv.us::5a1d6123-798c-44a3-91b1-a5cacdb10bed" providerId="AD" clId="Web-{C5227963-3AB5-4E1D-B6F1-B940ECF137A4}" dt="2018-07-12T14:07:55.982" v="0" actId="1076"/>
        <pc:sldMkLst>
          <pc:docMk/>
          <pc:sldMk cId="3172944607" sldId="520"/>
        </pc:sldMkLst>
        <pc:picChg chg="mod">
          <ac:chgData name="Mary Ann Triplett" userId="S::matriple@k12.wv.us::5a1d6123-798c-44a3-91b1-a5cacdb10bed" providerId="AD" clId="Web-{C5227963-3AB5-4E1D-B6F1-B940ECF137A4}" dt="2018-07-12T14:07:55.982" v="0" actId="1076"/>
          <ac:picMkLst>
            <pc:docMk/>
            <pc:sldMk cId="3172944607" sldId="520"/>
            <ac:picMk id="7"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US" dirty="0"/>
              <a:t>Impact</a:t>
            </a:r>
            <a:r>
              <a:rPr lang="en-US" baseline="0" dirty="0"/>
              <a:t> of Knowledge Demands               on</a:t>
            </a:r>
            <a:r>
              <a:rPr lang="en-US" dirty="0"/>
              <a:t> Comprehension</a:t>
            </a:r>
          </a:p>
        </c:rich>
      </c:tx>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Qualitative Measure of Comprehension</c:v>
                </c:pt>
              </c:strCache>
            </c:strRef>
          </c:tx>
          <c:spPr>
            <a:solidFill>
              <a:schemeClr val="accent1"/>
            </a:solidFill>
            <a:ln>
              <a:noFill/>
            </a:ln>
            <a:effectLst/>
          </c:spPr>
          <c:invertIfNegative val="0"/>
          <c:dPt>
            <c:idx val="0"/>
            <c:invertIfNegative val="0"/>
            <c:bubble3D val="0"/>
            <c:spPr>
              <a:solidFill>
                <a:schemeClr val="accent3">
                  <a:lumMod val="60000"/>
                  <a:lumOff val="40000"/>
                </a:schemeClr>
              </a:solidFill>
              <a:ln>
                <a:noFill/>
              </a:ln>
              <a:effectLst/>
            </c:spPr>
            <c:extLst>
              <c:ext xmlns:c16="http://schemas.microsoft.com/office/drawing/2014/chart" uri="{C3380CC4-5D6E-409C-BE32-E72D297353CC}">
                <c16:uniqueId val="{00000001-4C54-413D-AA06-B3CE8F0786ED}"/>
              </c:ext>
            </c:extLst>
          </c:dPt>
          <c:dPt>
            <c:idx val="2"/>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3-4C54-413D-AA06-B3CE8F0786ED}"/>
              </c:ext>
            </c:extLst>
          </c:dPt>
          <c:dPt>
            <c:idx val="3"/>
            <c:invertIfNegative val="0"/>
            <c:bubble3D val="0"/>
            <c:spPr>
              <a:solidFill>
                <a:schemeClr val="accent6">
                  <a:lumMod val="75000"/>
                </a:schemeClr>
              </a:solidFill>
              <a:ln>
                <a:noFill/>
              </a:ln>
              <a:effectLst/>
            </c:spPr>
            <c:extLst>
              <c:ext xmlns:c16="http://schemas.microsoft.com/office/drawing/2014/chart" uri="{C3380CC4-5D6E-409C-BE32-E72D297353CC}">
                <c16:uniqueId val="{00000005-4C54-413D-AA06-B3CE8F0786ED}"/>
              </c:ext>
            </c:extLst>
          </c:dPt>
          <c:cat>
            <c:strRef>
              <c:f>Sheet1!$A$2:$A$5</c:f>
              <c:strCache>
                <c:ptCount val="4"/>
                <c:pt idx="0">
                  <c:v>high reading ability &amp; high knowledge </c:v>
                </c:pt>
                <c:pt idx="1">
                  <c:v>low reading ability &amp; high knowledge</c:v>
                </c:pt>
                <c:pt idx="2">
                  <c:v>high reading ability &amp; low knowledge</c:v>
                </c:pt>
                <c:pt idx="3">
                  <c:v>low reading ability &amp;  low knowledge </c:v>
                </c:pt>
              </c:strCache>
            </c:strRef>
          </c:cat>
          <c:val>
            <c:numRef>
              <c:f>Sheet1!$B$2:$B$5</c:f>
              <c:numCache>
                <c:formatCode>0%</c:formatCode>
                <c:ptCount val="4"/>
                <c:pt idx="0">
                  <c:v>0.86250000000000004</c:v>
                </c:pt>
                <c:pt idx="1">
                  <c:v>0.80833333333333302</c:v>
                </c:pt>
                <c:pt idx="2">
                  <c:v>0.52916666666666701</c:v>
                </c:pt>
                <c:pt idx="3">
                  <c:v>0.42916666666666697</c:v>
                </c:pt>
              </c:numCache>
            </c:numRef>
          </c:val>
          <c:extLst>
            <c:ext xmlns:c16="http://schemas.microsoft.com/office/drawing/2014/chart" uri="{C3380CC4-5D6E-409C-BE32-E72D297353CC}">
              <c16:uniqueId val="{00000006-4C54-413D-AA06-B3CE8F0786ED}"/>
            </c:ext>
          </c:extLst>
        </c:ser>
        <c:dLbls>
          <c:showLegendKey val="0"/>
          <c:showVal val="0"/>
          <c:showCatName val="0"/>
          <c:showSerName val="0"/>
          <c:showPercent val="0"/>
          <c:showBubbleSize val="0"/>
        </c:dLbls>
        <c:gapWidth val="219"/>
        <c:overlap val="-27"/>
        <c:axId val="677427632"/>
        <c:axId val="677428192"/>
      </c:barChart>
      <c:catAx>
        <c:axId val="67742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677428192"/>
        <c:crosses val="autoZero"/>
        <c:auto val="1"/>
        <c:lblAlgn val="ctr"/>
        <c:lblOffset val="100"/>
        <c:noMultiLvlLbl val="0"/>
      </c:catAx>
      <c:valAx>
        <c:axId val="6774281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6774276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31" tIns="45716" rIns="91431" bIns="45716" rtlCol="0"/>
          <a:lstStyle>
            <a:lvl1pPr algn="l">
              <a:defRPr sz="1200"/>
            </a:lvl1pPr>
          </a:lstStyle>
          <a:p>
            <a:endParaRPr lang="en-US"/>
          </a:p>
        </p:txBody>
      </p:sp>
      <p:sp>
        <p:nvSpPr>
          <p:cNvPr id="3" name="Date Placeholder 2"/>
          <p:cNvSpPr>
            <a:spLocks noGrp="1"/>
          </p:cNvSpPr>
          <p:nvPr>
            <p:ph type="dt" sz="quarter" idx="1"/>
          </p:nvPr>
        </p:nvSpPr>
        <p:spPr>
          <a:xfrm>
            <a:off x="4143376" y="0"/>
            <a:ext cx="3170238" cy="481013"/>
          </a:xfrm>
          <a:prstGeom prst="rect">
            <a:avLst/>
          </a:prstGeom>
        </p:spPr>
        <p:txBody>
          <a:bodyPr vert="horz" lIns="91431" tIns="45716" rIns="91431" bIns="45716" rtlCol="0"/>
          <a:lstStyle>
            <a:lvl1pPr algn="r">
              <a:defRPr sz="1200"/>
            </a:lvl1pPr>
          </a:lstStyle>
          <a:p>
            <a:fld id="{F2C96064-583A-4540-A554-B40F8B0D2D70}" type="datetimeFigureOut">
              <a:rPr lang="en-US" smtClean="0"/>
              <a:t>8/10/2020</a:t>
            </a:fld>
            <a:endParaRPr lang="en-US"/>
          </a:p>
        </p:txBody>
      </p:sp>
      <p:sp>
        <p:nvSpPr>
          <p:cNvPr id="4" name="Footer Placeholder 3"/>
          <p:cNvSpPr>
            <a:spLocks noGrp="1"/>
          </p:cNvSpPr>
          <p:nvPr>
            <p:ph type="ftr" sz="quarter" idx="2"/>
          </p:nvPr>
        </p:nvSpPr>
        <p:spPr>
          <a:xfrm>
            <a:off x="0" y="9120190"/>
            <a:ext cx="3170238" cy="481012"/>
          </a:xfrm>
          <a:prstGeom prst="rect">
            <a:avLst/>
          </a:prstGeom>
        </p:spPr>
        <p:txBody>
          <a:bodyPr vert="horz" lIns="91431" tIns="45716" rIns="91431" bIns="45716" rtlCol="0" anchor="b"/>
          <a:lstStyle>
            <a:lvl1pPr algn="l">
              <a:defRPr sz="1200"/>
            </a:lvl1pPr>
          </a:lstStyle>
          <a:p>
            <a:endParaRPr lang="en-US"/>
          </a:p>
        </p:txBody>
      </p:sp>
      <p:sp>
        <p:nvSpPr>
          <p:cNvPr id="5" name="Slide Number Placeholder 4"/>
          <p:cNvSpPr>
            <a:spLocks noGrp="1"/>
          </p:cNvSpPr>
          <p:nvPr>
            <p:ph type="sldNum" sz="quarter" idx="3"/>
          </p:nvPr>
        </p:nvSpPr>
        <p:spPr>
          <a:xfrm>
            <a:off x="4143376" y="9120190"/>
            <a:ext cx="3170238" cy="481012"/>
          </a:xfrm>
          <a:prstGeom prst="rect">
            <a:avLst/>
          </a:prstGeom>
        </p:spPr>
        <p:txBody>
          <a:bodyPr vert="horz" lIns="91431" tIns="45716" rIns="91431" bIns="45716" rtlCol="0" anchor="b"/>
          <a:lstStyle>
            <a:lvl1pPr algn="r">
              <a:defRPr sz="1200"/>
            </a:lvl1pPr>
          </a:lstStyle>
          <a:p>
            <a:fld id="{B551FDC1-5393-4614-81E2-A0CEB70F70B9}" type="slidenum">
              <a:rPr lang="en-US" smtClean="0"/>
              <a:t>‹#›</a:t>
            </a:fld>
            <a:endParaRPr lang="en-US"/>
          </a:p>
        </p:txBody>
      </p:sp>
    </p:spTree>
    <p:extLst>
      <p:ext uri="{BB962C8B-B14F-4D97-AF65-F5344CB8AC3E}">
        <p14:creationId xmlns:p14="http://schemas.microsoft.com/office/powerpoint/2010/main" val="3884699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44" tIns="48322" rIns="96644" bIns="48322" rtlCol="0"/>
          <a:lstStyle>
            <a:lvl1pPr algn="l">
              <a:defRPr sz="12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44" tIns="48322" rIns="96644" bIns="48322" rtlCol="0"/>
          <a:lstStyle>
            <a:lvl1pPr algn="r">
              <a:defRPr sz="1200"/>
            </a:lvl1pPr>
          </a:lstStyle>
          <a:p>
            <a:fld id="{C7FEFB76-1D1F-4567-B3FD-5EFBCF1399DF}" type="datetimeFigureOut">
              <a:rPr lang="en-US" smtClean="0"/>
              <a:t>8/10/2020</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44" tIns="48322" rIns="96644" bIns="48322"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44" tIns="48322" rIns="96644" bIns="483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6"/>
            <a:ext cx="3169920" cy="481726"/>
          </a:xfrm>
          <a:prstGeom prst="rect">
            <a:avLst/>
          </a:prstGeom>
        </p:spPr>
        <p:txBody>
          <a:bodyPr vert="horz" lIns="96644" tIns="48322" rIns="96644" bIns="48322"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44" tIns="48322" rIns="96644" bIns="48322" rtlCol="0" anchor="b"/>
          <a:lstStyle>
            <a:lvl1pPr algn="r">
              <a:defRPr sz="1200"/>
            </a:lvl1pPr>
          </a:lstStyle>
          <a:p>
            <a:fld id="{E00EC4AE-764C-469D-814F-E79EDBDB3620}" type="slidenum">
              <a:rPr lang="en-US" smtClean="0"/>
              <a:t>‹#›</a:t>
            </a:fld>
            <a:endParaRPr lang="en-US"/>
          </a:p>
        </p:txBody>
      </p:sp>
    </p:spTree>
    <p:extLst>
      <p:ext uri="{BB962C8B-B14F-4D97-AF65-F5344CB8AC3E}">
        <p14:creationId xmlns:p14="http://schemas.microsoft.com/office/powerpoint/2010/main" val="15332982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25159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If using an excerpt of the text to complete a participant task:</a:t>
            </a:r>
          </a:p>
          <a:p>
            <a:r>
              <a:rPr lang="en-US" baseline="0" dirty="0" smtClean="0"/>
              <a:t>Independent </a:t>
            </a:r>
            <a:r>
              <a:rPr lang="en-US" baseline="0" dirty="0"/>
              <a:t>- 5 minutes – read closely</a:t>
            </a:r>
          </a:p>
          <a:p>
            <a:r>
              <a:rPr lang="en-US" baseline="0" dirty="0"/>
              <a:t>Independent - 3 minutes – jot down notes </a:t>
            </a:r>
            <a:r>
              <a:rPr lang="en-US" baseline="0" dirty="0" smtClean="0"/>
              <a:t>on rubric (slide 10 or 11 depending on text type)</a:t>
            </a:r>
            <a:endParaRPr lang="en-US" baseline="0" dirty="0"/>
          </a:p>
          <a:p>
            <a:r>
              <a:rPr lang="en-US" baseline="0" dirty="0"/>
              <a:t>Table Partner – 5 minutes – discuss, add to notes</a:t>
            </a:r>
          </a:p>
          <a:p>
            <a:r>
              <a:rPr lang="en-US" baseline="0" dirty="0"/>
              <a:t>Share Out – 3-5 minutes – participants share out</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07057"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057"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27726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Attempt</a:t>
            </a:r>
            <a:r>
              <a:rPr lang="en-US" baseline="0" dirty="0" smtClean="0"/>
              <a:t> task as participants – 3-5 minutes </a:t>
            </a:r>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14</a:t>
            </a:fld>
            <a:endParaRPr lang="en-US"/>
          </a:p>
        </p:txBody>
      </p:sp>
    </p:spTree>
    <p:extLst>
      <p:ext uri="{BB962C8B-B14F-4D97-AF65-F5344CB8AC3E}">
        <p14:creationId xmlns:p14="http://schemas.microsoft.com/office/powerpoint/2010/main" val="8739071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Attempt task as</a:t>
            </a:r>
            <a:r>
              <a:rPr lang="en-US" baseline="0" dirty="0" smtClean="0"/>
              <a:t> participants 3-5 minutes</a:t>
            </a:r>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15</a:t>
            </a:fld>
            <a:endParaRPr lang="en-US"/>
          </a:p>
        </p:txBody>
      </p:sp>
    </p:spTree>
    <p:extLst>
      <p:ext uri="{BB962C8B-B14F-4D97-AF65-F5344CB8AC3E}">
        <p14:creationId xmlns:p14="http://schemas.microsoft.com/office/powerpoint/2010/main" val="24069384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08000"/>
            <a:ext cx="4513263" cy="2538413"/>
          </a:xfrm>
        </p:spPr>
      </p:sp>
      <p:sp>
        <p:nvSpPr>
          <p:cNvPr id="3" name="Notes Placeholder 2"/>
          <p:cNvSpPr>
            <a:spLocks noGrp="1"/>
          </p:cNvSpPr>
          <p:nvPr>
            <p:ph type="body" idx="1"/>
          </p:nvPr>
        </p:nvSpPr>
        <p:spPr/>
        <p:txBody>
          <a:bodyPr/>
          <a:lstStyle/>
          <a:p>
            <a:r>
              <a:rPr lang="en-US" dirty="0" smtClean="0"/>
              <a:t>Discuss</a:t>
            </a:r>
            <a:r>
              <a:rPr lang="en-US" baseline="0" dirty="0" smtClean="0"/>
              <a:t> the tasks on slides 14 and 15</a:t>
            </a:r>
            <a:endParaRPr lang="en-US" dirty="0"/>
          </a:p>
        </p:txBody>
      </p:sp>
      <p:sp>
        <p:nvSpPr>
          <p:cNvPr id="4" name="Slide Number Placeholder 3"/>
          <p:cNvSpPr>
            <a:spLocks noGrp="1"/>
          </p:cNvSpPr>
          <p:nvPr>
            <p:ph type="sldNum" sz="quarter" idx="10"/>
          </p:nvPr>
        </p:nvSpPr>
        <p:spPr/>
        <p:txBody>
          <a:bodyPr/>
          <a:lstStyle/>
          <a:p>
            <a:pPr marL="0" marR="0" lvl="0" indent="0" algn="r" defTabSz="907057" rtl="0" eaLnBrk="1" fontAlgn="auto" latinLnBrk="0" hangingPunct="1">
              <a:lnSpc>
                <a:spcPct val="100000"/>
              </a:lnSpc>
              <a:spcBef>
                <a:spcPts val="0"/>
              </a:spcBef>
              <a:spcAft>
                <a:spcPts val="0"/>
              </a:spcAft>
              <a:buClrTx/>
              <a:buSzTx/>
              <a:buFontTx/>
              <a:buNone/>
              <a:tabLst/>
              <a:defRPr/>
            </a:pPr>
            <a:fld id="{CB92E288-0D9A-42D5-9361-C908F019CCF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057"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2945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08000"/>
            <a:ext cx="4513263" cy="25384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Discuss</a:t>
            </a:r>
            <a:r>
              <a:rPr lang="en-US" baseline="0" dirty="0" smtClean="0"/>
              <a:t> the tasks on slides 14 and 15</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07057" rtl="0" eaLnBrk="1" fontAlgn="auto" latinLnBrk="0" hangingPunct="1">
              <a:lnSpc>
                <a:spcPct val="100000"/>
              </a:lnSpc>
              <a:spcBef>
                <a:spcPts val="0"/>
              </a:spcBef>
              <a:spcAft>
                <a:spcPts val="0"/>
              </a:spcAft>
              <a:buClrTx/>
              <a:buSzTx/>
              <a:buFontTx/>
              <a:buNone/>
              <a:tabLst/>
              <a:defRPr/>
            </a:pPr>
            <a:fld id="{CB92E288-0D9A-42D5-9361-C908F019CCF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057"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4548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9175" y="508000"/>
            <a:ext cx="4513263" cy="2538413"/>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Discuss</a:t>
            </a:r>
            <a:r>
              <a:rPr lang="en-US" baseline="0" dirty="0" smtClean="0"/>
              <a:t> the tasks on slides 14 and 15</a:t>
            </a:r>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907057" rtl="0" eaLnBrk="1" fontAlgn="auto" latinLnBrk="0" hangingPunct="1">
              <a:lnSpc>
                <a:spcPct val="100000"/>
              </a:lnSpc>
              <a:spcBef>
                <a:spcPts val="0"/>
              </a:spcBef>
              <a:spcAft>
                <a:spcPts val="0"/>
              </a:spcAft>
              <a:buClrTx/>
              <a:buSzTx/>
              <a:buFontTx/>
              <a:buNone/>
              <a:tabLst/>
              <a:defRPr/>
            </a:pPr>
            <a:fld id="{87F99869-26C8-406B-91DD-630EF6E5A82C}"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057"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0829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98203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7623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a:t>
            </a:r>
            <a:r>
              <a:rPr lang="en-US" baseline="0" dirty="0"/>
              <a:t> refresher of the types of texts our students need to be able to access.</a:t>
            </a:r>
            <a:endParaRPr lang="en-US" dirty="0"/>
          </a:p>
        </p:txBody>
      </p:sp>
      <p:sp>
        <p:nvSpPr>
          <p:cNvPr id="4" name="Slide Number Placeholder 3"/>
          <p:cNvSpPr>
            <a:spLocks noGrp="1"/>
          </p:cNvSpPr>
          <p:nvPr>
            <p:ph type="sldNum" sz="quarter" idx="10"/>
          </p:nvPr>
        </p:nvSpPr>
        <p:spPr/>
        <p:txBody>
          <a:bodyPr/>
          <a:lstStyle/>
          <a:p>
            <a:pPr marL="0" marR="0" lvl="0" indent="0" algn="r" defTabSz="948419"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419"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93511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r>
              <a:rPr lang="en-US" dirty="0" smtClean="0"/>
              <a:t>To</a:t>
            </a:r>
            <a:r>
              <a:rPr lang="en-US" baseline="0" dirty="0" smtClean="0"/>
              <a:t> </a:t>
            </a:r>
            <a:r>
              <a:rPr lang="en-US" baseline="0" dirty="0"/>
              <a:t>define the quantitative measure of a text</a:t>
            </a:r>
            <a:r>
              <a:rPr lang="en-US" dirty="0"/>
              <a:t>, the number of words in each sentence, the number of syllables in each word, and the number of unknown words in the text are analyzed. Texts with longer sentences, multi-syllabic words, or specialized vocabulary have a higher Lexile measure than texts with simpler sentences, shorter words, or more commonly known words. </a:t>
            </a:r>
          </a:p>
          <a:p>
            <a:endParaRPr lang="en-US" dirty="0"/>
          </a:p>
        </p:txBody>
      </p:sp>
      <p:sp>
        <p:nvSpPr>
          <p:cNvPr id="4" name="Slide Number Placeholder 3"/>
          <p:cNvSpPr>
            <a:spLocks noGrp="1"/>
          </p:cNvSpPr>
          <p:nvPr>
            <p:ph type="sldNum" sz="quarter" idx="10"/>
          </p:nvPr>
        </p:nvSpPr>
        <p:spPr/>
        <p:txBody>
          <a:bodyPr/>
          <a:lstStyle/>
          <a:p>
            <a:pPr marL="0" marR="0" lvl="0" indent="0" algn="r" defTabSz="948419"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419"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237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639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a:t>
            </a:r>
            <a:r>
              <a:rPr lang="en-US" dirty="0"/>
              <a:t>that the Lexile Framework</a:t>
            </a:r>
            <a:r>
              <a:rPr lang="en-US" baseline="0" dirty="0"/>
              <a:t> for Reading defines the Quantitative measure of a text. This is only 1/3</a:t>
            </a:r>
            <a:r>
              <a:rPr lang="en-US" baseline="30000" dirty="0"/>
              <a:t>rd</a:t>
            </a:r>
            <a:r>
              <a:rPr lang="en-US" baseline="0" dirty="0"/>
              <a:t> of text complexity. When teachers select texts for instruction, they also need to factor for the qualitative features of the text such as: layers of meaning, figurative language, author’s purpose, craft and structure, language conventions, and knowledge demands.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7509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a:t>
            </a:r>
            <a:r>
              <a:rPr lang="en-US" dirty="0"/>
              <a:t>that the Lexile Framework</a:t>
            </a:r>
            <a:r>
              <a:rPr lang="en-US" baseline="0" dirty="0"/>
              <a:t> for Reading defines the Quantitative measure of a text. This is only 1/3</a:t>
            </a:r>
            <a:r>
              <a:rPr lang="en-US" baseline="30000" dirty="0"/>
              <a:t>rd</a:t>
            </a:r>
            <a:r>
              <a:rPr lang="en-US" baseline="0" dirty="0"/>
              <a:t> of text complexity. When teachers select texts for instruction, they also need to factor for the qualitative features of the text such as: layers of meaning, figurative language, author’s purpose, craft and structure, language conventions, and knowledge demands.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08015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27</a:t>
            </a:fld>
            <a:endParaRPr lang="en-US"/>
          </a:p>
        </p:txBody>
      </p:sp>
    </p:spTree>
    <p:extLst>
      <p:ext uri="{BB962C8B-B14F-4D97-AF65-F5344CB8AC3E}">
        <p14:creationId xmlns:p14="http://schemas.microsoft.com/office/powerpoint/2010/main" val="5249066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28</a:t>
            </a:fld>
            <a:endParaRPr lang="en-US"/>
          </a:p>
        </p:txBody>
      </p:sp>
    </p:spTree>
    <p:extLst>
      <p:ext uri="{BB962C8B-B14F-4D97-AF65-F5344CB8AC3E}">
        <p14:creationId xmlns:p14="http://schemas.microsoft.com/office/powerpoint/2010/main" val="11286702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073" indent="-170073">
              <a:buFont typeface="Arial" panose="020B0604020202020204" pitchFamily="34" charset="0"/>
              <a:buChar char="•"/>
            </a:pPr>
            <a:r>
              <a:rPr lang="en-US" baseline="0" dirty="0" smtClean="0"/>
              <a:t>The </a:t>
            </a:r>
            <a:r>
              <a:rPr lang="en-US" baseline="0" dirty="0"/>
              <a:t>Tell-Tale Heart</a:t>
            </a:r>
          </a:p>
          <a:p>
            <a:pPr marL="623602" lvl="1" indent="-170073">
              <a:buFont typeface="Arial" panose="020B0604020202020204" pitchFamily="34" charset="0"/>
              <a:buChar char="•"/>
            </a:pPr>
            <a:r>
              <a:rPr lang="en-US" baseline="0" dirty="0"/>
              <a:t>Narrator calls himself a madman which makes everything he tells the reader questionable</a:t>
            </a:r>
          </a:p>
          <a:p>
            <a:pPr marL="623602" lvl="1" indent="-170073">
              <a:buFont typeface="Arial" panose="020B0604020202020204" pitchFamily="34" charset="0"/>
              <a:buChar char="•"/>
            </a:pPr>
            <a:r>
              <a:rPr lang="en-US" baseline="0" dirty="0"/>
              <a:t>An old man is murdered and his body is hidden under the floor</a:t>
            </a:r>
          </a:p>
          <a:p>
            <a:pPr marL="623602" lvl="1" indent="-170073">
              <a:buFont typeface="Arial" panose="020B0604020202020204" pitchFamily="34" charset="0"/>
              <a:buChar char="•"/>
            </a:pPr>
            <a:r>
              <a:rPr lang="en-US" baseline="0" dirty="0"/>
              <a:t>Additionally, the language reflects that of 1843 when the text was written so many words may be unknown to students today</a:t>
            </a:r>
          </a:p>
          <a:p>
            <a:pPr marL="623602" marR="0" lvl="1" indent="-17007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Furthermore, Edgar Allan Poe used unconventional punctuation which makes many of the sentences either short and absent of complete thought or overly long and rambling with many thoughts jumbled into one </a:t>
            </a:r>
            <a:r>
              <a:rPr lang="en-US" baseline="0" dirty="0" err="1" smtClean="0"/>
              <a:t>sentenceTell</a:t>
            </a:r>
            <a:r>
              <a:rPr lang="en-US" baseline="0" dirty="0" smtClean="0"/>
              <a:t>-Tale Heart – note that going by Lexile alone, this short story falls into the range for grades 3-5. However, not only would this text be confusing for students due to the language and sentence structure, but the topics of murder and insanity may be frightening for 8 to 10 year olds and so while the Lexile measure is within the 3-5 grade range, the qualitative features and the reader considerations mean that this book is not likely to be an appropriate instructional choice for these students. Instead, the Tell Tale Heart is mostly commonly recommended for use in grades 6-8, but with proper question strategies and instructional techniques it could be used to effectively address ELA standards through grade 12.</a:t>
            </a:r>
          </a:p>
          <a:p>
            <a:pPr marL="623602" lvl="1" indent="-170073">
              <a:buFont typeface="Arial" panose="020B0604020202020204" pitchFamily="34" charset="0"/>
              <a:buChar char="•"/>
            </a:pPr>
            <a:endParaRPr lang="en-US" baseline="0" dirty="0"/>
          </a:p>
          <a:p>
            <a:pPr marL="170073" indent="-170073">
              <a:buFont typeface="Arial" panose="020B0604020202020204" pitchFamily="34" charset="0"/>
              <a:buChar char="•"/>
            </a:pPr>
            <a:endParaRPr lang="en-US" baseline="0" dirty="0" smtClean="0"/>
          </a:p>
        </p:txBody>
      </p:sp>
      <p:sp>
        <p:nvSpPr>
          <p:cNvPr id="4" name="Slide Number Placeholder 3"/>
          <p:cNvSpPr>
            <a:spLocks noGrp="1"/>
          </p:cNvSpPr>
          <p:nvPr>
            <p:ph type="sldNum" sz="quarter" idx="10"/>
          </p:nvPr>
        </p:nvSpPr>
        <p:spPr/>
        <p:txBody>
          <a:bodyPr/>
          <a:lstStyle/>
          <a:p>
            <a:pPr marL="0" marR="0" lvl="0" indent="0" algn="r" defTabSz="907057"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057"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9022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smtClean="0"/>
              <a:t>The </a:t>
            </a:r>
            <a:r>
              <a:rPr lang="en-US" baseline="0" dirty="0"/>
              <a:t>Giver also falls by Lexile into grades 3-5, but once again, the qualitative features in regards to theme and content make it more </a:t>
            </a:r>
          </a:p>
          <a:p>
            <a:r>
              <a:rPr lang="en-US" baseline="0" dirty="0"/>
              <a:t>suitable for grades 7-8 though with proper planning it could be used to address standards effectively in grades 6-10. </a:t>
            </a:r>
          </a:p>
          <a:p>
            <a:pPr marL="170073" indent="-170073">
              <a:buFont typeface="Arial" panose="020B0604020202020204" pitchFamily="34" charset="0"/>
              <a:buChar char="•"/>
            </a:pPr>
            <a:r>
              <a:rPr lang="en-US" baseline="0" dirty="0" smtClean="0"/>
              <a:t>The Giver</a:t>
            </a:r>
          </a:p>
          <a:p>
            <a:pPr marL="623602" lvl="1" indent="-170073">
              <a:buFont typeface="Arial" panose="020B0604020202020204" pitchFamily="34" charset="0"/>
              <a:buChar char="•"/>
            </a:pPr>
            <a:r>
              <a:rPr lang="en-US" baseline="0" dirty="0" smtClean="0"/>
              <a:t>Narrative contains flashbacks to multiple points in history</a:t>
            </a:r>
          </a:p>
          <a:p>
            <a:pPr marL="623602" lvl="1" indent="-170073">
              <a:buFont typeface="Arial" panose="020B0604020202020204" pitchFamily="34" charset="0"/>
              <a:buChar char="•"/>
            </a:pPr>
            <a:r>
              <a:rPr lang="en-US" baseline="0" dirty="0" smtClean="0"/>
              <a:t>Great deal of euphemism which students must make inferences about</a:t>
            </a:r>
          </a:p>
          <a:p>
            <a:pPr marL="623602" lvl="1" indent="-170073">
              <a:buFont typeface="Arial" panose="020B0604020202020204" pitchFamily="34" charset="0"/>
              <a:buChar char="•"/>
            </a:pPr>
            <a:r>
              <a:rPr lang="en-US" baseline="0" dirty="0" smtClean="0"/>
              <a:t>Deals with genetic engineering, loss of free will, and euthanasia</a:t>
            </a:r>
          </a:p>
          <a:p>
            <a:pPr marL="623602" lvl="1" indent="-170073">
              <a:buFont typeface="Arial" panose="020B0604020202020204" pitchFamily="34" charset="0"/>
              <a:buChar char="•"/>
            </a:pPr>
            <a:r>
              <a:rPr lang="en-US" baseline="0" dirty="0" smtClean="0"/>
              <a:t>Describes a young man dying on a Civil War battlefield and an elephant being killed by poachers</a:t>
            </a:r>
          </a:p>
          <a:p>
            <a:endParaRPr lang="en-US" sz="2000" b="1" dirty="0" smtClean="0">
              <a:latin typeface="Fira Sans" panose="020B0503050000020004"/>
            </a:endParaRPr>
          </a:p>
          <a:p>
            <a:r>
              <a:rPr lang="en-US" sz="2000" b="1" dirty="0" smtClean="0">
                <a:latin typeface="Fira Sans" panose="020B0503050000020004"/>
              </a:rPr>
              <a:t>Before </a:t>
            </a:r>
            <a:r>
              <a:rPr lang="en-US" sz="2000" b="1" dirty="0">
                <a:latin typeface="Fira Sans" panose="020B0503050000020004"/>
              </a:rPr>
              <a:t>using a text with students, remember:</a:t>
            </a:r>
          </a:p>
          <a:p>
            <a:pPr marL="736984" lvl="1" indent="-283455">
              <a:buFont typeface="Arial" panose="020B0604020202020204" pitchFamily="34" charset="0"/>
              <a:buChar char="•"/>
            </a:pPr>
            <a:r>
              <a:rPr lang="en-US" sz="2000" b="1" dirty="0">
                <a:latin typeface="Fira Sans" panose="020B0503050000020004"/>
              </a:rPr>
              <a:t>Analyze qualitative features like theme, content, layers of  meaning, language conventions, etc…</a:t>
            </a:r>
          </a:p>
          <a:p>
            <a:pPr marL="736984" lvl="1" indent="-283455">
              <a:buFont typeface="Arial" panose="020B0604020202020204" pitchFamily="34" charset="0"/>
              <a:buChar char="•"/>
            </a:pPr>
            <a:r>
              <a:rPr lang="en-US" sz="2000" b="1" dirty="0">
                <a:latin typeface="Fira Sans" panose="020B0503050000020004"/>
              </a:rPr>
              <a:t>Consider your readers and their experiences, knowledge levels, and motivation for reading</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07057"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057"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2540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31</a:t>
            </a:fld>
            <a:endParaRPr lang="en-US"/>
          </a:p>
        </p:txBody>
      </p:sp>
    </p:spTree>
    <p:extLst>
      <p:ext uri="{BB962C8B-B14F-4D97-AF65-F5344CB8AC3E}">
        <p14:creationId xmlns:p14="http://schemas.microsoft.com/office/powerpoint/2010/main" val="39821689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a:t>
            </a:r>
            <a:r>
              <a:rPr lang="en-US" baseline="0" dirty="0" smtClean="0"/>
              <a:t> How do questions 1-4 provide scaffolding for the Focus Question?</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3105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so</a:t>
            </a:r>
            <a:r>
              <a:rPr lang="en-US" baseline="0" dirty="0" smtClean="0"/>
              <a:t> many standards rely on the integrated application of other standards, it can be challenging to drill down to a specific cause</a:t>
            </a:r>
            <a:endParaRPr lang="en-US" dirty="0"/>
          </a:p>
        </p:txBody>
      </p:sp>
      <p:sp>
        <p:nvSpPr>
          <p:cNvPr id="4" name="Slide Number Placeholder 3"/>
          <p:cNvSpPr>
            <a:spLocks noGrp="1"/>
          </p:cNvSpPr>
          <p:nvPr>
            <p:ph type="sldNum" sz="quarter" idx="10"/>
          </p:nvPr>
        </p:nvSpPr>
        <p:spPr/>
        <p:txBody>
          <a:bodyPr/>
          <a:lstStyle/>
          <a:p>
            <a:fld id="{E00EC4AE-764C-469D-814F-E79EDBDB3620}" type="slidenum">
              <a:rPr lang="en-US" smtClean="0"/>
              <a:t>37</a:t>
            </a:fld>
            <a:endParaRPr lang="en-US"/>
          </a:p>
        </p:txBody>
      </p:sp>
    </p:spTree>
    <p:extLst>
      <p:ext uri="{BB962C8B-B14F-4D97-AF65-F5344CB8AC3E}">
        <p14:creationId xmlns:p14="http://schemas.microsoft.com/office/powerpoint/2010/main" val="13743721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07057">
              <a:defRPr/>
            </a:pPr>
            <a:r>
              <a:rPr lang="en-US" dirty="0" smtClean="0"/>
              <a:t>Ask familiarity – RAISE</a:t>
            </a:r>
            <a:r>
              <a:rPr lang="en-US" baseline="0" dirty="0" smtClean="0"/>
              <a:t> Hand feature then </a:t>
            </a:r>
            <a:r>
              <a:rPr lang="en-US" dirty="0" smtClean="0"/>
              <a:t>Predict percentages</a:t>
            </a:r>
            <a:r>
              <a:rPr lang="en-US" baseline="0" dirty="0" smtClean="0"/>
              <a:t> in comments</a:t>
            </a:r>
            <a:endParaRPr lang="en-US" dirty="0" smtClean="0"/>
          </a:p>
          <a:p>
            <a:pPr defTabSz="907057">
              <a:defRPr/>
            </a:pPr>
            <a:r>
              <a:rPr lang="en-US" dirty="0" smtClean="0"/>
              <a:t>After </a:t>
            </a:r>
            <a:r>
              <a:rPr lang="en-US" dirty="0"/>
              <a:t>they predict percentages, show them this slide and give them a minute to take it in.  They should notice that the low reading ability students with high knowledge outperformed the high reading ability students with low knowledge In addition there is little difference between the two high knowledge groups and the two low knowledge groups.</a:t>
            </a:r>
          </a:p>
          <a:p>
            <a:pPr defTabSz="907057">
              <a:defRPr/>
            </a:pPr>
            <a:endParaRPr lang="en-US" dirty="0"/>
          </a:p>
          <a:p>
            <a:pPr defTabSz="907057">
              <a:defRPr/>
            </a:pPr>
            <a:r>
              <a:rPr lang="en-US" dirty="0"/>
              <a:t>from pg. 18, table 1, </a:t>
            </a:r>
            <a:r>
              <a:rPr lang="en-US" dirty="0" err="1"/>
              <a:t>Recht</a:t>
            </a:r>
            <a:r>
              <a:rPr lang="en-US" dirty="0"/>
              <a:t> &amp; Leslie 1988. (Qualitative Measure) </a:t>
            </a:r>
            <a:r>
              <a:rPr lang="en-US" i="1" dirty="0"/>
              <a:t>Note: conversion from raw numbers to percentages achieved by dividing score by achieved by total possible score.</a:t>
            </a:r>
          </a:p>
          <a:p>
            <a:pPr defTabSz="907057">
              <a:defRPr/>
            </a:pPr>
            <a:endParaRPr lang="en-US" i="1" dirty="0"/>
          </a:p>
          <a:p>
            <a:pPr defTabSz="907057">
              <a:defRPr/>
            </a:pPr>
            <a:r>
              <a:rPr lang="en-US" b="1" dirty="0"/>
              <a:t>Frequently Asked Questions:</a:t>
            </a:r>
          </a:p>
          <a:p>
            <a:pPr marL="226765" indent="-226765" defTabSz="907057">
              <a:buFontTx/>
              <a:buAutoNum type="arabicParenR"/>
              <a:defRPr/>
            </a:pPr>
            <a:r>
              <a:rPr lang="en-US" dirty="0"/>
              <a:t>Is this study generalizable?  Yes! In fact a European study replicated the finding exactly with students of a totally different background on the topic of soccer. Additional research has shown similar results on a wide variety of other topic and subject areas.</a:t>
            </a:r>
          </a:p>
          <a:p>
            <a:pPr marL="226765" indent="-226765" defTabSz="907057">
              <a:buFontTx/>
              <a:buAutoNum type="arabicParenR"/>
              <a:defRPr/>
            </a:pPr>
            <a:endParaRPr lang="en-US" dirty="0"/>
          </a:p>
          <a:p>
            <a:pPr marL="226765" indent="-226765" defTabSz="907057">
              <a:buFontTx/>
              <a:buAutoNum type="arabicParenR"/>
              <a:defRPr/>
            </a:pPr>
            <a:r>
              <a:rPr lang="en-US" b="0" i="0" dirty="0"/>
              <a:t>Is</a:t>
            </a:r>
            <a:r>
              <a:rPr lang="en-US" b="0" i="0" baseline="0" dirty="0"/>
              <a:t> the impact here from knowledge or from interest?  </a:t>
            </a:r>
            <a:r>
              <a:rPr lang="en-US" b="1" i="0" baseline="0" dirty="0"/>
              <a:t>Knowledge</a:t>
            </a:r>
            <a:r>
              <a:rPr lang="en-US" b="0" i="0" baseline="0" dirty="0"/>
              <a:t>.  It’s hard to disentangle these variables, but a separate study using basketball was able to distinguish the two and found that the one that had the major impact was knowledge.</a:t>
            </a:r>
          </a:p>
          <a:p>
            <a:pPr marL="226765" indent="-226765" defTabSz="907057">
              <a:buFontTx/>
              <a:buAutoNum type="arabicParenR"/>
              <a:defRPr/>
            </a:pPr>
            <a:r>
              <a:rPr lang="en-US" b="0" i="0" baseline="0" dirty="0"/>
              <a:t>If knowledge is so important does this undermine the value of close reading?  No.  Close reading teaches students how to </a:t>
            </a:r>
            <a:r>
              <a:rPr lang="en-US" b="1" i="0" baseline="0" dirty="0"/>
              <a:t>gain knowledge</a:t>
            </a:r>
            <a:r>
              <a:rPr lang="en-US" b="0" i="0" baseline="0" dirty="0"/>
              <a:t> from text by attending to it carefully.  But, as we will soon discuss, high volume reading of informational text is also necessary to build the base of knowledge and vocabulary necessary to succeed with close reading.  This is a BOTH, AND type of question, not an either or.</a:t>
            </a:r>
          </a:p>
          <a:p>
            <a:pPr marL="226765" indent="-226765" defTabSz="907057">
              <a:buFontTx/>
              <a:buAutoNum type="arabicParenR"/>
              <a:defRPr/>
            </a:pPr>
            <a:endParaRPr lang="en-US" b="0" i="0" baseline="0" dirty="0"/>
          </a:p>
          <a:p>
            <a:pPr marL="226765" indent="-226765" defTabSz="907057">
              <a:buFontTx/>
              <a:buAutoNum type="arabicParenR"/>
              <a:defRPr/>
            </a:pPr>
            <a:endParaRPr lang="en-US" b="0" i="0" dirty="0"/>
          </a:p>
          <a:p>
            <a:endParaRPr lang="en-US" dirty="0"/>
          </a:p>
        </p:txBody>
      </p:sp>
      <p:sp>
        <p:nvSpPr>
          <p:cNvPr id="4" name="Slide Number Placeholder 3"/>
          <p:cNvSpPr>
            <a:spLocks noGrp="1"/>
          </p:cNvSpPr>
          <p:nvPr>
            <p:ph type="sldNum" sz="quarter" idx="10"/>
          </p:nvPr>
        </p:nvSpPr>
        <p:spPr/>
        <p:txBody>
          <a:bodyPr/>
          <a:lstStyle/>
          <a:p>
            <a:pPr marL="0" marR="0" lvl="0" indent="0" algn="r" defTabSz="907057" rtl="0" eaLnBrk="1" fontAlgn="auto" latinLnBrk="0" hangingPunct="1">
              <a:lnSpc>
                <a:spcPct val="100000"/>
              </a:lnSpc>
              <a:spcBef>
                <a:spcPts val="0"/>
              </a:spcBef>
              <a:spcAft>
                <a:spcPts val="0"/>
              </a:spcAft>
              <a:buClrTx/>
              <a:buSzTx/>
              <a:buFontTx/>
              <a:buNone/>
              <a:tabLst/>
              <a:defRPr/>
            </a:pPr>
            <a:fld id="{2B62058F-CD89-483D-B87A-45828702BF93}"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057"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5339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a:t>
            </a:r>
            <a:r>
              <a:rPr lang="en-US" baseline="0" dirty="0"/>
              <a:t> refresher of the types of texts our students need to be able to access.</a:t>
            </a:r>
            <a:endParaRPr lang="en-US" dirty="0"/>
          </a:p>
        </p:txBody>
      </p:sp>
      <p:sp>
        <p:nvSpPr>
          <p:cNvPr id="4" name="Slide Number Placeholder 3"/>
          <p:cNvSpPr>
            <a:spLocks noGrp="1"/>
          </p:cNvSpPr>
          <p:nvPr>
            <p:ph type="sldNum" sz="quarter" idx="10"/>
          </p:nvPr>
        </p:nvSpPr>
        <p:spPr/>
        <p:txBody>
          <a:bodyPr/>
          <a:lstStyle/>
          <a:p>
            <a:pPr marL="0" marR="0" lvl="0" indent="0" algn="r" defTabSz="948419"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419"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97978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00EC4AE-764C-469D-814F-E79EDBDB3620}" type="slidenum">
              <a:rPr lang="en-US" smtClean="0"/>
              <a:t>42</a:t>
            </a:fld>
            <a:endParaRPr lang="en-US"/>
          </a:p>
        </p:txBody>
      </p:sp>
    </p:spTree>
    <p:extLst>
      <p:ext uri="{BB962C8B-B14F-4D97-AF65-F5344CB8AC3E}">
        <p14:creationId xmlns:p14="http://schemas.microsoft.com/office/powerpoint/2010/main" val="4228160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19">
              <a:defRPr/>
            </a:pPr>
            <a:endParaRPr lang="en-US" dirty="0"/>
          </a:p>
          <a:p>
            <a:pPr defTabSz="948419">
              <a:defRPr/>
            </a:pPr>
            <a:r>
              <a:rPr lang="en-US" dirty="0"/>
              <a:t>To</a:t>
            </a:r>
            <a:r>
              <a:rPr lang="en-US" baseline="0" dirty="0"/>
              <a:t> define the quantitative measure of a text</a:t>
            </a:r>
            <a:r>
              <a:rPr lang="en-US" dirty="0"/>
              <a:t>, the number of words in each sentence, the number of syllables in each word, and the number of unknown words in the text are analyzed. Texts with longer sentences, multi-syllabic words, or specialized vocabulary have a higher Lexile measure than texts with simpler sentences, shorter words, or more commonly known words. </a:t>
            </a:r>
          </a:p>
          <a:p>
            <a:endParaRPr lang="en-US" dirty="0"/>
          </a:p>
        </p:txBody>
      </p:sp>
      <p:sp>
        <p:nvSpPr>
          <p:cNvPr id="4" name="Slide Number Placeholder 3"/>
          <p:cNvSpPr>
            <a:spLocks noGrp="1"/>
          </p:cNvSpPr>
          <p:nvPr>
            <p:ph type="sldNum" sz="quarter" idx="10"/>
          </p:nvPr>
        </p:nvSpPr>
        <p:spPr/>
        <p:txBody>
          <a:bodyPr/>
          <a:lstStyle/>
          <a:p>
            <a:pPr marL="0" marR="0" lvl="0" indent="0" algn="r" defTabSz="948419"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8419"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005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Remember that the Lexile Framework</a:t>
            </a:r>
            <a:r>
              <a:rPr lang="en-US" baseline="0" dirty="0"/>
              <a:t> for Reading defines the Quantitative measure of a text. This is only 1/3</a:t>
            </a:r>
            <a:r>
              <a:rPr lang="en-US" baseline="30000" dirty="0"/>
              <a:t>rd</a:t>
            </a:r>
            <a:r>
              <a:rPr lang="en-US" baseline="0" dirty="0"/>
              <a:t> of text complexity. When teachers select texts for instruction, they also need to factor for the qualitative features of the text such as: layers of meaning, figurative language, author’s purpose, craft and structure, language conventions, and knowledge demands.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416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qualitatively complex about this piece?</a:t>
            </a:r>
            <a:endParaRPr lang="en-US" dirty="0"/>
          </a:p>
          <a:p>
            <a:r>
              <a:rPr lang="en-US" dirty="0"/>
              <a:t>The Lexile framework is based on the literal meaning of words. But connotation, which the framework does not address, is what gives text its depth and complexity. Humor,</a:t>
            </a:r>
            <a:r>
              <a:rPr lang="en-US" baseline="0" dirty="0"/>
              <a:t> for example, is the most difficult part of language to learn (particularly for non-native speakers) because it relies on developmental, cultural, emotional associations that often contrasts with the literal meaning of the word.  </a:t>
            </a:r>
            <a:r>
              <a:rPr lang="en-US" dirty="0"/>
              <a:t>Here are two examples.</a:t>
            </a:r>
          </a:p>
        </p:txBody>
      </p:sp>
      <p:sp>
        <p:nvSpPr>
          <p:cNvPr id="4" name="Slide Number Placeholder 3"/>
          <p:cNvSpPr>
            <a:spLocks noGrp="1"/>
          </p:cNvSpPr>
          <p:nvPr>
            <p:ph type="sldNum" sz="quarter" idx="10"/>
          </p:nvPr>
        </p:nvSpPr>
        <p:spPr/>
        <p:txBody>
          <a:bodyPr/>
          <a:lstStyle/>
          <a:p>
            <a:pPr marL="0" marR="0" lvl="0" indent="0" algn="r" defTabSz="907057"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057"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055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What’s qualitatively complex about this piece?</a:t>
            </a:r>
          </a:p>
          <a:p>
            <a:endParaRPr lang="en-US" dirty="0"/>
          </a:p>
        </p:txBody>
      </p:sp>
      <p:sp>
        <p:nvSpPr>
          <p:cNvPr id="4" name="Slide Number Placeholder 3"/>
          <p:cNvSpPr>
            <a:spLocks noGrp="1"/>
          </p:cNvSpPr>
          <p:nvPr>
            <p:ph type="sldNum" sz="quarter" idx="10"/>
          </p:nvPr>
        </p:nvSpPr>
        <p:spPr/>
        <p:txBody>
          <a:bodyPr/>
          <a:lstStyle/>
          <a:p>
            <a:pPr marL="0" marR="0" lvl="0" indent="0" algn="r" defTabSz="907057"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057"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447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What’s qualitatively complex about this piece?</a:t>
            </a:r>
          </a:p>
          <a:p>
            <a:endParaRPr lang="en-US" dirty="0" smtClean="0"/>
          </a:p>
          <a:p>
            <a:r>
              <a:rPr lang="en-US" dirty="0" smtClean="0"/>
              <a:t>Keeping </a:t>
            </a:r>
            <a:r>
              <a:rPr lang="en-US" dirty="0" err="1"/>
              <a:t>lexiles</a:t>
            </a:r>
            <a:r>
              <a:rPr lang="en-US" dirty="0"/>
              <a:t> in mind is particularly important</a:t>
            </a:r>
            <a:r>
              <a:rPr lang="en-US" baseline="0" dirty="0"/>
              <a:t> when using primary sources such as our nation’s Founding Documents. The opening paragraph of the Constitution </a:t>
            </a:r>
            <a:r>
              <a:rPr lang="en-US" baseline="0" dirty="0" err="1"/>
              <a:t>lexiles</a:t>
            </a:r>
            <a:r>
              <a:rPr lang="en-US" baseline="0" dirty="0"/>
              <a:t> at 2030. Students going on to college should be able to read independently texts that </a:t>
            </a:r>
            <a:r>
              <a:rPr lang="en-US" baseline="0" dirty="0" err="1"/>
              <a:t>lexile</a:t>
            </a:r>
            <a:r>
              <a:rPr lang="en-US" baseline="0" dirty="0"/>
              <a:t> at about 1300. We shouldn’t expect our students to be interested in or able to read and understand these texts without first providing them with a good deal of support. </a:t>
            </a:r>
            <a:endParaRPr lang="en-US" dirty="0"/>
          </a:p>
        </p:txBody>
      </p:sp>
      <p:sp>
        <p:nvSpPr>
          <p:cNvPr id="4" name="Slide Number Placeholder 3"/>
          <p:cNvSpPr>
            <a:spLocks noGrp="1"/>
          </p:cNvSpPr>
          <p:nvPr>
            <p:ph type="sldNum" sz="quarter" idx="10"/>
          </p:nvPr>
        </p:nvSpPr>
        <p:spPr/>
        <p:txBody>
          <a:bodyPr/>
          <a:lstStyle/>
          <a:p>
            <a:pPr marL="0" marR="0" lvl="0" indent="0" algn="r" defTabSz="907057"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05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68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If using an excerpt of the text to complete a participant task:</a:t>
            </a:r>
          </a:p>
          <a:p>
            <a:r>
              <a:rPr lang="en-US" baseline="0" dirty="0" smtClean="0"/>
              <a:t>Independent </a:t>
            </a:r>
            <a:r>
              <a:rPr lang="en-US" baseline="0" dirty="0"/>
              <a:t>- 5 minutes – read closely</a:t>
            </a:r>
          </a:p>
          <a:p>
            <a:r>
              <a:rPr lang="en-US" baseline="0" dirty="0"/>
              <a:t>Independent - 3 minutes – jot down notes </a:t>
            </a:r>
            <a:r>
              <a:rPr lang="en-US" baseline="0" dirty="0" smtClean="0"/>
              <a:t>on the rubric (slide 10 or 11 depending on text type)</a:t>
            </a:r>
            <a:endParaRPr lang="en-US" baseline="0" dirty="0"/>
          </a:p>
          <a:p>
            <a:r>
              <a:rPr lang="en-US" baseline="0" dirty="0"/>
              <a:t>Table Partner – 5 minutes – discuss, add to notes</a:t>
            </a:r>
          </a:p>
          <a:p>
            <a:r>
              <a:rPr lang="en-US" baseline="0" dirty="0"/>
              <a:t>Share Out – 3-5 minutes – participants share out</a:t>
            </a:r>
          </a:p>
          <a:p>
            <a:endParaRPr lang="en-US" baseline="0" dirty="0"/>
          </a:p>
        </p:txBody>
      </p:sp>
      <p:sp>
        <p:nvSpPr>
          <p:cNvPr id="4" name="Slide Number Placeholder 3"/>
          <p:cNvSpPr>
            <a:spLocks noGrp="1"/>
          </p:cNvSpPr>
          <p:nvPr>
            <p:ph type="sldNum" sz="quarter" idx="10"/>
          </p:nvPr>
        </p:nvSpPr>
        <p:spPr/>
        <p:txBody>
          <a:bodyPr/>
          <a:lstStyle/>
          <a:p>
            <a:pPr marL="0" marR="0" lvl="0" indent="0" algn="r" defTabSz="907057" rtl="0" eaLnBrk="1" fontAlgn="auto" latinLnBrk="0" hangingPunct="1">
              <a:lnSpc>
                <a:spcPct val="100000"/>
              </a:lnSpc>
              <a:spcBef>
                <a:spcPts val="0"/>
              </a:spcBef>
              <a:spcAft>
                <a:spcPts val="0"/>
              </a:spcAft>
              <a:buClrTx/>
              <a:buSzTx/>
              <a:buFontTx/>
              <a:buNone/>
              <a:tabLst/>
              <a:defRPr/>
            </a:pPr>
            <a:fld id="{E00EC4AE-764C-469D-814F-E79EDBDB362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07057"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05476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1706" y="3446397"/>
            <a:ext cx="11834447" cy="1713781"/>
          </a:xfrm>
        </p:spPr>
        <p:txBody>
          <a:bodyPr anchor="b"/>
          <a:lstStyle>
            <a:lvl1pPr algn="ctr">
              <a:defRPr sz="6000">
                <a:solidFill>
                  <a:schemeClr val="bg1"/>
                </a:solidFill>
              </a:defRPr>
            </a:lvl1pPr>
          </a:lstStyle>
          <a:p>
            <a:r>
              <a:rPr lang="en-US"/>
              <a:t>Click to edit Master title style</a:t>
            </a:r>
          </a:p>
        </p:txBody>
      </p:sp>
      <p:sp>
        <p:nvSpPr>
          <p:cNvPr id="3" name="Subtitle 2"/>
          <p:cNvSpPr>
            <a:spLocks noGrp="1"/>
          </p:cNvSpPr>
          <p:nvPr>
            <p:ph type="subTitle" idx="1"/>
          </p:nvPr>
        </p:nvSpPr>
        <p:spPr>
          <a:xfrm>
            <a:off x="2661136" y="5292661"/>
            <a:ext cx="6875585" cy="416477"/>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4727328" y="5841621"/>
            <a:ext cx="2743200" cy="365125"/>
          </a:xfrm>
          <a:prstGeom prst="rect">
            <a:avLst/>
          </a:prstGeom>
        </p:spPr>
        <p:txBody>
          <a:bodyPr/>
          <a:lstStyle>
            <a:lvl1pPr algn="ctr">
              <a:defRPr sz="1600" i="1">
                <a:solidFill>
                  <a:schemeClr val="bg1"/>
                </a:solidFill>
              </a:defRPr>
            </a:lvl1pPr>
          </a:lstStyle>
          <a:p>
            <a:endParaRPr lang="en-US"/>
          </a:p>
        </p:txBody>
      </p:sp>
    </p:spTree>
    <p:extLst>
      <p:ext uri="{BB962C8B-B14F-4D97-AF65-F5344CB8AC3E}">
        <p14:creationId xmlns:p14="http://schemas.microsoft.com/office/powerpoint/2010/main" val="1236599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496156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39589" y="365125"/>
            <a:ext cx="2628900" cy="547296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65125"/>
            <a:ext cx="8529989" cy="547296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1345323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39400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75138" y="1709740"/>
            <a:ext cx="1139335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375139" y="4589466"/>
            <a:ext cx="11393350" cy="93210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808549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98585" y="1778733"/>
            <a:ext cx="5486400"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83569" y="1778733"/>
            <a:ext cx="5484919" cy="3965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331698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98585" y="1681163"/>
            <a:ext cx="548603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98585" y="2505075"/>
            <a:ext cx="548603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83569" y="1681163"/>
            <a:ext cx="548640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83569" y="2505075"/>
            <a:ext cx="5486403" cy="33212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16630861-4318-414B-8E21-CA5F03E7BD41}" type="slidenum">
              <a:rPr lang="en-US" smtClean="0"/>
              <a:t>‹#›</a:t>
            </a:fld>
            <a:endParaRPr lang="en-US"/>
          </a:p>
        </p:txBody>
      </p:sp>
      <p:sp>
        <p:nvSpPr>
          <p:cNvPr id="11" name="Title 1"/>
          <p:cNvSpPr>
            <a:spLocks noGrp="1"/>
          </p:cNvSpPr>
          <p:nvPr>
            <p:ph type="title"/>
          </p:nvPr>
        </p:nvSpPr>
        <p:spPr>
          <a:xfrm>
            <a:off x="398585" y="143746"/>
            <a:ext cx="11369903" cy="1400159"/>
          </a:xfrm>
        </p:spPr>
        <p:txBody>
          <a:bodyPr/>
          <a:lstStyle/>
          <a:p>
            <a:r>
              <a:rPr lang="en-US"/>
              <a:t>Click to edit Master title style</a:t>
            </a:r>
          </a:p>
        </p:txBody>
      </p:sp>
    </p:spTree>
    <p:extLst>
      <p:ext uri="{BB962C8B-B14F-4D97-AF65-F5344CB8AC3E}">
        <p14:creationId xmlns:p14="http://schemas.microsoft.com/office/powerpoint/2010/main" val="234596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791125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225269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334000" y="987427"/>
            <a:ext cx="643448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Tree>
    <p:extLst>
      <p:ext uri="{BB962C8B-B14F-4D97-AF65-F5344CB8AC3E}">
        <p14:creationId xmlns:p14="http://schemas.microsoft.com/office/powerpoint/2010/main" val="30300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334000" y="987429"/>
            <a:ext cx="643448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7" name="Slide Number Placeholder 6"/>
          <p:cNvSpPr>
            <a:spLocks noGrp="1"/>
          </p:cNvSpPr>
          <p:nvPr>
            <p:ph type="sldNum" sz="quarter" idx="12"/>
          </p:nvPr>
        </p:nvSpPr>
        <p:spPr/>
        <p:txBody>
          <a:bodyPr/>
          <a:lstStyle/>
          <a:p>
            <a:fld id="{16630861-4318-414B-8E21-CA5F03E7BD41}" type="slidenum">
              <a:rPr lang="en-US" smtClean="0"/>
              <a:t>‹#›</a:t>
            </a:fld>
            <a:endParaRPr lang="en-US"/>
          </a:p>
        </p:txBody>
      </p:sp>
      <p:sp>
        <p:nvSpPr>
          <p:cNvPr id="10" name="Title 1"/>
          <p:cNvSpPr>
            <a:spLocks noGrp="1"/>
          </p:cNvSpPr>
          <p:nvPr>
            <p:ph type="title"/>
          </p:nvPr>
        </p:nvSpPr>
        <p:spPr>
          <a:xfrm>
            <a:off x="445477" y="457200"/>
            <a:ext cx="4572733" cy="1600200"/>
          </a:xfrm>
        </p:spPr>
        <p:txBody>
          <a:bodyPr anchor="b"/>
          <a:lstStyle>
            <a:lvl1pPr>
              <a:defRPr sz="3200"/>
            </a:lvl1pPr>
          </a:lstStyle>
          <a:p>
            <a:r>
              <a:rPr lang="en-US"/>
              <a:t>Click to edit Master title style</a:t>
            </a:r>
          </a:p>
        </p:txBody>
      </p:sp>
      <p:sp>
        <p:nvSpPr>
          <p:cNvPr id="11" name="Text Placeholder 3"/>
          <p:cNvSpPr>
            <a:spLocks noGrp="1"/>
          </p:cNvSpPr>
          <p:nvPr>
            <p:ph type="body" sz="half" idx="2"/>
          </p:nvPr>
        </p:nvSpPr>
        <p:spPr>
          <a:xfrm>
            <a:off x="445477" y="2057400"/>
            <a:ext cx="457273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3162804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8585" y="143746"/>
            <a:ext cx="11369903" cy="1400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98585" y="1723293"/>
            <a:ext cx="11369903" cy="41499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0596181" y="6356352"/>
            <a:ext cx="1172307" cy="365125"/>
          </a:xfrm>
          <a:prstGeom prst="rect">
            <a:avLst/>
          </a:prstGeom>
        </p:spPr>
        <p:txBody>
          <a:bodyPr vert="horz" lIns="91440" tIns="45720" rIns="91440" bIns="45720" rtlCol="0" anchor="ctr"/>
          <a:lstStyle>
            <a:lvl1pPr algn="ctr">
              <a:defRPr sz="1400" b="1" i="0">
                <a:solidFill>
                  <a:schemeClr val="bg1"/>
                </a:solidFill>
                <a:latin typeface="Fira Sans Ultra" charset="0"/>
                <a:ea typeface="Fira Sans Ultra" charset="0"/>
                <a:cs typeface="Fira Sans Ultra" charset="0"/>
              </a:defRPr>
            </a:lvl1pPr>
          </a:lstStyle>
          <a:p>
            <a:fld id="{16630861-4318-414B-8E21-CA5F03E7BD41}" type="slidenum">
              <a:rPr lang="en-US" smtClean="0"/>
              <a:pPr/>
              <a:t>‹#›</a:t>
            </a:fld>
            <a:endParaRPr lang="en-US"/>
          </a:p>
        </p:txBody>
      </p:sp>
    </p:spTree>
    <p:extLst>
      <p:ext uri="{BB962C8B-B14F-4D97-AF65-F5344CB8AC3E}">
        <p14:creationId xmlns:p14="http://schemas.microsoft.com/office/powerpoint/2010/main" val="3804355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rgbClr val="004071"/>
          </a:solidFill>
          <a:latin typeface="Libre Baskerville" charset="0"/>
          <a:ea typeface="Libre Baskerville" charset="0"/>
          <a:cs typeface="Libre Baskerville" charset="0"/>
        </a:defRPr>
      </a:lvl1pPr>
    </p:titleStyle>
    <p:body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tags" Target="../tags/tag4.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xml"/><Relationship Id="rId1" Type="http://schemas.openxmlformats.org/officeDocument/2006/relationships/tags" Target="../tags/tag10.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a:lnSpc>
                <a:spcPct val="150000"/>
              </a:lnSpc>
            </a:pPr>
            <a:r>
              <a:rPr lang="en-US" sz="4900" b="1" dirty="0" smtClean="0"/>
              <a:t>Qualitative Complexity: </a:t>
            </a:r>
            <a:r>
              <a:rPr lang="en-US" sz="4900" b="1" dirty="0"/>
              <a:t/>
            </a:r>
            <a:br>
              <a:rPr lang="en-US" sz="4900" b="1" dirty="0"/>
            </a:br>
            <a:r>
              <a:rPr lang="en-US" sz="3600" dirty="0" smtClean="0"/>
              <a:t>What is it? How can I use it to inform instruction?</a:t>
            </a:r>
            <a:endParaRPr lang="en-US" sz="4900" dirty="0">
              <a:latin typeface="Vollkorn Regular" panose="02000503070000020003" pitchFamily="2" charset="0"/>
            </a:endParaRPr>
          </a:p>
        </p:txBody>
      </p:sp>
      <p:sp>
        <p:nvSpPr>
          <p:cNvPr id="3" name="Subtitle 2"/>
          <p:cNvSpPr>
            <a:spLocks noGrp="1"/>
          </p:cNvSpPr>
          <p:nvPr>
            <p:ph type="body" idx="1"/>
          </p:nvPr>
        </p:nvSpPr>
        <p:spPr/>
        <p:txBody>
          <a:bodyPr>
            <a:normAutofit/>
          </a:bodyPr>
          <a:lstStyle/>
          <a:p>
            <a:r>
              <a:rPr lang="en-US" dirty="0" smtClean="0"/>
              <a:t>Part 2 of 3: Text Complexity and Diverse Readers in Grades 6-12</a:t>
            </a:r>
            <a:endParaRPr lang="en-US" dirty="0"/>
          </a:p>
        </p:txBody>
      </p:sp>
    </p:spTree>
    <p:extLst>
      <p:ext uri="{BB962C8B-B14F-4D97-AF65-F5344CB8AC3E}">
        <p14:creationId xmlns:p14="http://schemas.microsoft.com/office/powerpoint/2010/main" val="3426243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5" name="Picture 4"/>
          <p:cNvPicPr>
            <a:picLocks noChangeAspect="1"/>
          </p:cNvPicPr>
          <p:nvPr/>
        </p:nvPicPr>
        <p:blipFill>
          <a:blip r:embed="rId2"/>
          <a:stretch>
            <a:fillRect/>
          </a:stretch>
        </p:blipFill>
        <p:spPr>
          <a:xfrm>
            <a:off x="1299640" y="-1"/>
            <a:ext cx="9592720" cy="6858002"/>
          </a:xfrm>
          <a:prstGeom prst="rect">
            <a:avLst/>
          </a:prstGeom>
        </p:spPr>
      </p:pic>
    </p:spTree>
    <p:extLst>
      <p:ext uri="{BB962C8B-B14F-4D97-AF65-F5344CB8AC3E}">
        <p14:creationId xmlns:p14="http://schemas.microsoft.com/office/powerpoint/2010/main" val="4223722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5" name="Picture 4"/>
          <p:cNvPicPr>
            <a:picLocks noChangeAspect="1"/>
          </p:cNvPicPr>
          <p:nvPr/>
        </p:nvPicPr>
        <p:blipFill>
          <a:blip r:embed="rId2"/>
          <a:stretch>
            <a:fillRect/>
          </a:stretch>
        </p:blipFill>
        <p:spPr>
          <a:xfrm>
            <a:off x="1706880" y="-9797"/>
            <a:ext cx="8778240" cy="6877594"/>
          </a:xfrm>
          <a:prstGeom prst="rect">
            <a:avLst/>
          </a:prstGeom>
        </p:spPr>
      </p:pic>
    </p:spTree>
    <p:extLst>
      <p:ext uri="{BB962C8B-B14F-4D97-AF65-F5344CB8AC3E}">
        <p14:creationId xmlns:p14="http://schemas.microsoft.com/office/powerpoint/2010/main" val="33941971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5" name="TextBox 4"/>
          <p:cNvSpPr txBox="1"/>
          <p:nvPr/>
        </p:nvSpPr>
        <p:spPr>
          <a:xfrm>
            <a:off x="398585" y="-433003"/>
            <a:ext cx="10592790"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60636B"/>
              </a:solidFill>
              <a:effectLst/>
              <a:uLnTx/>
              <a:uFillTx/>
              <a:latin typeface="Fira Sans Ult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0636B"/>
              </a:solidFill>
              <a:effectLst/>
              <a:uLnTx/>
              <a:uFillTx/>
              <a:latin typeface="Fira Sans Ult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34D7B"/>
                </a:solidFill>
                <a:effectLst/>
                <a:uLnTx/>
                <a:uFillTx/>
                <a:latin typeface="Vollkorn Regular" panose="02000503070000020003" pitchFamily="2" charset="0"/>
                <a:ea typeface="+mn-ea"/>
                <a:cs typeface="+mn-cs"/>
              </a:rPr>
              <a:t>Considering Overall Text Complexity: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134D7B"/>
                </a:solidFill>
                <a:effectLst/>
                <a:uLnTx/>
                <a:uFillTx/>
                <a:latin typeface="Vollkorn Regular" panose="02000503070000020003" pitchFamily="2" charset="0"/>
                <a:ea typeface="+mn-ea"/>
                <a:cs typeface="+mn-cs"/>
              </a:rPr>
              <a:t>The Tell Tale Heart </a:t>
            </a:r>
            <a:r>
              <a:rPr kumimoji="0" lang="en-US" sz="4000" b="1" i="0" u="none" strike="noStrike" kern="1200" cap="none" spc="0" normalizeH="0" baseline="0" noProof="0" dirty="0">
                <a:ln>
                  <a:noFill/>
                </a:ln>
                <a:solidFill>
                  <a:srgbClr val="134D7B"/>
                </a:solidFill>
                <a:effectLst/>
                <a:uLnTx/>
                <a:uFillTx/>
                <a:latin typeface="Vollkorn Regular" panose="02000503070000020003" pitchFamily="2" charset="0"/>
                <a:ea typeface="+mn-ea"/>
                <a:cs typeface="+mn-cs"/>
              </a:rPr>
              <a:t>by Edgar Allan Poe</a:t>
            </a:r>
          </a:p>
        </p:txBody>
      </p:sp>
      <p:pic>
        <p:nvPicPr>
          <p:cNvPr id="8" name="Picture 7" descr="Connection: How might Poe's Imagination view &lt;strong&gt;the &quot;tell-tale&quot; heart&lt;/strong&g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54" y="1679300"/>
            <a:ext cx="1651149" cy="1964867"/>
          </a:xfrm>
          <a:prstGeom prst="rect">
            <a:avLst/>
          </a:prstGeom>
          <a:ln>
            <a:noFill/>
          </a:ln>
          <a:effectLst>
            <a:outerShdw blurRad="292100" dist="139700" dir="2700000" algn="tl" rotWithShape="0">
              <a:srgbClr val="333333">
                <a:alpha val="65000"/>
              </a:srgbClr>
            </a:outerShdw>
          </a:effectLst>
        </p:spPr>
      </p:pic>
      <p:sp>
        <p:nvSpPr>
          <p:cNvPr id="13" name="Content Placeholder 4"/>
          <p:cNvSpPr txBox="1">
            <a:spLocks noGrp="1"/>
          </p:cNvSpPr>
          <p:nvPr>
            <p:ph idx="1"/>
          </p:nvPr>
        </p:nvSpPr>
        <p:spPr>
          <a:xfrm>
            <a:off x="3220873" y="1679300"/>
            <a:ext cx="5140092" cy="3576364"/>
          </a:xfrm>
          <a:prstGeom prst="rect">
            <a:avLst/>
          </a:prstGeom>
          <a:noFill/>
        </p:spPr>
        <p:txBody>
          <a:bodyPr wrap="square" rtlCol="0">
            <a:spAutoFit/>
          </a:bodyPr>
          <a:lstStyle/>
          <a:p>
            <a:r>
              <a:rPr lang="en-US" sz="2800" u="sng" dirty="0">
                <a:latin typeface="Fira Sans" panose="020B0503050000020004"/>
              </a:rPr>
              <a:t>Qualitative Features:</a:t>
            </a:r>
          </a:p>
          <a:p>
            <a:pPr marL="285750" indent="-285750">
              <a:buFont typeface="Arial" panose="020B0604020202020204" pitchFamily="34" charset="0"/>
              <a:buChar char="•"/>
            </a:pPr>
            <a:r>
              <a:rPr lang="en-US" sz="2800" b="0" dirty="0">
                <a:latin typeface="Fira Sans" panose="020B0503050000020004"/>
              </a:rPr>
              <a:t>Layers of </a:t>
            </a:r>
            <a:r>
              <a:rPr lang="en-US" b="0" dirty="0">
                <a:latin typeface="Fira Sans" panose="020B0503050000020004"/>
              </a:rPr>
              <a:t>M</a:t>
            </a:r>
            <a:r>
              <a:rPr lang="en-US" sz="2800" b="0" dirty="0">
                <a:latin typeface="Fira Sans" panose="020B0503050000020004"/>
              </a:rPr>
              <a:t>eaning</a:t>
            </a:r>
          </a:p>
          <a:p>
            <a:pPr marL="285750" indent="-285750">
              <a:buFont typeface="Arial" panose="020B0604020202020204" pitchFamily="34" charset="0"/>
              <a:buChar char="•"/>
            </a:pPr>
            <a:r>
              <a:rPr lang="en-US" sz="2800" b="0" dirty="0">
                <a:latin typeface="Fira Sans" panose="020B0503050000020004"/>
              </a:rPr>
              <a:t>Figurative </a:t>
            </a:r>
            <a:r>
              <a:rPr lang="en-US" b="0" dirty="0">
                <a:latin typeface="Fira Sans" panose="020B0503050000020004"/>
              </a:rPr>
              <a:t>L</a:t>
            </a:r>
            <a:r>
              <a:rPr lang="en-US" sz="2800" b="0" dirty="0">
                <a:latin typeface="Fira Sans" panose="020B0503050000020004"/>
              </a:rPr>
              <a:t>anguage</a:t>
            </a:r>
          </a:p>
          <a:p>
            <a:pPr marL="285750" indent="-285750">
              <a:buFont typeface="Arial" panose="020B0604020202020204" pitchFamily="34" charset="0"/>
              <a:buChar char="•"/>
            </a:pPr>
            <a:r>
              <a:rPr lang="en-US" sz="2800" b="0" dirty="0">
                <a:latin typeface="Fira Sans" panose="020B0503050000020004"/>
              </a:rPr>
              <a:t>Author’s Purpose</a:t>
            </a:r>
          </a:p>
          <a:p>
            <a:pPr marL="285750" indent="-285750">
              <a:buFont typeface="Arial" panose="020B0604020202020204" pitchFamily="34" charset="0"/>
              <a:buChar char="•"/>
            </a:pPr>
            <a:r>
              <a:rPr lang="en-US" sz="2800" b="0" dirty="0">
                <a:latin typeface="Fira Sans" panose="020B0503050000020004"/>
              </a:rPr>
              <a:t>Craft and Structure</a:t>
            </a:r>
          </a:p>
          <a:p>
            <a:pPr marL="285750" indent="-285750">
              <a:buFont typeface="Arial" panose="020B0604020202020204" pitchFamily="34" charset="0"/>
              <a:buChar char="•"/>
            </a:pPr>
            <a:r>
              <a:rPr lang="en-US" sz="2800" b="0" dirty="0">
                <a:latin typeface="Fira Sans" panose="020B0503050000020004"/>
              </a:rPr>
              <a:t>Language Conventions</a:t>
            </a:r>
          </a:p>
          <a:p>
            <a:pPr marL="285750" indent="-285750">
              <a:buFont typeface="Arial" panose="020B0604020202020204" pitchFamily="34" charset="0"/>
              <a:buChar char="•"/>
            </a:pPr>
            <a:r>
              <a:rPr lang="en-US" sz="2800" b="0" dirty="0">
                <a:latin typeface="Fira Sans" panose="020B0503050000020004"/>
              </a:rPr>
              <a:t>Knowledge Demands</a:t>
            </a:r>
          </a:p>
        </p:txBody>
      </p:sp>
      <p:sp>
        <p:nvSpPr>
          <p:cNvPr id="15" name="Content Placeholder 4"/>
          <p:cNvSpPr txBox="1">
            <a:spLocks noGrp="1"/>
          </p:cNvSpPr>
          <p:nvPr>
            <p:ph idx="1"/>
          </p:nvPr>
        </p:nvSpPr>
        <p:spPr>
          <a:xfrm>
            <a:off x="7645022" y="1679300"/>
            <a:ext cx="4283121" cy="3448123"/>
          </a:xfrm>
          <a:prstGeom prst="rect">
            <a:avLst/>
          </a:prstGeom>
          <a:noFill/>
        </p:spPr>
        <p:txBody>
          <a:bodyPr wrap="square" rtlCol="0">
            <a:spAutoFit/>
          </a:bodyPr>
          <a:lstStyle/>
          <a:p>
            <a:r>
              <a:rPr lang="en-US" sz="2800" u="sng" dirty="0">
                <a:latin typeface="Fira Sans" panose="020B0503050000020004"/>
              </a:rPr>
              <a:t>Reader Considerations:</a:t>
            </a:r>
          </a:p>
          <a:p>
            <a:pPr marL="285750" indent="-285750">
              <a:buFont typeface="Arial" panose="020B0604020202020204" pitchFamily="34" charset="0"/>
              <a:buChar char="•"/>
            </a:pPr>
            <a:r>
              <a:rPr lang="en-US" sz="2800" b="0" dirty="0">
                <a:latin typeface="Fira Sans" panose="020B0503050000020004"/>
              </a:rPr>
              <a:t>Prior knowledge</a:t>
            </a:r>
          </a:p>
          <a:p>
            <a:pPr marL="285750" indent="-285750">
              <a:buFont typeface="Arial" panose="020B0604020202020204" pitchFamily="34" charset="0"/>
              <a:buChar char="•"/>
            </a:pPr>
            <a:r>
              <a:rPr lang="en-US" sz="2800" b="0" dirty="0">
                <a:latin typeface="Fira Sans" panose="020B0503050000020004"/>
              </a:rPr>
              <a:t>Interests or motivation to read</a:t>
            </a:r>
          </a:p>
          <a:p>
            <a:pPr marL="285750" indent="-285750">
              <a:buFont typeface="Arial" panose="020B0604020202020204" pitchFamily="34" charset="0"/>
              <a:buChar char="•"/>
            </a:pPr>
            <a:r>
              <a:rPr lang="en-US" sz="2800" b="0" dirty="0">
                <a:latin typeface="Fira Sans" panose="020B0503050000020004"/>
              </a:rPr>
              <a:t>Age/Maturity</a:t>
            </a:r>
          </a:p>
          <a:p>
            <a:pPr marL="285750" indent="-285750">
              <a:buFont typeface="Arial" panose="020B0604020202020204" pitchFamily="34" charset="0"/>
              <a:buChar char="•"/>
            </a:pPr>
            <a:r>
              <a:rPr lang="en-US" sz="2800" b="0" dirty="0">
                <a:latin typeface="Fira Sans" panose="020B0503050000020004"/>
              </a:rPr>
              <a:t>Cultural/Societal</a:t>
            </a:r>
          </a:p>
          <a:p>
            <a:endParaRPr lang="en-US" sz="2800" u="sng" dirty="0">
              <a:latin typeface="Fira Sans" panose="020B0503050000020004"/>
            </a:endParaRPr>
          </a:p>
        </p:txBody>
      </p:sp>
      <p:sp>
        <p:nvSpPr>
          <p:cNvPr id="12" name="TextBox 11"/>
          <p:cNvSpPr txBox="1"/>
          <p:nvPr/>
        </p:nvSpPr>
        <p:spPr>
          <a:xfrm>
            <a:off x="464254" y="3786700"/>
            <a:ext cx="27566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7E6E6">
                    <a:lumMod val="25000"/>
                  </a:srgbClr>
                </a:solidFill>
                <a:effectLst/>
                <a:uLnTx/>
                <a:uFillTx/>
                <a:latin typeface="Fira Sans" panose="020B0503050000020004"/>
                <a:ea typeface="+mn-ea"/>
                <a:cs typeface="+mn-cs"/>
              </a:rPr>
              <a:t>Lexile: </a:t>
            </a:r>
            <a:r>
              <a:rPr lang="en-US" sz="2800" dirty="0" smtClean="0">
                <a:solidFill>
                  <a:srgbClr val="E7E6E6">
                    <a:lumMod val="25000"/>
                  </a:srgbClr>
                </a:solidFill>
                <a:latin typeface="Fira Sans" panose="020B0503050000020004"/>
              </a:rPr>
              <a:t>820</a:t>
            </a:r>
            <a:endParaRPr kumimoji="0" lang="en-US" sz="2800" b="0" i="0" u="none" strike="noStrike" kern="1200" cap="none" spc="0" normalizeH="0" baseline="0" noProof="0" dirty="0">
              <a:ln>
                <a:noFill/>
              </a:ln>
              <a:solidFill>
                <a:srgbClr val="E7E6E6">
                  <a:lumMod val="25000"/>
                </a:srgbClr>
              </a:solidFill>
              <a:effectLst/>
              <a:uLnTx/>
              <a:uFillTx/>
              <a:latin typeface="Fira Sans" panose="020B0503050000020004"/>
              <a:ea typeface="+mn-ea"/>
              <a:cs typeface="+mn-cs"/>
            </a:endParaRPr>
          </a:p>
        </p:txBody>
      </p:sp>
    </p:spTree>
    <p:custDataLst>
      <p:tags r:id="rId1"/>
    </p:custDataLst>
    <p:extLst>
      <p:ext uri="{BB962C8B-B14F-4D97-AF65-F5344CB8AC3E}">
        <p14:creationId xmlns:p14="http://schemas.microsoft.com/office/powerpoint/2010/main" val="1601017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4" y="300753"/>
            <a:ext cx="11558063" cy="1400159"/>
          </a:xfrm>
        </p:spPr>
        <p:txBody>
          <a:bodyPr anchor="t">
            <a:normAutofit/>
          </a:bodyPr>
          <a:lstStyle/>
          <a:p>
            <a:r>
              <a:rPr lang="en-US" sz="3600" b="1" dirty="0">
                <a:latin typeface="Vollkorn Regular" panose="02000503070000020003" pitchFamily="2" charset="0"/>
              </a:rPr>
              <a:t>Considering Overall Text Complexity: </a:t>
            </a:r>
            <a:br>
              <a:rPr lang="en-US" sz="3600" b="1" dirty="0">
                <a:latin typeface="Vollkorn Regular" panose="02000503070000020003" pitchFamily="2" charset="0"/>
              </a:rPr>
            </a:br>
            <a:r>
              <a:rPr lang="en-US" sz="3600" b="1" dirty="0">
                <a:latin typeface="Vollkorn Regular" panose="02000503070000020003" pitchFamily="2" charset="0"/>
              </a:rPr>
              <a:t>The Giver by Lois Lowry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7" name="TextBox 6"/>
          <p:cNvSpPr txBox="1"/>
          <p:nvPr/>
        </p:nvSpPr>
        <p:spPr>
          <a:xfrm>
            <a:off x="398585" y="982721"/>
            <a:ext cx="57790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464254" y="1679300"/>
            <a:ext cx="1487376" cy="2489183"/>
          </a:xfrm>
          <a:prstGeom prst="rect">
            <a:avLst/>
          </a:prstGeom>
        </p:spPr>
      </p:pic>
      <p:sp>
        <p:nvSpPr>
          <p:cNvPr id="9" name="Content Placeholder 4"/>
          <p:cNvSpPr txBox="1">
            <a:spLocks noGrp="1"/>
          </p:cNvSpPr>
          <p:nvPr>
            <p:ph idx="1"/>
          </p:nvPr>
        </p:nvSpPr>
        <p:spPr>
          <a:xfrm>
            <a:off x="3220873" y="1679300"/>
            <a:ext cx="5140092" cy="3576364"/>
          </a:xfrm>
          <a:prstGeom prst="rect">
            <a:avLst/>
          </a:prstGeom>
          <a:noFill/>
        </p:spPr>
        <p:txBody>
          <a:bodyPr wrap="square" rtlCol="0">
            <a:spAutoFit/>
          </a:bodyPr>
          <a:lstStyle/>
          <a:p>
            <a:pPr marL="0" indent="0">
              <a:buNone/>
            </a:pPr>
            <a:r>
              <a:rPr lang="en-US" sz="2800" b="1" u="sng" dirty="0">
                <a:latin typeface="Fira Sans" panose="020B0503050000020004"/>
              </a:rPr>
              <a:t>Qualitative Features</a:t>
            </a:r>
            <a:r>
              <a:rPr lang="en-US" sz="2800" u="sng" dirty="0">
                <a:latin typeface="Fira Sans" panose="020B0503050000020004"/>
              </a:rPr>
              <a:t>:</a:t>
            </a:r>
          </a:p>
          <a:p>
            <a:pPr marL="285750" indent="-285750">
              <a:buFont typeface="Arial" panose="020B0604020202020204" pitchFamily="34" charset="0"/>
              <a:buChar char="•"/>
            </a:pPr>
            <a:r>
              <a:rPr lang="en-US" sz="2800" b="0" dirty="0">
                <a:latin typeface="Fira Sans" panose="020B0503050000020004"/>
              </a:rPr>
              <a:t>Layers of </a:t>
            </a:r>
            <a:r>
              <a:rPr lang="en-US" b="0" dirty="0">
                <a:latin typeface="Fira Sans" panose="020B0503050000020004"/>
              </a:rPr>
              <a:t>M</a:t>
            </a:r>
            <a:r>
              <a:rPr lang="en-US" sz="2800" b="0" dirty="0">
                <a:latin typeface="Fira Sans" panose="020B0503050000020004"/>
              </a:rPr>
              <a:t>eaning</a:t>
            </a:r>
          </a:p>
          <a:p>
            <a:pPr marL="285750" indent="-285750">
              <a:buFont typeface="Arial" panose="020B0604020202020204" pitchFamily="34" charset="0"/>
              <a:buChar char="•"/>
            </a:pPr>
            <a:r>
              <a:rPr lang="en-US" sz="2800" b="0" dirty="0">
                <a:latin typeface="Fira Sans" panose="020B0503050000020004"/>
              </a:rPr>
              <a:t>Figurative </a:t>
            </a:r>
            <a:r>
              <a:rPr lang="en-US" b="0" dirty="0">
                <a:latin typeface="Fira Sans" panose="020B0503050000020004"/>
              </a:rPr>
              <a:t>L</a:t>
            </a:r>
            <a:r>
              <a:rPr lang="en-US" sz="2800" b="0" dirty="0">
                <a:latin typeface="Fira Sans" panose="020B0503050000020004"/>
              </a:rPr>
              <a:t>anguage</a:t>
            </a:r>
          </a:p>
          <a:p>
            <a:pPr marL="285750" indent="-285750">
              <a:buFont typeface="Arial" panose="020B0604020202020204" pitchFamily="34" charset="0"/>
              <a:buChar char="•"/>
            </a:pPr>
            <a:r>
              <a:rPr lang="en-US" sz="2800" b="0" dirty="0">
                <a:latin typeface="Fira Sans" panose="020B0503050000020004"/>
              </a:rPr>
              <a:t>Author’s Purpose</a:t>
            </a:r>
          </a:p>
          <a:p>
            <a:pPr marL="285750" indent="-285750">
              <a:buFont typeface="Arial" panose="020B0604020202020204" pitchFamily="34" charset="0"/>
              <a:buChar char="•"/>
            </a:pPr>
            <a:r>
              <a:rPr lang="en-US" sz="2800" b="0" dirty="0">
                <a:latin typeface="Fira Sans" panose="020B0503050000020004"/>
              </a:rPr>
              <a:t>Craft and Structure</a:t>
            </a:r>
          </a:p>
          <a:p>
            <a:pPr marL="285750" indent="-285750">
              <a:buFont typeface="Arial" panose="020B0604020202020204" pitchFamily="34" charset="0"/>
              <a:buChar char="•"/>
            </a:pPr>
            <a:r>
              <a:rPr lang="en-US" sz="2800" b="0" dirty="0">
                <a:latin typeface="Fira Sans" panose="020B0503050000020004"/>
              </a:rPr>
              <a:t>Language Conventions</a:t>
            </a:r>
          </a:p>
          <a:p>
            <a:pPr marL="285750" indent="-285750">
              <a:buFont typeface="Arial" panose="020B0604020202020204" pitchFamily="34" charset="0"/>
              <a:buChar char="•"/>
            </a:pPr>
            <a:r>
              <a:rPr lang="en-US" sz="2800" b="0" dirty="0">
                <a:latin typeface="Fira Sans" panose="020B0503050000020004"/>
              </a:rPr>
              <a:t>Knowledge Demands</a:t>
            </a:r>
          </a:p>
        </p:txBody>
      </p:sp>
      <p:sp>
        <p:nvSpPr>
          <p:cNvPr id="10" name="Content Placeholder 4"/>
          <p:cNvSpPr txBox="1">
            <a:spLocks/>
          </p:cNvSpPr>
          <p:nvPr/>
        </p:nvSpPr>
        <p:spPr>
          <a:xfrm>
            <a:off x="7645022" y="1679300"/>
            <a:ext cx="4283121" cy="3448123"/>
          </a:xfrm>
          <a:prstGeom prst="rect">
            <a:avLst/>
          </a:prstGeom>
          <a:no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a:buChar char="•"/>
              <a:defRPr sz="2800" kern="1200">
                <a:solidFill>
                  <a:srgbClr val="60636B"/>
                </a:solidFill>
                <a:latin typeface="Fira Sans" charset="0"/>
                <a:ea typeface="Fira Sans" charset="0"/>
                <a:cs typeface="Fira Sans" charset="0"/>
              </a:defRPr>
            </a:lvl1pPr>
            <a:lvl2pPr marL="685800" indent="-228600" algn="l" defTabSz="914400" rtl="0" eaLnBrk="1" latinLnBrk="0" hangingPunct="1">
              <a:lnSpc>
                <a:spcPct val="90000"/>
              </a:lnSpc>
              <a:spcBef>
                <a:spcPts val="500"/>
              </a:spcBef>
              <a:buFont typeface="Arial"/>
              <a:buChar char="•"/>
              <a:defRPr sz="2400" kern="1200">
                <a:solidFill>
                  <a:srgbClr val="60636B"/>
                </a:solidFill>
                <a:latin typeface="Fira Sans" charset="0"/>
                <a:ea typeface="Fira Sans" charset="0"/>
                <a:cs typeface="Fira Sans" charset="0"/>
              </a:defRPr>
            </a:lvl2pPr>
            <a:lvl3pPr marL="1143000" indent="-228600" algn="l" defTabSz="914400" rtl="0" eaLnBrk="1" latinLnBrk="0" hangingPunct="1">
              <a:lnSpc>
                <a:spcPct val="90000"/>
              </a:lnSpc>
              <a:spcBef>
                <a:spcPts val="500"/>
              </a:spcBef>
              <a:buFont typeface="Arial"/>
              <a:buChar char="•"/>
              <a:defRPr sz="2000" kern="1200">
                <a:solidFill>
                  <a:srgbClr val="60636B"/>
                </a:solidFill>
                <a:latin typeface="Fira Sans" charset="0"/>
                <a:ea typeface="Fira Sans" charset="0"/>
                <a:cs typeface="Fira Sans" charset="0"/>
              </a:defRPr>
            </a:lvl3pPr>
            <a:lvl4pPr marL="16002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4pPr>
            <a:lvl5pPr marL="2057400" indent="-228600" algn="l" defTabSz="914400" rtl="0" eaLnBrk="1" latinLnBrk="0" hangingPunct="1">
              <a:lnSpc>
                <a:spcPct val="90000"/>
              </a:lnSpc>
              <a:spcBef>
                <a:spcPts val="500"/>
              </a:spcBef>
              <a:buFont typeface="Arial"/>
              <a:buChar char="•"/>
              <a:defRPr sz="1800" kern="1200">
                <a:solidFill>
                  <a:srgbClr val="60636B"/>
                </a:solidFill>
                <a:latin typeface="Fira Sans" charset="0"/>
                <a:ea typeface="Fira Sans" charset="0"/>
                <a:cs typeface="Fira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800" b="1" i="0" u="sng" strike="noStrike" kern="1200" cap="none" spc="0" normalizeH="0" baseline="0" noProof="0" dirty="0">
                <a:ln>
                  <a:noFill/>
                </a:ln>
                <a:solidFill>
                  <a:srgbClr val="60636B"/>
                </a:solidFill>
                <a:effectLst/>
                <a:uLnTx/>
                <a:uFillTx/>
                <a:latin typeface="Fira Sans" panose="020B0503050000020004"/>
              </a:rPr>
              <a:t>Reader Considerations</a:t>
            </a:r>
            <a:r>
              <a:rPr kumimoji="0" lang="en-US" sz="2800" b="0" i="0" u="sng" strike="noStrike" kern="1200" cap="none" spc="0" normalizeH="0" baseline="0" noProof="0" dirty="0">
                <a:ln>
                  <a:noFill/>
                </a:ln>
                <a:solidFill>
                  <a:srgbClr val="60636B"/>
                </a:solidFill>
                <a:effectLst/>
                <a:uLnTx/>
                <a:uFillTx/>
                <a:latin typeface="Fira Sans" panose="020B0503050000020004"/>
              </a:rPr>
              <a:t>:</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60636B"/>
                </a:solidFill>
                <a:effectLst/>
                <a:uLnTx/>
                <a:uFillTx/>
                <a:latin typeface="Fira Sans" panose="020B0503050000020004"/>
              </a:rPr>
              <a:t>Prior knowledge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60636B"/>
                </a:solidFill>
                <a:effectLst/>
                <a:uLnTx/>
                <a:uFillTx/>
                <a:latin typeface="Fira Sans" panose="020B0503050000020004"/>
              </a:rPr>
              <a:t>Interests or motivation to read</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60636B"/>
                </a:solidFill>
                <a:effectLst/>
                <a:uLnTx/>
                <a:uFillTx/>
                <a:latin typeface="Fira Sans" panose="020B0503050000020004"/>
              </a:rPr>
              <a:t>Age/Maturity</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60636B"/>
                </a:solidFill>
                <a:effectLst/>
                <a:uLnTx/>
                <a:uFillTx/>
                <a:latin typeface="Fira Sans" panose="020B0503050000020004"/>
              </a:rPr>
              <a:t>Cultural/Societal</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en-US" sz="2800" b="0" i="0" u="sng" strike="noStrike" kern="1200" cap="none" spc="0" normalizeH="0" baseline="0" noProof="0" dirty="0">
              <a:ln>
                <a:noFill/>
              </a:ln>
              <a:solidFill>
                <a:srgbClr val="60636B"/>
              </a:solidFill>
              <a:effectLst/>
              <a:uLnTx/>
              <a:uFillTx/>
              <a:latin typeface="Fira Sans" panose="020B0503050000020004"/>
            </a:endParaRPr>
          </a:p>
        </p:txBody>
      </p:sp>
      <p:sp>
        <p:nvSpPr>
          <p:cNvPr id="13" name="TextBox 12"/>
          <p:cNvSpPr txBox="1"/>
          <p:nvPr/>
        </p:nvSpPr>
        <p:spPr>
          <a:xfrm>
            <a:off x="464254" y="4209780"/>
            <a:ext cx="2756619"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E7E6E6">
                    <a:lumMod val="25000"/>
                  </a:srgbClr>
                </a:solidFill>
                <a:effectLst/>
                <a:uLnTx/>
                <a:uFillTx/>
                <a:latin typeface="Fira Sans" panose="020B0503050000020004"/>
                <a:ea typeface="+mn-ea"/>
                <a:cs typeface="+mn-cs"/>
              </a:rPr>
              <a:t>Lexile: </a:t>
            </a:r>
            <a:r>
              <a:rPr lang="en-US" sz="2800" dirty="0" smtClean="0">
                <a:solidFill>
                  <a:srgbClr val="E7E6E6">
                    <a:lumMod val="25000"/>
                  </a:srgbClr>
                </a:solidFill>
                <a:latin typeface="Fira Sans" panose="020B0503050000020004"/>
              </a:rPr>
              <a:t>760</a:t>
            </a:r>
            <a:endParaRPr kumimoji="0" lang="en-US" sz="2800" b="0" i="0" u="none" strike="noStrike" kern="1200" cap="none" spc="0" normalizeH="0" baseline="0" noProof="0" dirty="0">
              <a:ln>
                <a:noFill/>
              </a:ln>
              <a:solidFill>
                <a:srgbClr val="E7E6E6">
                  <a:lumMod val="25000"/>
                </a:srgbClr>
              </a:solidFill>
              <a:effectLst/>
              <a:uLnTx/>
              <a:uFillTx/>
              <a:latin typeface="Fira Sans" panose="020B0503050000020004"/>
              <a:ea typeface="+mn-ea"/>
              <a:cs typeface="+mn-cs"/>
            </a:endParaRPr>
          </a:p>
        </p:txBody>
      </p:sp>
    </p:spTree>
    <p:custDataLst>
      <p:tags r:id="rId1"/>
    </p:custDataLst>
    <p:extLst>
      <p:ext uri="{BB962C8B-B14F-4D97-AF65-F5344CB8AC3E}">
        <p14:creationId xmlns:p14="http://schemas.microsoft.com/office/powerpoint/2010/main" val="39465804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940794"/>
            <a:ext cx="11369903" cy="886179"/>
          </a:xfrm>
        </p:spPr>
        <p:txBody>
          <a:bodyPr>
            <a:normAutofit fontScale="90000"/>
          </a:bodyPr>
          <a:lstStyle/>
          <a:p>
            <a:r>
              <a:rPr lang="en-US" sz="3600" b="1" dirty="0"/>
              <a:t>Task One</a:t>
            </a:r>
            <a:r>
              <a:rPr lang="en-US" sz="3600" dirty="0"/>
              <a:t>: </a:t>
            </a:r>
            <a:r>
              <a:rPr lang="en-US" sz="3600" b="1" dirty="0"/>
              <a:t>Determine the central idea of the passage below and provide a summary distinct from personal opinion. </a:t>
            </a:r>
            <a:r>
              <a:rPr lang="en-US" sz="3600" dirty="0"/>
              <a:t/>
            </a:r>
            <a:br>
              <a:rPr lang="en-US" sz="3600" dirty="0"/>
            </a:br>
            <a:endParaRPr lang="en-US" dirty="0"/>
          </a:p>
        </p:txBody>
      </p:sp>
      <p:sp>
        <p:nvSpPr>
          <p:cNvPr id="3" name="Content Placeholder 2"/>
          <p:cNvSpPr>
            <a:spLocks noGrp="1"/>
          </p:cNvSpPr>
          <p:nvPr>
            <p:ph idx="1"/>
          </p:nvPr>
        </p:nvSpPr>
        <p:spPr>
          <a:xfrm>
            <a:off x="398585" y="2310063"/>
            <a:ext cx="11369903" cy="3563199"/>
          </a:xfrm>
        </p:spPr>
        <p:txBody>
          <a:bodyPr/>
          <a:lstStyle/>
          <a:p>
            <a:r>
              <a:rPr lang="en-US" dirty="0" smtClean="0"/>
              <a:t>“</a:t>
            </a:r>
            <a:r>
              <a:rPr lang="en-US" dirty="0"/>
              <a:t>The former render possible </a:t>
            </a:r>
            <a:r>
              <a:rPr lang="en-US" i="1" dirty="0"/>
              <a:t>theoretical </a:t>
            </a:r>
            <a:r>
              <a:rPr lang="en-US" dirty="0"/>
              <a:t>cognition according to principles </a:t>
            </a:r>
            <a:r>
              <a:rPr lang="en-US" i="1" dirty="0"/>
              <a:t>a priori; </a:t>
            </a:r>
            <a:r>
              <a:rPr lang="en-US" dirty="0"/>
              <a:t>the latter in respect of this theoretical cognition only supplies in itself a negative principle (that of mere contrast), but on the other hand it furnishes fundamental propositions which extend the sphere of the determination of the will and are therefore called practical.” </a:t>
            </a:r>
          </a:p>
          <a:p>
            <a:r>
              <a:rPr lang="en-US" dirty="0"/>
              <a:t>Passage taken from </a:t>
            </a:r>
            <a:r>
              <a:rPr lang="en-US" b="1" dirty="0"/>
              <a:t>pg. 1 </a:t>
            </a:r>
            <a:r>
              <a:rPr lang="en-US" dirty="0"/>
              <a:t>of Immanuel Kant’s </a:t>
            </a:r>
            <a:r>
              <a:rPr lang="en-US" i="1" dirty="0"/>
              <a:t>Critique of Judgment </a:t>
            </a:r>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1256230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dirty="0"/>
              <a:t>Task Two: Read the following passage, then write a brief argument either defending or countering Fern’s point of view in regard to her father’s approach to raising farm animals. </a:t>
            </a:r>
            <a:endParaRPr lang="en-US" sz="2400" dirty="0"/>
          </a:p>
        </p:txBody>
      </p:sp>
      <p:sp>
        <p:nvSpPr>
          <p:cNvPr id="3" name="Content Placeholder 2"/>
          <p:cNvSpPr>
            <a:spLocks noGrp="1"/>
          </p:cNvSpPr>
          <p:nvPr>
            <p:ph idx="1"/>
          </p:nvPr>
        </p:nvSpPr>
        <p:spPr>
          <a:xfrm>
            <a:off x="398585" y="1543905"/>
            <a:ext cx="11369903" cy="4329357"/>
          </a:xfrm>
        </p:spPr>
        <p:txBody>
          <a:bodyPr>
            <a:normAutofit fontScale="85000" lnSpcReduction="20000"/>
          </a:bodyPr>
          <a:lstStyle/>
          <a:p>
            <a:pPr marL="0" indent="0">
              <a:buNone/>
            </a:pPr>
            <a:r>
              <a:rPr lang="en-US" dirty="0"/>
              <a:t>“Where's Papa going with that ax?" said Fern to her mother as they were setting the table for breakfast. </a:t>
            </a:r>
          </a:p>
          <a:p>
            <a:pPr marL="0" indent="0">
              <a:buNone/>
            </a:pPr>
            <a:endParaRPr lang="en-US" dirty="0" smtClean="0"/>
          </a:p>
          <a:p>
            <a:pPr marL="0" indent="0">
              <a:buNone/>
            </a:pPr>
            <a:r>
              <a:rPr lang="en-US" dirty="0" smtClean="0"/>
              <a:t>"</a:t>
            </a:r>
            <a:r>
              <a:rPr lang="en-US" dirty="0"/>
              <a:t>Out to the hog house," replied Mrs. Arable. "Some pigs were born last night.“ </a:t>
            </a:r>
          </a:p>
          <a:p>
            <a:pPr marL="0" indent="0">
              <a:buNone/>
            </a:pPr>
            <a:endParaRPr lang="en-US" dirty="0" smtClean="0"/>
          </a:p>
          <a:p>
            <a:pPr marL="0" indent="0">
              <a:buNone/>
            </a:pPr>
            <a:r>
              <a:rPr lang="en-US" dirty="0" smtClean="0"/>
              <a:t>"</a:t>
            </a:r>
            <a:r>
              <a:rPr lang="en-US" dirty="0"/>
              <a:t>I don't see why he needs an ax," continued Fern, who was only eight. </a:t>
            </a:r>
          </a:p>
          <a:p>
            <a:pPr marL="0" indent="0">
              <a:buNone/>
            </a:pPr>
            <a:endParaRPr lang="en-US" dirty="0" smtClean="0"/>
          </a:p>
          <a:p>
            <a:pPr marL="0" indent="0">
              <a:buNone/>
            </a:pPr>
            <a:r>
              <a:rPr lang="en-US" dirty="0" smtClean="0"/>
              <a:t>"</a:t>
            </a:r>
            <a:r>
              <a:rPr lang="en-US" dirty="0"/>
              <a:t>Well," said her mother, "one of the pigs is a runt. It's very small and weak, and it will never amount to anything. So your father has decided to do away with it.” </a:t>
            </a:r>
          </a:p>
          <a:p>
            <a:pPr marL="0" indent="0">
              <a:buNone/>
            </a:pPr>
            <a:endParaRPr lang="en-US" dirty="0" smtClean="0"/>
          </a:p>
          <a:p>
            <a:pPr marL="0" indent="0">
              <a:buNone/>
            </a:pPr>
            <a:r>
              <a:rPr lang="en-US" dirty="0" smtClean="0"/>
              <a:t>"</a:t>
            </a:r>
            <a:r>
              <a:rPr lang="en-US" dirty="0"/>
              <a:t>Do away with it?" shrieked Fern. "You mean kill it? Just because it's smaller than the others?"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20437616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Vollkorn Regular" panose="02000503070000020003" pitchFamily="2" charset="0"/>
              </a:rPr>
              <a:t>Table Discussion</a:t>
            </a:r>
          </a:p>
        </p:txBody>
      </p:sp>
      <p:sp>
        <p:nvSpPr>
          <p:cNvPr id="3" name="Content Placeholder 2"/>
          <p:cNvSpPr>
            <a:spLocks noGrp="1"/>
          </p:cNvSpPr>
          <p:nvPr>
            <p:ph sz="half" idx="1"/>
          </p:nvPr>
        </p:nvSpPr>
        <p:spPr>
          <a:xfrm>
            <a:off x="398585" y="1778733"/>
            <a:ext cx="5962458" cy="3965575"/>
          </a:xfrm>
        </p:spPr>
        <p:txBody>
          <a:bodyPr>
            <a:noAutofit/>
          </a:bodyPr>
          <a:lstStyle/>
          <a:p>
            <a:pPr marL="0" indent="0">
              <a:buNone/>
            </a:pPr>
            <a:r>
              <a:rPr lang="en-US" sz="5400" dirty="0">
                <a:latin typeface="Fira Sans"/>
                <a:ea typeface="Avenir Book" charset="0"/>
                <a:cs typeface="Avenir Book" charset="0"/>
              </a:rPr>
              <a:t>Which task was more challenging?</a:t>
            </a:r>
          </a:p>
          <a:p>
            <a:pPr lvl="1"/>
            <a:r>
              <a:rPr lang="en-US" sz="4800" dirty="0">
                <a:latin typeface="Fira Sans"/>
                <a:ea typeface="Avenir Book" charset="0"/>
                <a:cs typeface="Avenir Book" charset="0"/>
              </a:rPr>
              <a:t>Why?</a:t>
            </a:r>
            <a:r>
              <a:rPr lang="en-US" sz="4400" dirty="0">
                <a:latin typeface="Fira Sans"/>
                <a:ea typeface="Avenir Book" charset="0"/>
                <a:cs typeface="Avenir Book" charset="0"/>
              </a:rPr>
              <a:t> </a:t>
            </a:r>
            <a:endParaRPr lang="en-US" sz="4800" dirty="0">
              <a:latin typeface="Fira Sans"/>
              <a:ea typeface="Avenir Book" charset="0"/>
              <a:cs typeface="Avenir Book" charset="0"/>
            </a:endParaRPr>
          </a:p>
        </p:txBody>
      </p:sp>
      <p:pic>
        <p:nvPicPr>
          <p:cNvPr id="5" name="Content Placeholder 4" descr="Team-Based Learning: 2016 JGME-ALiEM Hot Topics in Medical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07187" y="2576870"/>
            <a:ext cx="5484813" cy="3428008"/>
          </a:xfrm>
        </p:spPr>
      </p:pic>
    </p:spTree>
    <p:extLst>
      <p:ext uri="{BB962C8B-B14F-4D97-AF65-F5344CB8AC3E}">
        <p14:creationId xmlns:p14="http://schemas.microsoft.com/office/powerpoint/2010/main" val="23284915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Vollkorn Regular" panose="02000503070000020003" pitchFamily="2" charset="0"/>
              </a:rPr>
              <a:t>Table Discussion</a:t>
            </a:r>
          </a:p>
        </p:txBody>
      </p:sp>
      <p:sp>
        <p:nvSpPr>
          <p:cNvPr id="3" name="Content Placeholder 2"/>
          <p:cNvSpPr>
            <a:spLocks noGrp="1"/>
          </p:cNvSpPr>
          <p:nvPr>
            <p:ph sz="half" idx="1"/>
          </p:nvPr>
        </p:nvSpPr>
        <p:spPr>
          <a:xfrm>
            <a:off x="398585" y="1543905"/>
            <a:ext cx="6308602" cy="3965575"/>
          </a:xfrm>
        </p:spPr>
        <p:txBody>
          <a:bodyPr>
            <a:noAutofit/>
          </a:bodyPr>
          <a:lstStyle/>
          <a:p>
            <a:pPr marL="0" indent="0">
              <a:buNone/>
            </a:pPr>
            <a:r>
              <a:rPr lang="en-US" sz="4400" dirty="0">
                <a:latin typeface="Fira Sans"/>
                <a:ea typeface="Avenir Book" charset="0"/>
                <a:cs typeface="Avenir Book" charset="0"/>
              </a:rPr>
              <a:t>Would a lesson on finding main idea or summarizing prepare you to more effectively tackle Task 1?</a:t>
            </a:r>
          </a:p>
          <a:p>
            <a:pPr lvl="1"/>
            <a:r>
              <a:rPr lang="en-US" sz="4000" dirty="0">
                <a:latin typeface="Fira Sans"/>
                <a:ea typeface="Avenir Book" charset="0"/>
                <a:cs typeface="Avenir Book" charset="0"/>
              </a:rPr>
              <a:t>Why or why not?</a:t>
            </a:r>
          </a:p>
        </p:txBody>
      </p:sp>
      <p:pic>
        <p:nvPicPr>
          <p:cNvPr id="5" name="Content Placeholder 4" descr="Team-Based Learning: 2016 JGME-ALiEM Hot Topics in Medical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07187" y="2576870"/>
            <a:ext cx="5484813" cy="3428008"/>
          </a:xfrm>
        </p:spPr>
      </p:pic>
    </p:spTree>
    <p:extLst>
      <p:ext uri="{BB962C8B-B14F-4D97-AF65-F5344CB8AC3E}">
        <p14:creationId xmlns:p14="http://schemas.microsoft.com/office/powerpoint/2010/main" val="13128648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5" y="579175"/>
            <a:ext cx="11369903" cy="1400159"/>
          </a:xfrm>
        </p:spPr>
        <p:txBody>
          <a:bodyPr>
            <a:noAutofit/>
          </a:bodyPr>
          <a:lstStyle/>
          <a:p>
            <a:r>
              <a:rPr lang="en-US" sz="4800" b="1" dirty="0">
                <a:solidFill>
                  <a:srgbClr val="002060"/>
                </a:solidFill>
                <a:latin typeface="Vollkorn Regular" panose="02000503070000020003" pitchFamily="2" charset="0"/>
                <a:ea typeface="Avenir Book" charset="0"/>
                <a:cs typeface="Avenir Book" charset="0"/>
              </a:rPr>
              <a:t>How does this activity shape our thinking when designing instruction?</a:t>
            </a:r>
          </a:p>
        </p:txBody>
      </p:sp>
      <p:pic>
        <p:nvPicPr>
          <p:cNvPr id="7" name="Content Placeholder 4" descr="Team-Based Learning: 2016 JGME-ALiEM Hot Topics in Medical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07187" y="2576870"/>
            <a:ext cx="5484813" cy="3428008"/>
          </a:xfrm>
        </p:spPr>
      </p:pic>
    </p:spTree>
    <p:extLst>
      <p:ext uri="{BB962C8B-B14F-4D97-AF65-F5344CB8AC3E}">
        <p14:creationId xmlns:p14="http://schemas.microsoft.com/office/powerpoint/2010/main" val="9250898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8585" y="143746"/>
            <a:ext cx="11369903" cy="979201"/>
          </a:xfrm>
        </p:spPr>
        <p:txBody>
          <a:bodyPr/>
          <a:lstStyle/>
          <a:p>
            <a:r>
              <a:rPr lang="en-US" dirty="0" smtClean="0"/>
              <a:t>Key Take-</a:t>
            </a:r>
            <a:r>
              <a:rPr lang="en-US" dirty="0" err="1" smtClean="0"/>
              <a:t>Aways</a:t>
            </a:r>
            <a:endParaRPr lang="en-US" dirty="0"/>
          </a:p>
        </p:txBody>
      </p:sp>
      <p:sp>
        <p:nvSpPr>
          <p:cNvPr id="9" name="Content Placeholder 8"/>
          <p:cNvSpPr>
            <a:spLocks noGrp="1"/>
          </p:cNvSpPr>
          <p:nvPr>
            <p:ph idx="1"/>
          </p:nvPr>
        </p:nvSpPr>
        <p:spPr>
          <a:xfrm>
            <a:off x="398585" y="1122947"/>
            <a:ext cx="11665078" cy="4427621"/>
          </a:xfrm>
        </p:spPr>
        <p:txBody>
          <a:bodyPr>
            <a:noAutofit/>
          </a:bodyPr>
          <a:lstStyle/>
          <a:p>
            <a:r>
              <a:rPr lang="en-US" sz="3200" dirty="0" smtClean="0"/>
              <a:t>Quantitative measures and qualitative features </a:t>
            </a:r>
            <a:r>
              <a:rPr lang="en-US" sz="3200" i="1" u="sng" dirty="0" smtClean="0"/>
              <a:t>both</a:t>
            </a:r>
            <a:r>
              <a:rPr lang="en-US" sz="3200" dirty="0" smtClean="0"/>
              <a:t> factor into the overall complexity of a text.</a:t>
            </a:r>
          </a:p>
          <a:p>
            <a:r>
              <a:rPr lang="en-US" sz="3200" dirty="0" smtClean="0"/>
              <a:t>Addressing grade-level </a:t>
            </a:r>
            <a:r>
              <a:rPr lang="en-US" sz="3200" dirty="0"/>
              <a:t>s</a:t>
            </a:r>
            <a:r>
              <a:rPr lang="en-US" sz="3200" dirty="0" smtClean="0"/>
              <a:t>tandards </a:t>
            </a:r>
            <a:r>
              <a:rPr lang="en-US" sz="3200" dirty="0"/>
              <a:t>r</a:t>
            </a:r>
            <a:r>
              <a:rPr lang="en-US" sz="3200" dirty="0" smtClean="0"/>
              <a:t>equires the study of texts that are quantitatively </a:t>
            </a:r>
            <a:r>
              <a:rPr lang="en-US" sz="3200" u="sng" dirty="0" smtClean="0"/>
              <a:t>and</a:t>
            </a:r>
            <a:r>
              <a:rPr lang="en-US" sz="3200" dirty="0" smtClean="0"/>
              <a:t> qualitatively complex. </a:t>
            </a:r>
          </a:p>
          <a:p>
            <a:r>
              <a:rPr lang="en-US" sz="3200" dirty="0" smtClean="0"/>
              <a:t>Quantitative measures help us forecast what scaffolds may be necessary to meet our instructional goals with a text.</a:t>
            </a:r>
          </a:p>
          <a:p>
            <a:r>
              <a:rPr lang="en-US" sz="3200" dirty="0" smtClean="0"/>
              <a:t>Qualitative features help us align the study of a text to specific grade-level standards.</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149685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normAutofit/>
          </a:bodyPr>
          <a:lstStyle/>
          <a:p>
            <a:r>
              <a:rPr lang="en-US" sz="5400" b="1" dirty="0" smtClean="0">
                <a:latin typeface="Vollkorn Regular" panose="02000503070000020003" pitchFamily="2" charset="0"/>
              </a:rPr>
              <a:t>Part Two Learning </a:t>
            </a:r>
            <a:r>
              <a:rPr lang="en-US" sz="5400" b="1" dirty="0">
                <a:latin typeface="Vollkorn Regular" panose="02000503070000020003" pitchFamily="2" charset="0"/>
              </a:rPr>
              <a:t>Goals</a:t>
            </a:r>
          </a:p>
        </p:txBody>
      </p:sp>
      <p:sp>
        <p:nvSpPr>
          <p:cNvPr id="7" name="Content Placeholder 6"/>
          <p:cNvSpPr>
            <a:spLocks noGrp="1"/>
          </p:cNvSpPr>
          <p:nvPr>
            <p:ph idx="1"/>
          </p:nvPr>
        </p:nvSpPr>
        <p:spPr>
          <a:xfrm>
            <a:off x="398585" y="1328057"/>
            <a:ext cx="11369903" cy="4545205"/>
          </a:xfrm>
        </p:spPr>
        <p:txBody>
          <a:bodyPr>
            <a:normAutofit/>
          </a:bodyPr>
          <a:lstStyle/>
          <a:p>
            <a:pPr marL="0" lvl="0" indent="0">
              <a:buNone/>
            </a:pPr>
            <a:endParaRPr lang="en-US" sz="3200" b="1" dirty="0"/>
          </a:p>
          <a:p>
            <a:pPr lvl="0"/>
            <a:r>
              <a:rPr lang="en-US" sz="3600" dirty="0" smtClean="0"/>
              <a:t>Gain a clearer understanding of qualitative complexity as it relates to texts.</a:t>
            </a:r>
          </a:p>
          <a:p>
            <a:pPr marL="0" lvl="0" indent="0">
              <a:buNone/>
            </a:pPr>
            <a:endParaRPr lang="en-US" sz="3600" dirty="0" smtClean="0"/>
          </a:p>
          <a:p>
            <a:pPr lvl="0"/>
            <a:r>
              <a:rPr lang="en-US" sz="3600" dirty="0" smtClean="0"/>
              <a:t>Gain </a:t>
            </a:r>
            <a:r>
              <a:rPr lang="en-US" sz="3600" dirty="0"/>
              <a:t>a clearer understanding of </a:t>
            </a:r>
            <a:r>
              <a:rPr lang="en-US" sz="3600" dirty="0" smtClean="0"/>
              <a:t>how qualitative complexity informs instructional decision-making.</a:t>
            </a:r>
            <a:endParaRPr lang="en-US" sz="3600" dirty="0"/>
          </a:p>
          <a:p>
            <a:pPr marL="0" lvl="0" indent="0">
              <a:buNone/>
            </a:pPr>
            <a:endParaRPr lang="en-US" sz="3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33356050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fontScale="90000"/>
          </a:bodyPr>
          <a:lstStyle/>
          <a:p>
            <a:pPr>
              <a:lnSpc>
                <a:spcPct val="150000"/>
              </a:lnSpc>
            </a:pPr>
            <a:r>
              <a:rPr lang="en-US" sz="4900" b="1" dirty="0" smtClean="0"/>
              <a:t>Reader and Task Considerations: </a:t>
            </a:r>
            <a:r>
              <a:rPr lang="en-US" sz="4900" b="1" dirty="0"/>
              <a:t/>
            </a:r>
            <a:br>
              <a:rPr lang="en-US" sz="4900" b="1" dirty="0"/>
            </a:br>
            <a:r>
              <a:rPr lang="en-US" sz="3600" dirty="0" smtClean="0"/>
              <a:t>What are they? How do they round out text complexity?</a:t>
            </a:r>
            <a:endParaRPr lang="en-US" sz="4900" dirty="0">
              <a:latin typeface="Vollkorn Regular" panose="02000503070000020003" pitchFamily="2" charset="0"/>
            </a:endParaRPr>
          </a:p>
        </p:txBody>
      </p:sp>
      <p:sp>
        <p:nvSpPr>
          <p:cNvPr id="3" name="Subtitle 2"/>
          <p:cNvSpPr>
            <a:spLocks noGrp="1"/>
          </p:cNvSpPr>
          <p:nvPr>
            <p:ph type="body" idx="1"/>
          </p:nvPr>
        </p:nvSpPr>
        <p:spPr/>
        <p:txBody>
          <a:bodyPr>
            <a:normAutofit/>
          </a:bodyPr>
          <a:lstStyle/>
          <a:p>
            <a:r>
              <a:rPr lang="en-US" dirty="0" smtClean="0"/>
              <a:t>Part 3 of 3: Text Complexity and Diverse Readers in Grades 6-12</a:t>
            </a:r>
            <a:endParaRPr lang="en-US" dirty="0"/>
          </a:p>
        </p:txBody>
      </p:sp>
      <p:sp>
        <p:nvSpPr>
          <p:cNvPr id="4" name="Date Placeholder 3"/>
          <p:cNvSpPr>
            <a:spLocks noGrp="1"/>
          </p:cNvSpPr>
          <p:nvPr>
            <p:ph type="dt" sz="half" idx="4294967295"/>
          </p:nvPr>
        </p:nvSpPr>
        <p:spPr>
          <a:xfrm>
            <a:off x="8472488" y="6024563"/>
            <a:ext cx="3719512" cy="4064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Calibri" panose="020F0502020204030204"/>
                <a:ea typeface="+mn-ea"/>
                <a:cs typeface="+mn-cs"/>
              </a:rPr>
              <a:t>Weekly Teams Chat – May 28</a:t>
            </a:r>
            <a:r>
              <a:rPr kumimoji="0" lang="en-US" sz="1600" b="0" i="1" u="none" strike="noStrike" kern="1200" cap="none" spc="0" normalizeH="0" baseline="30000" noProof="0" dirty="0" smtClean="0">
                <a:ln>
                  <a:noFill/>
                </a:ln>
                <a:solidFill>
                  <a:srgbClr val="FFFFFF"/>
                </a:solidFill>
                <a:effectLst/>
                <a:uLnTx/>
                <a:uFillTx/>
                <a:latin typeface="Calibri" panose="020F0502020204030204"/>
                <a:ea typeface="+mn-ea"/>
                <a:cs typeface="+mn-cs"/>
              </a:rPr>
              <a:t>th</a:t>
            </a:r>
            <a:r>
              <a:rPr kumimoji="0" lang="en-US" sz="1600" b="0" i="1" u="none" strike="noStrike" kern="1200" cap="none" spc="0" normalizeH="0" baseline="0" noProof="0" dirty="0" smtClean="0">
                <a:ln>
                  <a:noFill/>
                </a:ln>
                <a:solidFill>
                  <a:srgbClr val="FFFFFF"/>
                </a:solidFill>
                <a:effectLst/>
                <a:uLnTx/>
                <a:uFillTx/>
                <a:latin typeface="Calibri" panose="020F0502020204030204"/>
                <a:ea typeface="+mn-ea"/>
                <a:cs typeface="+mn-cs"/>
              </a:rPr>
              <a:t>, 2020</a:t>
            </a:r>
            <a:endParaRPr kumimoji="0" lang="en-US" sz="1600" b="0" i="1"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156281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normAutofit/>
          </a:bodyPr>
          <a:lstStyle/>
          <a:p>
            <a:r>
              <a:rPr lang="en-US" sz="5400" b="1" dirty="0" smtClean="0">
                <a:latin typeface="Vollkorn Regular" panose="02000503070000020003" pitchFamily="2" charset="0"/>
              </a:rPr>
              <a:t>Part Three Learning </a:t>
            </a:r>
            <a:r>
              <a:rPr lang="en-US" sz="5400" b="1" dirty="0">
                <a:latin typeface="Vollkorn Regular" panose="02000503070000020003" pitchFamily="2" charset="0"/>
              </a:rPr>
              <a:t>Goals</a:t>
            </a:r>
          </a:p>
        </p:txBody>
      </p:sp>
      <p:sp>
        <p:nvSpPr>
          <p:cNvPr id="7" name="Content Placeholder 6"/>
          <p:cNvSpPr>
            <a:spLocks noGrp="1"/>
          </p:cNvSpPr>
          <p:nvPr>
            <p:ph idx="1"/>
          </p:nvPr>
        </p:nvSpPr>
        <p:spPr>
          <a:xfrm>
            <a:off x="398585" y="1328057"/>
            <a:ext cx="11369903" cy="4545205"/>
          </a:xfrm>
        </p:spPr>
        <p:txBody>
          <a:bodyPr>
            <a:normAutofit/>
          </a:bodyPr>
          <a:lstStyle/>
          <a:p>
            <a:pPr marL="0" lvl="0" indent="0">
              <a:buNone/>
            </a:pPr>
            <a:endParaRPr lang="en-US" sz="3200" b="1" dirty="0"/>
          </a:p>
          <a:p>
            <a:pPr lvl="0"/>
            <a:r>
              <a:rPr lang="en-US" sz="3600" dirty="0" smtClean="0"/>
              <a:t>Gain a clearer understanding of reader and task considerations and their role in determining text complexity.</a:t>
            </a:r>
          </a:p>
          <a:p>
            <a:pPr marL="0" lvl="0" indent="0">
              <a:buNone/>
            </a:pPr>
            <a:endParaRPr lang="en-US" sz="3600" dirty="0" smtClean="0"/>
          </a:p>
          <a:p>
            <a:pPr lvl="0"/>
            <a:r>
              <a:rPr lang="en-US" sz="3600" dirty="0" smtClean="0"/>
              <a:t>Gain a clearer understanding of the relationship between standards-aligned tasks and text complexity.</a:t>
            </a:r>
            <a:endParaRPr lang="en-US" sz="3600" dirty="0"/>
          </a:p>
          <a:p>
            <a:pPr marL="0" lvl="0" indent="0">
              <a:buNone/>
            </a:pPr>
            <a:endParaRPr lang="en-US" sz="3200" dirty="0"/>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23490592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462272" y="5052953"/>
            <a:ext cx="803919" cy="27432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6" name="Freeform 5"/>
          <p:cNvSpPr/>
          <p:nvPr/>
        </p:nvSpPr>
        <p:spPr>
          <a:xfrm>
            <a:off x="4490174" y="407703"/>
            <a:ext cx="3106337" cy="3013575"/>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Quantitative </a:t>
            </a:r>
            <a:r>
              <a:rPr kumimoji="0" lang="en-US" sz="3200" b="1" i="0" u="none" strike="noStrike" kern="1200" cap="none" spc="0" normalizeH="0" baseline="0" noProof="0" dirty="0" smtClean="0">
                <a:ln>
                  <a:noFill/>
                </a:ln>
                <a:solidFill>
                  <a:srgbClr val="FFFFFF"/>
                </a:solidFill>
                <a:effectLst/>
                <a:uLnTx/>
                <a:uFillTx/>
                <a:latin typeface="Calibri" panose="020F0502020204030204"/>
                <a:ea typeface="+mn-ea"/>
                <a:cs typeface="+mn-cs"/>
              </a:rPr>
              <a:t>Measure</a:t>
            </a: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5737880" y="2446308"/>
            <a:ext cx="3088754"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781615" tIns="660220" rIns="240661" bIns="489840" numCol="1" spcCol="1270" anchor="ctr" anchorCtr="0">
            <a:noAutofit/>
          </a:bodyPr>
          <a:lstStyle/>
          <a:p>
            <a:pPr marL="0" marR="0" lvl="0" indent="0" algn="ctr" defTabSz="1200150" rtl="0" eaLnBrk="1" fontAlgn="auto" latinLnBrk="0" hangingPunct="1">
              <a:lnSpc>
                <a:spcPct val="10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Reader and Task Considerations</a:t>
            </a:r>
          </a:p>
        </p:txBody>
      </p:sp>
      <p:sp>
        <p:nvSpPr>
          <p:cNvPr id="8" name="Freeform 7"/>
          <p:cNvSpPr/>
          <p:nvPr/>
        </p:nvSpPr>
        <p:spPr>
          <a:xfrm>
            <a:off x="3279939" y="2437763"/>
            <a:ext cx="3086450" cy="3079822"/>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013F71">
              <a:alpha val="50000"/>
            </a:srgbClr>
          </a:solidFill>
          <a:ln w="63500">
            <a:solidFill>
              <a:schemeClr val="accent5">
                <a:lumMod val="5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0661" tIns="660220" rIns="781615" bIns="48984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60636B"/>
                </a:solidFill>
                <a:effectLst/>
                <a:uLnTx/>
                <a:uFillTx/>
                <a:latin typeface="Calibri" panose="020F0502020204030204"/>
                <a:ea typeface="+mn-ea"/>
                <a:cs typeface="+mn-cs"/>
              </a:rPr>
              <a:t>Qualitative Features</a:t>
            </a:r>
          </a:p>
        </p:txBody>
      </p:sp>
      <p:sp>
        <p:nvSpPr>
          <p:cNvPr id="9" name="Freeform 8"/>
          <p:cNvSpPr/>
          <p:nvPr/>
        </p:nvSpPr>
        <p:spPr>
          <a:xfrm>
            <a:off x="3279939" y="2446307"/>
            <a:ext cx="3086450"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134D7B"/>
          </a:solidFill>
          <a:ln/>
        </p:spPr>
        <p:style>
          <a:lnRef idx="0">
            <a:schemeClr val="accent5"/>
          </a:lnRef>
          <a:fillRef idx="3">
            <a:schemeClr val="accent5"/>
          </a:fillRef>
          <a:effectRef idx="3">
            <a:schemeClr val="accent5"/>
          </a:effectRef>
          <a:fontRef idx="minor">
            <a:schemeClr val="lt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Qualitative</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Features</a:t>
            </a:r>
          </a:p>
        </p:txBody>
      </p:sp>
      <p:sp>
        <p:nvSpPr>
          <p:cNvPr id="2" name="TextBox 1"/>
          <p:cNvSpPr txBox="1"/>
          <p:nvPr/>
        </p:nvSpPr>
        <p:spPr>
          <a:xfrm>
            <a:off x="462978" y="218928"/>
            <a:ext cx="688937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60636B"/>
                </a:solidFill>
                <a:effectLst/>
                <a:uLnTx/>
                <a:uFillTx/>
                <a:latin typeface="Vollkorn"/>
                <a:ea typeface="+mn-ea"/>
                <a:cs typeface="+mn-cs"/>
              </a:rPr>
              <a:t>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60636B"/>
                </a:solidFill>
                <a:effectLst/>
                <a:uLnTx/>
                <a:uFillTx/>
                <a:latin typeface="Vollkorn"/>
                <a:ea typeface="+mn-ea"/>
                <a:cs typeface="+mn-cs"/>
              </a:rPr>
              <a:t>Text </a:t>
            </a:r>
            <a:r>
              <a:rPr kumimoji="0" lang="en-US" sz="3600" b="1" i="0" u="none" strike="noStrike" kern="1200" cap="none" spc="0" normalizeH="0" baseline="0" noProof="0" dirty="0">
                <a:ln>
                  <a:noFill/>
                </a:ln>
                <a:solidFill>
                  <a:srgbClr val="60636B"/>
                </a:solidFill>
                <a:effectLst/>
                <a:uLnTx/>
                <a:uFillTx/>
                <a:latin typeface="Vollkorn"/>
                <a:ea typeface="+mn-ea"/>
                <a:cs typeface="+mn-cs"/>
              </a:rPr>
              <a:t>Complexity</a:t>
            </a:r>
          </a:p>
        </p:txBody>
      </p:sp>
    </p:spTree>
    <p:custDataLst>
      <p:tags r:id="rId1"/>
    </p:custDataLst>
    <p:extLst>
      <p:ext uri="{BB962C8B-B14F-4D97-AF65-F5344CB8AC3E}">
        <p14:creationId xmlns:p14="http://schemas.microsoft.com/office/powerpoint/2010/main" val="18396340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947114"/>
            <a:ext cx="5318080" cy="1754326"/>
          </a:xfrm>
          <a:prstGeom prst="rect">
            <a:avLst/>
          </a:prstGeom>
          <a:noFill/>
          <a:ln>
            <a:noFill/>
          </a:ln>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srgbClr val="134D7B"/>
                </a:solidFill>
                <a:effectLst/>
                <a:uLnTx/>
                <a:uFillTx/>
                <a:latin typeface="Fira Sans" panose="020B0503050000020004"/>
                <a:ea typeface="+mn-ea"/>
                <a:cs typeface="+mn-cs"/>
              </a:rPr>
              <a:t>Sentence Length</a:t>
            </a:r>
            <a:endPar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rPr>
              <a:t>Word </a:t>
            </a:r>
            <a:r>
              <a:rPr kumimoji="0" lang="en-US" sz="3600" b="0" i="0" u="none" strike="noStrike" kern="1200" cap="none" spc="0" normalizeH="0" baseline="0" noProof="0" dirty="0" smtClean="0">
                <a:ln>
                  <a:noFill/>
                </a:ln>
                <a:solidFill>
                  <a:srgbClr val="134D7B"/>
                </a:solidFill>
                <a:effectLst/>
                <a:uLnTx/>
                <a:uFillTx/>
                <a:latin typeface="Fira Sans" panose="020B0503050000020004"/>
                <a:ea typeface="+mn-ea"/>
                <a:cs typeface="+mn-cs"/>
              </a:rPr>
              <a:t>Length</a:t>
            </a:r>
            <a:endPar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rPr>
              <a:t>Unknown Words</a:t>
            </a:r>
          </a:p>
        </p:txBody>
      </p:sp>
      <p:sp>
        <p:nvSpPr>
          <p:cNvPr id="10" name="Title 9"/>
          <p:cNvSpPr>
            <a:spLocks noGrp="1"/>
          </p:cNvSpPr>
          <p:nvPr>
            <p:ph type="title"/>
          </p:nvPr>
        </p:nvSpPr>
        <p:spPr>
          <a:xfrm>
            <a:off x="377653" y="310776"/>
            <a:ext cx="10515600" cy="1325563"/>
          </a:xfrm>
        </p:spPr>
        <p:txBody>
          <a:bodyPr/>
          <a:lstStyle/>
          <a:p>
            <a:r>
              <a:rPr lang="en-US" b="1" dirty="0" smtClean="0">
                <a:solidFill>
                  <a:srgbClr val="134D7B"/>
                </a:solidFill>
                <a:latin typeface="Vollkorn Regular" panose="02000503070000020003" pitchFamily="2" charset="0"/>
              </a:rPr>
              <a:t>Review:</a:t>
            </a:r>
            <a:br>
              <a:rPr lang="en-US" b="1" dirty="0" smtClean="0">
                <a:solidFill>
                  <a:srgbClr val="134D7B"/>
                </a:solidFill>
                <a:latin typeface="Vollkorn Regular" panose="02000503070000020003" pitchFamily="2" charset="0"/>
              </a:rPr>
            </a:br>
            <a:r>
              <a:rPr lang="en-US" b="1" dirty="0" smtClean="0">
                <a:solidFill>
                  <a:srgbClr val="134D7B"/>
                </a:solidFill>
                <a:latin typeface="Vollkorn Regular" panose="02000503070000020003" pitchFamily="2" charset="0"/>
              </a:rPr>
              <a:t>Quantitative </a:t>
            </a:r>
            <a:r>
              <a:rPr lang="en-US" b="1" dirty="0">
                <a:solidFill>
                  <a:srgbClr val="134D7B"/>
                </a:solidFill>
                <a:latin typeface="Vollkorn Regular" panose="02000503070000020003" pitchFamily="2" charset="0"/>
              </a:rPr>
              <a:t>Measure </a:t>
            </a:r>
            <a:r>
              <a:rPr lang="en-US" b="1" dirty="0" smtClean="0">
                <a:solidFill>
                  <a:srgbClr val="134D7B"/>
                </a:solidFill>
                <a:latin typeface="Vollkorn Regular" panose="02000503070000020003" pitchFamily="2" charset="0"/>
              </a:rPr>
              <a:t>(Lexile) = </a:t>
            </a:r>
            <a:endParaRPr lang="en-US" b="1" dirty="0">
              <a:solidFill>
                <a:srgbClr val="134D7B"/>
              </a:solidFill>
              <a:latin typeface="Vollkorn Regular" panose="02000503070000020003" pitchFamily="2" charset="0"/>
            </a:endParaRPr>
          </a:p>
        </p:txBody>
      </p:sp>
      <p:pic>
        <p:nvPicPr>
          <p:cNvPr id="7" name="Picture 6"/>
          <p:cNvPicPr>
            <a:picLocks noChangeAspect="1"/>
          </p:cNvPicPr>
          <p:nvPr/>
        </p:nvPicPr>
        <p:blipFill>
          <a:blip r:embed="rId4"/>
          <a:stretch>
            <a:fillRect/>
          </a:stretch>
        </p:blipFill>
        <p:spPr>
          <a:xfrm>
            <a:off x="5681258" y="2008419"/>
            <a:ext cx="6259326" cy="3835013"/>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25690249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91463" y="5169685"/>
            <a:ext cx="803919" cy="27432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5" name="Content Placeholder 4"/>
          <p:cNvSpPr txBox="1">
            <a:spLocks noGrp="1"/>
          </p:cNvSpPr>
          <p:nvPr>
            <p:ph idx="1"/>
          </p:nvPr>
        </p:nvSpPr>
        <p:spPr>
          <a:xfrm>
            <a:off x="644578" y="1293876"/>
            <a:ext cx="11742476" cy="428784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ira Sans" panose="020B0503050000020004"/>
              </a:rPr>
              <a:t>Author’s Purpose</a:t>
            </a:r>
          </a:p>
          <a:p>
            <a:pPr marL="742950" lvl="1" indent="-285750">
              <a:buFont typeface="Arial" panose="020B0604020202020204" pitchFamily="34" charset="0"/>
              <a:buChar char="•"/>
            </a:pPr>
            <a:r>
              <a:rPr lang="en-US" dirty="0" smtClean="0">
                <a:latin typeface="Fira Sans" panose="020B0503050000020004"/>
              </a:rPr>
              <a:t>Central Idea(s)</a:t>
            </a:r>
            <a:r>
              <a:rPr lang="en-US" dirty="0">
                <a:latin typeface="Fira Sans" panose="020B0503050000020004"/>
              </a:rPr>
              <a:t> </a:t>
            </a:r>
            <a:endParaRPr lang="en-US" dirty="0" smtClean="0">
              <a:latin typeface="Fira Sans" panose="020B0503050000020004"/>
            </a:endParaRPr>
          </a:p>
          <a:p>
            <a:pPr marL="742950" lvl="1" indent="-285750">
              <a:buFont typeface="Arial" panose="020B0604020202020204" pitchFamily="34" charset="0"/>
              <a:buChar char="•"/>
            </a:pPr>
            <a:r>
              <a:rPr lang="en-US" dirty="0" smtClean="0">
                <a:latin typeface="Fira Sans" panose="020B0503050000020004"/>
              </a:rPr>
              <a:t>Layers </a:t>
            </a:r>
            <a:r>
              <a:rPr lang="en-US" dirty="0">
                <a:latin typeface="Fira Sans" panose="020B0503050000020004"/>
              </a:rPr>
              <a:t>of </a:t>
            </a:r>
            <a:r>
              <a:rPr lang="en-US" dirty="0" smtClean="0">
                <a:latin typeface="Fira Sans" panose="020B0503050000020004"/>
              </a:rPr>
              <a:t>Meaning</a:t>
            </a:r>
            <a:endParaRPr lang="en-US" dirty="0">
              <a:latin typeface="Fira Sans" panose="020B0503050000020004"/>
            </a:endParaRPr>
          </a:p>
          <a:p>
            <a:pPr marL="285750" indent="-285750">
              <a:buFont typeface="Arial" panose="020B0604020202020204" pitchFamily="34" charset="0"/>
              <a:buChar char="•"/>
            </a:pPr>
            <a:r>
              <a:rPr lang="en-US" dirty="0">
                <a:latin typeface="Fira Sans" panose="020B0503050000020004"/>
              </a:rPr>
              <a:t>Craft and Structure</a:t>
            </a:r>
          </a:p>
          <a:p>
            <a:pPr marL="742950" lvl="1" indent="-285750">
              <a:buFont typeface="Arial" panose="020B0604020202020204" pitchFamily="34" charset="0"/>
              <a:buChar char="•"/>
            </a:pPr>
            <a:r>
              <a:rPr lang="en-US" dirty="0" smtClean="0">
                <a:latin typeface="Fira Sans" panose="020B0503050000020004"/>
              </a:rPr>
              <a:t>Figurative </a:t>
            </a:r>
            <a:r>
              <a:rPr lang="en-US" dirty="0">
                <a:latin typeface="Fira Sans" panose="020B0503050000020004"/>
              </a:rPr>
              <a:t>Language</a:t>
            </a:r>
          </a:p>
          <a:p>
            <a:pPr marL="742950" lvl="1" indent="-285750">
              <a:buFont typeface="Arial" panose="020B0604020202020204" pitchFamily="34" charset="0"/>
              <a:buChar char="•"/>
            </a:pPr>
            <a:r>
              <a:rPr lang="en-US" dirty="0" smtClean="0">
                <a:latin typeface="Fira Sans" panose="020B0503050000020004"/>
              </a:rPr>
              <a:t>Language </a:t>
            </a:r>
            <a:r>
              <a:rPr lang="en-US" dirty="0">
                <a:latin typeface="Fira Sans" panose="020B0503050000020004"/>
              </a:rPr>
              <a:t>Conventions</a:t>
            </a:r>
          </a:p>
          <a:p>
            <a:pPr marL="285750" indent="-285750">
              <a:buFont typeface="Arial" panose="020B0604020202020204" pitchFamily="34" charset="0"/>
              <a:buChar char="•"/>
            </a:pPr>
            <a:r>
              <a:rPr lang="en-US" sz="2800" dirty="0" smtClean="0">
                <a:latin typeface="Fira Sans" panose="020B0503050000020004"/>
              </a:rPr>
              <a:t>Knowledge Demands</a:t>
            </a:r>
          </a:p>
          <a:p>
            <a:pPr marL="742950" lvl="1" indent="-285750">
              <a:buFont typeface="Arial" panose="020B0604020202020204" pitchFamily="34" charset="0"/>
              <a:buChar char="•"/>
            </a:pPr>
            <a:r>
              <a:rPr lang="en-US" dirty="0" smtClean="0">
                <a:latin typeface="Fira Sans" panose="020B0503050000020004"/>
              </a:rPr>
              <a:t>Vocabulary</a:t>
            </a:r>
          </a:p>
          <a:p>
            <a:pPr marL="742950" lvl="1" indent="-285750">
              <a:buFont typeface="Arial" panose="020B0604020202020204" pitchFamily="34" charset="0"/>
              <a:buChar char="•"/>
            </a:pPr>
            <a:r>
              <a:rPr lang="en-US" dirty="0" smtClean="0">
                <a:latin typeface="Fira Sans" panose="020B0503050000020004"/>
              </a:rPr>
              <a:t>Concepts</a:t>
            </a:r>
          </a:p>
          <a:p>
            <a:pPr marL="742950" lvl="1" indent="-285750">
              <a:buFont typeface="Arial" panose="020B0604020202020204" pitchFamily="34" charset="0"/>
              <a:buChar char="•"/>
            </a:pPr>
            <a:r>
              <a:rPr lang="en-US" dirty="0" smtClean="0">
                <a:latin typeface="Fira Sans" panose="020B0503050000020004"/>
              </a:rPr>
              <a:t>Context/History</a:t>
            </a:r>
            <a:endParaRPr lang="en-US" dirty="0">
              <a:latin typeface="Fira Sans" panose="020B0503050000020004"/>
            </a:endParaRPr>
          </a:p>
        </p:txBody>
      </p:sp>
      <p:sp>
        <p:nvSpPr>
          <p:cNvPr id="6" name="Freeform 5"/>
          <p:cNvSpPr/>
          <p:nvPr/>
        </p:nvSpPr>
        <p:spPr>
          <a:xfrm>
            <a:off x="7019365" y="524435"/>
            <a:ext cx="3106337" cy="3013575"/>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C00000"/>
          </a:solidFill>
          <a:ln w="63500">
            <a:solidFill>
              <a:srgbClr val="A7253F"/>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rPr>
              <a:t>Quantitative Measure (Lexile)</a:t>
            </a:r>
          </a:p>
        </p:txBody>
      </p:sp>
      <p:sp>
        <p:nvSpPr>
          <p:cNvPr id="7" name="Freeform 6"/>
          <p:cNvSpPr/>
          <p:nvPr/>
        </p:nvSpPr>
        <p:spPr>
          <a:xfrm>
            <a:off x="8267071" y="2563040"/>
            <a:ext cx="3088754"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FFC000"/>
          </a:solidFill>
          <a:ln w="57150">
            <a:solidFill>
              <a:srgbClr val="FFC000"/>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81615" tIns="660220" rIns="240661" bIns="489840" numCol="1" spcCol="1270" anchor="ctr" anchorCtr="0">
            <a:noAutofit/>
          </a:bodyPr>
          <a:lstStyle/>
          <a:p>
            <a:pPr marL="0" marR="0" lvl="0" indent="0" algn="ctr" defTabSz="1200150" rtl="0" eaLnBrk="1" fontAlgn="auto" latinLnBrk="0" hangingPunct="1">
              <a:lnSpc>
                <a:spcPct val="10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rPr>
              <a:t>Reader and Task Considerations</a:t>
            </a:r>
          </a:p>
        </p:txBody>
      </p:sp>
      <p:sp>
        <p:nvSpPr>
          <p:cNvPr id="8" name="Freeform 7"/>
          <p:cNvSpPr/>
          <p:nvPr/>
        </p:nvSpPr>
        <p:spPr>
          <a:xfrm>
            <a:off x="5809130" y="2554495"/>
            <a:ext cx="3086450" cy="3079822"/>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013F71">
              <a:alpha val="50000"/>
            </a:srgbClr>
          </a:solidFill>
          <a:ln w="63500">
            <a:solidFill>
              <a:schemeClr val="accent5">
                <a:lumMod val="5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0661" tIns="660220" rIns="781615" bIns="48984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60636B"/>
                </a:solidFill>
                <a:effectLst/>
                <a:uLnTx/>
                <a:uFillTx/>
                <a:latin typeface="Calibri" panose="020F0502020204030204"/>
                <a:ea typeface="+mn-ea"/>
                <a:cs typeface="+mn-cs"/>
              </a:rPr>
              <a:t>Qualitative Features</a:t>
            </a:r>
          </a:p>
        </p:txBody>
      </p:sp>
      <p:sp>
        <p:nvSpPr>
          <p:cNvPr id="9" name="Freeform 8"/>
          <p:cNvSpPr/>
          <p:nvPr/>
        </p:nvSpPr>
        <p:spPr>
          <a:xfrm>
            <a:off x="5809130" y="2563039"/>
            <a:ext cx="3086450"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134D7B"/>
          </a:solidFill>
          <a:ln w="63500">
            <a:solidFill>
              <a:srgbClr val="134D7B"/>
            </a:solidFill>
          </a:ln>
        </p:spPr>
        <p:style>
          <a:lnRef idx="0">
            <a:scrgbClr r="0" g="0" b="0"/>
          </a:lnRef>
          <a:fillRef idx="0">
            <a:scrgbClr r="0" g="0" b="0"/>
          </a:fillRef>
          <a:effectRef idx="0">
            <a:scrgbClr r="0" g="0" b="0"/>
          </a:effectRef>
          <a:fontRef idx="minor">
            <a:schemeClr val="lt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Qualitative</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Features</a:t>
            </a:r>
          </a:p>
        </p:txBody>
      </p:sp>
      <p:sp>
        <p:nvSpPr>
          <p:cNvPr id="2" name="TextBox 1"/>
          <p:cNvSpPr txBox="1"/>
          <p:nvPr/>
        </p:nvSpPr>
        <p:spPr>
          <a:xfrm>
            <a:off x="129988" y="325914"/>
            <a:ext cx="68893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F2E5A"/>
                </a:solidFill>
                <a:effectLst/>
                <a:uLnTx/>
                <a:uFillTx/>
                <a:latin typeface="Vollkorn"/>
                <a:ea typeface="+mn-ea"/>
                <a:cs typeface="+mn-cs"/>
              </a:rPr>
              <a:t>Qualitative Complexity =</a:t>
            </a:r>
            <a:endParaRPr kumimoji="0" lang="en-US" sz="4400" b="1" i="0" u="none" strike="noStrike" kern="1200" cap="none" spc="0" normalizeH="0" baseline="0" noProof="0" dirty="0">
              <a:ln>
                <a:noFill/>
              </a:ln>
              <a:solidFill>
                <a:srgbClr val="0F2E5A"/>
              </a:solidFill>
              <a:effectLst/>
              <a:uLnTx/>
              <a:uFillTx/>
              <a:latin typeface="Vollkorn"/>
              <a:ea typeface="+mn-ea"/>
              <a:cs typeface="+mn-cs"/>
            </a:endParaRPr>
          </a:p>
        </p:txBody>
      </p:sp>
    </p:spTree>
    <p:custDataLst>
      <p:tags r:id="rId1"/>
    </p:custDataLst>
    <p:extLst>
      <p:ext uri="{BB962C8B-B14F-4D97-AF65-F5344CB8AC3E}">
        <p14:creationId xmlns:p14="http://schemas.microsoft.com/office/powerpoint/2010/main" val="3022830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txBox="1">
            <a:spLocks noGrp="1"/>
          </p:cNvSpPr>
          <p:nvPr>
            <p:ph idx="1"/>
          </p:nvPr>
        </p:nvSpPr>
        <p:spPr>
          <a:xfrm>
            <a:off x="129987" y="1095355"/>
            <a:ext cx="9585778" cy="5515356"/>
          </a:xfrm>
          <a:prstGeom prst="rect">
            <a:avLst/>
          </a:prstGeom>
          <a:noFill/>
        </p:spPr>
        <p:txBody>
          <a:bodyPr wrap="square" rtlCol="0">
            <a:spAutoFit/>
          </a:bodyPr>
          <a:lstStyle/>
          <a:p>
            <a:pPr marL="285750" indent="-285750">
              <a:buFont typeface="Arial" panose="020B0604020202020204" pitchFamily="34" charset="0"/>
              <a:buChar char="•"/>
            </a:pPr>
            <a:r>
              <a:rPr lang="en-US" dirty="0" smtClean="0">
                <a:latin typeface="Fira Sans" panose="020B0503050000020004"/>
              </a:rPr>
              <a:t>Qualities the reader brings to the text and to the nature of the task being undertaken</a:t>
            </a:r>
          </a:p>
          <a:p>
            <a:pPr marL="285750" indent="-285750">
              <a:buFont typeface="Arial" panose="020B0604020202020204" pitchFamily="34" charset="0"/>
              <a:buChar char="•"/>
            </a:pPr>
            <a:r>
              <a:rPr lang="en-US" dirty="0" smtClean="0">
                <a:latin typeface="Fira Sans" panose="020B0503050000020004"/>
              </a:rPr>
              <a:t>Attention, short term working memory, critical and analytical skills</a:t>
            </a:r>
          </a:p>
          <a:p>
            <a:pPr marL="285750" indent="-285750">
              <a:buFont typeface="Arial" panose="020B0604020202020204" pitchFamily="34" charset="0"/>
              <a:buChar char="•"/>
            </a:pPr>
            <a:r>
              <a:rPr lang="en-US" dirty="0" smtClean="0">
                <a:latin typeface="Fira Sans" panose="020B0503050000020004"/>
              </a:rPr>
              <a:t>Reader’s skillfulness w/ inferring, predicting,  visualizing, etc…</a:t>
            </a:r>
          </a:p>
          <a:p>
            <a:pPr marL="285750" indent="-285750">
              <a:buFont typeface="Arial" panose="020B0604020202020204" pitchFamily="34" charset="0"/>
              <a:buChar char="•"/>
            </a:pPr>
            <a:r>
              <a:rPr lang="en-US" dirty="0" smtClean="0">
                <a:latin typeface="Fira Sans" panose="020B0503050000020004"/>
              </a:rPr>
              <a:t>Engagement, motivation, prior knowledge and experience</a:t>
            </a:r>
          </a:p>
          <a:p>
            <a:pPr marL="285750" indent="-285750">
              <a:buFont typeface="Arial" panose="020B0604020202020204" pitchFamily="34" charset="0"/>
              <a:buChar char="•"/>
            </a:pPr>
            <a:r>
              <a:rPr lang="en-US" dirty="0" smtClean="0">
                <a:latin typeface="Fira Sans" panose="020B0503050000020004"/>
              </a:rPr>
              <a:t>Maturity and sensitivity</a:t>
            </a:r>
          </a:p>
          <a:p>
            <a:pPr marL="285750" indent="-285750">
              <a:buFont typeface="Arial" panose="020B0604020202020204" pitchFamily="34" charset="0"/>
              <a:buChar char="•"/>
            </a:pPr>
            <a:r>
              <a:rPr lang="en-US" dirty="0" smtClean="0">
                <a:latin typeface="Fira Sans" panose="020B0503050000020004"/>
              </a:rPr>
              <a:t>Expectation of the task (aka standard(s) being addressed</a:t>
            </a:r>
          </a:p>
          <a:p>
            <a:pPr marL="285750" indent="-285750">
              <a:buFont typeface="Arial" panose="020B0604020202020204" pitchFamily="34" charset="0"/>
              <a:buChar char="•"/>
            </a:pPr>
            <a:endParaRPr lang="en-US" dirty="0">
              <a:latin typeface="Fira Sans" panose="020B0503050000020004"/>
            </a:endParaRPr>
          </a:p>
        </p:txBody>
      </p:sp>
      <p:sp>
        <p:nvSpPr>
          <p:cNvPr id="8" name="Freeform 7"/>
          <p:cNvSpPr/>
          <p:nvPr/>
        </p:nvSpPr>
        <p:spPr>
          <a:xfrm>
            <a:off x="8478923" y="3574781"/>
            <a:ext cx="2473683" cy="2372054"/>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013F71">
              <a:alpha val="50000"/>
            </a:srgbClr>
          </a:solidFill>
          <a:ln w="63500">
            <a:solidFill>
              <a:schemeClr val="accent5">
                <a:lumMod val="5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0661" tIns="660220" rIns="781615" bIns="48984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24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Qualitative </a:t>
            </a:r>
            <a:r>
              <a:rPr kumimoji="0" lang="en-US" sz="2400" b="1" i="0" u="none" strike="noStrike" kern="1200" cap="none" spc="0" normalizeH="0" baseline="0" noProof="0" dirty="0" smtClean="0">
                <a:ln>
                  <a:noFill/>
                </a:ln>
                <a:solidFill>
                  <a:schemeClr val="bg1">
                    <a:lumMod val="65000"/>
                  </a:schemeClr>
                </a:solidFill>
                <a:effectLst/>
                <a:uLnTx/>
                <a:uFillTx/>
                <a:latin typeface="Calibri" panose="020F0502020204030204"/>
                <a:ea typeface="+mn-ea"/>
                <a:cs typeface="+mn-cs"/>
              </a:rPr>
              <a:t> Features</a:t>
            </a:r>
            <a:endParaRPr kumimoji="0" lang="en-US" sz="2400" b="1" i="0" u="none" strike="noStrike" kern="1200" cap="none" spc="0" normalizeH="0" baseline="0" noProof="0" dirty="0">
              <a:ln>
                <a:noFill/>
              </a:ln>
              <a:solidFill>
                <a:schemeClr val="bg1">
                  <a:lumMod val="65000"/>
                </a:schemeClr>
              </a:solidFill>
              <a:effectLst/>
              <a:uLnTx/>
              <a:uFillTx/>
              <a:latin typeface="Calibri" panose="020F0502020204030204"/>
              <a:ea typeface="+mn-ea"/>
              <a:cs typeface="+mn-cs"/>
            </a:endParaRPr>
          </a:p>
        </p:txBody>
      </p:sp>
      <p:sp>
        <p:nvSpPr>
          <p:cNvPr id="2" name="TextBox 1"/>
          <p:cNvSpPr txBox="1"/>
          <p:nvPr/>
        </p:nvSpPr>
        <p:spPr>
          <a:xfrm>
            <a:off x="129988" y="325914"/>
            <a:ext cx="10289359"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F2E5A"/>
                </a:solidFill>
                <a:effectLst/>
                <a:uLnTx/>
                <a:uFillTx/>
                <a:latin typeface="Vollkorn"/>
                <a:ea typeface="+mn-ea"/>
                <a:cs typeface="+mn-cs"/>
              </a:rPr>
              <a:t>Reader and Task Considerations=</a:t>
            </a:r>
            <a:endParaRPr kumimoji="0" lang="en-US" sz="4400" b="1" i="0" u="none" strike="noStrike" kern="1200" cap="none" spc="0" normalizeH="0" baseline="0" noProof="0" dirty="0">
              <a:ln>
                <a:noFill/>
              </a:ln>
              <a:solidFill>
                <a:srgbClr val="0F2E5A"/>
              </a:solidFill>
              <a:effectLst/>
              <a:uLnTx/>
              <a:uFillTx/>
              <a:latin typeface="Vollkorn"/>
              <a:ea typeface="+mn-ea"/>
              <a:cs typeface="+mn-cs"/>
            </a:endParaRPr>
          </a:p>
        </p:txBody>
      </p:sp>
      <p:sp>
        <p:nvSpPr>
          <p:cNvPr id="6" name="Freeform 5"/>
          <p:cNvSpPr/>
          <p:nvPr/>
        </p:nvSpPr>
        <p:spPr>
          <a:xfrm>
            <a:off x="9174181" y="2373309"/>
            <a:ext cx="2490331" cy="2364858"/>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C00000"/>
          </a:solidFill>
          <a:ln w="63500">
            <a:solidFill>
              <a:srgbClr val="A7253F"/>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rPr>
              <a:t>Quantitative Measure (Lexile)</a:t>
            </a:r>
          </a:p>
        </p:txBody>
      </p:sp>
      <p:sp>
        <p:nvSpPr>
          <p:cNvPr id="7" name="Freeform 6"/>
          <p:cNvSpPr/>
          <p:nvPr/>
        </p:nvSpPr>
        <p:spPr>
          <a:xfrm>
            <a:off x="9715765" y="3555739"/>
            <a:ext cx="2476235" cy="2410139"/>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781615" tIns="660220" rIns="240661" bIns="489840" numCol="1" spcCol="1270" anchor="ctr" anchorCtr="0">
            <a:noAutofit/>
          </a:bodyPr>
          <a:lstStyle/>
          <a:p>
            <a:pPr marR="0" lvl="0" defTabSz="131763" rtl="0" eaLnBrk="1" fontAlgn="auto" latinLnBrk="0" hangingPunct="1">
              <a:lnSpc>
                <a:spcPct val="100000"/>
              </a:lnSpc>
              <a:spcBef>
                <a:spcPct val="0"/>
              </a:spcBef>
              <a:buClrTx/>
              <a:buSzTx/>
              <a:buFontTx/>
              <a:buNone/>
              <a:tabLst/>
              <a:defRPr/>
            </a:pP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Reader </a:t>
            </a:r>
            <a:endParaRPr kumimoji="0" lang="en-US" sz="2400" b="1" i="0" u="none" strike="noStrike" kern="1200" cap="none" spc="0" normalizeH="0" baseline="0" noProof="0" dirty="0" smtClean="0">
              <a:ln>
                <a:noFill/>
              </a:ln>
              <a:solidFill>
                <a:schemeClr val="tx1"/>
              </a:solidFill>
              <a:effectLst/>
              <a:uLnTx/>
              <a:uFillTx/>
              <a:latin typeface="Calibri" panose="020F0502020204030204"/>
              <a:ea typeface="+mn-ea"/>
              <a:cs typeface="+mn-cs"/>
            </a:endParaRPr>
          </a:p>
          <a:p>
            <a:pPr marR="0" lvl="0" defTabSz="131763" rtl="0" eaLnBrk="1" fontAlgn="auto" latinLnBrk="0" hangingPunct="1">
              <a:lnSpc>
                <a:spcPct val="100000"/>
              </a:lnSpc>
              <a:spcBef>
                <a:spcPct val="0"/>
              </a:spcBef>
              <a:spcAft>
                <a:spcPct val="35000"/>
              </a:spcAft>
              <a:buClrTx/>
              <a:buSzTx/>
              <a:buFontTx/>
              <a:buNone/>
              <a:tabLst/>
              <a:defRPr/>
            </a:pPr>
            <a:r>
              <a:rPr kumimoji="0" lang="en-US" sz="2400" b="1" i="0" u="none" strike="noStrike" kern="1200" cap="none" spc="0" normalizeH="0" baseline="0" noProof="0" dirty="0" smtClean="0">
                <a:ln>
                  <a:noFill/>
                </a:ln>
                <a:solidFill>
                  <a:schemeClr val="tx1"/>
                </a:solidFill>
                <a:effectLst/>
                <a:uLnTx/>
                <a:uFillTx/>
                <a:latin typeface="Calibri" panose="020F0502020204030204"/>
                <a:ea typeface="+mn-ea"/>
                <a:cs typeface="+mn-cs"/>
              </a:rPr>
              <a:t>and </a:t>
            </a:r>
            <a:r>
              <a:rPr kumimoji="0" lang="en-US" sz="2400" b="1" i="0" u="none" strike="noStrike" kern="1200" cap="none" spc="0" normalizeH="0" baseline="0" noProof="0" dirty="0">
                <a:ln>
                  <a:noFill/>
                </a:ln>
                <a:solidFill>
                  <a:schemeClr val="tx1"/>
                </a:solidFill>
                <a:effectLst/>
                <a:uLnTx/>
                <a:uFillTx/>
                <a:latin typeface="Calibri" panose="020F0502020204030204"/>
                <a:ea typeface="+mn-ea"/>
                <a:cs typeface="+mn-cs"/>
              </a:rPr>
              <a:t>Task </a:t>
            </a:r>
            <a:r>
              <a:rPr kumimoji="0" lang="en-US" b="1" i="0" u="none" strike="noStrike" kern="1200" cap="none" spc="0" normalizeH="0" baseline="0" noProof="0" dirty="0">
                <a:ln>
                  <a:noFill/>
                </a:ln>
                <a:solidFill>
                  <a:schemeClr val="tx1"/>
                </a:solidFill>
                <a:effectLst/>
                <a:uLnTx/>
                <a:uFillTx/>
                <a:latin typeface="Calibri" panose="020F0502020204030204"/>
                <a:ea typeface="+mn-ea"/>
                <a:cs typeface="+mn-cs"/>
              </a:rPr>
              <a:t>Considerations</a:t>
            </a:r>
          </a:p>
        </p:txBody>
      </p:sp>
    </p:spTree>
    <p:custDataLst>
      <p:tags r:id="rId1"/>
    </p:custDataLst>
    <p:extLst>
      <p:ext uri="{BB962C8B-B14F-4D97-AF65-F5344CB8AC3E}">
        <p14:creationId xmlns:p14="http://schemas.microsoft.com/office/powerpoint/2010/main" val="11290063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8585" y="323134"/>
            <a:ext cx="11369903" cy="1400159"/>
          </a:xfrm>
        </p:spPr>
        <p:txBody>
          <a:bodyPr anchor="b">
            <a:normAutofit fontScale="90000"/>
          </a:bodyPr>
          <a:lstStyle/>
          <a:p>
            <a:r>
              <a:rPr lang="en-US" b="1" dirty="0">
                <a:latin typeface="Vollkorn Regular" panose="02000503070000020003" pitchFamily="2" charset="0"/>
              </a:rPr>
              <a:t>Critical Consideration for Instructional Design</a:t>
            </a:r>
            <a:r>
              <a:rPr lang="en-US" b="1" dirty="0" smtClean="0">
                <a:latin typeface="Vollkorn Regular" panose="02000503070000020003" pitchFamily="2" charset="0"/>
              </a:rPr>
              <a:t>:</a:t>
            </a:r>
            <a:br>
              <a:rPr lang="en-US" b="1" dirty="0" smtClean="0">
                <a:latin typeface="Vollkorn Regular" panose="02000503070000020003" pitchFamily="2" charset="0"/>
              </a:rPr>
            </a:br>
            <a:endParaRPr lang="en-US" dirty="0">
              <a:latin typeface="Vollkorn Regular" panose="02000503070000020003" pitchFamily="2" charset="0"/>
            </a:endParaRPr>
          </a:p>
        </p:txBody>
      </p:sp>
      <p:sp>
        <p:nvSpPr>
          <p:cNvPr id="6" name="Content Placeholder 5"/>
          <p:cNvSpPr>
            <a:spLocks noGrp="1"/>
          </p:cNvSpPr>
          <p:nvPr>
            <p:ph idx="1"/>
          </p:nvPr>
        </p:nvSpPr>
        <p:spPr/>
        <p:txBody>
          <a:bodyPr>
            <a:normAutofit/>
          </a:bodyPr>
          <a:lstStyle/>
          <a:p>
            <a:pPr marL="0" indent="0">
              <a:buNone/>
            </a:pPr>
            <a:r>
              <a:rPr lang="en-US" sz="3200" dirty="0" smtClean="0"/>
              <a:t>Consideration #2</a:t>
            </a:r>
            <a:r>
              <a:rPr lang="en-US" sz="3200" dirty="0"/>
              <a:t>:</a:t>
            </a:r>
            <a:r>
              <a:rPr lang="en-US" sz="3200" dirty="0" smtClean="0"/>
              <a:t> How will I provide students with on-grade level, standards-aligned learning activities and tasks?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3755118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8585" y="474785"/>
            <a:ext cx="11369903" cy="1069120"/>
          </a:xfrm>
        </p:spPr>
        <p:txBody>
          <a:bodyPr>
            <a:normAutofit fontScale="90000"/>
          </a:bodyPr>
          <a:lstStyle/>
          <a:p>
            <a:r>
              <a:rPr lang="en-US" dirty="0" smtClean="0"/>
              <a:t>Reader and Task Considerations: </a:t>
            </a:r>
            <a:br>
              <a:rPr lang="en-US" dirty="0" smtClean="0"/>
            </a:br>
            <a:r>
              <a:rPr lang="en-US" sz="4000" dirty="0" smtClean="0"/>
              <a:t>Reader’s Lexile Measure </a:t>
            </a:r>
            <a:r>
              <a:rPr lang="en-US" sz="4000" dirty="0"/>
              <a:t>L</a:t>
            </a:r>
            <a:r>
              <a:rPr lang="en-US" sz="4000" dirty="0" smtClean="0"/>
              <a:t>ower than the Text’s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27</a:t>
            </a:fld>
            <a:endParaRPr lang="en-US"/>
          </a:p>
        </p:txBody>
      </p:sp>
      <p:sp>
        <p:nvSpPr>
          <p:cNvPr id="8" name="Content Placeholder 7"/>
          <p:cNvSpPr>
            <a:spLocks noGrp="1"/>
          </p:cNvSpPr>
          <p:nvPr>
            <p:ph idx="1"/>
          </p:nvPr>
        </p:nvSpPr>
        <p:spPr>
          <a:xfrm>
            <a:off x="398585" y="1543905"/>
            <a:ext cx="11369903" cy="4329357"/>
          </a:xfrm>
        </p:spPr>
        <p:txBody>
          <a:bodyPr>
            <a:normAutofit/>
          </a:bodyPr>
          <a:lstStyle/>
          <a:p>
            <a:pPr marL="342900" lvl="1" indent="-342900"/>
            <a:r>
              <a:rPr lang="en-US" sz="3200" dirty="0" smtClean="0"/>
              <a:t>When the reader’s Lexile measure is lower than the measure of the text, the reader will often struggle with the task if left unsupported.  </a:t>
            </a:r>
          </a:p>
          <a:p>
            <a:pPr marL="800100" lvl="2" indent="-342900"/>
            <a:r>
              <a:rPr lang="en-US" sz="2800" dirty="0" smtClean="0"/>
              <a:t>Use the Lexile Framework to help identify additional supports students may need with vocabulary and sentence structure.</a:t>
            </a:r>
          </a:p>
          <a:p>
            <a:pPr marL="800100" lvl="2" indent="-342900"/>
            <a:r>
              <a:rPr lang="en-US" sz="2800" dirty="0"/>
              <a:t>Address complex sentence structures and challenging phrases </a:t>
            </a:r>
            <a:r>
              <a:rPr lang="en-US" sz="2800" dirty="0" smtClean="0"/>
              <a:t>explicitly </a:t>
            </a:r>
            <a:r>
              <a:rPr lang="en-US" sz="2800" dirty="0"/>
              <a:t>as part of an overall study of the text’s theme/central </a:t>
            </a:r>
            <a:r>
              <a:rPr lang="en-US" sz="2800" dirty="0" smtClean="0"/>
              <a:t>idea.</a:t>
            </a:r>
          </a:p>
          <a:p>
            <a:pPr marL="800100" lvl="2" indent="-342900"/>
            <a:r>
              <a:rPr lang="en-US" sz="2800" dirty="0"/>
              <a:t>Address discipline specific and other challenging vocabulary explicitly and in context to the </a:t>
            </a:r>
            <a:r>
              <a:rPr lang="en-US" sz="2800" dirty="0" smtClean="0"/>
              <a:t>text.</a:t>
            </a:r>
            <a:endParaRPr lang="en-US" sz="2800" dirty="0"/>
          </a:p>
          <a:p>
            <a:pPr marL="800100" lvl="2" indent="-342900"/>
            <a:endParaRPr lang="en-US" sz="2400" dirty="0" smtClean="0"/>
          </a:p>
          <a:p>
            <a:pPr marL="800100" lvl="2" indent="-342900"/>
            <a:endParaRPr lang="en-US" sz="2400" dirty="0"/>
          </a:p>
          <a:p>
            <a:pPr marL="800100" lvl="2" indent="-342900"/>
            <a:endParaRPr lang="en-US" sz="2400" dirty="0"/>
          </a:p>
          <a:p>
            <a:pPr marL="800100" lvl="2" indent="-342900"/>
            <a:endParaRPr lang="en-US" sz="2400" dirty="0" smtClean="0"/>
          </a:p>
        </p:txBody>
      </p:sp>
    </p:spTree>
    <p:extLst>
      <p:ext uri="{BB962C8B-B14F-4D97-AF65-F5344CB8AC3E}">
        <p14:creationId xmlns:p14="http://schemas.microsoft.com/office/powerpoint/2010/main" val="2746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8585" y="474785"/>
            <a:ext cx="11369903" cy="1069120"/>
          </a:xfrm>
        </p:spPr>
        <p:txBody>
          <a:bodyPr>
            <a:normAutofit fontScale="90000"/>
          </a:bodyPr>
          <a:lstStyle/>
          <a:p>
            <a:r>
              <a:rPr lang="en-US" dirty="0" smtClean="0"/>
              <a:t>Reader and Task Considerations:</a:t>
            </a:r>
            <a:br>
              <a:rPr lang="en-US" dirty="0" smtClean="0"/>
            </a:br>
            <a:r>
              <a:rPr lang="en-US" sz="4000" dirty="0" smtClean="0"/>
              <a:t>Comprehension and Retention</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28</a:t>
            </a:fld>
            <a:endParaRPr lang="en-US"/>
          </a:p>
        </p:txBody>
      </p:sp>
      <p:sp>
        <p:nvSpPr>
          <p:cNvPr id="8" name="Content Placeholder 7"/>
          <p:cNvSpPr>
            <a:spLocks noGrp="1"/>
          </p:cNvSpPr>
          <p:nvPr>
            <p:ph idx="1"/>
          </p:nvPr>
        </p:nvSpPr>
        <p:spPr/>
        <p:txBody>
          <a:bodyPr>
            <a:normAutofit fontScale="92500" lnSpcReduction="10000"/>
          </a:bodyPr>
          <a:lstStyle/>
          <a:p>
            <a:pPr marL="342900" lvl="1" indent="-342900"/>
            <a:r>
              <a:rPr lang="en-US" sz="3600" dirty="0" smtClean="0"/>
              <a:t>Specific learning disabilities as well as social/emotional factors may impede a student’s ability to comprehend or retain what they read complicating their ability to complete on-grade level, standards-aligned tasks. </a:t>
            </a:r>
          </a:p>
          <a:p>
            <a:pPr marL="800100" lvl="2" indent="-342900"/>
            <a:r>
              <a:rPr lang="en-US" sz="3000" dirty="0" smtClean="0"/>
              <a:t>Work with counselors and special educators to identify student needs</a:t>
            </a:r>
          </a:p>
          <a:p>
            <a:pPr marL="800100" lvl="2" indent="-342900"/>
            <a:r>
              <a:rPr lang="en-US" sz="3200" dirty="0" smtClean="0"/>
              <a:t>Utilize chunking, note-taking, mnemonics, and other supports</a:t>
            </a:r>
          </a:p>
          <a:p>
            <a:pPr marL="800100" lvl="2" indent="-342900"/>
            <a:r>
              <a:rPr lang="en-US" sz="3200" dirty="0" smtClean="0"/>
              <a:t>Be mindful of social/emotional factors when selecting texts and topics of study</a:t>
            </a:r>
          </a:p>
          <a:p>
            <a:pPr marL="800100" lvl="2" indent="-342900"/>
            <a:endParaRPr lang="en-US" sz="2400" dirty="0" smtClean="0"/>
          </a:p>
        </p:txBody>
      </p:sp>
    </p:spTree>
    <p:extLst>
      <p:ext uri="{BB962C8B-B14F-4D97-AF65-F5344CB8AC3E}">
        <p14:creationId xmlns:p14="http://schemas.microsoft.com/office/powerpoint/2010/main" val="1652622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107183" y="1679981"/>
            <a:ext cx="3220931" cy="533132"/>
          </a:xfrm>
        </p:spPr>
        <p:txBody>
          <a:bodyPr anchor="t"/>
          <a:lstStyle/>
          <a:p>
            <a:r>
              <a:rPr lang="en-US" u="sng" dirty="0">
                <a:latin typeface="Fira Sans Ultra"/>
              </a:rPr>
              <a:t>Lexile</a:t>
            </a:r>
          </a:p>
          <a:p>
            <a:endParaRPr lang="en-US" dirty="0"/>
          </a:p>
        </p:txBody>
      </p:sp>
      <p:sp>
        <p:nvSpPr>
          <p:cNvPr id="10" name="Content Placeholder 9"/>
          <p:cNvSpPr>
            <a:spLocks noGrp="1"/>
          </p:cNvSpPr>
          <p:nvPr>
            <p:ph sz="half" idx="2"/>
          </p:nvPr>
        </p:nvSpPr>
        <p:spPr>
          <a:xfrm>
            <a:off x="3107184" y="2184746"/>
            <a:ext cx="3220931" cy="3321294"/>
          </a:xfrm>
        </p:spPr>
        <p:txBody>
          <a:bodyPr/>
          <a:lstStyle/>
          <a:p>
            <a:pPr marL="282575" lvl="0" indent="-161925">
              <a:buFont typeface="Arial" panose="020B0604020202020204" pitchFamily="34" charset="0"/>
              <a:buChar char="•"/>
              <a:defRPr/>
            </a:pPr>
            <a:r>
              <a:rPr lang="en-US" sz="2400" b="1" dirty="0">
                <a:latin typeface="Fira Sans Ultra"/>
              </a:rPr>
              <a:t>820L</a:t>
            </a:r>
          </a:p>
          <a:p>
            <a:pPr marL="120650" lvl="0">
              <a:defRPr/>
            </a:pPr>
            <a:endParaRPr lang="en-US" sz="2400" b="1" dirty="0">
              <a:latin typeface="Fira Sans Ultra"/>
            </a:endParaRPr>
          </a:p>
          <a:p>
            <a:pPr marL="282575" lvl="0" indent="-161925">
              <a:buFont typeface="Arial" panose="020B0604020202020204" pitchFamily="34" charset="0"/>
              <a:buChar char="•"/>
              <a:defRPr/>
            </a:pPr>
            <a:r>
              <a:rPr lang="en-US" sz="2400" b="1" dirty="0">
                <a:latin typeface="Fira Sans Ultra"/>
              </a:rPr>
              <a:t>Lexile Range: </a:t>
            </a:r>
          </a:p>
          <a:p>
            <a:pPr marL="739775" lvl="2" indent="-161925">
              <a:buFont typeface="Arial" panose="020B0604020202020204" pitchFamily="34" charset="0"/>
              <a:buChar char="•"/>
              <a:defRPr/>
            </a:pPr>
            <a:r>
              <a:rPr lang="en-US" sz="2400" b="1" dirty="0">
                <a:latin typeface="Fira Sans Ultra"/>
              </a:rPr>
              <a:t>Grades 3-5</a:t>
            </a:r>
          </a:p>
          <a:p>
            <a:pPr marL="577850" lvl="2">
              <a:defRPr/>
            </a:pPr>
            <a:endParaRPr lang="en-US" sz="2400" b="1" dirty="0">
              <a:latin typeface="Fira Sans Ultra"/>
            </a:endParaRPr>
          </a:p>
          <a:p>
            <a:pPr marL="282575" indent="-161925">
              <a:buFont typeface="Arial" panose="020B0604020202020204" pitchFamily="34" charset="0"/>
              <a:buChar char="•"/>
              <a:defRPr/>
            </a:pPr>
            <a:r>
              <a:rPr lang="en-US" sz="2400" b="1" dirty="0">
                <a:solidFill>
                  <a:srgbClr val="004071"/>
                </a:solidFill>
                <a:latin typeface="Fira Sans Ultra"/>
              </a:rPr>
              <a:t>Suggested for:</a:t>
            </a:r>
          </a:p>
          <a:p>
            <a:pPr marL="739775" lvl="2" indent="-161925">
              <a:buFont typeface="Arial" panose="020B0604020202020204" pitchFamily="34" charset="0"/>
              <a:buChar char="•"/>
              <a:defRPr/>
            </a:pPr>
            <a:r>
              <a:rPr lang="en-US" sz="2400" b="1" dirty="0">
                <a:solidFill>
                  <a:srgbClr val="004071"/>
                </a:solidFill>
                <a:latin typeface="Fira Sans Ultra"/>
              </a:rPr>
              <a:t>Grades 6-8</a:t>
            </a:r>
          </a:p>
          <a:p>
            <a:endParaRPr lang="en-US" dirty="0"/>
          </a:p>
        </p:txBody>
      </p:sp>
      <p:sp>
        <p:nvSpPr>
          <p:cNvPr id="11" name="Text Placeholder 10"/>
          <p:cNvSpPr>
            <a:spLocks noGrp="1"/>
          </p:cNvSpPr>
          <p:nvPr>
            <p:ph type="body" sz="quarter" idx="3"/>
          </p:nvPr>
        </p:nvSpPr>
        <p:spPr>
          <a:xfrm>
            <a:off x="6870464" y="1679300"/>
            <a:ext cx="4477479" cy="518698"/>
          </a:xfrm>
        </p:spPr>
        <p:txBody>
          <a:bodyPr anchor="t"/>
          <a:lstStyle/>
          <a:p>
            <a:r>
              <a:rPr lang="en-US" u="sng" dirty="0">
                <a:latin typeface="Fira Sans Ultra"/>
              </a:rPr>
              <a:t>Qualitative Features</a:t>
            </a:r>
          </a:p>
        </p:txBody>
      </p:sp>
      <p:sp>
        <p:nvSpPr>
          <p:cNvPr id="14" name="Content Placeholder 13"/>
          <p:cNvSpPr>
            <a:spLocks noGrp="1"/>
          </p:cNvSpPr>
          <p:nvPr>
            <p:ph sz="quarter" idx="4"/>
          </p:nvPr>
        </p:nvSpPr>
        <p:spPr>
          <a:xfrm>
            <a:off x="6870464" y="2213113"/>
            <a:ext cx="4312612" cy="3321294"/>
          </a:xfrm>
        </p:spPr>
        <p:txBody>
          <a:bodyPr>
            <a:normAutofit fontScale="85000" lnSpcReduction="20000"/>
          </a:bodyPr>
          <a:lstStyle/>
          <a:p>
            <a:pPr marL="282575" lvl="0" indent="-161925">
              <a:buFont typeface="Arial" panose="020B0604020202020204" pitchFamily="34" charset="0"/>
              <a:buChar char="•"/>
              <a:defRPr/>
            </a:pPr>
            <a:r>
              <a:rPr lang="en-US" b="1" dirty="0">
                <a:latin typeface="Fira Sans Ultra"/>
              </a:rPr>
              <a:t>Unreliable narrator</a:t>
            </a:r>
          </a:p>
          <a:p>
            <a:pPr marL="282575" lvl="0" indent="-161925">
              <a:buFont typeface="Arial" panose="020B0604020202020204" pitchFamily="34" charset="0"/>
              <a:buChar char="•"/>
              <a:defRPr/>
            </a:pPr>
            <a:endParaRPr lang="en-US" b="1" dirty="0">
              <a:latin typeface="Fira Sans Ultra"/>
            </a:endParaRPr>
          </a:p>
          <a:p>
            <a:pPr marL="282575" lvl="0" indent="-161925">
              <a:buFont typeface="Arial" panose="020B0604020202020204" pitchFamily="34" charset="0"/>
              <a:buChar char="•"/>
              <a:defRPr/>
            </a:pPr>
            <a:r>
              <a:rPr lang="en-US" b="1" dirty="0">
                <a:latin typeface="Fira Sans Ultra"/>
              </a:rPr>
              <a:t>Difficult content like murder and insanity</a:t>
            </a:r>
          </a:p>
          <a:p>
            <a:pPr marL="282575" lvl="0" indent="-161925">
              <a:buFont typeface="Arial" panose="020B0604020202020204" pitchFamily="34" charset="0"/>
              <a:buChar char="•"/>
              <a:defRPr/>
            </a:pPr>
            <a:endParaRPr lang="en-US" b="1" dirty="0">
              <a:latin typeface="Fira Sans Ultra"/>
            </a:endParaRPr>
          </a:p>
          <a:p>
            <a:pPr marL="282575" lvl="0" indent="-161925">
              <a:buFont typeface="Arial" panose="020B0604020202020204" pitchFamily="34" charset="0"/>
              <a:buChar char="•"/>
              <a:defRPr/>
            </a:pPr>
            <a:r>
              <a:rPr lang="en-US" b="1" dirty="0">
                <a:latin typeface="Fira Sans Ultra"/>
              </a:rPr>
              <a:t>1843 –archaic language</a:t>
            </a:r>
          </a:p>
          <a:p>
            <a:pPr marL="120650" lvl="0">
              <a:defRPr/>
            </a:pPr>
            <a:endParaRPr lang="en-US" b="1" dirty="0">
              <a:latin typeface="Fira Sans Ultra"/>
            </a:endParaRPr>
          </a:p>
          <a:p>
            <a:pPr marL="282575" lvl="0" indent="-161925">
              <a:buFont typeface="Arial" panose="020B0604020202020204" pitchFamily="34" charset="0"/>
              <a:buChar char="•"/>
              <a:defRPr/>
            </a:pPr>
            <a:r>
              <a:rPr lang="en-US" b="1" dirty="0">
                <a:latin typeface="Fira Sans Ultra"/>
              </a:rPr>
              <a:t>Unconventional sentence structure and punctuation</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5" name="TextBox 4"/>
          <p:cNvSpPr txBox="1"/>
          <p:nvPr/>
        </p:nvSpPr>
        <p:spPr>
          <a:xfrm>
            <a:off x="398585" y="-433003"/>
            <a:ext cx="10592790" cy="19697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60636B"/>
              </a:solidFill>
              <a:effectLst/>
              <a:uLnTx/>
              <a:uFillTx/>
              <a:latin typeface="Fira Sans Ult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0636B"/>
              </a:solidFill>
              <a:effectLst/>
              <a:uLnTx/>
              <a:uFillTx/>
              <a:latin typeface="Fira Sans Ultr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34D7B"/>
                </a:solidFill>
                <a:effectLst/>
                <a:uLnTx/>
                <a:uFillTx/>
                <a:latin typeface="Vollkorn Regular" panose="02000503070000020003" pitchFamily="2" charset="0"/>
                <a:ea typeface="+mn-ea"/>
                <a:cs typeface="+mn-cs"/>
              </a:rPr>
              <a:t>Considering Overall Text Complexity: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1" u="none" strike="noStrike" kern="1200" cap="none" spc="0" normalizeH="0" baseline="0" noProof="0" dirty="0">
                <a:ln>
                  <a:noFill/>
                </a:ln>
                <a:solidFill>
                  <a:srgbClr val="134D7B"/>
                </a:solidFill>
                <a:effectLst/>
                <a:uLnTx/>
                <a:uFillTx/>
                <a:latin typeface="Vollkorn Regular" panose="02000503070000020003" pitchFamily="2" charset="0"/>
                <a:ea typeface="+mn-ea"/>
                <a:cs typeface="+mn-cs"/>
              </a:rPr>
              <a:t>The Tell Tale Heart </a:t>
            </a:r>
            <a:r>
              <a:rPr kumimoji="0" lang="en-US" sz="4000" b="1" i="0" u="none" strike="noStrike" kern="1200" cap="none" spc="0" normalizeH="0" baseline="0" noProof="0" dirty="0">
                <a:ln>
                  <a:noFill/>
                </a:ln>
                <a:solidFill>
                  <a:srgbClr val="134D7B"/>
                </a:solidFill>
                <a:effectLst/>
                <a:uLnTx/>
                <a:uFillTx/>
                <a:latin typeface="Vollkorn Regular" panose="02000503070000020003" pitchFamily="2" charset="0"/>
                <a:ea typeface="+mn-ea"/>
                <a:cs typeface="+mn-cs"/>
              </a:rPr>
              <a:t>by Edgar Allan Poe</a:t>
            </a:r>
          </a:p>
        </p:txBody>
      </p:sp>
      <p:pic>
        <p:nvPicPr>
          <p:cNvPr id="8" name="Picture 7" descr="Connection: How might Poe's Imagination view &lt;strong&gt;the &quot;tell-tale&quot; heart&lt;/strong&gt;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254" y="1679300"/>
            <a:ext cx="2400905" cy="2857077"/>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837242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462272" y="5052953"/>
            <a:ext cx="803919" cy="27432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6" name="Freeform 5"/>
          <p:cNvSpPr/>
          <p:nvPr/>
        </p:nvSpPr>
        <p:spPr>
          <a:xfrm>
            <a:off x="4490174" y="407703"/>
            <a:ext cx="3106337" cy="3013575"/>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rPr>
              <a:t>Quantitative </a:t>
            </a:r>
            <a:r>
              <a:rPr kumimoji="0" lang="en-US" sz="3200" b="1" i="0" u="none" strike="noStrike" kern="1200" cap="none" spc="0" normalizeH="0" baseline="0" noProof="0" dirty="0" smtClean="0">
                <a:ln>
                  <a:noFill/>
                </a:ln>
                <a:solidFill>
                  <a:srgbClr val="FFFFFF"/>
                </a:solidFill>
                <a:effectLst/>
                <a:uLnTx/>
                <a:uFillTx/>
                <a:latin typeface="Calibri" panose="020F0502020204030204"/>
                <a:ea typeface="+mn-ea"/>
                <a:cs typeface="+mn-cs"/>
              </a:rPr>
              <a:t>Measure</a:t>
            </a:r>
            <a:endParaRPr kumimoji="0" lang="en-US" sz="32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Freeform 6"/>
          <p:cNvSpPr/>
          <p:nvPr/>
        </p:nvSpPr>
        <p:spPr>
          <a:xfrm>
            <a:off x="5737880" y="2446308"/>
            <a:ext cx="3088754"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ln/>
        </p:spPr>
        <p:style>
          <a:lnRef idx="0">
            <a:schemeClr val="accent4"/>
          </a:lnRef>
          <a:fillRef idx="3">
            <a:schemeClr val="accent4"/>
          </a:fillRef>
          <a:effectRef idx="3">
            <a:schemeClr val="accent4"/>
          </a:effectRef>
          <a:fontRef idx="minor">
            <a:schemeClr val="lt1"/>
          </a:fontRef>
        </p:style>
        <p:txBody>
          <a:bodyPr spcFirstLastPara="0" vert="horz" wrap="square" lIns="781615" tIns="660220" rIns="240661" bIns="489840" numCol="1" spcCol="1270" anchor="ctr" anchorCtr="0">
            <a:noAutofit/>
          </a:bodyPr>
          <a:lstStyle/>
          <a:p>
            <a:pPr marL="0" marR="0" lvl="0" indent="0" algn="ctr" defTabSz="1200150" rtl="0" eaLnBrk="1" fontAlgn="auto" latinLnBrk="0" hangingPunct="1">
              <a:lnSpc>
                <a:spcPct val="10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Calibri" panose="020F0502020204030204"/>
                <a:ea typeface="+mn-ea"/>
                <a:cs typeface="+mn-cs"/>
              </a:rPr>
              <a:t>Reader and Task Considerations</a:t>
            </a:r>
          </a:p>
        </p:txBody>
      </p:sp>
      <p:sp>
        <p:nvSpPr>
          <p:cNvPr id="8" name="Freeform 7"/>
          <p:cNvSpPr/>
          <p:nvPr/>
        </p:nvSpPr>
        <p:spPr>
          <a:xfrm>
            <a:off x="3279939" y="2437763"/>
            <a:ext cx="3086450" cy="3079822"/>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013F71">
              <a:alpha val="50000"/>
            </a:srgbClr>
          </a:solidFill>
          <a:ln w="63500">
            <a:solidFill>
              <a:schemeClr val="accent5">
                <a:lumMod val="5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0661" tIns="660220" rIns="781615" bIns="48984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60636B"/>
                </a:solidFill>
                <a:effectLst/>
                <a:uLnTx/>
                <a:uFillTx/>
                <a:latin typeface="Calibri" panose="020F0502020204030204"/>
                <a:ea typeface="+mn-ea"/>
                <a:cs typeface="+mn-cs"/>
              </a:rPr>
              <a:t>Qualitative Features</a:t>
            </a:r>
          </a:p>
        </p:txBody>
      </p:sp>
      <p:sp>
        <p:nvSpPr>
          <p:cNvPr id="9" name="Freeform 8"/>
          <p:cNvSpPr/>
          <p:nvPr/>
        </p:nvSpPr>
        <p:spPr>
          <a:xfrm>
            <a:off x="3279939" y="2446307"/>
            <a:ext cx="3086450"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134D7B"/>
          </a:solidFill>
          <a:ln/>
        </p:spPr>
        <p:style>
          <a:lnRef idx="0">
            <a:schemeClr val="accent5"/>
          </a:lnRef>
          <a:fillRef idx="3">
            <a:schemeClr val="accent5"/>
          </a:fillRef>
          <a:effectRef idx="3">
            <a:schemeClr val="accent5"/>
          </a:effectRef>
          <a:fontRef idx="minor">
            <a:schemeClr val="lt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Qualitative</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Features</a:t>
            </a:r>
          </a:p>
        </p:txBody>
      </p:sp>
      <p:sp>
        <p:nvSpPr>
          <p:cNvPr id="2" name="TextBox 1"/>
          <p:cNvSpPr txBox="1"/>
          <p:nvPr/>
        </p:nvSpPr>
        <p:spPr>
          <a:xfrm>
            <a:off x="462978" y="218928"/>
            <a:ext cx="688937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60636B"/>
                </a:solidFill>
                <a:effectLst/>
                <a:uLnTx/>
                <a:uFillTx/>
                <a:latin typeface="Vollkorn"/>
                <a:ea typeface="+mn-ea"/>
                <a:cs typeface="+mn-cs"/>
              </a:rPr>
              <a:t>Review:</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srgbClr val="60636B"/>
                </a:solidFill>
                <a:effectLst/>
                <a:uLnTx/>
                <a:uFillTx/>
                <a:latin typeface="Vollkorn"/>
                <a:ea typeface="+mn-ea"/>
                <a:cs typeface="+mn-cs"/>
              </a:rPr>
              <a:t>Text </a:t>
            </a:r>
            <a:r>
              <a:rPr kumimoji="0" lang="en-US" sz="3600" b="1" i="0" u="none" strike="noStrike" kern="1200" cap="none" spc="0" normalizeH="0" baseline="0" noProof="0" dirty="0">
                <a:ln>
                  <a:noFill/>
                </a:ln>
                <a:solidFill>
                  <a:srgbClr val="60636B"/>
                </a:solidFill>
                <a:effectLst/>
                <a:uLnTx/>
                <a:uFillTx/>
                <a:latin typeface="Vollkorn"/>
                <a:ea typeface="+mn-ea"/>
                <a:cs typeface="+mn-cs"/>
              </a:rPr>
              <a:t>Complexity</a:t>
            </a:r>
          </a:p>
        </p:txBody>
      </p:sp>
    </p:spTree>
    <p:custDataLst>
      <p:tags r:id="rId1"/>
    </p:custDataLst>
    <p:extLst>
      <p:ext uri="{BB962C8B-B14F-4D97-AF65-F5344CB8AC3E}">
        <p14:creationId xmlns:p14="http://schemas.microsoft.com/office/powerpoint/2010/main" val="25808614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584" y="300753"/>
            <a:ext cx="11558063" cy="1400159"/>
          </a:xfrm>
        </p:spPr>
        <p:txBody>
          <a:bodyPr anchor="t">
            <a:normAutofit/>
          </a:bodyPr>
          <a:lstStyle/>
          <a:p>
            <a:r>
              <a:rPr lang="en-US" sz="3600" b="1" dirty="0">
                <a:latin typeface="Vollkorn Regular" panose="02000503070000020003" pitchFamily="2" charset="0"/>
              </a:rPr>
              <a:t>Considering Overall Text Complexity: </a:t>
            </a:r>
            <a:br>
              <a:rPr lang="en-US" sz="3600" b="1" dirty="0">
                <a:latin typeface="Vollkorn Regular" panose="02000503070000020003" pitchFamily="2" charset="0"/>
              </a:rPr>
            </a:br>
            <a:r>
              <a:rPr lang="en-US" sz="3600" b="1" dirty="0">
                <a:latin typeface="Vollkorn Regular" panose="02000503070000020003" pitchFamily="2" charset="0"/>
              </a:rPr>
              <a:t>The Giver by Lois Lowry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30</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7" name="TextBox 6"/>
          <p:cNvSpPr txBox="1"/>
          <p:nvPr/>
        </p:nvSpPr>
        <p:spPr>
          <a:xfrm>
            <a:off x="398585" y="982721"/>
            <a:ext cx="57790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1" name="TextBox 10"/>
          <p:cNvSpPr txBox="1"/>
          <p:nvPr/>
        </p:nvSpPr>
        <p:spPr>
          <a:xfrm>
            <a:off x="3374327" y="1820300"/>
            <a:ext cx="3399532"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60636B"/>
                </a:solidFill>
                <a:effectLst/>
                <a:uLnTx/>
                <a:uFillTx/>
                <a:latin typeface="Fira Sans Ultra"/>
                <a:ea typeface="+mn-ea"/>
                <a:cs typeface="+mn-cs"/>
              </a:rPr>
              <a:t>Lexile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sng" strike="noStrike" kern="1200" cap="none" spc="0" normalizeH="0" baseline="0" noProof="0" dirty="0">
              <a:ln>
                <a:noFill/>
              </a:ln>
              <a:solidFill>
                <a:srgbClr val="60636B"/>
              </a:solidFill>
              <a:effectLst/>
              <a:uLnTx/>
              <a:uFillTx/>
              <a:latin typeface="Fira Sans Ultra"/>
              <a:ea typeface="+mn-ea"/>
              <a:cs typeface="+mn-cs"/>
            </a:endParaRPr>
          </a:p>
          <a:p>
            <a:pPr marL="403225"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60636B"/>
                </a:solidFill>
                <a:effectLst/>
                <a:uLnTx/>
                <a:uFillTx/>
                <a:latin typeface="Fira Sans Ultra"/>
                <a:ea typeface="+mn-ea"/>
                <a:cs typeface="+mn-cs"/>
              </a:rPr>
              <a:t>760L</a:t>
            </a:r>
          </a:p>
          <a:p>
            <a:pPr marL="174625"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0636B"/>
              </a:solidFill>
              <a:effectLst/>
              <a:uLnTx/>
              <a:uFillTx/>
              <a:latin typeface="Fira Sans Ultra"/>
              <a:ea typeface="+mn-ea"/>
              <a:cs typeface="+mn-cs"/>
            </a:endParaRPr>
          </a:p>
          <a:p>
            <a:pPr marL="403225"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60636B"/>
                </a:solidFill>
                <a:effectLst/>
                <a:uLnTx/>
                <a:uFillTx/>
                <a:latin typeface="Fira Sans Ultra"/>
                <a:ea typeface="+mn-ea"/>
                <a:cs typeface="+mn-cs"/>
              </a:rPr>
              <a:t>Lexile Range:</a:t>
            </a:r>
          </a:p>
          <a:p>
            <a:pPr marL="860425"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60636B"/>
                </a:solidFill>
                <a:effectLst/>
                <a:uLnTx/>
                <a:uFillTx/>
                <a:latin typeface="Fira Sans Ultra"/>
                <a:ea typeface="+mn-ea"/>
                <a:cs typeface="+mn-cs"/>
              </a:rPr>
              <a:t>Grades 3-5</a:t>
            </a:r>
          </a:p>
          <a:p>
            <a:pPr marL="631825" marR="0" lvl="2"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0636B"/>
              </a:solidFill>
              <a:effectLst/>
              <a:uLnTx/>
              <a:uFillTx/>
              <a:latin typeface="Fira Sans Ultra"/>
              <a:ea typeface="+mn-ea"/>
              <a:cs typeface="+mn-cs"/>
            </a:endParaRPr>
          </a:p>
          <a:p>
            <a:pPr marL="403225"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4071"/>
                </a:solidFill>
                <a:effectLst/>
                <a:uLnTx/>
                <a:uFillTx/>
                <a:latin typeface="Fira Sans Ultra"/>
                <a:ea typeface="+mn-ea"/>
                <a:cs typeface="+mn-cs"/>
              </a:rPr>
              <a:t>Suggested for:</a:t>
            </a:r>
          </a:p>
          <a:p>
            <a:pPr marL="860425" marR="0" lvl="2"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004071"/>
                </a:solidFill>
                <a:effectLst/>
                <a:uLnTx/>
                <a:uFillTx/>
                <a:latin typeface="Fira Sans Ultra"/>
                <a:ea typeface="+mn-ea"/>
                <a:cs typeface="+mn-cs"/>
              </a:rPr>
              <a:t>Grades 7-9</a:t>
            </a:r>
            <a:endParaRPr kumimoji="0" lang="en-US" sz="2400" b="0" i="0" u="none" strike="noStrike" kern="1200" cap="none" spc="0" normalizeH="0" baseline="0" noProof="0" dirty="0">
              <a:ln>
                <a:noFill/>
              </a:ln>
              <a:solidFill>
                <a:srgbClr val="004071"/>
              </a:solidFill>
              <a:effectLst/>
              <a:uLnTx/>
              <a:uFillTx/>
              <a:latin typeface="Calibri" panose="020F0502020204030204"/>
              <a:ea typeface="+mn-ea"/>
              <a:cs typeface="+mn-cs"/>
            </a:endParaRPr>
          </a:p>
        </p:txBody>
      </p:sp>
      <p:pic>
        <p:nvPicPr>
          <p:cNvPr id="6" name="Picture 5"/>
          <p:cNvPicPr>
            <a:picLocks noChangeAspect="1"/>
          </p:cNvPicPr>
          <p:nvPr/>
        </p:nvPicPr>
        <p:blipFill>
          <a:blip r:embed="rId4"/>
          <a:stretch>
            <a:fillRect/>
          </a:stretch>
        </p:blipFill>
        <p:spPr>
          <a:xfrm>
            <a:off x="798040" y="1820300"/>
            <a:ext cx="2202688" cy="3686286"/>
          </a:xfrm>
          <a:prstGeom prst="rect">
            <a:avLst/>
          </a:prstGeom>
        </p:spPr>
      </p:pic>
      <p:sp>
        <p:nvSpPr>
          <p:cNvPr id="12" name="TextBox 11"/>
          <p:cNvSpPr txBox="1"/>
          <p:nvPr/>
        </p:nvSpPr>
        <p:spPr>
          <a:xfrm>
            <a:off x="7147458" y="1820300"/>
            <a:ext cx="480918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60636B"/>
                </a:solidFill>
                <a:effectLst/>
                <a:uLnTx/>
                <a:uFillTx/>
                <a:latin typeface="Fira Sans Ultra"/>
                <a:ea typeface="+mn-ea"/>
                <a:cs typeface="+mn-cs"/>
              </a:rPr>
              <a:t>Qualitative Features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60636B"/>
              </a:solidFill>
              <a:effectLst/>
              <a:uLnTx/>
              <a:uFillTx/>
              <a:latin typeface="Fira Sans Ultra"/>
              <a:ea typeface="+mn-ea"/>
              <a:cs typeface="+mn-cs"/>
            </a:endParaRPr>
          </a:p>
          <a:p>
            <a:pPr marL="282575" marR="0" lvl="0" indent="-161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60636B"/>
                </a:solidFill>
                <a:effectLst/>
                <a:uLnTx/>
                <a:uFillTx/>
                <a:latin typeface="Fira Sans Ultra"/>
                <a:ea typeface="+mn-ea"/>
                <a:cs typeface="+mn-cs"/>
              </a:rPr>
              <a:t>Narrative contains several flashbacks</a:t>
            </a:r>
          </a:p>
          <a:p>
            <a:pPr marL="282575" marR="0" lvl="0" indent="-161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1" i="0" u="none" strike="noStrike" kern="1200" cap="none" spc="0" normalizeH="0" baseline="0" noProof="0" dirty="0">
              <a:ln>
                <a:noFill/>
              </a:ln>
              <a:solidFill>
                <a:srgbClr val="60636B"/>
              </a:solidFill>
              <a:effectLst/>
              <a:uLnTx/>
              <a:uFillTx/>
              <a:latin typeface="Fira Sans Ultra"/>
              <a:ea typeface="+mn-ea"/>
              <a:cs typeface="+mn-cs"/>
            </a:endParaRPr>
          </a:p>
          <a:p>
            <a:pPr marL="282575" marR="0" lvl="0" indent="-161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60636B"/>
                </a:solidFill>
                <a:effectLst/>
                <a:uLnTx/>
                <a:uFillTx/>
                <a:latin typeface="Fira Sans Ultra"/>
                <a:ea typeface="+mn-ea"/>
                <a:cs typeface="+mn-cs"/>
              </a:rPr>
              <a:t>Difficult content like loss of free will and death of loved ones</a:t>
            </a:r>
          </a:p>
          <a:p>
            <a:pPr marL="12065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60636B"/>
              </a:solidFill>
              <a:effectLst/>
              <a:uLnTx/>
              <a:uFillTx/>
              <a:latin typeface="Fira Sans Ultra"/>
              <a:ea typeface="+mn-ea"/>
              <a:cs typeface="+mn-cs"/>
            </a:endParaRPr>
          </a:p>
          <a:p>
            <a:pPr marL="282575" marR="0" lvl="0" indent="-161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60636B"/>
                </a:solidFill>
                <a:effectLst/>
                <a:uLnTx/>
                <a:uFillTx/>
                <a:latin typeface="Fira Sans Ultra"/>
                <a:ea typeface="+mn-ea"/>
                <a:cs typeface="+mn-cs"/>
              </a:rPr>
              <a:t>Use of euphemism requires inference making</a:t>
            </a:r>
          </a:p>
          <a:p>
            <a:pPr marL="282575" marR="0" lvl="0" indent="-1619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60636B"/>
              </a:solidFill>
              <a:effectLst/>
              <a:uLnTx/>
              <a:uFillTx/>
              <a:latin typeface="Fira Sans Ultr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1" i="0" u="none" strike="noStrike" kern="1200" cap="none" spc="0" normalizeH="0" baseline="0" noProof="0" dirty="0">
              <a:ln>
                <a:noFill/>
              </a:ln>
              <a:solidFill>
                <a:srgbClr val="60636B"/>
              </a:solidFill>
              <a:effectLst/>
              <a:uLnTx/>
              <a:uFillTx/>
              <a:latin typeface="Fira Sans Ultra"/>
              <a:ea typeface="+mn-ea"/>
              <a:cs typeface="+mn-cs"/>
            </a:endParaRPr>
          </a:p>
        </p:txBody>
      </p:sp>
    </p:spTree>
    <p:custDataLst>
      <p:tags r:id="rId1"/>
    </p:custDataLst>
    <p:extLst>
      <p:ext uri="{BB962C8B-B14F-4D97-AF65-F5344CB8AC3E}">
        <p14:creationId xmlns:p14="http://schemas.microsoft.com/office/powerpoint/2010/main" val="10009731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8585" y="233240"/>
            <a:ext cx="11369903" cy="1069120"/>
          </a:xfrm>
        </p:spPr>
        <p:txBody>
          <a:bodyPr>
            <a:normAutofit fontScale="90000"/>
          </a:bodyPr>
          <a:lstStyle/>
          <a:p>
            <a:r>
              <a:rPr lang="en-US" dirty="0" smtClean="0"/>
              <a:t>Reader and Task Considerations:</a:t>
            </a:r>
            <a:br>
              <a:rPr lang="en-US" dirty="0" smtClean="0"/>
            </a:br>
            <a:r>
              <a:rPr lang="en-US" sz="4000" dirty="0" smtClean="0"/>
              <a:t>Reader’s Level of Skillfulness</a:t>
            </a: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31</a:t>
            </a:fld>
            <a:endParaRPr lang="en-US"/>
          </a:p>
        </p:txBody>
      </p:sp>
      <p:sp>
        <p:nvSpPr>
          <p:cNvPr id="8" name="Content Placeholder 7"/>
          <p:cNvSpPr>
            <a:spLocks noGrp="1"/>
          </p:cNvSpPr>
          <p:nvPr>
            <p:ph idx="1"/>
          </p:nvPr>
        </p:nvSpPr>
        <p:spPr>
          <a:xfrm>
            <a:off x="398585" y="1543905"/>
            <a:ext cx="11369903" cy="4329357"/>
          </a:xfrm>
        </p:spPr>
        <p:txBody>
          <a:bodyPr>
            <a:normAutofit lnSpcReduction="10000"/>
          </a:bodyPr>
          <a:lstStyle/>
          <a:p>
            <a:pPr marL="342900" lvl="1" indent="-342900"/>
            <a:r>
              <a:rPr lang="en-US" sz="3000" dirty="0" smtClean="0"/>
              <a:t>When readers struggle with comprehension skills like inferencing, predicting, and/or visualizing, explicit support is often needed to support them with on-grade level, standards-aligned tasks.</a:t>
            </a:r>
          </a:p>
          <a:p>
            <a:pPr marL="800100" lvl="2" indent="-342900"/>
            <a:r>
              <a:rPr lang="en-US" sz="2600" dirty="0"/>
              <a:t>Analyze a text’s qualitative features to help identify sections where students may struggle: complex ideas, themes, or text organization as well as figurative language and literary techniques. </a:t>
            </a:r>
          </a:p>
          <a:p>
            <a:pPr marL="800100" lvl="2" indent="-342900"/>
            <a:r>
              <a:rPr lang="en-US" sz="2600" dirty="0" smtClean="0"/>
              <a:t>Design sets of standards-based text-dependent questions to scaffold students from part-to-whole, including “support” TDQs targeting a standard in a lower grade level to give students the step they need to reach the current standard on the “focus” TDQ.</a:t>
            </a:r>
          </a:p>
          <a:p>
            <a:pPr marL="800100" lvl="2" indent="-342900"/>
            <a:endParaRPr lang="en-US" sz="2400" dirty="0"/>
          </a:p>
          <a:p>
            <a:pPr marL="800100" lvl="2" indent="-342900"/>
            <a:endParaRPr lang="en-US" sz="2400" dirty="0" smtClean="0"/>
          </a:p>
        </p:txBody>
      </p:sp>
    </p:spTree>
    <p:extLst>
      <p:ext uri="{BB962C8B-B14F-4D97-AF65-F5344CB8AC3E}">
        <p14:creationId xmlns:p14="http://schemas.microsoft.com/office/powerpoint/2010/main" val="20717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5" name="Picture 4"/>
          <p:cNvPicPr>
            <a:picLocks noChangeAspect="1"/>
          </p:cNvPicPr>
          <p:nvPr/>
        </p:nvPicPr>
        <p:blipFill>
          <a:blip r:embed="rId2"/>
          <a:stretch>
            <a:fillRect/>
          </a:stretch>
        </p:blipFill>
        <p:spPr>
          <a:xfrm>
            <a:off x="1299640" y="-1"/>
            <a:ext cx="9592720" cy="6858002"/>
          </a:xfrm>
          <a:prstGeom prst="rect">
            <a:avLst/>
          </a:prstGeom>
        </p:spPr>
      </p:pic>
    </p:spTree>
    <p:extLst>
      <p:ext uri="{BB962C8B-B14F-4D97-AF65-F5344CB8AC3E}">
        <p14:creationId xmlns:p14="http://schemas.microsoft.com/office/powerpoint/2010/main" val="40715638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5" name="Picture 4"/>
          <p:cNvPicPr>
            <a:picLocks noChangeAspect="1"/>
          </p:cNvPicPr>
          <p:nvPr/>
        </p:nvPicPr>
        <p:blipFill>
          <a:blip r:embed="rId2"/>
          <a:stretch>
            <a:fillRect/>
          </a:stretch>
        </p:blipFill>
        <p:spPr>
          <a:xfrm>
            <a:off x="1706880" y="-9797"/>
            <a:ext cx="8778240" cy="6877594"/>
          </a:xfrm>
          <a:prstGeom prst="rect">
            <a:avLst/>
          </a:prstGeom>
        </p:spPr>
      </p:pic>
    </p:spTree>
    <p:extLst>
      <p:ext uri="{BB962C8B-B14F-4D97-AF65-F5344CB8AC3E}">
        <p14:creationId xmlns:p14="http://schemas.microsoft.com/office/powerpoint/2010/main" val="11624679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43746"/>
            <a:ext cx="6362882" cy="1524633"/>
          </a:xfrm>
        </p:spPr>
        <p:txBody>
          <a:bodyPr anchor="t">
            <a:normAutofit/>
          </a:bodyPr>
          <a:lstStyle/>
          <a:p>
            <a:r>
              <a:rPr lang="en-US" sz="4000" b="1" dirty="0" smtClean="0">
                <a:latin typeface="Vollkorn Regular" panose="02000503070000020003" pitchFamily="2" charset="0"/>
              </a:rPr>
              <a:t>Determining Text Complexity</a:t>
            </a:r>
            <a:endParaRPr lang="en-US" sz="4000" b="1" dirty="0">
              <a:latin typeface="Vollkorn Regular" panose="02000503070000020003" pitchFamily="2"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6" name="TextBox 5"/>
          <p:cNvSpPr txBox="1"/>
          <p:nvPr/>
        </p:nvSpPr>
        <p:spPr>
          <a:xfrm>
            <a:off x="166255" y="1904538"/>
            <a:ext cx="5295282" cy="30315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2800" b="0" i="0" u="none" strike="noStrike" kern="1200" cap="none" spc="0" normalizeH="0" baseline="0" noProof="0" dirty="0" smtClean="0">
                <a:ln>
                  <a:noFill/>
                </a:ln>
                <a:solidFill>
                  <a:srgbClr val="60636B"/>
                </a:solidFill>
                <a:effectLst/>
                <a:uLnTx/>
                <a:uFillTx/>
                <a:latin typeface="Fira Sans Ultra"/>
                <a:ea typeface="+mn-ea"/>
                <a:cs typeface="+mn-cs"/>
              </a:rPr>
              <a:t>Analyze a classroom text for three aspects of text complexity:</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60636B"/>
                </a:solidFill>
                <a:effectLst/>
                <a:uLnTx/>
                <a:uFillTx/>
                <a:latin typeface="Fira Sans Ultra"/>
                <a:ea typeface="+mn-ea"/>
                <a:cs typeface="+mn-cs"/>
              </a:rPr>
              <a:t>Central ideas</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60636B"/>
                </a:solidFill>
                <a:effectLst/>
                <a:uLnTx/>
                <a:uFillTx/>
                <a:latin typeface="Fira Sans Ultra"/>
                <a:ea typeface="+mn-ea"/>
                <a:cs typeface="+mn-cs"/>
              </a:rPr>
              <a:t>Structure</a:t>
            </a:r>
          </a:p>
          <a:p>
            <a:pPr marL="914400" marR="0" lvl="1"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smtClean="0">
                <a:ln>
                  <a:noFill/>
                </a:ln>
                <a:solidFill>
                  <a:srgbClr val="60636B"/>
                </a:solidFill>
                <a:effectLst/>
                <a:uLnTx/>
                <a:uFillTx/>
                <a:latin typeface="Fira Sans Ultra"/>
                <a:ea typeface="+mn-ea"/>
                <a:cs typeface="+mn-cs"/>
              </a:rPr>
              <a:t>Vocabulary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60636B"/>
              </a:solidFill>
              <a:effectLst/>
              <a:uLnTx/>
              <a:uFillTx/>
              <a:latin typeface="Fira Sans Ultra"/>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60636B"/>
              </a:solidFill>
              <a:effectLst/>
              <a:uLnTx/>
              <a:uFillTx/>
              <a:latin typeface="Fira Sans Ultra"/>
              <a:ea typeface="+mn-ea"/>
              <a:cs typeface="+mn-cs"/>
            </a:endParaRPr>
          </a:p>
        </p:txBody>
      </p:sp>
      <p:pic>
        <p:nvPicPr>
          <p:cNvPr id="3" name="Picture 2"/>
          <p:cNvPicPr>
            <a:picLocks noChangeAspect="1"/>
          </p:cNvPicPr>
          <p:nvPr/>
        </p:nvPicPr>
        <p:blipFill>
          <a:blip r:embed="rId2"/>
          <a:stretch>
            <a:fillRect/>
          </a:stretch>
        </p:blipFill>
        <p:spPr>
          <a:xfrm>
            <a:off x="5931965" y="143746"/>
            <a:ext cx="5120078" cy="6431317"/>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3667719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43746"/>
            <a:ext cx="11922826" cy="1400159"/>
          </a:xfrm>
        </p:spPr>
        <p:txBody>
          <a:bodyPr anchor="t">
            <a:normAutofit/>
          </a:bodyPr>
          <a:lstStyle/>
          <a:p>
            <a:r>
              <a:rPr lang="en-US" sz="4000" b="1" dirty="0" smtClean="0">
                <a:latin typeface="Vollkorn Regular" panose="02000503070000020003" pitchFamily="2" charset="0"/>
              </a:rPr>
              <a:t>Sample of Completed Text Complexity Analysis</a:t>
            </a:r>
            <a:endParaRPr lang="en-US" sz="4000" b="1" dirty="0">
              <a:latin typeface="Vollkorn Regular" panose="02000503070000020003" pitchFamily="2"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a:ln>
                <a:noFill/>
              </a:ln>
              <a:solidFill>
                <a:srgbClr val="FFFFFF"/>
              </a:solidFill>
              <a:effectLst/>
              <a:uLnTx/>
              <a:uFillTx/>
              <a:latin typeface="Fira Sans Ultra" charset="0"/>
            </a:endParaRPr>
          </a:p>
        </p:txBody>
      </p:sp>
      <p:pic>
        <p:nvPicPr>
          <p:cNvPr id="5" name="Picture 4"/>
          <p:cNvPicPr>
            <a:picLocks noChangeAspect="1"/>
          </p:cNvPicPr>
          <p:nvPr/>
        </p:nvPicPr>
        <p:blipFill>
          <a:blip r:embed="rId2"/>
          <a:stretch>
            <a:fillRect/>
          </a:stretch>
        </p:blipFill>
        <p:spPr>
          <a:xfrm>
            <a:off x="1849227" y="1071097"/>
            <a:ext cx="8556881" cy="4415303"/>
          </a:xfrm>
          <a:prstGeom prst="rect">
            <a:avLst/>
          </a:prstGeom>
        </p:spPr>
      </p:pic>
    </p:spTree>
    <p:extLst>
      <p:ext uri="{BB962C8B-B14F-4D97-AF65-F5344CB8AC3E}">
        <p14:creationId xmlns:p14="http://schemas.microsoft.com/office/powerpoint/2010/main" val="2737532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43746"/>
            <a:ext cx="11922826" cy="1400159"/>
          </a:xfrm>
        </p:spPr>
        <p:txBody>
          <a:bodyPr anchor="t">
            <a:normAutofit/>
          </a:bodyPr>
          <a:lstStyle/>
          <a:p>
            <a:r>
              <a:rPr lang="en-US" sz="4000" b="1" dirty="0" smtClean="0">
                <a:latin typeface="Vollkorn Regular" panose="02000503070000020003" pitchFamily="2" charset="0"/>
              </a:rPr>
              <a:t>Standards-Aligned Practice: TDQs</a:t>
            </a:r>
            <a:endParaRPr lang="en-US" sz="4000" b="1" dirty="0">
              <a:latin typeface="Vollkorn Regular" panose="02000503070000020003" pitchFamily="2"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7" name="Rectangle 6"/>
          <p:cNvSpPr/>
          <p:nvPr/>
        </p:nvSpPr>
        <p:spPr>
          <a:xfrm>
            <a:off x="2190723" y="911414"/>
            <a:ext cx="7936902" cy="4993035"/>
          </a:xfrm>
          <a:prstGeom prst="rect">
            <a:avLst/>
          </a:prstGeom>
          <a:solidFill>
            <a:srgbClr val="013F71"/>
          </a:solidFill>
          <a:ln>
            <a:solidFill>
              <a:srgbClr val="0040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 name="Down Arrow 8"/>
          <p:cNvSpPr/>
          <p:nvPr/>
        </p:nvSpPr>
        <p:spPr>
          <a:xfrm rot="3974736">
            <a:off x="5187967" y="1109583"/>
            <a:ext cx="438874" cy="1031434"/>
          </a:xfrm>
          <a:prstGeom prst="downArrow">
            <a:avLst/>
          </a:prstGeom>
          <a:solidFill>
            <a:srgbClr val="013F71"/>
          </a:solidFill>
        </p:spPr>
        <p:style>
          <a:lnRef idx="1">
            <a:schemeClr val="accent6"/>
          </a:lnRef>
          <a:fillRef idx="3">
            <a:schemeClr val="accent6"/>
          </a:fillRef>
          <a:effectRef idx="2">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 name="Picture 9"/>
          <p:cNvPicPr>
            <a:picLocks noChangeAspect="1"/>
          </p:cNvPicPr>
          <p:nvPr/>
        </p:nvPicPr>
        <p:blipFill>
          <a:blip r:embed="rId3"/>
          <a:stretch>
            <a:fillRect/>
          </a:stretch>
        </p:blipFill>
        <p:spPr>
          <a:xfrm>
            <a:off x="2345098" y="1093181"/>
            <a:ext cx="7628151" cy="4629499"/>
          </a:xfrm>
          <a:prstGeom prst="rect">
            <a:avLst/>
          </a:prstGeom>
          <a:solidFill>
            <a:srgbClr val="013F71"/>
          </a:solidFill>
          <a:ln>
            <a:noFill/>
          </a:ln>
          <a:effectLst>
            <a:outerShdw blurRad="292100" dist="139700" dir="2700000" algn="tl" rotWithShape="0">
              <a:srgbClr val="333333">
                <a:alpha val="65000"/>
              </a:srgbClr>
            </a:outerShdw>
          </a:effectLst>
        </p:spPr>
      </p:pic>
      <p:sp>
        <p:nvSpPr>
          <p:cNvPr id="11" name="Line Callout 1 10"/>
          <p:cNvSpPr/>
          <p:nvPr/>
        </p:nvSpPr>
        <p:spPr>
          <a:xfrm>
            <a:off x="3486322" y="1389015"/>
            <a:ext cx="1249416" cy="261818"/>
          </a:xfrm>
          <a:prstGeom prst="borderCallout1">
            <a:avLst/>
          </a:prstGeom>
          <a:solidFill>
            <a:srgbClr val="013F71"/>
          </a:solidFill>
          <a:ln>
            <a:solidFill>
              <a:srgbClr val="013F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Fira Sans"/>
                <a:ea typeface="+mn-ea"/>
                <a:cs typeface="+mn-cs"/>
              </a:rPr>
              <a:t>ELA.7.4</a:t>
            </a:r>
          </a:p>
        </p:txBody>
      </p:sp>
      <p:sp>
        <p:nvSpPr>
          <p:cNvPr id="12" name="Line Callout 1 11"/>
          <p:cNvSpPr/>
          <p:nvPr/>
        </p:nvSpPr>
        <p:spPr>
          <a:xfrm>
            <a:off x="7215940" y="2236555"/>
            <a:ext cx="1209126" cy="320331"/>
          </a:xfrm>
          <a:prstGeom prst="borderCallout1">
            <a:avLst/>
          </a:prstGeom>
          <a:solidFill>
            <a:srgbClr val="013F71"/>
          </a:solidFill>
          <a:ln>
            <a:solidFill>
              <a:srgbClr val="013F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Fira Sans"/>
                <a:ea typeface="+mn-ea"/>
                <a:cs typeface="+mn-cs"/>
              </a:rPr>
              <a:t>ELA.7.10</a:t>
            </a:r>
          </a:p>
        </p:txBody>
      </p:sp>
      <p:sp>
        <p:nvSpPr>
          <p:cNvPr id="13" name="Line Callout 1 12"/>
          <p:cNvSpPr/>
          <p:nvPr/>
        </p:nvSpPr>
        <p:spPr>
          <a:xfrm>
            <a:off x="5407403" y="3619076"/>
            <a:ext cx="1169500" cy="334621"/>
          </a:xfrm>
          <a:prstGeom prst="borderCallout1">
            <a:avLst>
              <a:gd name="adj1" fmla="val 18750"/>
              <a:gd name="adj2" fmla="val -8333"/>
              <a:gd name="adj3" fmla="val -24952"/>
              <a:gd name="adj4" fmla="val -56333"/>
            </a:avLst>
          </a:prstGeom>
          <a:solidFill>
            <a:srgbClr val="013F71"/>
          </a:solidFill>
          <a:ln>
            <a:solidFill>
              <a:srgbClr val="013F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Fira Sans"/>
                <a:ea typeface="+mn-ea"/>
                <a:cs typeface="+mn-cs"/>
              </a:rPr>
              <a:t>ELA.7.10</a:t>
            </a:r>
          </a:p>
        </p:txBody>
      </p:sp>
      <p:sp>
        <p:nvSpPr>
          <p:cNvPr id="14" name="Line Callout 1 13"/>
          <p:cNvSpPr/>
          <p:nvPr/>
        </p:nvSpPr>
        <p:spPr>
          <a:xfrm>
            <a:off x="7091983" y="4567952"/>
            <a:ext cx="1278398" cy="321222"/>
          </a:xfrm>
          <a:prstGeom prst="borderCallout1">
            <a:avLst>
              <a:gd name="adj1" fmla="val 18750"/>
              <a:gd name="adj2" fmla="val -8333"/>
              <a:gd name="adj3" fmla="val -31657"/>
              <a:gd name="adj4" fmla="val -54333"/>
            </a:avLst>
          </a:prstGeom>
          <a:solidFill>
            <a:srgbClr val="013F71"/>
          </a:solidFill>
          <a:ln>
            <a:solidFill>
              <a:srgbClr val="013F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Fira Sans"/>
                <a:ea typeface="+mn-ea"/>
                <a:cs typeface="+mn-cs"/>
              </a:rPr>
              <a:t>ELA.7.6</a:t>
            </a:r>
          </a:p>
        </p:txBody>
      </p:sp>
      <p:sp>
        <p:nvSpPr>
          <p:cNvPr id="15" name="Line Callout 1 14"/>
          <p:cNvSpPr/>
          <p:nvPr/>
        </p:nvSpPr>
        <p:spPr>
          <a:xfrm>
            <a:off x="9736719" y="4670965"/>
            <a:ext cx="2075929" cy="436418"/>
          </a:xfrm>
          <a:prstGeom prst="borderCallout1">
            <a:avLst>
              <a:gd name="adj1" fmla="val 55228"/>
              <a:gd name="adj2" fmla="val -6540"/>
              <a:gd name="adj3" fmla="val 105699"/>
              <a:gd name="adj4" fmla="val -65000"/>
            </a:avLst>
          </a:prstGeom>
          <a:solidFill>
            <a:srgbClr val="013F71"/>
          </a:solidFill>
          <a:ln>
            <a:solidFill>
              <a:srgbClr val="013F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Fira Sans"/>
                <a:ea typeface="+mn-ea"/>
                <a:cs typeface="+mn-cs"/>
              </a:rPr>
              <a:t>ELA.7.5, ELA.7.6</a:t>
            </a:r>
          </a:p>
        </p:txBody>
      </p:sp>
      <p:sp>
        <p:nvSpPr>
          <p:cNvPr id="3" name="Left Brace 2"/>
          <p:cNvSpPr/>
          <p:nvPr/>
        </p:nvSpPr>
        <p:spPr>
          <a:xfrm>
            <a:off x="1514682" y="1765500"/>
            <a:ext cx="598854" cy="398486"/>
          </a:xfrm>
          <a:prstGeom prst="leftBrace">
            <a:avLst/>
          </a:prstGeom>
          <a:ln w="57150">
            <a:solidFill>
              <a:srgbClr val="A7253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5" name="TextBox 4"/>
          <p:cNvSpPr txBox="1"/>
          <p:nvPr/>
        </p:nvSpPr>
        <p:spPr>
          <a:xfrm>
            <a:off x="186031" y="1537794"/>
            <a:ext cx="162807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Fira Sans" panose="020B0503050000020004"/>
                <a:ea typeface="+mn-ea"/>
                <a:cs typeface="+mn-cs"/>
              </a:rPr>
              <a:t>Start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Fira Sans" panose="020B0503050000020004"/>
                <a:ea typeface="+mn-ea"/>
                <a:cs typeface="+mn-cs"/>
              </a:rPr>
              <a:t>Small</a:t>
            </a:r>
            <a:endParaRPr kumimoji="0" lang="en-US" sz="1800" b="1" i="0" u="none" strike="noStrike" kern="1200" cap="none" spc="0" normalizeH="0" baseline="0" noProof="0" dirty="0">
              <a:ln>
                <a:noFill/>
              </a:ln>
              <a:solidFill>
                <a:srgbClr val="000000"/>
              </a:solidFill>
              <a:effectLst/>
              <a:uLnTx/>
              <a:uFillTx/>
              <a:latin typeface="Fira Sans" panose="020B0503050000020004"/>
              <a:ea typeface="+mn-ea"/>
              <a:cs typeface="+mn-cs"/>
            </a:endParaRPr>
          </a:p>
        </p:txBody>
      </p:sp>
      <p:sp>
        <p:nvSpPr>
          <p:cNvPr id="16" name="TextBox 15"/>
          <p:cNvSpPr txBox="1"/>
          <p:nvPr/>
        </p:nvSpPr>
        <p:spPr>
          <a:xfrm>
            <a:off x="186031" y="4929970"/>
            <a:ext cx="162807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Fira Sans" panose="020B0503050000020004"/>
                <a:ea typeface="+mn-ea"/>
                <a:cs typeface="+mn-cs"/>
              </a:rPr>
              <a:t>Analysis</a:t>
            </a:r>
            <a:endParaRPr kumimoji="0" lang="en-US" sz="1800" b="1" i="0" u="none" strike="noStrike" kern="1200" cap="none" spc="0" normalizeH="0" baseline="0" noProof="0" dirty="0">
              <a:ln>
                <a:noFill/>
              </a:ln>
              <a:solidFill>
                <a:srgbClr val="000000"/>
              </a:solidFill>
              <a:effectLst/>
              <a:uLnTx/>
              <a:uFillTx/>
              <a:latin typeface="Fira Sans" panose="020B0503050000020004"/>
              <a:ea typeface="+mn-ea"/>
              <a:cs typeface="+mn-cs"/>
            </a:endParaRPr>
          </a:p>
        </p:txBody>
      </p:sp>
      <p:sp>
        <p:nvSpPr>
          <p:cNvPr id="17" name="Right Arrow 16"/>
          <p:cNvSpPr/>
          <p:nvPr/>
        </p:nvSpPr>
        <p:spPr>
          <a:xfrm>
            <a:off x="383642" y="5243565"/>
            <a:ext cx="1832142" cy="458768"/>
          </a:xfrm>
          <a:prstGeom prst="rightArrow">
            <a:avLst/>
          </a:prstGeom>
          <a:solidFill>
            <a:srgbClr val="D3B257"/>
          </a:solidFill>
          <a:ln>
            <a:solidFill>
              <a:srgbClr val="D3B2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p:cNvSpPr txBox="1"/>
          <p:nvPr/>
        </p:nvSpPr>
        <p:spPr>
          <a:xfrm>
            <a:off x="120224" y="2556886"/>
            <a:ext cx="16280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Fira Sans" panose="020B0503050000020004"/>
                <a:ea typeface="+mn-ea"/>
                <a:cs typeface="+mn-cs"/>
              </a:rPr>
              <a:t>Address Challenging Portions</a:t>
            </a:r>
            <a:endParaRPr kumimoji="0" lang="en-US" sz="1800" b="1" i="0" u="none" strike="noStrike" kern="1200" cap="none" spc="0" normalizeH="0" baseline="0" noProof="0" dirty="0">
              <a:ln>
                <a:noFill/>
              </a:ln>
              <a:solidFill>
                <a:srgbClr val="000000"/>
              </a:solidFill>
              <a:effectLst/>
              <a:uLnTx/>
              <a:uFillTx/>
              <a:latin typeface="Fira Sans" panose="020B0503050000020004"/>
              <a:ea typeface="+mn-ea"/>
              <a:cs typeface="+mn-cs"/>
            </a:endParaRPr>
          </a:p>
        </p:txBody>
      </p:sp>
      <p:sp>
        <p:nvSpPr>
          <p:cNvPr id="19" name="Left Brace 18"/>
          <p:cNvSpPr/>
          <p:nvPr/>
        </p:nvSpPr>
        <p:spPr>
          <a:xfrm>
            <a:off x="1489785" y="2625767"/>
            <a:ext cx="598854" cy="1168044"/>
          </a:xfrm>
          <a:prstGeom prst="leftBrace">
            <a:avLst/>
          </a:prstGeom>
          <a:ln w="57150">
            <a:solidFill>
              <a:srgbClr val="A7253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0" name="TextBox 19"/>
          <p:cNvSpPr txBox="1"/>
          <p:nvPr/>
        </p:nvSpPr>
        <p:spPr>
          <a:xfrm>
            <a:off x="229267" y="3862692"/>
            <a:ext cx="1628078"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Fira Sans" panose="020B0503050000020004"/>
                <a:ea typeface="+mn-ea"/>
                <a:cs typeface="+mn-cs"/>
              </a:rPr>
              <a:t>Address Central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000000"/>
                </a:solidFill>
                <a:effectLst/>
                <a:uLnTx/>
                <a:uFillTx/>
                <a:latin typeface="Fira Sans" panose="020B0503050000020004"/>
                <a:ea typeface="+mn-ea"/>
                <a:cs typeface="+mn-cs"/>
              </a:rPr>
              <a:t>Ideas</a:t>
            </a:r>
            <a:endParaRPr kumimoji="0" lang="en-US" sz="1800" b="1" i="0" u="none" strike="noStrike" kern="1200" cap="none" spc="0" normalizeH="0" baseline="0" noProof="0" dirty="0">
              <a:ln>
                <a:noFill/>
              </a:ln>
              <a:solidFill>
                <a:srgbClr val="000000"/>
              </a:solidFill>
              <a:effectLst/>
              <a:uLnTx/>
              <a:uFillTx/>
              <a:latin typeface="Fira Sans" panose="020B0503050000020004"/>
              <a:ea typeface="+mn-ea"/>
              <a:cs typeface="+mn-cs"/>
            </a:endParaRPr>
          </a:p>
        </p:txBody>
      </p:sp>
      <p:sp>
        <p:nvSpPr>
          <p:cNvPr id="21" name="Left Brace 20"/>
          <p:cNvSpPr/>
          <p:nvPr/>
        </p:nvSpPr>
        <p:spPr>
          <a:xfrm>
            <a:off x="1462659" y="4251354"/>
            <a:ext cx="598854" cy="398486"/>
          </a:xfrm>
          <a:prstGeom prst="leftBrace">
            <a:avLst/>
          </a:prstGeom>
          <a:ln w="57150">
            <a:solidFill>
              <a:srgbClr val="A7253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7011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8585" y="474785"/>
            <a:ext cx="11369903" cy="1069120"/>
          </a:xfrm>
        </p:spPr>
        <p:txBody>
          <a:bodyPr>
            <a:normAutofit fontScale="90000"/>
          </a:bodyPr>
          <a:lstStyle/>
          <a:p>
            <a:r>
              <a:rPr lang="en-US" dirty="0" smtClean="0"/>
              <a:t>Reader and Task Considerations:</a:t>
            </a:r>
            <a:br>
              <a:rPr lang="en-US" dirty="0" smtClean="0"/>
            </a:br>
            <a:r>
              <a:rPr lang="en-US" sz="4000" dirty="0" smtClean="0"/>
              <a:t>Reader’s Prior Knowledge and Experiences</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16630861-4318-414B-8E21-CA5F03E7BD41}" type="slidenum">
              <a:rPr lang="en-US" smtClean="0"/>
              <a:t>37</a:t>
            </a:fld>
            <a:endParaRPr lang="en-US"/>
          </a:p>
        </p:txBody>
      </p:sp>
      <p:sp>
        <p:nvSpPr>
          <p:cNvPr id="8" name="Content Placeholder 7"/>
          <p:cNvSpPr>
            <a:spLocks noGrp="1"/>
          </p:cNvSpPr>
          <p:nvPr>
            <p:ph idx="1"/>
          </p:nvPr>
        </p:nvSpPr>
        <p:spPr>
          <a:xfrm>
            <a:off x="398585" y="1543905"/>
            <a:ext cx="11369903" cy="4329357"/>
          </a:xfrm>
        </p:spPr>
        <p:txBody>
          <a:bodyPr>
            <a:normAutofit/>
          </a:bodyPr>
          <a:lstStyle/>
          <a:p>
            <a:pPr marL="342900" lvl="1" indent="-342900"/>
            <a:r>
              <a:rPr lang="en-US" sz="3000" dirty="0" smtClean="0"/>
              <a:t>A reader’s prior knowledge of a topic can be a barrier or a blessing.</a:t>
            </a:r>
          </a:p>
          <a:p>
            <a:pPr marL="800100" lvl="2" indent="-342900"/>
            <a:r>
              <a:rPr lang="en-US" sz="2600" dirty="0" smtClean="0"/>
              <a:t>Determine </a:t>
            </a:r>
            <a:r>
              <a:rPr lang="en-US" sz="2600" dirty="0"/>
              <a:t>how much students already know about the topics, vocabulary, and concepts in the text. </a:t>
            </a:r>
            <a:endParaRPr lang="en-US" sz="2600" dirty="0" smtClean="0"/>
          </a:p>
          <a:p>
            <a:pPr marL="800100" lvl="2" indent="-342900"/>
            <a:r>
              <a:rPr lang="en-US" sz="2600" dirty="0" smtClean="0"/>
              <a:t>Help students with higher levels of knowledge/experience </a:t>
            </a:r>
            <a:r>
              <a:rPr lang="en-US" sz="2600" u="sng" dirty="0" smtClean="0"/>
              <a:t>leverage</a:t>
            </a:r>
            <a:r>
              <a:rPr lang="en-US" sz="2600" dirty="0" smtClean="0"/>
              <a:t> their familiarity to strengthen their comprehension and overcome other areas where they may be weaker.</a:t>
            </a:r>
          </a:p>
          <a:p>
            <a:pPr marL="800100" lvl="2" indent="-342900"/>
            <a:r>
              <a:rPr lang="en-US" sz="2600" dirty="0" smtClean="0"/>
              <a:t>Help students with lower levels of knowledge/experience </a:t>
            </a:r>
            <a:r>
              <a:rPr lang="en-US" sz="2600" u="sng" dirty="0" smtClean="0"/>
              <a:t>close their knowledge or experience gaps </a:t>
            </a:r>
            <a:r>
              <a:rPr lang="en-US" sz="2600" dirty="0" smtClean="0"/>
              <a:t>by a</a:t>
            </a:r>
            <a:r>
              <a:rPr lang="en-US" sz="2400" dirty="0" smtClean="0"/>
              <a:t>ddressing vocabulary and content necessary to understand the text explicitly remembering to </a:t>
            </a:r>
            <a:r>
              <a:rPr lang="en-US" sz="2400" b="1" i="1" dirty="0" smtClean="0"/>
              <a:t>always bring the learning back into context </a:t>
            </a:r>
            <a:r>
              <a:rPr lang="en-US" sz="2400" dirty="0" smtClean="0"/>
              <a:t>with </a:t>
            </a:r>
            <a:r>
              <a:rPr lang="en-US" sz="2400" dirty="0"/>
              <a:t>the text.</a:t>
            </a:r>
          </a:p>
          <a:p>
            <a:pPr marL="800100" lvl="2" indent="-342900"/>
            <a:endParaRPr lang="en-US" sz="2600" dirty="0" smtClean="0"/>
          </a:p>
          <a:p>
            <a:pPr marL="800100" lvl="2" indent="-342900"/>
            <a:endParaRPr lang="en-US" sz="2400" dirty="0"/>
          </a:p>
          <a:p>
            <a:pPr marL="800100" lvl="2" indent="-342900"/>
            <a:endParaRPr lang="en-US" sz="2400" dirty="0" smtClean="0"/>
          </a:p>
        </p:txBody>
      </p:sp>
    </p:spTree>
    <p:extLst>
      <p:ext uri="{BB962C8B-B14F-4D97-AF65-F5344CB8AC3E}">
        <p14:creationId xmlns:p14="http://schemas.microsoft.com/office/powerpoint/2010/main" val="21965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fade">
                                      <p:cBhvr>
                                        <p:cTn id="13" dur="500"/>
                                        <p:tgtEl>
                                          <p:spTgt spid="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fade">
                                      <p:cBhvr>
                                        <p:cTn id="1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ontent Placeholder 17"/>
          <p:cNvGraphicFramePr>
            <a:graphicFrameLocks noGrp="1"/>
          </p:cNvGraphicFramePr>
          <p:nvPr>
            <p:ph idx="1"/>
            <p:extLst/>
          </p:nvPr>
        </p:nvGraphicFramePr>
        <p:xfrm>
          <a:off x="544099" y="197677"/>
          <a:ext cx="8648700" cy="5695950"/>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descr="pamplonaredsalesians - CARLOS TORREZ"/>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30688" y="197677"/>
            <a:ext cx="2369246" cy="15869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9822755" y="1784625"/>
            <a:ext cx="236924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Fira Sans" panose="020B0503050000020004"/>
                <a:ea typeface="+mn-ea"/>
                <a:cs typeface="+mn-cs"/>
              </a:rPr>
              <a:t>“The Baseball Study” – </a:t>
            </a:r>
            <a:r>
              <a:rPr kumimoji="0" lang="en-US" sz="1600" b="0" i="0" u="none" strike="noStrike" kern="1200" cap="none" spc="0" normalizeH="0" baseline="0" noProof="0" dirty="0" err="1">
                <a:ln>
                  <a:noFill/>
                </a:ln>
                <a:solidFill>
                  <a:srgbClr val="000000"/>
                </a:solidFill>
                <a:effectLst/>
                <a:uLnTx/>
                <a:uFillTx/>
                <a:latin typeface="Fira Sans" panose="020B0503050000020004"/>
                <a:ea typeface="+mn-ea"/>
                <a:cs typeface="+mn-cs"/>
              </a:rPr>
              <a:t>Recht</a:t>
            </a:r>
            <a:r>
              <a:rPr kumimoji="0" lang="en-US" sz="1600" b="0" i="0" u="none" strike="noStrike" kern="1200" cap="none" spc="0" normalizeH="0" baseline="0" noProof="0" dirty="0">
                <a:ln>
                  <a:noFill/>
                </a:ln>
                <a:solidFill>
                  <a:srgbClr val="000000"/>
                </a:solidFill>
                <a:effectLst/>
                <a:uLnTx/>
                <a:uFillTx/>
                <a:latin typeface="Fira Sans" panose="020B0503050000020004"/>
                <a:ea typeface="+mn-ea"/>
                <a:cs typeface="+mn-cs"/>
              </a:rPr>
              <a:t> &amp; Leslie (1988)</a:t>
            </a:r>
          </a:p>
        </p:txBody>
      </p:sp>
    </p:spTree>
    <p:extLst>
      <p:ext uri="{BB962C8B-B14F-4D97-AF65-F5344CB8AC3E}">
        <p14:creationId xmlns:p14="http://schemas.microsoft.com/office/powerpoint/2010/main" val="12761840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255" y="143746"/>
            <a:ext cx="11922826" cy="1400159"/>
          </a:xfrm>
        </p:spPr>
        <p:txBody>
          <a:bodyPr anchor="t">
            <a:normAutofit fontScale="90000"/>
          </a:bodyPr>
          <a:lstStyle/>
          <a:p>
            <a:r>
              <a:rPr lang="en-US" sz="3600" b="1" dirty="0" smtClean="0">
                <a:latin typeface="Vollkorn Regular" panose="02000503070000020003" pitchFamily="2" charset="0"/>
              </a:rPr>
              <a:t>Ensuring All Students Success with On-Grade Level, Standards-Aligned Learning Activities </a:t>
            </a:r>
            <a:r>
              <a:rPr lang="en-US" sz="3600" b="1" smtClean="0">
                <a:latin typeface="Vollkorn Regular" panose="02000503070000020003" pitchFamily="2" charset="0"/>
              </a:rPr>
              <a:t>and Tasks</a:t>
            </a:r>
            <a:br>
              <a:rPr lang="en-US" sz="3600" b="1" smtClean="0">
                <a:latin typeface="Vollkorn Regular" panose="02000503070000020003" pitchFamily="2" charset="0"/>
              </a:rPr>
            </a:br>
            <a:endParaRPr lang="en-US" sz="3600" b="1" dirty="0">
              <a:latin typeface="Vollkorn Regular" panose="02000503070000020003" pitchFamily="2" charset="0"/>
            </a:endParaRP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3" name="Rectangle 2"/>
          <p:cNvSpPr/>
          <p:nvPr/>
        </p:nvSpPr>
        <p:spPr>
          <a:xfrm>
            <a:off x="327101" y="1030246"/>
            <a:ext cx="11441387" cy="4154984"/>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ira Sans" panose="020B0503050000020004"/>
                <a:ea typeface="+mn-ea"/>
                <a:cs typeface="+mn-cs"/>
              </a:rPr>
              <a:t>Do the questions mirror the language and the skills in the standard itself</a:t>
            </a:r>
            <a:r>
              <a:rPr kumimoji="0" lang="en-US" sz="2400" b="0" i="0" u="none" strike="noStrike" kern="1200" cap="none" spc="0" normalizeH="0" baseline="0" noProof="0" dirty="0" smtClean="0">
                <a:ln>
                  <a:noFill/>
                </a:ln>
                <a:solidFill>
                  <a:srgbClr val="000000"/>
                </a:solidFill>
                <a:effectLst/>
                <a:uLnTx/>
                <a:uFillTx/>
                <a:latin typeface="Fira Sans" panose="020B05030500000200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Fira Sans" panose="020B05030500000200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ira Sans" panose="020B0503050000020004"/>
                <a:ea typeface="+mn-ea"/>
                <a:cs typeface="+mn-cs"/>
              </a:rPr>
              <a:t>Is the focus passage(s) appropriate to answer the focus question</a:t>
            </a:r>
            <a:r>
              <a:rPr kumimoji="0" lang="en-US" sz="2400" b="0" i="0" u="none" strike="noStrike" kern="1200" cap="none" spc="0" normalizeH="0" baseline="0" noProof="0" dirty="0" smtClean="0">
                <a:ln>
                  <a:noFill/>
                </a:ln>
                <a:solidFill>
                  <a:srgbClr val="000000"/>
                </a:solidFill>
                <a:effectLst/>
                <a:uLnTx/>
                <a:uFillTx/>
                <a:latin typeface="Fira Sans" panose="020B05030500000200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Fira Sans" panose="020B05030500000200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ira Sans" panose="020B0503050000020004"/>
                <a:ea typeface="+mn-ea"/>
                <a:cs typeface="+mn-cs"/>
              </a:rPr>
              <a:t>Do the scaffolding questions help gather the evidence necessary to answer the focus question</a:t>
            </a:r>
            <a:r>
              <a:rPr kumimoji="0" lang="en-US" sz="2400" b="0" i="0" u="none" strike="noStrike" kern="1200" cap="none" spc="0" normalizeH="0" baseline="0" noProof="0" dirty="0" smtClean="0">
                <a:ln>
                  <a:noFill/>
                </a:ln>
                <a:solidFill>
                  <a:srgbClr val="000000"/>
                </a:solidFill>
                <a:effectLst/>
                <a:uLnTx/>
                <a:uFillTx/>
                <a:latin typeface="Fira Sans" panose="020B05030500000200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Fira Sans" panose="020B05030500000200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Fira Sans" panose="020B0503050000020004"/>
                <a:ea typeface="+mn-ea"/>
                <a:cs typeface="+mn-cs"/>
              </a:rPr>
              <a:t>Are there more than 3 or 4 scaffolding </a:t>
            </a:r>
            <a:r>
              <a:rPr kumimoji="0" lang="en-US" sz="2400" b="0" i="0" u="none" strike="noStrike" kern="1200" cap="none" spc="0" normalizeH="0" baseline="0" noProof="0" dirty="0" smtClean="0">
                <a:ln>
                  <a:noFill/>
                </a:ln>
                <a:solidFill>
                  <a:srgbClr val="000000"/>
                </a:solidFill>
                <a:effectLst/>
                <a:uLnTx/>
                <a:uFillTx/>
                <a:latin typeface="Fira Sans" panose="020B0503050000020004"/>
                <a:ea typeface="+mn-ea"/>
                <a:cs typeface="+mn-cs"/>
              </a:rPr>
              <a:t>questions per focus question?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00000"/>
                </a:solidFill>
                <a:effectLst/>
                <a:uLnTx/>
                <a:uFillTx/>
                <a:latin typeface="Fira Sans" panose="020B0503050000020004"/>
                <a:ea typeface="+mn-ea"/>
                <a:cs typeface="+mn-cs"/>
              </a:rPr>
              <a:t>If </a:t>
            </a:r>
            <a:r>
              <a:rPr kumimoji="0" lang="en-US" sz="2400" b="0" i="0" u="none" strike="noStrike" kern="1200" cap="none" spc="0" normalizeH="0" baseline="0" noProof="0" dirty="0">
                <a:ln>
                  <a:noFill/>
                </a:ln>
                <a:solidFill>
                  <a:srgbClr val="000000"/>
                </a:solidFill>
                <a:effectLst/>
                <a:uLnTx/>
                <a:uFillTx/>
                <a:latin typeface="Fira Sans" panose="020B0503050000020004"/>
                <a:ea typeface="+mn-ea"/>
                <a:cs typeface="+mn-cs"/>
              </a:rPr>
              <a:t>there are more than four, the size and scope of the focus TDQ/lesson is likely too big and it needs to be </a:t>
            </a:r>
            <a:r>
              <a:rPr kumimoji="0" lang="en-US" sz="2400" b="0" i="0" u="none" strike="noStrike" kern="1200" cap="none" spc="0" normalizeH="0" baseline="0" noProof="0" dirty="0" smtClean="0">
                <a:ln>
                  <a:noFill/>
                </a:ln>
                <a:solidFill>
                  <a:srgbClr val="000000"/>
                </a:solidFill>
                <a:effectLst/>
                <a:uLnTx/>
                <a:uFillTx/>
                <a:latin typeface="Fira Sans" panose="020B0503050000020004"/>
                <a:ea typeface="+mn-ea"/>
                <a:cs typeface="+mn-cs"/>
              </a:rPr>
              <a:t>reevaluated</a:t>
            </a:r>
            <a:r>
              <a:rPr kumimoji="0" lang="en-US" sz="2400" b="0" i="0" u="none" strike="noStrike" kern="1200" cap="none" spc="0" normalizeH="0" baseline="0" noProof="0" dirty="0">
                <a:ln>
                  <a:noFill/>
                </a:ln>
                <a:solidFill>
                  <a:srgbClr val="000000"/>
                </a:solidFill>
                <a:effectLst/>
                <a:uLnTx/>
                <a:uFillTx/>
                <a:latin typeface="Fira Sans" panose="020B0503050000020004"/>
                <a:ea typeface="+mn-ea"/>
                <a:cs typeface="+mn-cs"/>
              </a:rPr>
              <a:t>.</a:t>
            </a:r>
            <a:endParaRPr kumimoji="0" lang="en-US" sz="2400" b="0" i="0" u="none" strike="noStrike" kern="1200" cap="none" spc="0" normalizeH="0" baseline="0" noProof="0" dirty="0" smtClean="0">
              <a:ln>
                <a:noFill/>
              </a:ln>
              <a:solidFill>
                <a:srgbClr val="000000"/>
              </a:solidFill>
              <a:effectLst/>
              <a:uLnTx/>
              <a:uFillTx/>
              <a:latin typeface="Fira Sans" panose="020B05030500000200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Fira Sans" panose="020B0503050000020004"/>
              <a:ea typeface="+mn-ea"/>
              <a:cs typeface="+mn-cs"/>
            </a:endParaRPr>
          </a:p>
        </p:txBody>
      </p:sp>
    </p:spTree>
    <p:extLst>
      <p:ext uri="{BB962C8B-B14F-4D97-AF65-F5344CB8AC3E}">
        <p14:creationId xmlns:p14="http://schemas.microsoft.com/office/powerpoint/2010/main" val="16266644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57200" y="1947114"/>
            <a:ext cx="5318080" cy="1754326"/>
          </a:xfrm>
          <a:prstGeom prst="rect">
            <a:avLst/>
          </a:prstGeom>
          <a:noFill/>
          <a:ln>
            <a:noFill/>
          </a:ln>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smtClean="0">
                <a:ln>
                  <a:noFill/>
                </a:ln>
                <a:solidFill>
                  <a:srgbClr val="134D7B"/>
                </a:solidFill>
                <a:effectLst/>
                <a:uLnTx/>
                <a:uFillTx/>
                <a:latin typeface="Fira Sans" panose="020B0503050000020004"/>
                <a:ea typeface="+mn-ea"/>
                <a:cs typeface="+mn-cs"/>
              </a:rPr>
              <a:t>Sentence Length</a:t>
            </a:r>
            <a:endPar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rPr>
              <a:t>Word </a:t>
            </a:r>
            <a:r>
              <a:rPr kumimoji="0" lang="en-US" sz="3600" b="0" i="0" u="none" strike="noStrike" kern="1200" cap="none" spc="0" normalizeH="0" baseline="0" noProof="0" dirty="0" smtClean="0">
                <a:ln>
                  <a:noFill/>
                </a:ln>
                <a:solidFill>
                  <a:srgbClr val="134D7B"/>
                </a:solidFill>
                <a:effectLst/>
                <a:uLnTx/>
                <a:uFillTx/>
                <a:latin typeface="Fira Sans" panose="020B0503050000020004"/>
                <a:ea typeface="+mn-ea"/>
                <a:cs typeface="+mn-cs"/>
              </a:rPr>
              <a:t>Length</a:t>
            </a:r>
            <a:endPar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srgbClr val="134D7B"/>
                </a:solidFill>
                <a:effectLst/>
                <a:uLnTx/>
                <a:uFillTx/>
                <a:latin typeface="Fira Sans" panose="020B0503050000020004"/>
                <a:ea typeface="+mn-ea"/>
                <a:cs typeface="+mn-cs"/>
              </a:rPr>
              <a:t>Unknown Words</a:t>
            </a:r>
          </a:p>
        </p:txBody>
      </p:sp>
      <p:sp>
        <p:nvSpPr>
          <p:cNvPr id="10" name="Title 9"/>
          <p:cNvSpPr>
            <a:spLocks noGrp="1"/>
          </p:cNvSpPr>
          <p:nvPr>
            <p:ph type="title"/>
          </p:nvPr>
        </p:nvSpPr>
        <p:spPr>
          <a:xfrm>
            <a:off x="377653" y="310776"/>
            <a:ext cx="10515600" cy="1325563"/>
          </a:xfrm>
        </p:spPr>
        <p:txBody>
          <a:bodyPr/>
          <a:lstStyle/>
          <a:p>
            <a:r>
              <a:rPr lang="en-US" b="1" dirty="0" smtClean="0">
                <a:solidFill>
                  <a:srgbClr val="134D7B"/>
                </a:solidFill>
                <a:latin typeface="Vollkorn Regular" panose="02000503070000020003" pitchFamily="2" charset="0"/>
              </a:rPr>
              <a:t>Review:</a:t>
            </a:r>
            <a:br>
              <a:rPr lang="en-US" b="1" dirty="0" smtClean="0">
                <a:solidFill>
                  <a:srgbClr val="134D7B"/>
                </a:solidFill>
                <a:latin typeface="Vollkorn Regular" panose="02000503070000020003" pitchFamily="2" charset="0"/>
              </a:rPr>
            </a:br>
            <a:r>
              <a:rPr lang="en-US" b="1" dirty="0" smtClean="0">
                <a:solidFill>
                  <a:srgbClr val="134D7B"/>
                </a:solidFill>
                <a:latin typeface="Vollkorn Regular" panose="02000503070000020003" pitchFamily="2" charset="0"/>
              </a:rPr>
              <a:t>Quantitative </a:t>
            </a:r>
            <a:r>
              <a:rPr lang="en-US" b="1" dirty="0">
                <a:solidFill>
                  <a:srgbClr val="134D7B"/>
                </a:solidFill>
                <a:latin typeface="Vollkorn Regular" panose="02000503070000020003" pitchFamily="2" charset="0"/>
              </a:rPr>
              <a:t>Measure </a:t>
            </a:r>
            <a:r>
              <a:rPr lang="en-US" b="1" dirty="0" smtClean="0">
                <a:solidFill>
                  <a:srgbClr val="134D7B"/>
                </a:solidFill>
                <a:latin typeface="Vollkorn Regular" panose="02000503070000020003" pitchFamily="2" charset="0"/>
              </a:rPr>
              <a:t>(Lexile) = </a:t>
            </a:r>
            <a:endParaRPr lang="en-US" b="1" dirty="0">
              <a:solidFill>
                <a:srgbClr val="134D7B"/>
              </a:solidFill>
              <a:latin typeface="Vollkorn Regular" panose="02000503070000020003" pitchFamily="2" charset="0"/>
            </a:endParaRPr>
          </a:p>
        </p:txBody>
      </p:sp>
      <p:pic>
        <p:nvPicPr>
          <p:cNvPr id="7" name="Picture 6"/>
          <p:cNvPicPr>
            <a:picLocks noChangeAspect="1"/>
          </p:cNvPicPr>
          <p:nvPr/>
        </p:nvPicPr>
        <p:blipFill>
          <a:blip r:embed="rId4"/>
          <a:stretch>
            <a:fillRect/>
          </a:stretch>
        </p:blipFill>
        <p:spPr>
          <a:xfrm>
            <a:off x="5681258" y="2008419"/>
            <a:ext cx="6259326" cy="3835013"/>
          </a:xfrm>
          <a:prstGeom prst="rect">
            <a:avLst/>
          </a:prstGeom>
          <a:ln>
            <a:noFill/>
          </a:ln>
          <a:effectLst>
            <a:outerShdw blurRad="190500" algn="tl" rotWithShape="0">
              <a:srgbClr val="000000">
                <a:alpha val="70000"/>
              </a:srgbClr>
            </a:outerShdw>
          </a:effectLst>
        </p:spPr>
      </p:pic>
    </p:spTree>
    <p:custDataLst>
      <p:tags r:id="rId1"/>
    </p:custDataLst>
    <p:extLst>
      <p:ext uri="{BB962C8B-B14F-4D97-AF65-F5344CB8AC3E}">
        <p14:creationId xmlns:p14="http://schemas.microsoft.com/office/powerpoint/2010/main" val="32502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1000"/>
                                        <p:tgtEl>
                                          <p:spTgt spid="12">
                                            <p:txEl>
                                              <p:pRg st="0" end="0"/>
                                            </p:txEl>
                                          </p:spTgt>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1000"/>
                                        <p:tgtEl>
                                          <p:spTgt spid="12">
                                            <p:txEl>
                                              <p:pRg st="1" end="1"/>
                                            </p:txEl>
                                          </p:spTgt>
                                        </p:tgtEl>
                                      </p:cBhvr>
                                    </p:animEffect>
                                  </p:childTnLst>
                                </p:cTn>
                              </p:par>
                              <p:par>
                                <p:cTn id="11" presetID="10" presetClass="entr" presetSubtype="0" fill="hold" grpId="0" nodeType="withEffect">
                                  <p:stCondLst>
                                    <p:cond delay="150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10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advAuto="50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8585" y="143746"/>
            <a:ext cx="11369903" cy="979201"/>
          </a:xfrm>
        </p:spPr>
        <p:txBody>
          <a:bodyPr/>
          <a:lstStyle/>
          <a:p>
            <a:r>
              <a:rPr lang="en-US" dirty="0" smtClean="0"/>
              <a:t>Key Take-</a:t>
            </a:r>
            <a:r>
              <a:rPr lang="en-US" dirty="0" err="1" smtClean="0"/>
              <a:t>Aways</a:t>
            </a:r>
            <a:endParaRPr lang="en-US" dirty="0"/>
          </a:p>
        </p:txBody>
      </p:sp>
      <p:sp>
        <p:nvSpPr>
          <p:cNvPr id="9" name="Content Placeholder 8"/>
          <p:cNvSpPr>
            <a:spLocks noGrp="1"/>
          </p:cNvSpPr>
          <p:nvPr>
            <p:ph idx="1"/>
          </p:nvPr>
        </p:nvSpPr>
        <p:spPr>
          <a:xfrm>
            <a:off x="398585" y="1122947"/>
            <a:ext cx="11665078" cy="4427621"/>
          </a:xfrm>
        </p:spPr>
        <p:txBody>
          <a:bodyPr>
            <a:noAutofit/>
          </a:bodyPr>
          <a:lstStyle/>
          <a:p>
            <a:r>
              <a:rPr lang="en-US" sz="4400" dirty="0" smtClean="0"/>
              <a:t>Quantitative Measures, Qualitative Features, and Reader and Task Considerations </a:t>
            </a:r>
            <a:r>
              <a:rPr lang="en-US" sz="4400" u="sng" dirty="0" smtClean="0"/>
              <a:t>all </a:t>
            </a:r>
            <a:r>
              <a:rPr lang="en-US" sz="4400" dirty="0" smtClean="0"/>
              <a:t>factor into the overall complexity of a text for students.</a:t>
            </a:r>
          </a:p>
          <a:p>
            <a:r>
              <a:rPr lang="en-US" sz="4400" dirty="0" smtClean="0"/>
              <a:t>Quantitative measures help us </a:t>
            </a:r>
            <a:r>
              <a:rPr lang="en-US" sz="4400" u="sng" dirty="0" smtClean="0"/>
              <a:t>forecast what scaffolds </a:t>
            </a:r>
            <a:r>
              <a:rPr lang="en-US" sz="4400" dirty="0" smtClean="0"/>
              <a:t>may be necessary to meet our instructional goals with a text.</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40</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23499411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8585" y="143746"/>
            <a:ext cx="11369903" cy="979201"/>
          </a:xfrm>
        </p:spPr>
        <p:txBody>
          <a:bodyPr/>
          <a:lstStyle/>
          <a:p>
            <a:r>
              <a:rPr lang="en-US" dirty="0" smtClean="0"/>
              <a:t>Key Take-</a:t>
            </a:r>
            <a:r>
              <a:rPr lang="en-US" dirty="0" err="1" smtClean="0"/>
              <a:t>Aways</a:t>
            </a:r>
            <a:endParaRPr lang="en-US" dirty="0"/>
          </a:p>
        </p:txBody>
      </p:sp>
      <p:sp>
        <p:nvSpPr>
          <p:cNvPr id="9" name="Content Placeholder 8"/>
          <p:cNvSpPr>
            <a:spLocks noGrp="1"/>
          </p:cNvSpPr>
          <p:nvPr>
            <p:ph idx="1"/>
          </p:nvPr>
        </p:nvSpPr>
        <p:spPr>
          <a:xfrm>
            <a:off x="398585" y="1122947"/>
            <a:ext cx="11665078" cy="4427621"/>
          </a:xfrm>
        </p:spPr>
        <p:txBody>
          <a:bodyPr>
            <a:noAutofit/>
          </a:bodyPr>
          <a:lstStyle/>
          <a:p>
            <a:r>
              <a:rPr lang="en-US" sz="4400" dirty="0" smtClean="0"/>
              <a:t>Qualitative features help us </a:t>
            </a:r>
            <a:r>
              <a:rPr lang="en-US" sz="4400" u="sng" dirty="0" smtClean="0"/>
              <a:t>align the study of a text to specific grade-level standards</a:t>
            </a:r>
            <a:r>
              <a:rPr lang="en-US" sz="4400" dirty="0" smtClean="0"/>
              <a:t>.</a:t>
            </a:r>
          </a:p>
          <a:p>
            <a:endParaRPr lang="en-US" sz="4400" dirty="0" smtClean="0"/>
          </a:p>
          <a:p>
            <a:r>
              <a:rPr lang="en-US" sz="4400" dirty="0" smtClean="0"/>
              <a:t>Intentionally sequenced learning activities and tasks support student mastery of standards </a:t>
            </a:r>
            <a:r>
              <a:rPr lang="en-US" sz="4400" u="sng" dirty="0" smtClean="0"/>
              <a:t>and</a:t>
            </a:r>
            <a:r>
              <a:rPr lang="en-US" sz="4400" dirty="0" smtClean="0"/>
              <a:t> student perseverance with complex texts.</a:t>
            </a:r>
          </a:p>
        </p:txBody>
      </p:sp>
      <p:sp>
        <p:nvSpPr>
          <p:cNvPr id="6" name="Slide Number Placeholder 5"/>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38595371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0" y="0"/>
            <a:ext cx="914400" cy="0"/>
          </a:xfrm>
          <a:prstGeom prst="line">
            <a:avLst/>
          </a:prstGeom>
          <a:ln w="0" cap="flat" cmpd="sng" algn="ctr">
            <a:solidFill>
              <a:srgbClr val="FBFFFF"/>
            </a:solidFill>
            <a:prstDash val="solid"/>
            <a:miter lim="800000"/>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16630861-4318-414B-8E21-CA5F03E7BD41}" type="slidenum">
              <a:rPr lang="en-US" smtClean="0"/>
              <a:t>42</a:t>
            </a:fld>
            <a:endParaRPr lang="en-US"/>
          </a:p>
        </p:txBody>
      </p:sp>
      <p:pic>
        <p:nvPicPr>
          <p:cNvPr id="7" name="Picture 6" descr="자격증취득왕 :: 2011년 직업상담사 전망, 연봉, 응시자격, 시험과목, 학원 및 공부방법"/>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85991" y="734549"/>
            <a:ext cx="5006009" cy="5006009"/>
          </a:xfrm>
          <a:prstGeom prst="rect">
            <a:avLst/>
          </a:prstGeom>
        </p:spPr>
      </p:pic>
      <p:sp>
        <p:nvSpPr>
          <p:cNvPr id="4" name="Content Placeholder 2"/>
          <p:cNvSpPr txBox="1">
            <a:spLocks/>
          </p:cNvSpPr>
          <p:nvPr/>
        </p:nvSpPr>
        <p:spPr>
          <a:xfrm>
            <a:off x="914400" y="1223681"/>
            <a:ext cx="7423484" cy="36731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rgbClr val="60636B"/>
                </a:solidFill>
                <a:latin typeface="Fira Sans" charset="0"/>
                <a:ea typeface="Fira Sans" charset="0"/>
                <a:cs typeface="Fira Sans" charset="0"/>
              </a:defRPr>
            </a:lvl1pPr>
            <a:lvl2pPr marL="457200" indent="0" algn="l" defTabSz="914400" rtl="0" eaLnBrk="1" latinLnBrk="0" hangingPunct="1">
              <a:lnSpc>
                <a:spcPct val="90000"/>
              </a:lnSpc>
              <a:spcBef>
                <a:spcPts val="500"/>
              </a:spcBef>
              <a:buFont typeface="Arial"/>
              <a:buNone/>
              <a:defRPr sz="2800" kern="1200">
                <a:solidFill>
                  <a:srgbClr val="60636B"/>
                </a:solidFill>
                <a:latin typeface="Fira Sans" charset="0"/>
                <a:ea typeface="Fira Sans" charset="0"/>
                <a:cs typeface="Fira Sans" charset="0"/>
              </a:defRPr>
            </a:lvl2pPr>
            <a:lvl3pPr marL="914400" indent="0" algn="l" defTabSz="914400" rtl="0" eaLnBrk="1" latinLnBrk="0" hangingPunct="1">
              <a:lnSpc>
                <a:spcPct val="90000"/>
              </a:lnSpc>
              <a:spcBef>
                <a:spcPts val="500"/>
              </a:spcBef>
              <a:buFont typeface="Arial"/>
              <a:buNone/>
              <a:defRPr sz="2400" kern="1200">
                <a:solidFill>
                  <a:srgbClr val="60636B"/>
                </a:solidFill>
                <a:latin typeface="Fira Sans" charset="0"/>
                <a:ea typeface="Fira Sans" charset="0"/>
                <a:cs typeface="Fira Sans" charset="0"/>
              </a:defRPr>
            </a:lvl3pPr>
            <a:lvl4pPr marL="1371600" indent="0" algn="l" defTabSz="914400" rtl="0" eaLnBrk="1" latinLnBrk="0" hangingPunct="1">
              <a:lnSpc>
                <a:spcPct val="90000"/>
              </a:lnSpc>
              <a:spcBef>
                <a:spcPts val="500"/>
              </a:spcBef>
              <a:buFont typeface="Arial"/>
              <a:buNone/>
              <a:defRPr sz="2000" kern="1200">
                <a:solidFill>
                  <a:srgbClr val="60636B"/>
                </a:solidFill>
                <a:latin typeface="Fira Sans" charset="0"/>
                <a:ea typeface="Fira Sans" charset="0"/>
                <a:cs typeface="Fira Sans" charset="0"/>
              </a:defRPr>
            </a:lvl4pPr>
            <a:lvl5pPr marL="1828800" indent="0" algn="l" defTabSz="914400" rtl="0" eaLnBrk="1" latinLnBrk="0" hangingPunct="1">
              <a:lnSpc>
                <a:spcPct val="90000"/>
              </a:lnSpc>
              <a:spcBef>
                <a:spcPts val="500"/>
              </a:spcBef>
              <a:buFont typeface="Arial"/>
              <a:buNone/>
              <a:defRPr sz="2000" kern="1200">
                <a:solidFill>
                  <a:srgbClr val="60636B"/>
                </a:solidFill>
                <a:latin typeface="Fira Sans" charset="0"/>
                <a:ea typeface="Fira Sans" charset="0"/>
                <a:cs typeface="Fira Sans" charset="0"/>
              </a:defRPr>
            </a:lvl5pPr>
            <a:lvl6pPr marL="22860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a:buNone/>
              <a:defRPr sz="2000" kern="1200">
                <a:solidFill>
                  <a:schemeClr val="tx1"/>
                </a:solidFill>
                <a:latin typeface="+mn-lt"/>
                <a:ea typeface="+mn-ea"/>
                <a:cs typeface="+mn-cs"/>
              </a:defRPr>
            </a:lvl9pPr>
          </a:lstStyle>
          <a:p>
            <a:pPr>
              <a:lnSpc>
                <a:spcPct val="100000"/>
              </a:lnSpc>
              <a:spcBef>
                <a:spcPts val="0"/>
              </a:spcBef>
              <a:buClr>
                <a:prstClr val="black">
                  <a:lumMod val="85000"/>
                  <a:lumOff val="15000"/>
                </a:prstClr>
              </a:buClr>
            </a:pPr>
            <a:r>
              <a:rPr lang="en-US" sz="3500" b="1" smtClean="0">
                <a:solidFill>
                  <a:schemeClr val="tx1"/>
                </a:solidFill>
                <a:latin typeface="Fira Sans"/>
              </a:rPr>
              <a:t>Dr. Andrea N. Lemon</a:t>
            </a:r>
          </a:p>
          <a:p>
            <a:pPr>
              <a:lnSpc>
                <a:spcPct val="100000"/>
              </a:lnSpc>
              <a:spcBef>
                <a:spcPts val="0"/>
              </a:spcBef>
              <a:buClr>
                <a:prstClr val="black">
                  <a:lumMod val="85000"/>
                  <a:lumOff val="15000"/>
                </a:prstClr>
              </a:buClr>
            </a:pPr>
            <a:r>
              <a:rPr lang="en-US" smtClean="0">
                <a:solidFill>
                  <a:schemeClr val="tx1"/>
                </a:solidFill>
                <a:latin typeface="Fira Sans"/>
              </a:rPr>
              <a:t>Lead Coordinator</a:t>
            </a:r>
          </a:p>
          <a:p>
            <a:pPr>
              <a:lnSpc>
                <a:spcPct val="100000"/>
              </a:lnSpc>
              <a:spcBef>
                <a:spcPts val="0"/>
              </a:spcBef>
              <a:buClr>
                <a:prstClr val="black">
                  <a:lumMod val="85000"/>
                  <a:lumOff val="15000"/>
                </a:prstClr>
              </a:buClr>
            </a:pPr>
            <a:r>
              <a:rPr lang="en-US" sz="3000" smtClean="0">
                <a:solidFill>
                  <a:schemeClr val="tx1"/>
                </a:solidFill>
                <a:latin typeface="Fira Sans"/>
              </a:rPr>
              <a:t>Office of Middle/Secondary Learning</a:t>
            </a:r>
          </a:p>
          <a:p>
            <a:pPr>
              <a:lnSpc>
                <a:spcPct val="100000"/>
              </a:lnSpc>
              <a:spcBef>
                <a:spcPts val="0"/>
              </a:spcBef>
              <a:buClr>
                <a:prstClr val="black">
                  <a:lumMod val="85000"/>
                  <a:lumOff val="15000"/>
                </a:prstClr>
              </a:buClr>
            </a:pPr>
            <a:r>
              <a:rPr lang="en-US" sz="3000" u="sng" smtClean="0">
                <a:solidFill>
                  <a:schemeClr val="tx1"/>
                </a:solidFill>
                <a:latin typeface="Fira Sans"/>
              </a:rPr>
              <a:t>alemon@k12.wv.us </a:t>
            </a:r>
          </a:p>
          <a:p>
            <a:pPr>
              <a:lnSpc>
                <a:spcPct val="100000"/>
              </a:lnSpc>
              <a:spcBef>
                <a:spcPts val="0"/>
              </a:spcBef>
              <a:buClr>
                <a:prstClr val="black">
                  <a:lumMod val="85000"/>
                  <a:lumOff val="15000"/>
                </a:prstClr>
              </a:buClr>
            </a:pPr>
            <a:r>
              <a:rPr lang="en-US" sz="3000" smtClean="0">
                <a:solidFill>
                  <a:schemeClr val="tx1"/>
                </a:solidFill>
                <a:latin typeface="Fira Sans"/>
              </a:rPr>
              <a:t>304-558-5325</a:t>
            </a:r>
          </a:p>
          <a:p>
            <a:pPr>
              <a:lnSpc>
                <a:spcPct val="100000"/>
              </a:lnSpc>
              <a:spcBef>
                <a:spcPts val="0"/>
              </a:spcBef>
            </a:pPr>
            <a:endParaRPr lang="en-US" sz="1800" b="1" smtClean="0">
              <a:solidFill>
                <a:schemeClr val="tx1"/>
              </a:solidFill>
              <a:latin typeface="Fira Sans"/>
            </a:endParaRPr>
          </a:p>
          <a:p>
            <a:pPr>
              <a:lnSpc>
                <a:spcPct val="100000"/>
              </a:lnSpc>
              <a:spcBef>
                <a:spcPts val="0"/>
              </a:spcBef>
            </a:pPr>
            <a:endParaRPr lang="en-US" sz="1800" b="1" smtClean="0">
              <a:solidFill>
                <a:schemeClr val="tx1"/>
              </a:solidFill>
              <a:latin typeface="Fira Sans"/>
            </a:endParaRPr>
          </a:p>
          <a:p>
            <a:pPr>
              <a:lnSpc>
                <a:spcPct val="100000"/>
              </a:lnSpc>
              <a:spcBef>
                <a:spcPts val="0"/>
              </a:spcBef>
            </a:pPr>
            <a:endParaRPr lang="en-US" sz="1800" b="1" dirty="0">
              <a:solidFill>
                <a:schemeClr val="tx1"/>
              </a:solidFill>
            </a:endParaRPr>
          </a:p>
        </p:txBody>
      </p:sp>
    </p:spTree>
    <p:extLst>
      <p:ext uri="{BB962C8B-B14F-4D97-AF65-F5344CB8AC3E}">
        <p14:creationId xmlns:p14="http://schemas.microsoft.com/office/powerpoint/2010/main" val="368942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91463" y="5169685"/>
            <a:ext cx="803919" cy="27432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5" name="Content Placeholder 4"/>
          <p:cNvSpPr txBox="1">
            <a:spLocks noGrp="1"/>
          </p:cNvSpPr>
          <p:nvPr>
            <p:ph idx="1"/>
          </p:nvPr>
        </p:nvSpPr>
        <p:spPr>
          <a:xfrm>
            <a:off x="644578" y="1293876"/>
            <a:ext cx="11742476" cy="4287840"/>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Fira Sans" panose="020B0503050000020004"/>
              </a:rPr>
              <a:t>Author’s Purpose</a:t>
            </a:r>
          </a:p>
          <a:p>
            <a:pPr marL="742950" lvl="1" indent="-285750">
              <a:buFont typeface="Arial" panose="020B0604020202020204" pitchFamily="34" charset="0"/>
              <a:buChar char="•"/>
            </a:pPr>
            <a:r>
              <a:rPr lang="en-US" dirty="0" smtClean="0">
                <a:latin typeface="Fira Sans" panose="020B0503050000020004"/>
              </a:rPr>
              <a:t>Central Idea(s)</a:t>
            </a:r>
            <a:r>
              <a:rPr lang="en-US" dirty="0">
                <a:latin typeface="Fira Sans" panose="020B0503050000020004"/>
              </a:rPr>
              <a:t> </a:t>
            </a:r>
            <a:endParaRPr lang="en-US" dirty="0" smtClean="0">
              <a:latin typeface="Fira Sans" panose="020B0503050000020004"/>
            </a:endParaRPr>
          </a:p>
          <a:p>
            <a:pPr marL="742950" lvl="1" indent="-285750">
              <a:buFont typeface="Arial" panose="020B0604020202020204" pitchFamily="34" charset="0"/>
              <a:buChar char="•"/>
            </a:pPr>
            <a:r>
              <a:rPr lang="en-US" dirty="0" smtClean="0">
                <a:latin typeface="Fira Sans" panose="020B0503050000020004"/>
              </a:rPr>
              <a:t>Layers </a:t>
            </a:r>
            <a:r>
              <a:rPr lang="en-US" dirty="0">
                <a:latin typeface="Fira Sans" panose="020B0503050000020004"/>
              </a:rPr>
              <a:t>of </a:t>
            </a:r>
            <a:r>
              <a:rPr lang="en-US" dirty="0" smtClean="0">
                <a:latin typeface="Fira Sans" panose="020B0503050000020004"/>
              </a:rPr>
              <a:t>Meaning</a:t>
            </a:r>
            <a:endParaRPr lang="en-US" dirty="0">
              <a:latin typeface="Fira Sans" panose="020B0503050000020004"/>
            </a:endParaRPr>
          </a:p>
          <a:p>
            <a:pPr marL="285750" indent="-285750">
              <a:buFont typeface="Arial" panose="020B0604020202020204" pitchFamily="34" charset="0"/>
              <a:buChar char="•"/>
            </a:pPr>
            <a:r>
              <a:rPr lang="en-US" dirty="0">
                <a:latin typeface="Fira Sans" panose="020B0503050000020004"/>
              </a:rPr>
              <a:t>Craft and Structure</a:t>
            </a:r>
          </a:p>
          <a:p>
            <a:pPr marL="742950" lvl="1" indent="-285750">
              <a:buFont typeface="Arial" panose="020B0604020202020204" pitchFamily="34" charset="0"/>
              <a:buChar char="•"/>
            </a:pPr>
            <a:r>
              <a:rPr lang="en-US" dirty="0" smtClean="0">
                <a:latin typeface="Fira Sans" panose="020B0503050000020004"/>
              </a:rPr>
              <a:t>Figurative </a:t>
            </a:r>
            <a:r>
              <a:rPr lang="en-US" dirty="0">
                <a:latin typeface="Fira Sans" panose="020B0503050000020004"/>
              </a:rPr>
              <a:t>Language</a:t>
            </a:r>
          </a:p>
          <a:p>
            <a:pPr marL="742950" lvl="1" indent="-285750">
              <a:buFont typeface="Arial" panose="020B0604020202020204" pitchFamily="34" charset="0"/>
              <a:buChar char="•"/>
            </a:pPr>
            <a:r>
              <a:rPr lang="en-US" dirty="0" smtClean="0">
                <a:latin typeface="Fira Sans" panose="020B0503050000020004"/>
              </a:rPr>
              <a:t>Language </a:t>
            </a:r>
            <a:r>
              <a:rPr lang="en-US" dirty="0">
                <a:latin typeface="Fira Sans" panose="020B0503050000020004"/>
              </a:rPr>
              <a:t>Conventions</a:t>
            </a:r>
          </a:p>
          <a:p>
            <a:pPr marL="285750" indent="-285750">
              <a:buFont typeface="Arial" panose="020B0604020202020204" pitchFamily="34" charset="0"/>
              <a:buChar char="•"/>
            </a:pPr>
            <a:r>
              <a:rPr lang="en-US" sz="2800" dirty="0" smtClean="0">
                <a:latin typeface="Fira Sans" panose="020B0503050000020004"/>
              </a:rPr>
              <a:t>Knowledge Demands</a:t>
            </a:r>
          </a:p>
          <a:p>
            <a:pPr marL="742950" lvl="1" indent="-285750">
              <a:buFont typeface="Arial" panose="020B0604020202020204" pitchFamily="34" charset="0"/>
              <a:buChar char="•"/>
            </a:pPr>
            <a:r>
              <a:rPr lang="en-US" dirty="0" smtClean="0">
                <a:latin typeface="Fira Sans" panose="020B0503050000020004"/>
              </a:rPr>
              <a:t>Vocabulary</a:t>
            </a:r>
          </a:p>
          <a:p>
            <a:pPr marL="742950" lvl="1" indent="-285750">
              <a:buFont typeface="Arial" panose="020B0604020202020204" pitchFamily="34" charset="0"/>
              <a:buChar char="•"/>
            </a:pPr>
            <a:r>
              <a:rPr lang="en-US" dirty="0" smtClean="0">
                <a:latin typeface="Fira Sans" panose="020B0503050000020004"/>
              </a:rPr>
              <a:t>Concepts</a:t>
            </a:r>
          </a:p>
          <a:p>
            <a:pPr marL="742950" lvl="1" indent="-285750">
              <a:buFont typeface="Arial" panose="020B0604020202020204" pitchFamily="34" charset="0"/>
              <a:buChar char="•"/>
            </a:pPr>
            <a:r>
              <a:rPr lang="en-US" dirty="0" smtClean="0">
                <a:latin typeface="Fira Sans" panose="020B0503050000020004"/>
              </a:rPr>
              <a:t>Context/History</a:t>
            </a:r>
            <a:endParaRPr lang="en-US" dirty="0">
              <a:latin typeface="Fira Sans" panose="020B0503050000020004"/>
            </a:endParaRPr>
          </a:p>
        </p:txBody>
      </p:sp>
      <p:sp>
        <p:nvSpPr>
          <p:cNvPr id="6" name="Freeform 5"/>
          <p:cNvSpPr/>
          <p:nvPr/>
        </p:nvSpPr>
        <p:spPr>
          <a:xfrm>
            <a:off x="7019365" y="524435"/>
            <a:ext cx="3106337" cy="3013575"/>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C00000"/>
          </a:solidFill>
          <a:ln w="63500">
            <a:solidFill>
              <a:srgbClr val="A7253F"/>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rPr>
              <a:t>Quantitative Measure (Lexile)</a:t>
            </a:r>
          </a:p>
        </p:txBody>
      </p:sp>
      <p:sp>
        <p:nvSpPr>
          <p:cNvPr id="7" name="Freeform 6"/>
          <p:cNvSpPr/>
          <p:nvPr/>
        </p:nvSpPr>
        <p:spPr>
          <a:xfrm>
            <a:off x="8267071" y="2563040"/>
            <a:ext cx="3088754"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FFC000"/>
          </a:solidFill>
          <a:ln w="57150">
            <a:solidFill>
              <a:srgbClr val="FFC000"/>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81615" tIns="660220" rIns="240661" bIns="489840" numCol="1" spcCol="1270" anchor="ctr" anchorCtr="0">
            <a:noAutofit/>
          </a:bodyPr>
          <a:lstStyle/>
          <a:p>
            <a:pPr marL="0" marR="0" lvl="0" indent="0" algn="ctr" defTabSz="1200150" rtl="0" eaLnBrk="1" fontAlgn="auto" latinLnBrk="0" hangingPunct="1">
              <a:lnSpc>
                <a:spcPct val="100000"/>
              </a:lnSpc>
              <a:spcBef>
                <a:spcPct val="0"/>
              </a:spcBef>
              <a:spcAft>
                <a:spcPct val="35000"/>
              </a:spcAft>
              <a:buClrTx/>
              <a:buSzTx/>
              <a:buFontTx/>
              <a:buNone/>
              <a:tabLst/>
              <a:defRPr/>
            </a:pPr>
            <a:r>
              <a:rPr kumimoji="0" lang="en-US" sz="2400" b="1"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rPr>
              <a:t>Reader and Task Considerations</a:t>
            </a:r>
          </a:p>
        </p:txBody>
      </p:sp>
      <p:sp>
        <p:nvSpPr>
          <p:cNvPr id="8" name="Freeform 7"/>
          <p:cNvSpPr/>
          <p:nvPr/>
        </p:nvSpPr>
        <p:spPr>
          <a:xfrm>
            <a:off x="5809130" y="2554495"/>
            <a:ext cx="3086450" cy="3079822"/>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013F71">
              <a:alpha val="50000"/>
            </a:srgbClr>
          </a:solidFill>
          <a:ln w="63500">
            <a:solidFill>
              <a:schemeClr val="accent5">
                <a:lumMod val="5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0661" tIns="660220" rIns="781615" bIns="48984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srgbClr val="60636B"/>
                </a:solidFill>
                <a:effectLst/>
                <a:uLnTx/>
                <a:uFillTx/>
                <a:latin typeface="Calibri" panose="020F0502020204030204"/>
                <a:ea typeface="+mn-ea"/>
                <a:cs typeface="+mn-cs"/>
              </a:rPr>
              <a:t>Qualitative Features</a:t>
            </a:r>
          </a:p>
        </p:txBody>
      </p:sp>
      <p:sp>
        <p:nvSpPr>
          <p:cNvPr id="9" name="Freeform 8"/>
          <p:cNvSpPr/>
          <p:nvPr/>
        </p:nvSpPr>
        <p:spPr>
          <a:xfrm>
            <a:off x="5809130" y="2563039"/>
            <a:ext cx="3086450"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134D7B"/>
          </a:solidFill>
          <a:ln w="63500">
            <a:solidFill>
              <a:srgbClr val="134D7B"/>
            </a:solidFill>
          </a:ln>
        </p:spPr>
        <p:style>
          <a:lnRef idx="0">
            <a:scrgbClr r="0" g="0" b="0"/>
          </a:lnRef>
          <a:fillRef idx="0">
            <a:scrgbClr r="0" g="0" b="0"/>
          </a:fillRef>
          <a:effectRef idx="0">
            <a:scrgbClr r="0" g="0" b="0"/>
          </a:effectRef>
          <a:fontRef idx="minor">
            <a:schemeClr val="lt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Qualitative</a:t>
            </a:r>
          </a:p>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Calibri" panose="020F0502020204030204"/>
                <a:ea typeface="+mn-ea"/>
                <a:cs typeface="+mn-cs"/>
              </a:rPr>
              <a:t>Features</a:t>
            </a:r>
          </a:p>
        </p:txBody>
      </p:sp>
      <p:sp>
        <p:nvSpPr>
          <p:cNvPr id="2" name="TextBox 1"/>
          <p:cNvSpPr txBox="1"/>
          <p:nvPr/>
        </p:nvSpPr>
        <p:spPr>
          <a:xfrm>
            <a:off x="129988" y="325914"/>
            <a:ext cx="688937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smtClean="0">
                <a:ln>
                  <a:noFill/>
                </a:ln>
                <a:solidFill>
                  <a:srgbClr val="0F2E5A"/>
                </a:solidFill>
                <a:effectLst/>
                <a:uLnTx/>
                <a:uFillTx/>
                <a:latin typeface="Vollkorn"/>
                <a:ea typeface="+mn-ea"/>
                <a:cs typeface="+mn-cs"/>
              </a:rPr>
              <a:t>Qualitative Complexity =</a:t>
            </a:r>
            <a:endParaRPr kumimoji="0" lang="en-US" sz="4400" b="1" i="0" u="none" strike="noStrike" kern="1200" cap="none" spc="0" normalizeH="0" baseline="0" noProof="0" dirty="0">
              <a:ln>
                <a:noFill/>
              </a:ln>
              <a:solidFill>
                <a:srgbClr val="0F2E5A"/>
              </a:solidFill>
              <a:effectLst/>
              <a:uLnTx/>
              <a:uFillTx/>
              <a:latin typeface="Vollkorn"/>
              <a:ea typeface="+mn-ea"/>
              <a:cs typeface="+mn-cs"/>
            </a:endParaRPr>
          </a:p>
        </p:txBody>
      </p:sp>
    </p:spTree>
    <p:custDataLst>
      <p:tags r:id="rId1"/>
    </p:custDataLst>
    <p:extLst>
      <p:ext uri="{BB962C8B-B14F-4D97-AF65-F5344CB8AC3E}">
        <p14:creationId xmlns:p14="http://schemas.microsoft.com/office/powerpoint/2010/main" val="1435362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91463" y="5169685"/>
            <a:ext cx="803919" cy="27432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12" name="Rectangle 11"/>
          <p:cNvSpPr/>
          <p:nvPr/>
        </p:nvSpPr>
        <p:spPr>
          <a:xfrm>
            <a:off x="362198" y="398865"/>
            <a:ext cx="11433184" cy="434580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“Now then, Pooh," said Christopher Robin, "where's your boat?"</a:t>
            </a:r>
            <a:b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"I ought to say," explained Pooh as they walked down to the shore of the island, "that it isn't just an ordinary sort of boat. Sometimes it's a Boat, and sometimes it's more of an Accident. It all depends."</a:t>
            </a:r>
            <a:b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"Depends on what?"</a:t>
            </a:r>
            <a:b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b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"On whether I'm on the top of it or underneath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133F">
                    <a:lumMod val="75000"/>
                    <a:lumOff val="25000"/>
                  </a:srgbClr>
                </a:solidFill>
                <a:effectLst/>
                <a:uLnTx/>
                <a:uFillTx/>
                <a:latin typeface="Calibri" panose="020F0502020204030204"/>
                <a:ea typeface="+mn-ea"/>
                <a:cs typeface="+mn-cs"/>
              </a:rPr>
              <a:t>620L (3</a:t>
            </a:r>
            <a:r>
              <a:rPr kumimoji="0" lang="en-US" sz="2800" b="0" i="0" u="none" strike="noStrike" kern="1200" cap="none" spc="0" normalizeH="0" baseline="30000" noProof="0" dirty="0">
                <a:ln>
                  <a:noFill/>
                </a:ln>
                <a:solidFill>
                  <a:srgbClr val="00133F">
                    <a:lumMod val="75000"/>
                    <a:lumOff val="25000"/>
                  </a:srgbClr>
                </a:solidFill>
                <a:effectLst/>
                <a:uLnTx/>
                <a:uFillTx/>
                <a:latin typeface="Calibri" panose="020F0502020204030204"/>
                <a:ea typeface="+mn-ea"/>
                <a:cs typeface="+mn-cs"/>
              </a:rPr>
              <a:t>rd </a:t>
            </a:r>
            <a:r>
              <a:rPr kumimoji="0" lang="en-US" sz="2800" b="0" i="0" u="none" strike="noStrike" kern="1200" cap="none" spc="0" normalizeH="0" baseline="0" noProof="0" dirty="0">
                <a:ln>
                  <a:noFill/>
                </a:ln>
                <a:solidFill>
                  <a:srgbClr val="00133F">
                    <a:lumMod val="75000"/>
                    <a:lumOff val="25000"/>
                  </a:srgbClr>
                </a:solidFill>
                <a:effectLst/>
                <a:uLnTx/>
                <a:uFillTx/>
                <a:latin typeface="Calibri" panose="020F0502020204030204"/>
                <a:ea typeface="+mn-ea"/>
                <a:cs typeface="+mn-cs"/>
              </a:rPr>
              <a:t>and </a:t>
            </a:r>
            <a:r>
              <a:rPr kumimoji="0" lang="en-US" sz="2800" b="0" i="0" u="none" strike="noStrike" kern="1200" cap="none" spc="0" normalizeH="0" baseline="30000" noProof="0" dirty="0">
                <a:ln>
                  <a:noFill/>
                </a:ln>
                <a:solidFill>
                  <a:srgbClr val="00133F">
                    <a:lumMod val="75000"/>
                    <a:lumOff val="25000"/>
                  </a:srgbClr>
                </a:solidFill>
                <a:effectLst/>
                <a:uLnTx/>
                <a:uFillTx/>
                <a:latin typeface="Calibri" panose="020F0502020204030204"/>
                <a:ea typeface="+mn-ea"/>
                <a:cs typeface="+mn-cs"/>
              </a:rPr>
              <a:t>4th</a:t>
            </a:r>
            <a:r>
              <a:rPr kumimoji="0" lang="en-US" sz="2800" b="0" i="0" u="none" strike="noStrike" kern="1200" cap="none" spc="0" normalizeH="0" baseline="0" noProof="0" dirty="0">
                <a:ln>
                  <a:noFill/>
                </a:ln>
                <a:solidFill>
                  <a:srgbClr val="00133F">
                    <a:lumMod val="75000"/>
                    <a:lumOff val="25000"/>
                  </a:srgbClr>
                </a:solidFill>
                <a:effectLst/>
                <a:uLnTx/>
                <a:uFillTx/>
                <a:latin typeface="Calibri" panose="020F0502020204030204"/>
                <a:ea typeface="+mn-ea"/>
                <a:cs typeface="+mn-cs"/>
              </a:rPr>
              <a:t> grade)</a:t>
            </a:r>
            <a:endParaRPr kumimoji="0" lang="en-US" sz="3600" b="0" i="0" u="none" strike="noStrike" kern="1200" cap="none" spc="0" normalizeH="0" baseline="0" noProof="0" dirty="0">
              <a:ln>
                <a:noFill/>
              </a:ln>
              <a:solidFill>
                <a:srgbClr val="00133F">
                  <a:lumMod val="75000"/>
                  <a:lumOff val="25000"/>
                </a:srgbClr>
              </a:solidFill>
              <a:effectLst/>
              <a:uLnTx/>
              <a:uFillTx/>
              <a:latin typeface="Calibri" panose="020F0502020204030204"/>
              <a:ea typeface="+mn-ea"/>
              <a:cs typeface="+mn-cs"/>
            </a:endParaRPr>
          </a:p>
        </p:txBody>
      </p:sp>
      <p:grpSp>
        <p:nvGrpSpPr>
          <p:cNvPr id="11" name="Group 10"/>
          <p:cNvGrpSpPr/>
          <p:nvPr/>
        </p:nvGrpSpPr>
        <p:grpSpPr>
          <a:xfrm>
            <a:off x="9543015" y="4961177"/>
            <a:ext cx="2195234" cy="1636395"/>
            <a:chOff x="9587813" y="490346"/>
            <a:chExt cx="2195234" cy="1636395"/>
          </a:xfrm>
        </p:grpSpPr>
        <p:grpSp>
          <p:nvGrpSpPr>
            <p:cNvPr id="3" name="Group 2"/>
            <p:cNvGrpSpPr/>
            <p:nvPr/>
          </p:nvGrpSpPr>
          <p:grpSpPr>
            <a:xfrm>
              <a:off x="9675277" y="490346"/>
              <a:ext cx="2107770" cy="1636395"/>
              <a:chOff x="5795006" y="524436"/>
              <a:chExt cx="3953427" cy="3372754"/>
            </a:xfrm>
          </p:grpSpPr>
          <p:sp>
            <p:nvSpPr>
              <p:cNvPr id="8" name="Freeform 7"/>
              <p:cNvSpPr/>
              <p:nvPr/>
            </p:nvSpPr>
            <p:spPr>
              <a:xfrm>
                <a:off x="5809131" y="1867170"/>
                <a:ext cx="2192020" cy="2030020"/>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013F71">
                  <a:alpha val="50000"/>
                </a:srgbClr>
              </a:solidFill>
              <a:ln w="63500">
                <a:solidFill>
                  <a:schemeClr val="accent5">
                    <a:lumMod val="5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0661" tIns="660220" rIns="781615" bIns="48984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60636B"/>
                    </a:solidFill>
                    <a:effectLst/>
                    <a:uLnTx/>
                    <a:uFillTx/>
                    <a:latin typeface="Calibri" panose="020F0502020204030204"/>
                    <a:ea typeface="+mn-ea"/>
                    <a:cs typeface="+mn-cs"/>
                  </a:rPr>
                  <a:t>s</a:t>
                </a:r>
              </a:p>
            </p:txBody>
          </p:sp>
          <p:grpSp>
            <p:nvGrpSpPr>
              <p:cNvPr id="2" name="Group 1"/>
              <p:cNvGrpSpPr/>
              <p:nvPr/>
            </p:nvGrpSpPr>
            <p:grpSpPr>
              <a:xfrm>
                <a:off x="5795006" y="524436"/>
                <a:ext cx="3953427" cy="3372753"/>
                <a:chOff x="5789242" y="524435"/>
                <a:chExt cx="5566583" cy="5120681"/>
              </a:xfrm>
            </p:grpSpPr>
            <p:sp>
              <p:nvSpPr>
                <p:cNvPr id="6" name="Freeform 5"/>
                <p:cNvSpPr/>
                <p:nvPr/>
              </p:nvSpPr>
              <p:spPr>
                <a:xfrm>
                  <a:off x="7019365" y="524435"/>
                  <a:ext cx="3106337" cy="3013575"/>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C00000"/>
                </a:solidFill>
                <a:ln w="63500">
                  <a:solidFill>
                    <a:srgbClr val="A7253F"/>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endParaRPr>
                </a:p>
              </p:txBody>
            </p:sp>
            <p:sp>
              <p:nvSpPr>
                <p:cNvPr id="7" name="Freeform 6"/>
                <p:cNvSpPr/>
                <p:nvPr/>
              </p:nvSpPr>
              <p:spPr>
                <a:xfrm>
                  <a:off x="8267071" y="2563040"/>
                  <a:ext cx="3088754"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FFC000"/>
                </a:solidFill>
                <a:ln w="57150">
                  <a:solidFill>
                    <a:srgbClr val="FFC000"/>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81615" tIns="660220" rIns="240661" bIns="489840" numCol="1" spcCol="1270" anchor="ctr" anchorCtr="0">
                  <a:noAutofit/>
                </a:bodyPr>
                <a:lstStyle/>
                <a:p>
                  <a:pPr marL="0" marR="0" lvl="0" indent="0" algn="ctr" defTabSz="1200150" rtl="0" eaLnBrk="1" fontAlgn="auto" latinLnBrk="0" hangingPunct="1">
                    <a:lnSpc>
                      <a:spcPct val="100000"/>
                    </a:lnSpc>
                    <a:spcBef>
                      <a:spcPct val="0"/>
                    </a:spcBef>
                    <a:spcAft>
                      <a:spcPct val="35000"/>
                    </a:spcAft>
                    <a:buClrTx/>
                    <a:buSzTx/>
                    <a:buFontTx/>
                    <a:buNone/>
                    <a:tabLst/>
                    <a:defRPr/>
                  </a:pPr>
                  <a:endParaRPr kumimoji="0" lang="en-US" sz="1600" b="1"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endParaRPr>
                </a:p>
              </p:txBody>
            </p:sp>
            <p:sp>
              <p:nvSpPr>
                <p:cNvPr id="9" name="Freeform 8"/>
                <p:cNvSpPr/>
                <p:nvPr/>
              </p:nvSpPr>
              <p:spPr>
                <a:xfrm>
                  <a:off x="5789242" y="2573840"/>
                  <a:ext cx="3086450" cy="3071276"/>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134D7B"/>
                </a:solidFill>
                <a:ln w="63500">
                  <a:solidFill>
                    <a:srgbClr val="134D7B"/>
                  </a:solidFill>
                </a:ln>
              </p:spPr>
              <p:style>
                <a:lnRef idx="0">
                  <a:scrgbClr r="0" g="0" b="0"/>
                </a:lnRef>
                <a:fillRef idx="0">
                  <a:scrgbClr r="0" g="0" b="0"/>
                </a:fillRef>
                <a:effectRef idx="0">
                  <a:scrgbClr r="0" g="0" b="0"/>
                </a:effectRef>
                <a:fontRef idx="minor">
                  <a:schemeClr val="lt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sp>
          <p:nvSpPr>
            <p:cNvPr id="13" name="TextBox 12"/>
            <p:cNvSpPr txBox="1"/>
            <p:nvPr/>
          </p:nvSpPr>
          <p:spPr>
            <a:xfrm>
              <a:off x="9587813" y="1431329"/>
              <a:ext cx="1467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ira Sans Medium" panose="020B0603050000020004" pitchFamily="34" charset="0"/>
                  <a:ea typeface="+mn-ea"/>
                  <a:cs typeface="+mn-cs"/>
                </a:rPr>
                <a:t>Qualitative</a:t>
              </a:r>
            </a:p>
          </p:txBody>
        </p:sp>
      </p:grpSp>
    </p:spTree>
    <p:extLst>
      <p:ext uri="{BB962C8B-B14F-4D97-AF65-F5344CB8AC3E}">
        <p14:creationId xmlns:p14="http://schemas.microsoft.com/office/powerpoint/2010/main" val="1021496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91463" y="5169685"/>
            <a:ext cx="803919" cy="27432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10" name="Rectangle 9"/>
          <p:cNvSpPr/>
          <p:nvPr/>
        </p:nvSpPr>
        <p:spPr>
          <a:xfrm>
            <a:off x="617835" y="546318"/>
            <a:ext cx="8810228" cy="6040115"/>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panose="020F0502020204030204"/>
                <a:ea typeface="+mn-ea"/>
                <a:cs typeface="+mn-cs"/>
              </a:rPr>
              <a:t>"Sir Winston, if you were my husband, I would poison your tea.”</a:t>
            </a:r>
          </a:p>
          <a:p>
            <a:pPr marL="0" marR="0" lvl="0" indent="0" algn="l" defTabSz="914400" rtl="0" eaLnBrk="1" fontAlgn="auto" latinLnBrk="0" hangingPunct="1">
              <a:lnSpc>
                <a:spcPct val="100000"/>
              </a:lnSpc>
              <a:spcBef>
                <a:spcPts val="0"/>
              </a:spcBef>
              <a:spcAft>
                <a:spcPts val="90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90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panose="020F0502020204030204"/>
                <a:ea typeface="+mn-ea"/>
                <a:cs typeface="+mn-cs"/>
              </a:rPr>
              <a:t> "Madame, if you were my wife, I would drink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Calibri" panose="020F0502020204030204"/>
                <a:ea typeface="+mn-ea"/>
                <a:cs typeface="+mn-cs"/>
              </a:rPr>
              <a:t>— Conversation between Lady Astor and Sir Winston Churchill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133F">
                    <a:lumMod val="75000"/>
                    <a:lumOff val="25000"/>
                  </a:srgbClr>
                </a:solidFill>
                <a:effectLst/>
                <a:uLnTx/>
                <a:uFillTx/>
                <a:latin typeface="Calibri" panose="020F0502020204030204"/>
                <a:ea typeface="+mn-ea"/>
                <a:cs typeface="+mn-cs"/>
              </a:rPr>
              <a:t>390L (1</a:t>
            </a:r>
            <a:r>
              <a:rPr kumimoji="0" lang="en-US" sz="3200" b="0" i="0" u="none" strike="noStrike" kern="1200" cap="none" spc="0" normalizeH="0" baseline="30000" noProof="0" dirty="0">
                <a:ln>
                  <a:noFill/>
                </a:ln>
                <a:solidFill>
                  <a:srgbClr val="00133F">
                    <a:lumMod val="75000"/>
                    <a:lumOff val="25000"/>
                  </a:srgbClr>
                </a:solidFill>
                <a:effectLst/>
                <a:uLnTx/>
                <a:uFillTx/>
                <a:latin typeface="Calibri" panose="020F0502020204030204"/>
                <a:ea typeface="+mn-ea"/>
                <a:cs typeface="+mn-cs"/>
              </a:rPr>
              <a:t>st</a:t>
            </a:r>
            <a:r>
              <a:rPr kumimoji="0" lang="en-US" sz="3200" b="0" i="0" u="none" strike="noStrike" kern="1200" cap="none" spc="0" normalizeH="0" baseline="0" noProof="0" dirty="0">
                <a:ln>
                  <a:noFill/>
                </a:ln>
                <a:solidFill>
                  <a:srgbClr val="00133F">
                    <a:lumMod val="75000"/>
                    <a:lumOff val="25000"/>
                  </a:srgbClr>
                </a:solidFill>
                <a:effectLst/>
                <a:uLnTx/>
                <a:uFillTx/>
                <a:latin typeface="Calibri" panose="020F0502020204030204"/>
                <a:ea typeface="+mn-ea"/>
                <a:cs typeface="+mn-cs"/>
              </a:rPr>
              <a:t> and 2</a:t>
            </a:r>
            <a:r>
              <a:rPr kumimoji="0" lang="en-US" sz="3200" b="0" i="0" u="none" strike="noStrike" kern="1200" cap="none" spc="0" normalizeH="0" baseline="30000" noProof="0" dirty="0">
                <a:ln>
                  <a:noFill/>
                </a:ln>
                <a:solidFill>
                  <a:srgbClr val="00133F">
                    <a:lumMod val="75000"/>
                    <a:lumOff val="25000"/>
                  </a:srgbClr>
                </a:solidFill>
                <a:effectLst/>
                <a:uLnTx/>
                <a:uFillTx/>
                <a:latin typeface="Calibri" panose="020F0502020204030204"/>
                <a:ea typeface="+mn-ea"/>
                <a:cs typeface="+mn-cs"/>
              </a:rPr>
              <a:t>nd</a:t>
            </a:r>
            <a:r>
              <a:rPr kumimoji="0" lang="en-US" sz="3200" b="0" i="0" u="none" strike="noStrike" kern="1200" cap="none" spc="0" normalizeH="0" baseline="0" noProof="0" dirty="0">
                <a:ln>
                  <a:noFill/>
                </a:ln>
                <a:solidFill>
                  <a:srgbClr val="00133F">
                    <a:lumMod val="75000"/>
                    <a:lumOff val="25000"/>
                  </a:srgbClr>
                </a:solidFill>
                <a:effectLst/>
                <a:uLnTx/>
                <a:uFillTx/>
                <a:latin typeface="Calibri" panose="020F0502020204030204"/>
                <a:ea typeface="+mn-ea"/>
                <a:cs typeface="+mn-cs"/>
              </a:rPr>
              <a:t> grade)</a:t>
            </a:r>
            <a:endParaRPr kumimoji="0" lang="en-US" sz="4000" b="0" i="0" u="none" strike="noStrike" kern="1200" cap="none" spc="0" normalizeH="0" baseline="0" noProof="0" dirty="0">
              <a:ln>
                <a:noFill/>
              </a:ln>
              <a:solidFill>
                <a:srgbClr val="00133F">
                  <a:lumMod val="75000"/>
                  <a:lumOff val="25000"/>
                </a:srgbClr>
              </a:solidFill>
              <a:effectLst/>
              <a:uLnTx/>
              <a:uFillTx/>
              <a:latin typeface="Calibri" panose="020F0502020204030204"/>
              <a:ea typeface="+mn-ea"/>
              <a:cs typeface="+mn-cs"/>
            </a:endParaRPr>
          </a:p>
        </p:txBody>
      </p:sp>
      <p:grpSp>
        <p:nvGrpSpPr>
          <p:cNvPr id="14" name="Group 13"/>
          <p:cNvGrpSpPr/>
          <p:nvPr/>
        </p:nvGrpSpPr>
        <p:grpSpPr>
          <a:xfrm>
            <a:off x="9893846" y="4953489"/>
            <a:ext cx="2195234" cy="1636395"/>
            <a:chOff x="9587813" y="490346"/>
            <a:chExt cx="2195234" cy="1636395"/>
          </a:xfrm>
        </p:grpSpPr>
        <p:grpSp>
          <p:nvGrpSpPr>
            <p:cNvPr id="3" name="Group 2"/>
            <p:cNvGrpSpPr/>
            <p:nvPr/>
          </p:nvGrpSpPr>
          <p:grpSpPr>
            <a:xfrm>
              <a:off x="9675277" y="490346"/>
              <a:ext cx="2107770" cy="1636395"/>
              <a:chOff x="5795006" y="524436"/>
              <a:chExt cx="3953427" cy="3372754"/>
            </a:xfrm>
          </p:grpSpPr>
          <p:sp>
            <p:nvSpPr>
              <p:cNvPr id="8" name="Freeform 7"/>
              <p:cNvSpPr/>
              <p:nvPr/>
            </p:nvSpPr>
            <p:spPr>
              <a:xfrm>
                <a:off x="5809131" y="1867170"/>
                <a:ext cx="2192020" cy="2030020"/>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013F71">
                  <a:alpha val="50000"/>
                </a:srgbClr>
              </a:solidFill>
              <a:ln w="63500">
                <a:solidFill>
                  <a:schemeClr val="accent5">
                    <a:lumMod val="5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0661" tIns="660220" rIns="781615" bIns="48984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60636B"/>
                    </a:solidFill>
                    <a:effectLst/>
                    <a:uLnTx/>
                    <a:uFillTx/>
                    <a:latin typeface="Calibri" panose="020F0502020204030204"/>
                    <a:ea typeface="+mn-ea"/>
                    <a:cs typeface="+mn-cs"/>
                  </a:rPr>
                  <a:t>s</a:t>
                </a:r>
              </a:p>
            </p:txBody>
          </p:sp>
          <p:grpSp>
            <p:nvGrpSpPr>
              <p:cNvPr id="2" name="Group 1"/>
              <p:cNvGrpSpPr/>
              <p:nvPr/>
            </p:nvGrpSpPr>
            <p:grpSpPr>
              <a:xfrm>
                <a:off x="5795006" y="524436"/>
                <a:ext cx="3953427" cy="3372753"/>
                <a:chOff x="5789242" y="524435"/>
                <a:chExt cx="5566583" cy="5120681"/>
              </a:xfrm>
            </p:grpSpPr>
            <p:sp>
              <p:nvSpPr>
                <p:cNvPr id="6" name="Freeform 5"/>
                <p:cNvSpPr/>
                <p:nvPr/>
              </p:nvSpPr>
              <p:spPr>
                <a:xfrm>
                  <a:off x="7019365" y="524435"/>
                  <a:ext cx="3106337" cy="3013575"/>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C00000"/>
                </a:solidFill>
                <a:ln w="63500">
                  <a:solidFill>
                    <a:srgbClr val="A7253F"/>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endParaRPr>
                </a:p>
              </p:txBody>
            </p:sp>
            <p:sp>
              <p:nvSpPr>
                <p:cNvPr id="7" name="Freeform 6"/>
                <p:cNvSpPr/>
                <p:nvPr/>
              </p:nvSpPr>
              <p:spPr>
                <a:xfrm>
                  <a:off x="8267071" y="2563040"/>
                  <a:ext cx="3088754"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FFC000"/>
                </a:solidFill>
                <a:ln w="57150">
                  <a:solidFill>
                    <a:srgbClr val="FFC000"/>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81615" tIns="660220" rIns="240661" bIns="489840" numCol="1" spcCol="1270" anchor="ctr" anchorCtr="0">
                  <a:noAutofit/>
                </a:bodyPr>
                <a:lstStyle/>
                <a:p>
                  <a:pPr marL="0" marR="0" lvl="0" indent="0" algn="ctr" defTabSz="1200150" rtl="0" eaLnBrk="1" fontAlgn="auto" latinLnBrk="0" hangingPunct="1">
                    <a:lnSpc>
                      <a:spcPct val="100000"/>
                    </a:lnSpc>
                    <a:spcBef>
                      <a:spcPct val="0"/>
                    </a:spcBef>
                    <a:spcAft>
                      <a:spcPct val="35000"/>
                    </a:spcAft>
                    <a:buClrTx/>
                    <a:buSzTx/>
                    <a:buFontTx/>
                    <a:buNone/>
                    <a:tabLst/>
                    <a:defRPr/>
                  </a:pPr>
                  <a:endParaRPr kumimoji="0" lang="en-US" sz="1600" b="1"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endParaRPr>
                </a:p>
              </p:txBody>
            </p:sp>
            <p:sp>
              <p:nvSpPr>
                <p:cNvPr id="9" name="Freeform 8"/>
                <p:cNvSpPr/>
                <p:nvPr/>
              </p:nvSpPr>
              <p:spPr>
                <a:xfrm>
                  <a:off x="5789242" y="2573840"/>
                  <a:ext cx="3086450" cy="3071276"/>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134D7B"/>
                </a:solidFill>
                <a:ln w="63500">
                  <a:solidFill>
                    <a:srgbClr val="134D7B"/>
                  </a:solidFill>
                </a:ln>
              </p:spPr>
              <p:style>
                <a:lnRef idx="0">
                  <a:scrgbClr r="0" g="0" b="0"/>
                </a:lnRef>
                <a:fillRef idx="0">
                  <a:scrgbClr r="0" g="0" b="0"/>
                </a:fillRef>
                <a:effectRef idx="0">
                  <a:scrgbClr r="0" g="0" b="0"/>
                </a:effectRef>
                <a:fontRef idx="minor">
                  <a:schemeClr val="lt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sp>
          <p:nvSpPr>
            <p:cNvPr id="13" name="TextBox 12"/>
            <p:cNvSpPr txBox="1"/>
            <p:nvPr/>
          </p:nvSpPr>
          <p:spPr>
            <a:xfrm>
              <a:off x="9587813" y="1431329"/>
              <a:ext cx="1467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ira Sans Medium" panose="020B0603050000020004" pitchFamily="34" charset="0"/>
                  <a:ea typeface="+mn-ea"/>
                  <a:cs typeface="+mn-cs"/>
                </a:rPr>
                <a:t>Qualitative</a:t>
              </a:r>
            </a:p>
          </p:txBody>
        </p:sp>
      </p:grpSp>
    </p:spTree>
    <p:extLst>
      <p:ext uri="{BB962C8B-B14F-4D97-AF65-F5344CB8AC3E}">
        <p14:creationId xmlns:p14="http://schemas.microsoft.com/office/powerpoint/2010/main" val="4211189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6" end="6"/>
                                            </p:txEl>
                                          </p:spTgt>
                                        </p:tgtEl>
                                        <p:attrNameLst>
                                          <p:attrName>style.visibility</p:attrName>
                                        </p:attrNameLst>
                                      </p:cBhvr>
                                      <p:to>
                                        <p:strVal val="visible"/>
                                      </p:to>
                                    </p:set>
                                    <p:animEffect transition="in" filter="fade">
                                      <p:cBhvr>
                                        <p:cTn id="7"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0991463" y="5169685"/>
            <a:ext cx="803919" cy="27432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
        <p:nvSpPr>
          <p:cNvPr id="12" name="Rectangle 11"/>
          <p:cNvSpPr/>
          <p:nvPr/>
        </p:nvSpPr>
        <p:spPr>
          <a:xfrm>
            <a:off x="377777" y="514209"/>
            <a:ext cx="10189309" cy="4475071"/>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Fira Sans" panose="020B0503050000020004" pitchFamily="34" charset="0"/>
                <a:ea typeface="+mn-ea"/>
                <a:cs typeface="+mn-cs"/>
              </a:rPr>
              <a:t>…When in the Course of human events, it becomes necessary for one people to dissolve the political bands which have connected them with another, and to assume among the powers of the earth, the separate and equal station to which the Laws of Nature and of Nature's God entitle them, a decent respect to the opinions of mankind requires that they should declare the causes which impel them to the separation.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133F">
                    <a:lumMod val="75000"/>
                    <a:lumOff val="25000"/>
                  </a:srgbClr>
                </a:solidFill>
                <a:effectLst/>
                <a:uLnTx/>
                <a:uFillTx/>
                <a:latin typeface="Calibri" panose="020F0502020204030204"/>
                <a:ea typeface="+mn-ea"/>
                <a:cs typeface="+mn-cs"/>
              </a:rPr>
              <a:t>2030L (Graduate School +)</a:t>
            </a:r>
            <a:endParaRPr kumimoji="0" lang="en-US" sz="2400" b="0" i="0" u="none" strike="noStrike" kern="1200" cap="none" spc="0" normalizeH="0" baseline="0" noProof="0" dirty="0">
              <a:ln>
                <a:noFill/>
              </a:ln>
              <a:solidFill>
                <a:srgbClr val="00133F">
                  <a:lumMod val="75000"/>
                  <a:lumOff val="25000"/>
                </a:srgbClr>
              </a:solidFill>
              <a:effectLst/>
              <a:uLnTx/>
              <a:uFillTx/>
              <a:latin typeface="Calibri" panose="020F0502020204030204"/>
              <a:ea typeface="+mn-ea"/>
              <a:cs typeface="+mn-cs"/>
            </a:endParaRPr>
          </a:p>
        </p:txBody>
      </p:sp>
      <p:grpSp>
        <p:nvGrpSpPr>
          <p:cNvPr id="11" name="Group 10"/>
          <p:cNvGrpSpPr/>
          <p:nvPr/>
        </p:nvGrpSpPr>
        <p:grpSpPr>
          <a:xfrm>
            <a:off x="9470571" y="5169685"/>
            <a:ext cx="2346824" cy="1485371"/>
            <a:chOff x="9587813" y="490346"/>
            <a:chExt cx="2195234" cy="1636395"/>
          </a:xfrm>
        </p:grpSpPr>
        <p:grpSp>
          <p:nvGrpSpPr>
            <p:cNvPr id="3" name="Group 2"/>
            <p:cNvGrpSpPr/>
            <p:nvPr/>
          </p:nvGrpSpPr>
          <p:grpSpPr>
            <a:xfrm>
              <a:off x="9675277" y="490346"/>
              <a:ext cx="2107770" cy="1636395"/>
              <a:chOff x="5795006" y="524436"/>
              <a:chExt cx="3953427" cy="3372754"/>
            </a:xfrm>
          </p:grpSpPr>
          <p:sp>
            <p:nvSpPr>
              <p:cNvPr id="8" name="Freeform 7"/>
              <p:cNvSpPr/>
              <p:nvPr/>
            </p:nvSpPr>
            <p:spPr>
              <a:xfrm>
                <a:off x="5809131" y="1867170"/>
                <a:ext cx="2192020" cy="2030020"/>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013F71">
                  <a:alpha val="50000"/>
                </a:srgbClr>
              </a:solidFill>
              <a:ln w="63500">
                <a:solidFill>
                  <a:schemeClr val="accent5">
                    <a:lumMod val="50000"/>
                  </a:schemeClr>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40661" tIns="660220" rIns="781615" bIns="489840"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a:ln>
                      <a:noFill/>
                    </a:ln>
                    <a:solidFill>
                      <a:srgbClr val="60636B"/>
                    </a:solidFill>
                    <a:effectLst/>
                    <a:uLnTx/>
                    <a:uFillTx/>
                    <a:latin typeface="Calibri" panose="020F0502020204030204"/>
                    <a:ea typeface="+mn-ea"/>
                    <a:cs typeface="+mn-cs"/>
                  </a:rPr>
                  <a:t>s</a:t>
                </a:r>
              </a:p>
            </p:txBody>
          </p:sp>
          <p:grpSp>
            <p:nvGrpSpPr>
              <p:cNvPr id="2" name="Group 1"/>
              <p:cNvGrpSpPr/>
              <p:nvPr/>
            </p:nvGrpSpPr>
            <p:grpSpPr>
              <a:xfrm>
                <a:off x="5795006" y="524436"/>
                <a:ext cx="3953427" cy="3372753"/>
                <a:chOff x="5789242" y="524435"/>
                <a:chExt cx="5566583" cy="5120681"/>
              </a:xfrm>
            </p:grpSpPr>
            <p:sp>
              <p:nvSpPr>
                <p:cNvPr id="6" name="Freeform 5"/>
                <p:cNvSpPr/>
                <p:nvPr/>
              </p:nvSpPr>
              <p:spPr>
                <a:xfrm>
                  <a:off x="7019365" y="524435"/>
                  <a:ext cx="3106337" cy="3013575"/>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C00000"/>
                </a:solidFill>
                <a:ln w="63500">
                  <a:solidFill>
                    <a:srgbClr val="A7253F"/>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endParaRPr>
                </a:p>
              </p:txBody>
            </p:sp>
            <p:sp>
              <p:nvSpPr>
                <p:cNvPr id="7" name="Freeform 6"/>
                <p:cNvSpPr/>
                <p:nvPr/>
              </p:nvSpPr>
              <p:spPr>
                <a:xfrm>
                  <a:off x="8267071" y="2563040"/>
                  <a:ext cx="3088754" cy="3071277"/>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FFC000"/>
                </a:solidFill>
                <a:ln w="57150">
                  <a:solidFill>
                    <a:srgbClr val="FFC000"/>
                  </a:solidFill>
                </a:ln>
                <a:scene3d>
                  <a:camera prst="orthographicFront">
                    <a:rot lat="0" lon="0" rev="0"/>
                  </a:camera>
                  <a:lightRig rig="contrasting" dir="t">
                    <a:rot lat="0" lon="0" rev="1200000"/>
                  </a:lightRig>
                </a:scene3d>
                <a:sp3d contourW="12700" prstMaterial="clear">
                  <a:bevelT w="177800" h="254000"/>
                  <a:bevelB w="152400"/>
                </a:sp3d>
              </p:spPr>
              <p:style>
                <a:lnRef idx="0">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781615" tIns="660220" rIns="240661" bIns="489840" numCol="1" spcCol="1270" anchor="ctr" anchorCtr="0">
                  <a:noAutofit/>
                </a:bodyPr>
                <a:lstStyle/>
                <a:p>
                  <a:pPr marL="0" marR="0" lvl="0" indent="0" algn="ctr" defTabSz="1200150" rtl="0" eaLnBrk="1" fontAlgn="auto" latinLnBrk="0" hangingPunct="1">
                    <a:lnSpc>
                      <a:spcPct val="100000"/>
                    </a:lnSpc>
                    <a:spcBef>
                      <a:spcPct val="0"/>
                    </a:spcBef>
                    <a:spcAft>
                      <a:spcPct val="35000"/>
                    </a:spcAft>
                    <a:buClrTx/>
                    <a:buSzTx/>
                    <a:buFontTx/>
                    <a:buNone/>
                    <a:tabLst/>
                    <a:defRPr/>
                  </a:pPr>
                  <a:endParaRPr kumimoji="0" lang="en-US" sz="1600" b="1" i="0" u="none" strike="noStrike" kern="1200" cap="none" spc="0" normalizeH="0" baseline="0" noProof="0" dirty="0">
                    <a:ln>
                      <a:noFill/>
                    </a:ln>
                    <a:solidFill>
                      <a:srgbClr val="FFFFFF">
                        <a:lumMod val="75000"/>
                      </a:srgbClr>
                    </a:solidFill>
                    <a:effectLst/>
                    <a:uLnTx/>
                    <a:uFillTx/>
                    <a:latin typeface="Calibri" panose="020F0502020204030204"/>
                    <a:ea typeface="+mn-ea"/>
                    <a:cs typeface="+mn-cs"/>
                  </a:endParaRPr>
                </a:p>
              </p:txBody>
            </p:sp>
            <p:sp>
              <p:nvSpPr>
                <p:cNvPr id="9" name="Freeform 8"/>
                <p:cNvSpPr/>
                <p:nvPr/>
              </p:nvSpPr>
              <p:spPr>
                <a:xfrm>
                  <a:off x="5789242" y="2573840"/>
                  <a:ext cx="3086450" cy="3071276"/>
                </a:xfrm>
                <a:custGeom>
                  <a:avLst/>
                  <a:gdLst>
                    <a:gd name="connsiteX0" fmla="*/ 0 w 2555689"/>
                    <a:gd name="connsiteY0" fmla="*/ 1277845 h 2555689"/>
                    <a:gd name="connsiteX1" fmla="*/ 1277845 w 2555689"/>
                    <a:gd name="connsiteY1" fmla="*/ 0 h 2555689"/>
                    <a:gd name="connsiteX2" fmla="*/ 2555690 w 2555689"/>
                    <a:gd name="connsiteY2" fmla="*/ 1277845 h 2555689"/>
                    <a:gd name="connsiteX3" fmla="*/ 1277845 w 2555689"/>
                    <a:gd name="connsiteY3" fmla="*/ 2555690 h 2555689"/>
                    <a:gd name="connsiteX4" fmla="*/ 0 w 2555689"/>
                    <a:gd name="connsiteY4" fmla="*/ 1277845 h 2555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5689" h="2555689">
                      <a:moveTo>
                        <a:pt x="0" y="1277845"/>
                      </a:moveTo>
                      <a:cubicBezTo>
                        <a:pt x="0" y="572111"/>
                        <a:pt x="572111" y="0"/>
                        <a:pt x="1277845" y="0"/>
                      </a:cubicBezTo>
                      <a:cubicBezTo>
                        <a:pt x="1983579" y="0"/>
                        <a:pt x="2555690" y="572111"/>
                        <a:pt x="2555690" y="1277845"/>
                      </a:cubicBezTo>
                      <a:cubicBezTo>
                        <a:pt x="2555690" y="1983579"/>
                        <a:pt x="1983579" y="2555690"/>
                        <a:pt x="1277845" y="2555690"/>
                      </a:cubicBezTo>
                      <a:cubicBezTo>
                        <a:pt x="572111" y="2555690"/>
                        <a:pt x="0" y="1983579"/>
                        <a:pt x="0" y="1277845"/>
                      </a:cubicBezTo>
                      <a:close/>
                    </a:path>
                  </a:pathLst>
                </a:custGeom>
                <a:solidFill>
                  <a:srgbClr val="134D7B"/>
                </a:solidFill>
                <a:ln w="63500">
                  <a:solidFill>
                    <a:srgbClr val="134D7B"/>
                  </a:solidFill>
                </a:ln>
              </p:spPr>
              <p:style>
                <a:lnRef idx="0">
                  <a:scrgbClr r="0" g="0" b="0"/>
                </a:lnRef>
                <a:fillRef idx="0">
                  <a:scrgbClr r="0" g="0" b="0"/>
                </a:fillRef>
                <a:effectRef idx="0">
                  <a:scrgbClr r="0" g="0" b="0"/>
                </a:effectRef>
                <a:fontRef idx="minor">
                  <a:schemeClr val="lt1"/>
                </a:fontRef>
              </p:style>
              <p:txBody>
                <a:bodyPr spcFirstLastPara="0" vert="horz" wrap="square" lIns="340759" tIns="447246" rIns="340758" bIns="958383" numCol="1" spcCol="1270" anchor="ctr" anchorCtr="0">
                  <a:noAutofit/>
                </a:bodyPr>
                <a:lstStyle/>
                <a:p>
                  <a:pPr marL="0" marR="0" lvl="0" indent="0" algn="ctr" defTabSz="1200150" rtl="0" eaLnBrk="1" fontAlgn="auto" latinLnBrk="0" hangingPunct="1">
                    <a:lnSpc>
                      <a:spcPct val="90000"/>
                    </a:lnSpc>
                    <a:spcBef>
                      <a:spcPct val="0"/>
                    </a:spcBef>
                    <a:spcAft>
                      <a:spcPct val="3500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grpSp>
        <p:sp>
          <p:nvSpPr>
            <p:cNvPr id="13" name="TextBox 12"/>
            <p:cNvSpPr txBox="1"/>
            <p:nvPr/>
          </p:nvSpPr>
          <p:spPr>
            <a:xfrm>
              <a:off x="9587813" y="1431329"/>
              <a:ext cx="146760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Fira Sans Medium" panose="020B0603050000020004" pitchFamily="34" charset="0"/>
                  <a:ea typeface="+mn-ea"/>
                  <a:cs typeface="+mn-cs"/>
                </a:rPr>
                <a:t>Qualitative</a:t>
              </a:r>
            </a:p>
          </p:txBody>
        </p:sp>
      </p:grpSp>
    </p:spTree>
    <p:extLst>
      <p:ext uri="{BB962C8B-B14F-4D97-AF65-F5344CB8AC3E}">
        <p14:creationId xmlns:p14="http://schemas.microsoft.com/office/powerpoint/2010/main" val="2830298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fade">
                                      <p:cBhvr>
                                        <p:cTn id="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8585" y="143746"/>
            <a:ext cx="11369903" cy="1579547"/>
          </a:xfrm>
        </p:spPr>
        <p:txBody>
          <a:bodyPr anchor="b">
            <a:normAutofit fontScale="90000"/>
          </a:bodyPr>
          <a:lstStyle/>
          <a:p>
            <a:r>
              <a:rPr lang="en-US" b="1" dirty="0" smtClean="0">
                <a:latin typeface="Vollkorn Regular" panose="02000503070000020003" pitchFamily="2" charset="0"/>
              </a:rPr>
              <a:t>Critical Consideration for Instructional </a:t>
            </a:r>
            <a:r>
              <a:rPr lang="en-US" b="1" dirty="0">
                <a:latin typeface="Vollkorn Regular" panose="02000503070000020003" pitchFamily="2" charset="0"/>
              </a:rPr>
              <a:t>Design</a:t>
            </a:r>
            <a:r>
              <a:rPr lang="en-US" b="1" dirty="0" smtClean="0">
                <a:latin typeface="Vollkorn Regular" panose="02000503070000020003" pitchFamily="2" charset="0"/>
              </a:rPr>
              <a:t>:</a:t>
            </a:r>
            <a:br>
              <a:rPr lang="en-US" b="1" dirty="0" smtClean="0">
                <a:latin typeface="Vollkorn Regular" panose="02000503070000020003" pitchFamily="2" charset="0"/>
              </a:rPr>
            </a:br>
            <a:endParaRPr lang="en-US" b="1" dirty="0">
              <a:latin typeface="Vollkorn Regular" panose="02000503070000020003" pitchFamily="2" charset="0"/>
            </a:endParaRPr>
          </a:p>
        </p:txBody>
      </p:sp>
      <p:sp>
        <p:nvSpPr>
          <p:cNvPr id="6" name="Content Placeholder 5"/>
          <p:cNvSpPr>
            <a:spLocks noGrp="1"/>
          </p:cNvSpPr>
          <p:nvPr>
            <p:ph idx="1"/>
          </p:nvPr>
        </p:nvSpPr>
        <p:spPr/>
        <p:txBody>
          <a:bodyPr>
            <a:normAutofit/>
          </a:bodyPr>
          <a:lstStyle/>
          <a:p>
            <a:pPr marL="0" indent="0">
              <a:buNone/>
            </a:pPr>
            <a:r>
              <a:rPr lang="en-US" sz="3600" dirty="0" smtClean="0"/>
              <a:t>Consideration #1: How do I know if the text I’ve selected is complex?</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6630861-4318-414B-8E21-CA5F03E7BD41}" type="slidenum">
              <a:rPr kumimoji="0" lang="en-US" sz="1400" b="1" i="0" u="none" strike="noStrike" kern="1200" cap="none" spc="0" normalizeH="0" baseline="0" noProof="0" smtClean="0">
                <a:ln>
                  <a:noFill/>
                </a:ln>
                <a:solidFill>
                  <a:srgbClr val="FFFFFF"/>
                </a:solidFill>
                <a:effectLst/>
                <a:uLnTx/>
                <a:uFillTx/>
                <a:latin typeface="Fira Sans Ultra"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1400" b="1" i="0" u="none" strike="noStrike" kern="1200" cap="none" spc="0" normalizeH="0" baseline="0" noProof="0">
              <a:ln>
                <a:noFill/>
              </a:ln>
              <a:solidFill>
                <a:srgbClr val="FFFFFF"/>
              </a:solidFill>
              <a:effectLst/>
              <a:uLnTx/>
              <a:uFillTx/>
              <a:latin typeface="Fira Sans Ultra" charset="0"/>
            </a:endParaRPr>
          </a:p>
        </p:txBody>
      </p:sp>
    </p:spTree>
    <p:extLst>
      <p:ext uri="{BB962C8B-B14F-4D97-AF65-F5344CB8AC3E}">
        <p14:creationId xmlns:p14="http://schemas.microsoft.com/office/powerpoint/2010/main" val="1753243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623|5.608001"/>
</p:tagLst>
</file>

<file path=ppt/tags/tag10.xml><?xml version="1.0" encoding="utf-8"?>
<p:tagLst xmlns:a="http://schemas.openxmlformats.org/drawingml/2006/main" xmlns:r="http://schemas.openxmlformats.org/officeDocument/2006/relationships" xmlns:p="http://schemas.openxmlformats.org/presentationml/2006/main">
  <p:tag name="TIMING" val="|14.204|2.34|13.221|17.116|10.678|30.83701|1.740997|15.373|15.291"/>
</p:tagLst>
</file>

<file path=ppt/tags/tag11.xml><?xml version="1.0" encoding="utf-8"?>
<p:tagLst xmlns:a="http://schemas.openxmlformats.org/drawingml/2006/main" xmlns:r="http://schemas.openxmlformats.org/officeDocument/2006/relationships" xmlns:p="http://schemas.openxmlformats.org/presentationml/2006/main">
  <p:tag name="TIMING" val="|9.702|51.398|33.149"/>
</p:tagLst>
</file>

<file path=ppt/tags/tag2.xml><?xml version="1.0" encoding="utf-8"?>
<p:tagLst xmlns:a="http://schemas.openxmlformats.org/drawingml/2006/main" xmlns:r="http://schemas.openxmlformats.org/officeDocument/2006/relationships" xmlns:p="http://schemas.openxmlformats.org/presentationml/2006/main">
  <p:tag name="TIMING" val="|3.743"/>
</p:tagLst>
</file>

<file path=ppt/tags/tag3.xml><?xml version="1.0" encoding="utf-8"?>
<p:tagLst xmlns:a="http://schemas.openxmlformats.org/drawingml/2006/main" xmlns:r="http://schemas.openxmlformats.org/officeDocument/2006/relationships" xmlns:p="http://schemas.openxmlformats.org/presentationml/2006/main">
  <p:tag name="TIMING" val="|12.623|5.608001"/>
</p:tagLst>
</file>

<file path=ppt/tags/tag4.xml><?xml version="1.0" encoding="utf-8"?>
<p:tagLst xmlns:a="http://schemas.openxmlformats.org/drawingml/2006/main" xmlns:r="http://schemas.openxmlformats.org/officeDocument/2006/relationships" xmlns:p="http://schemas.openxmlformats.org/presentationml/2006/main">
  <p:tag name="TIMING" val="|14.204|2.34|13.221|17.116|10.678|30.83701|1.740997|15.373|15.291"/>
</p:tagLst>
</file>

<file path=ppt/tags/tag5.xml><?xml version="1.0" encoding="utf-8"?>
<p:tagLst xmlns:a="http://schemas.openxmlformats.org/drawingml/2006/main" xmlns:r="http://schemas.openxmlformats.org/officeDocument/2006/relationships" xmlns:p="http://schemas.openxmlformats.org/presentationml/2006/main">
  <p:tag name="TIMING" val="|9.702|51.398|33.149"/>
</p:tagLst>
</file>

<file path=ppt/tags/tag6.xml><?xml version="1.0" encoding="utf-8"?>
<p:tagLst xmlns:a="http://schemas.openxmlformats.org/drawingml/2006/main" xmlns:r="http://schemas.openxmlformats.org/officeDocument/2006/relationships" xmlns:p="http://schemas.openxmlformats.org/presentationml/2006/main">
  <p:tag name="TIMING" val="|12.623|5.608001"/>
</p:tagLst>
</file>

<file path=ppt/tags/tag7.xml><?xml version="1.0" encoding="utf-8"?>
<p:tagLst xmlns:a="http://schemas.openxmlformats.org/drawingml/2006/main" xmlns:r="http://schemas.openxmlformats.org/officeDocument/2006/relationships" xmlns:p="http://schemas.openxmlformats.org/presentationml/2006/main">
  <p:tag name="TIMING" val="|3.743"/>
</p:tagLst>
</file>

<file path=ppt/tags/tag8.xml><?xml version="1.0" encoding="utf-8"?>
<p:tagLst xmlns:a="http://schemas.openxmlformats.org/drawingml/2006/main" xmlns:r="http://schemas.openxmlformats.org/officeDocument/2006/relationships" xmlns:p="http://schemas.openxmlformats.org/presentationml/2006/main">
  <p:tag name="TIMING" val="|12.623|5.608001"/>
</p:tagLst>
</file>

<file path=ppt/tags/tag9.xml><?xml version="1.0" encoding="utf-8"?>
<p:tagLst xmlns:a="http://schemas.openxmlformats.org/drawingml/2006/main" xmlns:r="http://schemas.openxmlformats.org/officeDocument/2006/relationships" xmlns:p="http://schemas.openxmlformats.org/presentationml/2006/main">
  <p:tag name="TIMING" val="|12.623|5.608001"/>
</p:tagLst>
</file>

<file path=ppt/theme/theme1.xml><?xml version="1.0" encoding="utf-8"?>
<a:theme xmlns:a="http://schemas.openxmlformats.org/drawingml/2006/main" name="WVDE_2017Theme2">
  <a:themeElements>
    <a:clrScheme name="Custom 1">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VDE_2017Theme2" id="{CBCACFA9-AD44-3D4A-96E3-7E91C6634AAD}" vid="{37D28BB3-7088-3649-92B6-5709C7E1252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1FDBD696954F4C99ACE607686D4A46" ma:contentTypeVersion="12" ma:contentTypeDescription="Create a new document." ma:contentTypeScope="" ma:versionID="8c9de7a6ad1d7d53b8615052629efdb6">
  <xsd:schema xmlns:xsd="http://www.w3.org/2001/XMLSchema" xmlns:xs="http://www.w3.org/2001/XMLSchema" xmlns:p="http://schemas.microsoft.com/office/2006/metadata/properties" xmlns:ns3="3dfc7735-6c74-4e44-88d7-c8513e424d6f" xmlns:ns4="21a42c84-3457-45b5-bf99-009e741a2e4c" targetNamespace="http://schemas.microsoft.com/office/2006/metadata/properties" ma:root="true" ma:fieldsID="3190205f393e236e26837e6a065c2ae0" ns3:_="" ns4:_="">
    <xsd:import namespace="3dfc7735-6c74-4e44-88d7-c8513e424d6f"/>
    <xsd:import namespace="21a42c84-3457-45b5-bf99-009e741a2e4c"/>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fc7735-6c74-4e44-88d7-c8513e424d6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1a42c84-3457-45b5-bf99-009e741a2e4c"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07D96E0-D482-41EB-AFFD-496018DD4AF0}">
  <ds:schemaRefs>
    <ds:schemaRef ds:uri="http://schemas.microsoft.com/office/2006/documentManagement/types"/>
    <ds:schemaRef ds:uri="http://purl.org/dc/elements/1.1/"/>
    <ds:schemaRef ds:uri="http://www.w3.org/XML/1998/namespace"/>
    <ds:schemaRef ds:uri="21a42c84-3457-45b5-bf99-009e741a2e4c"/>
    <ds:schemaRef ds:uri="http://schemas.microsoft.com/office/2006/metadata/properties"/>
    <ds:schemaRef ds:uri="http://purl.org/dc/dcmitype/"/>
    <ds:schemaRef ds:uri="http://schemas.openxmlformats.org/package/2006/metadata/core-properties"/>
    <ds:schemaRef ds:uri="http://schemas.microsoft.com/office/infopath/2007/PartnerControls"/>
    <ds:schemaRef ds:uri="3dfc7735-6c74-4e44-88d7-c8513e424d6f"/>
    <ds:schemaRef ds:uri="http://purl.org/dc/terms/"/>
  </ds:schemaRefs>
</ds:datastoreItem>
</file>

<file path=customXml/itemProps2.xml><?xml version="1.0" encoding="utf-8"?>
<ds:datastoreItem xmlns:ds="http://schemas.openxmlformats.org/officeDocument/2006/customXml" ds:itemID="{09D80854-555F-485C-8C6E-2C0ED6EBBC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fc7735-6c74-4e44-88d7-c8513e424d6f"/>
    <ds:schemaRef ds:uri="21a42c84-3457-45b5-bf99-009e741a2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6DFF1B-092B-46F1-91B2-FF424A8184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46065</TotalTime>
  <Words>3215</Words>
  <Application>Microsoft Office PowerPoint</Application>
  <PresentationFormat>Widescreen</PresentationFormat>
  <Paragraphs>383</Paragraphs>
  <Slides>42</Slides>
  <Notes>30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Arial</vt:lpstr>
      <vt:lpstr>Avenir Book</vt:lpstr>
      <vt:lpstr>Calibri</vt:lpstr>
      <vt:lpstr>Fira Sans</vt:lpstr>
      <vt:lpstr>Fira Sans Medium</vt:lpstr>
      <vt:lpstr>Fira Sans Ultra</vt:lpstr>
      <vt:lpstr>Libre Baskerville</vt:lpstr>
      <vt:lpstr>Vollkorn</vt:lpstr>
      <vt:lpstr>Vollkorn Regular</vt:lpstr>
      <vt:lpstr>WVDE_2017Theme2</vt:lpstr>
      <vt:lpstr>Qualitative Complexity:  What is it? How can I use it to inform instruction?</vt:lpstr>
      <vt:lpstr>Part Two Learning Goals</vt:lpstr>
      <vt:lpstr>PowerPoint Presentation</vt:lpstr>
      <vt:lpstr>Review: Quantitative Measure (Lexile) = </vt:lpstr>
      <vt:lpstr>PowerPoint Presentation</vt:lpstr>
      <vt:lpstr>PowerPoint Presentation</vt:lpstr>
      <vt:lpstr>PowerPoint Presentation</vt:lpstr>
      <vt:lpstr>PowerPoint Presentation</vt:lpstr>
      <vt:lpstr>Critical Consideration for Instructional Design: </vt:lpstr>
      <vt:lpstr>PowerPoint Presentation</vt:lpstr>
      <vt:lpstr>PowerPoint Presentation</vt:lpstr>
      <vt:lpstr>PowerPoint Presentation</vt:lpstr>
      <vt:lpstr>Considering Overall Text Complexity:  The Giver by Lois Lowry</vt:lpstr>
      <vt:lpstr>Task One: Determine the central idea of the passage below and provide a summary distinct from personal opinion.  </vt:lpstr>
      <vt:lpstr>Task Two: Read the following passage, then write a brief argument either defending or countering Fern’s point of view in regard to her father’s approach to raising farm animals. </vt:lpstr>
      <vt:lpstr>Table Discussion</vt:lpstr>
      <vt:lpstr>Table Discussion</vt:lpstr>
      <vt:lpstr>How does this activity shape our thinking when designing instruction?</vt:lpstr>
      <vt:lpstr>Key Take-Aways</vt:lpstr>
      <vt:lpstr>Reader and Task Considerations:  What are they? How do they round out text complexity?</vt:lpstr>
      <vt:lpstr>Part Three Learning Goals</vt:lpstr>
      <vt:lpstr>PowerPoint Presentation</vt:lpstr>
      <vt:lpstr>Review: Quantitative Measure (Lexile) = </vt:lpstr>
      <vt:lpstr>PowerPoint Presentation</vt:lpstr>
      <vt:lpstr>PowerPoint Presentation</vt:lpstr>
      <vt:lpstr>Critical Consideration for Instructional Design: </vt:lpstr>
      <vt:lpstr>Reader and Task Considerations:  Reader’s Lexile Measure Lower than the Text’s </vt:lpstr>
      <vt:lpstr>Reader and Task Considerations: Comprehension and Retention </vt:lpstr>
      <vt:lpstr>PowerPoint Presentation</vt:lpstr>
      <vt:lpstr>Considering Overall Text Complexity:  The Giver by Lois Lowry</vt:lpstr>
      <vt:lpstr>Reader and Task Considerations: Reader’s Level of Skillfulness</vt:lpstr>
      <vt:lpstr>PowerPoint Presentation</vt:lpstr>
      <vt:lpstr>PowerPoint Presentation</vt:lpstr>
      <vt:lpstr>Determining Text Complexity</vt:lpstr>
      <vt:lpstr>Sample of Completed Text Complexity Analysis</vt:lpstr>
      <vt:lpstr>Standards-Aligned Practice: TDQs</vt:lpstr>
      <vt:lpstr>Reader and Task Considerations: Reader’s Prior Knowledge and Experiences </vt:lpstr>
      <vt:lpstr>PowerPoint Presentation</vt:lpstr>
      <vt:lpstr>Ensuring All Students Success with On-Grade Level, Standards-Aligned Learning Activities and Tasks </vt:lpstr>
      <vt:lpstr>Key Take-Aways</vt:lpstr>
      <vt:lpstr>Key Take-Aways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Cindy Burke</dc:creator>
  <cp:lastModifiedBy>Andrea Lemon</cp:lastModifiedBy>
  <cp:revision>580</cp:revision>
  <cp:lastPrinted>2020-05-14T15:58:30Z</cp:lastPrinted>
  <dcterms:created xsi:type="dcterms:W3CDTF">2017-07-24T12:27:06Z</dcterms:created>
  <dcterms:modified xsi:type="dcterms:W3CDTF">2020-08-10T11:50:16Z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0x010100271FDBD696954F4C99ACE607686D4A46</vt:lpwstr>
  </property>
</Properties>
</file>