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76" r:id="rId7"/>
    <p:sldId id="275" r:id="rId8"/>
    <p:sldId id="279" r:id="rId9"/>
    <p:sldId id="282" r:id="rId10"/>
    <p:sldId id="280" r:id="rId11"/>
    <p:sldId id="281" r:id="rId12"/>
    <p:sldId id="289" r:id="rId13"/>
    <p:sldId id="287" r:id="rId14"/>
    <p:sldId id="267" r:id="rId15"/>
    <p:sldId id="285" r:id="rId16"/>
    <p:sldId id="291" r:id="rId17"/>
    <p:sldId id="268" r:id="rId18"/>
    <p:sldId id="286" r:id="rId19"/>
    <p:sldId id="269" r:id="rId20"/>
    <p:sldId id="290" r:id="rId21"/>
    <p:sldId id="288" r:id="rId22"/>
    <p:sldId id="277" r:id="rId23"/>
    <p:sldId id="28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A"/>
    <a:srgbClr val="252525"/>
    <a:srgbClr val="97E8E6"/>
    <a:srgbClr val="1F41C7"/>
    <a:srgbClr val="33C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AAF1A1-4EFC-4BDE-B224-832BDD137308}" v="3" dt="2020-08-03T13:36:14.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0482" autoAdjust="0"/>
  </p:normalViewPr>
  <p:slideViewPr>
    <p:cSldViewPr snapToGrid="0" snapToObjects="1">
      <p:cViewPr varScale="1">
        <p:scale>
          <a:sx n="64" d="100"/>
          <a:sy n="64" d="100"/>
        </p:scale>
        <p:origin x="2964"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CD718-5C9E-0F41-8F48-4EA387E4022C}" type="datetimeFigureOut">
              <a:rPr lang="en-US" smtClean="0"/>
              <a:t>8/10/2020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EE2DE-F569-CB47-AE41-C8EBB0F45B6F}" type="slidenum">
              <a:rPr lang="en-US" smtClean="0"/>
              <a:t>‹#›</a:t>
            </a:fld>
            <a:endParaRPr lang="en-US"/>
          </a:p>
        </p:txBody>
      </p:sp>
    </p:spTree>
    <p:extLst>
      <p:ext uri="{BB962C8B-B14F-4D97-AF65-F5344CB8AC3E}">
        <p14:creationId xmlns:p14="http://schemas.microsoft.com/office/powerpoint/2010/main" val="204614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het.colorado.edu/en/researc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a/gapps.gpb.org/forms/d/e/1FAIpQLSdj9DVdn88k3anspYtAmIu2ND2d2ws8UcXXT9PRpYas6aLYjw/viewfor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hemcollective.org/vlab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chemcollective.org/tests" TargetMode="External"/><Relationship Id="rId5" Type="http://schemas.openxmlformats.org/officeDocument/2006/relationships/hyperlink" Target="http://chemcollective.org/tutorials" TargetMode="External"/><Relationship Id="rId4" Type="http://schemas.openxmlformats.org/officeDocument/2006/relationships/hyperlink" Target="http://chemcollective.org/scenario_base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YouTub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redirect?event=video_description&amp;v=9_FnLqcY6a4&amp;q=https://sites.google.com/temple.edu/funscience/home&amp;redir_token=Xa0dO7cfU5U9KS40IKUsg9MZmGB8MTU5MjQyMDU3MkAxNTkyMzM0MTc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websites and programs featured in this video simply serve as examples for the kinds of resources which may be used for remote learning.  This video does not provide a complete list of such resources and featuring resources in this video does not mean they are promoted by the West Virginia Department of Education.  </a:t>
            </a:r>
          </a:p>
          <a:p>
            <a:endParaRPr lang="en-US" dirty="0"/>
          </a:p>
          <a:p>
            <a:r>
              <a:rPr lang="en-US" dirty="0"/>
              <a:t>Before selecting resources for science instruction, teachers should ensure the content aligns to their science standards and the rigor is appropriate for the grade and course they teach.  </a:t>
            </a:r>
          </a:p>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1</a:t>
            </a:fld>
            <a:endParaRPr lang="en-US"/>
          </a:p>
        </p:txBody>
      </p:sp>
    </p:spTree>
    <p:extLst>
      <p:ext uri="{BB962C8B-B14F-4D97-AF65-F5344CB8AC3E}">
        <p14:creationId xmlns:p14="http://schemas.microsoft.com/office/powerpoint/2010/main" val="3699940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teachers design homework or remote learning assignments, they wonder about how to ensure students will do the assignments.  </a:t>
            </a:r>
          </a:p>
          <a:p>
            <a:endParaRPr lang="en-US" dirty="0"/>
          </a:p>
          <a:p>
            <a:r>
              <a:rPr lang="en-US" dirty="0"/>
              <a:t>What could motivate students to complete an assignment?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resources featured in this video, include methods for feedback, but what if they don’t?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proof could teachers gather as evidence that students had</a:t>
            </a:r>
            <a:r>
              <a:rPr lang="en-US" i="1" dirty="0"/>
              <a:t> indeed </a:t>
            </a:r>
            <a:r>
              <a:rPr lang="en-US" dirty="0"/>
              <a:t>completed an assignment?  </a:t>
            </a:r>
          </a:p>
          <a:p>
            <a:endParaRPr lang="en-US" dirty="0"/>
          </a:p>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14</a:t>
            </a:fld>
            <a:endParaRPr lang="en-US"/>
          </a:p>
        </p:txBody>
      </p:sp>
    </p:spTree>
    <p:extLst>
      <p:ext uri="{BB962C8B-B14F-4D97-AF65-F5344CB8AC3E}">
        <p14:creationId xmlns:p14="http://schemas.microsoft.com/office/powerpoint/2010/main" val="308805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15</a:t>
            </a:fld>
            <a:endParaRPr lang="en-US"/>
          </a:p>
        </p:txBody>
      </p:sp>
    </p:spTree>
    <p:extLst>
      <p:ext uri="{BB962C8B-B14F-4D97-AF65-F5344CB8AC3E}">
        <p14:creationId xmlns:p14="http://schemas.microsoft.com/office/powerpoint/2010/main" val="1103034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Fira Sans" panose="020B0503050000020004" pitchFamily="34" charset="0"/>
              </a:rPr>
              <a:t>Lab Video Guides </a:t>
            </a:r>
            <a:r>
              <a:rPr lang="en-US" b="0" dirty="0">
                <a:latin typeface="Fira Sans" panose="020B0503050000020004" pitchFamily="34" charset="0"/>
              </a:rPr>
              <a:t>can be created and given when watching a science lab video is assigned to students.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Fira Sans" panose="020B05030500000200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Fira Sans" panose="020B0503050000020004" pitchFamily="34" charset="0"/>
              </a:rPr>
              <a:t>If the teacher has embedded questions in the video he or she creates, those same questions may be included on the Lab Video Guide.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Fira Sans" panose="020B0503050000020004" pitchFamily="34" charset="0"/>
              </a:rPr>
              <a:t>Students may pre-read the Guide for Lab Video before a watching the video, so they will know what to listen and watch for in the video.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Fira Sans" panose="020B0503050000020004" pitchFamily="34" charset="0"/>
              </a:rPr>
              <a:t>Labs or demonstrations showing solving equations, data collection, making conclusions about the lab can be useful.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Fira Sans" panose="020B0503050000020004" pitchFamily="34" charset="0"/>
              </a:rPr>
              <a:t>The teacher may model solving equations in the video.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Fira Sans" panose="020B0503050000020004" pitchFamily="34" charset="0"/>
              </a:rPr>
              <a:t>Additional equations with different data sets may be given on the video guide.</a:t>
            </a:r>
          </a:p>
        </p:txBody>
      </p:sp>
      <p:sp>
        <p:nvSpPr>
          <p:cNvPr id="4" name="Slide Number Placeholder 3"/>
          <p:cNvSpPr>
            <a:spLocks noGrp="1"/>
          </p:cNvSpPr>
          <p:nvPr>
            <p:ph type="sldNum" sz="quarter" idx="5"/>
          </p:nvPr>
        </p:nvSpPr>
        <p:spPr/>
        <p:txBody>
          <a:bodyPr/>
          <a:lstStyle/>
          <a:p>
            <a:fld id="{C2AEE2DE-F569-CB47-AE41-C8EBB0F45B6F}" type="slidenum">
              <a:rPr lang="en-US" smtClean="0"/>
              <a:t>16</a:t>
            </a:fld>
            <a:endParaRPr lang="en-US"/>
          </a:p>
        </p:txBody>
      </p:sp>
    </p:spTree>
    <p:extLst>
      <p:ext uri="{BB962C8B-B14F-4D97-AF65-F5344CB8AC3E}">
        <p14:creationId xmlns:p14="http://schemas.microsoft.com/office/powerpoint/2010/main" val="198995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19</a:t>
            </a:fld>
            <a:endParaRPr lang="en-US"/>
          </a:p>
        </p:txBody>
      </p:sp>
    </p:spTree>
    <p:extLst>
      <p:ext uri="{BB962C8B-B14F-4D97-AF65-F5344CB8AC3E}">
        <p14:creationId xmlns:p14="http://schemas.microsoft.com/office/powerpoint/2010/main" val="3774609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20</a:t>
            </a:fld>
            <a:endParaRPr lang="en-US"/>
          </a:p>
        </p:txBody>
      </p:sp>
    </p:spTree>
    <p:extLst>
      <p:ext uri="{BB962C8B-B14F-4D97-AF65-F5344CB8AC3E}">
        <p14:creationId xmlns:p14="http://schemas.microsoft.com/office/powerpoint/2010/main" val="316851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labs and observations are a huge part of the experiential learning that gives students insight to how scientist and engineers think and what they do.  Collecting data and making conclusions based on those observations helps student better understand the world around them and make sense of information when it is presented to them later on.</a:t>
            </a:r>
          </a:p>
          <a:p>
            <a:endParaRPr lang="en-US" dirty="0"/>
          </a:p>
          <a:p>
            <a:r>
              <a:rPr lang="en-US" dirty="0"/>
              <a:t>Sometimes doing labs in the classrooms may be challenged, and students may not have the necessary resources at home to complete some lab activities.   This video will explore several options for students to see science demonstrations, engage in interactive simulations, or watch science experiments beyond or in place of the science classroom experiences.  The resources allow students to see science phenomena and get a better understanding of science processes.  </a:t>
            </a:r>
          </a:p>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2</a:t>
            </a:fld>
            <a:endParaRPr lang="en-US"/>
          </a:p>
        </p:txBody>
      </p:sp>
    </p:spTree>
    <p:extLst>
      <p:ext uri="{BB962C8B-B14F-4D97-AF65-F5344CB8AC3E}">
        <p14:creationId xmlns:p14="http://schemas.microsoft.com/office/powerpoint/2010/main" val="254834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kern="1200" dirty="0">
                <a:solidFill>
                  <a:schemeClr val="tx1"/>
                </a:solidFill>
                <a:effectLst/>
                <a:latin typeface="+mn-lt"/>
                <a:ea typeface="+mn-ea"/>
                <a:cs typeface="+mn-cs"/>
              </a:rPr>
              <a:t>Teachers may use cell phones and computers to easily record themselves doing science demonstrations or experiments.  Videos may be created well in advance and be ready when or if needed for remote learning.  </a:t>
            </a:r>
          </a:p>
          <a:p>
            <a:endParaRPr lang="en-US" sz="1800" b="0" kern="1200" dirty="0">
              <a:solidFill>
                <a:schemeClr val="tx1"/>
              </a:solidFill>
              <a:effectLst/>
              <a:latin typeface="+mn-lt"/>
              <a:ea typeface="+mn-ea"/>
              <a:cs typeface="+mn-cs"/>
            </a:endParaRPr>
          </a:p>
          <a:p>
            <a:r>
              <a:rPr lang="en-US" sz="1800" b="0" kern="1200" dirty="0">
                <a:solidFill>
                  <a:schemeClr val="tx1"/>
                </a:solidFill>
                <a:effectLst/>
                <a:latin typeface="+mn-lt"/>
                <a:ea typeface="+mn-ea"/>
                <a:cs typeface="+mn-cs"/>
              </a:rPr>
              <a:t>Video editing programs may be used to splice video segments, add text, and save files in formats which may be made available to students.  Free tutorials are available for many video editing programs.  An internet search will help you find a program to fit your needs. </a:t>
            </a:r>
          </a:p>
          <a:p>
            <a:endParaRPr lang="en-US" sz="1800" b="0" kern="1200" dirty="0">
              <a:solidFill>
                <a:schemeClr val="tx1"/>
              </a:solidFill>
              <a:effectLst/>
              <a:latin typeface="+mn-lt"/>
              <a:ea typeface="+mn-ea"/>
              <a:cs typeface="+mn-cs"/>
            </a:endParaRPr>
          </a:p>
          <a:p>
            <a:r>
              <a:rPr lang="en-US" sz="1800" b="0" kern="1200" dirty="0">
                <a:solidFill>
                  <a:schemeClr val="tx1"/>
                </a:solidFill>
                <a:effectLst/>
                <a:latin typeface="+mn-lt"/>
                <a:ea typeface="+mn-ea"/>
                <a:cs typeface="+mn-cs"/>
              </a:rPr>
              <a:t>When creating science videos, teachers may include questions while doing the demonstrations for their students or show content specific words as text in the videos when the word is used as part of the demonstration. </a:t>
            </a:r>
          </a:p>
          <a:p>
            <a:endParaRPr lang="en-US" sz="1800" b="0" kern="1200" dirty="0">
              <a:solidFill>
                <a:schemeClr val="tx1"/>
              </a:solidFill>
              <a:effectLst/>
              <a:latin typeface="+mn-lt"/>
              <a:ea typeface="+mn-ea"/>
              <a:cs typeface="+mn-cs"/>
            </a:endParaRPr>
          </a:p>
          <a:p>
            <a:endParaRPr lang="en-US" sz="1800" b="0" kern="1200" dirty="0">
              <a:solidFill>
                <a:schemeClr val="tx1"/>
              </a:solidFill>
              <a:effectLst/>
              <a:latin typeface="+mn-lt"/>
              <a:ea typeface="+mn-ea"/>
              <a:cs typeface="+mn-cs"/>
            </a:endParaRPr>
          </a:p>
          <a:p>
            <a:endParaRPr lang="en-US" sz="1800" b="0" kern="1200" dirty="0">
              <a:solidFill>
                <a:schemeClr val="tx1"/>
              </a:solidFill>
              <a:effectLst/>
              <a:latin typeface="+mn-lt"/>
              <a:ea typeface="+mn-ea"/>
              <a:cs typeface="+mn-cs"/>
            </a:endParaRPr>
          </a:p>
          <a:p>
            <a:endParaRPr lang="en-US" sz="18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2AEE2DE-F569-CB47-AE41-C8EBB0F45B6F}" type="slidenum">
              <a:rPr lang="en-US" smtClean="0"/>
              <a:t>3</a:t>
            </a:fld>
            <a:endParaRPr lang="en-US"/>
          </a:p>
        </p:txBody>
      </p:sp>
    </p:spTree>
    <p:extLst>
      <p:ext uri="{BB962C8B-B14F-4D97-AF65-F5344CB8AC3E}">
        <p14:creationId xmlns:p14="http://schemas.microsoft.com/office/powerpoint/2010/main" val="84338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202122"/>
                </a:solidFill>
                <a:effectLst/>
                <a:latin typeface="Arial" panose="020B0604020202020204" pitchFamily="34" charset="0"/>
              </a:rPr>
              <a:t>PhET Interactive Simulations</a:t>
            </a:r>
          </a:p>
          <a:p>
            <a:endParaRPr lang="en-US" b="1" i="1" dirty="0">
              <a:solidFill>
                <a:srgbClr val="202122"/>
              </a:solidFill>
              <a:effectLst/>
              <a:latin typeface="Arial" panose="020B0604020202020204" pitchFamily="34" charset="0"/>
            </a:endParaRPr>
          </a:p>
          <a:p>
            <a:r>
              <a:rPr lang="en-US" sz="1200" b="0" i="0" kern="1200" dirty="0">
                <a:solidFill>
                  <a:schemeClr val="tx1"/>
                </a:solidFill>
                <a:effectLst/>
                <a:latin typeface="+mn-lt"/>
                <a:ea typeface="+mn-ea"/>
                <a:cs typeface="+mn-cs"/>
              </a:rPr>
              <a:t>PhET Interactive Simulations creates free interactive math and science simulations.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PhET sims are based on extensive education </a:t>
            </a:r>
            <a:r>
              <a:rPr lang="en-US" sz="1200" b="0" i="0" u="sng" kern="1200" dirty="0">
                <a:solidFill>
                  <a:schemeClr val="tx1"/>
                </a:solidFill>
                <a:effectLst/>
                <a:latin typeface="+mn-lt"/>
                <a:ea typeface="+mn-ea"/>
                <a:cs typeface="+mn-cs"/>
                <a:hlinkClick r:id="rId3"/>
              </a:rPr>
              <a:t>research</a:t>
            </a:r>
            <a:r>
              <a:rPr lang="en-US" sz="1200" b="0" i="0" kern="1200" dirty="0">
                <a:solidFill>
                  <a:schemeClr val="tx1"/>
                </a:solidFill>
                <a:effectLst/>
                <a:latin typeface="+mn-lt"/>
                <a:ea typeface="+mn-ea"/>
                <a:cs typeface="+mn-cs"/>
              </a:rPr>
              <a:t> and engage students through an intuitive, game-like environment where students learn through exploration and discovery.</a:t>
            </a:r>
          </a:p>
          <a:p>
            <a:endParaRPr lang="en-US" b="0" i="0" dirty="0">
              <a:solidFill>
                <a:srgbClr val="202122"/>
              </a:solidFill>
              <a:effectLst/>
              <a:latin typeface="Arial" panose="020B0604020202020204" pitchFamily="34" charset="0"/>
            </a:endParaRPr>
          </a:p>
          <a:p>
            <a:r>
              <a:rPr lang="en-US" sz="1200" b="0" i="0" kern="1200" dirty="0">
                <a:solidFill>
                  <a:schemeClr val="tx1"/>
                </a:solidFill>
                <a:effectLst/>
                <a:latin typeface="+mn-lt"/>
                <a:ea typeface="+mn-ea"/>
                <a:cs typeface="+mn-cs"/>
              </a:rPr>
              <a:t>Teachers have access to simulation-specific tips and video primers, resources for teaching with simulations, and activities shared by our teacher community.</a:t>
            </a:r>
            <a:endParaRPr lang="en-US" sz="1200" b="0" i="0" kern="1200" dirty="0">
              <a:solidFill>
                <a:srgbClr val="202122"/>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2AEE2DE-F569-CB47-AE41-C8EBB0F45B6F}" type="slidenum">
              <a:rPr lang="en-US" smtClean="0"/>
              <a:t>4</a:t>
            </a:fld>
            <a:endParaRPr lang="en-US"/>
          </a:p>
        </p:txBody>
      </p:sp>
    </p:spTree>
    <p:extLst>
      <p:ext uri="{BB962C8B-B14F-4D97-AF65-F5344CB8AC3E}">
        <p14:creationId xmlns:p14="http://schemas.microsoft.com/office/powerpoint/2010/main" val="86978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Chemistry Matters</a:t>
            </a:r>
            <a:r>
              <a:rPr lang="en-US" sz="1200" b="0" i="0" kern="1200" dirty="0">
                <a:solidFill>
                  <a:schemeClr val="tx1"/>
                </a:solidFill>
                <a:effectLst/>
                <a:latin typeface="+mn-lt"/>
                <a:ea typeface="+mn-ea"/>
                <a:cs typeface="+mn-cs"/>
              </a:rPr>
              <a:t> is a digital series for high school chemistry from Georgia Public Broadcasting!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series is comprised of 12 units of study divided into segments.  Under each segment you will find support materials designed to enhance student understanding of the content.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Teachers may </a:t>
            </a:r>
            <a:r>
              <a:rPr lang="en-US" sz="1200" b="0" i="0" u="none" strike="noStrike" kern="1200" dirty="0">
                <a:solidFill>
                  <a:schemeClr val="tx1"/>
                </a:solidFill>
                <a:effectLst/>
                <a:latin typeface="+mn-lt"/>
                <a:ea typeface="+mn-ea"/>
                <a:cs typeface="+mn-cs"/>
                <a:hlinkClick r:id="rId3"/>
              </a:rPr>
              <a:t>request the teacher toolkit </a:t>
            </a:r>
            <a:r>
              <a:rPr lang="en-US" sz="1200" b="0" i="0" kern="1200" dirty="0">
                <a:solidFill>
                  <a:schemeClr val="tx1"/>
                </a:solidFill>
                <a:effectLst/>
                <a:latin typeface="+mn-lt"/>
                <a:ea typeface="+mn-ea"/>
                <a:cs typeface="+mn-cs"/>
              </a:rPr>
              <a:t> which provides instructions and answer keys for labs, experiments, and assignments for all 12 units of study. GPB offers the teacher toolkit at no cost to Georgia educators.  If you ae a teacher who does not live in Georgia, you may email a request for the Teacher Tool Kit.</a:t>
            </a:r>
            <a:endParaRPr lang="en-US" sz="1200" b="0" i="0" kern="1200" dirty="0">
              <a:solidFill>
                <a:srgbClr val="202122"/>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2AEE2DE-F569-CB47-AE41-C8EBB0F45B6F}" type="slidenum">
              <a:rPr lang="en-US" smtClean="0"/>
              <a:t>5</a:t>
            </a:fld>
            <a:endParaRPr lang="en-US"/>
          </a:p>
        </p:txBody>
      </p:sp>
    </p:spTree>
    <p:extLst>
      <p:ext uri="{BB962C8B-B14F-4D97-AF65-F5344CB8AC3E}">
        <p14:creationId xmlns:p14="http://schemas.microsoft.com/office/powerpoint/2010/main" val="293861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Physics in Motion </a:t>
            </a:r>
            <a:r>
              <a:rPr lang="en-US" sz="1200" b="0" i="0" kern="1200" dirty="0">
                <a:solidFill>
                  <a:schemeClr val="tx1"/>
                </a:solidFill>
                <a:effectLst/>
                <a:latin typeface="+mn-lt"/>
                <a:ea typeface="+mn-ea"/>
                <a:cs typeface="+mn-cs"/>
              </a:rPr>
              <a:t>is another digital series from Georgia Public Broadcasting!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series about Physics is comprised of 7 units of study divided into segments.  Under each segment you will find support materials designed to enhance student understanding of the content.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ae a teacher who does not live in Georgia, you may email a request for the Teacher Tool Kit.</a:t>
            </a:r>
            <a:endParaRPr lang="en-US" sz="1200" b="0" i="0" kern="1200" dirty="0">
              <a:solidFill>
                <a:srgbClr val="202122"/>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2AEE2DE-F569-CB47-AE41-C8EBB0F45B6F}" type="slidenum">
              <a:rPr lang="en-US" smtClean="0"/>
              <a:t>6</a:t>
            </a:fld>
            <a:endParaRPr lang="en-US"/>
          </a:p>
        </p:txBody>
      </p:sp>
    </p:spTree>
    <p:extLst>
      <p:ext uri="{BB962C8B-B14F-4D97-AF65-F5344CB8AC3E}">
        <p14:creationId xmlns:p14="http://schemas.microsoft.com/office/powerpoint/2010/main" val="235214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FREE online resource for high school chemistry teachers available developed by a collaborative effort between Carnegie Mellon University and </a:t>
            </a:r>
            <a:r>
              <a:rPr lang="en-US" sz="1200" b="0" i="0" kern="1200" dirty="0" err="1">
                <a:solidFill>
                  <a:schemeClr val="tx1"/>
                </a:solidFill>
                <a:effectLst/>
                <a:latin typeface="+mn-lt"/>
                <a:ea typeface="+mn-ea"/>
                <a:cs typeface="+mn-cs"/>
              </a:rPr>
              <a:t>WestEd</a:t>
            </a:r>
            <a:r>
              <a:rPr lang="en-US" sz="1200" b="0" i="0" kern="1200" dirty="0">
                <a:solidFill>
                  <a:schemeClr val="tx1"/>
                </a:solidFill>
                <a:effectLst/>
                <a:latin typeface="+mn-lt"/>
                <a:ea typeface="+mn-ea"/>
                <a:cs typeface="+mn-cs"/>
              </a:rPr>
              <a:t>, funded by the US Department of Education’s Institute of Education Sciences.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ChemCollective</a:t>
            </a:r>
            <a:r>
              <a:rPr lang="en-US" sz="1200" b="0" i="0" kern="1200" dirty="0">
                <a:solidFill>
                  <a:schemeClr val="tx1"/>
                </a:solidFill>
                <a:effectLst/>
                <a:latin typeface="+mn-lt"/>
                <a:ea typeface="+mn-ea"/>
                <a:cs typeface="+mn-cs"/>
              </a:rPr>
              <a:t> is a collection of </a:t>
            </a:r>
            <a:r>
              <a:rPr lang="en-US" sz="1200" b="0" i="0" u="none" strike="noStrike" kern="1200" dirty="0">
                <a:solidFill>
                  <a:schemeClr val="tx1"/>
                </a:solidFill>
                <a:effectLst/>
                <a:latin typeface="+mn-lt"/>
                <a:ea typeface="+mn-ea"/>
                <a:cs typeface="+mn-cs"/>
                <a:hlinkClick r:id="rId3"/>
              </a:rPr>
              <a:t>virtual labs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scenario-based learning activities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tutorials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a:rPr>
              <a:t>concept tests</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Virtual Labs are designed to help students link chemical computations with authentic laboratory chemistry. </a:t>
            </a:r>
            <a:endParaRPr lang="en-US" sz="1200" b="0" i="0" kern="1200" dirty="0">
              <a:solidFill>
                <a:srgbClr val="202122"/>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2AEE2DE-F569-CB47-AE41-C8EBB0F45B6F}" type="slidenum">
              <a:rPr lang="en-US" smtClean="0"/>
              <a:t>7</a:t>
            </a:fld>
            <a:endParaRPr lang="en-US"/>
          </a:p>
        </p:txBody>
      </p:sp>
    </p:spTree>
    <p:extLst>
      <p:ext uri="{BB962C8B-B14F-4D97-AF65-F5344CB8AC3E}">
        <p14:creationId xmlns:p14="http://schemas.microsoft.com/office/powerpoint/2010/main" val="348666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During the </a:t>
            </a:r>
            <a:r>
              <a:rPr lang="en-US" sz="1200" b="0" i="0" kern="1200" dirty="0" err="1">
                <a:solidFill>
                  <a:schemeClr val="tx1"/>
                </a:solidFill>
                <a:effectLst/>
                <a:latin typeface="+mn-lt"/>
                <a:ea typeface="+mn-ea"/>
                <a:cs typeface="+mn-cs"/>
              </a:rPr>
              <a:t>ChemCollective</a:t>
            </a:r>
            <a:r>
              <a:rPr lang="en-US" sz="1200" b="0" i="0" kern="1200" dirty="0">
                <a:solidFill>
                  <a:schemeClr val="tx1"/>
                </a:solidFill>
                <a:effectLst/>
                <a:latin typeface="+mn-lt"/>
                <a:ea typeface="+mn-ea"/>
                <a:cs typeface="+mn-cs"/>
              </a:rPr>
              <a:t> virtual labs, student make decisions about lab tools, glassware, and solutions needed to perform an experiment.  They manipulate the tools to collect data and get answers to questions.  </a:t>
            </a:r>
            <a:endParaRPr lang="en-US" sz="1200" b="0" i="0" kern="1200" dirty="0">
              <a:solidFill>
                <a:srgbClr val="202122"/>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2AEE2DE-F569-CB47-AE41-C8EBB0F45B6F}" type="slidenum">
              <a:rPr lang="en-US" smtClean="0"/>
              <a:t>8</a:t>
            </a:fld>
            <a:endParaRPr lang="en-US"/>
          </a:p>
        </p:txBody>
      </p:sp>
    </p:spTree>
    <p:extLst>
      <p:ext uri="{BB962C8B-B14F-4D97-AF65-F5344CB8AC3E}">
        <p14:creationId xmlns:p14="http://schemas.microsoft.com/office/powerpoint/2010/main" val="381557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solidFill>
                  <a:srgbClr val="202122"/>
                </a:solidFill>
                <a:effectLst/>
                <a:latin typeface="Arial" panose="020B0604020202020204" pitchFamily="34" charset="0"/>
              </a:rPr>
              <a:t>Funsciencedemos</a:t>
            </a:r>
            <a:r>
              <a:rPr lang="en-US" b="1" i="1"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also provide</a:t>
            </a:r>
            <a:r>
              <a:rPr lang="en-US" b="0" i="0" dirty="0">
                <a:solidFill>
                  <a:srgbClr val="202122"/>
                </a:solidFill>
                <a:effectLst/>
                <a:latin typeface="Arial" panose="020B0604020202020204" pitchFamily="34" charset="0"/>
              </a:rPr>
              <a:t> a series of science-related videos on </a:t>
            </a:r>
            <a:r>
              <a:rPr lang="en-US" b="0" i="0" u="none" strike="noStrike" dirty="0">
                <a:solidFill>
                  <a:srgbClr val="0B0080"/>
                </a:solidFill>
                <a:effectLst/>
                <a:latin typeface="Arial" panose="020B0604020202020204" pitchFamily="34" charset="0"/>
                <a:hlinkClick r:id="rId3" tooltip="YouTube"/>
              </a:rPr>
              <a:t>YouTube</a:t>
            </a:r>
            <a:r>
              <a:rPr lang="en-US" b="0" i="0" dirty="0">
                <a:solidFill>
                  <a:srgbClr val="202122"/>
                </a:solidFill>
                <a:effectLst/>
                <a:latin typeface="Arial" panose="020B0604020202020204" pitchFamily="34" charset="0"/>
              </a:rPr>
              <a:t>. </a:t>
            </a:r>
          </a:p>
          <a:p>
            <a:endParaRPr lang="en-US" sz="1200" b="0" i="0" kern="1200" dirty="0">
              <a:solidFill>
                <a:srgbClr val="202122"/>
              </a:solidFill>
              <a:effectLst/>
              <a:latin typeface="Arial" panose="020B0604020202020204" pitchFamily="34" charset="0"/>
              <a:ea typeface="+mn-ea"/>
              <a:cs typeface="+mn-cs"/>
            </a:endParaRPr>
          </a:p>
          <a:p>
            <a:r>
              <a:rPr lang="en-US" sz="1200" b="0" i="0" kern="1200" dirty="0">
                <a:solidFill>
                  <a:srgbClr val="202122"/>
                </a:solidFill>
                <a:effectLst/>
                <a:latin typeface="Arial" panose="020B0604020202020204" pitchFamily="34" charset="0"/>
                <a:ea typeface="+mn-ea"/>
                <a:cs typeface="+mn-cs"/>
              </a:rPr>
              <a:t>When you visit the fun science demos YouTube site, click Playlists, and then click VIEW FULL PLYALIST under the science topic that relates to the standards you are teaching.  </a:t>
            </a:r>
          </a:p>
          <a:p>
            <a:endParaRPr lang="en-US" sz="1200" b="0" i="0" kern="1200" dirty="0">
              <a:solidFill>
                <a:srgbClr val="202122"/>
              </a:solidFill>
              <a:effectLst/>
              <a:latin typeface="Arial" panose="020B0604020202020204" pitchFamily="34" charset="0"/>
              <a:ea typeface="+mn-ea"/>
              <a:cs typeface="+mn-cs"/>
            </a:endParaRPr>
          </a:p>
          <a:p>
            <a:r>
              <a:rPr lang="en-US" sz="1200" b="0" i="0" kern="1200" dirty="0">
                <a:solidFill>
                  <a:schemeClr val="tx1"/>
                </a:solidFill>
                <a:effectLst/>
                <a:latin typeface="+mn-lt"/>
                <a:ea typeface="+mn-ea"/>
                <a:cs typeface="+mn-cs"/>
              </a:rPr>
              <a:t>Fun Science Demos provides a companion site with science readings, writing prompts &amp; more for  students? The </a:t>
            </a:r>
            <a:r>
              <a:rPr lang="en-US" sz="1200" b="0" i="0" kern="1200" dirty="0" err="1">
                <a:solidFill>
                  <a:schemeClr val="tx1"/>
                </a:solidFill>
                <a:effectLst/>
                <a:latin typeface="+mn-lt"/>
                <a:ea typeface="+mn-ea"/>
                <a:cs typeface="+mn-cs"/>
              </a:rPr>
              <a:t>url</a:t>
            </a:r>
            <a:r>
              <a:rPr lang="en-US" sz="1200" b="0" i="0" kern="1200" dirty="0">
                <a:solidFill>
                  <a:schemeClr val="tx1"/>
                </a:solidFill>
                <a:effectLst/>
                <a:latin typeface="+mn-lt"/>
                <a:ea typeface="+mn-ea"/>
                <a:cs typeface="+mn-cs"/>
              </a:rPr>
              <a:t> is on the Fun Science Demos site.   </a:t>
            </a:r>
            <a:r>
              <a:rPr lang="en-US" sz="1200" b="0" i="0" kern="1200" dirty="0">
                <a:solidFill>
                  <a:schemeClr val="tx1"/>
                </a:solidFill>
                <a:effectLst/>
                <a:latin typeface="+mn-lt"/>
                <a:ea typeface="+mn-ea"/>
                <a:cs typeface="+mn-cs"/>
                <a:hlinkClick r:id="rId4"/>
              </a:rPr>
              <a:t>https://sites.google.com/temple.edu/f...</a:t>
            </a:r>
            <a:r>
              <a:rPr lang="en-US" sz="1200" b="0" i="0" kern="1200" dirty="0">
                <a:solidFill>
                  <a:schemeClr val="tx1"/>
                </a:solidFill>
                <a:effectLst/>
                <a:latin typeface="+mn-lt"/>
                <a:ea typeface="+mn-ea"/>
                <a:cs typeface="+mn-cs"/>
              </a:rPr>
              <a:t> </a:t>
            </a:r>
            <a:endParaRPr lang="en-US" sz="1200" b="0" i="0" kern="1200" dirty="0">
              <a:solidFill>
                <a:srgbClr val="202122"/>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2AEE2DE-F569-CB47-AE41-C8EBB0F45B6F}" type="slidenum">
              <a:rPr lang="en-US" smtClean="0"/>
              <a:t>11</a:t>
            </a:fld>
            <a:endParaRPr lang="en-US"/>
          </a:p>
        </p:txBody>
      </p:sp>
    </p:spTree>
    <p:extLst>
      <p:ext uri="{BB962C8B-B14F-4D97-AF65-F5344CB8AC3E}">
        <p14:creationId xmlns:p14="http://schemas.microsoft.com/office/powerpoint/2010/main" val="1678321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280" y="3446398"/>
            <a:ext cx="8875835" cy="1713781"/>
          </a:xfrm>
        </p:spPr>
        <p:txBody>
          <a:bodyPr anchor="b"/>
          <a:lstStyle>
            <a:lvl1pPr algn="ctr">
              <a:defRPr sz="4500">
                <a:solidFill>
                  <a:schemeClr val="bg1"/>
                </a:solidFill>
                <a:latin typeface="Vollkorn" charset="0"/>
                <a:ea typeface="Vollkorn" charset="0"/>
                <a:cs typeface="Vollkorn" charset="0"/>
              </a:defRPr>
            </a:lvl1pPr>
          </a:lstStyle>
          <a:p>
            <a:r>
              <a:rPr lang="en-US" dirty="0"/>
              <a:t>Click to edit Master title style</a:t>
            </a:r>
          </a:p>
        </p:txBody>
      </p:sp>
      <p:sp>
        <p:nvSpPr>
          <p:cNvPr id="3" name="Subtitle 2"/>
          <p:cNvSpPr>
            <a:spLocks noGrp="1"/>
          </p:cNvSpPr>
          <p:nvPr>
            <p:ph type="subTitle" idx="1"/>
          </p:nvPr>
        </p:nvSpPr>
        <p:spPr>
          <a:xfrm>
            <a:off x="1995852" y="5292662"/>
            <a:ext cx="5156689" cy="416477"/>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3545496" y="5841622"/>
            <a:ext cx="2057400" cy="365125"/>
          </a:xfrm>
          <a:prstGeom prst="rect">
            <a:avLst/>
          </a:prstGeom>
        </p:spPr>
        <p:txBody>
          <a:bodyPr/>
          <a:lstStyle>
            <a:lvl1pPr algn="ctr">
              <a:defRPr sz="1200" i="1">
                <a:solidFill>
                  <a:schemeClr val="bg1"/>
                </a:solidFill>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4692" y="365126"/>
            <a:ext cx="1971675" cy="54729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5126"/>
            <a:ext cx="6397492" cy="54729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353" y="1709741"/>
            <a:ext cx="8545013"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281354" y="4589466"/>
            <a:ext cx="8545013" cy="93210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8939" y="1778734"/>
            <a:ext cx="41148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2677" y="1778734"/>
            <a:ext cx="4113689"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8939" y="1681163"/>
            <a:ext cx="411452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8939" y="2505075"/>
            <a:ext cx="4114525" cy="3321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12677" y="1681163"/>
            <a:ext cx="41148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12677" y="2505075"/>
            <a:ext cx="4114802" cy="3321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6630861-4318-414B-8E21-CA5F03E7BD41}" type="slidenum">
              <a:rPr lang="en-US" smtClean="0"/>
              <a:t>‹#›</a:t>
            </a:fld>
            <a:endParaRPr lang="en-US"/>
          </a:p>
        </p:txBody>
      </p:sp>
      <p:sp>
        <p:nvSpPr>
          <p:cNvPr id="11" name="Title 1"/>
          <p:cNvSpPr>
            <a:spLocks noGrp="1"/>
          </p:cNvSpPr>
          <p:nvPr>
            <p:ph type="title"/>
          </p:nvPr>
        </p:nvSpPr>
        <p:spPr>
          <a:xfrm>
            <a:off x="298939" y="143747"/>
            <a:ext cx="8527427" cy="1400159"/>
          </a:xfrm>
        </p:spPr>
        <p:txBody>
          <a:bodyPr/>
          <a:lstStyle/>
          <a:p>
            <a:r>
              <a:rPr lang="en-US"/>
              <a:t>Click to edit Master title style</a:t>
            </a:r>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4108" y="457200"/>
            <a:ext cx="3429550"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4000500" y="987428"/>
            <a:ext cx="4825866"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4108" y="2057400"/>
            <a:ext cx="342955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00500" y="987430"/>
            <a:ext cx="4825866"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
        <p:nvSpPr>
          <p:cNvPr id="10" name="Title 1"/>
          <p:cNvSpPr>
            <a:spLocks noGrp="1"/>
          </p:cNvSpPr>
          <p:nvPr>
            <p:ph type="title"/>
          </p:nvPr>
        </p:nvSpPr>
        <p:spPr>
          <a:xfrm>
            <a:off x="334108" y="457200"/>
            <a:ext cx="3429550" cy="1600200"/>
          </a:xfrm>
        </p:spPr>
        <p:txBody>
          <a:bodyPr anchor="b"/>
          <a:lstStyle>
            <a:lvl1pPr>
              <a:defRPr sz="2400"/>
            </a:lvl1pPr>
          </a:lstStyle>
          <a:p>
            <a:r>
              <a:rPr lang="en-US"/>
              <a:t>Click to edit Master title style</a:t>
            </a:r>
          </a:p>
        </p:txBody>
      </p:sp>
      <p:sp>
        <p:nvSpPr>
          <p:cNvPr id="11" name="Text Placeholder 3"/>
          <p:cNvSpPr>
            <a:spLocks noGrp="1"/>
          </p:cNvSpPr>
          <p:nvPr>
            <p:ph type="body" sz="half" idx="2"/>
          </p:nvPr>
        </p:nvSpPr>
        <p:spPr>
          <a:xfrm>
            <a:off x="334108" y="2057400"/>
            <a:ext cx="342955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8939" y="143747"/>
            <a:ext cx="8527427" cy="140015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98939" y="1723293"/>
            <a:ext cx="8527427" cy="41499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47136" y="6356353"/>
            <a:ext cx="879230" cy="365125"/>
          </a:xfrm>
          <a:prstGeom prst="rect">
            <a:avLst/>
          </a:prstGeom>
        </p:spPr>
        <p:txBody>
          <a:bodyPr vert="horz" lIns="91440" tIns="45720" rIns="91440" bIns="45720" rtlCol="0" anchor="ctr"/>
          <a:lstStyle>
            <a:lvl1pPr algn="ctr">
              <a:defRPr sz="1050" b="1" i="0">
                <a:solidFill>
                  <a:schemeClr val="bg1"/>
                </a:solidFill>
                <a:latin typeface="Fira Sans Ultra" charset="0"/>
                <a:ea typeface="Fira Sans Ultra" charset="0"/>
                <a:cs typeface="Fira Sans Ultra" charset="0"/>
              </a:defRPr>
            </a:lvl1pPr>
          </a:lstStyle>
          <a:p>
            <a:fld id="{16630861-4318-414B-8E21-CA5F03E7BD41}"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685800" rtl="0" eaLnBrk="1" latinLnBrk="0" hangingPunct="1">
        <a:lnSpc>
          <a:spcPct val="90000"/>
        </a:lnSpc>
        <a:spcBef>
          <a:spcPct val="0"/>
        </a:spcBef>
        <a:buNone/>
        <a:defRPr sz="3300" kern="1200">
          <a:solidFill>
            <a:srgbClr val="004071"/>
          </a:solidFill>
          <a:latin typeface="Vollkorn" charset="0"/>
          <a:ea typeface="Vollkorn" charset="0"/>
          <a:cs typeface="Vollkorn"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60636B"/>
          </a:solidFill>
          <a:latin typeface="Fira Sans" charset="0"/>
          <a:ea typeface="Fira Sans" charset="0"/>
          <a:cs typeface="Fira Sans" charset="0"/>
        </a:defRPr>
      </a:lvl1pPr>
      <a:lvl2pPr marL="514350" indent="-171450" algn="l" defTabSz="685800" rtl="0" eaLnBrk="1" latinLnBrk="0" hangingPunct="1">
        <a:lnSpc>
          <a:spcPct val="90000"/>
        </a:lnSpc>
        <a:spcBef>
          <a:spcPts val="375"/>
        </a:spcBef>
        <a:buFont typeface="Arial"/>
        <a:buChar char="•"/>
        <a:defRPr sz="1800" kern="1200">
          <a:solidFill>
            <a:srgbClr val="60636B"/>
          </a:solidFill>
          <a:latin typeface="Fira Sans" charset="0"/>
          <a:ea typeface="Fira Sans" charset="0"/>
          <a:cs typeface="Fira Sans" charset="0"/>
        </a:defRPr>
      </a:lvl2pPr>
      <a:lvl3pPr marL="857250" indent="-171450" algn="l" defTabSz="685800" rtl="0" eaLnBrk="1" latinLnBrk="0" hangingPunct="1">
        <a:lnSpc>
          <a:spcPct val="90000"/>
        </a:lnSpc>
        <a:spcBef>
          <a:spcPts val="375"/>
        </a:spcBef>
        <a:buFont typeface="Arial"/>
        <a:buChar char="•"/>
        <a:defRPr sz="1500" kern="1200">
          <a:solidFill>
            <a:srgbClr val="60636B"/>
          </a:solidFill>
          <a:latin typeface="Fira Sans" charset="0"/>
          <a:ea typeface="Fira Sans" charset="0"/>
          <a:cs typeface="Fira Sans" charset="0"/>
        </a:defRPr>
      </a:lvl3pPr>
      <a:lvl4pPr marL="1200150" indent="-171450" algn="l" defTabSz="685800" rtl="0" eaLnBrk="1" latinLnBrk="0" hangingPunct="1">
        <a:lnSpc>
          <a:spcPct val="90000"/>
        </a:lnSpc>
        <a:spcBef>
          <a:spcPts val="375"/>
        </a:spcBef>
        <a:buFont typeface="Arial"/>
        <a:buChar char="•"/>
        <a:defRPr sz="1350" kern="1200">
          <a:solidFill>
            <a:srgbClr val="60636B"/>
          </a:solidFill>
          <a:latin typeface="Fira Sans" charset="0"/>
          <a:ea typeface="Fira Sans" charset="0"/>
          <a:cs typeface="Fira Sans" charset="0"/>
        </a:defRPr>
      </a:lvl4pPr>
      <a:lvl5pPr marL="1543050" indent="-171450" algn="l" defTabSz="685800" rtl="0" eaLnBrk="1" latinLnBrk="0" hangingPunct="1">
        <a:lnSpc>
          <a:spcPct val="90000"/>
        </a:lnSpc>
        <a:spcBef>
          <a:spcPts val="375"/>
        </a:spcBef>
        <a:buFont typeface="Arial"/>
        <a:buChar char="•"/>
        <a:defRPr sz="1350" kern="1200">
          <a:solidFill>
            <a:srgbClr val="60636B"/>
          </a:solidFill>
          <a:latin typeface="Fira Sans" charset="0"/>
          <a:ea typeface="Fira Sans" charset="0"/>
          <a:cs typeface="Fira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channel/UCZYTClx2T1of7BRZ86-8fo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scherlund.blogspot.com/2015/03/studies-online-ed-not-better-or-worse.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www.photos-public-domain.com/2011/01/02/yellow-notebook-paper-textur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jisc.ac.uk/blog/colleges-can-embrace-learning-analytics-to-support-personalised-learning-experiences-17-oc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nam01.safelinks.protection.outlook.com/?url=https://forms.office.com/Pages/ResponsePage.aspx?id%3DS7AZ4AwzekaLrgn7FzdNapE-Oszzk9RJgS7C6cljCXdUMVc3VUoyS1cxMDRGWVZRMTMzMkJaTVU5MC4u&amp;data=02|01|mdellamea@k12.wv.us|09c0fbefe0714d4638b208d828083cb5|e019b04b330c467a8bae09fb17374d6a|0|0|637303363131917488&amp;sdata=WOzp0s7ON%2BTwjQSQ3YLAXaPco1/JUFfS5mlWBFVo/iE%3D&amp;reserved=0"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4.png"/><Relationship Id="rId7" Type="http://schemas.openxmlformats.org/officeDocument/2006/relationships/hyperlink" Target="http://openclipart.org/detail/20369/computer-by-thilakarathna-2036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creativecommons.org/licenses/by-sa/3.0/" TargetMode="External"/><Relationship Id="rId10" Type="http://schemas.openxmlformats.org/officeDocument/2006/relationships/hyperlink" Target="https://creativecommons.org/licenses/by-nc-nd/3.0/" TargetMode="External"/><Relationship Id="rId4" Type="http://schemas.openxmlformats.org/officeDocument/2006/relationships/hyperlink" Target="https://commons.wikimedia.org/wiki/File:Tango_Phone.svg" TargetMode="External"/><Relationship Id="rId9" Type="http://schemas.openxmlformats.org/officeDocument/2006/relationships/hyperlink" Target="https://www.ejumpcut.org/archive/jc57.2016/-HeumannMurrayTreeHorror/2.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het.colorado.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gpb.org/chemistry-study-of-matter/episodes/10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hyperlink" Target="https://www.gpb.org/chemistry-study-of-matter/episodes/10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280" y="3178612"/>
            <a:ext cx="8875835" cy="1731179"/>
          </a:xfrm>
        </p:spPr>
        <p:txBody>
          <a:bodyPr>
            <a:noAutofit/>
          </a:bodyPr>
          <a:lstStyle/>
          <a:p>
            <a:r>
              <a:rPr lang="en-US" sz="4000" dirty="0"/>
              <a:t>Remote Learning</a:t>
            </a:r>
            <a:br>
              <a:rPr lang="en-US" sz="4000" dirty="0"/>
            </a:br>
            <a:r>
              <a:rPr lang="en-US" sz="4000" dirty="0"/>
              <a:t>Science Labs &amp; Simulations</a:t>
            </a:r>
          </a:p>
        </p:txBody>
      </p:sp>
      <p:sp>
        <p:nvSpPr>
          <p:cNvPr id="3" name="Subtitle 2"/>
          <p:cNvSpPr>
            <a:spLocks noGrp="1"/>
          </p:cNvSpPr>
          <p:nvPr>
            <p:ph type="subTitle" idx="1"/>
          </p:nvPr>
        </p:nvSpPr>
        <p:spPr/>
        <p:txBody>
          <a:bodyPr>
            <a:normAutofit/>
          </a:bodyPr>
          <a:lstStyle/>
          <a:p>
            <a:r>
              <a:rPr lang="en-US" dirty="0"/>
              <a:t>Robin Sizemore, Science Coordinator</a:t>
            </a:r>
          </a:p>
        </p:txBody>
      </p:sp>
      <p:sp>
        <p:nvSpPr>
          <p:cNvPr id="4" name="Date Placeholder 3"/>
          <p:cNvSpPr>
            <a:spLocks noGrp="1"/>
          </p:cNvSpPr>
          <p:nvPr>
            <p:ph type="dt" sz="half" idx="10"/>
          </p:nvPr>
        </p:nvSpPr>
        <p:spPr/>
        <p:txBody>
          <a:bodyPr/>
          <a:lstStyle/>
          <a:p>
            <a:r>
              <a:rPr lang="en-US" dirty="0"/>
              <a:t>June 15, 2020</a:t>
            </a:r>
          </a:p>
        </p:txBody>
      </p:sp>
    </p:spTree>
    <p:extLst>
      <p:ext uri="{BB962C8B-B14F-4D97-AF65-F5344CB8AC3E}">
        <p14:creationId xmlns:p14="http://schemas.microsoft.com/office/powerpoint/2010/main" val="1826907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CC9488-EB9C-4BD1-8391-F9380CDBF7F0}"/>
              </a:ext>
            </a:extLst>
          </p:cNvPr>
          <p:cNvPicPr>
            <a:picLocks noChangeAspect="1"/>
          </p:cNvPicPr>
          <p:nvPr/>
        </p:nvPicPr>
        <p:blipFill rotWithShape="1">
          <a:blip r:embed="rId2"/>
          <a:srcRect/>
          <a:stretch/>
        </p:blipFill>
        <p:spPr>
          <a:xfrm>
            <a:off x="20" y="10"/>
            <a:ext cx="9143980" cy="6857990"/>
          </a:xfrm>
          <a:prstGeom prst="rect">
            <a:avLst/>
          </a:prstGeom>
          <a:noFill/>
        </p:spPr>
      </p:pic>
      <p:sp>
        <p:nvSpPr>
          <p:cNvPr id="4" name="Slide Number Placeholder 3" hidden="1">
            <a:extLst>
              <a:ext uri="{FF2B5EF4-FFF2-40B4-BE49-F238E27FC236}">
                <a16:creationId xmlns:a16="http://schemas.microsoft.com/office/drawing/2014/main" id="{8F74728A-B777-495B-924B-4220BE9A9691}"/>
              </a:ext>
            </a:extLst>
          </p:cNvPr>
          <p:cNvSpPr>
            <a:spLocks noGrp="1"/>
          </p:cNvSpPr>
          <p:nvPr>
            <p:ph type="sldNum" sz="quarter" idx="12"/>
          </p:nvPr>
        </p:nvSpPr>
        <p:spPr/>
        <p:txBody>
          <a:bodyPr/>
          <a:lstStyle/>
          <a:p>
            <a:pPr>
              <a:spcAft>
                <a:spcPts val="600"/>
              </a:spcAft>
            </a:pPr>
            <a:fld id="{16630861-4318-414B-8E21-CA5F03E7BD41}" type="slidenum">
              <a:rPr lang="en-US" smtClean="0"/>
              <a:pPr>
                <a:spcAft>
                  <a:spcPts val="600"/>
                </a:spcAft>
              </a:pPr>
              <a:t>10</a:t>
            </a:fld>
            <a:endParaRPr lang="en-US"/>
          </a:p>
        </p:txBody>
      </p:sp>
    </p:spTree>
    <p:extLst>
      <p:ext uri="{BB962C8B-B14F-4D97-AF65-F5344CB8AC3E}">
        <p14:creationId xmlns:p14="http://schemas.microsoft.com/office/powerpoint/2010/main" val="373229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1AA60F-BB08-45F8-98D9-AA5CDAD951C4}"/>
              </a:ext>
            </a:extLst>
          </p:cNvPr>
          <p:cNvSpPr/>
          <p:nvPr/>
        </p:nvSpPr>
        <p:spPr>
          <a:xfrm>
            <a:off x="-9348" y="0"/>
            <a:ext cx="9144000" cy="2514954"/>
          </a:xfrm>
          <a:prstGeom prst="rect">
            <a:avLst/>
          </a:prstGeom>
          <a:solidFill>
            <a:srgbClr val="1F41C7"/>
          </a:solidFill>
          <a:ln>
            <a:solidFill>
              <a:srgbClr val="1F4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6C78D48-0151-4943-B405-02794E779E57}"/>
              </a:ext>
            </a:extLst>
          </p:cNvPr>
          <p:cNvSpPr>
            <a:spLocks noGrp="1"/>
          </p:cNvSpPr>
          <p:nvPr>
            <p:ph idx="1"/>
          </p:nvPr>
        </p:nvSpPr>
        <p:spPr>
          <a:xfrm>
            <a:off x="298939" y="2789498"/>
            <a:ext cx="8527427" cy="3292311"/>
          </a:xfrm>
        </p:spPr>
        <p:txBody>
          <a:bodyPr>
            <a:noAutofit/>
          </a:bodyPr>
          <a:lstStyle/>
          <a:p>
            <a:r>
              <a:rPr lang="en-US" sz="4400" b="1" dirty="0" err="1">
                <a:solidFill>
                  <a:srgbClr val="97E8E6"/>
                </a:solidFill>
              </a:rPr>
              <a:t>funsciencedemos</a:t>
            </a:r>
            <a:r>
              <a:rPr lang="en-US" sz="4400" b="1" dirty="0">
                <a:solidFill>
                  <a:srgbClr val="97E8E6"/>
                </a:solidFill>
              </a:rPr>
              <a:t> </a:t>
            </a:r>
          </a:p>
          <a:p>
            <a:r>
              <a:rPr lang="en-US" sz="3600" dirty="0">
                <a:solidFill>
                  <a:schemeClr val="tx1"/>
                </a:solidFill>
              </a:rPr>
              <a:t>Short science-related videos on Youtube</a:t>
            </a:r>
          </a:p>
          <a:p>
            <a:r>
              <a:rPr lang="en-US" sz="3600" dirty="0">
                <a:hlinkClick r:id="rId3"/>
              </a:rPr>
              <a:t>https://www.youtube.com/channel/UCZYTClx2T1of7BRZ86-8fow</a:t>
            </a:r>
            <a:endParaRPr lang="en-US" sz="3600" dirty="0"/>
          </a:p>
          <a:p>
            <a:endParaRPr lang="en-US" sz="4400" dirty="0"/>
          </a:p>
          <a:p>
            <a:endParaRPr lang="en-US" sz="4400" dirty="0"/>
          </a:p>
        </p:txBody>
      </p:sp>
      <p:sp>
        <p:nvSpPr>
          <p:cNvPr id="3" name="Slide Number Placeholder 2">
            <a:extLst>
              <a:ext uri="{FF2B5EF4-FFF2-40B4-BE49-F238E27FC236}">
                <a16:creationId xmlns:a16="http://schemas.microsoft.com/office/drawing/2014/main" id="{51FFBE12-5175-493F-AFB4-C73396A13B23}"/>
              </a:ext>
            </a:extLst>
          </p:cNvPr>
          <p:cNvSpPr>
            <a:spLocks noGrp="1"/>
          </p:cNvSpPr>
          <p:nvPr>
            <p:ph type="sldNum" sz="quarter" idx="12"/>
          </p:nvPr>
        </p:nvSpPr>
        <p:spPr/>
        <p:txBody>
          <a:bodyPr/>
          <a:lstStyle/>
          <a:p>
            <a:fld id="{16630861-4318-414B-8E21-CA5F03E7BD41}" type="slidenum">
              <a:rPr lang="en-US" smtClean="0"/>
              <a:t>11</a:t>
            </a:fld>
            <a:endParaRPr lang="en-US"/>
          </a:p>
        </p:txBody>
      </p:sp>
      <p:pic>
        <p:nvPicPr>
          <p:cNvPr id="2" name="Picture 1">
            <a:extLst>
              <a:ext uri="{FF2B5EF4-FFF2-40B4-BE49-F238E27FC236}">
                <a16:creationId xmlns:a16="http://schemas.microsoft.com/office/drawing/2014/main" id="{73DBC511-DEA9-482D-9409-6303DDA388B6}"/>
              </a:ext>
            </a:extLst>
          </p:cNvPr>
          <p:cNvPicPr>
            <a:picLocks noChangeAspect="1"/>
          </p:cNvPicPr>
          <p:nvPr/>
        </p:nvPicPr>
        <p:blipFill>
          <a:blip r:embed="rId4"/>
          <a:stretch>
            <a:fillRect/>
          </a:stretch>
        </p:blipFill>
        <p:spPr>
          <a:xfrm>
            <a:off x="2900362" y="1"/>
            <a:ext cx="3343275" cy="2514954"/>
          </a:xfrm>
          <a:prstGeom prst="rect">
            <a:avLst/>
          </a:prstGeom>
        </p:spPr>
      </p:pic>
    </p:spTree>
    <p:extLst>
      <p:ext uri="{BB962C8B-B14F-4D97-AF65-F5344CB8AC3E}">
        <p14:creationId xmlns:p14="http://schemas.microsoft.com/office/powerpoint/2010/main" val="3780271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D900-6E77-45A7-AB3D-FADAE2FE1F67}"/>
              </a:ext>
            </a:extLst>
          </p:cNvPr>
          <p:cNvSpPr>
            <a:spLocks noGrp="1"/>
          </p:cNvSpPr>
          <p:nvPr>
            <p:ph type="title"/>
          </p:nvPr>
        </p:nvSpPr>
        <p:spPr>
          <a:xfrm>
            <a:off x="298939" y="143747"/>
            <a:ext cx="8527427" cy="1400159"/>
          </a:xfrm>
        </p:spPr>
        <p:txBody>
          <a:bodyPr anchor="ctr">
            <a:normAutofit/>
          </a:bodyPr>
          <a:lstStyle/>
          <a:p>
            <a:r>
              <a:rPr lang="en-US" dirty="0"/>
              <a:t>Check Textbook Resources for Virtual Labs </a:t>
            </a:r>
          </a:p>
        </p:txBody>
      </p:sp>
      <p:pic>
        <p:nvPicPr>
          <p:cNvPr id="6" name="Content Placeholder 5">
            <a:extLst>
              <a:ext uri="{FF2B5EF4-FFF2-40B4-BE49-F238E27FC236}">
                <a16:creationId xmlns:a16="http://schemas.microsoft.com/office/drawing/2014/main" id="{23F96AAD-6204-454B-9177-F7719E1285E7}"/>
              </a:ext>
            </a:extLst>
          </p:cNvPr>
          <p:cNvPicPr>
            <a:picLocks noGrp="1" noChangeAspect="1"/>
          </p:cNvPicPr>
          <p:nvPr>
            <p:ph idx="1"/>
          </p:nvPr>
        </p:nvPicPr>
        <p:blipFill>
          <a:blip r:embed="rId2"/>
          <a:stretch>
            <a:fillRect/>
          </a:stretch>
        </p:blipFill>
        <p:spPr>
          <a:xfrm>
            <a:off x="317634" y="1543906"/>
            <a:ext cx="8177278" cy="4149969"/>
          </a:xfrm>
          <a:noFill/>
        </p:spPr>
      </p:pic>
      <p:sp>
        <p:nvSpPr>
          <p:cNvPr id="4" name="Slide Number Placeholder 3">
            <a:extLst>
              <a:ext uri="{FF2B5EF4-FFF2-40B4-BE49-F238E27FC236}">
                <a16:creationId xmlns:a16="http://schemas.microsoft.com/office/drawing/2014/main" id="{DE09AADB-F767-480A-BC80-5E2D0034E251}"/>
              </a:ext>
            </a:extLst>
          </p:cNvPr>
          <p:cNvSpPr>
            <a:spLocks noGrp="1"/>
          </p:cNvSpPr>
          <p:nvPr>
            <p:ph type="sldNum" sz="quarter" idx="12"/>
          </p:nvPr>
        </p:nvSpPr>
        <p:spPr>
          <a:xfrm>
            <a:off x="7947136" y="6356353"/>
            <a:ext cx="879230" cy="365125"/>
          </a:xfrm>
        </p:spPr>
        <p:txBody>
          <a:bodyPr anchor="ctr">
            <a:normAutofit/>
          </a:bodyPr>
          <a:lstStyle/>
          <a:p>
            <a:pPr>
              <a:spcAft>
                <a:spcPts val="600"/>
              </a:spcAft>
            </a:pPr>
            <a:fld id="{16630861-4318-414B-8E21-CA5F03E7BD41}" type="slidenum">
              <a:rPr lang="en-US" smtClean="0"/>
              <a:pPr>
                <a:spcAft>
                  <a:spcPts val="600"/>
                </a:spcAft>
              </a:pPr>
              <a:t>12</a:t>
            </a:fld>
            <a:endParaRPr lang="en-US"/>
          </a:p>
        </p:txBody>
      </p:sp>
    </p:spTree>
    <p:extLst>
      <p:ext uri="{BB962C8B-B14F-4D97-AF65-F5344CB8AC3E}">
        <p14:creationId xmlns:p14="http://schemas.microsoft.com/office/powerpoint/2010/main" val="280214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848-4C45-475A-9CB8-2828F8159B4C}"/>
              </a:ext>
            </a:extLst>
          </p:cNvPr>
          <p:cNvSpPr>
            <a:spLocks noGrp="1"/>
          </p:cNvSpPr>
          <p:nvPr>
            <p:ph type="title"/>
          </p:nvPr>
        </p:nvSpPr>
        <p:spPr>
          <a:xfrm>
            <a:off x="765664" y="3896597"/>
            <a:ext cx="8527427" cy="1400159"/>
          </a:xfrm>
        </p:spPr>
        <p:txBody>
          <a:bodyPr>
            <a:noAutofit/>
          </a:bodyPr>
          <a:lstStyle/>
          <a:p>
            <a:r>
              <a:rPr lang="en-US" sz="4800" dirty="0"/>
              <a:t>Questions?</a:t>
            </a:r>
            <a:br>
              <a:rPr lang="en-US" sz="4800" dirty="0"/>
            </a:br>
            <a:r>
              <a:rPr lang="en-US" sz="4800" dirty="0"/>
              <a:t/>
            </a:r>
            <a:br>
              <a:rPr lang="en-US" sz="4800" dirty="0"/>
            </a:br>
            <a:r>
              <a:rPr lang="en-US" sz="4800" dirty="0"/>
              <a:t>Comments?</a:t>
            </a:r>
            <a:br>
              <a:rPr lang="en-US" sz="4800" dirty="0"/>
            </a:br>
            <a:r>
              <a:rPr lang="en-US" sz="4800" dirty="0"/>
              <a:t/>
            </a:r>
            <a:br>
              <a:rPr lang="en-US" sz="4800" dirty="0"/>
            </a:br>
            <a:r>
              <a:rPr lang="en-US" sz="4800" dirty="0"/>
              <a:t>Suggestions?</a:t>
            </a:r>
          </a:p>
        </p:txBody>
      </p:sp>
      <p:sp>
        <p:nvSpPr>
          <p:cNvPr id="4" name="Slide Number Placeholder 3">
            <a:extLst>
              <a:ext uri="{FF2B5EF4-FFF2-40B4-BE49-F238E27FC236}">
                <a16:creationId xmlns:a16="http://schemas.microsoft.com/office/drawing/2014/main" id="{18662356-6A15-45C4-8B6A-5716852A34C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630861-4318-414B-8E21-CA5F03E7BD41}" type="slidenum">
              <a:rPr kumimoji="0" lang="en-US" sz="1050" b="1" i="0" u="none" strike="noStrike" kern="1200" cap="none" spc="0" normalizeH="0" baseline="0" noProof="0" smtClean="0">
                <a:ln>
                  <a:noFill/>
                </a:ln>
                <a:solidFill>
                  <a:srgbClr val="FFFFFF"/>
                </a:solidFill>
                <a:effectLst/>
                <a:uLnTx/>
                <a:uFillTx/>
                <a:latin typeface="Fira Sans Ultra"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50" b="1" i="0" u="none" strike="noStrike" kern="1200" cap="none" spc="0" normalizeH="0" baseline="0" noProof="0">
              <a:ln>
                <a:noFill/>
              </a:ln>
              <a:solidFill>
                <a:srgbClr val="FFFFFF"/>
              </a:solidFill>
              <a:effectLst/>
              <a:uLnTx/>
              <a:uFillTx/>
              <a:latin typeface="Fira Sans Ultra" charset="0"/>
            </a:endParaRPr>
          </a:p>
        </p:txBody>
      </p:sp>
    </p:spTree>
    <p:extLst>
      <p:ext uri="{BB962C8B-B14F-4D97-AF65-F5344CB8AC3E}">
        <p14:creationId xmlns:p14="http://schemas.microsoft.com/office/powerpoint/2010/main" val="2148431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F7AB19E-0293-4DC4-8EC7-13EC611D9FC5}"/>
              </a:ext>
            </a:extLst>
          </p:cNvPr>
          <p:cNvSpPr>
            <a:spLocks noGrp="1"/>
          </p:cNvSpPr>
          <p:nvPr>
            <p:ph type="title"/>
          </p:nvPr>
        </p:nvSpPr>
        <p:spPr>
          <a:xfrm>
            <a:off x="298939" y="143747"/>
            <a:ext cx="8527427" cy="1400159"/>
          </a:xfrm>
        </p:spPr>
        <p:txBody>
          <a:bodyPr/>
          <a:lstStyle/>
          <a:p>
            <a:r>
              <a:rPr lang="en-US" dirty="0"/>
              <a:t>Questions to consider…</a:t>
            </a:r>
          </a:p>
        </p:txBody>
      </p:sp>
      <p:pic>
        <p:nvPicPr>
          <p:cNvPr id="4" name="Picture 3" descr="A person sitting at a desk using a computer&#10;&#10;Description generated with very high confidence">
            <a:extLst>
              <a:ext uri="{FF2B5EF4-FFF2-40B4-BE49-F238E27FC236}">
                <a16:creationId xmlns:a16="http://schemas.microsoft.com/office/drawing/2014/main" id="{1A3D1220-2CAD-46B0-86F3-51F3AF5BB7D1}"/>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6623" r="14374" b="-1"/>
          <a:stretch/>
        </p:blipFill>
        <p:spPr>
          <a:xfrm>
            <a:off x="298939" y="1778734"/>
            <a:ext cx="4114800" cy="3965575"/>
          </a:xfrm>
          <a:prstGeom prst="rect">
            <a:avLst/>
          </a:prstGeom>
          <a:noFill/>
          <a:ln w="63500">
            <a:solidFill>
              <a:srgbClr val="00386A"/>
            </a:solidFill>
          </a:ln>
        </p:spPr>
      </p:pic>
      <p:sp>
        <p:nvSpPr>
          <p:cNvPr id="12" name="Content Placeholder 3">
            <a:extLst>
              <a:ext uri="{FF2B5EF4-FFF2-40B4-BE49-F238E27FC236}">
                <a16:creationId xmlns:a16="http://schemas.microsoft.com/office/drawing/2014/main" id="{26167E67-882E-4A20-BEA7-8B3BCC4EF8D5}"/>
              </a:ext>
            </a:extLst>
          </p:cNvPr>
          <p:cNvSpPr>
            <a:spLocks noGrp="1"/>
          </p:cNvSpPr>
          <p:nvPr>
            <p:ph sz="half" idx="2"/>
          </p:nvPr>
        </p:nvSpPr>
        <p:spPr>
          <a:xfrm>
            <a:off x="4712677" y="1778734"/>
            <a:ext cx="4113689" cy="3965575"/>
          </a:xfrm>
        </p:spPr>
        <p:txBody>
          <a:bodyPr>
            <a:normAutofit/>
          </a:bodyPr>
          <a:lstStyle/>
          <a:p>
            <a:r>
              <a:rPr lang="en-US" sz="2400" dirty="0"/>
              <a:t>How to keep science students motivated to complete the lab assignment?</a:t>
            </a:r>
          </a:p>
          <a:p>
            <a:endParaRPr lang="en-US" sz="2400" dirty="0"/>
          </a:p>
          <a:p>
            <a:r>
              <a:rPr lang="en-US" sz="2400" dirty="0"/>
              <a:t>How will you provide feedback?</a:t>
            </a:r>
          </a:p>
          <a:p>
            <a:endParaRPr lang="en-US" sz="2400" dirty="0"/>
          </a:p>
          <a:p>
            <a:r>
              <a:rPr lang="en-US" sz="2400" dirty="0"/>
              <a:t>Creative “proof” that students completed the assignment?</a:t>
            </a:r>
          </a:p>
        </p:txBody>
      </p:sp>
      <p:sp>
        <p:nvSpPr>
          <p:cNvPr id="2" name="Slide Number Placeholder 1">
            <a:extLst>
              <a:ext uri="{FF2B5EF4-FFF2-40B4-BE49-F238E27FC236}">
                <a16:creationId xmlns:a16="http://schemas.microsoft.com/office/drawing/2014/main" id="{A30A4AC6-1596-4C5C-A2BC-DA0CEEEE8D63}"/>
              </a:ext>
            </a:extLst>
          </p:cNvPr>
          <p:cNvSpPr>
            <a:spLocks noGrp="1"/>
          </p:cNvSpPr>
          <p:nvPr>
            <p:ph type="sldNum" sz="quarter" idx="12"/>
          </p:nvPr>
        </p:nvSpPr>
        <p:spPr>
          <a:xfrm>
            <a:off x="7947136" y="6356353"/>
            <a:ext cx="879230" cy="365125"/>
          </a:xfrm>
        </p:spPr>
        <p:txBody>
          <a:bodyPr anchor="ctr">
            <a:normAutofit/>
          </a:bodyPr>
          <a:lstStyle/>
          <a:p>
            <a:pPr>
              <a:spcAft>
                <a:spcPts val="600"/>
              </a:spcAft>
            </a:pPr>
            <a:fld id="{16630861-4318-414B-8E21-CA5F03E7BD41}" type="slidenum">
              <a:rPr lang="en-US" smtClean="0"/>
              <a:pPr>
                <a:spcAft>
                  <a:spcPts val="600"/>
                </a:spcAft>
              </a:pPr>
              <a:t>14</a:t>
            </a:fld>
            <a:endParaRPr lang="en-US"/>
          </a:p>
        </p:txBody>
      </p:sp>
      <p:sp>
        <p:nvSpPr>
          <p:cNvPr id="5" name="TextBox 4">
            <a:extLst>
              <a:ext uri="{FF2B5EF4-FFF2-40B4-BE49-F238E27FC236}">
                <a16:creationId xmlns:a16="http://schemas.microsoft.com/office/drawing/2014/main" id="{E8E7E9AC-5579-4880-AB08-B7CDBB54C1E5}"/>
              </a:ext>
            </a:extLst>
          </p:cNvPr>
          <p:cNvSpPr txBox="1"/>
          <p:nvPr/>
        </p:nvSpPr>
        <p:spPr>
          <a:xfrm>
            <a:off x="2226922" y="5544254"/>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cherlund.blogspot.com/2015/03/studies-online-ed-not-better-or-worse.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206100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19BA-A0AC-49EC-B5E1-B73FA57EF667}"/>
              </a:ext>
            </a:extLst>
          </p:cNvPr>
          <p:cNvSpPr>
            <a:spLocks noGrp="1"/>
          </p:cNvSpPr>
          <p:nvPr>
            <p:ph type="title"/>
          </p:nvPr>
        </p:nvSpPr>
        <p:spPr/>
        <p:txBody>
          <a:bodyPr/>
          <a:lstStyle/>
          <a:p>
            <a:r>
              <a:rPr lang="en-US" dirty="0"/>
              <a:t>Be Brave!  Make your own lab videos!</a:t>
            </a:r>
          </a:p>
        </p:txBody>
      </p:sp>
      <p:sp>
        <p:nvSpPr>
          <p:cNvPr id="3" name="Slide Number Placeholder 2">
            <a:extLst>
              <a:ext uri="{FF2B5EF4-FFF2-40B4-BE49-F238E27FC236}">
                <a16:creationId xmlns:a16="http://schemas.microsoft.com/office/drawing/2014/main" id="{54BB49CC-1BF6-44B6-BF45-9A226BFA4BB7}"/>
              </a:ext>
            </a:extLst>
          </p:cNvPr>
          <p:cNvSpPr>
            <a:spLocks noGrp="1"/>
          </p:cNvSpPr>
          <p:nvPr>
            <p:ph type="sldNum" sz="quarter" idx="12"/>
          </p:nvPr>
        </p:nvSpPr>
        <p:spPr/>
        <p:txBody>
          <a:bodyPr/>
          <a:lstStyle/>
          <a:p>
            <a:fld id="{16630861-4318-414B-8E21-CA5F03E7BD41}" type="slidenum">
              <a:rPr lang="en-US" smtClean="0"/>
              <a:t>15</a:t>
            </a:fld>
            <a:endParaRPr lang="en-US"/>
          </a:p>
        </p:txBody>
      </p:sp>
      <p:pic>
        <p:nvPicPr>
          <p:cNvPr id="4" name="IMG_0555">
            <a:hlinkClick r:id="" action="ppaction://media"/>
            <a:extLst>
              <a:ext uri="{FF2B5EF4-FFF2-40B4-BE49-F238E27FC236}">
                <a16:creationId xmlns:a16="http://schemas.microsoft.com/office/drawing/2014/main" id="{0F9B0929-6C3C-4B67-9414-D2FFCF5C01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4488" y="1543905"/>
            <a:ext cx="2367155" cy="4208275"/>
          </a:xfrm>
          <a:prstGeom prst="rect">
            <a:avLst/>
          </a:prstGeom>
        </p:spPr>
      </p:pic>
      <p:pic>
        <p:nvPicPr>
          <p:cNvPr id="5" name="IMG_0556">
            <a:hlinkClick r:id="" action="ppaction://media"/>
            <a:extLst>
              <a:ext uri="{FF2B5EF4-FFF2-40B4-BE49-F238E27FC236}">
                <a16:creationId xmlns:a16="http://schemas.microsoft.com/office/drawing/2014/main" id="{04F1D28C-7C56-4443-819B-85CEB8E1A7F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62652" y="1543904"/>
            <a:ext cx="2367155" cy="4208275"/>
          </a:xfrm>
          <a:prstGeom prst="rect">
            <a:avLst/>
          </a:prstGeom>
        </p:spPr>
      </p:pic>
    </p:spTree>
    <p:extLst>
      <p:ext uri="{BB962C8B-B14F-4D97-AF65-F5344CB8AC3E}">
        <p14:creationId xmlns:p14="http://schemas.microsoft.com/office/powerpoint/2010/main" val="280890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2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uilding&#10;&#10;Description generated with high confidence">
            <a:extLst>
              <a:ext uri="{FF2B5EF4-FFF2-40B4-BE49-F238E27FC236}">
                <a16:creationId xmlns:a16="http://schemas.microsoft.com/office/drawing/2014/main" id="{266798F7-D2DF-4056-95EB-92D36D83ED5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0"/>
            <a:ext cx="9144000" cy="6096000"/>
          </a:xfrm>
          <a:prstGeom prst="rect">
            <a:avLst/>
          </a:prstGeom>
        </p:spPr>
      </p:pic>
      <p:sp>
        <p:nvSpPr>
          <p:cNvPr id="5" name="Title 4">
            <a:extLst>
              <a:ext uri="{FF2B5EF4-FFF2-40B4-BE49-F238E27FC236}">
                <a16:creationId xmlns:a16="http://schemas.microsoft.com/office/drawing/2014/main" id="{3448CBEC-100C-4CE3-A2E3-4802354C4317}"/>
              </a:ext>
            </a:extLst>
          </p:cNvPr>
          <p:cNvSpPr>
            <a:spLocks noGrp="1"/>
          </p:cNvSpPr>
          <p:nvPr>
            <p:ph type="title"/>
          </p:nvPr>
        </p:nvSpPr>
        <p:spPr>
          <a:xfrm>
            <a:off x="298939" y="1203159"/>
            <a:ext cx="8527427" cy="4259178"/>
          </a:xfrm>
        </p:spPr>
        <p:txBody>
          <a:bodyPr>
            <a:normAutofit fontScale="90000"/>
          </a:bodyPr>
          <a:lstStyle/>
          <a:p>
            <a:r>
              <a:rPr lang="en-US" b="1" dirty="0">
                <a:latin typeface="Fira Sans" panose="020B0503050000020004" pitchFamily="34" charset="0"/>
              </a:rPr>
              <a:t>Name: ___________________  Date: ____</a:t>
            </a:r>
            <a:br>
              <a:rPr lang="en-US" b="1" dirty="0">
                <a:latin typeface="Fira Sans" panose="020B0503050000020004" pitchFamily="34" charset="0"/>
              </a:rPr>
            </a:br>
            <a:r>
              <a:rPr lang="en-US" sz="3200" dirty="0">
                <a:latin typeface="Fira Sans" panose="020B0503050000020004" pitchFamily="34" charset="0"/>
              </a:rPr>
              <a:t>Guide for Teacher Created Lab Video</a:t>
            </a:r>
            <a:br>
              <a:rPr lang="en-US" sz="3200" dirty="0">
                <a:latin typeface="Fira Sans" panose="020B0503050000020004" pitchFamily="34" charset="0"/>
              </a:rPr>
            </a:br>
            <a:r>
              <a:rPr lang="en-US" b="1" dirty="0">
                <a:latin typeface="Fira Sans" panose="020B0503050000020004" pitchFamily="34" charset="0"/>
              </a:rPr>
              <a:t/>
            </a:r>
            <a:br>
              <a:rPr lang="en-US" b="1" dirty="0">
                <a:latin typeface="Fira Sans" panose="020B0503050000020004" pitchFamily="34" charset="0"/>
              </a:rPr>
            </a:br>
            <a:r>
              <a:rPr lang="en-US" b="1" dirty="0">
                <a:latin typeface="Fira Sans" panose="020B0503050000020004" pitchFamily="34" charset="0"/>
              </a:rPr>
              <a:t>* </a:t>
            </a:r>
            <a:r>
              <a:rPr lang="en-US" dirty="0">
                <a:latin typeface="Fira Sans" panose="020B0503050000020004" pitchFamily="34" charset="0"/>
              </a:rPr>
              <a:t>Embed questions in the video that correspond to the Lab Video Guide. </a:t>
            </a:r>
            <a:br>
              <a:rPr lang="en-US" dirty="0">
                <a:latin typeface="Fira Sans" panose="020B0503050000020004" pitchFamily="34" charset="0"/>
              </a:rPr>
            </a:br>
            <a:r>
              <a:rPr lang="en-US" b="1" dirty="0">
                <a:latin typeface="Fira Sans" panose="020B0503050000020004" pitchFamily="34" charset="0"/>
              </a:rPr>
              <a:t/>
            </a:r>
            <a:br>
              <a:rPr lang="en-US" b="1" dirty="0">
                <a:latin typeface="Fira Sans" panose="020B0503050000020004" pitchFamily="34" charset="0"/>
              </a:rPr>
            </a:br>
            <a:r>
              <a:rPr lang="en-US" b="1" dirty="0">
                <a:latin typeface="Fira Sans" panose="020B0503050000020004" pitchFamily="34" charset="0"/>
              </a:rPr>
              <a:t>* </a:t>
            </a:r>
            <a:r>
              <a:rPr lang="en-US" dirty="0">
                <a:latin typeface="Fira Sans" panose="020B0503050000020004" pitchFamily="34" charset="0"/>
              </a:rPr>
              <a:t>Students pre-read the fill in the blank sentences </a:t>
            </a:r>
            <a:r>
              <a:rPr lang="en-US" b="1" dirty="0">
                <a:latin typeface="Fira Sans" panose="020B0503050000020004" pitchFamily="34" charset="0"/>
              </a:rPr>
              <a:t>before </a:t>
            </a:r>
            <a:r>
              <a:rPr lang="en-US" dirty="0">
                <a:latin typeface="Fira Sans" panose="020B0503050000020004" pitchFamily="34" charset="0"/>
              </a:rPr>
              <a:t>they watch a Lab video…</a:t>
            </a:r>
            <a:br>
              <a:rPr lang="en-US" dirty="0">
                <a:latin typeface="Fira Sans" panose="020B0503050000020004" pitchFamily="34" charset="0"/>
              </a:rPr>
            </a:br>
            <a:r>
              <a:rPr lang="en-US" dirty="0">
                <a:latin typeface="Fira Sans" panose="020B0503050000020004" pitchFamily="34" charset="0"/>
              </a:rPr>
              <a:t/>
            </a:r>
            <a:br>
              <a:rPr lang="en-US" dirty="0">
                <a:latin typeface="Fira Sans" panose="020B0503050000020004" pitchFamily="34" charset="0"/>
              </a:rPr>
            </a:br>
            <a:r>
              <a:rPr lang="en-US" b="1" dirty="0">
                <a:latin typeface="Fira Sans" panose="020B0503050000020004" pitchFamily="34" charset="0"/>
              </a:rPr>
              <a:t>* </a:t>
            </a:r>
            <a:r>
              <a:rPr lang="en-US" dirty="0">
                <a:latin typeface="Fira Sans" panose="020B0503050000020004" pitchFamily="34" charset="0"/>
              </a:rPr>
              <a:t>Data is collected, solving is equations is modeled, conclusions are made.  </a:t>
            </a:r>
            <a:br>
              <a:rPr lang="en-US" dirty="0">
                <a:latin typeface="Fira Sans" panose="020B0503050000020004" pitchFamily="34" charset="0"/>
              </a:rPr>
            </a:br>
            <a:r>
              <a:rPr lang="en-US" dirty="0">
                <a:latin typeface="Fira Sans" panose="020B0503050000020004" pitchFamily="34" charset="0"/>
              </a:rPr>
              <a:t/>
            </a:r>
            <a:br>
              <a:rPr lang="en-US" dirty="0">
                <a:latin typeface="Fira Sans" panose="020B0503050000020004" pitchFamily="34" charset="0"/>
              </a:rPr>
            </a:br>
            <a:r>
              <a:rPr lang="en-US" b="1" dirty="0">
                <a:latin typeface="Fira Sans" panose="020B0503050000020004" pitchFamily="34" charset="0"/>
              </a:rPr>
              <a:t>* </a:t>
            </a:r>
            <a:r>
              <a:rPr lang="en-US" dirty="0">
                <a:latin typeface="Fira Sans" panose="020B0503050000020004" pitchFamily="34" charset="0"/>
              </a:rPr>
              <a:t>Additional data and equations may </a:t>
            </a:r>
            <a:r>
              <a:rPr lang="en-US">
                <a:latin typeface="Fira Sans" panose="020B0503050000020004" pitchFamily="34" charset="0"/>
              </a:rPr>
              <a:t>be assigned in the video guide.</a:t>
            </a:r>
            <a:r>
              <a:rPr lang="en-US" dirty="0"/>
              <a:t/>
            </a:r>
            <a:br>
              <a:rPr lang="en-US" dirty="0"/>
            </a:br>
            <a:endParaRPr lang="en-US" dirty="0"/>
          </a:p>
        </p:txBody>
      </p:sp>
      <p:sp>
        <p:nvSpPr>
          <p:cNvPr id="2" name="Slide Number Placeholder 1">
            <a:extLst>
              <a:ext uri="{FF2B5EF4-FFF2-40B4-BE49-F238E27FC236}">
                <a16:creationId xmlns:a16="http://schemas.microsoft.com/office/drawing/2014/main" id="{C6D6EF27-7FB3-4B23-B81B-464A697D2161}"/>
              </a:ext>
            </a:extLst>
          </p:cNvPr>
          <p:cNvSpPr>
            <a:spLocks noGrp="1"/>
          </p:cNvSpPr>
          <p:nvPr>
            <p:ph type="sldNum" sz="quarter" idx="12"/>
          </p:nvPr>
        </p:nvSpPr>
        <p:spPr/>
        <p:txBody>
          <a:bodyPr/>
          <a:lstStyle/>
          <a:p>
            <a:fld id="{16630861-4318-414B-8E21-CA5F03E7BD41}" type="slidenum">
              <a:rPr lang="en-US" smtClean="0"/>
              <a:t>16</a:t>
            </a:fld>
            <a:endParaRPr lang="en-US"/>
          </a:p>
        </p:txBody>
      </p:sp>
    </p:spTree>
    <p:extLst>
      <p:ext uri="{BB962C8B-B14F-4D97-AF65-F5344CB8AC3E}">
        <p14:creationId xmlns:p14="http://schemas.microsoft.com/office/powerpoint/2010/main" val="1670438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848-4C45-475A-9CB8-2828F8159B4C}"/>
              </a:ext>
            </a:extLst>
          </p:cNvPr>
          <p:cNvSpPr>
            <a:spLocks noGrp="1"/>
          </p:cNvSpPr>
          <p:nvPr>
            <p:ph type="title"/>
          </p:nvPr>
        </p:nvSpPr>
        <p:spPr>
          <a:xfrm>
            <a:off x="765664" y="3896597"/>
            <a:ext cx="8527427" cy="1400159"/>
          </a:xfrm>
        </p:spPr>
        <p:txBody>
          <a:bodyPr>
            <a:noAutofit/>
          </a:bodyPr>
          <a:lstStyle/>
          <a:p>
            <a:r>
              <a:rPr lang="en-US" sz="4800" dirty="0"/>
              <a:t>Questions?</a:t>
            </a:r>
            <a:br>
              <a:rPr lang="en-US" sz="4800" dirty="0"/>
            </a:br>
            <a:r>
              <a:rPr lang="en-US" sz="4800" dirty="0"/>
              <a:t/>
            </a:r>
            <a:br>
              <a:rPr lang="en-US" sz="4800" dirty="0"/>
            </a:br>
            <a:r>
              <a:rPr lang="en-US" sz="4800" dirty="0"/>
              <a:t>Comments?</a:t>
            </a:r>
            <a:br>
              <a:rPr lang="en-US" sz="4800" dirty="0"/>
            </a:br>
            <a:r>
              <a:rPr lang="en-US" sz="4800" dirty="0"/>
              <a:t/>
            </a:r>
            <a:br>
              <a:rPr lang="en-US" sz="4800" dirty="0"/>
            </a:br>
            <a:r>
              <a:rPr lang="en-US" sz="4800" dirty="0"/>
              <a:t>Suggestions?</a:t>
            </a:r>
          </a:p>
        </p:txBody>
      </p:sp>
      <p:sp>
        <p:nvSpPr>
          <p:cNvPr id="4" name="Slide Number Placeholder 3">
            <a:extLst>
              <a:ext uri="{FF2B5EF4-FFF2-40B4-BE49-F238E27FC236}">
                <a16:creationId xmlns:a16="http://schemas.microsoft.com/office/drawing/2014/main" id="{18662356-6A15-45C4-8B6A-5716852A34C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630861-4318-414B-8E21-CA5F03E7BD41}" type="slidenum">
              <a:rPr kumimoji="0" lang="en-US" sz="1050" b="1" i="0" u="none" strike="noStrike" kern="1200" cap="none" spc="0" normalizeH="0" baseline="0" noProof="0" smtClean="0">
                <a:ln>
                  <a:noFill/>
                </a:ln>
                <a:solidFill>
                  <a:srgbClr val="FFFFFF"/>
                </a:solidFill>
                <a:effectLst/>
                <a:uLnTx/>
                <a:uFillTx/>
                <a:latin typeface="Fira Sans Ultra"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50" b="1" i="0" u="none" strike="noStrike" kern="1200" cap="none" spc="0" normalizeH="0" baseline="0" noProof="0">
              <a:ln>
                <a:noFill/>
              </a:ln>
              <a:solidFill>
                <a:srgbClr val="FFFFFF"/>
              </a:solidFill>
              <a:effectLst/>
              <a:uLnTx/>
              <a:uFillTx/>
              <a:latin typeface="Fira Sans Ultra" charset="0"/>
            </a:endParaRPr>
          </a:p>
        </p:txBody>
      </p:sp>
    </p:spTree>
    <p:extLst>
      <p:ext uri="{BB962C8B-B14F-4D97-AF65-F5344CB8AC3E}">
        <p14:creationId xmlns:p14="http://schemas.microsoft.com/office/powerpoint/2010/main" val="130686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F808F-FDA3-4D7A-8DF4-9577B7A857FC}"/>
              </a:ext>
            </a:extLst>
          </p:cNvPr>
          <p:cNvPicPr>
            <a:picLocks noChangeAspect="1"/>
          </p:cNvPicPr>
          <p:nvPr/>
        </p:nvPicPr>
        <p:blipFill rotWithShape="1">
          <a:blip r:embed="rId2"/>
          <a:srcRect l="18362" r="6638"/>
          <a:stretch/>
        </p:blipFill>
        <p:spPr>
          <a:xfrm>
            <a:off x="20" y="10"/>
            <a:ext cx="9143980" cy="6857990"/>
          </a:xfrm>
          <a:prstGeom prst="rect">
            <a:avLst/>
          </a:prstGeom>
          <a:noFill/>
        </p:spPr>
      </p:pic>
      <p:sp>
        <p:nvSpPr>
          <p:cNvPr id="3" name="Slide Number Placeholder 2" hidden="1">
            <a:extLst>
              <a:ext uri="{FF2B5EF4-FFF2-40B4-BE49-F238E27FC236}">
                <a16:creationId xmlns:a16="http://schemas.microsoft.com/office/drawing/2014/main" id="{4277CEA4-F552-4C7B-9F60-C0FF8BAA4917}"/>
              </a:ext>
            </a:extLst>
          </p:cNvPr>
          <p:cNvSpPr>
            <a:spLocks noGrp="1"/>
          </p:cNvSpPr>
          <p:nvPr>
            <p:ph type="sldNum" sz="quarter" idx="12"/>
          </p:nvPr>
        </p:nvSpPr>
        <p:spPr/>
        <p:txBody>
          <a:bodyPr/>
          <a:lstStyle/>
          <a:p>
            <a:pPr>
              <a:spcAft>
                <a:spcPts val="600"/>
              </a:spcAft>
            </a:pPr>
            <a:fld id="{16630861-4318-414B-8E21-CA5F03E7BD41}" type="slidenum">
              <a:rPr lang="en-US" smtClean="0"/>
              <a:pPr>
                <a:spcAft>
                  <a:spcPts val="600"/>
                </a:spcAft>
              </a:pPr>
              <a:t>18</a:t>
            </a:fld>
            <a:endParaRPr lang="en-US"/>
          </a:p>
        </p:txBody>
      </p:sp>
    </p:spTree>
    <p:extLst>
      <p:ext uri="{BB962C8B-B14F-4D97-AF65-F5344CB8AC3E}">
        <p14:creationId xmlns:p14="http://schemas.microsoft.com/office/powerpoint/2010/main" val="675341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9822-D947-4BE7-9C24-CD5EDB2749F8}"/>
              </a:ext>
            </a:extLst>
          </p:cNvPr>
          <p:cNvSpPr>
            <a:spLocks noGrp="1"/>
          </p:cNvSpPr>
          <p:nvPr>
            <p:ph type="title"/>
          </p:nvPr>
        </p:nvSpPr>
        <p:spPr>
          <a:xfrm>
            <a:off x="298939" y="3428999"/>
            <a:ext cx="8527427" cy="1400159"/>
          </a:xfrm>
        </p:spPr>
        <p:txBody>
          <a:bodyPr>
            <a:normAutofit fontScale="90000"/>
          </a:bodyPr>
          <a:lstStyle/>
          <a:p>
            <a:pPr algn="ctr"/>
            <a:r>
              <a:rPr lang="en-US" dirty="0"/>
              <a:t>Robin Sizemore</a:t>
            </a:r>
            <a:br>
              <a:rPr lang="en-US" dirty="0"/>
            </a:br>
            <a:r>
              <a:rPr lang="en-US" dirty="0"/>
              <a:t>Science Coordinator</a:t>
            </a:r>
            <a:br>
              <a:rPr lang="en-US" dirty="0"/>
            </a:br>
            <a:r>
              <a:rPr lang="en-US" dirty="0"/>
              <a:t/>
            </a:r>
            <a:br>
              <a:rPr lang="en-US" dirty="0"/>
            </a:br>
            <a:r>
              <a:rPr lang="en-US" dirty="0"/>
              <a:t>Jennifer Schwertfeger, Presenter</a:t>
            </a:r>
            <a:br>
              <a:rPr lang="en-US" dirty="0"/>
            </a:br>
            <a:r>
              <a:rPr lang="en-US" dirty="0"/>
              <a:t>Cameron High School</a:t>
            </a:r>
            <a:br>
              <a:rPr lang="en-US" dirty="0"/>
            </a:br>
            <a:r>
              <a:rPr lang="en-US" dirty="0"/>
              <a:t>Marshall County</a:t>
            </a:r>
            <a:br>
              <a:rPr lang="en-US" dirty="0"/>
            </a:br>
            <a:r>
              <a:rPr lang="en-US" dirty="0"/>
              <a:t/>
            </a:r>
            <a:br>
              <a:rPr lang="en-US" dirty="0"/>
            </a:br>
            <a:r>
              <a:rPr lang="en-US" dirty="0"/>
              <a:t/>
            </a:r>
            <a:br>
              <a:rPr lang="en-US" dirty="0"/>
            </a:br>
            <a:endParaRPr lang="en-US" dirty="0"/>
          </a:p>
        </p:txBody>
      </p:sp>
      <p:sp>
        <p:nvSpPr>
          <p:cNvPr id="3" name="Slide Number Placeholder 2">
            <a:extLst>
              <a:ext uri="{FF2B5EF4-FFF2-40B4-BE49-F238E27FC236}">
                <a16:creationId xmlns:a16="http://schemas.microsoft.com/office/drawing/2014/main" id="{96EF4F40-B545-4AE1-8CE7-5EADEBD03400}"/>
              </a:ext>
            </a:extLst>
          </p:cNvPr>
          <p:cNvSpPr>
            <a:spLocks noGrp="1"/>
          </p:cNvSpPr>
          <p:nvPr>
            <p:ph type="sldNum" sz="quarter" idx="12"/>
          </p:nvPr>
        </p:nvSpPr>
        <p:spPr/>
        <p:txBody>
          <a:bodyPr/>
          <a:lstStyle/>
          <a:p>
            <a:fld id="{16630861-4318-414B-8E21-CA5F03E7BD41}" type="slidenum">
              <a:rPr lang="en-US" smtClean="0"/>
              <a:t>19</a:t>
            </a:fld>
            <a:endParaRPr lang="en-US"/>
          </a:p>
        </p:txBody>
      </p:sp>
    </p:spTree>
    <p:extLst>
      <p:ext uri="{BB962C8B-B14F-4D97-AF65-F5344CB8AC3E}">
        <p14:creationId xmlns:p14="http://schemas.microsoft.com/office/powerpoint/2010/main" val="262439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computer&#10;&#10;Description generated with very high confidence">
            <a:extLst>
              <a:ext uri="{FF2B5EF4-FFF2-40B4-BE49-F238E27FC236}">
                <a16:creationId xmlns:a16="http://schemas.microsoft.com/office/drawing/2014/main" id="{EF2AC24A-BBA4-4E12-9708-1A8764753FD0}"/>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6123" r="47174"/>
          <a:stretch/>
        </p:blipFill>
        <p:spPr>
          <a:xfrm>
            <a:off x="19879" y="943985"/>
            <a:ext cx="5078895" cy="5071999"/>
          </a:xfrm>
          <a:prstGeom prst="rect">
            <a:avLst/>
          </a:prstGeom>
        </p:spPr>
      </p:pic>
      <p:sp>
        <p:nvSpPr>
          <p:cNvPr id="2" name="Title 1">
            <a:extLst>
              <a:ext uri="{FF2B5EF4-FFF2-40B4-BE49-F238E27FC236}">
                <a16:creationId xmlns:a16="http://schemas.microsoft.com/office/drawing/2014/main" id="{81EBA445-6D30-4E5B-BA1C-3E77A7107545}"/>
              </a:ext>
            </a:extLst>
          </p:cNvPr>
          <p:cNvSpPr>
            <a:spLocks noGrp="1"/>
          </p:cNvSpPr>
          <p:nvPr>
            <p:ph type="title"/>
          </p:nvPr>
        </p:nvSpPr>
        <p:spPr>
          <a:xfrm>
            <a:off x="-1" y="144174"/>
            <a:ext cx="9124121" cy="882609"/>
          </a:xfrm>
        </p:spPr>
        <p:txBody>
          <a:bodyPr>
            <a:normAutofit/>
          </a:bodyPr>
          <a:lstStyle/>
          <a:p>
            <a:pPr algn="ctr"/>
            <a:r>
              <a:rPr lang="en-US" sz="4000" b="1" dirty="0"/>
              <a:t>Beyond the Classroom </a:t>
            </a:r>
          </a:p>
        </p:txBody>
      </p:sp>
      <p:sp>
        <p:nvSpPr>
          <p:cNvPr id="3" name="Content Placeholder 2">
            <a:extLst>
              <a:ext uri="{FF2B5EF4-FFF2-40B4-BE49-F238E27FC236}">
                <a16:creationId xmlns:a16="http://schemas.microsoft.com/office/drawing/2014/main" id="{CE6C2A31-5645-4915-8195-9B21904AA073}"/>
              </a:ext>
            </a:extLst>
          </p:cNvPr>
          <p:cNvSpPr>
            <a:spLocks noGrp="1"/>
          </p:cNvSpPr>
          <p:nvPr>
            <p:ph idx="1"/>
          </p:nvPr>
        </p:nvSpPr>
        <p:spPr>
          <a:xfrm>
            <a:off x="5323114" y="1287503"/>
            <a:ext cx="3939218" cy="4149969"/>
          </a:xfrm>
        </p:spPr>
        <p:txBody>
          <a:bodyPr/>
          <a:lstStyle/>
          <a:p>
            <a:pPr marL="342900" indent="-342900">
              <a:spcAft>
                <a:spcPts val="600"/>
              </a:spcAft>
            </a:pPr>
            <a:r>
              <a:rPr lang="en-US" sz="3200" dirty="0"/>
              <a:t>Science content</a:t>
            </a:r>
          </a:p>
          <a:p>
            <a:pPr marL="342900" indent="-342900">
              <a:spcAft>
                <a:spcPts val="600"/>
              </a:spcAft>
            </a:pPr>
            <a:r>
              <a:rPr lang="en-US" sz="3200" dirty="0"/>
              <a:t>Science labs</a:t>
            </a:r>
          </a:p>
          <a:p>
            <a:pPr marL="342900" indent="-342900">
              <a:spcAft>
                <a:spcPts val="600"/>
              </a:spcAft>
            </a:pPr>
            <a:r>
              <a:rPr lang="en-US" sz="3200" dirty="0"/>
              <a:t>Science phenomena</a:t>
            </a:r>
          </a:p>
          <a:p>
            <a:pPr marL="342900" indent="-342900">
              <a:spcAft>
                <a:spcPts val="600"/>
              </a:spcAft>
            </a:pPr>
            <a:r>
              <a:rPr lang="en-US" sz="3200" dirty="0"/>
              <a:t>Data gathering</a:t>
            </a:r>
          </a:p>
          <a:p>
            <a:pPr marL="342900" indent="-342900">
              <a:spcAft>
                <a:spcPts val="600"/>
              </a:spcAft>
            </a:pPr>
            <a:r>
              <a:rPr lang="en-US" sz="3200"/>
              <a:t>Making Conclusions</a:t>
            </a:r>
            <a:endParaRPr lang="en-US" sz="3200" dirty="0"/>
          </a:p>
          <a:p>
            <a:endParaRPr lang="en-US" dirty="0"/>
          </a:p>
          <a:p>
            <a:endParaRPr lang="en-US" dirty="0"/>
          </a:p>
        </p:txBody>
      </p:sp>
      <p:sp>
        <p:nvSpPr>
          <p:cNvPr id="4" name="Slide Number Placeholder 3">
            <a:extLst>
              <a:ext uri="{FF2B5EF4-FFF2-40B4-BE49-F238E27FC236}">
                <a16:creationId xmlns:a16="http://schemas.microsoft.com/office/drawing/2014/main" id="{0B15BEA0-D82D-4D44-96D6-E5C4FD094DE2}"/>
              </a:ext>
            </a:extLst>
          </p:cNvPr>
          <p:cNvSpPr>
            <a:spLocks noGrp="1"/>
          </p:cNvSpPr>
          <p:nvPr>
            <p:ph type="sldNum" sz="quarter" idx="12"/>
          </p:nvPr>
        </p:nvSpPr>
        <p:spPr/>
        <p:txBody>
          <a:bodyPr/>
          <a:lstStyle/>
          <a:p>
            <a:fld id="{16630861-4318-414B-8E21-CA5F03E7BD41}" type="slidenum">
              <a:rPr lang="en-US" smtClean="0"/>
              <a:t>2</a:t>
            </a:fld>
            <a:endParaRPr lang="en-US"/>
          </a:p>
        </p:txBody>
      </p:sp>
    </p:spTree>
    <p:extLst>
      <p:ext uri="{BB962C8B-B14F-4D97-AF65-F5344CB8AC3E}">
        <p14:creationId xmlns:p14="http://schemas.microsoft.com/office/powerpoint/2010/main" val="386303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5AFFEA-95A5-8E43-B43B-594BD100D313}"/>
              </a:ext>
            </a:extLst>
          </p:cNvPr>
          <p:cNvSpPr>
            <a:spLocks noGrp="1"/>
          </p:cNvSpPr>
          <p:nvPr>
            <p:ph type="sldNum" sz="quarter" idx="12"/>
          </p:nvPr>
        </p:nvSpPr>
        <p:spPr/>
        <p:txBody>
          <a:bodyPr/>
          <a:lstStyle/>
          <a:p>
            <a:fld id="{16630861-4318-414B-8E21-CA5F03E7BD41}" type="slidenum">
              <a:rPr lang="en-US" smtClean="0"/>
              <a:t>20</a:t>
            </a:fld>
            <a:endParaRPr lang="en-US"/>
          </a:p>
        </p:txBody>
      </p:sp>
      <p:sp>
        <p:nvSpPr>
          <p:cNvPr id="3" name="Rectangle 2">
            <a:extLst>
              <a:ext uri="{FF2B5EF4-FFF2-40B4-BE49-F238E27FC236}">
                <a16:creationId xmlns:a16="http://schemas.microsoft.com/office/drawing/2014/main" id="{ADF3A383-2BAB-400A-91EF-85205A00D00E}"/>
              </a:ext>
            </a:extLst>
          </p:cNvPr>
          <p:cNvSpPr/>
          <p:nvPr/>
        </p:nvSpPr>
        <p:spPr>
          <a:xfrm>
            <a:off x="809245" y="3186627"/>
            <a:ext cx="3818174" cy="507831"/>
          </a:xfrm>
          <a:prstGeom prst="rect">
            <a:avLst/>
          </a:prstGeom>
        </p:spPr>
        <p:txBody>
          <a:bodyPr wrap="square">
            <a:spAutoFit/>
          </a:bodyPr>
          <a:lstStyle/>
          <a:p>
            <a:pPr algn="ctr"/>
            <a:r>
              <a:rPr lang="en-US" sz="1350" u="sng" dirty="0">
                <a:solidFill>
                  <a:srgbClr val="0563C1"/>
                </a:solidFill>
                <a:latin typeface="Calibri" panose="020F0502020204030204" pitchFamily="34" charset="0"/>
                <a:ea typeface="Calibri" panose="020F0502020204030204" pitchFamily="34" charset="0"/>
                <a:hlinkClick r:id="rId3"/>
              </a:rPr>
              <a:t>Instructional Support Professional Learning Forum Session Survey/Evaluation</a:t>
            </a:r>
            <a:endParaRPr lang="en-US" sz="1350" dirty="0">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A4A21CB3-15CA-40E5-BBB4-FF9133D56C70}"/>
              </a:ext>
            </a:extLst>
          </p:cNvPr>
          <p:cNvSpPr txBox="1"/>
          <p:nvPr/>
        </p:nvSpPr>
        <p:spPr>
          <a:xfrm>
            <a:off x="761238" y="2009382"/>
            <a:ext cx="4157126" cy="1200329"/>
          </a:xfrm>
          <a:prstGeom prst="rect">
            <a:avLst/>
          </a:prstGeom>
          <a:noFill/>
        </p:spPr>
        <p:txBody>
          <a:bodyPr wrap="square" rtlCol="0">
            <a:spAutoFit/>
          </a:bodyPr>
          <a:lstStyle/>
          <a:p>
            <a:pPr algn="ctr"/>
            <a:r>
              <a:rPr lang="en-US" sz="4500" b="1" dirty="0"/>
              <a:t>Survey link: </a:t>
            </a:r>
          </a:p>
          <a:p>
            <a:endParaRPr lang="en-US" sz="1350" dirty="0"/>
          </a:p>
          <a:p>
            <a:r>
              <a:rPr lang="en-US" sz="1350" dirty="0"/>
              <a:t> </a:t>
            </a:r>
          </a:p>
        </p:txBody>
      </p:sp>
      <p:sp>
        <p:nvSpPr>
          <p:cNvPr id="9" name="TextBox 8">
            <a:extLst>
              <a:ext uri="{FF2B5EF4-FFF2-40B4-BE49-F238E27FC236}">
                <a16:creationId xmlns:a16="http://schemas.microsoft.com/office/drawing/2014/main" id="{91127643-F25A-44C5-83F8-E10E3993C0A8}"/>
              </a:ext>
            </a:extLst>
          </p:cNvPr>
          <p:cNvSpPr txBox="1"/>
          <p:nvPr/>
        </p:nvSpPr>
        <p:spPr>
          <a:xfrm>
            <a:off x="347472" y="3792787"/>
            <a:ext cx="8449056" cy="1592744"/>
          </a:xfrm>
          <a:prstGeom prst="rect">
            <a:avLst/>
          </a:prstGeom>
          <a:noFill/>
        </p:spPr>
        <p:txBody>
          <a:bodyPr wrap="square" rtlCol="0">
            <a:spAutoFit/>
          </a:bodyPr>
          <a:lstStyle/>
          <a:p>
            <a:endParaRPr lang="en-US" sz="1350" dirty="0"/>
          </a:p>
          <a:p>
            <a:pPr algn="ctr"/>
            <a:r>
              <a:rPr lang="en-US" sz="2100" b="1" dirty="0">
                <a:solidFill>
                  <a:srgbClr val="FF0000"/>
                </a:solidFill>
              </a:rPr>
              <a:t>IMPORTANT: </a:t>
            </a:r>
          </a:p>
          <a:p>
            <a:pPr algn="ctr"/>
            <a:endParaRPr lang="en-US" sz="2100" b="1" dirty="0">
              <a:solidFill>
                <a:srgbClr val="FF0000"/>
              </a:solidFill>
            </a:endParaRPr>
          </a:p>
          <a:p>
            <a:pPr algn="ctr"/>
            <a:r>
              <a:rPr lang="en-US" sz="2100" b="1" dirty="0"/>
              <a:t>You must complete the survey and hit “submit” to be counted as present for this session. </a:t>
            </a:r>
          </a:p>
        </p:txBody>
      </p:sp>
      <p:sp>
        <p:nvSpPr>
          <p:cNvPr id="6" name="AutoShape 2" descr="data:image/jpg;base64,%20/9j/4AAQSkZJRgABAQEAYABgAAD/2wBDAAUDBAQEAwUEBAQFBQUGBwwIBwcHBw8LCwkMEQ8SEhEPERETFhwXExQaFRERGCEYGh0dHx8fExciJCIeJBweHx7/2wBDAQUFBQcGBw4ICA4eFBEUHh4eHh4eHh4eHh4eHh4eHh4eHh4eHh4eHh4eHh4eHh4eHh4eHh4eHh4eHh4eHh4eHh7/wAARCAE8AT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rzD9oT4w2Hwe0TS9Uv9FudVTULlrdUgmWMoQu7JyDmgD0+ivkn/huDw3/ANCHq3/gbH/hR/w3B4b/AOhD1b/wNj/woA+tqK+Sf+G4PDf/AEIerf8AgbH/AIUf8NweG/8AoQ9W/wDA2P8AwoA+tqK+Sf8AhuDw3/0Ierf+Bsf+FfSNl4vtbj4XQePntJorSTRF1g2+QXVDB52zPQnHFAHS0V8kn9uDw3njwHq2P+vyP/Cj/huDw3/0Ierf+Bsf+FAH1tRXyT/w3B4b/wChD1b/AMDY/wDCj/huDw3/ANCHq3/gbH/hQB9bUV8k/wDDcHhv/oQ9W/8AA2P/AAo/4bg8N/8AQh6t/wCBsf8AhQB9bUVyvwk8bWfxF+HmleMrCzms7fUVkKwTEFkKSvGwJHB5Q18+ap+2t4as9SurNfBGrSrBM0Yf7XGu7acZxjjpQB9W0V8k/wDDcHhv/oQ9W/8AA2P/AAo/4bg8N/8AQh6t/wCBsf8AhQB9bUV8k/8ADcHhv/oQ9W/8DY/8K6j4U/tYaB4+8f6V4Qg8JalYTalI0cc8lyjqrBS3IAB/hNAH0dRRXiH7QP7RWjfCHxXZeHb7w7farcXVit7vhmWNURpHQDkHJzG36UAe30VzvgvxZaeKPh9p3jK2tpoLW+sRerDIQXRSudpxxmvmx/23/DQdgvgXVmXJwTeRjI/KgD61or5J/wCG4PDf/Qh6t/4Gx/4Uf8NweG/+hD1b/wADY/8ACgD62orJ8G65b+J/COj+JLWKSG31WxhvYo3+8qyIHAPuAa1qACivJv2ifjdp3waj0N9Q0G71YasZwnkTLH5fleXnORznzB+VeRf8NweG/wDoQ9W/8DY/8KAPraivkn/huDw3/wBCHq3/AIGx/wCFH/DcHhv/AKEPVv8AwNj/AMKAPraivkn/AIbg8N/9CHq3/gbH/hQf24PDmP8AkQ9W/wDA2P8A+JoA+tqKqaNerqWkWWorGY1ureOcITkqGUNg/nVugAooooAKKKKACvk//gpP/wAiF4U/7Ckn/oo19YV8n/8ABSf/AJELwp/2FJP/AEUaAOA/ZK/Z+8C/FP4a3niLxLca1HeQ6rLaKLO5SNNixxMOCjHOXPf0r2H/AIY0+Ev/AD++KP8AwOi/+NVB/wAE6P8Akh2p/wDYwT/+iIK+Zvjr8UPiTpnxn8Zafp3j/wAU2dnb61dRQQQatOkcSCVgFVQ2AAOwoA+oP+GNPhL/AM/vij/wOi/+NUf8MafCX/n98Uf+B0X/AMar4s/4W98Vv+ileMP/AAc3H/xdfU//AAT48YeLfFWqeMl8TeJ9Z1pbeCzMAv76ScRFmmyVDk4zgZx1wKAPnj9qj4e6D8Mvio3hjw5JeyWIsYbjN3KHfc+7PIUDHA7V+g3wt0211j9n7wrpF8rNa33hWztpwpwSj2iKwB7cE18T/wDBQL/k4KT/ALBNt/7PX3J8Ef8AkjHgf/sXdP8A/SaOgDyA/safCTJ/0zxQPb7dH/8AGq+dv2x/g14V+Edz4Y/4Re51OWPVUuvPW9lWQqYjFgqVVevmH8q/Q/Ub6y060e71C8t7O3T78s8gjRfqx4FYGo6Z4B+INun2+x8N+KobNzs82OG8WFmHOM7tpIH6UAfkdX2d4g/Zc+Htj8A73xrDf69/a9v4bbVV3XEZhMq2/m427M7c8da+gNR8D/AnSb1bbUfCnw7sbrhliuLG0jf2OGANfC/xQ1H4233iTxFo5uPHc+hyXk8MdnGbk2jW+8hFVF+Qpt24AGMYoApfsqfDnQ/ij8Um8N+IZ72GxTT5rom0dUkZlZABkggD5vTtX1j/AMMafCX/AJ/fFH/gdF/8ar4l8P6J8TfD2pLqWg6P4u0q9VSq3Fna3EMgB6jcoBwa+2f2FdS+IWo+GPEjePrrxFcul5CLNtYaVnwUbeFMnOM7fagDyn4jfGzxR8AvGdz8JPAlhpL+HfDyxLbnUInmuJDNGtxIWdWUcvM3QcV6sn7Ivwp1hF1aWfxHDJegXDxxX0exGcbiFzGTjJ9a+dP2zPCnii8/aL8U6jZ+HdXubOYWrx3ENnI8bKLSFSQwBHBVh+FZXwA+Kvji0+LXhKy1jx/rqaIt/FDcwXepyG2WHOCrKzbQoH5UAd3+11+z/wCCvhV8PdN8ReGLvWJLi41ZLKVLydJFKNFK+RtRcEGMfnVX9kD4D+Dfiv4R1nWPE91q8ctnfi2hSynSNdvlqxJ3K2TlvbpX21ef8IL48s30m7bw74nto2Ez2rtDdopHAYpyB164718hfts6xqnwy8YaBoXw4v5/B2lz6c1zNa6E5sY5ZTKyl2EW3ccKBk+lAHqE37GfwoMTiPUPE6OVO1jeREA9jjy+a+FPAvijVPBXjDTvFGimEahp0pkg85NyZwQQRxkYJrdh+MPxXimSRfiT4tJRgwD6vOynHqC2CPY19m/tAeFPhHrXwb8Ry+CdB8G3niOS2W4s/wCybe3N47b1LFRGN5O0tkUAeEf8Nl/Fr/ny8L/+AMv/AMdr1H4W+EdF/as8LP48+JMdzaa1pl2+jxto8ogikgRUmXcrh/mDTvzmuD/Ya+GUep+Ptbbx34FNzYQ6ZmAavppMQlMi9BIuC23dW/8AtgwePfBfjnR9H+E1rr/h7w42krNJb+GopLa3a5M0odmEAAL7RH17YoA+u/C/hnS/Dng6y8J6aso02ytBaRCR9z+WBjk9z714Y/7GvwkZ2YXXidQSSFF9Hge3MVet/A+fW7n4Q+FrjxI12+sSabE1412D5xkxyXzzu9c11l7dWtjayXd7cw21vGMySzOERB6kngUAfn5+2H8D/CHwl0jw/feF7nVZG1GeaKZb2ZZAAqqQRtVcdTW7+yf+zz4H+KHwzn8TeJbvWku11GW1RLO4SNAiIhycoxJyxr628Tah8KPFFrHa+JNQ8GazBE2+OO+ntp1RvUByQDXyb+1Le+NdB8e2Nj8Gp9a03wl/ZqPHH4UMkdkZy7+Yf9H+QvgJnPPSgCn4v/aZ8ffDrxTqnw/8M6foCaJ4ZupNHsBc20kkvkW7GJC7CQZYhAScCu2/Zl/aU8f/ABE+L2neE/ENnoa2N3DOzNa2zxyKyRM4wS7D+HHTvXpx+HfhTV/gEuveK/BWi3HimfwstzqF9dabH9sa7+y7nd5Nu7zN4JJznNfJH7C3/Jyeg/8AXvef+k8lAHsH/BTL/j18Bf7+ofyt6x/2Xv2c/AHxK+E1t4o8Q3GuR38l3PCwtbpEj2o2BwUJ/Wtj/gpl/wAevgL/AH9Q/lb16V+wP/ybvY/9hG6/9DoAzv8AhjT4S/8AP74o/wDA6L/41R/wxp8Jf+f3xR/4HRf/ABqvk/4o/FT4m2PxN8VWdn8QvFdvbQa1eRwxR6vOqRos7hVUBsAAAAAdK5z/AIW98Vv+ileMP/Bzcf8AxdAH2n/wxp8Jf+f3xR/4HRf/ABqvjz9pTwTo/wAO/jFrHhLQXu30+zS3aJrqQPIS8CO2SAB1Y9q+qP8Agnv4s8U+KtO8ZP4m8SavrTW81mIDf3kk5iDCbdt3k4zgZx6Cvn39uL/k5fxL/wBcrP8A9JYqAP0U8Ef8iZof/YOt/wD0Wta9ZHgj/kTND/7B1v8A+i1rXoAKKKKACiiigAr5P/4KT/8AIheFP+wpJ/6KNfWFfJ//AAUn/wCRC8Kf9hST/wBFGgDb/wCCdH/JDtT/AOxgn/8AREFfHH7RH/Jd/HP/AGHrz/0a1fY//BOj/kh2p/8AYwT/APoiCsT4ifsdv4u8ea74o/4WItl/a1/NefZ/7G8zyvMctt3eeN2M4zgfSgD4Xr7C/wCCaH/IW8c/9cLL/wBCmqx/wwy//RT1/wDBF/8AdFexfszfAZvgxd67cN4qGuf2rHAmBYfZ/K8suc/6x92d/tjFAHyx/wAFAv8Ak4KT/sE23/s9fcnwR/5Ix4H/AOxd0/8A9Jo6+G/+CgX/ACcFJ/2Cbb/2evuT4I/8kY8D/wDYu6f/AOk0dAHM/tWeCfEHxA+Dd/4b8MwRT6lJcQSpHJKIw4RwSNx46eteH/s9Kv7MNhrTfGK4TR28RywDTIbcm7ZxbiTzWIi3BR++jHPWvov46/ESP4W/Dq78XyaS+q+RLFEtss/k7i7bRl9rYH4GvnJ47f8AbQtBKjS+B7jwi+0ggaglyl0P+2RUqbf3+9QBzPxt+Fvi/wCO3j+b4l/DS3ttX8NapDDHb3EtytuytEojdWSQhhhlbtX2x4PsbjS/CWj6ZdkG4tLCCCUg5BdI1Vue/INfJ8nxltf2YVh+Dsfh2bxWdKUTzambwWfmNOfNIWLZJgAPjlu1fW/h7Uk1jQNO1eONokvrWK5VGOSodAwB+maAMj4k+OvDXw88NnxD4rvms9P85IA6xNIxds4AVQSeh/KvMf8AhrD4Jf8AQx3v/gsn/wDiaxv+Chf/ACQSD/sN2/8A6BLXy/8As1/AOX4zWOs3i+KU0OPTJYosGxNwZC4J/wCeiYA2+9AH6JeB/FGieNfCtl4m8O3Ru9LvlZoJShQttcowKtyCGVhz6V+R/iHjX9R/6+pf/QzX2M/x0s/2bmh+CyeGZ/Ey+HVUTaob4Wpmaf8A0k7Ytj4A87Ay/aobj9ildXnfVrf4kG3ivSbhIn0XeyB/m2lhOM4z1wKAPHv2NviN4Z+GfxPv9a8WXU9tp91pEtoskULS4kMsTjKqCeiNz716p+0F4b1H9pXWdL8W/CHyda03TbZtPvDPILV4pt5kxtl2kgq45FWf+GGX/wCinr/4Iv8A7oqx/wAJRb/sc2sfgv7FL42n1xjqklz5o09YR/qggXEpb7mc5HWgD5D8Y+HdX8JeJr7w5r1sLbUrGTy7iIOGCtgHqODwQcium/Z+8UaX4L+MfhvxPrUksenWNyz3DxoWZVMbLkAcn71ZnxZ8YSeP/iLrPjCSxWwbU5xJ9nWTzBGAqqBuwM8L1wK+noP2GrhoEab4mRpIVBdV0QsAe4B88Z+uBQB69/w1h8Ev+hjvf/BZP/8AE16V8MviB4W+JHh+TXvCV+97YxXDWzu8LRssiqrFSrAHoyn8a+Wv+GGX/wCinr/4Iv8A7oqw3ji2/Y+tovhuumS+NJ9T3a3LemcWCx+Z+5EYTbKTj7PnOe9AHtPi79pD4S+FfEt/4d1nX7mLULCUw3CR2E0gRx1G5Vwfwrg/ip8VvA/xy+HusfC/4d6y934n1iNDY29xbSW6y+TKkzrvcBQdkb9TXxD8SPE0njPx5rXiqS0WzfVLx7kwK+8R7jnbuwM/XFeh/sVf8nN+EP8Aeu//AEjnoA5j4qfCHx38MYLG48YaVFZxXzMlu0dzHKGZQCR8hOOo619n/wDBPMk/ASfJJxrdxjnp+7irsf2lfguvxl0bSLD/AISI6I+m3EkyyfZPtAcOoBBXeuOg5zWv+z38ME+EvgA+FV1ltXZryS6e5Nv5IJcKMBdzYACjuaAOJ+L/AO0V8K9M03xX4Rm1q5fWYLe6094I7KVh5+1kK78beG4Jz2NfKX7C/wDycnoP/Xvef+k8lcl8XNOfV/2kPFekxyLE974su7dXYZCl7plBP519g/AX9ln/AIVh8RbLxlN42/tZ7WGVFtk0zyATIhQkt5rcAMewoA4v/gpl/wAevgL/AH9Q/lb16V+wP/ybvY/9hG6/9DrzX/gpl/x6+Av9/UP5W9elfsD/APJu9j/2Ebr/ANDoA+Dfi9/yVnxh/wBh29/9HvXLV9v+MP2MH8QeLdY17/hY6239pX8955P9i7/L8yRn27vPGcZxnAz6Vlf8MMv/ANFPX/wRf/dFAFv/AIJn/wDIL8df9drH/wBBnrxf9uL/AJOX8S/9crP/ANJYq+yf2Zvgi3wYtddgbxMNc/tZ4GyLH7P5Xlhx/wA9H3Z3+2MV8bftxf8AJy/iX/rlZ/8ApLFQB+ingj/kTND/AOwdb/8Aota16yPBH/ImaH/2Drf/ANFrWvQAUUUUAFFFFABXyf8A8FJ/+RC8Kf8AYUk/9FV9YVznj6fwLbafBN48m8OQ2QlxA+tNCsYcj+Ey8bsenNAH5rfC745/ET4a+HpdB8J6laW1jLctdOktnHKTIyqpOWGeiLxXV/8ADWnxq/6Dmnf+C2H/AAr7K/tr9nH/AKCvwq/7/wBh/jXWW/g34c3Fil/b+FPCk1pJGJUnTTrdo2QjIYMFwRjnNAHwT/w1p8av+g5p3/gth/wo/wCGtPjV/wBBzTv/AAWw/wCFfZb6x+zmrFW1P4VqynBBnsAQfzra8M6X8HPE6zN4b03wHrSwECY6fBaXAjJ6btgOM+9AH5lfEzx34i+IviY+IvFFxDcagYEg3xQrENi5xwvHc1+k/g7VLjRf2XtG1qz2G5sPBUF1DuGV3pZKy59sgVN4ig+CHhy9Wx8QwfDzSLp1DrBfJZwOVPcK+Dj3rc8dWaX/AMJ9d0/QIIpkuNCuIbCK1A2OGgYRrGF4wcgDHHSgD49+CvxO8UfH7xwnw0+J0tpqfh2/t5Z3iggW3kWSIb0KumDwRXQ/H+4X9l2HRbT4PxRaW3iRp5NSe7/0p3Fv5YiA8zO0fvpOlfNum/Db4xaXereab4D8dWV1GTsmt9Juo3X6Mq5rJ8f2fj60u7ZfHtr4mguGRvsw1pJ1crkZ2ebzjOM4oA+z/hH8NfB3x/8AAOnfE34kaY954kvTJBdT2tw9ukqwyNGhKIQAdqgHFec+DP2iPiPD8ddJ8BreadH4cTxDFo6Wws0BS1E4hA3/AHshcc5616d+xj8RPAOhfADStL1zxp4f0q/t7i6Mtte6jFDIoaZmB2uwJyCOlfD3ja+Sbx/rmp6dckpJqtxPbzxNjIMrMrKR+BBoA+7/APgoZ/yQSD/sN2//AKLlrkf+Caf/ACLPjP8A6/bX/wBAevkaK88eeObmLRYrrxJ4mn5kjs1knu246sE+Y/jinXMXj/4fXX2a5j8TeFLi5Xd5cgnsnlUd8HaWFAHe/trEH9pvxfgg/NZ9P+vOCvvj4h+INQ8L/AnVfEmkNH9u0/QzcW7Ou9d6xggkdxX5VX95d6heSXl/dT3dzKd0k00hd3PqWPJr3j4Dad8XoPiH4Yu/ENp4zg8IR3Eb30upJcLpws8fMZDJ+68vb68UAe0fsafHH4g/Ev4j6poPi28tLuzg0h7yMxWiRMsizRIOVHIIkbr6VwP/AAUkB/4WZ4aODj+xjz/22euu/bE8ZeAdL+GVhD8KfEfhuz1e41eL7SfDV1CkzWyxSkh2gOQu/wAvgnk4qr+xt4z8Ean4H1i3+LHiXw/eX8Go7rP/AISa6ieRYTGufLac527geAetAGx+zn+zl8LvFXwf8N+Ktf0m9utTvYmmmP2yREJEjADaCBjCj61yXwA/aS+J/jD41aB4b1zUNOfStRuXjlhSyRCo2MwCsOeCBX2loMukTaLay6DJYyaY0YNs1kVMBTtsKfLj6V+Qmhx6tNrdtFoMd9JqbSYtlsgxnL9tgT5s/SgD9Ff2zPiX4q+GPgPSNU8JXFvb3d5qYtpZJoFlATy3bADcZyorgvgb4X0T9pjwVL42+LFi1/renX0mlQXFpI1qGt1SOVQVTAJDTSc+9Zf7GPhn4hX3izXofipoPiO60b7Apgi8S2srxeeJFwUWcY3bd3Iqt+2X4a+JNl8QNHg+F2h+J7bQBpK74vDdrMkAufOl3llgGAxXy+T2xQB82fFPwzpfh740654T00SjTbPV2tIQ77nEYfGCe5x3r7E+Jvwn8EfAf4ear8UPAGmzQ+J9GijWyuLu5edEM0qQOxRjtJ2Sv2718ND7da+LIzrYuYryK8U3f2sMJVYON2/dzn1zzX3p+118Sfh9rn7O3iPTNF8beHtTv7wWogtbTUYpZXxcxOfkViRhVJORxigCj+xX8ZfHHxP1rxHY+L720uksbeGa3MVssTAszBs7eo4Fc/8Atf8Ax5+Ifw5+KkHhzwnqFlbWP9mRXDiS0SVjI7uDktnHCjivkbwFaeObvUZk8CW3iOe9EeZhoqTNIEz/ABeVzj61W8Z2/iq11ySLxlDrMOrbFLrqqyLcbe2RJ82PSgD7s0n4P/D3XvAVp8aL3RHk8VXukp4imZLqQQNetCJ2bywcY8zJ21wn7LH7QnxL8ffGfTvDHiS+sbnTbqC4d0iskjZCkTOpDKM9QBz6183fC7xf4stvGXhrTbfxNrMdj/aVtD9lW9k8nyzKoKbM7dpBIxjHNfqPpXhbwzpN4b3SvDukWF0QQZrayjifB6jcoBoA+T/+CmX/AB6+Av8Af1D+VvXgPw3+P3xK+HvhePw34Y1Ozt9OjleVUkso5G3Ocn5mGa/R34gXHw+tYLSbx9P4Xgi3Mtq+ttAq7jjcEMvfgZx7VW0Twv8AC/XNOj1LRfDvg7U7KXPl3NpZW00T464ZQQaAPg//AIa0+NX/AEHNO/8ABbD/AIUf8NafGr/oOad/4LYf8K+/f+EB8Cf9CV4b/wDBXB/8TR/wgPgT/oSvDf8A4K4P/iaAPgL/AIa0+NX/AEHNO/8ABbD/AIV5R8QvGGuePPFl34o8RzxT6ndiNZXjiEakIgRflHA4UV+qn/CA+BP+hK8N/wDgrg/+Jrndej+Buhal/Zeux/DrTL7AP2W8Wzhlw3T5GwefpQB13gj/AJEvQ/8AsHW//ota2KjthCLeIW3liDYPL8vG3bjjGOMYqSgAooooAKKKKACvDP2wvhR4m+K/hTRNP8Ly2CXFhetPILuUxqVZNvBAPOa9zryH9p/4xXPwd8OaTqlpocWrSahdtb7JZzEqAJuzkA5oA+T/APhjj4vf89fDf/ge/wD8br2WX4/+Afhz8Oz8KtWOq3ev6FpP9jXLWtsDA1zHF5bBXLA7dwPOPwri/wDhuHXP+if6d/4MX/8AiK6Jf2YdE+LccfxPbxXqGkP4qjXV5LFbVJRbvOPMZA5YZALHBxQB8ifDjwbrPj7xlY+E/D6wNqN6X8rz5NiAIjOxJwcYVTX3V+xv8FfF3wmuvEtx4pl01v7TS3SBbSdpMeWZCScqMffFcZd/BTSv2arG4+Mtprl54ju9DTZBp8sC28cjXBFvlnBY4AlJ6dqwf+G4dc/6J/p3/gxf/wCIoA6j9qv9nfx78S/iofE/hubRxZNYwwFbq5aNwybs8BTxzXYeAvj/APDzwvN4f+Et9Nqkmu6Utt4fnmjtAbdrqILA2G3Z271IzivJ/wDhuHXP+if6d/4MX/8AiK7fwj+zXofirxTo/wAY/wDhJtQtW1i6g8SnTfs6MI3lK3HleZnkBmxnHSgD6mr4w/4KZ/6/wD/u6j/O2r6P/aB+Ic3wu+Gd34ug0xNSlgmihW3eUxqS7bckgHpXwD+0X8btS+Mtxokl9odrpKaSkwjSGYyFzKU3Ekgf881/WgDyWtDw3pF74g8Q6doOmor3uo3UVpbqzYBkkYKoJ7ckV9G/s/fsu6d8TvhlZeMLzxddaa93NNGLeKzWQKI3KZJLDk4Jr1vwF+x7ofhXxtoviYeNdQvG0m+hvUgNkiCRo3DqC244GQKAM/8AZN/Z78d/DL4nTeJfE02kG0OnS2yra3DSOXdkI4KjAwprkf8AgpZ/yM/gz/ryuf8A0NK+3q8b/aJ+Aum/GO+0i8vPEN3pEmmRyRqIrdZRIrkHnJGCNtAH5l1+o3x1/wCTYfE3/YuN/wCihX52/HDwQnw4+KWteC49QbUE05ottw0ewuJIUkGVycEb8fhX0R4V/aOvvitHYfCHWPC9vYWviKJdHm1C2uiZIt67fMCMuD64zQB8h0V9u/8ADD2h/wDRQNR/8Fyf/F0f8MPaH/0UDUf/AAXJ/wDF0Aey/sif8m4eDf8Ar0k/9HSV81eAfgP4v+C3je0+KHjO80j/AIRzw673N01pM0szqVKKFQqOSXXvX2N8LvCNt4C8AaR4Qs7uW7g02ExLPKoDSZYsSQOnLGj4oeEbbx54B1fwjeXctpBqcIiaeJQzR4YMCAevKigDlfg58c/A/wAVtWvdL8L/ANprdWcAuJVu7cR5TcFyCGOeSK9Pr471bwvZ/sfWB8Z6Vcz+LbzW5Bpfk3IFtHCmDKWyu4k5QD8a9z/Zn+Ks/wAXvAd34kudHj0qW21KSxaGOYyK22ON9wJA7SY/CgD5x+NH7LPxL8V/FXxJ4l0efQTYalfPcweddsjhW5wRsOD+NeWfEz9mz4kfD/wbeeLNd/saTTrIxif7Ldl3Xe6opwVHG5gPxr9LL+f7LY3F1t3eTE0mPXAzivz5+NH7VOr/ABI+Hup+DX8JWWm22oNFvuFu2kcKkqyAAFQMkoP1oA63/gmp/wAjV4y/68bb/wBDeuw/az/Z88d/E74mweJfDMukC0XTYrVlurho3Do7k8BTkYYV80/s7/GXUPg5q+q39jottqy6lAkMkc0xj27WJBBAPqa++/2cPidN8Wfh23ii40mPS5UvpbRoI5jIvyBTuBIB5D/pQB+cHhzR73w/8ZdM0HUkVL3TvEENrcKrbgJI7gKwB7jINfrTXzD47/Zg0KHxvrXxUfxTqJaG9m159PW2TDOrGcxh93ALDGcdKX4AftR6h8TfifZeD7vwha6bHdxTOtxFeNIVMcZfBBUdQuKANv8AbK+Dniz4tWvhgeFZtOR9Ke689byYxgiURYIIU9PLP51ynw2+Jfhb9m3wfa/DD4gSXk+v27yXkw0uDzoUWZtyDexXJx7V9W1+cX7e3/JxWo/9eFr/AOi6APpP/hsf4Q/88vEn/gAn/wAco/4bH+EP/PLxJ/4AJ/8AHK8bn/ZOsI/gm/j8eMrk3S+HzrH2X7Gvl5EHneXu3Z6cZxXjX7O/w3h+KnxIh8J3GqPpkTWstw06RCRgEA4AJHXNAH6KfBn4ueEfixaajc+FTfgac8aXCXcAjYFwxUjBOQdrflXz1+0t+zX8QviF8ZNV8WeH7jRRp18luFFzcskiFIUjbICnuuevevbf2dfgrp3wbsdYt7HXLnVn1WSJ5HmhEewRhgAACf75r1egCj4ds5NO8P6dp8zK0ltaxQuV6EqgBI/Kr1FFABRRRQAUUUUAFfKH/BSdWPgHwqwUlRqkmTjgfuq+r657x14n8H+F9OhuvGWq6Zp1pLJ5cT3zAKz4zgZ74oA+TP2Lvgp8OfH/AMK73X/GXht9SvRq0ttFI13PCBEscRGBG6g/Mzc89PavsjQ9L0/Q9Gs9H0q2S1sLKFILaFSSI41GFUZ54Argbf43fBi3j8u38feG4kznak4UfkK/O742eK5tb+LvivVtL1y6udPudVuJLSVJ2CtEXOzbz024xQB+ofjPwzoXjHw3d+HPEmnpqGl3YUT27OyBtrBl5UhgQQDkEdK+Hf25PhX4B+G9t4Wl8F6P/Zcl+9ytygu5Zt4QR7TiRmI+83Svn7w7F4s8Razb6NoTarqOoXBIht4JHZ3IBJwM+gJ/Crnj3wf468Km0/4TTRdX037Ru+zG+Vhvxjdtz6ZH50AfUn7HPwT+GHjz4R/2/wCLPDo1TUjqE0Jc308exF27RtjdR3719T+Kf+KV+GOqnw9AludH0Wb+z4lXcsfkwny1APUDaoxX5g+CPAPxM8S6S2oeEPD2u39gJTGZrNW8veOoyDjIyK/QXwZ8WPh74b8FaF4b8XeONHtNf03TLa01S3uboGSO5SJVlR/9oMGB980AfBHxA+NvxQ8e6C2heKvFD6hprSrKbcWcEQLKcgkxopOPc16t+wx8K/AvxJ/4S6Xxpop1Qad9jW1T7VLCE8zztx/dspJ/dr1PrXo37ZHxC+FPiP4LXOm+GNe0HUdWa9geGOzCmQANljkDgYrO/wCCZn+o8f8A+9p38rmgD6v8FeFvD/gvw3b+HfDOnpp2l224xQLIzhSxLMdzksSSSck18U+GP2hvivfftG6f4am8URy6FceKU09rQWNvtNu1yI8Bwm/7p67s5q1+2D8PPix4h+N2pap4b8P6/qOkPa2628lpuaMYiUOAAeDuB4r57+FV7B4e+MXhbUNbkNpBpuvWk168gOYljnUuW+mDn6UAfoJ+2L448UfD/wCEH9veEb77DqDalDbtP5CS7I2VyeHBXqqjJHeuc/Yf+JPjb4j+G/Ed1401T+05LK7hjtpvsscOAyMWX92qg9B2zzXfz/G/4M3EZjn8f+HJUPVXnDD8jXyb+3L4/wDDPiLXPDMPgLxHbXdrbW0xuhp0hWNXZl2524BOAaAPrLx58CPhV448Q3XiHxL4VW71a6RVlulvbiJm2qFU7UcLkAAZx2FfAPwAtDbftMeFbOOKQCDxAibCDuULIev0A5qj4R8A/F3xPplvrXhvQvEmoWMrkQ3UBfYWVsHDZ7Ede2K/QT452q6d+z14pu44I7bUYdBkzPGoWRX8vkhhznPegDnv21PiF4o+HPwu07VfCGqJp2pXWsR2rSmGOVvKMUrthXBHVE5x396+Pv8AhqD46f8AQ9N/4K7P/wCM1514a0Pxb431P+yNCsdT1y8SMzfZ4d0rKgwC2Ow5Az719zfsMfDvWfCngTXE8ZeFm06+udSDQrewL5jRCNR35A3ZoA9W/Z58Ra14s+C/hnxF4hm8/VL61MlxL5Qj3kOwDbQABkAHgYrva/P/APad+G3xa1L40+JtW0Pw34gudFeRGtZbQMYhGIlztAPABDcfWvnT+1tV/wCgne/9/wBv8aAP1k+IvgDwj8Q9Ih0nxjo6apZwTCeKMzSRFHwRkNGynoSOtSfDzwN4V+H+hPofg/SE0vT3na4eJZZJN0jAAsWdmYnCqOvYV8d/8E5NR1C5+JHiS3uL65mh/scPsklLLuEyAHB74J/Oqf8AwUW1LULf4x6JbW99cxQDw9E4jSUqu43FwCcDuQo/IUAO+MHx9+Lej/HrW/CuneIBFpEGrfY4rA6dAweIsBtJKFzuB65zzxX0e/7MPwLd2c+BUBYknGp3gH4AS4FXfgfFFdfs6eGdRuoo571tAR2uJEDSFhGeSx5J96+Lf2MNX1af9pfwvHNqd5Kk5uxMrzswk/0WZucnnkA/UUAdt+3D8I/Afw50Pw3f+C9BfS2vLmaG5xdTTKwVVK/6xmweT0xXs3/BPRWX4CTFlYBtbuSpI6jZEMj8Qfyr6Guba3uUC3NvFMoOQJEDAH8a+MP20vh38S9e+K1peeC/Dus3mkJpUUanTwfKSQPIWGFPBwV+vHpQB5/8df2gfisPiB408K2fi3ytCTUrzT4reGzt8fZ1kZABJsL8qOu7PNZn7C3/ACcnoP8A173n/pPJXHan8GPixY2VxqN/4D16K3gRpZ5ntjhVAyzE/rW5+yF4j0Pwp8edF1rxFqUGnadFFcpJcTHCIWhdVye2SQKAPqn9uX4n+OvhvY+E28Fat/Zn9oS3QupfssU27yxFsX94rAffY+px7VW+BXgTwn8dvhvYfED4raDHrviWWWW2e+82W1Mscb4TKQsiHA4ztr1C5+NfwVulC3Pjzw1OByBJMrY/MU+D43/BmGMRQfEDw5Eg6KlwFAoA+IPiz8cPidBrXijwDaeJBaeGbe5udIhsIbKBVS0RmiWIPs342KATuyeea0v2AmVf2hLfcwG7TLkDJ6nC8Vh/Ef4N/FDWPiF4i1jSfBOr3+nX+qXN3aXVvDvjnhklZ0dWHUFWB/GuL8T/AA5+IvgrT11jX/C+s6La+YIhczRGNdx6Lu9Tg0AfrNXxB+1V8evip4K+OeseG/DHiVdP0qyjtjFALG3kyXgjkYlnQtyWPfpXS/8ABNq/vrvR/G0d1eXE6R3FmY1kkLBSVmzjPTOB+VcH+138JfiR4m+Puua14f8AB+qanp13Ha+TcW8W5G228aMM9sMpoA+5vDN1NfeG9MvrggzXFnFLIQMAsyAnj6mtCs3wrbzWfhfSbS4TZNBZQxyL/dZUAI/MVpUAFFFFABRRRQAV8n/8FKP+RE8Kf9hSX/0VX1hXnXx1+Eeg/F7RLDS9ev8AUbJLG4M8UlmyBiSu0g7lIxigD4O+Cf7PHjT4seF7nxFoGpaHZ2cF21oRfTSq7OqqxwEjbjDr1xXmXi/Qb3wv4p1Tw5qRia80y7ktZzE25C6MVODxkZFfWPjvx9efsn6jb/DPwNp9rrFjdQf2xPdawzNKZZWMe0eWUUKFgXt3r5P8Za9eeKfFmq+JNQSJLvU7uS7mWIEIHdixAB7ZNAHqv7D/APycz4X/ANy8/wDSSava/wDgpf8A8gnwN/13vf8A0GGvE/2IP+TmfC/+5ef+kk1e2f8ABS//AJBPgb/rve/+gw0Acj+y/wDtJeD/AIXfDH/hFdf0XXrq6W9luFlsY4nQq+ODvkUgjHoa+cvH2tReJPHWv+IoIXgi1TU7m9SNyCyLLKzhTjuA2K+if2Y/2a/C3xS+Gn/CVa3r2s2dw17LbrFZmIIFTHJ3KSSc16j/AMMTfD3/AKGrxR/33B/8boA+Cq99/ZD+N3hz4PHxKniLS9WvY9W+zGJrBI2KGLzchg7r18zse1dZ+0r+zN4V+GPwvuPFui69rV3cQXMMRhvDEUZXbb/CgIIrkP2SPghoXxiPiR9d1fUrCPSfswjFlsBcy+bnJdT08v8AWgD71+FPjrR/iR4Is/F2hw3cNjdtIqR3SKsilHKsCFJHUHoTX5heIdFvPEnxs1Lw9p/l/bNT8Ry2cHmNtXzJLkouT2GSK/Tr4S+BNL+G3gWy8I6NcXVzZ2jSMstywMjF3LknaAOpPavzp8H/APJ2+k/9j1F/6XCgC/8AGj9nTxr8KvCkXiXXtT0K8spLpbXFjNKzq7BiMh414+U9DWb8DPgb4s+L1rqd14dv9Hs4tNdI5mv5ZE3M4JAXYjdgeuK/Q/40/DbR/ip4M/4RfXLu9tLYXKXKy2jKJA6BgPvAjGGPas34EfB3w/8ACDTNTsdB1DUr4ajMksz3rIWBUEADaoGOTQB4x4V+NXhH9nXw3YfB3xVaazq2t6DGxvLnS4I2ti07tcBUMjoxwsyjO0VjfGH9rTwF4v8Ahh4h8L6ToHiWO91Sye1ie6hgSNCwxklZWPH0r074ufsu+DfiP461HxhqGu65Y39+sYkS2aIxBkjWNThkJ6IuRmvg/wCHnhO28TfFnSPBlxdywW99qi2TzxgF1Uvt3AHjNAHXfsp/FLRvhL8RrzxFrthf3tnc6XJYlLJUMis0kThsOygj93jr3r6g/wCG1/hj/wBC74w/8Brb/wCP1B/wxN8Pf+hq8U/99wf/ABuj/hib4e/9DV4o/wC+4P8A43QB9CfDzxXpvjnwXpnivR0uI7HUojLCtwoWRQGKkMASM5B6E18B/FL9lfx34C8Iar4svta8PXum6eA8i280vnFC4UHa0YXPIyN35199fDjwnp/gXwPpfhPSpriaz02ExRSTkGRssWJYgAZyT0FfBfxU/aq8ZePfBureErrQNDstP1ECN5IVlMqoHDAZLkZ4HOKAMH9k34s6H8I/Gmqaxr+n6je2t7p5tQLFUZ1bzFYHDsox8uOtewfEfwRe/tZajafEb4d31ppdjp9v/Y1zba5vhmE0btNuHlLIpUrcL37V45+yl8JdH+L3jPU9G1rU7+wtrKwN0Gs9m923qoGWBAHzZ6dq++/gh8L9E+EvhKfw3oN5fXkE9695JLdspcuyIn8IAxhF7UAeED9oXwZ8JPB4+Eupabrmp634esf7LuLi1hjFrJMq7SVZ5A+3J67fwr5U+APjWx+Hfxd0Lxjqdrc3dnp7zebFb7fMYSQyR/LuIGRvzyR0rR/aIgF1+0d4vti20S67JGWHbL4r6nT9iX4fhF3+K/E5bA3ENAAT9PL4oAs/8Nr/AAx/6F3xh/4DW3/x+vafg38SND+Kfg//AISfw/b31vaC5e2aO8jVJFdQpPCswxhh0NeH/wDDE3w9/wChq8Uf99wf/G647x18Rr/9lXU4Phh4H0201ewkgGqS3WrlmmaWVipA8sooUCIdu9AHdfGX9qjwHpf/AAl3gUaN4iuNTt1utLaVYYhAZgGjJ3GTdtDZ529q+KvhV4F1f4j+N7Lwjoc1pDfXYkZJLp2WNQiF2JKgnoD0Br7GsP2YfBHxS0+1+JWoa1r+nXviqCPWbm1tpIjFDLcqJXVNyE7QznGTXa/B/wDZk8G/DPxzbeLtK1vXL28to5I447p4vLG9SpJ2oCTgnvQB8U/HX4KeKfg+2k/8JJfaTeLqol8h7CV3AMezcG3opH319a3fg9+zX44+J/g6PxVouqaBZ2Mk7wqt7NKshKHDHCRsMZ96+3/j18FvDvxit9Ii17UdTsW0p5mgeyZAWEgTcG3KR/Atb/wg+H+k/DLwRb+E9Furu6tIJZJRLdMpkZnbJztAH6UAbHgnSZNA8GaJoU0qTSadp1vaPIgwrmONUJHscV4p+3//AMm+Tf8AYUtf5tXC2/7Vni2T47p4Dbw3oY0xvEY0fzQZfP2G48nfndtz36Y7e9fRXxk+HekfFDwVL4V1q6vLW1eeOcS2rKJFZCcfeBHc9qAPhr9kT44+Gvg/B4jg8RaXq96uqNbvE1gkbFDGJAQwd167+x7V94fC3xtpPxE8Daf4v0OK7hsb7zPLjukCyKUdkYMASOqnoTXgf/DE3w9/6GrxR/33B/8AG696+FPgjTPhz4D0/wAH6PcXVxZ2PmFJblgZGLyM7E4AHVj0FAHU0UUUAFFFFABRRRQAU13SMZd1UepOKdXyh/wUmd18AeFkV2Ctqkm5QeDiLjNAHvvjX4Y/D3x1qMWqeKPDGn6vdxReTHPLncEBJ25UjjJJ/E1+bHxB0HStN/aB1nw1ZWoh0qDxHJZxQAnCwifaFz16cV9FfsVfGb4d+BfhRe6D4w8TDTL3+15biGKSCaQGJo4gMFFYD5lbjjr7188+MNY0/wAQ/tE6hrulTGawv/ExuLaQqV3xvcZU4PI4NAH6N+EPhH8M/BusRa54d8JadpuoQoyJcpuLKGG08sT1BI/Gvnr/AIKTxyXOh+CpreNpo47m8V3jG4KSsOASOmcH8q9X/bckeP8AZn8UtG7IS1opKnHBuogR+Ir5l/YX+Jvg74d6j4pXxlrn9lQX0VsbYtFJIjMhk3cIpwcMvagDyPwV8TfiZ4M0k6R4X8Sarpdi0pl8iFQV3nGTgg8nAr9H4Nc1tP2dU8SXMzpri+EhfSSOmGW5+ybyxXsd/asH/hpf4H/9D5bf+AVz/wDG6zfFPx0+E3jDwvq/hPw/40tLrV9ZsJ7Cwga2njEs8sbJGm5owBlmA5PegD4O8YfFf4keNNJOi+JPFeo6rYtIJDbybdpYdDhQOlUvAnjbx14Fku5PCOs6jpDXgUXHkL/rAuduQQemT+Zr6R/ZE+B/xL8G/Gmy8QeLPCrafptvazqZpLmGT52TC4COxzk9a+r/AIi/EnwR8PI7J/GWvw6SL4uLYPFJIZNmN2Aik8bl/MUAfnSfj18biCP+E61vp/dX/wCJrzi31TUrfXI9agu5k1OO5Fylwp/eCYNuD59d3Nfpb/w0r8D3+U+PLU7uObK5x/6Lr5V0X4LePtM+NVr4+1Dw7DD4MtNeXWZ9Sa6hMC2CzeeZNobdt8sZxtz2xQB237FfxS+JXi74s3WmeLPEeoalpaaVLKy3KKESQOgU5AGDgt9a6T9ur4iePfBmq+F4/BevXum2t1BO1w1qisHdWXaCSD2J4q1+0T4t0D47/DaTwX8JNZi8Ra9FeRXstjGHt2e3QMrMDKEUgM6cZ9Kxv2X7uH9nrw7rFj8ZLxPC02s3UcunW8rG4aRY1IdgId4UZZRzigD52H7QfxpjkG7x9q25SDtZY/1G2vvnwT8LfhXDd6Z4u0zwtoyaw6pdx3cJJPmsuS6jOM5J7V+fn7TviTQfF3x08S+IvDNwtzpN5JAYJliMYkK28aO20gHl1bqOetM/ZlkeP4/+CTG7ITq8KkqcZBbBFAH6pUVz/j7xr4X8B6IuteLdXi0uweZYFlkR33SMCQoCAknCsenY1wX/AA0v8D/+h8t//AG5/wDjdAHy/wDtQ/Fz4saD8a/E+gaR4o1aw0mGREt7eFAqiMxKSQdueSW5zXzQ8Mygs8Uij1KkV+wfhnXNJ8S6Daa7od7HfabeJ5lvOgIDrnGcEA9Qetec/teIj/s4+Md6K221jZcjOD5ycigD83fBHjPxR4J1KXUvCmtXWk3csRhklgIyyZB2nIIxkA/hX3/+w7418T+OfhNqWp+K9Wm1S9t9blto55QA3liGFwDgDu7fnXwL8PvAnizx/qs2l+ENGl1W8hhM0saSImxMgbiXIHUgde9fZH7NOvaL+z78PLnwt8XtSh8M63qOpy6lb2bhrhzbmOKIOTCHAy0Tgc9qAPYfGvwt+Fc95qXi7VPC2jPq6q13JdzEg+YoyHYZxnIHavgU/tCfGmSQlfH2q7mJO1Vj/Qba7b4v/Bn4nfED4la7418JeHX1vw/rV015pt9FeQhZoH5QgO4YcdiBV74D/Cjxv8K/inpPxC+JGgroPhbRRNNfX1zcRSrHvheOPCxszEmR0AwOtAHqf7CvxF8feM9X8UR+NNevdStbWCBrdrpFUI5ZsgEAdscV5N/wUJgmk+OdrPHDI8T6JAFdVJViJJcgH2yPzr0z9p+8h/aE8OaRYfBu8TxTPo9282o28TG3aNHUBGIm2BhkMOM1sfs6+LNB+A/w2TwZ8XNZi8O69Ley30VjIHuGW3cKqsTEHVQWR+M+tAHtnwMK2vwV8EW9ywhmj8P2KyRyHaysIEyCD0Ndl9ot/wDnvF/32K/OT4zfBz4m6/4z8V/EDSvDsup+GtQvLjVrPUYrqJlls5GMkcgUvvx5ZHGMgCvH/B3hjXvGHiG38P8AhrTpNR1O53eVbxsqlgoLE5YgAAAnk0Afcn7dvj7xv4M07wlJ4I1q706O7luxeS2qhslRF5akkHH3n4749q7/APZD8SeJfFfwR07WfFl7cXupSXM6+fOgV3QPhTwBnjvXiv7LMM37PNp4hn+Msy+FINckt00yOaTzzO0IkMrBYd+MCSPJOOor2oftLfA8kD/hPLb/AMArn/43QB0S/B/4Yx+Kv+EqXwbpi6yLr7Z9r2tuE27d5mM4znnp15ruElic4SRGPoGBrm/HMc3if4Va7D4dlW4m1bQ7hdOkR9okaWBvKIbtksvNfKn7G/wZ+J3gb4wf254p8NzaVpg0+aJpGuonDO23aMI5J6GgD7Qkkjjx5jqmem44pVZWUMrBgehBr5g/bp+GPj34hz+FH8G6LJqsVityLpEuI49jOY9pw7AH7rdK0Pgd8Q/B/wAG/hfofw9+J3iSDRPFNisrXNjIsk7QLLM8kYZ41ZB8jqcZ4BoA+kKKjtZ4bq2iubeQSQyoHjcdGUjIP5VJQAUUUUAFFFFABXjv7U3wf1D4weGtI0zTdYtdMm0+7a4LXEbOrgptx8vINexUUAflL8dfhhqfwl8aR+GdU1G11CWWzS8Sa3UhSjM64weQcoa9e+GX7LWvX3hfQPiNceKNNt7BreLV2tlhdpREAJNuem4gfrX1D8Zf2ffA3xW8S2/iDxHc61b3sFotoDY3KIrRqzMMhkbnLt0x1r5g+JH7RHjbwJqWu/Cjw3YaJDoGhmXQ7SSeCSS58iLMQZn3hSxA67fwoA9A1j40aF+0lpl18G9H0nUNBv8AW1D219dskkSm3YXGGVeeViI+prkv+GIfFn/Q76J/4Dy15z+w/wD8nM+F/wDcvP8A0kmr6z/bB+Mnib4Rab4cl8M2el3EuqTXCym+idwqxhCNoVl5O/17UAeJf8MQ+LP+h30T/wAB5ataV+yXrvgXU7bxvqnjDTLix8PSrqtxDBbSeZIlufNKrnjJCY/GuX/4bP8Aix/0C/Cf/gFN/wDHq+3fDU6ePPhPplzq8Kxp4i0KKS7jhYgKLiAF1Unp98gUAeW/BT9prw78UPHcXhKx8N6pp1xNBJMk08iMhCDJB28jivKv+Cmf+v8AAH+7qP8AO2r2v4Tfs4+APhp4wTxToFzrk9/HE8SC8uUeNQ4wcBY1Oceprc+NvwZ8I/F1NKHiibVIW0sy/Z3sZ1jOJNu4NuVgfuL+VAH5X1+ofjH/AJNI1b/sRZf/AEhNcEv7GPwnDAnUvFhAPQ3sPP8A5Br1P4yWNvpf7PPjDTLQMLe08K3kEQY5IRLV1GT9AKAPjL/gnp/yXub/ALAlx/6HFX0j+1V8BtV+MWpaFe6Zr1lph02GWJ1uImbeHKkEFfTbXwl8I/iJ4g+GHi4eJvDaWT3n2d7dku4i8bIxBIIBB6qO9ex/8Nn/ABY/6BfhP/wCm/8Aj1AHi3xZ8FX3w7+IOq+DdRuoLu505ow80IIRw8ayKRnno4qH4XeJY/BvxE0HxVNatdR6XfR3TQq20yBTkgHtX2V4K+DXg79obwnp3xe8Zvqthr+uxsL2LS7hI7ctBI1urKro7DKRLkbjWx/wxh8J/wDoKeLP/A2H/wCM0Acj4h8a6b+11pTfDnw9a3XhnUNMlXWhcX+JYpEjBhZPk5B/0hT+Fcx/wxD4s/6HfRP/AAHlrrviZ4Q0X9lDwwvj74crdahrWp3SaO/9tSiaKOB1eZiqxiM7i0CDk15n/wANn/Fj/oF+E/8AwCm/+PUAfa3wZ8HzeAfhjofhC4vEvZdNgMbzopVXJdmJAPQfNXM/tc/8m4+Mv+vNP/R0ddB8C/FuoeOvhL4f8WapDbw3uo27STJbgiMMHZflBJIHy+pr5O8EfH3xX8bvGNt8K/GGlaLF4d8Ru9tcGxjkjuI1CmRSrs7DIKDqvPpQBV/4Juf8lQ8Sf9gX/wBrx17H+1H+zrrHxd8caf4k0vxFY6aLbTUsXhuYXbJWWRwwK/8AXTH4V3PwV+A/gr4Tavfar4auNYuLq9txbyNfXCSBU3BsKFRe4HrXmf7XH7QXjP4UfEHTfDvhmw0Wa3uNKS9le+hkkbc0sqYG11wMRj160AZNn+0l4b+DNnB8K7zw9qur3XheJdNnvYZEjjmeMYZlU8gZ9aZqnxv0L9o3S7r4NaXo+oaBf+IE/wBHvrp0kijaAi4wwXnBEJH418b+MvEGoeLPFWpeJNW8o32pXDXE/lLtTexycDsKtfDjxhq/gHxrp3i7Qvs51HT2doRcIXjO5GRgwBBIKse4oA++/wBlb4C6r8HdT1y+1TX7LUzqUMUSJbRMuwIzEklvrWN+0z+zbrXxY+IUPijTPEmn6dGlhHaNDcQuxyjOdwK+u/8ASvD/APhs/wCLH/QL8J/+AU3/AMer6t/ZV+JGt/FP4Xv4l8QW1jb30eoS2pFmjLGVVUYHDMxB+f17UAdZofhF9O+ENn4Da8Dvb6Emkm5C4BIg8rfj9cV8seG/g3efs06kfjB4i1y21yx0hGhFlYwsksrT/uV5fgAb8n6VR+Kf7WvxJ8N/EvxL4d0vS/DRstL1W4soDPayvIyxSMgLESgEnbnoOteX/Fb9pP4g/EnwbP4U1210K30+4kjklNnayJIxRgyjLSNxkDtQBc/as+OOm/GQ+HU0zQ7vS00j7QWNxKrmQy+X029APL/Wp/gj+zL4g+KPgaLxZY+JNM022luJIVimid3+Q4J44614LXsnwl/aO8f/AAz8IL4W8P22hz2CTPMhvLZ3kVnOTgq6jGfUUAfTHgn9pXwxonirRPhD/wAI/qs1xp91B4d/tDegjeWNlt/M29QpYZ9cV7L8bPiNp/wt8Cy+K9SsLm/hSeOAQW5AZmcnHJ4A4NflzH4o1WPx0vjRXi/tZdTGqBtnyef5vm52+m7tX1D8Mfidrf7THiB/hb8RbLToNHnt2vRPpCPBcJLDgqQXZ1I+Y5G2gDq/+G3vCf8A0JGt/wDgRFXyn8e/HVv8Svirq/jK1sJbCC+EKpBI4ZlEcSR8kcc7M/jXoH7YXwb8M/CLUfDkXhm81S4i1SK4aYX0qOVaMx4wVVeDv9O1eCUAfsD4I/5EvQ/+wdb/APota16yPBH/ACJmh/8AYOt//Ra1r0AFFFFABRRRQAVV1LUtO0yETalf2tlEx2h7iZY1J9MsRVqvk/8A4KTk/wDCBeFBk4/tSTj/ALZUAfSv/CXeE/8AoaNE/wDA+L/4qvzV+PvhjxJd/GzxleWnh/Vbm2uNZuZoJobR3SSNpCVZWUEEEEEEV5ZX358Gf2lvhHoPwo8L6HrXiG6ttR0/S4LW5jOnzyYdECnDKhBHHrQB8RWlr4y8JXkOu21rrmh3Fu37q9WKW3aNiMcPgYJBI619VfsSXlz8VpvFWn/E6U+M7bTltZrKPXP9MFu7mUOU8zO3IVc49K7T4wfEzwP8d/hzqvwz+HGsDU/FGpCKWxtZ7aS2EnkypK4Dyqqg7EfqRXHfs52Mn7Mx1vUvjI8WgRa/5EGnLE32t5Wh3tIcQ7toHmLyfWgD6C1L4dfAzTZ1g1Hwf4CspWG4R3FlbRsR64YV8VfFLxT8b7D4leJLHQdY8b2uj2+qXEWnQ2ElwlslssjCERBPl2bAuMcYxXb/AB7+H3if4/8AjeP4ifCu3g13w7NZx2gne4S2ZJYid6lJirD7wPSvsDwXC3g/4T6Lb+IJkibRNCgS/l3blQwwKJGz3A2k5oA/OT/hNP2hP+hh+I//AH/u6+qf2Dta+Iur2Hi7/hPL3xDdpFLafYW1ZpGYEibzAhk5xxHnt0r0/wCHfx2+GPj/AMSL4d8La/Jeak8byrE9lNFuVRlsF1A6dq9LoAztQ17Q9PuRbahrWnWk5AIinukRsHpwTmrN8ljdabPHerBNYywsswlwY3jI+bdngqRnPbFfGv7VvwC+KHjv406h4l8M6Pb32mXUFukcjX0UZQpGqsCrsD1BPAr6J+JFndaT+zF4i0+6bF1Z+DriGUq2fnSzZSQfqOtACab8OfgbqczQ6b4O8BXsqjcyW9lbSMB6kKDXy/8At2fDOw0fX/DMvgXwQlpBPbTC6Gk6fiMuGXbuEYwDgmvNf2P/AB94c+HPxabXvFV3LaabJps1sZY4Wkw7MhGVUE4+U9q+xv8Ahqz4H/8AQ1XP/gruf/jdAHw34Y1j42+HbGDS/Dt3460yzjk3RWtr9pjiDE5PyDjk9eOa/UjSGmbSbNrjd5xgQybuu7aM5/GqHgnxRonjPwvZeJvDt59s0u9Vmgm2Mm7axRvlYAghlIwR2qz4k1rTfDugX2u6xcC20+xhae4lKltiKMk4HJ/CgDwL/goPpWqat8F9Li0vT7q+ki1+GWRLeJpGVPIuF3EDnGWUfjXn37FngTwR/wAINrN58TfDOipeyajstDr9tGrGIRrnYJR03E8jvX0X8MfjR8OviTrNxo/hDXHvr63tzcyRPaSwkRhlUsN6jOCyjj1FfKn/AAUkJ/4WZ4ZXJwNGJAzx/rnoA+ydJ17wJpOmwabpeteHLKyt02Q28F3Ckca+iqDgCsDR9H+Cuj6yutaTZeBLDUkZmW7txbRygt1IYc85NfAHgn9nr4seMvDNn4k8P+HIrjTLxS0Er30EZcAlSdrOD1B7UvjX9nr4seDfDN54k1/w5Fb6ZZqGuJUvoJCgJAB2q5PUjtQB+mmmazo+qM66ZqtjfMgy4t7hJCo99pOK5zx7oPwz1a+t5/HOl+Fru7SLbA+rRws4jznCmTnGc9K+QP8Agm2T/wALO8Srk4OigkZ4/wBdHXd/tpfBP4i/Ej4j6VrnhDSodQsYNIS0kDXkURSRZpXPDsOodeR6UAe2ar8H/hNeeH7t7P4e+FXEts5ikt9NhBOVOCrKPyIr8zH8H+LkdlbwvrYZSQR9gl4P/fNfefgP43fDX4W+CtG+HvjLxG1t4h0GzjstRhhs551imUfModEKtj2Ndx4C+P8A8K/HHii18M+G/EUl1ql0HMEL2M0W/YpdsM6AZ2qT17UAfMv7CfwzsNY8Q+JZfHXghLu3gtYRajVtPzGHLNu2iQYJwBX214c0HRPDemLpnh/SbHSrFWLi3s4FijDHqdqgDJrA+KHxL8G/DWws77xjqjWEN5I0VuVt5JS7AZPCAngEc1wP/DVnwP8A+hquf/BXc/8AxugDT+Kfgz4R6rpXiQ3GgeD7jxLcWlwwYxQfbHuPLYqc/f37se9fm6fCHiwEg+F9bBHBH2CX/wCJrqr3XLXxF+0m/iLTpJWtNR8Wi7tmcFW8t7vcmR1HBHHav038d+LdB8D+GLnxJ4mvfsWmWpUSyiNnILMFUBVBJySBwKAPjz9g74YaXrE/i258eeB4rtIVtEsv7W0/coJ80ybBIMZ4TJ+leXftn+HtD8M/HfUNL8PaVaaXYi0t5BbWsQjjVmTJIUcDJ9K++vhb8VPA/wATUv28G6u2of2eYxchraSEpv3beHUZztbp6V80ftbfAX4mePPjDc+JfCui29/p01nBGHN7DEwZFwQVdgaAPjaNHkkWONWd2IVVUZJJ6ACup8Pab8RPD2ppqmg6b4n0u+QEJc2ltPFIAeoDKAeaZ4NmXwf8V9Gn8QQvEuia5A9/Ft3MghnUyLjuRtIr9J/hv8cvhp8QvEH9g+FdekvNR8lpvJezmiyi4yQXUA4z60AeL/sd6TrPxC0PxEPjHpN14lSyuYP7MbxJbG4aIsr+aIzMCQDiPOOOleE/tX/Du80n4763Z+E/Bt3b6Oy2z2sdhYP5GWgTfs2jA+fdwO9fpPXmPj749/C3wL4pn8M+JfET2mqQKjSwrZTShA6hlyyKR0IPXvQB3Pg+OSHwjo0MyNHJHYQK6sMFSI1BBrVqKzuIbyzhu7dxJDPGskbD+JWGQfyNS0AFFFFABRRRQAV5P+0t8HP+FyeHdL0pfEH9ivp901wsptfPD5XaQV3Lj65r1iigD8rf2hPhbP8ACLx1F4Xn1mPV/NsY7xLhLcw/KzOuCu5sEFD3716p4W/ZKvtc+E9n46XxxbwPd6UNSSyOmlgFMe8IZPMHOO+2oP8AgoqQfjpp2COPD9vn/v8Az1xejftHfFPSfA8Hg2y1SyXS4LL7DEGs0Miw7doG7rwOM0AXP2H/APk5nwv/ALl5/wCkk1e1/wDBS/8A5BPgb/rve/8AoMNeJ/sQcftM+F/9y8/9JJq+9fi38KfB3xStNPtvF1ncXC6e7vbmGdomUuAG5HUHaPyoA+LP2ef2m1+FHgD/AIROXwadYUXclwtwuo+QRvxkFfLbPT1r7likg+IXwqSVPMsYPEuhhlzhmhW5g/IkB/0ryr/hkb4Mf9AvVv8AwZSV6tr+zwX8LdQ/sKBUTQdEk+wxNlgoggPlqfUfKBQB4r8AP2X2+FvxFh8XSeNBq/k28sKW66d5GS64yW8xug7Yrrv2lfjpb/BhdCEnhuXW5NXM+0LeCARiLy8knY2SfMHbsa+RT+1z8Z8/8hPSR/3DUrz74ufFjxn8Up9Ol8XXlvcHTlkW2WG3WJV8zbuOB1J2L+VAH0t/w3Nb/wDRM5f/AAdj/wCMVJb/ALVNj8U5P+FZz+B7jSU8WA6J9uTUxMbY3I8kSbPKXdguDjI6VV/Za/Z4+G/j74Oad4p8S2moz6hdz3CsYrto0CpKyAAD2WvQvEv7PXwx+HHhvVfiB4d0m+bWvDdjPqun/aL15IxcQRtJGWXuAyg49qAPnP8AaE/ZpufhL4Hi8Ut4wi1mN71LVoBp5gKl1YhgfMbP3TxxXz9XqHxT+O/xE+JXh2PQPFF/Zy2EdwtwEgtFiJdQQCSPZjXl9AH6afsUf8mx+Efpef8ApZPXgPxn/a2h8T+EfE3gm08DSWwvopbEXkmpBtqk7S3liMc+26vJfhx+0T8TfAPhWz8MaBf2A0uzZ2hins1kIDuXYbuuCzMfxr6+h/ZW+D2rQpqlxpOpJPeKLiRY9QcKGcbjgdhk9KAPjH9nD4rH4P8Ajq68S/2J/bCXOnSWL2/2nySA0kb7g21uhjHGO9WP2k/i9/wuLxXp+tDQf7GSysvsqwm688t87MWLbV/vdMV9kf8ADI3wY/6Berf+DKSj/hkb4Mf9AvVv/BlJQB4N8HP2tE+H/wANtH8Hy+BW1I6bG0YuV1Tyd4Ls33fKbH3vWj4xftar4/8AhvrHg+HwI2mnUo1jNy2qedsAdW+75S5+7617z/wyN8GP+gXq3/gykrgv2hP2a/hh4P8Ag54h8TaDZanDqOnwJLCz3rSLnzFUgqeowTQBxH/BNz/kqHiT/sC/+146+8K/Jj4UfErxV8MdbudY8J3UFvdXNubeXzoFlVk3BsYPuBXpf/DXPxn/AOgppP8A4LY6AOI/aZ/5L/43/wCwxN/Ot/8AYq/5Ob8If713/wCkc9fUPgv4E/Dj4s+EdJ+JHivTbttd8Q2kd9qDWt48UTTMPmKoOFye1VPiZ8JfBHwG8B6t8VPAOn3EXiXRo0FjLeXLTxxmaVIHbYeCdkrYoAxP+Clf/IreDf8Ar+uf/QEryD9nr9mm5+LfgebxQvjCLRo0vXtFgOnmcsVVSWJ8xcfeHrXpPwI1Wf8AaiuNW0P4txxX9voSR3Vg9kv2V0eQsrglPvAhR1r6n+GHgLw38OPDP/CO+FraW3sPPe4IllMjM7AAksfZR+VAH5a6tZz/AA/+KNzYSPHez+HNZaJmAKrM1vNjPqASn617d8eP2pR8T/hreeDo/BR0r7XLC73Laj52BG4fAXy16lR3r6b8Vfsw/CXxJ4k1HxBqWl6h9u1G5e6uTFfOitI7FmIA6ZJJrM/4ZG+DH/QL1b/wZSUAfI/7Mfxw/wCFMXOvSN4b/tuPV0gBUXnkGIxGTBzsbIPmHt2FffXwL+IkPxS+Hdr4uh0p9LE80kLWzzCXaUbB+bAyPwFfF/7anwf8G/Cv/hFZPCMN5CNT+1LcLPcGUfuvK2kZ6f6w/pXDfDL4/wDxI+HXhhPDfhrULKPTkmeZY57NZCGY5bk84zQB7h8bv2TJoo/GfxBt/HEbKovNY+wyaaQcfPM0fmCT6gHb6V89/AD4kn4U/ESLxZ/ZA1ZUtpbdrbz/ACSQ4HIba2MY9K/THw8U8a/CzTjrsKumvaJF9uiXKgieAeYo9B8xFfJv7WnwA+Hfw7+E7eJfC9rqFvfpfww5lu2lUo+cjB+goA0f+G5rf/omcv8A4Ox/8Ypt18Eov2l5Y/jNa+JH8MR64oSTTJLIXRha3/0c4lDpkHysj5e9cH+xZ8HfBfxTtvE9x4ugvJ/7Ne2S3WC4MQHmCQsTjr9wVs/F/wCLni/4EePLn4W/Do2Nj4a0WOE2sVzbieRjLGs0hZ25OXkagD7h0ayXTdHstOWQyLa28cIcjBYKoXP6Vbqh4cu5dQ8PabfzgCW5tIpnAHAZkBP6mr9ABRRRQAUUUUAFfPP7ckPxCm8E6CPh/H4jecag32saKJTLs2Hbu8r5tufwr6Grh/i/8UvCvwr0iz1PxVJeLDeTmCFbaDzGZgMnjIwMUAfm3rHgL4xa1em+1jwX481G6KhTNdaXdyyEDoNzKTiuIu7e4tLqW1u4Jbe4icpJFKhV0YcEEHkEelfod/w2F8H/AO94g/8ABeP/AIuvAfib+z/488ba3r/xR8NtpV14d1qSbWrMvcmOZreXMoyhHDbT0zQB856bf32mX0V9pt5c2V3Ecxz28rRyIfUMpBFdB/wsb4hf9D34o/8ABvP/APF1X+HXg/WvHvjCx8KeH44X1K9L+UJpNiYRC7EnthVJr2X/AIY9+MH93w//AODA/wDxFAHAaBqXxz8Q2bXugah8RtWtUbY01lNezorehZCRmrPw08c/EBvip4b0zU/F3iWRH1q2trq1utQmZWVplR43RmwQQSCpHrX0z8LPiD4Z/Zp8HQ/Df4jTXLa/5smoSJpsHnxJHKRsBclcn5T2r5NuvFmny/HaXxysMw05/E7asI8DzPKN15uPTO39aAP05Pw6+HxJJ8CeFyT1/wCJTB/8TWT4j8P/AAZ8NxwyeItE8A6Mk5KxNf2tpAJCOoUuBn8KwfhZ+0N8O/iR4rj8M+HZNUGoyQvMi3Np5asqjLcgnnFeGf8ABTP/AF3gD/d1H+dtQBzH7SMPxKuPifcTfCaPxRN4MNrB/ZzeFRM2n/6sb9n2b93nfuz3zWB8HtO+Pk3xW8LRa7ZfEZ9IfVrZdQXUYrw2zWxkHmiUSfIUKbsg16D+y/8AtHfDz4e/B/TvCniMaut/aTzsxt7USIyvIzgg7h/er2Lwl+1N8KvE3ifTPDunzayl7qV1Ha25mstqGR2CqCdxxkkCgD0r/hXPw9/6EPwv/wCCiD/4ivjX/gob4c8P+H/E/hP+wdD03ShcWdwZlsrZIVcq6YJCgAkZPNfeVfEP/BSz/kZ/Bn/Xlc/+hpQB2v7JVz8E4/gf4eTxJP4CTxCJbj7SNTa1F1v+0SeXnzPm+5sxj2xX1PHs8tfL27MDbt6Y7Yr8aa/R/wCF/wC038M/E2paD4Ts21eHVLwRWsazWmI/N2gbdwb174oA9q17W9F8P2H9oa9q+n6VZ7wnn3tykMe49BucgZOOlc//AMLS+GP/AEUbwf8A+Du2/wDi64n9rz4a+Ivil8M7HQfDLWgvbbVorwi5lMasixSoRnB5zID+FfAXxe+GPij4W65a6P4qjtFuLq3+0Qm2m8xWTcV64GDkGgD9NYvid8NZpUii+IXhKSR2Coi6zbksT0AG/k1v6+2kJo102vNYrpYjP2k3pQQbO+/f8uPrX47DqK/UH9rf/k2/xj/15J/6OjoA1PDmjfBPxJJLH4d0n4e6y8IDSrYW9nOUB6EhAcfjXyl+298KtXb4o6ZceAfh7evpkmjxiY6LpLNF54ml3bhEuA23y/TIxXC/se/FHw18K/HGrat4oW9+yXunfZkNrEJGD+YrcjI4wpr6j/4bC+D/APe8Qf8AgvH/AMXQB8leDNE+P+lahplnYaV8SdPsobiPbEtveRQRruBOQQEC+uePWvsX9p/xB4f8cfAzxT4W8Ga/pHiPXpkgaLTNLvorm6kEdzE77YkYsdqqxIA7V6pp+v6d4p+Hi+I9Ikd7DUdOa4t2ddrFGQkZHY1+dv7FX/JzfhH/AHrv/wBI56APcv8Agnv4P8WeG/EHiy68ReGdY0aGe1t44Wv7KSDzGDsSF3gZwCOlfUviHxl4P8O3aWniDxXoWkXEib0ivtQigdl6ZAdgSPet2vz0/wCChv8AyXq3/wCwHb/+jJaAPtz/AIWl8Mf+ijeD/wDwd23/AMXR/wALS+GP/RRvB/8A4O7b/wCLr4I8Jfss/FTxN4Y03xFp0OjJZalbR3VuJr3a5jdQykjacZBBrL+J/wCzr8Rvh34Rn8UeIItLOnQSJHK1td+Yyl2CqcYHGSBQB7t+3VDJ8S9P8IXHw5UeMo9OlvEvToJF/wDZzIICm8Q7iudjYz6V3n7H/wAL9JtPgtZHxp4BsU1l7ud3Gq6UhuAm/wCTIkXcBjoK+dP2MvjD4T+E914o/wCErXUPL1RLXyGtYRJgxGXIIyP+eg/Kvo0/th/B/H3vEH/gvH/xdAHscHjbwLHqyeHYPF3hxNRSQW6aemowiZXHAjEYbcD224ryD9v/AP5N8m/7Clr/ADavjHwdqsGu/tO6Nrdqrpb6h40guolf7wWS9VgD74NfZ37f/wDyb5N/2FLX+bUAeff8Ez/+QX46/wCu1j/6DPX1Rq/hHwnrF/8A2hq3hfRNQvMAfaLqwilkwOnzMpPFfK//AATP/wCQX46/67WP/oM9fYdACIqogRFCqowABgAelLRRQAUUUUAFFFFABXyf/wAFJ/8AkQ/Cn/YUl/8ARVfWFfJ//BSf/kQ/Cn/YUl/9FUAfC9fqn8DbNNQ/Zz8IafIxRLnw1bwsw6gNAAT+tflZXq3hj9on4xeGvD9loOjeLzb6dYwrDbRNp9tIY0UYC7njLEAepoA+uPgr+yzpfw0+I9j4zh8X3mpyWSzLFbPZrED5kbR5LBjnAc9utdL+1B8bJ/g1p+hXFv4fj1iTVZZk2yXJhEYjCEnIU5J3j8q8H/ZU+PXxW8bfG7R/DPibxEupaVdxXJni/s+3j27IHdW3RopHzKo645r6u+Jnw08E/Ei0s7Xxpoq6pFZOz2/+kSwmMsAGwY2U84HHtQB812nwvsf2rLOL4rXerXHhW5fOnS2MUIuk/cnhw5KHkN0xUn/DDmlf9FEvf/BWv/xyuV/aF8f+K/gN47j+H/wpvI/DfhuKyjulthax3JeWQne5knV3P3R3rzj/AIal+On/AEOy/wDgps//AI1QB9WfAr9mHTfhb4+h8XReLrvVZoYJIUgezWJfnGCSQ5zxXTftH/A2x+My6GbrxBcaPJpBn2NHbCYSCXZkEFhjHlj9a8L/AGRfjp8UvHfxktvDvirxAup6ZLZzyPH9ggiKsi5Vt0aKevHJxzXeftx/FTx58NI/CY8F6qumrqJu/tUhtIptxj8nYv7xWA++x45oA+OPjz4AX4Y/E3UfB0epNqSWiROtw0XllhJGr8rk4xux1r6n+Cv7Junadf8Ag/x9P4zuppbdrTVhZrYqqlxtlVN+/OM4GcV8ceN/Fev+NfElz4j8Tag2oapc7RLOY1TIVQqjagCgAADgV+rnwzZW+HHhllYMDpFrgg5H+pWgDmP2jPidJ8Jvh4PFMOkLqsjXsVqsDTeUvzhjuLYPQKe1eA6dplv+2RaHWdRkl8H3Phl/soS3Au0uEmG7PzbCpBT3619S/EHwV4Z8feHjoHizS11LTjKs3lGV48OucMGQhgeT0Peqfw0+G/gv4b2N3Y+DNFXTILuQSTjz5ZS7AYBLSMx4BPGaAPmx/wBh3TNjbPiJebscZ0tcZ/7+V8meDddn8B/EfTtft4I7ybRdQEyRuSqymNuhI5AOK+kv2oP2gPir4L+Ouu+GvDXiKKx0nT/switzYW8md9vHI2WdC3Jc9xxXu1t+zV8E9WtotUvPBQNzeRrPMU1K7RS7DcxCrKAOSeAMUAeI/wDDceq/9E7sv/Bo3/xutTT/AAzafth2Q8ZX91N4QutDc6YYIFF2kynEobJ2EH5yMc9Kxv21vgx8Nvh18NtJ1vwfojaZfz6wlrJm+mmEkRhlY/LI7dCi8j1967b/AIJt/wDJMvEv/YZH/olKAMuH9h7R1lRpfiFfPGGBZRpqqWHcZ8zis+w/aEPx51E/B++8LDRLLxJutRqEN55skG394rbCoB+4ARnvX2ZXzt8VvhP8P/hN4D174l+AfDEWm+KNJgM9jdG4mnWB2cKzCKR2ThWbquBQBxP/AAw5pX/RRb3/AMFa/wDxyj/hhzS/+ii3v/grX/45V/8AYk+MXxF+I/jTXdL8Za0uqWlrpwuIT9ihhMcnmKvWNFzkE8H0r6woA5zwT4Tt/C/w703wZDdS3FvYWAslndQGcBcbiBwDXivwa/ZV0r4b/EnTvGkPjC81J9P87ybZ7JYwTJG8fLBjnAc9utePfFv9on4s+H/jzrXh3S/EkMGj2WsfZY7U6fbsvlhgMF2QvyO+6vqT9prxdq/gj4HeIPFHh28itdUtlgFrM6LIAXnjQkKwIY7WY8g0AZP7T3xnm+Dei6NfW+gR6xJqVxJFse5MIjCKDnIU56ivG7P4c2X7WllH8UbzVLjwndQk6TJZRRC6RhEd4cMShGfNwRjtVL9mvV7n9o+91rQvjM0Pia20iKK608bBZvC7kq5Bt/LJBAXrmsn9ojx34i+AXji3+H/wivoPDnh9bFL2S2W3jumaeRmDMzzh3ztROM9KAOp0f9paTwN41sPg9aeEEu7DQr6Lw4l/JfFZZVhcW/mlAmATtzjNfRfxq8A23xN+HeoeDrrUZdOjvGif7RHGHKFHVx8pIyMr615Vovwo+HuufDay+MF/4Vhn8ZXmiJr810txOEe+aATGTyQ+zmTnbtx7V5h+yf8AHj4qeOfjZp3hvxP4gTUdLuYLh5YRp8EewpEzKQ0aAjkAcnvQBsf8MOaV/wBFEvf/AAVr/wDHK+Zvj/8ADtPhb8SbrwjHqjanHDBFMtw0Pllg65wVycY+tfYv7cfxU8cfDS08JjwXqyaa+pPd/aZDaxTFhGIdoHmKwH+sboPSqXwL8C+D/j78OLPx98UtGi13xM80tpPexzy2pdI2wgZIGRMgd9tAHw34S1mbw74q0jxBbxJNNpl9DeRxucK7RSBwD7ErX1xpPxSP7VMknwn1bRR4YSVPt8eoW1x9pKvCfulGVcg7j3r0D4pfs0fBvS/hp4n1TSPCM1vqNlpF1c2sialdOVljiZ1+VpCDyBwQa+EvAXjHxJ4E8RR+IPCupNp2pRo0azCJJPlbqCrgqQfcUAfpB+zl8FLH4NWOs29rr1xrD6rJE8jyW4iCCMMAAAx/vnnNed/Hj9qe7+GnxQ1HwZb+DYdSSxSBnuZL4xljJEsnChD0Dgdav/sPfFDxx8StJ8USeNNUXUm0+e2W2lFpHDgOshZf3aqD91e2ea+Yf24f+TmPE3/XOz/9JIqAP0h0W9GpaNZaiIzGLq3jm2E527lDY/WrdZHgj/kTND/7B1v/AOi1rXoAKKKKACiiigAr5P8A+Ck//Ih+FP8AsKS/+iq+sK8T/a3+EXiD4u+FtG03w7qGmWlzp9407/b3dEdWTbwUVjn8KAPzTrQ8NyW0PiLTZbzb9mS7iabcMjYHG7PtjNfRP/DFXxS/6D3g7/wLuf8A4xR/wxV8Uv8AoPeDv/Au5/8AjFAHrf7UXxM+F9x8C9bsfA/ijQW1q5+zR26aY6LNs8+MuPlwVGwNn8q82/YP+Jeh+GtS8VQ+N/F8dhFcxWzWn9oXRCMymTftLHAOCtZv/DFXxS/6D3g7/wAC7n/4xR/wxV8Uv+g94O/8C7n/AOMUAfWV38XPgheSCS78beELhwMBpbiJiB9TXb2Wl+G72zhvLTTNKnt541lilS3Qq6MMhgccggg18Lf8MVfFL/oP+Dv/AALuf/jFfa/h6CPwD8J9OttUmE0fhzQoo7qWFSd4t4AHZQfXYSBQB5T+23DDov7P2qXWjwxadcNd20ZltUETlTIMjcuDg14n+w18QPCekQeLLP4ieJbGFJWtJLBdWmDLkecJChfODzHn8Kf+05+0t4J+JfwsufCXh7SPEEF3PdQymW9hiSMKjbv4ZGJJ+gr5OoA+jf2mPh34i8cfFq/8VfDXwvca74Zv4IGtb3R4PMt5GWNVkwU4yHVgfevONT+Hvxn0HR59Q1Dw14usNOs4jJLK8cqRwoOpPYAV9wfsK/8AJtuhf9fN3/6UPXPeNf2h/APja51z4Pafa69bavrguPD1vez2sf2VbiYNArMRIX2b2HO3PtQB8F/29rn/AEGdR/8AAp/8a+sf2Evih4b8O6B4ms/G/jO3sJJLmGS0XUbsjcu1gxUsfXGa5b/hir4pf9B7wd/4F3P/AMYryr43/CDxP8ItT06w8S3Wl3LahC8sElhM7phSAQd6KQeR2oA9I/aX+H3jT4g/GzWvGHgfw5f+IvD+rLavY6lp8fm28wW3iibDjjh0YH0xX2f8VdN1y6+BGu6VokNy2svojQ28cDYlMvl4wpHfNfMf7OX7UHgT4ffCPRPBmvaR4he809pw89pBC8TLJO8gPzSK3AfBGO1fX3inxRpvhzwVfeLtQE506yszeSiJMyGMLu4BI5x70Afln478H/Efw7p9vdeNND8QWFpJL5cMmoJIEL4JwN3GcA/lX0t+wV8RPA/hDwJ4g07xR4n0zR7qbUxNEl3MI96eUq5GevINa/xC8ZaL+1p4bHw++HwvNI1nTLlNZY67EsUMkKK0LANC0hDZnU8ivOv+GKvil/0HvB3/AIF3P/xigD69/wCF3fCH/oo3hv8A8Dkq7onxQ+GfifUotD0nxloGqXlzlY7SK5SRpcDJAXvwK+Nf+GKvil/0HvB3/gXc/wDxiu4+BH7K3j7wN8WNC8Wa1rXhqWx02ZpZI7SeZ5XyjKAA0Sj+L1oA+vrLT7CyLGzsba2LfeMUSpn64FWaKKAPys/aY4/aA8bkdf7Ym/8AQq5PSo/E3ijULfQdObVNWurltsFnG7ytIQM4C55wAT+FfU3x1/ZX+IHiL4g+KfGmlat4caxvbiW9jhmuJknweSuBGVz/AMCxXkn7FX/JzfhD/eu//SOegDhPEnhLx54CME2vaLrXh43WVieaN4fNx1APGcZFS+HPAfxD8cWkmraH4a1zXoEk8p7mGF5gGAztLeuCPzr75/a5+D3iL4vaDoVn4c1DS7O4025llk+3vIiOrqBwURjkY9K858BeP9A/ZV8Np8NfHqahq+tXEz6oz6JCslvHHJhFXdK0bE/uifu0Aeq/Df4k/D3wf8OPDXhLxR4y0LTNa0nR7Sy1CyuLtBJBNHCqvG4zwQQQRWra/Fv4H2s3nWvjXwhBL03xzxK35ivzT+I+uweKPiF4i8SWsMkEGq6pc3scUmNyLLKzgHHGQGqz8LPA2sfEbxtZeEdBktIr+7Dsj3UhSJQiFmJKgnoD0BoA+hP+CgHjzwf4yHg2Hwr4i0/WWsvtrXBtJRIIw/kbckeuxvyr5etNT1Kzi8q01C7t4852xTMoz9Aa+jv+GKvil/0HvB3/AIF3P/xig/sV/FMAn+3vBx9vtdz/APGKAPG/hZ4sv9M+JnhfUNT129j0+31e1ku2kuHKCESr5m4Z5G3dkelfoh/wtH4Cnn/hLPBX/fyH/CvzH17TLrRddv8ARr3YLqwuZLWbYcrvjYq2D3GQapUAfqfZ/GL4LWSMln478KWysckRXUaAn8K+Qf2nvAXjH4ifGjVPGPgXw9feJPD2pxWxs9R06PzoJdkCRthxxw6MD6Yr5ur9Lf2Hv+TZ/DP/AF0vP/SuWgD1nwpbzWnhfSbW4QpNDZQxyKf4WVACPzFaVFFABRRRQAUUUUAFeL/tXfF7WvhB4c0XVNF0vT9Qkv7x7eRbvfhQE3ZG0jmvaK+T/wDgpP8A8iF4U/7Ckn/oo0Aef/8ADbfjv/oUfDf5z/8AxdH/AA2347/6FHw3+c//AMXXTfsRfCf4d+OfhLf6v4s8L2mq30etTW6TSvICIxFCwX5WA6sx/GvdD+zx8EgefAWmf9/pf/i6APmX/htvx3/0KPhv85//AIuj/htvx3/0KPhv85//AIuvpn/hnn4I/wDQh6Z/3+l/+LpR+zv8E2+74B00/SWX/wCLoA+Zf+G2/Hf/AEKPhv8AOf8A+Lr7F0Cb/hP/AIRafPqsYtx4k0CN7pICcR/aLcFwhPPG84zX5+ftm+E/Dvgv4zvovhfSodL08adBL5ETMRvbdk/MSecCvv8A+CX/ACRjwP8A9i7p/wD6TR0AfHn7SX7Mvhn4Y/DC48W6P4h1e8nguYYjDdrHtZXbbnKqDkVyH7JnwQ0X4xnxG+taxqGnR6T9mEYtAmZDL5vUsD08v9a+qf27keb9nXVPJVpNt7as20ZwBIMk+1fBPgL4g+NfAEl2/hHXrvR2vAouPKVSJAuduQwPTcfzNAH0t4x+MWqfs16ufhD4Q0ex1XTdJiWUXmps5mkecea2QhVQAXwBjtXgHwg1CbVv2ivCOq3IUTXniuzuJAowAz3SMce2TX2B+z34P8GfGb4V6b42+JOj2HiLxNI81vdX0zFJXWORljDhCoyEC9uldR49+EHwz8C+BPEPjTwt4O0+w13Q9KutQ066DSOYLiKFnjcBmIJDAEZHagD2+viH/gpZ/wAjP4M/68rn/wBDSrn7FXxd+I3jX4vT6J4q8UXOq2H9lTTiKWOMAOrxgEFVB6Ma+pfiB8OfAvjyS0k8YeHrPVXtAwt2mZlMYbGQCpHBwPyoA/JSvrHwT+0X4h+KN1pnwk8RaDpcGleIFTSLm7tGkWdFddm9dxK574xivpD/AIZ5+CP/AEIemf8Af6X/AOLrA+JHwn+HngH4f6/4y8D+EbHT/EmkafLc6bdRb5HhmVfldVZiCR7g0AaHwJ/Z48MfCPxReeIdH1nVtQurqyazK3ZTaqM6OSAqjnMa1zf7Vn7QOv8Awh8UaRoui6HpmoC9sjdSSXbP8vzsoUBSP7ua+Rz+0R8bAOfH2pAf9cov/iK4rx3428VeOtTi1LxbrVxq13DEIY5Jgo2JknaAoAxkk/jQB9D/APDbfjv/AKFHw3+c/wD8XR/w2347/wChR8N/nP8A/F18r16L+zb4Z0/xZ8bfDOg61p7X2mXNw32qH5gGRY2PJHIGQKAPY/8Ahtvx3/0KPhv85/8A4uj/AIbb8d/9Cj4b/Of/AOLr6aH7O/wTb7vgHTT9JZf/AIul/wCGdfgr/wBCBp3/AH9m/wDi6AOq+GmvyeO/hboviG8tktZNZ05ZpYomJWMuvIBPNeX/AAn/AGXfB/w6+INh4y03XtavLqx83yIbgx+WPMjaM52qCcK5717C1vpfhbwdJZ6XHb6dY6bZMtvGDhIURTtHPYV8UfsrfGz4oeK/j54f0DxF4sudQ0y+NyJ7aSKMKdtvLIuMKCMMooA+8a/PT/gob/yXq3/7Adv/AOjJa9+/bp8d+NvAvhbw5deDdWudLa6vJUupoYlYkBAVUlgQOSfris39mzwrovxs+GSeLvi1osPiPXI72azhvrpWjka3UKyr8hUEBmfBx60AfA1e4/sLf8nJ6D/173n/AKTyV9afEL4CfBfTvAmv30PgzTrSa206eWOYTyAxusZKnl8dcV8k/sOSxxftI+H2lkSMGG7UFjjJNu4A+poA+tv2s/jZrPwctfDjaNo9hqMurvchzdl9sYiEfQKRyfM/Sut/Zx+Id98UPhdZ+LNSsLaxupZ5oXityxT5Gxkbsnmt3x94D8FePYLSHxfodnq6WbM1uJmYGMtjdgqQecD8hV/wh4d8O+D9Bi0Tw3p9tpmmwlmSCInapJyxySTyfWgD8qvi9/yVnxh/2Hb3/wBHvXRfs2fDmw+KXxOh8K6nqFzYWrWstw8tuFL/ACAcDcCOc024sdP1/wDagk028VbnT9R8aGCYK3EkUl7tbBHqpPNfov4I+Enw58E6wdY8LeFLLTL8xGLz42dm2HqPmY4zgUAeH/8ADEngT/obvEn5Qf8AxFe/fCbwPpvw58Bad4P0m5ubm0sfMKS3BBkYvIzsTgAdWNdVSFlBwWAP1oAWiiigAooooAKKKKACvk//AIKT/wDIheFP+wpJ/wCijX1hXyf/AMFJ/wDkQvCn/YUk/wDRRoA2/wDgnR/yQ7U/+xgn/wDREFfHH7Q//Jd/HX/YevP/AEa1fY//AATo/wCSHan/ANjBP/6Igr44/aI/5Lv45/7D15/6NagDg6+wv+CaH/IW8c/9cLL/ANCmr49r7C/4Jof8hbxz/wBcLL/0KagDgv8AgoF/ycFJ/wBgm2/9nr6+0mR4v2RbSSN2R08BIyspwQRYDBBr5B/4KBf8nBSf9gm2/wDZ6+z/AAFpLa9+zVoGhrMIW1HwdbWgkIyEMlmqbse2c0AfBf7IXjLQ/A/xrstb8TaodO0s2s8U0xVmXcyfLuCgk8+1dz+3b8RvA3xAv/CUng3WIdVexiuxdyxwum0OYtiksoJ+659s+9ah/Yj8Z548ZaBj/rlN/hXkv7QHwU1z4OT6NHrGrWGorqyzNC9qGG0xFNwIYD/notAHlqkqwZSQQcgjtX3z4q+PXwsvv2b9R8Px+Lo5tbuPCr2ItTBL5jXDWxj2klcfePJzXz/8G/2YvFHxM8B23i/TvEOkWFrcySxxxXCyF/kYqSdoIHINeS6Z4Tv7/wCItv4HilhXUJ9WXS1kJ/diUy+VnPpmgD2z/gnp/wAl7n/7Alx/6HFXY/8ABSyST/hIvBkW9vL+yXLbc8Z3pzj1qz4R+HF1+ynfTfFHxbqlvrto8X9lxWemRsJDJKQ24mTAAAiP51P4w0pf2wktdb8IXH/COHw2WtbmHVE3eb5uGVkMef7hBBoA+c/BvwW+KHjHw/Br/hvwjd6hpk7MsVwssSK5VirY3MDwQR+FepfAL4EfF/w78ZfC2t6p4Ru9P0+z1COW6uGuosLGD82QrknI4xivs74EeCbn4c/CfRPBl5fRX1xpyzeZPEpCMZJnl4B5wN+PwrxLUv20/BdnqNzZjwjr8oglaPeHiAbacZwW46UAWP8Ago9HGfgvokxjUyL4iiVXxyAbe4yM+hwPyFfGvw/+F3j7x/aXN54Q8N3Oq29rII5pI5I0VGIzj52GTj0r1/8Aal/aK0P4ueBdP8N6R4f1HTmttTS+klupEIIWKRAoCk/89M/hXr//AATb/wCSZeJf+wyP/RKUAfNcP7NnxsklRD4EukDMBua6gwvufn6V9QftHfHD4Wap8EvEvhjw14utrjU5rZba3t7WGVeki5AO0LjaD3xivpw18LTfsR+MPOfyfGehGPcdheKUHHbOB1oA5P8AYd+IXhf4f+PNbuvF2tDS7C703yo3dHdGlEikZCg84Dc4r68/4aR+CX/Q/WX/AIDXH/xuvm3/AIYj8af9Dl4f/wC/c3/xNeI/Hb4W6t8JPGFv4b1jULO/luLJLyOa2DBSjO6YwwBzmNqAPQ/jf8JviR4y+IXiPx94c8PXGs+GtSne+sdQguI2SW2IyrKCwbGO2O1YP7FX/JzfhD/eu/8A0jnr1T4c/tY+HfC/wf0vwbceFdUnvrDTfsXnRyxiJ2CkBuTkD8K+fvgT42t/hz8V9E8ZXdlLfQac8vmQRMFdxJC8fBPGRvz+FAH6w1w/jz4ufDnwLq8ekeLPFNrpl/JCJlgeOR22EkBvkU4yQevpXhf/AA254L/6E3xB/wB/If8A4qua8XfDm6/atvofih4S1S30K0ji/suWz1ONjIJIiW3Ax5BBEo/KgDzf4qfBL4reMfiT4i8WeH/DFxrGi6zqM9/pt9FdRFJ7aVy8TLucEDYy8EDFefeNvg18TfBehPrvifwnd6dpsbqj3DSxOqsxwoO1iRk8V+nvw90F/C/gLw/4akuFuH0rTbeyaVRgSGKNU3Ads7c1zv7QfgK7+Jnwr1PwfY38FhcXbwuk0ylkBjkV8HHPO3FAH5TV3ngf4O/Erxtog1vwt4UutS04yNGJ0ljRSy9QN7AnFbX7QPwR134OHRv7Y1bT9RTVvO8prUONpi2bgQwH/PRa+x/2Cf8Ak3XTv+v+6/8ARlAHzF8J/wBn34waX8UfCuqal4LubSystZtLm4me5hIjjjmV2PDk9Aegr7+8a+K/D3gzQZNd8UapDpmnRuqNPIGI3N0GFBJJ+lWfFOsW/h7wzquv3iO9tpllNeTKgyxSNC7Ae+FNfC37S37S3h/4pfDY+FNJ8OanYzNeRXDTXUkZUKmeAFJ5OaAPqH/hpD4Jf9D9Zf8AgNP/APG6+X/2hPhz47+LnxWvPiB8OdLl8ReGNRit/wCz9Qt7lET93EsbgB2VlIkR8jHWvmCvqz9nn9qLw58N/hXpfg3VfDWq3k1jJMfPtpI9rLJK0nRiDkb8fhQB9ueGre4tfDmmWt3n7RDaRRy5OfnCAHnvzmtCq2lXkeo6Za6hCGEVzCkyBuoVlBGfzqzQAUUUUAFFFFABXyf/AMFJ/wDkQvCn/YUk/wDRRr6wr5Y/4KMaff6h4G8LR2Fjc3brqchZYImcgeUeuBQBpf8ABOj/AJIdqf8A2ME//oiCtXxj+yX8NvFXizVfEuo6t4pjvNUu5LudILuBY1d2LEKDCSBk9ya+JPCuufF3wrpz6b4avvGGkWbymZoLMTxIXIALYAxnCgZ9hWv/AMLC+P3/AEM/j7/v9c0AfV//AAxb8Kf+gz4w/wDA23/+MV6N8EPgh4S+ENzqs/hm+1m5bVEiScX80cgURliNuyNcffOc57V8Ff8ACwvj9/0M/j7/AL/XNH/Cwvj9/wBDP4+/7/XNAHY/8FAv+TgpP+wTbf8As9fZvgfVZdB/Zl0PXII0ll07wbb3caPnazR2SuAcdiRX5r+J4/iD4o1P+1PEdv4j1a+8sR/aLuGWR9o6DJGcDJr9HdJtLqT9k+0sUtpjdt4FSIQbCHLmwA27euc8YoA8e/Zj/aU8cfEv4rW/hPxBpegQWc9tNKJLKCVJFZF3DlpGBH4V7T8cPgv4S+LyaUPE9zq1u2lmX7O9hOkZIk2bg29GB+4vbtXx5+wtoOuWf7QVjdXmjajbQRWN15kkts6KuUwMkj1r9DKAOY+FvgfRvhz4Ks/CWgPdyWFoXZHupA8rF2LMSQAOpPQCvFfG37PXgDwTNrvxg0+bXbjWNEFx4gt7Se7j+ytcxBp1DARh9m9Rxuz715Z+174w+MGkfHK/sfCuseK7PSEt7Y20enmUQkmNSxGzgndnNfT3juPVdT/Zp1uKeGefVbrwhOske0mR52tDkY/vFj09aAPg34yftEeOvip4Wi8N+IbLQraxjuVuf9BtpEdnUEDJeRuPmPTFZ3wR+OHjD4RW2p23hm10e5i1F0eZb+B5MMgIBXY644J9a4b/AIRnxJ/0L+rf+Acn+FH/AAjPiT/oX9W/8A5P8KAP1F/Z88a6l8RPg/oPjDV7e1tr7UFm86O2DCMGOeSPKhiSAQgOCT1r82/A3hu08YfGvTvC99NNBa6nrX2aWSHG9VaQglcgjP4Va8P+IvjH4e0ddH0LUvGem6cm4ra2xnjjXccthRxySa2f2cPD3iMfHzwbc3Giaoqpq8Ussklq4CgNlmJI4oA+qf8Ahi34U/8AQZ8Yf+Btv/8AGK9a+C3wq8NfCbw/d6L4Zn1KeC7uftMsl9Msjl9oX+FVAGAO1d3RQAGvgCf9tL4pec/laH4RSPcditaTsQM8Anzhk++BX3+elfkBP4V8TxTyRSeHdXV0Yqymzk4IPI6UAe+/8NpfFb/oDeD/APwCuP8A4/XpHw38H6L+1l4abx/8RBd6ZrOl3T6Mg0OUQwyQoqTKWWVZDuBnccGvjf8A4RnxJ/0L+rf+Acn+FdJ4T1f4seErSaz8MXXi7R7eaTzJYrMTxK74xuIUcnAAzQB9faz+xn8MLfSLy4ttb8WLPFA7xl7qBl3BSRkCEZH4ivkT9n3wXp3xD+MGg+D9WuLq2sdQebzpLYqJAI4JJMKWBAJKAcg9a0rrx38eLq2ltrjxH48lhlQpIjS3BDKRggj0rk9D0/xtoeq2+raNp2v6ff27Fobm3t5UkjOCMhgMjgkfjQB9wf8ADFvwp/6DPjD/AMDbf/4xXnnxN+Iuq/st61b/AAx+HNhp95pT2w1OW41pXnneaVip5jaNQAIl4211f7CPiT4k67rHiiPxxqXiG+tYreBrY6oZGCuWbdtL+2MgV5j/AMFAND1q++OFrdWWkX9zA2iwKJIbd3UsJJcjIHUZH50Afbfw21248UfDzw54kuoY4bjVdLtr2WOPO1GkiVyBnnAJrmv2j/HeqfDb4R6p4u0W2tLm+tZIUiS6Vmj/AHkqoSQpBOA3qK1PgfbXFn8GPBVpdwyQXEOgWMcsbrhkYQICCOxBrovEGi6T4g0qbSdc0211Kwmx5ttcxCSN8HIyp4PIBoA/MD43/Gjxb8Xm0o+J7bSbddLEv2dLCB4xmTbuLb3Yn7i9+1bvwi/aQ8e/DHwgnhfQrHQLqwjmeZDe20jyKXOWGUkUYz7V6p+3l8MNF0GHwjdeBfBUFkJmu4706XZYU48ox7wg68yYP1r5a/4RnxJ/0L+rf+Acn+FAH6uaV5Pjz4V2n9rw+XD4i0NPtccLY2rcQDeFJ6cOcGvjv9qT9m/wR8Mfhg3irw7qevTXSXsUBjvZ4pIyr5/uxqQRj1rxzTfGnxy03T4NP0/XvHNraW8YjhhikuFSNAMBQB0Aql4o174veKdOGneJL7xhq1mHEggu/PkQMOhweM0AcDX17+zX+zJ4D+Inwj0nxj4g1PxAl7eyz7orS4ijiCxzPGBho2PITJOe9P8A2D/hhoeu6f4ru/HXgm3vTFLbR2Z1SxyACJC+wOPZMn6V9laDo+laDpMGk6Lp9rp1hACIba2jEcaAnJwo4HJJoAn060hsNPtrG3BENvEsMeTk7VAAz+AqeiigAooooAKKKKACiiigAooooAKKKKACiiigAooooAKKKKACiiigAooooAKKKKACiiigAooooAKKKKACiiigAooooAKKKKACiiigAooooAKKKKACiiigAooooAKKKKACiiigAooooAKKKKACiiigAooooAKKKKACiiigAooooAKKKKACiiigAooooAKKKKACiiigAooooAKKKKACiiigAooooAKKKKAP/9k=">
            <a:extLst>
              <a:ext uri="{FF2B5EF4-FFF2-40B4-BE49-F238E27FC236}">
                <a16:creationId xmlns:a16="http://schemas.microsoft.com/office/drawing/2014/main" id="{8D4B420E-E111-43A1-B9BD-5683DD0D557A}"/>
              </a:ext>
            </a:extLst>
          </p:cNvPr>
          <p:cNvSpPr>
            <a:spLocks noChangeAspect="1" noChangeArrowheads="1"/>
          </p:cNvSpPr>
          <p:nvPr/>
        </p:nvSpPr>
        <p:spPr bwMode="auto">
          <a:xfrm>
            <a:off x="4457700" y="3314700"/>
            <a:ext cx="1825337" cy="18253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 name="Picture 9">
            <a:extLst>
              <a:ext uri="{FF2B5EF4-FFF2-40B4-BE49-F238E27FC236}">
                <a16:creationId xmlns:a16="http://schemas.microsoft.com/office/drawing/2014/main" id="{31412642-8CE4-4582-AB79-5B3CCCE8E689}"/>
              </a:ext>
            </a:extLst>
          </p:cNvPr>
          <p:cNvPicPr>
            <a:picLocks noChangeAspect="1"/>
          </p:cNvPicPr>
          <p:nvPr/>
        </p:nvPicPr>
        <p:blipFill>
          <a:blip r:embed="rId4"/>
          <a:stretch>
            <a:fillRect/>
          </a:stretch>
        </p:blipFill>
        <p:spPr>
          <a:xfrm>
            <a:off x="5895148" y="1736338"/>
            <a:ext cx="2107406" cy="2093119"/>
          </a:xfrm>
          <a:prstGeom prst="rect">
            <a:avLst/>
          </a:prstGeom>
        </p:spPr>
      </p:pic>
      <p:sp>
        <p:nvSpPr>
          <p:cNvPr id="7" name="TextBox 6"/>
          <p:cNvSpPr txBox="1"/>
          <p:nvPr/>
        </p:nvSpPr>
        <p:spPr>
          <a:xfrm>
            <a:off x="1630187" y="3792787"/>
            <a:ext cx="2044021" cy="300082"/>
          </a:xfrm>
          <a:prstGeom prst="rect">
            <a:avLst/>
          </a:prstGeom>
          <a:noFill/>
        </p:spPr>
        <p:txBody>
          <a:bodyPr wrap="none" rtlCol="0">
            <a:spAutoFit/>
          </a:bodyPr>
          <a:lstStyle/>
          <a:p>
            <a:r>
              <a:rPr lang="en-US" sz="1350" dirty="0"/>
              <a:t>https://bit.ly/survPL83720</a:t>
            </a:r>
          </a:p>
        </p:txBody>
      </p:sp>
    </p:spTree>
    <p:extLst>
      <p:ext uri="{BB962C8B-B14F-4D97-AF65-F5344CB8AC3E}">
        <p14:creationId xmlns:p14="http://schemas.microsoft.com/office/powerpoint/2010/main" val="138305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BD2D33-C784-487D-B687-89AF2A66637F}"/>
              </a:ext>
            </a:extLst>
          </p:cNvPr>
          <p:cNvSpPr>
            <a:spLocks noGrp="1"/>
          </p:cNvSpPr>
          <p:nvPr>
            <p:ph type="sldNum" sz="quarter" idx="12"/>
          </p:nvPr>
        </p:nvSpPr>
        <p:spPr/>
        <p:txBody>
          <a:bodyPr/>
          <a:lstStyle/>
          <a:p>
            <a:fld id="{16630861-4318-414B-8E21-CA5F03E7BD41}" type="slidenum">
              <a:rPr lang="en-US" smtClean="0"/>
              <a:t>3</a:t>
            </a:fld>
            <a:endParaRPr lang="en-US"/>
          </a:p>
        </p:txBody>
      </p:sp>
      <p:pic>
        <p:nvPicPr>
          <p:cNvPr id="8" name="Content Placeholder 7" descr="A picture containing monitor, sign, screen, phone&#10;&#10;Description generated with very high confidence">
            <a:extLst>
              <a:ext uri="{FF2B5EF4-FFF2-40B4-BE49-F238E27FC236}">
                <a16:creationId xmlns:a16="http://schemas.microsoft.com/office/drawing/2014/main" id="{101070D3-D99D-4F8A-8821-CB9374DD7B7E}"/>
              </a:ext>
            </a:extLst>
          </p:cNvPr>
          <p:cNvPicPr>
            <a:picLocks noGrp="1" noChangeAspect="1"/>
          </p:cNvPicPr>
          <p:nvPr>
            <p:ph idx="1"/>
          </p:nvPr>
        </p:nvPicPr>
        <p:blipFill>
          <a:blip r:embed="rId3">
            <a:extLst>
              <a:ext uri="{837473B0-CC2E-450A-ABE3-18F120FF3D39}">
                <a1611:picAttrSrcUrl xmlns:a1611="http://schemas.microsoft.com/office/drawing/2016/11/main" xmlns="" r:id="rId4"/>
              </a:ext>
            </a:extLst>
          </a:blip>
          <a:stretch>
            <a:fillRect/>
          </a:stretch>
        </p:blipFill>
        <p:spPr>
          <a:xfrm rot="19278320">
            <a:off x="530068" y="3819898"/>
            <a:ext cx="1927225" cy="1927225"/>
          </a:xfrm>
        </p:spPr>
      </p:pic>
      <p:sp>
        <p:nvSpPr>
          <p:cNvPr id="9" name="TextBox 8">
            <a:extLst>
              <a:ext uri="{FF2B5EF4-FFF2-40B4-BE49-F238E27FC236}">
                <a16:creationId xmlns:a16="http://schemas.microsoft.com/office/drawing/2014/main" id="{3832FC26-D394-469C-BE69-6229E7FA7C75}"/>
              </a:ext>
            </a:extLst>
          </p:cNvPr>
          <p:cNvSpPr txBox="1"/>
          <p:nvPr/>
        </p:nvSpPr>
        <p:spPr>
          <a:xfrm>
            <a:off x="139170" y="5640579"/>
            <a:ext cx="4149725" cy="230832"/>
          </a:xfrm>
          <a:prstGeom prst="rect">
            <a:avLst/>
          </a:prstGeom>
          <a:noFill/>
        </p:spPr>
        <p:txBody>
          <a:bodyPr wrap="square" rtlCol="0">
            <a:spAutoFit/>
          </a:bodyPr>
          <a:lstStyle/>
          <a:p>
            <a:r>
              <a:rPr lang="en-US" sz="900" dirty="0">
                <a:hlinkClick r:id="rId4" tooltip="https://commons.wikimedia.org/wiki/File:Tango_Phone.svg"/>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12" name="Picture 11" descr="A close up of a computer&#10;&#10;Description generated with high confidence">
            <a:extLst>
              <a:ext uri="{FF2B5EF4-FFF2-40B4-BE49-F238E27FC236}">
                <a16:creationId xmlns:a16="http://schemas.microsoft.com/office/drawing/2014/main" id="{B480932E-6313-4E24-BBD7-394201BB8148}"/>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1876927" y="214482"/>
            <a:ext cx="6933486" cy="6506996"/>
          </a:xfrm>
          <a:prstGeom prst="rect">
            <a:avLst/>
          </a:prstGeom>
        </p:spPr>
      </p:pic>
      <p:pic>
        <p:nvPicPr>
          <p:cNvPr id="15" name="Picture 14" descr="A picture containing man, table, woman, standing&#10;&#10;Description generated with very high confidence">
            <a:extLst>
              <a:ext uri="{FF2B5EF4-FFF2-40B4-BE49-F238E27FC236}">
                <a16:creationId xmlns:a16="http://schemas.microsoft.com/office/drawing/2014/main" id="{F7F31BD1-7643-4255-A6B2-E80C3B337E51}"/>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2189968" y="319227"/>
            <a:ext cx="6376516" cy="3733863"/>
          </a:xfrm>
          <a:prstGeom prst="rect">
            <a:avLst/>
          </a:prstGeom>
        </p:spPr>
      </p:pic>
      <p:sp>
        <p:nvSpPr>
          <p:cNvPr id="18" name="TextBox 17">
            <a:extLst>
              <a:ext uri="{FF2B5EF4-FFF2-40B4-BE49-F238E27FC236}">
                <a16:creationId xmlns:a16="http://schemas.microsoft.com/office/drawing/2014/main" id="{6F447980-E3D9-4475-B3C4-B1A31A9F23D7}"/>
              </a:ext>
            </a:extLst>
          </p:cNvPr>
          <p:cNvSpPr txBox="1"/>
          <p:nvPr/>
        </p:nvSpPr>
        <p:spPr>
          <a:xfrm>
            <a:off x="5378226" y="3824344"/>
            <a:ext cx="3810000" cy="230832"/>
          </a:xfrm>
          <a:prstGeom prst="rect">
            <a:avLst/>
          </a:prstGeom>
          <a:noFill/>
        </p:spPr>
        <p:txBody>
          <a:bodyPr wrap="square" rtlCol="0">
            <a:spAutoFit/>
          </a:bodyPr>
          <a:lstStyle/>
          <a:p>
            <a:r>
              <a:rPr lang="en-US" sz="900" dirty="0">
                <a:hlinkClick r:id="rId9" tooltip="https://www.ejumpcut.org/archive/jc57.2016/-HeumannMurrayTreeHorror/2.html"/>
              </a:rPr>
              <a:t>This Photo</a:t>
            </a:r>
            <a:r>
              <a:rPr lang="en-US" sz="900" dirty="0"/>
              <a:t> by Unknown Author is licensed under </a:t>
            </a:r>
            <a:r>
              <a:rPr lang="en-US" sz="900" dirty="0">
                <a:hlinkClick r:id="rId10" tooltip="https://creativecommons.org/licenses/by-nc-nd/3.0/"/>
              </a:rPr>
              <a:t>CC BY-NC-ND</a:t>
            </a:r>
            <a:endParaRPr lang="en-US" sz="900" dirty="0"/>
          </a:p>
        </p:txBody>
      </p:sp>
    </p:spTree>
    <p:extLst>
      <p:ext uri="{BB962C8B-B14F-4D97-AF65-F5344CB8AC3E}">
        <p14:creationId xmlns:p14="http://schemas.microsoft.com/office/powerpoint/2010/main" val="1912648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6C78D48-0151-4943-B405-02794E779E57}"/>
              </a:ext>
            </a:extLst>
          </p:cNvPr>
          <p:cNvSpPr>
            <a:spLocks noGrp="1"/>
          </p:cNvSpPr>
          <p:nvPr>
            <p:ph idx="1"/>
          </p:nvPr>
        </p:nvSpPr>
        <p:spPr>
          <a:xfrm>
            <a:off x="308286" y="2810244"/>
            <a:ext cx="8527427" cy="2944140"/>
          </a:xfrm>
        </p:spPr>
        <p:txBody>
          <a:bodyPr>
            <a:noAutofit/>
          </a:bodyPr>
          <a:lstStyle/>
          <a:p>
            <a:r>
              <a:rPr lang="en-US" sz="3200" dirty="0">
                <a:solidFill>
                  <a:schemeClr val="tx1"/>
                </a:solidFill>
              </a:rPr>
              <a:t>free interactive math and science simulations. </a:t>
            </a:r>
          </a:p>
          <a:p>
            <a:r>
              <a:rPr lang="en-US" sz="3200" dirty="0">
                <a:solidFill>
                  <a:schemeClr val="tx1"/>
                </a:solidFill>
              </a:rPr>
              <a:t>students learn through exploration and discovery.</a:t>
            </a:r>
          </a:p>
          <a:p>
            <a:r>
              <a:rPr lang="en-US" sz="3200" dirty="0">
                <a:solidFill>
                  <a:schemeClr val="tx1"/>
                </a:solidFill>
              </a:rPr>
              <a:t>Teacher resources</a:t>
            </a:r>
          </a:p>
          <a:p>
            <a:r>
              <a:rPr lang="en-US" sz="3200" dirty="0">
                <a:hlinkClick r:id="rId3"/>
              </a:rPr>
              <a:t>https://phet.colorado.edu/</a:t>
            </a:r>
            <a:endParaRPr lang="en-US" sz="3200" dirty="0">
              <a:solidFill>
                <a:schemeClr val="tx1"/>
              </a:solidFill>
            </a:endParaRPr>
          </a:p>
          <a:p>
            <a:endParaRPr lang="en-US" sz="3600" dirty="0"/>
          </a:p>
        </p:txBody>
      </p:sp>
      <p:sp>
        <p:nvSpPr>
          <p:cNvPr id="3" name="Slide Number Placeholder 2">
            <a:extLst>
              <a:ext uri="{FF2B5EF4-FFF2-40B4-BE49-F238E27FC236}">
                <a16:creationId xmlns:a16="http://schemas.microsoft.com/office/drawing/2014/main" id="{51FFBE12-5175-493F-AFB4-C73396A13B23}"/>
              </a:ext>
            </a:extLst>
          </p:cNvPr>
          <p:cNvSpPr>
            <a:spLocks noGrp="1"/>
          </p:cNvSpPr>
          <p:nvPr>
            <p:ph type="sldNum" sz="quarter" idx="12"/>
          </p:nvPr>
        </p:nvSpPr>
        <p:spPr/>
        <p:txBody>
          <a:bodyPr/>
          <a:lstStyle/>
          <a:p>
            <a:fld id="{16630861-4318-414B-8E21-CA5F03E7BD41}" type="slidenum">
              <a:rPr lang="en-US" smtClean="0"/>
              <a:t>4</a:t>
            </a:fld>
            <a:endParaRPr lang="en-US"/>
          </a:p>
        </p:txBody>
      </p:sp>
      <p:pic>
        <p:nvPicPr>
          <p:cNvPr id="1026" name="Picture 2" descr="PhET: Free online physics, chemistry, biology, earth science and ...">
            <a:extLst>
              <a:ext uri="{FF2B5EF4-FFF2-40B4-BE49-F238E27FC236}">
                <a16:creationId xmlns:a16="http://schemas.microsoft.com/office/drawing/2014/main" id="{D61C8FDF-574F-42E5-9D29-97309DA14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820" y="0"/>
            <a:ext cx="6232358" cy="2318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90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6C78D48-0151-4943-B405-02794E779E57}"/>
              </a:ext>
            </a:extLst>
          </p:cNvPr>
          <p:cNvSpPr>
            <a:spLocks noGrp="1"/>
          </p:cNvSpPr>
          <p:nvPr>
            <p:ph idx="1"/>
          </p:nvPr>
        </p:nvSpPr>
        <p:spPr>
          <a:xfrm>
            <a:off x="308286" y="2810244"/>
            <a:ext cx="8527427" cy="2944140"/>
          </a:xfrm>
        </p:spPr>
        <p:txBody>
          <a:bodyPr>
            <a:noAutofit/>
          </a:bodyPr>
          <a:lstStyle/>
          <a:p>
            <a:r>
              <a:rPr lang="en-US" sz="3200" dirty="0">
                <a:solidFill>
                  <a:schemeClr val="tx1"/>
                </a:solidFill>
              </a:rPr>
              <a:t>High School Chemistry</a:t>
            </a:r>
          </a:p>
          <a:p>
            <a:r>
              <a:rPr lang="en-US" sz="3200" dirty="0">
                <a:solidFill>
                  <a:schemeClr val="tx1"/>
                </a:solidFill>
              </a:rPr>
              <a:t>Videos of lab discussions &amp; experiments</a:t>
            </a:r>
          </a:p>
          <a:p>
            <a:r>
              <a:rPr lang="en-US" sz="3200" dirty="0">
                <a:solidFill>
                  <a:schemeClr val="tx1"/>
                </a:solidFill>
              </a:rPr>
              <a:t>Note-taking guides, worksheets, and lab data sheets</a:t>
            </a:r>
            <a:endParaRPr lang="en-US" sz="3200" dirty="0"/>
          </a:p>
          <a:p>
            <a:r>
              <a:rPr lang="en-US" sz="2800" dirty="0">
                <a:hlinkClick r:id="rId3"/>
              </a:rPr>
              <a:t>https://www.gpb.org/chemistry-study-of-matter/episodes/101</a:t>
            </a:r>
            <a:endParaRPr lang="en-US" sz="4400" dirty="0"/>
          </a:p>
        </p:txBody>
      </p:sp>
      <p:sp>
        <p:nvSpPr>
          <p:cNvPr id="3" name="Slide Number Placeholder 2">
            <a:extLst>
              <a:ext uri="{FF2B5EF4-FFF2-40B4-BE49-F238E27FC236}">
                <a16:creationId xmlns:a16="http://schemas.microsoft.com/office/drawing/2014/main" id="{51FFBE12-5175-493F-AFB4-C73396A13B23}"/>
              </a:ext>
            </a:extLst>
          </p:cNvPr>
          <p:cNvSpPr>
            <a:spLocks noGrp="1"/>
          </p:cNvSpPr>
          <p:nvPr>
            <p:ph type="sldNum" sz="quarter" idx="12"/>
          </p:nvPr>
        </p:nvSpPr>
        <p:spPr/>
        <p:txBody>
          <a:bodyPr/>
          <a:lstStyle/>
          <a:p>
            <a:fld id="{16630861-4318-414B-8E21-CA5F03E7BD41}" type="slidenum">
              <a:rPr lang="en-US" smtClean="0"/>
              <a:t>5</a:t>
            </a:fld>
            <a:endParaRPr lang="en-US"/>
          </a:p>
        </p:txBody>
      </p:sp>
      <p:pic>
        <p:nvPicPr>
          <p:cNvPr id="2054" name="Picture 6" descr="What Is Chemistry? | Chemistry Matters - YouTube">
            <a:extLst>
              <a:ext uri="{FF2B5EF4-FFF2-40B4-BE49-F238E27FC236}">
                <a16:creationId xmlns:a16="http://schemas.microsoft.com/office/drawing/2014/main" id="{24938B5C-BC5E-4C5C-9FD2-01780D70F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824" b="31989"/>
          <a:stretch/>
        </p:blipFill>
        <p:spPr bwMode="auto">
          <a:xfrm>
            <a:off x="0" y="0"/>
            <a:ext cx="9144000" cy="247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472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6C78D48-0151-4943-B405-02794E779E57}"/>
              </a:ext>
            </a:extLst>
          </p:cNvPr>
          <p:cNvSpPr>
            <a:spLocks noGrp="1"/>
          </p:cNvSpPr>
          <p:nvPr>
            <p:ph idx="1"/>
          </p:nvPr>
        </p:nvSpPr>
        <p:spPr>
          <a:xfrm>
            <a:off x="308286" y="2810244"/>
            <a:ext cx="8527427" cy="2944140"/>
          </a:xfrm>
        </p:spPr>
        <p:txBody>
          <a:bodyPr>
            <a:noAutofit/>
          </a:bodyPr>
          <a:lstStyle/>
          <a:p>
            <a:r>
              <a:rPr lang="en-US" sz="3200" dirty="0">
                <a:solidFill>
                  <a:schemeClr val="tx1"/>
                </a:solidFill>
              </a:rPr>
              <a:t>High School Physics</a:t>
            </a:r>
          </a:p>
          <a:p>
            <a:r>
              <a:rPr lang="en-US" sz="3200" dirty="0">
                <a:solidFill>
                  <a:schemeClr val="tx1"/>
                </a:solidFill>
              </a:rPr>
              <a:t>Videos of lab discussions &amp; experiments</a:t>
            </a:r>
          </a:p>
          <a:p>
            <a:r>
              <a:rPr lang="en-US" sz="3200" dirty="0">
                <a:solidFill>
                  <a:schemeClr val="tx1"/>
                </a:solidFill>
              </a:rPr>
              <a:t>Note-taking guides, worksheets, and lab data sheets</a:t>
            </a:r>
            <a:endParaRPr lang="en-US" sz="3200" dirty="0"/>
          </a:p>
          <a:p>
            <a:r>
              <a:rPr lang="en-US" sz="2800" dirty="0">
                <a:hlinkClick r:id="rId3"/>
              </a:rPr>
              <a:t>https://www.gpb.org/chemistry-study-of-matter/episodes/101</a:t>
            </a:r>
            <a:endParaRPr lang="en-US" sz="4400" dirty="0"/>
          </a:p>
        </p:txBody>
      </p:sp>
      <p:sp>
        <p:nvSpPr>
          <p:cNvPr id="3" name="Slide Number Placeholder 2">
            <a:extLst>
              <a:ext uri="{FF2B5EF4-FFF2-40B4-BE49-F238E27FC236}">
                <a16:creationId xmlns:a16="http://schemas.microsoft.com/office/drawing/2014/main" id="{51FFBE12-5175-493F-AFB4-C73396A13B23}"/>
              </a:ext>
            </a:extLst>
          </p:cNvPr>
          <p:cNvSpPr>
            <a:spLocks noGrp="1"/>
          </p:cNvSpPr>
          <p:nvPr>
            <p:ph type="sldNum" sz="quarter" idx="12"/>
          </p:nvPr>
        </p:nvSpPr>
        <p:spPr/>
        <p:txBody>
          <a:bodyPr/>
          <a:lstStyle/>
          <a:p>
            <a:fld id="{16630861-4318-414B-8E21-CA5F03E7BD41}" type="slidenum">
              <a:rPr lang="en-US" smtClean="0"/>
              <a:t>6</a:t>
            </a:fld>
            <a:endParaRPr lang="en-US"/>
          </a:p>
        </p:txBody>
      </p:sp>
      <p:pic>
        <p:nvPicPr>
          <p:cNvPr id="1026" name="Picture 2" descr="Physics in Motion">
            <a:extLst>
              <a:ext uri="{FF2B5EF4-FFF2-40B4-BE49-F238E27FC236}">
                <a16:creationId xmlns:a16="http://schemas.microsoft.com/office/drawing/2014/main" id="{57BAEE67-515F-40A6-8F98-55C1B4E8C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85" y="136522"/>
            <a:ext cx="8527427" cy="255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866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6C78D48-0151-4943-B405-02794E779E57}"/>
              </a:ext>
            </a:extLst>
          </p:cNvPr>
          <p:cNvSpPr>
            <a:spLocks noGrp="1"/>
          </p:cNvSpPr>
          <p:nvPr>
            <p:ph idx="1"/>
          </p:nvPr>
        </p:nvSpPr>
        <p:spPr>
          <a:xfrm>
            <a:off x="308286" y="2617740"/>
            <a:ext cx="8527427" cy="2944140"/>
          </a:xfrm>
        </p:spPr>
        <p:txBody>
          <a:bodyPr>
            <a:noAutofit/>
          </a:bodyPr>
          <a:lstStyle/>
          <a:p>
            <a:r>
              <a:rPr lang="en-US" sz="3200" dirty="0">
                <a:solidFill>
                  <a:schemeClr val="tx1"/>
                </a:solidFill>
              </a:rPr>
              <a:t>FREE online resource for high school chemistry teachers </a:t>
            </a:r>
          </a:p>
          <a:p>
            <a:r>
              <a:rPr lang="en-US" sz="3200" dirty="0">
                <a:solidFill>
                  <a:schemeClr val="tx1"/>
                </a:solidFill>
              </a:rPr>
              <a:t>virtual labs, </a:t>
            </a:r>
          </a:p>
          <a:p>
            <a:r>
              <a:rPr lang="en-US" sz="3200" dirty="0">
                <a:solidFill>
                  <a:schemeClr val="tx1"/>
                </a:solidFill>
              </a:rPr>
              <a:t>scenario-based learning activities,</a:t>
            </a:r>
          </a:p>
          <a:p>
            <a:r>
              <a:rPr lang="en-US" sz="3200" dirty="0">
                <a:solidFill>
                  <a:schemeClr val="tx1"/>
                </a:solidFill>
              </a:rPr>
              <a:t>tutorials, </a:t>
            </a:r>
          </a:p>
          <a:p>
            <a:r>
              <a:rPr lang="en-US" sz="3200" dirty="0">
                <a:solidFill>
                  <a:schemeClr val="tx1"/>
                </a:solidFill>
              </a:rPr>
              <a:t>concept tests. </a:t>
            </a:r>
            <a:endParaRPr lang="en-US" sz="6000" dirty="0">
              <a:solidFill>
                <a:schemeClr val="tx1"/>
              </a:solidFill>
            </a:endParaRPr>
          </a:p>
          <a:p>
            <a:endParaRPr lang="en-US" sz="4800" dirty="0"/>
          </a:p>
        </p:txBody>
      </p:sp>
      <p:sp>
        <p:nvSpPr>
          <p:cNvPr id="3" name="Slide Number Placeholder 2">
            <a:extLst>
              <a:ext uri="{FF2B5EF4-FFF2-40B4-BE49-F238E27FC236}">
                <a16:creationId xmlns:a16="http://schemas.microsoft.com/office/drawing/2014/main" id="{51FFBE12-5175-493F-AFB4-C73396A13B23}"/>
              </a:ext>
            </a:extLst>
          </p:cNvPr>
          <p:cNvSpPr>
            <a:spLocks noGrp="1"/>
          </p:cNvSpPr>
          <p:nvPr>
            <p:ph type="sldNum" sz="quarter" idx="12"/>
          </p:nvPr>
        </p:nvSpPr>
        <p:spPr/>
        <p:txBody>
          <a:bodyPr/>
          <a:lstStyle/>
          <a:p>
            <a:fld id="{16630861-4318-414B-8E21-CA5F03E7BD41}" type="slidenum">
              <a:rPr lang="en-US" smtClean="0"/>
              <a:t>7</a:t>
            </a:fld>
            <a:endParaRPr lang="en-US"/>
          </a:p>
        </p:txBody>
      </p:sp>
      <p:pic>
        <p:nvPicPr>
          <p:cNvPr id="3076" name="Picture 4" descr="ChemCollective Logo Redesign - Julia Has A Portfolio">
            <a:extLst>
              <a:ext uri="{FF2B5EF4-FFF2-40B4-BE49-F238E27FC236}">
                <a16:creationId xmlns:a16="http://schemas.microsoft.com/office/drawing/2014/main" id="{680D05F0-8288-42DE-9DAC-998FCD080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58" b="17447"/>
          <a:stretch/>
        </p:blipFill>
        <p:spPr bwMode="auto">
          <a:xfrm>
            <a:off x="0" y="1"/>
            <a:ext cx="9144000" cy="252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015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FFBE12-5175-493F-AFB4-C73396A13B23}"/>
              </a:ext>
            </a:extLst>
          </p:cNvPr>
          <p:cNvSpPr>
            <a:spLocks noGrp="1"/>
          </p:cNvSpPr>
          <p:nvPr>
            <p:ph type="sldNum" sz="quarter" idx="12"/>
          </p:nvPr>
        </p:nvSpPr>
        <p:spPr/>
        <p:txBody>
          <a:bodyPr/>
          <a:lstStyle/>
          <a:p>
            <a:fld id="{16630861-4318-414B-8E21-CA5F03E7BD41}" type="slidenum">
              <a:rPr lang="en-US" smtClean="0"/>
              <a:t>8</a:t>
            </a:fld>
            <a:endParaRPr lang="en-US"/>
          </a:p>
        </p:txBody>
      </p:sp>
      <p:pic>
        <p:nvPicPr>
          <p:cNvPr id="5" name="Content Placeholder 4">
            <a:extLst>
              <a:ext uri="{FF2B5EF4-FFF2-40B4-BE49-F238E27FC236}">
                <a16:creationId xmlns:a16="http://schemas.microsoft.com/office/drawing/2014/main" id="{FAD06C9C-6DBE-4B2C-9CCD-013FFA7EB799}"/>
              </a:ext>
            </a:extLst>
          </p:cNvPr>
          <p:cNvPicPr>
            <a:picLocks noGrp="1" noChangeAspect="1"/>
          </p:cNvPicPr>
          <p:nvPr>
            <p:ph idx="1"/>
          </p:nvPr>
        </p:nvPicPr>
        <p:blipFill>
          <a:blip r:embed="rId3"/>
          <a:stretch>
            <a:fillRect/>
          </a:stretch>
        </p:blipFill>
        <p:spPr>
          <a:xfrm>
            <a:off x="96252" y="54087"/>
            <a:ext cx="8951495" cy="5871871"/>
          </a:xfrm>
          <a:prstGeom prst="rect">
            <a:avLst/>
          </a:prstGeom>
          <a:ln w="63500">
            <a:solidFill>
              <a:srgbClr val="00386A"/>
            </a:solidFill>
          </a:ln>
        </p:spPr>
      </p:pic>
    </p:spTree>
    <p:extLst>
      <p:ext uri="{BB962C8B-B14F-4D97-AF65-F5344CB8AC3E}">
        <p14:creationId xmlns:p14="http://schemas.microsoft.com/office/powerpoint/2010/main" val="399924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848-4C45-475A-9CB8-2828F8159B4C}"/>
              </a:ext>
            </a:extLst>
          </p:cNvPr>
          <p:cNvSpPr>
            <a:spLocks noGrp="1"/>
          </p:cNvSpPr>
          <p:nvPr>
            <p:ph type="title"/>
          </p:nvPr>
        </p:nvSpPr>
        <p:spPr>
          <a:xfrm>
            <a:off x="765664" y="3896597"/>
            <a:ext cx="8527427" cy="1400159"/>
          </a:xfrm>
        </p:spPr>
        <p:txBody>
          <a:bodyPr>
            <a:noAutofit/>
          </a:bodyPr>
          <a:lstStyle/>
          <a:p>
            <a:r>
              <a:rPr lang="en-US" sz="4800" dirty="0"/>
              <a:t>Questions?</a:t>
            </a:r>
            <a:br>
              <a:rPr lang="en-US" sz="4800" dirty="0"/>
            </a:br>
            <a:r>
              <a:rPr lang="en-US" sz="4800" dirty="0"/>
              <a:t/>
            </a:r>
            <a:br>
              <a:rPr lang="en-US" sz="4800" dirty="0"/>
            </a:br>
            <a:r>
              <a:rPr lang="en-US" sz="4800" dirty="0"/>
              <a:t>Comments?</a:t>
            </a:r>
            <a:br>
              <a:rPr lang="en-US" sz="4800" dirty="0"/>
            </a:br>
            <a:r>
              <a:rPr lang="en-US" sz="4800" dirty="0"/>
              <a:t/>
            </a:r>
            <a:br>
              <a:rPr lang="en-US" sz="4800" dirty="0"/>
            </a:br>
            <a:r>
              <a:rPr lang="en-US" sz="4800" dirty="0"/>
              <a:t>Suggestions?</a:t>
            </a:r>
          </a:p>
        </p:txBody>
      </p:sp>
      <p:sp>
        <p:nvSpPr>
          <p:cNvPr id="4" name="Slide Number Placeholder 3">
            <a:extLst>
              <a:ext uri="{FF2B5EF4-FFF2-40B4-BE49-F238E27FC236}">
                <a16:creationId xmlns:a16="http://schemas.microsoft.com/office/drawing/2014/main" id="{18662356-6A15-45C4-8B6A-5716852A34C0}"/>
              </a:ext>
            </a:extLst>
          </p:cNvPr>
          <p:cNvSpPr>
            <a:spLocks noGrp="1"/>
          </p:cNvSpPr>
          <p:nvPr>
            <p:ph type="sldNum" sz="quarter" idx="12"/>
          </p:nvPr>
        </p:nvSpPr>
        <p:spPr/>
        <p:txBody>
          <a:bodyPr/>
          <a:lstStyle/>
          <a:p>
            <a:fld id="{16630861-4318-414B-8E21-CA5F03E7BD41}" type="slidenum">
              <a:rPr lang="en-US" smtClean="0"/>
              <a:t>9</a:t>
            </a:fld>
            <a:endParaRPr lang="en-US"/>
          </a:p>
        </p:txBody>
      </p:sp>
    </p:spTree>
    <p:extLst>
      <p:ext uri="{BB962C8B-B14F-4D97-AF65-F5344CB8AC3E}">
        <p14:creationId xmlns:p14="http://schemas.microsoft.com/office/powerpoint/2010/main" val="3921795320"/>
      </p:ext>
    </p:extLst>
  </p:cSld>
  <p:clrMapOvr>
    <a:masterClrMapping/>
  </p:clrMapOvr>
</p:sld>
</file>

<file path=ppt/theme/theme1.xml><?xml version="1.0" encoding="utf-8"?>
<a:theme xmlns:a="http://schemas.openxmlformats.org/drawingml/2006/main" name="WVDE_2017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DE_2017Theme2" id="{44F0BE6C-34C6-EC46-AFE6-CDB91FC5A479}" vid="{EC7969FB-EEA3-4642-839C-4BC2186169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21a42c84-3457-45b5-bf99-009e741a2e4c" xsi:nil="true"/>
    <Invited_Teachers xmlns="21a42c84-3457-45b5-bf99-009e741a2e4c" xsi:nil="true"/>
    <IsNotebookLocked xmlns="21a42c84-3457-45b5-bf99-009e741a2e4c" xsi:nil="true"/>
    <Distribution_Groups xmlns="21a42c84-3457-45b5-bf99-009e741a2e4c" xsi:nil="true"/>
    <Self_Registration_Enabled xmlns="21a42c84-3457-45b5-bf99-009e741a2e4c" xsi:nil="true"/>
    <Math_Settings xmlns="21a42c84-3457-45b5-bf99-009e741a2e4c" xsi:nil="true"/>
    <TeamsChannelId xmlns="21a42c84-3457-45b5-bf99-009e741a2e4c" xsi:nil="true"/>
    <Students xmlns="21a42c84-3457-45b5-bf99-009e741a2e4c">
      <UserInfo>
        <DisplayName/>
        <AccountId xsi:nil="true"/>
        <AccountType/>
      </UserInfo>
    </Students>
    <DefaultSectionNames xmlns="21a42c84-3457-45b5-bf99-009e741a2e4c" xsi:nil="true"/>
    <Is_Collaboration_Space_Locked xmlns="21a42c84-3457-45b5-bf99-009e741a2e4c" xsi:nil="true"/>
    <NotebookType xmlns="21a42c84-3457-45b5-bf99-009e741a2e4c" xsi:nil="true"/>
    <Teachers xmlns="21a42c84-3457-45b5-bf99-009e741a2e4c">
      <UserInfo>
        <DisplayName/>
        <AccountId xsi:nil="true"/>
        <AccountType/>
      </UserInfo>
    </Teachers>
    <Student_Groups xmlns="21a42c84-3457-45b5-bf99-009e741a2e4c">
      <UserInfo>
        <DisplayName/>
        <AccountId xsi:nil="true"/>
        <AccountType/>
      </UserInfo>
    </Student_Groups>
    <LMS_Mappings xmlns="21a42c84-3457-45b5-bf99-009e741a2e4c" xsi:nil="true"/>
    <Owner xmlns="21a42c84-3457-45b5-bf99-009e741a2e4c">
      <UserInfo>
        <DisplayName/>
        <AccountId xsi:nil="true"/>
        <AccountType/>
      </UserInfo>
    </Owner>
    <StudentGroups xmlns="21a42c84-3457-45b5-bf99-009e741a2e4c" xsi:nil="true"/>
    <Has_Teacher_Only_SectionGroup xmlns="21a42c84-3457-45b5-bf99-009e741a2e4c" xsi:nil="true"/>
    <Self_Registration_Enabled0 xmlns="21a42c84-3457-45b5-bf99-009e741a2e4c" xsi:nil="true"/>
    <Invited_Students xmlns="21a42c84-3457-45b5-bf99-009e741a2e4c" xsi:nil="true"/>
    <FolderType xmlns="21a42c84-3457-45b5-bf99-009e741a2e4c" xsi:nil="true"/>
    <CultureName xmlns="21a42c84-3457-45b5-bf99-009e741a2e4c" xsi:nil="true"/>
    <Templates xmlns="21a42c84-3457-45b5-bf99-009e741a2e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1FDBD696954F4C99ACE607686D4A46" ma:contentTypeVersion="34" ma:contentTypeDescription="Create a new document." ma:contentTypeScope="" ma:versionID="db063bc1e710ab94514dcd8bc45b839b">
  <xsd:schema xmlns:xsd="http://www.w3.org/2001/XMLSchema" xmlns:xs="http://www.w3.org/2001/XMLSchema" xmlns:p="http://schemas.microsoft.com/office/2006/metadata/properties" xmlns:ns3="3dfc7735-6c74-4e44-88d7-c8513e424d6f" xmlns:ns4="21a42c84-3457-45b5-bf99-009e741a2e4c" targetNamespace="http://schemas.microsoft.com/office/2006/metadata/properties" ma:root="true" ma:fieldsID="277b73b9915ddf6b0d7555fec9679f87" ns3:_="" ns4:_="">
    <xsd:import namespace="3dfc7735-6c74-4e44-88d7-c8513e424d6f"/>
    <xsd:import namespace="21a42c84-3457-45b5-bf99-009e741a2e4c"/>
    <xsd:element name="properties">
      <xsd:complexType>
        <xsd:sequence>
          <xsd:element name="documentManagement">
            <xsd:complexType>
              <xsd:all>
                <xsd:element ref="ns3:SharedWithUsers" minOccurs="0"/>
                <xsd:element ref="ns3:SharingHintHash" minOccurs="0"/>
                <xsd:element ref="ns3:SharedWithDetails" minOccurs="0"/>
                <xsd:element ref="ns4:NotebookType" minOccurs="0"/>
                <xsd:element ref="ns4:FolderType" minOccurs="0"/>
                <xsd:element ref="ns4:Owner" minOccurs="0"/>
                <xsd:element ref="ns4:Teachers" minOccurs="0"/>
                <xsd:element ref="ns4:Students" minOccurs="0"/>
                <xsd:element ref="ns4:DefaultSectionNames" minOccurs="0"/>
                <xsd:element ref="ns4:AppVersion" minOccurs="0"/>
                <xsd:element ref="ns4:StudentGroups" minOccurs="0"/>
                <xsd:element ref="ns4:Student_Groups" minOccurs="0"/>
                <xsd:element ref="ns4:Invited_Teachers" minOccurs="0"/>
                <xsd:element ref="ns4:Invited_Students" minOccurs="0"/>
                <xsd:element ref="ns4:Self_Registration_Enabled" minOccurs="0"/>
                <xsd:element ref="ns4:Has_Teacher_Only_SectionGroup" minOccurs="0"/>
                <xsd:element ref="ns4:CultureName" minOccurs="0"/>
                <xsd:element ref="ns4:Is_Collaboration_Space_Locked" minOccurs="0"/>
                <xsd:element ref="ns4:MediaServiceMetadata" minOccurs="0"/>
                <xsd:element ref="ns4:MediaServiceFastMetadata" minOccurs="0"/>
                <xsd:element ref="ns4:Templates" minOccurs="0"/>
                <xsd:element ref="ns4:Self_Registration_Enabled0" minOccurs="0"/>
                <xsd:element ref="ns4:MediaServiceDateTaken" minOccurs="0"/>
                <xsd:element ref="ns4:MediaServiceAutoTags" minOccurs="0"/>
                <xsd:element ref="ns4:MediaServiceGenerationTime" minOccurs="0"/>
                <xsd:element ref="ns4:MediaServiceEventHashCode" minOccurs="0"/>
                <xsd:element ref="ns4:TeamsChannelId" minOccurs="0"/>
                <xsd:element ref="ns4:Math_Settings" minOccurs="0"/>
                <xsd:element ref="ns4:Distribution_Groups" minOccurs="0"/>
                <xsd:element ref="ns4:LMS_Mappings" minOccurs="0"/>
                <xsd:element ref="ns4:IsNotebookLocked"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c7735-6c74-4e44-88d7-c8513e424d6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a42c84-3457-45b5-bf99-009e741a2e4c" elementFormDefault="qualified">
    <xsd:import namespace="http://schemas.microsoft.com/office/2006/documentManagement/types"/>
    <xsd:import namespace="http://schemas.microsoft.com/office/infopath/2007/PartnerControls"/>
    <xsd:element name="NotebookType" ma:index="11" nillable="true" ma:displayName="Notebook Type" ma:indexed="tru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eachers" ma:index="1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AppVersion" ma:index="17" nillable="true" ma:displayName="App Version" ma:internalName="AppVersion">
      <xsd:simpleType>
        <xsd:restriction base="dms:Text"/>
      </xsd:simpleType>
    </xsd:element>
    <xsd:element name="StudentGroups" ma:index="18" nillable="true" ma:displayName="StudentGroups" ma:internalName="StudentGroups">
      <xsd:simpleType>
        <xsd:restriction base="dms:Note">
          <xsd:maxLength value="255"/>
        </xsd:restriction>
      </xsd:simple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CultureName" ma:index="24" nillable="true" ma:displayName="Culture Name" ma:internalName="CultureName">
      <xsd:simpleType>
        <xsd:restriction base="dms:Text"/>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Templates" ma:index="28" nillable="true" ma:displayName="Templates" ma:internalName="Templates">
      <xsd:simpleType>
        <xsd:restriction base="dms:Note">
          <xsd:maxLength value="255"/>
        </xsd:restriction>
      </xsd:simpleType>
    </xsd:element>
    <xsd:element name="Self_Registration_Enabled0" ma:index="29" nillable="true" ma:displayName="Self Registration Enabled" ma:internalName="Self_Registration_Enabled0">
      <xsd:simpleType>
        <xsd:restriction base="dms:Boolean"/>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TeamsChannelId" ma:index="34" nillable="true" ma:displayName="Teams Channel Id" ma:internalName="TeamsChannelId">
      <xsd:simpleType>
        <xsd:restriction base="dms:Text"/>
      </xsd:simpleType>
    </xsd:element>
    <xsd:element name="Math_Settings" ma:index="35" nillable="true" ma:displayName="Math Settings" ma:internalName="Math_Settings">
      <xsd:simpleType>
        <xsd:restriction base="dms:Text"/>
      </xsd:simpleType>
    </xsd:element>
    <xsd:element name="Distribution_Groups" ma:index="36" nillable="true" ma:displayName="Distribution Groups" ma:internalName="Distribution_Groups">
      <xsd:simpleType>
        <xsd:restriction base="dms:Note">
          <xsd:maxLength value="255"/>
        </xsd:restriction>
      </xsd:simpleType>
    </xsd:element>
    <xsd:element name="LMS_Mappings" ma:index="37" nillable="true" ma:displayName="LMS Mappings" ma:internalName="LMS_Mappings">
      <xsd:simpleType>
        <xsd:restriction base="dms:Note">
          <xsd:maxLength value="255"/>
        </xsd:restrictio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ServiceOCR" ma:index="4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3C3026-C551-40B8-A808-36DCE4CA9E83}">
  <ds:schemaRef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21a42c84-3457-45b5-bf99-009e741a2e4c"/>
    <ds:schemaRef ds:uri="http://schemas.microsoft.com/office/2006/metadata/properties"/>
    <ds:schemaRef ds:uri="http://www.w3.org/XML/1998/namespace"/>
    <ds:schemaRef ds:uri="3dfc7735-6c74-4e44-88d7-c8513e424d6f"/>
    <ds:schemaRef ds:uri="http://purl.org/dc/dcmitype/"/>
    <ds:schemaRef ds:uri="http://purl.org/dc/terms/"/>
  </ds:schemaRefs>
</ds:datastoreItem>
</file>

<file path=customXml/itemProps2.xml><?xml version="1.0" encoding="utf-8"?>
<ds:datastoreItem xmlns:ds="http://schemas.openxmlformats.org/officeDocument/2006/customXml" ds:itemID="{90446D33-4ABC-44D7-A684-9CAEBE9654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c7735-6c74-4e44-88d7-c8513e424d6f"/>
    <ds:schemaRef ds:uri="21a42c84-3457-45b5-bf99-009e741a2e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264F35-DEE3-46B5-B849-52E55570CD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1349</Words>
  <Application>Microsoft Office PowerPoint</Application>
  <PresentationFormat>On-screen Show (4:3)</PresentationFormat>
  <Paragraphs>142</Paragraphs>
  <Slides>20</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Fira Sans</vt:lpstr>
      <vt:lpstr>Fira Sans Ultra</vt:lpstr>
      <vt:lpstr>Vollkorn</vt:lpstr>
      <vt:lpstr>WVDE_2017Theme2</vt:lpstr>
      <vt:lpstr>Remote Learning Science Labs &amp; Simulations</vt:lpstr>
      <vt:lpstr>Beyond the Classroom </vt:lpstr>
      <vt:lpstr>PowerPoint Presentation</vt:lpstr>
      <vt:lpstr>PowerPoint Presentation</vt:lpstr>
      <vt:lpstr>PowerPoint Presentation</vt:lpstr>
      <vt:lpstr>PowerPoint Presentation</vt:lpstr>
      <vt:lpstr>PowerPoint Presentation</vt:lpstr>
      <vt:lpstr>PowerPoint Presentation</vt:lpstr>
      <vt:lpstr>Questions?  Comments?  Suggestions?</vt:lpstr>
      <vt:lpstr>PowerPoint Presentation</vt:lpstr>
      <vt:lpstr>PowerPoint Presentation</vt:lpstr>
      <vt:lpstr>Check Textbook Resources for Virtual Labs </vt:lpstr>
      <vt:lpstr>Questions?  Comments?  Suggestions?</vt:lpstr>
      <vt:lpstr>Questions to consider…</vt:lpstr>
      <vt:lpstr>Be Brave!  Make your own lab videos!</vt:lpstr>
      <vt:lpstr>Name: ___________________  Date: ____ Guide for Teacher Created Lab Video  * Embed questions in the video that correspond to the Lab Video Guide.   * Students pre-read the fill in the blank sentences before they watch a Lab video…  * Data is collected, solving is equations is modeled, conclusions are made.    * Additional data and equations may be assigned in the video guide. </vt:lpstr>
      <vt:lpstr>Questions?  Comments?  Suggestions?</vt:lpstr>
      <vt:lpstr>PowerPoint Presentation</vt:lpstr>
      <vt:lpstr>Robin Sizemore Science Coordinator  Jennifer Schwertfeger, Presenter Cameron High School Marshall County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Learning Science Labs &amp; Simulations</dc:title>
  <dc:creator>Jennifer Schwertfeger</dc:creator>
  <cp:lastModifiedBy>Erika Klose</cp:lastModifiedBy>
  <cp:revision>4</cp:revision>
  <dcterms:created xsi:type="dcterms:W3CDTF">2020-08-03T13:14:34Z</dcterms:created>
  <dcterms:modified xsi:type="dcterms:W3CDTF">2020-08-10T12:26:04Z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0x010100271FDBD696954F4C99ACE607686D4A46</vt:lpwstr>
  </property>
</Properties>
</file>