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3.xml" ContentType="application/vnd.openxmlformats-officedocument.presentationml.tags+xml"/>
  <Override PartName="/ppt/notesSlides/notesSlide3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62"/>
  </p:notesMasterIdLst>
  <p:sldIdLst>
    <p:sldId id="670" r:id="rId6"/>
    <p:sldId id="717" r:id="rId7"/>
    <p:sldId id="671" r:id="rId8"/>
    <p:sldId id="725" r:id="rId9"/>
    <p:sldId id="726" r:id="rId10"/>
    <p:sldId id="727" r:id="rId11"/>
    <p:sldId id="724" r:id="rId12"/>
    <p:sldId id="693" r:id="rId13"/>
    <p:sldId id="694" r:id="rId14"/>
    <p:sldId id="695" r:id="rId15"/>
    <p:sldId id="701" r:id="rId16"/>
    <p:sldId id="698" r:id="rId17"/>
    <p:sldId id="699" r:id="rId18"/>
    <p:sldId id="700" r:id="rId19"/>
    <p:sldId id="658" r:id="rId20"/>
    <p:sldId id="645" r:id="rId21"/>
    <p:sldId id="614" r:id="rId22"/>
    <p:sldId id="615" r:id="rId23"/>
    <p:sldId id="662" r:id="rId24"/>
    <p:sldId id="722" r:id="rId25"/>
    <p:sldId id="669" r:id="rId26"/>
    <p:sldId id="646" r:id="rId27"/>
    <p:sldId id="503" r:id="rId28"/>
    <p:sldId id="654" r:id="rId29"/>
    <p:sldId id="648" r:id="rId30"/>
    <p:sldId id="649" r:id="rId31"/>
    <p:sldId id="650" r:id="rId32"/>
    <p:sldId id="672" r:id="rId33"/>
    <p:sldId id="702" r:id="rId34"/>
    <p:sldId id="674" r:id="rId35"/>
    <p:sldId id="675" r:id="rId36"/>
    <p:sldId id="676" r:id="rId37"/>
    <p:sldId id="677" r:id="rId38"/>
    <p:sldId id="678" r:id="rId39"/>
    <p:sldId id="679" r:id="rId40"/>
    <p:sldId id="680" r:id="rId41"/>
    <p:sldId id="681" r:id="rId42"/>
    <p:sldId id="682" r:id="rId43"/>
    <p:sldId id="723" r:id="rId44"/>
    <p:sldId id="692" r:id="rId45"/>
    <p:sldId id="687" r:id="rId46"/>
    <p:sldId id="703" r:id="rId47"/>
    <p:sldId id="721" r:id="rId48"/>
    <p:sldId id="704" r:id="rId49"/>
    <p:sldId id="705" r:id="rId50"/>
    <p:sldId id="706" r:id="rId51"/>
    <p:sldId id="712" r:id="rId52"/>
    <p:sldId id="713" r:id="rId53"/>
    <p:sldId id="714" r:id="rId54"/>
    <p:sldId id="715" r:id="rId55"/>
    <p:sldId id="720" r:id="rId56"/>
    <p:sldId id="728" r:id="rId57"/>
    <p:sldId id="716" r:id="rId58"/>
    <p:sldId id="549" r:id="rId59"/>
    <p:sldId id="550" r:id="rId60"/>
    <p:sldId id="555"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253F"/>
    <a:srgbClr val="60636B"/>
    <a:srgbClr val="D3B257"/>
    <a:srgbClr val="003362"/>
    <a:srgbClr val="0040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240" y="66"/>
      </p:cViewPr>
      <p:guideLst/>
    </p:cSldViewPr>
  </p:slideViewPr>
  <p:notesTextViewPr>
    <p:cViewPr>
      <p:scale>
        <a:sx n="1" d="1"/>
        <a:sy n="1" d="1"/>
      </p:scale>
      <p:origin x="0" y="0"/>
    </p:cViewPr>
  </p:notesTextViewPr>
  <p:sorterViewPr>
    <p:cViewPr>
      <p:scale>
        <a:sx n="100" d="100"/>
        <a:sy n="100" d="100"/>
      </p:scale>
      <p:origin x="0" y="-127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3B83B8-569B-4E1E-961D-8DC10259FD90}" type="doc">
      <dgm:prSet loTypeId="urn:microsoft.com/office/officeart/2005/8/layout/gear1" loCatId="cycle" qsTypeId="urn:microsoft.com/office/officeart/2005/8/quickstyle/simple1" qsCatId="simple" csTypeId="urn:microsoft.com/office/officeart/2005/8/colors/accent1_2" csCatId="accent1" phldr="1"/>
      <dgm:spPr/>
    </dgm:pt>
    <dgm:pt modelId="{C5D764C4-C8BD-428D-80E9-10B9C47B8AFD}">
      <dgm:prSet phldrT="[Text]" custT="1"/>
      <dgm:spPr/>
      <dgm:t>
        <a:bodyPr/>
        <a:lstStyle/>
        <a:p>
          <a:r>
            <a:rPr lang="en-US" sz="2000"/>
            <a:t>HYBRID</a:t>
          </a:r>
          <a:r>
            <a:rPr lang="en-US" sz="2000" b="0" i="0" u="none" strike="noStrike" cap="none" baseline="0" noProof="0">
              <a:solidFill>
                <a:srgbClr val="010000"/>
              </a:solidFill>
              <a:latin typeface="Calibri Light"/>
              <a:cs typeface="Calibri Light"/>
            </a:rPr>
            <a:t>?</a:t>
          </a:r>
          <a:endParaRPr lang="en-US" sz="2000"/>
        </a:p>
      </dgm:t>
    </dgm:pt>
    <dgm:pt modelId="{AF744E7D-EB39-4025-AFF6-02C7AE528BA5}" type="parTrans" cxnId="{3D3578A7-9B78-425E-B214-CDAF958BFF1A}">
      <dgm:prSet/>
      <dgm:spPr/>
      <dgm:t>
        <a:bodyPr/>
        <a:lstStyle/>
        <a:p>
          <a:endParaRPr lang="en-US"/>
        </a:p>
      </dgm:t>
    </dgm:pt>
    <dgm:pt modelId="{C6CCD6D7-A7A7-43DA-A1FD-EA3AD532B381}" type="sibTrans" cxnId="{3D3578A7-9B78-425E-B214-CDAF958BFF1A}">
      <dgm:prSet/>
      <dgm:spPr/>
      <dgm:t>
        <a:bodyPr/>
        <a:lstStyle/>
        <a:p>
          <a:endParaRPr lang="en-US"/>
        </a:p>
      </dgm:t>
    </dgm:pt>
    <dgm:pt modelId="{75965C97-1C23-4CAC-9C92-9CC37A3B55DB}">
      <dgm:prSet phldrT="[Text]" custT="1"/>
      <dgm:spPr/>
      <dgm:t>
        <a:bodyPr/>
        <a:lstStyle/>
        <a:p>
          <a:r>
            <a:rPr lang="en-US" sz="1600"/>
            <a:t>INCLASS</a:t>
          </a:r>
          <a:r>
            <a:rPr lang="en-US" sz="1600">
              <a:latin typeface="Calibri Light" panose="020F0302020204030204"/>
            </a:rPr>
            <a:t>?</a:t>
          </a:r>
          <a:endParaRPr lang="en-US" sz="1600"/>
        </a:p>
      </dgm:t>
    </dgm:pt>
    <dgm:pt modelId="{65E29126-207A-4E08-9C45-AB05EC2CB295}" type="parTrans" cxnId="{50A25785-91B3-4D40-A5C9-1C81827736A7}">
      <dgm:prSet/>
      <dgm:spPr/>
      <dgm:t>
        <a:bodyPr/>
        <a:lstStyle/>
        <a:p>
          <a:endParaRPr lang="en-US"/>
        </a:p>
      </dgm:t>
    </dgm:pt>
    <dgm:pt modelId="{5BA445D9-60AB-4D29-9E2E-105966A8CCC5}" type="sibTrans" cxnId="{50A25785-91B3-4D40-A5C9-1C81827736A7}">
      <dgm:prSet/>
      <dgm:spPr/>
      <dgm:t>
        <a:bodyPr/>
        <a:lstStyle/>
        <a:p>
          <a:endParaRPr lang="en-US"/>
        </a:p>
      </dgm:t>
    </dgm:pt>
    <dgm:pt modelId="{98C9B337-7987-491D-9488-3B89913C7C65}">
      <dgm:prSet phldrT="[Text]" custT="1"/>
      <dgm:spPr/>
      <dgm:t>
        <a:bodyPr/>
        <a:lstStyle/>
        <a:p>
          <a:r>
            <a:rPr lang="en-US" sz="1400"/>
            <a:t>VIRTUAL</a:t>
          </a:r>
          <a:r>
            <a:rPr lang="en-US" sz="1400">
              <a:latin typeface="Calibri Light" panose="020F0302020204030204"/>
            </a:rPr>
            <a:t>?</a:t>
          </a:r>
          <a:endParaRPr lang="en-US" sz="1400"/>
        </a:p>
      </dgm:t>
    </dgm:pt>
    <dgm:pt modelId="{5218DE6A-03D2-4FC2-A11B-3DA0DBC81234}" type="parTrans" cxnId="{3C887710-E52C-4A20-AD58-58EE1A40A59F}">
      <dgm:prSet/>
      <dgm:spPr/>
      <dgm:t>
        <a:bodyPr/>
        <a:lstStyle/>
        <a:p>
          <a:endParaRPr lang="en-US"/>
        </a:p>
      </dgm:t>
    </dgm:pt>
    <dgm:pt modelId="{10740F79-A24F-4AD5-83B1-5503C1C31C12}" type="sibTrans" cxnId="{3C887710-E52C-4A20-AD58-58EE1A40A59F}">
      <dgm:prSet/>
      <dgm:spPr/>
      <dgm:t>
        <a:bodyPr/>
        <a:lstStyle/>
        <a:p>
          <a:endParaRPr lang="en-US"/>
        </a:p>
      </dgm:t>
    </dgm:pt>
    <dgm:pt modelId="{671E9D06-B584-49CC-A8FE-EE91E9115A93}" type="pres">
      <dgm:prSet presAssocID="{A63B83B8-569B-4E1E-961D-8DC10259FD90}" presName="composite" presStyleCnt="0">
        <dgm:presLayoutVars>
          <dgm:chMax val="3"/>
          <dgm:animLvl val="lvl"/>
          <dgm:resizeHandles val="exact"/>
        </dgm:presLayoutVars>
      </dgm:prSet>
      <dgm:spPr/>
    </dgm:pt>
    <dgm:pt modelId="{552866C8-C257-4DDF-8144-49C27EDD8B17}" type="pres">
      <dgm:prSet presAssocID="{C5D764C4-C8BD-428D-80E9-10B9C47B8AFD}" presName="gear1" presStyleLbl="node1" presStyleIdx="0" presStyleCnt="3">
        <dgm:presLayoutVars>
          <dgm:chMax val="1"/>
          <dgm:bulletEnabled val="1"/>
        </dgm:presLayoutVars>
      </dgm:prSet>
      <dgm:spPr/>
    </dgm:pt>
    <dgm:pt modelId="{8356A998-85F4-43AA-B3AE-6EEEF169AD16}" type="pres">
      <dgm:prSet presAssocID="{C5D764C4-C8BD-428D-80E9-10B9C47B8AFD}" presName="gear1srcNode" presStyleLbl="node1" presStyleIdx="0" presStyleCnt="3"/>
      <dgm:spPr/>
    </dgm:pt>
    <dgm:pt modelId="{F8CB41FA-8E11-41E5-8D90-FC210933D4E4}" type="pres">
      <dgm:prSet presAssocID="{C5D764C4-C8BD-428D-80E9-10B9C47B8AFD}" presName="gear1dstNode" presStyleLbl="node1" presStyleIdx="0" presStyleCnt="3"/>
      <dgm:spPr/>
    </dgm:pt>
    <dgm:pt modelId="{BFBB4BAE-4430-4D98-BE8D-7FDA1F3936B6}" type="pres">
      <dgm:prSet presAssocID="{75965C97-1C23-4CAC-9C92-9CC37A3B55DB}" presName="gear2" presStyleLbl="node1" presStyleIdx="1" presStyleCnt="3">
        <dgm:presLayoutVars>
          <dgm:chMax val="1"/>
          <dgm:bulletEnabled val="1"/>
        </dgm:presLayoutVars>
      </dgm:prSet>
      <dgm:spPr/>
    </dgm:pt>
    <dgm:pt modelId="{BFDAD2F7-8CDD-42BE-A6AE-478151934D96}" type="pres">
      <dgm:prSet presAssocID="{75965C97-1C23-4CAC-9C92-9CC37A3B55DB}" presName="gear2srcNode" presStyleLbl="node1" presStyleIdx="1" presStyleCnt="3"/>
      <dgm:spPr/>
    </dgm:pt>
    <dgm:pt modelId="{F27ED110-5332-4292-A8EF-7C5ED79244B6}" type="pres">
      <dgm:prSet presAssocID="{75965C97-1C23-4CAC-9C92-9CC37A3B55DB}" presName="gear2dstNode" presStyleLbl="node1" presStyleIdx="1" presStyleCnt="3"/>
      <dgm:spPr/>
    </dgm:pt>
    <dgm:pt modelId="{2022C296-5D6E-4D7D-9161-9030BFE8861A}" type="pres">
      <dgm:prSet presAssocID="{98C9B337-7987-491D-9488-3B89913C7C65}" presName="gear3" presStyleLbl="node1" presStyleIdx="2" presStyleCnt="3"/>
      <dgm:spPr/>
    </dgm:pt>
    <dgm:pt modelId="{BB0CB916-D723-461B-9B03-B7A8EF8AF32D}" type="pres">
      <dgm:prSet presAssocID="{98C9B337-7987-491D-9488-3B89913C7C65}" presName="gear3tx" presStyleLbl="node1" presStyleIdx="2" presStyleCnt="3">
        <dgm:presLayoutVars>
          <dgm:chMax val="1"/>
          <dgm:bulletEnabled val="1"/>
        </dgm:presLayoutVars>
      </dgm:prSet>
      <dgm:spPr/>
    </dgm:pt>
    <dgm:pt modelId="{8BD3B183-1C87-49B2-A0B1-6419C60D368C}" type="pres">
      <dgm:prSet presAssocID="{98C9B337-7987-491D-9488-3B89913C7C65}" presName="gear3srcNode" presStyleLbl="node1" presStyleIdx="2" presStyleCnt="3"/>
      <dgm:spPr/>
    </dgm:pt>
    <dgm:pt modelId="{76E538CB-5A0E-4DB5-93C6-006AA04AE088}" type="pres">
      <dgm:prSet presAssocID="{98C9B337-7987-491D-9488-3B89913C7C65}" presName="gear3dstNode" presStyleLbl="node1" presStyleIdx="2" presStyleCnt="3"/>
      <dgm:spPr/>
    </dgm:pt>
    <dgm:pt modelId="{98DEE234-6613-47E8-AD9B-52A66256A668}" type="pres">
      <dgm:prSet presAssocID="{C6CCD6D7-A7A7-43DA-A1FD-EA3AD532B381}" presName="connector1" presStyleLbl="sibTrans2D1" presStyleIdx="0" presStyleCnt="3"/>
      <dgm:spPr/>
    </dgm:pt>
    <dgm:pt modelId="{C45EF65D-1292-41C6-915B-9C26FE3E5D8A}" type="pres">
      <dgm:prSet presAssocID="{5BA445D9-60AB-4D29-9E2E-105966A8CCC5}" presName="connector2" presStyleLbl="sibTrans2D1" presStyleIdx="1" presStyleCnt="3" custLinFactNeighborX="24427" custLinFactNeighborY="-11103"/>
      <dgm:spPr/>
    </dgm:pt>
    <dgm:pt modelId="{6645F700-B077-4EBF-9020-0190D536DD2D}" type="pres">
      <dgm:prSet presAssocID="{10740F79-A24F-4AD5-83B1-5503C1C31C12}" presName="connector3" presStyleLbl="sibTrans2D1" presStyleIdx="2" presStyleCnt="3"/>
      <dgm:spPr/>
    </dgm:pt>
  </dgm:ptLst>
  <dgm:cxnLst>
    <dgm:cxn modelId="{E58E8F0B-17C1-49D2-8887-95F8F1C5415D}" type="presOf" srcId="{C5D764C4-C8BD-428D-80E9-10B9C47B8AFD}" destId="{552866C8-C257-4DDF-8144-49C27EDD8B17}" srcOrd="0" destOrd="0" presId="urn:microsoft.com/office/officeart/2005/8/layout/gear1"/>
    <dgm:cxn modelId="{ABF15E0E-DAF7-47DE-9FD7-001BB47E9467}" type="presOf" srcId="{C6CCD6D7-A7A7-43DA-A1FD-EA3AD532B381}" destId="{98DEE234-6613-47E8-AD9B-52A66256A668}" srcOrd="0" destOrd="0" presId="urn:microsoft.com/office/officeart/2005/8/layout/gear1"/>
    <dgm:cxn modelId="{3C887710-E52C-4A20-AD58-58EE1A40A59F}" srcId="{A63B83B8-569B-4E1E-961D-8DC10259FD90}" destId="{98C9B337-7987-491D-9488-3B89913C7C65}" srcOrd="2" destOrd="0" parTransId="{5218DE6A-03D2-4FC2-A11B-3DA0DBC81234}" sibTransId="{10740F79-A24F-4AD5-83B1-5503C1C31C12}"/>
    <dgm:cxn modelId="{33231513-821A-4843-8891-B7390DE72C05}" type="presOf" srcId="{C5D764C4-C8BD-428D-80E9-10B9C47B8AFD}" destId="{8356A998-85F4-43AA-B3AE-6EEEF169AD16}" srcOrd="1" destOrd="0" presId="urn:microsoft.com/office/officeart/2005/8/layout/gear1"/>
    <dgm:cxn modelId="{677F396F-CECD-47A7-A847-1E9666CB9058}" type="presOf" srcId="{98C9B337-7987-491D-9488-3B89913C7C65}" destId="{BB0CB916-D723-461B-9B03-B7A8EF8AF32D}" srcOrd="1" destOrd="0" presId="urn:microsoft.com/office/officeart/2005/8/layout/gear1"/>
    <dgm:cxn modelId="{E9D7FA70-B30A-44D6-9026-D8CF3A37A63E}" type="presOf" srcId="{10740F79-A24F-4AD5-83B1-5503C1C31C12}" destId="{6645F700-B077-4EBF-9020-0190D536DD2D}" srcOrd="0" destOrd="0" presId="urn:microsoft.com/office/officeart/2005/8/layout/gear1"/>
    <dgm:cxn modelId="{9384D156-1F4C-49A4-B4D8-2BC9E238D378}" type="presOf" srcId="{75965C97-1C23-4CAC-9C92-9CC37A3B55DB}" destId="{BFDAD2F7-8CDD-42BE-A6AE-478151934D96}" srcOrd="1" destOrd="0" presId="urn:microsoft.com/office/officeart/2005/8/layout/gear1"/>
    <dgm:cxn modelId="{DD24647C-D16D-4C41-BDBD-E601CC3421AD}" type="presOf" srcId="{98C9B337-7987-491D-9488-3B89913C7C65}" destId="{76E538CB-5A0E-4DB5-93C6-006AA04AE088}" srcOrd="3" destOrd="0" presId="urn:microsoft.com/office/officeart/2005/8/layout/gear1"/>
    <dgm:cxn modelId="{7AFAB983-7710-413E-A389-BE2CCF01F6A6}" type="presOf" srcId="{75965C97-1C23-4CAC-9C92-9CC37A3B55DB}" destId="{F27ED110-5332-4292-A8EF-7C5ED79244B6}" srcOrd="2" destOrd="0" presId="urn:microsoft.com/office/officeart/2005/8/layout/gear1"/>
    <dgm:cxn modelId="{50A25785-91B3-4D40-A5C9-1C81827736A7}" srcId="{A63B83B8-569B-4E1E-961D-8DC10259FD90}" destId="{75965C97-1C23-4CAC-9C92-9CC37A3B55DB}" srcOrd="1" destOrd="0" parTransId="{65E29126-207A-4E08-9C45-AB05EC2CB295}" sibTransId="{5BA445D9-60AB-4D29-9E2E-105966A8CCC5}"/>
    <dgm:cxn modelId="{3D3578A7-9B78-425E-B214-CDAF958BFF1A}" srcId="{A63B83B8-569B-4E1E-961D-8DC10259FD90}" destId="{C5D764C4-C8BD-428D-80E9-10B9C47B8AFD}" srcOrd="0" destOrd="0" parTransId="{AF744E7D-EB39-4025-AFF6-02C7AE528BA5}" sibTransId="{C6CCD6D7-A7A7-43DA-A1FD-EA3AD532B381}"/>
    <dgm:cxn modelId="{1BBD2CBC-988D-4800-912F-5EC60F71F36F}" type="presOf" srcId="{98C9B337-7987-491D-9488-3B89913C7C65}" destId="{8BD3B183-1C87-49B2-A0B1-6419C60D368C}" srcOrd="2" destOrd="0" presId="urn:microsoft.com/office/officeart/2005/8/layout/gear1"/>
    <dgm:cxn modelId="{E11F31BC-F24C-42BD-A9F6-836EB8EDDDE6}" type="presOf" srcId="{5BA445D9-60AB-4D29-9E2E-105966A8CCC5}" destId="{C45EF65D-1292-41C6-915B-9C26FE3E5D8A}" srcOrd="0" destOrd="0" presId="urn:microsoft.com/office/officeart/2005/8/layout/gear1"/>
    <dgm:cxn modelId="{A42E0DCF-3E2E-49D6-9F62-6F281D9403A1}" type="presOf" srcId="{A63B83B8-569B-4E1E-961D-8DC10259FD90}" destId="{671E9D06-B584-49CC-A8FE-EE91E9115A93}" srcOrd="0" destOrd="0" presId="urn:microsoft.com/office/officeart/2005/8/layout/gear1"/>
    <dgm:cxn modelId="{176926D6-8EAF-4E8A-B769-BFF3FC320A91}" type="presOf" srcId="{C5D764C4-C8BD-428D-80E9-10B9C47B8AFD}" destId="{F8CB41FA-8E11-41E5-8D90-FC210933D4E4}" srcOrd="2" destOrd="0" presId="urn:microsoft.com/office/officeart/2005/8/layout/gear1"/>
    <dgm:cxn modelId="{BC119BE6-8D58-4735-A434-D36ABC046D5E}" type="presOf" srcId="{98C9B337-7987-491D-9488-3B89913C7C65}" destId="{2022C296-5D6E-4D7D-9161-9030BFE8861A}" srcOrd="0" destOrd="0" presId="urn:microsoft.com/office/officeart/2005/8/layout/gear1"/>
    <dgm:cxn modelId="{7F1493FB-F0AB-4CB9-AEFC-1C882D5A4B37}" type="presOf" srcId="{75965C97-1C23-4CAC-9C92-9CC37A3B55DB}" destId="{BFBB4BAE-4430-4D98-BE8D-7FDA1F3936B6}" srcOrd="0" destOrd="0" presId="urn:microsoft.com/office/officeart/2005/8/layout/gear1"/>
    <dgm:cxn modelId="{D8388699-F93E-43C2-B756-C6CE76CCB3E5}" type="presParOf" srcId="{671E9D06-B584-49CC-A8FE-EE91E9115A93}" destId="{552866C8-C257-4DDF-8144-49C27EDD8B17}" srcOrd="0" destOrd="0" presId="urn:microsoft.com/office/officeart/2005/8/layout/gear1"/>
    <dgm:cxn modelId="{C0B27B4F-9AF8-4688-821B-330BDE7A1CD3}" type="presParOf" srcId="{671E9D06-B584-49CC-A8FE-EE91E9115A93}" destId="{8356A998-85F4-43AA-B3AE-6EEEF169AD16}" srcOrd="1" destOrd="0" presId="urn:microsoft.com/office/officeart/2005/8/layout/gear1"/>
    <dgm:cxn modelId="{8DD90A46-8338-4310-9FBD-E3D2FEC7E0E6}" type="presParOf" srcId="{671E9D06-B584-49CC-A8FE-EE91E9115A93}" destId="{F8CB41FA-8E11-41E5-8D90-FC210933D4E4}" srcOrd="2" destOrd="0" presId="urn:microsoft.com/office/officeart/2005/8/layout/gear1"/>
    <dgm:cxn modelId="{69B6A166-1555-43DF-B61B-0DFE3B9EA19B}" type="presParOf" srcId="{671E9D06-B584-49CC-A8FE-EE91E9115A93}" destId="{BFBB4BAE-4430-4D98-BE8D-7FDA1F3936B6}" srcOrd="3" destOrd="0" presId="urn:microsoft.com/office/officeart/2005/8/layout/gear1"/>
    <dgm:cxn modelId="{A277443D-4AA9-493A-BCAF-079649DB96FF}" type="presParOf" srcId="{671E9D06-B584-49CC-A8FE-EE91E9115A93}" destId="{BFDAD2F7-8CDD-42BE-A6AE-478151934D96}" srcOrd="4" destOrd="0" presId="urn:microsoft.com/office/officeart/2005/8/layout/gear1"/>
    <dgm:cxn modelId="{F7242647-9700-4DCE-839D-D6C98B499FC3}" type="presParOf" srcId="{671E9D06-B584-49CC-A8FE-EE91E9115A93}" destId="{F27ED110-5332-4292-A8EF-7C5ED79244B6}" srcOrd="5" destOrd="0" presId="urn:microsoft.com/office/officeart/2005/8/layout/gear1"/>
    <dgm:cxn modelId="{9329FCB9-BD55-4FC9-8EE8-7A3B22B4BFB7}" type="presParOf" srcId="{671E9D06-B584-49CC-A8FE-EE91E9115A93}" destId="{2022C296-5D6E-4D7D-9161-9030BFE8861A}" srcOrd="6" destOrd="0" presId="urn:microsoft.com/office/officeart/2005/8/layout/gear1"/>
    <dgm:cxn modelId="{CB0A4074-C720-4A53-A688-501C05D82335}" type="presParOf" srcId="{671E9D06-B584-49CC-A8FE-EE91E9115A93}" destId="{BB0CB916-D723-461B-9B03-B7A8EF8AF32D}" srcOrd="7" destOrd="0" presId="urn:microsoft.com/office/officeart/2005/8/layout/gear1"/>
    <dgm:cxn modelId="{CFC007E5-557E-40B8-B39D-53C6CBE65CAB}" type="presParOf" srcId="{671E9D06-B584-49CC-A8FE-EE91E9115A93}" destId="{8BD3B183-1C87-49B2-A0B1-6419C60D368C}" srcOrd="8" destOrd="0" presId="urn:microsoft.com/office/officeart/2005/8/layout/gear1"/>
    <dgm:cxn modelId="{DB4D8CF3-0D9C-4165-9FF3-A2EB8B04A190}" type="presParOf" srcId="{671E9D06-B584-49CC-A8FE-EE91E9115A93}" destId="{76E538CB-5A0E-4DB5-93C6-006AA04AE088}" srcOrd="9" destOrd="0" presId="urn:microsoft.com/office/officeart/2005/8/layout/gear1"/>
    <dgm:cxn modelId="{69BEB186-C2B8-4EC2-81CD-5604DF951F2D}" type="presParOf" srcId="{671E9D06-B584-49CC-A8FE-EE91E9115A93}" destId="{98DEE234-6613-47E8-AD9B-52A66256A668}" srcOrd="10" destOrd="0" presId="urn:microsoft.com/office/officeart/2005/8/layout/gear1"/>
    <dgm:cxn modelId="{3F4E6249-CCB8-4CB8-B413-0361FD523637}" type="presParOf" srcId="{671E9D06-B584-49CC-A8FE-EE91E9115A93}" destId="{C45EF65D-1292-41C6-915B-9C26FE3E5D8A}" srcOrd="11" destOrd="0" presId="urn:microsoft.com/office/officeart/2005/8/layout/gear1"/>
    <dgm:cxn modelId="{E6F4717F-FC37-459A-ACD6-A23D88FB2054}" type="presParOf" srcId="{671E9D06-B584-49CC-A8FE-EE91E9115A93}" destId="{6645F700-B077-4EBF-9020-0190D536DD2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B63B26-9718-4E4D-9705-B0D013E4F06A}"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6E02109D-EBD8-4C1C-BA14-08030540BE83}" type="pres">
      <dgm:prSet presAssocID="{A7B63B26-9718-4E4D-9705-B0D013E4F06A}" presName="theList" presStyleCnt="0">
        <dgm:presLayoutVars>
          <dgm:dir/>
          <dgm:animLvl val="lvl"/>
          <dgm:resizeHandles val="exact"/>
        </dgm:presLayoutVars>
      </dgm:prSet>
      <dgm:spPr/>
    </dgm:pt>
  </dgm:ptLst>
  <dgm:cxnLst>
    <dgm:cxn modelId="{581CB15A-F4C2-4745-9B1F-025E350D042E}" type="presOf" srcId="{A7B63B26-9718-4E4D-9705-B0D013E4F06A}" destId="{6E02109D-EBD8-4C1C-BA14-08030540BE83}" srcOrd="0"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2B7D9C-9944-41FD-B014-54FBFAD415C3}"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BFDEE183-1E9C-46C6-BEE4-E91F3B60F2A9}">
      <dgm:prSet phldrT="[Text]"/>
      <dgm:spPr>
        <a:solidFill>
          <a:srgbClr val="D3B257">
            <a:alpha val="50000"/>
          </a:srgbClr>
        </a:solidFill>
      </dgm:spPr>
      <dgm:t>
        <a:bodyPr/>
        <a:lstStyle/>
        <a:p>
          <a:r>
            <a:rPr lang="en-US" b="1">
              <a:solidFill>
                <a:srgbClr val="A7253F"/>
              </a:solidFill>
            </a:rPr>
            <a:t>Education</a:t>
          </a:r>
        </a:p>
      </dgm:t>
    </dgm:pt>
    <dgm:pt modelId="{50632526-BA93-4BF4-A917-C86A7C106E92}" type="parTrans" cxnId="{FA5F3176-6DD8-41B1-87C5-60D7C2743F71}">
      <dgm:prSet/>
      <dgm:spPr/>
      <dgm:t>
        <a:bodyPr/>
        <a:lstStyle/>
        <a:p>
          <a:endParaRPr lang="en-US"/>
        </a:p>
      </dgm:t>
    </dgm:pt>
    <dgm:pt modelId="{16DC2684-2CE8-4EDF-A634-41E51D714DEA}" type="sibTrans" cxnId="{FA5F3176-6DD8-41B1-87C5-60D7C2743F71}">
      <dgm:prSet/>
      <dgm:spPr/>
      <dgm:t>
        <a:bodyPr/>
        <a:lstStyle/>
        <a:p>
          <a:endParaRPr lang="en-US"/>
        </a:p>
      </dgm:t>
    </dgm:pt>
    <dgm:pt modelId="{25C4693D-FF7C-498F-B468-21AA3BA1F4BD}">
      <dgm:prSet phldrT="[Text]"/>
      <dgm:spPr>
        <a:solidFill>
          <a:srgbClr val="D3B257">
            <a:alpha val="50000"/>
          </a:srgbClr>
        </a:solidFill>
      </dgm:spPr>
      <dgm:t>
        <a:bodyPr/>
        <a:lstStyle/>
        <a:p>
          <a:r>
            <a:rPr lang="en-US" b="1">
              <a:solidFill>
                <a:srgbClr val="A7253F"/>
              </a:solidFill>
            </a:rPr>
            <a:t>Review</a:t>
          </a:r>
        </a:p>
      </dgm:t>
    </dgm:pt>
    <dgm:pt modelId="{470DA78A-61EA-4F89-81FC-6AC32D36384F}" type="parTrans" cxnId="{6E18BD68-8BD4-49AE-8FF2-F36A72351ACC}">
      <dgm:prSet/>
      <dgm:spPr/>
      <dgm:t>
        <a:bodyPr/>
        <a:lstStyle/>
        <a:p>
          <a:endParaRPr lang="en-US"/>
        </a:p>
      </dgm:t>
    </dgm:pt>
    <dgm:pt modelId="{9ED9DBBC-8B18-43E5-B251-4942B798995C}" type="sibTrans" cxnId="{6E18BD68-8BD4-49AE-8FF2-F36A72351ACC}">
      <dgm:prSet/>
      <dgm:spPr/>
      <dgm:t>
        <a:bodyPr/>
        <a:lstStyle/>
        <a:p>
          <a:endParaRPr lang="en-US"/>
        </a:p>
      </dgm:t>
    </dgm:pt>
    <dgm:pt modelId="{AA56A231-C1D4-4F7F-BCFA-E3ECE3B4779B}">
      <dgm:prSet phldrT="[Text]"/>
      <dgm:spPr>
        <a:solidFill>
          <a:srgbClr val="D3B257">
            <a:alpha val="50000"/>
          </a:srgbClr>
        </a:solidFill>
      </dgm:spPr>
      <dgm:t>
        <a:bodyPr/>
        <a:lstStyle/>
        <a:p>
          <a:r>
            <a:rPr lang="en-US" b="1">
              <a:solidFill>
                <a:srgbClr val="A7253F"/>
              </a:solidFill>
            </a:rPr>
            <a:t>Prevention</a:t>
          </a:r>
        </a:p>
      </dgm:t>
    </dgm:pt>
    <dgm:pt modelId="{84144AB7-BF0F-4BDD-A58C-FDD71171F5D8}" type="parTrans" cxnId="{3FD17840-B4F0-4F38-9DFD-0810CDB091EA}">
      <dgm:prSet/>
      <dgm:spPr/>
      <dgm:t>
        <a:bodyPr/>
        <a:lstStyle/>
        <a:p>
          <a:endParaRPr lang="en-US"/>
        </a:p>
      </dgm:t>
    </dgm:pt>
    <dgm:pt modelId="{D377D19B-F590-4C44-92B3-8B4636B8B57A}" type="sibTrans" cxnId="{3FD17840-B4F0-4F38-9DFD-0810CDB091EA}">
      <dgm:prSet/>
      <dgm:spPr/>
      <dgm:t>
        <a:bodyPr/>
        <a:lstStyle/>
        <a:p>
          <a:endParaRPr lang="en-US"/>
        </a:p>
      </dgm:t>
    </dgm:pt>
    <dgm:pt modelId="{AF9A26D2-190E-4130-BC8F-C19CD8F034B4}" type="pres">
      <dgm:prSet presAssocID="{A92B7D9C-9944-41FD-B014-54FBFAD415C3}" presName="Name0" presStyleCnt="0">
        <dgm:presLayoutVars>
          <dgm:chMax val="7"/>
          <dgm:dir/>
          <dgm:resizeHandles val="exact"/>
        </dgm:presLayoutVars>
      </dgm:prSet>
      <dgm:spPr/>
    </dgm:pt>
    <dgm:pt modelId="{A121EE2B-49D4-4614-A701-38B6B454AD96}" type="pres">
      <dgm:prSet presAssocID="{A92B7D9C-9944-41FD-B014-54FBFAD415C3}" presName="ellipse1" presStyleLbl="vennNode1" presStyleIdx="0" presStyleCnt="3" custLinFactNeighborX="16332" custLinFactNeighborY="10595">
        <dgm:presLayoutVars>
          <dgm:bulletEnabled val="1"/>
        </dgm:presLayoutVars>
      </dgm:prSet>
      <dgm:spPr/>
    </dgm:pt>
    <dgm:pt modelId="{1295FB81-A3AD-47B0-8BAA-B63BC8D34605}" type="pres">
      <dgm:prSet presAssocID="{A92B7D9C-9944-41FD-B014-54FBFAD415C3}" presName="ellipse2" presStyleLbl="vennNode1" presStyleIdx="1" presStyleCnt="3">
        <dgm:presLayoutVars>
          <dgm:bulletEnabled val="1"/>
        </dgm:presLayoutVars>
      </dgm:prSet>
      <dgm:spPr/>
    </dgm:pt>
    <dgm:pt modelId="{B8A8A613-A94C-4C56-8CCE-2A47E5F433A4}" type="pres">
      <dgm:prSet presAssocID="{A92B7D9C-9944-41FD-B014-54FBFAD415C3}" presName="ellipse3" presStyleLbl="vennNode1" presStyleIdx="2" presStyleCnt="3" custLinFactNeighborX="-5378" custLinFactNeighborY="10595">
        <dgm:presLayoutVars>
          <dgm:bulletEnabled val="1"/>
        </dgm:presLayoutVars>
      </dgm:prSet>
      <dgm:spPr/>
    </dgm:pt>
  </dgm:ptLst>
  <dgm:cxnLst>
    <dgm:cxn modelId="{7F594B1F-E845-4B1E-A274-B22005B8CFB6}" type="presOf" srcId="{BFDEE183-1E9C-46C6-BEE4-E91F3B60F2A9}" destId="{A121EE2B-49D4-4614-A701-38B6B454AD96}" srcOrd="0" destOrd="0" presId="urn:microsoft.com/office/officeart/2005/8/layout/rings+Icon"/>
    <dgm:cxn modelId="{50F09F3D-5815-4D83-BB3E-33078FE2D81C}" type="presOf" srcId="{25C4693D-FF7C-498F-B468-21AA3BA1F4BD}" destId="{1295FB81-A3AD-47B0-8BAA-B63BC8D34605}" srcOrd="0" destOrd="0" presId="urn:microsoft.com/office/officeart/2005/8/layout/rings+Icon"/>
    <dgm:cxn modelId="{3FD17840-B4F0-4F38-9DFD-0810CDB091EA}" srcId="{A92B7D9C-9944-41FD-B014-54FBFAD415C3}" destId="{AA56A231-C1D4-4F7F-BCFA-E3ECE3B4779B}" srcOrd="2" destOrd="0" parTransId="{84144AB7-BF0F-4BDD-A58C-FDD71171F5D8}" sibTransId="{D377D19B-F590-4C44-92B3-8B4636B8B57A}"/>
    <dgm:cxn modelId="{6E18BD68-8BD4-49AE-8FF2-F36A72351ACC}" srcId="{A92B7D9C-9944-41FD-B014-54FBFAD415C3}" destId="{25C4693D-FF7C-498F-B468-21AA3BA1F4BD}" srcOrd="1" destOrd="0" parTransId="{470DA78A-61EA-4F89-81FC-6AC32D36384F}" sibTransId="{9ED9DBBC-8B18-43E5-B251-4942B798995C}"/>
    <dgm:cxn modelId="{FA5F3176-6DD8-41B1-87C5-60D7C2743F71}" srcId="{A92B7D9C-9944-41FD-B014-54FBFAD415C3}" destId="{BFDEE183-1E9C-46C6-BEE4-E91F3B60F2A9}" srcOrd="0" destOrd="0" parTransId="{50632526-BA93-4BF4-A917-C86A7C106E92}" sibTransId="{16DC2684-2CE8-4EDF-A634-41E51D714DEA}"/>
    <dgm:cxn modelId="{0DB21458-EE12-4C1A-9D34-02425335CD77}" type="presOf" srcId="{A92B7D9C-9944-41FD-B014-54FBFAD415C3}" destId="{AF9A26D2-190E-4130-BC8F-C19CD8F034B4}" srcOrd="0" destOrd="0" presId="urn:microsoft.com/office/officeart/2005/8/layout/rings+Icon"/>
    <dgm:cxn modelId="{C8E3E4B2-0742-4E66-BB4F-B4C870347871}" type="presOf" srcId="{AA56A231-C1D4-4F7F-BCFA-E3ECE3B4779B}" destId="{B8A8A613-A94C-4C56-8CCE-2A47E5F433A4}" srcOrd="0" destOrd="0" presId="urn:microsoft.com/office/officeart/2005/8/layout/rings+Icon"/>
    <dgm:cxn modelId="{2701E46B-F606-4321-BC68-EEA62F68FB54}" type="presParOf" srcId="{AF9A26D2-190E-4130-BC8F-C19CD8F034B4}" destId="{A121EE2B-49D4-4614-A701-38B6B454AD96}" srcOrd="0" destOrd="0" presId="urn:microsoft.com/office/officeart/2005/8/layout/rings+Icon"/>
    <dgm:cxn modelId="{A6C7C24A-6E8D-459C-B013-F1CEDBB92CBA}" type="presParOf" srcId="{AF9A26D2-190E-4130-BC8F-C19CD8F034B4}" destId="{1295FB81-A3AD-47B0-8BAA-B63BC8D34605}" srcOrd="1" destOrd="0" presId="urn:microsoft.com/office/officeart/2005/8/layout/rings+Icon"/>
    <dgm:cxn modelId="{102E1D7F-FE1D-451A-B243-08A3FA50EB3A}" type="presParOf" srcId="{AF9A26D2-190E-4130-BC8F-C19CD8F034B4}" destId="{B8A8A613-A94C-4C56-8CCE-2A47E5F433A4}" srcOrd="2" destOrd="0" presId="urn:microsoft.com/office/officeart/2005/8/layout/rings+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925FBB-F034-46EE-8F4C-E3E909899F3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0B8A626-E4EC-48D8-A39A-90CCBC859315}">
      <dgm:prSet phldrT="[Text]"/>
      <dgm:spPr/>
      <dgm:t>
        <a:bodyPr/>
        <a:lstStyle/>
        <a:p>
          <a:r>
            <a:rPr lang="en-US">
              <a:solidFill>
                <a:srgbClr val="D3B257"/>
              </a:solidFill>
              <a:latin typeface="Fira Sans" panose="020B0503050000020004" pitchFamily="34" charset="0"/>
            </a:rPr>
            <a:t>Progressing</a:t>
          </a:r>
        </a:p>
      </dgm:t>
    </dgm:pt>
    <dgm:pt modelId="{47D3AF23-60AA-400C-ACC9-14495040BC31}" type="parTrans" cxnId="{C6D5735C-26EF-4922-AA8B-6A31A2F52640}">
      <dgm:prSet/>
      <dgm:spPr/>
      <dgm:t>
        <a:bodyPr/>
        <a:lstStyle/>
        <a:p>
          <a:endParaRPr lang="en-US"/>
        </a:p>
      </dgm:t>
    </dgm:pt>
    <dgm:pt modelId="{2989A767-7F22-403C-97C1-2E402DD3327E}" type="sibTrans" cxnId="{C6D5735C-26EF-4922-AA8B-6A31A2F52640}">
      <dgm:prSet/>
      <dgm:spPr/>
      <dgm:t>
        <a:bodyPr/>
        <a:lstStyle/>
        <a:p>
          <a:endParaRPr lang="en-US"/>
        </a:p>
      </dgm:t>
    </dgm:pt>
    <dgm:pt modelId="{A9C6EB02-F326-466E-900D-84A2154062F2}">
      <dgm:prSet phldrT="[Text]"/>
      <dgm:spPr/>
      <dgm:t>
        <a:bodyPr/>
        <a:lstStyle/>
        <a:p>
          <a:r>
            <a:rPr lang="en-US">
              <a:latin typeface="Fira Sans"/>
            </a:rPr>
            <a:t>Continue in STEPS</a:t>
          </a:r>
        </a:p>
      </dgm:t>
    </dgm:pt>
    <dgm:pt modelId="{48C2CDEA-BB71-4901-8F28-03EEF85564FA}" type="parTrans" cxnId="{7FBC2EDE-4E1C-42BD-BC44-603675F42EF2}">
      <dgm:prSet/>
      <dgm:spPr/>
      <dgm:t>
        <a:bodyPr/>
        <a:lstStyle/>
        <a:p>
          <a:endParaRPr lang="en-US"/>
        </a:p>
      </dgm:t>
    </dgm:pt>
    <dgm:pt modelId="{F35EEFD7-4B8C-4A5E-A77A-467E4299528A}" type="sibTrans" cxnId="{7FBC2EDE-4E1C-42BD-BC44-603675F42EF2}">
      <dgm:prSet/>
      <dgm:spPr/>
      <dgm:t>
        <a:bodyPr/>
        <a:lstStyle/>
        <a:p>
          <a:endParaRPr lang="en-US"/>
        </a:p>
      </dgm:t>
    </dgm:pt>
    <dgm:pt modelId="{B44A65D8-487D-45A8-850A-554A13989828}">
      <dgm:prSet phldrT="[Text]"/>
      <dgm:spPr/>
      <dgm:t>
        <a:bodyPr/>
        <a:lstStyle/>
        <a:p>
          <a:r>
            <a:rPr lang="en-US">
              <a:solidFill>
                <a:srgbClr val="D3B257"/>
              </a:solidFill>
              <a:latin typeface="Fira Sans" panose="020B0503050000020004" pitchFamily="34" charset="0"/>
            </a:rPr>
            <a:t>Mastery</a:t>
          </a:r>
        </a:p>
      </dgm:t>
    </dgm:pt>
    <dgm:pt modelId="{60BF7A84-B1D4-44DD-8AB8-DDFAC3BC482D}" type="parTrans" cxnId="{2E71B360-9D69-4D2C-A020-84F56F9949E7}">
      <dgm:prSet/>
      <dgm:spPr/>
      <dgm:t>
        <a:bodyPr/>
        <a:lstStyle/>
        <a:p>
          <a:endParaRPr lang="en-US"/>
        </a:p>
      </dgm:t>
    </dgm:pt>
    <dgm:pt modelId="{21653666-0AA2-40CA-9DD3-C207D2C54EF3}" type="sibTrans" cxnId="{2E71B360-9D69-4D2C-A020-84F56F9949E7}">
      <dgm:prSet/>
      <dgm:spPr/>
      <dgm:t>
        <a:bodyPr/>
        <a:lstStyle/>
        <a:p>
          <a:endParaRPr lang="en-US"/>
        </a:p>
      </dgm:t>
    </dgm:pt>
    <dgm:pt modelId="{1FEFD7AD-1E7D-4218-A335-9A63F700E556}">
      <dgm:prSet phldrT="[Text]"/>
      <dgm:spPr/>
      <dgm:t>
        <a:bodyPr/>
        <a:lstStyle/>
        <a:p>
          <a:r>
            <a:rPr lang="en-US">
              <a:latin typeface="Fira Sans"/>
            </a:rPr>
            <a:t>Discontinue STEPS</a:t>
          </a:r>
        </a:p>
      </dgm:t>
    </dgm:pt>
    <dgm:pt modelId="{12F1E839-84DB-437D-9DBB-6CAE03D985B5}" type="parTrans" cxnId="{A8619466-C507-4BA5-8FFE-FF6AB07B7CC3}">
      <dgm:prSet/>
      <dgm:spPr/>
      <dgm:t>
        <a:bodyPr/>
        <a:lstStyle/>
        <a:p>
          <a:endParaRPr lang="en-US"/>
        </a:p>
      </dgm:t>
    </dgm:pt>
    <dgm:pt modelId="{1B03E94A-E3DE-4B03-85D7-6BBA555F57A4}" type="sibTrans" cxnId="{A8619466-C507-4BA5-8FFE-FF6AB07B7CC3}">
      <dgm:prSet/>
      <dgm:spPr/>
      <dgm:t>
        <a:bodyPr/>
        <a:lstStyle/>
        <a:p>
          <a:endParaRPr lang="en-US"/>
        </a:p>
      </dgm:t>
    </dgm:pt>
    <dgm:pt modelId="{0A88CF67-9CF5-4856-A92A-FE95B5F87E0F}" type="pres">
      <dgm:prSet presAssocID="{E6925FBB-F034-46EE-8F4C-E3E909899F3B}" presName="diagram" presStyleCnt="0">
        <dgm:presLayoutVars>
          <dgm:chPref val="1"/>
          <dgm:dir/>
          <dgm:animOne val="branch"/>
          <dgm:animLvl val="lvl"/>
          <dgm:resizeHandles/>
        </dgm:presLayoutVars>
      </dgm:prSet>
      <dgm:spPr/>
    </dgm:pt>
    <dgm:pt modelId="{0B957A4D-5CDE-458F-AC1E-6657C230C311}" type="pres">
      <dgm:prSet presAssocID="{60B8A626-E4EC-48D8-A39A-90CCBC859315}" presName="root" presStyleCnt="0"/>
      <dgm:spPr/>
    </dgm:pt>
    <dgm:pt modelId="{707E19A2-090A-4577-ABE4-B786D9BEFE44}" type="pres">
      <dgm:prSet presAssocID="{60B8A626-E4EC-48D8-A39A-90CCBC859315}" presName="rootComposite" presStyleCnt="0"/>
      <dgm:spPr/>
    </dgm:pt>
    <dgm:pt modelId="{DC6C6E69-BB48-4051-B14F-A9D8EA2AE09B}" type="pres">
      <dgm:prSet presAssocID="{60B8A626-E4EC-48D8-A39A-90CCBC859315}" presName="rootText" presStyleLbl="node1" presStyleIdx="0" presStyleCnt="2" custScaleX="104512"/>
      <dgm:spPr/>
    </dgm:pt>
    <dgm:pt modelId="{49529C66-A6EE-4674-A8DB-1FA8C97C391B}" type="pres">
      <dgm:prSet presAssocID="{60B8A626-E4EC-48D8-A39A-90CCBC859315}" presName="rootConnector" presStyleLbl="node1" presStyleIdx="0" presStyleCnt="2"/>
      <dgm:spPr/>
    </dgm:pt>
    <dgm:pt modelId="{61CAA23B-5EE1-4AC4-A4B1-E108AEE3C4D9}" type="pres">
      <dgm:prSet presAssocID="{60B8A626-E4EC-48D8-A39A-90CCBC859315}" presName="childShape" presStyleCnt="0"/>
      <dgm:spPr/>
    </dgm:pt>
    <dgm:pt modelId="{5C71EC62-5F52-4777-AD22-5D33883C69CE}" type="pres">
      <dgm:prSet presAssocID="{48C2CDEA-BB71-4901-8F28-03EEF85564FA}" presName="Name13" presStyleLbl="parChTrans1D2" presStyleIdx="0" presStyleCnt="2"/>
      <dgm:spPr/>
    </dgm:pt>
    <dgm:pt modelId="{55F40E52-4BD0-4DBA-A1B5-31AE0D3CD21C}" type="pres">
      <dgm:prSet presAssocID="{A9C6EB02-F326-466E-900D-84A2154062F2}" presName="childText" presStyleLbl="bgAcc1" presStyleIdx="0" presStyleCnt="2">
        <dgm:presLayoutVars>
          <dgm:bulletEnabled val="1"/>
        </dgm:presLayoutVars>
      </dgm:prSet>
      <dgm:spPr/>
    </dgm:pt>
    <dgm:pt modelId="{B36F41E3-C42D-464C-BA19-201D93E301C1}" type="pres">
      <dgm:prSet presAssocID="{B44A65D8-487D-45A8-850A-554A13989828}" presName="root" presStyleCnt="0"/>
      <dgm:spPr/>
    </dgm:pt>
    <dgm:pt modelId="{A890D905-B32F-42E4-A4A3-D29D5E6CE95F}" type="pres">
      <dgm:prSet presAssocID="{B44A65D8-487D-45A8-850A-554A13989828}" presName="rootComposite" presStyleCnt="0"/>
      <dgm:spPr/>
    </dgm:pt>
    <dgm:pt modelId="{C4426F9A-CDC3-40B7-ACAD-E1288B7CE486}" type="pres">
      <dgm:prSet presAssocID="{B44A65D8-487D-45A8-850A-554A13989828}" presName="rootText" presStyleLbl="node1" presStyleIdx="1" presStyleCnt="2"/>
      <dgm:spPr/>
    </dgm:pt>
    <dgm:pt modelId="{29FE181C-80A7-4B6A-B9B0-AA1214C0E4F9}" type="pres">
      <dgm:prSet presAssocID="{B44A65D8-487D-45A8-850A-554A13989828}" presName="rootConnector" presStyleLbl="node1" presStyleIdx="1" presStyleCnt="2"/>
      <dgm:spPr/>
    </dgm:pt>
    <dgm:pt modelId="{4CAC889B-846A-4257-BAB5-BC3B5395CFBF}" type="pres">
      <dgm:prSet presAssocID="{B44A65D8-487D-45A8-850A-554A13989828}" presName="childShape" presStyleCnt="0"/>
      <dgm:spPr/>
    </dgm:pt>
    <dgm:pt modelId="{F8CDA4D2-C669-4E7B-AEA3-373FC232A972}" type="pres">
      <dgm:prSet presAssocID="{12F1E839-84DB-437D-9DBB-6CAE03D985B5}" presName="Name13" presStyleLbl="parChTrans1D2" presStyleIdx="1" presStyleCnt="2"/>
      <dgm:spPr/>
    </dgm:pt>
    <dgm:pt modelId="{4E3A34AA-095F-44FF-B5D4-89CCF1D2C3A5}" type="pres">
      <dgm:prSet presAssocID="{1FEFD7AD-1E7D-4218-A335-9A63F700E556}" presName="childText" presStyleLbl="bgAcc1" presStyleIdx="1" presStyleCnt="2">
        <dgm:presLayoutVars>
          <dgm:bulletEnabled val="1"/>
        </dgm:presLayoutVars>
      </dgm:prSet>
      <dgm:spPr/>
    </dgm:pt>
  </dgm:ptLst>
  <dgm:cxnLst>
    <dgm:cxn modelId="{4B456E04-021A-47EF-B6C7-64425BD33A6D}" type="presOf" srcId="{A9C6EB02-F326-466E-900D-84A2154062F2}" destId="{55F40E52-4BD0-4DBA-A1B5-31AE0D3CD21C}" srcOrd="0" destOrd="0" presId="urn:microsoft.com/office/officeart/2005/8/layout/hierarchy3"/>
    <dgm:cxn modelId="{734E7406-EDB1-4AD7-A414-083926E25EBD}" type="presOf" srcId="{1FEFD7AD-1E7D-4218-A335-9A63F700E556}" destId="{4E3A34AA-095F-44FF-B5D4-89CCF1D2C3A5}" srcOrd="0" destOrd="0" presId="urn:microsoft.com/office/officeart/2005/8/layout/hierarchy3"/>
    <dgm:cxn modelId="{D13E0D2E-9EFC-40F0-9B62-C12DC6656554}" type="presOf" srcId="{60B8A626-E4EC-48D8-A39A-90CCBC859315}" destId="{49529C66-A6EE-4674-A8DB-1FA8C97C391B}" srcOrd="1" destOrd="0" presId="urn:microsoft.com/office/officeart/2005/8/layout/hierarchy3"/>
    <dgm:cxn modelId="{703D7637-9827-4125-9A91-A51EA0EB15D4}" type="presOf" srcId="{48C2CDEA-BB71-4901-8F28-03EEF85564FA}" destId="{5C71EC62-5F52-4777-AD22-5D33883C69CE}" srcOrd="0" destOrd="0" presId="urn:microsoft.com/office/officeart/2005/8/layout/hierarchy3"/>
    <dgm:cxn modelId="{1BE40D3E-1140-4CB2-B944-7020EB921B5A}" type="presOf" srcId="{12F1E839-84DB-437D-9DBB-6CAE03D985B5}" destId="{F8CDA4D2-C669-4E7B-AEA3-373FC232A972}" srcOrd="0" destOrd="0" presId="urn:microsoft.com/office/officeart/2005/8/layout/hierarchy3"/>
    <dgm:cxn modelId="{C6D5735C-26EF-4922-AA8B-6A31A2F52640}" srcId="{E6925FBB-F034-46EE-8F4C-E3E909899F3B}" destId="{60B8A626-E4EC-48D8-A39A-90CCBC859315}" srcOrd="0" destOrd="0" parTransId="{47D3AF23-60AA-400C-ACC9-14495040BC31}" sibTransId="{2989A767-7F22-403C-97C1-2E402DD3327E}"/>
    <dgm:cxn modelId="{2E71B360-9D69-4D2C-A020-84F56F9949E7}" srcId="{E6925FBB-F034-46EE-8F4C-E3E909899F3B}" destId="{B44A65D8-487D-45A8-850A-554A13989828}" srcOrd="1" destOrd="0" parTransId="{60BF7A84-B1D4-44DD-8AB8-DDFAC3BC482D}" sibTransId="{21653666-0AA2-40CA-9DD3-C207D2C54EF3}"/>
    <dgm:cxn modelId="{A8619466-C507-4BA5-8FFE-FF6AB07B7CC3}" srcId="{B44A65D8-487D-45A8-850A-554A13989828}" destId="{1FEFD7AD-1E7D-4218-A335-9A63F700E556}" srcOrd="0" destOrd="0" parTransId="{12F1E839-84DB-437D-9DBB-6CAE03D985B5}" sibTransId="{1B03E94A-E3DE-4B03-85D7-6BBA555F57A4}"/>
    <dgm:cxn modelId="{A2FC876F-611D-404A-8C7F-07ABB26A3350}" type="presOf" srcId="{B44A65D8-487D-45A8-850A-554A13989828}" destId="{C4426F9A-CDC3-40B7-ACAD-E1288B7CE486}" srcOrd="0" destOrd="0" presId="urn:microsoft.com/office/officeart/2005/8/layout/hierarchy3"/>
    <dgm:cxn modelId="{1364FF96-2D50-429D-9440-2472944F6EE0}" type="presOf" srcId="{60B8A626-E4EC-48D8-A39A-90CCBC859315}" destId="{DC6C6E69-BB48-4051-B14F-A9D8EA2AE09B}" srcOrd="0" destOrd="0" presId="urn:microsoft.com/office/officeart/2005/8/layout/hierarchy3"/>
    <dgm:cxn modelId="{659C0DA5-DDDF-48E1-8068-81EE4B8328FA}" type="presOf" srcId="{B44A65D8-487D-45A8-850A-554A13989828}" destId="{29FE181C-80A7-4B6A-B9B0-AA1214C0E4F9}" srcOrd="1" destOrd="0" presId="urn:microsoft.com/office/officeart/2005/8/layout/hierarchy3"/>
    <dgm:cxn modelId="{F21B07D9-4EDB-4274-879D-604CC91F03A1}" type="presOf" srcId="{E6925FBB-F034-46EE-8F4C-E3E909899F3B}" destId="{0A88CF67-9CF5-4856-A92A-FE95B5F87E0F}" srcOrd="0" destOrd="0" presId="urn:microsoft.com/office/officeart/2005/8/layout/hierarchy3"/>
    <dgm:cxn modelId="{7FBC2EDE-4E1C-42BD-BC44-603675F42EF2}" srcId="{60B8A626-E4EC-48D8-A39A-90CCBC859315}" destId="{A9C6EB02-F326-466E-900D-84A2154062F2}" srcOrd="0" destOrd="0" parTransId="{48C2CDEA-BB71-4901-8F28-03EEF85564FA}" sibTransId="{F35EEFD7-4B8C-4A5E-A77A-467E4299528A}"/>
    <dgm:cxn modelId="{A355F307-B0CB-4D56-B9B2-BBFCF61033DF}" type="presParOf" srcId="{0A88CF67-9CF5-4856-A92A-FE95B5F87E0F}" destId="{0B957A4D-5CDE-458F-AC1E-6657C230C311}" srcOrd="0" destOrd="0" presId="urn:microsoft.com/office/officeart/2005/8/layout/hierarchy3"/>
    <dgm:cxn modelId="{34E9D158-B996-4BA8-8B01-B14008D0EAD5}" type="presParOf" srcId="{0B957A4D-5CDE-458F-AC1E-6657C230C311}" destId="{707E19A2-090A-4577-ABE4-B786D9BEFE44}" srcOrd="0" destOrd="0" presId="urn:microsoft.com/office/officeart/2005/8/layout/hierarchy3"/>
    <dgm:cxn modelId="{FD2EF3FB-47E8-4046-B8F1-E9EE637590E9}" type="presParOf" srcId="{707E19A2-090A-4577-ABE4-B786D9BEFE44}" destId="{DC6C6E69-BB48-4051-B14F-A9D8EA2AE09B}" srcOrd="0" destOrd="0" presId="urn:microsoft.com/office/officeart/2005/8/layout/hierarchy3"/>
    <dgm:cxn modelId="{0D0140B7-08AC-4FFF-9B2C-2CA129EA5296}" type="presParOf" srcId="{707E19A2-090A-4577-ABE4-B786D9BEFE44}" destId="{49529C66-A6EE-4674-A8DB-1FA8C97C391B}" srcOrd="1" destOrd="0" presId="urn:microsoft.com/office/officeart/2005/8/layout/hierarchy3"/>
    <dgm:cxn modelId="{C5703FBC-F469-47A0-80B1-5956C69EAB1C}" type="presParOf" srcId="{0B957A4D-5CDE-458F-AC1E-6657C230C311}" destId="{61CAA23B-5EE1-4AC4-A4B1-E108AEE3C4D9}" srcOrd="1" destOrd="0" presId="urn:microsoft.com/office/officeart/2005/8/layout/hierarchy3"/>
    <dgm:cxn modelId="{31BA66E8-82B5-436C-8FF5-C746B9BFFEED}" type="presParOf" srcId="{61CAA23B-5EE1-4AC4-A4B1-E108AEE3C4D9}" destId="{5C71EC62-5F52-4777-AD22-5D33883C69CE}" srcOrd="0" destOrd="0" presId="urn:microsoft.com/office/officeart/2005/8/layout/hierarchy3"/>
    <dgm:cxn modelId="{0FC1EF11-3040-4655-9132-D664DD2154A7}" type="presParOf" srcId="{61CAA23B-5EE1-4AC4-A4B1-E108AEE3C4D9}" destId="{55F40E52-4BD0-4DBA-A1B5-31AE0D3CD21C}" srcOrd="1" destOrd="0" presId="urn:microsoft.com/office/officeart/2005/8/layout/hierarchy3"/>
    <dgm:cxn modelId="{391291FD-F8D2-4C5D-8DB8-A9B08013C26A}" type="presParOf" srcId="{0A88CF67-9CF5-4856-A92A-FE95B5F87E0F}" destId="{B36F41E3-C42D-464C-BA19-201D93E301C1}" srcOrd="1" destOrd="0" presId="urn:microsoft.com/office/officeart/2005/8/layout/hierarchy3"/>
    <dgm:cxn modelId="{865A0A1C-A528-4F21-9AD6-90772466D4F8}" type="presParOf" srcId="{B36F41E3-C42D-464C-BA19-201D93E301C1}" destId="{A890D905-B32F-42E4-A4A3-D29D5E6CE95F}" srcOrd="0" destOrd="0" presId="urn:microsoft.com/office/officeart/2005/8/layout/hierarchy3"/>
    <dgm:cxn modelId="{919B2A15-C4F5-4A7A-9F87-2B9BF94F3A34}" type="presParOf" srcId="{A890D905-B32F-42E4-A4A3-D29D5E6CE95F}" destId="{C4426F9A-CDC3-40B7-ACAD-E1288B7CE486}" srcOrd="0" destOrd="0" presId="urn:microsoft.com/office/officeart/2005/8/layout/hierarchy3"/>
    <dgm:cxn modelId="{85B89D51-6090-4204-BAB7-3F931A1EE3A2}" type="presParOf" srcId="{A890D905-B32F-42E4-A4A3-D29D5E6CE95F}" destId="{29FE181C-80A7-4B6A-B9B0-AA1214C0E4F9}" srcOrd="1" destOrd="0" presId="urn:microsoft.com/office/officeart/2005/8/layout/hierarchy3"/>
    <dgm:cxn modelId="{EC026224-01B0-412C-BB1D-321F11EDDC2B}" type="presParOf" srcId="{B36F41E3-C42D-464C-BA19-201D93E301C1}" destId="{4CAC889B-846A-4257-BAB5-BC3B5395CFBF}" srcOrd="1" destOrd="0" presId="urn:microsoft.com/office/officeart/2005/8/layout/hierarchy3"/>
    <dgm:cxn modelId="{1B13DF2A-BCE4-458C-98BB-239144AAA95C}" type="presParOf" srcId="{4CAC889B-846A-4257-BAB5-BC3B5395CFBF}" destId="{F8CDA4D2-C669-4E7B-AEA3-373FC232A972}" srcOrd="0" destOrd="0" presId="urn:microsoft.com/office/officeart/2005/8/layout/hierarchy3"/>
    <dgm:cxn modelId="{B7C58393-6236-41BE-B5BF-9CA2ED3C09C9}" type="presParOf" srcId="{4CAC889B-846A-4257-BAB5-BC3B5395CFBF}" destId="{4E3A34AA-095F-44FF-B5D4-89CCF1D2C3A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54C229-602C-4147-A6B8-9F953C8EB6F2}"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2ED4B88A-CFAA-4030-ADAA-056CA499BDD7}">
      <dgm:prSet phldrT="[Text]" custT="1"/>
      <dgm:spPr/>
      <dgm:t>
        <a:bodyPr/>
        <a:lstStyle/>
        <a:p>
          <a:r>
            <a:rPr lang="en-US" sz="3200">
              <a:solidFill>
                <a:srgbClr val="D3B257"/>
              </a:solidFill>
              <a:latin typeface="Fira Sans" panose="020B0503050000020004" pitchFamily="34" charset="0"/>
            </a:rPr>
            <a:t>Not Progressing</a:t>
          </a:r>
        </a:p>
      </dgm:t>
    </dgm:pt>
    <dgm:pt modelId="{4598C8A0-44A3-4092-808C-8AAAD16073EC}" type="parTrans" cxnId="{A4625346-783F-4559-A166-5CC5D14E02A7}">
      <dgm:prSet/>
      <dgm:spPr/>
      <dgm:t>
        <a:bodyPr/>
        <a:lstStyle/>
        <a:p>
          <a:endParaRPr lang="en-US"/>
        </a:p>
      </dgm:t>
    </dgm:pt>
    <dgm:pt modelId="{E0FAD24A-4B04-423C-9D6C-319F81B9B558}" type="sibTrans" cxnId="{A4625346-783F-4559-A166-5CC5D14E02A7}">
      <dgm:prSet/>
      <dgm:spPr/>
      <dgm:t>
        <a:bodyPr/>
        <a:lstStyle/>
        <a:p>
          <a:endParaRPr lang="en-US"/>
        </a:p>
      </dgm:t>
    </dgm:pt>
    <dgm:pt modelId="{733A6666-BD57-44A0-9AB6-557A3D7BB869}">
      <dgm:prSet phldrT="[Text]" custT="1"/>
      <dgm:spPr/>
      <dgm:t>
        <a:bodyPr/>
        <a:lstStyle/>
        <a:p>
          <a:r>
            <a:rPr lang="en-US" sz="2800">
              <a:latin typeface="Fira Sans" panose="020B0503050000020004" pitchFamily="34" charset="0"/>
            </a:rPr>
            <a:t>Look at therapy</a:t>
          </a:r>
        </a:p>
      </dgm:t>
    </dgm:pt>
    <dgm:pt modelId="{5AB9C3D5-320C-4436-8C33-02F449DD42D7}" type="parTrans" cxnId="{0C6CE61F-3F06-4C77-8942-647C538D9D4D}">
      <dgm:prSet/>
      <dgm:spPr/>
      <dgm:t>
        <a:bodyPr/>
        <a:lstStyle/>
        <a:p>
          <a:endParaRPr lang="en-US"/>
        </a:p>
      </dgm:t>
    </dgm:pt>
    <dgm:pt modelId="{AE0E8A07-D7F0-4C08-AF6A-9F19C3213908}" type="sibTrans" cxnId="{0C6CE61F-3F06-4C77-8942-647C538D9D4D}">
      <dgm:prSet/>
      <dgm:spPr/>
      <dgm:t>
        <a:bodyPr/>
        <a:lstStyle/>
        <a:p>
          <a:endParaRPr lang="en-US"/>
        </a:p>
      </dgm:t>
    </dgm:pt>
    <dgm:pt modelId="{93E2CD1E-EB65-495A-AE10-257B9FF1E9DB}">
      <dgm:prSet phldrT="[Text]" custT="1"/>
      <dgm:spPr/>
      <dgm:t>
        <a:bodyPr/>
        <a:lstStyle/>
        <a:p>
          <a:r>
            <a:rPr lang="en-US" sz="2800">
              <a:latin typeface="Fira Sans" panose="020B0503050000020004" pitchFamily="34" charset="0"/>
            </a:rPr>
            <a:t>Refer or Other Options </a:t>
          </a:r>
        </a:p>
      </dgm:t>
    </dgm:pt>
    <dgm:pt modelId="{687133CB-E64A-4629-8C83-7041F68C77F9}" type="sibTrans" cxnId="{3B19D365-1D0F-45FB-9F64-E94EAB873C69}">
      <dgm:prSet/>
      <dgm:spPr/>
      <dgm:t>
        <a:bodyPr/>
        <a:lstStyle/>
        <a:p>
          <a:endParaRPr lang="en-US"/>
        </a:p>
      </dgm:t>
    </dgm:pt>
    <dgm:pt modelId="{EC4CC3A8-2D6D-4230-811F-46BAB914A4A4}" type="parTrans" cxnId="{3B19D365-1D0F-45FB-9F64-E94EAB873C69}">
      <dgm:prSet/>
      <dgm:spPr/>
      <dgm:t>
        <a:bodyPr/>
        <a:lstStyle/>
        <a:p>
          <a:endParaRPr lang="en-US"/>
        </a:p>
      </dgm:t>
    </dgm:pt>
    <dgm:pt modelId="{1035A2E9-963D-44B3-8C0D-AD489E4324B3}" type="pres">
      <dgm:prSet presAssocID="{CC54C229-602C-4147-A6B8-9F953C8EB6F2}" presName="diagram" presStyleCnt="0">
        <dgm:presLayoutVars>
          <dgm:chPref val="1"/>
          <dgm:dir/>
          <dgm:animOne val="branch"/>
          <dgm:animLvl val="lvl"/>
          <dgm:resizeHandles/>
        </dgm:presLayoutVars>
      </dgm:prSet>
      <dgm:spPr/>
    </dgm:pt>
    <dgm:pt modelId="{38CD1D64-FBC7-461E-AD58-18B170F2907B}" type="pres">
      <dgm:prSet presAssocID="{2ED4B88A-CFAA-4030-ADAA-056CA499BDD7}" presName="root" presStyleCnt="0"/>
      <dgm:spPr/>
    </dgm:pt>
    <dgm:pt modelId="{9FAC9BF0-68AB-429F-BA6D-3BB7BFC5C451}" type="pres">
      <dgm:prSet presAssocID="{2ED4B88A-CFAA-4030-ADAA-056CA499BDD7}" presName="rootComposite" presStyleCnt="0"/>
      <dgm:spPr/>
    </dgm:pt>
    <dgm:pt modelId="{1D9FED9E-079A-42AC-B435-0E795E4ECCF8}" type="pres">
      <dgm:prSet presAssocID="{2ED4B88A-CFAA-4030-ADAA-056CA499BDD7}" presName="rootText" presStyleLbl="node1" presStyleIdx="0" presStyleCnt="1" custScaleX="131543" custLinFactNeighborX="-1682" custLinFactNeighborY="1345"/>
      <dgm:spPr/>
    </dgm:pt>
    <dgm:pt modelId="{A85DAA6E-FDE4-4646-B84E-C9B40E617D2C}" type="pres">
      <dgm:prSet presAssocID="{2ED4B88A-CFAA-4030-ADAA-056CA499BDD7}" presName="rootConnector" presStyleLbl="node1" presStyleIdx="0" presStyleCnt="1"/>
      <dgm:spPr/>
    </dgm:pt>
    <dgm:pt modelId="{2B0FE675-D31C-40C1-977A-CC2C4FF55D1D}" type="pres">
      <dgm:prSet presAssocID="{2ED4B88A-CFAA-4030-ADAA-056CA499BDD7}" presName="childShape" presStyleCnt="0"/>
      <dgm:spPr/>
    </dgm:pt>
    <dgm:pt modelId="{7518E438-764E-4F32-855C-16134CA66DED}" type="pres">
      <dgm:prSet presAssocID="{5AB9C3D5-320C-4436-8C33-02F449DD42D7}" presName="Name13" presStyleLbl="parChTrans1D2" presStyleIdx="0" presStyleCnt="2"/>
      <dgm:spPr/>
    </dgm:pt>
    <dgm:pt modelId="{8A7C3F08-AB01-4079-AD6A-2E7713761D60}" type="pres">
      <dgm:prSet presAssocID="{733A6666-BD57-44A0-9AB6-557A3D7BB869}" presName="childText" presStyleLbl="bgAcc1" presStyleIdx="0" presStyleCnt="2" custScaleX="87759" custScaleY="109232" custLinFactNeighborY="-11198">
        <dgm:presLayoutVars>
          <dgm:bulletEnabled val="1"/>
        </dgm:presLayoutVars>
      </dgm:prSet>
      <dgm:spPr/>
    </dgm:pt>
    <dgm:pt modelId="{649FA610-AB8B-49F7-97DB-DACD3A6A6A14}" type="pres">
      <dgm:prSet presAssocID="{EC4CC3A8-2D6D-4230-811F-46BAB914A4A4}" presName="Name13" presStyleLbl="parChTrans1D2" presStyleIdx="1" presStyleCnt="2"/>
      <dgm:spPr/>
    </dgm:pt>
    <dgm:pt modelId="{A591738E-116F-45F7-8CE1-3BD766F89DF1}" type="pres">
      <dgm:prSet presAssocID="{93E2CD1E-EB65-495A-AE10-257B9FF1E9DB}" presName="childText" presStyleLbl="bgAcc1" presStyleIdx="1" presStyleCnt="2" custScaleX="88565" custScaleY="103802" custLinFactNeighborX="-171" custLinFactNeighborY="-23137">
        <dgm:presLayoutVars>
          <dgm:bulletEnabled val="1"/>
        </dgm:presLayoutVars>
      </dgm:prSet>
      <dgm:spPr/>
    </dgm:pt>
  </dgm:ptLst>
  <dgm:cxnLst>
    <dgm:cxn modelId="{0C6CE61F-3F06-4C77-8942-647C538D9D4D}" srcId="{2ED4B88A-CFAA-4030-ADAA-056CA499BDD7}" destId="{733A6666-BD57-44A0-9AB6-557A3D7BB869}" srcOrd="0" destOrd="0" parTransId="{5AB9C3D5-320C-4436-8C33-02F449DD42D7}" sibTransId="{AE0E8A07-D7F0-4C08-AF6A-9F19C3213908}"/>
    <dgm:cxn modelId="{4A720B22-3414-439B-A275-6FCFF2D6DADA}" type="presOf" srcId="{5AB9C3D5-320C-4436-8C33-02F449DD42D7}" destId="{7518E438-764E-4F32-855C-16134CA66DED}" srcOrd="0" destOrd="0" presId="urn:microsoft.com/office/officeart/2005/8/layout/hierarchy3"/>
    <dgm:cxn modelId="{1E1CE536-30F0-4CDC-9905-56D5535593C4}" type="presOf" srcId="{733A6666-BD57-44A0-9AB6-557A3D7BB869}" destId="{8A7C3F08-AB01-4079-AD6A-2E7713761D60}" srcOrd="0" destOrd="0" presId="urn:microsoft.com/office/officeart/2005/8/layout/hierarchy3"/>
    <dgm:cxn modelId="{3B19D365-1D0F-45FB-9F64-E94EAB873C69}" srcId="{2ED4B88A-CFAA-4030-ADAA-056CA499BDD7}" destId="{93E2CD1E-EB65-495A-AE10-257B9FF1E9DB}" srcOrd="1" destOrd="0" parTransId="{EC4CC3A8-2D6D-4230-811F-46BAB914A4A4}" sibTransId="{687133CB-E64A-4629-8C83-7041F68C77F9}"/>
    <dgm:cxn modelId="{A4625346-783F-4559-A166-5CC5D14E02A7}" srcId="{CC54C229-602C-4147-A6B8-9F953C8EB6F2}" destId="{2ED4B88A-CFAA-4030-ADAA-056CA499BDD7}" srcOrd="0" destOrd="0" parTransId="{4598C8A0-44A3-4092-808C-8AAAD16073EC}" sibTransId="{E0FAD24A-4B04-423C-9D6C-319F81B9B558}"/>
    <dgm:cxn modelId="{CFDE8148-6FFC-4C48-852D-FFB31B4A84ED}" type="presOf" srcId="{2ED4B88A-CFAA-4030-ADAA-056CA499BDD7}" destId="{1D9FED9E-079A-42AC-B435-0E795E4ECCF8}" srcOrd="0" destOrd="0" presId="urn:microsoft.com/office/officeart/2005/8/layout/hierarchy3"/>
    <dgm:cxn modelId="{E7F8F356-0B10-46EF-93D7-E518705B5659}" type="presOf" srcId="{CC54C229-602C-4147-A6B8-9F953C8EB6F2}" destId="{1035A2E9-963D-44B3-8C0D-AD489E4324B3}" srcOrd="0" destOrd="0" presId="urn:microsoft.com/office/officeart/2005/8/layout/hierarchy3"/>
    <dgm:cxn modelId="{6B5C777C-5989-4E1A-AEE5-E1D4411EF0EC}" type="presOf" srcId="{93E2CD1E-EB65-495A-AE10-257B9FF1E9DB}" destId="{A591738E-116F-45F7-8CE1-3BD766F89DF1}" srcOrd="0" destOrd="0" presId="urn:microsoft.com/office/officeart/2005/8/layout/hierarchy3"/>
    <dgm:cxn modelId="{E8EC81CF-7E26-48A8-B6AD-81D2467D7D43}" type="presOf" srcId="{EC4CC3A8-2D6D-4230-811F-46BAB914A4A4}" destId="{649FA610-AB8B-49F7-97DB-DACD3A6A6A14}" srcOrd="0" destOrd="0" presId="urn:microsoft.com/office/officeart/2005/8/layout/hierarchy3"/>
    <dgm:cxn modelId="{3D58F7F8-BA62-4F51-BA35-2801D6299A96}" type="presOf" srcId="{2ED4B88A-CFAA-4030-ADAA-056CA499BDD7}" destId="{A85DAA6E-FDE4-4646-B84E-C9B40E617D2C}" srcOrd="1" destOrd="0" presId="urn:microsoft.com/office/officeart/2005/8/layout/hierarchy3"/>
    <dgm:cxn modelId="{EF49CB71-E1DF-4C62-8959-6BDF86AD1C14}" type="presParOf" srcId="{1035A2E9-963D-44B3-8C0D-AD489E4324B3}" destId="{38CD1D64-FBC7-461E-AD58-18B170F2907B}" srcOrd="0" destOrd="0" presId="urn:microsoft.com/office/officeart/2005/8/layout/hierarchy3"/>
    <dgm:cxn modelId="{85412A87-99B7-42B4-8F81-48C62ABB7B88}" type="presParOf" srcId="{38CD1D64-FBC7-461E-AD58-18B170F2907B}" destId="{9FAC9BF0-68AB-429F-BA6D-3BB7BFC5C451}" srcOrd="0" destOrd="0" presId="urn:microsoft.com/office/officeart/2005/8/layout/hierarchy3"/>
    <dgm:cxn modelId="{1EBAE0C4-950F-4D9E-97CF-D39B1E0E0BBE}" type="presParOf" srcId="{9FAC9BF0-68AB-429F-BA6D-3BB7BFC5C451}" destId="{1D9FED9E-079A-42AC-B435-0E795E4ECCF8}" srcOrd="0" destOrd="0" presId="urn:microsoft.com/office/officeart/2005/8/layout/hierarchy3"/>
    <dgm:cxn modelId="{6722870D-1393-43B6-B157-6DFDC61F3AB0}" type="presParOf" srcId="{9FAC9BF0-68AB-429F-BA6D-3BB7BFC5C451}" destId="{A85DAA6E-FDE4-4646-B84E-C9B40E617D2C}" srcOrd="1" destOrd="0" presId="urn:microsoft.com/office/officeart/2005/8/layout/hierarchy3"/>
    <dgm:cxn modelId="{D5EB243C-AFAC-4B83-A3CC-45C40102AE0F}" type="presParOf" srcId="{38CD1D64-FBC7-461E-AD58-18B170F2907B}" destId="{2B0FE675-D31C-40C1-977A-CC2C4FF55D1D}" srcOrd="1" destOrd="0" presId="urn:microsoft.com/office/officeart/2005/8/layout/hierarchy3"/>
    <dgm:cxn modelId="{57555C58-78CD-4135-A04D-7C4A634BF601}" type="presParOf" srcId="{2B0FE675-D31C-40C1-977A-CC2C4FF55D1D}" destId="{7518E438-764E-4F32-855C-16134CA66DED}" srcOrd="0" destOrd="0" presId="urn:microsoft.com/office/officeart/2005/8/layout/hierarchy3"/>
    <dgm:cxn modelId="{B602D4B5-4331-43F7-B0BF-DD5129823FC9}" type="presParOf" srcId="{2B0FE675-D31C-40C1-977A-CC2C4FF55D1D}" destId="{8A7C3F08-AB01-4079-AD6A-2E7713761D60}" srcOrd="1" destOrd="0" presId="urn:microsoft.com/office/officeart/2005/8/layout/hierarchy3"/>
    <dgm:cxn modelId="{05E2517E-81AC-440D-88B1-C86C6BE71CA2}" type="presParOf" srcId="{2B0FE675-D31C-40C1-977A-CC2C4FF55D1D}" destId="{649FA610-AB8B-49F7-97DB-DACD3A6A6A14}" srcOrd="2" destOrd="0" presId="urn:microsoft.com/office/officeart/2005/8/layout/hierarchy3"/>
    <dgm:cxn modelId="{32B71574-4AE5-400A-9C4E-C73F3046F326}" type="presParOf" srcId="{2B0FE675-D31C-40C1-977A-CC2C4FF55D1D}" destId="{A591738E-116F-45F7-8CE1-3BD766F89DF1}" srcOrd="3"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866C8-C257-4DDF-8144-49C27EDD8B17}">
      <dsp:nvSpPr>
        <dsp:cNvPr id="0" name=""/>
        <dsp:cNvSpPr/>
      </dsp:nvSpPr>
      <dsp:spPr>
        <a:xfrm>
          <a:off x="5457608" y="2045056"/>
          <a:ext cx="2499514" cy="2499514"/>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HYBRID</a:t>
          </a:r>
          <a:r>
            <a:rPr lang="en-US" sz="2000" b="0" i="0" u="none" strike="noStrike" kern="1200" cap="none" baseline="0" noProof="0">
              <a:solidFill>
                <a:srgbClr val="010000"/>
              </a:solidFill>
              <a:latin typeface="Calibri Light"/>
              <a:cs typeface="Calibri Light"/>
            </a:rPr>
            <a:t>?</a:t>
          </a:r>
          <a:endParaRPr lang="en-US" sz="2000" kern="1200"/>
        </a:p>
      </dsp:txBody>
      <dsp:txXfrm>
        <a:off x="5960122" y="2630555"/>
        <a:ext cx="1494486" cy="1284802"/>
      </dsp:txXfrm>
    </dsp:sp>
    <dsp:sp modelId="{BFBB4BAE-4430-4D98-BE8D-7FDA1F3936B6}">
      <dsp:nvSpPr>
        <dsp:cNvPr id="0" name=""/>
        <dsp:cNvSpPr/>
      </dsp:nvSpPr>
      <dsp:spPr>
        <a:xfrm>
          <a:off x="4003346" y="1454262"/>
          <a:ext cx="1817828" cy="1817828"/>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INCLASS</a:t>
          </a:r>
          <a:r>
            <a:rPr lang="en-US" sz="1600" kern="1200">
              <a:latin typeface="Calibri Light" panose="020F0302020204030204"/>
            </a:rPr>
            <a:t>?</a:t>
          </a:r>
          <a:endParaRPr lang="en-US" sz="1600" kern="1200"/>
        </a:p>
      </dsp:txBody>
      <dsp:txXfrm>
        <a:off x="4460990" y="1914672"/>
        <a:ext cx="902540" cy="897008"/>
      </dsp:txXfrm>
    </dsp:sp>
    <dsp:sp modelId="{2022C296-5D6E-4D7D-9161-9030BFE8861A}">
      <dsp:nvSpPr>
        <dsp:cNvPr id="0" name=""/>
        <dsp:cNvSpPr/>
      </dsp:nvSpPr>
      <dsp:spPr>
        <a:xfrm rot="20700000">
          <a:off x="5021515" y="200146"/>
          <a:ext cx="1781100" cy="178110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VIRTUAL</a:t>
          </a:r>
          <a:r>
            <a:rPr lang="en-US" sz="1400" kern="1200">
              <a:latin typeface="Calibri Light" panose="020F0302020204030204"/>
            </a:rPr>
            <a:t>?</a:t>
          </a:r>
          <a:endParaRPr lang="en-US" sz="1400" kern="1200"/>
        </a:p>
      </dsp:txBody>
      <dsp:txXfrm rot="-20700000">
        <a:off x="5412163" y="590794"/>
        <a:ext cx="999805" cy="999805"/>
      </dsp:txXfrm>
    </dsp:sp>
    <dsp:sp modelId="{98DEE234-6613-47E8-AD9B-52A66256A668}">
      <dsp:nvSpPr>
        <dsp:cNvPr id="0" name=""/>
        <dsp:cNvSpPr/>
      </dsp:nvSpPr>
      <dsp:spPr>
        <a:xfrm>
          <a:off x="5269273" y="1665686"/>
          <a:ext cx="3199377" cy="3199377"/>
        </a:xfrm>
        <a:prstGeom prst="circularArrow">
          <a:avLst>
            <a:gd name="adj1" fmla="val 4688"/>
            <a:gd name="adj2" fmla="val 299029"/>
            <a:gd name="adj3" fmla="val 2523956"/>
            <a:gd name="adj4" fmla="val 1584459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5EF65D-1292-41C6-915B-9C26FE3E5D8A}">
      <dsp:nvSpPr>
        <dsp:cNvPr id="0" name=""/>
        <dsp:cNvSpPr/>
      </dsp:nvSpPr>
      <dsp:spPr>
        <a:xfrm>
          <a:off x="4249229" y="792448"/>
          <a:ext cx="2324548" cy="23245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45F700-B077-4EBF-9020-0190D536DD2D}">
      <dsp:nvSpPr>
        <dsp:cNvPr id="0" name=""/>
        <dsp:cNvSpPr/>
      </dsp:nvSpPr>
      <dsp:spPr>
        <a:xfrm>
          <a:off x="4609528" y="-191484"/>
          <a:ext cx="2506330" cy="250633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1EE2B-49D4-4614-A701-38B6B454AD96}">
      <dsp:nvSpPr>
        <dsp:cNvPr id="0" name=""/>
        <dsp:cNvSpPr/>
      </dsp:nvSpPr>
      <dsp:spPr>
        <a:xfrm>
          <a:off x="1371432" y="300406"/>
          <a:ext cx="2835403" cy="2835362"/>
        </a:xfrm>
        <a:prstGeom prst="ellipse">
          <a:avLst/>
        </a:prstGeom>
        <a:solidFill>
          <a:srgbClr val="D3B257">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A7253F"/>
              </a:solidFill>
            </a:rPr>
            <a:t>Education</a:t>
          </a:r>
        </a:p>
      </dsp:txBody>
      <dsp:txXfrm>
        <a:off x="1786667" y="715635"/>
        <a:ext cx="2004933" cy="2004904"/>
      </dsp:txXfrm>
    </dsp:sp>
    <dsp:sp modelId="{1295FB81-A3AD-47B0-8BAA-B63BC8D34605}">
      <dsp:nvSpPr>
        <dsp:cNvPr id="0" name=""/>
        <dsp:cNvSpPr/>
      </dsp:nvSpPr>
      <dsp:spPr>
        <a:xfrm>
          <a:off x="2367761" y="1891029"/>
          <a:ext cx="2835403" cy="2835362"/>
        </a:xfrm>
        <a:prstGeom prst="ellipse">
          <a:avLst/>
        </a:prstGeom>
        <a:solidFill>
          <a:srgbClr val="D3B257">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A7253F"/>
              </a:solidFill>
            </a:rPr>
            <a:t>Review</a:t>
          </a:r>
        </a:p>
      </dsp:txBody>
      <dsp:txXfrm>
        <a:off x="2782996" y="2306258"/>
        <a:ext cx="2004933" cy="2004904"/>
      </dsp:txXfrm>
    </dsp:sp>
    <dsp:sp modelId="{B8A8A613-A94C-4C56-8CCE-2A47E5F433A4}">
      <dsp:nvSpPr>
        <dsp:cNvPr id="0" name=""/>
        <dsp:cNvSpPr/>
      </dsp:nvSpPr>
      <dsp:spPr>
        <a:xfrm>
          <a:off x="3672954" y="300406"/>
          <a:ext cx="2835403" cy="2835362"/>
        </a:xfrm>
        <a:prstGeom prst="ellipse">
          <a:avLst/>
        </a:prstGeom>
        <a:solidFill>
          <a:srgbClr val="D3B257">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A7253F"/>
              </a:solidFill>
            </a:rPr>
            <a:t>Prevention</a:t>
          </a:r>
        </a:p>
      </dsp:txBody>
      <dsp:txXfrm>
        <a:off x="4088189" y="715635"/>
        <a:ext cx="2004933" cy="20049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C6E69-BB48-4051-B14F-A9D8EA2AE09B}">
      <dsp:nvSpPr>
        <dsp:cNvPr id="0" name=""/>
        <dsp:cNvSpPr/>
      </dsp:nvSpPr>
      <dsp:spPr>
        <a:xfrm>
          <a:off x="1009" y="1363931"/>
          <a:ext cx="2499744" cy="11959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a:solidFill>
                <a:srgbClr val="D3B257"/>
              </a:solidFill>
              <a:latin typeface="Fira Sans" panose="020B0503050000020004" pitchFamily="34" charset="0"/>
            </a:rPr>
            <a:t>Progressing</a:t>
          </a:r>
        </a:p>
      </dsp:txBody>
      <dsp:txXfrm>
        <a:off x="36036" y="1398958"/>
        <a:ext cx="2429690" cy="1125858"/>
      </dsp:txXfrm>
    </dsp:sp>
    <dsp:sp modelId="{5C71EC62-5F52-4777-AD22-5D33883C69CE}">
      <dsp:nvSpPr>
        <dsp:cNvPr id="0" name=""/>
        <dsp:cNvSpPr/>
      </dsp:nvSpPr>
      <dsp:spPr>
        <a:xfrm>
          <a:off x="250983" y="2559844"/>
          <a:ext cx="249974" cy="896934"/>
        </a:xfrm>
        <a:custGeom>
          <a:avLst/>
          <a:gdLst/>
          <a:ahLst/>
          <a:cxnLst/>
          <a:rect l="0" t="0" r="0" b="0"/>
          <a:pathLst>
            <a:path>
              <a:moveTo>
                <a:pt x="0" y="0"/>
              </a:moveTo>
              <a:lnTo>
                <a:pt x="0" y="896934"/>
              </a:lnTo>
              <a:lnTo>
                <a:pt x="249974" y="8969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F40E52-4BD0-4DBA-A1B5-31AE0D3CD21C}">
      <dsp:nvSpPr>
        <dsp:cNvPr id="0" name=""/>
        <dsp:cNvSpPr/>
      </dsp:nvSpPr>
      <dsp:spPr>
        <a:xfrm>
          <a:off x="500958" y="2858822"/>
          <a:ext cx="1913460" cy="11959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latin typeface="Fira Sans"/>
            </a:rPr>
            <a:t>Continue in STEPS</a:t>
          </a:r>
        </a:p>
      </dsp:txBody>
      <dsp:txXfrm>
        <a:off x="535985" y="2893849"/>
        <a:ext cx="1843406" cy="1125858"/>
      </dsp:txXfrm>
    </dsp:sp>
    <dsp:sp modelId="{C4426F9A-CDC3-40B7-ACAD-E1288B7CE486}">
      <dsp:nvSpPr>
        <dsp:cNvPr id="0" name=""/>
        <dsp:cNvSpPr/>
      </dsp:nvSpPr>
      <dsp:spPr>
        <a:xfrm>
          <a:off x="3098710" y="1363931"/>
          <a:ext cx="2391825" cy="11959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a:solidFill>
                <a:srgbClr val="D3B257"/>
              </a:solidFill>
              <a:latin typeface="Fira Sans" panose="020B0503050000020004" pitchFamily="34" charset="0"/>
            </a:rPr>
            <a:t>Mastery</a:t>
          </a:r>
        </a:p>
      </dsp:txBody>
      <dsp:txXfrm>
        <a:off x="3133737" y="1398958"/>
        <a:ext cx="2321771" cy="1125858"/>
      </dsp:txXfrm>
    </dsp:sp>
    <dsp:sp modelId="{F8CDA4D2-C669-4E7B-AEA3-373FC232A972}">
      <dsp:nvSpPr>
        <dsp:cNvPr id="0" name=""/>
        <dsp:cNvSpPr/>
      </dsp:nvSpPr>
      <dsp:spPr>
        <a:xfrm>
          <a:off x="3337892" y="2559844"/>
          <a:ext cx="239182" cy="896934"/>
        </a:xfrm>
        <a:custGeom>
          <a:avLst/>
          <a:gdLst/>
          <a:ahLst/>
          <a:cxnLst/>
          <a:rect l="0" t="0" r="0" b="0"/>
          <a:pathLst>
            <a:path>
              <a:moveTo>
                <a:pt x="0" y="0"/>
              </a:moveTo>
              <a:lnTo>
                <a:pt x="0" y="896934"/>
              </a:lnTo>
              <a:lnTo>
                <a:pt x="239182" y="8969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3A34AA-095F-44FF-B5D4-89CCF1D2C3A5}">
      <dsp:nvSpPr>
        <dsp:cNvPr id="0" name=""/>
        <dsp:cNvSpPr/>
      </dsp:nvSpPr>
      <dsp:spPr>
        <a:xfrm>
          <a:off x="3577075" y="2858822"/>
          <a:ext cx="1913460" cy="11959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latin typeface="Fira Sans"/>
            </a:rPr>
            <a:t>Discontinue STEPS</a:t>
          </a:r>
        </a:p>
      </dsp:txBody>
      <dsp:txXfrm>
        <a:off x="3612102" y="2893849"/>
        <a:ext cx="1843406" cy="11258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FED9E-079A-42AC-B435-0E795E4ECCF8}">
      <dsp:nvSpPr>
        <dsp:cNvPr id="0" name=""/>
        <dsp:cNvSpPr/>
      </dsp:nvSpPr>
      <dsp:spPr>
        <a:xfrm>
          <a:off x="45314" y="18629"/>
          <a:ext cx="3099426" cy="11781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a:solidFill>
                <a:srgbClr val="D3B257"/>
              </a:solidFill>
              <a:latin typeface="Fira Sans" panose="020B0503050000020004" pitchFamily="34" charset="0"/>
            </a:rPr>
            <a:t>Not Progressing</a:t>
          </a:r>
        </a:p>
      </dsp:txBody>
      <dsp:txXfrm>
        <a:off x="79819" y="53134"/>
        <a:ext cx="3030416" cy="1109093"/>
      </dsp:txXfrm>
    </dsp:sp>
    <dsp:sp modelId="{7518E438-764E-4F32-855C-16134CA66DED}">
      <dsp:nvSpPr>
        <dsp:cNvPr id="0" name=""/>
        <dsp:cNvSpPr/>
      </dsp:nvSpPr>
      <dsp:spPr>
        <a:xfrm>
          <a:off x="355257" y="1196733"/>
          <a:ext cx="349574" cy="790189"/>
        </a:xfrm>
        <a:custGeom>
          <a:avLst/>
          <a:gdLst/>
          <a:ahLst/>
          <a:cxnLst/>
          <a:rect l="0" t="0" r="0" b="0"/>
          <a:pathLst>
            <a:path>
              <a:moveTo>
                <a:pt x="0" y="0"/>
              </a:moveTo>
              <a:lnTo>
                <a:pt x="0" y="790189"/>
              </a:lnTo>
              <a:lnTo>
                <a:pt x="349574" y="7901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7C3F08-AB01-4079-AD6A-2E7713761D60}">
      <dsp:nvSpPr>
        <dsp:cNvPr id="0" name=""/>
        <dsp:cNvSpPr/>
      </dsp:nvSpPr>
      <dsp:spPr>
        <a:xfrm>
          <a:off x="704831" y="1343489"/>
          <a:ext cx="1654227" cy="12868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a:latin typeface="Fira Sans" panose="020B0503050000020004" pitchFamily="34" charset="0"/>
            </a:rPr>
            <a:t>Look at therapy</a:t>
          </a:r>
        </a:p>
      </dsp:txBody>
      <dsp:txXfrm>
        <a:off x="742522" y="1381180"/>
        <a:ext cx="1578845" cy="1211484"/>
      </dsp:txXfrm>
    </dsp:sp>
    <dsp:sp modelId="{649FA610-AB8B-49F7-97DB-DACD3A6A6A14}">
      <dsp:nvSpPr>
        <dsp:cNvPr id="0" name=""/>
        <dsp:cNvSpPr/>
      </dsp:nvSpPr>
      <dsp:spPr>
        <a:xfrm>
          <a:off x="355257" y="1196733"/>
          <a:ext cx="346350" cy="2198942"/>
        </a:xfrm>
        <a:custGeom>
          <a:avLst/>
          <a:gdLst/>
          <a:ahLst/>
          <a:cxnLst/>
          <a:rect l="0" t="0" r="0" b="0"/>
          <a:pathLst>
            <a:path>
              <a:moveTo>
                <a:pt x="0" y="0"/>
              </a:moveTo>
              <a:lnTo>
                <a:pt x="0" y="2198942"/>
              </a:lnTo>
              <a:lnTo>
                <a:pt x="346350" y="21989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91738E-116F-45F7-8CE1-3BD766F89DF1}">
      <dsp:nvSpPr>
        <dsp:cNvPr id="0" name=""/>
        <dsp:cNvSpPr/>
      </dsp:nvSpPr>
      <dsp:spPr>
        <a:xfrm>
          <a:off x="701607" y="2784228"/>
          <a:ext cx="1669420" cy="1222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a:latin typeface="Fira Sans" panose="020B0503050000020004" pitchFamily="34" charset="0"/>
            </a:rPr>
            <a:t>Refer or Other Options </a:t>
          </a:r>
        </a:p>
      </dsp:txBody>
      <dsp:txXfrm>
        <a:off x="737424" y="2820045"/>
        <a:ext cx="1597786" cy="1151261"/>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CD718-5C9E-0F41-8F48-4EA387E4022C}" type="datetimeFigureOut">
              <a:rPr lang="en-US" smtClean="0"/>
              <a:t>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EE2DE-F569-CB47-AE41-C8EBB0F45B6F}" type="slidenum">
              <a:rPr lang="en-US" smtClean="0"/>
              <a:t>‹#›</a:t>
            </a:fld>
            <a:endParaRPr lang="en-US"/>
          </a:p>
        </p:txBody>
      </p:sp>
    </p:spTree>
    <p:extLst>
      <p:ext uri="{BB962C8B-B14F-4D97-AF65-F5344CB8AC3E}">
        <p14:creationId xmlns:p14="http://schemas.microsoft.com/office/powerpoint/2010/main" val="204614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Students in the general education setting can be assisted through MTSS or multi-tiered system of supports.  The goal of MTSS is academic achievement for all students through early intervention and prevention.  The school-wide MTSS is data driven and utilizes evidence-based practices.</a:t>
            </a:r>
            <a:endParaRPr lang="en-US" err="1">
              <a:cs typeface="Calibri"/>
            </a:endParaRPr>
          </a:p>
        </p:txBody>
      </p:sp>
      <p:sp>
        <p:nvSpPr>
          <p:cNvPr id="4" name="Slide Number Placeholder 3"/>
          <p:cNvSpPr>
            <a:spLocks noGrp="1"/>
          </p:cNvSpPr>
          <p:nvPr>
            <p:ph type="sldNum" sz="quarter" idx="5"/>
          </p:nvPr>
        </p:nvSpPr>
        <p:spPr/>
        <p:txBody>
          <a:bodyPr/>
          <a:lstStyle/>
          <a:p>
            <a:fld id="{C2AEE2DE-F569-CB47-AE41-C8EBB0F45B6F}" type="slidenum">
              <a:rPr lang="en-US" smtClean="0"/>
              <a:t>15</a:t>
            </a:fld>
            <a:endParaRPr lang="en-US"/>
          </a:p>
        </p:txBody>
      </p:sp>
    </p:spTree>
    <p:extLst>
      <p:ext uri="{BB962C8B-B14F-4D97-AF65-F5344CB8AC3E}">
        <p14:creationId xmlns:p14="http://schemas.microsoft.com/office/powerpoint/2010/main" val="2133096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According to the ASHA Code of Ethics, we must obtain informed consent and we must maintain timely records for any service provided.   Our STEPS Program should have an ethical foundation.</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2AEE2DE-F569-CB47-AE41-C8EBB0F45B6F}" type="slidenum">
              <a:rPr lang="en-US" smtClean="0"/>
              <a:t>25</a:t>
            </a:fld>
            <a:endParaRPr lang="en-US"/>
          </a:p>
        </p:txBody>
      </p:sp>
    </p:spTree>
    <p:extLst>
      <p:ext uri="{BB962C8B-B14F-4D97-AF65-F5344CB8AC3E}">
        <p14:creationId xmlns:p14="http://schemas.microsoft.com/office/powerpoint/2010/main" val="218796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Parent notification and written permission makes ethical sense and it protects you. </a:t>
            </a:r>
          </a:p>
        </p:txBody>
      </p:sp>
      <p:sp>
        <p:nvSpPr>
          <p:cNvPr id="4" name="Slide Number Placeholder 3"/>
          <p:cNvSpPr>
            <a:spLocks noGrp="1"/>
          </p:cNvSpPr>
          <p:nvPr>
            <p:ph type="sldNum" sz="quarter" idx="5"/>
          </p:nvPr>
        </p:nvSpPr>
        <p:spPr/>
        <p:txBody>
          <a:bodyPr/>
          <a:lstStyle/>
          <a:p>
            <a:fld id="{C2AEE2DE-F569-CB47-AE41-C8EBB0F45B6F}" type="slidenum">
              <a:rPr lang="en-US" smtClean="0"/>
              <a:t>26</a:t>
            </a:fld>
            <a:endParaRPr lang="en-US"/>
          </a:p>
        </p:txBody>
      </p:sp>
    </p:spTree>
    <p:extLst>
      <p:ext uri="{BB962C8B-B14F-4D97-AF65-F5344CB8AC3E}">
        <p14:creationId xmlns:p14="http://schemas.microsoft.com/office/powerpoint/2010/main" val="3926565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know the importance of documentation.  We use it to determine how best to help our students.  How you document your services is a matter of personal preference.  However, it must include date, length of service and what was done.  Some people tally their results every session.  Others estimate progress and assess periodically.  Because this is a general education initiative, we are not tied to Medicaid billing requirements or IEP constraints.  However, we are ethically bound to document our services.</a:t>
            </a:r>
          </a:p>
          <a:p>
            <a:endParaRPr lang="en-US">
              <a:cs typeface="Calibri"/>
            </a:endParaRPr>
          </a:p>
        </p:txBody>
      </p:sp>
      <p:sp>
        <p:nvSpPr>
          <p:cNvPr id="4" name="Slide Number Placeholder 3"/>
          <p:cNvSpPr>
            <a:spLocks noGrp="1"/>
          </p:cNvSpPr>
          <p:nvPr>
            <p:ph type="sldNum" sz="quarter" idx="5"/>
          </p:nvPr>
        </p:nvSpPr>
        <p:spPr/>
        <p:txBody>
          <a:bodyPr/>
          <a:lstStyle/>
          <a:p>
            <a:fld id="{C2AEE2DE-F569-CB47-AE41-C8EBB0F45B6F}" type="slidenum">
              <a:rPr lang="en-US" smtClean="0"/>
              <a:t>27</a:t>
            </a:fld>
            <a:endParaRPr lang="en-US"/>
          </a:p>
        </p:txBody>
      </p:sp>
    </p:spTree>
    <p:extLst>
      <p:ext uri="{BB962C8B-B14F-4D97-AF65-F5344CB8AC3E}">
        <p14:creationId xmlns:p14="http://schemas.microsoft.com/office/powerpoint/2010/main" val="1716141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module I will provide an overview of the STEPS Program. </a:t>
            </a:r>
          </a:p>
        </p:txBody>
      </p:sp>
      <p:sp>
        <p:nvSpPr>
          <p:cNvPr id="4" name="Slide Number Placeholder 3"/>
          <p:cNvSpPr>
            <a:spLocks noGrp="1"/>
          </p:cNvSpPr>
          <p:nvPr>
            <p:ph type="sldNum" sz="quarter" idx="5"/>
          </p:nvPr>
        </p:nvSpPr>
        <p:spPr/>
        <p:txBody>
          <a:bodyPr/>
          <a:lstStyle/>
          <a:p>
            <a:fld id="{C2AEE2DE-F569-CB47-AE41-C8EBB0F45B6F}" type="slidenum">
              <a:rPr lang="en-US" smtClean="0"/>
              <a:t>28</a:t>
            </a:fld>
            <a:endParaRPr lang="en-US"/>
          </a:p>
        </p:txBody>
      </p:sp>
    </p:spTree>
    <p:extLst>
      <p:ext uri="{BB962C8B-B14F-4D97-AF65-F5344CB8AC3E}">
        <p14:creationId xmlns:p14="http://schemas.microsoft.com/office/powerpoint/2010/main" val="3041592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Education is an important part of the STEPS program.  Education can be very broad, addressing common needs or it can be very specific to the student.  I am sure many of you already do some of the activities…STEPS provides an opportunity  to document them.</a:t>
            </a:r>
          </a:p>
        </p:txBody>
      </p:sp>
      <p:sp>
        <p:nvSpPr>
          <p:cNvPr id="4" name="Slide Number Placeholder 3"/>
          <p:cNvSpPr>
            <a:spLocks noGrp="1"/>
          </p:cNvSpPr>
          <p:nvPr>
            <p:ph type="sldNum" sz="quarter" idx="5"/>
          </p:nvPr>
        </p:nvSpPr>
        <p:spPr/>
        <p:txBody>
          <a:bodyPr/>
          <a:lstStyle/>
          <a:p>
            <a:fld id="{C2AEE2DE-F569-CB47-AE41-C8EBB0F45B6F}" type="slidenum">
              <a:rPr lang="en-US" smtClean="0"/>
              <a:t>30</a:t>
            </a:fld>
            <a:endParaRPr lang="en-US"/>
          </a:p>
        </p:txBody>
      </p:sp>
    </p:spTree>
    <p:extLst>
      <p:ext uri="{BB962C8B-B14F-4D97-AF65-F5344CB8AC3E}">
        <p14:creationId xmlns:p14="http://schemas.microsoft.com/office/powerpoint/2010/main" val="2601452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STEPS is a useful tool for prevention ..  is defined as (read slide)</a:t>
            </a:r>
          </a:p>
          <a:p>
            <a:endParaRPr lang="en-US">
              <a:cs typeface="Calibri"/>
            </a:endParaRPr>
          </a:p>
        </p:txBody>
      </p:sp>
      <p:sp>
        <p:nvSpPr>
          <p:cNvPr id="4" name="Slide Number Placeholder 3"/>
          <p:cNvSpPr>
            <a:spLocks noGrp="1"/>
          </p:cNvSpPr>
          <p:nvPr>
            <p:ph type="sldNum" sz="quarter" idx="5"/>
          </p:nvPr>
        </p:nvSpPr>
        <p:spPr/>
        <p:txBody>
          <a:bodyPr/>
          <a:lstStyle/>
          <a:p>
            <a:fld id="{C2AEE2DE-F569-CB47-AE41-C8EBB0F45B6F}" type="slidenum">
              <a:rPr lang="en-US" smtClean="0"/>
              <a:t>31</a:t>
            </a:fld>
            <a:endParaRPr lang="en-US"/>
          </a:p>
        </p:txBody>
      </p:sp>
    </p:spTree>
    <p:extLst>
      <p:ext uri="{BB962C8B-B14F-4D97-AF65-F5344CB8AC3E}">
        <p14:creationId xmlns:p14="http://schemas.microsoft.com/office/powerpoint/2010/main" val="673129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Prevention Activities can range from observations of the student and consultations with the parents and teacher (indirect activities) to direct intervention with the student.  The beauty of the STEPS program is its flexibility allowing the Speech Language pathologist the opportunity to change the activities as needed based on data and professional judgement.</a:t>
            </a:r>
          </a:p>
        </p:txBody>
      </p:sp>
      <p:sp>
        <p:nvSpPr>
          <p:cNvPr id="4" name="Slide Number Placeholder 3"/>
          <p:cNvSpPr>
            <a:spLocks noGrp="1"/>
          </p:cNvSpPr>
          <p:nvPr>
            <p:ph type="sldNum" sz="quarter" idx="5"/>
          </p:nvPr>
        </p:nvSpPr>
        <p:spPr/>
        <p:txBody>
          <a:bodyPr/>
          <a:lstStyle/>
          <a:p>
            <a:fld id="{C2AEE2DE-F569-CB47-AE41-C8EBB0F45B6F}" type="slidenum">
              <a:rPr lang="en-US" smtClean="0"/>
              <a:t>32</a:t>
            </a:fld>
            <a:endParaRPr lang="en-US"/>
          </a:p>
        </p:txBody>
      </p:sp>
    </p:spTree>
    <p:extLst>
      <p:ext uri="{BB962C8B-B14F-4D97-AF65-F5344CB8AC3E}">
        <p14:creationId xmlns:p14="http://schemas.microsoft.com/office/powerpoint/2010/main" val="1931545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STEPS Program students can be seen one-on-one or in a small group.  However, they cannot be grouped with students who have an IEP.  You can see them in the classroom or in your therapy room.  Sessions can vary in length, frequency and location without having to schedule a meeting each time there are changes.  Make up sessions are not required.  As always, decisions are based on professional judgement.</a:t>
            </a:r>
          </a:p>
          <a:p>
            <a:endParaRPr lang="en-US">
              <a:cs typeface="Calibri"/>
            </a:endParaRPr>
          </a:p>
        </p:txBody>
      </p:sp>
      <p:sp>
        <p:nvSpPr>
          <p:cNvPr id="4" name="Slide Number Placeholder 3"/>
          <p:cNvSpPr>
            <a:spLocks noGrp="1"/>
          </p:cNvSpPr>
          <p:nvPr>
            <p:ph type="sldNum" sz="quarter" idx="5"/>
          </p:nvPr>
        </p:nvSpPr>
        <p:spPr/>
        <p:txBody>
          <a:bodyPr/>
          <a:lstStyle/>
          <a:p>
            <a:fld id="{C2AEE2DE-F569-CB47-AE41-C8EBB0F45B6F}" type="slidenum">
              <a:rPr lang="en-US" smtClean="0"/>
              <a:t>33</a:t>
            </a:fld>
            <a:endParaRPr lang="en-US"/>
          </a:p>
        </p:txBody>
      </p:sp>
    </p:spTree>
    <p:extLst>
      <p:ext uri="{BB962C8B-B14F-4D97-AF65-F5344CB8AC3E}">
        <p14:creationId xmlns:p14="http://schemas.microsoft.com/office/powerpoint/2010/main" val="1192506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Success is more than achieving 90% accuracy in the therapy setting.  Our ultimate goal is generalization and carryover into all settings…true success.</a:t>
            </a:r>
          </a:p>
          <a:p>
            <a:endParaRPr lang="en-US"/>
          </a:p>
          <a:p>
            <a:r>
              <a:rPr lang="en-US"/>
              <a:t>While the speech-language pathologist should monitor and encourage the production of the targeted skills in all environments, their specialized knowledge and skills are no longer needed.  It is up to the student, the family and the educational staff.  </a:t>
            </a:r>
          </a:p>
        </p:txBody>
      </p:sp>
      <p:sp>
        <p:nvSpPr>
          <p:cNvPr id="4" name="Slide Number Placeholder 3"/>
          <p:cNvSpPr>
            <a:spLocks noGrp="1"/>
          </p:cNvSpPr>
          <p:nvPr>
            <p:ph type="sldNum" sz="quarter" idx="5"/>
          </p:nvPr>
        </p:nvSpPr>
        <p:spPr/>
        <p:txBody>
          <a:bodyPr/>
          <a:lstStyle/>
          <a:p>
            <a:fld id="{C2AEE2DE-F569-CB47-AE41-C8EBB0F45B6F}" type="slidenum">
              <a:rPr lang="en-US" smtClean="0"/>
              <a:t>34</a:t>
            </a:fld>
            <a:endParaRPr lang="en-US"/>
          </a:p>
        </p:txBody>
      </p:sp>
    </p:spTree>
    <p:extLst>
      <p:ext uri="{BB962C8B-B14F-4D97-AF65-F5344CB8AC3E}">
        <p14:creationId xmlns:p14="http://schemas.microsoft.com/office/powerpoint/2010/main" val="627637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Once the SLP has provided instruction and the student has learned the targeted skill, the STEPS program will consist or monitoring the student, checking in with parents and teachers to see how generalization is going and working with the student, as needed, to provide a “tune up” or  the targeted skill.</a:t>
            </a:r>
          </a:p>
        </p:txBody>
      </p:sp>
      <p:sp>
        <p:nvSpPr>
          <p:cNvPr id="4" name="Slide Number Placeholder 3"/>
          <p:cNvSpPr>
            <a:spLocks noGrp="1"/>
          </p:cNvSpPr>
          <p:nvPr>
            <p:ph type="sldNum" sz="quarter" idx="5"/>
          </p:nvPr>
        </p:nvSpPr>
        <p:spPr/>
        <p:txBody>
          <a:bodyPr/>
          <a:lstStyle/>
          <a:p>
            <a:fld id="{C2AEE2DE-F569-CB47-AE41-C8EBB0F45B6F}" type="slidenum">
              <a:rPr lang="en-US" smtClean="0"/>
              <a:t>35</a:t>
            </a:fld>
            <a:endParaRPr lang="en-US"/>
          </a:p>
        </p:txBody>
      </p:sp>
    </p:spTree>
    <p:extLst>
      <p:ext uri="{BB962C8B-B14F-4D97-AF65-F5344CB8AC3E}">
        <p14:creationId xmlns:p14="http://schemas.microsoft.com/office/powerpoint/2010/main" val="334501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Multi-tiered System of Supports (MTSS) is an</a:t>
            </a:r>
            <a:r>
              <a:rPr lang="en-US"/>
              <a:t> umbrella for all supports provided to students, including special education, Title 1, RTI and even the STEPS Program.  MTSS is a school-wide system of supports which looks at how to adapt the curriculum and supports so all students can learn to the best of their ability.  As we take up our role as educational speech-language pathologists, we will become an integral part of MTSS.  Our role will be more than special education.</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2AEE2DE-F569-CB47-AE41-C8EBB0F45B6F}" type="slidenum">
              <a:rPr lang="en-US" smtClean="0"/>
              <a:t>16</a:t>
            </a:fld>
            <a:endParaRPr lang="en-US"/>
          </a:p>
        </p:txBody>
      </p:sp>
    </p:spTree>
    <p:extLst>
      <p:ext uri="{BB962C8B-B14F-4D97-AF65-F5344CB8AC3E}">
        <p14:creationId xmlns:p14="http://schemas.microsoft.com/office/powerpoint/2010/main" val="4270162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Feedback over the years from therapists utilizing the STEPS Program has resulted in a list of possible candidates.  Your county may decide to include all of these options or start small with just a few candidate options.</a:t>
            </a:r>
          </a:p>
          <a:p>
            <a:r>
              <a:rPr lang="en-US"/>
              <a:t>The best use of the STEPS Program is for students who have a noticeable speech disorder but who will not be eligible for speech therapy because their academics are not impacted.  They do fine in school but they still have a speech disorder that is noticeable to you especially.</a:t>
            </a:r>
            <a:endParaRPr lang="en-US">
              <a:cs typeface="Calibri"/>
            </a:endParaRPr>
          </a:p>
          <a:p>
            <a:r>
              <a:rPr lang="en-US"/>
              <a:t>A student who is </a:t>
            </a:r>
            <a:r>
              <a:rPr lang="en-US" err="1"/>
              <a:t>stimulable</a:t>
            </a:r>
            <a:r>
              <a:rPr lang="en-US"/>
              <a:t> for an age appropriate sound or language skill may just need a little assistance and they will get it.  So time spent working with the student, as opposed to the time spent going through the Eligibility and IEP process may be time well spent.  Have you ever referred a student for a developmental sound and by the time you get them in therapy they have corrected the sound?</a:t>
            </a:r>
            <a:endParaRPr lang="en-US">
              <a:cs typeface="Calibri"/>
            </a:endParaRPr>
          </a:p>
          <a:p>
            <a:r>
              <a:rPr lang="en-US"/>
              <a:t>The STEPS Program is for mild speech sound disorders…one or two errors.  By no means should you wait to refer students who have phonological disorders or multiple sound errors.  They will be eligible and should be referred immediately.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2AEE2DE-F569-CB47-AE41-C8EBB0F45B6F}" type="slidenum">
              <a:rPr lang="en-US" smtClean="0"/>
              <a:t>36</a:t>
            </a:fld>
            <a:endParaRPr lang="en-US"/>
          </a:p>
        </p:txBody>
      </p:sp>
    </p:spTree>
    <p:extLst>
      <p:ext uri="{BB962C8B-B14F-4D97-AF65-F5344CB8AC3E}">
        <p14:creationId xmlns:p14="http://schemas.microsoft.com/office/powerpoint/2010/main" val="3283471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English learners can be eligible for services, IF they have a speech and/or language disorder in BOTH languages.  Determining this will take some time.  Observations and dynamic assessments reveal how easily the student learns a new skill, compared to other EL peers. </a:t>
            </a:r>
          </a:p>
          <a:p>
            <a:r>
              <a:rPr lang="en-US"/>
              <a:t>Some students will score poorly on standardized tests for preschool.  However, exposure to preschool with its language rich opportunities and structure may be all they need.  The SLP may choose to target these students in the STEPS Program and provide assistance within the routines of the preschool classroom, where skills are best observed and consistent repetitions can occur.</a:t>
            </a:r>
            <a:endParaRPr lang="en-US">
              <a:cs typeface="Calibri"/>
            </a:endParaRPr>
          </a:p>
          <a:p>
            <a:r>
              <a:rPr lang="en-US"/>
              <a:t>Some students have mild and/or inconsistent dysfluencies.  They would not qualify for special education services but still consultations with parents and monitoring.</a:t>
            </a:r>
            <a:endParaRPr lang="en-US">
              <a:cs typeface="Calibri"/>
            </a:endParaRPr>
          </a:p>
          <a:p>
            <a:r>
              <a:rPr lang="en-US"/>
              <a:t>Some students have mild socially inappropriate behaviors but they do not have a pragmatic language disorder (as determined by eligibility guidelines) They just may need instruction on how to act in certain social or academic situations.  </a:t>
            </a:r>
          </a:p>
        </p:txBody>
      </p:sp>
      <p:sp>
        <p:nvSpPr>
          <p:cNvPr id="4" name="Slide Number Placeholder 3"/>
          <p:cNvSpPr>
            <a:spLocks noGrp="1"/>
          </p:cNvSpPr>
          <p:nvPr>
            <p:ph type="sldNum" sz="quarter" idx="5"/>
          </p:nvPr>
        </p:nvSpPr>
        <p:spPr/>
        <p:txBody>
          <a:bodyPr/>
          <a:lstStyle/>
          <a:p>
            <a:fld id="{C2AEE2DE-F569-CB47-AE41-C8EBB0F45B6F}" type="slidenum">
              <a:rPr lang="en-US" smtClean="0"/>
              <a:t>37</a:t>
            </a:fld>
            <a:endParaRPr lang="en-US"/>
          </a:p>
        </p:txBody>
      </p:sp>
    </p:spTree>
    <p:extLst>
      <p:ext uri="{BB962C8B-B14F-4D97-AF65-F5344CB8AC3E}">
        <p14:creationId xmlns:p14="http://schemas.microsoft.com/office/powerpoint/2010/main" val="246649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valuable aspect of the STEPS program is its use with students who are dismissed from speech therapy (with an IEP).  After the student has acquired the targeted skills in the therapy program, generalization into all settings becomes the goal.  The specialized skills of the SLP are no longer needed.  The STEPS program can be useful in monitoring carryover and providing “tune ups” as needed. </a:t>
            </a:r>
          </a:p>
        </p:txBody>
      </p:sp>
      <p:sp>
        <p:nvSpPr>
          <p:cNvPr id="4" name="Slide Number Placeholder 3"/>
          <p:cNvSpPr>
            <a:spLocks noGrp="1"/>
          </p:cNvSpPr>
          <p:nvPr>
            <p:ph type="sldNum" sz="quarter" idx="5"/>
          </p:nvPr>
        </p:nvSpPr>
        <p:spPr/>
        <p:txBody>
          <a:bodyPr/>
          <a:lstStyle/>
          <a:p>
            <a:fld id="{C2AEE2DE-F569-CB47-AE41-C8EBB0F45B6F}" type="slidenum">
              <a:rPr lang="en-US" smtClean="0"/>
              <a:t>38</a:t>
            </a:fld>
            <a:endParaRPr lang="en-US"/>
          </a:p>
        </p:txBody>
      </p:sp>
    </p:spTree>
    <p:extLst>
      <p:ext uri="{BB962C8B-B14F-4D97-AF65-F5344CB8AC3E}">
        <p14:creationId xmlns:p14="http://schemas.microsoft.com/office/powerpoint/2010/main" val="698452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Decisions about next steps is based on professional judgement which is based on data.  The importance of a periodic assessments and review can not be overemphasized. And of course parent and teacher input is in valuable.</a:t>
            </a:r>
          </a:p>
        </p:txBody>
      </p:sp>
      <p:sp>
        <p:nvSpPr>
          <p:cNvPr id="4" name="Slide Number Placeholder 3"/>
          <p:cNvSpPr>
            <a:spLocks noGrp="1"/>
          </p:cNvSpPr>
          <p:nvPr>
            <p:ph type="sldNum" sz="quarter" idx="5"/>
          </p:nvPr>
        </p:nvSpPr>
        <p:spPr/>
        <p:txBody>
          <a:bodyPr/>
          <a:lstStyle/>
          <a:p>
            <a:fld id="{C2AEE2DE-F569-CB47-AE41-C8EBB0F45B6F}" type="slidenum">
              <a:rPr lang="en-US" smtClean="0"/>
              <a:t>40</a:t>
            </a:fld>
            <a:endParaRPr lang="en-US"/>
          </a:p>
        </p:txBody>
      </p:sp>
    </p:spTree>
    <p:extLst>
      <p:ext uri="{BB962C8B-B14F-4D97-AF65-F5344CB8AC3E}">
        <p14:creationId xmlns:p14="http://schemas.microsoft.com/office/powerpoint/2010/main" val="3495144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Upon assessment the speech-language pathologist makes a decision about next steps.  The options are progressing, mastery and not progressing.</a:t>
            </a:r>
          </a:p>
        </p:txBody>
      </p:sp>
      <p:sp>
        <p:nvSpPr>
          <p:cNvPr id="4" name="Slide Number Placeholder 3"/>
          <p:cNvSpPr>
            <a:spLocks noGrp="1"/>
          </p:cNvSpPr>
          <p:nvPr>
            <p:ph type="sldNum" sz="quarter" idx="5"/>
          </p:nvPr>
        </p:nvSpPr>
        <p:spPr/>
        <p:txBody>
          <a:bodyPr/>
          <a:lstStyle/>
          <a:p>
            <a:fld id="{C2AEE2DE-F569-CB47-AE41-C8EBB0F45B6F}" type="slidenum">
              <a:rPr lang="en-US" smtClean="0"/>
              <a:t>41</a:t>
            </a:fld>
            <a:endParaRPr lang="en-US"/>
          </a:p>
        </p:txBody>
      </p:sp>
    </p:spTree>
    <p:extLst>
      <p:ext uri="{BB962C8B-B14F-4D97-AF65-F5344CB8AC3E}">
        <p14:creationId xmlns:p14="http://schemas.microsoft.com/office/powerpoint/2010/main" val="286473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Documentation is crucial for the success of the STEPS program. We have developed forms which you may find useful.  Feel free to adapt the wording to better meet your specific needs and the requirements of your County.  The important thins is that there is consistency with you county on documentation. We will review …</a:t>
            </a:r>
          </a:p>
        </p:txBody>
      </p:sp>
      <p:sp>
        <p:nvSpPr>
          <p:cNvPr id="4" name="Slide Number Placeholder 3"/>
          <p:cNvSpPr>
            <a:spLocks noGrp="1"/>
          </p:cNvSpPr>
          <p:nvPr>
            <p:ph type="sldNum" sz="quarter" idx="5"/>
          </p:nvPr>
        </p:nvSpPr>
        <p:spPr/>
        <p:txBody>
          <a:bodyPr/>
          <a:lstStyle/>
          <a:p>
            <a:fld id="{C2AEE2DE-F569-CB47-AE41-C8EBB0F45B6F}" type="slidenum">
              <a:rPr lang="en-US" smtClean="0"/>
              <a:t>42</a:t>
            </a:fld>
            <a:endParaRPr lang="en-US"/>
          </a:p>
        </p:txBody>
      </p:sp>
    </p:spTree>
    <p:extLst>
      <p:ext uri="{BB962C8B-B14F-4D97-AF65-F5344CB8AC3E}">
        <p14:creationId xmlns:p14="http://schemas.microsoft.com/office/powerpoint/2010/main" val="818893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a place for written permission from the parent.  You will notice that the permission is for all the steps activities.  In this way you can move back and forth, based on what the student needs.</a:t>
            </a:r>
            <a:endParaRPr lang="en-US">
              <a:cs typeface="Calibri"/>
            </a:endParaRPr>
          </a:p>
        </p:txBody>
      </p:sp>
      <p:sp>
        <p:nvSpPr>
          <p:cNvPr id="4" name="Slide Number Placeholder 3"/>
          <p:cNvSpPr>
            <a:spLocks noGrp="1"/>
          </p:cNvSpPr>
          <p:nvPr>
            <p:ph type="sldNum" sz="quarter" idx="5"/>
          </p:nvPr>
        </p:nvSpPr>
        <p:spPr/>
        <p:txBody>
          <a:bodyPr/>
          <a:lstStyle/>
          <a:p>
            <a:fld id="{C2AEE2DE-F569-CB47-AE41-C8EBB0F45B6F}" type="slidenum">
              <a:rPr lang="en-US" smtClean="0"/>
              <a:t>44</a:t>
            </a:fld>
            <a:endParaRPr lang="en-US"/>
          </a:p>
        </p:txBody>
      </p:sp>
    </p:spTree>
    <p:extLst>
      <p:ext uri="{BB962C8B-B14F-4D97-AF65-F5344CB8AC3E}">
        <p14:creationId xmlns:p14="http://schemas.microsoft.com/office/powerpoint/2010/main" val="182090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Documentation of the students you serve through STEPS is crucial.  This is a summary of the students you serve who are not on your caseload.  This information supports your possible reduction in caseload and/or justifies your workload.  Some lead therapists or administrators request copies of this documentation.</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C2AEE2DE-F569-CB47-AE41-C8EBB0F45B6F}" type="slidenum">
              <a:rPr lang="en-US" smtClean="0"/>
              <a:t>45</a:t>
            </a:fld>
            <a:endParaRPr lang="en-US"/>
          </a:p>
        </p:txBody>
      </p:sp>
    </p:spTree>
    <p:extLst>
      <p:ext uri="{BB962C8B-B14F-4D97-AF65-F5344CB8AC3E}">
        <p14:creationId xmlns:p14="http://schemas.microsoft.com/office/powerpoint/2010/main" val="2354779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attempted to make this form as functional and all inclusive as possible. </a:t>
            </a:r>
          </a:p>
        </p:txBody>
      </p:sp>
      <p:sp>
        <p:nvSpPr>
          <p:cNvPr id="4" name="Slide Number Placeholder 3"/>
          <p:cNvSpPr>
            <a:spLocks noGrp="1"/>
          </p:cNvSpPr>
          <p:nvPr>
            <p:ph type="sldNum" sz="quarter" idx="5"/>
          </p:nvPr>
        </p:nvSpPr>
        <p:spPr/>
        <p:txBody>
          <a:bodyPr/>
          <a:lstStyle/>
          <a:p>
            <a:fld id="{C2AEE2DE-F569-CB47-AE41-C8EBB0F45B6F}" type="slidenum">
              <a:rPr lang="en-US" smtClean="0"/>
              <a:t>46</a:t>
            </a:fld>
            <a:endParaRPr lang="en-US"/>
          </a:p>
        </p:txBody>
      </p:sp>
    </p:spTree>
    <p:extLst>
      <p:ext uri="{BB962C8B-B14F-4D97-AF65-F5344CB8AC3E}">
        <p14:creationId xmlns:p14="http://schemas.microsoft.com/office/powerpoint/2010/main" val="2104462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US"/>
              <a:t>The Activity Codes that could be used are    ……. And they go in this column.</a:t>
            </a:r>
          </a:p>
        </p:txBody>
      </p:sp>
      <p:sp>
        <p:nvSpPr>
          <p:cNvPr id="4" name="Slide Number Placeholder 3"/>
          <p:cNvSpPr>
            <a:spLocks noGrp="1"/>
          </p:cNvSpPr>
          <p:nvPr>
            <p:ph type="sldNum" sz="quarter" idx="5"/>
          </p:nvPr>
        </p:nvSpPr>
        <p:spPr/>
        <p:txBody>
          <a:bodyPr/>
          <a:lstStyle/>
          <a:p>
            <a:fld id="{C2AEE2DE-F569-CB47-AE41-C8EBB0F45B6F}" type="slidenum">
              <a:rPr lang="en-US" smtClean="0"/>
              <a:t>47</a:t>
            </a:fld>
            <a:endParaRPr lang="en-US"/>
          </a:p>
        </p:txBody>
      </p:sp>
    </p:spTree>
    <p:extLst>
      <p:ext uri="{BB962C8B-B14F-4D97-AF65-F5344CB8AC3E}">
        <p14:creationId xmlns:p14="http://schemas.microsoft.com/office/powerpoint/2010/main" val="192013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that MTSS encompasses the STEPS Program.  What you do with the students who have communication disorders can positively impact academic, social, emotional, and behavioral development.  MTSS and the STEPS Program focus on early intervention and prevention. </a:t>
            </a:r>
          </a:p>
          <a:p>
            <a:r>
              <a:rPr lang="en-US"/>
              <a:t>Addressing language issues will improve overall school performance.  However, we do not wait until the child fails before we get involved.</a:t>
            </a:r>
            <a:endParaRPr lang="en-US">
              <a:cs typeface="Calibri"/>
            </a:endParaRPr>
          </a:p>
          <a:p>
            <a:r>
              <a:rPr lang="en-US"/>
              <a:t>Making these changes requires greater collaboration.</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2AEE2DE-F569-CB47-AE41-C8EBB0F45B6F}" type="slidenum">
              <a:rPr lang="en-US" smtClean="0"/>
              <a:t>17</a:t>
            </a:fld>
            <a:endParaRPr lang="en-US"/>
          </a:p>
        </p:txBody>
      </p:sp>
    </p:spTree>
    <p:extLst>
      <p:ext uri="{BB962C8B-B14F-4D97-AF65-F5344CB8AC3E}">
        <p14:creationId xmlns:p14="http://schemas.microsoft.com/office/powerpoint/2010/main" val="573025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bottom of the page is a place for summarizing information about the student’s participation in the STEPS program.  This would be useful when the student’s participation in the STEPS program changes.  For example, he moves to a different county or school.  Or the STEPS program is discontinued because the students has mastered the targeted skills.  In other words, it is an explanation of the discontinuation of STEPS by the present therapist, and summarizes the student’s progress. </a:t>
            </a:r>
          </a:p>
        </p:txBody>
      </p:sp>
      <p:sp>
        <p:nvSpPr>
          <p:cNvPr id="4" name="Slide Number Placeholder 3"/>
          <p:cNvSpPr>
            <a:spLocks noGrp="1"/>
          </p:cNvSpPr>
          <p:nvPr>
            <p:ph type="sldNum" sz="quarter" idx="5"/>
          </p:nvPr>
        </p:nvSpPr>
        <p:spPr/>
        <p:txBody>
          <a:bodyPr/>
          <a:lstStyle/>
          <a:p>
            <a:fld id="{C2AEE2DE-F569-CB47-AE41-C8EBB0F45B6F}" type="slidenum">
              <a:rPr lang="en-US" smtClean="0"/>
              <a:t>48</a:t>
            </a:fld>
            <a:endParaRPr lang="en-US"/>
          </a:p>
        </p:txBody>
      </p:sp>
    </p:spTree>
    <p:extLst>
      <p:ext uri="{BB962C8B-B14F-4D97-AF65-F5344CB8AC3E}">
        <p14:creationId xmlns:p14="http://schemas.microsoft.com/office/powerpoint/2010/main" val="1235832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This is an example of a completed form.  At a glance you can see when the student participated in a activity, the type of activity and the student’s progress.  You can easily see when the student was assessed and when a review of the STEPS program took place.   You can see all of this without having to look in the notes to find the relevant details </a:t>
            </a:r>
          </a:p>
          <a:p>
            <a:endParaRPr lang="en-US" sz="1600"/>
          </a:p>
          <a:p>
            <a:r>
              <a:rPr lang="en-US" sz="1600"/>
              <a:t>The form is a Word Document so it can be adapted to meet your needs.  You may not want to include the codes but rather have more room for notes. But in the notes make sure you indicate the type of activity, documentation of progress, assessment results and that there is a clear way to indicate periodic reviews.</a:t>
            </a:r>
          </a:p>
        </p:txBody>
      </p:sp>
      <p:sp>
        <p:nvSpPr>
          <p:cNvPr id="4" name="Slide Number Placeholder 3"/>
          <p:cNvSpPr>
            <a:spLocks noGrp="1"/>
          </p:cNvSpPr>
          <p:nvPr>
            <p:ph type="sldNum" sz="quarter" idx="5"/>
          </p:nvPr>
        </p:nvSpPr>
        <p:spPr/>
        <p:txBody>
          <a:bodyPr/>
          <a:lstStyle/>
          <a:p>
            <a:fld id="{C2AEE2DE-F569-CB47-AE41-C8EBB0F45B6F}" type="slidenum">
              <a:rPr lang="en-US" smtClean="0"/>
              <a:t>49</a:t>
            </a:fld>
            <a:endParaRPr lang="en-US"/>
          </a:p>
        </p:txBody>
      </p:sp>
    </p:spTree>
    <p:extLst>
      <p:ext uri="{BB962C8B-B14F-4D97-AF65-F5344CB8AC3E}">
        <p14:creationId xmlns:p14="http://schemas.microsoft.com/office/powerpoint/2010/main" val="399355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The form is a Word Document so it can be adapted to meet your needs.  You may not want to include the codes but rather have more room for notes. But in the notes make sure you indicate the type of activity, documentation of progress, assessment results and that there is a clear way to indicate periodic reviews.  Each county should be consistent in the documentation they keep. </a:t>
            </a:r>
          </a:p>
        </p:txBody>
      </p:sp>
      <p:sp>
        <p:nvSpPr>
          <p:cNvPr id="4" name="Slide Number Placeholder 3"/>
          <p:cNvSpPr>
            <a:spLocks noGrp="1"/>
          </p:cNvSpPr>
          <p:nvPr>
            <p:ph type="sldNum" sz="quarter" idx="5"/>
          </p:nvPr>
        </p:nvSpPr>
        <p:spPr/>
        <p:txBody>
          <a:bodyPr/>
          <a:lstStyle/>
          <a:p>
            <a:fld id="{C2AEE2DE-F569-CB47-AE41-C8EBB0F45B6F}" type="slidenum">
              <a:rPr lang="en-US" smtClean="0"/>
              <a:t>50</a:t>
            </a:fld>
            <a:endParaRPr lang="en-US"/>
          </a:p>
        </p:txBody>
      </p:sp>
    </p:spTree>
    <p:extLst>
      <p:ext uri="{BB962C8B-B14F-4D97-AF65-F5344CB8AC3E}">
        <p14:creationId xmlns:p14="http://schemas.microsoft.com/office/powerpoint/2010/main" val="1476729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more information contact Lee Ann Brammer,  Coordinator, Speech-Language Impaired</a:t>
            </a:r>
          </a:p>
        </p:txBody>
      </p:sp>
      <p:sp>
        <p:nvSpPr>
          <p:cNvPr id="4" name="Slide Number Placeholder 3"/>
          <p:cNvSpPr>
            <a:spLocks noGrp="1"/>
          </p:cNvSpPr>
          <p:nvPr>
            <p:ph type="sldNum" sz="quarter" idx="5"/>
          </p:nvPr>
        </p:nvSpPr>
        <p:spPr/>
        <p:txBody>
          <a:bodyPr/>
          <a:lstStyle/>
          <a:p>
            <a:fld id="{C2AEE2DE-F569-CB47-AE41-C8EBB0F45B6F}" type="slidenum">
              <a:rPr lang="en-US" smtClean="0"/>
              <a:t>53</a:t>
            </a:fld>
            <a:endParaRPr lang="en-US"/>
          </a:p>
        </p:txBody>
      </p:sp>
    </p:spTree>
    <p:extLst>
      <p:ext uri="{BB962C8B-B14F-4D97-AF65-F5344CB8AC3E}">
        <p14:creationId xmlns:p14="http://schemas.microsoft.com/office/powerpoint/2010/main" val="3792545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STEPS Program and special education are under the umbrella of MTSS.</a:t>
            </a:r>
          </a:p>
          <a:p>
            <a:r>
              <a:rPr lang="en-US"/>
              <a:t>However, special education paperwork regulations, do not apply.  No IEPs.  No Eligibility requirement for the STEPS Program.  No make-up therapy.  Only written parent permission and documentation.  It should be noted, however, that children fall under the same protections of Policy 2419 as do students who are "suspected" of possibly having a disability and are being referred to the SAT.  Should a student be referred for special education, STEPS Program documentation is very useful in assessment and writing goals.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2AEE2DE-F569-CB47-AE41-C8EBB0F45B6F}" type="slidenum">
              <a:rPr lang="en-US" smtClean="0"/>
              <a:t>18</a:t>
            </a:fld>
            <a:endParaRPr lang="en-US"/>
          </a:p>
        </p:txBody>
      </p:sp>
    </p:spTree>
    <p:extLst>
      <p:ext uri="{BB962C8B-B14F-4D97-AF65-F5344CB8AC3E}">
        <p14:creationId xmlns:p14="http://schemas.microsoft.com/office/powerpoint/2010/main" val="226861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Fira Sans"/>
              </a:rPr>
              <a:t>Based on the MTSS Model, the STEPS Program can be used with students who would benefit from early intervention/prevention strategies prior to being identified for service under the Speech-Language Impaired eligibility criteria. Based on the professional judgement of the speech-language pathologist, students can also receive support through the STEPS Program who have speech or language impairments that do not adversely impact educational performance. </a:t>
            </a:r>
            <a:endParaRPr lang="en-US"/>
          </a:p>
        </p:txBody>
      </p:sp>
      <p:sp>
        <p:nvSpPr>
          <p:cNvPr id="4" name="Slide Number Placeholder 3"/>
          <p:cNvSpPr>
            <a:spLocks noGrp="1"/>
          </p:cNvSpPr>
          <p:nvPr>
            <p:ph type="sldNum" sz="quarter" idx="5"/>
          </p:nvPr>
        </p:nvSpPr>
        <p:spPr/>
        <p:txBody>
          <a:bodyPr/>
          <a:lstStyle/>
          <a:p>
            <a:fld id="{C2AEE2DE-F569-CB47-AE41-C8EBB0F45B6F}" type="slidenum">
              <a:rPr lang="en-US" smtClean="0"/>
              <a:t>19</a:t>
            </a:fld>
            <a:endParaRPr lang="en-US"/>
          </a:p>
        </p:txBody>
      </p:sp>
    </p:spTree>
    <p:extLst>
      <p:ext uri="{BB962C8B-B14F-4D97-AF65-F5344CB8AC3E}">
        <p14:creationId xmlns:p14="http://schemas.microsoft.com/office/powerpoint/2010/main" val="194909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2"/>
            <a:ext cx="5486400" cy="3660458"/>
          </a:xfrm>
        </p:spPr>
        <p:txBody>
          <a:bodyPr/>
          <a:lstStyle/>
          <a:p>
            <a:r>
              <a:rPr lang="en-US">
                <a:latin typeface="Fira Sans"/>
              </a:rPr>
              <a:t> Parents play a critical role in all tiers of this model. In the initial stages when students are identified, SLPs consult with parents regarding their child’s delayed speech or language issues and provide appropriate materials and strategies for home intervention. Parents become partners in providing intervention as well as teachers.  </a:t>
            </a:r>
            <a:endParaRPr lang="en-US">
              <a:latin typeface="Calibri" panose="020F0502020204030204"/>
              <a:cs typeface="Calibri" panose="020F0502020204030204"/>
            </a:endParaRPr>
          </a:p>
          <a:p>
            <a:endParaRPr lang="en-US">
              <a:latin typeface="Fira Sans"/>
            </a:endParaRPr>
          </a:p>
          <a:p>
            <a:r>
              <a:rPr lang="en-US">
                <a:latin typeface="Fira Sans"/>
              </a:rPr>
              <a:t>The SLP's professional judgement will determine which students are good candidates for the STEPS Program and how best to meet their needs.  Professional judgement is data-driven.</a:t>
            </a:r>
          </a:p>
        </p:txBody>
      </p:sp>
      <p:sp>
        <p:nvSpPr>
          <p:cNvPr id="4" name="Slide Number Placeholder 3"/>
          <p:cNvSpPr>
            <a:spLocks noGrp="1"/>
          </p:cNvSpPr>
          <p:nvPr>
            <p:ph type="sldNum" sz="quarter" idx="5"/>
          </p:nvPr>
        </p:nvSpPr>
        <p:spPr/>
        <p:txBody>
          <a:bodyPr/>
          <a:lstStyle/>
          <a:p>
            <a:fld id="{C2AEE2DE-F569-CB47-AE41-C8EBB0F45B6F}" type="slidenum">
              <a:rPr lang="en-US" smtClean="0"/>
              <a:t>21</a:t>
            </a:fld>
            <a:endParaRPr lang="en-US"/>
          </a:p>
        </p:txBody>
      </p:sp>
    </p:spTree>
    <p:extLst>
      <p:ext uri="{BB962C8B-B14F-4D97-AF65-F5344CB8AC3E}">
        <p14:creationId xmlns:p14="http://schemas.microsoft.com/office/powerpoint/2010/main" val="3134690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Right now we are serving students with IEPs and our plates are full.  As we move toward educational relevance, we are required to examine the Three-Prong Test of Eligibility.  Some of the students on our caseload will no longer qualify for special education services because their communication disorder does not adversely impact their educational performance.</a:t>
            </a:r>
          </a:p>
          <a:p>
            <a:r>
              <a:rPr lang="en-US"/>
              <a:t>What about those students?  We see the impairment but it is not educationally relevant.  That’s where a multi-tiered, pre-referral, early intervention program can be helpful.</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2AEE2DE-F569-CB47-AE41-C8EBB0F45B6F}" type="slidenum">
              <a:rPr lang="en-US" smtClean="0"/>
              <a:t>22</a:t>
            </a:fld>
            <a:endParaRPr lang="en-US"/>
          </a:p>
        </p:txBody>
      </p:sp>
    </p:spTree>
    <p:extLst>
      <p:ext uri="{BB962C8B-B14F-4D97-AF65-F5344CB8AC3E}">
        <p14:creationId xmlns:p14="http://schemas.microsoft.com/office/powerpoint/2010/main" val="3212081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2015 the Speech-Language Pathology Services in West Virginia Schools Guidance document added “STEP Up to Speech” as an option for service delivery.  Read slide.  Please note that this has been in the guidance document since at least 2015. </a:t>
            </a:r>
          </a:p>
          <a:p>
            <a:endParaRPr lang="en-US">
              <a:cs typeface="Calibri"/>
            </a:endParaRPr>
          </a:p>
        </p:txBody>
      </p:sp>
      <p:sp>
        <p:nvSpPr>
          <p:cNvPr id="4" name="Slide Number Placeholder 3"/>
          <p:cNvSpPr>
            <a:spLocks noGrp="1"/>
          </p:cNvSpPr>
          <p:nvPr>
            <p:ph type="sldNum" sz="quarter" idx="5"/>
          </p:nvPr>
        </p:nvSpPr>
        <p:spPr/>
        <p:txBody>
          <a:bodyPr/>
          <a:lstStyle/>
          <a:p>
            <a:fld id="{C2AEE2DE-F569-CB47-AE41-C8EBB0F45B6F}" type="slidenum">
              <a:rPr lang="en-US" smtClean="0"/>
              <a:t>23</a:t>
            </a:fld>
            <a:endParaRPr lang="en-US"/>
          </a:p>
        </p:txBody>
      </p:sp>
    </p:spTree>
    <p:extLst>
      <p:ext uri="{BB962C8B-B14F-4D97-AF65-F5344CB8AC3E}">
        <p14:creationId xmlns:p14="http://schemas.microsoft.com/office/powerpoint/2010/main" val="599481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How do you see school-based early intervention services?  Do you see it as a Speech Club?  Do you want it to be more defined?  How prescriptive do you think it should be?  We have provided training in several counties and we find that the counties and schools differ in how they see it working.  And we have discovered that SLPs have different approaches to organization and scheduling.  It is hard to find a system that works for everyone.</a:t>
            </a:r>
            <a:endParaRPr lang="en-US"/>
          </a:p>
        </p:txBody>
      </p:sp>
      <p:sp>
        <p:nvSpPr>
          <p:cNvPr id="4" name="Slide Number Placeholder 3"/>
          <p:cNvSpPr>
            <a:spLocks noGrp="1"/>
          </p:cNvSpPr>
          <p:nvPr>
            <p:ph type="sldNum" sz="quarter" idx="5"/>
          </p:nvPr>
        </p:nvSpPr>
        <p:spPr/>
        <p:txBody>
          <a:bodyPr/>
          <a:lstStyle/>
          <a:p>
            <a:fld id="{C2AEE2DE-F569-CB47-AE41-C8EBB0F45B6F}" type="slidenum">
              <a:rPr lang="en-US" smtClean="0"/>
              <a:t>24</a:t>
            </a:fld>
            <a:endParaRPr lang="en-US"/>
          </a:p>
        </p:txBody>
      </p:sp>
    </p:spTree>
    <p:extLst>
      <p:ext uri="{BB962C8B-B14F-4D97-AF65-F5344CB8AC3E}">
        <p14:creationId xmlns:p14="http://schemas.microsoft.com/office/powerpoint/2010/main" val="849770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446397"/>
            <a:ext cx="11834447" cy="1713781"/>
          </a:xfrm>
        </p:spPr>
        <p:txBody>
          <a:bodyPr anchor="b"/>
          <a:lstStyle>
            <a:lvl1pPr algn="ctr">
              <a:defRPr sz="6000">
                <a:solidFill>
                  <a:schemeClr val="bg1"/>
                </a:solidFill>
                <a:latin typeface="Vollkorn" charset="0"/>
                <a:ea typeface="Vollkorn" charset="0"/>
                <a:cs typeface="Vollkorn" charset="0"/>
              </a:defRPr>
            </a:lvl1pPr>
          </a:lstStyle>
          <a:p>
            <a:r>
              <a:rPr lang="en-US"/>
              <a:t>Click to edit Master title style</a:t>
            </a:r>
          </a:p>
        </p:txBody>
      </p:sp>
      <p:sp>
        <p:nvSpPr>
          <p:cNvPr id="3" name="Subtitle 2"/>
          <p:cNvSpPr>
            <a:spLocks noGrp="1"/>
          </p:cNvSpPr>
          <p:nvPr>
            <p:ph type="subTitle" idx="1"/>
          </p:nvPr>
        </p:nvSpPr>
        <p:spPr>
          <a:xfrm>
            <a:off x="2661136" y="5292661"/>
            <a:ext cx="6875585" cy="4164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7328" y="5841621"/>
            <a:ext cx="2743200" cy="365125"/>
          </a:xfrm>
          <a:prstGeom prst="rect">
            <a:avLst/>
          </a:prstGeom>
        </p:spPr>
        <p:txBody>
          <a:bodyPr/>
          <a:lstStyle>
            <a:lvl1pPr algn="ctr">
              <a:defRPr sz="1600" i="1">
                <a:solidFill>
                  <a:schemeClr val="bg1"/>
                </a:solidFill>
              </a:defRPr>
            </a:lvl1pPr>
          </a:lstStyle>
          <a:p>
            <a:endParaRPr lang="en-US"/>
          </a:p>
        </p:txBody>
      </p:sp>
    </p:spTree>
    <p:extLst>
      <p:ext uri="{BB962C8B-B14F-4D97-AF65-F5344CB8AC3E}">
        <p14:creationId xmlns:p14="http://schemas.microsoft.com/office/powerpoint/2010/main" val="467279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76914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89" y="365125"/>
            <a:ext cx="2628900"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5125"/>
            <a:ext cx="8529989"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066195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0"/>
            <a:ext cx="1139335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75139" y="4589466"/>
            <a:ext cx="11393350" cy="9321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1778733"/>
            <a:ext cx="54864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3569" y="1778733"/>
            <a:ext cx="548491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5" y="1681163"/>
            <a:ext cx="54860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8585" y="2505075"/>
            <a:ext cx="548603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398585" y="143746"/>
            <a:ext cx="11369903" cy="1400159"/>
          </a:xfrm>
        </p:spPr>
        <p:txBody>
          <a:bodyPr/>
          <a:lstStyle/>
          <a:p>
            <a:r>
              <a:rPr lang="en-US"/>
              <a:t>Click to edit Master title style</a:t>
            </a:r>
          </a:p>
        </p:txBody>
      </p:sp>
    </p:spTree>
    <p:extLst>
      <p:ext uri="{BB962C8B-B14F-4D97-AF65-F5344CB8AC3E}">
        <p14:creationId xmlns:p14="http://schemas.microsoft.com/office/powerpoint/2010/main" val="368754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334000" y="987427"/>
            <a:ext cx="64344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29"/>
            <a:ext cx="64344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11"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332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585" y="143746"/>
            <a:ext cx="11369903" cy="1400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98585" y="1723293"/>
            <a:ext cx="11369903" cy="41499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596181" y="6356352"/>
            <a:ext cx="1172307" cy="365125"/>
          </a:xfrm>
          <a:prstGeom prst="rect">
            <a:avLst/>
          </a:prstGeom>
        </p:spPr>
        <p:txBody>
          <a:bodyPr vert="horz" lIns="91440" tIns="45720" rIns="91440" bIns="45720" rtlCol="0" anchor="ctr"/>
          <a:lstStyle>
            <a:lvl1pPr algn="ctr">
              <a:defRPr sz="140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914400" rtl="0" eaLnBrk="1" latinLnBrk="0" hangingPunct="1">
        <a:lnSpc>
          <a:spcPct val="90000"/>
        </a:lnSpc>
        <a:spcBef>
          <a:spcPct val="0"/>
        </a:spcBef>
        <a:buNone/>
        <a:defRPr sz="4400" kern="1200">
          <a:solidFill>
            <a:srgbClr val="004071"/>
          </a:solidFill>
          <a:latin typeface="Vollkorn" charset="0"/>
          <a:ea typeface="Vollkorn" charset="0"/>
          <a:cs typeface="Vollkorn"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Ø"/>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Clr>
          <a:schemeClr val="accent4">
            <a:lumMod val="75000"/>
            <a:lumOff val="25000"/>
          </a:schemeClr>
        </a:buClr>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Clr>
          <a:schemeClr val="accent5">
            <a:lumMod val="75000"/>
          </a:schemeClr>
        </a:buClr>
        <a:buFont typeface="Wingdings" panose="05000000000000000000" pitchFamily="2" charset="2"/>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Clr>
          <a:schemeClr val="accent2"/>
        </a:buClr>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Clr>
          <a:schemeClr val="accent4">
            <a:lumMod val="50000"/>
            <a:lumOff val="50000"/>
          </a:schemeClr>
        </a:buClr>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585" y="143746"/>
            <a:ext cx="11369903" cy="1400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98585" y="1723293"/>
            <a:ext cx="11369903" cy="41499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596181" y="6356352"/>
            <a:ext cx="1172307" cy="365125"/>
          </a:xfrm>
          <a:prstGeom prst="rect">
            <a:avLst/>
          </a:prstGeom>
        </p:spPr>
        <p:txBody>
          <a:bodyPr vert="horz" lIns="91440" tIns="45720" rIns="91440" bIns="45720" rtlCol="0" anchor="ctr"/>
          <a:lstStyle>
            <a:lvl1pPr algn="ctr">
              <a:defRPr sz="140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62" r:id="rId1"/>
    <p:sldLayoutId id="2147483661" r:id="rId2"/>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914400" rtl="0" eaLnBrk="1" latinLnBrk="0" hangingPunct="1">
        <a:lnSpc>
          <a:spcPct val="90000"/>
        </a:lnSpc>
        <a:spcBef>
          <a:spcPct val="0"/>
        </a:spcBef>
        <a:buNone/>
        <a:defRPr sz="4400" kern="1200">
          <a:solidFill>
            <a:srgbClr val="004071"/>
          </a:solidFill>
          <a:latin typeface="Vollkorn" charset="0"/>
          <a:ea typeface="Vollkorn" charset="0"/>
          <a:cs typeface="Vollkorn"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Ø"/>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Clr>
          <a:schemeClr val="accent4">
            <a:lumMod val="75000"/>
            <a:lumOff val="25000"/>
          </a:schemeClr>
        </a:buClr>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Clr>
          <a:schemeClr val="accent5">
            <a:lumMod val="75000"/>
          </a:schemeClr>
        </a:buClr>
        <a:buFont typeface="Wingdings" panose="05000000000000000000" pitchFamily="2" charset="2"/>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Clr>
          <a:schemeClr val="accent2"/>
        </a:buClr>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Clr>
          <a:schemeClr val="accent4">
            <a:lumMod val="50000"/>
            <a:lumOff val="50000"/>
          </a:schemeClr>
        </a:buClr>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veis.k12.wv.us/registrati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forms.office.com/Pages/ResponsePage.aspx?id=S7AZ4AwzekaLrgn7FzdNauAx5Spzz1JIn8hyCYy54ptUNlFOSEdEWFJHMlZJNFJIRTdRM09SNkg5OC4u"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forms.office.com/Pages/ResponsePage.aspx?id=S7AZ4AwzekaLrgn7FzdNauAx5Spzz1JIn8hyCYy54ptUMkdOU0xSR1lWQ1VFSTRURlRLUFdETUZHVy4u"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vde.us/special-education/resources-sp-page/speech-language-impairment/"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s://forms.office.com/Pages/ResponsePage.aspx?id=S7AZ4AwzekaLrgn7FzdNapE-Oszzk9RJgS7C6cljCXdUMVc3VUoyS1cxMDRGWVZRMTMzMkJaTVU5MC4u" TargetMode="External"/><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hyperlink" Target="http://www.asha.org/members/slp/schools/proconsult/NewRolesSLP" TargetMode="Externa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5.xml.rels><?xml version="1.0" encoding="UTF-8" standalone="yes"?>
<Relationships xmlns="http://schemas.openxmlformats.org/package/2006/relationships"><Relationship Id="rId3" Type="http://schemas.openxmlformats.org/officeDocument/2006/relationships/hyperlink" Target="http://www.rtinetwork.org/professional/rti-talks/transcript/talk/31" TargetMode="Externa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https://www.readinghorizons.com/blog/what-is-the-difference-between-rti-and-mtss" TargetMode="Externa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forms.office.com/Pages/ResponsePage.aspx?id=S7AZ4AwzekaLrgn7FzdNauAx5Spzz1JIn8hyCYy54ptUOE1VQjdUWlE3OTJCNlpDNlMxRkVQWEo4Wi4u"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vert="horz" lIns="91440" tIns="45720" rIns="91440" bIns="45720" rtlCol="0" anchor="t">
            <a:normAutofit lnSpcReduction="10000"/>
          </a:bodyPr>
          <a:lstStyle/>
          <a:p>
            <a:r>
              <a:rPr lang="en-US">
                <a:latin typeface="Fira Sans"/>
              </a:rPr>
              <a:t>Overview and Potential Uses</a:t>
            </a:r>
            <a:endParaRPr lang="en-US"/>
          </a:p>
        </p:txBody>
      </p:sp>
      <p:sp>
        <p:nvSpPr>
          <p:cNvPr id="4" name="Date Placeholder 3"/>
          <p:cNvSpPr>
            <a:spLocks noGrp="1"/>
          </p:cNvSpPr>
          <p:nvPr>
            <p:ph type="dt" sz="half" idx="10"/>
          </p:nvPr>
        </p:nvSpPr>
        <p:spPr/>
        <p:txBody>
          <a:bodyPr/>
          <a:lstStyle/>
          <a:p>
            <a:r>
              <a:rPr lang="en-US">
                <a:latin typeface="Fira Sans" panose="020B0503050000020004" pitchFamily="34" charset="0"/>
              </a:rPr>
              <a:t>August 3, 2020</a:t>
            </a:r>
          </a:p>
        </p:txBody>
      </p:sp>
      <p:pic>
        <p:nvPicPr>
          <p:cNvPr id="8" name="Picture 8" descr="A picture containing drawing&#10;&#10;Description generated with very high confidence">
            <a:extLst>
              <a:ext uri="{FF2B5EF4-FFF2-40B4-BE49-F238E27FC236}">
                <a16:creationId xmlns:a16="http://schemas.microsoft.com/office/drawing/2014/main" id="{D830A997-9C78-4D56-B38B-C4CC18384C33}"/>
              </a:ext>
            </a:extLst>
          </p:cNvPr>
          <p:cNvPicPr>
            <a:picLocks noChangeAspect="1"/>
          </p:cNvPicPr>
          <p:nvPr/>
        </p:nvPicPr>
        <p:blipFill>
          <a:blip r:embed="rId2"/>
          <a:stretch>
            <a:fillRect/>
          </a:stretch>
        </p:blipFill>
        <p:spPr>
          <a:xfrm>
            <a:off x="4782127" y="3727335"/>
            <a:ext cx="2743200" cy="1158240"/>
          </a:xfrm>
          <a:prstGeom prst="rect">
            <a:avLst/>
          </a:prstGeom>
        </p:spPr>
      </p:pic>
    </p:spTree>
    <p:extLst>
      <p:ext uri="{BB962C8B-B14F-4D97-AF65-F5344CB8AC3E}">
        <p14:creationId xmlns:p14="http://schemas.microsoft.com/office/powerpoint/2010/main" val="3747623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38BB-3A13-45C1-921E-28320B7DE66A}"/>
              </a:ext>
            </a:extLst>
          </p:cNvPr>
          <p:cNvSpPr>
            <a:spLocks noGrp="1"/>
          </p:cNvSpPr>
          <p:nvPr>
            <p:ph type="title"/>
          </p:nvPr>
        </p:nvSpPr>
        <p:spPr/>
        <p:txBody>
          <a:bodyPr/>
          <a:lstStyle/>
          <a:p>
            <a:pPr algn="ctr"/>
            <a:r>
              <a:rPr lang="en-US"/>
              <a:t>REALITY </a:t>
            </a:r>
            <a:br>
              <a:rPr lang="en-US"/>
            </a:br>
            <a:r>
              <a:rPr lang="en-US" sz="2800"/>
              <a:t>(FOR NOW)</a:t>
            </a:r>
            <a:endParaRPr lang="en-US"/>
          </a:p>
        </p:txBody>
      </p:sp>
      <p:sp>
        <p:nvSpPr>
          <p:cNvPr id="3" name="Content Placeholder 2">
            <a:extLst>
              <a:ext uri="{FF2B5EF4-FFF2-40B4-BE49-F238E27FC236}">
                <a16:creationId xmlns:a16="http://schemas.microsoft.com/office/drawing/2014/main" id="{B13A9324-F202-4F05-8FCE-7DC67FEBBD78}"/>
              </a:ext>
            </a:extLst>
          </p:cNvPr>
          <p:cNvSpPr>
            <a:spLocks noGrp="1"/>
          </p:cNvSpPr>
          <p:nvPr>
            <p:ph idx="1"/>
          </p:nvPr>
        </p:nvSpPr>
        <p:spPr/>
        <p:txBody>
          <a:bodyPr vert="horz" lIns="91440" tIns="45720" rIns="91440" bIns="45720" rtlCol="0" anchor="t">
            <a:normAutofit/>
          </a:bodyPr>
          <a:lstStyle/>
          <a:p>
            <a:r>
              <a:rPr lang="en-US"/>
              <a:t>Students needing services now (have IEPs)</a:t>
            </a:r>
          </a:p>
          <a:p>
            <a:pPr marL="0" indent="0">
              <a:buNone/>
            </a:pPr>
            <a:endParaRPr lang="en-US"/>
          </a:p>
          <a:p>
            <a:r>
              <a:rPr lang="en-US"/>
              <a:t>Student who were in the referral process</a:t>
            </a:r>
          </a:p>
          <a:p>
            <a:endParaRPr lang="en-US"/>
          </a:p>
          <a:p>
            <a:r>
              <a:rPr lang="en-US"/>
              <a:t>Students who may be identified in Child Find </a:t>
            </a:r>
          </a:p>
          <a:p>
            <a:endParaRPr lang="en-US"/>
          </a:p>
          <a:p>
            <a:r>
              <a:rPr lang="en-US"/>
              <a:t>Students you are following through rechecks                                                </a:t>
            </a:r>
          </a:p>
          <a:p>
            <a:endParaRPr lang="en-US">
              <a:solidFill>
                <a:srgbClr val="A7253F"/>
              </a:solidFill>
            </a:endParaRPr>
          </a:p>
          <a:p>
            <a:endParaRPr lang="en-US">
              <a:solidFill>
                <a:srgbClr val="A7253F"/>
              </a:solidFill>
            </a:endParaRPr>
          </a:p>
          <a:p>
            <a:endParaRPr lang="en-US">
              <a:solidFill>
                <a:srgbClr val="A7253F"/>
              </a:solidFill>
            </a:endParaRPr>
          </a:p>
          <a:p>
            <a:endParaRPr lang="en-US">
              <a:solidFill>
                <a:srgbClr val="A7253F"/>
              </a:solidFill>
            </a:endParaRPr>
          </a:p>
          <a:p>
            <a:pPr marL="0" indent="0">
              <a:buNone/>
            </a:pPr>
            <a:endParaRPr lang="en-US">
              <a:solidFill>
                <a:srgbClr val="A7253F"/>
              </a:solidFill>
            </a:endParaRPr>
          </a:p>
          <a:p>
            <a:endParaRPr lang="en-US"/>
          </a:p>
        </p:txBody>
      </p:sp>
      <p:sp>
        <p:nvSpPr>
          <p:cNvPr id="4" name="Slide Number Placeholder 3">
            <a:extLst>
              <a:ext uri="{FF2B5EF4-FFF2-40B4-BE49-F238E27FC236}">
                <a16:creationId xmlns:a16="http://schemas.microsoft.com/office/drawing/2014/main" id="{96A98415-12D4-405D-A67E-B0C2D6BD7743}"/>
              </a:ext>
            </a:extLst>
          </p:cNvPr>
          <p:cNvSpPr>
            <a:spLocks noGrp="1"/>
          </p:cNvSpPr>
          <p:nvPr>
            <p:ph type="sldNum" sz="quarter" idx="12"/>
          </p:nvPr>
        </p:nvSpPr>
        <p:spPr/>
        <p:txBody>
          <a:bodyPr/>
          <a:lstStyle/>
          <a:p>
            <a:fld id="{16630861-4318-414B-8E21-CA5F03E7BD41}" type="slidenum">
              <a:rPr lang="en-US" smtClean="0"/>
              <a:t>10</a:t>
            </a:fld>
            <a:endParaRPr lang="en-US"/>
          </a:p>
        </p:txBody>
      </p:sp>
      <p:pic>
        <p:nvPicPr>
          <p:cNvPr id="6" name="Picture 5" descr="A close up of a logo&#10;&#10;Description automatically generated">
            <a:extLst>
              <a:ext uri="{FF2B5EF4-FFF2-40B4-BE49-F238E27FC236}">
                <a16:creationId xmlns:a16="http://schemas.microsoft.com/office/drawing/2014/main" id="{386B66D7-7F0C-48A0-B7A4-444A33F934EE}"/>
              </a:ext>
            </a:extLst>
          </p:cNvPr>
          <p:cNvPicPr>
            <a:picLocks noChangeAspect="1"/>
          </p:cNvPicPr>
          <p:nvPr/>
        </p:nvPicPr>
        <p:blipFill>
          <a:blip r:embed="rId2"/>
          <a:stretch>
            <a:fillRect/>
          </a:stretch>
        </p:blipFill>
        <p:spPr>
          <a:xfrm>
            <a:off x="8746024" y="2205892"/>
            <a:ext cx="2134706" cy="2446216"/>
          </a:xfrm>
          <a:prstGeom prst="rect">
            <a:avLst/>
          </a:prstGeom>
        </p:spPr>
      </p:pic>
    </p:spTree>
    <p:extLst>
      <p:ext uri="{BB962C8B-B14F-4D97-AF65-F5344CB8AC3E}">
        <p14:creationId xmlns:p14="http://schemas.microsoft.com/office/powerpoint/2010/main" val="229227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E973-EACF-490F-A775-E2FF6DF73F2C}"/>
              </a:ext>
            </a:extLst>
          </p:cNvPr>
          <p:cNvSpPr>
            <a:spLocks noGrp="1"/>
          </p:cNvSpPr>
          <p:nvPr>
            <p:ph type="title"/>
          </p:nvPr>
        </p:nvSpPr>
        <p:spPr/>
        <p:txBody>
          <a:bodyPr/>
          <a:lstStyle/>
          <a:p>
            <a:pPr algn="ctr"/>
            <a:r>
              <a:rPr lang="en-US"/>
              <a:t>SERVICES</a:t>
            </a:r>
          </a:p>
        </p:txBody>
      </p:sp>
      <p:sp>
        <p:nvSpPr>
          <p:cNvPr id="3" name="Content Placeholder 2">
            <a:extLst>
              <a:ext uri="{FF2B5EF4-FFF2-40B4-BE49-F238E27FC236}">
                <a16:creationId xmlns:a16="http://schemas.microsoft.com/office/drawing/2014/main" id="{868C60B7-7113-4DEF-866F-5B2A891E1AEE}"/>
              </a:ext>
            </a:extLst>
          </p:cNvPr>
          <p:cNvSpPr>
            <a:spLocks noGrp="1"/>
          </p:cNvSpPr>
          <p:nvPr>
            <p:ph idx="1"/>
          </p:nvPr>
        </p:nvSpPr>
        <p:spPr/>
        <p:txBody>
          <a:bodyPr>
            <a:normAutofit/>
          </a:bodyPr>
          <a:lstStyle/>
          <a:p>
            <a:r>
              <a:rPr lang="en-US">
                <a:latin typeface="Fira Sans"/>
              </a:rPr>
              <a:t>You may be able to pull the students out of the classroom</a:t>
            </a:r>
          </a:p>
          <a:p>
            <a:endParaRPr lang="en-US">
              <a:latin typeface="Fira Sans"/>
            </a:endParaRPr>
          </a:p>
          <a:p>
            <a:r>
              <a:rPr lang="en-US">
                <a:latin typeface="Fira Sans"/>
              </a:rPr>
              <a:t>You may be allowed in the classroom</a:t>
            </a:r>
          </a:p>
          <a:p>
            <a:pPr marL="0" indent="0">
              <a:buNone/>
            </a:pPr>
            <a:endParaRPr lang="en-US">
              <a:latin typeface="Fira Sans"/>
            </a:endParaRPr>
          </a:p>
          <a:p>
            <a:r>
              <a:rPr lang="en-US">
                <a:latin typeface="Fira Sans"/>
              </a:rPr>
              <a:t>You may be providing virtual services</a:t>
            </a:r>
          </a:p>
          <a:p>
            <a:endParaRPr lang="en-US">
              <a:latin typeface="Fira Sans"/>
            </a:endParaRPr>
          </a:p>
          <a:p>
            <a:r>
              <a:rPr lang="en-US">
                <a:latin typeface="Fira Sans"/>
              </a:rPr>
              <a:t>You WILL be working on a tighter schedule, especially if students have less time in school</a:t>
            </a:r>
            <a:endParaRPr lang="en-US"/>
          </a:p>
          <a:p>
            <a:pPr marL="0" indent="0">
              <a:buNone/>
            </a:pPr>
            <a:endParaRPr lang="en-US"/>
          </a:p>
        </p:txBody>
      </p:sp>
      <p:sp>
        <p:nvSpPr>
          <p:cNvPr id="4" name="Slide Number Placeholder 3">
            <a:extLst>
              <a:ext uri="{FF2B5EF4-FFF2-40B4-BE49-F238E27FC236}">
                <a16:creationId xmlns:a16="http://schemas.microsoft.com/office/drawing/2014/main" id="{111FA883-9307-45C5-93B5-9917393FCF93}"/>
              </a:ext>
            </a:extLst>
          </p:cNvPr>
          <p:cNvSpPr>
            <a:spLocks noGrp="1"/>
          </p:cNvSpPr>
          <p:nvPr>
            <p:ph type="sldNum" sz="quarter" idx="12"/>
          </p:nvPr>
        </p:nvSpPr>
        <p:spPr/>
        <p:txBody>
          <a:bodyPr/>
          <a:lstStyle/>
          <a:p>
            <a:fld id="{16630861-4318-414B-8E21-CA5F03E7BD41}" type="slidenum">
              <a:rPr lang="en-US" smtClean="0"/>
              <a:t>11</a:t>
            </a:fld>
            <a:endParaRPr lang="en-US"/>
          </a:p>
        </p:txBody>
      </p:sp>
    </p:spTree>
    <p:extLst>
      <p:ext uri="{BB962C8B-B14F-4D97-AF65-F5344CB8AC3E}">
        <p14:creationId xmlns:p14="http://schemas.microsoft.com/office/powerpoint/2010/main" val="758541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EBA61-EA5E-4D4A-9F89-D7B0B1D54870}"/>
              </a:ext>
            </a:extLst>
          </p:cNvPr>
          <p:cNvSpPr>
            <a:spLocks noGrp="1"/>
          </p:cNvSpPr>
          <p:nvPr>
            <p:ph type="title"/>
          </p:nvPr>
        </p:nvSpPr>
        <p:spPr/>
        <p:txBody>
          <a:bodyPr/>
          <a:lstStyle/>
          <a:p>
            <a:pPr algn="ctr"/>
            <a:r>
              <a:rPr lang="en-US"/>
              <a:t>TOGETHER WE CAN DO THIS!</a:t>
            </a:r>
          </a:p>
        </p:txBody>
      </p:sp>
      <p:sp>
        <p:nvSpPr>
          <p:cNvPr id="4" name="Slide Number Placeholder 3">
            <a:extLst>
              <a:ext uri="{FF2B5EF4-FFF2-40B4-BE49-F238E27FC236}">
                <a16:creationId xmlns:a16="http://schemas.microsoft.com/office/drawing/2014/main" id="{1EDE3BA2-87BD-4671-B2B3-4AB6AEDC4E7D}"/>
              </a:ext>
            </a:extLst>
          </p:cNvPr>
          <p:cNvSpPr>
            <a:spLocks noGrp="1"/>
          </p:cNvSpPr>
          <p:nvPr>
            <p:ph type="sldNum" sz="quarter" idx="12"/>
          </p:nvPr>
        </p:nvSpPr>
        <p:spPr/>
        <p:txBody>
          <a:bodyPr/>
          <a:lstStyle/>
          <a:p>
            <a:fld id="{16630861-4318-414B-8E21-CA5F03E7BD41}" type="slidenum">
              <a:rPr lang="en-US" smtClean="0"/>
              <a:t>12</a:t>
            </a:fld>
            <a:endParaRPr lang="en-US"/>
          </a:p>
        </p:txBody>
      </p:sp>
      <p:pic>
        <p:nvPicPr>
          <p:cNvPr id="10" name="Content Placeholder 9" descr="A picture containing room&#10;&#10;Description automatically generated">
            <a:extLst>
              <a:ext uri="{FF2B5EF4-FFF2-40B4-BE49-F238E27FC236}">
                <a16:creationId xmlns:a16="http://schemas.microsoft.com/office/drawing/2014/main" id="{2B056A3D-FB1C-406A-A9C7-4D9A0DFB0589}"/>
              </a:ext>
            </a:extLst>
          </p:cNvPr>
          <p:cNvPicPr>
            <a:picLocks noGrp="1" noChangeAspect="1"/>
          </p:cNvPicPr>
          <p:nvPr>
            <p:ph idx="1"/>
          </p:nvPr>
        </p:nvPicPr>
        <p:blipFill>
          <a:blip r:embed="rId2"/>
          <a:stretch>
            <a:fillRect/>
          </a:stretch>
        </p:blipFill>
        <p:spPr>
          <a:xfrm>
            <a:off x="3224502" y="1724025"/>
            <a:ext cx="5717597" cy="4149725"/>
          </a:xfrm>
        </p:spPr>
      </p:pic>
    </p:spTree>
    <p:extLst>
      <p:ext uri="{BB962C8B-B14F-4D97-AF65-F5344CB8AC3E}">
        <p14:creationId xmlns:p14="http://schemas.microsoft.com/office/powerpoint/2010/main" val="3673775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157F-9863-4DDB-A492-5B6779FF2A6F}"/>
              </a:ext>
            </a:extLst>
          </p:cNvPr>
          <p:cNvSpPr>
            <a:spLocks noGrp="1"/>
          </p:cNvSpPr>
          <p:nvPr>
            <p:ph type="title"/>
          </p:nvPr>
        </p:nvSpPr>
        <p:spPr/>
        <p:txBody>
          <a:bodyPr/>
          <a:lstStyle/>
          <a:p>
            <a:pPr algn="ctr"/>
            <a:r>
              <a:rPr lang="en-US">
                <a:latin typeface="Vollkorn"/>
              </a:rPr>
              <a:t>TIME TO THINK "OUTSIDE THE BOX"</a:t>
            </a:r>
            <a:endParaRPr lang="en-US"/>
          </a:p>
        </p:txBody>
      </p:sp>
      <p:pic>
        <p:nvPicPr>
          <p:cNvPr id="6" name="Content Placeholder 5" descr="A picture containing drawing&#10;&#10;Description automatically generated">
            <a:extLst>
              <a:ext uri="{FF2B5EF4-FFF2-40B4-BE49-F238E27FC236}">
                <a16:creationId xmlns:a16="http://schemas.microsoft.com/office/drawing/2014/main" id="{FDEF0206-9977-4F41-82AD-1458DFF33CAE}"/>
              </a:ext>
            </a:extLst>
          </p:cNvPr>
          <p:cNvPicPr>
            <a:picLocks noGrp="1" noChangeAspect="1"/>
          </p:cNvPicPr>
          <p:nvPr>
            <p:ph idx="1"/>
          </p:nvPr>
        </p:nvPicPr>
        <p:blipFill>
          <a:blip r:embed="rId2"/>
          <a:stretch>
            <a:fillRect/>
          </a:stretch>
        </p:blipFill>
        <p:spPr>
          <a:xfrm>
            <a:off x="4745987" y="1724025"/>
            <a:ext cx="2674627" cy="4149725"/>
          </a:xfrm>
        </p:spPr>
      </p:pic>
      <p:sp>
        <p:nvSpPr>
          <p:cNvPr id="4" name="Slide Number Placeholder 3">
            <a:extLst>
              <a:ext uri="{FF2B5EF4-FFF2-40B4-BE49-F238E27FC236}">
                <a16:creationId xmlns:a16="http://schemas.microsoft.com/office/drawing/2014/main" id="{8BDFFBBA-A6E1-4CEC-9E6E-9248D76DE117}"/>
              </a:ext>
            </a:extLst>
          </p:cNvPr>
          <p:cNvSpPr>
            <a:spLocks noGrp="1"/>
          </p:cNvSpPr>
          <p:nvPr>
            <p:ph type="sldNum" sz="quarter" idx="12"/>
          </p:nvPr>
        </p:nvSpPr>
        <p:spPr/>
        <p:txBody>
          <a:bodyPr/>
          <a:lstStyle/>
          <a:p>
            <a:fld id="{16630861-4318-414B-8E21-CA5F03E7BD41}" type="slidenum">
              <a:rPr lang="en-US" smtClean="0"/>
              <a:t>13</a:t>
            </a:fld>
            <a:endParaRPr lang="en-US"/>
          </a:p>
        </p:txBody>
      </p:sp>
    </p:spTree>
    <p:extLst>
      <p:ext uri="{BB962C8B-B14F-4D97-AF65-F5344CB8AC3E}">
        <p14:creationId xmlns:p14="http://schemas.microsoft.com/office/powerpoint/2010/main" val="1276100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B3A0-1C8B-4E27-8602-1A0694D97B71}"/>
              </a:ext>
            </a:extLst>
          </p:cNvPr>
          <p:cNvSpPr>
            <a:spLocks noGrp="1"/>
          </p:cNvSpPr>
          <p:nvPr>
            <p:ph type="title"/>
          </p:nvPr>
        </p:nvSpPr>
        <p:spPr/>
        <p:txBody>
          <a:bodyPr/>
          <a:lstStyle/>
          <a:p>
            <a:pPr algn="ctr"/>
            <a:r>
              <a:rPr lang="en-US"/>
              <a:t>DO NOT’S AND DO’S </a:t>
            </a:r>
          </a:p>
        </p:txBody>
      </p:sp>
      <p:sp>
        <p:nvSpPr>
          <p:cNvPr id="4" name="Slide Number Placeholder 3">
            <a:extLst>
              <a:ext uri="{FF2B5EF4-FFF2-40B4-BE49-F238E27FC236}">
                <a16:creationId xmlns:a16="http://schemas.microsoft.com/office/drawing/2014/main" id="{644299F1-B18C-448F-97F9-B689A895E77C}"/>
              </a:ext>
            </a:extLst>
          </p:cNvPr>
          <p:cNvSpPr>
            <a:spLocks noGrp="1"/>
          </p:cNvSpPr>
          <p:nvPr>
            <p:ph type="sldNum" sz="quarter" idx="12"/>
          </p:nvPr>
        </p:nvSpPr>
        <p:spPr/>
        <p:txBody>
          <a:bodyPr/>
          <a:lstStyle/>
          <a:p>
            <a:fld id="{16630861-4318-414B-8E21-CA5F03E7BD41}" type="slidenum">
              <a:rPr lang="en-US" smtClean="0"/>
              <a:t>14</a:t>
            </a:fld>
            <a:endParaRPr lang="en-US"/>
          </a:p>
        </p:txBody>
      </p:sp>
      <p:sp>
        <p:nvSpPr>
          <p:cNvPr id="7" name="Rectangle 6">
            <a:extLst>
              <a:ext uri="{FF2B5EF4-FFF2-40B4-BE49-F238E27FC236}">
                <a16:creationId xmlns:a16="http://schemas.microsoft.com/office/drawing/2014/main" id="{4AAFE064-4C66-4A58-8789-FD6423FC0481}"/>
              </a:ext>
            </a:extLst>
          </p:cNvPr>
          <p:cNvSpPr/>
          <p:nvPr/>
        </p:nvSpPr>
        <p:spPr>
          <a:xfrm>
            <a:off x="1395167" y="1800520"/>
            <a:ext cx="3996965" cy="2837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D3B257"/>
                </a:solidFill>
              </a:rPr>
              <a:t>NO</a:t>
            </a:r>
          </a:p>
          <a:p>
            <a:r>
              <a:rPr lang="en-US">
                <a:solidFill>
                  <a:srgbClr val="D3B257"/>
                </a:solidFill>
              </a:rPr>
              <a:t>Evaluation</a:t>
            </a:r>
          </a:p>
          <a:p>
            <a:pPr marL="285750" indent="-285750">
              <a:buFont typeface="Arial" panose="020B0604020202020204" pitchFamily="34" charset="0"/>
              <a:buChar char="•"/>
            </a:pPr>
            <a:r>
              <a:rPr lang="en-US">
                <a:solidFill>
                  <a:srgbClr val="D3B257"/>
                </a:solidFill>
              </a:rPr>
              <a:t>Cannot use STEPS in lieu of making a referral</a:t>
            </a:r>
          </a:p>
          <a:p>
            <a:endParaRPr lang="en-US">
              <a:solidFill>
                <a:srgbClr val="D3B257"/>
              </a:solidFill>
            </a:endParaRPr>
          </a:p>
          <a:p>
            <a:r>
              <a:rPr lang="en-US">
                <a:solidFill>
                  <a:srgbClr val="D3B257"/>
                </a:solidFill>
              </a:rPr>
              <a:t>Intervention</a:t>
            </a:r>
          </a:p>
          <a:p>
            <a:pPr marL="285750" indent="-285750">
              <a:buFont typeface="Arial" panose="020B0604020202020204" pitchFamily="34" charset="0"/>
              <a:buChar char="•"/>
            </a:pPr>
            <a:r>
              <a:rPr lang="en-US">
                <a:solidFill>
                  <a:srgbClr val="D3B257"/>
                </a:solidFill>
              </a:rPr>
              <a:t>Cannot use STEPS in place of services on an IEP</a:t>
            </a:r>
          </a:p>
          <a:p>
            <a:pPr algn="ctr"/>
            <a:endParaRPr lang="en-US"/>
          </a:p>
        </p:txBody>
      </p:sp>
      <p:sp>
        <p:nvSpPr>
          <p:cNvPr id="8" name="Rectangle 7">
            <a:extLst>
              <a:ext uri="{FF2B5EF4-FFF2-40B4-BE49-F238E27FC236}">
                <a16:creationId xmlns:a16="http://schemas.microsoft.com/office/drawing/2014/main" id="{AA2B0EF6-BEA3-47B0-A940-06B4FCA1AA1A}"/>
              </a:ext>
            </a:extLst>
          </p:cNvPr>
          <p:cNvSpPr/>
          <p:nvPr/>
        </p:nvSpPr>
        <p:spPr>
          <a:xfrm>
            <a:off x="6799868" y="1800520"/>
            <a:ext cx="3996965" cy="281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D3B257"/>
                </a:solidFill>
              </a:rPr>
              <a:t>YES</a:t>
            </a:r>
          </a:p>
          <a:p>
            <a:r>
              <a:rPr lang="en-US">
                <a:solidFill>
                  <a:srgbClr val="D3B257"/>
                </a:solidFill>
              </a:rPr>
              <a:t>Evaluation</a:t>
            </a:r>
          </a:p>
          <a:p>
            <a:pPr marL="285750" indent="-285750">
              <a:buFont typeface="Arial" panose="020B0604020202020204" pitchFamily="34" charset="0"/>
              <a:buChar char="•"/>
            </a:pPr>
            <a:r>
              <a:rPr lang="en-US">
                <a:solidFill>
                  <a:srgbClr val="D3B257"/>
                </a:solidFill>
              </a:rPr>
              <a:t>Can use data from STEPS as part of the assessment process</a:t>
            </a:r>
          </a:p>
          <a:p>
            <a:endParaRPr lang="en-US">
              <a:solidFill>
                <a:srgbClr val="D3B257"/>
              </a:solidFill>
            </a:endParaRPr>
          </a:p>
          <a:p>
            <a:r>
              <a:rPr lang="en-US">
                <a:solidFill>
                  <a:srgbClr val="D3B257"/>
                </a:solidFill>
              </a:rPr>
              <a:t>Intervention</a:t>
            </a:r>
          </a:p>
          <a:p>
            <a:pPr marL="285750" indent="-285750">
              <a:buFont typeface="Arial" panose="020B0604020202020204" pitchFamily="34" charset="0"/>
              <a:buChar char="•"/>
            </a:pPr>
            <a:r>
              <a:rPr lang="en-US">
                <a:solidFill>
                  <a:srgbClr val="D3B257"/>
                </a:solidFill>
              </a:rPr>
              <a:t>Can provide STEPS while student is going through the referral process</a:t>
            </a:r>
          </a:p>
          <a:p>
            <a:pPr marL="285750" indent="-285750" algn="ctr">
              <a:buFont typeface="Arial" panose="020B0604020202020204" pitchFamily="34" charset="0"/>
              <a:buChar char="•"/>
            </a:pPr>
            <a:endParaRPr lang="en-US"/>
          </a:p>
        </p:txBody>
      </p:sp>
    </p:spTree>
    <p:extLst>
      <p:ext uri="{BB962C8B-B14F-4D97-AF65-F5344CB8AC3E}">
        <p14:creationId xmlns:p14="http://schemas.microsoft.com/office/powerpoint/2010/main" val="1908381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D535E-3D5C-45E8-8360-70EF9C861558}"/>
              </a:ext>
            </a:extLst>
          </p:cNvPr>
          <p:cNvSpPr>
            <a:spLocks noGrp="1"/>
          </p:cNvSpPr>
          <p:nvPr>
            <p:ph type="title"/>
          </p:nvPr>
        </p:nvSpPr>
        <p:spPr/>
        <p:txBody>
          <a:bodyPr/>
          <a:lstStyle/>
          <a:p>
            <a:pPr algn="ctr"/>
            <a:r>
              <a:rPr lang="en-US">
                <a:latin typeface="Vollkorn"/>
              </a:rPr>
              <a:t>MULTI-TIERED SYSTEM OF SUPPORTS (MTSS)</a:t>
            </a:r>
            <a:endParaRPr lang="en-US"/>
          </a:p>
        </p:txBody>
      </p:sp>
      <p:sp>
        <p:nvSpPr>
          <p:cNvPr id="3" name="Content Placeholder 2">
            <a:extLst>
              <a:ext uri="{FF2B5EF4-FFF2-40B4-BE49-F238E27FC236}">
                <a16:creationId xmlns:a16="http://schemas.microsoft.com/office/drawing/2014/main" id="{442F2482-3720-47E1-A2B3-22F78390E61A}"/>
              </a:ext>
            </a:extLst>
          </p:cNvPr>
          <p:cNvSpPr>
            <a:spLocks noGrp="1"/>
          </p:cNvSpPr>
          <p:nvPr>
            <p:ph idx="1"/>
          </p:nvPr>
        </p:nvSpPr>
        <p:spPr/>
        <p:txBody>
          <a:bodyPr vert="horz" lIns="91440" tIns="45720" rIns="91440" bIns="45720" rtlCol="0" anchor="t">
            <a:normAutofit/>
          </a:bodyPr>
          <a:lstStyle/>
          <a:p>
            <a:pPr marL="0" indent="0">
              <a:buNone/>
            </a:pPr>
            <a:r>
              <a:rPr lang="en-US">
                <a:latin typeface="Fira Sans"/>
              </a:rPr>
              <a:t>One method that can be used with all students to:</a:t>
            </a:r>
          </a:p>
          <a:p>
            <a:pPr marL="0" indent="0">
              <a:buNone/>
            </a:pPr>
            <a:endParaRPr lang="en-US">
              <a:latin typeface="Fira Sans"/>
            </a:endParaRPr>
          </a:p>
          <a:p>
            <a:r>
              <a:rPr lang="en-US">
                <a:latin typeface="Fira Sans"/>
              </a:rPr>
              <a:t> Provide early intervention and prevention</a:t>
            </a:r>
            <a:endParaRPr lang="en-US"/>
          </a:p>
          <a:p>
            <a:pPr>
              <a:buClr>
                <a:srgbClr val="B18E2E"/>
              </a:buClr>
            </a:pPr>
            <a:r>
              <a:rPr lang="en-US">
                <a:latin typeface="Fira Sans"/>
              </a:rPr>
              <a:t> Improve learner outcomes </a:t>
            </a:r>
          </a:p>
          <a:p>
            <a:pPr>
              <a:buClr>
                <a:srgbClr val="B18E2E"/>
              </a:buClr>
            </a:pPr>
            <a:r>
              <a:rPr lang="en-US">
                <a:latin typeface="Fira Sans"/>
              </a:rPr>
              <a:t> Data-driven system</a:t>
            </a:r>
          </a:p>
          <a:p>
            <a:pPr>
              <a:buClr>
                <a:srgbClr val="B18E2E"/>
              </a:buClr>
            </a:pPr>
            <a:r>
              <a:rPr lang="en-US">
                <a:latin typeface="Fira Sans"/>
              </a:rPr>
              <a:t> Evidence-based practices</a:t>
            </a:r>
          </a:p>
          <a:p>
            <a:pPr>
              <a:buClr>
                <a:srgbClr val="B18E2E"/>
              </a:buClr>
            </a:pPr>
            <a:endParaRPr lang="en-US"/>
          </a:p>
        </p:txBody>
      </p:sp>
      <p:sp>
        <p:nvSpPr>
          <p:cNvPr id="4" name="Slide Number Placeholder 3">
            <a:extLst>
              <a:ext uri="{FF2B5EF4-FFF2-40B4-BE49-F238E27FC236}">
                <a16:creationId xmlns:a16="http://schemas.microsoft.com/office/drawing/2014/main" id="{E27334E8-D9AB-4A73-BAB0-2430AA2A2766}"/>
              </a:ext>
            </a:extLst>
          </p:cNvPr>
          <p:cNvSpPr>
            <a:spLocks noGrp="1"/>
          </p:cNvSpPr>
          <p:nvPr>
            <p:ph type="sldNum" sz="quarter" idx="12"/>
          </p:nvPr>
        </p:nvSpPr>
        <p:spPr/>
        <p:txBody>
          <a:bodyPr/>
          <a:lstStyle/>
          <a:p>
            <a:fld id="{16630861-4318-414B-8E21-CA5F03E7BD41}" type="slidenum">
              <a:rPr lang="en-US" smtClean="0"/>
              <a:t>15</a:t>
            </a:fld>
            <a:endParaRPr lang="en-US"/>
          </a:p>
        </p:txBody>
      </p:sp>
    </p:spTree>
    <p:extLst>
      <p:ext uri="{BB962C8B-B14F-4D97-AF65-F5344CB8AC3E}">
        <p14:creationId xmlns:p14="http://schemas.microsoft.com/office/powerpoint/2010/main" val="2077373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4DA11-F20F-470E-A1BB-C4F42E3F6C78}"/>
              </a:ext>
            </a:extLst>
          </p:cNvPr>
          <p:cNvSpPr>
            <a:spLocks noGrp="1"/>
          </p:cNvSpPr>
          <p:nvPr>
            <p:ph type="title"/>
          </p:nvPr>
        </p:nvSpPr>
        <p:spPr/>
        <p:txBody>
          <a:bodyPr/>
          <a:lstStyle/>
          <a:p>
            <a:pPr algn="ctr"/>
            <a:r>
              <a:rPr lang="en-US">
                <a:latin typeface="Vollkorn"/>
              </a:rPr>
              <a:t>MULTI-TIERED SYSTEM OF SUPPORTS  </a:t>
            </a:r>
            <a:endParaRPr lang="en-US"/>
          </a:p>
        </p:txBody>
      </p:sp>
      <p:sp>
        <p:nvSpPr>
          <p:cNvPr id="3" name="Slide Number Placeholder 2">
            <a:extLst>
              <a:ext uri="{FF2B5EF4-FFF2-40B4-BE49-F238E27FC236}">
                <a16:creationId xmlns:a16="http://schemas.microsoft.com/office/drawing/2014/main" id="{1206E1BA-0E37-4FD8-AD80-256BDA3868C2}"/>
              </a:ext>
            </a:extLst>
          </p:cNvPr>
          <p:cNvSpPr>
            <a:spLocks noGrp="1"/>
          </p:cNvSpPr>
          <p:nvPr>
            <p:ph type="sldNum" sz="quarter" idx="12"/>
          </p:nvPr>
        </p:nvSpPr>
        <p:spPr/>
        <p:txBody>
          <a:bodyPr/>
          <a:lstStyle/>
          <a:p>
            <a:fld id="{16630861-4318-414B-8E21-CA5F03E7BD41}" type="slidenum">
              <a:rPr lang="en-US" smtClean="0"/>
              <a:t>16</a:t>
            </a:fld>
            <a:endParaRPr lang="en-US"/>
          </a:p>
        </p:txBody>
      </p:sp>
      <p:pic>
        <p:nvPicPr>
          <p:cNvPr id="4" name="Picture 4" descr="A close up of an umbrella&#10;&#10;Description generated with high confidence">
            <a:extLst>
              <a:ext uri="{FF2B5EF4-FFF2-40B4-BE49-F238E27FC236}">
                <a16:creationId xmlns:a16="http://schemas.microsoft.com/office/drawing/2014/main" id="{106F8A74-75DF-45F0-B2FC-20E7F617DF21}"/>
              </a:ext>
            </a:extLst>
          </p:cNvPr>
          <p:cNvPicPr>
            <a:picLocks noChangeAspect="1"/>
          </p:cNvPicPr>
          <p:nvPr/>
        </p:nvPicPr>
        <p:blipFill>
          <a:blip r:embed="rId3"/>
          <a:stretch>
            <a:fillRect/>
          </a:stretch>
        </p:blipFill>
        <p:spPr>
          <a:xfrm>
            <a:off x="3128515" y="1006416"/>
            <a:ext cx="5920595" cy="4931432"/>
          </a:xfrm>
          <a:prstGeom prst="rect">
            <a:avLst/>
          </a:prstGeom>
        </p:spPr>
      </p:pic>
      <p:sp>
        <p:nvSpPr>
          <p:cNvPr id="6" name="TextBox 5">
            <a:extLst>
              <a:ext uri="{FF2B5EF4-FFF2-40B4-BE49-F238E27FC236}">
                <a16:creationId xmlns:a16="http://schemas.microsoft.com/office/drawing/2014/main" id="{5133E534-589D-400C-A5AB-E3A35BAFA4C0}"/>
              </a:ext>
            </a:extLst>
          </p:cNvPr>
          <p:cNvSpPr txBox="1"/>
          <p:nvPr/>
        </p:nvSpPr>
        <p:spPr>
          <a:xfrm>
            <a:off x="5159041" y="2048862"/>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rgbClr val="C00000"/>
                </a:solidFill>
                <a:latin typeface="Fira Sans"/>
                <a:cs typeface="Calibri"/>
              </a:rPr>
              <a:t>WVMTSS</a:t>
            </a:r>
            <a:endParaRPr lang="en-US">
              <a:solidFill>
                <a:srgbClr val="C00000"/>
              </a:solidFill>
              <a:latin typeface="Fira Sans"/>
              <a:cs typeface="Calibri"/>
            </a:endParaRPr>
          </a:p>
        </p:txBody>
      </p:sp>
      <p:sp>
        <p:nvSpPr>
          <p:cNvPr id="7" name="TextBox 6">
            <a:extLst>
              <a:ext uri="{FF2B5EF4-FFF2-40B4-BE49-F238E27FC236}">
                <a16:creationId xmlns:a16="http://schemas.microsoft.com/office/drawing/2014/main" id="{CA676F67-9542-4611-9B12-1E564F9922D4}"/>
              </a:ext>
            </a:extLst>
          </p:cNvPr>
          <p:cNvSpPr txBox="1"/>
          <p:nvPr/>
        </p:nvSpPr>
        <p:spPr>
          <a:xfrm>
            <a:off x="3213878" y="3573312"/>
            <a:ext cx="219686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Fira Sans"/>
                <a:cs typeface="Calibri"/>
              </a:rPr>
              <a:t>Special Education</a:t>
            </a:r>
          </a:p>
        </p:txBody>
      </p:sp>
      <p:sp>
        <p:nvSpPr>
          <p:cNvPr id="9" name="TextBox 8">
            <a:extLst>
              <a:ext uri="{FF2B5EF4-FFF2-40B4-BE49-F238E27FC236}">
                <a16:creationId xmlns:a16="http://schemas.microsoft.com/office/drawing/2014/main" id="{2277F7AF-0E9B-4B2A-8FCE-6DD146240694}"/>
              </a:ext>
            </a:extLst>
          </p:cNvPr>
          <p:cNvSpPr txBox="1"/>
          <p:nvPr/>
        </p:nvSpPr>
        <p:spPr>
          <a:xfrm>
            <a:off x="3761117" y="4465608"/>
            <a:ext cx="715993"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Fira Sans"/>
                <a:cs typeface="Calibri"/>
              </a:rPr>
              <a:t>RTI</a:t>
            </a:r>
          </a:p>
        </p:txBody>
      </p:sp>
      <p:sp>
        <p:nvSpPr>
          <p:cNvPr id="10" name="TextBox 9">
            <a:extLst>
              <a:ext uri="{FF2B5EF4-FFF2-40B4-BE49-F238E27FC236}">
                <a16:creationId xmlns:a16="http://schemas.microsoft.com/office/drawing/2014/main" id="{4094C41D-DB5D-4B35-90FB-5E3C84D9831E}"/>
              </a:ext>
            </a:extLst>
          </p:cNvPr>
          <p:cNvSpPr txBox="1"/>
          <p:nvPr/>
        </p:nvSpPr>
        <p:spPr>
          <a:xfrm>
            <a:off x="7527086" y="3846483"/>
            <a:ext cx="103229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Fira Sans"/>
                <a:cs typeface="Calibri"/>
              </a:rPr>
              <a:t>Title I</a:t>
            </a:r>
          </a:p>
        </p:txBody>
      </p:sp>
      <p:sp>
        <p:nvSpPr>
          <p:cNvPr id="11" name="TextBox 10">
            <a:extLst>
              <a:ext uri="{FF2B5EF4-FFF2-40B4-BE49-F238E27FC236}">
                <a16:creationId xmlns:a16="http://schemas.microsoft.com/office/drawing/2014/main" id="{F8B6FC03-19E7-4731-80F0-9B370BA93F01}"/>
              </a:ext>
            </a:extLst>
          </p:cNvPr>
          <p:cNvSpPr txBox="1"/>
          <p:nvPr/>
        </p:nvSpPr>
        <p:spPr>
          <a:xfrm>
            <a:off x="6564702" y="4825042"/>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C00000"/>
                </a:solidFill>
                <a:latin typeface="Fira Sans"/>
                <a:cs typeface="Calibri"/>
              </a:rPr>
              <a:t>STEPS</a:t>
            </a:r>
          </a:p>
        </p:txBody>
      </p:sp>
      <p:sp>
        <p:nvSpPr>
          <p:cNvPr id="5" name="TextBox 4">
            <a:extLst>
              <a:ext uri="{FF2B5EF4-FFF2-40B4-BE49-F238E27FC236}">
                <a16:creationId xmlns:a16="http://schemas.microsoft.com/office/drawing/2014/main" id="{D4F60175-0E13-41FC-8E96-DDA326FAC84E}"/>
              </a:ext>
            </a:extLst>
          </p:cNvPr>
          <p:cNvSpPr txBox="1"/>
          <p:nvPr/>
        </p:nvSpPr>
        <p:spPr>
          <a:xfrm>
            <a:off x="6392174" y="3473570"/>
            <a:ext cx="586597"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Fira Sans"/>
                <a:cs typeface="Calibri"/>
              </a:rPr>
              <a:t>EL</a:t>
            </a:r>
          </a:p>
        </p:txBody>
      </p:sp>
      <p:sp>
        <p:nvSpPr>
          <p:cNvPr id="8" name="TextBox 7">
            <a:extLst>
              <a:ext uri="{FF2B5EF4-FFF2-40B4-BE49-F238E27FC236}">
                <a16:creationId xmlns:a16="http://schemas.microsoft.com/office/drawing/2014/main" id="{2A1A92B8-8017-47E9-A7BD-7E616136311A}"/>
              </a:ext>
            </a:extLst>
          </p:cNvPr>
          <p:cNvSpPr txBox="1"/>
          <p:nvPr/>
        </p:nvSpPr>
        <p:spPr>
          <a:xfrm>
            <a:off x="7656482" y="5269841"/>
            <a:ext cx="773502"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Fira Sans"/>
                <a:cs typeface="Calibri"/>
              </a:rPr>
              <a:t>PBIS</a:t>
            </a:r>
          </a:p>
        </p:txBody>
      </p:sp>
    </p:spTree>
    <p:extLst>
      <p:ext uri="{BB962C8B-B14F-4D97-AF65-F5344CB8AC3E}">
        <p14:creationId xmlns:p14="http://schemas.microsoft.com/office/powerpoint/2010/main" val="3847204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35B42-35B6-4544-8A24-0CF1F996B35B}"/>
              </a:ext>
            </a:extLst>
          </p:cNvPr>
          <p:cNvSpPr>
            <a:spLocks noGrp="1"/>
          </p:cNvSpPr>
          <p:nvPr>
            <p:ph type="title"/>
          </p:nvPr>
        </p:nvSpPr>
        <p:spPr>
          <a:xfrm>
            <a:off x="334577" y="25197"/>
            <a:ext cx="11369903" cy="1400159"/>
          </a:xfrm>
        </p:spPr>
        <p:txBody>
          <a:bodyPr/>
          <a:lstStyle/>
          <a:p>
            <a:pPr algn="ctr"/>
            <a:r>
              <a:rPr lang="en-US">
                <a:latin typeface="Vollkorn"/>
              </a:rPr>
              <a:t>WVMTSS AND THE STEPS PROGRAM</a:t>
            </a:r>
            <a:endParaRPr lang="en-US"/>
          </a:p>
        </p:txBody>
      </p:sp>
      <p:sp>
        <p:nvSpPr>
          <p:cNvPr id="4" name="Slide Number Placeholder 3">
            <a:extLst>
              <a:ext uri="{FF2B5EF4-FFF2-40B4-BE49-F238E27FC236}">
                <a16:creationId xmlns:a16="http://schemas.microsoft.com/office/drawing/2014/main" id="{D1DD927F-89F3-4E36-93B4-ED746F823889}"/>
              </a:ext>
            </a:extLst>
          </p:cNvPr>
          <p:cNvSpPr>
            <a:spLocks noGrp="1"/>
          </p:cNvSpPr>
          <p:nvPr>
            <p:ph type="sldNum" sz="quarter" idx="12"/>
          </p:nvPr>
        </p:nvSpPr>
        <p:spPr/>
        <p:txBody>
          <a:bodyPr/>
          <a:lstStyle/>
          <a:p>
            <a:fld id="{16630861-4318-414B-8E21-CA5F03E7BD41}" type="slidenum">
              <a:rPr lang="en-US" smtClean="0"/>
              <a:t>17</a:t>
            </a:fld>
            <a:endParaRPr lang="en-US"/>
          </a:p>
        </p:txBody>
      </p:sp>
      <p:sp>
        <p:nvSpPr>
          <p:cNvPr id="5" name="Oval 4">
            <a:extLst>
              <a:ext uri="{FF2B5EF4-FFF2-40B4-BE49-F238E27FC236}">
                <a16:creationId xmlns:a16="http://schemas.microsoft.com/office/drawing/2014/main" id="{4316054A-641B-4EC8-B9A0-87C24C7172D1}"/>
              </a:ext>
            </a:extLst>
          </p:cNvPr>
          <p:cNvSpPr/>
          <p:nvPr/>
        </p:nvSpPr>
        <p:spPr>
          <a:xfrm>
            <a:off x="147145" y="1069939"/>
            <a:ext cx="6038192" cy="48249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4EC1363-25DE-4F7C-9CAC-C3F82D41A686}"/>
              </a:ext>
            </a:extLst>
          </p:cNvPr>
          <p:cNvSpPr/>
          <p:nvPr/>
        </p:nvSpPr>
        <p:spPr>
          <a:xfrm>
            <a:off x="4446683" y="2769046"/>
            <a:ext cx="1705473" cy="1426778"/>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2"/>
                </a:solidFill>
                <a:latin typeface="Fira Sans"/>
                <a:cs typeface="Calibri"/>
              </a:rPr>
              <a:t>STEPS</a:t>
            </a:r>
          </a:p>
          <a:p>
            <a:pPr algn="ctr"/>
            <a:r>
              <a:rPr lang="en-US" sz="2000">
                <a:solidFill>
                  <a:schemeClr val="accent2"/>
                </a:solidFill>
                <a:latin typeface="Fira Sans"/>
                <a:cs typeface="Calibri"/>
              </a:rPr>
              <a:t>Program</a:t>
            </a:r>
          </a:p>
        </p:txBody>
      </p:sp>
      <p:sp>
        <p:nvSpPr>
          <p:cNvPr id="7" name="TextBox 6">
            <a:extLst>
              <a:ext uri="{FF2B5EF4-FFF2-40B4-BE49-F238E27FC236}">
                <a16:creationId xmlns:a16="http://schemas.microsoft.com/office/drawing/2014/main" id="{F1454784-8AF5-4A64-868A-F644B887D684}"/>
              </a:ext>
            </a:extLst>
          </p:cNvPr>
          <p:cNvSpPr txBox="1"/>
          <p:nvPr/>
        </p:nvSpPr>
        <p:spPr>
          <a:xfrm>
            <a:off x="6680615" y="1354810"/>
            <a:ext cx="4214648" cy="655564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rgbClr val="D3B257"/>
              </a:buClr>
              <a:buFont typeface="Wingdings" panose="05000000000000000000" pitchFamily="2" charset="2"/>
              <a:buChar char="Ø"/>
            </a:pPr>
            <a:r>
              <a:rPr lang="en-US" sz="2400">
                <a:solidFill>
                  <a:schemeClr val="accent3"/>
                </a:solidFill>
                <a:latin typeface="Fira Sans"/>
              </a:rPr>
              <a:t>MTSS encompasses the STEPS Program</a:t>
            </a:r>
            <a:endParaRPr lang="en-US" sz="2400">
              <a:solidFill>
                <a:schemeClr val="accent3"/>
              </a:solidFill>
              <a:latin typeface="Calibri" panose="020F0502020204030204"/>
              <a:cs typeface="Calibri" panose="020F0502020204030204"/>
            </a:endParaRPr>
          </a:p>
          <a:p>
            <a:pPr marL="342900" indent="-342900">
              <a:buClr>
                <a:srgbClr val="D3B257"/>
              </a:buClr>
              <a:buFont typeface="Wingdings" panose="05000000000000000000" pitchFamily="2" charset="2"/>
              <a:buChar char="Ø"/>
            </a:pPr>
            <a:endParaRPr lang="en-US" sz="2400">
              <a:solidFill>
                <a:schemeClr val="accent3"/>
              </a:solidFill>
              <a:latin typeface="Fira Sans"/>
              <a:cs typeface="Calibri" panose="020F0502020204030204"/>
            </a:endParaRPr>
          </a:p>
          <a:p>
            <a:pPr marL="342900" indent="-342900">
              <a:buClr>
                <a:srgbClr val="D3B257"/>
              </a:buClr>
              <a:buFont typeface="Wingdings" panose="05000000000000000000" pitchFamily="2" charset="2"/>
              <a:buChar char="Ø"/>
            </a:pPr>
            <a:r>
              <a:rPr lang="en-US" sz="2400">
                <a:solidFill>
                  <a:schemeClr val="accent3"/>
                </a:solidFill>
                <a:latin typeface="Fira Sans"/>
              </a:rPr>
              <a:t>MTSS and the STEPS Program focus on early intervention and prevention</a:t>
            </a:r>
            <a:endParaRPr lang="en-US" sz="2400">
              <a:solidFill>
                <a:schemeClr val="accent3"/>
              </a:solidFill>
              <a:latin typeface="Calibri" panose="020F0502020204030204"/>
              <a:cs typeface="Calibri" panose="020F0502020204030204"/>
            </a:endParaRPr>
          </a:p>
          <a:p>
            <a:pPr marL="342900" indent="-342900">
              <a:buClr>
                <a:srgbClr val="D3B257"/>
              </a:buClr>
              <a:buFont typeface="Wingdings" panose="05000000000000000000" pitchFamily="2" charset="2"/>
              <a:buChar char="Ø"/>
            </a:pPr>
            <a:endParaRPr lang="en-US" sz="2400">
              <a:solidFill>
                <a:schemeClr val="accent3"/>
              </a:solidFill>
              <a:latin typeface="Fira Sans"/>
              <a:cs typeface="Calibri"/>
            </a:endParaRPr>
          </a:p>
          <a:p>
            <a:pPr marL="342900" indent="-342900">
              <a:buClr>
                <a:srgbClr val="D3B257"/>
              </a:buClr>
              <a:buFont typeface="Wingdings" panose="05000000000000000000" pitchFamily="2" charset="2"/>
              <a:buChar char="Ø"/>
            </a:pPr>
            <a:r>
              <a:rPr lang="en-US" sz="2400">
                <a:solidFill>
                  <a:schemeClr val="accent3"/>
                </a:solidFill>
                <a:latin typeface="Fira Sans"/>
                <a:cs typeface="Calibri"/>
              </a:rPr>
              <a:t>MTSS and the STEPS Program do not wait for the student to "fail" before intervening</a:t>
            </a:r>
          </a:p>
          <a:p>
            <a:pPr marL="285750" indent="-285750">
              <a:buFont typeface="Arial"/>
              <a:buChar char="•"/>
            </a:pPr>
            <a:endParaRPr lang="en-US">
              <a:solidFill>
                <a:schemeClr val="accent3"/>
              </a:solidFill>
              <a:latin typeface="Fira Sans"/>
              <a:cs typeface="Calibri"/>
            </a:endParaRPr>
          </a:p>
          <a:p>
            <a:endParaRPr lang="en-US">
              <a:solidFill>
                <a:schemeClr val="accent3"/>
              </a:solidFill>
              <a:latin typeface="Fira Sans"/>
              <a:cs typeface="Calibri"/>
            </a:endParaRPr>
          </a:p>
          <a:p>
            <a:pPr marL="285750" indent="-285750">
              <a:buFont typeface="Arial"/>
              <a:buChar char="•"/>
            </a:pPr>
            <a:endParaRPr lang="en-US">
              <a:solidFill>
                <a:srgbClr val="60636B"/>
              </a:solidFill>
              <a:latin typeface="Fira Sans"/>
              <a:cs typeface="Calibri"/>
            </a:endParaRPr>
          </a:p>
          <a:p>
            <a:pPr marL="285750" indent="-285750">
              <a:buFont typeface="Arial"/>
              <a:buChar char="•"/>
            </a:pPr>
            <a:endParaRPr lang="en-US">
              <a:solidFill>
                <a:srgbClr val="60636B"/>
              </a:solidFill>
              <a:latin typeface="Fira Sans"/>
              <a:cs typeface="Calibri"/>
            </a:endParaRPr>
          </a:p>
          <a:p>
            <a:pPr marL="285750" indent="-285750">
              <a:buFont typeface="Arial"/>
              <a:buChar char="•"/>
            </a:pPr>
            <a:endParaRPr lang="en-US">
              <a:solidFill>
                <a:srgbClr val="60636B"/>
              </a:solidFill>
              <a:latin typeface="Fira Sans"/>
              <a:cs typeface="Calibri"/>
            </a:endParaRPr>
          </a:p>
          <a:p>
            <a:pPr marL="285750" indent="-285750">
              <a:buFont typeface="Arial"/>
              <a:buChar char="•"/>
            </a:pPr>
            <a:endParaRPr lang="en-US">
              <a:solidFill>
                <a:srgbClr val="60636B"/>
              </a:solidFill>
              <a:latin typeface="Fira Sans"/>
              <a:cs typeface="Calibri"/>
            </a:endParaRPr>
          </a:p>
          <a:p>
            <a:pPr marL="285750" indent="-285750">
              <a:buFont typeface="Arial"/>
              <a:buChar char="•"/>
            </a:pPr>
            <a:endParaRPr lang="en-US">
              <a:solidFill>
                <a:srgbClr val="60636B"/>
              </a:solidFill>
              <a:latin typeface="Fira Sans"/>
              <a:cs typeface="Calibri"/>
            </a:endParaRPr>
          </a:p>
          <a:p>
            <a:endParaRPr lang="en-US">
              <a:cs typeface="Calibri"/>
            </a:endParaRPr>
          </a:p>
          <a:p>
            <a:endParaRPr lang="en-US">
              <a:cs typeface="Calibri"/>
            </a:endParaRPr>
          </a:p>
          <a:p>
            <a:endParaRPr lang="en-US">
              <a:cs typeface="Calibri"/>
            </a:endParaRPr>
          </a:p>
        </p:txBody>
      </p:sp>
      <p:sp>
        <p:nvSpPr>
          <p:cNvPr id="8" name="TextBox 7">
            <a:extLst>
              <a:ext uri="{FF2B5EF4-FFF2-40B4-BE49-F238E27FC236}">
                <a16:creationId xmlns:a16="http://schemas.microsoft.com/office/drawing/2014/main" id="{6FF4F149-7426-41FE-98D0-3ECB209616DF}"/>
              </a:ext>
            </a:extLst>
          </p:cNvPr>
          <p:cNvSpPr txBox="1"/>
          <p:nvPr/>
        </p:nvSpPr>
        <p:spPr>
          <a:xfrm>
            <a:off x="1236503" y="2382992"/>
            <a:ext cx="3210180" cy="931989"/>
          </a:xfrm>
          <a:prstGeom prst="rect">
            <a:avLst/>
          </a:prstGeom>
          <a:ln>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2"/>
                </a:solidFill>
                <a:latin typeface="Fira Sans"/>
                <a:cs typeface="Calibri"/>
              </a:rPr>
              <a:t>Addresses academic, social, emotional, behavioral development of children</a:t>
            </a:r>
            <a:endParaRPr lang="en-US">
              <a:solidFill>
                <a:schemeClr val="accent2"/>
              </a:solidFill>
              <a:cs typeface="Calibri"/>
            </a:endParaRPr>
          </a:p>
        </p:txBody>
      </p:sp>
      <p:sp>
        <p:nvSpPr>
          <p:cNvPr id="9" name="TextBox 8">
            <a:extLst>
              <a:ext uri="{FF2B5EF4-FFF2-40B4-BE49-F238E27FC236}">
                <a16:creationId xmlns:a16="http://schemas.microsoft.com/office/drawing/2014/main" id="{5233BA58-DD50-48F3-8E3A-79577F5E1DA3}"/>
              </a:ext>
            </a:extLst>
          </p:cNvPr>
          <p:cNvSpPr txBox="1"/>
          <p:nvPr/>
        </p:nvSpPr>
        <p:spPr>
          <a:xfrm>
            <a:off x="1239118" y="3560473"/>
            <a:ext cx="3207565" cy="646331"/>
          </a:xfrm>
          <a:prstGeom prst="rect">
            <a:avLst/>
          </a:prstGeom>
          <a:ln>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D3B257"/>
                </a:solidFill>
                <a:latin typeface="Fira Sans"/>
              </a:rPr>
              <a:t>Overall sustainable school Improvement</a:t>
            </a:r>
          </a:p>
        </p:txBody>
      </p:sp>
      <p:sp>
        <p:nvSpPr>
          <p:cNvPr id="10" name="TextBox 9">
            <a:extLst>
              <a:ext uri="{FF2B5EF4-FFF2-40B4-BE49-F238E27FC236}">
                <a16:creationId xmlns:a16="http://schemas.microsoft.com/office/drawing/2014/main" id="{34971034-4A02-43E5-8D68-DB707948279B}"/>
              </a:ext>
            </a:extLst>
          </p:cNvPr>
          <p:cNvSpPr txBox="1"/>
          <p:nvPr/>
        </p:nvSpPr>
        <p:spPr>
          <a:xfrm>
            <a:off x="1239118" y="4427620"/>
            <a:ext cx="3212858" cy="923330"/>
          </a:xfrm>
          <a:prstGeom prst="rect">
            <a:avLst/>
          </a:prstGeom>
          <a:ln>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2"/>
                </a:solidFill>
                <a:latin typeface="Fira Sans"/>
                <a:cs typeface="Calibri"/>
              </a:rPr>
              <a:t>Greater collaboration between general education and special education</a:t>
            </a:r>
          </a:p>
        </p:txBody>
      </p:sp>
      <p:sp>
        <p:nvSpPr>
          <p:cNvPr id="11" name="TextBox 10">
            <a:extLst>
              <a:ext uri="{FF2B5EF4-FFF2-40B4-BE49-F238E27FC236}">
                <a16:creationId xmlns:a16="http://schemas.microsoft.com/office/drawing/2014/main" id="{6449AF0F-08B6-4705-A034-CBCAE67E482E}"/>
              </a:ext>
            </a:extLst>
          </p:cNvPr>
          <p:cNvSpPr txBox="1"/>
          <p:nvPr/>
        </p:nvSpPr>
        <p:spPr>
          <a:xfrm>
            <a:off x="2026763" y="1214171"/>
            <a:ext cx="2607351"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solidFill>
                  <a:schemeClr val="accent2"/>
                </a:solidFill>
                <a:latin typeface="Fira Sans"/>
              </a:rPr>
              <a:t>WVMTSS</a:t>
            </a:r>
            <a:r>
              <a:rPr lang="en-US" sz="4800">
                <a:latin typeface="Fira Sans"/>
              </a:rPr>
              <a:t> </a:t>
            </a:r>
            <a:endParaRPr lang="en-US" sz="4800">
              <a:cs typeface="Calibri"/>
            </a:endParaRPr>
          </a:p>
        </p:txBody>
      </p:sp>
    </p:spTree>
    <p:extLst>
      <p:ext uri="{BB962C8B-B14F-4D97-AF65-F5344CB8AC3E}">
        <p14:creationId xmlns:p14="http://schemas.microsoft.com/office/powerpoint/2010/main" val="1996258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C0E63-6A8F-4EC6-AF6E-A158BC40E677}"/>
              </a:ext>
            </a:extLst>
          </p:cNvPr>
          <p:cNvSpPr>
            <a:spLocks noGrp="1"/>
          </p:cNvSpPr>
          <p:nvPr>
            <p:ph type="title"/>
          </p:nvPr>
        </p:nvSpPr>
        <p:spPr/>
        <p:txBody>
          <a:bodyPr/>
          <a:lstStyle/>
          <a:p>
            <a:pPr algn="ctr"/>
            <a:r>
              <a:rPr lang="en-US">
                <a:latin typeface="Vollkorn"/>
              </a:rPr>
              <a:t>THE STEPS PROGRAM AND SPECIAL EDUCATION </a:t>
            </a:r>
            <a:br>
              <a:rPr lang="en-US">
                <a:latin typeface="Vollkorn"/>
              </a:rPr>
            </a:br>
            <a:endParaRPr lang="en-US"/>
          </a:p>
        </p:txBody>
      </p:sp>
      <p:sp>
        <p:nvSpPr>
          <p:cNvPr id="4" name="Slide Number Placeholder 3">
            <a:extLst>
              <a:ext uri="{FF2B5EF4-FFF2-40B4-BE49-F238E27FC236}">
                <a16:creationId xmlns:a16="http://schemas.microsoft.com/office/drawing/2014/main" id="{43142B7C-22C6-413E-877A-84C8AE2EE922}"/>
              </a:ext>
            </a:extLst>
          </p:cNvPr>
          <p:cNvSpPr>
            <a:spLocks noGrp="1"/>
          </p:cNvSpPr>
          <p:nvPr>
            <p:ph type="sldNum" sz="quarter" idx="12"/>
          </p:nvPr>
        </p:nvSpPr>
        <p:spPr/>
        <p:txBody>
          <a:bodyPr/>
          <a:lstStyle/>
          <a:p>
            <a:fld id="{16630861-4318-414B-8E21-CA5F03E7BD41}" type="slidenum">
              <a:rPr lang="en-US" smtClean="0"/>
              <a:t>18</a:t>
            </a:fld>
            <a:endParaRPr lang="en-US"/>
          </a:p>
        </p:txBody>
      </p:sp>
      <p:sp>
        <p:nvSpPr>
          <p:cNvPr id="8" name="Oval 7">
            <a:extLst>
              <a:ext uri="{FF2B5EF4-FFF2-40B4-BE49-F238E27FC236}">
                <a16:creationId xmlns:a16="http://schemas.microsoft.com/office/drawing/2014/main" id="{7ACE73E1-2D47-46AF-BEB9-F52F67644BD9}"/>
              </a:ext>
            </a:extLst>
          </p:cNvPr>
          <p:cNvSpPr/>
          <p:nvPr/>
        </p:nvSpPr>
        <p:spPr>
          <a:xfrm>
            <a:off x="655632" y="1727528"/>
            <a:ext cx="4228442" cy="3882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E19B24C-2F94-45FD-9DEE-A0F78110F972}"/>
              </a:ext>
            </a:extLst>
          </p:cNvPr>
          <p:cNvSpPr/>
          <p:nvPr/>
        </p:nvSpPr>
        <p:spPr>
          <a:xfrm>
            <a:off x="1057541" y="3616055"/>
            <a:ext cx="1560787" cy="1426778"/>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2"/>
                </a:solidFill>
                <a:latin typeface="Fira Sans"/>
                <a:cs typeface="Calibri"/>
              </a:rPr>
              <a:t>STEPS</a:t>
            </a:r>
          </a:p>
          <a:p>
            <a:pPr algn="ctr"/>
            <a:r>
              <a:rPr lang="en-US">
                <a:solidFill>
                  <a:schemeClr val="accent2"/>
                </a:solidFill>
                <a:latin typeface="Fira Sans"/>
                <a:cs typeface="Calibri"/>
              </a:rPr>
              <a:t>Program</a:t>
            </a:r>
          </a:p>
        </p:txBody>
      </p:sp>
      <p:sp>
        <p:nvSpPr>
          <p:cNvPr id="11" name="Oval 10">
            <a:extLst>
              <a:ext uri="{FF2B5EF4-FFF2-40B4-BE49-F238E27FC236}">
                <a16:creationId xmlns:a16="http://schemas.microsoft.com/office/drawing/2014/main" id="{F78D5D37-887B-416C-90C3-544C0C85813C}"/>
              </a:ext>
            </a:extLst>
          </p:cNvPr>
          <p:cNvSpPr/>
          <p:nvPr/>
        </p:nvSpPr>
        <p:spPr>
          <a:xfrm>
            <a:off x="2769852" y="2758363"/>
            <a:ext cx="1962147" cy="182091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5"/>
                </a:solidFill>
                <a:latin typeface="Fira Sans"/>
                <a:cs typeface="Calibri"/>
              </a:rPr>
              <a:t>SPECIAL EDUCATION</a:t>
            </a:r>
          </a:p>
        </p:txBody>
      </p:sp>
      <p:sp>
        <p:nvSpPr>
          <p:cNvPr id="16" name="TextBox 15">
            <a:extLst>
              <a:ext uri="{FF2B5EF4-FFF2-40B4-BE49-F238E27FC236}">
                <a16:creationId xmlns:a16="http://schemas.microsoft.com/office/drawing/2014/main" id="{2AA08952-B99A-4C89-9336-2087D9FE8EC4}"/>
              </a:ext>
            </a:extLst>
          </p:cNvPr>
          <p:cNvSpPr txBox="1"/>
          <p:nvPr/>
        </p:nvSpPr>
        <p:spPr>
          <a:xfrm>
            <a:off x="1588101" y="2112032"/>
            <a:ext cx="1962146"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chemeClr val="accent2"/>
                </a:solidFill>
                <a:latin typeface="Fira Sans"/>
              </a:rPr>
              <a:t>WVMTSS</a:t>
            </a:r>
            <a:r>
              <a:rPr lang="en-US" sz="3600">
                <a:latin typeface="Fira Sans"/>
              </a:rPr>
              <a:t> </a:t>
            </a:r>
            <a:endParaRPr lang="en-US">
              <a:cs typeface="Calibri"/>
            </a:endParaRPr>
          </a:p>
        </p:txBody>
      </p:sp>
      <p:sp>
        <p:nvSpPr>
          <p:cNvPr id="18" name="TextBox 17">
            <a:extLst>
              <a:ext uri="{FF2B5EF4-FFF2-40B4-BE49-F238E27FC236}">
                <a16:creationId xmlns:a16="http://schemas.microsoft.com/office/drawing/2014/main" id="{07DE29B2-5CC5-4EE5-9277-E65F7452DEFD}"/>
              </a:ext>
            </a:extLst>
          </p:cNvPr>
          <p:cNvSpPr txBox="1"/>
          <p:nvPr/>
        </p:nvSpPr>
        <p:spPr>
          <a:xfrm>
            <a:off x="6204961" y="966787"/>
            <a:ext cx="4529958" cy="437042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sz="2000">
              <a:solidFill>
                <a:schemeClr val="accent3"/>
              </a:solidFill>
              <a:latin typeface="Fira Sans"/>
              <a:cs typeface="Calibri"/>
            </a:endParaRPr>
          </a:p>
          <a:p>
            <a:pPr marL="342900" indent="-342900">
              <a:buClr>
                <a:srgbClr val="D3B257"/>
              </a:buClr>
              <a:buFont typeface="Wingdings" panose="05000000000000000000" pitchFamily="2" charset="2"/>
              <a:buChar char="Ø"/>
            </a:pPr>
            <a:r>
              <a:rPr lang="en-US" sz="2400">
                <a:solidFill>
                  <a:schemeClr val="accent3"/>
                </a:solidFill>
                <a:latin typeface="Fira Sans"/>
              </a:rPr>
              <a:t>Policy 2419 paperwork requirements apply to special education, not the STEPS Program</a:t>
            </a:r>
          </a:p>
          <a:p>
            <a:pPr marL="342900" indent="-342900">
              <a:buClr>
                <a:srgbClr val="D3B257"/>
              </a:buClr>
              <a:buFont typeface="Wingdings" panose="05000000000000000000" pitchFamily="2" charset="2"/>
              <a:buChar char="Ø"/>
            </a:pPr>
            <a:endParaRPr lang="en-US" sz="2400">
              <a:solidFill>
                <a:schemeClr val="accent3"/>
              </a:solidFill>
              <a:latin typeface="Fira Sans"/>
            </a:endParaRPr>
          </a:p>
          <a:p>
            <a:pPr marL="342900" indent="-342900">
              <a:buClr>
                <a:srgbClr val="D3B257"/>
              </a:buClr>
              <a:buFont typeface="Wingdings" panose="05000000000000000000" pitchFamily="2" charset="2"/>
              <a:buChar char="Ø"/>
            </a:pPr>
            <a:r>
              <a:rPr lang="en-US" sz="2400">
                <a:solidFill>
                  <a:schemeClr val="accent3"/>
                </a:solidFill>
                <a:latin typeface="Fira Sans"/>
              </a:rPr>
              <a:t>Written parent permission is required for participation in special education </a:t>
            </a:r>
            <a:r>
              <a:rPr lang="en-US" sz="2400">
                <a:solidFill>
                  <a:srgbClr val="A7253F"/>
                </a:solidFill>
                <a:latin typeface="Fira Sans"/>
              </a:rPr>
              <a:t>and should be </a:t>
            </a:r>
            <a:r>
              <a:rPr lang="en-US" sz="2400">
                <a:solidFill>
                  <a:schemeClr val="tx2"/>
                </a:solidFill>
                <a:latin typeface="Fira Sans"/>
              </a:rPr>
              <a:t>obtained for the STEPS Program</a:t>
            </a:r>
            <a:endParaRPr lang="en-US">
              <a:solidFill>
                <a:schemeClr val="accent3"/>
              </a:solidFill>
              <a:latin typeface="Fira Sans"/>
            </a:endParaRPr>
          </a:p>
          <a:p>
            <a:endParaRPr lang="en-US">
              <a:solidFill>
                <a:schemeClr val="accent3"/>
              </a:solidFill>
              <a:latin typeface="Fira Sans"/>
            </a:endParaRPr>
          </a:p>
        </p:txBody>
      </p:sp>
    </p:spTree>
    <p:extLst>
      <p:ext uri="{BB962C8B-B14F-4D97-AF65-F5344CB8AC3E}">
        <p14:creationId xmlns:p14="http://schemas.microsoft.com/office/powerpoint/2010/main" val="3976714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F8FD6-170C-4B5B-9209-AB2437374166}"/>
              </a:ext>
            </a:extLst>
          </p:cNvPr>
          <p:cNvSpPr>
            <a:spLocks noGrp="1"/>
          </p:cNvSpPr>
          <p:nvPr>
            <p:ph type="title"/>
          </p:nvPr>
        </p:nvSpPr>
        <p:spPr/>
        <p:txBody>
          <a:bodyPr/>
          <a:lstStyle/>
          <a:p>
            <a:pPr algn="ctr"/>
            <a:br>
              <a:rPr lang="en-US">
                <a:latin typeface="Vollkorn"/>
              </a:rPr>
            </a:br>
            <a:r>
              <a:rPr lang="en-US">
                <a:latin typeface="Vollkorn"/>
              </a:rPr>
              <a:t>THE STEPS PROGRAM</a:t>
            </a:r>
            <a:endParaRPr lang="en-US"/>
          </a:p>
        </p:txBody>
      </p:sp>
      <p:sp>
        <p:nvSpPr>
          <p:cNvPr id="3" name="Content Placeholder 2">
            <a:extLst>
              <a:ext uri="{FF2B5EF4-FFF2-40B4-BE49-F238E27FC236}">
                <a16:creationId xmlns:a16="http://schemas.microsoft.com/office/drawing/2014/main" id="{347F9D77-D092-4979-B475-941AC320B50C}"/>
              </a:ext>
            </a:extLst>
          </p:cNvPr>
          <p:cNvSpPr>
            <a:spLocks noGrp="1"/>
          </p:cNvSpPr>
          <p:nvPr>
            <p:ph idx="1"/>
          </p:nvPr>
        </p:nvSpPr>
        <p:spPr/>
        <p:txBody>
          <a:bodyPr vert="horz" lIns="91440" tIns="45720" rIns="91440" bIns="45720" rtlCol="0" anchor="t">
            <a:normAutofit/>
          </a:bodyPr>
          <a:lstStyle/>
          <a:p>
            <a:pPr marL="0" indent="0">
              <a:buNone/>
            </a:pPr>
            <a:r>
              <a:rPr lang="en-US">
                <a:latin typeface="Fira Sans"/>
              </a:rPr>
              <a:t>Based on the MTSS Model, the STEPS Program can be used with:</a:t>
            </a:r>
          </a:p>
          <a:p>
            <a:pPr marL="0" indent="0">
              <a:buNone/>
            </a:pPr>
            <a:endParaRPr lang="en-US">
              <a:latin typeface="Fira Sans"/>
            </a:endParaRPr>
          </a:p>
          <a:p>
            <a:r>
              <a:rPr lang="en-US">
                <a:latin typeface="Fira Sans"/>
              </a:rPr>
              <a:t> Students who would benefit from early intervention/prevention strategies prior to being identified under speech-language impaired (SLI) eligibility criteria</a:t>
            </a:r>
          </a:p>
          <a:p>
            <a:r>
              <a:rPr lang="en-US">
                <a:latin typeface="Fira Sans"/>
              </a:rPr>
              <a:t> Students whose speech or language impairments do not adversely impact educational performance</a:t>
            </a:r>
          </a:p>
          <a:p>
            <a:endParaRPr lang="en-US" sz="2400">
              <a:latin typeface="Fira Sans"/>
            </a:endParaRPr>
          </a:p>
          <a:p>
            <a:pPr marL="0" indent="0">
              <a:buNone/>
            </a:pPr>
            <a:endParaRPr lang="en-US"/>
          </a:p>
        </p:txBody>
      </p:sp>
      <p:sp>
        <p:nvSpPr>
          <p:cNvPr id="4" name="Slide Number Placeholder 3">
            <a:extLst>
              <a:ext uri="{FF2B5EF4-FFF2-40B4-BE49-F238E27FC236}">
                <a16:creationId xmlns:a16="http://schemas.microsoft.com/office/drawing/2014/main" id="{4A62354A-B852-4216-BC56-EFF488E8B5B8}"/>
              </a:ext>
            </a:extLst>
          </p:cNvPr>
          <p:cNvSpPr>
            <a:spLocks noGrp="1"/>
          </p:cNvSpPr>
          <p:nvPr>
            <p:ph type="sldNum" sz="quarter" idx="12"/>
          </p:nvPr>
        </p:nvSpPr>
        <p:spPr/>
        <p:txBody>
          <a:bodyPr/>
          <a:lstStyle/>
          <a:p>
            <a:fld id="{16630861-4318-414B-8E21-CA5F03E7BD41}" type="slidenum">
              <a:rPr lang="en-US" smtClean="0"/>
              <a:t>19</a:t>
            </a:fld>
            <a:endParaRPr lang="en-US"/>
          </a:p>
        </p:txBody>
      </p:sp>
    </p:spTree>
    <p:extLst>
      <p:ext uri="{BB962C8B-B14F-4D97-AF65-F5344CB8AC3E}">
        <p14:creationId xmlns:p14="http://schemas.microsoft.com/office/powerpoint/2010/main" val="40202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EDD04-7DF5-4A41-9F38-97A69CB9AE04}"/>
              </a:ext>
            </a:extLst>
          </p:cNvPr>
          <p:cNvSpPr>
            <a:spLocks noGrp="1"/>
          </p:cNvSpPr>
          <p:nvPr>
            <p:ph type="title"/>
          </p:nvPr>
        </p:nvSpPr>
        <p:spPr/>
        <p:txBody>
          <a:bodyPr/>
          <a:lstStyle/>
          <a:p>
            <a:pPr algn="ctr"/>
            <a:r>
              <a:rPr lang="en-US"/>
              <a:t>WELCOME!</a:t>
            </a:r>
          </a:p>
        </p:txBody>
      </p:sp>
      <p:sp>
        <p:nvSpPr>
          <p:cNvPr id="3" name="Content Placeholder 2">
            <a:extLst>
              <a:ext uri="{FF2B5EF4-FFF2-40B4-BE49-F238E27FC236}">
                <a16:creationId xmlns:a16="http://schemas.microsoft.com/office/drawing/2014/main" id="{14D0A991-E457-4522-AD69-463505FAE754}"/>
              </a:ext>
            </a:extLst>
          </p:cNvPr>
          <p:cNvSpPr>
            <a:spLocks noGrp="1"/>
          </p:cNvSpPr>
          <p:nvPr>
            <p:ph idx="1"/>
          </p:nvPr>
        </p:nvSpPr>
        <p:spPr/>
        <p:txBody>
          <a:bodyPr/>
          <a:lstStyle/>
          <a:p>
            <a:r>
              <a:rPr lang="en-US"/>
              <a:t>Please mute your microphone and turn off your camera</a:t>
            </a:r>
          </a:p>
          <a:p>
            <a:r>
              <a:rPr lang="en-US"/>
              <a:t>Close captioning is available via the toolbar</a:t>
            </a:r>
          </a:p>
          <a:p>
            <a:pPr marL="0" indent="0">
              <a:buNone/>
            </a:pPr>
            <a:r>
              <a:rPr lang="en-US"/>
              <a:t>	</a:t>
            </a:r>
          </a:p>
          <a:p>
            <a:pPr marL="0" indent="0">
              <a:buNone/>
            </a:pPr>
            <a:endParaRPr lang="en-US"/>
          </a:p>
          <a:p>
            <a:r>
              <a:rPr lang="en-US"/>
              <a:t>Ask questions by using the chat box or your microphone</a:t>
            </a:r>
          </a:p>
          <a:p>
            <a:r>
              <a:rPr lang="en-US"/>
              <a:t>Register to receive non-degree graduate credit for certificate renewal at </a:t>
            </a:r>
            <a:r>
              <a:rPr lang="en-US">
                <a:hlinkClick r:id="rId2"/>
              </a:rPr>
              <a:t>https://wveis.k12.wv.us/registration/</a:t>
            </a:r>
            <a:endParaRPr lang="en-US"/>
          </a:p>
          <a:p>
            <a:endParaRPr lang="en-US"/>
          </a:p>
          <a:p>
            <a:endParaRPr lang="en-US"/>
          </a:p>
        </p:txBody>
      </p:sp>
      <p:sp>
        <p:nvSpPr>
          <p:cNvPr id="4" name="Slide Number Placeholder 3">
            <a:extLst>
              <a:ext uri="{FF2B5EF4-FFF2-40B4-BE49-F238E27FC236}">
                <a16:creationId xmlns:a16="http://schemas.microsoft.com/office/drawing/2014/main" id="{709A717C-5D85-49EF-BAE7-D7592B4ED935}"/>
              </a:ext>
            </a:extLst>
          </p:cNvPr>
          <p:cNvSpPr>
            <a:spLocks noGrp="1"/>
          </p:cNvSpPr>
          <p:nvPr>
            <p:ph type="sldNum" sz="quarter" idx="12"/>
          </p:nvPr>
        </p:nvSpPr>
        <p:spPr/>
        <p:txBody>
          <a:bodyPr/>
          <a:lstStyle/>
          <a:p>
            <a:fld id="{16630861-4318-414B-8E21-CA5F03E7BD41}" type="slidenum">
              <a:rPr lang="en-US" smtClean="0"/>
              <a:t>2</a:t>
            </a:fld>
            <a:endParaRPr lang="en-US"/>
          </a:p>
        </p:txBody>
      </p:sp>
      <p:pic>
        <p:nvPicPr>
          <p:cNvPr id="10" name="Picture 9">
            <a:extLst>
              <a:ext uri="{FF2B5EF4-FFF2-40B4-BE49-F238E27FC236}">
                <a16:creationId xmlns:a16="http://schemas.microsoft.com/office/drawing/2014/main" id="{22C1AA26-E02D-4FF5-833D-18F73951F139}"/>
              </a:ext>
            </a:extLst>
          </p:cNvPr>
          <p:cNvPicPr>
            <a:picLocks noChangeAspect="1"/>
          </p:cNvPicPr>
          <p:nvPr/>
        </p:nvPicPr>
        <p:blipFill>
          <a:blip r:embed="rId3"/>
          <a:stretch>
            <a:fillRect/>
          </a:stretch>
        </p:blipFill>
        <p:spPr>
          <a:xfrm>
            <a:off x="5896927" y="2916010"/>
            <a:ext cx="5762625" cy="600075"/>
          </a:xfrm>
          <a:prstGeom prst="rect">
            <a:avLst/>
          </a:prstGeom>
        </p:spPr>
      </p:pic>
    </p:spTree>
    <p:extLst>
      <p:ext uri="{BB962C8B-B14F-4D97-AF65-F5344CB8AC3E}">
        <p14:creationId xmlns:p14="http://schemas.microsoft.com/office/powerpoint/2010/main" val="1808634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677CD-3AB6-49CC-A246-481FA93E01D5}"/>
              </a:ext>
            </a:extLst>
          </p:cNvPr>
          <p:cNvSpPr>
            <a:spLocks noGrp="1"/>
          </p:cNvSpPr>
          <p:nvPr>
            <p:ph type="title"/>
          </p:nvPr>
        </p:nvSpPr>
        <p:spPr/>
        <p:txBody>
          <a:bodyPr/>
          <a:lstStyle/>
          <a:p>
            <a:pPr algn="ctr"/>
            <a:r>
              <a:rPr lang="en-US"/>
              <a:t>USING STEPS</a:t>
            </a:r>
          </a:p>
        </p:txBody>
      </p:sp>
      <p:sp>
        <p:nvSpPr>
          <p:cNvPr id="3" name="Content Placeholder 2">
            <a:extLst>
              <a:ext uri="{FF2B5EF4-FFF2-40B4-BE49-F238E27FC236}">
                <a16:creationId xmlns:a16="http://schemas.microsoft.com/office/drawing/2014/main" id="{85EE4E54-ACBA-44B6-9485-85C7D906B721}"/>
              </a:ext>
            </a:extLst>
          </p:cNvPr>
          <p:cNvSpPr>
            <a:spLocks noGrp="1"/>
          </p:cNvSpPr>
          <p:nvPr>
            <p:ph idx="1"/>
          </p:nvPr>
        </p:nvSpPr>
        <p:spPr/>
        <p:txBody>
          <a:bodyPr/>
          <a:lstStyle/>
          <a:p>
            <a:pPr marL="0" indent="0">
              <a:buNone/>
            </a:pPr>
            <a:r>
              <a:rPr lang="en-US">
                <a:hlinkClick r:id="rId2"/>
              </a:rPr>
              <a:t>https://forms.office.com/Pages/ResponsePage.aspx?id=S7AZ4AwzekaLrgn7FzdNauAx5Spzz1JIn8hyCYy54ptUNlFOSEdEWFJHMlZJNFJIRTdRM09SNkg5OC4u</a:t>
            </a:r>
            <a:endParaRPr lang="en-US"/>
          </a:p>
          <a:p>
            <a:pPr marL="0" indent="0">
              <a:buNone/>
            </a:pPr>
            <a:endParaRPr lang="en-US"/>
          </a:p>
        </p:txBody>
      </p:sp>
      <p:sp>
        <p:nvSpPr>
          <p:cNvPr id="4" name="Slide Number Placeholder 3">
            <a:extLst>
              <a:ext uri="{FF2B5EF4-FFF2-40B4-BE49-F238E27FC236}">
                <a16:creationId xmlns:a16="http://schemas.microsoft.com/office/drawing/2014/main" id="{DC3FCA19-9F29-4E54-B9CE-EB995ABA2C3C}"/>
              </a:ext>
            </a:extLst>
          </p:cNvPr>
          <p:cNvSpPr>
            <a:spLocks noGrp="1"/>
          </p:cNvSpPr>
          <p:nvPr>
            <p:ph type="sldNum" sz="quarter" idx="12"/>
          </p:nvPr>
        </p:nvSpPr>
        <p:spPr/>
        <p:txBody>
          <a:bodyPr/>
          <a:lstStyle/>
          <a:p>
            <a:fld id="{16630861-4318-414B-8E21-CA5F03E7BD41}" type="slidenum">
              <a:rPr lang="en-US" smtClean="0"/>
              <a:t>20</a:t>
            </a:fld>
            <a:endParaRPr lang="en-US"/>
          </a:p>
        </p:txBody>
      </p:sp>
      <p:pic>
        <p:nvPicPr>
          <p:cNvPr id="6" name="Picture 5" descr="A picture containing room&#10;&#10;Description automatically generated">
            <a:extLst>
              <a:ext uri="{FF2B5EF4-FFF2-40B4-BE49-F238E27FC236}">
                <a16:creationId xmlns:a16="http://schemas.microsoft.com/office/drawing/2014/main" id="{344D612D-C476-488F-BC26-9272C1DF5F9D}"/>
              </a:ext>
            </a:extLst>
          </p:cNvPr>
          <p:cNvPicPr>
            <a:picLocks noChangeAspect="1"/>
          </p:cNvPicPr>
          <p:nvPr/>
        </p:nvPicPr>
        <p:blipFill>
          <a:blip r:embed="rId3"/>
          <a:stretch>
            <a:fillRect/>
          </a:stretch>
        </p:blipFill>
        <p:spPr>
          <a:xfrm>
            <a:off x="7389677" y="3236897"/>
            <a:ext cx="3857897" cy="2170067"/>
          </a:xfrm>
          <a:prstGeom prst="rect">
            <a:avLst/>
          </a:prstGeom>
        </p:spPr>
      </p:pic>
      <p:pic>
        <p:nvPicPr>
          <p:cNvPr id="5" name="Picture 6" descr="A picture containing indoor, piece, hand&#10;&#10;Description automatically generated">
            <a:extLst>
              <a:ext uri="{FF2B5EF4-FFF2-40B4-BE49-F238E27FC236}">
                <a16:creationId xmlns:a16="http://schemas.microsoft.com/office/drawing/2014/main" id="{FBB5F329-C9EA-479F-9139-D0E678CA00D5}"/>
              </a:ext>
            </a:extLst>
          </p:cNvPr>
          <p:cNvPicPr>
            <a:picLocks noChangeAspect="1"/>
          </p:cNvPicPr>
          <p:nvPr/>
        </p:nvPicPr>
        <p:blipFill>
          <a:blip r:embed="rId4"/>
          <a:stretch>
            <a:fillRect/>
          </a:stretch>
        </p:blipFill>
        <p:spPr>
          <a:xfrm>
            <a:off x="1767385" y="2944504"/>
            <a:ext cx="2743200" cy="2743200"/>
          </a:xfrm>
          <a:prstGeom prst="rect">
            <a:avLst/>
          </a:prstGeom>
        </p:spPr>
      </p:pic>
    </p:spTree>
    <p:extLst>
      <p:ext uri="{BB962C8B-B14F-4D97-AF65-F5344CB8AC3E}">
        <p14:creationId xmlns:p14="http://schemas.microsoft.com/office/powerpoint/2010/main" val="1907276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F80D4-41BA-44EE-B48A-3448D76E2B19}"/>
              </a:ext>
            </a:extLst>
          </p:cNvPr>
          <p:cNvSpPr>
            <a:spLocks noGrp="1"/>
          </p:cNvSpPr>
          <p:nvPr>
            <p:ph type="title"/>
          </p:nvPr>
        </p:nvSpPr>
        <p:spPr/>
        <p:txBody>
          <a:bodyPr/>
          <a:lstStyle/>
          <a:p>
            <a:pPr algn="ctr"/>
            <a:r>
              <a:rPr lang="en-US"/>
              <a:t>BUILDING BLOCKS OF THE STEPS PROGRAM</a:t>
            </a:r>
          </a:p>
        </p:txBody>
      </p:sp>
      <p:sp>
        <p:nvSpPr>
          <p:cNvPr id="3" name="Content Placeholder 2">
            <a:extLst>
              <a:ext uri="{FF2B5EF4-FFF2-40B4-BE49-F238E27FC236}">
                <a16:creationId xmlns:a16="http://schemas.microsoft.com/office/drawing/2014/main" id="{9EAA286C-3EEC-415E-B981-EC0EBD126EC8}"/>
              </a:ext>
            </a:extLst>
          </p:cNvPr>
          <p:cNvSpPr>
            <a:spLocks noGrp="1"/>
          </p:cNvSpPr>
          <p:nvPr>
            <p:ph idx="1"/>
          </p:nvPr>
        </p:nvSpPr>
        <p:spPr/>
        <p:txBody>
          <a:bodyPr vert="horz" lIns="91440" tIns="45720" rIns="91440" bIns="45720" rtlCol="0" anchor="t">
            <a:normAutofit/>
          </a:bodyPr>
          <a:lstStyle/>
          <a:p>
            <a:r>
              <a:rPr lang="en-US"/>
              <a:t> Parents become partners in providing intervention</a:t>
            </a:r>
          </a:p>
          <a:p>
            <a:endParaRPr lang="en-US"/>
          </a:p>
          <a:p>
            <a:r>
              <a:rPr lang="en-US">
                <a:latin typeface="Fira Sans"/>
              </a:rPr>
              <a:t> SLP’s professional judgement determines enrollment and continuation in the STEPS Program</a:t>
            </a:r>
          </a:p>
          <a:p>
            <a:endParaRPr lang="en-US"/>
          </a:p>
          <a:p>
            <a:r>
              <a:rPr lang="en-US"/>
              <a:t> Data drives the STEPS Program decision-making process</a:t>
            </a:r>
          </a:p>
          <a:p>
            <a:endParaRPr lang="en-US"/>
          </a:p>
          <a:p>
            <a:endParaRPr lang="en-US"/>
          </a:p>
          <a:p>
            <a:endParaRPr lang="en-US"/>
          </a:p>
        </p:txBody>
      </p:sp>
      <p:sp>
        <p:nvSpPr>
          <p:cNvPr id="4" name="Slide Number Placeholder 3">
            <a:extLst>
              <a:ext uri="{FF2B5EF4-FFF2-40B4-BE49-F238E27FC236}">
                <a16:creationId xmlns:a16="http://schemas.microsoft.com/office/drawing/2014/main" id="{0F6C392D-EE83-4096-AC27-7BD1C3F18D2D}"/>
              </a:ext>
            </a:extLst>
          </p:cNvPr>
          <p:cNvSpPr>
            <a:spLocks noGrp="1"/>
          </p:cNvSpPr>
          <p:nvPr>
            <p:ph type="sldNum" sz="quarter" idx="12"/>
          </p:nvPr>
        </p:nvSpPr>
        <p:spPr/>
        <p:txBody>
          <a:bodyPr/>
          <a:lstStyle/>
          <a:p>
            <a:fld id="{16630861-4318-414B-8E21-CA5F03E7BD41}" type="slidenum">
              <a:rPr lang="en-US" smtClean="0"/>
              <a:t>21</a:t>
            </a:fld>
            <a:endParaRPr lang="en-US"/>
          </a:p>
        </p:txBody>
      </p:sp>
      <p:pic>
        <p:nvPicPr>
          <p:cNvPr id="10" name="Picture 9" descr="A picture containing toy&#10;&#10;Description automatically generated">
            <a:extLst>
              <a:ext uri="{FF2B5EF4-FFF2-40B4-BE49-F238E27FC236}">
                <a16:creationId xmlns:a16="http://schemas.microsoft.com/office/drawing/2014/main" id="{9B0629BE-7620-4F5E-A13B-A39B4B461A43}"/>
              </a:ext>
            </a:extLst>
          </p:cNvPr>
          <p:cNvPicPr>
            <a:picLocks noChangeAspect="1"/>
          </p:cNvPicPr>
          <p:nvPr/>
        </p:nvPicPr>
        <p:blipFill>
          <a:blip r:embed="rId3"/>
          <a:stretch>
            <a:fillRect/>
          </a:stretch>
        </p:blipFill>
        <p:spPr>
          <a:xfrm>
            <a:off x="10048050" y="3560976"/>
            <a:ext cx="1745365" cy="1890074"/>
          </a:xfrm>
          <a:prstGeom prst="rect">
            <a:avLst/>
          </a:prstGeom>
        </p:spPr>
      </p:pic>
    </p:spTree>
    <p:extLst>
      <p:ext uri="{BB962C8B-B14F-4D97-AF65-F5344CB8AC3E}">
        <p14:creationId xmlns:p14="http://schemas.microsoft.com/office/powerpoint/2010/main" val="2741016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608B3-B3CB-40E2-A118-1E6739D41360}"/>
              </a:ext>
            </a:extLst>
          </p:cNvPr>
          <p:cNvSpPr>
            <a:spLocks noGrp="1"/>
          </p:cNvSpPr>
          <p:nvPr>
            <p:ph type="title"/>
          </p:nvPr>
        </p:nvSpPr>
        <p:spPr/>
        <p:txBody>
          <a:bodyPr/>
          <a:lstStyle/>
          <a:p>
            <a:pPr algn="ctr"/>
            <a:r>
              <a:rPr lang="en-US"/>
              <a:t>SERVING STUDENTS WITH COMMUNICATION DISORDERS</a:t>
            </a:r>
          </a:p>
        </p:txBody>
      </p:sp>
      <p:sp>
        <p:nvSpPr>
          <p:cNvPr id="4" name="Slide Number Placeholder 3">
            <a:extLst>
              <a:ext uri="{FF2B5EF4-FFF2-40B4-BE49-F238E27FC236}">
                <a16:creationId xmlns:a16="http://schemas.microsoft.com/office/drawing/2014/main" id="{BE407B52-DAAA-4DA9-8A8D-38A65748C57F}"/>
              </a:ext>
            </a:extLst>
          </p:cNvPr>
          <p:cNvSpPr>
            <a:spLocks noGrp="1"/>
          </p:cNvSpPr>
          <p:nvPr>
            <p:ph type="sldNum" sz="quarter" idx="12"/>
          </p:nvPr>
        </p:nvSpPr>
        <p:spPr/>
        <p:txBody>
          <a:bodyPr/>
          <a:lstStyle/>
          <a:p>
            <a:fld id="{16630861-4318-414B-8E21-CA5F03E7BD41}" type="slidenum">
              <a:rPr lang="en-US" smtClean="0"/>
              <a:t>22</a:t>
            </a:fld>
            <a:endParaRPr lang="en-US"/>
          </a:p>
        </p:txBody>
      </p:sp>
      <p:sp>
        <p:nvSpPr>
          <p:cNvPr id="7" name="TextBox 6">
            <a:extLst>
              <a:ext uri="{FF2B5EF4-FFF2-40B4-BE49-F238E27FC236}">
                <a16:creationId xmlns:a16="http://schemas.microsoft.com/office/drawing/2014/main" id="{BD96AB61-251E-4510-94E2-471FCEA69699}"/>
              </a:ext>
            </a:extLst>
          </p:cNvPr>
          <p:cNvSpPr txBox="1"/>
          <p:nvPr/>
        </p:nvSpPr>
        <p:spPr>
          <a:xfrm>
            <a:off x="1146446" y="1808487"/>
            <a:ext cx="4479448" cy="2308324"/>
          </a:xfrm>
          <a:prstGeom prst="rect">
            <a:avLst/>
          </a:prstGeom>
          <a:noFill/>
          <a:ln w="28575">
            <a:solidFill>
              <a:srgbClr val="A7253F"/>
            </a:solidFill>
          </a:ln>
        </p:spPr>
        <p:txBody>
          <a:bodyPr wrap="square" rtlCol="0" anchor="t">
            <a:spAutoFit/>
          </a:bodyPr>
          <a:lstStyle/>
          <a:p>
            <a:pPr algn="ctr"/>
            <a:r>
              <a:rPr lang="en-US">
                <a:solidFill>
                  <a:srgbClr val="A7253F"/>
                </a:solidFill>
                <a:latin typeface="Fira Sans" panose="020B0503050000020004" pitchFamily="34" charset="0"/>
              </a:rPr>
              <a:t>Special Education</a:t>
            </a:r>
          </a:p>
          <a:p>
            <a:pPr algn="ctr"/>
            <a:endParaRPr lang="en-US">
              <a:solidFill>
                <a:srgbClr val="60636B"/>
              </a:solidFill>
              <a:latin typeface="Fira Sans" panose="020B0503050000020004" pitchFamily="34" charset="0"/>
            </a:endParaRPr>
          </a:p>
          <a:p>
            <a:endParaRPr lang="en-US">
              <a:solidFill>
                <a:srgbClr val="A7253F"/>
              </a:solidFill>
              <a:latin typeface="Fira Sans"/>
            </a:endParaRPr>
          </a:p>
          <a:p>
            <a:r>
              <a:rPr lang="en-US">
                <a:solidFill>
                  <a:srgbClr val="A7253F"/>
                </a:solidFill>
                <a:latin typeface="Fira Sans"/>
              </a:rPr>
              <a:t>IF</a:t>
            </a:r>
            <a:r>
              <a:rPr lang="en-US">
                <a:solidFill>
                  <a:srgbClr val="60636B"/>
                </a:solidFill>
                <a:latin typeface="Fira Sans"/>
              </a:rPr>
              <a:t> the student’s communication disorder adversely impacts their educational performance – academic, social, and </a:t>
            </a:r>
            <a:endParaRPr lang="en-US"/>
          </a:p>
          <a:p>
            <a:r>
              <a:rPr lang="en-US">
                <a:solidFill>
                  <a:srgbClr val="60636B"/>
                </a:solidFill>
                <a:latin typeface="Fira Sans"/>
              </a:rPr>
              <a:t>vocational</a:t>
            </a:r>
            <a:endParaRPr lang="en-US">
              <a:solidFill>
                <a:srgbClr val="60636B"/>
              </a:solidFill>
              <a:latin typeface="Fira Sans" panose="020B0503050000020004" pitchFamily="34" charset="0"/>
            </a:endParaRPr>
          </a:p>
          <a:p>
            <a:endParaRPr lang="en-US">
              <a:solidFill>
                <a:srgbClr val="60636B"/>
              </a:solidFill>
              <a:latin typeface="Fira Sans" panose="020B0503050000020004" pitchFamily="34" charset="0"/>
            </a:endParaRPr>
          </a:p>
        </p:txBody>
      </p:sp>
      <p:sp>
        <p:nvSpPr>
          <p:cNvPr id="9" name="TextBox 8">
            <a:extLst>
              <a:ext uri="{FF2B5EF4-FFF2-40B4-BE49-F238E27FC236}">
                <a16:creationId xmlns:a16="http://schemas.microsoft.com/office/drawing/2014/main" id="{7C83C490-48A1-48D7-96D9-17FFC293A597}"/>
              </a:ext>
            </a:extLst>
          </p:cNvPr>
          <p:cNvSpPr txBox="1"/>
          <p:nvPr/>
        </p:nvSpPr>
        <p:spPr>
          <a:xfrm>
            <a:off x="6598763" y="1811515"/>
            <a:ext cx="4446791" cy="2308324"/>
          </a:xfrm>
          <a:prstGeom prst="rect">
            <a:avLst/>
          </a:prstGeom>
          <a:noFill/>
          <a:ln w="28575">
            <a:solidFill>
              <a:srgbClr val="A7253F"/>
            </a:solidFill>
          </a:ln>
        </p:spPr>
        <p:txBody>
          <a:bodyPr wrap="square" rtlCol="0">
            <a:spAutoFit/>
          </a:bodyPr>
          <a:lstStyle/>
          <a:p>
            <a:pPr algn="ctr"/>
            <a:r>
              <a:rPr lang="en-US">
                <a:solidFill>
                  <a:srgbClr val="A7253F"/>
                </a:solidFill>
                <a:latin typeface="Fira Sans" panose="020B0503050000020004" pitchFamily="34" charset="0"/>
              </a:rPr>
              <a:t>Multi-step, pre-referral, early intervention program</a:t>
            </a:r>
          </a:p>
          <a:p>
            <a:pPr algn="ctr"/>
            <a:endParaRPr lang="en-US">
              <a:solidFill>
                <a:srgbClr val="A7253F"/>
              </a:solidFill>
              <a:latin typeface="Fira Sans" panose="020B0503050000020004" pitchFamily="34" charset="0"/>
            </a:endParaRPr>
          </a:p>
          <a:p>
            <a:pPr marL="285750" indent="-285750">
              <a:buClr>
                <a:srgbClr val="D3B257"/>
              </a:buClr>
              <a:buFont typeface="Wingdings" panose="05000000000000000000" pitchFamily="2" charset="2"/>
              <a:buChar char="Ø"/>
            </a:pPr>
            <a:r>
              <a:rPr lang="en-US">
                <a:solidFill>
                  <a:srgbClr val="60636B"/>
                </a:solidFill>
                <a:latin typeface="Fira Sans" panose="020B0503050000020004" pitchFamily="34" charset="0"/>
              </a:rPr>
              <a:t>General education initiative</a:t>
            </a:r>
          </a:p>
          <a:p>
            <a:pPr marL="285750" indent="-285750">
              <a:buClr>
                <a:srgbClr val="D3B257"/>
              </a:buClr>
              <a:buFont typeface="Wingdings" panose="05000000000000000000" pitchFamily="2" charset="2"/>
              <a:buChar char="Ø"/>
            </a:pPr>
            <a:r>
              <a:rPr lang="en-US">
                <a:solidFill>
                  <a:srgbClr val="60636B"/>
                </a:solidFill>
                <a:latin typeface="Fira Sans" panose="020B0503050000020004" pitchFamily="34" charset="0"/>
              </a:rPr>
              <a:t>Students who are “at risk”</a:t>
            </a:r>
          </a:p>
          <a:p>
            <a:pPr marL="285750" indent="-285750">
              <a:buClr>
                <a:srgbClr val="D3B257"/>
              </a:buClr>
              <a:buFont typeface="Wingdings" panose="05000000000000000000" pitchFamily="2" charset="2"/>
              <a:buChar char="Ø"/>
            </a:pPr>
            <a:r>
              <a:rPr lang="en-US">
                <a:solidFill>
                  <a:srgbClr val="60636B"/>
                </a:solidFill>
                <a:latin typeface="Fira Sans" panose="020B0503050000020004" pitchFamily="34" charset="0"/>
              </a:rPr>
              <a:t>Students whose communication disorder does not impact their educational performance</a:t>
            </a:r>
          </a:p>
        </p:txBody>
      </p:sp>
      <p:pic>
        <p:nvPicPr>
          <p:cNvPr id="11" name="Picture 10">
            <a:extLst>
              <a:ext uri="{FF2B5EF4-FFF2-40B4-BE49-F238E27FC236}">
                <a16:creationId xmlns:a16="http://schemas.microsoft.com/office/drawing/2014/main" id="{BF778055-0AD5-4BDC-ACDB-530EFDA0ABEF}"/>
              </a:ext>
            </a:extLst>
          </p:cNvPr>
          <p:cNvPicPr>
            <a:picLocks noChangeAspect="1"/>
          </p:cNvPicPr>
          <p:nvPr/>
        </p:nvPicPr>
        <p:blipFill>
          <a:blip r:embed="rId3"/>
          <a:stretch>
            <a:fillRect/>
          </a:stretch>
        </p:blipFill>
        <p:spPr>
          <a:xfrm>
            <a:off x="7503445" y="4377710"/>
            <a:ext cx="2926080" cy="1377696"/>
          </a:xfrm>
          <a:prstGeom prst="rect">
            <a:avLst/>
          </a:prstGeom>
        </p:spPr>
      </p:pic>
    </p:spTree>
    <p:extLst>
      <p:ext uri="{BB962C8B-B14F-4D97-AF65-F5344CB8AC3E}">
        <p14:creationId xmlns:p14="http://schemas.microsoft.com/office/powerpoint/2010/main" val="3318711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68DE-94E3-49D5-AE71-D3FFBF36CA49}"/>
              </a:ext>
            </a:extLst>
          </p:cNvPr>
          <p:cNvSpPr>
            <a:spLocks noGrp="1"/>
          </p:cNvSpPr>
          <p:nvPr>
            <p:ph type="title"/>
          </p:nvPr>
        </p:nvSpPr>
        <p:spPr/>
        <p:txBody>
          <a:bodyPr/>
          <a:lstStyle/>
          <a:p>
            <a:pPr algn="ctr"/>
            <a:r>
              <a:rPr lang="en-US"/>
              <a:t>CHANGING THE WAY WE DO THINGS</a:t>
            </a:r>
          </a:p>
        </p:txBody>
      </p:sp>
      <p:sp>
        <p:nvSpPr>
          <p:cNvPr id="3" name="Content Placeholder 2">
            <a:extLst>
              <a:ext uri="{FF2B5EF4-FFF2-40B4-BE49-F238E27FC236}">
                <a16:creationId xmlns:a16="http://schemas.microsoft.com/office/drawing/2014/main" id="{E93D2B69-0410-4A3A-A445-C12F421A5C3F}"/>
              </a:ext>
            </a:extLst>
          </p:cNvPr>
          <p:cNvSpPr>
            <a:spLocks noGrp="1"/>
          </p:cNvSpPr>
          <p:nvPr>
            <p:ph idx="1"/>
          </p:nvPr>
        </p:nvSpPr>
        <p:spPr/>
        <p:txBody>
          <a:bodyPr vert="horz" lIns="91440" tIns="45720" rIns="91440" bIns="45720" rtlCol="0" anchor="t">
            <a:normAutofit/>
          </a:bodyPr>
          <a:lstStyle/>
          <a:p>
            <a:pPr marL="0" indent="0">
              <a:buNone/>
            </a:pPr>
            <a:r>
              <a:rPr lang="en-US">
                <a:latin typeface="Fira Sans"/>
              </a:rPr>
              <a:t>“Traditional approaches to speech therapy often result in students being enrolled in programs for long periods of time without making significant progress. SLPs must dedicate significant time and maintain burdensome paperwork to navigate the special education process. A </a:t>
            </a:r>
            <a:r>
              <a:rPr lang="en-US">
                <a:solidFill>
                  <a:srgbClr val="A7253F"/>
                </a:solidFill>
                <a:latin typeface="Fira Sans"/>
              </a:rPr>
              <a:t>multi-leveled model </a:t>
            </a:r>
            <a:r>
              <a:rPr lang="en-US">
                <a:latin typeface="Fira Sans"/>
              </a:rPr>
              <a:t>allows SLPs to provide speech-language intervention within the general education environment with the educator, parent and the student prior to referral for special education."</a:t>
            </a:r>
            <a:endParaRPr lang="en-US"/>
          </a:p>
          <a:p>
            <a:pPr marL="0" indent="0">
              <a:buNone/>
            </a:pPr>
            <a:endParaRPr lang="en-US"/>
          </a:p>
          <a:p>
            <a:pPr marL="0" indent="0" algn="ctr">
              <a:buNone/>
            </a:pPr>
            <a:r>
              <a:rPr lang="en-US" sz="1600"/>
              <a:t>(Speech-Language Pathology:  Services in WV Schools – Guidance for West Virginia Schools and Districts, 2015)</a:t>
            </a:r>
          </a:p>
          <a:p>
            <a:pPr marL="0" indent="0">
              <a:buNone/>
            </a:pPr>
            <a:endParaRPr lang="en-US"/>
          </a:p>
        </p:txBody>
      </p:sp>
      <p:sp>
        <p:nvSpPr>
          <p:cNvPr id="4" name="Slide Number Placeholder 3">
            <a:extLst>
              <a:ext uri="{FF2B5EF4-FFF2-40B4-BE49-F238E27FC236}">
                <a16:creationId xmlns:a16="http://schemas.microsoft.com/office/drawing/2014/main" id="{8A7868FE-9898-4AB9-86F8-FD367E95461D}"/>
              </a:ext>
            </a:extLst>
          </p:cNvPr>
          <p:cNvSpPr>
            <a:spLocks noGrp="1"/>
          </p:cNvSpPr>
          <p:nvPr>
            <p:ph type="sldNum" sz="quarter" idx="12"/>
          </p:nvPr>
        </p:nvSpPr>
        <p:spPr/>
        <p:txBody>
          <a:bodyPr/>
          <a:lstStyle/>
          <a:p>
            <a:fld id="{16630861-4318-414B-8E21-CA5F03E7BD41}" type="slidenum">
              <a:rPr lang="en-US" smtClean="0"/>
              <a:t>23</a:t>
            </a:fld>
            <a:endParaRPr lang="en-US"/>
          </a:p>
        </p:txBody>
      </p:sp>
    </p:spTree>
    <p:custDataLst>
      <p:tags r:id="rId1"/>
    </p:custDataLst>
    <p:extLst>
      <p:ext uri="{BB962C8B-B14F-4D97-AF65-F5344CB8AC3E}">
        <p14:creationId xmlns:p14="http://schemas.microsoft.com/office/powerpoint/2010/main" val="1262811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E5BCF-B185-4C0C-B532-AC5B70F8A6D9}"/>
              </a:ext>
            </a:extLst>
          </p:cNvPr>
          <p:cNvSpPr>
            <a:spLocks noGrp="1"/>
          </p:cNvSpPr>
          <p:nvPr>
            <p:ph type="title"/>
          </p:nvPr>
        </p:nvSpPr>
        <p:spPr/>
        <p:txBody>
          <a:bodyPr/>
          <a:lstStyle/>
          <a:p>
            <a:pPr algn="ctr"/>
            <a:r>
              <a:rPr lang="en-US"/>
              <a:t>DEFINING EARLY INTERVENTION SERVICES?</a:t>
            </a:r>
          </a:p>
        </p:txBody>
      </p:sp>
      <p:sp>
        <p:nvSpPr>
          <p:cNvPr id="3" name="Content Placeholder 2">
            <a:extLst>
              <a:ext uri="{FF2B5EF4-FFF2-40B4-BE49-F238E27FC236}">
                <a16:creationId xmlns:a16="http://schemas.microsoft.com/office/drawing/2014/main" id="{73384D94-4CBE-4E9B-B73E-23AF89C13A1B}"/>
              </a:ext>
            </a:extLst>
          </p:cNvPr>
          <p:cNvSpPr>
            <a:spLocks noGrp="1"/>
          </p:cNvSpPr>
          <p:nvPr>
            <p:ph idx="1"/>
          </p:nvPr>
        </p:nvSpPr>
        <p:spPr/>
        <p:txBody>
          <a:bodyPr vert="horz" lIns="91440" tIns="45720" rIns="91440" bIns="45720" rtlCol="0" anchor="t">
            <a:normAutofit/>
          </a:bodyPr>
          <a:lstStyle/>
          <a:p>
            <a:r>
              <a:rPr lang="en-US">
                <a:latin typeface="Fira Sans"/>
              </a:rPr>
              <a:t> It’s more than a speech club but it’s not special education</a:t>
            </a:r>
          </a:p>
          <a:p>
            <a:pPr marL="0" indent="0">
              <a:buNone/>
            </a:pPr>
            <a:endParaRPr lang="en-US"/>
          </a:p>
          <a:p>
            <a:r>
              <a:rPr lang="en-US">
                <a:latin typeface="Fira Sans"/>
              </a:rPr>
              <a:t> No IEP</a:t>
            </a:r>
          </a:p>
          <a:p>
            <a:endParaRPr lang="en-US"/>
          </a:p>
          <a:p>
            <a:r>
              <a:rPr lang="en-US">
                <a:latin typeface="Fira Sans"/>
              </a:rPr>
              <a:t> Counties and schools differ</a:t>
            </a:r>
          </a:p>
          <a:p>
            <a:endParaRPr lang="en-US"/>
          </a:p>
          <a:p>
            <a:r>
              <a:rPr lang="en-US">
                <a:latin typeface="Fira Sans"/>
              </a:rPr>
              <a:t> SLPs differ in how they do their job…what works for one does not for another SLP</a:t>
            </a:r>
          </a:p>
        </p:txBody>
      </p:sp>
      <p:sp>
        <p:nvSpPr>
          <p:cNvPr id="4" name="Slide Number Placeholder 3">
            <a:extLst>
              <a:ext uri="{FF2B5EF4-FFF2-40B4-BE49-F238E27FC236}">
                <a16:creationId xmlns:a16="http://schemas.microsoft.com/office/drawing/2014/main" id="{CB116F11-70CC-4F56-A761-A55AA7917D94}"/>
              </a:ext>
            </a:extLst>
          </p:cNvPr>
          <p:cNvSpPr>
            <a:spLocks noGrp="1"/>
          </p:cNvSpPr>
          <p:nvPr>
            <p:ph type="sldNum" sz="quarter" idx="12"/>
          </p:nvPr>
        </p:nvSpPr>
        <p:spPr/>
        <p:txBody>
          <a:bodyPr/>
          <a:lstStyle/>
          <a:p>
            <a:fld id="{16630861-4318-414B-8E21-CA5F03E7BD41}" type="slidenum">
              <a:rPr lang="en-US" smtClean="0"/>
              <a:t>24</a:t>
            </a:fld>
            <a:endParaRPr lang="en-US"/>
          </a:p>
        </p:txBody>
      </p:sp>
      <p:pic>
        <p:nvPicPr>
          <p:cNvPr id="6" name="Content Placeholder 5" descr="A close up of a tree&#10;&#10;Description generated with high confidence">
            <a:extLst>
              <a:ext uri="{FF2B5EF4-FFF2-40B4-BE49-F238E27FC236}">
                <a16:creationId xmlns:a16="http://schemas.microsoft.com/office/drawing/2014/main" id="{B9D730A7-19FE-4E12-B727-929E08ABEC75}"/>
              </a:ext>
            </a:extLst>
          </p:cNvPr>
          <p:cNvPicPr>
            <a:picLocks noChangeAspect="1"/>
          </p:cNvPicPr>
          <p:nvPr/>
        </p:nvPicPr>
        <p:blipFill>
          <a:blip r:embed="rId3"/>
          <a:stretch>
            <a:fillRect/>
          </a:stretch>
        </p:blipFill>
        <p:spPr>
          <a:xfrm>
            <a:off x="6951360" y="2297358"/>
            <a:ext cx="3514560" cy="2263284"/>
          </a:xfrm>
          <a:prstGeom prst="rect">
            <a:avLst/>
          </a:prstGeom>
        </p:spPr>
      </p:pic>
    </p:spTree>
    <p:extLst>
      <p:ext uri="{BB962C8B-B14F-4D97-AF65-F5344CB8AC3E}">
        <p14:creationId xmlns:p14="http://schemas.microsoft.com/office/powerpoint/2010/main" val="218282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EC720-1B58-4403-A71B-CA5F17B52603}"/>
              </a:ext>
            </a:extLst>
          </p:cNvPr>
          <p:cNvSpPr>
            <a:spLocks noGrp="1"/>
          </p:cNvSpPr>
          <p:nvPr>
            <p:ph type="title"/>
          </p:nvPr>
        </p:nvSpPr>
        <p:spPr/>
        <p:txBody>
          <a:bodyPr/>
          <a:lstStyle/>
          <a:p>
            <a:pPr algn="ctr"/>
            <a:r>
              <a:rPr lang="en-US"/>
              <a:t>THE ETHICS OF PROVIDING SERVICES</a:t>
            </a:r>
          </a:p>
        </p:txBody>
      </p:sp>
      <p:sp>
        <p:nvSpPr>
          <p:cNvPr id="3" name="Content Placeholder 2">
            <a:extLst>
              <a:ext uri="{FF2B5EF4-FFF2-40B4-BE49-F238E27FC236}">
                <a16:creationId xmlns:a16="http://schemas.microsoft.com/office/drawing/2014/main" id="{CEBA38A1-DD49-4DB2-AF2E-99BE7A27F2DC}"/>
              </a:ext>
            </a:extLst>
          </p:cNvPr>
          <p:cNvSpPr>
            <a:spLocks noGrp="1"/>
          </p:cNvSpPr>
          <p:nvPr>
            <p:ph idx="1"/>
          </p:nvPr>
        </p:nvSpPr>
        <p:spPr/>
        <p:txBody>
          <a:bodyPr vert="horz" lIns="91440" tIns="45720" rIns="91440" bIns="45720" rtlCol="0" anchor="t">
            <a:normAutofit/>
          </a:bodyPr>
          <a:lstStyle/>
          <a:p>
            <a:pPr marL="0" indent="0">
              <a:buNone/>
            </a:pPr>
            <a:r>
              <a:rPr lang="en-US" u="sng">
                <a:latin typeface="Fira Sans"/>
              </a:rPr>
              <a:t>Principals of Ethics I</a:t>
            </a:r>
            <a:endParaRPr lang="en-US" u="sng"/>
          </a:p>
          <a:p>
            <a:pPr marL="0" indent="0">
              <a:buNone/>
            </a:pPr>
            <a:r>
              <a:rPr lang="en-US"/>
              <a:t>Individuals shall honor their responsibility to hold paramount the welfare of persons they serve professionally…</a:t>
            </a:r>
          </a:p>
          <a:p>
            <a:pPr marL="0" indent="0">
              <a:buNone/>
            </a:pPr>
            <a:r>
              <a:rPr lang="en-US">
                <a:latin typeface="Fira Sans"/>
              </a:rPr>
              <a:t>	H. Individuals shall obtain informed consent from the persons they serve …</a:t>
            </a:r>
          </a:p>
          <a:p>
            <a:pPr marL="0" indent="0">
              <a:buNone/>
            </a:pPr>
            <a:r>
              <a:rPr lang="en-US">
                <a:latin typeface="Fira Sans"/>
              </a:rPr>
              <a:t>	Q. Individuals shall maintain timely records and accurately record and bill for services provided …</a:t>
            </a:r>
          </a:p>
          <a:p>
            <a:pPr marL="0" indent="0">
              <a:buNone/>
            </a:pPr>
            <a:r>
              <a:rPr lang="en-US"/>
              <a:t>								        </a:t>
            </a:r>
            <a:r>
              <a:rPr lang="en-US" sz="2000"/>
              <a:t>(ASHA Code of Ethics)</a:t>
            </a:r>
          </a:p>
        </p:txBody>
      </p:sp>
      <p:sp>
        <p:nvSpPr>
          <p:cNvPr id="4" name="Slide Number Placeholder 3">
            <a:extLst>
              <a:ext uri="{FF2B5EF4-FFF2-40B4-BE49-F238E27FC236}">
                <a16:creationId xmlns:a16="http://schemas.microsoft.com/office/drawing/2014/main" id="{045A71DC-8234-42F6-A76F-798C1476087F}"/>
              </a:ext>
            </a:extLst>
          </p:cNvPr>
          <p:cNvSpPr>
            <a:spLocks noGrp="1"/>
          </p:cNvSpPr>
          <p:nvPr>
            <p:ph type="sldNum" sz="quarter" idx="12"/>
          </p:nvPr>
        </p:nvSpPr>
        <p:spPr/>
        <p:txBody>
          <a:bodyPr/>
          <a:lstStyle/>
          <a:p>
            <a:fld id="{16630861-4318-414B-8E21-CA5F03E7BD41}" type="slidenum">
              <a:rPr lang="en-US" smtClean="0"/>
              <a:t>25</a:t>
            </a:fld>
            <a:endParaRPr lang="en-US"/>
          </a:p>
        </p:txBody>
      </p:sp>
    </p:spTree>
    <p:extLst>
      <p:ext uri="{BB962C8B-B14F-4D97-AF65-F5344CB8AC3E}">
        <p14:creationId xmlns:p14="http://schemas.microsoft.com/office/powerpoint/2010/main" val="1752160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22C4-762B-4936-8123-9CE6A4FF8D43}"/>
              </a:ext>
            </a:extLst>
          </p:cNvPr>
          <p:cNvSpPr>
            <a:spLocks noGrp="1"/>
          </p:cNvSpPr>
          <p:nvPr>
            <p:ph type="title"/>
          </p:nvPr>
        </p:nvSpPr>
        <p:spPr/>
        <p:txBody>
          <a:bodyPr/>
          <a:lstStyle/>
          <a:p>
            <a:pPr algn="ctr"/>
            <a:r>
              <a:rPr lang="en-US"/>
              <a:t>PARENT PERMISSION</a:t>
            </a:r>
          </a:p>
        </p:txBody>
      </p:sp>
      <p:sp>
        <p:nvSpPr>
          <p:cNvPr id="3" name="Content Placeholder 2">
            <a:extLst>
              <a:ext uri="{FF2B5EF4-FFF2-40B4-BE49-F238E27FC236}">
                <a16:creationId xmlns:a16="http://schemas.microsoft.com/office/drawing/2014/main" id="{C05B0D25-D827-40DA-BEDB-FD81D4562D44}"/>
              </a:ext>
            </a:extLst>
          </p:cNvPr>
          <p:cNvSpPr>
            <a:spLocks noGrp="1"/>
          </p:cNvSpPr>
          <p:nvPr>
            <p:ph idx="1"/>
          </p:nvPr>
        </p:nvSpPr>
        <p:spPr>
          <a:xfrm>
            <a:off x="398585" y="1723293"/>
            <a:ext cx="11369903" cy="4149969"/>
          </a:xfrm>
        </p:spPr>
        <p:txBody>
          <a:bodyPr vert="horz" lIns="91440" tIns="45720" rIns="91440" bIns="45720" rtlCol="0" anchor="t">
            <a:normAutofit/>
          </a:bodyPr>
          <a:lstStyle/>
          <a:p>
            <a:pPr marL="0" indent="0">
              <a:buNone/>
            </a:pPr>
            <a:r>
              <a:rPr lang="en-US">
                <a:latin typeface="Fira Sans"/>
              </a:rPr>
              <a:t>Even though this is a general education initiative, parents must be notified of recommended services and written permission MUST be obtained.</a:t>
            </a:r>
            <a:endParaRPr lang="en-US"/>
          </a:p>
          <a:p>
            <a:pPr marL="0" indent="0">
              <a:buNone/>
            </a:pPr>
            <a:r>
              <a:rPr lang="en-US"/>
              <a:t> </a:t>
            </a:r>
          </a:p>
        </p:txBody>
      </p:sp>
      <p:sp>
        <p:nvSpPr>
          <p:cNvPr id="4" name="Slide Number Placeholder 3">
            <a:extLst>
              <a:ext uri="{FF2B5EF4-FFF2-40B4-BE49-F238E27FC236}">
                <a16:creationId xmlns:a16="http://schemas.microsoft.com/office/drawing/2014/main" id="{1C264797-0212-4F41-B539-D6784D7DEAC4}"/>
              </a:ext>
            </a:extLst>
          </p:cNvPr>
          <p:cNvSpPr>
            <a:spLocks noGrp="1"/>
          </p:cNvSpPr>
          <p:nvPr>
            <p:ph type="sldNum" sz="quarter" idx="12"/>
          </p:nvPr>
        </p:nvSpPr>
        <p:spPr/>
        <p:txBody>
          <a:bodyPr/>
          <a:lstStyle/>
          <a:p>
            <a:fld id="{16630861-4318-414B-8E21-CA5F03E7BD41}" type="slidenum">
              <a:rPr lang="en-US" smtClean="0"/>
              <a:t>26</a:t>
            </a:fld>
            <a:endParaRPr lang="en-US"/>
          </a:p>
        </p:txBody>
      </p:sp>
      <p:pic>
        <p:nvPicPr>
          <p:cNvPr id="6" name="Picture 5" descr="A close up of a piece of paper&#10;&#10;Description automatically generated">
            <a:extLst>
              <a:ext uri="{FF2B5EF4-FFF2-40B4-BE49-F238E27FC236}">
                <a16:creationId xmlns:a16="http://schemas.microsoft.com/office/drawing/2014/main" id="{90EA6836-B86D-424D-8565-98F23D38EBCB}"/>
              </a:ext>
            </a:extLst>
          </p:cNvPr>
          <p:cNvPicPr>
            <a:picLocks noChangeAspect="1"/>
          </p:cNvPicPr>
          <p:nvPr/>
        </p:nvPicPr>
        <p:blipFill>
          <a:blip r:embed="rId3"/>
          <a:stretch>
            <a:fillRect/>
          </a:stretch>
        </p:blipFill>
        <p:spPr>
          <a:xfrm>
            <a:off x="7857578" y="3419236"/>
            <a:ext cx="3098276" cy="2323707"/>
          </a:xfrm>
          <a:prstGeom prst="rect">
            <a:avLst/>
          </a:prstGeom>
        </p:spPr>
      </p:pic>
    </p:spTree>
    <p:extLst>
      <p:ext uri="{BB962C8B-B14F-4D97-AF65-F5344CB8AC3E}">
        <p14:creationId xmlns:p14="http://schemas.microsoft.com/office/powerpoint/2010/main" val="3674109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E035-A05F-4BC1-A3D5-D2351DDD4974}"/>
              </a:ext>
            </a:extLst>
          </p:cNvPr>
          <p:cNvSpPr>
            <a:spLocks noGrp="1"/>
          </p:cNvSpPr>
          <p:nvPr>
            <p:ph type="title"/>
          </p:nvPr>
        </p:nvSpPr>
        <p:spPr/>
        <p:txBody>
          <a:bodyPr/>
          <a:lstStyle/>
          <a:p>
            <a:pPr algn="ctr"/>
            <a:r>
              <a:rPr lang="en-US"/>
              <a:t>DOCUMENTATION</a:t>
            </a:r>
          </a:p>
        </p:txBody>
      </p:sp>
      <p:sp>
        <p:nvSpPr>
          <p:cNvPr id="3" name="Content Placeholder 2">
            <a:extLst>
              <a:ext uri="{FF2B5EF4-FFF2-40B4-BE49-F238E27FC236}">
                <a16:creationId xmlns:a16="http://schemas.microsoft.com/office/drawing/2014/main" id="{93B5A48A-4DBB-4B67-A830-664A03EF91F3}"/>
              </a:ext>
            </a:extLst>
          </p:cNvPr>
          <p:cNvSpPr>
            <a:spLocks noGrp="1"/>
          </p:cNvSpPr>
          <p:nvPr>
            <p:ph idx="1"/>
          </p:nvPr>
        </p:nvSpPr>
        <p:spPr/>
        <p:txBody>
          <a:bodyPr vert="horz" lIns="91440" tIns="45720" rIns="91440" bIns="45720" rtlCol="0" anchor="t">
            <a:normAutofit/>
          </a:bodyPr>
          <a:lstStyle/>
          <a:p>
            <a:pPr marL="0" indent="0">
              <a:buNone/>
            </a:pPr>
            <a:r>
              <a:rPr lang="en-US"/>
              <a:t>Strong documentation is critical for making sound decisions for</a:t>
            </a:r>
          </a:p>
          <a:p>
            <a:pPr marL="0" indent="0">
              <a:buNone/>
            </a:pPr>
            <a:r>
              <a:rPr lang="en-US">
                <a:latin typeface="Fira Sans"/>
              </a:rPr>
              <a:t>students. </a:t>
            </a:r>
          </a:p>
          <a:p>
            <a:pPr marL="0" indent="0">
              <a:buNone/>
            </a:pPr>
            <a:r>
              <a:rPr lang="en-US">
                <a:latin typeface="Fira Sans"/>
              </a:rPr>
              <a:t>As the saying goes, </a:t>
            </a:r>
            <a:r>
              <a:rPr lang="en-US">
                <a:solidFill>
                  <a:srgbClr val="A7253F"/>
                </a:solidFill>
                <a:latin typeface="Fira Sans"/>
              </a:rPr>
              <a:t>"If you didn't document it, you didn't do it.“</a:t>
            </a:r>
            <a:endParaRPr lang="en-US">
              <a:latin typeface="Fira Sans"/>
            </a:endParaRPr>
          </a:p>
          <a:p>
            <a:pPr marL="0" indent="0">
              <a:buNone/>
            </a:pPr>
            <a:endParaRPr lang="en-US"/>
          </a:p>
          <a:p>
            <a:pPr marL="0" indent="0">
              <a:buNone/>
            </a:pPr>
            <a:endParaRPr lang="en-US"/>
          </a:p>
          <a:p>
            <a:pPr marL="0" indent="0">
              <a:buNone/>
            </a:pPr>
            <a:endParaRPr lang="en-US"/>
          </a:p>
          <a:p>
            <a:pPr marL="0" indent="0">
              <a:buNone/>
            </a:pPr>
            <a:r>
              <a:rPr lang="en-US"/>
              <a:t>						</a:t>
            </a:r>
          </a:p>
          <a:p>
            <a:pPr marL="0" indent="0">
              <a:buNone/>
            </a:pPr>
            <a:r>
              <a:rPr lang="en-US"/>
              <a:t>							                   </a:t>
            </a:r>
            <a:r>
              <a:rPr lang="en-US" sz="1600"/>
              <a:t>(Documentation in the Schools)</a:t>
            </a:r>
          </a:p>
          <a:p>
            <a:pPr marL="0" indent="0">
              <a:buNone/>
            </a:pPr>
            <a:endParaRPr lang="en-US"/>
          </a:p>
        </p:txBody>
      </p:sp>
      <p:sp>
        <p:nvSpPr>
          <p:cNvPr id="4" name="Slide Number Placeholder 3">
            <a:extLst>
              <a:ext uri="{FF2B5EF4-FFF2-40B4-BE49-F238E27FC236}">
                <a16:creationId xmlns:a16="http://schemas.microsoft.com/office/drawing/2014/main" id="{DF19F991-8FB7-4D96-B04E-49B88703A9EB}"/>
              </a:ext>
            </a:extLst>
          </p:cNvPr>
          <p:cNvSpPr>
            <a:spLocks noGrp="1"/>
          </p:cNvSpPr>
          <p:nvPr>
            <p:ph type="sldNum" sz="quarter" idx="12"/>
          </p:nvPr>
        </p:nvSpPr>
        <p:spPr/>
        <p:txBody>
          <a:bodyPr/>
          <a:lstStyle/>
          <a:p>
            <a:fld id="{16630861-4318-414B-8E21-CA5F03E7BD41}" type="slidenum">
              <a:rPr lang="en-US" smtClean="0"/>
              <a:t>27</a:t>
            </a:fld>
            <a:endParaRPr lang="en-US"/>
          </a:p>
        </p:txBody>
      </p:sp>
      <p:pic>
        <p:nvPicPr>
          <p:cNvPr id="6" name="Picture 5" descr="A close up of a piece of paper&#10;&#10;Description automatically generated">
            <a:extLst>
              <a:ext uri="{FF2B5EF4-FFF2-40B4-BE49-F238E27FC236}">
                <a16:creationId xmlns:a16="http://schemas.microsoft.com/office/drawing/2014/main" id="{2613A958-FFA1-4602-839B-013C09F8A585}"/>
              </a:ext>
            </a:extLst>
          </p:cNvPr>
          <p:cNvPicPr>
            <a:picLocks noChangeAspect="1"/>
          </p:cNvPicPr>
          <p:nvPr/>
        </p:nvPicPr>
        <p:blipFill>
          <a:blip r:embed="rId3"/>
          <a:stretch>
            <a:fillRect/>
          </a:stretch>
        </p:blipFill>
        <p:spPr>
          <a:xfrm>
            <a:off x="4132816" y="3460579"/>
            <a:ext cx="3901440" cy="2194560"/>
          </a:xfrm>
          <a:prstGeom prst="rect">
            <a:avLst/>
          </a:prstGeom>
        </p:spPr>
      </p:pic>
    </p:spTree>
    <p:extLst>
      <p:ext uri="{BB962C8B-B14F-4D97-AF65-F5344CB8AC3E}">
        <p14:creationId xmlns:p14="http://schemas.microsoft.com/office/powerpoint/2010/main" val="1746435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C93AB-25F0-433F-95B5-E7A2A3D4B2C8}"/>
              </a:ext>
            </a:extLst>
          </p:cNvPr>
          <p:cNvSpPr>
            <a:spLocks noGrp="1"/>
          </p:cNvSpPr>
          <p:nvPr>
            <p:ph type="title"/>
          </p:nvPr>
        </p:nvSpPr>
        <p:spPr/>
        <p:txBody>
          <a:bodyPr/>
          <a:lstStyle/>
          <a:p>
            <a:pPr algn="ctr"/>
            <a:r>
              <a:rPr lang="en-US"/>
              <a:t>THE STEPS PROGRAM</a:t>
            </a:r>
          </a:p>
        </p:txBody>
      </p:sp>
      <p:sp>
        <p:nvSpPr>
          <p:cNvPr id="4" name="Slide Number Placeholder 3">
            <a:extLst>
              <a:ext uri="{FF2B5EF4-FFF2-40B4-BE49-F238E27FC236}">
                <a16:creationId xmlns:a16="http://schemas.microsoft.com/office/drawing/2014/main" id="{F082AB8D-158E-4DDE-B05D-22D709D26314}"/>
              </a:ext>
            </a:extLst>
          </p:cNvPr>
          <p:cNvSpPr>
            <a:spLocks noGrp="1"/>
          </p:cNvSpPr>
          <p:nvPr>
            <p:ph type="sldNum" sz="quarter" idx="12"/>
          </p:nvPr>
        </p:nvSpPr>
        <p:spPr/>
        <p:txBody>
          <a:bodyPr/>
          <a:lstStyle/>
          <a:p>
            <a:fld id="{16630861-4318-414B-8E21-CA5F03E7BD41}" type="slidenum">
              <a:rPr lang="en-US" smtClean="0"/>
              <a:t>28</a:t>
            </a:fld>
            <a:endParaRPr lang="en-US"/>
          </a:p>
        </p:txBody>
      </p:sp>
      <p:pic>
        <p:nvPicPr>
          <p:cNvPr id="5" name="Picture 5" descr="A picture containing game&#10;&#10;Description generated with very high confidence">
            <a:extLst>
              <a:ext uri="{FF2B5EF4-FFF2-40B4-BE49-F238E27FC236}">
                <a16:creationId xmlns:a16="http://schemas.microsoft.com/office/drawing/2014/main" id="{38C3436D-E2D9-417C-85E3-81FA3B77B96F}"/>
              </a:ext>
            </a:extLst>
          </p:cNvPr>
          <p:cNvPicPr>
            <a:picLocks noChangeAspect="1"/>
          </p:cNvPicPr>
          <p:nvPr/>
        </p:nvPicPr>
        <p:blipFill>
          <a:blip r:embed="rId3"/>
          <a:stretch>
            <a:fillRect/>
          </a:stretch>
        </p:blipFill>
        <p:spPr>
          <a:xfrm>
            <a:off x="3286991" y="1467424"/>
            <a:ext cx="5721927" cy="1437991"/>
          </a:xfrm>
          <a:prstGeom prst="rect">
            <a:avLst/>
          </a:prstGeom>
        </p:spPr>
      </p:pic>
      <p:sp>
        <p:nvSpPr>
          <p:cNvPr id="6" name="Arrow: Down 5">
            <a:extLst>
              <a:ext uri="{FF2B5EF4-FFF2-40B4-BE49-F238E27FC236}">
                <a16:creationId xmlns:a16="http://schemas.microsoft.com/office/drawing/2014/main" id="{3B57B29D-FBFB-4578-91A7-C0EC6E4B8536}"/>
              </a:ext>
            </a:extLst>
          </p:cNvPr>
          <p:cNvSpPr/>
          <p:nvPr/>
        </p:nvSpPr>
        <p:spPr>
          <a:xfrm>
            <a:off x="5853683" y="3043704"/>
            <a:ext cx="484909" cy="9784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A picture containing food&#10;&#10;Description generated with very high confidence">
            <a:extLst>
              <a:ext uri="{FF2B5EF4-FFF2-40B4-BE49-F238E27FC236}">
                <a16:creationId xmlns:a16="http://schemas.microsoft.com/office/drawing/2014/main" id="{8CED225C-1E93-4FE0-AC96-1C15AA5C03C1}"/>
              </a:ext>
            </a:extLst>
          </p:cNvPr>
          <p:cNvPicPr>
            <a:picLocks noChangeAspect="1"/>
          </p:cNvPicPr>
          <p:nvPr/>
        </p:nvPicPr>
        <p:blipFill>
          <a:blip r:embed="rId4"/>
          <a:stretch>
            <a:fillRect/>
          </a:stretch>
        </p:blipFill>
        <p:spPr>
          <a:xfrm>
            <a:off x="4360719" y="4052077"/>
            <a:ext cx="3782290" cy="1481459"/>
          </a:xfrm>
          <a:prstGeom prst="rect">
            <a:avLst/>
          </a:prstGeom>
        </p:spPr>
      </p:pic>
    </p:spTree>
    <p:extLst>
      <p:ext uri="{BB962C8B-B14F-4D97-AF65-F5344CB8AC3E}">
        <p14:creationId xmlns:p14="http://schemas.microsoft.com/office/powerpoint/2010/main" val="3771550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D7DCE5-94F8-4EF1-8CA8-8E7BBF1183E7}"/>
              </a:ext>
            </a:extLst>
          </p:cNvPr>
          <p:cNvSpPr>
            <a:spLocks noGrp="1"/>
          </p:cNvSpPr>
          <p:nvPr>
            <p:ph idx="1"/>
          </p:nvPr>
        </p:nvSpPr>
        <p:spPr/>
        <p:txBody>
          <a:bodyPr>
            <a:normAutofit fontScale="92500" lnSpcReduction="10000"/>
          </a:bodyPr>
          <a:lstStyle/>
          <a:p>
            <a:pPr marL="0" indent="0">
              <a:buNone/>
            </a:pPr>
            <a:r>
              <a:rPr lang="en-US" sz="6500">
                <a:solidFill>
                  <a:srgbClr val="A7253F"/>
                </a:solidFill>
              </a:rPr>
              <a:t>S</a:t>
            </a:r>
            <a:r>
              <a:rPr lang="en-US"/>
              <a:t>peech</a:t>
            </a:r>
          </a:p>
          <a:p>
            <a:pPr marL="0" indent="0">
              <a:buNone/>
            </a:pPr>
            <a:r>
              <a:rPr lang="en-US" sz="6000">
                <a:solidFill>
                  <a:srgbClr val="A7253F"/>
                </a:solidFill>
              </a:rPr>
              <a:t>T</a:t>
            </a:r>
            <a:r>
              <a:rPr lang="en-US"/>
              <a:t>herapy</a:t>
            </a:r>
          </a:p>
          <a:p>
            <a:pPr marL="0" indent="0">
              <a:buNone/>
            </a:pPr>
            <a:r>
              <a:rPr lang="en-US" sz="6000">
                <a:solidFill>
                  <a:srgbClr val="A7253F"/>
                </a:solidFill>
              </a:rPr>
              <a:t>E</a:t>
            </a:r>
            <a:r>
              <a:rPr lang="en-US"/>
              <a:t>ducation – Presentations, SATs, Grade-Level Meetings, Information</a:t>
            </a:r>
          </a:p>
          <a:p>
            <a:pPr marL="0" indent="0">
              <a:buNone/>
            </a:pPr>
            <a:r>
              <a:rPr lang="en-US" sz="6000">
                <a:solidFill>
                  <a:srgbClr val="A7253F"/>
                </a:solidFill>
              </a:rPr>
              <a:t>P</a:t>
            </a:r>
            <a:r>
              <a:rPr lang="en-US"/>
              <a:t>revention – Consultation, Observation, Intervention, Monitoring</a:t>
            </a:r>
          </a:p>
          <a:p>
            <a:pPr marL="0" indent="0">
              <a:buNone/>
            </a:pPr>
            <a:r>
              <a:rPr lang="en-US" sz="6000">
                <a:solidFill>
                  <a:srgbClr val="A7253F"/>
                </a:solidFill>
              </a:rPr>
              <a:t>S</a:t>
            </a:r>
            <a:r>
              <a:rPr lang="en-US"/>
              <a:t>uccess – Generalization to all settings</a:t>
            </a:r>
          </a:p>
        </p:txBody>
      </p:sp>
      <p:sp>
        <p:nvSpPr>
          <p:cNvPr id="4" name="Slide Number Placeholder 3">
            <a:extLst>
              <a:ext uri="{FF2B5EF4-FFF2-40B4-BE49-F238E27FC236}">
                <a16:creationId xmlns:a16="http://schemas.microsoft.com/office/drawing/2014/main" id="{F8229E11-286B-4CE9-A5B8-1E3F64EB705D}"/>
              </a:ext>
            </a:extLst>
          </p:cNvPr>
          <p:cNvSpPr>
            <a:spLocks noGrp="1"/>
          </p:cNvSpPr>
          <p:nvPr>
            <p:ph type="sldNum" sz="quarter" idx="12"/>
          </p:nvPr>
        </p:nvSpPr>
        <p:spPr/>
        <p:txBody>
          <a:bodyPr/>
          <a:lstStyle/>
          <a:p>
            <a:fld id="{16630861-4318-414B-8E21-CA5F03E7BD41}" type="slidenum">
              <a:rPr lang="en-US" smtClean="0"/>
              <a:t>29</a:t>
            </a:fld>
            <a:endParaRPr lang="en-US"/>
          </a:p>
        </p:txBody>
      </p:sp>
      <p:pic>
        <p:nvPicPr>
          <p:cNvPr id="6" name="Picture 5">
            <a:extLst>
              <a:ext uri="{FF2B5EF4-FFF2-40B4-BE49-F238E27FC236}">
                <a16:creationId xmlns:a16="http://schemas.microsoft.com/office/drawing/2014/main" id="{268EEB2C-38C9-498D-B11F-C559B06D522E}"/>
              </a:ext>
            </a:extLst>
          </p:cNvPr>
          <p:cNvPicPr>
            <a:picLocks noChangeAspect="1"/>
          </p:cNvPicPr>
          <p:nvPr/>
        </p:nvPicPr>
        <p:blipFill>
          <a:blip r:embed="rId2"/>
          <a:stretch>
            <a:fillRect/>
          </a:stretch>
        </p:blipFill>
        <p:spPr>
          <a:xfrm>
            <a:off x="4505325" y="325437"/>
            <a:ext cx="3181350" cy="1323975"/>
          </a:xfrm>
          <a:prstGeom prst="rect">
            <a:avLst/>
          </a:prstGeom>
        </p:spPr>
      </p:pic>
    </p:spTree>
    <p:extLst>
      <p:ext uri="{BB962C8B-B14F-4D97-AF65-F5344CB8AC3E}">
        <p14:creationId xmlns:p14="http://schemas.microsoft.com/office/powerpoint/2010/main" val="1110147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1138F-B113-491E-B3E1-39CD72D73499}"/>
              </a:ext>
            </a:extLst>
          </p:cNvPr>
          <p:cNvSpPr>
            <a:spLocks noGrp="1"/>
          </p:cNvSpPr>
          <p:nvPr>
            <p:ph type="title"/>
          </p:nvPr>
        </p:nvSpPr>
        <p:spPr/>
        <p:txBody>
          <a:bodyPr/>
          <a:lstStyle/>
          <a:p>
            <a:pPr algn="ctr"/>
            <a:r>
              <a:rPr lang="en-US"/>
              <a:t>GOALS</a:t>
            </a:r>
          </a:p>
        </p:txBody>
      </p:sp>
      <p:sp>
        <p:nvSpPr>
          <p:cNvPr id="3" name="Content Placeholder 2">
            <a:extLst>
              <a:ext uri="{FF2B5EF4-FFF2-40B4-BE49-F238E27FC236}">
                <a16:creationId xmlns:a16="http://schemas.microsoft.com/office/drawing/2014/main" id="{3F33052B-5DDF-4F45-A19C-B51C69602A17}"/>
              </a:ext>
            </a:extLst>
          </p:cNvPr>
          <p:cNvSpPr>
            <a:spLocks noGrp="1"/>
          </p:cNvSpPr>
          <p:nvPr>
            <p:ph idx="1"/>
          </p:nvPr>
        </p:nvSpPr>
        <p:spPr/>
        <p:txBody>
          <a:bodyPr vert="horz" lIns="91440" tIns="45720" rIns="91440" bIns="45720" rtlCol="0" anchor="t">
            <a:normAutofit/>
          </a:bodyPr>
          <a:lstStyle/>
          <a:p>
            <a:pPr marL="0" indent="0">
              <a:buNone/>
            </a:pPr>
            <a:r>
              <a:rPr lang="en-US"/>
              <a:t>Participants will be able to:</a:t>
            </a:r>
          </a:p>
          <a:p>
            <a:pPr marL="0" indent="0">
              <a:buNone/>
            </a:pPr>
            <a:endParaRPr lang="en-US"/>
          </a:p>
          <a:p>
            <a:r>
              <a:rPr lang="en-US">
                <a:solidFill>
                  <a:srgbClr val="A7253F"/>
                </a:solidFill>
                <a:latin typeface="Fira Sans"/>
              </a:rPr>
              <a:t>Consider using the STEPS program during COVID-19 </a:t>
            </a:r>
            <a:endParaRPr lang="en-US"/>
          </a:p>
          <a:p>
            <a:r>
              <a:rPr lang="en-US"/>
              <a:t>Describe the rationale for the STEPS Program</a:t>
            </a:r>
          </a:p>
          <a:p>
            <a:r>
              <a:rPr lang="en-US"/>
              <a:t>Identify how the STEPS program can enhance service delivery</a:t>
            </a:r>
          </a:p>
          <a:p>
            <a:r>
              <a:rPr lang="en-US"/>
              <a:t>List the basic requirements of the STEPS program</a:t>
            </a:r>
          </a:p>
          <a:p>
            <a:r>
              <a:rPr lang="en-US"/>
              <a:t>Identify potential candidates for the STEPS program</a:t>
            </a:r>
          </a:p>
          <a:p>
            <a:endParaRPr lang="en-US" b="1">
              <a:solidFill>
                <a:srgbClr val="A7253F"/>
              </a:solidFill>
            </a:endParaRPr>
          </a:p>
          <a:p>
            <a:endParaRPr lang="en-US"/>
          </a:p>
          <a:p>
            <a:endParaRPr lang="en-US"/>
          </a:p>
          <a:p>
            <a:pPr marL="0" indent="0">
              <a:buNone/>
            </a:pPr>
            <a:endParaRPr lang="en-US"/>
          </a:p>
        </p:txBody>
      </p:sp>
      <p:sp>
        <p:nvSpPr>
          <p:cNvPr id="4" name="Slide Number Placeholder 3">
            <a:extLst>
              <a:ext uri="{FF2B5EF4-FFF2-40B4-BE49-F238E27FC236}">
                <a16:creationId xmlns:a16="http://schemas.microsoft.com/office/drawing/2014/main" id="{FEFF3CFD-B0B8-4689-84A1-7F83A0C5ED30}"/>
              </a:ext>
            </a:extLst>
          </p:cNvPr>
          <p:cNvSpPr>
            <a:spLocks noGrp="1"/>
          </p:cNvSpPr>
          <p:nvPr>
            <p:ph type="sldNum" sz="quarter" idx="12"/>
          </p:nvPr>
        </p:nvSpPr>
        <p:spPr/>
        <p:txBody>
          <a:bodyPr/>
          <a:lstStyle/>
          <a:p>
            <a:fld id="{16630861-4318-414B-8E21-CA5F03E7BD41}" type="slidenum">
              <a:rPr lang="en-US" smtClean="0"/>
              <a:t>3</a:t>
            </a:fld>
            <a:endParaRPr lang="en-US"/>
          </a:p>
        </p:txBody>
      </p:sp>
    </p:spTree>
    <p:extLst>
      <p:ext uri="{BB962C8B-B14F-4D97-AF65-F5344CB8AC3E}">
        <p14:creationId xmlns:p14="http://schemas.microsoft.com/office/powerpoint/2010/main" val="1830863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860BD-422E-4131-BED4-504CB8D442CF}"/>
              </a:ext>
            </a:extLst>
          </p:cNvPr>
          <p:cNvSpPr>
            <a:spLocks noGrp="1"/>
          </p:cNvSpPr>
          <p:nvPr>
            <p:ph type="title"/>
          </p:nvPr>
        </p:nvSpPr>
        <p:spPr/>
        <p:txBody>
          <a:bodyPr/>
          <a:lstStyle/>
          <a:p>
            <a:pPr algn="ctr"/>
            <a:r>
              <a:rPr lang="en-US"/>
              <a:t>EDUCATION ACTIVITIES</a:t>
            </a:r>
          </a:p>
        </p:txBody>
      </p:sp>
      <p:sp>
        <p:nvSpPr>
          <p:cNvPr id="3" name="Content Placeholder 2">
            <a:extLst>
              <a:ext uri="{FF2B5EF4-FFF2-40B4-BE49-F238E27FC236}">
                <a16:creationId xmlns:a16="http://schemas.microsoft.com/office/drawing/2014/main" id="{E1DB5FF8-6A93-4234-988F-E7CEB2200514}"/>
              </a:ext>
            </a:extLst>
          </p:cNvPr>
          <p:cNvSpPr>
            <a:spLocks noGrp="1"/>
          </p:cNvSpPr>
          <p:nvPr>
            <p:ph idx="1"/>
          </p:nvPr>
        </p:nvSpPr>
        <p:spPr/>
        <p:txBody>
          <a:bodyPr vert="horz" lIns="91440" tIns="45720" rIns="91440" bIns="45720" rtlCol="0" anchor="t">
            <a:normAutofit/>
          </a:bodyPr>
          <a:lstStyle/>
          <a:p>
            <a:pPr>
              <a:buClr>
                <a:srgbClr val="D3B257"/>
              </a:buClr>
            </a:pPr>
            <a:r>
              <a:rPr lang="en-US">
                <a:latin typeface="Fira Sans"/>
              </a:rPr>
              <a:t> Parent-Teacher Conferences</a:t>
            </a:r>
          </a:p>
          <a:p>
            <a:pPr>
              <a:buClr>
                <a:srgbClr val="D3B257"/>
              </a:buClr>
            </a:pPr>
            <a:r>
              <a:rPr lang="en-US">
                <a:latin typeface="Fira Sans"/>
              </a:rPr>
              <a:t> SAT Meetings</a:t>
            </a:r>
          </a:p>
          <a:p>
            <a:pPr>
              <a:buClr>
                <a:srgbClr val="D3B257"/>
              </a:buClr>
            </a:pPr>
            <a:r>
              <a:rPr lang="en-US">
                <a:latin typeface="Fira Sans"/>
              </a:rPr>
              <a:t> Participation in grade-level meetings</a:t>
            </a:r>
          </a:p>
          <a:p>
            <a:pPr>
              <a:buClr>
                <a:srgbClr val="D3B257"/>
              </a:buClr>
            </a:pPr>
            <a:r>
              <a:rPr lang="en-US">
                <a:latin typeface="Fira Sans"/>
              </a:rPr>
              <a:t> Handouts</a:t>
            </a:r>
          </a:p>
          <a:p>
            <a:pPr>
              <a:buClr>
                <a:srgbClr val="D3B257"/>
              </a:buClr>
            </a:pPr>
            <a:r>
              <a:rPr lang="en-US">
                <a:latin typeface="Fira Sans"/>
              </a:rPr>
              <a:t> Demonstrations in classrooms</a:t>
            </a:r>
          </a:p>
          <a:p>
            <a:pPr>
              <a:buClr>
                <a:srgbClr val="D3B257"/>
              </a:buClr>
            </a:pPr>
            <a:r>
              <a:rPr lang="en-US">
                <a:latin typeface="Fira Sans"/>
              </a:rPr>
              <a:t> Information on websites and apps</a:t>
            </a:r>
          </a:p>
          <a:p>
            <a:pPr>
              <a:buClr>
                <a:srgbClr val="D3B257"/>
              </a:buClr>
            </a:pPr>
            <a:r>
              <a:rPr lang="en-US">
                <a:latin typeface="Fira Sans"/>
              </a:rPr>
              <a:t> Presentations to families and staff</a:t>
            </a:r>
          </a:p>
          <a:p>
            <a:pPr>
              <a:buClr>
                <a:srgbClr val="D3B257"/>
              </a:buClr>
            </a:pPr>
            <a:r>
              <a:rPr lang="en-US">
                <a:latin typeface="Fira Sans"/>
              </a:rPr>
              <a:t> Consultations</a:t>
            </a:r>
          </a:p>
          <a:p>
            <a:pPr marL="0" indent="0">
              <a:buNone/>
            </a:pPr>
            <a:endParaRPr lang="en-US"/>
          </a:p>
        </p:txBody>
      </p:sp>
      <p:sp>
        <p:nvSpPr>
          <p:cNvPr id="4" name="Slide Number Placeholder 3">
            <a:extLst>
              <a:ext uri="{FF2B5EF4-FFF2-40B4-BE49-F238E27FC236}">
                <a16:creationId xmlns:a16="http://schemas.microsoft.com/office/drawing/2014/main" id="{C2A4D3BA-10A2-42DE-A6B3-EAF9CDB7C61D}"/>
              </a:ext>
            </a:extLst>
          </p:cNvPr>
          <p:cNvSpPr>
            <a:spLocks noGrp="1"/>
          </p:cNvSpPr>
          <p:nvPr>
            <p:ph type="sldNum" sz="quarter" idx="12"/>
          </p:nvPr>
        </p:nvSpPr>
        <p:spPr/>
        <p:txBody>
          <a:bodyPr/>
          <a:lstStyle/>
          <a:p>
            <a:fld id="{16630861-4318-414B-8E21-CA5F03E7BD41}" type="slidenum">
              <a:rPr lang="en-US" smtClean="0"/>
              <a:t>30</a:t>
            </a:fld>
            <a:endParaRPr lang="en-US"/>
          </a:p>
        </p:txBody>
      </p:sp>
    </p:spTree>
    <p:extLst>
      <p:ext uri="{BB962C8B-B14F-4D97-AF65-F5344CB8AC3E}">
        <p14:creationId xmlns:p14="http://schemas.microsoft.com/office/powerpoint/2010/main" val="638473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2D957C-6C96-48DD-AA69-CD6995D35C4C}"/>
              </a:ext>
            </a:extLst>
          </p:cNvPr>
          <p:cNvSpPr>
            <a:spLocks noGrp="1"/>
          </p:cNvSpPr>
          <p:nvPr>
            <p:ph type="sldNum" sz="quarter" idx="12"/>
          </p:nvPr>
        </p:nvSpPr>
        <p:spPr/>
        <p:txBody>
          <a:bodyPr/>
          <a:lstStyle/>
          <a:p>
            <a:fld id="{16630861-4318-414B-8E21-CA5F03E7BD41}" type="slidenum">
              <a:rPr lang="en-US" smtClean="0"/>
              <a:t>31</a:t>
            </a:fld>
            <a:endParaRPr lang="en-US"/>
          </a:p>
        </p:txBody>
      </p:sp>
      <p:pic>
        <p:nvPicPr>
          <p:cNvPr id="12" name="Picture 11" descr="A group of people standing in front of a building&#10;&#10;Description generated with high confidence">
            <a:extLst>
              <a:ext uri="{FF2B5EF4-FFF2-40B4-BE49-F238E27FC236}">
                <a16:creationId xmlns:a16="http://schemas.microsoft.com/office/drawing/2014/main" id="{827498FA-93DA-49D1-B5EB-B5AC28478662}"/>
              </a:ext>
            </a:extLst>
          </p:cNvPr>
          <p:cNvPicPr>
            <a:picLocks noChangeAspect="1"/>
          </p:cNvPicPr>
          <p:nvPr/>
        </p:nvPicPr>
        <p:blipFill>
          <a:blip r:embed="rId4"/>
          <a:stretch>
            <a:fillRect/>
          </a:stretch>
        </p:blipFill>
        <p:spPr>
          <a:xfrm>
            <a:off x="442422" y="1886057"/>
            <a:ext cx="4644310" cy="3085886"/>
          </a:xfrm>
          <a:prstGeom prst="rect">
            <a:avLst/>
          </a:prstGeom>
        </p:spPr>
      </p:pic>
      <p:sp>
        <p:nvSpPr>
          <p:cNvPr id="18" name="Content Placeholder 17">
            <a:extLst>
              <a:ext uri="{FF2B5EF4-FFF2-40B4-BE49-F238E27FC236}">
                <a16:creationId xmlns:a16="http://schemas.microsoft.com/office/drawing/2014/main" id="{FBF2B72A-F5EF-4D3B-AB56-9A9C6602E78E}"/>
              </a:ext>
            </a:extLst>
          </p:cNvPr>
          <p:cNvSpPr>
            <a:spLocks noGrp="1"/>
          </p:cNvSpPr>
          <p:nvPr>
            <p:ph idx="1"/>
          </p:nvPr>
        </p:nvSpPr>
        <p:spPr>
          <a:xfrm>
            <a:off x="5388160" y="1760953"/>
            <a:ext cx="6039135" cy="3538797"/>
          </a:xfrm>
        </p:spPr>
        <p:txBody>
          <a:bodyPr vert="horz" lIns="91440" tIns="45720" rIns="91440" bIns="45720" rtlCol="0" anchor="t">
            <a:normAutofit lnSpcReduction="10000"/>
          </a:bodyPr>
          <a:lstStyle/>
          <a:p>
            <a:pPr marL="0" indent="0">
              <a:buNone/>
            </a:pPr>
            <a:r>
              <a:rPr lang="en-US" sz="3000">
                <a:latin typeface="Fira Sans"/>
              </a:rPr>
              <a:t>A multi-step, pre-referral, early intervention program which provides speech and language assistance to students who are "at risk" but have not been identified or suspected as having a communication disability that impacts educational performance.</a:t>
            </a:r>
            <a:endParaRPr lang="en-US" sz="3000"/>
          </a:p>
          <a:p>
            <a:endParaRPr lang="en-US"/>
          </a:p>
        </p:txBody>
      </p:sp>
      <p:sp>
        <p:nvSpPr>
          <p:cNvPr id="5" name="Title 4">
            <a:extLst>
              <a:ext uri="{FF2B5EF4-FFF2-40B4-BE49-F238E27FC236}">
                <a16:creationId xmlns:a16="http://schemas.microsoft.com/office/drawing/2014/main" id="{9CF0ED7F-7DF9-4633-A588-361B146C0DFB}"/>
              </a:ext>
            </a:extLst>
          </p:cNvPr>
          <p:cNvSpPr>
            <a:spLocks noGrp="1"/>
          </p:cNvSpPr>
          <p:nvPr>
            <p:ph type="title"/>
          </p:nvPr>
        </p:nvSpPr>
        <p:spPr/>
        <p:txBody>
          <a:bodyPr/>
          <a:lstStyle/>
          <a:p>
            <a:pPr algn="ctr"/>
            <a:r>
              <a:rPr lang="en-US">
                <a:latin typeface="Vollkorn"/>
              </a:rPr>
              <a:t>PREVENTION</a:t>
            </a:r>
            <a:endParaRPr lang="en-US"/>
          </a:p>
        </p:txBody>
      </p:sp>
    </p:spTree>
    <p:custDataLst>
      <p:tags r:id="rId1"/>
    </p:custDataLst>
    <p:extLst>
      <p:ext uri="{BB962C8B-B14F-4D97-AF65-F5344CB8AC3E}">
        <p14:creationId xmlns:p14="http://schemas.microsoft.com/office/powerpoint/2010/main" val="1692977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D0EE-9C82-4E01-81B5-EC34C61D447F}"/>
              </a:ext>
            </a:extLst>
          </p:cNvPr>
          <p:cNvSpPr>
            <a:spLocks noGrp="1"/>
          </p:cNvSpPr>
          <p:nvPr>
            <p:ph type="title"/>
          </p:nvPr>
        </p:nvSpPr>
        <p:spPr/>
        <p:txBody>
          <a:bodyPr/>
          <a:lstStyle/>
          <a:p>
            <a:pPr algn="ctr"/>
            <a:r>
              <a:rPr lang="en-US">
                <a:latin typeface="Vollkorn"/>
              </a:rPr>
              <a:t>PREVENTION ACTIVITIES</a:t>
            </a:r>
          </a:p>
        </p:txBody>
      </p:sp>
      <p:sp>
        <p:nvSpPr>
          <p:cNvPr id="3" name="Content Placeholder 2">
            <a:extLst>
              <a:ext uri="{FF2B5EF4-FFF2-40B4-BE49-F238E27FC236}">
                <a16:creationId xmlns:a16="http://schemas.microsoft.com/office/drawing/2014/main" id="{E3E69886-0902-430E-BECF-6EA243F96D4C}"/>
              </a:ext>
            </a:extLst>
          </p:cNvPr>
          <p:cNvSpPr>
            <a:spLocks noGrp="1"/>
          </p:cNvSpPr>
          <p:nvPr>
            <p:ph idx="1"/>
          </p:nvPr>
        </p:nvSpPr>
        <p:spPr/>
        <p:txBody>
          <a:bodyPr vert="horz" lIns="91440" tIns="45720" rIns="91440" bIns="45720" rtlCol="0" anchor="t">
            <a:normAutofit/>
          </a:bodyPr>
          <a:lstStyle/>
          <a:p>
            <a:pPr fontAlgn="base">
              <a:buClr>
                <a:srgbClr val="D3B257"/>
              </a:buClr>
            </a:pPr>
            <a:r>
              <a:rPr lang="en-US">
                <a:latin typeface="Fira Sans"/>
              </a:rPr>
              <a:t> Observations of student</a:t>
            </a:r>
          </a:p>
          <a:p>
            <a:pPr fontAlgn="base">
              <a:buClr>
                <a:srgbClr val="D3B257"/>
              </a:buClr>
            </a:pPr>
            <a:r>
              <a:rPr lang="en-US">
                <a:latin typeface="Fira Sans"/>
              </a:rPr>
              <a:t> Consultations with parents and teachers regarding the targeted     student</a:t>
            </a:r>
          </a:p>
          <a:p>
            <a:pPr fontAlgn="base">
              <a:buClr>
                <a:srgbClr val="D3B257"/>
              </a:buClr>
            </a:pPr>
            <a:r>
              <a:rPr lang="en-US">
                <a:latin typeface="Fira Sans"/>
              </a:rPr>
              <a:t> Sending home practice packets </a:t>
            </a:r>
            <a:endParaRPr lang="en-US"/>
          </a:p>
          <a:p>
            <a:pPr fontAlgn="base">
              <a:buClr>
                <a:srgbClr val="D3B257"/>
              </a:buClr>
            </a:pPr>
            <a:r>
              <a:rPr lang="en-US">
                <a:latin typeface="Fira Sans"/>
              </a:rPr>
              <a:t> Monitoring progress</a:t>
            </a:r>
          </a:p>
          <a:p>
            <a:pPr fontAlgn="base">
              <a:buClr>
                <a:srgbClr val="D3B257"/>
              </a:buClr>
            </a:pPr>
            <a:r>
              <a:rPr lang="en-US">
                <a:latin typeface="Fira Sans"/>
              </a:rPr>
              <a:t> Working directly with the student (Intervention)</a:t>
            </a:r>
          </a:p>
          <a:p>
            <a:pPr marL="0" indent="0">
              <a:buNone/>
            </a:pPr>
            <a:endParaRPr lang="en-US"/>
          </a:p>
        </p:txBody>
      </p:sp>
      <p:sp>
        <p:nvSpPr>
          <p:cNvPr id="4" name="Slide Number Placeholder 3">
            <a:extLst>
              <a:ext uri="{FF2B5EF4-FFF2-40B4-BE49-F238E27FC236}">
                <a16:creationId xmlns:a16="http://schemas.microsoft.com/office/drawing/2014/main" id="{D86592F2-0155-455D-B8E6-A707E8D05FF4}"/>
              </a:ext>
            </a:extLst>
          </p:cNvPr>
          <p:cNvSpPr>
            <a:spLocks noGrp="1"/>
          </p:cNvSpPr>
          <p:nvPr>
            <p:ph type="sldNum" sz="quarter" idx="12"/>
          </p:nvPr>
        </p:nvSpPr>
        <p:spPr/>
        <p:txBody>
          <a:bodyPr/>
          <a:lstStyle/>
          <a:p>
            <a:fld id="{16630861-4318-414B-8E21-CA5F03E7BD41}" type="slidenum">
              <a:rPr lang="en-US" smtClean="0"/>
              <a:t>32</a:t>
            </a:fld>
            <a:endParaRPr lang="en-US"/>
          </a:p>
        </p:txBody>
      </p:sp>
    </p:spTree>
    <p:extLst>
      <p:ext uri="{BB962C8B-B14F-4D97-AF65-F5344CB8AC3E}">
        <p14:creationId xmlns:p14="http://schemas.microsoft.com/office/powerpoint/2010/main" val="3495609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26122-ECB9-4A3D-A225-9D85CA04A216}"/>
              </a:ext>
            </a:extLst>
          </p:cNvPr>
          <p:cNvSpPr>
            <a:spLocks noGrp="1"/>
          </p:cNvSpPr>
          <p:nvPr>
            <p:ph type="title"/>
          </p:nvPr>
        </p:nvSpPr>
        <p:spPr/>
        <p:txBody>
          <a:bodyPr/>
          <a:lstStyle/>
          <a:p>
            <a:pPr algn="ctr"/>
            <a:r>
              <a:rPr lang="en-US">
                <a:latin typeface="Vollkorn"/>
              </a:rPr>
              <a:t>INTERVENTION</a:t>
            </a:r>
            <a:endParaRPr lang="en-US"/>
          </a:p>
        </p:txBody>
      </p:sp>
      <p:sp>
        <p:nvSpPr>
          <p:cNvPr id="3" name="Content Placeholder 2">
            <a:extLst>
              <a:ext uri="{FF2B5EF4-FFF2-40B4-BE49-F238E27FC236}">
                <a16:creationId xmlns:a16="http://schemas.microsoft.com/office/drawing/2014/main" id="{B2E115AA-4A05-4104-80A1-2E6A48A4C9BD}"/>
              </a:ext>
            </a:extLst>
          </p:cNvPr>
          <p:cNvSpPr>
            <a:spLocks noGrp="1"/>
          </p:cNvSpPr>
          <p:nvPr>
            <p:ph idx="1"/>
          </p:nvPr>
        </p:nvSpPr>
        <p:spPr/>
        <p:txBody>
          <a:bodyPr vert="horz" lIns="91440" tIns="45720" rIns="91440" bIns="45720" rtlCol="0" anchor="t">
            <a:normAutofit/>
          </a:bodyPr>
          <a:lstStyle/>
          <a:p>
            <a:pPr>
              <a:buClr>
                <a:srgbClr val="D3B257"/>
              </a:buClr>
            </a:pPr>
            <a:endParaRPr lang="en-US">
              <a:solidFill>
                <a:srgbClr val="FFFF00"/>
              </a:solidFill>
              <a:latin typeface="Fira Sans"/>
            </a:endParaRPr>
          </a:p>
          <a:p>
            <a:pPr>
              <a:buClr>
                <a:srgbClr val="D3B257"/>
              </a:buClr>
            </a:pPr>
            <a:r>
              <a:rPr lang="en-US">
                <a:latin typeface="Fira Sans"/>
              </a:rPr>
              <a:t> Can be one-on-one or small group (No students with IEP)</a:t>
            </a:r>
          </a:p>
          <a:p>
            <a:pPr>
              <a:buClr>
                <a:srgbClr val="D3B257"/>
              </a:buClr>
            </a:pPr>
            <a:r>
              <a:rPr lang="en-US">
                <a:latin typeface="Fira Sans"/>
              </a:rPr>
              <a:t> Can be in classroom or in therapy room</a:t>
            </a:r>
          </a:p>
          <a:p>
            <a:pPr>
              <a:buClr>
                <a:srgbClr val="D3B257"/>
              </a:buClr>
            </a:pPr>
            <a:r>
              <a:rPr lang="en-US">
                <a:latin typeface="Fira Sans"/>
              </a:rPr>
              <a:t> Can vary in length, intensity and location</a:t>
            </a:r>
          </a:p>
          <a:p>
            <a:pPr>
              <a:buClr>
                <a:srgbClr val="D3B257"/>
              </a:buClr>
            </a:pPr>
            <a:r>
              <a:rPr lang="en-US">
                <a:latin typeface="Fira Sans"/>
              </a:rPr>
              <a:t> Make-up sessions are not required</a:t>
            </a:r>
          </a:p>
          <a:p>
            <a:pPr>
              <a:buClr>
                <a:srgbClr val="D3B257"/>
              </a:buClr>
            </a:pPr>
            <a:r>
              <a:rPr lang="en-US">
                <a:latin typeface="Fira Sans"/>
              </a:rPr>
              <a:t> Decisions are based on professional judgement</a:t>
            </a:r>
            <a:endParaRPr lang="en-US"/>
          </a:p>
        </p:txBody>
      </p:sp>
      <p:sp>
        <p:nvSpPr>
          <p:cNvPr id="4" name="Slide Number Placeholder 3">
            <a:extLst>
              <a:ext uri="{FF2B5EF4-FFF2-40B4-BE49-F238E27FC236}">
                <a16:creationId xmlns:a16="http://schemas.microsoft.com/office/drawing/2014/main" id="{46C603B1-A38C-4774-B161-BC570ECD5E77}"/>
              </a:ext>
            </a:extLst>
          </p:cNvPr>
          <p:cNvSpPr>
            <a:spLocks noGrp="1"/>
          </p:cNvSpPr>
          <p:nvPr>
            <p:ph type="sldNum" sz="quarter" idx="12"/>
          </p:nvPr>
        </p:nvSpPr>
        <p:spPr/>
        <p:txBody>
          <a:bodyPr/>
          <a:lstStyle/>
          <a:p>
            <a:fld id="{16630861-4318-414B-8E21-CA5F03E7BD41}" type="slidenum">
              <a:rPr lang="en-US" smtClean="0"/>
              <a:t>33</a:t>
            </a:fld>
            <a:endParaRPr lang="en-US"/>
          </a:p>
        </p:txBody>
      </p:sp>
      <p:pic>
        <p:nvPicPr>
          <p:cNvPr id="5" name="Picture 5" descr="A person holding a baby&#10;&#10;Description generated with high confidence">
            <a:extLst>
              <a:ext uri="{FF2B5EF4-FFF2-40B4-BE49-F238E27FC236}">
                <a16:creationId xmlns:a16="http://schemas.microsoft.com/office/drawing/2014/main" id="{97C8FEEE-F241-40F7-A96D-F2A45770EC2B}"/>
              </a:ext>
            </a:extLst>
          </p:cNvPr>
          <p:cNvPicPr>
            <a:picLocks noChangeAspect="1"/>
          </p:cNvPicPr>
          <p:nvPr/>
        </p:nvPicPr>
        <p:blipFill>
          <a:blip r:embed="rId3"/>
          <a:stretch>
            <a:fillRect/>
          </a:stretch>
        </p:blipFill>
        <p:spPr>
          <a:xfrm>
            <a:off x="8788400" y="3800140"/>
            <a:ext cx="2743200" cy="1825943"/>
          </a:xfrm>
          <a:prstGeom prst="rect">
            <a:avLst/>
          </a:prstGeom>
        </p:spPr>
      </p:pic>
    </p:spTree>
    <p:extLst>
      <p:ext uri="{BB962C8B-B14F-4D97-AF65-F5344CB8AC3E}">
        <p14:creationId xmlns:p14="http://schemas.microsoft.com/office/powerpoint/2010/main" val="4256905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794EB-48B6-4051-AAFD-D4A25975A159}"/>
              </a:ext>
            </a:extLst>
          </p:cNvPr>
          <p:cNvSpPr>
            <a:spLocks noGrp="1"/>
          </p:cNvSpPr>
          <p:nvPr>
            <p:ph type="title"/>
          </p:nvPr>
        </p:nvSpPr>
        <p:spPr/>
        <p:txBody>
          <a:bodyPr/>
          <a:lstStyle/>
          <a:p>
            <a:pPr algn="ctr"/>
            <a:r>
              <a:rPr lang="en-US"/>
              <a:t>SUCCESS!</a:t>
            </a:r>
          </a:p>
        </p:txBody>
      </p:sp>
      <p:sp>
        <p:nvSpPr>
          <p:cNvPr id="3" name="Content Placeholder 2">
            <a:extLst>
              <a:ext uri="{FF2B5EF4-FFF2-40B4-BE49-F238E27FC236}">
                <a16:creationId xmlns:a16="http://schemas.microsoft.com/office/drawing/2014/main" id="{E6CD5DC3-7804-4B08-B23B-0F2816F4B306}"/>
              </a:ext>
            </a:extLst>
          </p:cNvPr>
          <p:cNvSpPr>
            <a:spLocks noGrp="1"/>
          </p:cNvSpPr>
          <p:nvPr>
            <p:ph idx="1"/>
          </p:nvPr>
        </p:nvSpPr>
        <p:spPr/>
        <p:txBody>
          <a:bodyPr vert="horz" lIns="91440" tIns="45720" rIns="91440" bIns="45720" rtlCol="0" anchor="t">
            <a:normAutofit/>
          </a:bodyPr>
          <a:lstStyle/>
          <a:p>
            <a:pPr marL="0" indent="0">
              <a:buNone/>
            </a:pPr>
            <a:r>
              <a:rPr lang="en-US"/>
              <a:t>Student has acquired the targeted speech/language skills in the therapy setting—STEPS Program or Speech Therapy (with IEP)</a:t>
            </a:r>
          </a:p>
          <a:p>
            <a:pPr marL="0" indent="0">
              <a:buNone/>
            </a:pPr>
            <a:endParaRPr lang="en-US"/>
          </a:p>
          <a:p>
            <a:pPr marL="0" indent="0">
              <a:buNone/>
            </a:pPr>
            <a:r>
              <a:rPr lang="en-US">
                <a:solidFill>
                  <a:srgbClr val="A7253F"/>
                </a:solidFill>
                <a:latin typeface="Fira Sans"/>
              </a:rPr>
              <a:t>True success </a:t>
            </a:r>
            <a:r>
              <a:rPr lang="en-US">
                <a:latin typeface="Fira Sans"/>
              </a:rPr>
              <a:t>occurs when the student generalizes the acquired speech/language skills into the classroom and home settings.</a:t>
            </a:r>
          </a:p>
          <a:p>
            <a:pPr marL="0" indent="0">
              <a:buNone/>
            </a:pPr>
            <a:endParaRPr lang="en-US"/>
          </a:p>
          <a:p>
            <a:pPr marL="0" indent="0">
              <a:buNone/>
            </a:pPr>
            <a:r>
              <a:rPr lang="en-US"/>
              <a:t>Specialized instruction is not needed for generalization.</a:t>
            </a:r>
          </a:p>
        </p:txBody>
      </p:sp>
      <p:sp>
        <p:nvSpPr>
          <p:cNvPr id="4" name="Slide Number Placeholder 3">
            <a:extLst>
              <a:ext uri="{FF2B5EF4-FFF2-40B4-BE49-F238E27FC236}">
                <a16:creationId xmlns:a16="http://schemas.microsoft.com/office/drawing/2014/main" id="{C3F18D21-97A4-4C7A-A765-376C7D78CFA7}"/>
              </a:ext>
            </a:extLst>
          </p:cNvPr>
          <p:cNvSpPr>
            <a:spLocks noGrp="1"/>
          </p:cNvSpPr>
          <p:nvPr>
            <p:ph type="sldNum" sz="quarter" idx="12"/>
          </p:nvPr>
        </p:nvSpPr>
        <p:spPr/>
        <p:txBody>
          <a:bodyPr/>
          <a:lstStyle/>
          <a:p>
            <a:fld id="{16630861-4318-414B-8E21-CA5F03E7BD41}" type="slidenum">
              <a:rPr lang="en-US" smtClean="0"/>
              <a:t>34</a:t>
            </a:fld>
            <a:endParaRPr lang="en-US"/>
          </a:p>
        </p:txBody>
      </p:sp>
    </p:spTree>
    <p:extLst>
      <p:ext uri="{BB962C8B-B14F-4D97-AF65-F5344CB8AC3E}">
        <p14:creationId xmlns:p14="http://schemas.microsoft.com/office/powerpoint/2010/main" val="4170573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F85B-7375-47A6-B888-1627F5E5E7A3}"/>
              </a:ext>
            </a:extLst>
          </p:cNvPr>
          <p:cNvSpPr>
            <a:spLocks noGrp="1"/>
          </p:cNvSpPr>
          <p:nvPr>
            <p:ph type="title"/>
          </p:nvPr>
        </p:nvSpPr>
        <p:spPr/>
        <p:txBody>
          <a:bodyPr/>
          <a:lstStyle/>
          <a:p>
            <a:pPr algn="ctr"/>
            <a:r>
              <a:rPr lang="en-US"/>
              <a:t>SUCCESS ACTIVITIES</a:t>
            </a:r>
          </a:p>
        </p:txBody>
      </p:sp>
      <p:sp>
        <p:nvSpPr>
          <p:cNvPr id="3" name="Content Placeholder 2">
            <a:extLst>
              <a:ext uri="{FF2B5EF4-FFF2-40B4-BE49-F238E27FC236}">
                <a16:creationId xmlns:a16="http://schemas.microsoft.com/office/drawing/2014/main" id="{A73CCC82-F5AF-44C6-A4C8-2D615030580F}"/>
              </a:ext>
            </a:extLst>
          </p:cNvPr>
          <p:cNvSpPr>
            <a:spLocks noGrp="1"/>
          </p:cNvSpPr>
          <p:nvPr>
            <p:ph idx="1"/>
          </p:nvPr>
        </p:nvSpPr>
        <p:spPr>
          <a:xfrm>
            <a:off x="398585" y="1543905"/>
            <a:ext cx="11369903" cy="4329357"/>
          </a:xfrm>
        </p:spPr>
        <p:txBody>
          <a:bodyPr/>
          <a:lstStyle/>
          <a:p>
            <a:pPr lvl="0" fontAlgn="base">
              <a:buClr>
                <a:srgbClr val="D3B257"/>
              </a:buClr>
            </a:pPr>
            <a:r>
              <a:rPr lang="en-US"/>
              <a:t> Monitoring the student</a:t>
            </a:r>
          </a:p>
          <a:p>
            <a:pPr lvl="0" fontAlgn="base">
              <a:buClr>
                <a:srgbClr val="D3B257"/>
              </a:buClr>
            </a:pPr>
            <a:r>
              <a:rPr lang="en-US"/>
              <a:t> Checking on generalization with parent(s) and teacher(s) </a:t>
            </a:r>
          </a:p>
          <a:p>
            <a:pPr lvl="0" fontAlgn="base">
              <a:buClr>
                <a:srgbClr val="D3B257"/>
              </a:buClr>
            </a:pPr>
            <a:r>
              <a:rPr lang="en-US"/>
              <a:t> Working with the student, as needed, as a reminder of the targeted              skill</a:t>
            </a:r>
          </a:p>
          <a:p>
            <a:endParaRPr lang="en-US"/>
          </a:p>
        </p:txBody>
      </p:sp>
      <p:sp>
        <p:nvSpPr>
          <p:cNvPr id="4" name="Slide Number Placeholder 3">
            <a:extLst>
              <a:ext uri="{FF2B5EF4-FFF2-40B4-BE49-F238E27FC236}">
                <a16:creationId xmlns:a16="http://schemas.microsoft.com/office/drawing/2014/main" id="{1EE6087F-867E-4E30-9BE0-AC32EC636F2F}"/>
              </a:ext>
            </a:extLst>
          </p:cNvPr>
          <p:cNvSpPr>
            <a:spLocks noGrp="1"/>
          </p:cNvSpPr>
          <p:nvPr>
            <p:ph type="sldNum" sz="quarter" idx="12"/>
          </p:nvPr>
        </p:nvSpPr>
        <p:spPr/>
        <p:txBody>
          <a:bodyPr/>
          <a:lstStyle/>
          <a:p>
            <a:fld id="{16630861-4318-414B-8E21-CA5F03E7BD41}" type="slidenum">
              <a:rPr lang="en-US" smtClean="0"/>
              <a:t>35</a:t>
            </a:fld>
            <a:endParaRPr lang="en-US"/>
          </a:p>
        </p:txBody>
      </p:sp>
      <p:pic>
        <p:nvPicPr>
          <p:cNvPr id="5" name="Content Placeholder 4" descr="A group of people standing next to a fence&#10;&#10;Description generated with high confidence">
            <a:extLst>
              <a:ext uri="{FF2B5EF4-FFF2-40B4-BE49-F238E27FC236}">
                <a16:creationId xmlns:a16="http://schemas.microsoft.com/office/drawing/2014/main" id="{B32FF0F1-E066-45D5-AA64-CF498B490DAC}"/>
              </a:ext>
            </a:extLst>
          </p:cNvPr>
          <p:cNvPicPr>
            <a:picLocks noChangeAspect="1"/>
          </p:cNvPicPr>
          <p:nvPr/>
        </p:nvPicPr>
        <p:blipFill>
          <a:blip r:embed="rId3"/>
          <a:stretch>
            <a:fillRect/>
          </a:stretch>
        </p:blipFill>
        <p:spPr>
          <a:xfrm>
            <a:off x="3567649" y="3127720"/>
            <a:ext cx="5031773" cy="2834802"/>
          </a:xfrm>
          <a:prstGeom prst="rect">
            <a:avLst/>
          </a:prstGeom>
        </p:spPr>
      </p:pic>
    </p:spTree>
    <p:extLst>
      <p:ext uri="{BB962C8B-B14F-4D97-AF65-F5344CB8AC3E}">
        <p14:creationId xmlns:p14="http://schemas.microsoft.com/office/powerpoint/2010/main" val="1384171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B642E-BD9A-4EC5-9D20-59079108A081}"/>
              </a:ext>
            </a:extLst>
          </p:cNvPr>
          <p:cNvSpPr>
            <a:spLocks noGrp="1"/>
          </p:cNvSpPr>
          <p:nvPr>
            <p:ph type="title"/>
          </p:nvPr>
        </p:nvSpPr>
        <p:spPr/>
        <p:txBody>
          <a:bodyPr/>
          <a:lstStyle/>
          <a:p>
            <a:pPr algn="ctr"/>
            <a:r>
              <a:rPr lang="en-US">
                <a:latin typeface="Vollkorn"/>
              </a:rPr>
              <a:t>POSSIBLE CANDIDATES </a:t>
            </a:r>
            <a:br>
              <a:rPr lang="en-US"/>
            </a:br>
            <a:r>
              <a:rPr lang="en-US">
                <a:latin typeface="Vollkorn"/>
              </a:rPr>
              <a:t>FOR STEPS PROGRAM</a:t>
            </a:r>
          </a:p>
        </p:txBody>
      </p:sp>
      <p:sp>
        <p:nvSpPr>
          <p:cNvPr id="3" name="Content Placeholder 2">
            <a:extLst>
              <a:ext uri="{FF2B5EF4-FFF2-40B4-BE49-F238E27FC236}">
                <a16:creationId xmlns:a16="http://schemas.microsoft.com/office/drawing/2014/main" id="{714CDB1D-10B5-4424-A058-2ED8C7B01840}"/>
              </a:ext>
            </a:extLst>
          </p:cNvPr>
          <p:cNvSpPr>
            <a:spLocks noGrp="1"/>
          </p:cNvSpPr>
          <p:nvPr>
            <p:ph idx="1"/>
          </p:nvPr>
        </p:nvSpPr>
        <p:spPr/>
        <p:txBody>
          <a:bodyPr vert="horz" lIns="91440" tIns="45720" rIns="91440" bIns="45720" rtlCol="0" anchor="t">
            <a:normAutofit/>
          </a:bodyPr>
          <a:lstStyle/>
          <a:p>
            <a:r>
              <a:rPr lang="en-US">
                <a:latin typeface="Fira Sans"/>
              </a:rPr>
              <a:t> Students identified as “at risk” during speech and language screening but not being impacted academically</a:t>
            </a:r>
            <a:endParaRPr lang="en-US"/>
          </a:p>
          <a:p>
            <a:pPr>
              <a:buNone/>
            </a:pPr>
            <a:endParaRPr lang="en-US"/>
          </a:p>
          <a:p>
            <a:r>
              <a:rPr lang="en-US">
                <a:latin typeface="Fira Sans"/>
              </a:rPr>
              <a:t> Students who are </a:t>
            </a:r>
            <a:r>
              <a:rPr lang="en-US" err="1">
                <a:latin typeface="Fira Sans"/>
              </a:rPr>
              <a:t>stimulable</a:t>
            </a:r>
            <a:r>
              <a:rPr lang="en-US">
                <a:latin typeface="Fira Sans"/>
              </a:rPr>
              <a:t> for age appropriate sound or language skill</a:t>
            </a:r>
            <a:endParaRPr lang="en-US"/>
          </a:p>
          <a:p>
            <a:pPr>
              <a:buNone/>
            </a:pPr>
            <a:endParaRPr lang="en-US"/>
          </a:p>
          <a:p>
            <a:r>
              <a:rPr lang="en-US">
                <a:latin typeface="Fira Sans"/>
              </a:rPr>
              <a:t> Students with one or two developmental sound errors (mild articulation disorder)</a:t>
            </a:r>
            <a:endParaRPr lang="en-US"/>
          </a:p>
          <a:p>
            <a:pPr marL="0" indent="0">
              <a:buNone/>
            </a:pPr>
            <a:endParaRPr lang="en-US"/>
          </a:p>
        </p:txBody>
      </p:sp>
      <p:sp>
        <p:nvSpPr>
          <p:cNvPr id="4" name="Slide Number Placeholder 3">
            <a:extLst>
              <a:ext uri="{FF2B5EF4-FFF2-40B4-BE49-F238E27FC236}">
                <a16:creationId xmlns:a16="http://schemas.microsoft.com/office/drawing/2014/main" id="{7D54A854-7A74-4A26-8352-C41A42AAC479}"/>
              </a:ext>
            </a:extLst>
          </p:cNvPr>
          <p:cNvSpPr>
            <a:spLocks noGrp="1"/>
          </p:cNvSpPr>
          <p:nvPr>
            <p:ph type="sldNum" sz="quarter" idx="12"/>
          </p:nvPr>
        </p:nvSpPr>
        <p:spPr/>
        <p:txBody>
          <a:bodyPr/>
          <a:lstStyle/>
          <a:p>
            <a:fld id="{16630861-4318-414B-8E21-CA5F03E7BD41}" type="slidenum">
              <a:rPr lang="en-US" smtClean="0"/>
              <a:t>36</a:t>
            </a:fld>
            <a:endParaRPr lang="en-US"/>
          </a:p>
        </p:txBody>
      </p:sp>
    </p:spTree>
    <p:extLst>
      <p:ext uri="{BB962C8B-B14F-4D97-AF65-F5344CB8AC3E}">
        <p14:creationId xmlns:p14="http://schemas.microsoft.com/office/powerpoint/2010/main" val="2189574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92328-A47A-49CA-9653-0618FB25FB27}"/>
              </a:ext>
            </a:extLst>
          </p:cNvPr>
          <p:cNvSpPr>
            <a:spLocks noGrp="1"/>
          </p:cNvSpPr>
          <p:nvPr>
            <p:ph type="title"/>
          </p:nvPr>
        </p:nvSpPr>
        <p:spPr/>
        <p:txBody>
          <a:bodyPr/>
          <a:lstStyle/>
          <a:p>
            <a:pPr algn="ctr"/>
            <a:r>
              <a:rPr lang="en-US">
                <a:latin typeface="Vollkorn"/>
              </a:rPr>
              <a:t>POSSIBLE CANDIDATES </a:t>
            </a:r>
            <a:br>
              <a:rPr lang="en-US"/>
            </a:br>
            <a:r>
              <a:rPr lang="en-US">
                <a:latin typeface="Vollkorn"/>
              </a:rPr>
              <a:t>FOR STEPS PROGRAM</a:t>
            </a:r>
          </a:p>
        </p:txBody>
      </p:sp>
      <p:sp>
        <p:nvSpPr>
          <p:cNvPr id="3" name="Content Placeholder 2">
            <a:extLst>
              <a:ext uri="{FF2B5EF4-FFF2-40B4-BE49-F238E27FC236}">
                <a16:creationId xmlns:a16="http://schemas.microsoft.com/office/drawing/2014/main" id="{06992433-E351-443A-B675-98FAEA5E1486}"/>
              </a:ext>
            </a:extLst>
          </p:cNvPr>
          <p:cNvSpPr>
            <a:spLocks noGrp="1"/>
          </p:cNvSpPr>
          <p:nvPr>
            <p:ph idx="1"/>
          </p:nvPr>
        </p:nvSpPr>
        <p:spPr/>
        <p:txBody>
          <a:bodyPr vert="horz" lIns="91440" tIns="45720" rIns="91440" bIns="45720" rtlCol="0" anchor="t">
            <a:normAutofit lnSpcReduction="10000"/>
          </a:bodyPr>
          <a:lstStyle/>
          <a:p>
            <a:r>
              <a:rPr lang="en-US">
                <a:latin typeface="Fira Sans"/>
              </a:rPr>
              <a:t> English Learners (EL)</a:t>
            </a:r>
          </a:p>
          <a:p>
            <a:pPr marL="0" indent="0">
              <a:buClr>
                <a:srgbClr val="B18E2E"/>
              </a:buClr>
              <a:buNone/>
            </a:pPr>
            <a:endParaRPr lang="en-US"/>
          </a:p>
          <a:p>
            <a:pPr>
              <a:buClr>
                <a:srgbClr val="B18E2E"/>
              </a:buClr>
            </a:pPr>
            <a:r>
              <a:rPr lang="en-US">
                <a:latin typeface="Fira Sans"/>
              </a:rPr>
              <a:t> Students who have not been exposed to language rich or structured environments and who would benefit from exposure to preschool activities</a:t>
            </a:r>
          </a:p>
          <a:p>
            <a:pPr>
              <a:buClr>
                <a:srgbClr val="B18E2E"/>
              </a:buClr>
            </a:pPr>
            <a:endParaRPr lang="en-US"/>
          </a:p>
          <a:p>
            <a:pPr>
              <a:buClr>
                <a:srgbClr val="B18E2E"/>
              </a:buClr>
            </a:pPr>
            <a:r>
              <a:rPr lang="en-US">
                <a:latin typeface="Fira Sans"/>
              </a:rPr>
              <a:t> Students with mild, inconsistent dysfluencies</a:t>
            </a:r>
          </a:p>
          <a:p>
            <a:pPr>
              <a:buClr>
                <a:srgbClr val="B18E2E"/>
              </a:buClr>
            </a:pPr>
            <a:endParaRPr lang="en-US"/>
          </a:p>
          <a:p>
            <a:pPr>
              <a:buClr>
                <a:srgbClr val="B18E2E"/>
              </a:buClr>
            </a:pPr>
            <a:r>
              <a:rPr lang="en-US">
                <a:latin typeface="Fira Sans"/>
              </a:rPr>
              <a:t> Students with mild, developmentally inappropriate social skills</a:t>
            </a:r>
          </a:p>
          <a:p>
            <a:pPr>
              <a:buClr>
                <a:srgbClr val="B18E2E"/>
              </a:buClr>
            </a:pPr>
            <a:endParaRPr lang="en-US"/>
          </a:p>
        </p:txBody>
      </p:sp>
      <p:sp>
        <p:nvSpPr>
          <p:cNvPr id="4" name="Slide Number Placeholder 3">
            <a:extLst>
              <a:ext uri="{FF2B5EF4-FFF2-40B4-BE49-F238E27FC236}">
                <a16:creationId xmlns:a16="http://schemas.microsoft.com/office/drawing/2014/main" id="{8A9544DB-5EE6-4699-AA3C-A6557044F61A}"/>
              </a:ext>
            </a:extLst>
          </p:cNvPr>
          <p:cNvSpPr>
            <a:spLocks noGrp="1"/>
          </p:cNvSpPr>
          <p:nvPr>
            <p:ph type="sldNum" sz="quarter" idx="12"/>
          </p:nvPr>
        </p:nvSpPr>
        <p:spPr/>
        <p:txBody>
          <a:bodyPr/>
          <a:lstStyle/>
          <a:p>
            <a:fld id="{16630861-4318-414B-8E21-CA5F03E7BD41}" type="slidenum">
              <a:rPr lang="en-US" smtClean="0"/>
              <a:t>37</a:t>
            </a:fld>
            <a:endParaRPr lang="en-US"/>
          </a:p>
        </p:txBody>
      </p:sp>
    </p:spTree>
    <p:extLst>
      <p:ext uri="{BB962C8B-B14F-4D97-AF65-F5344CB8AC3E}">
        <p14:creationId xmlns:p14="http://schemas.microsoft.com/office/powerpoint/2010/main" val="1638725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8DE4-9163-48EF-ACB0-A4D6C125137A}"/>
              </a:ext>
            </a:extLst>
          </p:cNvPr>
          <p:cNvSpPr>
            <a:spLocks noGrp="1"/>
          </p:cNvSpPr>
          <p:nvPr>
            <p:ph type="title"/>
          </p:nvPr>
        </p:nvSpPr>
        <p:spPr/>
        <p:txBody>
          <a:bodyPr/>
          <a:lstStyle/>
          <a:p>
            <a:pPr algn="ctr"/>
            <a:r>
              <a:rPr lang="en-US">
                <a:latin typeface="Vollkorn"/>
              </a:rPr>
              <a:t>ADDITIONAL CANDIDATES FOR STEPS PROGRAM</a:t>
            </a:r>
          </a:p>
        </p:txBody>
      </p:sp>
      <p:sp>
        <p:nvSpPr>
          <p:cNvPr id="3" name="Content Placeholder 2">
            <a:extLst>
              <a:ext uri="{FF2B5EF4-FFF2-40B4-BE49-F238E27FC236}">
                <a16:creationId xmlns:a16="http://schemas.microsoft.com/office/drawing/2014/main" id="{BF9C0782-05A8-4ACE-9734-BEA19504FC4F}"/>
              </a:ext>
            </a:extLst>
          </p:cNvPr>
          <p:cNvSpPr>
            <a:spLocks noGrp="1"/>
          </p:cNvSpPr>
          <p:nvPr>
            <p:ph idx="1"/>
          </p:nvPr>
        </p:nvSpPr>
        <p:spPr/>
        <p:txBody>
          <a:bodyPr vert="horz" lIns="91440" tIns="45720" rIns="91440" bIns="45720" rtlCol="0" anchor="t">
            <a:normAutofit/>
          </a:bodyPr>
          <a:lstStyle/>
          <a:p>
            <a:pPr marL="0" indent="0">
              <a:buNone/>
            </a:pPr>
            <a:r>
              <a:rPr lang="en-US">
                <a:latin typeface="Fira Sans"/>
              </a:rPr>
              <a:t>Students who participated in specialized instruction, speech therapy with an IEP, acquired the targeted skills in the therapy setting, and are working on generalization of the skill into other settings.</a:t>
            </a:r>
            <a:endParaRPr lang="en-US"/>
          </a:p>
          <a:p>
            <a:pPr marL="0" indent="0">
              <a:buNone/>
            </a:pPr>
            <a:endParaRPr lang="en-US"/>
          </a:p>
          <a:p>
            <a:endParaRPr lang="en-US"/>
          </a:p>
        </p:txBody>
      </p:sp>
      <p:sp>
        <p:nvSpPr>
          <p:cNvPr id="4" name="Slide Number Placeholder 3">
            <a:extLst>
              <a:ext uri="{FF2B5EF4-FFF2-40B4-BE49-F238E27FC236}">
                <a16:creationId xmlns:a16="http://schemas.microsoft.com/office/drawing/2014/main" id="{1C540866-A6DF-4977-8B5F-7782B4FE149E}"/>
              </a:ext>
            </a:extLst>
          </p:cNvPr>
          <p:cNvSpPr>
            <a:spLocks noGrp="1"/>
          </p:cNvSpPr>
          <p:nvPr>
            <p:ph type="sldNum" sz="quarter" idx="12"/>
          </p:nvPr>
        </p:nvSpPr>
        <p:spPr/>
        <p:txBody>
          <a:bodyPr/>
          <a:lstStyle/>
          <a:p>
            <a:fld id="{16630861-4318-414B-8E21-CA5F03E7BD41}" type="slidenum">
              <a:rPr lang="en-US" smtClean="0"/>
              <a:t>38</a:t>
            </a:fld>
            <a:endParaRPr lang="en-US"/>
          </a:p>
        </p:txBody>
      </p:sp>
    </p:spTree>
    <p:extLst>
      <p:ext uri="{BB962C8B-B14F-4D97-AF65-F5344CB8AC3E}">
        <p14:creationId xmlns:p14="http://schemas.microsoft.com/office/powerpoint/2010/main" val="313464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41EC-3309-411C-A551-0A9AC6EDDEE7}"/>
              </a:ext>
            </a:extLst>
          </p:cNvPr>
          <p:cNvSpPr>
            <a:spLocks noGrp="1"/>
          </p:cNvSpPr>
          <p:nvPr>
            <p:ph type="title"/>
          </p:nvPr>
        </p:nvSpPr>
        <p:spPr/>
        <p:txBody>
          <a:bodyPr/>
          <a:lstStyle/>
          <a:p>
            <a:pPr algn="ctr"/>
            <a:r>
              <a:rPr lang="en-US"/>
              <a:t>CANDIDATES FOR STEPS</a:t>
            </a:r>
          </a:p>
        </p:txBody>
      </p:sp>
      <p:sp>
        <p:nvSpPr>
          <p:cNvPr id="3" name="Content Placeholder 2">
            <a:extLst>
              <a:ext uri="{FF2B5EF4-FFF2-40B4-BE49-F238E27FC236}">
                <a16:creationId xmlns:a16="http://schemas.microsoft.com/office/drawing/2014/main" id="{119D06EA-5126-4B35-A6DD-91B2FB09426E}"/>
              </a:ext>
            </a:extLst>
          </p:cNvPr>
          <p:cNvSpPr>
            <a:spLocks noGrp="1"/>
          </p:cNvSpPr>
          <p:nvPr>
            <p:ph idx="1"/>
          </p:nvPr>
        </p:nvSpPr>
        <p:spPr/>
        <p:txBody>
          <a:bodyPr vert="horz" lIns="91440" tIns="45720" rIns="91440" bIns="45720" rtlCol="0" anchor="t">
            <a:normAutofit/>
          </a:bodyPr>
          <a:lstStyle/>
          <a:p>
            <a:pPr marL="0" indent="0">
              <a:buNone/>
            </a:pPr>
            <a:r>
              <a:rPr lang="en-US">
                <a:latin typeface="Fira Sans"/>
                <a:hlinkClick r:id="rId2"/>
              </a:rPr>
              <a:t>https://forms.office.com/Pages/ResponsePage.aspx?id=S7AZ4AwzekaLrgn7FzdNauAx5Spzz1JIn8hyCYy54ptUMkdOU0xSR1lWQ1VFSTRURlRLUFdETUZHVy4u</a:t>
            </a:r>
            <a:endParaRPr lang="en-US">
              <a:latin typeface="Fira Sans"/>
            </a:endParaRPr>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F6BFD931-0E66-49B9-AF38-8E86DA08A43D}"/>
              </a:ext>
            </a:extLst>
          </p:cNvPr>
          <p:cNvSpPr>
            <a:spLocks noGrp="1"/>
          </p:cNvSpPr>
          <p:nvPr>
            <p:ph type="sldNum" sz="quarter" idx="12"/>
          </p:nvPr>
        </p:nvSpPr>
        <p:spPr/>
        <p:txBody>
          <a:bodyPr/>
          <a:lstStyle/>
          <a:p>
            <a:fld id="{16630861-4318-414B-8E21-CA5F03E7BD41}" type="slidenum">
              <a:rPr lang="en-US" smtClean="0"/>
              <a:t>39</a:t>
            </a:fld>
            <a:endParaRPr lang="en-US"/>
          </a:p>
        </p:txBody>
      </p:sp>
      <p:pic>
        <p:nvPicPr>
          <p:cNvPr id="5" name="Picture 4" descr="A picture containing room&#10;&#10;Description automatically generated">
            <a:extLst>
              <a:ext uri="{FF2B5EF4-FFF2-40B4-BE49-F238E27FC236}">
                <a16:creationId xmlns:a16="http://schemas.microsoft.com/office/drawing/2014/main" id="{855EFBB9-D885-4EE2-A4CF-ED349B6AB33D}"/>
              </a:ext>
            </a:extLst>
          </p:cNvPr>
          <p:cNvPicPr>
            <a:picLocks noChangeAspect="1"/>
          </p:cNvPicPr>
          <p:nvPr/>
        </p:nvPicPr>
        <p:blipFill>
          <a:blip r:embed="rId3"/>
          <a:stretch>
            <a:fillRect/>
          </a:stretch>
        </p:blipFill>
        <p:spPr>
          <a:xfrm>
            <a:off x="6821020" y="3214150"/>
            <a:ext cx="3857897" cy="2170067"/>
          </a:xfrm>
          <a:prstGeom prst="rect">
            <a:avLst/>
          </a:prstGeom>
        </p:spPr>
      </p:pic>
      <p:pic>
        <p:nvPicPr>
          <p:cNvPr id="8" name="Picture 7" descr="A picture containing indoor, piece, hand, board&#10;&#10;Description automatically generated">
            <a:extLst>
              <a:ext uri="{FF2B5EF4-FFF2-40B4-BE49-F238E27FC236}">
                <a16:creationId xmlns:a16="http://schemas.microsoft.com/office/drawing/2014/main" id="{5BC9561D-49C9-4F6A-AF6C-C115A681A7B3}"/>
              </a:ext>
            </a:extLst>
          </p:cNvPr>
          <p:cNvPicPr>
            <a:picLocks noChangeAspect="1"/>
          </p:cNvPicPr>
          <p:nvPr/>
        </p:nvPicPr>
        <p:blipFill>
          <a:blip r:embed="rId4"/>
          <a:stretch>
            <a:fillRect/>
          </a:stretch>
        </p:blipFill>
        <p:spPr>
          <a:xfrm>
            <a:off x="2861773" y="2772266"/>
            <a:ext cx="2869676" cy="2869676"/>
          </a:xfrm>
          <a:prstGeom prst="rect">
            <a:avLst/>
          </a:prstGeom>
        </p:spPr>
      </p:pic>
    </p:spTree>
    <p:extLst>
      <p:ext uri="{BB962C8B-B14F-4D97-AF65-F5344CB8AC3E}">
        <p14:creationId xmlns:p14="http://schemas.microsoft.com/office/powerpoint/2010/main" val="607223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091B-550C-48F2-8D0E-4A5F705DC7DB}"/>
              </a:ext>
            </a:extLst>
          </p:cNvPr>
          <p:cNvSpPr>
            <a:spLocks noGrp="1"/>
          </p:cNvSpPr>
          <p:nvPr>
            <p:ph type="title"/>
          </p:nvPr>
        </p:nvSpPr>
        <p:spPr/>
        <p:txBody>
          <a:bodyPr/>
          <a:lstStyle/>
          <a:p>
            <a:pPr algn="ctr"/>
            <a:r>
              <a:rPr lang="en-US"/>
              <a:t>INTERACTION</a:t>
            </a:r>
          </a:p>
        </p:txBody>
      </p:sp>
      <p:pic>
        <p:nvPicPr>
          <p:cNvPr id="6" name="Content Placeholder 5" descr="A picture containing person, outdoor, grass, person&#10;&#10;Description automatically generated">
            <a:extLst>
              <a:ext uri="{FF2B5EF4-FFF2-40B4-BE49-F238E27FC236}">
                <a16:creationId xmlns:a16="http://schemas.microsoft.com/office/drawing/2014/main" id="{4312FCED-5888-431C-881C-91FB32D9C5E5}"/>
              </a:ext>
            </a:extLst>
          </p:cNvPr>
          <p:cNvPicPr>
            <a:picLocks noGrp="1" noChangeAspect="1"/>
          </p:cNvPicPr>
          <p:nvPr>
            <p:ph idx="1"/>
          </p:nvPr>
        </p:nvPicPr>
        <p:blipFill>
          <a:blip r:embed="rId2"/>
          <a:stretch>
            <a:fillRect/>
          </a:stretch>
        </p:blipFill>
        <p:spPr>
          <a:xfrm>
            <a:off x="1012004" y="1951348"/>
            <a:ext cx="3927907" cy="2620651"/>
          </a:xfrm>
        </p:spPr>
      </p:pic>
      <p:sp>
        <p:nvSpPr>
          <p:cNvPr id="4" name="Slide Number Placeholder 3">
            <a:extLst>
              <a:ext uri="{FF2B5EF4-FFF2-40B4-BE49-F238E27FC236}">
                <a16:creationId xmlns:a16="http://schemas.microsoft.com/office/drawing/2014/main" id="{5B7D5E53-08F1-4628-95E9-45996A075A5C}"/>
              </a:ext>
            </a:extLst>
          </p:cNvPr>
          <p:cNvSpPr>
            <a:spLocks noGrp="1"/>
          </p:cNvSpPr>
          <p:nvPr>
            <p:ph type="sldNum" sz="quarter" idx="12"/>
          </p:nvPr>
        </p:nvSpPr>
        <p:spPr/>
        <p:txBody>
          <a:bodyPr/>
          <a:lstStyle/>
          <a:p>
            <a:fld id="{16630861-4318-414B-8E21-CA5F03E7BD41}" type="slidenum">
              <a:rPr lang="en-US" smtClean="0"/>
              <a:t>4</a:t>
            </a:fld>
            <a:endParaRPr lang="en-US"/>
          </a:p>
        </p:txBody>
      </p:sp>
      <p:sp>
        <p:nvSpPr>
          <p:cNvPr id="8" name="TextBox 7">
            <a:extLst>
              <a:ext uri="{FF2B5EF4-FFF2-40B4-BE49-F238E27FC236}">
                <a16:creationId xmlns:a16="http://schemas.microsoft.com/office/drawing/2014/main" id="{184BA44E-2EFC-4EC3-80F5-EB6B0AA4A0D4}"/>
              </a:ext>
            </a:extLst>
          </p:cNvPr>
          <p:cNvSpPr txBox="1"/>
          <p:nvPr/>
        </p:nvSpPr>
        <p:spPr>
          <a:xfrm>
            <a:off x="5760719" y="2050868"/>
            <a:ext cx="5717178" cy="1200329"/>
          </a:xfrm>
          <a:prstGeom prst="rect">
            <a:avLst/>
          </a:prstGeom>
          <a:noFill/>
        </p:spPr>
        <p:txBody>
          <a:bodyPr wrap="square" rtlCol="0">
            <a:spAutoFit/>
          </a:bodyPr>
          <a:lstStyle/>
          <a:p>
            <a:r>
              <a:rPr lang="en-US" sz="2400">
                <a:solidFill>
                  <a:srgbClr val="60636B"/>
                </a:solidFill>
                <a:latin typeface="Fira Sans" panose="020B0503050000020004" pitchFamily="34" charset="0"/>
              </a:rPr>
              <a:t>Ask questions in the chat box</a:t>
            </a:r>
          </a:p>
          <a:p>
            <a:endParaRPr lang="en-US" sz="2400">
              <a:solidFill>
                <a:srgbClr val="60636B"/>
              </a:solidFill>
              <a:latin typeface="Fira Sans" panose="020B0503050000020004" pitchFamily="34" charset="0"/>
            </a:endParaRPr>
          </a:p>
          <a:p>
            <a:r>
              <a:rPr lang="en-US" sz="2400">
                <a:solidFill>
                  <a:srgbClr val="60636B"/>
                </a:solidFill>
                <a:latin typeface="Fira Sans" panose="020B0503050000020004" pitchFamily="34" charset="0"/>
              </a:rPr>
              <a:t>Participate in the surveys</a:t>
            </a:r>
          </a:p>
        </p:txBody>
      </p:sp>
    </p:spTree>
    <p:extLst>
      <p:ext uri="{BB962C8B-B14F-4D97-AF65-F5344CB8AC3E}">
        <p14:creationId xmlns:p14="http://schemas.microsoft.com/office/powerpoint/2010/main" val="113414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A2D3B-90A7-4AF0-8857-F9A7FDF96628}"/>
              </a:ext>
            </a:extLst>
          </p:cNvPr>
          <p:cNvSpPr>
            <a:spLocks noGrp="1"/>
          </p:cNvSpPr>
          <p:nvPr>
            <p:ph type="title"/>
          </p:nvPr>
        </p:nvSpPr>
        <p:spPr/>
        <p:txBody>
          <a:bodyPr/>
          <a:lstStyle/>
          <a:p>
            <a:pPr algn="ctr"/>
            <a:r>
              <a:rPr lang="en-US"/>
              <a:t>PROFESSIONAL JUDGEMENT</a:t>
            </a:r>
          </a:p>
        </p:txBody>
      </p:sp>
      <p:graphicFrame>
        <p:nvGraphicFramePr>
          <p:cNvPr id="5" name="Content Placeholder 4">
            <a:extLst>
              <a:ext uri="{FF2B5EF4-FFF2-40B4-BE49-F238E27FC236}">
                <a16:creationId xmlns:a16="http://schemas.microsoft.com/office/drawing/2014/main" id="{3FF06FB7-2B3A-4F3C-B925-9C31EEC6C81C}"/>
              </a:ext>
            </a:extLst>
          </p:cNvPr>
          <p:cNvGraphicFramePr>
            <a:graphicFrameLocks noGrp="1"/>
          </p:cNvGraphicFramePr>
          <p:nvPr>
            <p:ph idx="1"/>
          </p:nvPr>
        </p:nvGraphicFramePr>
        <p:xfrm>
          <a:off x="398463" y="1724025"/>
          <a:ext cx="11369675" cy="4149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8682F8B-DA4D-466F-A875-F5F88432179B}"/>
              </a:ext>
            </a:extLst>
          </p:cNvPr>
          <p:cNvSpPr>
            <a:spLocks noGrp="1"/>
          </p:cNvSpPr>
          <p:nvPr>
            <p:ph type="sldNum" sz="quarter" idx="12"/>
          </p:nvPr>
        </p:nvSpPr>
        <p:spPr/>
        <p:txBody>
          <a:bodyPr/>
          <a:lstStyle/>
          <a:p>
            <a:fld id="{16630861-4318-414B-8E21-CA5F03E7BD41}" type="slidenum">
              <a:rPr lang="en-US" smtClean="0"/>
              <a:t>40</a:t>
            </a:fld>
            <a:endParaRPr lang="en-US"/>
          </a:p>
        </p:txBody>
      </p:sp>
      <p:graphicFrame>
        <p:nvGraphicFramePr>
          <p:cNvPr id="8" name="Diagram 7">
            <a:extLst>
              <a:ext uri="{FF2B5EF4-FFF2-40B4-BE49-F238E27FC236}">
                <a16:creationId xmlns:a16="http://schemas.microsoft.com/office/drawing/2014/main" id="{4EF63FAB-8E86-47AE-BB9A-7DAB71CE6246}"/>
              </a:ext>
            </a:extLst>
          </p:cNvPr>
          <p:cNvGraphicFramePr/>
          <p:nvPr/>
        </p:nvGraphicFramePr>
        <p:xfrm>
          <a:off x="2311400" y="1187699"/>
          <a:ext cx="7569200" cy="47263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a:extLst>
              <a:ext uri="{FF2B5EF4-FFF2-40B4-BE49-F238E27FC236}">
                <a16:creationId xmlns:a16="http://schemas.microsoft.com/office/drawing/2014/main" id="{5A95BBF9-DC26-4A32-86CC-82889DBC8F9F}"/>
              </a:ext>
            </a:extLst>
          </p:cNvPr>
          <p:cNvSpPr txBox="1"/>
          <p:nvPr/>
        </p:nvSpPr>
        <p:spPr>
          <a:xfrm>
            <a:off x="4840025" y="3166174"/>
            <a:ext cx="2587234" cy="769441"/>
          </a:xfrm>
          <a:prstGeom prst="rect">
            <a:avLst/>
          </a:prstGeom>
          <a:solidFill>
            <a:schemeClr val="bg1"/>
          </a:solidFill>
          <a:ln w="38100">
            <a:solidFill>
              <a:srgbClr val="A7253F"/>
            </a:solidFill>
          </a:ln>
        </p:spPr>
        <p:txBody>
          <a:bodyPr wrap="square" rtlCol="0">
            <a:spAutoFit/>
          </a:bodyPr>
          <a:lstStyle/>
          <a:p>
            <a:pPr algn="ctr"/>
            <a:r>
              <a:rPr lang="en-US" sz="4400">
                <a:solidFill>
                  <a:srgbClr val="A7253F"/>
                </a:solidFill>
              </a:rPr>
              <a:t>Success!</a:t>
            </a:r>
          </a:p>
        </p:txBody>
      </p:sp>
    </p:spTree>
    <p:extLst>
      <p:ext uri="{BB962C8B-B14F-4D97-AF65-F5344CB8AC3E}">
        <p14:creationId xmlns:p14="http://schemas.microsoft.com/office/powerpoint/2010/main" val="28321335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7E042-75FD-4A2C-BC5E-9B06E03CC9DA}"/>
              </a:ext>
            </a:extLst>
          </p:cNvPr>
          <p:cNvSpPr>
            <a:spLocks noGrp="1"/>
          </p:cNvSpPr>
          <p:nvPr>
            <p:ph type="title"/>
          </p:nvPr>
        </p:nvSpPr>
        <p:spPr/>
        <p:txBody>
          <a:bodyPr/>
          <a:lstStyle/>
          <a:p>
            <a:pPr algn="ctr"/>
            <a:r>
              <a:rPr lang="en-US"/>
              <a:t>NEXT STEPS AFTER REVIEW</a:t>
            </a:r>
          </a:p>
        </p:txBody>
      </p:sp>
      <p:sp>
        <p:nvSpPr>
          <p:cNvPr id="3" name="Slide Number Placeholder 2">
            <a:extLst>
              <a:ext uri="{FF2B5EF4-FFF2-40B4-BE49-F238E27FC236}">
                <a16:creationId xmlns:a16="http://schemas.microsoft.com/office/drawing/2014/main" id="{A27B4C28-E085-4E5E-B101-CC2E014FA1D1}"/>
              </a:ext>
            </a:extLst>
          </p:cNvPr>
          <p:cNvSpPr>
            <a:spLocks noGrp="1"/>
          </p:cNvSpPr>
          <p:nvPr>
            <p:ph type="sldNum" sz="quarter" idx="12"/>
          </p:nvPr>
        </p:nvSpPr>
        <p:spPr/>
        <p:txBody>
          <a:bodyPr/>
          <a:lstStyle/>
          <a:p>
            <a:fld id="{16630861-4318-414B-8E21-CA5F03E7BD41}" type="slidenum">
              <a:rPr lang="en-US" smtClean="0"/>
              <a:t>41</a:t>
            </a:fld>
            <a:endParaRPr lang="en-US"/>
          </a:p>
        </p:txBody>
      </p:sp>
      <p:graphicFrame>
        <p:nvGraphicFramePr>
          <p:cNvPr id="4" name="Diagram 3">
            <a:extLst>
              <a:ext uri="{FF2B5EF4-FFF2-40B4-BE49-F238E27FC236}">
                <a16:creationId xmlns:a16="http://schemas.microsoft.com/office/drawing/2014/main" id="{B35D090D-9D8D-4453-8DA3-64F72C2AEA12}"/>
              </a:ext>
            </a:extLst>
          </p:cNvPr>
          <p:cNvGraphicFramePr/>
          <p:nvPr>
            <p:extLst>
              <p:ext uri="{D42A27DB-BD31-4B8C-83A1-F6EECF244321}">
                <p14:modId xmlns:p14="http://schemas.microsoft.com/office/powerpoint/2010/main" val="3712217467"/>
              </p:ext>
            </p:extLst>
          </p:nvPr>
        </p:nvGraphicFramePr>
        <p:xfrm>
          <a:off x="1701725" y="296434"/>
          <a:ext cx="549154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29A619BD-C55A-4FB1-8AED-80BBB59FA8AE}"/>
              </a:ext>
            </a:extLst>
          </p:cNvPr>
          <p:cNvGraphicFramePr/>
          <p:nvPr/>
        </p:nvGraphicFramePr>
        <p:xfrm>
          <a:off x="7739307" y="1606251"/>
          <a:ext cx="3269318" cy="42824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65539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0DA3-D6D8-4F7A-A34D-70976D722155}"/>
              </a:ext>
            </a:extLst>
          </p:cNvPr>
          <p:cNvSpPr>
            <a:spLocks noGrp="1"/>
          </p:cNvSpPr>
          <p:nvPr>
            <p:ph type="title"/>
          </p:nvPr>
        </p:nvSpPr>
        <p:spPr/>
        <p:txBody>
          <a:bodyPr/>
          <a:lstStyle/>
          <a:p>
            <a:pPr algn="ctr"/>
            <a:r>
              <a:rPr lang="en-US">
                <a:latin typeface="Vollkorn"/>
              </a:rPr>
              <a:t>DOCUMENTATION FOR STEPS </a:t>
            </a:r>
            <a:endParaRPr lang="en-US"/>
          </a:p>
        </p:txBody>
      </p:sp>
      <p:pic>
        <p:nvPicPr>
          <p:cNvPr id="5" name="Picture 5" descr="A picture containing monitor&#10;&#10;Description generated with very high confidence">
            <a:extLst>
              <a:ext uri="{FF2B5EF4-FFF2-40B4-BE49-F238E27FC236}">
                <a16:creationId xmlns:a16="http://schemas.microsoft.com/office/drawing/2014/main" id="{5B14EC9C-2138-4C9B-B54C-F2A4A9748848}"/>
              </a:ext>
            </a:extLst>
          </p:cNvPr>
          <p:cNvPicPr>
            <a:picLocks noGrp="1" noChangeAspect="1"/>
          </p:cNvPicPr>
          <p:nvPr>
            <p:ph idx="1"/>
          </p:nvPr>
        </p:nvPicPr>
        <p:blipFill>
          <a:blip r:embed="rId3"/>
          <a:stretch>
            <a:fillRect/>
          </a:stretch>
        </p:blipFill>
        <p:spPr>
          <a:xfrm>
            <a:off x="966477" y="2008234"/>
            <a:ext cx="3533775" cy="3238500"/>
          </a:xfrm>
          <a:prstGeom prst="rect">
            <a:avLst/>
          </a:prstGeom>
        </p:spPr>
      </p:pic>
      <p:sp>
        <p:nvSpPr>
          <p:cNvPr id="4" name="Slide Number Placeholder 3">
            <a:extLst>
              <a:ext uri="{FF2B5EF4-FFF2-40B4-BE49-F238E27FC236}">
                <a16:creationId xmlns:a16="http://schemas.microsoft.com/office/drawing/2014/main" id="{69D7B2EA-232B-4A82-9C58-E970FD4CE8C0}"/>
              </a:ext>
            </a:extLst>
          </p:cNvPr>
          <p:cNvSpPr>
            <a:spLocks noGrp="1"/>
          </p:cNvSpPr>
          <p:nvPr>
            <p:ph type="sldNum" sz="quarter" idx="12"/>
          </p:nvPr>
        </p:nvSpPr>
        <p:spPr/>
        <p:txBody>
          <a:bodyPr/>
          <a:lstStyle/>
          <a:p>
            <a:fld id="{16630861-4318-414B-8E21-CA5F03E7BD41}" type="slidenum">
              <a:rPr lang="en-US" smtClean="0"/>
              <a:t>42</a:t>
            </a:fld>
            <a:endParaRPr lang="en-US"/>
          </a:p>
        </p:txBody>
      </p:sp>
      <p:sp>
        <p:nvSpPr>
          <p:cNvPr id="3" name="TextBox 2">
            <a:extLst>
              <a:ext uri="{FF2B5EF4-FFF2-40B4-BE49-F238E27FC236}">
                <a16:creationId xmlns:a16="http://schemas.microsoft.com/office/drawing/2014/main" id="{9B5B52A7-9E83-4498-8433-7CB86136EB67}"/>
              </a:ext>
            </a:extLst>
          </p:cNvPr>
          <p:cNvSpPr txBox="1"/>
          <p:nvPr/>
        </p:nvSpPr>
        <p:spPr>
          <a:xfrm>
            <a:off x="4750676" y="1886608"/>
            <a:ext cx="6829096" cy="295465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Clr>
                <a:srgbClr val="D3B257"/>
              </a:buClr>
              <a:buFont typeface="Wingdings" panose="05000000000000000000" pitchFamily="2" charset="2"/>
              <a:buChar char="Ø"/>
            </a:pPr>
            <a:r>
              <a:rPr lang="en-US" sz="2800">
                <a:solidFill>
                  <a:srgbClr val="60636B"/>
                </a:solidFill>
                <a:latin typeface="Fira Sans"/>
                <a:cs typeface="Calibri"/>
              </a:rPr>
              <a:t>STEPS Brochure</a:t>
            </a:r>
          </a:p>
          <a:p>
            <a:pPr marL="457200" indent="-457200">
              <a:buClr>
                <a:srgbClr val="D3B257"/>
              </a:buClr>
              <a:buFont typeface="Wingdings" panose="05000000000000000000" pitchFamily="2" charset="2"/>
              <a:buChar char="Ø"/>
            </a:pPr>
            <a:r>
              <a:rPr lang="en-US" sz="2800">
                <a:solidFill>
                  <a:srgbClr val="60636B"/>
                </a:solidFill>
                <a:latin typeface="Fira Sans"/>
                <a:cs typeface="Calibri"/>
              </a:rPr>
              <a:t>Screening Log</a:t>
            </a:r>
          </a:p>
          <a:p>
            <a:pPr marL="457200" indent="-457200">
              <a:buClr>
                <a:srgbClr val="D3B257"/>
              </a:buClr>
              <a:buFont typeface="Wingdings" panose="05000000000000000000" pitchFamily="2" charset="2"/>
              <a:buChar char="Ø"/>
            </a:pPr>
            <a:r>
              <a:rPr lang="en-US" sz="2800">
                <a:solidFill>
                  <a:srgbClr val="60636B"/>
                </a:solidFill>
                <a:latin typeface="Fira Sans"/>
                <a:cs typeface="Calibri"/>
              </a:rPr>
              <a:t>Parent Information and Permission</a:t>
            </a:r>
          </a:p>
          <a:p>
            <a:pPr marL="457200" indent="-457200">
              <a:buClr>
                <a:srgbClr val="D3B257"/>
              </a:buClr>
              <a:buFont typeface="Wingdings" panose="05000000000000000000" pitchFamily="2" charset="2"/>
              <a:buChar char="Ø"/>
            </a:pPr>
            <a:r>
              <a:rPr lang="en-US" sz="2800">
                <a:solidFill>
                  <a:srgbClr val="60636B"/>
                </a:solidFill>
                <a:latin typeface="Fira Sans"/>
                <a:cs typeface="Calibri"/>
              </a:rPr>
              <a:t>Students Enrolled in STEPS Program</a:t>
            </a:r>
          </a:p>
          <a:p>
            <a:pPr marL="457200" indent="-457200">
              <a:buClr>
                <a:srgbClr val="D3B257"/>
              </a:buClr>
              <a:buFont typeface="Wingdings" panose="05000000000000000000" pitchFamily="2" charset="2"/>
              <a:buChar char="Ø"/>
            </a:pPr>
            <a:r>
              <a:rPr lang="en-US" sz="2800">
                <a:solidFill>
                  <a:srgbClr val="60636B"/>
                </a:solidFill>
                <a:latin typeface="Fira Sans"/>
                <a:cs typeface="Calibri"/>
              </a:rPr>
              <a:t>Activities Form</a:t>
            </a:r>
          </a:p>
          <a:p>
            <a:pPr marL="457200" indent="-457200">
              <a:buClr>
                <a:srgbClr val="D3B257"/>
              </a:buClr>
              <a:buFont typeface="Wingdings" panose="05000000000000000000" pitchFamily="2" charset="2"/>
              <a:buChar char="Ø"/>
            </a:pPr>
            <a:r>
              <a:rPr lang="en-US" sz="2800">
                <a:solidFill>
                  <a:srgbClr val="60636B"/>
                </a:solidFill>
                <a:latin typeface="Fira Sans"/>
                <a:cs typeface="Calibri"/>
              </a:rPr>
              <a:t>Dismissal Letter</a:t>
            </a:r>
          </a:p>
          <a:p>
            <a:endParaRPr lang="en-US">
              <a:solidFill>
                <a:schemeClr val="accent3"/>
              </a:solidFill>
              <a:latin typeface="Fira Sans"/>
              <a:cs typeface="Calibri"/>
            </a:endParaRPr>
          </a:p>
        </p:txBody>
      </p:sp>
    </p:spTree>
    <p:extLst>
      <p:ext uri="{BB962C8B-B14F-4D97-AF65-F5344CB8AC3E}">
        <p14:creationId xmlns:p14="http://schemas.microsoft.com/office/powerpoint/2010/main" val="819644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18B2-C665-4AEE-8DF0-0C8C5B7ED7E9}"/>
              </a:ext>
            </a:extLst>
          </p:cNvPr>
          <p:cNvSpPr>
            <a:spLocks noGrp="1"/>
          </p:cNvSpPr>
          <p:nvPr>
            <p:ph type="title"/>
          </p:nvPr>
        </p:nvSpPr>
        <p:spPr/>
        <p:txBody>
          <a:bodyPr/>
          <a:lstStyle/>
          <a:p>
            <a:pPr algn="ctr"/>
            <a:r>
              <a:rPr lang="en-US"/>
              <a:t>DOCUMENTATION</a:t>
            </a:r>
          </a:p>
        </p:txBody>
      </p:sp>
      <p:sp>
        <p:nvSpPr>
          <p:cNvPr id="3" name="Content Placeholder 2">
            <a:extLst>
              <a:ext uri="{FF2B5EF4-FFF2-40B4-BE49-F238E27FC236}">
                <a16:creationId xmlns:a16="http://schemas.microsoft.com/office/drawing/2014/main" id="{FA8061C8-9E31-4A9A-B41A-2FC1EE2F5ADB}"/>
              </a:ext>
            </a:extLst>
          </p:cNvPr>
          <p:cNvSpPr>
            <a:spLocks noGrp="1"/>
          </p:cNvSpPr>
          <p:nvPr>
            <p:ph idx="1"/>
          </p:nvPr>
        </p:nvSpPr>
        <p:spPr/>
        <p:txBody>
          <a:bodyPr/>
          <a:lstStyle/>
          <a:p>
            <a:pPr marL="0" indent="0">
              <a:buNone/>
            </a:pPr>
            <a:r>
              <a:rPr lang="en-US">
                <a:hlinkClick r:id="rId2"/>
              </a:rPr>
              <a:t>https://wvde.us/special-education/resources-sp-page/speech-language-impairment/</a:t>
            </a:r>
            <a:endParaRPr lang="en-US"/>
          </a:p>
          <a:p>
            <a:pPr marL="0" indent="0">
              <a:buNone/>
            </a:pPr>
            <a:endParaRPr lang="en-US"/>
          </a:p>
          <a:p>
            <a:pPr marL="0" indent="0">
              <a:buNone/>
            </a:pPr>
            <a:r>
              <a:rPr lang="en-US"/>
              <a:t>WVDE              Teaching and Learning             Special Education</a:t>
            </a:r>
          </a:p>
          <a:p>
            <a:pPr marL="0" indent="0">
              <a:buNone/>
            </a:pPr>
            <a:endParaRPr lang="en-US"/>
          </a:p>
          <a:p>
            <a:pPr marL="0" indent="0">
              <a:buNone/>
            </a:pPr>
            <a:r>
              <a:rPr lang="en-US"/>
              <a:t>Exceptionalities             Speech-Language Impaired              </a:t>
            </a:r>
          </a:p>
          <a:p>
            <a:pPr marL="0" indent="0">
              <a:buNone/>
            </a:pPr>
            <a:endParaRPr lang="en-US"/>
          </a:p>
          <a:p>
            <a:pPr marL="0" indent="0">
              <a:buNone/>
            </a:pPr>
            <a:r>
              <a:rPr lang="en-US"/>
              <a:t>Documents</a:t>
            </a:r>
          </a:p>
        </p:txBody>
      </p:sp>
      <p:sp>
        <p:nvSpPr>
          <p:cNvPr id="4" name="Slide Number Placeholder 3">
            <a:extLst>
              <a:ext uri="{FF2B5EF4-FFF2-40B4-BE49-F238E27FC236}">
                <a16:creationId xmlns:a16="http://schemas.microsoft.com/office/drawing/2014/main" id="{3C7A75B5-0081-4B84-9F7F-F0FD744B3A71}"/>
              </a:ext>
            </a:extLst>
          </p:cNvPr>
          <p:cNvSpPr>
            <a:spLocks noGrp="1"/>
          </p:cNvSpPr>
          <p:nvPr>
            <p:ph type="sldNum" sz="quarter" idx="12"/>
          </p:nvPr>
        </p:nvSpPr>
        <p:spPr/>
        <p:txBody>
          <a:bodyPr/>
          <a:lstStyle/>
          <a:p>
            <a:fld id="{16630861-4318-414B-8E21-CA5F03E7BD41}" type="slidenum">
              <a:rPr lang="en-US" smtClean="0"/>
              <a:t>43</a:t>
            </a:fld>
            <a:endParaRPr lang="en-US"/>
          </a:p>
        </p:txBody>
      </p:sp>
      <p:sp>
        <p:nvSpPr>
          <p:cNvPr id="5" name="Arrow: Right 4">
            <a:extLst>
              <a:ext uri="{FF2B5EF4-FFF2-40B4-BE49-F238E27FC236}">
                <a16:creationId xmlns:a16="http://schemas.microsoft.com/office/drawing/2014/main" id="{333CB299-2D4C-4762-BE5C-B84D0D485C18}"/>
              </a:ext>
            </a:extLst>
          </p:cNvPr>
          <p:cNvSpPr/>
          <p:nvPr/>
        </p:nvSpPr>
        <p:spPr>
          <a:xfrm>
            <a:off x="10596181" y="311178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25805F76-46C9-4B20-9886-C1FE9F79681D}"/>
              </a:ext>
            </a:extLst>
          </p:cNvPr>
          <p:cNvSpPr/>
          <p:nvPr/>
        </p:nvSpPr>
        <p:spPr>
          <a:xfrm>
            <a:off x="6505304" y="311178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8DC6F508-8CE3-4D0B-8690-5510D83FDD77}"/>
              </a:ext>
            </a:extLst>
          </p:cNvPr>
          <p:cNvSpPr/>
          <p:nvPr/>
        </p:nvSpPr>
        <p:spPr>
          <a:xfrm>
            <a:off x="3143795" y="40756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AB3D0936-2568-4138-A608-D6D18B6D8D51}"/>
              </a:ext>
            </a:extLst>
          </p:cNvPr>
          <p:cNvSpPr/>
          <p:nvPr/>
        </p:nvSpPr>
        <p:spPr>
          <a:xfrm>
            <a:off x="8891452" y="40756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B5A637C8-B948-46A3-AD30-74569202DEE4}"/>
              </a:ext>
            </a:extLst>
          </p:cNvPr>
          <p:cNvSpPr/>
          <p:nvPr/>
        </p:nvSpPr>
        <p:spPr>
          <a:xfrm>
            <a:off x="2427079" y="4984917"/>
            <a:ext cx="716716" cy="649529"/>
          </a:xfrm>
          <a:prstGeom prst="star5">
            <a:avLst>
              <a:gd name="adj" fmla="val 17885"/>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4066A59A-9201-4BD0-8404-9ADA5285E4EE}"/>
              </a:ext>
            </a:extLst>
          </p:cNvPr>
          <p:cNvSpPr/>
          <p:nvPr/>
        </p:nvSpPr>
        <p:spPr>
          <a:xfrm>
            <a:off x="1598023" y="311178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801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97028-B5B5-42C9-AD38-67D49C544176}"/>
              </a:ext>
            </a:extLst>
          </p:cNvPr>
          <p:cNvSpPr>
            <a:spLocks noGrp="1"/>
          </p:cNvSpPr>
          <p:nvPr>
            <p:ph type="title"/>
          </p:nvPr>
        </p:nvSpPr>
        <p:spPr/>
        <p:txBody>
          <a:bodyPr/>
          <a:lstStyle/>
          <a:p>
            <a:pPr algn="ctr"/>
            <a:r>
              <a:rPr lang="en-US">
                <a:latin typeface="Vollkorn"/>
              </a:rPr>
              <a:t>PARENT PERMISSION SECTION</a:t>
            </a:r>
            <a:endParaRPr lang="en-US"/>
          </a:p>
        </p:txBody>
      </p:sp>
      <p:sp>
        <p:nvSpPr>
          <p:cNvPr id="4" name="Slide Number Placeholder 3">
            <a:extLst>
              <a:ext uri="{FF2B5EF4-FFF2-40B4-BE49-F238E27FC236}">
                <a16:creationId xmlns:a16="http://schemas.microsoft.com/office/drawing/2014/main" id="{76B59619-C27C-47CF-AE13-039A60648DCE}"/>
              </a:ext>
            </a:extLst>
          </p:cNvPr>
          <p:cNvSpPr>
            <a:spLocks noGrp="1"/>
          </p:cNvSpPr>
          <p:nvPr>
            <p:ph type="sldNum" sz="quarter" idx="12"/>
          </p:nvPr>
        </p:nvSpPr>
        <p:spPr/>
        <p:txBody>
          <a:bodyPr/>
          <a:lstStyle/>
          <a:p>
            <a:fld id="{16630861-4318-414B-8E21-CA5F03E7BD41}" type="slidenum">
              <a:rPr lang="en-US" smtClean="0"/>
              <a:t>44</a:t>
            </a:fld>
            <a:endParaRPr lang="en-US"/>
          </a:p>
        </p:txBody>
      </p:sp>
      <p:pic>
        <p:nvPicPr>
          <p:cNvPr id="3" name="Picture 2">
            <a:extLst>
              <a:ext uri="{FF2B5EF4-FFF2-40B4-BE49-F238E27FC236}">
                <a16:creationId xmlns:a16="http://schemas.microsoft.com/office/drawing/2014/main" id="{0C8BF7E0-8192-475E-ACDB-7D2D4C1299DB}"/>
              </a:ext>
            </a:extLst>
          </p:cNvPr>
          <p:cNvPicPr>
            <a:picLocks noChangeAspect="1"/>
          </p:cNvPicPr>
          <p:nvPr/>
        </p:nvPicPr>
        <p:blipFill>
          <a:blip r:embed="rId3"/>
          <a:stretch>
            <a:fillRect/>
          </a:stretch>
        </p:blipFill>
        <p:spPr>
          <a:xfrm>
            <a:off x="1790700" y="1905000"/>
            <a:ext cx="8610600" cy="3048000"/>
          </a:xfrm>
          <a:prstGeom prst="rect">
            <a:avLst/>
          </a:prstGeom>
          <a:ln>
            <a:solidFill>
              <a:srgbClr val="003362"/>
            </a:solidFill>
          </a:ln>
        </p:spPr>
      </p:pic>
    </p:spTree>
    <p:extLst>
      <p:ext uri="{BB962C8B-B14F-4D97-AF65-F5344CB8AC3E}">
        <p14:creationId xmlns:p14="http://schemas.microsoft.com/office/powerpoint/2010/main" val="1237585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8BB4C-818A-426C-A0CE-CCBBA953A8D4}"/>
              </a:ext>
            </a:extLst>
          </p:cNvPr>
          <p:cNvSpPr>
            <a:spLocks noGrp="1"/>
          </p:cNvSpPr>
          <p:nvPr>
            <p:ph type="title"/>
          </p:nvPr>
        </p:nvSpPr>
        <p:spPr/>
        <p:txBody>
          <a:bodyPr/>
          <a:lstStyle/>
          <a:p>
            <a:pPr algn="ctr"/>
            <a:r>
              <a:rPr lang="en-US"/>
              <a:t>DOCUMENTATION OF STUDENTS</a:t>
            </a:r>
          </a:p>
        </p:txBody>
      </p:sp>
      <p:sp>
        <p:nvSpPr>
          <p:cNvPr id="3" name="Slide Number Placeholder 2">
            <a:extLst>
              <a:ext uri="{FF2B5EF4-FFF2-40B4-BE49-F238E27FC236}">
                <a16:creationId xmlns:a16="http://schemas.microsoft.com/office/drawing/2014/main" id="{C4C1549E-E0B2-4C92-B8A0-40E9840BC764}"/>
              </a:ext>
            </a:extLst>
          </p:cNvPr>
          <p:cNvSpPr>
            <a:spLocks noGrp="1"/>
          </p:cNvSpPr>
          <p:nvPr>
            <p:ph type="sldNum" sz="quarter" idx="12"/>
          </p:nvPr>
        </p:nvSpPr>
        <p:spPr/>
        <p:txBody>
          <a:bodyPr/>
          <a:lstStyle/>
          <a:p>
            <a:fld id="{16630861-4318-414B-8E21-CA5F03E7BD41}" type="slidenum">
              <a:rPr lang="en-US" smtClean="0"/>
              <a:t>45</a:t>
            </a:fld>
            <a:endParaRPr lang="en-US"/>
          </a:p>
        </p:txBody>
      </p:sp>
      <p:pic>
        <p:nvPicPr>
          <p:cNvPr id="5" name="Picture 4">
            <a:extLst>
              <a:ext uri="{FF2B5EF4-FFF2-40B4-BE49-F238E27FC236}">
                <a16:creationId xmlns:a16="http://schemas.microsoft.com/office/drawing/2014/main" id="{14C5C19D-EAAA-4321-88DF-53B22FCB54BB}"/>
              </a:ext>
            </a:extLst>
          </p:cNvPr>
          <p:cNvPicPr>
            <a:picLocks noChangeAspect="1"/>
          </p:cNvPicPr>
          <p:nvPr/>
        </p:nvPicPr>
        <p:blipFill>
          <a:blip r:embed="rId3"/>
          <a:stretch>
            <a:fillRect/>
          </a:stretch>
        </p:blipFill>
        <p:spPr>
          <a:xfrm>
            <a:off x="3093306" y="1249206"/>
            <a:ext cx="6005387" cy="3909548"/>
          </a:xfrm>
          <a:prstGeom prst="rect">
            <a:avLst/>
          </a:prstGeom>
          <a:ln>
            <a:solidFill>
              <a:schemeClr val="bg1"/>
            </a:solidFill>
          </a:ln>
        </p:spPr>
      </p:pic>
    </p:spTree>
    <p:extLst>
      <p:ext uri="{BB962C8B-B14F-4D97-AF65-F5344CB8AC3E}">
        <p14:creationId xmlns:p14="http://schemas.microsoft.com/office/powerpoint/2010/main" val="2163610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E2CC-3A67-4093-953A-1C70B358E29B}"/>
              </a:ext>
            </a:extLst>
          </p:cNvPr>
          <p:cNvSpPr>
            <a:spLocks noGrp="1"/>
          </p:cNvSpPr>
          <p:nvPr>
            <p:ph type="title"/>
          </p:nvPr>
        </p:nvSpPr>
        <p:spPr/>
        <p:txBody>
          <a:bodyPr/>
          <a:lstStyle/>
          <a:p>
            <a:pPr algn="ctr"/>
            <a:r>
              <a:rPr lang="en-US"/>
              <a:t>STEPS ACTIVITIES FORM</a:t>
            </a:r>
          </a:p>
        </p:txBody>
      </p:sp>
      <p:sp>
        <p:nvSpPr>
          <p:cNvPr id="3" name="Slide Number Placeholder 2">
            <a:extLst>
              <a:ext uri="{FF2B5EF4-FFF2-40B4-BE49-F238E27FC236}">
                <a16:creationId xmlns:a16="http://schemas.microsoft.com/office/drawing/2014/main" id="{9122FF49-7349-413D-BCC7-9E8123C4533E}"/>
              </a:ext>
            </a:extLst>
          </p:cNvPr>
          <p:cNvSpPr>
            <a:spLocks noGrp="1"/>
          </p:cNvSpPr>
          <p:nvPr>
            <p:ph type="sldNum" sz="quarter" idx="12"/>
          </p:nvPr>
        </p:nvSpPr>
        <p:spPr/>
        <p:txBody>
          <a:bodyPr/>
          <a:lstStyle/>
          <a:p>
            <a:fld id="{16630861-4318-414B-8E21-CA5F03E7BD41}" type="slidenum">
              <a:rPr lang="en-US" smtClean="0"/>
              <a:t>46</a:t>
            </a:fld>
            <a:endParaRPr lang="en-US"/>
          </a:p>
        </p:txBody>
      </p:sp>
      <p:pic>
        <p:nvPicPr>
          <p:cNvPr id="6" name="Picture 6" descr="A screenshot of a cell phone&#10;&#10;Description generated with very high confidence">
            <a:extLst>
              <a:ext uri="{FF2B5EF4-FFF2-40B4-BE49-F238E27FC236}">
                <a16:creationId xmlns:a16="http://schemas.microsoft.com/office/drawing/2014/main" id="{DEC6A61B-1A53-4B47-A2F1-FC0161A2A3A3}"/>
              </a:ext>
            </a:extLst>
          </p:cNvPr>
          <p:cNvPicPr>
            <a:picLocks noChangeAspect="1"/>
          </p:cNvPicPr>
          <p:nvPr/>
        </p:nvPicPr>
        <p:blipFill>
          <a:blip r:embed="rId3"/>
          <a:stretch>
            <a:fillRect/>
          </a:stretch>
        </p:blipFill>
        <p:spPr>
          <a:xfrm>
            <a:off x="2711571" y="1217263"/>
            <a:ext cx="6768859" cy="4322833"/>
          </a:xfrm>
          <a:prstGeom prst="rect">
            <a:avLst/>
          </a:prstGeom>
          <a:ln>
            <a:solidFill>
              <a:schemeClr val="bg1"/>
            </a:solidFill>
          </a:ln>
        </p:spPr>
      </p:pic>
    </p:spTree>
    <p:extLst>
      <p:ext uri="{BB962C8B-B14F-4D97-AF65-F5344CB8AC3E}">
        <p14:creationId xmlns:p14="http://schemas.microsoft.com/office/powerpoint/2010/main" val="2933598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C9CF1-DA8F-459A-9A52-A7F773168AAC}"/>
              </a:ext>
            </a:extLst>
          </p:cNvPr>
          <p:cNvSpPr>
            <a:spLocks noGrp="1"/>
          </p:cNvSpPr>
          <p:nvPr>
            <p:ph type="title"/>
          </p:nvPr>
        </p:nvSpPr>
        <p:spPr/>
        <p:txBody>
          <a:bodyPr/>
          <a:lstStyle/>
          <a:p>
            <a:pPr algn="ctr"/>
            <a:r>
              <a:rPr lang="en-US"/>
              <a:t>CODES</a:t>
            </a:r>
          </a:p>
        </p:txBody>
      </p:sp>
      <p:sp>
        <p:nvSpPr>
          <p:cNvPr id="3" name="Slide Number Placeholder 2">
            <a:extLst>
              <a:ext uri="{FF2B5EF4-FFF2-40B4-BE49-F238E27FC236}">
                <a16:creationId xmlns:a16="http://schemas.microsoft.com/office/drawing/2014/main" id="{437AC0BA-3210-40FF-A7C9-302AA12DD146}"/>
              </a:ext>
            </a:extLst>
          </p:cNvPr>
          <p:cNvSpPr>
            <a:spLocks noGrp="1"/>
          </p:cNvSpPr>
          <p:nvPr>
            <p:ph type="sldNum" sz="quarter" idx="12"/>
          </p:nvPr>
        </p:nvSpPr>
        <p:spPr/>
        <p:txBody>
          <a:bodyPr/>
          <a:lstStyle/>
          <a:p>
            <a:fld id="{16630861-4318-414B-8E21-CA5F03E7BD41}" type="slidenum">
              <a:rPr lang="en-US" smtClean="0"/>
              <a:t>47</a:t>
            </a:fld>
            <a:endParaRPr lang="en-US"/>
          </a:p>
        </p:txBody>
      </p:sp>
      <p:pic>
        <p:nvPicPr>
          <p:cNvPr id="9" name="Picture 8">
            <a:extLst>
              <a:ext uri="{FF2B5EF4-FFF2-40B4-BE49-F238E27FC236}">
                <a16:creationId xmlns:a16="http://schemas.microsoft.com/office/drawing/2014/main" id="{9E21DEF3-B19F-487D-8040-436D87974672}"/>
              </a:ext>
            </a:extLst>
          </p:cNvPr>
          <p:cNvPicPr>
            <a:picLocks noChangeAspect="1"/>
          </p:cNvPicPr>
          <p:nvPr/>
        </p:nvPicPr>
        <p:blipFill>
          <a:blip r:embed="rId3"/>
          <a:stretch>
            <a:fillRect/>
          </a:stretch>
        </p:blipFill>
        <p:spPr>
          <a:xfrm>
            <a:off x="1300223" y="3931294"/>
            <a:ext cx="9892495" cy="1224071"/>
          </a:xfrm>
          <a:prstGeom prst="rect">
            <a:avLst/>
          </a:prstGeom>
        </p:spPr>
      </p:pic>
      <p:pic>
        <p:nvPicPr>
          <p:cNvPr id="13" name="Picture 12">
            <a:extLst>
              <a:ext uri="{FF2B5EF4-FFF2-40B4-BE49-F238E27FC236}">
                <a16:creationId xmlns:a16="http://schemas.microsoft.com/office/drawing/2014/main" id="{8E767937-E933-4CCD-B7D8-99E7597420FF}"/>
              </a:ext>
            </a:extLst>
          </p:cNvPr>
          <p:cNvPicPr>
            <a:picLocks noChangeAspect="1"/>
          </p:cNvPicPr>
          <p:nvPr/>
        </p:nvPicPr>
        <p:blipFill>
          <a:blip r:embed="rId4"/>
          <a:stretch>
            <a:fillRect/>
          </a:stretch>
        </p:blipFill>
        <p:spPr>
          <a:xfrm>
            <a:off x="1267876" y="2003413"/>
            <a:ext cx="9656248" cy="1498592"/>
          </a:xfrm>
          <a:prstGeom prst="rect">
            <a:avLst/>
          </a:prstGeom>
        </p:spPr>
      </p:pic>
    </p:spTree>
    <p:extLst>
      <p:ext uri="{BB962C8B-B14F-4D97-AF65-F5344CB8AC3E}">
        <p14:creationId xmlns:p14="http://schemas.microsoft.com/office/powerpoint/2010/main" val="1483417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CAF0-38A9-4543-AC94-43503BA7CA53}"/>
              </a:ext>
            </a:extLst>
          </p:cNvPr>
          <p:cNvSpPr>
            <a:spLocks noGrp="1"/>
          </p:cNvSpPr>
          <p:nvPr>
            <p:ph type="title"/>
          </p:nvPr>
        </p:nvSpPr>
        <p:spPr/>
        <p:txBody>
          <a:bodyPr/>
          <a:lstStyle/>
          <a:p>
            <a:pPr algn="ctr"/>
            <a:r>
              <a:rPr lang="en-US"/>
              <a:t>SUMMARY</a:t>
            </a:r>
          </a:p>
        </p:txBody>
      </p:sp>
      <p:sp>
        <p:nvSpPr>
          <p:cNvPr id="3" name="Slide Number Placeholder 2">
            <a:extLst>
              <a:ext uri="{FF2B5EF4-FFF2-40B4-BE49-F238E27FC236}">
                <a16:creationId xmlns:a16="http://schemas.microsoft.com/office/drawing/2014/main" id="{ACBFA465-51D1-4CD4-97EE-E16D6AB8878F}"/>
              </a:ext>
            </a:extLst>
          </p:cNvPr>
          <p:cNvSpPr>
            <a:spLocks noGrp="1"/>
          </p:cNvSpPr>
          <p:nvPr>
            <p:ph type="sldNum" sz="quarter" idx="12"/>
          </p:nvPr>
        </p:nvSpPr>
        <p:spPr/>
        <p:txBody>
          <a:bodyPr/>
          <a:lstStyle/>
          <a:p>
            <a:fld id="{16630861-4318-414B-8E21-CA5F03E7BD41}" type="slidenum">
              <a:rPr lang="en-US" smtClean="0"/>
              <a:t>48</a:t>
            </a:fld>
            <a:endParaRPr lang="en-US"/>
          </a:p>
        </p:txBody>
      </p:sp>
      <p:pic>
        <p:nvPicPr>
          <p:cNvPr id="4" name="Picture 3">
            <a:extLst>
              <a:ext uri="{FF2B5EF4-FFF2-40B4-BE49-F238E27FC236}">
                <a16:creationId xmlns:a16="http://schemas.microsoft.com/office/drawing/2014/main" id="{68BAD9A9-64AA-4F83-A90E-26D49320382F}"/>
              </a:ext>
            </a:extLst>
          </p:cNvPr>
          <p:cNvPicPr>
            <a:picLocks noChangeAspect="1"/>
          </p:cNvPicPr>
          <p:nvPr/>
        </p:nvPicPr>
        <p:blipFill>
          <a:blip r:embed="rId3"/>
          <a:stretch>
            <a:fillRect/>
          </a:stretch>
        </p:blipFill>
        <p:spPr>
          <a:xfrm>
            <a:off x="2019300" y="2433637"/>
            <a:ext cx="8153400" cy="1990725"/>
          </a:xfrm>
          <a:prstGeom prst="rect">
            <a:avLst/>
          </a:prstGeom>
          <a:ln>
            <a:solidFill>
              <a:srgbClr val="003362"/>
            </a:solidFill>
          </a:ln>
        </p:spPr>
      </p:pic>
    </p:spTree>
    <p:extLst>
      <p:ext uri="{BB962C8B-B14F-4D97-AF65-F5344CB8AC3E}">
        <p14:creationId xmlns:p14="http://schemas.microsoft.com/office/powerpoint/2010/main" val="217167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F381A-7304-4A59-8DE5-C99EADD98619}"/>
              </a:ext>
            </a:extLst>
          </p:cNvPr>
          <p:cNvSpPr>
            <a:spLocks noGrp="1"/>
          </p:cNvSpPr>
          <p:nvPr>
            <p:ph type="title"/>
          </p:nvPr>
        </p:nvSpPr>
        <p:spPr/>
        <p:txBody>
          <a:bodyPr/>
          <a:lstStyle/>
          <a:p>
            <a:pPr algn="ctr"/>
            <a:r>
              <a:rPr lang="en-US"/>
              <a:t>EXAMPLE</a:t>
            </a:r>
          </a:p>
        </p:txBody>
      </p:sp>
      <p:sp>
        <p:nvSpPr>
          <p:cNvPr id="3" name="Slide Number Placeholder 2">
            <a:extLst>
              <a:ext uri="{FF2B5EF4-FFF2-40B4-BE49-F238E27FC236}">
                <a16:creationId xmlns:a16="http://schemas.microsoft.com/office/drawing/2014/main" id="{795E6536-9A77-4E19-A2F5-0A4736A22474}"/>
              </a:ext>
            </a:extLst>
          </p:cNvPr>
          <p:cNvSpPr>
            <a:spLocks noGrp="1"/>
          </p:cNvSpPr>
          <p:nvPr>
            <p:ph type="sldNum" sz="quarter" idx="12"/>
          </p:nvPr>
        </p:nvSpPr>
        <p:spPr/>
        <p:txBody>
          <a:bodyPr/>
          <a:lstStyle/>
          <a:p>
            <a:fld id="{16630861-4318-414B-8E21-CA5F03E7BD41}" type="slidenum">
              <a:rPr lang="en-US" smtClean="0"/>
              <a:t>49</a:t>
            </a:fld>
            <a:endParaRPr lang="en-US"/>
          </a:p>
        </p:txBody>
      </p:sp>
      <p:pic>
        <p:nvPicPr>
          <p:cNvPr id="6" name="Picture 6" descr="A screenshot of a cell phone&#10;&#10;Description generated with very high confidence">
            <a:extLst>
              <a:ext uri="{FF2B5EF4-FFF2-40B4-BE49-F238E27FC236}">
                <a16:creationId xmlns:a16="http://schemas.microsoft.com/office/drawing/2014/main" id="{55BF5BF6-1B6D-4100-8AB8-ACA8E0055D2D}"/>
              </a:ext>
            </a:extLst>
          </p:cNvPr>
          <p:cNvPicPr>
            <a:picLocks noChangeAspect="1"/>
          </p:cNvPicPr>
          <p:nvPr/>
        </p:nvPicPr>
        <p:blipFill>
          <a:blip r:embed="rId3"/>
          <a:stretch>
            <a:fillRect/>
          </a:stretch>
        </p:blipFill>
        <p:spPr>
          <a:xfrm>
            <a:off x="3186023" y="1167759"/>
            <a:ext cx="5819955" cy="4723764"/>
          </a:xfrm>
          <a:prstGeom prst="rect">
            <a:avLst/>
          </a:prstGeom>
          <a:ln>
            <a:solidFill>
              <a:schemeClr val="bg1"/>
            </a:solidFill>
          </a:ln>
        </p:spPr>
      </p:pic>
    </p:spTree>
    <p:extLst>
      <p:ext uri="{BB962C8B-B14F-4D97-AF65-F5344CB8AC3E}">
        <p14:creationId xmlns:p14="http://schemas.microsoft.com/office/powerpoint/2010/main" val="3280377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DA3DA-E0F5-4024-8DFD-51BDDA9FC770}"/>
              </a:ext>
            </a:extLst>
          </p:cNvPr>
          <p:cNvSpPr>
            <a:spLocks noGrp="1"/>
          </p:cNvSpPr>
          <p:nvPr>
            <p:ph type="title"/>
          </p:nvPr>
        </p:nvSpPr>
        <p:spPr/>
        <p:txBody>
          <a:bodyPr/>
          <a:lstStyle/>
          <a:p>
            <a:pPr algn="ctr"/>
            <a:r>
              <a:rPr lang="en-US">
                <a:latin typeface="Vollkorn"/>
              </a:rPr>
              <a:t>ACCESS TO CHAT BOX </a:t>
            </a:r>
            <a:br>
              <a:rPr lang="en-US">
                <a:latin typeface="Vollkorn"/>
              </a:rPr>
            </a:br>
            <a:r>
              <a:rPr lang="en-US">
                <a:latin typeface="Vollkorn"/>
              </a:rPr>
              <a:t>AND SURVEYS</a:t>
            </a:r>
            <a:endParaRPr lang="en-US"/>
          </a:p>
        </p:txBody>
      </p:sp>
      <p:sp>
        <p:nvSpPr>
          <p:cNvPr id="4" name="Slide Number Placeholder 3">
            <a:extLst>
              <a:ext uri="{FF2B5EF4-FFF2-40B4-BE49-F238E27FC236}">
                <a16:creationId xmlns:a16="http://schemas.microsoft.com/office/drawing/2014/main" id="{155AF772-C573-4385-AE2E-6C0FBBA4C9DC}"/>
              </a:ext>
            </a:extLst>
          </p:cNvPr>
          <p:cNvSpPr>
            <a:spLocks noGrp="1"/>
          </p:cNvSpPr>
          <p:nvPr>
            <p:ph type="sldNum" sz="quarter" idx="12"/>
          </p:nvPr>
        </p:nvSpPr>
        <p:spPr/>
        <p:txBody>
          <a:bodyPr/>
          <a:lstStyle/>
          <a:p>
            <a:fld id="{16630861-4318-414B-8E21-CA5F03E7BD41}" type="slidenum">
              <a:rPr lang="en-US" smtClean="0"/>
              <a:t>5</a:t>
            </a:fld>
            <a:endParaRPr lang="en-US"/>
          </a:p>
        </p:txBody>
      </p:sp>
      <p:pic>
        <p:nvPicPr>
          <p:cNvPr id="8" name="Picture 8" descr="A picture containing drawing&#10;&#10;Description automatically generated">
            <a:extLst>
              <a:ext uri="{FF2B5EF4-FFF2-40B4-BE49-F238E27FC236}">
                <a16:creationId xmlns:a16="http://schemas.microsoft.com/office/drawing/2014/main" id="{7523E5B5-BA0C-4FFC-BAE1-84EE4D7D073D}"/>
              </a:ext>
            </a:extLst>
          </p:cNvPr>
          <p:cNvPicPr>
            <a:picLocks noGrp="1" noChangeAspect="1"/>
          </p:cNvPicPr>
          <p:nvPr>
            <p:ph idx="1"/>
          </p:nvPr>
        </p:nvPicPr>
        <p:blipFill>
          <a:blip r:embed="rId2"/>
          <a:stretch>
            <a:fillRect/>
          </a:stretch>
        </p:blipFill>
        <p:spPr>
          <a:xfrm>
            <a:off x="398585" y="1823921"/>
            <a:ext cx="4264682" cy="439942"/>
          </a:xfrm>
        </p:spPr>
      </p:pic>
      <p:pic>
        <p:nvPicPr>
          <p:cNvPr id="10" name="Picture 10">
            <a:extLst>
              <a:ext uri="{FF2B5EF4-FFF2-40B4-BE49-F238E27FC236}">
                <a16:creationId xmlns:a16="http://schemas.microsoft.com/office/drawing/2014/main" id="{7C09E134-362E-4B18-A349-307EC4EDA891}"/>
              </a:ext>
            </a:extLst>
          </p:cNvPr>
          <p:cNvPicPr>
            <a:picLocks noChangeAspect="1"/>
          </p:cNvPicPr>
          <p:nvPr/>
        </p:nvPicPr>
        <p:blipFill>
          <a:blip r:embed="rId3"/>
          <a:stretch>
            <a:fillRect/>
          </a:stretch>
        </p:blipFill>
        <p:spPr>
          <a:xfrm>
            <a:off x="163773" y="5207555"/>
            <a:ext cx="12023678" cy="582713"/>
          </a:xfrm>
          <a:prstGeom prst="rect">
            <a:avLst/>
          </a:prstGeom>
        </p:spPr>
      </p:pic>
      <p:pic>
        <p:nvPicPr>
          <p:cNvPr id="11" name="Picture 11" descr="A screenshot of a social media post&#10;&#10;Description automatically generated">
            <a:extLst>
              <a:ext uri="{FF2B5EF4-FFF2-40B4-BE49-F238E27FC236}">
                <a16:creationId xmlns:a16="http://schemas.microsoft.com/office/drawing/2014/main" id="{ABB19582-9D29-4317-9C90-45F91469DD30}"/>
              </a:ext>
            </a:extLst>
          </p:cNvPr>
          <p:cNvPicPr>
            <a:picLocks noChangeAspect="1"/>
          </p:cNvPicPr>
          <p:nvPr/>
        </p:nvPicPr>
        <p:blipFill>
          <a:blip r:embed="rId4"/>
          <a:stretch>
            <a:fillRect/>
          </a:stretch>
        </p:blipFill>
        <p:spPr>
          <a:xfrm>
            <a:off x="6083536" y="1632828"/>
            <a:ext cx="2743200" cy="3398718"/>
          </a:xfrm>
          <a:prstGeom prst="rect">
            <a:avLst/>
          </a:prstGeom>
        </p:spPr>
      </p:pic>
      <p:pic>
        <p:nvPicPr>
          <p:cNvPr id="12" name="Picture 12" descr="A screenshot of a cell phone&#10;&#10;Description automatically generated">
            <a:extLst>
              <a:ext uri="{FF2B5EF4-FFF2-40B4-BE49-F238E27FC236}">
                <a16:creationId xmlns:a16="http://schemas.microsoft.com/office/drawing/2014/main" id="{81EBEF68-1F5E-41DE-8B74-2D2815B162DF}"/>
              </a:ext>
            </a:extLst>
          </p:cNvPr>
          <p:cNvPicPr>
            <a:picLocks noChangeAspect="1"/>
          </p:cNvPicPr>
          <p:nvPr/>
        </p:nvPicPr>
        <p:blipFill>
          <a:blip r:embed="rId5"/>
          <a:stretch>
            <a:fillRect/>
          </a:stretch>
        </p:blipFill>
        <p:spPr>
          <a:xfrm>
            <a:off x="1920067" y="4006519"/>
            <a:ext cx="2743200" cy="555375"/>
          </a:xfrm>
          <a:prstGeom prst="rect">
            <a:avLst/>
          </a:prstGeom>
        </p:spPr>
      </p:pic>
      <p:sp>
        <p:nvSpPr>
          <p:cNvPr id="5" name="TextBox 4">
            <a:extLst>
              <a:ext uri="{FF2B5EF4-FFF2-40B4-BE49-F238E27FC236}">
                <a16:creationId xmlns:a16="http://schemas.microsoft.com/office/drawing/2014/main" id="{3BDDB9A0-07AE-4577-B8BC-5C735D410489}"/>
              </a:ext>
            </a:extLst>
          </p:cNvPr>
          <p:cNvSpPr txBox="1"/>
          <p:nvPr/>
        </p:nvSpPr>
        <p:spPr>
          <a:xfrm>
            <a:off x="2130544" y="2836846"/>
            <a:ext cx="2525486" cy="646331"/>
          </a:xfrm>
          <a:prstGeom prst="rect">
            <a:avLst/>
          </a:prstGeom>
          <a:noFill/>
          <a:ln w="38100">
            <a:solidFill>
              <a:srgbClr val="A7253F"/>
            </a:solidFill>
          </a:ln>
        </p:spPr>
        <p:txBody>
          <a:bodyPr wrap="square" rtlCol="0">
            <a:spAutoFit/>
          </a:bodyPr>
          <a:lstStyle/>
          <a:p>
            <a:r>
              <a:rPr lang="en-US" dirty="0"/>
              <a:t>Type your question here and then hit return</a:t>
            </a:r>
          </a:p>
        </p:txBody>
      </p:sp>
      <p:sp>
        <p:nvSpPr>
          <p:cNvPr id="6" name="Arrow: Down 5">
            <a:extLst>
              <a:ext uri="{FF2B5EF4-FFF2-40B4-BE49-F238E27FC236}">
                <a16:creationId xmlns:a16="http://schemas.microsoft.com/office/drawing/2014/main" id="{101CF701-BF16-49D3-BE60-3F32FA74B6DF}"/>
              </a:ext>
            </a:extLst>
          </p:cNvPr>
          <p:cNvSpPr/>
          <p:nvPr/>
        </p:nvSpPr>
        <p:spPr>
          <a:xfrm>
            <a:off x="3355397" y="3603873"/>
            <a:ext cx="304800" cy="3315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C30CBE42-4EE4-47EA-886A-480B720492D0}"/>
              </a:ext>
            </a:extLst>
          </p:cNvPr>
          <p:cNvSpPr/>
          <p:nvPr/>
        </p:nvSpPr>
        <p:spPr>
          <a:xfrm>
            <a:off x="3358453" y="2402837"/>
            <a:ext cx="304800" cy="3315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54F6366-B063-4A79-BABB-E79D223BAB68}"/>
              </a:ext>
            </a:extLst>
          </p:cNvPr>
          <p:cNvSpPr txBox="1"/>
          <p:nvPr/>
        </p:nvSpPr>
        <p:spPr>
          <a:xfrm>
            <a:off x="8874034" y="1785257"/>
            <a:ext cx="2894454" cy="1477328"/>
          </a:xfrm>
          <a:prstGeom prst="rect">
            <a:avLst/>
          </a:prstGeom>
          <a:noFill/>
          <a:ln w="38100">
            <a:solidFill>
              <a:srgbClr val="A7253F"/>
            </a:solidFill>
          </a:ln>
        </p:spPr>
        <p:txBody>
          <a:bodyPr wrap="square" rtlCol="0">
            <a:spAutoFit/>
          </a:bodyPr>
          <a:lstStyle/>
          <a:p>
            <a:r>
              <a:rPr lang="en-US" dirty="0">
                <a:solidFill>
                  <a:srgbClr val="60636B"/>
                </a:solidFill>
                <a:latin typeface="Fira Sans" panose="020B0503050000020004" pitchFamily="34" charset="0"/>
              </a:rPr>
              <a:t>Highlight code in text box</a:t>
            </a:r>
          </a:p>
          <a:p>
            <a:endParaRPr lang="en-US" dirty="0">
              <a:solidFill>
                <a:srgbClr val="60636B"/>
              </a:solidFill>
              <a:latin typeface="Fira Sans" panose="020B0503050000020004" pitchFamily="34" charset="0"/>
            </a:endParaRPr>
          </a:p>
          <a:p>
            <a:r>
              <a:rPr lang="en-US" dirty="0">
                <a:solidFill>
                  <a:srgbClr val="60636B"/>
                </a:solidFill>
                <a:latin typeface="Fira Sans" panose="020B0503050000020004" pitchFamily="34" charset="0"/>
              </a:rPr>
              <a:t>Copy</a:t>
            </a:r>
          </a:p>
          <a:p>
            <a:endParaRPr lang="en-US" dirty="0">
              <a:solidFill>
                <a:srgbClr val="60636B"/>
              </a:solidFill>
              <a:latin typeface="Fira Sans" panose="020B0503050000020004" pitchFamily="34" charset="0"/>
            </a:endParaRPr>
          </a:p>
          <a:p>
            <a:r>
              <a:rPr lang="en-US" dirty="0">
                <a:solidFill>
                  <a:srgbClr val="60636B"/>
                </a:solidFill>
                <a:latin typeface="Fira Sans" panose="020B0503050000020004" pitchFamily="34" charset="0"/>
              </a:rPr>
              <a:t>Paste in your browser</a:t>
            </a:r>
          </a:p>
        </p:txBody>
      </p:sp>
      <p:sp>
        <p:nvSpPr>
          <p:cNvPr id="9" name="Arrow: Down 8">
            <a:extLst>
              <a:ext uri="{FF2B5EF4-FFF2-40B4-BE49-F238E27FC236}">
                <a16:creationId xmlns:a16="http://schemas.microsoft.com/office/drawing/2014/main" id="{93BC328B-2223-48FC-AAD6-BC33548A7614}"/>
              </a:ext>
            </a:extLst>
          </p:cNvPr>
          <p:cNvSpPr/>
          <p:nvPr/>
        </p:nvSpPr>
        <p:spPr>
          <a:xfrm>
            <a:off x="10128069" y="3429000"/>
            <a:ext cx="287382" cy="17785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99BEF9D-95BA-405B-9D4F-992F36219AB7}"/>
              </a:ext>
            </a:extLst>
          </p:cNvPr>
          <p:cNvCxnSpPr>
            <a:cxnSpLocks/>
          </p:cNvCxnSpPr>
          <p:nvPr/>
        </p:nvCxnSpPr>
        <p:spPr>
          <a:xfrm flipH="1">
            <a:off x="6045800" y="1481855"/>
            <a:ext cx="25699" cy="3637695"/>
          </a:xfrm>
          <a:prstGeom prst="line">
            <a:avLst/>
          </a:prstGeom>
          <a:ln w="76200">
            <a:solidFill>
              <a:srgbClr val="A725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479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B3E1F-0110-4D6A-8A29-654FAEF6A0DF}"/>
              </a:ext>
            </a:extLst>
          </p:cNvPr>
          <p:cNvSpPr>
            <a:spLocks noGrp="1"/>
          </p:cNvSpPr>
          <p:nvPr>
            <p:ph type="title"/>
          </p:nvPr>
        </p:nvSpPr>
        <p:spPr/>
        <p:txBody>
          <a:bodyPr/>
          <a:lstStyle/>
          <a:p>
            <a:pPr algn="ctr"/>
            <a:r>
              <a:rPr lang="en-US"/>
              <a:t>STEPS ACTIVITIES FORM</a:t>
            </a:r>
          </a:p>
        </p:txBody>
      </p:sp>
      <p:sp>
        <p:nvSpPr>
          <p:cNvPr id="4" name="Slide Number Placeholder 3">
            <a:extLst>
              <a:ext uri="{FF2B5EF4-FFF2-40B4-BE49-F238E27FC236}">
                <a16:creationId xmlns:a16="http://schemas.microsoft.com/office/drawing/2014/main" id="{1C80DD5D-A411-4CE7-9D14-332057DB58D4}"/>
              </a:ext>
            </a:extLst>
          </p:cNvPr>
          <p:cNvSpPr>
            <a:spLocks noGrp="1"/>
          </p:cNvSpPr>
          <p:nvPr>
            <p:ph type="sldNum" sz="quarter" idx="12"/>
          </p:nvPr>
        </p:nvSpPr>
        <p:spPr/>
        <p:txBody>
          <a:bodyPr/>
          <a:lstStyle/>
          <a:p>
            <a:fld id="{16630861-4318-414B-8E21-CA5F03E7BD41}" type="slidenum">
              <a:rPr lang="en-US" smtClean="0"/>
              <a:t>50</a:t>
            </a:fld>
            <a:endParaRPr lang="en-US"/>
          </a:p>
        </p:txBody>
      </p:sp>
      <p:pic>
        <p:nvPicPr>
          <p:cNvPr id="8" name="Picture 8" descr="A screenshot of a cell phone&#10;&#10;Description generated with very high confidence">
            <a:extLst>
              <a:ext uri="{FF2B5EF4-FFF2-40B4-BE49-F238E27FC236}">
                <a16:creationId xmlns:a16="http://schemas.microsoft.com/office/drawing/2014/main" id="{B7E5B5EA-E1A0-46EE-8779-61578B966651}"/>
              </a:ext>
            </a:extLst>
          </p:cNvPr>
          <p:cNvPicPr>
            <a:picLocks noGrp="1" noChangeAspect="1"/>
          </p:cNvPicPr>
          <p:nvPr>
            <p:ph idx="1"/>
          </p:nvPr>
        </p:nvPicPr>
        <p:blipFill>
          <a:blip r:embed="rId3"/>
          <a:stretch>
            <a:fillRect/>
          </a:stretch>
        </p:blipFill>
        <p:spPr>
          <a:xfrm>
            <a:off x="2429453" y="1723293"/>
            <a:ext cx="7308166" cy="4149969"/>
          </a:xfrm>
          <a:ln>
            <a:solidFill>
              <a:schemeClr val="bg1"/>
            </a:solidFill>
          </a:ln>
        </p:spPr>
      </p:pic>
    </p:spTree>
    <p:extLst>
      <p:ext uri="{BB962C8B-B14F-4D97-AF65-F5344CB8AC3E}">
        <p14:creationId xmlns:p14="http://schemas.microsoft.com/office/powerpoint/2010/main" val="3381736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35EA3-3869-4531-A2AB-1C1A231B7A1C}"/>
              </a:ext>
            </a:extLst>
          </p:cNvPr>
          <p:cNvSpPr>
            <a:spLocks noGrp="1"/>
          </p:cNvSpPr>
          <p:nvPr>
            <p:ph type="title"/>
          </p:nvPr>
        </p:nvSpPr>
        <p:spPr/>
        <p:txBody>
          <a:bodyPr/>
          <a:lstStyle/>
          <a:p>
            <a:pPr algn="ctr"/>
            <a:r>
              <a:rPr lang="en-US"/>
              <a:t>SURVEY</a:t>
            </a:r>
          </a:p>
        </p:txBody>
      </p:sp>
      <p:sp>
        <p:nvSpPr>
          <p:cNvPr id="3" name="Content Placeholder 2">
            <a:extLst>
              <a:ext uri="{FF2B5EF4-FFF2-40B4-BE49-F238E27FC236}">
                <a16:creationId xmlns:a16="http://schemas.microsoft.com/office/drawing/2014/main" id="{FD04C51A-9752-45BC-BADB-34C4DBB8DD4F}"/>
              </a:ext>
            </a:extLst>
          </p:cNvPr>
          <p:cNvSpPr>
            <a:spLocks noGrp="1"/>
          </p:cNvSpPr>
          <p:nvPr>
            <p:ph idx="1"/>
          </p:nvPr>
        </p:nvSpPr>
        <p:spPr>
          <a:xfrm>
            <a:off x="398585" y="1640394"/>
            <a:ext cx="11369903" cy="4149969"/>
          </a:xfrm>
        </p:spPr>
        <p:txBody>
          <a:bodyPr/>
          <a:lstStyle/>
          <a:p>
            <a:pPr marL="0" indent="0">
              <a:buNone/>
            </a:pPr>
            <a:r>
              <a:rPr lang="en-US"/>
              <a:t>Must be completed within 10 minutes of this session.</a:t>
            </a:r>
          </a:p>
          <a:p>
            <a:pPr marL="0" indent="0">
              <a:buNone/>
            </a:pPr>
            <a:endParaRPr lang="en-US"/>
          </a:p>
          <a:p>
            <a:pPr marL="0" indent="0">
              <a:buNone/>
            </a:pPr>
            <a:r>
              <a:rPr lang="en-US">
                <a:solidFill>
                  <a:srgbClr val="A7253F"/>
                </a:solidFill>
              </a:rPr>
              <a:t>Remember this is how your attendance is documented.</a:t>
            </a:r>
          </a:p>
          <a:p>
            <a:pPr marL="0" indent="0">
              <a:buNone/>
            </a:pPr>
            <a:endParaRPr lang="en-US">
              <a:solidFill>
                <a:srgbClr val="A7253F"/>
              </a:solidFill>
            </a:endParaRPr>
          </a:p>
          <a:p>
            <a:pPr marL="0" indent="0">
              <a:buNone/>
            </a:pPr>
            <a:endParaRPr lang="en-US">
              <a:solidFill>
                <a:srgbClr val="A7253F"/>
              </a:solidFill>
            </a:endParaRPr>
          </a:p>
        </p:txBody>
      </p:sp>
      <p:sp>
        <p:nvSpPr>
          <p:cNvPr id="4" name="Slide Number Placeholder 3">
            <a:extLst>
              <a:ext uri="{FF2B5EF4-FFF2-40B4-BE49-F238E27FC236}">
                <a16:creationId xmlns:a16="http://schemas.microsoft.com/office/drawing/2014/main" id="{C3F5D822-B4F1-41C8-A793-265F763B6186}"/>
              </a:ext>
            </a:extLst>
          </p:cNvPr>
          <p:cNvSpPr>
            <a:spLocks noGrp="1"/>
          </p:cNvSpPr>
          <p:nvPr>
            <p:ph type="sldNum" sz="quarter" idx="12"/>
          </p:nvPr>
        </p:nvSpPr>
        <p:spPr/>
        <p:txBody>
          <a:bodyPr/>
          <a:lstStyle/>
          <a:p>
            <a:fld id="{16630861-4318-414B-8E21-CA5F03E7BD41}" type="slidenum">
              <a:rPr lang="en-US" smtClean="0"/>
              <a:t>51</a:t>
            </a:fld>
            <a:endParaRPr lang="en-US"/>
          </a:p>
        </p:txBody>
      </p:sp>
      <p:pic>
        <p:nvPicPr>
          <p:cNvPr id="8" name="Picture 7">
            <a:extLst>
              <a:ext uri="{FF2B5EF4-FFF2-40B4-BE49-F238E27FC236}">
                <a16:creationId xmlns:a16="http://schemas.microsoft.com/office/drawing/2014/main" id="{2A791175-3D7B-4953-8F84-D284F0C47F5E}"/>
              </a:ext>
            </a:extLst>
          </p:cNvPr>
          <p:cNvPicPr>
            <a:picLocks noChangeAspect="1"/>
          </p:cNvPicPr>
          <p:nvPr/>
        </p:nvPicPr>
        <p:blipFill>
          <a:blip r:embed="rId2"/>
          <a:stretch>
            <a:fillRect/>
          </a:stretch>
        </p:blipFill>
        <p:spPr>
          <a:xfrm>
            <a:off x="7662289" y="3842489"/>
            <a:ext cx="3114675" cy="790575"/>
          </a:xfrm>
          <a:prstGeom prst="rect">
            <a:avLst/>
          </a:prstGeom>
        </p:spPr>
      </p:pic>
      <p:sp>
        <p:nvSpPr>
          <p:cNvPr id="5" name="Rectangle 4">
            <a:extLst>
              <a:ext uri="{FF2B5EF4-FFF2-40B4-BE49-F238E27FC236}">
                <a16:creationId xmlns:a16="http://schemas.microsoft.com/office/drawing/2014/main" id="{1A9D68F4-31A4-452F-84F1-0715D973C376}"/>
              </a:ext>
            </a:extLst>
          </p:cNvPr>
          <p:cNvSpPr/>
          <p:nvPr/>
        </p:nvSpPr>
        <p:spPr>
          <a:xfrm>
            <a:off x="982437" y="3715378"/>
            <a:ext cx="6096000" cy="1200329"/>
          </a:xfrm>
          <a:prstGeom prst="rect">
            <a:avLst/>
          </a:prstGeom>
        </p:spPr>
        <p:txBody>
          <a:bodyPr>
            <a:spAutoFit/>
          </a:bodyPr>
          <a:lstStyle/>
          <a:p>
            <a:r>
              <a:rPr lang="en-US" dirty="0">
                <a:hlinkClick r:id="rId3"/>
              </a:rPr>
              <a:t>https://forms.office.com/Pages/ResponsePage.aspx?id=S7AZ4AwzekaLrgn7FzdNapE-Oszzk9RJgS7C6cljCXdUMVc3VUoyS1cxMDRGWVZRMTMzMkJaTVU5MC4u</a:t>
            </a:r>
            <a:endParaRPr lang="en-US" dirty="0"/>
          </a:p>
        </p:txBody>
      </p:sp>
    </p:spTree>
    <p:extLst>
      <p:ext uri="{BB962C8B-B14F-4D97-AF65-F5344CB8AC3E}">
        <p14:creationId xmlns:p14="http://schemas.microsoft.com/office/powerpoint/2010/main" val="926047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A45BD-8D0F-4B9B-8611-0F447C190062}"/>
              </a:ext>
            </a:extLst>
          </p:cNvPr>
          <p:cNvSpPr>
            <a:spLocks noGrp="1"/>
          </p:cNvSpPr>
          <p:nvPr>
            <p:ph type="title"/>
          </p:nvPr>
        </p:nvSpPr>
        <p:spPr/>
        <p:txBody>
          <a:bodyPr/>
          <a:lstStyle/>
          <a:p>
            <a:pPr algn="ctr"/>
            <a:r>
              <a:rPr lang="en-US" dirty="0"/>
              <a:t>COMPLETE THIS FOR </a:t>
            </a:r>
            <a:r>
              <a:rPr lang="en-US" dirty="0">
                <a:solidFill>
                  <a:srgbClr val="A7253F"/>
                </a:solidFill>
              </a:rPr>
              <a:t>EACH SESSION </a:t>
            </a:r>
            <a:r>
              <a:rPr lang="en-US" dirty="0"/>
              <a:t>YOU ATTEND</a:t>
            </a:r>
          </a:p>
        </p:txBody>
      </p:sp>
      <p:pic>
        <p:nvPicPr>
          <p:cNvPr id="6" name="Content Placeholder 5">
            <a:extLst>
              <a:ext uri="{FF2B5EF4-FFF2-40B4-BE49-F238E27FC236}">
                <a16:creationId xmlns:a16="http://schemas.microsoft.com/office/drawing/2014/main" id="{44BD517C-4104-44F9-8F77-66F98EB924B9}"/>
              </a:ext>
            </a:extLst>
          </p:cNvPr>
          <p:cNvPicPr>
            <a:picLocks noGrp="1" noChangeAspect="1"/>
          </p:cNvPicPr>
          <p:nvPr>
            <p:ph idx="1"/>
          </p:nvPr>
        </p:nvPicPr>
        <p:blipFill>
          <a:blip r:embed="rId2"/>
          <a:stretch>
            <a:fillRect/>
          </a:stretch>
        </p:blipFill>
        <p:spPr>
          <a:xfrm>
            <a:off x="3243838" y="1724025"/>
            <a:ext cx="5678925" cy="4149725"/>
          </a:xfrm>
        </p:spPr>
      </p:pic>
      <p:sp>
        <p:nvSpPr>
          <p:cNvPr id="4" name="Slide Number Placeholder 3">
            <a:extLst>
              <a:ext uri="{FF2B5EF4-FFF2-40B4-BE49-F238E27FC236}">
                <a16:creationId xmlns:a16="http://schemas.microsoft.com/office/drawing/2014/main" id="{5131173F-1AC0-4EC6-81A9-C8F4D869C7FE}"/>
              </a:ext>
            </a:extLst>
          </p:cNvPr>
          <p:cNvSpPr>
            <a:spLocks noGrp="1"/>
          </p:cNvSpPr>
          <p:nvPr>
            <p:ph type="sldNum" sz="quarter" idx="12"/>
          </p:nvPr>
        </p:nvSpPr>
        <p:spPr/>
        <p:txBody>
          <a:bodyPr/>
          <a:lstStyle/>
          <a:p>
            <a:fld id="{16630861-4318-414B-8E21-CA5F03E7BD41}" type="slidenum">
              <a:rPr lang="en-US" smtClean="0"/>
              <a:t>52</a:t>
            </a:fld>
            <a:endParaRPr lang="en-US"/>
          </a:p>
        </p:txBody>
      </p:sp>
    </p:spTree>
    <p:extLst>
      <p:ext uri="{BB962C8B-B14F-4D97-AF65-F5344CB8AC3E}">
        <p14:creationId xmlns:p14="http://schemas.microsoft.com/office/powerpoint/2010/main" val="220736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CONTACT INFORMATION</a:t>
            </a:r>
          </a:p>
        </p:txBody>
      </p:sp>
      <p:pic>
        <p:nvPicPr>
          <p:cNvPr id="5" name="Content Placeholder 4">
            <a:extLst>
              <a:ext uri="{FF2B5EF4-FFF2-40B4-BE49-F238E27FC236}">
                <a16:creationId xmlns:a16="http://schemas.microsoft.com/office/drawing/2014/main" id="{0EC45934-48C6-4C85-BBC6-6F0C863AFF37}"/>
              </a:ext>
            </a:extLst>
          </p:cNvPr>
          <p:cNvPicPr>
            <a:picLocks noGrp="1" noChangeAspect="1"/>
          </p:cNvPicPr>
          <p:nvPr>
            <p:ph idx="1"/>
          </p:nvPr>
        </p:nvPicPr>
        <p:blipFill>
          <a:blip r:embed="rId4"/>
          <a:stretch>
            <a:fillRect/>
          </a:stretch>
        </p:blipFill>
        <p:spPr>
          <a:xfrm>
            <a:off x="3094074" y="1273623"/>
            <a:ext cx="7038753" cy="4310754"/>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53</a:t>
            </a:fld>
            <a:endParaRPr lang="en-US"/>
          </a:p>
        </p:txBody>
      </p:sp>
    </p:spTree>
    <p:custDataLst>
      <p:tags r:id="rId1"/>
    </p:custDataLst>
    <p:extLst>
      <p:ext uri="{BB962C8B-B14F-4D97-AF65-F5344CB8AC3E}">
        <p14:creationId xmlns:p14="http://schemas.microsoft.com/office/powerpoint/2010/main" val="2157565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6DEC6-5BBE-462E-BB8E-45DD4CCE0D18}"/>
              </a:ext>
            </a:extLst>
          </p:cNvPr>
          <p:cNvSpPr>
            <a:spLocks noGrp="1"/>
          </p:cNvSpPr>
          <p:nvPr>
            <p:ph type="title"/>
          </p:nvPr>
        </p:nvSpPr>
        <p:spPr/>
        <p:txBody>
          <a:bodyPr/>
          <a:lstStyle/>
          <a:p>
            <a:pPr algn="ctr"/>
            <a:r>
              <a:rPr lang="en-US"/>
              <a:t>REFERENCES</a:t>
            </a:r>
          </a:p>
        </p:txBody>
      </p:sp>
      <p:sp>
        <p:nvSpPr>
          <p:cNvPr id="3" name="Content Placeholder 2">
            <a:extLst>
              <a:ext uri="{FF2B5EF4-FFF2-40B4-BE49-F238E27FC236}">
                <a16:creationId xmlns:a16="http://schemas.microsoft.com/office/drawing/2014/main" id="{141CFB09-D6B0-4B0A-A597-F42DB4FCBD91}"/>
              </a:ext>
            </a:extLst>
          </p:cNvPr>
          <p:cNvSpPr>
            <a:spLocks noGrp="1"/>
          </p:cNvSpPr>
          <p:nvPr>
            <p:ph idx="1"/>
          </p:nvPr>
        </p:nvSpPr>
        <p:spPr>
          <a:xfrm>
            <a:off x="56999" y="1552500"/>
            <a:ext cx="11369903" cy="4149969"/>
          </a:xfrm>
        </p:spPr>
        <p:txBody>
          <a:bodyPr>
            <a:normAutofit/>
          </a:bodyPr>
          <a:lstStyle/>
          <a:p>
            <a:pPr marL="0" indent="0">
              <a:buNone/>
            </a:pPr>
            <a:r>
              <a:rPr lang="en-US" i="1"/>
              <a:t>ASHA - Roles and Responsibilities of Speech Pathologists in Schools</a:t>
            </a:r>
            <a:r>
              <a:rPr lang="en-US"/>
              <a:t>, (2010). </a:t>
            </a:r>
            <a:r>
              <a:rPr lang="en-US" sz="2400">
                <a:solidFill>
                  <a:srgbClr val="A7253F"/>
                </a:solidFill>
              </a:rPr>
              <a:t>https://www.asha.org/policy/PI2010-00317</a:t>
            </a:r>
          </a:p>
          <a:p>
            <a:pPr marL="0" indent="0">
              <a:buNone/>
            </a:pPr>
            <a:r>
              <a:rPr lang="en-US"/>
              <a:t>DuFour, R., DuFour, R., Eaker, R., &amp; Karhanek, G. (2004).  Whatever it Takes: How Professional  Learning Communities Respond When Kids Don’t Learn. Bloomington, IN: Solution Tree.</a:t>
            </a:r>
          </a:p>
          <a:p>
            <a:pPr marL="0" indent="0">
              <a:buNone/>
            </a:pPr>
            <a:r>
              <a:rPr lang="en-US"/>
              <a:t>Ehren, B. J., Montgomery, J., Rudebusch, J., &amp; Whitmire, K. (2006). </a:t>
            </a:r>
            <a:r>
              <a:rPr lang="en-US" i="1"/>
              <a:t>Responsiveness to Intervention: New Roles for Speech-Language Pathologists</a:t>
            </a:r>
            <a:r>
              <a:rPr lang="en-US"/>
              <a:t>. American Speech-Language-Hearing Association. Retrieved from </a:t>
            </a:r>
            <a:r>
              <a:rPr lang="en-US" sz="2400">
                <a:solidFill>
                  <a:srgbClr val="A7253F"/>
                </a:solidFill>
                <a:hlinkClick r:id="rId3"/>
              </a:rPr>
              <a:t>www.asha.org/members/slp/schools/proconsult/NewRolesSLP</a:t>
            </a:r>
            <a:endParaRPr lang="en-US" sz="2400">
              <a:solidFill>
                <a:srgbClr val="A7253F"/>
              </a:solidFill>
            </a:endParaRPr>
          </a:p>
          <a:p>
            <a:pPr marL="0" indent="0">
              <a:buNone/>
            </a:pPr>
            <a:endParaRPr lang="en-US"/>
          </a:p>
        </p:txBody>
      </p:sp>
      <p:sp>
        <p:nvSpPr>
          <p:cNvPr id="4" name="Slide Number Placeholder 3">
            <a:extLst>
              <a:ext uri="{FF2B5EF4-FFF2-40B4-BE49-F238E27FC236}">
                <a16:creationId xmlns:a16="http://schemas.microsoft.com/office/drawing/2014/main" id="{1C548789-08AD-44C0-BB81-E33DFBB4BB5B}"/>
              </a:ext>
            </a:extLst>
          </p:cNvPr>
          <p:cNvSpPr>
            <a:spLocks noGrp="1"/>
          </p:cNvSpPr>
          <p:nvPr>
            <p:ph type="sldNum" sz="quarter" idx="12"/>
          </p:nvPr>
        </p:nvSpPr>
        <p:spPr/>
        <p:txBody>
          <a:bodyPr/>
          <a:lstStyle/>
          <a:p>
            <a:fld id="{16630861-4318-414B-8E21-CA5F03E7BD41}" type="slidenum">
              <a:rPr lang="en-US" smtClean="0"/>
              <a:t>54</a:t>
            </a:fld>
            <a:endParaRPr lang="en-US"/>
          </a:p>
        </p:txBody>
      </p:sp>
    </p:spTree>
    <p:custDataLst>
      <p:tags r:id="rId1"/>
    </p:custDataLst>
    <p:extLst>
      <p:ext uri="{BB962C8B-B14F-4D97-AF65-F5344CB8AC3E}">
        <p14:creationId xmlns:p14="http://schemas.microsoft.com/office/powerpoint/2010/main" val="830196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72F4-1C23-4B2D-8A43-1A36B24791FA}"/>
              </a:ext>
            </a:extLst>
          </p:cNvPr>
          <p:cNvSpPr>
            <a:spLocks noGrp="1"/>
          </p:cNvSpPr>
          <p:nvPr>
            <p:ph type="title"/>
          </p:nvPr>
        </p:nvSpPr>
        <p:spPr/>
        <p:txBody>
          <a:bodyPr/>
          <a:lstStyle/>
          <a:p>
            <a:pPr algn="ctr"/>
            <a:r>
              <a:rPr lang="en-US"/>
              <a:t>REFERENCES</a:t>
            </a:r>
          </a:p>
        </p:txBody>
      </p:sp>
      <p:sp>
        <p:nvSpPr>
          <p:cNvPr id="3" name="Content Placeholder 2">
            <a:extLst>
              <a:ext uri="{FF2B5EF4-FFF2-40B4-BE49-F238E27FC236}">
                <a16:creationId xmlns:a16="http://schemas.microsoft.com/office/drawing/2014/main" id="{52962518-60B6-4C3F-8D69-1273863030CA}"/>
              </a:ext>
            </a:extLst>
          </p:cNvPr>
          <p:cNvSpPr>
            <a:spLocks noGrp="1"/>
          </p:cNvSpPr>
          <p:nvPr>
            <p:ph idx="1"/>
          </p:nvPr>
        </p:nvSpPr>
        <p:spPr>
          <a:xfrm>
            <a:off x="135826" y="1670741"/>
            <a:ext cx="11369903" cy="4149969"/>
          </a:xfrm>
        </p:spPr>
        <p:txBody>
          <a:bodyPr>
            <a:normAutofit/>
          </a:bodyPr>
          <a:lstStyle/>
          <a:p>
            <a:pPr marL="0" indent="0">
              <a:buNone/>
            </a:pPr>
            <a:r>
              <a:rPr lang="en-US"/>
              <a:t>Ehren, B. &amp; Staskowski, M. (2011).  Speech-Language Pathologists and RTI.  RTI Action Network Talk transcript. </a:t>
            </a:r>
            <a:r>
              <a:rPr lang="en-US" sz="2400">
                <a:hlinkClick r:id="rId3"/>
              </a:rPr>
              <a:t>http://www.rtinetwork.org/professional/rti-talks/transcript/talk/31</a:t>
            </a:r>
            <a:endParaRPr lang="en-US" sz="2400"/>
          </a:p>
          <a:p>
            <a:pPr marL="0" indent="0">
              <a:buNone/>
            </a:pPr>
            <a:r>
              <a:rPr lang="en-US"/>
              <a:t>Hurst, S. (2006).  What is the Difference between RTI and MTSS?  Reading Horizons Blog. </a:t>
            </a:r>
            <a:r>
              <a:rPr lang="en-US" sz="2400">
                <a:hlinkClick r:id="rId4"/>
              </a:rPr>
              <a:t>https://www.readinghorizons.com/blog/what-is-the-difference-between-rti-and-mtss</a:t>
            </a:r>
            <a:r>
              <a:rPr lang="en-US" sz="2400"/>
              <a:t>. </a:t>
            </a:r>
          </a:p>
          <a:p>
            <a:pPr marL="0" indent="0">
              <a:buNone/>
            </a:pPr>
            <a:r>
              <a:rPr lang="en-US"/>
              <a:t>Mills, W.D. (2005).  Response to Intervention and instructional consultation teams:  The SLP’s Role (Slide no. 48, 98-102). Seminar presented at the ASHA Annual Convention, San Diego, CA.</a:t>
            </a:r>
          </a:p>
        </p:txBody>
      </p:sp>
      <p:sp>
        <p:nvSpPr>
          <p:cNvPr id="4" name="Slide Number Placeholder 3">
            <a:extLst>
              <a:ext uri="{FF2B5EF4-FFF2-40B4-BE49-F238E27FC236}">
                <a16:creationId xmlns:a16="http://schemas.microsoft.com/office/drawing/2014/main" id="{279416A3-354E-42AE-A33D-F883E4B6E6FF}"/>
              </a:ext>
            </a:extLst>
          </p:cNvPr>
          <p:cNvSpPr>
            <a:spLocks noGrp="1"/>
          </p:cNvSpPr>
          <p:nvPr>
            <p:ph type="sldNum" sz="quarter" idx="12"/>
          </p:nvPr>
        </p:nvSpPr>
        <p:spPr/>
        <p:txBody>
          <a:bodyPr/>
          <a:lstStyle/>
          <a:p>
            <a:fld id="{16630861-4318-414B-8E21-CA5F03E7BD41}" type="slidenum">
              <a:rPr lang="en-US" smtClean="0"/>
              <a:t>55</a:t>
            </a:fld>
            <a:endParaRPr lang="en-US"/>
          </a:p>
        </p:txBody>
      </p:sp>
    </p:spTree>
    <p:custDataLst>
      <p:tags r:id="rId1"/>
    </p:custDataLst>
    <p:extLst>
      <p:ext uri="{BB962C8B-B14F-4D97-AF65-F5344CB8AC3E}">
        <p14:creationId xmlns:p14="http://schemas.microsoft.com/office/powerpoint/2010/main" val="1816739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2269A-6000-4582-91C8-DBB50314123F}"/>
              </a:ext>
            </a:extLst>
          </p:cNvPr>
          <p:cNvSpPr>
            <a:spLocks noGrp="1"/>
          </p:cNvSpPr>
          <p:nvPr>
            <p:ph type="title"/>
          </p:nvPr>
        </p:nvSpPr>
        <p:spPr/>
        <p:txBody>
          <a:bodyPr/>
          <a:lstStyle/>
          <a:p>
            <a:pPr algn="ctr"/>
            <a:r>
              <a:rPr lang="en-US"/>
              <a:t>REFERENCES</a:t>
            </a:r>
          </a:p>
        </p:txBody>
      </p:sp>
      <p:sp>
        <p:nvSpPr>
          <p:cNvPr id="3" name="Content Placeholder 2">
            <a:extLst>
              <a:ext uri="{FF2B5EF4-FFF2-40B4-BE49-F238E27FC236}">
                <a16:creationId xmlns:a16="http://schemas.microsoft.com/office/drawing/2014/main" id="{20B7322D-150F-421A-8566-D4CF68F6A435}"/>
              </a:ext>
            </a:extLst>
          </p:cNvPr>
          <p:cNvSpPr>
            <a:spLocks noGrp="1"/>
          </p:cNvSpPr>
          <p:nvPr>
            <p:ph idx="1"/>
          </p:nvPr>
        </p:nvSpPr>
        <p:spPr>
          <a:xfrm>
            <a:off x="227792" y="1657603"/>
            <a:ext cx="11369903" cy="4149969"/>
          </a:xfrm>
        </p:spPr>
        <p:txBody>
          <a:bodyPr>
            <a:normAutofit/>
          </a:bodyPr>
          <a:lstStyle/>
          <a:p>
            <a:pPr marL="0" indent="0">
              <a:buNone/>
            </a:pPr>
            <a:r>
              <a:rPr lang="en-US"/>
              <a:t>Montgomery, J., &amp; Moore, B. (2017). </a:t>
            </a:r>
            <a:r>
              <a:rPr lang="en-US" i="1"/>
              <a:t>Making a Difference for American's Children: Speech-Language Pathologists in Public Schools</a:t>
            </a:r>
            <a:r>
              <a:rPr lang="en-US"/>
              <a:t> (2nd ed.). Greenville, SC: Super Duper Publications.</a:t>
            </a:r>
          </a:p>
          <a:p>
            <a:pPr marL="0" indent="0">
              <a:buNone/>
            </a:pPr>
            <a:endParaRPr lang="en-US"/>
          </a:p>
          <a:p>
            <a:pPr marL="0" indent="0">
              <a:buNone/>
            </a:pPr>
            <a:r>
              <a:rPr lang="en-US"/>
              <a:t>Speech-Language Pathology:  Services in WV Schools – Guidance for West Virginia Schools and Districts (2015).</a:t>
            </a:r>
          </a:p>
          <a:p>
            <a:pPr marL="0" indent="0">
              <a:buNone/>
            </a:pPr>
            <a:r>
              <a:rPr lang="en-US"/>
              <a:t>Kanawha County Schools Pilot STEPS Program (2012-2013).</a:t>
            </a:r>
          </a:p>
          <a:p>
            <a:pPr marL="0" indent="0">
              <a:buNone/>
            </a:pPr>
            <a:endParaRPr lang="en-US"/>
          </a:p>
          <a:p>
            <a:endParaRPr lang="en-US"/>
          </a:p>
          <a:p>
            <a:pPr marL="0" indent="0">
              <a:buNone/>
            </a:pPr>
            <a:endParaRPr lang="en-US"/>
          </a:p>
          <a:p>
            <a:endParaRPr lang="en-US"/>
          </a:p>
        </p:txBody>
      </p:sp>
      <p:sp>
        <p:nvSpPr>
          <p:cNvPr id="4" name="Slide Number Placeholder 3">
            <a:extLst>
              <a:ext uri="{FF2B5EF4-FFF2-40B4-BE49-F238E27FC236}">
                <a16:creationId xmlns:a16="http://schemas.microsoft.com/office/drawing/2014/main" id="{782A0860-9E8E-4785-A99E-C54B813EC902}"/>
              </a:ext>
            </a:extLst>
          </p:cNvPr>
          <p:cNvSpPr>
            <a:spLocks noGrp="1"/>
          </p:cNvSpPr>
          <p:nvPr>
            <p:ph type="sldNum" sz="quarter" idx="12"/>
          </p:nvPr>
        </p:nvSpPr>
        <p:spPr/>
        <p:txBody>
          <a:bodyPr/>
          <a:lstStyle/>
          <a:p>
            <a:fld id="{16630861-4318-414B-8E21-CA5F03E7BD41}" type="slidenum">
              <a:rPr lang="en-US" smtClean="0"/>
              <a:t>56</a:t>
            </a:fld>
            <a:endParaRPr lang="en-US"/>
          </a:p>
        </p:txBody>
      </p:sp>
    </p:spTree>
    <p:custDataLst>
      <p:tags r:id="rId1"/>
    </p:custDataLst>
    <p:extLst>
      <p:ext uri="{BB962C8B-B14F-4D97-AF65-F5344CB8AC3E}">
        <p14:creationId xmlns:p14="http://schemas.microsoft.com/office/powerpoint/2010/main" val="2369724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05F0-5D90-4091-A488-A08FA0ABC182}"/>
              </a:ext>
            </a:extLst>
          </p:cNvPr>
          <p:cNvSpPr>
            <a:spLocks noGrp="1"/>
          </p:cNvSpPr>
          <p:nvPr>
            <p:ph type="title"/>
          </p:nvPr>
        </p:nvSpPr>
        <p:spPr/>
        <p:txBody>
          <a:bodyPr/>
          <a:lstStyle/>
          <a:p>
            <a:pPr algn="ctr"/>
            <a:r>
              <a:rPr lang="en-US">
                <a:latin typeface="Vollkorn"/>
              </a:rPr>
              <a:t>BACK TO TEAMS</a:t>
            </a:r>
            <a:endParaRPr lang="en-US"/>
          </a:p>
        </p:txBody>
      </p:sp>
      <p:pic>
        <p:nvPicPr>
          <p:cNvPr id="5" name="Picture 5">
            <a:extLst>
              <a:ext uri="{FF2B5EF4-FFF2-40B4-BE49-F238E27FC236}">
                <a16:creationId xmlns:a16="http://schemas.microsoft.com/office/drawing/2014/main" id="{B884FB7E-FBF1-419E-B247-B0B786B70511}"/>
              </a:ext>
            </a:extLst>
          </p:cNvPr>
          <p:cNvPicPr>
            <a:picLocks noGrp="1" noChangeAspect="1"/>
          </p:cNvPicPr>
          <p:nvPr>
            <p:ph idx="1"/>
          </p:nvPr>
        </p:nvPicPr>
        <p:blipFill>
          <a:blip r:embed="rId2"/>
          <a:stretch>
            <a:fillRect/>
          </a:stretch>
        </p:blipFill>
        <p:spPr>
          <a:xfrm>
            <a:off x="398585" y="3300883"/>
            <a:ext cx="11369903" cy="653594"/>
          </a:xfrm>
        </p:spPr>
      </p:pic>
      <p:sp>
        <p:nvSpPr>
          <p:cNvPr id="4" name="Slide Number Placeholder 3">
            <a:extLst>
              <a:ext uri="{FF2B5EF4-FFF2-40B4-BE49-F238E27FC236}">
                <a16:creationId xmlns:a16="http://schemas.microsoft.com/office/drawing/2014/main" id="{820FA3E6-86D1-4196-BF1C-F2477EE5BD8C}"/>
              </a:ext>
            </a:extLst>
          </p:cNvPr>
          <p:cNvSpPr>
            <a:spLocks noGrp="1"/>
          </p:cNvSpPr>
          <p:nvPr>
            <p:ph type="sldNum" sz="quarter" idx="12"/>
          </p:nvPr>
        </p:nvSpPr>
        <p:spPr/>
        <p:txBody>
          <a:bodyPr/>
          <a:lstStyle/>
          <a:p>
            <a:fld id="{16630861-4318-414B-8E21-CA5F03E7BD41}" type="slidenum">
              <a:rPr lang="en-US" smtClean="0"/>
              <a:t>6</a:t>
            </a:fld>
            <a:endParaRPr lang="en-US"/>
          </a:p>
        </p:txBody>
      </p:sp>
    </p:spTree>
    <p:extLst>
      <p:ext uri="{BB962C8B-B14F-4D97-AF65-F5344CB8AC3E}">
        <p14:creationId xmlns:p14="http://schemas.microsoft.com/office/powerpoint/2010/main" val="4153046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BE43-26B1-4DEA-B27E-6EB1D28AD935}"/>
              </a:ext>
            </a:extLst>
          </p:cNvPr>
          <p:cNvSpPr>
            <a:spLocks noGrp="1"/>
          </p:cNvSpPr>
          <p:nvPr>
            <p:ph type="title"/>
          </p:nvPr>
        </p:nvSpPr>
        <p:spPr/>
        <p:txBody>
          <a:bodyPr/>
          <a:lstStyle/>
          <a:p>
            <a:pPr algn="ctr"/>
            <a:r>
              <a:rPr lang="en-US"/>
              <a:t>RETURN TO SCHOOL</a:t>
            </a:r>
          </a:p>
        </p:txBody>
      </p:sp>
      <p:sp>
        <p:nvSpPr>
          <p:cNvPr id="3" name="Content Placeholder 2">
            <a:extLst>
              <a:ext uri="{FF2B5EF4-FFF2-40B4-BE49-F238E27FC236}">
                <a16:creationId xmlns:a16="http://schemas.microsoft.com/office/drawing/2014/main" id="{870D3953-78CD-44B1-84B0-A8789886DEC3}"/>
              </a:ext>
            </a:extLst>
          </p:cNvPr>
          <p:cNvSpPr>
            <a:spLocks noGrp="1"/>
          </p:cNvSpPr>
          <p:nvPr>
            <p:ph idx="1"/>
          </p:nvPr>
        </p:nvSpPr>
        <p:spPr/>
        <p:txBody>
          <a:bodyPr/>
          <a:lstStyle/>
          <a:p>
            <a:pPr marL="0" indent="0">
              <a:buNone/>
            </a:pPr>
            <a:r>
              <a:rPr lang="en-US">
                <a:hlinkClick r:id="rId2"/>
              </a:rPr>
              <a:t>https://forms.office.com/Pages/ResponsePage.aspx?id=S7AZ4AwzekaLrgn7FzdNauAx5Spzz1JIn8hyCYy54ptUOE1VQjdUWlE3OTJCNlpDNlMxRkVQWEo4Wi4u</a:t>
            </a:r>
            <a:endParaRPr lang="en-US"/>
          </a:p>
        </p:txBody>
      </p:sp>
      <p:sp>
        <p:nvSpPr>
          <p:cNvPr id="4" name="Slide Number Placeholder 3">
            <a:extLst>
              <a:ext uri="{FF2B5EF4-FFF2-40B4-BE49-F238E27FC236}">
                <a16:creationId xmlns:a16="http://schemas.microsoft.com/office/drawing/2014/main" id="{D591D8BE-D302-478D-ADDC-5DB59D6EFF8C}"/>
              </a:ext>
            </a:extLst>
          </p:cNvPr>
          <p:cNvSpPr>
            <a:spLocks noGrp="1"/>
          </p:cNvSpPr>
          <p:nvPr>
            <p:ph type="sldNum" sz="quarter" idx="12"/>
          </p:nvPr>
        </p:nvSpPr>
        <p:spPr/>
        <p:txBody>
          <a:bodyPr/>
          <a:lstStyle/>
          <a:p>
            <a:fld id="{16630861-4318-414B-8E21-CA5F03E7BD41}" type="slidenum">
              <a:rPr lang="en-US" smtClean="0"/>
              <a:t>7</a:t>
            </a:fld>
            <a:endParaRPr lang="en-US"/>
          </a:p>
        </p:txBody>
      </p:sp>
      <p:pic>
        <p:nvPicPr>
          <p:cNvPr id="5" name="Picture 4" descr="A picture containing room&#10;&#10;Description automatically generated">
            <a:extLst>
              <a:ext uri="{FF2B5EF4-FFF2-40B4-BE49-F238E27FC236}">
                <a16:creationId xmlns:a16="http://schemas.microsoft.com/office/drawing/2014/main" id="{31137636-0C21-42AE-BD4E-3821E6B05EBB}"/>
              </a:ext>
            </a:extLst>
          </p:cNvPr>
          <p:cNvPicPr>
            <a:picLocks noChangeAspect="1"/>
          </p:cNvPicPr>
          <p:nvPr/>
        </p:nvPicPr>
        <p:blipFill>
          <a:blip r:embed="rId3"/>
          <a:stretch>
            <a:fillRect/>
          </a:stretch>
        </p:blipFill>
        <p:spPr>
          <a:xfrm>
            <a:off x="6468453" y="3202777"/>
            <a:ext cx="3857897" cy="2170067"/>
          </a:xfrm>
          <a:prstGeom prst="rect">
            <a:avLst/>
          </a:prstGeom>
        </p:spPr>
      </p:pic>
      <p:pic>
        <p:nvPicPr>
          <p:cNvPr id="7" name="Picture 6" descr="A picture containing piece, hand, paper, board&#10;&#10;Description automatically generated">
            <a:extLst>
              <a:ext uri="{FF2B5EF4-FFF2-40B4-BE49-F238E27FC236}">
                <a16:creationId xmlns:a16="http://schemas.microsoft.com/office/drawing/2014/main" id="{1D7D6716-0B97-4F46-B19B-471AC0DF4735}"/>
              </a:ext>
            </a:extLst>
          </p:cNvPr>
          <p:cNvPicPr>
            <a:picLocks noChangeAspect="1"/>
          </p:cNvPicPr>
          <p:nvPr/>
        </p:nvPicPr>
        <p:blipFill>
          <a:blip r:embed="rId4"/>
          <a:stretch>
            <a:fillRect/>
          </a:stretch>
        </p:blipFill>
        <p:spPr>
          <a:xfrm>
            <a:off x="2306406" y="2766823"/>
            <a:ext cx="2775857" cy="2775857"/>
          </a:xfrm>
          <a:prstGeom prst="rect">
            <a:avLst/>
          </a:prstGeom>
        </p:spPr>
      </p:pic>
    </p:spTree>
    <p:extLst>
      <p:ext uri="{BB962C8B-B14F-4D97-AF65-F5344CB8AC3E}">
        <p14:creationId xmlns:p14="http://schemas.microsoft.com/office/powerpoint/2010/main" val="2646385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5982-4620-42C5-89FE-302FEF95DB8C}"/>
              </a:ext>
            </a:extLst>
          </p:cNvPr>
          <p:cNvSpPr>
            <a:spLocks noGrp="1"/>
          </p:cNvSpPr>
          <p:nvPr>
            <p:ph type="title"/>
          </p:nvPr>
        </p:nvSpPr>
        <p:spPr/>
        <p:txBody>
          <a:bodyPr/>
          <a:lstStyle/>
          <a:p>
            <a:pPr algn="ctr"/>
            <a:r>
              <a:rPr lang="en-US"/>
              <a:t>COVID-19 UNKNOWNS</a:t>
            </a:r>
          </a:p>
        </p:txBody>
      </p:sp>
      <p:graphicFrame>
        <p:nvGraphicFramePr>
          <p:cNvPr id="5" name="Content Placeholder 4">
            <a:extLst>
              <a:ext uri="{FF2B5EF4-FFF2-40B4-BE49-F238E27FC236}">
                <a16:creationId xmlns:a16="http://schemas.microsoft.com/office/drawing/2014/main" id="{BFDCB492-3E27-4683-BC3F-5ACB7132ADCE}"/>
              </a:ext>
            </a:extLst>
          </p:cNvPr>
          <p:cNvGraphicFramePr>
            <a:graphicFrameLocks noGrp="1"/>
          </p:cNvGraphicFramePr>
          <p:nvPr>
            <p:ph idx="1"/>
            <p:extLst>
              <p:ext uri="{D42A27DB-BD31-4B8C-83A1-F6EECF244321}">
                <p14:modId xmlns:p14="http://schemas.microsoft.com/office/powerpoint/2010/main" val="539691804"/>
              </p:ext>
            </p:extLst>
          </p:nvPr>
        </p:nvGraphicFramePr>
        <p:xfrm>
          <a:off x="398463" y="1329179"/>
          <a:ext cx="11369675" cy="4544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9AA788E-BA8C-4DD9-B862-E106EEB44254}"/>
              </a:ext>
            </a:extLst>
          </p:cNvPr>
          <p:cNvSpPr>
            <a:spLocks noGrp="1"/>
          </p:cNvSpPr>
          <p:nvPr>
            <p:ph type="sldNum" sz="quarter" idx="12"/>
          </p:nvPr>
        </p:nvSpPr>
        <p:spPr/>
        <p:txBody>
          <a:bodyPr/>
          <a:lstStyle/>
          <a:p>
            <a:fld id="{16630861-4318-414B-8E21-CA5F03E7BD41}" type="slidenum">
              <a:rPr lang="en-US" smtClean="0"/>
              <a:t>8</a:t>
            </a:fld>
            <a:endParaRPr lang="en-US"/>
          </a:p>
        </p:txBody>
      </p:sp>
      <p:sp>
        <p:nvSpPr>
          <p:cNvPr id="6" name="Action Button: Help 5">
            <a:hlinkClick r:id="" action="ppaction://noaction" highlightClick="1"/>
            <a:extLst>
              <a:ext uri="{FF2B5EF4-FFF2-40B4-BE49-F238E27FC236}">
                <a16:creationId xmlns:a16="http://schemas.microsoft.com/office/drawing/2014/main" id="{A499D097-4B11-41A3-B696-C38610E5DD8E}"/>
              </a:ext>
            </a:extLst>
          </p:cNvPr>
          <p:cNvSpPr/>
          <p:nvPr/>
        </p:nvSpPr>
        <p:spPr>
          <a:xfrm>
            <a:off x="7136090" y="2386504"/>
            <a:ext cx="1042416" cy="1042416"/>
          </a:xfrm>
          <a:prstGeom prst="actionButtonHelp">
            <a:avLst/>
          </a:prstGeom>
          <a:solidFill>
            <a:srgbClr val="A7253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466979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24D8-5A2B-4F49-8FC6-F861D7493B18}"/>
              </a:ext>
            </a:extLst>
          </p:cNvPr>
          <p:cNvSpPr>
            <a:spLocks noGrp="1"/>
          </p:cNvSpPr>
          <p:nvPr>
            <p:ph type="title"/>
          </p:nvPr>
        </p:nvSpPr>
        <p:spPr/>
        <p:txBody>
          <a:bodyPr/>
          <a:lstStyle/>
          <a:p>
            <a:pPr algn="ctr"/>
            <a:r>
              <a:rPr lang="en-US"/>
              <a:t>DREAM</a:t>
            </a:r>
          </a:p>
        </p:txBody>
      </p:sp>
      <p:pic>
        <p:nvPicPr>
          <p:cNvPr id="6" name="Content Placeholder 5" descr="A person with hat&#10;&#10;Description automatically generated">
            <a:extLst>
              <a:ext uri="{FF2B5EF4-FFF2-40B4-BE49-F238E27FC236}">
                <a16:creationId xmlns:a16="http://schemas.microsoft.com/office/drawing/2014/main" id="{4C38DE0E-03ED-451A-9E24-15D1E0B792F4}"/>
              </a:ext>
            </a:extLst>
          </p:cNvPr>
          <p:cNvPicPr>
            <a:picLocks noGrp="1" noChangeAspect="1"/>
          </p:cNvPicPr>
          <p:nvPr>
            <p:ph idx="1"/>
          </p:nvPr>
        </p:nvPicPr>
        <p:blipFill>
          <a:blip r:embed="rId2"/>
          <a:stretch>
            <a:fillRect/>
          </a:stretch>
        </p:blipFill>
        <p:spPr>
          <a:xfrm>
            <a:off x="3260194" y="1543905"/>
            <a:ext cx="5646684" cy="4149725"/>
          </a:xfrm>
        </p:spPr>
      </p:pic>
      <p:sp>
        <p:nvSpPr>
          <p:cNvPr id="4" name="Slide Number Placeholder 3">
            <a:extLst>
              <a:ext uri="{FF2B5EF4-FFF2-40B4-BE49-F238E27FC236}">
                <a16:creationId xmlns:a16="http://schemas.microsoft.com/office/drawing/2014/main" id="{C016812D-20D7-4F20-A659-E83C613DEE79}"/>
              </a:ext>
            </a:extLst>
          </p:cNvPr>
          <p:cNvSpPr>
            <a:spLocks noGrp="1"/>
          </p:cNvSpPr>
          <p:nvPr>
            <p:ph type="sldNum" sz="quarter" idx="12"/>
          </p:nvPr>
        </p:nvSpPr>
        <p:spPr/>
        <p:txBody>
          <a:bodyPr/>
          <a:lstStyle/>
          <a:p>
            <a:fld id="{16630861-4318-414B-8E21-CA5F03E7BD41}" type="slidenum">
              <a:rPr lang="en-US" smtClean="0"/>
              <a:t>9</a:t>
            </a:fld>
            <a:endParaRPr lang="en-US"/>
          </a:p>
        </p:txBody>
      </p:sp>
    </p:spTree>
    <p:extLst>
      <p:ext uri="{BB962C8B-B14F-4D97-AF65-F5344CB8AC3E}">
        <p14:creationId xmlns:p14="http://schemas.microsoft.com/office/powerpoint/2010/main" val="1071798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VDE_2017Theme2">
  <a:themeElements>
    <a:clrScheme name="WVDE PPT Palette">
      <a:dk1>
        <a:srgbClr val="000000"/>
      </a:dk1>
      <a:lt1>
        <a:srgbClr val="FFFFFF"/>
      </a:lt1>
      <a:dk2>
        <a:srgbClr val="44546A"/>
      </a:dk2>
      <a:lt2>
        <a:srgbClr val="E7E6E6"/>
      </a:lt2>
      <a:accent1>
        <a:srgbClr val="004071"/>
      </a:accent1>
      <a:accent2>
        <a:srgbClr val="D3B257"/>
      </a:accent2>
      <a:accent3>
        <a:srgbClr val="60636B"/>
      </a:accent3>
      <a:accent4>
        <a:srgbClr val="00133F"/>
      </a:accent4>
      <a:accent5>
        <a:srgbClr val="A7253F"/>
      </a:accent5>
      <a:accent6>
        <a:srgbClr val="D1D3D4"/>
      </a:accent6>
      <a:hlink>
        <a:srgbClr val="A7253F"/>
      </a:hlink>
      <a:folHlink>
        <a:srgbClr val="00407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2.xml><?xml version="1.0" encoding="utf-8"?>
<a:theme xmlns:a="http://schemas.openxmlformats.org/drawingml/2006/main" name="WVDE_2017Theme2">
  <a:themeElements>
    <a:clrScheme name="WVDE PPT Palette">
      <a:dk1>
        <a:srgbClr val="000000"/>
      </a:dk1>
      <a:lt1>
        <a:srgbClr val="FFFFFF"/>
      </a:lt1>
      <a:dk2>
        <a:srgbClr val="44546A"/>
      </a:dk2>
      <a:lt2>
        <a:srgbClr val="E7E6E6"/>
      </a:lt2>
      <a:accent1>
        <a:srgbClr val="004071"/>
      </a:accent1>
      <a:accent2>
        <a:srgbClr val="D3B257"/>
      </a:accent2>
      <a:accent3>
        <a:srgbClr val="60636B"/>
      </a:accent3>
      <a:accent4>
        <a:srgbClr val="00133F"/>
      </a:accent4>
      <a:accent5>
        <a:srgbClr val="A7253F"/>
      </a:accent5>
      <a:accent6>
        <a:srgbClr val="D1D3D4"/>
      </a:accent6>
      <a:hlink>
        <a:srgbClr val="A7253F"/>
      </a:hlink>
      <a:folHlink>
        <a:srgbClr val="00407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3D629945A7D046AE417443D4EE85B7" ma:contentTypeVersion="13" ma:contentTypeDescription="Create a new document." ma:contentTypeScope="" ma:versionID="0bd6039d466f7ae750ae0da58752d56c">
  <xsd:schema xmlns:xsd="http://www.w3.org/2001/XMLSchema" xmlns:xs="http://www.w3.org/2001/XMLSchema" xmlns:p="http://schemas.microsoft.com/office/2006/metadata/properties" xmlns:ns3="1c827710-626d-4049-a7d2-f294cd4032bf" xmlns:ns4="2589e7ff-6bcf-4899-8897-54c1908f8391" targetNamespace="http://schemas.microsoft.com/office/2006/metadata/properties" ma:root="true" ma:fieldsID="fd644c6eb7ae2f7aaccdb8e679ca2c13" ns3:_="" ns4:_="">
    <xsd:import namespace="1c827710-626d-4049-a7d2-f294cd4032bf"/>
    <xsd:import namespace="2589e7ff-6bcf-4899-8897-54c1908f839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827710-626d-4049-a7d2-f294cd403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89e7ff-6bcf-4899-8897-54c1908f839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9A49B6-15F9-4726-A87A-D71437B227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827710-626d-4049-a7d2-f294cd4032bf"/>
    <ds:schemaRef ds:uri="2589e7ff-6bcf-4899-8897-54c1908f83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B5B0CE-4B18-4A6D-B68B-DD4628CEBFEF}">
  <ds:schemaRefs>
    <ds:schemaRef ds:uri="http://schemas.microsoft.com/sharepoint/v3/contenttype/forms"/>
  </ds:schemaRefs>
</ds:datastoreItem>
</file>

<file path=customXml/itemProps3.xml><?xml version="1.0" encoding="utf-8"?>
<ds:datastoreItem xmlns:ds="http://schemas.openxmlformats.org/officeDocument/2006/customXml" ds:itemID="{ED9F7CF4-D5FE-4F2E-9726-293848BD5A53}">
  <ds:schemaRefs>
    <ds:schemaRef ds:uri="http://purl.org/dc/elements/1.1/"/>
    <ds:schemaRef ds:uri="http://schemas.microsoft.com/office/2006/metadata/properties"/>
    <ds:schemaRef ds:uri="1c827710-626d-4049-a7d2-f294cd4032bf"/>
    <ds:schemaRef ds:uri="2589e7ff-6bcf-4899-8897-54c1908f839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WVDE_2017Theme2</Template>
  <TotalTime>58</TotalTime>
  <Words>2521</Words>
  <Application>Microsoft Office PowerPoint</Application>
  <PresentationFormat>Widescreen</PresentationFormat>
  <Paragraphs>424</Paragraphs>
  <Slides>56</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56</vt:i4>
      </vt:variant>
    </vt:vector>
  </HeadingPairs>
  <TitlesOfParts>
    <vt:vector size="65" baseType="lpstr">
      <vt:lpstr>Arial</vt:lpstr>
      <vt:lpstr>Calibri</vt:lpstr>
      <vt:lpstr>Calibri Light</vt:lpstr>
      <vt:lpstr>Fira Sans</vt:lpstr>
      <vt:lpstr>Fira Sans Ultra</vt:lpstr>
      <vt:lpstr>Vollkorn</vt:lpstr>
      <vt:lpstr>Wingdings</vt:lpstr>
      <vt:lpstr>WVDE_2017Theme2</vt:lpstr>
      <vt:lpstr>WVDE_2017Theme2</vt:lpstr>
      <vt:lpstr>PowerPoint Presentation</vt:lpstr>
      <vt:lpstr>WELCOME!</vt:lpstr>
      <vt:lpstr>GOALS</vt:lpstr>
      <vt:lpstr>INTERACTION</vt:lpstr>
      <vt:lpstr>ACCESS TO CHAT BOX  AND SURVEYS</vt:lpstr>
      <vt:lpstr>BACK TO TEAMS</vt:lpstr>
      <vt:lpstr>RETURN TO SCHOOL</vt:lpstr>
      <vt:lpstr>COVID-19 UNKNOWNS</vt:lpstr>
      <vt:lpstr>DREAM</vt:lpstr>
      <vt:lpstr>REALITY  (FOR NOW)</vt:lpstr>
      <vt:lpstr>SERVICES</vt:lpstr>
      <vt:lpstr>TOGETHER WE CAN DO THIS!</vt:lpstr>
      <vt:lpstr>TIME TO THINK "OUTSIDE THE BOX"</vt:lpstr>
      <vt:lpstr>DO NOT’S AND DO’S </vt:lpstr>
      <vt:lpstr>MULTI-TIERED SYSTEM OF SUPPORTS (MTSS)</vt:lpstr>
      <vt:lpstr>MULTI-TIERED SYSTEM OF SUPPORTS  </vt:lpstr>
      <vt:lpstr>WVMTSS AND THE STEPS PROGRAM</vt:lpstr>
      <vt:lpstr>THE STEPS PROGRAM AND SPECIAL EDUCATION  </vt:lpstr>
      <vt:lpstr> THE STEPS PROGRAM</vt:lpstr>
      <vt:lpstr>USING STEPS</vt:lpstr>
      <vt:lpstr>BUILDING BLOCKS OF THE STEPS PROGRAM</vt:lpstr>
      <vt:lpstr>SERVING STUDENTS WITH COMMUNICATION DISORDERS</vt:lpstr>
      <vt:lpstr>CHANGING THE WAY WE DO THINGS</vt:lpstr>
      <vt:lpstr>DEFINING EARLY INTERVENTION SERVICES?</vt:lpstr>
      <vt:lpstr>THE ETHICS OF PROVIDING SERVICES</vt:lpstr>
      <vt:lpstr>PARENT PERMISSION</vt:lpstr>
      <vt:lpstr>DOCUMENTATION</vt:lpstr>
      <vt:lpstr>THE STEPS PROGRAM</vt:lpstr>
      <vt:lpstr>PowerPoint Presentation</vt:lpstr>
      <vt:lpstr>EDUCATION ACTIVITIES</vt:lpstr>
      <vt:lpstr>PREVENTION</vt:lpstr>
      <vt:lpstr>PREVENTION ACTIVITIES</vt:lpstr>
      <vt:lpstr>INTERVENTION</vt:lpstr>
      <vt:lpstr>SUCCESS!</vt:lpstr>
      <vt:lpstr>SUCCESS ACTIVITIES</vt:lpstr>
      <vt:lpstr>POSSIBLE CANDIDATES  FOR STEPS PROGRAM</vt:lpstr>
      <vt:lpstr>POSSIBLE CANDIDATES  FOR STEPS PROGRAM</vt:lpstr>
      <vt:lpstr>ADDITIONAL CANDIDATES FOR STEPS PROGRAM</vt:lpstr>
      <vt:lpstr>CANDIDATES FOR STEPS</vt:lpstr>
      <vt:lpstr>PROFESSIONAL JUDGEMENT</vt:lpstr>
      <vt:lpstr>NEXT STEPS AFTER REVIEW</vt:lpstr>
      <vt:lpstr>DOCUMENTATION FOR STEPS </vt:lpstr>
      <vt:lpstr>DOCUMENTATION</vt:lpstr>
      <vt:lpstr>PARENT PERMISSION SECTION</vt:lpstr>
      <vt:lpstr>DOCUMENTATION OF STUDENTS</vt:lpstr>
      <vt:lpstr>STEPS ACTIVITIES FORM</vt:lpstr>
      <vt:lpstr>CODES</vt:lpstr>
      <vt:lpstr>SUMMARY</vt:lpstr>
      <vt:lpstr>EXAMPLE</vt:lpstr>
      <vt:lpstr>STEPS ACTIVITIES FORM</vt:lpstr>
      <vt:lpstr>SURVEY</vt:lpstr>
      <vt:lpstr>COMPLETE THIS FOR EACH SESSION YOU ATTEND</vt:lpstr>
      <vt:lpstr>CONTACT INFORMATION</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Daniels</dc:creator>
  <cp:lastModifiedBy>Lee Ann Brammer</cp:lastModifiedBy>
  <cp:revision>5</cp:revision>
  <dcterms:created xsi:type="dcterms:W3CDTF">2017-05-08T14:21:19Z</dcterms:created>
  <dcterms:modified xsi:type="dcterms:W3CDTF">2020-08-10T13:13:38Z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0x010100CF3D629945A7D046AE417443D4EE85B7</vt:lpwstr>
  </property>
</Properties>
</file>