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343" r:id="rId3"/>
    <p:sldId id="346" r:id="rId4"/>
    <p:sldId id="295" r:id="rId5"/>
    <p:sldId id="335" r:id="rId6"/>
    <p:sldId id="351" r:id="rId7"/>
    <p:sldId id="347" r:id="rId8"/>
    <p:sldId id="352" r:id="rId9"/>
    <p:sldId id="350" r:id="rId10"/>
    <p:sldId id="348" r:id="rId11"/>
    <p:sldId id="349" r:id="rId12"/>
    <p:sldId id="356" r:id="rId13"/>
    <p:sldId id="353" r:id="rId14"/>
    <p:sldId id="357" r:id="rId15"/>
    <p:sldId id="359" r:id="rId16"/>
    <p:sldId id="384" r:id="rId17"/>
    <p:sldId id="355" r:id="rId18"/>
    <p:sldId id="358" r:id="rId19"/>
    <p:sldId id="362" r:id="rId20"/>
    <p:sldId id="380" r:id="rId21"/>
    <p:sldId id="340" r:id="rId22"/>
    <p:sldId id="390" r:id="rId23"/>
    <p:sldId id="361" r:id="rId24"/>
    <p:sldId id="376" r:id="rId25"/>
    <p:sldId id="377" r:id="rId26"/>
    <p:sldId id="385" r:id="rId27"/>
    <p:sldId id="386" r:id="rId28"/>
    <p:sldId id="363" r:id="rId29"/>
    <p:sldId id="366" r:id="rId30"/>
    <p:sldId id="364" r:id="rId31"/>
    <p:sldId id="365" r:id="rId32"/>
    <p:sldId id="387" r:id="rId33"/>
    <p:sldId id="381" r:id="rId34"/>
    <p:sldId id="382" r:id="rId35"/>
    <p:sldId id="388" r:id="rId36"/>
    <p:sldId id="389" r:id="rId37"/>
    <p:sldId id="371" r:id="rId38"/>
    <p:sldId id="372" r:id="rId39"/>
    <p:sldId id="378" r:id="rId40"/>
    <p:sldId id="368" r:id="rId41"/>
    <p:sldId id="369" r:id="rId42"/>
    <p:sldId id="379" r:id="rId43"/>
    <p:sldId id="383" r:id="rId44"/>
    <p:sldId id="375" r:id="rId45"/>
    <p:sldId id="354" r:id="rId46"/>
    <p:sldId id="269" r:id="rId4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84844" autoAdjust="0"/>
  </p:normalViewPr>
  <p:slideViewPr>
    <p:cSldViewPr snapToGrid="0" snapToObjects="1">
      <p:cViewPr varScale="1">
        <p:scale>
          <a:sx n="97" d="100"/>
          <a:sy n="97"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E1CCD718-5C9E-0F41-8F48-4EA387E4022C}" type="datetimeFigureOut">
              <a:rPr lang="en-US" smtClean="0"/>
              <a:t>8/6/2020</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2AEE2DE-F569-CB47-AE41-C8EBB0F45B6F}" type="slidenum">
              <a:rPr lang="en-US" smtClean="0"/>
              <a:t>‹#›</a:t>
            </a:fld>
            <a:endParaRPr lang="en-US" dirty="0"/>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a:t>
            </a:fld>
            <a:endParaRPr lang="en-US" dirty="0"/>
          </a:p>
        </p:txBody>
      </p:sp>
    </p:spTree>
    <p:extLst>
      <p:ext uri="{BB962C8B-B14F-4D97-AF65-F5344CB8AC3E}">
        <p14:creationId xmlns:p14="http://schemas.microsoft.com/office/powerpoint/2010/main" val="154801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43</a:t>
            </a:fld>
            <a:endParaRPr lang="en-US" dirty="0"/>
          </a:p>
        </p:txBody>
      </p:sp>
    </p:spTree>
    <p:extLst>
      <p:ext uri="{BB962C8B-B14F-4D97-AF65-F5344CB8AC3E}">
        <p14:creationId xmlns:p14="http://schemas.microsoft.com/office/powerpoint/2010/main" val="215583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dirty="0"/>
          </a:p>
        </p:txBody>
      </p:sp>
    </p:spTree>
    <p:extLst>
      <p:ext uri="{BB962C8B-B14F-4D97-AF65-F5344CB8AC3E}">
        <p14:creationId xmlns:p14="http://schemas.microsoft.com/office/powerpoint/2010/main" val="18710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 would like to point out a few aspects about Microsoft Teams that will help ensure we do not have issues with audio during the meeting. If you are joining us by using a computer or cell phone application, you will notice that there is a bar with icons for a camera, microphone, an arrow, three dots, a chat bubble, people and a telephone. If you do not see the menu bar you may need to move your mouse near the bottom of the screen in order for it to show up. At this time I would like to ask that you please make certain the camera and microphone icons have a line through them. You will have the opportunity to remove the line and unmute yourself during our Q&amp;A slides found throughout the presentation or by using the meeting chat by selecting the text bubble. You may also select the three dots and closed captioning if you wish. If you are joining us by phone, please select *6 to mute your audio and know that selecting *1 will provide you with a complete list of phone menu options.</a:t>
            </a:r>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dirty="0"/>
          </a:p>
        </p:txBody>
      </p:sp>
    </p:spTree>
    <p:extLst>
      <p:ext uri="{BB962C8B-B14F-4D97-AF65-F5344CB8AC3E}">
        <p14:creationId xmlns:p14="http://schemas.microsoft.com/office/powerpoint/2010/main" val="251005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dirty="0"/>
          </a:p>
        </p:txBody>
      </p:sp>
    </p:spTree>
    <p:extLst>
      <p:ext uri="{BB962C8B-B14F-4D97-AF65-F5344CB8AC3E}">
        <p14:creationId xmlns:p14="http://schemas.microsoft.com/office/powerpoint/2010/main" val="352831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dirty="0"/>
          </a:p>
        </p:txBody>
      </p:sp>
    </p:spTree>
    <p:extLst>
      <p:ext uri="{BB962C8B-B14F-4D97-AF65-F5344CB8AC3E}">
        <p14:creationId xmlns:p14="http://schemas.microsoft.com/office/powerpoint/2010/main" val="407058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which are unique:</a:t>
            </a:r>
          </a:p>
          <a:p>
            <a:r>
              <a:rPr lang="en-US" dirty="0"/>
              <a:t>Fingerprints</a:t>
            </a:r>
          </a:p>
          <a:p>
            <a:r>
              <a:rPr lang="en-US" dirty="0"/>
              <a:t>Iris</a:t>
            </a:r>
          </a:p>
          <a:p>
            <a:r>
              <a:rPr lang="en-US" dirty="0"/>
              <a:t>Face</a:t>
            </a:r>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dirty="0"/>
          </a:p>
        </p:txBody>
      </p:sp>
    </p:spTree>
    <p:extLst>
      <p:ext uri="{BB962C8B-B14F-4D97-AF65-F5344CB8AC3E}">
        <p14:creationId xmlns:p14="http://schemas.microsoft.com/office/powerpoint/2010/main" val="383870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dirty="0"/>
          </a:p>
        </p:txBody>
      </p:sp>
    </p:spTree>
    <p:extLst>
      <p:ext uri="{BB962C8B-B14F-4D97-AF65-F5344CB8AC3E}">
        <p14:creationId xmlns:p14="http://schemas.microsoft.com/office/powerpoint/2010/main" val="58117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group participation on this section to get people excited about teaching</a:t>
            </a:r>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dirty="0"/>
          </a:p>
        </p:txBody>
      </p:sp>
    </p:spTree>
    <p:extLst>
      <p:ext uri="{BB962C8B-B14F-4D97-AF65-F5344CB8AC3E}">
        <p14:creationId xmlns:p14="http://schemas.microsoft.com/office/powerpoint/2010/main" val="248262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WVDE also offers information about the Troops to Teachers program as an initiative focused on the recruitment of veterans as teachers. This program is provided by the Defense Activity for Non-Traditional Education Support and may offer career counseling, job placement assistance, and financial assistance to those who qualify. To find our more about this program, please visit www.proudteserveagain.com or the www.teachwv.com websites. </a:t>
            </a:r>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dirty="0"/>
          </a:p>
        </p:txBody>
      </p:sp>
    </p:spTree>
    <p:extLst>
      <p:ext uri="{BB962C8B-B14F-4D97-AF65-F5344CB8AC3E}">
        <p14:creationId xmlns:p14="http://schemas.microsoft.com/office/powerpoint/2010/main" val="261529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dirty="0"/>
          </a:p>
        </p:txBody>
      </p:sp>
    </p:spTree>
    <p:extLst>
      <p:ext uri="{BB962C8B-B14F-4D97-AF65-F5344CB8AC3E}">
        <p14:creationId xmlns:p14="http://schemas.microsoft.com/office/powerpoint/2010/main" val="2821550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vde.us/lovemywvschoo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vde.us/lovemywvscho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eachwv.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tmmaynar@k12.wv.us" TargetMode="External"/><Relationship Id="rId2" Type="http://schemas.openxmlformats.org/officeDocument/2006/relationships/hyperlink" Target="http://www.educatorsrising.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roudtoserveagai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udentdoctor.net/2017/11/22/five-criteria-consider-choosing-medical-schoo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eachwv.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vde.state.wv.us/policies/" TargetMode="External"/><Relationship Id="rId2" Type="http://schemas.openxmlformats.org/officeDocument/2006/relationships/hyperlink" Target="http://www.teachwv.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nces.ed.gov/collegenavigato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veis.k12.wv.us/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nclecrappy.com/category/sports/page/26/" TargetMode="External"/><Relationship Id="rId7" Type="http://schemas.openxmlformats.org/officeDocument/2006/relationships/hyperlink" Target="https://creativecommons.org/licenses/by-nd/3.0/"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theconversation.com/explainer-what-is-a-small-private-online-course-34542" TargetMode="External"/><Relationship Id="rId5" Type="http://schemas.openxmlformats.org/officeDocument/2006/relationships/image" Target="../media/image14.jpg"/><Relationship Id="rId4" Type="http://schemas.openxmlformats.org/officeDocument/2006/relationships/hyperlink" Target="https://creativecommons.org/licenses/by-nc-sa/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eachwv.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clipart.org/detail/278691/teaching-ic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pkitten.blogspot.com/2010/11/monday-miscellany_15.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vde.us/certification/certification-inf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vde.us/covid19/" TargetMode="External"/><Relationship Id="rId4" Type="http://schemas.openxmlformats.org/officeDocument/2006/relationships/hyperlink" Target="https://wvde.us/school-system-re-entr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am01.safelinks.protection.outlook.com/?url=https://forms.office.com/Pages/ResponsePage.aspx?id%3DS7AZ4AwzekaLrgn7FzdNapE-Oszzk9RJgS7C6cljCXdUMVc3VUoyS1cxMDRGWVZRMTMzMkJaTVU5MC4u&amp;data=02|01|rmellace@k12.wv.us|c0560767be3647c77ac408d834bf9818|e019b04b330c467a8bae09fb17374d6a|0|0|637317346203756404&amp;sdata=uMa0OQPA3Z4J9xOr/0YTpWnpxYb0qtuJPYz%2BSXqyuOY%3D&amp;reserved=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melissa.depperfamily.net/blog/?p=569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clipart.org/detail/174002/snowflak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ublicdomainfiles.com/show_file.php?id=1348804201671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7734CE-C779-4A99-BD79-E8765B7780AF}"/>
              </a:ext>
            </a:extLst>
          </p:cNvPr>
          <p:cNvSpPr>
            <a:spLocks noGrp="1"/>
          </p:cNvSpPr>
          <p:nvPr>
            <p:ph type="ctrTitle"/>
          </p:nvPr>
        </p:nvSpPr>
        <p:spPr>
          <a:xfrm>
            <a:off x="178776" y="4533712"/>
            <a:ext cx="11834447" cy="1713781"/>
          </a:xfrm>
        </p:spPr>
        <p:txBody>
          <a:bodyPr>
            <a:normAutofit fontScale="90000"/>
          </a:bodyPr>
          <a:lstStyle/>
          <a:p>
            <a:r>
              <a:rPr lang="en-US" sz="4000" b="1" dirty="0">
                <a:latin typeface="+mn-lt"/>
              </a:rPr>
              <a:t>Teacher Recruitment and Licensure Pathways</a:t>
            </a:r>
            <a:br>
              <a:rPr lang="en-US" sz="3600" b="1" dirty="0">
                <a:latin typeface="+mn-lt"/>
              </a:rPr>
            </a:br>
            <a:br>
              <a:rPr lang="en-US" dirty="0">
                <a:latin typeface="+mn-lt"/>
              </a:rPr>
            </a:br>
            <a:r>
              <a:rPr lang="en-US" sz="2700" dirty="0">
                <a:latin typeface="+mn-lt"/>
              </a:rPr>
              <a:t>Instructional Support for Professional Learning Forum</a:t>
            </a:r>
            <a:br>
              <a:rPr lang="en-US" sz="2700" dirty="0">
                <a:latin typeface="+mn-lt"/>
              </a:rPr>
            </a:br>
            <a:r>
              <a:rPr lang="en-US" sz="2700" dirty="0">
                <a:latin typeface="+mn-lt"/>
              </a:rPr>
              <a:t>August 6, 2020</a:t>
            </a:r>
            <a:br>
              <a:rPr lang="en-US" sz="2700" dirty="0">
                <a:latin typeface="+mn-lt"/>
              </a:rPr>
            </a:br>
            <a:endParaRPr lang="en-US" sz="2700" dirty="0">
              <a:latin typeface="+mn-lt"/>
            </a:endParaRPr>
          </a:p>
        </p:txBody>
      </p:sp>
    </p:spTree>
    <p:extLst>
      <p:ext uri="{BB962C8B-B14F-4D97-AF65-F5344CB8AC3E}">
        <p14:creationId xmlns:p14="http://schemas.microsoft.com/office/powerpoint/2010/main" val="261986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5A52-F3FC-4960-BA0D-45E8B293CDB6}"/>
              </a:ext>
            </a:extLst>
          </p:cNvPr>
          <p:cNvSpPr>
            <a:spLocks noGrp="1"/>
          </p:cNvSpPr>
          <p:nvPr>
            <p:ph type="title"/>
          </p:nvPr>
        </p:nvSpPr>
        <p:spPr/>
        <p:txBody>
          <a:bodyPr/>
          <a:lstStyle/>
          <a:p>
            <a:pPr algn="ctr"/>
            <a:r>
              <a:rPr lang="en-US" dirty="0">
                <a:latin typeface="+mn-lt"/>
              </a:rPr>
              <a:t>Creating a Plan for Teacher Recruitment</a:t>
            </a:r>
          </a:p>
        </p:txBody>
      </p:sp>
      <p:sp>
        <p:nvSpPr>
          <p:cNvPr id="3" name="Content Placeholder 2">
            <a:extLst>
              <a:ext uri="{FF2B5EF4-FFF2-40B4-BE49-F238E27FC236}">
                <a16:creationId xmlns:a16="http://schemas.microsoft.com/office/drawing/2014/main" id="{E27A0883-E542-4FD7-A0A4-6DB01487C3B5}"/>
              </a:ext>
            </a:extLst>
          </p:cNvPr>
          <p:cNvSpPr>
            <a:spLocks noGrp="1"/>
          </p:cNvSpPr>
          <p:nvPr>
            <p:ph idx="1"/>
          </p:nvPr>
        </p:nvSpPr>
        <p:spPr>
          <a:xfrm>
            <a:off x="268941" y="1723293"/>
            <a:ext cx="11631706" cy="4149969"/>
          </a:xfrm>
        </p:spPr>
        <p:txBody>
          <a:bodyPr>
            <a:normAutofit/>
          </a:bodyPr>
          <a:lstStyle/>
          <a:p>
            <a:pPr marL="0" indent="0">
              <a:buNone/>
            </a:pPr>
            <a:r>
              <a:rPr lang="en-US" b="1" dirty="0">
                <a:latin typeface="+mn-lt"/>
              </a:rPr>
              <a:t>Steps:</a:t>
            </a:r>
          </a:p>
          <a:p>
            <a:pPr marL="514350" indent="-514350">
              <a:buFont typeface="+mj-lt"/>
              <a:buAutoNum type="arabicPeriod"/>
            </a:pPr>
            <a:r>
              <a:rPr lang="en-US" dirty="0">
                <a:latin typeface="+mn-lt"/>
              </a:rPr>
              <a:t>Conduct a needs analysis</a:t>
            </a:r>
          </a:p>
          <a:p>
            <a:pPr marL="514350" indent="-514350">
              <a:buFont typeface="+mj-lt"/>
              <a:buAutoNum type="arabicPeriod"/>
            </a:pPr>
            <a:r>
              <a:rPr lang="en-US" dirty="0">
                <a:latin typeface="+mn-lt"/>
              </a:rPr>
              <a:t>Identify potential barriers for prospective teacher candidates</a:t>
            </a:r>
          </a:p>
          <a:p>
            <a:pPr marL="514350" indent="-514350">
              <a:buFont typeface="+mj-lt"/>
              <a:buAutoNum type="arabicPeriod"/>
            </a:pPr>
            <a:r>
              <a:rPr lang="en-US" dirty="0">
                <a:latin typeface="+mn-lt"/>
              </a:rPr>
              <a:t>Identify local, state, and federal resources to support candidates</a:t>
            </a:r>
          </a:p>
          <a:p>
            <a:r>
              <a:rPr lang="en-US" dirty="0">
                <a:latin typeface="+mn-lt"/>
              </a:rPr>
              <a:t>This process is one part of annual strategic planning.</a:t>
            </a:r>
          </a:p>
          <a:p>
            <a:r>
              <a:rPr lang="en-US" dirty="0">
                <a:latin typeface="+mn-lt"/>
              </a:rPr>
              <a:t>Use data analysis to see how the strategies and resources you use are impacting staffing needs and the success of students.</a:t>
            </a:r>
          </a:p>
        </p:txBody>
      </p:sp>
      <p:sp>
        <p:nvSpPr>
          <p:cNvPr id="4" name="Slide Number Placeholder 3">
            <a:extLst>
              <a:ext uri="{FF2B5EF4-FFF2-40B4-BE49-F238E27FC236}">
                <a16:creationId xmlns:a16="http://schemas.microsoft.com/office/drawing/2014/main" id="{1E81A009-A483-4629-B2D1-8E84F1B70B1E}"/>
              </a:ext>
            </a:extLst>
          </p:cNvPr>
          <p:cNvSpPr>
            <a:spLocks noGrp="1"/>
          </p:cNvSpPr>
          <p:nvPr>
            <p:ph type="sldNum" sz="quarter" idx="12"/>
          </p:nvPr>
        </p:nvSpPr>
        <p:spPr/>
        <p:txBody>
          <a:bodyPr/>
          <a:lstStyle/>
          <a:p>
            <a:fld id="{16630861-4318-414B-8E21-CA5F03E7BD41}" type="slidenum">
              <a:rPr lang="en-US" smtClean="0"/>
              <a:t>10</a:t>
            </a:fld>
            <a:endParaRPr lang="en-US" dirty="0"/>
          </a:p>
        </p:txBody>
      </p:sp>
    </p:spTree>
    <p:extLst>
      <p:ext uri="{BB962C8B-B14F-4D97-AF65-F5344CB8AC3E}">
        <p14:creationId xmlns:p14="http://schemas.microsoft.com/office/powerpoint/2010/main" val="111413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06B0-FCC9-4117-A08D-07BFE017E673}"/>
              </a:ext>
            </a:extLst>
          </p:cNvPr>
          <p:cNvSpPr>
            <a:spLocks noGrp="1"/>
          </p:cNvSpPr>
          <p:nvPr>
            <p:ph type="title"/>
          </p:nvPr>
        </p:nvSpPr>
        <p:spPr/>
        <p:txBody>
          <a:bodyPr/>
          <a:lstStyle/>
          <a:p>
            <a:r>
              <a:rPr lang="en-US" dirty="0">
                <a:latin typeface="+mn-lt"/>
              </a:rPr>
              <a:t>Considerations for Conducting a Needs Analysis</a:t>
            </a:r>
          </a:p>
        </p:txBody>
      </p:sp>
      <p:sp>
        <p:nvSpPr>
          <p:cNvPr id="3" name="Content Placeholder 2">
            <a:extLst>
              <a:ext uri="{FF2B5EF4-FFF2-40B4-BE49-F238E27FC236}">
                <a16:creationId xmlns:a16="http://schemas.microsoft.com/office/drawing/2014/main" id="{5ABBB650-D09F-4D12-BF67-54BF90C40057}"/>
              </a:ext>
            </a:extLst>
          </p:cNvPr>
          <p:cNvSpPr>
            <a:spLocks noGrp="1"/>
          </p:cNvSpPr>
          <p:nvPr>
            <p:ph idx="1"/>
          </p:nvPr>
        </p:nvSpPr>
        <p:spPr>
          <a:xfrm>
            <a:off x="268941" y="1371601"/>
            <a:ext cx="11672047" cy="4773706"/>
          </a:xfrm>
        </p:spPr>
        <p:txBody>
          <a:bodyPr>
            <a:normAutofit/>
          </a:bodyPr>
          <a:lstStyle/>
          <a:p>
            <a:pPr marL="0" indent="0">
              <a:buNone/>
            </a:pPr>
            <a:r>
              <a:rPr lang="en-US" b="1" dirty="0">
                <a:latin typeface="+mn-lt"/>
              </a:rPr>
              <a:t>Shortage Area Data</a:t>
            </a:r>
          </a:p>
          <a:p>
            <a:pPr lvl="1"/>
            <a:r>
              <a:rPr lang="en-US" sz="2800" dirty="0">
                <a:latin typeface="+mn-lt"/>
              </a:rPr>
              <a:t>Identify positions with teachers who are not fully-certified </a:t>
            </a:r>
          </a:p>
          <a:p>
            <a:pPr lvl="1"/>
            <a:r>
              <a:rPr lang="en-US" sz="2800" dirty="0">
                <a:latin typeface="+mn-lt"/>
              </a:rPr>
              <a:t>Identify positions where teachers are certified for some, but not all of the courses they are teaching</a:t>
            </a:r>
          </a:p>
          <a:p>
            <a:pPr lvl="1"/>
            <a:r>
              <a:rPr lang="en-US" sz="2800" dirty="0">
                <a:latin typeface="+mn-lt"/>
              </a:rPr>
              <a:t>Are vacancies centralized to a specific location(s) or school(s)?</a:t>
            </a:r>
          </a:p>
          <a:p>
            <a:pPr marL="0" indent="0">
              <a:buNone/>
            </a:pPr>
            <a:endParaRPr lang="en-US" sz="1400" b="1" dirty="0">
              <a:latin typeface="+mn-lt"/>
            </a:endParaRPr>
          </a:p>
          <a:p>
            <a:pPr marL="0" indent="0">
              <a:buNone/>
            </a:pPr>
            <a:r>
              <a:rPr lang="en-US" b="1" dirty="0">
                <a:latin typeface="+mn-lt"/>
              </a:rPr>
              <a:t>Identifying Partnerships and Sources of Teacher Candidates</a:t>
            </a:r>
          </a:p>
          <a:p>
            <a:pPr lvl="1"/>
            <a:r>
              <a:rPr lang="en-US" sz="2800" dirty="0">
                <a:latin typeface="+mn-lt"/>
              </a:rPr>
              <a:t>Is the school district working closely with an IHE for student teaching?</a:t>
            </a:r>
          </a:p>
          <a:p>
            <a:pPr lvl="1"/>
            <a:r>
              <a:rPr lang="en-US" sz="2800" dirty="0">
                <a:latin typeface="+mn-lt"/>
              </a:rPr>
              <a:t>What community stakeholders have collaborated on this topic?</a:t>
            </a:r>
          </a:p>
          <a:p>
            <a:pPr lvl="1"/>
            <a:r>
              <a:rPr lang="en-US" sz="2800" dirty="0">
                <a:latin typeface="+mn-lt"/>
              </a:rPr>
              <a:t>What audiences have been targeted for the recruitment of teachers?</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C823B63-6DC9-41E4-9675-31A246D3AD36}"/>
              </a:ext>
            </a:extLst>
          </p:cNvPr>
          <p:cNvSpPr>
            <a:spLocks noGrp="1"/>
          </p:cNvSpPr>
          <p:nvPr>
            <p:ph type="sldNum" sz="quarter" idx="12"/>
          </p:nvPr>
        </p:nvSpPr>
        <p:spPr/>
        <p:txBody>
          <a:bodyPr/>
          <a:lstStyle/>
          <a:p>
            <a:fld id="{16630861-4318-414B-8E21-CA5F03E7BD41}" type="slidenum">
              <a:rPr lang="en-US" smtClean="0"/>
              <a:t>11</a:t>
            </a:fld>
            <a:endParaRPr lang="en-US" dirty="0"/>
          </a:p>
        </p:txBody>
      </p:sp>
    </p:spTree>
    <p:extLst>
      <p:ext uri="{BB962C8B-B14F-4D97-AF65-F5344CB8AC3E}">
        <p14:creationId xmlns:p14="http://schemas.microsoft.com/office/powerpoint/2010/main" val="404171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CE5-A190-40B4-9B1B-4AA945F41A6C}"/>
              </a:ext>
            </a:extLst>
          </p:cNvPr>
          <p:cNvSpPr>
            <a:spLocks noGrp="1"/>
          </p:cNvSpPr>
          <p:nvPr>
            <p:ph type="title"/>
          </p:nvPr>
        </p:nvSpPr>
        <p:spPr>
          <a:xfrm>
            <a:off x="398585" y="23820"/>
            <a:ext cx="11369903" cy="1400159"/>
          </a:xfrm>
        </p:spPr>
        <p:txBody>
          <a:bodyPr/>
          <a:lstStyle/>
          <a:p>
            <a:r>
              <a:rPr lang="en-US" dirty="0">
                <a:latin typeface="+mn-lt"/>
              </a:rPr>
              <a:t>Considerations for Conducting a Needs Analysis</a:t>
            </a:r>
          </a:p>
        </p:txBody>
      </p:sp>
      <p:sp>
        <p:nvSpPr>
          <p:cNvPr id="3" name="Content Placeholder 2">
            <a:extLst>
              <a:ext uri="{FF2B5EF4-FFF2-40B4-BE49-F238E27FC236}">
                <a16:creationId xmlns:a16="http://schemas.microsoft.com/office/drawing/2014/main" id="{B70732DB-2661-4BD1-A4B6-B59AA039652E}"/>
              </a:ext>
            </a:extLst>
          </p:cNvPr>
          <p:cNvSpPr>
            <a:spLocks noGrp="1"/>
          </p:cNvSpPr>
          <p:nvPr>
            <p:ph idx="1"/>
          </p:nvPr>
        </p:nvSpPr>
        <p:spPr>
          <a:xfrm>
            <a:off x="398585" y="1238251"/>
            <a:ext cx="11369903" cy="4596536"/>
          </a:xfrm>
        </p:spPr>
        <p:txBody>
          <a:bodyPr>
            <a:normAutofit/>
          </a:bodyPr>
          <a:lstStyle/>
          <a:p>
            <a:pPr marL="0" indent="0">
              <a:buNone/>
            </a:pPr>
            <a:r>
              <a:rPr lang="en-US" b="1" dirty="0">
                <a:latin typeface="Calibri" panose="020F0502020204030204" pitchFamily="34" charset="0"/>
                <a:cs typeface="Calibri" panose="020F0502020204030204" pitchFamily="34" charset="0"/>
              </a:rPr>
              <a:t>Licensure Pathways Data</a:t>
            </a:r>
          </a:p>
          <a:p>
            <a:pPr lvl="1"/>
            <a:r>
              <a:rPr lang="en-US" sz="2800" dirty="0">
                <a:latin typeface="Calibri" panose="020F0502020204030204" pitchFamily="34" charset="0"/>
                <a:cs typeface="Calibri" panose="020F0502020204030204" pitchFamily="34" charset="0"/>
              </a:rPr>
              <a:t>What pathways do community members use to become certified?</a:t>
            </a:r>
          </a:p>
          <a:p>
            <a:pPr lvl="1"/>
            <a:r>
              <a:rPr lang="en-US" sz="2800" dirty="0">
                <a:latin typeface="Calibri" panose="020F0502020204030204" pitchFamily="34" charset="0"/>
                <a:cs typeface="Calibri" panose="020F0502020204030204" pitchFamily="34" charset="0"/>
              </a:rPr>
              <a:t>Does the school district utilize alternative certification?</a:t>
            </a:r>
          </a:p>
          <a:p>
            <a:pPr lvl="1"/>
            <a:r>
              <a:rPr lang="en-US" sz="2800" dirty="0">
                <a:latin typeface="Calibri" panose="020F0502020204030204" pitchFamily="34" charset="0"/>
                <a:cs typeface="Calibri" panose="020F0502020204030204" pitchFamily="34" charset="0"/>
              </a:rPr>
              <a:t>If alternative certification is available, is the program meeting the district’s needs?</a:t>
            </a:r>
          </a:p>
          <a:p>
            <a:pPr lvl="1"/>
            <a:r>
              <a:rPr lang="en-US" sz="2800" dirty="0">
                <a:latin typeface="Calibri" panose="020F0502020204030204" pitchFamily="34" charset="0"/>
                <a:cs typeface="Calibri" panose="020F0502020204030204" pitchFamily="34" charset="0"/>
              </a:rPr>
              <a:t>Are supports for beginning teachers adequate and how are they performing on evaluations? </a:t>
            </a:r>
          </a:p>
          <a:p>
            <a:pPr lvl="1"/>
            <a:r>
              <a:rPr lang="en-US" sz="2800" dirty="0">
                <a:latin typeface="Calibri" panose="020F0502020204030204" pitchFamily="34" charset="0"/>
                <a:cs typeface="Calibri" panose="020F0502020204030204" pitchFamily="34" charset="0"/>
              </a:rPr>
              <a:t>Is there a time during the preparation or induction process when teachers are leaving?</a:t>
            </a:r>
          </a:p>
          <a:p>
            <a:endParaRPr lang="en-US" dirty="0"/>
          </a:p>
        </p:txBody>
      </p:sp>
      <p:sp>
        <p:nvSpPr>
          <p:cNvPr id="4" name="Slide Number Placeholder 3">
            <a:extLst>
              <a:ext uri="{FF2B5EF4-FFF2-40B4-BE49-F238E27FC236}">
                <a16:creationId xmlns:a16="http://schemas.microsoft.com/office/drawing/2014/main" id="{1785D3F7-067D-40B9-9355-B2817E535354}"/>
              </a:ext>
            </a:extLst>
          </p:cNvPr>
          <p:cNvSpPr>
            <a:spLocks noGrp="1"/>
          </p:cNvSpPr>
          <p:nvPr>
            <p:ph type="sldNum" sz="quarter" idx="12"/>
          </p:nvPr>
        </p:nvSpPr>
        <p:spPr/>
        <p:txBody>
          <a:bodyPr/>
          <a:lstStyle/>
          <a:p>
            <a:fld id="{16630861-4318-414B-8E21-CA5F03E7BD41}" type="slidenum">
              <a:rPr lang="en-US" smtClean="0"/>
              <a:t>12</a:t>
            </a:fld>
            <a:endParaRPr lang="en-US" dirty="0"/>
          </a:p>
        </p:txBody>
      </p:sp>
    </p:spTree>
    <p:extLst>
      <p:ext uri="{BB962C8B-B14F-4D97-AF65-F5344CB8AC3E}">
        <p14:creationId xmlns:p14="http://schemas.microsoft.com/office/powerpoint/2010/main" val="391000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1CF7-5A5C-4859-8B41-34CB97EFDBFE}"/>
              </a:ext>
            </a:extLst>
          </p:cNvPr>
          <p:cNvSpPr>
            <a:spLocks noGrp="1"/>
          </p:cNvSpPr>
          <p:nvPr>
            <p:ph type="title"/>
          </p:nvPr>
        </p:nvSpPr>
        <p:spPr>
          <a:xfrm>
            <a:off x="398585" y="22223"/>
            <a:ext cx="11369903" cy="1400159"/>
          </a:xfrm>
        </p:spPr>
        <p:txBody>
          <a:bodyPr/>
          <a:lstStyle/>
          <a:p>
            <a:r>
              <a:rPr lang="en-US" dirty="0">
                <a:latin typeface="+mn-lt"/>
              </a:rPr>
              <a:t>Considerations for Conducting a Needs Analysis</a:t>
            </a:r>
          </a:p>
        </p:txBody>
      </p:sp>
      <p:sp>
        <p:nvSpPr>
          <p:cNvPr id="3" name="Content Placeholder 2">
            <a:extLst>
              <a:ext uri="{FF2B5EF4-FFF2-40B4-BE49-F238E27FC236}">
                <a16:creationId xmlns:a16="http://schemas.microsoft.com/office/drawing/2014/main" id="{988E519F-BF65-49E4-8547-AAFB56DA1B51}"/>
              </a:ext>
            </a:extLst>
          </p:cNvPr>
          <p:cNvSpPr>
            <a:spLocks noGrp="1"/>
          </p:cNvSpPr>
          <p:nvPr>
            <p:ph idx="1"/>
          </p:nvPr>
        </p:nvSpPr>
        <p:spPr>
          <a:xfrm>
            <a:off x="398585" y="1276350"/>
            <a:ext cx="11369903" cy="4596913"/>
          </a:xfrm>
        </p:spPr>
        <p:txBody>
          <a:bodyPr>
            <a:normAutofit/>
          </a:bodyPr>
          <a:lstStyle/>
          <a:p>
            <a:pPr marL="0" indent="0">
              <a:buNone/>
            </a:pPr>
            <a:r>
              <a:rPr lang="en-US" b="1" dirty="0">
                <a:latin typeface="+mn-lt"/>
              </a:rPr>
              <a:t>County, Regional, and State Data</a:t>
            </a:r>
          </a:p>
          <a:p>
            <a:pPr lvl="1"/>
            <a:r>
              <a:rPr lang="en-US" sz="2800" dirty="0">
                <a:latin typeface="+mn-lt"/>
              </a:rPr>
              <a:t>What is the percentage of individuals completing a bachelor’s degree in the county, region and state?</a:t>
            </a:r>
          </a:p>
          <a:p>
            <a:pPr lvl="1"/>
            <a:r>
              <a:rPr lang="en-US" sz="2800" dirty="0">
                <a:latin typeface="+mn-lt"/>
              </a:rPr>
              <a:t>What scholarships and financial assistance programs are available to support teacher candidates in pursuing careers in education?  </a:t>
            </a:r>
          </a:p>
          <a:p>
            <a:pPr lvl="1"/>
            <a:r>
              <a:rPr lang="en-US" sz="2800" dirty="0">
                <a:latin typeface="+mn-lt"/>
              </a:rPr>
              <a:t>Is the school district losing teachers to a nearby district or another state?</a:t>
            </a:r>
          </a:p>
          <a:p>
            <a:pPr lvl="1"/>
            <a:r>
              <a:rPr lang="en-US" sz="2800" dirty="0">
                <a:latin typeface="+mn-lt"/>
              </a:rPr>
              <a:t>Does the school district offer a Careers in Education program to high school students?</a:t>
            </a:r>
          </a:p>
          <a:p>
            <a:pPr lvl="1"/>
            <a:r>
              <a:rPr lang="en-US" sz="2800" dirty="0">
                <a:latin typeface="+mn-lt"/>
              </a:rPr>
              <a:t>Is there a correlation between school climate surveys and retention?</a:t>
            </a:r>
          </a:p>
          <a:p>
            <a:pPr lvl="1"/>
            <a:r>
              <a:rPr lang="en-US" sz="2800" dirty="0">
                <a:latin typeface="+mn-lt"/>
              </a:rPr>
              <a:t>Are communications reaching targeted audiences in effective ways?</a:t>
            </a:r>
          </a:p>
          <a:p>
            <a:pPr lvl="1"/>
            <a:endParaRPr lang="en-US" sz="2200" dirty="0">
              <a:latin typeface="+mn-lt"/>
            </a:endParaRPr>
          </a:p>
          <a:p>
            <a:pPr lvl="1"/>
            <a:endParaRPr lang="en-US" dirty="0"/>
          </a:p>
        </p:txBody>
      </p:sp>
      <p:sp>
        <p:nvSpPr>
          <p:cNvPr id="4" name="Slide Number Placeholder 3">
            <a:extLst>
              <a:ext uri="{FF2B5EF4-FFF2-40B4-BE49-F238E27FC236}">
                <a16:creationId xmlns:a16="http://schemas.microsoft.com/office/drawing/2014/main" id="{B6C6AAF3-84F7-40B7-BD87-72D33A7D41A2}"/>
              </a:ext>
            </a:extLst>
          </p:cNvPr>
          <p:cNvSpPr>
            <a:spLocks noGrp="1"/>
          </p:cNvSpPr>
          <p:nvPr>
            <p:ph type="sldNum" sz="quarter" idx="12"/>
          </p:nvPr>
        </p:nvSpPr>
        <p:spPr/>
        <p:txBody>
          <a:bodyPr/>
          <a:lstStyle/>
          <a:p>
            <a:fld id="{16630861-4318-414B-8E21-CA5F03E7BD41}" type="slidenum">
              <a:rPr lang="en-US" smtClean="0"/>
              <a:t>13</a:t>
            </a:fld>
            <a:endParaRPr lang="en-US" dirty="0"/>
          </a:p>
        </p:txBody>
      </p:sp>
    </p:spTree>
    <p:extLst>
      <p:ext uri="{BB962C8B-B14F-4D97-AF65-F5344CB8AC3E}">
        <p14:creationId xmlns:p14="http://schemas.microsoft.com/office/powerpoint/2010/main" val="407625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A15B-79CD-47CB-ADD5-D4FC4E306E4B}"/>
              </a:ext>
            </a:extLst>
          </p:cNvPr>
          <p:cNvSpPr>
            <a:spLocks noGrp="1"/>
          </p:cNvSpPr>
          <p:nvPr>
            <p:ph type="title"/>
          </p:nvPr>
        </p:nvSpPr>
        <p:spPr/>
        <p:txBody>
          <a:bodyPr/>
          <a:lstStyle/>
          <a:p>
            <a:pPr algn="ctr"/>
            <a:r>
              <a:rPr lang="en-US" dirty="0">
                <a:latin typeface="+mn-lt"/>
              </a:rPr>
              <a:t>What Barriers Exist to Meeting Needs?</a:t>
            </a:r>
          </a:p>
        </p:txBody>
      </p:sp>
      <p:sp>
        <p:nvSpPr>
          <p:cNvPr id="3" name="Content Placeholder 2">
            <a:extLst>
              <a:ext uri="{FF2B5EF4-FFF2-40B4-BE49-F238E27FC236}">
                <a16:creationId xmlns:a16="http://schemas.microsoft.com/office/drawing/2014/main" id="{1CD46D45-3F21-4D57-9572-3696355228D5}"/>
              </a:ext>
            </a:extLst>
          </p:cNvPr>
          <p:cNvSpPr>
            <a:spLocks noGrp="1"/>
          </p:cNvSpPr>
          <p:nvPr>
            <p:ph idx="1"/>
          </p:nvPr>
        </p:nvSpPr>
        <p:spPr>
          <a:xfrm>
            <a:off x="398585" y="1608993"/>
            <a:ext cx="5697415" cy="3286857"/>
          </a:xfrm>
        </p:spPr>
        <p:txBody>
          <a:bodyPr/>
          <a:lstStyle/>
          <a:p>
            <a:pPr marL="0" indent="0">
              <a:buNone/>
            </a:pPr>
            <a:r>
              <a:rPr lang="en-US" b="1" dirty="0">
                <a:latin typeface="+mn-lt"/>
              </a:rPr>
              <a:t>Consider the following:</a:t>
            </a:r>
          </a:p>
          <a:p>
            <a:r>
              <a:rPr lang="en-US" dirty="0">
                <a:latin typeface="+mn-lt"/>
              </a:rPr>
              <a:t>Poverty</a:t>
            </a:r>
          </a:p>
          <a:p>
            <a:r>
              <a:rPr lang="en-US" dirty="0">
                <a:latin typeface="+mn-lt"/>
              </a:rPr>
              <a:t>Higher Education Opportunities</a:t>
            </a:r>
          </a:p>
          <a:p>
            <a:r>
              <a:rPr lang="en-US" dirty="0">
                <a:latin typeface="+mn-lt"/>
              </a:rPr>
              <a:t>School Climate</a:t>
            </a:r>
          </a:p>
          <a:p>
            <a:r>
              <a:rPr lang="en-US" dirty="0">
                <a:latin typeface="+mn-lt"/>
              </a:rPr>
              <a:t>School Culture</a:t>
            </a:r>
          </a:p>
          <a:p>
            <a:r>
              <a:rPr lang="en-US" dirty="0">
                <a:latin typeface="+mn-lt"/>
              </a:rPr>
              <a:t>Support for Beginning Teachers</a:t>
            </a:r>
          </a:p>
          <a:p>
            <a:endParaRPr lang="en-US" dirty="0"/>
          </a:p>
        </p:txBody>
      </p:sp>
      <p:sp>
        <p:nvSpPr>
          <p:cNvPr id="4" name="Slide Number Placeholder 3">
            <a:extLst>
              <a:ext uri="{FF2B5EF4-FFF2-40B4-BE49-F238E27FC236}">
                <a16:creationId xmlns:a16="http://schemas.microsoft.com/office/drawing/2014/main" id="{D0157626-822C-4B55-A46A-92AD27A6BE82}"/>
              </a:ext>
            </a:extLst>
          </p:cNvPr>
          <p:cNvSpPr>
            <a:spLocks noGrp="1"/>
          </p:cNvSpPr>
          <p:nvPr>
            <p:ph type="sldNum" sz="quarter" idx="12"/>
          </p:nvPr>
        </p:nvSpPr>
        <p:spPr/>
        <p:txBody>
          <a:bodyPr/>
          <a:lstStyle/>
          <a:p>
            <a:fld id="{16630861-4318-414B-8E21-CA5F03E7BD41}" type="slidenum">
              <a:rPr lang="en-US" smtClean="0"/>
              <a:t>14</a:t>
            </a:fld>
            <a:endParaRPr lang="en-US" dirty="0"/>
          </a:p>
        </p:txBody>
      </p:sp>
      <p:sp>
        <p:nvSpPr>
          <p:cNvPr id="5" name="Content Placeholder 2">
            <a:extLst>
              <a:ext uri="{FF2B5EF4-FFF2-40B4-BE49-F238E27FC236}">
                <a16:creationId xmlns:a16="http://schemas.microsoft.com/office/drawing/2014/main" id="{057F0AC3-794B-4C99-8133-93C06696E308}"/>
              </a:ext>
            </a:extLst>
          </p:cNvPr>
          <p:cNvSpPr txBox="1">
            <a:spLocks/>
          </p:cNvSpPr>
          <p:nvPr/>
        </p:nvSpPr>
        <p:spPr>
          <a:xfrm>
            <a:off x="6071073" y="1608993"/>
            <a:ext cx="5697415" cy="3286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latin typeface="+mn-lt"/>
            </a:endParaRPr>
          </a:p>
          <a:p>
            <a:r>
              <a:rPr lang="en-US" dirty="0">
                <a:latin typeface="+mn-lt"/>
              </a:rPr>
              <a:t>Incentives for Pursuing Teaching Careers</a:t>
            </a:r>
          </a:p>
          <a:p>
            <a:r>
              <a:rPr lang="en-US" dirty="0">
                <a:latin typeface="+mn-lt"/>
              </a:rPr>
              <a:t>Negative Career Perceptions</a:t>
            </a:r>
          </a:p>
          <a:p>
            <a:r>
              <a:rPr lang="en-US" dirty="0">
                <a:latin typeface="+mn-lt"/>
              </a:rPr>
              <a:t>Opportunities for Professional Growth</a:t>
            </a:r>
          </a:p>
          <a:p>
            <a:endParaRPr lang="en-US" dirty="0"/>
          </a:p>
          <a:p>
            <a:endParaRPr lang="en-US" dirty="0"/>
          </a:p>
          <a:p>
            <a:endParaRPr lang="en-US" dirty="0"/>
          </a:p>
        </p:txBody>
      </p:sp>
      <p:sp>
        <p:nvSpPr>
          <p:cNvPr id="6" name="Title 1">
            <a:extLst>
              <a:ext uri="{FF2B5EF4-FFF2-40B4-BE49-F238E27FC236}">
                <a16:creationId xmlns:a16="http://schemas.microsoft.com/office/drawing/2014/main" id="{D81403D1-70B7-4E9E-8C04-F0157A8F54BE}"/>
              </a:ext>
            </a:extLst>
          </p:cNvPr>
          <p:cNvSpPr txBox="1">
            <a:spLocks/>
          </p:cNvSpPr>
          <p:nvPr/>
        </p:nvSpPr>
        <p:spPr>
          <a:xfrm>
            <a:off x="152400" y="4548927"/>
            <a:ext cx="11887200" cy="1400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a:lstStyle>
          <a:p>
            <a:pPr algn="ctr"/>
            <a:r>
              <a:rPr lang="en-US" dirty="0">
                <a:latin typeface="+mn-lt"/>
              </a:rPr>
              <a:t>Is Recruitment in the Communications Plan?</a:t>
            </a:r>
          </a:p>
        </p:txBody>
      </p:sp>
    </p:spTree>
    <p:extLst>
      <p:ext uri="{BB962C8B-B14F-4D97-AF65-F5344CB8AC3E}">
        <p14:creationId xmlns:p14="http://schemas.microsoft.com/office/powerpoint/2010/main" val="308078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3772-974D-4D81-A797-D71523B7B754}"/>
              </a:ext>
            </a:extLst>
          </p:cNvPr>
          <p:cNvSpPr>
            <a:spLocks noGrp="1"/>
          </p:cNvSpPr>
          <p:nvPr>
            <p:ph type="title"/>
          </p:nvPr>
        </p:nvSpPr>
        <p:spPr>
          <a:xfrm>
            <a:off x="398585" y="24682"/>
            <a:ext cx="11369903" cy="1400159"/>
          </a:xfrm>
        </p:spPr>
        <p:txBody>
          <a:bodyPr/>
          <a:lstStyle/>
          <a:p>
            <a:pPr algn="ctr"/>
            <a:r>
              <a:rPr lang="en-US" dirty="0">
                <a:latin typeface="+mn-lt"/>
              </a:rPr>
              <a:t>Overcoming Barriers to Teacher Recruitment</a:t>
            </a:r>
          </a:p>
        </p:txBody>
      </p:sp>
      <p:sp>
        <p:nvSpPr>
          <p:cNvPr id="3" name="Content Placeholder 2">
            <a:extLst>
              <a:ext uri="{FF2B5EF4-FFF2-40B4-BE49-F238E27FC236}">
                <a16:creationId xmlns:a16="http://schemas.microsoft.com/office/drawing/2014/main" id="{4044CB80-34EE-4532-B17F-7CBFEF438E02}"/>
              </a:ext>
            </a:extLst>
          </p:cNvPr>
          <p:cNvSpPr>
            <a:spLocks noGrp="1"/>
          </p:cNvSpPr>
          <p:nvPr>
            <p:ph idx="1"/>
          </p:nvPr>
        </p:nvSpPr>
        <p:spPr>
          <a:xfrm>
            <a:off x="398585" y="1302707"/>
            <a:ext cx="11394830" cy="4803998"/>
          </a:xfrm>
        </p:spPr>
        <p:txBody>
          <a:bodyPr>
            <a:normAutofit/>
          </a:bodyPr>
          <a:lstStyle/>
          <a:p>
            <a:pPr marL="0" indent="0">
              <a:buNone/>
            </a:pPr>
            <a:r>
              <a:rPr lang="en-US" b="1" dirty="0">
                <a:latin typeface="Calibri" panose="020F0502020204030204" pitchFamily="34" charset="0"/>
                <a:cs typeface="Calibri" panose="020F0502020204030204" pitchFamily="34" charset="0"/>
              </a:rPr>
              <a:t>Target Audiences of Potential Teacher Candidates in Communications</a:t>
            </a:r>
          </a:p>
          <a:p>
            <a:r>
              <a:rPr lang="en-US" dirty="0">
                <a:latin typeface="Calibri" panose="020F0502020204030204" pitchFamily="34" charset="0"/>
                <a:cs typeface="Calibri" panose="020F0502020204030204" pitchFamily="34" charset="0"/>
              </a:rPr>
              <a:t>High School Students</a:t>
            </a:r>
          </a:p>
          <a:p>
            <a:r>
              <a:rPr lang="en-US" dirty="0">
                <a:latin typeface="Calibri" panose="020F0502020204030204" pitchFamily="34" charset="0"/>
                <a:cs typeface="Calibri" panose="020F0502020204030204" pitchFamily="34" charset="0"/>
              </a:rPr>
              <a:t>College Students and Graduates with Education or Content Majors</a:t>
            </a:r>
          </a:p>
          <a:p>
            <a:r>
              <a:rPr lang="en-US" dirty="0">
                <a:latin typeface="Calibri" panose="020F0502020204030204" pitchFamily="34" charset="0"/>
                <a:cs typeface="Calibri" panose="020F0502020204030204" pitchFamily="34" charset="0"/>
              </a:rPr>
              <a:t>Career Switchers</a:t>
            </a:r>
          </a:p>
          <a:p>
            <a:r>
              <a:rPr lang="en-US" dirty="0">
                <a:latin typeface="Calibri" panose="020F0502020204030204" pitchFamily="34" charset="0"/>
                <a:cs typeface="Calibri" panose="020F0502020204030204" pitchFamily="34" charset="0"/>
              </a:rPr>
              <a:t>Certified Teachers with Potential to Add Endorsements in Areas of Need</a:t>
            </a:r>
          </a:p>
          <a:p>
            <a:r>
              <a:rPr lang="en-US" dirty="0">
                <a:latin typeface="Calibri" panose="020F0502020204030204" pitchFamily="34" charset="0"/>
                <a:cs typeface="Calibri" panose="020F0502020204030204" pitchFamily="34" charset="0"/>
              </a:rPr>
              <a:t>Substitute Teachers and Classroom Assistants</a:t>
            </a:r>
          </a:p>
          <a:p>
            <a:r>
              <a:rPr lang="en-US" dirty="0">
                <a:latin typeface="Calibri" panose="020F0502020204030204" pitchFamily="34" charset="0"/>
                <a:cs typeface="Calibri" panose="020F0502020204030204" pitchFamily="34" charset="0"/>
              </a:rPr>
              <a:t>Out-of-State Teachers </a:t>
            </a:r>
          </a:p>
          <a:p>
            <a:r>
              <a:rPr lang="en-US" dirty="0">
                <a:latin typeface="Calibri" panose="020F0502020204030204" pitchFamily="34" charset="0"/>
                <a:cs typeface="Calibri" panose="020F0502020204030204" pitchFamily="34" charset="0"/>
              </a:rPr>
              <a:t>Local Businesses and Organizations</a:t>
            </a:r>
          </a:p>
          <a:p>
            <a:r>
              <a:rPr lang="en-US" dirty="0">
                <a:latin typeface="Calibri" panose="020F0502020204030204" pitchFamily="34" charset="0"/>
                <a:cs typeface="Calibri" panose="020F0502020204030204" pitchFamily="34" charset="0"/>
              </a:rPr>
              <a:t>Veterans</a:t>
            </a:r>
          </a:p>
        </p:txBody>
      </p:sp>
      <p:sp>
        <p:nvSpPr>
          <p:cNvPr id="4" name="Slide Number Placeholder 3">
            <a:extLst>
              <a:ext uri="{FF2B5EF4-FFF2-40B4-BE49-F238E27FC236}">
                <a16:creationId xmlns:a16="http://schemas.microsoft.com/office/drawing/2014/main" id="{7B1429F1-B37D-4220-91F0-A2AA8CAEBD39}"/>
              </a:ext>
            </a:extLst>
          </p:cNvPr>
          <p:cNvSpPr>
            <a:spLocks noGrp="1"/>
          </p:cNvSpPr>
          <p:nvPr>
            <p:ph type="sldNum" sz="quarter" idx="12"/>
          </p:nvPr>
        </p:nvSpPr>
        <p:spPr/>
        <p:txBody>
          <a:bodyPr/>
          <a:lstStyle/>
          <a:p>
            <a:fld id="{16630861-4318-414B-8E21-CA5F03E7BD41}" type="slidenum">
              <a:rPr lang="en-US" smtClean="0"/>
              <a:t>15</a:t>
            </a:fld>
            <a:endParaRPr lang="en-US" dirty="0"/>
          </a:p>
        </p:txBody>
      </p:sp>
    </p:spTree>
    <p:extLst>
      <p:ext uri="{BB962C8B-B14F-4D97-AF65-F5344CB8AC3E}">
        <p14:creationId xmlns:p14="http://schemas.microsoft.com/office/powerpoint/2010/main" val="3732691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1E9E-D4AF-4299-9265-952B228E7E5A}"/>
              </a:ext>
            </a:extLst>
          </p:cNvPr>
          <p:cNvSpPr>
            <a:spLocks noGrp="1"/>
          </p:cNvSpPr>
          <p:nvPr>
            <p:ph type="title"/>
          </p:nvPr>
        </p:nvSpPr>
        <p:spPr/>
        <p:txBody>
          <a:bodyPr/>
          <a:lstStyle/>
          <a:p>
            <a:pPr algn="ctr"/>
            <a:r>
              <a:rPr lang="en-US" dirty="0">
                <a:latin typeface="+mn-lt"/>
              </a:rPr>
              <a:t>Communicate Why Teaching is Great!</a:t>
            </a:r>
          </a:p>
        </p:txBody>
      </p:sp>
      <p:sp>
        <p:nvSpPr>
          <p:cNvPr id="4" name="Slide Number Placeholder 3">
            <a:extLst>
              <a:ext uri="{FF2B5EF4-FFF2-40B4-BE49-F238E27FC236}">
                <a16:creationId xmlns:a16="http://schemas.microsoft.com/office/drawing/2014/main" id="{F3AEC7BB-59FA-44F8-8A93-26E727315FEF}"/>
              </a:ext>
            </a:extLst>
          </p:cNvPr>
          <p:cNvSpPr>
            <a:spLocks noGrp="1"/>
          </p:cNvSpPr>
          <p:nvPr>
            <p:ph type="sldNum" sz="quarter" idx="12"/>
          </p:nvPr>
        </p:nvSpPr>
        <p:spPr/>
        <p:txBody>
          <a:bodyPr/>
          <a:lstStyle/>
          <a:p>
            <a:fld id="{16630861-4318-414B-8E21-CA5F03E7BD41}" type="slidenum">
              <a:rPr lang="en-US" smtClean="0"/>
              <a:t>16</a:t>
            </a:fld>
            <a:endParaRPr lang="en-US" dirty="0"/>
          </a:p>
        </p:txBody>
      </p:sp>
      <p:sp>
        <p:nvSpPr>
          <p:cNvPr id="6" name="Rectangle 5">
            <a:extLst>
              <a:ext uri="{FF2B5EF4-FFF2-40B4-BE49-F238E27FC236}">
                <a16:creationId xmlns:a16="http://schemas.microsoft.com/office/drawing/2014/main" id="{25F3E9BA-D50B-4AAC-92EC-06A5BF710517}"/>
              </a:ext>
            </a:extLst>
          </p:cNvPr>
          <p:cNvSpPr/>
          <p:nvPr/>
        </p:nvSpPr>
        <p:spPr>
          <a:xfrm>
            <a:off x="3004902" y="5406860"/>
            <a:ext cx="5886306" cy="369332"/>
          </a:xfrm>
          <a:prstGeom prst="rect">
            <a:avLst/>
          </a:prstGeom>
        </p:spPr>
        <p:txBody>
          <a:bodyPr wrap="square">
            <a:spAutoFit/>
          </a:bodyPr>
          <a:lstStyle/>
          <a:p>
            <a:pPr algn="ctr"/>
            <a:r>
              <a:rPr lang="en-US" dirty="0">
                <a:hlinkClick r:id="rId2"/>
              </a:rPr>
              <a:t>https://wvde.us/lovemywvschool/</a:t>
            </a:r>
            <a:r>
              <a:rPr lang="en-US" dirty="0"/>
              <a:t> </a:t>
            </a:r>
          </a:p>
        </p:txBody>
      </p:sp>
      <p:sp>
        <p:nvSpPr>
          <p:cNvPr id="7" name="Title 1">
            <a:extLst>
              <a:ext uri="{FF2B5EF4-FFF2-40B4-BE49-F238E27FC236}">
                <a16:creationId xmlns:a16="http://schemas.microsoft.com/office/drawing/2014/main" id="{67D216D7-B5C5-491E-B0EC-5F2D24029171}"/>
              </a:ext>
            </a:extLst>
          </p:cNvPr>
          <p:cNvSpPr txBox="1">
            <a:spLocks/>
          </p:cNvSpPr>
          <p:nvPr/>
        </p:nvSpPr>
        <p:spPr>
          <a:xfrm>
            <a:off x="263048" y="1541770"/>
            <a:ext cx="11699308" cy="1400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a:lstStyle>
          <a:p>
            <a:pPr algn="ctr"/>
            <a:r>
              <a:rPr lang="en-US" dirty="0">
                <a:latin typeface="+mn-lt"/>
              </a:rPr>
              <a:t>Name three positive aspects of teaching…</a:t>
            </a:r>
          </a:p>
        </p:txBody>
      </p:sp>
      <p:pic>
        <p:nvPicPr>
          <p:cNvPr id="8" name="Picture 7">
            <a:extLst>
              <a:ext uri="{FF2B5EF4-FFF2-40B4-BE49-F238E27FC236}">
                <a16:creationId xmlns:a16="http://schemas.microsoft.com/office/drawing/2014/main" id="{39FA9114-E6D7-4D08-9827-74B9668000AC}"/>
              </a:ext>
            </a:extLst>
          </p:cNvPr>
          <p:cNvPicPr>
            <a:picLocks noChangeAspect="1"/>
          </p:cNvPicPr>
          <p:nvPr/>
        </p:nvPicPr>
        <p:blipFill>
          <a:blip r:embed="rId3"/>
          <a:stretch>
            <a:fillRect/>
          </a:stretch>
        </p:blipFill>
        <p:spPr>
          <a:xfrm>
            <a:off x="3351846" y="3015187"/>
            <a:ext cx="5192418" cy="1801769"/>
          </a:xfrm>
          <a:prstGeom prst="rect">
            <a:avLst/>
          </a:prstGeom>
        </p:spPr>
      </p:pic>
    </p:spTree>
    <p:extLst>
      <p:ext uri="{BB962C8B-B14F-4D97-AF65-F5344CB8AC3E}">
        <p14:creationId xmlns:p14="http://schemas.microsoft.com/office/powerpoint/2010/main" val="202375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A2AF-5824-49CB-AD3C-621A7A6A6531}"/>
              </a:ext>
            </a:extLst>
          </p:cNvPr>
          <p:cNvSpPr>
            <a:spLocks noGrp="1"/>
          </p:cNvSpPr>
          <p:nvPr>
            <p:ph type="title"/>
          </p:nvPr>
        </p:nvSpPr>
        <p:spPr>
          <a:xfrm>
            <a:off x="250521" y="42145"/>
            <a:ext cx="11674257" cy="1400159"/>
          </a:xfrm>
        </p:spPr>
        <p:txBody>
          <a:bodyPr/>
          <a:lstStyle/>
          <a:p>
            <a:pPr algn="ctr"/>
            <a:r>
              <a:rPr lang="en-US" dirty="0">
                <a:latin typeface="+mn-lt"/>
              </a:rPr>
              <a:t>Promote Positive Aspects of Careers in Education:</a:t>
            </a:r>
          </a:p>
        </p:txBody>
      </p:sp>
      <p:sp>
        <p:nvSpPr>
          <p:cNvPr id="3" name="Content Placeholder 2">
            <a:extLst>
              <a:ext uri="{FF2B5EF4-FFF2-40B4-BE49-F238E27FC236}">
                <a16:creationId xmlns:a16="http://schemas.microsoft.com/office/drawing/2014/main" id="{A531CFD1-FEC5-45CF-A579-0A3702D2082A}"/>
              </a:ext>
            </a:extLst>
          </p:cNvPr>
          <p:cNvSpPr>
            <a:spLocks noGrp="1"/>
          </p:cNvSpPr>
          <p:nvPr>
            <p:ph idx="1"/>
          </p:nvPr>
        </p:nvSpPr>
        <p:spPr>
          <a:xfrm>
            <a:off x="398585" y="1189973"/>
            <a:ext cx="11369903" cy="4906028"/>
          </a:xfrm>
        </p:spPr>
        <p:txBody>
          <a:bodyPr>
            <a:normAutofit/>
          </a:bodyPr>
          <a:lstStyle/>
          <a:p>
            <a:r>
              <a:rPr lang="en-US" sz="3000" dirty="0">
                <a:latin typeface="+mn-lt"/>
              </a:rPr>
              <a:t>Essential Work</a:t>
            </a:r>
          </a:p>
          <a:p>
            <a:r>
              <a:rPr lang="en-US" sz="3000" dirty="0">
                <a:latin typeface="+mn-lt"/>
              </a:rPr>
              <a:t>Encourages Creativity</a:t>
            </a:r>
          </a:p>
          <a:p>
            <a:r>
              <a:rPr lang="en-US" sz="3000" dirty="0">
                <a:latin typeface="+mn-lt"/>
              </a:rPr>
              <a:t>Positively Impacts the Community</a:t>
            </a:r>
          </a:p>
          <a:p>
            <a:r>
              <a:rPr lang="en-US" sz="3000" dirty="0">
                <a:latin typeface="+mn-lt"/>
              </a:rPr>
              <a:t>Professional Salary</a:t>
            </a:r>
          </a:p>
          <a:p>
            <a:r>
              <a:rPr lang="en-US" sz="3000" dirty="0">
                <a:latin typeface="+mn-lt"/>
              </a:rPr>
              <a:t>Work Schedule Conducive to Building a Family</a:t>
            </a:r>
          </a:p>
          <a:p>
            <a:r>
              <a:rPr lang="en-US" sz="3000" dirty="0">
                <a:latin typeface="+mn-lt"/>
              </a:rPr>
              <a:t>A Great Way to Build upon Prior Knowledge</a:t>
            </a:r>
          </a:p>
          <a:p>
            <a:r>
              <a:rPr lang="en-US" sz="3000" dirty="0">
                <a:latin typeface="+mn-lt"/>
              </a:rPr>
              <a:t>Enhances the Safety and Well-Being of Children</a:t>
            </a:r>
          </a:p>
          <a:p>
            <a:pPr marL="0" indent="0" algn="ctr">
              <a:buNone/>
            </a:pPr>
            <a:r>
              <a:rPr lang="en-US" sz="3000" i="1" dirty="0">
                <a:latin typeface="+mn-lt"/>
              </a:rPr>
              <a:t>Find Ways to Reward </a:t>
            </a:r>
            <a:r>
              <a:rPr lang="en-US" i="1" dirty="0"/>
              <a:t>Innovation and Highlight Achievements</a:t>
            </a:r>
          </a:p>
          <a:p>
            <a:pPr marL="0" indent="0" algn="ctr">
              <a:buNone/>
            </a:pPr>
            <a:r>
              <a:rPr lang="en-US" dirty="0"/>
              <a:t>What Makes Your School District Uniquely Attractive?</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5E9A9A9-0F73-47FB-A3C9-EF82D2CCD415}"/>
              </a:ext>
            </a:extLst>
          </p:cNvPr>
          <p:cNvSpPr>
            <a:spLocks noGrp="1"/>
          </p:cNvSpPr>
          <p:nvPr>
            <p:ph type="sldNum" sz="quarter" idx="12"/>
          </p:nvPr>
        </p:nvSpPr>
        <p:spPr/>
        <p:txBody>
          <a:bodyPr/>
          <a:lstStyle/>
          <a:p>
            <a:fld id="{16630861-4318-414B-8E21-CA5F03E7BD41}" type="slidenum">
              <a:rPr lang="en-US" smtClean="0"/>
              <a:t>17</a:t>
            </a:fld>
            <a:endParaRPr lang="en-US" dirty="0"/>
          </a:p>
        </p:txBody>
      </p:sp>
      <p:sp>
        <p:nvSpPr>
          <p:cNvPr id="7" name="Rectangle 6">
            <a:extLst>
              <a:ext uri="{FF2B5EF4-FFF2-40B4-BE49-F238E27FC236}">
                <a16:creationId xmlns:a16="http://schemas.microsoft.com/office/drawing/2014/main" id="{BAAA0A1A-3F2B-4828-A7E5-B52A3DD76654}"/>
              </a:ext>
            </a:extLst>
          </p:cNvPr>
          <p:cNvSpPr/>
          <p:nvPr/>
        </p:nvSpPr>
        <p:spPr>
          <a:xfrm>
            <a:off x="8432663" y="4053688"/>
            <a:ext cx="3466655" cy="369332"/>
          </a:xfrm>
          <a:prstGeom prst="rect">
            <a:avLst/>
          </a:prstGeom>
        </p:spPr>
        <p:txBody>
          <a:bodyPr wrap="none">
            <a:spAutoFit/>
          </a:bodyPr>
          <a:lstStyle/>
          <a:p>
            <a:r>
              <a:rPr lang="en-US" dirty="0">
                <a:hlinkClick r:id="rId3"/>
              </a:rPr>
              <a:t>https://wvde.us/lovemywvschool/</a:t>
            </a:r>
            <a:r>
              <a:rPr lang="en-US" dirty="0"/>
              <a:t> </a:t>
            </a:r>
          </a:p>
        </p:txBody>
      </p:sp>
      <p:pic>
        <p:nvPicPr>
          <p:cNvPr id="8" name="Picture 7">
            <a:extLst>
              <a:ext uri="{FF2B5EF4-FFF2-40B4-BE49-F238E27FC236}">
                <a16:creationId xmlns:a16="http://schemas.microsoft.com/office/drawing/2014/main" id="{6F602BE8-DD83-4E41-BCF9-AB05B562C7E7}"/>
              </a:ext>
            </a:extLst>
          </p:cNvPr>
          <p:cNvPicPr>
            <a:picLocks noChangeAspect="1"/>
          </p:cNvPicPr>
          <p:nvPr/>
        </p:nvPicPr>
        <p:blipFill>
          <a:blip r:embed="rId4"/>
          <a:stretch>
            <a:fillRect/>
          </a:stretch>
        </p:blipFill>
        <p:spPr>
          <a:xfrm>
            <a:off x="8335104" y="2297344"/>
            <a:ext cx="3661775" cy="1270636"/>
          </a:xfrm>
          <a:prstGeom prst="rect">
            <a:avLst/>
          </a:prstGeom>
        </p:spPr>
      </p:pic>
    </p:spTree>
    <p:extLst>
      <p:ext uri="{BB962C8B-B14F-4D97-AF65-F5344CB8AC3E}">
        <p14:creationId xmlns:p14="http://schemas.microsoft.com/office/powerpoint/2010/main" val="264838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3BA0-683E-4D3F-B0AD-186C4FFCB0FB}"/>
              </a:ext>
            </a:extLst>
          </p:cNvPr>
          <p:cNvSpPr>
            <a:spLocks noGrp="1"/>
          </p:cNvSpPr>
          <p:nvPr>
            <p:ph type="title"/>
          </p:nvPr>
        </p:nvSpPr>
        <p:spPr>
          <a:xfrm>
            <a:off x="398585" y="0"/>
            <a:ext cx="11369903" cy="1400159"/>
          </a:xfrm>
        </p:spPr>
        <p:txBody>
          <a:bodyPr/>
          <a:lstStyle/>
          <a:p>
            <a:pPr algn="ctr"/>
            <a:r>
              <a:rPr lang="en-US" dirty="0">
                <a:latin typeface="+mn-lt"/>
              </a:rPr>
              <a:t>Communication Methods</a:t>
            </a:r>
          </a:p>
        </p:txBody>
      </p:sp>
      <p:sp>
        <p:nvSpPr>
          <p:cNvPr id="3" name="Content Placeholder 2">
            <a:extLst>
              <a:ext uri="{FF2B5EF4-FFF2-40B4-BE49-F238E27FC236}">
                <a16:creationId xmlns:a16="http://schemas.microsoft.com/office/drawing/2014/main" id="{FCD1C744-2CF4-4CCC-9494-A1E850AA99FE}"/>
              </a:ext>
            </a:extLst>
          </p:cNvPr>
          <p:cNvSpPr>
            <a:spLocks noGrp="1"/>
          </p:cNvSpPr>
          <p:nvPr>
            <p:ph idx="1"/>
          </p:nvPr>
        </p:nvSpPr>
        <p:spPr>
          <a:xfrm>
            <a:off x="386121" y="1266332"/>
            <a:ext cx="5697415" cy="4741985"/>
          </a:xfrm>
        </p:spPr>
        <p:txBody>
          <a:bodyPr/>
          <a:lstStyle/>
          <a:p>
            <a:pPr marL="0" indent="0">
              <a:buNone/>
            </a:pPr>
            <a:r>
              <a:rPr lang="en-US" b="1" dirty="0">
                <a:latin typeface="+mn-lt"/>
              </a:rPr>
              <a:t>Traditional:</a:t>
            </a:r>
          </a:p>
          <a:p>
            <a:r>
              <a:rPr lang="en-US" dirty="0">
                <a:latin typeface="+mn-lt"/>
              </a:rPr>
              <a:t>Career Fairs</a:t>
            </a:r>
          </a:p>
          <a:p>
            <a:r>
              <a:rPr lang="en-US" dirty="0">
                <a:latin typeface="+mn-lt"/>
              </a:rPr>
              <a:t>Visiting IHEs and Local Business</a:t>
            </a:r>
          </a:p>
          <a:p>
            <a:r>
              <a:rPr lang="en-US" dirty="0">
                <a:latin typeface="+mn-lt"/>
              </a:rPr>
              <a:t>Newspaper, Television, or Radio</a:t>
            </a:r>
          </a:p>
          <a:p>
            <a:r>
              <a:rPr lang="en-US" dirty="0">
                <a:latin typeface="+mn-lt"/>
              </a:rPr>
              <a:t>PTA Meeting Information</a:t>
            </a:r>
          </a:p>
          <a:p>
            <a:r>
              <a:rPr lang="en-US" dirty="0">
                <a:latin typeface="+mn-lt"/>
              </a:rPr>
              <a:t>Community Meetings </a:t>
            </a:r>
          </a:p>
          <a:p>
            <a:r>
              <a:rPr lang="en-US" dirty="0">
                <a:latin typeface="+mn-lt"/>
              </a:rPr>
              <a:t>Signs / Billboards</a:t>
            </a:r>
          </a:p>
          <a:p>
            <a:r>
              <a:rPr lang="en-US" dirty="0">
                <a:latin typeface="+mn-lt"/>
              </a:rPr>
              <a:t>Flyers</a:t>
            </a:r>
          </a:p>
          <a:p>
            <a:r>
              <a:rPr lang="en-US" dirty="0">
                <a:latin typeface="+mn-lt"/>
              </a:rPr>
              <a:t>Trinkets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319B79-7C82-40B8-A8D0-D953408E341C}"/>
              </a:ext>
            </a:extLst>
          </p:cNvPr>
          <p:cNvSpPr>
            <a:spLocks noGrp="1"/>
          </p:cNvSpPr>
          <p:nvPr>
            <p:ph type="sldNum" sz="quarter" idx="12"/>
          </p:nvPr>
        </p:nvSpPr>
        <p:spPr/>
        <p:txBody>
          <a:bodyPr/>
          <a:lstStyle/>
          <a:p>
            <a:fld id="{16630861-4318-414B-8E21-CA5F03E7BD41}" type="slidenum">
              <a:rPr lang="en-US" smtClean="0"/>
              <a:t>18</a:t>
            </a:fld>
            <a:endParaRPr lang="en-US" dirty="0"/>
          </a:p>
        </p:txBody>
      </p:sp>
      <p:sp>
        <p:nvSpPr>
          <p:cNvPr id="5" name="Content Placeholder 2">
            <a:extLst>
              <a:ext uri="{FF2B5EF4-FFF2-40B4-BE49-F238E27FC236}">
                <a16:creationId xmlns:a16="http://schemas.microsoft.com/office/drawing/2014/main" id="{C6498564-4B37-40EE-ADC5-26EDA39BC5FF}"/>
              </a:ext>
            </a:extLst>
          </p:cNvPr>
          <p:cNvSpPr txBox="1">
            <a:spLocks/>
          </p:cNvSpPr>
          <p:nvPr/>
        </p:nvSpPr>
        <p:spPr>
          <a:xfrm>
            <a:off x="6071073" y="1266332"/>
            <a:ext cx="5697415" cy="4741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a:latin typeface="+mn-lt"/>
              </a:rPr>
              <a:t>Online:</a:t>
            </a:r>
          </a:p>
          <a:p>
            <a:r>
              <a:rPr lang="en-US" dirty="0">
                <a:latin typeface="+mn-lt"/>
              </a:rPr>
              <a:t>Social Media</a:t>
            </a:r>
          </a:p>
          <a:p>
            <a:r>
              <a:rPr lang="en-US" dirty="0">
                <a:latin typeface="+mn-lt"/>
              </a:rPr>
              <a:t>Webinars</a:t>
            </a:r>
          </a:p>
          <a:p>
            <a:r>
              <a:rPr lang="en-US" dirty="0">
                <a:latin typeface="+mn-lt"/>
              </a:rPr>
              <a:t>Videos</a:t>
            </a:r>
          </a:p>
          <a:p>
            <a:r>
              <a:rPr lang="en-US" dirty="0">
                <a:latin typeface="+mn-lt"/>
              </a:rPr>
              <a:t>Website Advertising</a:t>
            </a:r>
          </a:p>
          <a:p>
            <a:r>
              <a:rPr lang="en-US" dirty="0">
                <a:latin typeface="+mn-lt"/>
              </a:rPr>
              <a:t>Virtual Career Fairs</a:t>
            </a:r>
          </a:p>
          <a:p>
            <a:r>
              <a:rPr lang="en-US" dirty="0">
                <a:latin typeface="+mn-lt"/>
              </a:rPr>
              <a:t>Tour Schools Virtually</a:t>
            </a:r>
          </a:p>
          <a:p>
            <a:r>
              <a:rPr lang="en-US" dirty="0">
                <a:latin typeface="+mn-lt"/>
              </a:rPr>
              <a:t>Join Online Groups</a:t>
            </a:r>
          </a:p>
          <a:p>
            <a:r>
              <a:rPr lang="en-US" dirty="0">
                <a:latin typeface="+mn-lt"/>
              </a:rPr>
              <a:t>Other Innovative Methods</a:t>
            </a:r>
          </a:p>
          <a:p>
            <a:endParaRPr lang="en-US" dirty="0"/>
          </a:p>
          <a:p>
            <a:pPr marL="0" indent="0">
              <a:buFont typeface="Arial"/>
              <a:buNone/>
            </a:pPr>
            <a:endParaRPr lang="en-US" dirty="0"/>
          </a:p>
        </p:txBody>
      </p:sp>
    </p:spTree>
    <p:extLst>
      <p:ext uri="{BB962C8B-B14F-4D97-AF65-F5344CB8AC3E}">
        <p14:creationId xmlns:p14="http://schemas.microsoft.com/office/powerpoint/2010/main" val="120270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D7C7-E865-4EF9-A5CC-241432C380EA}"/>
              </a:ext>
            </a:extLst>
          </p:cNvPr>
          <p:cNvSpPr>
            <a:spLocks noGrp="1"/>
          </p:cNvSpPr>
          <p:nvPr>
            <p:ph type="title"/>
          </p:nvPr>
        </p:nvSpPr>
        <p:spPr/>
        <p:txBody>
          <a:bodyPr/>
          <a:lstStyle/>
          <a:p>
            <a:pPr algn="ctr"/>
            <a:r>
              <a:rPr lang="en-US" dirty="0">
                <a:latin typeface="+mn-lt"/>
              </a:rPr>
              <a:t>Strategies and Resources for Overcoming Barriers to Teacher Recruitment</a:t>
            </a:r>
          </a:p>
        </p:txBody>
      </p:sp>
      <p:sp>
        <p:nvSpPr>
          <p:cNvPr id="3" name="Content Placeholder 2">
            <a:extLst>
              <a:ext uri="{FF2B5EF4-FFF2-40B4-BE49-F238E27FC236}">
                <a16:creationId xmlns:a16="http://schemas.microsoft.com/office/drawing/2014/main" id="{00A907BD-CC4E-43B1-84B8-D29488594CEC}"/>
              </a:ext>
            </a:extLst>
          </p:cNvPr>
          <p:cNvSpPr>
            <a:spLocks noGrp="1"/>
          </p:cNvSpPr>
          <p:nvPr>
            <p:ph idx="1"/>
          </p:nvPr>
        </p:nvSpPr>
        <p:spPr>
          <a:xfrm>
            <a:off x="247651" y="1723293"/>
            <a:ext cx="11715750" cy="4149969"/>
          </a:xfrm>
        </p:spPr>
        <p:txBody>
          <a:bodyPr>
            <a:normAutofit/>
          </a:bodyPr>
          <a:lstStyle/>
          <a:p>
            <a:pPr marL="0" indent="0" algn="ctr">
              <a:buNone/>
            </a:pPr>
            <a:r>
              <a:rPr lang="en-US" b="1" dirty="0">
                <a:latin typeface="+mn-lt"/>
              </a:rPr>
              <a:t>Communicate Financial Aid Information</a:t>
            </a:r>
            <a:endParaRPr lang="en-US" dirty="0">
              <a:latin typeface="+mn-lt"/>
            </a:endParaRPr>
          </a:p>
          <a:p>
            <a:pPr algn="ctr"/>
            <a:r>
              <a:rPr lang="en-US" dirty="0">
                <a:latin typeface="+mn-lt"/>
              </a:rPr>
              <a:t>Information may be found on </a:t>
            </a:r>
            <a:r>
              <a:rPr lang="en-US" dirty="0">
                <a:latin typeface="+mn-lt"/>
                <a:hlinkClick r:id="rId2"/>
              </a:rPr>
              <a:t>www.teachwv.com</a:t>
            </a:r>
            <a:endParaRPr lang="en-US" dirty="0">
              <a:latin typeface="+mn-lt"/>
            </a:endParaRPr>
          </a:p>
          <a:p>
            <a:endParaRPr lang="en-US" dirty="0">
              <a:latin typeface="+mn-lt"/>
            </a:endParaRPr>
          </a:p>
          <a:p>
            <a:pPr marL="0" indent="0" algn="ctr">
              <a:buNone/>
            </a:pPr>
            <a:r>
              <a:rPr lang="en-US" b="1" dirty="0">
                <a:latin typeface="+mn-lt"/>
              </a:rPr>
              <a:t>County-Specific Tuition Reimbursement Policies</a:t>
            </a:r>
          </a:p>
          <a:p>
            <a:pPr algn="ctr"/>
            <a:r>
              <a:rPr lang="en-US" dirty="0">
                <a:latin typeface="+mn-lt"/>
              </a:rPr>
              <a:t>Does your school district have a policy for areas of critical need and shortage?</a:t>
            </a:r>
          </a:p>
          <a:p>
            <a:pPr algn="ctr"/>
            <a:r>
              <a:rPr lang="en-US" dirty="0">
                <a:latin typeface="+mn-lt"/>
              </a:rPr>
              <a:t>What funds are available for tuition reimbursement?</a:t>
            </a:r>
          </a:p>
          <a:p>
            <a:pPr algn="ctr"/>
            <a:r>
              <a:rPr lang="en-US" dirty="0">
                <a:latin typeface="+mn-lt"/>
              </a:rPr>
              <a:t> Did you know that some federal funds may be used for this (Ex. Title II, RLIS)?</a:t>
            </a:r>
          </a:p>
          <a:p>
            <a:pPr algn="ctr"/>
            <a:r>
              <a:rPr lang="en-US" dirty="0">
                <a:latin typeface="+mn-lt"/>
              </a:rPr>
              <a:t>Contact OEDS at WVDE or other WV school districts for information</a:t>
            </a:r>
          </a:p>
        </p:txBody>
      </p:sp>
      <p:sp>
        <p:nvSpPr>
          <p:cNvPr id="4" name="Slide Number Placeholder 3">
            <a:extLst>
              <a:ext uri="{FF2B5EF4-FFF2-40B4-BE49-F238E27FC236}">
                <a16:creationId xmlns:a16="http://schemas.microsoft.com/office/drawing/2014/main" id="{F0899FFC-7CE0-454C-BDCE-EC1801A7DA19}"/>
              </a:ext>
            </a:extLst>
          </p:cNvPr>
          <p:cNvSpPr>
            <a:spLocks noGrp="1"/>
          </p:cNvSpPr>
          <p:nvPr>
            <p:ph type="sldNum" sz="quarter" idx="12"/>
          </p:nvPr>
        </p:nvSpPr>
        <p:spPr/>
        <p:txBody>
          <a:bodyPr/>
          <a:lstStyle/>
          <a:p>
            <a:fld id="{16630861-4318-414B-8E21-CA5F03E7BD41}" type="slidenum">
              <a:rPr lang="en-US" smtClean="0"/>
              <a:t>19</a:t>
            </a:fld>
            <a:endParaRPr lang="en-US" dirty="0"/>
          </a:p>
        </p:txBody>
      </p:sp>
    </p:spTree>
    <p:extLst>
      <p:ext uri="{BB962C8B-B14F-4D97-AF65-F5344CB8AC3E}">
        <p14:creationId xmlns:p14="http://schemas.microsoft.com/office/powerpoint/2010/main" val="3883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3AA1-35A2-4B8F-A600-F951769FD8A5}"/>
              </a:ext>
            </a:extLst>
          </p:cNvPr>
          <p:cNvSpPr>
            <a:spLocks noGrp="1"/>
          </p:cNvSpPr>
          <p:nvPr>
            <p:ph type="title"/>
          </p:nvPr>
        </p:nvSpPr>
        <p:spPr>
          <a:xfrm>
            <a:off x="398585" y="0"/>
            <a:ext cx="11369903" cy="1400159"/>
          </a:xfrm>
        </p:spPr>
        <p:txBody>
          <a:bodyPr/>
          <a:lstStyle/>
          <a:p>
            <a:pPr algn="ctr"/>
            <a:r>
              <a:rPr lang="en-US" dirty="0">
                <a:latin typeface="+mn-lt"/>
              </a:rPr>
              <a:t>Microsoft Teams Meeting Information</a:t>
            </a:r>
          </a:p>
        </p:txBody>
      </p:sp>
      <p:sp>
        <p:nvSpPr>
          <p:cNvPr id="3" name="Content Placeholder 2">
            <a:extLst>
              <a:ext uri="{FF2B5EF4-FFF2-40B4-BE49-F238E27FC236}">
                <a16:creationId xmlns:a16="http://schemas.microsoft.com/office/drawing/2014/main" id="{51A9D461-ECDD-4256-879B-AC347914D434}"/>
              </a:ext>
            </a:extLst>
          </p:cNvPr>
          <p:cNvSpPr>
            <a:spLocks noGrp="1"/>
          </p:cNvSpPr>
          <p:nvPr>
            <p:ph idx="1"/>
          </p:nvPr>
        </p:nvSpPr>
        <p:spPr>
          <a:xfrm>
            <a:off x="398585" y="1094704"/>
            <a:ext cx="11369903" cy="4932609"/>
          </a:xfrm>
        </p:spPr>
        <p:txBody>
          <a:bodyPr>
            <a:normAutofit lnSpcReduction="10000"/>
          </a:bodyPr>
          <a:lstStyle/>
          <a:p>
            <a:pPr marL="0" indent="0">
              <a:buNone/>
            </a:pPr>
            <a:r>
              <a:rPr lang="en-US" sz="3600" dirty="0">
                <a:latin typeface="+mn-lt"/>
              </a:rPr>
              <a:t>Before we begin the meeting:</a:t>
            </a:r>
          </a:p>
          <a:p>
            <a:pPr lvl="1"/>
            <a:r>
              <a:rPr lang="en-US" sz="2000" dirty="0">
                <a:latin typeface="+mn-lt"/>
              </a:rPr>
              <a:t>If you are using a computer or cell phone application, please note that you may use the menu bar near the bottom of your screen to:</a:t>
            </a:r>
          </a:p>
          <a:p>
            <a:pPr lvl="2"/>
            <a:r>
              <a:rPr lang="en-US" dirty="0">
                <a:latin typeface="+mn-lt"/>
              </a:rPr>
              <a:t>Turn your camera on or off</a:t>
            </a:r>
          </a:p>
          <a:p>
            <a:pPr lvl="2"/>
            <a:r>
              <a:rPr lang="en-US" dirty="0">
                <a:latin typeface="+mn-lt"/>
              </a:rPr>
              <a:t>Mute and unmute your microphone</a:t>
            </a:r>
          </a:p>
          <a:p>
            <a:pPr marL="0" indent="0" algn="ctr">
              <a:buNone/>
            </a:pPr>
            <a:r>
              <a:rPr lang="en-US" sz="2000" b="1" i="1" dirty="0">
                <a:latin typeface="+mn-lt"/>
              </a:rPr>
              <a:t>Camera and microphone turned off</a:t>
            </a:r>
          </a:p>
          <a:p>
            <a:pPr marL="0" indent="0" algn="ctr">
              <a:buNone/>
            </a:pPr>
            <a:endParaRPr lang="en-US" sz="2000" b="1" i="1" dirty="0">
              <a:latin typeface="+mn-lt"/>
            </a:endParaRPr>
          </a:p>
          <a:p>
            <a:pPr marL="0" indent="0" algn="ctr">
              <a:buNone/>
            </a:pPr>
            <a:endParaRPr lang="en-US" sz="2000" b="1" i="1" dirty="0">
              <a:latin typeface="+mn-lt"/>
            </a:endParaRPr>
          </a:p>
          <a:p>
            <a:pPr marL="0" indent="0" algn="ctr">
              <a:buNone/>
            </a:pPr>
            <a:r>
              <a:rPr lang="en-US" sz="2000" b="1" i="1" dirty="0">
                <a:latin typeface="+mn-lt"/>
              </a:rPr>
              <a:t>Camera off and microphone on</a:t>
            </a:r>
          </a:p>
          <a:p>
            <a:pPr marL="0" indent="0" algn="ctr">
              <a:buNone/>
            </a:pPr>
            <a:endParaRPr lang="en-US" sz="2000" b="1" i="1" dirty="0">
              <a:latin typeface="+mn-lt"/>
            </a:endParaRPr>
          </a:p>
          <a:p>
            <a:pPr marL="0" indent="0" algn="ctr">
              <a:buNone/>
            </a:pPr>
            <a:endParaRPr lang="en-US" sz="2000" b="1" i="1" dirty="0">
              <a:latin typeface="+mn-lt"/>
            </a:endParaRPr>
          </a:p>
          <a:p>
            <a:pPr marL="0" indent="0">
              <a:buNone/>
            </a:pPr>
            <a:endParaRPr lang="en-US" sz="2000" b="1" i="1" dirty="0">
              <a:latin typeface="+mn-lt"/>
            </a:endParaRPr>
          </a:p>
          <a:p>
            <a:pPr marL="0" indent="0" algn="ctr">
              <a:buNone/>
            </a:pPr>
            <a:r>
              <a:rPr lang="en-US" sz="2000" i="1" dirty="0">
                <a:latin typeface="+mn-lt"/>
              </a:rPr>
              <a:t>On a telephone, *6 will mute or unmute your audio. Press *1 for a complete list of telephone options. </a:t>
            </a:r>
          </a:p>
          <a:p>
            <a:pPr lvl="1"/>
            <a:endParaRPr lang="en-US" dirty="0"/>
          </a:p>
        </p:txBody>
      </p:sp>
      <p:sp>
        <p:nvSpPr>
          <p:cNvPr id="4" name="Slide Number Placeholder 3">
            <a:extLst>
              <a:ext uri="{FF2B5EF4-FFF2-40B4-BE49-F238E27FC236}">
                <a16:creationId xmlns:a16="http://schemas.microsoft.com/office/drawing/2014/main" id="{42DF0FF6-E682-4CEB-B7C1-EE9049B4438A}"/>
              </a:ext>
            </a:extLst>
          </p:cNvPr>
          <p:cNvSpPr>
            <a:spLocks noGrp="1"/>
          </p:cNvSpPr>
          <p:nvPr>
            <p:ph type="sldNum" sz="quarter" idx="12"/>
          </p:nvPr>
        </p:nvSpPr>
        <p:spPr/>
        <p:txBody>
          <a:bodyPr/>
          <a:lstStyle/>
          <a:p>
            <a:fld id="{16630861-4318-414B-8E21-CA5F03E7BD41}" type="slidenum">
              <a:rPr lang="en-US" smtClean="0"/>
              <a:t>2</a:t>
            </a:fld>
            <a:endParaRPr lang="en-US" dirty="0"/>
          </a:p>
        </p:txBody>
      </p:sp>
      <p:pic>
        <p:nvPicPr>
          <p:cNvPr id="8" name="Picture 7">
            <a:extLst>
              <a:ext uri="{FF2B5EF4-FFF2-40B4-BE49-F238E27FC236}">
                <a16:creationId xmlns:a16="http://schemas.microsoft.com/office/drawing/2014/main" id="{2A801C8A-AF04-4CE4-BF97-34E46FDB24DB}"/>
              </a:ext>
            </a:extLst>
          </p:cNvPr>
          <p:cNvPicPr>
            <a:picLocks noChangeAspect="1"/>
          </p:cNvPicPr>
          <p:nvPr/>
        </p:nvPicPr>
        <p:blipFill>
          <a:blip r:embed="rId3"/>
          <a:stretch>
            <a:fillRect/>
          </a:stretch>
        </p:blipFill>
        <p:spPr>
          <a:xfrm>
            <a:off x="2875951" y="3174305"/>
            <a:ext cx="6440097" cy="773406"/>
          </a:xfrm>
          <a:prstGeom prst="rect">
            <a:avLst/>
          </a:prstGeom>
        </p:spPr>
      </p:pic>
      <p:pic>
        <p:nvPicPr>
          <p:cNvPr id="10" name="Picture 9">
            <a:extLst>
              <a:ext uri="{FF2B5EF4-FFF2-40B4-BE49-F238E27FC236}">
                <a16:creationId xmlns:a16="http://schemas.microsoft.com/office/drawing/2014/main" id="{8E104EA4-C837-488F-8D96-902867221981}"/>
              </a:ext>
            </a:extLst>
          </p:cNvPr>
          <p:cNvPicPr>
            <a:picLocks noChangeAspect="1"/>
          </p:cNvPicPr>
          <p:nvPr/>
        </p:nvPicPr>
        <p:blipFill>
          <a:blip r:embed="rId4"/>
          <a:stretch>
            <a:fillRect/>
          </a:stretch>
        </p:blipFill>
        <p:spPr>
          <a:xfrm>
            <a:off x="2863487" y="4269009"/>
            <a:ext cx="6440097" cy="773406"/>
          </a:xfrm>
          <a:prstGeom prst="rect">
            <a:avLst/>
          </a:prstGeom>
        </p:spPr>
      </p:pic>
    </p:spTree>
    <p:extLst>
      <p:ext uri="{BB962C8B-B14F-4D97-AF65-F5344CB8AC3E}">
        <p14:creationId xmlns:p14="http://schemas.microsoft.com/office/powerpoint/2010/main" val="407042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120F-288E-4E28-9FF9-1F02329D7E22}"/>
              </a:ext>
            </a:extLst>
          </p:cNvPr>
          <p:cNvSpPr>
            <a:spLocks noGrp="1"/>
          </p:cNvSpPr>
          <p:nvPr>
            <p:ph type="title"/>
          </p:nvPr>
        </p:nvSpPr>
        <p:spPr/>
        <p:txBody>
          <a:bodyPr/>
          <a:lstStyle/>
          <a:p>
            <a:pPr algn="ctr"/>
            <a:r>
              <a:rPr lang="en-US" dirty="0">
                <a:latin typeface="+mn-lt"/>
              </a:rPr>
              <a:t>Careers in Education Programs for </a:t>
            </a:r>
            <a:br>
              <a:rPr lang="en-US" dirty="0">
                <a:latin typeface="+mn-lt"/>
              </a:rPr>
            </a:br>
            <a:r>
              <a:rPr lang="en-US" dirty="0">
                <a:latin typeface="+mn-lt"/>
              </a:rPr>
              <a:t>High School Students</a:t>
            </a:r>
          </a:p>
        </p:txBody>
      </p:sp>
      <p:sp>
        <p:nvSpPr>
          <p:cNvPr id="3" name="Content Placeholder 2">
            <a:extLst>
              <a:ext uri="{FF2B5EF4-FFF2-40B4-BE49-F238E27FC236}">
                <a16:creationId xmlns:a16="http://schemas.microsoft.com/office/drawing/2014/main" id="{9DCB46F5-7373-4A7F-B8DF-B02FC9A3326C}"/>
              </a:ext>
            </a:extLst>
          </p:cNvPr>
          <p:cNvSpPr>
            <a:spLocks noGrp="1"/>
          </p:cNvSpPr>
          <p:nvPr>
            <p:ph idx="1"/>
          </p:nvPr>
        </p:nvSpPr>
        <p:spPr>
          <a:xfrm>
            <a:off x="263047" y="1723293"/>
            <a:ext cx="11649205" cy="4251622"/>
          </a:xfrm>
        </p:spPr>
        <p:txBody>
          <a:bodyPr>
            <a:normAutofit/>
          </a:bodyPr>
          <a:lstStyle/>
          <a:p>
            <a:r>
              <a:rPr lang="en-US" dirty="0">
                <a:latin typeface="+mn-lt"/>
              </a:rPr>
              <a:t>Designed to support students with an interest in teaching careers</a:t>
            </a:r>
          </a:p>
          <a:p>
            <a:r>
              <a:rPr lang="en-US" dirty="0">
                <a:latin typeface="+mn-lt"/>
              </a:rPr>
              <a:t>Provides students with early exposure to methods and strategies used by teachers to effectively deliver content instruction</a:t>
            </a:r>
          </a:p>
          <a:p>
            <a:r>
              <a:rPr lang="en-US" dirty="0">
                <a:latin typeface="+mn-lt"/>
              </a:rPr>
              <a:t>Program completers may earn up to 7 semester hours of college credit towards becoming an educator (varies by institution)</a:t>
            </a:r>
          </a:p>
          <a:p>
            <a:r>
              <a:rPr lang="en-US" b="1" dirty="0">
                <a:latin typeface="+mn-lt"/>
              </a:rPr>
              <a:t>Educators Rising </a:t>
            </a:r>
            <a:r>
              <a:rPr lang="en-US" dirty="0">
                <a:latin typeface="+mn-lt"/>
              </a:rPr>
              <a:t>offers opportunities to participate in competitions, state, and national conferences – visit </a:t>
            </a:r>
            <a:r>
              <a:rPr lang="en-US" dirty="0">
                <a:latin typeface="+mn-lt"/>
                <a:hlinkClick r:id="rId2"/>
              </a:rPr>
              <a:t>www.educatorsrising.org</a:t>
            </a:r>
            <a:r>
              <a:rPr lang="en-US" dirty="0">
                <a:latin typeface="+mn-lt"/>
              </a:rPr>
              <a:t> for details</a:t>
            </a:r>
          </a:p>
          <a:p>
            <a:r>
              <a:rPr lang="en-US" dirty="0">
                <a:latin typeface="+mn-lt"/>
              </a:rPr>
              <a:t>Create a Careers in Education program and/or chapter of Educators Rising within your school district. Contact </a:t>
            </a:r>
            <a:r>
              <a:rPr lang="en-US" b="1" dirty="0">
                <a:latin typeface="+mn-lt"/>
              </a:rPr>
              <a:t>Tami Maynard</a:t>
            </a:r>
            <a:r>
              <a:rPr lang="en-US" dirty="0">
                <a:latin typeface="+mn-lt"/>
              </a:rPr>
              <a:t> at </a:t>
            </a:r>
            <a:r>
              <a:rPr lang="en-US" dirty="0">
                <a:latin typeface="+mn-lt"/>
                <a:hlinkClick r:id="rId3"/>
              </a:rPr>
              <a:t>tmmaynar@k12.wv.us</a:t>
            </a:r>
            <a:r>
              <a:rPr lang="en-US" dirty="0">
                <a:latin typeface="+mn-lt"/>
              </a:rPr>
              <a:t>.</a:t>
            </a:r>
          </a:p>
        </p:txBody>
      </p:sp>
      <p:sp>
        <p:nvSpPr>
          <p:cNvPr id="4" name="Slide Number Placeholder 3">
            <a:extLst>
              <a:ext uri="{FF2B5EF4-FFF2-40B4-BE49-F238E27FC236}">
                <a16:creationId xmlns:a16="http://schemas.microsoft.com/office/drawing/2014/main" id="{C6836642-4008-4798-B92A-49844C491B63}"/>
              </a:ext>
            </a:extLst>
          </p:cNvPr>
          <p:cNvSpPr>
            <a:spLocks noGrp="1"/>
          </p:cNvSpPr>
          <p:nvPr>
            <p:ph type="sldNum" sz="quarter" idx="12"/>
          </p:nvPr>
        </p:nvSpPr>
        <p:spPr/>
        <p:txBody>
          <a:bodyPr/>
          <a:lstStyle/>
          <a:p>
            <a:fld id="{16630861-4318-414B-8E21-CA5F03E7BD41}" type="slidenum">
              <a:rPr lang="en-US" smtClean="0"/>
              <a:t>20</a:t>
            </a:fld>
            <a:endParaRPr lang="en-US" dirty="0"/>
          </a:p>
        </p:txBody>
      </p:sp>
    </p:spTree>
    <p:extLst>
      <p:ext uri="{BB962C8B-B14F-4D97-AF65-F5344CB8AC3E}">
        <p14:creationId xmlns:p14="http://schemas.microsoft.com/office/powerpoint/2010/main" val="377559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751B2FA-7D23-420A-B44E-8215E501003F}"/>
              </a:ext>
            </a:extLst>
          </p:cNvPr>
          <p:cNvPicPr>
            <a:picLocks noGrp="1" noChangeAspect="1"/>
          </p:cNvPicPr>
          <p:nvPr>
            <p:ph idx="1"/>
          </p:nvPr>
        </p:nvPicPr>
        <p:blipFill>
          <a:blip r:embed="rId3"/>
          <a:stretch>
            <a:fillRect/>
          </a:stretch>
        </p:blipFill>
        <p:spPr>
          <a:xfrm>
            <a:off x="10121602" y="4803268"/>
            <a:ext cx="1646886" cy="1003042"/>
          </a:xfrm>
        </p:spPr>
      </p:pic>
      <p:sp>
        <p:nvSpPr>
          <p:cNvPr id="4" name="Slide Number Placeholder 3">
            <a:extLst>
              <a:ext uri="{FF2B5EF4-FFF2-40B4-BE49-F238E27FC236}">
                <a16:creationId xmlns:a16="http://schemas.microsoft.com/office/drawing/2014/main" id="{0AA98646-4840-4589-A5A2-9C490EEA236D}"/>
              </a:ext>
            </a:extLst>
          </p:cNvPr>
          <p:cNvSpPr>
            <a:spLocks noGrp="1"/>
          </p:cNvSpPr>
          <p:nvPr>
            <p:ph type="sldNum" sz="quarter" idx="12"/>
          </p:nvPr>
        </p:nvSpPr>
        <p:spPr/>
        <p:txBody>
          <a:bodyPr/>
          <a:lstStyle/>
          <a:p>
            <a:fld id="{16630861-4318-414B-8E21-CA5F03E7BD41}" type="slidenum">
              <a:rPr lang="en-US" smtClean="0"/>
              <a:t>21</a:t>
            </a:fld>
            <a:endParaRPr lang="en-US" dirty="0"/>
          </a:p>
        </p:txBody>
      </p:sp>
      <p:sp>
        <p:nvSpPr>
          <p:cNvPr id="7" name="Rectangle 6">
            <a:extLst>
              <a:ext uri="{FF2B5EF4-FFF2-40B4-BE49-F238E27FC236}">
                <a16:creationId xmlns:a16="http://schemas.microsoft.com/office/drawing/2014/main" id="{2AA3164C-B3B6-41CF-8238-9E652FBF10B1}"/>
              </a:ext>
            </a:extLst>
          </p:cNvPr>
          <p:cNvSpPr/>
          <p:nvPr/>
        </p:nvSpPr>
        <p:spPr>
          <a:xfrm>
            <a:off x="423512" y="1150115"/>
            <a:ext cx="11006488" cy="4832092"/>
          </a:xfrm>
          <a:prstGeom prst="rect">
            <a:avLst/>
          </a:prstGeom>
        </p:spPr>
        <p:txBody>
          <a:bodyPr wrap="square">
            <a:spAutoFit/>
          </a:bodyPr>
          <a:lstStyle/>
          <a:p>
            <a:r>
              <a:rPr lang="en-US" sz="2800" dirty="0">
                <a:solidFill>
                  <a:schemeClr val="bg2">
                    <a:lumMod val="50000"/>
                  </a:schemeClr>
                </a:solidFill>
              </a:rPr>
              <a:t>Program for recruiting current and former military service members.</a:t>
            </a:r>
          </a:p>
          <a:p>
            <a:r>
              <a:rPr lang="en-US" sz="2800" dirty="0">
                <a:solidFill>
                  <a:schemeClr val="bg2">
                    <a:lumMod val="50000"/>
                  </a:schemeClr>
                </a:solidFill>
              </a:rPr>
              <a:t>Qualifying members may be eligible to receive: </a:t>
            </a:r>
          </a:p>
          <a:p>
            <a:pPr marL="285750" indent="-285750">
              <a:buFont typeface="Arial" panose="020B0604020202020204" pitchFamily="34" charset="0"/>
              <a:buChar char="•"/>
            </a:pPr>
            <a:r>
              <a:rPr lang="en-US" sz="2800" dirty="0">
                <a:solidFill>
                  <a:schemeClr val="bg2">
                    <a:lumMod val="50000"/>
                  </a:schemeClr>
                </a:solidFill>
              </a:rPr>
              <a:t>Career counseling </a:t>
            </a:r>
          </a:p>
          <a:p>
            <a:pPr marL="285750" indent="-285750">
              <a:buFont typeface="Arial" panose="020B0604020202020204" pitchFamily="34" charset="0"/>
              <a:buChar char="•"/>
            </a:pPr>
            <a:r>
              <a:rPr lang="en-US" sz="2800" dirty="0">
                <a:solidFill>
                  <a:schemeClr val="bg2">
                    <a:lumMod val="50000"/>
                  </a:schemeClr>
                </a:solidFill>
              </a:rPr>
              <a:t>Job placement assistance</a:t>
            </a:r>
          </a:p>
          <a:p>
            <a:pPr marL="285750" indent="-285750">
              <a:buFont typeface="Arial" panose="020B0604020202020204" pitchFamily="34" charset="0"/>
              <a:buChar char="•"/>
            </a:pPr>
            <a:r>
              <a:rPr lang="en-US" sz="2800" dirty="0">
                <a:solidFill>
                  <a:schemeClr val="bg2">
                    <a:lumMod val="50000"/>
                  </a:schemeClr>
                </a:solidFill>
              </a:rPr>
              <a:t>Financial assistance</a:t>
            </a:r>
          </a:p>
          <a:p>
            <a:endParaRPr lang="en-US" sz="2800" dirty="0">
              <a:solidFill>
                <a:schemeClr val="bg2">
                  <a:lumMod val="50000"/>
                </a:schemeClr>
              </a:solidFill>
            </a:endParaRPr>
          </a:p>
          <a:p>
            <a:r>
              <a:rPr lang="en-US" sz="2800" dirty="0">
                <a:solidFill>
                  <a:schemeClr val="bg2">
                    <a:lumMod val="50000"/>
                  </a:schemeClr>
                </a:solidFill>
              </a:rPr>
              <a:t>Program eligibility and financial assistance for the program are solely determined and distributed by the National Troops to Teachers Office in Florida.</a:t>
            </a:r>
          </a:p>
          <a:p>
            <a:endParaRPr lang="en-US" sz="2800" dirty="0">
              <a:solidFill>
                <a:schemeClr val="bg2">
                  <a:lumMod val="50000"/>
                </a:schemeClr>
              </a:solidFill>
            </a:endParaRPr>
          </a:p>
          <a:p>
            <a:r>
              <a:rPr lang="en-US" sz="2800" dirty="0">
                <a:solidFill>
                  <a:schemeClr val="bg2">
                    <a:lumMod val="50000"/>
                  </a:schemeClr>
                </a:solidFill>
              </a:rPr>
              <a:t>To learn more visit </a:t>
            </a:r>
            <a:r>
              <a:rPr lang="en-US" sz="2800" dirty="0">
                <a:solidFill>
                  <a:srgbClr val="000000"/>
                </a:solidFill>
                <a:hlinkClick r:id="rId4"/>
              </a:rPr>
              <a:t>www.proudtoserveagain.com</a:t>
            </a:r>
            <a:endParaRPr lang="en-US" sz="2800" dirty="0"/>
          </a:p>
        </p:txBody>
      </p:sp>
      <p:sp>
        <p:nvSpPr>
          <p:cNvPr id="8" name="Title 1">
            <a:extLst>
              <a:ext uri="{FF2B5EF4-FFF2-40B4-BE49-F238E27FC236}">
                <a16:creationId xmlns:a16="http://schemas.microsoft.com/office/drawing/2014/main" id="{089A4015-8F72-4CBC-A75D-EBE31D36B915}"/>
              </a:ext>
            </a:extLst>
          </p:cNvPr>
          <p:cNvSpPr>
            <a:spLocks noGrp="1"/>
          </p:cNvSpPr>
          <p:nvPr>
            <p:ph type="title"/>
          </p:nvPr>
        </p:nvSpPr>
        <p:spPr>
          <a:xfrm>
            <a:off x="398585" y="37252"/>
            <a:ext cx="11369903" cy="1400159"/>
          </a:xfrm>
        </p:spPr>
        <p:txBody>
          <a:bodyPr/>
          <a:lstStyle/>
          <a:p>
            <a:pPr algn="ctr"/>
            <a:r>
              <a:rPr lang="en-US" dirty="0">
                <a:latin typeface="+mn-lt"/>
              </a:rPr>
              <a:t>The Troops to Teachers Program</a:t>
            </a:r>
          </a:p>
        </p:txBody>
      </p:sp>
    </p:spTree>
    <p:extLst>
      <p:ext uri="{BB962C8B-B14F-4D97-AF65-F5344CB8AC3E}">
        <p14:creationId xmlns:p14="http://schemas.microsoft.com/office/powerpoint/2010/main" val="13420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EBF73-50B8-430E-8361-6023550584EC}"/>
              </a:ext>
            </a:extLst>
          </p:cNvPr>
          <p:cNvSpPr>
            <a:spLocks noGrp="1"/>
          </p:cNvSpPr>
          <p:nvPr>
            <p:ph type="sldNum" sz="quarter" idx="12"/>
          </p:nvPr>
        </p:nvSpPr>
        <p:spPr/>
        <p:txBody>
          <a:bodyPr/>
          <a:lstStyle/>
          <a:p>
            <a:fld id="{CADD62AB-F380-1C4E-AD83-B8A0D3112CA8}" type="slidenum">
              <a:rPr lang="en-US" smtClean="0"/>
              <a:t>22</a:t>
            </a:fld>
            <a:endParaRPr lang="en-US" dirty="0"/>
          </a:p>
        </p:txBody>
      </p:sp>
      <p:pic>
        <p:nvPicPr>
          <p:cNvPr id="6" name="Content Placeholder 5">
            <a:extLst>
              <a:ext uri="{FF2B5EF4-FFF2-40B4-BE49-F238E27FC236}">
                <a16:creationId xmlns:a16="http://schemas.microsoft.com/office/drawing/2014/main" id="{6ED02EE8-C68B-4106-84E3-E45F62D1874F}"/>
              </a:ext>
            </a:extLst>
          </p:cNvPr>
          <p:cNvPicPr>
            <a:picLocks noGrp="1" noChangeAspect="1"/>
          </p:cNvPicPr>
          <p:nvPr>
            <p:ph idx="1"/>
          </p:nvPr>
        </p:nvPicPr>
        <p:blipFill>
          <a:blip r:embed="rId3"/>
          <a:stretch>
            <a:fillRect/>
          </a:stretch>
        </p:blipFill>
        <p:spPr>
          <a:xfrm>
            <a:off x="3329517" y="1354137"/>
            <a:ext cx="5532966" cy="4149725"/>
          </a:xfrm>
          <a:prstGeom prst="rect">
            <a:avLst/>
          </a:prstGeom>
        </p:spPr>
      </p:pic>
      <p:sp>
        <p:nvSpPr>
          <p:cNvPr id="5" name="Title 1">
            <a:extLst>
              <a:ext uri="{FF2B5EF4-FFF2-40B4-BE49-F238E27FC236}">
                <a16:creationId xmlns:a16="http://schemas.microsoft.com/office/drawing/2014/main" id="{16EF4151-6EE8-49C9-8AC2-BB0E036A7720}"/>
              </a:ext>
            </a:extLst>
          </p:cNvPr>
          <p:cNvSpPr>
            <a:spLocks noGrp="1"/>
          </p:cNvSpPr>
          <p:nvPr>
            <p:ph type="title"/>
          </p:nvPr>
        </p:nvSpPr>
        <p:spPr>
          <a:xfrm>
            <a:off x="250521" y="42145"/>
            <a:ext cx="11674257" cy="1400159"/>
          </a:xfrm>
        </p:spPr>
        <p:txBody>
          <a:bodyPr/>
          <a:lstStyle/>
          <a:p>
            <a:pPr algn="ctr"/>
            <a:r>
              <a:rPr lang="en-US" dirty="0">
                <a:latin typeface="+mn-lt"/>
              </a:rPr>
              <a:t>Creating a Teacher Recruitment Plan</a:t>
            </a:r>
          </a:p>
        </p:txBody>
      </p:sp>
    </p:spTree>
    <p:extLst>
      <p:ext uri="{BB962C8B-B14F-4D97-AF65-F5344CB8AC3E}">
        <p14:creationId xmlns:p14="http://schemas.microsoft.com/office/powerpoint/2010/main" val="154997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ECCD-D43C-44CA-8F2F-6D21397D0C2C}"/>
              </a:ext>
            </a:extLst>
          </p:cNvPr>
          <p:cNvSpPr>
            <a:spLocks noGrp="1"/>
          </p:cNvSpPr>
          <p:nvPr>
            <p:ph type="title"/>
          </p:nvPr>
        </p:nvSpPr>
        <p:spPr/>
        <p:txBody>
          <a:bodyPr>
            <a:normAutofit/>
          </a:bodyPr>
          <a:lstStyle/>
          <a:p>
            <a:pPr algn="ctr"/>
            <a:r>
              <a:rPr lang="en-US" dirty="0">
                <a:latin typeface="+mn-lt"/>
              </a:rPr>
              <a:t>Understanding State-Approved </a:t>
            </a:r>
            <a:br>
              <a:rPr lang="en-US" dirty="0">
                <a:latin typeface="+mn-lt"/>
              </a:rPr>
            </a:br>
            <a:r>
              <a:rPr lang="en-US" dirty="0">
                <a:latin typeface="+mn-lt"/>
              </a:rPr>
              <a:t>Initial Licensure Pathways</a:t>
            </a:r>
          </a:p>
        </p:txBody>
      </p:sp>
      <p:sp>
        <p:nvSpPr>
          <p:cNvPr id="3" name="Content Placeholder 2">
            <a:extLst>
              <a:ext uri="{FF2B5EF4-FFF2-40B4-BE49-F238E27FC236}">
                <a16:creationId xmlns:a16="http://schemas.microsoft.com/office/drawing/2014/main" id="{47E7F65E-6373-4C1E-8B0F-7E3A8A6E8006}"/>
              </a:ext>
            </a:extLst>
          </p:cNvPr>
          <p:cNvSpPr>
            <a:spLocks noGrp="1"/>
          </p:cNvSpPr>
          <p:nvPr>
            <p:ph idx="1"/>
          </p:nvPr>
        </p:nvSpPr>
        <p:spPr/>
        <p:txBody>
          <a:bodyPr/>
          <a:lstStyle/>
          <a:p>
            <a:pPr marL="0" indent="0" algn="ctr">
              <a:buNone/>
            </a:pPr>
            <a:endParaRPr lang="en-US" b="1" dirty="0"/>
          </a:p>
          <a:p>
            <a:pPr marL="0" indent="0" algn="ctr">
              <a:buNone/>
            </a:pPr>
            <a:r>
              <a:rPr lang="en-US" b="1" dirty="0">
                <a:latin typeface="+mn-lt"/>
              </a:rPr>
              <a:t>OEDS Provides Career Counseling Services on Licensure Pathways</a:t>
            </a:r>
          </a:p>
          <a:p>
            <a:pPr marL="0" indent="0" algn="ctr">
              <a:buNone/>
            </a:pPr>
            <a:endParaRPr lang="en-US" b="1" dirty="0">
              <a:latin typeface="+mn-lt"/>
            </a:endParaRPr>
          </a:p>
          <a:p>
            <a:pPr marL="0" indent="0">
              <a:buNone/>
            </a:pPr>
            <a:r>
              <a:rPr lang="en-US" b="1" dirty="0">
                <a:latin typeface="+mn-lt"/>
              </a:rPr>
              <a:t>Program Types:</a:t>
            </a:r>
          </a:p>
          <a:p>
            <a:r>
              <a:rPr lang="en-US" dirty="0">
                <a:latin typeface="+mn-lt"/>
              </a:rPr>
              <a:t>Traditional</a:t>
            </a:r>
          </a:p>
          <a:p>
            <a:r>
              <a:rPr lang="en-US" dirty="0">
                <a:latin typeface="+mn-lt"/>
              </a:rPr>
              <a:t>Alternative</a:t>
            </a:r>
          </a:p>
          <a:p>
            <a:r>
              <a:rPr lang="en-US" dirty="0">
                <a:latin typeface="+mn-lt"/>
              </a:rPr>
              <a:t>Career and Technical</a:t>
            </a:r>
          </a:p>
        </p:txBody>
      </p:sp>
      <p:sp>
        <p:nvSpPr>
          <p:cNvPr id="4" name="Slide Number Placeholder 3">
            <a:extLst>
              <a:ext uri="{FF2B5EF4-FFF2-40B4-BE49-F238E27FC236}">
                <a16:creationId xmlns:a16="http://schemas.microsoft.com/office/drawing/2014/main" id="{880712BF-D37B-46AA-A8DF-FB7077D1C855}"/>
              </a:ext>
            </a:extLst>
          </p:cNvPr>
          <p:cNvSpPr>
            <a:spLocks noGrp="1"/>
          </p:cNvSpPr>
          <p:nvPr>
            <p:ph type="sldNum" sz="quarter" idx="12"/>
          </p:nvPr>
        </p:nvSpPr>
        <p:spPr/>
        <p:txBody>
          <a:bodyPr/>
          <a:lstStyle/>
          <a:p>
            <a:fld id="{16630861-4318-414B-8E21-CA5F03E7BD41}" type="slidenum">
              <a:rPr lang="en-US" smtClean="0"/>
              <a:t>23</a:t>
            </a:fld>
            <a:endParaRPr lang="en-US" dirty="0"/>
          </a:p>
        </p:txBody>
      </p:sp>
      <p:pic>
        <p:nvPicPr>
          <p:cNvPr id="6" name="Picture 5">
            <a:extLst>
              <a:ext uri="{FF2B5EF4-FFF2-40B4-BE49-F238E27FC236}">
                <a16:creationId xmlns:a16="http://schemas.microsoft.com/office/drawing/2014/main" id="{CD3D4783-8ED3-4888-99EB-CF38D831D6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3333" y="3056500"/>
            <a:ext cx="4139478" cy="2316597"/>
          </a:xfrm>
          <a:prstGeom prst="rect">
            <a:avLst/>
          </a:prstGeom>
        </p:spPr>
      </p:pic>
      <p:sp>
        <p:nvSpPr>
          <p:cNvPr id="7" name="TextBox 6">
            <a:extLst>
              <a:ext uri="{FF2B5EF4-FFF2-40B4-BE49-F238E27FC236}">
                <a16:creationId xmlns:a16="http://schemas.microsoft.com/office/drawing/2014/main" id="{8D061AD9-684A-49B2-BA73-8CA5B6651BF2}"/>
              </a:ext>
            </a:extLst>
          </p:cNvPr>
          <p:cNvSpPr txBox="1"/>
          <p:nvPr/>
        </p:nvSpPr>
        <p:spPr>
          <a:xfrm>
            <a:off x="7659995" y="5460929"/>
            <a:ext cx="3426153" cy="230832"/>
          </a:xfrm>
          <a:prstGeom prst="rect">
            <a:avLst/>
          </a:prstGeom>
          <a:noFill/>
        </p:spPr>
        <p:txBody>
          <a:bodyPr wrap="square" rtlCol="0">
            <a:spAutoFit/>
          </a:bodyPr>
          <a:lstStyle/>
          <a:p>
            <a:pPr algn="ctr"/>
            <a:r>
              <a:rPr lang="en-US" sz="900" dirty="0">
                <a:hlinkClick r:id="rId3" tooltip="https://www.studentdoctor.net/2017/11/22/five-criteria-consider-choosing-medical-schoo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93750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59F8-963A-4EF0-8B78-68A005D20DA6}"/>
              </a:ext>
            </a:extLst>
          </p:cNvPr>
          <p:cNvSpPr>
            <a:spLocks noGrp="1"/>
          </p:cNvSpPr>
          <p:nvPr>
            <p:ph type="title"/>
          </p:nvPr>
        </p:nvSpPr>
        <p:spPr/>
        <p:txBody>
          <a:bodyPr/>
          <a:lstStyle/>
          <a:p>
            <a:pPr algn="ctr"/>
            <a:r>
              <a:rPr lang="en-US" dirty="0">
                <a:latin typeface="+mn-lt"/>
              </a:rPr>
              <a:t>Understanding State-Approved </a:t>
            </a:r>
            <a:br>
              <a:rPr lang="en-US" dirty="0">
                <a:latin typeface="+mn-lt"/>
              </a:rPr>
            </a:br>
            <a:r>
              <a:rPr lang="en-US" dirty="0">
                <a:latin typeface="+mn-lt"/>
              </a:rPr>
              <a:t>Licensure Pathways</a:t>
            </a:r>
          </a:p>
        </p:txBody>
      </p:sp>
      <p:sp>
        <p:nvSpPr>
          <p:cNvPr id="4" name="Slide Number Placeholder 3">
            <a:extLst>
              <a:ext uri="{FF2B5EF4-FFF2-40B4-BE49-F238E27FC236}">
                <a16:creationId xmlns:a16="http://schemas.microsoft.com/office/drawing/2014/main" id="{EBD90E7A-72C0-49FC-8103-BBF2C13720B6}"/>
              </a:ext>
            </a:extLst>
          </p:cNvPr>
          <p:cNvSpPr>
            <a:spLocks noGrp="1"/>
          </p:cNvSpPr>
          <p:nvPr>
            <p:ph type="sldNum" sz="quarter" idx="12"/>
          </p:nvPr>
        </p:nvSpPr>
        <p:spPr/>
        <p:txBody>
          <a:bodyPr/>
          <a:lstStyle/>
          <a:p>
            <a:fld id="{16630861-4318-414B-8E21-CA5F03E7BD41}" type="slidenum">
              <a:rPr lang="en-US" smtClean="0"/>
              <a:t>24</a:t>
            </a:fld>
            <a:endParaRPr lang="en-US" dirty="0"/>
          </a:p>
        </p:txBody>
      </p:sp>
      <p:pic>
        <p:nvPicPr>
          <p:cNvPr id="5" name="Content Placeholder 5">
            <a:extLst>
              <a:ext uri="{FF2B5EF4-FFF2-40B4-BE49-F238E27FC236}">
                <a16:creationId xmlns:a16="http://schemas.microsoft.com/office/drawing/2014/main" id="{5D8888E4-F848-4DD3-B39E-4C518003EDE7}"/>
              </a:ext>
            </a:extLst>
          </p:cNvPr>
          <p:cNvPicPr>
            <a:picLocks noGrp="1" noChangeAspect="1"/>
          </p:cNvPicPr>
          <p:nvPr>
            <p:ph idx="1"/>
          </p:nvPr>
        </p:nvPicPr>
        <p:blipFill>
          <a:blip r:embed="rId2"/>
          <a:stretch>
            <a:fillRect/>
          </a:stretch>
        </p:blipFill>
        <p:spPr>
          <a:xfrm>
            <a:off x="1589881" y="1742929"/>
            <a:ext cx="9012237" cy="2313140"/>
          </a:xfrm>
        </p:spPr>
      </p:pic>
      <p:sp>
        <p:nvSpPr>
          <p:cNvPr id="6" name="Slide Number Placeholder 3">
            <a:extLst>
              <a:ext uri="{FF2B5EF4-FFF2-40B4-BE49-F238E27FC236}">
                <a16:creationId xmlns:a16="http://schemas.microsoft.com/office/drawing/2014/main" id="{F72DB9DC-E16E-472B-B6C3-8C3523B799AC}"/>
              </a:ext>
            </a:extLst>
          </p:cNvPr>
          <p:cNvSpPr txBox="1">
            <a:spLocks/>
          </p:cNvSpPr>
          <p:nvPr/>
        </p:nvSpPr>
        <p:spPr>
          <a:xfrm>
            <a:off x="10596181" y="6356352"/>
            <a:ext cx="1172307"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i="0" kern="1200">
                <a:solidFill>
                  <a:schemeClr val="bg1"/>
                </a:solidFill>
                <a:latin typeface="Fira Sans Ultra" charset="0"/>
                <a:ea typeface="Fira Sans Ultra" charset="0"/>
                <a:cs typeface="Fira Sans Ultr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630861-4318-414B-8E21-CA5F03E7BD41}" type="slidenum">
              <a:rPr lang="en-US" smtClean="0"/>
              <a:pPr/>
              <a:t>24</a:t>
            </a:fld>
            <a:endParaRPr lang="en-US" dirty="0"/>
          </a:p>
        </p:txBody>
      </p:sp>
      <p:sp>
        <p:nvSpPr>
          <p:cNvPr id="7" name="TextBox 6">
            <a:extLst>
              <a:ext uri="{FF2B5EF4-FFF2-40B4-BE49-F238E27FC236}">
                <a16:creationId xmlns:a16="http://schemas.microsoft.com/office/drawing/2014/main" id="{7D475CDA-C684-4277-9395-352F9A2BFEB4}"/>
              </a:ext>
            </a:extLst>
          </p:cNvPr>
          <p:cNvSpPr txBox="1"/>
          <p:nvPr/>
        </p:nvSpPr>
        <p:spPr>
          <a:xfrm>
            <a:off x="3696976" y="4255093"/>
            <a:ext cx="4637808" cy="769441"/>
          </a:xfrm>
          <a:prstGeom prst="rect">
            <a:avLst/>
          </a:prstGeom>
          <a:noFill/>
        </p:spPr>
        <p:txBody>
          <a:bodyPr wrap="none" rtlCol="0">
            <a:spAutoFit/>
          </a:bodyPr>
          <a:lstStyle/>
          <a:p>
            <a:r>
              <a:rPr lang="en-US" sz="4400" b="1" dirty="0">
                <a:hlinkClick r:id="rId3"/>
              </a:rPr>
              <a:t>www.teachwv.com</a:t>
            </a:r>
            <a:endParaRPr lang="en-US" sz="4400" b="1" dirty="0"/>
          </a:p>
        </p:txBody>
      </p:sp>
      <p:sp>
        <p:nvSpPr>
          <p:cNvPr id="3" name="Rectangle 2">
            <a:extLst>
              <a:ext uri="{FF2B5EF4-FFF2-40B4-BE49-F238E27FC236}">
                <a16:creationId xmlns:a16="http://schemas.microsoft.com/office/drawing/2014/main" id="{6E246928-06EA-4B2C-90A1-FD7E7F53DFD1}"/>
              </a:ext>
            </a:extLst>
          </p:cNvPr>
          <p:cNvSpPr/>
          <p:nvPr/>
        </p:nvSpPr>
        <p:spPr>
          <a:xfrm>
            <a:off x="3035536" y="5223763"/>
            <a:ext cx="6096000" cy="523220"/>
          </a:xfrm>
          <a:prstGeom prst="rect">
            <a:avLst/>
          </a:prstGeom>
        </p:spPr>
        <p:txBody>
          <a:bodyPr>
            <a:spAutoFit/>
          </a:bodyPr>
          <a:lstStyle/>
          <a:p>
            <a:pPr algn="ctr"/>
            <a:r>
              <a:rPr lang="en-US" sz="2800" i="1" dirty="0">
                <a:solidFill>
                  <a:schemeClr val="bg1">
                    <a:lumMod val="50000"/>
                  </a:schemeClr>
                </a:solidFill>
              </a:rPr>
              <a:t>Identifies WVBE-approved programs</a:t>
            </a:r>
          </a:p>
        </p:txBody>
      </p:sp>
    </p:spTree>
    <p:extLst>
      <p:ext uri="{BB962C8B-B14F-4D97-AF65-F5344CB8AC3E}">
        <p14:creationId xmlns:p14="http://schemas.microsoft.com/office/powerpoint/2010/main" val="2177649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3D92-4884-44C1-884C-6399AC9594AA}"/>
              </a:ext>
            </a:extLst>
          </p:cNvPr>
          <p:cNvSpPr>
            <a:spLocks noGrp="1"/>
          </p:cNvSpPr>
          <p:nvPr>
            <p:ph type="title"/>
          </p:nvPr>
        </p:nvSpPr>
        <p:spPr>
          <a:xfrm>
            <a:off x="398585" y="-87682"/>
            <a:ext cx="11369903" cy="1400159"/>
          </a:xfrm>
        </p:spPr>
        <p:txBody>
          <a:bodyPr/>
          <a:lstStyle/>
          <a:p>
            <a:pPr algn="ctr"/>
            <a:r>
              <a:rPr lang="en-US" dirty="0">
                <a:latin typeface="+mn-lt"/>
              </a:rPr>
              <a:t>Disclaimer</a:t>
            </a:r>
          </a:p>
        </p:txBody>
      </p:sp>
      <p:sp>
        <p:nvSpPr>
          <p:cNvPr id="3" name="Content Placeholder 2">
            <a:extLst>
              <a:ext uri="{FF2B5EF4-FFF2-40B4-BE49-F238E27FC236}">
                <a16:creationId xmlns:a16="http://schemas.microsoft.com/office/drawing/2014/main" id="{9BA41349-8781-4BF1-8432-1263958407A7}"/>
              </a:ext>
            </a:extLst>
          </p:cNvPr>
          <p:cNvSpPr>
            <a:spLocks noGrp="1"/>
          </p:cNvSpPr>
          <p:nvPr>
            <p:ph idx="1"/>
          </p:nvPr>
        </p:nvSpPr>
        <p:spPr>
          <a:xfrm>
            <a:off x="398584" y="1149638"/>
            <a:ext cx="11369903" cy="4963063"/>
          </a:xfrm>
        </p:spPr>
        <p:txBody>
          <a:bodyPr>
            <a:normAutofit/>
          </a:bodyPr>
          <a:lstStyle/>
          <a:p>
            <a:pPr marL="0" indent="0">
              <a:buNone/>
            </a:pPr>
            <a:r>
              <a:rPr lang="en-US" dirty="0">
                <a:latin typeface="+mn-lt"/>
              </a:rPr>
              <a:t>The Teach West Virginia website at </a:t>
            </a:r>
            <a:r>
              <a:rPr lang="en-US" dirty="0">
                <a:latin typeface="+mn-lt"/>
                <a:hlinkClick r:id="rId2"/>
              </a:rPr>
              <a:t>www.teachwv.com</a:t>
            </a:r>
            <a:r>
              <a:rPr lang="en-US" dirty="0">
                <a:latin typeface="+mn-lt"/>
              </a:rPr>
              <a:t> and this presentation provide summary information about licensure pathways and requirements. This information does not supersede requirements of WV State Code and WVBE Policies.</a:t>
            </a:r>
          </a:p>
          <a:p>
            <a:pPr marL="0" indent="0">
              <a:buNone/>
            </a:pPr>
            <a:endParaRPr lang="en-US" sz="1400" dirty="0">
              <a:latin typeface="+mn-lt"/>
            </a:endParaRPr>
          </a:p>
          <a:p>
            <a:pPr marL="0" indent="0">
              <a:buNone/>
            </a:pPr>
            <a:r>
              <a:rPr lang="en-US" dirty="0">
                <a:latin typeface="+mn-lt"/>
              </a:rPr>
              <a:t>WVBE Policies may be accessed at </a:t>
            </a:r>
            <a:r>
              <a:rPr lang="en-US" dirty="0">
                <a:latin typeface="+mn-lt"/>
                <a:hlinkClick r:id="rId3"/>
              </a:rPr>
              <a:t>http://wvde.state.wv.us/policies/</a:t>
            </a:r>
            <a:r>
              <a:rPr lang="en-US" dirty="0">
                <a:latin typeface="+mn-lt"/>
              </a:rPr>
              <a:t> </a:t>
            </a:r>
          </a:p>
          <a:p>
            <a:pPr marL="0" indent="0">
              <a:buNone/>
            </a:pPr>
            <a:endParaRPr lang="en-US" sz="1400" dirty="0">
              <a:latin typeface="+mn-lt"/>
            </a:endParaRPr>
          </a:p>
          <a:p>
            <a:r>
              <a:rPr lang="en-US" dirty="0">
                <a:latin typeface="+mn-lt"/>
              </a:rPr>
              <a:t>Policy 5202: Minimum Requirements for the Licensure of Professional / Paraprofessional Personnel and Advanced Salary Classifications</a:t>
            </a:r>
          </a:p>
          <a:p>
            <a:r>
              <a:rPr lang="en-US" dirty="0">
                <a:latin typeface="+mn-lt"/>
              </a:rPr>
              <a:t>Policy 5100: Approval of Educator Preparation Programs</a:t>
            </a:r>
          </a:p>
          <a:p>
            <a:r>
              <a:rPr lang="en-US" dirty="0">
                <a:latin typeface="+mn-lt"/>
              </a:rPr>
              <a:t>Policy 5901: Alternative Programs for the Education of Teachers</a:t>
            </a:r>
          </a:p>
        </p:txBody>
      </p:sp>
      <p:sp>
        <p:nvSpPr>
          <p:cNvPr id="4" name="Slide Number Placeholder 3">
            <a:extLst>
              <a:ext uri="{FF2B5EF4-FFF2-40B4-BE49-F238E27FC236}">
                <a16:creationId xmlns:a16="http://schemas.microsoft.com/office/drawing/2014/main" id="{7C47B4E8-281A-4A04-8A71-059606806E66}"/>
              </a:ext>
            </a:extLst>
          </p:cNvPr>
          <p:cNvSpPr>
            <a:spLocks noGrp="1"/>
          </p:cNvSpPr>
          <p:nvPr>
            <p:ph type="sldNum" sz="quarter" idx="12"/>
          </p:nvPr>
        </p:nvSpPr>
        <p:spPr/>
        <p:txBody>
          <a:bodyPr/>
          <a:lstStyle/>
          <a:p>
            <a:fld id="{16630861-4318-414B-8E21-CA5F03E7BD41}" type="slidenum">
              <a:rPr lang="en-US" smtClean="0"/>
              <a:t>25</a:t>
            </a:fld>
            <a:endParaRPr lang="en-US" dirty="0"/>
          </a:p>
        </p:txBody>
      </p:sp>
    </p:spTree>
    <p:extLst>
      <p:ext uri="{BB962C8B-B14F-4D97-AF65-F5344CB8AC3E}">
        <p14:creationId xmlns:p14="http://schemas.microsoft.com/office/powerpoint/2010/main" val="273773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761D-400B-4EAF-BA87-55E216F8F9F8}"/>
              </a:ext>
            </a:extLst>
          </p:cNvPr>
          <p:cNvSpPr>
            <a:spLocks noGrp="1"/>
          </p:cNvSpPr>
          <p:nvPr>
            <p:ph type="title"/>
          </p:nvPr>
        </p:nvSpPr>
        <p:spPr/>
        <p:txBody>
          <a:bodyPr/>
          <a:lstStyle/>
          <a:p>
            <a:pPr algn="ctr"/>
            <a:r>
              <a:rPr lang="en-US" dirty="0">
                <a:latin typeface="+mn-lt"/>
              </a:rPr>
              <a:t>General Requirements</a:t>
            </a:r>
          </a:p>
        </p:txBody>
      </p:sp>
      <p:sp>
        <p:nvSpPr>
          <p:cNvPr id="3" name="Content Placeholder 2">
            <a:extLst>
              <a:ext uri="{FF2B5EF4-FFF2-40B4-BE49-F238E27FC236}">
                <a16:creationId xmlns:a16="http://schemas.microsoft.com/office/drawing/2014/main" id="{9ED854C6-1FCC-45AB-98B8-F6AB621D51F9}"/>
              </a:ext>
            </a:extLst>
          </p:cNvPr>
          <p:cNvSpPr>
            <a:spLocks noGrp="1"/>
          </p:cNvSpPr>
          <p:nvPr>
            <p:ph idx="1"/>
          </p:nvPr>
        </p:nvSpPr>
        <p:spPr>
          <a:xfrm>
            <a:off x="398585" y="1543905"/>
            <a:ext cx="11369903" cy="4329357"/>
          </a:xfrm>
        </p:spPr>
        <p:txBody>
          <a:bodyPr/>
          <a:lstStyle/>
          <a:p>
            <a:pPr marL="0" indent="0">
              <a:buNone/>
            </a:pPr>
            <a:r>
              <a:rPr lang="en-US" dirty="0">
                <a:latin typeface="+mn-lt"/>
              </a:rPr>
              <a:t>Including:</a:t>
            </a:r>
          </a:p>
          <a:p>
            <a:r>
              <a:rPr lang="en-US" dirty="0">
                <a:latin typeface="+mn-lt"/>
              </a:rPr>
              <a:t>United States citizenship or qualifying documentation</a:t>
            </a:r>
          </a:p>
          <a:p>
            <a:r>
              <a:rPr lang="en-US" dirty="0">
                <a:latin typeface="+mn-lt"/>
              </a:rPr>
              <a:t>Good moral character (character reference or official recommendation)</a:t>
            </a:r>
          </a:p>
          <a:p>
            <a:r>
              <a:rPr lang="en-US" dirty="0">
                <a:latin typeface="+mn-lt"/>
              </a:rPr>
              <a:t>Physically, mentally, and emotionally qualified to perform the duties assigned</a:t>
            </a:r>
          </a:p>
          <a:p>
            <a:r>
              <a:rPr lang="en-US" dirty="0">
                <a:latin typeface="+mn-lt"/>
              </a:rPr>
              <a:t>Minimum age 18</a:t>
            </a:r>
          </a:p>
          <a:p>
            <a:r>
              <a:rPr lang="en-US" dirty="0">
                <a:latin typeface="+mn-lt"/>
              </a:rPr>
              <a:t>Acceptable FBI and State Police background check outcomes</a:t>
            </a:r>
          </a:p>
        </p:txBody>
      </p:sp>
      <p:sp>
        <p:nvSpPr>
          <p:cNvPr id="4" name="Slide Number Placeholder 3">
            <a:extLst>
              <a:ext uri="{FF2B5EF4-FFF2-40B4-BE49-F238E27FC236}">
                <a16:creationId xmlns:a16="http://schemas.microsoft.com/office/drawing/2014/main" id="{04C0D0E0-8776-4AF0-BE6D-033A9D89AFC8}"/>
              </a:ext>
            </a:extLst>
          </p:cNvPr>
          <p:cNvSpPr>
            <a:spLocks noGrp="1"/>
          </p:cNvSpPr>
          <p:nvPr>
            <p:ph type="sldNum" sz="quarter" idx="12"/>
          </p:nvPr>
        </p:nvSpPr>
        <p:spPr/>
        <p:txBody>
          <a:bodyPr/>
          <a:lstStyle/>
          <a:p>
            <a:fld id="{16630861-4318-414B-8E21-CA5F03E7BD41}" type="slidenum">
              <a:rPr lang="en-US" smtClean="0"/>
              <a:t>26</a:t>
            </a:fld>
            <a:endParaRPr lang="en-US" dirty="0"/>
          </a:p>
        </p:txBody>
      </p:sp>
      <p:sp>
        <p:nvSpPr>
          <p:cNvPr id="5" name="Rectangle 4">
            <a:extLst>
              <a:ext uri="{FF2B5EF4-FFF2-40B4-BE49-F238E27FC236}">
                <a16:creationId xmlns:a16="http://schemas.microsoft.com/office/drawing/2014/main" id="{DEEACA11-6B11-43FE-BD1A-FB6558AC84FA}"/>
              </a:ext>
            </a:extLst>
          </p:cNvPr>
          <p:cNvSpPr/>
          <p:nvPr/>
        </p:nvSpPr>
        <p:spPr>
          <a:xfrm>
            <a:off x="3887244" y="6147239"/>
            <a:ext cx="6096000" cy="646331"/>
          </a:xfrm>
          <a:prstGeom prst="rect">
            <a:avLst/>
          </a:prstGeom>
        </p:spPr>
        <p:txBody>
          <a:bodyPr>
            <a:spAutoFit/>
          </a:bodyPr>
          <a:lstStyle/>
          <a:p>
            <a:r>
              <a:rPr lang="en-US" b="1" dirty="0"/>
              <a:t>Important</a:t>
            </a:r>
            <a:r>
              <a:rPr lang="en-US" dirty="0"/>
              <a:t>: General requirements must be met for ALL licenses discussed in this presentation.</a:t>
            </a:r>
          </a:p>
        </p:txBody>
      </p:sp>
    </p:spTree>
    <p:extLst>
      <p:ext uri="{BB962C8B-B14F-4D97-AF65-F5344CB8AC3E}">
        <p14:creationId xmlns:p14="http://schemas.microsoft.com/office/powerpoint/2010/main" val="36813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C339-0676-441A-B4AB-79202FDA944B}"/>
              </a:ext>
            </a:extLst>
          </p:cNvPr>
          <p:cNvSpPr>
            <a:spLocks noGrp="1"/>
          </p:cNvSpPr>
          <p:nvPr>
            <p:ph type="title"/>
          </p:nvPr>
        </p:nvSpPr>
        <p:spPr/>
        <p:txBody>
          <a:bodyPr/>
          <a:lstStyle/>
          <a:p>
            <a:pPr algn="ctr"/>
            <a:r>
              <a:rPr lang="en-US" dirty="0">
                <a:latin typeface="+mn-lt"/>
              </a:rPr>
              <a:t>Degree Requirement</a:t>
            </a:r>
          </a:p>
        </p:txBody>
      </p:sp>
      <p:sp>
        <p:nvSpPr>
          <p:cNvPr id="3" name="Content Placeholder 2">
            <a:extLst>
              <a:ext uri="{FF2B5EF4-FFF2-40B4-BE49-F238E27FC236}">
                <a16:creationId xmlns:a16="http://schemas.microsoft.com/office/drawing/2014/main" id="{A36EE523-23F5-4FCA-8CB4-102AA0487D67}"/>
              </a:ext>
            </a:extLst>
          </p:cNvPr>
          <p:cNvSpPr>
            <a:spLocks noGrp="1"/>
          </p:cNvSpPr>
          <p:nvPr>
            <p:ph idx="1"/>
          </p:nvPr>
        </p:nvSpPr>
        <p:spPr>
          <a:xfrm>
            <a:off x="300625" y="1723293"/>
            <a:ext cx="11599101" cy="4149969"/>
          </a:xfrm>
        </p:spPr>
        <p:txBody>
          <a:bodyPr/>
          <a:lstStyle/>
          <a:p>
            <a:pPr algn="ctr"/>
            <a:endParaRPr lang="en-US" dirty="0"/>
          </a:p>
          <a:p>
            <a:pPr algn="ctr"/>
            <a:r>
              <a:rPr lang="en-US" dirty="0">
                <a:latin typeface="+mn-lt"/>
              </a:rPr>
              <a:t>Degrees must come from a regionally accredited institution of higher education (IHE)</a:t>
            </a:r>
          </a:p>
          <a:p>
            <a:endParaRPr lang="en-US" dirty="0">
              <a:latin typeface="+mn-lt"/>
            </a:endParaRPr>
          </a:p>
          <a:p>
            <a:pPr marL="0" indent="0" algn="ctr">
              <a:buNone/>
            </a:pPr>
            <a:r>
              <a:rPr lang="en-US" b="1" dirty="0">
                <a:latin typeface="+mn-lt"/>
              </a:rPr>
              <a:t>Search for an Institution’s Accreditation Status</a:t>
            </a:r>
          </a:p>
          <a:p>
            <a:pPr marL="0" indent="0" algn="ctr">
              <a:buNone/>
            </a:pPr>
            <a:r>
              <a:rPr lang="en-US" dirty="0">
                <a:latin typeface="+mn-lt"/>
                <a:hlinkClick r:id="rId2"/>
              </a:rPr>
              <a:t>https://nces.ed.gov/collegenavigator/</a:t>
            </a:r>
            <a:r>
              <a:rPr lang="en-US" dirty="0">
                <a:latin typeface="+mn-lt"/>
              </a:rPr>
              <a:t> </a:t>
            </a:r>
          </a:p>
        </p:txBody>
      </p:sp>
      <p:sp>
        <p:nvSpPr>
          <p:cNvPr id="4" name="Slide Number Placeholder 3">
            <a:extLst>
              <a:ext uri="{FF2B5EF4-FFF2-40B4-BE49-F238E27FC236}">
                <a16:creationId xmlns:a16="http://schemas.microsoft.com/office/drawing/2014/main" id="{96983049-EA50-4750-B77E-017AD27686FA}"/>
              </a:ext>
            </a:extLst>
          </p:cNvPr>
          <p:cNvSpPr>
            <a:spLocks noGrp="1"/>
          </p:cNvSpPr>
          <p:nvPr>
            <p:ph type="sldNum" sz="quarter" idx="12"/>
          </p:nvPr>
        </p:nvSpPr>
        <p:spPr/>
        <p:txBody>
          <a:bodyPr/>
          <a:lstStyle/>
          <a:p>
            <a:fld id="{16630861-4318-414B-8E21-CA5F03E7BD41}" type="slidenum">
              <a:rPr lang="en-US" smtClean="0"/>
              <a:t>27</a:t>
            </a:fld>
            <a:endParaRPr lang="en-US" dirty="0"/>
          </a:p>
        </p:txBody>
      </p:sp>
    </p:spTree>
    <p:extLst>
      <p:ext uri="{BB962C8B-B14F-4D97-AF65-F5344CB8AC3E}">
        <p14:creationId xmlns:p14="http://schemas.microsoft.com/office/powerpoint/2010/main" val="420368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A204-6FEB-41AE-8406-EEF2205AFFAC}"/>
              </a:ext>
            </a:extLst>
          </p:cNvPr>
          <p:cNvSpPr>
            <a:spLocks noGrp="1"/>
          </p:cNvSpPr>
          <p:nvPr>
            <p:ph type="title"/>
          </p:nvPr>
        </p:nvSpPr>
        <p:spPr>
          <a:xfrm>
            <a:off x="398585" y="0"/>
            <a:ext cx="11369903" cy="1400159"/>
          </a:xfrm>
        </p:spPr>
        <p:txBody>
          <a:bodyPr/>
          <a:lstStyle/>
          <a:p>
            <a:pPr algn="ctr"/>
            <a:r>
              <a:rPr lang="en-US" dirty="0">
                <a:latin typeface="+mn-lt"/>
              </a:rPr>
              <a:t>Traditional Certification Preparation Programs</a:t>
            </a:r>
          </a:p>
        </p:txBody>
      </p:sp>
      <p:sp>
        <p:nvSpPr>
          <p:cNvPr id="3" name="Content Placeholder 2">
            <a:extLst>
              <a:ext uri="{FF2B5EF4-FFF2-40B4-BE49-F238E27FC236}">
                <a16:creationId xmlns:a16="http://schemas.microsoft.com/office/drawing/2014/main" id="{402C0A67-F719-463B-A731-E8BB2581F9F0}"/>
              </a:ext>
            </a:extLst>
          </p:cNvPr>
          <p:cNvSpPr>
            <a:spLocks noGrp="1"/>
          </p:cNvSpPr>
          <p:nvPr>
            <p:ph idx="1"/>
          </p:nvPr>
        </p:nvSpPr>
        <p:spPr>
          <a:xfrm>
            <a:off x="398585" y="1352551"/>
            <a:ext cx="11369903" cy="4520712"/>
          </a:xfrm>
        </p:spPr>
        <p:txBody>
          <a:bodyPr>
            <a:normAutofit/>
          </a:bodyPr>
          <a:lstStyle/>
          <a:p>
            <a:r>
              <a:rPr lang="en-US" dirty="0">
                <a:latin typeface="+mn-lt"/>
              </a:rPr>
              <a:t>Provided by WV institutions of higher education </a:t>
            </a:r>
          </a:p>
          <a:p>
            <a:r>
              <a:rPr lang="en-US" dirty="0">
                <a:latin typeface="+mn-lt"/>
              </a:rPr>
              <a:t>Offered as a program resulting in a Bachelor’s Degree, Master’s Degree or a Post-Bachelor’s Certification Program (varies by IHE)</a:t>
            </a:r>
          </a:p>
          <a:p>
            <a:r>
              <a:rPr lang="en-US" dirty="0">
                <a:latin typeface="+mn-lt"/>
              </a:rPr>
              <a:t>Official transcripts analyzed if held prior to enrollment</a:t>
            </a:r>
          </a:p>
          <a:p>
            <a:r>
              <a:rPr lang="en-US" dirty="0">
                <a:latin typeface="+mn-lt"/>
              </a:rPr>
              <a:t>Determine program eligibility and required coursework</a:t>
            </a:r>
          </a:p>
          <a:p>
            <a:r>
              <a:rPr lang="en-US" dirty="0">
                <a:latin typeface="+mn-lt"/>
              </a:rPr>
              <a:t>Meet all requirements for program completion including successful clinical experiences</a:t>
            </a:r>
          </a:p>
          <a:p>
            <a:r>
              <a:rPr lang="en-US" dirty="0">
                <a:latin typeface="+mn-lt"/>
              </a:rPr>
              <a:t>Pass required WVBE exams (Basic Skills, Content, Pedagogy)</a:t>
            </a:r>
          </a:p>
          <a:p>
            <a:r>
              <a:rPr lang="en-US" dirty="0">
                <a:latin typeface="+mn-lt"/>
              </a:rPr>
              <a:t>May result in acquiring a </a:t>
            </a:r>
            <a:r>
              <a:rPr lang="en-US" b="1" dirty="0">
                <a:latin typeface="+mn-lt"/>
              </a:rPr>
              <a:t>Professional Teaching Certificate</a:t>
            </a:r>
          </a:p>
        </p:txBody>
      </p:sp>
      <p:sp>
        <p:nvSpPr>
          <p:cNvPr id="4" name="Slide Number Placeholder 3">
            <a:extLst>
              <a:ext uri="{FF2B5EF4-FFF2-40B4-BE49-F238E27FC236}">
                <a16:creationId xmlns:a16="http://schemas.microsoft.com/office/drawing/2014/main" id="{74307C87-29C3-43AA-92CE-E49EDDB54F2E}"/>
              </a:ext>
            </a:extLst>
          </p:cNvPr>
          <p:cNvSpPr>
            <a:spLocks noGrp="1"/>
          </p:cNvSpPr>
          <p:nvPr>
            <p:ph type="sldNum" sz="quarter" idx="12"/>
          </p:nvPr>
        </p:nvSpPr>
        <p:spPr/>
        <p:txBody>
          <a:bodyPr/>
          <a:lstStyle/>
          <a:p>
            <a:fld id="{16630861-4318-414B-8E21-CA5F03E7BD41}" type="slidenum">
              <a:rPr lang="en-US" smtClean="0"/>
              <a:t>28</a:t>
            </a:fld>
            <a:endParaRPr lang="en-US" dirty="0"/>
          </a:p>
        </p:txBody>
      </p:sp>
    </p:spTree>
    <p:extLst>
      <p:ext uri="{BB962C8B-B14F-4D97-AF65-F5344CB8AC3E}">
        <p14:creationId xmlns:p14="http://schemas.microsoft.com/office/powerpoint/2010/main" val="322302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DE90-FC6A-4345-A4FB-DD291E73D820}"/>
              </a:ext>
            </a:extLst>
          </p:cNvPr>
          <p:cNvSpPr>
            <a:spLocks noGrp="1"/>
          </p:cNvSpPr>
          <p:nvPr>
            <p:ph type="title"/>
          </p:nvPr>
        </p:nvSpPr>
        <p:spPr>
          <a:xfrm>
            <a:off x="247650" y="143746"/>
            <a:ext cx="11658599" cy="1400159"/>
          </a:xfrm>
        </p:spPr>
        <p:txBody>
          <a:bodyPr/>
          <a:lstStyle/>
          <a:p>
            <a:pPr algn="ctr"/>
            <a:r>
              <a:rPr lang="en-US" dirty="0">
                <a:latin typeface="+mn-lt"/>
              </a:rPr>
              <a:t>Traditional Program Options when Shortages Exist</a:t>
            </a:r>
          </a:p>
        </p:txBody>
      </p:sp>
      <p:sp>
        <p:nvSpPr>
          <p:cNvPr id="3" name="Content Placeholder 2">
            <a:extLst>
              <a:ext uri="{FF2B5EF4-FFF2-40B4-BE49-F238E27FC236}">
                <a16:creationId xmlns:a16="http://schemas.microsoft.com/office/drawing/2014/main" id="{01778B22-BDBA-48F5-93B6-EAB1383F96DE}"/>
              </a:ext>
            </a:extLst>
          </p:cNvPr>
          <p:cNvSpPr>
            <a:spLocks noGrp="1"/>
          </p:cNvSpPr>
          <p:nvPr>
            <p:ph idx="1"/>
          </p:nvPr>
        </p:nvSpPr>
        <p:spPr/>
        <p:txBody>
          <a:bodyPr>
            <a:normAutofit/>
          </a:bodyPr>
          <a:lstStyle/>
          <a:p>
            <a:pPr marL="0" indent="0">
              <a:buNone/>
            </a:pPr>
            <a:r>
              <a:rPr lang="en-US" b="1" dirty="0">
                <a:latin typeface="+mn-lt"/>
              </a:rPr>
              <a:t>Teacher in Residence Agreements: </a:t>
            </a:r>
          </a:p>
          <a:p>
            <a:r>
              <a:rPr lang="en-US" dirty="0">
                <a:latin typeface="+mn-lt"/>
              </a:rPr>
              <a:t>Requires the school district have a state-approved partnership agreement with an undergraduate-level state-approved educator preparation program</a:t>
            </a:r>
          </a:p>
          <a:p>
            <a:pPr marL="0" indent="0">
              <a:buNone/>
            </a:pPr>
            <a:endParaRPr lang="en-US" dirty="0">
              <a:latin typeface="+mn-lt"/>
            </a:endParaRPr>
          </a:p>
          <a:p>
            <a:pPr marL="0" indent="0">
              <a:buNone/>
            </a:pPr>
            <a:r>
              <a:rPr lang="en-US" b="1" dirty="0">
                <a:latin typeface="+mn-lt"/>
              </a:rPr>
              <a:t>First Class Full-Time Permit:</a:t>
            </a:r>
          </a:p>
          <a:p>
            <a:r>
              <a:rPr lang="en-US" dirty="0">
                <a:latin typeface="+mn-lt"/>
              </a:rPr>
              <a:t>Individuals with a Bachelor’s Degree, minimum 2.5 GPA, and enrolled in a state-approved educator preparation program</a:t>
            </a:r>
          </a:p>
          <a:p>
            <a:r>
              <a:rPr lang="en-US" dirty="0">
                <a:latin typeface="+mn-lt"/>
              </a:rPr>
              <a:t>Must have a qualifying amount of the program’s coursework completed </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D4CBA2D-40EB-449E-B3D7-1EE7532476D9}"/>
              </a:ext>
            </a:extLst>
          </p:cNvPr>
          <p:cNvSpPr>
            <a:spLocks noGrp="1"/>
          </p:cNvSpPr>
          <p:nvPr>
            <p:ph type="sldNum" sz="quarter" idx="12"/>
          </p:nvPr>
        </p:nvSpPr>
        <p:spPr/>
        <p:txBody>
          <a:bodyPr/>
          <a:lstStyle/>
          <a:p>
            <a:fld id="{16630861-4318-414B-8E21-CA5F03E7BD41}" type="slidenum">
              <a:rPr lang="en-US" smtClean="0"/>
              <a:t>29</a:t>
            </a:fld>
            <a:endParaRPr lang="en-US" dirty="0"/>
          </a:p>
        </p:txBody>
      </p:sp>
      <p:sp>
        <p:nvSpPr>
          <p:cNvPr id="5" name="TextBox 4">
            <a:extLst>
              <a:ext uri="{FF2B5EF4-FFF2-40B4-BE49-F238E27FC236}">
                <a16:creationId xmlns:a16="http://schemas.microsoft.com/office/drawing/2014/main" id="{7C51B4B6-E215-490C-993D-04B820E85BF4}"/>
              </a:ext>
            </a:extLst>
          </p:cNvPr>
          <p:cNvSpPr txBox="1"/>
          <p:nvPr/>
        </p:nvSpPr>
        <p:spPr>
          <a:xfrm>
            <a:off x="3707500" y="6344922"/>
            <a:ext cx="6888681" cy="369332"/>
          </a:xfrm>
          <a:prstGeom prst="rect">
            <a:avLst/>
          </a:prstGeom>
          <a:noFill/>
        </p:spPr>
        <p:txBody>
          <a:bodyPr wrap="none" rtlCol="0">
            <a:spAutoFit/>
          </a:bodyPr>
          <a:lstStyle/>
          <a:p>
            <a:r>
              <a:rPr lang="en-US" b="1" dirty="0"/>
              <a:t>Note</a:t>
            </a:r>
            <a:r>
              <a:rPr lang="en-US" dirty="0"/>
              <a:t>: The position must be posted with no certified applicants applying</a:t>
            </a:r>
          </a:p>
        </p:txBody>
      </p:sp>
    </p:spTree>
    <p:extLst>
      <p:ext uri="{BB962C8B-B14F-4D97-AF65-F5344CB8AC3E}">
        <p14:creationId xmlns:p14="http://schemas.microsoft.com/office/powerpoint/2010/main" val="39856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D0CC-CEFF-46BA-AD5D-46467C0EC5F1}"/>
              </a:ext>
            </a:extLst>
          </p:cNvPr>
          <p:cNvSpPr>
            <a:spLocks noGrp="1"/>
          </p:cNvSpPr>
          <p:nvPr>
            <p:ph type="title"/>
          </p:nvPr>
        </p:nvSpPr>
        <p:spPr>
          <a:xfrm>
            <a:off x="398585" y="277096"/>
            <a:ext cx="11369903" cy="1400159"/>
          </a:xfrm>
        </p:spPr>
        <p:txBody>
          <a:bodyPr/>
          <a:lstStyle/>
          <a:p>
            <a:pPr algn="ctr"/>
            <a:r>
              <a:rPr lang="en-US" dirty="0">
                <a:latin typeface="+mn-lt"/>
              </a:rPr>
              <a:t>Non-Degree Graduate Credit for Certificate Renewal</a:t>
            </a:r>
          </a:p>
        </p:txBody>
      </p:sp>
      <p:sp>
        <p:nvSpPr>
          <p:cNvPr id="3" name="Content Placeholder 2">
            <a:extLst>
              <a:ext uri="{FF2B5EF4-FFF2-40B4-BE49-F238E27FC236}">
                <a16:creationId xmlns:a16="http://schemas.microsoft.com/office/drawing/2014/main" id="{2E089692-C4F4-47CA-BC79-7BBF33BD81D1}"/>
              </a:ext>
            </a:extLst>
          </p:cNvPr>
          <p:cNvSpPr>
            <a:spLocks noGrp="1"/>
          </p:cNvSpPr>
          <p:nvPr>
            <p:ph idx="1"/>
          </p:nvPr>
        </p:nvSpPr>
        <p:spPr>
          <a:xfrm>
            <a:off x="398585" y="1806569"/>
            <a:ext cx="11369903" cy="1400159"/>
          </a:xfrm>
        </p:spPr>
        <p:txBody>
          <a:bodyPr/>
          <a:lstStyle/>
          <a:p>
            <a:pPr marL="0" indent="0">
              <a:buNone/>
            </a:pPr>
            <a:endParaRPr lang="en-US" dirty="0"/>
          </a:p>
          <a:p>
            <a:pPr marL="0" indent="0" algn="ctr">
              <a:buNone/>
            </a:pPr>
            <a:r>
              <a:rPr lang="en-US" dirty="0">
                <a:latin typeface="+mn-lt"/>
              </a:rPr>
              <a:t>Visit </a:t>
            </a:r>
            <a:r>
              <a:rPr lang="en-US" dirty="0">
                <a:latin typeface="+mn-lt"/>
                <a:hlinkClick r:id="rId2"/>
              </a:rPr>
              <a:t>https://wveis.k12.wv.us/registration/</a:t>
            </a:r>
            <a:r>
              <a:rPr lang="en-US" dirty="0">
                <a:latin typeface="+mn-lt"/>
              </a:rPr>
              <a:t> for details</a:t>
            </a:r>
          </a:p>
        </p:txBody>
      </p:sp>
      <p:sp>
        <p:nvSpPr>
          <p:cNvPr id="4" name="Slide Number Placeholder 3">
            <a:extLst>
              <a:ext uri="{FF2B5EF4-FFF2-40B4-BE49-F238E27FC236}">
                <a16:creationId xmlns:a16="http://schemas.microsoft.com/office/drawing/2014/main" id="{02B62BBF-29FD-4552-8590-AC08E2EDBD21}"/>
              </a:ext>
            </a:extLst>
          </p:cNvPr>
          <p:cNvSpPr>
            <a:spLocks noGrp="1"/>
          </p:cNvSpPr>
          <p:nvPr>
            <p:ph type="sldNum" sz="quarter" idx="12"/>
          </p:nvPr>
        </p:nvSpPr>
        <p:spPr/>
        <p:txBody>
          <a:bodyPr/>
          <a:lstStyle/>
          <a:p>
            <a:fld id="{16630861-4318-414B-8E21-CA5F03E7BD41}" type="slidenum">
              <a:rPr lang="en-US" smtClean="0"/>
              <a:t>3</a:t>
            </a:fld>
            <a:endParaRPr lang="en-US" dirty="0"/>
          </a:p>
        </p:txBody>
      </p:sp>
      <p:sp>
        <p:nvSpPr>
          <p:cNvPr id="5" name="Title 1">
            <a:extLst>
              <a:ext uri="{FF2B5EF4-FFF2-40B4-BE49-F238E27FC236}">
                <a16:creationId xmlns:a16="http://schemas.microsoft.com/office/drawing/2014/main" id="{30215F8E-27A7-4CB1-AF1A-B4527B02AC73}"/>
              </a:ext>
            </a:extLst>
          </p:cNvPr>
          <p:cNvSpPr txBox="1">
            <a:spLocks/>
          </p:cNvSpPr>
          <p:nvPr/>
        </p:nvSpPr>
        <p:spPr>
          <a:xfrm>
            <a:off x="398584" y="3058396"/>
            <a:ext cx="11369903" cy="1400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a:lstStyle>
          <a:p>
            <a:pPr algn="ctr"/>
            <a:r>
              <a:rPr lang="en-US" dirty="0">
                <a:latin typeface="+mn-lt"/>
              </a:rPr>
              <a:t>Required Survey</a:t>
            </a:r>
          </a:p>
        </p:txBody>
      </p:sp>
      <p:sp>
        <p:nvSpPr>
          <p:cNvPr id="6" name="Content Placeholder 2">
            <a:extLst>
              <a:ext uri="{FF2B5EF4-FFF2-40B4-BE49-F238E27FC236}">
                <a16:creationId xmlns:a16="http://schemas.microsoft.com/office/drawing/2014/main" id="{CFC1E673-D3A2-4080-9D76-B95CBB8A51A3}"/>
              </a:ext>
            </a:extLst>
          </p:cNvPr>
          <p:cNvSpPr txBox="1">
            <a:spLocks/>
          </p:cNvSpPr>
          <p:nvPr/>
        </p:nvSpPr>
        <p:spPr>
          <a:xfrm>
            <a:off x="398583" y="4587869"/>
            <a:ext cx="11369903" cy="1400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latin typeface="+mn-lt"/>
              </a:rPr>
              <a:t>Use the link at the end of this presentation to complete a survey that documents your participation and allows you to provide feedback</a:t>
            </a:r>
          </a:p>
        </p:txBody>
      </p:sp>
    </p:spTree>
    <p:extLst>
      <p:ext uri="{BB962C8B-B14F-4D97-AF65-F5344CB8AC3E}">
        <p14:creationId xmlns:p14="http://schemas.microsoft.com/office/powerpoint/2010/main" val="1233501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FB38-4DDB-4F3A-813F-4FAD52BAD484}"/>
              </a:ext>
            </a:extLst>
          </p:cNvPr>
          <p:cNvSpPr>
            <a:spLocks noGrp="1"/>
          </p:cNvSpPr>
          <p:nvPr>
            <p:ph type="title"/>
          </p:nvPr>
        </p:nvSpPr>
        <p:spPr/>
        <p:txBody>
          <a:bodyPr/>
          <a:lstStyle/>
          <a:p>
            <a:pPr algn="ctr"/>
            <a:r>
              <a:rPr lang="en-US" dirty="0">
                <a:latin typeface="+mn-lt"/>
              </a:rPr>
              <a:t>Alternative Certification Preparation Programs</a:t>
            </a:r>
          </a:p>
        </p:txBody>
      </p:sp>
      <p:sp>
        <p:nvSpPr>
          <p:cNvPr id="3" name="Content Placeholder 2">
            <a:extLst>
              <a:ext uri="{FF2B5EF4-FFF2-40B4-BE49-F238E27FC236}">
                <a16:creationId xmlns:a16="http://schemas.microsoft.com/office/drawing/2014/main" id="{D2043831-BD36-433C-978C-A50D5420577A}"/>
              </a:ext>
            </a:extLst>
          </p:cNvPr>
          <p:cNvSpPr>
            <a:spLocks noGrp="1"/>
          </p:cNvSpPr>
          <p:nvPr>
            <p:ph idx="1"/>
          </p:nvPr>
        </p:nvSpPr>
        <p:spPr>
          <a:xfrm>
            <a:off x="398585" y="1543905"/>
            <a:ext cx="11369903" cy="4329357"/>
          </a:xfrm>
        </p:spPr>
        <p:txBody>
          <a:bodyPr>
            <a:normAutofit/>
          </a:bodyPr>
          <a:lstStyle/>
          <a:p>
            <a:r>
              <a:rPr lang="en-US" dirty="0">
                <a:latin typeface="+mn-lt"/>
              </a:rPr>
              <a:t>Provided by WV School Districts with eligible partner(s)</a:t>
            </a:r>
          </a:p>
          <a:p>
            <a:r>
              <a:rPr lang="en-US" dirty="0">
                <a:latin typeface="+mn-lt"/>
              </a:rPr>
              <a:t>Only available when a school district has an area of critical need and shortage with a state-approved alternative certification program with aligning endorsements</a:t>
            </a:r>
          </a:p>
          <a:p>
            <a:r>
              <a:rPr lang="en-US" dirty="0">
                <a:latin typeface="+mn-lt"/>
              </a:rPr>
              <a:t>Positions posted at least twice (total 10 days) with no certified applicants</a:t>
            </a:r>
          </a:p>
          <a:p>
            <a:r>
              <a:rPr lang="en-US" dirty="0">
                <a:latin typeface="+mn-lt"/>
              </a:rPr>
              <a:t>Candidates must meet eligibility criteria, receive an Alternative Teaching Certificate, enroll, complete the program, and WVBE required exams</a:t>
            </a:r>
          </a:p>
          <a:p>
            <a:r>
              <a:rPr lang="en-US" dirty="0">
                <a:latin typeface="+mn-lt"/>
              </a:rPr>
              <a:t>Successful completion of the program and required assessments may result in acquiring a </a:t>
            </a:r>
            <a:r>
              <a:rPr lang="en-US" b="1" dirty="0">
                <a:latin typeface="+mn-lt"/>
              </a:rPr>
              <a:t>Provisional Teaching Certificate </a:t>
            </a:r>
            <a:r>
              <a:rPr lang="en-US" dirty="0">
                <a:latin typeface="+mn-lt"/>
              </a:rPr>
              <a:t>(non-transferrable) </a:t>
            </a:r>
          </a:p>
          <a:p>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C1E75893-F073-4EBF-920F-7A500686947D}"/>
              </a:ext>
            </a:extLst>
          </p:cNvPr>
          <p:cNvSpPr>
            <a:spLocks noGrp="1"/>
          </p:cNvSpPr>
          <p:nvPr>
            <p:ph type="sldNum" sz="quarter" idx="12"/>
          </p:nvPr>
        </p:nvSpPr>
        <p:spPr/>
        <p:txBody>
          <a:bodyPr/>
          <a:lstStyle/>
          <a:p>
            <a:fld id="{16630861-4318-414B-8E21-CA5F03E7BD41}" type="slidenum">
              <a:rPr lang="en-US" smtClean="0"/>
              <a:t>30</a:t>
            </a:fld>
            <a:endParaRPr lang="en-US" dirty="0"/>
          </a:p>
        </p:txBody>
      </p:sp>
    </p:spTree>
    <p:extLst>
      <p:ext uri="{BB962C8B-B14F-4D97-AF65-F5344CB8AC3E}">
        <p14:creationId xmlns:p14="http://schemas.microsoft.com/office/powerpoint/2010/main" val="425029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28D8-631A-4018-9853-52A50CDDE1EE}"/>
              </a:ext>
            </a:extLst>
          </p:cNvPr>
          <p:cNvSpPr>
            <a:spLocks noGrp="1"/>
          </p:cNvSpPr>
          <p:nvPr>
            <p:ph type="title"/>
          </p:nvPr>
        </p:nvSpPr>
        <p:spPr/>
        <p:txBody>
          <a:bodyPr/>
          <a:lstStyle/>
          <a:p>
            <a:pPr algn="ctr"/>
            <a:r>
              <a:rPr lang="en-US" dirty="0"/>
              <a:t>Alternative Certification Candidate Eligibility</a:t>
            </a:r>
          </a:p>
        </p:txBody>
      </p:sp>
      <p:sp>
        <p:nvSpPr>
          <p:cNvPr id="3" name="Content Placeholder 2">
            <a:extLst>
              <a:ext uri="{FF2B5EF4-FFF2-40B4-BE49-F238E27FC236}">
                <a16:creationId xmlns:a16="http://schemas.microsoft.com/office/drawing/2014/main" id="{7BEB51B0-529E-41A1-953B-6967248B82FD}"/>
              </a:ext>
            </a:extLst>
          </p:cNvPr>
          <p:cNvSpPr>
            <a:spLocks noGrp="1"/>
          </p:cNvSpPr>
          <p:nvPr>
            <p:ph idx="1"/>
          </p:nvPr>
        </p:nvSpPr>
        <p:spPr>
          <a:xfrm>
            <a:off x="386121" y="1997270"/>
            <a:ext cx="5697415" cy="4149969"/>
          </a:xfrm>
        </p:spPr>
        <p:txBody>
          <a:bodyPr/>
          <a:lstStyle/>
          <a:p>
            <a:r>
              <a:rPr lang="en-US" dirty="0">
                <a:latin typeface="+mn-lt"/>
              </a:rPr>
              <a:t>Bachelor’s degree</a:t>
            </a:r>
          </a:p>
          <a:p>
            <a:r>
              <a:rPr lang="en-US" dirty="0">
                <a:latin typeface="+mn-lt"/>
              </a:rPr>
              <a:t>Minimum 2.5 GPA</a:t>
            </a:r>
          </a:p>
          <a:p>
            <a:endParaRPr lang="en-US" dirty="0"/>
          </a:p>
        </p:txBody>
      </p:sp>
      <p:sp>
        <p:nvSpPr>
          <p:cNvPr id="4" name="Slide Number Placeholder 3">
            <a:extLst>
              <a:ext uri="{FF2B5EF4-FFF2-40B4-BE49-F238E27FC236}">
                <a16:creationId xmlns:a16="http://schemas.microsoft.com/office/drawing/2014/main" id="{564F4570-B9DE-48CF-8F1E-7C6ADC8A7F43}"/>
              </a:ext>
            </a:extLst>
          </p:cNvPr>
          <p:cNvSpPr>
            <a:spLocks noGrp="1"/>
          </p:cNvSpPr>
          <p:nvPr>
            <p:ph type="sldNum" sz="quarter" idx="12"/>
          </p:nvPr>
        </p:nvSpPr>
        <p:spPr/>
        <p:txBody>
          <a:bodyPr/>
          <a:lstStyle/>
          <a:p>
            <a:fld id="{16630861-4318-414B-8E21-CA5F03E7BD41}" type="slidenum">
              <a:rPr lang="en-US" smtClean="0"/>
              <a:t>31</a:t>
            </a:fld>
            <a:endParaRPr lang="en-US" dirty="0"/>
          </a:p>
        </p:txBody>
      </p:sp>
      <p:sp>
        <p:nvSpPr>
          <p:cNvPr id="5" name="Rectangle 4">
            <a:extLst>
              <a:ext uri="{FF2B5EF4-FFF2-40B4-BE49-F238E27FC236}">
                <a16:creationId xmlns:a16="http://schemas.microsoft.com/office/drawing/2014/main" id="{88984DBA-CF41-4128-9447-8A22B6F47759}"/>
              </a:ext>
            </a:extLst>
          </p:cNvPr>
          <p:cNvSpPr/>
          <p:nvPr/>
        </p:nvSpPr>
        <p:spPr>
          <a:xfrm>
            <a:off x="3887244" y="6147239"/>
            <a:ext cx="6096000" cy="646331"/>
          </a:xfrm>
          <a:prstGeom prst="rect">
            <a:avLst/>
          </a:prstGeom>
        </p:spPr>
        <p:txBody>
          <a:bodyPr>
            <a:spAutoFit/>
          </a:bodyPr>
          <a:lstStyle/>
          <a:p>
            <a:r>
              <a:rPr lang="en-US" b="1" dirty="0"/>
              <a:t>Note</a:t>
            </a:r>
            <a:r>
              <a:rPr lang="en-US" dirty="0"/>
              <a:t>: All candidate must have an offer of employment (contingent upon receiving an Alternative Teaching Certificate)</a:t>
            </a:r>
          </a:p>
        </p:txBody>
      </p:sp>
      <p:sp>
        <p:nvSpPr>
          <p:cNvPr id="7" name="Content Placeholder 2">
            <a:extLst>
              <a:ext uri="{FF2B5EF4-FFF2-40B4-BE49-F238E27FC236}">
                <a16:creationId xmlns:a16="http://schemas.microsoft.com/office/drawing/2014/main" id="{F9E8C6C9-38E9-42D6-AB23-97CDC01C3500}"/>
              </a:ext>
            </a:extLst>
          </p:cNvPr>
          <p:cNvSpPr txBox="1">
            <a:spLocks/>
          </p:cNvSpPr>
          <p:nvPr/>
        </p:nvSpPr>
        <p:spPr>
          <a:xfrm>
            <a:off x="6108467" y="1990043"/>
            <a:ext cx="5660022" cy="4149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mn-lt"/>
              </a:rPr>
              <a:t>Pass Praxis basic skills exams (CASE)</a:t>
            </a:r>
          </a:p>
        </p:txBody>
      </p:sp>
      <p:sp>
        <p:nvSpPr>
          <p:cNvPr id="9" name="Content Placeholder 2">
            <a:extLst>
              <a:ext uri="{FF2B5EF4-FFF2-40B4-BE49-F238E27FC236}">
                <a16:creationId xmlns:a16="http://schemas.microsoft.com/office/drawing/2014/main" id="{3AF14286-CA3F-4128-9A0D-4F0ABEFC11B1}"/>
              </a:ext>
            </a:extLst>
          </p:cNvPr>
          <p:cNvSpPr txBox="1">
            <a:spLocks/>
          </p:cNvSpPr>
          <p:nvPr/>
        </p:nvSpPr>
        <p:spPr>
          <a:xfrm>
            <a:off x="398585" y="1543905"/>
            <a:ext cx="11369903" cy="4694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latin typeface="+mn-lt"/>
              </a:rPr>
              <a:t>Requirements of ALL Candidates (General and Special Education):</a:t>
            </a:r>
          </a:p>
          <a:p>
            <a:pPr marL="0" indent="0" algn="ctr">
              <a:buNone/>
            </a:pPr>
            <a:endParaRPr lang="en-US" b="1" dirty="0">
              <a:latin typeface="+mn-lt"/>
            </a:endParaRPr>
          </a:p>
          <a:p>
            <a:pPr marL="0" indent="0" algn="ctr">
              <a:buNone/>
            </a:pPr>
            <a:endParaRPr lang="en-US" b="1" dirty="0">
              <a:latin typeface="+mn-lt"/>
            </a:endParaRPr>
          </a:p>
          <a:p>
            <a:pPr marL="0" indent="0" algn="ctr">
              <a:buNone/>
            </a:pPr>
            <a:endParaRPr lang="en-US" sz="1200" b="1" dirty="0">
              <a:latin typeface="+mn-lt"/>
            </a:endParaRPr>
          </a:p>
          <a:p>
            <a:pPr marL="0" indent="0" algn="ctr">
              <a:buNone/>
            </a:pPr>
            <a:r>
              <a:rPr lang="en-US" b="1" dirty="0">
                <a:latin typeface="+mn-lt"/>
              </a:rPr>
              <a:t>Additional Requirements for General Education Endorsements:</a:t>
            </a:r>
          </a:p>
          <a:p>
            <a:pPr algn="ctr"/>
            <a:r>
              <a:rPr lang="en-US" dirty="0">
                <a:latin typeface="+mn-lt"/>
              </a:rPr>
              <a:t>Pass all WVBE content exams for the endorsement(s)</a:t>
            </a:r>
          </a:p>
          <a:p>
            <a:pPr marL="0" indent="0" algn="ctr">
              <a:buNone/>
            </a:pPr>
            <a:r>
              <a:rPr lang="en-US" dirty="0">
                <a:latin typeface="+mn-lt"/>
              </a:rPr>
              <a:t>AND</a:t>
            </a:r>
          </a:p>
          <a:p>
            <a:pPr algn="ctr"/>
            <a:r>
              <a:rPr lang="en-US" dirty="0">
                <a:latin typeface="+mn-lt"/>
              </a:rPr>
              <a:t>Hold related academic qualifications (degree major) OR related work experience to the subject area</a:t>
            </a:r>
          </a:p>
        </p:txBody>
      </p:sp>
    </p:spTree>
    <p:extLst>
      <p:ext uri="{BB962C8B-B14F-4D97-AF65-F5344CB8AC3E}">
        <p14:creationId xmlns:p14="http://schemas.microsoft.com/office/powerpoint/2010/main" val="147705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1129-3B35-4F4A-B77E-7DF37E677043}"/>
              </a:ext>
            </a:extLst>
          </p:cNvPr>
          <p:cNvSpPr>
            <a:spLocks noGrp="1"/>
          </p:cNvSpPr>
          <p:nvPr>
            <p:ph type="title"/>
          </p:nvPr>
        </p:nvSpPr>
        <p:spPr/>
        <p:txBody>
          <a:bodyPr/>
          <a:lstStyle/>
          <a:p>
            <a:pPr algn="ctr"/>
            <a:r>
              <a:rPr lang="en-US" dirty="0">
                <a:latin typeface="+mn-lt"/>
              </a:rPr>
              <a:t>Out-of-State Teacher Preparation Programs</a:t>
            </a:r>
          </a:p>
        </p:txBody>
      </p:sp>
      <p:pic>
        <p:nvPicPr>
          <p:cNvPr id="6" name="Content Placeholder 5">
            <a:extLst>
              <a:ext uri="{FF2B5EF4-FFF2-40B4-BE49-F238E27FC236}">
                <a16:creationId xmlns:a16="http://schemas.microsoft.com/office/drawing/2014/main" id="{C6924A4A-474E-4DDE-89F3-66DB93F5E60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31632" y="1844827"/>
            <a:ext cx="5842000" cy="3657600"/>
          </a:xfrm>
        </p:spPr>
      </p:pic>
      <p:sp>
        <p:nvSpPr>
          <p:cNvPr id="4" name="Slide Number Placeholder 3">
            <a:extLst>
              <a:ext uri="{FF2B5EF4-FFF2-40B4-BE49-F238E27FC236}">
                <a16:creationId xmlns:a16="http://schemas.microsoft.com/office/drawing/2014/main" id="{B4C35AE9-EC4D-49CF-8D28-D07DF41624D3}"/>
              </a:ext>
            </a:extLst>
          </p:cNvPr>
          <p:cNvSpPr>
            <a:spLocks noGrp="1"/>
          </p:cNvSpPr>
          <p:nvPr>
            <p:ph type="sldNum" sz="quarter" idx="12"/>
          </p:nvPr>
        </p:nvSpPr>
        <p:spPr/>
        <p:txBody>
          <a:bodyPr/>
          <a:lstStyle/>
          <a:p>
            <a:fld id="{16630861-4318-414B-8E21-CA5F03E7BD41}" type="slidenum">
              <a:rPr lang="en-US" smtClean="0"/>
              <a:t>32</a:t>
            </a:fld>
            <a:endParaRPr lang="en-US" dirty="0"/>
          </a:p>
        </p:txBody>
      </p:sp>
      <p:sp>
        <p:nvSpPr>
          <p:cNvPr id="7" name="TextBox 6">
            <a:extLst>
              <a:ext uri="{FF2B5EF4-FFF2-40B4-BE49-F238E27FC236}">
                <a16:creationId xmlns:a16="http://schemas.microsoft.com/office/drawing/2014/main" id="{C9E9D3D5-BA33-420F-9ECE-84B0ABD1CF38}"/>
              </a:ext>
            </a:extLst>
          </p:cNvPr>
          <p:cNvSpPr txBox="1"/>
          <p:nvPr/>
        </p:nvSpPr>
        <p:spPr>
          <a:xfrm>
            <a:off x="431632" y="5617843"/>
            <a:ext cx="5842000" cy="230832"/>
          </a:xfrm>
          <a:prstGeom prst="rect">
            <a:avLst/>
          </a:prstGeom>
          <a:noFill/>
        </p:spPr>
        <p:txBody>
          <a:bodyPr wrap="square" rtlCol="0">
            <a:spAutoFit/>
          </a:bodyPr>
          <a:lstStyle/>
          <a:p>
            <a:pPr algn="ctr"/>
            <a:r>
              <a:rPr lang="en-US" sz="900" dirty="0">
                <a:hlinkClick r:id="rId3" tooltip="http://unclecrappy.com/category/sports/page/26/"/>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9" name="Picture 8">
            <a:extLst>
              <a:ext uri="{FF2B5EF4-FFF2-40B4-BE49-F238E27FC236}">
                <a16:creationId xmlns:a16="http://schemas.microsoft.com/office/drawing/2014/main" id="{DF4BA3FC-F442-4050-89F3-A461240E5BA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832881" y="1844826"/>
            <a:ext cx="4927487" cy="3194015"/>
          </a:xfrm>
          <a:prstGeom prst="rect">
            <a:avLst/>
          </a:prstGeom>
        </p:spPr>
      </p:pic>
      <p:sp>
        <p:nvSpPr>
          <p:cNvPr id="10" name="TextBox 9">
            <a:extLst>
              <a:ext uri="{FF2B5EF4-FFF2-40B4-BE49-F238E27FC236}">
                <a16:creationId xmlns:a16="http://schemas.microsoft.com/office/drawing/2014/main" id="{05A8BE5C-61C4-4375-A37F-EC229EB61EEC}"/>
              </a:ext>
            </a:extLst>
          </p:cNvPr>
          <p:cNvSpPr txBox="1"/>
          <p:nvPr/>
        </p:nvSpPr>
        <p:spPr>
          <a:xfrm>
            <a:off x="7735550" y="5271595"/>
            <a:ext cx="3122147" cy="230832"/>
          </a:xfrm>
          <a:prstGeom prst="rect">
            <a:avLst/>
          </a:prstGeom>
          <a:noFill/>
        </p:spPr>
        <p:txBody>
          <a:bodyPr wrap="square" rtlCol="0">
            <a:spAutoFit/>
          </a:bodyPr>
          <a:lstStyle/>
          <a:p>
            <a:pPr algn="ctr"/>
            <a:r>
              <a:rPr lang="en-US" sz="900" dirty="0">
                <a:hlinkClick r:id="rId6" tooltip="http://theconversation.com/explainer-what-is-a-small-private-online-course-34542"/>
              </a:rPr>
              <a:t>This Photo</a:t>
            </a:r>
            <a:r>
              <a:rPr lang="en-US" sz="900" dirty="0"/>
              <a:t> by Unknown Author is licensed under </a:t>
            </a:r>
            <a:r>
              <a:rPr lang="en-US" sz="900" dirty="0">
                <a:hlinkClick r:id="rId7" tooltip="https://creativecommons.org/licenses/by-nd/3.0/"/>
              </a:rPr>
              <a:t>CC BY-ND</a:t>
            </a:r>
            <a:endParaRPr lang="en-US" sz="900" dirty="0"/>
          </a:p>
        </p:txBody>
      </p:sp>
    </p:spTree>
    <p:extLst>
      <p:ext uri="{BB962C8B-B14F-4D97-AF65-F5344CB8AC3E}">
        <p14:creationId xmlns:p14="http://schemas.microsoft.com/office/powerpoint/2010/main" val="3019499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C285-C422-49F0-8709-0E75040060DE}"/>
              </a:ext>
            </a:extLst>
          </p:cNvPr>
          <p:cNvSpPr>
            <a:spLocks noGrp="1"/>
          </p:cNvSpPr>
          <p:nvPr>
            <p:ph type="title"/>
          </p:nvPr>
        </p:nvSpPr>
        <p:spPr>
          <a:xfrm>
            <a:off x="398585" y="11263"/>
            <a:ext cx="11369903" cy="1400159"/>
          </a:xfrm>
        </p:spPr>
        <p:txBody>
          <a:bodyPr/>
          <a:lstStyle/>
          <a:p>
            <a:pPr algn="ctr"/>
            <a:r>
              <a:rPr lang="en-US" dirty="0">
                <a:latin typeface="+mn-lt"/>
              </a:rPr>
              <a:t>Out-of-State Options for WV Certification</a:t>
            </a:r>
          </a:p>
        </p:txBody>
      </p:sp>
      <p:sp>
        <p:nvSpPr>
          <p:cNvPr id="3" name="Content Placeholder 2">
            <a:extLst>
              <a:ext uri="{FF2B5EF4-FFF2-40B4-BE49-F238E27FC236}">
                <a16:creationId xmlns:a16="http://schemas.microsoft.com/office/drawing/2014/main" id="{82BB6C9D-C74A-4CC4-9C7B-4F6AA7685551}"/>
              </a:ext>
            </a:extLst>
          </p:cNvPr>
          <p:cNvSpPr>
            <a:spLocks noGrp="1"/>
          </p:cNvSpPr>
          <p:nvPr>
            <p:ph idx="1"/>
          </p:nvPr>
        </p:nvSpPr>
        <p:spPr>
          <a:xfrm>
            <a:off x="398585" y="1177446"/>
            <a:ext cx="11369903" cy="5073042"/>
          </a:xfrm>
        </p:spPr>
        <p:txBody>
          <a:bodyPr>
            <a:noAutofit/>
          </a:bodyPr>
          <a:lstStyle/>
          <a:p>
            <a:pPr marL="0" indent="0">
              <a:buNone/>
            </a:pPr>
            <a:r>
              <a:rPr lang="en-US" sz="3100" b="1" dirty="0">
                <a:latin typeface="+mn-lt"/>
              </a:rPr>
              <a:t>Recommendation-Based Certification Application:</a:t>
            </a:r>
          </a:p>
          <a:p>
            <a:r>
              <a:rPr lang="en-US" sz="3100" dirty="0">
                <a:latin typeface="+mn-lt"/>
              </a:rPr>
              <a:t>Official recommendation from an IHE verifying successful completion of an educator preparation program approved for teacher certification in the state where the institution resides</a:t>
            </a:r>
          </a:p>
          <a:p>
            <a:r>
              <a:rPr lang="en-US" sz="3100" dirty="0">
                <a:latin typeface="+mn-lt"/>
              </a:rPr>
              <a:t>Successful completion of student teaching or an equivalent experience</a:t>
            </a:r>
          </a:p>
          <a:p>
            <a:r>
              <a:rPr lang="en-US" sz="3100" dirty="0">
                <a:latin typeface="+mn-lt"/>
              </a:rPr>
              <a:t>Bachelor’s degree and minimum 2.5 GPA</a:t>
            </a:r>
          </a:p>
          <a:p>
            <a:r>
              <a:rPr lang="en-US" sz="3100" dirty="0">
                <a:latin typeface="+mn-lt"/>
              </a:rPr>
              <a:t>Pass all WVBE required Praxis exams</a:t>
            </a:r>
          </a:p>
        </p:txBody>
      </p:sp>
      <p:sp>
        <p:nvSpPr>
          <p:cNvPr id="4" name="Slide Number Placeholder 3">
            <a:extLst>
              <a:ext uri="{FF2B5EF4-FFF2-40B4-BE49-F238E27FC236}">
                <a16:creationId xmlns:a16="http://schemas.microsoft.com/office/drawing/2014/main" id="{44EC989E-5820-4C65-980F-47BA4F90B513}"/>
              </a:ext>
            </a:extLst>
          </p:cNvPr>
          <p:cNvSpPr>
            <a:spLocks noGrp="1"/>
          </p:cNvSpPr>
          <p:nvPr>
            <p:ph type="sldNum" sz="quarter" idx="12"/>
          </p:nvPr>
        </p:nvSpPr>
        <p:spPr/>
        <p:txBody>
          <a:bodyPr/>
          <a:lstStyle/>
          <a:p>
            <a:fld id="{16630861-4318-414B-8E21-CA5F03E7BD41}" type="slidenum">
              <a:rPr lang="en-US" smtClean="0"/>
              <a:t>33</a:t>
            </a:fld>
            <a:endParaRPr lang="en-US" dirty="0"/>
          </a:p>
        </p:txBody>
      </p:sp>
    </p:spTree>
    <p:extLst>
      <p:ext uri="{BB962C8B-B14F-4D97-AF65-F5344CB8AC3E}">
        <p14:creationId xmlns:p14="http://schemas.microsoft.com/office/powerpoint/2010/main" val="2004187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D03E-A247-49D4-A10C-B7E248EAA676}"/>
              </a:ext>
            </a:extLst>
          </p:cNvPr>
          <p:cNvSpPr>
            <a:spLocks noGrp="1"/>
          </p:cNvSpPr>
          <p:nvPr>
            <p:ph type="title"/>
          </p:nvPr>
        </p:nvSpPr>
        <p:spPr/>
        <p:txBody>
          <a:bodyPr/>
          <a:lstStyle/>
          <a:p>
            <a:pPr algn="ctr"/>
            <a:r>
              <a:rPr lang="en-US" dirty="0">
                <a:latin typeface="+mn-lt"/>
              </a:rPr>
              <a:t>Out-of-State Options for WV Certification</a:t>
            </a:r>
          </a:p>
        </p:txBody>
      </p:sp>
      <p:sp>
        <p:nvSpPr>
          <p:cNvPr id="3" name="Content Placeholder 2">
            <a:extLst>
              <a:ext uri="{FF2B5EF4-FFF2-40B4-BE49-F238E27FC236}">
                <a16:creationId xmlns:a16="http://schemas.microsoft.com/office/drawing/2014/main" id="{613D207F-A50C-4DD5-9EFD-481F7CE71F55}"/>
              </a:ext>
            </a:extLst>
          </p:cNvPr>
          <p:cNvSpPr>
            <a:spLocks noGrp="1"/>
          </p:cNvSpPr>
          <p:nvPr>
            <p:ph idx="1"/>
          </p:nvPr>
        </p:nvSpPr>
        <p:spPr/>
        <p:txBody>
          <a:bodyPr/>
          <a:lstStyle/>
          <a:p>
            <a:pPr marL="0" indent="0">
              <a:buNone/>
            </a:pPr>
            <a:r>
              <a:rPr lang="en-US" sz="3100" b="1" dirty="0">
                <a:latin typeface="+mn-lt"/>
              </a:rPr>
              <a:t>Reciprocity Application:</a:t>
            </a:r>
          </a:p>
          <a:p>
            <a:r>
              <a:rPr lang="en-US" sz="3100" dirty="0">
                <a:latin typeface="+mn-lt"/>
              </a:rPr>
              <a:t>The out-of-state license and endorsement must be valid and equivalent to what is issued by the Office of Certification at the WVDE (ex. transferrable without restrictions, etc.)</a:t>
            </a:r>
          </a:p>
          <a:p>
            <a:r>
              <a:rPr lang="en-US" sz="3100" dirty="0">
                <a:latin typeface="+mn-lt"/>
              </a:rPr>
              <a:t>Bachelor’s degree and minimum 2.5 GPA</a:t>
            </a:r>
          </a:p>
          <a:p>
            <a:r>
              <a:rPr lang="en-US" sz="3100" dirty="0">
                <a:latin typeface="+mn-lt"/>
              </a:rPr>
              <a:t>Successful completion of student teaching or an equivalent experience</a:t>
            </a:r>
          </a:p>
          <a:p>
            <a:endParaRPr lang="en-US" dirty="0"/>
          </a:p>
        </p:txBody>
      </p:sp>
      <p:sp>
        <p:nvSpPr>
          <p:cNvPr id="4" name="Slide Number Placeholder 3">
            <a:extLst>
              <a:ext uri="{FF2B5EF4-FFF2-40B4-BE49-F238E27FC236}">
                <a16:creationId xmlns:a16="http://schemas.microsoft.com/office/drawing/2014/main" id="{4BEF2C60-7BB5-479E-B1BD-35019D022BA4}"/>
              </a:ext>
            </a:extLst>
          </p:cNvPr>
          <p:cNvSpPr>
            <a:spLocks noGrp="1"/>
          </p:cNvSpPr>
          <p:nvPr>
            <p:ph type="sldNum" sz="quarter" idx="12"/>
          </p:nvPr>
        </p:nvSpPr>
        <p:spPr/>
        <p:txBody>
          <a:bodyPr/>
          <a:lstStyle/>
          <a:p>
            <a:fld id="{16630861-4318-414B-8E21-CA5F03E7BD41}" type="slidenum">
              <a:rPr lang="en-US" smtClean="0"/>
              <a:t>34</a:t>
            </a:fld>
            <a:endParaRPr lang="en-US" dirty="0"/>
          </a:p>
        </p:txBody>
      </p:sp>
    </p:spTree>
    <p:extLst>
      <p:ext uri="{BB962C8B-B14F-4D97-AF65-F5344CB8AC3E}">
        <p14:creationId xmlns:p14="http://schemas.microsoft.com/office/powerpoint/2010/main" val="2110455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9AE7-28C1-4FFD-B742-E5E929A1590D}"/>
              </a:ext>
            </a:extLst>
          </p:cNvPr>
          <p:cNvSpPr>
            <a:spLocks noGrp="1"/>
          </p:cNvSpPr>
          <p:nvPr>
            <p:ph type="title"/>
          </p:nvPr>
        </p:nvSpPr>
        <p:spPr/>
        <p:txBody>
          <a:bodyPr>
            <a:normAutofit/>
          </a:bodyPr>
          <a:lstStyle/>
          <a:p>
            <a:pPr algn="ctr"/>
            <a:r>
              <a:rPr lang="en-US" dirty="0">
                <a:latin typeface="+mn-lt"/>
              </a:rPr>
              <a:t>Teacher Preparation Programs Completed Outside of the United States</a:t>
            </a:r>
          </a:p>
        </p:txBody>
      </p:sp>
      <p:sp>
        <p:nvSpPr>
          <p:cNvPr id="3" name="Content Placeholder 2">
            <a:extLst>
              <a:ext uri="{FF2B5EF4-FFF2-40B4-BE49-F238E27FC236}">
                <a16:creationId xmlns:a16="http://schemas.microsoft.com/office/drawing/2014/main" id="{5AD95AE4-7452-4E47-AEC0-43979D336E4D}"/>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latin typeface="+mn-lt"/>
              </a:rPr>
              <a:t>Visit </a:t>
            </a:r>
            <a:r>
              <a:rPr lang="en-US" dirty="0">
                <a:latin typeface="+mn-lt"/>
                <a:hlinkClick r:id="rId2"/>
              </a:rPr>
              <a:t>www.teachwv.com</a:t>
            </a:r>
            <a:r>
              <a:rPr lang="en-US" dirty="0">
                <a:latin typeface="+mn-lt"/>
              </a:rPr>
              <a:t> and review WVBE Policy 5202 for details</a:t>
            </a:r>
          </a:p>
          <a:p>
            <a:pPr marL="0" indent="0">
              <a:buNone/>
            </a:pPr>
            <a:endParaRPr lang="en-US" dirty="0">
              <a:latin typeface="+mn-lt"/>
            </a:endParaRPr>
          </a:p>
          <a:p>
            <a:pPr marL="0" indent="0" algn="ctr">
              <a:buNone/>
            </a:pPr>
            <a:r>
              <a:rPr lang="en-US" dirty="0">
                <a:latin typeface="+mn-lt"/>
              </a:rPr>
              <a:t>Requires official transcripts be evaluated by an approved foreign education credential service</a:t>
            </a:r>
          </a:p>
        </p:txBody>
      </p:sp>
      <p:sp>
        <p:nvSpPr>
          <p:cNvPr id="4" name="Slide Number Placeholder 3">
            <a:extLst>
              <a:ext uri="{FF2B5EF4-FFF2-40B4-BE49-F238E27FC236}">
                <a16:creationId xmlns:a16="http://schemas.microsoft.com/office/drawing/2014/main" id="{C7309A9C-9F1D-4ADF-BCA3-F11E7F66C72C}"/>
              </a:ext>
            </a:extLst>
          </p:cNvPr>
          <p:cNvSpPr>
            <a:spLocks noGrp="1"/>
          </p:cNvSpPr>
          <p:nvPr>
            <p:ph type="sldNum" sz="quarter" idx="12"/>
          </p:nvPr>
        </p:nvSpPr>
        <p:spPr/>
        <p:txBody>
          <a:bodyPr/>
          <a:lstStyle/>
          <a:p>
            <a:fld id="{16630861-4318-414B-8E21-CA5F03E7BD41}" type="slidenum">
              <a:rPr lang="en-US" smtClean="0"/>
              <a:t>35</a:t>
            </a:fld>
            <a:endParaRPr lang="en-US" dirty="0"/>
          </a:p>
        </p:txBody>
      </p:sp>
    </p:spTree>
    <p:extLst>
      <p:ext uri="{BB962C8B-B14F-4D97-AF65-F5344CB8AC3E}">
        <p14:creationId xmlns:p14="http://schemas.microsoft.com/office/powerpoint/2010/main" val="1556298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0460-955A-4D4A-BB31-14C92C6E6418}"/>
              </a:ext>
            </a:extLst>
          </p:cNvPr>
          <p:cNvSpPr>
            <a:spLocks noGrp="1"/>
          </p:cNvSpPr>
          <p:nvPr>
            <p:ph type="title"/>
          </p:nvPr>
        </p:nvSpPr>
        <p:spPr/>
        <p:txBody>
          <a:bodyPr/>
          <a:lstStyle/>
          <a:p>
            <a:pPr algn="ctr"/>
            <a:r>
              <a:rPr lang="en-US" dirty="0">
                <a:latin typeface="+mn-lt"/>
              </a:rPr>
              <a:t>Substitute Teaching Permits</a:t>
            </a:r>
          </a:p>
        </p:txBody>
      </p:sp>
      <p:sp>
        <p:nvSpPr>
          <p:cNvPr id="4" name="Slide Number Placeholder 3">
            <a:extLst>
              <a:ext uri="{FF2B5EF4-FFF2-40B4-BE49-F238E27FC236}">
                <a16:creationId xmlns:a16="http://schemas.microsoft.com/office/drawing/2014/main" id="{C6B10FBD-8433-4C1E-A170-C8C7A869D7EB}"/>
              </a:ext>
            </a:extLst>
          </p:cNvPr>
          <p:cNvSpPr>
            <a:spLocks noGrp="1"/>
          </p:cNvSpPr>
          <p:nvPr>
            <p:ph type="sldNum" sz="quarter" idx="12"/>
          </p:nvPr>
        </p:nvSpPr>
        <p:spPr/>
        <p:txBody>
          <a:bodyPr/>
          <a:lstStyle/>
          <a:p>
            <a:fld id="{16630861-4318-414B-8E21-CA5F03E7BD41}" type="slidenum">
              <a:rPr lang="en-US" smtClean="0"/>
              <a:t>36</a:t>
            </a:fld>
            <a:endParaRPr lang="en-US" dirty="0"/>
          </a:p>
        </p:txBody>
      </p:sp>
      <p:pic>
        <p:nvPicPr>
          <p:cNvPr id="10" name="Content Placeholder 9">
            <a:extLst>
              <a:ext uri="{FF2B5EF4-FFF2-40B4-BE49-F238E27FC236}">
                <a16:creationId xmlns:a16="http://schemas.microsoft.com/office/drawing/2014/main" id="{886B57AF-58F6-480B-9DC2-CBF0F8A42E5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59271" y="1887397"/>
            <a:ext cx="5273458" cy="3680435"/>
          </a:xfrm>
        </p:spPr>
      </p:pic>
    </p:spTree>
    <p:extLst>
      <p:ext uri="{BB962C8B-B14F-4D97-AF65-F5344CB8AC3E}">
        <p14:creationId xmlns:p14="http://schemas.microsoft.com/office/powerpoint/2010/main" val="3138284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EE90-BF69-4F44-A3C9-AAF0EABCDF3A}"/>
              </a:ext>
            </a:extLst>
          </p:cNvPr>
          <p:cNvSpPr>
            <a:spLocks noGrp="1"/>
          </p:cNvSpPr>
          <p:nvPr>
            <p:ph type="title"/>
          </p:nvPr>
        </p:nvSpPr>
        <p:spPr>
          <a:xfrm>
            <a:off x="398583" y="0"/>
            <a:ext cx="11369903" cy="1400159"/>
          </a:xfrm>
        </p:spPr>
        <p:txBody>
          <a:bodyPr/>
          <a:lstStyle/>
          <a:p>
            <a:pPr algn="ctr"/>
            <a:r>
              <a:rPr lang="en-US" dirty="0">
                <a:latin typeface="+mn-lt"/>
              </a:rPr>
              <a:t>Short-Term Substitute Permit</a:t>
            </a:r>
          </a:p>
        </p:txBody>
      </p:sp>
      <p:sp>
        <p:nvSpPr>
          <p:cNvPr id="3" name="Content Placeholder 2">
            <a:extLst>
              <a:ext uri="{FF2B5EF4-FFF2-40B4-BE49-F238E27FC236}">
                <a16:creationId xmlns:a16="http://schemas.microsoft.com/office/drawing/2014/main" id="{E0657973-8226-4FF8-ACEE-78AF0D0A6EDF}"/>
              </a:ext>
            </a:extLst>
          </p:cNvPr>
          <p:cNvSpPr>
            <a:spLocks noGrp="1"/>
          </p:cNvSpPr>
          <p:nvPr>
            <p:ph idx="1"/>
          </p:nvPr>
        </p:nvSpPr>
        <p:spPr>
          <a:xfrm>
            <a:off x="398585" y="1291273"/>
            <a:ext cx="11369903" cy="2147249"/>
          </a:xfrm>
        </p:spPr>
        <p:txBody>
          <a:bodyPr/>
          <a:lstStyle/>
          <a:p>
            <a:r>
              <a:rPr lang="en-US" dirty="0">
                <a:latin typeface="+mn-lt"/>
              </a:rPr>
              <a:t>Bachelor’s degree</a:t>
            </a:r>
          </a:p>
          <a:p>
            <a:r>
              <a:rPr lang="en-US" dirty="0">
                <a:latin typeface="+mn-lt"/>
              </a:rPr>
              <a:t>Minimum 2.0 GPA</a:t>
            </a:r>
          </a:p>
          <a:p>
            <a:r>
              <a:rPr lang="en-US" dirty="0">
                <a:latin typeface="+mn-lt"/>
              </a:rPr>
              <a:t>Successfully complete required training(s) OR student teaching with a state-approved educator preparation program</a:t>
            </a:r>
          </a:p>
          <a:p>
            <a:endParaRPr lang="en-US" dirty="0"/>
          </a:p>
        </p:txBody>
      </p:sp>
      <p:sp>
        <p:nvSpPr>
          <p:cNvPr id="4" name="Slide Number Placeholder 3">
            <a:extLst>
              <a:ext uri="{FF2B5EF4-FFF2-40B4-BE49-F238E27FC236}">
                <a16:creationId xmlns:a16="http://schemas.microsoft.com/office/drawing/2014/main" id="{14D6AF6B-542B-4D3D-B65A-A62512CC295E}"/>
              </a:ext>
            </a:extLst>
          </p:cNvPr>
          <p:cNvSpPr>
            <a:spLocks noGrp="1"/>
          </p:cNvSpPr>
          <p:nvPr>
            <p:ph type="sldNum" sz="quarter" idx="12"/>
          </p:nvPr>
        </p:nvSpPr>
        <p:spPr>
          <a:xfrm>
            <a:off x="10596181" y="6481612"/>
            <a:ext cx="1172307" cy="365125"/>
          </a:xfrm>
        </p:spPr>
        <p:txBody>
          <a:bodyPr/>
          <a:lstStyle/>
          <a:p>
            <a:fld id="{16630861-4318-414B-8E21-CA5F03E7BD41}" type="slidenum">
              <a:rPr lang="en-US" smtClean="0"/>
              <a:t>37</a:t>
            </a:fld>
            <a:endParaRPr lang="en-US" dirty="0"/>
          </a:p>
        </p:txBody>
      </p:sp>
      <p:sp>
        <p:nvSpPr>
          <p:cNvPr id="5" name="Title 1">
            <a:extLst>
              <a:ext uri="{FF2B5EF4-FFF2-40B4-BE49-F238E27FC236}">
                <a16:creationId xmlns:a16="http://schemas.microsoft.com/office/drawing/2014/main" id="{E5946672-F4BB-4590-8DC4-CF61D57D63BF}"/>
              </a:ext>
            </a:extLst>
          </p:cNvPr>
          <p:cNvSpPr txBox="1">
            <a:spLocks/>
          </p:cNvSpPr>
          <p:nvPr/>
        </p:nvSpPr>
        <p:spPr>
          <a:xfrm>
            <a:off x="398584" y="3026743"/>
            <a:ext cx="11369903" cy="1400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a:lstStyle>
          <a:p>
            <a:pPr algn="ctr"/>
            <a:r>
              <a:rPr lang="en-US" dirty="0">
                <a:latin typeface="+mn-lt"/>
              </a:rPr>
              <a:t>Long-Term Substitute Permit</a:t>
            </a:r>
          </a:p>
        </p:txBody>
      </p:sp>
      <p:sp>
        <p:nvSpPr>
          <p:cNvPr id="6" name="Content Placeholder 2">
            <a:extLst>
              <a:ext uri="{FF2B5EF4-FFF2-40B4-BE49-F238E27FC236}">
                <a16:creationId xmlns:a16="http://schemas.microsoft.com/office/drawing/2014/main" id="{A1B33BFF-14EE-4F76-87E1-61AF4300C516}"/>
              </a:ext>
            </a:extLst>
          </p:cNvPr>
          <p:cNvSpPr txBox="1">
            <a:spLocks/>
          </p:cNvSpPr>
          <p:nvPr/>
        </p:nvSpPr>
        <p:spPr>
          <a:xfrm>
            <a:off x="423513" y="4146425"/>
            <a:ext cx="11344973" cy="2147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mn-lt"/>
              </a:rPr>
              <a:t>Meet Short-Term Substitute Permit requirements </a:t>
            </a:r>
          </a:p>
          <a:p>
            <a:r>
              <a:rPr lang="en-US" dirty="0">
                <a:latin typeface="+mn-lt"/>
              </a:rPr>
              <a:t>Meet additional requirements for content specific coursework and training(s)</a:t>
            </a:r>
          </a:p>
          <a:p>
            <a:endParaRPr lang="en-US" dirty="0"/>
          </a:p>
        </p:txBody>
      </p:sp>
    </p:spTree>
    <p:extLst>
      <p:ext uri="{BB962C8B-B14F-4D97-AF65-F5344CB8AC3E}">
        <p14:creationId xmlns:p14="http://schemas.microsoft.com/office/powerpoint/2010/main" val="151092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5B5A-19FC-4B26-883A-FD707127C4B4}"/>
              </a:ext>
            </a:extLst>
          </p:cNvPr>
          <p:cNvSpPr>
            <a:spLocks noGrp="1"/>
          </p:cNvSpPr>
          <p:nvPr>
            <p:ph type="title"/>
          </p:nvPr>
        </p:nvSpPr>
        <p:spPr/>
        <p:txBody>
          <a:bodyPr/>
          <a:lstStyle/>
          <a:p>
            <a:pPr algn="ctr"/>
            <a:r>
              <a:rPr lang="en-US" dirty="0">
                <a:latin typeface="+mn-lt"/>
              </a:rPr>
              <a:t>Restricted Short-Term Substitute Permit </a:t>
            </a:r>
          </a:p>
        </p:txBody>
      </p:sp>
      <p:sp>
        <p:nvSpPr>
          <p:cNvPr id="3" name="Content Placeholder 2">
            <a:extLst>
              <a:ext uri="{FF2B5EF4-FFF2-40B4-BE49-F238E27FC236}">
                <a16:creationId xmlns:a16="http://schemas.microsoft.com/office/drawing/2014/main" id="{678E3FF8-3653-4103-8512-6954DE10CBD4}"/>
              </a:ext>
            </a:extLst>
          </p:cNvPr>
          <p:cNvSpPr>
            <a:spLocks noGrp="1"/>
          </p:cNvSpPr>
          <p:nvPr>
            <p:ph idx="1"/>
          </p:nvPr>
        </p:nvSpPr>
        <p:spPr>
          <a:xfrm>
            <a:off x="398585" y="1841326"/>
            <a:ext cx="11369903" cy="4031936"/>
          </a:xfrm>
        </p:spPr>
        <p:txBody>
          <a:bodyPr>
            <a:normAutofit/>
          </a:bodyPr>
          <a:lstStyle/>
          <a:p>
            <a:pPr marL="0" indent="0">
              <a:buNone/>
            </a:pPr>
            <a:r>
              <a:rPr lang="en-US" dirty="0">
                <a:latin typeface="+mn-lt"/>
              </a:rPr>
              <a:t>When a school district has a substitute shortage waiver approved by the State Superintendent of Schools, this permit may be issued.</a:t>
            </a:r>
          </a:p>
          <a:p>
            <a:pPr marL="0" indent="0">
              <a:buNone/>
            </a:pPr>
            <a:r>
              <a:rPr lang="en-US" b="1" dirty="0">
                <a:latin typeface="+mn-lt"/>
              </a:rPr>
              <a:t>State-minimum candidate eligibility requirements include the following:</a:t>
            </a:r>
          </a:p>
          <a:p>
            <a:r>
              <a:rPr lang="en-US" dirty="0">
                <a:latin typeface="+mn-lt"/>
              </a:rPr>
              <a:t>Meet requirements of the Short-Term Substitute Permit with the exception of a bachelor’s degree</a:t>
            </a:r>
          </a:p>
          <a:p>
            <a:r>
              <a:rPr lang="en-US" dirty="0">
                <a:latin typeface="+mn-lt"/>
              </a:rPr>
              <a:t>An associate’s degree with a minimum 2.0 GPA</a:t>
            </a:r>
          </a:p>
          <a:p>
            <a:r>
              <a:rPr lang="en-US" dirty="0">
                <a:latin typeface="+mn-lt"/>
              </a:rPr>
              <a:t>Successfully complete the required training(s)</a:t>
            </a:r>
          </a:p>
        </p:txBody>
      </p:sp>
      <p:sp>
        <p:nvSpPr>
          <p:cNvPr id="4" name="Slide Number Placeholder 3">
            <a:extLst>
              <a:ext uri="{FF2B5EF4-FFF2-40B4-BE49-F238E27FC236}">
                <a16:creationId xmlns:a16="http://schemas.microsoft.com/office/drawing/2014/main" id="{7E3741DC-8BF0-463B-BD52-935FB6010761}"/>
              </a:ext>
            </a:extLst>
          </p:cNvPr>
          <p:cNvSpPr>
            <a:spLocks noGrp="1"/>
          </p:cNvSpPr>
          <p:nvPr>
            <p:ph type="sldNum" sz="quarter" idx="12"/>
          </p:nvPr>
        </p:nvSpPr>
        <p:spPr/>
        <p:txBody>
          <a:bodyPr/>
          <a:lstStyle/>
          <a:p>
            <a:fld id="{16630861-4318-414B-8E21-CA5F03E7BD41}" type="slidenum">
              <a:rPr lang="en-US" smtClean="0"/>
              <a:t>38</a:t>
            </a:fld>
            <a:endParaRPr lang="en-US" dirty="0"/>
          </a:p>
        </p:txBody>
      </p:sp>
    </p:spTree>
    <p:extLst>
      <p:ext uri="{BB962C8B-B14F-4D97-AF65-F5344CB8AC3E}">
        <p14:creationId xmlns:p14="http://schemas.microsoft.com/office/powerpoint/2010/main" val="3568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62CC-D508-4096-8108-D0B24BD5528C}"/>
              </a:ext>
            </a:extLst>
          </p:cNvPr>
          <p:cNvSpPr>
            <a:spLocks noGrp="1"/>
          </p:cNvSpPr>
          <p:nvPr>
            <p:ph type="title"/>
          </p:nvPr>
        </p:nvSpPr>
        <p:spPr>
          <a:xfrm>
            <a:off x="427651" y="347036"/>
            <a:ext cx="11369903" cy="1400159"/>
          </a:xfrm>
        </p:spPr>
        <p:txBody>
          <a:bodyPr/>
          <a:lstStyle/>
          <a:p>
            <a:pPr algn="ctr"/>
            <a:r>
              <a:rPr lang="en-US" dirty="0">
                <a:latin typeface="+mn-lt"/>
              </a:rPr>
              <a:t>Career and Technical Education</a:t>
            </a:r>
          </a:p>
        </p:txBody>
      </p:sp>
      <p:sp>
        <p:nvSpPr>
          <p:cNvPr id="4" name="Slide Number Placeholder 3">
            <a:extLst>
              <a:ext uri="{FF2B5EF4-FFF2-40B4-BE49-F238E27FC236}">
                <a16:creationId xmlns:a16="http://schemas.microsoft.com/office/drawing/2014/main" id="{FA8C41FF-6471-4507-BEBF-4BB5AA50D781}"/>
              </a:ext>
            </a:extLst>
          </p:cNvPr>
          <p:cNvSpPr>
            <a:spLocks noGrp="1"/>
          </p:cNvSpPr>
          <p:nvPr>
            <p:ph type="sldNum" sz="quarter" idx="12"/>
          </p:nvPr>
        </p:nvSpPr>
        <p:spPr/>
        <p:txBody>
          <a:bodyPr/>
          <a:lstStyle/>
          <a:p>
            <a:fld id="{16630861-4318-414B-8E21-CA5F03E7BD41}" type="slidenum">
              <a:rPr lang="en-US" smtClean="0"/>
              <a:t>39</a:t>
            </a:fld>
            <a:endParaRPr lang="en-US" dirty="0"/>
          </a:p>
        </p:txBody>
      </p:sp>
      <p:pic>
        <p:nvPicPr>
          <p:cNvPr id="9" name="Picture 8">
            <a:extLst>
              <a:ext uri="{FF2B5EF4-FFF2-40B4-BE49-F238E27FC236}">
                <a16:creationId xmlns:a16="http://schemas.microsoft.com/office/drawing/2014/main" id="{D5670E20-7E46-43C7-B836-9F859F1808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17929" y="1890803"/>
            <a:ext cx="2956142" cy="3220003"/>
          </a:xfrm>
          <a:prstGeom prst="rect">
            <a:avLst/>
          </a:prstGeom>
        </p:spPr>
      </p:pic>
      <p:sp>
        <p:nvSpPr>
          <p:cNvPr id="10" name="TextBox 9">
            <a:extLst>
              <a:ext uri="{FF2B5EF4-FFF2-40B4-BE49-F238E27FC236}">
                <a16:creationId xmlns:a16="http://schemas.microsoft.com/office/drawing/2014/main" id="{60774F3E-D8F1-4722-8E3C-2C984022B3C4}"/>
              </a:ext>
            </a:extLst>
          </p:cNvPr>
          <p:cNvSpPr txBox="1"/>
          <p:nvPr/>
        </p:nvSpPr>
        <p:spPr>
          <a:xfrm>
            <a:off x="4617929" y="5338459"/>
            <a:ext cx="2956142" cy="230832"/>
          </a:xfrm>
          <a:prstGeom prst="rect">
            <a:avLst/>
          </a:prstGeom>
          <a:noFill/>
        </p:spPr>
        <p:txBody>
          <a:bodyPr wrap="square" rtlCol="0">
            <a:spAutoFit/>
          </a:bodyPr>
          <a:lstStyle/>
          <a:p>
            <a:r>
              <a:rPr lang="en-US" sz="900" dirty="0">
                <a:hlinkClick r:id="rId3" tooltip="https://ipkitten.blogspot.com/2010/11/monday-miscellany_15.html"/>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57729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551C-4B9D-4520-957B-360CB6142F80}"/>
              </a:ext>
            </a:extLst>
          </p:cNvPr>
          <p:cNvSpPr>
            <a:spLocks noGrp="1"/>
          </p:cNvSpPr>
          <p:nvPr>
            <p:ph type="title"/>
          </p:nvPr>
        </p:nvSpPr>
        <p:spPr>
          <a:xfrm>
            <a:off x="398585" y="323134"/>
            <a:ext cx="11369903" cy="1400159"/>
          </a:xfrm>
        </p:spPr>
        <p:txBody>
          <a:bodyPr/>
          <a:lstStyle/>
          <a:p>
            <a:pPr algn="ctr"/>
            <a:r>
              <a:rPr lang="en-US" b="1" dirty="0">
                <a:latin typeface="+mn-lt"/>
              </a:rPr>
              <a:t>Welcome</a:t>
            </a:r>
          </a:p>
        </p:txBody>
      </p:sp>
      <p:sp>
        <p:nvSpPr>
          <p:cNvPr id="3" name="Content Placeholder 2">
            <a:extLst>
              <a:ext uri="{FF2B5EF4-FFF2-40B4-BE49-F238E27FC236}">
                <a16:creationId xmlns:a16="http://schemas.microsoft.com/office/drawing/2014/main" id="{D7791E9C-C035-4F29-A46F-82362F1270F1}"/>
              </a:ext>
            </a:extLst>
          </p:cNvPr>
          <p:cNvSpPr>
            <a:spLocks noGrp="1"/>
          </p:cNvSpPr>
          <p:nvPr>
            <p:ph idx="1"/>
          </p:nvPr>
        </p:nvSpPr>
        <p:spPr>
          <a:xfrm>
            <a:off x="398585" y="1507973"/>
            <a:ext cx="11369903" cy="4365290"/>
          </a:xfrm>
        </p:spPr>
        <p:txBody>
          <a:bodyPr/>
          <a:lstStyle/>
          <a:p>
            <a:pPr marL="0" indent="0" algn="ctr">
              <a:buNone/>
            </a:pPr>
            <a:endParaRPr lang="en-US" dirty="0"/>
          </a:p>
          <a:p>
            <a:pPr marL="0" indent="0" algn="ctr">
              <a:buNone/>
            </a:pPr>
            <a:endParaRPr lang="en-US" dirty="0">
              <a:solidFill>
                <a:schemeClr val="bg2">
                  <a:lumMod val="25000"/>
                </a:schemeClr>
              </a:solidFill>
            </a:endParaRPr>
          </a:p>
          <a:p>
            <a:pPr marL="0" indent="0" algn="ctr">
              <a:buNone/>
            </a:pPr>
            <a:r>
              <a:rPr lang="en-US" dirty="0">
                <a:solidFill>
                  <a:schemeClr val="bg2">
                    <a:lumMod val="25000"/>
                  </a:schemeClr>
                </a:solidFill>
                <a:latin typeface="+mn-lt"/>
              </a:rPr>
              <a:t>Office of Educator Development and Support (OEDS)</a:t>
            </a:r>
          </a:p>
          <a:p>
            <a:pPr marL="0" indent="0" algn="ctr">
              <a:buNone/>
            </a:pPr>
            <a:r>
              <a:rPr lang="en-US" dirty="0">
                <a:solidFill>
                  <a:schemeClr val="bg2">
                    <a:lumMod val="25000"/>
                  </a:schemeClr>
                </a:solidFill>
                <a:latin typeface="+mn-lt"/>
              </a:rPr>
              <a:t>Mr. Robert Mellace</a:t>
            </a:r>
          </a:p>
          <a:p>
            <a:pPr marL="0" indent="0" algn="ctr">
              <a:buNone/>
            </a:pPr>
            <a:r>
              <a:rPr lang="en-US" dirty="0">
                <a:solidFill>
                  <a:schemeClr val="bg2">
                    <a:lumMod val="25000"/>
                  </a:schemeClr>
                </a:solidFill>
                <a:latin typeface="+mn-lt"/>
              </a:rPr>
              <a:t>Coordinator</a:t>
            </a:r>
          </a:p>
          <a:p>
            <a:pPr marL="0" indent="0" algn="ctr">
              <a:buNone/>
            </a:pPr>
            <a:r>
              <a:rPr lang="en-US" dirty="0">
                <a:solidFill>
                  <a:schemeClr val="bg2">
                    <a:lumMod val="25000"/>
                  </a:schemeClr>
                </a:solidFill>
                <a:latin typeface="+mn-lt"/>
              </a:rPr>
              <a:t>Phone: 304.558.3119 </a:t>
            </a:r>
          </a:p>
          <a:p>
            <a:pPr marL="0" indent="0" algn="ctr">
              <a:buNone/>
            </a:pPr>
            <a:r>
              <a:rPr lang="en-US" dirty="0">
                <a:solidFill>
                  <a:schemeClr val="bg2">
                    <a:lumMod val="25000"/>
                  </a:schemeClr>
                </a:solidFill>
                <a:latin typeface="+mn-lt"/>
              </a:rPr>
              <a:t>E-mail: </a:t>
            </a:r>
            <a:r>
              <a:rPr lang="en-US" u="sng" dirty="0">
                <a:solidFill>
                  <a:schemeClr val="accent1">
                    <a:lumMod val="50000"/>
                  </a:schemeClr>
                </a:solidFill>
                <a:latin typeface="+mn-lt"/>
              </a:rPr>
              <a:t>rmellace@k12.wv.us</a:t>
            </a:r>
            <a:endParaRPr lang="en-US" dirty="0">
              <a:solidFill>
                <a:schemeClr val="accent1">
                  <a:lumMod val="50000"/>
                </a:schemeClr>
              </a:solidFill>
              <a:latin typeface="+mn-lt"/>
            </a:endParaRPr>
          </a:p>
          <a:p>
            <a:pPr marL="0" indent="0" algn="ctr">
              <a:buNone/>
            </a:pPr>
            <a:endParaRPr lang="en-US" dirty="0"/>
          </a:p>
        </p:txBody>
      </p:sp>
      <p:sp>
        <p:nvSpPr>
          <p:cNvPr id="4" name="Slide Number Placeholder 3">
            <a:extLst>
              <a:ext uri="{FF2B5EF4-FFF2-40B4-BE49-F238E27FC236}">
                <a16:creationId xmlns:a16="http://schemas.microsoft.com/office/drawing/2014/main" id="{A73583DD-A25A-45D6-8016-D6C9183B42DD}"/>
              </a:ext>
            </a:extLst>
          </p:cNvPr>
          <p:cNvSpPr>
            <a:spLocks noGrp="1"/>
          </p:cNvSpPr>
          <p:nvPr>
            <p:ph type="sldNum" sz="quarter" idx="12"/>
          </p:nvPr>
        </p:nvSpPr>
        <p:spPr/>
        <p:txBody>
          <a:bodyPr/>
          <a:lstStyle/>
          <a:p>
            <a:fld id="{16630861-4318-414B-8E21-CA5F03E7BD41}" type="slidenum">
              <a:rPr lang="en-US" smtClean="0"/>
              <a:t>4</a:t>
            </a:fld>
            <a:endParaRPr lang="en-US" dirty="0"/>
          </a:p>
        </p:txBody>
      </p:sp>
    </p:spTree>
    <p:extLst>
      <p:ext uri="{BB962C8B-B14F-4D97-AF65-F5344CB8AC3E}">
        <p14:creationId xmlns:p14="http://schemas.microsoft.com/office/powerpoint/2010/main" val="1830743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0E01-9BA2-461B-8E5C-8020071C3840}"/>
              </a:ext>
            </a:extLst>
          </p:cNvPr>
          <p:cNvSpPr>
            <a:spLocks noGrp="1"/>
          </p:cNvSpPr>
          <p:nvPr>
            <p:ph type="title"/>
          </p:nvPr>
        </p:nvSpPr>
        <p:spPr>
          <a:xfrm>
            <a:off x="398585" y="9542"/>
            <a:ext cx="11369903" cy="1400159"/>
          </a:xfrm>
        </p:spPr>
        <p:txBody>
          <a:bodyPr/>
          <a:lstStyle/>
          <a:p>
            <a:pPr algn="ctr"/>
            <a:r>
              <a:rPr lang="en-US" dirty="0">
                <a:latin typeface="Calibri" panose="020F0502020204030204" pitchFamily="34" charset="0"/>
                <a:cs typeface="Calibri" panose="020F0502020204030204" pitchFamily="34" charset="0"/>
              </a:rPr>
              <a:t>Career and Technical Education Program</a:t>
            </a:r>
          </a:p>
        </p:txBody>
      </p:sp>
      <p:sp>
        <p:nvSpPr>
          <p:cNvPr id="3" name="Content Placeholder 2">
            <a:extLst>
              <a:ext uri="{FF2B5EF4-FFF2-40B4-BE49-F238E27FC236}">
                <a16:creationId xmlns:a16="http://schemas.microsoft.com/office/drawing/2014/main" id="{5577B6F3-4EDE-484C-B14E-680D5DDD29C9}"/>
              </a:ext>
            </a:extLst>
          </p:cNvPr>
          <p:cNvSpPr>
            <a:spLocks noGrp="1"/>
          </p:cNvSpPr>
          <p:nvPr>
            <p:ph idx="1"/>
          </p:nvPr>
        </p:nvSpPr>
        <p:spPr>
          <a:xfrm>
            <a:off x="398585" y="1409701"/>
            <a:ext cx="11369903" cy="4667250"/>
          </a:xfrm>
        </p:spPr>
        <p:txBody>
          <a:bodyPr>
            <a:normAutofit lnSpcReduction="10000"/>
          </a:bodyPr>
          <a:lstStyle/>
          <a:p>
            <a:r>
              <a:rPr lang="en-US" dirty="0">
                <a:latin typeface="+mn-lt"/>
              </a:rPr>
              <a:t>State-approved program is provided by Marshall University</a:t>
            </a:r>
          </a:p>
          <a:p>
            <a:r>
              <a:rPr lang="en-US" dirty="0">
                <a:latin typeface="+mn-lt"/>
              </a:rPr>
              <a:t>Individuals typically come directly from the career/industry/field</a:t>
            </a:r>
          </a:p>
          <a:p>
            <a:r>
              <a:rPr lang="en-US" dirty="0">
                <a:latin typeface="+mn-lt"/>
              </a:rPr>
              <a:t>Employment begins with meeting qualifications for a first class full-time CTE permit which include, but are not limited to the following: </a:t>
            </a:r>
          </a:p>
          <a:p>
            <a:pPr lvl="1"/>
            <a:r>
              <a:rPr lang="en-US" dirty="0">
                <a:latin typeface="+mn-lt"/>
              </a:rPr>
              <a:t>High school diploma, equivalent (ex. GED), or a degree (as applicable)</a:t>
            </a:r>
          </a:p>
          <a:p>
            <a:pPr lvl="1"/>
            <a:r>
              <a:rPr lang="en-US" dirty="0">
                <a:latin typeface="+mn-lt"/>
              </a:rPr>
              <a:t>Pass basic skills exam(s) </a:t>
            </a:r>
          </a:p>
          <a:p>
            <a:pPr lvl="1"/>
            <a:r>
              <a:rPr lang="en-US" dirty="0">
                <a:latin typeface="+mn-lt"/>
              </a:rPr>
              <a:t>Wage-earning experience</a:t>
            </a:r>
          </a:p>
          <a:p>
            <a:pPr lvl="1"/>
            <a:r>
              <a:rPr lang="en-US" dirty="0">
                <a:latin typeface="+mn-lt"/>
              </a:rPr>
              <a:t>Industry credentials (as applicable)</a:t>
            </a:r>
          </a:p>
          <a:p>
            <a:pPr lvl="1"/>
            <a:r>
              <a:rPr lang="en-US" dirty="0">
                <a:latin typeface="+mn-lt"/>
              </a:rPr>
              <a:t>Enrollment or a commitment to enroll into the state-approved program</a:t>
            </a:r>
          </a:p>
          <a:p>
            <a:pPr lvl="1"/>
            <a:r>
              <a:rPr lang="en-US" dirty="0">
                <a:latin typeface="+mn-lt"/>
              </a:rPr>
              <a:t>The required official’s recommendation</a:t>
            </a:r>
          </a:p>
          <a:p>
            <a:r>
              <a:rPr lang="en-US" dirty="0">
                <a:latin typeface="+mn-lt"/>
              </a:rPr>
              <a:t>Review WVBE Policy 5202 and the </a:t>
            </a:r>
            <a:r>
              <a:rPr lang="en-US" dirty="0">
                <a:latin typeface="+mn-lt"/>
                <a:hlinkClick r:id="rId2"/>
              </a:rPr>
              <a:t>CTE Endorsements and Testing Manual</a:t>
            </a:r>
            <a:endParaRPr lang="en-US" dirty="0">
              <a:latin typeface="+mn-lt"/>
            </a:endParaRPr>
          </a:p>
        </p:txBody>
      </p:sp>
      <p:sp>
        <p:nvSpPr>
          <p:cNvPr id="4" name="Slide Number Placeholder 3">
            <a:extLst>
              <a:ext uri="{FF2B5EF4-FFF2-40B4-BE49-F238E27FC236}">
                <a16:creationId xmlns:a16="http://schemas.microsoft.com/office/drawing/2014/main" id="{23034E82-A31E-4909-9AD2-FE67C435EA78}"/>
              </a:ext>
            </a:extLst>
          </p:cNvPr>
          <p:cNvSpPr>
            <a:spLocks noGrp="1"/>
          </p:cNvSpPr>
          <p:nvPr>
            <p:ph type="sldNum" sz="quarter" idx="12"/>
          </p:nvPr>
        </p:nvSpPr>
        <p:spPr/>
        <p:txBody>
          <a:bodyPr/>
          <a:lstStyle/>
          <a:p>
            <a:fld id="{16630861-4318-414B-8E21-CA5F03E7BD41}" type="slidenum">
              <a:rPr lang="en-US" smtClean="0"/>
              <a:t>40</a:t>
            </a:fld>
            <a:endParaRPr lang="en-US" dirty="0"/>
          </a:p>
        </p:txBody>
      </p:sp>
    </p:spTree>
    <p:extLst>
      <p:ext uri="{BB962C8B-B14F-4D97-AF65-F5344CB8AC3E}">
        <p14:creationId xmlns:p14="http://schemas.microsoft.com/office/powerpoint/2010/main" val="76601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EB61-38F2-4074-AFAC-628D53ED90B5}"/>
              </a:ext>
            </a:extLst>
          </p:cNvPr>
          <p:cNvSpPr>
            <a:spLocks noGrp="1"/>
          </p:cNvSpPr>
          <p:nvPr>
            <p:ph type="title"/>
          </p:nvPr>
        </p:nvSpPr>
        <p:spPr/>
        <p:txBody>
          <a:bodyPr/>
          <a:lstStyle/>
          <a:p>
            <a:pPr algn="ctr"/>
            <a:r>
              <a:rPr lang="en-US" dirty="0">
                <a:latin typeface="+mn-lt"/>
              </a:rPr>
              <a:t>Career and Technical Education Program</a:t>
            </a:r>
          </a:p>
        </p:txBody>
      </p:sp>
      <p:sp>
        <p:nvSpPr>
          <p:cNvPr id="3" name="Content Placeholder 2">
            <a:extLst>
              <a:ext uri="{FF2B5EF4-FFF2-40B4-BE49-F238E27FC236}">
                <a16:creationId xmlns:a16="http://schemas.microsoft.com/office/drawing/2014/main" id="{FD1DA787-E84B-4A43-8117-CEFF9A352433}"/>
              </a:ext>
            </a:extLst>
          </p:cNvPr>
          <p:cNvSpPr>
            <a:spLocks noGrp="1"/>
          </p:cNvSpPr>
          <p:nvPr>
            <p:ph idx="1"/>
          </p:nvPr>
        </p:nvSpPr>
        <p:spPr/>
        <p:txBody>
          <a:bodyPr/>
          <a:lstStyle/>
          <a:p>
            <a:r>
              <a:rPr lang="en-US" dirty="0">
                <a:latin typeface="+mn-lt"/>
              </a:rPr>
              <a:t>Individuals must successfully complete 6 semester hours of the approved program with a qualifying GPA annually</a:t>
            </a:r>
          </a:p>
          <a:p>
            <a:r>
              <a:rPr lang="en-US" dirty="0">
                <a:latin typeface="+mn-lt"/>
              </a:rPr>
              <a:t>Upon successful program completion with a minimum 2.5 GPA in the program, individuals must pass the endorsement(s) required NOCTI exam(s) (as applicable)</a:t>
            </a:r>
          </a:p>
          <a:p>
            <a:r>
              <a:rPr lang="en-US" dirty="0">
                <a:latin typeface="+mn-lt"/>
              </a:rPr>
              <a:t>Individuals who qualify are issued a </a:t>
            </a:r>
            <a:r>
              <a:rPr lang="en-US" b="1" dirty="0">
                <a:latin typeface="+mn-lt"/>
              </a:rPr>
              <a:t>Career and Technical Education Certificate</a:t>
            </a:r>
          </a:p>
          <a:p>
            <a:endParaRPr lang="en-US" dirty="0"/>
          </a:p>
          <a:p>
            <a:endParaRPr lang="en-US" dirty="0">
              <a:latin typeface="+mn-lt"/>
            </a:endParaRPr>
          </a:p>
        </p:txBody>
      </p:sp>
      <p:sp>
        <p:nvSpPr>
          <p:cNvPr id="4" name="Slide Number Placeholder 3">
            <a:extLst>
              <a:ext uri="{FF2B5EF4-FFF2-40B4-BE49-F238E27FC236}">
                <a16:creationId xmlns:a16="http://schemas.microsoft.com/office/drawing/2014/main" id="{9F29CB7A-89A1-4B58-82B6-B73C4B06B935}"/>
              </a:ext>
            </a:extLst>
          </p:cNvPr>
          <p:cNvSpPr>
            <a:spLocks noGrp="1"/>
          </p:cNvSpPr>
          <p:nvPr>
            <p:ph type="sldNum" sz="quarter" idx="12"/>
          </p:nvPr>
        </p:nvSpPr>
        <p:spPr/>
        <p:txBody>
          <a:bodyPr/>
          <a:lstStyle/>
          <a:p>
            <a:fld id="{16630861-4318-414B-8E21-CA5F03E7BD41}" type="slidenum">
              <a:rPr lang="en-US" smtClean="0"/>
              <a:t>41</a:t>
            </a:fld>
            <a:endParaRPr lang="en-US" dirty="0"/>
          </a:p>
        </p:txBody>
      </p:sp>
    </p:spTree>
    <p:extLst>
      <p:ext uri="{BB962C8B-B14F-4D97-AF65-F5344CB8AC3E}">
        <p14:creationId xmlns:p14="http://schemas.microsoft.com/office/powerpoint/2010/main" val="1633309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E1A5-3C16-4E84-A927-9F5FFDF4925C}"/>
              </a:ext>
            </a:extLst>
          </p:cNvPr>
          <p:cNvSpPr>
            <a:spLocks noGrp="1"/>
          </p:cNvSpPr>
          <p:nvPr>
            <p:ph type="title"/>
          </p:nvPr>
        </p:nvSpPr>
        <p:spPr/>
        <p:txBody>
          <a:bodyPr/>
          <a:lstStyle/>
          <a:p>
            <a:pPr algn="ctr"/>
            <a:r>
              <a:rPr lang="en-US" dirty="0"/>
              <a:t>Career and Technical Education Substitute Permit</a:t>
            </a:r>
          </a:p>
        </p:txBody>
      </p:sp>
      <p:sp>
        <p:nvSpPr>
          <p:cNvPr id="3" name="Content Placeholder 2">
            <a:extLst>
              <a:ext uri="{FF2B5EF4-FFF2-40B4-BE49-F238E27FC236}">
                <a16:creationId xmlns:a16="http://schemas.microsoft.com/office/drawing/2014/main" id="{581FDB91-5AA6-4E1F-A3D4-3EA680292606}"/>
              </a:ext>
            </a:extLst>
          </p:cNvPr>
          <p:cNvSpPr>
            <a:spLocks noGrp="1"/>
          </p:cNvSpPr>
          <p:nvPr>
            <p:ph idx="1"/>
          </p:nvPr>
        </p:nvSpPr>
        <p:spPr>
          <a:xfrm>
            <a:off x="398585" y="1543905"/>
            <a:ext cx="11369903" cy="4329357"/>
          </a:xfrm>
        </p:spPr>
        <p:txBody>
          <a:bodyPr/>
          <a:lstStyle/>
          <a:p>
            <a:pPr marL="0" indent="0">
              <a:buNone/>
            </a:pPr>
            <a:r>
              <a:rPr lang="en-US" dirty="0">
                <a:latin typeface="+mn-lt"/>
              </a:rPr>
              <a:t>Candidate requirements include, but are not limited to, the following:</a:t>
            </a:r>
          </a:p>
          <a:p>
            <a:pPr lvl="1"/>
            <a:r>
              <a:rPr lang="en-US" sz="2800" dirty="0">
                <a:latin typeface="+mn-lt"/>
              </a:rPr>
              <a:t>High school diploma, equivalent (ex. GED), or a degree (as applicable)</a:t>
            </a:r>
          </a:p>
          <a:p>
            <a:pPr lvl="1"/>
            <a:r>
              <a:rPr lang="en-US" sz="2800" dirty="0">
                <a:latin typeface="+mn-lt"/>
              </a:rPr>
              <a:t>Wage-earning experience (as applicable)</a:t>
            </a:r>
          </a:p>
          <a:p>
            <a:pPr lvl="1"/>
            <a:r>
              <a:rPr lang="en-US" sz="2800" dirty="0">
                <a:latin typeface="+mn-lt"/>
              </a:rPr>
              <a:t>Industry credentials (as applicable)</a:t>
            </a:r>
          </a:p>
          <a:p>
            <a:pPr lvl="1"/>
            <a:r>
              <a:rPr lang="en-US" sz="2800" dirty="0">
                <a:latin typeface="+mn-lt"/>
              </a:rPr>
              <a:t>The required official’s recommendation</a:t>
            </a:r>
          </a:p>
          <a:p>
            <a:r>
              <a:rPr lang="en-US" dirty="0">
                <a:latin typeface="+mn-lt"/>
              </a:rPr>
              <a:t>Successfully complete required training(s)</a:t>
            </a:r>
          </a:p>
          <a:p>
            <a:endParaRPr lang="en-US" dirty="0"/>
          </a:p>
        </p:txBody>
      </p:sp>
      <p:sp>
        <p:nvSpPr>
          <p:cNvPr id="4" name="Slide Number Placeholder 3">
            <a:extLst>
              <a:ext uri="{FF2B5EF4-FFF2-40B4-BE49-F238E27FC236}">
                <a16:creationId xmlns:a16="http://schemas.microsoft.com/office/drawing/2014/main" id="{23F16BB5-4AAE-4325-B8AD-07E6083829EA}"/>
              </a:ext>
            </a:extLst>
          </p:cNvPr>
          <p:cNvSpPr>
            <a:spLocks noGrp="1"/>
          </p:cNvSpPr>
          <p:nvPr>
            <p:ph type="sldNum" sz="quarter" idx="12"/>
          </p:nvPr>
        </p:nvSpPr>
        <p:spPr/>
        <p:txBody>
          <a:bodyPr/>
          <a:lstStyle/>
          <a:p>
            <a:fld id="{16630861-4318-414B-8E21-CA5F03E7BD41}" type="slidenum">
              <a:rPr lang="en-US" smtClean="0"/>
              <a:t>42</a:t>
            </a:fld>
            <a:endParaRPr lang="en-US" dirty="0"/>
          </a:p>
        </p:txBody>
      </p:sp>
    </p:spTree>
    <p:extLst>
      <p:ext uri="{BB962C8B-B14F-4D97-AF65-F5344CB8AC3E}">
        <p14:creationId xmlns:p14="http://schemas.microsoft.com/office/powerpoint/2010/main" val="1505758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EBF73-50B8-430E-8361-6023550584EC}"/>
              </a:ext>
            </a:extLst>
          </p:cNvPr>
          <p:cNvSpPr>
            <a:spLocks noGrp="1"/>
          </p:cNvSpPr>
          <p:nvPr>
            <p:ph type="sldNum" sz="quarter" idx="12"/>
          </p:nvPr>
        </p:nvSpPr>
        <p:spPr/>
        <p:txBody>
          <a:bodyPr/>
          <a:lstStyle/>
          <a:p>
            <a:fld id="{CADD62AB-F380-1C4E-AD83-B8A0D3112CA8}" type="slidenum">
              <a:rPr lang="en-US" smtClean="0"/>
              <a:t>43</a:t>
            </a:fld>
            <a:endParaRPr lang="en-US" dirty="0"/>
          </a:p>
        </p:txBody>
      </p:sp>
      <p:pic>
        <p:nvPicPr>
          <p:cNvPr id="6" name="Content Placeholder 5">
            <a:extLst>
              <a:ext uri="{FF2B5EF4-FFF2-40B4-BE49-F238E27FC236}">
                <a16:creationId xmlns:a16="http://schemas.microsoft.com/office/drawing/2014/main" id="{6ED02EE8-C68B-4106-84E3-E45F62D1874F}"/>
              </a:ext>
            </a:extLst>
          </p:cNvPr>
          <p:cNvPicPr>
            <a:picLocks noGrp="1" noChangeAspect="1"/>
          </p:cNvPicPr>
          <p:nvPr>
            <p:ph idx="1"/>
          </p:nvPr>
        </p:nvPicPr>
        <p:blipFill>
          <a:blip r:embed="rId3"/>
          <a:stretch>
            <a:fillRect/>
          </a:stretch>
        </p:blipFill>
        <p:spPr>
          <a:xfrm>
            <a:off x="3317053" y="1536682"/>
            <a:ext cx="5532966" cy="4149725"/>
          </a:xfrm>
          <a:prstGeom prst="rect">
            <a:avLst/>
          </a:prstGeom>
        </p:spPr>
      </p:pic>
      <p:sp>
        <p:nvSpPr>
          <p:cNvPr id="5" name="Title 1">
            <a:extLst>
              <a:ext uri="{FF2B5EF4-FFF2-40B4-BE49-F238E27FC236}">
                <a16:creationId xmlns:a16="http://schemas.microsoft.com/office/drawing/2014/main" id="{94D8A398-9E6C-4167-8B79-51089B185560}"/>
              </a:ext>
            </a:extLst>
          </p:cNvPr>
          <p:cNvSpPr>
            <a:spLocks noGrp="1"/>
          </p:cNvSpPr>
          <p:nvPr>
            <p:ph type="title"/>
          </p:nvPr>
        </p:nvSpPr>
        <p:spPr>
          <a:xfrm>
            <a:off x="398585" y="136523"/>
            <a:ext cx="11369903" cy="1400159"/>
          </a:xfrm>
        </p:spPr>
        <p:txBody>
          <a:bodyPr/>
          <a:lstStyle/>
          <a:p>
            <a:pPr algn="ctr"/>
            <a:r>
              <a:rPr lang="en-US" dirty="0">
                <a:latin typeface="+mn-lt"/>
              </a:rPr>
              <a:t>Initial Licensure Pathways</a:t>
            </a:r>
          </a:p>
        </p:txBody>
      </p:sp>
    </p:spTree>
    <p:extLst>
      <p:ext uri="{BB962C8B-B14F-4D97-AF65-F5344CB8AC3E}">
        <p14:creationId xmlns:p14="http://schemas.microsoft.com/office/powerpoint/2010/main" val="154350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1C8BDB-F691-4C1F-B09C-675481A57EB4}"/>
              </a:ext>
            </a:extLst>
          </p:cNvPr>
          <p:cNvSpPr>
            <a:spLocks noGrp="1"/>
          </p:cNvSpPr>
          <p:nvPr>
            <p:ph type="sldNum" sz="quarter" idx="12"/>
          </p:nvPr>
        </p:nvSpPr>
        <p:spPr/>
        <p:txBody>
          <a:bodyPr/>
          <a:lstStyle/>
          <a:p>
            <a:fld id="{16630861-4318-414B-8E21-CA5F03E7BD41}" type="slidenum">
              <a:rPr lang="en-US" smtClean="0"/>
              <a:t>44</a:t>
            </a:fld>
            <a:endParaRPr lang="en-US" dirty="0"/>
          </a:p>
        </p:txBody>
      </p:sp>
      <p:pic>
        <p:nvPicPr>
          <p:cNvPr id="5" name="Picture 4">
            <a:extLst>
              <a:ext uri="{FF2B5EF4-FFF2-40B4-BE49-F238E27FC236}">
                <a16:creationId xmlns:a16="http://schemas.microsoft.com/office/drawing/2014/main" id="{AA70A768-19AD-4DBE-BC42-C854006C7E34}"/>
              </a:ext>
            </a:extLst>
          </p:cNvPr>
          <p:cNvPicPr>
            <a:picLocks noChangeAspect="1"/>
          </p:cNvPicPr>
          <p:nvPr/>
        </p:nvPicPr>
        <p:blipFill rotWithShape="1">
          <a:blip r:embed="rId2"/>
          <a:srcRect l="9062" t="36673" r="8594" b="9964"/>
          <a:stretch/>
        </p:blipFill>
        <p:spPr>
          <a:xfrm>
            <a:off x="6096000" y="1947558"/>
            <a:ext cx="5672488" cy="1975905"/>
          </a:xfrm>
          <a:prstGeom prst="rect">
            <a:avLst/>
          </a:prstGeom>
        </p:spPr>
      </p:pic>
      <p:pic>
        <p:nvPicPr>
          <p:cNvPr id="6" name="Picture 5">
            <a:extLst>
              <a:ext uri="{FF2B5EF4-FFF2-40B4-BE49-F238E27FC236}">
                <a16:creationId xmlns:a16="http://schemas.microsoft.com/office/drawing/2014/main" id="{EEFE2BE0-53BD-4F9C-9436-5C41496B2891}"/>
              </a:ext>
            </a:extLst>
          </p:cNvPr>
          <p:cNvPicPr>
            <a:picLocks noChangeAspect="1"/>
          </p:cNvPicPr>
          <p:nvPr/>
        </p:nvPicPr>
        <p:blipFill rotWithShape="1">
          <a:blip r:embed="rId3"/>
          <a:srcRect l="22968" t="34012" r="24219" b="9303"/>
          <a:stretch/>
        </p:blipFill>
        <p:spPr>
          <a:xfrm>
            <a:off x="709262" y="1469568"/>
            <a:ext cx="5081938" cy="2931887"/>
          </a:xfrm>
          <a:prstGeom prst="rect">
            <a:avLst/>
          </a:prstGeom>
        </p:spPr>
      </p:pic>
      <p:sp>
        <p:nvSpPr>
          <p:cNvPr id="7" name="Rectangle 6">
            <a:extLst>
              <a:ext uri="{FF2B5EF4-FFF2-40B4-BE49-F238E27FC236}">
                <a16:creationId xmlns:a16="http://schemas.microsoft.com/office/drawing/2014/main" id="{92293AFE-F89C-483D-8A23-108F6FEB9ED0}"/>
              </a:ext>
            </a:extLst>
          </p:cNvPr>
          <p:cNvSpPr/>
          <p:nvPr/>
        </p:nvSpPr>
        <p:spPr>
          <a:xfrm>
            <a:off x="6202458" y="4118401"/>
            <a:ext cx="5459571" cy="830997"/>
          </a:xfrm>
          <a:prstGeom prst="rect">
            <a:avLst/>
          </a:prstGeom>
        </p:spPr>
        <p:txBody>
          <a:bodyPr wrap="none">
            <a:spAutoFit/>
          </a:bodyPr>
          <a:lstStyle/>
          <a:p>
            <a:r>
              <a:rPr lang="en-US" sz="2400" b="1" dirty="0">
                <a:hlinkClick r:id="rId4"/>
              </a:rPr>
              <a:t>https://wvde.us/school-system-re-entry/</a:t>
            </a:r>
            <a:endParaRPr lang="en-US" sz="2400" b="1" dirty="0"/>
          </a:p>
          <a:p>
            <a:endParaRPr lang="en-US" sz="2400" dirty="0"/>
          </a:p>
        </p:txBody>
      </p:sp>
      <p:sp>
        <p:nvSpPr>
          <p:cNvPr id="8" name="Rectangle 7">
            <a:extLst>
              <a:ext uri="{FF2B5EF4-FFF2-40B4-BE49-F238E27FC236}">
                <a16:creationId xmlns:a16="http://schemas.microsoft.com/office/drawing/2014/main" id="{3CC80494-ADB6-48F5-859F-E39F62FFB79E}"/>
              </a:ext>
            </a:extLst>
          </p:cNvPr>
          <p:cNvSpPr/>
          <p:nvPr/>
        </p:nvSpPr>
        <p:spPr>
          <a:xfrm>
            <a:off x="1461600" y="4612332"/>
            <a:ext cx="3577261" cy="830997"/>
          </a:xfrm>
          <a:prstGeom prst="rect">
            <a:avLst/>
          </a:prstGeom>
        </p:spPr>
        <p:txBody>
          <a:bodyPr wrap="none">
            <a:spAutoFit/>
          </a:bodyPr>
          <a:lstStyle/>
          <a:p>
            <a:r>
              <a:rPr lang="en-US" sz="2400" b="1" dirty="0">
                <a:hlinkClick r:id="rId5"/>
              </a:rPr>
              <a:t>https://wvde.us/covid19/</a:t>
            </a:r>
            <a:endParaRPr lang="en-US" sz="2400" b="1" dirty="0"/>
          </a:p>
          <a:p>
            <a:endParaRPr lang="en-US" sz="2400" b="1" dirty="0"/>
          </a:p>
        </p:txBody>
      </p:sp>
    </p:spTree>
    <p:extLst>
      <p:ext uri="{BB962C8B-B14F-4D97-AF65-F5344CB8AC3E}">
        <p14:creationId xmlns:p14="http://schemas.microsoft.com/office/powerpoint/2010/main" val="1978063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F2599-CDB7-4E5F-BB2D-93DAE6B73772}"/>
              </a:ext>
            </a:extLst>
          </p:cNvPr>
          <p:cNvSpPr>
            <a:spLocks noGrp="1"/>
          </p:cNvSpPr>
          <p:nvPr>
            <p:ph idx="1"/>
          </p:nvPr>
        </p:nvSpPr>
        <p:spPr>
          <a:xfrm>
            <a:off x="411048" y="1408236"/>
            <a:ext cx="11369903" cy="4149969"/>
          </a:xfrm>
        </p:spPr>
        <p:txBody>
          <a:bodyPr/>
          <a:lstStyle/>
          <a:p>
            <a:pPr marL="0" indent="0" algn="ctr">
              <a:buNone/>
            </a:pPr>
            <a:r>
              <a:rPr lang="en-US" sz="3600" u="sng" dirty="0">
                <a:latin typeface="+mn-lt"/>
                <a:hlinkClick r:id="rId2"/>
              </a:rPr>
              <a:t>Instructional Support Professional Learning Forum Session Survey/Evaluation</a:t>
            </a:r>
            <a:endParaRPr lang="en-US" sz="3600" dirty="0">
              <a:latin typeface="+mn-lt"/>
            </a:endParaRPr>
          </a:p>
          <a:p>
            <a:pPr marL="0" indent="0" algn="ctr">
              <a:buNone/>
            </a:pPr>
            <a:endParaRPr lang="en-US" dirty="0"/>
          </a:p>
        </p:txBody>
      </p:sp>
      <p:sp>
        <p:nvSpPr>
          <p:cNvPr id="4" name="Slide Number Placeholder 3">
            <a:extLst>
              <a:ext uri="{FF2B5EF4-FFF2-40B4-BE49-F238E27FC236}">
                <a16:creationId xmlns:a16="http://schemas.microsoft.com/office/drawing/2014/main" id="{736682AC-14D7-4CA6-A1B4-296409D28632}"/>
              </a:ext>
            </a:extLst>
          </p:cNvPr>
          <p:cNvSpPr>
            <a:spLocks noGrp="1"/>
          </p:cNvSpPr>
          <p:nvPr>
            <p:ph type="sldNum" sz="quarter" idx="12"/>
          </p:nvPr>
        </p:nvSpPr>
        <p:spPr/>
        <p:txBody>
          <a:bodyPr/>
          <a:lstStyle/>
          <a:p>
            <a:fld id="{16630861-4318-414B-8E21-CA5F03E7BD41}" type="slidenum">
              <a:rPr lang="en-US" smtClean="0"/>
              <a:t>45</a:t>
            </a:fld>
            <a:endParaRPr lang="en-US" dirty="0"/>
          </a:p>
        </p:txBody>
      </p:sp>
      <p:pic>
        <p:nvPicPr>
          <p:cNvPr id="1026" name="Picture 9" descr="image001">
            <a:extLst>
              <a:ext uri="{FF2B5EF4-FFF2-40B4-BE49-F238E27FC236}">
                <a16:creationId xmlns:a16="http://schemas.microsoft.com/office/drawing/2014/main" id="{1A76EEA9-8ACD-4E51-B09F-7B24A20A5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598" y="2682387"/>
            <a:ext cx="28098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807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50BF-8EDC-45A8-B1FB-0AB121CD046A}"/>
              </a:ext>
            </a:extLst>
          </p:cNvPr>
          <p:cNvSpPr>
            <a:spLocks noGrp="1"/>
          </p:cNvSpPr>
          <p:nvPr>
            <p:ph type="title"/>
          </p:nvPr>
        </p:nvSpPr>
        <p:spPr>
          <a:xfrm>
            <a:off x="0" y="2565272"/>
            <a:ext cx="12192000" cy="1400159"/>
          </a:xfrm>
        </p:spPr>
        <p:txBody>
          <a:bodyPr>
            <a:normAutofit fontScale="90000"/>
          </a:bodyPr>
          <a:lstStyle/>
          <a:p>
            <a:pPr algn="ctr"/>
            <a:r>
              <a:rPr lang="en-US" sz="4800" b="1" dirty="0">
                <a:latin typeface="+mn-lt"/>
              </a:rPr>
              <a:t>Closing Remarks</a:t>
            </a:r>
            <a:br>
              <a:rPr lang="en-US" sz="4800" b="1" dirty="0">
                <a:latin typeface="+mn-lt"/>
              </a:rPr>
            </a:br>
            <a:br>
              <a:rPr lang="en-US" sz="3100" dirty="0">
                <a:solidFill>
                  <a:schemeClr val="bg2">
                    <a:lumMod val="50000"/>
                  </a:schemeClr>
                </a:solidFill>
                <a:latin typeface="+mn-lt"/>
              </a:rPr>
            </a:br>
            <a:r>
              <a:rPr lang="en-US" sz="3100" dirty="0">
                <a:solidFill>
                  <a:schemeClr val="tx1"/>
                </a:solidFill>
                <a:latin typeface="+mn-lt"/>
              </a:rPr>
              <a:t>Office of Educator Development and Support</a:t>
            </a:r>
            <a:br>
              <a:rPr lang="en-US" sz="3100" dirty="0">
                <a:solidFill>
                  <a:schemeClr val="tx1"/>
                </a:solidFill>
                <a:latin typeface="+mn-lt"/>
              </a:rPr>
            </a:br>
            <a:r>
              <a:rPr lang="en-US" sz="3100" dirty="0">
                <a:solidFill>
                  <a:schemeClr val="tx1"/>
                </a:solidFill>
                <a:latin typeface="+mn-lt"/>
              </a:rPr>
              <a:t>Mr. Robert Mellace</a:t>
            </a:r>
            <a:br>
              <a:rPr lang="en-US" sz="3100" dirty="0">
                <a:solidFill>
                  <a:schemeClr val="tx1"/>
                </a:solidFill>
                <a:latin typeface="+mn-lt"/>
              </a:rPr>
            </a:br>
            <a:r>
              <a:rPr lang="en-US" sz="3100" dirty="0">
                <a:solidFill>
                  <a:schemeClr val="tx1"/>
                </a:solidFill>
                <a:latin typeface="+mn-lt"/>
              </a:rPr>
              <a:t>Coordinator</a:t>
            </a:r>
            <a:br>
              <a:rPr lang="en-US" sz="3100" dirty="0">
                <a:solidFill>
                  <a:schemeClr val="tx1"/>
                </a:solidFill>
                <a:latin typeface="+mn-lt"/>
              </a:rPr>
            </a:br>
            <a:r>
              <a:rPr lang="en-US" sz="3100" dirty="0">
                <a:solidFill>
                  <a:schemeClr val="tx1"/>
                </a:solidFill>
                <a:latin typeface="+mn-lt"/>
              </a:rPr>
              <a:t>Phone: 304.558.3119</a:t>
            </a:r>
            <a:r>
              <a:rPr lang="en-US" sz="3100" dirty="0">
                <a:solidFill>
                  <a:srgbClr val="00B0F0"/>
                </a:solidFill>
                <a:latin typeface="+mn-lt"/>
              </a:rPr>
              <a:t> </a:t>
            </a:r>
            <a:br>
              <a:rPr lang="en-US" sz="3100" dirty="0">
                <a:solidFill>
                  <a:srgbClr val="00B0F0"/>
                </a:solidFill>
                <a:latin typeface="+mn-lt"/>
              </a:rPr>
            </a:br>
            <a:r>
              <a:rPr lang="en-US" sz="3100" dirty="0">
                <a:solidFill>
                  <a:schemeClr val="tx1"/>
                </a:solidFill>
                <a:latin typeface="+mn-lt"/>
              </a:rPr>
              <a:t>E-mail: </a:t>
            </a:r>
            <a:r>
              <a:rPr lang="en-US" sz="3100" u="sng" dirty="0">
                <a:solidFill>
                  <a:schemeClr val="accent1">
                    <a:lumMod val="50000"/>
                  </a:schemeClr>
                </a:solidFill>
                <a:latin typeface="+mn-lt"/>
              </a:rPr>
              <a:t>rmellace@k12.wv.us</a:t>
            </a:r>
            <a:br>
              <a:rPr lang="en-US" sz="3100" dirty="0">
                <a:solidFill>
                  <a:schemeClr val="accent1">
                    <a:lumMod val="50000"/>
                  </a:schemeClr>
                </a:solidFill>
                <a:latin typeface="+mn-lt"/>
              </a:rPr>
            </a:br>
            <a:br>
              <a:rPr lang="en-US" sz="2700" dirty="0">
                <a:latin typeface="+mn-lt"/>
              </a:rPr>
            </a:br>
            <a:endParaRPr lang="en-US" sz="2700" dirty="0">
              <a:latin typeface="+mn-lt"/>
            </a:endParaRPr>
          </a:p>
        </p:txBody>
      </p:sp>
      <p:sp>
        <p:nvSpPr>
          <p:cNvPr id="4" name="Slide Number Placeholder 3">
            <a:extLst>
              <a:ext uri="{FF2B5EF4-FFF2-40B4-BE49-F238E27FC236}">
                <a16:creationId xmlns:a16="http://schemas.microsoft.com/office/drawing/2014/main" id="{07D8FF01-EDFE-4C8C-A080-4CFE88AA1C95}"/>
              </a:ext>
            </a:extLst>
          </p:cNvPr>
          <p:cNvSpPr>
            <a:spLocks noGrp="1"/>
          </p:cNvSpPr>
          <p:nvPr>
            <p:ph type="sldNum" sz="quarter" idx="12"/>
          </p:nvPr>
        </p:nvSpPr>
        <p:spPr/>
        <p:txBody>
          <a:bodyPr/>
          <a:lstStyle/>
          <a:p>
            <a:fld id="{CADD62AB-F380-1C4E-AD83-B8A0D3112CA8}" type="slidenum">
              <a:rPr lang="en-US" smtClean="0"/>
              <a:t>46</a:t>
            </a:fld>
            <a:endParaRPr lang="en-US" dirty="0"/>
          </a:p>
        </p:txBody>
      </p:sp>
    </p:spTree>
    <p:extLst>
      <p:ext uri="{BB962C8B-B14F-4D97-AF65-F5344CB8AC3E}">
        <p14:creationId xmlns:p14="http://schemas.microsoft.com/office/powerpoint/2010/main" val="382512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B71D-7ED9-43A0-B590-13BAF9A2DB50}"/>
              </a:ext>
            </a:extLst>
          </p:cNvPr>
          <p:cNvSpPr>
            <a:spLocks noGrp="1"/>
          </p:cNvSpPr>
          <p:nvPr>
            <p:ph type="title"/>
          </p:nvPr>
        </p:nvSpPr>
        <p:spPr>
          <a:xfrm>
            <a:off x="411048" y="0"/>
            <a:ext cx="11369903" cy="1400159"/>
          </a:xfrm>
        </p:spPr>
        <p:txBody>
          <a:bodyPr/>
          <a:lstStyle/>
          <a:p>
            <a:pPr algn="ctr"/>
            <a:r>
              <a:rPr lang="en-US" b="1" dirty="0">
                <a:latin typeface="+mn-lt"/>
              </a:rPr>
              <a:t>Agenda</a:t>
            </a:r>
          </a:p>
        </p:txBody>
      </p:sp>
      <p:sp>
        <p:nvSpPr>
          <p:cNvPr id="3" name="Content Placeholder 2">
            <a:extLst>
              <a:ext uri="{FF2B5EF4-FFF2-40B4-BE49-F238E27FC236}">
                <a16:creationId xmlns:a16="http://schemas.microsoft.com/office/drawing/2014/main" id="{E50C5C73-5971-4F49-9E73-367D49CC52D3}"/>
              </a:ext>
            </a:extLst>
          </p:cNvPr>
          <p:cNvSpPr>
            <a:spLocks noGrp="1"/>
          </p:cNvSpPr>
          <p:nvPr>
            <p:ph idx="1"/>
          </p:nvPr>
        </p:nvSpPr>
        <p:spPr>
          <a:xfrm>
            <a:off x="769728" y="1211362"/>
            <a:ext cx="10652542" cy="4998938"/>
          </a:xfrm>
        </p:spPr>
        <p:txBody>
          <a:bodyPr>
            <a:normAutofit/>
          </a:bodyPr>
          <a:lstStyle/>
          <a:p>
            <a:pPr marL="514350" indent="-514350">
              <a:buAutoNum type="arabicPeriod"/>
            </a:pPr>
            <a:r>
              <a:rPr lang="en-US" dirty="0">
                <a:solidFill>
                  <a:schemeClr val="bg2">
                    <a:lumMod val="25000"/>
                  </a:schemeClr>
                </a:solidFill>
                <a:latin typeface="+mn-lt"/>
              </a:rPr>
              <a:t>Teacher Recruitment: Creating a Plan</a:t>
            </a:r>
          </a:p>
          <a:p>
            <a:pPr lvl="1"/>
            <a:r>
              <a:rPr lang="en-US" dirty="0">
                <a:solidFill>
                  <a:schemeClr val="bg2">
                    <a:lumMod val="25000"/>
                  </a:schemeClr>
                </a:solidFill>
                <a:latin typeface="+mn-lt"/>
              </a:rPr>
              <a:t>Needs Analysis</a:t>
            </a:r>
          </a:p>
          <a:p>
            <a:pPr lvl="1"/>
            <a:r>
              <a:rPr lang="en-US" dirty="0">
                <a:solidFill>
                  <a:schemeClr val="bg2">
                    <a:lumMod val="25000"/>
                  </a:schemeClr>
                </a:solidFill>
                <a:latin typeface="+mn-lt"/>
              </a:rPr>
              <a:t>Identifying Barriers</a:t>
            </a:r>
          </a:p>
          <a:p>
            <a:pPr lvl="1"/>
            <a:r>
              <a:rPr lang="en-US" dirty="0">
                <a:solidFill>
                  <a:schemeClr val="bg2">
                    <a:lumMod val="25000"/>
                  </a:schemeClr>
                </a:solidFill>
                <a:latin typeface="+mn-lt"/>
              </a:rPr>
              <a:t>Identifying Strategies and Resources</a:t>
            </a:r>
          </a:p>
          <a:p>
            <a:pPr marL="514350" indent="-514350">
              <a:buAutoNum type="arabicPeriod"/>
            </a:pPr>
            <a:r>
              <a:rPr lang="en-US" dirty="0">
                <a:solidFill>
                  <a:schemeClr val="bg2">
                    <a:lumMod val="25000"/>
                  </a:schemeClr>
                </a:solidFill>
                <a:latin typeface="+mn-lt"/>
              </a:rPr>
              <a:t>Initial Licensure Pathways</a:t>
            </a:r>
          </a:p>
          <a:p>
            <a:pPr lvl="1"/>
            <a:r>
              <a:rPr lang="en-US" dirty="0">
                <a:solidFill>
                  <a:schemeClr val="bg2">
                    <a:lumMod val="25000"/>
                  </a:schemeClr>
                </a:solidFill>
                <a:latin typeface="+mn-lt"/>
              </a:rPr>
              <a:t>Traditional Preparation</a:t>
            </a:r>
          </a:p>
          <a:p>
            <a:pPr lvl="1"/>
            <a:r>
              <a:rPr lang="en-US" dirty="0">
                <a:solidFill>
                  <a:schemeClr val="bg2">
                    <a:lumMod val="25000"/>
                  </a:schemeClr>
                </a:solidFill>
                <a:latin typeface="+mn-lt"/>
              </a:rPr>
              <a:t>Alternative Preparation</a:t>
            </a:r>
          </a:p>
          <a:p>
            <a:pPr lvl="1"/>
            <a:r>
              <a:rPr lang="en-US" dirty="0">
                <a:solidFill>
                  <a:schemeClr val="bg2">
                    <a:lumMod val="25000"/>
                  </a:schemeClr>
                </a:solidFill>
                <a:latin typeface="+mn-lt"/>
              </a:rPr>
              <a:t>Out-of-State Preparation</a:t>
            </a:r>
          </a:p>
          <a:p>
            <a:pPr lvl="1"/>
            <a:r>
              <a:rPr lang="en-US" dirty="0">
                <a:solidFill>
                  <a:schemeClr val="bg2">
                    <a:lumMod val="25000"/>
                  </a:schemeClr>
                </a:solidFill>
                <a:latin typeface="+mn-lt"/>
              </a:rPr>
              <a:t>Substitute Teaching</a:t>
            </a:r>
          </a:p>
          <a:p>
            <a:pPr lvl="1"/>
            <a:r>
              <a:rPr lang="en-US" dirty="0">
                <a:solidFill>
                  <a:schemeClr val="bg2">
                    <a:lumMod val="25000"/>
                  </a:schemeClr>
                </a:solidFill>
                <a:latin typeface="+mn-lt"/>
              </a:rPr>
              <a:t>Career and Technical Preparation</a:t>
            </a:r>
          </a:p>
          <a:p>
            <a:pPr lvl="1"/>
            <a:r>
              <a:rPr lang="en-US" dirty="0">
                <a:solidFill>
                  <a:schemeClr val="bg2">
                    <a:lumMod val="25000"/>
                  </a:schemeClr>
                </a:solidFill>
                <a:latin typeface="+mn-lt"/>
              </a:rPr>
              <a:t>CTE Substitute Teaching</a:t>
            </a:r>
          </a:p>
          <a:p>
            <a:pPr lvl="1"/>
            <a:endParaRPr lang="en-US" dirty="0">
              <a:solidFill>
                <a:schemeClr val="bg2">
                  <a:lumMod val="25000"/>
                </a:schemeClr>
              </a:solidFill>
            </a:endParaRPr>
          </a:p>
          <a:p>
            <a:pPr marL="0" indent="0">
              <a:buNone/>
            </a:pPr>
            <a:endParaRPr lang="en-US" dirty="0">
              <a:solidFill>
                <a:schemeClr val="bg2">
                  <a:lumMod val="25000"/>
                </a:schemeClr>
              </a:solidFill>
            </a:endParaRPr>
          </a:p>
          <a:p>
            <a:pPr marL="514350" indent="-514350">
              <a:buAutoNum type="arabicPeriod"/>
            </a:pPr>
            <a:endParaRPr lang="en-US" dirty="0">
              <a:solidFill>
                <a:schemeClr val="bg2">
                  <a:lumMod val="25000"/>
                </a:schemeClr>
              </a:solidFill>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48799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68D8-8855-46A9-8BE1-B8874FF3B102}"/>
              </a:ext>
            </a:extLst>
          </p:cNvPr>
          <p:cNvSpPr>
            <a:spLocks noGrp="1"/>
          </p:cNvSpPr>
          <p:nvPr>
            <p:ph type="title"/>
          </p:nvPr>
        </p:nvSpPr>
        <p:spPr/>
        <p:txBody>
          <a:bodyPr/>
          <a:lstStyle/>
          <a:p>
            <a:pPr algn="ctr"/>
            <a:r>
              <a:rPr lang="en-US" dirty="0">
                <a:latin typeface="+mn-lt"/>
              </a:rPr>
              <a:t>Snowflakes Are Uniquely Beautiful</a:t>
            </a:r>
          </a:p>
        </p:txBody>
      </p:sp>
      <p:pic>
        <p:nvPicPr>
          <p:cNvPr id="6" name="Content Placeholder 5">
            <a:extLst>
              <a:ext uri="{FF2B5EF4-FFF2-40B4-BE49-F238E27FC236}">
                <a16:creationId xmlns:a16="http://schemas.microsoft.com/office/drawing/2014/main" id="{470FBB09-4F7F-42F2-AE76-A92B8B0D26DB}"/>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8461727" y="1908083"/>
            <a:ext cx="3306761" cy="3306761"/>
          </a:xfrm>
        </p:spPr>
      </p:pic>
      <p:sp>
        <p:nvSpPr>
          <p:cNvPr id="4" name="Slide Number Placeholder 3">
            <a:extLst>
              <a:ext uri="{FF2B5EF4-FFF2-40B4-BE49-F238E27FC236}">
                <a16:creationId xmlns:a16="http://schemas.microsoft.com/office/drawing/2014/main" id="{6D0D8D4E-161A-4630-B1A9-6B1D98C73488}"/>
              </a:ext>
            </a:extLst>
          </p:cNvPr>
          <p:cNvSpPr>
            <a:spLocks noGrp="1"/>
          </p:cNvSpPr>
          <p:nvPr>
            <p:ph type="sldNum" sz="quarter" idx="12"/>
          </p:nvPr>
        </p:nvSpPr>
        <p:spPr/>
        <p:txBody>
          <a:bodyPr/>
          <a:lstStyle/>
          <a:p>
            <a:fld id="{16630861-4318-414B-8E21-CA5F03E7BD41}" type="slidenum">
              <a:rPr lang="en-US" smtClean="0"/>
              <a:t>6</a:t>
            </a:fld>
            <a:endParaRPr lang="en-US" dirty="0"/>
          </a:p>
        </p:txBody>
      </p:sp>
      <p:sp>
        <p:nvSpPr>
          <p:cNvPr id="7" name="TextBox 6">
            <a:extLst>
              <a:ext uri="{FF2B5EF4-FFF2-40B4-BE49-F238E27FC236}">
                <a16:creationId xmlns:a16="http://schemas.microsoft.com/office/drawing/2014/main" id="{831E13BA-003E-41A3-918C-876C5D6ECA54}"/>
              </a:ext>
            </a:extLst>
          </p:cNvPr>
          <p:cNvSpPr txBox="1"/>
          <p:nvPr/>
        </p:nvSpPr>
        <p:spPr>
          <a:xfrm>
            <a:off x="8461727" y="5254507"/>
            <a:ext cx="3182539" cy="230832"/>
          </a:xfrm>
          <a:prstGeom prst="rect">
            <a:avLst/>
          </a:prstGeom>
          <a:noFill/>
        </p:spPr>
        <p:txBody>
          <a:bodyPr wrap="square" rtlCol="0">
            <a:spAutoFit/>
          </a:bodyPr>
          <a:lstStyle/>
          <a:p>
            <a:r>
              <a:rPr lang="en-US" sz="900" dirty="0">
                <a:hlinkClick r:id="rId4" tooltip="http://melissa.depperfamily.net/blog/?p=5692"/>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8" name="TextBox 7">
            <a:extLst>
              <a:ext uri="{FF2B5EF4-FFF2-40B4-BE49-F238E27FC236}">
                <a16:creationId xmlns:a16="http://schemas.microsoft.com/office/drawing/2014/main" id="{5FC2FBD9-EC94-4A95-B0E1-F32095DD0612}"/>
              </a:ext>
            </a:extLst>
          </p:cNvPr>
          <p:cNvSpPr txBox="1"/>
          <p:nvPr/>
        </p:nvSpPr>
        <p:spPr>
          <a:xfrm>
            <a:off x="511971" y="1530457"/>
            <a:ext cx="7757970" cy="2308324"/>
          </a:xfrm>
          <a:prstGeom prst="rect">
            <a:avLst/>
          </a:prstGeom>
          <a:noFill/>
        </p:spPr>
        <p:txBody>
          <a:bodyPr wrap="square" rtlCol="0">
            <a:spAutoFit/>
          </a:bodyPr>
          <a:lstStyle/>
          <a:p>
            <a:pPr marL="342900" indent="-342900">
              <a:buFont typeface="Arial" panose="020B0604020202020204" pitchFamily="34" charset="0"/>
              <a:buChar char="•"/>
            </a:pPr>
            <a:r>
              <a:rPr lang="en-US" sz="2800" dirty="0"/>
              <a:t>Sizes</a:t>
            </a:r>
          </a:p>
          <a:p>
            <a:pPr marL="342900" indent="-342900">
              <a:buFont typeface="Arial" panose="020B0604020202020204" pitchFamily="34" charset="0"/>
              <a:buChar char="•"/>
            </a:pPr>
            <a:r>
              <a:rPr lang="en-US" sz="2800" dirty="0"/>
              <a:t>Shapes</a:t>
            </a:r>
          </a:p>
          <a:p>
            <a:pPr marL="342900" indent="-342900">
              <a:buFont typeface="Arial" panose="020B0604020202020204" pitchFamily="34" charset="0"/>
              <a:buChar char="•"/>
            </a:pPr>
            <a:r>
              <a:rPr lang="en-US" sz="2800" dirty="0"/>
              <a:t>Patterns</a:t>
            </a:r>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p:txBody>
      </p:sp>
      <p:sp>
        <p:nvSpPr>
          <p:cNvPr id="9" name="Title 1">
            <a:extLst>
              <a:ext uri="{FF2B5EF4-FFF2-40B4-BE49-F238E27FC236}">
                <a16:creationId xmlns:a16="http://schemas.microsoft.com/office/drawing/2014/main" id="{C55C5B76-AD2E-434E-97FB-C12DDFE7A3C8}"/>
              </a:ext>
            </a:extLst>
          </p:cNvPr>
          <p:cNvSpPr txBox="1">
            <a:spLocks/>
          </p:cNvSpPr>
          <p:nvPr/>
        </p:nvSpPr>
        <p:spPr>
          <a:xfrm>
            <a:off x="511970" y="2925596"/>
            <a:ext cx="7596605" cy="1400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a:lstStyle>
          <a:p>
            <a:pPr algn="ctr"/>
            <a:r>
              <a:rPr lang="en-US" dirty="0">
                <a:latin typeface="+mn-lt"/>
              </a:rPr>
              <a:t>What Makes Them Different?</a:t>
            </a:r>
          </a:p>
        </p:txBody>
      </p:sp>
      <p:sp>
        <p:nvSpPr>
          <p:cNvPr id="10" name="TextBox 9">
            <a:extLst>
              <a:ext uri="{FF2B5EF4-FFF2-40B4-BE49-F238E27FC236}">
                <a16:creationId xmlns:a16="http://schemas.microsoft.com/office/drawing/2014/main" id="{92E75628-0B42-42E4-801C-9E7DCBF60BF7}"/>
              </a:ext>
            </a:extLst>
          </p:cNvPr>
          <p:cNvSpPr txBox="1"/>
          <p:nvPr/>
        </p:nvSpPr>
        <p:spPr>
          <a:xfrm>
            <a:off x="511971" y="4071330"/>
            <a:ext cx="7757970" cy="2739211"/>
          </a:xfrm>
          <a:prstGeom prst="rect">
            <a:avLst/>
          </a:prstGeom>
          <a:noFill/>
        </p:spPr>
        <p:txBody>
          <a:bodyPr wrap="square" rtlCol="0">
            <a:spAutoFit/>
          </a:bodyPr>
          <a:lstStyle/>
          <a:p>
            <a:pPr marL="342900" indent="-342900">
              <a:buFont typeface="Arial" panose="020B0604020202020204" pitchFamily="34" charset="0"/>
              <a:buChar char="•"/>
            </a:pPr>
            <a:r>
              <a:rPr lang="en-US" sz="2800" dirty="0"/>
              <a:t>Temperature</a:t>
            </a:r>
          </a:p>
          <a:p>
            <a:pPr marL="342900" indent="-342900">
              <a:buFont typeface="Arial" panose="020B0604020202020204" pitchFamily="34" charset="0"/>
              <a:buChar char="•"/>
            </a:pPr>
            <a:r>
              <a:rPr lang="en-US" sz="2800" dirty="0"/>
              <a:t>Humidity</a:t>
            </a:r>
          </a:p>
          <a:p>
            <a:pPr marL="342900" indent="-342900">
              <a:buFont typeface="Arial" panose="020B0604020202020204" pitchFamily="34" charset="0"/>
              <a:buChar char="•"/>
            </a:pPr>
            <a:r>
              <a:rPr lang="en-US" sz="2800" dirty="0"/>
              <a:t>Wind</a:t>
            </a:r>
          </a:p>
          <a:p>
            <a:pPr marL="342900" indent="-342900">
              <a:buFont typeface="Arial" panose="020B0604020202020204" pitchFamily="34" charset="0"/>
              <a:buChar char="•"/>
            </a:pPr>
            <a:r>
              <a:rPr lang="en-US" sz="2800" dirty="0"/>
              <a:t>Combination of molecules</a:t>
            </a:r>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13456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606B-A354-44A8-A72C-6B7C2E2240B0}"/>
              </a:ext>
            </a:extLst>
          </p:cNvPr>
          <p:cNvSpPr>
            <a:spLocks noGrp="1"/>
          </p:cNvSpPr>
          <p:nvPr>
            <p:ph type="title"/>
          </p:nvPr>
        </p:nvSpPr>
        <p:spPr>
          <a:xfrm>
            <a:off x="398585" y="28947"/>
            <a:ext cx="11369903" cy="1400159"/>
          </a:xfrm>
        </p:spPr>
        <p:txBody>
          <a:bodyPr>
            <a:normAutofit/>
          </a:bodyPr>
          <a:lstStyle/>
          <a:p>
            <a:pPr algn="ctr"/>
            <a:r>
              <a:rPr lang="en-US" dirty="0">
                <a:latin typeface="+mn-lt"/>
              </a:rPr>
              <a:t>Think of WV Schools as a Beautiful Collection of Snowflakes</a:t>
            </a:r>
            <a:endParaRPr lang="en-US" sz="2400" i="1" dirty="0">
              <a:latin typeface="+mn-lt"/>
            </a:endParaRPr>
          </a:p>
        </p:txBody>
      </p:sp>
      <p:pic>
        <p:nvPicPr>
          <p:cNvPr id="6" name="Content Placeholder 5">
            <a:extLst>
              <a:ext uri="{FF2B5EF4-FFF2-40B4-BE49-F238E27FC236}">
                <a16:creationId xmlns:a16="http://schemas.microsoft.com/office/drawing/2014/main" id="{A129635E-5EC0-4A7E-97D7-EBC2826FAC6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7672364" y="1724025"/>
            <a:ext cx="4096124" cy="4149725"/>
          </a:xfrm>
        </p:spPr>
      </p:pic>
      <p:sp>
        <p:nvSpPr>
          <p:cNvPr id="4" name="Slide Number Placeholder 3">
            <a:extLst>
              <a:ext uri="{FF2B5EF4-FFF2-40B4-BE49-F238E27FC236}">
                <a16:creationId xmlns:a16="http://schemas.microsoft.com/office/drawing/2014/main" id="{5206AC16-6FC1-4F8A-9869-0B67107E3B5D}"/>
              </a:ext>
            </a:extLst>
          </p:cNvPr>
          <p:cNvSpPr>
            <a:spLocks noGrp="1"/>
          </p:cNvSpPr>
          <p:nvPr>
            <p:ph type="sldNum" sz="quarter" idx="12"/>
          </p:nvPr>
        </p:nvSpPr>
        <p:spPr/>
        <p:txBody>
          <a:bodyPr/>
          <a:lstStyle/>
          <a:p>
            <a:fld id="{16630861-4318-414B-8E21-CA5F03E7BD41}" type="slidenum">
              <a:rPr lang="en-US" smtClean="0"/>
              <a:t>7</a:t>
            </a:fld>
            <a:endParaRPr lang="en-US" dirty="0"/>
          </a:p>
        </p:txBody>
      </p:sp>
      <p:sp>
        <p:nvSpPr>
          <p:cNvPr id="7" name="TextBox 6">
            <a:extLst>
              <a:ext uri="{FF2B5EF4-FFF2-40B4-BE49-F238E27FC236}">
                <a16:creationId xmlns:a16="http://schemas.microsoft.com/office/drawing/2014/main" id="{EDAE11AE-F4CF-43A6-A2AE-CC87C558DE06}"/>
              </a:ext>
            </a:extLst>
          </p:cNvPr>
          <p:cNvSpPr txBox="1"/>
          <p:nvPr/>
        </p:nvSpPr>
        <p:spPr>
          <a:xfrm>
            <a:off x="511971" y="1530457"/>
            <a:ext cx="7757970" cy="4093428"/>
          </a:xfrm>
          <a:prstGeom prst="rect">
            <a:avLst/>
          </a:prstGeom>
          <a:noFill/>
        </p:spPr>
        <p:txBody>
          <a:bodyPr wrap="square" rtlCol="0">
            <a:spAutoFit/>
          </a:bodyPr>
          <a:lstStyle/>
          <a:p>
            <a:pPr marL="342900" indent="-342900">
              <a:buFont typeface="+mj-lt"/>
              <a:buAutoNum type="arabicPeriod"/>
            </a:pPr>
            <a:r>
              <a:rPr lang="en-US" sz="2000" dirty="0"/>
              <a:t>School Districts</a:t>
            </a:r>
          </a:p>
          <a:p>
            <a:pPr marL="800100" lvl="1" indent="-342900">
              <a:buFont typeface="Arial" panose="020B0604020202020204" pitchFamily="34" charset="0"/>
              <a:buChar char="•"/>
            </a:pPr>
            <a:r>
              <a:rPr lang="en-US" sz="2000" dirty="0"/>
              <a:t>Teacher needs (ex. Positions without a fully-certified educator)</a:t>
            </a:r>
          </a:p>
          <a:p>
            <a:pPr marL="800100" lvl="1" indent="-342900">
              <a:buFont typeface="Arial" panose="020B0604020202020204" pitchFamily="34" charset="0"/>
              <a:buChar char="•"/>
            </a:pPr>
            <a:r>
              <a:rPr lang="en-US" sz="2000" dirty="0"/>
              <a:t>Proximity or access to state-approved preparation</a:t>
            </a:r>
          </a:p>
          <a:p>
            <a:pPr marL="800100" lvl="1" indent="-342900">
              <a:buFont typeface="Arial" panose="020B0604020202020204" pitchFamily="34" charset="0"/>
              <a:buChar char="•"/>
            </a:pPr>
            <a:r>
              <a:rPr lang="en-US" sz="2000" dirty="0"/>
              <a:t>Resources (ex. Internet access, funding, etc.)</a:t>
            </a:r>
          </a:p>
          <a:p>
            <a:pPr marL="800100" lvl="1" indent="-342900">
              <a:buFont typeface="Arial" panose="020B0604020202020204" pitchFamily="34" charset="0"/>
              <a:buChar char="•"/>
            </a:pPr>
            <a:r>
              <a:rPr lang="en-US" sz="2000" dirty="0"/>
              <a:t>Community and school culture</a:t>
            </a:r>
          </a:p>
          <a:p>
            <a:pPr marL="342900" indent="-342900">
              <a:buFont typeface="+mj-lt"/>
              <a:buAutoNum type="arabicPeriod"/>
            </a:pPr>
            <a:r>
              <a:rPr lang="en-US" sz="2000" dirty="0"/>
              <a:t>Teacher Candidates</a:t>
            </a:r>
          </a:p>
          <a:p>
            <a:pPr marL="800100" lvl="1" indent="-342900">
              <a:buFont typeface="Arial" panose="020B0604020202020204" pitchFamily="34" charset="0"/>
              <a:buChar char="•"/>
            </a:pPr>
            <a:r>
              <a:rPr lang="en-US" sz="2000" dirty="0"/>
              <a:t>Qualifications</a:t>
            </a:r>
          </a:p>
          <a:p>
            <a:pPr marL="800100" lvl="1" indent="-342900">
              <a:buFont typeface="Arial" panose="020B0604020202020204" pitchFamily="34" charset="0"/>
              <a:buChar char="•"/>
            </a:pPr>
            <a:r>
              <a:rPr lang="en-US" sz="2000" dirty="0"/>
              <a:t>Age and experiences </a:t>
            </a:r>
          </a:p>
          <a:p>
            <a:pPr marL="800100" lvl="1" indent="-342900">
              <a:buFont typeface="Arial" panose="020B0604020202020204" pitchFamily="34" charset="0"/>
              <a:buChar char="•"/>
            </a:pPr>
            <a:r>
              <a:rPr lang="en-US" sz="2000" dirty="0"/>
              <a:t>Backgrounds </a:t>
            </a:r>
          </a:p>
          <a:p>
            <a:pPr marL="342900" indent="-342900">
              <a:buFont typeface="+mj-lt"/>
              <a:buAutoNum type="arabicPeriod"/>
            </a:pPr>
            <a:r>
              <a:rPr lang="en-US" sz="2000" dirty="0"/>
              <a:t>Student Needs</a:t>
            </a:r>
          </a:p>
          <a:p>
            <a:pPr marL="800100" lvl="1" indent="-342900">
              <a:buFont typeface="Arial" panose="020B0604020202020204" pitchFamily="34" charset="0"/>
              <a:buChar char="•"/>
            </a:pPr>
            <a:r>
              <a:rPr lang="en-US" sz="2000" dirty="0"/>
              <a:t>Academic			</a:t>
            </a:r>
          </a:p>
          <a:p>
            <a:pPr marL="800100" lvl="1" indent="-342900">
              <a:buFont typeface="Arial" panose="020B0604020202020204" pitchFamily="34" charset="0"/>
              <a:buChar char="•"/>
            </a:pPr>
            <a:r>
              <a:rPr lang="en-US" sz="2000" dirty="0"/>
              <a:t>Emotional</a:t>
            </a:r>
          </a:p>
          <a:p>
            <a:pPr marL="800100" lvl="1" indent="-342900">
              <a:buFont typeface="Arial" panose="020B0604020202020204" pitchFamily="34" charset="0"/>
              <a:buChar char="•"/>
            </a:pPr>
            <a:r>
              <a:rPr lang="en-US" sz="2000" dirty="0"/>
              <a:t>Special</a:t>
            </a:r>
          </a:p>
        </p:txBody>
      </p:sp>
      <p:sp>
        <p:nvSpPr>
          <p:cNvPr id="8" name="Rectangle 7">
            <a:extLst>
              <a:ext uri="{FF2B5EF4-FFF2-40B4-BE49-F238E27FC236}">
                <a16:creationId xmlns:a16="http://schemas.microsoft.com/office/drawing/2014/main" id="{D284DA05-3D88-47E1-A446-5B075F418861}"/>
              </a:ext>
            </a:extLst>
          </p:cNvPr>
          <p:cNvSpPr/>
          <p:nvPr/>
        </p:nvSpPr>
        <p:spPr>
          <a:xfrm>
            <a:off x="3789514" y="4546756"/>
            <a:ext cx="2522165" cy="1015663"/>
          </a:xfrm>
          <a:prstGeom prst="rect">
            <a:avLst/>
          </a:prstGeom>
        </p:spPr>
        <p:txBody>
          <a:bodyPr wrap="none">
            <a:spAutoFit/>
          </a:bodyPr>
          <a:lstStyle/>
          <a:p>
            <a:pPr marL="800100" lvl="1" indent="-342900">
              <a:buFont typeface="Arial" panose="020B0604020202020204" pitchFamily="34" charset="0"/>
              <a:buChar char="•"/>
            </a:pPr>
            <a:r>
              <a:rPr lang="en-US" sz="2000" dirty="0"/>
              <a:t>Social </a:t>
            </a:r>
          </a:p>
          <a:p>
            <a:pPr marL="800100" lvl="1" indent="-342900">
              <a:buFont typeface="Arial" panose="020B0604020202020204" pitchFamily="34" charset="0"/>
              <a:buChar char="•"/>
            </a:pPr>
            <a:r>
              <a:rPr lang="en-US" sz="2000" dirty="0"/>
              <a:t>Physical</a:t>
            </a:r>
          </a:p>
          <a:p>
            <a:pPr marL="800100" lvl="1" indent="-342900">
              <a:buFont typeface="Arial" panose="020B0604020202020204" pitchFamily="34" charset="0"/>
              <a:buChar char="•"/>
            </a:pPr>
            <a:r>
              <a:rPr lang="en-US" sz="2000" dirty="0"/>
              <a:t>Extracurricular</a:t>
            </a:r>
          </a:p>
        </p:txBody>
      </p:sp>
    </p:spTree>
    <p:extLst>
      <p:ext uri="{BB962C8B-B14F-4D97-AF65-F5344CB8AC3E}">
        <p14:creationId xmlns:p14="http://schemas.microsoft.com/office/powerpoint/2010/main" val="13449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DA30-F193-4E80-8E97-9B5637338A8A}"/>
              </a:ext>
            </a:extLst>
          </p:cNvPr>
          <p:cNvSpPr>
            <a:spLocks noGrp="1"/>
          </p:cNvSpPr>
          <p:nvPr>
            <p:ph type="title"/>
          </p:nvPr>
        </p:nvSpPr>
        <p:spPr/>
        <p:txBody>
          <a:bodyPr/>
          <a:lstStyle/>
          <a:p>
            <a:pPr algn="ctr"/>
            <a:r>
              <a:rPr lang="en-US" dirty="0">
                <a:latin typeface="+mn-lt"/>
              </a:rPr>
              <a:t>How Can We Address Teacher Shortage Areas and Meet Unique Needs of the School District? </a:t>
            </a:r>
          </a:p>
        </p:txBody>
      </p:sp>
      <p:sp>
        <p:nvSpPr>
          <p:cNvPr id="3" name="Content Placeholder 2">
            <a:extLst>
              <a:ext uri="{FF2B5EF4-FFF2-40B4-BE49-F238E27FC236}">
                <a16:creationId xmlns:a16="http://schemas.microsoft.com/office/drawing/2014/main" id="{7E0D696E-A9BE-4114-8D70-D3ECF7B6588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600" b="1" dirty="0">
                <a:latin typeface="+mn-lt"/>
              </a:rPr>
              <a:t>Suggestion: </a:t>
            </a:r>
          </a:p>
          <a:p>
            <a:pPr marL="0" indent="0" algn="ctr">
              <a:buNone/>
            </a:pPr>
            <a:r>
              <a:rPr lang="en-US" sz="3600" dirty="0">
                <a:latin typeface="+mn-lt"/>
              </a:rPr>
              <a:t>Start by creating a plan for teacher recruitment</a:t>
            </a:r>
          </a:p>
        </p:txBody>
      </p:sp>
      <p:sp>
        <p:nvSpPr>
          <p:cNvPr id="4" name="Slide Number Placeholder 3">
            <a:extLst>
              <a:ext uri="{FF2B5EF4-FFF2-40B4-BE49-F238E27FC236}">
                <a16:creationId xmlns:a16="http://schemas.microsoft.com/office/drawing/2014/main" id="{69E52290-366C-4CF4-BEE2-08C58A64E2EB}"/>
              </a:ext>
            </a:extLst>
          </p:cNvPr>
          <p:cNvSpPr>
            <a:spLocks noGrp="1"/>
          </p:cNvSpPr>
          <p:nvPr>
            <p:ph type="sldNum" sz="quarter" idx="12"/>
          </p:nvPr>
        </p:nvSpPr>
        <p:spPr/>
        <p:txBody>
          <a:bodyPr/>
          <a:lstStyle/>
          <a:p>
            <a:fld id="{16630861-4318-414B-8E21-CA5F03E7BD41}" type="slidenum">
              <a:rPr lang="en-US" smtClean="0"/>
              <a:t>8</a:t>
            </a:fld>
            <a:endParaRPr lang="en-US" dirty="0"/>
          </a:p>
        </p:txBody>
      </p:sp>
    </p:spTree>
    <p:extLst>
      <p:ext uri="{BB962C8B-B14F-4D97-AF65-F5344CB8AC3E}">
        <p14:creationId xmlns:p14="http://schemas.microsoft.com/office/powerpoint/2010/main" val="154689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E842-1673-4688-A034-39ADE09A497E}"/>
              </a:ext>
            </a:extLst>
          </p:cNvPr>
          <p:cNvSpPr>
            <a:spLocks noGrp="1"/>
          </p:cNvSpPr>
          <p:nvPr>
            <p:ph type="title"/>
          </p:nvPr>
        </p:nvSpPr>
        <p:spPr>
          <a:xfrm>
            <a:off x="398585" y="0"/>
            <a:ext cx="11369903" cy="1400159"/>
          </a:xfrm>
        </p:spPr>
        <p:txBody>
          <a:bodyPr/>
          <a:lstStyle/>
          <a:p>
            <a:pPr algn="ctr"/>
            <a:r>
              <a:rPr lang="en-US" altLang="en-US" dirty="0">
                <a:latin typeface="+mn-lt"/>
              </a:rPr>
              <a:t>The Importance of Planning</a:t>
            </a:r>
            <a:endParaRPr lang="en-US" dirty="0">
              <a:latin typeface="+mn-lt"/>
            </a:endParaRPr>
          </a:p>
        </p:txBody>
      </p:sp>
      <p:sp>
        <p:nvSpPr>
          <p:cNvPr id="3" name="Content Placeholder 2">
            <a:extLst>
              <a:ext uri="{FF2B5EF4-FFF2-40B4-BE49-F238E27FC236}">
                <a16:creationId xmlns:a16="http://schemas.microsoft.com/office/drawing/2014/main" id="{0F2C8F78-FE46-462F-8F04-868CFC925641}"/>
              </a:ext>
            </a:extLst>
          </p:cNvPr>
          <p:cNvSpPr>
            <a:spLocks noGrp="1"/>
          </p:cNvSpPr>
          <p:nvPr>
            <p:ph idx="1"/>
          </p:nvPr>
        </p:nvSpPr>
        <p:spPr>
          <a:xfrm>
            <a:off x="398585" y="1250577"/>
            <a:ext cx="11369903" cy="4622686"/>
          </a:xfrm>
        </p:spPr>
        <p:txBody>
          <a:bodyPr>
            <a:normAutofit/>
          </a:bodyPr>
          <a:lstStyle/>
          <a:p>
            <a:pPr marL="0" indent="0">
              <a:buFont typeface="Arial" panose="020B0604020202020204" pitchFamily="34" charset="0"/>
              <a:buNone/>
            </a:pPr>
            <a:r>
              <a:rPr lang="en-US" altLang="en-US" dirty="0">
                <a:latin typeface="+mn-lt"/>
              </a:rPr>
              <a:t>“</a:t>
            </a:r>
            <a:r>
              <a:rPr lang="en-US" altLang="en-US" b="1" dirty="0">
                <a:latin typeface="+mn-lt"/>
              </a:rPr>
              <a:t>Have a plan. </a:t>
            </a:r>
            <a:r>
              <a:rPr lang="en-US" altLang="en-US" dirty="0">
                <a:latin typeface="+mn-lt"/>
              </a:rPr>
              <a:t>Follow the plan, and you'll be surprised how successful you can be. Most people don't have a plan. That's why it's is easy to beat most folks.”</a:t>
            </a:r>
          </a:p>
          <a:p>
            <a:pPr marL="0" indent="0">
              <a:buFont typeface="Arial" panose="020B0604020202020204" pitchFamily="34" charset="0"/>
              <a:buNone/>
            </a:pPr>
            <a:r>
              <a:rPr lang="en-US" dirty="0">
                <a:latin typeface="+mn-lt"/>
              </a:rPr>
              <a:t>“</a:t>
            </a:r>
            <a:r>
              <a:rPr lang="en-US" b="1" dirty="0">
                <a:latin typeface="+mn-lt"/>
              </a:rPr>
              <a:t>Have a plan for everything. </a:t>
            </a:r>
            <a:r>
              <a:rPr lang="en-US" dirty="0">
                <a:latin typeface="+mn-lt"/>
              </a:rPr>
              <a:t>A plan for practice, a plan for the game. A plan for being ahead, and a plan for being behind 20-0 at half, with your quarterback hurt and the phones dead, with it raining cats and dogs and no rain gear because the equipment man left it at home.”</a:t>
            </a:r>
          </a:p>
          <a:p>
            <a:pPr marL="0" indent="0">
              <a:buNone/>
            </a:pPr>
            <a:r>
              <a:rPr lang="en-US" altLang="en-US" sz="2000" dirty="0"/>
              <a:t>				</a:t>
            </a:r>
          </a:p>
          <a:p>
            <a:pPr marL="0" indent="0">
              <a:buNone/>
            </a:pPr>
            <a:endParaRPr lang="en-US" altLang="en-US" dirty="0">
              <a:latin typeface="+mn-lt"/>
            </a:endParaRPr>
          </a:p>
          <a:p>
            <a:pPr marL="0" indent="0">
              <a:buNone/>
            </a:pPr>
            <a:r>
              <a:rPr lang="en-US" altLang="en-US" dirty="0">
                <a:latin typeface="+mn-lt"/>
              </a:rPr>
              <a:t>- </a:t>
            </a:r>
            <a:r>
              <a:rPr lang="en-US" altLang="en-US" b="1" dirty="0">
                <a:latin typeface="+mn-lt"/>
              </a:rPr>
              <a:t>Paul "Bear" Bryant</a:t>
            </a:r>
            <a:r>
              <a:rPr lang="en-US" altLang="en-US" dirty="0">
                <a:latin typeface="+mn-lt"/>
              </a:rPr>
              <a:t>, football coach, University of Alabama</a:t>
            </a:r>
          </a:p>
          <a:p>
            <a:pPr marL="0" indent="0">
              <a:buFont typeface="Arial" panose="020B0604020202020204" pitchFamily="34" charset="0"/>
              <a:buNone/>
            </a:pPr>
            <a:endParaRPr lang="en-US" altLang="en-US" sz="2200" dirty="0">
              <a:latin typeface="+mn-lt"/>
            </a:endParaRPr>
          </a:p>
          <a:p>
            <a:endParaRPr lang="en-US" dirty="0"/>
          </a:p>
        </p:txBody>
      </p:sp>
      <p:sp>
        <p:nvSpPr>
          <p:cNvPr id="4" name="Slide Number Placeholder 3">
            <a:extLst>
              <a:ext uri="{FF2B5EF4-FFF2-40B4-BE49-F238E27FC236}">
                <a16:creationId xmlns:a16="http://schemas.microsoft.com/office/drawing/2014/main" id="{63D082C9-79E4-4E18-9385-F2F84A518AB7}"/>
              </a:ext>
            </a:extLst>
          </p:cNvPr>
          <p:cNvSpPr>
            <a:spLocks noGrp="1"/>
          </p:cNvSpPr>
          <p:nvPr>
            <p:ph type="sldNum" sz="quarter" idx="12"/>
          </p:nvPr>
        </p:nvSpPr>
        <p:spPr/>
        <p:txBody>
          <a:bodyPr/>
          <a:lstStyle/>
          <a:p>
            <a:fld id="{16630861-4318-414B-8E21-CA5F03E7BD41}" type="slidenum">
              <a:rPr lang="en-US" smtClean="0"/>
              <a:t>9</a:t>
            </a:fld>
            <a:endParaRPr lang="en-US" dirty="0"/>
          </a:p>
        </p:txBody>
      </p:sp>
      <p:pic>
        <p:nvPicPr>
          <p:cNvPr id="8" name="Picture 7">
            <a:extLst>
              <a:ext uri="{FF2B5EF4-FFF2-40B4-BE49-F238E27FC236}">
                <a16:creationId xmlns:a16="http://schemas.microsoft.com/office/drawing/2014/main" id="{9CBEADA7-F4D0-46CC-8F30-2C6520CEE0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72857" y="3997946"/>
            <a:ext cx="1609477" cy="1609477"/>
          </a:xfrm>
          <a:prstGeom prst="rect">
            <a:avLst/>
          </a:prstGeom>
        </p:spPr>
      </p:pic>
    </p:spTree>
    <p:extLst>
      <p:ext uri="{BB962C8B-B14F-4D97-AF65-F5344CB8AC3E}">
        <p14:creationId xmlns:p14="http://schemas.microsoft.com/office/powerpoint/2010/main" val="525973645"/>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10037</TotalTime>
  <Words>2602</Words>
  <Application>Microsoft Office PowerPoint</Application>
  <PresentationFormat>Widescreen</PresentationFormat>
  <Paragraphs>398</Paragraphs>
  <Slides>46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Fira Sans</vt:lpstr>
      <vt:lpstr>Fira Sans Ultra</vt:lpstr>
      <vt:lpstr>Vollkorn</vt:lpstr>
      <vt:lpstr>WVDE_2017Theme2</vt:lpstr>
      <vt:lpstr>Teacher Recruitment and Licensure Pathways  Instructional Support for Professional Learning Forum August 6, 2020 </vt:lpstr>
      <vt:lpstr>Microsoft Teams Meeting Information</vt:lpstr>
      <vt:lpstr>Non-Degree Graduate Credit for Certificate Renewal</vt:lpstr>
      <vt:lpstr>Welcome</vt:lpstr>
      <vt:lpstr>Agenda</vt:lpstr>
      <vt:lpstr>Snowflakes Are Uniquely Beautiful</vt:lpstr>
      <vt:lpstr>Think of WV Schools as a Beautiful Collection of Snowflakes</vt:lpstr>
      <vt:lpstr>How Can We Address Teacher Shortage Areas and Meet Unique Needs of the School District? </vt:lpstr>
      <vt:lpstr>The Importance of Planning</vt:lpstr>
      <vt:lpstr>Creating a Plan for Teacher Recruitment</vt:lpstr>
      <vt:lpstr>Considerations for Conducting a Needs Analysis</vt:lpstr>
      <vt:lpstr>Considerations for Conducting a Needs Analysis</vt:lpstr>
      <vt:lpstr>Considerations for Conducting a Needs Analysis</vt:lpstr>
      <vt:lpstr>What Barriers Exist to Meeting Needs?</vt:lpstr>
      <vt:lpstr>Overcoming Barriers to Teacher Recruitment</vt:lpstr>
      <vt:lpstr>Communicate Why Teaching is Great!</vt:lpstr>
      <vt:lpstr>Promote Positive Aspects of Careers in Education:</vt:lpstr>
      <vt:lpstr>Communication Methods</vt:lpstr>
      <vt:lpstr>Strategies and Resources for Overcoming Barriers to Teacher Recruitment</vt:lpstr>
      <vt:lpstr>Careers in Education Programs for  High School Students</vt:lpstr>
      <vt:lpstr>The Troops to Teachers Program</vt:lpstr>
      <vt:lpstr>Creating a Teacher Recruitment Plan</vt:lpstr>
      <vt:lpstr>Understanding State-Approved  Initial Licensure Pathways</vt:lpstr>
      <vt:lpstr>Understanding State-Approved  Licensure Pathways</vt:lpstr>
      <vt:lpstr>Disclaimer</vt:lpstr>
      <vt:lpstr>General Requirements</vt:lpstr>
      <vt:lpstr>Degree Requirement</vt:lpstr>
      <vt:lpstr>Traditional Certification Preparation Programs</vt:lpstr>
      <vt:lpstr>Traditional Program Options when Shortages Exist</vt:lpstr>
      <vt:lpstr>Alternative Certification Preparation Programs</vt:lpstr>
      <vt:lpstr>Alternative Certification Candidate Eligibility</vt:lpstr>
      <vt:lpstr>Out-of-State Teacher Preparation Programs</vt:lpstr>
      <vt:lpstr>Out-of-State Options for WV Certification</vt:lpstr>
      <vt:lpstr>Out-of-State Options for WV Certification</vt:lpstr>
      <vt:lpstr>Teacher Preparation Programs Completed Outside of the United States</vt:lpstr>
      <vt:lpstr>Substitute Teaching Permits</vt:lpstr>
      <vt:lpstr>Short-Term Substitute Permit</vt:lpstr>
      <vt:lpstr>Restricted Short-Term Substitute Permit </vt:lpstr>
      <vt:lpstr>Career and Technical Education</vt:lpstr>
      <vt:lpstr>Career and Technical Education Program</vt:lpstr>
      <vt:lpstr>Career and Technical Education Program</vt:lpstr>
      <vt:lpstr>Career and Technical Education Substitute Permit</vt:lpstr>
      <vt:lpstr>Initial Licensure Pathways</vt:lpstr>
      <vt:lpstr>PowerPoint Presentation</vt:lpstr>
      <vt:lpstr>PowerPoint Presentation</vt:lpstr>
      <vt:lpstr>Closing Remarks  Office of Educator Development and Support Mr. Robert Mellace Coordinator Phone: 304.558.3119  E-mail: rmellace@k12.wv.us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Robert Mellace</cp:lastModifiedBy>
  <cp:revision>290</cp:revision>
  <cp:lastPrinted>2020-07-27T16:16:39Z</cp:lastPrinted>
  <dcterms:created xsi:type="dcterms:W3CDTF">2017-05-08T14:21:19Z</dcterms:created>
  <dcterms:modified xsi:type="dcterms:W3CDTF">2020-08-06T13:48:50Z</dcterms:modified>
</cp:coreProperties>
</file>