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0" r:id="rId5"/>
  </p:sldMasterIdLst>
  <p:notesMasterIdLst>
    <p:notesMasterId r:id="rId7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Lst>
  <p:sldSz cx="9144000" cy="6858000" type="screen4x3"/>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80">
          <p15:clr>
            <a:srgbClr val="A4A3A4"/>
          </p15:clr>
        </p15:guide>
        <p15:guide id="2" pos="404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ih5fQVGei24msupQO8HuIL2Uvx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3585BA-72B4-4DE9-ABCD-08D7D602FA89}" v="145" dt="2020-06-30T13:42:09.122"/>
  </p1510:revLst>
</p1510:revInfo>
</file>

<file path=ppt/tableStyles.xml><?xml version="1.0" encoding="utf-8"?>
<a:tblStyleLst xmlns:a="http://schemas.openxmlformats.org/drawingml/2006/main" def="{2AF2AE68-F049-4EC7-958B-7BFF62B70066}">
  <a:tblStyle styleId="{2AF2AE68-F049-4EC7-958B-7BFF62B7006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66489" autoAdjust="0"/>
  </p:normalViewPr>
  <p:slideViewPr>
    <p:cSldViewPr snapToGrid="0">
      <p:cViewPr varScale="1">
        <p:scale>
          <a:sx n="45" d="100"/>
          <a:sy n="45" d="100"/>
        </p:scale>
        <p:origin x="1648" y="40"/>
      </p:cViewPr>
      <p:guideLst>
        <p:guide orient="horz" pos="4080"/>
        <p:guide pos="40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Burke" userId="c7c0d2c0-389d-4840-9ed0-b3dbec57599c" providerId="ADAL" clId="{DA43E698-79A8-4605-9D87-B19A73094B8B}"/>
    <pc:docChg chg="modSld">
      <pc:chgData name="Cynthia Burke" userId="c7c0d2c0-389d-4840-9ed0-b3dbec57599c" providerId="ADAL" clId="{DA43E698-79A8-4605-9D87-B19A73094B8B}" dt="2020-06-25T13:50:37.740" v="13" actId="12"/>
      <pc:docMkLst>
        <pc:docMk/>
      </pc:docMkLst>
      <pc:sldChg chg="modSp">
        <pc:chgData name="Cynthia Burke" userId="c7c0d2c0-389d-4840-9ed0-b3dbec57599c" providerId="ADAL" clId="{DA43E698-79A8-4605-9D87-B19A73094B8B}" dt="2020-06-25T13:49:43.859" v="11" actId="20577"/>
        <pc:sldMkLst>
          <pc:docMk/>
          <pc:sldMk cId="0" sldId="272"/>
        </pc:sldMkLst>
        <pc:spChg chg="mod">
          <ac:chgData name="Cynthia Burke" userId="c7c0d2c0-389d-4840-9ed0-b3dbec57599c" providerId="ADAL" clId="{DA43E698-79A8-4605-9D87-B19A73094B8B}" dt="2020-06-25T13:49:43.859" v="11" actId="20577"/>
          <ac:spMkLst>
            <pc:docMk/>
            <pc:sldMk cId="0" sldId="272"/>
            <ac:spMk id="331" creationId="{00000000-0000-0000-0000-000000000000}"/>
          </ac:spMkLst>
        </pc:spChg>
      </pc:sldChg>
      <pc:sldChg chg="modSp">
        <pc:chgData name="Cynthia Burke" userId="c7c0d2c0-389d-4840-9ed0-b3dbec57599c" providerId="ADAL" clId="{DA43E698-79A8-4605-9D87-B19A73094B8B}" dt="2020-06-25T13:50:19.856" v="12" actId="12"/>
        <pc:sldMkLst>
          <pc:docMk/>
          <pc:sldMk cId="0" sldId="306"/>
        </pc:sldMkLst>
        <pc:spChg chg="mod">
          <ac:chgData name="Cynthia Burke" userId="c7c0d2c0-389d-4840-9ed0-b3dbec57599c" providerId="ADAL" clId="{DA43E698-79A8-4605-9D87-B19A73094B8B}" dt="2020-06-25T13:50:19.856" v="12" actId="12"/>
          <ac:spMkLst>
            <pc:docMk/>
            <pc:sldMk cId="0" sldId="306"/>
            <ac:spMk id="690" creationId="{00000000-0000-0000-0000-000000000000}"/>
          </ac:spMkLst>
        </pc:spChg>
      </pc:sldChg>
      <pc:sldChg chg="modSp">
        <pc:chgData name="Cynthia Burke" userId="c7c0d2c0-389d-4840-9ed0-b3dbec57599c" providerId="ADAL" clId="{DA43E698-79A8-4605-9D87-B19A73094B8B}" dt="2020-06-25T13:50:37.740" v="13" actId="12"/>
        <pc:sldMkLst>
          <pc:docMk/>
          <pc:sldMk cId="0" sldId="317"/>
        </pc:sldMkLst>
        <pc:spChg chg="mod">
          <ac:chgData name="Cynthia Burke" userId="c7c0d2c0-389d-4840-9ed0-b3dbec57599c" providerId="ADAL" clId="{DA43E698-79A8-4605-9D87-B19A73094B8B}" dt="2020-06-25T13:50:37.740" v="13" actId="12"/>
          <ac:spMkLst>
            <pc:docMk/>
            <pc:sldMk cId="0" sldId="317"/>
            <ac:spMk id="813" creationId="{00000000-0000-0000-0000-000000000000}"/>
          </ac:spMkLst>
        </pc:spChg>
      </pc:sldChg>
    </pc:docChg>
  </pc:docChgLst>
  <pc:docChgLst>
    <pc:chgData name="Cynthia Burke" userId="c7c0d2c0-389d-4840-9ed0-b3dbec57599c" providerId="ADAL" clId="{D73585BA-72B4-4DE9-ABCD-08D7D602FA89}"/>
    <pc:docChg chg="undo modSld">
      <pc:chgData name="Cynthia Burke" userId="c7c0d2c0-389d-4840-9ed0-b3dbec57599c" providerId="ADAL" clId="{D73585BA-72B4-4DE9-ABCD-08D7D602FA89}" dt="2020-06-30T13:42:09.122" v="142" actId="948"/>
      <pc:docMkLst>
        <pc:docMk/>
      </pc:docMkLst>
      <pc:sldChg chg="modSp">
        <pc:chgData name="Cynthia Burke" userId="c7c0d2c0-389d-4840-9ed0-b3dbec57599c" providerId="ADAL" clId="{D73585BA-72B4-4DE9-ABCD-08D7D602FA89}" dt="2020-06-30T03:10:02.656" v="1" actId="6549"/>
        <pc:sldMkLst>
          <pc:docMk/>
          <pc:sldMk cId="0" sldId="261"/>
        </pc:sldMkLst>
        <pc:spChg chg="mod">
          <ac:chgData name="Cynthia Burke" userId="c7c0d2c0-389d-4840-9ed0-b3dbec57599c" providerId="ADAL" clId="{D73585BA-72B4-4DE9-ABCD-08D7D602FA89}" dt="2020-06-30T03:10:02.656" v="1" actId="6549"/>
          <ac:spMkLst>
            <pc:docMk/>
            <pc:sldMk cId="0" sldId="261"/>
            <ac:spMk id="224" creationId="{00000000-0000-0000-0000-000000000000}"/>
          </ac:spMkLst>
        </pc:spChg>
      </pc:sldChg>
      <pc:sldChg chg="modSp">
        <pc:chgData name="Cynthia Burke" userId="c7c0d2c0-389d-4840-9ed0-b3dbec57599c" providerId="ADAL" clId="{D73585BA-72B4-4DE9-ABCD-08D7D602FA89}" dt="2020-06-30T03:10:28.625" v="2" actId="1076"/>
        <pc:sldMkLst>
          <pc:docMk/>
          <pc:sldMk cId="0" sldId="262"/>
        </pc:sldMkLst>
        <pc:spChg chg="mod">
          <ac:chgData name="Cynthia Burke" userId="c7c0d2c0-389d-4840-9ed0-b3dbec57599c" providerId="ADAL" clId="{D73585BA-72B4-4DE9-ABCD-08D7D602FA89}" dt="2020-06-30T03:10:28.625" v="2" actId="1076"/>
          <ac:spMkLst>
            <pc:docMk/>
            <pc:sldMk cId="0" sldId="262"/>
            <ac:spMk id="236" creationId="{00000000-0000-0000-0000-000000000000}"/>
          </ac:spMkLst>
        </pc:spChg>
      </pc:sldChg>
      <pc:sldChg chg="modSp">
        <pc:chgData name="Cynthia Burke" userId="c7c0d2c0-389d-4840-9ed0-b3dbec57599c" providerId="ADAL" clId="{D73585BA-72B4-4DE9-ABCD-08D7D602FA89}" dt="2020-06-30T11:51:33.279" v="4" actId="948"/>
        <pc:sldMkLst>
          <pc:docMk/>
          <pc:sldMk cId="0" sldId="263"/>
        </pc:sldMkLst>
        <pc:spChg chg="mod">
          <ac:chgData name="Cynthia Burke" userId="c7c0d2c0-389d-4840-9ed0-b3dbec57599c" providerId="ADAL" clId="{D73585BA-72B4-4DE9-ABCD-08D7D602FA89}" dt="2020-06-30T11:51:33.279" v="4" actId="948"/>
          <ac:spMkLst>
            <pc:docMk/>
            <pc:sldMk cId="0" sldId="263"/>
            <ac:spMk id="246" creationId="{00000000-0000-0000-0000-000000000000}"/>
          </ac:spMkLst>
        </pc:spChg>
      </pc:sldChg>
      <pc:sldChg chg="modSp">
        <pc:chgData name="Cynthia Burke" userId="c7c0d2c0-389d-4840-9ed0-b3dbec57599c" providerId="ADAL" clId="{D73585BA-72B4-4DE9-ABCD-08D7D602FA89}" dt="2020-06-30T11:51:57.915" v="5" actId="6549"/>
        <pc:sldMkLst>
          <pc:docMk/>
          <pc:sldMk cId="0" sldId="265"/>
        </pc:sldMkLst>
        <pc:spChg chg="mod">
          <ac:chgData name="Cynthia Burke" userId="c7c0d2c0-389d-4840-9ed0-b3dbec57599c" providerId="ADAL" clId="{D73585BA-72B4-4DE9-ABCD-08D7D602FA89}" dt="2020-06-30T11:51:57.915" v="5" actId="6549"/>
          <ac:spMkLst>
            <pc:docMk/>
            <pc:sldMk cId="0" sldId="265"/>
            <ac:spMk id="266" creationId="{00000000-0000-0000-0000-000000000000}"/>
          </ac:spMkLst>
        </pc:spChg>
      </pc:sldChg>
      <pc:sldChg chg="modSp">
        <pc:chgData name="Cynthia Burke" userId="c7c0d2c0-389d-4840-9ed0-b3dbec57599c" providerId="ADAL" clId="{D73585BA-72B4-4DE9-ABCD-08D7D602FA89}" dt="2020-06-30T12:01:29.901" v="27" actId="14100"/>
        <pc:sldMkLst>
          <pc:docMk/>
          <pc:sldMk cId="0" sldId="268"/>
        </pc:sldMkLst>
        <pc:spChg chg="mod">
          <ac:chgData name="Cynthia Burke" userId="c7c0d2c0-389d-4840-9ed0-b3dbec57599c" providerId="ADAL" clId="{D73585BA-72B4-4DE9-ABCD-08D7D602FA89}" dt="2020-06-30T12:01:29.901" v="27" actId="14100"/>
          <ac:spMkLst>
            <pc:docMk/>
            <pc:sldMk cId="0" sldId="268"/>
            <ac:spMk id="291" creationId="{00000000-0000-0000-0000-000000000000}"/>
          </ac:spMkLst>
        </pc:spChg>
      </pc:sldChg>
      <pc:sldChg chg="modSp">
        <pc:chgData name="Cynthia Burke" userId="c7c0d2c0-389d-4840-9ed0-b3dbec57599c" providerId="ADAL" clId="{D73585BA-72B4-4DE9-ABCD-08D7D602FA89}" dt="2020-06-30T12:01:56.332" v="30" actId="14100"/>
        <pc:sldMkLst>
          <pc:docMk/>
          <pc:sldMk cId="0" sldId="270"/>
        </pc:sldMkLst>
        <pc:spChg chg="mod">
          <ac:chgData name="Cynthia Burke" userId="c7c0d2c0-389d-4840-9ed0-b3dbec57599c" providerId="ADAL" clId="{D73585BA-72B4-4DE9-ABCD-08D7D602FA89}" dt="2020-06-30T12:01:56.332" v="30" actId="14100"/>
          <ac:spMkLst>
            <pc:docMk/>
            <pc:sldMk cId="0" sldId="270"/>
            <ac:spMk id="312" creationId="{00000000-0000-0000-0000-000000000000}"/>
          </ac:spMkLst>
        </pc:spChg>
      </pc:sldChg>
      <pc:sldChg chg="modSp">
        <pc:chgData name="Cynthia Burke" userId="c7c0d2c0-389d-4840-9ed0-b3dbec57599c" providerId="ADAL" clId="{D73585BA-72B4-4DE9-ABCD-08D7D602FA89}" dt="2020-06-30T12:06:04.092" v="43" actId="255"/>
        <pc:sldMkLst>
          <pc:docMk/>
          <pc:sldMk cId="0" sldId="274"/>
        </pc:sldMkLst>
        <pc:spChg chg="mod">
          <ac:chgData name="Cynthia Burke" userId="c7c0d2c0-389d-4840-9ed0-b3dbec57599c" providerId="ADAL" clId="{D73585BA-72B4-4DE9-ABCD-08D7D602FA89}" dt="2020-06-30T12:05:12.191" v="39" actId="1076"/>
          <ac:spMkLst>
            <pc:docMk/>
            <pc:sldMk cId="0" sldId="274"/>
            <ac:spMk id="350" creationId="{00000000-0000-0000-0000-000000000000}"/>
          </ac:spMkLst>
        </pc:spChg>
        <pc:spChg chg="mod">
          <ac:chgData name="Cynthia Burke" userId="c7c0d2c0-389d-4840-9ed0-b3dbec57599c" providerId="ADAL" clId="{D73585BA-72B4-4DE9-ABCD-08D7D602FA89}" dt="2020-06-30T12:05:32.435" v="40" actId="1076"/>
          <ac:spMkLst>
            <pc:docMk/>
            <pc:sldMk cId="0" sldId="274"/>
            <ac:spMk id="351" creationId="{00000000-0000-0000-0000-000000000000}"/>
          </ac:spMkLst>
        </pc:spChg>
        <pc:spChg chg="mod">
          <ac:chgData name="Cynthia Burke" userId="c7c0d2c0-389d-4840-9ed0-b3dbec57599c" providerId="ADAL" clId="{D73585BA-72B4-4DE9-ABCD-08D7D602FA89}" dt="2020-06-30T12:06:04.092" v="43" actId="255"/>
          <ac:spMkLst>
            <pc:docMk/>
            <pc:sldMk cId="0" sldId="274"/>
            <ac:spMk id="355" creationId="{00000000-0000-0000-0000-000000000000}"/>
          </ac:spMkLst>
        </pc:spChg>
      </pc:sldChg>
      <pc:sldChg chg="modSp">
        <pc:chgData name="Cynthia Burke" userId="c7c0d2c0-389d-4840-9ed0-b3dbec57599c" providerId="ADAL" clId="{D73585BA-72B4-4DE9-ABCD-08D7D602FA89}" dt="2020-06-30T12:06:59.298" v="47" actId="255"/>
        <pc:sldMkLst>
          <pc:docMk/>
          <pc:sldMk cId="0" sldId="275"/>
        </pc:sldMkLst>
        <pc:spChg chg="mod">
          <ac:chgData name="Cynthia Burke" userId="c7c0d2c0-389d-4840-9ed0-b3dbec57599c" providerId="ADAL" clId="{D73585BA-72B4-4DE9-ABCD-08D7D602FA89}" dt="2020-06-30T12:06:59.298" v="47" actId="255"/>
          <ac:spMkLst>
            <pc:docMk/>
            <pc:sldMk cId="0" sldId="275"/>
            <ac:spMk id="362" creationId="{00000000-0000-0000-0000-000000000000}"/>
          </ac:spMkLst>
        </pc:spChg>
      </pc:sldChg>
      <pc:sldChg chg="modSp">
        <pc:chgData name="Cynthia Burke" userId="c7c0d2c0-389d-4840-9ed0-b3dbec57599c" providerId="ADAL" clId="{D73585BA-72B4-4DE9-ABCD-08D7D602FA89}" dt="2020-06-30T12:07:39.622" v="54" actId="14100"/>
        <pc:sldMkLst>
          <pc:docMk/>
          <pc:sldMk cId="0" sldId="276"/>
        </pc:sldMkLst>
        <pc:spChg chg="mod">
          <ac:chgData name="Cynthia Burke" userId="c7c0d2c0-389d-4840-9ed0-b3dbec57599c" providerId="ADAL" clId="{D73585BA-72B4-4DE9-ABCD-08D7D602FA89}" dt="2020-06-30T12:07:39.622" v="54" actId="14100"/>
          <ac:spMkLst>
            <pc:docMk/>
            <pc:sldMk cId="0" sldId="276"/>
            <ac:spMk id="374" creationId="{00000000-0000-0000-0000-000000000000}"/>
          </ac:spMkLst>
        </pc:spChg>
      </pc:sldChg>
      <pc:sldChg chg="modSp">
        <pc:chgData name="Cynthia Burke" userId="c7c0d2c0-389d-4840-9ed0-b3dbec57599c" providerId="ADAL" clId="{D73585BA-72B4-4DE9-ABCD-08D7D602FA89}" dt="2020-06-30T12:08:21.341" v="56" actId="14100"/>
        <pc:sldMkLst>
          <pc:docMk/>
          <pc:sldMk cId="0" sldId="281"/>
        </pc:sldMkLst>
        <pc:spChg chg="mod">
          <ac:chgData name="Cynthia Burke" userId="c7c0d2c0-389d-4840-9ed0-b3dbec57599c" providerId="ADAL" clId="{D73585BA-72B4-4DE9-ABCD-08D7D602FA89}" dt="2020-06-30T12:08:21.341" v="56" actId="14100"/>
          <ac:spMkLst>
            <pc:docMk/>
            <pc:sldMk cId="0" sldId="281"/>
            <ac:spMk id="423" creationId="{00000000-0000-0000-0000-000000000000}"/>
          </ac:spMkLst>
        </pc:spChg>
      </pc:sldChg>
      <pc:sldChg chg="modSp">
        <pc:chgData name="Cynthia Burke" userId="c7c0d2c0-389d-4840-9ed0-b3dbec57599c" providerId="ADAL" clId="{D73585BA-72B4-4DE9-ABCD-08D7D602FA89}" dt="2020-06-30T12:08:56.123" v="57" actId="948"/>
        <pc:sldMkLst>
          <pc:docMk/>
          <pc:sldMk cId="0" sldId="284"/>
        </pc:sldMkLst>
        <pc:spChg chg="mod">
          <ac:chgData name="Cynthia Burke" userId="c7c0d2c0-389d-4840-9ed0-b3dbec57599c" providerId="ADAL" clId="{D73585BA-72B4-4DE9-ABCD-08D7D602FA89}" dt="2020-06-30T12:08:56.123" v="57" actId="948"/>
          <ac:spMkLst>
            <pc:docMk/>
            <pc:sldMk cId="0" sldId="284"/>
            <ac:spMk id="456" creationId="{00000000-0000-0000-0000-000000000000}"/>
          </ac:spMkLst>
        </pc:spChg>
      </pc:sldChg>
      <pc:sldChg chg="modSp">
        <pc:chgData name="Cynthia Burke" userId="c7c0d2c0-389d-4840-9ed0-b3dbec57599c" providerId="ADAL" clId="{D73585BA-72B4-4DE9-ABCD-08D7D602FA89}" dt="2020-06-30T12:09:16.738" v="60" actId="20577"/>
        <pc:sldMkLst>
          <pc:docMk/>
          <pc:sldMk cId="0" sldId="286"/>
        </pc:sldMkLst>
        <pc:spChg chg="mod">
          <ac:chgData name="Cynthia Burke" userId="c7c0d2c0-389d-4840-9ed0-b3dbec57599c" providerId="ADAL" clId="{D73585BA-72B4-4DE9-ABCD-08D7D602FA89}" dt="2020-06-30T12:09:16.738" v="60" actId="20577"/>
          <ac:spMkLst>
            <pc:docMk/>
            <pc:sldMk cId="0" sldId="286"/>
            <ac:spMk id="476" creationId="{00000000-0000-0000-0000-000000000000}"/>
          </ac:spMkLst>
        </pc:spChg>
      </pc:sldChg>
      <pc:sldChg chg="modSp">
        <pc:chgData name="Cynthia Burke" userId="c7c0d2c0-389d-4840-9ed0-b3dbec57599c" providerId="ADAL" clId="{D73585BA-72B4-4DE9-ABCD-08D7D602FA89}" dt="2020-06-30T12:15:47.294" v="64" actId="14100"/>
        <pc:sldMkLst>
          <pc:docMk/>
          <pc:sldMk cId="0" sldId="291"/>
        </pc:sldMkLst>
        <pc:spChg chg="mod">
          <ac:chgData name="Cynthia Burke" userId="c7c0d2c0-389d-4840-9ed0-b3dbec57599c" providerId="ADAL" clId="{D73585BA-72B4-4DE9-ABCD-08D7D602FA89}" dt="2020-06-30T12:15:47.294" v="64" actId="14100"/>
          <ac:spMkLst>
            <pc:docMk/>
            <pc:sldMk cId="0" sldId="291"/>
            <ac:spMk id="530" creationId="{00000000-0000-0000-0000-000000000000}"/>
          </ac:spMkLst>
        </pc:spChg>
      </pc:sldChg>
      <pc:sldChg chg="modSp">
        <pc:chgData name="Cynthia Burke" userId="c7c0d2c0-389d-4840-9ed0-b3dbec57599c" providerId="ADAL" clId="{D73585BA-72B4-4DE9-ABCD-08D7D602FA89}" dt="2020-06-30T12:16:13.899" v="65" actId="6549"/>
        <pc:sldMkLst>
          <pc:docMk/>
          <pc:sldMk cId="0" sldId="294"/>
        </pc:sldMkLst>
        <pc:spChg chg="mod">
          <ac:chgData name="Cynthia Burke" userId="c7c0d2c0-389d-4840-9ed0-b3dbec57599c" providerId="ADAL" clId="{D73585BA-72B4-4DE9-ABCD-08D7D602FA89}" dt="2020-06-30T12:16:13.899" v="65" actId="6549"/>
          <ac:spMkLst>
            <pc:docMk/>
            <pc:sldMk cId="0" sldId="294"/>
            <ac:spMk id="562" creationId="{00000000-0000-0000-0000-000000000000}"/>
          </ac:spMkLst>
        </pc:spChg>
      </pc:sldChg>
      <pc:sldChg chg="modSp">
        <pc:chgData name="Cynthia Burke" userId="c7c0d2c0-389d-4840-9ed0-b3dbec57599c" providerId="ADAL" clId="{D73585BA-72B4-4DE9-ABCD-08D7D602FA89}" dt="2020-06-30T12:17:20.449" v="74" actId="6549"/>
        <pc:sldMkLst>
          <pc:docMk/>
          <pc:sldMk cId="0" sldId="296"/>
        </pc:sldMkLst>
        <pc:spChg chg="mod">
          <ac:chgData name="Cynthia Burke" userId="c7c0d2c0-389d-4840-9ed0-b3dbec57599c" providerId="ADAL" clId="{D73585BA-72B4-4DE9-ABCD-08D7D602FA89}" dt="2020-06-30T12:17:20.449" v="74" actId="6549"/>
          <ac:spMkLst>
            <pc:docMk/>
            <pc:sldMk cId="0" sldId="296"/>
            <ac:spMk id="585" creationId="{00000000-0000-0000-0000-000000000000}"/>
          </ac:spMkLst>
        </pc:spChg>
      </pc:sldChg>
      <pc:sldChg chg="modSp">
        <pc:chgData name="Cynthia Burke" userId="c7c0d2c0-389d-4840-9ed0-b3dbec57599c" providerId="ADAL" clId="{D73585BA-72B4-4DE9-ABCD-08D7D602FA89}" dt="2020-06-30T12:22:16.432" v="84" actId="1076"/>
        <pc:sldMkLst>
          <pc:docMk/>
          <pc:sldMk cId="0" sldId="300"/>
        </pc:sldMkLst>
        <pc:spChg chg="mod">
          <ac:chgData name="Cynthia Burke" userId="c7c0d2c0-389d-4840-9ed0-b3dbec57599c" providerId="ADAL" clId="{D73585BA-72B4-4DE9-ABCD-08D7D602FA89}" dt="2020-06-30T12:22:16.432" v="84" actId="1076"/>
          <ac:spMkLst>
            <pc:docMk/>
            <pc:sldMk cId="0" sldId="300"/>
            <ac:spMk id="627" creationId="{00000000-0000-0000-0000-000000000000}"/>
          </ac:spMkLst>
        </pc:spChg>
      </pc:sldChg>
      <pc:sldChg chg="modSp">
        <pc:chgData name="Cynthia Burke" userId="c7c0d2c0-389d-4840-9ed0-b3dbec57599c" providerId="ADAL" clId="{D73585BA-72B4-4DE9-ABCD-08D7D602FA89}" dt="2020-06-30T12:23:23.040" v="103" actId="14100"/>
        <pc:sldMkLst>
          <pc:docMk/>
          <pc:sldMk cId="0" sldId="303"/>
        </pc:sldMkLst>
        <pc:spChg chg="mod">
          <ac:chgData name="Cynthia Burke" userId="c7c0d2c0-389d-4840-9ed0-b3dbec57599c" providerId="ADAL" clId="{D73585BA-72B4-4DE9-ABCD-08D7D602FA89}" dt="2020-06-30T12:23:23.040" v="103" actId="14100"/>
          <ac:spMkLst>
            <pc:docMk/>
            <pc:sldMk cId="0" sldId="303"/>
            <ac:spMk id="660" creationId="{00000000-0000-0000-0000-000000000000}"/>
          </ac:spMkLst>
        </pc:spChg>
      </pc:sldChg>
      <pc:sldChg chg="modSp">
        <pc:chgData name="Cynthia Burke" userId="c7c0d2c0-389d-4840-9ed0-b3dbec57599c" providerId="ADAL" clId="{D73585BA-72B4-4DE9-ABCD-08D7D602FA89}" dt="2020-06-30T12:24:01.567" v="106" actId="948"/>
        <pc:sldMkLst>
          <pc:docMk/>
          <pc:sldMk cId="0" sldId="304"/>
        </pc:sldMkLst>
        <pc:spChg chg="mod">
          <ac:chgData name="Cynthia Burke" userId="c7c0d2c0-389d-4840-9ed0-b3dbec57599c" providerId="ADAL" clId="{D73585BA-72B4-4DE9-ABCD-08D7D602FA89}" dt="2020-06-30T12:24:01.567" v="106" actId="948"/>
          <ac:spMkLst>
            <pc:docMk/>
            <pc:sldMk cId="0" sldId="304"/>
            <ac:spMk id="670" creationId="{00000000-0000-0000-0000-000000000000}"/>
          </ac:spMkLst>
        </pc:spChg>
      </pc:sldChg>
      <pc:sldChg chg="modSp">
        <pc:chgData name="Cynthia Burke" userId="c7c0d2c0-389d-4840-9ed0-b3dbec57599c" providerId="ADAL" clId="{D73585BA-72B4-4DE9-ABCD-08D7D602FA89}" dt="2020-06-30T12:24:42.695" v="110" actId="14100"/>
        <pc:sldMkLst>
          <pc:docMk/>
          <pc:sldMk cId="0" sldId="306"/>
        </pc:sldMkLst>
        <pc:spChg chg="mod">
          <ac:chgData name="Cynthia Burke" userId="c7c0d2c0-389d-4840-9ed0-b3dbec57599c" providerId="ADAL" clId="{D73585BA-72B4-4DE9-ABCD-08D7D602FA89}" dt="2020-06-30T12:24:42.695" v="110" actId="14100"/>
          <ac:spMkLst>
            <pc:docMk/>
            <pc:sldMk cId="0" sldId="306"/>
            <ac:spMk id="690" creationId="{00000000-0000-0000-0000-000000000000}"/>
          </ac:spMkLst>
        </pc:spChg>
      </pc:sldChg>
      <pc:sldChg chg="modSp">
        <pc:chgData name="Cynthia Burke" userId="c7c0d2c0-389d-4840-9ed0-b3dbec57599c" providerId="ADAL" clId="{D73585BA-72B4-4DE9-ABCD-08D7D602FA89}" dt="2020-06-30T13:40:44.123" v="111" actId="6549"/>
        <pc:sldMkLst>
          <pc:docMk/>
          <pc:sldMk cId="0" sldId="314"/>
        </pc:sldMkLst>
        <pc:spChg chg="mod">
          <ac:chgData name="Cynthia Burke" userId="c7c0d2c0-389d-4840-9ed0-b3dbec57599c" providerId="ADAL" clId="{D73585BA-72B4-4DE9-ABCD-08D7D602FA89}" dt="2020-06-30T13:40:44.123" v="111" actId="6549"/>
          <ac:spMkLst>
            <pc:docMk/>
            <pc:sldMk cId="0" sldId="314"/>
            <ac:spMk id="779" creationId="{00000000-0000-0000-0000-000000000000}"/>
          </ac:spMkLst>
        </pc:spChg>
      </pc:sldChg>
      <pc:sldChg chg="modSp">
        <pc:chgData name="Cynthia Burke" userId="c7c0d2c0-389d-4840-9ed0-b3dbec57599c" providerId="ADAL" clId="{D73585BA-72B4-4DE9-ABCD-08D7D602FA89}" dt="2020-06-30T13:41:08.379" v="112" actId="255"/>
        <pc:sldMkLst>
          <pc:docMk/>
          <pc:sldMk cId="0" sldId="318"/>
        </pc:sldMkLst>
        <pc:spChg chg="mod">
          <ac:chgData name="Cynthia Burke" userId="c7c0d2c0-389d-4840-9ed0-b3dbec57599c" providerId="ADAL" clId="{D73585BA-72B4-4DE9-ABCD-08D7D602FA89}" dt="2020-06-30T13:41:08.379" v="112" actId="255"/>
          <ac:spMkLst>
            <pc:docMk/>
            <pc:sldMk cId="0" sldId="318"/>
            <ac:spMk id="824" creationId="{00000000-0000-0000-0000-000000000000}"/>
          </ac:spMkLst>
        </pc:spChg>
      </pc:sldChg>
      <pc:sldChg chg="modSp">
        <pc:chgData name="Cynthia Burke" userId="c7c0d2c0-389d-4840-9ed0-b3dbec57599c" providerId="ADAL" clId="{D73585BA-72B4-4DE9-ABCD-08D7D602FA89}" dt="2020-06-30T13:42:09.122" v="142" actId="948"/>
        <pc:sldMkLst>
          <pc:docMk/>
          <pc:sldMk cId="0" sldId="319"/>
        </pc:sldMkLst>
        <pc:spChg chg="mod">
          <ac:chgData name="Cynthia Burke" userId="c7c0d2c0-389d-4840-9ed0-b3dbec57599c" providerId="ADAL" clId="{D73585BA-72B4-4DE9-ABCD-08D7D602FA89}" dt="2020-06-30T13:42:09.122" v="142" actId="948"/>
          <ac:spMkLst>
            <pc:docMk/>
            <pc:sldMk cId="0" sldId="319"/>
            <ac:spMk id="83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69424"/>
          </a:xfrm>
          <a:prstGeom prst="rect">
            <a:avLst/>
          </a:prstGeom>
          <a:noFill/>
          <a:ln>
            <a:noFill/>
          </a:ln>
        </p:spPr>
        <p:txBody>
          <a:bodyPr spcFirstLastPara="1" wrap="square" lIns="94225" tIns="47100" rIns="94225" bIns="471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69424"/>
          </a:xfrm>
          <a:prstGeom prst="rect">
            <a:avLst/>
          </a:prstGeom>
          <a:noFill/>
          <a:ln>
            <a:noFill/>
          </a:ln>
        </p:spPr>
        <p:txBody>
          <a:bodyPr spcFirstLastPara="1" wrap="square" lIns="94225" tIns="47100" rIns="94225" bIns="471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69424"/>
          </a:xfrm>
          <a:prstGeom prst="rect">
            <a:avLst/>
          </a:prstGeom>
          <a:noFill/>
          <a:ln>
            <a:noFill/>
          </a:ln>
        </p:spPr>
        <p:txBody>
          <a:bodyPr spcFirstLastPara="1" wrap="square" lIns="94225" tIns="47100" rIns="94225" bIns="471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s.corwin.com/sites/default/files/upm-binaries/92312_Chapter_2__Implementing_Effective_Teaching.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EcZBUFqFLxc"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pedia.org/wiki/Multiple_representations_(mathematics_educatio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2019/index.s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n.wikipedia.org/wiki/Multiple_representations_(mathematics_education)"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nctm.org/Conferences-and-Professional-Development/Tips-for-Teachers/Asking-Questions-and-Promoting-Discours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2019/index.s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renaissance.com/edwords/mathematical-discours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2019/index.s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2019/index.shtml"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2019/index.shtml"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710248" y="4459525"/>
            <a:ext cx="5681980" cy="4457896"/>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r>
              <a:rPr lang="en-US">
                <a:latin typeface="Arial"/>
                <a:ea typeface="Arial"/>
                <a:cs typeface="Arial"/>
                <a:sym typeface="Arial"/>
              </a:rPr>
              <a:t>Facilitator should welcome participants and introduce him/herself to the audience.</a:t>
            </a:r>
            <a:endParaRPr/>
          </a:p>
        </p:txBody>
      </p:sp>
      <p:sp>
        <p:nvSpPr>
          <p:cNvPr id="162" name="Google Shape;162;p1: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0: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Source: NCTM </a:t>
            </a:r>
            <a:r>
              <a:rPr lang="en-US" i="1">
                <a:latin typeface="Arial"/>
                <a:ea typeface="Arial"/>
                <a:cs typeface="Arial"/>
                <a:sym typeface="Arial"/>
              </a:rPr>
              <a:t>Principles to Action  (</a:t>
            </a:r>
            <a:r>
              <a:rPr lang="en-US">
                <a:latin typeface="Arial"/>
                <a:ea typeface="Arial"/>
                <a:cs typeface="Arial"/>
                <a:sym typeface="Arial"/>
              </a:rPr>
              <a:t>www.nctm.org/principlestoactions)</a:t>
            </a:r>
            <a:endParaRPr i="1">
              <a:latin typeface="Arial"/>
              <a:ea typeface="Arial"/>
              <a:cs typeface="Arial"/>
              <a:sym typeface="Arial"/>
            </a:endParaRPr>
          </a:p>
        </p:txBody>
      </p:sp>
      <p:sp>
        <p:nvSpPr>
          <p:cNvPr id="261" name="Google Shape;261;p10: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1: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90000"/>
              </a:lnSpc>
              <a:spcBef>
                <a:spcPts val="0"/>
              </a:spcBef>
              <a:spcAft>
                <a:spcPts val="0"/>
              </a:spcAft>
              <a:buClr>
                <a:schemeClr val="dk1"/>
              </a:buClr>
              <a:buSzPts val="1200"/>
              <a:buFont typeface="Arial"/>
              <a:buNone/>
            </a:pPr>
            <a:r>
              <a:rPr lang="en-US">
                <a:latin typeface="Arial"/>
                <a:ea typeface="Arial"/>
                <a:cs typeface="Arial"/>
                <a:sym typeface="Arial"/>
              </a:rPr>
              <a:t>Source: NCTM </a:t>
            </a:r>
            <a:r>
              <a:rPr lang="en-US" i="1">
                <a:latin typeface="Arial"/>
                <a:ea typeface="Arial"/>
                <a:cs typeface="Arial"/>
                <a:sym typeface="Arial"/>
              </a:rPr>
              <a:t>Principles to Actions   (</a:t>
            </a:r>
            <a:r>
              <a:rPr lang="en-US">
                <a:latin typeface="Arial"/>
                <a:ea typeface="Arial"/>
                <a:cs typeface="Arial"/>
                <a:sym typeface="Arial"/>
              </a:rPr>
              <a:t>www.nctm.org/principlestoactions)</a:t>
            </a:r>
            <a:endParaRPr/>
          </a:p>
          <a:p>
            <a:pPr marL="0" lvl="0" indent="0" algn="l" rtl="0">
              <a:lnSpc>
                <a:spcPct val="40000"/>
              </a:lnSpc>
              <a:spcBef>
                <a:spcPts val="0"/>
              </a:spcBef>
              <a:spcAft>
                <a:spcPts val="0"/>
              </a:spcAft>
              <a:buClr>
                <a:schemeClr val="dk1"/>
              </a:buClr>
              <a:buSzPts val="1200"/>
              <a:buFont typeface="Arial"/>
              <a:buNone/>
            </a:pPr>
            <a:endParaRPr>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a:solidFill>
                  <a:schemeClr val="dk1"/>
                </a:solidFill>
                <a:latin typeface="Calibri"/>
                <a:ea typeface="Calibri"/>
                <a:cs typeface="Calibri"/>
                <a:sym typeface="Calibri"/>
              </a:rPr>
              <a:t>These are the practices at the heart of the work of teaching.  According to the research of D. Ball and F.M. Forzani  they are the practices that are most likely to affect student learning. </a:t>
            </a:r>
            <a:r>
              <a:rPr lang="en-US">
                <a:latin typeface="Arial"/>
                <a:ea typeface="Arial"/>
                <a:cs typeface="Arial"/>
                <a:sym typeface="Arial"/>
              </a:rPr>
              <a:t>Give participants a few minutes to review the list of the eight, research-based, Mathematics Teaching Practices identified by NCTM as highly effective for student learning of mathematics. </a:t>
            </a:r>
            <a:endParaRPr>
              <a:latin typeface="Arial"/>
              <a:ea typeface="Arial"/>
              <a:cs typeface="Arial"/>
              <a:sym typeface="Arial"/>
            </a:endParaRPr>
          </a:p>
          <a:p>
            <a:pPr marL="0" lvl="0" indent="0" algn="l" rtl="0">
              <a:lnSpc>
                <a:spcPct val="40000"/>
              </a:lnSpc>
              <a:spcBef>
                <a:spcPts val="0"/>
              </a:spcBef>
              <a:spcAft>
                <a:spcPts val="0"/>
              </a:spcAft>
              <a:buClr>
                <a:schemeClr val="dk1"/>
              </a:buClr>
              <a:buSzPts val="1200"/>
              <a:buFont typeface="Arial"/>
              <a:buNone/>
            </a:pPr>
            <a:endParaRPr>
              <a:solidFill>
                <a:schemeClr val="dk1"/>
              </a:solidFill>
              <a:latin typeface="Calibri"/>
              <a:ea typeface="Calibri"/>
              <a:cs typeface="Calibri"/>
              <a:sym typeface="Calibri"/>
            </a:endParaRPr>
          </a:p>
          <a:p>
            <a:pPr marL="0" lvl="0" indent="0" algn="l" rtl="0">
              <a:lnSpc>
                <a:spcPct val="40000"/>
              </a:lnSpc>
              <a:spcBef>
                <a:spcPts val="0"/>
              </a:spcBef>
              <a:spcAft>
                <a:spcPts val="0"/>
              </a:spcAft>
              <a:buClr>
                <a:schemeClr val="dk1"/>
              </a:buClr>
              <a:buSzPts val="1200"/>
              <a:buFont typeface="Arial"/>
              <a:buNone/>
            </a:pPr>
            <a:r>
              <a:rPr lang="en-US">
                <a:solidFill>
                  <a:schemeClr val="dk1"/>
                </a:solidFill>
                <a:latin typeface="Calibri"/>
                <a:ea typeface="Calibri"/>
                <a:cs typeface="Calibri"/>
                <a:sym typeface="Calibri"/>
              </a:rPr>
              <a:t>Ask the participants to identify the most significant noun within each of the eight practices.</a:t>
            </a:r>
            <a:endParaRPr>
              <a:solidFill>
                <a:srgbClr val="003366"/>
              </a:solidFill>
              <a:latin typeface="Verdana"/>
              <a:ea typeface="Verdana"/>
              <a:cs typeface="Verdana"/>
              <a:sym typeface="Verdana"/>
            </a:endParaRPr>
          </a:p>
          <a:p>
            <a:pPr marL="471144" lvl="0" indent="-369544" algn="l" rtl="0">
              <a:lnSpc>
                <a:spcPct val="90000"/>
              </a:lnSpc>
              <a:spcBef>
                <a:spcPts val="0"/>
              </a:spcBef>
              <a:spcAft>
                <a:spcPts val="0"/>
              </a:spcAft>
              <a:buClr>
                <a:schemeClr val="dk1"/>
              </a:buClr>
              <a:buSzPts val="1600"/>
              <a:buFont typeface="Arial"/>
              <a:buNone/>
            </a:pPr>
            <a:endParaRPr sz="1600"/>
          </a:p>
          <a:p>
            <a:pPr marL="12700" lvl="0" indent="0" algn="l" rtl="0">
              <a:lnSpc>
                <a:spcPct val="90000"/>
              </a:lnSpc>
              <a:spcBef>
                <a:spcPts val="1300"/>
              </a:spcBef>
              <a:spcAft>
                <a:spcPts val="0"/>
              </a:spcAft>
              <a:buClr>
                <a:srgbClr val="1F487C"/>
              </a:buClr>
              <a:buSzPts val="1200"/>
              <a:buFont typeface="Arial"/>
              <a:buNone/>
            </a:pPr>
            <a:r>
              <a:rPr lang="en-US" sz="1200">
                <a:solidFill>
                  <a:srgbClr val="1F487C"/>
                </a:solidFill>
                <a:latin typeface="Arial"/>
                <a:ea typeface="Arial"/>
                <a:cs typeface="Arial"/>
                <a:sym typeface="Arial"/>
              </a:rPr>
              <a:t>1.  Establish mathematics </a:t>
            </a:r>
            <a:r>
              <a:rPr lang="en-US" sz="1200" b="1">
                <a:solidFill>
                  <a:srgbClr val="1F487C"/>
                </a:solidFill>
                <a:latin typeface="Arial"/>
                <a:ea typeface="Arial"/>
                <a:cs typeface="Arial"/>
                <a:sym typeface="Arial"/>
              </a:rPr>
              <a:t>goals</a:t>
            </a:r>
            <a:r>
              <a:rPr lang="en-US" sz="1200">
                <a:solidFill>
                  <a:srgbClr val="1F487C"/>
                </a:solidFill>
                <a:latin typeface="Arial"/>
                <a:ea typeface="Arial"/>
                <a:cs typeface="Arial"/>
                <a:sym typeface="Arial"/>
              </a:rPr>
              <a:t> to focus learning.</a:t>
            </a:r>
            <a:endParaRPr sz="1200">
              <a:latin typeface="Arial"/>
              <a:ea typeface="Arial"/>
              <a:cs typeface="Arial"/>
              <a:sym typeface="Arial"/>
            </a:endParaRPr>
          </a:p>
          <a:p>
            <a:pPr marL="12700" lvl="0" indent="0" algn="l" rtl="0">
              <a:lnSpc>
                <a:spcPct val="90000"/>
              </a:lnSpc>
              <a:spcBef>
                <a:spcPts val="1300"/>
              </a:spcBef>
              <a:spcAft>
                <a:spcPts val="0"/>
              </a:spcAft>
              <a:buClr>
                <a:srgbClr val="1F487C"/>
              </a:buClr>
              <a:buSzPts val="1200"/>
              <a:buFont typeface="Arial"/>
              <a:buNone/>
            </a:pPr>
            <a:r>
              <a:rPr lang="en-US" sz="1200">
                <a:solidFill>
                  <a:srgbClr val="1F487C"/>
                </a:solidFill>
                <a:latin typeface="Arial"/>
                <a:ea typeface="Arial"/>
                <a:cs typeface="Arial"/>
                <a:sym typeface="Arial"/>
              </a:rPr>
              <a:t>2.  Implement </a:t>
            </a:r>
            <a:r>
              <a:rPr lang="en-US" sz="1200" b="1">
                <a:solidFill>
                  <a:srgbClr val="1F487C"/>
                </a:solidFill>
                <a:latin typeface="Arial"/>
                <a:ea typeface="Arial"/>
                <a:cs typeface="Arial"/>
                <a:sym typeface="Arial"/>
              </a:rPr>
              <a:t>tasks</a:t>
            </a:r>
            <a:r>
              <a:rPr lang="en-US" sz="1200">
                <a:solidFill>
                  <a:srgbClr val="1F487C"/>
                </a:solidFill>
                <a:latin typeface="Arial"/>
                <a:ea typeface="Arial"/>
                <a:cs typeface="Arial"/>
                <a:sym typeface="Arial"/>
              </a:rPr>
              <a:t> that promote reasoning and  problem solving.</a:t>
            </a:r>
            <a:endParaRPr sz="1200">
              <a:latin typeface="Arial"/>
              <a:ea typeface="Arial"/>
              <a:cs typeface="Arial"/>
              <a:sym typeface="Arial"/>
            </a:endParaRPr>
          </a:p>
          <a:p>
            <a:pPr marL="12700" lvl="0" indent="0" algn="l" rtl="0">
              <a:lnSpc>
                <a:spcPct val="90000"/>
              </a:lnSpc>
              <a:spcBef>
                <a:spcPts val="1200"/>
              </a:spcBef>
              <a:spcAft>
                <a:spcPts val="0"/>
              </a:spcAft>
              <a:buNone/>
            </a:pPr>
            <a:r>
              <a:rPr lang="en-US" sz="1200">
                <a:solidFill>
                  <a:srgbClr val="1F487C"/>
                </a:solidFill>
                <a:latin typeface="Arial"/>
                <a:ea typeface="Arial"/>
                <a:cs typeface="Arial"/>
                <a:sym typeface="Arial"/>
              </a:rPr>
              <a:t>3.  Use and connect mathematical </a:t>
            </a:r>
            <a:r>
              <a:rPr lang="en-US" sz="1200" b="1">
                <a:solidFill>
                  <a:srgbClr val="1F487C"/>
                </a:solidFill>
                <a:latin typeface="Arial"/>
                <a:ea typeface="Arial"/>
                <a:cs typeface="Arial"/>
                <a:sym typeface="Arial"/>
              </a:rPr>
              <a:t>representations</a:t>
            </a:r>
            <a:endParaRPr/>
          </a:p>
          <a:p>
            <a:pPr marL="12700" lvl="0" indent="0" algn="l" rtl="0">
              <a:lnSpc>
                <a:spcPct val="90000"/>
              </a:lnSpc>
              <a:spcBef>
                <a:spcPts val="1200"/>
              </a:spcBef>
              <a:spcAft>
                <a:spcPts val="0"/>
              </a:spcAft>
              <a:buNone/>
            </a:pPr>
            <a:r>
              <a:rPr lang="en-US" sz="1200">
                <a:solidFill>
                  <a:srgbClr val="1F487C"/>
                </a:solidFill>
                <a:latin typeface="Arial"/>
                <a:ea typeface="Arial"/>
                <a:cs typeface="Arial"/>
                <a:sym typeface="Arial"/>
              </a:rPr>
              <a:t>4.  Facilitate meaningful mathematical </a:t>
            </a:r>
            <a:r>
              <a:rPr lang="en-US" sz="1200" b="1">
                <a:solidFill>
                  <a:srgbClr val="1F487C"/>
                </a:solidFill>
                <a:latin typeface="Arial"/>
                <a:ea typeface="Arial"/>
                <a:cs typeface="Arial"/>
                <a:sym typeface="Arial"/>
              </a:rPr>
              <a:t>discourse</a:t>
            </a:r>
            <a:r>
              <a:rPr lang="en-US" sz="1200">
                <a:solidFill>
                  <a:srgbClr val="1F487C"/>
                </a:solidFill>
                <a:latin typeface="Arial"/>
                <a:ea typeface="Arial"/>
                <a:cs typeface="Arial"/>
                <a:sym typeface="Arial"/>
              </a:rPr>
              <a:t>.</a:t>
            </a:r>
            <a:endParaRPr sz="1200">
              <a:latin typeface="Arial"/>
              <a:ea typeface="Arial"/>
              <a:cs typeface="Arial"/>
              <a:sym typeface="Arial"/>
            </a:endParaRPr>
          </a:p>
          <a:p>
            <a:pPr marL="12700" lvl="0" indent="0" algn="l" rtl="0">
              <a:lnSpc>
                <a:spcPct val="90000"/>
              </a:lnSpc>
              <a:spcBef>
                <a:spcPts val="1200"/>
              </a:spcBef>
              <a:spcAft>
                <a:spcPts val="0"/>
              </a:spcAft>
              <a:buClr>
                <a:srgbClr val="1F487C"/>
              </a:buClr>
              <a:buSzPts val="1200"/>
              <a:buFont typeface="Arial"/>
              <a:buNone/>
            </a:pPr>
            <a:r>
              <a:rPr lang="en-US" sz="1200">
                <a:solidFill>
                  <a:srgbClr val="1F487C"/>
                </a:solidFill>
                <a:latin typeface="Arial"/>
                <a:ea typeface="Arial"/>
                <a:cs typeface="Arial"/>
                <a:sym typeface="Arial"/>
              </a:rPr>
              <a:t>5.  Pose purposeful </a:t>
            </a:r>
            <a:r>
              <a:rPr lang="en-US" sz="1200" b="1">
                <a:solidFill>
                  <a:srgbClr val="1F487C"/>
                </a:solidFill>
                <a:latin typeface="Arial"/>
                <a:ea typeface="Arial"/>
                <a:cs typeface="Arial"/>
                <a:sym typeface="Arial"/>
              </a:rPr>
              <a:t>questions</a:t>
            </a:r>
            <a:r>
              <a:rPr lang="en-US" sz="1200">
                <a:solidFill>
                  <a:srgbClr val="1F487C"/>
                </a:solidFill>
                <a:latin typeface="Arial"/>
                <a:ea typeface="Arial"/>
                <a:cs typeface="Arial"/>
                <a:sym typeface="Arial"/>
              </a:rPr>
              <a:t>.</a:t>
            </a:r>
            <a:endParaRPr/>
          </a:p>
          <a:p>
            <a:pPr marL="12700" lvl="0" indent="0" algn="l" rtl="0">
              <a:lnSpc>
                <a:spcPct val="90000"/>
              </a:lnSpc>
              <a:spcBef>
                <a:spcPts val="1200"/>
              </a:spcBef>
              <a:spcAft>
                <a:spcPts val="0"/>
              </a:spcAft>
              <a:buClr>
                <a:srgbClr val="1F487C"/>
              </a:buClr>
              <a:buSzPts val="1200"/>
              <a:buFont typeface="Arial"/>
              <a:buNone/>
            </a:pPr>
            <a:r>
              <a:rPr lang="en-US" sz="1200">
                <a:solidFill>
                  <a:srgbClr val="1F487C"/>
                </a:solidFill>
                <a:latin typeface="Arial"/>
                <a:ea typeface="Arial"/>
                <a:cs typeface="Arial"/>
                <a:sym typeface="Arial"/>
              </a:rPr>
              <a:t>6.  Build procedural </a:t>
            </a:r>
            <a:r>
              <a:rPr lang="en-US" sz="1200" b="1">
                <a:solidFill>
                  <a:srgbClr val="1F487C"/>
                </a:solidFill>
                <a:latin typeface="Arial"/>
                <a:ea typeface="Arial"/>
                <a:cs typeface="Arial"/>
                <a:sym typeface="Arial"/>
              </a:rPr>
              <a:t>fluency</a:t>
            </a:r>
            <a:r>
              <a:rPr lang="en-US" sz="1200">
                <a:solidFill>
                  <a:srgbClr val="1F487C"/>
                </a:solidFill>
                <a:latin typeface="Arial"/>
                <a:ea typeface="Arial"/>
                <a:cs typeface="Arial"/>
                <a:sym typeface="Arial"/>
              </a:rPr>
              <a:t> from conceptual understanding.</a:t>
            </a:r>
            <a:endParaRPr/>
          </a:p>
          <a:p>
            <a:pPr marL="12700" lvl="0" indent="0" algn="l" rtl="0">
              <a:lnSpc>
                <a:spcPct val="90000"/>
              </a:lnSpc>
              <a:spcBef>
                <a:spcPts val="1200"/>
              </a:spcBef>
              <a:spcAft>
                <a:spcPts val="0"/>
              </a:spcAft>
              <a:buClr>
                <a:srgbClr val="1F487C"/>
              </a:buClr>
              <a:buSzPts val="1200"/>
              <a:buFont typeface="Arial"/>
              <a:buNone/>
            </a:pPr>
            <a:r>
              <a:rPr lang="en-US" sz="1200">
                <a:solidFill>
                  <a:srgbClr val="1F487C"/>
                </a:solidFill>
                <a:latin typeface="Arial"/>
                <a:ea typeface="Arial"/>
                <a:cs typeface="Arial"/>
                <a:sym typeface="Arial"/>
              </a:rPr>
              <a:t>7.  Support productive </a:t>
            </a:r>
            <a:r>
              <a:rPr lang="en-US" sz="1200" b="1">
                <a:solidFill>
                  <a:srgbClr val="1F487C"/>
                </a:solidFill>
                <a:latin typeface="Arial"/>
                <a:ea typeface="Arial"/>
                <a:cs typeface="Arial"/>
                <a:sym typeface="Arial"/>
              </a:rPr>
              <a:t>struggle</a:t>
            </a:r>
            <a:r>
              <a:rPr lang="en-US" sz="1200">
                <a:solidFill>
                  <a:srgbClr val="1F487C"/>
                </a:solidFill>
                <a:latin typeface="Arial"/>
                <a:ea typeface="Arial"/>
                <a:cs typeface="Arial"/>
                <a:sym typeface="Arial"/>
              </a:rPr>
              <a:t> in learning mathematics.</a:t>
            </a:r>
            <a:endParaRPr/>
          </a:p>
          <a:p>
            <a:pPr marL="12700" lvl="0" indent="0" algn="l" rtl="0">
              <a:lnSpc>
                <a:spcPct val="90000"/>
              </a:lnSpc>
              <a:spcBef>
                <a:spcPts val="1200"/>
              </a:spcBef>
              <a:spcAft>
                <a:spcPts val="0"/>
              </a:spcAft>
              <a:buClr>
                <a:srgbClr val="1F487C"/>
              </a:buClr>
              <a:buSzPts val="1200"/>
              <a:buFont typeface="Arial"/>
              <a:buNone/>
            </a:pPr>
            <a:r>
              <a:rPr lang="en-US" sz="1200">
                <a:solidFill>
                  <a:srgbClr val="1F487C"/>
                </a:solidFill>
                <a:latin typeface="Arial"/>
                <a:ea typeface="Arial"/>
                <a:cs typeface="Arial"/>
                <a:sym typeface="Arial"/>
              </a:rPr>
              <a:t>8.  Elicit and use </a:t>
            </a:r>
            <a:r>
              <a:rPr lang="en-US" sz="1200" b="1">
                <a:solidFill>
                  <a:srgbClr val="1F487C"/>
                </a:solidFill>
                <a:latin typeface="Arial"/>
                <a:ea typeface="Arial"/>
                <a:cs typeface="Arial"/>
                <a:sym typeface="Arial"/>
              </a:rPr>
              <a:t>evidence </a:t>
            </a:r>
            <a:r>
              <a:rPr lang="en-US" sz="1200">
                <a:solidFill>
                  <a:srgbClr val="1F487C"/>
                </a:solidFill>
                <a:latin typeface="Arial"/>
                <a:ea typeface="Arial"/>
                <a:cs typeface="Arial"/>
                <a:sym typeface="Arial"/>
              </a:rPr>
              <a:t>of student thinking.</a:t>
            </a:r>
            <a:endParaRPr sz="1200">
              <a:latin typeface="Arial"/>
              <a:ea typeface="Arial"/>
              <a:cs typeface="Arial"/>
              <a:sym typeface="Arial"/>
            </a:endParaRPr>
          </a:p>
          <a:p>
            <a:pPr marL="0" lvl="0" indent="0" algn="l" rtl="0">
              <a:lnSpc>
                <a:spcPct val="90000"/>
              </a:lnSpc>
              <a:spcBef>
                <a:spcPts val="0"/>
              </a:spcBef>
              <a:spcAft>
                <a:spcPts val="0"/>
              </a:spcAft>
              <a:buClr>
                <a:schemeClr val="dk1"/>
              </a:buClr>
              <a:buSzPts val="1200"/>
              <a:buFont typeface="Arial"/>
              <a:buNone/>
            </a:pPr>
            <a:endParaRPr sz="1200"/>
          </a:p>
        </p:txBody>
      </p:sp>
      <p:sp>
        <p:nvSpPr>
          <p:cNvPr id="270" name="Google Shape;270;p11: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2: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Clr>
                <a:schemeClr val="dk1"/>
              </a:buClr>
              <a:buSzPts val="1200"/>
              <a:buFont typeface="Arial"/>
              <a:buNone/>
            </a:pPr>
            <a:r>
              <a:rPr lang="en-US" sz="1200" dirty="0">
                <a:latin typeface="Arial"/>
                <a:ea typeface="Arial"/>
                <a:cs typeface="Arial"/>
                <a:sym typeface="Arial"/>
              </a:rPr>
              <a:t>Source: Creating a Road Map, Corwin Publishing   </a:t>
            </a:r>
            <a:r>
              <a:rPr lang="en-US" u="sng" dirty="0">
                <a:solidFill>
                  <a:schemeClr val="hlink"/>
                </a:solidFill>
                <a:latin typeface="Arial"/>
                <a:ea typeface="Arial"/>
                <a:cs typeface="Arial"/>
                <a:sym typeface="Arial"/>
                <a:hlinkClick r:id="rId3"/>
              </a:rPr>
              <a:t>https://us.corwin.com/sites/default/files/upm-binaries/92312_Chapter_2__Implementing_Effective_Teaching.pdf</a:t>
            </a:r>
            <a:endParaRPr sz="1200"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sz="1200"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dirty="0">
                <a:latin typeface="Arial"/>
                <a:ea typeface="Arial"/>
                <a:cs typeface="Arial"/>
                <a:sym typeface="Arial"/>
              </a:rPr>
              <a:t>Give each participant the handout, Effective Teaching Look </a:t>
            </a:r>
            <a:r>
              <a:rPr lang="en-US" dirty="0" err="1">
                <a:latin typeface="Arial"/>
                <a:ea typeface="Arial"/>
                <a:cs typeface="Arial"/>
                <a:sym typeface="Arial"/>
              </a:rPr>
              <a:t>Fors</a:t>
            </a:r>
            <a:r>
              <a:rPr lang="en-US" dirty="0">
                <a:latin typeface="Arial"/>
                <a:ea typeface="Arial"/>
                <a:cs typeface="Arial"/>
                <a:sym typeface="Arial"/>
              </a:rPr>
              <a:t>.  </a:t>
            </a:r>
            <a:endParaRPr dirty="0"/>
          </a:p>
          <a:p>
            <a:pPr marL="0" lvl="0" indent="0" algn="l" rtl="0">
              <a:spcBef>
                <a:spcPts val="0"/>
              </a:spcBef>
              <a:spcAft>
                <a:spcPts val="0"/>
              </a:spcAft>
              <a:buClr>
                <a:schemeClr val="dk1"/>
              </a:buClr>
              <a:buSzPts val="12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dirty="0">
                <a:latin typeface="Arial"/>
                <a:ea typeface="Arial"/>
                <a:cs typeface="Arial"/>
                <a:sym typeface="Arial"/>
              </a:rPr>
              <a:t>Discuss the “Look </a:t>
            </a:r>
            <a:r>
              <a:rPr lang="en-US" dirty="0" err="1">
                <a:latin typeface="Arial"/>
                <a:ea typeface="Arial"/>
                <a:cs typeface="Arial"/>
                <a:sym typeface="Arial"/>
              </a:rPr>
              <a:t>Fors</a:t>
            </a:r>
            <a:r>
              <a:rPr lang="en-US" dirty="0">
                <a:latin typeface="Arial"/>
                <a:ea typeface="Arial"/>
                <a:cs typeface="Arial"/>
                <a:sym typeface="Arial"/>
              </a:rPr>
              <a:t>” for each Teaching Practice.  Make sure all participants have the same understanding of  what each “Look For.”</a:t>
            </a:r>
            <a:endParaRPr dirty="0"/>
          </a:p>
        </p:txBody>
      </p:sp>
      <p:sp>
        <p:nvSpPr>
          <p:cNvPr id="279" name="Google Shape;279;p12: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3: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r>
              <a:rPr lang="en-US" sz="1200">
                <a:solidFill>
                  <a:schemeClr val="dk1"/>
                </a:solidFill>
                <a:latin typeface="Arial"/>
                <a:ea typeface="Arial"/>
                <a:cs typeface="Arial"/>
                <a:sym typeface="Arial"/>
              </a:rPr>
              <a:t>Explain to the participants that they are about to view a video featuring a WV teacher and her students.</a:t>
            </a:r>
            <a:endParaRPr/>
          </a:p>
          <a:p>
            <a:pPr marL="0" lvl="0" indent="0" algn="l" rtl="0">
              <a:spcBef>
                <a:spcPts val="0"/>
              </a:spcBef>
              <a:spcAft>
                <a:spcPts val="0"/>
              </a:spcAft>
              <a:buNone/>
            </a:pPr>
            <a:endParaRPr sz="1200">
              <a:solidFill>
                <a:schemeClr val="dk1"/>
              </a:solidFill>
              <a:latin typeface="Arial"/>
              <a:ea typeface="Arial"/>
              <a:cs typeface="Arial"/>
              <a:sym typeface="Arial"/>
            </a:endParaRPr>
          </a:p>
          <a:p>
            <a:pPr marL="0" lvl="0" indent="0" algn="l" rtl="0">
              <a:spcBef>
                <a:spcPts val="0"/>
              </a:spcBef>
              <a:spcAft>
                <a:spcPts val="0"/>
              </a:spcAft>
              <a:buNone/>
            </a:pPr>
            <a:r>
              <a:rPr lang="en-US" sz="1200">
                <a:solidFill>
                  <a:schemeClr val="dk1"/>
                </a:solidFill>
                <a:latin typeface="Arial"/>
                <a:ea typeface="Arial"/>
                <a:cs typeface="Arial"/>
                <a:sym typeface="Arial"/>
              </a:rPr>
              <a:t>Describe the </a:t>
            </a:r>
            <a:r>
              <a:rPr lang="en-US" sz="1200" i="1">
                <a:solidFill>
                  <a:schemeClr val="dk1"/>
                </a:solidFill>
                <a:latin typeface="Arial"/>
                <a:ea typeface="Arial"/>
                <a:cs typeface="Arial"/>
                <a:sym typeface="Arial"/>
              </a:rPr>
              <a:t>Tessellate This </a:t>
            </a:r>
            <a:r>
              <a:rPr lang="en-US" sz="1200">
                <a:solidFill>
                  <a:schemeClr val="dk1"/>
                </a:solidFill>
                <a:latin typeface="Arial"/>
                <a:ea typeface="Arial"/>
                <a:cs typeface="Arial"/>
                <a:sym typeface="Arial"/>
              </a:rPr>
              <a:t>math activity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457200" lvl="0" indent="-381000" algn="l" rtl="0">
              <a:lnSpc>
                <a:spcPct val="50000"/>
              </a:lnSpc>
              <a:spcBef>
                <a:spcPts val="0"/>
              </a:spcBef>
              <a:spcAft>
                <a:spcPts val="0"/>
              </a:spcAft>
              <a:buClr>
                <a:schemeClr val="dk1"/>
              </a:buClr>
              <a:buSzPts val="1200"/>
              <a:buFont typeface="Arial"/>
              <a:buNone/>
            </a:pPr>
            <a:endParaRPr>
              <a:solidFill>
                <a:srgbClr val="003366"/>
              </a:solidFill>
              <a:latin typeface="Verdana"/>
              <a:ea typeface="Verdana"/>
              <a:cs typeface="Verdana"/>
              <a:sym typeface="Verdana"/>
            </a:endParaRPr>
          </a:p>
          <a:p>
            <a:pPr marL="457200" lvl="0" indent="-355600" algn="l" rtl="0">
              <a:spcBef>
                <a:spcPts val="0"/>
              </a:spcBef>
              <a:spcAft>
                <a:spcPts val="0"/>
              </a:spcAft>
              <a:buClr>
                <a:schemeClr val="dk1"/>
              </a:buClr>
              <a:buSzPts val="1600"/>
              <a:buFont typeface="Arial"/>
              <a:buNone/>
            </a:pPr>
            <a:endParaRPr sz="1600"/>
          </a:p>
          <a:p>
            <a:pPr marL="0" lvl="0" indent="0" algn="l" rtl="0">
              <a:spcBef>
                <a:spcPts val="0"/>
              </a:spcBef>
              <a:spcAft>
                <a:spcPts val="0"/>
              </a:spcAft>
              <a:buNone/>
            </a:pPr>
            <a:endParaRPr/>
          </a:p>
        </p:txBody>
      </p:sp>
      <p:sp>
        <p:nvSpPr>
          <p:cNvPr id="288" name="Google Shape;288;p13: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4: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r>
              <a:rPr lang="en-US"/>
              <a:t>There is no video clip for this Teaching Practice</a:t>
            </a:r>
            <a:endParaRPr/>
          </a:p>
        </p:txBody>
      </p:sp>
      <p:sp>
        <p:nvSpPr>
          <p:cNvPr id="297" name="Google Shape;297;p14: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5: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50000"/>
              </a:lnSpc>
              <a:spcBef>
                <a:spcPts val="0"/>
              </a:spcBef>
              <a:spcAft>
                <a:spcPts val="0"/>
              </a:spcAft>
              <a:buClr>
                <a:schemeClr val="dk1"/>
              </a:buClr>
              <a:buSzPts val="1200"/>
              <a:buFont typeface="Arial"/>
              <a:buNone/>
            </a:pPr>
            <a:r>
              <a:rPr lang="en-US">
                <a:latin typeface="Arial"/>
                <a:ea typeface="Arial"/>
                <a:cs typeface="Arial"/>
                <a:sym typeface="Arial"/>
              </a:rPr>
              <a:t>Source: Principles to Action: Ensuring Mathematical Success for All, NCTM , 2014, p. 12.</a:t>
            </a:r>
            <a:endParaRPr/>
          </a:p>
          <a:p>
            <a:pPr marL="0" lvl="0" indent="0" algn="l" rtl="0">
              <a:lnSpc>
                <a:spcPct val="50000"/>
              </a:lnSpc>
              <a:spcBef>
                <a:spcPts val="0"/>
              </a:spcBef>
              <a:spcAft>
                <a:spcPts val="0"/>
              </a:spcAft>
              <a:buClr>
                <a:schemeClr val="dk1"/>
              </a:buClr>
              <a:buSzPts val="1200"/>
              <a:buFont typeface="Arial"/>
              <a:buNone/>
            </a:pP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One of the research-based, teaching practices identified by NCTM is the importance of establishing clear mathematics goals to focus student learning and to guide teacher decisions.   </a:t>
            </a:r>
            <a:r>
              <a:rPr lang="en-US"/>
              <a:t>The mathematical purpose of a lesson should not be a mystery to students. Classrooms in which students understand the learning expectations for their work perform at higher levels than classrooms where the expectations are unclear (Haystead and Marzano 2009; Hattie 2009). Although daily goals need not be posted, it is important that students understand the mathematical purpose of a lesson and how the activities contribute to and support their mathematics learning. Goals or essential questions motivate learning when students perceive the goals as challenging but attainable (Marzano 2003; McTighe and Wiggins 2013). Teachers can discuss student-friendly versions of the mathematics goals as appropriate during the lesson so that students see value in and understand the purpose of their work (Black and Wiliam 1998a; Marzano 2009). When teachers refer to the goals during instruction, students become more focused and better able to perform self-assessment and monitor their own learning (Clarke, Timperley, and Hattie 2004; Zimmerman 2001).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08" name="Google Shape;308;p15: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Source: Principles to Action: Ensuring Mathematical Success for All, NCTM , 2014, p. 12.</a:t>
            </a:r>
            <a:endParaRPr/>
          </a:p>
          <a:p>
            <a:pPr marL="176679" lvl="0" indent="-100479" algn="l" rtl="0">
              <a:spcBef>
                <a:spcPts val="0"/>
              </a:spcBef>
              <a:spcAft>
                <a:spcPts val="0"/>
              </a:spcAft>
              <a:buClr>
                <a:schemeClr val="dk1"/>
              </a:buClr>
              <a:buSzPts val="1200"/>
              <a:buFont typeface="Arial"/>
              <a:buNone/>
            </a:pPr>
            <a:endParaRPr/>
          </a:p>
          <a:p>
            <a:pPr marL="176679" lvl="0" indent="-100479" algn="l" rtl="0">
              <a:spcBef>
                <a:spcPts val="0"/>
              </a:spcBef>
              <a:spcAft>
                <a:spcPts val="0"/>
              </a:spcAft>
              <a:buClr>
                <a:schemeClr val="dk1"/>
              </a:buClr>
              <a:buSzPts val="1200"/>
              <a:buFont typeface="Arial"/>
              <a:buNone/>
            </a:pPr>
            <a:endParaRPr/>
          </a:p>
          <a:p>
            <a:pPr marL="471144" lvl="0" indent="-394944" algn="l" rtl="0">
              <a:lnSpc>
                <a:spcPct val="50000"/>
              </a:lnSpc>
              <a:spcBef>
                <a:spcPts val="0"/>
              </a:spcBef>
              <a:spcAft>
                <a:spcPts val="0"/>
              </a:spcAft>
              <a:buClr>
                <a:schemeClr val="dk1"/>
              </a:buClr>
              <a:buSzPts val="1200"/>
              <a:buFont typeface="Arial"/>
              <a:buNone/>
            </a:pPr>
            <a:endParaRPr>
              <a:solidFill>
                <a:srgbClr val="003366"/>
              </a:solidFill>
              <a:latin typeface="Verdana"/>
              <a:ea typeface="Verdana"/>
              <a:cs typeface="Verdana"/>
              <a:sym typeface="Verdana"/>
            </a:endParaRPr>
          </a:p>
          <a:p>
            <a:pPr marL="471144" lvl="0" indent="-369544" algn="l" rtl="0">
              <a:spcBef>
                <a:spcPts val="0"/>
              </a:spcBef>
              <a:spcAft>
                <a:spcPts val="0"/>
              </a:spcAft>
              <a:buClr>
                <a:schemeClr val="dk1"/>
              </a:buClr>
              <a:buSzPts val="1600"/>
              <a:buFont typeface="Arial"/>
              <a:buNone/>
            </a:pPr>
            <a:endParaRPr sz="1600"/>
          </a:p>
          <a:p>
            <a:pPr marL="0" lvl="0" indent="0" algn="l" rtl="0">
              <a:spcBef>
                <a:spcPts val="0"/>
              </a:spcBef>
              <a:spcAft>
                <a:spcPts val="0"/>
              </a:spcAft>
              <a:buNone/>
            </a:pPr>
            <a:endParaRPr/>
          </a:p>
        </p:txBody>
      </p:sp>
      <p:sp>
        <p:nvSpPr>
          <p:cNvPr id="317" name="Google Shape;317;p16: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7: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Source: YouTube</a:t>
            </a:r>
            <a:endParaRPr dirty="0">
              <a:solidFill>
                <a:schemeClr val="dk1"/>
              </a:solidFill>
              <a:latin typeface="Calibri"/>
              <a:ea typeface="Calibri"/>
              <a:cs typeface="Calibri"/>
              <a:sym typeface="Calibri"/>
            </a:endParaRPr>
          </a:p>
          <a:p>
            <a:pPr marL="0" marR="0" lvl="0" indent="0" algn="l" rtl="0">
              <a:lnSpc>
                <a:spcPct val="50000"/>
              </a:lnSpc>
              <a:spcBef>
                <a:spcPts val="0"/>
              </a:spcBef>
              <a:spcAft>
                <a:spcPts val="0"/>
              </a:spcAft>
              <a:buClr>
                <a:schemeClr val="dk1"/>
              </a:buClr>
              <a:buSzPts val="1200"/>
              <a:buFont typeface="Arial"/>
              <a:buNone/>
            </a:pPr>
            <a:r>
              <a:rPr lang="en-US" sz="1200" b="0" i="0" u="sng" strike="noStrike" cap="none" dirty="0">
                <a:solidFill>
                  <a:schemeClr val="dk1"/>
                </a:solidFill>
                <a:effectLst/>
                <a:latin typeface="Calibri"/>
                <a:ea typeface="Calibri"/>
                <a:cs typeface="Calibri"/>
                <a:sym typeface="Calibri"/>
                <a:hlinkClick r:id="rId3"/>
              </a:rPr>
              <a:t>https://www.youtube.com/watch?v=EcZBUFqFLxc</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27" name="Google Shape;327;p17: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8: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r>
              <a:rPr lang="en-US">
                <a:latin typeface="Arial"/>
                <a:ea typeface="Arial"/>
                <a:cs typeface="Arial"/>
                <a:sym typeface="Arial"/>
              </a:rPr>
              <a:t>Source: Principles to Action: Ensuring Mathematical Success for All, NCTM , 2014, p. 16.</a:t>
            </a:r>
            <a:endParaRPr/>
          </a:p>
          <a:p>
            <a:pPr marL="0" lvl="0" indent="0" algn="l" rtl="0">
              <a:spcBef>
                <a:spcPts val="0"/>
              </a:spcBef>
              <a:spcAft>
                <a:spcPts val="0"/>
              </a:spcAft>
              <a:buNone/>
            </a:pPr>
            <a:endParaRPr/>
          </a:p>
          <a:p>
            <a:pPr marL="0" lvl="0" indent="0" algn="l" rtl="0">
              <a:spcBef>
                <a:spcPts val="0"/>
              </a:spcBef>
              <a:spcAft>
                <a:spcPts val="0"/>
              </a:spcAft>
              <a:buNone/>
            </a:pPr>
            <a:r>
              <a:rPr lang="en-US"/>
              <a:t>Compare the actions of teachers versus the actions of students when establishing mathematics goals to focus learning.  </a:t>
            </a:r>
            <a:endParaRPr/>
          </a:p>
          <a:p>
            <a:pPr marL="0" lvl="0" indent="0" algn="l" rtl="0">
              <a:spcBef>
                <a:spcPts val="0"/>
              </a:spcBef>
              <a:spcAft>
                <a:spcPts val="0"/>
              </a:spcAft>
              <a:buNone/>
            </a:pPr>
            <a:endParaRPr/>
          </a:p>
          <a:p>
            <a:pPr marL="0" lvl="0" indent="0" algn="l" rtl="0">
              <a:spcBef>
                <a:spcPts val="0"/>
              </a:spcBef>
              <a:spcAft>
                <a:spcPts val="0"/>
              </a:spcAft>
              <a:buNone/>
            </a:pPr>
            <a:r>
              <a:rPr lang="en-US"/>
              <a:t>Ask the participants if they believe the teacher actions above are routine in their schools.  If yes, ask how they know.  If no, ask what is needed for the teacher actions above to become routine in their school.</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36" name="Google Shape;336;p18: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9: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endParaRPr/>
          </a:p>
        </p:txBody>
      </p:sp>
      <p:sp>
        <p:nvSpPr>
          <p:cNvPr id="347" name="Google Shape;347;p19: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notes"/>
          <p:cNvSpPr txBox="1">
            <a:spLocks noGrp="1"/>
          </p:cNvSpPr>
          <p:nvPr>
            <p:ph type="body" idx="1"/>
          </p:nvPr>
        </p:nvSpPr>
        <p:spPr>
          <a:xfrm>
            <a:off x="710248" y="4459525"/>
            <a:ext cx="5681980" cy="4457896"/>
          </a:xfrm>
          <a:prstGeom prst="rect">
            <a:avLst/>
          </a:prstGeom>
          <a:noFill/>
          <a:ln>
            <a:noFill/>
          </a:ln>
        </p:spPr>
        <p:txBody>
          <a:bodyPr spcFirstLastPara="1" wrap="square" lIns="94225" tIns="47100" rIns="94225" bIns="471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https://www.freeimages.com/search/that-me/3</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Warm-up Activity:</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Ask participants to stand if:</a:t>
            </a:r>
            <a:endParaRPr/>
          </a:p>
          <a:p>
            <a:pPr marL="171450" lvl="0" indent="-171450" algn="l" rtl="0">
              <a:spcBef>
                <a:spcPts val="0"/>
              </a:spcBef>
              <a:spcAft>
                <a:spcPts val="0"/>
              </a:spcAft>
              <a:buClr>
                <a:schemeClr val="dk1"/>
              </a:buClr>
              <a:buSzPts val="1200"/>
              <a:buFont typeface="Arial"/>
              <a:buChar char="•"/>
            </a:pPr>
            <a:r>
              <a:rPr lang="en-US" b="1">
                <a:latin typeface="Arial"/>
                <a:ea typeface="Arial"/>
                <a:cs typeface="Arial"/>
                <a:sym typeface="Arial"/>
              </a:rPr>
              <a:t>If you love (summer, winter, spring, fall - select current season)</a:t>
            </a:r>
            <a:endParaRPr/>
          </a:p>
          <a:p>
            <a:pPr marL="171450" lvl="0" indent="-171450" algn="l" rtl="0">
              <a:spcBef>
                <a:spcPts val="0"/>
              </a:spcBef>
              <a:spcAft>
                <a:spcPts val="0"/>
              </a:spcAft>
              <a:buClr>
                <a:schemeClr val="dk1"/>
              </a:buClr>
              <a:buSzPts val="1200"/>
              <a:buFont typeface="Arial"/>
              <a:buChar char="•"/>
            </a:pPr>
            <a:r>
              <a:rPr lang="en-US" b="1">
                <a:latin typeface="Arial"/>
                <a:ea typeface="Arial"/>
                <a:cs typeface="Arial"/>
                <a:sym typeface="Arial"/>
              </a:rPr>
              <a:t>If you love mathematics</a:t>
            </a:r>
            <a:endParaRPr/>
          </a:p>
          <a:p>
            <a:pPr marL="171450" lvl="0" indent="-171450" algn="l" rtl="0">
              <a:spcBef>
                <a:spcPts val="0"/>
              </a:spcBef>
              <a:spcAft>
                <a:spcPts val="0"/>
              </a:spcAft>
              <a:buClr>
                <a:schemeClr val="dk1"/>
              </a:buClr>
              <a:buSzPts val="1200"/>
              <a:buFont typeface="Arial"/>
              <a:buChar char="•"/>
            </a:pPr>
            <a:r>
              <a:rPr lang="en-US" b="1">
                <a:latin typeface="Arial"/>
                <a:ea typeface="Arial"/>
                <a:cs typeface="Arial"/>
                <a:sym typeface="Arial"/>
              </a:rPr>
              <a:t>If you love teaching students</a:t>
            </a:r>
            <a:endParaRPr/>
          </a:p>
          <a:p>
            <a:pPr marL="171450" lvl="0" indent="-95250" algn="l" rtl="0">
              <a:spcBef>
                <a:spcPts val="0"/>
              </a:spcBef>
              <a:spcAft>
                <a:spcPts val="0"/>
              </a:spcAft>
              <a:buClr>
                <a:schemeClr val="dk1"/>
              </a:buClr>
              <a:buSzPts val="1200"/>
              <a:buFont typeface="Arial"/>
              <a:buNone/>
            </a:pPr>
            <a:endParaRPr b="1">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b="1">
                <a:latin typeface="Arial"/>
                <a:ea typeface="Arial"/>
                <a:cs typeface="Arial"/>
                <a:sym typeface="Arial"/>
              </a:rPr>
              <a:t>If you are standing – this workshop if for YOU!  </a:t>
            </a:r>
            <a:endParaRPr/>
          </a:p>
          <a:p>
            <a:pPr marL="171450" lvl="0" indent="-95250" algn="l" rtl="0">
              <a:spcBef>
                <a:spcPts val="0"/>
              </a:spcBef>
              <a:spcAft>
                <a:spcPts val="0"/>
              </a:spcAft>
              <a:buClr>
                <a:schemeClr val="dk1"/>
              </a:buClr>
              <a:buSzPts val="1200"/>
              <a:buFont typeface="Arial"/>
              <a:buNone/>
            </a:pPr>
            <a:endParaRPr b="1">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b="0">
                <a:latin typeface="Arial"/>
                <a:ea typeface="Arial"/>
                <a:cs typeface="Arial"/>
                <a:sym typeface="Arial"/>
              </a:rPr>
              <a:t>Share with participants that this session will provide valuable insights for all – regardless of assigned grade level assignment!</a:t>
            </a:r>
            <a:endParaRPr/>
          </a:p>
          <a:p>
            <a:pPr marL="171450" lvl="0" indent="-9525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endParaRPr/>
          </a:p>
        </p:txBody>
      </p:sp>
      <p:sp>
        <p:nvSpPr>
          <p:cNvPr id="174" name="Google Shape;174;p2: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0: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457200" lvl="0" indent="-381000" algn="l" rtl="0">
              <a:lnSpc>
                <a:spcPct val="50000"/>
              </a:lnSpc>
              <a:spcBef>
                <a:spcPts val="0"/>
              </a:spcBef>
              <a:spcAft>
                <a:spcPts val="0"/>
              </a:spcAft>
              <a:buClr>
                <a:schemeClr val="dk1"/>
              </a:buClr>
              <a:buSzPts val="1200"/>
              <a:buFont typeface="Arial"/>
              <a:buNone/>
            </a:pPr>
            <a:endParaRPr>
              <a:solidFill>
                <a:srgbClr val="003366"/>
              </a:solidFill>
              <a:latin typeface="Verdana"/>
              <a:ea typeface="Verdana"/>
              <a:cs typeface="Verdana"/>
              <a:sym typeface="Verdana"/>
            </a:endParaRPr>
          </a:p>
          <a:p>
            <a:pPr marL="457200" lvl="0" indent="-355600" algn="l" rtl="0">
              <a:spcBef>
                <a:spcPts val="0"/>
              </a:spcBef>
              <a:spcAft>
                <a:spcPts val="0"/>
              </a:spcAft>
              <a:buClr>
                <a:schemeClr val="dk1"/>
              </a:buClr>
              <a:buSzPts val="1600"/>
              <a:buFont typeface="Arial"/>
              <a:buNone/>
            </a:pPr>
            <a:endParaRPr sz="1600"/>
          </a:p>
          <a:p>
            <a:pPr marL="0" lvl="0" indent="0" algn="l" rtl="0">
              <a:spcBef>
                <a:spcPts val="0"/>
              </a:spcBef>
              <a:spcAft>
                <a:spcPts val="0"/>
              </a:spcAft>
              <a:buNone/>
            </a:pPr>
            <a:endParaRPr/>
          </a:p>
        </p:txBody>
      </p:sp>
      <p:sp>
        <p:nvSpPr>
          <p:cNvPr id="359" name="Google Shape;359;p20: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21: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r>
              <a:rPr lang="en-US" dirty="0">
                <a:latin typeface="Arial"/>
                <a:ea typeface="Arial"/>
                <a:cs typeface="Arial"/>
                <a:sym typeface="Arial"/>
              </a:rPr>
              <a:t>THINK, PAIR AND SHARE</a:t>
            </a:r>
            <a:endParaRPr dirty="0"/>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Ask participants to respond to the questions on the PowerPoint slide</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These will be general responses based on the participants’ experiences and pedagogical knowledge. </a:t>
            </a:r>
            <a:endParaRPr dirty="0"/>
          </a:p>
          <a:p>
            <a:pPr marL="0" lvl="0" indent="0" algn="l" rtl="0">
              <a:spcBef>
                <a:spcPts val="0"/>
              </a:spcBef>
              <a:spcAft>
                <a:spcPts val="0"/>
              </a:spcAft>
              <a:buNone/>
            </a:pPr>
            <a:endParaRPr dirty="0">
              <a:latin typeface="Arial"/>
              <a:ea typeface="Arial"/>
              <a:cs typeface="Arial"/>
              <a:sym typeface="Arial"/>
            </a:endParaRPr>
          </a:p>
        </p:txBody>
      </p:sp>
      <p:sp>
        <p:nvSpPr>
          <p:cNvPr id="368" name="Google Shape;368;p21: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2: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
        <p:nvSpPr>
          <p:cNvPr id="378" name="Google Shape;378;p22: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3: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50000"/>
              </a:lnSpc>
              <a:spcBef>
                <a:spcPts val="0"/>
              </a:spcBef>
              <a:spcAft>
                <a:spcPts val="0"/>
              </a:spcAft>
              <a:buClr>
                <a:schemeClr val="dk1"/>
              </a:buClr>
              <a:buSzPts val="1200"/>
              <a:buFont typeface="Arial"/>
              <a:buNone/>
            </a:pPr>
            <a:r>
              <a:rPr lang="en-US">
                <a:latin typeface="Arial"/>
                <a:ea typeface="Arial"/>
                <a:cs typeface="Arial"/>
                <a:sym typeface="Arial"/>
              </a:rPr>
              <a:t>Source: Principles to Action: Ensuring Mathematical Success for All, NCTM , 2014, p. 17.</a:t>
            </a:r>
            <a:endParaRPr/>
          </a:p>
          <a:p>
            <a:pPr marL="0" lvl="0" indent="0" algn="l" rtl="0">
              <a:lnSpc>
                <a:spcPct val="5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There is </a:t>
            </a:r>
            <a:r>
              <a:rPr lang="en-US" b="1">
                <a:latin typeface="Arial"/>
                <a:ea typeface="Arial"/>
                <a:cs typeface="Arial"/>
                <a:sym typeface="Arial"/>
              </a:rPr>
              <a:t>no decision that teachers make that has a greater impact on students’ opportunities to learn and on their perceptions about what mathematics is than the selection or creation of the tasks </a:t>
            </a:r>
            <a:r>
              <a:rPr lang="en-US">
                <a:latin typeface="Arial"/>
                <a:ea typeface="Arial"/>
                <a:cs typeface="Arial"/>
                <a:sym typeface="Arial"/>
              </a:rPr>
              <a:t>with which the teacher engages students in studying mathematics.  </a:t>
            </a:r>
            <a:endParaRPr/>
          </a:p>
          <a:p>
            <a:pPr marL="0" lvl="0" indent="0" algn="l" rtl="0">
              <a:spcBef>
                <a:spcPts val="0"/>
              </a:spcBef>
              <a:spcAft>
                <a:spcPts val="0"/>
              </a:spcAft>
              <a:buNone/>
            </a:pPr>
            <a:endParaRPr>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Tasks should provide opportunities for students to think and make sense of mathematics.</a:t>
            </a:r>
            <a:endParaRPr/>
          </a:p>
          <a:p>
            <a:pPr marL="0" lvl="0" indent="0" algn="l" rtl="0">
              <a:lnSpc>
                <a:spcPct val="5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Having </a:t>
            </a:r>
            <a:r>
              <a:rPr lang="en-US" b="1">
                <a:solidFill>
                  <a:schemeClr val="dk1"/>
                </a:solidFill>
                <a:latin typeface="Arial"/>
                <a:ea typeface="Arial"/>
                <a:cs typeface="Arial"/>
                <a:sym typeface="Arial"/>
              </a:rPr>
              <a:t>multiple entry points is very important </a:t>
            </a:r>
            <a:r>
              <a:rPr lang="en-US">
                <a:solidFill>
                  <a:schemeClr val="dk1"/>
                </a:solidFill>
                <a:latin typeface="Arial"/>
                <a:ea typeface="Arial"/>
                <a:cs typeface="Arial"/>
                <a:sym typeface="Arial"/>
              </a:rPr>
              <a:t>because of the </a:t>
            </a:r>
            <a:r>
              <a:rPr lang="en-US" b="1">
                <a:solidFill>
                  <a:schemeClr val="dk1"/>
                </a:solidFill>
                <a:latin typeface="Arial"/>
                <a:ea typeface="Arial"/>
                <a:cs typeface="Arial"/>
                <a:sym typeface="Arial"/>
              </a:rPr>
              <a:t>impact on equity</a:t>
            </a:r>
            <a:r>
              <a:rPr lang="en-US">
                <a:solidFill>
                  <a:schemeClr val="dk1"/>
                </a:solidFill>
                <a:latin typeface="Arial"/>
                <a:ea typeface="Arial"/>
                <a:cs typeface="Arial"/>
                <a:sym typeface="Arial"/>
              </a:rPr>
              <a:t>.  If students can make a table, create a drawing, or use manipulatives, the math becomes more accessible to students who might not immediately know how to solve the problem.</a:t>
            </a:r>
            <a:endParaRPr/>
          </a:p>
          <a:p>
            <a:pPr marL="0" lvl="0" indent="0" algn="l" rtl="0">
              <a:lnSpc>
                <a:spcPct val="5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390" name="Google Shape;390;p23: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4: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50000"/>
              </a:lnSpc>
              <a:spcBef>
                <a:spcPts val="0"/>
              </a:spcBef>
              <a:spcAft>
                <a:spcPts val="0"/>
              </a:spcAft>
              <a:buClr>
                <a:schemeClr val="dk1"/>
              </a:buClr>
              <a:buSzPts val="1200"/>
              <a:buFont typeface="Arial"/>
              <a:buNone/>
            </a:pPr>
            <a:r>
              <a:rPr lang="en-US">
                <a:latin typeface="Arial"/>
                <a:ea typeface="Arial"/>
                <a:cs typeface="Arial"/>
                <a:sym typeface="Arial"/>
              </a:rPr>
              <a:t>Source: Principles to Action: Ensuring Mathematical Success for All, NCTM , 2014, p. 17.</a:t>
            </a:r>
            <a:endParaRPr/>
          </a:p>
          <a:p>
            <a:pPr marL="0" lvl="0" indent="0" algn="l" rtl="0">
              <a:lnSpc>
                <a:spcPct val="5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marR="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Tasks should provide opportunities for students to make sense of mathematics. </a:t>
            </a:r>
            <a:r>
              <a:rPr lang="en-US" sz="1200">
                <a:latin typeface="Arial"/>
                <a:ea typeface="Arial"/>
                <a:cs typeface="Arial"/>
                <a:sym typeface="Arial"/>
              </a:rPr>
              <a:t>Rich mathematical tasks engage students in sense-making through deeper learning that require high levels of thinking, reasoning, and problem solving.</a:t>
            </a:r>
            <a:endParaRPr/>
          </a:p>
          <a:p>
            <a:pPr marL="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a:t>
            </a:r>
            <a:endParaRPr/>
          </a:p>
        </p:txBody>
      </p:sp>
      <p:sp>
        <p:nvSpPr>
          <p:cNvPr id="399" name="Google Shape;399;p24: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5: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50000"/>
              </a:lnSpc>
              <a:spcBef>
                <a:spcPts val="0"/>
              </a:spcBef>
              <a:spcAft>
                <a:spcPts val="0"/>
              </a:spcAft>
              <a:buClr>
                <a:schemeClr val="dk1"/>
              </a:buClr>
              <a:buSzPts val="1200"/>
              <a:buFont typeface="Arial"/>
              <a:buNone/>
            </a:pPr>
            <a:r>
              <a:rPr lang="en-US">
                <a:latin typeface="Arial"/>
                <a:ea typeface="Arial"/>
                <a:cs typeface="Arial"/>
                <a:sym typeface="Arial"/>
              </a:rPr>
              <a:t>Source: Principles to Action: Ensuring Mathematical Success for All, NCTM , 2014, p. 18.</a:t>
            </a:r>
            <a:endParaRPr/>
          </a:p>
          <a:p>
            <a:pPr marL="0" lvl="0" indent="0" algn="l" rtl="0">
              <a:lnSpc>
                <a:spcPct val="5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THINK,PAIR AND SHARE:</a:t>
            </a:r>
            <a:endParaRPr/>
          </a:p>
          <a:p>
            <a:pPr marL="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Ask participants if the math tasks provided in students’ texts have all the characteristics of a GOOD math task.  If NO, discuss what traits are usually missing in textbook provided math tasks.</a:t>
            </a:r>
            <a:endParaRPr/>
          </a:p>
          <a:p>
            <a:pPr marL="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Ask participants to share how they find GOOD math tasks (outside of the adopted textbook) for their students.  </a:t>
            </a:r>
            <a:endParaRPr/>
          </a:p>
          <a:p>
            <a:pPr marL="0" lvl="0" indent="0" algn="l" rtl="0">
              <a:lnSpc>
                <a:spcPct val="5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p:txBody>
      </p:sp>
      <p:sp>
        <p:nvSpPr>
          <p:cNvPr id="408" name="Google Shape;408;p25: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Mathematical tasks are central to the learning of mathematics. For example, they can “provide the stimulus for students to think about particular concepts and procedures, their connections with other mathematical ideas, and their applications to real-world contexts”  (National Council of Teachers of Mathematics (NCTM), 1991).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However, mathematical tasks have no life of their own as a tool for learning. It is the teacher and students who give them life based on how they are interpreted and enacted in the classroom.</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Watch t</a:t>
            </a:r>
            <a:r>
              <a:rPr lang="en-US">
                <a:solidFill>
                  <a:schemeClr val="dk1"/>
                </a:solidFill>
              </a:rPr>
              <a:t>he teacher, Felicia Backus,  engage her students in the mathematics task: How many equilateral triangles can fit together around a single vertex so that the triangles’ edges have no gaps or overlap?   In the short 3-minute video, you will find </a:t>
            </a:r>
            <a:r>
              <a:rPr lang="en-US" sz="1200" b="0" i="0">
                <a:solidFill>
                  <a:schemeClr val="dk1"/>
                </a:solidFill>
                <a:latin typeface="Calibri"/>
                <a:ea typeface="Calibri"/>
                <a:cs typeface="Calibri"/>
                <a:sym typeface="Calibri"/>
              </a:rPr>
              <a:t>the teacher is critical in shaping the task and directing students’ activities so that students have opportunities to engage meaningfully in the mathematics.   </a:t>
            </a:r>
            <a:endParaRPr>
              <a:solidFill>
                <a:schemeClr val="dk1"/>
              </a:solidFil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THINK, PAIR AND SHARE</a:t>
            </a:r>
            <a:endParaRPr/>
          </a:p>
          <a:p>
            <a:pPr marL="0" lvl="0" indent="0" algn="l" rtl="0">
              <a:spcBef>
                <a:spcPts val="0"/>
              </a:spcBef>
              <a:spcAft>
                <a:spcPts val="0"/>
              </a:spcAft>
              <a:buNone/>
            </a:pPr>
            <a:r>
              <a:rPr lang="en-US">
                <a:latin typeface="Arial"/>
                <a:ea typeface="Arial"/>
                <a:cs typeface="Arial"/>
                <a:sym typeface="Arial"/>
              </a:rPr>
              <a:t>Ask participants to respond to the question.  Remind them to utilize their completed </a:t>
            </a:r>
            <a:r>
              <a:rPr lang="en-US" i="1">
                <a:latin typeface="Arial"/>
                <a:ea typeface="Arial"/>
                <a:cs typeface="Arial"/>
                <a:sym typeface="Arial"/>
              </a:rPr>
              <a:t>Effective Teaching Look Fors </a:t>
            </a:r>
            <a:r>
              <a:rPr lang="en-US">
                <a:latin typeface="Arial"/>
                <a:ea typeface="Arial"/>
                <a:cs typeface="Arial"/>
                <a:sym typeface="Arial"/>
              </a:rPr>
              <a:t>form.</a:t>
            </a:r>
            <a:endParaRPr/>
          </a:p>
        </p:txBody>
      </p:sp>
      <p:sp>
        <p:nvSpPr>
          <p:cNvPr id="417" name="Google Shape;417;p26: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7: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endParaRPr b="1"/>
          </a:p>
          <a:p>
            <a:pPr marL="0" lvl="0" indent="0" algn="l" rtl="0">
              <a:spcBef>
                <a:spcPts val="0"/>
              </a:spcBef>
              <a:spcAft>
                <a:spcPts val="0"/>
              </a:spcAft>
              <a:buNone/>
            </a:pPr>
            <a:r>
              <a:rPr lang="en-US" sz="1200" b="0" i="0">
                <a:solidFill>
                  <a:schemeClr val="dk1"/>
                </a:solidFill>
                <a:latin typeface="Calibri"/>
                <a:ea typeface="Calibri"/>
                <a:cs typeface="Calibri"/>
                <a:sym typeface="Calibri"/>
              </a:rPr>
              <a:t>In mathematics education, a representation is a way of encoding an idea or a relationship, and can be both internal (e.g., mental construct) and external (e.g., graph). Thus multiple representations are ways to symbolize, to describe and to refer to the same mathematical entity.   The use of multiple representations supports and requires tasks that involve decision-making and other problem-solving skills  The choice of which representation to use, the task of making representations given other representations, and the understanding of how changes in one representation affect others are examples of such mathematically sophisticated activities.                                                                                                                                                                         Source: </a:t>
            </a:r>
            <a:r>
              <a:rPr lang="en-US" u="sng">
                <a:solidFill>
                  <a:schemeClr val="hlink"/>
                </a:solidFill>
                <a:hlinkClick r:id="rId3"/>
              </a:rPr>
              <a:t>https://en.wikipedia.org/wiki/Multiple_representations_(mathematics_education)</a:t>
            </a:r>
            <a:endParaRPr/>
          </a:p>
          <a:p>
            <a:pPr marL="0" lvl="0" indent="0" algn="l" rtl="0">
              <a:spcBef>
                <a:spcPts val="0"/>
              </a:spcBef>
              <a:spcAft>
                <a:spcPts val="0"/>
              </a:spcAft>
              <a:buNone/>
            </a:pPr>
            <a:endParaRPr b="1"/>
          </a:p>
          <a:p>
            <a:pPr marL="0" lvl="0" indent="0" algn="l" rtl="0">
              <a:spcBef>
                <a:spcPts val="0"/>
              </a:spcBef>
              <a:spcAft>
                <a:spcPts val="0"/>
              </a:spcAft>
              <a:buNone/>
            </a:pPr>
            <a:r>
              <a:rPr lang="en-US" b="0"/>
              <a:t>In this video clip, the teacher Felicia Backus, has asked her students to deduce the angle measures of several polygons.  Look for the types of mathematical representations the students use as they gain intuition for how polygons fit together.  </a:t>
            </a:r>
            <a:endParaRPr/>
          </a:p>
        </p:txBody>
      </p:sp>
      <p:sp>
        <p:nvSpPr>
          <p:cNvPr id="428" name="Google Shape;428;p27: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28: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Source: </a:t>
            </a:r>
            <a:r>
              <a:rPr lang="en-US" i="1">
                <a:latin typeface="Arial"/>
                <a:ea typeface="Arial"/>
                <a:cs typeface="Arial"/>
                <a:sym typeface="Arial"/>
              </a:rPr>
              <a:t>Principles to Action: Ensuring Mathematical Success for All</a:t>
            </a:r>
            <a:r>
              <a:rPr lang="en-US">
                <a:latin typeface="Arial"/>
                <a:ea typeface="Arial"/>
                <a:cs typeface="Arial"/>
                <a:sym typeface="Arial"/>
              </a:rPr>
              <a:t>, NCTM, 2014, p. 24</a:t>
            </a:r>
            <a:endParaRPr>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Ask participants what is meant by representations of mathematical ideas.</a:t>
            </a:r>
            <a:endParaRPr>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440" name="Google Shape;440;p28: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29: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Source: </a:t>
            </a:r>
            <a:r>
              <a:rPr lang="en-US" i="1">
                <a:latin typeface="Arial"/>
                <a:ea typeface="Arial"/>
                <a:cs typeface="Arial"/>
                <a:sym typeface="Arial"/>
              </a:rPr>
              <a:t>Principles to Action: Ensuring Mathematical Success for All</a:t>
            </a:r>
            <a:r>
              <a:rPr lang="en-US">
                <a:latin typeface="Arial"/>
                <a:ea typeface="Arial"/>
                <a:cs typeface="Arial"/>
                <a:sym typeface="Arial"/>
              </a:rPr>
              <a:t>, NCTM, 2014, p. 24</a:t>
            </a:r>
            <a:endParaRPr>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450" name="Google Shape;450;p29: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3: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lnSpc>
                <a:spcPct val="80000"/>
              </a:lnSpc>
              <a:spcBef>
                <a:spcPts val="0"/>
              </a:spcBef>
              <a:spcAft>
                <a:spcPts val="0"/>
              </a:spcAft>
              <a:buNone/>
            </a:pPr>
            <a:r>
              <a:rPr lang="en-US" sz="1110">
                <a:latin typeface="Arial"/>
                <a:ea typeface="Arial"/>
                <a:cs typeface="Arial"/>
                <a:sym typeface="Arial"/>
              </a:rPr>
              <a:t>Source: NCTM   www.nctm.org</a:t>
            </a:r>
            <a:endParaRPr/>
          </a:p>
          <a:p>
            <a:pPr marL="0" lvl="0" indent="0" algn="l" rtl="0">
              <a:lnSpc>
                <a:spcPct val="80000"/>
              </a:lnSpc>
              <a:spcBef>
                <a:spcPts val="0"/>
              </a:spcBef>
              <a:spcAft>
                <a:spcPts val="0"/>
              </a:spcAft>
              <a:buNone/>
            </a:pPr>
            <a:endParaRPr sz="1110">
              <a:latin typeface="Arial"/>
              <a:ea typeface="Arial"/>
              <a:cs typeface="Arial"/>
              <a:sym typeface="Arial"/>
            </a:endParaRPr>
          </a:p>
          <a:p>
            <a:pPr marL="0" lvl="0" indent="0" algn="l" rtl="0">
              <a:lnSpc>
                <a:spcPct val="80000"/>
              </a:lnSpc>
              <a:spcBef>
                <a:spcPts val="0"/>
              </a:spcBef>
              <a:spcAft>
                <a:spcPts val="0"/>
              </a:spcAft>
              <a:buNone/>
            </a:pPr>
            <a:r>
              <a:rPr lang="en-US" sz="1110">
                <a:latin typeface="Arial"/>
                <a:ea typeface="Arial"/>
                <a:cs typeface="Arial"/>
                <a:sym typeface="Arial"/>
              </a:rPr>
              <a:t>Review what has happened in the reform of mathematics education in the US:</a:t>
            </a:r>
            <a:endParaRPr/>
          </a:p>
          <a:p>
            <a:pPr marL="0" lvl="0" indent="0" algn="l" rtl="0">
              <a:lnSpc>
                <a:spcPct val="80000"/>
              </a:lnSpc>
              <a:spcBef>
                <a:spcPts val="0"/>
              </a:spcBef>
              <a:spcAft>
                <a:spcPts val="0"/>
              </a:spcAft>
              <a:buNone/>
            </a:pPr>
            <a:endParaRPr sz="1110">
              <a:latin typeface="Arial"/>
              <a:ea typeface="Arial"/>
              <a:cs typeface="Arial"/>
              <a:sym typeface="Arial"/>
            </a:endParaRPr>
          </a:p>
          <a:p>
            <a:pPr marL="471144" lvl="0" indent="-471144" algn="l" rtl="0">
              <a:lnSpc>
                <a:spcPct val="30000"/>
              </a:lnSpc>
              <a:spcBef>
                <a:spcPts val="0"/>
              </a:spcBef>
              <a:spcAft>
                <a:spcPts val="0"/>
              </a:spcAft>
              <a:buClr>
                <a:srgbClr val="003366"/>
              </a:buClr>
              <a:buSzPts val="1110"/>
              <a:buFont typeface="Arial"/>
              <a:buChar char="•"/>
            </a:pPr>
            <a:r>
              <a:rPr lang="en-US" sz="1110" b="1">
                <a:solidFill>
                  <a:srgbClr val="003366"/>
                </a:solidFill>
                <a:latin typeface="Arial"/>
                <a:ea typeface="Arial"/>
                <a:cs typeface="Arial"/>
                <a:sym typeface="Arial"/>
              </a:rPr>
              <a:t>1989: Curriculum and Evaluation Standards for School Mathematics             </a:t>
            </a:r>
            <a:endParaRPr/>
          </a:p>
          <a:p>
            <a:pPr marL="0" lvl="0" indent="0" algn="l" rtl="0">
              <a:lnSpc>
                <a:spcPct val="30000"/>
              </a:lnSpc>
              <a:spcBef>
                <a:spcPts val="0"/>
              </a:spcBef>
              <a:spcAft>
                <a:spcPts val="0"/>
              </a:spcAft>
              <a:buClr>
                <a:schemeClr val="dk1"/>
              </a:buClr>
              <a:buSzPts val="1110"/>
              <a:buFont typeface="Arial"/>
              <a:buNone/>
            </a:pPr>
            <a:r>
              <a:rPr lang="en-US" sz="1110" b="0" i="0">
                <a:solidFill>
                  <a:schemeClr val="dk1"/>
                </a:solidFill>
                <a:latin typeface="Arial"/>
                <a:ea typeface="Arial"/>
                <a:cs typeface="Arial"/>
                <a:sym typeface="Arial"/>
              </a:rPr>
              <a:t>             In 1989, the National Council of Teachers of Mathematics (NCTM) released a document of major importance for improving the quality of mathematics education in grades K-12. This document, "Curriculum and Evaluation Standards for    </a:t>
            </a:r>
            <a:endParaRPr/>
          </a:p>
          <a:p>
            <a:pPr marL="0" lvl="0" indent="0" algn="l" rtl="0">
              <a:lnSpc>
                <a:spcPct val="30000"/>
              </a:lnSpc>
              <a:spcBef>
                <a:spcPts val="0"/>
              </a:spcBef>
              <a:spcAft>
                <a:spcPts val="0"/>
              </a:spcAft>
              <a:buClr>
                <a:schemeClr val="dk1"/>
              </a:buClr>
              <a:buSzPts val="1110"/>
              <a:buFont typeface="Arial"/>
              <a:buNone/>
            </a:pPr>
            <a:r>
              <a:rPr lang="en-US" sz="1110" b="0" i="0">
                <a:solidFill>
                  <a:schemeClr val="dk1"/>
                </a:solidFill>
                <a:latin typeface="Arial"/>
                <a:ea typeface="Arial"/>
                <a:cs typeface="Arial"/>
                <a:sym typeface="Arial"/>
              </a:rPr>
              <a:t>             School Mathematics," contains a set of standards for judging mathematics curricula and for evaluating the quality of the curriculum and student achievement. It represents the consensus of NCTM's members about the fundamental </a:t>
            </a:r>
            <a:endParaRPr/>
          </a:p>
          <a:p>
            <a:pPr marL="0" lvl="0" indent="0" algn="l" rtl="0">
              <a:lnSpc>
                <a:spcPct val="30000"/>
              </a:lnSpc>
              <a:spcBef>
                <a:spcPts val="0"/>
              </a:spcBef>
              <a:spcAft>
                <a:spcPts val="0"/>
              </a:spcAft>
              <a:buClr>
                <a:schemeClr val="dk1"/>
              </a:buClr>
              <a:buSzPts val="1110"/>
              <a:buFont typeface="Arial"/>
              <a:buNone/>
            </a:pPr>
            <a:r>
              <a:rPr lang="en-US" sz="1110" b="0" i="0">
                <a:solidFill>
                  <a:schemeClr val="dk1"/>
                </a:solidFill>
                <a:latin typeface="Arial"/>
                <a:ea typeface="Arial"/>
                <a:cs typeface="Arial"/>
                <a:sym typeface="Arial"/>
              </a:rPr>
              <a:t>             content that should be included in the school mathematics curriculum, establishing a framework to guide reform in school mathematics. Inherent in the STANDARDS is the belief that all students need to learn more, and often different, </a:t>
            </a:r>
            <a:endParaRPr/>
          </a:p>
          <a:p>
            <a:pPr marL="0" lvl="0" indent="0" algn="l" rtl="0">
              <a:lnSpc>
                <a:spcPct val="30000"/>
              </a:lnSpc>
              <a:spcBef>
                <a:spcPts val="0"/>
              </a:spcBef>
              <a:spcAft>
                <a:spcPts val="0"/>
              </a:spcAft>
              <a:buClr>
                <a:schemeClr val="dk1"/>
              </a:buClr>
              <a:buSzPts val="1110"/>
              <a:buFont typeface="Arial"/>
              <a:buNone/>
            </a:pPr>
            <a:r>
              <a:rPr lang="en-US" sz="1110" b="0" i="0">
                <a:solidFill>
                  <a:schemeClr val="dk1"/>
                </a:solidFill>
                <a:latin typeface="Arial"/>
                <a:ea typeface="Arial"/>
                <a:cs typeface="Arial"/>
                <a:sym typeface="Arial"/>
              </a:rPr>
              <a:t>             mathematics</a:t>
            </a:r>
            <a:endParaRPr/>
          </a:p>
          <a:p>
            <a:pPr marL="0" lvl="0" indent="0" algn="l" rtl="0">
              <a:lnSpc>
                <a:spcPct val="30000"/>
              </a:lnSpc>
              <a:spcBef>
                <a:spcPts val="0"/>
              </a:spcBef>
              <a:spcAft>
                <a:spcPts val="0"/>
              </a:spcAft>
              <a:buClr>
                <a:schemeClr val="dk1"/>
              </a:buClr>
              <a:buSzPts val="1110"/>
              <a:buFont typeface="Calibri"/>
              <a:buNone/>
            </a:pPr>
            <a:endParaRPr sz="1110" b="0" i="0">
              <a:solidFill>
                <a:schemeClr val="dk1"/>
              </a:solidFill>
              <a:latin typeface="Arial"/>
              <a:ea typeface="Arial"/>
              <a:cs typeface="Arial"/>
              <a:sym typeface="Arial"/>
            </a:endParaRPr>
          </a:p>
          <a:p>
            <a:pPr marL="171450" lvl="0" indent="-171450" algn="l" rtl="0">
              <a:lnSpc>
                <a:spcPct val="30000"/>
              </a:lnSpc>
              <a:spcBef>
                <a:spcPts val="0"/>
              </a:spcBef>
              <a:spcAft>
                <a:spcPts val="0"/>
              </a:spcAft>
              <a:buClr>
                <a:schemeClr val="dk1"/>
              </a:buClr>
              <a:buSzPts val="1110"/>
              <a:buFont typeface="Arial"/>
              <a:buChar char="•"/>
            </a:pPr>
            <a:r>
              <a:rPr lang="en-US" sz="1110" b="0" i="0">
                <a:solidFill>
                  <a:schemeClr val="dk1"/>
                </a:solidFill>
                <a:latin typeface="Arial"/>
                <a:ea typeface="Arial"/>
                <a:cs typeface="Arial"/>
                <a:sym typeface="Arial"/>
              </a:rPr>
              <a:t>        </a:t>
            </a:r>
            <a:r>
              <a:rPr lang="en-US" sz="1110" b="1" i="0">
                <a:solidFill>
                  <a:schemeClr val="dk1"/>
                </a:solidFill>
                <a:latin typeface="Arial"/>
                <a:ea typeface="Arial"/>
                <a:cs typeface="Arial"/>
                <a:sym typeface="Arial"/>
              </a:rPr>
              <a:t>2000 Principles</a:t>
            </a:r>
            <a:r>
              <a:rPr lang="en-US" sz="1110" b="1">
                <a:solidFill>
                  <a:srgbClr val="003366"/>
                </a:solidFill>
                <a:latin typeface="Arial"/>
                <a:ea typeface="Arial"/>
                <a:cs typeface="Arial"/>
                <a:sym typeface="Arial"/>
              </a:rPr>
              <a:t> and Standards for School </a:t>
            </a:r>
            <a:endParaRPr/>
          </a:p>
          <a:p>
            <a:pPr marL="0" lvl="0" indent="0" algn="l" rtl="0">
              <a:lnSpc>
                <a:spcPct val="80000"/>
              </a:lnSpc>
              <a:spcBef>
                <a:spcPts val="0"/>
              </a:spcBef>
              <a:spcAft>
                <a:spcPts val="0"/>
              </a:spcAft>
              <a:buNone/>
            </a:pPr>
            <a:r>
              <a:rPr lang="en-US" sz="1110" b="0" i="0">
                <a:solidFill>
                  <a:schemeClr val="dk1"/>
                </a:solidFill>
                <a:latin typeface="Arial"/>
                <a:ea typeface="Arial"/>
                <a:cs typeface="Arial"/>
                <a:sym typeface="Arial"/>
              </a:rPr>
              <a:t>             A comprehensive and coherent set of mathematics standards for each and every student from prekindergarten through grade 12, </a:t>
            </a:r>
            <a:r>
              <a:rPr lang="en-US" sz="1110" b="0" i="1">
                <a:solidFill>
                  <a:schemeClr val="dk1"/>
                </a:solidFill>
                <a:latin typeface="Arial"/>
                <a:ea typeface="Arial"/>
                <a:cs typeface="Arial"/>
                <a:sym typeface="Arial"/>
              </a:rPr>
              <a:t>Principles and Standards </a:t>
            </a:r>
            <a:r>
              <a:rPr lang="en-US" sz="1110" b="0" i="0">
                <a:solidFill>
                  <a:schemeClr val="dk1"/>
                </a:solidFill>
                <a:latin typeface="Arial"/>
                <a:ea typeface="Arial"/>
                <a:cs typeface="Arial"/>
                <a:sym typeface="Arial"/>
              </a:rPr>
              <a:t>is the first set of rigorous, college and career readiness standards for the 21st </a:t>
            </a:r>
            <a:endParaRPr/>
          </a:p>
          <a:p>
            <a:pPr marL="0" lvl="0" indent="0" algn="l" rtl="0">
              <a:lnSpc>
                <a:spcPct val="80000"/>
              </a:lnSpc>
              <a:spcBef>
                <a:spcPts val="0"/>
              </a:spcBef>
              <a:spcAft>
                <a:spcPts val="0"/>
              </a:spcAft>
              <a:buNone/>
            </a:pPr>
            <a:r>
              <a:rPr lang="en-US" sz="1110" b="0" i="0">
                <a:solidFill>
                  <a:schemeClr val="dk1"/>
                </a:solidFill>
                <a:latin typeface="Arial"/>
                <a:ea typeface="Arial"/>
                <a:cs typeface="Arial"/>
                <a:sym typeface="Arial"/>
              </a:rPr>
              <a:t>             century. </a:t>
            </a:r>
            <a:r>
              <a:rPr lang="en-US" sz="1110" b="0" i="1">
                <a:solidFill>
                  <a:schemeClr val="dk1"/>
                </a:solidFill>
                <a:latin typeface="Arial"/>
                <a:ea typeface="Arial"/>
                <a:cs typeface="Arial"/>
                <a:sym typeface="Arial"/>
              </a:rPr>
              <a:t>Principles and Standards for School Mathematics</a:t>
            </a:r>
            <a:r>
              <a:rPr lang="en-US" sz="1110" b="0" i="0">
                <a:solidFill>
                  <a:schemeClr val="dk1"/>
                </a:solidFill>
                <a:latin typeface="Arial"/>
                <a:ea typeface="Arial"/>
                <a:cs typeface="Arial"/>
                <a:sym typeface="Arial"/>
              </a:rPr>
              <a:t> outlines the essential components of a high-quality school mathematics program. It emphasizes the need for well-prepared and well-supported teachers and administrators, and it </a:t>
            </a:r>
            <a:endParaRPr/>
          </a:p>
          <a:p>
            <a:pPr marL="0" lvl="0" indent="0" algn="l" rtl="0">
              <a:lnSpc>
                <a:spcPct val="80000"/>
              </a:lnSpc>
              <a:spcBef>
                <a:spcPts val="0"/>
              </a:spcBef>
              <a:spcAft>
                <a:spcPts val="0"/>
              </a:spcAft>
              <a:buNone/>
            </a:pPr>
            <a:r>
              <a:rPr lang="en-US" sz="1110" b="0" i="0">
                <a:solidFill>
                  <a:schemeClr val="dk1"/>
                </a:solidFill>
                <a:latin typeface="Arial"/>
                <a:ea typeface="Arial"/>
                <a:cs typeface="Arial"/>
                <a:sym typeface="Arial"/>
              </a:rPr>
              <a:t>             acknowledges the importance of a carefully organized system for assessing students’ learning and a program’s effectiveness.  </a:t>
            </a:r>
            <a:r>
              <a:rPr lang="en-US" sz="1110" b="0" i="1">
                <a:solidFill>
                  <a:schemeClr val="dk1"/>
                </a:solidFill>
                <a:latin typeface="Arial"/>
                <a:ea typeface="Arial"/>
                <a:cs typeface="Arial"/>
                <a:sym typeface="Arial"/>
              </a:rPr>
              <a:t>Principles and Standards</a:t>
            </a:r>
            <a:r>
              <a:rPr lang="en-US" sz="1110" b="0" i="0">
                <a:solidFill>
                  <a:schemeClr val="dk1"/>
                </a:solidFill>
                <a:latin typeface="Arial"/>
                <a:ea typeface="Arial"/>
                <a:cs typeface="Arial"/>
                <a:sym typeface="Arial"/>
              </a:rPr>
              <a:t> calls for all partners—students, teachers, administrators, community leaders, and </a:t>
            </a:r>
            <a:endParaRPr/>
          </a:p>
          <a:p>
            <a:pPr marL="0" lvl="0" indent="0" algn="l" rtl="0">
              <a:lnSpc>
                <a:spcPct val="80000"/>
              </a:lnSpc>
              <a:spcBef>
                <a:spcPts val="0"/>
              </a:spcBef>
              <a:spcAft>
                <a:spcPts val="0"/>
              </a:spcAft>
              <a:buNone/>
            </a:pPr>
            <a:r>
              <a:rPr lang="en-US" sz="1110" b="0" i="0">
                <a:solidFill>
                  <a:schemeClr val="dk1"/>
                </a:solidFill>
                <a:latin typeface="Arial"/>
                <a:ea typeface="Arial"/>
                <a:cs typeface="Arial"/>
                <a:sym typeface="Arial"/>
              </a:rPr>
              <a:t>             parents—to contribute to building a high-quality mathematics program for each and every student.</a:t>
            </a:r>
            <a:endParaRPr sz="1110">
              <a:solidFill>
                <a:srgbClr val="003366"/>
              </a:solidFill>
              <a:latin typeface="Arial"/>
              <a:ea typeface="Arial"/>
              <a:cs typeface="Arial"/>
              <a:sym typeface="Arial"/>
            </a:endParaRPr>
          </a:p>
          <a:p>
            <a:pPr marL="0" lvl="0" indent="0" algn="l" rtl="0">
              <a:lnSpc>
                <a:spcPct val="30000"/>
              </a:lnSpc>
              <a:spcBef>
                <a:spcPts val="0"/>
              </a:spcBef>
              <a:spcAft>
                <a:spcPts val="0"/>
              </a:spcAft>
              <a:buClr>
                <a:srgbClr val="003366"/>
              </a:buClr>
              <a:buSzPts val="1110"/>
              <a:buFont typeface="Arial"/>
              <a:buNone/>
            </a:pPr>
            <a:r>
              <a:rPr lang="en-US" sz="1110">
                <a:solidFill>
                  <a:srgbClr val="003366"/>
                </a:solidFill>
                <a:latin typeface="Arial"/>
                <a:ea typeface="Arial"/>
                <a:cs typeface="Arial"/>
                <a:sym typeface="Arial"/>
              </a:rPr>
              <a:t>             </a:t>
            </a:r>
            <a:endParaRPr/>
          </a:p>
          <a:p>
            <a:pPr marL="471144" lvl="0" indent="-471144" algn="l" rtl="0">
              <a:lnSpc>
                <a:spcPct val="30000"/>
              </a:lnSpc>
              <a:spcBef>
                <a:spcPts val="0"/>
              </a:spcBef>
              <a:spcAft>
                <a:spcPts val="0"/>
              </a:spcAft>
              <a:buClr>
                <a:srgbClr val="003366"/>
              </a:buClr>
              <a:buSzPts val="1110"/>
              <a:buFont typeface="Arial"/>
              <a:buChar char="•"/>
            </a:pPr>
            <a:r>
              <a:rPr lang="en-US" sz="1110" b="1">
                <a:solidFill>
                  <a:srgbClr val="003366"/>
                </a:solidFill>
                <a:latin typeface="Arial"/>
                <a:ea typeface="Arial"/>
                <a:cs typeface="Arial"/>
                <a:sym typeface="Arial"/>
              </a:rPr>
              <a:t>2006 Curriculum Focal Points  </a:t>
            </a:r>
            <a:endParaRPr/>
          </a:p>
          <a:p>
            <a:pPr marL="0" lvl="0" indent="0" algn="l" rtl="0">
              <a:lnSpc>
                <a:spcPct val="30000"/>
              </a:lnSpc>
              <a:spcBef>
                <a:spcPts val="0"/>
              </a:spcBef>
              <a:spcAft>
                <a:spcPts val="0"/>
              </a:spcAft>
              <a:buClr>
                <a:srgbClr val="003366"/>
              </a:buClr>
              <a:buSzPts val="1110"/>
              <a:buFont typeface="Arial"/>
              <a:buNone/>
            </a:pPr>
            <a:r>
              <a:rPr lang="en-US" sz="1110" b="1">
                <a:solidFill>
                  <a:srgbClr val="003366"/>
                </a:solidFill>
                <a:latin typeface="Arial"/>
                <a:ea typeface="Arial"/>
                <a:cs typeface="Arial"/>
                <a:sym typeface="Arial"/>
              </a:rPr>
              <a:t>            </a:t>
            </a:r>
            <a:r>
              <a:rPr lang="en-US" sz="1110" b="0" i="0">
                <a:solidFill>
                  <a:schemeClr val="dk1"/>
                </a:solidFill>
                <a:latin typeface="Arial"/>
                <a:ea typeface="Arial"/>
                <a:cs typeface="Arial"/>
                <a:sym typeface="Arial"/>
              </a:rPr>
              <a:t>Curriculum Focal Points are the most important mathematical topics for each grade level. They comprise related ideas, concepts, skills, and procedures that form the foundation for understanding and using mathematics and lasting</a:t>
            </a:r>
            <a:endParaRPr/>
          </a:p>
          <a:p>
            <a:pPr marL="0" lvl="0" indent="0" algn="l" rtl="0">
              <a:lnSpc>
                <a:spcPct val="30000"/>
              </a:lnSpc>
              <a:spcBef>
                <a:spcPts val="0"/>
              </a:spcBef>
              <a:spcAft>
                <a:spcPts val="0"/>
              </a:spcAft>
              <a:buClr>
                <a:schemeClr val="dk1"/>
              </a:buClr>
              <a:buSzPts val="1110"/>
              <a:buFont typeface="Arial"/>
              <a:buNone/>
            </a:pPr>
            <a:r>
              <a:rPr lang="en-US" sz="1110" b="0" i="0">
                <a:solidFill>
                  <a:schemeClr val="dk1"/>
                </a:solidFill>
                <a:latin typeface="Arial"/>
                <a:ea typeface="Arial"/>
                <a:cs typeface="Arial"/>
                <a:sym typeface="Arial"/>
              </a:rPr>
              <a:t>            learning. Curriculum Focal Points have been integral in the revision of many state math standards for Pre-K through grade 8.</a:t>
            </a:r>
            <a:endParaRPr sz="1110">
              <a:solidFill>
                <a:srgbClr val="003366"/>
              </a:solidFill>
              <a:latin typeface="Arial"/>
              <a:ea typeface="Arial"/>
              <a:cs typeface="Arial"/>
              <a:sym typeface="Arial"/>
            </a:endParaRPr>
          </a:p>
          <a:p>
            <a:pPr marL="471144" lvl="0" indent="-400660" algn="l" rtl="0">
              <a:lnSpc>
                <a:spcPct val="30000"/>
              </a:lnSpc>
              <a:spcBef>
                <a:spcPts val="0"/>
              </a:spcBef>
              <a:spcAft>
                <a:spcPts val="0"/>
              </a:spcAft>
              <a:buClr>
                <a:schemeClr val="dk1"/>
              </a:buClr>
              <a:buSzPts val="1110"/>
              <a:buFont typeface="Arial"/>
              <a:buNone/>
            </a:pPr>
            <a:endParaRPr sz="1110">
              <a:solidFill>
                <a:srgbClr val="003366"/>
              </a:solidFill>
              <a:latin typeface="Arial"/>
              <a:ea typeface="Arial"/>
              <a:cs typeface="Arial"/>
              <a:sym typeface="Arial"/>
            </a:endParaRPr>
          </a:p>
          <a:p>
            <a:pPr marL="471144" lvl="0" indent="-471144" algn="l" rtl="0">
              <a:lnSpc>
                <a:spcPct val="30000"/>
              </a:lnSpc>
              <a:spcBef>
                <a:spcPts val="0"/>
              </a:spcBef>
              <a:spcAft>
                <a:spcPts val="0"/>
              </a:spcAft>
              <a:buClr>
                <a:srgbClr val="003366"/>
              </a:buClr>
              <a:buSzPts val="1110"/>
              <a:buFont typeface="Arial"/>
              <a:buChar char="•"/>
            </a:pPr>
            <a:r>
              <a:rPr lang="en-US" sz="1110" b="1">
                <a:solidFill>
                  <a:srgbClr val="003366"/>
                </a:solidFill>
                <a:latin typeface="Arial"/>
                <a:ea typeface="Arial"/>
                <a:cs typeface="Arial"/>
                <a:sym typeface="Arial"/>
              </a:rPr>
              <a:t>2010 Focus in High School Mathematics</a:t>
            </a:r>
            <a:endParaRPr/>
          </a:p>
          <a:p>
            <a:pPr marL="0" lvl="0" indent="0" algn="l" rtl="0">
              <a:lnSpc>
                <a:spcPct val="30000"/>
              </a:lnSpc>
              <a:spcBef>
                <a:spcPts val="0"/>
              </a:spcBef>
              <a:spcAft>
                <a:spcPts val="0"/>
              </a:spcAft>
              <a:buClr>
                <a:srgbClr val="003366"/>
              </a:buClr>
              <a:buSzPts val="1110"/>
              <a:buFont typeface="Arial"/>
              <a:buNone/>
            </a:pPr>
            <a:r>
              <a:rPr lang="en-US" sz="1110" b="0">
                <a:solidFill>
                  <a:srgbClr val="003366"/>
                </a:solidFill>
                <a:latin typeface="Arial"/>
                <a:ea typeface="Arial"/>
                <a:cs typeface="Arial"/>
                <a:sym typeface="Arial"/>
              </a:rPr>
              <a:t>            </a:t>
            </a:r>
            <a:r>
              <a:rPr lang="en-US" sz="1110" b="0" i="0">
                <a:solidFill>
                  <a:schemeClr val="dk1"/>
                </a:solidFill>
                <a:latin typeface="Arial"/>
                <a:ea typeface="Arial"/>
                <a:cs typeface="Arial"/>
                <a:sym typeface="Arial"/>
              </a:rPr>
              <a:t>Focus in High School Mathematics: Reasoning and Sense Making is a conceptual framework to guide the development of future publications and tools related to grades 9–12 mathematics curriculum and instruction. It suggests practical</a:t>
            </a:r>
            <a:endParaRPr/>
          </a:p>
          <a:p>
            <a:pPr marL="0" lvl="0" indent="0" algn="l" rtl="0">
              <a:lnSpc>
                <a:spcPct val="30000"/>
              </a:lnSpc>
              <a:spcBef>
                <a:spcPts val="0"/>
              </a:spcBef>
              <a:spcAft>
                <a:spcPts val="0"/>
              </a:spcAft>
              <a:buClr>
                <a:schemeClr val="dk1"/>
              </a:buClr>
              <a:buSzPts val="1110"/>
              <a:buFont typeface="Arial"/>
              <a:buNone/>
            </a:pPr>
            <a:r>
              <a:rPr lang="en-US" sz="1110" b="0" i="0">
                <a:solidFill>
                  <a:schemeClr val="dk1"/>
                </a:solidFill>
                <a:latin typeface="Arial"/>
                <a:ea typeface="Arial"/>
                <a:cs typeface="Arial"/>
                <a:sym typeface="Arial"/>
              </a:rPr>
              <a:t>            changes to the high school mathematics curriculum to refocus learning on reasoning and sense making. This shift constitutes a substantial rethinking of the high school math curriculum, advocating for more and better mathematics.</a:t>
            </a:r>
            <a:endParaRPr sz="1110" b="0">
              <a:solidFill>
                <a:srgbClr val="003366"/>
              </a:solidFill>
              <a:latin typeface="Arial"/>
              <a:ea typeface="Arial"/>
              <a:cs typeface="Arial"/>
              <a:sym typeface="Arial"/>
            </a:endParaRPr>
          </a:p>
          <a:p>
            <a:pPr marL="0" lvl="0" indent="0" algn="l" rtl="0">
              <a:lnSpc>
                <a:spcPct val="80000"/>
              </a:lnSpc>
              <a:spcBef>
                <a:spcPts val="0"/>
              </a:spcBef>
              <a:spcAft>
                <a:spcPts val="0"/>
              </a:spcAft>
              <a:buClr>
                <a:srgbClr val="003366"/>
              </a:buClr>
              <a:buSzPts val="1110"/>
              <a:buFont typeface="Arial"/>
              <a:buNone/>
            </a:pPr>
            <a:r>
              <a:rPr lang="en-US" sz="1110" b="0">
                <a:solidFill>
                  <a:srgbClr val="003366"/>
                </a:solidFill>
                <a:latin typeface="Arial"/>
                <a:ea typeface="Arial"/>
                <a:cs typeface="Arial"/>
                <a:sym typeface="Arial"/>
              </a:rPr>
              <a:t>              </a:t>
            </a:r>
            <a:endParaRPr sz="1480" b="0">
              <a:latin typeface="Arial"/>
              <a:ea typeface="Arial"/>
              <a:cs typeface="Arial"/>
              <a:sym typeface="Arial"/>
            </a:endParaRPr>
          </a:p>
          <a:p>
            <a:pPr marL="0" lvl="0" indent="0" algn="l" rtl="0">
              <a:lnSpc>
                <a:spcPct val="80000"/>
              </a:lnSpc>
              <a:spcBef>
                <a:spcPts val="0"/>
              </a:spcBef>
              <a:spcAft>
                <a:spcPts val="0"/>
              </a:spcAft>
              <a:buNone/>
            </a:pPr>
            <a:endParaRPr sz="1110"/>
          </a:p>
        </p:txBody>
      </p:sp>
      <p:sp>
        <p:nvSpPr>
          <p:cNvPr id="186" name="Google Shape;186;p3: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30: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80000"/>
              </a:lnSpc>
              <a:spcBef>
                <a:spcPts val="0"/>
              </a:spcBef>
              <a:spcAft>
                <a:spcPts val="0"/>
              </a:spcAft>
              <a:buClr>
                <a:schemeClr val="dk1"/>
              </a:buClr>
              <a:buSzPts val="1110"/>
              <a:buFont typeface="Arial"/>
              <a:buNone/>
            </a:pPr>
            <a:r>
              <a:rPr lang="en-US" sz="1110">
                <a:latin typeface="Arial"/>
                <a:ea typeface="Arial"/>
                <a:cs typeface="Arial"/>
                <a:sym typeface="Arial"/>
              </a:rPr>
              <a:t>Source: </a:t>
            </a:r>
            <a:r>
              <a:rPr lang="en-US" sz="1110" i="1">
                <a:latin typeface="Arial"/>
                <a:ea typeface="Arial"/>
                <a:cs typeface="Arial"/>
                <a:sym typeface="Arial"/>
              </a:rPr>
              <a:t>Principles to Action: Ensuring Mathematical Success for All</a:t>
            </a:r>
            <a:r>
              <a:rPr lang="en-US" sz="1110">
                <a:latin typeface="Arial"/>
                <a:ea typeface="Arial"/>
                <a:cs typeface="Arial"/>
                <a:sym typeface="Arial"/>
              </a:rPr>
              <a:t>, NCTM, 2014, p. 25</a:t>
            </a:r>
            <a:endParaRPr sz="1110">
              <a:solidFill>
                <a:schemeClr val="dk1"/>
              </a:solidFill>
              <a:latin typeface="Arial"/>
              <a:ea typeface="Arial"/>
              <a:cs typeface="Arial"/>
              <a:sym typeface="Arial"/>
            </a:endParaRPr>
          </a:p>
          <a:p>
            <a:pPr marL="0" lvl="0" indent="0" algn="l" rtl="0">
              <a:lnSpc>
                <a:spcPct val="30000"/>
              </a:lnSpc>
              <a:spcBef>
                <a:spcPts val="0"/>
              </a:spcBef>
              <a:spcAft>
                <a:spcPts val="0"/>
              </a:spcAft>
              <a:buClr>
                <a:schemeClr val="dk1"/>
              </a:buClr>
              <a:buSzPts val="1110"/>
              <a:buFont typeface="Arial"/>
              <a:buNone/>
            </a:pPr>
            <a:endParaRPr sz="1110">
              <a:solidFill>
                <a:schemeClr val="dk1"/>
              </a:solidFill>
              <a:latin typeface="Arial"/>
              <a:ea typeface="Arial"/>
              <a:cs typeface="Arial"/>
              <a:sym typeface="Arial"/>
            </a:endParaRPr>
          </a:p>
          <a:p>
            <a:pPr marL="0" lvl="0" indent="0" algn="l" rtl="0">
              <a:lnSpc>
                <a:spcPct val="80000"/>
              </a:lnSpc>
              <a:spcBef>
                <a:spcPts val="0"/>
              </a:spcBef>
              <a:spcAft>
                <a:spcPts val="0"/>
              </a:spcAft>
              <a:buNone/>
            </a:pPr>
            <a:r>
              <a:rPr lang="en-US" sz="1110">
                <a:latin typeface="Arial"/>
                <a:ea typeface="Arial"/>
                <a:cs typeface="Arial"/>
                <a:sym typeface="Arial"/>
              </a:rPr>
              <a:t>Engage participants in a discussion of the graphic. Some probing questions you might ask include:</a:t>
            </a:r>
            <a:endParaRPr sz="1110" b="1">
              <a:latin typeface="Arial"/>
              <a:ea typeface="Arial"/>
              <a:cs typeface="Arial"/>
              <a:sym typeface="Arial"/>
            </a:endParaRPr>
          </a:p>
          <a:p>
            <a:pPr marL="230188" lvl="0" indent="-228600" algn="l" rtl="0">
              <a:lnSpc>
                <a:spcPct val="80000"/>
              </a:lnSpc>
              <a:spcBef>
                <a:spcPts val="0"/>
              </a:spcBef>
              <a:spcAft>
                <a:spcPts val="0"/>
              </a:spcAft>
              <a:buClr>
                <a:schemeClr val="dk1"/>
              </a:buClr>
              <a:buSzPts val="2220"/>
              <a:buFont typeface="Arial"/>
              <a:buChar char="•"/>
            </a:pPr>
            <a:r>
              <a:rPr lang="en-US" sz="2220">
                <a:latin typeface="Arial"/>
                <a:ea typeface="Arial"/>
                <a:cs typeface="Arial"/>
                <a:sym typeface="Arial"/>
              </a:rPr>
              <a:t>What is the distinction between physical and visual representations?</a:t>
            </a:r>
            <a:endParaRPr/>
          </a:p>
          <a:p>
            <a:pPr marL="230188" lvl="1" indent="-228600" algn="l" rtl="0">
              <a:lnSpc>
                <a:spcPct val="80000"/>
              </a:lnSpc>
              <a:spcBef>
                <a:spcPts val="1200"/>
              </a:spcBef>
              <a:spcAft>
                <a:spcPts val="0"/>
              </a:spcAft>
              <a:buClr>
                <a:schemeClr val="dk1"/>
              </a:buClr>
              <a:buSzPts val="2220"/>
              <a:buFont typeface="Arial"/>
              <a:buChar char="•"/>
            </a:pPr>
            <a:r>
              <a:rPr lang="en-US" sz="2220">
                <a:latin typeface="Arial"/>
                <a:ea typeface="Arial"/>
                <a:cs typeface="Arial"/>
                <a:sym typeface="Arial"/>
              </a:rPr>
              <a:t>Describe some physical representations that might support students’ thinking.</a:t>
            </a:r>
            <a:endParaRPr/>
          </a:p>
          <a:p>
            <a:pPr marL="230188" lvl="1" indent="-228600" algn="l" rtl="0">
              <a:lnSpc>
                <a:spcPct val="80000"/>
              </a:lnSpc>
              <a:spcBef>
                <a:spcPts val="1200"/>
              </a:spcBef>
              <a:spcAft>
                <a:spcPts val="0"/>
              </a:spcAft>
              <a:buClr>
                <a:schemeClr val="dk1"/>
              </a:buClr>
              <a:buSzPts val="2220"/>
              <a:buFont typeface="Arial"/>
              <a:buChar char="•"/>
            </a:pPr>
            <a:r>
              <a:rPr lang="en-US" sz="2220">
                <a:latin typeface="Arial"/>
                <a:ea typeface="Arial"/>
                <a:cs typeface="Arial"/>
                <a:sym typeface="Arial"/>
              </a:rPr>
              <a:t>Describe some visual representations you would expect students to produce. </a:t>
            </a:r>
            <a:endParaRPr/>
          </a:p>
          <a:p>
            <a:pPr marL="230188" lvl="1" indent="-228600" algn="l" rtl="0">
              <a:lnSpc>
                <a:spcPct val="80000"/>
              </a:lnSpc>
              <a:spcBef>
                <a:spcPts val="1200"/>
              </a:spcBef>
              <a:spcAft>
                <a:spcPts val="0"/>
              </a:spcAft>
              <a:buClr>
                <a:schemeClr val="dk1"/>
              </a:buClr>
              <a:buSzPts val="2220"/>
              <a:buFont typeface="Arial"/>
              <a:buChar char="•"/>
            </a:pPr>
            <a:r>
              <a:rPr lang="en-US" sz="2220">
                <a:latin typeface="Arial"/>
                <a:ea typeface="Arial"/>
                <a:cs typeface="Arial"/>
                <a:sym typeface="Arial"/>
              </a:rPr>
              <a:t>In the diagram, why do the arrows go both ways?  </a:t>
            </a:r>
            <a:endParaRPr/>
          </a:p>
          <a:p>
            <a:pPr marL="0" lvl="0" indent="0" algn="l" rtl="0">
              <a:lnSpc>
                <a:spcPct val="30000"/>
              </a:lnSpc>
              <a:spcBef>
                <a:spcPts val="1200"/>
              </a:spcBef>
              <a:spcAft>
                <a:spcPts val="0"/>
              </a:spcAft>
              <a:buClr>
                <a:schemeClr val="dk1"/>
              </a:buClr>
              <a:buSzPts val="1110"/>
              <a:buFont typeface="Arial"/>
              <a:buNone/>
            </a:pPr>
            <a:endParaRPr sz="1110">
              <a:latin typeface="Arial"/>
              <a:ea typeface="Arial"/>
              <a:cs typeface="Arial"/>
              <a:sym typeface="Arial"/>
            </a:endParaRPr>
          </a:p>
          <a:p>
            <a:pPr marL="0" lvl="0" indent="0" algn="l" rtl="0">
              <a:lnSpc>
                <a:spcPct val="30000"/>
              </a:lnSpc>
              <a:spcBef>
                <a:spcPts val="0"/>
              </a:spcBef>
              <a:spcAft>
                <a:spcPts val="0"/>
              </a:spcAft>
              <a:buClr>
                <a:schemeClr val="dk1"/>
              </a:buClr>
              <a:buSzPts val="1110"/>
              <a:buFont typeface="Arial"/>
              <a:buNone/>
            </a:pPr>
            <a:r>
              <a:rPr lang="en-US" sz="1110">
                <a:latin typeface="Arial"/>
                <a:ea typeface="Arial"/>
                <a:cs typeface="Arial"/>
                <a:sym typeface="Arial"/>
              </a:rPr>
              <a:t>The point is not for students to use different representations just for the sake of it. What’s crucial is that students are using/connecting representations as TOOLS to solve problems and to build understanding of concepts.  </a:t>
            </a:r>
            <a:r>
              <a:rPr lang="en-US" sz="1110"/>
              <a:t>The depth of understanding is related to the strength of connections among mathematical representations that students have internalized (Pape and Tchoshanov 2001; Webb, Boswinkel, and Dekker 2008). For example, students develop understanding of the meaning of the fraction 7/4 (symbolic form) when they can see it as the quantity formed by “7 parts of size one-fourth” with a tape diagram or on a number line (visual form), or measure a string that has a length of 7-fourths yards (physical form).</a:t>
            </a:r>
            <a:endParaRPr sz="1110">
              <a:latin typeface="Arial"/>
              <a:ea typeface="Arial"/>
              <a:cs typeface="Arial"/>
              <a:sym typeface="Arial"/>
            </a:endParaRPr>
          </a:p>
        </p:txBody>
      </p:sp>
      <p:sp>
        <p:nvSpPr>
          <p:cNvPr id="460" name="Google Shape;460;p30: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31: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Source: </a:t>
            </a:r>
            <a:r>
              <a:rPr lang="en-US" i="1">
                <a:latin typeface="Arial"/>
                <a:ea typeface="Arial"/>
                <a:cs typeface="Arial"/>
                <a:sym typeface="Arial"/>
              </a:rPr>
              <a:t>Principles to Action: Ensuring Mathematical Success for All</a:t>
            </a:r>
            <a:r>
              <a:rPr lang="en-US">
                <a:latin typeface="Arial"/>
                <a:ea typeface="Arial"/>
                <a:cs typeface="Arial"/>
                <a:sym typeface="Arial"/>
              </a:rPr>
              <a:t>, NCTM, 2014, p. 25</a:t>
            </a:r>
            <a:endParaRPr>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470" name="Google Shape;470;p31: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32: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Source: Virginia Department of Education Mathematics Institutes 2019  Professional Development Resources</a:t>
            </a:r>
            <a:endParaRPr dirty="0"/>
          </a:p>
          <a:p>
            <a:pPr marL="0" marR="0" lvl="0" indent="0" algn="l" rtl="0">
              <a:lnSpc>
                <a:spcPct val="100000"/>
              </a:lnSpc>
              <a:spcBef>
                <a:spcPts val="0"/>
              </a:spcBef>
              <a:spcAft>
                <a:spcPts val="0"/>
              </a:spcAft>
              <a:buClr>
                <a:schemeClr val="dk1"/>
              </a:buClr>
              <a:buSzPts val="1200"/>
              <a:buFont typeface="Arial"/>
              <a:buNone/>
            </a:pPr>
            <a:r>
              <a:rPr lang="en-US" u="sng" dirty="0">
                <a:solidFill>
                  <a:schemeClr val="hlink"/>
                </a:solidFill>
                <a:latin typeface="Arial"/>
                <a:ea typeface="Arial"/>
                <a:cs typeface="Arial"/>
                <a:sym typeface="Arial"/>
                <a:hlinkClick r:id="rId3"/>
              </a:rPr>
              <a:t>http://www.doe.virginia.gov/instruction/mathematics/professional_development/institutes/2019/index.shtml</a:t>
            </a:r>
            <a:r>
              <a:rPr lang="en-US" dirty="0">
                <a:latin typeface="Arial"/>
                <a:ea typeface="Arial"/>
                <a:cs typeface="Arial"/>
                <a:sym typeface="Arial"/>
              </a:rPr>
              <a:t>  </a:t>
            </a:r>
            <a:endParaRPr dirty="0"/>
          </a:p>
          <a:p>
            <a:pPr marL="0" marR="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Provide participants with a copy of the Rich Mathematical Task Rubric.  Allow time for participants to read the rubric.  </a:t>
            </a:r>
            <a:endParaRPr dirty="0"/>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Discuss the Task Levels and the Descriptions for </a:t>
            </a:r>
            <a:r>
              <a:rPr lang="en-US" b="1" dirty="0">
                <a:latin typeface="Arial"/>
                <a:ea typeface="Arial"/>
                <a:cs typeface="Arial"/>
                <a:sym typeface="Arial"/>
              </a:rPr>
              <a:t>Representations and Connections</a:t>
            </a:r>
            <a:r>
              <a:rPr lang="en-US" dirty="0">
                <a:latin typeface="Arial"/>
                <a:ea typeface="Arial"/>
                <a:cs typeface="Arial"/>
                <a:sym typeface="Arial"/>
              </a:rPr>
              <a:t>.</a:t>
            </a:r>
            <a:endParaRPr dirty="0"/>
          </a:p>
          <a:p>
            <a:pPr marL="0" marR="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p:txBody>
      </p:sp>
      <p:sp>
        <p:nvSpPr>
          <p:cNvPr id="480" name="Google Shape;480;p32: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33: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In mathematics education, a representation is a way of encoding an idea or a relationship, and can be both internal (e.g., mental construct) and external (e.g., graph). Thus multiple representations are ways to symbolize, to describe and to refer to the same mathematical entity.   The use of multiple representations supports and requires tasks that involve decision-making and other problem-solving skills  The choice of which representation to use, the task of making representations given other representations, and the understanding of how changes in one representation affect others are examples of such mathematically sophisticated activities.                                                                                                                                                                         Source: </a:t>
            </a:r>
            <a:r>
              <a:rPr lang="en-US" u="sng">
                <a:solidFill>
                  <a:schemeClr val="hlink"/>
                </a:solidFill>
                <a:hlinkClick r:id="rId3"/>
              </a:rPr>
              <a:t>https://en.wikipedia.org/wiki/Multiple_representations_(mathematics_education)</a:t>
            </a:r>
            <a:endParaRPr/>
          </a:p>
          <a:p>
            <a:pPr marL="0" lvl="0" indent="0" algn="l" rtl="0">
              <a:spcBef>
                <a:spcPts val="0"/>
              </a:spcBef>
              <a:spcAft>
                <a:spcPts val="0"/>
              </a:spcAft>
              <a:buNone/>
            </a:pPr>
            <a:endParaRPr b="1"/>
          </a:p>
          <a:p>
            <a:pPr marL="0" lvl="0" indent="0" algn="l" rtl="0">
              <a:spcBef>
                <a:spcPts val="0"/>
              </a:spcBef>
              <a:spcAft>
                <a:spcPts val="0"/>
              </a:spcAft>
              <a:buNone/>
            </a:pPr>
            <a:r>
              <a:rPr lang="en-US" b="0"/>
              <a:t>In this video clip, the teacher Felicia Backus, has asked her students to deduce the angle measures of several polygons.  Look for the types of mathematical representations the students use as they gain intuition for how polygons fit together.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THINK, PAIR AND SHARE</a:t>
            </a:r>
            <a:endParaRPr/>
          </a:p>
          <a:p>
            <a:pPr marL="0" lvl="0" indent="0" algn="l" rtl="0">
              <a:spcBef>
                <a:spcPts val="0"/>
              </a:spcBef>
              <a:spcAft>
                <a:spcPts val="0"/>
              </a:spcAft>
              <a:buNone/>
            </a:pPr>
            <a:r>
              <a:rPr lang="en-US">
                <a:latin typeface="Arial"/>
                <a:ea typeface="Arial"/>
                <a:cs typeface="Arial"/>
                <a:sym typeface="Arial"/>
              </a:rPr>
              <a:t>In pairs, ask participants to respond to the questions.  Remind them to utilize their completed </a:t>
            </a:r>
            <a:r>
              <a:rPr lang="en-US" i="1">
                <a:latin typeface="Arial"/>
                <a:ea typeface="Arial"/>
                <a:cs typeface="Arial"/>
                <a:sym typeface="Arial"/>
              </a:rPr>
              <a:t>Effective Teaching Look Fors </a:t>
            </a:r>
            <a:r>
              <a:rPr lang="en-US">
                <a:latin typeface="Arial"/>
                <a:ea typeface="Arial"/>
                <a:cs typeface="Arial"/>
                <a:sym typeface="Arial"/>
              </a:rPr>
              <a:t>form.</a:t>
            </a:r>
            <a:endParaRPr/>
          </a:p>
        </p:txBody>
      </p:sp>
      <p:sp>
        <p:nvSpPr>
          <p:cNvPr id="490" name="Google Shape;490;p33: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34: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endParaRPr b="1"/>
          </a:p>
          <a:p>
            <a:pPr marL="0" lvl="0" indent="0" algn="l" rtl="0">
              <a:spcBef>
                <a:spcPts val="0"/>
              </a:spcBef>
              <a:spcAft>
                <a:spcPts val="0"/>
              </a:spcAft>
              <a:buNone/>
            </a:pPr>
            <a:endParaRPr b="0"/>
          </a:p>
        </p:txBody>
      </p:sp>
      <p:sp>
        <p:nvSpPr>
          <p:cNvPr id="501" name="Google Shape;501;p34: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35: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Source: Principles to Action: Ensuring Mathematical Success for All, NCTM, 2014, p. 29</a:t>
            </a:r>
            <a:endParaRPr/>
          </a:p>
          <a:p>
            <a:pPr marL="0" marR="0" lvl="0" indent="0" algn="l" rtl="0">
              <a:lnSpc>
                <a:spcPct val="100000"/>
              </a:lnSpc>
              <a:spcBef>
                <a:spcPts val="0"/>
              </a:spcBef>
              <a:spcAft>
                <a:spcPts val="0"/>
              </a:spcAft>
              <a:buClr>
                <a:schemeClr val="dk1"/>
              </a:buClr>
              <a:buSzPts val="1200"/>
              <a:buFont typeface="Calibri"/>
              <a:buNone/>
            </a:pPr>
            <a:endParaRPr>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Ask participants what are their concerns about facilitating meaningful mathematical discourse.</a:t>
            </a:r>
            <a:endParaRPr/>
          </a:p>
          <a:p>
            <a:pPr marL="0" marR="0" lvl="0" indent="0" algn="l" rtl="0">
              <a:lnSpc>
                <a:spcPct val="100000"/>
              </a:lnSpc>
              <a:spcBef>
                <a:spcPts val="0"/>
              </a:spcBef>
              <a:spcAft>
                <a:spcPts val="0"/>
              </a:spcAft>
              <a:buClr>
                <a:schemeClr val="dk1"/>
              </a:buClr>
              <a:buSzPts val="1200"/>
              <a:buFont typeface="Calibri"/>
              <a:buNone/>
            </a:pPr>
            <a:endParaRPr>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513" name="Google Shape;513;p35: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3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lnSpc>
                <a:spcPct val="5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r>
              <a:rPr lang="en-US">
                <a:latin typeface="Arial"/>
                <a:ea typeface="Arial"/>
                <a:cs typeface="Arial"/>
                <a:sym typeface="Arial"/>
              </a:rPr>
              <a:t>Source: </a:t>
            </a:r>
            <a:r>
              <a:rPr lang="en-US" i="1">
                <a:latin typeface="Arial"/>
                <a:ea typeface="Arial"/>
                <a:cs typeface="Arial"/>
                <a:sym typeface="Arial"/>
              </a:rPr>
              <a:t>Asking Questions and Promoting Discourse</a:t>
            </a:r>
            <a:r>
              <a:rPr lang="en-US">
                <a:latin typeface="Arial"/>
                <a:ea typeface="Arial"/>
                <a:cs typeface="Arial"/>
                <a:sym typeface="Arial"/>
              </a:rPr>
              <a:t>, NCTM </a:t>
            </a:r>
            <a:endParaRPr/>
          </a:p>
          <a:p>
            <a:pPr marL="0" lvl="0" indent="0" algn="l" rtl="0">
              <a:lnSpc>
                <a:spcPct val="50000"/>
              </a:lnSpc>
              <a:spcBef>
                <a:spcPts val="0"/>
              </a:spcBef>
              <a:spcAft>
                <a:spcPts val="0"/>
              </a:spcAft>
              <a:buClr>
                <a:schemeClr val="dk1"/>
              </a:buClr>
              <a:buSzPts val="1200"/>
              <a:buFont typeface="Arial"/>
              <a:buNone/>
            </a:pPr>
            <a:r>
              <a:rPr lang="en-US" u="sng">
                <a:solidFill>
                  <a:schemeClr val="hlink"/>
                </a:solidFill>
                <a:hlinkClick r:id="rId3"/>
              </a:rPr>
              <a:t>https://www.nctm.org/Conferences-and-Professional-Development/Tips-for-Teachers/Asking-Questions-and-Promoting-Discourse/</a:t>
            </a:r>
            <a:endParaRPr/>
          </a:p>
          <a:p>
            <a:pPr marL="0" lvl="0" indent="0" algn="l" rtl="0">
              <a:lnSpc>
                <a:spcPct val="50000"/>
              </a:lnSpc>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Mathematical discourse is a powerful sense-making tool, but it doesn’t just </a:t>
            </a:r>
            <a:r>
              <a:rPr lang="en-US" sz="1200" b="0" i="1" u="none" strike="noStrike">
                <a:solidFill>
                  <a:schemeClr val="dk1"/>
                </a:solidFill>
                <a:latin typeface="Calibri"/>
                <a:ea typeface="Calibri"/>
                <a:cs typeface="Calibri"/>
                <a:sym typeface="Calibri"/>
              </a:rPr>
              <a:t>happen</a:t>
            </a:r>
            <a:r>
              <a:rPr lang="en-US" sz="1200" b="0" i="0" u="none" strike="noStrike">
                <a:solidFill>
                  <a:schemeClr val="dk1"/>
                </a:solidFill>
                <a:latin typeface="Calibri"/>
                <a:ea typeface="Calibri"/>
                <a:cs typeface="Calibri"/>
                <a:sym typeface="Calibri"/>
              </a:rPr>
              <a:t>.  Students must develop both the inclination and habit of attending to each other’s mathematical ideas, and they must have the time and space to make sense of, critique, and develop the ideas.  Teacher talk moves are crucial supports for developing students’ capacity to engage in productive mathematical discussions (Kazemi and Hintz, 2014; Chapin, O’Connor, and Anderson, 2009).</a:t>
            </a:r>
            <a:endParaRPr/>
          </a:p>
          <a:p>
            <a:pPr marL="0" lvl="0" indent="0" algn="l" rtl="0">
              <a:lnSpc>
                <a:spcPct val="5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524" name="Google Shape;524;p36: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37: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lnSpc>
                <a:spcPct val="50000"/>
              </a:lnSpc>
              <a:spcBef>
                <a:spcPts val="0"/>
              </a:spcBef>
              <a:spcAft>
                <a:spcPts val="0"/>
              </a:spcAft>
              <a:buClr>
                <a:schemeClr val="dk1"/>
              </a:buClr>
              <a:buSzPts val="1200"/>
              <a:buFont typeface="Arial"/>
              <a:buNone/>
            </a:pPr>
            <a:r>
              <a:rPr lang="en-US">
                <a:latin typeface="Arial"/>
                <a:ea typeface="Arial"/>
                <a:cs typeface="Arial"/>
                <a:sym typeface="Arial"/>
              </a:rPr>
              <a:t>Source: Principles to Action: Ensuring Mathematical Success for All, NCTM , 2014, p.35.</a:t>
            </a:r>
            <a:endParaRPr/>
          </a:p>
          <a:p>
            <a:pPr marL="0" lvl="0" indent="0" algn="l" rtl="0">
              <a:lnSpc>
                <a:spcPct val="50000"/>
              </a:lnSpc>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r>
              <a:rPr lang="en-US">
                <a:latin typeface="Arial"/>
                <a:ea typeface="Arial"/>
                <a:cs typeface="Arial"/>
                <a:sym typeface="Arial"/>
              </a:rPr>
              <a:t>Ask participants about student interest in engaging in mathematical discourse.    Why do some students try to avoid participating in mathematical discourse?  </a:t>
            </a:r>
            <a:endParaRPr/>
          </a:p>
          <a:p>
            <a:pPr marL="0" lvl="0" indent="0" algn="l" rtl="0">
              <a:lnSpc>
                <a:spcPct val="50000"/>
              </a:lnSpc>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r>
              <a:rPr lang="en-US">
                <a:latin typeface="Arial"/>
                <a:ea typeface="Arial"/>
                <a:cs typeface="Arial"/>
                <a:sym typeface="Arial"/>
              </a:rPr>
              <a:t>How can the teacher help students to become more active participants in mathematical discourse? </a:t>
            </a:r>
            <a:endParaRPr/>
          </a:p>
          <a:p>
            <a:pPr marL="0" lvl="0" indent="0" algn="l" rtl="0">
              <a:lnSpc>
                <a:spcPct val="5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534" name="Google Shape;534;p37: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38: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90000"/>
              </a:lnSpc>
              <a:spcBef>
                <a:spcPts val="0"/>
              </a:spcBef>
              <a:spcAft>
                <a:spcPts val="0"/>
              </a:spcAft>
              <a:buClr>
                <a:schemeClr val="dk1"/>
              </a:buClr>
              <a:buSzPts val="1200"/>
              <a:buFont typeface="Arial"/>
              <a:buNone/>
            </a:pPr>
            <a:r>
              <a:rPr lang="en-US">
                <a:latin typeface="Arial"/>
                <a:ea typeface="Arial"/>
                <a:cs typeface="Arial"/>
                <a:sym typeface="Arial"/>
              </a:rPr>
              <a:t>Source: Virginia Department of Education Mathematics Institutes 2019  Professional Development Resources</a:t>
            </a:r>
            <a:endParaRPr/>
          </a:p>
          <a:p>
            <a:pPr marL="0" marR="0" lvl="0" indent="0" algn="l" rtl="0">
              <a:lnSpc>
                <a:spcPct val="90000"/>
              </a:lnSpc>
              <a:spcBef>
                <a:spcPts val="0"/>
              </a:spcBef>
              <a:spcAft>
                <a:spcPts val="0"/>
              </a:spcAft>
              <a:buClr>
                <a:schemeClr val="dk1"/>
              </a:buClr>
              <a:buSzPts val="1200"/>
              <a:buFont typeface="Arial"/>
              <a:buNone/>
            </a:pPr>
            <a:r>
              <a:rPr lang="en-US">
                <a:latin typeface="Arial"/>
                <a:ea typeface="Arial"/>
                <a:cs typeface="Arial"/>
                <a:sym typeface="Arial"/>
              </a:rPr>
              <a:t>Grades 6-8 Institute PowerPoint</a:t>
            </a:r>
            <a:endParaRPr/>
          </a:p>
          <a:p>
            <a:pPr marL="0" marR="0" lvl="0" indent="0" algn="l" rtl="0">
              <a:lnSpc>
                <a:spcPct val="90000"/>
              </a:lnSpc>
              <a:spcBef>
                <a:spcPts val="0"/>
              </a:spcBef>
              <a:spcAft>
                <a:spcPts val="0"/>
              </a:spcAft>
              <a:buClr>
                <a:schemeClr val="dk1"/>
              </a:buClr>
              <a:buSzPts val="1200"/>
              <a:buFont typeface="Arial"/>
              <a:buNone/>
            </a:pPr>
            <a:r>
              <a:rPr lang="en-US" u="sng">
                <a:solidFill>
                  <a:schemeClr val="hlink"/>
                </a:solidFill>
                <a:latin typeface="Arial"/>
                <a:ea typeface="Arial"/>
                <a:cs typeface="Arial"/>
                <a:sym typeface="Arial"/>
                <a:hlinkClick r:id="rId3"/>
              </a:rPr>
              <a:t>http://www.doe.virginia.gov/instruction/mathematics/professional_development/institutes/2019/index.shtml</a:t>
            </a:r>
            <a:r>
              <a:rPr lang="en-US">
                <a:latin typeface="Arial"/>
                <a:ea typeface="Arial"/>
                <a:cs typeface="Arial"/>
                <a:sym typeface="Arial"/>
              </a:rPr>
              <a:t>  </a:t>
            </a:r>
            <a:endParaRPr/>
          </a:p>
          <a:p>
            <a:pPr marL="0" marR="0" lvl="0" indent="0" algn="l" rtl="0">
              <a:lnSpc>
                <a:spcPct val="9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90000"/>
              </a:lnSpc>
              <a:spcBef>
                <a:spcPts val="0"/>
              </a:spcBef>
              <a:spcAft>
                <a:spcPts val="0"/>
              </a:spcAft>
              <a:buClr>
                <a:schemeClr val="dk1"/>
              </a:buClr>
              <a:buSzPts val="1200"/>
              <a:buFont typeface="Arial"/>
              <a:buNone/>
            </a:pPr>
            <a:r>
              <a:rPr lang="en-US">
                <a:latin typeface="Arial"/>
                <a:ea typeface="Arial"/>
                <a:cs typeface="Arial"/>
                <a:sym typeface="Arial"/>
              </a:rPr>
              <a:t>The chart is from the work of Dr. John Hattie.  He analyzed the impact of student, teacher, home, curriculum and community actions on student learning.  Based on data, each action scored an Effect Rate for the ability to affect student achievement.  The values range from a negative .20 to a positive 1.20.  The higher the score, the greater the positive impact of the action on student achievement.</a:t>
            </a:r>
            <a:endParaRPr/>
          </a:p>
          <a:p>
            <a:pPr marL="0" lvl="0" indent="0" algn="l" rtl="0">
              <a:lnSpc>
                <a:spcPct val="4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lvl="0" indent="0" algn="l" rtl="0">
              <a:lnSpc>
                <a:spcPct val="40000"/>
              </a:lnSpc>
              <a:spcBef>
                <a:spcPts val="0"/>
              </a:spcBef>
              <a:spcAft>
                <a:spcPts val="0"/>
              </a:spcAft>
              <a:buClr>
                <a:schemeClr val="dk1"/>
              </a:buClr>
              <a:buSzPts val="1200"/>
              <a:buFont typeface="Arial"/>
              <a:buNone/>
            </a:pPr>
            <a:r>
              <a:rPr lang="en-US" sz="1200" b="0" i="0">
                <a:solidFill>
                  <a:schemeClr val="dk1"/>
                </a:solidFill>
                <a:latin typeface="Arial"/>
                <a:ea typeface="Arial"/>
                <a:cs typeface="Arial"/>
                <a:sym typeface="Arial"/>
              </a:rPr>
              <a:t>Classroom discussion has an effect size of 0.82, which is more than twice what we need to know that a specific strategy will make a difference in learning. Classroom discussion is defined as “a method of teaching that involves the entire class in a discussion.</a:t>
            </a:r>
            <a:endParaRPr/>
          </a:p>
          <a:p>
            <a:pPr marL="0" lvl="0" indent="0" algn="l" rtl="0">
              <a:lnSpc>
                <a:spcPct val="40000"/>
              </a:lnSpc>
              <a:spcBef>
                <a:spcPts val="0"/>
              </a:spcBef>
              <a:spcAft>
                <a:spcPts val="0"/>
              </a:spcAft>
              <a:buClr>
                <a:schemeClr val="dk1"/>
              </a:buClr>
              <a:buSzPts val="1200"/>
              <a:buFont typeface="Arial"/>
              <a:buNone/>
            </a:pPr>
            <a:endParaRPr sz="1200" b="0" i="0">
              <a:solidFill>
                <a:schemeClr val="dk1"/>
              </a:solidFill>
              <a:latin typeface="Arial"/>
              <a:ea typeface="Arial"/>
              <a:cs typeface="Arial"/>
              <a:sym typeface="Arial"/>
            </a:endParaRPr>
          </a:p>
          <a:p>
            <a:pPr marL="0" lvl="0" indent="0" algn="l" rtl="0">
              <a:lnSpc>
                <a:spcPct val="40000"/>
              </a:lnSpc>
              <a:spcBef>
                <a:spcPts val="0"/>
              </a:spcBef>
              <a:spcAft>
                <a:spcPts val="0"/>
              </a:spcAft>
              <a:buClr>
                <a:schemeClr val="dk1"/>
              </a:buClr>
              <a:buSzPts val="1200"/>
              <a:buFont typeface="Arial"/>
              <a:buNone/>
            </a:pPr>
            <a:r>
              <a:rPr lang="en-US" sz="1200" b="0" i="0">
                <a:solidFill>
                  <a:schemeClr val="dk1"/>
                </a:solidFill>
                <a:latin typeface="Calibri"/>
                <a:ea typeface="Calibri"/>
                <a:cs typeface="Calibri"/>
                <a:sym typeface="Calibri"/>
              </a:rPr>
              <a:t>Classroom discussion is a critical area with a huge effect size.  Classroom discussions provide the opportunity for students to communicate with one another for a variety of functions including to activate prior knowledge, to explore new topics, to learn from others, and to demonstrate their learning.  This is an engagement strategy which provides all students the chance to participate, especially when structured in a way that extends beyond a teacher-student question and answer sequence.  </a:t>
            </a:r>
            <a:endParaRPr/>
          </a:p>
          <a:p>
            <a:pPr marL="0" lvl="0" indent="0" algn="l" rtl="0">
              <a:lnSpc>
                <a:spcPct val="40000"/>
              </a:lnSpc>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1200" b="0" i="0">
                <a:solidFill>
                  <a:schemeClr val="dk1"/>
                </a:solidFill>
                <a:latin typeface="Calibri"/>
                <a:ea typeface="Calibri"/>
                <a:cs typeface="Calibri"/>
                <a:sym typeface="Calibri"/>
              </a:rPr>
              <a:t>Consider what visiblelearning.org, asserts regarding what the most effective classrooms discussions should include:</a:t>
            </a:r>
            <a:endParaRPr/>
          </a:p>
          <a:p>
            <a:pPr marL="171450" lvl="0" indent="-171450" algn="l" rtl="0">
              <a:lnSpc>
                <a:spcPct val="9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creating a series of questions for the students to think about</a:t>
            </a:r>
            <a:endParaRPr/>
          </a:p>
          <a:p>
            <a:pPr marL="171450" lvl="0" indent="-171450" algn="l" rtl="0">
              <a:lnSpc>
                <a:spcPct val="9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allocating enough time in the lesson for an elaborate discussion</a:t>
            </a:r>
            <a:endParaRPr/>
          </a:p>
          <a:p>
            <a:pPr marL="171450" lvl="0" indent="-171450" algn="l" rtl="0">
              <a:lnSpc>
                <a:spcPct val="9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making sure that students can freely express their opinion without being laughed at or ridiculed</a:t>
            </a:r>
            <a:endParaRPr/>
          </a:p>
          <a:p>
            <a:pPr marL="0" lvl="0" indent="0" algn="l" rtl="0">
              <a:lnSpc>
                <a:spcPct val="40000"/>
              </a:lnSpc>
              <a:spcBef>
                <a:spcPts val="0"/>
              </a:spcBef>
              <a:spcAft>
                <a:spcPts val="0"/>
              </a:spcAft>
              <a:buClr>
                <a:schemeClr val="dk1"/>
              </a:buClr>
              <a:buSzPts val="1200"/>
              <a:buFont typeface="Arial"/>
              <a:buNone/>
            </a:pPr>
            <a:endParaRPr b="0">
              <a:solidFill>
                <a:schemeClr val="dk1"/>
              </a:solidFill>
              <a:latin typeface="Arial"/>
              <a:ea typeface="Arial"/>
              <a:cs typeface="Arial"/>
              <a:sym typeface="Arial"/>
            </a:endParaRPr>
          </a:p>
        </p:txBody>
      </p:sp>
      <p:sp>
        <p:nvSpPr>
          <p:cNvPr id="545" name="Google Shape;545;p38: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39: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Mathematical discourse encourages students to reveal their understanding of math concepts as they engage in mathematical reasoning and debate,  Through rich mathematical conversations with teachers and peers, students become fully involved in questioning, conjecturing, defining, and explaining.  Source: (</a:t>
            </a:r>
            <a:r>
              <a:rPr lang="en-US" u="sng">
                <a:solidFill>
                  <a:schemeClr val="hlink"/>
                </a:solidFill>
                <a:hlinkClick r:id="rId3"/>
              </a:rPr>
              <a:t>https://www.renaissance.com/edwords/mathematical-discourse/</a:t>
            </a:r>
            <a:r>
              <a:rPr lang="en-US"/>
              <a: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The video clip shows the discussion between teacher Felicia Backus and her 8</a:t>
            </a:r>
            <a:r>
              <a:rPr lang="en-US" sz="1200" b="0" i="0" baseline="30000">
                <a:solidFill>
                  <a:schemeClr val="dk1"/>
                </a:solidFill>
                <a:latin typeface="Calibri"/>
                <a:ea typeface="Calibri"/>
                <a:cs typeface="Calibri"/>
                <a:sym typeface="Calibri"/>
              </a:rPr>
              <a:t>th</a:t>
            </a:r>
            <a:r>
              <a:rPr lang="en-US" sz="1200" b="0" i="0">
                <a:solidFill>
                  <a:schemeClr val="dk1"/>
                </a:solidFill>
                <a:latin typeface="Calibri"/>
                <a:ea typeface="Calibri"/>
                <a:cs typeface="Calibri"/>
                <a:sym typeface="Calibri"/>
              </a:rPr>
              <a:t> grade students after deducing the angle measures of polygons.  Watch and see how meaningful mathematical discussions can lead to deeper conceptual understanding while allowing students to develop their thinking in an open, supportive environment.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THINK, PAIR AND SHARE</a:t>
            </a:r>
            <a:endParaRPr/>
          </a:p>
          <a:p>
            <a:pPr marL="0" lvl="0" indent="0" algn="l" rtl="0">
              <a:spcBef>
                <a:spcPts val="0"/>
              </a:spcBef>
              <a:spcAft>
                <a:spcPts val="0"/>
              </a:spcAft>
              <a:buNone/>
            </a:pPr>
            <a:r>
              <a:rPr lang="en-US">
                <a:latin typeface="Arial"/>
                <a:ea typeface="Arial"/>
                <a:cs typeface="Arial"/>
                <a:sym typeface="Arial"/>
              </a:rPr>
              <a:t>In pairs, ask participants to respond to the questions.  Remind them to utilize their completed </a:t>
            </a:r>
            <a:r>
              <a:rPr lang="en-US" i="1">
                <a:latin typeface="Arial"/>
                <a:ea typeface="Arial"/>
                <a:cs typeface="Arial"/>
                <a:sym typeface="Arial"/>
              </a:rPr>
              <a:t>Effective Teaching Look Fors </a:t>
            </a:r>
            <a:r>
              <a:rPr lang="en-US">
                <a:latin typeface="Arial"/>
                <a:ea typeface="Arial"/>
                <a:cs typeface="Arial"/>
                <a:sym typeface="Arial"/>
              </a:rPr>
              <a:t>form.</a:t>
            </a:r>
            <a:endParaRPr/>
          </a:p>
        </p:txBody>
      </p:sp>
      <p:sp>
        <p:nvSpPr>
          <p:cNvPr id="556" name="Google Shape;556;p39: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4: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Source: NCTM  (www.nctm.org/principlestoactions)</a:t>
            </a:r>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sz="1200" b="0" i="0">
                <a:solidFill>
                  <a:schemeClr val="dk1"/>
                </a:solidFill>
                <a:latin typeface="Arial"/>
                <a:ea typeface="Arial"/>
                <a:cs typeface="Arial"/>
                <a:sym typeface="Arial"/>
              </a:rPr>
              <a:t>Continuing its tradition of mathematics education leadership, NCTM has defined and described the principles and actions, including specific teaching practices, that are essential for a high-quality mathematics education for all students.</a:t>
            </a:r>
            <a:endParaRPr/>
          </a:p>
          <a:p>
            <a:pPr marL="0" lvl="0" indent="0" algn="l" rtl="0">
              <a:spcBef>
                <a:spcPts val="0"/>
              </a:spcBef>
              <a:spcAft>
                <a:spcPts val="0"/>
              </a:spcAft>
              <a:buClr>
                <a:schemeClr val="dk1"/>
              </a:buClr>
              <a:buSzPts val="1200"/>
              <a:buFont typeface="Arial"/>
              <a:buNone/>
            </a:pPr>
            <a:endParaRPr sz="1200" b="0" i="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a:p>
          <a:p>
            <a:pPr marL="0" lvl="0" indent="0" algn="l" rtl="0">
              <a:lnSpc>
                <a:spcPct val="50000"/>
              </a:lnSpc>
              <a:spcBef>
                <a:spcPts val="0"/>
              </a:spcBef>
              <a:spcAft>
                <a:spcPts val="0"/>
              </a:spcAft>
              <a:buClr>
                <a:schemeClr val="dk1"/>
              </a:buClr>
              <a:buSzPts val="1200"/>
              <a:buFont typeface="Arial"/>
              <a:buNone/>
            </a:pPr>
            <a:endParaRPr>
              <a:solidFill>
                <a:srgbClr val="003366"/>
              </a:solidFill>
              <a:latin typeface="Verdana"/>
              <a:ea typeface="Verdana"/>
              <a:cs typeface="Verdana"/>
              <a:sym typeface="Verdana"/>
            </a:endParaRPr>
          </a:p>
          <a:p>
            <a:pPr marL="471144" lvl="0" indent="-369544" algn="l" rtl="0">
              <a:spcBef>
                <a:spcPts val="0"/>
              </a:spcBef>
              <a:spcAft>
                <a:spcPts val="0"/>
              </a:spcAft>
              <a:buClr>
                <a:schemeClr val="dk1"/>
              </a:buClr>
              <a:buSzPts val="1600"/>
              <a:buFont typeface="Arial"/>
              <a:buNone/>
            </a:pPr>
            <a:endParaRPr sz="1600"/>
          </a:p>
          <a:p>
            <a:pPr marL="0" lvl="0" indent="0" algn="l" rtl="0">
              <a:spcBef>
                <a:spcPts val="0"/>
              </a:spcBef>
              <a:spcAft>
                <a:spcPts val="0"/>
              </a:spcAft>
              <a:buNone/>
            </a:pPr>
            <a:endParaRPr/>
          </a:p>
        </p:txBody>
      </p:sp>
      <p:sp>
        <p:nvSpPr>
          <p:cNvPr id="198" name="Google Shape;198;p4: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4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40: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endParaRPr b="1"/>
          </a:p>
        </p:txBody>
      </p:sp>
      <p:sp>
        <p:nvSpPr>
          <p:cNvPr id="567" name="Google Shape;567;p40: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41: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r>
              <a:rPr lang="en-US">
                <a:solidFill>
                  <a:schemeClr val="dk1"/>
                </a:solidFill>
                <a:latin typeface="Arial"/>
                <a:ea typeface="Arial"/>
                <a:cs typeface="Arial"/>
                <a:sym typeface="Arial"/>
              </a:rPr>
              <a:t>Ask participants how posing purposeful questions can be used to inform instruction and assess student understanding?</a:t>
            </a:r>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r>
              <a:rPr lang="en-US">
                <a:solidFill>
                  <a:schemeClr val="dk1"/>
                </a:solidFill>
                <a:latin typeface="Arial"/>
                <a:ea typeface="Arial"/>
                <a:cs typeface="Arial"/>
                <a:sym typeface="Arial"/>
              </a:rPr>
              <a:t>Ask participants how posing purposeful questions can promote equitable learning opportunities for all students?</a:t>
            </a:r>
            <a:endParaRPr/>
          </a:p>
          <a:p>
            <a:pPr marL="0" lvl="0" indent="0" algn="l" rtl="0">
              <a:lnSpc>
                <a:spcPct val="50000"/>
              </a:lnSpc>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r>
              <a:rPr lang="en-US" sz="1200" b="1" i="0">
                <a:solidFill>
                  <a:schemeClr val="dk1"/>
                </a:solidFill>
                <a:latin typeface="Calibri"/>
                <a:ea typeface="Calibri"/>
                <a:cs typeface="Calibri"/>
                <a:sym typeface="Calibri"/>
              </a:rPr>
              <a:t>Identify, in advance, the big ideas that your lesson examines and the mathematical outcomes that students should achieve.</a:t>
            </a:r>
            <a:r>
              <a:rPr lang="en-US" sz="1200" b="0" i="0">
                <a:solidFill>
                  <a:schemeClr val="dk1"/>
                </a:solidFill>
                <a:latin typeface="Calibri"/>
                <a:ea typeface="Calibri"/>
                <a:cs typeface="Calibri"/>
                <a:sym typeface="Calibri"/>
              </a:rPr>
              <a:t> Take time to brainstorm the multiple approaches that could be taken to work through similar problems and the misconceptions that students might have. Make sure that you prepare questions that address these multiple approaches and misconceptions, prompting a discussion about when particular approaches are better than others and how to explain why each misconception is faulty. Close each lesson with a summarizing question that reiterates the big ideas.</a:t>
            </a:r>
            <a:endParaRPr>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579" name="Google Shape;579;p41: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42: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Source: Principles to Action: Ensuring Mathematical Success for All, NCTM, 2014 </a:t>
            </a:r>
            <a:endParaRPr/>
          </a:p>
          <a:p>
            <a:pPr marL="0" lvl="0" indent="0" algn="l" rtl="0">
              <a:lnSpc>
                <a:spcPct val="5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r>
              <a:rPr lang="en-US">
                <a:latin typeface="Arial"/>
                <a:ea typeface="Arial"/>
                <a:cs typeface="Arial"/>
                <a:sym typeface="Arial"/>
              </a:rPr>
              <a:t>Effective mathematics teaching relies on questions that encourage students to explain and reflect on their thinking as an essential component of meaningful mathematical discourse. Purposeful questions allow teachers to discern what students know and adapt lessons to meet varied levels of understanding, help students make important mathematical connections, and support students in posing their own questions. However, merely asking questions is not enough to ensure that students make sense of mathematics and advance their reasoning. </a:t>
            </a:r>
            <a:endParaRPr>
              <a:solidFill>
                <a:schemeClr val="dk1"/>
              </a:solidFill>
              <a:latin typeface="Arial"/>
              <a:ea typeface="Arial"/>
              <a:cs typeface="Arial"/>
              <a:sym typeface="Arial"/>
            </a:endParaRPr>
          </a:p>
        </p:txBody>
      </p:sp>
      <p:sp>
        <p:nvSpPr>
          <p:cNvPr id="589" name="Google Shape;589;p42: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4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43: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90000"/>
              </a:lnSpc>
              <a:spcBef>
                <a:spcPts val="0"/>
              </a:spcBef>
              <a:spcAft>
                <a:spcPts val="0"/>
              </a:spcAft>
              <a:buClr>
                <a:schemeClr val="dk1"/>
              </a:buClr>
              <a:buSzPts val="1200"/>
              <a:buFont typeface="Arial"/>
              <a:buNone/>
            </a:pPr>
            <a:r>
              <a:rPr lang="en-US">
                <a:latin typeface="Arial"/>
                <a:ea typeface="Arial"/>
                <a:cs typeface="Arial"/>
                <a:sym typeface="Arial"/>
              </a:rPr>
              <a:t>Source: Virginia Department of Education Mathematics Institutes 2019  Professional Development Resources</a:t>
            </a:r>
            <a:endParaRPr/>
          </a:p>
          <a:p>
            <a:pPr marL="0" marR="0" lvl="0" indent="0" algn="l" rtl="0">
              <a:lnSpc>
                <a:spcPct val="90000"/>
              </a:lnSpc>
              <a:spcBef>
                <a:spcPts val="0"/>
              </a:spcBef>
              <a:spcAft>
                <a:spcPts val="0"/>
              </a:spcAft>
              <a:buClr>
                <a:schemeClr val="dk1"/>
              </a:buClr>
              <a:buSzPts val="1200"/>
              <a:buFont typeface="Arial"/>
              <a:buNone/>
            </a:pPr>
            <a:r>
              <a:rPr lang="en-US">
                <a:latin typeface="Arial"/>
                <a:ea typeface="Arial"/>
                <a:cs typeface="Arial"/>
                <a:sym typeface="Arial"/>
              </a:rPr>
              <a:t>Grades 6-8 Institute PowerPoint</a:t>
            </a:r>
            <a:endParaRPr/>
          </a:p>
          <a:p>
            <a:pPr marL="0" marR="0" lvl="0" indent="0" algn="l" rtl="0">
              <a:lnSpc>
                <a:spcPct val="90000"/>
              </a:lnSpc>
              <a:spcBef>
                <a:spcPts val="0"/>
              </a:spcBef>
              <a:spcAft>
                <a:spcPts val="0"/>
              </a:spcAft>
              <a:buClr>
                <a:schemeClr val="dk1"/>
              </a:buClr>
              <a:buSzPts val="1200"/>
              <a:buFont typeface="Arial"/>
              <a:buNone/>
            </a:pPr>
            <a:r>
              <a:rPr lang="en-US" u="sng">
                <a:solidFill>
                  <a:schemeClr val="hlink"/>
                </a:solidFill>
                <a:latin typeface="Arial"/>
                <a:ea typeface="Arial"/>
                <a:cs typeface="Arial"/>
                <a:sym typeface="Arial"/>
                <a:hlinkClick r:id="rId3"/>
              </a:rPr>
              <a:t>http://www.doe.virginia.gov/instruction/mathematics/professional_development/institutes/2019/index.shtml</a:t>
            </a:r>
            <a:r>
              <a:rPr lang="en-US">
                <a:latin typeface="Arial"/>
                <a:ea typeface="Arial"/>
                <a:cs typeface="Arial"/>
                <a:sym typeface="Arial"/>
              </a:rPr>
              <a:t>  </a:t>
            </a:r>
            <a:endParaRPr/>
          </a:p>
          <a:p>
            <a:pPr marL="0" marR="0" lvl="0" indent="0" algn="l" rtl="0">
              <a:lnSpc>
                <a:spcPct val="9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90000"/>
              </a:lnSpc>
              <a:spcBef>
                <a:spcPts val="0"/>
              </a:spcBef>
              <a:spcAft>
                <a:spcPts val="0"/>
              </a:spcAft>
              <a:buClr>
                <a:schemeClr val="dk1"/>
              </a:buClr>
              <a:buSzPts val="1200"/>
              <a:buFont typeface="Arial"/>
              <a:buNone/>
            </a:pPr>
            <a:r>
              <a:rPr lang="en-US">
                <a:latin typeface="Arial"/>
                <a:ea typeface="Arial"/>
                <a:cs typeface="Arial"/>
                <a:sym typeface="Arial"/>
              </a:rPr>
              <a:t>The chart is from the work of Dr. John Hattie.  He analyzed the impact of student, teacher, home, curriculum and community actions on student learning.  Based on data, each action scored an Effect Rate for the ability to affect student achievement.  The values range from a negative .20 to a positive 1.20.  The higher the score, the greater the positive impact of the action on student achievement.</a:t>
            </a:r>
            <a:endParaRPr/>
          </a:p>
          <a:p>
            <a:pPr marL="0" marR="0" lvl="0" indent="0" algn="l" rtl="0">
              <a:lnSpc>
                <a:spcPct val="9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90000"/>
              </a:lnSpc>
              <a:spcBef>
                <a:spcPts val="0"/>
              </a:spcBef>
              <a:spcAft>
                <a:spcPts val="0"/>
              </a:spcAft>
              <a:buClr>
                <a:schemeClr val="dk1"/>
              </a:buClr>
              <a:buSzPts val="1200"/>
              <a:buFont typeface="Arial"/>
              <a:buNone/>
            </a:pPr>
            <a:r>
              <a:rPr lang="en-US">
                <a:latin typeface="Arial"/>
                <a:ea typeface="Arial"/>
                <a:cs typeface="Arial"/>
                <a:sym typeface="Arial"/>
              </a:rPr>
              <a:t>Ask participants why Self-verbalization and Self-questioning have a greater impact on student achievement.</a:t>
            </a:r>
            <a:endParaRPr/>
          </a:p>
          <a:p>
            <a:pPr marL="0" marR="0" lvl="0" indent="0" algn="l" rtl="0">
              <a:lnSpc>
                <a:spcPct val="40000"/>
              </a:lnSpc>
              <a:spcBef>
                <a:spcPts val="0"/>
              </a:spcBef>
              <a:spcAft>
                <a:spcPts val="0"/>
              </a:spcAft>
              <a:buClr>
                <a:schemeClr val="dk1"/>
              </a:buClr>
              <a:buSzPts val="1200"/>
              <a:buFont typeface="Arial"/>
              <a:buNone/>
            </a:pPr>
            <a:endParaRPr>
              <a:latin typeface="Times New Roman"/>
              <a:ea typeface="Times New Roman"/>
              <a:cs typeface="Times New Roman"/>
              <a:sym typeface="Times New Roman"/>
            </a:endParaRPr>
          </a:p>
          <a:p>
            <a:pPr marL="0" lvl="0" indent="0" algn="l" rtl="0">
              <a:lnSpc>
                <a:spcPct val="40000"/>
              </a:lnSpc>
              <a:spcBef>
                <a:spcPts val="0"/>
              </a:spcBef>
              <a:spcAft>
                <a:spcPts val="0"/>
              </a:spcAft>
              <a:buClr>
                <a:schemeClr val="dk1"/>
              </a:buClr>
              <a:buSzPts val="1200"/>
              <a:buFont typeface="Arial"/>
              <a:buNone/>
            </a:pPr>
            <a:r>
              <a:rPr lang="en-US"/>
              <a:t>So much of classroom time is spent with teachers questioning the students. Cotton (1989), for example, reviewed the evidence and found questioning was the second most dominant teaching method (after teacher talk), with teachers spending between 35–50 percent of teaching time posing questioning (e.g., Long &amp; Sato, 1983; van Lier, 1998)— that is about 100 questions per hour (Mohr, 1998)—and the responses from the teacher to the students’ answers to these questions was some form of judgment or correction, primarily reinforcing in nature, affirming, restating, and consolidating student responses. Brualdi (1998) claimed that teachers asked 300 to 400 questions per day, and the majority of these were low-level cognitive questions—60 percent recall facts and 20 percent are procedural in nature (Wilen, 1991) These are not open, inquiry questions, as students understand that the teacher already knows the answer (they are “display” questions; 82 percent are of this nature: Cotton, 1989). The reason for so much questioning relates to the conceptions of teaching and learning held by many teachers—that is, their role is to impart knowledge and information about a subject, and student learning is the acquisition of this information through processes of repetition, memorization, and recall: hence the need for much questioning to check that they have recalled this information. The overall effects of questioning vary, and the major moderator is the type of question asked—surface questions can enhance surface knowing and higher-order questions can enhance deeper understanding</a:t>
            </a:r>
            <a:endParaRPr>
              <a:latin typeface="Arial"/>
              <a:ea typeface="Arial"/>
              <a:cs typeface="Arial"/>
              <a:sym typeface="Arial"/>
            </a:endParaRPr>
          </a:p>
          <a:p>
            <a:pPr marL="0" lvl="0" indent="0" algn="l" rtl="0">
              <a:lnSpc>
                <a:spcPct val="4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600" name="Google Shape;600;p43: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4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44: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50000"/>
              </a:lnSpc>
              <a:spcBef>
                <a:spcPts val="0"/>
              </a:spcBef>
              <a:spcAft>
                <a:spcPts val="0"/>
              </a:spcAft>
              <a:buClr>
                <a:schemeClr val="dk1"/>
              </a:buClr>
              <a:buSzPts val="1200"/>
              <a:buFont typeface="Arial"/>
              <a:buNone/>
            </a:pPr>
            <a:r>
              <a:rPr lang="en-US" dirty="0">
                <a:latin typeface="Arial"/>
                <a:ea typeface="Arial"/>
                <a:cs typeface="Arial"/>
                <a:sym typeface="Arial"/>
              </a:rPr>
              <a:t>Adapted from Smith, M. S., et al. (2017).  </a:t>
            </a:r>
            <a:r>
              <a:rPr lang="en-US" i="1" dirty="0">
                <a:latin typeface="Arial"/>
                <a:ea typeface="Arial"/>
                <a:cs typeface="Arial"/>
                <a:sym typeface="Arial"/>
              </a:rPr>
              <a:t>Taking Action: Implementing Effective Mathematics Teaching Practices,</a:t>
            </a:r>
            <a:r>
              <a:rPr lang="en-US" dirty="0">
                <a:latin typeface="Arial"/>
                <a:ea typeface="Arial"/>
                <a:cs typeface="Arial"/>
                <a:sym typeface="Arial"/>
              </a:rPr>
              <a:t>,</a:t>
            </a:r>
            <a:r>
              <a:rPr lang="en-US" i="1" dirty="0">
                <a:latin typeface="Arial"/>
                <a:ea typeface="Arial"/>
                <a:cs typeface="Arial"/>
                <a:sym typeface="Arial"/>
              </a:rPr>
              <a:t> National</a:t>
            </a:r>
            <a:r>
              <a:rPr lang="en-US" dirty="0">
                <a:latin typeface="Arial"/>
                <a:ea typeface="Arial"/>
                <a:cs typeface="Arial"/>
                <a:sym typeface="Arial"/>
              </a:rPr>
              <a:t> Council of Teachers of Mathematics, p.102 </a:t>
            </a:r>
            <a:endParaRPr dirty="0"/>
          </a:p>
          <a:p>
            <a:pPr marL="0" marR="0" lvl="0" indent="0" algn="l" rtl="0">
              <a:lnSpc>
                <a:spcPct val="50000"/>
              </a:lnSpc>
              <a:spcBef>
                <a:spcPts val="0"/>
              </a:spcBef>
              <a:spcAft>
                <a:spcPts val="0"/>
              </a:spcAft>
              <a:buClr>
                <a:schemeClr val="dk1"/>
              </a:buClr>
              <a:buSzPts val="1200"/>
              <a:buFont typeface="Arial"/>
              <a:buNone/>
            </a:pPr>
            <a:endParaRPr dirty="0">
              <a:latin typeface="Arial"/>
              <a:ea typeface="Arial"/>
              <a:cs typeface="Arial"/>
              <a:sym typeface="Arial"/>
            </a:endParaRPr>
          </a:p>
          <a:p>
            <a:pPr marL="0" marR="0" lvl="0" indent="0" algn="l" rtl="0">
              <a:lnSpc>
                <a:spcPct val="50000"/>
              </a:lnSpc>
              <a:spcBef>
                <a:spcPts val="0"/>
              </a:spcBef>
              <a:spcAft>
                <a:spcPts val="0"/>
              </a:spcAft>
              <a:buClr>
                <a:schemeClr val="dk1"/>
              </a:buClr>
              <a:buSzPts val="1200"/>
              <a:buFont typeface="Arial"/>
              <a:buNone/>
            </a:pPr>
            <a:r>
              <a:rPr lang="en-US" dirty="0">
                <a:latin typeface="Arial"/>
                <a:ea typeface="Arial"/>
                <a:cs typeface="Arial"/>
                <a:sym typeface="Arial"/>
              </a:rPr>
              <a:t>Researchers have created a variety of frameworks to categorize the types of questions that teachers ask (e.g., Boaler and Brodie 2004; Chapin and O’Connor 2007). Though the categories differ across frameworks, commonalities exist among the types of questions. For example, the frameworks generally include questions that ask students to recall information, as well as questions that ask students to explain their reasoning. The chart above displays a set of question types that synthesizes key aspects of these frameworks that are particularly important for mathematics teaching. Although the question types differ with respect to the level of thinking required in a response, all of the question types are necessary in the interactions among teachers and students. For example, questions that gather information are needed to establish what students know, while questions that encourage reflection and justification are essential to reveal student reasoning.</a:t>
            </a:r>
            <a:endParaRPr dirty="0"/>
          </a:p>
          <a:p>
            <a:pPr marL="0" marR="0" lvl="0" indent="0" algn="l" rtl="0">
              <a:lnSpc>
                <a:spcPct val="50000"/>
              </a:lnSpc>
              <a:spcBef>
                <a:spcPts val="0"/>
              </a:spcBef>
              <a:spcAft>
                <a:spcPts val="0"/>
              </a:spcAft>
              <a:buClr>
                <a:schemeClr val="dk1"/>
              </a:buClr>
              <a:buSzPts val="1200"/>
              <a:buFont typeface="Arial"/>
              <a:buNone/>
            </a:pPr>
            <a:endParaRPr dirty="0">
              <a:latin typeface="Arial"/>
              <a:ea typeface="Arial"/>
              <a:cs typeface="Arial"/>
              <a:sym typeface="Arial"/>
            </a:endParaRPr>
          </a:p>
          <a:p>
            <a:pPr marL="0" marR="0" lvl="0" indent="0" algn="l" rtl="0">
              <a:lnSpc>
                <a:spcPct val="50000"/>
              </a:lnSpc>
              <a:spcBef>
                <a:spcPts val="0"/>
              </a:spcBef>
              <a:spcAft>
                <a:spcPts val="0"/>
              </a:spcAft>
              <a:buClr>
                <a:schemeClr val="dk1"/>
              </a:buClr>
              <a:buSzPts val="1200"/>
              <a:buFont typeface="Arial"/>
              <a:buNone/>
            </a:pPr>
            <a:endParaRPr dirty="0">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endParaRPr dirty="0">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endParaRPr dirty="0">
              <a:latin typeface="Arial"/>
              <a:ea typeface="Arial"/>
              <a:cs typeface="Arial"/>
              <a:sym typeface="Arial"/>
            </a:endParaRPr>
          </a:p>
        </p:txBody>
      </p:sp>
      <p:sp>
        <p:nvSpPr>
          <p:cNvPr id="611" name="Google Shape;611;p44: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4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45: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r>
              <a:rPr lang="en-US"/>
              <a:t>In effective teaching, teachers use a variety of question types to assess and gather evidence of student thinking, including questions that gather information, probe understanding, make the mathematics visible, and justify their reasoning.</a:t>
            </a:r>
            <a:endParaRPr/>
          </a:p>
          <a:p>
            <a:pPr marL="0" lvl="0" indent="0" algn="l" rtl="0">
              <a:spcBef>
                <a:spcPts val="0"/>
              </a:spcBef>
              <a:spcAft>
                <a:spcPts val="0"/>
              </a:spcAft>
              <a:buNone/>
            </a:pPr>
            <a:endParaRPr b="1"/>
          </a:p>
          <a:p>
            <a:pPr marL="0" lvl="0" indent="0" algn="l" rtl="0">
              <a:spcBef>
                <a:spcPts val="0"/>
              </a:spcBef>
              <a:spcAft>
                <a:spcPts val="0"/>
              </a:spcAft>
              <a:buNone/>
            </a:pPr>
            <a:r>
              <a:rPr lang="en-US" b="0"/>
              <a:t>Watch the video clip of teacher Felicia  Backus and her 8</a:t>
            </a:r>
            <a:r>
              <a:rPr lang="en-US" b="0" baseline="30000"/>
              <a:t>th</a:t>
            </a:r>
            <a:r>
              <a:rPr lang="en-US" b="0"/>
              <a:t> grade students as they explore the angle measures of polygons.  Listen for the types of questions Ms. Backus uses.  Does she attend to students’ thinking, press them to communicate clearly, and expect them to reflect on their own and classmates’ thoughts?</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THINK, PAIR AND SHARE</a:t>
            </a:r>
            <a:endParaRPr/>
          </a:p>
          <a:p>
            <a:pPr marL="0" lvl="0" indent="0" algn="l" rtl="0">
              <a:spcBef>
                <a:spcPts val="0"/>
              </a:spcBef>
              <a:spcAft>
                <a:spcPts val="0"/>
              </a:spcAft>
              <a:buNone/>
            </a:pPr>
            <a:r>
              <a:rPr lang="en-US">
                <a:latin typeface="Arial"/>
                <a:ea typeface="Arial"/>
                <a:cs typeface="Arial"/>
                <a:sym typeface="Arial"/>
              </a:rPr>
              <a:t>With participants grouped in pairs, ask participants to respond to the questions.  Remind them to utilize their completed </a:t>
            </a:r>
            <a:r>
              <a:rPr lang="en-US" i="1">
                <a:latin typeface="Arial"/>
                <a:ea typeface="Arial"/>
                <a:cs typeface="Arial"/>
                <a:sym typeface="Arial"/>
              </a:rPr>
              <a:t>Effective Teaching Look Fors </a:t>
            </a:r>
            <a:r>
              <a:rPr lang="en-US">
                <a:latin typeface="Arial"/>
                <a:ea typeface="Arial"/>
                <a:cs typeface="Arial"/>
                <a:sym typeface="Arial"/>
              </a:rPr>
              <a:t>form.</a:t>
            </a:r>
            <a:endParaRPr/>
          </a:p>
        </p:txBody>
      </p:sp>
      <p:sp>
        <p:nvSpPr>
          <p:cNvPr id="621" name="Google Shape;621;p45: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4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4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r>
              <a:rPr lang="en-US"/>
              <a:t>There is no video for this section.</a:t>
            </a:r>
            <a:endParaRPr/>
          </a:p>
        </p:txBody>
      </p:sp>
      <p:sp>
        <p:nvSpPr>
          <p:cNvPr id="632" name="Google Shape;632;p46: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47: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Source: </a:t>
            </a:r>
            <a:r>
              <a:rPr lang="en-US" i="1">
                <a:solidFill>
                  <a:schemeClr val="dk1"/>
                </a:solidFill>
                <a:latin typeface="Arial"/>
                <a:ea typeface="Arial"/>
                <a:cs typeface="Arial"/>
                <a:sym typeface="Arial"/>
              </a:rPr>
              <a:t>Principles to Action: Ensuring Mathematical Success for All</a:t>
            </a:r>
            <a:r>
              <a:rPr lang="en-US">
                <a:solidFill>
                  <a:schemeClr val="dk1"/>
                </a:solidFill>
                <a:latin typeface="Arial"/>
                <a:ea typeface="Arial"/>
                <a:cs typeface="Arial"/>
                <a:sym typeface="Arial"/>
              </a:rPr>
              <a:t>, NCTM, 2014 </a:t>
            </a:r>
            <a:endParaRPr/>
          </a:p>
          <a:p>
            <a:pPr marL="0" marR="0" lvl="0" indent="0" algn="l" rtl="0">
              <a:lnSpc>
                <a:spcPct val="5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marR="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Ask participants to share their thoughts on the importance of fluency with procedures to student success in mathematics.  </a:t>
            </a:r>
            <a:endParaRPr/>
          </a:p>
          <a:p>
            <a:pPr marL="0" marR="0" lvl="0" indent="0" algn="l" rtl="0">
              <a:lnSpc>
                <a:spcPct val="5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marR="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Discuss with the participants the significance of the quote: </a:t>
            </a:r>
            <a:r>
              <a:rPr lang="en-US" i="1">
                <a:solidFill>
                  <a:schemeClr val="dk1"/>
                </a:solidFill>
                <a:latin typeface="Arial"/>
                <a:ea typeface="Arial"/>
                <a:cs typeface="Arial"/>
                <a:sym typeface="Arial"/>
              </a:rPr>
              <a:t>A rush to fluency undermines students’ confidence and interest in mathematics and is considered a cause of mathematics anxiety.</a:t>
            </a:r>
            <a:endParaRPr/>
          </a:p>
          <a:p>
            <a:pPr marL="0" lvl="0" indent="0" algn="l" rtl="0">
              <a:lnSpc>
                <a:spcPct val="5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643" name="Google Shape;643;p47: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4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48: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Source: </a:t>
            </a:r>
            <a:r>
              <a:rPr lang="en-US" i="1">
                <a:solidFill>
                  <a:schemeClr val="dk1"/>
                </a:solidFill>
                <a:latin typeface="Arial"/>
                <a:ea typeface="Arial"/>
                <a:cs typeface="Arial"/>
                <a:sym typeface="Arial"/>
              </a:rPr>
              <a:t>Principles to Action: Ensuring Mathematical Success for All</a:t>
            </a:r>
            <a:r>
              <a:rPr lang="en-US">
                <a:solidFill>
                  <a:schemeClr val="dk1"/>
                </a:solidFill>
                <a:latin typeface="Arial"/>
                <a:ea typeface="Arial"/>
                <a:cs typeface="Arial"/>
                <a:sym typeface="Arial"/>
              </a:rPr>
              <a:t>, NCTM, 2014 </a:t>
            </a:r>
            <a:endParaRPr/>
          </a:p>
          <a:p>
            <a:pPr marL="0" marR="0" lvl="0" indent="0" algn="l" rtl="0">
              <a:lnSpc>
                <a:spcPct val="5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marR="0" lvl="0" indent="0" algn="l" rtl="0">
              <a:lnSpc>
                <a:spcPct val="50000"/>
              </a:lnSpc>
              <a:spcBef>
                <a:spcPts val="0"/>
              </a:spcBef>
              <a:spcAft>
                <a:spcPts val="0"/>
              </a:spcAft>
              <a:buClr>
                <a:schemeClr val="dk1"/>
              </a:buClr>
              <a:buSzPts val="1200"/>
              <a:buFont typeface="Arial"/>
              <a:buNone/>
            </a:pPr>
            <a:r>
              <a:rPr lang="en-US" sz="1200">
                <a:latin typeface="Arial"/>
                <a:ea typeface="Arial"/>
                <a:cs typeface="Arial"/>
                <a:sym typeface="Arial"/>
              </a:rPr>
              <a:t>Paraphrase the bullets on the slide.</a:t>
            </a:r>
            <a:endParaRPr/>
          </a:p>
          <a:p>
            <a:pPr marL="0" marR="0" lvl="0" indent="0" algn="l" rtl="0">
              <a:lnSpc>
                <a:spcPct val="50000"/>
              </a:lnSpc>
              <a:spcBef>
                <a:spcPts val="0"/>
              </a:spcBef>
              <a:spcAft>
                <a:spcPts val="0"/>
              </a:spcAft>
              <a:buClr>
                <a:schemeClr val="dk1"/>
              </a:buClr>
              <a:buSzPts val="1200"/>
              <a:buFont typeface="Arial"/>
              <a:buNone/>
            </a:pPr>
            <a:endParaRPr sz="1200">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Fluency is not intended as the main or sole target of instruction.  Problem Solving and Reasoning that are the focus of the second teaching practice need to co-exit with procedural fluency.  This occurs when students first have opportunities to develop conceptual understanding.  </a:t>
            </a:r>
            <a:endParaRPr/>
          </a:p>
          <a:p>
            <a:pPr marL="0" lvl="0" indent="0" algn="l" rtl="0">
              <a:lnSpc>
                <a:spcPct val="5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r>
              <a:rPr lang="en-US">
                <a:latin typeface="Arial"/>
                <a:ea typeface="Arial"/>
                <a:cs typeface="Arial"/>
                <a:sym typeface="Arial"/>
              </a:rPr>
              <a:t>Computational fluency is strongly related to number sense and involves so much more than the conventional view of it encompasses. Developing students’ computational fluency extends far beyond having students memorize facts or a series of steps unconnected to understanding (Baroody 2006; Griffin 2005)   </a:t>
            </a:r>
            <a:endParaRPr/>
          </a:p>
          <a:p>
            <a:pPr marL="0" lvl="0" indent="0" algn="l" rtl="0">
              <a:lnSpc>
                <a:spcPct val="50000"/>
              </a:lnSpc>
              <a:spcBef>
                <a:spcPts val="0"/>
              </a:spcBef>
              <a:spcAft>
                <a:spcPts val="0"/>
              </a:spcAft>
              <a:buClr>
                <a:schemeClr val="dk1"/>
              </a:buClr>
              <a:buSzPts val="1200"/>
              <a:buFont typeface="Arial"/>
              <a:buNone/>
            </a:pPr>
            <a:endParaRPr/>
          </a:p>
          <a:p>
            <a:pPr marL="0" lvl="0" indent="0" algn="l" rtl="0">
              <a:lnSpc>
                <a:spcPct val="50000"/>
              </a:lnSpc>
              <a:spcBef>
                <a:spcPts val="0"/>
              </a:spcBef>
              <a:spcAft>
                <a:spcPts val="0"/>
              </a:spcAft>
              <a:buClr>
                <a:schemeClr val="dk1"/>
              </a:buClr>
              <a:buSzPts val="1200"/>
              <a:buFont typeface="Arial"/>
              <a:buNone/>
            </a:pPr>
            <a:r>
              <a:rPr lang="en-US"/>
              <a:t>Early work with reasoning strategies is related to algebraic reasoning. As students learn how quantities can be taken apart and put back together in different ways (i.e., decomposition and composition of numbers), they establish a basis for understanding properties of the operations. Students need this early foundation for meaningful learning of more formal algebraic concepts and procedures throughout elementary school and into middle and high school </a:t>
            </a:r>
            <a:endParaRPr>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654" name="Google Shape;654;p48: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4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49: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Source: </a:t>
            </a:r>
            <a:r>
              <a:rPr lang="en-US" i="1">
                <a:solidFill>
                  <a:schemeClr val="dk1"/>
                </a:solidFill>
                <a:latin typeface="Arial"/>
                <a:ea typeface="Arial"/>
                <a:cs typeface="Arial"/>
                <a:sym typeface="Arial"/>
              </a:rPr>
              <a:t>Principles to Action: Ensuring Mathematical Success for All</a:t>
            </a:r>
            <a:r>
              <a:rPr lang="en-US">
                <a:solidFill>
                  <a:schemeClr val="dk1"/>
                </a:solidFill>
                <a:latin typeface="Arial"/>
                <a:ea typeface="Arial"/>
                <a:cs typeface="Arial"/>
                <a:sym typeface="Arial"/>
              </a:rPr>
              <a:t>, NCTM, 2014, p. 42.</a:t>
            </a:r>
            <a:endParaRPr/>
          </a:p>
          <a:p>
            <a:pPr marL="0" marR="0" lvl="0" indent="0" algn="l" rtl="0">
              <a:lnSpc>
                <a:spcPct val="5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marR="0" lvl="0" indent="0" algn="l" rtl="0">
              <a:lnSpc>
                <a:spcPct val="50000"/>
              </a:lnSpc>
              <a:spcBef>
                <a:spcPts val="0"/>
              </a:spcBef>
              <a:spcAft>
                <a:spcPts val="0"/>
              </a:spcAft>
              <a:buClr>
                <a:schemeClr val="dk1"/>
              </a:buClr>
              <a:buSzPts val="1200"/>
              <a:buFont typeface="Arial"/>
              <a:buNone/>
            </a:pPr>
            <a:r>
              <a:rPr lang="en-US" sz="1200">
                <a:latin typeface="Arial"/>
                <a:ea typeface="Arial"/>
                <a:cs typeface="Arial"/>
                <a:sym typeface="Arial"/>
              </a:rPr>
              <a:t>Discuss why is it important to build procedures from conceptual understanding.</a:t>
            </a:r>
            <a:endParaRPr/>
          </a:p>
          <a:p>
            <a:pPr marL="0" marR="0" lvl="0" indent="0" algn="l" rtl="0">
              <a:lnSpc>
                <a:spcPct val="5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Ask participants: What kind of “bizarre results’ could happen if students are taught mechanical execution of procedures without understanding the mathematical basis?</a:t>
            </a:r>
            <a:endParaRPr>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Fluency is not a simple idea. Being fluent means that students are able to choose flexibly among methods and strategies to solve contextual and mathematical problems, they understand and are able to explain their approaches, and they are able to produce accurate answers efficiently. Fluency builds from initial exploration and discussion of number concepts to using informal reasoning strategies based on meanings and properties of the operations to the eventual use of general methods as tools in solving problems. This sequence is beneficial whether students are building toward fluency with single- and multi-digit computation with whole numbers or fluency with, for example, fraction operations, proportional relationships, measurement formulas, or algebraic procedures. </a:t>
            </a:r>
            <a:endParaRPr>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664" name="Google Shape;664;p49: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5: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Clr>
                <a:schemeClr val="dk1"/>
              </a:buClr>
              <a:buSzPts val="1200"/>
              <a:buFont typeface="Arial"/>
              <a:buNone/>
            </a:pPr>
            <a:r>
              <a:rPr lang="en-US" sz="1200" b="0" i="0">
                <a:solidFill>
                  <a:schemeClr val="dk1"/>
                </a:solidFill>
                <a:latin typeface="Arial"/>
                <a:ea typeface="Arial"/>
                <a:cs typeface="Arial"/>
                <a:sym typeface="Arial"/>
              </a:rPr>
              <a:t>The development of the standards began with research-based learning progressions detailing what is known today about how students’ mathematical knowledge, skill, and understanding develop over time. The knowledge and skills students need to be prepared for mathematics in college, career, and life are woven throughout the mathematics standards.  However, the Standards do not describe or prescribe the teacher practices or actions that will ensure  all students will be successful and mathematically literate.</a:t>
            </a:r>
            <a:endParaRPr>
              <a:latin typeface="Arial"/>
              <a:ea typeface="Arial"/>
              <a:cs typeface="Arial"/>
              <a:sym typeface="Arial"/>
            </a:endParaRPr>
          </a:p>
          <a:p>
            <a:pPr marL="471144" lvl="0" indent="-394944" algn="l" rtl="0">
              <a:lnSpc>
                <a:spcPct val="50000"/>
              </a:lnSpc>
              <a:spcBef>
                <a:spcPts val="0"/>
              </a:spcBef>
              <a:spcAft>
                <a:spcPts val="0"/>
              </a:spcAft>
              <a:buClr>
                <a:schemeClr val="dk1"/>
              </a:buClr>
              <a:buSzPts val="1200"/>
              <a:buFont typeface="Arial"/>
              <a:buNone/>
            </a:pPr>
            <a:endParaRPr>
              <a:solidFill>
                <a:srgbClr val="003366"/>
              </a:solidFill>
              <a:latin typeface="Arial"/>
              <a:ea typeface="Arial"/>
              <a:cs typeface="Arial"/>
              <a:sym typeface="Arial"/>
            </a:endParaRPr>
          </a:p>
          <a:p>
            <a:pPr marL="471144" lvl="0" indent="-369544" algn="l" rtl="0">
              <a:spcBef>
                <a:spcPts val="0"/>
              </a:spcBef>
              <a:spcAft>
                <a:spcPts val="0"/>
              </a:spcAft>
              <a:buClr>
                <a:schemeClr val="dk1"/>
              </a:buClr>
              <a:buSzPts val="1600"/>
              <a:buFont typeface="Arial"/>
              <a:buNone/>
            </a:pPr>
            <a:endParaRPr sz="1600"/>
          </a:p>
          <a:p>
            <a:pPr marL="0" lvl="0" indent="0" algn="l" rtl="0">
              <a:spcBef>
                <a:spcPts val="0"/>
              </a:spcBef>
              <a:spcAft>
                <a:spcPts val="0"/>
              </a:spcAft>
              <a:buNone/>
            </a:pPr>
            <a:endParaRPr/>
          </a:p>
        </p:txBody>
      </p:sp>
      <p:sp>
        <p:nvSpPr>
          <p:cNvPr id="209" name="Google Shape;209;p5: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5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50: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Source: </a:t>
            </a:r>
            <a:r>
              <a:rPr lang="en-US" i="1">
                <a:solidFill>
                  <a:schemeClr val="dk1"/>
                </a:solidFill>
                <a:latin typeface="Arial"/>
                <a:ea typeface="Arial"/>
                <a:cs typeface="Arial"/>
                <a:sym typeface="Arial"/>
              </a:rPr>
              <a:t>Principles to Action: Ensuring Mathematical Success for All</a:t>
            </a:r>
            <a:r>
              <a:rPr lang="en-US">
                <a:solidFill>
                  <a:schemeClr val="dk1"/>
                </a:solidFill>
                <a:latin typeface="Arial"/>
                <a:ea typeface="Arial"/>
                <a:cs typeface="Arial"/>
                <a:sym typeface="Arial"/>
              </a:rPr>
              <a:t>, NCTM, 2014, p. 47</a:t>
            </a:r>
            <a:endParaRPr/>
          </a:p>
          <a:p>
            <a:pPr marL="0" lvl="0" indent="0" algn="l" rtl="0">
              <a:lnSpc>
                <a:spcPct val="5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Ask participants:</a:t>
            </a:r>
            <a:endParaRPr/>
          </a:p>
          <a:p>
            <a:pPr marL="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What visual models have they used to build procedural fluency? </a:t>
            </a:r>
            <a:endParaRPr/>
          </a:p>
          <a:p>
            <a:pPr marL="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Is it important for students to be able to explain why the procedures they used worked?  Why?</a:t>
            </a:r>
            <a:endParaRPr>
              <a:latin typeface="Arial"/>
              <a:ea typeface="Arial"/>
              <a:cs typeface="Arial"/>
              <a:sym typeface="Arial"/>
            </a:endParaRPr>
          </a:p>
        </p:txBody>
      </p:sp>
      <p:sp>
        <p:nvSpPr>
          <p:cNvPr id="674" name="Google Shape;674;p50: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5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51: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r>
              <a:rPr lang="en-US">
                <a:latin typeface="Arial"/>
                <a:ea typeface="Arial"/>
                <a:cs typeface="Arial"/>
                <a:sym typeface="Arial"/>
              </a:rPr>
              <a:t>THINK, PAIR AND SHARE</a:t>
            </a:r>
            <a:endParaRPr/>
          </a:p>
          <a:p>
            <a:pPr marL="0" lvl="0" indent="0" algn="l" rtl="0">
              <a:spcBef>
                <a:spcPts val="0"/>
              </a:spcBef>
              <a:spcAft>
                <a:spcPts val="0"/>
              </a:spcAft>
              <a:buNone/>
            </a:pPr>
            <a:r>
              <a:rPr lang="en-US">
                <a:latin typeface="Arial"/>
                <a:ea typeface="Arial"/>
                <a:cs typeface="Arial"/>
                <a:sym typeface="Arial"/>
              </a:rPr>
              <a:t>With participants grouped in pairs, ask participants to respond to the questions.  Remind them to utilize their completed </a:t>
            </a:r>
            <a:r>
              <a:rPr lang="en-US" i="1">
                <a:latin typeface="Arial"/>
                <a:ea typeface="Arial"/>
                <a:cs typeface="Arial"/>
                <a:sym typeface="Arial"/>
              </a:rPr>
              <a:t>Effective Teaching Look Fors </a:t>
            </a:r>
            <a:r>
              <a:rPr lang="en-US">
                <a:latin typeface="Arial"/>
                <a:ea typeface="Arial"/>
                <a:cs typeface="Arial"/>
                <a:sym typeface="Arial"/>
              </a:rPr>
              <a:t>form.</a:t>
            </a:r>
            <a:endParaRPr/>
          </a:p>
        </p:txBody>
      </p:sp>
      <p:sp>
        <p:nvSpPr>
          <p:cNvPr id="684" name="Google Shape;684;p51: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5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52: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r>
              <a:rPr lang="en-US" b="1" dirty="0"/>
              <a:t>Time: (34:00 – 37:00)</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Effective teaching of mathematics provides students both support and opportunities to engage in productive struggle with the content.   When students engage in productive struggle, they delve more deeply into understanding relationships among mathematical ideas instead of simply seeking correct solutions. (National Council of Teachers of Mathematics [NCTM], 2014). </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In the video clip, teacher Felicia Backus has asked her 8</a:t>
            </a:r>
            <a:r>
              <a:rPr lang="en-US" sz="1200" b="0" i="0" baseline="30000" dirty="0">
                <a:solidFill>
                  <a:schemeClr val="dk1"/>
                </a:solidFill>
                <a:latin typeface="Calibri"/>
                <a:ea typeface="Calibri"/>
                <a:cs typeface="Calibri"/>
                <a:sym typeface="Calibri"/>
              </a:rPr>
              <a:t>th</a:t>
            </a:r>
            <a:r>
              <a:rPr lang="en-US" sz="1200" b="0" i="0" dirty="0">
                <a:solidFill>
                  <a:schemeClr val="dk1"/>
                </a:solidFill>
                <a:latin typeface="Calibri"/>
                <a:ea typeface="Calibri"/>
                <a:cs typeface="Calibri"/>
                <a:sym typeface="Calibri"/>
              </a:rPr>
              <a:t> grade students to create a tessellation using 3 different shapes.   As you watch the video clip, look for ways the students work through the problem, how the teacher encourages the students to think outside the box, and how she does not allow them to get discouraged if their initial methods do not work., </a:t>
            </a:r>
            <a:endParaRPr b="1" dirty="0"/>
          </a:p>
        </p:txBody>
      </p:sp>
      <p:sp>
        <p:nvSpPr>
          <p:cNvPr id="694" name="Google Shape;694;p52: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5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p53: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Source: </a:t>
            </a:r>
            <a:r>
              <a:rPr lang="en-US" i="1">
                <a:solidFill>
                  <a:schemeClr val="dk1"/>
                </a:solidFill>
                <a:latin typeface="Arial"/>
                <a:ea typeface="Arial"/>
                <a:cs typeface="Arial"/>
                <a:sym typeface="Arial"/>
              </a:rPr>
              <a:t>Principles to Action: Ensuring Mathematical Success for All</a:t>
            </a:r>
            <a:r>
              <a:rPr lang="en-US">
                <a:solidFill>
                  <a:schemeClr val="dk1"/>
                </a:solidFill>
                <a:latin typeface="Arial"/>
                <a:ea typeface="Arial"/>
                <a:cs typeface="Arial"/>
                <a:sym typeface="Arial"/>
              </a:rPr>
              <a:t>, NCTM, 2014 </a:t>
            </a:r>
            <a:endParaRPr/>
          </a:p>
          <a:p>
            <a:pPr marL="0" marR="0" lvl="0" indent="0" algn="l" rtl="0">
              <a:lnSpc>
                <a:spcPct val="50000"/>
              </a:lnSpc>
              <a:spcBef>
                <a:spcPts val="0"/>
              </a:spcBef>
              <a:spcAft>
                <a:spcPts val="0"/>
              </a:spcAft>
              <a:buClr>
                <a:schemeClr val="dk1"/>
              </a:buClr>
              <a:buSzPts val="1200"/>
              <a:buFont typeface="Arial"/>
              <a:buNone/>
            </a:pPr>
            <a:endParaRPr>
              <a:solidFill>
                <a:schemeClr val="dk1"/>
              </a:solidFill>
              <a:latin typeface="Arial"/>
              <a:ea typeface="Arial"/>
              <a:cs typeface="Arial"/>
              <a:sym typeface="Arial"/>
            </a:endParaRPr>
          </a:p>
          <a:p>
            <a:pPr marL="0" marR="0" lvl="0" indent="0" algn="l" rtl="0">
              <a:lnSpc>
                <a:spcPct val="50000"/>
              </a:lnSpc>
              <a:spcBef>
                <a:spcPts val="0"/>
              </a:spcBef>
              <a:spcAft>
                <a:spcPts val="0"/>
              </a:spcAft>
              <a:buClr>
                <a:schemeClr val="dk1"/>
              </a:buClr>
              <a:buSzPts val="1200"/>
              <a:buFont typeface="Arial"/>
              <a:buNone/>
            </a:pPr>
            <a:r>
              <a:rPr lang="en-US">
                <a:latin typeface="Arial"/>
                <a:ea typeface="Arial"/>
                <a:cs typeface="Arial"/>
                <a:sym typeface="Arial"/>
              </a:rPr>
              <a:t>Discuss with the participants the importance for students to be able to figure things out for themselves.  </a:t>
            </a:r>
            <a:endParaRPr/>
          </a:p>
          <a:p>
            <a:pPr marL="0" marR="0" lvl="0" indent="0" algn="l" rtl="0">
              <a:lnSpc>
                <a:spcPct val="50000"/>
              </a:lnSpc>
              <a:spcBef>
                <a:spcPts val="0"/>
              </a:spcBef>
              <a:spcAft>
                <a:spcPts val="0"/>
              </a:spcAft>
              <a:buClr>
                <a:schemeClr val="dk1"/>
              </a:buClr>
              <a:buSzPts val="1200"/>
              <a:buFont typeface="Arial"/>
              <a:buNone/>
            </a:pPr>
            <a:r>
              <a:rPr lang="en-US">
                <a:latin typeface="Arial"/>
                <a:ea typeface="Arial"/>
                <a:cs typeface="Arial"/>
                <a:sym typeface="Arial"/>
              </a:rPr>
              <a:t>It is through this process of figuring things own that they will develop authority and ownership of their own learning.</a:t>
            </a:r>
            <a:endParaRPr/>
          </a:p>
          <a:p>
            <a:pPr marL="0" marR="0" lvl="0" indent="0" algn="l" rtl="0">
              <a:lnSpc>
                <a:spcPct val="50000"/>
              </a:lnSpc>
              <a:spcBef>
                <a:spcPts val="0"/>
              </a:spcBef>
              <a:spcAft>
                <a:spcPts val="0"/>
              </a:spcAft>
              <a:buClr>
                <a:schemeClr val="dk1"/>
              </a:buClr>
              <a:buSzPts val="1200"/>
              <a:buFont typeface="Arial"/>
              <a:buNone/>
            </a:pPr>
            <a:endParaRPr i="1">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706" name="Google Shape;706;p53: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5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54: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Source: </a:t>
            </a:r>
            <a:r>
              <a:rPr lang="en-US" i="1">
                <a:solidFill>
                  <a:schemeClr val="dk1"/>
                </a:solidFill>
                <a:latin typeface="Arial"/>
                <a:ea typeface="Arial"/>
                <a:cs typeface="Arial"/>
                <a:sym typeface="Arial"/>
              </a:rPr>
              <a:t>Principles to Action: Ensuring Mathematical Success for All</a:t>
            </a:r>
            <a:r>
              <a:rPr lang="en-US">
                <a:solidFill>
                  <a:schemeClr val="dk1"/>
                </a:solidFill>
                <a:latin typeface="Arial"/>
                <a:ea typeface="Arial"/>
                <a:cs typeface="Arial"/>
                <a:sym typeface="Arial"/>
              </a:rPr>
              <a:t>, NCTM, 2014, p.48.</a:t>
            </a:r>
            <a:endParaRPr/>
          </a:p>
          <a:p>
            <a:pPr marL="0" marR="0" lvl="0" indent="0" algn="l" rtl="0">
              <a:lnSpc>
                <a:spcPct val="50000"/>
              </a:lnSpc>
              <a:spcBef>
                <a:spcPts val="0"/>
              </a:spcBef>
              <a:spcAft>
                <a:spcPts val="0"/>
              </a:spcAft>
              <a:buClr>
                <a:schemeClr val="dk1"/>
              </a:buClr>
              <a:buSzPts val="1200"/>
              <a:buFont typeface="Arial"/>
              <a:buNone/>
            </a:pPr>
            <a:endParaRPr i="1">
              <a:solidFill>
                <a:schemeClr val="dk1"/>
              </a:solidFill>
              <a:latin typeface="Arial"/>
              <a:ea typeface="Arial"/>
              <a:cs typeface="Arial"/>
              <a:sym typeface="Arial"/>
            </a:endParaRPr>
          </a:p>
          <a:p>
            <a:pPr marL="0" lvl="0" indent="0" algn="l" rtl="0">
              <a:lnSpc>
                <a:spcPct val="50000"/>
              </a:lnSpc>
              <a:spcBef>
                <a:spcPts val="0"/>
              </a:spcBef>
              <a:spcAft>
                <a:spcPts val="0"/>
              </a:spcAft>
              <a:buClr>
                <a:schemeClr val="dk1"/>
              </a:buClr>
              <a:buSzPts val="1200"/>
              <a:buFont typeface="Arial"/>
              <a:buNone/>
            </a:pPr>
            <a:r>
              <a:rPr lang="en-US">
                <a:latin typeface="Arial"/>
                <a:ea typeface="Arial"/>
                <a:cs typeface="Arial"/>
                <a:sym typeface="Arial"/>
              </a:rPr>
              <a:t>In comparisons of mathematics teaching in the United States and in high-achieving countries, U.S. mathematics instruction has been characterized as rarely asking students to think and reason with or about mathematical ideas (Banilower et al. 2006; Hiebert and Stigler 2004). Teachers sometimes perceive student frustration or lack of immediate success as indicators that they have somehow failed their students. As a result, they jump in to “rescue” students by breaking down the task and guiding students step by step through the difficulties. Although well intentioned, such “rescuing” undermines the efforts of students, lowers the cognitive demand of the task, and deprives students of opportunities to engage fully in making sense of the mathematics </a:t>
            </a:r>
            <a:endParaRPr/>
          </a:p>
        </p:txBody>
      </p:sp>
      <p:sp>
        <p:nvSpPr>
          <p:cNvPr id="717" name="Google Shape;717;p54: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5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55: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90000"/>
              </a:lnSpc>
              <a:spcBef>
                <a:spcPts val="0"/>
              </a:spcBef>
              <a:spcAft>
                <a:spcPts val="0"/>
              </a:spcAft>
              <a:buClr>
                <a:schemeClr val="dk1"/>
              </a:buClr>
              <a:buSzPts val="1200"/>
              <a:buFont typeface="Arial"/>
              <a:buNone/>
            </a:pPr>
            <a:r>
              <a:rPr lang="en-US">
                <a:latin typeface="Arial"/>
                <a:ea typeface="Arial"/>
                <a:cs typeface="Arial"/>
                <a:sym typeface="Arial"/>
              </a:rPr>
              <a:t>Source: Virginia Department of Education Mathematics Institutes 2019  Professional Development Resources</a:t>
            </a:r>
            <a:endParaRPr/>
          </a:p>
          <a:p>
            <a:pPr marL="0" marR="0" lvl="0" indent="0" algn="l" rtl="0">
              <a:lnSpc>
                <a:spcPct val="90000"/>
              </a:lnSpc>
              <a:spcBef>
                <a:spcPts val="0"/>
              </a:spcBef>
              <a:spcAft>
                <a:spcPts val="0"/>
              </a:spcAft>
              <a:buClr>
                <a:schemeClr val="dk1"/>
              </a:buClr>
              <a:buSzPts val="1200"/>
              <a:buFont typeface="Arial"/>
              <a:buNone/>
            </a:pPr>
            <a:r>
              <a:rPr lang="en-US">
                <a:latin typeface="Arial"/>
                <a:ea typeface="Arial"/>
                <a:cs typeface="Arial"/>
                <a:sym typeface="Arial"/>
              </a:rPr>
              <a:t>Grades 6-8 Institute PowerPoint</a:t>
            </a:r>
            <a:endParaRPr/>
          </a:p>
          <a:p>
            <a:pPr marL="0" marR="0" lvl="0" indent="0" algn="l" rtl="0">
              <a:lnSpc>
                <a:spcPct val="90000"/>
              </a:lnSpc>
              <a:spcBef>
                <a:spcPts val="0"/>
              </a:spcBef>
              <a:spcAft>
                <a:spcPts val="0"/>
              </a:spcAft>
              <a:buClr>
                <a:schemeClr val="dk1"/>
              </a:buClr>
              <a:buSzPts val="1200"/>
              <a:buFont typeface="Arial"/>
              <a:buNone/>
            </a:pPr>
            <a:r>
              <a:rPr lang="en-US" u="sng">
                <a:solidFill>
                  <a:schemeClr val="hlink"/>
                </a:solidFill>
                <a:latin typeface="Arial"/>
                <a:ea typeface="Arial"/>
                <a:cs typeface="Arial"/>
                <a:sym typeface="Arial"/>
                <a:hlinkClick r:id="rId3"/>
              </a:rPr>
              <a:t>http://www.doe.virginia.gov/instruction/mathematics/professional_development/institutes/2019/index.shtml</a:t>
            </a:r>
            <a:r>
              <a:rPr lang="en-US">
                <a:latin typeface="Arial"/>
                <a:ea typeface="Arial"/>
                <a:cs typeface="Arial"/>
                <a:sym typeface="Arial"/>
              </a:rPr>
              <a:t> </a:t>
            </a:r>
            <a:endParaRPr/>
          </a:p>
          <a:p>
            <a:pPr marL="0" marR="0" lvl="0" indent="0" algn="l" rtl="0">
              <a:lnSpc>
                <a:spcPct val="9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90000"/>
              </a:lnSpc>
              <a:spcBef>
                <a:spcPts val="0"/>
              </a:spcBef>
              <a:spcAft>
                <a:spcPts val="0"/>
              </a:spcAft>
              <a:buClr>
                <a:schemeClr val="dk1"/>
              </a:buClr>
              <a:buSzPts val="1200"/>
              <a:buFont typeface="Arial"/>
              <a:buNone/>
            </a:pPr>
            <a:r>
              <a:rPr lang="en-US">
                <a:latin typeface="Arial"/>
                <a:ea typeface="Arial"/>
                <a:cs typeface="Arial"/>
                <a:sym typeface="Arial"/>
              </a:rPr>
              <a:t>The chart is from the work of Dr. John Hattie.  He analyzed the impact of student, teacher, home, curriculum and community actions on student learning.  Based on data, each action scored an Effect Rate for the ability to affect student achievement.  The values range from a negative .20 to a positive 1.20.  The higher the score, the greater the positive impact of the action on student achievement.</a:t>
            </a:r>
            <a:endParaRPr/>
          </a:p>
          <a:p>
            <a:pPr marL="0" marR="0" lvl="0" indent="0" algn="l" rtl="0">
              <a:lnSpc>
                <a:spcPct val="9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40000"/>
              </a:lnSpc>
              <a:spcBef>
                <a:spcPts val="0"/>
              </a:spcBef>
              <a:spcAft>
                <a:spcPts val="0"/>
              </a:spcAft>
              <a:buClr>
                <a:schemeClr val="dk1"/>
              </a:buClr>
              <a:buSzPts val="1200"/>
              <a:buFont typeface="Arial"/>
              <a:buNone/>
            </a:pPr>
            <a:endParaRPr i="1">
              <a:solidFill>
                <a:schemeClr val="dk1"/>
              </a:solidFill>
              <a:latin typeface="Arial"/>
              <a:ea typeface="Arial"/>
              <a:cs typeface="Arial"/>
              <a:sym typeface="Arial"/>
            </a:endParaRPr>
          </a:p>
          <a:p>
            <a:pPr marL="0" lvl="0" indent="0" algn="l" rtl="0">
              <a:lnSpc>
                <a:spcPct val="40000"/>
              </a:lnSpc>
              <a:spcBef>
                <a:spcPts val="0"/>
              </a:spcBef>
              <a:spcAft>
                <a:spcPts val="0"/>
              </a:spcAft>
              <a:buClr>
                <a:schemeClr val="dk1"/>
              </a:buClr>
              <a:buSzPts val="1200"/>
              <a:buFont typeface="Arial"/>
              <a:buNone/>
            </a:pPr>
            <a:r>
              <a:rPr lang="en-US"/>
              <a:t>There is a high relationship between engagement and degree of concentration on tasks. One way of enhancing concentration is to mentally visualize the processes and strategies involved in a task.  Students who mentally visualized various motor tasks were more effective compared to those that did not (d = 0.48).</a:t>
            </a:r>
            <a:endParaRPr/>
          </a:p>
          <a:p>
            <a:pPr marL="0" lvl="0" indent="0" algn="l" rtl="0">
              <a:lnSpc>
                <a:spcPct val="40000"/>
              </a:lnSpc>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lnSpc>
                <a:spcPct val="40000"/>
              </a:lnSpc>
              <a:spcBef>
                <a:spcPts val="0"/>
              </a:spcBef>
              <a:spcAft>
                <a:spcPts val="0"/>
              </a:spcAft>
              <a:buClr>
                <a:schemeClr val="dk1"/>
              </a:buClr>
              <a:buSzPts val="1200"/>
              <a:buFont typeface="Arial"/>
              <a:buNone/>
            </a:pPr>
            <a:r>
              <a:rPr lang="en-US"/>
              <a:t>Teachers greatly influence how students perceive and approach struggle in the mathematics classroom. Even young students can learn to value struggle as an expected and natural part of learning, as demonstrated by the class motto of one first-grade math class: “If you are not struggling, you are not learning” (Carter 2008, p. 136). Teachers must accept that struggle is important to students’ learning of mathematics, convey this message to students, and provide time for them to try to work through their uncertainties. Unfortunately, this may not be enough, since some students will still simply shut down in the face of frustration, proclaim “I don’t know,” and give up. Dweck (2006) has shown that students with a fixed mindset— that is, those who believe that intelligence (especially math ability) is an innate trait—are more likely to give up when they encounter difficulties because they believe that learning mathematics should come naturally. By contrast, students with a growth mindset—that is, those who believe that intelligence can be developed through effort—are likely to persevere through a struggle because they see challenging work as an opportunity to learn and grow.</a:t>
            </a:r>
            <a:endParaRPr>
              <a:latin typeface="Arial"/>
              <a:ea typeface="Arial"/>
              <a:cs typeface="Arial"/>
              <a:sym typeface="Arial"/>
            </a:endParaRPr>
          </a:p>
        </p:txBody>
      </p:sp>
      <p:sp>
        <p:nvSpPr>
          <p:cNvPr id="727" name="Google Shape;727;p55: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5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5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Source: </a:t>
            </a:r>
            <a:r>
              <a:rPr lang="en-US" i="1">
                <a:solidFill>
                  <a:schemeClr val="dk1"/>
                </a:solidFill>
                <a:latin typeface="Arial"/>
                <a:ea typeface="Arial"/>
                <a:cs typeface="Arial"/>
                <a:sym typeface="Arial"/>
              </a:rPr>
              <a:t>Principles to Action: Ensuring Mathematical Success for All</a:t>
            </a:r>
            <a:r>
              <a:rPr lang="en-US">
                <a:solidFill>
                  <a:schemeClr val="dk1"/>
                </a:solidFill>
                <a:latin typeface="Arial"/>
                <a:ea typeface="Arial"/>
                <a:cs typeface="Arial"/>
                <a:sym typeface="Arial"/>
              </a:rPr>
              <a:t>, NCTM, 2014, p.52.</a:t>
            </a:r>
            <a:endParaRPr/>
          </a:p>
          <a:p>
            <a:pPr marL="0" marR="0" lvl="0" indent="0" algn="l" rtl="0">
              <a:lnSpc>
                <a:spcPct val="50000"/>
              </a:lnSpc>
              <a:spcBef>
                <a:spcPts val="0"/>
              </a:spcBef>
              <a:spcAft>
                <a:spcPts val="0"/>
              </a:spcAft>
              <a:buClr>
                <a:schemeClr val="dk1"/>
              </a:buClr>
              <a:buSzPts val="1200"/>
              <a:buFont typeface="Arial"/>
              <a:buNone/>
            </a:pPr>
            <a:endParaRPr i="1">
              <a:solidFill>
                <a:schemeClr val="dk1"/>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Use the chart to engage participants in a discussion of how they support students to persevere in problem solving.</a:t>
            </a:r>
            <a:endParaRPr/>
          </a:p>
        </p:txBody>
      </p:sp>
      <p:sp>
        <p:nvSpPr>
          <p:cNvPr id="738" name="Google Shape;738;p56: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5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p57: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r>
              <a:rPr lang="en-US">
                <a:latin typeface="Arial"/>
                <a:ea typeface="Arial"/>
                <a:cs typeface="Arial"/>
                <a:sym typeface="Arial"/>
              </a:rPr>
              <a:t>THINK, PAIR AND SHARE</a:t>
            </a:r>
            <a:endParaRPr/>
          </a:p>
          <a:p>
            <a:pPr marL="0" lvl="0" indent="0" algn="l" rtl="0">
              <a:spcBef>
                <a:spcPts val="0"/>
              </a:spcBef>
              <a:spcAft>
                <a:spcPts val="0"/>
              </a:spcAft>
              <a:buNone/>
            </a:pPr>
            <a:r>
              <a:rPr lang="en-US">
                <a:latin typeface="Arial"/>
                <a:ea typeface="Arial"/>
                <a:cs typeface="Arial"/>
                <a:sym typeface="Arial"/>
              </a:rPr>
              <a:t>With participants grouped in pairs, ask participants to respond to the questions.  Remind them to utilize their completed </a:t>
            </a:r>
            <a:r>
              <a:rPr lang="en-US" i="1">
                <a:latin typeface="Arial"/>
                <a:ea typeface="Arial"/>
                <a:cs typeface="Arial"/>
                <a:sym typeface="Arial"/>
              </a:rPr>
              <a:t>Effective Teaching Look Fors </a:t>
            </a:r>
            <a:r>
              <a:rPr lang="en-US">
                <a:latin typeface="Arial"/>
                <a:ea typeface="Arial"/>
                <a:cs typeface="Arial"/>
                <a:sym typeface="Arial"/>
              </a:rPr>
              <a:t>form.</a:t>
            </a:r>
            <a:endParaRPr/>
          </a:p>
          <a:p>
            <a:pPr marL="0" lvl="0" indent="0" algn="l" rtl="0">
              <a:spcBef>
                <a:spcPts val="0"/>
              </a:spcBef>
              <a:spcAft>
                <a:spcPts val="0"/>
              </a:spcAft>
              <a:buNone/>
            </a:pPr>
            <a:endParaRPr/>
          </a:p>
        </p:txBody>
      </p:sp>
      <p:sp>
        <p:nvSpPr>
          <p:cNvPr id="749" name="Google Shape;749;p57: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5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58: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61" name="Google Shape;761;p58: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5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p59: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Source: </a:t>
            </a:r>
            <a:r>
              <a:rPr lang="en-US" i="1">
                <a:solidFill>
                  <a:schemeClr val="dk1"/>
                </a:solidFill>
                <a:latin typeface="Arial"/>
                <a:ea typeface="Arial"/>
                <a:cs typeface="Arial"/>
                <a:sym typeface="Arial"/>
              </a:rPr>
              <a:t>Principles to Action: Ensuring Mathematical </a:t>
            </a:r>
            <a:r>
              <a:rPr lang="en-US" i="0">
                <a:solidFill>
                  <a:schemeClr val="dk1"/>
                </a:solidFill>
                <a:latin typeface="Arial"/>
                <a:ea typeface="Arial"/>
                <a:cs typeface="Arial"/>
                <a:sym typeface="Arial"/>
              </a:rPr>
              <a:t>Success for All, NCTM, 2014, p. 53</a:t>
            </a:r>
            <a:endParaRPr/>
          </a:p>
          <a:p>
            <a:pPr marL="0" marR="0" lvl="0" indent="0" algn="l" rtl="0">
              <a:lnSpc>
                <a:spcPct val="50000"/>
              </a:lnSpc>
              <a:spcBef>
                <a:spcPts val="0"/>
              </a:spcBef>
              <a:spcAft>
                <a:spcPts val="0"/>
              </a:spcAft>
              <a:buClr>
                <a:schemeClr val="dk1"/>
              </a:buClr>
              <a:buSzPts val="1200"/>
              <a:buFont typeface="Arial"/>
              <a:buNone/>
            </a:pPr>
            <a:endParaRPr i="0">
              <a:solidFill>
                <a:schemeClr val="dk1"/>
              </a:solidFill>
              <a:latin typeface="Arial"/>
              <a:ea typeface="Arial"/>
              <a:cs typeface="Arial"/>
              <a:sym typeface="Arial"/>
            </a:endParaRPr>
          </a:p>
          <a:p>
            <a:pPr marL="0" marR="0" lvl="0" indent="0" algn="l" rtl="0">
              <a:lnSpc>
                <a:spcPct val="50000"/>
              </a:lnSpc>
              <a:spcBef>
                <a:spcPts val="0"/>
              </a:spcBef>
              <a:spcAft>
                <a:spcPts val="0"/>
              </a:spcAft>
              <a:buClr>
                <a:schemeClr val="dk1"/>
              </a:buClr>
              <a:buSzPts val="1200"/>
              <a:buFont typeface="Arial"/>
              <a:buNone/>
            </a:pPr>
            <a:r>
              <a:rPr lang="en-US" i="0">
                <a:solidFill>
                  <a:schemeClr val="dk1"/>
                </a:solidFill>
                <a:latin typeface="Arial"/>
                <a:ea typeface="Arial"/>
                <a:cs typeface="Arial"/>
                <a:sym typeface="Arial"/>
              </a:rPr>
              <a:t>Ask participants: What can serve as evidence of student thinking when assessing progress toward understanding?</a:t>
            </a:r>
            <a:endParaRPr/>
          </a:p>
          <a:p>
            <a:pPr marL="0" marR="0" lvl="0" indent="0" algn="l" rtl="0">
              <a:lnSpc>
                <a:spcPct val="50000"/>
              </a:lnSpc>
              <a:spcBef>
                <a:spcPts val="0"/>
              </a:spcBef>
              <a:spcAft>
                <a:spcPts val="0"/>
              </a:spcAft>
              <a:buClr>
                <a:schemeClr val="dk1"/>
              </a:buClr>
              <a:buSzPts val="1200"/>
              <a:buFont typeface="Arial"/>
              <a:buNone/>
            </a:pPr>
            <a:r>
              <a:rPr lang="en-US" i="0">
                <a:solidFill>
                  <a:schemeClr val="dk1"/>
                </a:solidFill>
                <a:latin typeface="Arial"/>
                <a:ea typeface="Arial"/>
                <a:cs typeface="Arial"/>
                <a:sym typeface="Arial"/>
              </a:rPr>
              <a:t>                            How should the evidence affect what a teacher does instructionally for students?</a:t>
            </a:r>
            <a:endParaRPr/>
          </a:p>
        </p:txBody>
      </p:sp>
      <p:sp>
        <p:nvSpPr>
          <p:cNvPr id="772" name="Google Shape;772;p59: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lnSpc>
                <a:spcPct val="90000"/>
              </a:lnSpc>
              <a:spcBef>
                <a:spcPts val="0"/>
              </a:spcBef>
              <a:spcAft>
                <a:spcPts val="0"/>
              </a:spcAft>
              <a:buClr>
                <a:schemeClr val="dk1"/>
              </a:buClr>
              <a:buSzPts val="1200"/>
              <a:buFont typeface="Arial"/>
              <a:buNone/>
            </a:pPr>
            <a:r>
              <a:rPr lang="en-US" sz="1200" b="0" i="0">
                <a:solidFill>
                  <a:schemeClr val="dk1"/>
                </a:solidFill>
                <a:latin typeface="Arial"/>
                <a:ea typeface="Arial"/>
                <a:cs typeface="Arial"/>
                <a:sym typeface="Arial"/>
              </a:rPr>
              <a:t>Standards have contributed to higher achievement but challenges remain.</a:t>
            </a:r>
            <a:endParaRPr/>
          </a:p>
          <a:p>
            <a:pPr marL="171450" lvl="0" indent="-95250" algn="l" rtl="0">
              <a:lnSpc>
                <a:spcPct val="90000"/>
              </a:lnSpc>
              <a:spcBef>
                <a:spcPts val="0"/>
              </a:spcBef>
              <a:spcAft>
                <a:spcPts val="0"/>
              </a:spcAft>
              <a:buClr>
                <a:schemeClr val="dk1"/>
              </a:buClr>
              <a:buSzPts val="1200"/>
              <a:buFont typeface="Arial"/>
              <a:buNone/>
            </a:pPr>
            <a:endParaRPr sz="1200" b="0" i="0">
              <a:solidFill>
                <a:schemeClr val="dk1"/>
              </a:solidFill>
              <a:latin typeface="Arial"/>
              <a:ea typeface="Arial"/>
              <a:cs typeface="Arial"/>
              <a:sym typeface="Arial"/>
            </a:endParaRPr>
          </a:p>
          <a:p>
            <a:pPr marL="171450" lvl="0" indent="-171450" algn="l" rtl="0">
              <a:lnSpc>
                <a:spcPct val="90000"/>
              </a:lnSpc>
              <a:spcBef>
                <a:spcPts val="0"/>
              </a:spcBef>
              <a:spcAft>
                <a:spcPts val="0"/>
              </a:spcAft>
              <a:buClr>
                <a:schemeClr val="dk1"/>
              </a:buClr>
              <a:buSzPts val="1200"/>
              <a:buFont typeface="Arial"/>
              <a:buChar char="•"/>
            </a:pPr>
            <a:r>
              <a:rPr lang="en-US" sz="1200" b="0" i="0">
                <a:solidFill>
                  <a:schemeClr val="dk1"/>
                </a:solidFill>
                <a:latin typeface="Arial"/>
                <a:ea typeface="Arial"/>
                <a:cs typeface="Arial"/>
                <a:sym typeface="Arial"/>
              </a:rPr>
              <a:t>In 2019, the National Assessment of Educational Progress (NAEP) mathematics assessment was administered to representative samples of fourth- and eighth-grade students in the nation, states, the District of Columbia, Department of Defense schools, and 27 participating large urban districts. The assessment was delivered on digital devices and assessed students' knowledge and skills in mathematics and their ability to solve problems in mathematical and real-world contexts. Students also answered survey questions asking about their opportunities to learn about and engage in mathematics inside and outside of school.</a:t>
            </a:r>
            <a:endParaRPr>
              <a:latin typeface="Arial"/>
              <a:ea typeface="Arial"/>
              <a:cs typeface="Arial"/>
              <a:sym typeface="Arial"/>
            </a:endParaRPr>
          </a:p>
          <a:p>
            <a:pPr marL="176679" lvl="0" indent="-100479" algn="l" rtl="0">
              <a:lnSpc>
                <a:spcPct val="90000"/>
              </a:lnSpc>
              <a:spcBef>
                <a:spcPts val="0"/>
              </a:spcBef>
              <a:spcAft>
                <a:spcPts val="0"/>
              </a:spcAft>
              <a:buClr>
                <a:schemeClr val="dk1"/>
              </a:buClr>
              <a:buSzPts val="1200"/>
              <a:buFont typeface="Arial"/>
              <a:buNone/>
            </a:pPr>
            <a:endParaRPr>
              <a:latin typeface="Arial"/>
              <a:ea typeface="Arial"/>
              <a:cs typeface="Arial"/>
              <a:sym typeface="Arial"/>
            </a:endParaRPr>
          </a:p>
          <a:p>
            <a:pPr marL="176679" lvl="0" indent="-176679" algn="l" rtl="0">
              <a:lnSpc>
                <a:spcPct val="90000"/>
              </a:lnSpc>
              <a:spcBef>
                <a:spcPts val="0"/>
              </a:spcBef>
              <a:spcAft>
                <a:spcPts val="0"/>
              </a:spcAft>
              <a:buClr>
                <a:schemeClr val="dk1"/>
              </a:buClr>
              <a:buSzPts val="1200"/>
              <a:buFont typeface="Arial"/>
              <a:buChar char="•"/>
            </a:pPr>
            <a:r>
              <a:rPr lang="en-US" sz="1200" b="0" i="0">
                <a:solidFill>
                  <a:schemeClr val="dk1"/>
                </a:solidFill>
                <a:latin typeface="Arial"/>
                <a:ea typeface="Arial"/>
                <a:cs typeface="Arial"/>
                <a:sym typeface="Arial"/>
              </a:rPr>
              <a:t>Mathematical performance, for PISA, measures the mathematical literacy of a 15 year-old student to formulate, employ and interpret mathematics in a variety of contexts to describe, predict and explain phenomena, recognizing the role that mathematics plays in the world. The mean score is the measure. A mathematically literate student recognizes the role that mathematics plays in the world in order to make well-founded judgments and decisions needed by constructive, engaged and reflective citizens.</a:t>
            </a:r>
            <a:endParaRPr/>
          </a:p>
          <a:p>
            <a:pPr marL="176679" lvl="0" indent="-100479" algn="l" rtl="0">
              <a:lnSpc>
                <a:spcPct val="90000"/>
              </a:lnSpc>
              <a:spcBef>
                <a:spcPts val="0"/>
              </a:spcBef>
              <a:spcAft>
                <a:spcPts val="0"/>
              </a:spcAft>
              <a:buClr>
                <a:schemeClr val="dk1"/>
              </a:buClr>
              <a:buSzPts val="1200"/>
              <a:buFont typeface="Arial"/>
              <a:buNone/>
            </a:pPr>
            <a:endParaRPr sz="1200" b="0" i="0">
              <a:solidFill>
                <a:schemeClr val="dk1"/>
              </a:solidFill>
              <a:latin typeface="Arial"/>
              <a:ea typeface="Arial"/>
              <a:cs typeface="Arial"/>
              <a:sym typeface="Arial"/>
            </a:endParaRPr>
          </a:p>
          <a:p>
            <a:pPr marL="176679" lvl="0" indent="-176679" algn="l" rtl="0">
              <a:lnSpc>
                <a:spcPct val="90000"/>
              </a:lnSpc>
              <a:spcBef>
                <a:spcPts val="0"/>
              </a:spcBef>
              <a:spcAft>
                <a:spcPts val="0"/>
              </a:spcAft>
              <a:buClr>
                <a:schemeClr val="dk1"/>
              </a:buClr>
              <a:buSzPts val="1200"/>
              <a:buFont typeface="Arial"/>
              <a:buChar char="•"/>
            </a:pPr>
            <a:r>
              <a:rPr lang="en-US" sz="1200" b="0" i="0">
                <a:solidFill>
                  <a:schemeClr val="dk1"/>
                </a:solidFill>
                <a:latin typeface="Arial"/>
                <a:ea typeface="Arial"/>
                <a:cs typeface="Arial"/>
                <a:sym typeface="Arial"/>
              </a:rPr>
              <a:t>2019 NAEP: Lower-, middle-, and higher-performing students at grades 4 and 8 made gains compared to the early 1990s and 2000; </a:t>
            </a:r>
            <a:r>
              <a:rPr lang="en-US" sz="1200" b="1" i="0">
                <a:solidFill>
                  <a:schemeClr val="dk1"/>
                </a:solidFill>
                <a:latin typeface="Arial"/>
                <a:ea typeface="Arial"/>
                <a:cs typeface="Arial"/>
                <a:sym typeface="Arial"/>
              </a:rPr>
              <a:t>no significant progress was made at both grades for lower-performing students compared to a decade ago</a:t>
            </a:r>
            <a:endParaRPr/>
          </a:p>
          <a:p>
            <a:pPr marL="176679" lvl="0" indent="-100479" algn="l" rtl="0">
              <a:lnSpc>
                <a:spcPct val="90000"/>
              </a:lnSpc>
              <a:spcBef>
                <a:spcPts val="0"/>
              </a:spcBef>
              <a:spcAft>
                <a:spcPts val="0"/>
              </a:spcAft>
              <a:buClr>
                <a:schemeClr val="dk1"/>
              </a:buClr>
              <a:buSzPts val="1200"/>
              <a:buFont typeface="Arial"/>
              <a:buNone/>
            </a:pPr>
            <a:endParaRPr sz="1200" b="0" i="0">
              <a:solidFill>
                <a:schemeClr val="dk1"/>
              </a:solidFill>
              <a:latin typeface="Arial"/>
              <a:ea typeface="Arial"/>
              <a:cs typeface="Arial"/>
              <a:sym typeface="Arial"/>
            </a:endParaRPr>
          </a:p>
          <a:p>
            <a:pPr marL="0" lvl="0" indent="0" algn="l" rtl="0">
              <a:lnSpc>
                <a:spcPct val="90000"/>
              </a:lnSpc>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lnSpc>
                <a:spcPct val="90000"/>
              </a:lnSpc>
              <a:spcBef>
                <a:spcPts val="0"/>
              </a:spcBef>
              <a:spcAft>
                <a:spcPts val="0"/>
              </a:spcAft>
              <a:buClr>
                <a:schemeClr val="dk1"/>
              </a:buClr>
              <a:buSzPts val="1200"/>
              <a:buFont typeface="Arial"/>
              <a:buNone/>
            </a:pPr>
            <a:endParaRPr>
              <a:latin typeface="Arial"/>
              <a:ea typeface="Arial"/>
              <a:cs typeface="Arial"/>
              <a:sym typeface="Arial"/>
            </a:endParaRPr>
          </a:p>
          <a:p>
            <a:pPr marL="471144" lvl="0" indent="-394944" algn="l" rtl="0">
              <a:lnSpc>
                <a:spcPct val="40000"/>
              </a:lnSpc>
              <a:spcBef>
                <a:spcPts val="0"/>
              </a:spcBef>
              <a:spcAft>
                <a:spcPts val="0"/>
              </a:spcAft>
              <a:buClr>
                <a:schemeClr val="dk1"/>
              </a:buClr>
              <a:buSzPts val="1200"/>
              <a:buFont typeface="Arial"/>
              <a:buNone/>
            </a:pPr>
            <a:endParaRPr>
              <a:solidFill>
                <a:srgbClr val="003366"/>
              </a:solidFill>
              <a:latin typeface="Verdana"/>
              <a:ea typeface="Verdana"/>
              <a:cs typeface="Verdana"/>
              <a:sym typeface="Verdana"/>
            </a:endParaRPr>
          </a:p>
          <a:p>
            <a:pPr marL="471144" lvl="0" indent="-369544" algn="l" rtl="0">
              <a:lnSpc>
                <a:spcPct val="90000"/>
              </a:lnSpc>
              <a:spcBef>
                <a:spcPts val="0"/>
              </a:spcBef>
              <a:spcAft>
                <a:spcPts val="0"/>
              </a:spcAft>
              <a:buClr>
                <a:schemeClr val="dk1"/>
              </a:buClr>
              <a:buSzPts val="1600"/>
              <a:buFont typeface="Arial"/>
              <a:buNone/>
            </a:pPr>
            <a:endParaRPr sz="1600"/>
          </a:p>
          <a:p>
            <a:pPr marL="0" lvl="0" indent="0" algn="l" rtl="0">
              <a:lnSpc>
                <a:spcPct val="90000"/>
              </a:lnSpc>
              <a:spcBef>
                <a:spcPts val="0"/>
              </a:spcBef>
              <a:spcAft>
                <a:spcPts val="0"/>
              </a:spcAft>
              <a:buNone/>
            </a:pPr>
            <a:endParaRPr/>
          </a:p>
        </p:txBody>
      </p:sp>
      <p:sp>
        <p:nvSpPr>
          <p:cNvPr id="219" name="Google Shape;219;p6: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6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p60: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5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Source: </a:t>
            </a:r>
            <a:r>
              <a:rPr lang="en-US" i="1">
                <a:solidFill>
                  <a:schemeClr val="dk1"/>
                </a:solidFill>
                <a:latin typeface="Arial"/>
                <a:ea typeface="Arial"/>
                <a:cs typeface="Arial"/>
                <a:sym typeface="Arial"/>
              </a:rPr>
              <a:t>Principles to Action: Ensuring Mathematical </a:t>
            </a:r>
            <a:r>
              <a:rPr lang="en-US" i="0">
                <a:solidFill>
                  <a:schemeClr val="dk1"/>
                </a:solidFill>
                <a:latin typeface="Arial"/>
                <a:ea typeface="Arial"/>
                <a:cs typeface="Arial"/>
                <a:sym typeface="Arial"/>
              </a:rPr>
              <a:t>Success for All, NCTM, 2014, p. 53</a:t>
            </a:r>
            <a:endParaRPr/>
          </a:p>
          <a:p>
            <a:pPr marL="0" marR="0" lvl="0" indent="0" algn="l" rtl="0">
              <a:lnSpc>
                <a:spcPct val="50000"/>
              </a:lnSpc>
              <a:spcBef>
                <a:spcPts val="0"/>
              </a:spcBef>
              <a:spcAft>
                <a:spcPts val="0"/>
              </a:spcAft>
              <a:buClr>
                <a:schemeClr val="dk1"/>
              </a:buClr>
              <a:buSzPts val="1200"/>
              <a:buFont typeface="Arial"/>
              <a:buNone/>
            </a:pPr>
            <a:endParaRPr i="0">
              <a:solidFill>
                <a:schemeClr val="dk1"/>
              </a:solidFill>
              <a:latin typeface="Arial"/>
              <a:ea typeface="Arial"/>
              <a:cs typeface="Arial"/>
              <a:sym typeface="Arial"/>
            </a:endParaRPr>
          </a:p>
          <a:p>
            <a:pPr marL="0" marR="0" lvl="0" indent="0" algn="l" rtl="0">
              <a:lnSpc>
                <a:spcPct val="50000"/>
              </a:lnSpc>
              <a:spcBef>
                <a:spcPts val="0"/>
              </a:spcBef>
              <a:spcAft>
                <a:spcPts val="0"/>
              </a:spcAft>
              <a:buClr>
                <a:schemeClr val="dk1"/>
              </a:buClr>
              <a:buSzPts val="1200"/>
              <a:buFont typeface="Arial"/>
              <a:buNone/>
            </a:pPr>
            <a:r>
              <a:rPr lang="en-US" i="0">
                <a:solidFill>
                  <a:schemeClr val="dk1"/>
                </a:solidFill>
                <a:latin typeface="Arial"/>
                <a:ea typeface="Arial"/>
                <a:cs typeface="Arial"/>
                <a:sym typeface="Arial"/>
              </a:rPr>
              <a:t>Ask participants: What is formative assessment?  </a:t>
            </a:r>
            <a:endParaRPr/>
          </a:p>
          <a:p>
            <a:pPr marL="0" marR="0" lvl="0" indent="0" algn="l" rtl="0">
              <a:lnSpc>
                <a:spcPct val="50000"/>
              </a:lnSpc>
              <a:spcBef>
                <a:spcPts val="0"/>
              </a:spcBef>
              <a:spcAft>
                <a:spcPts val="0"/>
              </a:spcAft>
              <a:buClr>
                <a:schemeClr val="dk1"/>
              </a:buClr>
              <a:buSzPts val="1200"/>
              <a:buFont typeface="Arial"/>
              <a:buNone/>
            </a:pPr>
            <a:r>
              <a:rPr lang="en-US" i="0">
                <a:solidFill>
                  <a:schemeClr val="dk1"/>
                </a:solidFill>
                <a:latin typeface="Arial"/>
                <a:ea typeface="Arial"/>
                <a:cs typeface="Arial"/>
                <a:sym typeface="Arial"/>
              </a:rPr>
              <a:t>                            Is it possible to do formative assessment everyday?  </a:t>
            </a:r>
            <a:endParaRPr/>
          </a:p>
          <a:p>
            <a:pPr marL="0" marR="0" lvl="0" indent="0" algn="l" rtl="0">
              <a:lnSpc>
                <a:spcPct val="50000"/>
              </a:lnSpc>
              <a:spcBef>
                <a:spcPts val="0"/>
              </a:spcBef>
              <a:spcAft>
                <a:spcPts val="0"/>
              </a:spcAft>
              <a:buClr>
                <a:schemeClr val="dk1"/>
              </a:buClr>
              <a:buSzPts val="1200"/>
              <a:buFont typeface="Arial"/>
              <a:buNone/>
            </a:pPr>
            <a:r>
              <a:rPr lang="en-US" i="0">
                <a:solidFill>
                  <a:schemeClr val="dk1"/>
                </a:solidFill>
                <a:latin typeface="Arial"/>
                <a:ea typeface="Arial"/>
                <a:cs typeface="Arial"/>
                <a:sym typeface="Arial"/>
              </a:rPr>
              <a:t>                            If so, how?</a:t>
            </a:r>
            <a:endParaRPr/>
          </a:p>
        </p:txBody>
      </p:sp>
      <p:sp>
        <p:nvSpPr>
          <p:cNvPr id="783" name="Google Shape;783;p60: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6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p61: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Source: Virginia Department of Education Mathematics Institutes 2019  Professional Development Resources</a:t>
            </a:r>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Grades 6-8 Institute PowerPoint</a:t>
            </a:r>
            <a:endParaRPr/>
          </a:p>
          <a:p>
            <a:pPr marL="0" marR="0" lvl="0" indent="0" algn="l" rtl="0">
              <a:lnSpc>
                <a:spcPct val="100000"/>
              </a:lnSpc>
              <a:spcBef>
                <a:spcPts val="0"/>
              </a:spcBef>
              <a:spcAft>
                <a:spcPts val="0"/>
              </a:spcAft>
              <a:buClr>
                <a:schemeClr val="dk1"/>
              </a:buClr>
              <a:buSzPts val="1200"/>
              <a:buFont typeface="Arial"/>
              <a:buNone/>
            </a:pPr>
            <a:r>
              <a:rPr lang="en-US" u="sng">
                <a:solidFill>
                  <a:schemeClr val="hlink"/>
                </a:solidFill>
                <a:latin typeface="Arial"/>
                <a:ea typeface="Arial"/>
                <a:cs typeface="Arial"/>
                <a:sym typeface="Arial"/>
                <a:hlinkClick r:id="rId3"/>
              </a:rPr>
              <a:t>http://www.doe.virginia.gov/instruction/mathematics/professional_development/institutes/2019/index.shtml</a:t>
            </a:r>
            <a:r>
              <a:rPr lang="en-US">
                <a:latin typeface="Arial"/>
                <a:ea typeface="Arial"/>
                <a:cs typeface="Arial"/>
                <a:sym typeface="Arial"/>
              </a:rPr>
              <a:t>  </a:t>
            </a:r>
            <a:endParaRPr/>
          </a:p>
          <a:p>
            <a:pPr marL="0" marR="0" lvl="0" indent="0" algn="l" rtl="0">
              <a:lnSpc>
                <a:spcPct val="50000"/>
              </a:lnSpc>
              <a:spcBef>
                <a:spcPts val="0"/>
              </a:spcBef>
              <a:spcAft>
                <a:spcPts val="0"/>
              </a:spcAft>
              <a:buClr>
                <a:schemeClr val="dk1"/>
              </a:buClr>
              <a:buSzPts val="1200"/>
              <a:buFont typeface="Arial"/>
              <a:buNone/>
            </a:pPr>
            <a:endParaRPr i="1">
              <a:solidFill>
                <a:schemeClr val="dk1"/>
              </a:solidFill>
              <a:latin typeface="Arial"/>
              <a:ea typeface="Arial"/>
              <a:cs typeface="Arial"/>
              <a:sym typeface="Arial"/>
            </a:endParaRPr>
          </a:p>
          <a:p>
            <a:pPr marL="0" marR="0" lvl="0" indent="0" algn="l" rtl="0">
              <a:lnSpc>
                <a:spcPct val="50000"/>
              </a:lnSpc>
              <a:spcBef>
                <a:spcPts val="0"/>
              </a:spcBef>
              <a:spcAft>
                <a:spcPts val="0"/>
              </a:spcAft>
              <a:buClr>
                <a:schemeClr val="dk1"/>
              </a:buClr>
              <a:buSzPts val="1200"/>
              <a:buFont typeface="Arial"/>
              <a:buNone/>
            </a:pPr>
            <a:r>
              <a:rPr lang="en-US" i="0">
                <a:latin typeface="Arial"/>
                <a:ea typeface="Arial"/>
                <a:cs typeface="Arial"/>
                <a:sym typeface="Arial"/>
              </a:rPr>
              <a:t>The chart is from the work of Dr. John Hattie.  He analyzed the impact of student, teacher, home, curriculum and community actions on student learning.  Based on data, each action scored an Effect Rate for the ability to affect student achievement.  The values range from a negative .20 to a positive 1.20.  The higher the score, the greater the positive impact of the action on student achievement.</a:t>
            </a:r>
            <a:endParaRPr/>
          </a:p>
          <a:p>
            <a:pPr marL="0" marR="0" lvl="0" indent="0" algn="l" rtl="0">
              <a:lnSpc>
                <a:spcPct val="50000"/>
              </a:lnSpc>
              <a:spcBef>
                <a:spcPts val="0"/>
              </a:spcBef>
              <a:spcAft>
                <a:spcPts val="0"/>
              </a:spcAft>
              <a:buClr>
                <a:schemeClr val="dk1"/>
              </a:buClr>
              <a:buSzPts val="1200"/>
              <a:buFont typeface="Arial"/>
              <a:buNone/>
            </a:pPr>
            <a:endParaRPr i="0">
              <a:solidFill>
                <a:schemeClr val="dk1"/>
              </a:solidFill>
              <a:latin typeface="Arial"/>
              <a:ea typeface="Arial"/>
              <a:cs typeface="Arial"/>
              <a:sym typeface="Arial"/>
            </a:endParaRPr>
          </a:p>
          <a:p>
            <a:pPr marL="0" marR="0" lvl="0" indent="0" algn="l" rtl="0">
              <a:lnSpc>
                <a:spcPct val="50000"/>
              </a:lnSpc>
              <a:spcBef>
                <a:spcPts val="0"/>
              </a:spcBef>
              <a:spcAft>
                <a:spcPts val="0"/>
              </a:spcAft>
              <a:buClr>
                <a:schemeClr val="dk1"/>
              </a:buClr>
              <a:buSzPts val="1200"/>
              <a:buFont typeface="Arial"/>
              <a:buNone/>
            </a:pPr>
            <a:r>
              <a:rPr lang="en-US" i="0">
                <a:solidFill>
                  <a:schemeClr val="dk1"/>
                </a:solidFill>
                <a:latin typeface="Arial"/>
                <a:ea typeface="Arial"/>
                <a:cs typeface="Arial"/>
                <a:sym typeface="Arial"/>
              </a:rPr>
              <a:t>Cognitive task analysis was among the highest scoring actions to affect student achievement.  </a:t>
            </a:r>
            <a:endParaRPr/>
          </a:p>
          <a:p>
            <a:pPr marL="0" marR="0" lvl="0" indent="0" algn="l" rtl="0">
              <a:lnSpc>
                <a:spcPct val="50000"/>
              </a:lnSpc>
              <a:spcBef>
                <a:spcPts val="0"/>
              </a:spcBef>
              <a:spcAft>
                <a:spcPts val="0"/>
              </a:spcAft>
              <a:buClr>
                <a:schemeClr val="dk1"/>
              </a:buClr>
              <a:buSzPts val="1200"/>
              <a:buFont typeface="Arial"/>
              <a:buNone/>
            </a:pPr>
            <a:endParaRPr i="0">
              <a:solidFill>
                <a:schemeClr val="dk1"/>
              </a:solidFill>
              <a:latin typeface="Arial"/>
              <a:ea typeface="Arial"/>
              <a:cs typeface="Arial"/>
              <a:sym typeface="Arial"/>
            </a:endParaRPr>
          </a:p>
          <a:p>
            <a:pPr marL="0" marR="0" lvl="0" indent="0" algn="l" rtl="0">
              <a:lnSpc>
                <a:spcPct val="50000"/>
              </a:lnSpc>
              <a:spcBef>
                <a:spcPts val="0"/>
              </a:spcBef>
              <a:spcAft>
                <a:spcPts val="0"/>
              </a:spcAft>
              <a:buClr>
                <a:schemeClr val="dk1"/>
              </a:buClr>
              <a:buSzPts val="1200"/>
              <a:buFont typeface="Arial"/>
              <a:buNone/>
            </a:pPr>
            <a:r>
              <a:rPr lang="en-US" i="0">
                <a:solidFill>
                  <a:schemeClr val="dk1"/>
                </a:solidFill>
                <a:latin typeface="Arial"/>
                <a:ea typeface="Arial"/>
                <a:cs typeface="Arial"/>
                <a:sym typeface="Arial"/>
              </a:rPr>
              <a:t>Ask participants to give an example of what a cognitive task might look like in the classroom and why it is so affective.</a:t>
            </a:r>
            <a:endParaRPr/>
          </a:p>
        </p:txBody>
      </p:sp>
      <p:sp>
        <p:nvSpPr>
          <p:cNvPr id="795" name="Google Shape;795;p61: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6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5" name="Google Shape;805;p62: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r>
              <a:rPr lang="en-US">
                <a:latin typeface="Arial"/>
                <a:ea typeface="Arial"/>
                <a:cs typeface="Arial"/>
                <a:sym typeface="Arial"/>
              </a:rPr>
              <a:t>THINK, PAIR AND SHARE</a:t>
            </a:r>
            <a:endParaRPr/>
          </a:p>
          <a:p>
            <a:pPr marL="0" lvl="0" indent="0" algn="l" rtl="0">
              <a:spcBef>
                <a:spcPts val="0"/>
              </a:spcBef>
              <a:spcAft>
                <a:spcPts val="0"/>
              </a:spcAft>
              <a:buNone/>
            </a:pPr>
            <a:r>
              <a:rPr lang="en-US">
                <a:latin typeface="Arial"/>
                <a:ea typeface="Arial"/>
                <a:cs typeface="Arial"/>
                <a:sym typeface="Arial"/>
              </a:rPr>
              <a:t>With participants grouped in pairs, ask participants to respond to the questions.  Remind them to utilize their completed </a:t>
            </a:r>
            <a:r>
              <a:rPr lang="en-US" i="1">
                <a:latin typeface="Arial"/>
                <a:ea typeface="Arial"/>
                <a:cs typeface="Arial"/>
                <a:sym typeface="Arial"/>
              </a:rPr>
              <a:t>Effective Teaching Look Fors </a:t>
            </a:r>
            <a:r>
              <a:rPr lang="en-US">
                <a:latin typeface="Arial"/>
                <a:ea typeface="Arial"/>
                <a:cs typeface="Arial"/>
                <a:sym typeface="Arial"/>
              </a:rPr>
              <a:t>form.</a:t>
            </a:r>
            <a:endParaRPr/>
          </a:p>
          <a:p>
            <a:pPr marL="0" lvl="0" indent="0" algn="l" rtl="0">
              <a:spcBef>
                <a:spcPts val="0"/>
              </a:spcBef>
              <a:spcAft>
                <a:spcPts val="0"/>
              </a:spcAft>
              <a:buNone/>
            </a:pPr>
            <a:endParaRPr/>
          </a:p>
        </p:txBody>
      </p:sp>
      <p:sp>
        <p:nvSpPr>
          <p:cNvPr id="806" name="Google Shape;806;p62: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6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63: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r>
              <a:rPr lang="en-US">
                <a:latin typeface="Arial"/>
                <a:ea typeface="Arial"/>
                <a:cs typeface="Arial"/>
                <a:sym typeface="Arial"/>
              </a:rPr>
              <a:t>THINK, PAIR AND SHARE – </a:t>
            </a:r>
            <a:r>
              <a:rPr lang="en-US" b="1">
                <a:latin typeface="Arial"/>
                <a:ea typeface="Arial"/>
                <a:cs typeface="Arial"/>
                <a:sym typeface="Arial"/>
              </a:rPr>
              <a:t>CLOSURE ACTIVITY</a:t>
            </a:r>
            <a:endParaRPr/>
          </a:p>
          <a:p>
            <a:pPr marL="0" lvl="0" indent="0" algn="l" rtl="0">
              <a:spcBef>
                <a:spcPts val="0"/>
              </a:spcBef>
              <a:spcAft>
                <a:spcPts val="0"/>
              </a:spcAft>
              <a:buNone/>
            </a:pPr>
            <a:r>
              <a:rPr lang="en-US">
                <a:latin typeface="Arial"/>
                <a:ea typeface="Arial"/>
                <a:cs typeface="Arial"/>
                <a:sym typeface="Arial"/>
              </a:rPr>
              <a:t>With participants grouped in pairs, ask participants to reflect on what they have learned about the eight Effective Mathematics Teaching Practices.  Ask each participant to select 1-2 Practices to study and to implement with students              In pairs, develop a list of actions they will need to take in the pursuit of mathematical success for all their students.</a:t>
            </a:r>
            <a:endParaRPr/>
          </a:p>
        </p:txBody>
      </p:sp>
      <p:sp>
        <p:nvSpPr>
          <p:cNvPr id="817" name="Google Shape;817;p63: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64:notes"/>
          <p:cNvSpPr>
            <a:spLocks noGrp="1" noRot="1" noChangeAspect="1"/>
          </p:cNvSpPr>
          <p:nvPr>
            <p:ph type="sldImg" idx="2"/>
          </p:nvPr>
        </p:nvSpPr>
        <p:spPr>
          <a:xfrm>
            <a:off x="11557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7" name="Google Shape;827;p64: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spcBef>
                <a:spcPts val="0"/>
              </a:spcBef>
              <a:spcAft>
                <a:spcPts val="0"/>
              </a:spcAft>
              <a:buNone/>
            </a:pPr>
            <a:endParaRPr>
              <a:solidFill>
                <a:srgbClr val="FF0000"/>
              </a:solidFill>
            </a:endParaRPr>
          </a:p>
        </p:txBody>
      </p:sp>
      <p:sp>
        <p:nvSpPr>
          <p:cNvPr id="828" name="Google Shape;828;p64: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7: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Source: NCTM </a:t>
            </a:r>
            <a:r>
              <a:rPr lang="en-US" i="1">
                <a:latin typeface="Arial"/>
                <a:ea typeface="Arial"/>
                <a:cs typeface="Arial"/>
                <a:sym typeface="Arial"/>
              </a:rPr>
              <a:t>Principles to Actions   (</a:t>
            </a:r>
            <a:r>
              <a:rPr lang="en-US">
                <a:latin typeface="Arial"/>
                <a:ea typeface="Arial"/>
                <a:cs typeface="Arial"/>
                <a:sym typeface="Arial"/>
              </a:rPr>
              <a:t>www.nctm.org/principlestoactions)</a:t>
            </a:r>
            <a:endParaRPr/>
          </a:p>
          <a:p>
            <a:pPr marL="0" lvl="0" indent="0" algn="l" rtl="0">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50000"/>
              </a:lnSpc>
              <a:spcBef>
                <a:spcPts val="0"/>
              </a:spcBef>
              <a:spcAft>
                <a:spcPts val="0"/>
              </a:spcAft>
              <a:buClr>
                <a:schemeClr val="dk1"/>
              </a:buClr>
              <a:buSzPts val="1200"/>
              <a:buFont typeface="Arial"/>
              <a:buNone/>
            </a:pPr>
            <a:r>
              <a:rPr lang="en-US" sz="1200">
                <a:latin typeface="Arial"/>
                <a:ea typeface="Arial"/>
                <a:cs typeface="Arial"/>
                <a:sym typeface="Arial"/>
              </a:rPr>
              <a:t>Summarize the Teaching and Learning Principle, noting the strong emphasis on promoting students’ ability to make sense of mathematical ideas and to reason mathematically. Ask the participants to keep this Principle in mind throughout the session and in particular, as they watch the WV Classroom Video.</a:t>
            </a:r>
            <a:endParaRPr sz="160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8" name="Google Shape;228;p7: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8: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lvl="0" indent="0" algn="l" rtl="0">
              <a:lnSpc>
                <a:spcPct val="90000"/>
              </a:lnSpc>
              <a:spcBef>
                <a:spcPts val="0"/>
              </a:spcBef>
              <a:spcAft>
                <a:spcPts val="0"/>
              </a:spcAft>
              <a:buClr>
                <a:schemeClr val="dk1"/>
              </a:buClr>
              <a:buSzPts val="1200"/>
              <a:buFont typeface="Arial"/>
              <a:buNone/>
            </a:pPr>
            <a:r>
              <a:rPr lang="en-US">
                <a:latin typeface="Arial"/>
                <a:ea typeface="Arial"/>
                <a:cs typeface="Arial"/>
                <a:sym typeface="Arial"/>
              </a:rPr>
              <a:t>Prior to the workshop and based on the expected number of participants, prepare packets of the Beliefs About Teaching and Learning Mathematics cards.  Cut the cards apart,  shuffle the cards and place them in an envelope.  Each pair or group of participants will need one packet of cards.  Also, prepare a packet of cards for you to use during the discussion of the activity.</a:t>
            </a:r>
            <a:endParaRPr/>
          </a:p>
          <a:p>
            <a:pPr marL="0" lvl="0" indent="0" algn="l" rtl="0">
              <a:lnSpc>
                <a:spcPct val="90000"/>
              </a:lnSpc>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lnSpc>
                <a:spcPct val="90000"/>
              </a:lnSpc>
              <a:spcBef>
                <a:spcPts val="0"/>
              </a:spcBef>
              <a:spcAft>
                <a:spcPts val="0"/>
              </a:spcAft>
              <a:buClr>
                <a:schemeClr val="dk1"/>
              </a:buClr>
              <a:buSzPts val="1200"/>
              <a:buFont typeface="Arial"/>
              <a:buNone/>
            </a:pPr>
            <a:r>
              <a:rPr lang="en-US">
                <a:latin typeface="Arial"/>
                <a:ea typeface="Arial"/>
                <a:cs typeface="Arial"/>
                <a:sym typeface="Arial"/>
              </a:rPr>
              <a:t>During the activity, circulate among the pairs or groups of participants as they work to sort the belief cards.  </a:t>
            </a:r>
            <a:endParaRPr/>
          </a:p>
          <a:p>
            <a:pPr marL="0" lvl="0" indent="0" algn="l" rtl="0">
              <a:lnSpc>
                <a:spcPct val="90000"/>
              </a:lnSpc>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lnSpc>
                <a:spcPct val="90000"/>
              </a:lnSpc>
              <a:spcBef>
                <a:spcPts val="0"/>
              </a:spcBef>
              <a:spcAft>
                <a:spcPts val="0"/>
              </a:spcAft>
              <a:buClr>
                <a:schemeClr val="dk1"/>
              </a:buClr>
              <a:buSzPts val="1200"/>
              <a:buFont typeface="Arial"/>
              <a:buNone/>
            </a:pPr>
            <a:r>
              <a:rPr lang="en-US">
                <a:latin typeface="Arial"/>
                <a:ea typeface="Arial"/>
                <a:cs typeface="Arial"/>
                <a:sym typeface="Arial"/>
              </a:rPr>
              <a:t>After all pairs or groups have completed the sorting task, ask the participants if there were any belief cards they found difficult to classify as either Productive or Unproductive.  Ask why they found it difficult to assign the belief card to a category.</a:t>
            </a:r>
            <a:endParaRPr/>
          </a:p>
          <a:p>
            <a:pPr marL="0" lvl="0" indent="0" algn="l" rtl="0">
              <a:lnSpc>
                <a:spcPct val="90000"/>
              </a:lnSpc>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lnSpc>
                <a:spcPct val="90000"/>
              </a:lnSpc>
              <a:spcBef>
                <a:spcPts val="0"/>
              </a:spcBef>
              <a:spcAft>
                <a:spcPts val="0"/>
              </a:spcAft>
              <a:buClr>
                <a:schemeClr val="dk1"/>
              </a:buClr>
              <a:buSzPts val="1200"/>
              <a:buFont typeface="Arial"/>
              <a:buNone/>
            </a:pPr>
            <a:r>
              <a:rPr lang="en-US">
                <a:latin typeface="Arial"/>
                <a:ea typeface="Arial"/>
                <a:cs typeface="Arial"/>
                <a:sym typeface="Arial"/>
              </a:rPr>
              <a:t>Select a belief card from your packet and read the card to the participants.  Ask the participants how they classified the belief and why.  Repeat selecting cards and engaging the participants until 3 to 5 cards have been discussed.  Be sure to select both Productive and Unproductive beliefs.</a:t>
            </a:r>
            <a:endParaRPr/>
          </a:p>
          <a:p>
            <a:pPr marL="0" lvl="0" indent="0" algn="l" rtl="0">
              <a:lnSpc>
                <a:spcPct val="90000"/>
              </a:lnSpc>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lnSpc>
                <a:spcPct val="90000"/>
              </a:lnSpc>
              <a:spcBef>
                <a:spcPts val="0"/>
              </a:spcBef>
              <a:spcAft>
                <a:spcPts val="0"/>
              </a:spcAft>
              <a:buClr>
                <a:schemeClr val="dk1"/>
              </a:buClr>
              <a:buSzPts val="1200"/>
              <a:buFont typeface="Arial"/>
              <a:buNone/>
            </a:pPr>
            <a:r>
              <a:rPr lang="en-US">
                <a:latin typeface="Arial"/>
                <a:ea typeface="Arial"/>
                <a:cs typeface="Arial"/>
                <a:sym typeface="Arial"/>
              </a:rPr>
              <a:t>At the end of the discussion, move to the next slide so that participants may see the correct sorting.</a:t>
            </a:r>
            <a:endParaRPr/>
          </a:p>
          <a:p>
            <a:pPr marL="0" lvl="0" indent="0" algn="l" rtl="0">
              <a:lnSpc>
                <a:spcPct val="90000"/>
              </a:lnSpc>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lnSpc>
                <a:spcPct val="90000"/>
              </a:lnSpc>
              <a:spcBef>
                <a:spcPts val="0"/>
              </a:spcBef>
              <a:spcAft>
                <a:spcPts val="0"/>
              </a:spcAft>
              <a:buClr>
                <a:schemeClr val="dk1"/>
              </a:buClr>
              <a:buSzPts val="1200"/>
              <a:buFont typeface="Arial"/>
              <a:buNone/>
            </a:pPr>
            <a:r>
              <a:rPr lang="en-US">
                <a:latin typeface="Arial"/>
                <a:ea typeface="Arial"/>
                <a:cs typeface="Arial"/>
                <a:sym typeface="Arial"/>
              </a:rPr>
              <a:t>Source: </a:t>
            </a:r>
            <a:r>
              <a:rPr lang="en-US" i="1">
                <a:latin typeface="Arial"/>
                <a:ea typeface="Arial"/>
                <a:cs typeface="Arial"/>
                <a:sym typeface="Arial"/>
              </a:rPr>
              <a:t>Principles to Actions, Ensuring Mathematical Success for All</a:t>
            </a:r>
            <a:r>
              <a:rPr lang="en-US">
                <a:latin typeface="Arial"/>
                <a:ea typeface="Arial"/>
                <a:cs typeface="Arial"/>
                <a:sym typeface="Arial"/>
              </a:rPr>
              <a:t>, (NCTM, 2014) pg. 11.</a:t>
            </a:r>
            <a:endParaRPr/>
          </a:p>
          <a:p>
            <a:pPr marL="0" lvl="0" indent="0" algn="l" rtl="0">
              <a:lnSpc>
                <a:spcPct val="90000"/>
              </a:lnSpc>
              <a:spcBef>
                <a:spcPts val="0"/>
              </a:spcBef>
              <a:spcAft>
                <a:spcPts val="0"/>
              </a:spcAft>
              <a:buClr>
                <a:schemeClr val="dk1"/>
              </a:buClr>
              <a:buSzPts val="1200"/>
              <a:buFont typeface="Arial"/>
              <a:buNone/>
            </a:pPr>
            <a:endParaRPr>
              <a:latin typeface="Arial"/>
              <a:ea typeface="Arial"/>
              <a:cs typeface="Arial"/>
              <a:sym typeface="Arial"/>
            </a:endParaRPr>
          </a:p>
          <a:p>
            <a:pPr marL="471144" lvl="0" indent="-394944" algn="l" rtl="0">
              <a:lnSpc>
                <a:spcPct val="40000"/>
              </a:lnSpc>
              <a:spcBef>
                <a:spcPts val="0"/>
              </a:spcBef>
              <a:spcAft>
                <a:spcPts val="0"/>
              </a:spcAft>
              <a:buClr>
                <a:schemeClr val="dk1"/>
              </a:buClr>
              <a:buSzPts val="1200"/>
              <a:buFont typeface="Arial"/>
              <a:buNone/>
            </a:pPr>
            <a:endParaRPr>
              <a:solidFill>
                <a:srgbClr val="003366"/>
              </a:solidFill>
              <a:latin typeface="Arial"/>
              <a:ea typeface="Arial"/>
              <a:cs typeface="Arial"/>
              <a:sym typeface="Arial"/>
            </a:endParaRPr>
          </a:p>
          <a:p>
            <a:pPr marL="471144" lvl="0" indent="-369544" algn="l" rtl="0">
              <a:lnSpc>
                <a:spcPct val="90000"/>
              </a:lnSpc>
              <a:spcBef>
                <a:spcPts val="0"/>
              </a:spcBef>
              <a:spcAft>
                <a:spcPts val="0"/>
              </a:spcAft>
              <a:buClr>
                <a:schemeClr val="dk1"/>
              </a:buClr>
              <a:buSzPts val="1600"/>
              <a:buFont typeface="Arial"/>
              <a:buNone/>
            </a:pPr>
            <a:endParaRPr sz="1600">
              <a:latin typeface="Arial"/>
              <a:ea typeface="Arial"/>
              <a:cs typeface="Arial"/>
              <a:sym typeface="Arial"/>
            </a:endParaRPr>
          </a:p>
          <a:p>
            <a:pPr marL="0" lvl="0" indent="0" algn="l" rtl="0">
              <a:lnSpc>
                <a:spcPct val="90000"/>
              </a:lnSpc>
              <a:spcBef>
                <a:spcPts val="0"/>
              </a:spcBef>
              <a:spcAft>
                <a:spcPts val="0"/>
              </a:spcAft>
              <a:buNone/>
            </a:pPr>
            <a:endParaRPr/>
          </a:p>
        </p:txBody>
      </p:sp>
      <p:sp>
        <p:nvSpPr>
          <p:cNvPr id="240" name="Google Shape;240;p8: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Source:  </a:t>
            </a:r>
            <a:r>
              <a:rPr lang="en-US" i="1">
                <a:latin typeface="Arial"/>
                <a:ea typeface="Arial"/>
                <a:cs typeface="Arial"/>
                <a:sym typeface="Arial"/>
              </a:rPr>
              <a:t>Principles to Actions, Ensuring Mathematical Success for All</a:t>
            </a:r>
            <a:r>
              <a:rPr lang="en-US">
                <a:latin typeface="Arial"/>
                <a:ea typeface="Arial"/>
                <a:cs typeface="Arial"/>
                <a:sym typeface="Arial"/>
              </a:rPr>
              <a:t>, (NCTM, 2014) pg. 11.</a:t>
            </a:r>
            <a:endParaRPr/>
          </a:p>
          <a:p>
            <a:pPr marL="176679" lvl="0" indent="-100479" algn="l" rtl="0">
              <a:spcBef>
                <a:spcPts val="0"/>
              </a:spcBef>
              <a:spcAft>
                <a:spcPts val="0"/>
              </a:spcAft>
              <a:buClr>
                <a:schemeClr val="dk1"/>
              </a:buClr>
              <a:buSzPts val="1200"/>
              <a:buFont typeface="Arial"/>
              <a:buNone/>
            </a:pPr>
            <a:endParaRPr>
              <a:latin typeface="Arial"/>
              <a:ea typeface="Arial"/>
              <a:cs typeface="Arial"/>
              <a:sym typeface="Arial"/>
            </a:endParaRPr>
          </a:p>
          <a:p>
            <a:pPr marL="176679" lvl="0" indent="-100479" algn="l" rtl="0">
              <a:spcBef>
                <a:spcPts val="0"/>
              </a:spcBef>
              <a:spcAft>
                <a:spcPts val="0"/>
              </a:spcAft>
              <a:buClr>
                <a:schemeClr val="dk1"/>
              </a:buClr>
              <a:buSzPts val="1200"/>
              <a:buFont typeface="Arial"/>
              <a:buNone/>
            </a:pPr>
            <a:endParaRPr/>
          </a:p>
          <a:p>
            <a:pPr marL="471144" lvl="0" indent="-394944" algn="l" rtl="0">
              <a:lnSpc>
                <a:spcPct val="50000"/>
              </a:lnSpc>
              <a:spcBef>
                <a:spcPts val="0"/>
              </a:spcBef>
              <a:spcAft>
                <a:spcPts val="0"/>
              </a:spcAft>
              <a:buClr>
                <a:schemeClr val="dk1"/>
              </a:buClr>
              <a:buSzPts val="1200"/>
              <a:buFont typeface="Arial"/>
              <a:buNone/>
            </a:pPr>
            <a:endParaRPr>
              <a:solidFill>
                <a:srgbClr val="003366"/>
              </a:solidFill>
              <a:latin typeface="Verdana"/>
              <a:ea typeface="Verdana"/>
              <a:cs typeface="Verdana"/>
              <a:sym typeface="Verdana"/>
            </a:endParaRPr>
          </a:p>
          <a:p>
            <a:pPr marL="471144" lvl="0" indent="-369544" algn="l" rtl="0">
              <a:spcBef>
                <a:spcPts val="0"/>
              </a:spcBef>
              <a:spcAft>
                <a:spcPts val="0"/>
              </a:spcAft>
              <a:buClr>
                <a:schemeClr val="dk1"/>
              </a:buClr>
              <a:buSzPts val="1600"/>
              <a:buFont typeface="Arial"/>
              <a:buNone/>
            </a:pPr>
            <a:endParaRPr sz="1600"/>
          </a:p>
          <a:p>
            <a:pPr marL="0" lvl="0" indent="0" algn="l" rtl="0">
              <a:spcBef>
                <a:spcPts val="0"/>
              </a:spcBef>
              <a:spcAft>
                <a:spcPts val="0"/>
              </a:spcAft>
              <a:buNone/>
            </a:pPr>
            <a:endParaRPr/>
          </a:p>
        </p:txBody>
      </p:sp>
      <p:sp>
        <p:nvSpPr>
          <p:cNvPr id="250" name="Google Shape;250;p9: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7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7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7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7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3" name="Google Shape;93;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7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7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8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8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8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8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8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8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8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8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8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8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8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8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8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8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8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8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8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8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8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8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8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6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8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8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8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8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8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8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8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8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8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8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8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8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8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8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7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7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7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7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4F8FB"/>
            </a:gs>
            <a:gs pos="74000">
              <a:srgbClr val="AEC5E1"/>
            </a:gs>
            <a:gs pos="83000">
              <a:srgbClr val="AEC5E1"/>
            </a:gs>
            <a:gs pos="100000">
              <a:srgbClr val="C8D8EB"/>
            </a:gs>
          </a:gsLst>
          <a:lin ang="5400000" scaled="0"/>
        </a:gradFill>
        <a:effectLst/>
      </p:bgPr>
    </p:bg>
    <p:spTree>
      <p:nvGrpSpPr>
        <p:cNvPr id="1" name="Shape 9"/>
        <p:cNvGrpSpPr/>
        <p:nvPr/>
      </p:nvGrpSpPr>
      <p:grpSpPr>
        <a:xfrm>
          <a:off x="0" y="0"/>
          <a:ext cx="0" cy="0"/>
          <a:chOff x="0" y="0"/>
          <a:chExt cx="0" cy="0"/>
        </a:xfrm>
      </p:grpSpPr>
      <p:sp>
        <p:nvSpPr>
          <p:cNvPr id="10" name="Google Shape;10;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4F8FB"/>
            </a:gs>
            <a:gs pos="74000">
              <a:srgbClr val="AEC5E1"/>
            </a:gs>
            <a:gs pos="83000">
              <a:srgbClr val="AEC5E1"/>
            </a:gs>
            <a:gs pos="100000">
              <a:srgbClr val="C8D8EB"/>
            </a:gs>
          </a:gsLst>
          <a:lin ang="5400000" scaled="0"/>
        </a:gradFill>
        <a:effectLst/>
      </p:bgPr>
    </p:bg>
    <p:spTree>
      <p:nvGrpSpPr>
        <p:cNvPr id="1" name="Shape 84"/>
        <p:cNvGrpSpPr/>
        <p:nvPr/>
      </p:nvGrpSpPr>
      <p:grpSpPr>
        <a:xfrm>
          <a:off x="0" y="0"/>
          <a:ext cx="0" cy="0"/>
          <a:chOff x="0" y="0"/>
          <a:chExt cx="0" cy="0"/>
        </a:xfrm>
      </p:grpSpPr>
      <p:sp>
        <p:nvSpPr>
          <p:cNvPr id="85" name="Google Shape;85;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7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youtube.com/watch?v=EcZBUFqFLxc"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youtube.com/watch?v=AQvB6fat7vI&amp;list=PL-4MrVEfheNwaIYeDhwdG6HlJEghIWg5E&amp;index=25&amp;t=0s"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youtube.com/watch?v=mv_EQTCZFes&amp;list=PL-4MrVEfheNwaIYeDhwdG6HlJEghIWg5E&amp;index=26&amp;t=0s" TargetMode="Externa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youtube.com/watch?v=4r5EUHPbXVs&amp;list=PL-4MrVEfheNwaIYeDhwdG6HlJEghIWg5E&amp;index=27&amp;t=0s"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youtube.com/watch?v=LUcMHi8E5vg&amp;list=PL-4MrVEfheNwaIYeDhwdG6HlJEghIWg5E&amp;index=28&amp;t=0s" TargetMode="Externa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14.png"/><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hyperlink" Target="https://www.youtube.com/watch?v=4hnUb9TjLqA&amp;list=PL-4MrVEfheNwaIYeDhwdG6HlJEghIWg5E&amp;index=9&amp;t=0s"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
          <p:cNvSpPr txBox="1"/>
          <p:nvPr/>
        </p:nvSpPr>
        <p:spPr>
          <a:xfrm>
            <a:off x="888999" y="-23724"/>
            <a:ext cx="8255001" cy="38337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1" i="0" u="none" strike="noStrike" cap="none">
              <a:solidFill>
                <a:schemeClr val="dk1"/>
              </a:solidFill>
              <a:latin typeface="Calibri"/>
              <a:ea typeface="Calibri"/>
              <a:cs typeface="Calibri"/>
              <a:sym typeface="Calibri"/>
            </a:endParaRPr>
          </a:p>
        </p:txBody>
      </p:sp>
      <p:sp>
        <p:nvSpPr>
          <p:cNvPr id="165" name="Google Shape;165;p1"/>
          <p:cNvSpPr txBox="1"/>
          <p:nvPr/>
        </p:nvSpPr>
        <p:spPr>
          <a:xfrm>
            <a:off x="1020618" y="4889500"/>
            <a:ext cx="8123382" cy="171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166" name="Google Shape;166;p1"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167" name="Google Shape;167;p1" descr="14861 principles to action cover.psd"/>
          <p:cNvPicPr preferRelativeResize="0"/>
          <p:nvPr/>
        </p:nvPicPr>
        <p:blipFill rotWithShape="1">
          <a:blip r:embed="rId4">
            <a:alphaModFix/>
          </a:blip>
          <a:srcRect/>
          <a:stretch/>
        </p:blipFill>
        <p:spPr>
          <a:xfrm>
            <a:off x="258619" y="159593"/>
            <a:ext cx="776020" cy="1105644"/>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168" name="Google Shape;168;p1"/>
          <p:cNvSpPr txBox="1">
            <a:spLocks noGrp="1"/>
          </p:cNvSpPr>
          <p:nvPr>
            <p:ph type="body" idx="1"/>
          </p:nvPr>
        </p:nvSpPr>
        <p:spPr>
          <a:xfrm>
            <a:off x="867427" y="474863"/>
            <a:ext cx="8152752" cy="412551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003366"/>
              </a:buClr>
              <a:buSzPts val="4000"/>
              <a:buNone/>
            </a:pPr>
            <a:r>
              <a:rPr lang="en-US" sz="4000" b="1">
                <a:solidFill>
                  <a:srgbClr val="003366"/>
                </a:solidFill>
                <a:latin typeface="Arial"/>
                <a:ea typeface="Arial"/>
                <a:cs typeface="Arial"/>
                <a:sym typeface="Arial"/>
              </a:rPr>
              <a:t>Principles to Actions:</a:t>
            </a:r>
            <a:endParaRPr/>
          </a:p>
          <a:p>
            <a:pPr marL="0" lvl="0" indent="0" algn="ctr" rtl="0">
              <a:spcBef>
                <a:spcPts val="800"/>
              </a:spcBef>
              <a:spcAft>
                <a:spcPts val="0"/>
              </a:spcAft>
              <a:buClr>
                <a:srgbClr val="003366"/>
              </a:buClr>
              <a:buSzPts val="4000"/>
              <a:buNone/>
            </a:pPr>
            <a:r>
              <a:rPr lang="en-US" sz="4000" b="1">
                <a:solidFill>
                  <a:srgbClr val="003366"/>
                </a:solidFill>
                <a:latin typeface="Arial"/>
                <a:ea typeface="Arial"/>
                <a:cs typeface="Arial"/>
                <a:sym typeface="Arial"/>
              </a:rPr>
              <a:t>Effective Mathematical </a:t>
            </a:r>
            <a:endParaRPr/>
          </a:p>
          <a:p>
            <a:pPr marL="0" lvl="0" indent="0" algn="ctr" rtl="0">
              <a:spcBef>
                <a:spcPts val="800"/>
              </a:spcBef>
              <a:spcAft>
                <a:spcPts val="0"/>
              </a:spcAft>
              <a:buClr>
                <a:srgbClr val="003366"/>
              </a:buClr>
              <a:buSzPts val="4000"/>
              <a:buNone/>
            </a:pPr>
            <a:r>
              <a:rPr lang="en-US" sz="4000" b="1">
                <a:solidFill>
                  <a:srgbClr val="003366"/>
                </a:solidFill>
                <a:latin typeface="Arial"/>
                <a:ea typeface="Arial"/>
                <a:cs typeface="Arial"/>
                <a:sym typeface="Arial"/>
              </a:rPr>
              <a:t>Teaching Practices</a:t>
            </a:r>
            <a:endParaRPr/>
          </a:p>
          <a:p>
            <a:pPr marL="0" lvl="0" indent="0" algn="ctr" rtl="0">
              <a:spcBef>
                <a:spcPts val="1080"/>
              </a:spcBef>
              <a:spcAft>
                <a:spcPts val="0"/>
              </a:spcAft>
              <a:buClr>
                <a:schemeClr val="dk1"/>
              </a:buClr>
              <a:buSzPts val="5400"/>
              <a:buNone/>
            </a:pPr>
            <a:endParaRPr sz="5400" b="1">
              <a:solidFill>
                <a:srgbClr val="003366"/>
              </a:solidFill>
              <a:latin typeface="Arial"/>
              <a:ea typeface="Arial"/>
              <a:cs typeface="Arial"/>
              <a:sym typeface="Arial"/>
            </a:endParaRPr>
          </a:p>
        </p:txBody>
      </p:sp>
      <p:sp>
        <p:nvSpPr>
          <p:cNvPr id="169" name="Google Shape;169;p1"/>
          <p:cNvSpPr txBox="1"/>
          <p:nvPr/>
        </p:nvSpPr>
        <p:spPr>
          <a:xfrm>
            <a:off x="4284988" y="3210578"/>
            <a:ext cx="4938858" cy="3529171"/>
          </a:xfrm>
          <a:prstGeom prst="rect">
            <a:avLst/>
          </a:prstGeom>
          <a:noFill/>
          <a:ln>
            <a:noFill/>
          </a:ln>
        </p:spPr>
        <p:txBody>
          <a:bodyPr spcFirstLastPara="1" wrap="square" lIns="91425" tIns="45700" rIns="91425" bIns="45700" anchor="t" anchorCtr="0">
            <a:spAutoFit/>
          </a:bodyPr>
          <a:lstStyle/>
          <a:p>
            <a:pPr marL="0" marR="0" lvl="1" indent="0" algn="ctr" rtl="0">
              <a:spcBef>
                <a:spcPts val="0"/>
              </a:spcBef>
              <a:spcAft>
                <a:spcPts val="0"/>
              </a:spcAft>
              <a:buNone/>
            </a:pPr>
            <a:r>
              <a:rPr lang="en-US" sz="4000" b="1" i="0" u="none" strike="noStrike" cap="none">
                <a:solidFill>
                  <a:srgbClr val="003366"/>
                </a:solidFill>
                <a:latin typeface="Arial"/>
                <a:ea typeface="Arial"/>
                <a:cs typeface="Arial"/>
                <a:sym typeface="Arial"/>
              </a:rPr>
              <a:t>Tessellate This:</a:t>
            </a:r>
            <a:endParaRPr/>
          </a:p>
          <a:p>
            <a:pPr marL="0" marR="0" lvl="1" indent="0" algn="ctr" rtl="0">
              <a:spcBef>
                <a:spcPts val="600"/>
              </a:spcBef>
              <a:spcAft>
                <a:spcPts val="0"/>
              </a:spcAft>
              <a:buNone/>
            </a:pPr>
            <a:r>
              <a:rPr lang="en-US" sz="4000" b="1" i="0" u="none" strike="noStrike" cap="none">
                <a:solidFill>
                  <a:srgbClr val="003366"/>
                </a:solidFill>
                <a:latin typeface="Calibri"/>
                <a:ea typeface="Calibri"/>
                <a:cs typeface="Calibri"/>
                <a:sym typeface="Calibri"/>
              </a:rPr>
              <a:t>A WV Classroom   </a:t>
            </a:r>
            <a:endParaRPr/>
          </a:p>
          <a:p>
            <a:pPr marL="0" marR="0" lvl="1" indent="0" algn="ctr" rtl="0">
              <a:spcBef>
                <a:spcPts val="0"/>
              </a:spcBef>
              <a:spcAft>
                <a:spcPts val="0"/>
              </a:spcAft>
              <a:buNone/>
            </a:pPr>
            <a:r>
              <a:rPr lang="en-US" sz="4000" b="1" i="0" u="none" strike="noStrike" cap="none">
                <a:solidFill>
                  <a:srgbClr val="003366"/>
                </a:solidFill>
                <a:latin typeface="Calibri"/>
                <a:ea typeface="Calibri"/>
                <a:cs typeface="Calibri"/>
                <a:sym typeface="Calibri"/>
              </a:rPr>
              <a:t>Video Experience</a:t>
            </a:r>
            <a:endParaRPr/>
          </a:p>
          <a:p>
            <a:pPr marL="0" marR="0" lvl="1" indent="0" algn="ctr" rtl="0">
              <a:spcBef>
                <a:spcPts val="0"/>
              </a:spcBef>
              <a:spcAft>
                <a:spcPts val="0"/>
              </a:spcAft>
              <a:buNone/>
            </a:pPr>
            <a:r>
              <a:rPr lang="en-US" sz="4000" b="1" i="0" u="none" strike="noStrike" cap="none">
                <a:solidFill>
                  <a:srgbClr val="003366"/>
                </a:solidFill>
                <a:latin typeface="Calibri"/>
                <a:ea typeface="Calibri"/>
                <a:cs typeface="Calibri"/>
                <a:sym typeface="Calibri"/>
              </a:rPr>
              <a:t>Grade 8</a:t>
            </a:r>
            <a:endParaRPr/>
          </a:p>
          <a:p>
            <a:pPr marL="0" marR="0" lvl="1" indent="0" algn="l" rtl="0">
              <a:spcBef>
                <a:spcPts val="400"/>
              </a:spcBef>
              <a:spcAft>
                <a:spcPts val="0"/>
              </a:spcAft>
              <a:buNone/>
            </a:pPr>
            <a:endParaRPr sz="3200" b="1" i="0" u="none" strike="noStrike" cap="none">
              <a:solidFill>
                <a:srgbClr val="FFFFFF"/>
              </a:solidFill>
              <a:latin typeface="Calibri"/>
              <a:ea typeface="Calibri"/>
              <a:cs typeface="Calibri"/>
              <a:sym typeface="Calibri"/>
            </a:endParaRPr>
          </a:p>
          <a:p>
            <a:pPr marL="0" marR="0" lvl="0" indent="0" algn="l" rtl="0">
              <a:spcBef>
                <a:spcPts val="600"/>
              </a:spcBef>
              <a:spcAft>
                <a:spcPts val="0"/>
              </a:spcAft>
              <a:buNone/>
            </a:pPr>
            <a:endParaRPr sz="1800">
              <a:solidFill>
                <a:schemeClr val="dk1"/>
              </a:solidFill>
              <a:latin typeface="Calibri"/>
              <a:ea typeface="Calibri"/>
              <a:cs typeface="Calibri"/>
              <a:sym typeface="Calibri"/>
            </a:endParaRPr>
          </a:p>
        </p:txBody>
      </p:sp>
      <p:pic>
        <p:nvPicPr>
          <p:cNvPr id="170" name="Google Shape;170;p1" descr="A close up of a logo&#10;&#10;Description automatically generated"/>
          <p:cNvPicPr preferRelativeResize="0"/>
          <p:nvPr/>
        </p:nvPicPr>
        <p:blipFill rotWithShape="1">
          <a:blip r:embed="rId5">
            <a:alphaModFix/>
          </a:blip>
          <a:srcRect/>
          <a:stretch/>
        </p:blipFill>
        <p:spPr>
          <a:xfrm>
            <a:off x="910694" y="2880291"/>
            <a:ext cx="3446674" cy="37324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0"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264" name="Google Shape;264;p10"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265" name="Google Shape;265;p10"/>
          <p:cNvSpPr/>
          <p:nvPr/>
        </p:nvSpPr>
        <p:spPr>
          <a:xfrm>
            <a:off x="1147740" y="342798"/>
            <a:ext cx="805775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We Must Focus on Instruction</a:t>
            </a:r>
            <a:endParaRPr/>
          </a:p>
        </p:txBody>
      </p:sp>
      <p:sp>
        <p:nvSpPr>
          <p:cNvPr id="266" name="Google Shape;266;p10"/>
          <p:cNvSpPr txBox="1"/>
          <p:nvPr/>
        </p:nvSpPr>
        <p:spPr>
          <a:xfrm>
            <a:off x="1147740" y="1252114"/>
            <a:ext cx="7884207" cy="5050742"/>
          </a:xfrm>
          <a:prstGeom prst="rect">
            <a:avLst/>
          </a:prstGeom>
          <a:noFill/>
          <a:ln>
            <a:noFill/>
          </a:ln>
        </p:spPr>
        <p:txBody>
          <a:bodyPr spcFirstLastPara="1" wrap="square" lIns="0" tIns="13325" rIns="0" bIns="0" anchor="t" anchorCtr="0">
            <a:spAutoFit/>
          </a:bodyPr>
          <a:lstStyle/>
          <a:p>
            <a:pPr marL="266700" marR="381635" lvl="0" indent="-228600" algn="l" rtl="0">
              <a:lnSpc>
                <a:spcPct val="100000"/>
              </a:lnSpc>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Student learning of mathematics “depends fundamentally on </a:t>
            </a:r>
            <a:r>
              <a:rPr lang="en-US" sz="2800" b="1" dirty="0">
                <a:solidFill>
                  <a:schemeClr val="dk1"/>
                </a:solidFill>
                <a:latin typeface="Arial"/>
                <a:ea typeface="Arial"/>
                <a:cs typeface="Arial"/>
                <a:sym typeface="Arial"/>
              </a:rPr>
              <a:t>what happens inside the classroom </a:t>
            </a:r>
            <a:r>
              <a:rPr lang="en-US" sz="2800" dirty="0">
                <a:solidFill>
                  <a:schemeClr val="dk1"/>
                </a:solidFill>
                <a:latin typeface="Arial"/>
                <a:ea typeface="Arial"/>
                <a:cs typeface="Arial"/>
                <a:sym typeface="Arial"/>
              </a:rPr>
              <a:t>as teachers and learners interact over the curriculum.”                                                                                           </a:t>
            </a:r>
            <a:endParaRPr dirty="0"/>
          </a:p>
          <a:p>
            <a:pPr marL="38100" marR="381635" lvl="0" indent="0" algn="l" rtl="0">
              <a:lnSpc>
                <a:spcPct val="100000"/>
              </a:lnSpc>
              <a:spcBef>
                <a:spcPts val="105"/>
              </a:spcBef>
              <a:spcAft>
                <a:spcPts val="0"/>
              </a:spcAft>
              <a:buNone/>
            </a:pPr>
            <a:r>
              <a:rPr lang="en-US" sz="2400" dirty="0">
                <a:solidFill>
                  <a:schemeClr val="dk1"/>
                </a:solidFill>
                <a:latin typeface="Arial"/>
                <a:ea typeface="Arial"/>
                <a:cs typeface="Arial"/>
                <a:sym typeface="Arial"/>
              </a:rPr>
              <a:t>                                               (Ball &amp; Forzani, 2011)</a:t>
            </a:r>
            <a:endParaRPr dirty="0"/>
          </a:p>
          <a:p>
            <a:pPr marL="266700" marR="381635" lvl="0" indent="-76200" algn="l" rtl="0">
              <a:lnSpc>
                <a:spcPct val="100000"/>
              </a:lnSpc>
              <a:spcBef>
                <a:spcPts val="105"/>
              </a:spcBef>
              <a:spcAft>
                <a:spcPts val="0"/>
              </a:spcAft>
              <a:buClr>
                <a:schemeClr val="dk1"/>
              </a:buClr>
              <a:buSzPts val="2400"/>
              <a:buFont typeface="Arial"/>
              <a:buNone/>
            </a:pPr>
            <a:endParaRPr sz="2400" dirty="0">
              <a:solidFill>
                <a:schemeClr val="dk1"/>
              </a:solidFill>
              <a:latin typeface="Arial"/>
              <a:ea typeface="Arial"/>
              <a:cs typeface="Arial"/>
              <a:sym typeface="Arial"/>
            </a:endParaRPr>
          </a:p>
          <a:p>
            <a:pPr marL="266700" marR="381635" lvl="0" indent="-228600" algn="l" rtl="0">
              <a:lnSpc>
                <a:spcPct val="100000"/>
              </a:lnSpc>
              <a:spcBef>
                <a:spcPts val="105"/>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Teaching has </a:t>
            </a:r>
            <a:r>
              <a:rPr lang="en-US" sz="2800" b="1" dirty="0">
                <a:solidFill>
                  <a:schemeClr val="dk1"/>
                </a:solidFill>
                <a:latin typeface="Arial"/>
                <a:ea typeface="Arial"/>
                <a:cs typeface="Arial"/>
                <a:sym typeface="Arial"/>
              </a:rPr>
              <a:t>6 to 10 times as much impact </a:t>
            </a:r>
            <a:r>
              <a:rPr lang="en-US" sz="2800" dirty="0">
                <a:solidFill>
                  <a:schemeClr val="dk1"/>
                </a:solidFill>
                <a:latin typeface="Arial"/>
                <a:ea typeface="Arial"/>
                <a:cs typeface="Arial"/>
                <a:sym typeface="Arial"/>
              </a:rPr>
              <a:t>on achievement as all other factors combined…Just three years of effective teaching accounts on average for an improvement of 35 to 50 percentile points.”</a:t>
            </a:r>
            <a:endParaRPr dirty="0"/>
          </a:p>
          <a:p>
            <a:pPr marL="38100" marR="381635" lvl="0" indent="0" algn="l" rtl="0">
              <a:lnSpc>
                <a:spcPct val="100000"/>
              </a:lnSpc>
              <a:spcBef>
                <a:spcPts val="105"/>
              </a:spcBef>
              <a:spcAft>
                <a:spcPts val="0"/>
              </a:spcAft>
              <a:buNone/>
            </a:pP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Schmoker</a:t>
            </a:r>
            <a:r>
              <a:rPr lang="en-US" sz="2400" dirty="0">
                <a:solidFill>
                  <a:schemeClr val="dk1"/>
                </a:solidFill>
                <a:latin typeface="Arial"/>
                <a:ea typeface="Arial"/>
                <a:cs typeface="Arial"/>
                <a:sym typeface="Arial"/>
              </a:rPr>
              <a:t>, 2005)</a:t>
            </a:r>
            <a:endParaRPr sz="2400"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1"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273" name="Google Shape;273;p11"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274" name="Google Shape;274;p11"/>
          <p:cNvSpPr txBox="1"/>
          <p:nvPr/>
        </p:nvSpPr>
        <p:spPr>
          <a:xfrm>
            <a:off x="478811" y="185004"/>
            <a:ext cx="8526293" cy="1134285"/>
          </a:xfrm>
          <a:prstGeom prst="rect">
            <a:avLst/>
          </a:prstGeom>
          <a:noFill/>
          <a:ln>
            <a:noFill/>
          </a:ln>
        </p:spPr>
        <p:txBody>
          <a:bodyPr spcFirstLastPara="1" wrap="square" lIns="0" tIns="13325" rIns="0" bIns="0" anchor="ctr" anchorCtr="0">
            <a:spAutoFit/>
          </a:bodyPr>
          <a:lstStyle/>
          <a:p>
            <a:pPr marL="509588" marR="5080" lvl="0" indent="233363" algn="l" rtl="0">
              <a:spcBef>
                <a:spcPts val="0"/>
              </a:spcBef>
              <a:spcAft>
                <a:spcPts val="0"/>
              </a:spcAft>
              <a:buClr>
                <a:schemeClr val="dk1"/>
              </a:buClr>
              <a:buSzPts val="3600"/>
              <a:buFont typeface="Arial"/>
              <a:buNone/>
            </a:pPr>
            <a:r>
              <a:rPr lang="en-US" sz="3600" b="1">
                <a:solidFill>
                  <a:schemeClr val="dk1"/>
                </a:solidFill>
                <a:latin typeface="Arial"/>
                <a:ea typeface="Arial"/>
                <a:cs typeface="Arial"/>
                <a:sym typeface="Arial"/>
              </a:rPr>
              <a:t>Effective Mathematics Teaching</a:t>
            </a:r>
            <a:endParaRPr/>
          </a:p>
          <a:p>
            <a:pPr marL="509588" marR="5080" lvl="0" indent="233363" algn="l" rtl="0">
              <a:spcBef>
                <a:spcPts val="105"/>
              </a:spcBef>
              <a:spcAft>
                <a:spcPts val="0"/>
              </a:spcAft>
              <a:buClr>
                <a:schemeClr val="dk1"/>
              </a:buClr>
              <a:buSzPts val="3600"/>
              <a:buFont typeface="Arial"/>
              <a:buNone/>
            </a:pPr>
            <a:r>
              <a:rPr lang="en-US" sz="3600" b="1">
                <a:solidFill>
                  <a:schemeClr val="dk1"/>
                </a:solidFill>
                <a:latin typeface="Arial"/>
                <a:ea typeface="Arial"/>
                <a:cs typeface="Arial"/>
                <a:sym typeface="Arial"/>
              </a:rPr>
              <a:t>Practices</a:t>
            </a:r>
            <a:endParaRPr/>
          </a:p>
        </p:txBody>
      </p:sp>
      <p:sp>
        <p:nvSpPr>
          <p:cNvPr id="275" name="Google Shape;275;p11"/>
          <p:cNvSpPr txBox="1"/>
          <p:nvPr/>
        </p:nvSpPr>
        <p:spPr>
          <a:xfrm>
            <a:off x="1020625" y="1613775"/>
            <a:ext cx="7984500" cy="4580700"/>
          </a:xfrm>
          <a:prstGeom prst="rect">
            <a:avLst/>
          </a:prstGeom>
          <a:noFill/>
          <a:ln>
            <a:noFill/>
          </a:ln>
        </p:spPr>
        <p:txBody>
          <a:bodyPr spcFirstLastPara="1" wrap="square" lIns="0" tIns="165100" rIns="0" bIns="0" anchor="t" anchorCtr="0">
            <a:spAutoFit/>
          </a:bodyPr>
          <a:lstStyle/>
          <a:p>
            <a:pPr marL="469900" marR="0" lvl="0" indent="-457200" algn="l" rtl="0">
              <a:lnSpc>
                <a:spcPct val="100000"/>
              </a:lnSpc>
              <a:spcBef>
                <a:spcPts val="0"/>
              </a:spcBef>
              <a:spcAft>
                <a:spcPts val="0"/>
              </a:spcAft>
              <a:buClr>
                <a:srgbClr val="1F487C"/>
              </a:buClr>
              <a:buSzPts val="2400"/>
              <a:buFont typeface="Arial"/>
              <a:buAutoNum type="arabicPeriod"/>
            </a:pPr>
            <a:r>
              <a:rPr lang="en-US" sz="2400">
                <a:solidFill>
                  <a:srgbClr val="1F487C"/>
                </a:solidFill>
                <a:latin typeface="Arial"/>
                <a:ea typeface="Arial"/>
                <a:cs typeface="Arial"/>
                <a:sym typeface="Arial"/>
              </a:rPr>
              <a:t>Establish mathematics goals to focus learning.</a:t>
            </a:r>
            <a:endParaRPr sz="2400">
              <a:solidFill>
                <a:schemeClr val="dk1"/>
              </a:solidFill>
              <a:latin typeface="Arial"/>
              <a:ea typeface="Arial"/>
              <a:cs typeface="Arial"/>
              <a:sym typeface="Arial"/>
            </a:endParaRPr>
          </a:p>
          <a:p>
            <a:pPr marL="469900" marR="0" lvl="0" indent="-457200" algn="l" rtl="0">
              <a:lnSpc>
                <a:spcPct val="100000"/>
              </a:lnSpc>
              <a:spcBef>
                <a:spcPts val="1300"/>
              </a:spcBef>
              <a:spcAft>
                <a:spcPts val="0"/>
              </a:spcAft>
              <a:buClr>
                <a:srgbClr val="1F487C"/>
              </a:buClr>
              <a:buSzPts val="2400"/>
              <a:buFont typeface="Arial"/>
              <a:buAutoNum type="arabicPeriod"/>
            </a:pPr>
            <a:r>
              <a:rPr lang="en-US" sz="2400">
                <a:solidFill>
                  <a:srgbClr val="1F487C"/>
                </a:solidFill>
                <a:latin typeface="Arial"/>
                <a:ea typeface="Arial"/>
                <a:cs typeface="Arial"/>
                <a:sym typeface="Arial"/>
              </a:rPr>
              <a:t>Implement tasks that promote reasoning and problem solving.</a:t>
            </a:r>
            <a:endParaRPr sz="2400">
              <a:solidFill>
                <a:schemeClr val="dk1"/>
              </a:solidFill>
            </a:endParaRPr>
          </a:p>
          <a:p>
            <a:pPr marL="469900" marR="0" lvl="0" indent="-457200" algn="l" rtl="0">
              <a:lnSpc>
                <a:spcPct val="100000"/>
              </a:lnSpc>
              <a:spcBef>
                <a:spcPts val="1300"/>
              </a:spcBef>
              <a:spcAft>
                <a:spcPts val="0"/>
              </a:spcAft>
              <a:buClr>
                <a:srgbClr val="1F487C"/>
              </a:buClr>
              <a:buSzPts val="2400"/>
              <a:buFont typeface="Arial"/>
              <a:buAutoNum type="arabicPeriod"/>
            </a:pPr>
            <a:r>
              <a:rPr lang="en-US" sz="2400">
                <a:solidFill>
                  <a:srgbClr val="1F487C"/>
                </a:solidFill>
                <a:latin typeface="Arial"/>
                <a:ea typeface="Arial"/>
                <a:cs typeface="Arial"/>
                <a:sym typeface="Arial"/>
              </a:rPr>
              <a:t>Use and connect mathematical representations.</a:t>
            </a:r>
            <a:endParaRPr sz="2400">
              <a:solidFill>
                <a:schemeClr val="dk1"/>
              </a:solidFill>
              <a:latin typeface="Arial"/>
              <a:ea typeface="Arial"/>
              <a:cs typeface="Arial"/>
              <a:sym typeface="Arial"/>
            </a:endParaRPr>
          </a:p>
          <a:p>
            <a:pPr marL="469900" marR="0" lvl="0" indent="-457200" algn="l" rtl="0">
              <a:lnSpc>
                <a:spcPct val="100000"/>
              </a:lnSpc>
              <a:spcBef>
                <a:spcPts val="1200"/>
              </a:spcBef>
              <a:spcAft>
                <a:spcPts val="0"/>
              </a:spcAft>
              <a:buClr>
                <a:srgbClr val="1F487C"/>
              </a:buClr>
              <a:buSzPts val="2400"/>
              <a:buFont typeface="Arial"/>
              <a:buAutoNum type="arabicPeriod" startAt="4"/>
            </a:pPr>
            <a:r>
              <a:rPr lang="en-US" sz="2400">
                <a:solidFill>
                  <a:srgbClr val="1F487C"/>
                </a:solidFill>
                <a:latin typeface="Arial"/>
                <a:ea typeface="Arial"/>
                <a:cs typeface="Arial"/>
                <a:sym typeface="Arial"/>
              </a:rPr>
              <a:t>Facilitate meaningful mathematical discourse.</a:t>
            </a:r>
            <a:endParaRPr sz="2400">
              <a:solidFill>
                <a:schemeClr val="dk1"/>
              </a:solidFill>
              <a:latin typeface="Arial"/>
              <a:ea typeface="Arial"/>
              <a:cs typeface="Arial"/>
              <a:sym typeface="Arial"/>
            </a:endParaRPr>
          </a:p>
          <a:p>
            <a:pPr marL="469900" marR="0" lvl="0" indent="-457200" algn="l" rtl="0">
              <a:lnSpc>
                <a:spcPct val="100000"/>
              </a:lnSpc>
              <a:spcBef>
                <a:spcPts val="1200"/>
              </a:spcBef>
              <a:spcAft>
                <a:spcPts val="0"/>
              </a:spcAft>
              <a:buClr>
                <a:srgbClr val="1F487C"/>
              </a:buClr>
              <a:buSzPts val="2400"/>
              <a:buFont typeface="Arial"/>
              <a:buAutoNum type="arabicPeriod" startAt="4"/>
            </a:pPr>
            <a:r>
              <a:rPr lang="en-US" sz="2400">
                <a:solidFill>
                  <a:srgbClr val="1F487C"/>
                </a:solidFill>
                <a:latin typeface="Arial"/>
                <a:ea typeface="Arial"/>
                <a:cs typeface="Arial"/>
                <a:sym typeface="Arial"/>
              </a:rPr>
              <a:t>Pose purposeful questions.</a:t>
            </a:r>
            <a:endParaRPr/>
          </a:p>
          <a:p>
            <a:pPr marL="469900" marR="0" lvl="0" indent="-457200" algn="l" rtl="0">
              <a:lnSpc>
                <a:spcPct val="100000"/>
              </a:lnSpc>
              <a:spcBef>
                <a:spcPts val="1200"/>
              </a:spcBef>
              <a:spcAft>
                <a:spcPts val="0"/>
              </a:spcAft>
              <a:buClr>
                <a:srgbClr val="1F487C"/>
              </a:buClr>
              <a:buSzPts val="2400"/>
              <a:buFont typeface="Arial"/>
              <a:buAutoNum type="arabicPeriod" startAt="4"/>
            </a:pPr>
            <a:r>
              <a:rPr lang="en-US" sz="2400">
                <a:solidFill>
                  <a:srgbClr val="1F487C"/>
                </a:solidFill>
                <a:latin typeface="Arial"/>
                <a:ea typeface="Arial"/>
                <a:cs typeface="Arial"/>
                <a:sym typeface="Arial"/>
              </a:rPr>
              <a:t>Build procedural fluency from conceptual understanding.</a:t>
            </a:r>
            <a:endParaRPr/>
          </a:p>
          <a:p>
            <a:pPr marL="469900" marR="0" lvl="0" indent="-457200" algn="l" rtl="0">
              <a:lnSpc>
                <a:spcPct val="100000"/>
              </a:lnSpc>
              <a:spcBef>
                <a:spcPts val="1200"/>
              </a:spcBef>
              <a:spcAft>
                <a:spcPts val="0"/>
              </a:spcAft>
              <a:buClr>
                <a:srgbClr val="1F487C"/>
              </a:buClr>
              <a:buSzPts val="2400"/>
              <a:buFont typeface="Arial"/>
              <a:buAutoNum type="arabicPeriod" startAt="4"/>
            </a:pPr>
            <a:r>
              <a:rPr lang="en-US" sz="2400">
                <a:solidFill>
                  <a:srgbClr val="1F487C"/>
                </a:solidFill>
                <a:latin typeface="Arial"/>
                <a:ea typeface="Arial"/>
                <a:cs typeface="Arial"/>
                <a:sym typeface="Arial"/>
              </a:rPr>
              <a:t>Support productive struggle in learning mathematics.</a:t>
            </a:r>
            <a:endParaRPr/>
          </a:p>
          <a:p>
            <a:pPr marL="469900" marR="0" lvl="0" indent="-457200" algn="l" rtl="0">
              <a:lnSpc>
                <a:spcPct val="100000"/>
              </a:lnSpc>
              <a:spcBef>
                <a:spcPts val="1200"/>
              </a:spcBef>
              <a:spcAft>
                <a:spcPts val="0"/>
              </a:spcAft>
              <a:buClr>
                <a:srgbClr val="1F487C"/>
              </a:buClr>
              <a:buSzPts val="2400"/>
              <a:buFont typeface="Arial"/>
              <a:buAutoNum type="arabicPeriod" startAt="4"/>
            </a:pPr>
            <a:r>
              <a:rPr lang="en-US" sz="2400">
                <a:solidFill>
                  <a:srgbClr val="1F487C"/>
                </a:solidFill>
                <a:latin typeface="Arial"/>
                <a:ea typeface="Arial"/>
                <a:cs typeface="Arial"/>
                <a:sym typeface="Arial"/>
              </a:rPr>
              <a:t>Elicit and use evidence of student thinking.</a:t>
            </a:r>
            <a:endParaRPr sz="24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12"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282" name="Google Shape;282;p12"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283" name="Google Shape;283;p12"/>
          <p:cNvSpPr txBox="1"/>
          <p:nvPr/>
        </p:nvSpPr>
        <p:spPr>
          <a:xfrm>
            <a:off x="478811" y="185004"/>
            <a:ext cx="8526293" cy="1134285"/>
          </a:xfrm>
          <a:prstGeom prst="rect">
            <a:avLst/>
          </a:prstGeom>
          <a:noFill/>
          <a:ln>
            <a:noFill/>
          </a:ln>
        </p:spPr>
        <p:txBody>
          <a:bodyPr spcFirstLastPara="1" wrap="square" lIns="0" tIns="13325" rIns="0" bIns="0" anchor="ctr" anchorCtr="0">
            <a:spAutoFit/>
          </a:bodyPr>
          <a:lstStyle/>
          <a:p>
            <a:pPr marL="509588" marR="5080" lvl="0" indent="233363" algn="l" rtl="0">
              <a:spcBef>
                <a:spcPts val="0"/>
              </a:spcBef>
              <a:spcAft>
                <a:spcPts val="0"/>
              </a:spcAft>
              <a:buClr>
                <a:schemeClr val="dk1"/>
              </a:buClr>
              <a:buSzPts val="3600"/>
              <a:buFont typeface="Arial"/>
              <a:buNone/>
            </a:pPr>
            <a:r>
              <a:rPr lang="en-US" sz="3600" b="1">
                <a:solidFill>
                  <a:schemeClr val="dk1"/>
                </a:solidFill>
                <a:latin typeface="Arial"/>
                <a:ea typeface="Arial"/>
                <a:cs typeface="Arial"/>
                <a:sym typeface="Arial"/>
              </a:rPr>
              <a:t>Effective Mathematics Teaching  </a:t>
            </a:r>
            <a:endParaRPr/>
          </a:p>
          <a:p>
            <a:pPr marL="509588" marR="5080" lvl="0" indent="233363" algn="l" rtl="0">
              <a:spcBef>
                <a:spcPts val="105"/>
              </a:spcBef>
              <a:spcAft>
                <a:spcPts val="0"/>
              </a:spcAft>
              <a:buClr>
                <a:schemeClr val="dk1"/>
              </a:buClr>
              <a:buSzPts val="3600"/>
              <a:buFont typeface="Arial"/>
              <a:buNone/>
            </a:pPr>
            <a:r>
              <a:rPr lang="en-US" sz="3600" b="1">
                <a:solidFill>
                  <a:schemeClr val="dk1"/>
                </a:solidFill>
                <a:latin typeface="Arial"/>
                <a:ea typeface="Arial"/>
                <a:cs typeface="Arial"/>
                <a:sym typeface="Arial"/>
              </a:rPr>
              <a:t>Practices Look Fors</a:t>
            </a:r>
            <a:endParaRPr/>
          </a:p>
        </p:txBody>
      </p:sp>
      <p:pic>
        <p:nvPicPr>
          <p:cNvPr id="284" name="Google Shape;284;p12"/>
          <p:cNvPicPr preferRelativeResize="0"/>
          <p:nvPr/>
        </p:nvPicPr>
        <p:blipFill rotWithShape="1">
          <a:blip r:embed="rId5">
            <a:alphaModFix/>
          </a:blip>
          <a:srcRect/>
          <a:stretch/>
        </p:blipFill>
        <p:spPr>
          <a:xfrm>
            <a:off x="2928395" y="1309156"/>
            <a:ext cx="4302254" cy="554884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3"/>
          <p:cNvSpPr txBox="1"/>
          <p:nvPr/>
        </p:nvSpPr>
        <p:spPr>
          <a:xfrm>
            <a:off x="1147749" y="203975"/>
            <a:ext cx="79962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a:solidFill>
                  <a:schemeClr val="dk1"/>
                </a:solidFill>
                <a:latin typeface="Arial"/>
                <a:ea typeface="Arial"/>
                <a:cs typeface="Arial"/>
                <a:sym typeface="Arial"/>
              </a:rPr>
              <a:t>West Virginia Classroom Video - </a:t>
            </a:r>
            <a:br>
              <a:rPr lang="en-US" sz="3200" b="1">
                <a:solidFill>
                  <a:schemeClr val="dk1"/>
                </a:solidFill>
                <a:latin typeface="Arial"/>
                <a:ea typeface="Arial"/>
                <a:cs typeface="Arial"/>
                <a:sym typeface="Arial"/>
              </a:rPr>
            </a:br>
            <a:r>
              <a:rPr lang="en-US" sz="3200" b="1" i="1">
                <a:solidFill>
                  <a:schemeClr val="dk1"/>
                </a:solidFill>
                <a:latin typeface="Arial"/>
                <a:ea typeface="Arial"/>
                <a:cs typeface="Arial"/>
                <a:sym typeface="Arial"/>
              </a:rPr>
              <a:t>Tessellate This </a:t>
            </a:r>
            <a:r>
              <a:rPr lang="en-US" sz="3200" b="1">
                <a:solidFill>
                  <a:schemeClr val="dk1"/>
                </a:solidFill>
                <a:latin typeface="Arial"/>
                <a:ea typeface="Arial"/>
                <a:cs typeface="Arial"/>
                <a:sym typeface="Arial"/>
              </a:rPr>
              <a:t>Overview</a:t>
            </a:r>
            <a:endParaRPr sz="3200" b="1">
              <a:solidFill>
                <a:srgbClr val="003366"/>
              </a:solidFill>
              <a:latin typeface="Verdana"/>
              <a:ea typeface="Verdana"/>
              <a:cs typeface="Verdana"/>
              <a:sym typeface="Verdana"/>
            </a:endParaRPr>
          </a:p>
        </p:txBody>
      </p:sp>
      <p:sp>
        <p:nvSpPr>
          <p:cNvPr id="291" name="Google Shape;291;p13"/>
          <p:cNvSpPr txBox="1"/>
          <p:nvPr/>
        </p:nvSpPr>
        <p:spPr>
          <a:xfrm>
            <a:off x="1147748" y="1496359"/>
            <a:ext cx="7581915" cy="4961592"/>
          </a:xfrm>
          <a:prstGeom prst="rect">
            <a:avLst/>
          </a:prstGeom>
          <a:noFill/>
          <a:ln>
            <a:noFill/>
          </a:ln>
        </p:spPr>
        <p:txBody>
          <a:bodyPr spcFirstLastPara="1" wrap="square" lIns="91425" tIns="45700" rIns="91425" bIns="45700" anchor="t" anchorCtr="0">
            <a:noAutofit/>
          </a:bodyPr>
          <a:lstStyle/>
          <a:p>
            <a:pPr marR="0" lvl="0" algn="l" rtl="0">
              <a:lnSpc>
                <a:spcPct val="109000"/>
              </a:lnSpc>
              <a:spcBef>
                <a:spcPts val="0"/>
              </a:spcBef>
              <a:spcAft>
                <a:spcPts val="0"/>
              </a:spcAft>
              <a:buClr>
                <a:schemeClr val="dk1"/>
              </a:buClr>
              <a:buSzPts val="2000"/>
            </a:pPr>
            <a:r>
              <a:rPr lang="en-US" sz="2000" dirty="0">
                <a:solidFill>
                  <a:schemeClr val="dk1"/>
                </a:solidFill>
                <a:latin typeface="Arial"/>
                <a:ea typeface="Arial"/>
                <a:cs typeface="Arial"/>
                <a:sym typeface="Arial"/>
              </a:rPr>
              <a:t>Students utilize a set of geometric shapes to create their own tessellations.  They analyze a partner’s tessellation and describe the transformations employed to take the pattern to itself. </a:t>
            </a:r>
            <a:endParaRPr dirty="0"/>
          </a:p>
          <a:p>
            <a:pPr marL="0" marR="0" lvl="0" indent="0" algn="l" rtl="0">
              <a:lnSpc>
                <a:spcPct val="109000"/>
              </a:lnSpc>
              <a:spcBef>
                <a:spcPts val="0"/>
              </a:spcBef>
              <a:spcAft>
                <a:spcPts val="0"/>
              </a:spcAft>
              <a:buNone/>
            </a:pPr>
            <a:endParaRPr sz="2000" dirty="0">
              <a:solidFill>
                <a:schemeClr val="dk1"/>
              </a:solidFill>
              <a:latin typeface="Arial"/>
              <a:ea typeface="Arial"/>
              <a:cs typeface="Arial"/>
              <a:sym typeface="Arial"/>
            </a:endParaRPr>
          </a:p>
          <a:p>
            <a:pPr marR="0" lvl="0" algn="l" rtl="0">
              <a:lnSpc>
                <a:spcPct val="109000"/>
              </a:lnSpc>
              <a:spcBef>
                <a:spcPts val="0"/>
              </a:spcBef>
              <a:spcAft>
                <a:spcPts val="0"/>
              </a:spcAft>
              <a:buClr>
                <a:schemeClr val="dk1"/>
              </a:buClr>
              <a:buSzPts val="2000"/>
            </a:pPr>
            <a:r>
              <a:rPr lang="en-US" sz="2000" dirty="0">
                <a:solidFill>
                  <a:schemeClr val="dk1"/>
                </a:solidFill>
                <a:latin typeface="Arial"/>
                <a:ea typeface="Arial"/>
                <a:cs typeface="Arial"/>
                <a:sym typeface="Arial"/>
              </a:rPr>
              <a:t>Upon successful task completion, students will:</a:t>
            </a:r>
            <a:endParaRPr dirty="0"/>
          </a:p>
          <a:p>
            <a:pPr marL="800100" marR="0" lvl="1" indent="-342900" algn="l" rtl="0">
              <a:lnSpc>
                <a:spcPct val="109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Create tessellations and designs with rotational symmetry using rigid transformations.</a:t>
            </a:r>
            <a:endParaRPr dirty="0"/>
          </a:p>
          <a:p>
            <a:pPr marL="800100" marR="0" lvl="1" indent="-342900" algn="l" rtl="0">
              <a:lnSpc>
                <a:spcPct val="109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Explain (orally and in writing) the rigid transformations needed to move a tessellation or design with rotational symmetry onto itself.  </a:t>
            </a:r>
            <a:endParaRPr dirty="0"/>
          </a:p>
          <a:p>
            <a:pPr marL="800100" marR="0" lvl="1" indent="-342900" algn="l" rtl="0">
              <a:lnSpc>
                <a:spcPct val="109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Determine a sequence of rigid motion transformation that maps a figure onto a congruent figure.  </a:t>
            </a:r>
            <a:endParaRPr sz="2000" b="0" i="0" u="none" strike="noStrike" cap="none" dirty="0">
              <a:solidFill>
                <a:schemeClr val="dk1"/>
              </a:solidFill>
              <a:latin typeface="Arial"/>
              <a:ea typeface="Arial"/>
              <a:cs typeface="Arial"/>
              <a:sym typeface="Arial"/>
            </a:endParaRPr>
          </a:p>
          <a:p>
            <a:pPr marL="800100" marR="0" lvl="1" indent="-342900" algn="l" rtl="0">
              <a:lnSpc>
                <a:spcPct val="109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Repeatedly use rigid transformation to make interesting repeating patterns of figures.</a:t>
            </a:r>
            <a:endParaRPr sz="3200" b="0" i="0" u="none" strike="noStrike" cap="none" dirty="0">
              <a:solidFill>
                <a:schemeClr val="dk1"/>
              </a:solidFill>
              <a:latin typeface="Arial"/>
              <a:ea typeface="Arial"/>
              <a:cs typeface="Arial"/>
              <a:sym typeface="Arial"/>
            </a:endParaRPr>
          </a:p>
          <a:p>
            <a:pPr marL="457200" marR="0" lvl="0" indent="-254000" algn="l" rtl="0">
              <a:spcBef>
                <a:spcPts val="0"/>
              </a:spcBef>
              <a:spcAft>
                <a:spcPts val="0"/>
              </a:spcAft>
              <a:buClr>
                <a:schemeClr val="dk1"/>
              </a:buClr>
              <a:buSzPts val="3200"/>
              <a:buFont typeface="Arial"/>
              <a:buNone/>
            </a:pPr>
            <a:endParaRPr sz="3200" dirty="0">
              <a:solidFill>
                <a:schemeClr val="dk2"/>
              </a:solidFill>
              <a:latin typeface="Arial"/>
              <a:ea typeface="Arial"/>
              <a:cs typeface="Arial"/>
              <a:sym typeface="Arial"/>
            </a:endParaRPr>
          </a:p>
        </p:txBody>
      </p:sp>
      <p:pic>
        <p:nvPicPr>
          <p:cNvPr id="292" name="Google Shape;292;p13"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293" name="Google Shape;293;p13"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14"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300" name="Google Shape;300;p14"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301" name="Google Shape;301;p14"/>
          <p:cNvSpPr txBox="1"/>
          <p:nvPr/>
        </p:nvSpPr>
        <p:spPr>
          <a:xfrm>
            <a:off x="895867" y="1636923"/>
            <a:ext cx="8109237" cy="2144177"/>
          </a:xfrm>
          <a:prstGeom prst="rect">
            <a:avLst/>
          </a:prstGeom>
          <a:noFill/>
          <a:ln>
            <a:noFill/>
          </a:ln>
        </p:spPr>
        <p:txBody>
          <a:bodyPr spcFirstLastPara="1" wrap="square" lIns="0" tIns="165100" rIns="0" bIns="0" anchor="t" anchorCtr="0">
            <a:spAutoFit/>
          </a:bodyPr>
          <a:lstStyle/>
          <a:p>
            <a:pPr marL="355600" marR="0" lvl="0" indent="-190500" algn="l" rtl="0">
              <a:lnSpc>
                <a:spcPct val="100000"/>
              </a:lnSpc>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55600" marR="0" lvl="0" indent="-190500" algn="l" rtl="0">
              <a:lnSpc>
                <a:spcPct val="100000"/>
              </a:lnSpc>
              <a:spcBef>
                <a:spcPts val="130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302" name="Google Shape;302;p14"/>
          <p:cNvSpPr/>
          <p:nvPr/>
        </p:nvSpPr>
        <p:spPr>
          <a:xfrm>
            <a:off x="639618" y="295175"/>
            <a:ext cx="9373186" cy="1754326"/>
          </a:xfrm>
          <a:prstGeom prst="rect">
            <a:avLst/>
          </a:prstGeom>
          <a:noFill/>
          <a:ln>
            <a:noFill/>
          </a:ln>
        </p:spPr>
        <p:txBody>
          <a:bodyPr spcFirstLastPara="1" wrap="square" lIns="91425" tIns="45700" rIns="91425" bIns="45700" anchor="t" anchorCtr="0">
            <a:spAutoFit/>
          </a:bodyPr>
          <a:lstStyle/>
          <a:p>
            <a:pPr marL="568325" marR="0" lvl="0" indent="0" algn="l" rtl="0">
              <a:spcBef>
                <a:spcPts val="0"/>
              </a:spcBef>
              <a:spcAft>
                <a:spcPts val="0"/>
              </a:spcAft>
              <a:buNone/>
            </a:pPr>
            <a:r>
              <a:rPr lang="en-US" sz="6000" b="1">
                <a:solidFill>
                  <a:schemeClr val="dk1"/>
                </a:solidFill>
                <a:latin typeface="Arial"/>
                <a:ea typeface="Arial"/>
                <a:cs typeface="Arial"/>
                <a:sym typeface="Arial"/>
              </a:rPr>
              <a:t>A Closer Look </a:t>
            </a:r>
            <a:endParaRPr/>
          </a:p>
          <a:p>
            <a:pPr marL="568325" marR="0" lvl="0" indent="0" algn="l" rtl="0">
              <a:spcBef>
                <a:spcPts val="0"/>
              </a:spcBef>
              <a:spcAft>
                <a:spcPts val="0"/>
              </a:spcAft>
              <a:buNone/>
            </a:pPr>
            <a:r>
              <a:rPr lang="en-US" sz="4800" b="1" i="1">
                <a:solidFill>
                  <a:schemeClr val="dk1"/>
                </a:solidFill>
                <a:latin typeface="Arial"/>
                <a:ea typeface="Arial"/>
                <a:cs typeface="Arial"/>
                <a:sym typeface="Arial"/>
              </a:rPr>
              <a:t>     </a:t>
            </a:r>
            <a:endParaRPr/>
          </a:p>
        </p:txBody>
      </p:sp>
      <p:pic>
        <p:nvPicPr>
          <p:cNvPr id="303" name="Google Shape;303;p14" descr="A picture containing mirror&#10;&#10;Description automatically generated"/>
          <p:cNvPicPr preferRelativeResize="0"/>
          <p:nvPr/>
        </p:nvPicPr>
        <p:blipFill rotWithShape="1">
          <a:blip r:embed="rId5">
            <a:alphaModFix/>
          </a:blip>
          <a:srcRect/>
          <a:stretch/>
        </p:blipFill>
        <p:spPr>
          <a:xfrm>
            <a:off x="6562845" y="1234378"/>
            <a:ext cx="2064475" cy="1961251"/>
          </a:xfrm>
          <a:prstGeom prst="rect">
            <a:avLst/>
          </a:prstGeom>
          <a:noFill/>
          <a:ln>
            <a:noFill/>
          </a:ln>
        </p:spPr>
      </p:pic>
      <p:sp>
        <p:nvSpPr>
          <p:cNvPr id="304" name="Google Shape;304;p14"/>
          <p:cNvSpPr txBox="1"/>
          <p:nvPr/>
        </p:nvSpPr>
        <p:spPr>
          <a:xfrm>
            <a:off x="259216" y="2790737"/>
            <a:ext cx="8625568" cy="2831544"/>
          </a:xfrm>
          <a:prstGeom prst="rect">
            <a:avLst/>
          </a:prstGeom>
          <a:noFill/>
          <a:ln>
            <a:noFill/>
          </a:ln>
        </p:spPr>
        <p:txBody>
          <a:bodyPr spcFirstLastPara="1" wrap="square" lIns="91425" tIns="45700" rIns="91425" bIns="45700" anchor="t" anchorCtr="0">
            <a:spAutoFit/>
          </a:bodyPr>
          <a:lstStyle/>
          <a:p>
            <a:pPr marL="568325" marR="0" lvl="0" indent="0" algn="ctr" rtl="0">
              <a:spcBef>
                <a:spcPts val="0"/>
              </a:spcBef>
              <a:spcAft>
                <a:spcPts val="0"/>
              </a:spcAft>
              <a:buNone/>
            </a:pPr>
            <a:r>
              <a:rPr lang="en-US" sz="3200" b="1">
                <a:solidFill>
                  <a:schemeClr val="dk1"/>
                </a:solidFill>
                <a:latin typeface="Arial"/>
                <a:ea typeface="Arial"/>
                <a:cs typeface="Arial"/>
                <a:sym typeface="Arial"/>
              </a:rPr>
              <a:t>Effective Mathematics </a:t>
            </a:r>
            <a:endParaRPr/>
          </a:p>
          <a:p>
            <a:pPr marL="568325" marR="0" lvl="0" indent="0" algn="ctr" rtl="0">
              <a:spcBef>
                <a:spcPts val="0"/>
              </a:spcBef>
              <a:spcAft>
                <a:spcPts val="0"/>
              </a:spcAft>
              <a:buNone/>
            </a:pPr>
            <a:r>
              <a:rPr lang="en-US" sz="3200" b="1">
                <a:solidFill>
                  <a:schemeClr val="dk1"/>
                </a:solidFill>
                <a:latin typeface="Arial"/>
                <a:ea typeface="Arial"/>
                <a:cs typeface="Arial"/>
                <a:sym typeface="Arial"/>
              </a:rPr>
              <a:t>Teaching Practice:</a:t>
            </a:r>
            <a:endParaRPr/>
          </a:p>
          <a:p>
            <a:pPr marL="568325" marR="0" lvl="0" indent="0" algn="ctr" rtl="0">
              <a:spcBef>
                <a:spcPts val="0"/>
              </a:spcBef>
              <a:spcAft>
                <a:spcPts val="0"/>
              </a:spcAft>
              <a:buNone/>
            </a:pPr>
            <a:endParaRPr sz="3200" b="1">
              <a:solidFill>
                <a:schemeClr val="dk1"/>
              </a:solidFill>
              <a:latin typeface="Arial"/>
              <a:ea typeface="Arial"/>
              <a:cs typeface="Arial"/>
              <a:sym typeface="Arial"/>
            </a:endParaRPr>
          </a:p>
          <a:p>
            <a:pPr marL="568325" marR="0" lvl="0" indent="0" algn="ctr" rtl="0">
              <a:spcBef>
                <a:spcPts val="0"/>
              </a:spcBef>
              <a:spcAft>
                <a:spcPts val="0"/>
              </a:spcAft>
              <a:buNone/>
            </a:pPr>
            <a:r>
              <a:rPr lang="en-US" sz="3200" b="1">
                <a:solidFill>
                  <a:srgbClr val="002060"/>
                </a:solidFill>
                <a:latin typeface="Arial"/>
                <a:ea typeface="Arial"/>
                <a:cs typeface="Arial"/>
                <a:sym typeface="Arial"/>
              </a:rPr>
              <a:t>Establish Mathematics Goals </a:t>
            </a:r>
            <a:endParaRPr/>
          </a:p>
          <a:p>
            <a:pPr marL="568325" marR="0" lvl="0" indent="0" algn="ctr" rtl="0">
              <a:spcBef>
                <a:spcPts val="0"/>
              </a:spcBef>
              <a:spcAft>
                <a:spcPts val="0"/>
              </a:spcAft>
              <a:buNone/>
            </a:pPr>
            <a:r>
              <a:rPr lang="en-US" sz="3200" b="1">
                <a:solidFill>
                  <a:srgbClr val="002060"/>
                </a:solidFill>
                <a:latin typeface="Arial"/>
                <a:ea typeface="Arial"/>
                <a:cs typeface="Arial"/>
                <a:sym typeface="Arial"/>
              </a:rPr>
              <a:t>to Focus Learning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15"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311" name="Google Shape;311;p15"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312" name="Google Shape;312;p15"/>
          <p:cNvSpPr txBox="1"/>
          <p:nvPr/>
        </p:nvSpPr>
        <p:spPr>
          <a:xfrm>
            <a:off x="1358214" y="1636923"/>
            <a:ext cx="7436416" cy="6258123"/>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r>
              <a:rPr lang="en-US" sz="3000" b="1" dirty="0">
                <a:solidFill>
                  <a:schemeClr val="dk1"/>
                </a:solidFill>
                <a:latin typeface="Arial"/>
                <a:ea typeface="Arial"/>
                <a:cs typeface="Arial"/>
                <a:sym typeface="Arial"/>
              </a:rPr>
              <a:t>Learning Goals should:</a:t>
            </a:r>
            <a:endParaRPr sz="3000" dirty="0"/>
          </a:p>
          <a:p>
            <a:pPr marL="355600" marR="0" lvl="0" indent="-342900" algn="l" rtl="0">
              <a:lnSpc>
                <a:spcPct val="100000"/>
              </a:lnSpc>
              <a:spcBef>
                <a:spcPts val="1300"/>
              </a:spcBef>
              <a:spcAft>
                <a:spcPts val="0"/>
              </a:spcAft>
              <a:buClr>
                <a:schemeClr val="dk1"/>
              </a:buClr>
              <a:buSzPts val="3200"/>
              <a:buFont typeface="Arial"/>
              <a:buChar char="•"/>
            </a:pPr>
            <a:r>
              <a:rPr lang="en-US" sz="3000" dirty="0">
                <a:solidFill>
                  <a:schemeClr val="dk1"/>
                </a:solidFill>
                <a:latin typeface="Arial"/>
                <a:ea typeface="Arial"/>
                <a:cs typeface="Arial"/>
                <a:sym typeface="Arial"/>
              </a:rPr>
              <a:t>Clearly state what it is students are to learn and understand about mathematics as the result of instruction.</a:t>
            </a:r>
            <a:endParaRPr sz="3000" dirty="0"/>
          </a:p>
          <a:p>
            <a:pPr marL="355600" marR="0" lvl="0" indent="-342900" algn="l" rtl="0">
              <a:lnSpc>
                <a:spcPct val="100000"/>
              </a:lnSpc>
              <a:spcBef>
                <a:spcPts val="1300"/>
              </a:spcBef>
              <a:spcAft>
                <a:spcPts val="0"/>
              </a:spcAft>
              <a:buClr>
                <a:schemeClr val="dk1"/>
              </a:buClr>
              <a:buSzPts val="3200"/>
              <a:buFont typeface="Arial"/>
              <a:buChar char="•"/>
            </a:pPr>
            <a:r>
              <a:rPr lang="en-US" sz="3000" dirty="0">
                <a:solidFill>
                  <a:schemeClr val="dk1"/>
                </a:solidFill>
                <a:latin typeface="Arial"/>
                <a:ea typeface="Arial"/>
                <a:cs typeface="Arial"/>
                <a:sym typeface="Arial"/>
              </a:rPr>
              <a:t>Be situated within learning progressions.</a:t>
            </a:r>
            <a:endParaRPr sz="3000" dirty="0"/>
          </a:p>
          <a:p>
            <a:pPr marL="355600" marR="0" lvl="0" indent="-342900" algn="l" rtl="0">
              <a:lnSpc>
                <a:spcPct val="100000"/>
              </a:lnSpc>
              <a:spcBef>
                <a:spcPts val="1300"/>
              </a:spcBef>
              <a:spcAft>
                <a:spcPts val="0"/>
              </a:spcAft>
              <a:buClr>
                <a:schemeClr val="dk1"/>
              </a:buClr>
              <a:buSzPts val="3200"/>
              <a:buFont typeface="Arial"/>
              <a:buChar char="•"/>
            </a:pPr>
            <a:r>
              <a:rPr lang="en-US" sz="3000" dirty="0">
                <a:solidFill>
                  <a:schemeClr val="dk1"/>
                </a:solidFill>
                <a:latin typeface="Arial"/>
                <a:ea typeface="Arial"/>
                <a:cs typeface="Arial"/>
                <a:sym typeface="Arial"/>
              </a:rPr>
              <a:t>Frame the decisions that teachers make during a lesson.</a:t>
            </a:r>
            <a:endParaRPr sz="3000" dirty="0"/>
          </a:p>
          <a:p>
            <a:pPr marL="355600" marR="0" lvl="0" indent="-190500" algn="l" rtl="0">
              <a:lnSpc>
                <a:spcPct val="100000"/>
              </a:lnSpc>
              <a:spcBef>
                <a:spcPts val="130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a:p>
            <a:pPr marL="355600" marR="0" lvl="0" indent="-190500" algn="l" rtl="0">
              <a:lnSpc>
                <a:spcPct val="100000"/>
              </a:lnSpc>
              <a:spcBef>
                <a:spcPts val="130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dirty="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dirty="0">
              <a:solidFill>
                <a:schemeClr val="dk1"/>
              </a:solidFill>
              <a:latin typeface="Arial"/>
              <a:ea typeface="Arial"/>
              <a:cs typeface="Arial"/>
              <a:sym typeface="Arial"/>
            </a:endParaRPr>
          </a:p>
        </p:txBody>
      </p:sp>
      <p:sp>
        <p:nvSpPr>
          <p:cNvPr id="313" name="Google Shape;313;p15"/>
          <p:cNvSpPr txBox="1"/>
          <p:nvPr/>
        </p:nvSpPr>
        <p:spPr>
          <a:xfrm>
            <a:off x="1147740" y="182743"/>
            <a:ext cx="7646890" cy="1323439"/>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4000" b="1">
                <a:solidFill>
                  <a:srgbClr val="1F487C"/>
                </a:solidFill>
                <a:latin typeface="Arial"/>
                <a:ea typeface="Arial"/>
                <a:cs typeface="Arial"/>
                <a:sym typeface="Arial"/>
              </a:rPr>
              <a:t>Establish Mathematics Goals to Focus Learning</a:t>
            </a:r>
            <a:endParaRPr sz="4000" b="1">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6"/>
          <p:cNvSpPr txBox="1"/>
          <p:nvPr/>
        </p:nvSpPr>
        <p:spPr>
          <a:xfrm>
            <a:off x="1147740" y="725576"/>
            <a:ext cx="8255001"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000">
              <a:solidFill>
                <a:schemeClr val="dk1"/>
              </a:solidFill>
              <a:latin typeface="Verdana"/>
              <a:ea typeface="Verdana"/>
              <a:cs typeface="Verdana"/>
              <a:sym typeface="Verdana"/>
            </a:endParaRPr>
          </a:p>
          <a:p>
            <a:pPr marL="0" marR="0" lvl="0" indent="0" algn="ctr" rtl="0">
              <a:spcBef>
                <a:spcPts val="0"/>
              </a:spcBef>
              <a:spcAft>
                <a:spcPts val="0"/>
              </a:spcAft>
              <a:buNone/>
            </a:pPr>
            <a:endParaRPr sz="3200" b="1">
              <a:solidFill>
                <a:srgbClr val="003366"/>
              </a:solidFill>
              <a:latin typeface="Verdana"/>
              <a:ea typeface="Verdana"/>
              <a:cs typeface="Verdana"/>
              <a:sym typeface="Verdana"/>
            </a:endParaRPr>
          </a:p>
        </p:txBody>
      </p:sp>
      <p:pic>
        <p:nvPicPr>
          <p:cNvPr id="320" name="Google Shape;320;p16"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321" name="Google Shape;321;p16"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322" name="Google Shape;322;p16"/>
          <p:cNvSpPr txBox="1"/>
          <p:nvPr/>
        </p:nvSpPr>
        <p:spPr>
          <a:xfrm>
            <a:off x="1411970" y="2029494"/>
            <a:ext cx="7382660"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a:solidFill>
                  <a:schemeClr val="dk1"/>
                </a:solidFill>
                <a:latin typeface="Arial"/>
                <a:ea typeface="Arial"/>
                <a:cs typeface="Arial"/>
                <a:sym typeface="Arial"/>
              </a:rPr>
              <a:t>Formulating clear, explicit learning goals sets the stage for everything else.</a:t>
            </a:r>
            <a:endParaRPr/>
          </a:p>
          <a:p>
            <a:pPr marL="0" marR="0" lvl="0" indent="0" algn="l" rtl="0">
              <a:spcBef>
                <a:spcPts val="0"/>
              </a:spcBef>
              <a:spcAft>
                <a:spcPts val="0"/>
              </a:spcAft>
              <a:buNone/>
            </a:pPr>
            <a:r>
              <a:rPr lang="en-US" sz="3600" i="1">
                <a:solidFill>
                  <a:schemeClr val="dk1"/>
                </a:solidFill>
                <a:latin typeface="Arial"/>
                <a:ea typeface="Arial"/>
                <a:cs typeface="Arial"/>
                <a:sym typeface="Arial"/>
              </a:rPr>
              <a:t>                  </a:t>
            </a:r>
            <a:r>
              <a:rPr lang="en-US" sz="2000" i="1">
                <a:solidFill>
                  <a:schemeClr val="dk1"/>
                </a:solidFill>
                <a:latin typeface="Arial"/>
                <a:ea typeface="Arial"/>
                <a:cs typeface="Arial"/>
                <a:sym typeface="Arial"/>
              </a:rPr>
              <a:t>(Hiebert, Morris, Berk &amp; Janssen, 2007)</a:t>
            </a:r>
            <a:endParaRPr/>
          </a:p>
          <a:p>
            <a:pPr marL="0" marR="0" lvl="0" indent="0" algn="l" rtl="0">
              <a:spcBef>
                <a:spcPts val="0"/>
              </a:spcBef>
              <a:spcAft>
                <a:spcPts val="0"/>
              </a:spcAft>
              <a:buNone/>
            </a:pPr>
            <a:endParaRPr sz="3600" i="1">
              <a:solidFill>
                <a:schemeClr val="dk1"/>
              </a:solidFill>
              <a:latin typeface="Arial"/>
              <a:ea typeface="Arial"/>
              <a:cs typeface="Arial"/>
              <a:sym typeface="Arial"/>
            </a:endParaRPr>
          </a:p>
          <a:p>
            <a:pPr marL="0" marR="0" lvl="0" indent="0" algn="l" rtl="0">
              <a:spcBef>
                <a:spcPts val="0"/>
              </a:spcBef>
              <a:spcAft>
                <a:spcPts val="0"/>
              </a:spcAft>
              <a:buNone/>
            </a:pPr>
            <a:endParaRPr sz="3600" i="1">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16"/>
          <p:cNvSpPr txBox="1"/>
          <p:nvPr/>
        </p:nvSpPr>
        <p:spPr>
          <a:xfrm>
            <a:off x="1147740" y="182743"/>
            <a:ext cx="7646890" cy="1323439"/>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4000" b="1">
                <a:solidFill>
                  <a:srgbClr val="17365D"/>
                </a:solidFill>
                <a:latin typeface="Arial"/>
                <a:ea typeface="Arial"/>
                <a:cs typeface="Arial"/>
                <a:sym typeface="Arial"/>
              </a:rPr>
              <a:t>Establish Mathematics Goals to Focus Learning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17"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330" name="Google Shape;330;p17"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331" name="Google Shape;331;p17"/>
          <p:cNvSpPr txBox="1"/>
          <p:nvPr/>
        </p:nvSpPr>
        <p:spPr>
          <a:xfrm>
            <a:off x="895867" y="1636923"/>
            <a:ext cx="8109237" cy="5432256"/>
          </a:xfrm>
          <a:prstGeom prst="rect">
            <a:avLst/>
          </a:prstGeom>
          <a:noFill/>
          <a:ln>
            <a:noFill/>
          </a:ln>
        </p:spPr>
        <p:txBody>
          <a:bodyPr spcFirstLastPara="1" wrap="square" lIns="0" tIns="165100" rIns="0" bIns="0" anchor="t" anchorCtr="0">
            <a:spAutoFit/>
          </a:bodyPr>
          <a:lstStyle/>
          <a:p>
            <a:pPr marL="355600" marR="0" lvl="0" indent="-190500" algn="l" rtl="0">
              <a:lnSpc>
                <a:spcPct val="100000"/>
              </a:lnSpc>
              <a:spcBef>
                <a:spcPts val="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a:p>
            <a:pPr marL="12700" marR="0" lvl="0" indent="0" algn="ctr" rtl="0">
              <a:lnSpc>
                <a:spcPct val="100000"/>
              </a:lnSpc>
              <a:spcBef>
                <a:spcPts val="1300"/>
              </a:spcBef>
              <a:spcAft>
                <a:spcPts val="0"/>
              </a:spcAft>
              <a:buNone/>
            </a:pPr>
            <a:r>
              <a:rPr lang="en-US" sz="3600" dirty="0">
                <a:solidFill>
                  <a:schemeClr val="dk1"/>
                </a:solidFill>
                <a:latin typeface="Arial"/>
                <a:ea typeface="Arial"/>
                <a:cs typeface="Arial"/>
                <a:sym typeface="Arial"/>
              </a:rPr>
              <a:t>NCTM Principles to Action: </a:t>
            </a:r>
            <a:br>
              <a:rPr lang="en-US" sz="3600" dirty="0">
                <a:solidFill>
                  <a:schemeClr val="dk1"/>
                </a:solidFill>
                <a:latin typeface="Arial"/>
                <a:ea typeface="Arial"/>
                <a:cs typeface="Arial"/>
                <a:sym typeface="Arial"/>
              </a:rPr>
            </a:br>
            <a:br>
              <a:rPr lang="en-US" sz="3600" dirty="0">
                <a:solidFill>
                  <a:schemeClr val="dk1"/>
                </a:solidFill>
                <a:latin typeface="Arial"/>
                <a:ea typeface="Arial"/>
                <a:cs typeface="Arial"/>
                <a:sym typeface="Arial"/>
              </a:rPr>
            </a:br>
            <a:r>
              <a:rPr lang="en-US" sz="3600" dirty="0">
                <a:solidFill>
                  <a:schemeClr val="dk1"/>
                </a:solidFill>
                <a:latin typeface="Arial"/>
                <a:ea typeface="Arial"/>
                <a:cs typeface="Arial"/>
                <a:sym typeface="Arial"/>
              </a:rPr>
              <a:t>Establish Mathematics Goals </a:t>
            </a:r>
            <a:br>
              <a:rPr lang="en-US" sz="3600" dirty="0">
                <a:solidFill>
                  <a:schemeClr val="dk1"/>
                </a:solidFill>
                <a:latin typeface="Arial"/>
                <a:ea typeface="Arial"/>
                <a:cs typeface="Arial"/>
                <a:sym typeface="Arial"/>
              </a:rPr>
            </a:br>
            <a:r>
              <a:rPr lang="en-US" sz="3600" dirty="0">
                <a:solidFill>
                  <a:schemeClr val="dk1"/>
                </a:solidFill>
                <a:latin typeface="Arial"/>
                <a:ea typeface="Arial"/>
                <a:cs typeface="Arial"/>
                <a:sym typeface="Arial"/>
              </a:rPr>
              <a:t>to Focus Learning</a:t>
            </a:r>
            <a:endParaRPr dirty="0"/>
          </a:p>
          <a:p>
            <a:pPr marL="12700" marR="0" lvl="0" indent="0" algn="ctr" rtl="0">
              <a:lnSpc>
                <a:spcPct val="100000"/>
              </a:lnSpc>
              <a:spcBef>
                <a:spcPts val="1300"/>
              </a:spcBef>
              <a:spcAft>
                <a:spcPts val="0"/>
              </a:spcAft>
              <a:buNone/>
            </a:pPr>
            <a:endParaRPr sz="3600" dirty="0">
              <a:solidFill>
                <a:schemeClr val="dk1"/>
              </a:solidFill>
              <a:latin typeface="Arial"/>
              <a:ea typeface="Arial"/>
              <a:cs typeface="Arial"/>
              <a:sym typeface="Arial"/>
            </a:endParaRPr>
          </a:p>
          <a:p>
            <a:pPr marL="12700" marR="0" lvl="0" indent="0" algn="ctr" rtl="0">
              <a:lnSpc>
                <a:spcPct val="100000"/>
              </a:lnSpc>
              <a:spcBef>
                <a:spcPts val="1300"/>
              </a:spcBef>
              <a:spcAft>
                <a:spcPts val="0"/>
              </a:spcAft>
              <a:buNone/>
            </a:pPr>
            <a:r>
              <a:rPr lang="en-US" sz="3600" u="sng" dirty="0">
                <a:solidFill>
                  <a:schemeClr val="dk1"/>
                </a:solidFill>
                <a:latin typeface="Arial"/>
                <a:ea typeface="Arial"/>
                <a:cs typeface="Arial"/>
                <a:sym typeface="Arial"/>
                <a:hlinkClick r:id="rId5"/>
              </a:rPr>
              <a:t>Video</a:t>
            </a:r>
            <a:endParaRPr sz="2400" dirty="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dirty="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dirty="0">
              <a:solidFill>
                <a:schemeClr val="dk1"/>
              </a:solidFill>
              <a:latin typeface="Arial"/>
              <a:ea typeface="Arial"/>
              <a:cs typeface="Arial"/>
              <a:sym typeface="Arial"/>
            </a:endParaRPr>
          </a:p>
        </p:txBody>
      </p:sp>
      <p:sp>
        <p:nvSpPr>
          <p:cNvPr id="332" name="Google Shape;332;p17"/>
          <p:cNvSpPr txBox="1"/>
          <p:nvPr/>
        </p:nvSpPr>
        <p:spPr>
          <a:xfrm>
            <a:off x="1147740" y="182743"/>
            <a:ext cx="7646890" cy="707886"/>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4000" b="1">
                <a:solidFill>
                  <a:schemeClr val="dk1"/>
                </a:solidFill>
                <a:latin typeface="Arial"/>
                <a:ea typeface="Arial"/>
                <a:cs typeface="Arial"/>
                <a:sym typeface="Arial"/>
              </a:rPr>
              <a:t>WATCH VIDEO</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8"/>
          <p:cNvSpPr/>
          <p:nvPr/>
        </p:nvSpPr>
        <p:spPr>
          <a:xfrm>
            <a:off x="0" y="0"/>
            <a:ext cx="890015"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18"/>
          <p:cNvSpPr/>
          <p:nvPr/>
        </p:nvSpPr>
        <p:spPr>
          <a:xfrm>
            <a:off x="225552" y="149352"/>
            <a:ext cx="883919" cy="120700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18"/>
          <p:cNvSpPr/>
          <p:nvPr/>
        </p:nvSpPr>
        <p:spPr>
          <a:xfrm>
            <a:off x="259079" y="182880"/>
            <a:ext cx="762000" cy="108508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18"/>
          <p:cNvSpPr/>
          <p:nvPr/>
        </p:nvSpPr>
        <p:spPr>
          <a:xfrm>
            <a:off x="256031" y="179831"/>
            <a:ext cx="768350" cy="1091565"/>
          </a:xfrm>
          <a:custGeom>
            <a:avLst/>
            <a:gdLst/>
            <a:ahLst/>
            <a:cxnLst/>
            <a:rect l="l" t="t" r="r" b="b"/>
            <a:pathLst>
              <a:path w="768350" h="1091565" extrusionOk="0">
                <a:moveTo>
                  <a:pt x="0" y="0"/>
                </a:moveTo>
                <a:lnTo>
                  <a:pt x="768096" y="0"/>
                </a:lnTo>
                <a:lnTo>
                  <a:pt x="768096" y="1091184"/>
                </a:lnTo>
                <a:lnTo>
                  <a:pt x="0" y="1091184"/>
                </a:lnTo>
                <a:lnTo>
                  <a:pt x="0" y="0"/>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18"/>
          <p:cNvSpPr/>
          <p:nvPr/>
        </p:nvSpPr>
        <p:spPr>
          <a:xfrm>
            <a:off x="890015" y="1335953"/>
            <a:ext cx="8253985" cy="554245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18"/>
          <p:cNvSpPr txBox="1"/>
          <p:nvPr/>
        </p:nvSpPr>
        <p:spPr>
          <a:xfrm>
            <a:off x="1147740" y="0"/>
            <a:ext cx="7646890" cy="1200329"/>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3600" b="1">
                <a:solidFill>
                  <a:srgbClr val="17365D"/>
                </a:solidFill>
                <a:latin typeface="Arial"/>
                <a:ea typeface="Arial"/>
                <a:cs typeface="Arial"/>
                <a:sym typeface="Arial"/>
              </a:rPr>
              <a:t>Establish Mathematics Goals to Focus Learning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9"/>
          <p:cNvSpPr/>
          <p:nvPr/>
        </p:nvSpPr>
        <p:spPr>
          <a:xfrm rot="10800000" flipH="1">
            <a:off x="1287150" y="1504177"/>
            <a:ext cx="7462025" cy="93331"/>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19"/>
          <p:cNvSpPr txBox="1"/>
          <p:nvPr/>
        </p:nvSpPr>
        <p:spPr>
          <a:xfrm>
            <a:off x="1147800" y="25579"/>
            <a:ext cx="7996200" cy="11205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1" dirty="0">
              <a:solidFill>
                <a:srgbClr val="003366"/>
              </a:solidFill>
              <a:latin typeface="Verdana"/>
              <a:ea typeface="Verdana"/>
              <a:cs typeface="Verdana"/>
              <a:sym typeface="Verdana"/>
            </a:endParaRPr>
          </a:p>
          <a:p>
            <a:pPr marL="0" marR="0" lvl="0" indent="0" algn="l" rtl="0">
              <a:spcBef>
                <a:spcPts val="0"/>
              </a:spcBef>
              <a:spcAft>
                <a:spcPts val="0"/>
              </a:spcAft>
              <a:buNone/>
            </a:pPr>
            <a:r>
              <a:rPr lang="en-US" sz="3200" b="1" i="1" dirty="0">
                <a:solidFill>
                  <a:srgbClr val="17365D"/>
                </a:solidFill>
                <a:latin typeface="Calibri"/>
                <a:ea typeface="Calibri"/>
                <a:cs typeface="Calibri"/>
                <a:sym typeface="Calibri"/>
              </a:rPr>
              <a:t>Tessellate This </a:t>
            </a:r>
            <a:br>
              <a:rPr lang="en-US" sz="3200" b="1" i="1" dirty="0">
                <a:solidFill>
                  <a:srgbClr val="17365D"/>
                </a:solidFill>
                <a:latin typeface="Calibri"/>
                <a:ea typeface="Calibri"/>
                <a:cs typeface="Calibri"/>
                <a:sym typeface="Calibri"/>
              </a:rPr>
            </a:br>
            <a:r>
              <a:rPr lang="en-US" sz="3200" b="1" dirty="0">
                <a:solidFill>
                  <a:srgbClr val="17365D"/>
                </a:solidFill>
                <a:latin typeface="Calibri"/>
                <a:ea typeface="Calibri"/>
                <a:cs typeface="Calibri"/>
                <a:sym typeface="Calibri"/>
              </a:rPr>
              <a:t>Lesson Alignment to the West Virginia College- and Career-Readiness Standards</a:t>
            </a:r>
            <a:endParaRPr dirty="0"/>
          </a:p>
        </p:txBody>
      </p:sp>
      <p:sp>
        <p:nvSpPr>
          <p:cNvPr id="351" name="Google Shape;351;p19"/>
          <p:cNvSpPr txBox="1"/>
          <p:nvPr/>
        </p:nvSpPr>
        <p:spPr>
          <a:xfrm>
            <a:off x="1229999" y="1504176"/>
            <a:ext cx="7576325" cy="48197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rgbClr val="1F497D"/>
              </a:solidFill>
              <a:latin typeface="Calibri"/>
              <a:ea typeface="Calibri"/>
              <a:cs typeface="Calibri"/>
              <a:sym typeface="Calibri"/>
            </a:endParaRPr>
          </a:p>
        </p:txBody>
      </p:sp>
      <p:pic>
        <p:nvPicPr>
          <p:cNvPr id="352" name="Google Shape;352;p19"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353" name="Google Shape;353;p19"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354" name="Google Shape;354;p19"/>
          <p:cNvSpPr txBox="1"/>
          <p:nvPr/>
        </p:nvSpPr>
        <p:spPr>
          <a:xfrm>
            <a:off x="6553200" y="2209800"/>
            <a:ext cx="2590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1F497D"/>
              </a:solidFill>
              <a:latin typeface="Verdana"/>
              <a:ea typeface="Verdana"/>
              <a:cs typeface="Verdana"/>
              <a:sym typeface="Verdana"/>
            </a:endParaRPr>
          </a:p>
          <a:p>
            <a:pPr marL="0" marR="0" lvl="0" indent="0" algn="l" rtl="0">
              <a:spcBef>
                <a:spcPts val="0"/>
              </a:spcBef>
              <a:spcAft>
                <a:spcPts val="0"/>
              </a:spcAft>
              <a:buNone/>
            </a:pPr>
            <a:endParaRPr sz="1800">
              <a:solidFill>
                <a:srgbClr val="1F497D"/>
              </a:solidFill>
              <a:latin typeface="Verdana"/>
              <a:ea typeface="Verdana"/>
              <a:cs typeface="Verdana"/>
              <a:sym typeface="Verdana"/>
            </a:endParaRPr>
          </a:p>
        </p:txBody>
      </p:sp>
      <p:sp>
        <p:nvSpPr>
          <p:cNvPr id="355" name="Google Shape;355;p19"/>
          <p:cNvSpPr/>
          <p:nvPr/>
        </p:nvSpPr>
        <p:spPr>
          <a:xfrm>
            <a:off x="1020618" y="1699304"/>
            <a:ext cx="7996200"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Arial"/>
                <a:ea typeface="Arial"/>
                <a:cs typeface="Arial"/>
                <a:sym typeface="Arial"/>
              </a:rPr>
              <a:t>M.8.16</a:t>
            </a:r>
            <a:endParaRPr dirty="0"/>
          </a:p>
          <a:p>
            <a:pPr marL="0" marR="0" lvl="0" indent="0" algn="l" rtl="0">
              <a:spcBef>
                <a:spcPts val="0"/>
              </a:spcBef>
              <a:spcAft>
                <a:spcPts val="0"/>
              </a:spcAft>
              <a:buNone/>
            </a:pPr>
            <a:r>
              <a:rPr lang="en-US" sz="1600" dirty="0">
                <a:solidFill>
                  <a:schemeClr val="dk1"/>
                </a:solidFill>
                <a:latin typeface="Arial"/>
                <a:ea typeface="Arial"/>
                <a:cs typeface="Arial"/>
                <a:sym typeface="Arial"/>
              </a:rPr>
              <a:t>Verify experimentally the properties of rotations, reflections and translations:</a:t>
            </a:r>
            <a:endParaRPr dirty="0"/>
          </a:p>
          <a:p>
            <a:pPr marL="548640" marR="0" lvl="1" indent="-342900" algn="l" rtl="0">
              <a:spcBef>
                <a:spcPts val="0"/>
              </a:spcBef>
              <a:spcAft>
                <a:spcPts val="0"/>
              </a:spcAft>
              <a:buClr>
                <a:schemeClr val="dk1"/>
              </a:buClr>
              <a:buSzPts val="1600"/>
              <a:buFont typeface="Calibri"/>
              <a:buAutoNum type="alphaLcPeriod"/>
            </a:pPr>
            <a:r>
              <a:rPr lang="en-US" sz="1600" b="0" i="0" u="none" strike="noStrike" cap="none" dirty="0">
                <a:solidFill>
                  <a:schemeClr val="dk1"/>
                </a:solidFill>
                <a:latin typeface="Arial"/>
                <a:ea typeface="Arial"/>
                <a:cs typeface="Arial"/>
                <a:sym typeface="Arial"/>
              </a:rPr>
              <a:t>Lines are taken to lines, and line segments to line segments of the same length.</a:t>
            </a:r>
            <a:endParaRPr dirty="0"/>
          </a:p>
          <a:p>
            <a:pPr marL="548640" marR="0" lvl="1" indent="-342900" algn="l" rtl="0">
              <a:spcBef>
                <a:spcPts val="0"/>
              </a:spcBef>
              <a:spcAft>
                <a:spcPts val="0"/>
              </a:spcAft>
              <a:buClr>
                <a:schemeClr val="dk1"/>
              </a:buClr>
              <a:buSzPts val="1600"/>
              <a:buFont typeface="Calibri"/>
              <a:buAutoNum type="alphaLcPeriod"/>
            </a:pPr>
            <a:r>
              <a:rPr lang="en-US" sz="1600" b="0" i="0" u="none" strike="noStrike" cap="none" dirty="0">
                <a:solidFill>
                  <a:schemeClr val="dk1"/>
                </a:solidFill>
                <a:latin typeface="Arial"/>
                <a:ea typeface="Arial"/>
                <a:cs typeface="Arial"/>
                <a:sym typeface="Arial"/>
              </a:rPr>
              <a:t>Angles are taken to angles of the same measure.</a:t>
            </a:r>
            <a:endParaRPr dirty="0"/>
          </a:p>
          <a:p>
            <a:pPr marL="548640" marR="0" lvl="1" indent="-342900" algn="l" rtl="0">
              <a:spcBef>
                <a:spcPts val="0"/>
              </a:spcBef>
              <a:spcAft>
                <a:spcPts val="0"/>
              </a:spcAft>
              <a:buClr>
                <a:schemeClr val="dk1"/>
              </a:buClr>
              <a:buSzPts val="1600"/>
              <a:buFont typeface="Calibri"/>
              <a:buAutoNum type="alphaLcPeriod"/>
            </a:pPr>
            <a:r>
              <a:rPr lang="en-US" sz="1600" b="0" i="0" u="none" strike="noStrike" cap="none" dirty="0">
                <a:solidFill>
                  <a:schemeClr val="dk1"/>
                </a:solidFill>
                <a:latin typeface="Arial"/>
                <a:ea typeface="Arial"/>
                <a:cs typeface="Arial"/>
                <a:sym typeface="Arial"/>
              </a:rPr>
              <a:t>Parallel lines are taken to parallel lines.</a:t>
            </a:r>
            <a:endParaRPr dirty="0"/>
          </a:p>
          <a:p>
            <a:pPr marL="457200" marR="0" lvl="1"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1600" b="1" dirty="0">
                <a:solidFill>
                  <a:schemeClr val="dk1"/>
                </a:solidFill>
                <a:latin typeface="Arial"/>
                <a:ea typeface="Arial"/>
                <a:cs typeface="Arial"/>
                <a:sym typeface="Arial"/>
              </a:rPr>
              <a:t>M.8.17</a:t>
            </a:r>
            <a:endParaRPr dirty="0"/>
          </a:p>
          <a:p>
            <a:pPr marL="0" marR="0" lvl="0" indent="0" algn="l" rtl="0">
              <a:spcBef>
                <a:spcPts val="0"/>
              </a:spcBef>
              <a:spcAft>
                <a:spcPts val="0"/>
              </a:spcAft>
              <a:buNone/>
            </a:pPr>
            <a:r>
              <a:rPr lang="en-US" sz="1600" dirty="0">
                <a:solidFill>
                  <a:schemeClr val="dk1"/>
                </a:solidFill>
                <a:latin typeface="Arial"/>
                <a:ea typeface="Arial"/>
                <a:cs typeface="Arial"/>
                <a:sym typeface="Arial"/>
              </a:rPr>
              <a:t>Understand that a two-dimensional figure is congruent to another if the second can </a:t>
            </a:r>
            <a:br>
              <a:rPr lang="en-US" sz="1600" dirty="0">
                <a:solidFill>
                  <a:schemeClr val="dk1"/>
                </a:solidFill>
                <a:latin typeface="Arial"/>
                <a:ea typeface="Arial"/>
                <a:cs typeface="Arial"/>
                <a:sym typeface="Arial"/>
              </a:rPr>
            </a:br>
            <a:r>
              <a:rPr lang="en-US" sz="1600" dirty="0">
                <a:solidFill>
                  <a:schemeClr val="dk1"/>
                </a:solidFill>
                <a:latin typeface="Arial"/>
                <a:ea typeface="Arial"/>
                <a:cs typeface="Arial"/>
                <a:sym typeface="Arial"/>
              </a:rPr>
              <a:t>be obtained from the first by a sequence of rotations, reflections and translations; given two congruent figures, describe a sequence that exhibits the congruence between them.</a:t>
            </a:r>
            <a:endParaRPr dirty="0"/>
          </a:p>
          <a:p>
            <a:pPr marL="0" marR="0" lvl="0" indent="0" algn="l" rtl="0">
              <a:spcBef>
                <a:spcPts val="0"/>
              </a:spcBef>
              <a:spcAft>
                <a:spcPts val="0"/>
              </a:spcAft>
              <a:buNone/>
            </a:pPr>
            <a:endParaRPr sz="1200" dirty="0">
              <a:solidFill>
                <a:schemeClr val="dk1"/>
              </a:solidFill>
              <a:latin typeface="Arial"/>
              <a:ea typeface="Arial"/>
              <a:cs typeface="Arial"/>
              <a:sym typeface="Arial"/>
            </a:endParaRPr>
          </a:p>
          <a:p>
            <a:pPr marL="0" marR="0" lvl="0" indent="0" algn="l" rtl="0">
              <a:spcBef>
                <a:spcPts val="0"/>
              </a:spcBef>
              <a:spcAft>
                <a:spcPts val="0"/>
              </a:spcAft>
              <a:buNone/>
            </a:pPr>
            <a:r>
              <a:rPr lang="en-US" sz="1600" b="1" dirty="0">
                <a:solidFill>
                  <a:schemeClr val="dk1"/>
                </a:solidFill>
                <a:latin typeface="Arial"/>
                <a:ea typeface="Arial"/>
                <a:cs typeface="Arial"/>
                <a:sym typeface="Arial"/>
              </a:rPr>
              <a:t>M.8.18</a:t>
            </a:r>
            <a:endParaRPr dirty="0"/>
          </a:p>
          <a:p>
            <a:pPr marL="0" marR="0" lvl="0" indent="0" algn="l" rtl="0">
              <a:spcBef>
                <a:spcPts val="0"/>
              </a:spcBef>
              <a:spcAft>
                <a:spcPts val="0"/>
              </a:spcAft>
              <a:buNone/>
            </a:pPr>
            <a:r>
              <a:rPr lang="en-US" sz="1600" dirty="0">
                <a:solidFill>
                  <a:schemeClr val="dk1"/>
                </a:solidFill>
                <a:latin typeface="Arial"/>
                <a:ea typeface="Arial"/>
                <a:cs typeface="Arial"/>
                <a:sym typeface="Arial"/>
              </a:rPr>
              <a:t>Describe the effect of dilations, translations, rotations and reflections on two-dimensional figures using coordinates.</a:t>
            </a:r>
            <a:endParaRPr dirty="0"/>
          </a:p>
          <a:p>
            <a:pPr marL="0" marR="0" lvl="0" indent="0" algn="l" rtl="0">
              <a:spcBef>
                <a:spcPts val="0"/>
              </a:spcBef>
              <a:spcAft>
                <a:spcPts val="0"/>
              </a:spcAft>
              <a:buNone/>
            </a:pPr>
            <a:endParaRPr sz="1200" dirty="0">
              <a:solidFill>
                <a:schemeClr val="dk1"/>
              </a:solidFill>
              <a:latin typeface="Arial"/>
              <a:ea typeface="Arial"/>
              <a:cs typeface="Arial"/>
              <a:sym typeface="Arial"/>
            </a:endParaRPr>
          </a:p>
          <a:p>
            <a:pPr marL="0" marR="0" lvl="0" indent="0" algn="l" rtl="0">
              <a:spcBef>
                <a:spcPts val="0"/>
              </a:spcBef>
              <a:spcAft>
                <a:spcPts val="0"/>
              </a:spcAft>
              <a:buNone/>
            </a:pPr>
            <a:r>
              <a:rPr lang="en-US" sz="1600" b="1" dirty="0">
                <a:solidFill>
                  <a:schemeClr val="dk1"/>
                </a:solidFill>
                <a:latin typeface="Arial"/>
                <a:ea typeface="Arial"/>
                <a:cs typeface="Arial"/>
                <a:sym typeface="Arial"/>
              </a:rPr>
              <a:t>M.8.19</a:t>
            </a: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US" sz="1600" dirty="0">
                <a:solidFill>
                  <a:schemeClr val="dk1"/>
                </a:solidFill>
                <a:latin typeface="Arial"/>
                <a:ea typeface="Arial"/>
                <a:cs typeface="Arial"/>
                <a:sym typeface="Arial"/>
              </a:rPr>
              <a:t>Understand that a two-dimensional figure is similar to another if the second can be obtained from the first by a sequence of rotations, reflections, translations and dilations; given two similar two-dimensional figures, describe a sequence that exhibits the similarity between them.</a:t>
            </a:r>
            <a:endParaRPr sz="18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
          <p:cNvSpPr txBox="1"/>
          <p:nvPr/>
        </p:nvSpPr>
        <p:spPr>
          <a:xfrm>
            <a:off x="888999" y="-23724"/>
            <a:ext cx="8255001" cy="38337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1">
              <a:solidFill>
                <a:schemeClr val="dk1"/>
              </a:solidFill>
              <a:latin typeface="Calibri"/>
              <a:ea typeface="Calibri"/>
              <a:cs typeface="Calibri"/>
              <a:sym typeface="Calibri"/>
            </a:endParaRPr>
          </a:p>
        </p:txBody>
      </p:sp>
      <p:sp>
        <p:nvSpPr>
          <p:cNvPr id="177" name="Google Shape;177;p2"/>
          <p:cNvSpPr txBox="1"/>
          <p:nvPr/>
        </p:nvSpPr>
        <p:spPr>
          <a:xfrm>
            <a:off x="1020618" y="4889500"/>
            <a:ext cx="8123382" cy="171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178" name="Google Shape;178;p2"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179" name="Google Shape;179;p2" descr="14861 principles to action cover.psd"/>
          <p:cNvPicPr preferRelativeResize="0"/>
          <p:nvPr/>
        </p:nvPicPr>
        <p:blipFill rotWithShape="1">
          <a:blip r:embed="rId4">
            <a:alphaModFix/>
          </a:blip>
          <a:srcRect/>
          <a:stretch/>
        </p:blipFill>
        <p:spPr>
          <a:xfrm>
            <a:off x="258619" y="182744"/>
            <a:ext cx="802239" cy="1143000"/>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180" name="Google Shape;180;p2"/>
          <p:cNvSpPr txBox="1">
            <a:spLocks noGrp="1"/>
          </p:cNvSpPr>
          <p:nvPr>
            <p:ph type="title"/>
          </p:nvPr>
        </p:nvSpPr>
        <p:spPr>
          <a:xfrm>
            <a:off x="914400" y="12064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3366"/>
              </a:buClr>
              <a:buSzPts val="3200"/>
              <a:buFont typeface="Verdana"/>
              <a:buNone/>
            </a:pPr>
            <a:br>
              <a:rPr lang="en-US" sz="3200" b="1">
                <a:solidFill>
                  <a:srgbClr val="003366"/>
                </a:solidFill>
                <a:latin typeface="Verdana"/>
                <a:ea typeface="Verdana"/>
                <a:cs typeface="Verdana"/>
                <a:sym typeface="Verdana"/>
              </a:rPr>
            </a:br>
            <a:endParaRPr sz="3200" b="1">
              <a:solidFill>
                <a:srgbClr val="003366"/>
              </a:solidFill>
              <a:latin typeface="Verdana"/>
              <a:ea typeface="Verdana"/>
              <a:cs typeface="Verdana"/>
              <a:sym typeface="Verdana"/>
            </a:endParaRPr>
          </a:p>
        </p:txBody>
      </p:sp>
      <p:pic>
        <p:nvPicPr>
          <p:cNvPr id="181" name="Google Shape;181;p2" descr="graphic of people jumping in air - saying that's me"/>
          <p:cNvPicPr preferRelativeResize="0">
            <a:picLocks noGrp="1"/>
          </p:cNvPicPr>
          <p:nvPr>
            <p:ph type="body" idx="1"/>
          </p:nvPr>
        </p:nvPicPr>
        <p:blipFill rotWithShape="1">
          <a:blip r:embed="rId5">
            <a:alphaModFix/>
          </a:blip>
          <a:srcRect/>
          <a:stretch/>
        </p:blipFill>
        <p:spPr>
          <a:xfrm>
            <a:off x="1250065" y="1560856"/>
            <a:ext cx="7465671" cy="4791919"/>
          </a:xfrm>
          <a:prstGeom prst="rect">
            <a:avLst/>
          </a:prstGeom>
          <a:noFill/>
          <a:ln>
            <a:noFill/>
          </a:ln>
        </p:spPr>
      </p:pic>
      <p:sp>
        <p:nvSpPr>
          <p:cNvPr id="182" name="Google Shape;182;p2"/>
          <p:cNvSpPr txBox="1"/>
          <p:nvPr/>
        </p:nvSpPr>
        <p:spPr>
          <a:xfrm>
            <a:off x="836013" y="226690"/>
            <a:ext cx="8229600" cy="1143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003366"/>
              </a:buClr>
              <a:buSzPts val="5400"/>
              <a:buFont typeface="Arial"/>
              <a:buNone/>
            </a:pPr>
            <a:r>
              <a:rPr lang="en-US" sz="5400" b="1">
                <a:solidFill>
                  <a:srgbClr val="003366"/>
                </a:solidFill>
                <a:latin typeface="Arial"/>
                <a:ea typeface="Arial"/>
                <a:cs typeface="Arial"/>
                <a:sym typeface="Arial"/>
              </a:rPr>
              <a:t>PLEASE STAND UP IF:</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0"/>
          <p:cNvSpPr txBox="1"/>
          <p:nvPr/>
        </p:nvSpPr>
        <p:spPr>
          <a:xfrm>
            <a:off x="1147740" y="203981"/>
            <a:ext cx="8794913"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a:solidFill>
                  <a:schemeClr val="dk1"/>
                </a:solidFill>
                <a:latin typeface="Arial"/>
                <a:ea typeface="Arial"/>
                <a:cs typeface="Arial"/>
                <a:sym typeface="Arial"/>
              </a:rPr>
              <a:t>WV Classroom Video - </a:t>
            </a:r>
            <a:r>
              <a:rPr lang="en-US" sz="3200" b="1" i="1">
                <a:solidFill>
                  <a:schemeClr val="dk1"/>
                </a:solidFill>
                <a:latin typeface="Arial"/>
                <a:ea typeface="Arial"/>
                <a:cs typeface="Arial"/>
                <a:sym typeface="Arial"/>
              </a:rPr>
              <a:t>Tessellate This</a:t>
            </a:r>
            <a:endParaRPr sz="3200" b="1">
              <a:solidFill>
                <a:schemeClr val="dk1"/>
              </a:solidFill>
              <a:latin typeface="Verdana"/>
              <a:ea typeface="Verdana"/>
              <a:cs typeface="Verdana"/>
              <a:sym typeface="Verdana"/>
            </a:endParaRPr>
          </a:p>
        </p:txBody>
      </p:sp>
      <p:sp>
        <p:nvSpPr>
          <p:cNvPr id="362" name="Google Shape;362;p20"/>
          <p:cNvSpPr txBox="1"/>
          <p:nvPr/>
        </p:nvSpPr>
        <p:spPr>
          <a:xfrm>
            <a:off x="1147914" y="1361780"/>
            <a:ext cx="7996086" cy="558958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dirty="0">
                <a:solidFill>
                  <a:schemeClr val="dk1"/>
                </a:solidFill>
                <a:latin typeface="Arial"/>
                <a:ea typeface="Arial"/>
                <a:cs typeface="Arial"/>
                <a:sym typeface="Arial"/>
              </a:rPr>
              <a:t>Goals to focus learning should be written in student-friendly language</a:t>
            </a:r>
            <a:endParaRPr i="1"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US" sz="2400" dirty="0">
                <a:solidFill>
                  <a:srgbClr val="17365D"/>
                </a:solidFill>
                <a:latin typeface="Arial"/>
                <a:ea typeface="Arial"/>
                <a:cs typeface="Arial"/>
                <a:sym typeface="Arial"/>
              </a:rPr>
              <a:t>Upon successful completion, students will:</a:t>
            </a:r>
            <a:endParaRPr dirty="0"/>
          </a:p>
          <a:p>
            <a:pPr marL="640080" marR="0" lvl="1" indent="-34290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Create tessellations and designs with rotational symmetry using rigid transformations.</a:t>
            </a:r>
            <a:endParaRPr dirty="0"/>
          </a:p>
          <a:p>
            <a:pPr marL="640080" marR="0" lvl="1" indent="-34290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Explain (orally and in writing) the rigid transformations needed to move a tessellation </a:t>
            </a:r>
            <a:br>
              <a:rPr lang="en-US" sz="2400" b="0" i="0" u="none" strike="noStrike" cap="none" dirty="0">
                <a:solidFill>
                  <a:schemeClr val="dk1"/>
                </a:solidFill>
                <a:latin typeface="Arial"/>
                <a:ea typeface="Arial"/>
                <a:cs typeface="Arial"/>
                <a:sym typeface="Arial"/>
              </a:rPr>
            </a:br>
            <a:r>
              <a:rPr lang="en-US" sz="2400" b="0" i="0" u="none" strike="noStrike" cap="none" dirty="0">
                <a:solidFill>
                  <a:schemeClr val="dk1"/>
                </a:solidFill>
                <a:latin typeface="Arial"/>
                <a:ea typeface="Arial"/>
                <a:cs typeface="Arial"/>
                <a:sym typeface="Arial"/>
              </a:rPr>
              <a:t>or design with rotational symmetry onto itself.  </a:t>
            </a:r>
            <a:endParaRPr dirty="0"/>
          </a:p>
          <a:p>
            <a:pPr marL="640080" marR="0" lvl="1" indent="-34290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Determine a sequence of rigid motion transformations that maps a figure onto a </a:t>
            </a:r>
            <a:br>
              <a:rPr lang="en-US" sz="2400" b="0" i="0" u="none" strike="noStrike" cap="none" dirty="0">
                <a:solidFill>
                  <a:schemeClr val="dk1"/>
                </a:solidFill>
                <a:latin typeface="Arial"/>
                <a:ea typeface="Arial"/>
                <a:cs typeface="Arial"/>
                <a:sym typeface="Arial"/>
              </a:rPr>
            </a:br>
            <a:r>
              <a:rPr lang="en-US" sz="2400" b="0" i="0" u="none" strike="noStrike" cap="none" dirty="0">
                <a:solidFill>
                  <a:schemeClr val="dk1"/>
                </a:solidFill>
                <a:latin typeface="Arial"/>
                <a:ea typeface="Arial"/>
                <a:cs typeface="Arial"/>
                <a:sym typeface="Arial"/>
              </a:rPr>
              <a:t>congruent figure.  </a:t>
            </a:r>
            <a:endParaRPr sz="2400" b="0" i="0" u="none" strike="noStrike" cap="none" dirty="0">
              <a:solidFill>
                <a:schemeClr val="dk1"/>
              </a:solidFill>
              <a:latin typeface="Arial"/>
              <a:ea typeface="Arial"/>
              <a:cs typeface="Arial"/>
              <a:sym typeface="Arial"/>
            </a:endParaRPr>
          </a:p>
          <a:p>
            <a:pPr marL="640080" marR="0" lvl="1" indent="-34290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Repeatedly use rigid transformation to make interesting repeating patterns of figures.</a:t>
            </a:r>
            <a:endParaRPr sz="3200" b="0" i="0" u="none" strike="noStrike" cap="none" dirty="0">
              <a:solidFill>
                <a:schemeClr val="dk1"/>
              </a:solidFill>
              <a:latin typeface="Verdana"/>
              <a:ea typeface="Verdana"/>
              <a:cs typeface="Verdana"/>
              <a:sym typeface="Verdana"/>
            </a:endParaRPr>
          </a:p>
        </p:txBody>
      </p:sp>
      <p:pic>
        <p:nvPicPr>
          <p:cNvPr id="363" name="Google Shape;363;p20"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364" name="Google Shape;364;p20"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21"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371" name="Google Shape;371;p21"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372" name="Google Shape;372;p21"/>
          <p:cNvSpPr txBox="1"/>
          <p:nvPr/>
        </p:nvSpPr>
        <p:spPr>
          <a:xfrm>
            <a:off x="895867" y="1636923"/>
            <a:ext cx="8109237" cy="2144177"/>
          </a:xfrm>
          <a:prstGeom prst="rect">
            <a:avLst/>
          </a:prstGeom>
          <a:noFill/>
          <a:ln>
            <a:noFill/>
          </a:ln>
        </p:spPr>
        <p:txBody>
          <a:bodyPr spcFirstLastPara="1" wrap="square" lIns="0" tIns="165100" rIns="0" bIns="0" anchor="t" anchorCtr="0">
            <a:spAutoFit/>
          </a:bodyPr>
          <a:lstStyle/>
          <a:p>
            <a:pPr marL="355600" marR="0" lvl="0" indent="-190500" algn="l" rtl="0">
              <a:lnSpc>
                <a:spcPct val="100000"/>
              </a:lnSpc>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55600" marR="0" lvl="0" indent="-190500" algn="l" rtl="0">
              <a:lnSpc>
                <a:spcPct val="100000"/>
              </a:lnSpc>
              <a:spcBef>
                <a:spcPts val="130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373" name="Google Shape;373;p21"/>
          <p:cNvSpPr txBox="1"/>
          <p:nvPr/>
        </p:nvSpPr>
        <p:spPr>
          <a:xfrm>
            <a:off x="1147740" y="182743"/>
            <a:ext cx="7857364" cy="1323439"/>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4000" b="1">
                <a:solidFill>
                  <a:schemeClr val="dk1"/>
                </a:solidFill>
                <a:latin typeface="Arial"/>
                <a:ea typeface="Arial"/>
                <a:cs typeface="Arial"/>
                <a:sym typeface="Arial"/>
              </a:rPr>
              <a:t>Establish Mathematics Goals </a:t>
            </a:r>
            <a:br>
              <a:rPr lang="en-US" sz="4000" b="1">
                <a:solidFill>
                  <a:schemeClr val="dk1"/>
                </a:solidFill>
                <a:latin typeface="Arial"/>
                <a:ea typeface="Arial"/>
                <a:cs typeface="Arial"/>
                <a:sym typeface="Arial"/>
              </a:rPr>
            </a:br>
            <a:r>
              <a:rPr lang="en-US" sz="4000" b="1">
                <a:solidFill>
                  <a:schemeClr val="dk1"/>
                </a:solidFill>
                <a:latin typeface="Arial"/>
                <a:ea typeface="Arial"/>
                <a:cs typeface="Arial"/>
                <a:sym typeface="Arial"/>
              </a:rPr>
              <a:t>to Focus Learning</a:t>
            </a:r>
            <a:endParaRPr/>
          </a:p>
        </p:txBody>
      </p:sp>
      <p:sp>
        <p:nvSpPr>
          <p:cNvPr id="374" name="Google Shape;374;p21"/>
          <p:cNvSpPr txBox="1"/>
          <p:nvPr/>
        </p:nvSpPr>
        <p:spPr>
          <a:xfrm>
            <a:off x="1147739" y="1636925"/>
            <a:ext cx="7857385" cy="5509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200" dirty="0">
              <a:solidFill>
                <a:schemeClr val="dk1"/>
              </a:solidFill>
              <a:latin typeface="Arial"/>
              <a:ea typeface="Arial"/>
              <a:cs typeface="Arial"/>
              <a:sym typeface="Arial"/>
            </a:endParaRPr>
          </a:p>
          <a:p>
            <a:pPr marL="514350" marR="0" lvl="0" indent="-514350" algn="l" rtl="0">
              <a:spcBef>
                <a:spcPts val="0"/>
              </a:spcBef>
              <a:spcAft>
                <a:spcPts val="0"/>
              </a:spcAft>
              <a:buClr>
                <a:schemeClr val="dk1"/>
              </a:buClr>
              <a:buSzPts val="3200"/>
              <a:buFont typeface="Arial"/>
              <a:buAutoNum type="arabicPeriod"/>
            </a:pPr>
            <a:r>
              <a:rPr lang="en-US" sz="3200" dirty="0">
                <a:solidFill>
                  <a:schemeClr val="dk1"/>
                </a:solidFill>
                <a:latin typeface="Arial"/>
                <a:ea typeface="Arial"/>
                <a:cs typeface="Arial"/>
                <a:sym typeface="Arial"/>
              </a:rPr>
              <a:t>Why is it important to establish math expectations for student learning?</a:t>
            </a:r>
          </a:p>
          <a:p>
            <a:pPr marL="514350" marR="0" lvl="0" indent="-514350" algn="l" rtl="0">
              <a:spcBef>
                <a:spcPts val="0"/>
              </a:spcBef>
              <a:spcAft>
                <a:spcPts val="0"/>
              </a:spcAft>
              <a:buClr>
                <a:schemeClr val="dk1"/>
              </a:buClr>
              <a:buSzPts val="3200"/>
              <a:buFont typeface="Arial"/>
              <a:buAutoNum type="arabicPeriod"/>
            </a:pPr>
            <a:endParaRPr lang="en-US" sz="3200" dirty="0">
              <a:solidFill>
                <a:schemeClr val="dk1"/>
              </a:solidFill>
            </a:endParaRPr>
          </a:p>
          <a:p>
            <a:pPr marL="514350" marR="0" lvl="0" indent="-514350" algn="l" rtl="0">
              <a:spcBef>
                <a:spcPts val="0"/>
              </a:spcBef>
              <a:spcAft>
                <a:spcPts val="0"/>
              </a:spcAft>
              <a:buClr>
                <a:schemeClr val="dk1"/>
              </a:buClr>
              <a:buSzPts val="3200"/>
              <a:buFont typeface="Arial"/>
              <a:buAutoNum type="arabicPeriod"/>
            </a:pPr>
            <a:endParaRPr lang="en-US" dirty="0"/>
          </a:p>
          <a:p>
            <a:pPr marL="514350" marR="0" lvl="0" indent="-514350" algn="l" rtl="0">
              <a:spcBef>
                <a:spcPts val="0"/>
              </a:spcBef>
              <a:spcAft>
                <a:spcPts val="0"/>
              </a:spcAft>
              <a:buClr>
                <a:schemeClr val="dk1"/>
              </a:buClr>
              <a:buSzPts val="3200"/>
              <a:buFont typeface="Arial"/>
              <a:buAutoNum type="arabicPeriod"/>
            </a:pPr>
            <a:r>
              <a:rPr lang="en-US" sz="3200" dirty="0">
                <a:solidFill>
                  <a:schemeClr val="dk1"/>
                </a:solidFill>
                <a:latin typeface="Arial"/>
                <a:ea typeface="Arial"/>
                <a:cs typeface="Arial"/>
                <a:sym typeface="Arial"/>
              </a:rPr>
              <a:t>In what ways will the math goals focus </a:t>
            </a:r>
            <a:endParaRPr dirty="0"/>
          </a:p>
          <a:p>
            <a:pPr marL="0" marR="0" lvl="0" indent="0" algn="l" rtl="0">
              <a:spcBef>
                <a:spcPts val="0"/>
              </a:spcBef>
              <a:spcAft>
                <a:spcPts val="0"/>
              </a:spcAft>
              <a:buNone/>
            </a:pPr>
            <a:r>
              <a:rPr lang="en-US" sz="3200" dirty="0">
                <a:solidFill>
                  <a:schemeClr val="dk1"/>
                </a:solidFill>
                <a:latin typeface="Arial"/>
                <a:ea typeface="Arial"/>
                <a:cs typeface="Arial"/>
                <a:sym typeface="Arial"/>
              </a:rPr>
              <a:t>     the teacher’s interactions with</a:t>
            </a:r>
            <a:endParaRPr dirty="0"/>
          </a:p>
          <a:p>
            <a:pPr marL="0" marR="0" lvl="0" indent="0" algn="l" rtl="0">
              <a:spcBef>
                <a:spcPts val="0"/>
              </a:spcBef>
              <a:spcAft>
                <a:spcPts val="0"/>
              </a:spcAft>
              <a:buNone/>
            </a:pPr>
            <a:r>
              <a:rPr lang="en-US" sz="3200" dirty="0">
                <a:solidFill>
                  <a:schemeClr val="dk1"/>
                </a:solidFill>
                <a:latin typeface="Arial"/>
                <a:ea typeface="Arial"/>
                <a:cs typeface="Arial"/>
                <a:sym typeface="Arial"/>
              </a:rPr>
              <a:t>     students throughout the lesson?</a:t>
            </a:r>
            <a:endParaRPr dirty="0"/>
          </a:p>
          <a:p>
            <a:pPr marL="0" marR="0" lvl="0" indent="0" algn="l" rtl="0">
              <a:spcBef>
                <a:spcPts val="0"/>
              </a:spcBef>
              <a:spcAft>
                <a:spcPts val="0"/>
              </a:spcAft>
              <a:buNone/>
            </a:pPr>
            <a:endParaRPr sz="3200" dirty="0">
              <a:solidFill>
                <a:schemeClr val="dk1"/>
              </a:solidFill>
              <a:latin typeface="Arial"/>
              <a:ea typeface="Arial"/>
              <a:cs typeface="Arial"/>
              <a:sym typeface="Arial"/>
            </a:endParaRPr>
          </a:p>
          <a:p>
            <a:pPr marL="0" marR="0" lvl="0" indent="0" algn="l" rtl="0">
              <a:spcBef>
                <a:spcPts val="0"/>
              </a:spcBef>
              <a:spcAft>
                <a:spcPts val="0"/>
              </a:spcAft>
              <a:buNone/>
            </a:pPr>
            <a:endParaRPr sz="3200" dirty="0">
              <a:solidFill>
                <a:schemeClr val="dk1"/>
              </a:solidFill>
              <a:latin typeface="Arial"/>
              <a:ea typeface="Arial"/>
              <a:cs typeface="Arial"/>
              <a:sym typeface="Arial"/>
            </a:endParaRPr>
          </a:p>
          <a:p>
            <a:pPr marL="0" marR="0" lvl="0" indent="0" algn="l" rtl="0">
              <a:spcBef>
                <a:spcPts val="0"/>
              </a:spcBef>
              <a:spcAft>
                <a:spcPts val="0"/>
              </a:spcAft>
              <a:buNone/>
            </a:pPr>
            <a:endParaRPr sz="32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22"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381" name="Google Shape;381;p22"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382" name="Google Shape;382;p22"/>
          <p:cNvSpPr txBox="1"/>
          <p:nvPr/>
        </p:nvSpPr>
        <p:spPr>
          <a:xfrm>
            <a:off x="895867" y="1636923"/>
            <a:ext cx="8109237" cy="2144177"/>
          </a:xfrm>
          <a:prstGeom prst="rect">
            <a:avLst/>
          </a:prstGeom>
          <a:noFill/>
          <a:ln>
            <a:noFill/>
          </a:ln>
        </p:spPr>
        <p:txBody>
          <a:bodyPr spcFirstLastPara="1" wrap="square" lIns="0" tIns="165100" rIns="0" bIns="0" anchor="t" anchorCtr="0">
            <a:spAutoFit/>
          </a:bodyPr>
          <a:lstStyle/>
          <a:p>
            <a:pPr marL="355600" marR="0" lvl="0" indent="-190500" algn="l" rtl="0">
              <a:lnSpc>
                <a:spcPct val="100000"/>
              </a:lnSpc>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55600" marR="0" lvl="0" indent="-190500" algn="l" rtl="0">
              <a:lnSpc>
                <a:spcPct val="100000"/>
              </a:lnSpc>
              <a:spcBef>
                <a:spcPts val="130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383" name="Google Shape;383;p22"/>
          <p:cNvSpPr/>
          <p:nvPr/>
        </p:nvSpPr>
        <p:spPr>
          <a:xfrm>
            <a:off x="639618" y="295175"/>
            <a:ext cx="9373186" cy="1754326"/>
          </a:xfrm>
          <a:prstGeom prst="rect">
            <a:avLst/>
          </a:prstGeom>
          <a:noFill/>
          <a:ln>
            <a:noFill/>
          </a:ln>
        </p:spPr>
        <p:txBody>
          <a:bodyPr spcFirstLastPara="1" wrap="square" lIns="91425" tIns="45700" rIns="91425" bIns="45700" anchor="t" anchorCtr="0">
            <a:spAutoFit/>
          </a:bodyPr>
          <a:lstStyle/>
          <a:p>
            <a:pPr marL="568325" marR="0" lvl="0" indent="0" algn="l" rtl="0">
              <a:spcBef>
                <a:spcPts val="0"/>
              </a:spcBef>
              <a:spcAft>
                <a:spcPts val="0"/>
              </a:spcAft>
              <a:buNone/>
            </a:pPr>
            <a:r>
              <a:rPr lang="en-US" sz="6000" b="1">
                <a:solidFill>
                  <a:schemeClr val="dk1"/>
                </a:solidFill>
                <a:latin typeface="Arial"/>
                <a:ea typeface="Arial"/>
                <a:cs typeface="Arial"/>
                <a:sym typeface="Arial"/>
              </a:rPr>
              <a:t>A Closer Look </a:t>
            </a:r>
            <a:endParaRPr/>
          </a:p>
          <a:p>
            <a:pPr marL="568325" marR="0" lvl="0" indent="0" algn="l" rtl="0">
              <a:spcBef>
                <a:spcPts val="0"/>
              </a:spcBef>
              <a:spcAft>
                <a:spcPts val="0"/>
              </a:spcAft>
              <a:buNone/>
            </a:pPr>
            <a:r>
              <a:rPr lang="en-US" sz="4800" b="1" i="1">
                <a:solidFill>
                  <a:schemeClr val="dk1"/>
                </a:solidFill>
                <a:latin typeface="Arial"/>
                <a:ea typeface="Arial"/>
                <a:cs typeface="Arial"/>
                <a:sym typeface="Arial"/>
              </a:rPr>
              <a:t>     </a:t>
            </a:r>
            <a:endParaRPr/>
          </a:p>
        </p:txBody>
      </p:sp>
      <p:pic>
        <p:nvPicPr>
          <p:cNvPr id="384" name="Google Shape;384;p22" descr="A picture containing mirror&#10;&#10;Description automatically generated"/>
          <p:cNvPicPr preferRelativeResize="0"/>
          <p:nvPr/>
        </p:nvPicPr>
        <p:blipFill rotWithShape="1">
          <a:blip r:embed="rId5">
            <a:alphaModFix/>
          </a:blip>
          <a:srcRect/>
          <a:stretch/>
        </p:blipFill>
        <p:spPr>
          <a:xfrm>
            <a:off x="6562845" y="747760"/>
            <a:ext cx="2064475" cy="1961251"/>
          </a:xfrm>
          <a:prstGeom prst="rect">
            <a:avLst/>
          </a:prstGeom>
          <a:noFill/>
          <a:ln>
            <a:noFill/>
          </a:ln>
        </p:spPr>
      </p:pic>
      <p:sp>
        <p:nvSpPr>
          <p:cNvPr id="385" name="Google Shape;385;p22"/>
          <p:cNvSpPr txBox="1"/>
          <p:nvPr/>
        </p:nvSpPr>
        <p:spPr>
          <a:xfrm>
            <a:off x="259216" y="2069644"/>
            <a:ext cx="8625568" cy="4678204"/>
          </a:xfrm>
          <a:prstGeom prst="rect">
            <a:avLst/>
          </a:prstGeom>
          <a:noFill/>
          <a:ln>
            <a:noFill/>
          </a:ln>
        </p:spPr>
        <p:txBody>
          <a:bodyPr spcFirstLastPara="1" wrap="square" lIns="91425" tIns="45700" rIns="91425" bIns="45700" anchor="t" anchorCtr="0">
            <a:spAutoFit/>
          </a:bodyPr>
          <a:lstStyle/>
          <a:p>
            <a:pPr marL="568325" marR="0" lvl="0" indent="0" algn="ctr" rtl="0">
              <a:spcBef>
                <a:spcPts val="0"/>
              </a:spcBef>
              <a:spcAft>
                <a:spcPts val="0"/>
              </a:spcAft>
              <a:buNone/>
            </a:pPr>
            <a:r>
              <a:rPr lang="en-US" sz="4400" b="1" i="1">
                <a:solidFill>
                  <a:schemeClr val="dk1"/>
                </a:solidFill>
                <a:latin typeface="Arial"/>
                <a:ea typeface="Arial"/>
                <a:cs typeface="Arial"/>
                <a:sym typeface="Arial"/>
              </a:rPr>
              <a:t>Tessellate This</a:t>
            </a:r>
            <a:r>
              <a:rPr lang="en-US" sz="4400" b="1">
                <a:solidFill>
                  <a:schemeClr val="dk1"/>
                </a:solidFill>
                <a:latin typeface="Arial"/>
                <a:ea typeface="Arial"/>
                <a:cs typeface="Arial"/>
                <a:sym typeface="Arial"/>
              </a:rPr>
              <a:t> </a:t>
            </a:r>
            <a:endParaRPr/>
          </a:p>
          <a:p>
            <a:pPr marL="568325" marR="0" lvl="0" indent="0" algn="ctr" rtl="0">
              <a:spcBef>
                <a:spcPts val="0"/>
              </a:spcBef>
              <a:spcAft>
                <a:spcPts val="0"/>
              </a:spcAft>
              <a:buNone/>
            </a:pPr>
            <a:endParaRPr sz="4400" b="1">
              <a:solidFill>
                <a:schemeClr val="dk1"/>
              </a:solidFill>
              <a:latin typeface="Arial"/>
              <a:ea typeface="Arial"/>
              <a:cs typeface="Arial"/>
              <a:sym typeface="Arial"/>
            </a:endParaRPr>
          </a:p>
          <a:p>
            <a:pPr marL="568325" marR="0" lvl="0" indent="0" algn="ctr" rtl="0">
              <a:spcBef>
                <a:spcPts val="0"/>
              </a:spcBef>
              <a:spcAft>
                <a:spcPts val="0"/>
              </a:spcAft>
              <a:buNone/>
            </a:pPr>
            <a:r>
              <a:rPr lang="en-US" sz="3200" b="1">
                <a:solidFill>
                  <a:schemeClr val="dk1"/>
                </a:solidFill>
                <a:latin typeface="Arial"/>
                <a:ea typeface="Arial"/>
                <a:cs typeface="Arial"/>
                <a:sym typeface="Arial"/>
              </a:rPr>
              <a:t>WV Classroom Video Experience</a:t>
            </a:r>
            <a:endParaRPr/>
          </a:p>
          <a:p>
            <a:pPr marL="568325" marR="0" lvl="0" indent="0" algn="ctr" rtl="0">
              <a:spcBef>
                <a:spcPts val="0"/>
              </a:spcBef>
              <a:spcAft>
                <a:spcPts val="0"/>
              </a:spcAft>
              <a:buNone/>
            </a:pPr>
            <a:r>
              <a:rPr lang="en-US" sz="3200" b="1">
                <a:solidFill>
                  <a:schemeClr val="dk1"/>
                </a:solidFill>
                <a:latin typeface="Arial"/>
                <a:ea typeface="Arial"/>
                <a:cs typeface="Arial"/>
                <a:sym typeface="Arial"/>
              </a:rPr>
              <a:t>and the Effective Mathematics </a:t>
            </a:r>
            <a:endParaRPr/>
          </a:p>
          <a:p>
            <a:pPr marL="568325" marR="0" lvl="0" indent="0" algn="ctr" rtl="0">
              <a:spcBef>
                <a:spcPts val="0"/>
              </a:spcBef>
              <a:spcAft>
                <a:spcPts val="0"/>
              </a:spcAft>
              <a:buNone/>
            </a:pPr>
            <a:r>
              <a:rPr lang="en-US" sz="3200" b="1">
                <a:solidFill>
                  <a:schemeClr val="dk1"/>
                </a:solidFill>
                <a:latin typeface="Arial"/>
                <a:ea typeface="Arial"/>
                <a:cs typeface="Arial"/>
                <a:sym typeface="Arial"/>
              </a:rPr>
              <a:t>Teaching Practice:</a:t>
            </a:r>
            <a:endParaRPr/>
          </a:p>
          <a:p>
            <a:pPr marL="568325" marR="0" lvl="0" indent="0" algn="ctr" rtl="0">
              <a:spcBef>
                <a:spcPts val="0"/>
              </a:spcBef>
              <a:spcAft>
                <a:spcPts val="0"/>
              </a:spcAft>
              <a:buNone/>
            </a:pPr>
            <a:endParaRPr sz="3200" b="1">
              <a:solidFill>
                <a:srgbClr val="002060"/>
              </a:solidFill>
              <a:latin typeface="Arial"/>
              <a:ea typeface="Arial"/>
              <a:cs typeface="Arial"/>
              <a:sym typeface="Arial"/>
            </a:endParaRPr>
          </a:p>
          <a:p>
            <a:pPr marL="568325" marR="0" lvl="0" indent="0" algn="ctr" rtl="0">
              <a:spcBef>
                <a:spcPts val="0"/>
              </a:spcBef>
              <a:spcAft>
                <a:spcPts val="0"/>
              </a:spcAft>
              <a:buNone/>
            </a:pPr>
            <a:r>
              <a:rPr lang="en-US" sz="3200" b="1">
                <a:solidFill>
                  <a:srgbClr val="002060"/>
                </a:solidFill>
                <a:latin typeface="Arial"/>
                <a:ea typeface="Arial"/>
                <a:cs typeface="Arial"/>
                <a:sym typeface="Arial"/>
              </a:rPr>
              <a:t>Implement Tasks That Promote</a:t>
            </a:r>
            <a:br>
              <a:rPr lang="en-US" sz="3200" b="1">
                <a:solidFill>
                  <a:srgbClr val="002060"/>
                </a:solidFill>
                <a:latin typeface="Arial"/>
                <a:ea typeface="Arial"/>
                <a:cs typeface="Arial"/>
                <a:sym typeface="Arial"/>
              </a:rPr>
            </a:br>
            <a:r>
              <a:rPr lang="en-US" sz="3200" b="1">
                <a:solidFill>
                  <a:srgbClr val="002060"/>
                </a:solidFill>
                <a:latin typeface="Arial"/>
                <a:ea typeface="Arial"/>
                <a:cs typeface="Arial"/>
                <a:sym typeface="Arial"/>
              </a:rPr>
              <a:t>Reasoning and Problem Solving</a:t>
            </a:r>
            <a:endParaRPr sz="3200" b="1">
              <a:solidFill>
                <a:srgbClr val="00206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86" name="Google Shape;386;p22" descr="A close up of a logo&#10;&#10;Description automatically generated"/>
          <p:cNvPicPr preferRelativeResize="0"/>
          <p:nvPr/>
        </p:nvPicPr>
        <p:blipFill rotWithShape="1">
          <a:blip r:embed="rId6">
            <a:alphaModFix/>
          </a:blip>
          <a:srcRect/>
          <a:stretch/>
        </p:blipFill>
        <p:spPr>
          <a:xfrm>
            <a:off x="8093411" y="5622405"/>
            <a:ext cx="797315" cy="86342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23"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393" name="Google Shape;393;p23"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394" name="Google Shape;394;p23"/>
          <p:cNvSpPr txBox="1"/>
          <p:nvPr/>
        </p:nvSpPr>
        <p:spPr>
          <a:xfrm>
            <a:off x="1162084" y="1914715"/>
            <a:ext cx="8109237" cy="4983416"/>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r>
              <a:rPr lang="en-US" sz="3200" b="1">
                <a:solidFill>
                  <a:schemeClr val="dk1"/>
                </a:solidFill>
                <a:latin typeface="Arial"/>
                <a:ea typeface="Arial"/>
                <a:cs typeface="Arial"/>
                <a:sym typeface="Arial"/>
              </a:rPr>
              <a:t>Mathematical tasks should:</a:t>
            </a:r>
            <a:endParaRPr/>
          </a:p>
          <a:p>
            <a:pPr marL="355600" marR="0" lvl="0" indent="-342900" algn="l" rtl="0">
              <a:lnSpc>
                <a:spcPct val="100000"/>
              </a:lnSpc>
              <a:spcBef>
                <a:spcPts val="1300"/>
              </a:spcBef>
              <a:spcAft>
                <a:spcPts val="0"/>
              </a:spcAft>
              <a:buClr>
                <a:schemeClr val="dk1"/>
              </a:buClr>
              <a:buSzPts val="2400"/>
              <a:buFont typeface="Arial"/>
              <a:buChar char="•"/>
            </a:pPr>
            <a:r>
              <a:rPr lang="en-US" sz="2400">
                <a:solidFill>
                  <a:schemeClr val="dk1"/>
                </a:solidFill>
                <a:latin typeface="Arial"/>
                <a:ea typeface="Arial"/>
                <a:cs typeface="Arial"/>
                <a:sym typeface="Arial"/>
              </a:rPr>
              <a:t>Provide opportunities for students to engage in exploration or encourage students to use procedures in ways that are connected to understanding concepts</a:t>
            </a:r>
            <a:endParaRPr/>
          </a:p>
          <a:p>
            <a:pPr marL="355600" marR="0" lvl="0" indent="-342900" algn="l" rtl="0">
              <a:lnSpc>
                <a:spcPct val="100000"/>
              </a:lnSpc>
              <a:spcBef>
                <a:spcPts val="1300"/>
              </a:spcBef>
              <a:spcAft>
                <a:spcPts val="0"/>
              </a:spcAft>
              <a:buClr>
                <a:schemeClr val="dk1"/>
              </a:buClr>
              <a:buSzPts val="2400"/>
              <a:buFont typeface="Arial"/>
              <a:buChar char="•"/>
            </a:pPr>
            <a:r>
              <a:rPr lang="en-US" sz="2400">
                <a:solidFill>
                  <a:schemeClr val="dk1"/>
                </a:solidFill>
                <a:latin typeface="Arial"/>
                <a:ea typeface="Arial"/>
                <a:cs typeface="Arial"/>
                <a:sym typeface="Arial"/>
              </a:rPr>
              <a:t>Build on students’ current understanding and experiences</a:t>
            </a:r>
            <a:endParaRPr/>
          </a:p>
          <a:p>
            <a:pPr marL="355600" marR="0" lvl="0" indent="-342900" algn="l" rtl="0">
              <a:lnSpc>
                <a:spcPct val="100000"/>
              </a:lnSpc>
              <a:spcBef>
                <a:spcPts val="1300"/>
              </a:spcBef>
              <a:spcAft>
                <a:spcPts val="0"/>
              </a:spcAft>
              <a:buClr>
                <a:schemeClr val="dk1"/>
              </a:buClr>
              <a:buSzPts val="2400"/>
              <a:buFont typeface="Arial"/>
              <a:buChar char="•"/>
            </a:pPr>
            <a:r>
              <a:rPr lang="en-US" sz="2400">
                <a:solidFill>
                  <a:schemeClr val="dk1"/>
                </a:solidFill>
                <a:latin typeface="Arial"/>
                <a:ea typeface="Arial"/>
                <a:cs typeface="Arial"/>
                <a:sym typeface="Arial"/>
              </a:rPr>
              <a:t>Have multiple entry points</a:t>
            </a:r>
            <a:endParaRPr/>
          </a:p>
          <a:p>
            <a:pPr marL="355600" marR="0" lvl="0" indent="-342900" algn="l" rtl="0">
              <a:lnSpc>
                <a:spcPct val="100000"/>
              </a:lnSpc>
              <a:spcBef>
                <a:spcPts val="1300"/>
              </a:spcBef>
              <a:spcAft>
                <a:spcPts val="0"/>
              </a:spcAft>
              <a:buClr>
                <a:schemeClr val="dk1"/>
              </a:buClr>
              <a:buSzPts val="2400"/>
              <a:buFont typeface="Arial"/>
              <a:buChar char="•"/>
            </a:pPr>
            <a:r>
              <a:rPr lang="en-US" sz="2400">
                <a:solidFill>
                  <a:schemeClr val="dk1"/>
                </a:solidFill>
                <a:latin typeface="Arial"/>
                <a:ea typeface="Arial"/>
                <a:cs typeface="Arial"/>
                <a:sym typeface="Arial"/>
              </a:rPr>
              <a:t>Allow for varied solution strategies</a:t>
            </a:r>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395" name="Google Shape;395;p23"/>
          <p:cNvSpPr txBox="1"/>
          <p:nvPr/>
        </p:nvSpPr>
        <p:spPr>
          <a:xfrm>
            <a:off x="1034763" y="214757"/>
            <a:ext cx="8109237" cy="1323439"/>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4000" b="1">
                <a:solidFill>
                  <a:srgbClr val="17365D"/>
                </a:solidFill>
                <a:latin typeface="Arial"/>
                <a:ea typeface="Arial"/>
                <a:cs typeface="Arial"/>
                <a:sym typeface="Arial"/>
              </a:rPr>
              <a:t>Implement Tasks That Promote Reasoning and Problem Solving</a:t>
            </a:r>
            <a:endParaRPr sz="4000" b="1">
              <a:solidFill>
                <a:srgbClr val="17365D"/>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24"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402" name="Google Shape;402;p24"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403" name="Google Shape;403;p24"/>
          <p:cNvSpPr txBox="1"/>
          <p:nvPr/>
        </p:nvSpPr>
        <p:spPr>
          <a:xfrm>
            <a:off x="1147740" y="1195988"/>
            <a:ext cx="8109237" cy="567847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r>
              <a:rPr lang="en-US" sz="2800" b="1">
                <a:solidFill>
                  <a:schemeClr val="dk1"/>
                </a:solidFill>
                <a:latin typeface="Arial"/>
                <a:ea typeface="Arial"/>
                <a:cs typeface="Arial"/>
                <a:sym typeface="Arial"/>
              </a:rPr>
              <a:t>Mathematical tasks:</a:t>
            </a:r>
            <a:endParaRPr/>
          </a:p>
          <a:p>
            <a:pPr marL="355600" marR="0" lvl="0" indent="-342900" algn="l" rtl="0">
              <a:lnSpc>
                <a:spcPct val="100000"/>
              </a:lnSpc>
              <a:spcBef>
                <a:spcPts val="1300"/>
              </a:spcBef>
              <a:spcAft>
                <a:spcPts val="0"/>
              </a:spcAft>
              <a:buClr>
                <a:schemeClr val="dk1"/>
              </a:buClr>
              <a:buSzPts val="2800"/>
              <a:buFont typeface="Arial"/>
              <a:buChar char="•"/>
            </a:pPr>
            <a:r>
              <a:rPr lang="en-US" sz="2800">
                <a:solidFill>
                  <a:schemeClr val="dk1"/>
                </a:solidFill>
                <a:latin typeface="Arial"/>
                <a:ea typeface="Arial"/>
                <a:cs typeface="Arial"/>
                <a:sym typeface="Arial"/>
              </a:rPr>
              <a:t>Represent the meat of instruction</a:t>
            </a:r>
            <a:endParaRPr/>
          </a:p>
          <a:p>
            <a:pPr marL="355600" marR="0" lvl="0" indent="-342900" algn="l" rtl="0">
              <a:lnSpc>
                <a:spcPct val="100000"/>
              </a:lnSpc>
              <a:spcBef>
                <a:spcPts val="1300"/>
              </a:spcBef>
              <a:spcAft>
                <a:spcPts val="0"/>
              </a:spcAft>
              <a:buClr>
                <a:schemeClr val="dk1"/>
              </a:buClr>
              <a:buSzPts val="2800"/>
              <a:buFont typeface="Arial"/>
              <a:buChar char="•"/>
            </a:pPr>
            <a:r>
              <a:rPr lang="en-US" sz="2800">
                <a:solidFill>
                  <a:schemeClr val="dk1"/>
                </a:solidFill>
                <a:latin typeface="Arial"/>
                <a:ea typeface="Arial"/>
                <a:cs typeface="Arial"/>
                <a:sym typeface="Arial"/>
              </a:rPr>
              <a:t>Are how we engage students and support the development of mathematical understanding</a:t>
            </a:r>
            <a:endParaRPr/>
          </a:p>
          <a:p>
            <a:pPr marL="355600" marR="0" lvl="0" indent="-342900" algn="l" rtl="0">
              <a:lnSpc>
                <a:spcPct val="100000"/>
              </a:lnSpc>
              <a:spcBef>
                <a:spcPts val="1300"/>
              </a:spcBef>
              <a:spcAft>
                <a:spcPts val="0"/>
              </a:spcAft>
              <a:buClr>
                <a:schemeClr val="dk1"/>
              </a:buClr>
              <a:buSzPts val="2800"/>
              <a:buFont typeface="Arial"/>
              <a:buChar char="•"/>
            </a:pPr>
            <a:r>
              <a:rPr lang="en-US" sz="2800">
                <a:solidFill>
                  <a:schemeClr val="dk1"/>
                </a:solidFill>
                <a:latin typeface="Arial"/>
                <a:ea typeface="Arial"/>
                <a:cs typeface="Arial"/>
                <a:sym typeface="Arial"/>
              </a:rPr>
              <a:t>Connect learning goals to the actual classroom  opportunity to learn</a:t>
            </a:r>
            <a:endParaRPr/>
          </a:p>
          <a:p>
            <a:pPr marL="355600" marR="0" lvl="0" indent="-342900" algn="l" rtl="0">
              <a:lnSpc>
                <a:spcPct val="100000"/>
              </a:lnSpc>
              <a:spcBef>
                <a:spcPts val="1300"/>
              </a:spcBef>
              <a:spcAft>
                <a:spcPts val="0"/>
              </a:spcAft>
              <a:buClr>
                <a:schemeClr val="dk1"/>
              </a:buClr>
              <a:buSzPts val="2800"/>
              <a:buFont typeface="Arial"/>
              <a:buChar char="•"/>
            </a:pPr>
            <a:r>
              <a:rPr lang="en-US" sz="2800">
                <a:solidFill>
                  <a:schemeClr val="dk1"/>
                </a:solidFill>
                <a:latin typeface="Arial"/>
                <a:ea typeface="Arial"/>
                <a:cs typeface="Arial"/>
                <a:sym typeface="Arial"/>
              </a:rPr>
              <a:t>Use procedures to get answers to simple problems BUT are opportunities to develop deeper and broader understanding and application of mathematics</a:t>
            </a:r>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404" name="Google Shape;404;p24"/>
          <p:cNvSpPr txBox="1"/>
          <p:nvPr/>
        </p:nvSpPr>
        <p:spPr>
          <a:xfrm>
            <a:off x="1034763" y="214757"/>
            <a:ext cx="8109237" cy="707886"/>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4000" b="1">
                <a:solidFill>
                  <a:srgbClr val="17365D"/>
                </a:solidFill>
                <a:latin typeface="Arial"/>
                <a:ea typeface="Arial"/>
                <a:cs typeface="Arial"/>
                <a:sym typeface="Arial"/>
              </a:rPr>
              <a:t>Why Are Tasks So Important?</a:t>
            </a:r>
            <a:endParaRPr sz="4000" b="1">
              <a:solidFill>
                <a:srgbClr val="17365D"/>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25"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411" name="Google Shape;411;p25"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412" name="Google Shape;412;p25"/>
          <p:cNvSpPr txBox="1"/>
          <p:nvPr/>
        </p:nvSpPr>
        <p:spPr>
          <a:xfrm>
            <a:off x="1034764" y="1059763"/>
            <a:ext cx="7850618" cy="5624617"/>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r>
              <a:rPr lang="en-US" sz="2800" b="1">
                <a:solidFill>
                  <a:schemeClr val="dk1"/>
                </a:solidFill>
                <a:latin typeface="Arial"/>
                <a:ea typeface="Arial"/>
                <a:cs typeface="Arial"/>
                <a:sym typeface="Arial"/>
              </a:rPr>
              <a:t>GOOD Mathematical Tasks Are:</a:t>
            </a:r>
            <a:endParaRPr/>
          </a:p>
          <a:p>
            <a:pPr marL="12700" marR="0" lvl="0" indent="0" algn="l" rtl="0">
              <a:lnSpc>
                <a:spcPct val="100000"/>
              </a:lnSpc>
              <a:spcBef>
                <a:spcPts val="1300"/>
              </a:spcBef>
              <a:spcAft>
                <a:spcPts val="0"/>
              </a:spcAft>
              <a:buNone/>
            </a:pPr>
            <a:r>
              <a:rPr lang="en-US" sz="2400" b="1">
                <a:solidFill>
                  <a:schemeClr val="dk1"/>
                </a:solidFill>
                <a:latin typeface="Arial"/>
                <a:ea typeface="Arial"/>
                <a:cs typeface="Arial"/>
                <a:sym typeface="Arial"/>
              </a:rPr>
              <a:t>Accessible</a:t>
            </a:r>
            <a:r>
              <a:rPr lang="en-US" sz="2400">
                <a:solidFill>
                  <a:schemeClr val="dk1"/>
                </a:solidFill>
                <a:latin typeface="Arial"/>
                <a:ea typeface="Arial"/>
                <a:cs typeface="Arial"/>
                <a:sym typeface="Arial"/>
              </a:rPr>
              <a:t> – Have clear directions and multiple entry                           points</a:t>
            </a:r>
            <a:endParaRPr/>
          </a:p>
          <a:p>
            <a:pPr marL="12700" marR="0" lvl="0" indent="0" algn="l" rtl="0">
              <a:lnSpc>
                <a:spcPct val="100000"/>
              </a:lnSpc>
              <a:spcBef>
                <a:spcPts val="1300"/>
              </a:spcBef>
              <a:spcAft>
                <a:spcPts val="0"/>
              </a:spcAft>
              <a:buNone/>
            </a:pPr>
            <a:r>
              <a:rPr lang="en-US" sz="2400" b="1">
                <a:solidFill>
                  <a:schemeClr val="dk1"/>
                </a:solidFill>
                <a:latin typeface="Arial"/>
                <a:ea typeface="Arial"/>
                <a:cs typeface="Arial"/>
                <a:sym typeface="Arial"/>
              </a:rPr>
              <a:t>Fair</a:t>
            </a:r>
            <a:r>
              <a:rPr lang="en-US" sz="2400">
                <a:solidFill>
                  <a:schemeClr val="dk1"/>
                </a:solidFill>
                <a:latin typeface="Arial"/>
                <a:ea typeface="Arial"/>
                <a:cs typeface="Arial"/>
                <a:sym typeface="Arial"/>
              </a:rPr>
              <a:t> – All students are able to complete the task</a:t>
            </a:r>
            <a:endParaRPr/>
          </a:p>
          <a:p>
            <a:pPr marL="12700" marR="0" lvl="0" indent="0" algn="l" rtl="0">
              <a:lnSpc>
                <a:spcPct val="100000"/>
              </a:lnSpc>
              <a:spcBef>
                <a:spcPts val="1300"/>
              </a:spcBef>
              <a:spcAft>
                <a:spcPts val="0"/>
              </a:spcAft>
              <a:buNone/>
            </a:pPr>
            <a:r>
              <a:rPr lang="en-US" sz="2400" b="1">
                <a:solidFill>
                  <a:schemeClr val="dk1"/>
                </a:solidFill>
                <a:latin typeface="Arial"/>
                <a:ea typeface="Arial"/>
                <a:cs typeface="Arial"/>
                <a:sym typeface="Arial"/>
              </a:rPr>
              <a:t>Reasonable</a:t>
            </a:r>
            <a:r>
              <a:rPr lang="en-US" sz="2400">
                <a:solidFill>
                  <a:schemeClr val="dk1"/>
                </a:solidFill>
                <a:latin typeface="Arial"/>
                <a:ea typeface="Arial"/>
                <a:cs typeface="Arial"/>
                <a:sym typeface="Arial"/>
              </a:rPr>
              <a:t> – Not too complex and have familiar context</a:t>
            </a:r>
            <a:endParaRPr/>
          </a:p>
          <a:p>
            <a:pPr marL="12700" marR="0" lvl="0" indent="0" algn="l" rtl="0">
              <a:lnSpc>
                <a:spcPct val="100000"/>
              </a:lnSpc>
              <a:spcBef>
                <a:spcPts val="1300"/>
              </a:spcBef>
              <a:spcAft>
                <a:spcPts val="0"/>
              </a:spcAft>
              <a:buNone/>
            </a:pPr>
            <a:r>
              <a:rPr lang="en-US" sz="2400" b="1">
                <a:solidFill>
                  <a:schemeClr val="dk1"/>
                </a:solidFill>
                <a:latin typeface="Arial"/>
                <a:ea typeface="Arial"/>
                <a:cs typeface="Arial"/>
                <a:sym typeface="Arial"/>
              </a:rPr>
              <a:t>Aligned </a:t>
            </a:r>
            <a:r>
              <a:rPr lang="en-US" sz="2400">
                <a:solidFill>
                  <a:schemeClr val="dk1"/>
                </a:solidFill>
                <a:latin typeface="Arial"/>
                <a:ea typeface="Arial"/>
                <a:cs typeface="Arial"/>
                <a:sym typeface="Arial"/>
              </a:rPr>
              <a:t>– Matches standards and current learning goals</a:t>
            </a:r>
            <a:endParaRPr/>
          </a:p>
          <a:p>
            <a:pPr marL="12700" marR="0" lvl="0" indent="0" algn="l" rtl="0">
              <a:lnSpc>
                <a:spcPct val="100000"/>
              </a:lnSpc>
              <a:spcBef>
                <a:spcPts val="1300"/>
              </a:spcBef>
              <a:spcAft>
                <a:spcPts val="0"/>
              </a:spcAft>
              <a:buNone/>
            </a:pPr>
            <a:r>
              <a:rPr lang="en-US" sz="2400" b="1">
                <a:solidFill>
                  <a:schemeClr val="dk1"/>
                </a:solidFill>
                <a:latin typeface="Arial"/>
                <a:ea typeface="Arial"/>
                <a:cs typeface="Arial"/>
                <a:sym typeface="Arial"/>
              </a:rPr>
              <a:t>Comprehensive </a:t>
            </a:r>
            <a:r>
              <a:rPr lang="en-US" sz="2400">
                <a:solidFill>
                  <a:schemeClr val="dk1"/>
                </a:solidFill>
                <a:latin typeface="Arial"/>
                <a:ea typeface="Arial"/>
                <a:cs typeface="Arial"/>
                <a:sym typeface="Arial"/>
              </a:rPr>
              <a:t>– Integrate key understandings and big enough bang for the time commitment</a:t>
            </a:r>
            <a:endParaRPr/>
          </a:p>
          <a:p>
            <a:pPr marL="12700" marR="0" lvl="0" indent="0" algn="l" rtl="0">
              <a:lnSpc>
                <a:spcPct val="100000"/>
              </a:lnSpc>
              <a:spcBef>
                <a:spcPts val="1300"/>
              </a:spcBef>
              <a:spcAft>
                <a:spcPts val="0"/>
              </a:spcAft>
              <a:buNone/>
            </a:pPr>
            <a:r>
              <a:rPr lang="en-US" sz="2400" b="1">
                <a:solidFill>
                  <a:schemeClr val="dk1"/>
                </a:solidFill>
                <a:latin typeface="Arial"/>
                <a:ea typeface="Arial"/>
                <a:cs typeface="Arial"/>
                <a:sym typeface="Arial"/>
              </a:rPr>
              <a:t>Engaging</a:t>
            </a:r>
            <a:r>
              <a:rPr lang="en-US" sz="2400">
                <a:solidFill>
                  <a:schemeClr val="dk1"/>
                </a:solidFill>
                <a:latin typeface="Arial"/>
                <a:ea typeface="Arial"/>
                <a:cs typeface="Arial"/>
                <a:sym typeface="Arial"/>
              </a:rPr>
              <a:t> – Use graphics and have an intriguing or                     familiar context</a:t>
            </a:r>
            <a:endParaRPr/>
          </a:p>
          <a:p>
            <a:pPr marL="12700" marR="0" lvl="0" indent="0" algn="l" rtl="0">
              <a:lnSpc>
                <a:spcPct val="100000"/>
              </a:lnSpc>
              <a:spcBef>
                <a:spcPts val="1300"/>
              </a:spcBef>
              <a:spcAft>
                <a:spcPts val="0"/>
              </a:spcAft>
              <a:buNone/>
            </a:pPr>
            <a:r>
              <a:rPr lang="en-US" sz="2400" b="1">
                <a:solidFill>
                  <a:schemeClr val="dk1"/>
                </a:solidFill>
                <a:latin typeface="Arial"/>
                <a:ea typeface="Arial"/>
                <a:cs typeface="Arial"/>
                <a:sym typeface="Arial"/>
              </a:rPr>
              <a:t>Divergent </a:t>
            </a:r>
            <a:r>
              <a:rPr lang="en-US" sz="2400">
                <a:solidFill>
                  <a:schemeClr val="dk1"/>
                </a:solidFill>
                <a:latin typeface="Arial"/>
                <a:ea typeface="Arial"/>
                <a:cs typeface="Arial"/>
                <a:sym typeface="Arial"/>
              </a:rPr>
              <a:t>– Have multiple pathways to solve</a:t>
            </a:r>
            <a:endParaRPr sz="2400">
              <a:solidFill>
                <a:schemeClr val="dk1"/>
              </a:solidFill>
              <a:latin typeface="Arial"/>
              <a:ea typeface="Arial"/>
              <a:cs typeface="Arial"/>
              <a:sym typeface="Arial"/>
            </a:endParaRPr>
          </a:p>
        </p:txBody>
      </p:sp>
      <p:sp>
        <p:nvSpPr>
          <p:cNvPr id="413" name="Google Shape;413;p25"/>
          <p:cNvSpPr txBox="1"/>
          <p:nvPr/>
        </p:nvSpPr>
        <p:spPr>
          <a:xfrm>
            <a:off x="1034763" y="17690"/>
            <a:ext cx="8109237" cy="707886"/>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4000" b="1">
                <a:solidFill>
                  <a:srgbClr val="17365D"/>
                </a:solidFill>
                <a:latin typeface="Arial"/>
                <a:ea typeface="Arial"/>
                <a:cs typeface="Arial"/>
                <a:sym typeface="Arial"/>
              </a:rPr>
              <a:t>What Makes a GOOD Task?</a:t>
            </a:r>
            <a:endParaRPr sz="4000" b="1">
              <a:solidFill>
                <a:srgbClr val="17365D"/>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26"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420" name="Google Shape;420;p26"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421" name="Google Shape;421;p26"/>
          <p:cNvSpPr txBox="1"/>
          <p:nvPr/>
        </p:nvSpPr>
        <p:spPr>
          <a:xfrm>
            <a:off x="895867" y="1636923"/>
            <a:ext cx="8109237" cy="2144177"/>
          </a:xfrm>
          <a:prstGeom prst="rect">
            <a:avLst/>
          </a:prstGeom>
          <a:noFill/>
          <a:ln>
            <a:noFill/>
          </a:ln>
        </p:spPr>
        <p:txBody>
          <a:bodyPr spcFirstLastPara="1" wrap="square" lIns="0" tIns="165100" rIns="0" bIns="0" anchor="t" anchorCtr="0">
            <a:spAutoFit/>
          </a:bodyPr>
          <a:lstStyle/>
          <a:p>
            <a:pPr marL="355600" marR="0" lvl="0" indent="-190500" algn="l" rtl="0">
              <a:lnSpc>
                <a:spcPct val="100000"/>
              </a:lnSpc>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55600" marR="0" lvl="0" indent="-190500" algn="l" rtl="0">
              <a:lnSpc>
                <a:spcPct val="100000"/>
              </a:lnSpc>
              <a:spcBef>
                <a:spcPts val="130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422" name="Google Shape;422;p26"/>
          <p:cNvSpPr txBox="1"/>
          <p:nvPr/>
        </p:nvSpPr>
        <p:spPr>
          <a:xfrm>
            <a:off x="1147740" y="182743"/>
            <a:ext cx="7857364" cy="1200329"/>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3600" b="1">
                <a:solidFill>
                  <a:schemeClr val="dk1"/>
                </a:solidFill>
                <a:latin typeface="Arial"/>
                <a:ea typeface="Arial"/>
                <a:cs typeface="Arial"/>
                <a:sym typeface="Arial"/>
              </a:rPr>
              <a:t>Implement Tasks That Promote Reasoning and Problem Solving </a:t>
            </a:r>
            <a:endParaRPr/>
          </a:p>
        </p:txBody>
      </p:sp>
      <p:sp>
        <p:nvSpPr>
          <p:cNvPr id="423" name="Google Shape;423;p26"/>
          <p:cNvSpPr txBox="1"/>
          <p:nvPr/>
        </p:nvSpPr>
        <p:spPr>
          <a:xfrm>
            <a:off x="1147740" y="1873943"/>
            <a:ext cx="7560104"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Arial"/>
                <a:ea typeface="Arial"/>
                <a:cs typeface="Arial"/>
                <a:sym typeface="Arial"/>
              </a:rPr>
              <a:t>Based on the WV Classroom Video:</a:t>
            </a:r>
            <a:endParaRPr dirty="0"/>
          </a:p>
          <a:p>
            <a:pPr marL="0" marR="0" lvl="0" indent="0" algn="ctr" rtl="0">
              <a:spcBef>
                <a:spcPts val="0"/>
              </a:spcBef>
              <a:spcAft>
                <a:spcPts val="0"/>
              </a:spcAft>
              <a:buNone/>
            </a:pPr>
            <a:r>
              <a:rPr lang="en-US" sz="3200" u="sng" dirty="0">
                <a:solidFill>
                  <a:schemeClr val="dk1"/>
                </a:solidFill>
                <a:latin typeface="Arial"/>
                <a:ea typeface="Arial"/>
                <a:cs typeface="Arial"/>
                <a:sym typeface="Arial"/>
                <a:hlinkClick r:id="rId5"/>
              </a:rPr>
              <a:t>Video Clip</a:t>
            </a:r>
            <a:endParaRPr sz="3200" dirty="0">
              <a:solidFill>
                <a:schemeClr val="dk1"/>
              </a:solidFill>
              <a:latin typeface="Arial"/>
              <a:ea typeface="Arial"/>
              <a:cs typeface="Arial"/>
              <a:sym typeface="Arial"/>
            </a:endParaRPr>
          </a:p>
          <a:p>
            <a:pPr marL="0" marR="0" lvl="0" indent="0" algn="ctr" rtl="0">
              <a:spcBef>
                <a:spcPts val="0"/>
              </a:spcBef>
              <a:spcAft>
                <a:spcPts val="0"/>
              </a:spcAft>
              <a:buNone/>
            </a:pPr>
            <a:endParaRPr sz="3200" dirty="0">
              <a:solidFill>
                <a:schemeClr val="dk1"/>
              </a:solidFill>
              <a:latin typeface="Arial"/>
              <a:ea typeface="Arial"/>
              <a:cs typeface="Arial"/>
              <a:sym typeface="Arial"/>
            </a:endParaRPr>
          </a:p>
          <a:p>
            <a:pPr marL="0" marR="0" lvl="0" indent="0" algn="l" rtl="0">
              <a:spcBef>
                <a:spcPts val="0"/>
              </a:spcBef>
              <a:spcAft>
                <a:spcPts val="0"/>
              </a:spcAft>
              <a:buNone/>
            </a:pPr>
            <a:r>
              <a:rPr lang="en-US" sz="3200" dirty="0">
                <a:solidFill>
                  <a:schemeClr val="dk1"/>
                </a:solidFill>
                <a:latin typeface="Arial"/>
                <a:ea typeface="Arial"/>
                <a:cs typeface="Arial"/>
                <a:sym typeface="Arial"/>
              </a:rPr>
              <a:t>In what ways did the implementation of the task allow for multiple entry points and engage students in reasoning and problem solving?</a:t>
            </a:r>
            <a:endParaRPr dirty="0"/>
          </a:p>
          <a:p>
            <a:pPr marL="0" marR="0" lvl="0" indent="0" algn="l" rtl="0">
              <a:spcBef>
                <a:spcPts val="0"/>
              </a:spcBef>
              <a:spcAft>
                <a:spcPts val="0"/>
              </a:spcAft>
              <a:buNone/>
            </a:pPr>
            <a:endParaRPr sz="3200" dirty="0">
              <a:solidFill>
                <a:schemeClr val="dk1"/>
              </a:solidFill>
              <a:latin typeface="Arial"/>
              <a:ea typeface="Arial"/>
              <a:cs typeface="Arial"/>
              <a:sym typeface="Arial"/>
            </a:endParaRPr>
          </a:p>
          <a:p>
            <a:pPr marL="0" marR="0" lvl="0" indent="0" algn="l" rtl="0">
              <a:spcBef>
                <a:spcPts val="0"/>
              </a:spcBef>
              <a:spcAft>
                <a:spcPts val="0"/>
              </a:spcAft>
              <a:buNone/>
            </a:pPr>
            <a:endParaRPr sz="32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24" name="Google Shape;424;p26" descr="A close up of a logo&#10;&#10;Description automatically generated"/>
          <p:cNvPicPr preferRelativeResize="0"/>
          <p:nvPr/>
        </p:nvPicPr>
        <p:blipFill rotWithShape="1">
          <a:blip r:embed="rId6">
            <a:alphaModFix/>
          </a:blip>
          <a:srcRect/>
          <a:stretch/>
        </p:blipFill>
        <p:spPr>
          <a:xfrm>
            <a:off x="7910529" y="5622405"/>
            <a:ext cx="797315" cy="86342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27"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431" name="Google Shape;431;p27"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432" name="Google Shape;432;p27"/>
          <p:cNvSpPr txBox="1"/>
          <p:nvPr/>
        </p:nvSpPr>
        <p:spPr>
          <a:xfrm>
            <a:off x="895867" y="1636923"/>
            <a:ext cx="8109237" cy="2144177"/>
          </a:xfrm>
          <a:prstGeom prst="rect">
            <a:avLst/>
          </a:prstGeom>
          <a:noFill/>
          <a:ln>
            <a:noFill/>
          </a:ln>
        </p:spPr>
        <p:txBody>
          <a:bodyPr spcFirstLastPara="1" wrap="square" lIns="0" tIns="165100" rIns="0" bIns="0" anchor="t" anchorCtr="0">
            <a:spAutoFit/>
          </a:bodyPr>
          <a:lstStyle/>
          <a:p>
            <a:pPr marL="355600" marR="0" lvl="0" indent="-190500" algn="l" rtl="0">
              <a:lnSpc>
                <a:spcPct val="100000"/>
              </a:lnSpc>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55600" marR="0" lvl="0" indent="-190500" algn="l" rtl="0">
              <a:lnSpc>
                <a:spcPct val="100000"/>
              </a:lnSpc>
              <a:spcBef>
                <a:spcPts val="130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433" name="Google Shape;433;p27"/>
          <p:cNvSpPr/>
          <p:nvPr/>
        </p:nvSpPr>
        <p:spPr>
          <a:xfrm>
            <a:off x="639618" y="295175"/>
            <a:ext cx="9373186" cy="1754326"/>
          </a:xfrm>
          <a:prstGeom prst="rect">
            <a:avLst/>
          </a:prstGeom>
          <a:noFill/>
          <a:ln>
            <a:noFill/>
          </a:ln>
        </p:spPr>
        <p:txBody>
          <a:bodyPr spcFirstLastPara="1" wrap="square" lIns="91425" tIns="45700" rIns="91425" bIns="45700" anchor="t" anchorCtr="0">
            <a:spAutoFit/>
          </a:bodyPr>
          <a:lstStyle/>
          <a:p>
            <a:pPr marL="568325" marR="0" lvl="0" indent="0" algn="l" rtl="0">
              <a:spcBef>
                <a:spcPts val="0"/>
              </a:spcBef>
              <a:spcAft>
                <a:spcPts val="0"/>
              </a:spcAft>
              <a:buNone/>
            </a:pPr>
            <a:r>
              <a:rPr lang="en-US" sz="6000" b="1">
                <a:solidFill>
                  <a:schemeClr val="dk1"/>
                </a:solidFill>
                <a:latin typeface="Arial"/>
                <a:ea typeface="Arial"/>
                <a:cs typeface="Arial"/>
                <a:sym typeface="Arial"/>
              </a:rPr>
              <a:t>A Closer Look </a:t>
            </a:r>
            <a:endParaRPr/>
          </a:p>
          <a:p>
            <a:pPr marL="568325" marR="0" lvl="0" indent="0" algn="l" rtl="0">
              <a:spcBef>
                <a:spcPts val="0"/>
              </a:spcBef>
              <a:spcAft>
                <a:spcPts val="0"/>
              </a:spcAft>
              <a:buNone/>
            </a:pPr>
            <a:r>
              <a:rPr lang="en-US" sz="4800" b="1" i="1">
                <a:solidFill>
                  <a:schemeClr val="dk1"/>
                </a:solidFill>
                <a:latin typeface="Arial"/>
                <a:ea typeface="Arial"/>
                <a:cs typeface="Arial"/>
                <a:sym typeface="Arial"/>
              </a:rPr>
              <a:t>     </a:t>
            </a:r>
            <a:endParaRPr/>
          </a:p>
        </p:txBody>
      </p:sp>
      <p:pic>
        <p:nvPicPr>
          <p:cNvPr id="434" name="Google Shape;434;p27" descr="A picture containing mirror&#10;&#10;Description automatically generated"/>
          <p:cNvPicPr preferRelativeResize="0"/>
          <p:nvPr/>
        </p:nvPicPr>
        <p:blipFill rotWithShape="1">
          <a:blip r:embed="rId5">
            <a:alphaModFix/>
          </a:blip>
          <a:srcRect/>
          <a:stretch/>
        </p:blipFill>
        <p:spPr>
          <a:xfrm>
            <a:off x="6562845" y="747760"/>
            <a:ext cx="2064475" cy="1961251"/>
          </a:xfrm>
          <a:prstGeom prst="rect">
            <a:avLst/>
          </a:prstGeom>
          <a:noFill/>
          <a:ln>
            <a:noFill/>
          </a:ln>
        </p:spPr>
      </p:pic>
      <p:sp>
        <p:nvSpPr>
          <p:cNvPr id="435" name="Google Shape;435;p27"/>
          <p:cNvSpPr txBox="1"/>
          <p:nvPr/>
        </p:nvSpPr>
        <p:spPr>
          <a:xfrm>
            <a:off x="379536" y="2049501"/>
            <a:ext cx="8625568" cy="4567917"/>
          </a:xfrm>
          <a:prstGeom prst="rect">
            <a:avLst/>
          </a:prstGeom>
          <a:noFill/>
          <a:ln>
            <a:noFill/>
          </a:ln>
        </p:spPr>
        <p:txBody>
          <a:bodyPr spcFirstLastPara="1" wrap="square" lIns="91425" tIns="45700" rIns="91425" bIns="45700" anchor="t" anchorCtr="0">
            <a:spAutoFit/>
          </a:bodyPr>
          <a:lstStyle/>
          <a:p>
            <a:pPr marL="568325" marR="0" lvl="0" indent="0" algn="ctr" rtl="0">
              <a:spcBef>
                <a:spcPts val="0"/>
              </a:spcBef>
              <a:spcAft>
                <a:spcPts val="0"/>
              </a:spcAft>
              <a:buNone/>
            </a:pPr>
            <a:r>
              <a:rPr lang="en-US" sz="4400" b="1" i="1">
                <a:solidFill>
                  <a:schemeClr val="dk1"/>
                </a:solidFill>
                <a:latin typeface="Arial"/>
                <a:ea typeface="Arial"/>
                <a:cs typeface="Arial"/>
                <a:sym typeface="Arial"/>
              </a:rPr>
              <a:t>Tessellate This</a:t>
            </a:r>
            <a:r>
              <a:rPr lang="en-US" sz="4400" b="1">
                <a:solidFill>
                  <a:schemeClr val="dk1"/>
                </a:solidFill>
                <a:latin typeface="Arial"/>
                <a:ea typeface="Arial"/>
                <a:cs typeface="Arial"/>
                <a:sym typeface="Arial"/>
              </a:rPr>
              <a:t> </a:t>
            </a:r>
            <a:endParaRPr/>
          </a:p>
          <a:p>
            <a:pPr marL="568325" marR="0" lvl="0" indent="0" algn="ctr" rtl="0">
              <a:spcBef>
                <a:spcPts val="0"/>
              </a:spcBef>
              <a:spcAft>
                <a:spcPts val="0"/>
              </a:spcAft>
              <a:buNone/>
            </a:pPr>
            <a:endParaRPr sz="4400" b="1">
              <a:solidFill>
                <a:schemeClr val="dk1"/>
              </a:solidFill>
              <a:latin typeface="Arial"/>
              <a:ea typeface="Arial"/>
              <a:cs typeface="Arial"/>
              <a:sym typeface="Arial"/>
            </a:endParaRPr>
          </a:p>
          <a:p>
            <a:pPr marL="568325" marR="0" lvl="0" indent="0" algn="ctr" rtl="0">
              <a:spcBef>
                <a:spcPts val="0"/>
              </a:spcBef>
              <a:spcAft>
                <a:spcPts val="0"/>
              </a:spcAft>
              <a:buNone/>
            </a:pPr>
            <a:r>
              <a:rPr lang="en-US" sz="3200" b="1">
                <a:solidFill>
                  <a:schemeClr val="dk1"/>
                </a:solidFill>
                <a:latin typeface="Arial"/>
                <a:ea typeface="Arial"/>
                <a:cs typeface="Arial"/>
                <a:sym typeface="Arial"/>
              </a:rPr>
              <a:t>WV Classroom Video Experience</a:t>
            </a:r>
            <a:endParaRPr/>
          </a:p>
          <a:p>
            <a:pPr marL="568325" marR="0" lvl="0" indent="0" algn="ctr" rtl="0">
              <a:spcBef>
                <a:spcPts val="0"/>
              </a:spcBef>
              <a:spcAft>
                <a:spcPts val="0"/>
              </a:spcAft>
              <a:buNone/>
            </a:pPr>
            <a:r>
              <a:rPr lang="en-US" sz="3200" b="1">
                <a:solidFill>
                  <a:schemeClr val="dk1"/>
                </a:solidFill>
                <a:latin typeface="Arial"/>
                <a:ea typeface="Arial"/>
                <a:cs typeface="Arial"/>
                <a:sym typeface="Arial"/>
              </a:rPr>
              <a:t>and the Effective Mathematics </a:t>
            </a:r>
            <a:endParaRPr/>
          </a:p>
          <a:p>
            <a:pPr marL="568325" marR="0" lvl="0" indent="0" algn="ctr" rtl="0">
              <a:spcBef>
                <a:spcPts val="0"/>
              </a:spcBef>
              <a:spcAft>
                <a:spcPts val="0"/>
              </a:spcAft>
              <a:buNone/>
            </a:pPr>
            <a:r>
              <a:rPr lang="en-US" sz="3200" b="1">
                <a:solidFill>
                  <a:schemeClr val="dk1"/>
                </a:solidFill>
                <a:latin typeface="Arial"/>
                <a:ea typeface="Arial"/>
                <a:cs typeface="Arial"/>
                <a:sym typeface="Arial"/>
              </a:rPr>
              <a:t>Teaching Practice:</a:t>
            </a:r>
            <a:endParaRPr/>
          </a:p>
          <a:p>
            <a:pPr marL="568325" marR="0" lvl="0" indent="0" algn="ctr" rtl="0">
              <a:spcBef>
                <a:spcPts val="0"/>
              </a:spcBef>
              <a:spcAft>
                <a:spcPts val="0"/>
              </a:spcAft>
              <a:buNone/>
            </a:pPr>
            <a:endParaRPr sz="3200" b="1">
              <a:solidFill>
                <a:schemeClr val="dk1"/>
              </a:solidFill>
              <a:latin typeface="Arial"/>
              <a:ea typeface="Arial"/>
              <a:cs typeface="Arial"/>
              <a:sym typeface="Arial"/>
            </a:endParaRPr>
          </a:p>
          <a:p>
            <a:pPr marL="12700" marR="0" lvl="0" indent="0" algn="ctr" rtl="0">
              <a:lnSpc>
                <a:spcPct val="100000"/>
              </a:lnSpc>
              <a:spcBef>
                <a:spcPts val="1300"/>
              </a:spcBef>
              <a:spcAft>
                <a:spcPts val="0"/>
              </a:spcAft>
              <a:buNone/>
            </a:pPr>
            <a:r>
              <a:rPr lang="en-US" sz="3200" b="1">
                <a:solidFill>
                  <a:srgbClr val="002060"/>
                </a:solidFill>
                <a:latin typeface="Arial"/>
                <a:ea typeface="Arial"/>
                <a:cs typeface="Arial"/>
                <a:sym typeface="Arial"/>
              </a:rPr>
              <a:t>Use and Connect Mathematical Representations</a:t>
            </a:r>
            <a:endParaRPr/>
          </a:p>
        </p:txBody>
      </p:sp>
      <p:pic>
        <p:nvPicPr>
          <p:cNvPr id="436" name="Google Shape;436;p27" descr="A close up of a logo&#10;&#10;Description automatically generated"/>
          <p:cNvPicPr preferRelativeResize="0"/>
          <p:nvPr/>
        </p:nvPicPr>
        <p:blipFill rotWithShape="1">
          <a:blip r:embed="rId6">
            <a:alphaModFix/>
          </a:blip>
          <a:srcRect/>
          <a:stretch/>
        </p:blipFill>
        <p:spPr>
          <a:xfrm>
            <a:off x="7910529" y="5622405"/>
            <a:ext cx="797315" cy="86342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2" name="Google Shape;442;p28"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443" name="Google Shape;443;p28"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444" name="Google Shape;444;p28"/>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445" name="Google Shape;445;p28"/>
          <p:cNvSpPr txBox="1"/>
          <p:nvPr/>
        </p:nvSpPr>
        <p:spPr>
          <a:xfrm>
            <a:off x="1034763" y="214757"/>
            <a:ext cx="8109237" cy="1323439"/>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4000" b="1">
                <a:solidFill>
                  <a:srgbClr val="17365D"/>
                </a:solidFill>
                <a:latin typeface="Arial"/>
                <a:ea typeface="Arial"/>
                <a:cs typeface="Arial"/>
                <a:sym typeface="Arial"/>
              </a:rPr>
              <a:t>Use and Connect Mathematical Representations</a:t>
            </a:r>
            <a:endParaRPr/>
          </a:p>
        </p:txBody>
      </p:sp>
      <p:sp>
        <p:nvSpPr>
          <p:cNvPr id="446" name="Google Shape;446;p28"/>
          <p:cNvSpPr/>
          <p:nvPr/>
        </p:nvSpPr>
        <p:spPr>
          <a:xfrm>
            <a:off x="1162084" y="2445033"/>
            <a:ext cx="7707733" cy="28315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3200" i="1">
                <a:solidFill>
                  <a:schemeClr val="dk1"/>
                </a:solidFill>
                <a:latin typeface="Arial"/>
                <a:ea typeface="Arial"/>
                <a:cs typeface="Arial"/>
                <a:sym typeface="Arial"/>
              </a:rPr>
              <a:t>Because of the abstract nature of mathematics, people have access to mathematical ideas only through the representations of those ideas.</a:t>
            </a:r>
            <a:endParaRPr/>
          </a:p>
          <a:p>
            <a:pPr marL="0" marR="0" lvl="0" indent="0" algn="l" rtl="0">
              <a:spcBef>
                <a:spcPts val="600"/>
              </a:spcBef>
              <a:spcAft>
                <a:spcPts val="0"/>
              </a:spcAft>
              <a:buClr>
                <a:schemeClr val="dk1"/>
              </a:buClr>
              <a:buSzPts val="2000"/>
              <a:buFont typeface="Arial"/>
              <a:buNone/>
            </a:pPr>
            <a:r>
              <a:rPr lang="en-US" sz="2000">
                <a:solidFill>
                  <a:schemeClr val="dk1"/>
                </a:solidFill>
                <a:latin typeface="Arial"/>
                <a:ea typeface="Arial"/>
                <a:cs typeface="Arial"/>
                <a:sym typeface="Arial"/>
              </a:rPr>
              <a:t>                           </a:t>
            </a:r>
            <a:endParaRPr/>
          </a:p>
          <a:p>
            <a:pPr marL="0" marR="0" lvl="0" indent="0" algn="l" rtl="0">
              <a:spcBef>
                <a:spcPts val="600"/>
              </a:spcBef>
              <a:spcAft>
                <a:spcPts val="0"/>
              </a:spcAft>
              <a:buClr>
                <a:schemeClr val="dk1"/>
              </a:buClr>
              <a:buSzPts val="2000"/>
              <a:buFont typeface="Arial"/>
              <a:buNone/>
            </a:pPr>
            <a:r>
              <a:rPr lang="en-US" sz="2000">
                <a:solidFill>
                  <a:schemeClr val="dk1"/>
                </a:solidFill>
                <a:latin typeface="Arial"/>
                <a:ea typeface="Arial"/>
                <a:cs typeface="Arial"/>
                <a:sym typeface="Arial"/>
              </a:rPr>
              <a:t>                                       </a:t>
            </a:r>
            <a:r>
              <a:rPr lang="en-US" sz="2000">
                <a:solidFill>
                  <a:schemeClr val="dk1"/>
                </a:solidFill>
              </a:rPr>
              <a:t>(</a:t>
            </a:r>
            <a:r>
              <a:rPr lang="en-US" sz="2000">
                <a:solidFill>
                  <a:schemeClr val="dk1"/>
                </a:solidFill>
                <a:latin typeface="Arial"/>
                <a:ea typeface="Arial"/>
                <a:cs typeface="Arial"/>
                <a:sym typeface="Arial"/>
              </a:rPr>
              <a:t>National Research Council, 2001, p.94)</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29"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453" name="Google Shape;453;p29"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454" name="Google Shape;454;p29"/>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455" name="Google Shape;455;p29"/>
          <p:cNvSpPr txBox="1"/>
          <p:nvPr/>
        </p:nvSpPr>
        <p:spPr>
          <a:xfrm>
            <a:off x="1034763" y="214757"/>
            <a:ext cx="8109237" cy="1323439"/>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4000" b="1">
                <a:solidFill>
                  <a:srgbClr val="17365D"/>
                </a:solidFill>
                <a:latin typeface="Arial"/>
                <a:ea typeface="Arial"/>
                <a:cs typeface="Arial"/>
                <a:sym typeface="Arial"/>
              </a:rPr>
              <a:t>Use and Connect Mathematical Representations</a:t>
            </a:r>
            <a:endParaRPr/>
          </a:p>
        </p:txBody>
      </p:sp>
      <p:sp>
        <p:nvSpPr>
          <p:cNvPr id="456" name="Google Shape;456;p29"/>
          <p:cNvSpPr/>
          <p:nvPr/>
        </p:nvSpPr>
        <p:spPr>
          <a:xfrm>
            <a:off x="1235514" y="1753626"/>
            <a:ext cx="7707733" cy="4319412"/>
          </a:xfrm>
          <a:prstGeom prst="rect">
            <a:avLst/>
          </a:prstGeom>
          <a:noFill/>
          <a:ln>
            <a:noFill/>
          </a:ln>
        </p:spPr>
        <p:txBody>
          <a:bodyPr spcFirstLastPara="1" wrap="square" lIns="91425" tIns="45700" rIns="91425" bIns="45700" anchor="t" anchorCtr="0">
            <a:spAutoFit/>
          </a:bodyPr>
          <a:lstStyle/>
          <a:p>
            <a:pPr marL="0" marR="0" lvl="0" indent="0" algn="l" rtl="0">
              <a:lnSpc>
                <a:spcPct val="109000"/>
              </a:lnSpc>
              <a:spcBef>
                <a:spcPts val="0"/>
              </a:spcBef>
              <a:spcAft>
                <a:spcPts val="0"/>
              </a:spcAft>
              <a:buClr>
                <a:schemeClr val="dk1"/>
              </a:buClr>
              <a:buSzPts val="2800"/>
              <a:buFont typeface="Arial"/>
              <a:buNone/>
            </a:pPr>
            <a:r>
              <a:rPr lang="en-US" sz="2800" dirty="0">
                <a:solidFill>
                  <a:schemeClr val="dk1"/>
                </a:solidFill>
                <a:latin typeface="Arial"/>
                <a:ea typeface="Arial"/>
                <a:cs typeface="Arial"/>
                <a:sym typeface="Arial"/>
              </a:rPr>
              <a:t>Representations embody critical features of mathematical constructs and actions, such as </a:t>
            </a:r>
            <a:r>
              <a:rPr lang="en-US" sz="2800" b="1" dirty="0">
                <a:solidFill>
                  <a:schemeClr val="dk1"/>
                </a:solidFill>
                <a:latin typeface="Arial"/>
                <a:ea typeface="Arial"/>
                <a:cs typeface="Arial"/>
                <a:sym typeface="Arial"/>
              </a:rPr>
              <a:t>drawing pictures, creating tables, or using manipulatives </a:t>
            </a:r>
            <a:r>
              <a:rPr lang="en-US" sz="2800" dirty="0">
                <a:solidFill>
                  <a:schemeClr val="dk1"/>
                </a:solidFill>
                <a:latin typeface="Arial"/>
                <a:ea typeface="Arial"/>
                <a:cs typeface="Arial"/>
                <a:sym typeface="Arial"/>
              </a:rPr>
              <a:t>to show and explain mathematical understanding. When students learn to represent, discuss, and make connections among mathematical ideas in multiple forms, they demonstrate enhanced problem-solving ability.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
          <p:cNvSpPr txBox="1"/>
          <p:nvPr/>
        </p:nvSpPr>
        <p:spPr>
          <a:xfrm>
            <a:off x="888999" y="319177"/>
            <a:ext cx="7903371" cy="10856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400" b="1">
              <a:solidFill>
                <a:srgbClr val="003366"/>
              </a:solidFill>
              <a:latin typeface="Arial"/>
              <a:ea typeface="Arial"/>
              <a:cs typeface="Arial"/>
              <a:sym typeface="Arial"/>
            </a:endParaRPr>
          </a:p>
        </p:txBody>
      </p:sp>
      <p:pic>
        <p:nvPicPr>
          <p:cNvPr id="189" name="Google Shape;189;p3"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190" name="Google Shape;190;p3"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191" name="Google Shape;191;p3"/>
          <p:cNvSpPr txBox="1"/>
          <p:nvPr/>
        </p:nvSpPr>
        <p:spPr>
          <a:xfrm>
            <a:off x="639618" y="1474877"/>
            <a:ext cx="8152752" cy="4125512"/>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888888"/>
              </a:buClr>
              <a:buSzPts val="4800"/>
              <a:buFont typeface="Arial"/>
              <a:buNone/>
            </a:pPr>
            <a:endParaRPr sz="4800" b="1">
              <a:solidFill>
                <a:srgbClr val="003366"/>
              </a:solidFill>
              <a:latin typeface="Arial"/>
              <a:ea typeface="Arial"/>
              <a:cs typeface="Arial"/>
              <a:sym typeface="Arial"/>
            </a:endParaRPr>
          </a:p>
        </p:txBody>
      </p:sp>
      <p:sp>
        <p:nvSpPr>
          <p:cNvPr id="192" name="Google Shape;192;p3"/>
          <p:cNvSpPr txBox="1"/>
          <p:nvPr/>
        </p:nvSpPr>
        <p:spPr>
          <a:xfrm>
            <a:off x="991247" y="1842103"/>
            <a:ext cx="8152752" cy="4125512"/>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003366"/>
              </a:buClr>
              <a:buSzPts val="4800"/>
              <a:buFont typeface="Arial"/>
              <a:buNone/>
            </a:pPr>
            <a:r>
              <a:rPr lang="en-US" sz="4800" b="1">
                <a:solidFill>
                  <a:srgbClr val="003366"/>
                </a:solidFill>
                <a:latin typeface="Arial"/>
                <a:ea typeface="Arial"/>
                <a:cs typeface="Arial"/>
                <a:sym typeface="Arial"/>
              </a:rPr>
              <a:t>   </a:t>
            </a:r>
            <a:endParaRPr/>
          </a:p>
        </p:txBody>
      </p:sp>
      <p:sp>
        <p:nvSpPr>
          <p:cNvPr id="193" name="Google Shape;193;p3"/>
          <p:cNvSpPr txBox="1"/>
          <p:nvPr/>
        </p:nvSpPr>
        <p:spPr>
          <a:xfrm>
            <a:off x="1435622" y="277496"/>
            <a:ext cx="7611040" cy="998350"/>
          </a:xfrm>
          <a:prstGeom prst="rect">
            <a:avLst/>
          </a:prstGeom>
          <a:noFill/>
          <a:ln>
            <a:noFill/>
          </a:ln>
        </p:spPr>
        <p:txBody>
          <a:bodyPr spcFirstLastPara="1" wrap="square" lIns="0" tIns="13325" rIns="0" bIns="0" anchor="ctr" anchorCtr="0">
            <a:spAutoFit/>
          </a:bodyPr>
          <a:lstStyle/>
          <a:p>
            <a:pPr marL="0" marR="5080" lvl="0" indent="12700" algn="l" rtl="0">
              <a:spcBef>
                <a:spcPts val="0"/>
              </a:spcBef>
              <a:spcAft>
                <a:spcPts val="0"/>
              </a:spcAft>
              <a:buClr>
                <a:schemeClr val="dk1"/>
              </a:buClr>
              <a:buSzPts val="3200"/>
              <a:buFont typeface="Arial"/>
              <a:buNone/>
            </a:pPr>
            <a:r>
              <a:rPr lang="en-US" sz="3200" b="1">
                <a:solidFill>
                  <a:schemeClr val="dk1"/>
                </a:solidFill>
                <a:latin typeface="Arial"/>
                <a:ea typeface="Arial"/>
                <a:cs typeface="Arial"/>
                <a:sym typeface="Arial"/>
              </a:rPr>
              <a:t>A 25-year History of Standards-Based Mathematics Education Reform</a:t>
            </a:r>
            <a:endParaRPr/>
          </a:p>
        </p:txBody>
      </p:sp>
      <p:pic>
        <p:nvPicPr>
          <p:cNvPr id="194" name="Google Shape;194;p3"/>
          <p:cNvPicPr preferRelativeResize="0"/>
          <p:nvPr/>
        </p:nvPicPr>
        <p:blipFill rotWithShape="1">
          <a:blip r:embed="rId5">
            <a:alphaModFix/>
          </a:blip>
          <a:srcRect/>
          <a:stretch/>
        </p:blipFill>
        <p:spPr>
          <a:xfrm>
            <a:off x="1343025" y="1412280"/>
            <a:ext cx="7161357" cy="50594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30"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463" name="Google Shape;463;p30"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464" name="Google Shape;464;p30"/>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465" name="Google Shape;465;p30"/>
          <p:cNvSpPr txBox="1"/>
          <p:nvPr/>
        </p:nvSpPr>
        <p:spPr>
          <a:xfrm>
            <a:off x="1034763" y="214757"/>
            <a:ext cx="8109237" cy="1323439"/>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4000" b="1">
                <a:solidFill>
                  <a:srgbClr val="17365D"/>
                </a:solidFill>
                <a:latin typeface="Arial"/>
                <a:ea typeface="Arial"/>
                <a:cs typeface="Arial"/>
                <a:sym typeface="Arial"/>
              </a:rPr>
              <a:t>Different Types of Mathematical Representations</a:t>
            </a:r>
            <a:endParaRPr/>
          </a:p>
        </p:txBody>
      </p:sp>
      <p:pic>
        <p:nvPicPr>
          <p:cNvPr id="466" name="Google Shape;466;p30" descr="RepresentationModes-Redrawn-dh.png"/>
          <p:cNvPicPr preferRelativeResize="0"/>
          <p:nvPr/>
        </p:nvPicPr>
        <p:blipFill rotWithShape="1">
          <a:blip r:embed="rId5">
            <a:alphaModFix/>
          </a:blip>
          <a:srcRect/>
          <a:stretch/>
        </p:blipFill>
        <p:spPr>
          <a:xfrm>
            <a:off x="1494130" y="1762327"/>
            <a:ext cx="6658714" cy="469890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31"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473" name="Google Shape;473;p31"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474" name="Google Shape;474;p31"/>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475" name="Google Shape;475;p31"/>
          <p:cNvSpPr txBox="1"/>
          <p:nvPr/>
        </p:nvSpPr>
        <p:spPr>
          <a:xfrm>
            <a:off x="1034763" y="214757"/>
            <a:ext cx="8109237" cy="1323439"/>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4000" b="1">
                <a:solidFill>
                  <a:srgbClr val="17365D"/>
                </a:solidFill>
                <a:latin typeface="Arial"/>
                <a:ea typeface="Arial"/>
                <a:cs typeface="Arial"/>
                <a:sym typeface="Arial"/>
              </a:rPr>
              <a:t>Use and Connect Mathematical Representations</a:t>
            </a:r>
            <a:endParaRPr/>
          </a:p>
        </p:txBody>
      </p:sp>
      <p:sp>
        <p:nvSpPr>
          <p:cNvPr id="476" name="Google Shape;476;p31"/>
          <p:cNvSpPr txBox="1"/>
          <p:nvPr/>
        </p:nvSpPr>
        <p:spPr>
          <a:xfrm>
            <a:off x="1162083" y="1759352"/>
            <a:ext cx="7623101" cy="46781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Arial"/>
                <a:ea typeface="Arial"/>
                <a:cs typeface="Arial"/>
                <a:sym typeface="Arial"/>
              </a:rPr>
              <a:t>Teachers should:</a:t>
            </a:r>
          </a:p>
          <a:p>
            <a:pPr marL="0" marR="0" lvl="0" indent="0" algn="l" rtl="0">
              <a:spcBef>
                <a:spcPts val="0"/>
              </a:spcBef>
              <a:spcAft>
                <a:spcPts val="0"/>
              </a:spcAft>
              <a:buNone/>
            </a:pPr>
            <a:endParaRPr dirty="0"/>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Arial"/>
                <a:ea typeface="Arial"/>
                <a:cs typeface="Arial"/>
                <a:sym typeface="Arial"/>
              </a:rPr>
              <a:t>Allocate instructional time for students to use, discuss, and make connections among representations</a:t>
            </a:r>
          </a:p>
          <a:p>
            <a:pPr marL="285750" marR="0" lvl="0" indent="-285750" algn="l" rtl="0">
              <a:spcBef>
                <a:spcPts val="0"/>
              </a:spcBef>
              <a:spcAft>
                <a:spcPts val="0"/>
              </a:spcAft>
              <a:buClr>
                <a:schemeClr val="dk1"/>
              </a:buClr>
              <a:buSzPts val="3200"/>
              <a:buFont typeface="Arial"/>
              <a:buChar char="•"/>
            </a:pPr>
            <a:endParaRPr dirty="0"/>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Arial"/>
                <a:ea typeface="Arial"/>
                <a:cs typeface="Arial"/>
                <a:sym typeface="Arial"/>
              </a:rPr>
              <a:t>Encourage students to explain, elaborate or clarify their thinking </a:t>
            </a:r>
          </a:p>
          <a:p>
            <a:pPr marL="285750" marR="0" lvl="0" indent="-285750" algn="l" rtl="0">
              <a:spcBef>
                <a:spcPts val="0"/>
              </a:spcBef>
              <a:spcAft>
                <a:spcPts val="0"/>
              </a:spcAft>
              <a:buClr>
                <a:schemeClr val="dk1"/>
              </a:buClr>
              <a:buSzPts val="3200"/>
              <a:buFont typeface="Arial"/>
              <a:buChar char="•"/>
            </a:pPr>
            <a:endParaRPr dirty="0"/>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Arial"/>
                <a:ea typeface="Arial"/>
                <a:cs typeface="Arial"/>
                <a:sym typeface="Arial"/>
              </a:rPr>
              <a:t>Ask students to use pictures to explain and justify their reasoning</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32"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483" name="Google Shape;483;p32"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484" name="Google Shape;484;p32"/>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485" name="Google Shape;485;p32"/>
          <p:cNvSpPr txBox="1"/>
          <p:nvPr/>
        </p:nvSpPr>
        <p:spPr>
          <a:xfrm>
            <a:off x="1034763" y="214757"/>
            <a:ext cx="8109237" cy="1921039"/>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3200" b="1">
                <a:solidFill>
                  <a:srgbClr val="17365D"/>
                </a:solidFill>
                <a:latin typeface="Arial"/>
                <a:ea typeface="Arial"/>
                <a:cs typeface="Arial"/>
                <a:sym typeface="Arial"/>
              </a:rPr>
              <a:t>Rich Mathematical Task Rubric – Representations and Connections</a:t>
            </a:r>
            <a:endParaRPr/>
          </a:p>
          <a:p>
            <a:pPr marL="12700" marR="0" lvl="0" indent="0" algn="l" rtl="0">
              <a:lnSpc>
                <a:spcPct val="100000"/>
              </a:lnSpc>
              <a:spcBef>
                <a:spcPts val="1300"/>
              </a:spcBef>
              <a:spcAft>
                <a:spcPts val="0"/>
              </a:spcAft>
              <a:buNone/>
            </a:pPr>
            <a:endParaRPr sz="4000" b="1">
              <a:solidFill>
                <a:srgbClr val="17365D"/>
              </a:solidFill>
              <a:latin typeface="Arial"/>
              <a:ea typeface="Arial"/>
              <a:cs typeface="Arial"/>
              <a:sym typeface="Arial"/>
            </a:endParaRPr>
          </a:p>
        </p:txBody>
      </p:sp>
      <p:graphicFrame>
        <p:nvGraphicFramePr>
          <p:cNvPr id="486" name="Google Shape;486;p32"/>
          <p:cNvGraphicFramePr/>
          <p:nvPr/>
        </p:nvGraphicFramePr>
        <p:xfrm>
          <a:off x="1016443" y="1500216"/>
          <a:ext cx="7981925" cy="5120690"/>
        </p:xfrm>
        <a:graphic>
          <a:graphicData uri="http://schemas.openxmlformats.org/drawingml/2006/table">
            <a:tbl>
              <a:tblPr firstRow="1" bandRow="1">
                <a:noFill/>
                <a:tableStyleId>{2AF2AE68-F049-4EC7-958B-7BFF62B70066}</a:tableStyleId>
              </a:tblPr>
              <a:tblGrid>
                <a:gridCol w="1685300">
                  <a:extLst>
                    <a:ext uri="{9D8B030D-6E8A-4147-A177-3AD203B41FA5}">
                      <a16:colId xmlns:a16="http://schemas.microsoft.com/office/drawing/2014/main" val="20000"/>
                    </a:ext>
                  </a:extLst>
                </a:gridCol>
                <a:gridCol w="6296625">
                  <a:extLst>
                    <a:ext uri="{9D8B030D-6E8A-4147-A177-3AD203B41FA5}">
                      <a16:colId xmlns:a16="http://schemas.microsoft.com/office/drawing/2014/main" val="20001"/>
                    </a:ext>
                  </a:extLst>
                </a:gridCol>
              </a:tblGrid>
              <a:tr h="428275">
                <a:tc>
                  <a:txBody>
                    <a:bodyPr/>
                    <a:lstStyle/>
                    <a:p>
                      <a:pPr marL="0" marR="0" lvl="0" indent="0" algn="l" rtl="0">
                        <a:spcBef>
                          <a:spcPts val="0"/>
                        </a:spcBef>
                        <a:spcAft>
                          <a:spcPts val="0"/>
                        </a:spcAft>
                        <a:buNone/>
                      </a:pPr>
                      <a:r>
                        <a:rPr lang="en-US" sz="1800" b="1" u="none" strike="noStrike" cap="none">
                          <a:latin typeface="Arial"/>
                          <a:ea typeface="Arial"/>
                          <a:cs typeface="Arial"/>
                          <a:sym typeface="Arial"/>
                        </a:rPr>
                        <a:t>TASK LEVEL</a:t>
                      </a:r>
                      <a:endParaRPr/>
                    </a:p>
                  </a:txBody>
                  <a:tcPr marL="91450" marR="91450" marT="45725" marB="45725"/>
                </a:tc>
                <a:tc>
                  <a:txBody>
                    <a:bodyPr/>
                    <a:lstStyle/>
                    <a:p>
                      <a:pPr marL="0" marR="0" lvl="0" indent="0" algn="l" rtl="0">
                        <a:spcBef>
                          <a:spcPts val="0"/>
                        </a:spcBef>
                        <a:spcAft>
                          <a:spcPts val="0"/>
                        </a:spcAft>
                        <a:buNone/>
                      </a:pPr>
                      <a:r>
                        <a:rPr lang="en-US" sz="1800">
                          <a:latin typeface="Arial"/>
                          <a:ea typeface="Arial"/>
                          <a:cs typeface="Arial"/>
                          <a:sym typeface="Arial"/>
                        </a:rPr>
                        <a:t>DESCRIPTION OF USE AND CONNECTION OF REPRESENTTIONS</a:t>
                      </a:r>
                      <a:endParaRPr/>
                    </a:p>
                  </a:txBody>
                  <a:tcPr marL="91450" marR="91450" marT="45725" marB="45725"/>
                </a:tc>
                <a:extLst>
                  <a:ext uri="{0D108BD9-81ED-4DB2-BD59-A6C34878D82A}">
                    <a16:rowId xmlns:a16="http://schemas.microsoft.com/office/drawing/2014/main" val="10000"/>
                  </a:ext>
                </a:extLst>
              </a:tr>
              <a:tr h="1188725">
                <a:tc>
                  <a:txBody>
                    <a:bodyPr/>
                    <a:lstStyle/>
                    <a:p>
                      <a:pPr marL="0" marR="0" lvl="0" indent="0" algn="l" rtl="0">
                        <a:spcBef>
                          <a:spcPts val="0"/>
                        </a:spcBef>
                        <a:spcAft>
                          <a:spcPts val="0"/>
                        </a:spcAft>
                        <a:buNone/>
                      </a:pPr>
                      <a:r>
                        <a:rPr lang="en-US" sz="1800" b="1">
                          <a:latin typeface="Arial"/>
                          <a:ea typeface="Arial"/>
                          <a:cs typeface="Arial"/>
                          <a:sym typeface="Arial"/>
                        </a:rPr>
                        <a:t>ADVANCED</a:t>
                      </a:r>
                      <a:endParaRPr/>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US" sz="1800">
                          <a:latin typeface="Arial"/>
                          <a:ea typeface="Arial"/>
                          <a:cs typeface="Arial"/>
                          <a:sym typeface="Arial"/>
                        </a:rPr>
                        <a:t>Uses representations to analyze relationships and extend thinking</a:t>
                      </a:r>
                      <a:endParaRPr/>
                    </a:p>
                    <a:p>
                      <a:pPr marL="285750" marR="0" lvl="0" indent="-285750" algn="l" rtl="0">
                        <a:spcBef>
                          <a:spcPts val="0"/>
                        </a:spcBef>
                        <a:spcAft>
                          <a:spcPts val="0"/>
                        </a:spcAft>
                        <a:buClr>
                          <a:schemeClr val="dk1"/>
                        </a:buClr>
                        <a:buSzPts val="1800"/>
                        <a:buFont typeface="Arial"/>
                        <a:buChar char="•"/>
                      </a:pPr>
                      <a:r>
                        <a:rPr lang="en-US" sz="1800">
                          <a:latin typeface="Arial"/>
                          <a:ea typeface="Arial"/>
                          <a:cs typeface="Arial"/>
                          <a:sym typeface="Arial"/>
                        </a:rPr>
                        <a:t>Uses mathematical connections to extend the solution to other mathematics or to deepen understanding</a:t>
                      </a:r>
                      <a:endParaRPr/>
                    </a:p>
                  </a:txBody>
                  <a:tcPr marL="91450" marR="91450" marT="45725" marB="45725"/>
                </a:tc>
                <a:extLst>
                  <a:ext uri="{0D108BD9-81ED-4DB2-BD59-A6C34878D82A}">
                    <a16:rowId xmlns:a16="http://schemas.microsoft.com/office/drawing/2014/main" val="10001"/>
                  </a:ext>
                </a:extLst>
              </a:tr>
              <a:tr h="866550">
                <a:tc>
                  <a:txBody>
                    <a:bodyPr/>
                    <a:lstStyle/>
                    <a:p>
                      <a:pPr marL="0" marR="0" lvl="0" indent="0" algn="l" rtl="0">
                        <a:spcBef>
                          <a:spcPts val="0"/>
                        </a:spcBef>
                        <a:spcAft>
                          <a:spcPts val="0"/>
                        </a:spcAft>
                        <a:buNone/>
                      </a:pPr>
                      <a:r>
                        <a:rPr lang="en-US" sz="1800" b="1">
                          <a:latin typeface="Arial"/>
                          <a:ea typeface="Arial"/>
                          <a:cs typeface="Arial"/>
                          <a:sym typeface="Arial"/>
                        </a:rPr>
                        <a:t>PROFICIENT</a:t>
                      </a:r>
                      <a:endParaRPr/>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US" sz="1800">
                          <a:latin typeface="Arial"/>
                          <a:ea typeface="Arial"/>
                          <a:cs typeface="Arial"/>
                          <a:sym typeface="Arial"/>
                        </a:rPr>
                        <a:t>Uses a representation or multiple representations to explore and model the problem</a:t>
                      </a:r>
                      <a:endParaRPr/>
                    </a:p>
                    <a:p>
                      <a:pPr marL="285750" marR="0" lvl="0" indent="-285750" algn="l" rtl="0">
                        <a:spcBef>
                          <a:spcPts val="0"/>
                        </a:spcBef>
                        <a:spcAft>
                          <a:spcPts val="0"/>
                        </a:spcAft>
                        <a:buClr>
                          <a:schemeClr val="dk1"/>
                        </a:buClr>
                        <a:buSzPts val="1800"/>
                        <a:buFont typeface="Arial"/>
                        <a:buChar char="•"/>
                      </a:pPr>
                      <a:r>
                        <a:rPr lang="en-US" sz="1800">
                          <a:latin typeface="Arial"/>
                          <a:ea typeface="Arial"/>
                          <a:cs typeface="Arial"/>
                          <a:sym typeface="Arial"/>
                        </a:rPr>
                        <a:t>Makes a mathematical connection that is relevant to the context of the problem</a:t>
                      </a:r>
                      <a:endParaRPr/>
                    </a:p>
                  </a:txBody>
                  <a:tcPr marL="91450" marR="91450" marT="45725" marB="45725"/>
                </a:tc>
                <a:extLst>
                  <a:ext uri="{0D108BD9-81ED-4DB2-BD59-A6C34878D82A}">
                    <a16:rowId xmlns:a16="http://schemas.microsoft.com/office/drawing/2014/main" val="10002"/>
                  </a:ext>
                </a:extLst>
              </a:tr>
              <a:tr h="866550">
                <a:tc>
                  <a:txBody>
                    <a:bodyPr/>
                    <a:lstStyle/>
                    <a:p>
                      <a:pPr marL="0" marR="0" lvl="0" indent="0" algn="l" rtl="0">
                        <a:spcBef>
                          <a:spcPts val="0"/>
                        </a:spcBef>
                        <a:spcAft>
                          <a:spcPts val="0"/>
                        </a:spcAft>
                        <a:buNone/>
                      </a:pPr>
                      <a:r>
                        <a:rPr lang="en-US" sz="1800" b="1">
                          <a:latin typeface="Arial"/>
                          <a:ea typeface="Arial"/>
                          <a:cs typeface="Arial"/>
                          <a:sym typeface="Arial"/>
                        </a:rPr>
                        <a:t>DEVELOPING</a:t>
                      </a:r>
                      <a:endParaRPr/>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US" sz="1800">
                          <a:latin typeface="Arial"/>
                          <a:ea typeface="Arial"/>
                          <a:cs typeface="Arial"/>
                          <a:sym typeface="Arial"/>
                        </a:rPr>
                        <a:t>Uses an incomplete or limited representation to model the problem</a:t>
                      </a:r>
                      <a:endParaRPr/>
                    </a:p>
                    <a:p>
                      <a:pPr marL="285750" marR="0" lvl="0" indent="-285750" algn="l" rtl="0">
                        <a:spcBef>
                          <a:spcPts val="0"/>
                        </a:spcBef>
                        <a:spcAft>
                          <a:spcPts val="0"/>
                        </a:spcAft>
                        <a:buClr>
                          <a:schemeClr val="dk1"/>
                        </a:buClr>
                        <a:buSzPts val="1800"/>
                        <a:buFont typeface="Arial"/>
                        <a:buChar char="•"/>
                      </a:pPr>
                      <a:r>
                        <a:rPr lang="en-US" sz="1800">
                          <a:latin typeface="Arial"/>
                          <a:ea typeface="Arial"/>
                          <a:cs typeface="Arial"/>
                          <a:sym typeface="Arial"/>
                        </a:rPr>
                        <a:t>Makes a partial mathematical connection or the connection is not relevant to the context of the problem</a:t>
                      </a:r>
                      <a:endParaRPr/>
                    </a:p>
                  </a:txBody>
                  <a:tcPr marL="91450" marR="91450" marT="45725" marB="45725"/>
                </a:tc>
                <a:extLst>
                  <a:ext uri="{0D108BD9-81ED-4DB2-BD59-A6C34878D82A}">
                    <a16:rowId xmlns:a16="http://schemas.microsoft.com/office/drawing/2014/main" val="10003"/>
                  </a:ext>
                </a:extLst>
              </a:tr>
              <a:tr h="866550">
                <a:tc>
                  <a:txBody>
                    <a:bodyPr/>
                    <a:lstStyle/>
                    <a:p>
                      <a:pPr marL="0" marR="0" lvl="0" indent="0" algn="l" rtl="0">
                        <a:spcBef>
                          <a:spcPts val="0"/>
                        </a:spcBef>
                        <a:spcAft>
                          <a:spcPts val="0"/>
                        </a:spcAft>
                        <a:buNone/>
                      </a:pPr>
                      <a:r>
                        <a:rPr lang="en-US" sz="1800" b="1">
                          <a:latin typeface="Arial"/>
                          <a:ea typeface="Arial"/>
                          <a:cs typeface="Arial"/>
                          <a:sym typeface="Arial"/>
                        </a:rPr>
                        <a:t>EMERGING</a:t>
                      </a:r>
                      <a:endParaRPr/>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US" sz="1800">
                          <a:latin typeface="Arial"/>
                          <a:ea typeface="Arial"/>
                          <a:cs typeface="Arial"/>
                          <a:sym typeface="Arial"/>
                        </a:rPr>
                        <a:t>Uses no representation or uses a representation that does not model the problem</a:t>
                      </a:r>
                      <a:endParaRPr/>
                    </a:p>
                    <a:p>
                      <a:pPr marL="285750" marR="0" lvl="0" indent="-285750" algn="l" rtl="0">
                        <a:spcBef>
                          <a:spcPts val="0"/>
                        </a:spcBef>
                        <a:spcAft>
                          <a:spcPts val="0"/>
                        </a:spcAft>
                        <a:buClr>
                          <a:schemeClr val="dk1"/>
                        </a:buClr>
                        <a:buSzPts val="1800"/>
                        <a:buFont typeface="Arial"/>
                        <a:buChar char="•"/>
                      </a:pPr>
                      <a:r>
                        <a:rPr lang="en-US" sz="1800">
                          <a:latin typeface="Arial"/>
                          <a:ea typeface="Arial"/>
                          <a:cs typeface="Arial"/>
                          <a:sym typeface="Arial"/>
                        </a:rPr>
                        <a:t>Makes no mathematical connections</a:t>
                      </a:r>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33"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493" name="Google Shape;493;p33"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494" name="Google Shape;494;p33"/>
          <p:cNvSpPr txBox="1"/>
          <p:nvPr/>
        </p:nvSpPr>
        <p:spPr>
          <a:xfrm>
            <a:off x="895867" y="1636923"/>
            <a:ext cx="8109237" cy="2144177"/>
          </a:xfrm>
          <a:prstGeom prst="rect">
            <a:avLst/>
          </a:prstGeom>
          <a:noFill/>
          <a:ln>
            <a:noFill/>
          </a:ln>
        </p:spPr>
        <p:txBody>
          <a:bodyPr spcFirstLastPara="1" wrap="square" lIns="0" tIns="165100" rIns="0" bIns="0" anchor="t" anchorCtr="0">
            <a:spAutoFit/>
          </a:bodyPr>
          <a:lstStyle/>
          <a:p>
            <a:pPr marL="355600" marR="0" lvl="0" indent="-190500" algn="l" rtl="0">
              <a:lnSpc>
                <a:spcPct val="100000"/>
              </a:lnSpc>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55600" marR="0" lvl="0" indent="-190500" algn="l" rtl="0">
              <a:lnSpc>
                <a:spcPct val="100000"/>
              </a:lnSpc>
              <a:spcBef>
                <a:spcPts val="130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495" name="Google Shape;495;p33"/>
          <p:cNvSpPr txBox="1"/>
          <p:nvPr/>
        </p:nvSpPr>
        <p:spPr>
          <a:xfrm>
            <a:off x="1147740" y="182743"/>
            <a:ext cx="7857364" cy="1200329"/>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3600" b="1">
                <a:solidFill>
                  <a:schemeClr val="dk1"/>
                </a:solidFill>
                <a:latin typeface="Arial"/>
                <a:ea typeface="Arial"/>
                <a:cs typeface="Arial"/>
                <a:sym typeface="Arial"/>
              </a:rPr>
              <a:t>Use and Connect Mathematical Representations</a:t>
            </a:r>
            <a:endParaRPr/>
          </a:p>
        </p:txBody>
      </p:sp>
      <p:sp>
        <p:nvSpPr>
          <p:cNvPr id="496" name="Google Shape;496;p33"/>
          <p:cNvSpPr txBox="1"/>
          <p:nvPr/>
        </p:nvSpPr>
        <p:spPr>
          <a:xfrm>
            <a:off x="1369987" y="1544945"/>
            <a:ext cx="7774012"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Based on the WV Classroom Video:</a:t>
            </a:r>
            <a:endParaRPr/>
          </a:p>
          <a:p>
            <a:pPr marL="0" marR="0" lvl="0" indent="0" algn="ctr" rtl="0">
              <a:spcBef>
                <a:spcPts val="0"/>
              </a:spcBef>
              <a:spcAft>
                <a:spcPts val="0"/>
              </a:spcAft>
              <a:buNone/>
            </a:pPr>
            <a:r>
              <a:rPr lang="en-US" sz="2400" u="sng">
                <a:solidFill>
                  <a:schemeClr val="dk1"/>
                </a:solidFill>
                <a:latin typeface="Arial"/>
                <a:ea typeface="Arial"/>
                <a:cs typeface="Arial"/>
                <a:sym typeface="Arial"/>
                <a:hlinkClick r:id="rId5"/>
              </a:rPr>
              <a:t>Video Clip</a:t>
            </a: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i="1">
              <a:solidFill>
                <a:srgbClr val="17365D"/>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1.  What mathematical representations were</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     students using in the lesson?</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2. How did the teacher support students in</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    making connections </a:t>
            </a:r>
            <a:r>
              <a:rPr lang="en-US" sz="2400" u="sng">
                <a:solidFill>
                  <a:schemeClr val="dk1"/>
                </a:solidFill>
                <a:latin typeface="Arial"/>
                <a:ea typeface="Arial"/>
                <a:cs typeface="Arial"/>
                <a:sym typeface="Arial"/>
              </a:rPr>
              <a:t>between</a:t>
            </a:r>
            <a:r>
              <a:rPr lang="en-US" sz="2400">
                <a:solidFill>
                  <a:schemeClr val="dk1"/>
                </a:solidFill>
                <a:latin typeface="Arial"/>
                <a:ea typeface="Arial"/>
                <a:cs typeface="Arial"/>
                <a:sym typeface="Arial"/>
              </a:rPr>
              <a:t> and </a:t>
            </a:r>
            <a:r>
              <a:rPr lang="en-US" sz="2400" u="sng">
                <a:solidFill>
                  <a:schemeClr val="dk1"/>
                </a:solidFill>
                <a:latin typeface="Arial"/>
                <a:ea typeface="Arial"/>
                <a:cs typeface="Arial"/>
                <a:sym typeface="Arial"/>
              </a:rPr>
              <a:t>within</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    different types of representations?</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3. What is the Task Level for the </a:t>
            </a:r>
            <a:r>
              <a:rPr lang="en-US" sz="2400" i="1">
                <a:solidFill>
                  <a:schemeClr val="dk1"/>
                </a:solidFill>
                <a:latin typeface="Arial"/>
                <a:ea typeface="Arial"/>
                <a:cs typeface="Arial"/>
                <a:sym typeface="Arial"/>
              </a:rPr>
              <a:t>Tessellate This</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    lesson?  Explain your rating.</a:t>
            </a:r>
            <a:endParaRPr sz="2400">
              <a:solidFill>
                <a:schemeClr val="dk1"/>
              </a:solidFill>
              <a:latin typeface="Calibri"/>
              <a:ea typeface="Calibri"/>
              <a:cs typeface="Calibri"/>
              <a:sym typeface="Calibri"/>
            </a:endParaRPr>
          </a:p>
        </p:txBody>
      </p:sp>
      <p:pic>
        <p:nvPicPr>
          <p:cNvPr id="497" name="Google Shape;497;p33" descr="A close up of a logo&#10;&#10;Description automatically generated"/>
          <p:cNvPicPr preferRelativeResize="0"/>
          <p:nvPr/>
        </p:nvPicPr>
        <p:blipFill rotWithShape="1">
          <a:blip r:embed="rId6">
            <a:alphaModFix/>
          </a:blip>
          <a:srcRect/>
          <a:stretch/>
        </p:blipFill>
        <p:spPr>
          <a:xfrm>
            <a:off x="7912908" y="5682670"/>
            <a:ext cx="797315" cy="86342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34"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504" name="Google Shape;504;p34"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505" name="Google Shape;505;p34"/>
          <p:cNvSpPr txBox="1"/>
          <p:nvPr/>
        </p:nvSpPr>
        <p:spPr>
          <a:xfrm>
            <a:off x="895867" y="1636923"/>
            <a:ext cx="8109237" cy="2144177"/>
          </a:xfrm>
          <a:prstGeom prst="rect">
            <a:avLst/>
          </a:prstGeom>
          <a:noFill/>
          <a:ln>
            <a:noFill/>
          </a:ln>
        </p:spPr>
        <p:txBody>
          <a:bodyPr spcFirstLastPara="1" wrap="square" lIns="0" tIns="165100" rIns="0" bIns="0" anchor="t" anchorCtr="0">
            <a:spAutoFit/>
          </a:bodyPr>
          <a:lstStyle/>
          <a:p>
            <a:pPr marL="355600" marR="0" lvl="0" indent="-190500" algn="l" rtl="0">
              <a:lnSpc>
                <a:spcPct val="100000"/>
              </a:lnSpc>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55600" marR="0" lvl="0" indent="-190500" algn="l" rtl="0">
              <a:lnSpc>
                <a:spcPct val="100000"/>
              </a:lnSpc>
              <a:spcBef>
                <a:spcPts val="130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506" name="Google Shape;506;p34"/>
          <p:cNvSpPr/>
          <p:nvPr/>
        </p:nvSpPr>
        <p:spPr>
          <a:xfrm>
            <a:off x="639618" y="295175"/>
            <a:ext cx="9373186" cy="1754326"/>
          </a:xfrm>
          <a:prstGeom prst="rect">
            <a:avLst/>
          </a:prstGeom>
          <a:noFill/>
          <a:ln>
            <a:noFill/>
          </a:ln>
        </p:spPr>
        <p:txBody>
          <a:bodyPr spcFirstLastPara="1" wrap="square" lIns="91425" tIns="45700" rIns="91425" bIns="45700" anchor="t" anchorCtr="0">
            <a:spAutoFit/>
          </a:bodyPr>
          <a:lstStyle/>
          <a:p>
            <a:pPr marL="568325" marR="0" lvl="0" indent="0" algn="l" rtl="0">
              <a:spcBef>
                <a:spcPts val="0"/>
              </a:spcBef>
              <a:spcAft>
                <a:spcPts val="0"/>
              </a:spcAft>
              <a:buNone/>
            </a:pPr>
            <a:r>
              <a:rPr lang="en-US" sz="6000" b="1">
                <a:solidFill>
                  <a:schemeClr val="dk1"/>
                </a:solidFill>
                <a:latin typeface="Arial"/>
                <a:ea typeface="Arial"/>
                <a:cs typeface="Arial"/>
                <a:sym typeface="Arial"/>
              </a:rPr>
              <a:t>A Closer Look </a:t>
            </a:r>
            <a:endParaRPr/>
          </a:p>
          <a:p>
            <a:pPr marL="568325" marR="0" lvl="0" indent="0" algn="l" rtl="0">
              <a:spcBef>
                <a:spcPts val="0"/>
              </a:spcBef>
              <a:spcAft>
                <a:spcPts val="0"/>
              </a:spcAft>
              <a:buNone/>
            </a:pPr>
            <a:r>
              <a:rPr lang="en-US" sz="4800" b="1" i="1">
                <a:solidFill>
                  <a:schemeClr val="dk1"/>
                </a:solidFill>
                <a:latin typeface="Arial"/>
                <a:ea typeface="Arial"/>
                <a:cs typeface="Arial"/>
                <a:sym typeface="Arial"/>
              </a:rPr>
              <a:t>     </a:t>
            </a:r>
            <a:endParaRPr/>
          </a:p>
        </p:txBody>
      </p:sp>
      <p:pic>
        <p:nvPicPr>
          <p:cNvPr id="507" name="Google Shape;507;p34" descr="A picture containing mirror&#10;&#10;Description automatically generated"/>
          <p:cNvPicPr preferRelativeResize="0"/>
          <p:nvPr/>
        </p:nvPicPr>
        <p:blipFill rotWithShape="1">
          <a:blip r:embed="rId5">
            <a:alphaModFix/>
          </a:blip>
          <a:srcRect/>
          <a:stretch/>
        </p:blipFill>
        <p:spPr>
          <a:xfrm>
            <a:off x="6562845" y="747760"/>
            <a:ext cx="2064475" cy="1961251"/>
          </a:xfrm>
          <a:prstGeom prst="rect">
            <a:avLst/>
          </a:prstGeom>
          <a:noFill/>
          <a:ln>
            <a:noFill/>
          </a:ln>
        </p:spPr>
      </p:pic>
      <p:sp>
        <p:nvSpPr>
          <p:cNvPr id="508" name="Google Shape;508;p34"/>
          <p:cNvSpPr txBox="1"/>
          <p:nvPr/>
        </p:nvSpPr>
        <p:spPr>
          <a:xfrm>
            <a:off x="259216" y="2032463"/>
            <a:ext cx="8625568" cy="4401205"/>
          </a:xfrm>
          <a:prstGeom prst="rect">
            <a:avLst/>
          </a:prstGeom>
          <a:noFill/>
          <a:ln>
            <a:noFill/>
          </a:ln>
        </p:spPr>
        <p:txBody>
          <a:bodyPr spcFirstLastPara="1" wrap="square" lIns="91425" tIns="45700" rIns="91425" bIns="45700" anchor="t" anchorCtr="0">
            <a:spAutoFit/>
          </a:bodyPr>
          <a:lstStyle/>
          <a:p>
            <a:pPr marL="568325" marR="0" lvl="0" indent="0" algn="ctr" rtl="0">
              <a:spcBef>
                <a:spcPts val="0"/>
              </a:spcBef>
              <a:spcAft>
                <a:spcPts val="0"/>
              </a:spcAft>
              <a:buNone/>
            </a:pPr>
            <a:r>
              <a:rPr lang="en-US" sz="4400" b="1" i="1">
                <a:solidFill>
                  <a:schemeClr val="dk1"/>
                </a:solidFill>
                <a:latin typeface="Arial"/>
                <a:ea typeface="Arial"/>
                <a:cs typeface="Arial"/>
                <a:sym typeface="Arial"/>
              </a:rPr>
              <a:t>Tessellate This</a:t>
            </a:r>
            <a:endParaRPr/>
          </a:p>
          <a:p>
            <a:pPr marL="568325" marR="0" lvl="0" indent="0" algn="ctr" rtl="0">
              <a:spcBef>
                <a:spcPts val="0"/>
              </a:spcBef>
              <a:spcAft>
                <a:spcPts val="0"/>
              </a:spcAft>
              <a:buNone/>
            </a:pPr>
            <a:r>
              <a:rPr lang="en-US" sz="4400" b="1">
                <a:solidFill>
                  <a:schemeClr val="dk1"/>
                </a:solidFill>
                <a:latin typeface="Arial"/>
                <a:ea typeface="Arial"/>
                <a:cs typeface="Arial"/>
                <a:sym typeface="Arial"/>
              </a:rPr>
              <a:t> </a:t>
            </a:r>
            <a:endParaRPr/>
          </a:p>
          <a:p>
            <a:pPr marL="568325" marR="0" lvl="0" indent="0" algn="ctr" rtl="0">
              <a:spcBef>
                <a:spcPts val="0"/>
              </a:spcBef>
              <a:spcAft>
                <a:spcPts val="0"/>
              </a:spcAft>
              <a:buNone/>
            </a:pPr>
            <a:r>
              <a:rPr lang="en-US" sz="3200" b="1">
                <a:solidFill>
                  <a:schemeClr val="dk1"/>
                </a:solidFill>
                <a:latin typeface="Arial"/>
                <a:ea typeface="Arial"/>
                <a:cs typeface="Arial"/>
                <a:sym typeface="Arial"/>
              </a:rPr>
              <a:t>WV Classroom Video Experience</a:t>
            </a:r>
            <a:endParaRPr/>
          </a:p>
          <a:p>
            <a:pPr marL="568325" marR="0" lvl="0" indent="0" algn="ctr" rtl="0">
              <a:spcBef>
                <a:spcPts val="0"/>
              </a:spcBef>
              <a:spcAft>
                <a:spcPts val="0"/>
              </a:spcAft>
              <a:buNone/>
            </a:pPr>
            <a:r>
              <a:rPr lang="en-US" sz="3200" b="1">
                <a:solidFill>
                  <a:schemeClr val="dk1"/>
                </a:solidFill>
                <a:latin typeface="Arial"/>
                <a:ea typeface="Arial"/>
                <a:cs typeface="Arial"/>
                <a:sym typeface="Arial"/>
              </a:rPr>
              <a:t>and the Effective Mathematics </a:t>
            </a:r>
            <a:endParaRPr/>
          </a:p>
          <a:p>
            <a:pPr marL="568325" marR="0" lvl="0" indent="0" algn="ctr" rtl="0">
              <a:spcBef>
                <a:spcPts val="0"/>
              </a:spcBef>
              <a:spcAft>
                <a:spcPts val="0"/>
              </a:spcAft>
              <a:buNone/>
            </a:pPr>
            <a:r>
              <a:rPr lang="en-US" sz="3200" b="1">
                <a:solidFill>
                  <a:schemeClr val="dk1"/>
                </a:solidFill>
                <a:latin typeface="Arial"/>
                <a:ea typeface="Arial"/>
                <a:cs typeface="Arial"/>
                <a:sym typeface="Arial"/>
              </a:rPr>
              <a:t>Teaching Practice:</a:t>
            </a:r>
            <a:endParaRPr/>
          </a:p>
          <a:p>
            <a:pPr marL="568325" marR="0" lvl="0" indent="0" algn="ctr" rtl="0">
              <a:spcBef>
                <a:spcPts val="0"/>
              </a:spcBef>
              <a:spcAft>
                <a:spcPts val="0"/>
              </a:spcAft>
              <a:buNone/>
            </a:pPr>
            <a:endParaRPr sz="3200" b="1">
              <a:solidFill>
                <a:srgbClr val="002060"/>
              </a:solidFill>
              <a:latin typeface="Arial"/>
              <a:ea typeface="Arial"/>
              <a:cs typeface="Arial"/>
              <a:sym typeface="Arial"/>
            </a:endParaRPr>
          </a:p>
          <a:p>
            <a:pPr marL="568325" marR="0" lvl="0" indent="0" algn="ctr" rtl="0">
              <a:spcBef>
                <a:spcPts val="0"/>
              </a:spcBef>
              <a:spcAft>
                <a:spcPts val="0"/>
              </a:spcAft>
              <a:buNone/>
            </a:pPr>
            <a:r>
              <a:rPr lang="en-US" sz="3200" b="1">
                <a:solidFill>
                  <a:srgbClr val="002060"/>
                </a:solidFill>
                <a:latin typeface="Arial"/>
                <a:ea typeface="Arial"/>
                <a:cs typeface="Arial"/>
                <a:sym typeface="Arial"/>
              </a:rPr>
              <a:t>Facilitate Meaningful </a:t>
            </a:r>
            <a:br>
              <a:rPr lang="en-US" sz="3200" b="1">
                <a:solidFill>
                  <a:srgbClr val="002060"/>
                </a:solidFill>
                <a:latin typeface="Arial"/>
                <a:ea typeface="Arial"/>
                <a:cs typeface="Arial"/>
                <a:sym typeface="Arial"/>
              </a:rPr>
            </a:br>
            <a:r>
              <a:rPr lang="en-US" sz="3200" b="1">
                <a:solidFill>
                  <a:srgbClr val="002060"/>
                </a:solidFill>
                <a:latin typeface="Arial"/>
                <a:ea typeface="Arial"/>
                <a:cs typeface="Arial"/>
                <a:sym typeface="Arial"/>
              </a:rPr>
              <a:t>Mathematical Discourse</a:t>
            </a:r>
            <a:endParaRPr/>
          </a:p>
        </p:txBody>
      </p:sp>
      <p:pic>
        <p:nvPicPr>
          <p:cNvPr id="509" name="Google Shape;509;p34" descr="A close up of a logo&#10;&#10;Description automatically generated"/>
          <p:cNvPicPr preferRelativeResize="0"/>
          <p:nvPr/>
        </p:nvPicPr>
        <p:blipFill rotWithShape="1">
          <a:blip r:embed="rId6">
            <a:alphaModFix/>
          </a:blip>
          <a:srcRect/>
          <a:stretch/>
        </p:blipFill>
        <p:spPr>
          <a:xfrm>
            <a:off x="7912908" y="5682670"/>
            <a:ext cx="797315" cy="86342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Google Shape;515;p35"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516" name="Google Shape;516;p35"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517" name="Google Shape;517;p35"/>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518" name="Google Shape;518;p35"/>
          <p:cNvSpPr/>
          <p:nvPr/>
        </p:nvSpPr>
        <p:spPr>
          <a:xfrm>
            <a:off x="1072127" y="1356500"/>
            <a:ext cx="7820026" cy="27699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Mathematical discourse should:</a:t>
            </a:r>
            <a:endParaRPr/>
          </a:p>
          <a:p>
            <a:pPr marL="457200" marR="0" lvl="0" indent="-292100" algn="l" rtl="0">
              <a:spcBef>
                <a:spcPts val="1200"/>
              </a:spcBef>
              <a:spcAft>
                <a:spcPts val="0"/>
              </a:spcAft>
              <a:buClr>
                <a:srgbClr val="000000"/>
              </a:buClr>
              <a:buSzPts val="2400"/>
              <a:buFont typeface="Arial"/>
              <a:buChar char="•"/>
            </a:pPr>
            <a:r>
              <a:rPr lang="en-US" sz="2400">
                <a:solidFill>
                  <a:srgbClr val="000000"/>
                </a:solidFill>
                <a:latin typeface="Arial"/>
                <a:ea typeface="Arial"/>
                <a:cs typeface="Arial"/>
                <a:sym typeface="Arial"/>
              </a:rPr>
              <a:t>Build on and honor students’ thinking;</a:t>
            </a:r>
            <a:endParaRPr/>
          </a:p>
          <a:p>
            <a:pPr marL="457200" marR="0" lvl="0" indent="-292100" algn="l" rtl="0">
              <a:spcBef>
                <a:spcPts val="1200"/>
              </a:spcBef>
              <a:spcAft>
                <a:spcPts val="0"/>
              </a:spcAft>
              <a:buClr>
                <a:srgbClr val="000000"/>
              </a:buClr>
              <a:buSzPts val="2400"/>
              <a:buFont typeface="Arial"/>
              <a:buChar char="•"/>
            </a:pPr>
            <a:r>
              <a:rPr lang="en-US" sz="2400">
                <a:solidFill>
                  <a:srgbClr val="000000"/>
                </a:solidFill>
                <a:latin typeface="Arial"/>
                <a:ea typeface="Arial"/>
                <a:cs typeface="Arial"/>
                <a:sym typeface="Arial"/>
              </a:rPr>
              <a:t>Provide students with the opportunity to share ideas, clarify understandings, and develop convincing arguments; and</a:t>
            </a:r>
            <a:endParaRPr/>
          </a:p>
          <a:p>
            <a:pPr marL="457200" marR="0" lvl="0" indent="-292100" algn="l" rtl="0">
              <a:spcBef>
                <a:spcPts val="1200"/>
              </a:spcBef>
              <a:spcAft>
                <a:spcPts val="0"/>
              </a:spcAft>
              <a:buClr>
                <a:srgbClr val="000000"/>
              </a:buClr>
              <a:buSzPts val="2400"/>
              <a:buFont typeface="Arial"/>
              <a:buChar char="•"/>
            </a:pPr>
            <a:r>
              <a:rPr lang="en-US" sz="2400">
                <a:solidFill>
                  <a:srgbClr val="000000"/>
                </a:solidFill>
                <a:latin typeface="Arial"/>
                <a:ea typeface="Arial"/>
                <a:cs typeface="Arial"/>
                <a:sym typeface="Arial"/>
              </a:rPr>
              <a:t>Advance the math learning of the whole class</a:t>
            </a:r>
            <a:r>
              <a:rPr lang="en-US" sz="2400">
                <a:solidFill>
                  <a:schemeClr val="dk1"/>
                </a:solidFill>
                <a:latin typeface="Arial"/>
                <a:ea typeface="Arial"/>
                <a:cs typeface="Arial"/>
                <a:sym typeface="Arial"/>
              </a:rPr>
              <a:t>.</a:t>
            </a:r>
            <a:endParaRPr sz="2400" b="1" i="1">
              <a:solidFill>
                <a:schemeClr val="dk1"/>
              </a:solidFill>
              <a:latin typeface="Arial"/>
              <a:ea typeface="Arial"/>
              <a:cs typeface="Arial"/>
              <a:sym typeface="Arial"/>
            </a:endParaRPr>
          </a:p>
        </p:txBody>
      </p:sp>
      <p:sp>
        <p:nvSpPr>
          <p:cNvPr id="519" name="Google Shape;519;p35"/>
          <p:cNvSpPr txBox="1"/>
          <p:nvPr/>
        </p:nvSpPr>
        <p:spPr>
          <a:xfrm>
            <a:off x="889122" y="4222846"/>
            <a:ext cx="8254877" cy="2635154"/>
          </a:xfrm>
          <a:prstGeom prst="rect">
            <a:avLst/>
          </a:prstGeom>
          <a:solidFill>
            <a:srgbClr val="DAE5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i="1">
                <a:solidFill>
                  <a:srgbClr val="000000"/>
                </a:solidFill>
                <a:latin typeface="Arial"/>
                <a:ea typeface="Arial"/>
                <a:cs typeface="Arial"/>
                <a:sym typeface="Arial"/>
              </a:rPr>
              <a:t>Mathematical discourse includes the purposeful exchange of ideas through classroom discussion, as well as through other forms of verbal, visual and written communication.  The discourse in the mathematics classroom gives students opportunities to share ideas, clarify understandings, construct convincing arguments, develop language for expressing mathematical ideas, and learn to see things from other perspectives.          </a:t>
            </a:r>
            <a:r>
              <a:rPr lang="en-US" sz="1600" i="1">
                <a:solidFill>
                  <a:srgbClr val="000000"/>
                </a:solidFill>
                <a:latin typeface="Arial"/>
                <a:ea typeface="Arial"/>
                <a:cs typeface="Arial"/>
                <a:sym typeface="Arial"/>
              </a:rPr>
              <a:t>                           </a:t>
            </a:r>
            <a:endParaRPr/>
          </a:p>
        </p:txBody>
      </p:sp>
      <p:sp>
        <p:nvSpPr>
          <p:cNvPr id="520" name="Google Shape;520;p35"/>
          <p:cNvSpPr txBox="1"/>
          <p:nvPr/>
        </p:nvSpPr>
        <p:spPr>
          <a:xfrm>
            <a:off x="1072127" y="282021"/>
            <a:ext cx="795483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Facilitate Meaningful Mathematical Discourse</a:t>
            </a:r>
            <a:endParaRPr sz="3600" b="1">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36"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527" name="Google Shape;527;p36"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528" name="Google Shape;528;p36"/>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529" name="Google Shape;529;p36"/>
          <p:cNvSpPr txBox="1"/>
          <p:nvPr/>
        </p:nvSpPr>
        <p:spPr>
          <a:xfrm>
            <a:off x="1072127" y="182743"/>
            <a:ext cx="781325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Facilitate Meaningful Mathematical Discourse</a:t>
            </a:r>
            <a:endParaRPr sz="3600" b="1">
              <a:solidFill>
                <a:schemeClr val="dk1"/>
              </a:solidFill>
              <a:latin typeface="Arial"/>
              <a:ea typeface="Arial"/>
              <a:cs typeface="Arial"/>
              <a:sym typeface="Arial"/>
            </a:endParaRPr>
          </a:p>
        </p:txBody>
      </p:sp>
      <p:sp>
        <p:nvSpPr>
          <p:cNvPr id="530" name="Google Shape;530;p36"/>
          <p:cNvSpPr/>
          <p:nvPr/>
        </p:nvSpPr>
        <p:spPr>
          <a:xfrm>
            <a:off x="1162084" y="1470931"/>
            <a:ext cx="7723297" cy="5726399"/>
          </a:xfrm>
          <a:prstGeom prst="rect">
            <a:avLst/>
          </a:prstGeom>
          <a:noFill/>
          <a:ln>
            <a:noFill/>
          </a:ln>
        </p:spPr>
        <p:txBody>
          <a:bodyPr spcFirstLastPara="1" wrap="square" lIns="91425" tIns="45700" rIns="91425" bIns="45700" anchor="t" anchorCtr="0">
            <a:spAutoFit/>
          </a:bodyPr>
          <a:lstStyle/>
          <a:p>
            <a:pPr marL="0" marR="0" lvl="0" indent="0" algn="l" rtl="0">
              <a:lnSpc>
                <a:spcPct val="104000"/>
              </a:lnSpc>
              <a:spcBef>
                <a:spcPts val="0"/>
              </a:spcBef>
              <a:spcAft>
                <a:spcPts val="0"/>
              </a:spcAft>
              <a:buNone/>
            </a:pPr>
            <a:r>
              <a:rPr lang="en-US" sz="2400" b="1" dirty="0">
                <a:solidFill>
                  <a:schemeClr val="dk1"/>
                </a:solidFill>
                <a:latin typeface="Arial"/>
                <a:ea typeface="Arial"/>
                <a:cs typeface="Arial"/>
                <a:sym typeface="Arial"/>
              </a:rPr>
              <a:t>Set up classroom norms so that everyone knows their role in the classroom.</a:t>
            </a:r>
            <a:endParaRPr dirty="0"/>
          </a:p>
          <a:p>
            <a:pPr marL="0" marR="0" lvl="0" indent="0" algn="l" rtl="0">
              <a:lnSpc>
                <a:spcPct val="104000"/>
              </a:lnSpc>
              <a:spcBef>
                <a:spcPts val="0"/>
              </a:spcBef>
              <a:spcAft>
                <a:spcPts val="0"/>
              </a:spcAft>
              <a:buNone/>
            </a:pPr>
            <a:endParaRPr sz="2000" b="1" dirty="0">
              <a:solidFill>
                <a:schemeClr val="dk1"/>
              </a:solidFill>
              <a:latin typeface="Arial"/>
              <a:ea typeface="Arial"/>
              <a:cs typeface="Arial"/>
              <a:sym typeface="Arial"/>
            </a:endParaRPr>
          </a:p>
          <a:p>
            <a:pPr marL="0" marR="0" lvl="0" indent="0" algn="l" rtl="0">
              <a:lnSpc>
                <a:spcPct val="104000"/>
              </a:lnSpc>
              <a:spcBef>
                <a:spcPts val="0"/>
              </a:spcBef>
              <a:spcAft>
                <a:spcPts val="0"/>
              </a:spcAft>
              <a:buNone/>
            </a:pPr>
            <a:r>
              <a:rPr lang="en-US" sz="2000" dirty="0">
                <a:solidFill>
                  <a:schemeClr val="dk1"/>
                </a:solidFill>
                <a:latin typeface="Arial"/>
                <a:ea typeface="Arial"/>
                <a:cs typeface="Arial"/>
                <a:sym typeface="Arial"/>
              </a:rPr>
              <a:t>The teacher's role includes orchestrating discourse by:</a:t>
            </a:r>
            <a:endParaRPr dirty="0"/>
          </a:p>
          <a:p>
            <a:pPr marL="285750" marR="0" lvl="0" indent="-285750" algn="l" rtl="0">
              <a:lnSpc>
                <a:spcPct val="104000"/>
              </a:lnSpc>
              <a:spcBef>
                <a:spcPts val="0"/>
              </a:spcBef>
              <a:spcAft>
                <a:spcPts val="0"/>
              </a:spcAft>
              <a:buClr>
                <a:schemeClr val="dk1"/>
              </a:buClr>
              <a:buSzPts val="2000"/>
              <a:buFont typeface="Arial"/>
              <a:buChar char="•"/>
            </a:pPr>
            <a:r>
              <a:rPr lang="en-US" sz="2000" dirty="0">
                <a:solidFill>
                  <a:schemeClr val="dk1"/>
                </a:solidFill>
              </a:rPr>
              <a:t>P</a:t>
            </a:r>
            <a:r>
              <a:rPr lang="en-US" sz="2000" dirty="0">
                <a:solidFill>
                  <a:schemeClr val="dk1"/>
                </a:solidFill>
                <a:latin typeface="Arial"/>
                <a:ea typeface="Arial"/>
                <a:cs typeface="Arial"/>
                <a:sym typeface="Arial"/>
              </a:rPr>
              <a:t>osing questions to challenge student thinking;</a:t>
            </a:r>
            <a:endParaRPr dirty="0"/>
          </a:p>
          <a:p>
            <a:pPr marL="285750" marR="0" lvl="0" indent="-285750" algn="l" rtl="0">
              <a:lnSpc>
                <a:spcPct val="104000"/>
              </a:lnSpc>
              <a:spcBef>
                <a:spcPts val="0"/>
              </a:spcBef>
              <a:spcAft>
                <a:spcPts val="0"/>
              </a:spcAft>
              <a:buClr>
                <a:schemeClr val="dk1"/>
              </a:buClr>
              <a:buSzPts val="2000"/>
              <a:buFont typeface="Arial"/>
              <a:buChar char="•"/>
            </a:pPr>
            <a:r>
              <a:rPr lang="en-US" sz="2000" dirty="0">
                <a:solidFill>
                  <a:schemeClr val="dk1"/>
                </a:solidFill>
              </a:rPr>
              <a:t>L</a:t>
            </a:r>
            <a:r>
              <a:rPr lang="en-US" sz="2000" dirty="0">
                <a:solidFill>
                  <a:schemeClr val="dk1"/>
                </a:solidFill>
                <a:latin typeface="Arial"/>
                <a:ea typeface="Arial"/>
                <a:cs typeface="Arial"/>
                <a:sym typeface="Arial"/>
              </a:rPr>
              <a:t>istening carefully and monitoring understanding; and</a:t>
            </a:r>
            <a:endParaRPr dirty="0"/>
          </a:p>
          <a:p>
            <a:pPr marL="285750" marR="0" lvl="0" indent="-285750" algn="l" rtl="0">
              <a:lnSpc>
                <a:spcPct val="104000"/>
              </a:lnSpc>
              <a:spcBef>
                <a:spcPts val="0"/>
              </a:spcBef>
              <a:spcAft>
                <a:spcPts val="0"/>
              </a:spcAft>
              <a:buClr>
                <a:schemeClr val="dk1"/>
              </a:buClr>
              <a:buSzPts val="2000"/>
              <a:buFont typeface="Arial"/>
              <a:buChar char="•"/>
            </a:pPr>
            <a:r>
              <a:rPr lang="en-US" sz="2000" dirty="0">
                <a:solidFill>
                  <a:schemeClr val="dk1"/>
                </a:solidFill>
              </a:rPr>
              <a:t>E</a:t>
            </a:r>
            <a:r>
              <a:rPr lang="en-US" sz="2000" dirty="0">
                <a:solidFill>
                  <a:schemeClr val="dk1"/>
                </a:solidFill>
                <a:latin typeface="Arial"/>
                <a:ea typeface="Arial"/>
                <a:cs typeface="Arial"/>
                <a:sym typeface="Arial"/>
              </a:rPr>
              <a:t>ncouraging each student to participate - even if it means asking, "Who can repeat what Andrew said?" or "Who can explain in another way what Bailey did?"</a:t>
            </a:r>
            <a:endParaRPr dirty="0"/>
          </a:p>
          <a:p>
            <a:pPr marL="0" marR="0" lvl="0" indent="0" algn="l" rtl="0">
              <a:lnSpc>
                <a:spcPct val="104000"/>
              </a:lnSpc>
              <a:spcBef>
                <a:spcPts val="0"/>
              </a:spcBef>
              <a:spcAft>
                <a:spcPts val="0"/>
              </a:spcAft>
              <a:buNone/>
            </a:pPr>
            <a:endParaRPr sz="2000" dirty="0">
              <a:solidFill>
                <a:schemeClr val="dk1"/>
              </a:solidFill>
              <a:latin typeface="Arial"/>
              <a:ea typeface="Arial"/>
              <a:cs typeface="Arial"/>
              <a:sym typeface="Arial"/>
            </a:endParaRPr>
          </a:p>
          <a:p>
            <a:pPr marL="0" marR="0" lvl="0" indent="0" algn="l" rtl="0">
              <a:lnSpc>
                <a:spcPct val="104000"/>
              </a:lnSpc>
              <a:spcBef>
                <a:spcPts val="0"/>
              </a:spcBef>
              <a:spcAft>
                <a:spcPts val="0"/>
              </a:spcAft>
              <a:buNone/>
            </a:pPr>
            <a:r>
              <a:rPr lang="en-US" sz="2000" dirty="0">
                <a:solidFill>
                  <a:schemeClr val="dk1"/>
                </a:solidFill>
                <a:latin typeface="Arial"/>
                <a:ea typeface="Arial"/>
                <a:cs typeface="Arial"/>
                <a:sym typeface="Arial"/>
              </a:rPr>
              <a:t>The student's role includes:</a:t>
            </a:r>
            <a:endParaRPr dirty="0"/>
          </a:p>
          <a:p>
            <a:pPr marL="285750" marR="0" lvl="0" indent="-285750" algn="l" rtl="0">
              <a:lnSpc>
                <a:spcPct val="104000"/>
              </a:lnSpc>
              <a:spcBef>
                <a:spcPts val="0"/>
              </a:spcBef>
              <a:spcAft>
                <a:spcPts val="0"/>
              </a:spcAft>
              <a:buClr>
                <a:schemeClr val="dk1"/>
              </a:buClr>
              <a:buSzPts val="2000"/>
              <a:buFont typeface="Arial"/>
              <a:buChar char="•"/>
            </a:pPr>
            <a:r>
              <a:rPr lang="en-US" sz="2000" dirty="0">
                <a:solidFill>
                  <a:schemeClr val="dk1"/>
                </a:solidFill>
              </a:rPr>
              <a:t>L</a:t>
            </a:r>
            <a:r>
              <a:rPr lang="en-US" sz="2000" dirty="0">
                <a:solidFill>
                  <a:schemeClr val="dk1"/>
                </a:solidFill>
                <a:latin typeface="Arial"/>
                <a:ea typeface="Arial"/>
                <a:cs typeface="Arial"/>
                <a:sym typeface="Arial"/>
              </a:rPr>
              <a:t>istening and responding to the teacher and one another;</a:t>
            </a:r>
            <a:endParaRPr dirty="0"/>
          </a:p>
          <a:p>
            <a:pPr marL="285750" marR="0" lvl="0" indent="-285750" algn="l" rtl="0">
              <a:lnSpc>
                <a:spcPct val="104000"/>
              </a:lnSpc>
              <a:spcBef>
                <a:spcPts val="0"/>
              </a:spcBef>
              <a:spcAft>
                <a:spcPts val="0"/>
              </a:spcAft>
              <a:buClr>
                <a:schemeClr val="dk1"/>
              </a:buClr>
              <a:buSzPts val="2000"/>
              <a:buFont typeface="Arial"/>
              <a:buChar char="•"/>
            </a:pPr>
            <a:r>
              <a:rPr lang="en-US" sz="2000" dirty="0">
                <a:solidFill>
                  <a:schemeClr val="dk1"/>
                </a:solidFill>
              </a:rPr>
              <a:t>U</a:t>
            </a:r>
            <a:r>
              <a:rPr lang="en-US" sz="2000" dirty="0">
                <a:solidFill>
                  <a:schemeClr val="dk1"/>
                </a:solidFill>
                <a:latin typeface="Arial"/>
                <a:ea typeface="Arial"/>
                <a:cs typeface="Arial"/>
                <a:sym typeface="Arial"/>
              </a:rPr>
              <a:t>sing a variety of tools to reason, make connections, solve problems; and</a:t>
            </a:r>
            <a:endParaRPr dirty="0"/>
          </a:p>
          <a:p>
            <a:pPr marL="285750" marR="0" lvl="0" indent="-285750" algn="l" rtl="0">
              <a:lnSpc>
                <a:spcPct val="104000"/>
              </a:lnSpc>
              <a:spcBef>
                <a:spcPts val="0"/>
              </a:spcBef>
              <a:spcAft>
                <a:spcPts val="0"/>
              </a:spcAft>
              <a:buClr>
                <a:schemeClr val="dk1"/>
              </a:buClr>
              <a:buSzPts val="2000"/>
              <a:buFont typeface="Arial"/>
              <a:buChar char="•"/>
            </a:pPr>
            <a:r>
              <a:rPr lang="en-US" sz="2000" dirty="0">
                <a:solidFill>
                  <a:schemeClr val="dk1"/>
                </a:solidFill>
              </a:rPr>
              <a:t>C</a:t>
            </a:r>
            <a:r>
              <a:rPr lang="en-US" sz="2000" dirty="0">
                <a:solidFill>
                  <a:schemeClr val="dk1"/>
                </a:solidFill>
                <a:latin typeface="Arial"/>
                <a:ea typeface="Arial"/>
                <a:cs typeface="Arial"/>
                <a:sym typeface="Arial"/>
              </a:rPr>
              <a:t>ommunicating, and make convincing arguments of particular representations, procedures, and solutions.</a:t>
            </a:r>
            <a:endParaRPr dirty="0"/>
          </a:p>
          <a:p>
            <a:pPr marL="114300" marR="0" lvl="0" indent="-114300" algn="l" rtl="0">
              <a:spcBef>
                <a:spcPts val="600"/>
              </a:spcBef>
              <a:spcAft>
                <a:spcPts val="0"/>
              </a:spcAft>
              <a:buNone/>
            </a:pPr>
            <a:r>
              <a:rPr lang="en-US" sz="2000" i="1" dirty="0">
                <a:solidFill>
                  <a:srgbClr val="003366"/>
                </a:solidFill>
                <a:latin typeface="Arial"/>
                <a:ea typeface="Arial"/>
                <a:cs typeface="Arial"/>
                <a:sym typeface="Arial"/>
              </a:rPr>
              <a:t>	</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37"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537" name="Google Shape;537;p37"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538" name="Google Shape;538;p37"/>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539" name="Google Shape;539;p37"/>
          <p:cNvSpPr txBox="1"/>
          <p:nvPr/>
        </p:nvSpPr>
        <p:spPr>
          <a:xfrm>
            <a:off x="1072127" y="182743"/>
            <a:ext cx="781325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Facilitate Meaningful Mathematical Discourse</a:t>
            </a:r>
            <a:endParaRPr sz="3600" b="1">
              <a:solidFill>
                <a:schemeClr val="dk1"/>
              </a:solidFill>
              <a:latin typeface="Arial"/>
              <a:ea typeface="Arial"/>
              <a:cs typeface="Arial"/>
              <a:sym typeface="Arial"/>
            </a:endParaRPr>
          </a:p>
        </p:txBody>
      </p:sp>
      <p:sp>
        <p:nvSpPr>
          <p:cNvPr id="540" name="Google Shape;540;p37"/>
          <p:cNvSpPr/>
          <p:nvPr/>
        </p:nvSpPr>
        <p:spPr>
          <a:xfrm>
            <a:off x="889122" y="1470931"/>
            <a:ext cx="8382199" cy="400110"/>
          </a:xfrm>
          <a:prstGeom prst="rect">
            <a:avLst/>
          </a:prstGeom>
          <a:noFill/>
          <a:ln>
            <a:noFill/>
          </a:ln>
        </p:spPr>
        <p:txBody>
          <a:bodyPr spcFirstLastPara="1" wrap="square" lIns="91425" tIns="45700" rIns="91425" bIns="45700" anchor="t" anchorCtr="0">
            <a:spAutoFit/>
          </a:bodyPr>
          <a:lstStyle/>
          <a:p>
            <a:pPr marL="114300" marR="0" lvl="0" indent="-114300" algn="l" rtl="0">
              <a:spcBef>
                <a:spcPts val="0"/>
              </a:spcBef>
              <a:spcAft>
                <a:spcPts val="0"/>
              </a:spcAft>
              <a:buNone/>
            </a:pPr>
            <a:r>
              <a:rPr lang="en-US" sz="2000" i="1">
                <a:solidFill>
                  <a:srgbClr val="003366"/>
                </a:solidFill>
                <a:latin typeface="Arial"/>
                <a:ea typeface="Arial"/>
                <a:cs typeface="Arial"/>
                <a:sym typeface="Arial"/>
              </a:rPr>
              <a:t>	</a:t>
            </a:r>
            <a:endParaRPr/>
          </a:p>
        </p:txBody>
      </p:sp>
      <p:sp>
        <p:nvSpPr>
          <p:cNvPr id="541" name="Google Shape;541;p37"/>
          <p:cNvSpPr/>
          <p:nvPr/>
        </p:nvSpPr>
        <p:spPr>
          <a:xfrm>
            <a:off x="889122" y="1470931"/>
            <a:ext cx="8254877" cy="538706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38"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548" name="Google Shape;548;p38"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549" name="Google Shape;549;p38"/>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550" name="Google Shape;550;p38"/>
          <p:cNvSpPr txBox="1"/>
          <p:nvPr/>
        </p:nvSpPr>
        <p:spPr>
          <a:xfrm>
            <a:off x="1072127" y="282021"/>
            <a:ext cx="7813254"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Impact of Meaningful Mathematical Discourse</a:t>
            </a:r>
            <a:endParaRPr sz="4000" b="1">
              <a:solidFill>
                <a:schemeClr val="dk1"/>
              </a:solidFill>
              <a:latin typeface="Arial"/>
              <a:ea typeface="Arial"/>
              <a:cs typeface="Arial"/>
              <a:sym typeface="Arial"/>
            </a:endParaRPr>
          </a:p>
        </p:txBody>
      </p:sp>
      <p:sp>
        <p:nvSpPr>
          <p:cNvPr id="551" name="Google Shape;551;p38"/>
          <p:cNvSpPr/>
          <p:nvPr/>
        </p:nvSpPr>
        <p:spPr>
          <a:xfrm>
            <a:off x="1257199" y="1671647"/>
            <a:ext cx="7538225" cy="307777"/>
          </a:xfrm>
          <a:prstGeom prst="rect">
            <a:avLst/>
          </a:prstGeom>
          <a:noFill/>
          <a:ln>
            <a:noFill/>
          </a:ln>
        </p:spPr>
        <p:txBody>
          <a:bodyPr spcFirstLastPara="1" wrap="square" lIns="91425" tIns="45700" rIns="91425" bIns="45700" anchor="t" anchorCtr="0">
            <a:spAutoFit/>
          </a:bodyPr>
          <a:lstStyle/>
          <a:p>
            <a:pPr marL="114300" marR="0" lvl="0" indent="-114300" algn="l" rtl="0">
              <a:spcBef>
                <a:spcPts val="0"/>
              </a:spcBef>
              <a:spcAft>
                <a:spcPts val="0"/>
              </a:spcAft>
              <a:buNone/>
            </a:pPr>
            <a:r>
              <a:rPr lang="en-US" sz="1400" i="1">
                <a:solidFill>
                  <a:srgbClr val="003366"/>
                </a:solidFill>
                <a:latin typeface="Verdana"/>
                <a:ea typeface="Verdana"/>
                <a:cs typeface="Verdana"/>
                <a:sym typeface="Verdana"/>
              </a:rPr>
              <a:t>	</a:t>
            </a:r>
            <a:endParaRPr/>
          </a:p>
        </p:txBody>
      </p:sp>
      <p:pic>
        <p:nvPicPr>
          <p:cNvPr id="552" name="Google Shape;552;p38"/>
          <p:cNvPicPr preferRelativeResize="0"/>
          <p:nvPr/>
        </p:nvPicPr>
        <p:blipFill rotWithShape="1">
          <a:blip r:embed="rId5">
            <a:alphaModFix/>
          </a:blip>
          <a:srcRect/>
          <a:stretch/>
        </p:blipFill>
        <p:spPr>
          <a:xfrm>
            <a:off x="1221457" y="2071868"/>
            <a:ext cx="7603833" cy="440513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39"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559" name="Google Shape;559;p39"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560" name="Google Shape;560;p39"/>
          <p:cNvSpPr txBox="1"/>
          <p:nvPr/>
        </p:nvSpPr>
        <p:spPr>
          <a:xfrm>
            <a:off x="895867" y="1636923"/>
            <a:ext cx="8109237" cy="2144177"/>
          </a:xfrm>
          <a:prstGeom prst="rect">
            <a:avLst/>
          </a:prstGeom>
          <a:noFill/>
          <a:ln>
            <a:noFill/>
          </a:ln>
        </p:spPr>
        <p:txBody>
          <a:bodyPr spcFirstLastPara="1" wrap="square" lIns="0" tIns="165100" rIns="0" bIns="0" anchor="t" anchorCtr="0">
            <a:spAutoFit/>
          </a:bodyPr>
          <a:lstStyle/>
          <a:p>
            <a:pPr marL="355600" marR="0" lvl="0" indent="-190500" algn="l" rtl="0">
              <a:lnSpc>
                <a:spcPct val="100000"/>
              </a:lnSpc>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55600" marR="0" lvl="0" indent="-190500" algn="l" rtl="0">
              <a:lnSpc>
                <a:spcPct val="100000"/>
              </a:lnSpc>
              <a:spcBef>
                <a:spcPts val="130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561" name="Google Shape;561;p39"/>
          <p:cNvSpPr txBox="1"/>
          <p:nvPr/>
        </p:nvSpPr>
        <p:spPr>
          <a:xfrm>
            <a:off x="1020618" y="168716"/>
            <a:ext cx="7857364" cy="1200329"/>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3600" b="1">
                <a:solidFill>
                  <a:schemeClr val="dk1"/>
                </a:solidFill>
                <a:latin typeface="Arial"/>
                <a:ea typeface="Arial"/>
                <a:cs typeface="Arial"/>
                <a:sym typeface="Arial"/>
              </a:rPr>
              <a:t>Facilitate Meaningful Mathematical Discourse</a:t>
            </a:r>
            <a:endParaRPr/>
          </a:p>
        </p:txBody>
      </p:sp>
      <p:sp>
        <p:nvSpPr>
          <p:cNvPr id="562" name="Google Shape;562;p39"/>
          <p:cNvSpPr txBox="1"/>
          <p:nvPr/>
        </p:nvSpPr>
        <p:spPr>
          <a:xfrm>
            <a:off x="1147740" y="1417364"/>
            <a:ext cx="7919937"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Based on the WV Classroom Video</a:t>
            </a:r>
            <a:endParaRPr dirty="0"/>
          </a:p>
          <a:p>
            <a:pPr marL="0" marR="0" lvl="0" indent="0" algn="ctr" rtl="0">
              <a:spcBef>
                <a:spcPts val="0"/>
              </a:spcBef>
              <a:spcAft>
                <a:spcPts val="0"/>
              </a:spcAft>
              <a:buNone/>
            </a:pPr>
            <a:r>
              <a:rPr lang="en-US" sz="2400" u="sng" dirty="0">
                <a:solidFill>
                  <a:schemeClr val="dk1"/>
                </a:solidFill>
                <a:latin typeface="Arial"/>
                <a:ea typeface="Arial"/>
                <a:cs typeface="Arial"/>
                <a:sym typeface="Arial"/>
                <a:hlinkClick r:id="rId5"/>
              </a:rPr>
              <a:t>Video Clip</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i="1" dirty="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400"/>
              <a:buFont typeface="Arial"/>
              <a:buAutoNum type="arabicPeriod"/>
            </a:pPr>
            <a:r>
              <a:rPr lang="en-US" sz="2400" dirty="0">
                <a:solidFill>
                  <a:schemeClr val="dk1"/>
                </a:solidFill>
                <a:latin typeface="Arial"/>
                <a:ea typeface="Arial"/>
                <a:cs typeface="Arial"/>
                <a:sym typeface="Arial"/>
              </a:rPr>
              <a:t>What teacher actions did you view that supported meaningful mathematical discourse?  Cite evidence from the video to support your response.</a:t>
            </a:r>
            <a:endParaRPr dirty="0"/>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r>
              <a:rPr lang="en-US" sz="2400" dirty="0">
                <a:solidFill>
                  <a:schemeClr val="dk1"/>
                </a:solidFill>
                <a:latin typeface="Arial"/>
                <a:ea typeface="Arial"/>
                <a:cs typeface="Arial"/>
                <a:sym typeface="Arial"/>
              </a:rPr>
              <a:t>2.  Did the mathematical discourse within the lesson</a:t>
            </a:r>
            <a:endParaRPr dirty="0"/>
          </a:p>
          <a:p>
            <a:pPr marL="0" marR="0" lvl="0" indent="0" algn="l" rtl="0">
              <a:spcBef>
                <a:spcPts val="0"/>
              </a:spcBef>
              <a:spcAft>
                <a:spcPts val="0"/>
              </a:spcAft>
              <a:buNone/>
            </a:pPr>
            <a:r>
              <a:rPr lang="en-US" sz="2400" dirty="0">
                <a:solidFill>
                  <a:schemeClr val="dk1"/>
                </a:solidFill>
                <a:latin typeface="Arial"/>
                <a:ea typeface="Arial"/>
                <a:cs typeface="Arial"/>
                <a:sym typeface="Arial"/>
              </a:rPr>
              <a:t>     promote equity in the classroom?  If yes, how?  </a:t>
            </a:r>
            <a:endParaRPr dirty="0"/>
          </a:p>
          <a:p>
            <a:pPr marL="0" marR="0" lvl="0" indent="0" algn="l" rtl="0">
              <a:spcBef>
                <a:spcPts val="0"/>
              </a:spcBef>
              <a:spcAft>
                <a:spcPts val="0"/>
              </a:spcAft>
              <a:buNone/>
            </a:pPr>
            <a:r>
              <a:rPr lang="en-US" sz="2400" dirty="0">
                <a:solidFill>
                  <a:schemeClr val="dk1"/>
                </a:solidFill>
                <a:latin typeface="Arial"/>
                <a:ea typeface="Arial"/>
                <a:cs typeface="Arial"/>
                <a:sym typeface="Arial"/>
              </a:rPr>
              <a:t>     If no, what could the teacher have done to promote</a:t>
            </a:r>
            <a:endParaRPr dirty="0"/>
          </a:p>
          <a:p>
            <a:pPr marL="0" marR="0" lvl="0" indent="0" algn="l" rtl="0">
              <a:spcBef>
                <a:spcPts val="0"/>
              </a:spcBef>
              <a:spcAft>
                <a:spcPts val="0"/>
              </a:spcAft>
              <a:buNone/>
            </a:pPr>
            <a:r>
              <a:rPr lang="en-US" sz="2400" dirty="0">
                <a:solidFill>
                  <a:schemeClr val="dk1"/>
                </a:solidFill>
                <a:latin typeface="Arial"/>
                <a:ea typeface="Arial"/>
                <a:cs typeface="Arial"/>
                <a:sym typeface="Arial"/>
              </a:rPr>
              <a:t>     equity through mathematical discourse?</a:t>
            </a:r>
            <a:endParaRPr dirty="0"/>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r>
              <a:rPr lang="en-US" sz="2400" dirty="0">
                <a:solidFill>
                  <a:schemeClr val="dk1"/>
                </a:solidFill>
                <a:latin typeface="Arial"/>
                <a:ea typeface="Arial"/>
                <a:cs typeface="Arial"/>
                <a:sym typeface="Arial"/>
              </a:rPr>
              <a:t>3.  To what extent did the discourse facilitate student</a:t>
            </a:r>
            <a:endParaRPr dirty="0"/>
          </a:p>
          <a:p>
            <a:pPr marL="0" marR="0" lvl="0" indent="0" algn="l" rtl="0">
              <a:spcBef>
                <a:spcPts val="0"/>
              </a:spcBef>
              <a:spcAft>
                <a:spcPts val="0"/>
              </a:spcAft>
              <a:buNone/>
            </a:pPr>
            <a:r>
              <a:rPr lang="en-US" sz="2400" dirty="0">
                <a:solidFill>
                  <a:schemeClr val="dk1"/>
                </a:solidFill>
                <a:latin typeface="Arial"/>
                <a:ea typeface="Arial"/>
                <a:cs typeface="Arial"/>
                <a:sym typeface="Arial"/>
              </a:rPr>
              <a:t>     explanations or clarify their thinking?</a:t>
            </a:r>
            <a:endParaRPr sz="1200" i="1" dirty="0">
              <a:solidFill>
                <a:schemeClr val="dk1"/>
              </a:solidFill>
              <a:latin typeface="Arial"/>
              <a:ea typeface="Arial"/>
              <a:cs typeface="Arial"/>
              <a:sym typeface="Arial"/>
            </a:endParaRPr>
          </a:p>
        </p:txBody>
      </p:sp>
      <p:pic>
        <p:nvPicPr>
          <p:cNvPr id="563" name="Google Shape;563;p39" descr="A close up of a logo&#10;&#10;Description automatically generated"/>
          <p:cNvPicPr preferRelativeResize="0"/>
          <p:nvPr/>
        </p:nvPicPr>
        <p:blipFill rotWithShape="1">
          <a:blip r:embed="rId6">
            <a:alphaModFix/>
          </a:blip>
          <a:srcRect/>
          <a:stretch/>
        </p:blipFill>
        <p:spPr>
          <a:xfrm>
            <a:off x="8207789" y="5994579"/>
            <a:ext cx="797315" cy="8634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
          <p:cNvSpPr txBox="1"/>
          <p:nvPr/>
        </p:nvSpPr>
        <p:spPr>
          <a:xfrm>
            <a:off x="1147740" y="725576"/>
            <a:ext cx="8255001"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000">
              <a:solidFill>
                <a:schemeClr val="dk1"/>
              </a:solidFill>
              <a:latin typeface="Verdana"/>
              <a:ea typeface="Verdana"/>
              <a:cs typeface="Verdana"/>
              <a:sym typeface="Verdana"/>
            </a:endParaRPr>
          </a:p>
          <a:p>
            <a:pPr marL="0" marR="0" lvl="0" indent="0" algn="ctr" rtl="0">
              <a:spcBef>
                <a:spcPts val="0"/>
              </a:spcBef>
              <a:spcAft>
                <a:spcPts val="0"/>
              </a:spcAft>
              <a:buNone/>
            </a:pPr>
            <a:endParaRPr sz="3200" b="1">
              <a:solidFill>
                <a:srgbClr val="003366"/>
              </a:solidFill>
              <a:latin typeface="Verdana"/>
              <a:ea typeface="Verdana"/>
              <a:cs typeface="Verdana"/>
              <a:sym typeface="Verdana"/>
            </a:endParaRPr>
          </a:p>
        </p:txBody>
      </p:sp>
      <p:pic>
        <p:nvPicPr>
          <p:cNvPr id="201" name="Google Shape;201;p4"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202" name="Google Shape;202;p4"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203" name="Google Shape;203;p4"/>
          <p:cNvSpPr txBox="1"/>
          <p:nvPr/>
        </p:nvSpPr>
        <p:spPr>
          <a:xfrm>
            <a:off x="1435622" y="277496"/>
            <a:ext cx="7611040" cy="998350"/>
          </a:xfrm>
          <a:prstGeom prst="rect">
            <a:avLst/>
          </a:prstGeom>
          <a:noFill/>
          <a:ln>
            <a:noFill/>
          </a:ln>
        </p:spPr>
        <p:txBody>
          <a:bodyPr spcFirstLastPara="1" wrap="square" lIns="0" tIns="13325" rIns="0" bIns="0" anchor="ctr" anchorCtr="0">
            <a:spAutoFit/>
          </a:bodyPr>
          <a:lstStyle/>
          <a:p>
            <a:pPr marL="0" marR="5080" lvl="0" indent="12700" algn="l" rtl="0">
              <a:spcBef>
                <a:spcPts val="0"/>
              </a:spcBef>
              <a:spcAft>
                <a:spcPts val="0"/>
              </a:spcAft>
              <a:buClr>
                <a:schemeClr val="dk1"/>
              </a:buClr>
              <a:buSzPts val="3200"/>
              <a:buFont typeface="Arial"/>
              <a:buNone/>
            </a:pPr>
            <a:r>
              <a:rPr lang="en-US" sz="3200" b="1">
                <a:solidFill>
                  <a:schemeClr val="dk1"/>
                </a:solidFill>
                <a:latin typeface="Arial"/>
                <a:ea typeface="Arial"/>
                <a:cs typeface="Arial"/>
                <a:sym typeface="Arial"/>
              </a:rPr>
              <a:t>A 25-year History of Standards-Based Mathematics Education Reform</a:t>
            </a:r>
            <a:endParaRPr/>
          </a:p>
        </p:txBody>
      </p:sp>
      <p:sp>
        <p:nvSpPr>
          <p:cNvPr id="204" name="Google Shape;204;p4"/>
          <p:cNvSpPr txBox="1"/>
          <p:nvPr/>
        </p:nvSpPr>
        <p:spPr>
          <a:xfrm>
            <a:off x="1422400" y="1563746"/>
            <a:ext cx="7073900" cy="464742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 </a:t>
            </a:r>
            <a:r>
              <a:rPr lang="en-US" sz="2800" b="1">
                <a:solidFill>
                  <a:schemeClr val="dk1"/>
                </a:solidFill>
                <a:latin typeface="Calibri"/>
                <a:ea typeface="Calibri"/>
                <a:cs typeface="Calibri"/>
                <a:sym typeface="Calibri"/>
              </a:rPr>
              <a:t>2014 </a:t>
            </a:r>
            <a:r>
              <a:rPr lang="en-US" sz="2800" i="1">
                <a:solidFill>
                  <a:schemeClr val="dk1"/>
                </a:solidFill>
                <a:latin typeface="Calibri"/>
                <a:ea typeface="Calibri"/>
                <a:cs typeface="Calibri"/>
                <a:sym typeface="Calibri"/>
              </a:rPr>
              <a:t>Principles to Actions: Ensuring      </a:t>
            </a:r>
            <a:endParaRPr/>
          </a:p>
          <a:p>
            <a:pPr marL="0" marR="0" lvl="0" indent="0" algn="l" rtl="0">
              <a:spcBef>
                <a:spcPts val="0"/>
              </a:spcBef>
              <a:spcAft>
                <a:spcPts val="0"/>
              </a:spcAft>
              <a:buNone/>
            </a:pPr>
            <a:r>
              <a:rPr lang="en-US" sz="2800" i="1">
                <a:solidFill>
                  <a:schemeClr val="dk1"/>
                </a:solidFill>
                <a:latin typeface="Calibri"/>
                <a:ea typeface="Calibri"/>
                <a:cs typeface="Calibri"/>
                <a:sym typeface="Calibri"/>
              </a:rPr>
              <a:t>           Mathematical Success for All</a:t>
            </a:r>
            <a:endParaRPr/>
          </a:p>
          <a:p>
            <a:pPr marL="0" marR="0" lvl="0" indent="0" algn="l" rtl="0">
              <a:spcBef>
                <a:spcPts val="0"/>
              </a:spcBef>
              <a:spcAft>
                <a:spcPts val="0"/>
              </a:spcAft>
              <a:buNone/>
            </a:pP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                                      </a:t>
            </a:r>
            <a:r>
              <a:rPr lang="en-US" sz="2400">
                <a:solidFill>
                  <a:schemeClr val="dk1"/>
                </a:solidFill>
                <a:latin typeface="Arial"/>
                <a:ea typeface="Arial"/>
                <a:cs typeface="Arial"/>
                <a:sym typeface="Arial"/>
              </a:rPr>
              <a:t>The overarching message of    </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                               </a:t>
            </a:r>
            <a:r>
              <a:rPr lang="en-US" sz="2400" i="1">
                <a:solidFill>
                  <a:schemeClr val="dk1"/>
                </a:solidFill>
                <a:latin typeface="Arial"/>
                <a:ea typeface="Arial"/>
                <a:cs typeface="Arial"/>
                <a:sym typeface="Arial"/>
              </a:rPr>
              <a:t>Principles to Actions </a:t>
            </a:r>
            <a:r>
              <a:rPr lang="en-US" sz="2400">
                <a:solidFill>
                  <a:schemeClr val="dk1"/>
                </a:solidFill>
                <a:latin typeface="Arial"/>
                <a:ea typeface="Arial"/>
                <a:cs typeface="Arial"/>
                <a:sym typeface="Arial"/>
              </a:rPr>
              <a:t>is that          </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effective teaching </a:t>
            </a:r>
            <a:r>
              <a:rPr lang="en-US" sz="2400">
                <a:solidFill>
                  <a:schemeClr val="dk1"/>
                </a:solidFill>
                <a:latin typeface="Arial"/>
                <a:ea typeface="Arial"/>
                <a:cs typeface="Arial"/>
                <a:sym typeface="Arial"/>
              </a:rPr>
              <a:t>is the non-</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                               negotiable core necessary to</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                               ensure that all students learn</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                               mathematics.</a:t>
            </a:r>
            <a:endParaRPr/>
          </a:p>
          <a:p>
            <a:pPr marL="0" marR="0" lvl="0" indent="0" algn="l" rtl="0">
              <a:spcBef>
                <a:spcPts val="0"/>
              </a:spcBef>
              <a:spcAft>
                <a:spcPts val="0"/>
              </a:spcAft>
              <a:buNone/>
            </a:pPr>
            <a:endParaRPr sz="2400" i="1">
              <a:solidFill>
                <a:schemeClr val="dk1"/>
              </a:solidFill>
              <a:latin typeface="Arial"/>
              <a:ea typeface="Arial"/>
              <a:cs typeface="Arial"/>
              <a:sym typeface="Arial"/>
            </a:endParaRPr>
          </a:p>
          <a:p>
            <a:pPr marL="0" marR="0" lvl="0" indent="0" algn="l" rtl="0">
              <a:spcBef>
                <a:spcPts val="0"/>
              </a:spcBef>
              <a:spcAft>
                <a:spcPts val="0"/>
              </a:spcAft>
              <a:buNone/>
            </a:pPr>
            <a:endParaRPr sz="2400" i="1">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205" name="Google Shape;205;p4" descr="Principles to Actions: Ensuring Mathematical Success for All ..."/>
          <p:cNvPicPr preferRelativeResize="0"/>
          <p:nvPr/>
        </p:nvPicPr>
        <p:blipFill rotWithShape="1">
          <a:blip r:embed="rId5">
            <a:alphaModFix/>
          </a:blip>
          <a:srcRect/>
          <a:stretch/>
        </p:blipFill>
        <p:spPr>
          <a:xfrm>
            <a:off x="1651001" y="2706746"/>
            <a:ext cx="2325692" cy="331534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pic>
        <p:nvPicPr>
          <p:cNvPr id="569" name="Google Shape;569;p40"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570" name="Google Shape;570;p40"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571" name="Google Shape;571;p40"/>
          <p:cNvSpPr txBox="1"/>
          <p:nvPr/>
        </p:nvSpPr>
        <p:spPr>
          <a:xfrm>
            <a:off x="895867" y="1636923"/>
            <a:ext cx="8109237" cy="2144177"/>
          </a:xfrm>
          <a:prstGeom prst="rect">
            <a:avLst/>
          </a:prstGeom>
          <a:noFill/>
          <a:ln>
            <a:noFill/>
          </a:ln>
        </p:spPr>
        <p:txBody>
          <a:bodyPr spcFirstLastPara="1" wrap="square" lIns="0" tIns="165100" rIns="0" bIns="0" anchor="t" anchorCtr="0">
            <a:spAutoFit/>
          </a:bodyPr>
          <a:lstStyle/>
          <a:p>
            <a:pPr marL="355600" marR="0" lvl="0" indent="-190500" algn="l" rtl="0">
              <a:lnSpc>
                <a:spcPct val="100000"/>
              </a:lnSpc>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55600" marR="0" lvl="0" indent="-190500" algn="l" rtl="0">
              <a:lnSpc>
                <a:spcPct val="100000"/>
              </a:lnSpc>
              <a:spcBef>
                <a:spcPts val="130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572" name="Google Shape;572;p40"/>
          <p:cNvSpPr/>
          <p:nvPr/>
        </p:nvSpPr>
        <p:spPr>
          <a:xfrm>
            <a:off x="639618" y="295175"/>
            <a:ext cx="9373186" cy="1754326"/>
          </a:xfrm>
          <a:prstGeom prst="rect">
            <a:avLst/>
          </a:prstGeom>
          <a:noFill/>
          <a:ln>
            <a:noFill/>
          </a:ln>
        </p:spPr>
        <p:txBody>
          <a:bodyPr spcFirstLastPara="1" wrap="square" lIns="91425" tIns="45700" rIns="91425" bIns="45700" anchor="t" anchorCtr="0">
            <a:spAutoFit/>
          </a:bodyPr>
          <a:lstStyle/>
          <a:p>
            <a:pPr marL="568325" marR="0" lvl="0" indent="0" algn="l" rtl="0">
              <a:spcBef>
                <a:spcPts val="0"/>
              </a:spcBef>
              <a:spcAft>
                <a:spcPts val="0"/>
              </a:spcAft>
              <a:buNone/>
            </a:pPr>
            <a:r>
              <a:rPr lang="en-US" sz="6000" b="1">
                <a:solidFill>
                  <a:schemeClr val="dk1"/>
                </a:solidFill>
                <a:latin typeface="Arial"/>
                <a:ea typeface="Arial"/>
                <a:cs typeface="Arial"/>
                <a:sym typeface="Arial"/>
              </a:rPr>
              <a:t>A Closer Look </a:t>
            </a:r>
            <a:endParaRPr/>
          </a:p>
          <a:p>
            <a:pPr marL="568325" marR="0" lvl="0" indent="0" algn="l" rtl="0">
              <a:spcBef>
                <a:spcPts val="0"/>
              </a:spcBef>
              <a:spcAft>
                <a:spcPts val="0"/>
              </a:spcAft>
              <a:buNone/>
            </a:pPr>
            <a:r>
              <a:rPr lang="en-US" sz="4800" b="1" i="1">
                <a:solidFill>
                  <a:schemeClr val="dk1"/>
                </a:solidFill>
                <a:latin typeface="Arial"/>
                <a:ea typeface="Arial"/>
                <a:cs typeface="Arial"/>
                <a:sym typeface="Arial"/>
              </a:rPr>
              <a:t>     </a:t>
            </a:r>
            <a:endParaRPr/>
          </a:p>
        </p:txBody>
      </p:sp>
      <p:pic>
        <p:nvPicPr>
          <p:cNvPr id="573" name="Google Shape;573;p40" descr="A picture containing mirror&#10;&#10;Description automatically generated"/>
          <p:cNvPicPr preferRelativeResize="0"/>
          <p:nvPr/>
        </p:nvPicPr>
        <p:blipFill rotWithShape="1">
          <a:blip r:embed="rId5">
            <a:alphaModFix/>
          </a:blip>
          <a:srcRect/>
          <a:stretch/>
        </p:blipFill>
        <p:spPr>
          <a:xfrm>
            <a:off x="6562845" y="747760"/>
            <a:ext cx="2064475" cy="1961251"/>
          </a:xfrm>
          <a:prstGeom prst="rect">
            <a:avLst/>
          </a:prstGeom>
          <a:noFill/>
          <a:ln>
            <a:noFill/>
          </a:ln>
        </p:spPr>
      </p:pic>
      <p:sp>
        <p:nvSpPr>
          <p:cNvPr id="574" name="Google Shape;574;p40"/>
          <p:cNvSpPr txBox="1"/>
          <p:nvPr/>
        </p:nvSpPr>
        <p:spPr>
          <a:xfrm>
            <a:off x="259216" y="2146562"/>
            <a:ext cx="8625568" cy="4185761"/>
          </a:xfrm>
          <a:prstGeom prst="rect">
            <a:avLst/>
          </a:prstGeom>
          <a:noFill/>
          <a:ln>
            <a:noFill/>
          </a:ln>
        </p:spPr>
        <p:txBody>
          <a:bodyPr spcFirstLastPara="1" wrap="square" lIns="91425" tIns="45700" rIns="91425" bIns="45700" anchor="t" anchorCtr="0">
            <a:spAutoFit/>
          </a:bodyPr>
          <a:lstStyle/>
          <a:p>
            <a:pPr marL="568325" marR="0" lvl="0" indent="0" algn="ctr" rtl="0">
              <a:spcBef>
                <a:spcPts val="0"/>
              </a:spcBef>
              <a:spcAft>
                <a:spcPts val="0"/>
              </a:spcAft>
              <a:buNone/>
            </a:pPr>
            <a:r>
              <a:rPr lang="en-US" sz="4400" b="1" i="1">
                <a:solidFill>
                  <a:schemeClr val="dk1"/>
                </a:solidFill>
                <a:latin typeface="Arial"/>
                <a:ea typeface="Arial"/>
                <a:cs typeface="Arial"/>
                <a:sym typeface="Arial"/>
              </a:rPr>
              <a:t>Tessellate This</a:t>
            </a:r>
            <a:r>
              <a:rPr lang="en-US" sz="4400" b="1">
                <a:solidFill>
                  <a:schemeClr val="dk1"/>
                </a:solidFill>
                <a:latin typeface="Arial"/>
                <a:ea typeface="Arial"/>
                <a:cs typeface="Arial"/>
                <a:sym typeface="Arial"/>
              </a:rPr>
              <a:t> </a:t>
            </a:r>
            <a:endParaRPr/>
          </a:p>
          <a:p>
            <a:pPr marL="568325" marR="0" lvl="0" indent="0" algn="ctr" rtl="0">
              <a:spcBef>
                <a:spcPts val="0"/>
              </a:spcBef>
              <a:spcAft>
                <a:spcPts val="0"/>
              </a:spcAft>
              <a:buNone/>
            </a:pPr>
            <a:endParaRPr sz="4400" b="1">
              <a:solidFill>
                <a:schemeClr val="dk1"/>
              </a:solidFill>
              <a:latin typeface="Arial"/>
              <a:ea typeface="Arial"/>
              <a:cs typeface="Arial"/>
              <a:sym typeface="Arial"/>
            </a:endParaRPr>
          </a:p>
          <a:p>
            <a:pPr marL="568325" marR="0" lvl="0" indent="0" algn="ctr" rtl="0">
              <a:spcBef>
                <a:spcPts val="0"/>
              </a:spcBef>
              <a:spcAft>
                <a:spcPts val="0"/>
              </a:spcAft>
              <a:buNone/>
            </a:pPr>
            <a:r>
              <a:rPr lang="en-US" sz="3200" b="1">
                <a:solidFill>
                  <a:schemeClr val="dk1"/>
                </a:solidFill>
                <a:latin typeface="Arial"/>
                <a:ea typeface="Arial"/>
                <a:cs typeface="Arial"/>
                <a:sym typeface="Arial"/>
              </a:rPr>
              <a:t>WV Classroom Video Experience</a:t>
            </a:r>
            <a:endParaRPr/>
          </a:p>
          <a:p>
            <a:pPr marL="568325" marR="0" lvl="0" indent="0" algn="ctr" rtl="0">
              <a:spcBef>
                <a:spcPts val="0"/>
              </a:spcBef>
              <a:spcAft>
                <a:spcPts val="0"/>
              </a:spcAft>
              <a:buNone/>
            </a:pPr>
            <a:r>
              <a:rPr lang="en-US" sz="3200" b="1">
                <a:solidFill>
                  <a:schemeClr val="dk1"/>
                </a:solidFill>
                <a:latin typeface="Arial"/>
                <a:ea typeface="Arial"/>
                <a:cs typeface="Arial"/>
                <a:sym typeface="Arial"/>
              </a:rPr>
              <a:t>and the Effective Mathematics </a:t>
            </a:r>
            <a:endParaRPr/>
          </a:p>
          <a:p>
            <a:pPr marL="568325" marR="0" lvl="0" indent="0" algn="ctr" rtl="0">
              <a:spcBef>
                <a:spcPts val="0"/>
              </a:spcBef>
              <a:spcAft>
                <a:spcPts val="0"/>
              </a:spcAft>
              <a:buNone/>
            </a:pPr>
            <a:r>
              <a:rPr lang="en-US" sz="3200" b="1">
                <a:solidFill>
                  <a:schemeClr val="dk1"/>
                </a:solidFill>
                <a:latin typeface="Arial"/>
                <a:ea typeface="Arial"/>
                <a:cs typeface="Arial"/>
                <a:sym typeface="Arial"/>
              </a:rPr>
              <a:t>Teaching Practice:</a:t>
            </a:r>
            <a:br>
              <a:rPr lang="en-US" sz="3200" b="1">
                <a:solidFill>
                  <a:schemeClr val="dk1"/>
                </a:solidFill>
                <a:latin typeface="Arial"/>
                <a:ea typeface="Arial"/>
                <a:cs typeface="Arial"/>
                <a:sym typeface="Arial"/>
              </a:rPr>
            </a:br>
            <a:endParaRPr sz="3200" b="1">
              <a:solidFill>
                <a:schemeClr val="dk1"/>
              </a:solidFill>
              <a:latin typeface="Arial"/>
              <a:ea typeface="Arial"/>
              <a:cs typeface="Arial"/>
              <a:sym typeface="Arial"/>
            </a:endParaRPr>
          </a:p>
          <a:p>
            <a:pPr marL="568325" marR="0" lvl="0" indent="0" algn="ctr" rtl="0">
              <a:spcBef>
                <a:spcPts val="0"/>
              </a:spcBef>
              <a:spcAft>
                <a:spcPts val="0"/>
              </a:spcAft>
              <a:buNone/>
            </a:pPr>
            <a:r>
              <a:rPr lang="en-US" sz="3200" b="1">
                <a:solidFill>
                  <a:srgbClr val="002060"/>
                </a:solidFill>
                <a:latin typeface="Arial"/>
                <a:ea typeface="Arial"/>
                <a:cs typeface="Arial"/>
                <a:sym typeface="Arial"/>
              </a:rPr>
              <a:t>Pose Purposeful Questions</a:t>
            </a:r>
            <a:endParaRPr sz="3200" b="1">
              <a:solidFill>
                <a:srgbClr val="00206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5" name="Google Shape;575;p40" descr="A close up of a logo&#10;&#10;Description automatically generated"/>
          <p:cNvPicPr preferRelativeResize="0"/>
          <p:nvPr/>
        </p:nvPicPr>
        <p:blipFill rotWithShape="1">
          <a:blip r:embed="rId6">
            <a:alphaModFix/>
          </a:blip>
          <a:srcRect/>
          <a:stretch/>
        </p:blipFill>
        <p:spPr>
          <a:xfrm>
            <a:off x="7912908" y="5682670"/>
            <a:ext cx="797315" cy="86342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581" name="Google Shape;581;p41"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582" name="Google Shape;582;p41"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583" name="Google Shape;583;p41"/>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584" name="Google Shape;584;p41"/>
          <p:cNvSpPr txBox="1"/>
          <p:nvPr/>
        </p:nvSpPr>
        <p:spPr>
          <a:xfrm>
            <a:off x="1072127" y="282021"/>
            <a:ext cx="795483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Pose Purposeful Questions</a:t>
            </a:r>
            <a:endParaRPr/>
          </a:p>
        </p:txBody>
      </p:sp>
      <p:sp>
        <p:nvSpPr>
          <p:cNvPr id="585" name="Google Shape;585;p41"/>
          <p:cNvSpPr txBox="1"/>
          <p:nvPr/>
        </p:nvSpPr>
        <p:spPr>
          <a:xfrm>
            <a:off x="1402713" y="1458721"/>
            <a:ext cx="7126925" cy="2659702"/>
          </a:xfrm>
          <a:prstGeom prst="rect">
            <a:avLst/>
          </a:prstGeom>
          <a:noFill/>
          <a:ln>
            <a:noFill/>
          </a:ln>
        </p:spPr>
        <p:txBody>
          <a:bodyPr spcFirstLastPara="1" wrap="square" lIns="0" tIns="165100" rIns="0" bIns="0" anchor="t" anchorCtr="0">
            <a:spAutoFit/>
          </a:bodyPr>
          <a:lstStyle/>
          <a:p>
            <a:pPr marL="12700" marR="5080" lvl="0" indent="0" algn="l" rtl="0">
              <a:lnSpc>
                <a:spcPct val="108000"/>
              </a:lnSpc>
              <a:spcBef>
                <a:spcPts val="0"/>
              </a:spcBef>
              <a:spcAft>
                <a:spcPts val="0"/>
              </a:spcAft>
              <a:buNone/>
            </a:pPr>
            <a:r>
              <a:rPr lang="en-US" sz="3000" dirty="0">
                <a:solidFill>
                  <a:schemeClr val="dk1"/>
                </a:solidFill>
                <a:latin typeface="Arial"/>
                <a:ea typeface="Arial"/>
                <a:cs typeface="Arial"/>
                <a:sym typeface="Arial"/>
              </a:rPr>
              <a:t>Effective teaching of mathematics uses  purposeful questions to assess and advance student reasoning and sense making about important mathematical ideas and relationships.</a:t>
            </a:r>
            <a:endParaRPr sz="3000" dirty="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42"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592" name="Google Shape;592;p42"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593" name="Google Shape;593;p42"/>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594" name="Google Shape;594;p42"/>
          <p:cNvSpPr/>
          <p:nvPr/>
        </p:nvSpPr>
        <p:spPr>
          <a:xfrm>
            <a:off x="1110575" y="994465"/>
            <a:ext cx="7820026" cy="3293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Effective Questions should:</a:t>
            </a:r>
            <a:endParaRPr/>
          </a:p>
          <a:p>
            <a:pPr marL="457200" marR="0" lvl="0" indent="-457200" algn="l" rtl="0">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Reveal students’ current understandings</a:t>
            </a:r>
            <a:endParaRPr/>
          </a:p>
          <a:p>
            <a:pPr marL="457200" marR="0" lvl="0" indent="-457200" algn="l" rtl="0">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Encourage students to explain, elaborate or clarify their thinking</a:t>
            </a:r>
            <a:endParaRPr/>
          </a:p>
          <a:p>
            <a:pPr marL="457200" marR="0" lvl="0" indent="-457200" algn="l" rtl="0">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Make the mathematics more visible and accessible for students</a:t>
            </a:r>
            <a:endParaRPr/>
          </a:p>
          <a:p>
            <a:pPr marL="342900" marR="0" lvl="0" indent="-190500" algn="l" rtl="0">
              <a:spcBef>
                <a:spcPts val="1200"/>
              </a:spcBef>
              <a:spcAft>
                <a:spcPts val="0"/>
              </a:spcAft>
              <a:buClr>
                <a:schemeClr val="dk1"/>
              </a:buClr>
              <a:buSzPts val="2400"/>
              <a:buFont typeface="Arial"/>
              <a:buNone/>
            </a:pPr>
            <a:endParaRPr sz="2400" b="1" i="1">
              <a:solidFill>
                <a:schemeClr val="dk1"/>
              </a:solidFill>
              <a:latin typeface="Arial"/>
              <a:ea typeface="Arial"/>
              <a:cs typeface="Arial"/>
              <a:sym typeface="Arial"/>
            </a:endParaRPr>
          </a:p>
        </p:txBody>
      </p:sp>
      <p:sp>
        <p:nvSpPr>
          <p:cNvPr id="595" name="Google Shape;595;p42"/>
          <p:cNvSpPr txBox="1"/>
          <p:nvPr/>
        </p:nvSpPr>
        <p:spPr>
          <a:xfrm>
            <a:off x="1072127" y="282021"/>
            <a:ext cx="795483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Pose Purposeful Questions</a:t>
            </a:r>
            <a:endParaRPr/>
          </a:p>
        </p:txBody>
      </p:sp>
      <p:sp>
        <p:nvSpPr>
          <p:cNvPr id="596" name="Google Shape;596;p42"/>
          <p:cNvSpPr txBox="1"/>
          <p:nvPr/>
        </p:nvSpPr>
        <p:spPr>
          <a:xfrm>
            <a:off x="1020617" y="3973166"/>
            <a:ext cx="8006339" cy="2647748"/>
          </a:xfrm>
          <a:prstGeom prst="rect">
            <a:avLst/>
          </a:prstGeom>
          <a:solidFill>
            <a:srgbClr val="DAEE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1">
                <a:solidFill>
                  <a:srgbClr val="000000"/>
                </a:solidFill>
                <a:latin typeface="Arial"/>
                <a:ea typeface="Arial"/>
                <a:cs typeface="Arial"/>
                <a:sym typeface="Arial"/>
              </a:rPr>
              <a:t>Teachers’ questions are crucial </a:t>
            </a:r>
            <a:r>
              <a:rPr lang="en-US" sz="2400" i="1">
                <a:solidFill>
                  <a:srgbClr val="000000"/>
                </a:solidFill>
                <a:latin typeface="Arial"/>
                <a:ea typeface="Arial"/>
                <a:cs typeface="Arial"/>
                <a:sym typeface="Arial"/>
              </a:rPr>
              <a:t>in helping students make connections and learn important mathematics concepts. Teachers need to know how students typically think about particular concepts, how to determine what a particular student or group of students thinks about those ideas, and how to help students deepen their understanding.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pic>
        <p:nvPicPr>
          <p:cNvPr id="602" name="Google Shape;602;p43"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603" name="Google Shape;603;p43"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604" name="Google Shape;604;p43"/>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605" name="Google Shape;605;p43"/>
          <p:cNvSpPr txBox="1"/>
          <p:nvPr/>
        </p:nvSpPr>
        <p:spPr>
          <a:xfrm>
            <a:off x="-348057" y="282021"/>
            <a:ext cx="8520600" cy="7636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000"/>
              <a:buFont typeface="Calibri"/>
              <a:buNone/>
            </a:pPr>
            <a:endParaRPr sz="4000" b="1">
              <a:solidFill>
                <a:schemeClr val="dk1"/>
              </a:solidFill>
              <a:latin typeface="Arial"/>
              <a:ea typeface="Arial"/>
              <a:cs typeface="Arial"/>
              <a:sym typeface="Arial"/>
            </a:endParaRPr>
          </a:p>
        </p:txBody>
      </p:sp>
      <p:pic>
        <p:nvPicPr>
          <p:cNvPr id="606" name="Google Shape;606;p43"/>
          <p:cNvPicPr preferRelativeResize="0"/>
          <p:nvPr/>
        </p:nvPicPr>
        <p:blipFill rotWithShape="1">
          <a:blip r:embed="rId5">
            <a:alphaModFix/>
          </a:blip>
          <a:srcRect/>
          <a:stretch/>
        </p:blipFill>
        <p:spPr>
          <a:xfrm>
            <a:off x="889121" y="1351366"/>
            <a:ext cx="8254877" cy="5506634"/>
          </a:xfrm>
          <a:prstGeom prst="rect">
            <a:avLst/>
          </a:prstGeom>
          <a:noFill/>
          <a:ln>
            <a:noFill/>
          </a:ln>
        </p:spPr>
      </p:pic>
      <p:sp>
        <p:nvSpPr>
          <p:cNvPr id="607" name="Google Shape;607;p43"/>
          <p:cNvSpPr txBox="1"/>
          <p:nvPr/>
        </p:nvSpPr>
        <p:spPr>
          <a:xfrm>
            <a:off x="1072127" y="309878"/>
            <a:ext cx="795483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Pose Purposeful Questions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pic>
        <p:nvPicPr>
          <p:cNvPr id="613" name="Google Shape;613;p44"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614" name="Google Shape;614;p44"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615" name="Google Shape;615;p44"/>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616" name="Google Shape;616;p44"/>
          <p:cNvSpPr txBox="1"/>
          <p:nvPr/>
        </p:nvSpPr>
        <p:spPr>
          <a:xfrm>
            <a:off x="-348057" y="282021"/>
            <a:ext cx="8520600" cy="7636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000"/>
              <a:buFont typeface="Arial"/>
              <a:buNone/>
            </a:pPr>
            <a:r>
              <a:rPr lang="en-US" sz="4000" b="1">
                <a:solidFill>
                  <a:schemeClr val="dk1"/>
                </a:solidFill>
                <a:latin typeface="Arial"/>
                <a:ea typeface="Arial"/>
                <a:cs typeface="Arial"/>
                <a:sym typeface="Arial"/>
              </a:rPr>
              <a:t>Five Types of Questions</a:t>
            </a:r>
            <a:endParaRPr/>
          </a:p>
        </p:txBody>
      </p:sp>
      <p:graphicFrame>
        <p:nvGraphicFramePr>
          <p:cNvPr id="617" name="Google Shape;617;p44" descr="five question types table with purposes of each"/>
          <p:cNvGraphicFramePr/>
          <p:nvPr/>
        </p:nvGraphicFramePr>
        <p:xfrm>
          <a:off x="1020618" y="1268410"/>
          <a:ext cx="7961325" cy="5594904"/>
        </p:xfrm>
        <a:graphic>
          <a:graphicData uri="http://schemas.openxmlformats.org/drawingml/2006/table">
            <a:tbl>
              <a:tblPr firstRow="1" firstCol="1" bandRow="1">
                <a:noFill/>
                <a:tableStyleId>{2AF2AE68-F049-4EC7-958B-7BFF62B70066}</a:tableStyleId>
              </a:tblPr>
              <a:tblGrid>
                <a:gridCol w="2293500">
                  <a:extLst>
                    <a:ext uri="{9D8B030D-6E8A-4147-A177-3AD203B41FA5}">
                      <a16:colId xmlns:a16="http://schemas.microsoft.com/office/drawing/2014/main" val="20000"/>
                    </a:ext>
                  </a:extLst>
                </a:gridCol>
                <a:gridCol w="5667825">
                  <a:extLst>
                    <a:ext uri="{9D8B030D-6E8A-4147-A177-3AD203B41FA5}">
                      <a16:colId xmlns:a16="http://schemas.microsoft.com/office/drawing/2014/main" val="20001"/>
                    </a:ext>
                  </a:extLst>
                </a:gridCol>
              </a:tblGrid>
              <a:tr h="360450">
                <a:tc>
                  <a:txBody>
                    <a:bodyPr/>
                    <a:lstStyle/>
                    <a:p>
                      <a:pPr marL="0" marR="0" lvl="0" indent="0" algn="ctr" rtl="0">
                        <a:lnSpc>
                          <a:spcPct val="106000"/>
                        </a:lnSpc>
                        <a:spcBef>
                          <a:spcPts val="0"/>
                        </a:spcBef>
                        <a:spcAft>
                          <a:spcPts val="0"/>
                        </a:spcAft>
                        <a:buNone/>
                      </a:pPr>
                      <a:r>
                        <a:rPr lang="en-US" sz="2000">
                          <a:latin typeface="Arial"/>
                          <a:ea typeface="Arial"/>
                          <a:cs typeface="Arial"/>
                          <a:sym typeface="Arial"/>
                        </a:rPr>
                        <a:t>Question Type</a:t>
                      </a:r>
                      <a:endParaRPr sz="2000">
                        <a:latin typeface="Arial"/>
                        <a:ea typeface="Arial"/>
                        <a:cs typeface="Arial"/>
                        <a:sym typeface="Arial"/>
                      </a:endParaRPr>
                    </a:p>
                  </a:txBody>
                  <a:tcPr marL="68575" marR="68575" marT="0" marB="0">
                    <a:solidFill>
                      <a:srgbClr val="17365D"/>
                    </a:solidFill>
                  </a:tcPr>
                </a:tc>
                <a:tc>
                  <a:txBody>
                    <a:bodyPr/>
                    <a:lstStyle/>
                    <a:p>
                      <a:pPr marL="0" marR="0" lvl="0" indent="0" algn="ctr" rtl="0">
                        <a:lnSpc>
                          <a:spcPct val="106000"/>
                        </a:lnSpc>
                        <a:spcBef>
                          <a:spcPts val="0"/>
                        </a:spcBef>
                        <a:spcAft>
                          <a:spcPts val="0"/>
                        </a:spcAft>
                        <a:buNone/>
                      </a:pPr>
                      <a:r>
                        <a:rPr lang="en-US" sz="2000">
                          <a:latin typeface="Arial"/>
                          <a:ea typeface="Arial"/>
                          <a:cs typeface="Arial"/>
                          <a:sym typeface="Arial"/>
                        </a:rPr>
                        <a:t>Purpose</a:t>
                      </a:r>
                      <a:endParaRPr sz="2000">
                        <a:latin typeface="Arial"/>
                        <a:ea typeface="Arial"/>
                        <a:cs typeface="Arial"/>
                        <a:sym typeface="Arial"/>
                      </a:endParaRPr>
                    </a:p>
                  </a:txBody>
                  <a:tcPr marL="68575" marR="68575" marT="0" marB="0">
                    <a:solidFill>
                      <a:srgbClr val="17365D"/>
                    </a:solidFill>
                  </a:tcPr>
                </a:tc>
                <a:extLst>
                  <a:ext uri="{0D108BD9-81ED-4DB2-BD59-A6C34878D82A}">
                    <a16:rowId xmlns:a16="http://schemas.microsoft.com/office/drawing/2014/main" val="10000"/>
                  </a:ext>
                </a:extLst>
              </a:tr>
              <a:tr h="720900">
                <a:tc>
                  <a:txBody>
                    <a:bodyPr/>
                    <a:lstStyle/>
                    <a:p>
                      <a:pPr marL="0" marR="0" lvl="0" indent="0" algn="l" rtl="0">
                        <a:lnSpc>
                          <a:spcPct val="106000"/>
                        </a:lnSpc>
                        <a:spcBef>
                          <a:spcPts val="0"/>
                        </a:spcBef>
                        <a:spcAft>
                          <a:spcPts val="0"/>
                        </a:spcAft>
                        <a:buNone/>
                      </a:pPr>
                      <a:r>
                        <a:rPr lang="en-US" sz="2000">
                          <a:latin typeface="Arial"/>
                          <a:ea typeface="Arial"/>
                          <a:cs typeface="Arial"/>
                          <a:sym typeface="Arial"/>
                        </a:rPr>
                        <a:t>Gathering Information</a:t>
                      </a:r>
                      <a:endParaRPr sz="2000">
                        <a:latin typeface="Arial"/>
                        <a:ea typeface="Arial"/>
                        <a:cs typeface="Arial"/>
                        <a:sym typeface="Arial"/>
                      </a:endParaRPr>
                    </a:p>
                  </a:txBody>
                  <a:tcPr marL="68575" marR="68575" marT="0" marB="0" anchor="ctr">
                    <a:solidFill>
                      <a:srgbClr val="17365D"/>
                    </a:solidFill>
                  </a:tcPr>
                </a:tc>
                <a:tc>
                  <a:txBody>
                    <a:bodyPr/>
                    <a:lstStyle/>
                    <a:p>
                      <a:pPr marL="0" marR="0" lvl="0" indent="0" algn="l" rtl="0">
                        <a:lnSpc>
                          <a:spcPct val="106000"/>
                        </a:lnSpc>
                        <a:spcBef>
                          <a:spcPts val="0"/>
                        </a:spcBef>
                        <a:spcAft>
                          <a:spcPts val="0"/>
                        </a:spcAft>
                        <a:buNone/>
                      </a:pPr>
                      <a:r>
                        <a:rPr lang="en-US" sz="2000">
                          <a:latin typeface="Arial"/>
                          <a:ea typeface="Arial"/>
                          <a:cs typeface="Arial"/>
                          <a:sym typeface="Arial"/>
                        </a:rPr>
                        <a:t>Ask students to recall facts, definitions, or procedures.</a:t>
                      </a:r>
                      <a:endParaRPr/>
                    </a:p>
                  </a:txBody>
                  <a:tcPr marL="68575" marR="68575" marT="0" marB="0">
                    <a:solidFill>
                      <a:srgbClr val="8CB3E3"/>
                    </a:solidFill>
                  </a:tcPr>
                </a:tc>
                <a:extLst>
                  <a:ext uri="{0D108BD9-81ED-4DB2-BD59-A6C34878D82A}">
                    <a16:rowId xmlns:a16="http://schemas.microsoft.com/office/drawing/2014/main" val="10001"/>
                  </a:ext>
                </a:extLst>
              </a:tr>
              <a:tr h="1081375">
                <a:tc>
                  <a:txBody>
                    <a:bodyPr/>
                    <a:lstStyle/>
                    <a:p>
                      <a:pPr marL="0" marR="0" lvl="0" indent="0" algn="l" rtl="0">
                        <a:lnSpc>
                          <a:spcPct val="106000"/>
                        </a:lnSpc>
                        <a:spcBef>
                          <a:spcPts val="0"/>
                        </a:spcBef>
                        <a:spcAft>
                          <a:spcPts val="0"/>
                        </a:spcAft>
                        <a:buNone/>
                      </a:pPr>
                      <a:r>
                        <a:rPr lang="en-US" sz="2000">
                          <a:latin typeface="Arial"/>
                          <a:ea typeface="Arial"/>
                          <a:cs typeface="Arial"/>
                          <a:sym typeface="Arial"/>
                        </a:rPr>
                        <a:t>Probing thinking</a:t>
                      </a:r>
                      <a:endParaRPr sz="2000">
                        <a:latin typeface="Arial"/>
                        <a:ea typeface="Arial"/>
                        <a:cs typeface="Arial"/>
                        <a:sym typeface="Arial"/>
                      </a:endParaRPr>
                    </a:p>
                  </a:txBody>
                  <a:tcPr marL="68575" marR="68575" marT="0" marB="0" anchor="ctr">
                    <a:solidFill>
                      <a:srgbClr val="17365D"/>
                    </a:solidFill>
                  </a:tcPr>
                </a:tc>
                <a:tc>
                  <a:txBody>
                    <a:bodyPr/>
                    <a:lstStyle/>
                    <a:p>
                      <a:pPr marL="0" marR="0" lvl="0" indent="0" algn="l" rtl="0">
                        <a:lnSpc>
                          <a:spcPct val="106000"/>
                        </a:lnSpc>
                        <a:spcBef>
                          <a:spcPts val="0"/>
                        </a:spcBef>
                        <a:spcAft>
                          <a:spcPts val="0"/>
                        </a:spcAft>
                        <a:buNone/>
                      </a:pPr>
                      <a:r>
                        <a:rPr lang="en-US" sz="2000">
                          <a:latin typeface="Arial"/>
                          <a:ea typeface="Arial"/>
                          <a:cs typeface="Arial"/>
                          <a:sym typeface="Arial"/>
                        </a:rPr>
                        <a:t>Ask students to explain, elaborate, or clarify their thinking, including articulating the steps in solution methods or completion of a task.</a:t>
                      </a:r>
                      <a:endParaRPr sz="2000">
                        <a:latin typeface="Arial"/>
                        <a:ea typeface="Arial"/>
                        <a:cs typeface="Arial"/>
                        <a:sym typeface="Arial"/>
                      </a:endParaRPr>
                    </a:p>
                  </a:txBody>
                  <a:tcPr marL="68575" marR="68575" marT="0" marB="0">
                    <a:solidFill>
                      <a:srgbClr val="8CB3E3"/>
                    </a:solidFill>
                  </a:tcPr>
                </a:tc>
                <a:extLst>
                  <a:ext uri="{0D108BD9-81ED-4DB2-BD59-A6C34878D82A}">
                    <a16:rowId xmlns:a16="http://schemas.microsoft.com/office/drawing/2014/main" val="10002"/>
                  </a:ext>
                </a:extLst>
              </a:tr>
              <a:tr h="1081375">
                <a:tc>
                  <a:txBody>
                    <a:bodyPr/>
                    <a:lstStyle/>
                    <a:p>
                      <a:pPr marL="0" marR="0" lvl="0" indent="0" algn="l" rtl="0">
                        <a:lnSpc>
                          <a:spcPct val="106000"/>
                        </a:lnSpc>
                        <a:spcBef>
                          <a:spcPts val="0"/>
                        </a:spcBef>
                        <a:spcAft>
                          <a:spcPts val="0"/>
                        </a:spcAft>
                        <a:buNone/>
                      </a:pPr>
                      <a:r>
                        <a:rPr lang="en-US" sz="2000">
                          <a:latin typeface="Arial"/>
                          <a:ea typeface="Arial"/>
                          <a:cs typeface="Arial"/>
                          <a:sym typeface="Arial"/>
                        </a:rPr>
                        <a:t>Making the mathematics visible</a:t>
                      </a:r>
                      <a:endParaRPr sz="2000">
                        <a:latin typeface="Arial"/>
                        <a:ea typeface="Arial"/>
                        <a:cs typeface="Arial"/>
                        <a:sym typeface="Arial"/>
                      </a:endParaRPr>
                    </a:p>
                  </a:txBody>
                  <a:tcPr marL="68575" marR="68575" marT="0" marB="0" anchor="ctr">
                    <a:solidFill>
                      <a:srgbClr val="17365D"/>
                    </a:solidFill>
                  </a:tcPr>
                </a:tc>
                <a:tc>
                  <a:txBody>
                    <a:bodyPr/>
                    <a:lstStyle/>
                    <a:p>
                      <a:pPr marL="0" marR="0" lvl="0" indent="0" algn="l" rtl="0">
                        <a:lnSpc>
                          <a:spcPct val="106000"/>
                        </a:lnSpc>
                        <a:spcBef>
                          <a:spcPts val="0"/>
                        </a:spcBef>
                        <a:spcAft>
                          <a:spcPts val="0"/>
                        </a:spcAft>
                        <a:buNone/>
                      </a:pPr>
                      <a:r>
                        <a:rPr lang="en-US" sz="2000">
                          <a:latin typeface="Arial"/>
                          <a:ea typeface="Arial"/>
                          <a:cs typeface="Arial"/>
                          <a:sym typeface="Arial"/>
                        </a:rPr>
                        <a:t>Ask students to discuss mathematical structures and make connections among mathematical ideas and relationships.</a:t>
                      </a:r>
                      <a:endParaRPr sz="2000">
                        <a:latin typeface="Arial"/>
                        <a:ea typeface="Arial"/>
                        <a:cs typeface="Arial"/>
                        <a:sym typeface="Arial"/>
                      </a:endParaRPr>
                    </a:p>
                  </a:txBody>
                  <a:tcPr marL="68575" marR="68575" marT="0" marB="0">
                    <a:solidFill>
                      <a:srgbClr val="8CB3E3"/>
                    </a:solidFill>
                  </a:tcPr>
                </a:tc>
                <a:extLst>
                  <a:ext uri="{0D108BD9-81ED-4DB2-BD59-A6C34878D82A}">
                    <a16:rowId xmlns:a16="http://schemas.microsoft.com/office/drawing/2014/main" val="10003"/>
                  </a:ext>
                </a:extLst>
              </a:tr>
              <a:tr h="1081375">
                <a:tc>
                  <a:txBody>
                    <a:bodyPr/>
                    <a:lstStyle/>
                    <a:p>
                      <a:pPr marL="0" marR="0" lvl="0" indent="0" algn="l" rtl="0">
                        <a:lnSpc>
                          <a:spcPct val="106000"/>
                        </a:lnSpc>
                        <a:spcBef>
                          <a:spcPts val="0"/>
                        </a:spcBef>
                        <a:spcAft>
                          <a:spcPts val="0"/>
                        </a:spcAft>
                        <a:buNone/>
                      </a:pPr>
                      <a:r>
                        <a:rPr lang="en-US" sz="2000">
                          <a:latin typeface="Arial"/>
                          <a:ea typeface="Arial"/>
                          <a:cs typeface="Arial"/>
                          <a:sym typeface="Arial"/>
                        </a:rPr>
                        <a:t>Encouraging reflection and justification</a:t>
                      </a:r>
                      <a:endParaRPr sz="2000">
                        <a:latin typeface="Arial"/>
                        <a:ea typeface="Arial"/>
                        <a:cs typeface="Arial"/>
                        <a:sym typeface="Arial"/>
                      </a:endParaRPr>
                    </a:p>
                  </a:txBody>
                  <a:tcPr marL="68575" marR="68575" marT="0" marB="0" anchor="ctr">
                    <a:solidFill>
                      <a:srgbClr val="17365D"/>
                    </a:solidFill>
                  </a:tcPr>
                </a:tc>
                <a:tc>
                  <a:txBody>
                    <a:bodyPr/>
                    <a:lstStyle/>
                    <a:p>
                      <a:pPr marL="0" marR="0" lvl="0" indent="0" algn="l" rtl="0">
                        <a:lnSpc>
                          <a:spcPct val="106000"/>
                        </a:lnSpc>
                        <a:spcBef>
                          <a:spcPts val="0"/>
                        </a:spcBef>
                        <a:spcAft>
                          <a:spcPts val="0"/>
                        </a:spcAft>
                        <a:buNone/>
                      </a:pPr>
                      <a:r>
                        <a:rPr lang="en-US" sz="2000">
                          <a:latin typeface="Arial"/>
                          <a:ea typeface="Arial"/>
                          <a:cs typeface="Arial"/>
                          <a:sym typeface="Arial"/>
                        </a:rPr>
                        <a:t>Reveal deeper insight into student reasoning and actions, including asking students to argue for the validity of their work.</a:t>
                      </a:r>
                      <a:endParaRPr sz="2000">
                        <a:latin typeface="Arial"/>
                        <a:ea typeface="Arial"/>
                        <a:cs typeface="Arial"/>
                        <a:sym typeface="Arial"/>
                      </a:endParaRPr>
                    </a:p>
                  </a:txBody>
                  <a:tcPr marL="68575" marR="68575" marT="0" marB="0">
                    <a:solidFill>
                      <a:srgbClr val="8CB3E3"/>
                    </a:solidFill>
                  </a:tcPr>
                </a:tc>
                <a:extLst>
                  <a:ext uri="{0D108BD9-81ED-4DB2-BD59-A6C34878D82A}">
                    <a16:rowId xmlns:a16="http://schemas.microsoft.com/office/drawing/2014/main" val="10004"/>
                  </a:ext>
                </a:extLst>
              </a:tr>
              <a:tr h="1081375">
                <a:tc>
                  <a:txBody>
                    <a:bodyPr/>
                    <a:lstStyle/>
                    <a:p>
                      <a:pPr marL="0" marR="0" lvl="0" indent="0" algn="l" rtl="0">
                        <a:lnSpc>
                          <a:spcPct val="106000"/>
                        </a:lnSpc>
                        <a:spcBef>
                          <a:spcPts val="0"/>
                        </a:spcBef>
                        <a:spcAft>
                          <a:spcPts val="0"/>
                        </a:spcAft>
                        <a:buNone/>
                      </a:pPr>
                      <a:r>
                        <a:rPr lang="en-US" sz="2000">
                          <a:latin typeface="Arial"/>
                          <a:ea typeface="Arial"/>
                          <a:cs typeface="Arial"/>
                          <a:sym typeface="Arial"/>
                        </a:rPr>
                        <a:t>Engaging with the reasoning of others</a:t>
                      </a:r>
                      <a:endParaRPr sz="2000">
                        <a:latin typeface="Arial"/>
                        <a:ea typeface="Arial"/>
                        <a:cs typeface="Arial"/>
                        <a:sym typeface="Arial"/>
                      </a:endParaRPr>
                    </a:p>
                  </a:txBody>
                  <a:tcPr marL="68575" marR="68575" marT="0" marB="0" anchor="ctr">
                    <a:solidFill>
                      <a:srgbClr val="17365D"/>
                    </a:solidFill>
                  </a:tcPr>
                </a:tc>
                <a:tc>
                  <a:txBody>
                    <a:bodyPr/>
                    <a:lstStyle/>
                    <a:p>
                      <a:pPr marL="0" marR="0" lvl="0" indent="0" algn="l" rtl="0">
                        <a:lnSpc>
                          <a:spcPct val="106000"/>
                        </a:lnSpc>
                        <a:spcBef>
                          <a:spcPts val="0"/>
                        </a:spcBef>
                        <a:spcAft>
                          <a:spcPts val="0"/>
                        </a:spcAft>
                        <a:buNone/>
                      </a:pPr>
                      <a:r>
                        <a:rPr lang="en-US" sz="2000">
                          <a:latin typeface="Arial"/>
                          <a:ea typeface="Arial"/>
                          <a:cs typeface="Arial"/>
                          <a:sym typeface="Arial"/>
                        </a:rPr>
                        <a:t>Help students to develop an understanding of each other’s solution paths and thinking, and lead to the co-construction of mathematical ideas.</a:t>
                      </a:r>
                      <a:endParaRPr sz="2000">
                        <a:latin typeface="Arial"/>
                        <a:ea typeface="Arial"/>
                        <a:cs typeface="Arial"/>
                        <a:sym typeface="Arial"/>
                      </a:endParaRPr>
                    </a:p>
                  </a:txBody>
                  <a:tcPr marL="68575" marR="68575" marT="0" marB="0">
                    <a:solidFill>
                      <a:srgbClr val="8CB3E3"/>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45"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624" name="Google Shape;624;p45"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625" name="Google Shape;625;p45"/>
          <p:cNvSpPr txBox="1"/>
          <p:nvPr/>
        </p:nvSpPr>
        <p:spPr>
          <a:xfrm>
            <a:off x="895867" y="1636923"/>
            <a:ext cx="8109237" cy="2144177"/>
          </a:xfrm>
          <a:prstGeom prst="rect">
            <a:avLst/>
          </a:prstGeom>
          <a:noFill/>
          <a:ln>
            <a:noFill/>
          </a:ln>
        </p:spPr>
        <p:txBody>
          <a:bodyPr spcFirstLastPara="1" wrap="square" lIns="0" tIns="165100" rIns="0" bIns="0" anchor="t" anchorCtr="0">
            <a:spAutoFit/>
          </a:bodyPr>
          <a:lstStyle/>
          <a:p>
            <a:pPr marL="355600" marR="0" lvl="0" indent="-190500" algn="l" rtl="0">
              <a:lnSpc>
                <a:spcPct val="100000"/>
              </a:lnSpc>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55600" marR="0" lvl="0" indent="-190500" algn="l" rtl="0">
              <a:lnSpc>
                <a:spcPct val="100000"/>
              </a:lnSpc>
              <a:spcBef>
                <a:spcPts val="130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626" name="Google Shape;626;p45"/>
          <p:cNvSpPr txBox="1"/>
          <p:nvPr/>
        </p:nvSpPr>
        <p:spPr>
          <a:xfrm>
            <a:off x="1147740" y="182743"/>
            <a:ext cx="7857364" cy="707886"/>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4000" b="1">
                <a:solidFill>
                  <a:schemeClr val="dk1"/>
                </a:solidFill>
                <a:latin typeface="Arial"/>
                <a:ea typeface="Arial"/>
                <a:cs typeface="Arial"/>
                <a:sym typeface="Arial"/>
              </a:rPr>
              <a:t>Pose Purposeful Questions</a:t>
            </a:r>
            <a:endParaRPr/>
          </a:p>
        </p:txBody>
      </p:sp>
      <p:sp>
        <p:nvSpPr>
          <p:cNvPr id="627" name="Google Shape;627;p45"/>
          <p:cNvSpPr txBox="1"/>
          <p:nvPr/>
        </p:nvSpPr>
        <p:spPr>
          <a:xfrm>
            <a:off x="1297371" y="1042986"/>
            <a:ext cx="7410473"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Based on the WV Classroom Video:</a:t>
            </a:r>
            <a:endParaRPr dirty="0"/>
          </a:p>
          <a:p>
            <a:pPr marL="0" marR="0" lvl="0" indent="0" algn="ctr" rtl="0">
              <a:spcBef>
                <a:spcPts val="0"/>
              </a:spcBef>
              <a:spcAft>
                <a:spcPts val="0"/>
              </a:spcAft>
              <a:buNone/>
            </a:pPr>
            <a:r>
              <a:rPr lang="en-US" sz="2800" u="sng" dirty="0">
                <a:solidFill>
                  <a:schemeClr val="dk1"/>
                </a:solidFill>
                <a:latin typeface="Arial"/>
                <a:ea typeface="Arial"/>
                <a:cs typeface="Arial"/>
                <a:sym typeface="Arial"/>
                <a:hlinkClick r:id="rId5"/>
              </a:rPr>
              <a:t>Video Clip</a:t>
            </a:r>
            <a:endParaRPr sz="2800" dirty="0">
              <a:solidFill>
                <a:schemeClr val="dk1"/>
              </a:solidFill>
              <a:latin typeface="Arial"/>
              <a:ea typeface="Arial"/>
              <a:cs typeface="Arial"/>
              <a:sym typeface="Arial"/>
            </a:endParaRPr>
          </a:p>
          <a:p>
            <a:pPr marL="0" marR="0" lvl="0" indent="0" algn="l" rtl="0">
              <a:spcBef>
                <a:spcPts val="0"/>
              </a:spcBef>
              <a:spcAft>
                <a:spcPts val="0"/>
              </a:spcAft>
              <a:buNone/>
            </a:pPr>
            <a:endParaRPr sz="2800" i="1" dirty="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400"/>
              <a:buFont typeface="Arial"/>
              <a:buAutoNum type="arabicPeriod"/>
            </a:pPr>
            <a:r>
              <a:rPr lang="en-US" sz="2400" dirty="0">
                <a:solidFill>
                  <a:schemeClr val="dk1"/>
                </a:solidFill>
                <a:latin typeface="Arial"/>
                <a:ea typeface="Arial"/>
                <a:cs typeface="Arial"/>
                <a:sym typeface="Arial"/>
              </a:rPr>
              <a:t>What did you notice about the questions the teacher asked?</a:t>
            </a:r>
          </a:p>
          <a:p>
            <a:pPr marL="457200" marR="0" lvl="0" indent="-457200" algn="l" rtl="0">
              <a:spcBef>
                <a:spcPts val="0"/>
              </a:spcBef>
              <a:spcAft>
                <a:spcPts val="0"/>
              </a:spcAft>
              <a:buClr>
                <a:schemeClr val="dk1"/>
              </a:buClr>
              <a:buSzPts val="2400"/>
              <a:buFont typeface="Arial"/>
              <a:buAutoNum type="arabicPeriod"/>
            </a:pPr>
            <a:endParaRPr lang="en-US" sz="2400" dirty="0">
              <a:solidFill>
                <a:schemeClr val="dk1"/>
              </a:solidFill>
            </a:endParaRPr>
          </a:p>
          <a:p>
            <a:pPr marL="457200" marR="0" lvl="0" indent="-457200" algn="l" rtl="0">
              <a:spcBef>
                <a:spcPts val="0"/>
              </a:spcBef>
              <a:spcAft>
                <a:spcPts val="0"/>
              </a:spcAft>
              <a:buClr>
                <a:schemeClr val="dk1"/>
              </a:buClr>
              <a:buSzPts val="2400"/>
              <a:buFont typeface="Arial"/>
              <a:buAutoNum type="arabicPeriod"/>
            </a:pPr>
            <a:r>
              <a:rPr lang="en-US" sz="2400" dirty="0">
                <a:solidFill>
                  <a:schemeClr val="dk1"/>
                </a:solidFill>
                <a:latin typeface="Arial"/>
                <a:ea typeface="Arial"/>
                <a:cs typeface="Arial"/>
                <a:sym typeface="Arial"/>
              </a:rPr>
              <a:t>What purposes did the questions appear to serve?</a:t>
            </a:r>
          </a:p>
          <a:p>
            <a:pPr marL="457200" marR="0" lvl="0" indent="-457200" algn="l" rtl="0">
              <a:spcBef>
                <a:spcPts val="0"/>
              </a:spcBef>
              <a:spcAft>
                <a:spcPts val="0"/>
              </a:spcAft>
              <a:buClr>
                <a:schemeClr val="dk1"/>
              </a:buClr>
              <a:buSzPts val="2400"/>
              <a:buFont typeface="Arial"/>
              <a:buAutoNum type="arabicPeriod"/>
            </a:pPr>
            <a:endParaRPr sz="2400" dirty="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400"/>
              <a:buFont typeface="Arial"/>
              <a:buAutoNum type="arabicPeriod"/>
            </a:pPr>
            <a:r>
              <a:rPr lang="en-US" sz="2400" dirty="0">
                <a:solidFill>
                  <a:schemeClr val="dk1"/>
                </a:solidFill>
                <a:latin typeface="Arial"/>
                <a:ea typeface="Arial"/>
                <a:cs typeface="Arial"/>
                <a:sym typeface="Arial"/>
              </a:rPr>
              <a:t>Were all students’ ideas and questions heard, valued and pursued?  Cite evidence from the video to support your response.</a:t>
            </a:r>
            <a:endParaRPr dirty="0"/>
          </a:p>
          <a:p>
            <a:pPr marL="457200" marR="0" lvl="0" indent="-304800" algn="l" rtl="0">
              <a:spcBef>
                <a:spcPts val="0"/>
              </a:spcBef>
              <a:spcAft>
                <a:spcPts val="0"/>
              </a:spcAft>
              <a:buClr>
                <a:schemeClr val="dk1"/>
              </a:buClr>
              <a:buSzPts val="2400"/>
              <a:buFont typeface="Calibri"/>
              <a:buNone/>
            </a:pPr>
            <a:endParaRPr sz="2400" dirty="0">
              <a:solidFill>
                <a:srgbClr val="FF0000"/>
              </a:solidFill>
              <a:latin typeface="Arial"/>
              <a:ea typeface="Arial"/>
              <a:cs typeface="Arial"/>
              <a:sym typeface="Arial"/>
            </a:endParaRPr>
          </a:p>
          <a:p>
            <a:pPr marL="0" marR="0" lvl="0" indent="0" algn="l" rtl="0">
              <a:spcBef>
                <a:spcPts val="0"/>
              </a:spcBef>
              <a:spcAft>
                <a:spcPts val="0"/>
              </a:spcAft>
              <a:buNone/>
            </a:pPr>
            <a:endParaRPr sz="2400" dirty="0">
              <a:solidFill>
                <a:srgbClr val="FF0000"/>
              </a:solidFill>
              <a:latin typeface="Arial"/>
              <a:ea typeface="Arial"/>
              <a:cs typeface="Arial"/>
              <a:sym typeface="Arial"/>
            </a:endParaRPr>
          </a:p>
          <a:p>
            <a:pPr marL="228600" marR="0" lvl="0" indent="-152400" algn="l" rtl="0">
              <a:spcBef>
                <a:spcPts val="0"/>
              </a:spcBef>
              <a:spcAft>
                <a:spcPts val="0"/>
              </a:spcAft>
              <a:buClr>
                <a:schemeClr val="dk1"/>
              </a:buClr>
              <a:buSzPts val="1200"/>
              <a:buFont typeface="Calibri"/>
              <a:buNone/>
            </a:pPr>
            <a:endParaRPr sz="1200" i="1" dirty="0">
              <a:solidFill>
                <a:srgbClr val="FF0000"/>
              </a:solidFill>
              <a:latin typeface="Arial"/>
              <a:ea typeface="Arial"/>
              <a:cs typeface="Arial"/>
              <a:sym typeface="Arial"/>
            </a:endParaRPr>
          </a:p>
        </p:txBody>
      </p:sp>
      <p:pic>
        <p:nvPicPr>
          <p:cNvPr id="628" name="Google Shape;628;p45" descr="A close up of a logo&#10;&#10;Description automatically generated"/>
          <p:cNvPicPr preferRelativeResize="0"/>
          <p:nvPr/>
        </p:nvPicPr>
        <p:blipFill rotWithShape="1">
          <a:blip r:embed="rId6">
            <a:alphaModFix/>
          </a:blip>
          <a:srcRect/>
          <a:stretch/>
        </p:blipFill>
        <p:spPr>
          <a:xfrm>
            <a:off x="7910529" y="5622405"/>
            <a:ext cx="797315" cy="86342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634" name="Google Shape;634;p46"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635" name="Google Shape;635;p46"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636" name="Google Shape;636;p46"/>
          <p:cNvSpPr txBox="1"/>
          <p:nvPr/>
        </p:nvSpPr>
        <p:spPr>
          <a:xfrm>
            <a:off x="895867" y="1636923"/>
            <a:ext cx="8109237" cy="2144177"/>
          </a:xfrm>
          <a:prstGeom prst="rect">
            <a:avLst/>
          </a:prstGeom>
          <a:noFill/>
          <a:ln>
            <a:noFill/>
          </a:ln>
        </p:spPr>
        <p:txBody>
          <a:bodyPr spcFirstLastPara="1" wrap="square" lIns="0" tIns="165100" rIns="0" bIns="0" anchor="t" anchorCtr="0">
            <a:spAutoFit/>
          </a:bodyPr>
          <a:lstStyle/>
          <a:p>
            <a:pPr marL="355600" marR="0" lvl="0" indent="-190500" algn="l" rtl="0">
              <a:lnSpc>
                <a:spcPct val="100000"/>
              </a:lnSpc>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55600" marR="0" lvl="0" indent="-190500" algn="l" rtl="0">
              <a:lnSpc>
                <a:spcPct val="100000"/>
              </a:lnSpc>
              <a:spcBef>
                <a:spcPts val="130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637" name="Google Shape;637;p46"/>
          <p:cNvSpPr/>
          <p:nvPr/>
        </p:nvSpPr>
        <p:spPr>
          <a:xfrm>
            <a:off x="639618" y="295175"/>
            <a:ext cx="9373186" cy="1754326"/>
          </a:xfrm>
          <a:prstGeom prst="rect">
            <a:avLst/>
          </a:prstGeom>
          <a:noFill/>
          <a:ln>
            <a:noFill/>
          </a:ln>
        </p:spPr>
        <p:txBody>
          <a:bodyPr spcFirstLastPara="1" wrap="square" lIns="91425" tIns="45700" rIns="91425" bIns="45700" anchor="t" anchorCtr="0">
            <a:spAutoFit/>
          </a:bodyPr>
          <a:lstStyle/>
          <a:p>
            <a:pPr marL="568325" marR="0" lvl="0" indent="0" algn="l" rtl="0">
              <a:spcBef>
                <a:spcPts val="0"/>
              </a:spcBef>
              <a:spcAft>
                <a:spcPts val="0"/>
              </a:spcAft>
              <a:buNone/>
            </a:pPr>
            <a:r>
              <a:rPr lang="en-US" sz="6000" b="1">
                <a:solidFill>
                  <a:schemeClr val="dk1"/>
                </a:solidFill>
                <a:latin typeface="Arial"/>
                <a:ea typeface="Arial"/>
                <a:cs typeface="Arial"/>
                <a:sym typeface="Arial"/>
              </a:rPr>
              <a:t>A Closer Look </a:t>
            </a:r>
            <a:endParaRPr/>
          </a:p>
          <a:p>
            <a:pPr marL="568325" marR="0" lvl="0" indent="0" algn="l" rtl="0">
              <a:spcBef>
                <a:spcPts val="0"/>
              </a:spcBef>
              <a:spcAft>
                <a:spcPts val="0"/>
              </a:spcAft>
              <a:buNone/>
            </a:pPr>
            <a:r>
              <a:rPr lang="en-US" sz="4800" b="1" i="1">
                <a:solidFill>
                  <a:schemeClr val="dk1"/>
                </a:solidFill>
                <a:latin typeface="Arial"/>
                <a:ea typeface="Arial"/>
                <a:cs typeface="Arial"/>
                <a:sym typeface="Arial"/>
              </a:rPr>
              <a:t>     </a:t>
            </a:r>
            <a:endParaRPr/>
          </a:p>
        </p:txBody>
      </p:sp>
      <p:pic>
        <p:nvPicPr>
          <p:cNvPr id="638" name="Google Shape;638;p46" descr="A picture containing mirror&#10;&#10;Description automatically generated"/>
          <p:cNvPicPr preferRelativeResize="0"/>
          <p:nvPr/>
        </p:nvPicPr>
        <p:blipFill rotWithShape="1">
          <a:blip r:embed="rId5">
            <a:alphaModFix/>
          </a:blip>
          <a:srcRect/>
          <a:stretch/>
        </p:blipFill>
        <p:spPr>
          <a:xfrm>
            <a:off x="6562845" y="747760"/>
            <a:ext cx="2064475" cy="1961251"/>
          </a:xfrm>
          <a:prstGeom prst="rect">
            <a:avLst/>
          </a:prstGeom>
          <a:noFill/>
          <a:ln>
            <a:noFill/>
          </a:ln>
        </p:spPr>
      </p:pic>
      <p:sp>
        <p:nvSpPr>
          <p:cNvPr id="639" name="Google Shape;639;p46"/>
          <p:cNvSpPr txBox="1"/>
          <p:nvPr/>
        </p:nvSpPr>
        <p:spPr>
          <a:xfrm>
            <a:off x="379536" y="2157573"/>
            <a:ext cx="8625568" cy="4431983"/>
          </a:xfrm>
          <a:prstGeom prst="rect">
            <a:avLst/>
          </a:prstGeom>
          <a:noFill/>
          <a:ln>
            <a:noFill/>
          </a:ln>
        </p:spPr>
        <p:txBody>
          <a:bodyPr spcFirstLastPara="1" wrap="square" lIns="91425" tIns="45700" rIns="91425" bIns="45700" anchor="t" anchorCtr="0">
            <a:spAutoFit/>
          </a:bodyPr>
          <a:lstStyle/>
          <a:p>
            <a:pPr marL="568325" marR="0" lvl="0" indent="0" algn="ctr" rtl="0">
              <a:spcBef>
                <a:spcPts val="0"/>
              </a:spcBef>
              <a:spcAft>
                <a:spcPts val="0"/>
              </a:spcAft>
              <a:buNone/>
            </a:pPr>
            <a:r>
              <a:rPr lang="en-US" sz="4400" b="1">
                <a:solidFill>
                  <a:schemeClr val="dk1"/>
                </a:solidFill>
                <a:latin typeface="Arial"/>
                <a:ea typeface="Arial"/>
                <a:cs typeface="Arial"/>
                <a:sym typeface="Arial"/>
              </a:rPr>
              <a:t>Effective Mathematics </a:t>
            </a:r>
            <a:endParaRPr/>
          </a:p>
          <a:p>
            <a:pPr marL="568325" marR="0" lvl="0" indent="0" algn="ctr" rtl="0">
              <a:spcBef>
                <a:spcPts val="0"/>
              </a:spcBef>
              <a:spcAft>
                <a:spcPts val="0"/>
              </a:spcAft>
              <a:buNone/>
            </a:pPr>
            <a:r>
              <a:rPr lang="en-US" sz="4400" b="1">
                <a:solidFill>
                  <a:schemeClr val="dk1"/>
                </a:solidFill>
                <a:latin typeface="Arial"/>
                <a:ea typeface="Arial"/>
                <a:cs typeface="Arial"/>
                <a:sym typeface="Arial"/>
              </a:rPr>
              <a:t>Teaching Practice:</a:t>
            </a:r>
            <a:endParaRPr/>
          </a:p>
          <a:p>
            <a:pPr marL="568325" marR="0" lvl="0" indent="0" algn="ctr" rtl="0">
              <a:spcBef>
                <a:spcPts val="0"/>
              </a:spcBef>
              <a:spcAft>
                <a:spcPts val="0"/>
              </a:spcAft>
              <a:buNone/>
            </a:pPr>
            <a:endParaRPr sz="4400" b="1">
              <a:solidFill>
                <a:schemeClr val="dk1"/>
              </a:solidFill>
              <a:latin typeface="Arial"/>
              <a:ea typeface="Arial"/>
              <a:cs typeface="Arial"/>
              <a:sym typeface="Arial"/>
            </a:endParaRPr>
          </a:p>
          <a:p>
            <a:pPr marL="0" marR="0" lvl="0" indent="0" algn="ctr" rtl="0">
              <a:spcBef>
                <a:spcPts val="0"/>
              </a:spcBef>
              <a:spcAft>
                <a:spcPts val="0"/>
              </a:spcAft>
              <a:buNone/>
            </a:pPr>
            <a:r>
              <a:rPr lang="en-US" sz="4400" b="1">
                <a:solidFill>
                  <a:srgbClr val="002060"/>
                </a:solidFill>
                <a:latin typeface="Arial"/>
                <a:ea typeface="Arial"/>
                <a:cs typeface="Arial"/>
                <a:sym typeface="Arial"/>
              </a:rPr>
              <a:t>Build Procedural </a:t>
            </a:r>
            <a:endParaRPr/>
          </a:p>
          <a:p>
            <a:pPr marL="0" marR="0" lvl="0" indent="0" algn="ctr" rtl="0">
              <a:spcBef>
                <a:spcPts val="0"/>
              </a:spcBef>
              <a:spcAft>
                <a:spcPts val="0"/>
              </a:spcAft>
              <a:buNone/>
            </a:pPr>
            <a:r>
              <a:rPr lang="en-US" sz="4400" b="1">
                <a:solidFill>
                  <a:srgbClr val="002060"/>
                </a:solidFill>
                <a:latin typeface="Arial"/>
                <a:ea typeface="Arial"/>
                <a:cs typeface="Arial"/>
                <a:sym typeface="Arial"/>
              </a:rPr>
              <a:t>Fluency from </a:t>
            </a:r>
            <a:endParaRPr/>
          </a:p>
          <a:p>
            <a:pPr marL="0" marR="0" lvl="0" indent="0" algn="ctr" rtl="0">
              <a:spcBef>
                <a:spcPts val="0"/>
              </a:spcBef>
              <a:spcAft>
                <a:spcPts val="0"/>
              </a:spcAft>
              <a:buNone/>
            </a:pPr>
            <a:r>
              <a:rPr lang="en-US" sz="4400" b="1">
                <a:solidFill>
                  <a:srgbClr val="002060"/>
                </a:solidFill>
                <a:latin typeface="Arial"/>
                <a:ea typeface="Arial"/>
                <a:cs typeface="Arial"/>
                <a:sym typeface="Arial"/>
              </a:rPr>
              <a:t>Conceptual Understanding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pic>
        <p:nvPicPr>
          <p:cNvPr id="645" name="Google Shape;645;p47"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646" name="Google Shape;646;p47"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647" name="Google Shape;647;p47"/>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648" name="Google Shape;648;p47"/>
          <p:cNvSpPr txBox="1"/>
          <p:nvPr/>
        </p:nvSpPr>
        <p:spPr>
          <a:xfrm>
            <a:off x="1072127" y="282021"/>
            <a:ext cx="795483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Build Procedural Fluency from Conceptual Understanding</a:t>
            </a:r>
            <a:endParaRPr/>
          </a:p>
        </p:txBody>
      </p:sp>
      <p:sp>
        <p:nvSpPr>
          <p:cNvPr id="649" name="Google Shape;649;p47"/>
          <p:cNvSpPr txBox="1"/>
          <p:nvPr/>
        </p:nvSpPr>
        <p:spPr>
          <a:xfrm>
            <a:off x="1072127" y="1867524"/>
            <a:ext cx="7530503" cy="2598147"/>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2800">
                <a:solidFill>
                  <a:srgbClr val="1F487C"/>
                </a:solidFill>
                <a:latin typeface="Arial"/>
                <a:ea typeface="Arial"/>
                <a:cs typeface="Arial"/>
                <a:sym typeface="Arial"/>
              </a:rPr>
              <a:t>Effective teaching of mathematics builds  fluency with procedures on a foundation of  conceptual understanding so that students,  over time, become skillful in using procedures  flexibly as they solve contextual and  mathematical problems.</a:t>
            </a:r>
            <a:endParaRPr sz="2800">
              <a:solidFill>
                <a:schemeClr val="dk1"/>
              </a:solidFill>
              <a:latin typeface="Arial"/>
              <a:ea typeface="Arial"/>
              <a:cs typeface="Arial"/>
              <a:sym typeface="Arial"/>
            </a:endParaRPr>
          </a:p>
        </p:txBody>
      </p:sp>
      <p:sp>
        <p:nvSpPr>
          <p:cNvPr id="650" name="Google Shape;650;p47"/>
          <p:cNvSpPr txBox="1"/>
          <p:nvPr/>
        </p:nvSpPr>
        <p:spPr>
          <a:xfrm>
            <a:off x="889122" y="4614693"/>
            <a:ext cx="8254877" cy="2212913"/>
          </a:xfrm>
          <a:prstGeom prst="rect">
            <a:avLst/>
          </a:prstGeom>
          <a:solidFill>
            <a:srgbClr val="DAE5F1"/>
          </a:solidFill>
          <a:ln>
            <a:noFill/>
          </a:ln>
        </p:spPr>
        <p:txBody>
          <a:bodyPr spcFirstLastPara="1" wrap="square" lIns="91425" tIns="45700" rIns="91425" bIns="45700" anchor="t" anchorCtr="0">
            <a:spAutoFit/>
          </a:bodyPr>
          <a:lstStyle/>
          <a:p>
            <a:pPr marL="316614" marR="0" lvl="0" indent="0" algn="l" rtl="0">
              <a:spcBef>
                <a:spcPts val="0"/>
              </a:spcBef>
              <a:spcAft>
                <a:spcPts val="0"/>
              </a:spcAft>
              <a:buNone/>
            </a:pPr>
            <a:r>
              <a:rPr lang="en-US" sz="2800" i="1">
                <a:solidFill>
                  <a:srgbClr val="003366"/>
                </a:solidFill>
                <a:latin typeface="Arial"/>
                <a:ea typeface="Arial"/>
                <a:cs typeface="Arial"/>
                <a:sym typeface="Arial"/>
              </a:rPr>
              <a:t>A rush to fluency undermines students’</a:t>
            </a:r>
            <a:endParaRPr/>
          </a:p>
          <a:p>
            <a:pPr marL="316614" marR="0" lvl="0" indent="0" algn="l" rtl="0">
              <a:spcBef>
                <a:spcPts val="0"/>
              </a:spcBef>
              <a:spcAft>
                <a:spcPts val="0"/>
              </a:spcAft>
              <a:buNone/>
            </a:pPr>
            <a:r>
              <a:rPr lang="en-US" sz="2800" i="1">
                <a:solidFill>
                  <a:srgbClr val="003366"/>
                </a:solidFill>
                <a:latin typeface="Arial"/>
                <a:ea typeface="Arial"/>
                <a:cs typeface="Arial"/>
                <a:sym typeface="Arial"/>
              </a:rPr>
              <a:t>confidence and interest in mathematics and is considered a cause of mathematics anxiety.</a:t>
            </a:r>
            <a:r>
              <a:rPr lang="en-US" sz="2800">
                <a:solidFill>
                  <a:srgbClr val="003366"/>
                </a:solidFill>
                <a:latin typeface="Arial"/>
                <a:ea typeface="Arial"/>
                <a:cs typeface="Arial"/>
                <a:sym typeface="Arial"/>
              </a:rPr>
              <a:t> </a:t>
            </a:r>
            <a:endParaRPr/>
          </a:p>
          <a:p>
            <a:pPr marL="0" marR="0" lvl="0" indent="0" algn="l" rtl="0">
              <a:spcBef>
                <a:spcPts val="0"/>
              </a:spcBef>
              <a:spcAft>
                <a:spcPts val="0"/>
              </a:spcAft>
              <a:buNone/>
            </a:pPr>
            <a:endParaRPr sz="1600">
              <a:solidFill>
                <a:srgbClr val="003366"/>
              </a:solidFill>
              <a:latin typeface="Verdana"/>
              <a:ea typeface="Verdana"/>
              <a:cs typeface="Verdana"/>
              <a:sym typeface="Verdana"/>
            </a:endParaRPr>
          </a:p>
          <a:p>
            <a:pPr marL="127352" marR="0" lvl="0" indent="0" algn="r" rtl="0">
              <a:lnSpc>
                <a:spcPct val="90000"/>
              </a:lnSpc>
              <a:spcBef>
                <a:spcPts val="0"/>
              </a:spcBef>
              <a:spcAft>
                <a:spcPts val="0"/>
              </a:spcAft>
              <a:buNone/>
            </a:pPr>
            <a:endParaRPr sz="1100">
              <a:solidFill>
                <a:srgbClr val="003366"/>
              </a:solidFill>
              <a:latin typeface="Verdana"/>
              <a:ea typeface="Verdana"/>
              <a:cs typeface="Verdana"/>
              <a:sym typeface="Verdana"/>
            </a:endParaRPr>
          </a:p>
          <a:p>
            <a:pPr marL="127352" marR="0" lvl="0" indent="0" algn="r" rtl="0">
              <a:lnSpc>
                <a:spcPct val="90000"/>
              </a:lnSpc>
              <a:spcBef>
                <a:spcPts val="0"/>
              </a:spcBef>
              <a:spcAft>
                <a:spcPts val="0"/>
              </a:spcAft>
              <a:buNone/>
            </a:pPr>
            <a:r>
              <a:rPr lang="en-US" sz="1100">
                <a:solidFill>
                  <a:srgbClr val="003366"/>
                </a:solidFill>
                <a:latin typeface="Verdana"/>
                <a:ea typeface="Verdana"/>
                <a:cs typeface="Verdana"/>
                <a:sym typeface="Verdana"/>
              </a:rPr>
              <a:t>(Ashcraft 2002; Ramirez Gunderson, Levine, &amp; Beilock, 2013)</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pic>
        <p:nvPicPr>
          <p:cNvPr id="656" name="Google Shape;656;p48"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657" name="Google Shape;657;p48"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658" name="Google Shape;658;p48"/>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659" name="Google Shape;659;p48"/>
          <p:cNvSpPr txBox="1"/>
          <p:nvPr/>
        </p:nvSpPr>
        <p:spPr>
          <a:xfrm>
            <a:off x="1072127" y="282021"/>
            <a:ext cx="795483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Build Procedural Fluency from Conceptual Understanding</a:t>
            </a:r>
            <a:endParaRPr/>
          </a:p>
        </p:txBody>
      </p:sp>
      <p:sp>
        <p:nvSpPr>
          <p:cNvPr id="660" name="Google Shape;660;p48"/>
          <p:cNvSpPr txBox="1"/>
          <p:nvPr/>
        </p:nvSpPr>
        <p:spPr>
          <a:xfrm>
            <a:off x="1162083" y="1773650"/>
            <a:ext cx="7864874" cy="5337359"/>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3000" dirty="0">
                <a:solidFill>
                  <a:schemeClr val="dk1"/>
                </a:solidFill>
                <a:latin typeface="Arial"/>
                <a:ea typeface="Arial"/>
                <a:cs typeface="Arial"/>
                <a:sym typeface="Arial"/>
              </a:rPr>
              <a:t>Procedural Fluency should:</a:t>
            </a:r>
            <a:endParaRPr sz="3000" dirty="0"/>
          </a:p>
          <a:p>
            <a:pPr marL="469900" marR="5080" lvl="0" indent="-457200" algn="l" rtl="0">
              <a:lnSpc>
                <a:spcPct val="100000"/>
              </a:lnSpc>
              <a:spcBef>
                <a:spcPts val="1200"/>
              </a:spcBef>
              <a:spcAft>
                <a:spcPts val="0"/>
              </a:spcAft>
              <a:buClr>
                <a:schemeClr val="dk1"/>
              </a:buClr>
              <a:buSzPts val="3200"/>
              <a:buFont typeface="Arial"/>
              <a:buChar char="•"/>
            </a:pPr>
            <a:r>
              <a:rPr lang="en-US" sz="3000" dirty="0">
                <a:solidFill>
                  <a:schemeClr val="dk1"/>
                </a:solidFill>
                <a:latin typeface="Arial"/>
                <a:ea typeface="Arial"/>
                <a:cs typeface="Arial"/>
                <a:sym typeface="Arial"/>
              </a:rPr>
              <a:t>Build on a foundation of conceptual understanding</a:t>
            </a:r>
            <a:endParaRPr sz="3000" dirty="0"/>
          </a:p>
          <a:p>
            <a:pPr marL="469900" marR="5080" lvl="0" indent="-457200" algn="l" rtl="0">
              <a:lnSpc>
                <a:spcPct val="100000"/>
              </a:lnSpc>
              <a:spcBef>
                <a:spcPts val="1200"/>
              </a:spcBef>
              <a:spcAft>
                <a:spcPts val="0"/>
              </a:spcAft>
              <a:buClr>
                <a:schemeClr val="dk1"/>
              </a:buClr>
              <a:buSzPts val="3200"/>
              <a:buFont typeface="Arial"/>
              <a:buChar char="•"/>
            </a:pPr>
            <a:r>
              <a:rPr lang="en-US" sz="3000" dirty="0">
                <a:solidFill>
                  <a:schemeClr val="dk1"/>
                </a:solidFill>
                <a:latin typeface="Arial"/>
                <a:ea typeface="Arial"/>
                <a:cs typeface="Arial"/>
                <a:sym typeface="Arial"/>
              </a:rPr>
              <a:t>Over time (months, years), result in known facts and generalized methods for solving</a:t>
            </a:r>
            <a:br>
              <a:rPr lang="en-US" sz="3000" dirty="0">
                <a:solidFill>
                  <a:schemeClr val="dk1"/>
                </a:solidFill>
                <a:latin typeface="Arial"/>
                <a:ea typeface="Arial"/>
                <a:cs typeface="Arial"/>
                <a:sym typeface="Arial"/>
              </a:rPr>
            </a:br>
            <a:r>
              <a:rPr lang="en-US" sz="3000" dirty="0">
                <a:solidFill>
                  <a:schemeClr val="dk1"/>
                </a:solidFill>
                <a:latin typeface="Arial"/>
                <a:ea typeface="Arial"/>
                <a:cs typeface="Arial"/>
                <a:sym typeface="Arial"/>
              </a:rPr>
              <a:t>problems</a:t>
            </a:r>
            <a:endParaRPr sz="3000" dirty="0"/>
          </a:p>
          <a:p>
            <a:pPr marL="469900" marR="5080" lvl="0" indent="-457200" algn="l" rtl="0">
              <a:lnSpc>
                <a:spcPct val="100000"/>
              </a:lnSpc>
              <a:spcBef>
                <a:spcPts val="1200"/>
              </a:spcBef>
              <a:spcAft>
                <a:spcPts val="0"/>
              </a:spcAft>
              <a:buClr>
                <a:schemeClr val="dk1"/>
              </a:buClr>
              <a:buSzPts val="3200"/>
              <a:buFont typeface="Arial"/>
              <a:buChar char="•"/>
            </a:pPr>
            <a:r>
              <a:rPr lang="en-US" sz="3000" dirty="0">
                <a:solidFill>
                  <a:schemeClr val="dk1"/>
                </a:solidFill>
                <a:latin typeface="Arial"/>
                <a:ea typeface="Arial"/>
                <a:cs typeface="Arial"/>
                <a:sym typeface="Arial"/>
              </a:rPr>
              <a:t>Enable students to flexibly choose among methods to solve contextual and</a:t>
            </a:r>
            <a:br>
              <a:rPr lang="en-US" sz="3000" dirty="0">
                <a:solidFill>
                  <a:schemeClr val="dk1"/>
                </a:solidFill>
                <a:latin typeface="Arial"/>
                <a:ea typeface="Arial"/>
                <a:cs typeface="Arial"/>
                <a:sym typeface="Arial"/>
              </a:rPr>
            </a:br>
            <a:r>
              <a:rPr lang="en-US" sz="3000" dirty="0">
                <a:solidFill>
                  <a:schemeClr val="dk1"/>
                </a:solidFill>
                <a:latin typeface="Arial"/>
                <a:ea typeface="Arial"/>
                <a:cs typeface="Arial"/>
                <a:sym typeface="Arial"/>
              </a:rPr>
              <a:t>mathematical problems.</a:t>
            </a:r>
            <a:endParaRPr sz="3000" dirty="0"/>
          </a:p>
          <a:p>
            <a:pPr marL="12700" marR="5080" lvl="0" indent="0" algn="l" rtl="0">
              <a:lnSpc>
                <a:spcPct val="100000"/>
              </a:lnSpc>
              <a:spcBef>
                <a:spcPts val="1200"/>
              </a:spcBef>
              <a:spcAft>
                <a:spcPts val="0"/>
              </a:spcAft>
              <a:buNone/>
            </a:pPr>
            <a:endParaRPr sz="3600" dirty="0">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66" name="Google Shape;666;p49"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667" name="Google Shape;667;p49"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668" name="Google Shape;668;p49"/>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669" name="Google Shape;669;p49"/>
          <p:cNvSpPr txBox="1"/>
          <p:nvPr/>
        </p:nvSpPr>
        <p:spPr>
          <a:xfrm>
            <a:off x="1072127" y="282021"/>
            <a:ext cx="795483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Build Procedural Fluency from Conceptual Understanding</a:t>
            </a:r>
            <a:endParaRPr/>
          </a:p>
        </p:txBody>
      </p:sp>
      <p:sp>
        <p:nvSpPr>
          <p:cNvPr id="670" name="Google Shape;670;p49"/>
          <p:cNvSpPr txBox="1"/>
          <p:nvPr/>
        </p:nvSpPr>
        <p:spPr>
          <a:xfrm>
            <a:off x="1228675" y="2125850"/>
            <a:ext cx="7374000" cy="3756734"/>
          </a:xfrm>
          <a:prstGeom prst="rect">
            <a:avLst/>
          </a:prstGeom>
          <a:noFill/>
          <a:ln>
            <a:noFill/>
          </a:ln>
        </p:spPr>
        <p:txBody>
          <a:bodyPr spcFirstLastPara="1" wrap="square" lIns="0" tIns="12700" rIns="0" bIns="0" anchor="t" anchorCtr="0">
            <a:spAutoFit/>
          </a:bodyPr>
          <a:lstStyle/>
          <a:p>
            <a:pPr marL="12700" marR="5080" lvl="0" indent="0" algn="l" rtl="0">
              <a:lnSpc>
                <a:spcPct val="108000"/>
              </a:lnSpc>
              <a:spcBef>
                <a:spcPts val="0"/>
              </a:spcBef>
              <a:spcAft>
                <a:spcPts val="0"/>
              </a:spcAft>
              <a:buNone/>
            </a:pPr>
            <a:r>
              <a:rPr lang="en-US" sz="2400" dirty="0">
                <a:solidFill>
                  <a:schemeClr val="dk1"/>
                </a:solidFill>
                <a:latin typeface="Arial"/>
                <a:ea typeface="Arial"/>
                <a:cs typeface="Arial"/>
                <a:sym typeface="Arial"/>
              </a:rPr>
              <a:t>To use mathematics effectively, students must be </a:t>
            </a:r>
            <a:br>
              <a:rPr lang="en-US" sz="2400" dirty="0">
                <a:solidFill>
                  <a:schemeClr val="dk1"/>
                </a:solidFill>
                <a:latin typeface="Arial"/>
                <a:ea typeface="Arial"/>
                <a:cs typeface="Arial"/>
                <a:sym typeface="Arial"/>
              </a:rPr>
            </a:br>
            <a:r>
              <a:rPr lang="en-US" sz="2400" dirty="0">
                <a:solidFill>
                  <a:schemeClr val="dk1"/>
                </a:solidFill>
                <a:latin typeface="Arial"/>
                <a:ea typeface="Arial"/>
                <a:cs typeface="Arial"/>
                <a:sym typeface="Arial"/>
              </a:rPr>
              <a:t>able to do much more than carry out mathematical procedures. They must know which procedure is appropriate and most productive in a given situation, what a procedure accomplishes, and what kind of results to expect. </a:t>
            </a:r>
            <a:endParaRPr sz="2400" dirty="0"/>
          </a:p>
          <a:p>
            <a:pPr marL="12700" marR="5080" lvl="0" indent="0" algn="l" rtl="0">
              <a:lnSpc>
                <a:spcPct val="108000"/>
              </a:lnSpc>
              <a:spcBef>
                <a:spcPts val="1200"/>
              </a:spcBef>
              <a:spcAft>
                <a:spcPts val="0"/>
              </a:spcAft>
              <a:buNone/>
            </a:pPr>
            <a:r>
              <a:rPr lang="en-US" sz="2400" dirty="0">
                <a:solidFill>
                  <a:schemeClr val="dk1"/>
                </a:solidFill>
                <a:latin typeface="Arial"/>
                <a:ea typeface="Arial"/>
                <a:cs typeface="Arial"/>
                <a:sym typeface="Arial"/>
              </a:rPr>
              <a:t>Mechanical execution of procedures without understanding their mathematical basis often leads </a:t>
            </a:r>
            <a:br>
              <a:rPr lang="en-US" sz="2400" dirty="0">
                <a:solidFill>
                  <a:schemeClr val="dk1"/>
                </a:solidFill>
                <a:latin typeface="Arial"/>
                <a:ea typeface="Arial"/>
                <a:cs typeface="Arial"/>
                <a:sym typeface="Arial"/>
              </a:rPr>
            </a:br>
            <a:r>
              <a:rPr lang="en-US" sz="2400" dirty="0">
                <a:solidFill>
                  <a:schemeClr val="dk1"/>
                </a:solidFill>
                <a:latin typeface="Arial"/>
                <a:ea typeface="Arial"/>
                <a:cs typeface="Arial"/>
                <a:sym typeface="Arial"/>
              </a:rPr>
              <a:t>to bizarre results. </a:t>
            </a:r>
            <a:endParaRPr sz="2400"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5"/>
          <p:cNvSpPr txBox="1"/>
          <p:nvPr/>
        </p:nvSpPr>
        <p:spPr>
          <a:xfrm>
            <a:off x="1020618" y="1157376"/>
            <a:ext cx="8255001" cy="1143000"/>
          </a:xfrm>
          <a:prstGeom prst="rect">
            <a:avLst/>
          </a:prstGeom>
          <a:noFill/>
          <a:ln>
            <a:noFill/>
          </a:ln>
        </p:spPr>
        <p:txBody>
          <a:bodyPr spcFirstLastPara="1" wrap="square" lIns="91425" tIns="45700" rIns="91425" bIns="45700" anchor="ctr" anchorCtr="0">
            <a:noAutofit/>
          </a:bodyPr>
          <a:lstStyle/>
          <a:p>
            <a:pPr marL="12065" marR="5080" lvl="0" indent="0" algn="l" rtl="0">
              <a:lnSpc>
                <a:spcPct val="100000"/>
              </a:lnSpc>
              <a:spcBef>
                <a:spcPts val="0"/>
              </a:spcBef>
              <a:spcAft>
                <a:spcPts val="0"/>
              </a:spcAft>
              <a:buNone/>
            </a:pPr>
            <a:r>
              <a:rPr lang="en-US" sz="4000" b="1" i="1">
                <a:solidFill>
                  <a:schemeClr val="dk1"/>
                </a:solidFill>
                <a:latin typeface="Arial"/>
                <a:ea typeface="Arial"/>
                <a:cs typeface="Arial"/>
                <a:sym typeface="Arial"/>
              </a:rPr>
              <a:t>West Virginia College- and Career-Readiness Standards </a:t>
            </a:r>
            <a:endParaRPr sz="4000" b="1" i="1">
              <a:solidFill>
                <a:schemeClr val="dk1"/>
              </a:solidFill>
              <a:latin typeface="Arial"/>
              <a:ea typeface="Arial"/>
              <a:cs typeface="Arial"/>
              <a:sym typeface="Arial"/>
            </a:endParaRPr>
          </a:p>
          <a:p>
            <a:pPr marL="12065" marR="5080" lvl="0" indent="0" algn="l" rtl="0">
              <a:lnSpc>
                <a:spcPct val="100000"/>
              </a:lnSpc>
              <a:spcBef>
                <a:spcPts val="0"/>
              </a:spcBef>
              <a:spcAft>
                <a:spcPts val="0"/>
              </a:spcAft>
              <a:buNone/>
            </a:pPr>
            <a:r>
              <a:rPr lang="en-US" sz="4000" b="1" i="1">
                <a:solidFill>
                  <a:schemeClr val="dk1"/>
                </a:solidFill>
                <a:latin typeface="Arial"/>
                <a:ea typeface="Arial"/>
                <a:cs typeface="Arial"/>
                <a:sym typeface="Arial"/>
              </a:rPr>
              <a:t>for Mathematics (2016)</a:t>
            </a:r>
            <a:endParaRPr sz="4000" i="1">
              <a:solidFill>
                <a:schemeClr val="dk1"/>
              </a:solidFill>
              <a:latin typeface="Arial"/>
              <a:ea typeface="Arial"/>
              <a:cs typeface="Arial"/>
              <a:sym typeface="Arial"/>
            </a:endParaRPr>
          </a:p>
          <a:p>
            <a:pPr marL="0" marR="0" lvl="0" indent="0" algn="l" rtl="0">
              <a:lnSpc>
                <a:spcPct val="100000"/>
              </a:lnSpc>
              <a:spcBef>
                <a:spcPts val="50"/>
              </a:spcBef>
              <a:spcAft>
                <a:spcPts val="0"/>
              </a:spcAft>
              <a:buNone/>
            </a:pPr>
            <a:endParaRPr sz="4000">
              <a:solidFill>
                <a:schemeClr val="dk1"/>
              </a:solidFill>
              <a:latin typeface="Verdana"/>
              <a:ea typeface="Verdana"/>
              <a:cs typeface="Verdana"/>
              <a:sym typeface="Verdana"/>
            </a:endParaRPr>
          </a:p>
          <a:p>
            <a:pPr marL="0" marR="0" lvl="0" indent="0" algn="ctr" rtl="0">
              <a:spcBef>
                <a:spcPts val="0"/>
              </a:spcBef>
              <a:spcAft>
                <a:spcPts val="0"/>
              </a:spcAft>
              <a:buNone/>
            </a:pPr>
            <a:endParaRPr sz="3200" b="1">
              <a:solidFill>
                <a:srgbClr val="003366"/>
              </a:solidFill>
              <a:latin typeface="Verdana"/>
              <a:ea typeface="Verdana"/>
              <a:cs typeface="Verdana"/>
              <a:sym typeface="Verdana"/>
            </a:endParaRPr>
          </a:p>
        </p:txBody>
      </p:sp>
      <p:pic>
        <p:nvPicPr>
          <p:cNvPr id="212" name="Google Shape;212;p5"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213" name="Google Shape;213;p5"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214" name="Google Shape;214;p5"/>
          <p:cNvSpPr txBox="1"/>
          <p:nvPr/>
        </p:nvSpPr>
        <p:spPr>
          <a:xfrm>
            <a:off x="4692068" y="2300376"/>
            <a:ext cx="4210631" cy="44319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The West Virginia College- and Career-Readiness Standards for Mathematics define what students should understand and be able to do in their study of mathematics.  However, the Standards do not describe or prescribe the essential conditions required to make sure mathematics works for all students.</a:t>
            </a: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15" name="Google Shape;215;p5"/>
          <p:cNvPicPr preferRelativeResize="0"/>
          <p:nvPr/>
        </p:nvPicPr>
        <p:blipFill rotWithShape="1">
          <a:blip r:embed="rId5">
            <a:alphaModFix/>
          </a:blip>
          <a:srcRect/>
          <a:stretch/>
        </p:blipFill>
        <p:spPr>
          <a:xfrm>
            <a:off x="1313989" y="2383062"/>
            <a:ext cx="3137944" cy="40259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pic>
        <p:nvPicPr>
          <p:cNvPr id="676" name="Google Shape;676;p50"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677" name="Google Shape;677;p50"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678" name="Google Shape;678;p50"/>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679" name="Google Shape;679;p50"/>
          <p:cNvSpPr txBox="1"/>
          <p:nvPr/>
        </p:nvSpPr>
        <p:spPr>
          <a:xfrm>
            <a:off x="1072127" y="282021"/>
            <a:ext cx="795483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Build Procedural Fluency from Conceptual Understanding</a:t>
            </a:r>
            <a:endParaRPr/>
          </a:p>
        </p:txBody>
      </p:sp>
      <p:graphicFrame>
        <p:nvGraphicFramePr>
          <p:cNvPr id="680" name="Google Shape;680;p50"/>
          <p:cNvGraphicFramePr/>
          <p:nvPr/>
        </p:nvGraphicFramePr>
        <p:xfrm>
          <a:off x="889121" y="1616332"/>
          <a:ext cx="8235900" cy="5241650"/>
        </p:xfrm>
        <a:graphic>
          <a:graphicData uri="http://schemas.openxmlformats.org/drawingml/2006/table">
            <a:tbl>
              <a:tblPr firstRow="1" bandRow="1">
                <a:noFill/>
                <a:tableStyleId>{2AF2AE68-F049-4EC7-958B-7BFF62B70066}</a:tableStyleId>
              </a:tblPr>
              <a:tblGrid>
                <a:gridCol w="4117950">
                  <a:extLst>
                    <a:ext uri="{9D8B030D-6E8A-4147-A177-3AD203B41FA5}">
                      <a16:colId xmlns:a16="http://schemas.microsoft.com/office/drawing/2014/main" val="20000"/>
                    </a:ext>
                  </a:extLst>
                </a:gridCol>
                <a:gridCol w="4117950">
                  <a:extLst>
                    <a:ext uri="{9D8B030D-6E8A-4147-A177-3AD203B41FA5}">
                      <a16:colId xmlns:a16="http://schemas.microsoft.com/office/drawing/2014/main" val="20001"/>
                    </a:ext>
                  </a:extLst>
                </a:gridCol>
              </a:tblGrid>
              <a:tr h="416550">
                <a:tc>
                  <a:txBody>
                    <a:bodyPr/>
                    <a:lstStyle/>
                    <a:p>
                      <a:pPr marL="0" marR="0" lvl="0" indent="0" algn="ctr" rtl="0">
                        <a:spcBef>
                          <a:spcPts val="0"/>
                        </a:spcBef>
                        <a:spcAft>
                          <a:spcPts val="0"/>
                        </a:spcAft>
                        <a:buNone/>
                      </a:pPr>
                      <a:r>
                        <a:rPr lang="en-US" sz="1800"/>
                        <a:t>What are teachers doing?</a:t>
                      </a:r>
                      <a:endParaRPr sz="1800"/>
                    </a:p>
                  </a:txBody>
                  <a:tcPr marL="91450" marR="91450" marT="45725" marB="45725">
                    <a:solidFill>
                      <a:srgbClr val="004080"/>
                    </a:solidFill>
                  </a:tcPr>
                </a:tc>
                <a:tc>
                  <a:txBody>
                    <a:bodyPr/>
                    <a:lstStyle/>
                    <a:p>
                      <a:pPr marL="0" marR="0" lvl="0" indent="0" algn="ctr" rtl="0">
                        <a:spcBef>
                          <a:spcPts val="0"/>
                        </a:spcBef>
                        <a:spcAft>
                          <a:spcPts val="0"/>
                        </a:spcAft>
                        <a:buNone/>
                      </a:pPr>
                      <a:r>
                        <a:rPr lang="en-US" sz="1800"/>
                        <a:t>What are students doing?</a:t>
                      </a:r>
                      <a:endParaRPr sz="1800"/>
                    </a:p>
                  </a:txBody>
                  <a:tcPr marL="91450" marR="91450" marT="45725" marB="45725">
                    <a:solidFill>
                      <a:srgbClr val="004080"/>
                    </a:solidFill>
                  </a:tcPr>
                </a:tc>
                <a:extLst>
                  <a:ext uri="{0D108BD9-81ED-4DB2-BD59-A6C34878D82A}">
                    <a16:rowId xmlns:a16="http://schemas.microsoft.com/office/drawing/2014/main" val="10000"/>
                  </a:ext>
                </a:extLst>
              </a:tr>
              <a:tr h="4825100">
                <a:tc>
                  <a:txBody>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Providing students with opportunities to use their own reasoning strategies and methods for solving problems.</a:t>
                      </a:r>
                      <a:endParaRPr/>
                    </a:p>
                    <a:p>
                      <a:pPr marL="285750" marR="0" lvl="0" indent="-285750" algn="l"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Asking students to discuss and explain why the procedures that they are using work to solve particular problems.</a:t>
                      </a:r>
                      <a:endParaRPr/>
                    </a:p>
                    <a:p>
                      <a:pPr marL="285750" marR="0" lvl="0" indent="-285750" algn="l"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Connecting student-generated strategies and methods to more efficient procedures as appropriate.</a:t>
                      </a:r>
                      <a:endParaRPr/>
                    </a:p>
                    <a:p>
                      <a:pPr marL="285750" marR="0" lvl="0" indent="-285750" algn="l"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Using visual models to support students’ understanding of general methods. </a:t>
                      </a:r>
                      <a:endParaRPr/>
                    </a:p>
                    <a:p>
                      <a:pPr marL="285750" marR="0" lvl="0" indent="-285750" algn="l"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Providing students with opportunities for distributed practice of procedures.</a:t>
                      </a:r>
                      <a:r>
                        <a:rPr lang="en-US" sz="1800"/>
                        <a:t> </a:t>
                      </a:r>
                      <a:endParaRPr sz="1800" b="0" i="0" u="none" strike="noStrike">
                        <a:solidFill>
                          <a:schemeClr val="dk1"/>
                        </a:solidFill>
                        <a:latin typeface="Calibri"/>
                        <a:ea typeface="Calibri"/>
                        <a:cs typeface="Calibri"/>
                        <a:sym typeface="Calibri"/>
                      </a:endParaRPr>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Making sure that they understand and can explain the mathematical basis for the procedures that they are using.</a:t>
                      </a:r>
                      <a:endParaRPr/>
                    </a:p>
                    <a:p>
                      <a:pPr marL="285750" marR="0" lvl="0" indent="-285750" algn="l"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Demonstrating flexible use of strategies and methods while reflecting on which procedures seem to work best for specific types of problems.</a:t>
                      </a:r>
                      <a:endParaRPr/>
                    </a:p>
                    <a:p>
                      <a:pPr marL="285750" marR="0" lvl="0" indent="-285750" algn="l"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Determining whether specific approaches generalize to a broad class of problems.</a:t>
                      </a:r>
                      <a:endParaRPr/>
                    </a:p>
                    <a:p>
                      <a:pPr marL="285750" marR="0" lvl="0" indent="-285750" algn="l"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Striving to use procedures appropriately and efficiently.</a:t>
                      </a:r>
                      <a:r>
                        <a:rPr lang="en-US" sz="1800"/>
                        <a:t> </a:t>
                      </a:r>
                      <a:endParaRPr sz="18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51"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687" name="Google Shape;687;p51"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688" name="Google Shape;688;p51"/>
          <p:cNvSpPr txBox="1"/>
          <p:nvPr/>
        </p:nvSpPr>
        <p:spPr>
          <a:xfrm>
            <a:off x="895867" y="1636923"/>
            <a:ext cx="8109237" cy="2144177"/>
          </a:xfrm>
          <a:prstGeom prst="rect">
            <a:avLst/>
          </a:prstGeom>
          <a:noFill/>
          <a:ln>
            <a:noFill/>
          </a:ln>
        </p:spPr>
        <p:txBody>
          <a:bodyPr spcFirstLastPara="1" wrap="square" lIns="0" tIns="165100" rIns="0" bIns="0" anchor="t" anchorCtr="0">
            <a:spAutoFit/>
          </a:bodyPr>
          <a:lstStyle/>
          <a:p>
            <a:pPr marL="355600" marR="0" lvl="0" indent="-190500" algn="l" rtl="0">
              <a:lnSpc>
                <a:spcPct val="100000"/>
              </a:lnSpc>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55600" marR="0" lvl="0" indent="-190500" algn="l" rtl="0">
              <a:lnSpc>
                <a:spcPct val="100000"/>
              </a:lnSpc>
              <a:spcBef>
                <a:spcPts val="130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689" name="Google Shape;689;p51"/>
          <p:cNvSpPr txBox="1"/>
          <p:nvPr/>
        </p:nvSpPr>
        <p:spPr>
          <a:xfrm>
            <a:off x="1147740" y="182743"/>
            <a:ext cx="7857364" cy="1982594"/>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3600" b="1">
                <a:solidFill>
                  <a:schemeClr val="dk1"/>
                </a:solidFill>
                <a:latin typeface="Arial"/>
                <a:ea typeface="Arial"/>
                <a:cs typeface="Arial"/>
                <a:sym typeface="Arial"/>
              </a:rPr>
              <a:t>Build Procedural Fluency from Conceptual Understanding</a:t>
            </a:r>
            <a:endParaRPr/>
          </a:p>
          <a:p>
            <a:pPr marL="12700" marR="0" lvl="0" indent="0" algn="l" rtl="0">
              <a:lnSpc>
                <a:spcPct val="100000"/>
              </a:lnSpc>
              <a:spcBef>
                <a:spcPts val="1300"/>
              </a:spcBef>
              <a:spcAft>
                <a:spcPts val="0"/>
              </a:spcAft>
              <a:buNone/>
            </a:pPr>
            <a:endParaRPr sz="4000" b="1">
              <a:solidFill>
                <a:srgbClr val="FF0000"/>
              </a:solidFill>
              <a:latin typeface="Arial"/>
              <a:ea typeface="Arial"/>
              <a:cs typeface="Arial"/>
              <a:sym typeface="Arial"/>
            </a:endParaRPr>
          </a:p>
        </p:txBody>
      </p:sp>
      <p:sp>
        <p:nvSpPr>
          <p:cNvPr id="690" name="Google Shape;690;p51"/>
          <p:cNvSpPr txBox="1"/>
          <p:nvPr/>
        </p:nvSpPr>
        <p:spPr>
          <a:xfrm>
            <a:off x="1147750" y="2269325"/>
            <a:ext cx="7661400" cy="193895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400"/>
              <a:buFont typeface="Arial"/>
              <a:buAutoNum type="arabicPeriod"/>
            </a:pPr>
            <a:r>
              <a:rPr lang="en-US" sz="2400" dirty="0">
                <a:solidFill>
                  <a:schemeClr val="dk1"/>
                </a:solidFill>
                <a:latin typeface="Arial"/>
                <a:ea typeface="Arial"/>
                <a:cs typeface="Arial"/>
                <a:sym typeface="Arial"/>
              </a:rPr>
              <a:t>What procedural fluency skills are essential to completing a task?</a:t>
            </a:r>
            <a:endParaRPr sz="2400" dirty="0"/>
          </a:p>
          <a:p>
            <a:pPr marL="609600" marR="0" lvl="0" indent="-457200" algn="l" rtl="0">
              <a:spcBef>
                <a:spcPts val="0"/>
              </a:spcBef>
              <a:spcAft>
                <a:spcPts val="0"/>
              </a:spcAft>
              <a:buClr>
                <a:schemeClr val="dk1"/>
              </a:buClr>
              <a:buSzPts val="2400"/>
              <a:buFont typeface="+mj-lt"/>
              <a:buAutoNum type="arabicPeriod"/>
            </a:pPr>
            <a:endParaRPr sz="2400" dirty="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400"/>
              <a:buFont typeface="Arial"/>
              <a:buAutoNum type="arabicPeriod"/>
            </a:pPr>
            <a:r>
              <a:rPr lang="en-US" sz="2400" dirty="0">
                <a:solidFill>
                  <a:schemeClr val="dk1"/>
                </a:solidFill>
                <a:latin typeface="Arial"/>
                <a:ea typeface="Arial"/>
                <a:cs typeface="Arial"/>
                <a:sym typeface="Arial"/>
              </a:rPr>
              <a:t>What teacher actions do teachers use to building procedural fluency from conceptual understanding?  </a:t>
            </a:r>
            <a:endParaRPr sz="2400" i="1" dirty="0">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pic>
        <p:nvPicPr>
          <p:cNvPr id="696" name="Google Shape;696;p52"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697" name="Google Shape;697;p52"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698" name="Google Shape;698;p52"/>
          <p:cNvSpPr txBox="1"/>
          <p:nvPr/>
        </p:nvSpPr>
        <p:spPr>
          <a:xfrm>
            <a:off x="895867" y="1636923"/>
            <a:ext cx="8109237" cy="2144177"/>
          </a:xfrm>
          <a:prstGeom prst="rect">
            <a:avLst/>
          </a:prstGeom>
          <a:noFill/>
          <a:ln>
            <a:noFill/>
          </a:ln>
        </p:spPr>
        <p:txBody>
          <a:bodyPr spcFirstLastPara="1" wrap="square" lIns="0" tIns="165100" rIns="0" bIns="0" anchor="t" anchorCtr="0">
            <a:spAutoFit/>
          </a:bodyPr>
          <a:lstStyle/>
          <a:p>
            <a:pPr marL="355600" marR="0" lvl="0" indent="-190500" algn="l" rtl="0">
              <a:lnSpc>
                <a:spcPct val="100000"/>
              </a:lnSpc>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55600" marR="0" lvl="0" indent="-190500" algn="l" rtl="0">
              <a:lnSpc>
                <a:spcPct val="100000"/>
              </a:lnSpc>
              <a:spcBef>
                <a:spcPts val="130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699" name="Google Shape;699;p52"/>
          <p:cNvSpPr/>
          <p:nvPr/>
        </p:nvSpPr>
        <p:spPr>
          <a:xfrm>
            <a:off x="639618" y="295175"/>
            <a:ext cx="9373186" cy="1754326"/>
          </a:xfrm>
          <a:prstGeom prst="rect">
            <a:avLst/>
          </a:prstGeom>
          <a:noFill/>
          <a:ln>
            <a:noFill/>
          </a:ln>
        </p:spPr>
        <p:txBody>
          <a:bodyPr spcFirstLastPara="1" wrap="square" lIns="91425" tIns="45700" rIns="91425" bIns="45700" anchor="t" anchorCtr="0">
            <a:spAutoFit/>
          </a:bodyPr>
          <a:lstStyle/>
          <a:p>
            <a:pPr marL="568325" marR="0" lvl="0" indent="0" algn="l" rtl="0">
              <a:spcBef>
                <a:spcPts val="0"/>
              </a:spcBef>
              <a:spcAft>
                <a:spcPts val="0"/>
              </a:spcAft>
              <a:buNone/>
            </a:pPr>
            <a:r>
              <a:rPr lang="en-US" sz="6000" b="1">
                <a:solidFill>
                  <a:schemeClr val="dk1"/>
                </a:solidFill>
                <a:latin typeface="Arial"/>
                <a:ea typeface="Arial"/>
                <a:cs typeface="Arial"/>
                <a:sym typeface="Arial"/>
              </a:rPr>
              <a:t>A Closer Look </a:t>
            </a:r>
            <a:endParaRPr/>
          </a:p>
          <a:p>
            <a:pPr marL="568325" marR="0" lvl="0" indent="0" algn="l" rtl="0">
              <a:spcBef>
                <a:spcPts val="0"/>
              </a:spcBef>
              <a:spcAft>
                <a:spcPts val="0"/>
              </a:spcAft>
              <a:buNone/>
            </a:pPr>
            <a:r>
              <a:rPr lang="en-US" sz="4800" b="1" i="1">
                <a:solidFill>
                  <a:schemeClr val="dk1"/>
                </a:solidFill>
                <a:latin typeface="Arial"/>
                <a:ea typeface="Arial"/>
                <a:cs typeface="Arial"/>
                <a:sym typeface="Arial"/>
              </a:rPr>
              <a:t>     </a:t>
            </a:r>
            <a:endParaRPr/>
          </a:p>
        </p:txBody>
      </p:sp>
      <p:pic>
        <p:nvPicPr>
          <p:cNvPr id="700" name="Google Shape;700;p52" descr="A picture containing mirror&#10;&#10;Description automatically generated"/>
          <p:cNvPicPr preferRelativeResize="0"/>
          <p:nvPr/>
        </p:nvPicPr>
        <p:blipFill rotWithShape="1">
          <a:blip r:embed="rId5">
            <a:alphaModFix/>
          </a:blip>
          <a:srcRect/>
          <a:stretch/>
        </p:blipFill>
        <p:spPr>
          <a:xfrm>
            <a:off x="6562845" y="747760"/>
            <a:ext cx="2064475" cy="1961251"/>
          </a:xfrm>
          <a:prstGeom prst="rect">
            <a:avLst/>
          </a:prstGeom>
          <a:noFill/>
          <a:ln>
            <a:noFill/>
          </a:ln>
        </p:spPr>
      </p:pic>
      <p:sp>
        <p:nvSpPr>
          <p:cNvPr id="701" name="Google Shape;701;p52"/>
          <p:cNvSpPr txBox="1"/>
          <p:nvPr/>
        </p:nvSpPr>
        <p:spPr>
          <a:xfrm>
            <a:off x="259216" y="2181719"/>
            <a:ext cx="8625568" cy="4678204"/>
          </a:xfrm>
          <a:prstGeom prst="rect">
            <a:avLst/>
          </a:prstGeom>
          <a:noFill/>
          <a:ln>
            <a:noFill/>
          </a:ln>
        </p:spPr>
        <p:txBody>
          <a:bodyPr spcFirstLastPara="1" wrap="square" lIns="91425" tIns="45700" rIns="91425" bIns="45700" anchor="t" anchorCtr="0">
            <a:spAutoFit/>
          </a:bodyPr>
          <a:lstStyle/>
          <a:p>
            <a:pPr marL="568325" marR="0" lvl="0" indent="0" algn="ctr" rtl="0">
              <a:spcBef>
                <a:spcPts val="0"/>
              </a:spcBef>
              <a:spcAft>
                <a:spcPts val="0"/>
              </a:spcAft>
              <a:buNone/>
            </a:pPr>
            <a:r>
              <a:rPr lang="en-US" sz="4400" b="1" i="1" dirty="0">
                <a:solidFill>
                  <a:schemeClr val="dk1"/>
                </a:solidFill>
                <a:latin typeface="Arial"/>
                <a:ea typeface="Arial"/>
                <a:cs typeface="Arial"/>
                <a:sym typeface="Arial"/>
              </a:rPr>
              <a:t>Tessellate This</a:t>
            </a:r>
            <a:r>
              <a:rPr lang="en-US" sz="4400" b="1" dirty="0">
                <a:solidFill>
                  <a:schemeClr val="dk1"/>
                </a:solidFill>
                <a:latin typeface="Arial"/>
                <a:ea typeface="Arial"/>
                <a:cs typeface="Arial"/>
                <a:sym typeface="Arial"/>
              </a:rPr>
              <a:t> </a:t>
            </a:r>
            <a:endParaRPr dirty="0"/>
          </a:p>
          <a:p>
            <a:pPr marL="568325" marR="0" lvl="0" indent="0" algn="ctr" rtl="0">
              <a:spcBef>
                <a:spcPts val="0"/>
              </a:spcBef>
              <a:spcAft>
                <a:spcPts val="0"/>
              </a:spcAft>
              <a:buNone/>
            </a:pPr>
            <a:endParaRPr sz="4400" b="1" dirty="0">
              <a:solidFill>
                <a:schemeClr val="dk1"/>
              </a:solidFill>
              <a:latin typeface="Arial"/>
              <a:ea typeface="Arial"/>
              <a:cs typeface="Arial"/>
              <a:sym typeface="Arial"/>
            </a:endParaRPr>
          </a:p>
          <a:p>
            <a:pPr marL="568325" marR="0" lvl="0" indent="0" algn="ctr" rtl="0">
              <a:spcBef>
                <a:spcPts val="0"/>
              </a:spcBef>
              <a:spcAft>
                <a:spcPts val="0"/>
              </a:spcAft>
              <a:buNone/>
            </a:pPr>
            <a:r>
              <a:rPr lang="en-US" sz="3200" b="1" dirty="0">
                <a:solidFill>
                  <a:schemeClr val="dk1"/>
                </a:solidFill>
                <a:latin typeface="Arial"/>
                <a:ea typeface="Arial"/>
                <a:cs typeface="Arial"/>
                <a:sym typeface="Arial"/>
              </a:rPr>
              <a:t>WV Classroom Video Experience</a:t>
            </a:r>
            <a:endParaRPr dirty="0"/>
          </a:p>
          <a:p>
            <a:pPr marL="568325" marR="0" lvl="0" indent="0" algn="ctr" rtl="0">
              <a:spcBef>
                <a:spcPts val="0"/>
              </a:spcBef>
              <a:spcAft>
                <a:spcPts val="0"/>
              </a:spcAft>
              <a:buNone/>
            </a:pPr>
            <a:r>
              <a:rPr lang="en-US" sz="3200" b="1" dirty="0">
                <a:solidFill>
                  <a:schemeClr val="dk1"/>
                </a:solidFill>
                <a:latin typeface="Arial"/>
                <a:ea typeface="Arial"/>
                <a:cs typeface="Arial"/>
                <a:sym typeface="Arial"/>
              </a:rPr>
              <a:t>and the Effective Mathematics </a:t>
            </a:r>
            <a:endParaRPr dirty="0"/>
          </a:p>
          <a:p>
            <a:pPr marL="568325" marR="0" lvl="0" indent="0" algn="ctr" rtl="0">
              <a:spcBef>
                <a:spcPts val="0"/>
              </a:spcBef>
              <a:spcAft>
                <a:spcPts val="0"/>
              </a:spcAft>
              <a:buNone/>
            </a:pPr>
            <a:r>
              <a:rPr lang="en-US" sz="3200" b="1" dirty="0">
                <a:solidFill>
                  <a:schemeClr val="dk1"/>
                </a:solidFill>
                <a:latin typeface="Arial"/>
                <a:ea typeface="Arial"/>
                <a:cs typeface="Arial"/>
                <a:sym typeface="Arial"/>
              </a:rPr>
              <a:t>Teaching Practice:</a:t>
            </a:r>
            <a:endParaRPr dirty="0"/>
          </a:p>
          <a:p>
            <a:pPr marL="0" marR="0" lvl="0" indent="0" algn="ctr" rtl="0">
              <a:spcBef>
                <a:spcPts val="0"/>
              </a:spcBef>
              <a:spcAft>
                <a:spcPts val="0"/>
              </a:spcAft>
              <a:buNone/>
            </a:pPr>
            <a:endParaRPr sz="3200" b="1" dirty="0">
              <a:solidFill>
                <a:srgbClr val="002060"/>
              </a:solidFill>
              <a:latin typeface="Arial"/>
              <a:ea typeface="Arial"/>
              <a:cs typeface="Arial"/>
              <a:sym typeface="Arial"/>
            </a:endParaRPr>
          </a:p>
          <a:p>
            <a:pPr marL="0" marR="0" lvl="0" indent="0" algn="ctr" rtl="0">
              <a:spcBef>
                <a:spcPts val="0"/>
              </a:spcBef>
              <a:spcAft>
                <a:spcPts val="0"/>
              </a:spcAft>
              <a:buNone/>
            </a:pPr>
            <a:r>
              <a:rPr lang="en-US" sz="3200" b="1" dirty="0">
                <a:solidFill>
                  <a:srgbClr val="002060"/>
                </a:solidFill>
                <a:latin typeface="Arial"/>
                <a:ea typeface="Arial"/>
                <a:cs typeface="Arial"/>
                <a:sym typeface="Arial"/>
              </a:rPr>
              <a:t>Support Productive Struggle in </a:t>
            </a:r>
            <a:endParaRPr dirty="0"/>
          </a:p>
          <a:p>
            <a:pPr marL="0" marR="0" lvl="0" indent="0" algn="ctr" rtl="0">
              <a:spcBef>
                <a:spcPts val="0"/>
              </a:spcBef>
              <a:spcAft>
                <a:spcPts val="0"/>
              </a:spcAft>
              <a:buNone/>
            </a:pPr>
            <a:r>
              <a:rPr lang="en-US" sz="3200" b="1" dirty="0">
                <a:solidFill>
                  <a:srgbClr val="002060"/>
                </a:solidFill>
                <a:latin typeface="Arial"/>
                <a:ea typeface="Arial"/>
                <a:cs typeface="Arial"/>
                <a:sym typeface="Arial"/>
              </a:rPr>
              <a:t>Learning Mathematics</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702" name="Google Shape;702;p52" descr="A close up of a logo&#10;&#10;Description automatically generated"/>
          <p:cNvPicPr preferRelativeResize="0"/>
          <p:nvPr/>
        </p:nvPicPr>
        <p:blipFill rotWithShape="1">
          <a:blip r:embed="rId6">
            <a:alphaModFix/>
          </a:blip>
          <a:srcRect/>
          <a:stretch/>
        </p:blipFill>
        <p:spPr>
          <a:xfrm>
            <a:off x="7910529" y="5622405"/>
            <a:ext cx="797315" cy="86342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pic>
        <p:nvPicPr>
          <p:cNvPr id="708" name="Google Shape;708;p53"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709" name="Google Shape;709;p53"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710" name="Google Shape;710;p53"/>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711" name="Google Shape;711;p53"/>
          <p:cNvSpPr txBox="1"/>
          <p:nvPr/>
        </p:nvSpPr>
        <p:spPr>
          <a:xfrm>
            <a:off x="1072127" y="282021"/>
            <a:ext cx="795483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Support Productive Struggle in Learning Mathematics</a:t>
            </a:r>
            <a:endParaRPr/>
          </a:p>
        </p:txBody>
      </p:sp>
      <p:sp>
        <p:nvSpPr>
          <p:cNvPr id="712" name="Google Shape;712;p53"/>
          <p:cNvSpPr/>
          <p:nvPr/>
        </p:nvSpPr>
        <p:spPr>
          <a:xfrm>
            <a:off x="1079553" y="1848060"/>
            <a:ext cx="7659333" cy="3416320"/>
          </a:xfrm>
          <a:prstGeom prst="rect">
            <a:avLst/>
          </a:prstGeom>
          <a:noFill/>
          <a:ln>
            <a:noFill/>
          </a:ln>
        </p:spPr>
        <p:txBody>
          <a:bodyPr spcFirstLastPara="1" wrap="square" lIns="91425" tIns="45700" rIns="91425" bIns="45700" anchor="t" anchorCtr="0">
            <a:spAutoFit/>
          </a:bodyPr>
          <a:lstStyle/>
          <a:p>
            <a:pPr marL="114300" marR="0" lvl="0" indent="-114300" algn="l" rtl="0">
              <a:spcBef>
                <a:spcPts val="0"/>
              </a:spcBef>
              <a:spcAft>
                <a:spcPts val="0"/>
              </a:spcAft>
              <a:buClr>
                <a:schemeClr val="dk1"/>
              </a:buClr>
              <a:buSzPts val="2400"/>
              <a:buFont typeface="Arial"/>
              <a:buNone/>
            </a:pPr>
            <a:r>
              <a:rPr lang="en-US" sz="2400" b="1">
                <a:solidFill>
                  <a:schemeClr val="dk1"/>
                </a:solidFill>
                <a:latin typeface="Arial"/>
                <a:ea typeface="Arial"/>
                <a:cs typeface="Arial"/>
                <a:sym typeface="Arial"/>
              </a:rPr>
              <a:t>Productive Struggle should:</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Be considered essential to learning mathematics with understanding;</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Develop students’ capacity to persevere in the face of challenge; and</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Help students realize that they are capable of doing well in mathematics with effort.</a:t>
            </a:r>
            <a:endParaRPr/>
          </a:p>
          <a:p>
            <a:pPr marL="342900" marR="0" lvl="0" indent="-215900" algn="l" rtl="0">
              <a:lnSpc>
                <a:spcPct val="50000"/>
              </a:lnSpc>
              <a:spcBef>
                <a:spcPts val="0"/>
              </a:spcBef>
              <a:spcAft>
                <a:spcPts val="0"/>
              </a:spcAft>
              <a:buClr>
                <a:schemeClr val="dk1"/>
              </a:buClr>
              <a:buSzPts val="2000"/>
              <a:buFont typeface="Arial"/>
              <a:buNone/>
            </a:pPr>
            <a:endParaRPr sz="2000" i="1">
              <a:solidFill>
                <a:srgbClr val="366092"/>
              </a:solidFill>
              <a:latin typeface="Verdana"/>
              <a:ea typeface="Verdana"/>
              <a:cs typeface="Verdana"/>
              <a:sym typeface="Verdana"/>
            </a:endParaRPr>
          </a:p>
          <a:p>
            <a:pPr marL="114300" marR="0" lvl="0" indent="0" algn="l" rtl="0">
              <a:lnSpc>
                <a:spcPct val="90000"/>
              </a:lnSpc>
              <a:spcBef>
                <a:spcPts val="0"/>
              </a:spcBef>
              <a:spcAft>
                <a:spcPts val="0"/>
              </a:spcAft>
              <a:buNone/>
            </a:pPr>
            <a:endParaRPr sz="2000" b="1" i="1">
              <a:solidFill>
                <a:schemeClr val="dk1"/>
              </a:solidFill>
              <a:latin typeface="Verdana"/>
              <a:ea typeface="Verdana"/>
              <a:cs typeface="Verdana"/>
              <a:sym typeface="Verdana"/>
            </a:endParaRPr>
          </a:p>
          <a:p>
            <a:pPr marL="0" marR="0" lvl="0" indent="0" algn="l" rtl="0">
              <a:spcBef>
                <a:spcPts val="0"/>
              </a:spcBef>
              <a:spcAft>
                <a:spcPts val="0"/>
              </a:spcAft>
              <a:buNone/>
            </a:pPr>
            <a:endParaRPr sz="2000">
              <a:solidFill>
                <a:schemeClr val="dk2"/>
              </a:solidFill>
              <a:latin typeface="Calibri"/>
              <a:ea typeface="Calibri"/>
              <a:cs typeface="Calibri"/>
              <a:sym typeface="Calibri"/>
            </a:endParaRPr>
          </a:p>
        </p:txBody>
      </p:sp>
      <p:sp>
        <p:nvSpPr>
          <p:cNvPr id="713" name="Google Shape;713;p53"/>
          <p:cNvSpPr txBox="1"/>
          <p:nvPr/>
        </p:nvSpPr>
        <p:spPr>
          <a:xfrm>
            <a:off x="922104" y="4701761"/>
            <a:ext cx="8221896" cy="2252924"/>
          </a:xfrm>
          <a:prstGeom prst="rect">
            <a:avLst/>
          </a:prstGeom>
          <a:solidFill>
            <a:srgbClr val="DAE5F1"/>
          </a:solidFill>
          <a:ln>
            <a:noFill/>
          </a:ln>
        </p:spPr>
        <p:txBody>
          <a:bodyPr spcFirstLastPara="1" wrap="square" lIns="91425" tIns="45700" rIns="91425" bIns="45700" anchor="t" anchorCtr="0">
            <a:spAutoFit/>
          </a:bodyPr>
          <a:lstStyle/>
          <a:p>
            <a:pPr marL="114300" marR="0" lvl="0" indent="0" algn="l" rtl="0">
              <a:lnSpc>
                <a:spcPct val="90000"/>
              </a:lnSpc>
              <a:spcBef>
                <a:spcPts val="0"/>
              </a:spcBef>
              <a:spcAft>
                <a:spcPts val="0"/>
              </a:spcAft>
              <a:buNone/>
            </a:pPr>
            <a:r>
              <a:rPr lang="en-US" sz="2400" i="1">
                <a:solidFill>
                  <a:srgbClr val="604A7B"/>
                </a:solidFill>
                <a:latin typeface="Arial"/>
                <a:ea typeface="Arial"/>
                <a:cs typeface="Arial"/>
                <a:sym typeface="Arial"/>
              </a:rPr>
              <a:t>By struggling with important mathematics we mean the opposite of simply being presented information to be memorized or being asked only to practice what has been demonstrated.</a:t>
            </a:r>
            <a:endParaRPr/>
          </a:p>
          <a:p>
            <a:pPr marL="114300" marR="0" lvl="0" indent="0" algn="r" rtl="0">
              <a:spcBef>
                <a:spcPts val="0"/>
              </a:spcBef>
              <a:spcAft>
                <a:spcPts val="0"/>
              </a:spcAft>
              <a:buClr>
                <a:srgbClr val="604A7B"/>
              </a:buClr>
              <a:buSzPts val="1800"/>
              <a:buFont typeface="Verdana"/>
              <a:buNone/>
            </a:pPr>
            <a:r>
              <a:rPr lang="en-US" sz="1800">
                <a:solidFill>
                  <a:srgbClr val="604A7B"/>
                </a:solidFill>
                <a:latin typeface="Verdana"/>
                <a:ea typeface="Verdana"/>
                <a:cs typeface="Verdana"/>
                <a:sym typeface="Verdana"/>
              </a:rPr>
              <a:t>Hiebert &amp; Grouws, 2007, pp. 387-388</a:t>
            </a:r>
            <a:endParaRPr/>
          </a:p>
          <a:p>
            <a:pPr marL="0" marR="0" lvl="0" indent="0" algn="l" rtl="0">
              <a:spcBef>
                <a:spcPts val="0"/>
              </a:spcBef>
              <a:spcAft>
                <a:spcPts val="0"/>
              </a:spcAft>
              <a:buNone/>
            </a:pPr>
            <a:endParaRPr sz="1800">
              <a:solidFill>
                <a:schemeClr val="dk2"/>
              </a:solidFill>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719" name="Google Shape;719;p54"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720" name="Google Shape;720;p54"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721" name="Google Shape;721;p54"/>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722" name="Google Shape;722;p54"/>
          <p:cNvSpPr txBox="1"/>
          <p:nvPr/>
        </p:nvSpPr>
        <p:spPr>
          <a:xfrm>
            <a:off x="1072127" y="282021"/>
            <a:ext cx="795483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Support Productive Struggle in Learning Mathematics</a:t>
            </a:r>
            <a:endParaRPr/>
          </a:p>
        </p:txBody>
      </p:sp>
      <p:sp>
        <p:nvSpPr>
          <p:cNvPr id="723" name="Google Shape;723;p54"/>
          <p:cNvSpPr/>
          <p:nvPr/>
        </p:nvSpPr>
        <p:spPr>
          <a:xfrm>
            <a:off x="1079553" y="1848060"/>
            <a:ext cx="7947404" cy="5740033"/>
          </a:xfrm>
          <a:prstGeom prst="rect">
            <a:avLst/>
          </a:prstGeom>
          <a:noFill/>
          <a:ln>
            <a:noFill/>
          </a:ln>
        </p:spPr>
        <p:txBody>
          <a:bodyPr spcFirstLastPara="1" wrap="square" lIns="91425" tIns="45700" rIns="91425" bIns="45700" anchor="t" anchorCtr="0">
            <a:spAutoFit/>
          </a:bodyPr>
          <a:lstStyle/>
          <a:p>
            <a:pPr marL="114300" marR="0" lvl="0" indent="-114300" algn="l" rtl="0">
              <a:spcBef>
                <a:spcPts val="0"/>
              </a:spcBef>
              <a:spcAft>
                <a:spcPts val="0"/>
              </a:spcAft>
              <a:buClr>
                <a:schemeClr val="dk1"/>
              </a:buClr>
              <a:buSzPts val="2800"/>
              <a:buFont typeface="Arial"/>
              <a:buNone/>
            </a:pPr>
            <a:r>
              <a:rPr lang="en-US" sz="2800" b="1">
                <a:solidFill>
                  <a:schemeClr val="dk1"/>
                </a:solidFill>
                <a:latin typeface="Arial"/>
                <a:ea typeface="Arial"/>
                <a:cs typeface="Arial"/>
                <a:sym typeface="Arial"/>
              </a:rPr>
              <a:t>Productive Struggle entails:</a:t>
            </a:r>
            <a:endParaRPr/>
          </a:p>
          <a:p>
            <a:pPr marL="457200" marR="0" lvl="0" indent="-457200" algn="l" rtl="0">
              <a:spcBef>
                <a:spcPts val="600"/>
              </a:spcBef>
              <a:spcAft>
                <a:spcPts val="0"/>
              </a:spcAft>
              <a:buClr>
                <a:schemeClr val="dk1"/>
              </a:buClr>
              <a:buSzPts val="2800"/>
              <a:buFont typeface="Arial"/>
              <a:buChar char="•"/>
            </a:pPr>
            <a:r>
              <a:rPr lang="en-US" sz="2800">
                <a:solidFill>
                  <a:schemeClr val="dk1"/>
                </a:solidFill>
                <a:latin typeface="Arial"/>
                <a:ea typeface="Arial"/>
                <a:cs typeface="Arial"/>
                <a:sym typeface="Arial"/>
              </a:rPr>
              <a:t>Students individually and collectively grappling with mathematical ideas and relationships</a:t>
            </a:r>
            <a:endParaRPr/>
          </a:p>
          <a:p>
            <a:pPr marL="457200" marR="0" lvl="0" indent="-457200" algn="l" rtl="0">
              <a:spcBef>
                <a:spcPts val="600"/>
              </a:spcBef>
              <a:spcAft>
                <a:spcPts val="0"/>
              </a:spcAft>
              <a:buClr>
                <a:schemeClr val="dk1"/>
              </a:buClr>
              <a:buSzPts val="2800"/>
              <a:buFont typeface="Arial"/>
              <a:buChar char="•"/>
            </a:pPr>
            <a:r>
              <a:rPr lang="en-US" sz="2800">
                <a:solidFill>
                  <a:schemeClr val="dk1"/>
                </a:solidFill>
                <a:latin typeface="Arial"/>
                <a:ea typeface="Arial"/>
                <a:cs typeface="Arial"/>
                <a:sym typeface="Arial"/>
              </a:rPr>
              <a:t>Teachers and students understanding that frustration may occur, but perseverance is important</a:t>
            </a:r>
            <a:endParaRPr/>
          </a:p>
          <a:p>
            <a:pPr marL="457200" marR="0" lvl="0" indent="-457200" algn="l" rtl="0">
              <a:spcBef>
                <a:spcPts val="600"/>
              </a:spcBef>
              <a:spcAft>
                <a:spcPts val="0"/>
              </a:spcAft>
              <a:buClr>
                <a:schemeClr val="dk1"/>
              </a:buClr>
              <a:buSzPts val="2800"/>
              <a:buFont typeface="Arial"/>
              <a:buChar char="•"/>
            </a:pPr>
            <a:r>
              <a:rPr lang="en-US" sz="2800">
                <a:solidFill>
                  <a:schemeClr val="dk1"/>
                </a:solidFill>
                <a:latin typeface="Arial"/>
                <a:ea typeface="Arial"/>
                <a:cs typeface="Arial"/>
                <a:sym typeface="Arial"/>
              </a:rPr>
              <a:t>Communicating about thinking to make it possible for students to help one another make progress on the task</a:t>
            </a:r>
            <a:endParaRPr/>
          </a:p>
          <a:p>
            <a:pPr marL="114300" marR="0" lvl="0" indent="-114300" algn="l" rtl="0">
              <a:spcBef>
                <a:spcPts val="0"/>
              </a:spcBef>
              <a:spcAft>
                <a:spcPts val="0"/>
              </a:spcAft>
              <a:buClr>
                <a:schemeClr val="dk1"/>
              </a:buClr>
              <a:buSzPts val="2400"/>
              <a:buFont typeface="Calibri"/>
              <a:buNone/>
            </a:pPr>
            <a:endParaRPr sz="2400" b="1">
              <a:solidFill>
                <a:schemeClr val="dk1"/>
              </a:solidFill>
              <a:latin typeface="Arial"/>
              <a:ea typeface="Arial"/>
              <a:cs typeface="Arial"/>
              <a:sym typeface="Arial"/>
            </a:endParaRPr>
          </a:p>
          <a:p>
            <a:pPr marL="342900" marR="0" lvl="0" indent="-215900" algn="l" rtl="0">
              <a:lnSpc>
                <a:spcPct val="50000"/>
              </a:lnSpc>
              <a:spcBef>
                <a:spcPts val="0"/>
              </a:spcBef>
              <a:spcAft>
                <a:spcPts val="0"/>
              </a:spcAft>
              <a:buClr>
                <a:schemeClr val="dk1"/>
              </a:buClr>
              <a:buSzPts val="2000"/>
              <a:buFont typeface="Arial"/>
              <a:buNone/>
            </a:pPr>
            <a:endParaRPr sz="2000" i="1">
              <a:solidFill>
                <a:srgbClr val="366092"/>
              </a:solidFill>
              <a:latin typeface="Verdana"/>
              <a:ea typeface="Verdana"/>
              <a:cs typeface="Verdana"/>
              <a:sym typeface="Verdana"/>
            </a:endParaRPr>
          </a:p>
          <a:p>
            <a:pPr marL="114300" marR="0" lvl="0" indent="0" algn="l" rtl="0">
              <a:lnSpc>
                <a:spcPct val="90000"/>
              </a:lnSpc>
              <a:spcBef>
                <a:spcPts val="0"/>
              </a:spcBef>
              <a:spcAft>
                <a:spcPts val="0"/>
              </a:spcAft>
              <a:buNone/>
            </a:pPr>
            <a:endParaRPr sz="2000" b="1" i="1">
              <a:solidFill>
                <a:schemeClr val="dk1"/>
              </a:solidFill>
              <a:latin typeface="Verdana"/>
              <a:ea typeface="Verdana"/>
              <a:cs typeface="Verdana"/>
              <a:sym typeface="Verdana"/>
            </a:endParaRPr>
          </a:p>
          <a:p>
            <a:pPr marL="0" marR="0" lvl="0" indent="0" algn="l" rtl="0">
              <a:spcBef>
                <a:spcPts val="0"/>
              </a:spcBef>
              <a:spcAft>
                <a:spcPts val="0"/>
              </a:spcAft>
              <a:buNone/>
            </a:pPr>
            <a:endParaRPr sz="2000">
              <a:solidFill>
                <a:schemeClr val="dk2"/>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pic>
        <p:nvPicPr>
          <p:cNvPr id="729" name="Google Shape;729;p55"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730" name="Google Shape;730;p55"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731" name="Google Shape;731;p55"/>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732" name="Google Shape;732;p55"/>
          <p:cNvSpPr txBox="1"/>
          <p:nvPr/>
        </p:nvSpPr>
        <p:spPr>
          <a:xfrm>
            <a:off x="1072127" y="282021"/>
            <a:ext cx="795483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Support Productive Struggle in Learning Mathematics</a:t>
            </a:r>
            <a:endParaRPr/>
          </a:p>
        </p:txBody>
      </p:sp>
      <p:sp>
        <p:nvSpPr>
          <p:cNvPr id="733" name="Google Shape;733;p55"/>
          <p:cNvSpPr/>
          <p:nvPr/>
        </p:nvSpPr>
        <p:spPr>
          <a:xfrm>
            <a:off x="1079553" y="1848060"/>
            <a:ext cx="7947404" cy="1200329"/>
          </a:xfrm>
          <a:prstGeom prst="rect">
            <a:avLst/>
          </a:prstGeom>
          <a:noFill/>
          <a:ln>
            <a:noFill/>
          </a:ln>
        </p:spPr>
        <p:txBody>
          <a:bodyPr spcFirstLastPara="1" wrap="square" lIns="91425" tIns="45700" rIns="91425" bIns="45700" anchor="t" anchorCtr="0">
            <a:spAutoFit/>
          </a:bodyPr>
          <a:lstStyle/>
          <a:p>
            <a:pPr marL="114300" marR="0" lvl="0" indent="-114300" algn="l" rtl="0">
              <a:spcBef>
                <a:spcPts val="0"/>
              </a:spcBef>
              <a:spcAft>
                <a:spcPts val="0"/>
              </a:spcAft>
              <a:buClr>
                <a:schemeClr val="dk1"/>
              </a:buClr>
              <a:buSzPts val="2400"/>
              <a:buFont typeface="Calibri"/>
              <a:buNone/>
            </a:pPr>
            <a:endParaRPr sz="2400" b="1">
              <a:solidFill>
                <a:schemeClr val="dk1"/>
              </a:solidFill>
              <a:latin typeface="Arial"/>
              <a:ea typeface="Arial"/>
              <a:cs typeface="Arial"/>
              <a:sym typeface="Arial"/>
            </a:endParaRPr>
          </a:p>
          <a:p>
            <a:pPr marL="342900" marR="0" lvl="0" indent="-215900" algn="l" rtl="0">
              <a:lnSpc>
                <a:spcPct val="50000"/>
              </a:lnSpc>
              <a:spcBef>
                <a:spcPts val="0"/>
              </a:spcBef>
              <a:spcAft>
                <a:spcPts val="0"/>
              </a:spcAft>
              <a:buClr>
                <a:schemeClr val="dk1"/>
              </a:buClr>
              <a:buSzPts val="2000"/>
              <a:buFont typeface="Arial"/>
              <a:buNone/>
            </a:pPr>
            <a:endParaRPr sz="2000" i="1">
              <a:solidFill>
                <a:srgbClr val="366092"/>
              </a:solidFill>
              <a:latin typeface="Verdana"/>
              <a:ea typeface="Verdana"/>
              <a:cs typeface="Verdana"/>
              <a:sym typeface="Verdana"/>
            </a:endParaRPr>
          </a:p>
          <a:p>
            <a:pPr marL="114300" marR="0" lvl="0" indent="0" algn="l" rtl="0">
              <a:lnSpc>
                <a:spcPct val="90000"/>
              </a:lnSpc>
              <a:spcBef>
                <a:spcPts val="0"/>
              </a:spcBef>
              <a:spcAft>
                <a:spcPts val="0"/>
              </a:spcAft>
              <a:buNone/>
            </a:pPr>
            <a:endParaRPr sz="2000" b="1" i="1">
              <a:solidFill>
                <a:schemeClr val="dk1"/>
              </a:solidFill>
              <a:latin typeface="Verdana"/>
              <a:ea typeface="Verdana"/>
              <a:cs typeface="Verdana"/>
              <a:sym typeface="Verdana"/>
            </a:endParaRPr>
          </a:p>
          <a:p>
            <a:pPr marL="0" marR="0" lvl="0" indent="0" algn="l" rtl="0">
              <a:spcBef>
                <a:spcPts val="0"/>
              </a:spcBef>
              <a:spcAft>
                <a:spcPts val="0"/>
              </a:spcAft>
              <a:buNone/>
            </a:pPr>
            <a:endParaRPr sz="2000">
              <a:solidFill>
                <a:schemeClr val="dk2"/>
              </a:solidFill>
              <a:latin typeface="Calibri"/>
              <a:ea typeface="Calibri"/>
              <a:cs typeface="Calibri"/>
              <a:sym typeface="Calibri"/>
            </a:endParaRPr>
          </a:p>
        </p:txBody>
      </p:sp>
      <p:pic>
        <p:nvPicPr>
          <p:cNvPr id="734" name="Google Shape;734;p55"/>
          <p:cNvPicPr preferRelativeResize="0"/>
          <p:nvPr/>
        </p:nvPicPr>
        <p:blipFill rotWithShape="1">
          <a:blip r:embed="rId5">
            <a:alphaModFix/>
          </a:blip>
          <a:srcRect/>
          <a:stretch/>
        </p:blipFill>
        <p:spPr>
          <a:xfrm>
            <a:off x="889122" y="1769302"/>
            <a:ext cx="8249678" cy="508869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56"/>
          <p:cNvSpPr/>
          <p:nvPr/>
        </p:nvSpPr>
        <p:spPr>
          <a:xfrm>
            <a:off x="0" y="0"/>
            <a:ext cx="890015"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1" name="Google Shape;741;p56"/>
          <p:cNvSpPr/>
          <p:nvPr/>
        </p:nvSpPr>
        <p:spPr>
          <a:xfrm>
            <a:off x="225552" y="149352"/>
            <a:ext cx="883919" cy="120700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2" name="Google Shape;742;p56"/>
          <p:cNvSpPr/>
          <p:nvPr/>
        </p:nvSpPr>
        <p:spPr>
          <a:xfrm>
            <a:off x="259079" y="182880"/>
            <a:ext cx="762000" cy="108508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3" name="Google Shape;743;p56"/>
          <p:cNvSpPr/>
          <p:nvPr/>
        </p:nvSpPr>
        <p:spPr>
          <a:xfrm>
            <a:off x="256031" y="179831"/>
            <a:ext cx="768350" cy="1091565"/>
          </a:xfrm>
          <a:custGeom>
            <a:avLst/>
            <a:gdLst/>
            <a:ahLst/>
            <a:cxnLst/>
            <a:rect l="l" t="t" r="r" b="b"/>
            <a:pathLst>
              <a:path w="768350" h="1091565" extrusionOk="0">
                <a:moveTo>
                  <a:pt x="0" y="0"/>
                </a:moveTo>
                <a:lnTo>
                  <a:pt x="768096" y="0"/>
                </a:lnTo>
                <a:lnTo>
                  <a:pt x="768096" y="1091184"/>
                </a:lnTo>
                <a:lnTo>
                  <a:pt x="0" y="1091184"/>
                </a:lnTo>
                <a:lnTo>
                  <a:pt x="0" y="0"/>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4" name="Google Shape;744;p56"/>
          <p:cNvSpPr/>
          <p:nvPr/>
        </p:nvSpPr>
        <p:spPr>
          <a:xfrm>
            <a:off x="890015" y="1563926"/>
            <a:ext cx="8253985" cy="529407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5" name="Google Shape;745;p56"/>
          <p:cNvSpPr txBox="1"/>
          <p:nvPr/>
        </p:nvSpPr>
        <p:spPr>
          <a:xfrm>
            <a:off x="1109471" y="91135"/>
            <a:ext cx="795483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Support Productive Struggle in Learning Mathematics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57"/>
          <p:cNvSpPr/>
          <p:nvPr/>
        </p:nvSpPr>
        <p:spPr>
          <a:xfrm>
            <a:off x="0" y="0"/>
            <a:ext cx="890015"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2" name="Google Shape;752;p57"/>
          <p:cNvSpPr/>
          <p:nvPr/>
        </p:nvSpPr>
        <p:spPr>
          <a:xfrm>
            <a:off x="225552" y="149352"/>
            <a:ext cx="883919" cy="120700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3" name="Google Shape;753;p57"/>
          <p:cNvSpPr/>
          <p:nvPr/>
        </p:nvSpPr>
        <p:spPr>
          <a:xfrm>
            <a:off x="259079" y="182880"/>
            <a:ext cx="762000" cy="108508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4" name="Google Shape;754;p57"/>
          <p:cNvSpPr/>
          <p:nvPr/>
        </p:nvSpPr>
        <p:spPr>
          <a:xfrm>
            <a:off x="256031" y="179831"/>
            <a:ext cx="768350" cy="1091565"/>
          </a:xfrm>
          <a:custGeom>
            <a:avLst/>
            <a:gdLst/>
            <a:ahLst/>
            <a:cxnLst/>
            <a:rect l="l" t="t" r="r" b="b"/>
            <a:pathLst>
              <a:path w="768350" h="1091565" extrusionOk="0">
                <a:moveTo>
                  <a:pt x="0" y="0"/>
                </a:moveTo>
                <a:lnTo>
                  <a:pt x="768096" y="0"/>
                </a:lnTo>
                <a:lnTo>
                  <a:pt x="768096" y="1091184"/>
                </a:lnTo>
                <a:lnTo>
                  <a:pt x="0" y="1091184"/>
                </a:lnTo>
                <a:lnTo>
                  <a:pt x="0" y="0"/>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5" name="Google Shape;755;p57"/>
          <p:cNvSpPr txBox="1"/>
          <p:nvPr/>
        </p:nvSpPr>
        <p:spPr>
          <a:xfrm>
            <a:off x="1109471" y="91135"/>
            <a:ext cx="795483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Support Productive Struggle in Learning Mathematics</a:t>
            </a:r>
            <a:endParaRPr/>
          </a:p>
        </p:txBody>
      </p:sp>
      <p:sp>
        <p:nvSpPr>
          <p:cNvPr id="756" name="Google Shape;756;p57"/>
          <p:cNvSpPr txBox="1"/>
          <p:nvPr/>
        </p:nvSpPr>
        <p:spPr>
          <a:xfrm>
            <a:off x="1021079" y="1505711"/>
            <a:ext cx="7919937" cy="57861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Based on the WV Classroom Video:</a:t>
            </a:r>
            <a:endParaRPr/>
          </a:p>
          <a:p>
            <a:pPr marL="0" marR="0" lvl="0" indent="0" algn="ctr" rtl="0">
              <a:spcBef>
                <a:spcPts val="0"/>
              </a:spcBef>
              <a:spcAft>
                <a:spcPts val="0"/>
              </a:spcAft>
              <a:buNone/>
            </a:pPr>
            <a:r>
              <a:rPr lang="en-US" sz="2400" u="sng">
                <a:solidFill>
                  <a:schemeClr val="dk1"/>
                </a:solidFill>
                <a:latin typeface="Arial"/>
                <a:ea typeface="Arial"/>
                <a:cs typeface="Arial"/>
                <a:sym typeface="Arial"/>
                <a:hlinkClick r:id="rId6"/>
              </a:rPr>
              <a:t>Video Clip</a:t>
            </a: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514350" marR="0" lvl="0" indent="-514350" algn="l" rtl="0">
              <a:spcBef>
                <a:spcPts val="0"/>
              </a:spcBef>
              <a:spcAft>
                <a:spcPts val="0"/>
              </a:spcAft>
              <a:buClr>
                <a:schemeClr val="dk1"/>
              </a:buClr>
              <a:buSzPts val="2400"/>
              <a:buFont typeface="Arial"/>
              <a:buAutoNum type="arabicPeriod"/>
            </a:pPr>
            <a:r>
              <a:rPr lang="en-US" sz="2400">
                <a:solidFill>
                  <a:schemeClr val="dk1"/>
                </a:solidFill>
                <a:latin typeface="Arial"/>
                <a:ea typeface="Arial"/>
                <a:cs typeface="Arial"/>
                <a:sym typeface="Arial"/>
              </a:rPr>
              <a:t>How did the teacher support productive struggle among the students – individually and collectively?</a:t>
            </a:r>
            <a:endParaRPr/>
          </a:p>
          <a:p>
            <a:pPr marL="514350" marR="0" lvl="0" indent="-361950" algn="l" rtl="0">
              <a:spcBef>
                <a:spcPts val="0"/>
              </a:spcBef>
              <a:spcAft>
                <a:spcPts val="0"/>
              </a:spcAft>
              <a:buClr>
                <a:schemeClr val="dk1"/>
              </a:buClr>
              <a:buSzPts val="2400"/>
              <a:buFont typeface="Calibri"/>
              <a:buNone/>
            </a:pPr>
            <a:endParaRPr sz="2400">
              <a:solidFill>
                <a:schemeClr val="dk1"/>
              </a:solidFill>
              <a:latin typeface="Arial"/>
              <a:ea typeface="Arial"/>
              <a:cs typeface="Arial"/>
              <a:sym typeface="Arial"/>
            </a:endParaRPr>
          </a:p>
          <a:p>
            <a:pPr marL="514350" marR="0" lvl="0" indent="-514350" algn="l" rtl="0">
              <a:spcBef>
                <a:spcPts val="0"/>
              </a:spcBef>
              <a:spcAft>
                <a:spcPts val="0"/>
              </a:spcAft>
              <a:buClr>
                <a:schemeClr val="dk1"/>
              </a:buClr>
              <a:buSzPts val="2400"/>
              <a:buFont typeface="Arial"/>
              <a:buAutoNum type="arabicPeriod"/>
            </a:pPr>
            <a:r>
              <a:rPr lang="en-US" sz="2400">
                <a:solidFill>
                  <a:schemeClr val="dk1"/>
                </a:solidFill>
                <a:latin typeface="Arial"/>
                <a:ea typeface="Arial"/>
                <a:cs typeface="Arial"/>
                <a:sym typeface="Arial"/>
              </a:rPr>
              <a:t>Did the teacher restrain from “taking over” the thinking of the students?  </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      If YES, cite evidence from the video that the restrain</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      occurred.  </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      If NO, cite when it occurred in the video                                 </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      and suggest what the teacher could                                          </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      have done to help the students persevere.</a:t>
            </a:r>
            <a:endParaRPr sz="2800" i="1">
              <a:solidFill>
                <a:srgbClr val="FF0000"/>
              </a:solidFill>
              <a:latin typeface="Arial"/>
              <a:ea typeface="Arial"/>
              <a:cs typeface="Arial"/>
              <a:sym typeface="Arial"/>
            </a:endParaRPr>
          </a:p>
          <a:p>
            <a:pPr marL="0" marR="0" lvl="0" indent="0" algn="l" rtl="0">
              <a:spcBef>
                <a:spcPts val="0"/>
              </a:spcBef>
              <a:spcAft>
                <a:spcPts val="0"/>
              </a:spcAft>
              <a:buNone/>
            </a:pPr>
            <a:endParaRPr sz="2800" i="1">
              <a:solidFill>
                <a:srgbClr val="FF0000"/>
              </a:solidFill>
              <a:latin typeface="Calibri"/>
              <a:ea typeface="Calibri"/>
              <a:cs typeface="Calibri"/>
              <a:sym typeface="Calibri"/>
            </a:endParaRPr>
          </a:p>
        </p:txBody>
      </p:sp>
      <p:pic>
        <p:nvPicPr>
          <p:cNvPr id="757" name="Google Shape;757;p57" descr="A close up of a logo&#10;&#10;Description automatically generated"/>
          <p:cNvPicPr preferRelativeResize="0"/>
          <p:nvPr/>
        </p:nvPicPr>
        <p:blipFill rotWithShape="1">
          <a:blip r:embed="rId7">
            <a:alphaModFix/>
          </a:blip>
          <a:srcRect/>
          <a:stretch/>
        </p:blipFill>
        <p:spPr>
          <a:xfrm>
            <a:off x="7910529" y="5622405"/>
            <a:ext cx="797315" cy="863421"/>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pic>
        <p:nvPicPr>
          <p:cNvPr id="763" name="Google Shape;763;p58"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764" name="Google Shape;764;p58"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765" name="Google Shape;765;p58"/>
          <p:cNvSpPr txBox="1"/>
          <p:nvPr/>
        </p:nvSpPr>
        <p:spPr>
          <a:xfrm>
            <a:off x="895867" y="1636923"/>
            <a:ext cx="8109237" cy="2144177"/>
          </a:xfrm>
          <a:prstGeom prst="rect">
            <a:avLst/>
          </a:prstGeom>
          <a:noFill/>
          <a:ln>
            <a:noFill/>
          </a:ln>
        </p:spPr>
        <p:txBody>
          <a:bodyPr spcFirstLastPara="1" wrap="square" lIns="0" tIns="165100" rIns="0" bIns="0" anchor="t" anchorCtr="0">
            <a:spAutoFit/>
          </a:bodyPr>
          <a:lstStyle/>
          <a:p>
            <a:pPr marL="355600" marR="0" lvl="0" indent="-190500" algn="l" rtl="0">
              <a:lnSpc>
                <a:spcPct val="100000"/>
              </a:lnSpc>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55600" marR="0" lvl="0" indent="-190500" algn="l" rtl="0">
              <a:lnSpc>
                <a:spcPct val="100000"/>
              </a:lnSpc>
              <a:spcBef>
                <a:spcPts val="130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766" name="Google Shape;766;p58"/>
          <p:cNvSpPr/>
          <p:nvPr/>
        </p:nvSpPr>
        <p:spPr>
          <a:xfrm>
            <a:off x="639618" y="295175"/>
            <a:ext cx="9373186" cy="1754326"/>
          </a:xfrm>
          <a:prstGeom prst="rect">
            <a:avLst/>
          </a:prstGeom>
          <a:noFill/>
          <a:ln>
            <a:noFill/>
          </a:ln>
        </p:spPr>
        <p:txBody>
          <a:bodyPr spcFirstLastPara="1" wrap="square" lIns="91425" tIns="45700" rIns="91425" bIns="45700" anchor="t" anchorCtr="0">
            <a:spAutoFit/>
          </a:bodyPr>
          <a:lstStyle/>
          <a:p>
            <a:pPr marL="568325" marR="0" lvl="0" indent="0" algn="l" rtl="0">
              <a:spcBef>
                <a:spcPts val="0"/>
              </a:spcBef>
              <a:spcAft>
                <a:spcPts val="0"/>
              </a:spcAft>
              <a:buNone/>
            </a:pPr>
            <a:r>
              <a:rPr lang="en-US" sz="6000" b="1">
                <a:solidFill>
                  <a:schemeClr val="dk1"/>
                </a:solidFill>
                <a:latin typeface="Arial"/>
                <a:ea typeface="Arial"/>
                <a:cs typeface="Arial"/>
                <a:sym typeface="Arial"/>
              </a:rPr>
              <a:t>A Closer Look </a:t>
            </a:r>
            <a:endParaRPr/>
          </a:p>
          <a:p>
            <a:pPr marL="568325" marR="0" lvl="0" indent="0" algn="l" rtl="0">
              <a:spcBef>
                <a:spcPts val="0"/>
              </a:spcBef>
              <a:spcAft>
                <a:spcPts val="0"/>
              </a:spcAft>
              <a:buNone/>
            </a:pPr>
            <a:r>
              <a:rPr lang="en-US" sz="4800" b="1" i="1">
                <a:solidFill>
                  <a:schemeClr val="dk1"/>
                </a:solidFill>
                <a:latin typeface="Arial"/>
                <a:ea typeface="Arial"/>
                <a:cs typeface="Arial"/>
                <a:sym typeface="Arial"/>
              </a:rPr>
              <a:t>     </a:t>
            </a:r>
            <a:endParaRPr/>
          </a:p>
        </p:txBody>
      </p:sp>
      <p:pic>
        <p:nvPicPr>
          <p:cNvPr id="767" name="Google Shape;767;p58" descr="A picture containing mirror&#10;&#10;Description automatically generated"/>
          <p:cNvPicPr preferRelativeResize="0"/>
          <p:nvPr/>
        </p:nvPicPr>
        <p:blipFill rotWithShape="1">
          <a:blip r:embed="rId5">
            <a:alphaModFix/>
          </a:blip>
          <a:srcRect/>
          <a:stretch/>
        </p:blipFill>
        <p:spPr>
          <a:xfrm>
            <a:off x="6562845" y="747760"/>
            <a:ext cx="2064475" cy="1961251"/>
          </a:xfrm>
          <a:prstGeom prst="rect">
            <a:avLst/>
          </a:prstGeom>
          <a:noFill/>
          <a:ln>
            <a:noFill/>
          </a:ln>
        </p:spPr>
      </p:pic>
      <p:sp>
        <p:nvSpPr>
          <p:cNvPr id="768" name="Google Shape;768;p58"/>
          <p:cNvSpPr txBox="1"/>
          <p:nvPr/>
        </p:nvSpPr>
        <p:spPr>
          <a:xfrm>
            <a:off x="259216" y="2530671"/>
            <a:ext cx="8625568" cy="3077766"/>
          </a:xfrm>
          <a:prstGeom prst="rect">
            <a:avLst/>
          </a:prstGeom>
          <a:noFill/>
          <a:ln>
            <a:noFill/>
          </a:ln>
        </p:spPr>
        <p:txBody>
          <a:bodyPr spcFirstLastPara="1" wrap="square" lIns="91425" tIns="45700" rIns="91425" bIns="45700" anchor="t" anchorCtr="0">
            <a:spAutoFit/>
          </a:bodyPr>
          <a:lstStyle/>
          <a:p>
            <a:pPr marL="568325" marR="0" lvl="0" indent="0" algn="ctr" rtl="0">
              <a:spcBef>
                <a:spcPts val="0"/>
              </a:spcBef>
              <a:spcAft>
                <a:spcPts val="0"/>
              </a:spcAft>
              <a:buNone/>
            </a:pPr>
            <a:r>
              <a:rPr lang="en-US" sz="4000" b="1">
                <a:solidFill>
                  <a:schemeClr val="dk1"/>
                </a:solidFill>
                <a:latin typeface="Arial"/>
                <a:ea typeface="Arial"/>
                <a:cs typeface="Arial"/>
                <a:sym typeface="Arial"/>
              </a:rPr>
              <a:t>Effective Mathematics </a:t>
            </a:r>
            <a:endParaRPr/>
          </a:p>
          <a:p>
            <a:pPr marL="568325" marR="0" lvl="0" indent="0" algn="ctr" rtl="0">
              <a:spcBef>
                <a:spcPts val="0"/>
              </a:spcBef>
              <a:spcAft>
                <a:spcPts val="0"/>
              </a:spcAft>
              <a:buNone/>
            </a:pPr>
            <a:r>
              <a:rPr lang="en-US" sz="4000" b="1">
                <a:solidFill>
                  <a:schemeClr val="dk1"/>
                </a:solidFill>
                <a:latin typeface="Arial"/>
                <a:ea typeface="Arial"/>
                <a:cs typeface="Arial"/>
                <a:sym typeface="Arial"/>
              </a:rPr>
              <a:t>Teaching Practice:</a:t>
            </a:r>
            <a:endParaRPr sz="3200" b="1">
              <a:solidFill>
                <a:schemeClr val="dk1"/>
              </a:solidFill>
              <a:latin typeface="Arial"/>
              <a:ea typeface="Arial"/>
              <a:cs typeface="Arial"/>
              <a:sym typeface="Arial"/>
            </a:endParaRPr>
          </a:p>
          <a:p>
            <a:pPr marL="568325" marR="0" lvl="0" indent="0" algn="ctr" rtl="0">
              <a:spcBef>
                <a:spcPts val="0"/>
              </a:spcBef>
              <a:spcAft>
                <a:spcPts val="0"/>
              </a:spcAft>
              <a:buNone/>
            </a:pPr>
            <a:endParaRPr sz="3200" b="1">
              <a:solidFill>
                <a:srgbClr val="002060"/>
              </a:solidFill>
              <a:latin typeface="Arial"/>
              <a:ea typeface="Arial"/>
              <a:cs typeface="Arial"/>
              <a:sym typeface="Arial"/>
            </a:endParaRPr>
          </a:p>
          <a:p>
            <a:pPr marL="568325" marR="0" lvl="0" indent="0" algn="ctr" rtl="0">
              <a:spcBef>
                <a:spcPts val="0"/>
              </a:spcBef>
              <a:spcAft>
                <a:spcPts val="0"/>
              </a:spcAft>
              <a:buNone/>
            </a:pPr>
            <a:r>
              <a:rPr lang="en-US" sz="3200" b="1">
                <a:solidFill>
                  <a:srgbClr val="002060"/>
                </a:solidFill>
                <a:latin typeface="Arial"/>
                <a:ea typeface="Arial"/>
                <a:cs typeface="Arial"/>
                <a:sym typeface="Arial"/>
              </a:rPr>
              <a:t>Elicit and Use Evidence of </a:t>
            </a:r>
            <a:endParaRPr/>
          </a:p>
          <a:p>
            <a:pPr marL="0" marR="0" lvl="0" indent="0" algn="ctr" rtl="0">
              <a:spcBef>
                <a:spcPts val="0"/>
              </a:spcBef>
              <a:spcAft>
                <a:spcPts val="0"/>
              </a:spcAft>
              <a:buNone/>
            </a:pPr>
            <a:r>
              <a:rPr lang="en-US" sz="3200" b="1">
                <a:solidFill>
                  <a:srgbClr val="002060"/>
                </a:solidFill>
                <a:latin typeface="Arial"/>
                <a:ea typeface="Arial"/>
                <a:cs typeface="Arial"/>
                <a:sym typeface="Arial"/>
              </a:rPr>
              <a:t>Student Thinking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774" name="Google Shape;774;p59"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775" name="Google Shape;775;p59"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776" name="Google Shape;776;p59"/>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777" name="Google Shape;777;p59"/>
          <p:cNvSpPr txBox="1"/>
          <p:nvPr/>
        </p:nvSpPr>
        <p:spPr>
          <a:xfrm>
            <a:off x="1072127" y="282021"/>
            <a:ext cx="795483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Elicit and Use Evidence of Student Thinking</a:t>
            </a:r>
            <a:endParaRPr/>
          </a:p>
        </p:txBody>
      </p:sp>
      <p:sp>
        <p:nvSpPr>
          <p:cNvPr id="778" name="Google Shape;778;p59"/>
          <p:cNvSpPr/>
          <p:nvPr/>
        </p:nvSpPr>
        <p:spPr>
          <a:xfrm>
            <a:off x="1079553" y="1848060"/>
            <a:ext cx="7659333" cy="830997"/>
          </a:xfrm>
          <a:prstGeom prst="rect">
            <a:avLst/>
          </a:prstGeom>
          <a:noFill/>
          <a:ln>
            <a:noFill/>
          </a:ln>
        </p:spPr>
        <p:txBody>
          <a:bodyPr spcFirstLastPara="1" wrap="square" lIns="91425" tIns="45700" rIns="91425" bIns="45700" anchor="t" anchorCtr="0">
            <a:spAutoFit/>
          </a:bodyPr>
          <a:lstStyle/>
          <a:p>
            <a:pPr marL="342900" marR="0" lvl="0" indent="-215900" algn="l" rtl="0">
              <a:lnSpc>
                <a:spcPct val="50000"/>
              </a:lnSpc>
              <a:spcBef>
                <a:spcPts val="0"/>
              </a:spcBef>
              <a:spcAft>
                <a:spcPts val="0"/>
              </a:spcAft>
              <a:buClr>
                <a:schemeClr val="dk1"/>
              </a:buClr>
              <a:buSzPts val="2000"/>
              <a:buFont typeface="Arial"/>
              <a:buNone/>
            </a:pPr>
            <a:endParaRPr sz="2000" i="1">
              <a:solidFill>
                <a:srgbClr val="366092"/>
              </a:solidFill>
              <a:latin typeface="Verdana"/>
              <a:ea typeface="Verdana"/>
              <a:cs typeface="Verdana"/>
              <a:sym typeface="Verdana"/>
            </a:endParaRPr>
          </a:p>
          <a:p>
            <a:pPr marL="114300" marR="0" lvl="0" indent="0" algn="l" rtl="0">
              <a:lnSpc>
                <a:spcPct val="90000"/>
              </a:lnSpc>
              <a:spcBef>
                <a:spcPts val="0"/>
              </a:spcBef>
              <a:spcAft>
                <a:spcPts val="0"/>
              </a:spcAft>
              <a:buNone/>
            </a:pPr>
            <a:endParaRPr sz="2000" b="1" i="1">
              <a:solidFill>
                <a:schemeClr val="dk1"/>
              </a:solidFill>
              <a:latin typeface="Verdana"/>
              <a:ea typeface="Verdana"/>
              <a:cs typeface="Verdana"/>
              <a:sym typeface="Verdana"/>
            </a:endParaRPr>
          </a:p>
          <a:p>
            <a:pPr marL="0" marR="0" lvl="0" indent="0" algn="l" rtl="0">
              <a:spcBef>
                <a:spcPts val="0"/>
              </a:spcBef>
              <a:spcAft>
                <a:spcPts val="0"/>
              </a:spcAft>
              <a:buNone/>
            </a:pPr>
            <a:endParaRPr sz="2000">
              <a:solidFill>
                <a:schemeClr val="dk2"/>
              </a:solidFill>
              <a:latin typeface="Calibri"/>
              <a:ea typeface="Calibri"/>
              <a:cs typeface="Calibri"/>
              <a:sym typeface="Calibri"/>
            </a:endParaRPr>
          </a:p>
        </p:txBody>
      </p:sp>
      <p:sp>
        <p:nvSpPr>
          <p:cNvPr id="779" name="Google Shape;779;p59"/>
          <p:cNvSpPr/>
          <p:nvPr/>
        </p:nvSpPr>
        <p:spPr>
          <a:xfrm>
            <a:off x="434175" y="1905450"/>
            <a:ext cx="8204100" cy="3047100"/>
          </a:xfrm>
          <a:prstGeom prst="rect">
            <a:avLst/>
          </a:prstGeom>
          <a:noFill/>
          <a:ln>
            <a:noFill/>
          </a:ln>
        </p:spPr>
        <p:txBody>
          <a:bodyPr spcFirstLastPara="1" wrap="square" lIns="91425" tIns="45700" rIns="91425" bIns="45700" anchor="t" anchorCtr="0">
            <a:spAutoFit/>
          </a:bodyPr>
          <a:lstStyle/>
          <a:p>
            <a:pPr marL="672465" marR="5080" lvl="0" indent="0" algn="l" rtl="0">
              <a:lnSpc>
                <a:spcPct val="100000"/>
              </a:lnSpc>
              <a:spcBef>
                <a:spcPts val="0"/>
              </a:spcBef>
              <a:spcAft>
                <a:spcPts val="0"/>
              </a:spcAft>
              <a:buNone/>
            </a:pPr>
            <a:r>
              <a:rPr lang="en-US" sz="3200" dirty="0">
                <a:solidFill>
                  <a:schemeClr val="dk1"/>
                </a:solidFill>
                <a:latin typeface="Arial"/>
                <a:ea typeface="Arial"/>
                <a:cs typeface="Arial"/>
                <a:sym typeface="Arial"/>
              </a:rPr>
              <a:t>Effective teaching of mathematics </a:t>
            </a:r>
            <a:r>
              <a:rPr lang="en-US" sz="3200" b="1" dirty="0">
                <a:solidFill>
                  <a:schemeClr val="dk1"/>
                </a:solidFill>
                <a:latin typeface="Arial"/>
                <a:ea typeface="Arial"/>
                <a:cs typeface="Arial"/>
                <a:sym typeface="Arial"/>
              </a:rPr>
              <a:t>uses evidence of student thinking </a:t>
            </a:r>
            <a:r>
              <a:rPr lang="en-US" sz="3200" dirty="0">
                <a:solidFill>
                  <a:schemeClr val="dk1"/>
                </a:solidFill>
                <a:latin typeface="Arial"/>
                <a:ea typeface="Arial"/>
                <a:cs typeface="Arial"/>
                <a:sym typeface="Arial"/>
              </a:rPr>
              <a:t>to assess progress toward mathematical understanding and to adjust instruction continually in ways that support and extend learning.</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6"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222" name="Google Shape;222;p6"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223" name="Google Shape;223;p6"/>
          <p:cNvSpPr/>
          <p:nvPr/>
        </p:nvSpPr>
        <p:spPr>
          <a:xfrm>
            <a:off x="1147740" y="342798"/>
            <a:ext cx="805775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Although We Have Made Progress, Challenges Remain</a:t>
            </a:r>
            <a:endParaRPr sz="4000" b="1">
              <a:solidFill>
                <a:schemeClr val="dk1"/>
              </a:solidFill>
              <a:latin typeface="Arial"/>
              <a:ea typeface="Arial"/>
              <a:cs typeface="Arial"/>
              <a:sym typeface="Arial"/>
            </a:endParaRPr>
          </a:p>
        </p:txBody>
      </p:sp>
      <p:sp>
        <p:nvSpPr>
          <p:cNvPr id="224" name="Google Shape;224;p6"/>
          <p:cNvSpPr txBox="1"/>
          <p:nvPr/>
        </p:nvSpPr>
        <p:spPr>
          <a:xfrm>
            <a:off x="1194161" y="1789355"/>
            <a:ext cx="7884207" cy="4778872"/>
          </a:xfrm>
          <a:prstGeom prst="rect">
            <a:avLst/>
          </a:prstGeom>
          <a:noFill/>
          <a:ln>
            <a:noFill/>
          </a:ln>
        </p:spPr>
        <p:txBody>
          <a:bodyPr spcFirstLastPara="1" wrap="square" lIns="0" tIns="13325" rIns="0" bIns="0" anchor="t" anchorCtr="0">
            <a:spAutoFit/>
          </a:bodyPr>
          <a:lstStyle/>
          <a:p>
            <a:pPr marL="266700" marR="381635" lvl="0" indent="-228600" algn="l" rtl="0">
              <a:lnSpc>
                <a:spcPct val="100000"/>
              </a:lnSpc>
              <a:spcBef>
                <a:spcPts val="0"/>
              </a:spcBef>
              <a:spcAft>
                <a:spcPts val="0"/>
              </a:spcAft>
              <a:buClr>
                <a:schemeClr val="dk1"/>
              </a:buClr>
              <a:buSzPts val="3200"/>
              <a:buFont typeface="Arial"/>
              <a:buChar char="•"/>
            </a:pPr>
            <a:r>
              <a:rPr lang="en-US" sz="3200" dirty="0">
                <a:solidFill>
                  <a:schemeClr val="dk1"/>
                </a:solidFill>
                <a:latin typeface="Arial"/>
                <a:ea typeface="Arial"/>
                <a:cs typeface="Arial"/>
                <a:sym typeface="Arial"/>
              </a:rPr>
              <a:t>The average mathematics NAEP score for eighth grade students has been essentially flat since 2009.</a:t>
            </a:r>
            <a:endParaRPr sz="3200" dirty="0">
              <a:solidFill>
                <a:schemeClr val="dk1"/>
              </a:solidFill>
              <a:latin typeface="Arial"/>
              <a:ea typeface="Arial"/>
              <a:cs typeface="Arial"/>
              <a:sym typeface="Arial"/>
            </a:endParaRPr>
          </a:p>
          <a:p>
            <a:pPr marL="266700" marR="522605" lvl="0" indent="-228600" algn="l" rtl="0">
              <a:lnSpc>
                <a:spcPct val="100000"/>
              </a:lnSpc>
              <a:spcBef>
                <a:spcPts val="1320"/>
              </a:spcBef>
              <a:spcAft>
                <a:spcPts val="0"/>
              </a:spcAft>
              <a:buClr>
                <a:schemeClr val="dk1"/>
              </a:buClr>
              <a:buSzPts val="3200"/>
              <a:buFont typeface="Arial"/>
              <a:buChar char="•"/>
            </a:pPr>
            <a:r>
              <a:rPr lang="en-US" sz="3200" dirty="0">
                <a:solidFill>
                  <a:schemeClr val="dk1"/>
                </a:solidFill>
                <a:latin typeface="Arial"/>
                <a:ea typeface="Arial"/>
                <a:cs typeface="Arial"/>
                <a:sym typeface="Arial"/>
              </a:rPr>
              <a:t>Among 79 countries participating in the 2018 </a:t>
            </a:r>
            <a:r>
              <a:rPr lang="en-US" sz="3200" dirty="0" err="1">
                <a:solidFill>
                  <a:schemeClr val="dk1"/>
                </a:solidFill>
                <a:latin typeface="Arial"/>
                <a:ea typeface="Arial"/>
                <a:cs typeface="Arial"/>
                <a:sym typeface="Arial"/>
              </a:rPr>
              <a:t>Programme</a:t>
            </a:r>
            <a:r>
              <a:rPr lang="en-US" sz="3200" dirty="0">
                <a:solidFill>
                  <a:schemeClr val="dk1"/>
                </a:solidFill>
                <a:latin typeface="Arial"/>
                <a:ea typeface="Arial"/>
                <a:cs typeface="Arial"/>
                <a:sym typeface="Arial"/>
              </a:rPr>
              <a:t> for International Student  Assessment (PISA) of 15-year-olds, the U.S. ranked 37</a:t>
            </a:r>
            <a:r>
              <a:rPr lang="en-US" sz="3200" baseline="30000" dirty="0">
                <a:solidFill>
                  <a:schemeClr val="dk1"/>
                </a:solidFill>
                <a:latin typeface="Arial"/>
                <a:ea typeface="Arial"/>
                <a:cs typeface="Arial"/>
                <a:sym typeface="Arial"/>
              </a:rPr>
              <a:t>th </a:t>
            </a:r>
            <a:r>
              <a:rPr lang="en-US" sz="3200" dirty="0">
                <a:solidFill>
                  <a:schemeClr val="dk1"/>
                </a:solidFill>
                <a:latin typeface="Arial"/>
                <a:ea typeface="Arial"/>
                <a:cs typeface="Arial"/>
                <a:sym typeface="Arial"/>
              </a:rPr>
              <a:t>in mathematics.</a:t>
            </a:r>
            <a:endParaRPr sz="3200" dirty="0">
              <a:solidFill>
                <a:schemeClr val="dk1"/>
              </a:solidFill>
              <a:latin typeface="Arial"/>
              <a:ea typeface="Arial"/>
              <a:cs typeface="Arial"/>
              <a:sym typeface="Arial"/>
            </a:endParaRPr>
          </a:p>
          <a:p>
            <a:pPr marL="266700" marR="0" lvl="0" indent="-228600" algn="l" rtl="0">
              <a:lnSpc>
                <a:spcPct val="100000"/>
              </a:lnSpc>
              <a:spcBef>
                <a:spcPts val="1320"/>
              </a:spcBef>
              <a:spcAft>
                <a:spcPts val="0"/>
              </a:spcAft>
              <a:buClr>
                <a:schemeClr val="dk1"/>
              </a:buClr>
              <a:buSzPts val="3200"/>
              <a:buFont typeface="Arial"/>
              <a:buChar char="•"/>
            </a:pPr>
            <a:r>
              <a:rPr lang="en-US" sz="3200" dirty="0">
                <a:solidFill>
                  <a:schemeClr val="dk1"/>
                </a:solidFill>
                <a:latin typeface="Arial"/>
                <a:ea typeface="Arial"/>
                <a:cs typeface="Arial"/>
                <a:sym typeface="Arial"/>
              </a:rPr>
              <a:t>Significant learning differentials remain.</a:t>
            </a:r>
            <a:endParaRPr sz="3200" dirty="0">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pic>
        <p:nvPicPr>
          <p:cNvPr id="785" name="Google Shape;785;p60"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786" name="Google Shape;786;p60"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787" name="Google Shape;787;p60"/>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788" name="Google Shape;788;p60"/>
          <p:cNvSpPr txBox="1"/>
          <p:nvPr/>
        </p:nvSpPr>
        <p:spPr>
          <a:xfrm>
            <a:off x="1072127" y="282021"/>
            <a:ext cx="795483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Elicit and Use Evidence of Student Thinking</a:t>
            </a:r>
            <a:endParaRPr/>
          </a:p>
        </p:txBody>
      </p:sp>
      <p:sp>
        <p:nvSpPr>
          <p:cNvPr id="789" name="Google Shape;789;p60"/>
          <p:cNvSpPr/>
          <p:nvPr/>
        </p:nvSpPr>
        <p:spPr>
          <a:xfrm>
            <a:off x="1079553" y="1848060"/>
            <a:ext cx="7659333" cy="830997"/>
          </a:xfrm>
          <a:prstGeom prst="rect">
            <a:avLst/>
          </a:prstGeom>
          <a:noFill/>
          <a:ln>
            <a:noFill/>
          </a:ln>
        </p:spPr>
        <p:txBody>
          <a:bodyPr spcFirstLastPara="1" wrap="square" lIns="91425" tIns="45700" rIns="91425" bIns="45700" anchor="t" anchorCtr="0">
            <a:spAutoFit/>
          </a:bodyPr>
          <a:lstStyle/>
          <a:p>
            <a:pPr marL="342900" marR="0" lvl="0" indent="-215900" algn="l" rtl="0">
              <a:lnSpc>
                <a:spcPct val="50000"/>
              </a:lnSpc>
              <a:spcBef>
                <a:spcPts val="0"/>
              </a:spcBef>
              <a:spcAft>
                <a:spcPts val="0"/>
              </a:spcAft>
              <a:buClr>
                <a:schemeClr val="dk1"/>
              </a:buClr>
              <a:buSzPts val="2000"/>
              <a:buFont typeface="Arial"/>
              <a:buNone/>
            </a:pPr>
            <a:endParaRPr sz="2000" i="1">
              <a:solidFill>
                <a:srgbClr val="366092"/>
              </a:solidFill>
              <a:latin typeface="Verdana"/>
              <a:ea typeface="Verdana"/>
              <a:cs typeface="Verdana"/>
              <a:sym typeface="Verdana"/>
            </a:endParaRPr>
          </a:p>
          <a:p>
            <a:pPr marL="114300" marR="0" lvl="0" indent="0" algn="l" rtl="0">
              <a:lnSpc>
                <a:spcPct val="90000"/>
              </a:lnSpc>
              <a:spcBef>
                <a:spcPts val="0"/>
              </a:spcBef>
              <a:spcAft>
                <a:spcPts val="0"/>
              </a:spcAft>
              <a:buNone/>
            </a:pPr>
            <a:endParaRPr sz="2000" b="1" i="1">
              <a:solidFill>
                <a:schemeClr val="dk1"/>
              </a:solidFill>
              <a:latin typeface="Verdana"/>
              <a:ea typeface="Verdana"/>
              <a:cs typeface="Verdana"/>
              <a:sym typeface="Verdana"/>
            </a:endParaRPr>
          </a:p>
          <a:p>
            <a:pPr marL="0" marR="0" lvl="0" indent="0" algn="l" rtl="0">
              <a:spcBef>
                <a:spcPts val="0"/>
              </a:spcBef>
              <a:spcAft>
                <a:spcPts val="0"/>
              </a:spcAft>
              <a:buNone/>
            </a:pPr>
            <a:endParaRPr sz="2000">
              <a:solidFill>
                <a:schemeClr val="dk2"/>
              </a:solidFill>
              <a:latin typeface="Calibri"/>
              <a:ea typeface="Calibri"/>
              <a:cs typeface="Calibri"/>
              <a:sym typeface="Calibri"/>
            </a:endParaRPr>
          </a:p>
        </p:txBody>
      </p:sp>
      <p:sp>
        <p:nvSpPr>
          <p:cNvPr id="790" name="Google Shape;790;p60"/>
          <p:cNvSpPr/>
          <p:nvPr/>
        </p:nvSpPr>
        <p:spPr>
          <a:xfrm>
            <a:off x="405114" y="1621927"/>
            <a:ext cx="8738886" cy="4062651"/>
          </a:xfrm>
          <a:prstGeom prst="rect">
            <a:avLst/>
          </a:prstGeom>
          <a:noFill/>
          <a:ln>
            <a:noFill/>
          </a:ln>
        </p:spPr>
        <p:txBody>
          <a:bodyPr spcFirstLastPara="1" wrap="square" lIns="91425" tIns="45700" rIns="91425" bIns="45700" anchor="t" anchorCtr="0">
            <a:spAutoFit/>
          </a:bodyPr>
          <a:lstStyle/>
          <a:p>
            <a:pPr marL="672465" marR="5080" lvl="0" indent="0" algn="l" rtl="0">
              <a:lnSpc>
                <a:spcPct val="100000"/>
              </a:lnSpc>
              <a:spcBef>
                <a:spcPts val="0"/>
              </a:spcBef>
              <a:spcAft>
                <a:spcPts val="0"/>
              </a:spcAft>
              <a:buNone/>
            </a:pPr>
            <a:r>
              <a:rPr lang="en-US" sz="2400">
                <a:solidFill>
                  <a:schemeClr val="dk1"/>
                </a:solidFill>
                <a:latin typeface="Arial"/>
                <a:ea typeface="Arial"/>
                <a:cs typeface="Arial"/>
                <a:sym typeface="Arial"/>
              </a:rPr>
              <a:t>Evidence should:</a:t>
            </a:r>
            <a:endParaRPr/>
          </a:p>
          <a:p>
            <a:pPr marL="1129665" marR="5080" lvl="0" indent="-457200" algn="l" rtl="0">
              <a:lnSpc>
                <a:spcPct val="100000"/>
              </a:lnSpc>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Provide a window into students’ thinking</a:t>
            </a:r>
            <a:endParaRPr/>
          </a:p>
          <a:p>
            <a:pPr marL="1129665" marR="5080" lvl="0" indent="-457200" algn="l" rtl="0">
              <a:lnSpc>
                <a:spcPct val="100000"/>
              </a:lnSpc>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Help the teacher determine the extent to which students are reaching the math learning goals</a:t>
            </a:r>
            <a:endParaRPr/>
          </a:p>
          <a:p>
            <a:pPr marL="1129665" marR="5080" lvl="0" indent="-457200" algn="l" rtl="0">
              <a:lnSpc>
                <a:spcPct val="100000"/>
              </a:lnSpc>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Be used to make instructional decisions during the lesson and to prepare for subsequent lessons</a:t>
            </a:r>
            <a:endParaRPr/>
          </a:p>
          <a:p>
            <a:pPr marL="1129665" marR="5080" lvl="0" indent="-254000" algn="l" rtl="0">
              <a:lnSpc>
                <a:spcPct val="100000"/>
              </a:lnSpc>
              <a:spcBef>
                <a:spcPts val="1200"/>
              </a:spcBef>
              <a:spcAft>
                <a:spcPts val="0"/>
              </a:spcAft>
              <a:buClr>
                <a:schemeClr val="dk1"/>
              </a:buClr>
              <a:buSzPts val="3200"/>
              <a:buFont typeface="Arial"/>
              <a:buNone/>
            </a:pPr>
            <a:endParaRPr sz="3200">
              <a:solidFill>
                <a:schemeClr val="dk1"/>
              </a:solidFill>
              <a:latin typeface="Arial"/>
              <a:ea typeface="Arial"/>
              <a:cs typeface="Arial"/>
              <a:sym typeface="Arial"/>
            </a:endParaRPr>
          </a:p>
          <a:p>
            <a:pPr marL="672465" marR="5080" lvl="0" indent="0" algn="l" rtl="0">
              <a:lnSpc>
                <a:spcPct val="100000"/>
              </a:lnSpc>
              <a:spcBef>
                <a:spcPts val="1200"/>
              </a:spcBef>
              <a:spcAft>
                <a:spcPts val="0"/>
              </a:spcAft>
              <a:buNone/>
            </a:pPr>
            <a:endParaRPr sz="3200">
              <a:solidFill>
                <a:schemeClr val="dk1"/>
              </a:solidFill>
              <a:latin typeface="Arial"/>
              <a:ea typeface="Arial"/>
              <a:cs typeface="Arial"/>
              <a:sym typeface="Arial"/>
            </a:endParaRPr>
          </a:p>
        </p:txBody>
      </p:sp>
      <p:sp>
        <p:nvSpPr>
          <p:cNvPr id="791" name="Google Shape;791;p60"/>
          <p:cNvSpPr/>
          <p:nvPr/>
        </p:nvSpPr>
        <p:spPr>
          <a:xfrm>
            <a:off x="903576" y="4536151"/>
            <a:ext cx="8240423" cy="2308324"/>
          </a:xfrm>
          <a:prstGeom prst="rect">
            <a:avLst/>
          </a:prstGeom>
          <a:solidFill>
            <a:srgbClr val="DAE5F1"/>
          </a:solidFill>
          <a:ln>
            <a:noFill/>
          </a:ln>
        </p:spPr>
        <p:txBody>
          <a:bodyPr spcFirstLastPara="1" wrap="square" lIns="91425" tIns="45700" rIns="91425" bIns="45700" anchor="t" anchorCtr="0">
            <a:spAutoFit/>
          </a:bodyPr>
          <a:lstStyle/>
          <a:p>
            <a:pPr marL="0" marR="5080" lvl="0" indent="0" algn="l" rtl="0">
              <a:lnSpc>
                <a:spcPct val="100000"/>
              </a:lnSpc>
              <a:spcBef>
                <a:spcPts val="0"/>
              </a:spcBef>
              <a:spcAft>
                <a:spcPts val="0"/>
              </a:spcAft>
              <a:buNone/>
            </a:pPr>
            <a:r>
              <a:rPr lang="en-US" sz="2400" i="1">
                <a:solidFill>
                  <a:schemeClr val="dk1"/>
                </a:solidFill>
                <a:latin typeface="Arial"/>
                <a:ea typeface="Arial"/>
                <a:cs typeface="Arial"/>
                <a:sym typeface="Arial"/>
              </a:rPr>
              <a:t>Formative assessment is an essentially interactive process, in which the teacher can find out whether what has been taught has been learned, and if not, to do something about it.   Day-to-day formative assessment is one of the most powerful ways of improving learning in the mathematics classroom.</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pic>
        <p:nvPicPr>
          <p:cNvPr id="797" name="Google Shape;797;p61"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798" name="Google Shape;798;p61"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799" name="Google Shape;799;p61"/>
          <p:cNvSpPr txBox="1"/>
          <p:nvPr/>
        </p:nvSpPr>
        <p:spPr>
          <a:xfrm>
            <a:off x="1162084" y="1914715"/>
            <a:ext cx="8109237" cy="1072088"/>
          </a:xfrm>
          <a:prstGeom prst="rect">
            <a:avLst/>
          </a:prstGeom>
          <a:noFill/>
          <a:ln>
            <a:noFill/>
          </a:ln>
        </p:spPr>
        <p:txBody>
          <a:bodyPr spcFirstLastPara="1" wrap="square" lIns="0" tIns="165100" rIns="0" bIns="0" anchor="t" anchorCtr="0">
            <a:spAutoFit/>
          </a:bodyPr>
          <a:lstStyle/>
          <a:p>
            <a:pPr marL="12700" marR="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12700" marR="0" lvl="0" indent="0" algn="l" rtl="0">
              <a:lnSpc>
                <a:spcPct val="100000"/>
              </a:lnSpc>
              <a:spcBef>
                <a:spcPts val="1300"/>
              </a:spcBef>
              <a:spcAft>
                <a:spcPts val="0"/>
              </a:spcAft>
              <a:buNone/>
            </a:pPr>
            <a:endParaRPr sz="2400">
              <a:solidFill>
                <a:schemeClr val="dk1"/>
              </a:solidFill>
              <a:latin typeface="Arial"/>
              <a:ea typeface="Arial"/>
              <a:cs typeface="Arial"/>
              <a:sym typeface="Arial"/>
            </a:endParaRPr>
          </a:p>
        </p:txBody>
      </p:sp>
      <p:sp>
        <p:nvSpPr>
          <p:cNvPr id="800" name="Google Shape;800;p61"/>
          <p:cNvSpPr txBox="1"/>
          <p:nvPr/>
        </p:nvSpPr>
        <p:spPr>
          <a:xfrm>
            <a:off x="1072127" y="282021"/>
            <a:ext cx="795483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Elicit and Use Evidence of Student Thinking</a:t>
            </a:r>
            <a:endParaRPr/>
          </a:p>
        </p:txBody>
      </p:sp>
      <p:sp>
        <p:nvSpPr>
          <p:cNvPr id="801" name="Google Shape;801;p61"/>
          <p:cNvSpPr/>
          <p:nvPr/>
        </p:nvSpPr>
        <p:spPr>
          <a:xfrm>
            <a:off x="1079553" y="1848060"/>
            <a:ext cx="7947404" cy="1200329"/>
          </a:xfrm>
          <a:prstGeom prst="rect">
            <a:avLst/>
          </a:prstGeom>
          <a:noFill/>
          <a:ln>
            <a:noFill/>
          </a:ln>
        </p:spPr>
        <p:txBody>
          <a:bodyPr spcFirstLastPara="1" wrap="square" lIns="91425" tIns="45700" rIns="91425" bIns="45700" anchor="t" anchorCtr="0">
            <a:spAutoFit/>
          </a:bodyPr>
          <a:lstStyle/>
          <a:p>
            <a:pPr marL="114300" marR="0" lvl="0" indent="-114300" algn="l" rtl="0">
              <a:spcBef>
                <a:spcPts val="0"/>
              </a:spcBef>
              <a:spcAft>
                <a:spcPts val="0"/>
              </a:spcAft>
              <a:buClr>
                <a:schemeClr val="dk1"/>
              </a:buClr>
              <a:buSzPts val="2400"/>
              <a:buFont typeface="Calibri"/>
              <a:buNone/>
            </a:pPr>
            <a:endParaRPr sz="2400" b="1">
              <a:solidFill>
                <a:schemeClr val="dk1"/>
              </a:solidFill>
              <a:latin typeface="Arial"/>
              <a:ea typeface="Arial"/>
              <a:cs typeface="Arial"/>
              <a:sym typeface="Arial"/>
            </a:endParaRPr>
          </a:p>
          <a:p>
            <a:pPr marL="342900" marR="0" lvl="0" indent="-215900" algn="l" rtl="0">
              <a:lnSpc>
                <a:spcPct val="50000"/>
              </a:lnSpc>
              <a:spcBef>
                <a:spcPts val="0"/>
              </a:spcBef>
              <a:spcAft>
                <a:spcPts val="0"/>
              </a:spcAft>
              <a:buClr>
                <a:schemeClr val="dk1"/>
              </a:buClr>
              <a:buSzPts val="2000"/>
              <a:buFont typeface="Arial"/>
              <a:buNone/>
            </a:pPr>
            <a:endParaRPr sz="2000" i="1">
              <a:solidFill>
                <a:srgbClr val="366092"/>
              </a:solidFill>
              <a:latin typeface="Verdana"/>
              <a:ea typeface="Verdana"/>
              <a:cs typeface="Verdana"/>
              <a:sym typeface="Verdana"/>
            </a:endParaRPr>
          </a:p>
          <a:p>
            <a:pPr marL="114300" marR="0" lvl="0" indent="0" algn="l" rtl="0">
              <a:lnSpc>
                <a:spcPct val="90000"/>
              </a:lnSpc>
              <a:spcBef>
                <a:spcPts val="0"/>
              </a:spcBef>
              <a:spcAft>
                <a:spcPts val="0"/>
              </a:spcAft>
              <a:buNone/>
            </a:pPr>
            <a:endParaRPr sz="2000" b="1" i="1">
              <a:solidFill>
                <a:schemeClr val="dk1"/>
              </a:solidFill>
              <a:latin typeface="Verdana"/>
              <a:ea typeface="Verdana"/>
              <a:cs typeface="Verdana"/>
              <a:sym typeface="Verdana"/>
            </a:endParaRPr>
          </a:p>
          <a:p>
            <a:pPr marL="0" marR="0" lvl="0" indent="0" algn="l" rtl="0">
              <a:spcBef>
                <a:spcPts val="0"/>
              </a:spcBef>
              <a:spcAft>
                <a:spcPts val="0"/>
              </a:spcAft>
              <a:buNone/>
            </a:pPr>
            <a:endParaRPr sz="2000">
              <a:solidFill>
                <a:schemeClr val="dk2"/>
              </a:solidFill>
              <a:latin typeface="Calibri"/>
              <a:ea typeface="Calibri"/>
              <a:cs typeface="Calibri"/>
              <a:sym typeface="Calibri"/>
            </a:endParaRPr>
          </a:p>
        </p:txBody>
      </p:sp>
      <p:pic>
        <p:nvPicPr>
          <p:cNvPr id="802" name="Google Shape;802;p61"/>
          <p:cNvPicPr preferRelativeResize="0"/>
          <p:nvPr/>
        </p:nvPicPr>
        <p:blipFill rotWithShape="1">
          <a:blip r:embed="rId5">
            <a:alphaModFix/>
          </a:blip>
          <a:srcRect/>
          <a:stretch/>
        </p:blipFill>
        <p:spPr>
          <a:xfrm>
            <a:off x="889122" y="1759352"/>
            <a:ext cx="8264429" cy="5111347"/>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62"/>
          <p:cNvSpPr/>
          <p:nvPr/>
        </p:nvSpPr>
        <p:spPr>
          <a:xfrm>
            <a:off x="0" y="0"/>
            <a:ext cx="890015"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9" name="Google Shape;809;p62"/>
          <p:cNvSpPr/>
          <p:nvPr/>
        </p:nvSpPr>
        <p:spPr>
          <a:xfrm>
            <a:off x="225552" y="149352"/>
            <a:ext cx="883919" cy="120700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0" name="Google Shape;810;p62"/>
          <p:cNvSpPr/>
          <p:nvPr/>
        </p:nvSpPr>
        <p:spPr>
          <a:xfrm>
            <a:off x="259079" y="182880"/>
            <a:ext cx="762000" cy="108508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1" name="Google Shape;811;p62"/>
          <p:cNvSpPr/>
          <p:nvPr/>
        </p:nvSpPr>
        <p:spPr>
          <a:xfrm>
            <a:off x="256031" y="179831"/>
            <a:ext cx="768350" cy="1091565"/>
          </a:xfrm>
          <a:custGeom>
            <a:avLst/>
            <a:gdLst/>
            <a:ahLst/>
            <a:cxnLst/>
            <a:rect l="l" t="t" r="r" b="b"/>
            <a:pathLst>
              <a:path w="768350" h="1091565" extrusionOk="0">
                <a:moveTo>
                  <a:pt x="0" y="0"/>
                </a:moveTo>
                <a:lnTo>
                  <a:pt x="768096" y="0"/>
                </a:lnTo>
                <a:lnTo>
                  <a:pt x="768096" y="1091184"/>
                </a:lnTo>
                <a:lnTo>
                  <a:pt x="0" y="1091184"/>
                </a:lnTo>
                <a:lnTo>
                  <a:pt x="0" y="0"/>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2" name="Google Shape;812;p62"/>
          <p:cNvSpPr txBox="1"/>
          <p:nvPr/>
        </p:nvSpPr>
        <p:spPr>
          <a:xfrm>
            <a:off x="1109471" y="91135"/>
            <a:ext cx="795483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Elicit and Use Evidence of Student Thinking</a:t>
            </a:r>
            <a:endParaRPr/>
          </a:p>
        </p:txBody>
      </p:sp>
      <p:sp>
        <p:nvSpPr>
          <p:cNvPr id="813" name="Google Shape;813;p62"/>
          <p:cNvSpPr txBox="1"/>
          <p:nvPr/>
        </p:nvSpPr>
        <p:spPr>
          <a:xfrm>
            <a:off x="1109471" y="1588023"/>
            <a:ext cx="7919937"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i="1" dirty="0">
              <a:solidFill>
                <a:schemeClr val="dk1"/>
              </a:solidFill>
              <a:latin typeface="Arial"/>
              <a:ea typeface="Arial"/>
              <a:cs typeface="Arial"/>
              <a:sym typeface="Arial"/>
            </a:endParaRPr>
          </a:p>
          <a:p>
            <a:pPr marL="514350" marR="0" lvl="0" indent="-514350" algn="l" rtl="0">
              <a:spcBef>
                <a:spcPts val="0"/>
              </a:spcBef>
              <a:spcAft>
                <a:spcPts val="0"/>
              </a:spcAft>
              <a:buClr>
                <a:schemeClr val="dk1"/>
              </a:buClr>
              <a:buSzPts val="2800"/>
              <a:buFont typeface="Arial"/>
              <a:buAutoNum type="arabicPeriod"/>
            </a:pPr>
            <a:r>
              <a:rPr lang="en-US" sz="2800" dirty="0">
                <a:solidFill>
                  <a:schemeClr val="dk1"/>
                </a:solidFill>
                <a:latin typeface="Arial"/>
                <a:ea typeface="Arial"/>
                <a:cs typeface="Arial"/>
                <a:sym typeface="Arial"/>
              </a:rPr>
              <a:t>Identify specific places during the lesson in which a teacher could elicited evidence of student learning.</a:t>
            </a:r>
            <a:endParaRPr dirty="0"/>
          </a:p>
          <a:p>
            <a:pPr marL="692150" marR="0" lvl="0" indent="-514350" algn="l" rtl="0">
              <a:spcBef>
                <a:spcPts val="0"/>
              </a:spcBef>
              <a:spcAft>
                <a:spcPts val="0"/>
              </a:spcAft>
              <a:buClr>
                <a:schemeClr val="dk1"/>
              </a:buClr>
              <a:buSzPts val="2800"/>
              <a:buFont typeface="+mj-lt"/>
              <a:buAutoNum type="arabicPeriod"/>
            </a:pPr>
            <a:endParaRPr sz="2800" dirty="0">
              <a:solidFill>
                <a:schemeClr val="dk1"/>
              </a:solidFill>
              <a:latin typeface="Arial"/>
              <a:ea typeface="Arial"/>
              <a:cs typeface="Arial"/>
              <a:sym typeface="Arial"/>
            </a:endParaRPr>
          </a:p>
          <a:p>
            <a:pPr marL="514350" marR="0" lvl="0" indent="-514350" algn="l" rtl="0">
              <a:spcBef>
                <a:spcPts val="0"/>
              </a:spcBef>
              <a:spcAft>
                <a:spcPts val="0"/>
              </a:spcAft>
              <a:buClr>
                <a:schemeClr val="dk1"/>
              </a:buClr>
              <a:buSzPts val="2800"/>
              <a:buFont typeface="Arial"/>
              <a:buAutoNum type="arabicPeriod"/>
            </a:pPr>
            <a:r>
              <a:rPr lang="en-US" sz="2800" dirty="0">
                <a:solidFill>
                  <a:schemeClr val="dk1"/>
                </a:solidFill>
                <a:latin typeface="Arial"/>
                <a:ea typeface="Arial"/>
                <a:cs typeface="Arial"/>
                <a:sym typeface="Arial"/>
              </a:rPr>
              <a:t>Discuss how a teacher might use that evidence to adjust instruction to support and extend student learning.</a:t>
            </a:r>
            <a:endParaRPr dirty="0"/>
          </a:p>
          <a:p>
            <a:pPr marL="0" marR="0" lvl="0" indent="0" algn="l" rtl="0">
              <a:spcBef>
                <a:spcPts val="0"/>
              </a:spcBef>
              <a:spcAft>
                <a:spcPts val="0"/>
              </a:spcAft>
              <a:buNone/>
            </a:pPr>
            <a:endParaRPr sz="2800" i="1" dirty="0">
              <a:solidFill>
                <a:srgbClr val="FF0000"/>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63"/>
          <p:cNvSpPr/>
          <p:nvPr/>
        </p:nvSpPr>
        <p:spPr>
          <a:xfrm>
            <a:off x="0" y="0"/>
            <a:ext cx="890015"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0" name="Google Shape;820;p63"/>
          <p:cNvSpPr/>
          <p:nvPr/>
        </p:nvSpPr>
        <p:spPr>
          <a:xfrm>
            <a:off x="225552" y="149352"/>
            <a:ext cx="883919" cy="120700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1" name="Google Shape;821;p63"/>
          <p:cNvSpPr/>
          <p:nvPr/>
        </p:nvSpPr>
        <p:spPr>
          <a:xfrm>
            <a:off x="259079" y="182880"/>
            <a:ext cx="762000" cy="108508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2" name="Google Shape;822;p63"/>
          <p:cNvSpPr/>
          <p:nvPr/>
        </p:nvSpPr>
        <p:spPr>
          <a:xfrm>
            <a:off x="256031" y="179831"/>
            <a:ext cx="768350" cy="1091565"/>
          </a:xfrm>
          <a:custGeom>
            <a:avLst/>
            <a:gdLst/>
            <a:ahLst/>
            <a:cxnLst/>
            <a:rect l="l" t="t" r="r" b="b"/>
            <a:pathLst>
              <a:path w="768350" h="1091565" extrusionOk="0">
                <a:moveTo>
                  <a:pt x="0" y="0"/>
                </a:moveTo>
                <a:lnTo>
                  <a:pt x="768096" y="0"/>
                </a:lnTo>
                <a:lnTo>
                  <a:pt x="768096" y="1091184"/>
                </a:lnTo>
                <a:lnTo>
                  <a:pt x="0" y="1091184"/>
                </a:lnTo>
                <a:lnTo>
                  <a:pt x="0" y="0"/>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3" name="Google Shape;823;p63"/>
          <p:cNvSpPr txBox="1"/>
          <p:nvPr/>
        </p:nvSpPr>
        <p:spPr>
          <a:xfrm>
            <a:off x="1109471" y="91135"/>
            <a:ext cx="795483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Going Forward</a:t>
            </a:r>
            <a:endParaRPr/>
          </a:p>
        </p:txBody>
      </p:sp>
      <p:sp>
        <p:nvSpPr>
          <p:cNvPr id="824" name="Google Shape;824;p63"/>
          <p:cNvSpPr txBox="1"/>
          <p:nvPr/>
        </p:nvSpPr>
        <p:spPr>
          <a:xfrm>
            <a:off x="1024381" y="1779552"/>
            <a:ext cx="8039920"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dirty="0">
                <a:solidFill>
                  <a:schemeClr val="dk1"/>
                </a:solidFill>
                <a:latin typeface="Arial"/>
                <a:ea typeface="Arial"/>
                <a:cs typeface="Arial"/>
                <a:sym typeface="Arial"/>
              </a:rPr>
              <a:t>As you reflect on the Effective Mathematics Teaching Practices, identify 1-2 Practices that will strengthen your own instruction.</a:t>
            </a:r>
            <a:endParaRPr sz="3000" dirty="0"/>
          </a:p>
          <a:p>
            <a:pPr marL="0" marR="0" lvl="0" indent="0" algn="l" rtl="0">
              <a:spcBef>
                <a:spcPts val="0"/>
              </a:spcBef>
              <a:spcAft>
                <a:spcPts val="0"/>
              </a:spcAft>
              <a:buNone/>
            </a:pPr>
            <a:endParaRPr sz="3000" dirty="0">
              <a:solidFill>
                <a:schemeClr val="dk1"/>
              </a:solidFill>
              <a:latin typeface="Arial"/>
              <a:ea typeface="Arial"/>
              <a:cs typeface="Arial"/>
              <a:sym typeface="Arial"/>
            </a:endParaRPr>
          </a:p>
          <a:p>
            <a:pPr marL="0" marR="0" lvl="0" indent="0" algn="l" rtl="0">
              <a:spcBef>
                <a:spcPts val="0"/>
              </a:spcBef>
              <a:spcAft>
                <a:spcPts val="0"/>
              </a:spcAft>
              <a:buNone/>
            </a:pPr>
            <a:r>
              <a:rPr lang="en-US" sz="3000" dirty="0">
                <a:solidFill>
                  <a:schemeClr val="dk1"/>
                </a:solidFill>
                <a:latin typeface="Arial"/>
                <a:ea typeface="Arial"/>
                <a:cs typeface="Arial"/>
                <a:sym typeface="Arial"/>
              </a:rPr>
              <a:t>Working with a partner, develop a list of actions to begin the next steps of your journey toward ensuring mathematical success for all your students.</a:t>
            </a:r>
            <a:endParaRPr sz="3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64"/>
          <p:cNvSpPr txBox="1"/>
          <p:nvPr/>
        </p:nvSpPr>
        <p:spPr>
          <a:xfrm>
            <a:off x="1147740" y="464528"/>
            <a:ext cx="7869382" cy="107137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b="1" i="1">
                <a:solidFill>
                  <a:srgbClr val="17365D"/>
                </a:solidFill>
                <a:latin typeface="Arial"/>
                <a:ea typeface="Arial"/>
                <a:cs typeface="Arial"/>
                <a:sym typeface="Arial"/>
              </a:rPr>
              <a:t>Tessellate This</a:t>
            </a:r>
            <a:r>
              <a:rPr lang="en-US" sz="4000" b="1">
                <a:solidFill>
                  <a:srgbClr val="17365D"/>
                </a:solidFill>
                <a:latin typeface="Arial"/>
                <a:ea typeface="Arial"/>
                <a:cs typeface="Arial"/>
                <a:sym typeface="Arial"/>
              </a:rPr>
              <a:t>:</a:t>
            </a:r>
            <a:endParaRPr sz="4000" b="1" i="1">
              <a:solidFill>
                <a:srgbClr val="17365D"/>
              </a:solidFill>
              <a:latin typeface="Arial"/>
              <a:ea typeface="Arial"/>
              <a:cs typeface="Arial"/>
              <a:sym typeface="Arial"/>
            </a:endParaRPr>
          </a:p>
          <a:p>
            <a:pPr marL="0" marR="0" lvl="0" indent="0" algn="l" rtl="0">
              <a:spcBef>
                <a:spcPts val="0"/>
              </a:spcBef>
              <a:spcAft>
                <a:spcPts val="0"/>
              </a:spcAft>
              <a:buNone/>
            </a:pPr>
            <a:r>
              <a:rPr lang="en-US" sz="3600" b="1">
                <a:solidFill>
                  <a:srgbClr val="17365D"/>
                </a:solidFill>
                <a:latin typeface="Arial"/>
                <a:ea typeface="Arial"/>
                <a:cs typeface="Arial"/>
                <a:sym typeface="Arial"/>
              </a:rPr>
              <a:t>A WV Classroom Video Experience</a:t>
            </a:r>
            <a:endParaRPr/>
          </a:p>
        </p:txBody>
      </p:sp>
      <p:sp>
        <p:nvSpPr>
          <p:cNvPr id="831" name="Google Shape;831;p64"/>
          <p:cNvSpPr txBox="1"/>
          <p:nvPr/>
        </p:nvSpPr>
        <p:spPr>
          <a:xfrm>
            <a:off x="1020618" y="2032645"/>
            <a:ext cx="7869382" cy="3641720"/>
          </a:xfrm>
          <a:prstGeom prst="rect">
            <a:avLst/>
          </a:prstGeom>
          <a:no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None/>
            </a:pPr>
            <a:r>
              <a:rPr lang="en-US" sz="3000" dirty="0">
                <a:solidFill>
                  <a:schemeClr val="dk1"/>
                </a:solidFill>
                <a:latin typeface="Arial"/>
                <a:ea typeface="Arial"/>
                <a:cs typeface="Arial"/>
                <a:sym typeface="Arial"/>
              </a:rPr>
              <a:t>School:         Barboursville Middle School  </a:t>
            </a:r>
            <a:endParaRPr sz="3000" dirty="0"/>
          </a:p>
          <a:p>
            <a:pPr marL="0" marR="0" lvl="0" indent="0" algn="l" rtl="0">
              <a:lnSpc>
                <a:spcPct val="108000"/>
              </a:lnSpc>
              <a:spcBef>
                <a:spcPts val="0"/>
              </a:spcBef>
              <a:spcAft>
                <a:spcPts val="0"/>
              </a:spcAft>
              <a:buNone/>
            </a:pPr>
            <a:r>
              <a:rPr lang="en-US" sz="3000" dirty="0">
                <a:solidFill>
                  <a:schemeClr val="dk1"/>
                </a:solidFill>
                <a:latin typeface="Arial"/>
                <a:ea typeface="Arial"/>
                <a:cs typeface="Arial"/>
                <a:sym typeface="Arial"/>
              </a:rPr>
              <a:t>                     Barboursville, WV      </a:t>
            </a:r>
            <a:endParaRPr sz="3000" dirty="0"/>
          </a:p>
          <a:p>
            <a:pPr marL="0" marR="0" lvl="0" indent="0" algn="l" rtl="0">
              <a:lnSpc>
                <a:spcPct val="108000"/>
              </a:lnSpc>
              <a:spcBef>
                <a:spcPts val="0"/>
              </a:spcBef>
              <a:spcAft>
                <a:spcPts val="0"/>
              </a:spcAft>
              <a:buNone/>
            </a:pPr>
            <a:r>
              <a:rPr lang="en-US" sz="3000" dirty="0">
                <a:solidFill>
                  <a:schemeClr val="dk1"/>
                </a:solidFill>
                <a:latin typeface="Arial"/>
                <a:ea typeface="Arial"/>
                <a:cs typeface="Arial"/>
                <a:sym typeface="Arial"/>
              </a:rPr>
              <a:t>Teacher:       Felicia Backus</a:t>
            </a:r>
            <a:endParaRPr sz="3000" dirty="0"/>
          </a:p>
          <a:p>
            <a:pPr marL="0" marR="0" lvl="0" indent="0" algn="l" rtl="0">
              <a:lnSpc>
                <a:spcPct val="108000"/>
              </a:lnSpc>
              <a:spcBef>
                <a:spcPts val="0"/>
              </a:spcBef>
              <a:spcAft>
                <a:spcPts val="0"/>
              </a:spcAft>
              <a:buNone/>
            </a:pPr>
            <a:r>
              <a:rPr lang="en-US" sz="3000" dirty="0">
                <a:solidFill>
                  <a:schemeClr val="dk1"/>
                </a:solidFill>
                <a:latin typeface="Arial"/>
                <a:ea typeface="Arial"/>
                <a:cs typeface="Arial"/>
                <a:sym typeface="Arial"/>
              </a:rPr>
              <a:t>Class: 	</a:t>
            </a:r>
            <a:r>
              <a:rPr lang="en-US" sz="3000" dirty="0">
                <a:solidFill>
                  <a:schemeClr val="dk1"/>
                </a:solidFill>
              </a:rPr>
              <a:t>    </a:t>
            </a:r>
            <a:r>
              <a:rPr lang="en-US" sz="3000" dirty="0">
                <a:solidFill>
                  <a:schemeClr val="dk1"/>
                </a:solidFill>
                <a:latin typeface="Arial"/>
                <a:ea typeface="Arial"/>
                <a:cs typeface="Arial"/>
                <a:sym typeface="Arial"/>
              </a:rPr>
              <a:t>Grade 8</a:t>
            </a:r>
            <a:endParaRPr sz="3000" dirty="0"/>
          </a:p>
          <a:p>
            <a:pPr marL="0" marR="0" lvl="0" indent="0" algn="l" rtl="0">
              <a:lnSpc>
                <a:spcPct val="108000"/>
              </a:lnSpc>
              <a:spcBef>
                <a:spcPts val="0"/>
              </a:spcBef>
              <a:spcAft>
                <a:spcPts val="0"/>
              </a:spcAft>
              <a:buNone/>
            </a:pPr>
            <a:r>
              <a:rPr lang="en-US" sz="3000" dirty="0">
                <a:solidFill>
                  <a:schemeClr val="dk1"/>
                </a:solidFill>
                <a:latin typeface="Arial"/>
                <a:ea typeface="Arial"/>
                <a:cs typeface="Arial"/>
                <a:sym typeface="Arial"/>
              </a:rPr>
              <a:t>Curriculum:   </a:t>
            </a:r>
            <a:r>
              <a:rPr lang="en-US" sz="3000" i="1" dirty="0">
                <a:solidFill>
                  <a:schemeClr val="dk1"/>
                </a:solidFill>
                <a:latin typeface="Arial"/>
                <a:ea typeface="Arial"/>
                <a:cs typeface="Arial"/>
                <a:sym typeface="Arial"/>
              </a:rPr>
              <a:t>Illustrative Mathematics</a:t>
            </a:r>
            <a:endParaRPr sz="3000" dirty="0"/>
          </a:p>
          <a:p>
            <a:pPr marL="0" marR="0" lvl="0" indent="0" algn="l" rtl="0">
              <a:lnSpc>
                <a:spcPct val="108000"/>
              </a:lnSpc>
              <a:spcBef>
                <a:spcPts val="0"/>
              </a:spcBef>
              <a:spcAft>
                <a:spcPts val="0"/>
              </a:spcAft>
              <a:buNone/>
            </a:pPr>
            <a:r>
              <a:rPr lang="en-US" sz="3000" dirty="0">
                <a:solidFill>
                  <a:schemeClr val="dk1"/>
                </a:solidFill>
                <a:latin typeface="Arial"/>
                <a:ea typeface="Arial"/>
                <a:cs typeface="Arial"/>
                <a:sym typeface="Arial"/>
              </a:rPr>
              <a:t>Size:	             25 students</a:t>
            </a:r>
            <a:endParaRPr sz="3000" dirty="0"/>
          </a:p>
          <a:p>
            <a:pPr marL="0" marR="0" lvl="0" indent="0" algn="l" rtl="0">
              <a:lnSpc>
                <a:spcPct val="50000"/>
              </a:lnSpc>
              <a:spcBef>
                <a:spcPts val="0"/>
              </a:spcBef>
              <a:spcAft>
                <a:spcPts val="0"/>
              </a:spcAft>
              <a:buNone/>
            </a:pPr>
            <a:endParaRPr sz="1800" dirty="0">
              <a:solidFill>
                <a:srgbClr val="003366"/>
              </a:solidFill>
              <a:latin typeface="Verdana"/>
              <a:ea typeface="Verdana"/>
              <a:cs typeface="Verdana"/>
              <a:sym typeface="Verdana"/>
            </a:endParaRPr>
          </a:p>
        </p:txBody>
      </p:sp>
      <p:pic>
        <p:nvPicPr>
          <p:cNvPr id="832" name="Google Shape;832;p64"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833" name="Google Shape;833;p64"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7"/>
          <p:cNvSpPr txBox="1"/>
          <p:nvPr/>
        </p:nvSpPr>
        <p:spPr>
          <a:xfrm>
            <a:off x="1147740" y="725576"/>
            <a:ext cx="8255001"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000">
              <a:solidFill>
                <a:schemeClr val="dk1"/>
              </a:solidFill>
              <a:latin typeface="Verdana"/>
              <a:ea typeface="Verdana"/>
              <a:cs typeface="Verdana"/>
              <a:sym typeface="Verdana"/>
            </a:endParaRPr>
          </a:p>
          <a:p>
            <a:pPr marL="0" marR="0" lvl="0" indent="0" algn="ctr" rtl="0">
              <a:spcBef>
                <a:spcPts val="0"/>
              </a:spcBef>
              <a:spcAft>
                <a:spcPts val="0"/>
              </a:spcAft>
              <a:buNone/>
            </a:pPr>
            <a:endParaRPr sz="3200" b="1">
              <a:solidFill>
                <a:srgbClr val="003366"/>
              </a:solidFill>
              <a:latin typeface="Verdana"/>
              <a:ea typeface="Verdana"/>
              <a:cs typeface="Verdana"/>
              <a:sym typeface="Verdana"/>
            </a:endParaRPr>
          </a:p>
        </p:txBody>
      </p:sp>
      <p:pic>
        <p:nvPicPr>
          <p:cNvPr id="231" name="Google Shape;231;p7"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232" name="Google Shape;232;p7"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233" name="Google Shape;233;p7"/>
          <p:cNvSpPr txBox="1"/>
          <p:nvPr/>
        </p:nvSpPr>
        <p:spPr>
          <a:xfrm>
            <a:off x="1435622" y="492940"/>
            <a:ext cx="7611040" cy="567463"/>
          </a:xfrm>
          <a:prstGeom prst="rect">
            <a:avLst/>
          </a:prstGeom>
          <a:noFill/>
          <a:ln>
            <a:noFill/>
          </a:ln>
        </p:spPr>
        <p:txBody>
          <a:bodyPr spcFirstLastPara="1" wrap="square" lIns="0" tIns="13325" rIns="0" bIns="0" anchor="ctr" anchorCtr="0">
            <a:spAutoFit/>
          </a:bodyPr>
          <a:lstStyle/>
          <a:p>
            <a:pPr marL="0" marR="5080" lvl="0" indent="12700" algn="l" rtl="0">
              <a:spcBef>
                <a:spcPts val="0"/>
              </a:spcBef>
              <a:spcAft>
                <a:spcPts val="0"/>
              </a:spcAft>
              <a:buClr>
                <a:schemeClr val="dk1"/>
              </a:buClr>
              <a:buSzPts val="3600"/>
              <a:buFont typeface="Arial"/>
              <a:buNone/>
            </a:pPr>
            <a:r>
              <a:rPr lang="en-US" sz="3600" b="1">
                <a:solidFill>
                  <a:schemeClr val="dk1"/>
                </a:solidFill>
                <a:latin typeface="Arial"/>
                <a:ea typeface="Arial"/>
                <a:cs typeface="Arial"/>
                <a:sym typeface="Arial"/>
              </a:rPr>
              <a:t>Teaching and Learning Principle</a:t>
            </a:r>
            <a:endParaRPr/>
          </a:p>
        </p:txBody>
      </p:sp>
      <p:sp>
        <p:nvSpPr>
          <p:cNvPr id="234" name="Google Shape;234;p7"/>
          <p:cNvSpPr txBox="1"/>
          <p:nvPr/>
        </p:nvSpPr>
        <p:spPr>
          <a:xfrm>
            <a:off x="1435622" y="1394467"/>
            <a:ext cx="7177590" cy="507831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 </a:t>
            </a:r>
            <a:br>
              <a:rPr lang="en-US" sz="2400">
                <a:solidFill>
                  <a:schemeClr val="dk1"/>
                </a:solidFill>
                <a:latin typeface="Calibri"/>
                <a:ea typeface="Calibri"/>
                <a:cs typeface="Calibri"/>
                <a:sym typeface="Calibri"/>
              </a:rPr>
            </a:b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t>
            </a:r>
            <a:r>
              <a:rPr lang="en-US" sz="1800" i="1">
                <a:solidFill>
                  <a:schemeClr val="dk1"/>
                </a:solidFill>
                <a:latin typeface="Arial"/>
                <a:ea typeface="Arial"/>
                <a:cs typeface="Arial"/>
                <a:sym typeface="Arial"/>
              </a:rPr>
              <a:t>Principles to Actions </a:t>
            </a:r>
            <a:r>
              <a:rPr lang="en-US" sz="1800">
                <a:solidFill>
                  <a:schemeClr val="dk1"/>
                </a:solidFill>
                <a:latin typeface="Arial"/>
                <a:ea typeface="Arial"/>
                <a:cs typeface="Arial"/>
                <a:sym typeface="Arial"/>
              </a:rPr>
              <a:t>(NCTM, 2014, p.7)</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235" name="Google Shape;235;p7" descr="Screen Shot 2014-04-11 at 8.54.27 AM.png"/>
          <p:cNvPicPr preferRelativeResize="0"/>
          <p:nvPr/>
        </p:nvPicPr>
        <p:blipFill rotWithShape="1">
          <a:blip r:embed="rId5">
            <a:alphaModFix/>
          </a:blip>
          <a:srcRect/>
          <a:stretch/>
        </p:blipFill>
        <p:spPr>
          <a:xfrm>
            <a:off x="1422400" y="2354675"/>
            <a:ext cx="2737576" cy="2137624"/>
          </a:xfrm>
          <a:prstGeom prst="rect">
            <a:avLst/>
          </a:prstGeom>
          <a:noFill/>
          <a:ln>
            <a:noFill/>
          </a:ln>
        </p:spPr>
      </p:pic>
      <p:sp>
        <p:nvSpPr>
          <p:cNvPr id="236" name="Google Shape;236;p7"/>
          <p:cNvSpPr txBox="1"/>
          <p:nvPr/>
        </p:nvSpPr>
        <p:spPr>
          <a:xfrm>
            <a:off x="4315820" y="1394467"/>
            <a:ext cx="4141548" cy="43704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r>
              <a:rPr lang="en-US" sz="2400" dirty="0">
                <a:solidFill>
                  <a:schemeClr val="dk1"/>
                </a:solidFill>
                <a:latin typeface="Arial"/>
                <a:ea typeface="Arial"/>
                <a:cs typeface="Arial"/>
                <a:sym typeface="Arial"/>
              </a:rPr>
              <a:t>“An excellent mathematics program requires effective teaching that engages students in meaningful learning through individual and collaborative experiences that promote their ability to make sense of mathematical ideas and reason mathematically.”</a:t>
            </a:r>
            <a:endParaRPr dirty="0"/>
          </a:p>
          <a:p>
            <a:pPr marL="0" marR="0" lvl="0" indent="0" algn="l" rtl="0">
              <a:spcBef>
                <a:spcPts val="0"/>
              </a:spcBef>
              <a:spcAft>
                <a:spcPts val="0"/>
              </a:spcAft>
              <a:buNone/>
            </a:pPr>
            <a:r>
              <a:rPr lang="en-US" sz="2000" dirty="0">
                <a:solidFill>
                  <a:schemeClr val="dk1"/>
                </a:solidFill>
                <a:latin typeface="Arial"/>
                <a:ea typeface="Arial"/>
                <a:cs typeface="Arial"/>
                <a:sym typeface="Arial"/>
              </a:rPr>
              <a:t>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8"/>
          <p:cNvSpPr txBox="1"/>
          <p:nvPr/>
        </p:nvSpPr>
        <p:spPr>
          <a:xfrm>
            <a:off x="1147740" y="725576"/>
            <a:ext cx="8255001"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000">
              <a:solidFill>
                <a:schemeClr val="dk1"/>
              </a:solidFill>
              <a:latin typeface="Verdana"/>
              <a:ea typeface="Verdana"/>
              <a:cs typeface="Verdana"/>
              <a:sym typeface="Verdana"/>
            </a:endParaRPr>
          </a:p>
          <a:p>
            <a:pPr marL="0" marR="0" lvl="0" indent="0" algn="ctr" rtl="0">
              <a:spcBef>
                <a:spcPts val="0"/>
              </a:spcBef>
              <a:spcAft>
                <a:spcPts val="0"/>
              </a:spcAft>
              <a:buNone/>
            </a:pPr>
            <a:endParaRPr sz="3200" b="1">
              <a:solidFill>
                <a:srgbClr val="003366"/>
              </a:solidFill>
              <a:latin typeface="Verdana"/>
              <a:ea typeface="Verdana"/>
              <a:cs typeface="Verdana"/>
              <a:sym typeface="Verdana"/>
            </a:endParaRPr>
          </a:p>
        </p:txBody>
      </p:sp>
      <p:pic>
        <p:nvPicPr>
          <p:cNvPr id="243" name="Google Shape;243;p8"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244" name="Google Shape;244;p8"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245" name="Google Shape;245;p8"/>
          <p:cNvSpPr txBox="1"/>
          <p:nvPr/>
        </p:nvSpPr>
        <p:spPr>
          <a:xfrm>
            <a:off x="1016244" y="339427"/>
            <a:ext cx="8127755" cy="1121461"/>
          </a:xfrm>
          <a:prstGeom prst="rect">
            <a:avLst/>
          </a:prstGeom>
          <a:noFill/>
          <a:ln>
            <a:noFill/>
          </a:ln>
        </p:spPr>
        <p:txBody>
          <a:bodyPr spcFirstLastPara="1" wrap="square" lIns="0" tIns="13325" rIns="0" bIns="0" anchor="ctr" anchorCtr="0">
            <a:spAutoFit/>
          </a:bodyPr>
          <a:lstStyle/>
          <a:p>
            <a:pPr marL="12700" marR="0" lvl="0" indent="0" algn="l" rtl="0">
              <a:spcBef>
                <a:spcPts val="0"/>
              </a:spcBef>
              <a:spcAft>
                <a:spcPts val="0"/>
              </a:spcAft>
              <a:buClr>
                <a:schemeClr val="dk1"/>
              </a:buClr>
              <a:buSzPts val="3600"/>
              <a:buFont typeface="Arial"/>
              <a:buNone/>
            </a:pPr>
            <a:r>
              <a:rPr lang="en-US" sz="3600" b="1">
                <a:solidFill>
                  <a:schemeClr val="dk1"/>
                </a:solidFill>
                <a:latin typeface="Arial"/>
                <a:ea typeface="Arial"/>
                <a:cs typeface="Arial"/>
                <a:sym typeface="Arial"/>
              </a:rPr>
              <a:t>Beliefs About Teaching and Learning Mathematics - Activity</a:t>
            </a:r>
            <a:endParaRPr sz="3600" b="1">
              <a:solidFill>
                <a:schemeClr val="dk1"/>
              </a:solidFill>
              <a:latin typeface="Arial"/>
              <a:ea typeface="Arial"/>
              <a:cs typeface="Arial"/>
              <a:sym typeface="Arial"/>
            </a:endParaRPr>
          </a:p>
        </p:txBody>
      </p:sp>
      <p:sp>
        <p:nvSpPr>
          <p:cNvPr id="246" name="Google Shape;246;p8"/>
          <p:cNvSpPr txBox="1"/>
          <p:nvPr/>
        </p:nvSpPr>
        <p:spPr>
          <a:xfrm>
            <a:off x="1020617" y="1617572"/>
            <a:ext cx="8123381" cy="5085326"/>
          </a:xfrm>
          <a:prstGeom prst="rect">
            <a:avLst/>
          </a:prstGeom>
          <a:noFill/>
          <a:ln>
            <a:noFill/>
          </a:ln>
        </p:spPr>
        <p:txBody>
          <a:bodyPr spcFirstLastPara="1" wrap="square" lIns="91425" tIns="45700" rIns="91425" bIns="45700" anchor="t" anchorCtr="0">
            <a:spAutoFit/>
          </a:bodyPr>
          <a:lstStyle/>
          <a:p>
            <a:pPr marL="0" marR="0" lvl="0" indent="0" algn="l" rtl="0">
              <a:lnSpc>
                <a:spcPct val="104000"/>
              </a:lnSpc>
              <a:spcBef>
                <a:spcPts val="0"/>
              </a:spcBef>
              <a:spcAft>
                <a:spcPts val="0"/>
              </a:spcAft>
              <a:buNone/>
            </a:pPr>
            <a:r>
              <a:rPr lang="en-US" sz="2400" dirty="0">
                <a:solidFill>
                  <a:schemeClr val="dk1"/>
                </a:solidFill>
                <a:latin typeface="Arial"/>
                <a:ea typeface="Arial"/>
                <a:cs typeface="Arial"/>
                <a:sym typeface="Arial"/>
              </a:rPr>
              <a:t>DIRECTIONS</a:t>
            </a:r>
            <a:endParaRPr dirty="0"/>
          </a:p>
          <a:p>
            <a:pPr marL="0" marR="0" lvl="0" indent="0" algn="l" rtl="0">
              <a:lnSpc>
                <a:spcPct val="104000"/>
              </a:lnSpc>
              <a:spcBef>
                <a:spcPts val="0"/>
              </a:spcBef>
              <a:spcAft>
                <a:spcPts val="0"/>
              </a:spcAft>
              <a:buNone/>
            </a:pPr>
            <a:r>
              <a:rPr lang="en-US" sz="2400" dirty="0">
                <a:solidFill>
                  <a:schemeClr val="dk1"/>
                </a:solidFill>
                <a:latin typeface="Arial"/>
                <a:ea typeface="Arial"/>
                <a:cs typeface="Arial"/>
                <a:sym typeface="Arial"/>
              </a:rPr>
              <a:t>In a group or with a partner:</a:t>
            </a:r>
            <a:endParaRPr dirty="0"/>
          </a:p>
          <a:p>
            <a:pPr marL="342900" marR="0" lvl="0" indent="-190500" algn="l" rtl="0">
              <a:lnSpc>
                <a:spcPct val="104000"/>
              </a:lnSpc>
              <a:spcBef>
                <a:spcPts val="0"/>
              </a:spcBef>
              <a:spcAft>
                <a:spcPts val="0"/>
              </a:spcAft>
              <a:buClr>
                <a:schemeClr val="dk1"/>
              </a:buClr>
              <a:buSzPts val="2400"/>
              <a:buFont typeface="Calibri"/>
              <a:buNone/>
            </a:pPr>
            <a:endParaRPr sz="2400" dirty="0">
              <a:solidFill>
                <a:schemeClr val="dk1"/>
              </a:solidFill>
              <a:latin typeface="Arial"/>
              <a:ea typeface="Arial"/>
              <a:cs typeface="Arial"/>
              <a:sym typeface="Arial"/>
            </a:endParaRPr>
          </a:p>
          <a:p>
            <a:pPr marL="342900" marR="0" lvl="0" indent="-342900" algn="l" rtl="0">
              <a:lnSpc>
                <a:spcPct val="104000"/>
              </a:lnSpc>
              <a:spcBef>
                <a:spcPts val="0"/>
              </a:spcBef>
              <a:spcAft>
                <a:spcPts val="0"/>
              </a:spcAft>
              <a:buClr>
                <a:schemeClr val="dk1"/>
              </a:buClr>
              <a:buSzPts val="2400"/>
              <a:buFont typeface="Arial"/>
              <a:buAutoNum type="arabicPeriod"/>
            </a:pPr>
            <a:r>
              <a:rPr lang="en-US" sz="2400" dirty="0">
                <a:solidFill>
                  <a:schemeClr val="dk1"/>
                </a:solidFill>
                <a:latin typeface="Arial"/>
                <a:ea typeface="Arial"/>
                <a:cs typeface="Arial"/>
                <a:sym typeface="Arial"/>
              </a:rPr>
              <a:t>Open the packet and remove the cards.</a:t>
            </a:r>
            <a:endParaRPr dirty="0"/>
          </a:p>
          <a:p>
            <a:pPr marL="342900" marR="0" lvl="0" indent="-342900" algn="l" rtl="0">
              <a:lnSpc>
                <a:spcPct val="104000"/>
              </a:lnSpc>
              <a:spcBef>
                <a:spcPts val="0"/>
              </a:spcBef>
              <a:spcAft>
                <a:spcPts val="0"/>
              </a:spcAft>
              <a:buClr>
                <a:schemeClr val="dk1"/>
              </a:buClr>
              <a:buSzPts val="2400"/>
              <a:buFont typeface="Arial"/>
              <a:buAutoNum type="arabicPeriod"/>
            </a:pPr>
            <a:r>
              <a:rPr lang="en-US" sz="2400" dirty="0">
                <a:solidFill>
                  <a:schemeClr val="dk1"/>
                </a:solidFill>
                <a:latin typeface="Arial"/>
                <a:ea typeface="Arial"/>
                <a:cs typeface="Arial"/>
                <a:sym typeface="Arial"/>
              </a:rPr>
              <a:t>Find the header cards: </a:t>
            </a:r>
            <a:r>
              <a:rPr lang="en-US" sz="2400" b="1" dirty="0">
                <a:solidFill>
                  <a:schemeClr val="dk1"/>
                </a:solidFill>
                <a:latin typeface="Arial"/>
                <a:ea typeface="Arial"/>
                <a:cs typeface="Arial"/>
                <a:sym typeface="Arial"/>
              </a:rPr>
              <a:t>Productive </a:t>
            </a:r>
            <a:r>
              <a:rPr lang="en-US" sz="2400" dirty="0">
                <a:solidFill>
                  <a:schemeClr val="dk1"/>
                </a:solidFill>
                <a:latin typeface="Arial"/>
                <a:ea typeface="Arial"/>
                <a:cs typeface="Arial"/>
                <a:sym typeface="Arial"/>
              </a:rPr>
              <a:t>and </a:t>
            </a:r>
            <a:r>
              <a:rPr lang="en-US" sz="2400" b="1" dirty="0">
                <a:solidFill>
                  <a:schemeClr val="dk1"/>
                </a:solidFill>
                <a:latin typeface="Arial"/>
                <a:ea typeface="Arial"/>
                <a:cs typeface="Arial"/>
                <a:sym typeface="Arial"/>
              </a:rPr>
              <a:t>Unproductive.  </a:t>
            </a:r>
            <a:r>
              <a:rPr lang="en-US" sz="2400" dirty="0">
                <a:solidFill>
                  <a:schemeClr val="dk1"/>
                </a:solidFill>
                <a:latin typeface="Arial"/>
                <a:ea typeface="Arial"/>
                <a:cs typeface="Arial"/>
                <a:sym typeface="Arial"/>
              </a:rPr>
              <a:t>Place these cards on the table.</a:t>
            </a:r>
            <a:endParaRPr dirty="0"/>
          </a:p>
          <a:p>
            <a:pPr marL="342900" marR="0" lvl="0" indent="-342900" algn="l" rtl="0">
              <a:lnSpc>
                <a:spcPct val="104000"/>
              </a:lnSpc>
              <a:spcBef>
                <a:spcPts val="0"/>
              </a:spcBef>
              <a:spcAft>
                <a:spcPts val="0"/>
              </a:spcAft>
              <a:buClr>
                <a:schemeClr val="dk1"/>
              </a:buClr>
              <a:buSzPts val="2400"/>
              <a:buFont typeface="Arial"/>
              <a:buAutoNum type="arabicPeriod"/>
            </a:pPr>
            <a:r>
              <a:rPr lang="en-US" sz="2400" dirty="0">
                <a:solidFill>
                  <a:schemeClr val="dk1"/>
                </a:solidFill>
                <a:latin typeface="Arial"/>
                <a:ea typeface="Arial"/>
                <a:cs typeface="Arial"/>
                <a:sym typeface="Arial"/>
              </a:rPr>
              <a:t>Each of the remaining cards identifies a belief about teaching and learning.  Read each of the belief cards.</a:t>
            </a:r>
            <a:endParaRPr dirty="0"/>
          </a:p>
          <a:p>
            <a:pPr marL="342900" marR="0" lvl="0" indent="-342900" algn="l" rtl="0">
              <a:lnSpc>
                <a:spcPct val="104000"/>
              </a:lnSpc>
              <a:spcBef>
                <a:spcPts val="0"/>
              </a:spcBef>
              <a:spcAft>
                <a:spcPts val="0"/>
              </a:spcAft>
              <a:buClr>
                <a:schemeClr val="dk1"/>
              </a:buClr>
              <a:buSzPts val="2400"/>
              <a:buFont typeface="Arial"/>
              <a:buAutoNum type="arabicPeriod"/>
            </a:pPr>
            <a:r>
              <a:rPr lang="en-US" sz="2400" dirty="0">
                <a:solidFill>
                  <a:schemeClr val="dk1"/>
                </a:solidFill>
                <a:latin typeface="Arial"/>
                <a:ea typeface="Arial"/>
                <a:cs typeface="Arial"/>
                <a:sym typeface="Arial"/>
              </a:rPr>
              <a:t>Identify which belief cards are Productive and which belief cards are Unproductive.  </a:t>
            </a:r>
            <a:endParaRPr dirty="0"/>
          </a:p>
          <a:p>
            <a:pPr marL="342900" marR="0" lvl="0" indent="-342900" algn="l" rtl="0">
              <a:lnSpc>
                <a:spcPct val="104000"/>
              </a:lnSpc>
              <a:spcBef>
                <a:spcPts val="0"/>
              </a:spcBef>
              <a:spcAft>
                <a:spcPts val="0"/>
              </a:spcAft>
              <a:buClr>
                <a:schemeClr val="dk1"/>
              </a:buClr>
              <a:buSzPts val="2400"/>
              <a:buFont typeface="Arial"/>
              <a:buAutoNum type="arabicPeriod"/>
            </a:pPr>
            <a:r>
              <a:rPr lang="en-US" sz="2400" dirty="0">
                <a:solidFill>
                  <a:schemeClr val="dk1"/>
                </a:solidFill>
                <a:latin typeface="Arial"/>
                <a:ea typeface="Arial"/>
                <a:cs typeface="Arial"/>
                <a:sym typeface="Arial"/>
              </a:rPr>
              <a:t>Place each belief card under the header card to which it was matched.</a:t>
            </a:r>
            <a:endParaRPr dirty="0"/>
          </a:p>
          <a:p>
            <a:pPr marL="342900" marR="0" lvl="0" indent="-342900" algn="l" rtl="0">
              <a:lnSpc>
                <a:spcPct val="104000"/>
              </a:lnSpc>
              <a:spcBef>
                <a:spcPts val="0"/>
              </a:spcBef>
              <a:spcAft>
                <a:spcPts val="0"/>
              </a:spcAft>
              <a:buClr>
                <a:schemeClr val="dk1"/>
              </a:buClr>
              <a:buSzPts val="2400"/>
              <a:buFont typeface="Arial"/>
              <a:buAutoNum type="arabicPeriod"/>
            </a:pPr>
            <a:r>
              <a:rPr lang="en-US" sz="2400" dirty="0">
                <a:solidFill>
                  <a:schemeClr val="dk1"/>
                </a:solidFill>
                <a:latin typeface="Arial"/>
                <a:ea typeface="Arial"/>
                <a:cs typeface="Arial"/>
                <a:sym typeface="Arial"/>
              </a:rPr>
              <a:t>Be prepared to defend your decisions.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p:nvPr/>
        </p:nvSpPr>
        <p:spPr>
          <a:xfrm>
            <a:off x="1147740" y="725576"/>
            <a:ext cx="8255001"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000">
              <a:solidFill>
                <a:schemeClr val="dk1"/>
              </a:solidFill>
              <a:latin typeface="Verdana"/>
              <a:ea typeface="Verdana"/>
              <a:cs typeface="Verdana"/>
              <a:sym typeface="Verdana"/>
            </a:endParaRPr>
          </a:p>
          <a:p>
            <a:pPr marL="0" marR="0" lvl="0" indent="0" algn="ctr" rtl="0">
              <a:spcBef>
                <a:spcPts val="0"/>
              </a:spcBef>
              <a:spcAft>
                <a:spcPts val="0"/>
              </a:spcAft>
              <a:buNone/>
            </a:pPr>
            <a:endParaRPr sz="3200" b="1">
              <a:solidFill>
                <a:srgbClr val="003366"/>
              </a:solidFill>
              <a:latin typeface="Verdana"/>
              <a:ea typeface="Verdana"/>
              <a:cs typeface="Verdana"/>
              <a:sym typeface="Verdana"/>
            </a:endParaRPr>
          </a:p>
        </p:txBody>
      </p:sp>
      <p:pic>
        <p:nvPicPr>
          <p:cNvPr id="253" name="Google Shape;253;p9" descr="14861 principles to action cover bar 1.jpg"/>
          <p:cNvPicPr preferRelativeResize="0"/>
          <p:nvPr/>
        </p:nvPicPr>
        <p:blipFill rotWithShape="1">
          <a:blip r:embed="rId3">
            <a:alphaModFix/>
          </a:blip>
          <a:srcRect/>
          <a:stretch/>
        </p:blipFill>
        <p:spPr>
          <a:xfrm>
            <a:off x="1" y="-23724"/>
            <a:ext cx="889121" cy="6894423"/>
          </a:xfrm>
          <a:prstGeom prst="rect">
            <a:avLst/>
          </a:prstGeom>
          <a:noFill/>
          <a:ln>
            <a:noFill/>
          </a:ln>
        </p:spPr>
      </p:pic>
      <p:pic>
        <p:nvPicPr>
          <p:cNvPr id="254" name="Google Shape;254;p9" descr="14861 principles to action cover.psd"/>
          <p:cNvPicPr preferRelativeResize="0"/>
          <p:nvPr/>
        </p:nvPicPr>
        <p:blipFill rotWithShape="1">
          <a:blip r:embed="rId4">
            <a:alphaModFix/>
          </a:blip>
          <a:srcRect/>
          <a:stretch/>
        </p:blipFill>
        <p:spPr>
          <a:xfrm>
            <a:off x="258619" y="182743"/>
            <a:ext cx="761999" cy="1085667"/>
          </a:xfrm>
          <a:prstGeom prst="rect">
            <a:avLst/>
          </a:prstGeom>
          <a:no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pic>
      <p:sp>
        <p:nvSpPr>
          <p:cNvPr id="255" name="Google Shape;255;p9"/>
          <p:cNvSpPr/>
          <p:nvPr/>
        </p:nvSpPr>
        <p:spPr>
          <a:xfrm>
            <a:off x="1967695" y="159594"/>
            <a:ext cx="5879939" cy="651899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highlight>
                <a:srgbClr val="FFFF00"/>
              </a:highlight>
              <a:latin typeface="Calibri"/>
              <a:ea typeface="Calibri"/>
              <a:cs typeface="Calibri"/>
              <a:sym typeface="Calibri"/>
            </a:endParaRPr>
          </a:p>
        </p:txBody>
      </p:sp>
      <p:sp>
        <p:nvSpPr>
          <p:cNvPr id="256" name="Google Shape;256;p9"/>
          <p:cNvSpPr/>
          <p:nvPr/>
        </p:nvSpPr>
        <p:spPr>
          <a:xfrm>
            <a:off x="1967695" y="636608"/>
            <a:ext cx="2916819" cy="6041985"/>
          </a:xfrm>
          <a:prstGeom prst="rect">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9"/>
          <p:cNvSpPr/>
          <p:nvPr/>
        </p:nvSpPr>
        <p:spPr>
          <a:xfrm>
            <a:off x="4930814" y="636608"/>
            <a:ext cx="2916819" cy="6041985"/>
          </a:xfrm>
          <a:prstGeom prst="rect">
            <a:avLst/>
          </a:prstGeom>
          <a:noFill/>
          <a:ln w="57150" cap="flat" cmpd="sng">
            <a:solidFill>
              <a:srgbClr val="00B05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189BAE2AECCA4FA0C095339BBB7B22" ma:contentTypeVersion="4" ma:contentTypeDescription="Create a new document." ma:contentTypeScope="" ma:versionID="1f9b2caf0b7c3cfc843abd7ec9b0ee68">
  <xsd:schema xmlns:xsd="http://www.w3.org/2001/XMLSchema" xmlns:xs="http://www.w3.org/2001/XMLSchema" xmlns:p="http://schemas.microsoft.com/office/2006/metadata/properties" xmlns:ns2="8d7fd062-4ed6-430a-9b65-56952c275b60" targetNamespace="http://schemas.microsoft.com/office/2006/metadata/properties" ma:root="true" ma:fieldsID="f987bcce048ec7a2f604e61a6ccd2fcb" ns2:_="">
    <xsd:import namespace="8d7fd062-4ed6-430a-9b65-56952c275b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fd062-4ed6-430a-9b65-56952c275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4A2261-357A-4C54-96D5-3D770FEC74DD}">
  <ds:schemaRefs>
    <ds:schemaRef ds:uri="http://schemas.microsoft.com/sharepoint/v3/contenttype/forms"/>
  </ds:schemaRefs>
</ds:datastoreItem>
</file>

<file path=customXml/itemProps2.xml><?xml version="1.0" encoding="utf-8"?>
<ds:datastoreItem xmlns:ds="http://schemas.openxmlformats.org/officeDocument/2006/customXml" ds:itemID="{6BAF8239-9340-49C3-B4BF-6E988D78BDE8}">
  <ds:schemaRefs>
    <ds:schemaRef ds:uri="a527ce67-8c08-490b-bc98-e67fcc36d839"/>
    <ds:schemaRef ds:uri="http://purl.org/dc/dcmitype/"/>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c62132e-3a25-4999-8b0e-155776c76ef4"/>
    <ds:schemaRef ds:uri="http://purl.org/dc/terms/"/>
  </ds:schemaRefs>
</ds:datastoreItem>
</file>

<file path=customXml/itemProps3.xml><?xml version="1.0" encoding="utf-8"?>
<ds:datastoreItem xmlns:ds="http://schemas.openxmlformats.org/officeDocument/2006/customXml" ds:itemID="{9E8A8DDA-B706-43F7-AAD2-19FB0E52ADBD}"/>
</file>

<file path=docProps/app.xml><?xml version="1.0" encoding="utf-8"?>
<Properties xmlns="http://schemas.openxmlformats.org/officeDocument/2006/extended-properties" xmlns:vt="http://schemas.openxmlformats.org/officeDocument/2006/docPropsVTypes">
  <TotalTime>634</TotalTime>
  <Words>8261</Words>
  <Application>Microsoft Office PowerPoint</Application>
  <PresentationFormat>On-screen Show (4:3)</PresentationFormat>
  <Paragraphs>854</Paragraphs>
  <Slides>64</Slides>
  <Notes>64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64</vt:i4>
      </vt:variant>
    </vt:vector>
  </HeadingPairs>
  <TitlesOfParts>
    <vt:vector size="70" baseType="lpstr">
      <vt:lpstr>Arial</vt:lpstr>
      <vt:lpstr>Calibri</vt:lpstr>
      <vt:lpstr>Times New Roman</vt:lpstr>
      <vt:lpstr>Verdana</vt:lpstr>
      <vt:lpstr>Office Theme</vt:lpstr>
      <vt:lpstr>Custom Design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Krehbiel</dc:creator>
  <cp:lastModifiedBy>Cindy Burke</cp:lastModifiedBy>
  <cp:revision>6</cp:revision>
  <dcterms:created xsi:type="dcterms:W3CDTF">2014-03-11T13:01:44Z</dcterms:created>
  <dcterms:modified xsi:type="dcterms:W3CDTF">2020-06-30T13:42:18Z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0x0101004D189BAE2AECCA4FA0C095339BBB7B22</vt:lpwstr>
  </property>
</Properties>
</file>