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4.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7.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13.xml" ContentType="application/vnd.openxmlformats-officedocument.presentationml.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sldIdLst>
    <p:sldId id="256" r:id="rId5"/>
    <p:sldId id="275" r:id="rId6"/>
    <p:sldId id="259" r:id="rId7"/>
    <p:sldId id="263" r:id="rId8"/>
    <p:sldId id="261" r:id="rId9"/>
    <p:sldId id="268" r:id="rId10"/>
    <p:sldId id="265" r:id="rId11"/>
    <p:sldId id="266" r:id="rId12"/>
    <p:sldId id="267" r:id="rId13"/>
    <p:sldId id="262" r:id="rId14"/>
    <p:sldId id="269" r:id="rId15"/>
    <p:sldId id="270" r:id="rId16"/>
    <p:sldId id="271" r:id="rId17"/>
    <p:sldId id="272" r:id="rId18"/>
    <p:sldId id="273" r:id="rId19"/>
    <p:sldId id="274" r:id="rId20"/>
    <p:sldId id="258" r:id="rId21"/>
    <p:sldId id="276" r:id="rId22"/>
    <p:sldId id="280" r:id="rId23"/>
    <p:sldId id="281" r:id="rId24"/>
    <p:sldId id="301" r:id="rId25"/>
    <p:sldId id="283" r:id="rId26"/>
    <p:sldId id="284" r:id="rId27"/>
    <p:sldId id="300" r:id="rId28"/>
    <p:sldId id="302" r:id="rId29"/>
    <p:sldId id="303" r:id="rId30"/>
    <p:sldId id="285" r:id="rId31"/>
    <p:sldId id="304" r:id="rId32"/>
    <p:sldId id="311" r:id="rId33"/>
    <p:sldId id="312" r:id="rId34"/>
    <p:sldId id="313" r:id="rId35"/>
    <p:sldId id="305" r:id="rId36"/>
    <p:sldId id="286" r:id="rId37"/>
    <p:sldId id="287" r:id="rId38"/>
    <p:sldId id="288" r:id="rId39"/>
    <p:sldId id="289" r:id="rId40"/>
    <p:sldId id="290" r:id="rId41"/>
    <p:sldId id="291" r:id="rId42"/>
    <p:sldId id="292" r:id="rId43"/>
    <p:sldId id="293" r:id="rId44"/>
    <p:sldId id="294" r:id="rId45"/>
    <p:sldId id="295" r:id="rId46"/>
    <p:sldId id="296" r:id="rId47"/>
    <p:sldId id="310" r:id="rId48"/>
    <p:sldId id="297" r:id="rId49"/>
    <p:sldId id="298" r:id="rId50"/>
    <p:sldId id="306" r:id="rId51"/>
    <p:sldId id="307" r:id="rId52"/>
    <p:sldId id="308" r:id="rId53"/>
    <p:sldId id="309" r:id="rId54"/>
    <p:sldId id="31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Woodard" initials="SW" lastIdx="30" clrIdx="0">
    <p:extLst>
      <p:ext uri="{19B8F6BF-5375-455C-9EA6-DF929625EA0E}">
        <p15:presenceInfo xmlns:p15="http://schemas.microsoft.com/office/powerpoint/2012/main" userId="S::sally.woodard@integratedwv.com::b7afc6f6-a9c6-40df-9a99-fb876b672b5a" providerId="AD"/>
      </p:ext>
    </p:extLst>
  </p:cmAuthor>
  <p:cmAuthor id="2" name="Rhea Dyer" initials="RD" lastIdx="13" clrIdx="1">
    <p:extLst>
      <p:ext uri="{19B8F6BF-5375-455C-9EA6-DF929625EA0E}">
        <p15:presenceInfo xmlns:p15="http://schemas.microsoft.com/office/powerpoint/2012/main" userId="S::rhea.dyer@bestlifewv.com::867ee358-cb9d-4dfe-ae8a-08503feb9882" providerId="AD"/>
      </p:ext>
    </p:extLst>
  </p:cmAuthor>
  <p:cmAuthor id="3" name="Guest User" initials="GU" lastIdx="5" clrIdx="2">
    <p:extLst>
      <p:ext uri="{19B8F6BF-5375-455C-9EA6-DF929625EA0E}">
        <p15:presenceInfo xmlns:p15="http://schemas.microsoft.com/office/powerpoint/2012/main" userId="S::urn:spo:anon#cda9f3a2c5ab8d517cb6a3d59981b15c9e22fb7b820c1a0c65d6b71aac8c7b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3CA6D-77F7-8ADE-3992-1B7D28538F6A}" v="132" dt="2020-08-03T14:19:49.131"/>
    <p1510:client id="{453AB096-B55C-F84B-A07E-3F9771287ED5}" v="516" dt="2020-08-03T15:02:27.633"/>
    <p1510:client id="{BD2022E7-CAC2-4E48-ABC4-19794E4E9C87}" v="651" dt="2020-08-03T16:01:31.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p:restoredTop sz="94658"/>
  </p:normalViewPr>
  <p:slideViewPr>
    <p:cSldViewPr snapToGrid="0" snapToObjects="1">
      <p:cViewPr varScale="1">
        <p:scale>
          <a:sx n="54" d="100"/>
          <a:sy n="54" d="100"/>
        </p:scale>
        <p:origin x="3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8-01T13:54:24.278" idx="1">
    <p:pos x="7243" y="467"/>
    <p:text>We do have to provide servcies to virtual school students. 
</p:text>
    <p:extLst>
      <p:ext uri="{C676402C-5697-4E1C-873F-D02D1690AC5C}">
        <p15:threadingInfo xmlns:p15="http://schemas.microsoft.com/office/powerpoint/2012/main" timeZoneBias="420"/>
      </p:ext>
    </p:extLst>
  </p:cm>
  <p:cm authorId="1" dt="2020-08-02T18:06:45.366" idx="21">
    <p:pos x="7243" y="563"/>
    <p:text>Thank you!
</p:text>
    <p:extLst>
      <p:ext uri="{C676402C-5697-4E1C-873F-D02D1690AC5C}">
        <p15:threadingInfo xmlns:p15="http://schemas.microsoft.com/office/powerpoint/2012/main" timeZoneBias="420">
          <p15:parentCm authorId="3"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7-31T08:47:23.775" idx="18">
    <p:pos x="6967" y="607"/>
    <p:text>[@Rhea Dyer] this video works too!
</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20-08-01T14:10:00.345" idx="3">
    <p:pos x="10" y="10"/>
    <p:text>Please be sure to specify that the language sample isn't recorded (unless you have a signed referral)
</p:text>
    <p:extLst>
      <p:ext uri="{C676402C-5697-4E1C-873F-D02D1690AC5C}">
        <p15:threadingInfo xmlns:p15="http://schemas.microsoft.com/office/powerpoint/2012/main" timeZoneBias="420"/>
      </p:ext>
    </p:extLst>
  </p:cm>
  <p:cm authorId="1" dt="2020-08-02T18:13:31.417" idx="24">
    <p:pos x="10" y="106"/>
    <p:text>Added this info! [@Rhea Dyer] 
</p:text>
    <p:extLst>
      <p:ext uri="{C676402C-5697-4E1C-873F-D02D1690AC5C}">
        <p15:threadingInfo xmlns:p15="http://schemas.microsoft.com/office/powerpoint/2012/main" timeZoneBias="420">
          <p15:parentCm authorId="3" idx="3"/>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8-02T21:46:24.283" idx="29">
    <p:pos x="10" y="10"/>
    <p:text>[@Rhea Dyer] I added slides 29-32. Is it too much? Do we need to put "Per the WVDE" or is that understood since we are presenting on their behalf?</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8-02T21:38:49.195" idx="26">
    <p:pos x="10" y="10"/>
    <p:text>[@Rhea Dyer] I don't know how to make these red lines bigger, lol</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8-03T11:01:32.214" idx="30">
    <p:pos x="1393" y="3697"/>
    <p:text>[@Rhea Dyer] I added one example but could use your help with more or do you think one is enough? It's pretty self-explanatory. I also added a statement in the first colored box noting that you cannot determine initial eligibility with dynamic assessment alone.</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3" dt="2020-08-01T14:15:32.615" idx="4">
    <p:pos x="10" y="10"/>
    <p:text>By consultative services do you mean Indirect Services?
</p:text>
    <p:extLst>
      <p:ext uri="{C676402C-5697-4E1C-873F-D02D1690AC5C}">
        <p15:threadingInfo xmlns:p15="http://schemas.microsoft.com/office/powerpoint/2012/main" timeZoneBias="420"/>
      </p:ext>
    </p:extLst>
  </p:cm>
  <p:cm authorId="1" dt="2020-08-02T21:38:26.838" idx="25">
    <p:pos x="10" y="106"/>
    <p:text>Yes, corrected this as well. [@Rhea Dyer]</p:text>
    <p:extLst>
      <p:ext uri="{C676402C-5697-4E1C-873F-D02D1690AC5C}">
        <p15:threadingInfo xmlns:p15="http://schemas.microsoft.com/office/powerpoint/2012/main" timeZoneBias="240">
          <p15:parentCm authorId="3" idx="4"/>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3" dt="2020-08-01T14:17:35.851" idx="5">
    <p:pos x="10" y="10"/>
    <p:text>I just spoke to Jayne about this on Friday.  She is checking with the companies she uses and will hopefully be loading the test on iPads that would be checked out through the SALAD Lab. 
</p:text>
    <p:extLst>
      <p:ext uri="{C676402C-5697-4E1C-873F-D02D1690AC5C}">
        <p15:threadingInfo xmlns:p15="http://schemas.microsoft.com/office/powerpoint/2012/main" timeZoneBias="420"/>
      </p:ext>
    </p:extLst>
  </p:cm>
  <p:cm authorId="1" dt="2020-08-02T21:40:26.412" idx="27">
    <p:pos x="10" y="106"/>
    <p:text>I just put a statement that we would have more details soon regarding this. [@Rhea Dyer]</p:text>
    <p:extLst>
      <p:ext uri="{C676402C-5697-4E1C-873F-D02D1690AC5C}">
        <p15:threadingInfo xmlns:p15="http://schemas.microsoft.com/office/powerpoint/2012/main" timeZoneBias="240">
          <p15:parentCm authorId="3" idx="5"/>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7-30T17:09:25.779" idx="7">
    <p:pos x="10" y="10"/>
    <p:text>I can work on these tonight....might need your help coming up with them?
</p:text>
    <p:extLst>
      <p:ext uri="{C676402C-5697-4E1C-873F-D02D1690AC5C}">
        <p15:threadingInfo xmlns:p15="http://schemas.microsoft.com/office/powerpoint/2012/main" timeZoneBias="420"/>
      </p:ext>
    </p:extLst>
  </p:cm>
  <p:cm authorId="1" dt="2020-08-02T21:46:12.666" idx="28">
    <p:pos x="10" y="106"/>
    <p:text>[@Rhea Dyer] I added a couple of don'ts</p:text>
    <p:extLst>
      <p:ext uri="{C676402C-5697-4E1C-873F-D02D1690AC5C}">
        <p15:threadingInfo xmlns:p15="http://schemas.microsoft.com/office/powerpoint/2012/main" timeZoneBias="24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2T21:05:11.140" idx="19">
    <p:pos x="10" y="10"/>
    <p:text>[@Rhea Dyer] I cannot see the image on the left side of this slide #3.</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0-08-01T14:00:42.087" idx="2">
    <p:pos x="10" y="10"/>
    <p:text>I think the end of the the text on #5 needs to be rearranged -- ... waiting for a potential ?
</p:text>
    <p:extLst>
      <p:ext uri="{C676402C-5697-4E1C-873F-D02D1690AC5C}">
        <p15:threadingInfo xmlns:p15="http://schemas.microsoft.com/office/powerpoint/2012/main" timeZoneBias="420"/>
      </p:ext>
    </p:extLst>
  </p:cm>
  <p:cm authorId="1" dt="2020-08-02T18:06:33.601" idx="20">
    <p:pos x="10" y="106"/>
    <p:text>fixed it ;-)
</p:text>
    <p:extLst>
      <p:ext uri="{C676402C-5697-4E1C-873F-D02D1690AC5C}">
        <p15:threadingInfo xmlns:p15="http://schemas.microsoft.com/office/powerpoint/2012/main" timeZoneBias="420">
          <p15:parentCm authorId="3"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7-30T17:03:18.309" idx="2">
    <p:pos x="10" y="10"/>
    <p:text>Looks like #1 and 2 on this slide are the same?
</p:text>
    <p:extLst>
      <p:ext uri="{C676402C-5697-4E1C-873F-D02D1690AC5C}">
        <p15:threadingInfo xmlns:p15="http://schemas.microsoft.com/office/powerpoint/2012/main" timeZoneBias="420"/>
      </p:ext>
    </p:extLst>
  </p:cm>
  <p:cm authorId="2" dt="2020-07-31T08:44:02.743" idx="1">
    <p:pos x="10" y="106"/>
    <p:text>[@Sally Woodard]. Fixed</p:text>
    <p:extLst>
      <p:ext uri="{C676402C-5697-4E1C-873F-D02D1690AC5C}">
        <p15:threadingInfo xmlns:p15="http://schemas.microsoft.com/office/powerpoint/2012/main" timeZoneBias="240">
          <p15:parentCm authorId="1"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7-31T09:57:05.913" idx="5">
    <p:pos x="10" y="10"/>
    <p:text>[@Sally Woodard] Did I miss anything on this list? </p:text>
    <p:extLst>
      <p:ext uri="{C676402C-5697-4E1C-873F-D02D1690AC5C}">
        <p15:threadingInfo xmlns:p15="http://schemas.microsoft.com/office/powerpoint/2012/main" timeZoneBias="240"/>
      </p:ext>
    </p:extLst>
  </p:cm>
  <p:cm authorId="1" dt="2020-07-31T10:03:10.761" idx="11">
    <p:pos x="10" y="106"/>
    <p:text>Nope! </p:text>
    <p:extLst>
      <p:ext uri="{C676402C-5697-4E1C-873F-D02D1690AC5C}">
        <p15:threadingInfo xmlns:p15="http://schemas.microsoft.com/office/powerpoint/2012/main" timeZoneBias="240">
          <p15:parentCm authorId="2"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7-31T07:27:38.301" idx="12">
    <p:pos x="10" y="10"/>
    <p:text>[@Rhea Dyer] loving all the "pizzazz" you are putting on these slides!
</p:text>
    <p:extLst>
      <p:ext uri="{C676402C-5697-4E1C-873F-D02D1690AC5C}">
        <p15:threadingInfo xmlns:p15="http://schemas.microsoft.com/office/powerpoint/2012/main" timeZoneBias="420"/>
      </p:ext>
    </p:extLst>
  </p:cm>
  <p:cm authorId="2" dt="2020-07-31T10:29:32.839" idx="7">
    <p:pos x="10" y="106"/>
    <p:text>Haha.  Got to make it at least slightly interesting</p:text>
    <p:extLst>
      <p:ext uri="{C676402C-5697-4E1C-873F-D02D1690AC5C}">
        <p15:threadingInfo xmlns:p15="http://schemas.microsoft.com/office/powerpoint/2012/main" timeZoneBias="240">
          <p15:parentCm authorId="1" idx="12"/>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7-30T17:07:59.607" idx="5">
    <p:pos x="10" y="10"/>
    <p:text>Did you already speak of this in previous slides? It may not be needed.
</p:text>
    <p:extLst>
      <p:ext uri="{C676402C-5697-4E1C-873F-D02D1690AC5C}">
        <p15:threadingInfo xmlns:p15="http://schemas.microsoft.com/office/powerpoint/2012/main" timeZoneBias="420"/>
      </p:ext>
    </p:extLst>
  </p:cm>
  <p:cm authorId="2" dt="2020-07-31T08:44:48.174" idx="2">
    <p:pos x="10" y="106"/>
    <p:text>[@Sally Woodard]I think it is pretty clearly addressed in Slide 14.  Thoughts?</p:text>
    <p:extLst>
      <p:ext uri="{C676402C-5697-4E1C-873F-D02D1690AC5C}">
        <p15:threadingInfo xmlns:p15="http://schemas.microsoft.com/office/powerpoint/2012/main" timeZoneBias="240">
          <p15:parentCm authorId="1" idx="5"/>
        </p15:threadingInfo>
      </p:ext>
    </p:extLst>
  </p:cm>
  <p:cm authorId="1" dt="2020-07-31T05:46:54.268" idx="8">
    <p:pos x="10" y="202"/>
    <p:text>[@Rhea Dyer] agreed. I think we can remove this one.
</p:text>
    <p:extLst>
      <p:ext uri="{C676402C-5697-4E1C-873F-D02D1690AC5C}">
        <p15:threadingInfo xmlns:p15="http://schemas.microsoft.com/office/powerpoint/2012/main" timeZoneBias="420">
          <p15:parentCm authorId="1" idx="5"/>
        </p15:threadingInfo>
      </p:ext>
    </p:extLst>
  </p:cm>
  <p:cm authorId="2" dt="2020-07-31T09:58:47.346" idx="6">
    <p:pos x="10" y="298"/>
    <p:text>I just copied and pasted the same info.  Can't hurt to be there twice</p:text>
    <p:extLst>
      <p:ext uri="{C676402C-5697-4E1C-873F-D02D1690AC5C}">
        <p15:threadingInfo xmlns:p15="http://schemas.microsoft.com/office/powerpoint/2012/main" timeZoneBias="240">
          <p15:parentCm authorId="1" idx="5"/>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7-30T17:08:34.872" idx="6">
    <p:pos x="10" y="10"/>
    <p:text>What specifics do we need here?
</p:text>
    <p:extLst>
      <p:ext uri="{C676402C-5697-4E1C-873F-D02D1690AC5C}">
        <p15:threadingInfo xmlns:p15="http://schemas.microsoft.com/office/powerpoint/2012/main" timeZoneBias="420"/>
      </p:ext>
    </p:extLst>
  </p:cm>
  <p:cm authorId="2" dt="2020-07-31T10:48:54.380" idx="11">
    <p:pos x="10" y="106"/>
    <p:text>This might be the place to put cues, feedback, expectations for the facilitator.</p:text>
    <p:extLst>
      <p:ext uri="{C676402C-5697-4E1C-873F-D02D1690AC5C}">
        <p15:threadingInfo xmlns:p15="http://schemas.microsoft.com/office/powerpoint/2012/main" timeZoneBias="240">
          <p15:parentCm authorId="1" idx="6"/>
        </p15:threadingInfo>
      </p:ext>
    </p:extLst>
  </p:cm>
  <p:cm authorId="2" dt="2020-07-31T10:49:12.009" idx="12">
    <p:pos x="10" y="202"/>
    <p:text>Can we come up with some things to go over with the "facilitator" prior to beginning the assessment?</p:text>
    <p:extLst>
      <p:ext uri="{C676402C-5697-4E1C-873F-D02D1690AC5C}">
        <p15:threadingInfo xmlns:p15="http://schemas.microsoft.com/office/powerpoint/2012/main" timeZoneBias="240">
          <p15:parentCm authorId="1" idx="6"/>
        </p15:threadingInfo>
      </p:ext>
    </p:extLst>
  </p:cm>
  <p:cm authorId="2" dt="2020-07-31T10:59:22.322" idx="13">
    <p:pos x="10" y="298"/>
    <p:text>I added some...but will keep thinking</p:text>
    <p:extLst>
      <p:ext uri="{C676402C-5697-4E1C-873F-D02D1690AC5C}">
        <p15:threadingInfo xmlns:p15="http://schemas.microsoft.com/office/powerpoint/2012/main" timeZoneBias="240">
          <p15:parentCm authorId="1" idx="6"/>
        </p15:threadingInfo>
      </p:ext>
    </p:extLst>
  </p:cm>
  <p:cm authorId="1" dt="2020-07-31T11:35:16.931" idx="14">
    <p:pos x="10" y="394"/>
    <p:text>So will I but I think those are the main points</p:text>
    <p:extLst>
      <p:ext uri="{C676402C-5697-4E1C-873F-D02D1690AC5C}">
        <p15:threadingInfo xmlns:p15="http://schemas.microsoft.com/office/powerpoint/2012/main" timeZoneBias="240">
          <p15:parentCm authorId="1" idx="6"/>
        </p15:threadingInfo>
      </p:ext>
    </p:extLst>
  </p:cm>
  <p:cm authorId="1" dt="2020-07-31T11:36:12.058" idx="15">
    <p:pos x="10" y="490"/>
    <p:text>They need to have all materials ready?</p:text>
    <p:extLst>
      <p:ext uri="{C676402C-5697-4E1C-873F-D02D1690AC5C}">
        <p15:threadingInfo xmlns:p15="http://schemas.microsoft.com/office/powerpoint/2012/main" timeZoneBias="240">
          <p15:parentCm authorId="1" idx="6"/>
        </p15:threadingInfo>
      </p:ext>
    </p:extLst>
  </p:cm>
  <p:cm authorId="1" dt="2020-08-02T18:12:08.088" idx="23">
    <p:pos x="10" y="586"/>
    <p:text>[@Rhea Dyer] I added #4
</p:text>
    <p:extLst>
      <p:ext uri="{C676402C-5697-4E1C-873F-D02D1690AC5C}">
        <p15:threadingInfo xmlns:p15="http://schemas.microsoft.com/office/powerpoint/2012/main" timeZoneBias="420">
          <p15:parentCm authorId="1" idx="6"/>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7-31T08:45:40.080" idx="3">
    <p:pos x="10" y="10"/>
    <p:text>[@Sally Woodard], where are we going to get a demo video?  Does one exist somewhere that we wouldn't have to create ourselves? </p:text>
    <p:extLst>
      <p:ext uri="{C676402C-5697-4E1C-873F-D02D1690AC5C}">
        <p15:threadingInfo xmlns:p15="http://schemas.microsoft.com/office/powerpoint/2012/main" timeZoneBias="240"/>
      </p:ext>
    </p:extLst>
  </p:cm>
  <p:cm authorId="1" dt="2020-07-31T05:47:42.725" idx="9">
    <p:pos x="10" y="106"/>
    <p:text>I'm looking...
</p:text>
    <p:extLst>
      <p:ext uri="{C676402C-5697-4E1C-873F-D02D1690AC5C}">
        <p15:threadingInfo xmlns:p15="http://schemas.microsoft.com/office/powerpoint/2012/main" timeZoneBias="420">
          <p15:parentCm authorId="2" idx="3"/>
        </p15:threadingInfo>
      </p:ext>
    </p:extLst>
  </p:cm>
  <p:cm authorId="1" dt="2020-07-31T08:47:05.915" idx="17">
    <p:pos x="10" y="202"/>
    <p:text>[@Rhea Dyer] video works!
</p:text>
    <p:extLst>
      <p:ext uri="{C676402C-5697-4E1C-873F-D02D1690AC5C}">
        <p15:threadingInfo xmlns:p15="http://schemas.microsoft.com/office/powerpoint/2012/main" timeZoneBias="420">
          <p15:parentCm authorId="2" idx="3"/>
        </p15:threadingInfo>
      </p:ext>
    </p:extLst>
  </p:cm>
</p:cmLst>
</file>

<file path=ppt/diagrams/_rels/data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AC4BD-6D3C-324F-9E09-8E10C2F07875}" type="doc">
      <dgm:prSet loTypeId="urn:microsoft.com/office/officeart/2005/8/layout/matrix1" loCatId="relationship" qsTypeId="urn:microsoft.com/office/officeart/2005/8/quickstyle/simple1" qsCatId="simple" csTypeId="urn:microsoft.com/office/officeart/2005/8/colors/accent1_2" csCatId="accent1" phldr="1"/>
      <dgm:spPr/>
      <dgm:t>
        <a:bodyPr/>
        <a:lstStyle/>
        <a:p>
          <a:endParaRPr lang="en-US"/>
        </a:p>
      </dgm:t>
    </dgm:pt>
    <dgm:pt modelId="{0053DA60-BA3C-1548-A47B-793F4F9D456E}">
      <dgm:prSet phldrT="[Text]"/>
      <dgm:spPr/>
      <dgm:t>
        <a:bodyPr/>
        <a:lstStyle/>
        <a:p>
          <a:pPr>
            <a:buFont typeface="+mj-lt"/>
            <a:buAutoNum type="arabicPeriod"/>
          </a:pPr>
          <a:r>
            <a:rPr lang="en-US" b="0" i="0" u="none"/>
            <a:t>Basic Options for Returning to School </a:t>
          </a:r>
          <a:endParaRPr lang="en-US"/>
        </a:p>
      </dgm:t>
    </dgm:pt>
    <dgm:pt modelId="{B225A51C-ADF6-9D44-AA13-5CB28872285A}" type="parTrans" cxnId="{C49014E4-B5DE-9D4E-AEB1-DD1747BAFCAE}">
      <dgm:prSet/>
      <dgm:spPr/>
      <dgm:t>
        <a:bodyPr/>
        <a:lstStyle/>
        <a:p>
          <a:endParaRPr lang="en-US"/>
        </a:p>
      </dgm:t>
    </dgm:pt>
    <dgm:pt modelId="{92CB88A0-E8ED-D74D-84D4-15015424DBFD}" type="sibTrans" cxnId="{C49014E4-B5DE-9D4E-AEB1-DD1747BAFCAE}">
      <dgm:prSet/>
      <dgm:spPr/>
      <dgm:t>
        <a:bodyPr/>
        <a:lstStyle/>
        <a:p>
          <a:endParaRPr lang="en-US"/>
        </a:p>
      </dgm:t>
    </dgm:pt>
    <dgm:pt modelId="{B19B8943-5019-FB4B-8732-80B6BD68933A}">
      <dgm:prSet phldrT="[Text]" custT="1"/>
      <dgm:spPr/>
      <dgm:t>
        <a:bodyPr/>
        <a:lstStyle/>
        <a:p>
          <a:pPr rtl="0">
            <a:buFont typeface="+mj-lt"/>
            <a:buAutoNum type="arabicPeriod"/>
          </a:pPr>
          <a:r>
            <a:rPr lang="en-US" sz="2200" b="0" i="0" u="none"/>
            <a:t>In Person</a:t>
          </a:r>
          <a:r>
            <a:rPr lang="en-US" sz="2200" b="0" i="0" u="none">
              <a:latin typeface="Century Gothic" panose="020B0502020202020204"/>
            </a:rPr>
            <a:t>/Blended Instruction</a:t>
          </a:r>
        </a:p>
        <a:p>
          <a:pPr rtl="0">
            <a:buFont typeface="+mj-lt"/>
            <a:buAutoNum type="arabicPeriod"/>
          </a:pPr>
          <a:r>
            <a:rPr lang="en-US" sz="2200" b="0" i="0" u="none">
              <a:latin typeface="Century Gothic" panose="020B0502020202020204"/>
            </a:rPr>
            <a:t>**Offered by county for set # of days</a:t>
          </a:r>
          <a:endParaRPr lang="en-US" sz="2200"/>
        </a:p>
      </dgm:t>
    </dgm:pt>
    <dgm:pt modelId="{80DAB8E0-6C64-FD4B-BA05-233A14D223A1}" type="parTrans" cxnId="{1FA208A3-1753-FB43-9DAB-53CE9486E933}">
      <dgm:prSet/>
      <dgm:spPr/>
      <dgm:t>
        <a:bodyPr/>
        <a:lstStyle/>
        <a:p>
          <a:endParaRPr lang="en-US"/>
        </a:p>
      </dgm:t>
    </dgm:pt>
    <dgm:pt modelId="{CFDE4547-2E8C-1648-9429-C6CC6C7C6C4A}" type="sibTrans" cxnId="{1FA208A3-1753-FB43-9DAB-53CE9486E933}">
      <dgm:prSet/>
      <dgm:spPr/>
      <dgm:t>
        <a:bodyPr/>
        <a:lstStyle/>
        <a:p>
          <a:endParaRPr lang="en-US"/>
        </a:p>
      </dgm:t>
    </dgm:pt>
    <dgm:pt modelId="{97822A51-8923-8944-BD07-78626B8C7D62}">
      <dgm:prSet phldrT="[Text]" custT="1"/>
      <dgm:spPr/>
      <dgm:t>
        <a:bodyPr/>
        <a:lstStyle/>
        <a:p>
          <a:endParaRPr lang="en-US" sz="1600"/>
        </a:p>
      </dgm:t>
    </dgm:pt>
    <dgm:pt modelId="{D082875A-CC9C-A345-80F3-218B2846DC12}" type="parTrans" cxnId="{039CE030-C42C-704E-B3DE-88AFC8AF143A}">
      <dgm:prSet/>
      <dgm:spPr/>
      <dgm:t>
        <a:bodyPr/>
        <a:lstStyle/>
        <a:p>
          <a:endParaRPr lang="en-US"/>
        </a:p>
      </dgm:t>
    </dgm:pt>
    <dgm:pt modelId="{C36CECF3-7284-6146-A448-E53181CC2CCB}" type="sibTrans" cxnId="{039CE030-C42C-704E-B3DE-88AFC8AF143A}">
      <dgm:prSet/>
      <dgm:spPr/>
      <dgm:t>
        <a:bodyPr/>
        <a:lstStyle/>
        <a:p>
          <a:endParaRPr lang="en-US"/>
        </a:p>
      </dgm:t>
    </dgm:pt>
    <dgm:pt modelId="{45992C4C-FA25-1F4D-B152-593792F5C845}">
      <dgm:prSet custT="1"/>
      <dgm:spPr/>
      <dgm:t>
        <a:bodyPr/>
        <a:lstStyle/>
        <a:p>
          <a:pPr rtl="0">
            <a:buFont typeface="+mj-lt"/>
            <a:buAutoNum type="arabicPeriod" startAt="2"/>
          </a:pPr>
          <a:r>
            <a:rPr lang="en-US" sz="2200" b="0" i="0" u="none">
              <a:latin typeface="Century Gothic" panose="020B0502020202020204"/>
            </a:rPr>
            <a:t>These are the re-entry options per the WVDE</a:t>
          </a:r>
          <a:endParaRPr lang="en-US" sz="2200" b="0" i="0" u="none"/>
        </a:p>
      </dgm:t>
    </dgm:pt>
    <dgm:pt modelId="{B2D8CBF5-867F-C54A-9F71-7647CAFC381E}" type="parTrans" cxnId="{95DF72CE-42AE-4E45-80C0-8924EF99931A}">
      <dgm:prSet/>
      <dgm:spPr/>
      <dgm:t>
        <a:bodyPr/>
        <a:lstStyle/>
        <a:p>
          <a:endParaRPr lang="en-US"/>
        </a:p>
      </dgm:t>
    </dgm:pt>
    <dgm:pt modelId="{AB5B77A7-588E-B941-858F-65015808B84D}" type="sibTrans" cxnId="{95DF72CE-42AE-4E45-80C0-8924EF99931A}">
      <dgm:prSet/>
      <dgm:spPr/>
      <dgm:t>
        <a:bodyPr/>
        <a:lstStyle/>
        <a:p>
          <a:endParaRPr lang="en-US"/>
        </a:p>
      </dgm:t>
    </dgm:pt>
    <dgm:pt modelId="{3D3FCFE4-BE85-4334-97D1-7C781E902504}">
      <dgm:prSet phldr="0"/>
      <dgm:spPr/>
      <dgm:t>
        <a:bodyPr/>
        <a:lstStyle/>
        <a:p>
          <a:pPr rtl="0"/>
          <a:r>
            <a:rPr lang="en-US" sz="1600" b="0" i="0" u="none">
              <a:latin typeface="Century Gothic" panose="020B0502020202020204"/>
            </a:rPr>
            <a:t>Virtual </a:t>
          </a:r>
          <a:r>
            <a:rPr lang="en-US" b="0" i="0" u="none">
              <a:latin typeface="Century Gothic" panose="020B0502020202020204"/>
            </a:rPr>
            <a:t>Learning</a:t>
          </a:r>
        </a:p>
        <a:p>
          <a:pPr rtl="0"/>
          <a:r>
            <a:rPr lang="en-US" b="0" i="0" u="none">
              <a:latin typeface="Century Gothic" panose="020B0502020202020204"/>
            </a:rPr>
            <a:t>**Full Time Option provided by County</a:t>
          </a:r>
        </a:p>
      </dgm:t>
    </dgm:pt>
    <dgm:pt modelId="{0C45CB79-64A5-4A3C-84AE-E3C9B013C813}" type="parTrans" cxnId="{189AA31A-B467-934A-81DB-9EA66CFABB15}">
      <dgm:prSet/>
      <dgm:spPr/>
    </dgm:pt>
    <dgm:pt modelId="{AB9CE54C-9BA7-4938-AE17-DB7F68E0A086}" type="sibTrans" cxnId="{189AA31A-B467-934A-81DB-9EA66CFABB15}">
      <dgm:prSet/>
      <dgm:spPr/>
    </dgm:pt>
    <dgm:pt modelId="{481F6206-81F5-4F3F-9F60-09BCDA71C9BD}">
      <dgm:prSet custT="1"/>
      <dgm:spPr/>
      <dgm:t>
        <a:bodyPr/>
        <a:lstStyle/>
        <a:p>
          <a:r>
            <a:rPr lang="en-US" sz="2200" b="0" i="0" u="none">
              <a:latin typeface="Century Gothic" panose="020B0502020202020204"/>
            </a:rPr>
            <a:t>Remote Learning </a:t>
          </a:r>
        </a:p>
        <a:p>
          <a:r>
            <a:rPr lang="en-US" sz="2200" b="0" i="0" u="none">
              <a:latin typeface="Century Gothic" panose="020B0502020202020204"/>
            </a:rPr>
            <a:t>**Occurs when governor determines it necessary to close schools</a:t>
          </a:r>
          <a:endParaRPr lang="en-US" sz="2200" b="0" i="0" u="none"/>
        </a:p>
      </dgm:t>
    </dgm:pt>
    <dgm:pt modelId="{32D352CA-840D-4401-95FC-FF735C790955}" type="parTrans" cxnId="{5AB9D5B9-D35F-8D48-B1A8-B2D0C20CD06F}">
      <dgm:prSet/>
      <dgm:spPr/>
    </dgm:pt>
    <dgm:pt modelId="{44F07248-BC0E-42DC-BAFB-AA8BFFA4D9FE}" type="sibTrans" cxnId="{5AB9D5B9-D35F-8D48-B1A8-B2D0C20CD06F}">
      <dgm:prSet/>
      <dgm:spPr/>
    </dgm:pt>
    <dgm:pt modelId="{91317878-2576-45E9-ADC4-ABA078DE3BE8}">
      <dgm:prSet phldr="0"/>
      <dgm:spPr/>
      <dgm:t>
        <a:bodyPr/>
        <a:lstStyle/>
        <a:p>
          <a:endParaRPr lang="en-US"/>
        </a:p>
      </dgm:t>
    </dgm:pt>
    <dgm:pt modelId="{B240877A-AC6B-4596-92B9-695E4E086ABF}" type="parTrans" cxnId="{76C576A7-9A2C-5542-B364-14F19EF19687}">
      <dgm:prSet/>
      <dgm:spPr/>
    </dgm:pt>
    <dgm:pt modelId="{73F74F4F-FA8B-45FE-8FF8-59F59B1F9244}" type="sibTrans" cxnId="{76C576A7-9A2C-5542-B364-14F19EF19687}">
      <dgm:prSet/>
      <dgm:spPr/>
    </dgm:pt>
    <dgm:pt modelId="{98A273AE-02D7-E540-BBC8-6FEDEFA34B6D}">
      <dgm:prSet/>
      <dgm:spPr/>
      <dgm:t>
        <a:bodyPr/>
        <a:lstStyle/>
        <a:p>
          <a:endParaRPr lang="en-US"/>
        </a:p>
      </dgm:t>
    </dgm:pt>
    <dgm:pt modelId="{529AADDD-9A3D-F542-86EB-FFF1D102AB96}" type="parTrans" cxnId="{936C2F5D-23C7-D345-916E-72847FB5529B}">
      <dgm:prSet/>
      <dgm:spPr/>
      <dgm:t>
        <a:bodyPr/>
        <a:lstStyle/>
        <a:p>
          <a:endParaRPr lang="en-US"/>
        </a:p>
      </dgm:t>
    </dgm:pt>
    <dgm:pt modelId="{FC26F7F3-D4C8-2D4B-B780-B2AC97BC3EB6}" type="sibTrans" cxnId="{936C2F5D-23C7-D345-916E-72847FB5529B}">
      <dgm:prSet/>
      <dgm:spPr/>
      <dgm:t>
        <a:bodyPr/>
        <a:lstStyle/>
        <a:p>
          <a:endParaRPr lang="en-US"/>
        </a:p>
      </dgm:t>
    </dgm:pt>
    <dgm:pt modelId="{C1A67D70-7E96-0544-8F2B-F19810BA8BEE}" type="pres">
      <dgm:prSet presAssocID="{792AC4BD-6D3C-324F-9E09-8E10C2F07875}" presName="diagram" presStyleCnt="0">
        <dgm:presLayoutVars>
          <dgm:chMax val="1"/>
          <dgm:dir/>
          <dgm:animLvl val="ctr"/>
          <dgm:resizeHandles val="exact"/>
        </dgm:presLayoutVars>
      </dgm:prSet>
      <dgm:spPr/>
    </dgm:pt>
    <dgm:pt modelId="{27B5F5FC-31FD-7E4F-9A90-136A389ED5C8}" type="pres">
      <dgm:prSet presAssocID="{792AC4BD-6D3C-324F-9E09-8E10C2F07875}" presName="matrix" presStyleCnt="0"/>
      <dgm:spPr/>
    </dgm:pt>
    <dgm:pt modelId="{D0A6265B-0535-B743-9B82-AD78D21823C7}" type="pres">
      <dgm:prSet presAssocID="{792AC4BD-6D3C-324F-9E09-8E10C2F07875}" presName="tile1" presStyleLbl="node1" presStyleIdx="0" presStyleCnt="4"/>
      <dgm:spPr/>
    </dgm:pt>
    <dgm:pt modelId="{06AE857F-EDA5-C54F-867E-B35225395D6A}" type="pres">
      <dgm:prSet presAssocID="{792AC4BD-6D3C-324F-9E09-8E10C2F07875}" presName="tile1text" presStyleLbl="node1" presStyleIdx="0" presStyleCnt="4">
        <dgm:presLayoutVars>
          <dgm:chMax val="0"/>
          <dgm:chPref val="0"/>
          <dgm:bulletEnabled val="1"/>
        </dgm:presLayoutVars>
      </dgm:prSet>
      <dgm:spPr/>
    </dgm:pt>
    <dgm:pt modelId="{88DD41EF-D951-5042-A4EA-C35A0353679F}" type="pres">
      <dgm:prSet presAssocID="{792AC4BD-6D3C-324F-9E09-8E10C2F07875}" presName="tile2" presStyleLbl="node1" presStyleIdx="1" presStyleCnt="4"/>
      <dgm:spPr/>
    </dgm:pt>
    <dgm:pt modelId="{E1715465-9AB1-0A41-9FA4-1F1819415F2F}" type="pres">
      <dgm:prSet presAssocID="{792AC4BD-6D3C-324F-9E09-8E10C2F07875}" presName="tile2text" presStyleLbl="node1" presStyleIdx="1" presStyleCnt="4">
        <dgm:presLayoutVars>
          <dgm:chMax val="0"/>
          <dgm:chPref val="0"/>
          <dgm:bulletEnabled val="1"/>
        </dgm:presLayoutVars>
      </dgm:prSet>
      <dgm:spPr/>
    </dgm:pt>
    <dgm:pt modelId="{67D1690C-8EBF-CF46-B542-50DDF6E7885A}" type="pres">
      <dgm:prSet presAssocID="{792AC4BD-6D3C-324F-9E09-8E10C2F07875}" presName="tile3" presStyleLbl="node1" presStyleIdx="2" presStyleCnt="4" custLinFactNeighborX="222" custLinFactNeighborY="1109"/>
      <dgm:spPr/>
    </dgm:pt>
    <dgm:pt modelId="{2C73F839-13CF-8B44-B104-2291A9C22923}" type="pres">
      <dgm:prSet presAssocID="{792AC4BD-6D3C-324F-9E09-8E10C2F07875}" presName="tile3text" presStyleLbl="node1" presStyleIdx="2" presStyleCnt="4">
        <dgm:presLayoutVars>
          <dgm:chMax val="0"/>
          <dgm:chPref val="0"/>
          <dgm:bulletEnabled val="1"/>
        </dgm:presLayoutVars>
      </dgm:prSet>
      <dgm:spPr/>
    </dgm:pt>
    <dgm:pt modelId="{72E55C48-E609-5449-855D-E775C0D9E255}" type="pres">
      <dgm:prSet presAssocID="{792AC4BD-6D3C-324F-9E09-8E10C2F07875}" presName="tile4" presStyleLbl="node1" presStyleIdx="3" presStyleCnt="4"/>
      <dgm:spPr/>
    </dgm:pt>
    <dgm:pt modelId="{12ECF64D-8E05-0244-82E2-51C653A2CB88}" type="pres">
      <dgm:prSet presAssocID="{792AC4BD-6D3C-324F-9E09-8E10C2F07875}" presName="tile4text" presStyleLbl="node1" presStyleIdx="3" presStyleCnt="4">
        <dgm:presLayoutVars>
          <dgm:chMax val="0"/>
          <dgm:chPref val="0"/>
          <dgm:bulletEnabled val="1"/>
        </dgm:presLayoutVars>
      </dgm:prSet>
      <dgm:spPr/>
    </dgm:pt>
    <dgm:pt modelId="{42038722-CDFC-FC4A-A9FC-D209F7E4A0D0}" type="pres">
      <dgm:prSet presAssocID="{792AC4BD-6D3C-324F-9E09-8E10C2F07875}" presName="centerTile" presStyleLbl="fgShp" presStyleIdx="0" presStyleCnt="1" custScaleX="110431" custScaleY="115345">
        <dgm:presLayoutVars>
          <dgm:chMax val="0"/>
          <dgm:chPref val="0"/>
        </dgm:presLayoutVars>
      </dgm:prSet>
      <dgm:spPr/>
    </dgm:pt>
  </dgm:ptLst>
  <dgm:cxnLst>
    <dgm:cxn modelId="{189AA31A-B467-934A-81DB-9EA66CFABB15}" srcId="{0053DA60-BA3C-1548-A47B-793F4F9D456E}" destId="{3D3FCFE4-BE85-4334-97D1-7C781E902504}" srcOrd="1" destOrd="0" parTransId="{0C45CB79-64A5-4A3C-84AE-E3C9B013C813}" sibTransId="{AB9CE54C-9BA7-4938-AE17-DB7F68E0A086}"/>
    <dgm:cxn modelId="{DF0D6E21-1EBC-C640-AAAF-01AF6799B833}" type="presOf" srcId="{45992C4C-FA25-1F4D-B152-593792F5C845}" destId="{72E55C48-E609-5449-855D-E775C0D9E255}" srcOrd="0" destOrd="0" presId="urn:microsoft.com/office/officeart/2005/8/layout/matrix1"/>
    <dgm:cxn modelId="{B4D2BF2A-6D20-A641-8691-891534476A6F}" type="presOf" srcId="{481F6206-81F5-4F3F-9F60-09BCDA71C9BD}" destId="{67D1690C-8EBF-CF46-B542-50DDF6E7885A}" srcOrd="0" destOrd="0" presId="urn:microsoft.com/office/officeart/2005/8/layout/matrix1"/>
    <dgm:cxn modelId="{039CE030-C42C-704E-B3DE-88AFC8AF143A}" srcId="{0053DA60-BA3C-1548-A47B-793F4F9D456E}" destId="{97822A51-8923-8944-BD07-78626B8C7D62}" srcOrd="5" destOrd="0" parTransId="{D082875A-CC9C-A345-80F3-218B2846DC12}" sibTransId="{C36CECF3-7284-6146-A448-E53181CC2CCB}"/>
    <dgm:cxn modelId="{5DA89635-1D83-A745-AEAD-12B929A47475}" type="presOf" srcId="{3D3FCFE4-BE85-4334-97D1-7C781E902504}" destId="{88DD41EF-D951-5042-A4EA-C35A0353679F}" srcOrd="0" destOrd="0" presId="urn:microsoft.com/office/officeart/2005/8/layout/matrix1"/>
    <dgm:cxn modelId="{936C2F5D-23C7-D345-916E-72847FB5529B}" srcId="{0053DA60-BA3C-1548-A47B-793F4F9D456E}" destId="{98A273AE-02D7-E540-BBC8-6FEDEFA34B6D}" srcOrd="6" destOrd="0" parTransId="{529AADDD-9A3D-F542-86EB-FFF1D102AB96}" sibTransId="{FC26F7F3-D4C8-2D4B-B780-B2AC97BC3EB6}"/>
    <dgm:cxn modelId="{70F4D84E-73F1-C345-AF24-5A4A87404DDD}" type="presOf" srcId="{481F6206-81F5-4F3F-9F60-09BCDA71C9BD}" destId="{2C73F839-13CF-8B44-B104-2291A9C22923}" srcOrd="1" destOrd="0" presId="urn:microsoft.com/office/officeart/2005/8/layout/matrix1"/>
    <dgm:cxn modelId="{67026E7E-2B4B-9C4C-8E63-0B4EE0E722FB}" type="presOf" srcId="{B19B8943-5019-FB4B-8732-80B6BD68933A}" destId="{D0A6265B-0535-B743-9B82-AD78D21823C7}" srcOrd="0" destOrd="0" presId="urn:microsoft.com/office/officeart/2005/8/layout/matrix1"/>
    <dgm:cxn modelId="{D154EB91-FA72-7446-890E-34DCA642AA72}" type="presOf" srcId="{3D3FCFE4-BE85-4334-97D1-7C781E902504}" destId="{E1715465-9AB1-0A41-9FA4-1F1819415F2F}" srcOrd="1" destOrd="0" presId="urn:microsoft.com/office/officeart/2005/8/layout/matrix1"/>
    <dgm:cxn modelId="{1FA208A3-1753-FB43-9DAB-53CE9486E933}" srcId="{0053DA60-BA3C-1548-A47B-793F4F9D456E}" destId="{B19B8943-5019-FB4B-8732-80B6BD68933A}" srcOrd="0" destOrd="0" parTransId="{80DAB8E0-6C64-FD4B-BA05-233A14D223A1}" sibTransId="{CFDE4547-2E8C-1648-9429-C6CC6C7C6C4A}"/>
    <dgm:cxn modelId="{76C576A7-9A2C-5542-B364-14F19EF19687}" srcId="{0053DA60-BA3C-1548-A47B-793F4F9D456E}" destId="{91317878-2576-45E9-ADC4-ABA078DE3BE8}" srcOrd="4" destOrd="0" parTransId="{B240877A-AC6B-4596-92B9-695E4E086ABF}" sibTransId="{73F74F4F-FA8B-45FE-8FF8-59F59B1F9244}"/>
    <dgm:cxn modelId="{5AB9D5B9-D35F-8D48-B1A8-B2D0C20CD06F}" srcId="{0053DA60-BA3C-1548-A47B-793F4F9D456E}" destId="{481F6206-81F5-4F3F-9F60-09BCDA71C9BD}" srcOrd="2" destOrd="0" parTransId="{32D352CA-840D-4401-95FC-FF735C790955}" sibTransId="{44F07248-BC0E-42DC-BAFB-AA8BFFA4D9FE}"/>
    <dgm:cxn modelId="{2FFF58BF-F68F-0C49-8901-441CED93ABFF}" type="presOf" srcId="{45992C4C-FA25-1F4D-B152-593792F5C845}" destId="{12ECF64D-8E05-0244-82E2-51C653A2CB88}" srcOrd="1" destOrd="0" presId="urn:microsoft.com/office/officeart/2005/8/layout/matrix1"/>
    <dgm:cxn modelId="{95DF72CE-42AE-4E45-80C0-8924EF99931A}" srcId="{0053DA60-BA3C-1548-A47B-793F4F9D456E}" destId="{45992C4C-FA25-1F4D-B152-593792F5C845}" srcOrd="3" destOrd="0" parTransId="{B2D8CBF5-867F-C54A-9F71-7647CAFC381E}" sibTransId="{AB5B77A7-588E-B941-858F-65015808B84D}"/>
    <dgm:cxn modelId="{BD211BE2-FB1E-7448-87EF-44839EA9EB5F}" type="presOf" srcId="{B19B8943-5019-FB4B-8732-80B6BD68933A}" destId="{06AE857F-EDA5-C54F-867E-B35225395D6A}" srcOrd="1" destOrd="0" presId="urn:microsoft.com/office/officeart/2005/8/layout/matrix1"/>
    <dgm:cxn modelId="{C49014E4-B5DE-9D4E-AEB1-DD1747BAFCAE}" srcId="{792AC4BD-6D3C-324F-9E09-8E10C2F07875}" destId="{0053DA60-BA3C-1548-A47B-793F4F9D456E}" srcOrd="0" destOrd="0" parTransId="{B225A51C-ADF6-9D44-AA13-5CB28872285A}" sibTransId="{92CB88A0-E8ED-D74D-84D4-15015424DBFD}"/>
    <dgm:cxn modelId="{C72D1FE5-5745-A748-962D-3488A4686976}" type="presOf" srcId="{0053DA60-BA3C-1548-A47B-793F4F9D456E}" destId="{42038722-CDFC-FC4A-A9FC-D209F7E4A0D0}" srcOrd="0" destOrd="0" presId="urn:microsoft.com/office/officeart/2005/8/layout/matrix1"/>
    <dgm:cxn modelId="{69267AFF-3FB2-0C40-AA47-6BB5443DDAA5}" type="presOf" srcId="{792AC4BD-6D3C-324F-9E09-8E10C2F07875}" destId="{C1A67D70-7E96-0544-8F2B-F19810BA8BEE}" srcOrd="0" destOrd="0" presId="urn:microsoft.com/office/officeart/2005/8/layout/matrix1"/>
    <dgm:cxn modelId="{D6BB6E39-6AB6-0244-B6C4-0FB9B353387D}" type="presParOf" srcId="{C1A67D70-7E96-0544-8F2B-F19810BA8BEE}" destId="{27B5F5FC-31FD-7E4F-9A90-136A389ED5C8}" srcOrd="0" destOrd="0" presId="urn:microsoft.com/office/officeart/2005/8/layout/matrix1"/>
    <dgm:cxn modelId="{2EE9C3F6-7018-5C47-B5FD-E797707CBC6B}" type="presParOf" srcId="{27B5F5FC-31FD-7E4F-9A90-136A389ED5C8}" destId="{D0A6265B-0535-B743-9B82-AD78D21823C7}" srcOrd="0" destOrd="0" presId="urn:microsoft.com/office/officeart/2005/8/layout/matrix1"/>
    <dgm:cxn modelId="{652ADAD3-C65B-994D-9B74-0D5DE3BE7599}" type="presParOf" srcId="{27B5F5FC-31FD-7E4F-9A90-136A389ED5C8}" destId="{06AE857F-EDA5-C54F-867E-B35225395D6A}" srcOrd="1" destOrd="0" presId="urn:microsoft.com/office/officeart/2005/8/layout/matrix1"/>
    <dgm:cxn modelId="{99E25596-E033-0E48-91FD-13D7877914B3}" type="presParOf" srcId="{27B5F5FC-31FD-7E4F-9A90-136A389ED5C8}" destId="{88DD41EF-D951-5042-A4EA-C35A0353679F}" srcOrd="2" destOrd="0" presId="urn:microsoft.com/office/officeart/2005/8/layout/matrix1"/>
    <dgm:cxn modelId="{114B7DAB-788A-2247-A145-FC5F63777575}" type="presParOf" srcId="{27B5F5FC-31FD-7E4F-9A90-136A389ED5C8}" destId="{E1715465-9AB1-0A41-9FA4-1F1819415F2F}" srcOrd="3" destOrd="0" presId="urn:microsoft.com/office/officeart/2005/8/layout/matrix1"/>
    <dgm:cxn modelId="{D5F62B70-25C5-AE4D-BCA0-522503574084}" type="presParOf" srcId="{27B5F5FC-31FD-7E4F-9A90-136A389ED5C8}" destId="{67D1690C-8EBF-CF46-B542-50DDF6E7885A}" srcOrd="4" destOrd="0" presId="urn:microsoft.com/office/officeart/2005/8/layout/matrix1"/>
    <dgm:cxn modelId="{6DA3E950-87F7-EF4F-997C-A31B3DE9FDE2}" type="presParOf" srcId="{27B5F5FC-31FD-7E4F-9A90-136A389ED5C8}" destId="{2C73F839-13CF-8B44-B104-2291A9C22923}" srcOrd="5" destOrd="0" presId="urn:microsoft.com/office/officeart/2005/8/layout/matrix1"/>
    <dgm:cxn modelId="{23AAAB38-03DC-CB43-A015-B713F8C4FDF1}" type="presParOf" srcId="{27B5F5FC-31FD-7E4F-9A90-136A389ED5C8}" destId="{72E55C48-E609-5449-855D-E775C0D9E255}" srcOrd="6" destOrd="0" presId="urn:microsoft.com/office/officeart/2005/8/layout/matrix1"/>
    <dgm:cxn modelId="{5D72EF00-4385-244E-A950-B3D4C73CFD48}" type="presParOf" srcId="{27B5F5FC-31FD-7E4F-9A90-136A389ED5C8}" destId="{12ECF64D-8E05-0244-82E2-51C653A2CB88}" srcOrd="7" destOrd="0" presId="urn:microsoft.com/office/officeart/2005/8/layout/matrix1"/>
    <dgm:cxn modelId="{20AB1E9C-B262-204E-82AB-7906D46C7C10}" type="presParOf" srcId="{C1A67D70-7E96-0544-8F2B-F19810BA8BEE}" destId="{42038722-CDFC-FC4A-A9FC-D209F7E4A0D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88D1D4-0B23-6D4E-BDDB-56C787C21B72}" type="doc">
      <dgm:prSet loTypeId="urn:microsoft.com/office/officeart/2005/8/layout/hierarchy2" loCatId="hierarchy" qsTypeId="urn:microsoft.com/office/officeart/2005/8/quickstyle/simple1" qsCatId="simple" csTypeId="urn:microsoft.com/office/officeart/2005/8/colors/accent5_2" csCatId="accent5"/>
      <dgm:spPr/>
      <dgm:t>
        <a:bodyPr/>
        <a:lstStyle/>
        <a:p>
          <a:endParaRPr lang="en-US"/>
        </a:p>
      </dgm:t>
    </dgm:pt>
    <dgm:pt modelId="{9A8A2FB2-E380-214D-8E62-56F2D95F5C66}">
      <dgm:prSet/>
      <dgm:spPr/>
      <dgm:t>
        <a:bodyPr/>
        <a:lstStyle/>
        <a:p>
          <a:r>
            <a:rPr lang="en-US" i="1"/>
            <a:t>Do you feel you have enough information to move to the next step?  Qualification, Triennial Review, Dismissal?  </a:t>
          </a:r>
          <a:endParaRPr lang="en-US"/>
        </a:p>
      </dgm:t>
    </dgm:pt>
    <dgm:pt modelId="{407E6582-5017-A048-BE16-C1DD706C34D8}" type="parTrans" cxnId="{D52A9D92-0677-994E-9E22-821DF69EFED4}">
      <dgm:prSet/>
      <dgm:spPr/>
      <dgm:t>
        <a:bodyPr/>
        <a:lstStyle/>
        <a:p>
          <a:endParaRPr lang="en-US"/>
        </a:p>
      </dgm:t>
    </dgm:pt>
    <dgm:pt modelId="{45796CE1-5F4D-A845-BE9F-48E8CF15E364}" type="sibTrans" cxnId="{D52A9D92-0677-994E-9E22-821DF69EFED4}">
      <dgm:prSet/>
      <dgm:spPr/>
      <dgm:t>
        <a:bodyPr/>
        <a:lstStyle/>
        <a:p>
          <a:endParaRPr lang="en-US"/>
        </a:p>
      </dgm:t>
    </dgm:pt>
    <dgm:pt modelId="{B6457D60-AC65-8040-98AA-E395D49A5FEC}">
      <dgm:prSet/>
      <dgm:spPr/>
      <dgm:t>
        <a:bodyPr/>
        <a:lstStyle/>
        <a:p>
          <a:r>
            <a:rPr lang="en-US" i="1"/>
            <a:t>If yes, proceed.  </a:t>
          </a:r>
          <a:endParaRPr lang="en-US"/>
        </a:p>
      </dgm:t>
    </dgm:pt>
    <dgm:pt modelId="{801F1A8B-CD2C-574B-A8BA-C83CD1D8EFD5}" type="parTrans" cxnId="{584B399E-F700-B140-80EE-F8E206D55C9E}">
      <dgm:prSet/>
      <dgm:spPr/>
      <dgm:t>
        <a:bodyPr/>
        <a:lstStyle/>
        <a:p>
          <a:endParaRPr lang="en-US"/>
        </a:p>
      </dgm:t>
    </dgm:pt>
    <dgm:pt modelId="{1F9206D0-885A-4B49-9627-E3AD642D0FF8}" type="sibTrans" cxnId="{584B399E-F700-B140-80EE-F8E206D55C9E}">
      <dgm:prSet/>
      <dgm:spPr/>
      <dgm:t>
        <a:bodyPr/>
        <a:lstStyle/>
        <a:p>
          <a:endParaRPr lang="en-US"/>
        </a:p>
      </dgm:t>
    </dgm:pt>
    <dgm:pt modelId="{384B063A-C4D1-C144-AA2D-E0D56E5F3A0E}">
      <dgm:prSet/>
      <dgm:spPr/>
      <dgm:t>
        <a:bodyPr/>
        <a:lstStyle/>
        <a:p>
          <a:r>
            <a:rPr lang="en-US" i="1"/>
            <a:t>If no, can we get what we need to proceed?</a:t>
          </a:r>
          <a:endParaRPr lang="en-US"/>
        </a:p>
      </dgm:t>
    </dgm:pt>
    <dgm:pt modelId="{32F4AD00-2615-E843-A25B-1A1497EEDE37}" type="parTrans" cxnId="{2DCA7BD3-4264-494E-BB8E-D81E5D4184AC}">
      <dgm:prSet/>
      <dgm:spPr/>
      <dgm:t>
        <a:bodyPr/>
        <a:lstStyle/>
        <a:p>
          <a:endParaRPr lang="en-US"/>
        </a:p>
      </dgm:t>
    </dgm:pt>
    <dgm:pt modelId="{43587309-458B-0E4E-AE5B-E879DFC43D0D}" type="sibTrans" cxnId="{2DCA7BD3-4264-494E-BB8E-D81E5D4184AC}">
      <dgm:prSet/>
      <dgm:spPr/>
      <dgm:t>
        <a:bodyPr/>
        <a:lstStyle/>
        <a:p>
          <a:endParaRPr lang="en-US"/>
        </a:p>
      </dgm:t>
    </dgm:pt>
    <dgm:pt modelId="{620CFA38-D268-0740-96B5-D69037C4795E}">
      <dgm:prSet/>
      <dgm:spPr/>
      <dgm:t>
        <a:bodyPr/>
        <a:lstStyle/>
        <a:p>
          <a:r>
            <a:rPr lang="en-US" i="1"/>
            <a:t>If yes, proceed.    </a:t>
          </a:r>
          <a:endParaRPr lang="en-US"/>
        </a:p>
      </dgm:t>
    </dgm:pt>
    <dgm:pt modelId="{F7DD86A1-7631-2548-BAD4-0541C70BCE7D}" type="parTrans" cxnId="{0B29F453-3AB6-284E-B8F4-CA70AAE5E454}">
      <dgm:prSet/>
      <dgm:spPr/>
      <dgm:t>
        <a:bodyPr/>
        <a:lstStyle/>
        <a:p>
          <a:endParaRPr lang="en-US"/>
        </a:p>
      </dgm:t>
    </dgm:pt>
    <dgm:pt modelId="{3D98B454-0C4E-3445-ABDC-DA16375254E5}" type="sibTrans" cxnId="{0B29F453-3AB6-284E-B8F4-CA70AAE5E454}">
      <dgm:prSet/>
      <dgm:spPr/>
      <dgm:t>
        <a:bodyPr/>
        <a:lstStyle/>
        <a:p>
          <a:endParaRPr lang="en-US"/>
        </a:p>
      </dgm:t>
    </dgm:pt>
    <dgm:pt modelId="{6CBBFD5A-AF36-9E47-A469-996E95F16BA9}">
      <dgm:prSet/>
      <dgm:spPr/>
      <dgm:t>
        <a:bodyPr/>
        <a:lstStyle/>
        <a:p>
          <a:r>
            <a:rPr lang="en-US" i="1"/>
            <a:t>If no, what support can we offer the student until a face to face opportunity arises?  </a:t>
          </a:r>
          <a:endParaRPr lang="en-US"/>
        </a:p>
      </dgm:t>
    </dgm:pt>
    <dgm:pt modelId="{2D74FF8C-8567-3741-B41F-6C6B757CC5F8}" type="parTrans" cxnId="{A1B77CD4-905C-2A49-92EB-ECA27474DA09}">
      <dgm:prSet/>
      <dgm:spPr/>
      <dgm:t>
        <a:bodyPr/>
        <a:lstStyle/>
        <a:p>
          <a:endParaRPr lang="en-US"/>
        </a:p>
      </dgm:t>
    </dgm:pt>
    <dgm:pt modelId="{05F27F58-CF01-7C44-B692-B5BCCA467144}" type="sibTrans" cxnId="{A1B77CD4-905C-2A49-92EB-ECA27474DA09}">
      <dgm:prSet/>
      <dgm:spPr/>
      <dgm:t>
        <a:bodyPr/>
        <a:lstStyle/>
        <a:p>
          <a:endParaRPr lang="en-US"/>
        </a:p>
      </dgm:t>
    </dgm:pt>
    <dgm:pt modelId="{4D1362BF-F4CD-CD41-B123-F7D8B3606B8C}" type="pres">
      <dgm:prSet presAssocID="{8288D1D4-0B23-6D4E-BDDB-56C787C21B72}" presName="diagram" presStyleCnt="0">
        <dgm:presLayoutVars>
          <dgm:chPref val="1"/>
          <dgm:dir/>
          <dgm:animOne val="branch"/>
          <dgm:animLvl val="lvl"/>
          <dgm:resizeHandles val="exact"/>
        </dgm:presLayoutVars>
      </dgm:prSet>
      <dgm:spPr/>
    </dgm:pt>
    <dgm:pt modelId="{E667642B-672C-D24D-B019-59EB9F06637B}" type="pres">
      <dgm:prSet presAssocID="{9A8A2FB2-E380-214D-8E62-56F2D95F5C66}" presName="root1" presStyleCnt="0"/>
      <dgm:spPr/>
    </dgm:pt>
    <dgm:pt modelId="{ECBDDF51-1201-3D43-9D38-E6B014EFDF47}" type="pres">
      <dgm:prSet presAssocID="{9A8A2FB2-E380-214D-8E62-56F2D95F5C66}" presName="LevelOneTextNode" presStyleLbl="node0" presStyleIdx="0" presStyleCnt="5" custLinFactX="-59982" custLinFactY="22533" custLinFactNeighborX="-100000" custLinFactNeighborY="100000">
        <dgm:presLayoutVars>
          <dgm:chPref val="3"/>
        </dgm:presLayoutVars>
      </dgm:prSet>
      <dgm:spPr/>
    </dgm:pt>
    <dgm:pt modelId="{06A1B414-3337-CC41-9254-277416CCABF5}" type="pres">
      <dgm:prSet presAssocID="{9A8A2FB2-E380-214D-8E62-56F2D95F5C66}" presName="level2hierChild" presStyleCnt="0"/>
      <dgm:spPr/>
    </dgm:pt>
    <dgm:pt modelId="{03D48C82-2CB6-9346-B51C-966C3B7F2E0A}" type="pres">
      <dgm:prSet presAssocID="{B6457D60-AC65-8040-98AA-E395D49A5FEC}" presName="root1" presStyleCnt="0"/>
      <dgm:spPr/>
    </dgm:pt>
    <dgm:pt modelId="{7C549676-48DF-0449-B0AA-DE98C3B5A5A2}" type="pres">
      <dgm:prSet presAssocID="{B6457D60-AC65-8040-98AA-E395D49A5FEC}" presName="LevelOneTextNode" presStyleLbl="node0" presStyleIdx="1" presStyleCnt="5" custLinFactNeighborX="-11906" custLinFactNeighborY="-74300">
        <dgm:presLayoutVars>
          <dgm:chPref val="3"/>
        </dgm:presLayoutVars>
      </dgm:prSet>
      <dgm:spPr/>
    </dgm:pt>
    <dgm:pt modelId="{00F9CB9D-4513-AB4C-B829-F35D98E6204B}" type="pres">
      <dgm:prSet presAssocID="{B6457D60-AC65-8040-98AA-E395D49A5FEC}" presName="level2hierChild" presStyleCnt="0"/>
      <dgm:spPr/>
    </dgm:pt>
    <dgm:pt modelId="{653437F7-65F5-A34D-B3BA-A3DE2C5618A3}" type="pres">
      <dgm:prSet presAssocID="{384B063A-C4D1-C144-AA2D-E0D56E5F3A0E}" presName="root1" presStyleCnt="0"/>
      <dgm:spPr/>
    </dgm:pt>
    <dgm:pt modelId="{747FF33E-3AE9-0644-B504-511769D77BE7}" type="pres">
      <dgm:prSet presAssocID="{384B063A-C4D1-C144-AA2D-E0D56E5F3A0E}" presName="LevelOneTextNode" presStyleLbl="node0" presStyleIdx="2" presStyleCnt="5" custLinFactNeighborX="-11906" custLinFactNeighborY="-3452">
        <dgm:presLayoutVars>
          <dgm:chPref val="3"/>
        </dgm:presLayoutVars>
      </dgm:prSet>
      <dgm:spPr/>
    </dgm:pt>
    <dgm:pt modelId="{C7CB03D2-BB88-BD4F-9994-62C6183F05B5}" type="pres">
      <dgm:prSet presAssocID="{384B063A-C4D1-C144-AA2D-E0D56E5F3A0E}" presName="level2hierChild" presStyleCnt="0"/>
      <dgm:spPr/>
    </dgm:pt>
    <dgm:pt modelId="{186AA74C-AF4E-FE4C-9CB3-ACC57103003D}" type="pres">
      <dgm:prSet presAssocID="{620CFA38-D268-0740-96B5-D69037C4795E}" presName="root1" presStyleCnt="0"/>
      <dgm:spPr/>
    </dgm:pt>
    <dgm:pt modelId="{61C3FDA3-23D9-5241-B2E4-BBFA4AE3AD17}" type="pres">
      <dgm:prSet presAssocID="{620CFA38-D268-0740-96B5-D69037C4795E}" presName="LevelOneTextNode" presStyleLbl="node0" presStyleIdx="3" presStyleCnt="5" custLinFactX="39619" custLinFactY="-100000" custLinFactNeighborX="100000" custLinFactNeighborY="-110701">
        <dgm:presLayoutVars>
          <dgm:chPref val="3"/>
        </dgm:presLayoutVars>
      </dgm:prSet>
      <dgm:spPr/>
    </dgm:pt>
    <dgm:pt modelId="{9D618B66-C40F-834A-B662-4059E7C642B3}" type="pres">
      <dgm:prSet presAssocID="{620CFA38-D268-0740-96B5-D69037C4795E}" presName="level2hierChild" presStyleCnt="0"/>
      <dgm:spPr/>
    </dgm:pt>
    <dgm:pt modelId="{D96EC069-96B5-8042-A52D-C1612C04717A}" type="pres">
      <dgm:prSet presAssocID="{6CBBFD5A-AF36-9E47-A469-996E95F16BA9}" presName="root1" presStyleCnt="0"/>
      <dgm:spPr/>
    </dgm:pt>
    <dgm:pt modelId="{45CBEAFA-9941-F447-9F59-EBE7A33E17EB}" type="pres">
      <dgm:prSet presAssocID="{6CBBFD5A-AF36-9E47-A469-996E95F16BA9}" presName="LevelOneTextNode" presStyleLbl="node0" presStyleIdx="4" presStyleCnt="5" custLinFactX="41520" custLinFactY="-50725" custLinFactNeighborX="100000" custLinFactNeighborY="-100000">
        <dgm:presLayoutVars>
          <dgm:chPref val="3"/>
        </dgm:presLayoutVars>
      </dgm:prSet>
      <dgm:spPr/>
    </dgm:pt>
    <dgm:pt modelId="{C0678B84-B31B-574B-8F65-8447BD5D9B85}" type="pres">
      <dgm:prSet presAssocID="{6CBBFD5A-AF36-9E47-A469-996E95F16BA9}" presName="level2hierChild" presStyleCnt="0"/>
      <dgm:spPr/>
    </dgm:pt>
  </dgm:ptLst>
  <dgm:cxnLst>
    <dgm:cxn modelId="{058F6F05-93A2-054B-94C4-57282A35E2C4}" type="presOf" srcId="{6CBBFD5A-AF36-9E47-A469-996E95F16BA9}" destId="{45CBEAFA-9941-F447-9F59-EBE7A33E17EB}" srcOrd="0" destOrd="0" presId="urn:microsoft.com/office/officeart/2005/8/layout/hierarchy2"/>
    <dgm:cxn modelId="{894B9519-8718-D349-AD95-B69812B5A82F}" type="presOf" srcId="{384B063A-C4D1-C144-AA2D-E0D56E5F3A0E}" destId="{747FF33E-3AE9-0644-B504-511769D77BE7}" srcOrd="0" destOrd="0" presId="urn:microsoft.com/office/officeart/2005/8/layout/hierarchy2"/>
    <dgm:cxn modelId="{E32B782F-3AE5-8747-BB1A-EEDBA87DE734}" type="presOf" srcId="{8288D1D4-0B23-6D4E-BDDB-56C787C21B72}" destId="{4D1362BF-F4CD-CD41-B123-F7D8B3606B8C}" srcOrd="0" destOrd="0" presId="urn:microsoft.com/office/officeart/2005/8/layout/hierarchy2"/>
    <dgm:cxn modelId="{0B29F453-3AB6-284E-B8F4-CA70AAE5E454}" srcId="{8288D1D4-0B23-6D4E-BDDB-56C787C21B72}" destId="{620CFA38-D268-0740-96B5-D69037C4795E}" srcOrd="3" destOrd="0" parTransId="{F7DD86A1-7631-2548-BAD4-0541C70BCE7D}" sibTransId="{3D98B454-0C4E-3445-ABDC-DA16375254E5}"/>
    <dgm:cxn modelId="{4D7BAB8D-F391-7448-BD50-2816BC4592EC}" type="presOf" srcId="{620CFA38-D268-0740-96B5-D69037C4795E}" destId="{61C3FDA3-23D9-5241-B2E4-BBFA4AE3AD17}" srcOrd="0" destOrd="0" presId="urn:microsoft.com/office/officeart/2005/8/layout/hierarchy2"/>
    <dgm:cxn modelId="{D52A9D92-0677-994E-9E22-821DF69EFED4}" srcId="{8288D1D4-0B23-6D4E-BDDB-56C787C21B72}" destId="{9A8A2FB2-E380-214D-8E62-56F2D95F5C66}" srcOrd="0" destOrd="0" parTransId="{407E6582-5017-A048-BE16-C1DD706C34D8}" sibTransId="{45796CE1-5F4D-A845-BE9F-48E8CF15E364}"/>
    <dgm:cxn modelId="{584B399E-F700-B140-80EE-F8E206D55C9E}" srcId="{8288D1D4-0B23-6D4E-BDDB-56C787C21B72}" destId="{B6457D60-AC65-8040-98AA-E395D49A5FEC}" srcOrd="1" destOrd="0" parTransId="{801F1A8B-CD2C-574B-A8BA-C83CD1D8EFD5}" sibTransId="{1F9206D0-885A-4B49-9627-E3AD642D0FF8}"/>
    <dgm:cxn modelId="{3672F2D1-9DA6-7444-AB27-724F890534AE}" type="presOf" srcId="{B6457D60-AC65-8040-98AA-E395D49A5FEC}" destId="{7C549676-48DF-0449-B0AA-DE98C3B5A5A2}" srcOrd="0" destOrd="0" presId="urn:microsoft.com/office/officeart/2005/8/layout/hierarchy2"/>
    <dgm:cxn modelId="{2DCA7BD3-4264-494E-BB8E-D81E5D4184AC}" srcId="{8288D1D4-0B23-6D4E-BDDB-56C787C21B72}" destId="{384B063A-C4D1-C144-AA2D-E0D56E5F3A0E}" srcOrd="2" destOrd="0" parTransId="{32F4AD00-2615-E843-A25B-1A1497EEDE37}" sibTransId="{43587309-458B-0E4E-AE5B-E879DFC43D0D}"/>
    <dgm:cxn modelId="{A1B77CD4-905C-2A49-92EB-ECA27474DA09}" srcId="{8288D1D4-0B23-6D4E-BDDB-56C787C21B72}" destId="{6CBBFD5A-AF36-9E47-A469-996E95F16BA9}" srcOrd="4" destOrd="0" parTransId="{2D74FF8C-8567-3741-B41F-6C6B757CC5F8}" sibTransId="{05F27F58-CF01-7C44-B692-B5BCCA467144}"/>
    <dgm:cxn modelId="{9D2045D6-CF88-4B4F-91BD-5C3C60836EFC}" type="presOf" srcId="{9A8A2FB2-E380-214D-8E62-56F2D95F5C66}" destId="{ECBDDF51-1201-3D43-9D38-E6B014EFDF47}" srcOrd="0" destOrd="0" presId="urn:microsoft.com/office/officeart/2005/8/layout/hierarchy2"/>
    <dgm:cxn modelId="{60645F88-32CF-D749-9196-7C4D90E2847D}" type="presParOf" srcId="{4D1362BF-F4CD-CD41-B123-F7D8B3606B8C}" destId="{E667642B-672C-D24D-B019-59EB9F06637B}" srcOrd="0" destOrd="0" presId="urn:microsoft.com/office/officeart/2005/8/layout/hierarchy2"/>
    <dgm:cxn modelId="{2EBC91DE-3D6B-D348-95DE-C0D9DC706479}" type="presParOf" srcId="{E667642B-672C-D24D-B019-59EB9F06637B}" destId="{ECBDDF51-1201-3D43-9D38-E6B014EFDF47}" srcOrd="0" destOrd="0" presId="urn:microsoft.com/office/officeart/2005/8/layout/hierarchy2"/>
    <dgm:cxn modelId="{B68367A9-D45C-CD4C-A04C-9F6DA21E3327}" type="presParOf" srcId="{E667642B-672C-D24D-B019-59EB9F06637B}" destId="{06A1B414-3337-CC41-9254-277416CCABF5}" srcOrd="1" destOrd="0" presId="urn:microsoft.com/office/officeart/2005/8/layout/hierarchy2"/>
    <dgm:cxn modelId="{EE6E7F86-C917-3544-AFE4-1F1AE1E9C84F}" type="presParOf" srcId="{4D1362BF-F4CD-CD41-B123-F7D8B3606B8C}" destId="{03D48C82-2CB6-9346-B51C-966C3B7F2E0A}" srcOrd="1" destOrd="0" presId="urn:microsoft.com/office/officeart/2005/8/layout/hierarchy2"/>
    <dgm:cxn modelId="{CA34E810-4AD8-894A-8AF0-3C86B7477C98}" type="presParOf" srcId="{03D48C82-2CB6-9346-B51C-966C3B7F2E0A}" destId="{7C549676-48DF-0449-B0AA-DE98C3B5A5A2}" srcOrd="0" destOrd="0" presId="urn:microsoft.com/office/officeart/2005/8/layout/hierarchy2"/>
    <dgm:cxn modelId="{43892B63-19A4-1E42-AD4B-4DA6027FEDE4}" type="presParOf" srcId="{03D48C82-2CB6-9346-B51C-966C3B7F2E0A}" destId="{00F9CB9D-4513-AB4C-B829-F35D98E6204B}" srcOrd="1" destOrd="0" presId="urn:microsoft.com/office/officeart/2005/8/layout/hierarchy2"/>
    <dgm:cxn modelId="{9AD3C529-F84A-0C49-A3EA-40487EB8996E}" type="presParOf" srcId="{4D1362BF-F4CD-CD41-B123-F7D8B3606B8C}" destId="{653437F7-65F5-A34D-B3BA-A3DE2C5618A3}" srcOrd="2" destOrd="0" presId="urn:microsoft.com/office/officeart/2005/8/layout/hierarchy2"/>
    <dgm:cxn modelId="{D700D53F-3CF9-0247-8689-2AB396A7E8E8}" type="presParOf" srcId="{653437F7-65F5-A34D-B3BA-A3DE2C5618A3}" destId="{747FF33E-3AE9-0644-B504-511769D77BE7}" srcOrd="0" destOrd="0" presId="urn:microsoft.com/office/officeart/2005/8/layout/hierarchy2"/>
    <dgm:cxn modelId="{C6A584B1-709B-D842-8D9F-53487F1AF017}" type="presParOf" srcId="{653437F7-65F5-A34D-B3BA-A3DE2C5618A3}" destId="{C7CB03D2-BB88-BD4F-9994-62C6183F05B5}" srcOrd="1" destOrd="0" presId="urn:microsoft.com/office/officeart/2005/8/layout/hierarchy2"/>
    <dgm:cxn modelId="{4A7890B2-46EC-AA43-A503-A676A3F67016}" type="presParOf" srcId="{4D1362BF-F4CD-CD41-B123-F7D8B3606B8C}" destId="{186AA74C-AF4E-FE4C-9CB3-ACC57103003D}" srcOrd="3" destOrd="0" presId="urn:microsoft.com/office/officeart/2005/8/layout/hierarchy2"/>
    <dgm:cxn modelId="{938BCCE8-B3F8-B84E-9676-6BA0545BD2C9}" type="presParOf" srcId="{186AA74C-AF4E-FE4C-9CB3-ACC57103003D}" destId="{61C3FDA3-23D9-5241-B2E4-BBFA4AE3AD17}" srcOrd="0" destOrd="0" presId="urn:microsoft.com/office/officeart/2005/8/layout/hierarchy2"/>
    <dgm:cxn modelId="{BB7627DA-ADBA-8F47-A462-2963D815A6B4}" type="presParOf" srcId="{186AA74C-AF4E-FE4C-9CB3-ACC57103003D}" destId="{9D618B66-C40F-834A-B662-4059E7C642B3}" srcOrd="1" destOrd="0" presId="urn:microsoft.com/office/officeart/2005/8/layout/hierarchy2"/>
    <dgm:cxn modelId="{AF1013DB-4057-0D47-8362-5D85A5464949}" type="presParOf" srcId="{4D1362BF-F4CD-CD41-B123-F7D8B3606B8C}" destId="{D96EC069-96B5-8042-A52D-C1612C04717A}" srcOrd="4" destOrd="0" presId="urn:microsoft.com/office/officeart/2005/8/layout/hierarchy2"/>
    <dgm:cxn modelId="{BFB941D9-1680-0945-AC07-183C8D4FBDF4}" type="presParOf" srcId="{D96EC069-96B5-8042-A52D-C1612C04717A}" destId="{45CBEAFA-9941-F447-9F59-EBE7A33E17EB}" srcOrd="0" destOrd="0" presId="urn:microsoft.com/office/officeart/2005/8/layout/hierarchy2"/>
    <dgm:cxn modelId="{12088B6D-9E65-8A44-8C50-7693980FF6C3}" type="presParOf" srcId="{D96EC069-96B5-8042-A52D-C1612C04717A}" destId="{C0678B84-B31B-574B-8F65-8447BD5D9B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88D1D4-0B23-6D4E-BDDB-56C787C21B72}"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9A8A2FB2-E380-214D-8E62-56F2D95F5C66}">
      <dgm:prSet>
        <dgm:style>
          <a:lnRef idx="3">
            <a:schemeClr val="lt1"/>
          </a:lnRef>
          <a:fillRef idx="1">
            <a:schemeClr val="accent6"/>
          </a:fillRef>
          <a:effectRef idx="1">
            <a:schemeClr val="accent6"/>
          </a:effectRef>
          <a:fontRef idx="minor">
            <a:schemeClr val="lt1"/>
          </a:fontRef>
        </dgm:style>
      </dgm:prSet>
      <dgm:spPr/>
      <dgm:t>
        <a:bodyPr/>
        <a:lstStyle/>
        <a:p>
          <a:r>
            <a:rPr lang="en-US" i="1"/>
            <a:t>Do you feel you have enough information to move to the next step?  Qualification, Triennial Review, Dismissal?  </a:t>
          </a:r>
          <a:endParaRPr lang="en-US"/>
        </a:p>
      </dgm:t>
    </dgm:pt>
    <dgm:pt modelId="{407E6582-5017-A048-BE16-C1DD706C34D8}" type="parTrans" cxnId="{D52A9D92-0677-994E-9E22-821DF69EFED4}">
      <dgm:prSet/>
      <dgm:spPr/>
      <dgm:t>
        <a:bodyPr/>
        <a:lstStyle/>
        <a:p>
          <a:endParaRPr lang="en-US"/>
        </a:p>
      </dgm:t>
    </dgm:pt>
    <dgm:pt modelId="{45796CE1-5F4D-A845-BE9F-48E8CF15E364}" type="sibTrans" cxnId="{D52A9D92-0677-994E-9E22-821DF69EFED4}">
      <dgm:prSet/>
      <dgm:spPr/>
      <dgm:t>
        <a:bodyPr/>
        <a:lstStyle/>
        <a:p>
          <a:endParaRPr lang="en-US"/>
        </a:p>
      </dgm:t>
    </dgm:pt>
    <dgm:pt modelId="{B6457D60-AC65-8040-98AA-E395D49A5FEC}">
      <dgm:prSet>
        <dgm:style>
          <a:lnRef idx="1">
            <a:schemeClr val="accent6"/>
          </a:lnRef>
          <a:fillRef idx="3">
            <a:schemeClr val="accent6"/>
          </a:fillRef>
          <a:effectRef idx="2">
            <a:schemeClr val="accent6"/>
          </a:effectRef>
          <a:fontRef idx="minor">
            <a:schemeClr val="lt1"/>
          </a:fontRef>
        </dgm:style>
      </dgm:prSet>
      <dgm:spPr>
        <a:ln>
          <a:solidFill>
            <a:schemeClr val="tx1"/>
          </a:solidFill>
        </a:ln>
      </dgm:spPr>
      <dgm:t>
        <a:bodyPr/>
        <a:lstStyle/>
        <a:p>
          <a:r>
            <a:rPr lang="en-US" i="1"/>
            <a:t>If yes, proceed.  </a:t>
          </a:r>
          <a:endParaRPr lang="en-US"/>
        </a:p>
      </dgm:t>
    </dgm:pt>
    <dgm:pt modelId="{801F1A8B-CD2C-574B-A8BA-C83CD1D8EFD5}" type="parTrans" cxnId="{584B399E-F700-B140-80EE-F8E206D55C9E}">
      <dgm:prSet/>
      <dgm:spPr/>
      <dgm:t>
        <a:bodyPr/>
        <a:lstStyle/>
        <a:p>
          <a:endParaRPr lang="en-US"/>
        </a:p>
      </dgm:t>
    </dgm:pt>
    <dgm:pt modelId="{1F9206D0-885A-4B49-9627-E3AD642D0FF8}" type="sibTrans" cxnId="{584B399E-F700-B140-80EE-F8E206D55C9E}">
      <dgm:prSet/>
      <dgm:spPr/>
      <dgm:t>
        <a:bodyPr/>
        <a:lstStyle/>
        <a:p>
          <a:endParaRPr lang="en-US"/>
        </a:p>
      </dgm:t>
    </dgm:pt>
    <dgm:pt modelId="{384B063A-C4D1-C144-AA2D-E0D56E5F3A0E}">
      <dgm:prSet>
        <dgm:style>
          <a:lnRef idx="3">
            <a:schemeClr val="lt1"/>
          </a:lnRef>
          <a:fillRef idx="1">
            <a:schemeClr val="accent6"/>
          </a:fillRef>
          <a:effectRef idx="1">
            <a:schemeClr val="accent6"/>
          </a:effectRef>
          <a:fontRef idx="minor">
            <a:schemeClr val="lt1"/>
          </a:fontRef>
        </dgm:style>
      </dgm:prSet>
      <dgm:spPr/>
      <dgm:t>
        <a:bodyPr/>
        <a:lstStyle/>
        <a:p>
          <a:r>
            <a:rPr lang="en-US" i="1"/>
            <a:t>If no, can we get what we need to proceed?</a:t>
          </a:r>
          <a:endParaRPr lang="en-US"/>
        </a:p>
      </dgm:t>
    </dgm:pt>
    <dgm:pt modelId="{32F4AD00-2615-E843-A25B-1A1497EEDE37}" type="parTrans" cxnId="{2DCA7BD3-4264-494E-BB8E-D81E5D4184AC}">
      <dgm:prSet/>
      <dgm:spPr/>
      <dgm:t>
        <a:bodyPr/>
        <a:lstStyle/>
        <a:p>
          <a:endParaRPr lang="en-US"/>
        </a:p>
      </dgm:t>
    </dgm:pt>
    <dgm:pt modelId="{43587309-458B-0E4E-AE5B-E879DFC43D0D}" type="sibTrans" cxnId="{2DCA7BD3-4264-494E-BB8E-D81E5D4184AC}">
      <dgm:prSet/>
      <dgm:spPr/>
      <dgm:t>
        <a:bodyPr/>
        <a:lstStyle/>
        <a:p>
          <a:endParaRPr lang="en-US"/>
        </a:p>
      </dgm:t>
    </dgm:pt>
    <dgm:pt modelId="{620CFA38-D268-0740-96B5-D69037C4795E}">
      <dgm:prSet>
        <dgm:style>
          <a:lnRef idx="3">
            <a:schemeClr val="lt1"/>
          </a:lnRef>
          <a:fillRef idx="1">
            <a:schemeClr val="accent6"/>
          </a:fillRef>
          <a:effectRef idx="1">
            <a:schemeClr val="accent6"/>
          </a:effectRef>
          <a:fontRef idx="minor">
            <a:schemeClr val="lt1"/>
          </a:fontRef>
        </dgm:style>
      </dgm:prSet>
      <dgm:spPr/>
      <dgm:t>
        <a:bodyPr/>
        <a:lstStyle/>
        <a:p>
          <a:r>
            <a:rPr lang="en-US" i="1"/>
            <a:t>If yes, proceed.    </a:t>
          </a:r>
          <a:endParaRPr lang="en-US"/>
        </a:p>
      </dgm:t>
    </dgm:pt>
    <dgm:pt modelId="{F7DD86A1-7631-2548-BAD4-0541C70BCE7D}" type="parTrans" cxnId="{0B29F453-3AB6-284E-B8F4-CA70AAE5E454}">
      <dgm:prSet/>
      <dgm:spPr/>
      <dgm:t>
        <a:bodyPr/>
        <a:lstStyle/>
        <a:p>
          <a:endParaRPr lang="en-US"/>
        </a:p>
      </dgm:t>
    </dgm:pt>
    <dgm:pt modelId="{3D98B454-0C4E-3445-ABDC-DA16375254E5}" type="sibTrans" cxnId="{0B29F453-3AB6-284E-B8F4-CA70AAE5E454}">
      <dgm:prSet/>
      <dgm:spPr/>
      <dgm:t>
        <a:bodyPr/>
        <a:lstStyle/>
        <a:p>
          <a:endParaRPr lang="en-US"/>
        </a:p>
      </dgm:t>
    </dgm:pt>
    <dgm:pt modelId="{6CBBFD5A-AF36-9E47-A469-996E95F16BA9}">
      <dgm:prSet>
        <dgm:style>
          <a:lnRef idx="3">
            <a:schemeClr val="lt1"/>
          </a:lnRef>
          <a:fillRef idx="1">
            <a:schemeClr val="accent6"/>
          </a:fillRef>
          <a:effectRef idx="1">
            <a:schemeClr val="accent6"/>
          </a:effectRef>
          <a:fontRef idx="minor">
            <a:schemeClr val="lt1"/>
          </a:fontRef>
        </dgm:style>
      </dgm:prSet>
      <dgm:spPr/>
      <dgm:t>
        <a:bodyPr/>
        <a:lstStyle/>
        <a:p>
          <a:r>
            <a:rPr lang="en-US" i="1"/>
            <a:t>If no, what support can we offer the student until a face to face opportunity arises?  </a:t>
          </a:r>
          <a:endParaRPr lang="en-US"/>
        </a:p>
      </dgm:t>
    </dgm:pt>
    <dgm:pt modelId="{2D74FF8C-8567-3741-B41F-6C6B757CC5F8}" type="parTrans" cxnId="{A1B77CD4-905C-2A49-92EB-ECA27474DA09}">
      <dgm:prSet/>
      <dgm:spPr/>
      <dgm:t>
        <a:bodyPr/>
        <a:lstStyle/>
        <a:p>
          <a:endParaRPr lang="en-US"/>
        </a:p>
      </dgm:t>
    </dgm:pt>
    <dgm:pt modelId="{05F27F58-CF01-7C44-B692-B5BCCA467144}" type="sibTrans" cxnId="{A1B77CD4-905C-2A49-92EB-ECA27474DA09}">
      <dgm:prSet/>
      <dgm:spPr/>
      <dgm:t>
        <a:bodyPr/>
        <a:lstStyle/>
        <a:p>
          <a:endParaRPr lang="en-US"/>
        </a:p>
      </dgm:t>
    </dgm:pt>
    <dgm:pt modelId="{4D1362BF-F4CD-CD41-B123-F7D8B3606B8C}" type="pres">
      <dgm:prSet presAssocID="{8288D1D4-0B23-6D4E-BDDB-56C787C21B72}" presName="diagram" presStyleCnt="0">
        <dgm:presLayoutVars>
          <dgm:chPref val="1"/>
          <dgm:dir/>
          <dgm:animOne val="branch"/>
          <dgm:animLvl val="lvl"/>
          <dgm:resizeHandles val="exact"/>
        </dgm:presLayoutVars>
      </dgm:prSet>
      <dgm:spPr/>
    </dgm:pt>
    <dgm:pt modelId="{E667642B-672C-D24D-B019-59EB9F06637B}" type="pres">
      <dgm:prSet presAssocID="{9A8A2FB2-E380-214D-8E62-56F2D95F5C66}" presName="root1" presStyleCnt="0"/>
      <dgm:spPr/>
    </dgm:pt>
    <dgm:pt modelId="{ECBDDF51-1201-3D43-9D38-E6B014EFDF47}" type="pres">
      <dgm:prSet presAssocID="{9A8A2FB2-E380-214D-8E62-56F2D95F5C66}" presName="LevelOneTextNode" presStyleLbl="node0" presStyleIdx="0" presStyleCnt="5" custLinFactX="-59982" custLinFactY="22533" custLinFactNeighborX="-100000" custLinFactNeighborY="100000">
        <dgm:presLayoutVars>
          <dgm:chPref val="3"/>
        </dgm:presLayoutVars>
      </dgm:prSet>
      <dgm:spPr/>
    </dgm:pt>
    <dgm:pt modelId="{06A1B414-3337-CC41-9254-277416CCABF5}" type="pres">
      <dgm:prSet presAssocID="{9A8A2FB2-E380-214D-8E62-56F2D95F5C66}" presName="level2hierChild" presStyleCnt="0"/>
      <dgm:spPr/>
    </dgm:pt>
    <dgm:pt modelId="{03D48C82-2CB6-9346-B51C-966C3B7F2E0A}" type="pres">
      <dgm:prSet presAssocID="{B6457D60-AC65-8040-98AA-E395D49A5FEC}" presName="root1" presStyleCnt="0"/>
      <dgm:spPr/>
    </dgm:pt>
    <dgm:pt modelId="{7C549676-48DF-0449-B0AA-DE98C3B5A5A2}" type="pres">
      <dgm:prSet presAssocID="{B6457D60-AC65-8040-98AA-E395D49A5FEC}" presName="LevelOneTextNode" presStyleLbl="node0" presStyleIdx="1" presStyleCnt="5" custLinFactNeighborX="-11906" custLinFactNeighborY="-74300">
        <dgm:presLayoutVars>
          <dgm:chPref val="3"/>
        </dgm:presLayoutVars>
      </dgm:prSet>
      <dgm:spPr/>
    </dgm:pt>
    <dgm:pt modelId="{00F9CB9D-4513-AB4C-B829-F35D98E6204B}" type="pres">
      <dgm:prSet presAssocID="{B6457D60-AC65-8040-98AA-E395D49A5FEC}" presName="level2hierChild" presStyleCnt="0"/>
      <dgm:spPr/>
    </dgm:pt>
    <dgm:pt modelId="{653437F7-65F5-A34D-B3BA-A3DE2C5618A3}" type="pres">
      <dgm:prSet presAssocID="{384B063A-C4D1-C144-AA2D-E0D56E5F3A0E}" presName="root1" presStyleCnt="0"/>
      <dgm:spPr/>
    </dgm:pt>
    <dgm:pt modelId="{747FF33E-3AE9-0644-B504-511769D77BE7}" type="pres">
      <dgm:prSet presAssocID="{384B063A-C4D1-C144-AA2D-E0D56E5F3A0E}" presName="LevelOneTextNode" presStyleLbl="node0" presStyleIdx="2" presStyleCnt="5" custLinFactNeighborX="-11906" custLinFactNeighborY="-3452">
        <dgm:presLayoutVars>
          <dgm:chPref val="3"/>
        </dgm:presLayoutVars>
      </dgm:prSet>
      <dgm:spPr/>
    </dgm:pt>
    <dgm:pt modelId="{C7CB03D2-BB88-BD4F-9994-62C6183F05B5}" type="pres">
      <dgm:prSet presAssocID="{384B063A-C4D1-C144-AA2D-E0D56E5F3A0E}" presName="level2hierChild" presStyleCnt="0"/>
      <dgm:spPr/>
    </dgm:pt>
    <dgm:pt modelId="{186AA74C-AF4E-FE4C-9CB3-ACC57103003D}" type="pres">
      <dgm:prSet presAssocID="{620CFA38-D268-0740-96B5-D69037C4795E}" presName="root1" presStyleCnt="0"/>
      <dgm:spPr/>
    </dgm:pt>
    <dgm:pt modelId="{61C3FDA3-23D9-5241-B2E4-BBFA4AE3AD17}" type="pres">
      <dgm:prSet presAssocID="{620CFA38-D268-0740-96B5-D69037C4795E}" presName="LevelOneTextNode" presStyleLbl="node0" presStyleIdx="3" presStyleCnt="5" custLinFactX="39619" custLinFactY="-100000" custLinFactNeighborX="100000" custLinFactNeighborY="-110701">
        <dgm:presLayoutVars>
          <dgm:chPref val="3"/>
        </dgm:presLayoutVars>
      </dgm:prSet>
      <dgm:spPr/>
    </dgm:pt>
    <dgm:pt modelId="{9D618B66-C40F-834A-B662-4059E7C642B3}" type="pres">
      <dgm:prSet presAssocID="{620CFA38-D268-0740-96B5-D69037C4795E}" presName="level2hierChild" presStyleCnt="0"/>
      <dgm:spPr/>
    </dgm:pt>
    <dgm:pt modelId="{D96EC069-96B5-8042-A52D-C1612C04717A}" type="pres">
      <dgm:prSet presAssocID="{6CBBFD5A-AF36-9E47-A469-996E95F16BA9}" presName="root1" presStyleCnt="0"/>
      <dgm:spPr/>
    </dgm:pt>
    <dgm:pt modelId="{45CBEAFA-9941-F447-9F59-EBE7A33E17EB}" type="pres">
      <dgm:prSet presAssocID="{6CBBFD5A-AF36-9E47-A469-996E95F16BA9}" presName="LevelOneTextNode" presStyleLbl="node0" presStyleIdx="4" presStyleCnt="5" custLinFactX="41520" custLinFactY="-50725" custLinFactNeighborX="100000" custLinFactNeighborY="-100000">
        <dgm:presLayoutVars>
          <dgm:chPref val="3"/>
        </dgm:presLayoutVars>
      </dgm:prSet>
      <dgm:spPr/>
    </dgm:pt>
    <dgm:pt modelId="{C0678B84-B31B-574B-8F65-8447BD5D9B85}" type="pres">
      <dgm:prSet presAssocID="{6CBBFD5A-AF36-9E47-A469-996E95F16BA9}" presName="level2hierChild" presStyleCnt="0"/>
      <dgm:spPr/>
    </dgm:pt>
  </dgm:ptLst>
  <dgm:cxnLst>
    <dgm:cxn modelId="{058F6F05-93A2-054B-94C4-57282A35E2C4}" type="presOf" srcId="{6CBBFD5A-AF36-9E47-A469-996E95F16BA9}" destId="{45CBEAFA-9941-F447-9F59-EBE7A33E17EB}" srcOrd="0" destOrd="0" presId="urn:microsoft.com/office/officeart/2005/8/layout/hierarchy2"/>
    <dgm:cxn modelId="{894B9519-8718-D349-AD95-B69812B5A82F}" type="presOf" srcId="{384B063A-C4D1-C144-AA2D-E0D56E5F3A0E}" destId="{747FF33E-3AE9-0644-B504-511769D77BE7}" srcOrd="0" destOrd="0" presId="urn:microsoft.com/office/officeart/2005/8/layout/hierarchy2"/>
    <dgm:cxn modelId="{E32B782F-3AE5-8747-BB1A-EEDBA87DE734}" type="presOf" srcId="{8288D1D4-0B23-6D4E-BDDB-56C787C21B72}" destId="{4D1362BF-F4CD-CD41-B123-F7D8B3606B8C}" srcOrd="0" destOrd="0" presId="urn:microsoft.com/office/officeart/2005/8/layout/hierarchy2"/>
    <dgm:cxn modelId="{0B29F453-3AB6-284E-B8F4-CA70AAE5E454}" srcId="{8288D1D4-0B23-6D4E-BDDB-56C787C21B72}" destId="{620CFA38-D268-0740-96B5-D69037C4795E}" srcOrd="3" destOrd="0" parTransId="{F7DD86A1-7631-2548-BAD4-0541C70BCE7D}" sibTransId="{3D98B454-0C4E-3445-ABDC-DA16375254E5}"/>
    <dgm:cxn modelId="{4D7BAB8D-F391-7448-BD50-2816BC4592EC}" type="presOf" srcId="{620CFA38-D268-0740-96B5-D69037C4795E}" destId="{61C3FDA3-23D9-5241-B2E4-BBFA4AE3AD17}" srcOrd="0" destOrd="0" presId="urn:microsoft.com/office/officeart/2005/8/layout/hierarchy2"/>
    <dgm:cxn modelId="{D52A9D92-0677-994E-9E22-821DF69EFED4}" srcId="{8288D1D4-0B23-6D4E-BDDB-56C787C21B72}" destId="{9A8A2FB2-E380-214D-8E62-56F2D95F5C66}" srcOrd="0" destOrd="0" parTransId="{407E6582-5017-A048-BE16-C1DD706C34D8}" sibTransId="{45796CE1-5F4D-A845-BE9F-48E8CF15E364}"/>
    <dgm:cxn modelId="{584B399E-F700-B140-80EE-F8E206D55C9E}" srcId="{8288D1D4-0B23-6D4E-BDDB-56C787C21B72}" destId="{B6457D60-AC65-8040-98AA-E395D49A5FEC}" srcOrd="1" destOrd="0" parTransId="{801F1A8B-CD2C-574B-A8BA-C83CD1D8EFD5}" sibTransId="{1F9206D0-885A-4B49-9627-E3AD642D0FF8}"/>
    <dgm:cxn modelId="{3672F2D1-9DA6-7444-AB27-724F890534AE}" type="presOf" srcId="{B6457D60-AC65-8040-98AA-E395D49A5FEC}" destId="{7C549676-48DF-0449-B0AA-DE98C3B5A5A2}" srcOrd="0" destOrd="0" presId="urn:microsoft.com/office/officeart/2005/8/layout/hierarchy2"/>
    <dgm:cxn modelId="{2DCA7BD3-4264-494E-BB8E-D81E5D4184AC}" srcId="{8288D1D4-0B23-6D4E-BDDB-56C787C21B72}" destId="{384B063A-C4D1-C144-AA2D-E0D56E5F3A0E}" srcOrd="2" destOrd="0" parTransId="{32F4AD00-2615-E843-A25B-1A1497EEDE37}" sibTransId="{43587309-458B-0E4E-AE5B-E879DFC43D0D}"/>
    <dgm:cxn modelId="{A1B77CD4-905C-2A49-92EB-ECA27474DA09}" srcId="{8288D1D4-0B23-6D4E-BDDB-56C787C21B72}" destId="{6CBBFD5A-AF36-9E47-A469-996E95F16BA9}" srcOrd="4" destOrd="0" parTransId="{2D74FF8C-8567-3741-B41F-6C6B757CC5F8}" sibTransId="{05F27F58-CF01-7C44-B692-B5BCCA467144}"/>
    <dgm:cxn modelId="{9D2045D6-CF88-4B4F-91BD-5C3C60836EFC}" type="presOf" srcId="{9A8A2FB2-E380-214D-8E62-56F2D95F5C66}" destId="{ECBDDF51-1201-3D43-9D38-E6B014EFDF47}" srcOrd="0" destOrd="0" presId="urn:microsoft.com/office/officeart/2005/8/layout/hierarchy2"/>
    <dgm:cxn modelId="{60645F88-32CF-D749-9196-7C4D90E2847D}" type="presParOf" srcId="{4D1362BF-F4CD-CD41-B123-F7D8B3606B8C}" destId="{E667642B-672C-D24D-B019-59EB9F06637B}" srcOrd="0" destOrd="0" presId="urn:microsoft.com/office/officeart/2005/8/layout/hierarchy2"/>
    <dgm:cxn modelId="{2EBC91DE-3D6B-D348-95DE-C0D9DC706479}" type="presParOf" srcId="{E667642B-672C-D24D-B019-59EB9F06637B}" destId="{ECBDDF51-1201-3D43-9D38-E6B014EFDF47}" srcOrd="0" destOrd="0" presId="urn:microsoft.com/office/officeart/2005/8/layout/hierarchy2"/>
    <dgm:cxn modelId="{B68367A9-D45C-CD4C-A04C-9F6DA21E3327}" type="presParOf" srcId="{E667642B-672C-D24D-B019-59EB9F06637B}" destId="{06A1B414-3337-CC41-9254-277416CCABF5}" srcOrd="1" destOrd="0" presId="urn:microsoft.com/office/officeart/2005/8/layout/hierarchy2"/>
    <dgm:cxn modelId="{EE6E7F86-C917-3544-AFE4-1F1AE1E9C84F}" type="presParOf" srcId="{4D1362BF-F4CD-CD41-B123-F7D8B3606B8C}" destId="{03D48C82-2CB6-9346-B51C-966C3B7F2E0A}" srcOrd="1" destOrd="0" presId="urn:microsoft.com/office/officeart/2005/8/layout/hierarchy2"/>
    <dgm:cxn modelId="{CA34E810-4AD8-894A-8AF0-3C86B7477C98}" type="presParOf" srcId="{03D48C82-2CB6-9346-B51C-966C3B7F2E0A}" destId="{7C549676-48DF-0449-B0AA-DE98C3B5A5A2}" srcOrd="0" destOrd="0" presId="urn:microsoft.com/office/officeart/2005/8/layout/hierarchy2"/>
    <dgm:cxn modelId="{43892B63-19A4-1E42-AD4B-4DA6027FEDE4}" type="presParOf" srcId="{03D48C82-2CB6-9346-B51C-966C3B7F2E0A}" destId="{00F9CB9D-4513-AB4C-B829-F35D98E6204B}" srcOrd="1" destOrd="0" presId="urn:microsoft.com/office/officeart/2005/8/layout/hierarchy2"/>
    <dgm:cxn modelId="{9AD3C529-F84A-0C49-A3EA-40487EB8996E}" type="presParOf" srcId="{4D1362BF-F4CD-CD41-B123-F7D8B3606B8C}" destId="{653437F7-65F5-A34D-B3BA-A3DE2C5618A3}" srcOrd="2" destOrd="0" presId="urn:microsoft.com/office/officeart/2005/8/layout/hierarchy2"/>
    <dgm:cxn modelId="{D700D53F-3CF9-0247-8689-2AB396A7E8E8}" type="presParOf" srcId="{653437F7-65F5-A34D-B3BA-A3DE2C5618A3}" destId="{747FF33E-3AE9-0644-B504-511769D77BE7}" srcOrd="0" destOrd="0" presId="urn:microsoft.com/office/officeart/2005/8/layout/hierarchy2"/>
    <dgm:cxn modelId="{C6A584B1-709B-D842-8D9F-53487F1AF017}" type="presParOf" srcId="{653437F7-65F5-A34D-B3BA-A3DE2C5618A3}" destId="{C7CB03D2-BB88-BD4F-9994-62C6183F05B5}" srcOrd="1" destOrd="0" presId="urn:microsoft.com/office/officeart/2005/8/layout/hierarchy2"/>
    <dgm:cxn modelId="{4A7890B2-46EC-AA43-A503-A676A3F67016}" type="presParOf" srcId="{4D1362BF-F4CD-CD41-B123-F7D8B3606B8C}" destId="{186AA74C-AF4E-FE4C-9CB3-ACC57103003D}" srcOrd="3" destOrd="0" presId="urn:microsoft.com/office/officeart/2005/8/layout/hierarchy2"/>
    <dgm:cxn modelId="{938BCCE8-B3F8-B84E-9676-6BA0545BD2C9}" type="presParOf" srcId="{186AA74C-AF4E-FE4C-9CB3-ACC57103003D}" destId="{61C3FDA3-23D9-5241-B2E4-BBFA4AE3AD17}" srcOrd="0" destOrd="0" presId="urn:microsoft.com/office/officeart/2005/8/layout/hierarchy2"/>
    <dgm:cxn modelId="{BB7627DA-ADBA-8F47-A462-2963D815A6B4}" type="presParOf" srcId="{186AA74C-AF4E-FE4C-9CB3-ACC57103003D}" destId="{9D618B66-C40F-834A-B662-4059E7C642B3}" srcOrd="1" destOrd="0" presId="urn:microsoft.com/office/officeart/2005/8/layout/hierarchy2"/>
    <dgm:cxn modelId="{AF1013DB-4057-0D47-8362-5D85A5464949}" type="presParOf" srcId="{4D1362BF-F4CD-CD41-B123-F7D8B3606B8C}" destId="{D96EC069-96B5-8042-A52D-C1612C04717A}" srcOrd="4" destOrd="0" presId="urn:microsoft.com/office/officeart/2005/8/layout/hierarchy2"/>
    <dgm:cxn modelId="{BFB941D9-1680-0945-AC07-183C8D4FBDF4}" type="presParOf" srcId="{D96EC069-96B5-8042-A52D-C1612C04717A}" destId="{45CBEAFA-9941-F447-9F59-EBE7A33E17EB}" srcOrd="0" destOrd="0" presId="urn:microsoft.com/office/officeart/2005/8/layout/hierarchy2"/>
    <dgm:cxn modelId="{12088B6D-9E65-8A44-8C50-7693980FF6C3}" type="presParOf" srcId="{D96EC069-96B5-8042-A52D-C1612C04717A}" destId="{C0678B84-B31B-574B-8F65-8447BD5D9B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88D1D4-0B23-6D4E-BDDB-56C787C21B72}"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9A8A2FB2-E380-214D-8E62-56F2D95F5C66}">
      <dgm:prSet>
        <dgm:style>
          <a:lnRef idx="0">
            <a:schemeClr val="accent5"/>
          </a:lnRef>
          <a:fillRef idx="3">
            <a:schemeClr val="accent5"/>
          </a:fillRef>
          <a:effectRef idx="3">
            <a:schemeClr val="accent5"/>
          </a:effectRef>
          <a:fontRef idx="minor">
            <a:schemeClr val="lt1"/>
          </a:fontRef>
        </dgm:style>
      </dgm:prSet>
      <dgm:spPr>
        <a:ln>
          <a:solidFill>
            <a:schemeClr val="tx1"/>
          </a:solidFill>
        </a:ln>
      </dgm:spPr>
      <dgm:t>
        <a:bodyPr/>
        <a:lstStyle/>
        <a:p>
          <a:r>
            <a:rPr lang="en-US" i="1"/>
            <a:t>Do you feel you have enough information to move to the next step?  Qualification, Triennial Review, Dismissal?  </a:t>
          </a:r>
          <a:endParaRPr lang="en-US"/>
        </a:p>
      </dgm:t>
    </dgm:pt>
    <dgm:pt modelId="{407E6582-5017-A048-BE16-C1DD706C34D8}" type="parTrans" cxnId="{D52A9D92-0677-994E-9E22-821DF69EFED4}">
      <dgm:prSet/>
      <dgm:spPr/>
      <dgm:t>
        <a:bodyPr/>
        <a:lstStyle/>
        <a:p>
          <a:endParaRPr lang="en-US"/>
        </a:p>
      </dgm:t>
    </dgm:pt>
    <dgm:pt modelId="{45796CE1-5F4D-A845-BE9F-48E8CF15E364}" type="sibTrans" cxnId="{D52A9D92-0677-994E-9E22-821DF69EFED4}">
      <dgm:prSet/>
      <dgm:spPr/>
      <dgm:t>
        <a:bodyPr/>
        <a:lstStyle/>
        <a:p>
          <a:endParaRPr lang="en-US"/>
        </a:p>
      </dgm:t>
    </dgm:pt>
    <dgm:pt modelId="{B6457D60-AC65-8040-98AA-E395D49A5FEC}">
      <dgm:prSet>
        <dgm:style>
          <a:lnRef idx="0">
            <a:schemeClr val="accent5"/>
          </a:lnRef>
          <a:fillRef idx="3">
            <a:schemeClr val="accent5"/>
          </a:fillRef>
          <a:effectRef idx="3">
            <a:schemeClr val="accent5"/>
          </a:effectRef>
          <a:fontRef idx="minor">
            <a:schemeClr val="lt1"/>
          </a:fontRef>
        </dgm:style>
      </dgm:prSet>
      <dgm:spPr>
        <a:ln>
          <a:solidFill>
            <a:schemeClr val="tx1"/>
          </a:solidFill>
        </a:ln>
      </dgm:spPr>
      <dgm:t>
        <a:bodyPr/>
        <a:lstStyle/>
        <a:p>
          <a:r>
            <a:rPr lang="en-US" i="1"/>
            <a:t>If yes, proceed.  </a:t>
          </a:r>
          <a:endParaRPr lang="en-US"/>
        </a:p>
      </dgm:t>
    </dgm:pt>
    <dgm:pt modelId="{801F1A8B-CD2C-574B-A8BA-C83CD1D8EFD5}" type="parTrans" cxnId="{584B399E-F700-B140-80EE-F8E206D55C9E}">
      <dgm:prSet/>
      <dgm:spPr/>
      <dgm:t>
        <a:bodyPr/>
        <a:lstStyle/>
        <a:p>
          <a:endParaRPr lang="en-US"/>
        </a:p>
      </dgm:t>
    </dgm:pt>
    <dgm:pt modelId="{1F9206D0-885A-4B49-9627-E3AD642D0FF8}" type="sibTrans" cxnId="{584B399E-F700-B140-80EE-F8E206D55C9E}">
      <dgm:prSet/>
      <dgm:spPr/>
      <dgm:t>
        <a:bodyPr/>
        <a:lstStyle/>
        <a:p>
          <a:endParaRPr lang="en-US"/>
        </a:p>
      </dgm:t>
    </dgm:pt>
    <dgm:pt modelId="{384B063A-C4D1-C144-AA2D-E0D56E5F3A0E}">
      <dgm:prSet>
        <dgm:style>
          <a:lnRef idx="0">
            <a:schemeClr val="accent5"/>
          </a:lnRef>
          <a:fillRef idx="3">
            <a:schemeClr val="accent5"/>
          </a:fillRef>
          <a:effectRef idx="3">
            <a:schemeClr val="accent5"/>
          </a:effectRef>
          <a:fontRef idx="minor">
            <a:schemeClr val="lt1"/>
          </a:fontRef>
        </dgm:style>
      </dgm:prSet>
      <dgm:spPr>
        <a:ln>
          <a:solidFill>
            <a:schemeClr val="tx1"/>
          </a:solidFill>
        </a:ln>
      </dgm:spPr>
      <dgm:t>
        <a:bodyPr/>
        <a:lstStyle/>
        <a:p>
          <a:r>
            <a:rPr lang="en-US" i="1"/>
            <a:t>If no, can we get what we need to proceed?</a:t>
          </a:r>
          <a:endParaRPr lang="en-US"/>
        </a:p>
      </dgm:t>
    </dgm:pt>
    <dgm:pt modelId="{32F4AD00-2615-E843-A25B-1A1497EEDE37}" type="parTrans" cxnId="{2DCA7BD3-4264-494E-BB8E-D81E5D4184AC}">
      <dgm:prSet/>
      <dgm:spPr/>
      <dgm:t>
        <a:bodyPr/>
        <a:lstStyle/>
        <a:p>
          <a:endParaRPr lang="en-US"/>
        </a:p>
      </dgm:t>
    </dgm:pt>
    <dgm:pt modelId="{43587309-458B-0E4E-AE5B-E879DFC43D0D}" type="sibTrans" cxnId="{2DCA7BD3-4264-494E-BB8E-D81E5D4184AC}">
      <dgm:prSet/>
      <dgm:spPr/>
      <dgm:t>
        <a:bodyPr/>
        <a:lstStyle/>
        <a:p>
          <a:endParaRPr lang="en-US"/>
        </a:p>
      </dgm:t>
    </dgm:pt>
    <dgm:pt modelId="{620CFA38-D268-0740-96B5-D69037C4795E}">
      <dgm:prSet>
        <dgm:style>
          <a:lnRef idx="0">
            <a:schemeClr val="accent5"/>
          </a:lnRef>
          <a:fillRef idx="3">
            <a:schemeClr val="accent5"/>
          </a:fillRef>
          <a:effectRef idx="3">
            <a:schemeClr val="accent5"/>
          </a:effectRef>
          <a:fontRef idx="minor">
            <a:schemeClr val="lt1"/>
          </a:fontRef>
        </dgm:style>
      </dgm:prSet>
      <dgm:spPr>
        <a:ln>
          <a:solidFill>
            <a:schemeClr val="tx1"/>
          </a:solidFill>
        </a:ln>
      </dgm:spPr>
      <dgm:t>
        <a:bodyPr/>
        <a:lstStyle/>
        <a:p>
          <a:r>
            <a:rPr lang="en-US" i="1"/>
            <a:t>If yes, proceed.    </a:t>
          </a:r>
          <a:endParaRPr lang="en-US"/>
        </a:p>
      </dgm:t>
    </dgm:pt>
    <dgm:pt modelId="{F7DD86A1-7631-2548-BAD4-0541C70BCE7D}" type="parTrans" cxnId="{0B29F453-3AB6-284E-B8F4-CA70AAE5E454}">
      <dgm:prSet/>
      <dgm:spPr/>
      <dgm:t>
        <a:bodyPr/>
        <a:lstStyle/>
        <a:p>
          <a:endParaRPr lang="en-US"/>
        </a:p>
      </dgm:t>
    </dgm:pt>
    <dgm:pt modelId="{3D98B454-0C4E-3445-ABDC-DA16375254E5}" type="sibTrans" cxnId="{0B29F453-3AB6-284E-B8F4-CA70AAE5E454}">
      <dgm:prSet/>
      <dgm:spPr/>
      <dgm:t>
        <a:bodyPr/>
        <a:lstStyle/>
        <a:p>
          <a:endParaRPr lang="en-US"/>
        </a:p>
      </dgm:t>
    </dgm:pt>
    <dgm:pt modelId="{6CBBFD5A-AF36-9E47-A469-996E95F16BA9}">
      <dgm:prSet>
        <dgm:style>
          <a:lnRef idx="0">
            <a:schemeClr val="accent5"/>
          </a:lnRef>
          <a:fillRef idx="3">
            <a:schemeClr val="accent5"/>
          </a:fillRef>
          <a:effectRef idx="3">
            <a:schemeClr val="accent5"/>
          </a:effectRef>
          <a:fontRef idx="minor">
            <a:schemeClr val="lt1"/>
          </a:fontRef>
        </dgm:style>
      </dgm:prSet>
      <dgm:spPr>
        <a:ln>
          <a:solidFill>
            <a:schemeClr val="tx1"/>
          </a:solidFill>
        </a:ln>
      </dgm:spPr>
      <dgm:t>
        <a:bodyPr/>
        <a:lstStyle/>
        <a:p>
          <a:r>
            <a:rPr lang="en-US" i="1"/>
            <a:t>If no, what support can we offer the student until a face to face opportunity arises?  </a:t>
          </a:r>
          <a:endParaRPr lang="en-US"/>
        </a:p>
      </dgm:t>
    </dgm:pt>
    <dgm:pt modelId="{2D74FF8C-8567-3741-B41F-6C6B757CC5F8}" type="parTrans" cxnId="{A1B77CD4-905C-2A49-92EB-ECA27474DA09}">
      <dgm:prSet/>
      <dgm:spPr/>
      <dgm:t>
        <a:bodyPr/>
        <a:lstStyle/>
        <a:p>
          <a:endParaRPr lang="en-US"/>
        </a:p>
      </dgm:t>
    </dgm:pt>
    <dgm:pt modelId="{05F27F58-CF01-7C44-B692-B5BCCA467144}" type="sibTrans" cxnId="{A1B77CD4-905C-2A49-92EB-ECA27474DA09}">
      <dgm:prSet/>
      <dgm:spPr/>
      <dgm:t>
        <a:bodyPr/>
        <a:lstStyle/>
        <a:p>
          <a:endParaRPr lang="en-US"/>
        </a:p>
      </dgm:t>
    </dgm:pt>
    <dgm:pt modelId="{4D1362BF-F4CD-CD41-B123-F7D8B3606B8C}" type="pres">
      <dgm:prSet presAssocID="{8288D1D4-0B23-6D4E-BDDB-56C787C21B72}" presName="diagram" presStyleCnt="0">
        <dgm:presLayoutVars>
          <dgm:chPref val="1"/>
          <dgm:dir/>
          <dgm:animOne val="branch"/>
          <dgm:animLvl val="lvl"/>
          <dgm:resizeHandles val="exact"/>
        </dgm:presLayoutVars>
      </dgm:prSet>
      <dgm:spPr/>
    </dgm:pt>
    <dgm:pt modelId="{E667642B-672C-D24D-B019-59EB9F06637B}" type="pres">
      <dgm:prSet presAssocID="{9A8A2FB2-E380-214D-8E62-56F2D95F5C66}" presName="root1" presStyleCnt="0"/>
      <dgm:spPr/>
    </dgm:pt>
    <dgm:pt modelId="{ECBDDF51-1201-3D43-9D38-E6B014EFDF47}" type="pres">
      <dgm:prSet presAssocID="{9A8A2FB2-E380-214D-8E62-56F2D95F5C66}" presName="LevelOneTextNode" presStyleLbl="node0" presStyleIdx="0" presStyleCnt="5" custLinFactX="-59982" custLinFactY="22533" custLinFactNeighborX="-100000" custLinFactNeighborY="100000">
        <dgm:presLayoutVars>
          <dgm:chPref val="3"/>
        </dgm:presLayoutVars>
      </dgm:prSet>
      <dgm:spPr/>
    </dgm:pt>
    <dgm:pt modelId="{06A1B414-3337-CC41-9254-277416CCABF5}" type="pres">
      <dgm:prSet presAssocID="{9A8A2FB2-E380-214D-8E62-56F2D95F5C66}" presName="level2hierChild" presStyleCnt="0"/>
      <dgm:spPr/>
    </dgm:pt>
    <dgm:pt modelId="{03D48C82-2CB6-9346-B51C-966C3B7F2E0A}" type="pres">
      <dgm:prSet presAssocID="{B6457D60-AC65-8040-98AA-E395D49A5FEC}" presName="root1" presStyleCnt="0"/>
      <dgm:spPr/>
    </dgm:pt>
    <dgm:pt modelId="{7C549676-48DF-0449-B0AA-DE98C3B5A5A2}" type="pres">
      <dgm:prSet presAssocID="{B6457D60-AC65-8040-98AA-E395D49A5FEC}" presName="LevelOneTextNode" presStyleLbl="node0" presStyleIdx="1" presStyleCnt="5" custLinFactNeighborX="-11906" custLinFactNeighborY="-74300">
        <dgm:presLayoutVars>
          <dgm:chPref val="3"/>
        </dgm:presLayoutVars>
      </dgm:prSet>
      <dgm:spPr/>
    </dgm:pt>
    <dgm:pt modelId="{00F9CB9D-4513-AB4C-B829-F35D98E6204B}" type="pres">
      <dgm:prSet presAssocID="{B6457D60-AC65-8040-98AA-E395D49A5FEC}" presName="level2hierChild" presStyleCnt="0"/>
      <dgm:spPr/>
    </dgm:pt>
    <dgm:pt modelId="{653437F7-65F5-A34D-B3BA-A3DE2C5618A3}" type="pres">
      <dgm:prSet presAssocID="{384B063A-C4D1-C144-AA2D-E0D56E5F3A0E}" presName="root1" presStyleCnt="0"/>
      <dgm:spPr/>
    </dgm:pt>
    <dgm:pt modelId="{747FF33E-3AE9-0644-B504-511769D77BE7}" type="pres">
      <dgm:prSet presAssocID="{384B063A-C4D1-C144-AA2D-E0D56E5F3A0E}" presName="LevelOneTextNode" presStyleLbl="node0" presStyleIdx="2" presStyleCnt="5" custLinFactNeighborX="-11906" custLinFactNeighborY="-3452">
        <dgm:presLayoutVars>
          <dgm:chPref val="3"/>
        </dgm:presLayoutVars>
      </dgm:prSet>
      <dgm:spPr/>
    </dgm:pt>
    <dgm:pt modelId="{C7CB03D2-BB88-BD4F-9994-62C6183F05B5}" type="pres">
      <dgm:prSet presAssocID="{384B063A-C4D1-C144-AA2D-E0D56E5F3A0E}" presName="level2hierChild" presStyleCnt="0"/>
      <dgm:spPr/>
    </dgm:pt>
    <dgm:pt modelId="{186AA74C-AF4E-FE4C-9CB3-ACC57103003D}" type="pres">
      <dgm:prSet presAssocID="{620CFA38-D268-0740-96B5-D69037C4795E}" presName="root1" presStyleCnt="0"/>
      <dgm:spPr/>
    </dgm:pt>
    <dgm:pt modelId="{61C3FDA3-23D9-5241-B2E4-BBFA4AE3AD17}" type="pres">
      <dgm:prSet presAssocID="{620CFA38-D268-0740-96B5-D69037C4795E}" presName="LevelOneTextNode" presStyleLbl="node0" presStyleIdx="3" presStyleCnt="5" custLinFactX="39619" custLinFactY="-100000" custLinFactNeighborX="100000" custLinFactNeighborY="-110701">
        <dgm:presLayoutVars>
          <dgm:chPref val="3"/>
        </dgm:presLayoutVars>
      </dgm:prSet>
      <dgm:spPr/>
    </dgm:pt>
    <dgm:pt modelId="{9D618B66-C40F-834A-B662-4059E7C642B3}" type="pres">
      <dgm:prSet presAssocID="{620CFA38-D268-0740-96B5-D69037C4795E}" presName="level2hierChild" presStyleCnt="0"/>
      <dgm:spPr/>
    </dgm:pt>
    <dgm:pt modelId="{D96EC069-96B5-8042-A52D-C1612C04717A}" type="pres">
      <dgm:prSet presAssocID="{6CBBFD5A-AF36-9E47-A469-996E95F16BA9}" presName="root1" presStyleCnt="0"/>
      <dgm:spPr/>
    </dgm:pt>
    <dgm:pt modelId="{45CBEAFA-9941-F447-9F59-EBE7A33E17EB}" type="pres">
      <dgm:prSet presAssocID="{6CBBFD5A-AF36-9E47-A469-996E95F16BA9}" presName="LevelOneTextNode" presStyleLbl="node0" presStyleIdx="4" presStyleCnt="5" custLinFactX="41520" custLinFactY="-50725" custLinFactNeighborX="100000" custLinFactNeighborY="-100000">
        <dgm:presLayoutVars>
          <dgm:chPref val="3"/>
        </dgm:presLayoutVars>
      </dgm:prSet>
      <dgm:spPr/>
    </dgm:pt>
    <dgm:pt modelId="{C0678B84-B31B-574B-8F65-8447BD5D9B85}" type="pres">
      <dgm:prSet presAssocID="{6CBBFD5A-AF36-9E47-A469-996E95F16BA9}" presName="level2hierChild" presStyleCnt="0"/>
      <dgm:spPr/>
    </dgm:pt>
  </dgm:ptLst>
  <dgm:cxnLst>
    <dgm:cxn modelId="{058F6F05-93A2-054B-94C4-57282A35E2C4}" type="presOf" srcId="{6CBBFD5A-AF36-9E47-A469-996E95F16BA9}" destId="{45CBEAFA-9941-F447-9F59-EBE7A33E17EB}" srcOrd="0" destOrd="0" presId="urn:microsoft.com/office/officeart/2005/8/layout/hierarchy2"/>
    <dgm:cxn modelId="{894B9519-8718-D349-AD95-B69812B5A82F}" type="presOf" srcId="{384B063A-C4D1-C144-AA2D-E0D56E5F3A0E}" destId="{747FF33E-3AE9-0644-B504-511769D77BE7}" srcOrd="0" destOrd="0" presId="urn:microsoft.com/office/officeart/2005/8/layout/hierarchy2"/>
    <dgm:cxn modelId="{E32B782F-3AE5-8747-BB1A-EEDBA87DE734}" type="presOf" srcId="{8288D1D4-0B23-6D4E-BDDB-56C787C21B72}" destId="{4D1362BF-F4CD-CD41-B123-F7D8B3606B8C}" srcOrd="0" destOrd="0" presId="urn:microsoft.com/office/officeart/2005/8/layout/hierarchy2"/>
    <dgm:cxn modelId="{0B29F453-3AB6-284E-B8F4-CA70AAE5E454}" srcId="{8288D1D4-0B23-6D4E-BDDB-56C787C21B72}" destId="{620CFA38-D268-0740-96B5-D69037C4795E}" srcOrd="3" destOrd="0" parTransId="{F7DD86A1-7631-2548-BAD4-0541C70BCE7D}" sibTransId="{3D98B454-0C4E-3445-ABDC-DA16375254E5}"/>
    <dgm:cxn modelId="{4D7BAB8D-F391-7448-BD50-2816BC4592EC}" type="presOf" srcId="{620CFA38-D268-0740-96B5-D69037C4795E}" destId="{61C3FDA3-23D9-5241-B2E4-BBFA4AE3AD17}" srcOrd="0" destOrd="0" presId="urn:microsoft.com/office/officeart/2005/8/layout/hierarchy2"/>
    <dgm:cxn modelId="{D52A9D92-0677-994E-9E22-821DF69EFED4}" srcId="{8288D1D4-0B23-6D4E-BDDB-56C787C21B72}" destId="{9A8A2FB2-E380-214D-8E62-56F2D95F5C66}" srcOrd="0" destOrd="0" parTransId="{407E6582-5017-A048-BE16-C1DD706C34D8}" sibTransId="{45796CE1-5F4D-A845-BE9F-48E8CF15E364}"/>
    <dgm:cxn modelId="{584B399E-F700-B140-80EE-F8E206D55C9E}" srcId="{8288D1D4-0B23-6D4E-BDDB-56C787C21B72}" destId="{B6457D60-AC65-8040-98AA-E395D49A5FEC}" srcOrd="1" destOrd="0" parTransId="{801F1A8B-CD2C-574B-A8BA-C83CD1D8EFD5}" sibTransId="{1F9206D0-885A-4B49-9627-E3AD642D0FF8}"/>
    <dgm:cxn modelId="{3672F2D1-9DA6-7444-AB27-724F890534AE}" type="presOf" srcId="{B6457D60-AC65-8040-98AA-E395D49A5FEC}" destId="{7C549676-48DF-0449-B0AA-DE98C3B5A5A2}" srcOrd="0" destOrd="0" presId="urn:microsoft.com/office/officeart/2005/8/layout/hierarchy2"/>
    <dgm:cxn modelId="{2DCA7BD3-4264-494E-BB8E-D81E5D4184AC}" srcId="{8288D1D4-0B23-6D4E-BDDB-56C787C21B72}" destId="{384B063A-C4D1-C144-AA2D-E0D56E5F3A0E}" srcOrd="2" destOrd="0" parTransId="{32F4AD00-2615-E843-A25B-1A1497EEDE37}" sibTransId="{43587309-458B-0E4E-AE5B-E879DFC43D0D}"/>
    <dgm:cxn modelId="{A1B77CD4-905C-2A49-92EB-ECA27474DA09}" srcId="{8288D1D4-0B23-6D4E-BDDB-56C787C21B72}" destId="{6CBBFD5A-AF36-9E47-A469-996E95F16BA9}" srcOrd="4" destOrd="0" parTransId="{2D74FF8C-8567-3741-B41F-6C6B757CC5F8}" sibTransId="{05F27F58-CF01-7C44-B692-B5BCCA467144}"/>
    <dgm:cxn modelId="{9D2045D6-CF88-4B4F-91BD-5C3C60836EFC}" type="presOf" srcId="{9A8A2FB2-E380-214D-8E62-56F2D95F5C66}" destId="{ECBDDF51-1201-3D43-9D38-E6B014EFDF47}" srcOrd="0" destOrd="0" presId="urn:microsoft.com/office/officeart/2005/8/layout/hierarchy2"/>
    <dgm:cxn modelId="{60645F88-32CF-D749-9196-7C4D90E2847D}" type="presParOf" srcId="{4D1362BF-F4CD-CD41-B123-F7D8B3606B8C}" destId="{E667642B-672C-D24D-B019-59EB9F06637B}" srcOrd="0" destOrd="0" presId="urn:microsoft.com/office/officeart/2005/8/layout/hierarchy2"/>
    <dgm:cxn modelId="{2EBC91DE-3D6B-D348-95DE-C0D9DC706479}" type="presParOf" srcId="{E667642B-672C-D24D-B019-59EB9F06637B}" destId="{ECBDDF51-1201-3D43-9D38-E6B014EFDF47}" srcOrd="0" destOrd="0" presId="urn:microsoft.com/office/officeart/2005/8/layout/hierarchy2"/>
    <dgm:cxn modelId="{B68367A9-D45C-CD4C-A04C-9F6DA21E3327}" type="presParOf" srcId="{E667642B-672C-D24D-B019-59EB9F06637B}" destId="{06A1B414-3337-CC41-9254-277416CCABF5}" srcOrd="1" destOrd="0" presId="urn:microsoft.com/office/officeart/2005/8/layout/hierarchy2"/>
    <dgm:cxn modelId="{EE6E7F86-C917-3544-AFE4-1F1AE1E9C84F}" type="presParOf" srcId="{4D1362BF-F4CD-CD41-B123-F7D8B3606B8C}" destId="{03D48C82-2CB6-9346-B51C-966C3B7F2E0A}" srcOrd="1" destOrd="0" presId="urn:microsoft.com/office/officeart/2005/8/layout/hierarchy2"/>
    <dgm:cxn modelId="{CA34E810-4AD8-894A-8AF0-3C86B7477C98}" type="presParOf" srcId="{03D48C82-2CB6-9346-B51C-966C3B7F2E0A}" destId="{7C549676-48DF-0449-B0AA-DE98C3B5A5A2}" srcOrd="0" destOrd="0" presId="urn:microsoft.com/office/officeart/2005/8/layout/hierarchy2"/>
    <dgm:cxn modelId="{43892B63-19A4-1E42-AD4B-4DA6027FEDE4}" type="presParOf" srcId="{03D48C82-2CB6-9346-B51C-966C3B7F2E0A}" destId="{00F9CB9D-4513-AB4C-B829-F35D98E6204B}" srcOrd="1" destOrd="0" presId="urn:microsoft.com/office/officeart/2005/8/layout/hierarchy2"/>
    <dgm:cxn modelId="{9AD3C529-F84A-0C49-A3EA-40487EB8996E}" type="presParOf" srcId="{4D1362BF-F4CD-CD41-B123-F7D8B3606B8C}" destId="{653437F7-65F5-A34D-B3BA-A3DE2C5618A3}" srcOrd="2" destOrd="0" presId="urn:microsoft.com/office/officeart/2005/8/layout/hierarchy2"/>
    <dgm:cxn modelId="{D700D53F-3CF9-0247-8689-2AB396A7E8E8}" type="presParOf" srcId="{653437F7-65F5-A34D-B3BA-A3DE2C5618A3}" destId="{747FF33E-3AE9-0644-B504-511769D77BE7}" srcOrd="0" destOrd="0" presId="urn:microsoft.com/office/officeart/2005/8/layout/hierarchy2"/>
    <dgm:cxn modelId="{C6A584B1-709B-D842-8D9F-53487F1AF017}" type="presParOf" srcId="{653437F7-65F5-A34D-B3BA-A3DE2C5618A3}" destId="{C7CB03D2-BB88-BD4F-9994-62C6183F05B5}" srcOrd="1" destOrd="0" presId="urn:microsoft.com/office/officeart/2005/8/layout/hierarchy2"/>
    <dgm:cxn modelId="{4A7890B2-46EC-AA43-A503-A676A3F67016}" type="presParOf" srcId="{4D1362BF-F4CD-CD41-B123-F7D8B3606B8C}" destId="{186AA74C-AF4E-FE4C-9CB3-ACC57103003D}" srcOrd="3" destOrd="0" presId="urn:microsoft.com/office/officeart/2005/8/layout/hierarchy2"/>
    <dgm:cxn modelId="{938BCCE8-B3F8-B84E-9676-6BA0545BD2C9}" type="presParOf" srcId="{186AA74C-AF4E-FE4C-9CB3-ACC57103003D}" destId="{61C3FDA3-23D9-5241-B2E4-BBFA4AE3AD17}" srcOrd="0" destOrd="0" presId="urn:microsoft.com/office/officeart/2005/8/layout/hierarchy2"/>
    <dgm:cxn modelId="{BB7627DA-ADBA-8F47-A462-2963D815A6B4}" type="presParOf" srcId="{186AA74C-AF4E-FE4C-9CB3-ACC57103003D}" destId="{9D618B66-C40F-834A-B662-4059E7C642B3}" srcOrd="1" destOrd="0" presId="urn:microsoft.com/office/officeart/2005/8/layout/hierarchy2"/>
    <dgm:cxn modelId="{AF1013DB-4057-0D47-8362-5D85A5464949}" type="presParOf" srcId="{4D1362BF-F4CD-CD41-B123-F7D8B3606B8C}" destId="{D96EC069-96B5-8042-A52D-C1612C04717A}" srcOrd="4" destOrd="0" presId="urn:microsoft.com/office/officeart/2005/8/layout/hierarchy2"/>
    <dgm:cxn modelId="{BFB941D9-1680-0945-AC07-183C8D4FBDF4}" type="presParOf" srcId="{D96EC069-96B5-8042-A52D-C1612C04717A}" destId="{45CBEAFA-9941-F447-9F59-EBE7A33E17EB}" srcOrd="0" destOrd="0" presId="urn:microsoft.com/office/officeart/2005/8/layout/hierarchy2"/>
    <dgm:cxn modelId="{12088B6D-9E65-8A44-8C50-7693980FF6C3}" type="presParOf" srcId="{D96EC069-96B5-8042-A52D-C1612C04717A}" destId="{C0678B84-B31B-574B-8F65-8447BD5D9B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88D1D4-0B23-6D4E-BDDB-56C787C21B72}"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9A8A2FB2-E380-214D-8E62-56F2D95F5C66}">
      <dgm:prSet/>
      <dgm:spPr>
        <a:solidFill>
          <a:schemeClr val="accent6">
            <a:lumMod val="75000"/>
          </a:schemeClr>
        </a:solidFill>
      </dgm:spPr>
      <dgm:t>
        <a:bodyPr/>
        <a:lstStyle/>
        <a:p>
          <a:r>
            <a:rPr lang="en-US" i="1"/>
            <a:t>Do you feel you have enough information to move to the next step?  Qualification, Triennial Review, Dismissal?  </a:t>
          </a:r>
          <a:endParaRPr lang="en-US"/>
        </a:p>
      </dgm:t>
    </dgm:pt>
    <dgm:pt modelId="{407E6582-5017-A048-BE16-C1DD706C34D8}" type="parTrans" cxnId="{D52A9D92-0677-994E-9E22-821DF69EFED4}">
      <dgm:prSet/>
      <dgm:spPr/>
      <dgm:t>
        <a:bodyPr/>
        <a:lstStyle/>
        <a:p>
          <a:endParaRPr lang="en-US"/>
        </a:p>
      </dgm:t>
    </dgm:pt>
    <dgm:pt modelId="{45796CE1-5F4D-A845-BE9F-48E8CF15E364}" type="sibTrans" cxnId="{D52A9D92-0677-994E-9E22-821DF69EFED4}">
      <dgm:prSet/>
      <dgm:spPr/>
      <dgm:t>
        <a:bodyPr/>
        <a:lstStyle/>
        <a:p>
          <a:endParaRPr lang="en-US"/>
        </a:p>
      </dgm:t>
    </dgm:pt>
    <dgm:pt modelId="{B6457D60-AC65-8040-98AA-E395D49A5FEC}">
      <dgm:prSet/>
      <dgm:spPr>
        <a:solidFill>
          <a:schemeClr val="accent6">
            <a:lumMod val="75000"/>
          </a:schemeClr>
        </a:solidFill>
      </dgm:spPr>
      <dgm:t>
        <a:bodyPr/>
        <a:lstStyle/>
        <a:p>
          <a:r>
            <a:rPr lang="en-US" i="1"/>
            <a:t>If yes, proceed.  </a:t>
          </a:r>
          <a:endParaRPr lang="en-US"/>
        </a:p>
      </dgm:t>
    </dgm:pt>
    <dgm:pt modelId="{801F1A8B-CD2C-574B-A8BA-C83CD1D8EFD5}" type="parTrans" cxnId="{584B399E-F700-B140-80EE-F8E206D55C9E}">
      <dgm:prSet/>
      <dgm:spPr/>
      <dgm:t>
        <a:bodyPr/>
        <a:lstStyle/>
        <a:p>
          <a:endParaRPr lang="en-US"/>
        </a:p>
      </dgm:t>
    </dgm:pt>
    <dgm:pt modelId="{1F9206D0-885A-4B49-9627-E3AD642D0FF8}" type="sibTrans" cxnId="{584B399E-F700-B140-80EE-F8E206D55C9E}">
      <dgm:prSet/>
      <dgm:spPr/>
      <dgm:t>
        <a:bodyPr/>
        <a:lstStyle/>
        <a:p>
          <a:endParaRPr lang="en-US"/>
        </a:p>
      </dgm:t>
    </dgm:pt>
    <dgm:pt modelId="{384B063A-C4D1-C144-AA2D-E0D56E5F3A0E}">
      <dgm:prSet/>
      <dgm:spPr>
        <a:solidFill>
          <a:schemeClr val="accent6">
            <a:lumMod val="75000"/>
          </a:schemeClr>
        </a:solidFill>
      </dgm:spPr>
      <dgm:t>
        <a:bodyPr/>
        <a:lstStyle/>
        <a:p>
          <a:r>
            <a:rPr lang="en-US" i="1"/>
            <a:t>If no, can we get what we need to proceed?</a:t>
          </a:r>
          <a:endParaRPr lang="en-US"/>
        </a:p>
      </dgm:t>
    </dgm:pt>
    <dgm:pt modelId="{32F4AD00-2615-E843-A25B-1A1497EEDE37}" type="parTrans" cxnId="{2DCA7BD3-4264-494E-BB8E-D81E5D4184AC}">
      <dgm:prSet/>
      <dgm:spPr/>
      <dgm:t>
        <a:bodyPr/>
        <a:lstStyle/>
        <a:p>
          <a:endParaRPr lang="en-US"/>
        </a:p>
      </dgm:t>
    </dgm:pt>
    <dgm:pt modelId="{43587309-458B-0E4E-AE5B-E879DFC43D0D}" type="sibTrans" cxnId="{2DCA7BD3-4264-494E-BB8E-D81E5D4184AC}">
      <dgm:prSet/>
      <dgm:spPr/>
      <dgm:t>
        <a:bodyPr/>
        <a:lstStyle/>
        <a:p>
          <a:endParaRPr lang="en-US"/>
        </a:p>
      </dgm:t>
    </dgm:pt>
    <dgm:pt modelId="{620CFA38-D268-0740-96B5-D69037C4795E}">
      <dgm:prSet/>
      <dgm:spPr>
        <a:solidFill>
          <a:schemeClr val="accent6">
            <a:lumMod val="75000"/>
          </a:schemeClr>
        </a:solidFill>
      </dgm:spPr>
      <dgm:t>
        <a:bodyPr/>
        <a:lstStyle/>
        <a:p>
          <a:r>
            <a:rPr lang="en-US" i="1"/>
            <a:t>If yes, proceed.   </a:t>
          </a:r>
          <a:endParaRPr lang="en-US"/>
        </a:p>
      </dgm:t>
    </dgm:pt>
    <dgm:pt modelId="{F7DD86A1-7631-2548-BAD4-0541C70BCE7D}" type="parTrans" cxnId="{0B29F453-3AB6-284E-B8F4-CA70AAE5E454}">
      <dgm:prSet/>
      <dgm:spPr/>
      <dgm:t>
        <a:bodyPr/>
        <a:lstStyle/>
        <a:p>
          <a:endParaRPr lang="en-US"/>
        </a:p>
      </dgm:t>
    </dgm:pt>
    <dgm:pt modelId="{3D98B454-0C4E-3445-ABDC-DA16375254E5}" type="sibTrans" cxnId="{0B29F453-3AB6-284E-B8F4-CA70AAE5E454}">
      <dgm:prSet/>
      <dgm:spPr/>
      <dgm:t>
        <a:bodyPr/>
        <a:lstStyle/>
        <a:p>
          <a:endParaRPr lang="en-US"/>
        </a:p>
      </dgm:t>
    </dgm:pt>
    <dgm:pt modelId="{6CBBFD5A-AF36-9E47-A469-996E95F16BA9}">
      <dgm:prSet/>
      <dgm:spPr>
        <a:solidFill>
          <a:schemeClr val="accent6">
            <a:lumMod val="75000"/>
          </a:schemeClr>
        </a:solidFill>
      </dgm:spPr>
      <dgm:t>
        <a:bodyPr/>
        <a:lstStyle/>
        <a:p>
          <a:r>
            <a:rPr lang="en-US" i="1"/>
            <a:t>If no, what support can we offer the student until a face to face opportunity arises?  </a:t>
          </a:r>
          <a:endParaRPr lang="en-US"/>
        </a:p>
      </dgm:t>
    </dgm:pt>
    <dgm:pt modelId="{2D74FF8C-8567-3741-B41F-6C6B757CC5F8}" type="parTrans" cxnId="{A1B77CD4-905C-2A49-92EB-ECA27474DA09}">
      <dgm:prSet/>
      <dgm:spPr/>
      <dgm:t>
        <a:bodyPr/>
        <a:lstStyle/>
        <a:p>
          <a:endParaRPr lang="en-US"/>
        </a:p>
      </dgm:t>
    </dgm:pt>
    <dgm:pt modelId="{05F27F58-CF01-7C44-B692-B5BCCA467144}" type="sibTrans" cxnId="{A1B77CD4-905C-2A49-92EB-ECA27474DA09}">
      <dgm:prSet/>
      <dgm:spPr/>
      <dgm:t>
        <a:bodyPr/>
        <a:lstStyle/>
        <a:p>
          <a:endParaRPr lang="en-US"/>
        </a:p>
      </dgm:t>
    </dgm:pt>
    <dgm:pt modelId="{4D1362BF-F4CD-CD41-B123-F7D8B3606B8C}" type="pres">
      <dgm:prSet presAssocID="{8288D1D4-0B23-6D4E-BDDB-56C787C21B72}" presName="diagram" presStyleCnt="0">
        <dgm:presLayoutVars>
          <dgm:chPref val="1"/>
          <dgm:dir/>
          <dgm:animOne val="branch"/>
          <dgm:animLvl val="lvl"/>
          <dgm:resizeHandles val="exact"/>
        </dgm:presLayoutVars>
      </dgm:prSet>
      <dgm:spPr/>
    </dgm:pt>
    <dgm:pt modelId="{E667642B-672C-D24D-B019-59EB9F06637B}" type="pres">
      <dgm:prSet presAssocID="{9A8A2FB2-E380-214D-8E62-56F2D95F5C66}" presName="root1" presStyleCnt="0"/>
      <dgm:spPr/>
    </dgm:pt>
    <dgm:pt modelId="{ECBDDF51-1201-3D43-9D38-E6B014EFDF47}" type="pres">
      <dgm:prSet presAssocID="{9A8A2FB2-E380-214D-8E62-56F2D95F5C66}" presName="LevelOneTextNode" presStyleLbl="node0" presStyleIdx="0" presStyleCnt="5" custLinFactX="-59982" custLinFactY="22533" custLinFactNeighborX="-100000" custLinFactNeighborY="100000">
        <dgm:presLayoutVars>
          <dgm:chPref val="3"/>
        </dgm:presLayoutVars>
      </dgm:prSet>
      <dgm:spPr/>
    </dgm:pt>
    <dgm:pt modelId="{06A1B414-3337-CC41-9254-277416CCABF5}" type="pres">
      <dgm:prSet presAssocID="{9A8A2FB2-E380-214D-8E62-56F2D95F5C66}" presName="level2hierChild" presStyleCnt="0"/>
      <dgm:spPr/>
    </dgm:pt>
    <dgm:pt modelId="{03D48C82-2CB6-9346-B51C-966C3B7F2E0A}" type="pres">
      <dgm:prSet presAssocID="{B6457D60-AC65-8040-98AA-E395D49A5FEC}" presName="root1" presStyleCnt="0"/>
      <dgm:spPr/>
    </dgm:pt>
    <dgm:pt modelId="{7C549676-48DF-0449-B0AA-DE98C3B5A5A2}" type="pres">
      <dgm:prSet presAssocID="{B6457D60-AC65-8040-98AA-E395D49A5FEC}" presName="LevelOneTextNode" presStyleLbl="node0" presStyleIdx="1" presStyleCnt="5" custLinFactNeighborX="-13632" custLinFactNeighborY="-76570">
        <dgm:presLayoutVars>
          <dgm:chPref val="3"/>
        </dgm:presLayoutVars>
      </dgm:prSet>
      <dgm:spPr/>
    </dgm:pt>
    <dgm:pt modelId="{00F9CB9D-4513-AB4C-B829-F35D98E6204B}" type="pres">
      <dgm:prSet presAssocID="{B6457D60-AC65-8040-98AA-E395D49A5FEC}" presName="level2hierChild" presStyleCnt="0"/>
      <dgm:spPr/>
    </dgm:pt>
    <dgm:pt modelId="{653437F7-65F5-A34D-B3BA-A3DE2C5618A3}" type="pres">
      <dgm:prSet presAssocID="{384B063A-C4D1-C144-AA2D-E0D56E5F3A0E}" presName="root1" presStyleCnt="0"/>
      <dgm:spPr/>
    </dgm:pt>
    <dgm:pt modelId="{747FF33E-3AE9-0644-B504-511769D77BE7}" type="pres">
      <dgm:prSet presAssocID="{384B063A-C4D1-C144-AA2D-E0D56E5F3A0E}" presName="LevelOneTextNode" presStyleLbl="node0" presStyleIdx="2" presStyleCnt="5" custLinFactNeighborX="-11906" custLinFactNeighborY="-3452">
        <dgm:presLayoutVars>
          <dgm:chPref val="3"/>
        </dgm:presLayoutVars>
      </dgm:prSet>
      <dgm:spPr/>
    </dgm:pt>
    <dgm:pt modelId="{C7CB03D2-BB88-BD4F-9994-62C6183F05B5}" type="pres">
      <dgm:prSet presAssocID="{384B063A-C4D1-C144-AA2D-E0D56E5F3A0E}" presName="level2hierChild" presStyleCnt="0"/>
      <dgm:spPr/>
    </dgm:pt>
    <dgm:pt modelId="{186AA74C-AF4E-FE4C-9CB3-ACC57103003D}" type="pres">
      <dgm:prSet presAssocID="{620CFA38-D268-0740-96B5-D69037C4795E}" presName="root1" presStyleCnt="0"/>
      <dgm:spPr/>
    </dgm:pt>
    <dgm:pt modelId="{61C3FDA3-23D9-5241-B2E4-BBFA4AE3AD17}" type="pres">
      <dgm:prSet presAssocID="{620CFA38-D268-0740-96B5-D69037C4795E}" presName="LevelOneTextNode" presStyleLbl="node0" presStyleIdx="3" presStyleCnt="5" custLinFactX="39619" custLinFactY="-100000" custLinFactNeighborX="100000" custLinFactNeighborY="-110701">
        <dgm:presLayoutVars>
          <dgm:chPref val="3"/>
        </dgm:presLayoutVars>
      </dgm:prSet>
      <dgm:spPr/>
    </dgm:pt>
    <dgm:pt modelId="{9D618B66-C40F-834A-B662-4059E7C642B3}" type="pres">
      <dgm:prSet presAssocID="{620CFA38-D268-0740-96B5-D69037C4795E}" presName="level2hierChild" presStyleCnt="0"/>
      <dgm:spPr/>
    </dgm:pt>
    <dgm:pt modelId="{D96EC069-96B5-8042-A52D-C1612C04717A}" type="pres">
      <dgm:prSet presAssocID="{6CBBFD5A-AF36-9E47-A469-996E95F16BA9}" presName="root1" presStyleCnt="0"/>
      <dgm:spPr/>
    </dgm:pt>
    <dgm:pt modelId="{45CBEAFA-9941-F447-9F59-EBE7A33E17EB}" type="pres">
      <dgm:prSet presAssocID="{6CBBFD5A-AF36-9E47-A469-996E95F16BA9}" presName="LevelOneTextNode" presStyleLbl="node0" presStyleIdx="4" presStyleCnt="5" custLinFactX="41520" custLinFactY="-50725" custLinFactNeighborX="100000" custLinFactNeighborY="-100000">
        <dgm:presLayoutVars>
          <dgm:chPref val="3"/>
        </dgm:presLayoutVars>
      </dgm:prSet>
      <dgm:spPr/>
    </dgm:pt>
    <dgm:pt modelId="{C0678B84-B31B-574B-8F65-8447BD5D9B85}" type="pres">
      <dgm:prSet presAssocID="{6CBBFD5A-AF36-9E47-A469-996E95F16BA9}" presName="level2hierChild" presStyleCnt="0"/>
      <dgm:spPr/>
    </dgm:pt>
  </dgm:ptLst>
  <dgm:cxnLst>
    <dgm:cxn modelId="{058F6F05-93A2-054B-94C4-57282A35E2C4}" type="presOf" srcId="{6CBBFD5A-AF36-9E47-A469-996E95F16BA9}" destId="{45CBEAFA-9941-F447-9F59-EBE7A33E17EB}" srcOrd="0" destOrd="0" presId="urn:microsoft.com/office/officeart/2005/8/layout/hierarchy2"/>
    <dgm:cxn modelId="{894B9519-8718-D349-AD95-B69812B5A82F}" type="presOf" srcId="{384B063A-C4D1-C144-AA2D-E0D56E5F3A0E}" destId="{747FF33E-3AE9-0644-B504-511769D77BE7}" srcOrd="0" destOrd="0" presId="urn:microsoft.com/office/officeart/2005/8/layout/hierarchy2"/>
    <dgm:cxn modelId="{E32B782F-3AE5-8747-BB1A-EEDBA87DE734}" type="presOf" srcId="{8288D1D4-0B23-6D4E-BDDB-56C787C21B72}" destId="{4D1362BF-F4CD-CD41-B123-F7D8B3606B8C}" srcOrd="0" destOrd="0" presId="urn:microsoft.com/office/officeart/2005/8/layout/hierarchy2"/>
    <dgm:cxn modelId="{0B29F453-3AB6-284E-B8F4-CA70AAE5E454}" srcId="{8288D1D4-0B23-6D4E-BDDB-56C787C21B72}" destId="{620CFA38-D268-0740-96B5-D69037C4795E}" srcOrd="3" destOrd="0" parTransId="{F7DD86A1-7631-2548-BAD4-0541C70BCE7D}" sibTransId="{3D98B454-0C4E-3445-ABDC-DA16375254E5}"/>
    <dgm:cxn modelId="{4D7BAB8D-F391-7448-BD50-2816BC4592EC}" type="presOf" srcId="{620CFA38-D268-0740-96B5-D69037C4795E}" destId="{61C3FDA3-23D9-5241-B2E4-BBFA4AE3AD17}" srcOrd="0" destOrd="0" presId="urn:microsoft.com/office/officeart/2005/8/layout/hierarchy2"/>
    <dgm:cxn modelId="{D52A9D92-0677-994E-9E22-821DF69EFED4}" srcId="{8288D1D4-0B23-6D4E-BDDB-56C787C21B72}" destId="{9A8A2FB2-E380-214D-8E62-56F2D95F5C66}" srcOrd="0" destOrd="0" parTransId="{407E6582-5017-A048-BE16-C1DD706C34D8}" sibTransId="{45796CE1-5F4D-A845-BE9F-48E8CF15E364}"/>
    <dgm:cxn modelId="{584B399E-F700-B140-80EE-F8E206D55C9E}" srcId="{8288D1D4-0B23-6D4E-BDDB-56C787C21B72}" destId="{B6457D60-AC65-8040-98AA-E395D49A5FEC}" srcOrd="1" destOrd="0" parTransId="{801F1A8B-CD2C-574B-A8BA-C83CD1D8EFD5}" sibTransId="{1F9206D0-885A-4B49-9627-E3AD642D0FF8}"/>
    <dgm:cxn modelId="{3672F2D1-9DA6-7444-AB27-724F890534AE}" type="presOf" srcId="{B6457D60-AC65-8040-98AA-E395D49A5FEC}" destId="{7C549676-48DF-0449-B0AA-DE98C3B5A5A2}" srcOrd="0" destOrd="0" presId="urn:microsoft.com/office/officeart/2005/8/layout/hierarchy2"/>
    <dgm:cxn modelId="{2DCA7BD3-4264-494E-BB8E-D81E5D4184AC}" srcId="{8288D1D4-0B23-6D4E-BDDB-56C787C21B72}" destId="{384B063A-C4D1-C144-AA2D-E0D56E5F3A0E}" srcOrd="2" destOrd="0" parTransId="{32F4AD00-2615-E843-A25B-1A1497EEDE37}" sibTransId="{43587309-458B-0E4E-AE5B-E879DFC43D0D}"/>
    <dgm:cxn modelId="{A1B77CD4-905C-2A49-92EB-ECA27474DA09}" srcId="{8288D1D4-0B23-6D4E-BDDB-56C787C21B72}" destId="{6CBBFD5A-AF36-9E47-A469-996E95F16BA9}" srcOrd="4" destOrd="0" parTransId="{2D74FF8C-8567-3741-B41F-6C6B757CC5F8}" sibTransId="{05F27F58-CF01-7C44-B692-B5BCCA467144}"/>
    <dgm:cxn modelId="{9D2045D6-CF88-4B4F-91BD-5C3C60836EFC}" type="presOf" srcId="{9A8A2FB2-E380-214D-8E62-56F2D95F5C66}" destId="{ECBDDF51-1201-3D43-9D38-E6B014EFDF47}" srcOrd="0" destOrd="0" presId="urn:microsoft.com/office/officeart/2005/8/layout/hierarchy2"/>
    <dgm:cxn modelId="{60645F88-32CF-D749-9196-7C4D90E2847D}" type="presParOf" srcId="{4D1362BF-F4CD-CD41-B123-F7D8B3606B8C}" destId="{E667642B-672C-D24D-B019-59EB9F06637B}" srcOrd="0" destOrd="0" presId="urn:microsoft.com/office/officeart/2005/8/layout/hierarchy2"/>
    <dgm:cxn modelId="{2EBC91DE-3D6B-D348-95DE-C0D9DC706479}" type="presParOf" srcId="{E667642B-672C-D24D-B019-59EB9F06637B}" destId="{ECBDDF51-1201-3D43-9D38-E6B014EFDF47}" srcOrd="0" destOrd="0" presId="urn:microsoft.com/office/officeart/2005/8/layout/hierarchy2"/>
    <dgm:cxn modelId="{B68367A9-D45C-CD4C-A04C-9F6DA21E3327}" type="presParOf" srcId="{E667642B-672C-D24D-B019-59EB9F06637B}" destId="{06A1B414-3337-CC41-9254-277416CCABF5}" srcOrd="1" destOrd="0" presId="urn:microsoft.com/office/officeart/2005/8/layout/hierarchy2"/>
    <dgm:cxn modelId="{EE6E7F86-C917-3544-AFE4-1F1AE1E9C84F}" type="presParOf" srcId="{4D1362BF-F4CD-CD41-B123-F7D8B3606B8C}" destId="{03D48C82-2CB6-9346-B51C-966C3B7F2E0A}" srcOrd="1" destOrd="0" presId="urn:microsoft.com/office/officeart/2005/8/layout/hierarchy2"/>
    <dgm:cxn modelId="{CA34E810-4AD8-894A-8AF0-3C86B7477C98}" type="presParOf" srcId="{03D48C82-2CB6-9346-B51C-966C3B7F2E0A}" destId="{7C549676-48DF-0449-B0AA-DE98C3B5A5A2}" srcOrd="0" destOrd="0" presId="urn:microsoft.com/office/officeart/2005/8/layout/hierarchy2"/>
    <dgm:cxn modelId="{43892B63-19A4-1E42-AD4B-4DA6027FEDE4}" type="presParOf" srcId="{03D48C82-2CB6-9346-B51C-966C3B7F2E0A}" destId="{00F9CB9D-4513-AB4C-B829-F35D98E6204B}" srcOrd="1" destOrd="0" presId="urn:microsoft.com/office/officeart/2005/8/layout/hierarchy2"/>
    <dgm:cxn modelId="{9AD3C529-F84A-0C49-A3EA-40487EB8996E}" type="presParOf" srcId="{4D1362BF-F4CD-CD41-B123-F7D8B3606B8C}" destId="{653437F7-65F5-A34D-B3BA-A3DE2C5618A3}" srcOrd="2" destOrd="0" presId="urn:microsoft.com/office/officeart/2005/8/layout/hierarchy2"/>
    <dgm:cxn modelId="{D700D53F-3CF9-0247-8689-2AB396A7E8E8}" type="presParOf" srcId="{653437F7-65F5-A34D-B3BA-A3DE2C5618A3}" destId="{747FF33E-3AE9-0644-B504-511769D77BE7}" srcOrd="0" destOrd="0" presId="urn:microsoft.com/office/officeart/2005/8/layout/hierarchy2"/>
    <dgm:cxn modelId="{C6A584B1-709B-D842-8D9F-53487F1AF017}" type="presParOf" srcId="{653437F7-65F5-A34D-B3BA-A3DE2C5618A3}" destId="{C7CB03D2-BB88-BD4F-9994-62C6183F05B5}" srcOrd="1" destOrd="0" presId="urn:microsoft.com/office/officeart/2005/8/layout/hierarchy2"/>
    <dgm:cxn modelId="{4A7890B2-46EC-AA43-A503-A676A3F67016}" type="presParOf" srcId="{4D1362BF-F4CD-CD41-B123-F7D8B3606B8C}" destId="{186AA74C-AF4E-FE4C-9CB3-ACC57103003D}" srcOrd="3" destOrd="0" presId="urn:microsoft.com/office/officeart/2005/8/layout/hierarchy2"/>
    <dgm:cxn modelId="{938BCCE8-B3F8-B84E-9676-6BA0545BD2C9}" type="presParOf" srcId="{186AA74C-AF4E-FE4C-9CB3-ACC57103003D}" destId="{61C3FDA3-23D9-5241-B2E4-BBFA4AE3AD17}" srcOrd="0" destOrd="0" presId="urn:microsoft.com/office/officeart/2005/8/layout/hierarchy2"/>
    <dgm:cxn modelId="{BB7627DA-ADBA-8F47-A462-2963D815A6B4}" type="presParOf" srcId="{186AA74C-AF4E-FE4C-9CB3-ACC57103003D}" destId="{9D618B66-C40F-834A-B662-4059E7C642B3}" srcOrd="1" destOrd="0" presId="urn:microsoft.com/office/officeart/2005/8/layout/hierarchy2"/>
    <dgm:cxn modelId="{AF1013DB-4057-0D47-8362-5D85A5464949}" type="presParOf" srcId="{4D1362BF-F4CD-CD41-B123-F7D8B3606B8C}" destId="{D96EC069-96B5-8042-A52D-C1612C04717A}" srcOrd="4" destOrd="0" presId="urn:microsoft.com/office/officeart/2005/8/layout/hierarchy2"/>
    <dgm:cxn modelId="{BFB941D9-1680-0945-AC07-183C8D4FBDF4}" type="presParOf" srcId="{D96EC069-96B5-8042-A52D-C1612C04717A}" destId="{45CBEAFA-9941-F447-9F59-EBE7A33E17EB}" srcOrd="0" destOrd="0" presId="urn:microsoft.com/office/officeart/2005/8/layout/hierarchy2"/>
    <dgm:cxn modelId="{12088B6D-9E65-8A44-8C50-7693980FF6C3}" type="presParOf" srcId="{D96EC069-96B5-8042-A52D-C1612C04717A}" destId="{C0678B84-B31B-574B-8F65-8447BD5D9B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F508E7-D5C9-4AE8-A00A-6A9E8D94390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09D744-8E2C-4050-8D04-79A34B5DDC94}">
      <dgm:prSet/>
      <dgm:spPr/>
      <dgm:t>
        <a:bodyPr/>
        <a:lstStyle/>
        <a:p>
          <a:pPr rtl="0">
            <a:lnSpc>
              <a:spcPct val="100000"/>
            </a:lnSpc>
          </a:pPr>
          <a:r>
            <a:rPr lang="en-US"/>
            <a:t>This presentation was meant to serve as guidance for you to take back to your own counties as you develop plans for re-entry.</a:t>
          </a:r>
          <a:r>
            <a:rPr lang="en-US">
              <a:latin typeface="Century Gothic" panose="020B0502020202020204"/>
            </a:rPr>
            <a:t>  </a:t>
          </a:r>
          <a:endParaRPr lang="en-US"/>
        </a:p>
      </dgm:t>
    </dgm:pt>
    <dgm:pt modelId="{B0B2FE65-9605-4745-9558-82ADBA58C73C}" type="parTrans" cxnId="{2DF05CCB-80A4-44BD-90DB-5B7BD55F2756}">
      <dgm:prSet/>
      <dgm:spPr/>
      <dgm:t>
        <a:bodyPr/>
        <a:lstStyle/>
        <a:p>
          <a:endParaRPr lang="en-US"/>
        </a:p>
      </dgm:t>
    </dgm:pt>
    <dgm:pt modelId="{8E24A7B8-436D-45AD-B40A-56AC2F4FC7C7}" type="sibTrans" cxnId="{2DF05CCB-80A4-44BD-90DB-5B7BD55F2756}">
      <dgm:prSet/>
      <dgm:spPr/>
      <dgm:t>
        <a:bodyPr/>
        <a:lstStyle/>
        <a:p>
          <a:endParaRPr lang="en-US"/>
        </a:p>
      </dgm:t>
    </dgm:pt>
    <dgm:pt modelId="{C07E8264-2CEC-489D-8B39-667C3E3D1A52}">
      <dgm:prSet/>
      <dgm:spPr/>
      <dgm:t>
        <a:bodyPr/>
        <a:lstStyle/>
        <a:p>
          <a:pPr>
            <a:lnSpc>
              <a:spcPct val="100000"/>
            </a:lnSpc>
          </a:pPr>
          <a:r>
            <a:rPr lang="en-US"/>
            <a:t>If you need any additional information, guidance, or training</a:t>
          </a:r>
          <a:r>
            <a:rPr lang="en-US">
              <a:latin typeface="Century Gothic" panose="020B0502020202020204"/>
            </a:rPr>
            <a:t> </a:t>
          </a:r>
          <a:r>
            <a:rPr lang="en-US"/>
            <a:t>don’t hesitate to reach out</a:t>
          </a:r>
          <a:endParaRPr lang="en-US">
            <a:latin typeface="Century Gothic" panose="020B0502020202020204"/>
          </a:endParaRPr>
        </a:p>
      </dgm:t>
    </dgm:pt>
    <dgm:pt modelId="{22F3E681-B28B-437B-B69E-F68AA9CA3ECB}" type="parTrans" cxnId="{22D0F4E9-7A39-4A47-9A4B-86F89AADA739}">
      <dgm:prSet/>
      <dgm:spPr/>
      <dgm:t>
        <a:bodyPr/>
        <a:lstStyle/>
        <a:p>
          <a:endParaRPr lang="en-US"/>
        </a:p>
      </dgm:t>
    </dgm:pt>
    <dgm:pt modelId="{7D30D192-28CF-4AA3-8A76-2B666FA5BBAD}" type="sibTrans" cxnId="{22D0F4E9-7A39-4A47-9A4B-86F89AADA739}">
      <dgm:prSet/>
      <dgm:spPr/>
      <dgm:t>
        <a:bodyPr/>
        <a:lstStyle/>
        <a:p>
          <a:endParaRPr lang="en-US"/>
        </a:p>
      </dgm:t>
    </dgm:pt>
    <dgm:pt modelId="{B4C40D92-C8C0-4C23-99DA-BF12D8F6CE2D}" type="pres">
      <dgm:prSet presAssocID="{37F508E7-D5C9-4AE8-A00A-6A9E8D94390F}" presName="root" presStyleCnt="0">
        <dgm:presLayoutVars>
          <dgm:dir/>
          <dgm:resizeHandles val="exact"/>
        </dgm:presLayoutVars>
      </dgm:prSet>
      <dgm:spPr/>
    </dgm:pt>
    <dgm:pt modelId="{99B5F613-70FD-4FD4-8FC6-80EEAF8C4782}" type="pres">
      <dgm:prSet presAssocID="{5609D744-8E2C-4050-8D04-79A34B5DDC94}" presName="compNode" presStyleCnt="0"/>
      <dgm:spPr/>
    </dgm:pt>
    <dgm:pt modelId="{954936AC-2153-4494-A19D-9D03647ED3B8}" type="pres">
      <dgm:prSet presAssocID="{5609D744-8E2C-4050-8D04-79A34B5DDC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063CD09B-B799-4703-B177-751F442F6478}" type="pres">
      <dgm:prSet presAssocID="{5609D744-8E2C-4050-8D04-79A34B5DDC94}" presName="spaceRect" presStyleCnt="0"/>
      <dgm:spPr/>
    </dgm:pt>
    <dgm:pt modelId="{B7BF990A-CDC7-4F96-968C-6E3CE1554EFC}" type="pres">
      <dgm:prSet presAssocID="{5609D744-8E2C-4050-8D04-79A34B5DDC94}" presName="textRect" presStyleLbl="revTx" presStyleIdx="0" presStyleCnt="2">
        <dgm:presLayoutVars>
          <dgm:chMax val="1"/>
          <dgm:chPref val="1"/>
        </dgm:presLayoutVars>
      </dgm:prSet>
      <dgm:spPr/>
    </dgm:pt>
    <dgm:pt modelId="{95BE7D02-0E53-4E40-942C-B1304DF16EAE}" type="pres">
      <dgm:prSet presAssocID="{8E24A7B8-436D-45AD-B40A-56AC2F4FC7C7}" presName="sibTrans" presStyleCnt="0"/>
      <dgm:spPr/>
    </dgm:pt>
    <dgm:pt modelId="{C2F34EF3-63A7-4770-88E3-4F3AAE14F048}" type="pres">
      <dgm:prSet presAssocID="{C07E8264-2CEC-489D-8B39-667C3E3D1A52}" presName="compNode" presStyleCnt="0"/>
      <dgm:spPr/>
    </dgm:pt>
    <dgm:pt modelId="{8F86655C-66C4-4AD9-B684-01215289E70C}" type="pres">
      <dgm:prSet presAssocID="{C07E8264-2CEC-489D-8B39-667C3E3D1A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3A116B7-AEF0-416F-91B6-2024C5264877}" type="pres">
      <dgm:prSet presAssocID="{C07E8264-2CEC-489D-8B39-667C3E3D1A52}" presName="spaceRect" presStyleCnt="0"/>
      <dgm:spPr/>
    </dgm:pt>
    <dgm:pt modelId="{6D8C987A-BCAF-4E23-9297-124B85E22AB7}" type="pres">
      <dgm:prSet presAssocID="{C07E8264-2CEC-489D-8B39-667C3E3D1A52}" presName="textRect" presStyleLbl="revTx" presStyleIdx="1" presStyleCnt="2">
        <dgm:presLayoutVars>
          <dgm:chMax val="1"/>
          <dgm:chPref val="1"/>
        </dgm:presLayoutVars>
      </dgm:prSet>
      <dgm:spPr/>
    </dgm:pt>
  </dgm:ptLst>
  <dgm:cxnLst>
    <dgm:cxn modelId="{570C1607-CBBA-498A-A3EC-F0FFD03CB111}" type="presOf" srcId="{C07E8264-2CEC-489D-8B39-667C3E3D1A52}" destId="{6D8C987A-BCAF-4E23-9297-124B85E22AB7}" srcOrd="0" destOrd="0" presId="urn:microsoft.com/office/officeart/2018/2/layout/IconLabelList"/>
    <dgm:cxn modelId="{3DA366BC-77AA-44B1-A556-D8DEAADA947C}" type="presOf" srcId="{5609D744-8E2C-4050-8D04-79A34B5DDC94}" destId="{B7BF990A-CDC7-4F96-968C-6E3CE1554EFC}" srcOrd="0" destOrd="0" presId="urn:microsoft.com/office/officeart/2018/2/layout/IconLabelList"/>
    <dgm:cxn modelId="{4E44ACBF-912E-4D18-9836-E4EFA8F6AE6E}" type="presOf" srcId="{37F508E7-D5C9-4AE8-A00A-6A9E8D94390F}" destId="{B4C40D92-C8C0-4C23-99DA-BF12D8F6CE2D}" srcOrd="0" destOrd="0" presId="urn:microsoft.com/office/officeart/2018/2/layout/IconLabelList"/>
    <dgm:cxn modelId="{2DF05CCB-80A4-44BD-90DB-5B7BD55F2756}" srcId="{37F508E7-D5C9-4AE8-A00A-6A9E8D94390F}" destId="{5609D744-8E2C-4050-8D04-79A34B5DDC94}" srcOrd="0" destOrd="0" parTransId="{B0B2FE65-9605-4745-9558-82ADBA58C73C}" sibTransId="{8E24A7B8-436D-45AD-B40A-56AC2F4FC7C7}"/>
    <dgm:cxn modelId="{22D0F4E9-7A39-4A47-9A4B-86F89AADA739}" srcId="{37F508E7-D5C9-4AE8-A00A-6A9E8D94390F}" destId="{C07E8264-2CEC-489D-8B39-667C3E3D1A52}" srcOrd="1" destOrd="0" parTransId="{22F3E681-B28B-437B-B69E-F68AA9CA3ECB}" sibTransId="{7D30D192-28CF-4AA3-8A76-2B666FA5BBAD}"/>
    <dgm:cxn modelId="{1BEF6499-A878-444A-94BE-89CBAD391F60}" type="presParOf" srcId="{B4C40D92-C8C0-4C23-99DA-BF12D8F6CE2D}" destId="{99B5F613-70FD-4FD4-8FC6-80EEAF8C4782}" srcOrd="0" destOrd="0" presId="urn:microsoft.com/office/officeart/2018/2/layout/IconLabelList"/>
    <dgm:cxn modelId="{9F2306EB-90B5-4D70-9C1D-A182BEE479F7}" type="presParOf" srcId="{99B5F613-70FD-4FD4-8FC6-80EEAF8C4782}" destId="{954936AC-2153-4494-A19D-9D03647ED3B8}" srcOrd="0" destOrd="0" presId="urn:microsoft.com/office/officeart/2018/2/layout/IconLabelList"/>
    <dgm:cxn modelId="{869F320F-679E-4771-8524-28EF7A1719B9}" type="presParOf" srcId="{99B5F613-70FD-4FD4-8FC6-80EEAF8C4782}" destId="{063CD09B-B799-4703-B177-751F442F6478}" srcOrd="1" destOrd="0" presId="urn:microsoft.com/office/officeart/2018/2/layout/IconLabelList"/>
    <dgm:cxn modelId="{98E0F118-BA98-4D5C-BBE8-004BD916A429}" type="presParOf" srcId="{99B5F613-70FD-4FD4-8FC6-80EEAF8C4782}" destId="{B7BF990A-CDC7-4F96-968C-6E3CE1554EFC}" srcOrd="2" destOrd="0" presId="urn:microsoft.com/office/officeart/2018/2/layout/IconLabelList"/>
    <dgm:cxn modelId="{FC02ECD4-3183-4C30-832E-C22067CDAFB7}" type="presParOf" srcId="{B4C40D92-C8C0-4C23-99DA-BF12D8F6CE2D}" destId="{95BE7D02-0E53-4E40-942C-B1304DF16EAE}" srcOrd="1" destOrd="0" presId="urn:microsoft.com/office/officeart/2018/2/layout/IconLabelList"/>
    <dgm:cxn modelId="{AC88AC34-7A93-4461-BA22-010408D6A9BF}" type="presParOf" srcId="{B4C40D92-C8C0-4C23-99DA-BF12D8F6CE2D}" destId="{C2F34EF3-63A7-4770-88E3-4F3AAE14F048}" srcOrd="2" destOrd="0" presId="urn:microsoft.com/office/officeart/2018/2/layout/IconLabelList"/>
    <dgm:cxn modelId="{7DA742E5-D94C-4B32-A6F9-8EFEFA90F587}" type="presParOf" srcId="{C2F34EF3-63A7-4770-88E3-4F3AAE14F048}" destId="{8F86655C-66C4-4AD9-B684-01215289E70C}" srcOrd="0" destOrd="0" presId="urn:microsoft.com/office/officeart/2018/2/layout/IconLabelList"/>
    <dgm:cxn modelId="{B1EE52B8-9BE5-4773-9017-5A687648FA31}" type="presParOf" srcId="{C2F34EF3-63A7-4770-88E3-4F3AAE14F048}" destId="{F3A116B7-AEF0-416F-91B6-2024C5264877}" srcOrd="1" destOrd="0" presId="urn:microsoft.com/office/officeart/2018/2/layout/IconLabelList"/>
    <dgm:cxn modelId="{EA21C9B5-9C61-4482-A151-AB90918C5250}" type="presParOf" srcId="{C2F34EF3-63A7-4770-88E3-4F3AAE14F048}" destId="{6D8C987A-BCAF-4E23-9297-124B85E22A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2D518-9F28-4B07-BD81-2EB78B544AE1}"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3A7A17E4-5D9D-4532-947D-4EE80D93FE21}">
      <dgm:prSet/>
      <dgm:spPr/>
      <dgm:t>
        <a:bodyPr/>
        <a:lstStyle/>
        <a:p>
          <a:pPr>
            <a:lnSpc>
              <a:spcPct val="100000"/>
            </a:lnSpc>
          </a:pPr>
          <a:r>
            <a:rPr lang="en-US"/>
            <a:t>Make sure all county decisions and recommendations are considered.  This training is for guidance purposes only. </a:t>
          </a:r>
        </a:p>
      </dgm:t>
    </dgm:pt>
    <dgm:pt modelId="{EA5F3904-DC33-41D3-B270-8324C1CA2E60}" type="parTrans" cxnId="{E97E5C68-2140-46FD-9CF2-284CBA2709C3}">
      <dgm:prSet/>
      <dgm:spPr/>
      <dgm:t>
        <a:bodyPr/>
        <a:lstStyle/>
        <a:p>
          <a:endParaRPr lang="en-US"/>
        </a:p>
      </dgm:t>
    </dgm:pt>
    <dgm:pt modelId="{7DAE2938-8229-4EC5-97EC-3F401CAC650E}" type="sibTrans" cxnId="{E97E5C68-2140-46FD-9CF2-284CBA2709C3}">
      <dgm:prSet/>
      <dgm:spPr/>
      <dgm:t>
        <a:bodyPr/>
        <a:lstStyle/>
        <a:p>
          <a:endParaRPr lang="en-US"/>
        </a:p>
      </dgm:t>
    </dgm:pt>
    <dgm:pt modelId="{7C2D2EAC-4B2F-4420-8E00-ED0D4D450591}">
      <dgm:prSet/>
      <dgm:spPr/>
      <dgm:t>
        <a:bodyPr/>
        <a:lstStyle/>
        <a:p>
          <a:pPr>
            <a:lnSpc>
              <a:spcPct val="100000"/>
            </a:lnSpc>
          </a:pPr>
          <a:r>
            <a:rPr lang="en-US"/>
            <a:t>Face to face evaluation and assessment is always the preferred method.  </a:t>
          </a:r>
        </a:p>
      </dgm:t>
    </dgm:pt>
    <dgm:pt modelId="{D5395107-47F4-4159-A1E6-FFA2AF8FD209}" type="parTrans" cxnId="{95F96483-9245-4400-A120-ACED905DAA2F}">
      <dgm:prSet/>
      <dgm:spPr/>
      <dgm:t>
        <a:bodyPr/>
        <a:lstStyle/>
        <a:p>
          <a:endParaRPr lang="en-US"/>
        </a:p>
      </dgm:t>
    </dgm:pt>
    <dgm:pt modelId="{78135977-B6B1-451C-969E-FC70428A9FE3}" type="sibTrans" cxnId="{95F96483-9245-4400-A120-ACED905DAA2F}">
      <dgm:prSet/>
      <dgm:spPr/>
      <dgm:t>
        <a:bodyPr/>
        <a:lstStyle/>
        <a:p>
          <a:endParaRPr lang="en-US"/>
        </a:p>
      </dgm:t>
    </dgm:pt>
    <dgm:pt modelId="{A0F606C4-6B1F-4DEE-A6C0-7740E5F7DF4E}" type="pres">
      <dgm:prSet presAssocID="{F092D518-9F28-4B07-BD81-2EB78B544AE1}" presName="root" presStyleCnt="0">
        <dgm:presLayoutVars>
          <dgm:dir/>
          <dgm:resizeHandles val="exact"/>
        </dgm:presLayoutVars>
      </dgm:prSet>
      <dgm:spPr/>
    </dgm:pt>
    <dgm:pt modelId="{7F674BF6-1734-4C56-898B-EFDF3AAF85F7}" type="pres">
      <dgm:prSet presAssocID="{3A7A17E4-5D9D-4532-947D-4EE80D93FE21}" presName="compNode" presStyleCnt="0"/>
      <dgm:spPr/>
    </dgm:pt>
    <dgm:pt modelId="{E13D3697-DEDA-4BC1-BBF7-40E0E14467B3}" type="pres">
      <dgm:prSet presAssocID="{3A7A17E4-5D9D-4532-947D-4EE80D93FE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8C43704-8056-46A4-9EEF-CCFDFDF3FDFC}" type="pres">
      <dgm:prSet presAssocID="{3A7A17E4-5D9D-4532-947D-4EE80D93FE21}" presName="spaceRect" presStyleCnt="0"/>
      <dgm:spPr/>
    </dgm:pt>
    <dgm:pt modelId="{8266E221-ED59-4882-B9C8-6A50EADEEF42}" type="pres">
      <dgm:prSet presAssocID="{3A7A17E4-5D9D-4532-947D-4EE80D93FE21}" presName="textRect" presStyleLbl="revTx" presStyleIdx="0" presStyleCnt="2" custScaleY="173207">
        <dgm:presLayoutVars>
          <dgm:chMax val="1"/>
          <dgm:chPref val="1"/>
        </dgm:presLayoutVars>
      </dgm:prSet>
      <dgm:spPr/>
    </dgm:pt>
    <dgm:pt modelId="{403D5FFC-8230-4B4E-9B6C-9846BB1C72DD}" type="pres">
      <dgm:prSet presAssocID="{7DAE2938-8229-4EC5-97EC-3F401CAC650E}" presName="sibTrans" presStyleCnt="0"/>
      <dgm:spPr/>
    </dgm:pt>
    <dgm:pt modelId="{E3429412-2AAA-48B2-9A25-9488B5B7EE09}" type="pres">
      <dgm:prSet presAssocID="{7C2D2EAC-4B2F-4420-8E00-ED0D4D450591}" presName="compNode" presStyleCnt="0"/>
      <dgm:spPr/>
    </dgm:pt>
    <dgm:pt modelId="{38E9078F-40DA-4016-A208-36D37CA1985D}" type="pres">
      <dgm:prSet presAssocID="{7C2D2EAC-4B2F-4420-8E00-ED0D4D4505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utral Face with No Fill"/>
        </a:ext>
      </dgm:extLst>
    </dgm:pt>
    <dgm:pt modelId="{002FC594-0C76-46DB-A2CA-02D60365245C}" type="pres">
      <dgm:prSet presAssocID="{7C2D2EAC-4B2F-4420-8E00-ED0D4D450591}" presName="spaceRect" presStyleCnt="0"/>
      <dgm:spPr/>
    </dgm:pt>
    <dgm:pt modelId="{EA4CB3FE-2194-4A21-A450-C9C34D2CFBEF}" type="pres">
      <dgm:prSet presAssocID="{7C2D2EAC-4B2F-4420-8E00-ED0D4D450591}" presName="textRect" presStyleLbl="revTx" presStyleIdx="1" presStyleCnt="2" custScaleY="146946">
        <dgm:presLayoutVars>
          <dgm:chMax val="1"/>
          <dgm:chPref val="1"/>
        </dgm:presLayoutVars>
      </dgm:prSet>
      <dgm:spPr/>
    </dgm:pt>
  </dgm:ptLst>
  <dgm:cxnLst>
    <dgm:cxn modelId="{E047092C-FD48-5144-B60A-30DACAEA2B09}" type="presOf" srcId="{F092D518-9F28-4B07-BD81-2EB78B544AE1}" destId="{A0F606C4-6B1F-4DEE-A6C0-7740E5F7DF4E}" srcOrd="0" destOrd="0" presId="urn:microsoft.com/office/officeart/2018/2/layout/IconLabelList"/>
    <dgm:cxn modelId="{E97E5C68-2140-46FD-9CF2-284CBA2709C3}" srcId="{F092D518-9F28-4B07-BD81-2EB78B544AE1}" destId="{3A7A17E4-5D9D-4532-947D-4EE80D93FE21}" srcOrd="0" destOrd="0" parTransId="{EA5F3904-DC33-41D3-B270-8324C1CA2E60}" sibTransId="{7DAE2938-8229-4EC5-97EC-3F401CAC650E}"/>
    <dgm:cxn modelId="{4BEEF076-A9CC-B547-968C-802CF4F1FB63}" type="presOf" srcId="{3A7A17E4-5D9D-4532-947D-4EE80D93FE21}" destId="{8266E221-ED59-4882-B9C8-6A50EADEEF42}" srcOrd="0" destOrd="0" presId="urn:microsoft.com/office/officeart/2018/2/layout/IconLabelList"/>
    <dgm:cxn modelId="{95F96483-9245-4400-A120-ACED905DAA2F}" srcId="{F092D518-9F28-4B07-BD81-2EB78B544AE1}" destId="{7C2D2EAC-4B2F-4420-8E00-ED0D4D450591}" srcOrd="1" destOrd="0" parTransId="{D5395107-47F4-4159-A1E6-FFA2AF8FD209}" sibTransId="{78135977-B6B1-451C-969E-FC70428A9FE3}"/>
    <dgm:cxn modelId="{6DC8B7E8-E040-0D43-81BB-62E0F81C3C84}" type="presOf" srcId="{7C2D2EAC-4B2F-4420-8E00-ED0D4D450591}" destId="{EA4CB3FE-2194-4A21-A450-C9C34D2CFBEF}" srcOrd="0" destOrd="0" presId="urn:microsoft.com/office/officeart/2018/2/layout/IconLabelList"/>
    <dgm:cxn modelId="{95C50DDA-2CF2-024C-B31B-89FED7EC2A73}" type="presParOf" srcId="{A0F606C4-6B1F-4DEE-A6C0-7740E5F7DF4E}" destId="{7F674BF6-1734-4C56-898B-EFDF3AAF85F7}" srcOrd="0" destOrd="0" presId="urn:microsoft.com/office/officeart/2018/2/layout/IconLabelList"/>
    <dgm:cxn modelId="{3C3509D2-1330-7C4D-9145-8C84FBC62B9F}" type="presParOf" srcId="{7F674BF6-1734-4C56-898B-EFDF3AAF85F7}" destId="{E13D3697-DEDA-4BC1-BBF7-40E0E14467B3}" srcOrd="0" destOrd="0" presId="urn:microsoft.com/office/officeart/2018/2/layout/IconLabelList"/>
    <dgm:cxn modelId="{50A884BF-FE55-2746-8412-20F854FDDDB0}" type="presParOf" srcId="{7F674BF6-1734-4C56-898B-EFDF3AAF85F7}" destId="{88C43704-8056-46A4-9EEF-CCFDFDF3FDFC}" srcOrd="1" destOrd="0" presId="urn:microsoft.com/office/officeart/2018/2/layout/IconLabelList"/>
    <dgm:cxn modelId="{38DD1690-FEFD-9D42-9E65-3DE3C00A14E2}" type="presParOf" srcId="{7F674BF6-1734-4C56-898B-EFDF3AAF85F7}" destId="{8266E221-ED59-4882-B9C8-6A50EADEEF42}" srcOrd="2" destOrd="0" presId="urn:microsoft.com/office/officeart/2018/2/layout/IconLabelList"/>
    <dgm:cxn modelId="{8A9F488A-86FC-7946-9F2E-A9D5FFE5E39D}" type="presParOf" srcId="{A0F606C4-6B1F-4DEE-A6C0-7740E5F7DF4E}" destId="{403D5FFC-8230-4B4E-9B6C-9846BB1C72DD}" srcOrd="1" destOrd="0" presId="urn:microsoft.com/office/officeart/2018/2/layout/IconLabelList"/>
    <dgm:cxn modelId="{CF80E286-CB02-0048-B1EC-E0E602227214}" type="presParOf" srcId="{A0F606C4-6B1F-4DEE-A6C0-7740E5F7DF4E}" destId="{E3429412-2AAA-48B2-9A25-9488B5B7EE09}" srcOrd="2" destOrd="0" presId="urn:microsoft.com/office/officeart/2018/2/layout/IconLabelList"/>
    <dgm:cxn modelId="{97F05400-E29C-464B-9827-626760669FF3}" type="presParOf" srcId="{E3429412-2AAA-48B2-9A25-9488B5B7EE09}" destId="{38E9078F-40DA-4016-A208-36D37CA1985D}" srcOrd="0" destOrd="0" presId="urn:microsoft.com/office/officeart/2018/2/layout/IconLabelList"/>
    <dgm:cxn modelId="{2C39850D-8D82-8C44-906B-B2441AA8A0C6}" type="presParOf" srcId="{E3429412-2AAA-48B2-9A25-9488B5B7EE09}" destId="{002FC594-0C76-46DB-A2CA-02D60365245C}" srcOrd="1" destOrd="0" presId="urn:microsoft.com/office/officeart/2018/2/layout/IconLabelList"/>
    <dgm:cxn modelId="{99D3E1DA-E786-B24F-8B82-6A92EA30C416}" type="presParOf" srcId="{E3429412-2AAA-48B2-9A25-9488B5B7EE09}" destId="{EA4CB3FE-2194-4A21-A450-C9C34D2CFB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B797B-535E-4CDA-B6DE-80A0547B9E25}"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F4D8D1F3-8218-4B14-BD79-B1BF2AE8207D}">
      <dgm:prSet/>
      <dgm:spPr/>
      <dgm:t>
        <a:bodyPr/>
        <a:lstStyle/>
        <a:p>
          <a:r>
            <a:rPr lang="en-US"/>
            <a:t>Continue the identification and service to WV students who need special education services to access education.</a:t>
          </a:r>
        </a:p>
      </dgm:t>
    </dgm:pt>
    <dgm:pt modelId="{9D8CF27A-00F0-4223-823D-7B6C1991692F}" type="parTrans" cxnId="{6C8AED20-2E38-439E-918F-9E495CF55D01}">
      <dgm:prSet/>
      <dgm:spPr/>
      <dgm:t>
        <a:bodyPr/>
        <a:lstStyle/>
        <a:p>
          <a:endParaRPr lang="en-US"/>
        </a:p>
      </dgm:t>
    </dgm:pt>
    <dgm:pt modelId="{2B5A0C9E-5A45-4FE9-91D0-689226048EA9}" type="sibTrans" cxnId="{6C8AED20-2E38-439E-918F-9E495CF55D01}">
      <dgm:prSet phldrT="1" phldr="0"/>
      <dgm:spPr/>
      <dgm:t>
        <a:bodyPr/>
        <a:lstStyle/>
        <a:p>
          <a:r>
            <a:rPr lang="en-US"/>
            <a:t>1</a:t>
          </a:r>
        </a:p>
      </dgm:t>
    </dgm:pt>
    <dgm:pt modelId="{3AC72819-704C-4B71-AED4-79D76EED7189}">
      <dgm:prSet/>
      <dgm:spPr/>
      <dgm:t>
        <a:bodyPr/>
        <a:lstStyle/>
        <a:p>
          <a:r>
            <a:rPr lang="en-US"/>
            <a:t>Be comfortable in options related to evaluations in the event of a closure or all virtual education model.</a:t>
          </a:r>
        </a:p>
      </dgm:t>
    </dgm:pt>
    <dgm:pt modelId="{DB2D525D-3B1A-4652-B641-D266F70B2B7D}" type="parTrans" cxnId="{D1C6C6E5-F2EE-42EE-AF14-34E2EB86D87B}">
      <dgm:prSet/>
      <dgm:spPr/>
      <dgm:t>
        <a:bodyPr/>
        <a:lstStyle/>
        <a:p>
          <a:endParaRPr lang="en-US"/>
        </a:p>
      </dgm:t>
    </dgm:pt>
    <dgm:pt modelId="{1CA1135B-5E03-4097-82D9-CE5AB6B54C25}" type="sibTrans" cxnId="{D1C6C6E5-F2EE-42EE-AF14-34E2EB86D87B}">
      <dgm:prSet phldrT="2" phldr="0"/>
      <dgm:spPr/>
      <dgm:t>
        <a:bodyPr/>
        <a:lstStyle/>
        <a:p>
          <a:r>
            <a:rPr lang="en-US"/>
            <a:t>2</a:t>
          </a:r>
        </a:p>
      </dgm:t>
    </dgm:pt>
    <dgm:pt modelId="{1A7F0EE9-8DD1-4E15-AFED-288641CB01DB}">
      <dgm:prSet/>
      <dgm:spPr/>
      <dgm:t>
        <a:bodyPr/>
        <a:lstStyle/>
        <a:p>
          <a:r>
            <a:rPr lang="en-US"/>
            <a:t>Understand all available options and alternatives as it relates to evaluations to be better prepared for the upcoming school year.</a:t>
          </a:r>
        </a:p>
      </dgm:t>
    </dgm:pt>
    <dgm:pt modelId="{639E65D1-4EAD-4AA8-BED1-E2A3EFE690E2}" type="parTrans" cxnId="{5AB44A82-8010-4F2E-A8D1-8CE343387B64}">
      <dgm:prSet/>
      <dgm:spPr/>
      <dgm:t>
        <a:bodyPr/>
        <a:lstStyle/>
        <a:p>
          <a:endParaRPr lang="en-US"/>
        </a:p>
      </dgm:t>
    </dgm:pt>
    <dgm:pt modelId="{32D64448-281A-4313-9388-2F8579871237}" type="sibTrans" cxnId="{5AB44A82-8010-4F2E-A8D1-8CE343387B64}">
      <dgm:prSet phldrT="3" phldr="0"/>
      <dgm:spPr/>
      <dgm:t>
        <a:bodyPr/>
        <a:lstStyle/>
        <a:p>
          <a:r>
            <a:rPr lang="en-US"/>
            <a:t>3</a:t>
          </a:r>
        </a:p>
      </dgm:t>
    </dgm:pt>
    <dgm:pt modelId="{01F3C64A-760C-4E5F-8E36-B3937AC53133}">
      <dgm:prSet/>
      <dgm:spPr/>
      <dgm:t>
        <a:bodyPr/>
        <a:lstStyle/>
        <a:p>
          <a:r>
            <a:rPr lang="en-US"/>
            <a:t>Be comfortable in the results of all evaluations whether administered face to face or virtually. </a:t>
          </a:r>
        </a:p>
      </dgm:t>
    </dgm:pt>
    <dgm:pt modelId="{CFDB7CBD-F3B9-4A3A-AE48-610C0404A321}" type="parTrans" cxnId="{0160F9C7-6EFC-47C2-9FBB-8D0D51709B0C}">
      <dgm:prSet/>
      <dgm:spPr/>
      <dgm:t>
        <a:bodyPr/>
        <a:lstStyle/>
        <a:p>
          <a:endParaRPr lang="en-US"/>
        </a:p>
      </dgm:t>
    </dgm:pt>
    <dgm:pt modelId="{24158A10-1F6D-463C-83BB-07DCEE504BAA}" type="sibTrans" cxnId="{0160F9C7-6EFC-47C2-9FBB-8D0D51709B0C}">
      <dgm:prSet phldrT="4" phldr="0"/>
      <dgm:spPr/>
      <dgm:t>
        <a:bodyPr/>
        <a:lstStyle/>
        <a:p>
          <a:r>
            <a:rPr lang="en-US"/>
            <a:t>4</a:t>
          </a:r>
        </a:p>
      </dgm:t>
    </dgm:pt>
    <dgm:pt modelId="{B49FBCFB-030F-477A-AC92-4C0287E69B82}">
      <dgm:prSet/>
      <dgm:spPr/>
      <dgm:t>
        <a:bodyPr/>
        <a:lstStyle/>
        <a:p>
          <a:r>
            <a:rPr lang="en-US"/>
            <a:t>Understand ways to get support by way of options such as STEPS, other valid student data, dynamic assessment, language samples, etc. while we are waiting for a potential face to face evaluation opportunity.</a:t>
          </a:r>
        </a:p>
      </dgm:t>
    </dgm:pt>
    <dgm:pt modelId="{730D0167-1DD4-438C-ABF0-1104BFF8E590}" type="parTrans" cxnId="{B4E6A0B1-682F-40C0-9A87-76A039B4DC26}">
      <dgm:prSet/>
      <dgm:spPr/>
      <dgm:t>
        <a:bodyPr/>
        <a:lstStyle/>
        <a:p>
          <a:endParaRPr lang="en-US"/>
        </a:p>
      </dgm:t>
    </dgm:pt>
    <dgm:pt modelId="{8CA15D22-87B4-4E60-B237-4282E8C9D70F}" type="sibTrans" cxnId="{B4E6A0B1-682F-40C0-9A87-76A039B4DC26}">
      <dgm:prSet phldrT="5" phldr="0"/>
      <dgm:spPr/>
      <dgm:t>
        <a:bodyPr/>
        <a:lstStyle/>
        <a:p>
          <a:r>
            <a:rPr lang="en-US"/>
            <a:t>5</a:t>
          </a:r>
        </a:p>
      </dgm:t>
    </dgm:pt>
    <dgm:pt modelId="{0E67E7A6-3721-194C-8162-57B610CCEB08}" type="pres">
      <dgm:prSet presAssocID="{79CB797B-535E-4CDA-B6DE-80A0547B9E25}" presName="Name0" presStyleCnt="0">
        <dgm:presLayoutVars>
          <dgm:animLvl val="lvl"/>
          <dgm:resizeHandles val="exact"/>
        </dgm:presLayoutVars>
      </dgm:prSet>
      <dgm:spPr/>
    </dgm:pt>
    <dgm:pt modelId="{49E70BD8-C60C-D74C-A746-A018B4A2C589}" type="pres">
      <dgm:prSet presAssocID="{F4D8D1F3-8218-4B14-BD79-B1BF2AE8207D}" presName="compositeNode" presStyleCnt="0">
        <dgm:presLayoutVars>
          <dgm:bulletEnabled val="1"/>
        </dgm:presLayoutVars>
      </dgm:prSet>
      <dgm:spPr/>
    </dgm:pt>
    <dgm:pt modelId="{1E7290DF-B241-4D4B-BED5-EA5411D2EFCA}" type="pres">
      <dgm:prSet presAssocID="{F4D8D1F3-8218-4B14-BD79-B1BF2AE8207D}" presName="bgRect" presStyleLbl="bgAccFollowNode1" presStyleIdx="0" presStyleCnt="5"/>
      <dgm:spPr/>
    </dgm:pt>
    <dgm:pt modelId="{1C629FBD-6BF2-2C47-ACD9-319515C9DA72}" type="pres">
      <dgm:prSet presAssocID="{2B5A0C9E-5A45-4FE9-91D0-689226048EA9}" presName="sibTransNodeCircle" presStyleLbl="alignNode1" presStyleIdx="0" presStyleCnt="10">
        <dgm:presLayoutVars>
          <dgm:chMax val="0"/>
          <dgm:bulletEnabled/>
        </dgm:presLayoutVars>
      </dgm:prSet>
      <dgm:spPr/>
    </dgm:pt>
    <dgm:pt modelId="{353E2F9D-5EE8-7445-B005-7E308639850A}" type="pres">
      <dgm:prSet presAssocID="{F4D8D1F3-8218-4B14-BD79-B1BF2AE8207D}" presName="bottomLine" presStyleLbl="alignNode1" presStyleIdx="1" presStyleCnt="10">
        <dgm:presLayoutVars/>
      </dgm:prSet>
      <dgm:spPr/>
    </dgm:pt>
    <dgm:pt modelId="{8EDDCDCF-4CEF-8745-B794-DEF4BB96B428}" type="pres">
      <dgm:prSet presAssocID="{F4D8D1F3-8218-4B14-BD79-B1BF2AE8207D}" presName="nodeText" presStyleLbl="bgAccFollowNode1" presStyleIdx="0" presStyleCnt="5">
        <dgm:presLayoutVars>
          <dgm:bulletEnabled val="1"/>
        </dgm:presLayoutVars>
      </dgm:prSet>
      <dgm:spPr/>
    </dgm:pt>
    <dgm:pt modelId="{AEB307BD-6C40-8743-B2B6-83CB579F124E}" type="pres">
      <dgm:prSet presAssocID="{2B5A0C9E-5A45-4FE9-91D0-689226048EA9}" presName="sibTrans" presStyleCnt="0"/>
      <dgm:spPr/>
    </dgm:pt>
    <dgm:pt modelId="{696AD7A7-A9E6-B94A-AB7E-7DBE4A9ABC8E}" type="pres">
      <dgm:prSet presAssocID="{3AC72819-704C-4B71-AED4-79D76EED7189}" presName="compositeNode" presStyleCnt="0">
        <dgm:presLayoutVars>
          <dgm:bulletEnabled val="1"/>
        </dgm:presLayoutVars>
      </dgm:prSet>
      <dgm:spPr/>
    </dgm:pt>
    <dgm:pt modelId="{FA0E4CD6-2EB6-6D4B-84C1-76C4B703569E}" type="pres">
      <dgm:prSet presAssocID="{3AC72819-704C-4B71-AED4-79D76EED7189}" presName="bgRect" presStyleLbl="bgAccFollowNode1" presStyleIdx="1" presStyleCnt="5"/>
      <dgm:spPr/>
    </dgm:pt>
    <dgm:pt modelId="{B18EB9BB-D978-444C-906C-529F6D86C624}" type="pres">
      <dgm:prSet presAssocID="{1CA1135B-5E03-4097-82D9-CE5AB6B54C25}" presName="sibTransNodeCircle" presStyleLbl="alignNode1" presStyleIdx="2" presStyleCnt="10">
        <dgm:presLayoutVars>
          <dgm:chMax val="0"/>
          <dgm:bulletEnabled/>
        </dgm:presLayoutVars>
      </dgm:prSet>
      <dgm:spPr/>
    </dgm:pt>
    <dgm:pt modelId="{79ECECAE-E949-9E46-8E8E-D86129F9B2E8}" type="pres">
      <dgm:prSet presAssocID="{3AC72819-704C-4B71-AED4-79D76EED7189}" presName="bottomLine" presStyleLbl="alignNode1" presStyleIdx="3" presStyleCnt="10">
        <dgm:presLayoutVars/>
      </dgm:prSet>
      <dgm:spPr/>
    </dgm:pt>
    <dgm:pt modelId="{C8ADB977-DD46-BB45-969E-12FD48830927}" type="pres">
      <dgm:prSet presAssocID="{3AC72819-704C-4B71-AED4-79D76EED7189}" presName="nodeText" presStyleLbl="bgAccFollowNode1" presStyleIdx="1" presStyleCnt="5">
        <dgm:presLayoutVars>
          <dgm:bulletEnabled val="1"/>
        </dgm:presLayoutVars>
      </dgm:prSet>
      <dgm:spPr/>
    </dgm:pt>
    <dgm:pt modelId="{17DD4671-E682-6F4C-932D-FB1736CDE512}" type="pres">
      <dgm:prSet presAssocID="{1CA1135B-5E03-4097-82D9-CE5AB6B54C25}" presName="sibTrans" presStyleCnt="0"/>
      <dgm:spPr/>
    </dgm:pt>
    <dgm:pt modelId="{F74F7B97-F3A0-5543-A422-CE99F159C7BC}" type="pres">
      <dgm:prSet presAssocID="{1A7F0EE9-8DD1-4E15-AFED-288641CB01DB}" presName="compositeNode" presStyleCnt="0">
        <dgm:presLayoutVars>
          <dgm:bulletEnabled val="1"/>
        </dgm:presLayoutVars>
      </dgm:prSet>
      <dgm:spPr/>
    </dgm:pt>
    <dgm:pt modelId="{278044B8-CF32-9547-B1E8-FC891D7BE296}" type="pres">
      <dgm:prSet presAssocID="{1A7F0EE9-8DD1-4E15-AFED-288641CB01DB}" presName="bgRect" presStyleLbl="bgAccFollowNode1" presStyleIdx="2" presStyleCnt="5"/>
      <dgm:spPr/>
    </dgm:pt>
    <dgm:pt modelId="{43D2DF19-9776-6E4D-9904-557CC5D294D8}" type="pres">
      <dgm:prSet presAssocID="{32D64448-281A-4313-9388-2F8579871237}" presName="sibTransNodeCircle" presStyleLbl="alignNode1" presStyleIdx="4" presStyleCnt="10">
        <dgm:presLayoutVars>
          <dgm:chMax val="0"/>
          <dgm:bulletEnabled/>
        </dgm:presLayoutVars>
      </dgm:prSet>
      <dgm:spPr/>
    </dgm:pt>
    <dgm:pt modelId="{BE4E7078-D283-C145-9D4D-5485C97A60A8}" type="pres">
      <dgm:prSet presAssocID="{1A7F0EE9-8DD1-4E15-AFED-288641CB01DB}" presName="bottomLine" presStyleLbl="alignNode1" presStyleIdx="5" presStyleCnt="10">
        <dgm:presLayoutVars/>
      </dgm:prSet>
      <dgm:spPr/>
    </dgm:pt>
    <dgm:pt modelId="{E5A032ED-7B88-6F4C-8398-AD839587A905}" type="pres">
      <dgm:prSet presAssocID="{1A7F0EE9-8DD1-4E15-AFED-288641CB01DB}" presName="nodeText" presStyleLbl="bgAccFollowNode1" presStyleIdx="2" presStyleCnt="5">
        <dgm:presLayoutVars>
          <dgm:bulletEnabled val="1"/>
        </dgm:presLayoutVars>
      </dgm:prSet>
      <dgm:spPr/>
    </dgm:pt>
    <dgm:pt modelId="{71DA15E5-8C7A-424C-B850-90F3326BE324}" type="pres">
      <dgm:prSet presAssocID="{32D64448-281A-4313-9388-2F8579871237}" presName="sibTrans" presStyleCnt="0"/>
      <dgm:spPr/>
    </dgm:pt>
    <dgm:pt modelId="{373E9DB1-F6E7-AE42-A93B-8CFA6A42B392}" type="pres">
      <dgm:prSet presAssocID="{01F3C64A-760C-4E5F-8E36-B3937AC53133}" presName="compositeNode" presStyleCnt="0">
        <dgm:presLayoutVars>
          <dgm:bulletEnabled val="1"/>
        </dgm:presLayoutVars>
      </dgm:prSet>
      <dgm:spPr/>
    </dgm:pt>
    <dgm:pt modelId="{0A14CD77-01EC-C84D-8A8A-A4F647C7A793}" type="pres">
      <dgm:prSet presAssocID="{01F3C64A-760C-4E5F-8E36-B3937AC53133}" presName="bgRect" presStyleLbl="bgAccFollowNode1" presStyleIdx="3" presStyleCnt="5"/>
      <dgm:spPr/>
    </dgm:pt>
    <dgm:pt modelId="{DD90C1BB-92DD-0948-A3B8-8278CE2FAA96}" type="pres">
      <dgm:prSet presAssocID="{24158A10-1F6D-463C-83BB-07DCEE504BAA}" presName="sibTransNodeCircle" presStyleLbl="alignNode1" presStyleIdx="6" presStyleCnt="10">
        <dgm:presLayoutVars>
          <dgm:chMax val="0"/>
          <dgm:bulletEnabled/>
        </dgm:presLayoutVars>
      </dgm:prSet>
      <dgm:spPr/>
    </dgm:pt>
    <dgm:pt modelId="{4C490152-E5E1-BD44-B0FA-C9F15C73450D}" type="pres">
      <dgm:prSet presAssocID="{01F3C64A-760C-4E5F-8E36-B3937AC53133}" presName="bottomLine" presStyleLbl="alignNode1" presStyleIdx="7" presStyleCnt="10">
        <dgm:presLayoutVars/>
      </dgm:prSet>
      <dgm:spPr/>
    </dgm:pt>
    <dgm:pt modelId="{E56C7FF5-2AC2-2B41-877E-B679F4918EF5}" type="pres">
      <dgm:prSet presAssocID="{01F3C64A-760C-4E5F-8E36-B3937AC53133}" presName="nodeText" presStyleLbl="bgAccFollowNode1" presStyleIdx="3" presStyleCnt="5">
        <dgm:presLayoutVars>
          <dgm:bulletEnabled val="1"/>
        </dgm:presLayoutVars>
      </dgm:prSet>
      <dgm:spPr/>
    </dgm:pt>
    <dgm:pt modelId="{221B1D0C-84F0-5D43-A33A-0EC69EF9BCBD}" type="pres">
      <dgm:prSet presAssocID="{24158A10-1F6D-463C-83BB-07DCEE504BAA}" presName="sibTrans" presStyleCnt="0"/>
      <dgm:spPr/>
    </dgm:pt>
    <dgm:pt modelId="{8B2BD710-10FD-5D48-A578-4B67DE5E9CCB}" type="pres">
      <dgm:prSet presAssocID="{B49FBCFB-030F-477A-AC92-4C0287E69B82}" presName="compositeNode" presStyleCnt="0">
        <dgm:presLayoutVars>
          <dgm:bulletEnabled val="1"/>
        </dgm:presLayoutVars>
      </dgm:prSet>
      <dgm:spPr/>
    </dgm:pt>
    <dgm:pt modelId="{B628F1F5-C9A3-DE41-9A21-8A31DD9808C4}" type="pres">
      <dgm:prSet presAssocID="{B49FBCFB-030F-477A-AC92-4C0287E69B82}" presName="bgRect" presStyleLbl="bgAccFollowNode1" presStyleIdx="4" presStyleCnt="5" custScaleX="114035"/>
      <dgm:spPr/>
    </dgm:pt>
    <dgm:pt modelId="{401F68BA-0BF2-B843-B152-21C6492C5441}" type="pres">
      <dgm:prSet presAssocID="{8CA15D22-87B4-4E60-B237-4282E8C9D70F}" presName="sibTransNodeCircle" presStyleLbl="alignNode1" presStyleIdx="8" presStyleCnt="10">
        <dgm:presLayoutVars>
          <dgm:chMax val="0"/>
          <dgm:bulletEnabled/>
        </dgm:presLayoutVars>
      </dgm:prSet>
      <dgm:spPr/>
    </dgm:pt>
    <dgm:pt modelId="{3853B35F-E61E-E24A-B2DD-E9B61B2138D1}" type="pres">
      <dgm:prSet presAssocID="{B49FBCFB-030F-477A-AC92-4C0287E69B82}" presName="bottomLine" presStyleLbl="alignNode1" presStyleIdx="9" presStyleCnt="10">
        <dgm:presLayoutVars/>
      </dgm:prSet>
      <dgm:spPr/>
    </dgm:pt>
    <dgm:pt modelId="{B83DFCD4-4657-8847-8957-580C8BB80D64}" type="pres">
      <dgm:prSet presAssocID="{B49FBCFB-030F-477A-AC92-4C0287E69B82}" presName="nodeText" presStyleLbl="bgAccFollowNode1" presStyleIdx="4" presStyleCnt="5">
        <dgm:presLayoutVars>
          <dgm:bulletEnabled val="1"/>
        </dgm:presLayoutVars>
      </dgm:prSet>
      <dgm:spPr/>
    </dgm:pt>
  </dgm:ptLst>
  <dgm:cxnLst>
    <dgm:cxn modelId="{BEF50201-7888-DB45-993C-56F83E76A01E}" type="presOf" srcId="{1A7F0EE9-8DD1-4E15-AFED-288641CB01DB}" destId="{E5A032ED-7B88-6F4C-8398-AD839587A905}" srcOrd="1" destOrd="0" presId="urn:microsoft.com/office/officeart/2016/7/layout/BasicLinearProcessNumbered"/>
    <dgm:cxn modelId="{DDC81310-13AB-6A45-8810-6074936DD043}" type="presOf" srcId="{24158A10-1F6D-463C-83BB-07DCEE504BAA}" destId="{DD90C1BB-92DD-0948-A3B8-8278CE2FAA96}" srcOrd="0" destOrd="0" presId="urn:microsoft.com/office/officeart/2016/7/layout/BasicLinearProcessNumbered"/>
    <dgm:cxn modelId="{0AD7FC1E-46A9-794C-B4DB-7EF181D08327}" type="presOf" srcId="{F4D8D1F3-8218-4B14-BD79-B1BF2AE8207D}" destId="{1E7290DF-B241-4D4B-BED5-EA5411D2EFCA}" srcOrd="0" destOrd="0" presId="urn:microsoft.com/office/officeart/2016/7/layout/BasicLinearProcessNumbered"/>
    <dgm:cxn modelId="{6C8AED20-2E38-439E-918F-9E495CF55D01}" srcId="{79CB797B-535E-4CDA-B6DE-80A0547B9E25}" destId="{F4D8D1F3-8218-4B14-BD79-B1BF2AE8207D}" srcOrd="0" destOrd="0" parTransId="{9D8CF27A-00F0-4223-823D-7B6C1991692F}" sibTransId="{2B5A0C9E-5A45-4FE9-91D0-689226048EA9}"/>
    <dgm:cxn modelId="{F3AFD12F-5CAF-0B43-8CDB-ED05AD0AEA6D}" type="presOf" srcId="{3AC72819-704C-4B71-AED4-79D76EED7189}" destId="{C8ADB977-DD46-BB45-969E-12FD48830927}" srcOrd="1" destOrd="0" presId="urn:microsoft.com/office/officeart/2016/7/layout/BasicLinearProcessNumbered"/>
    <dgm:cxn modelId="{B62F2830-7916-3C47-83C3-4307A281D99E}" type="presOf" srcId="{01F3C64A-760C-4E5F-8E36-B3937AC53133}" destId="{0A14CD77-01EC-C84D-8A8A-A4F647C7A793}" srcOrd="0" destOrd="0" presId="urn:microsoft.com/office/officeart/2016/7/layout/BasicLinearProcessNumbered"/>
    <dgm:cxn modelId="{557BD63B-9F01-4E44-AC81-C02F1C7E9B19}" type="presOf" srcId="{F4D8D1F3-8218-4B14-BD79-B1BF2AE8207D}" destId="{8EDDCDCF-4CEF-8745-B794-DEF4BB96B428}" srcOrd="1" destOrd="0" presId="urn:microsoft.com/office/officeart/2016/7/layout/BasicLinearProcessNumbered"/>
    <dgm:cxn modelId="{6F0C4143-ED8B-F046-B162-AFD58BA14E13}" type="presOf" srcId="{1A7F0EE9-8DD1-4E15-AFED-288641CB01DB}" destId="{278044B8-CF32-9547-B1E8-FC891D7BE296}" srcOrd="0" destOrd="0" presId="urn:microsoft.com/office/officeart/2016/7/layout/BasicLinearProcessNumbered"/>
    <dgm:cxn modelId="{DF78AE63-B60A-DF4B-B748-EB0768BF79E2}" type="presOf" srcId="{1CA1135B-5E03-4097-82D9-CE5AB6B54C25}" destId="{B18EB9BB-D978-444C-906C-529F6D86C624}" srcOrd="0" destOrd="0" presId="urn:microsoft.com/office/officeart/2016/7/layout/BasicLinearProcessNumbered"/>
    <dgm:cxn modelId="{E0F62979-A584-9F41-B794-A1A46613902A}" type="presOf" srcId="{8CA15D22-87B4-4E60-B237-4282E8C9D70F}" destId="{401F68BA-0BF2-B843-B152-21C6492C5441}" srcOrd="0" destOrd="0" presId="urn:microsoft.com/office/officeart/2016/7/layout/BasicLinearProcessNumbered"/>
    <dgm:cxn modelId="{C09F437B-EFDC-AF45-B5E6-A28D4B89512E}" type="presOf" srcId="{32D64448-281A-4313-9388-2F8579871237}" destId="{43D2DF19-9776-6E4D-9904-557CC5D294D8}" srcOrd="0" destOrd="0" presId="urn:microsoft.com/office/officeart/2016/7/layout/BasicLinearProcessNumbered"/>
    <dgm:cxn modelId="{5AB44A82-8010-4F2E-A8D1-8CE343387B64}" srcId="{79CB797B-535E-4CDA-B6DE-80A0547B9E25}" destId="{1A7F0EE9-8DD1-4E15-AFED-288641CB01DB}" srcOrd="2" destOrd="0" parTransId="{639E65D1-4EAD-4AA8-BED1-E2A3EFE690E2}" sibTransId="{32D64448-281A-4313-9388-2F8579871237}"/>
    <dgm:cxn modelId="{1379E988-F5C7-864C-AB29-B3C0469A4981}" type="presOf" srcId="{2B5A0C9E-5A45-4FE9-91D0-689226048EA9}" destId="{1C629FBD-6BF2-2C47-ACD9-319515C9DA72}" srcOrd="0" destOrd="0" presId="urn:microsoft.com/office/officeart/2016/7/layout/BasicLinearProcessNumbered"/>
    <dgm:cxn modelId="{91385595-02D8-D943-8434-4D9B41631A94}" type="presOf" srcId="{B49FBCFB-030F-477A-AC92-4C0287E69B82}" destId="{B83DFCD4-4657-8847-8957-580C8BB80D64}" srcOrd="1" destOrd="0" presId="urn:microsoft.com/office/officeart/2016/7/layout/BasicLinearProcessNumbered"/>
    <dgm:cxn modelId="{F2A759AB-C1B6-6649-97E5-577B006FB520}" type="presOf" srcId="{3AC72819-704C-4B71-AED4-79D76EED7189}" destId="{FA0E4CD6-2EB6-6D4B-84C1-76C4B703569E}" srcOrd="0" destOrd="0" presId="urn:microsoft.com/office/officeart/2016/7/layout/BasicLinearProcessNumbered"/>
    <dgm:cxn modelId="{B4E6A0B1-682F-40C0-9A87-76A039B4DC26}" srcId="{79CB797B-535E-4CDA-B6DE-80A0547B9E25}" destId="{B49FBCFB-030F-477A-AC92-4C0287E69B82}" srcOrd="4" destOrd="0" parTransId="{730D0167-1DD4-438C-ABF0-1104BFF8E590}" sibTransId="{8CA15D22-87B4-4E60-B237-4282E8C9D70F}"/>
    <dgm:cxn modelId="{0160F9C7-6EFC-47C2-9FBB-8D0D51709B0C}" srcId="{79CB797B-535E-4CDA-B6DE-80A0547B9E25}" destId="{01F3C64A-760C-4E5F-8E36-B3937AC53133}" srcOrd="3" destOrd="0" parTransId="{CFDB7CBD-F3B9-4A3A-AE48-610C0404A321}" sibTransId="{24158A10-1F6D-463C-83BB-07DCEE504BAA}"/>
    <dgm:cxn modelId="{90F157D8-281A-C942-BF8B-D41D61EE1F2A}" type="presOf" srcId="{79CB797B-535E-4CDA-B6DE-80A0547B9E25}" destId="{0E67E7A6-3721-194C-8162-57B610CCEB08}" srcOrd="0" destOrd="0" presId="urn:microsoft.com/office/officeart/2016/7/layout/BasicLinearProcessNumbered"/>
    <dgm:cxn modelId="{48EA86E4-12BC-B94C-9AEF-6277840ADAD0}" type="presOf" srcId="{01F3C64A-760C-4E5F-8E36-B3937AC53133}" destId="{E56C7FF5-2AC2-2B41-877E-B679F4918EF5}" srcOrd="1" destOrd="0" presId="urn:microsoft.com/office/officeart/2016/7/layout/BasicLinearProcessNumbered"/>
    <dgm:cxn modelId="{D1C6C6E5-F2EE-42EE-AF14-34E2EB86D87B}" srcId="{79CB797B-535E-4CDA-B6DE-80A0547B9E25}" destId="{3AC72819-704C-4B71-AED4-79D76EED7189}" srcOrd="1" destOrd="0" parTransId="{DB2D525D-3B1A-4652-B641-D266F70B2B7D}" sibTransId="{1CA1135B-5E03-4097-82D9-CE5AB6B54C25}"/>
    <dgm:cxn modelId="{901FD1F8-4A21-8E4D-977A-8BD510D82515}" type="presOf" srcId="{B49FBCFB-030F-477A-AC92-4C0287E69B82}" destId="{B628F1F5-C9A3-DE41-9A21-8A31DD9808C4}" srcOrd="0" destOrd="0" presId="urn:microsoft.com/office/officeart/2016/7/layout/BasicLinearProcessNumbered"/>
    <dgm:cxn modelId="{41C6B182-82C8-DE44-8E5F-D84C20C17CE4}" type="presParOf" srcId="{0E67E7A6-3721-194C-8162-57B610CCEB08}" destId="{49E70BD8-C60C-D74C-A746-A018B4A2C589}" srcOrd="0" destOrd="0" presId="urn:microsoft.com/office/officeart/2016/7/layout/BasicLinearProcessNumbered"/>
    <dgm:cxn modelId="{38CAEC63-7B43-0345-9B13-8E8518A2F352}" type="presParOf" srcId="{49E70BD8-C60C-D74C-A746-A018B4A2C589}" destId="{1E7290DF-B241-4D4B-BED5-EA5411D2EFCA}" srcOrd="0" destOrd="0" presId="urn:microsoft.com/office/officeart/2016/7/layout/BasicLinearProcessNumbered"/>
    <dgm:cxn modelId="{4AC6D6E5-13C3-8D48-B323-EB83D009B049}" type="presParOf" srcId="{49E70BD8-C60C-D74C-A746-A018B4A2C589}" destId="{1C629FBD-6BF2-2C47-ACD9-319515C9DA72}" srcOrd="1" destOrd="0" presId="urn:microsoft.com/office/officeart/2016/7/layout/BasicLinearProcessNumbered"/>
    <dgm:cxn modelId="{D603366D-1D4F-3C4D-9323-F7196F021524}" type="presParOf" srcId="{49E70BD8-C60C-D74C-A746-A018B4A2C589}" destId="{353E2F9D-5EE8-7445-B005-7E308639850A}" srcOrd="2" destOrd="0" presId="urn:microsoft.com/office/officeart/2016/7/layout/BasicLinearProcessNumbered"/>
    <dgm:cxn modelId="{2DB562A6-DCC4-EC49-A6B9-B3F42BC442DF}" type="presParOf" srcId="{49E70BD8-C60C-D74C-A746-A018B4A2C589}" destId="{8EDDCDCF-4CEF-8745-B794-DEF4BB96B428}" srcOrd="3" destOrd="0" presId="urn:microsoft.com/office/officeart/2016/7/layout/BasicLinearProcessNumbered"/>
    <dgm:cxn modelId="{B3E69942-BB33-2442-8526-E643506351B4}" type="presParOf" srcId="{0E67E7A6-3721-194C-8162-57B610CCEB08}" destId="{AEB307BD-6C40-8743-B2B6-83CB579F124E}" srcOrd="1" destOrd="0" presId="urn:microsoft.com/office/officeart/2016/7/layout/BasicLinearProcessNumbered"/>
    <dgm:cxn modelId="{D112C686-01C1-E646-B302-A3BD210B922C}" type="presParOf" srcId="{0E67E7A6-3721-194C-8162-57B610CCEB08}" destId="{696AD7A7-A9E6-B94A-AB7E-7DBE4A9ABC8E}" srcOrd="2" destOrd="0" presId="urn:microsoft.com/office/officeart/2016/7/layout/BasicLinearProcessNumbered"/>
    <dgm:cxn modelId="{14AD3637-2B7C-3D4F-A657-E7ED72D1EFE8}" type="presParOf" srcId="{696AD7A7-A9E6-B94A-AB7E-7DBE4A9ABC8E}" destId="{FA0E4CD6-2EB6-6D4B-84C1-76C4B703569E}" srcOrd="0" destOrd="0" presId="urn:microsoft.com/office/officeart/2016/7/layout/BasicLinearProcessNumbered"/>
    <dgm:cxn modelId="{4A34D5CB-AAE6-1E47-A075-ACD0F648420B}" type="presParOf" srcId="{696AD7A7-A9E6-B94A-AB7E-7DBE4A9ABC8E}" destId="{B18EB9BB-D978-444C-906C-529F6D86C624}" srcOrd="1" destOrd="0" presId="urn:microsoft.com/office/officeart/2016/7/layout/BasicLinearProcessNumbered"/>
    <dgm:cxn modelId="{107F1585-7384-714B-A688-73DDEC7CC3EA}" type="presParOf" srcId="{696AD7A7-A9E6-B94A-AB7E-7DBE4A9ABC8E}" destId="{79ECECAE-E949-9E46-8E8E-D86129F9B2E8}" srcOrd="2" destOrd="0" presId="urn:microsoft.com/office/officeart/2016/7/layout/BasicLinearProcessNumbered"/>
    <dgm:cxn modelId="{3B9A8B96-9356-EF4E-8055-778F4AD9E0B0}" type="presParOf" srcId="{696AD7A7-A9E6-B94A-AB7E-7DBE4A9ABC8E}" destId="{C8ADB977-DD46-BB45-969E-12FD48830927}" srcOrd="3" destOrd="0" presId="urn:microsoft.com/office/officeart/2016/7/layout/BasicLinearProcessNumbered"/>
    <dgm:cxn modelId="{C50BCD53-EC78-8C43-A31D-393A6F5BCAA7}" type="presParOf" srcId="{0E67E7A6-3721-194C-8162-57B610CCEB08}" destId="{17DD4671-E682-6F4C-932D-FB1736CDE512}" srcOrd="3" destOrd="0" presId="urn:microsoft.com/office/officeart/2016/7/layout/BasicLinearProcessNumbered"/>
    <dgm:cxn modelId="{A80A7448-5402-9C41-9B38-1B2D7DEBEB96}" type="presParOf" srcId="{0E67E7A6-3721-194C-8162-57B610CCEB08}" destId="{F74F7B97-F3A0-5543-A422-CE99F159C7BC}" srcOrd="4" destOrd="0" presId="urn:microsoft.com/office/officeart/2016/7/layout/BasicLinearProcessNumbered"/>
    <dgm:cxn modelId="{1C3E0110-33A7-6741-B399-065FA2EF3CDB}" type="presParOf" srcId="{F74F7B97-F3A0-5543-A422-CE99F159C7BC}" destId="{278044B8-CF32-9547-B1E8-FC891D7BE296}" srcOrd="0" destOrd="0" presId="urn:microsoft.com/office/officeart/2016/7/layout/BasicLinearProcessNumbered"/>
    <dgm:cxn modelId="{5572F401-71B3-944F-81B6-6AC8E712B40F}" type="presParOf" srcId="{F74F7B97-F3A0-5543-A422-CE99F159C7BC}" destId="{43D2DF19-9776-6E4D-9904-557CC5D294D8}" srcOrd="1" destOrd="0" presId="urn:microsoft.com/office/officeart/2016/7/layout/BasicLinearProcessNumbered"/>
    <dgm:cxn modelId="{6A812020-4E60-1440-976F-383D0CED4EE2}" type="presParOf" srcId="{F74F7B97-F3A0-5543-A422-CE99F159C7BC}" destId="{BE4E7078-D283-C145-9D4D-5485C97A60A8}" srcOrd="2" destOrd="0" presId="urn:microsoft.com/office/officeart/2016/7/layout/BasicLinearProcessNumbered"/>
    <dgm:cxn modelId="{1F2EC1D7-5828-4845-89C5-220AF02C8106}" type="presParOf" srcId="{F74F7B97-F3A0-5543-A422-CE99F159C7BC}" destId="{E5A032ED-7B88-6F4C-8398-AD839587A905}" srcOrd="3" destOrd="0" presId="urn:microsoft.com/office/officeart/2016/7/layout/BasicLinearProcessNumbered"/>
    <dgm:cxn modelId="{B3BCCAD0-FB1A-EE4A-AEA5-0084FA08CC46}" type="presParOf" srcId="{0E67E7A6-3721-194C-8162-57B610CCEB08}" destId="{71DA15E5-8C7A-424C-B850-90F3326BE324}" srcOrd="5" destOrd="0" presId="urn:microsoft.com/office/officeart/2016/7/layout/BasicLinearProcessNumbered"/>
    <dgm:cxn modelId="{B2D0186A-5A56-A44F-9E01-1FC9E5F9FF94}" type="presParOf" srcId="{0E67E7A6-3721-194C-8162-57B610CCEB08}" destId="{373E9DB1-F6E7-AE42-A93B-8CFA6A42B392}" srcOrd="6" destOrd="0" presId="urn:microsoft.com/office/officeart/2016/7/layout/BasicLinearProcessNumbered"/>
    <dgm:cxn modelId="{E0289B63-7F54-B740-B08B-7FBE2D983C20}" type="presParOf" srcId="{373E9DB1-F6E7-AE42-A93B-8CFA6A42B392}" destId="{0A14CD77-01EC-C84D-8A8A-A4F647C7A793}" srcOrd="0" destOrd="0" presId="urn:microsoft.com/office/officeart/2016/7/layout/BasicLinearProcessNumbered"/>
    <dgm:cxn modelId="{211DD631-8FF5-DF4E-939B-A961F9EC459B}" type="presParOf" srcId="{373E9DB1-F6E7-AE42-A93B-8CFA6A42B392}" destId="{DD90C1BB-92DD-0948-A3B8-8278CE2FAA96}" srcOrd="1" destOrd="0" presId="urn:microsoft.com/office/officeart/2016/7/layout/BasicLinearProcessNumbered"/>
    <dgm:cxn modelId="{9C97B8A1-808B-7A45-8A95-42E8F07F3B33}" type="presParOf" srcId="{373E9DB1-F6E7-AE42-A93B-8CFA6A42B392}" destId="{4C490152-E5E1-BD44-B0FA-C9F15C73450D}" srcOrd="2" destOrd="0" presId="urn:microsoft.com/office/officeart/2016/7/layout/BasicLinearProcessNumbered"/>
    <dgm:cxn modelId="{1648ED49-107D-9B46-88CB-37C235357DB0}" type="presParOf" srcId="{373E9DB1-F6E7-AE42-A93B-8CFA6A42B392}" destId="{E56C7FF5-2AC2-2B41-877E-B679F4918EF5}" srcOrd="3" destOrd="0" presId="urn:microsoft.com/office/officeart/2016/7/layout/BasicLinearProcessNumbered"/>
    <dgm:cxn modelId="{B0C3CE26-9B2A-C04E-8529-EFBFBEDCF357}" type="presParOf" srcId="{0E67E7A6-3721-194C-8162-57B610CCEB08}" destId="{221B1D0C-84F0-5D43-A33A-0EC69EF9BCBD}" srcOrd="7" destOrd="0" presId="urn:microsoft.com/office/officeart/2016/7/layout/BasicLinearProcessNumbered"/>
    <dgm:cxn modelId="{75177EFE-25E3-C24E-9F2B-46D051C13918}" type="presParOf" srcId="{0E67E7A6-3721-194C-8162-57B610CCEB08}" destId="{8B2BD710-10FD-5D48-A578-4B67DE5E9CCB}" srcOrd="8" destOrd="0" presId="urn:microsoft.com/office/officeart/2016/7/layout/BasicLinearProcessNumbered"/>
    <dgm:cxn modelId="{FC13A570-B574-1346-A8FD-FE75486FD6A9}" type="presParOf" srcId="{8B2BD710-10FD-5D48-A578-4B67DE5E9CCB}" destId="{B628F1F5-C9A3-DE41-9A21-8A31DD9808C4}" srcOrd="0" destOrd="0" presId="urn:microsoft.com/office/officeart/2016/7/layout/BasicLinearProcessNumbered"/>
    <dgm:cxn modelId="{FF33C618-D978-9249-8465-4729A458B5A3}" type="presParOf" srcId="{8B2BD710-10FD-5D48-A578-4B67DE5E9CCB}" destId="{401F68BA-0BF2-B843-B152-21C6492C5441}" srcOrd="1" destOrd="0" presId="urn:microsoft.com/office/officeart/2016/7/layout/BasicLinearProcessNumbered"/>
    <dgm:cxn modelId="{506253B7-AEB5-C347-97DF-87B70894D591}" type="presParOf" srcId="{8B2BD710-10FD-5D48-A578-4B67DE5E9CCB}" destId="{3853B35F-E61E-E24A-B2DD-E9B61B2138D1}" srcOrd="2" destOrd="0" presId="urn:microsoft.com/office/officeart/2016/7/layout/BasicLinearProcessNumbered"/>
    <dgm:cxn modelId="{F2440BE7-4139-5641-9978-C2005B57D609}" type="presParOf" srcId="{8B2BD710-10FD-5D48-A578-4B67DE5E9CCB}" destId="{B83DFCD4-4657-8847-8957-580C8BB80D6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1C362-1B62-464D-81D5-17C1F0D9AAE8}"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29B413A9-0F0E-4F45-B2C2-5C936D669707}">
      <dgm:prSet/>
      <dgm:spPr/>
      <dgm:t>
        <a:bodyPr/>
        <a:lstStyle/>
        <a:p>
          <a:r>
            <a:rPr lang="en-US"/>
            <a:t>What are virtual evaluations? </a:t>
          </a:r>
        </a:p>
      </dgm:t>
    </dgm:pt>
    <dgm:pt modelId="{0C141B9A-CD15-4175-A16D-95B29DE2FB40}" type="parTrans" cxnId="{5C93A12C-AF07-4092-B780-A8507287AD4A}">
      <dgm:prSet/>
      <dgm:spPr/>
      <dgm:t>
        <a:bodyPr/>
        <a:lstStyle/>
        <a:p>
          <a:endParaRPr lang="en-US"/>
        </a:p>
      </dgm:t>
    </dgm:pt>
    <dgm:pt modelId="{52A0AB3C-0D1E-4CBB-B4C2-3120EE9B5749}" type="sibTrans" cxnId="{5C93A12C-AF07-4092-B780-A8507287AD4A}">
      <dgm:prSet/>
      <dgm:spPr/>
      <dgm:t>
        <a:bodyPr/>
        <a:lstStyle/>
        <a:p>
          <a:endParaRPr lang="en-US"/>
        </a:p>
      </dgm:t>
    </dgm:pt>
    <dgm:pt modelId="{999A0AA6-1D4C-584D-B5F7-27BBBAB33F9B}" type="pres">
      <dgm:prSet presAssocID="{FCC1C362-1B62-464D-81D5-17C1F0D9AAE8}" presName="hierChild1" presStyleCnt="0">
        <dgm:presLayoutVars>
          <dgm:chPref val="1"/>
          <dgm:dir/>
          <dgm:animOne val="branch"/>
          <dgm:animLvl val="lvl"/>
          <dgm:resizeHandles/>
        </dgm:presLayoutVars>
      </dgm:prSet>
      <dgm:spPr/>
    </dgm:pt>
    <dgm:pt modelId="{2AB6667E-2082-F946-AD25-19AA3687A5E3}" type="pres">
      <dgm:prSet presAssocID="{29B413A9-0F0E-4F45-B2C2-5C936D669707}" presName="hierRoot1" presStyleCnt="0"/>
      <dgm:spPr/>
    </dgm:pt>
    <dgm:pt modelId="{D1F0F1C9-A6F3-C741-9B5E-27D22AB55FA2}" type="pres">
      <dgm:prSet presAssocID="{29B413A9-0F0E-4F45-B2C2-5C936D669707}" presName="composite" presStyleCnt="0"/>
      <dgm:spPr/>
    </dgm:pt>
    <dgm:pt modelId="{36A3FDC1-3E0F-6C4F-B8D4-87CC19CE570F}" type="pres">
      <dgm:prSet presAssocID="{29B413A9-0F0E-4F45-B2C2-5C936D669707}" presName="background" presStyleLbl="node0" presStyleIdx="0" presStyleCnt="1"/>
      <dgm:spPr/>
    </dgm:pt>
    <dgm:pt modelId="{B2ED9F89-A786-CD48-945D-FB17EC3B6FA9}" type="pres">
      <dgm:prSet presAssocID="{29B413A9-0F0E-4F45-B2C2-5C936D669707}" presName="text" presStyleLbl="fgAcc0" presStyleIdx="0" presStyleCnt="1" custLinFactNeighborX="-57414" custLinFactNeighborY="-5282">
        <dgm:presLayoutVars>
          <dgm:chPref val="3"/>
        </dgm:presLayoutVars>
      </dgm:prSet>
      <dgm:spPr/>
    </dgm:pt>
    <dgm:pt modelId="{898D4B6D-7562-7540-993D-6093755185DD}" type="pres">
      <dgm:prSet presAssocID="{29B413A9-0F0E-4F45-B2C2-5C936D669707}" presName="hierChild2" presStyleCnt="0"/>
      <dgm:spPr/>
    </dgm:pt>
  </dgm:ptLst>
  <dgm:cxnLst>
    <dgm:cxn modelId="{9E3BD725-73FD-EC44-B409-0D9F86606DC1}" type="presOf" srcId="{29B413A9-0F0E-4F45-B2C2-5C936D669707}" destId="{B2ED9F89-A786-CD48-945D-FB17EC3B6FA9}" srcOrd="0" destOrd="0" presId="urn:microsoft.com/office/officeart/2005/8/layout/hierarchy1"/>
    <dgm:cxn modelId="{5C93A12C-AF07-4092-B780-A8507287AD4A}" srcId="{FCC1C362-1B62-464D-81D5-17C1F0D9AAE8}" destId="{29B413A9-0F0E-4F45-B2C2-5C936D669707}" srcOrd="0" destOrd="0" parTransId="{0C141B9A-CD15-4175-A16D-95B29DE2FB40}" sibTransId="{52A0AB3C-0D1E-4CBB-B4C2-3120EE9B5749}"/>
    <dgm:cxn modelId="{5A9F9198-7B4F-B54C-9763-CE229BEB6CA2}" type="presOf" srcId="{FCC1C362-1B62-464D-81D5-17C1F0D9AAE8}" destId="{999A0AA6-1D4C-584D-B5F7-27BBBAB33F9B}" srcOrd="0" destOrd="0" presId="urn:microsoft.com/office/officeart/2005/8/layout/hierarchy1"/>
    <dgm:cxn modelId="{BCB957B3-F3FB-CD45-811F-C27060D4FD95}" type="presParOf" srcId="{999A0AA6-1D4C-584D-B5F7-27BBBAB33F9B}" destId="{2AB6667E-2082-F946-AD25-19AA3687A5E3}" srcOrd="0" destOrd="0" presId="urn:microsoft.com/office/officeart/2005/8/layout/hierarchy1"/>
    <dgm:cxn modelId="{6547FEA7-5231-8740-A051-76B4118B3B4E}" type="presParOf" srcId="{2AB6667E-2082-F946-AD25-19AA3687A5E3}" destId="{D1F0F1C9-A6F3-C741-9B5E-27D22AB55FA2}" srcOrd="0" destOrd="0" presId="urn:microsoft.com/office/officeart/2005/8/layout/hierarchy1"/>
    <dgm:cxn modelId="{FB230A13-E476-A345-8497-11672E40C44D}" type="presParOf" srcId="{D1F0F1C9-A6F3-C741-9B5E-27D22AB55FA2}" destId="{36A3FDC1-3E0F-6C4F-B8D4-87CC19CE570F}" srcOrd="0" destOrd="0" presId="urn:microsoft.com/office/officeart/2005/8/layout/hierarchy1"/>
    <dgm:cxn modelId="{6D98BEAE-DD36-D448-8E53-DCF4E55AB437}" type="presParOf" srcId="{D1F0F1C9-A6F3-C741-9B5E-27D22AB55FA2}" destId="{B2ED9F89-A786-CD48-945D-FB17EC3B6FA9}" srcOrd="1" destOrd="0" presId="urn:microsoft.com/office/officeart/2005/8/layout/hierarchy1"/>
    <dgm:cxn modelId="{14F231C5-B819-E147-80CB-BB12AA56EB49}" type="presParOf" srcId="{2AB6667E-2082-F946-AD25-19AA3687A5E3}" destId="{898D4B6D-7562-7540-993D-6093755185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1C362-1B62-464D-81D5-17C1F0D9AAE8}"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29B413A9-0F0E-4F45-B2C2-5C936D669707}">
      <dgm:prSet/>
      <dgm:spPr/>
      <dgm:t>
        <a:bodyPr/>
        <a:lstStyle/>
        <a:p>
          <a:r>
            <a:rPr lang="en-US"/>
            <a:t>How are these different than face to face? </a:t>
          </a:r>
        </a:p>
      </dgm:t>
    </dgm:pt>
    <dgm:pt modelId="{0C141B9A-CD15-4175-A16D-95B29DE2FB40}" type="parTrans" cxnId="{5C93A12C-AF07-4092-B780-A8507287AD4A}">
      <dgm:prSet/>
      <dgm:spPr/>
      <dgm:t>
        <a:bodyPr/>
        <a:lstStyle/>
        <a:p>
          <a:endParaRPr lang="en-US"/>
        </a:p>
      </dgm:t>
    </dgm:pt>
    <dgm:pt modelId="{52A0AB3C-0D1E-4CBB-B4C2-3120EE9B5749}" type="sibTrans" cxnId="{5C93A12C-AF07-4092-B780-A8507287AD4A}">
      <dgm:prSet/>
      <dgm:spPr/>
      <dgm:t>
        <a:bodyPr/>
        <a:lstStyle/>
        <a:p>
          <a:endParaRPr lang="en-US"/>
        </a:p>
      </dgm:t>
    </dgm:pt>
    <dgm:pt modelId="{999A0AA6-1D4C-584D-B5F7-27BBBAB33F9B}" type="pres">
      <dgm:prSet presAssocID="{FCC1C362-1B62-464D-81D5-17C1F0D9AAE8}" presName="hierChild1" presStyleCnt="0">
        <dgm:presLayoutVars>
          <dgm:chPref val="1"/>
          <dgm:dir/>
          <dgm:animOne val="branch"/>
          <dgm:animLvl val="lvl"/>
          <dgm:resizeHandles/>
        </dgm:presLayoutVars>
      </dgm:prSet>
      <dgm:spPr/>
    </dgm:pt>
    <dgm:pt modelId="{2AB6667E-2082-F946-AD25-19AA3687A5E3}" type="pres">
      <dgm:prSet presAssocID="{29B413A9-0F0E-4F45-B2C2-5C936D669707}" presName="hierRoot1" presStyleCnt="0"/>
      <dgm:spPr/>
    </dgm:pt>
    <dgm:pt modelId="{D1F0F1C9-A6F3-C741-9B5E-27D22AB55FA2}" type="pres">
      <dgm:prSet presAssocID="{29B413A9-0F0E-4F45-B2C2-5C936D669707}" presName="composite" presStyleCnt="0"/>
      <dgm:spPr/>
    </dgm:pt>
    <dgm:pt modelId="{36A3FDC1-3E0F-6C4F-B8D4-87CC19CE570F}" type="pres">
      <dgm:prSet presAssocID="{29B413A9-0F0E-4F45-B2C2-5C936D669707}" presName="background" presStyleLbl="node0" presStyleIdx="0" presStyleCnt="1"/>
      <dgm:spPr/>
    </dgm:pt>
    <dgm:pt modelId="{B2ED9F89-A786-CD48-945D-FB17EC3B6FA9}" type="pres">
      <dgm:prSet presAssocID="{29B413A9-0F0E-4F45-B2C2-5C936D669707}" presName="text" presStyleLbl="fgAcc0" presStyleIdx="0" presStyleCnt="1" custLinFactNeighborX="-57414" custLinFactNeighborY="-5282">
        <dgm:presLayoutVars>
          <dgm:chPref val="3"/>
        </dgm:presLayoutVars>
      </dgm:prSet>
      <dgm:spPr/>
    </dgm:pt>
    <dgm:pt modelId="{898D4B6D-7562-7540-993D-6093755185DD}" type="pres">
      <dgm:prSet presAssocID="{29B413A9-0F0E-4F45-B2C2-5C936D669707}" presName="hierChild2" presStyleCnt="0"/>
      <dgm:spPr/>
    </dgm:pt>
  </dgm:ptLst>
  <dgm:cxnLst>
    <dgm:cxn modelId="{9E3BD725-73FD-EC44-B409-0D9F86606DC1}" type="presOf" srcId="{29B413A9-0F0E-4F45-B2C2-5C936D669707}" destId="{B2ED9F89-A786-CD48-945D-FB17EC3B6FA9}" srcOrd="0" destOrd="0" presId="urn:microsoft.com/office/officeart/2005/8/layout/hierarchy1"/>
    <dgm:cxn modelId="{5C93A12C-AF07-4092-B780-A8507287AD4A}" srcId="{FCC1C362-1B62-464D-81D5-17C1F0D9AAE8}" destId="{29B413A9-0F0E-4F45-B2C2-5C936D669707}" srcOrd="0" destOrd="0" parTransId="{0C141B9A-CD15-4175-A16D-95B29DE2FB40}" sibTransId="{52A0AB3C-0D1E-4CBB-B4C2-3120EE9B5749}"/>
    <dgm:cxn modelId="{5A9F9198-7B4F-B54C-9763-CE229BEB6CA2}" type="presOf" srcId="{FCC1C362-1B62-464D-81D5-17C1F0D9AAE8}" destId="{999A0AA6-1D4C-584D-B5F7-27BBBAB33F9B}" srcOrd="0" destOrd="0" presId="urn:microsoft.com/office/officeart/2005/8/layout/hierarchy1"/>
    <dgm:cxn modelId="{BCB957B3-F3FB-CD45-811F-C27060D4FD95}" type="presParOf" srcId="{999A0AA6-1D4C-584D-B5F7-27BBBAB33F9B}" destId="{2AB6667E-2082-F946-AD25-19AA3687A5E3}" srcOrd="0" destOrd="0" presId="urn:microsoft.com/office/officeart/2005/8/layout/hierarchy1"/>
    <dgm:cxn modelId="{6547FEA7-5231-8740-A051-76B4118B3B4E}" type="presParOf" srcId="{2AB6667E-2082-F946-AD25-19AA3687A5E3}" destId="{D1F0F1C9-A6F3-C741-9B5E-27D22AB55FA2}" srcOrd="0" destOrd="0" presId="urn:microsoft.com/office/officeart/2005/8/layout/hierarchy1"/>
    <dgm:cxn modelId="{FB230A13-E476-A345-8497-11672E40C44D}" type="presParOf" srcId="{D1F0F1C9-A6F3-C741-9B5E-27D22AB55FA2}" destId="{36A3FDC1-3E0F-6C4F-B8D4-87CC19CE570F}" srcOrd="0" destOrd="0" presId="urn:microsoft.com/office/officeart/2005/8/layout/hierarchy1"/>
    <dgm:cxn modelId="{6D98BEAE-DD36-D448-8E53-DCF4E55AB437}" type="presParOf" srcId="{D1F0F1C9-A6F3-C741-9B5E-27D22AB55FA2}" destId="{B2ED9F89-A786-CD48-945D-FB17EC3B6FA9}" srcOrd="1" destOrd="0" presId="urn:microsoft.com/office/officeart/2005/8/layout/hierarchy1"/>
    <dgm:cxn modelId="{14F231C5-B819-E147-80CB-BB12AA56EB49}" type="presParOf" srcId="{2AB6667E-2082-F946-AD25-19AA3687A5E3}" destId="{898D4B6D-7562-7540-993D-6093755185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C1C362-1B62-464D-81D5-17C1F0D9AAE8}"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29B413A9-0F0E-4F45-B2C2-5C936D669707}">
      <dgm:prSet/>
      <dgm:spPr/>
      <dgm:t>
        <a:bodyPr/>
        <a:lstStyle/>
        <a:p>
          <a:r>
            <a:rPr lang="en-US"/>
            <a:t>When are virtual evaluations appropriate?</a:t>
          </a:r>
        </a:p>
      </dgm:t>
    </dgm:pt>
    <dgm:pt modelId="{0C141B9A-CD15-4175-A16D-95B29DE2FB40}" type="parTrans" cxnId="{5C93A12C-AF07-4092-B780-A8507287AD4A}">
      <dgm:prSet/>
      <dgm:spPr/>
      <dgm:t>
        <a:bodyPr/>
        <a:lstStyle/>
        <a:p>
          <a:endParaRPr lang="en-US"/>
        </a:p>
      </dgm:t>
    </dgm:pt>
    <dgm:pt modelId="{52A0AB3C-0D1E-4CBB-B4C2-3120EE9B5749}" type="sibTrans" cxnId="{5C93A12C-AF07-4092-B780-A8507287AD4A}">
      <dgm:prSet/>
      <dgm:spPr/>
      <dgm:t>
        <a:bodyPr/>
        <a:lstStyle/>
        <a:p>
          <a:endParaRPr lang="en-US"/>
        </a:p>
      </dgm:t>
    </dgm:pt>
    <dgm:pt modelId="{999A0AA6-1D4C-584D-B5F7-27BBBAB33F9B}" type="pres">
      <dgm:prSet presAssocID="{FCC1C362-1B62-464D-81D5-17C1F0D9AAE8}" presName="hierChild1" presStyleCnt="0">
        <dgm:presLayoutVars>
          <dgm:chPref val="1"/>
          <dgm:dir/>
          <dgm:animOne val="branch"/>
          <dgm:animLvl val="lvl"/>
          <dgm:resizeHandles/>
        </dgm:presLayoutVars>
      </dgm:prSet>
      <dgm:spPr/>
    </dgm:pt>
    <dgm:pt modelId="{2AB6667E-2082-F946-AD25-19AA3687A5E3}" type="pres">
      <dgm:prSet presAssocID="{29B413A9-0F0E-4F45-B2C2-5C936D669707}" presName="hierRoot1" presStyleCnt="0"/>
      <dgm:spPr/>
    </dgm:pt>
    <dgm:pt modelId="{D1F0F1C9-A6F3-C741-9B5E-27D22AB55FA2}" type="pres">
      <dgm:prSet presAssocID="{29B413A9-0F0E-4F45-B2C2-5C936D669707}" presName="composite" presStyleCnt="0"/>
      <dgm:spPr/>
    </dgm:pt>
    <dgm:pt modelId="{36A3FDC1-3E0F-6C4F-B8D4-87CC19CE570F}" type="pres">
      <dgm:prSet presAssocID="{29B413A9-0F0E-4F45-B2C2-5C936D669707}" presName="background" presStyleLbl="node0" presStyleIdx="0" presStyleCnt="1"/>
      <dgm:spPr/>
    </dgm:pt>
    <dgm:pt modelId="{B2ED9F89-A786-CD48-945D-FB17EC3B6FA9}" type="pres">
      <dgm:prSet presAssocID="{29B413A9-0F0E-4F45-B2C2-5C936D669707}" presName="text" presStyleLbl="fgAcc0" presStyleIdx="0" presStyleCnt="1" custLinFactNeighborX="-57414" custLinFactNeighborY="-5282">
        <dgm:presLayoutVars>
          <dgm:chPref val="3"/>
        </dgm:presLayoutVars>
      </dgm:prSet>
      <dgm:spPr/>
    </dgm:pt>
    <dgm:pt modelId="{898D4B6D-7562-7540-993D-6093755185DD}" type="pres">
      <dgm:prSet presAssocID="{29B413A9-0F0E-4F45-B2C2-5C936D669707}" presName="hierChild2" presStyleCnt="0"/>
      <dgm:spPr/>
    </dgm:pt>
  </dgm:ptLst>
  <dgm:cxnLst>
    <dgm:cxn modelId="{9E3BD725-73FD-EC44-B409-0D9F86606DC1}" type="presOf" srcId="{29B413A9-0F0E-4F45-B2C2-5C936D669707}" destId="{B2ED9F89-A786-CD48-945D-FB17EC3B6FA9}" srcOrd="0" destOrd="0" presId="urn:microsoft.com/office/officeart/2005/8/layout/hierarchy1"/>
    <dgm:cxn modelId="{5C93A12C-AF07-4092-B780-A8507287AD4A}" srcId="{FCC1C362-1B62-464D-81D5-17C1F0D9AAE8}" destId="{29B413A9-0F0E-4F45-B2C2-5C936D669707}" srcOrd="0" destOrd="0" parTransId="{0C141B9A-CD15-4175-A16D-95B29DE2FB40}" sibTransId="{52A0AB3C-0D1E-4CBB-B4C2-3120EE9B5749}"/>
    <dgm:cxn modelId="{5A9F9198-7B4F-B54C-9763-CE229BEB6CA2}" type="presOf" srcId="{FCC1C362-1B62-464D-81D5-17C1F0D9AAE8}" destId="{999A0AA6-1D4C-584D-B5F7-27BBBAB33F9B}" srcOrd="0" destOrd="0" presId="urn:microsoft.com/office/officeart/2005/8/layout/hierarchy1"/>
    <dgm:cxn modelId="{BCB957B3-F3FB-CD45-811F-C27060D4FD95}" type="presParOf" srcId="{999A0AA6-1D4C-584D-B5F7-27BBBAB33F9B}" destId="{2AB6667E-2082-F946-AD25-19AA3687A5E3}" srcOrd="0" destOrd="0" presId="urn:microsoft.com/office/officeart/2005/8/layout/hierarchy1"/>
    <dgm:cxn modelId="{6547FEA7-5231-8740-A051-76B4118B3B4E}" type="presParOf" srcId="{2AB6667E-2082-F946-AD25-19AA3687A5E3}" destId="{D1F0F1C9-A6F3-C741-9B5E-27D22AB55FA2}" srcOrd="0" destOrd="0" presId="urn:microsoft.com/office/officeart/2005/8/layout/hierarchy1"/>
    <dgm:cxn modelId="{FB230A13-E476-A345-8497-11672E40C44D}" type="presParOf" srcId="{D1F0F1C9-A6F3-C741-9B5E-27D22AB55FA2}" destId="{36A3FDC1-3E0F-6C4F-B8D4-87CC19CE570F}" srcOrd="0" destOrd="0" presId="urn:microsoft.com/office/officeart/2005/8/layout/hierarchy1"/>
    <dgm:cxn modelId="{6D98BEAE-DD36-D448-8E53-DCF4E55AB437}" type="presParOf" srcId="{D1F0F1C9-A6F3-C741-9B5E-27D22AB55FA2}" destId="{B2ED9F89-A786-CD48-945D-FB17EC3B6FA9}" srcOrd="1" destOrd="0" presId="urn:microsoft.com/office/officeart/2005/8/layout/hierarchy1"/>
    <dgm:cxn modelId="{14F231C5-B819-E147-80CB-BB12AA56EB49}" type="presParOf" srcId="{2AB6667E-2082-F946-AD25-19AA3687A5E3}" destId="{898D4B6D-7562-7540-993D-6093755185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B15F5E-B280-48B8-9690-D5593BF8A1B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7F33C3-5D64-4D17-90D7-E357DBF822C1}">
      <dgm:prSet/>
      <dgm:spPr/>
      <dgm:t>
        <a:bodyPr/>
        <a:lstStyle/>
        <a:p>
          <a:pPr>
            <a:lnSpc>
              <a:spcPct val="100000"/>
            </a:lnSpc>
          </a:pPr>
          <a:r>
            <a:rPr lang="en-US"/>
            <a:t>Administration</a:t>
          </a:r>
        </a:p>
      </dgm:t>
    </dgm:pt>
    <dgm:pt modelId="{C8283647-4F93-4627-AC80-E825937F91B8}" type="parTrans" cxnId="{9FDF11A3-DB79-46E8-82C4-F5CB40772659}">
      <dgm:prSet/>
      <dgm:spPr/>
      <dgm:t>
        <a:bodyPr/>
        <a:lstStyle/>
        <a:p>
          <a:endParaRPr lang="en-US"/>
        </a:p>
      </dgm:t>
    </dgm:pt>
    <dgm:pt modelId="{D9A73336-A0D5-4583-9710-A1672E02C9C7}" type="sibTrans" cxnId="{9FDF11A3-DB79-46E8-82C4-F5CB40772659}">
      <dgm:prSet/>
      <dgm:spPr/>
      <dgm:t>
        <a:bodyPr/>
        <a:lstStyle/>
        <a:p>
          <a:pPr>
            <a:lnSpc>
              <a:spcPct val="100000"/>
            </a:lnSpc>
          </a:pPr>
          <a:endParaRPr lang="en-US"/>
        </a:p>
      </dgm:t>
    </dgm:pt>
    <dgm:pt modelId="{5173F875-B011-4AB6-B7D4-9B46C48F2797}">
      <dgm:prSet/>
      <dgm:spPr/>
      <dgm:t>
        <a:bodyPr/>
        <a:lstStyle/>
        <a:p>
          <a:pPr>
            <a:lnSpc>
              <a:spcPct val="100000"/>
            </a:lnSpc>
          </a:pPr>
          <a:r>
            <a:rPr lang="en-US"/>
            <a:t>Techniques</a:t>
          </a:r>
        </a:p>
      </dgm:t>
    </dgm:pt>
    <dgm:pt modelId="{0149AE15-5C57-4CAE-980B-1B579501131F}" type="parTrans" cxnId="{EE183CF2-3D34-4C33-801F-B4FC8FB98236}">
      <dgm:prSet/>
      <dgm:spPr/>
      <dgm:t>
        <a:bodyPr/>
        <a:lstStyle/>
        <a:p>
          <a:endParaRPr lang="en-US"/>
        </a:p>
      </dgm:t>
    </dgm:pt>
    <dgm:pt modelId="{95BD07C0-D070-4AA1-BF75-2AF2A43BB307}" type="sibTrans" cxnId="{EE183CF2-3D34-4C33-801F-B4FC8FB98236}">
      <dgm:prSet/>
      <dgm:spPr/>
      <dgm:t>
        <a:bodyPr/>
        <a:lstStyle/>
        <a:p>
          <a:pPr>
            <a:lnSpc>
              <a:spcPct val="100000"/>
            </a:lnSpc>
          </a:pPr>
          <a:endParaRPr lang="en-US"/>
        </a:p>
      </dgm:t>
    </dgm:pt>
    <dgm:pt modelId="{E9579FAC-7653-4A27-A121-FD42389E4DBE}">
      <dgm:prSet/>
      <dgm:spPr/>
      <dgm:t>
        <a:bodyPr/>
        <a:lstStyle/>
        <a:p>
          <a:pPr>
            <a:lnSpc>
              <a:spcPct val="100000"/>
            </a:lnSpc>
          </a:pPr>
          <a:r>
            <a:rPr lang="en-US"/>
            <a:t>Equipment</a:t>
          </a:r>
        </a:p>
      </dgm:t>
    </dgm:pt>
    <dgm:pt modelId="{C778DC88-45EE-4A4B-B03F-32124B30ECD3}" type="parTrans" cxnId="{3FDE98C9-0A32-4213-AB04-D9021DAEE651}">
      <dgm:prSet/>
      <dgm:spPr/>
      <dgm:t>
        <a:bodyPr/>
        <a:lstStyle/>
        <a:p>
          <a:endParaRPr lang="en-US"/>
        </a:p>
      </dgm:t>
    </dgm:pt>
    <dgm:pt modelId="{38884BC3-567C-46BB-8CB3-A53A3D27B0EA}" type="sibTrans" cxnId="{3FDE98C9-0A32-4213-AB04-D9021DAEE651}">
      <dgm:prSet/>
      <dgm:spPr/>
      <dgm:t>
        <a:bodyPr/>
        <a:lstStyle/>
        <a:p>
          <a:pPr>
            <a:lnSpc>
              <a:spcPct val="100000"/>
            </a:lnSpc>
          </a:pPr>
          <a:endParaRPr lang="en-US"/>
        </a:p>
      </dgm:t>
    </dgm:pt>
    <dgm:pt modelId="{E9B51811-1E0C-4025-A3F9-A77D640DFD61}">
      <dgm:prSet/>
      <dgm:spPr/>
      <dgm:t>
        <a:bodyPr/>
        <a:lstStyle/>
        <a:p>
          <a:pPr>
            <a:lnSpc>
              <a:spcPct val="100000"/>
            </a:lnSpc>
          </a:pPr>
          <a:r>
            <a:rPr lang="en-US"/>
            <a:t>Facilitator </a:t>
          </a:r>
        </a:p>
      </dgm:t>
    </dgm:pt>
    <dgm:pt modelId="{4C5EB3FC-8EBF-45C6-8950-6FBAB0BA92CA}" type="parTrans" cxnId="{2F356CD4-05C9-442B-A470-5F5E74D133F8}">
      <dgm:prSet/>
      <dgm:spPr/>
      <dgm:t>
        <a:bodyPr/>
        <a:lstStyle/>
        <a:p>
          <a:endParaRPr lang="en-US"/>
        </a:p>
      </dgm:t>
    </dgm:pt>
    <dgm:pt modelId="{FF4C69A6-DE72-40AB-9DB3-93FCFF77BCDC}" type="sibTrans" cxnId="{2F356CD4-05C9-442B-A470-5F5E74D133F8}">
      <dgm:prSet/>
      <dgm:spPr/>
      <dgm:t>
        <a:bodyPr/>
        <a:lstStyle/>
        <a:p>
          <a:endParaRPr lang="en-US"/>
        </a:p>
      </dgm:t>
    </dgm:pt>
    <dgm:pt modelId="{B044B8DC-9A6E-4BD7-BF08-B93F51C6E32B}" type="pres">
      <dgm:prSet presAssocID="{ACB15F5E-B280-48B8-9690-D5593BF8A1B5}" presName="root" presStyleCnt="0">
        <dgm:presLayoutVars>
          <dgm:dir/>
          <dgm:resizeHandles val="exact"/>
        </dgm:presLayoutVars>
      </dgm:prSet>
      <dgm:spPr/>
    </dgm:pt>
    <dgm:pt modelId="{D1CEFE9A-BB85-4490-92CD-3FFEAD2D42D1}" type="pres">
      <dgm:prSet presAssocID="{ACB15F5E-B280-48B8-9690-D5593BF8A1B5}" presName="container" presStyleCnt="0">
        <dgm:presLayoutVars>
          <dgm:dir/>
          <dgm:resizeHandles val="exact"/>
        </dgm:presLayoutVars>
      </dgm:prSet>
      <dgm:spPr/>
    </dgm:pt>
    <dgm:pt modelId="{387B9147-B474-49BE-A1D4-9C1999145765}" type="pres">
      <dgm:prSet presAssocID="{917F33C3-5D64-4D17-90D7-E357DBF822C1}" presName="compNode" presStyleCnt="0"/>
      <dgm:spPr/>
    </dgm:pt>
    <dgm:pt modelId="{B53EC9EB-93EC-4858-9EEB-F132E8CCD403}" type="pres">
      <dgm:prSet presAssocID="{917F33C3-5D64-4D17-90D7-E357DBF822C1}" presName="iconBgRect" presStyleLbl="bgShp" presStyleIdx="0" presStyleCnt="4"/>
      <dgm:spPr/>
    </dgm:pt>
    <dgm:pt modelId="{43607188-E102-4DB6-8256-474387428429}" type="pres">
      <dgm:prSet presAssocID="{917F33C3-5D64-4D17-90D7-E357DBF822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211BE63E-FCDC-4F90-9649-F8DE350EE7FD}" type="pres">
      <dgm:prSet presAssocID="{917F33C3-5D64-4D17-90D7-E357DBF822C1}" presName="spaceRect" presStyleCnt="0"/>
      <dgm:spPr/>
    </dgm:pt>
    <dgm:pt modelId="{42F59F15-11D2-4733-9FE2-102B098CCD48}" type="pres">
      <dgm:prSet presAssocID="{917F33C3-5D64-4D17-90D7-E357DBF822C1}" presName="textRect" presStyleLbl="revTx" presStyleIdx="0" presStyleCnt="4">
        <dgm:presLayoutVars>
          <dgm:chMax val="1"/>
          <dgm:chPref val="1"/>
        </dgm:presLayoutVars>
      </dgm:prSet>
      <dgm:spPr/>
    </dgm:pt>
    <dgm:pt modelId="{DD5F8D0B-A048-477B-B703-8014C99620C8}" type="pres">
      <dgm:prSet presAssocID="{D9A73336-A0D5-4583-9710-A1672E02C9C7}" presName="sibTrans" presStyleLbl="sibTrans2D1" presStyleIdx="0" presStyleCnt="0"/>
      <dgm:spPr/>
    </dgm:pt>
    <dgm:pt modelId="{9A3FBFBC-8F91-4A94-A9DA-06F0EC9A2F76}" type="pres">
      <dgm:prSet presAssocID="{5173F875-B011-4AB6-B7D4-9B46C48F2797}" presName="compNode" presStyleCnt="0"/>
      <dgm:spPr/>
    </dgm:pt>
    <dgm:pt modelId="{20A7F1E7-82D2-423E-89F5-4CA8C792A092}" type="pres">
      <dgm:prSet presAssocID="{5173F875-B011-4AB6-B7D4-9B46C48F2797}" presName="iconBgRect" presStyleLbl="bgShp" presStyleIdx="1" presStyleCnt="4"/>
      <dgm:spPr/>
    </dgm:pt>
    <dgm:pt modelId="{64A5033A-D09F-4DC7-A4CC-36C7E5214B62}" type="pres">
      <dgm:prSet presAssocID="{5173F875-B011-4AB6-B7D4-9B46C48F27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E141BBC5-1283-4613-A73C-C8DF65BBC80B}" type="pres">
      <dgm:prSet presAssocID="{5173F875-B011-4AB6-B7D4-9B46C48F2797}" presName="spaceRect" presStyleCnt="0"/>
      <dgm:spPr/>
    </dgm:pt>
    <dgm:pt modelId="{006AA2C3-AFD6-48AA-BDBB-934CCCFD2C37}" type="pres">
      <dgm:prSet presAssocID="{5173F875-B011-4AB6-B7D4-9B46C48F2797}" presName="textRect" presStyleLbl="revTx" presStyleIdx="1" presStyleCnt="4">
        <dgm:presLayoutVars>
          <dgm:chMax val="1"/>
          <dgm:chPref val="1"/>
        </dgm:presLayoutVars>
      </dgm:prSet>
      <dgm:spPr/>
    </dgm:pt>
    <dgm:pt modelId="{B7D0C448-7124-4B2D-9B0C-7C1EB3CD019C}" type="pres">
      <dgm:prSet presAssocID="{95BD07C0-D070-4AA1-BF75-2AF2A43BB307}" presName="sibTrans" presStyleLbl="sibTrans2D1" presStyleIdx="0" presStyleCnt="0"/>
      <dgm:spPr/>
    </dgm:pt>
    <dgm:pt modelId="{14F1848E-47AD-476A-8B38-38DF6490C963}" type="pres">
      <dgm:prSet presAssocID="{E9579FAC-7653-4A27-A121-FD42389E4DBE}" presName="compNode" presStyleCnt="0"/>
      <dgm:spPr/>
    </dgm:pt>
    <dgm:pt modelId="{68E1E0A1-C2FD-4C40-B911-3859431E41F1}" type="pres">
      <dgm:prSet presAssocID="{E9579FAC-7653-4A27-A121-FD42389E4DBE}" presName="iconBgRect" presStyleLbl="bgShp" presStyleIdx="2" presStyleCnt="4"/>
      <dgm:spPr/>
    </dgm:pt>
    <dgm:pt modelId="{6D133E89-4DBC-4E2F-B70C-819D00271742}" type="pres">
      <dgm:prSet presAssocID="{E9579FAC-7653-4A27-A121-FD42389E4D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96C58C02-8374-4126-BC8F-A1C798C57C16}" type="pres">
      <dgm:prSet presAssocID="{E9579FAC-7653-4A27-A121-FD42389E4DBE}" presName="spaceRect" presStyleCnt="0"/>
      <dgm:spPr/>
    </dgm:pt>
    <dgm:pt modelId="{F1B5B0E8-86DD-424E-9403-3337EAFCF325}" type="pres">
      <dgm:prSet presAssocID="{E9579FAC-7653-4A27-A121-FD42389E4DBE}" presName="textRect" presStyleLbl="revTx" presStyleIdx="2" presStyleCnt="4">
        <dgm:presLayoutVars>
          <dgm:chMax val="1"/>
          <dgm:chPref val="1"/>
        </dgm:presLayoutVars>
      </dgm:prSet>
      <dgm:spPr/>
    </dgm:pt>
    <dgm:pt modelId="{7C8191F5-B502-44B7-B1E6-97587E910D87}" type="pres">
      <dgm:prSet presAssocID="{38884BC3-567C-46BB-8CB3-A53A3D27B0EA}" presName="sibTrans" presStyleLbl="sibTrans2D1" presStyleIdx="0" presStyleCnt="0"/>
      <dgm:spPr/>
    </dgm:pt>
    <dgm:pt modelId="{6251CCCA-3E44-44D0-BDB7-99428BCFDFCA}" type="pres">
      <dgm:prSet presAssocID="{E9B51811-1E0C-4025-A3F9-A77D640DFD61}" presName="compNode" presStyleCnt="0"/>
      <dgm:spPr/>
    </dgm:pt>
    <dgm:pt modelId="{7CEF50E0-8233-494B-843C-0EA3100C8427}" type="pres">
      <dgm:prSet presAssocID="{E9B51811-1E0C-4025-A3F9-A77D640DFD61}" presName="iconBgRect" presStyleLbl="bgShp" presStyleIdx="3" presStyleCnt="4"/>
      <dgm:spPr/>
    </dgm:pt>
    <dgm:pt modelId="{16D3D55F-7E89-4CBB-A6C0-DA8812099B34}" type="pres">
      <dgm:prSet presAssocID="{E9B51811-1E0C-4025-A3F9-A77D640DFD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9193585-B1A2-446C-9C81-9E8540E6B216}" type="pres">
      <dgm:prSet presAssocID="{E9B51811-1E0C-4025-A3F9-A77D640DFD61}" presName="spaceRect" presStyleCnt="0"/>
      <dgm:spPr/>
    </dgm:pt>
    <dgm:pt modelId="{C9EBC578-B276-4D44-A384-BE36B947CB5E}" type="pres">
      <dgm:prSet presAssocID="{E9B51811-1E0C-4025-A3F9-A77D640DFD61}" presName="textRect" presStyleLbl="revTx" presStyleIdx="3" presStyleCnt="4">
        <dgm:presLayoutVars>
          <dgm:chMax val="1"/>
          <dgm:chPref val="1"/>
        </dgm:presLayoutVars>
      </dgm:prSet>
      <dgm:spPr/>
    </dgm:pt>
  </dgm:ptLst>
  <dgm:cxnLst>
    <dgm:cxn modelId="{C22C3708-FEDA-1C4F-982B-81B4EEE62DDB}" type="presOf" srcId="{D9A73336-A0D5-4583-9710-A1672E02C9C7}" destId="{DD5F8D0B-A048-477B-B703-8014C99620C8}" srcOrd="0" destOrd="0" presId="urn:microsoft.com/office/officeart/2018/2/layout/IconCircleList"/>
    <dgm:cxn modelId="{FE147041-79B1-2F4E-9B76-19E0D77EB43D}" type="presOf" srcId="{38884BC3-567C-46BB-8CB3-A53A3D27B0EA}" destId="{7C8191F5-B502-44B7-B1E6-97587E910D87}" srcOrd="0" destOrd="0" presId="urn:microsoft.com/office/officeart/2018/2/layout/IconCircleList"/>
    <dgm:cxn modelId="{741E5444-DCDF-1141-B0D5-ACEBFE35406F}" type="presOf" srcId="{E9B51811-1E0C-4025-A3F9-A77D640DFD61}" destId="{C9EBC578-B276-4D44-A384-BE36B947CB5E}" srcOrd="0" destOrd="0" presId="urn:microsoft.com/office/officeart/2018/2/layout/IconCircleList"/>
    <dgm:cxn modelId="{97E0136F-ACA6-514C-99BE-FEB84E7A7FE4}" type="presOf" srcId="{E9579FAC-7653-4A27-A121-FD42389E4DBE}" destId="{F1B5B0E8-86DD-424E-9403-3337EAFCF325}" srcOrd="0" destOrd="0" presId="urn:microsoft.com/office/officeart/2018/2/layout/IconCircleList"/>
    <dgm:cxn modelId="{7287D754-789F-D346-8AE8-AD063E75E5F5}" type="presOf" srcId="{5173F875-B011-4AB6-B7D4-9B46C48F2797}" destId="{006AA2C3-AFD6-48AA-BDBB-934CCCFD2C37}" srcOrd="0" destOrd="0" presId="urn:microsoft.com/office/officeart/2018/2/layout/IconCircleList"/>
    <dgm:cxn modelId="{0E1C459B-1D4D-3F4D-8F0B-7D133555CFEF}" type="presOf" srcId="{95BD07C0-D070-4AA1-BF75-2AF2A43BB307}" destId="{B7D0C448-7124-4B2D-9B0C-7C1EB3CD019C}" srcOrd="0" destOrd="0" presId="urn:microsoft.com/office/officeart/2018/2/layout/IconCircleList"/>
    <dgm:cxn modelId="{9FDF11A3-DB79-46E8-82C4-F5CB40772659}" srcId="{ACB15F5E-B280-48B8-9690-D5593BF8A1B5}" destId="{917F33C3-5D64-4D17-90D7-E357DBF822C1}" srcOrd="0" destOrd="0" parTransId="{C8283647-4F93-4627-AC80-E825937F91B8}" sibTransId="{D9A73336-A0D5-4583-9710-A1672E02C9C7}"/>
    <dgm:cxn modelId="{3FDE98C9-0A32-4213-AB04-D9021DAEE651}" srcId="{ACB15F5E-B280-48B8-9690-D5593BF8A1B5}" destId="{E9579FAC-7653-4A27-A121-FD42389E4DBE}" srcOrd="2" destOrd="0" parTransId="{C778DC88-45EE-4A4B-B03F-32124B30ECD3}" sibTransId="{38884BC3-567C-46BB-8CB3-A53A3D27B0EA}"/>
    <dgm:cxn modelId="{2F356CD4-05C9-442B-A470-5F5E74D133F8}" srcId="{ACB15F5E-B280-48B8-9690-D5593BF8A1B5}" destId="{E9B51811-1E0C-4025-A3F9-A77D640DFD61}" srcOrd="3" destOrd="0" parTransId="{4C5EB3FC-8EBF-45C6-8950-6FBAB0BA92CA}" sibTransId="{FF4C69A6-DE72-40AB-9DB3-93FCFF77BCDC}"/>
    <dgm:cxn modelId="{B22502D9-B7F7-BF43-B61B-F8FF67182B44}" type="presOf" srcId="{917F33C3-5D64-4D17-90D7-E357DBF822C1}" destId="{42F59F15-11D2-4733-9FE2-102B098CCD48}" srcOrd="0" destOrd="0" presId="urn:microsoft.com/office/officeart/2018/2/layout/IconCircleList"/>
    <dgm:cxn modelId="{0C77BCF0-C46E-CE45-87B1-806552DCEC5A}" type="presOf" srcId="{ACB15F5E-B280-48B8-9690-D5593BF8A1B5}" destId="{B044B8DC-9A6E-4BD7-BF08-B93F51C6E32B}" srcOrd="0" destOrd="0" presId="urn:microsoft.com/office/officeart/2018/2/layout/IconCircleList"/>
    <dgm:cxn modelId="{EE183CF2-3D34-4C33-801F-B4FC8FB98236}" srcId="{ACB15F5E-B280-48B8-9690-D5593BF8A1B5}" destId="{5173F875-B011-4AB6-B7D4-9B46C48F2797}" srcOrd="1" destOrd="0" parTransId="{0149AE15-5C57-4CAE-980B-1B579501131F}" sibTransId="{95BD07C0-D070-4AA1-BF75-2AF2A43BB307}"/>
    <dgm:cxn modelId="{B950926D-D915-3941-978A-F36521994BBA}" type="presParOf" srcId="{B044B8DC-9A6E-4BD7-BF08-B93F51C6E32B}" destId="{D1CEFE9A-BB85-4490-92CD-3FFEAD2D42D1}" srcOrd="0" destOrd="0" presId="urn:microsoft.com/office/officeart/2018/2/layout/IconCircleList"/>
    <dgm:cxn modelId="{6FE96709-50E0-1C42-B6DF-35481EDAF427}" type="presParOf" srcId="{D1CEFE9A-BB85-4490-92CD-3FFEAD2D42D1}" destId="{387B9147-B474-49BE-A1D4-9C1999145765}" srcOrd="0" destOrd="0" presId="urn:microsoft.com/office/officeart/2018/2/layout/IconCircleList"/>
    <dgm:cxn modelId="{C070FAEA-C2D3-0041-BEE2-847074A81D1B}" type="presParOf" srcId="{387B9147-B474-49BE-A1D4-9C1999145765}" destId="{B53EC9EB-93EC-4858-9EEB-F132E8CCD403}" srcOrd="0" destOrd="0" presId="urn:microsoft.com/office/officeart/2018/2/layout/IconCircleList"/>
    <dgm:cxn modelId="{2EEA5058-0359-7843-B7EF-EFAB2ABDDABC}" type="presParOf" srcId="{387B9147-B474-49BE-A1D4-9C1999145765}" destId="{43607188-E102-4DB6-8256-474387428429}" srcOrd="1" destOrd="0" presId="urn:microsoft.com/office/officeart/2018/2/layout/IconCircleList"/>
    <dgm:cxn modelId="{E479C227-009C-134B-971E-734E5B58BAE8}" type="presParOf" srcId="{387B9147-B474-49BE-A1D4-9C1999145765}" destId="{211BE63E-FCDC-4F90-9649-F8DE350EE7FD}" srcOrd="2" destOrd="0" presId="urn:microsoft.com/office/officeart/2018/2/layout/IconCircleList"/>
    <dgm:cxn modelId="{0A309527-D54E-7748-8CDE-C550B9B15CA0}" type="presParOf" srcId="{387B9147-B474-49BE-A1D4-9C1999145765}" destId="{42F59F15-11D2-4733-9FE2-102B098CCD48}" srcOrd="3" destOrd="0" presId="urn:microsoft.com/office/officeart/2018/2/layout/IconCircleList"/>
    <dgm:cxn modelId="{643B0F98-06F4-7740-AC94-CA18DFC6BBEF}" type="presParOf" srcId="{D1CEFE9A-BB85-4490-92CD-3FFEAD2D42D1}" destId="{DD5F8D0B-A048-477B-B703-8014C99620C8}" srcOrd="1" destOrd="0" presId="urn:microsoft.com/office/officeart/2018/2/layout/IconCircleList"/>
    <dgm:cxn modelId="{15090AAF-0BD5-8944-991A-C5FE896280EB}" type="presParOf" srcId="{D1CEFE9A-BB85-4490-92CD-3FFEAD2D42D1}" destId="{9A3FBFBC-8F91-4A94-A9DA-06F0EC9A2F76}" srcOrd="2" destOrd="0" presId="urn:microsoft.com/office/officeart/2018/2/layout/IconCircleList"/>
    <dgm:cxn modelId="{FC8681F6-F6FD-0249-B74A-FDB936F24568}" type="presParOf" srcId="{9A3FBFBC-8F91-4A94-A9DA-06F0EC9A2F76}" destId="{20A7F1E7-82D2-423E-89F5-4CA8C792A092}" srcOrd="0" destOrd="0" presId="urn:microsoft.com/office/officeart/2018/2/layout/IconCircleList"/>
    <dgm:cxn modelId="{5EEE2127-A892-AA40-9715-09C47ACEC33E}" type="presParOf" srcId="{9A3FBFBC-8F91-4A94-A9DA-06F0EC9A2F76}" destId="{64A5033A-D09F-4DC7-A4CC-36C7E5214B62}" srcOrd="1" destOrd="0" presId="urn:microsoft.com/office/officeart/2018/2/layout/IconCircleList"/>
    <dgm:cxn modelId="{78FB9B3D-697D-4B47-9983-81960F8360CD}" type="presParOf" srcId="{9A3FBFBC-8F91-4A94-A9DA-06F0EC9A2F76}" destId="{E141BBC5-1283-4613-A73C-C8DF65BBC80B}" srcOrd="2" destOrd="0" presId="urn:microsoft.com/office/officeart/2018/2/layout/IconCircleList"/>
    <dgm:cxn modelId="{54A62089-B037-374D-A117-E0D248E28F53}" type="presParOf" srcId="{9A3FBFBC-8F91-4A94-A9DA-06F0EC9A2F76}" destId="{006AA2C3-AFD6-48AA-BDBB-934CCCFD2C37}" srcOrd="3" destOrd="0" presId="urn:microsoft.com/office/officeart/2018/2/layout/IconCircleList"/>
    <dgm:cxn modelId="{0F5D0C29-11A9-674E-A192-C48DDF67B632}" type="presParOf" srcId="{D1CEFE9A-BB85-4490-92CD-3FFEAD2D42D1}" destId="{B7D0C448-7124-4B2D-9B0C-7C1EB3CD019C}" srcOrd="3" destOrd="0" presId="urn:microsoft.com/office/officeart/2018/2/layout/IconCircleList"/>
    <dgm:cxn modelId="{E52F04A3-5E8C-734F-B412-7494E699B7DC}" type="presParOf" srcId="{D1CEFE9A-BB85-4490-92CD-3FFEAD2D42D1}" destId="{14F1848E-47AD-476A-8B38-38DF6490C963}" srcOrd="4" destOrd="0" presId="urn:microsoft.com/office/officeart/2018/2/layout/IconCircleList"/>
    <dgm:cxn modelId="{0AC8FE78-A735-4148-85A3-DAA81A305471}" type="presParOf" srcId="{14F1848E-47AD-476A-8B38-38DF6490C963}" destId="{68E1E0A1-C2FD-4C40-B911-3859431E41F1}" srcOrd="0" destOrd="0" presId="urn:microsoft.com/office/officeart/2018/2/layout/IconCircleList"/>
    <dgm:cxn modelId="{6B5FE5A8-F086-4349-A235-42A65778100B}" type="presParOf" srcId="{14F1848E-47AD-476A-8B38-38DF6490C963}" destId="{6D133E89-4DBC-4E2F-B70C-819D00271742}" srcOrd="1" destOrd="0" presId="urn:microsoft.com/office/officeart/2018/2/layout/IconCircleList"/>
    <dgm:cxn modelId="{B337D445-20DE-1E43-9112-09B4EA141560}" type="presParOf" srcId="{14F1848E-47AD-476A-8B38-38DF6490C963}" destId="{96C58C02-8374-4126-BC8F-A1C798C57C16}" srcOrd="2" destOrd="0" presId="urn:microsoft.com/office/officeart/2018/2/layout/IconCircleList"/>
    <dgm:cxn modelId="{1262226A-FE54-8F4C-BDFF-66C63BE0D1FA}" type="presParOf" srcId="{14F1848E-47AD-476A-8B38-38DF6490C963}" destId="{F1B5B0E8-86DD-424E-9403-3337EAFCF325}" srcOrd="3" destOrd="0" presId="urn:microsoft.com/office/officeart/2018/2/layout/IconCircleList"/>
    <dgm:cxn modelId="{BD03FBF3-6D83-C64C-BF13-136D7417D5FC}" type="presParOf" srcId="{D1CEFE9A-BB85-4490-92CD-3FFEAD2D42D1}" destId="{7C8191F5-B502-44B7-B1E6-97587E910D87}" srcOrd="5" destOrd="0" presId="urn:microsoft.com/office/officeart/2018/2/layout/IconCircleList"/>
    <dgm:cxn modelId="{76C54553-BD06-294E-9E9B-22BF28F1C825}" type="presParOf" srcId="{D1CEFE9A-BB85-4490-92CD-3FFEAD2D42D1}" destId="{6251CCCA-3E44-44D0-BDB7-99428BCFDFCA}" srcOrd="6" destOrd="0" presId="urn:microsoft.com/office/officeart/2018/2/layout/IconCircleList"/>
    <dgm:cxn modelId="{51EC19FD-DC59-DA44-8FEC-D468D8E83BF7}" type="presParOf" srcId="{6251CCCA-3E44-44D0-BDB7-99428BCFDFCA}" destId="{7CEF50E0-8233-494B-843C-0EA3100C8427}" srcOrd="0" destOrd="0" presId="urn:microsoft.com/office/officeart/2018/2/layout/IconCircleList"/>
    <dgm:cxn modelId="{42F0B494-FC2A-BE40-9982-44D7480EBD5D}" type="presParOf" srcId="{6251CCCA-3E44-44D0-BDB7-99428BCFDFCA}" destId="{16D3D55F-7E89-4CBB-A6C0-DA8812099B34}" srcOrd="1" destOrd="0" presId="urn:microsoft.com/office/officeart/2018/2/layout/IconCircleList"/>
    <dgm:cxn modelId="{CBBFC5E2-2968-594C-A11C-FE6A649E9CC1}" type="presParOf" srcId="{6251CCCA-3E44-44D0-BDB7-99428BCFDFCA}" destId="{C9193585-B1A2-446C-9C81-9E8540E6B216}" srcOrd="2" destOrd="0" presId="urn:microsoft.com/office/officeart/2018/2/layout/IconCircleList"/>
    <dgm:cxn modelId="{4D9662A3-304E-AC4B-A2EC-D38160AE3C23}" type="presParOf" srcId="{6251CCCA-3E44-44D0-BDB7-99428BCFDFCA}" destId="{C9EBC578-B276-4D44-A384-BE36B947CB5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87ADD3-6B38-45DC-8598-D13BF3DB91AB}"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6FE97CDB-33AA-41FA-9ED9-3D4FF931799D}">
      <dgm:prSet/>
      <dgm:spPr/>
      <dgm:t>
        <a:bodyPr/>
        <a:lstStyle/>
        <a:p>
          <a:r>
            <a:rPr lang="en-US"/>
            <a:t>Parent</a:t>
          </a:r>
        </a:p>
      </dgm:t>
    </dgm:pt>
    <dgm:pt modelId="{2342E1F8-DB0D-41C6-82BD-B92ECF553FC8}" type="parTrans" cxnId="{57DD2598-33F9-4193-AC8C-894C0BEE6219}">
      <dgm:prSet/>
      <dgm:spPr/>
      <dgm:t>
        <a:bodyPr/>
        <a:lstStyle/>
        <a:p>
          <a:endParaRPr lang="en-US"/>
        </a:p>
      </dgm:t>
    </dgm:pt>
    <dgm:pt modelId="{B48E6424-926B-45CF-A3F4-7CB1DE713EE8}" type="sibTrans" cxnId="{57DD2598-33F9-4193-AC8C-894C0BEE6219}">
      <dgm:prSet/>
      <dgm:spPr/>
      <dgm:t>
        <a:bodyPr/>
        <a:lstStyle/>
        <a:p>
          <a:endParaRPr lang="en-US"/>
        </a:p>
      </dgm:t>
    </dgm:pt>
    <dgm:pt modelId="{AA135BBA-C135-41FC-8AEA-C853FDB0D4AB}">
      <dgm:prSet/>
      <dgm:spPr/>
      <dgm:t>
        <a:bodyPr/>
        <a:lstStyle/>
        <a:p>
          <a:r>
            <a:rPr lang="en-US"/>
            <a:t>Caregiver</a:t>
          </a:r>
        </a:p>
      </dgm:t>
    </dgm:pt>
    <dgm:pt modelId="{1B9319FA-444A-4861-A834-7AD121E7E884}" type="parTrans" cxnId="{1DDA9FA4-A556-4FC5-A7D4-60ADF8693CAA}">
      <dgm:prSet/>
      <dgm:spPr/>
      <dgm:t>
        <a:bodyPr/>
        <a:lstStyle/>
        <a:p>
          <a:endParaRPr lang="en-US"/>
        </a:p>
      </dgm:t>
    </dgm:pt>
    <dgm:pt modelId="{97718200-C60B-4ABD-946B-2562DCE86FBF}" type="sibTrans" cxnId="{1DDA9FA4-A556-4FC5-A7D4-60ADF8693CAA}">
      <dgm:prSet/>
      <dgm:spPr/>
      <dgm:t>
        <a:bodyPr/>
        <a:lstStyle/>
        <a:p>
          <a:endParaRPr lang="en-US"/>
        </a:p>
      </dgm:t>
    </dgm:pt>
    <dgm:pt modelId="{A923B730-1DB3-4A2B-BC01-882F93669886}">
      <dgm:prSet/>
      <dgm:spPr/>
      <dgm:t>
        <a:bodyPr/>
        <a:lstStyle/>
        <a:p>
          <a:r>
            <a:rPr lang="en-US"/>
            <a:t>School Aide</a:t>
          </a:r>
        </a:p>
      </dgm:t>
    </dgm:pt>
    <dgm:pt modelId="{5A586482-8731-45FF-B219-164633279C81}" type="parTrans" cxnId="{72C9BA90-003E-40D3-ADCF-11A6DFA52820}">
      <dgm:prSet/>
      <dgm:spPr/>
      <dgm:t>
        <a:bodyPr/>
        <a:lstStyle/>
        <a:p>
          <a:endParaRPr lang="en-US"/>
        </a:p>
      </dgm:t>
    </dgm:pt>
    <dgm:pt modelId="{7115496E-4DAE-45D2-B833-CC2D14BF9285}" type="sibTrans" cxnId="{72C9BA90-003E-40D3-ADCF-11A6DFA52820}">
      <dgm:prSet/>
      <dgm:spPr/>
      <dgm:t>
        <a:bodyPr/>
        <a:lstStyle/>
        <a:p>
          <a:endParaRPr lang="en-US"/>
        </a:p>
      </dgm:t>
    </dgm:pt>
    <dgm:pt modelId="{E42CDF02-9F78-4A04-9492-5A039F0E3861}">
      <dgm:prSet/>
      <dgm:spPr/>
      <dgm:t>
        <a:bodyPr/>
        <a:lstStyle/>
        <a:p>
          <a:r>
            <a:rPr lang="en-US"/>
            <a:t>Someone trained in facilitation of assessments</a:t>
          </a:r>
        </a:p>
      </dgm:t>
    </dgm:pt>
    <dgm:pt modelId="{68CADB16-62E7-4C0B-B0F3-0354E8B71939}" type="parTrans" cxnId="{0AF3F627-4AC6-499A-A9CB-F5D710757FA1}">
      <dgm:prSet/>
      <dgm:spPr/>
      <dgm:t>
        <a:bodyPr/>
        <a:lstStyle/>
        <a:p>
          <a:endParaRPr lang="en-US"/>
        </a:p>
      </dgm:t>
    </dgm:pt>
    <dgm:pt modelId="{23A26841-A316-4DFB-B76B-04965DDC6843}" type="sibTrans" cxnId="{0AF3F627-4AC6-499A-A9CB-F5D710757FA1}">
      <dgm:prSet/>
      <dgm:spPr/>
      <dgm:t>
        <a:bodyPr/>
        <a:lstStyle/>
        <a:p>
          <a:endParaRPr lang="en-US"/>
        </a:p>
      </dgm:t>
    </dgm:pt>
    <dgm:pt modelId="{46A32D83-76F2-4718-84AC-BB3BE103722D}">
      <dgm:prSet/>
      <dgm:spPr/>
      <dgm:t>
        <a:bodyPr/>
        <a:lstStyle/>
        <a:p>
          <a:r>
            <a:rPr lang="en-US"/>
            <a:t>Teacher</a:t>
          </a:r>
        </a:p>
      </dgm:t>
    </dgm:pt>
    <dgm:pt modelId="{20CC3653-3FFD-4205-8C28-F0F60841AA8F}" type="parTrans" cxnId="{94BC637A-9261-45EF-B224-8557112307EC}">
      <dgm:prSet/>
      <dgm:spPr/>
      <dgm:t>
        <a:bodyPr/>
        <a:lstStyle/>
        <a:p>
          <a:endParaRPr lang="en-US"/>
        </a:p>
      </dgm:t>
    </dgm:pt>
    <dgm:pt modelId="{3EFEF0BD-7FA9-4A94-8335-6C3BB989B863}" type="sibTrans" cxnId="{94BC637A-9261-45EF-B224-8557112307EC}">
      <dgm:prSet/>
      <dgm:spPr/>
      <dgm:t>
        <a:bodyPr/>
        <a:lstStyle/>
        <a:p>
          <a:endParaRPr lang="en-US"/>
        </a:p>
      </dgm:t>
    </dgm:pt>
    <dgm:pt modelId="{C40B52F4-80B9-B04C-81CA-3A4ACE2ABE2B}" type="pres">
      <dgm:prSet presAssocID="{9087ADD3-6B38-45DC-8598-D13BF3DB91AB}" presName="hierChild1" presStyleCnt="0">
        <dgm:presLayoutVars>
          <dgm:chPref val="1"/>
          <dgm:dir/>
          <dgm:animOne val="branch"/>
          <dgm:animLvl val="lvl"/>
          <dgm:resizeHandles/>
        </dgm:presLayoutVars>
      </dgm:prSet>
      <dgm:spPr/>
    </dgm:pt>
    <dgm:pt modelId="{7CF87887-F6EE-0749-B845-E65E0304032D}" type="pres">
      <dgm:prSet presAssocID="{6FE97CDB-33AA-41FA-9ED9-3D4FF931799D}" presName="hierRoot1" presStyleCnt="0"/>
      <dgm:spPr/>
    </dgm:pt>
    <dgm:pt modelId="{5FD181E1-A45D-2143-8676-ECFD7B675BAC}" type="pres">
      <dgm:prSet presAssocID="{6FE97CDB-33AA-41FA-9ED9-3D4FF931799D}" presName="composite" presStyleCnt="0"/>
      <dgm:spPr/>
    </dgm:pt>
    <dgm:pt modelId="{860DDB33-0719-B24F-A704-E48514B85B88}" type="pres">
      <dgm:prSet presAssocID="{6FE97CDB-33AA-41FA-9ED9-3D4FF931799D}" presName="background" presStyleLbl="node0" presStyleIdx="0" presStyleCnt="5"/>
      <dgm:spPr/>
    </dgm:pt>
    <dgm:pt modelId="{E92C3FA1-431E-4140-8036-842A76CBB2F2}" type="pres">
      <dgm:prSet presAssocID="{6FE97CDB-33AA-41FA-9ED9-3D4FF931799D}" presName="text" presStyleLbl="fgAcc0" presStyleIdx="0" presStyleCnt="5">
        <dgm:presLayoutVars>
          <dgm:chPref val="3"/>
        </dgm:presLayoutVars>
      </dgm:prSet>
      <dgm:spPr/>
    </dgm:pt>
    <dgm:pt modelId="{1CF04CD4-3996-D04A-9DFA-40FE33F033DC}" type="pres">
      <dgm:prSet presAssocID="{6FE97CDB-33AA-41FA-9ED9-3D4FF931799D}" presName="hierChild2" presStyleCnt="0"/>
      <dgm:spPr/>
    </dgm:pt>
    <dgm:pt modelId="{30D0931B-475F-3C4D-88D6-A3AFBBDC3CE5}" type="pres">
      <dgm:prSet presAssocID="{AA135BBA-C135-41FC-8AEA-C853FDB0D4AB}" presName="hierRoot1" presStyleCnt="0"/>
      <dgm:spPr/>
    </dgm:pt>
    <dgm:pt modelId="{A09E61BB-281F-154E-BDB6-B738AEB235CD}" type="pres">
      <dgm:prSet presAssocID="{AA135BBA-C135-41FC-8AEA-C853FDB0D4AB}" presName="composite" presStyleCnt="0"/>
      <dgm:spPr/>
    </dgm:pt>
    <dgm:pt modelId="{C7D01652-6B14-0A4A-BD66-D908F1C3FF16}" type="pres">
      <dgm:prSet presAssocID="{AA135BBA-C135-41FC-8AEA-C853FDB0D4AB}" presName="background" presStyleLbl="node0" presStyleIdx="1" presStyleCnt="5"/>
      <dgm:spPr/>
    </dgm:pt>
    <dgm:pt modelId="{6B0BBDF8-4D27-984A-8E0B-DB5EC73D5673}" type="pres">
      <dgm:prSet presAssocID="{AA135BBA-C135-41FC-8AEA-C853FDB0D4AB}" presName="text" presStyleLbl="fgAcc0" presStyleIdx="1" presStyleCnt="5">
        <dgm:presLayoutVars>
          <dgm:chPref val="3"/>
        </dgm:presLayoutVars>
      </dgm:prSet>
      <dgm:spPr/>
    </dgm:pt>
    <dgm:pt modelId="{87FB78FB-7F9C-434F-88A0-0A868FBCBA36}" type="pres">
      <dgm:prSet presAssocID="{AA135BBA-C135-41FC-8AEA-C853FDB0D4AB}" presName="hierChild2" presStyleCnt="0"/>
      <dgm:spPr/>
    </dgm:pt>
    <dgm:pt modelId="{B368BD4A-8960-9F4F-9254-999F563F9A3E}" type="pres">
      <dgm:prSet presAssocID="{A923B730-1DB3-4A2B-BC01-882F93669886}" presName="hierRoot1" presStyleCnt="0"/>
      <dgm:spPr/>
    </dgm:pt>
    <dgm:pt modelId="{2BD49839-F33B-B249-A52E-31F54C06EE93}" type="pres">
      <dgm:prSet presAssocID="{A923B730-1DB3-4A2B-BC01-882F93669886}" presName="composite" presStyleCnt="0"/>
      <dgm:spPr/>
    </dgm:pt>
    <dgm:pt modelId="{DB16AA78-CAE4-804C-B5EB-C6BFE17AC959}" type="pres">
      <dgm:prSet presAssocID="{A923B730-1DB3-4A2B-BC01-882F93669886}" presName="background" presStyleLbl="node0" presStyleIdx="2" presStyleCnt="5"/>
      <dgm:spPr/>
    </dgm:pt>
    <dgm:pt modelId="{EF3FA546-2FCE-144B-A1D1-7E128FD58F2D}" type="pres">
      <dgm:prSet presAssocID="{A923B730-1DB3-4A2B-BC01-882F93669886}" presName="text" presStyleLbl="fgAcc0" presStyleIdx="2" presStyleCnt="5">
        <dgm:presLayoutVars>
          <dgm:chPref val="3"/>
        </dgm:presLayoutVars>
      </dgm:prSet>
      <dgm:spPr/>
    </dgm:pt>
    <dgm:pt modelId="{3F34EA64-547C-224C-9259-3B2A6596C509}" type="pres">
      <dgm:prSet presAssocID="{A923B730-1DB3-4A2B-BC01-882F93669886}" presName="hierChild2" presStyleCnt="0"/>
      <dgm:spPr/>
    </dgm:pt>
    <dgm:pt modelId="{0CD71588-B47A-7D49-B472-083B8962E3AD}" type="pres">
      <dgm:prSet presAssocID="{E42CDF02-9F78-4A04-9492-5A039F0E3861}" presName="hierRoot1" presStyleCnt="0"/>
      <dgm:spPr/>
    </dgm:pt>
    <dgm:pt modelId="{FBD0B907-C3A2-DA43-BA6A-35E7E7E88E29}" type="pres">
      <dgm:prSet presAssocID="{E42CDF02-9F78-4A04-9492-5A039F0E3861}" presName="composite" presStyleCnt="0"/>
      <dgm:spPr/>
    </dgm:pt>
    <dgm:pt modelId="{DDD9CB45-7651-3E43-B04F-ABFDC0EDF5DF}" type="pres">
      <dgm:prSet presAssocID="{E42CDF02-9F78-4A04-9492-5A039F0E3861}" presName="background" presStyleLbl="node0" presStyleIdx="3" presStyleCnt="5"/>
      <dgm:spPr/>
    </dgm:pt>
    <dgm:pt modelId="{5E43C5F7-00B8-244B-B668-10A8DD9DA4D4}" type="pres">
      <dgm:prSet presAssocID="{E42CDF02-9F78-4A04-9492-5A039F0E3861}" presName="text" presStyleLbl="fgAcc0" presStyleIdx="3" presStyleCnt="5">
        <dgm:presLayoutVars>
          <dgm:chPref val="3"/>
        </dgm:presLayoutVars>
      </dgm:prSet>
      <dgm:spPr/>
    </dgm:pt>
    <dgm:pt modelId="{D066FC76-5ADD-0946-9D80-AECFF3E61792}" type="pres">
      <dgm:prSet presAssocID="{E42CDF02-9F78-4A04-9492-5A039F0E3861}" presName="hierChild2" presStyleCnt="0"/>
      <dgm:spPr/>
    </dgm:pt>
    <dgm:pt modelId="{92E4E92A-CADA-BE45-81E7-1D6DF4615F0E}" type="pres">
      <dgm:prSet presAssocID="{46A32D83-76F2-4718-84AC-BB3BE103722D}" presName="hierRoot1" presStyleCnt="0"/>
      <dgm:spPr/>
    </dgm:pt>
    <dgm:pt modelId="{918287A4-8EDE-1C47-8EC6-A265E146AD4E}" type="pres">
      <dgm:prSet presAssocID="{46A32D83-76F2-4718-84AC-BB3BE103722D}" presName="composite" presStyleCnt="0"/>
      <dgm:spPr/>
    </dgm:pt>
    <dgm:pt modelId="{88E2C8FB-9B37-D34E-915B-688998BED0BA}" type="pres">
      <dgm:prSet presAssocID="{46A32D83-76F2-4718-84AC-BB3BE103722D}" presName="background" presStyleLbl="node0" presStyleIdx="4" presStyleCnt="5"/>
      <dgm:spPr/>
    </dgm:pt>
    <dgm:pt modelId="{A5C451BF-212C-9747-9B4A-1ED7FFAF3DD9}" type="pres">
      <dgm:prSet presAssocID="{46A32D83-76F2-4718-84AC-BB3BE103722D}" presName="text" presStyleLbl="fgAcc0" presStyleIdx="4" presStyleCnt="5">
        <dgm:presLayoutVars>
          <dgm:chPref val="3"/>
        </dgm:presLayoutVars>
      </dgm:prSet>
      <dgm:spPr/>
    </dgm:pt>
    <dgm:pt modelId="{D7F93129-AE50-904D-BA46-D42A5E172284}" type="pres">
      <dgm:prSet presAssocID="{46A32D83-76F2-4718-84AC-BB3BE103722D}" presName="hierChild2" presStyleCnt="0"/>
      <dgm:spPr/>
    </dgm:pt>
  </dgm:ptLst>
  <dgm:cxnLst>
    <dgm:cxn modelId="{B8E71D01-9D7A-BF4C-B2AB-EC9D8843A636}" type="presOf" srcId="{6FE97CDB-33AA-41FA-9ED9-3D4FF931799D}" destId="{E92C3FA1-431E-4140-8036-842A76CBB2F2}" srcOrd="0" destOrd="0" presId="urn:microsoft.com/office/officeart/2005/8/layout/hierarchy1"/>
    <dgm:cxn modelId="{0AF3F627-4AC6-499A-A9CB-F5D710757FA1}" srcId="{9087ADD3-6B38-45DC-8598-D13BF3DB91AB}" destId="{E42CDF02-9F78-4A04-9492-5A039F0E3861}" srcOrd="3" destOrd="0" parTransId="{68CADB16-62E7-4C0B-B0F3-0354E8B71939}" sibTransId="{23A26841-A316-4DFB-B76B-04965DDC6843}"/>
    <dgm:cxn modelId="{94BC637A-9261-45EF-B224-8557112307EC}" srcId="{9087ADD3-6B38-45DC-8598-D13BF3DB91AB}" destId="{46A32D83-76F2-4718-84AC-BB3BE103722D}" srcOrd="4" destOrd="0" parTransId="{20CC3653-3FFD-4205-8C28-F0F60841AA8F}" sibTransId="{3EFEF0BD-7FA9-4A94-8335-6C3BB989B863}"/>
    <dgm:cxn modelId="{72C9BA90-003E-40D3-ADCF-11A6DFA52820}" srcId="{9087ADD3-6B38-45DC-8598-D13BF3DB91AB}" destId="{A923B730-1DB3-4A2B-BC01-882F93669886}" srcOrd="2" destOrd="0" parTransId="{5A586482-8731-45FF-B219-164633279C81}" sibTransId="{7115496E-4DAE-45D2-B833-CC2D14BF9285}"/>
    <dgm:cxn modelId="{E8428793-0145-184C-98E2-CA4EE1161189}" type="presOf" srcId="{46A32D83-76F2-4718-84AC-BB3BE103722D}" destId="{A5C451BF-212C-9747-9B4A-1ED7FFAF3DD9}" srcOrd="0" destOrd="0" presId="urn:microsoft.com/office/officeart/2005/8/layout/hierarchy1"/>
    <dgm:cxn modelId="{57DD2598-33F9-4193-AC8C-894C0BEE6219}" srcId="{9087ADD3-6B38-45DC-8598-D13BF3DB91AB}" destId="{6FE97CDB-33AA-41FA-9ED9-3D4FF931799D}" srcOrd="0" destOrd="0" parTransId="{2342E1F8-DB0D-41C6-82BD-B92ECF553FC8}" sibTransId="{B48E6424-926B-45CF-A3F4-7CB1DE713EE8}"/>
    <dgm:cxn modelId="{1DDA9FA4-A556-4FC5-A7D4-60ADF8693CAA}" srcId="{9087ADD3-6B38-45DC-8598-D13BF3DB91AB}" destId="{AA135BBA-C135-41FC-8AEA-C853FDB0D4AB}" srcOrd="1" destOrd="0" parTransId="{1B9319FA-444A-4861-A834-7AD121E7E884}" sibTransId="{97718200-C60B-4ABD-946B-2562DCE86FBF}"/>
    <dgm:cxn modelId="{C73D7FAC-E6FF-AF41-A911-2AAECC7C89ED}" type="presOf" srcId="{AA135BBA-C135-41FC-8AEA-C853FDB0D4AB}" destId="{6B0BBDF8-4D27-984A-8E0B-DB5EC73D5673}" srcOrd="0" destOrd="0" presId="urn:microsoft.com/office/officeart/2005/8/layout/hierarchy1"/>
    <dgm:cxn modelId="{701D6AB5-54E7-1245-B7F7-3418802049E3}" type="presOf" srcId="{A923B730-1DB3-4A2B-BC01-882F93669886}" destId="{EF3FA546-2FCE-144B-A1D1-7E128FD58F2D}" srcOrd="0" destOrd="0" presId="urn:microsoft.com/office/officeart/2005/8/layout/hierarchy1"/>
    <dgm:cxn modelId="{247547C0-C6A5-6C41-A0ED-D59E6B00C072}" type="presOf" srcId="{9087ADD3-6B38-45DC-8598-D13BF3DB91AB}" destId="{C40B52F4-80B9-B04C-81CA-3A4ACE2ABE2B}" srcOrd="0" destOrd="0" presId="urn:microsoft.com/office/officeart/2005/8/layout/hierarchy1"/>
    <dgm:cxn modelId="{ECC616F5-7350-924B-B359-37F1625897C0}" type="presOf" srcId="{E42CDF02-9F78-4A04-9492-5A039F0E3861}" destId="{5E43C5F7-00B8-244B-B668-10A8DD9DA4D4}" srcOrd="0" destOrd="0" presId="urn:microsoft.com/office/officeart/2005/8/layout/hierarchy1"/>
    <dgm:cxn modelId="{40D4DFA8-B41C-ED4C-93A3-5674A030EE77}" type="presParOf" srcId="{C40B52F4-80B9-B04C-81CA-3A4ACE2ABE2B}" destId="{7CF87887-F6EE-0749-B845-E65E0304032D}" srcOrd="0" destOrd="0" presId="urn:microsoft.com/office/officeart/2005/8/layout/hierarchy1"/>
    <dgm:cxn modelId="{CBC5E250-65B8-F546-A516-E4EBA739844A}" type="presParOf" srcId="{7CF87887-F6EE-0749-B845-E65E0304032D}" destId="{5FD181E1-A45D-2143-8676-ECFD7B675BAC}" srcOrd="0" destOrd="0" presId="urn:microsoft.com/office/officeart/2005/8/layout/hierarchy1"/>
    <dgm:cxn modelId="{69938DD6-510D-C04B-AF6B-CB193553B16D}" type="presParOf" srcId="{5FD181E1-A45D-2143-8676-ECFD7B675BAC}" destId="{860DDB33-0719-B24F-A704-E48514B85B88}" srcOrd="0" destOrd="0" presId="urn:microsoft.com/office/officeart/2005/8/layout/hierarchy1"/>
    <dgm:cxn modelId="{E5D64308-9192-514B-B4F9-C062180DCBCE}" type="presParOf" srcId="{5FD181E1-A45D-2143-8676-ECFD7B675BAC}" destId="{E92C3FA1-431E-4140-8036-842A76CBB2F2}" srcOrd="1" destOrd="0" presId="urn:microsoft.com/office/officeart/2005/8/layout/hierarchy1"/>
    <dgm:cxn modelId="{A555617A-73EE-FA4C-A5A8-54D33D20F53A}" type="presParOf" srcId="{7CF87887-F6EE-0749-B845-E65E0304032D}" destId="{1CF04CD4-3996-D04A-9DFA-40FE33F033DC}" srcOrd="1" destOrd="0" presId="urn:microsoft.com/office/officeart/2005/8/layout/hierarchy1"/>
    <dgm:cxn modelId="{D251B7D8-7680-084A-98DA-C3B8C70BADDB}" type="presParOf" srcId="{C40B52F4-80B9-B04C-81CA-3A4ACE2ABE2B}" destId="{30D0931B-475F-3C4D-88D6-A3AFBBDC3CE5}" srcOrd="1" destOrd="0" presId="urn:microsoft.com/office/officeart/2005/8/layout/hierarchy1"/>
    <dgm:cxn modelId="{5E30023C-CCEF-FB43-B667-2F648EFC4055}" type="presParOf" srcId="{30D0931B-475F-3C4D-88D6-A3AFBBDC3CE5}" destId="{A09E61BB-281F-154E-BDB6-B738AEB235CD}" srcOrd="0" destOrd="0" presId="urn:microsoft.com/office/officeart/2005/8/layout/hierarchy1"/>
    <dgm:cxn modelId="{3B29A035-1E21-9843-8D50-B2B5A0BDF5BE}" type="presParOf" srcId="{A09E61BB-281F-154E-BDB6-B738AEB235CD}" destId="{C7D01652-6B14-0A4A-BD66-D908F1C3FF16}" srcOrd="0" destOrd="0" presId="urn:microsoft.com/office/officeart/2005/8/layout/hierarchy1"/>
    <dgm:cxn modelId="{30418054-29C0-C647-B9C6-3891D732EC24}" type="presParOf" srcId="{A09E61BB-281F-154E-BDB6-B738AEB235CD}" destId="{6B0BBDF8-4D27-984A-8E0B-DB5EC73D5673}" srcOrd="1" destOrd="0" presId="urn:microsoft.com/office/officeart/2005/8/layout/hierarchy1"/>
    <dgm:cxn modelId="{DCFCC774-6503-6C46-8360-4751DC4B2BE3}" type="presParOf" srcId="{30D0931B-475F-3C4D-88D6-A3AFBBDC3CE5}" destId="{87FB78FB-7F9C-434F-88A0-0A868FBCBA36}" srcOrd="1" destOrd="0" presId="urn:microsoft.com/office/officeart/2005/8/layout/hierarchy1"/>
    <dgm:cxn modelId="{DA7EFE9F-6013-1E4F-93D5-2BD31B570175}" type="presParOf" srcId="{C40B52F4-80B9-B04C-81CA-3A4ACE2ABE2B}" destId="{B368BD4A-8960-9F4F-9254-999F563F9A3E}" srcOrd="2" destOrd="0" presId="urn:microsoft.com/office/officeart/2005/8/layout/hierarchy1"/>
    <dgm:cxn modelId="{1118D455-7B8E-3C47-859A-6BCE67E54862}" type="presParOf" srcId="{B368BD4A-8960-9F4F-9254-999F563F9A3E}" destId="{2BD49839-F33B-B249-A52E-31F54C06EE93}" srcOrd="0" destOrd="0" presId="urn:microsoft.com/office/officeart/2005/8/layout/hierarchy1"/>
    <dgm:cxn modelId="{D804F1EC-91AD-0D41-A0A8-EDD88C9A1248}" type="presParOf" srcId="{2BD49839-F33B-B249-A52E-31F54C06EE93}" destId="{DB16AA78-CAE4-804C-B5EB-C6BFE17AC959}" srcOrd="0" destOrd="0" presId="urn:microsoft.com/office/officeart/2005/8/layout/hierarchy1"/>
    <dgm:cxn modelId="{6162811B-B725-5442-847E-E9379EE68F50}" type="presParOf" srcId="{2BD49839-F33B-B249-A52E-31F54C06EE93}" destId="{EF3FA546-2FCE-144B-A1D1-7E128FD58F2D}" srcOrd="1" destOrd="0" presId="urn:microsoft.com/office/officeart/2005/8/layout/hierarchy1"/>
    <dgm:cxn modelId="{B48A596D-ADBC-9747-B336-54EDA438B58E}" type="presParOf" srcId="{B368BD4A-8960-9F4F-9254-999F563F9A3E}" destId="{3F34EA64-547C-224C-9259-3B2A6596C509}" srcOrd="1" destOrd="0" presId="urn:microsoft.com/office/officeart/2005/8/layout/hierarchy1"/>
    <dgm:cxn modelId="{EE65CDD0-C004-2C4E-B1E5-D28137653C79}" type="presParOf" srcId="{C40B52F4-80B9-B04C-81CA-3A4ACE2ABE2B}" destId="{0CD71588-B47A-7D49-B472-083B8962E3AD}" srcOrd="3" destOrd="0" presId="urn:microsoft.com/office/officeart/2005/8/layout/hierarchy1"/>
    <dgm:cxn modelId="{91F12597-CAE6-EA40-8BC5-A9D5852B0D7B}" type="presParOf" srcId="{0CD71588-B47A-7D49-B472-083B8962E3AD}" destId="{FBD0B907-C3A2-DA43-BA6A-35E7E7E88E29}" srcOrd="0" destOrd="0" presId="urn:microsoft.com/office/officeart/2005/8/layout/hierarchy1"/>
    <dgm:cxn modelId="{86208CE0-5CDB-8445-9F55-9A1AD0792FCD}" type="presParOf" srcId="{FBD0B907-C3A2-DA43-BA6A-35E7E7E88E29}" destId="{DDD9CB45-7651-3E43-B04F-ABFDC0EDF5DF}" srcOrd="0" destOrd="0" presId="urn:microsoft.com/office/officeart/2005/8/layout/hierarchy1"/>
    <dgm:cxn modelId="{83596506-59D4-D942-9899-D2F1AB3C5229}" type="presParOf" srcId="{FBD0B907-C3A2-DA43-BA6A-35E7E7E88E29}" destId="{5E43C5F7-00B8-244B-B668-10A8DD9DA4D4}" srcOrd="1" destOrd="0" presId="urn:microsoft.com/office/officeart/2005/8/layout/hierarchy1"/>
    <dgm:cxn modelId="{9EFA4156-6633-104E-8CD0-11308EE7785E}" type="presParOf" srcId="{0CD71588-B47A-7D49-B472-083B8962E3AD}" destId="{D066FC76-5ADD-0946-9D80-AECFF3E61792}" srcOrd="1" destOrd="0" presId="urn:microsoft.com/office/officeart/2005/8/layout/hierarchy1"/>
    <dgm:cxn modelId="{29D71881-09C5-4846-9559-358DD4D2FF3C}" type="presParOf" srcId="{C40B52F4-80B9-B04C-81CA-3A4ACE2ABE2B}" destId="{92E4E92A-CADA-BE45-81E7-1D6DF4615F0E}" srcOrd="4" destOrd="0" presId="urn:microsoft.com/office/officeart/2005/8/layout/hierarchy1"/>
    <dgm:cxn modelId="{20BE7937-D342-B746-92D1-55328F5581F5}" type="presParOf" srcId="{92E4E92A-CADA-BE45-81E7-1D6DF4615F0E}" destId="{918287A4-8EDE-1C47-8EC6-A265E146AD4E}" srcOrd="0" destOrd="0" presId="urn:microsoft.com/office/officeart/2005/8/layout/hierarchy1"/>
    <dgm:cxn modelId="{90858CC1-9423-3C42-B6F4-E790DE49AB6A}" type="presParOf" srcId="{918287A4-8EDE-1C47-8EC6-A265E146AD4E}" destId="{88E2C8FB-9B37-D34E-915B-688998BED0BA}" srcOrd="0" destOrd="0" presId="urn:microsoft.com/office/officeart/2005/8/layout/hierarchy1"/>
    <dgm:cxn modelId="{D20E4C55-B073-8745-813D-9B9880E44926}" type="presParOf" srcId="{918287A4-8EDE-1C47-8EC6-A265E146AD4E}" destId="{A5C451BF-212C-9747-9B4A-1ED7FFAF3DD9}" srcOrd="1" destOrd="0" presId="urn:microsoft.com/office/officeart/2005/8/layout/hierarchy1"/>
    <dgm:cxn modelId="{151B0FE3-0AED-CA4E-95EE-B71FAB0F0959}" type="presParOf" srcId="{92E4E92A-CADA-BE45-81E7-1D6DF4615F0E}" destId="{D7F93129-AE50-904D-BA46-D42A5E1722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6B2E8D-021A-44F7-ACA5-C1B5242EBBA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EF50929-0319-4676-A344-05B679F2A6FA}">
      <dgm:prSet/>
      <dgm:spPr/>
      <dgm:t>
        <a:bodyPr/>
        <a:lstStyle/>
        <a:p>
          <a:r>
            <a:rPr lang="en-US"/>
            <a:t>A complete standardized evaluation was completed virtually</a:t>
          </a:r>
        </a:p>
      </dgm:t>
    </dgm:pt>
    <dgm:pt modelId="{BAD2C404-8149-454F-B512-BB75F25211E7}" type="parTrans" cxnId="{E482D3D4-F4E2-4E28-9791-7858AD5ADB0D}">
      <dgm:prSet/>
      <dgm:spPr/>
      <dgm:t>
        <a:bodyPr/>
        <a:lstStyle/>
        <a:p>
          <a:endParaRPr lang="en-US"/>
        </a:p>
      </dgm:t>
    </dgm:pt>
    <dgm:pt modelId="{19F0752B-6E28-494D-AB0A-C7ED6684DE8F}" type="sibTrans" cxnId="{E482D3D4-F4E2-4E28-9791-7858AD5ADB0D}">
      <dgm:prSet/>
      <dgm:spPr/>
      <dgm:t>
        <a:bodyPr/>
        <a:lstStyle/>
        <a:p>
          <a:endParaRPr lang="en-US"/>
        </a:p>
      </dgm:t>
    </dgm:pt>
    <dgm:pt modelId="{ED2E0267-97C7-47EE-8376-4EF0BDF4EA8D}">
      <dgm:prSet/>
      <dgm:spPr/>
      <dgm:t>
        <a:bodyPr/>
        <a:lstStyle/>
        <a:p>
          <a:r>
            <a:rPr lang="en-US"/>
            <a:t>Portions of a standardized evaluation were completed virtually</a:t>
          </a:r>
        </a:p>
      </dgm:t>
    </dgm:pt>
    <dgm:pt modelId="{CFA6F4AF-283A-4DCF-9CA4-5B6A01019BBD}" type="parTrans" cxnId="{79E8BDB1-DAB0-41EF-B9BC-D5854BC4F22B}">
      <dgm:prSet/>
      <dgm:spPr/>
      <dgm:t>
        <a:bodyPr/>
        <a:lstStyle/>
        <a:p>
          <a:endParaRPr lang="en-US"/>
        </a:p>
      </dgm:t>
    </dgm:pt>
    <dgm:pt modelId="{8F231AA1-02AD-4E75-ADFE-291CBA230DC6}" type="sibTrans" cxnId="{79E8BDB1-DAB0-41EF-B9BC-D5854BC4F22B}">
      <dgm:prSet/>
      <dgm:spPr/>
      <dgm:t>
        <a:bodyPr/>
        <a:lstStyle/>
        <a:p>
          <a:endParaRPr lang="en-US"/>
        </a:p>
      </dgm:t>
    </dgm:pt>
    <dgm:pt modelId="{95945050-918A-41B6-8062-ECFD2596E460}">
      <dgm:prSet/>
      <dgm:spPr/>
      <dgm:t>
        <a:bodyPr/>
        <a:lstStyle/>
        <a:p>
          <a:r>
            <a:rPr lang="en-US"/>
            <a:t>No standardized evaluation was completed virtually but we have information to consider a dynamic assessment</a:t>
          </a:r>
        </a:p>
      </dgm:t>
    </dgm:pt>
    <dgm:pt modelId="{58426A00-3A9E-4428-B222-92716E109CD5}" type="parTrans" cxnId="{2DFA7E11-2085-432C-AE53-A5762FC86F47}">
      <dgm:prSet/>
      <dgm:spPr/>
      <dgm:t>
        <a:bodyPr/>
        <a:lstStyle/>
        <a:p>
          <a:endParaRPr lang="en-US"/>
        </a:p>
      </dgm:t>
    </dgm:pt>
    <dgm:pt modelId="{F0B8B0B6-3168-4398-AA2B-BFFE31C6D9EC}" type="sibTrans" cxnId="{2DFA7E11-2085-432C-AE53-A5762FC86F47}">
      <dgm:prSet/>
      <dgm:spPr/>
      <dgm:t>
        <a:bodyPr/>
        <a:lstStyle/>
        <a:p>
          <a:endParaRPr lang="en-US"/>
        </a:p>
      </dgm:t>
    </dgm:pt>
    <dgm:pt modelId="{1AFC02AB-110A-468D-9802-D5EFB647C43F}">
      <dgm:prSet/>
      <dgm:spPr/>
      <dgm:t>
        <a:bodyPr/>
        <a:lstStyle/>
        <a:p>
          <a:r>
            <a:rPr lang="en-US"/>
            <a:t>No standardized evaluation was completed, with no additional information</a:t>
          </a:r>
        </a:p>
      </dgm:t>
    </dgm:pt>
    <dgm:pt modelId="{4FB757EC-A95B-4F3E-B210-4825B0D14F84}" type="parTrans" cxnId="{08E7E226-944F-42BF-9AD4-1660EA0ADE3E}">
      <dgm:prSet/>
      <dgm:spPr/>
      <dgm:t>
        <a:bodyPr/>
        <a:lstStyle/>
        <a:p>
          <a:endParaRPr lang="en-US"/>
        </a:p>
      </dgm:t>
    </dgm:pt>
    <dgm:pt modelId="{3C440808-AC0B-4D7D-9CD1-50659D8AE5D9}" type="sibTrans" cxnId="{08E7E226-944F-42BF-9AD4-1660EA0ADE3E}">
      <dgm:prSet/>
      <dgm:spPr/>
      <dgm:t>
        <a:bodyPr/>
        <a:lstStyle/>
        <a:p>
          <a:endParaRPr lang="en-US"/>
        </a:p>
      </dgm:t>
    </dgm:pt>
    <dgm:pt modelId="{F8326454-DB7B-A14E-8F48-66F0F8A21C8C}" type="pres">
      <dgm:prSet presAssocID="{FD6B2E8D-021A-44F7-ACA5-C1B5242EBBAC}" presName="linear" presStyleCnt="0">
        <dgm:presLayoutVars>
          <dgm:animLvl val="lvl"/>
          <dgm:resizeHandles val="exact"/>
        </dgm:presLayoutVars>
      </dgm:prSet>
      <dgm:spPr/>
    </dgm:pt>
    <dgm:pt modelId="{4A590170-B59D-C349-A459-7E14D4016CCC}" type="pres">
      <dgm:prSet presAssocID="{EEF50929-0319-4676-A344-05B679F2A6FA}" presName="parentText" presStyleLbl="node1" presStyleIdx="0" presStyleCnt="4">
        <dgm:presLayoutVars>
          <dgm:chMax val="0"/>
          <dgm:bulletEnabled val="1"/>
        </dgm:presLayoutVars>
      </dgm:prSet>
      <dgm:spPr/>
    </dgm:pt>
    <dgm:pt modelId="{4973414B-CB80-2A46-B059-E10969FF11A6}" type="pres">
      <dgm:prSet presAssocID="{19F0752B-6E28-494D-AB0A-C7ED6684DE8F}" presName="spacer" presStyleCnt="0"/>
      <dgm:spPr/>
    </dgm:pt>
    <dgm:pt modelId="{AFD8DBDF-EC33-7642-952E-8C7DDE889447}" type="pres">
      <dgm:prSet presAssocID="{ED2E0267-97C7-47EE-8376-4EF0BDF4EA8D}" presName="parentText" presStyleLbl="node1" presStyleIdx="1" presStyleCnt="4">
        <dgm:presLayoutVars>
          <dgm:chMax val="0"/>
          <dgm:bulletEnabled val="1"/>
        </dgm:presLayoutVars>
      </dgm:prSet>
      <dgm:spPr/>
    </dgm:pt>
    <dgm:pt modelId="{DEC6BA1B-8E0E-D44A-A7EC-D9D96A2F3773}" type="pres">
      <dgm:prSet presAssocID="{8F231AA1-02AD-4E75-ADFE-291CBA230DC6}" presName="spacer" presStyleCnt="0"/>
      <dgm:spPr/>
    </dgm:pt>
    <dgm:pt modelId="{CBD24554-2812-574F-8FAA-519458995ED1}" type="pres">
      <dgm:prSet presAssocID="{95945050-918A-41B6-8062-ECFD2596E460}" presName="parentText" presStyleLbl="node1" presStyleIdx="2" presStyleCnt="4">
        <dgm:presLayoutVars>
          <dgm:chMax val="0"/>
          <dgm:bulletEnabled val="1"/>
        </dgm:presLayoutVars>
      </dgm:prSet>
      <dgm:spPr/>
    </dgm:pt>
    <dgm:pt modelId="{249FF4A3-CEC6-2F4C-86AD-6A98DCAC4AC7}" type="pres">
      <dgm:prSet presAssocID="{F0B8B0B6-3168-4398-AA2B-BFFE31C6D9EC}" presName="spacer" presStyleCnt="0"/>
      <dgm:spPr/>
    </dgm:pt>
    <dgm:pt modelId="{A584E8A2-9BC2-4D45-9255-54F319203488}" type="pres">
      <dgm:prSet presAssocID="{1AFC02AB-110A-468D-9802-D5EFB647C43F}" presName="parentText" presStyleLbl="node1" presStyleIdx="3" presStyleCnt="4">
        <dgm:presLayoutVars>
          <dgm:chMax val="0"/>
          <dgm:bulletEnabled val="1"/>
        </dgm:presLayoutVars>
      </dgm:prSet>
      <dgm:spPr/>
    </dgm:pt>
  </dgm:ptLst>
  <dgm:cxnLst>
    <dgm:cxn modelId="{2DFA7E11-2085-432C-AE53-A5762FC86F47}" srcId="{FD6B2E8D-021A-44F7-ACA5-C1B5242EBBAC}" destId="{95945050-918A-41B6-8062-ECFD2596E460}" srcOrd="2" destOrd="0" parTransId="{58426A00-3A9E-4428-B222-92716E109CD5}" sibTransId="{F0B8B0B6-3168-4398-AA2B-BFFE31C6D9EC}"/>
    <dgm:cxn modelId="{09263324-8EA9-EE43-B925-CA23B5792157}" type="presOf" srcId="{EEF50929-0319-4676-A344-05B679F2A6FA}" destId="{4A590170-B59D-C349-A459-7E14D4016CCC}" srcOrd="0" destOrd="0" presId="urn:microsoft.com/office/officeart/2005/8/layout/vList2"/>
    <dgm:cxn modelId="{08E7E226-944F-42BF-9AD4-1660EA0ADE3E}" srcId="{FD6B2E8D-021A-44F7-ACA5-C1B5242EBBAC}" destId="{1AFC02AB-110A-468D-9802-D5EFB647C43F}" srcOrd="3" destOrd="0" parTransId="{4FB757EC-A95B-4F3E-B210-4825B0D14F84}" sibTransId="{3C440808-AC0B-4D7D-9CD1-50659D8AE5D9}"/>
    <dgm:cxn modelId="{B661875E-6654-3346-B626-31AD9F436257}" type="presOf" srcId="{FD6B2E8D-021A-44F7-ACA5-C1B5242EBBAC}" destId="{F8326454-DB7B-A14E-8F48-66F0F8A21C8C}" srcOrd="0" destOrd="0" presId="urn:microsoft.com/office/officeart/2005/8/layout/vList2"/>
    <dgm:cxn modelId="{525C6EAD-4DAC-FF46-B71F-630C2DD88EF6}" type="presOf" srcId="{ED2E0267-97C7-47EE-8376-4EF0BDF4EA8D}" destId="{AFD8DBDF-EC33-7642-952E-8C7DDE889447}" srcOrd="0" destOrd="0" presId="urn:microsoft.com/office/officeart/2005/8/layout/vList2"/>
    <dgm:cxn modelId="{79E8BDB1-DAB0-41EF-B9BC-D5854BC4F22B}" srcId="{FD6B2E8D-021A-44F7-ACA5-C1B5242EBBAC}" destId="{ED2E0267-97C7-47EE-8376-4EF0BDF4EA8D}" srcOrd="1" destOrd="0" parTransId="{CFA6F4AF-283A-4DCF-9CA4-5B6A01019BBD}" sibTransId="{8F231AA1-02AD-4E75-ADFE-291CBA230DC6}"/>
    <dgm:cxn modelId="{FB96C5C5-8B5A-8143-BAB8-5E813296E3D5}" type="presOf" srcId="{1AFC02AB-110A-468D-9802-D5EFB647C43F}" destId="{A584E8A2-9BC2-4D45-9255-54F319203488}" srcOrd="0" destOrd="0" presId="urn:microsoft.com/office/officeart/2005/8/layout/vList2"/>
    <dgm:cxn modelId="{E482D3D4-F4E2-4E28-9791-7858AD5ADB0D}" srcId="{FD6B2E8D-021A-44F7-ACA5-C1B5242EBBAC}" destId="{EEF50929-0319-4676-A344-05B679F2A6FA}" srcOrd="0" destOrd="0" parTransId="{BAD2C404-8149-454F-B512-BB75F25211E7}" sibTransId="{19F0752B-6E28-494D-AB0A-C7ED6684DE8F}"/>
    <dgm:cxn modelId="{C6C8D5D7-CC6F-2449-A316-8D162FA10D30}" type="presOf" srcId="{95945050-918A-41B6-8062-ECFD2596E460}" destId="{CBD24554-2812-574F-8FAA-519458995ED1}" srcOrd="0" destOrd="0" presId="urn:microsoft.com/office/officeart/2005/8/layout/vList2"/>
    <dgm:cxn modelId="{6E39C291-2E78-0749-A078-232F6A0EEB83}" type="presParOf" srcId="{F8326454-DB7B-A14E-8F48-66F0F8A21C8C}" destId="{4A590170-B59D-C349-A459-7E14D4016CCC}" srcOrd="0" destOrd="0" presId="urn:microsoft.com/office/officeart/2005/8/layout/vList2"/>
    <dgm:cxn modelId="{22809E79-68EE-6E4A-8E9E-CB6793045425}" type="presParOf" srcId="{F8326454-DB7B-A14E-8F48-66F0F8A21C8C}" destId="{4973414B-CB80-2A46-B059-E10969FF11A6}" srcOrd="1" destOrd="0" presId="urn:microsoft.com/office/officeart/2005/8/layout/vList2"/>
    <dgm:cxn modelId="{283C90D2-3B43-5D46-B52D-99F9FD5F6939}" type="presParOf" srcId="{F8326454-DB7B-A14E-8F48-66F0F8A21C8C}" destId="{AFD8DBDF-EC33-7642-952E-8C7DDE889447}" srcOrd="2" destOrd="0" presId="urn:microsoft.com/office/officeart/2005/8/layout/vList2"/>
    <dgm:cxn modelId="{5478CA12-857E-584F-9BEB-184E50172476}" type="presParOf" srcId="{F8326454-DB7B-A14E-8F48-66F0F8A21C8C}" destId="{DEC6BA1B-8E0E-D44A-A7EC-D9D96A2F3773}" srcOrd="3" destOrd="0" presId="urn:microsoft.com/office/officeart/2005/8/layout/vList2"/>
    <dgm:cxn modelId="{30ACDEB1-96A8-2C4C-A62D-077383CDFC6E}" type="presParOf" srcId="{F8326454-DB7B-A14E-8F48-66F0F8A21C8C}" destId="{CBD24554-2812-574F-8FAA-519458995ED1}" srcOrd="4" destOrd="0" presId="urn:microsoft.com/office/officeart/2005/8/layout/vList2"/>
    <dgm:cxn modelId="{3B43572D-317E-1D44-BC7F-59B6B2083637}" type="presParOf" srcId="{F8326454-DB7B-A14E-8F48-66F0F8A21C8C}" destId="{249FF4A3-CEC6-2F4C-86AD-6A98DCAC4AC7}" srcOrd="5" destOrd="0" presId="urn:microsoft.com/office/officeart/2005/8/layout/vList2"/>
    <dgm:cxn modelId="{2A7201D4-4FAD-5D4A-A786-41E913885643}" type="presParOf" srcId="{F8326454-DB7B-A14E-8F48-66F0F8A21C8C}" destId="{A584E8A2-9BC2-4D45-9255-54F3192034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6265B-0535-B743-9B82-AD78D21823C7}">
      <dsp:nvSpPr>
        <dsp:cNvPr id="0" name=""/>
        <dsp:cNvSpPr/>
      </dsp:nvSpPr>
      <dsp:spPr>
        <a:xfrm rot="16200000">
          <a:off x="254214" y="-254214"/>
          <a:ext cx="2758703" cy="32671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Font typeface="+mj-lt"/>
            <a:buNone/>
          </a:pPr>
          <a:r>
            <a:rPr lang="en-US" sz="2200" b="0" i="0" u="none" kern="1200"/>
            <a:t>In Person</a:t>
          </a:r>
          <a:r>
            <a:rPr lang="en-US" sz="2200" b="0" i="0" u="none" kern="1200">
              <a:latin typeface="Century Gothic" panose="020B0502020202020204"/>
            </a:rPr>
            <a:t>/Blended Instruction</a:t>
          </a:r>
        </a:p>
        <a:p>
          <a:pPr marL="0" lvl="0" indent="0" algn="ctr" defTabSz="977900" rtl="0">
            <a:lnSpc>
              <a:spcPct val="90000"/>
            </a:lnSpc>
            <a:spcBef>
              <a:spcPct val="0"/>
            </a:spcBef>
            <a:spcAft>
              <a:spcPct val="35000"/>
            </a:spcAft>
            <a:buFont typeface="+mj-lt"/>
            <a:buNone/>
          </a:pPr>
          <a:r>
            <a:rPr lang="en-US" sz="2200" b="0" i="0" u="none" kern="1200">
              <a:latin typeface="Century Gothic" panose="020B0502020202020204"/>
            </a:rPr>
            <a:t>**Offered by county for set # of days</a:t>
          </a:r>
          <a:endParaRPr lang="en-US" sz="2200" kern="1200"/>
        </a:p>
      </dsp:txBody>
      <dsp:txXfrm rot="5400000">
        <a:off x="-1" y="1"/>
        <a:ext cx="3267133" cy="2069027"/>
      </dsp:txXfrm>
    </dsp:sp>
    <dsp:sp modelId="{88DD41EF-D951-5042-A4EA-C35A0353679F}">
      <dsp:nvSpPr>
        <dsp:cNvPr id="0" name=""/>
        <dsp:cNvSpPr/>
      </dsp:nvSpPr>
      <dsp:spPr>
        <a:xfrm>
          <a:off x="3267133" y="0"/>
          <a:ext cx="3267133" cy="275870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0" i="0" u="none" kern="1200">
              <a:latin typeface="Century Gothic" panose="020B0502020202020204"/>
            </a:rPr>
            <a:t>Virtual Learning</a:t>
          </a:r>
        </a:p>
        <a:p>
          <a:pPr marL="0" lvl="0" indent="0" algn="ctr" defTabSz="977900" rtl="0">
            <a:lnSpc>
              <a:spcPct val="90000"/>
            </a:lnSpc>
            <a:spcBef>
              <a:spcPct val="0"/>
            </a:spcBef>
            <a:spcAft>
              <a:spcPct val="35000"/>
            </a:spcAft>
            <a:buNone/>
          </a:pPr>
          <a:r>
            <a:rPr lang="en-US" sz="2200" b="0" i="0" u="none" kern="1200">
              <a:latin typeface="Century Gothic" panose="020B0502020202020204"/>
            </a:rPr>
            <a:t>**Full Time Option provided by County</a:t>
          </a:r>
        </a:p>
      </dsp:txBody>
      <dsp:txXfrm>
        <a:off x="3267133" y="0"/>
        <a:ext cx="3267133" cy="2069027"/>
      </dsp:txXfrm>
    </dsp:sp>
    <dsp:sp modelId="{67D1690C-8EBF-CF46-B542-50DDF6E7885A}">
      <dsp:nvSpPr>
        <dsp:cNvPr id="0" name=""/>
        <dsp:cNvSpPr/>
      </dsp:nvSpPr>
      <dsp:spPr>
        <a:xfrm rot="10800000">
          <a:off x="7253" y="2758703"/>
          <a:ext cx="3267133" cy="275870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i="0" u="none" kern="1200">
              <a:latin typeface="Century Gothic" panose="020B0502020202020204"/>
            </a:rPr>
            <a:t>Remote Learning </a:t>
          </a:r>
        </a:p>
        <a:p>
          <a:pPr marL="0" lvl="0" indent="0" algn="ctr" defTabSz="977900">
            <a:lnSpc>
              <a:spcPct val="90000"/>
            </a:lnSpc>
            <a:spcBef>
              <a:spcPct val="0"/>
            </a:spcBef>
            <a:spcAft>
              <a:spcPct val="35000"/>
            </a:spcAft>
            <a:buNone/>
          </a:pPr>
          <a:r>
            <a:rPr lang="en-US" sz="2200" b="0" i="0" u="none" kern="1200">
              <a:latin typeface="Century Gothic" panose="020B0502020202020204"/>
            </a:rPr>
            <a:t>**Occurs when governor determines it necessary to close schools</a:t>
          </a:r>
          <a:endParaRPr lang="en-US" sz="2200" b="0" i="0" u="none" kern="1200"/>
        </a:p>
      </dsp:txBody>
      <dsp:txXfrm rot="10800000">
        <a:off x="7253" y="3448379"/>
        <a:ext cx="3267133" cy="2069027"/>
      </dsp:txXfrm>
    </dsp:sp>
    <dsp:sp modelId="{72E55C48-E609-5449-855D-E775C0D9E255}">
      <dsp:nvSpPr>
        <dsp:cNvPr id="0" name=""/>
        <dsp:cNvSpPr/>
      </dsp:nvSpPr>
      <dsp:spPr>
        <a:xfrm rot="5400000">
          <a:off x="3521347" y="2504488"/>
          <a:ext cx="2758703" cy="32671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Font typeface="+mj-lt"/>
            <a:buNone/>
          </a:pPr>
          <a:r>
            <a:rPr lang="en-US" sz="2200" b="0" i="0" u="none" kern="1200">
              <a:latin typeface="Century Gothic" panose="020B0502020202020204"/>
            </a:rPr>
            <a:t>These are the re-entry options per the WVDE</a:t>
          </a:r>
          <a:endParaRPr lang="en-US" sz="2200" b="0" i="0" u="none" kern="1200"/>
        </a:p>
      </dsp:txBody>
      <dsp:txXfrm rot="-5400000">
        <a:off x="3267132" y="3448379"/>
        <a:ext cx="3267133" cy="2069027"/>
      </dsp:txXfrm>
    </dsp:sp>
    <dsp:sp modelId="{42038722-CDFC-FC4A-A9FC-D209F7E4A0D0}">
      <dsp:nvSpPr>
        <dsp:cNvPr id="0" name=""/>
        <dsp:cNvSpPr/>
      </dsp:nvSpPr>
      <dsp:spPr>
        <a:xfrm>
          <a:off x="2184754" y="1963196"/>
          <a:ext cx="2164756" cy="159101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0" i="0" u="none" kern="1200"/>
            <a:t>Basic Options for Returning to School </a:t>
          </a:r>
          <a:endParaRPr lang="en-US" sz="2200" kern="1200"/>
        </a:p>
      </dsp:txBody>
      <dsp:txXfrm>
        <a:off x="2262421" y="2040863"/>
        <a:ext cx="2009422" cy="1435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DF51-1201-3D43-9D38-E6B014EFDF47}">
      <dsp:nvSpPr>
        <dsp:cNvPr id="0" name=""/>
        <dsp:cNvSpPr/>
      </dsp:nvSpPr>
      <dsp:spPr>
        <a:xfrm>
          <a:off x="1074979" y="1317726"/>
          <a:ext cx="2147933" cy="1073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Do you feel you have enough information to move to the next step?  Qualification, Triennial Review, Dismissal?  </a:t>
          </a:r>
          <a:endParaRPr lang="en-US" sz="1200" kern="1200"/>
        </a:p>
      </dsp:txBody>
      <dsp:txXfrm>
        <a:off x="1106434" y="1349181"/>
        <a:ext cx="2085023" cy="1011056"/>
      </dsp:txXfrm>
    </dsp:sp>
    <dsp:sp modelId="{7C549676-48DF-0449-B0AA-DE98C3B5A5A2}">
      <dsp:nvSpPr>
        <dsp:cNvPr id="0" name=""/>
        <dsp:cNvSpPr/>
      </dsp:nvSpPr>
      <dsp:spPr>
        <a:xfrm>
          <a:off x="4255554" y="438867"/>
          <a:ext cx="2147933" cy="1073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4287009" y="470322"/>
        <a:ext cx="2085023" cy="1011056"/>
      </dsp:txXfrm>
    </dsp:sp>
    <dsp:sp modelId="{747FF33E-3AE9-0644-B504-511769D77BE7}">
      <dsp:nvSpPr>
        <dsp:cNvPr id="0" name=""/>
        <dsp:cNvSpPr/>
      </dsp:nvSpPr>
      <dsp:spPr>
        <a:xfrm>
          <a:off x="4255554" y="2434813"/>
          <a:ext cx="2147933" cy="1073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can we get what we need to proceed?</a:t>
          </a:r>
          <a:endParaRPr lang="en-US" sz="1200" kern="1200"/>
        </a:p>
      </dsp:txBody>
      <dsp:txXfrm>
        <a:off x="4287009" y="2466268"/>
        <a:ext cx="2085023" cy="1011056"/>
      </dsp:txXfrm>
    </dsp:sp>
    <dsp:sp modelId="{61C3FDA3-23D9-5241-B2E4-BBFA4AE3AD17}">
      <dsp:nvSpPr>
        <dsp:cNvPr id="0" name=""/>
        <dsp:cNvSpPr/>
      </dsp:nvSpPr>
      <dsp:spPr>
        <a:xfrm>
          <a:off x="7510210" y="1444089"/>
          <a:ext cx="2147933" cy="1073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7541665" y="1475544"/>
        <a:ext cx="2085023" cy="1011056"/>
      </dsp:txXfrm>
    </dsp:sp>
    <dsp:sp modelId="{45CBEAFA-9941-F447-9F59-EBE7A33E17EB}">
      <dsp:nvSpPr>
        <dsp:cNvPr id="0" name=""/>
        <dsp:cNvSpPr/>
      </dsp:nvSpPr>
      <dsp:spPr>
        <a:xfrm>
          <a:off x="7551043" y="3323274"/>
          <a:ext cx="2147933" cy="10739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what support can we offer the student until a face to face opportunity arises?  </a:t>
          </a:r>
          <a:endParaRPr lang="en-US" sz="1200" kern="1200"/>
        </a:p>
      </dsp:txBody>
      <dsp:txXfrm>
        <a:off x="7582498" y="3354729"/>
        <a:ext cx="2085023" cy="1011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DF51-1201-3D43-9D38-E6B014EFDF47}">
      <dsp:nvSpPr>
        <dsp:cNvPr id="0" name=""/>
        <dsp:cNvSpPr/>
      </dsp:nvSpPr>
      <dsp:spPr>
        <a:xfrm>
          <a:off x="1074979" y="1317726"/>
          <a:ext cx="2147933" cy="1073966"/>
        </a:xfrm>
        <a:prstGeom prst="roundRect">
          <a:avLst>
            <a:gd name="adj" fmla="val 10000"/>
          </a:avLst>
        </a:prstGeom>
        <a:solidFill>
          <a:schemeClr val="accent6"/>
        </a:solidFill>
        <a:ln w="1905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Do you feel you have enough information to move to the next step?  Qualification, Triennial Review, Dismissal?  </a:t>
          </a:r>
          <a:endParaRPr lang="en-US" sz="1200" kern="1200"/>
        </a:p>
      </dsp:txBody>
      <dsp:txXfrm>
        <a:off x="1106434" y="1349181"/>
        <a:ext cx="2085023" cy="1011056"/>
      </dsp:txXfrm>
    </dsp:sp>
    <dsp:sp modelId="{7C549676-48DF-0449-B0AA-DE98C3B5A5A2}">
      <dsp:nvSpPr>
        <dsp:cNvPr id="0" name=""/>
        <dsp:cNvSpPr/>
      </dsp:nvSpPr>
      <dsp:spPr>
        <a:xfrm>
          <a:off x="4255554" y="438867"/>
          <a:ext cx="2147933" cy="1073966"/>
        </a:xfrm>
        <a:prstGeom prst="roundRect">
          <a:avLst>
            <a:gd name="adj" fmla="val 10000"/>
          </a:avLst>
        </a:prstGeom>
        <a:gradFill rotWithShape="1">
          <a:gsLst>
            <a:gs pos="0">
              <a:schemeClr val="accent6">
                <a:tint val="96000"/>
                <a:satMod val="100000"/>
                <a:lumMod val="104000"/>
              </a:schemeClr>
            </a:gs>
            <a:gs pos="78000">
              <a:schemeClr val="accent6">
                <a:shade val="100000"/>
                <a:satMod val="110000"/>
                <a:lumMod val="100000"/>
              </a:schemeClr>
            </a:gs>
          </a:gsLst>
          <a:lin ang="5400000" scaled="0"/>
        </a:gradFill>
        <a:ln w="9525" cap="flat" cmpd="sng" algn="ctr">
          <a:solidFill>
            <a:schemeClr val="tx1"/>
          </a:solidFill>
          <a:prstDash val="solid"/>
        </a:ln>
        <a:effectLst/>
        <a:scene3d>
          <a:camera prst="orthographicFront">
            <a:rot lat="0" lon="0" rev="0"/>
          </a:camera>
          <a:lightRig rig="threePt" dir="t"/>
        </a:scene3d>
        <a:sp3d>
          <a:bevelT w="25400" h="12700"/>
        </a:sp3d>
      </dsp:spPr>
      <dsp:style>
        <a:lnRef idx="1">
          <a:schemeClr val="accent6"/>
        </a:lnRef>
        <a:fillRef idx="3">
          <a:schemeClr val="accent6"/>
        </a:fillRef>
        <a:effectRef idx="2">
          <a:schemeClr val="accent6"/>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4287009" y="470322"/>
        <a:ext cx="2085023" cy="1011056"/>
      </dsp:txXfrm>
    </dsp:sp>
    <dsp:sp modelId="{747FF33E-3AE9-0644-B504-511769D77BE7}">
      <dsp:nvSpPr>
        <dsp:cNvPr id="0" name=""/>
        <dsp:cNvSpPr/>
      </dsp:nvSpPr>
      <dsp:spPr>
        <a:xfrm>
          <a:off x="4255554" y="2434813"/>
          <a:ext cx="2147933" cy="1073966"/>
        </a:xfrm>
        <a:prstGeom prst="roundRect">
          <a:avLst>
            <a:gd name="adj" fmla="val 10000"/>
          </a:avLst>
        </a:prstGeom>
        <a:solidFill>
          <a:schemeClr val="accent6"/>
        </a:solidFill>
        <a:ln w="1905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can we get what we need to proceed?</a:t>
          </a:r>
          <a:endParaRPr lang="en-US" sz="1200" kern="1200"/>
        </a:p>
      </dsp:txBody>
      <dsp:txXfrm>
        <a:off x="4287009" y="2466268"/>
        <a:ext cx="2085023" cy="1011056"/>
      </dsp:txXfrm>
    </dsp:sp>
    <dsp:sp modelId="{61C3FDA3-23D9-5241-B2E4-BBFA4AE3AD17}">
      <dsp:nvSpPr>
        <dsp:cNvPr id="0" name=""/>
        <dsp:cNvSpPr/>
      </dsp:nvSpPr>
      <dsp:spPr>
        <a:xfrm>
          <a:off x="7510210" y="1444089"/>
          <a:ext cx="2147933" cy="1073966"/>
        </a:xfrm>
        <a:prstGeom prst="roundRect">
          <a:avLst>
            <a:gd name="adj" fmla="val 10000"/>
          </a:avLst>
        </a:prstGeom>
        <a:solidFill>
          <a:schemeClr val="accent6"/>
        </a:solidFill>
        <a:ln w="1905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7541665" y="1475544"/>
        <a:ext cx="2085023" cy="1011056"/>
      </dsp:txXfrm>
    </dsp:sp>
    <dsp:sp modelId="{45CBEAFA-9941-F447-9F59-EBE7A33E17EB}">
      <dsp:nvSpPr>
        <dsp:cNvPr id="0" name=""/>
        <dsp:cNvSpPr/>
      </dsp:nvSpPr>
      <dsp:spPr>
        <a:xfrm>
          <a:off x="7551043" y="3323274"/>
          <a:ext cx="2147933" cy="1073966"/>
        </a:xfrm>
        <a:prstGeom prst="roundRect">
          <a:avLst>
            <a:gd name="adj" fmla="val 10000"/>
          </a:avLst>
        </a:prstGeom>
        <a:solidFill>
          <a:schemeClr val="accent6"/>
        </a:solidFill>
        <a:ln w="1905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what support can we offer the student until a face to face opportunity arises?  </a:t>
          </a:r>
          <a:endParaRPr lang="en-US" sz="1200" kern="1200"/>
        </a:p>
      </dsp:txBody>
      <dsp:txXfrm>
        <a:off x="7582498" y="3354729"/>
        <a:ext cx="2085023" cy="1011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DF51-1201-3D43-9D38-E6B014EFDF47}">
      <dsp:nvSpPr>
        <dsp:cNvPr id="0" name=""/>
        <dsp:cNvSpPr/>
      </dsp:nvSpPr>
      <dsp:spPr>
        <a:xfrm>
          <a:off x="1074979" y="1317726"/>
          <a:ext cx="2147933" cy="1073966"/>
        </a:xfrm>
        <a:prstGeom prst="roundRect">
          <a:avLst>
            <a:gd name="adj" fmla="val 1000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solidFill>
            <a:schemeClr val="tx1"/>
          </a:solid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Do you feel you have enough information to move to the next step?  Qualification, Triennial Review, Dismissal?  </a:t>
          </a:r>
          <a:endParaRPr lang="en-US" sz="1200" kern="1200"/>
        </a:p>
      </dsp:txBody>
      <dsp:txXfrm>
        <a:off x="1106434" y="1349181"/>
        <a:ext cx="2085023" cy="1011056"/>
      </dsp:txXfrm>
    </dsp:sp>
    <dsp:sp modelId="{7C549676-48DF-0449-B0AA-DE98C3B5A5A2}">
      <dsp:nvSpPr>
        <dsp:cNvPr id="0" name=""/>
        <dsp:cNvSpPr/>
      </dsp:nvSpPr>
      <dsp:spPr>
        <a:xfrm>
          <a:off x="4255554" y="438867"/>
          <a:ext cx="2147933" cy="1073966"/>
        </a:xfrm>
        <a:prstGeom prst="roundRect">
          <a:avLst>
            <a:gd name="adj" fmla="val 1000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solidFill>
            <a:schemeClr val="tx1"/>
          </a:solid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4287009" y="470322"/>
        <a:ext cx="2085023" cy="1011056"/>
      </dsp:txXfrm>
    </dsp:sp>
    <dsp:sp modelId="{747FF33E-3AE9-0644-B504-511769D77BE7}">
      <dsp:nvSpPr>
        <dsp:cNvPr id="0" name=""/>
        <dsp:cNvSpPr/>
      </dsp:nvSpPr>
      <dsp:spPr>
        <a:xfrm>
          <a:off x="4255554" y="2434813"/>
          <a:ext cx="2147933" cy="1073966"/>
        </a:xfrm>
        <a:prstGeom prst="roundRect">
          <a:avLst>
            <a:gd name="adj" fmla="val 1000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solidFill>
            <a:schemeClr val="tx1"/>
          </a:solid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can we get what we need to proceed?</a:t>
          </a:r>
          <a:endParaRPr lang="en-US" sz="1200" kern="1200"/>
        </a:p>
      </dsp:txBody>
      <dsp:txXfrm>
        <a:off x="4287009" y="2466268"/>
        <a:ext cx="2085023" cy="1011056"/>
      </dsp:txXfrm>
    </dsp:sp>
    <dsp:sp modelId="{61C3FDA3-23D9-5241-B2E4-BBFA4AE3AD17}">
      <dsp:nvSpPr>
        <dsp:cNvPr id="0" name=""/>
        <dsp:cNvSpPr/>
      </dsp:nvSpPr>
      <dsp:spPr>
        <a:xfrm>
          <a:off x="7510210" y="1444089"/>
          <a:ext cx="2147933" cy="1073966"/>
        </a:xfrm>
        <a:prstGeom prst="roundRect">
          <a:avLst>
            <a:gd name="adj" fmla="val 1000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solidFill>
            <a:schemeClr val="tx1"/>
          </a:solid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7541665" y="1475544"/>
        <a:ext cx="2085023" cy="1011056"/>
      </dsp:txXfrm>
    </dsp:sp>
    <dsp:sp modelId="{45CBEAFA-9941-F447-9F59-EBE7A33E17EB}">
      <dsp:nvSpPr>
        <dsp:cNvPr id="0" name=""/>
        <dsp:cNvSpPr/>
      </dsp:nvSpPr>
      <dsp:spPr>
        <a:xfrm>
          <a:off x="7551043" y="3323274"/>
          <a:ext cx="2147933" cy="1073966"/>
        </a:xfrm>
        <a:prstGeom prst="roundRect">
          <a:avLst>
            <a:gd name="adj" fmla="val 10000"/>
          </a:avLst>
        </a:prstGeom>
        <a:gradFill rotWithShape="1">
          <a:gsLst>
            <a:gs pos="0">
              <a:schemeClr val="accent5">
                <a:tint val="96000"/>
                <a:satMod val="100000"/>
                <a:lumMod val="104000"/>
              </a:schemeClr>
            </a:gs>
            <a:gs pos="78000">
              <a:schemeClr val="accent5">
                <a:shade val="100000"/>
                <a:satMod val="110000"/>
                <a:lumMod val="100000"/>
              </a:schemeClr>
            </a:gs>
          </a:gsLst>
          <a:lin ang="5400000" scaled="0"/>
        </a:gradFill>
        <a:ln>
          <a:solidFill>
            <a:schemeClr val="tx1"/>
          </a:solid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what support can we offer the student until a face to face opportunity arises?  </a:t>
          </a:r>
          <a:endParaRPr lang="en-US" sz="1200" kern="1200"/>
        </a:p>
      </dsp:txBody>
      <dsp:txXfrm>
        <a:off x="7582498" y="3354729"/>
        <a:ext cx="2085023" cy="1011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DF51-1201-3D43-9D38-E6B014EFDF47}">
      <dsp:nvSpPr>
        <dsp:cNvPr id="0" name=""/>
        <dsp:cNvSpPr/>
      </dsp:nvSpPr>
      <dsp:spPr>
        <a:xfrm>
          <a:off x="1074979" y="1317726"/>
          <a:ext cx="2147933" cy="107396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Do you feel you have enough information to move to the next step?  Qualification, Triennial Review, Dismissal?  </a:t>
          </a:r>
          <a:endParaRPr lang="en-US" sz="1200" kern="1200"/>
        </a:p>
      </dsp:txBody>
      <dsp:txXfrm>
        <a:off x="1106434" y="1349181"/>
        <a:ext cx="2085023" cy="1011056"/>
      </dsp:txXfrm>
    </dsp:sp>
    <dsp:sp modelId="{7C549676-48DF-0449-B0AA-DE98C3B5A5A2}">
      <dsp:nvSpPr>
        <dsp:cNvPr id="0" name=""/>
        <dsp:cNvSpPr/>
      </dsp:nvSpPr>
      <dsp:spPr>
        <a:xfrm>
          <a:off x="4218480" y="414488"/>
          <a:ext cx="2147933" cy="107396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4249935" y="445943"/>
        <a:ext cx="2085023" cy="1011056"/>
      </dsp:txXfrm>
    </dsp:sp>
    <dsp:sp modelId="{747FF33E-3AE9-0644-B504-511769D77BE7}">
      <dsp:nvSpPr>
        <dsp:cNvPr id="0" name=""/>
        <dsp:cNvSpPr/>
      </dsp:nvSpPr>
      <dsp:spPr>
        <a:xfrm>
          <a:off x="4255554" y="2434813"/>
          <a:ext cx="2147933" cy="107396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can we get what we need to proceed?</a:t>
          </a:r>
          <a:endParaRPr lang="en-US" sz="1200" kern="1200"/>
        </a:p>
      </dsp:txBody>
      <dsp:txXfrm>
        <a:off x="4287009" y="2466268"/>
        <a:ext cx="2085023" cy="1011056"/>
      </dsp:txXfrm>
    </dsp:sp>
    <dsp:sp modelId="{61C3FDA3-23D9-5241-B2E4-BBFA4AE3AD17}">
      <dsp:nvSpPr>
        <dsp:cNvPr id="0" name=""/>
        <dsp:cNvSpPr/>
      </dsp:nvSpPr>
      <dsp:spPr>
        <a:xfrm>
          <a:off x="7510210" y="1444089"/>
          <a:ext cx="2147933" cy="107396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yes, proceed.   </a:t>
          </a:r>
          <a:endParaRPr lang="en-US" sz="1200" kern="1200"/>
        </a:p>
      </dsp:txBody>
      <dsp:txXfrm>
        <a:off x="7541665" y="1475544"/>
        <a:ext cx="2085023" cy="1011056"/>
      </dsp:txXfrm>
    </dsp:sp>
    <dsp:sp modelId="{45CBEAFA-9941-F447-9F59-EBE7A33E17EB}">
      <dsp:nvSpPr>
        <dsp:cNvPr id="0" name=""/>
        <dsp:cNvSpPr/>
      </dsp:nvSpPr>
      <dsp:spPr>
        <a:xfrm>
          <a:off x="7551043" y="3323274"/>
          <a:ext cx="2147933" cy="107396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a:t>If no, what support can we offer the student until a face to face opportunity arises?  </a:t>
          </a:r>
          <a:endParaRPr lang="en-US" sz="1200" kern="1200"/>
        </a:p>
      </dsp:txBody>
      <dsp:txXfrm>
        <a:off x="7582498" y="3354729"/>
        <a:ext cx="2085023" cy="10110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936AC-2153-4494-A19D-9D03647ED3B8}">
      <dsp:nvSpPr>
        <dsp:cNvPr id="0" name=""/>
        <dsp:cNvSpPr/>
      </dsp:nvSpPr>
      <dsp:spPr>
        <a:xfrm>
          <a:off x="1900200" y="19785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BF990A-CDC7-4F96-968C-6E3CE1554EFC}">
      <dsp:nvSpPr>
        <dsp:cNvPr id="0" name=""/>
        <dsp:cNvSpPr/>
      </dsp:nvSpPr>
      <dsp:spPr>
        <a:xfrm>
          <a:off x="712199" y="261220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t>This presentation was meant to serve as guidance for you to take back to your own counties as you develop plans for re-entry.</a:t>
          </a:r>
          <a:r>
            <a:rPr lang="en-US" sz="1500" kern="1200">
              <a:latin typeface="Century Gothic" panose="020B0502020202020204"/>
            </a:rPr>
            <a:t>  </a:t>
          </a:r>
          <a:endParaRPr lang="en-US" sz="1500" kern="1200"/>
        </a:p>
      </dsp:txBody>
      <dsp:txXfrm>
        <a:off x="712199" y="2612207"/>
        <a:ext cx="4320000" cy="720000"/>
      </dsp:txXfrm>
    </dsp:sp>
    <dsp:sp modelId="{8F86655C-66C4-4AD9-B684-01215289E70C}">
      <dsp:nvSpPr>
        <dsp:cNvPr id="0" name=""/>
        <dsp:cNvSpPr/>
      </dsp:nvSpPr>
      <dsp:spPr>
        <a:xfrm>
          <a:off x="6976200" y="19785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8C987A-BCAF-4E23-9297-124B85E22AB7}">
      <dsp:nvSpPr>
        <dsp:cNvPr id="0" name=""/>
        <dsp:cNvSpPr/>
      </dsp:nvSpPr>
      <dsp:spPr>
        <a:xfrm>
          <a:off x="5788200" y="261220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If you need any additional information, guidance, or training</a:t>
          </a:r>
          <a:r>
            <a:rPr lang="en-US" sz="1500" kern="1200">
              <a:latin typeface="Century Gothic" panose="020B0502020202020204"/>
            </a:rPr>
            <a:t> </a:t>
          </a:r>
          <a:r>
            <a:rPr lang="en-US" sz="1500" kern="1200"/>
            <a:t>don’t hesitate to reach out</a:t>
          </a:r>
          <a:endParaRPr lang="en-US" sz="1500" kern="1200">
            <a:latin typeface="Century Gothic" panose="020B0502020202020204"/>
          </a:endParaRPr>
        </a:p>
      </dsp:txBody>
      <dsp:txXfrm>
        <a:off x="5788200" y="2612207"/>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D3697-DEDA-4BC1-BBF7-40E0E14467B3}">
      <dsp:nvSpPr>
        <dsp:cNvPr id="0" name=""/>
        <dsp:cNvSpPr/>
      </dsp:nvSpPr>
      <dsp:spPr>
        <a:xfrm>
          <a:off x="1900200" y="6608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6E221-ED59-4882-B9C8-6A50EADEEF42}">
      <dsp:nvSpPr>
        <dsp:cNvPr id="0" name=""/>
        <dsp:cNvSpPr/>
      </dsp:nvSpPr>
      <dsp:spPr>
        <a:xfrm>
          <a:off x="712199" y="2216889"/>
          <a:ext cx="4320000" cy="124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Make sure all county decisions and recommendations are considered.  This training is for guidance purposes only. </a:t>
          </a:r>
        </a:p>
      </dsp:txBody>
      <dsp:txXfrm>
        <a:off x="712199" y="2216889"/>
        <a:ext cx="4320000" cy="1247090"/>
      </dsp:txXfrm>
    </dsp:sp>
    <dsp:sp modelId="{38E9078F-40DA-4016-A208-36D37CA1985D}">
      <dsp:nvSpPr>
        <dsp:cNvPr id="0" name=""/>
        <dsp:cNvSpPr/>
      </dsp:nvSpPr>
      <dsp:spPr>
        <a:xfrm>
          <a:off x="6976200" y="11335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CB3FE-2194-4A21-A450-C9C34D2CFBEF}">
      <dsp:nvSpPr>
        <dsp:cNvPr id="0" name=""/>
        <dsp:cNvSpPr/>
      </dsp:nvSpPr>
      <dsp:spPr>
        <a:xfrm>
          <a:off x="5788200" y="2358699"/>
          <a:ext cx="4320000" cy="105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Face to face evaluation and assessment is always the preferred method.  </a:t>
          </a:r>
        </a:p>
      </dsp:txBody>
      <dsp:txXfrm>
        <a:off x="5788200" y="2358699"/>
        <a:ext cx="4320000" cy="1058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290DF-B241-4D4B-BED5-EA5411D2EFCA}">
      <dsp:nvSpPr>
        <dsp:cNvPr id="0" name=""/>
        <dsp:cNvSpPr/>
      </dsp:nvSpPr>
      <dsp:spPr>
        <a:xfrm>
          <a:off x="2251" y="500861"/>
          <a:ext cx="1979409" cy="277117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322" tIns="330200" rIns="154322" bIns="330200" numCol="1" spcCol="1270" anchor="t" anchorCtr="0">
          <a:noAutofit/>
        </a:bodyPr>
        <a:lstStyle/>
        <a:p>
          <a:pPr marL="0" lvl="0" indent="0" algn="l" defTabSz="488950">
            <a:lnSpc>
              <a:spcPct val="90000"/>
            </a:lnSpc>
            <a:spcBef>
              <a:spcPct val="0"/>
            </a:spcBef>
            <a:spcAft>
              <a:spcPct val="35000"/>
            </a:spcAft>
            <a:buNone/>
          </a:pPr>
          <a:r>
            <a:rPr lang="en-US" sz="1100" kern="1200"/>
            <a:t>Continue the identification and service to WV students who need special education services to access education.</a:t>
          </a:r>
        </a:p>
      </dsp:txBody>
      <dsp:txXfrm>
        <a:off x="2251" y="1553907"/>
        <a:ext cx="1979409" cy="1662703"/>
      </dsp:txXfrm>
    </dsp:sp>
    <dsp:sp modelId="{1C629FBD-6BF2-2C47-ACD9-319515C9DA72}">
      <dsp:nvSpPr>
        <dsp:cNvPr id="0" name=""/>
        <dsp:cNvSpPr/>
      </dsp:nvSpPr>
      <dsp:spPr>
        <a:xfrm>
          <a:off x="576280" y="777979"/>
          <a:ext cx="831351" cy="831351"/>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4815" tIns="12700" rIns="64815" bIns="12700"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98029" y="899728"/>
        <a:ext cx="587853" cy="587853"/>
      </dsp:txXfrm>
    </dsp:sp>
    <dsp:sp modelId="{353E2F9D-5EE8-7445-B005-7E308639850A}">
      <dsp:nvSpPr>
        <dsp:cNvPr id="0" name=""/>
        <dsp:cNvSpPr/>
      </dsp:nvSpPr>
      <dsp:spPr>
        <a:xfrm>
          <a:off x="2251" y="3271963"/>
          <a:ext cx="1979409" cy="72"/>
        </a:xfrm>
        <a:prstGeom prst="rect">
          <a:avLst/>
        </a:prstGeom>
        <a:gradFill rotWithShape="0">
          <a:gsLst>
            <a:gs pos="0">
              <a:schemeClr val="accent2">
                <a:hueOff val="127721"/>
                <a:satOff val="-2086"/>
                <a:lumOff val="131"/>
                <a:alphaOff val="0"/>
                <a:tint val="96000"/>
                <a:satMod val="100000"/>
                <a:lumMod val="104000"/>
              </a:schemeClr>
            </a:gs>
            <a:gs pos="78000">
              <a:schemeClr val="accent2">
                <a:hueOff val="127721"/>
                <a:satOff val="-2086"/>
                <a:lumOff val="131"/>
                <a:alphaOff val="0"/>
                <a:shade val="100000"/>
                <a:satMod val="110000"/>
                <a:lumMod val="100000"/>
              </a:schemeClr>
            </a:gs>
          </a:gsLst>
          <a:lin ang="5400000" scaled="0"/>
        </a:gradFill>
        <a:ln w="9525" cap="flat" cmpd="sng" algn="ctr">
          <a:solidFill>
            <a:schemeClr val="accent2">
              <a:hueOff val="127721"/>
              <a:satOff val="-2086"/>
              <a:lumOff val="13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A0E4CD6-2EB6-6D4B-84C1-76C4B703569E}">
      <dsp:nvSpPr>
        <dsp:cNvPr id="0" name=""/>
        <dsp:cNvSpPr/>
      </dsp:nvSpPr>
      <dsp:spPr>
        <a:xfrm>
          <a:off x="2179602" y="500861"/>
          <a:ext cx="1979409" cy="2771173"/>
        </a:xfrm>
        <a:prstGeom prst="rect">
          <a:avLst/>
        </a:prstGeom>
        <a:solidFill>
          <a:schemeClr val="accent2">
            <a:tint val="40000"/>
            <a:alpha val="90000"/>
            <a:hueOff val="373165"/>
            <a:satOff val="-6938"/>
            <a:lumOff val="-322"/>
            <a:alphaOff val="0"/>
          </a:schemeClr>
        </a:solidFill>
        <a:ln w="9525" cap="flat" cmpd="sng" algn="ctr">
          <a:solidFill>
            <a:schemeClr val="accent2">
              <a:tint val="40000"/>
              <a:alpha val="90000"/>
              <a:hueOff val="373165"/>
              <a:satOff val="-6938"/>
              <a:lumOff val="-3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322" tIns="330200" rIns="154322" bIns="330200" numCol="1" spcCol="1270" anchor="t" anchorCtr="0">
          <a:noAutofit/>
        </a:bodyPr>
        <a:lstStyle/>
        <a:p>
          <a:pPr marL="0" lvl="0" indent="0" algn="l" defTabSz="488950">
            <a:lnSpc>
              <a:spcPct val="90000"/>
            </a:lnSpc>
            <a:spcBef>
              <a:spcPct val="0"/>
            </a:spcBef>
            <a:spcAft>
              <a:spcPct val="35000"/>
            </a:spcAft>
            <a:buNone/>
          </a:pPr>
          <a:r>
            <a:rPr lang="en-US" sz="1100" kern="1200"/>
            <a:t>Be comfortable in options related to evaluations in the event of a closure or all virtual education model.</a:t>
          </a:r>
        </a:p>
      </dsp:txBody>
      <dsp:txXfrm>
        <a:off x="2179602" y="1553907"/>
        <a:ext cx="1979409" cy="1662703"/>
      </dsp:txXfrm>
    </dsp:sp>
    <dsp:sp modelId="{B18EB9BB-D978-444C-906C-529F6D86C624}">
      <dsp:nvSpPr>
        <dsp:cNvPr id="0" name=""/>
        <dsp:cNvSpPr/>
      </dsp:nvSpPr>
      <dsp:spPr>
        <a:xfrm>
          <a:off x="2753630" y="777979"/>
          <a:ext cx="831351" cy="831351"/>
        </a:xfrm>
        <a:prstGeom prst="ellipse">
          <a:avLst/>
        </a:prstGeom>
        <a:gradFill rotWithShape="0">
          <a:gsLst>
            <a:gs pos="0">
              <a:schemeClr val="accent2">
                <a:hueOff val="255442"/>
                <a:satOff val="-4172"/>
                <a:lumOff val="261"/>
                <a:alphaOff val="0"/>
                <a:tint val="96000"/>
                <a:satMod val="100000"/>
                <a:lumMod val="104000"/>
              </a:schemeClr>
            </a:gs>
            <a:gs pos="78000">
              <a:schemeClr val="accent2">
                <a:hueOff val="255442"/>
                <a:satOff val="-4172"/>
                <a:lumOff val="261"/>
                <a:alphaOff val="0"/>
                <a:shade val="100000"/>
                <a:satMod val="110000"/>
                <a:lumMod val="100000"/>
              </a:schemeClr>
            </a:gs>
          </a:gsLst>
          <a:lin ang="5400000" scaled="0"/>
        </a:gradFill>
        <a:ln w="9525" cap="flat" cmpd="sng" algn="ctr">
          <a:solidFill>
            <a:schemeClr val="accent2">
              <a:hueOff val="255442"/>
              <a:satOff val="-4172"/>
              <a:lumOff val="26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4815" tIns="12700" rIns="64815" bIns="12700"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75379" y="899728"/>
        <a:ext cx="587853" cy="587853"/>
      </dsp:txXfrm>
    </dsp:sp>
    <dsp:sp modelId="{79ECECAE-E949-9E46-8E8E-D86129F9B2E8}">
      <dsp:nvSpPr>
        <dsp:cNvPr id="0" name=""/>
        <dsp:cNvSpPr/>
      </dsp:nvSpPr>
      <dsp:spPr>
        <a:xfrm>
          <a:off x="2179602" y="3271963"/>
          <a:ext cx="1979409" cy="72"/>
        </a:xfrm>
        <a:prstGeom prst="rect">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78044B8-CF32-9547-B1E8-FC891D7BE296}">
      <dsp:nvSpPr>
        <dsp:cNvPr id="0" name=""/>
        <dsp:cNvSpPr/>
      </dsp:nvSpPr>
      <dsp:spPr>
        <a:xfrm>
          <a:off x="4356952" y="500861"/>
          <a:ext cx="1979409" cy="2771173"/>
        </a:xfrm>
        <a:prstGeom prst="rect">
          <a:avLst/>
        </a:prstGeom>
        <a:solidFill>
          <a:schemeClr val="accent2">
            <a:tint val="40000"/>
            <a:alpha val="90000"/>
            <a:hueOff val="746329"/>
            <a:satOff val="-13875"/>
            <a:lumOff val="-645"/>
            <a:alphaOff val="0"/>
          </a:schemeClr>
        </a:solidFill>
        <a:ln w="9525" cap="flat" cmpd="sng" algn="ctr">
          <a:solidFill>
            <a:schemeClr val="accent2">
              <a:tint val="40000"/>
              <a:alpha val="90000"/>
              <a:hueOff val="746329"/>
              <a:satOff val="-13875"/>
              <a:lumOff val="-6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322" tIns="330200" rIns="154322" bIns="330200" numCol="1" spcCol="1270" anchor="t" anchorCtr="0">
          <a:noAutofit/>
        </a:bodyPr>
        <a:lstStyle/>
        <a:p>
          <a:pPr marL="0" lvl="0" indent="0" algn="l" defTabSz="488950">
            <a:lnSpc>
              <a:spcPct val="90000"/>
            </a:lnSpc>
            <a:spcBef>
              <a:spcPct val="0"/>
            </a:spcBef>
            <a:spcAft>
              <a:spcPct val="35000"/>
            </a:spcAft>
            <a:buNone/>
          </a:pPr>
          <a:r>
            <a:rPr lang="en-US" sz="1100" kern="1200"/>
            <a:t>Understand all available options and alternatives as it relates to evaluations to be better prepared for the upcoming school year.</a:t>
          </a:r>
        </a:p>
      </dsp:txBody>
      <dsp:txXfrm>
        <a:off x="4356952" y="1553907"/>
        <a:ext cx="1979409" cy="1662703"/>
      </dsp:txXfrm>
    </dsp:sp>
    <dsp:sp modelId="{43D2DF19-9776-6E4D-9904-557CC5D294D8}">
      <dsp:nvSpPr>
        <dsp:cNvPr id="0" name=""/>
        <dsp:cNvSpPr/>
      </dsp:nvSpPr>
      <dsp:spPr>
        <a:xfrm>
          <a:off x="4930981" y="777979"/>
          <a:ext cx="831351" cy="831351"/>
        </a:xfrm>
        <a:prstGeom prst="ellipse">
          <a:avLst/>
        </a:prstGeom>
        <a:gradFill rotWithShape="0">
          <a:gsLst>
            <a:gs pos="0">
              <a:schemeClr val="accent2">
                <a:hueOff val="510884"/>
                <a:satOff val="-8343"/>
                <a:lumOff val="523"/>
                <a:alphaOff val="0"/>
                <a:tint val="96000"/>
                <a:satMod val="100000"/>
                <a:lumMod val="104000"/>
              </a:schemeClr>
            </a:gs>
            <a:gs pos="78000">
              <a:schemeClr val="accent2">
                <a:hueOff val="510884"/>
                <a:satOff val="-8343"/>
                <a:lumOff val="523"/>
                <a:alphaOff val="0"/>
                <a:shade val="100000"/>
                <a:satMod val="110000"/>
                <a:lumMod val="100000"/>
              </a:schemeClr>
            </a:gs>
          </a:gsLst>
          <a:lin ang="5400000" scaled="0"/>
        </a:gradFill>
        <a:ln w="9525" cap="flat" cmpd="sng" algn="ctr">
          <a:solidFill>
            <a:schemeClr val="accent2">
              <a:hueOff val="510884"/>
              <a:satOff val="-8343"/>
              <a:lumOff val="52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4815" tIns="12700" rIns="64815" bIns="12700"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052730" y="899728"/>
        <a:ext cx="587853" cy="587853"/>
      </dsp:txXfrm>
    </dsp:sp>
    <dsp:sp modelId="{BE4E7078-D283-C145-9D4D-5485C97A60A8}">
      <dsp:nvSpPr>
        <dsp:cNvPr id="0" name=""/>
        <dsp:cNvSpPr/>
      </dsp:nvSpPr>
      <dsp:spPr>
        <a:xfrm>
          <a:off x="4356952" y="3271963"/>
          <a:ext cx="1979409" cy="72"/>
        </a:xfrm>
        <a:prstGeom prst="rect">
          <a:avLst/>
        </a:prstGeom>
        <a:gradFill rotWithShape="0">
          <a:gsLst>
            <a:gs pos="0">
              <a:schemeClr val="accent2">
                <a:hueOff val="638606"/>
                <a:satOff val="-10429"/>
                <a:lumOff val="653"/>
                <a:alphaOff val="0"/>
                <a:tint val="96000"/>
                <a:satMod val="100000"/>
                <a:lumMod val="104000"/>
              </a:schemeClr>
            </a:gs>
            <a:gs pos="78000">
              <a:schemeClr val="accent2">
                <a:hueOff val="638606"/>
                <a:satOff val="-10429"/>
                <a:lumOff val="653"/>
                <a:alphaOff val="0"/>
                <a:shade val="100000"/>
                <a:satMod val="110000"/>
                <a:lumMod val="100000"/>
              </a:schemeClr>
            </a:gs>
          </a:gsLst>
          <a:lin ang="5400000" scaled="0"/>
        </a:gradFill>
        <a:ln w="9525" cap="flat" cmpd="sng" algn="ctr">
          <a:solidFill>
            <a:schemeClr val="accent2">
              <a:hueOff val="638606"/>
              <a:satOff val="-10429"/>
              <a:lumOff val="65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A14CD77-01EC-C84D-8A8A-A4F647C7A793}">
      <dsp:nvSpPr>
        <dsp:cNvPr id="0" name=""/>
        <dsp:cNvSpPr/>
      </dsp:nvSpPr>
      <dsp:spPr>
        <a:xfrm>
          <a:off x="6534303" y="500861"/>
          <a:ext cx="1979409" cy="2771173"/>
        </a:xfrm>
        <a:prstGeom prst="rect">
          <a:avLst/>
        </a:prstGeom>
        <a:solidFill>
          <a:schemeClr val="accent2">
            <a:tint val="40000"/>
            <a:alpha val="90000"/>
            <a:hueOff val="1119494"/>
            <a:satOff val="-20813"/>
            <a:lumOff val="-967"/>
            <a:alphaOff val="0"/>
          </a:schemeClr>
        </a:solidFill>
        <a:ln w="9525" cap="flat" cmpd="sng" algn="ctr">
          <a:solidFill>
            <a:schemeClr val="accent2">
              <a:tint val="40000"/>
              <a:alpha val="90000"/>
              <a:hueOff val="1119494"/>
              <a:satOff val="-20813"/>
              <a:lumOff val="-9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322" tIns="330200" rIns="154322" bIns="330200" numCol="1" spcCol="1270" anchor="t" anchorCtr="0">
          <a:noAutofit/>
        </a:bodyPr>
        <a:lstStyle/>
        <a:p>
          <a:pPr marL="0" lvl="0" indent="0" algn="l" defTabSz="488950">
            <a:lnSpc>
              <a:spcPct val="90000"/>
            </a:lnSpc>
            <a:spcBef>
              <a:spcPct val="0"/>
            </a:spcBef>
            <a:spcAft>
              <a:spcPct val="35000"/>
            </a:spcAft>
            <a:buNone/>
          </a:pPr>
          <a:r>
            <a:rPr lang="en-US" sz="1100" kern="1200"/>
            <a:t>Be comfortable in the results of all evaluations whether administered face to face or virtually. </a:t>
          </a:r>
        </a:p>
      </dsp:txBody>
      <dsp:txXfrm>
        <a:off x="6534303" y="1553907"/>
        <a:ext cx="1979409" cy="1662703"/>
      </dsp:txXfrm>
    </dsp:sp>
    <dsp:sp modelId="{DD90C1BB-92DD-0948-A3B8-8278CE2FAA96}">
      <dsp:nvSpPr>
        <dsp:cNvPr id="0" name=""/>
        <dsp:cNvSpPr/>
      </dsp:nvSpPr>
      <dsp:spPr>
        <a:xfrm>
          <a:off x="7108331" y="777979"/>
          <a:ext cx="831351" cy="831351"/>
        </a:xfrm>
        <a:prstGeom prst="ellips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4815" tIns="12700" rIns="64815" bIns="12700"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230080" y="899728"/>
        <a:ext cx="587853" cy="587853"/>
      </dsp:txXfrm>
    </dsp:sp>
    <dsp:sp modelId="{4C490152-E5E1-BD44-B0FA-C9F15C73450D}">
      <dsp:nvSpPr>
        <dsp:cNvPr id="0" name=""/>
        <dsp:cNvSpPr/>
      </dsp:nvSpPr>
      <dsp:spPr>
        <a:xfrm>
          <a:off x="6534303" y="3271963"/>
          <a:ext cx="1979409" cy="72"/>
        </a:xfrm>
        <a:prstGeom prst="rect">
          <a:avLst/>
        </a:prstGeom>
        <a:gradFill rotWithShape="0">
          <a:gsLst>
            <a:gs pos="0">
              <a:schemeClr val="accent2">
                <a:hueOff val="894048"/>
                <a:satOff val="-14600"/>
                <a:lumOff val="915"/>
                <a:alphaOff val="0"/>
                <a:tint val="96000"/>
                <a:satMod val="100000"/>
                <a:lumMod val="104000"/>
              </a:schemeClr>
            </a:gs>
            <a:gs pos="78000">
              <a:schemeClr val="accent2">
                <a:hueOff val="894048"/>
                <a:satOff val="-14600"/>
                <a:lumOff val="915"/>
                <a:alphaOff val="0"/>
                <a:shade val="100000"/>
                <a:satMod val="110000"/>
                <a:lumMod val="100000"/>
              </a:schemeClr>
            </a:gs>
          </a:gsLst>
          <a:lin ang="5400000" scaled="0"/>
        </a:gradFill>
        <a:ln w="9525" cap="flat" cmpd="sng" algn="ctr">
          <a:solidFill>
            <a:schemeClr val="accent2">
              <a:hueOff val="894048"/>
              <a:satOff val="-14600"/>
              <a:lumOff val="91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628F1F5-C9A3-DE41-9A21-8A31DD9808C4}">
      <dsp:nvSpPr>
        <dsp:cNvPr id="0" name=""/>
        <dsp:cNvSpPr/>
      </dsp:nvSpPr>
      <dsp:spPr>
        <a:xfrm>
          <a:off x="8711653" y="500861"/>
          <a:ext cx="2257219" cy="2771173"/>
        </a:xfrm>
        <a:prstGeom prst="rect">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322" tIns="330200" rIns="154322" bIns="330200" numCol="1" spcCol="1270" anchor="t" anchorCtr="0">
          <a:noAutofit/>
        </a:bodyPr>
        <a:lstStyle/>
        <a:p>
          <a:pPr marL="0" lvl="0" indent="0" algn="l" defTabSz="488950">
            <a:lnSpc>
              <a:spcPct val="90000"/>
            </a:lnSpc>
            <a:spcBef>
              <a:spcPct val="0"/>
            </a:spcBef>
            <a:spcAft>
              <a:spcPct val="35000"/>
            </a:spcAft>
            <a:buNone/>
          </a:pPr>
          <a:r>
            <a:rPr lang="en-US" sz="1100" kern="1200"/>
            <a:t>Understand ways to get support by way of options such as STEPS, other valid student data, dynamic assessment, language samples, etc. while we are waiting for a potential face to face evaluation opportunity.</a:t>
          </a:r>
        </a:p>
      </dsp:txBody>
      <dsp:txXfrm>
        <a:off x="8711653" y="1553907"/>
        <a:ext cx="2257219" cy="1662703"/>
      </dsp:txXfrm>
    </dsp:sp>
    <dsp:sp modelId="{401F68BA-0BF2-B843-B152-21C6492C5441}">
      <dsp:nvSpPr>
        <dsp:cNvPr id="0" name=""/>
        <dsp:cNvSpPr/>
      </dsp:nvSpPr>
      <dsp:spPr>
        <a:xfrm>
          <a:off x="9424587" y="777979"/>
          <a:ext cx="831351" cy="831351"/>
        </a:xfrm>
        <a:prstGeom prst="ellipse">
          <a:avLst/>
        </a:prstGeom>
        <a:gradFill rotWithShape="0">
          <a:gsLst>
            <a:gs pos="0">
              <a:schemeClr val="accent2">
                <a:hueOff val="1021769"/>
                <a:satOff val="-16686"/>
                <a:lumOff val="1045"/>
                <a:alphaOff val="0"/>
                <a:tint val="96000"/>
                <a:satMod val="100000"/>
                <a:lumMod val="104000"/>
              </a:schemeClr>
            </a:gs>
            <a:gs pos="78000">
              <a:schemeClr val="accent2">
                <a:hueOff val="1021769"/>
                <a:satOff val="-16686"/>
                <a:lumOff val="1045"/>
                <a:alphaOff val="0"/>
                <a:shade val="100000"/>
                <a:satMod val="110000"/>
                <a:lumMod val="100000"/>
              </a:schemeClr>
            </a:gs>
          </a:gsLst>
          <a:lin ang="5400000" scaled="0"/>
        </a:gradFill>
        <a:ln w="9525" cap="flat" cmpd="sng" algn="ctr">
          <a:solidFill>
            <a:schemeClr val="accent2">
              <a:hueOff val="1021769"/>
              <a:satOff val="-16686"/>
              <a:lumOff val="104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4815" tIns="12700" rIns="64815" bIns="12700"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546336" y="899728"/>
        <a:ext cx="587853" cy="587853"/>
      </dsp:txXfrm>
    </dsp:sp>
    <dsp:sp modelId="{3853B35F-E61E-E24A-B2DD-E9B61B2138D1}">
      <dsp:nvSpPr>
        <dsp:cNvPr id="0" name=""/>
        <dsp:cNvSpPr/>
      </dsp:nvSpPr>
      <dsp:spPr>
        <a:xfrm>
          <a:off x="8850558" y="3271963"/>
          <a:ext cx="1979409" cy="72"/>
        </a:xfrm>
        <a:prstGeom prst="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FDC1-3E0F-6C4F-B8D4-87CC19CE570F}">
      <dsp:nvSpPr>
        <dsp:cNvPr id="0" name=""/>
        <dsp:cNvSpPr/>
      </dsp:nvSpPr>
      <dsp:spPr>
        <a:xfrm>
          <a:off x="27687" y="-158989"/>
          <a:ext cx="4764568" cy="302550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2ED9F89-A786-CD48-945D-FB17EC3B6FA9}">
      <dsp:nvSpPr>
        <dsp:cNvPr id="0" name=""/>
        <dsp:cNvSpPr/>
      </dsp:nvSpPr>
      <dsp:spPr>
        <a:xfrm>
          <a:off x="557084" y="343936"/>
          <a:ext cx="4764568" cy="302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What are virtual evaluations? </a:t>
          </a:r>
        </a:p>
      </dsp:txBody>
      <dsp:txXfrm>
        <a:off x="645698" y="432550"/>
        <a:ext cx="4587340" cy="2848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FDC1-3E0F-6C4F-B8D4-87CC19CE570F}">
      <dsp:nvSpPr>
        <dsp:cNvPr id="0" name=""/>
        <dsp:cNvSpPr/>
      </dsp:nvSpPr>
      <dsp:spPr>
        <a:xfrm>
          <a:off x="27687" y="-158989"/>
          <a:ext cx="4764568" cy="302550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2ED9F89-A786-CD48-945D-FB17EC3B6FA9}">
      <dsp:nvSpPr>
        <dsp:cNvPr id="0" name=""/>
        <dsp:cNvSpPr/>
      </dsp:nvSpPr>
      <dsp:spPr>
        <a:xfrm>
          <a:off x="557084" y="343936"/>
          <a:ext cx="4764568" cy="302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How are these different than face to face? </a:t>
          </a:r>
        </a:p>
      </dsp:txBody>
      <dsp:txXfrm>
        <a:off x="645698" y="432550"/>
        <a:ext cx="4587340" cy="2848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FDC1-3E0F-6C4F-B8D4-87CC19CE570F}">
      <dsp:nvSpPr>
        <dsp:cNvPr id="0" name=""/>
        <dsp:cNvSpPr/>
      </dsp:nvSpPr>
      <dsp:spPr>
        <a:xfrm>
          <a:off x="27687" y="-158989"/>
          <a:ext cx="4764568" cy="302550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2ED9F89-A786-CD48-945D-FB17EC3B6FA9}">
      <dsp:nvSpPr>
        <dsp:cNvPr id="0" name=""/>
        <dsp:cNvSpPr/>
      </dsp:nvSpPr>
      <dsp:spPr>
        <a:xfrm>
          <a:off x="557084" y="343936"/>
          <a:ext cx="4764568" cy="3025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When are virtual evaluations appropriate?</a:t>
          </a:r>
        </a:p>
      </dsp:txBody>
      <dsp:txXfrm>
        <a:off x="645698" y="432550"/>
        <a:ext cx="4587340" cy="2848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C9EB-93EC-4858-9EEB-F132E8CCD403}">
      <dsp:nvSpPr>
        <dsp:cNvPr id="0" name=""/>
        <dsp:cNvSpPr/>
      </dsp:nvSpPr>
      <dsp:spPr>
        <a:xfrm>
          <a:off x="264008" y="102390"/>
          <a:ext cx="1362585" cy="13625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07188-E102-4DB6-8256-474387428429}">
      <dsp:nvSpPr>
        <dsp:cNvPr id="0" name=""/>
        <dsp:cNvSpPr/>
      </dsp:nvSpPr>
      <dsp:spPr>
        <a:xfrm>
          <a:off x="550151" y="388533"/>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F59F15-11D2-4733-9FE2-102B098CCD48}">
      <dsp:nvSpPr>
        <dsp:cNvPr id="0" name=""/>
        <dsp:cNvSpPr/>
      </dsp:nvSpPr>
      <dsp:spPr>
        <a:xfrm>
          <a:off x="1918575"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Administration</a:t>
          </a:r>
        </a:p>
      </dsp:txBody>
      <dsp:txXfrm>
        <a:off x="1918575" y="102390"/>
        <a:ext cx="3211807" cy="1362585"/>
      </dsp:txXfrm>
    </dsp:sp>
    <dsp:sp modelId="{20A7F1E7-82D2-423E-89F5-4CA8C792A092}">
      <dsp:nvSpPr>
        <dsp:cNvPr id="0" name=""/>
        <dsp:cNvSpPr/>
      </dsp:nvSpPr>
      <dsp:spPr>
        <a:xfrm>
          <a:off x="5690016" y="102390"/>
          <a:ext cx="1362585" cy="13625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5033A-D09F-4DC7-A4CC-36C7E5214B62}">
      <dsp:nvSpPr>
        <dsp:cNvPr id="0" name=""/>
        <dsp:cNvSpPr/>
      </dsp:nvSpPr>
      <dsp:spPr>
        <a:xfrm>
          <a:off x="5976159" y="388533"/>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AA2C3-AFD6-48AA-BDBB-934CCCFD2C37}">
      <dsp:nvSpPr>
        <dsp:cNvPr id="0" name=""/>
        <dsp:cNvSpPr/>
      </dsp:nvSpPr>
      <dsp:spPr>
        <a:xfrm>
          <a:off x="7344584"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Techniques</a:t>
          </a:r>
        </a:p>
      </dsp:txBody>
      <dsp:txXfrm>
        <a:off x="7344584" y="102390"/>
        <a:ext cx="3211807" cy="1362585"/>
      </dsp:txXfrm>
    </dsp:sp>
    <dsp:sp modelId="{68E1E0A1-C2FD-4C40-B911-3859431E41F1}">
      <dsp:nvSpPr>
        <dsp:cNvPr id="0" name=""/>
        <dsp:cNvSpPr/>
      </dsp:nvSpPr>
      <dsp:spPr>
        <a:xfrm>
          <a:off x="264008" y="2065086"/>
          <a:ext cx="1362585" cy="13625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33E89-4DBC-4E2F-B70C-819D00271742}">
      <dsp:nvSpPr>
        <dsp:cNvPr id="0" name=""/>
        <dsp:cNvSpPr/>
      </dsp:nvSpPr>
      <dsp:spPr>
        <a:xfrm>
          <a:off x="550151" y="2351229"/>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5B0E8-86DD-424E-9403-3337EAFCF325}">
      <dsp:nvSpPr>
        <dsp:cNvPr id="0" name=""/>
        <dsp:cNvSpPr/>
      </dsp:nvSpPr>
      <dsp:spPr>
        <a:xfrm>
          <a:off x="1918575"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Equipment</a:t>
          </a:r>
        </a:p>
      </dsp:txBody>
      <dsp:txXfrm>
        <a:off x="1918575" y="2065086"/>
        <a:ext cx="3211807" cy="1362585"/>
      </dsp:txXfrm>
    </dsp:sp>
    <dsp:sp modelId="{7CEF50E0-8233-494B-843C-0EA3100C8427}">
      <dsp:nvSpPr>
        <dsp:cNvPr id="0" name=""/>
        <dsp:cNvSpPr/>
      </dsp:nvSpPr>
      <dsp:spPr>
        <a:xfrm>
          <a:off x="5690016" y="2065086"/>
          <a:ext cx="1362585" cy="13625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3D55F-7E89-4CBB-A6C0-DA8812099B34}">
      <dsp:nvSpPr>
        <dsp:cNvPr id="0" name=""/>
        <dsp:cNvSpPr/>
      </dsp:nvSpPr>
      <dsp:spPr>
        <a:xfrm>
          <a:off x="5976159" y="2351229"/>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EBC578-B276-4D44-A384-BE36B947CB5E}">
      <dsp:nvSpPr>
        <dsp:cNvPr id="0" name=""/>
        <dsp:cNvSpPr/>
      </dsp:nvSpPr>
      <dsp:spPr>
        <a:xfrm>
          <a:off x="7344584"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Facilitator </a:t>
          </a:r>
        </a:p>
      </dsp:txBody>
      <dsp:txXfrm>
        <a:off x="7344584" y="2065086"/>
        <a:ext cx="3211807" cy="1362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DB33-0719-B24F-A704-E48514B85B88}">
      <dsp:nvSpPr>
        <dsp:cNvPr id="0" name=""/>
        <dsp:cNvSpPr/>
      </dsp:nvSpPr>
      <dsp:spPr>
        <a:xfrm>
          <a:off x="3872" y="1840512"/>
          <a:ext cx="1887233" cy="1198393"/>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92C3FA1-431E-4140-8036-842A76CBB2F2}">
      <dsp:nvSpPr>
        <dsp:cNvPr id="0" name=""/>
        <dsp:cNvSpPr/>
      </dsp:nvSpPr>
      <dsp:spPr>
        <a:xfrm>
          <a:off x="213565" y="2039720"/>
          <a:ext cx="1887233" cy="11983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a:t>
          </a:r>
        </a:p>
      </dsp:txBody>
      <dsp:txXfrm>
        <a:off x="248665" y="2074820"/>
        <a:ext cx="1817033" cy="1128193"/>
      </dsp:txXfrm>
    </dsp:sp>
    <dsp:sp modelId="{C7D01652-6B14-0A4A-BD66-D908F1C3FF16}">
      <dsp:nvSpPr>
        <dsp:cNvPr id="0" name=""/>
        <dsp:cNvSpPr/>
      </dsp:nvSpPr>
      <dsp:spPr>
        <a:xfrm>
          <a:off x="2310491" y="1840512"/>
          <a:ext cx="1887233" cy="1198393"/>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B0BBDF8-4D27-984A-8E0B-DB5EC73D5673}">
      <dsp:nvSpPr>
        <dsp:cNvPr id="0" name=""/>
        <dsp:cNvSpPr/>
      </dsp:nvSpPr>
      <dsp:spPr>
        <a:xfrm>
          <a:off x="2520183" y="2039720"/>
          <a:ext cx="1887233" cy="11983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Caregiver</a:t>
          </a:r>
        </a:p>
      </dsp:txBody>
      <dsp:txXfrm>
        <a:off x="2555283" y="2074820"/>
        <a:ext cx="1817033" cy="1128193"/>
      </dsp:txXfrm>
    </dsp:sp>
    <dsp:sp modelId="{DB16AA78-CAE4-804C-B5EB-C6BFE17AC959}">
      <dsp:nvSpPr>
        <dsp:cNvPr id="0" name=""/>
        <dsp:cNvSpPr/>
      </dsp:nvSpPr>
      <dsp:spPr>
        <a:xfrm>
          <a:off x="4617109" y="1840512"/>
          <a:ext cx="1887233" cy="1198393"/>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F3FA546-2FCE-144B-A1D1-7E128FD58F2D}">
      <dsp:nvSpPr>
        <dsp:cNvPr id="0" name=""/>
        <dsp:cNvSpPr/>
      </dsp:nvSpPr>
      <dsp:spPr>
        <a:xfrm>
          <a:off x="4826802" y="2039720"/>
          <a:ext cx="1887233" cy="11983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School Aide</a:t>
          </a:r>
        </a:p>
      </dsp:txBody>
      <dsp:txXfrm>
        <a:off x="4861902" y="2074820"/>
        <a:ext cx="1817033" cy="1128193"/>
      </dsp:txXfrm>
    </dsp:sp>
    <dsp:sp modelId="{DDD9CB45-7651-3E43-B04F-ABFDC0EDF5DF}">
      <dsp:nvSpPr>
        <dsp:cNvPr id="0" name=""/>
        <dsp:cNvSpPr/>
      </dsp:nvSpPr>
      <dsp:spPr>
        <a:xfrm>
          <a:off x="6923727" y="1840512"/>
          <a:ext cx="1887233" cy="1198393"/>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E43C5F7-00B8-244B-B668-10A8DD9DA4D4}">
      <dsp:nvSpPr>
        <dsp:cNvPr id="0" name=""/>
        <dsp:cNvSpPr/>
      </dsp:nvSpPr>
      <dsp:spPr>
        <a:xfrm>
          <a:off x="7133420" y="2039720"/>
          <a:ext cx="1887233" cy="11983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Someone trained in facilitation of assessments</a:t>
          </a:r>
        </a:p>
      </dsp:txBody>
      <dsp:txXfrm>
        <a:off x="7168520" y="2074820"/>
        <a:ext cx="1817033" cy="1128193"/>
      </dsp:txXfrm>
    </dsp:sp>
    <dsp:sp modelId="{88E2C8FB-9B37-D34E-915B-688998BED0BA}">
      <dsp:nvSpPr>
        <dsp:cNvPr id="0" name=""/>
        <dsp:cNvSpPr/>
      </dsp:nvSpPr>
      <dsp:spPr>
        <a:xfrm>
          <a:off x="9230346" y="1840512"/>
          <a:ext cx="1887233" cy="1198393"/>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5C451BF-212C-9747-9B4A-1ED7FFAF3DD9}">
      <dsp:nvSpPr>
        <dsp:cNvPr id="0" name=""/>
        <dsp:cNvSpPr/>
      </dsp:nvSpPr>
      <dsp:spPr>
        <a:xfrm>
          <a:off x="9440038" y="2039720"/>
          <a:ext cx="1887233" cy="11983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Teacher</a:t>
          </a:r>
        </a:p>
      </dsp:txBody>
      <dsp:txXfrm>
        <a:off x="9475138" y="2074820"/>
        <a:ext cx="1817033" cy="1128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90170-B59D-C349-A459-7E14D4016CCC}">
      <dsp:nvSpPr>
        <dsp:cNvPr id="0" name=""/>
        <dsp:cNvSpPr/>
      </dsp:nvSpPr>
      <dsp:spPr>
        <a:xfrm>
          <a:off x="0" y="41974"/>
          <a:ext cx="6403994" cy="120334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complete standardized evaluation was completed virtually</a:t>
          </a:r>
        </a:p>
      </dsp:txBody>
      <dsp:txXfrm>
        <a:off x="58742" y="100716"/>
        <a:ext cx="6286510" cy="1085861"/>
      </dsp:txXfrm>
    </dsp:sp>
    <dsp:sp modelId="{AFD8DBDF-EC33-7642-952E-8C7DDE889447}">
      <dsp:nvSpPr>
        <dsp:cNvPr id="0" name=""/>
        <dsp:cNvSpPr/>
      </dsp:nvSpPr>
      <dsp:spPr>
        <a:xfrm>
          <a:off x="0" y="1308679"/>
          <a:ext cx="6403994" cy="1203345"/>
        </a:xfrm>
        <a:prstGeom prst="roundRect">
          <a:avLst/>
        </a:prstGeom>
        <a:gradFill rotWithShape="0">
          <a:gsLst>
            <a:gs pos="0">
              <a:schemeClr val="accent5">
                <a:hueOff val="775848"/>
                <a:satOff val="2585"/>
                <a:lumOff val="2941"/>
                <a:alphaOff val="0"/>
                <a:tint val="96000"/>
                <a:satMod val="100000"/>
                <a:lumMod val="104000"/>
              </a:schemeClr>
            </a:gs>
            <a:gs pos="78000">
              <a:schemeClr val="accent5">
                <a:hueOff val="775848"/>
                <a:satOff val="2585"/>
                <a:lumOff val="294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Portions of a standardized evaluation were completed virtually</a:t>
          </a:r>
        </a:p>
      </dsp:txBody>
      <dsp:txXfrm>
        <a:off x="58742" y="1367421"/>
        <a:ext cx="6286510" cy="1085861"/>
      </dsp:txXfrm>
    </dsp:sp>
    <dsp:sp modelId="{CBD24554-2812-574F-8FAA-519458995ED1}">
      <dsp:nvSpPr>
        <dsp:cNvPr id="0" name=""/>
        <dsp:cNvSpPr/>
      </dsp:nvSpPr>
      <dsp:spPr>
        <a:xfrm>
          <a:off x="0" y="2575384"/>
          <a:ext cx="6403994" cy="1203345"/>
        </a:xfrm>
        <a:prstGeom prst="roundRect">
          <a:avLst/>
        </a:prstGeom>
        <a:gradFill rotWithShape="0">
          <a:gsLst>
            <a:gs pos="0">
              <a:schemeClr val="accent5">
                <a:hueOff val="1551697"/>
                <a:satOff val="5170"/>
                <a:lumOff val="5882"/>
                <a:alphaOff val="0"/>
                <a:tint val="96000"/>
                <a:satMod val="100000"/>
                <a:lumMod val="104000"/>
              </a:schemeClr>
            </a:gs>
            <a:gs pos="78000">
              <a:schemeClr val="accent5">
                <a:hueOff val="1551697"/>
                <a:satOff val="5170"/>
                <a:lumOff val="588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 standardized evaluation was completed virtually but we have information to consider a dynamic assessment</a:t>
          </a:r>
        </a:p>
      </dsp:txBody>
      <dsp:txXfrm>
        <a:off x="58742" y="2634126"/>
        <a:ext cx="6286510" cy="1085861"/>
      </dsp:txXfrm>
    </dsp:sp>
    <dsp:sp modelId="{A584E8A2-9BC2-4D45-9255-54F319203488}">
      <dsp:nvSpPr>
        <dsp:cNvPr id="0" name=""/>
        <dsp:cNvSpPr/>
      </dsp:nvSpPr>
      <dsp:spPr>
        <a:xfrm>
          <a:off x="0" y="3842089"/>
          <a:ext cx="6403994" cy="120334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 standardized evaluation was completed, with no additional information</a:t>
          </a:r>
        </a:p>
      </dsp:txBody>
      <dsp:txXfrm>
        <a:off x="58742" y="3900831"/>
        <a:ext cx="6286510" cy="10858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8/10/2020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9160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2717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0002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8674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8/10/2020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54918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7845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0538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1665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8/10/2020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9691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834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5974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6296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1706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7221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3037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921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141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8/10/2020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772972553"/>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comments" Target="../comments/comment6.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asha.org/About/Telepractice-Resources-During-COVID-19/?utm_medium=email&amp;utm_source=SLP-Telepractice_CLINA15778-24620&amp;utm_campaign=7010N000000PSb4&amp;cmpid=7010N000000PSb4&amp;mc_sid=552301734"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hyperlink" Target="https://www.pearsonassessments.com/content/dam/school/global/clinical/us/assets/telepractice/telepractice-how-to-training-options-for-speech-language-pathologists.pdf?utm_medium=email&amp;utm_source=SLP-Telepractice_CLINA15778-24620&amp;utm_campaign=7010N000000PSb4&amp;cmpid=7010N000000PSb4&amp;mc_sid=552301734" TargetMode="External"/><Relationship Id="rId4" Type="http://schemas.openxmlformats.org/officeDocument/2006/relationships/hyperlink" Target="https://www.pearsonassessments.com/content/dam/school/global/clinical/us/assets/telepractice/Letter-of-no-objection.pdf?utm_medium=email&amp;utm_source=SLP-Telepractice_CLINA15778-24620&amp;utm_campaign=7010N000000PSb4&amp;cmpid=7010N000000PSb4&amp;mc_sid=55230173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S1Qaw0cX-gE?feature=oembed" TargetMode="External"/><Relationship Id="rId4" Type="http://schemas.openxmlformats.org/officeDocument/2006/relationships/comments" Target="../comments/commen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fn9Xh0NHrcA?feature=oembed" TargetMode="External"/><Relationship Id="rId4" Type="http://schemas.openxmlformats.org/officeDocument/2006/relationships/comments" Target="../comments/commen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omments" Target="../comments/comment13.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asha.org/Events/live/09&#8208;10&#8208;2019&#8208;Assessment&#8208;via&#8208;Telepractic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s://csd.wvu.edu/research-facilities/salad-lab"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comments" Target="../comments/comment17.xml"/><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3" Type="http://schemas.openxmlformats.org/officeDocument/2006/relationships/hyperlink" Target="mailto:sally.woodard@integratedwv.com" TargetMode="External"/><Relationship Id="rId2" Type="http://schemas.openxmlformats.org/officeDocument/2006/relationships/hyperlink" Target="mailto:Rhea.Dyer@bestlifewv.com"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7.gif"/></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nam01.safelinks.protection.outlook.com/?url=https://forms.office.com/Pages/ResponsePage.aspx?id%3DS7AZ4AwzekaLrgn7FzdNapE-Oszzk9RJgS7C6cljCXdUMVc3VUoyS1cxMDRGWVZRMTMzMkJaTVU5MC4u&amp;data=02|01|vrhudy@k12.wv.us|1c81194748b343cedbe108d82814ed22|e019b04b330c467a8bae09fb17374d6a|0|0|637303417651509005&amp;sdata=vNP%2BB71OSG1F4foyYGyz0effDyu%2BtKBfdIlhg4hZFWo%3D&amp;reserved=0"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sha.org/PRPSpecificTopic.aspx?folderid=8589934956&amp;section=Key_Issues#Client_Selection" TargetMode="External"/><Relationship Id="rId2" Type="http://schemas.openxmlformats.org/officeDocument/2006/relationships/hyperlink" Target="https://leader.pubs.asha.org/do/10.1044/leader.SCM.25062020.36/full/" TargetMode="Externa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hyperlink" Target="https://www.asha.org/practice/telepractice-services-and-coronaviru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wvspeechandaudiology.com/Home/Legislative-Rules#857156-29-1-15telepracti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0C25-2201-BC4B-B23A-89A1699D5447}"/>
              </a:ext>
            </a:extLst>
          </p:cNvPr>
          <p:cNvSpPr>
            <a:spLocks noGrp="1"/>
          </p:cNvSpPr>
          <p:nvPr>
            <p:ph type="ctrTitle"/>
          </p:nvPr>
        </p:nvSpPr>
        <p:spPr>
          <a:xfrm>
            <a:off x="1371600" y="1309919"/>
            <a:ext cx="9448800" cy="1825096"/>
          </a:xfrm>
        </p:spPr>
        <p:txBody>
          <a:bodyPr/>
          <a:lstStyle/>
          <a:p>
            <a:pPr algn="ctr"/>
            <a:r>
              <a:rPr lang="en-US"/>
              <a:t>Virtual Evaluations Guidance	</a:t>
            </a:r>
          </a:p>
        </p:txBody>
      </p:sp>
      <p:sp>
        <p:nvSpPr>
          <p:cNvPr id="3" name="Subtitle 2">
            <a:extLst>
              <a:ext uri="{FF2B5EF4-FFF2-40B4-BE49-F238E27FC236}">
                <a16:creationId xmlns:a16="http://schemas.microsoft.com/office/drawing/2014/main" id="{336C4E52-D534-1947-8646-5781A71886E2}"/>
              </a:ext>
            </a:extLst>
          </p:cNvPr>
          <p:cNvSpPr>
            <a:spLocks noGrp="1"/>
          </p:cNvSpPr>
          <p:nvPr>
            <p:ph type="subTitle" idx="1"/>
          </p:nvPr>
        </p:nvSpPr>
        <p:spPr>
          <a:xfrm>
            <a:off x="-217714" y="3722986"/>
            <a:ext cx="12525828" cy="2155300"/>
          </a:xfrm>
        </p:spPr>
        <p:txBody>
          <a:bodyPr>
            <a:normAutofit fontScale="92500" lnSpcReduction="10000"/>
          </a:bodyPr>
          <a:lstStyle/>
          <a:p>
            <a:pPr algn="ctr"/>
            <a:r>
              <a:rPr lang="en-US" sz="3200"/>
              <a:t>Rhea Dyer, M.S. CCC-SLP          Sally Woodard, M.S. CCC-SLP</a:t>
            </a:r>
          </a:p>
          <a:p>
            <a:pPr algn="ctr"/>
            <a:endParaRPr lang="en-US" sz="2400"/>
          </a:p>
          <a:p>
            <a:pPr algn="ctr"/>
            <a:endParaRPr lang="en-US" sz="2400"/>
          </a:p>
          <a:p>
            <a:pPr algn="ctr"/>
            <a:r>
              <a:rPr lang="en-US" sz="2400"/>
              <a:t>Integrated Speech Solutions, LLC</a:t>
            </a:r>
          </a:p>
          <a:p>
            <a:pPr algn="ctr"/>
            <a:r>
              <a:rPr lang="en-US" sz="2400"/>
              <a:t>August 3, 2020</a:t>
            </a:r>
          </a:p>
          <a:p>
            <a:pPr algn="ctr"/>
            <a:endParaRPr lang="en-US" sz="2400"/>
          </a:p>
        </p:txBody>
      </p:sp>
    </p:spTree>
    <p:extLst>
      <p:ext uri="{BB962C8B-B14F-4D97-AF65-F5344CB8AC3E}">
        <p14:creationId xmlns:p14="http://schemas.microsoft.com/office/powerpoint/2010/main" val="315291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4071551" y="587679"/>
            <a:ext cx="4048897" cy="1353572"/>
          </a:xfrm>
        </p:spPr>
        <p:txBody>
          <a:bodyPr vert="horz" lIns="91440" tIns="45720" rIns="91440" bIns="45720" rtlCol="0" anchor="ctr">
            <a:normAutofit fontScale="90000"/>
          </a:bodyPr>
          <a:lstStyle/>
          <a:p>
            <a:pPr algn="ctr"/>
            <a:br>
              <a:rPr lang="en-US" sz="1000"/>
            </a:br>
            <a:br>
              <a:rPr lang="en-US" sz="1000"/>
            </a:br>
            <a:br>
              <a:rPr lang="en-US" sz="1000"/>
            </a:br>
            <a:br>
              <a:rPr lang="en-US" sz="1000"/>
            </a:br>
            <a:r>
              <a:rPr lang="en-US" sz="2800"/>
              <a:t>INTRODUCTION TO </a:t>
            </a:r>
            <a:br>
              <a:rPr lang="en-US" sz="2800"/>
            </a:br>
            <a:r>
              <a:rPr lang="en-US" sz="2800"/>
              <a:t>VIRTUAL EVALUATIONS </a:t>
            </a:r>
            <a:br>
              <a:rPr lang="en-US" sz="2800"/>
            </a:br>
            <a:br>
              <a:rPr lang="en-US" sz="2800"/>
            </a:br>
            <a:endParaRPr lang="en-US" sz="2800"/>
          </a:p>
        </p:txBody>
      </p:sp>
      <p:graphicFrame>
        <p:nvGraphicFramePr>
          <p:cNvPr id="6" name="Content Placeholder 3">
            <a:extLst>
              <a:ext uri="{FF2B5EF4-FFF2-40B4-BE49-F238E27FC236}">
                <a16:creationId xmlns:a16="http://schemas.microsoft.com/office/drawing/2014/main" id="{4E32DB08-5387-48BC-B6E3-6B4533033F06}"/>
              </a:ext>
            </a:extLst>
          </p:cNvPr>
          <p:cNvGraphicFramePr>
            <a:graphicFrameLocks noGrp="1"/>
          </p:cNvGraphicFramePr>
          <p:nvPr>
            <p:ph idx="1"/>
            <p:extLst>
              <p:ext uri="{D42A27DB-BD31-4B8C-83A1-F6EECF244321}">
                <p14:modId xmlns:p14="http://schemas.microsoft.com/office/powerpoint/2010/main" val="1579956839"/>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Magnifying glass">
            <a:extLst>
              <a:ext uri="{FF2B5EF4-FFF2-40B4-BE49-F238E27FC236}">
                <a16:creationId xmlns:a16="http://schemas.microsoft.com/office/drawing/2014/main" id="{0AF37B48-9D0A-FB4A-A91B-63F929D32B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7908" y="1327689"/>
            <a:ext cx="1429385" cy="1429385"/>
          </a:xfrm>
          <a:prstGeom prst="rect">
            <a:avLst/>
          </a:prstGeom>
        </p:spPr>
      </p:pic>
      <p:sp>
        <p:nvSpPr>
          <p:cNvPr id="3" name="TextBox 2">
            <a:extLst>
              <a:ext uri="{FF2B5EF4-FFF2-40B4-BE49-F238E27FC236}">
                <a16:creationId xmlns:a16="http://schemas.microsoft.com/office/drawing/2014/main" id="{8E50582B-D2AB-7246-ACDF-4639B375F5E4}"/>
              </a:ext>
            </a:extLst>
          </p:cNvPr>
          <p:cNvSpPr txBox="1"/>
          <p:nvPr/>
        </p:nvSpPr>
        <p:spPr>
          <a:xfrm>
            <a:off x="7326172" y="3625429"/>
            <a:ext cx="4169731" cy="1477328"/>
          </a:xfrm>
          <a:prstGeom prst="rect">
            <a:avLst/>
          </a:prstGeom>
          <a:noFill/>
        </p:spPr>
        <p:txBody>
          <a:bodyPr wrap="none" rtlCol="0">
            <a:spAutoFit/>
          </a:bodyPr>
          <a:lstStyle/>
          <a:p>
            <a:pPr fontAlgn="base"/>
            <a:r>
              <a:rPr lang="en-US" sz="2400"/>
              <a:t>Variations in administration</a:t>
            </a:r>
          </a:p>
          <a:p>
            <a:pPr fontAlgn="base"/>
            <a:r>
              <a:rPr lang="en-US" sz="2400"/>
              <a:t> </a:t>
            </a:r>
          </a:p>
          <a:p>
            <a:pPr fontAlgn="base"/>
            <a:r>
              <a:rPr lang="en-US" sz="2400"/>
              <a:t>Standardized Results </a:t>
            </a:r>
          </a:p>
          <a:p>
            <a:endParaRPr lang="en-US"/>
          </a:p>
        </p:txBody>
      </p:sp>
    </p:spTree>
    <p:extLst>
      <p:ext uri="{BB962C8B-B14F-4D97-AF65-F5344CB8AC3E}">
        <p14:creationId xmlns:p14="http://schemas.microsoft.com/office/powerpoint/2010/main" val="315298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C983-4848-B344-8249-E8274FAD3CAE}"/>
              </a:ext>
            </a:extLst>
          </p:cNvPr>
          <p:cNvSpPr/>
          <p:nvPr/>
        </p:nvSpPr>
        <p:spPr>
          <a:xfrm>
            <a:off x="5002084" y="667897"/>
            <a:ext cx="5978667" cy="584775"/>
          </a:xfrm>
          <a:prstGeom prst="rect">
            <a:avLst/>
          </a:prstGeom>
        </p:spPr>
        <p:txBody>
          <a:bodyPr wrap="square">
            <a:spAutoFit/>
          </a:bodyPr>
          <a:lstStyle/>
          <a:p>
            <a:pPr fontAlgn="base"/>
            <a:r>
              <a:rPr lang="en-US" sz="3200">
                <a:latin typeface="Cambria" panose="02040503050406030204" pitchFamily="18" charset="0"/>
              </a:rPr>
              <a:t>Variations in Administration</a:t>
            </a:r>
          </a:p>
        </p:txBody>
      </p:sp>
      <p:graphicFrame>
        <p:nvGraphicFramePr>
          <p:cNvPr id="4" name="Table 3">
            <a:extLst>
              <a:ext uri="{FF2B5EF4-FFF2-40B4-BE49-F238E27FC236}">
                <a16:creationId xmlns:a16="http://schemas.microsoft.com/office/drawing/2014/main" id="{CCF1DC2C-1915-984F-B1B7-F1814989C63E}"/>
              </a:ext>
            </a:extLst>
          </p:cNvPr>
          <p:cNvGraphicFramePr>
            <a:graphicFrameLocks noGrp="1"/>
          </p:cNvGraphicFramePr>
          <p:nvPr>
            <p:extLst>
              <p:ext uri="{D42A27DB-BD31-4B8C-83A1-F6EECF244321}">
                <p14:modId xmlns:p14="http://schemas.microsoft.com/office/powerpoint/2010/main" val="2253055494"/>
              </p:ext>
            </p:extLst>
          </p:nvPr>
        </p:nvGraphicFramePr>
        <p:xfrm>
          <a:off x="677187" y="2019630"/>
          <a:ext cx="10470543" cy="4256784"/>
        </p:xfrm>
        <a:graphic>
          <a:graphicData uri="http://schemas.openxmlformats.org/drawingml/2006/table">
            <a:tbl>
              <a:tblPr firstRow="1" bandRow="1">
                <a:tableStyleId>{5C22544A-7EE6-4342-B048-85BDC9FD1C3A}</a:tableStyleId>
              </a:tblPr>
              <a:tblGrid>
                <a:gridCol w="3490181">
                  <a:extLst>
                    <a:ext uri="{9D8B030D-6E8A-4147-A177-3AD203B41FA5}">
                      <a16:colId xmlns:a16="http://schemas.microsoft.com/office/drawing/2014/main" val="3487135156"/>
                    </a:ext>
                  </a:extLst>
                </a:gridCol>
                <a:gridCol w="3490181">
                  <a:extLst>
                    <a:ext uri="{9D8B030D-6E8A-4147-A177-3AD203B41FA5}">
                      <a16:colId xmlns:a16="http://schemas.microsoft.com/office/drawing/2014/main" val="936440796"/>
                    </a:ext>
                  </a:extLst>
                </a:gridCol>
                <a:gridCol w="3490181">
                  <a:extLst>
                    <a:ext uri="{9D8B030D-6E8A-4147-A177-3AD203B41FA5}">
                      <a16:colId xmlns:a16="http://schemas.microsoft.com/office/drawing/2014/main" val="331890052"/>
                    </a:ext>
                  </a:extLst>
                </a:gridCol>
              </a:tblGrid>
              <a:tr h="392477">
                <a:tc>
                  <a:txBody>
                    <a:bodyPr/>
                    <a:lstStyle/>
                    <a:p>
                      <a:r>
                        <a:rPr lang="en-US"/>
                        <a:t>Task</a:t>
                      </a:r>
                    </a:p>
                  </a:txBody>
                  <a:tcPr/>
                </a:tc>
                <a:tc>
                  <a:txBody>
                    <a:bodyPr/>
                    <a:lstStyle/>
                    <a:p>
                      <a:r>
                        <a:rPr lang="en-US"/>
                        <a:t>Face to Face</a:t>
                      </a:r>
                    </a:p>
                  </a:txBody>
                  <a:tcPr/>
                </a:tc>
                <a:tc>
                  <a:txBody>
                    <a:bodyPr/>
                    <a:lstStyle/>
                    <a:p>
                      <a:r>
                        <a:rPr lang="en-US"/>
                        <a:t>Virtual</a:t>
                      </a:r>
                    </a:p>
                  </a:txBody>
                  <a:tcPr/>
                </a:tc>
                <a:extLst>
                  <a:ext uri="{0D108BD9-81ED-4DB2-BD59-A6C34878D82A}">
                    <a16:rowId xmlns:a16="http://schemas.microsoft.com/office/drawing/2014/main" val="1147102830"/>
                  </a:ext>
                </a:extLst>
              </a:tr>
              <a:tr h="492809">
                <a:tc>
                  <a:txBody>
                    <a:bodyPr/>
                    <a:lstStyle/>
                    <a:p>
                      <a:r>
                        <a:rPr lang="en-US" sz="1600"/>
                        <a:t>Test Materials</a:t>
                      </a:r>
                    </a:p>
                  </a:txBody>
                  <a:tcPr/>
                </a:tc>
                <a:tc>
                  <a:txBody>
                    <a:bodyPr/>
                    <a:lstStyle/>
                    <a:p>
                      <a:r>
                        <a:rPr lang="en-US" sz="1600"/>
                        <a:t>Paper test protocol</a:t>
                      </a:r>
                    </a:p>
                  </a:txBody>
                  <a:tcPr/>
                </a:tc>
                <a:tc>
                  <a:txBody>
                    <a:bodyPr/>
                    <a:lstStyle/>
                    <a:p>
                      <a:r>
                        <a:rPr lang="en-US" sz="1600"/>
                        <a:t>Possible paper protocol or digital version (if one is available)</a:t>
                      </a:r>
                    </a:p>
                  </a:txBody>
                  <a:tcPr/>
                </a:tc>
                <a:extLst>
                  <a:ext uri="{0D108BD9-81ED-4DB2-BD59-A6C34878D82A}">
                    <a16:rowId xmlns:a16="http://schemas.microsoft.com/office/drawing/2014/main" val="1282300117"/>
                  </a:ext>
                </a:extLst>
              </a:tr>
              <a:tr h="1322802">
                <a:tc>
                  <a:txBody>
                    <a:bodyPr/>
                    <a:lstStyle/>
                    <a:p>
                      <a:r>
                        <a:rPr lang="en-US" sz="1600"/>
                        <a:t>Pre-Testing Needs</a:t>
                      </a:r>
                    </a:p>
                  </a:txBody>
                  <a:tcPr/>
                </a:tc>
                <a:tc>
                  <a:txBody>
                    <a:bodyPr/>
                    <a:lstStyle/>
                    <a:p>
                      <a:r>
                        <a:rPr lang="en-US" sz="1600"/>
                        <a:t>Typical Test Preparation</a:t>
                      </a:r>
                    </a:p>
                  </a:txBody>
                  <a:tcPr/>
                </a:tc>
                <a:tc>
                  <a:txBody>
                    <a:bodyPr/>
                    <a:lstStyle/>
                    <a:p>
                      <a:r>
                        <a:rPr lang="en-US" sz="1400"/>
                        <a:t>1. Appropriate equipment on  </a:t>
                      </a:r>
                    </a:p>
                    <a:p>
                      <a:r>
                        <a:rPr lang="en-US" sz="1400"/>
                        <a:t>    both sides (therapist and   </a:t>
                      </a:r>
                    </a:p>
                    <a:p>
                      <a:r>
                        <a:rPr lang="en-US" sz="1400"/>
                        <a:t>    student)</a:t>
                      </a:r>
                    </a:p>
                    <a:p>
                      <a:r>
                        <a:rPr lang="en-US" sz="1400"/>
                        <a:t>2. Facilitator for student side</a:t>
                      </a:r>
                    </a:p>
                    <a:p>
                      <a:r>
                        <a:rPr lang="en-US" sz="1400"/>
                        <a:t>3. Possible document camera</a:t>
                      </a:r>
                    </a:p>
                  </a:txBody>
                  <a:tcPr/>
                </a:tc>
                <a:extLst>
                  <a:ext uri="{0D108BD9-81ED-4DB2-BD59-A6C34878D82A}">
                    <a16:rowId xmlns:a16="http://schemas.microsoft.com/office/drawing/2014/main" val="683515538"/>
                  </a:ext>
                </a:extLst>
              </a:tr>
              <a:tr h="392477">
                <a:tc>
                  <a:txBody>
                    <a:bodyPr/>
                    <a:lstStyle/>
                    <a:p>
                      <a:r>
                        <a:rPr lang="en-US" sz="1600"/>
                        <a:t>Administration</a:t>
                      </a:r>
                    </a:p>
                  </a:txBody>
                  <a:tcPr/>
                </a:tc>
                <a:tc>
                  <a:txBody>
                    <a:bodyPr/>
                    <a:lstStyle/>
                    <a:p>
                      <a:r>
                        <a:rPr lang="en-US" sz="1600"/>
                        <a:t>Face to Face</a:t>
                      </a:r>
                    </a:p>
                  </a:txBody>
                  <a:tcPr/>
                </a:tc>
                <a:tc>
                  <a:txBody>
                    <a:bodyPr/>
                    <a:lstStyle/>
                    <a:p>
                      <a:r>
                        <a:rPr lang="en-US" sz="1600"/>
                        <a:t>Audio and Video Teleconference</a:t>
                      </a:r>
                    </a:p>
                  </a:txBody>
                  <a:tcPr/>
                </a:tc>
                <a:extLst>
                  <a:ext uri="{0D108BD9-81ED-4DB2-BD59-A6C34878D82A}">
                    <a16:rowId xmlns:a16="http://schemas.microsoft.com/office/drawing/2014/main" val="4000705620"/>
                  </a:ext>
                </a:extLst>
              </a:tr>
              <a:tr h="392477">
                <a:tc>
                  <a:txBody>
                    <a:bodyPr/>
                    <a:lstStyle/>
                    <a:p>
                      <a:r>
                        <a:rPr lang="en-US" sz="1600"/>
                        <a:t>Results</a:t>
                      </a:r>
                    </a:p>
                  </a:txBody>
                  <a:tcPr/>
                </a:tc>
                <a:tc>
                  <a:txBody>
                    <a:bodyPr/>
                    <a:lstStyle/>
                    <a:p>
                      <a:r>
                        <a:rPr lang="en-US" sz="1600"/>
                        <a:t>Scored typically</a:t>
                      </a:r>
                    </a:p>
                  </a:txBody>
                  <a:tcPr/>
                </a:tc>
                <a:tc>
                  <a:txBody>
                    <a:bodyPr/>
                    <a:lstStyle/>
                    <a:p>
                      <a:r>
                        <a:rPr lang="en-US" sz="1600"/>
                        <a:t>Scored typically</a:t>
                      </a:r>
                    </a:p>
                  </a:txBody>
                  <a:tcPr/>
                </a:tc>
                <a:extLst>
                  <a:ext uri="{0D108BD9-81ED-4DB2-BD59-A6C34878D82A}">
                    <a16:rowId xmlns:a16="http://schemas.microsoft.com/office/drawing/2014/main" val="3326001956"/>
                  </a:ext>
                </a:extLst>
              </a:tr>
              <a:tr h="392477">
                <a:tc>
                  <a:txBody>
                    <a:bodyPr/>
                    <a:lstStyle/>
                    <a:p>
                      <a:r>
                        <a:rPr lang="en-US" sz="1600"/>
                        <a:t>Reporting</a:t>
                      </a:r>
                    </a:p>
                  </a:txBody>
                  <a:tcPr/>
                </a:tc>
                <a:tc>
                  <a:txBody>
                    <a:bodyPr/>
                    <a:lstStyle/>
                    <a:p>
                      <a:r>
                        <a:rPr lang="en-US" sz="1600"/>
                        <a:t>Typed Report</a:t>
                      </a:r>
                    </a:p>
                  </a:txBody>
                  <a:tcPr/>
                </a:tc>
                <a:tc>
                  <a:txBody>
                    <a:bodyPr/>
                    <a:lstStyle/>
                    <a:p>
                      <a:r>
                        <a:rPr lang="en-US" sz="1600"/>
                        <a:t>Typed Report</a:t>
                      </a:r>
                    </a:p>
                  </a:txBody>
                  <a:tcPr/>
                </a:tc>
                <a:extLst>
                  <a:ext uri="{0D108BD9-81ED-4DB2-BD59-A6C34878D82A}">
                    <a16:rowId xmlns:a16="http://schemas.microsoft.com/office/drawing/2014/main" val="2614394170"/>
                  </a:ext>
                </a:extLst>
              </a:tr>
              <a:tr h="392477">
                <a:tc>
                  <a:txBody>
                    <a:bodyPr/>
                    <a:lstStyle/>
                    <a:p>
                      <a:r>
                        <a:rPr lang="en-US" sz="1600"/>
                        <a:t>Meeting with Parents/IEP Team</a:t>
                      </a:r>
                    </a:p>
                  </a:txBody>
                  <a:tcPr/>
                </a:tc>
                <a:tc>
                  <a:txBody>
                    <a:bodyPr/>
                    <a:lstStyle/>
                    <a:p>
                      <a:r>
                        <a:rPr lang="en-US" sz="1600"/>
                        <a:t>Face to Face</a:t>
                      </a:r>
                    </a:p>
                  </a:txBody>
                  <a:tcPr/>
                </a:tc>
                <a:tc>
                  <a:txBody>
                    <a:bodyPr/>
                    <a:lstStyle/>
                    <a:p>
                      <a:r>
                        <a:rPr lang="en-US" sz="1600"/>
                        <a:t>Conducted Virtually</a:t>
                      </a:r>
                    </a:p>
                  </a:txBody>
                  <a:tcPr/>
                </a:tc>
                <a:extLst>
                  <a:ext uri="{0D108BD9-81ED-4DB2-BD59-A6C34878D82A}">
                    <a16:rowId xmlns:a16="http://schemas.microsoft.com/office/drawing/2014/main" val="4176286602"/>
                  </a:ext>
                </a:extLst>
              </a:tr>
              <a:tr h="392477">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765043902"/>
                  </a:ext>
                </a:extLst>
              </a:tr>
            </a:tbl>
          </a:graphicData>
        </a:graphic>
      </p:graphicFrame>
    </p:spTree>
    <p:extLst>
      <p:ext uri="{BB962C8B-B14F-4D97-AF65-F5344CB8AC3E}">
        <p14:creationId xmlns:p14="http://schemas.microsoft.com/office/powerpoint/2010/main" val="367283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C983-4848-B344-8249-E8274FAD3CAE}"/>
              </a:ext>
            </a:extLst>
          </p:cNvPr>
          <p:cNvSpPr/>
          <p:nvPr/>
        </p:nvSpPr>
        <p:spPr>
          <a:xfrm>
            <a:off x="501646" y="1637956"/>
            <a:ext cx="4141916" cy="584775"/>
          </a:xfrm>
          <a:prstGeom prst="rect">
            <a:avLst/>
          </a:prstGeom>
        </p:spPr>
        <p:txBody>
          <a:bodyPr wrap="square">
            <a:spAutoFit/>
          </a:bodyPr>
          <a:lstStyle/>
          <a:p>
            <a:pPr fontAlgn="base"/>
            <a:r>
              <a:rPr lang="en-US" sz="3200">
                <a:latin typeface="Cambria" panose="02040503050406030204" pitchFamily="18" charset="0"/>
              </a:rPr>
              <a:t>Standardized Results</a:t>
            </a:r>
          </a:p>
        </p:txBody>
      </p:sp>
      <p:sp>
        <p:nvSpPr>
          <p:cNvPr id="3" name="TextBox 2">
            <a:extLst>
              <a:ext uri="{FF2B5EF4-FFF2-40B4-BE49-F238E27FC236}">
                <a16:creationId xmlns:a16="http://schemas.microsoft.com/office/drawing/2014/main" id="{DB2574EB-8913-164E-B430-E70A6E7067E7}"/>
              </a:ext>
            </a:extLst>
          </p:cNvPr>
          <p:cNvSpPr txBox="1"/>
          <p:nvPr/>
        </p:nvSpPr>
        <p:spPr>
          <a:xfrm>
            <a:off x="372506" y="2513977"/>
            <a:ext cx="4141916" cy="3139321"/>
          </a:xfrm>
          <a:prstGeom prst="rect">
            <a:avLst/>
          </a:prstGeom>
          <a:noFill/>
        </p:spPr>
        <p:txBody>
          <a:bodyPr wrap="square" rtlCol="0">
            <a:spAutoFit/>
          </a:bodyPr>
          <a:lstStyle/>
          <a:p>
            <a:pPr marL="285750" indent="-285750">
              <a:buFont typeface="Arial" panose="020B0604020202020204" pitchFamily="34" charset="0"/>
              <a:buChar char="•"/>
            </a:pPr>
            <a:r>
              <a:rPr lang="en-US"/>
              <a:t>Currently, there are no formal standardized norms for tests administered virtually (that we know of today).</a:t>
            </a:r>
          </a:p>
          <a:p>
            <a:pPr marL="285750" indent="-285750">
              <a:buFont typeface="Arial" panose="020B0604020202020204" pitchFamily="34" charset="0"/>
              <a:buChar char="•"/>
            </a:pPr>
            <a:r>
              <a:rPr lang="en-US"/>
              <a:t>There are several studies in progress to standardize results of assessments administered virtually</a:t>
            </a:r>
          </a:p>
          <a:p>
            <a:pPr marL="285750" indent="-285750">
              <a:buFont typeface="Arial" panose="020B0604020202020204" pitchFamily="34" charset="0"/>
              <a:buChar char="•"/>
            </a:pPr>
            <a:r>
              <a:rPr lang="en-US"/>
              <a:t>We will provide guidance as to how to navigate this situation later in the presentation</a:t>
            </a:r>
          </a:p>
        </p:txBody>
      </p:sp>
      <p:pic>
        <p:nvPicPr>
          <p:cNvPr id="7" name="Picture 6">
            <a:extLst>
              <a:ext uri="{FF2B5EF4-FFF2-40B4-BE49-F238E27FC236}">
                <a16:creationId xmlns:a16="http://schemas.microsoft.com/office/drawing/2014/main" id="{F46C688B-3833-0C44-9FBA-6D48B4F0CD1C}"/>
              </a:ext>
            </a:extLst>
          </p:cNvPr>
          <p:cNvPicPr>
            <a:picLocks noChangeAspect="1"/>
          </p:cNvPicPr>
          <p:nvPr/>
        </p:nvPicPr>
        <p:blipFill>
          <a:blip r:embed="rId2"/>
          <a:stretch>
            <a:fillRect/>
          </a:stretch>
        </p:blipFill>
        <p:spPr>
          <a:xfrm>
            <a:off x="5440218" y="2222731"/>
            <a:ext cx="6096000" cy="3429000"/>
          </a:xfrm>
          <a:prstGeom prst="rect">
            <a:avLst/>
          </a:prstGeom>
        </p:spPr>
      </p:pic>
    </p:spTree>
    <p:extLst>
      <p:ext uri="{BB962C8B-B14F-4D97-AF65-F5344CB8AC3E}">
        <p14:creationId xmlns:p14="http://schemas.microsoft.com/office/powerpoint/2010/main" val="262463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4071551" y="587679"/>
            <a:ext cx="4048897" cy="1353572"/>
          </a:xfrm>
        </p:spPr>
        <p:txBody>
          <a:bodyPr vert="horz" lIns="91440" tIns="45720" rIns="91440" bIns="45720" rtlCol="0" anchor="ctr">
            <a:normAutofit fontScale="90000"/>
          </a:bodyPr>
          <a:lstStyle/>
          <a:p>
            <a:pPr algn="ctr"/>
            <a:br>
              <a:rPr lang="en-US" sz="1000"/>
            </a:br>
            <a:br>
              <a:rPr lang="en-US" sz="1000"/>
            </a:br>
            <a:br>
              <a:rPr lang="en-US" sz="1000"/>
            </a:br>
            <a:br>
              <a:rPr lang="en-US" sz="1000"/>
            </a:br>
            <a:r>
              <a:rPr lang="en-US" sz="2800"/>
              <a:t>INTRODUCTION TO </a:t>
            </a:r>
            <a:br>
              <a:rPr lang="en-US" sz="2800"/>
            </a:br>
            <a:r>
              <a:rPr lang="en-US" sz="2800"/>
              <a:t>VIRTUAL EVALUATIONS </a:t>
            </a:r>
            <a:br>
              <a:rPr lang="en-US" sz="2800"/>
            </a:br>
            <a:br>
              <a:rPr lang="en-US" sz="2800"/>
            </a:br>
            <a:endParaRPr lang="en-US" sz="2800"/>
          </a:p>
        </p:txBody>
      </p:sp>
      <p:graphicFrame>
        <p:nvGraphicFramePr>
          <p:cNvPr id="6" name="Content Placeholder 3">
            <a:extLst>
              <a:ext uri="{FF2B5EF4-FFF2-40B4-BE49-F238E27FC236}">
                <a16:creationId xmlns:a16="http://schemas.microsoft.com/office/drawing/2014/main" id="{4E32DB08-5387-48BC-B6E3-6B4533033F06}"/>
              </a:ext>
            </a:extLst>
          </p:cNvPr>
          <p:cNvGraphicFramePr>
            <a:graphicFrameLocks noGrp="1"/>
          </p:cNvGraphicFramePr>
          <p:nvPr>
            <p:ph idx="1"/>
            <p:extLst>
              <p:ext uri="{D42A27DB-BD31-4B8C-83A1-F6EECF244321}">
                <p14:modId xmlns:p14="http://schemas.microsoft.com/office/powerpoint/2010/main" val="209840064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Magnifying glass">
            <a:extLst>
              <a:ext uri="{FF2B5EF4-FFF2-40B4-BE49-F238E27FC236}">
                <a16:creationId xmlns:a16="http://schemas.microsoft.com/office/drawing/2014/main" id="{0AF37B48-9D0A-FB4A-A91B-63F929D32B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7908" y="1327689"/>
            <a:ext cx="1429385" cy="1429385"/>
          </a:xfrm>
          <a:prstGeom prst="rect">
            <a:avLst/>
          </a:prstGeom>
        </p:spPr>
      </p:pic>
      <p:sp>
        <p:nvSpPr>
          <p:cNvPr id="3" name="TextBox 2">
            <a:extLst>
              <a:ext uri="{FF2B5EF4-FFF2-40B4-BE49-F238E27FC236}">
                <a16:creationId xmlns:a16="http://schemas.microsoft.com/office/drawing/2014/main" id="{8E50582B-D2AB-7246-ACDF-4639B375F5E4}"/>
              </a:ext>
            </a:extLst>
          </p:cNvPr>
          <p:cNvSpPr txBox="1"/>
          <p:nvPr/>
        </p:nvSpPr>
        <p:spPr>
          <a:xfrm>
            <a:off x="6273788" y="2867254"/>
            <a:ext cx="5699909" cy="2677656"/>
          </a:xfrm>
          <a:prstGeom prst="rect">
            <a:avLst/>
          </a:prstGeom>
          <a:noFill/>
        </p:spPr>
        <p:txBody>
          <a:bodyPr wrap="square" rtlCol="0">
            <a:spAutoFit/>
          </a:bodyPr>
          <a:lstStyle/>
          <a:p>
            <a:pPr fontAlgn="base"/>
            <a:r>
              <a:rPr lang="en-US" sz="2400"/>
              <a:t>Populations for which VE are used most</a:t>
            </a:r>
          </a:p>
          <a:p>
            <a:pPr fontAlgn="base"/>
            <a:r>
              <a:rPr lang="en-US" sz="2400"/>
              <a:t> </a:t>
            </a:r>
          </a:p>
          <a:p>
            <a:r>
              <a:rPr lang="en-US" sz="2400"/>
              <a:t>Scenarios (initial, triennial, dismissal)</a:t>
            </a:r>
          </a:p>
          <a:p>
            <a:endParaRPr lang="en-US" sz="2400"/>
          </a:p>
          <a:p>
            <a:r>
              <a:rPr lang="en-US" sz="2400"/>
              <a:t>When should we wait for a face-to-face evaluation?</a:t>
            </a:r>
          </a:p>
        </p:txBody>
      </p:sp>
    </p:spTree>
    <p:extLst>
      <p:ext uri="{BB962C8B-B14F-4D97-AF65-F5344CB8AC3E}">
        <p14:creationId xmlns:p14="http://schemas.microsoft.com/office/powerpoint/2010/main" val="398448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C983-4848-B344-8249-E8274FAD3CAE}"/>
              </a:ext>
            </a:extLst>
          </p:cNvPr>
          <p:cNvSpPr/>
          <p:nvPr/>
        </p:nvSpPr>
        <p:spPr>
          <a:xfrm>
            <a:off x="332270" y="1662668"/>
            <a:ext cx="7192995" cy="1323439"/>
          </a:xfrm>
          <a:prstGeom prst="rect">
            <a:avLst/>
          </a:prstGeom>
        </p:spPr>
        <p:txBody>
          <a:bodyPr wrap="square">
            <a:spAutoFit/>
          </a:bodyPr>
          <a:lstStyle/>
          <a:p>
            <a:pPr fontAlgn="base"/>
            <a:r>
              <a:rPr lang="en-US" sz="4000" u="sng"/>
              <a:t>Populations</a:t>
            </a:r>
            <a:r>
              <a:rPr lang="en-US" sz="4000"/>
              <a:t> for which virtual evaluations are used most:</a:t>
            </a:r>
          </a:p>
        </p:txBody>
      </p:sp>
      <p:sp>
        <p:nvSpPr>
          <p:cNvPr id="3" name="TextBox 2">
            <a:extLst>
              <a:ext uri="{FF2B5EF4-FFF2-40B4-BE49-F238E27FC236}">
                <a16:creationId xmlns:a16="http://schemas.microsoft.com/office/drawing/2014/main" id="{11A1619A-E12C-C044-A0D9-9BEA38F61950}"/>
              </a:ext>
            </a:extLst>
          </p:cNvPr>
          <p:cNvSpPr txBox="1"/>
          <p:nvPr/>
        </p:nvSpPr>
        <p:spPr>
          <a:xfrm>
            <a:off x="332269" y="3184067"/>
            <a:ext cx="5742278" cy="2246769"/>
          </a:xfrm>
          <a:prstGeom prst="rect">
            <a:avLst/>
          </a:prstGeom>
          <a:noFill/>
        </p:spPr>
        <p:txBody>
          <a:bodyPr wrap="none" rtlCol="0">
            <a:spAutoFit/>
          </a:bodyPr>
          <a:lstStyle/>
          <a:p>
            <a:pPr marL="285750" indent="-285750">
              <a:buFont typeface="Arial" panose="020B0604020202020204" pitchFamily="34" charset="0"/>
              <a:buChar char="•"/>
            </a:pPr>
            <a:r>
              <a:rPr lang="en-US" sz="2800"/>
              <a:t>Articulation</a:t>
            </a:r>
          </a:p>
          <a:p>
            <a:pPr marL="285750" indent="-285750">
              <a:buFont typeface="Arial" panose="020B0604020202020204" pitchFamily="34" charset="0"/>
              <a:buChar char="•"/>
            </a:pPr>
            <a:r>
              <a:rPr lang="en-US" sz="2800"/>
              <a:t>Mild to Moderate Language</a:t>
            </a:r>
          </a:p>
          <a:p>
            <a:pPr marL="285750" indent="-285750">
              <a:buFont typeface="Arial" panose="020B0604020202020204" pitchFamily="34" charset="0"/>
              <a:buChar char="•"/>
            </a:pPr>
            <a:r>
              <a:rPr lang="en-US" sz="2800"/>
              <a:t>Fluency</a:t>
            </a:r>
          </a:p>
          <a:p>
            <a:pPr marL="285750" indent="-285750">
              <a:buFont typeface="Arial" panose="020B0604020202020204" pitchFamily="34" charset="0"/>
              <a:buChar char="•"/>
            </a:pPr>
            <a:r>
              <a:rPr lang="en-US" sz="2800"/>
              <a:t>Social Language (Pragmatics)</a:t>
            </a:r>
          </a:p>
          <a:p>
            <a:pPr marL="285750" indent="-285750">
              <a:buFont typeface="Arial" panose="020B0604020202020204" pitchFamily="34" charset="0"/>
              <a:buChar char="•"/>
            </a:pPr>
            <a:r>
              <a:rPr lang="en-US" sz="2800"/>
              <a:t>Voice</a:t>
            </a:r>
          </a:p>
        </p:txBody>
      </p:sp>
      <p:pic>
        <p:nvPicPr>
          <p:cNvPr id="5" name="Picture 4">
            <a:extLst>
              <a:ext uri="{FF2B5EF4-FFF2-40B4-BE49-F238E27FC236}">
                <a16:creationId xmlns:a16="http://schemas.microsoft.com/office/drawing/2014/main" id="{A21BD1C8-4981-484F-85DC-C20FC0DC3E49}"/>
              </a:ext>
            </a:extLst>
          </p:cNvPr>
          <p:cNvPicPr>
            <a:picLocks noChangeAspect="1"/>
          </p:cNvPicPr>
          <p:nvPr/>
        </p:nvPicPr>
        <p:blipFill>
          <a:blip r:embed="rId2"/>
          <a:stretch>
            <a:fillRect/>
          </a:stretch>
        </p:blipFill>
        <p:spPr>
          <a:xfrm>
            <a:off x="7008589" y="3429000"/>
            <a:ext cx="4851142" cy="2730500"/>
          </a:xfrm>
          <a:prstGeom prst="rect">
            <a:avLst/>
          </a:prstGeom>
        </p:spPr>
      </p:pic>
    </p:spTree>
    <p:extLst>
      <p:ext uri="{BB962C8B-B14F-4D97-AF65-F5344CB8AC3E}">
        <p14:creationId xmlns:p14="http://schemas.microsoft.com/office/powerpoint/2010/main" val="69937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C983-4848-B344-8249-E8274FAD3CAE}"/>
              </a:ext>
            </a:extLst>
          </p:cNvPr>
          <p:cNvSpPr/>
          <p:nvPr/>
        </p:nvSpPr>
        <p:spPr>
          <a:xfrm>
            <a:off x="464575" y="1613242"/>
            <a:ext cx="5800301" cy="1077218"/>
          </a:xfrm>
          <a:prstGeom prst="rect">
            <a:avLst/>
          </a:prstGeom>
        </p:spPr>
        <p:txBody>
          <a:bodyPr wrap="square">
            <a:spAutoFit/>
          </a:bodyPr>
          <a:lstStyle/>
          <a:p>
            <a:r>
              <a:rPr lang="en-US" sz="3200" u="sng"/>
              <a:t>Scenarios </a:t>
            </a:r>
          </a:p>
          <a:p>
            <a:r>
              <a:rPr lang="en-US" sz="3200"/>
              <a:t>(initial, triennial, dismissal):</a:t>
            </a:r>
          </a:p>
        </p:txBody>
      </p:sp>
      <p:sp>
        <p:nvSpPr>
          <p:cNvPr id="3" name="TextBox 2">
            <a:extLst>
              <a:ext uri="{FF2B5EF4-FFF2-40B4-BE49-F238E27FC236}">
                <a16:creationId xmlns:a16="http://schemas.microsoft.com/office/drawing/2014/main" id="{1B3825EC-0D75-FA43-A27E-FCB219C90942}"/>
              </a:ext>
            </a:extLst>
          </p:cNvPr>
          <p:cNvSpPr txBox="1"/>
          <p:nvPr/>
        </p:nvSpPr>
        <p:spPr>
          <a:xfrm>
            <a:off x="834887" y="3355450"/>
            <a:ext cx="10312842" cy="2308324"/>
          </a:xfrm>
          <a:prstGeom prst="rect">
            <a:avLst/>
          </a:prstGeom>
          <a:noFill/>
        </p:spPr>
        <p:txBody>
          <a:bodyPr wrap="square" rtlCol="0" anchor="t">
            <a:spAutoFit/>
          </a:bodyPr>
          <a:lstStyle/>
          <a:p>
            <a:pPr marL="285750" indent="-285750">
              <a:buFont typeface="Arial" panose="020B0604020202020204" pitchFamily="34" charset="0"/>
              <a:buChar char="•"/>
            </a:pPr>
            <a:r>
              <a:rPr lang="en-US" b="1"/>
              <a:t>Initial Referrals</a:t>
            </a:r>
            <a:r>
              <a:rPr lang="en-US"/>
              <a:t>:  These will likely be the most difficult to complete virtually since these students are not typically known to us as students we already serve.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Triennial Evaluations</a:t>
            </a:r>
            <a:r>
              <a:rPr lang="en-US"/>
              <a:t>:  We can use lots of variables to determine a continued need for our services.  A standardized assessment is often one piece of this determination.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Dismissal</a:t>
            </a:r>
            <a:r>
              <a:rPr lang="en-US"/>
              <a:t>:  We can also use lots of variables to determine dismissal. A standardized assessment is just one piece of this determination. </a:t>
            </a:r>
          </a:p>
        </p:txBody>
      </p:sp>
    </p:spTree>
    <p:extLst>
      <p:ext uri="{BB962C8B-B14F-4D97-AF65-F5344CB8AC3E}">
        <p14:creationId xmlns:p14="http://schemas.microsoft.com/office/powerpoint/2010/main" val="176449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C983-4848-B344-8249-E8274FAD3CAE}"/>
              </a:ext>
            </a:extLst>
          </p:cNvPr>
          <p:cNvSpPr/>
          <p:nvPr/>
        </p:nvSpPr>
        <p:spPr>
          <a:xfrm>
            <a:off x="4965645" y="284107"/>
            <a:ext cx="6606621" cy="1077218"/>
          </a:xfrm>
          <a:prstGeom prst="rect">
            <a:avLst/>
          </a:prstGeom>
        </p:spPr>
        <p:txBody>
          <a:bodyPr wrap="square">
            <a:spAutoFit/>
          </a:bodyPr>
          <a:lstStyle/>
          <a:p>
            <a:pPr algn="ctr"/>
            <a:r>
              <a:rPr lang="en-US" sz="3200"/>
              <a:t>When should we wait for a face-to-face evaluation?</a:t>
            </a:r>
          </a:p>
        </p:txBody>
      </p:sp>
      <p:sp>
        <p:nvSpPr>
          <p:cNvPr id="3" name="TextBox 2">
            <a:extLst>
              <a:ext uri="{FF2B5EF4-FFF2-40B4-BE49-F238E27FC236}">
                <a16:creationId xmlns:a16="http://schemas.microsoft.com/office/drawing/2014/main" id="{D262825D-E32D-4045-8BAB-BC0E1C2F8B08}"/>
              </a:ext>
            </a:extLst>
          </p:cNvPr>
          <p:cNvSpPr txBox="1"/>
          <p:nvPr/>
        </p:nvSpPr>
        <p:spPr>
          <a:xfrm>
            <a:off x="492418" y="3764888"/>
            <a:ext cx="11496381" cy="2339102"/>
          </a:xfrm>
          <a:prstGeom prst="rect">
            <a:avLst/>
          </a:prstGeom>
          <a:noFill/>
          <a:ln>
            <a:solidFill>
              <a:schemeClr val="accent1"/>
            </a:solidFill>
          </a:ln>
        </p:spPr>
        <p:txBody>
          <a:bodyPr wrap="square" rtlCol="0" anchor="t">
            <a:spAutoFit/>
          </a:bodyPr>
          <a:lstStyle/>
          <a:p>
            <a:r>
              <a:rPr lang="en-US" sz="2000"/>
              <a:t>The following circumstances could be situations were a virtual evaluation is not appropriate:</a:t>
            </a:r>
          </a:p>
          <a:p>
            <a:pPr marL="285750" indent="-285750">
              <a:buFont typeface="Arial" panose="020B0604020202020204" pitchFamily="34" charset="0"/>
              <a:buChar char="•"/>
            </a:pPr>
            <a:endParaRPr lang="en-US"/>
          </a:p>
          <a:p>
            <a:pPr marL="342900" indent="-342900">
              <a:buAutoNum type="arabicPeriod"/>
            </a:pPr>
            <a:r>
              <a:rPr lang="en-US"/>
              <a:t>The student does not have the appropriate equipment or connection to participate</a:t>
            </a:r>
            <a:r>
              <a:rPr lang="en-US" dirty="0"/>
              <a:t>.</a:t>
            </a:r>
            <a:endParaRPr lang="en-US"/>
          </a:p>
          <a:p>
            <a:pPr marL="342900" indent="-342900">
              <a:buAutoNum type="arabicPeriod"/>
            </a:pPr>
            <a:r>
              <a:rPr lang="en-US"/>
              <a:t>The student has other impairments that would prevent them from participating fully:  Examples-vision or hearing</a:t>
            </a:r>
            <a:r>
              <a:rPr lang="en-US" dirty="0"/>
              <a:t>.</a:t>
            </a:r>
            <a:endParaRPr lang="en-US"/>
          </a:p>
          <a:p>
            <a:pPr marL="342900" indent="-342900">
              <a:buAutoNum type="arabicPeriod"/>
            </a:pPr>
            <a:r>
              <a:rPr lang="en-US"/>
              <a:t>The preferred evaluation does not have a virtual administration model</a:t>
            </a:r>
            <a:r>
              <a:rPr lang="en-US" dirty="0"/>
              <a:t>.</a:t>
            </a:r>
            <a:endParaRPr lang="en-US"/>
          </a:p>
          <a:p>
            <a:pPr marL="342900" indent="-342900">
              <a:buAutoNum type="arabicPeriod"/>
            </a:pPr>
            <a:r>
              <a:rPr lang="en-US"/>
              <a:t>The student is not capable of completing a standardized assessment</a:t>
            </a:r>
            <a:r>
              <a:rPr lang="en-US" dirty="0"/>
              <a:t>.</a:t>
            </a:r>
            <a:endParaRPr lang="en-US"/>
          </a:p>
          <a:p>
            <a:pPr marL="342900" indent="-342900">
              <a:buAutoNum type="arabicPeriod"/>
            </a:pPr>
            <a:r>
              <a:rPr lang="en-US"/>
              <a:t>There is not a qualified “facilitator” on the student side</a:t>
            </a:r>
            <a:r>
              <a:rPr lang="en-US" dirty="0"/>
              <a:t>.</a:t>
            </a:r>
            <a:endParaRPr lang="en-US"/>
          </a:p>
        </p:txBody>
      </p:sp>
      <p:sp>
        <p:nvSpPr>
          <p:cNvPr id="4" name="TextBox 3">
            <a:extLst>
              <a:ext uri="{FF2B5EF4-FFF2-40B4-BE49-F238E27FC236}">
                <a16:creationId xmlns:a16="http://schemas.microsoft.com/office/drawing/2014/main" id="{EFFC5842-685E-FA42-BC81-F764EE10DB79}"/>
              </a:ext>
            </a:extLst>
          </p:cNvPr>
          <p:cNvSpPr txBox="1"/>
          <p:nvPr/>
        </p:nvSpPr>
        <p:spPr>
          <a:xfrm>
            <a:off x="452435" y="2077089"/>
            <a:ext cx="11536364" cy="430887"/>
          </a:xfrm>
          <a:prstGeom prst="rect">
            <a:avLst/>
          </a:prstGeom>
          <a:noFill/>
        </p:spPr>
        <p:txBody>
          <a:bodyPr wrap="square" rtlCol="0">
            <a:spAutoFit/>
          </a:bodyPr>
          <a:lstStyle/>
          <a:p>
            <a:pPr algn="ctr"/>
            <a:r>
              <a:rPr lang="en-US" sz="2200" i="1"/>
              <a:t>A FACE TO FACE EVALUATION IS ALWAYS THE PREFERRED METHOD OF ASSESSMENT</a:t>
            </a:r>
          </a:p>
        </p:txBody>
      </p:sp>
      <p:pic>
        <p:nvPicPr>
          <p:cNvPr id="9" name="Graphic 8" descr="Cursor">
            <a:extLst>
              <a:ext uri="{FF2B5EF4-FFF2-40B4-BE49-F238E27FC236}">
                <a16:creationId xmlns:a16="http://schemas.microsoft.com/office/drawing/2014/main" id="{43BDE720-7836-8847-B7E1-3D8ACB705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099426">
            <a:off x="295579" y="2394427"/>
            <a:ext cx="902379" cy="902379"/>
          </a:xfrm>
          <a:prstGeom prst="rect">
            <a:avLst/>
          </a:prstGeom>
        </p:spPr>
      </p:pic>
      <p:pic>
        <p:nvPicPr>
          <p:cNvPr id="10" name="Graphic 9" descr="Cursor">
            <a:extLst>
              <a:ext uri="{FF2B5EF4-FFF2-40B4-BE49-F238E27FC236}">
                <a16:creationId xmlns:a16="http://schemas.microsoft.com/office/drawing/2014/main" id="{B7133B51-C4FB-2F43-A903-CD0147495C0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487491" y="1260258"/>
            <a:ext cx="902379" cy="902379"/>
          </a:xfrm>
          <a:prstGeom prst="rect">
            <a:avLst/>
          </a:prstGeom>
        </p:spPr>
      </p:pic>
      <p:pic>
        <p:nvPicPr>
          <p:cNvPr id="11" name="Graphic 10" descr="Cursor">
            <a:extLst>
              <a:ext uri="{FF2B5EF4-FFF2-40B4-BE49-F238E27FC236}">
                <a16:creationId xmlns:a16="http://schemas.microsoft.com/office/drawing/2014/main" id="{DE86FF04-6748-6745-B950-1EED5B9B050B}"/>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6200000">
            <a:off x="11128900" y="1227347"/>
            <a:ext cx="902379" cy="902379"/>
          </a:xfrm>
          <a:prstGeom prst="rect">
            <a:avLst/>
          </a:prstGeom>
        </p:spPr>
      </p:pic>
      <p:pic>
        <p:nvPicPr>
          <p:cNvPr id="12" name="Graphic 11" descr="Cursor">
            <a:extLst>
              <a:ext uri="{FF2B5EF4-FFF2-40B4-BE49-F238E27FC236}">
                <a16:creationId xmlns:a16="http://schemas.microsoft.com/office/drawing/2014/main" id="{6A8163F3-F263-4441-BB68-4BE80D5FADCA}"/>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60683">
            <a:off x="11128900" y="2329310"/>
            <a:ext cx="902379" cy="902379"/>
          </a:xfrm>
          <a:prstGeom prst="rect">
            <a:avLst/>
          </a:prstGeom>
        </p:spPr>
      </p:pic>
      <p:pic>
        <p:nvPicPr>
          <p:cNvPr id="13" name="Graphic 12" descr="Cursor">
            <a:extLst>
              <a:ext uri="{FF2B5EF4-FFF2-40B4-BE49-F238E27FC236}">
                <a16:creationId xmlns:a16="http://schemas.microsoft.com/office/drawing/2014/main" id="{5A7A316B-AE72-0246-829D-CA273A0D405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781850">
            <a:off x="5160019" y="2510955"/>
            <a:ext cx="902379" cy="902379"/>
          </a:xfrm>
          <a:prstGeom prst="rect">
            <a:avLst/>
          </a:prstGeom>
        </p:spPr>
      </p:pic>
      <p:pic>
        <p:nvPicPr>
          <p:cNvPr id="14" name="Graphic 13" descr="Cursor">
            <a:extLst>
              <a:ext uri="{FF2B5EF4-FFF2-40B4-BE49-F238E27FC236}">
                <a16:creationId xmlns:a16="http://schemas.microsoft.com/office/drawing/2014/main" id="{C0BEE306-C656-F948-AB7F-E9E20CBA7902}"/>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940313">
            <a:off x="8001216" y="2473092"/>
            <a:ext cx="902379" cy="902379"/>
          </a:xfrm>
          <a:prstGeom prst="rect">
            <a:avLst/>
          </a:prstGeom>
        </p:spPr>
      </p:pic>
      <p:pic>
        <p:nvPicPr>
          <p:cNvPr id="15" name="Graphic 14" descr="Cursor">
            <a:extLst>
              <a:ext uri="{FF2B5EF4-FFF2-40B4-BE49-F238E27FC236}">
                <a16:creationId xmlns:a16="http://schemas.microsoft.com/office/drawing/2014/main" id="{A21CFEBE-C063-2343-95F4-E265D34ABF9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2706130">
            <a:off x="9051330" y="2481506"/>
            <a:ext cx="902379" cy="902379"/>
          </a:xfrm>
          <a:prstGeom prst="rect">
            <a:avLst/>
          </a:prstGeom>
        </p:spPr>
      </p:pic>
      <p:pic>
        <p:nvPicPr>
          <p:cNvPr id="16" name="Graphic 15" descr="Cursor">
            <a:extLst>
              <a:ext uri="{FF2B5EF4-FFF2-40B4-BE49-F238E27FC236}">
                <a16:creationId xmlns:a16="http://schemas.microsoft.com/office/drawing/2014/main" id="{F7B74165-9FD8-6C4B-A85D-81B1170E7692}"/>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4837069">
            <a:off x="10069770" y="2435656"/>
            <a:ext cx="902379" cy="902379"/>
          </a:xfrm>
          <a:prstGeom prst="rect">
            <a:avLst/>
          </a:prstGeom>
        </p:spPr>
      </p:pic>
      <p:pic>
        <p:nvPicPr>
          <p:cNvPr id="17" name="Graphic 16" descr="Cursor">
            <a:extLst>
              <a:ext uri="{FF2B5EF4-FFF2-40B4-BE49-F238E27FC236}">
                <a16:creationId xmlns:a16="http://schemas.microsoft.com/office/drawing/2014/main" id="{6BC1A492-6428-E248-8E14-079E9C9F20E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2596069">
            <a:off x="3115792" y="2504020"/>
            <a:ext cx="902379" cy="902379"/>
          </a:xfrm>
          <a:prstGeom prst="rect">
            <a:avLst/>
          </a:prstGeom>
        </p:spPr>
      </p:pic>
      <p:pic>
        <p:nvPicPr>
          <p:cNvPr id="18" name="Graphic 17" descr="Cursor">
            <a:extLst>
              <a:ext uri="{FF2B5EF4-FFF2-40B4-BE49-F238E27FC236}">
                <a16:creationId xmlns:a16="http://schemas.microsoft.com/office/drawing/2014/main" id="{4C61D4BF-CD1C-934B-97AD-3CF23A3878AC}"/>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3368804">
            <a:off x="2283312" y="1154027"/>
            <a:ext cx="902379" cy="902379"/>
          </a:xfrm>
          <a:prstGeom prst="rect">
            <a:avLst/>
          </a:prstGeom>
        </p:spPr>
      </p:pic>
      <p:pic>
        <p:nvPicPr>
          <p:cNvPr id="19" name="Graphic 18" descr="Cursor">
            <a:extLst>
              <a:ext uri="{FF2B5EF4-FFF2-40B4-BE49-F238E27FC236}">
                <a16:creationId xmlns:a16="http://schemas.microsoft.com/office/drawing/2014/main" id="{46A21BFC-BF2D-6446-A0F9-56C271F19DFA}"/>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4837069">
            <a:off x="4080053" y="2494620"/>
            <a:ext cx="902379" cy="902379"/>
          </a:xfrm>
          <a:prstGeom prst="rect">
            <a:avLst/>
          </a:prstGeom>
        </p:spPr>
      </p:pic>
      <p:pic>
        <p:nvPicPr>
          <p:cNvPr id="20" name="Graphic 19" descr="Cursor">
            <a:extLst>
              <a:ext uri="{FF2B5EF4-FFF2-40B4-BE49-F238E27FC236}">
                <a16:creationId xmlns:a16="http://schemas.microsoft.com/office/drawing/2014/main" id="{80FCFF01-D849-0C41-924E-03BAF853D6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5444943">
            <a:off x="1517630" y="1195501"/>
            <a:ext cx="902379" cy="902379"/>
          </a:xfrm>
          <a:prstGeom prst="rect">
            <a:avLst/>
          </a:prstGeom>
        </p:spPr>
      </p:pic>
      <p:pic>
        <p:nvPicPr>
          <p:cNvPr id="21" name="Graphic 20" descr="Cursor">
            <a:extLst>
              <a:ext uri="{FF2B5EF4-FFF2-40B4-BE49-F238E27FC236}">
                <a16:creationId xmlns:a16="http://schemas.microsoft.com/office/drawing/2014/main" id="{9EEEC804-AEC2-A04E-B0B8-04DB15CDC9E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2237595">
            <a:off x="1242992" y="2461819"/>
            <a:ext cx="902379" cy="902379"/>
          </a:xfrm>
          <a:prstGeom prst="rect">
            <a:avLst/>
          </a:prstGeom>
        </p:spPr>
      </p:pic>
      <p:pic>
        <p:nvPicPr>
          <p:cNvPr id="22" name="Graphic 21" descr="Cursor">
            <a:extLst>
              <a:ext uri="{FF2B5EF4-FFF2-40B4-BE49-F238E27FC236}">
                <a16:creationId xmlns:a16="http://schemas.microsoft.com/office/drawing/2014/main" id="{7DD41ED6-2DE5-BD49-B1B8-1A518CEFC1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4837069">
            <a:off x="2164404" y="2472426"/>
            <a:ext cx="902379" cy="902379"/>
          </a:xfrm>
          <a:prstGeom prst="rect">
            <a:avLst/>
          </a:prstGeom>
        </p:spPr>
      </p:pic>
      <p:pic>
        <p:nvPicPr>
          <p:cNvPr id="23" name="Graphic 22" descr="Cursor">
            <a:extLst>
              <a:ext uri="{FF2B5EF4-FFF2-40B4-BE49-F238E27FC236}">
                <a16:creationId xmlns:a16="http://schemas.microsoft.com/office/drawing/2014/main" id="{4F8F1ADF-B330-884F-B2DB-7AEEFB829B7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2526380">
            <a:off x="5176760" y="1218601"/>
            <a:ext cx="902379" cy="902379"/>
          </a:xfrm>
          <a:prstGeom prst="rect">
            <a:avLst/>
          </a:prstGeom>
        </p:spPr>
      </p:pic>
      <p:pic>
        <p:nvPicPr>
          <p:cNvPr id="24" name="Graphic 23" descr="Cursor">
            <a:extLst>
              <a:ext uri="{FF2B5EF4-FFF2-40B4-BE49-F238E27FC236}">
                <a16:creationId xmlns:a16="http://schemas.microsoft.com/office/drawing/2014/main" id="{F114AD9B-38A5-FA44-B1FC-0D7A52335D0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5079981">
            <a:off x="3112827" y="1191323"/>
            <a:ext cx="902379" cy="902379"/>
          </a:xfrm>
          <a:prstGeom prst="rect">
            <a:avLst/>
          </a:prstGeom>
        </p:spPr>
      </p:pic>
      <p:pic>
        <p:nvPicPr>
          <p:cNvPr id="25" name="Graphic 24" descr="Cursor">
            <a:extLst>
              <a:ext uri="{FF2B5EF4-FFF2-40B4-BE49-F238E27FC236}">
                <a16:creationId xmlns:a16="http://schemas.microsoft.com/office/drawing/2014/main" id="{1BC11F79-648F-5D45-9F9B-0331FA8AC21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2092003">
            <a:off x="8451383" y="1245546"/>
            <a:ext cx="902379" cy="902379"/>
          </a:xfrm>
          <a:prstGeom prst="rect">
            <a:avLst/>
          </a:prstGeom>
        </p:spPr>
      </p:pic>
      <p:pic>
        <p:nvPicPr>
          <p:cNvPr id="26" name="Graphic 25" descr="Cursor">
            <a:extLst>
              <a:ext uri="{FF2B5EF4-FFF2-40B4-BE49-F238E27FC236}">
                <a16:creationId xmlns:a16="http://schemas.microsoft.com/office/drawing/2014/main" id="{20797E75-7CB8-8D4A-8E4C-1033E174BED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3524534">
            <a:off x="5974011" y="1237052"/>
            <a:ext cx="902379" cy="902379"/>
          </a:xfrm>
          <a:prstGeom prst="rect">
            <a:avLst/>
          </a:prstGeom>
        </p:spPr>
      </p:pic>
      <p:pic>
        <p:nvPicPr>
          <p:cNvPr id="27" name="Graphic 26" descr="Cursor">
            <a:extLst>
              <a:ext uri="{FF2B5EF4-FFF2-40B4-BE49-F238E27FC236}">
                <a16:creationId xmlns:a16="http://schemas.microsoft.com/office/drawing/2014/main" id="{389FA64C-E715-B04F-97F3-6502DC25149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3559017">
            <a:off x="9431786" y="1234375"/>
            <a:ext cx="902379" cy="902379"/>
          </a:xfrm>
          <a:prstGeom prst="rect">
            <a:avLst/>
          </a:prstGeom>
        </p:spPr>
      </p:pic>
      <p:pic>
        <p:nvPicPr>
          <p:cNvPr id="28" name="Graphic 27" descr="Cursor">
            <a:extLst>
              <a:ext uri="{FF2B5EF4-FFF2-40B4-BE49-F238E27FC236}">
                <a16:creationId xmlns:a16="http://schemas.microsoft.com/office/drawing/2014/main" id="{1CFA1153-60B8-6247-BC9C-84F3A4A241B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4645413">
            <a:off x="6752663" y="1253673"/>
            <a:ext cx="902379" cy="902379"/>
          </a:xfrm>
          <a:prstGeom prst="rect">
            <a:avLst/>
          </a:prstGeom>
        </p:spPr>
      </p:pic>
      <p:pic>
        <p:nvPicPr>
          <p:cNvPr id="29" name="Graphic 28" descr="Cursor">
            <a:extLst>
              <a:ext uri="{FF2B5EF4-FFF2-40B4-BE49-F238E27FC236}">
                <a16:creationId xmlns:a16="http://schemas.microsoft.com/office/drawing/2014/main" id="{71734CE9-BB17-4E49-B701-8E30640BE2F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2026807">
            <a:off x="10151939" y="1216432"/>
            <a:ext cx="902379" cy="902379"/>
          </a:xfrm>
          <a:prstGeom prst="rect">
            <a:avLst/>
          </a:prstGeom>
        </p:spPr>
      </p:pic>
      <p:pic>
        <p:nvPicPr>
          <p:cNvPr id="30" name="Graphic 29" descr="Cursor">
            <a:extLst>
              <a:ext uri="{FF2B5EF4-FFF2-40B4-BE49-F238E27FC236}">
                <a16:creationId xmlns:a16="http://schemas.microsoft.com/office/drawing/2014/main" id="{F9F8EF88-7B60-D246-928C-F4C60AB5048C}"/>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3763534">
            <a:off x="4200101" y="1180697"/>
            <a:ext cx="902379" cy="902379"/>
          </a:xfrm>
          <a:prstGeom prst="rect">
            <a:avLst/>
          </a:prstGeom>
        </p:spPr>
      </p:pic>
      <p:pic>
        <p:nvPicPr>
          <p:cNvPr id="31" name="Graphic 30" descr="Cursor">
            <a:extLst>
              <a:ext uri="{FF2B5EF4-FFF2-40B4-BE49-F238E27FC236}">
                <a16:creationId xmlns:a16="http://schemas.microsoft.com/office/drawing/2014/main" id="{2FFD4263-5DF1-5341-9C2D-136F1176399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2423926">
            <a:off x="7108848" y="2472426"/>
            <a:ext cx="902379" cy="902379"/>
          </a:xfrm>
          <a:prstGeom prst="rect">
            <a:avLst/>
          </a:prstGeom>
        </p:spPr>
      </p:pic>
      <p:pic>
        <p:nvPicPr>
          <p:cNvPr id="32" name="Graphic 31" descr="Cursor">
            <a:extLst>
              <a:ext uri="{FF2B5EF4-FFF2-40B4-BE49-F238E27FC236}">
                <a16:creationId xmlns:a16="http://schemas.microsoft.com/office/drawing/2014/main" id="{4A4A4FCE-E988-EC4A-BB9A-0EE157657688}"/>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940313">
            <a:off x="6109667" y="2524781"/>
            <a:ext cx="902379" cy="902379"/>
          </a:xfrm>
          <a:prstGeom prst="rect">
            <a:avLst/>
          </a:prstGeom>
        </p:spPr>
      </p:pic>
      <p:pic>
        <p:nvPicPr>
          <p:cNvPr id="33" name="Graphic 32" descr="Cursor">
            <a:extLst>
              <a:ext uri="{FF2B5EF4-FFF2-40B4-BE49-F238E27FC236}">
                <a16:creationId xmlns:a16="http://schemas.microsoft.com/office/drawing/2014/main" id="{0335E076-B561-DC4A-87A6-4F071980A8DD}"/>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2726612">
            <a:off x="7535709" y="1254826"/>
            <a:ext cx="902379" cy="902379"/>
          </a:xfrm>
          <a:prstGeom prst="rect">
            <a:avLst/>
          </a:prstGeom>
        </p:spPr>
      </p:pic>
    </p:spTree>
    <p:extLst>
      <p:ext uri="{BB962C8B-B14F-4D97-AF65-F5344CB8AC3E}">
        <p14:creationId xmlns:p14="http://schemas.microsoft.com/office/powerpoint/2010/main" val="119967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1790700" y="-63671"/>
            <a:ext cx="8610600" cy="1365423"/>
          </a:xfrm>
        </p:spPr>
        <p:txBody>
          <a:bodyPr vert="horz" lIns="91440" tIns="45720" rIns="91440" bIns="45720" rtlCol="0" anchor="ctr">
            <a:noAutofit/>
          </a:bodyPr>
          <a:lstStyle/>
          <a:p>
            <a:pPr algn="r"/>
            <a:br>
              <a:rPr lang="en-US" sz="3600"/>
            </a:br>
            <a:br>
              <a:rPr lang="en-US" sz="3600"/>
            </a:br>
            <a:br>
              <a:rPr lang="en-US" sz="3600"/>
            </a:br>
            <a:br>
              <a:rPr lang="en-US" sz="3600"/>
            </a:br>
            <a:r>
              <a:rPr lang="en-US" sz="3600"/>
              <a:t>Basics of Virtual Evaluations</a:t>
            </a:r>
            <a:br>
              <a:rPr lang="en-US" sz="3600"/>
            </a:br>
            <a:endParaRPr lang="en-US" sz="3600"/>
          </a:p>
        </p:txBody>
      </p:sp>
      <p:graphicFrame>
        <p:nvGraphicFramePr>
          <p:cNvPr id="6" name="Content Placeholder 3">
            <a:extLst>
              <a:ext uri="{FF2B5EF4-FFF2-40B4-BE49-F238E27FC236}">
                <a16:creationId xmlns:a16="http://schemas.microsoft.com/office/drawing/2014/main" id="{5F06AF92-CF31-4217-8F71-060D258B31CB}"/>
              </a:ext>
            </a:extLst>
          </p:cNvPr>
          <p:cNvGraphicFramePr>
            <a:graphicFrameLocks noGrp="1"/>
          </p:cNvGraphicFramePr>
          <p:nvPr>
            <p:ph idx="1"/>
            <p:extLst>
              <p:ext uri="{D42A27DB-BD31-4B8C-83A1-F6EECF244321}">
                <p14:modId xmlns:p14="http://schemas.microsoft.com/office/powerpoint/2010/main" val="536832735"/>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48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9873FC-2A55-430A-B270-25E2FB5F2883}"/>
              </a:ext>
            </a:extLst>
          </p:cNvPr>
          <p:cNvPicPr>
            <a:picLocks noChangeAspect="1"/>
          </p:cNvPicPr>
          <p:nvPr/>
        </p:nvPicPr>
        <p:blipFill rotWithShape="1">
          <a:blip r:embed="rId2">
            <a:duotone>
              <a:prstClr val="black"/>
              <a:schemeClr val="tx2">
                <a:tint val="45000"/>
                <a:satMod val="400000"/>
              </a:schemeClr>
            </a:duotone>
            <a:alphaModFix amt="30000"/>
          </a:blip>
          <a:srcRect t="4793" b="1062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1535B5B-F7B8-2A46-9E72-F8FAFA4ADB23}"/>
              </a:ext>
            </a:extLst>
          </p:cNvPr>
          <p:cNvSpPr txBox="1"/>
          <p:nvPr/>
        </p:nvSpPr>
        <p:spPr>
          <a:xfrm>
            <a:off x="2895600" y="1409140"/>
            <a:ext cx="8610600"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cap="all">
                <a:latin typeface="+mj-lt"/>
                <a:ea typeface="+mj-ea"/>
                <a:cs typeface="+mj-cs"/>
              </a:rPr>
              <a:t>When is completing a virtual evaluation appropriate?</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2" name="Rectangle 1">
            <a:extLst>
              <a:ext uri="{FF2B5EF4-FFF2-40B4-BE49-F238E27FC236}">
                <a16:creationId xmlns:a16="http://schemas.microsoft.com/office/drawing/2014/main" id="{858DDDDF-26ED-2241-ADFC-C30F1F21AEAA}"/>
              </a:ext>
            </a:extLst>
          </p:cNvPr>
          <p:cNvSpPr/>
          <p:nvPr/>
        </p:nvSpPr>
        <p:spPr>
          <a:xfrm>
            <a:off x="685800" y="2736224"/>
            <a:ext cx="10820400" cy="4024125"/>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sz="2400" b="1"/>
              <a:t>Initial Referrals</a:t>
            </a:r>
            <a:r>
              <a:rPr lang="en-US" sz="2400"/>
              <a:t>:  These will likely be the most difficult to complete virtually since these students are not typically  known to us as students we already serve.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b="1"/>
              <a:t>Triennial Evaluations</a:t>
            </a:r>
            <a:r>
              <a:rPr lang="en-US" sz="2400"/>
              <a:t>:  We can use lots of variables to determine a continued need for our services.  A standardized assessment is often one piece of this determination.</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b="1"/>
              <a:t>Dismissal</a:t>
            </a:r>
            <a:r>
              <a:rPr lang="en-US" sz="2400"/>
              <a:t>:  We can also use lots of variables to determine dismissal. A standardized assessment is just one piece of this determination. </a:t>
            </a:r>
          </a:p>
          <a:p>
            <a:pPr marL="57150" defTabSz="914400" fontAlgn="base">
              <a:lnSpc>
                <a:spcPct val="90000"/>
              </a:lnSpc>
              <a:spcAft>
                <a:spcPts val="600"/>
              </a:spcAft>
            </a:pPr>
            <a:endParaRPr lang="en-US" sz="2400"/>
          </a:p>
          <a:p>
            <a:pPr indent="-228600" defTabSz="914400" fontAlgn="base">
              <a:lnSpc>
                <a:spcPct val="90000"/>
              </a:lnSpc>
              <a:spcAft>
                <a:spcPts val="600"/>
              </a:spcAft>
              <a:buFont typeface="Arial" panose="020B0604020202020204" pitchFamily="34" charset="0"/>
              <a:buChar char="•"/>
            </a:pPr>
            <a:endParaRPr lang="en-US" sz="2400"/>
          </a:p>
          <a:p>
            <a:pPr defTabSz="914400" fontAlgn="base">
              <a:lnSpc>
                <a:spcPct val="90000"/>
              </a:lnSpc>
              <a:spcAft>
                <a:spcPts val="600"/>
              </a:spcAft>
            </a:pPr>
            <a:endParaRPr lang="en-US" sz="2400"/>
          </a:p>
        </p:txBody>
      </p:sp>
    </p:spTree>
    <p:extLst>
      <p:ext uri="{BB962C8B-B14F-4D97-AF65-F5344CB8AC3E}">
        <p14:creationId xmlns:p14="http://schemas.microsoft.com/office/powerpoint/2010/main" val="281508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9A9873FC-2A55-430A-B270-25E2FB5F2883}"/>
              </a:ext>
            </a:extLst>
          </p:cNvPr>
          <p:cNvPicPr>
            <a:picLocks noChangeAspect="1"/>
          </p:cNvPicPr>
          <p:nvPr/>
        </p:nvPicPr>
        <p:blipFill rotWithShape="1">
          <a:blip r:embed="rId2">
            <a:duotone>
              <a:prstClr val="black"/>
              <a:schemeClr val="tx2">
                <a:tint val="45000"/>
                <a:satMod val="400000"/>
              </a:schemeClr>
            </a:duotone>
            <a:alphaModFix amt="30000"/>
          </a:blip>
          <a:srcRect t="4793" b="1062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1535B5B-F7B8-2A46-9E72-F8FAFA4ADB23}"/>
              </a:ext>
            </a:extLst>
          </p:cNvPr>
          <p:cNvSpPr txBox="1"/>
          <p:nvPr/>
        </p:nvSpPr>
        <p:spPr>
          <a:xfrm>
            <a:off x="3328087" y="1332784"/>
            <a:ext cx="8610600" cy="1293028"/>
          </a:xfrm>
          <a:prstGeom prst="rect">
            <a:avLst/>
          </a:prstGeom>
        </p:spPr>
        <p:txBody>
          <a:bodyPr vert="horz" lIns="91440" tIns="45720" rIns="91440" bIns="45720" rtlCol="0" anchor="ctr">
            <a:normAutofit lnSpcReduction="10000"/>
          </a:bodyPr>
          <a:lstStyle/>
          <a:p>
            <a:pPr algn="r" defTabSz="914400" fontAlgn="base">
              <a:lnSpc>
                <a:spcPct val="90000"/>
              </a:lnSpc>
              <a:spcBef>
                <a:spcPct val="0"/>
              </a:spcBef>
              <a:spcAft>
                <a:spcPts val="600"/>
              </a:spcAft>
            </a:pPr>
            <a:r>
              <a:rPr lang="en-US" sz="4000" cap="all">
                <a:latin typeface="+mj-lt"/>
                <a:ea typeface="+mj-ea"/>
                <a:cs typeface="+mj-cs"/>
              </a:rPr>
              <a:t>Equipment needs and setup</a:t>
            </a:r>
          </a:p>
          <a:p>
            <a:pPr algn="r" defTabSz="914400" fontAlgn="base">
              <a:lnSpc>
                <a:spcPct val="90000"/>
              </a:lnSpc>
              <a:spcBef>
                <a:spcPct val="0"/>
              </a:spcBef>
              <a:spcAft>
                <a:spcPts val="600"/>
              </a:spcAft>
            </a:pPr>
            <a:r>
              <a:rPr lang="en-US" sz="4000">
                <a:solidFill>
                  <a:srgbClr val="FF0000"/>
                </a:solidFill>
              </a:rPr>
              <a:t>(Therapist End)</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2" name="Rectangle 1">
            <a:extLst>
              <a:ext uri="{FF2B5EF4-FFF2-40B4-BE49-F238E27FC236}">
                <a16:creationId xmlns:a16="http://schemas.microsoft.com/office/drawing/2014/main" id="{858DDDDF-26ED-2241-ADFC-C30F1F21AEAA}"/>
              </a:ext>
            </a:extLst>
          </p:cNvPr>
          <p:cNvSpPr/>
          <p:nvPr/>
        </p:nvSpPr>
        <p:spPr>
          <a:xfrm>
            <a:off x="253313" y="1501091"/>
            <a:ext cx="10820400" cy="4024125"/>
          </a:xfrm>
          <a:prstGeom prst="rect">
            <a:avLst/>
          </a:prstGeom>
        </p:spPr>
        <p:txBody>
          <a:bodyPr vert="horz" lIns="91440" tIns="45720" rIns="91440" bIns="45720" rtlCol="0">
            <a:normAutofit/>
          </a:bodyPr>
          <a:lstStyle/>
          <a:p>
            <a:pPr defTabSz="914400" fontAlgn="base">
              <a:lnSpc>
                <a:spcPct val="90000"/>
              </a:lnSpc>
              <a:spcAft>
                <a:spcPts val="600"/>
              </a:spcAft>
            </a:pPr>
            <a:endParaRPr lang="en-US" sz="2400"/>
          </a:p>
          <a:p>
            <a:pPr defTabSz="914400" fontAlgn="base">
              <a:lnSpc>
                <a:spcPct val="90000"/>
              </a:lnSpc>
            </a:pPr>
            <a:r>
              <a:rPr lang="en-US" sz="3600" i="1"/>
              <a:t>1</a:t>
            </a:r>
            <a:r>
              <a:rPr lang="en-US" sz="2400" i="1"/>
              <a:t>. Computer with audio and video capability; adequate lighting</a:t>
            </a:r>
          </a:p>
          <a:p>
            <a:pPr defTabSz="914400" fontAlgn="base">
              <a:lnSpc>
                <a:spcPct val="90000"/>
              </a:lnSpc>
            </a:pPr>
            <a:endParaRPr lang="en-US" sz="2400" i="1"/>
          </a:p>
          <a:p>
            <a:pPr defTabSz="914400" fontAlgn="base">
              <a:lnSpc>
                <a:spcPct val="90000"/>
              </a:lnSpc>
            </a:pPr>
            <a:r>
              <a:rPr lang="en-US" sz="3600" i="1"/>
              <a:t>2</a:t>
            </a:r>
            <a:r>
              <a:rPr lang="en-US" sz="2400" i="1"/>
              <a:t>. Stable internet connectivity (at least </a:t>
            </a:r>
            <a:r>
              <a:rPr lang="en-US" sz="2400"/>
              <a:t>1mbps download speed) </a:t>
            </a:r>
          </a:p>
          <a:p>
            <a:pPr defTabSz="914400" fontAlgn="base">
              <a:lnSpc>
                <a:spcPct val="90000"/>
              </a:lnSpc>
            </a:pPr>
            <a:endParaRPr lang="en-US" sz="2400" i="1"/>
          </a:p>
          <a:p>
            <a:pPr defTabSz="914400" fontAlgn="base">
              <a:lnSpc>
                <a:spcPct val="90000"/>
              </a:lnSpc>
            </a:pPr>
            <a:r>
              <a:rPr lang="en-US" sz="3600" i="1"/>
              <a:t>3</a:t>
            </a:r>
            <a:r>
              <a:rPr lang="en-US" sz="2400" i="1"/>
              <a:t>. Stationary web camera (or cell phone,) microphone, and speakers or headphones (with attached microphone if possible.)</a:t>
            </a:r>
          </a:p>
          <a:p>
            <a:pPr indent="-228600" defTabSz="914400" fontAlgn="base">
              <a:lnSpc>
                <a:spcPct val="90000"/>
              </a:lnSpc>
              <a:buFont typeface="Arial" panose="020B0604020202020204" pitchFamily="34" charset="0"/>
              <a:buChar char="•"/>
            </a:pPr>
            <a:endParaRPr lang="en-US" sz="2400" i="1"/>
          </a:p>
          <a:p>
            <a:pPr defTabSz="914400" fontAlgn="base">
              <a:lnSpc>
                <a:spcPct val="90000"/>
              </a:lnSpc>
            </a:pPr>
            <a:r>
              <a:rPr lang="en-US" sz="3600" i="1"/>
              <a:t>4</a:t>
            </a:r>
            <a:r>
              <a:rPr lang="en-US" sz="2400" i="1"/>
              <a:t>. Assessment protocol/form </a:t>
            </a:r>
          </a:p>
          <a:p>
            <a:pPr indent="-228600" defTabSz="914400" fontAlgn="base">
              <a:lnSpc>
                <a:spcPct val="90000"/>
              </a:lnSpc>
              <a:buFont typeface="Arial" panose="020B0604020202020204" pitchFamily="34" charset="0"/>
              <a:buChar char="•"/>
            </a:pPr>
            <a:endParaRPr lang="en-US" i="1"/>
          </a:p>
        </p:txBody>
      </p:sp>
      <p:pic>
        <p:nvPicPr>
          <p:cNvPr id="4" name="Picture 3">
            <a:extLst>
              <a:ext uri="{FF2B5EF4-FFF2-40B4-BE49-F238E27FC236}">
                <a16:creationId xmlns:a16="http://schemas.microsoft.com/office/drawing/2014/main" id="{4CA42BC4-E366-FB44-BE16-47ABE4301636}"/>
              </a:ext>
            </a:extLst>
          </p:cNvPr>
          <p:cNvPicPr>
            <a:picLocks noChangeAspect="1"/>
          </p:cNvPicPr>
          <p:nvPr/>
        </p:nvPicPr>
        <p:blipFill>
          <a:blip r:embed="rId3"/>
          <a:stretch>
            <a:fillRect/>
          </a:stretch>
        </p:blipFill>
        <p:spPr>
          <a:xfrm>
            <a:off x="8128687" y="4518057"/>
            <a:ext cx="3810000" cy="2133600"/>
          </a:xfrm>
          <a:prstGeom prst="rect">
            <a:avLst/>
          </a:prstGeom>
        </p:spPr>
      </p:pic>
    </p:spTree>
    <p:extLst>
      <p:ext uri="{BB962C8B-B14F-4D97-AF65-F5344CB8AC3E}">
        <p14:creationId xmlns:p14="http://schemas.microsoft.com/office/powerpoint/2010/main" val="80459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269789" y="2378675"/>
            <a:ext cx="4114800" cy="2100649"/>
          </a:xfrm>
        </p:spPr>
        <p:txBody>
          <a:bodyPr>
            <a:normAutofit fontScale="90000"/>
          </a:bodyPr>
          <a:lstStyle/>
          <a:p>
            <a:pPr algn="ctr"/>
            <a:br>
              <a:rPr lang="en-US" sz="3600"/>
            </a:br>
            <a:br>
              <a:rPr lang="en-US" sz="3600"/>
            </a:br>
            <a:br>
              <a:rPr lang="en-US" sz="3600"/>
            </a:br>
            <a:br>
              <a:rPr lang="en-US" sz="3600"/>
            </a:br>
            <a:r>
              <a:rPr lang="en-US" sz="3600"/>
              <a:t>WV SCHOOLS </a:t>
            </a:r>
            <a:br>
              <a:rPr lang="en-US" sz="3600"/>
            </a:br>
            <a:r>
              <a:rPr lang="en-US" sz="3600"/>
              <a:t>RE-</a:t>
            </a:r>
            <a:r>
              <a:rPr lang="en-US" sz="3600" err="1"/>
              <a:t>ENTRy</a:t>
            </a:r>
            <a:br>
              <a:rPr lang="en-US" sz="3600"/>
            </a:br>
            <a:r>
              <a:rPr lang="en-US" sz="3600"/>
              <a:t>GUIDELINES </a:t>
            </a:r>
            <a:br>
              <a:rPr lang="en-US"/>
            </a:br>
            <a:endParaRPr lang="en-US"/>
          </a:p>
        </p:txBody>
      </p:sp>
      <p:graphicFrame>
        <p:nvGraphicFramePr>
          <p:cNvPr id="11" name="Content Placeholder 10">
            <a:extLst>
              <a:ext uri="{FF2B5EF4-FFF2-40B4-BE49-F238E27FC236}">
                <a16:creationId xmlns:a16="http://schemas.microsoft.com/office/drawing/2014/main" id="{C6410D24-1CE5-AA4D-9354-C5595F7AF8E9}"/>
              </a:ext>
            </a:extLst>
          </p:cNvPr>
          <p:cNvGraphicFramePr>
            <a:graphicFrameLocks noGrp="1"/>
          </p:cNvGraphicFramePr>
          <p:nvPr>
            <p:ph idx="1"/>
            <p:extLst>
              <p:ext uri="{D42A27DB-BD31-4B8C-83A1-F6EECF244321}">
                <p14:modId xmlns:p14="http://schemas.microsoft.com/office/powerpoint/2010/main" val="289184857"/>
              </p:ext>
            </p:extLst>
          </p:nvPr>
        </p:nvGraphicFramePr>
        <p:xfrm>
          <a:off x="4995582" y="746759"/>
          <a:ext cx="6534266" cy="5517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36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9A9873FC-2A55-430A-B270-25E2FB5F2883}"/>
              </a:ext>
            </a:extLst>
          </p:cNvPr>
          <p:cNvPicPr>
            <a:picLocks noChangeAspect="1"/>
          </p:cNvPicPr>
          <p:nvPr/>
        </p:nvPicPr>
        <p:blipFill rotWithShape="1">
          <a:blip r:embed="rId2">
            <a:duotone>
              <a:prstClr val="black"/>
              <a:schemeClr val="tx2">
                <a:tint val="45000"/>
                <a:satMod val="400000"/>
              </a:schemeClr>
            </a:duotone>
            <a:alphaModFix amt="30000"/>
          </a:blip>
          <a:srcRect t="4793" b="1062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1535B5B-F7B8-2A46-9E72-F8FAFA4ADB23}"/>
              </a:ext>
            </a:extLst>
          </p:cNvPr>
          <p:cNvSpPr txBox="1"/>
          <p:nvPr/>
        </p:nvSpPr>
        <p:spPr>
          <a:xfrm>
            <a:off x="3238500" y="1441450"/>
            <a:ext cx="8610600" cy="1293028"/>
          </a:xfrm>
          <a:prstGeom prst="rect">
            <a:avLst/>
          </a:prstGeom>
        </p:spPr>
        <p:txBody>
          <a:bodyPr vert="horz" lIns="91440" tIns="45720" rIns="91440" bIns="45720" rtlCol="0" anchor="ctr">
            <a:normAutofit lnSpcReduction="10000"/>
          </a:bodyPr>
          <a:lstStyle/>
          <a:p>
            <a:pPr algn="r" defTabSz="914400" fontAlgn="base">
              <a:lnSpc>
                <a:spcPct val="90000"/>
              </a:lnSpc>
              <a:spcBef>
                <a:spcPct val="0"/>
              </a:spcBef>
              <a:spcAft>
                <a:spcPts val="600"/>
              </a:spcAft>
            </a:pPr>
            <a:r>
              <a:rPr lang="en-US" sz="4000" cap="all">
                <a:latin typeface="+mj-lt"/>
                <a:ea typeface="+mj-ea"/>
                <a:cs typeface="+mj-cs"/>
              </a:rPr>
              <a:t>Equipment needs and setup</a:t>
            </a:r>
          </a:p>
          <a:p>
            <a:pPr algn="r" defTabSz="914400" fontAlgn="base">
              <a:lnSpc>
                <a:spcPct val="90000"/>
              </a:lnSpc>
              <a:spcBef>
                <a:spcPct val="0"/>
              </a:spcBef>
              <a:spcAft>
                <a:spcPts val="600"/>
              </a:spcAft>
            </a:pPr>
            <a:r>
              <a:rPr lang="en-US" sz="4000">
                <a:solidFill>
                  <a:srgbClr val="FF0000"/>
                </a:solidFill>
              </a:rPr>
              <a:t>(Student End)</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2" name="Rectangle 1">
            <a:extLst>
              <a:ext uri="{FF2B5EF4-FFF2-40B4-BE49-F238E27FC236}">
                <a16:creationId xmlns:a16="http://schemas.microsoft.com/office/drawing/2014/main" id="{858DDDDF-26ED-2241-ADFC-C30F1F21AEAA}"/>
              </a:ext>
            </a:extLst>
          </p:cNvPr>
          <p:cNvSpPr/>
          <p:nvPr/>
        </p:nvSpPr>
        <p:spPr>
          <a:xfrm>
            <a:off x="685800" y="2194560"/>
            <a:ext cx="10820400" cy="4024125"/>
          </a:xfrm>
          <a:prstGeom prst="rect">
            <a:avLst/>
          </a:prstGeom>
        </p:spPr>
        <p:txBody>
          <a:bodyPr vert="horz" lIns="91440" tIns="45720" rIns="91440" bIns="45720" rtlCol="0" anchor="t">
            <a:normAutofit fontScale="92500" lnSpcReduction="10000"/>
          </a:bodyPr>
          <a:lstStyle/>
          <a:p>
            <a:pPr defTabSz="914400" fontAlgn="base">
              <a:lnSpc>
                <a:spcPct val="90000"/>
              </a:lnSpc>
              <a:spcAft>
                <a:spcPts val="600"/>
              </a:spcAft>
            </a:pPr>
            <a:r>
              <a:rPr lang="en-US" sz="3600" i="1"/>
              <a:t>1</a:t>
            </a:r>
            <a:r>
              <a:rPr lang="en-US" sz="2400" i="1"/>
              <a:t>. Computer with audio and video capability; adequate lighting.</a:t>
            </a:r>
          </a:p>
          <a:p>
            <a:pPr defTabSz="914400" fontAlgn="base">
              <a:lnSpc>
                <a:spcPct val="90000"/>
              </a:lnSpc>
            </a:pPr>
            <a:endParaRPr lang="en-US" sz="2400" i="1"/>
          </a:p>
          <a:p>
            <a:pPr defTabSz="914400" fontAlgn="base">
              <a:lnSpc>
                <a:spcPct val="90000"/>
              </a:lnSpc>
            </a:pPr>
            <a:r>
              <a:rPr lang="en-US" sz="3600" i="1"/>
              <a:t>2</a:t>
            </a:r>
            <a:r>
              <a:rPr lang="en-US" sz="2400" i="1"/>
              <a:t>. Stable internet connectivity (at least </a:t>
            </a:r>
            <a:r>
              <a:rPr lang="en-US" sz="2400"/>
              <a:t>1mbps download speed</a:t>
            </a:r>
            <a:r>
              <a:rPr lang="en-US" sz="2400" dirty="0"/>
              <a:t>.) </a:t>
            </a:r>
            <a:endParaRPr lang="en-US" sz="2400" i="1"/>
          </a:p>
          <a:p>
            <a:pPr defTabSz="914400" fontAlgn="base">
              <a:lnSpc>
                <a:spcPct val="90000"/>
              </a:lnSpc>
            </a:pPr>
            <a:endParaRPr lang="en-US" sz="2400" i="1"/>
          </a:p>
          <a:p>
            <a:pPr defTabSz="914400" fontAlgn="base">
              <a:lnSpc>
                <a:spcPct val="90000"/>
              </a:lnSpc>
            </a:pPr>
            <a:r>
              <a:rPr lang="en-US" sz="3600" i="1"/>
              <a:t>3. </a:t>
            </a:r>
            <a:r>
              <a:rPr lang="en-US" sz="2400" i="1"/>
              <a:t>Stationary web camera (or cell phone,) microphone, and speakers or headphones (with attached microphone if possible.)</a:t>
            </a:r>
          </a:p>
          <a:p>
            <a:pPr defTabSz="914400" fontAlgn="base">
              <a:lnSpc>
                <a:spcPct val="90000"/>
              </a:lnSpc>
            </a:pPr>
            <a:endParaRPr lang="en-US" sz="2400" i="1"/>
          </a:p>
          <a:p>
            <a:pPr defTabSz="914400" fontAlgn="base">
              <a:lnSpc>
                <a:spcPct val="90000"/>
              </a:lnSpc>
            </a:pPr>
            <a:r>
              <a:rPr lang="en-US" sz="3900" i="1"/>
              <a:t>4. </a:t>
            </a:r>
            <a:r>
              <a:rPr lang="en-US" sz="2400" i="1"/>
              <a:t>Facilitator- a designated person who can be with the student while the assessment is being administered. Must not answer for the student but be able to indicate to the therapist the selections the child makes. Use best clinical judgement regarding this. Should it be parent?</a:t>
            </a:r>
            <a:endParaRPr lang="en-US" i="1"/>
          </a:p>
          <a:p>
            <a:pPr fontAlgn="base"/>
            <a:endParaRPr lang="en-US" i="1"/>
          </a:p>
          <a:p>
            <a:pPr marL="57150" indent="-228600" defTabSz="914400" fontAlgn="base">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904374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75889-6415-0B48-9F68-7AE11F7CF997}"/>
              </a:ext>
            </a:extLst>
          </p:cNvPr>
          <p:cNvSpPr txBox="1"/>
          <p:nvPr/>
        </p:nvSpPr>
        <p:spPr>
          <a:xfrm>
            <a:off x="1511643" y="1246286"/>
            <a:ext cx="8610600" cy="129302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5400" cap="all">
                <a:latin typeface="+mj-lt"/>
                <a:ea typeface="+mj-ea"/>
                <a:cs typeface="+mj-cs"/>
              </a:rPr>
              <a:t>What is a facilitator?</a:t>
            </a:r>
          </a:p>
        </p:txBody>
      </p:sp>
      <p:graphicFrame>
        <p:nvGraphicFramePr>
          <p:cNvPr id="5" name="TextBox 2">
            <a:extLst>
              <a:ext uri="{FF2B5EF4-FFF2-40B4-BE49-F238E27FC236}">
                <a16:creationId xmlns:a16="http://schemas.microsoft.com/office/drawing/2014/main" id="{F974AE6B-2A1D-4571-80F0-CF8028E72744}"/>
              </a:ext>
            </a:extLst>
          </p:cNvPr>
          <p:cNvGraphicFramePr/>
          <p:nvPr>
            <p:extLst>
              <p:ext uri="{D42A27DB-BD31-4B8C-83A1-F6EECF244321}">
                <p14:modId xmlns:p14="http://schemas.microsoft.com/office/powerpoint/2010/main" val="4055384381"/>
              </p:ext>
            </p:extLst>
          </p:nvPr>
        </p:nvGraphicFramePr>
        <p:xfrm>
          <a:off x="481913" y="1594022"/>
          <a:ext cx="11331145" cy="507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96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9A9873FC-2A55-430A-B270-25E2FB5F2883}"/>
              </a:ext>
            </a:extLst>
          </p:cNvPr>
          <p:cNvPicPr>
            <a:picLocks noChangeAspect="1"/>
          </p:cNvPicPr>
          <p:nvPr/>
        </p:nvPicPr>
        <p:blipFill rotWithShape="1">
          <a:blip r:embed="rId2">
            <a:duotone>
              <a:prstClr val="black"/>
              <a:schemeClr val="tx2">
                <a:tint val="45000"/>
                <a:satMod val="400000"/>
              </a:schemeClr>
            </a:duotone>
            <a:alphaModFix amt="30000"/>
          </a:blip>
          <a:srcRect t="4793" b="1062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1535B5B-F7B8-2A46-9E72-F8FAFA4ADB23}"/>
              </a:ext>
            </a:extLst>
          </p:cNvPr>
          <p:cNvSpPr txBox="1"/>
          <p:nvPr/>
        </p:nvSpPr>
        <p:spPr>
          <a:xfrm>
            <a:off x="3464011" y="1171491"/>
            <a:ext cx="8610600"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cap="all">
                <a:latin typeface="+mj-lt"/>
                <a:ea typeface="+mj-ea"/>
                <a:cs typeface="+mj-cs"/>
              </a:rPr>
              <a:t>Administration of Assessment</a:t>
            </a:r>
          </a:p>
          <a:p>
            <a:pPr algn="ctr" defTabSz="914400" fontAlgn="base">
              <a:lnSpc>
                <a:spcPct val="90000"/>
              </a:lnSpc>
              <a:spcBef>
                <a:spcPct val="0"/>
              </a:spcBef>
              <a:spcAft>
                <a:spcPts val="600"/>
              </a:spcAft>
            </a:pPr>
            <a:r>
              <a:rPr lang="en-US" sz="2400" cap="all">
                <a:solidFill>
                  <a:srgbClr val="FF0000"/>
                </a:solidFill>
                <a:ea typeface="+mj-ea"/>
                <a:cs typeface="+mj-cs"/>
              </a:rPr>
              <a:t>How to coach your facilitator</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2" name="Rectangle 1">
            <a:extLst>
              <a:ext uri="{FF2B5EF4-FFF2-40B4-BE49-F238E27FC236}">
                <a16:creationId xmlns:a16="http://schemas.microsoft.com/office/drawing/2014/main" id="{858DDDDF-26ED-2241-ADFC-C30F1F21AEAA}"/>
              </a:ext>
            </a:extLst>
          </p:cNvPr>
          <p:cNvSpPr/>
          <p:nvPr/>
        </p:nvSpPr>
        <p:spPr>
          <a:xfrm>
            <a:off x="685800" y="2194560"/>
            <a:ext cx="10820400" cy="4465732"/>
          </a:xfrm>
          <a:prstGeom prst="rect">
            <a:avLst/>
          </a:prstGeom>
        </p:spPr>
        <p:txBody>
          <a:bodyPr vert="horz" lIns="91440" tIns="45720" rIns="91440" bIns="45720" rtlCol="0" anchor="t">
            <a:normAutofit/>
          </a:bodyPr>
          <a:lstStyle/>
          <a:p>
            <a:pPr defTabSz="914400" fontAlgn="base">
              <a:lnSpc>
                <a:spcPct val="90000"/>
              </a:lnSpc>
            </a:pPr>
            <a:r>
              <a:rPr lang="en-US" sz="2400" i="1"/>
              <a:t>Before you begin the assessment, review these expectations with your facilitator:  </a:t>
            </a:r>
          </a:p>
          <a:p>
            <a:pPr marL="342900" indent="-342900" defTabSz="914400" fontAlgn="base">
              <a:lnSpc>
                <a:spcPct val="90000"/>
              </a:lnSpc>
              <a:buFont typeface="Arial" panose="020B0604020202020204" pitchFamily="34" charset="0"/>
              <a:buChar char="•"/>
            </a:pPr>
            <a:endParaRPr lang="en-US" sz="2400" i="1"/>
          </a:p>
          <a:p>
            <a:pPr marL="457200" indent="-457200" defTabSz="914400" fontAlgn="base">
              <a:lnSpc>
                <a:spcPct val="90000"/>
              </a:lnSpc>
              <a:buAutoNum type="arabicPeriod"/>
            </a:pPr>
            <a:r>
              <a:rPr lang="en-US" sz="2400" i="1"/>
              <a:t>What their role is in the assessment- they report selection, not make selections for the student</a:t>
            </a:r>
          </a:p>
          <a:p>
            <a:pPr marL="457200" indent="-457200" defTabSz="914400" fontAlgn="base">
              <a:lnSpc>
                <a:spcPct val="90000"/>
              </a:lnSpc>
              <a:buAutoNum type="arabicPeriod"/>
            </a:pPr>
            <a:r>
              <a:rPr lang="en-US" sz="2400" i="1"/>
              <a:t>How do you want them to report selections?- Example:  Choice A</a:t>
            </a:r>
          </a:p>
          <a:p>
            <a:pPr marL="457200" indent="-457200" defTabSz="914400" fontAlgn="base">
              <a:lnSpc>
                <a:spcPct val="90000"/>
              </a:lnSpc>
              <a:buAutoNum type="arabicPeriod"/>
            </a:pPr>
            <a:r>
              <a:rPr lang="en-US" sz="2400" i="1"/>
              <a:t>They need to keep the environment free from distractions</a:t>
            </a:r>
            <a:endParaRPr lang="en-US" sz="1900" i="1"/>
          </a:p>
          <a:p>
            <a:pPr marL="457200" indent="-457200" defTabSz="914400">
              <a:lnSpc>
                <a:spcPct val="90000"/>
              </a:lnSpc>
              <a:buAutoNum type="arabicPeriod"/>
            </a:pPr>
            <a:r>
              <a:rPr lang="en-US" sz="2400" i="1" dirty="0"/>
              <a:t>They need to have all materials ready for smooth implementation of assessment tasks.</a:t>
            </a:r>
          </a:p>
          <a:p>
            <a:pPr defTabSz="914400" fontAlgn="base">
              <a:lnSpc>
                <a:spcPct val="90000"/>
              </a:lnSpc>
            </a:pPr>
            <a:endParaRPr lang="en-US" sz="1900" i="1"/>
          </a:p>
          <a:p>
            <a:pPr defTabSz="914400" fontAlgn="base">
              <a:lnSpc>
                <a:spcPct val="90000"/>
              </a:lnSpc>
            </a:pPr>
            <a:endParaRPr lang="en-US" sz="1900" i="1"/>
          </a:p>
          <a:p>
            <a:pPr defTabSz="914400" fontAlgn="base">
              <a:lnSpc>
                <a:spcPct val="90000"/>
              </a:lnSpc>
            </a:pPr>
            <a:endParaRPr lang="en-US" sz="1900" i="1"/>
          </a:p>
          <a:p>
            <a:pPr defTabSz="914400" fontAlgn="base">
              <a:lnSpc>
                <a:spcPct val="90000"/>
              </a:lnSpc>
            </a:pPr>
            <a:endParaRPr lang="en-US" sz="1900" i="1"/>
          </a:p>
          <a:p>
            <a:pPr fontAlgn="base">
              <a:lnSpc>
                <a:spcPct val="90000"/>
              </a:lnSpc>
            </a:pPr>
            <a:endParaRPr lang="en-US" sz="2400" i="1"/>
          </a:p>
          <a:p>
            <a:pPr fontAlgn="base"/>
            <a:endParaRPr lang="en-US" i="1"/>
          </a:p>
          <a:p>
            <a:pPr marL="57150" indent="-228600" defTabSz="914400" fontAlgn="base">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56864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9A9873FC-2A55-430A-B270-25E2FB5F2883}"/>
              </a:ext>
            </a:extLst>
          </p:cNvPr>
          <p:cNvPicPr>
            <a:picLocks noChangeAspect="1"/>
          </p:cNvPicPr>
          <p:nvPr/>
        </p:nvPicPr>
        <p:blipFill rotWithShape="1">
          <a:blip r:embed="rId2">
            <a:duotone>
              <a:prstClr val="black"/>
              <a:schemeClr val="tx2">
                <a:tint val="45000"/>
                <a:satMod val="400000"/>
              </a:schemeClr>
            </a:duotone>
            <a:alphaModFix amt="30000"/>
          </a:blip>
          <a:srcRect t="4793" b="10620"/>
          <a:stretch/>
        </p:blipFill>
        <p:spPr>
          <a:xfrm>
            <a:off x="63863" y="0"/>
            <a:ext cx="12191980" cy="6857990"/>
          </a:xfrm>
          <a:prstGeom prst="rect">
            <a:avLst/>
          </a:prstGeom>
        </p:spPr>
      </p:pic>
      <p:sp>
        <p:nvSpPr>
          <p:cNvPr id="6" name="TextBox 5">
            <a:extLst>
              <a:ext uri="{FF2B5EF4-FFF2-40B4-BE49-F238E27FC236}">
                <a16:creationId xmlns:a16="http://schemas.microsoft.com/office/drawing/2014/main" id="{71535B5B-F7B8-2A46-9E72-F8FAFA4ADB23}"/>
              </a:ext>
            </a:extLst>
          </p:cNvPr>
          <p:cNvSpPr txBox="1"/>
          <p:nvPr/>
        </p:nvSpPr>
        <p:spPr>
          <a:xfrm>
            <a:off x="3613322" y="1145276"/>
            <a:ext cx="8610600"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cap="all">
                <a:latin typeface="+mj-lt"/>
                <a:ea typeface="+mj-ea"/>
                <a:cs typeface="+mj-cs"/>
              </a:rPr>
              <a:t>Administration of Assessment</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2" name="Rectangle 1">
            <a:extLst>
              <a:ext uri="{FF2B5EF4-FFF2-40B4-BE49-F238E27FC236}">
                <a16:creationId xmlns:a16="http://schemas.microsoft.com/office/drawing/2014/main" id="{858DDDDF-26ED-2241-ADFC-C30F1F21AEAA}"/>
              </a:ext>
            </a:extLst>
          </p:cNvPr>
          <p:cNvSpPr/>
          <p:nvPr/>
        </p:nvSpPr>
        <p:spPr>
          <a:xfrm>
            <a:off x="5029200" y="1275040"/>
            <a:ext cx="6933856" cy="539411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25000" lnSpcReduction="20000"/>
          </a:bodyPr>
          <a:lstStyle/>
          <a:p>
            <a:r>
              <a:rPr lang="en-US" sz="6400" i="1"/>
              <a:t>As you prepare to administer, remember the following resources:</a:t>
            </a:r>
          </a:p>
          <a:p>
            <a:r>
              <a:rPr lang="en-US" sz="4800" i="1"/>
              <a:t>(</a:t>
            </a:r>
            <a:r>
              <a:rPr lang="en-US" sz="4800"/>
              <a:t>Equivalence of Remote, Online Administration and Traditional, Face-to-Face Administration of the </a:t>
            </a:r>
            <a:r>
              <a:rPr lang="en-US" sz="4800" i="1"/>
              <a:t>Reynolds Intellectual Assessment Scales-Second Edition </a:t>
            </a:r>
            <a:r>
              <a:rPr lang="en-US" sz="4800"/>
              <a:t>A. Jordan Wright, Ph.D., </a:t>
            </a:r>
            <a:r>
              <a:rPr lang="en-US" sz="4800" err="1"/>
              <a:t>ABAPSteinhardt</a:t>
            </a:r>
            <a:r>
              <a:rPr lang="en-US" sz="4800"/>
              <a:t> School of Culture, Education, and Human Development New York University January, 2018 </a:t>
            </a:r>
          </a:p>
          <a:p>
            <a:pPr marL="342900" indent="-342900" fontAlgn="base">
              <a:buFont typeface="Arial" panose="020B0604020202020204" pitchFamily="34" charset="0"/>
              <a:buChar char="•"/>
            </a:pPr>
            <a:endParaRPr lang="en-US" sz="6400" i="1"/>
          </a:p>
          <a:p>
            <a:pPr fontAlgn="base"/>
            <a:r>
              <a:rPr lang="en-US" sz="6400" i="1">
                <a:solidFill>
                  <a:schemeClr val="accent1"/>
                </a:solidFill>
              </a:rPr>
              <a:t>Example:</a:t>
            </a:r>
            <a:r>
              <a:rPr lang="en-US" sz="6400" i="1"/>
              <a:t> </a:t>
            </a:r>
            <a:r>
              <a:rPr lang="en-US" sz="6400"/>
              <a:t>“Clearly indicate in the final report when and how standard procedures were altered and how these may have affected findings (Wright, 2020). Note in the report that the evaluation was conducted remotely, and briefly describe the method of remote assessment used (Wright, 2020). State, for example, </a:t>
            </a:r>
            <a:r>
              <a:rPr lang="en-US" sz="6400" i="1">
                <a:solidFill>
                  <a:schemeClr val="accent1"/>
                </a:solidFill>
              </a:rPr>
              <a:t>“The WJ-IV was administered via teleconference using the [name of tele-conference system]...and a facilitator monitored and assisted the process onsite.” </a:t>
            </a:r>
            <a:r>
              <a:rPr lang="en-US" sz="6400"/>
              <a:t>The examiner should similarly record any technical issues or other problems that occurred while testing was underway. These include 	loss of internet connection, video or audio lags, distractions or interruptions, and other equipment malfunctions (APA, 2013; NASP, 2017).”</a:t>
            </a:r>
          </a:p>
          <a:p>
            <a:pPr fontAlgn="base"/>
            <a:endParaRPr lang="en-US" sz="6400"/>
          </a:p>
          <a:p>
            <a:pPr marL="342900" indent="-342900" fontAlgn="base">
              <a:buFont typeface="Arial" panose="020B0604020202020204" pitchFamily="34" charset="0"/>
              <a:buChar char="•"/>
            </a:pPr>
            <a:r>
              <a:rPr lang="en-US" sz="6400" i="1">
                <a:hlinkClick r:id="rId3"/>
              </a:rPr>
              <a:t>ASHA Telepractice Resources During COVID-19</a:t>
            </a:r>
            <a:endParaRPr lang="en-US" sz="6400" i="1"/>
          </a:p>
          <a:p>
            <a:pPr marL="342900" indent="-342900" fontAlgn="base">
              <a:buFont typeface="Arial" panose="020B0604020202020204" pitchFamily="34" charset="0"/>
              <a:buChar char="•"/>
            </a:pPr>
            <a:endParaRPr lang="en-US" sz="6400" i="1"/>
          </a:p>
          <a:p>
            <a:pPr marL="342900" indent="-342900" fontAlgn="base">
              <a:buFont typeface="Arial" panose="020B0604020202020204" pitchFamily="34" charset="0"/>
              <a:buChar char="•"/>
            </a:pPr>
            <a:r>
              <a:rPr lang="en-US" sz="6400" i="1">
                <a:hlinkClick r:id="rId4"/>
              </a:rPr>
              <a:t>Pearson Letter of No Objection</a:t>
            </a:r>
            <a:endParaRPr lang="en-US" sz="6400" i="1"/>
          </a:p>
          <a:p>
            <a:pPr marL="342900" indent="-342900" fontAlgn="base">
              <a:buFont typeface="Arial" panose="020B0604020202020204" pitchFamily="34" charset="0"/>
              <a:buChar char="•"/>
            </a:pPr>
            <a:endParaRPr lang="en-US" sz="6400" i="1"/>
          </a:p>
          <a:p>
            <a:pPr marL="342900" indent="-342900" fontAlgn="base">
              <a:buFont typeface="Arial" panose="020B0604020202020204" pitchFamily="34" charset="0"/>
              <a:buChar char="•"/>
            </a:pPr>
            <a:r>
              <a:rPr lang="en-US" sz="6400" i="1">
                <a:hlinkClick r:id="rId5"/>
              </a:rPr>
              <a:t>Telepractice How-to Training Options for SLPs</a:t>
            </a:r>
            <a:endParaRPr lang="en-US" sz="6400" i="1"/>
          </a:p>
          <a:p>
            <a:pPr defTabSz="914400" fontAlgn="base">
              <a:lnSpc>
                <a:spcPct val="90000"/>
              </a:lnSpc>
            </a:pPr>
            <a:endParaRPr lang="en-US" sz="6400" i="1"/>
          </a:p>
          <a:p>
            <a:pPr defTabSz="914400" fontAlgn="base">
              <a:lnSpc>
                <a:spcPct val="90000"/>
              </a:lnSpc>
            </a:pPr>
            <a:endParaRPr lang="en-US" sz="6400" i="1"/>
          </a:p>
          <a:p>
            <a:pPr defTabSz="914400" fontAlgn="base">
              <a:lnSpc>
                <a:spcPct val="90000"/>
              </a:lnSpc>
            </a:pPr>
            <a:endParaRPr lang="en-US" sz="6400" i="1"/>
          </a:p>
          <a:p>
            <a:pPr defTabSz="914400" fontAlgn="base">
              <a:lnSpc>
                <a:spcPct val="90000"/>
              </a:lnSpc>
            </a:pPr>
            <a:endParaRPr lang="en-US" sz="6400" i="1"/>
          </a:p>
          <a:p>
            <a:pPr defTabSz="914400" fontAlgn="base">
              <a:lnSpc>
                <a:spcPct val="90000"/>
              </a:lnSpc>
            </a:pPr>
            <a:endParaRPr lang="en-US" sz="6400" i="1"/>
          </a:p>
          <a:p>
            <a:pPr defTabSz="914400" fontAlgn="base">
              <a:lnSpc>
                <a:spcPct val="90000"/>
              </a:lnSpc>
            </a:pPr>
            <a:endParaRPr lang="en-US" sz="6400" i="1"/>
          </a:p>
          <a:p>
            <a:pPr fontAlgn="base"/>
            <a:r>
              <a:rPr lang="en-US" sz="6400" i="1"/>
              <a:t> </a:t>
            </a:r>
          </a:p>
          <a:p>
            <a:pPr marL="57150" indent="-228600" defTabSz="914400" fontAlgn="base">
              <a:lnSpc>
                <a:spcPct val="90000"/>
              </a:lnSpc>
              <a:spcAft>
                <a:spcPts val="600"/>
              </a:spcAft>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779C19A8-6617-CF45-B8BB-ACF1ABB08016}"/>
              </a:ext>
            </a:extLst>
          </p:cNvPr>
          <p:cNvSpPr txBox="1"/>
          <p:nvPr/>
        </p:nvSpPr>
        <p:spPr>
          <a:xfrm>
            <a:off x="303558" y="1786884"/>
            <a:ext cx="4218720" cy="437042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base"/>
            <a:r>
              <a:rPr lang="en-US" sz="2000" i="1"/>
              <a:t>Once completed, ask yourself the following questions:</a:t>
            </a:r>
          </a:p>
          <a:p>
            <a:endParaRPr lang="en-US" sz="2000"/>
          </a:p>
          <a:p>
            <a:r>
              <a:rPr lang="en-US" sz="2000"/>
              <a:t>	1. Was the evaluation 	successful? </a:t>
            </a:r>
          </a:p>
          <a:p>
            <a:r>
              <a:rPr lang="en-US" sz="2000"/>
              <a:t>	2. Were any problems 	encountered? </a:t>
            </a:r>
          </a:p>
          <a:p>
            <a:r>
              <a:rPr lang="en-US" sz="2000"/>
              <a:t>	3. What strategies were 	required that deviated 	from typical 	administration?</a:t>
            </a:r>
          </a:p>
          <a:p>
            <a:r>
              <a:rPr lang="en-US" sz="2000"/>
              <a:t>	4. How were standardized 	procedures not followed?</a:t>
            </a:r>
          </a:p>
          <a:p>
            <a:endParaRPr lang="en-US"/>
          </a:p>
        </p:txBody>
      </p:sp>
    </p:spTree>
    <p:extLst>
      <p:ext uri="{BB962C8B-B14F-4D97-AF65-F5344CB8AC3E}">
        <p14:creationId xmlns:p14="http://schemas.microsoft.com/office/powerpoint/2010/main" val="23676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70178-D2BD-3546-81E7-6683E09C50D0}"/>
              </a:ext>
            </a:extLst>
          </p:cNvPr>
          <p:cNvSpPr/>
          <p:nvPr/>
        </p:nvSpPr>
        <p:spPr>
          <a:xfrm>
            <a:off x="4609054" y="3244334"/>
            <a:ext cx="2973891" cy="369332"/>
          </a:xfrm>
          <a:prstGeom prst="rect">
            <a:avLst/>
          </a:prstGeom>
        </p:spPr>
        <p:txBody>
          <a:bodyPr wrap="none">
            <a:spAutoFit/>
          </a:bodyPr>
          <a:lstStyle/>
          <a:p>
            <a:pPr marL="342900" indent="-342900" fontAlgn="base">
              <a:buFont typeface="Arial" panose="020B0604020202020204" pitchFamily="34" charset="0"/>
              <a:buChar char="•"/>
            </a:pPr>
            <a:r>
              <a:rPr lang="en-US" i="1">
                <a:solidFill>
                  <a:schemeClr val="accent1"/>
                </a:solidFill>
              </a:rPr>
              <a:t>Possible demo video?</a:t>
            </a:r>
          </a:p>
        </p:txBody>
      </p:sp>
      <p:pic>
        <p:nvPicPr>
          <p:cNvPr id="3" name="Picture 3">
            <a:hlinkClick r:id="" action="ppaction://media"/>
            <a:extLst>
              <a:ext uri="{FF2B5EF4-FFF2-40B4-BE49-F238E27FC236}">
                <a16:creationId xmlns:a16="http://schemas.microsoft.com/office/drawing/2014/main" id="{C1A3D1D0-AAC7-47E9-8425-AE796CFB04E4}"/>
              </a:ext>
            </a:extLst>
          </p:cNvPr>
          <p:cNvPicPr>
            <a:picLocks noRot="1" noChangeAspect="1"/>
          </p:cNvPicPr>
          <p:nvPr>
            <a:videoFile r:link="rId1"/>
          </p:nvPr>
        </p:nvPicPr>
        <p:blipFill>
          <a:blip r:embed="rId3"/>
          <a:stretch>
            <a:fillRect/>
          </a:stretch>
        </p:blipFill>
        <p:spPr>
          <a:xfrm>
            <a:off x="3493698" y="1151088"/>
            <a:ext cx="7691886" cy="4699598"/>
          </a:xfrm>
          <a:prstGeom prst="rect">
            <a:avLst/>
          </a:prstGeom>
        </p:spPr>
      </p:pic>
      <p:sp>
        <p:nvSpPr>
          <p:cNvPr id="4" name="TextBox 3">
            <a:extLst>
              <a:ext uri="{FF2B5EF4-FFF2-40B4-BE49-F238E27FC236}">
                <a16:creationId xmlns:a16="http://schemas.microsoft.com/office/drawing/2014/main" id="{8176DB4A-2473-40EB-8A86-D9D72C0DCC5D}"/>
              </a:ext>
            </a:extLst>
          </p:cNvPr>
          <p:cNvSpPr txBox="1"/>
          <p:nvPr/>
        </p:nvSpPr>
        <p:spPr>
          <a:xfrm>
            <a:off x="5730815" y="741872"/>
            <a:ext cx="48710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Pearson Demo Video</a:t>
            </a:r>
          </a:p>
        </p:txBody>
      </p:sp>
    </p:spTree>
    <p:extLst>
      <p:ext uri="{BB962C8B-B14F-4D97-AF65-F5344CB8AC3E}">
        <p14:creationId xmlns:p14="http://schemas.microsoft.com/office/powerpoint/2010/main" val="178666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52D0B894-945B-4162-AD6A-5E93E05FD46F}"/>
              </a:ext>
            </a:extLst>
          </p:cNvPr>
          <p:cNvPicPr>
            <a:picLocks noRot="1" noChangeAspect="1"/>
          </p:cNvPicPr>
          <p:nvPr>
            <a:videoFile r:link="rId1"/>
          </p:nvPr>
        </p:nvPicPr>
        <p:blipFill>
          <a:blip r:embed="rId3"/>
          <a:stretch>
            <a:fillRect/>
          </a:stretch>
        </p:blipFill>
        <p:spPr>
          <a:xfrm>
            <a:off x="3738114" y="964183"/>
            <a:ext cx="7332451" cy="5360955"/>
          </a:xfrm>
          <a:prstGeom prst="rect">
            <a:avLst/>
          </a:prstGeom>
        </p:spPr>
      </p:pic>
      <p:sp>
        <p:nvSpPr>
          <p:cNvPr id="3" name="TextBox 2">
            <a:extLst>
              <a:ext uri="{FF2B5EF4-FFF2-40B4-BE49-F238E27FC236}">
                <a16:creationId xmlns:a16="http://schemas.microsoft.com/office/drawing/2014/main" id="{A020B3FF-3338-429D-9D5C-5066E6ABE2C1}"/>
              </a:ext>
            </a:extLst>
          </p:cNvPr>
          <p:cNvSpPr txBox="1"/>
          <p:nvPr/>
        </p:nvSpPr>
        <p:spPr>
          <a:xfrm>
            <a:off x="4063041" y="842513"/>
            <a:ext cx="74877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Northern Speech Services Demo Video</a:t>
            </a:r>
          </a:p>
        </p:txBody>
      </p:sp>
    </p:spTree>
    <p:extLst>
      <p:ext uri="{BB962C8B-B14F-4D97-AF65-F5344CB8AC3E}">
        <p14:creationId xmlns:p14="http://schemas.microsoft.com/office/powerpoint/2010/main" val="403708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B23E7-F861-46FC-B5D6-B26F9A52FE12}"/>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4DC5712-91B3-1948-944A-0F19F9E1DC5E}"/>
              </a:ext>
            </a:extLst>
          </p:cNvPr>
          <p:cNvSpPr txBox="1"/>
          <p:nvPr/>
        </p:nvSpPr>
        <p:spPr>
          <a:xfrm>
            <a:off x="185351" y="1773088"/>
            <a:ext cx="9448800" cy="260206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cap="all">
                <a:latin typeface="+mj-lt"/>
                <a:ea typeface="+mj-ea"/>
                <a:cs typeface="+mj-cs"/>
              </a:rPr>
              <a:t>What is dynamic assessment? </a:t>
            </a:r>
          </a:p>
        </p:txBody>
      </p:sp>
    </p:spTree>
    <p:extLst>
      <p:ext uri="{BB962C8B-B14F-4D97-AF65-F5344CB8AC3E}">
        <p14:creationId xmlns:p14="http://schemas.microsoft.com/office/powerpoint/2010/main" val="156995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535B5B-F7B8-2A46-9E72-F8FAFA4ADB23}"/>
              </a:ext>
            </a:extLst>
          </p:cNvPr>
          <p:cNvSpPr txBox="1"/>
          <p:nvPr/>
        </p:nvSpPr>
        <p:spPr>
          <a:xfrm>
            <a:off x="2895600" y="764373"/>
            <a:ext cx="8610600"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cap="all">
                <a:latin typeface="+mj-lt"/>
                <a:ea typeface="+mj-ea"/>
                <a:cs typeface="+mj-cs"/>
              </a:rPr>
              <a:t>Dynamic Assessment</a:t>
            </a:r>
          </a:p>
          <a:p>
            <a:pPr algn="r" defTabSz="914400" fontAlgn="base">
              <a:lnSpc>
                <a:spcPct val="90000"/>
              </a:lnSpc>
              <a:spcBef>
                <a:spcPct val="0"/>
              </a:spcBef>
              <a:spcAft>
                <a:spcPts val="600"/>
              </a:spcAft>
            </a:pPr>
            <a:endParaRPr lang="en-US" sz="4000" cap="all">
              <a:latin typeface="+mj-lt"/>
              <a:ea typeface="+mj-ea"/>
              <a:cs typeface="+mj-cs"/>
            </a:endParaRPr>
          </a:p>
          <a:p>
            <a:pPr algn="r" defTabSz="914400">
              <a:lnSpc>
                <a:spcPct val="90000"/>
              </a:lnSpc>
              <a:spcBef>
                <a:spcPct val="0"/>
              </a:spcBef>
              <a:spcAft>
                <a:spcPts val="600"/>
              </a:spcAft>
            </a:pPr>
            <a:endParaRPr lang="en-US" sz="4000" cap="all">
              <a:latin typeface="+mj-lt"/>
              <a:ea typeface="+mj-ea"/>
              <a:cs typeface="+mj-cs"/>
            </a:endParaRPr>
          </a:p>
        </p:txBody>
      </p:sp>
      <p:sp>
        <p:nvSpPr>
          <p:cNvPr id="3" name="Rectangle 2">
            <a:extLst>
              <a:ext uri="{FF2B5EF4-FFF2-40B4-BE49-F238E27FC236}">
                <a16:creationId xmlns:a16="http://schemas.microsoft.com/office/drawing/2014/main" id="{22B620C2-86E8-664C-8827-9F76E79CFBC9}"/>
              </a:ext>
            </a:extLst>
          </p:cNvPr>
          <p:cNvSpPr/>
          <p:nvPr/>
        </p:nvSpPr>
        <p:spPr>
          <a:xfrm>
            <a:off x="677333" y="2194560"/>
            <a:ext cx="5816600" cy="4024125"/>
          </a:xfrm>
          <a:prstGeom prst="rect">
            <a:avLst/>
          </a:prstGeom>
        </p:spPr>
        <p:txBody>
          <a:bodyPr vert="horz" lIns="91440" tIns="45720" rIns="91440" bIns="45720" rtlCol="0" anchor="t">
            <a:normAutofit/>
          </a:bodyPr>
          <a:lstStyle/>
          <a:p>
            <a:pPr defTabSz="914400" fontAlgn="base">
              <a:lnSpc>
                <a:spcPct val="90000"/>
              </a:lnSpc>
              <a:spcAft>
                <a:spcPts val="600"/>
              </a:spcAft>
            </a:pPr>
            <a:r>
              <a:rPr lang="en-US" dirty="0"/>
              <a:t>Contributing information to formal assessment or information used to provide support to the student while waiting for a face to face opportunity.</a:t>
            </a:r>
          </a:p>
          <a:p>
            <a:pPr indent="-228600" defTabSz="914400" fontAlgn="base">
              <a:lnSpc>
                <a:spcPct val="90000"/>
              </a:lnSpc>
              <a:spcAft>
                <a:spcPts val="600"/>
              </a:spcAft>
              <a:buFont typeface="Arial" panose="020B0604020202020204" pitchFamily="34" charset="0"/>
              <a:buChar char="•"/>
            </a:pPr>
            <a:endParaRPr lang="en-US" dirty="0"/>
          </a:p>
          <a:p>
            <a:pPr indent="-228600" defTabSz="914400" fontAlgn="base">
              <a:lnSpc>
                <a:spcPct val="90000"/>
              </a:lnSpc>
              <a:spcAft>
                <a:spcPts val="600"/>
              </a:spcAft>
              <a:buFont typeface="Arial" panose="020B0604020202020204" pitchFamily="34" charset="0"/>
              <a:buChar char="•"/>
            </a:pPr>
            <a:r>
              <a:rPr lang="en-US" dirty="0"/>
              <a:t>Checklists </a:t>
            </a:r>
          </a:p>
          <a:p>
            <a:pPr indent="-228600" defTabSz="914400" fontAlgn="base">
              <a:lnSpc>
                <a:spcPct val="90000"/>
              </a:lnSpc>
              <a:spcAft>
                <a:spcPts val="600"/>
              </a:spcAft>
              <a:buFont typeface="Arial" panose="020B0604020202020204" pitchFamily="34" charset="0"/>
              <a:buChar char="•"/>
            </a:pPr>
            <a:r>
              <a:rPr lang="en-US" dirty="0"/>
              <a:t>Language Samples </a:t>
            </a:r>
          </a:p>
          <a:p>
            <a:pPr defTabSz="914400" fontAlgn="base">
              <a:lnSpc>
                <a:spcPct val="90000"/>
              </a:lnSpc>
              <a:spcAft>
                <a:spcPts val="600"/>
              </a:spcAft>
            </a:pPr>
            <a:r>
              <a:rPr lang="en-US" b="1" i="1" dirty="0"/>
              <a:t>    </a:t>
            </a:r>
            <a:r>
              <a:rPr lang="en-US" sz="1400" b="1" i="1" dirty="0"/>
              <a:t>(cannot be recorded unless you have a signed referral.)</a:t>
            </a:r>
          </a:p>
          <a:p>
            <a:pPr indent="-228600" defTabSz="914400" fontAlgn="base">
              <a:lnSpc>
                <a:spcPct val="90000"/>
              </a:lnSpc>
              <a:spcAft>
                <a:spcPts val="600"/>
              </a:spcAft>
              <a:buFont typeface="Arial" panose="020B0604020202020204" pitchFamily="34" charset="0"/>
              <a:buChar char="•"/>
            </a:pPr>
            <a:r>
              <a:rPr lang="en-US" dirty="0"/>
              <a:t>Informal screening results </a:t>
            </a:r>
          </a:p>
          <a:p>
            <a:pPr indent="-228600" defTabSz="914400" fontAlgn="base">
              <a:lnSpc>
                <a:spcPct val="90000"/>
              </a:lnSpc>
              <a:spcAft>
                <a:spcPts val="600"/>
              </a:spcAft>
              <a:buFont typeface="Arial" panose="020B0604020202020204" pitchFamily="34" charset="0"/>
              <a:buChar char="•"/>
            </a:pPr>
            <a:r>
              <a:rPr lang="en-US" dirty="0"/>
              <a:t>Rating Scales </a:t>
            </a:r>
          </a:p>
          <a:p>
            <a:pPr indent="-228600" defTabSz="914400" fontAlgn="base">
              <a:lnSpc>
                <a:spcPct val="90000"/>
              </a:lnSpc>
              <a:spcAft>
                <a:spcPts val="600"/>
              </a:spcAft>
              <a:buFont typeface="Arial" panose="020B0604020202020204" pitchFamily="34" charset="0"/>
              <a:buChar char="•"/>
            </a:pPr>
            <a:r>
              <a:rPr lang="en-US" dirty="0"/>
              <a:t>Non-Standardized Assessments </a:t>
            </a:r>
          </a:p>
          <a:p>
            <a:pPr indent="-228600" defTabSz="914400" fontAlgn="base">
              <a:lnSpc>
                <a:spcPct val="90000"/>
              </a:lnSpc>
              <a:spcAft>
                <a:spcPts val="600"/>
              </a:spcAft>
              <a:buFont typeface="Arial" panose="020B0604020202020204" pitchFamily="34" charset="0"/>
              <a:buChar char="•"/>
            </a:pPr>
            <a:r>
              <a:rPr lang="en-US" dirty="0"/>
              <a:t>STEPS </a:t>
            </a:r>
          </a:p>
        </p:txBody>
      </p:sp>
      <p:pic>
        <p:nvPicPr>
          <p:cNvPr id="8" name="Picture 7" descr="A picture containing clock&#10;&#10;Description automatically generated">
            <a:extLst>
              <a:ext uri="{FF2B5EF4-FFF2-40B4-BE49-F238E27FC236}">
                <a16:creationId xmlns:a16="http://schemas.microsoft.com/office/drawing/2014/main" id="{9A9873FC-2A55-430A-B270-25E2FB5F2883}"/>
              </a:ext>
            </a:extLst>
          </p:cNvPr>
          <p:cNvPicPr>
            <a:picLocks noChangeAspect="1"/>
          </p:cNvPicPr>
          <p:nvPr/>
        </p:nvPicPr>
        <p:blipFill rotWithShape="1">
          <a:blip r:embed="rId2"/>
          <a:srcRect l="9794" r="2059"/>
          <a:stretch/>
        </p:blipFill>
        <p:spPr>
          <a:xfrm>
            <a:off x="6985000" y="2501159"/>
            <a:ext cx="4521200" cy="3410926"/>
          </a:xfrm>
          <a:prstGeom prst="rect">
            <a:avLst/>
          </a:prstGeom>
        </p:spPr>
      </p:pic>
      <p:sp>
        <p:nvSpPr>
          <p:cNvPr id="2" name="Rectangle 1">
            <a:extLst>
              <a:ext uri="{FF2B5EF4-FFF2-40B4-BE49-F238E27FC236}">
                <a16:creationId xmlns:a16="http://schemas.microsoft.com/office/drawing/2014/main" id="{858DDDDF-26ED-2241-ADFC-C30F1F21AEAA}"/>
              </a:ext>
            </a:extLst>
          </p:cNvPr>
          <p:cNvSpPr/>
          <p:nvPr/>
        </p:nvSpPr>
        <p:spPr>
          <a:xfrm>
            <a:off x="685800" y="2194560"/>
            <a:ext cx="10820400" cy="4465732"/>
          </a:xfrm>
          <a:prstGeom prst="rect">
            <a:avLst/>
          </a:prstGeom>
        </p:spPr>
        <p:txBody>
          <a:bodyPr vert="horz" lIns="91440" tIns="45720" rIns="91440" bIns="45720" rtlCol="0">
            <a:normAutofit/>
          </a:bodyPr>
          <a:lstStyle/>
          <a:p>
            <a:pPr defTabSz="914400" fontAlgn="base">
              <a:lnSpc>
                <a:spcPct val="90000"/>
              </a:lnSpc>
            </a:pPr>
            <a:endParaRPr lang="en-US" sz="1900" i="1"/>
          </a:p>
          <a:p>
            <a:pPr defTabSz="914400" fontAlgn="base">
              <a:lnSpc>
                <a:spcPct val="90000"/>
              </a:lnSpc>
            </a:pPr>
            <a:endParaRPr lang="en-US" sz="1900" i="1"/>
          </a:p>
        </p:txBody>
      </p:sp>
    </p:spTree>
    <p:extLst>
      <p:ext uri="{BB962C8B-B14F-4D97-AF65-F5344CB8AC3E}">
        <p14:creationId xmlns:p14="http://schemas.microsoft.com/office/powerpoint/2010/main" val="368377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FDE04-BFB2-D947-8486-BDC098DC5AD5}"/>
              </a:ext>
            </a:extLst>
          </p:cNvPr>
          <p:cNvSpPr txBox="1"/>
          <p:nvPr/>
        </p:nvSpPr>
        <p:spPr>
          <a:xfrm>
            <a:off x="4929920" y="498816"/>
            <a:ext cx="6890028" cy="646331"/>
          </a:xfrm>
          <a:prstGeom prst="rect">
            <a:avLst/>
          </a:prstGeom>
          <a:noFill/>
        </p:spPr>
        <p:txBody>
          <a:bodyPr wrap="none" rtlCol="0">
            <a:spAutoFit/>
          </a:bodyPr>
          <a:lstStyle/>
          <a:p>
            <a:r>
              <a:rPr lang="en-US" sz="3600"/>
              <a:t>Basics of Dynamic Assessment</a:t>
            </a:r>
          </a:p>
        </p:txBody>
      </p:sp>
      <p:sp>
        <p:nvSpPr>
          <p:cNvPr id="4" name="TextBox 3">
            <a:extLst>
              <a:ext uri="{FF2B5EF4-FFF2-40B4-BE49-F238E27FC236}">
                <a16:creationId xmlns:a16="http://schemas.microsoft.com/office/drawing/2014/main" id="{06521520-FAB4-4ACA-865E-B3E2516E5DBB}"/>
              </a:ext>
            </a:extLst>
          </p:cNvPr>
          <p:cNvSpPr txBox="1"/>
          <p:nvPr/>
        </p:nvSpPr>
        <p:spPr>
          <a:xfrm>
            <a:off x="2095850" y="1845262"/>
            <a:ext cx="80003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r>
              <a:rPr lang="en-US" dirty="0">
                <a:ea typeface="+mn-lt"/>
                <a:cs typeface="+mn-lt"/>
              </a:rPr>
              <a:t>* A dynamic assessment seeks to determine skills that an individual possesses as well as their learning potential for new skills</a:t>
            </a:r>
            <a:r>
              <a:rPr lang="en-US">
                <a:ea typeface="+mn-lt"/>
                <a:cs typeface="+mn-lt"/>
              </a:rPr>
              <a:t>.</a:t>
            </a:r>
            <a:endParaRPr lang="en-US" dirty="0"/>
          </a:p>
          <a:p>
            <a:endParaRPr lang="en-US" dirty="0"/>
          </a:p>
          <a:p>
            <a:r>
              <a:rPr lang="en-US" dirty="0"/>
              <a:t>* </a:t>
            </a:r>
            <a:r>
              <a:rPr lang="en-US" dirty="0">
                <a:ea typeface="+mn-lt"/>
                <a:cs typeface="+mn-lt"/>
              </a:rPr>
              <a:t>The principals of dynamic assessment can be used for any type of evaluation at any step in the evaluation process</a:t>
            </a:r>
            <a:r>
              <a:rPr lang="en-US">
                <a:ea typeface="+mn-lt"/>
                <a:cs typeface="+mn-lt"/>
              </a:rPr>
              <a:t>.</a:t>
            </a:r>
            <a:endParaRPr lang="en-US" dirty="0">
              <a:ea typeface="+mn-lt"/>
              <a:cs typeface="+mn-lt"/>
            </a:endParaRPr>
          </a:p>
          <a:p>
            <a:endParaRPr lang="en-US" dirty="0"/>
          </a:p>
          <a:p>
            <a:r>
              <a:rPr lang="en-US" dirty="0"/>
              <a:t>* </a:t>
            </a:r>
            <a:r>
              <a:rPr lang="en-US" dirty="0">
                <a:ea typeface="+mn-lt"/>
                <a:cs typeface="+mn-lt"/>
              </a:rPr>
              <a:t>Because dynamic assessments are informal, non-standardized, and performed prior to making a decision regarding referral for speech therapy, no parent signature is required. If the results of the dynamic assessment indicate a referral for speech therapy is required, the results from the dynamic assessment should be added to the comprehensive evaluation results which does require written parent permission</a:t>
            </a:r>
            <a:r>
              <a:rPr lang="en-US">
                <a:ea typeface="+mn-lt"/>
                <a:cs typeface="+mn-lt"/>
              </a:rPr>
              <a:t>.</a:t>
            </a:r>
            <a:r>
              <a:rPr lang="en-US" dirty="0">
                <a:ea typeface="+mn-lt"/>
                <a:cs typeface="+mn-lt"/>
              </a:rPr>
              <a:t> </a:t>
            </a:r>
            <a:endParaRPr lang="en-US" dirty="0"/>
          </a:p>
          <a:p>
            <a:endParaRPr lang="en-US" dirty="0"/>
          </a:p>
          <a:p>
            <a:endParaRPr lang="en-US" dirty="0"/>
          </a:p>
        </p:txBody>
      </p:sp>
    </p:spTree>
    <p:extLst>
      <p:ext uri="{BB962C8B-B14F-4D97-AF65-F5344CB8AC3E}">
        <p14:creationId xmlns:p14="http://schemas.microsoft.com/office/powerpoint/2010/main" val="246679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FDE04-BFB2-D947-8486-BDC098DC5AD5}"/>
              </a:ext>
            </a:extLst>
          </p:cNvPr>
          <p:cNvSpPr txBox="1"/>
          <p:nvPr/>
        </p:nvSpPr>
        <p:spPr>
          <a:xfrm>
            <a:off x="4929920" y="498816"/>
            <a:ext cx="6890028" cy="646331"/>
          </a:xfrm>
          <a:prstGeom prst="rect">
            <a:avLst/>
          </a:prstGeom>
          <a:noFill/>
        </p:spPr>
        <p:txBody>
          <a:bodyPr wrap="none" rtlCol="0">
            <a:spAutoFit/>
          </a:bodyPr>
          <a:lstStyle/>
          <a:p>
            <a:r>
              <a:rPr lang="en-US" sz="3600"/>
              <a:t>Basics of Dynamic Assessment</a:t>
            </a:r>
          </a:p>
        </p:txBody>
      </p:sp>
      <p:sp>
        <p:nvSpPr>
          <p:cNvPr id="4" name="TextBox 3">
            <a:extLst>
              <a:ext uri="{FF2B5EF4-FFF2-40B4-BE49-F238E27FC236}">
                <a16:creationId xmlns:a16="http://schemas.microsoft.com/office/drawing/2014/main" id="{06521520-FAB4-4ACA-865E-B3E2516E5DBB}"/>
              </a:ext>
            </a:extLst>
          </p:cNvPr>
          <p:cNvSpPr txBox="1"/>
          <p:nvPr/>
        </p:nvSpPr>
        <p:spPr>
          <a:xfrm>
            <a:off x="2186730" y="1152088"/>
            <a:ext cx="80003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r>
              <a:rPr lang="en-US" dirty="0">
                <a:ea typeface="+mn-lt"/>
                <a:cs typeface="+mn-lt"/>
              </a:rPr>
              <a:t>*</a:t>
            </a:r>
            <a:r>
              <a:rPr lang="en-US" dirty="0"/>
              <a:t>Dynamic assessment information is valuable for:</a:t>
            </a:r>
          </a:p>
          <a:p>
            <a:r>
              <a:rPr lang="en-US" dirty="0"/>
              <a:t> </a:t>
            </a:r>
          </a:p>
          <a:p>
            <a:pPr marL="342900" lvl="0" indent="-342900">
              <a:buAutoNum type="arabicPeriod"/>
            </a:pPr>
            <a:r>
              <a:rPr lang="en-US" dirty="0"/>
              <a:t>Determining the need for specialized instruction</a:t>
            </a:r>
          </a:p>
          <a:p>
            <a:pPr marL="342900" lvl="0" indent="-342900">
              <a:buAutoNum type="arabicPeriod"/>
            </a:pPr>
            <a:r>
              <a:rPr lang="en-US" dirty="0"/>
              <a:t>Determining eligibility for services – if it is part of an overall comprehensive evaluation </a:t>
            </a:r>
          </a:p>
          <a:p>
            <a:pPr marL="342900" lvl="0" indent="-342900">
              <a:buAutoNum type="arabicPeriod"/>
            </a:pPr>
            <a:r>
              <a:rPr lang="en-US" dirty="0"/>
              <a:t>Distinguishing a language difference from a language disorder (English Learners) prior to starting the special education evaluation process</a:t>
            </a:r>
          </a:p>
          <a:p>
            <a:pPr marL="342900" lvl="0" indent="-342900">
              <a:buAutoNum type="arabicPeriod"/>
            </a:pPr>
            <a:r>
              <a:rPr lang="en-US" dirty="0"/>
              <a:t>Differentiating between limited exposure to speech and language enrichment and a speech or language disorder</a:t>
            </a:r>
          </a:p>
          <a:p>
            <a:pPr marL="342900" lvl="0" indent="-342900">
              <a:buAutoNum type="arabicPeriod"/>
            </a:pPr>
            <a:r>
              <a:rPr lang="en-US" dirty="0"/>
              <a:t>Determining stimulability for speech sound production</a:t>
            </a:r>
          </a:p>
          <a:p>
            <a:pPr marL="342900" lvl="0" indent="-342900">
              <a:buAutoNum type="arabicPeriod"/>
            </a:pPr>
            <a:r>
              <a:rPr lang="en-US" dirty="0"/>
              <a:t>Planning goals and strategies for writing IEPs</a:t>
            </a:r>
          </a:p>
          <a:p>
            <a:pPr marL="342900" lvl="0" indent="-342900">
              <a:buAutoNum type="arabicPeriod"/>
            </a:pPr>
            <a:r>
              <a:rPr lang="en-US" dirty="0"/>
              <a:t>Providing data-based recommendations for instruction by teachers and parents </a:t>
            </a:r>
          </a:p>
          <a:p>
            <a:pPr marL="342900" lvl="0" indent="-342900">
              <a:buAutoNum type="arabicPeriod"/>
            </a:pPr>
            <a:r>
              <a:rPr lang="en-US" dirty="0"/>
              <a:t>Projecting intensity and duration of services</a:t>
            </a:r>
          </a:p>
          <a:p>
            <a:pPr marL="342900" lvl="0" indent="-342900">
              <a:buAutoNum type="arabicPeriod"/>
            </a:pPr>
            <a:r>
              <a:rPr lang="en-US" dirty="0"/>
              <a:t>Determining a plan of action for recouping skills resulting from an extended school closure and/or a reduction of instruction time.</a:t>
            </a:r>
          </a:p>
          <a:p>
            <a:pPr marL="342900" lvl="0" indent="-342900">
              <a:buAutoNum type="arabicPeriod"/>
            </a:pPr>
            <a:endParaRPr lang="en-US" dirty="0"/>
          </a:p>
        </p:txBody>
      </p:sp>
    </p:spTree>
    <p:extLst>
      <p:ext uri="{BB962C8B-B14F-4D97-AF65-F5344CB8AC3E}">
        <p14:creationId xmlns:p14="http://schemas.microsoft.com/office/powerpoint/2010/main" val="339271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3581400" y="-106484"/>
            <a:ext cx="8610600" cy="1293028"/>
          </a:xfrm>
        </p:spPr>
        <p:txBody>
          <a:bodyPr vert="horz" lIns="91440" tIns="45720" rIns="91440" bIns="45720" rtlCol="0" anchor="ctr">
            <a:noAutofit/>
          </a:bodyPr>
          <a:lstStyle/>
          <a:p>
            <a:pPr algn="ctr"/>
            <a:br>
              <a:rPr lang="en-US" sz="3600"/>
            </a:br>
            <a:br>
              <a:rPr lang="en-US" sz="3600"/>
            </a:br>
            <a:br>
              <a:rPr lang="en-US" sz="3600"/>
            </a:br>
            <a:br>
              <a:rPr lang="en-US" sz="3600"/>
            </a:br>
            <a:r>
              <a:rPr lang="en-US" sz="3600"/>
              <a:t>WV SCHOOLS RE-</a:t>
            </a:r>
            <a:r>
              <a:rPr lang="en-US" sz="3600" err="1"/>
              <a:t>ENTRy</a:t>
            </a:r>
            <a:r>
              <a:rPr lang="en-US" sz="3600"/>
              <a:t> GUIDELINES </a:t>
            </a:r>
            <a:br>
              <a:rPr lang="en-US" sz="3600"/>
            </a:br>
            <a:endParaRPr lang="en-US" sz="3600"/>
          </a:p>
        </p:txBody>
      </p:sp>
      <p:graphicFrame>
        <p:nvGraphicFramePr>
          <p:cNvPr id="6" name="Content Placeholder 3">
            <a:extLst>
              <a:ext uri="{FF2B5EF4-FFF2-40B4-BE49-F238E27FC236}">
                <a16:creationId xmlns:a16="http://schemas.microsoft.com/office/drawing/2014/main" id="{25AD273B-5151-4D00-ACCC-09802AEBB84C}"/>
              </a:ext>
            </a:extLst>
          </p:cNvPr>
          <p:cNvGraphicFramePr>
            <a:graphicFrameLocks noGrp="1"/>
          </p:cNvGraphicFramePr>
          <p:nvPr>
            <p:ph idx="1"/>
            <p:extLst>
              <p:ext uri="{D42A27DB-BD31-4B8C-83A1-F6EECF244321}">
                <p14:modId xmlns:p14="http://schemas.microsoft.com/office/powerpoint/2010/main" val="374397254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977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FDE04-BFB2-D947-8486-BDC098DC5AD5}"/>
              </a:ext>
            </a:extLst>
          </p:cNvPr>
          <p:cNvSpPr txBox="1"/>
          <p:nvPr/>
        </p:nvSpPr>
        <p:spPr>
          <a:xfrm>
            <a:off x="4929920" y="498816"/>
            <a:ext cx="6890028" cy="646331"/>
          </a:xfrm>
          <a:prstGeom prst="rect">
            <a:avLst/>
          </a:prstGeom>
          <a:noFill/>
        </p:spPr>
        <p:txBody>
          <a:bodyPr wrap="none" rtlCol="0">
            <a:spAutoFit/>
          </a:bodyPr>
          <a:lstStyle/>
          <a:p>
            <a:r>
              <a:rPr lang="en-US" sz="3600"/>
              <a:t>Basics of Dynamic Assessment</a:t>
            </a:r>
          </a:p>
        </p:txBody>
      </p:sp>
      <p:sp>
        <p:nvSpPr>
          <p:cNvPr id="4" name="TextBox 3">
            <a:extLst>
              <a:ext uri="{FF2B5EF4-FFF2-40B4-BE49-F238E27FC236}">
                <a16:creationId xmlns:a16="http://schemas.microsoft.com/office/drawing/2014/main" id="{06521520-FAB4-4ACA-865E-B3E2516E5DBB}"/>
              </a:ext>
            </a:extLst>
          </p:cNvPr>
          <p:cNvSpPr txBox="1"/>
          <p:nvPr/>
        </p:nvSpPr>
        <p:spPr>
          <a:xfrm>
            <a:off x="2186730" y="1152088"/>
            <a:ext cx="80003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r>
              <a:rPr lang="en-US" dirty="0"/>
              <a:t>Dynamic assessments can be completed during one session or over multiple sessions using the Test-Teach-Retest method. </a:t>
            </a:r>
            <a:endParaRPr lang="en-US"/>
          </a:p>
          <a:p>
            <a:pPr lvl="0"/>
            <a:endParaRPr lang="en-US" dirty="0"/>
          </a:p>
          <a:p>
            <a:r>
              <a:rPr lang="en-US" u="sng" dirty="0"/>
              <a:t>Test</a:t>
            </a:r>
            <a:r>
              <a:rPr lang="en-US" dirty="0"/>
              <a:t> - The student participates in a brief pretest which targets a specific skill.</a:t>
            </a:r>
          </a:p>
          <a:p>
            <a:endParaRPr lang="en-US" dirty="0"/>
          </a:p>
          <a:p>
            <a:r>
              <a:rPr lang="en-US" u="sng" dirty="0"/>
              <a:t>Teach</a:t>
            </a:r>
            <a:r>
              <a:rPr lang="en-US" u="sng"/>
              <a:t> </a:t>
            </a:r>
            <a:r>
              <a:rPr lang="en-US" dirty="0"/>
              <a:t>- The instructor provides the student with high-quality instruction, noting how the student responds to the instruction (modifiability or responsivity), which strategies work best, the student's transfer/application of the skill and the instructor's level of prompts and effort</a:t>
            </a:r>
            <a:r>
              <a:rPr lang="en-US"/>
              <a:t>.</a:t>
            </a:r>
            <a:endParaRPr lang="en-US" dirty="0"/>
          </a:p>
          <a:p>
            <a:endParaRPr lang="en-US" dirty="0"/>
          </a:p>
          <a:p>
            <a:r>
              <a:rPr lang="en-US" u="sng" dirty="0"/>
              <a:t>Retest</a:t>
            </a:r>
            <a:r>
              <a:rPr lang="en-US" u="sng"/>
              <a:t> </a:t>
            </a:r>
            <a:r>
              <a:rPr lang="en-US" dirty="0"/>
              <a:t>- The student participates in a brief post-test of the same targeted skill. While a comparison between the pretest and post-test is useful, the real focus should be on how the student responded to instruction and what strategies worked best</a:t>
            </a:r>
            <a:r>
              <a:rPr lang="en-US"/>
              <a:t>.</a:t>
            </a:r>
            <a:endParaRPr lang="en-US" dirty="0"/>
          </a:p>
          <a:p>
            <a:pPr lvl="0"/>
            <a:endParaRPr lang="en-US" dirty="0"/>
          </a:p>
        </p:txBody>
      </p:sp>
    </p:spTree>
    <p:extLst>
      <p:ext uri="{BB962C8B-B14F-4D97-AF65-F5344CB8AC3E}">
        <p14:creationId xmlns:p14="http://schemas.microsoft.com/office/powerpoint/2010/main" val="2508925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FDE04-BFB2-D947-8486-BDC098DC5AD5}"/>
              </a:ext>
            </a:extLst>
          </p:cNvPr>
          <p:cNvSpPr txBox="1"/>
          <p:nvPr/>
        </p:nvSpPr>
        <p:spPr>
          <a:xfrm>
            <a:off x="4929920" y="498816"/>
            <a:ext cx="6890028" cy="646331"/>
          </a:xfrm>
          <a:prstGeom prst="rect">
            <a:avLst/>
          </a:prstGeom>
          <a:noFill/>
        </p:spPr>
        <p:txBody>
          <a:bodyPr wrap="none" rtlCol="0">
            <a:spAutoFit/>
          </a:bodyPr>
          <a:lstStyle/>
          <a:p>
            <a:r>
              <a:rPr lang="en-US" sz="3600"/>
              <a:t>Basics of Dynamic Assessment</a:t>
            </a:r>
          </a:p>
        </p:txBody>
      </p:sp>
      <p:sp>
        <p:nvSpPr>
          <p:cNvPr id="4" name="TextBox 3">
            <a:extLst>
              <a:ext uri="{FF2B5EF4-FFF2-40B4-BE49-F238E27FC236}">
                <a16:creationId xmlns:a16="http://schemas.microsoft.com/office/drawing/2014/main" id="{06521520-FAB4-4ACA-865E-B3E2516E5DBB}"/>
              </a:ext>
            </a:extLst>
          </p:cNvPr>
          <p:cNvSpPr txBox="1"/>
          <p:nvPr/>
        </p:nvSpPr>
        <p:spPr>
          <a:xfrm>
            <a:off x="2095850" y="1678561"/>
            <a:ext cx="800030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p>
          <a:p>
            <a:r>
              <a:rPr lang="en-US" sz="2400" b="1" dirty="0"/>
              <a:t>Graduated Prompting</a:t>
            </a:r>
            <a:endParaRPr lang="en-US" sz="2400" dirty="0"/>
          </a:p>
          <a:p>
            <a:endParaRPr lang="en-US" sz="2400" dirty="0"/>
          </a:p>
          <a:p>
            <a:r>
              <a:rPr lang="en-US" sz="2400" dirty="0"/>
              <a:t>When teaching a new skill, the instructor uses a series of prompts (prompt hierarchy) from minimal, indirect cues to maximal, direct models or examples. The less assistance or prompts needed for success, the better the student's modifiability. Again, the examiner is looking at the student's response to cues, from indirect to explicit instruction</a:t>
            </a:r>
            <a:r>
              <a:rPr lang="en-US" sz="2400"/>
              <a:t>.</a:t>
            </a:r>
            <a:endParaRPr lang="en-US" sz="2400" dirty="0"/>
          </a:p>
          <a:p>
            <a:pPr lvl="0"/>
            <a:endParaRPr lang="en-US" dirty="0"/>
          </a:p>
        </p:txBody>
      </p:sp>
    </p:spTree>
    <p:extLst>
      <p:ext uri="{BB962C8B-B14F-4D97-AF65-F5344CB8AC3E}">
        <p14:creationId xmlns:p14="http://schemas.microsoft.com/office/powerpoint/2010/main" val="46039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EE9C7-97C1-4A07-810E-FB6AE22CC0CA}"/>
              </a:ext>
            </a:extLst>
          </p:cNvPr>
          <p:cNvPicPr>
            <a:picLocks noChangeAspect="1"/>
          </p:cNvPicPr>
          <p:nvPr/>
        </p:nvPicPr>
        <p:blipFill rotWithShape="1">
          <a:blip r:embed="rId2">
            <a:alphaModFix amt="40000"/>
          </a:blip>
          <a:srcRect t="8372" b="7358"/>
          <a:stretch/>
        </p:blipFill>
        <p:spPr>
          <a:xfrm>
            <a:off x="20" y="10"/>
            <a:ext cx="12191980" cy="6857990"/>
          </a:xfrm>
          <a:prstGeom prst="rect">
            <a:avLst/>
          </a:prstGeom>
        </p:spPr>
      </p:pic>
      <p:sp>
        <p:nvSpPr>
          <p:cNvPr id="2" name="TextBox 1">
            <a:extLst>
              <a:ext uri="{FF2B5EF4-FFF2-40B4-BE49-F238E27FC236}">
                <a16:creationId xmlns:a16="http://schemas.microsoft.com/office/drawing/2014/main" id="{BE028705-3FF9-FF48-A7D4-E0BF26BCD5BE}"/>
              </a:ext>
            </a:extLst>
          </p:cNvPr>
          <p:cNvSpPr txBox="1"/>
          <p:nvPr/>
        </p:nvSpPr>
        <p:spPr>
          <a:xfrm>
            <a:off x="1371600" y="2237173"/>
            <a:ext cx="9448800" cy="2229724"/>
          </a:xfrm>
          <a:prstGeom prst="rect">
            <a:avLst/>
          </a:prstGeom>
          <a:solidFill>
            <a:schemeClr val="accent6">
              <a:lumMod val="50000"/>
            </a:schemeClr>
          </a:solidFill>
        </p:spPr>
        <p:txBody>
          <a:bodyPr vert="horz" lIns="91440" tIns="45720" rIns="91440" bIns="45720" rtlCol="0" anchor="b">
            <a:normAutofit/>
          </a:bodyPr>
          <a:lstStyle/>
          <a:p>
            <a:pPr algn="ctr" defTabSz="914400">
              <a:lnSpc>
                <a:spcPct val="90000"/>
              </a:lnSpc>
              <a:spcBef>
                <a:spcPct val="0"/>
              </a:spcBef>
              <a:spcAft>
                <a:spcPts val="600"/>
              </a:spcAft>
            </a:pPr>
            <a:r>
              <a:rPr lang="en-US" sz="7200" cap="all">
                <a:latin typeface="+mj-lt"/>
                <a:ea typeface="+mj-ea"/>
                <a:cs typeface="+mj-cs"/>
              </a:rPr>
              <a:t>I have all my info.  Now what? </a:t>
            </a:r>
          </a:p>
        </p:txBody>
      </p:sp>
    </p:spTree>
    <p:extLst>
      <p:ext uri="{BB962C8B-B14F-4D97-AF65-F5344CB8AC3E}">
        <p14:creationId xmlns:p14="http://schemas.microsoft.com/office/powerpoint/2010/main" val="263845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80C0B-156A-4204-BA9F-D0783A77F778}"/>
              </a:ext>
            </a:extLst>
          </p:cNvPr>
          <p:cNvSpPr txBox="1"/>
          <p:nvPr/>
        </p:nvSpPr>
        <p:spPr>
          <a:xfrm>
            <a:off x="450239" y="2151727"/>
            <a:ext cx="298088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200"/>
              <a:t>INTERPRETING RESULTS Based on the Following Scenarios:</a:t>
            </a:r>
          </a:p>
        </p:txBody>
      </p:sp>
      <p:graphicFrame>
        <p:nvGraphicFramePr>
          <p:cNvPr id="5" name="TextBox 2">
            <a:extLst>
              <a:ext uri="{FF2B5EF4-FFF2-40B4-BE49-F238E27FC236}">
                <a16:creationId xmlns:a16="http://schemas.microsoft.com/office/drawing/2014/main" id="{2CFC447F-6CFA-4089-BC81-D7FCF38C186F}"/>
              </a:ext>
            </a:extLst>
          </p:cNvPr>
          <p:cNvGraphicFramePr/>
          <p:nvPr>
            <p:extLst>
              <p:ext uri="{D42A27DB-BD31-4B8C-83A1-F6EECF244321}">
                <p14:modId xmlns:p14="http://schemas.microsoft.com/office/powerpoint/2010/main" val="263736563"/>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13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9DF25-9C93-3C48-964E-2192B6B9B3C3}"/>
              </a:ext>
            </a:extLst>
          </p:cNvPr>
          <p:cNvSpPr txBox="1"/>
          <p:nvPr/>
        </p:nvSpPr>
        <p:spPr>
          <a:xfrm>
            <a:off x="432486" y="4691122"/>
            <a:ext cx="4596714" cy="1200329"/>
          </a:xfrm>
          <a:prstGeom prst="rect">
            <a:avLst/>
          </a:prstGeom>
          <a:noFill/>
        </p:spPr>
        <p:txBody>
          <a:bodyPr wrap="square" rtlCol="0">
            <a:spAutoFit/>
          </a:bodyPr>
          <a:lstStyle/>
          <a:p>
            <a:pPr fontAlgn="base"/>
            <a:r>
              <a:rPr lang="en-US" sz="2400"/>
              <a:t>A complete standardized evaluation was completed virtually </a:t>
            </a:r>
          </a:p>
        </p:txBody>
      </p:sp>
      <p:graphicFrame>
        <p:nvGraphicFramePr>
          <p:cNvPr id="4" name="Diagram 3">
            <a:extLst>
              <a:ext uri="{FF2B5EF4-FFF2-40B4-BE49-F238E27FC236}">
                <a16:creationId xmlns:a16="http://schemas.microsoft.com/office/drawing/2014/main" id="{34186F40-DCFE-7541-94A2-DF446C840B05}"/>
              </a:ext>
            </a:extLst>
          </p:cNvPr>
          <p:cNvGraphicFramePr/>
          <p:nvPr>
            <p:extLst>
              <p:ext uri="{D42A27DB-BD31-4B8C-83A1-F6EECF244321}">
                <p14:modId xmlns:p14="http://schemas.microsoft.com/office/powerpoint/2010/main" val="2979109890"/>
              </p:ext>
            </p:extLst>
          </p:nvPr>
        </p:nvGraphicFramePr>
        <p:xfrm>
          <a:off x="902044" y="457199"/>
          <a:ext cx="11170508" cy="601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3F0034F4-FF01-BE40-B8E1-2CDA4DBD31F8}"/>
              </a:ext>
            </a:extLst>
          </p:cNvPr>
          <p:cNvCxnSpPr>
            <a:cxnSpLocks/>
          </p:cNvCxnSpPr>
          <p:nvPr/>
        </p:nvCxnSpPr>
        <p:spPr>
          <a:xfrm flipV="1">
            <a:off x="4250724" y="1431235"/>
            <a:ext cx="778476" cy="717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90976A-6C85-1942-911B-B86C0EE147E6}"/>
              </a:ext>
            </a:extLst>
          </p:cNvPr>
          <p:cNvCxnSpPr>
            <a:cxnSpLocks/>
          </p:cNvCxnSpPr>
          <p:nvPr/>
        </p:nvCxnSpPr>
        <p:spPr>
          <a:xfrm>
            <a:off x="4250724" y="2743200"/>
            <a:ext cx="778476" cy="758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9A56D9-728C-E84F-962F-CB7CF9ED3EEE}"/>
              </a:ext>
            </a:extLst>
          </p:cNvPr>
          <p:cNvCxnSpPr>
            <a:cxnSpLocks/>
          </p:cNvCxnSpPr>
          <p:nvPr/>
        </p:nvCxnSpPr>
        <p:spPr>
          <a:xfrm flipV="1">
            <a:off x="7475838" y="2533135"/>
            <a:ext cx="803189" cy="741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2FA9AB-65B0-6247-84AA-009122BB5A20}"/>
              </a:ext>
            </a:extLst>
          </p:cNvPr>
          <p:cNvCxnSpPr>
            <a:cxnSpLocks/>
          </p:cNvCxnSpPr>
          <p:nvPr/>
        </p:nvCxnSpPr>
        <p:spPr>
          <a:xfrm>
            <a:off x="7475838" y="3669957"/>
            <a:ext cx="803189" cy="6301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ight Arrow 20">
            <a:extLst>
              <a:ext uri="{FF2B5EF4-FFF2-40B4-BE49-F238E27FC236}">
                <a16:creationId xmlns:a16="http://schemas.microsoft.com/office/drawing/2014/main" id="{79144507-61BC-D54C-B8FC-74D24695F7AA}"/>
              </a:ext>
            </a:extLst>
          </p:cNvPr>
          <p:cNvSpPr/>
          <p:nvPr/>
        </p:nvSpPr>
        <p:spPr>
          <a:xfrm>
            <a:off x="358345" y="2048503"/>
            <a:ext cx="128510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1354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9DF25-9C93-3C48-964E-2192B6B9B3C3}"/>
              </a:ext>
            </a:extLst>
          </p:cNvPr>
          <p:cNvSpPr txBox="1"/>
          <p:nvPr/>
        </p:nvSpPr>
        <p:spPr>
          <a:xfrm>
            <a:off x="432486" y="4691122"/>
            <a:ext cx="4596714" cy="1200329"/>
          </a:xfrm>
          <a:prstGeom prst="rect">
            <a:avLst/>
          </a:prstGeom>
          <a:noFill/>
        </p:spPr>
        <p:txBody>
          <a:bodyPr wrap="square" rtlCol="0">
            <a:spAutoFit/>
          </a:bodyPr>
          <a:lstStyle/>
          <a:p>
            <a:pPr fontAlgn="base"/>
            <a:r>
              <a:rPr lang="en-US" sz="2400"/>
              <a:t>Portions of a standardized evaluation were completed virtually </a:t>
            </a:r>
          </a:p>
        </p:txBody>
      </p:sp>
      <p:sp>
        <p:nvSpPr>
          <p:cNvPr id="21" name="Right Arrow 20">
            <a:extLst>
              <a:ext uri="{FF2B5EF4-FFF2-40B4-BE49-F238E27FC236}">
                <a16:creationId xmlns:a16="http://schemas.microsoft.com/office/drawing/2014/main" id="{79144507-61BC-D54C-B8FC-74D24695F7AA}"/>
              </a:ext>
            </a:extLst>
          </p:cNvPr>
          <p:cNvSpPr/>
          <p:nvPr/>
        </p:nvSpPr>
        <p:spPr>
          <a:xfrm>
            <a:off x="189012" y="2655281"/>
            <a:ext cx="128510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10DA1ED1-4436-6846-8A39-52E3FBA87DBD}"/>
              </a:ext>
            </a:extLst>
          </p:cNvPr>
          <p:cNvGraphicFramePr/>
          <p:nvPr>
            <p:extLst>
              <p:ext uri="{D42A27DB-BD31-4B8C-83A1-F6EECF244321}">
                <p14:modId xmlns:p14="http://schemas.microsoft.com/office/powerpoint/2010/main" val="3880339405"/>
              </p:ext>
            </p:extLst>
          </p:nvPr>
        </p:nvGraphicFramePr>
        <p:xfrm>
          <a:off x="902044" y="457199"/>
          <a:ext cx="11170508" cy="601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07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9DF25-9C93-3C48-964E-2192B6B9B3C3}"/>
              </a:ext>
            </a:extLst>
          </p:cNvPr>
          <p:cNvSpPr txBox="1"/>
          <p:nvPr/>
        </p:nvSpPr>
        <p:spPr>
          <a:xfrm>
            <a:off x="432486" y="4691122"/>
            <a:ext cx="4596714" cy="1569660"/>
          </a:xfrm>
          <a:prstGeom prst="rect">
            <a:avLst/>
          </a:prstGeom>
          <a:noFill/>
        </p:spPr>
        <p:txBody>
          <a:bodyPr wrap="square" rtlCol="0">
            <a:spAutoFit/>
          </a:bodyPr>
          <a:lstStyle/>
          <a:p>
            <a:pPr fontAlgn="base"/>
            <a:r>
              <a:rPr lang="en-US" sz="2400"/>
              <a:t>No standardized evaluation was completed virtually but have information to consider a dynamic assessment </a:t>
            </a:r>
          </a:p>
        </p:txBody>
      </p:sp>
      <p:sp>
        <p:nvSpPr>
          <p:cNvPr id="21" name="Right Arrow 20">
            <a:extLst>
              <a:ext uri="{FF2B5EF4-FFF2-40B4-BE49-F238E27FC236}">
                <a16:creationId xmlns:a16="http://schemas.microsoft.com/office/drawing/2014/main" id="{79144507-61BC-D54C-B8FC-74D24695F7AA}"/>
              </a:ext>
            </a:extLst>
          </p:cNvPr>
          <p:cNvSpPr/>
          <p:nvPr/>
        </p:nvSpPr>
        <p:spPr>
          <a:xfrm>
            <a:off x="358345" y="2048503"/>
            <a:ext cx="128510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7AB7E3FD-F379-1C46-BB22-860511481856}"/>
              </a:ext>
            </a:extLst>
          </p:cNvPr>
          <p:cNvGraphicFramePr/>
          <p:nvPr>
            <p:extLst>
              <p:ext uri="{D42A27DB-BD31-4B8C-83A1-F6EECF244321}">
                <p14:modId xmlns:p14="http://schemas.microsoft.com/office/powerpoint/2010/main" val="3262179235"/>
              </p:ext>
            </p:extLst>
          </p:nvPr>
        </p:nvGraphicFramePr>
        <p:xfrm>
          <a:off x="902044" y="457199"/>
          <a:ext cx="11170508" cy="601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67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9DF25-9C93-3C48-964E-2192B6B9B3C3}"/>
              </a:ext>
            </a:extLst>
          </p:cNvPr>
          <p:cNvSpPr txBox="1"/>
          <p:nvPr/>
        </p:nvSpPr>
        <p:spPr>
          <a:xfrm>
            <a:off x="432486" y="4691122"/>
            <a:ext cx="4596714" cy="1200329"/>
          </a:xfrm>
          <a:prstGeom prst="rect">
            <a:avLst/>
          </a:prstGeom>
          <a:noFill/>
        </p:spPr>
        <p:txBody>
          <a:bodyPr wrap="square" rtlCol="0">
            <a:spAutoFit/>
          </a:bodyPr>
          <a:lstStyle/>
          <a:p>
            <a:pPr fontAlgn="base"/>
            <a:r>
              <a:rPr lang="en-US" sz="2400"/>
              <a:t>No standardized evaluation was completed, no additional information </a:t>
            </a:r>
          </a:p>
        </p:txBody>
      </p:sp>
      <p:graphicFrame>
        <p:nvGraphicFramePr>
          <p:cNvPr id="4" name="Diagram 3">
            <a:extLst>
              <a:ext uri="{FF2B5EF4-FFF2-40B4-BE49-F238E27FC236}">
                <a16:creationId xmlns:a16="http://schemas.microsoft.com/office/drawing/2014/main" id="{34186F40-DCFE-7541-94A2-DF446C840B05}"/>
              </a:ext>
            </a:extLst>
          </p:cNvPr>
          <p:cNvGraphicFramePr/>
          <p:nvPr>
            <p:extLst>
              <p:ext uri="{D42A27DB-BD31-4B8C-83A1-F6EECF244321}">
                <p14:modId xmlns:p14="http://schemas.microsoft.com/office/powerpoint/2010/main" val="2934625762"/>
              </p:ext>
            </p:extLst>
          </p:nvPr>
        </p:nvGraphicFramePr>
        <p:xfrm>
          <a:off x="902044" y="457199"/>
          <a:ext cx="11170508" cy="601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3F0034F4-FF01-BE40-B8E1-2CDA4DBD31F8}"/>
              </a:ext>
            </a:extLst>
          </p:cNvPr>
          <p:cNvCxnSpPr>
            <a:cxnSpLocks/>
          </p:cNvCxnSpPr>
          <p:nvPr/>
        </p:nvCxnSpPr>
        <p:spPr>
          <a:xfrm flipV="1">
            <a:off x="4250724" y="1408671"/>
            <a:ext cx="778476" cy="758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90976A-6C85-1942-911B-B86C0EE147E6}"/>
              </a:ext>
            </a:extLst>
          </p:cNvPr>
          <p:cNvCxnSpPr>
            <a:cxnSpLocks/>
          </p:cNvCxnSpPr>
          <p:nvPr/>
        </p:nvCxnSpPr>
        <p:spPr>
          <a:xfrm>
            <a:off x="4250724" y="2743200"/>
            <a:ext cx="778476" cy="758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9A56D9-728C-E84F-962F-CB7CF9ED3EEE}"/>
              </a:ext>
            </a:extLst>
          </p:cNvPr>
          <p:cNvCxnSpPr>
            <a:cxnSpLocks/>
          </p:cNvCxnSpPr>
          <p:nvPr/>
        </p:nvCxnSpPr>
        <p:spPr>
          <a:xfrm flipV="1">
            <a:off x="7475838" y="2533135"/>
            <a:ext cx="803189" cy="741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2FA9AB-65B0-6247-84AA-009122BB5A20}"/>
              </a:ext>
            </a:extLst>
          </p:cNvPr>
          <p:cNvCxnSpPr>
            <a:cxnSpLocks/>
          </p:cNvCxnSpPr>
          <p:nvPr/>
        </p:nvCxnSpPr>
        <p:spPr>
          <a:xfrm>
            <a:off x="7475838" y="3669957"/>
            <a:ext cx="803189" cy="6301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ight Arrow 20">
            <a:extLst>
              <a:ext uri="{FF2B5EF4-FFF2-40B4-BE49-F238E27FC236}">
                <a16:creationId xmlns:a16="http://schemas.microsoft.com/office/drawing/2014/main" id="{79144507-61BC-D54C-B8FC-74D24695F7AA}"/>
              </a:ext>
            </a:extLst>
          </p:cNvPr>
          <p:cNvSpPr/>
          <p:nvPr/>
        </p:nvSpPr>
        <p:spPr>
          <a:xfrm>
            <a:off x="358345" y="2048503"/>
            <a:ext cx="128510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1311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5518F-B866-D14B-A4A3-D63228C916C6}"/>
              </a:ext>
            </a:extLst>
          </p:cNvPr>
          <p:cNvSpPr txBox="1"/>
          <p:nvPr/>
        </p:nvSpPr>
        <p:spPr>
          <a:xfrm>
            <a:off x="506627" y="2391032"/>
            <a:ext cx="4839732" cy="1569660"/>
          </a:xfrm>
          <a:prstGeom prst="rect">
            <a:avLst/>
          </a:prstGeom>
          <a:noFill/>
        </p:spPr>
        <p:txBody>
          <a:bodyPr wrap="square" rtlCol="0">
            <a:spAutoFit/>
          </a:bodyPr>
          <a:lstStyle/>
          <a:p>
            <a:pPr fontAlgn="base"/>
            <a:r>
              <a:rPr lang="en-US" sz="3200" cap="all"/>
              <a:t>REPORTING AND DOCUMENTATION </a:t>
            </a:r>
          </a:p>
          <a:p>
            <a:pPr fontAlgn="base"/>
            <a:r>
              <a:rPr lang="en-US" sz="3200" cap="all"/>
              <a:t>OF RESULTS </a:t>
            </a:r>
          </a:p>
        </p:txBody>
      </p:sp>
      <p:sp>
        <p:nvSpPr>
          <p:cNvPr id="3" name="TextBox 2">
            <a:extLst>
              <a:ext uri="{FF2B5EF4-FFF2-40B4-BE49-F238E27FC236}">
                <a16:creationId xmlns:a16="http://schemas.microsoft.com/office/drawing/2014/main" id="{6A3EA48D-BDA0-2542-83AA-2FD24DF505FC}"/>
              </a:ext>
            </a:extLst>
          </p:cNvPr>
          <p:cNvSpPr txBox="1"/>
          <p:nvPr/>
        </p:nvSpPr>
        <p:spPr>
          <a:xfrm>
            <a:off x="6845641" y="1288705"/>
            <a:ext cx="4374292" cy="923330"/>
          </a:xfrm>
          <a:prstGeom prst="rect">
            <a:avLst/>
          </a:prstGeom>
          <a:solidFill>
            <a:schemeClr val="accent3"/>
          </a:solidFill>
        </p:spPr>
        <p:txBody>
          <a:bodyPr wrap="square" rtlCol="0">
            <a:spAutoFit/>
          </a:bodyPr>
          <a:lstStyle/>
          <a:p>
            <a:pPr fontAlgn="base"/>
            <a:r>
              <a:rPr lang="en-US"/>
              <a:t>…have enough information to move forward and completed the full evaluation virtually.  </a:t>
            </a:r>
          </a:p>
        </p:txBody>
      </p:sp>
      <p:sp>
        <p:nvSpPr>
          <p:cNvPr id="4" name="TextBox 3">
            <a:extLst>
              <a:ext uri="{FF2B5EF4-FFF2-40B4-BE49-F238E27FC236}">
                <a16:creationId xmlns:a16="http://schemas.microsoft.com/office/drawing/2014/main" id="{19820128-2781-934A-8B21-464E223A75EA}"/>
              </a:ext>
            </a:extLst>
          </p:cNvPr>
          <p:cNvSpPr txBox="1"/>
          <p:nvPr/>
        </p:nvSpPr>
        <p:spPr>
          <a:xfrm>
            <a:off x="6845641" y="552273"/>
            <a:ext cx="3818239" cy="523220"/>
          </a:xfrm>
          <a:prstGeom prst="rect">
            <a:avLst/>
          </a:prstGeom>
          <a:noFill/>
        </p:spPr>
        <p:txBody>
          <a:bodyPr wrap="square" rtlCol="0">
            <a:spAutoFit/>
          </a:bodyPr>
          <a:lstStyle/>
          <a:p>
            <a:r>
              <a:rPr lang="en-US" sz="2800">
                <a:solidFill>
                  <a:srgbClr val="FF0000"/>
                </a:solidFill>
              </a:rPr>
              <a:t>What to do if you…</a:t>
            </a:r>
          </a:p>
        </p:txBody>
      </p:sp>
      <p:sp>
        <p:nvSpPr>
          <p:cNvPr id="5" name="TextBox 4">
            <a:extLst>
              <a:ext uri="{FF2B5EF4-FFF2-40B4-BE49-F238E27FC236}">
                <a16:creationId xmlns:a16="http://schemas.microsoft.com/office/drawing/2014/main" id="{737057E1-2E7A-3A4E-85EA-837766AEB6F8}"/>
              </a:ext>
            </a:extLst>
          </p:cNvPr>
          <p:cNvSpPr txBox="1"/>
          <p:nvPr/>
        </p:nvSpPr>
        <p:spPr>
          <a:xfrm>
            <a:off x="6845642" y="2720366"/>
            <a:ext cx="4374291" cy="646331"/>
          </a:xfrm>
          <a:prstGeom prst="rect">
            <a:avLst/>
          </a:prstGeom>
          <a:solidFill>
            <a:schemeClr val="accent3"/>
          </a:solidFill>
        </p:spPr>
        <p:txBody>
          <a:bodyPr wrap="square" rtlCol="0">
            <a:spAutoFit/>
          </a:bodyPr>
          <a:lstStyle/>
          <a:p>
            <a:r>
              <a:rPr lang="en-US"/>
              <a:t>…completed portions of a standardized evaluation virtually .</a:t>
            </a:r>
          </a:p>
        </p:txBody>
      </p:sp>
      <p:sp>
        <p:nvSpPr>
          <p:cNvPr id="6" name="TextBox 5">
            <a:extLst>
              <a:ext uri="{FF2B5EF4-FFF2-40B4-BE49-F238E27FC236}">
                <a16:creationId xmlns:a16="http://schemas.microsoft.com/office/drawing/2014/main" id="{FACB2742-5FF1-494F-ADFF-2075FC18F322}"/>
              </a:ext>
            </a:extLst>
          </p:cNvPr>
          <p:cNvSpPr txBox="1"/>
          <p:nvPr/>
        </p:nvSpPr>
        <p:spPr>
          <a:xfrm>
            <a:off x="6845641" y="3875028"/>
            <a:ext cx="4374291" cy="1200329"/>
          </a:xfrm>
          <a:prstGeom prst="rect">
            <a:avLst/>
          </a:prstGeom>
          <a:solidFill>
            <a:schemeClr val="accent3"/>
          </a:solidFill>
        </p:spPr>
        <p:txBody>
          <a:bodyPr wrap="square" rtlCol="0">
            <a:spAutoFit/>
          </a:bodyPr>
          <a:lstStyle/>
          <a:p>
            <a:pPr fontAlgn="base"/>
            <a:r>
              <a:rPr lang="en-US"/>
              <a:t>…have information to consider a dynamic assessment but no standardized evaluation was completed virtually</a:t>
            </a:r>
          </a:p>
        </p:txBody>
      </p:sp>
      <p:sp>
        <p:nvSpPr>
          <p:cNvPr id="7" name="TextBox 6">
            <a:extLst>
              <a:ext uri="{FF2B5EF4-FFF2-40B4-BE49-F238E27FC236}">
                <a16:creationId xmlns:a16="http://schemas.microsoft.com/office/drawing/2014/main" id="{C5EC1C64-01EB-9A40-B954-605FE3AAE4ED}"/>
              </a:ext>
            </a:extLst>
          </p:cNvPr>
          <p:cNvSpPr txBox="1"/>
          <p:nvPr/>
        </p:nvSpPr>
        <p:spPr>
          <a:xfrm>
            <a:off x="6845641" y="5565693"/>
            <a:ext cx="4374291" cy="923330"/>
          </a:xfrm>
          <a:prstGeom prst="rect">
            <a:avLst/>
          </a:prstGeom>
          <a:solidFill>
            <a:schemeClr val="accent3"/>
          </a:solidFill>
        </p:spPr>
        <p:txBody>
          <a:bodyPr wrap="square" rtlCol="0">
            <a:spAutoFit/>
          </a:bodyPr>
          <a:lstStyle/>
          <a:p>
            <a:pPr fontAlgn="base"/>
            <a:r>
              <a:rPr lang="en-US"/>
              <a:t>No standardized evaluation was completed, no additional information </a:t>
            </a:r>
          </a:p>
        </p:txBody>
      </p:sp>
      <p:pic>
        <p:nvPicPr>
          <p:cNvPr id="9" name="Graphic 8" descr="Document">
            <a:extLst>
              <a:ext uri="{FF2B5EF4-FFF2-40B4-BE49-F238E27FC236}">
                <a16:creationId xmlns:a16="http://schemas.microsoft.com/office/drawing/2014/main" id="{D8691A90-D000-CF46-8F8A-13BB556B80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26493" y="4427158"/>
            <a:ext cx="1600200" cy="1600200"/>
          </a:xfrm>
          <a:prstGeom prst="rect">
            <a:avLst/>
          </a:prstGeom>
        </p:spPr>
      </p:pic>
    </p:spTree>
    <p:extLst>
      <p:ext uri="{BB962C8B-B14F-4D97-AF65-F5344CB8AC3E}">
        <p14:creationId xmlns:p14="http://schemas.microsoft.com/office/powerpoint/2010/main" val="4124532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1846A-03A1-9942-9D4D-2FE7441FD24E}"/>
              </a:ext>
            </a:extLst>
          </p:cNvPr>
          <p:cNvSpPr/>
          <p:nvPr/>
        </p:nvSpPr>
        <p:spPr>
          <a:xfrm>
            <a:off x="2959442" y="503020"/>
            <a:ext cx="7339914" cy="1231106"/>
          </a:xfrm>
          <a:prstGeom prst="rect">
            <a:avLst/>
          </a:prstGeom>
          <a:ln>
            <a:solidFill>
              <a:schemeClr val="accent1"/>
            </a:solidFill>
          </a:ln>
        </p:spPr>
        <p:txBody>
          <a:bodyPr wrap="square">
            <a:spAutoFit/>
          </a:bodyPr>
          <a:lstStyle/>
          <a:p>
            <a:pPr algn="ctr" fontAlgn="base"/>
            <a:r>
              <a:rPr lang="en-US" sz="2800">
                <a:latin typeface="Cambria" panose="02040503050406030204" pitchFamily="18" charset="0"/>
              </a:rPr>
              <a:t>I have enough information to move forward, </a:t>
            </a:r>
          </a:p>
          <a:p>
            <a:pPr algn="ctr" fontAlgn="base"/>
            <a:r>
              <a:rPr lang="en-US" sz="2800">
                <a:latin typeface="Cambria" panose="02040503050406030204" pitchFamily="18" charset="0"/>
              </a:rPr>
              <a:t>and I completed the full evaluation virtually.  </a:t>
            </a:r>
          </a:p>
          <a:p>
            <a:pPr fontAlgn="base">
              <a:buFont typeface="+mj-lt"/>
              <a:buAutoNum type="arabicPeriod"/>
            </a:pPr>
            <a:endParaRPr lang="en-US">
              <a:latin typeface="Cambria" panose="02040503050406030204" pitchFamily="18" charset="0"/>
            </a:endParaRPr>
          </a:p>
        </p:txBody>
      </p:sp>
      <p:sp>
        <p:nvSpPr>
          <p:cNvPr id="5" name="TextBox 4">
            <a:extLst>
              <a:ext uri="{FF2B5EF4-FFF2-40B4-BE49-F238E27FC236}">
                <a16:creationId xmlns:a16="http://schemas.microsoft.com/office/drawing/2014/main" id="{85334DB2-B38B-7746-AE27-5B160DD50A59}"/>
              </a:ext>
            </a:extLst>
          </p:cNvPr>
          <p:cNvSpPr txBox="1"/>
          <p:nvPr/>
        </p:nvSpPr>
        <p:spPr>
          <a:xfrm>
            <a:off x="6143644" y="1908171"/>
            <a:ext cx="5846304" cy="9233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Several assessments do not have standardized data to use when the assessment is administered virtually. </a:t>
            </a:r>
          </a:p>
          <a:p>
            <a:pPr fontAlgn="base">
              <a:buFont typeface="+mj-lt"/>
              <a:buAutoNum type="arabicPeriod"/>
            </a:pPr>
            <a:endParaRPr lang="en-US">
              <a:latin typeface="Cambria" panose="02040503050406030204" pitchFamily="18" charset="0"/>
            </a:endParaRPr>
          </a:p>
        </p:txBody>
      </p:sp>
      <p:sp>
        <p:nvSpPr>
          <p:cNvPr id="6" name="TextBox 5">
            <a:extLst>
              <a:ext uri="{FF2B5EF4-FFF2-40B4-BE49-F238E27FC236}">
                <a16:creationId xmlns:a16="http://schemas.microsoft.com/office/drawing/2014/main" id="{F0D66F51-C304-D349-A2C9-DF1D4775CFA8}"/>
              </a:ext>
            </a:extLst>
          </p:cNvPr>
          <p:cNvSpPr txBox="1"/>
          <p:nvPr/>
        </p:nvSpPr>
        <p:spPr>
          <a:xfrm>
            <a:off x="440339" y="3168213"/>
            <a:ext cx="5038206" cy="30469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sz="1200" i="1"/>
              <a:t>In these cases, you can use a version of the following examples to include in your report to address this:  </a:t>
            </a:r>
          </a:p>
          <a:p>
            <a:pPr fontAlgn="base"/>
            <a:r>
              <a:rPr lang="en-US" sz="1200" i="1"/>
              <a:t> </a:t>
            </a:r>
          </a:p>
          <a:p>
            <a:r>
              <a:rPr lang="en-US" sz="1200"/>
              <a:t>Sept 2019: ASHA Live Chat on assessment via </a:t>
            </a:r>
            <a:r>
              <a:rPr lang="en-US" sz="1200" err="1"/>
              <a:t>telepractice</a:t>
            </a:r>
            <a:r>
              <a:rPr lang="en-US" sz="1200"/>
              <a:t> </a:t>
            </a:r>
          </a:p>
          <a:p>
            <a:r>
              <a:rPr lang="en-US" sz="1200">
                <a:solidFill>
                  <a:schemeClr val="tx1"/>
                </a:solidFill>
                <a:hlinkClick r:id="rId2">
                  <a:extLst>
                    <a:ext uri="{A12FA001-AC4F-418D-AE19-62706E023703}">
                      <ahyp:hlinkClr xmlns:ahyp="http://schemas.microsoft.com/office/drawing/2018/hyperlinkcolor" val="tx"/>
                    </a:ext>
                  </a:extLst>
                </a:hlinkClick>
              </a:rPr>
              <a:t>ASHA source link</a:t>
            </a:r>
            <a:endParaRPr lang="en-US" sz="1200">
              <a:solidFill>
                <a:schemeClr val="tx1"/>
              </a:solidFill>
            </a:endParaRPr>
          </a:p>
          <a:p>
            <a:endParaRPr lang="en-US" sz="1200">
              <a:solidFill>
                <a:schemeClr val="tx1"/>
              </a:solidFill>
            </a:endParaRPr>
          </a:p>
          <a:p>
            <a:r>
              <a:rPr lang="en-US" sz="1200"/>
              <a:t>NO! </a:t>
            </a:r>
            <a:r>
              <a:rPr lang="en-US" sz="1200" i="1"/>
              <a:t>“Scores should be interpreted with caution.”</a:t>
            </a:r>
            <a:br>
              <a:rPr lang="en-US" sz="1200" i="1"/>
            </a:br>
            <a:r>
              <a:rPr lang="en-US" sz="1200"/>
              <a:t>YES! </a:t>
            </a:r>
            <a:r>
              <a:rPr lang="en-US" sz="1200" i="1"/>
              <a:t>This assessment was administered via </a:t>
            </a:r>
            <a:r>
              <a:rPr lang="en-US" sz="1200" i="1" err="1"/>
              <a:t>telepractice</a:t>
            </a:r>
            <a:r>
              <a:rPr lang="en-US" sz="1200" i="1"/>
              <a:t>. CELF was used as the normative measure, and initial evidence for the </a:t>
            </a:r>
            <a:endParaRPr lang="en-US" sz="1200"/>
          </a:p>
          <a:p>
            <a:r>
              <a:rPr lang="en-US" sz="1200" i="1"/>
              <a:t>equivalence of scores with face‐to‐face administration has been established by empirical research</a:t>
            </a:r>
            <a:r>
              <a:rPr lang="en-US" sz="1200"/>
              <a:t>. </a:t>
            </a:r>
          </a:p>
          <a:p>
            <a:r>
              <a:rPr lang="en-US" sz="1200"/>
              <a:t>YES! </a:t>
            </a:r>
            <a:r>
              <a:rPr lang="en-US" sz="1200" i="1"/>
              <a:t>X test was used to assess [artic/language/X]. The following tasks have not yet been validated in empirical research as resulting in scores that are equivalent to a face‐to‐face administration: [list] However, these tasks show evidence for empirical equivalence: [list] </a:t>
            </a:r>
            <a:endParaRPr lang="en-US" sz="1200"/>
          </a:p>
        </p:txBody>
      </p:sp>
      <p:sp>
        <p:nvSpPr>
          <p:cNvPr id="7" name="TextBox 6">
            <a:extLst>
              <a:ext uri="{FF2B5EF4-FFF2-40B4-BE49-F238E27FC236}">
                <a16:creationId xmlns:a16="http://schemas.microsoft.com/office/drawing/2014/main" id="{ACD8ED19-F205-8043-A22A-029E93855B2B}"/>
              </a:ext>
            </a:extLst>
          </p:cNvPr>
          <p:cNvSpPr txBox="1"/>
          <p:nvPr/>
        </p:nvSpPr>
        <p:spPr>
          <a:xfrm>
            <a:off x="9143824" y="3484605"/>
            <a:ext cx="2846124"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1. Write the Report </a:t>
            </a:r>
          </a:p>
        </p:txBody>
      </p:sp>
      <p:sp>
        <p:nvSpPr>
          <p:cNvPr id="8" name="TextBox 7">
            <a:extLst>
              <a:ext uri="{FF2B5EF4-FFF2-40B4-BE49-F238E27FC236}">
                <a16:creationId xmlns:a16="http://schemas.microsoft.com/office/drawing/2014/main" id="{504B398D-75AA-9341-8AD9-048209E32547}"/>
              </a:ext>
            </a:extLst>
          </p:cNvPr>
          <p:cNvSpPr txBox="1"/>
          <p:nvPr/>
        </p:nvSpPr>
        <p:spPr>
          <a:xfrm>
            <a:off x="8319988" y="4507041"/>
            <a:ext cx="3669960"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2. Complete all necessary forms </a:t>
            </a:r>
          </a:p>
        </p:txBody>
      </p:sp>
      <p:sp>
        <p:nvSpPr>
          <p:cNvPr id="9" name="TextBox 8">
            <a:extLst>
              <a:ext uri="{FF2B5EF4-FFF2-40B4-BE49-F238E27FC236}">
                <a16:creationId xmlns:a16="http://schemas.microsoft.com/office/drawing/2014/main" id="{4C72576D-949B-3144-A37A-3D0602801356}"/>
              </a:ext>
            </a:extLst>
          </p:cNvPr>
          <p:cNvSpPr txBox="1"/>
          <p:nvPr/>
        </p:nvSpPr>
        <p:spPr>
          <a:xfrm>
            <a:off x="7272228" y="5523983"/>
            <a:ext cx="4717720" cy="9233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3. Schedule and hold meeting or submit information to case manager for duplicated students </a:t>
            </a:r>
          </a:p>
        </p:txBody>
      </p:sp>
      <p:sp>
        <p:nvSpPr>
          <p:cNvPr id="10" name="TextBox 9">
            <a:extLst>
              <a:ext uri="{FF2B5EF4-FFF2-40B4-BE49-F238E27FC236}">
                <a16:creationId xmlns:a16="http://schemas.microsoft.com/office/drawing/2014/main" id="{4878314D-95C7-E34E-843F-0CB20F998814}"/>
              </a:ext>
            </a:extLst>
          </p:cNvPr>
          <p:cNvSpPr txBox="1"/>
          <p:nvPr/>
        </p:nvSpPr>
        <p:spPr>
          <a:xfrm rot="20668221">
            <a:off x="450562" y="2220337"/>
            <a:ext cx="282567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a:t>CONSIDERATIONS</a:t>
            </a:r>
          </a:p>
        </p:txBody>
      </p:sp>
    </p:spTree>
    <p:extLst>
      <p:ext uri="{BB962C8B-B14F-4D97-AF65-F5344CB8AC3E}">
        <p14:creationId xmlns:p14="http://schemas.microsoft.com/office/powerpoint/2010/main" val="336407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6DA1-7B63-7245-B20A-2444EAA33885}"/>
              </a:ext>
            </a:extLst>
          </p:cNvPr>
          <p:cNvSpPr>
            <a:spLocks noGrp="1"/>
          </p:cNvSpPr>
          <p:nvPr>
            <p:ph type="title"/>
          </p:nvPr>
        </p:nvSpPr>
        <p:spPr/>
        <p:txBody>
          <a:bodyPr vert="horz" lIns="91440" tIns="45720" rIns="91440" bIns="45720" rtlCol="0" anchor="ctr">
            <a:normAutofit/>
          </a:bodyPr>
          <a:lstStyle/>
          <a:p>
            <a:r>
              <a:rPr lang="en-US"/>
              <a:t>Goals for Today’s Session:</a:t>
            </a:r>
          </a:p>
        </p:txBody>
      </p:sp>
      <p:graphicFrame>
        <p:nvGraphicFramePr>
          <p:cNvPr id="5" name="TextBox 2">
            <a:extLst>
              <a:ext uri="{FF2B5EF4-FFF2-40B4-BE49-F238E27FC236}">
                <a16:creationId xmlns:a16="http://schemas.microsoft.com/office/drawing/2014/main" id="{37FFF43A-7F68-4A8E-985A-E39645B21D87}"/>
              </a:ext>
            </a:extLst>
          </p:cNvPr>
          <p:cNvGraphicFramePr/>
          <p:nvPr>
            <p:extLst>
              <p:ext uri="{D42A27DB-BD31-4B8C-83A1-F6EECF244321}">
                <p14:modId xmlns:p14="http://schemas.microsoft.com/office/powerpoint/2010/main" val="589719734"/>
              </p:ext>
            </p:extLst>
          </p:nvPr>
        </p:nvGraphicFramePr>
        <p:xfrm>
          <a:off x="535075" y="2231711"/>
          <a:ext cx="10971125" cy="3772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40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1846A-03A1-9942-9D4D-2FE7441FD24E}"/>
              </a:ext>
            </a:extLst>
          </p:cNvPr>
          <p:cNvSpPr/>
          <p:nvPr/>
        </p:nvSpPr>
        <p:spPr>
          <a:xfrm>
            <a:off x="2959442" y="503020"/>
            <a:ext cx="7339914" cy="1231106"/>
          </a:xfrm>
          <a:prstGeom prst="rect">
            <a:avLst/>
          </a:prstGeom>
          <a:ln w="38100">
            <a:solidFill>
              <a:schemeClr val="accent2"/>
            </a:solidFill>
          </a:ln>
        </p:spPr>
        <p:txBody>
          <a:bodyPr wrap="square">
            <a:spAutoFit/>
          </a:bodyPr>
          <a:lstStyle/>
          <a:p>
            <a:pPr algn="ctr" fontAlgn="base"/>
            <a:r>
              <a:rPr lang="en-US" sz="2800"/>
              <a:t>Portions of a standardized evaluation were completed virtually.</a:t>
            </a:r>
            <a:endParaRPr lang="en-US" sz="2800">
              <a:latin typeface="Cambria" panose="02040503050406030204" pitchFamily="18" charset="0"/>
            </a:endParaRPr>
          </a:p>
          <a:p>
            <a:pPr fontAlgn="base">
              <a:buFont typeface="+mj-lt"/>
              <a:buAutoNum type="arabicPeriod"/>
            </a:pPr>
            <a:endParaRPr lang="en-US">
              <a:latin typeface="Cambria" panose="02040503050406030204" pitchFamily="18" charset="0"/>
            </a:endParaRPr>
          </a:p>
        </p:txBody>
      </p:sp>
      <p:sp>
        <p:nvSpPr>
          <p:cNvPr id="5" name="TextBox 4">
            <a:extLst>
              <a:ext uri="{FF2B5EF4-FFF2-40B4-BE49-F238E27FC236}">
                <a16:creationId xmlns:a16="http://schemas.microsoft.com/office/drawing/2014/main" id="{85334DB2-B38B-7746-AE27-5B160DD50A59}"/>
              </a:ext>
            </a:extLst>
          </p:cNvPr>
          <p:cNvSpPr txBox="1"/>
          <p:nvPr/>
        </p:nvSpPr>
        <p:spPr>
          <a:xfrm>
            <a:off x="5663288" y="1987940"/>
            <a:ext cx="6326660" cy="64633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Standardized data cannot be used since the full assessment was not completed unless the test has subtest reporting. </a:t>
            </a:r>
          </a:p>
        </p:txBody>
      </p:sp>
      <p:sp>
        <p:nvSpPr>
          <p:cNvPr id="7" name="TextBox 6">
            <a:extLst>
              <a:ext uri="{FF2B5EF4-FFF2-40B4-BE49-F238E27FC236}">
                <a16:creationId xmlns:a16="http://schemas.microsoft.com/office/drawing/2014/main" id="{ACD8ED19-F205-8043-A22A-029E93855B2B}"/>
              </a:ext>
            </a:extLst>
          </p:cNvPr>
          <p:cNvSpPr txBox="1"/>
          <p:nvPr/>
        </p:nvSpPr>
        <p:spPr>
          <a:xfrm>
            <a:off x="9143824" y="3484605"/>
            <a:ext cx="2846124" cy="36933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1. Write the Report </a:t>
            </a:r>
          </a:p>
        </p:txBody>
      </p:sp>
      <p:sp>
        <p:nvSpPr>
          <p:cNvPr id="8" name="TextBox 7">
            <a:extLst>
              <a:ext uri="{FF2B5EF4-FFF2-40B4-BE49-F238E27FC236}">
                <a16:creationId xmlns:a16="http://schemas.microsoft.com/office/drawing/2014/main" id="{504B398D-75AA-9341-8AD9-048209E32547}"/>
              </a:ext>
            </a:extLst>
          </p:cNvPr>
          <p:cNvSpPr txBox="1"/>
          <p:nvPr/>
        </p:nvSpPr>
        <p:spPr>
          <a:xfrm>
            <a:off x="8319988" y="4507041"/>
            <a:ext cx="3669960" cy="36933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2. Complete all necessary forms </a:t>
            </a:r>
          </a:p>
        </p:txBody>
      </p:sp>
      <p:sp>
        <p:nvSpPr>
          <p:cNvPr id="9" name="TextBox 8">
            <a:extLst>
              <a:ext uri="{FF2B5EF4-FFF2-40B4-BE49-F238E27FC236}">
                <a16:creationId xmlns:a16="http://schemas.microsoft.com/office/drawing/2014/main" id="{4C72576D-949B-3144-A37A-3D0602801356}"/>
              </a:ext>
            </a:extLst>
          </p:cNvPr>
          <p:cNvSpPr txBox="1"/>
          <p:nvPr/>
        </p:nvSpPr>
        <p:spPr>
          <a:xfrm>
            <a:off x="7272228" y="5523983"/>
            <a:ext cx="4717720"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3. Schedule and hold meeting or submit information to case manager for duplicated students </a:t>
            </a:r>
          </a:p>
        </p:txBody>
      </p:sp>
      <p:sp>
        <p:nvSpPr>
          <p:cNvPr id="10" name="TextBox 9">
            <a:extLst>
              <a:ext uri="{FF2B5EF4-FFF2-40B4-BE49-F238E27FC236}">
                <a16:creationId xmlns:a16="http://schemas.microsoft.com/office/drawing/2014/main" id="{4878314D-95C7-E34E-843F-0CB20F998814}"/>
              </a:ext>
            </a:extLst>
          </p:cNvPr>
          <p:cNvSpPr txBox="1"/>
          <p:nvPr/>
        </p:nvSpPr>
        <p:spPr>
          <a:xfrm rot="20668221">
            <a:off x="364056" y="1131527"/>
            <a:ext cx="282567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a:t>CONSIDERATIONS</a:t>
            </a:r>
          </a:p>
        </p:txBody>
      </p:sp>
      <p:sp>
        <p:nvSpPr>
          <p:cNvPr id="11" name="TextBox 10">
            <a:extLst>
              <a:ext uri="{FF2B5EF4-FFF2-40B4-BE49-F238E27FC236}">
                <a16:creationId xmlns:a16="http://schemas.microsoft.com/office/drawing/2014/main" id="{0489CE62-09DC-D946-90D8-7C6912955EAB}"/>
              </a:ext>
            </a:extLst>
          </p:cNvPr>
          <p:cNvSpPr txBox="1"/>
          <p:nvPr/>
        </p:nvSpPr>
        <p:spPr>
          <a:xfrm>
            <a:off x="254441" y="2327984"/>
            <a:ext cx="5038206" cy="43396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sz="1200" i="1"/>
              <a:t>In these cases, you can use a version of the following examples to include in your report to address this:  </a:t>
            </a:r>
          </a:p>
          <a:p>
            <a:pPr fontAlgn="base"/>
            <a:r>
              <a:rPr lang="en-US" sz="1200" i="1"/>
              <a:t> </a:t>
            </a:r>
          </a:p>
          <a:p>
            <a:r>
              <a:rPr lang="en-US" sz="1200"/>
              <a:t>Sept 2019: ASHA Live Chat on assessment via </a:t>
            </a:r>
            <a:r>
              <a:rPr lang="en-US" sz="1200" err="1"/>
              <a:t>telepractice</a:t>
            </a:r>
            <a:r>
              <a:rPr lang="en-US" sz="1200"/>
              <a:t> </a:t>
            </a:r>
          </a:p>
          <a:p>
            <a:r>
              <a:rPr lang="en-US" sz="1200"/>
              <a:t>https://</a:t>
            </a:r>
            <a:r>
              <a:rPr lang="en-US" sz="1200" err="1"/>
              <a:t>www.asha.org</a:t>
            </a:r>
            <a:r>
              <a:rPr lang="en-US" sz="1200"/>
              <a:t>/Events/live/09‐10‐2019‐Assessment‐via‐Telepractice/ </a:t>
            </a:r>
          </a:p>
          <a:p>
            <a:endParaRPr lang="en-US" sz="1200"/>
          </a:p>
          <a:p>
            <a:r>
              <a:rPr lang="en-US" sz="1200"/>
              <a:t>NO! </a:t>
            </a:r>
            <a:r>
              <a:rPr lang="en-US" sz="1200" i="1"/>
              <a:t>“Scores should be interpreted with caution.”</a:t>
            </a:r>
            <a:br>
              <a:rPr lang="en-US" sz="1200" i="1"/>
            </a:br>
            <a:r>
              <a:rPr lang="en-US" sz="1200"/>
              <a:t>YES! </a:t>
            </a:r>
            <a:r>
              <a:rPr lang="en-US" sz="1200" i="1"/>
              <a:t>This assessment was administered via </a:t>
            </a:r>
            <a:r>
              <a:rPr lang="en-US" sz="1200" i="1" err="1"/>
              <a:t>telepractice</a:t>
            </a:r>
            <a:r>
              <a:rPr lang="en-US" sz="1200" i="1"/>
              <a:t>. CELF was used as the normative measure, and initial evidence for the </a:t>
            </a:r>
            <a:endParaRPr lang="en-US" sz="1200"/>
          </a:p>
          <a:p>
            <a:r>
              <a:rPr lang="en-US" sz="1200" i="1"/>
              <a:t>equivalence of scores with face‐to‐face administration has been established by empirical research</a:t>
            </a:r>
            <a:r>
              <a:rPr lang="en-US" sz="1200"/>
              <a:t>. </a:t>
            </a:r>
          </a:p>
          <a:p>
            <a:r>
              <a:rPr lang="en-US" sz="1200"/>
              <a:t>YES! </a:t>
            </a:r>
            <a:r>
              <a:rPr lang="en-US" sz="1200" i="1"/>
              <a:t>X test was used to assess [artic/language/X]. The following tasks have not yet been validated in empirical research as resulting in scores that are equivalent to a face‐to‐face administration: [list] However, these tasks show evidence for empirical equivalence: [list] </a:t>
            </a:r>
            <a:endParaRPr lang="en-US" sz="1200"/>
          </a:p>
          <a:p>
            <a:r>
              <a:rPr lang="en-US" sz="1200"/>
              <a:t>YES! </a:t>
            </a:r>
            <a:r>
              <a:rPr lang="en-US" sz="1200" i="1"/>
              <a:t>The examinee was [attentive/distracted] throughout the test and responded/did not respond to the examiner’s prompts. Due to the high or low number/lack of of modifications needed and the examiner’s attentiveness and responsiveness, it is my professional opinion that it is appropriate/not appropriate to use the normative scores.</a:t>
            </a:r>
            <a:endParaRPr lang="en-US" i="1">
              <a:latin typeface="Cambria" panose="02040503050406030204" pitchFamily="18" charset="0"/>
            </a:endParaRPr>
          </a:p>
        </p:txBody>
      </p:sp>
    </p:spTree>
    <p:extLst>
      <p:ext uri="{BB962C8B-B14F-4D97-AF65-F5344CB8AC3E}">
        <p14:creationId xmlns:p14="http://schemas.microsoft.com/office/powerpoint/2010/main" val="137172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1846A-03A1-9942-9D4D-2FE7441FD24E}"/>
              </a:ext>
            </a:extLst>
          </p:cNvPr>
          <p:cNvSpPr/>
          <p:nvPr/>
        </p:nvSpPr>
        <p:spPr>
          <a:xfrm>
            <a:off x="2962532" y="301523"/>
            <a:ext cx="7296666" cy="1477328"/>
          </a:xfrm>
          <a:prstGeom prst="rect">
            <a:avLst/>
          </a:prstGeom>
          <a:ln w="38100">
            <a:solidFill>
              <a:schemeClr val="accent3"/>
            </a:solidFill>
          </a:ln>
        </p:spPr>
        <p:txBody>
          <a:bodyPr wrap="square">
            <a:spAutoFit/>
          </a:bodyPr>
          <a:lstStyle/>
          <a:p>
            <a:pPr algn="ctr" fontAlgn="base"/>
            <a:r>
              <a:rPr lang="en-US" sz="2400"/>
              <a:t>No standardized evaluation </a:t>
            </a:r>
          </a:p>
          <a:p>
            <a:pPr algn="ctr" fontAlgn="base"/>
            <a:r>
              <a:rPr lang="en-US" sz="2400"/>
              <a:t>completed virtually but I have information to consider a dynamic assessment. </a:t>
            </a:r>
          </a:p>
          <a:p>
            <a:pPr algn="ctr" fontAlgn="base">
              <a:buFont typeface="+mj-lt"/>
              <a:buAutoNum type="arabicPeriod"/>
            </a:pPr>
            <a:endParaRPr lang="en-US">
              <a:latin typeface="Cambria" panose="02040503050406030204" pitchFamily="18" charset="0"/>
            </a:endParaRPr>
          </a:p>
        </p:txBody>
      </p:sp>
      <p:sp>
        <p:nvSpPr>
          <p:cNvPr id="5" name="TextBox 4">
            <a:extLst>
              <a:ext uri="{FF2B5EF4-FFF2-40B4-BE49-F238E27FC236}">
                <a16:creationId xmlns:a16="http://schemas.microsoft.com/office/drawing/2014/main" id="{85334DB2-B38B-7746-AE27-5B160DD50A59}"/>
              </a:ext>
            </a:extLst>
          </p:cNvPr>
          <p:cNvSpPr txBox="1"/>
          <p:nvPr/>
        </p:nvSpPr>
        <p:spPr>
          <a:xfrm>
            <a:off x="3289410" y="1963034"/>
            <a:ext cx="7485682" cy="17543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Do we have enough information from a dynamic assessment to support the student until a formal assessment can be administered? **Note: You cannot determine initial eligibility with only a dynamic assessment.</a:t>
            </a:r>
          </a:p>
          <a:p>
            <a:pPr fontAlgn="base"/>
            <a:endParaRPr lang="en-US">
              <a:latin typeface="Cambria" panose="02040503050406030204" pitchFamily="18" charset="0"/>
            </a:endParaRPr>
          </a:p>
          <a:p>
            <a:pPr fontAlgn="base"/>
            <a:r>
              <a:rPr lang="en-US">
                <a:latin typeface="Cambria" panose="02040503050406030204" pitchFamily="18" charset="0"/>
              </a:rPr>
              <a:t>For triennial review or dismissal, do we have enough information from current student data to determine continued eligibility or dismissal?    </a:t>
            </a:r>
          </a:p>
        </p:txBody>
      </p:sp>
      <p:sp>
        <p:nvSpPr>
          <p:cNvPr id="6" name="TextBox 5">
            <a:extLst>
              <a:ext uri="{FF2B5EF4-FFF2-40B4-BE49-F238E27FC236}">
                <a16:creationId xmlns:a16="http://schemas.microsoft.com/office/drawing/2014/main" id="{F0D66F51-C304-D349-A2C9-DF1D4775CFA8}"/>
              </a:ext>
            </a:extLst>
          </p:cNvPr>
          <p:cNvSpPr txBox="1"/>
          <p:nvPr/>
        </p:nvSpPr>
        <p:spPr>
          <a:xfrm>
            <a:off x="314381" y="3901543"/>
            <a:ext cx="5781619" cy="258532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i="1">
                <a:latin typeface="Cambria" panose="02040503050406030204" pitchFamily="18" charset="0"/>
              </a:rPr>
              <a:t>In these cases, an example like this might be useful in documenting these circumstances:</a:t>
            </a:r>
          </a:p>
          <a:p>
            <a:pPr fontAlgn="base"/>
            <a:r>
              <a:rPr lang="en-US" i="1">
                <a:latin typeface="Cambria" panose="02040503050406030204" pitchFamily="18" charset="0"/>
              </a:rPr>
              <a:t> </a:t>
            </a:r>
          </a:p>
          <a:p>
            <a:pPr marL="285750" indent="-285750" fontAlgn="base">
              <a:buFont typeface="Arial" panose="020B0604020202020204" pitchFamily="34" charset="0"/>
              <a:buChar char="•"/>
            </a:pPr>
            <a:r>
              <a:rPr lang="en-US"/>
              <a:t>Dynamic assessment demonstrated that the student was able to produce regular and irregular plural endings in sentences with a model only but had difficulty when modeling was faded….</a:t>
            </a:r>
            <a:endParaRPr lang="en-US" i="1">
              <a:latin typeface="Cambria" panose="02040503050406030204" pitchFamily="18" charset="0"/>
            </a:endParaRPr>
          </a:p>
          <a:p>
            <a:pPr marL="285750" indent="-285750" fontAlgn="base">
              <a:buFont typeface="Arial" panose="020B0604020202020204" pitchFamily="34" charset="0"/>
              <a:buChar char="•"/>
            </a:pPr>
            <a:endParaRPr lang="en-US" i="1">
              <a:latin typeface="Cambria" panose="02040503050406030204" pitchFamily="18" charset="0"/>
            </a:endParaRPr>
          </a:p>
        </p:txBody>
      </p:sp>
      <p:sp>
        <p:nvSpPr>
          <p:cNvPr id="7" name="TextBox 6">
            <a:extLst>
              <a:ext uri="{FF2B5EF4-FFF2-40B4-BE49-F238E27FC236}">
                <a16:creationId xmlns:a16="http://schemas.microsoft.com/office/drawing/2014/main" id="{ACD8ED19-F205-8043-A22A-029E93855B2B}"/>
              </a:ext>
            </a:extLst>
          </p:cNvPr>
          <p:cNvSpPr txBox="1"/>
          <p:nvPr/>
        </p:nvSpPr>
        <p:spPr>
          <a:xfrm>
            <a:off x="9143824" y="3928174"/>
            <a:ext cx="2846124"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1. Write the Report </a:t>
            </a:r>
          </a:p>
        </p:txBody>
      </p:sp>
      <p:sp>
        <p:nvSpPr>
          <p:cNvPr id="8" name="TextBox 7">
            <a:extLst>
              <a:ext uri="{FF2B5EF4-FFF2-40B4-BE49-F238E27FC236}">
                <a16:creationId xmlns:a16="http://schemas.microsoft.com/office/drawing/2014/main" id="{504B398D-75AA-9341-8AD9-048209E32547}"/>
              </a:ext>
            </a:extLst>
          </p:cNvPr>
          <p:cNvSpPr txBox="1"/>
          <p:nvPr/>
        </p:nvSpPr>
        <p:spPr>
          <a:xfrm>
            <a:off x="8319988" y="4736091"/>
            <a:ext cx="3669960"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2. Complete all necessary forms </a:t>
            </a:r>
          </a:p>
        </p:txBody>
      </p:sp>
      <p:sp>
        <p:nvSpPr>
          <p:cNvPr id="9" name="TextBox 8">
            <a:extLst>
              <a:ext uri="{FF2B5EF4-FFF2-40B4-BE49-F238E27FC236}">
                <a16:creationId xmlns:a16="http://schemas.microsoft.com/office/drawing/2014/main" id="{4C72576D-949B-3144-A37A-3D0602801356}"/>
              </a:ext>
            </a:extLst>
          </p:cNvPr>
          <p:cNvSpPr txBox="1"/>
          <p:nvPr/>
        </p:nvSpPr>
        <p:spPr>
          <a:xfrm>
            <a:off x="7272228" y="5523983"/>
            <a:ext cx="4717720" cy="923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latin typeface="Cambria" panose="02040503050406030204" pitchFamily="18" charset="0"/>
              </a:rPr>
              <a:t>3. Schedule and hold meeting or submit information to case manager for duplicated students </a:t>
            </a:r>
          </a:p>
        </p:txBody>
      </p:sp>
      <p:sp>
        <p:nvSpPr>
          <p:cNvPr id="10" name="TextBox 9">
            <a:extLst>
              <a:ext uri="{FF2B5EF4-FFF2-40B4-BE49-F238E27FC236}">
                <a16:creationId xmlns:a16="http://schemas.microsoft.com/office/drawing/2014/main" id="{4878314D-95C7-E34E-843F-0CB20F998814}"/>
              </a:ext>
            </a:extLst>
          </p:cNvPr>
          <p:cNvSpPr txBox="1"/>
          <p:nvPr/>
        </p:nvSpPr>
        <p:spPr>
          <a:xfrm rot="20668221">
            <a:off x="453508" y="1809169"/>
            <a:ext cx="282567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a:t>CONSIDERATIONS</a:t>
            </a:r>
          </a:p>
        </p:txBody>
      </p:sp>
    </p:spTree>
    <p:extLst>
      <p:ext uri="{BB962C8B-B14F-4D97-AF65-F5344CB8AC3E}">
        <p14:creationId xmlns:p14="http://schemas.microsoft.com/office/powerpoint/2010/main" val="152832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1846A-03A1-9942-9D4D-2FE7441FD24E}"/>
              </a:ext>
            </a:extLst>
          </p:cNvPr>
          <p:cNvSpPr/>
          <p:nvPr/>
        </p:nvSpPr>
        <p:spPr>
          <a:xfrm>
            <a:off x="2962532" y="301523"/>
            <a:ext cx="7296666" cy="1231106"/>
          </a:xfrm>
          <a:prstGeom prst="rect">
            <a:avLst/>
          </a:prstGeom>
          <a:ln w="38100">
            <a:solidFill>
              <a:schemeClr val="accent4">
                <a:lumMod val="75000"/>
              </a:schemeClr>
            </a:solidFill>
          </a:ln>
        </p:spPr>
        <p:txBody>
          <a:bodyPr wrap="square">
            <a:spAutoFit/>
          </a:bodyPr>
          <a:lstStyle/>
          <a:p>
            <a:pPr algn="ctr" fontAlgn="base"/>
            <a:r>
              <a:rPr lang="en-US" sz="2800"/>
              <a:t>No standardized evaluation was completed, no additional information </a:t>
            </a:r>
          </a:p>
          <a:p>
            <a:pPr algn="ctr" fontAlgn="base">
              <a:buFont typeface="+mj-lt"/>
              <a:buAutoNum type="arabicPeriod"/>
            </a:pPr>
            <a:endParaRPr lang="en-US">
              <a:latin typeface="Cambria" panose="02040503050406030204" pitchFamily="18" charset="0"/>
            </a:endParaRPr>
          </a:p>
        </p:txBody>
      </p:sp>
      <p:sp>
        <p:nvSpPr>
          <p:cNvPr id="5" name="TextBox 4">
            <a:extLst>
              <a:ext uri="{FF2B5EF4-FFF2-40B4-BE49-F238E27FC236}">
                <a16:creationId xmlns:a16="http://schemas.microsoft.com/office/drawing/2014/main" id="{85334DB2-B38B-7746-AE27-5B160DD50A59}"/>
              </a:ext>
            </a:extLst>
          </p:cNvPr>
          <p:cNvSpPr txBox="1"/>
          <p:nvPr/>
        </p:nvSpPr>
        <p:spPr>
          <a:xfrm>
            <a:off x="443285" y="2889431"/>
            <a:ext cx="3189601" cy="369331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dirty="0">
                <a:solidFill>
                  <a:schemeClr val="accent1"/>
                </a:solidFill>
              </a:rPr>
              <a:t>What options do we have to support these students until we can gather the necessary information to formally evaluate or determine the need for continued services?</a:t>
            </a:r>
          </a:p>
          <a:p>
            <a:pPr fontAlgn="base"/>
            <a:r>
              <a:rPr lang="en-US" dirty="0"/>
              <a:t> </a:t>
            </a:r>
          </a:p>
          <a:p>
            <a:pPr marL="285750" indent="-285750" fontAlgn="base">
              <a:buFont typeface="Arial" panose="020B0604020202020204" pitchFamily="34" charset="0"/>
              <a:buChar char="•"/>
            </a:pPr>
            <a:r>
              <a:rPr lang="en-US" i="1" dirty="0"/>
              <a:t>STEPS </a:t>
            </a:r>
          </a:p>
          <a:p>
            <a:pPr marL="285750" indent="-285750" fontAlgn="base">
              <a:buFont typeface="Arial" panose="020B0604020202020204" pitchFamily="34" charset="0"/>
              <a:buChar char="•"/>
            </a:pPr>
            <a:r>
              <a:rPr lang="en-US" i="1" dirty="0"/>
              <a:t>Indirect Services </a:t>
            </a:r>
          </a:p>
          <a:p>
            <a:pPr marL="285750" indent="-285750" fontAlgn="base">
              <a:buFont typeface="Arial" panose="020B0604020202020204" pitchFamily="34" charset="0"/>
              <a:buChar char="•"/>
            </a:pPr>
            <a:r>
              <a:rPr lang="en-US" i="1" dirty="0"/>
              <a:t>Other options discussed within your county </a:t>
            </a:r>
          </a:p>
          <a:p>
            <a:pPr fontAlgn="base"/>
            <a:endParaRPr lang="en-US" dirty="0">
              <a:latin typeface="Cambria" panose="02040503050406030204" pitchFamily="18" charset="0"/>
            </a:endParaRPr>
          </a:p>
        </p:txBody>
      </p:sp>
      <p:sp>
        <p:nvSpPr>
          <p:cNvPr id="6" name="TextBox 5">
            <a:extLst>
              <a:ext uri="{FF2B5EF4-FFF2-40B4-BE49-F238E27FC236}">
                <a16:creationId xmlns:a16="http://schemas.microsoft.com/office/drawing/2014/main" id="{F0D66F51-C304-D349-A2C9-DF1D4775CFA8}"/>
              </a:ext>
            </a:extLst>
          </p:cNvPr>
          <p:cNvSpPr txBox="1"/>
          <p:nvPr/>
        </p:nvSpPr>
        <p:spPr>
          <a:xfrm>
            <a:off x="4448098" y="1755163"/>
            <a:ext cx="3506676" cy="480131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solidFill>
                  <a:schemeClr val="accent1"/>
                </a:solidFill>
              </a:rPr>
              <a:t>Considerations for triennial review or dismissal:  </a:t>
            </a:r>
          </a:p>
          <a:p>
            <a:pPr fontAlgn="base"/>
            <a:endParaRPr lang="en-US"/>
          </a:p>
          <a:p>
            <a:pPr marL="285750" indent="-285750" fontAlgn="base">
              <a:buFont typeface="Arial" panose="020B0604020202020204" pitchFamily="34" charset="0"/>
              <a:buChar char="•"/>
            </a:pPr>
            <a:r>
              <a:rPr lang="en-US"/>
              <a:t>Decide whether a standardized assessment is needed to make these decisions.  </a:t>
            </a:r>
          </a:p>
          <a:p>
            <a:pPr marL="285750" indent="-285750" fontAlgn="base">
              <a:buFont typeface="Arial" panose="020B0604020202020204" pitchFamily="34" charset="0"/>
              <a:buChar char="•"/>
            </a:pPr>
            <a:endParaRPr lang="en-US"/>
          </a:p>
          <a:p>
            <a:pPr marL="285750" indent="-285750" fontAlgn="base">
              <a:buFont typeface="Arial" panose="020B0604020202020204" pitchFamily="34" charset="0"/>
              <a:buChar char="•"/>
            </a:pPr>
            <a:r>
              <a:rPr lang="en-US"/>
              <a:t>If the answer is yes but virtual administration is not possible, we need to continue with necessary services and put evaluation timelines on hold until a face to face evaluation can be completed.  </a:t>
            </a:r>
          </a:p>
        </p:txBody>
      </p:sp>
      <p:sp>
        <p:nvSpPr>
          <p:cNvPr id="10" name="TextBox 9">
            <a:extLst>
              <a:ext uri="{FF2B5EF4-FFF2-40B4-BE49-F238E27FC236}">
                <a16:creationId xmlns:a16="http://schemas.microsoft.com/office/drawing/2014/main" id="{4878314D-95C7-E34E-843F-0CB20F998814}"/>
              </a:ext>
            </a:extLst>
          </p:cNvPr>
          <p:cNvSpPr txBox="1"/>
          <p:nvPr/>
        </p:nvSpPr>
        <p:spPr>
          <a:xfrm rot="20668221">
            <a:off x="453508" y="1809169"/>
            <a:ext cx="282567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a:t>CONSIDERATIONS</a:t>
            </a:r>
          </a:p>
        </p:txBody>
      </p:sp>
      <p:sp>
        <p:nvSpPr>
          <p:cNvPr id="3" name="TextBox 2">
            <a:extLst>
              <a:ext uri="{FF2B5EF4-FFF2-40B4-BE49-F238E27FC236}">
                <a16:creationId xmlns:a16="http://schemas.microsoft.com/office/drawing/2014/main" id="{E20CFB81-4EA3-7E47-A557-A07E20EC1C13}"/>
              </a:ext>
            </a:extLst>
          </p:cNvPr>
          <p:cNvSpPr txBox="1"/>
          <p:nvPr/>
        </p:nvSpPr>
        <p:spPr>
          <a:xfrm>
            <a:off x="8769986" y="2612432"/>
            <a:ext cx="2978424" cy="397031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en-US">
                <a:solidFill>
                  <a:schemeClr val="accent1"/>
                </a:solidFill>
              </a:rPr>
              <a:t>Considerations for initial referral:  </a:t>
            </a:r>
          </a:p>
          <a:p>
            <a:pPr fontAlgn="base"/>
            <a:endParaRPr lang="en-US"/>
          </a:p>
          <a:p>
            <a:pPr marL="285750" indent="-285750" fontAlgn="base">
              <a:buFont typeface="Arial" panose="020B0604020202020204" pitchFamily="34" charset="0"/>
              <a:buChar char="•"/>
            </a:pPr>
            <a:r>
              <a:rPr lang="en-US"/>
              <a:t>Put evaluation timelines on hold until a face to face opportunity is available </a:t>
            </a:r>
          </a:p>
          <a:p>
            <a:pPr fontAlgn="base"/>
            <a:endParaRPr lang="en-US"/>
          </a:p>
          <a:p>
            <a:pPr marL="285750" indent="-285750" fontAlgn="base">
              <a:buFont typeface="Arial" panose="020B0604020202020204" pitchFamily="34" charset="0"/>
              <a:buChar char="•"/>
            </a:pPr>
            <a:r>
              <a:rPr lang="en-US" i="1"/>
              <a:t>STEPS </a:t>
            </a:r>
          </a:p>
          <a:p>
            <a:pPr fontAlgn="base"/>
            <a:endParaRPr lang="en-US" i="1"/>
          </a:p>
          <a:p>
            <a:pPr marL="285750" indent="-285750" fontAlgn="base">
              <a:buFont typeface="Arial" panose="020B0604020202020204" pitchFamily="34" charset="0"/>
              <a:buChar char="•"/>
            </a:pPr>
            <a:r>
              <a:rPr lang="en-US" i="1"/>
              <a:t>Other options discussed within your county </a:t>
            </a:r>
          </a:p>
        </p:txBody>
      </p:sp>
    </p:spTree>
    <p:extLst>
      <p:ext uri="{BB962C8B-B14F-4D97-AF65-F5344CB8AC3E}">
        <p14:creationId xmlns:p14="http://schemas.microsoft.com/office/powerpoint/2010/main" val="1079123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2CF1-3163-0E45-844E-1F0DADBB5813}"/>
              </a:ext>
            </a:extLst>
          </p:cNvPr>
          <p:cNvSpPr>
            <a:spLocks noGrp="1"/>
          </p:cNvSpPr>
          <p:nvPr>
            <p:ph type="title"/>
          </p:nvPr>
        </p:nvSpPr>
        <p:spPr/>
        <p:txBody>
          <a:bodyPr/>
          <a:lstStyle/>
          <a:p>
            <a:r>
              <a:rPr lang="en-US"/>
              <a:t>FREQUENTLY USED ASSESSMENTS FOR VE</a:t>
            </a:r>
          </a:p>
        </p:txBody>
      </p:sp>
      <p:sp>
        <p:nvSpPr>
          <p:cNvPr id="3" name="Text Placeholder 2">
            <a:extLst>
              <a:ext uri="{FF2B5EF4-FFF2-40B4-BE49-F238E27FC236}">
                <a16:creationId xmlns:a16="http://schemas.microsoft.com/office/drawing/2014/main" id="{01861248-9D4F-DD47-938F-E874B00E8647}"/>
              </a:ext>
            </a:extLst>
          </p:cNvPr>
          <p:cNvSpPr>
            <a:spLocks noGrp="1"/>
          </p:cNvSpPr>
          <p:nvPr>
            <p:ph type="body" idx="1"/>
          </p:nvPr>
        </p:nvSpPr>
        <p:spPr/>
        <p:style>
          <a:lnRef idx="1">
            <a:schemeClr val="accent5"/>
          </a:lnRef>
          <a:fillRef idx="3">
            <a:schemeClr val="accent5"/>
          </a:fillRef>
          <a:effectRef idx="2">
            <a:schemeClr val="accent5"/>
          </a:effectRef>
          <a:fontRef idx="minor">
            <a:schemeClr val="lt1"/>
          </a:fontRef>
        </p:style>
        <p:txBody>
          <a:bodyPr/>
          <a:lstStyle/>
          <a:p>
            <a:pPr algn="ctr"/>
            <a:r>
              <a:rPr lang="en-US" sz="1800"/>
              <a:t>Commonly Accessed Test Distribution Companies</a:t>
            </a:r>
          </a:p>
        </p:txBody>
      </p:sp>
      <p:sp>
        <p:nvSpPr>
          <p:cNvPr id="4" name="Text Placeholder 3">
            <a:extLst>
              <a:ext uri="{FF2B5EF4-FFF2-40B4-BE49-F238E27FC236}">
                <a16:creationId xmlns:a16="http://schemas.microsoft.com/office/drawing/2014/main" id="{7A10C5B6-DE66-BC4D-9C31-6DE00F1015ED}"/>
              </a:ext>
            </a:extLst>
          </p:cNvPr>
          <p:cNvSpPr>
            <a:spLocks noGrp="1"/>
          </p:cNvSpPr>
          <p:nvPr>
            <p:ph type="body" sz="half" idx="15"/>
          </p:nvPr>
        </p:nvSpPr>
        <p:spPr>
          <a:xfrm>
            <a:off x="685799" y="2904565"/>
            <a:ext cx="3456432" cy="1716862"/>
          </a:xfrm>
        </p:spPr>
        <p:txBody>
          <a:bodyPr>
            <a:normAutofit/>
          </a:bodyPr>
          <a:lstStyle/>
          <a:p>
            <a:pPr marL="342900" indent="-342900">
              <a:buAutoNum type="arabicPeriod"/>
            </a:pPr>
            <a:r>
              <a:rPr lang="en-US" sz="1800"/>
              <a:t>Pearson</a:t>
            </a:r>
          </a:p>
          <a:p>
            <a:pPr marL="342900" indent="-342900">
              <a:buAutoNum type="arabicPeriod"/>
            </a:pPr>
            <a:r>
              <a:rPr lang="en-US" sz="1800"/>
              <a:t>Super Duper Inc.</a:t>
            </a:r>
          </a:p>
          <a:p>
            <a:pPr marL="342900" indent="-342900">
              <a:buAutoNum type="arabicPeriod"/>
            </a:pPr>
            <a:r>
              <a:rPr lang="en-US" sz="1800"/>
              <a:t>WPS</a:t>
            </a:r>
          </a:p>
          <a:p>
            <a:endParaRPr lang="en-US" sz="1800"/>
          </a:p>
        </p:txBody>
      </p:sp>
      <p:sp>
        <p:nvSpPr>
          <p:cNvPr id="5" name="Text Placeholder 4">
            <a:extLst>
              <a:ext uri="{FF2B5EF4-FFF2-40B4-BE49-F238E27FC236}">
                <a16:creationId xmlns:a16="http://schemas.microsoft.com/office/drawing/2014/main" id="{795417BF-44FB-5D47-BAE0-AE171CE0402E}"/>
              </a:ext>
            </a:extLst>
          </p:cNvPr>
          <p:cNvSpPr>
            <a:spLocks noGrp="1"/>
          </p:cNvSpPr>
          <p:nvPr>
            <p:ph type="body" sz="quarter" idx="3"/>
          </p:nvPr>
        </p:nvSpPr>
        <p:spPr/>
        <p:style>
          <a:lnRef idx="1">
            <a:schemeClr val="accent5"/>
          </a:lnRef>
          <a:fillRef idx="3">
            <a:schemeClr val="accent5"/>
          </a:fillRef>
          <a:effectRef idx="2">
            <a:schemeClr val="accent5"/>
          </a:effectRef>
          <a:fontRef idx="minor">
            <a:schemeClr val="lt1"/>
          </a:fontRef>
        </p:style>
        <p:txBody>
          <a:bodyPr/>
          <a:lstStyle/>
          <a:p>
            <a:pPr algn="ctr"/>
            <a:r>
              <a:rPr lang="en-US" sz="1800"/>
              <a:t>Tests With a Virtual Administration Model</a:t>
            </a:r>
          </a:p>
        </p:txBody>
      </p:sp>
      <p:sp>
        <p:nvSpPr>
          <p:cNvPr id="6" name="Text Placeholder 5">
            <a:extLst>
              <a:ext uri="{FF2B5EF4-FFF2-40B4-BE49-F238E27FC236}">
                <a16:creationId xmlns:a16="http://schemas.microsoft.com/office/drawing/2014/main" id="{B313936E-EB1C-8F4A-82C7-F380A35DDEAB}"/>
              </a:ext>
            </a:extLst>
          </p:cNvPr>
          <p:cNvSpPr>
            <a:spLocks noGrp="1"/>
          </p:cNvSpPr>
          <p:nvPr>
            <p:ph type="body" sz="half" idx="16"/>
          </p:nvPr>
        </p:nvSpPr>
        <p:spPr>
          <a:xfrm>
            <a:off x="4366858" y="2904067"/>
            <a:ext cx="3456432" cy="1717360"/>
          </a:xfrm>
        </p:spPr>
        <p:txBody>
          <a:bodyPr>
            <a:normAutofit/>
          </a:bodyPr>
          <a:lstStyle/>
          <a:p>
            <a:pPr marL="342900" indent="-342900">
              <a:buAutoNum type="arabicPeriod"/>
            </a:pPr>
            <a:r>
              <a:rPr lang="en-US" sz="1800"/>
              <a:t>Goldman-Fristoe 3 </a:t>
            </a:r>
          </a:p>
          <a:p>
            <a:pPr marL="342900" indent="-342900">
              <a:buAutoNum type="arabicPeriod"/>
            </a:pPr>
            <a:r>
              <a:rPr lang="en-US" sz="1800"/>
              <a:t>CELF-5</a:t>
            </a:r>
          </a:p>
          <a:p>
            <a:pPr marL="342900" indent="-342900">
              <a:buAutoNum type="arabicPeriod"/>
            </a:pPr>
            <a:r>
              <a:rPr lang="en-US" sz="1800"/>
              <a:t>EVT-2</a:t>
            </a:r>
          </a:p>
          <a:p>
            <a:pPr marL="342900" indent="-342900">
              <a:buAutoNum type="arabicPeriod"/>
            </a:pPr>
            <a:r>
              <a:rPr lang="en-US" sz="1800"/>
              <a:t>PPVT-4</a:t>
            </a:r>
          </a:p>
          <a:p>
            <a:endParaRPr lang="en-US" sz="1800"/>
          </a:p>
        </p:txBody>
      </p:sp>
      <p:sp>
        <p:nvSpPr>
          <p:cNvPr id="7" name="Text Placeholder 6">
            <a:extLst>
              <a:ext uri="{FF2B5EF4-FFF2-40B4-BE49-F238E27FC236}">
                <a16:creationId xmlns:a16="http://schemas.microsoft.com/office/drawing/2014/main" id="{5FC44AE8-4256-C049-9D33-E8B26AF92E83}"/>
              </a:ext>
            </a:extLst>
          </p:cNvPr>
          <p:cNvSpPr>
            <a:spLocks noGrp="1"/>
          </p:cNvSpPr>
          <p:nvPr>
            <p:ph type="body" sz="quarter" idx="13"/>
          </p:nvPr>
        </p:nvSpPr>
        <p:spPr/>
        <p:style>
          <a:lnRef idx="1">
            <a:schemeClr val="accent5"/>
          </a:lnRef>
          <a:fillRef idx="3">
            <a:schemeClr val="accent5"/>
          </a:fillRef>
          <a:effectRef idx="2">
            <a:schemeClr val="accent5"/>
          </a:effectRef>
          <a:fontRef idx="minor">
            <a:schemeClr val="lt1"/>
          </a:fontRef>
        </p:style>
        <p:txBody>
          <a:bodyPr/>
          <a:lstStyle/>
          <a:p>
            <a:endParaRPr lang="en-US" sz="1800"/>
          </a:p>
          <a:p>
            <a:endParaRPr lang="en-US" sz="1800"/>
          </a:p>
          <a:p>
            <a:endParaRPr lang="en-US" sz="1800"/>
          </a:p>
          <a:p>
            <a:pPr algn="ctr"/>
            <a:r>
              <a:rPr lang="en-US" sz="1800"/>
              <a:t>Commonly Used Assessments</a:t>
            </a:r>
          </a:p>
        </p:txBody>
      </p:sp>
      <p:sp>
        <p:nvSpPr>
          <p:cNvPr id="8" name="Text Placeholder 7">
            <a:extLst>
              <a:ext uri="{FF2B5EF4-FFF2-40B4-BE49-F238E27FC236}">
                <a16:creationId xmlns:a16="http://schemas.microsoft.com/office/drawing/2014/main" id="{D8C3233A-003D-4F47-840E-2B0B7F52B7E9}"/>
              </a:ext>
            </a:extLst>
          </p:cNvPr>
          <p:cNvSpPr>
            <a:spLocks noGrp="1"/>
          </p:cNvSpPr>
          <p:nvPr>
            <p:ph type="body" sz="half" idx="17"/>
          </p:nvPr>
        </p:nvSpPr>
        <p:spPr>
          <a:xfrm>
            <a:off x="8047917" y="2904067"/>
            <a:ext cx="3460315" cy="1717360"/>
          </a:xfrm>
        </p:spPr>
        <p:txBody>
          <a:bodyPr>
            <a:normAutofit/>
          </a:bodyPr>
          <a:lstStyle/>
          <a:p>
            <a:pPr marL="342900" indent="-342900">
              <a:buAutoNum type="arabicPeriod"/>
            </a:pPr>
            <a:r>
              <a:rPr lang="en-US" sz="1800"/>
              <a:t>GFTA 3</a:t>
            </a:r>
          </a:p>
          <a:p>
            <a:pPr marL="342900" indent="-342900">
              <a:buAutoNum type="arabicPeriod"/>
            </a:pPr>
            <a:r>
              <a:rPr lang="en-US" sz="1800"/>
              <a:t>PLS 5</a:t>
            </a:r>
          </a:p>
          <a:p>
            <a:pPr marL="342900" indent="-342900">
              <a:buAutoNum type="arabicPeriod"/>
            </a:pPr>
            <a:r>
              <a:rPr lang="en-US" sz="1800"/>
              <a:t>CELF 5</a:t>
            </a:r>
          </a:p>
        </p:txBody>
      </p:sp>
      <p:sp>
        <p:nvSpPr>
          <p:cNvPr id="9" name="TextBox 8">
            <a:extLst>
              <a:ext uri="{FF2B5EF4-FFF2-40B4-BE49-F238E27FC236}">
                <a16:creationId xmlns:a16="http://schemas.microsoft.com/office/drawing/2014/main" id="{11402DEE-81FB-5C43-9D2B-F43D083371C6}"/>
              </a:ext>
            </a:extLst>
          </p:cNvPr>
          <p:cNvSpPr txBox="1"/>
          <p:nvPr/>
        </p:nvSpPr>
        <p:spPr>
          <a:xfrm>
            <a:off x="2727858" y="5080338"/>
            <a:ext cx="6734432" cy="12926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fontAlgn="base"/>
            <a:r>
              <a:rPr lang="en-US" sz="2400" dirty="0"/>
              <a:t>WVU &amp; the SALAD Lab </a:t>
            </a:r>
          </a:p>
          <a:p>
            <a:pPr marL="285750" indent="-285750" algn="ctr" fontAlgn="base">
              <a:buFont typeface="Arial" panose="020B0604020202020204" pitchFamily="34" charset="0"/>
              <a:buChar char="•"/>
            </a:pPr>
            <a:r>
              <a:rPr lang="en-US" dirty="0"/>
              <a:t>Access to virtual test protocols </a:t>
            </a:r>
          </a:p>
          <a:p>
            <a:pPr marL="285750" indent="-285750" algn="ctr" fontAlgn="base">
              <a:buFont typeface="Arial" panose="020B0604020202020204" pitchFamily="34" charset="0"/>
              <a:buChar char="•"/>
            </a:pPr>
            <a:r>
              <a:rPr lang="en-US" dirty="0"/>
              <a:t>We will receive more info soon regarding this </a:t>
            </a:r>
          </a:p>
          <a:p>
            <a:pPr algn="ctr" fontAlgn="base"/>
            <a:r>
              <a:rPr lang="en-US" dirty="0"/>
              <a:t>and will pass it on to you!</a:t>
            </a:r>
          </a:p>
        </p:txBody>
      </p:sp>
    </p:spTree>
    <p:extLst>
      <p:ext uri="{BB962C8B-B14F-4D97-AF65-F5344CB8AC3E}">
        <p14:creationId xmlns:p14="http://schemas.microsoft.com/office/powerpoint/2010/main" val="3821731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6B45-E5ED-E649-AE11-887CB89B3D2F}"/>
              </a:ext>
            </a:extLst>
          </p:cNvPr>
          <p:cNvSpPr>
            <a:spLocks noGrp="1"/>
          </p:cNvSpPr>
          <p:nvPr>
            <p:ph type="title"/>
          </p:nvPr>
        </p:nvSpPr>
        <p:spPr/>
        <p:txBody>
          <a:bodyPr>
            <a:normAutofit/>
          </a:bodyPr>
          <a:lstStyle/>
          <a:p>
            <a:r>
              <a:rPr lang="en-US"/>
              <a:t>WVU SALAD Lab</a:t>
            </a:r>
            <a:br>
              <a:rPr lang="en-US"/>
            </a:br>
            <a:r>
              <a:rPr lang="en-US" sz="2000">
                <a:solidFill>
                  <a:srgbClr val="FF0000"/>
                </a:solidFill>
              </a:rPr>
              <a:t>School-Age Language Acquisition and disorders lab</a:t>
            </a:r>
          </a:p>
        </p:txBody>
      </p:sp>
      <p:sp>
        <p:nvSpPr>
          <p:cNvPr id="3" name="Text Placeholder 2">
            <a:extLst>
              <a:ext uri="{FF2B5EF4-FFF2-40B4-BE49-F238E27FC236}">
                <a16:creationId xmlns:a16="http://schemas.microsoft.com/office/drawing/2014/main" id="{271BDE63-B039-1845-8F94-7F64CE5E7501}"/>
              </a:ext>
            </a:extLst>
          </p:cNvPr>
          <p:cNvSpPr>
            <a:spLocks noGrp="1"/>
          </p:cNvSpPr>
          <p:nvPr>
            <p:ph type="body" idx="1"/>
          </p:nvPr>
        </p:nvSpPr>
        <p:spPr>
          <a:xfrm>
            <a:off x="681915" y="2403378"/>
            <a:ext cx="3456432" cy="510309"/>
          </a:xfrm>
        </p:spPr>
        <p:txBody>
          <a:bodyPr/>
          <a:lstStyle/>
          <a:p>
            <a:pPr algn="ctr"/>
            <a:r>
              <a:rPr lang="en-US"/>
              <a:t>What is the SALAD Lab?</a:t>
            </a:r>
          </a:p>
        </p:txBody>
      </p:sp>
      <p:sp>
        <p:nvSpPr>
          <p:cNvPr id="4" name="Text Placeholder 3">
            <a:extLst>
              <a:ext uri="{FF2B5EF4-FFF2-40B4-BE49-F238E27FC236}">
                <a16:creationId xmlns:a16="http://schemas.microsoft.com/office/drawing/2014/main" id="{80DDA251-FC7F-5445-9C26-CCFA5ED9E804}"/>
              </a:ext>
            </a:extLst>
          </p:cNvPr>
          <p:cNvSpPr>
            <a:spLocks noGrp="1"/>
          </p:cNvSpPr>
          <p:nvPr>
            <p:ph type="body" sz="half" idx="15"/>
          </p:nvPr>
        </p:nvSpPr>
        <p:spPr>
          <a:xfrm>
            <a:off x="735724" y="2979766"/>
            <a:ext cx="3456432" cy="2794386"/>
          </a:xfrm>
          <a:ln>
            <a:noFill/>
          </a:ln>
        </p:spPr>
        <p:txBody>
          <a:bodyPr/>
          <a:lstStyle/>
          <a:p>
            <a:pPr marL="285750" indent="-285750">
              <a:buFont typeface="Arial" panose="020B0604020202020204" pitchFamily="34" charset="0"/>
              <a:buChar char="•"/>
            </a:pPr>
            <a:r>
              <a:rPr lang="en-US"/>
              <a:t>A resource to assist you in the completion of school age language evaluations</a:t>
            </a:r>
          </a:p>
          <a:p>
            <a:pPr marL="285750" indent="-285750">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CE5DB642-75FD-4E45-B3B8-DFB1B8F816D3}"/>
              </a:ext>
            </a:extLst>
          </p:cNvPr>
          <p:cNvSpPr>
            <a:spLocks noGrp="1"/>
          </p:cNvSpPr>
          <p:nvPr>
            <p:ph type="body" sz="quarter" idx="3"/>
          </p:nvPr>
        </p:nvSpPr>
        <p:spPr>
          <a:xfrm>
            <a:off x="4368800" y="2192866"/>
            <a:ext cx="3456432" cy="421025"/>
          </a:xfrm>
        </p:spPr>
        <p:txBody>
          <a:bodyPr/>
          <a:lstStyle/>
          <a:p>
            <a:r>
              <a:rPr lang="en-US"/>
              <a:t>How Can It Help Me? </a:t>
            </a:r>
          </a:p>
        </p:txBody>
      </p:sp>
      <p:sp>
        <p:nvSpPr>
          <p:cNvPr id="6" name="Text Placeholder 5">
            <a:extLst>
              <a:ext uri="{FF2B5EF4-FFF2-40B4-BE49-F238E27FC236}">
                <a16:creationId xmlns:a16="http://schemas.microsoft.com/office/drawing/2014/main" id="{38A99B28-3468-B744-A444-338792CBD039}"/>
              </a:ext>
            </a:extLst>
          </p:cNvPr>
          <p:cNvSpPr>
            <a:spLocks noGrp="1"/>
          </p:cNvSpPr>
          <p:nvPr>
            <p:ph type="body" sz="half" idx="16"/>
          </p:nvPr>
        </p:nvSpPr>
        <p:spPr/>
        <p:txBody>
          <a:bodyPr/>
          <a:lstStyle/>
          <a:p>
            <a:pPr marL="285750" indent="-285750">
              <a:buFont typeface="Arial" panose="020B0604020202020204" pitchFamily="34" charset="0"/>
              <a:buChar char="•"/>
            </a:pPr>
            <a:r>
              <a:rPr lang="en-US"/>
              <a:t>Language Sampling:  Personnel will transcribe and analyze your oral and/or written language samples</a:t>
            </a:r>
          </a:p>
          <a:p>
            <a:pPr marL="285750" indent="-285750">
              <a:buFont typeface="Arial" panose="020B0604020202020204" pitchFamily="34" charset="0"/>
              <a:buChar char="•"/>
            </a:pPr>
            <a:r>
              <a:rPr lang="en-US"/>
              <a:t>Library of assessments for check-out</a:t>
            </a:r>
          </a:p>
          <a:p>
            <a:pPr marL="285750" indent="-285750">
              <a:buFont typeface="Arial" panose="020B0604020202020204" pitchFamily="34" charset="0"/>
              <a:buChar char="•"/>
            </a:pPr>
            <a:r>
              <a:rPr lang="en-US"/>
              <a:t>New this Fall:  iPads available for check-out to help in the facilitation of virtual assessments</a:t>
            </a:r>
          </a:p>
        </p:txBody>
      </p:sp>
      <p:sp>
        <p:nvSpPr>
          <p:cNvPr id="7" name="Text Placeholder 6">
            <a:extLst>
              <a:ext uri="{FF2B5EF4-FFF2-40B4-BE49-F238E27FC236}">
                <a16:creationId xmlns:a16="http://schemas.microsoft.com/office/drawing/2014/main" id="{5117F6D9-0EF9-874D-8C16-7D544B416DEC}"/>
              </a:ext>
            </a:extLst>
          </p:cNvPr>
          <p:cNvSpPr>
            <a:spLocks noGrp="1"/>
          </p:cNvSpPr>
          <p:nvPr>
            <p:ph type="body" sz="quarter" idx="13"/>
          </p:nvPr>
        </p:nvSpPr>
        <p:spPr/>
        <p:txBody>
          <a:bodyPr/>
          <a:lstStyle/>
          <a:p>
            <a:pPr algn="ctr"/>
            <a:r>
              <a:rPr lang="en-US"/>
              <a:t>Where Can I Find More Info? </a:t>
            </a:r>
          </a:p>
        </p:txBody>
      </p:sp>
      <p:sp>
        <p:nvSpPr>
          <p:cNvPr id="8" name="Text Placeholder 7">
            <a:extLst>
              <a:ext uri="{FF2B5EF4-FFF2-40B4-BE49-F238E27FC236}">
                <a16:creationId xmlns:a16="http://schemas.microsoft.com/office/drawing/2014/main" id="{B9D9F687-055D-0548-A1B7-60E1FCECB52A}"/>
              </a:ext>
            </a:extLst>
          </p:cNvPr>
          <p:cNvSpPr>
            <a:spLocks noGrp="1"/>
          </p:cNvSpPr>
          <p:nvPr>
            <p:ph type="body" sz="half" idx="17"/>
          </p:nvPr>
        </p:nvSpPr>
        <p:spPr/>
        <p:txBody>
          <a:bodyPr/>
          <a:lstStyle/>
          <a:p>
            <a:r>
              <a:rPr lang="en-US"/>
              <a:t>The SALAD Lab website:  </a:t>
            </a:r>
          </a:p>
          <a:p>
            <a:r>
              <a:rPr lang="en-US">
                <a:hlinkClick r:id="rId2"/>
              </a:rPr>
              <a:t>WVU SALAD Lab Home</a:t>
            </a:r>
            <a:endParaRPr lang="en-US"/>
          </a:p>
        </p:txBody>
      </p:sp>
      <p:sp>
        <p:nvSpPr>
          <p:cNvPr id="9" name="TextBox 8">
            <a:extLst>
              <a:ext uri="{FF2B5EF4-FFF2-40B4-BE49-F238E27FC236}">
                <a16:creationId xmlns:a16="http://schemas.microsoft.com/office/drawing/2014/main" id="{834155EA-7233-A140-9843-AB7ECDE8DF72}"/>
              </a:ext>
            </a:extLst>
          </p:cNvPr>
          <p:cNvSpPr txBox="1"/>
          <p:nvPr/>
        </p:nvSpPr>
        <p:spPr>
          <a:xfrm>
            <a:off x="332510" y="5934518"/>
            <a:ext cx="9744364" cy="584775"/>
          </a:xfrm>
          <a:prstGeom prst="rect">
            <a:avLst/>
          </a:prstGeom>
          <a:noFill/>
        </p:spPr>
        <p:txBody>
          <a:bodyPr wrap="square" rtlCol="0">
            <a:spAutoFit/>
          </a:bodyPr>
          <a:lstStyle/>
          <a:p>
            <a:r>
              <a:rPr lang="en-US">
                <a:solidFill>
                  <a:srgbClr val="FF0000"/>
                </a:solidFill>
              </a:rPr>
              <a:t>SALAD Lab Personnel:  Dr. Jayne </a:t>
            </a:r>
            <a:r>
              <a:rPr lang="en-US" err="1">
                <a:solidFill>
                  <a:srgbClr val="FF0000"/>
                </a:solidFill>
              </a:rPr>
              <a:t>Brandel</a:t>
            </a:r>
            <a:r>
              <a:rPr lang="en-US">
                <a:solidFill>
                  <a:srgbClr val="FF0000"/>
                </a:solidFill>
              </a:rPr>
              <a:t> </a:t>
            </a:r>
          </a:p>
          <a:p>
            <a:r>
              <a:rPr lang="en-US" sz="1400">
                <a:solidFill>
                  <a:srgbClr val="FF0000"/>
                </a:solidFill>
              </a:rPr>
              <a:t>Chairperson of Communication Sciences and Disorders Department WVU</a:t>
            </a:r>
          </a:p>
        </p:txBody>
      </p:sp>
    </p:spTree>
    <p:extLst>
      <p:ext uri="{BB962C8B-B14F-4D97-AF65-F5344CB8AC3E}">
        <p14:creationId xmlns:p14="http://schemas.microsoft.com/office/powerpoint/2010/main" val="300169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2CF1-3163-0E45-844E-1F0DADBB5813}"/>
              </a:ext>
            </a:extLst>
          </p:cNvPr>
          <p:cNvSpPr>
            <a:spLocks noGrp="1"/>
          </p:cNvSpPr>
          <p:nvPr>
            <p:ph type="title"/>
          </p:nvPr>
        </p:nvSpPr>
        <p:spPr/>
        <p:txBody>
          <a:bodyPr/>
          <a:lstStyle/>
          <a:p>
            <a:r>
              <a:rPr lang="en-US"/>
              <a:t>Guidance to Counties for Creating VE options</a:t>
            </a:r>
          </a:p>
        </p:txBody>
      </p:sp>
      <p:sp>
        <p:nvSpPr>
          <p:cNvPr id="3" name="Text Placeholder 2">
            <a:extLst>
              <a:ext uri="{FF2B5EF4-FFF2-40B4-BE49-F238E27FC236}">
                <a16:creationId xmlns:a16="http://schemas.microsoft.com/office/drawing/2014/main" id="{01861248-9D4F-DD47-938F-E874B00E8647}"/>
              </a:ext>
            </a:extLst>
          </p:cNvPr>
          <p:cNvSpPr>
            <a:spLocks noGrp="1"/>
          </p:cNvSpPr>
          <p:nvPr>
            <p:ph type="body" idx="1"/>
          </p:nvPr>
        </p:nvSpPr>
        <p:spPr>
          <a:xfrm>
            <a:off x="576649" y="2192865"/>
            <a:ext cx="5410201" cy="916460"/>
          </a:xfrm>
        </p:spPr>
        <p:style>
          <a:lnRef idx="1">
            <a:schemeClr val="accent6"/>
          </a:lnRef>
          <a:fillRef idx="3">
            <a:schemeClr val="accent6"/>
          </a:fillRef>
          <a:effectRef idx="2">
            <a:schemeClr val="accent6"/>
          </a:effectRef>
          <a:fontRef idx="minor">
            <a:schemeClr val="lt1"/>
          </a:fontRef>
        </p:style>
        <p:txBody>
          <a:bodyPr/>
          <a:lstStyle/>
          <a:p>
            <a:pPr algn="ctr" fontAlgn="base"/>
            <a:r>
              <a:rPr lang="en-US"/>
              <a:t>Creating designee(s) </a:t>
            </a:r>
          </a:p>
          <a:p>
            <a:pPr algn="ctr" fontAlgn="base"/>
            <a:r>
              <a:rPr lang="en-US"/>
              <a:t>within the county to complete VE </a:t>
            </a:r>
          </a:p>
        </p:txBody>
      </p:sp>
      <p:sp>
        <p:nvSpPr>
          <p:cNvPr id="6" name="Text Placeholder 5">
            <a:extLst>
              <a:ext uri="{FF2B5EF4-FFF2-40B4-BE49-F238E27FC236}">
                <a16:creationId xmlns:a16="http://schemas.microsoft.com/office/drawing/2014/main" id="{B313936E-EB1C-8F4A-82C7-F380A35DDEAB}"/>
              </a:ext>
            </a:extLst>
          </p:cNvPr>
          <p:cNvSpPr>
            <a:spLocks noGrp="1"/>
          </p:cNvSpPr>
          <p:nvPr>
            <p:ph type="body" sz="half" idx="15"/>
          </p:nvPr>
        </p:nvSpPr>
        <p:spPr>
          <a:xfrm>
            <a:off x="6554229" y="3804734"/>
            <a:ext cx="5006545" cy="3053266"/>
          </a:xfrm>
        </p:spPr>
        <p:txBody>
          <a:bodyPr>
            <a:normAutofit/>
          </a:bodyPr>
          <a:lstStyle/>
          <a:p>
            <a:pPr marL="285750" indent="-285750" fontAlgn="base">
              <a:buFont typeface="Arial" panose="020B0604020202020204" pitchFamily="34" charset="0"/>
              <a:buChar char="•"/>
            </a:pPr>
            <a:r>
              <a:rPr lang="en-US" sz="1800"/>
              <a:t>Several counties/contract agencies have qualified staff proficient in these administration models.   </a:t>
            </a:r>
          </a:p>
          <a:p>
            <a:pPr marL="285750" indent="-285750" fontAlgn="base">
              <a:buFont typeface="Arial" panose="020B0604020202020204" pitchFamily="34" charset="0"/>
              <a:buChar char="•"/>
            </a:pPr>
            <a:r>
              <a:rPr lang="en-US" sz="1800"/>
              <a:t>Possible contract option for completion of virtual evaluations? </a:t>
            </a:r>
          </a:p>
          <a:p>
            <a:pPr marL="285750" indent="-285750" fontAlgn="base">
              <a:buFont typeface="Arial" panose="020B0604020202020204" pitchFamily="34" charset="0"/>
              <a:buChar char="•"/>
            </a:pPr>
            <a:r>
              <a:rPr lang="en-US" sz="1800"/>
              <a:t>Possible county to county collaboration to utilize qualified staff </a:t>
            </a:r>
          </a:p>
          <a:p>
            <a:pPr fontAlgn="base"/>
            <a:endParaRPr lang="en-US"/>
          </a:p>
        </p:txBody>
      </p:sp>
      <p:sp>
        <p:nvSpPr>
          <p:cNvPr id="5" name="Text Placeholder 4">
            <a:extLst>
              <a:ext uri="{FF2B5EF4-FFF2-40B4-BE49-F238E27FC236}">
                <a16:creationId xmlns:a16="http://schemas.microsoft.com/office/drawing/2014/main" id="{795417BF-44FB-5D47-BAE0-AE171CE0402E}"/>
              </a:ext>
            </a:extLst>
          </p:cNvPr>
          <p:cNvSpPr>
            <a:spLocks noGrp="1"/>
          </p:cNvSpPr>
          <p:nvPr>
            <p:ph type="body" sz="quarter" idx="3"/>
          </p:nvPr>
        </p:nvSpPr>
        <p:spPr>
          <a:xfrm>
            <a:off x="6499654" y="2192865"/>
            <a:ext cx="5115697" cy="916460"/>
          </a:xfrm>
        </p:spPr>
        <p:style>
          <a:lnRef idx="1">
            <a:schemeClr val="accent6"/>
          </a:lnRef>
          <a:fillRef idx="3">
            <a:schemeClr val="accent6"/>
          </a:fillRef>
          <a:effectRef idx="2">
            <a:schemeClr val="accent6"/>
          </a:effectRef>
          <a:fontRef idx="minor">
            <a:schemeClr val="lt1"/>
          </a:fontRef>
        </p:style>
        <p:txBody>
          <a:bodyPr/>
          <a:lstStyle/>
          <a:p>
            <a:pPr algn="ctr"/>
            <a:r>
              <a:rPr lang="en-US" sz="2000"/>
              <a:t>What if we don’t have a qualified evaluator or staff SLP who feels comfortable completing VE? </a:t>
            </a:r>
          </a:p>
        </p:txBody>
      </p:sp>
      <p:sp>
        <p:nvSpPr>
          <p:cNvPr id="4" name="Text Placeholder 3">
            <a:extLst>
              <a:ext uri="{FF2B5EF4-FFF2-40B4-BE49-F238E27FC236}">
                <a16:creationId xmlns:a16="http://schemas.microsoft.com/office/drawing/2014/main" id="{7A10C5B6-DE66-BC4D-9C31-6DE00F1015ED}"/>
              </a:ext>
            </a:extLst>
          </p:cNvPr>
          <p:cNvSpPr>
            <a:spLocks noGrp="1"/>
          </p:cNvSpPr>
          <p:nvPr>
            <p:ph type="body" sz="quarter" idx="13"/>
          </p:nvPr>
        </p:nvSpPr>
        <p:spPr>
          <a:xfrm>
            <a:off x="685798" y="3359893"/>
            <a:ext cx="5410201" cy="3498107"/>
          </a:xfrm>
        </p:spPr>
        <p:txBody>
          <a:bodyPr>
            <a:normAutofit/>
          </a:bodyPr>
          <a:lstStyle/>
          <a:p>
            <a:pPr marL="285750" indent="-285750" fontAlgn="base">
              <a:buFont typeface="Arial" panose="020B0604020202020204" pitchFamily="34" charset="0"/>
              <a:buChar char="•"/>
            </a:pPr>
            <a:r>
              <a:rPr lang="en-US" sz="1800"/>
              <a:t>Due to the equipment and skill requirements to complete them, county designees would decrease confusion and skill set needed for completion </a:t>
            </a:r>
          </a:p>
          <a:p>
            <a:pPr marL="285750" indent="-285750" fontAlgn="base">
              <a:buFont typeface="Arial" panose="020B0604020202020204" pitchFamily="34" charset="0"/>
              <a:buChar char="•"/>
            </a:pPr>
            <a:r>
              <a:rPr lang="en-US" sz="1800"/>
              <a:t>Decide within the county where the equipment and personnel needed to complete virtual evaluations will be housed?  </a:t>
            </a:r>
          </a:p>
          <a:p>
            <a:pPr marL="285750" indent="-285750" fontAlgn="base">
              <a:buFont typeface="Arial" panose="020B0604020202020204" pitchFamily="34" charset="0"/>
              <a:buChar char="•"/>
            </a:pPr>
            <a:r>
              <a:rPr lang="en-US" sz="1800"/>
              <a:t>Decreases necessary permissions and purchases for many therapists to conduct VE </a:t>
            </a:r>
          </a:p>
        </p:txBody>
      </p:sp>
    </p:spTree>
    <p:extLst>
      <p:ext uri="{BB962C8B-B14F-4D97-AF65-F5344CB8AC3E}">
        <p14:creationId xmlns:p14="http://schemas.microsoft.com/office/powerpoint/2010/main" val="423919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A0C1-692C-464A-938B-9E61A5E5913A}"/>
              </a:ext>
            </a:extLst>
          </p:cNvPr>
          <p:cNvSpPr>
            <a:spLocks noGrp="1"/>
          </p:cNvSpPr>
          <p:nvPr>
            <p:ph type="title"/>
          </p:nvPr>
        </p:nvSpPr>
        <p:spPr>
          <a:xfrm>
            <a:off x="668294" y="292357"/>
            <a:ext cx="10855411" cy="1038198"/>
          </a:xfrm>
          <a:ln/>
        </p:spPr>
        <p:style>
          <a:lnRef idx="1">
            <a:schemeClr val="accent1"/>
          </a:lnRef>
          <a:fillRef idx="2">
            <a:schemeClr val="accent1"/>
          </a:fillRef>
          <a:effectRef idx="1">
            <a:schemeClr val="accent1"/>
          </a:effectRef>
          <a:fontRef idx="minor">
            <a:schemeClr val="dk1"/>
          </a:fontRef>
        </p:style>
        <p:txBody>
          <a:bodyPr/>
          <a:lstStyle/>
          <a:p>
            <a:pPr algn="ctr"/>
            <a:r>
              <a:rPr lang="en-US"/>
              <a:t>Dos and Don’ts</a:t>
            </a:r>
          </a:p>
        </p:txBody>
      </p:sp>
      <p:sp>
        <p:nvSpPr>
          <p:cNvPr id="3" name="Text Placeholder 2">
            <a:extLst>
              <a:ext uri="{FF2B5EF4-FFF2-40B4-BE49-F238E27FC236}">
                <a16:creationId xmlns:a16="http://schemas.microsoft.com/office/drawing/2014/main" id="{D5870407-8396-984E-967F-D7ABCA0A8176}"/>
              </a:ext>
            </a:extLst>
          </p:cNvPr>
          <p:cNvSpPr>
            <a:spLocks noGrp="1"/>
          </p:cNvSpPr>
          <p:nvPr>
            <p:ph type="body" sz="half" idx="2"/>
          </p:nvPr>
        </p:nvSpPr>
        <p:spPr>
          <a:xfrm>
            <a:off x="1030742" y="2228106"/>
            <a:ext cx="10130516" cy="3208867"/>
          </a:xfrm>
        </p:spPr>
        <p:txBody>
          <a:bodyPr/>
          <a:lstStyle/>
          <a:p>
            <a:pPr fontAlgn="base"/>
            <a:endParaRPr lang="en-US"/>
          </a:p>
          <a:p>
            <a:pPr fontAlgn="base"/>
            <a:endParaRPr lang="en-US"/>
          </a:p>
          <a:p>
            <a:endParaRPr lang="en-US"/>
          </a:p>
        </p:txBody>
      </p:sp>
      <p:pic>
        <p:nvPicPr>
          <p:cNvPr id="5" name="Graphic 4" descr="Thumbs up sign">
            <a:extLst>
              <a:ext uri="{FF2B5EF4-FFF2-40B4-BE49-F238E27FC236}">
                <a16:creationId xmlns:a16="http://schemas.microsoft.com/office/drawing/2014/main" id="{C8EA7BC7-7BFE-B642-9C1B-6FDCE7683C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7" name="Graphic 6" descr="Thumbs up sign">
            <a:extLst>
              <a:ext uri="{FF2B5EF4-FFF2-40B4-BE49-F238E27FC236}">
                <a16:creationId xmlns:a16="http://schemas.microsoft.com/office/drawing/2014/main" id="{7CEE6E89-5A72-6D43-A3B4-F38CC2078F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655" y="1420091"/>
            <a:ext cx="914400" cy="914400"/>
          </a:xfrm>
          <a:prstGeom prst="rect">
            <a:avLst/>
          </a:prstGeom>
        </p:spPr>
      </p:pic>
      <p:sp>
        <p:nvSpPr>
          <p:cNvPr id="8" name="TextBox 7">
            <a:extLst>
              <a:ext uri="{FF2B5EF4-FFF2-40B4-BE49-F238E27FC236}">
                <a16:creationId xmlns:a16="http://schemas.microsoft.com/office/drawing/2014/main" id="{E27E623A-E3BE-DB49-8FE5-1B40C9DE7752}"/>
              </a:ext>
            </a:extLst>
          </p:cNvPr>
          <p:cNvSpPr txBox="1"/>
          <p:nvPr/>
        </p:nvSpPr>
        <p:spPr>
          <a:xfrm>
            <a:off x="1233055" y="1688160"/>
            <a:ext cx="9993745" cy="646331"/>
          </a:xfrm>
          <a:prstGeom prst="rect">
            <a:avLst/>
          </a:prstGeom>
          <a:noFill/>
        </p:spPr>
        <p:txBody>
          <a:bodyPr wrap="square" rtlCol="0">
            <a:spAutoFit/>
          </a:bodyPr>
          <a:lstStyle/>
          <a:p>
            <a:r>
              <a:rPr lang="en-US" dirty="0"/>
              <a:t>DO assess your individual situation and use your best clinical judgement to determine virtual vs. face to face options</a:t>
            </a:r>
          </a:p>
        </p:txBody>
      </p:sp>
      <p:pic>
        <p:nvPicPr>
          <p:cNvPr id="9" name="Graphic 8" descr="Thumbs up sign">
            <a:extLst>
              <a:ext uri="{FF2B5EF4-FFF2-40B4-BE49-F238E27FC236}">
                <a16:creationId xmlns:a16="http://schemas.microsoft.com/office/drawing/2014/main" id="{C8E511F7-2F3D-9E43-AC75-12B2DEA305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655" y="2312889"/>
            <a:ext cx="914400" cy="914400"/>
          </a:xfrm>
          <a:prstGeom prst="rect">
            <a:avLst/>
          </a:prstGeom>
        </p:spPr>
      </p:pic>
      <p:sp>
        <p:nvSpPr>
          <p:cNvPr id="10" name="TextBox 9">
            <a:extLst>
              <a:ext uri="{FF2B5EF4-FFF2-40B4-BE49-F238E27FC236}">
                <a16:creationId xmlns:a16="http://schemas.microsoft.com/office/drawing/2014/main" id="{46CA893A-7AC6-6946-B40B-BDDD3D76B8D3}"/>
              </a:ext>
            </a:extLst>
          </p:cNvPr>
          <p:cNvSpPr txBox="1"/>
          <p:nvPr/>
        </p:nvSpPr>
        <p:spPr>
          <a:xfrm>
            <a:off x="1233055" y="2543849"/>
            <a:ext cx="9670473" cy="646331"/>
          </a:xfrm>
          <a:prstGeom prst="rect">
            <a:avLst/>
          </a:prstGeom>
          <a:noFill/>
        </p:spPr>
        <p:txBody>
          <a:bodyPr wrap="square" rtlCol="0">
            <a:spAutoFit/>
          </a:bodyPr>
          <a:lstStyle/>
          <a:p>
            <a:r>
              <a:rPr lang="en-US" dirty="0"/>
              <a:t>DO have clear lines of communication between your student and the parent to make sure everyone understands their responsibilities</a:t>
            </a:r>
          </a:p>
        </p:txBody>
      </p:sp>
      <p:pic>
        <p:nvPicPr>
          <p:cNvPr id="11" name="Graphic 10" descr="Thumbs up sign">
            <a:extLst>
              <a:ext uri="{FF2B5EF4-FFF2-40B4-BE49-F238E27FC236}">
                <a16:creationId xmlns:a16="http://schemas.microsoft.com/office/drawing/2014/main" id="{2A48F87C-C8E2-164C-9034-739BB1ECB8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655" y="3227289"/>
            <a:ext cx="914400" cy="914400"/>
          </a:xfrm>
          <a:prstGeom prst="rect">
            <a:avLst/>
          </a:prstGeom>
        </p:spPr>
      </p:pic>
      <p:sp>
        <p:nvSpPr>
          <p:cNvPr id="12" name="TextBox 11">
            <a:extLst>
              <a:ext uri="{FF2B5EF4-FFF2-40B4-BE49-F238E27FC236}">
                <a16:creationId xmlns:a16="http://schemas.microsoft.com/office/drawing/2014/main" id="{406B60B3-1ADF-E34C-B8DA-1073964B9B62}"/>
              </a:ext>
            </a:extLst>
          </p:cNvPr>
          <p:cNvSpPr txBox="1"/>
          <p:nvPr/>
        </p:nvSpPr>
        <p:spPr>
          <a:xfrm>
            <a:off x="1233055" y="3553977"/>
            <a:ext cx="9987029" cy="369332"/>
          </a:xfrm>
          <a:prstGeom prst="rect">
            <a:avLst/>
          </a:prstGeom>
          <a:noFill/>
        </p:spPr>
        <p:txBody>
          <a:bodyPr wrap="none" rtlCol="0">
            <a:spAutoFit/>
          </a:bodyPr>
          <a:lstStyle/>
          <a:p>
            <a:r>
              <a:rPr lang="en-US" dirty="0"/>
              <a:t>DO test your equipment, connection and materials prior to logging on with your student</a:t>
            </a:r>
          </a:p>
        </p:txBody>
      </p:sp>
      <p:pic>
        <p:nvPicPr>
          <p:cNvPr id="13" name="Graphic 12" descr="Thumbs up sign">
            <a:extLst>
              <a:ext uri="{FF2B5EF4-FFF2-40B4-BE49-F238E27FC236}">
                <a16:creationId xmlns:a16="http://schemas.microsoft.com/office/drawing/2014/main" id="{5B2D1E17-61F7-674D-BB96-E16BB7DF7A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0183" y="4114155"/>
            <a:ext cx="914400" cy="914400"/>
          </a:xfrm>
          <a:prstGeom prst="rect">
            <a:avLst/>
          </a:prstGeom>
        </p:spPr>
      </p:pic>
      <p:sp>
        <p:nvSpPr>
          <p:cNvPr id="14" name="TextBox 13">
            <a:extLst>
              <a:ext uri="{FF2B5EF4-FFF2-40B4-BE49-F238E27FC236}">
                <a16:creationId xmlns:a16="http://schemas.microsoft.com/office/drawing/2014/main" id="{619557BD-62C0-6747-AFF4-935A022BAA9A}"/>
              </a:ext>
            </a:extLst>
          </p:cNvPr>
          <p:cNvSpPr txBox="1"/>
          <p:nvPr/>
        </p:nvSpPr>
        <p:spPr>
          <a:xfrm>
            <a:off x="1214583" y="4153597"/>
            <a:ext cx="9928203" cy="923330"/>
          </a:xfrm>
          <a:prstGeom prst="rect">
            <a:avLst/>
          </a:prstGeom>
          <a:noFill/>
        </p:spPr>
        <p:txBody>
          <a:bodyPr wrap="square" rtlCol="0">
            <a:spAutoFit/>
          </a:bodyPr>
          <a:lstStyle/>
          <a:p>
            <a:r>
              <a:rPr lang="en-US" dirty="0"/>
              <a:t>DO be flexible!  This isn’t a one size fits all approach.  When in doubt, use the information you have  from other sources to support the student until a face to face evaluation can be completed</a:t>
            </a:r>
          </a:p>
        </p:txBody>
      </p:sp>
    </p:spTree>
    <p:extLst>
      <p:ext uri="{BB962C8B-B14F-4D97-AF65-F5344CB8AC3E}">
        <p14:creationId xmlns:p14="http://schemas.microsoft.com/office/powerpoint/2010/main" val="1868979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6D5BA-0478-684A-B94D-8D95719D9F69}"/>
              </a:ext>
            </a:extLst>
          </p:cNvPr>
          <p:cNvSpPr>
            <a:spLocks noGrp="1"/>
          </p:cNvSpPr>
          <p:nvPr>
            <p:ph type="body" sz="half" idx="2"/>
          </p:nvPr>
        </p:nvSpPr>
        <p:spPr>
          <a:xfrm>
            <a:off x="1253836" y="1481041"/>
            <a:ext cx="10130516" cy="737562"/>
          </a:xfrm>
        </p:spPr>
        <p:txBody>
          <a:bodyPr>
            <a:normAutofit/>
          </a:bodyPr>
          <a:lstStyle/>
          <a:p>
            <a:r>
              <a:rPr lang="en-US" sz="1800" dirty="0"/>
              <a:t>DON’T try to force a virtual evaluation just to say it was completed. There are lots of other ways to gain information about a student! </a:t>
            </a:r>
          </a:p>
        </p:txBody>
      </p:sp>
      <p:sp>
        <p:nvSpPr>
          <p:cNvPr id="4" name="Title 1">
            <a:extLst>
              <a:ext uri="{FF2B5EF4-FFF2-40B4-BE49-F238E27FC236}">
                <a16:creationId xmlns:a16="http://schemas.microsoft.com/office/drawing/2014/main" id="{5571C062-CB86-2441-BDC2-D7FE6C4AB435}"/>
              </a:ext>
            </a:extLst>
          </p:cNvPr>
          <p:cNvSpPr>
            <a:spLocks noGrp="1"/>
          </p:cNvSpPr>
          <p:nvPr>
            <p:ph type="title"/>
          </p:nvPr>
        </p:nvSpPr>
        <p:spPr>
          <a:xfrm>
            <a:off x="685800" y="167409"/>
            <a:ext cx="10820400" cy="825886"/>
          </a:xfrm>
          <a:ln/>
        </p:spPr>
        <p:style>
          <a:lnRef idx="1">
            <a:schemeClr val="accent1"/>
          </a:lnRef>
          <a:fillRef idx="2">
            <a:schemeClr val="accent1"/>
          </a:fillRef>
          <a:effectRef idx="1">
            <a:schemeClr val="accent1"/>
          </a:effectRef>
          <a:fontRef idx="minor">
            <a:schemeClr val="dk1"/>
          </a:fontRef>
        </p:style>
        <p:txBody>
          <a:bodyPr/>
          <a:lstStyle/>
          <a:p>
            <a:pPr algn="ctr"/>
            <a:r>
              <a:rPr lang="en-US"/>
              <a:t>Dos and Don’ts</a:t>
            </a:r>
          </a:p>
        </p:txBody>
      </p:sp>
      <p:pic>
        <p:nvPicPr>
          <p:cNvPr id="6" name="Graphic 5" descr="No sign">
            <a:extLst>
              <a:ext uri="{FF2B5EF4-FFF2-40B4-BE49-F238E27FC236}">
                <a16:creationId xmlns:a16="http://schemas.microsoft.com/office/drawing/2014/main" id="{4A32122D-3739-0D41-B049-468309A37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309" y="1406814"/>
            <a:ext cx="914400" cy="914400"/>
          </a:xfrm>
          <a:prstGeom prst="rect">
            <a:avLst/>
          </a:prstGeom>
        </p:spPr>
      </p:pic>
      <p:pic>
        <p:nvPicPr>
          <p:cNvPr id="8" name="Graphic 7" descr="No sign">
            <a:extLst>
              <a:ext uri="{FF2B5EF4-FFF2-40B4-BE49-F238E27FC236}">
                <a16:creationId xmlns:a16="http://schemas.microsoft.com/office/drawing/2014/main" id="{7E13A666-A1FD-2A4E-984D-A6BD14A7F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309" y="2469572"/>
            <a:ext cx="914400" cy="914400"/>
          </a:xfrm>
          <a:prstGeom prst="rect">
            <a:avLst/>
          </a:prstGeom>
        </p:spPr>
      </p:pic>
      <p:pic>
        <p:nvPicPr>
          <p:cNvPr id="9" name="Graphic 8" descr="No sign">
            <a:extLst>
              <a:ext uri="{FF2B5EF4-FFF2-40B4-BE49-F238E27FC236}">
                <a16:creationId xmlns:a16="http://schemas.microsoft.com/office/drawing/2014/main" id="{B8DF244F-4F2B-C84C-B5EB-91BFBE6E90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309" y="3509205"/>
            <a:ext cx="914400" cy="914400"/>
          </a:xfrm>
          <a:prstGeom prst="rect">
            <a:avLst/>
          </a:prstGeom>
        </p:spPr>
      </p:pic>
      <p:pic>
        <p:nvPicPr>
          <p:cNvPr id="10" name="Graphic 9" descr="No sign">
            <a:extLst>
              <a:ext uri="{FF2B5EF4-FFF2-40B4-BE49-F238E27FC236}">
                <a16:creationId xmlns:a16="http://schemas.microsoft.com/office/drawing/2014/main" id="{93A5FD32-E60F-3E46-8D20-B3667C99E2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9436" y="4536787"/>
            <a:ext cx="914400" cy="914400"/>
          </a:xfrm>
          <a:prstGeom prst="rect">
            <a:avLst/>
          </a:prstGeom>
        </p:spPr>
      </p:pic>
      <p:sp>
        <p:nvSpPr>
          <p:cNvPr id="11" name="TextBox 10">
            <a:extLst>
              <a:ext uri="{FF2B5EF4-FFF2-40B4-BE49-F238E27FC236}">
                <a16:creationId xmlns:a16="http://schemas.microsoft.com/office/drawing/2014/main" id="{EB4CAE0F-34C7-2140-956D-04C3E52CD646}"/>
              </a:ext>
            </a:extLst>
          </p:cNvPr>
          <p:cNvSpPr txBox="1"/>
          <p:nvPr/>
        </p:nvSpPr>
        <p:spPr>
          <a:xfrm>
            <a:off x="1297709" y="2686658"/>
            <a:ext cx="9592691" cy="369332"/>
          </a:xfrm>
          <a:prstGeom prst="rect">
            <a:avLst/>
          </a:prstGeom>
          <a:noFill/>
        </p:spPr>
        <p:txBody>
          <a:bodyPr wrap="none" rtlCol="0">
            <a:spAutoFit/>
          </a:bodyPr>
          <a:lstStyle/>
          <a:p>
            <a:r>
              <a:rPr lang="en-US" dirty="0"/>
              <a:t>DON’T be afraid to give clear directions to the parent/facilitator on the student end.</a:t>
            </a:r>
          </a:p>
        </p:txBody>
      </p:sp>
      <p:sp>
        <p:nvSpPr>
          <p:cNvPr id="12" name="TextBox 11">
            <a:extLst>
              <a:ext uri="{FF2B5EF4-FFF2-40B4-BE49-F238E27FC236}">
                <a16:creationId xmlns:a16="http://schemas.microsoft.com/office/drawing/2014/main" id="{A6012A04-112C-1C4A-BDF6-0DEC58DB9E22}"/>
              </a:ext>
            </a:extLst>
          </p:cNvPr>
          <p:cNvSpPr txBox="1"/>
          <p:nvPr/>
        </p:nvSpPr>
        <p:spPr>
          <a:xfrm>
            <a:off x="1297709" y="3781739"/>
            <a:ext cx="9307356" cy="646331"/>
          </a:xfrm>
          <a:prstGeom prst="rect">
            <a:avLst/>
          </a:prstGeom>
          <a:noFill/>
        </p:spPr>
        <p:txBody>
          <a:bodyPr wrap="none" rtlCol="0">
            <a:spAutoFit/>
          </a:bodyPr>
          <a:lstStyle/>
          <a:p>
            <a:r>
              <a:rPr lang="en-US" dirty="0"/>
              <a:t>DON’T try to  complete an assessment virtually without reviewing it ahead of time </a:t>
            </a:r>
          </a:p>
          <a:p>
            <a:r>
              <a:rPr lang="en-US" dirty="0"/>
              <a:t>so that you are familiar with it.</a:t>
            </a:r>
          </a:p>
        </p:txBody>
      </p:sp>
      <p:sp>
        <p:nvSpPr>
          <p:cNvPr id="13" name="TextBox 12">
            <a:extLst>
              <a:ext uri="{FF2B5EF4-FFF2-40B4-BE49-F238E27FC236}">
                <a16:creationId xmlns:a16="http://schemas.microsoft.com/office/drawing/2014/main" id="{F21CFB0B-BECD-8A48-A881-0609A709F9B9}"/>
              </a:ext>
            </a:extLst>
          </p:cNvPr>
          <p:cNvSpPr txBox="1"/>
          <p:nvPr/>
        </p:nvSpPr>
        <p:spPr>
          <a:xfrm>
            <a:off x="1253836" y="4826188"/>
            <a:ext cx="9243236" cy="646331"/>
          </a:xfrm>
          <a:prstGeom prst="rect">
            <a:avLst/>
          </a:prstGeom>
          <a:noFill/>
        </p:spPr>
        <p:txBody>
          <a:bodyPr wrap="none" rtlCol="0">
            <a:spAutoFit/>
          </a:bodyPr>
          <a:lstStyle/>
          <a:p>
            <a:r>
              <a:rPr lang="en-US" dirty="0"/>
              <a:t>DON’T try to  complete an assessment virtually without reviewing it ahead of time </a:t>
            </a:r>
          </a:p>
          <a:p>
            <a:r>
              <a:rPr lang="en-US" dirty="0"/>
              <a:t>with the facilitator.</a:t>
            </a:r>
          </a:p>
        </p:txBody>
      </p:sp>
    </p:spTree>
    <p:extLst>
      <p:ext uri="{BB962C8B-B14F-4D97-AF65-F5344CB8AC3E}">
        <p14:creationId xmlns:p14="http://schemas.microsoft.com/office/powerpoint/2010/main" val="1377044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873249D-7EC2-8542-B845-7DA988833F69}"/>
              </a:ext>
            </a:extLst>
          </p:cNvPr>
          <p:cNvSpPr>
            <a:spLocks noGrp="1"/>
          </p:cNvSpPr>
          <p:nvPr>
            <p:ph type="title"/>
          </p:nvPr>
        </p:nvSpPr>
        <p:spPr>
          <a:xfrm>
            <a:off x="2895600" y="764373"/>
            <a:ext cx="8610600" cy="1293028"/>
          </a:xfrm>
        </p:spPr>
        <p:txBody>
          <a:bodyPr vert="horz" lIns="91440" tIns="45720" rIns="91440" bIns="45720" rtlCol="0" anchor="ctr">
            <a:normAutofit/>
          </a:bodyPr>
          <a:lstStyle/>
          <a:p>
            <a:pPr algn="r"/>
            <a:r>
              <a:rPr lang="en-US" sz="4000"/>
              <a:t>Take-Aways</a:t>
            </a:r>
          </a:p>
        </p:txBody>
      </p:sp>
      <p:graphicFrame>
        <p:nvGraphicFramePr>
          <p:cNvPr id="5" name="Text Placeholder 2">
            <a:extLst>
              <a:ext uri="{FF2B5EF4-FFF2-40B4-BE49-F238E27FC236}">
                <a16:creationId xmlns:a16="http://schemas.microsoft.com/office/drawing/2014/main" id="{00D981AF-C82A-48F4-9674-5B39DF04CFDC}"/>
              </a:ext>
            </a:extLst>
          </p:cNvPr>
          <p:cNvGraphicFramePr/>
          <p:nvPr>
            <p:extLst>
              <p:ext uri="{D42A27DB-BD31-4B8C-83A1-F6EECF244321}">
                <p14:modId xmlns:p14="http://schemas.microsoft.com/office/powerpoint/2010/main" val="2606287326"/>
              </p:ext>
            </p:extLst>
          </p:nvPr>
        </p:nvGraphicFramePr>
        <p:xfrm>
          <a:off x="685800" y="2117470"/>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281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F746-A418-8149-9288-403DADB52EFC}"/>
              </a:ext>
            </a:extLst>
          </p:cNvPr>
          <p:cNvSpPr>
            <a:spLocks noGrp="1"/>
          </p:cNvSpPr>
          <p:nvPr>
            <p:ph type="title"/>
          </p:nvPr>
        </p:nvSpPr>
        <p:spPr>
          <a:xfrm>
            <a:off x="685800" y="2748587"/>
            <a:ext cx="10820400" cy="2802467"/>
          </a:xfrm>
        </p:spPr>
        <p:txBody>
          <a:bodyPr>
            <a:normAutofit fontScale="90000"/>
          </a:bodyPr>
          <a:lstStyle/>
          <a:p>
            <a:r>
              <a:rPr lang="en-US"/>
              <a:t>Rhea Dyer</a:t>
            </a:r>
            <a:br>
              <a:rPr lang="en-US"/>
            </a:br>
            <a:r>
              <a:rPr lang="en-US">
                <a:hlinkClick r:id="rId2"/>
              </a:rPr>
              <a:t>Rhea.Dyer@bestlifewv.com</a:t>
            </a:r>
            <a:br>
              <a:rPr lang="en-US"/>
            </a:br>
            <a:br>
              <a:rPr lang="en-US"/>
            </a:br>
            <a:r>
              <a:rPr lang="en-US"/>
              <a:t>Sally Woodard</a:t>
            </a:r>
            <a:br>
              <a:rPr lang="en-US"/>
            </a:br>
            <a:r>
              <a:rPr lang="en-US">
                <a:hlinkClick r:id="rId3"/>
              </a:rPr>
              <a:t>sally.woodard@integratedwv.com</a:t>
            </a:r>
            <a:br>
              <a:rPr lang="en-US"/>
            </a:br>
            <a:br>
              <a:rPr lang="en-US"/>
            </a:br>
            <a:endParaRPr lang="en-US"/>
          </a:p>
        </p:txBody>
      </p:sp>
      <p:sp>
        <p:nvSpPr>
          <p:cNvPr id="4" name="TextBox 3">
            <a:extLst>
              <a:ext uri="{FF2B5EF4-FFF2-40B4-BE49-F238E27FC236}">
                <a16:creationId xmlns:a16="http://schemas.microsoft.com/office/drawing/2014/main" id="{C38E7483-5095-854C-BA3A-ABA988019F8E}"/>
              </a:ext>
            </a:extLst>
          </p:cNvPr>
          <p:cNvSpPr txBox="1"/>
          <p:nvPr/>
        </p:nvSpPr>
        <p:spPr>
          <a:xfrm>
            <a:off x="2225964" y="969818"/>
            <a:ext cx="8098692" cy="830997"/>
          </a:xfrm>
          <a:prstGeom prst="rect">
            <a:avLst/>
          </a:prstGeom>
          <a:noFill/>
        </p:spPr>
        <p:txBody>
          <a:bodyPr wrap="none" rtlCol="0">
            <a:spAutoFit/>
          </a:bodyPr>
          <a:lstStyle/>
          <a:p>
            <a:r>
              <a:rPr lang="en-US" sz="4800"/>
              <a:t>Contact Info for Presenters</a:t>
            </a:r>
          </a:p>
        </p:txBody>
      </p:sp>
    </p:spTree>
    <p:extLst>
      <p:ext uri="{BB962C8B-B14F-4D97-AF65-F5344CB8AC3E}">
        <p14:creationId xmlns:p14="http://schemas.microsoft.com/office/powerpoint/2010/main" val="307829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F07-C53A-C04F-8441-2F636459F4C9}"/>
              </a:ext>
            </a:extLst>
          </p:cNvPr>
          <p:cNvSpPr>
            <a:spLocks noGrp="1"/>
          </p:cNvSpPr>
          <p:nvPr>
            <p:ph type="title"/>
          </p:nvPr>
        </p:nvSpPr>
        <p:spPr>
          <a:xfrm>
            <a:off x="4071551" y="587679"/>
            <a:ext cx="4048897" cy="1353572"/>
          </a:xfrm>
        </p:spPr>
        <p:txBody>
          <a:bodyPr vert="horz" lIns="91440" tIns="45720" rIns="91440" bIns="45720" rtlCol="0" anchor="ctr">
            <a:normAutofit fontScale="90000"/>
          </a:bodyPr>
          <a:lstStyle/>
          <a:p>
            <a:pPr algn="ctr"/>
            <a:br>
              <a:rPr lang="en-US" sz="1000"/>
            </a:br>
            <a:br>
              <a:rPr lang="en-US" sz="1000"/>
            </a:br>
            <a:br>
              <a:rPr lang="en-US" sz="1000"/>
            </a:br>
            <a:br>
              <a:rPr lang="en-US" sz="1000"/>
            </a:br>
            <a:r>
              <a:rPr lang="en-US" sz="2800"/>
              <a:t>INTRODUCTION TO </a:t>
            </a:r>
            <a:br>
              <a:rPr lang="en-US" sz="2800"/>
            </a:br>
            <a:r>
              <a:rPr lang="en-US" sz="2800"/>
              <a:t>VIRTUAL EVALUATIONS </a:t>
            </a:r>
            <a:br>
              <a:rPr lang="en-US" sz="2800"/>
            </a:br>
            <a:br>
              <a:rPr lang="en-US" sz="2800"/>
            </a:br>
            <a:endParaRPr lang="en-US" sz="2800"/>
          </a:p>
        </p:txBody>
      </p:sp>
      <p:graphicFrame>
        <p:nvGraphicFramePr>
          <p:cNvPr id="6" name="Content Placeholder 3">
            <a:extLst>
              <a:ext uri="{FF2B5EF4-FFF2-40B4-BE49-F238E27FC236}">
                <a16:creationId xmlns:a16="http://schemas.microsoft.com/office/drawing/2014/main" id="{4E32DB08-5387-48BC-B6E3-6B4533033F06}"/>
              </a:ext>
            </a:extLst>
          </p:cNvPr>
          <p:cNvGraphicFramePr>
            <a:graphicFrameLocks noGrp="1"/>
          </p:cNvGraphicFramePr>
          <p:nvPr>
            <p:ph idx="1"/>
            <p:extLst>
              <p:ext uri="{D42A27DB-BD31-4B8C-83A1-F6EECF244321}">
                <p14:modId xmlns:p14="http://schemas.microsoft.com/office/powerpoint/2010/main" val="2606016588"/>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1307A69-A7AE-964A-8877-8018B3389B8C}"/>
              </a:ext>
            </a:extLst>
          </p:cNvPr>
          <p:cNvSpPr txBox="1"/>
          <p:nvPr/>
        </p:nvSpPr>
        <p:spPr>
          <a:xfrm>
            <a:off x="7329618" y="3223333"/>
            <a:ext cx="4176582" cy="3046988"/>
          </a:xfrm>
          <a:prstGeom prst="rect">
            <a:avLst/>
          </a:prstGeom>
          <a:noFill/>
        </p:spPr>
        <p:txBody>
          <a:bodyPr wrap="square" rtlCol="0">
            <a:spAutoFit/>
          </a:bodyPr>
          <a:lstStyle/>
          <a:p>
            <a:pPr fontAlgn="base"/>
            <a:r>
              <a:rPr lang="en-US" sz="2400"/>
              <a:t>Background </a:t>
            </a:r>
          </a:p>
          <a:p>
            <a:pPr fontAlgn="base"/>
            <a:endParaRPr lang="en-US" sz="2400"/>
          </a:p>
          <a:p>
            <a:pPr fontAlgn="base"/>
            <a:r>
              <a:rPr lang="en-US" sz="2400"/>
              <a:t>Current Use </a:t>
            </a:r>
          </a:p>
          <a:p>
            <a:pPr fontAlgn="base"/>
            <a:endParaRPr lang="en-US" sz="2400"/>
          </a:p>
          <a:p>
            <a:pPr fontAlgn="base"/>
            <a:r>
              <a:rPr lang="en-US" sz="2400"/>
              <a:t>COVID-19 related usage </a:t>
            </a:r>
          </a:p>
          <a:p>
            <a:pPr fontAlgn="base"/>
            <a:endParaRPr lang="en-US" sz="2400"/>
          </a:p>
          <a:p>
            <a:pPr fontAlgn="base"/>
            <a:r>
              <a:rPr lang="en-US" sz="2400"/>
              <a:t>Stance from ASHA/Licensure Board</a:t>
            </a:r>
          </a:p>
        </p:txBody>
      </p:sp>
      <p:pic>
        <p:nvPicPr>
          <p:cNvPr id="7" name="Graphic 6" descr="Magnifying glass">
            <a:extLst>
              <a:ext uri="{FF2B5EF4-FFF2-40B4-BE49-F238E27FC236}">
                <a16:creationId xmlns:a16="http://schemas.microsoft.com/office/drawing/2014/main" id="{B7D2E281-13BC-4349-8FAF-A7A32A2146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9939" y="357630"/>
            <a:ext cx="1429385" cy="1429385"/>
          </a:xfrm>
          <a:prstGeom prst="rect">
            <a:avLst/>
          </a:prstGeom>
        </p:spPr>
      </p:pic>
    </p:spTree>
    <p:extLst>
      <p:ext uri="{BB962C8B-B14F-4D97-AF65-F5344CB8AC3E}">
        <p14:creationId xmlns:p14="http://schemas.microsoft.com/office/powerpoint/2010/main" val="1123744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1" name="Rectangle 10">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1F0013-C6FE-4D42-9C2F-376B4BB2E168}"/>
              </a:ext>
            </a:extLst>
          </p:cNvPr>
          <p:cNvPicPr>
            <a:picLocks noChangeAspect="1"/>
          </p:cNvPicPr>
          <p:nvPr/>
        </p:nvPicPr>
        <p:blipFill rotWithShape="1">
          <a:blip r:embed="rId3">
            <a:alphaModFix amt="30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89D64B1C-548B-1B43-8766-86BCEE6ABF6D}"/>
              </a:ext>
            </a:extLst>
          </p:cNvPr>
          <p:cNvSpPr>
            <a:spLocks noGrp="1"/>
          </p:cNvSpPr>
          <p:nvPr>
            <p:ph type="title"/>
          </p:nvPr>
        </p:nvSpPr>
        <p:spPr>
          <a:xfrm>
            <a:off x="2895600" y="764373"/>
            <a:ext cx="8610600" cy="1293028"/>
          </a:xfrm>
        </p:spPr>
        <p:txBody>
          <a:bodyPr vert="horz" lIns="91440" tIns="45720" rIns="91440" bIns="45720" rtlCol="0" anchor="ctr">
            <a:normAutofit/>
          </a:bodyPr>
          <a:lstStyle/>
          <a:p>
            <a:pPr algn="r"/>
            <a:r>
              <a:rPr lang="en-US" sz="4000"/>
              <a:t>Questions?</a:t>
            </a:r>
          </a:p>
        </p:txBody>
      </p:sp>
      <p:pic>
        <p:nvPicPr>
          <p:cNvPr id="6" name="Picture 5">
            <a:extLst>
              <a:ext uri="{FF2B5EF4-FFF2-40B4-BE49-F238E27FC236}">
                <a16:creationId xmlns:a16="http://schemas.microsoft.com/office/drawing/2014/main" id="{8548FA94-5D0B-0C44-A835-3C4AFF344EE2}"/>
              </a:ext>
            </a:extLst>
          </p:cNvPr>
          <p:cNvPicPr>
            <a:picLocks noChangeAspect="1"/>
          </p:cNvPicPr>
          <p:nvPr/>
        </p:nvPicPr>
        <p:blipFill>
          <a:blip r:embed="rId4"/>
          <a:stretch>
            <a:fillRect/>
          </a:stretch>
        </p:blipFill>
        <p:spPr>
          <a:xfrm>
            <a:off x="779318" y="1441450"/>
            <a:ext cx="6070600" cy="4445000"/>
          </a:xfrm>
          <a:prstGeom prst="rect">
            <a:avLst/>
          </a:prstGeom>
        </p:spPr>
      </p:pic>
    </p:spTree>
    <p:extLst>
      <p:ext uri="{BB962C8B-B14F-4D97-AF65-F5344CB8AC3E}">
        <p14:creationId xmlns:p14="http://schemas.microsoft.com/office/powerpoint/2010/main" val="132217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A132-91B7-A345-975C-50D0886FE33F}"/>
              </a:ext>
            </a:extLst>
          </p:cNvPr>
          <p:cNvSpPr>
            <a:spLocks noGrp="1"/>
          </p:cNvSpPr>
          <p:nvPr>
            <p:ph type="title"/>
          </p:nvPr>
        </p:nvSpPr>
        <p:spPr>
          <a:xfrm>
            <a:off x="483920" y="384316"/>
            <a:ext cx="10820400" cy="1407777"/>
          </a:xfrm>
        </p:spPr>
        <p:txBody>
          <a:bodyPr/>
          <a:lstStyle/>
          <a:p>
            <a:r>
              <a:rPr lang="en-US"/>
              <a:t>Survey/Evaluation Form</a:t>
            </a:r>
          </a:p>
        </p:txBody>
      </p:sp>
      <p:sp>
        <p:nvSpPr>
          <p:cNvPr id="3" name="Text Placeholder 2">
            <a:extLst>
              <a:ext uri="{FF2B5EF4-FFF2-40B4-BE49-F238E27FC236}">
                <a16:creationId xmlns:a16="http://schemas.microsoft.com/office/drawing/2014/main" id="{E3020E37-5EF5-4F41-8A25-3F8EDE3034AE}"/>
              </a:ext>
            </a:extLst>
          </p:cNvPr>
          <p:cNvSpPr>
            <a:spLocks noGrp="1"/>
          </p:cNvSpPr>
          <p:nvPr>
            <p:ph type="body" sz="half" idx="2"/>
          </p:nvPr>
        </p:nvSpPr>
        <p:spPr>
          <a:xfrm>
            <a:off x="1475729" y="2929466"/>
            <a:ext cx="3096271" cy="999067"/>
          </a:xfrm>
        </p:spPr>
        <p:txBody>
          <a:bodyPr>
            <a:normAutofit/>
          </a:bodyPr>
          <a:lstStyle/>
          <a:p>
            <a:r>
              <a:rPr lang="en-US" sz="2400">
                <a:hlinkClick r:id="rId2"/>
              </a:rPr>
              <a:t>Survey Link</a:t>
            </a:r>
            <a:endParaRPr lang="en-US" sz="2400"/>
          </a:p>
        </p:txBody>
      </p:sp>
      <p:pic>
        <p:nvPicPr>
          <p:cNvPr id="5" name="Picture 4">
            <a:extLst>
              <a:ext uri="{FF2B5EF4-FFF2-40B4-BE49-F238E27FC236}">
                <a16:creationId xmlns:a16="http://schemas.microsoft.com/office/drawing/2014/main" id="{9179D039-403D-D44D-9F18-0DD66E80E230}"/>
              </a:ext>
            </a:extLst>
          </p:cNvPr>
          <p:cNvPicPr>
            <a:picLocks noChangeAspect="1"/>
          </p:cNvPicPr>
          <p:nvPr/>
        </p:nvPicPr>
        <p:blipFill>
          <a:blip r:embed="rId3"/>
          <a:stretch>
            <a:fillRect/>
          </a:stretch>
        </p:blipFill>
        <p:spPr>
          <a:xfrm>
            <a:off x="6256545" y="2624446"/>
            <a:ext cx="3873500" cy="3537769"/>
          </a:xfrm>
          <a:prstGeom prst="rect">
            <a:avLst/>
          </a:prstGeom>
        </p:spPr>
      </p:pic>
      <p:sp>
        <p:nvSpPr>
          <p:cNvPr id="6" name="TextBox 5">
            <a:extLst>
              <a:ext uri="{FF2B5EF4-FFF2-40B4-BE49-F238E27FC236}">
                <a16:creationId xmlns:a16="http://schemas.microsoft.com/office/drawing/2014/main" id="{DE60F24E-BBF2-F541-9190-AE0FAA0B15D0}"/>
              </a:ext>
            </a:extLst>
          </p:cNvPr>
          <p:cNvSpPr txBox="1"/>
          <p:nvPr/>
        </p:nvSpPr>
        <p:spPr>
          <a:xfrm>
            <a:off x="6615875" y="2056921"/>
            <a:ext cx="2872902" cy="430887"/>
          </a:xfrm>
          <a:prstGeom prst="rect">
            <a:avLst/>
          </a:prstGeom>
          <a:noFill/>
        </p:spPr>
        <p:txBody>
          <a:bodyPr wrap="none" rtlCol="0">
            <a:spAutoFit/>
          </a:bodyPr>
          <a:lstStyle/>
          <a:p>
            <a:r>
              <a:rPr lang="en-US" sz="2200"/>
              <a:t>QR Code for Survey</a:t>
            </a:r>
          </a:p>
        </p:txBody>
      </p:sp>
    </p:spTree>
    <p:extLst>
      <p:ext uri="{BB962C8B-B14F-4D97-AF65-F5344CB8AC3E}">
        <p14:creationId xmlns:p14="http://schemas.microsoft.com/office/powerpoint/2010/main" val="33605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5CDB2-E709-C042-B948-23E2EC72CAD9}"/>
              </a:ext>
            </a:extLst>
          </p:cNvPr>
          <p:cNvSpPr/>
          <p:nvPr/>
        </p:nvSpPr>
        <p:spPr>
          <a:xfrm>
            <a:off x="2895600" y="764373"/>
            <a:ext cx="8610600"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kern="1200" cap="all" baseline="0">
                <a:solidFill>
                  <a:schemeClr val="tx1"/>
                </a:solidFill>
                <a:latin typeface="+mj-lt"/>
                <a:ea typeface="+mj-ea"/>
                <a:cs typeface="+mj-cs"/>
              </a:rPr>
              <a:t>Background &amp; History </a:t>
            </a:r>
          </a:p>
        </p:txBody>
      </p:sp>
      <p:sp>
        <p:nvSpPr>
          <p:cNvPr id="3" name="TextBox 2">
            <a:extLst>
              <a:ext uri="{FF2B5EF4-FFF2-40B4-BE49-F238E27FC236}">
                <a16:creationId xmlns:a16="http://schemas.microsoft.com/office/drawing/2014/main" id="{CDCC7631-833F-634A-97F5-A3A1FF95D3B3}"/>
              </a:ext>
            </a:extLst>
          </p:cNvPr>
          <p:cNvSpPr txBox="1"/>
          <p:nvPr/>
        </p:nvSpPr>
        <p:spPr>
          <a:xfrm>
            <a:off x="677333" y="2194560"/>
            <a:ext cx="5816600" cy="4024125"/>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a:t>Used previously mostly in private clinics and specialty hospitals</a:t>
            </a:r>
          </a:p>
          <a:p>
            <a:pPr marL="285750" indent="-228600" defTabSz="914400">
              <a:lnSpc>
                <a:spcPct val="90000"/>
              </a:lnSpc>
              <a:spcAft>
                <a:spcPts val="600"/>
              </a:spcAft>
              <a:buFont typeface="Arial" panose="020B0604020202020204" pitchFamily="34" charset="0"/>
              <a:buChar char="•"/>
            </a:pPr>
            <a:r>
              <a:rPr lang="en-US"/>
              <a:t>Have been progressing in research and evidence base for several years</a:t>
            </a:r>
          </a:p>
          <a:p>
            <a:pPr marL="285750" indent="-228600" defTabSz="914400">
              <a:lnSpc>
                <a:spcPct val="90000"/>
              </a:lnSpc>
              <a:spcAft>
                <a:spcPts val="600"/>
              </a:spcAft>
              <a:buFont typeface="Arial" panose="020B0604020202020204" pitchFamily="34" charset="0"/>
              <a:buChar char="•"/>
            </a:pPr>
            <a:r>
              <a:rPr lang="en-US"/>
              <a:t>Face to face evaluations are still the preferred </a:t>
            </a:r>
            <a:r>
              <a:rPr lang="en-US" dirty="0"/>
              <a:t>method </a:t>
            </a:r>
            <a:r>
              <a:rPr lang="en-US"/>
              <a:t>and the use of virtual assessments has not been imperative until recently. </a:t>
            </a:r>
          </a:p>
          <a:p>
            <a:pPr marL="285750" indent="-228600" defTabSz="914400">
              <a:lnSpc>
                <a:spcPct val="90000"/>
              </a:lnSpc>
              <a:spcAft>
                <a:spcPts val="600"/>
              </a:spcAft>
              <a:buFont typeface="Arial" panose="020B0604020202020204" pitchFamily="34" charset="0"/>
              <a:buChar char="•"/>
            </a:pPr>
            <a:r>
              <a:rPr lang="en-US"/>
              <a:t>Many assessment companies have developed digital administration formats for popular assessments</a:t>
            </a:r>
          </a:p>
          <a:p>
            <a:pPr marL="285750" indent="-228600" defTabSz="914400">
              <a:lnSpc>
                <a:spcPct val="90000"/>
              </a:lnSpc>
              <a:spcAft>
                <a:spcPts val="600"/>
              </a:spcAft>
              <a:buFont typeface="Arial" panose="020B0604020202020204" pitchFamily="34" charset="0"/>
              <a:buChar char="•"/>
            </a:pPr>
            <a:r>
              <a:rPr lang="en-US"/>
              <a:t>More research is emerging on the use of virtual assessments and </a:t>
            </a:r>
            <a:r>
              <a:rPr lang="en-US" dirty="0" err="1"/>
              <a:t>telepractice</a:t>
            </a:r>
          </a:p>
        </p:txBody>
      </p:sp>
      <p:pic>
        <p:nvPicPr>
          <p:cNvPr id="5" name="Picture 4">
            <a:extLst>
              <a:ext uri="{FF2B5EF4-FFF2-40B4-BE49-F238E27FC236}">
                <a16:creationId xmlns:a16="http://schemas.microsoft.com/office/drawing/2014/main" id="{9808B244-D8FB-9445-AAFD-17A42DC91A7B}"/>
              </a:ext>
            </a:extLst>
          </p:cNvPr>
          <p:cNvPicPr>
            <a:picLocks noChangeAspect="1"/>
          </p:cNvPicPr>
          <p:nvPr/>
        </p:nvPicPr>
        <p:blipFill>
          <a:blip r:embed="rId2"/>
          <a:stretch>
            <a:fillRect/>
          </a:stretch>
        </p:blipFill>
        <p:spPr>
          <a:xfrm>
            <a:off x="7048013" y="2194560"/>
            <a:ext cx="4458187" cy="3639337"/>
          </a:xfrm>
          <a:prstGeom prst="rect">
            <a:avLst/>
          </a:prstGeom>
        </p:spPr>
      </p:pic>
    </p:spTree>
    <p:extLst>
      <p:ext uri="{BB962C8B-B14F-4D97-AF65-F5344CB8AC3E}">
        <p14:creationId xmlns:p14="http://schemas.microsoft.com/office/powerpoint/2010/main" val="415449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5CDB2-E709-C042-B948-23E2EC72CAD9}"/>
              </a:ext>
            </a:extLst>
          </p:cNvPr>
          <p:cNvSpPr/>
          <p:nvPr/>
        </p:nvSpPr>
        <p:spPr>
          <a:xfrm>
            <a:off x="619759" y="764373"/>
            <a:ext cx="6257291" cy="1293028"/>
          </a:xfrm>
          <a:prstGeom prst="rect">
            <a:avLst/>
          </a:prstGeom>
        </p:spPr>
        <p:txBody>
          <a:bodyPr vert="horz" lIns="91440" tIns="45720" rIns="91440" bIns="45720" rtlCol="0" anchor="ctr">
            <a:normAutofit/>
          </a:bodyPr>
          <a:lstStyle/>
          <a:p>
            <a:pPr algn="r" defTabSz="914400" fontAlgn="base">
              <a:lnSpc>
                <a:spcPct val="90000"/>
              </a:lnSpc>
              <a:spcBef>
                <a:spcPct val="0"/>
              </a:spcBef>
              <a:spcAft>
                <a:spcPts val="600"/>
              </a:spcAft>
            </a:pPr>
            <a:r>
              <a:rPr lang="en-US" sz="4000" cap="all">
                <a:latin typeface="+mj-lt"/>
                <a:ea typeface="+mj-ea"/>
                <a:cs typeface="+mj-cs"/>
              </a:rPr>
              <a:t>Current Use</a:t>
            </a:r>
          </a:p>
        </p:txBody>
      </p:sp>
      <p:sp>
        <p:nvSpPr>
          <p:cNvPr id="3" name="TextBox 2">
            <a:extLst>
              <a:ext uri="{FF2B5EF4-FFF2-40B4-BE49-F238E27FC236}">
                <a16:creationId xmlns:a16="http://schemas.microsoft.com/office/drawing/2014/main" id="{96A177C7-2F1B-D045-B69A-F9F82351333F}"/>
              </a:ext>
            </a:extLst>
          </p:cNvPr>
          <p:cNvSpPr txBox="1"/>
          <p:nvPr/>
        </p:nvSpPr>
        <p:spPr>
          <a:xfrm>
            <a:off x="619760" y="3140765"/>
            <a:ext cx="6257290" cy="3077920"/>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000"/>
              <a:t>Nationwide school and clinic closures have opened doors to creative thinking and the use of virtual evaluations</a:t>
            </a:r>
            <a:r>
              <a:rPr lang="en-US" sz="2000" dirty="0"/>
              <a:t>.</a:t>
            </a:r>
            <a:endParaRPr lang="en-US" sz="2000"/>
          </a:p>
          <a:p>
            <a:pPr marL="285750" indent="-228600" defTabSz="914400">
              <a:lnSpc>
                <a:spcPct val="90000"/>
              </a:lnSpc>
              <a:spcAft>
                <a:spcPts val="600"/>
              </a:spcAft>
              <a:buFont typeface="Arial" panose="020B0604020202020204" pitchFamily="34" charset="0"/>
              <a:buChar char="•"/>
            </a:pPr>
            <a:r>
              <a:rPr lang="en-US" sz="2000"/>
              <a:t>Ongoing school closures and backlogs of evaluations </a:t>
            </a:r>
            <a:r>
              <a:rPr lang="en-US" sz="2000" dirty="0"/>
              <a:t>have </a:t>
            </a:r>
            <a:r>
              <a:rPr lang="en-US" sz="2000"/>
              <a:t>forced us to consider other models for evaluation and assessment to continue to serve students</a:t>
            </a:r>
            <a:r>
              <a:rPr lang="en-US" sz="2000" dirty="0"/>
              <a:t>.</a:t>
            </a:r>
            <a:endParaRPr lang="en-US" sz="2000"/>
          </a:p>
          <a:p>
            <a:pPr marL="285750" indent="-228600" defTabSz="914400">
              <a:lnSpc>
                <a:spcPct val="90000"/>
              </a:lnSpc>
              <a:spcAft>
                <a:spcPts val="600"/>
              </a:spcAft>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53D5F147-2905-4E7E-8571-BB1357EFF05D}"/>
              </a:ext>
            </a:extLst>
          </p:cNvPr>
          <p:cNvPicPr>
            <a:picLocks noChangeAspect="1"/>
          </p:cNvPicPr>
          <p:nvPr/>
        </p:nvPicPr>
        <p:blipFill rotWithShape="1">
          <a:blip r:embed="rId2"/>
          <a:srcRect l="16090" r="38430" b="-1"/>
          <a:stretch/>
        </p:blipFill>
        <p:spPr>
          <a:xfrm>
            <a:off x="7519416" y="10"/>
            <a:ext cx="4672584" cy="6857989"/>
          </a:xfrm>
          <a:prstGeom prst="rect">
            <a:avLst/>
          </a:prstGeom>
        </p:spPr>
      </p:pic>
    </p:spTree>
    <p:extLst>
      <p:ext uri="{BB962C8B-B14F-4D97-AF65-F5344CB8AC3E}">
        <p14:creationId xmlns:p14="http://schemas.microsoft.com/office/powerpoint/2010/main" val="390357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5CDB2-E709-C042-B948-23E2EC72CAD9}"/>
              </a:ext>
            </a:extLst>
          </p:cNvPr>
          <p:cNvSpPr/>
          <p:nvPr/>
        </p:nvSpPr>
        <p:spPr>
          <a:xfrm>
            <a:off x="-582295" y="1674376"/>
            <a:ext cx="3521830" cy="4953741"/>
          </a:xfrm>
          <a:prstGeom prst="rect">
            <a:avLst/>
          </a:prstGeom>
        </p:spPr>
        <p:txBody>
          <a:bodyPr vert="horz" lIns="91440" tIns="45720" rIns="91440" bIns="45720" rtlCol="0" anchor="t">
            <a:normAutofit/>
          </a:bodyPr>
          <a:lstStyle/>
          <a:p>
            <a:pPr algn="r" defTabSz="914400" fontAlgn="base">
              <a:lnSpc>
                <a:spcPct val="90000"/>
              </a:lnSpc>
              <a:spcBef>
                <a:spcPct val="0"/>
              </a:spcBef>
              <a:spcAft>
                <a:spcPts val="600"/>
              </a:spcAft>
            </a:pPr>
            <a:r>
              <a:rPr lang="en-US" sz="4000" kern="1200" cap="all" baseline="0">
                <a:solidFill>
                  <a:schemeClr val="tx1"/>
                </a:solidFill>
                <a:latin typeface="+mj-lt"/>
                <a:ea typeface="+mj-ea"/>
                <a:cs typeface="+mj-cs"/>
              </a:rPr>
              <a:t>COVID-19 Related Usage</a:t>
            </a:r>
          </a:p>
        </p:txBody>
      </p:sp>
      <p:sp>
        <p:nvSpPr>
          <p:cNvPr id="3" name="TextBox 2">
            <a:extLst>
              <a:ext uri="{FF2B5EF4-FFF2-40B4-BE49-F238E27FC236}">
                <a16:creationId xmlns:a16="http://schemas.microsoft.com/office/drawing/2014/main" id="{CA1C5011-FB33-7E40-9C69-D94BB2FACB34}"/>
              </a:ext>
            </a:extLst>
          </p:cNvPr>
          <p:cNvSpPr txBox="1"/>
          <p:nvPr/>
        </p:nvSpPr>
        <p:spPr>
          <a:xfrm>
            <a:off x="4501610" y="1260628"/>
            <a:ext cx="7004590" cy="2890619"/>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000"/>
              <a:t>Resources Regarding the Use of Evaluations via Telepractice</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hlinkClick r:id="rId2"/>
              </a:rPr>
              <a:t>Conducting Student Speech-Language Evaluations via Telepractice</a:t>
            </a:r>
          </a:p>
          <a:p>
            <a:pPr indent="-228600" defTabSz="914400">
              <a:lnSpc>
                <a:spcPct val="90000"/>
              </a:lnSpc>
              <a:spcAft>
                <a:spcPts val="600"/>
              </a:spcAft>
              <a:buFont typeface="Arial" panose="020B0604020202020204" pitchFamily="34" charset="0"/>
              <a:buChar char="•"/>
            </a:pPr>
            <a:r>
              <a:rPr lang="en-US" sz="1700">
                <a:hlinkClick r:id="rId2"/>
              </a:rPr>
              <a:t>ASHA Wire June 12, 2020</a:t>
            </a: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hlinkClick r:id="rId3"/>
              </a:rPr>
              <a:t>ASHA-Telepractice Position Statement</a:t>
            </a: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hlinkClick r:id="rId4"/>
              </a:rPr>
              <a:t>ASHA- Telepractice During COVID-19</a:t>
            </a:r>
            <a:endParaRPr lang="en-US" sz="1700"/>
          </a:p>
        </p:txBody>
      </p:sp>
      <p:pic>
        <p:nvPicPr>
          <p:cNvPr id="5" name="Picture 4">
            <a:extLst>
              <a:ext uri="{FF2B5EF4-FFF2-40B4-BE49-F238E27FC236}">
                <a16:creationId xmlns:a16="http://schemas.microsoft.com/office/drawing/2014/main" id="{778003D8-D7FB-6A49-90C0-7BB160767544}"/>
              </a:ext>
            </a:extLst>
          </p:cNvPr>
          <p:cNvPicPr>
            <a:picLocks noChangeAspect="1"/>
          </p:cNvPicPr>
          <p:nvPr/>
        </p:nvPicPr>
        <p:blipFill>
          <a:blip r:embed="rId5"/>
          <a:stretch>
            <a:fillRect/>
          </a:stretch>
        </p:blipFill>
        <p:spPr>
          <a:xfrm>
            <a:off x="4501610" y="4292724"/>
            <a:ext cx="7004590" cy="1882954"/>
          </a:xfrm>
          <a:prstGeom prst="rect">
            <a:avLst/>
          </a:prstGeom>
        </p:spPr>
      </p:pic>
    </p:spTree>
    <p:extLst>
      <p:ext uri="{BB962C8B-B14F-4D97-AF65-F5344CB8AC3E}">
        <p14:creationId xmlns:p14="http://schemas.microsoft.com/office/powerpoint/2010/main" val="183551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5CDB2-E709-C042-B948-23E2EC72CAD9}"/>
              </a:ext>
            </a:extLst>
          </p:cNvPr>
          <p:cNvSpPr/>
          <p:nvPr/>
        </p:nvSpPr>
        <p:spPr>
          <a:xfrm>
            <a:off x="501646" y="1637956"/>
            <a:ext cx="2822321" cy="1569660"/>
          </a:xfrm>
          <a:prstGeom prst="rect">
            <a:avLst/>
          </a:prstGeom>
        </p:spPr>
        <p:txBody>
          <a:bodyPr wrap="square">
            <a:spAutoFit/>
          </a:bodyPr>
          <a:lstStyle/>
          <a:p>
            <a:pPr fontAlgn="base"/>
            <a:r>
              <a:rPr lang="en-US" sz="3200">
                <a:latin typeface="Cambria" panose="02040503050406030204" pitchFamily="18" charset="0"/>
              </a:rPr>
              <a:t>WVSHA and WVBESLPA </a:t>
            </a:r>
          </a:p>
          <a:p>
            <a:pPr fontAlgn="base"/>
            <a:r>
              <a:rPr lang="en-US" sz="3200">
                <a:latin typeface="Cambria" panose="02040503050406030204" pitchFamily="18" charset="0"/>
              </a:rPr>
              <a:t>Statements</a:t>
            </a:r>
          </a:p>
        </p:txBody>
      </p:sp>
      <p:sp>
        <p:nvSpPr>
          <p:cNvPr id="5" name="TextBox 4">
            <a:extLst>
              <a:ext uri="{FF2B5EF4-FFF2-40B4-BE49-F238E27FC236}">
                <a16:creationId xmlns:a16="http://schemas.microsoft.com/office/drawing/2014/main" id="{82147CDC-DC55-DB4B-8571-E1A141CCD5F5}"/>
              </a:ext>
            </a:extLst>
          </p:cNvPr>
          <p:cNvSpPr txBox="1"/>
          <p:nvPr/>
        </p:nvSpPr>
        <p:spPr>
          <a:xfrm>
            <a:off x="4589513" y="1637956"/>
            <a:ext cx="5874403" cy="1200329"/>
          </a:xfrm>
          <a:prstGeom prst="rect">
            <a:avLst/>
          </a:prstGeom>
          <a:noFill/>
        </p:spPr>
        <p:txBody>
          <a:bodyPr wrap="square" rtlCol="0">
            <a:spAutoFit/>
          </a:bodyPr>
          <a:lstStyle/>
          <a:p>
            <a:r>
              <a:rPr lang="en-US" b="1"/>
              <a:t>WVSHA Statement: </a:t>
            </a:r>
            <a:r>
              <a:rPr lang="en-US"/>
              <a:t>WVSHA supports the guidance and decisions of the WVBESLPA and ASHA in regards to the use of </a:t>
            </a:r>
            <a:r>
              <a:rPr lang="en-US" err="1"/>
              <a:t>telepractice</a:t>
            </a:r>
            <a:r>
              <a:rPr lang="en-US"/>
              <a:t> during the COVID-19 pandemic</a:t>
            </a:r>
          </a:p>
        </p:txBody>
      </p:sp>
      <p:sp>
        <p:nvSpPr>
          <p:cNvPr id="6" name="TextBox 5">
            <a:extLst>
              <a:ext uri="{FF2B5EF4-FFF2-40B4-BE49-F238E27FC236}">
                <a16:creationId xmlns:a16="http://schemas.microsoft.com/office/drawing/2014/main" id="{BDF64D99-3B47-B149-9C65-D6FD8BF777E1}"/>
              </a:ext>
            </a:extLst>
          </p:cNvPr>
          <p:cNvSpPr txBox="1"/>
          <p:nvPr/>
        </p:nvSpPr>
        <p:spPr>
          <a:xfrm>
            <a:off x="4502050" y="3105834"/>
            <a:ext cx="5961866" cy="3631763"/>
          </a:xfrm>
          <a:prstGeom prst="rect">
            <a:avLst/>
          </a:prstGeom>
          <a:noFill/>
        </p:spPr>
        <p:txBody>
          <a:bodyPr wrap="square" rtlCol="0">
            <a:spAutoFit/>
          </a:bodyPr>
          <a:lstStyle/>
          <a:p>
            <a:r>
              <a:rPr lang="en-US" b="1"/>
              <a:t>WVBESLPA Statement:</a:t>
            </a:r>
          </a:p>
          <a:p>
            <a:r>
              <a:rPr lang="en-US">
                <a:hlinkClick r:id="rId2"/>
              </a:rPr>
              <a:t>Telepractice Guidelines within WV State Licensure</a:t>
            </a:r>
            <a:endParaRPr lang="en-US"/>
          </a:p>
          <a:p>
            <a:endParaRPr lang="en-US"/>
          </a:p>
          <a:p>
            <a:r>
              <a:rPr lang="en-US"/>
              <a:t>COVID-19 Rule Suspension</a:t>
            </a:r>
          </a:p>
          <a:p>
            <a:pPr fontAlgn="base"/>
            <a:r>
              <a:rPr lang="en-US" sz="1000" b="1"/>
              <a:t>At an emergency meeting held March 23, 2020, and pursuant to the Executive Order issued by Governor Jim Justice on March 16, 2020, the West Virginia Board of Examiners for Speech-Language Pathology and Audiology voted to temporarily suspend its rule prohibiting </a:t>
            </a:r>
            <a:r>
              <a:rPr lang="en-US" sz="1000" b="1" err="1"/>
              <a:t>telepractice</a:t>
            </a:r>
            <a:r>
              <a:rPr lang="en-US" sz="1000" b="1"/>
              <a:t> by provisional licensees and Speech Pathology or Audiology Assistants, W. Va. Code R. 29-1-15.5.2.  The suspension of this rule shall remain in effect only during the State of Emergency.</a:t>
            </a:r>
            <a:endParaRPr lang="en-US" sz="1000"/>
          </a:p>
          <a:p>
            <a:pPr fontAlgn="base"/>
            <a:r>
              <a:rPr lang="en-US" sz="1000" b="1"/>
              <a:t> </a:t>
            </a:r>
            <a:endParaRPr lang="en-US" sz="1000"/>
          </a:p>
          <a:p>
            <a:pPr fontAlgn="base"/>
            <a:r>
              <a:rPr lang="en-US" sz="1000" b="1"/>
              <a:t>Therefore, during this crisis, a Speech Pathologist with a provisional license who is completing a postgraduate professional experience/clinical fellowship year, or a Speech Pathology or Audiology Assistant, having been issued such license by the Board, may provide </a:t>
            </a:r>
            <a:r>
              <a:rPr lang="en-US" sz="1000" b="1" err="1"/>
              <a:t>telepractice</a:t>
            </a:r>
            <a:r>
              <a:rPr lang="en-US" sz="1000" b="1"/>
              <a:t> services to clients/patients in the State of West Virginia.  The Board would note that the remaining provisions of W. Va. Code R. 29-1-15 are unaffected and still apply in the </a:t>
            </a:r>
            <a:r>
              <a:rPr lang="en-US" sz="1000" b="1" err="1"/>
              <a:t>telepractice</a:t>
            </a:r>
            <a:r>
              <a:rPr lang="en-US" sz="1000" b="1"/>
              <a:t> setting, including practice standards, ethical requirements, supervision requirements, and patient confidentiality requirements.</a:t>
            </a:r>
            <a:endParaRPr lang="en-US" sz="1000"/>
          </a:p>
          <a:p>
            <a:endParaRPr lang="en-US"/>
          </a:p>
        </p:txBody>
      </p:sp>
    </p:spTree>
    <p:extLst>
      <p:ext uri="{BB962C8B-B14F-4D97-AF65-F5344CB8AC3E}">
        <p14:creationId xmlns:p14="http://schemas.microsoft.com/office/powerpoint/2010/main" val="337631059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D629945A7D046AE417443D4EE85B7" ma:contentTypeVersion="13" ma:contentTypeDescription="Create a new document." ma:contentTypeScope="" ma:versionID="0bd6039d466f7ae750ae0da58752d56c">
  <xsd:schema xmlns:xsd="http://www.w3.org/2001/XMLSchema" xmlns:xs="http://www.w3.org/2001/XMLSchema" xmlns:p="http://schemas.microsoft.com/office/2006/metadata/properties" xmlns:ns3="1c827710-626d-4049-a7d2-f294cd4032bf" xmlns:ns4="2589e7ff-6bcf-4899-8897-54c1908f8391" targetNamespace="http://schemas.microsoft.com/office/2006/metadata/properties" ma:root="true" ma:fieldsID="fd644c6eb7ae2f7aaccdb8e679ca2c13" ns3:_="" ns4:_="">
    <xsd:import namespace="1c827710-626d-4049-a7d2-f294cd4032bf"/>
    <xsd:import namespace="2589e7ff-6bcf-4899-8897-54c1908f83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27710-626d-4049-a7d2-f294cd403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89e7ff-6bcf-4899-8897-54c1908f83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3CD3A0-D3A5-4E3A-8415-8E7239E7E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27710-626d-4049-a7d2-f294cd4032bf"/>
    <ds:schemaRef ds:uri="2589e7ff-6bcf-4899-8897-54c1908f8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A63C-CFDB-4C98-BED1-A878E17759C0}">
  <ds:schemaRefs>
    <ds:schemaRef ds:uri="http://schemas.microsoft.com/sharepoint/v3/contenttype/forms"/>
  </ds:schemaRefs>
</ds:datastoreItem>
</file>

<file path=customXml/itemProps3.xml><?xml version="1.0" encoding="utf-8"?>
<ds:datastoreItem xmlns:ds="http://schemas.openxmlformats.org/officeDocument/2006/customXml" ds:itemID="{47F38952-4A0E-490B-8149-C69C01F4CD09}">
  <ds:schemaRefs>
    <ds:schemaRef ds:uri="http://purl.org/dc/elements/1.1/"/>
    <ds:schemaRef ds:uri="http://schemas.microsoft.com/office/2006/metadata/properties"/>
    <ds:schemaRef ds:uri="1c827710-626d-4049-a7d2-f294cd4032bf"/>
    <ds:schemaRef ds:uri="2589e7ff-6bcf-4899-8897-54c1908f839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2371</Words>
  <Application>Microsoft Office PowerPoint</Application>
  <PresentationFormat>Widescreen</PresentationFormat>
  <Paragraphs>418</Paragraphs>
  <Slides>51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Cambria</vt:lpstr>
      <vt:lpstr>Century Gothic</vt:lpstr>
      <vt:lpstr>Vapor Trail</vt:lpstr>
      <vt:lpstr>Virtual Evaluations Guidance </vt:lpstr>
      <vt:lpstr>    WV SCHOOLS  RE-ENTRy GUIDELINES  </vt:lpstr>
      <vt:lpstr>    WV SCHOOLS RE-ENTRy GUIDELINES  </vt:lpstr>
      <vt:lpstr>Goals for Today’s Session:</vt:lpstr>
      <vt:lpstr>    INTRODUCTION TO  VIRTUAL EVALUATIONS   </vt:lpstr>
      <vt:lpstr>PowerPoint Presentation</vt:lpstr>
      <vt:lpstr>PowerPoint Presentation</vt:lpstr>
      <vt:lpstr>PowerPoint Presentation</vt:lpstr>
      <vt:lpstr>PowerPoint Presentation</vt:lpstr>
      <vt:lpstr>    INTRODUCTION TO  VIRTUAL EVALUATIONS   </vt:lpstr>
      <vt:lpstr>PowerPoint Presentation</vt:lpstr>
      <vt:lpstr>PowerPoint Presentation</vt:lpstr>
      <vt:lpstr>    INTRODUCTION TO  VIRTUAL EVALUATIONS   </vt:lpstr>
      <vt:lpstr>PowerPoint Presentation</vt:lpstr>
      <vt:lpstr>PowerPoint Presentation</vt:lpstr>
      <vt:lpstr>PowerPoint Presentation</vt:lpstr>
      <vt:lpstr>    Basics of Virtual Evaluations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USED ASSESSMENTS FOR VE</vt:lpstr>
      <vt:lpstr>WVU SALAD Lab School-Age Language Acquisition and disorders lab</vt:lpstr>
      <vt:lpstr>Guidance to Counties for Creating VE options</vt:lpstr>
      <vt:lpstr>Dos and Don’ts</vt:lpstr>
      <vt:lpstr>Dos and Don’ts</vt:lpstr>
      <vt:lpstr>Take-Aways</vt:lpstr>
      <vt:lpstr>Rhea Dyer Rhea.Dyer@bestlifewv.com  Sally Woodard sally.woodard@integratedwv.com  </vt:lpstr>
      <vt:lpstr>Questions?</vt:lpstr>
      <vt:lpstr>Survey/Evaluation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Evaluations Guidance</dc:title>
  <dc:creator>Rhea Dyer</dc:creator>
  <cp:lastModifiedBy>Lee Ann Brammer</cp:lastModifiedBy>
  <cp:revision>3</cp:revision>
  <dcterms:created xsi:type="dcterms:W3CDTF">2020-08-03T12:28:23Z</dcterms:created>
  <dcterms:modified xsi:type="dcterms:W3CDTF">2020-08-10T13:15:39Z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0x010100CF3D629945A7D046AE417443D4EE85B7</vt:lpwstr>
  </property>
</Properties>
</file>