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 id="2147483725" r:id="rId2"/>
  </p:sldMasterIdLst>
  <p:sldIdLst>
    <p:sldId id="256" r:id="rId3"/>
    <p:sldId id="258" r:id="rId4"/>
    <p:sldId id="257" r:id="rId5"/>
    <p:sldId id="259" r:id="rId6"/>
    <p:sldId id="275" r:id="rId7"/>
    <p:sldId id="261" r:id="rId8"/>
    <p:sldId id="265" r:id="rId9"/>
    <p:sldId id="266" r:id="rId10"/>
    <p:sldId id="267" r:id="rId11"/>
    <p:sldId id="268" r:id="rId12"/>
    <p:sldId id="269" r:id="rId13"/>
    <p:sldId id="270" r:id="rId14"/>
    <p:sldId id="271" r:id="rId15"/>
    <p:sldId id="272" r:id="rId16"/>
    <p:sldId id="264" r:id="rId17"/>
    <p:sldId id="273" r:id="rId18"/>
    <p:sldId id="27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Fleece" initials="MF" lastIdx="1" clrIdx="0">
    <p:extLst>
      <p:ext uri="{19B8F6BF-5375-455C-9EA6-DF929625EA0E}">
        <p15:presenceInfo xmlns:p15="http://schemas.microsoft.com/office/powerpoint/2012/main" userId="S::mdemarco@tetrickbartlett.com::72beda2e-347e-4990-b2e2-df3a59b910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4651" autoAdjust="0"/>
  </p:normalViewPr>
  <p:slideViewPr>
    <p:cSldViewPr snapToGrid="0">
      <p:cViewPr varScale="1">
        <p:scale>
          <a:sx n="101" d="100"/>
          <a:sy n="101" d="100"/>
        </p:scale>
        <p:origin x="12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923F103-BC34-4FE4-A40E-EDDEECFDA5D0}" type="datetimeFigureOut">
              <a:rPr lang="en-US" smtClean="0"/>
              <a:pPr/>
              <a:t>10/26/2020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68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80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08755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7054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1905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6792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4902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7056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33EC-F96A-4A08-ADF9-E394B1DB0D1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3C3189A-12DD-4ABC-BD3D-D62DCB6315A1}"/>
              </a:ext>
            </a:extLst>
          </p:cNvPr>
          <p:cNvSpPr>
            <a:spLocks noGrp="1"/>
          </p:cNvSpPr>
          <p:nvPr>
            <p:ph type="sldNum" sz="quarter" idx="10"/>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8274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A625-9454-44B9-8FC7-675B092C4E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0CF00B-9F09-4C69-8AB2-5DEF1DD11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9185FB-31C0-4675-902C-8B68FC65EAFD}"/>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5" name="Footer Placeholder 4">
            <a:extLst>
              <a:ext uri="{FF2B5EF4-FFF2-40B4-BE49-F238E27FC236}">
                <a16:creationId xmlns:a16="http://schemas.microsoft.com/office/drawing/2014/main" id="{29402A63-BD29-477D-80E8-EFAB838C09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E10C68-8EFD-4BE8-BEE4-9A0470B70056}"/>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2718673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DCB6-801D-454C-B8EA-2E154081A6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69DF9-4E5D-4F4F-B0F6-2CA3A5877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6DB69-BC6B-4A90-B07F-DED3D37EB8F3}"/>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5" name="Footer Placeholder 4">
            <a:extLst>
              <a:ext uri="{FF2B5EF4-FFF2-40B4-BE49-F238E27FC236}">
                <a16:creationId xmlns:a16="http://schemas.microsoft.com/office/drawing/2014/main" id="{7E858C32-9140-41D5-A976-8668178836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1A1E35-C3CF-4CCA-ADDD-94D010FA489D}"/>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242116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6376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AC3F-83DC-4D92-AE0B-E910A5FB0F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567C8C-2A70-409A-97DA-334EDE61C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297A8-63E3-44A7-8048-8B74489C9CDC}"/>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5" name="Footer Placeholder 4">
            <a:extLst>
              <a:ext uri="{FF2B5EF4-FFF2-40B4-BE49-F238E27FC236}">
                <a16:creationId xmlns:a16="http://schemas.microsoft.com/office/drawing/2014/main" id="{367DCA99-5121-45BF-9CFD-13D8F38C80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EBDA9D-7060-40FD-A778-ED786BAF1F18}"/>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886437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B366-02FC-485B-B87A-C20F69B02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5C7D3-544A-42C0-A797-0D1DDB6949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2239D-AB15-4FB2-8AE6-59D3A1A52A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4F27A-DBB3-4832-B671-CEAF323696DC}"/>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6" name="Footer Placeholder 5">
            <a:extLst>
              <a:ext uri="{FF2B5EF4-FFF2-40B4-BE49-F238E27FC236}">
                <a16:creationId xmlns:a16="http://schemas.microsoft.com/office/drawing/2014/main" id="{219548AC-91F0-4AE8-8B2E-88E6DB588A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4BEC36-EE1E-4F98-99CE-D2F4EB64B0D6}"/>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1527730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F87A-5880-4AEC-9079-C52BC4CF52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F3E5AB-6659-414F-AFA4-39B8F8F552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5BADA9-05FC-4379-8BA2-60AF645A47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4D5271-31F9-4AB7-AB74-1424667EDC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937DF1-8BEF-47FC-9CDA-3815FDFF31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1AD5D-66D9-4AB6-B9B8-5FEAE2F069B2}"/>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8" name="Footer Placeholder 7">
            <a:extLst>
              <a:ext uri="{FF2B5EF4-FFF2-40B4-BE49-F238E27FC236}">
                <a16:creationId xmlns:a16="http://schemas.microsoft.com/office/drawing/2014/main" id="{1B65313D-376D-41DD-BFD2-4010BDD754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4E21710-3F9B-4459-A18C-ACAB206EDED2}"/>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2179870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6A05-47C5-4A93-BB9A-52FFC304B7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7E63C-9F52-4247-8DED-C0824EAA8160}"/>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4" name="Footer Placeholder 3">
            <a:extLst>
              <a:ext uri="{FF2B5EF4-FFF2-40B4-BE49-F238E27FC236}">
                <a16:creationId xmlns:a16="http://schemas.microsoft.com/office/drawing/2014/main" id="{1F733520-DED9-4343-944C-75013792B07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154A69-C0EB-4490-90EE-A6EBA5BAA5C6}"/>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17580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8AF69-2CF4-4185-AA91-D75F9806AFD5}"/>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3" name="Footer Placeholder 2">
            <a:extLst>
              <a:ext uri="{FF2B5EF4-FFF2-40B4-BE49-F238E27FC236}">
                <a16:creationId xmlns:a16="http://schemas.microsoft.com/office/drawing/2014/main" id="{53150FBB-DB42-459F-85C0-F4209C007C6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3B679A3-0EE0-4511-ACFA-BC8FE9A6F868}"/>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590224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8790-BC80-4BE7-AA66-40DD99CDF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83F8C-EAB1-4C53-A0E0-E692EBB5DA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84D5EB-90EB-491A-909E-65E1331DF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F3387-A1AD-4510-9DFE-80C71758E454}"/>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6" name="Footer Placeholder 5">
            <a:extLst>
              <a:ext uri="{FF2B5EF4-FFF2-40B4-BE49-F238E27FC236}">
                <a16:creationId xmlns:a16="http://schemas.microsoft.com/office/drawing/2014/main" id="{C73EAE7C-83A0-4108-A3E7-F4BDD92C8D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38B3F8-054D-4738-BEF0-499294366E1B}"/>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1994636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CBDF-237D-4540-89D4-E940BC60A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489993-BAA8-4F99-897C-9AC807739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1D419B2-C139-4E27-B24E-162A000E2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86C83-DA33-40C1-9000-A0ED6F14F69E}"/>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6" name="Footer Placeholder 5">
            <a:extLst>
              <a:ext uri="{FF2B5EF4-FFF2-40B4-BE49-F238E27FC236}">
                <a16:creationId xmlns:a16="http://schemas.microsoft.com/office/drawing/2014/main" id="{035B350F-F339-4645-A305-0BE5F89714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43BBA2-C422-4946-99EA-7ABC48155B34}"/>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3684258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8A4F-5CC5-4D2D-9518-D1E058B5C9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C825F-8CA0-4078-BE5C-00FF60139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73029-E2F8-4D1F-90CE-519C56AC7CE0}"/>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5" name="Footer Placeholder 4">
            <a:extLst>
              <a:ext uri="{FF2B5EF4-FFF2-40B4-BE49-F238E27FC236}">
                <a16:creationId xmlns:a16="http://schemas.microsoft.com/office/drawing/2014/main" id="{65EF86D9-BEEA-4E96-A575-160DCDCFA5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44DE1B-134B-4297-8980-66D4DC188E9C}"/>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2437337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B18E7-BEF7-41BE-847E-8C890A9A1E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B52D40-F4BC-4485-A410-0EB93749AD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B337A-0575-4A48-BE54-0BB15CCA4492}"/>
              </a:ext>
            </a:extLst>
          </p:cNvPr>
          <p:cNvSpPr>
            <a:spLocks noGrp="1"/>
          </p:cNvSpPr>
          <p:nvPr>
            <p:ph type="dt" sz="half" idx="10"/>
          </p:nvPr>
        </p:nvSpPr>
        <p:spPr/>
        <p:txBody>
          <a:bodyPr/>
          <a:lstStyle/>
          <a:p>
            <a:fld id="{CF08E975-3DA2-4560-AABD-4661FC446709}" type="datetimeFigureOut">
              <a:rPr lang="en-US" smtClean="0"/>
              <a:t>10/26/2020</a:t>
            </a:fld>
            <a:endParaRPr lang="en-US" dirty="0"/>
          </a:p>
        </p:txBody>
      </p:sp>
      <p:sp>
        <p:nvSpPr>
          <p:cNvPr id="5" name="Footer Placeholder 4">
            <a:extLst>
              <a:ext uri="{FF2B5EF4-FFF2-40B4-BE49-F238E27FC236}">
                <a16:creationId xmlns:a16="http://schemas.microsoft.com/office/drawing/2014/main" id="{9D43C193-C07B-4B05-8A10-F99331D5BA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05379F-3FE8-40FF-8510-04C2CBE30000}"/>
              </a:ext>
            </a:extLst>
          </p:cNvPr>
          <p:cNvSpPr>
            <a:spLocks noGrp="1"/>
          </p:cNvSpPr>
          <p:nvPr>
            <p:ph type="sldNum" sz="quarter" idx="12"/>
          </p:nvPr>
        </p:nvSpPr>
        <p:spPr/>
        <p:txBody>
          <a:bodyPr/>
          <a:lstStyle/>
          <a:p>
            <a:fld id="{7C837006-E512-43A9-BFC8-AA658E34EBB8}" type="slidenum">
              <a:rPr lang="en-US" smtClean="0"/>
              <a:t>‹#›</a:t>
            </a:fld>
            <a:endParaRPr lang="en-US" dirty="0"/>
          </a:p>
        </p:txBody>
      </p:sp>
    </p:spTree>
    <p:extLst>
      <p:ext uri="{BB962C8B-B14F-4D97-AF65-F5344CB8AC3E}">
        <p14:creationId xmlns:p14="http://schemas.microsoft.com/office/powerpoint/2010/main" val="227665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828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62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589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021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360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973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smtClean="0"/>
              <a:pPr/>
              <a:t>10/26/2020</a:t>
            </a:fld>
            <a:endParaRPr lang="en-US"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633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Auditing Tips!  Let’s Be Prepared!</a:t>
            </a:r>
          </a:p>
        </p:txBody>
      </p:sp>
      <p:sp>
        <p:nvSpPr>
          <p:cNvPr id="3" name="Text Placeholder 2"/>
          <p:cNvSpPr>
            <a:spLocks noGrp="1"/>
          </p:cNvSpPr>
          <p:nvPr>
            <p:ph type="body" idx="1"/>
          </p:nvPr>
        </p:nvSpPr>
        <p:spPr>
          <a:xfrm>
            <a:off x="677334" y="2160589"/>
            <a:ext cx="8596668" cy="3880773"/>
          </a:xfrm>
          <a:prstGeom prst="rect">
            <a:avLst/>
          </a:prstGeom>
          <a:pattFill prst="pct10">
            <a:fgClr>
              <a:schemeClr val="accent1"/>
            </a:fgClr>
            <a:bgClr>
              <a:schemeClr val="bg1"/>
            </a:bgClr>
          </a:pattFill>
        </p:spPr>
        <p:txBody>
          <a:bodyPr vert="horz" lIns="91440" tIns="45720" rIns="91440" bIns="45720" rtlCol="0">
            <a:normAutofit/>
          </a:bodyPr>
          <a:lstStyle/>
          <a:p>
            <a:pPr lvl="0"/>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47804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058A5-5929-49A4-8EF3-19F80AC45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576A6C-5C36-4308-92B6-FF7D4A520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5ACB9-ED68-46FA-9CB7-439CDECC67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8E975-3DA2-4560-AABD-4661FC446709}" type="datetimeFigureOut">
              <a:rPr lang="en-US" smtClean="0"/>
              <a:t>10/26/2020</a:t>
            </a:fld>
            <a:endParaRPr lang="en-US" dirty="0"/>
          </a:p>
        </p:txBody>
      </p:sp>
      <p:sp>
        <p:nvSpPr>
          <p:cNvPr id="5" name="Footer Placeholder 4">
            <a:extLst>
              <a:ext uri="{FF2B5EF4-FFF2-40B4-BE49-F238E27FC236}">
                <a16:creationId xmlns:a16="http://schemas.microsoft.com/office/drawing/2014/main" id="{C0FB085E-0A88-4FA6-83A0-8860B621F5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5A094-CAD8-403B-AB95-B0700854F3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37006-E512-43A9-BFC8-AA658E34EBB8}" type="slidenum">
              <a:rPr lang="en-US" smtClean="0"/>
              <a:t>‹#›</a:t>
            </a:fld>
            <a:endParaRPr lang="en-US" dirty="0"/>
          </a:p>
        </p:txBody>
      </p:sp>
    </p:spTree>
    <p:extLst>
      <p:ext uri="{BB962C8B-B14F-4D97-AF65-F5344CB8AC3E}">
        <p14:creationId xmlns:p14="http://schemas.microsoft.com/office/powerpoint/2010/main" val="353829786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914400"/>
            <a:ext cx="7220074" cy="3136436"/>
          </a:xfrm>
        </p:spPr>
        <p:txBody>
          <a:bodyPr>
            <a:normAutofit/>
          </a:bodyPr>
          <a:lstStyle/>
          <a:p>
            <a:pPr algn="l"/>
            <a:r>
              <a:rPr lang="en-US" sz="8800" b="1" dirty="0">
                <a:solidFill>
                  <a:schemeClr val="tx1"/>
                </a:solidFill>
                <a:latin typeface="Arial Narrow" panose="020B0606020202030204" pitchFamily="34" charset="0"/>
              </a:rPr>
              <a:t>Auditing Tips </a:t>
            </a:r>
            <a:br>
              <a:rPr lang="en-US" sz="8800" b="1" dirty="0">
                <a:solidFill>
                  <a:schemeClr val="tx1"/>
                </a:solidFill>
                <a:latin typeface="Arial Narrow" panose="020B0606020202030204" pitchFamily="34" charset="0"/>
              </a:rPr>
            </a:br>
            <a:r>
              <a:rPr lang="en-US" sz="8800" b="1" dirty="0">
                <a:solidFill>
                  <a:schemeClr val="tx1"/>
                </a:solidFill>
                <a:latin typeface="Arial Narrow" panose="020B0606020202030204" pitchFamily="34" charset="0"/>
              </a:rPr>
              <a:t>for the Auditee!</a:t>
            </a:r>
          </a:p>
        </p:txBody>
      </p:sp>
      <p:sp>
        <p:nvSpPr>
          <p:cNvPr id="3" name="Subtitle 2"/>
          <p:cNvSpPr>
            <a:spLocks noGrp="1"/>
          </p:cNvSpPr>
          <p:nvPr>
            <p:ph type="subTitle" idx="1"/>
          </p:nvPr>
        </p:nvSpPr>
        <p:spPr>
          <a:xfrm>
            <a:off x="1507067" y="4050836"/>
            <a:ext cx="7766936" cy="1096899"/>
          </a:xfrm>
          <a:noFill/>
        </p:spPr>
        <p:txBody>
          <a:bodyPr/>
          <a:lstStyle/>
          <a:p>
            <a:pPr algn="l"/>
            <a:r>
              <a:rPr lang="en-US" dirty="0">
                <a:solidFill>
                  <a:schemeClr val="tx1">
                    <a:lumMod val="65000"/>
                    <a:lumOff val="35000"/>
                  </a:schemeClr>
                </a:solidFill>
              </a:rPr>
              <a:t>Presented by Mary C. Fleece CPA, CGFM, CFE, CGMA</a:t>
            </a:r>
          </a:p>
          <a:p>
            <a:pPr algn="l"/>
            <a:r>
              <a:rPr lang="en-US" dirty="0">
                <a:solidFill>
                  <a:schemeClr val="tx1">
                    <a:lumMod val="65000"/>
                    <a:lumOff val="35000"/>
                  </a:schemeClr>
                </a:solidFill>
              </a:rPr>
              <a:t>Member – Tetrick &amp; Bartlett, PLLC</a:t>
            </a:r>
          </a:p>
        </p:txBody>
      </p:sp>
      <p:pic>
        <p:nvPicPr>
          <p:cNvPr id="5" name="Picture 4">
            <a:extLst>
              <a:ext uri="{FF2B5EF4-FFF2-40B4-BE49-F238E27FC236}">
                <a16:creationId xmlns:a16="http://schemas.microsoft.com/office/drawing/2014/main" id="{59046B53-80AE-4A4F-AACD-167DAE3E1709}"/>
              </a:ext>
            </a:extLst>
          </p:cNvPr>
          <p:cNvPicPr>
            <a:picLocks noChangeAspect="1"/>
          </p:cNvPicPr>
          <p:nvPr/>
        </p:nvPicPr>
        <p:blipFill>
          <a:blip r:embed="rId2">
            <a:clrChange>
              <a:clrFrom>
                <a:srgbClr val="FEFEFE"/>
              </a:clrFrom>
              <a:clrTo>
                <a:srgbClr val="FEFEFE">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606643" y="5306786"/>
            <a:ext cx="2585357" cy="1551214"/>
          </a:xfrm>
          <a:prstGeom prst="rect">
            <a:avLst/>
          </a:prstGeom>
        </p:spPr>
      </p:pic>
    </p:spTree>
    <p:extLst>
      <p:ext uri="{BB962C8B-B14F-4D97-AF65-F5344CB8AC3E}">
        <p14:creationId xmlns:p14="http://schemas.microsoft.com/office/powerpoint/2010/main" val="2901187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500" dirty="0">
                <a:latin typeface="Arial Narrow" panose="020B0606020202030204" pitchFamily="34" charset="0"/>
              </a:rPr>
              <a:t>Step 5. Perform a self-review</a:t>
            </a:r>
          </a:p>
        </p:txBody>
      </p:sp>
      <p:sp>
        <p:nvSpPr>
          <p:cNvPr id="3" name="Content Placeholder 2"/>
          <p:cNvSpPr>
            <a:spLocks noGrp="1"/>
          </p:cNvSpPr>
          <p:nvPr>
            <p:ph idx="1"/>
          </p:nvPr>
        </p:nvSpPr>
        <p:spPr>
          <a:xfrm>
            <a:off x="677334" y="2159000"/>
            <a:ext cx="8791402" cy="3543300"/>
          </a:xfrm>
          <a:noFill/>
        </p:spPr>
        <p:txBody>
          <a:bodyPr>
            <a:normAutofit/>
          </a:bodyPr>
          <a:lstStyle/>
          <a:p>
            <a:r>
              <a:rPr lang="en-US" sz="2800" dirty="0">
                <a:latin typeface="Arial Narrow" panose="020B0606020202030204" pitchFamily="34" charset="0"/>
              </a:rPr>
              <a:t>Once the year-end closing entries have been made to WVEIS, review the accounting schedules and workpapers to ensure amounts agree to and are reconciled to the WVEIS system.  Take a step back and analyze the overall financial statements for reasonableness.  Review the notes to the financial statements as well to ensure that they are complete and reasonable.  Be prepared to explain and support the financial statements.  </a:t>
            </a:r>
          </a:p>
        </p:txBody>
      </p:sp>
    </p:spTree>
    <p:extLst>
      <p:ext uri="{BB962C8B-B14F-4D97-AF65-F5344CB8AC3E}">
        <p14:creationId xmlns:p14="http://schemas.microsoft.com/office/powerpoint/2010/main" val="307003513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500" dirty="0">
                <a:latin typeface="Arial Narrow" panose="020B0606020202030204" pitchFamily="34" charset="0"/>
              </a:rPr>
              <a:t>Step 6. Be available during the audit fieldwork</a:t>
            </a:r>
          </a:p>
        </p:txBody>
      </p:sp>
      <p:sp>
        <p:nvSpPr>
          <p:cNvPr id="3" name="Content Placeholder 2"/>
          <p:cNvSpPr>
            <a:spLocks noGrp="1"/>
          </p:cNvSpPr>
          <p:nvPr>
            <p:ph idx="1"/>
          </p:nvPr>
        </p:nvSpPr>
        <p:spPr>
          <a:xfrm>
            <a:off x="677334" y="2171700"/>
            <a:ext cx="8791402" cy="3187700"/>
          </a:xfrm>
          <a:noFill/>
        </p:spPr>
        <p:txBody>
          <a:bodyPr>
            <a:normAutofit/>
          </a:bodyPr>
          <a:lstStyle/>
          <a:p>
            <a:r>
              <a:rPr lang="en-US" sz="2800" dirty="0">
                <a:latin typeface="Arial Narrow" panose="020B0606020202030204" pitchFamily="34" charset="0"/>
              </a:rPr>
              <a:t>Some of the schedules and workpapers may have already been requested by the auditors prior to the start of the audit fieldwork.  Please understand that the auditors will most likely request additional supporting information, documentation, and explanations during the audit fieldwork.  While the auditors are performing the audit fieldwork, discuss with them your plans for any planned meetings or scheduled time out of the office.    </a:t>
            </a:r>
          </a:p>
        </p:txBody>
      </p:sp>
    </p:spTree>
    <p:extLst>
      <p:ext uri="{BB962C8B-B14F-4D97-AF65-F5344CB8AC3E}">
        <p14:creationId xmlns:p14="http://schemas.microsoft.com/office/powerpoint/2010/main" val="361127704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500" dirty="0">
                <a:latin typeface="Arial Narrow" panose="020B0606020202030204" pitchFamily="34" charset="0"/>
              </a:rPr>
              <a:t>Step 7. Evaluate Results and Deadlines</a:t>
            </a:r>
          </a:p>
        </p:txBody>
      </p:sp>
      <p:sp>
        <p:nvSpPr>
          <p:cNvPr id="3" name="Content Placeholder 2"/>
          <p:cNvSpPr>
            <a:spLocks noGrp="1"/>
          </p:cNvSpPr>
          <p:nvPr>
            <p:ph idx="1"/>
          </p:nvPr>
        </p:nvSpPr>
        <p:spPr>
          <a:xfrm>
            <a:off x="677334" y="2184401"/>
            <a:ext cx="8791402" cy="3581400"/>
          </a:xfrm>
          <a:noFill/>
        </p:spPr>
        <p:txBody>
          <a:bodyPr>
            <a:normAutofit/>
          </a:bodyPr>
          <a:lstStyle/>
          <a:p>
            <a:r>
              <a:rPr lang="en-US" sz="2800" dirty="0">
                <a:latin typeface="Arial Narrow" panose="020B0606020202030204" pitchFamily="34" charset="0"/>
              </a:rPr>
              <a:t>Maintain contact with the auditors during the time between the audit fieldwork and then the issuance of the audit.   </a:t>
            </a:r>
          </a:p>
          <a:p>
            <a:r>
              <a:rPr lang="en-US" sz="2800" dirty="0">
                <a:latin typeface="Arial Narrow" panose="020B0606020202030204" pitchFamily="34" charset="0"/>
              </a:rPr>
              <a:t>Agree upon dates to provide any missing supporting documentation or schedules.  </a:t>
            </a:r>
          </a:p>
          <a:p>
            <a:r>
              <a:rPr lang="en-US" sz="2800" dirty="0">
                <a:latin typeface="Arial Narrow" panose="020B0606020202030204" pitchFamily="34" charset="0"/>
              </a:rPr>
              <a:t>Also, follow-up on any third-party confirmations or correspondence such as attorney responses.  </a:t>
            </a:r>
          </a:p>
          <a:p>
            <a:r>
              <a:rPr lang="en-US" sz="2800" dirty="0">
                <a:latin typeface="Arial Narrow" panose="020B0606020202030204" pitchFamily="34" charset="0"/>
              </a:rPr>
              <a:t>Discuss potential audit findings or conclusions.  </a:t>
            </a:r>
          </a:p>
        </p:txBody>
      </p:sp>
    </p:spTree>
    <p:extLst>
      <p:ext uri="{BB962C8B-B14F-4D97-AF65-F5344CB8AC3E}">
        <p14:creationId xmlns:p14="http://schemas.microsoft.com/office/powerpoint/2010/main" val="34317415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695266" cy="1498600"/>
          </a:xfrm>
        </p:spPr>
        <p:txBody>
          <a:bodyPr>
            <a:noAutofit/>
          </a:bodyPr>
          <a:lstStyle/>
          <a:p>
            <a:r>
              <a:rPr lang="en-US" sz="4500" b="1" dirty="0">
                <a:latin typeface="Arial Narrow" panose="020B0606020202030204" pitchFamily="34" charset="0"/>
              </a:rPr>
              <a:t>Other Considerations for Our Upcoming Audit ??</a:t>
            </a:r>
          </a:p>
        </p:txBody>
      </p:sp>
      <p:sp>
        <p:nvSpPr>
          <p:cNvPr id="3" name="Content Placeholder 2"/>
          <p:cNvSpPr>
            <a:spLocks noGrp="1"/>
          </p:cNvSpPr>
          <p:nvPr>
            <p:ph idx="1"/>
          </p:nvPr>
        </p:nvSpPr>
        <p:spPr>
          <a:xfrm>
            <a:off x="677334" y="2197100"/>
            <a:ext cx="8695266" cy="4051300"/>
          </a:xfrm>
          <a:noFill/>
        </p:spPr>
        <p:txBody>
          <a:bodyPr>
            <a:normAutofit/>
          </a:bodyPr>
          <a:lstStyle/>
          <a:p>
            <a:r>
              <a:rPr lang="en-US" sz="2800" dirty="0">
                <a:latin typeface="Arial Narrow" panose="020B0606020202030204" pitchFamily="34" charset="0"/>
              </a:rPr>
              <a:t>Make sure all prior year audit adjustments are made and the current year beginning balance balances accurately reflect these adjustments.</a:t>
            </a:r>
          </a:p>
          <a:p>
            <a:r>
              <a:rPr lang="en-US" sz="2800" dirty="0">
                <a:latin typeface="Arial Narrow" panose="020B0606020202030204" pitchFamily="34" charset="0"/>
              </a:rPr>
              <a:t>Ask our auditor for a planning letter for information requested to have ready for the first day of the audit fieldwork. </a:t>
            </a:r>
          </a:p>
          <a:p>
            <a:r>
              <a:rPr lang="en-US" sz="2800" dirty="0">
                <a:latin typeface="Arial Narrow" panose="020B0606020202030204" pitchFamily="34" charset="0"/>
              </a:rPr>
              <a:t>Inform the auditor of any changes that may potentially affect the audit.</a:t>
            </a:r>
          </a:p>
          <a:p>
            <a:r>
              <a:rPr lang="en-US" sz="2800" dirty="0">
                <a:latin typeface="Arial Narrow" panose="020B0606020202030204" pitchFamily="34" charset="0"/>
              </a:rPr>
              <a:t>Inform the auditor of any key personnel changes at the BOE.  </a:t>
            </a:r>
          </a:p>
          <a:p>
            <a:endParaRPr lang="en-US" sz="2800" dirty="0">
              <a:latin typeface="Arial Narrow" panose="020B0606020202030204" pitchFamily="34" charset="0"/>
            </a:endParaRPr>
          </a:p>
        </p:txBody>
      </p:sp>
    </p:spTree>
    <p:extLst>
      <p:ext uri="{BB962C8B-B14F-4D97-AF65-F5344CB8AC3E}">
        <p14:creationId xmlns:p14="http://schemas.microsoft.com/office/powerpoint/2010/main" val="397908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5350"/>
            <a:ext cx="8686800" cy="3575050"/>
          </a:xfrm>
          <a:noFill/>
        </p:spPr>
        <p:txBody>
          <a:bodyPr>
            <a:normAutofit/>
          </a:bodyPr>
          <a:lstStyle/>
          <a:p>
            <a:r>
              <a:rPr lang="en-US" sz="2800" dirty="0">
                <a:latin typeface="Arial Narrow" panose="020B0606020202030204" pitchFamily="34" charset="0"/>
              </a:rPr>
              <a:t>Issues related to COVID-19 as far as masks, workspace,       social distancing with your BOE personnel.</a:t>
            </a:r>
          </a:p>
          <a:p>
            <a:r>
              <a:rPr lang="en-US" sz="2800" dirty="0">
                <a:latin typeface="Arial Narrow" panose="020B0606020202030204" pitchFamily="34" charset="0"/>
              </a:rPr>
              <a:t>Possibility of virtual meetings if some Department Supervisors are working at home or other areas.  </a:t>
            </a:r>
          </a:p>
          <a:p>
            <a:r>
              <a:rPr lang="en-US" sz="2800" dirty="0">
                <a:latin typeface="Arial Narrow" panose="020B0606020202030204" pitchFamily="34" charset="0"/>
              </a:rPr>
              <a:t>Explain if key personnel will be unavailable during the audit fieldwork (leave).</a:t>
            </a:r>
          </a:p>
          <a:p>
            <a:r>
              <a:rPr lang="en-US" sz="2800" dirty="0">
                <a:latin typeface="Arial Narrow" panose="020B0606020202030204" pitchFamily="34" charset="0"/>
              </a:rPr>
              <a:t>Access/admission to the BOE building.</a:t>
            </a:r>
          </a:p>
        </p:txBody>
      </p:sp>
    </p:spTree>
    <p:extLst>
      <p:ext uri="{BB962C8B-B14F-4D97-AF65-F5344CB8AC3E}">
        <p14:creationId xmlns:p14="http://schemas.microsoft.com/office/powerpoint/2010/main" val="34822873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tx1"/>
                </a:solidFill>
                <a:latin typeface="Arial Narrow" panose="020B0606020202030204" pitchFamily="34" charset="0"/>
              </a:rPr>
              <a:t>Follow-up From Fieldwork</a:t>
            </a:r>
          </a:p>
        </p:txBody>
      </p:sp>
      <p:sp>
        <p:nvSpPr>
          <p:cNvPr id="3" name="Content Placeholder 2"/>
          <p:cNvSpPr>
            <a:spLocks noGrp="1"/>
          </p:cNvSpPr>
          <p:nvPr>
            <p:ph idx="1"/>
          </p:nvPr>
        </p:nvSpPr>
        <p:spPr>
          <a:xfrm>
            <a:off x="677334" y="2194457"/>
            <a:ext cx="8596668" cy="2542643"/>
          </a:xfrm>
          <a:noFill/>
        </p:spPr>
        <p:txBody>
          <a:bodyPr>
            <a:normAutofit/>
          </a:bodyPr>
          <a:lstStyle/>
          <a:p>
            <a:r>
              <a:rPr lang="en-US" sz="2800" dirty="0">
                <a:latin typeface="Arial Narrow" panose="020B0606020202030204" pitchFamily="34" charset="0"/>
              </a:rPr>
              <a:t>Make sure that all third-party confirmations and responses are received. Such as bank correspondence or attorney responses.</a:t>
            </a:r>
          </a:p>
          <a:p>
            <a:r>
              <a:rPr lang="en-US" sz="2800" dirty="0">
                <a:latin typeface="Arial Narrow" panose="020B0606020202030204" pitchFamily="34" charset="0"/>
              </a:rPr>
              <a:t>Summary Schedule of Prior Audit Findings</a:t>
            </a:r>
          </a:p>
          <a:p>
            <a:r>
              <a:rPr lang="en-US" sz="2800" dirty="0">
                <a:latin typeface="Arial Narrow" panose="020B0606020202030204" pitchFamily="34" charset="0"/>
              </a:rPr>
              <a:t>Preparation of a Corrective Action Plan</a:t>
            </a:r>
            <a:endParaRPr lang="en-US" sz="2800" b="1" i="1" dirty="0">
              <a:latin typeface="Arial Narrow" panose="020B0606020202030204" pitchFamily="34" charset="0"/>
            </a:endParaRPr>
          </a:p>
        </p:txBody>
      </p:sp>
    </p:spTree>
    <p:extLst>
      <p:ext uri="{BB962C8B-B14F-4D97-AF65-F5344CB8AC3E}">
        <p14:creationId xmlns:p14="http://schemas.microsoft.com/office/powerpoint/2010/main" val="68115908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tx1"/>
                </a:solidFill>
                <a:latin typeface="Arial Narrow" panose="020B0606020202030204" pitchFamily="34" charset="0"/>
              </a:rPr>
              <a:t>Final Steps</a:t>
            </a:r>
          </a:p>
        </p:txBody>
      </p:sp>
      <p:sp>
        <p:nvSpPr>
          <p:cNvPr id="3" name="Content Placeholder 2"/>
          <p:cNvSpPr>
            <a:spLocks noGrp="1"/>
          </p:cNvSpPr>
          <p:nvPr>
            <p:ph idx="1"/>
          </p:nvPr>
        </p:nvSpPr>
        <p:spPr>
          <a:xfrm>
            <a:off x="677335" y="2194457"/>
            <a:ext cx="8444088" cy="2949044"/>
          </a:xfrm>
          <a:noFill/>
        </p:spPr>
        <p:txBody>
          <a:bodyPr>
            <a:normAutofit/>
          </a:bodyPr>
          <a:lstStyle/>
          <a:p>
            <a:r>
              <a:rPr lang="en-US" sz="2800" dirty="0">
                <a:latin typeface="Arial Narrow" panose="020B0606020202030204" pitchFamily="34" charset="0"/>
              </a:rPr>
              <a:t>Review and approve or discuss the proposed adjusting journal entries</a:t>
            </a:r>
          </a:p>
          <a:p>
            <a:r>
              <a:rPr lang="en-US" sz="2800" dirty="0">
                <a:latin typeface="Arial Narrow" panose="020B0606020202030204" pitchFamily="34" charset="0"/>
              </a:rPr>
              <a:t>Review a DRAFT of the audit which should include any audit findings, Summary Schedule of Prior Audit Findings and the Corrective Action Plan</a:t>
            </a:r>
          </a:p>
          <a:p>
            <a:r>
              <a:rPr lang="en-US" sz="2800" dirty="0">
                <a:latin typeface="Arial Narrow" panose="020B0606020202030204" pitchFamily="34" charset="0"/>
              </a:rPr>
              <a:t>Completion of the SF-FAC Data Collection Form  </a:t>
            </a:r>
          </a:p>
          <a:p>
            <a:endParaRPr lang="en-US" sz="2800" dirty="0">
              <a:latin typeface="Arial Narrow" panose="020B0606020202030204" pitchFamily="34" charset="0"/>
            </a:endParaRPr>
          </a:p>
          <a:p>
            <a:endParaRPr lang="en-US" sz="2800" dirty="0">
              <a:latin typeface="Arial Narrow" panose="020B0606020202030204" pitchFamily="34" charset="0"/>
            </a:endParaRPr>
          </a:p>
          <a:p>
            <a:pPr marL="0" indent="0">
              <a:buNone/>
            </a:pPr>
            <a:endParaRPr lang="en-US" sz="2800" dirty="0">
              <a:latin typeface="Arial Narrow" panose="020B0606020202030204" pitchFamily="34" charset="0"/>
            </a:endParaRPr>
          </a:p>
          <a:p>
            <a:endParaRPr lang="en-US" sz="2800" b="1" i="1" dirty="0">
              <a:latin typeface="Arial Narrow" panose="020B0606020202030204" pitchFamily="34" charset="0"/>
            </a:endParaRPr>
          </a:p>
        </p:txBody>
      </p:sp>
    </p:spTree>
    <p:extLst>
      <p:ext uri="{BB962C8B-B14F-4D97-AF65-F5344CB8AC3E}">
        <p14:creationId xmlns:p14="http://schemas.microsoft.com/office/powerpoint/2010/main" val="415437560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chemeClr val="tx1"/>
                </a:solidFill>
                <a:latin typeface="Arial Narrow" panose="020B0606020202030204" pitchFamily="34" charset="0"/>
              </a:rPr>
              <a:t>Key Take-Aways</a:t>
            </a:r>
          </a:p>
        </p:txBody>
      </p:sp>
      <p:sp>
        <p:nvSpPr>
          <p:cNvPr id="3" name="Content Placeholder 2"/>
          <p:cNvSpPr>
            <a:spLocks noGrp="1"/>
          </p:cNvSpPr>
          <p:nvPr>
            <p:ph idx="1"/>
          </p:nvPr>
        </p:nvSpPr>
        <p:spPr>
          <a:xfrm>
            <a:off x="677334" y="2159001"/>
            <a:ext cx="8365065" cy="3606800"/>
          </a:xfrm>
          <a:noFill/>
        </p:spPr>
        <p:txBody>
          <a:bodyPr>
            <a:normAutofit/>
          </a:bodyPr>
          <a:lstStyle/>
          <a:p>
            <a:r>
              <a:rPr lang="en-US" sz="2800" dirty="0">
                <a:latin typeface="Arial Narrow" panose="020B0606020202030204" pitchFamily="34" charset="0"/>
              </a:rPr>
              <a:t>BE ORGANIZED, please!</a:t>
            </a:r>
          </a:p>
          <a:p>
            <a:r>
              <a:rPr lang="en-US" sz="2800" dirty="0">
                <a:latin typeface="Arial Narrow" panose="020B0606020202030204" pitchFamily="34" charset="0"/>
              </a:rPr>
              <a:t>Maintain complete schedules and documentation (entire year and some subsequent months).</a:t>
            </a:r>
          </a:p>
          <a:p>
            <a:r>
              <a:rPr lang="en-US" sz="2800" dirty="0">
                <a:latin typeface="Arial Narrow" panose="020B0606020202030204" pitchFamily="34" charset="0"/>
              </a:rPr>
              <a:t>Make sure that the SF-FAC Data Collection Form with the Single Audit Clearinghouse is completed. This will include your completed audit.</a:t>
            </a:r>
          </a:p>
          <a:p>
            <a:r>
              <a:rPr lang="en-US" sz="2800" dirty="0">
                <a:latin typeface="Arial Narrow" panose="020B0606020202030204" pitchFamily="34" charset="0"/>
              </a:rPr>
              <a:t>On July 1, start preparing for the next year’s audit!</a:t>
            </a:r>
          </a:p>
          <a:p>
            <a:endParaRPr lang="en-US" sz="2800" b="1" i="1" dirty="0">
              <a:latin typeface="Arial Narrow" panose="020B0606020202030204" pitchFamily="34" charset="0"/>
            </a:endParaRPr>
          </a:p>
        </p:txBody>
      </p:sp>
    </p:spTree>
    <p:extLst>
      <p:ext uri="{BB962C8B-B14F-4D97-AF65-F5344CB8AC3E}">
        <p14:creationId xmlns:p14="http://schemas.microsoft.com/office/powerpoint/2010/main" val="228316402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22160" cy="1320800"/>
          </a:xfrm>
        </p:spPr>
        <p:txBody>
          <a:bodyPr>
            <a:noAutofit/>
          </a:bodyPr>
          <a:lstStyle/>
          <a:p>
            <a:r>
              <a:rPr lang="en-US" sz="5400" b="1" dirty="0">
                <a:latin typeface="Arial Narrow" panose="020B0606020202030204" pitchFamily="34" charset="0"/>
              </a:rPr>
              <a:t>Annual Audit Process Overview</a:t>
            </a:r>
            <a:endParaRPr lang="en-US" sz="5400" dirty="0"/>
          </a:p>
        </p:txBody>
      </p:sp>
      <p:sp>
        <p:nvSpPr>
          <p:cNvPr id="3" name="Content Placeholder 2"/>
          <p:cNvSpPr>
            <a:spLocks noGrp="1"/>
          </p:cNvSpPr>
          <p:nvPr>
            <p:ph idx="1"/>
          </p:nvPr>
        </p:nvSpPr>
        <p:spPr>
          <a:xfrm>
            <a:off x="677334" y="2160589"/>
            <a:ext cx="8722160" cy="2970211"/>
          </a:xfrm>
          <a:noFill/>
        </p:spPr>
        <p:txBody>
          <a:bodyPr>
            <a:normAutofit/>
          </a:bodyPr>
          <a:lstStyle/>
          <a:p>
            <a:r>
              <a:rPr lang="en-US" sz="3000" b="1" dirty="0">
                <a:latin typeface="Arial Narrow" panose="020B0606020202030204" pitchFamily="34" charset="0"/>
              </a:rPr>
              <a:t>Every Year as of June 30, your BOE/ MCVC will be required to have an Annual Audit</a:t>
            </a:r>
          </a:p>
          <a:p>
            <a:endParaRPr lang="en-US" sz="1500" b="1" dirty="0">
              <a:latin typeface="Arial Narrow" panose="020B0606020202030204" pitchFamily="34" charset="0"/>
            </a:endParaRPr>
          </a:p>
          <a:p>
            <a:r>
              <a:rPr lang="en-US" sz="3000" b="1" dirty="0">
                <a:latin typeface="Arial Narrow" panose="020B0606020202030204" pitchFamily="34" charset="0"/>
              </a:rPr>
              <a:t>Due to the current threshold of $750,000 or more in Federal Expenditures All BOEs will be required to have Single Audit under the Uniform Guidance</a:t>
            </a:r>
          </a:p>
          <a:p>
            <a:pPr marL="0" indent="0">
              <a:buNone/>
            </a:pPr>
            <a:endParaRPr lang="en-US" sz="3200" b="1" dirty="0">
              <a:latin typeface="Arial Narrow" panose="020B0606020202030204" pitchFamily="34" charset="0"/>
            </a:endParaRPr>
          </a:p>
        </p:txBody>
      </p:sp>
    </p:spTree>
    <p:extLst>
      <p:ext uri="{BB962C8B-B14F-4D97-AF65-F5344CB8AC3E}">
        <p14:creationId xmlns:p14="http://schemas.microsoft.com/office/powerpoint/2010/main" val="21739410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227" y="651435"/>
            <a:ext cx="8095130" cy="968189"/>
          </a:xfrm>
        </p:spPr>
        <p:txBody>
          <a:bodyPr>
            <a:noAutofit/>
          </a:bodyPr>
          <a:lstStyle/>
          <a:p>
            <a:pPr algn="l"/>
            <a:r>
              <a:rPr lang="en-US" sz="4500" dirty="0">
                <a:latin typeface="Arial Narrow" panose="020B0606020202030204" pitchFamily="34" charset="0"/>
              </a:rPr>
              <a:t>First Step of your Audit Process</a:t>
            </a:r>
            <a:br>
              <a:rPr lang="en-US" sz="4400" dirty="0"/>
            </a:br>
            <a:endParaRPr lang="en-US" sz="4400" dirty="0">
              <a:solidFill>
                <a:schemeClr val="tx1"/>
              </a:solidFill>
            </a:endParaRPr>
          </a:p>
        </p:txBody>
      </p:sp>
      <p:sp>
        <p:nvSpPr>
          <p:cNvPr id="3" name="Content Placeholder 2"/>
          <p:cNvSpPr>
            <a:spLocks noGrp="1"/>
          </p:cNvSpPr>
          <p:nvPr>
            <p:ph idx="1"/>
          </p:nvPr>
        </p:nvSpPr>
        <p:spPr>
          <a:xfrm>
            <a:off x="704227" y="1955800"/>
            <a:ext cx="8654926" cy="3784600"/>
          </a:xfrm>
          <a:noFill/>
        </p:spPr>
        <p:txBody>
          <a:bodyPr>
            <a:normAutofit/>
          </a:bodyPr>
          <a:lstStyle/>
          <a:p>
            <a:r>
              <a:rPr lang="en-US" sz="3000" dirty="0">
                <a:latin typeface="Arial Narrow" panose="020B0606020202030204" pitchFamily="34" charset="0"/>
              </a:rPr>
              <a:t>If a CPA Firm is completing your audit you will have a 3-Part Signed Contract thru the West Virginia State Auditor’s Office (Bid Process).  If your BOE is audited by the WV State Auditor’s Office, then this process is different.</a:t>
            </a:r>
          </a:p>
          <a:p>
            <a:endParaRPr lang="en-US" sz="1500" dirty="0">
              <a:latin typeface="Arial Narrow" panose="020B0606020202030204" pitchFamily="34" charset="0"/>
            </a:endParaRPr>
          </a:p>
          <a:p>
            <a:r>
              <a:rPr lang="en-US" sz="3000" dirty="0">
                <a:latin typeface="Arial Narrow" panose="020B0606020202030204" pitchFamily="34" charset="0"/>
              </a:rPr>
              <a:t>Signed Engagement Letter between your auditor and your BOE establishing the terms and the responsibilities of the audit engagement.</a:t>
            </a:r>
          </a:p>
          <a:p>
            <a:endParaRPr lang="en-US" sz="2800" dirty="0"/>
          </a:p>
          <a:p>
            <a:pPr marL="0" indent="0">
              <a:buNone/>
            </a:pPr>
            <a:endParaRPr lang="en-US" dirty="0"/>
          </a:p>
        </p:txBody>
      </p:sp>
    </p:spTree>
    <p:extLst>
      <p:ext uri="{BB962C8B-B14F-4D97-AF65-F5344CB8AC3E}">
        <p14:creationId xmlns:p14="http://schemas.microsoft.com/office/powerpoint/2010/main" val="224687193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32647"/>
          </a:xfrm>
        </p:spPr>
        <p:txBody>
          <a:bodyPr>
            <a:noAutofit/>
          </a:bodyPr>
          <a:lstStyle/>
          <a:p>
            <a:pPr algn="l"/>
            <a:r>
              <a:rPr lang="en-US" sz="4500" dirty="0">
                <a:latin typeface="Arial Narrow" panose="020B0606020202030204" pitchFamily="34" charset="0"/>
              </a:rPr>
              <a:t>How can you make the MOST of the Audit Process?</a:t>
            </a:r>
            <a:endParaRPr lang="en-US" sz="4500" dirty="0">
              <a:solidFill>
                <a:schemeClr val="tx1"/>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677334" y="2212789"/>
            <a:ext cx="8596668" cy="4276911"/>
          </a:xfrm>
          <a:noFill/>
        </p:spPr>
        <p:txBody>
          <a:bodyPr>
            <a:noAutofit/>
          </a:bodyPr>
          <a:lstStyle/>
          <a:p>
            <a:r>
              <a:rPr lang="en-US" sz="3000" dirty="0">
                <a:latin typeface="Arial Narrow" panose="020B0606020202030204" pitchFamily="34" charset="0"/>
              </a:rPr>
              <a:t>Grant your Auditor access to ALL the necessary financial and program records.</a:t>
            </a:r>
          </a:p>
          <a:p>
            <a:r>
              <a:rPr lang="en-US" sz="3000" dirty="0">
                <a:latin typeface="Arial Narrow" panose="020B0606020202030204" pitchFamily="34" charset="0"/>
              </a:rPr>
              <a:t>Ensure that key staff personnel are available.</a:t>
            </a:r>
          </a:p>
          <a:p>
            <a:r>
              <a:rPr lang="en-US" sz="3000" dirty="0">
                <a:latin typeface="Arial Narrow" panose="020B0606020202030204" pitchFamily="34" charset="0"/>
              </a:rPr>
              <a:t>Be actively involved!  Understand what your auditor is requesting and how it effects the financial statements.</a:t>
            </a:r>
          </a:p>
          <a:p>
            <a:r>
              <a:rPr lang="en-US" sz="3000" dirty="0">
                <a:latin typeface="Arial Narrow" panose="020B0606020202030204" pitchFamily="34" charset="0"/>
              </a:rPr>
              <a:t>Make the most out of your audit process by asking questions about your audit opinion, internal controls and compliance reports, management letters.</a:t>
            </a:r>
          </a:p>
        </p:txBody>
      </p:sp>
    </p:spTree>
    <p:extLst>
      <p:ext uri="{BB962C8B-B14F-4D97-AF65-F5344CB8AC3E}">
        <p14:creationId xmlns:p14="http://schemas.microsoft.com/office/powerpoint/2010/main" val="6116281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DCDE-5B07-41B8-A005-4E95439C5E6D}"/>
              </a:ext>
            </a:extLst>
          </p:cNvPr>
          <p:cNvSpPr>
            <a:spLocks noGrp="1"/>
          </p:cNvSpPr>
          <p:nvPr>
            <p:ph type="title"/>
          </p:nvPr>
        </p:nvSpPr>
        <p:spPr>
          <a:xfrm>
            <a:off x="753535" y="1816100"/>
            <a:ext cx="8596668" cy="2898724"/>
          </a:xfrm>
        </p:spPr>
        <p:txBody>
          <a:bodyPr>
            <a:noAutofit/>
          </a:bodyPr>
          <a:lstStyle/>
          <a:p>
            <a:r>
              <a:rPr lang="en-US" sz="8800" b="1" dirty="0">
                <a:solidFill>
                  <a:schemeClr val="tx1"/>
                </a:solidFill>
                <a:latin typeface="Arial Narrow" panose="020B0606020202030204" pitchFamily="34" charset="0"/>
              </a:rPr>
              <a:t>7 Steps to a Successful Audit</a:t>
            </a:r>
            <a:endParaRPr lang="en-US" sz="8800" dirty="0">
              <a:solidFill>
                <a:schemeClr val="tx1"/>
              </a:solidFill>
            </a:endParaRPr>
          </a:p>
        </p:txBody>
      </p:sp>
    </p:spTree>
    <p:extLst>
      <p:ext uri="{BB962C8B-B14F-4D97-AF65-F5344CB8AC3E}">
        <p14:creationId xmlns:p14="http://schemas.microsoft.com/office/powerpoint/2010/main" val="394452017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5000" dirty="0">
                <a:latin typeface="Arial Narrow" panose="020B0606020202030204" pitchFamily="34" charset="0"/>
              </a:rPr>
              <a:t>Step 1.  Plan Ahead</a:t>
            </a:r>
            <a:br>
              <a:rPr lang="en-US" sz="4800" b="1" dirty="0">
                <a:latin typeface="Arial Narrow" panose="020B0606020202030204" pitchFamily="34" charset="0"/>
              </a:rPr>
            </a:br>
            <a:endParaRPr lang="en-US" sz="4800" b="1" dirty="0">
              <a:latin typeface="Arial Narrow" panose="020B0606020202030204" pitchFamily="34" charset="0"/>
            </a:endParaRPr>
          </a:p>
        </p:txBody>
      </p:sp>
      <p:sp>
        <p:nvSpPr>
          <p:cNvPr id="3" name="Content Placeholder 2"/>
          <p:cNvSpPr>
            <a:spLocks noGrp="1"/>
          </p:cNvSpPr>
          <p:nvPr>
            <p:ph idx="1"/>
          </p:nvPr>
        </p:nvSpPr>
        <p:spPr>
          <a:xfrm>
            <a:off x="677334" y="2160589"/>
            <a:ext cx="8596668" cy="4240211"/>
          </a:xfrm>
          <a:noFill/>
        </p:spPr>
        <p:txBody>
          <a:bodyPr>
            <a:normAutofit/>
          </a:bodyPr>
          <a:lstStyle/>
          <a:p>
            <a:pPr>
              <a:buFont typeface="Wingdings 3" panose="05040102010807070707" pitchFamily="18" charset="2"/>
              <a:buChar char=""/>
            </a:pPr>
            <a:r>
              <a:rPr lang="en-US" sz="2800" dirty="0">
                <a:latin typeface="Arial Narrow" panose="020B0606020202030204" pitchFamily="34" charset="0"/>
              </a:rPr>
              <a:t>Devote time both </a:t>
            </a:r>
            <a:r>
              <a:rPr lang="en-US" sz="2800" i="1" dirty="0">
                <a:latin typeface="Arial Narrow" panose="020B0606020202030204" pitchFamily="34" charset="0"/>
              </a:rPr>
              <a:t>prior to </a:t>
            </a:r>
            <a:r>
              <a:rPr lang="en-US" sz="2800" dirty="0">
                <a:latin typeface="Arial Narrow" panose="020B0606020202030204" pitchFamily="34" charset="0"/>
              </a:rPr>
              <a:t>and </a:t>
            </a:r>
            <a:r>
              <a:rPr lang="en-US" sz="2800" i="1" dirty="0">
                <a:latin typeface="Arial Narrow" panose="020B0606020202030204" pitchFamily="34" charset="0"/>
              </a:rPr>
              <a:t>in connection with year-end closing</a:t>
            </a:r>
            <a:r>
              <a:rPr lang="en-US" sz="2800" dirty="0">
                <a:latin typeface="Arial Narrow" panose="020B0606020202030204" pitchFamily="34" charset="0"/>
              </a:rPr>
              <a:t>.  Example, adjustments for indirect costs, agreement of and cash reconciliation to the WVEIS System, prior year’s audit adjustments. </a:t>
            </a:r>
          </a:p>
          <a:p>
            <a:pPr>
              <a:buFont typeface="Wingdings 3" panose="05040102010807070707" pitchFamily="18" charset="2"/>
              <a:buChar char=""/>
            </a:pPr>
            <a:r>
              <a:rPr lang="en-US" sz="2800" dirty="0">
                <a:latin typeface="Arial Narrow" panose="020B0606020202030204" pitchFamily="34" charset="0"/>
              </a:rPr>
              <a:t>By keeping schedules and reconciliations up-to-date during the period it could reduce the amount of time required at the end of the year. </a:t>
            </a:r>
          </a:p>
          <a:p>
            <a:pPr>
              <a:buFont typeface="Wingdings 3" panose="05040102010807070707" pitchFamily="18" charset="2"/>
              <a:buChar char=""/>
            </a:pPr>
            <a:r>
              <a:rPr lang="en-US" sz="2800" dirty="0">
                <a:latin typeface="Arial Narrow" panose="020B0606020202030204" pitchFamily="34" charset="0"/>
              </a:rPr>
              <a:t>Proper planning should help to minimize anxiety and frustration.        </a:t>
            </a:r>
            <a:endParaRPr lang="en-US" sz="2800" b="1" i="1" dirty="0">
              <a:latin typeface="Arial Narrow" panose="020B0606020202030204" pitchFamily="34" charset="0"/>
            </a:endParaRPr>
          </a:p>
        </p:txBody>
      </p:sp>
    </p:spTree>
    <p:extLst>
      <p:ext uri="{BB962C8B-B14F-4D97-AF65-F5344CB8AC3E}">
        <p14:creationId xmlns:p14="http://schemas.microsoft.com/office/powerpoint/2010/main" val="42074587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500" dirty="0">
                <a:latin typeface="Arial Narrow" panose="020B0606020202030204" pitchFamily="34" charset="0"/>
              </a:rPr>
              <a:t>Step 2. Stay up-to-date on accounting standards and if they apply</a:t>
            </a:r>
          </a:p>
        </p:txBody>
      </p:sp>
      <p:sp>
        <p:nvSpPr>
          <p:cNvPr id="3" name="Content Placeholder 2"/>
          <p:cNvSpPr>
            <a:spLocks noGrp="1"/>
          </p:cNvSpPr>
          <p:nvPr>
            <p:ph idx="1"/>
          </p:nvPr>
        </p:nvSpPr>
        <p:spPr>
          <a:xfrm>
            <a:off x="677334" y="2173289"/>
            <a:ext cx="8596668" cy="3046411"/>
          </a:xfrm>
          <a:noFill/>
        </p:spPr>
        <p:txBody>
          <a:bodyPr>
            <a:noAutofit/>
          </a:bodyPr>
          <a:lstStyle/>
          <a:p>
            <a:r>
              <a:rPr lang="en-US" sz="2800" dirty="0">
                <a:latin typeface="Arial Narrow" panose="020B0606020202030204" pitchFamily="34" charset="0"/>
              </a:rPr>
              <a:t>New accounting pronouncements, as well as legislative and regulatory requirements, may affect your annual audit.  If they do, then you will need to complete some advance planning on how to manage and track the information that applies to your financial statements.  Example, Schedule of State Grant Receipts and Expenditures, Net Pension Liability, </a:t>
            </a:r>
            <a:r>
              <a:rPr lang="en-US" sz="2800" dirty="0" err="1">
                <a:latin typeface="Arial Narrow" panose="020B0606020202030204" pitchFamily="34" charset="0"/>
              </a:rPr>
              <a:t>OPEB</a:t>
            </a:r>
            <a:r>
              <a:rPr lang="en-US" sz="2800" dirty="0">
                <a:latin typeface="Arial Narrow" panose="020B0606020202030204" pitchFamily="34" charset="0"/>
              </a:rPr>
              <a:t> Schedules, Capital Asset Appraisal.  </a:t>
            </a:r>
            <a:endParaRPr lang="en-US" sz="2800" b="1" i="1" dirty="0">
              <a:latin typeface="Arial Narrow" panose="020B0606020202030204" pitchFamily="34" charset="0"/>
            </a:endParaRPr>
          </a:p>
        </p:txBody>
      </p:sp>
    </p:spTree>
    <p:extLst>
      <p:ext uri="{BB962C8B-B14F-4D97-AF65-F5344CB8AC3E}">
        <p14:creationId xmlns:p14="http://schemas.microsoft.com/office/powerpoint/2010/main" val="2372428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500" dirty="0">
                <a:latin typeface="Arial Narrow" panose="020B0606020202030204" pitchFamily="34" charset="0"/>
              </a:rPr>
              <a:t>Step 3. Learn from the past audit</a:t>
            </a:r>
          </a:p>
        </p:txBody>
      </p:sp>
      <p:sp>
        <p:nvSpPr>
          <p:cNvPr id="3" name="Content Placeholder 2"/>
          <p:cNvSpPr>
            <a:spLocks noGrp="1"/>
          </p:cNvSpPr>
          <p:nvPr>
            <p:ph idx="1"/>
          </p:nvPr>
        </p:nvSpPr>
        <p:spPr>
          <a:xfrm>
            <a:off x="677334" y="2160589"/>
            <a:ext cx="8596668" cy="2906711"/>
          </a:xfrm>
          <a:noFill/>
        </p:spPr>
        <p:txBody>
          <a:bodyPr>
            <a:normAutofit/>
          </a:bodyPr>
          <a:lstStyle/>
          <a:p>
            <a:r>
              <a:rPr lang="en-US" sz="2800" dirty="0">
                <a:latin typeface="Arial Narrow" panose="020B0606020202030204" pitchFamily="34" charset="0"/>
              </a:rPr>
              <a:t>Review prior audit adjustments and determine if the same entries will need to be made for the current period such as accounts payable, receivables, deferrals.  </a:t>
            </a:r>
          </a:p>
          <a:p>
            <a:r>
              <a:rPr lang="en-US" sz="2800" dirty="0">
                <a:latin typeface="Arial Narrow" panose="020B0606020202030204" pitchFamily="34" charset="0"/>
              </a:rPr>
              <a:t>Have all supporting documentation for the ENTIRE period, such as all bank statements, check images, certificate of deposit activity.  </a:t>
            </a:r>
          </a:p>
        </p:txBody>
      </p:sp>
    </p:spTree>
    <p:extLst>
      <p:ext uri="{BB962C8B-B14F-4D97-AF65-F5344CB8AC3E}">
        <p14:creationId xmlns:p14="http://schemas.microsoft.com/office/powerpoint/2010/main" val="51292235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500" dirty="0">
                <a:latin typeface="Arial Narrow" panose="020B0606020202030204" pitchFamily="34" charset="0"/>
              </a:rPr>
              <a:t>Step 4. Organize data</a:t>
            </a:r>
          </a:p>
        </p:txBody>
      </p:sp>
      <p:sp>
        <p:nvSpPr>
          <p:cNvPr id="3" name="Content Placeholder 2"/>
          <p:cNvSpPr>
            <a:spLocks noGrp="1"/>
          </p:cNvSpPr>
          <p:nvPr>
            <p:ph idx="1"/>
          </p:nvPr>
        </p:nvSpPr>
        <p:spPr>
          <a:xfrm>
            <a:off x="677334" y="2160590"/>
            <a:ext cx="8596668" cy="2767012"/>
          </a:xfrm>
          <a:noFill/>
        </p:spPr>
        <p:txBody>
          <a:bodyPr>
            <a:normAutofit/>
          </a:bodyPr>
          <a:lstStyle/>
          <a:p>
            <a:r>
              <a:rPr lang="en-US" sz="2800" dirty="0">
                <a:latin typeface="Arial Narrow" panose="020B0606020202030204" pitchFamily="34" charset="0"/>
              </a:rPr>
              <a:t>Create a folder or book, a flash drive, or other areas to have audit schedules that can be accessed by personnel and/or auditors to assist in making it easier to retrieve schedules and other documentation to support the financial statements.  Sometimes when this information is not readily available it can slow down the audit process.    </a:t>
            </a:r>
          </a:p>
        </p:txBody>
      </p:sp>
    </p:spTree>
    <p:extLst>
      <p:ext uri="{BB962C8B-B14F-4D97-AF65-F5344CB8AC3E}">
        <p14:creationId xmlns:p14="http://schemas.microsoft.com/office/powerpoint/2010/main" val="2045213510"/>
      </p:ext>
    </p:extLst>
  </p:cSld>
  <p:clrMapOvr>
    <a:masterClrMapping/>
  </p:clrMapOvr>
  <p:transition spd="slow">
    <p:push dir="u"/>
  </p:transition>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TotalTime>
  <Words>986</Words>
  <Application>Microsoft Office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Arial Narrow</vt:lpstr>
      <vt:lpstr>Calibri</vt:lpstr>
      <vt:lpstr>Calibri Light</vt:lpstr>
      <vt:lpstr>Wingdings 3</vt:lpstr>
      <vt:lpstr>Facet</vt:lpstr>
      <vt:lpstr>Custom Design</vt:lpstr>
      <vt:lpstr>Auditing Tips  for the Auditee!</vt:lpstr>
      <vt:lpstr>Annual Audit Process Overview</vt:lpstr>
      <vt:lpstr>First Step of your Audit Process </vt:lpstr>
      <vt:lpstr>How can you make the MOST of the Audit Process?</vt:lpstr>
      <vt:lpstr>7 Steps to a Successful Audit</vt:lpstr>
      <vt:lpstr>Step 1.  Plan Ahead </vt:lpstr>
      <vt:lpstr>Step 2. Stay up-to-date on accounting standards and if they apply</vt:lpstr>
      <vt:lpstr>Step 3. Learn from the past audit</vt:lpstr>
      <vt:lpstr>Step 4. Organize data</vt:lpstr>
      <vt:lpstr>Step 5. Perform a self-review</vt:lpstr>
      <vt:lpstr>Step 6. Be available during the audit fieldwork</vt:lpstr>
      <vt:lpstr>Step 7. Evaluate Results and Deadlines</vt:lpstr>
      <vt:lpstr>Other Considerations for Our Upcoming Audit ??</vt:lpstr>
      <vt:lpstr>PowerPoint Presentation</vt:lpstr>
      <vt:lpstr>Follow-up From Fieldwork</vt:lpstr>
      <vt:lpstr>Final Steps</vt:lpstr>
      <vt:lpstr>Key Take-Aways</vt:lpstr>
    </vt:vector>
  </TitlesOfParts>
  <Company>Tetrick &amp; Bartlett, PLLC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Need Ethics!</dc:title>
  <dc:creator>Mary C. DeMarco Fleece</dc:creator>
  <cp:lastModifiedBy>Mary Fleece</cp:lastModifiedBy>
  <cp:revision>57</cp:revision>
  <cp:lastPrinted>2020-10-26T13:02:56Z</cp:lastPrinted>
  <dcterms:created xsi:type="dcterms:W3CDTF">2019-10-20T18:38:21Z</dcterms:created>
  <dcterms:modified xsi:type="dcterms:W3CDTF">2020-10-26T16:14:04Z</dcterms:modified>
</cp:coreProperties>
</file>