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467" r:id="rId3"/>
    <p:sldId id="520" r:id="rId4"/>
    <p:sldId id="517" r:id="rId5"/>
    <p:sldId id="449" r:id="rId6"/>
    <p:sldId id="468" r:id="rId7"/>
    <p:sldId id="428" r:id="rId8"/>
    <p:sldId id="421" r:id="rId9"/>
    <p:sldId id="422" r:id="rId10"/>
    <p:sldId id="418" r:id="rId11"/>
    <p:sldId id="527" r:id="rId12"/>
    <p:sldId id="444" r:id="rId13"/>
    <p:sldId id="484" r:id="rId14"/>
    <p:sldId id="507" r:id="rId15"/>
    <p:sldId id="512" r:id="rId16"/>
    <p:sldId id="487" r:id="rId17"/>
    <p:sldId id="519" r:id="rId18"/>
    <p:sldId id="511" r:id="rId19"/>
    <p:sldId id="478" r:id="rId20"/>
    <p:sldId id="513" r:id="rId21"/>
    <p:sldId id="509" r:id="rId22"/>
    <p:sldId id="481" r:id="rId23"/>
    <p:sldId id="482" r:id="rId24"/>
    <p:sldId id="480" r:id="rId25"/>
    <p:sldId id="514" r:id="rId26"/>
    <p:sldId id="522" r:id="rId27"/>
    <p:sldId id="526" r:id="rId28"/>
    <p:sldId id="525" r:id="rId29"/>
    <p:sldId id="523" r:id="rId30"/>
    <p:sldId id="515" r:id="rId31"/>
    <p:sldId id="521" r:id="rId32"/>
    <p:sldId id="524" r:id="rId33"/>
    <p:sldId id="477" r:id="rId34"/>
  </p:sldIdLst>
  <p:sldSz cx="12192000" cy="6858000"/>
  <p:notesSz cx="6946900" cy="9207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F1F"/>
    <a:srgbClr val="580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696" autoAdjust="0"/>
  </p:normalViewPr>
  <p:slideViewPr>
    <p:cSldViewPr>
      <p:cViewPr varScale="1">
        <p:scale>
          <a:sx n="119" d="100"/>
          <a:sy n="119" d="100"/>
        </p:scale>
        <p:origin x="2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18E67-663B-47D5-B1CF-61AD7B47C67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CE92D7A-9221-4E5C-AEDC-8B97F96B0A90}">
      <dgm:prSet phldrT="[Text]" custT="1"/>
      <dgm:spPr/>
      <dgm:t>
        <a:bodyPr/>
        <a:lstStyle/>
        <a:p>
          <a:r>
            <a:rPr lang="en-US" sz="2000" b="1" dirty="0"/>
            <a:t>Phase 1: ASSESS</a:t>
          </a:r>
        </a:p>
      </dgm:t>
    </dgm:pt>
    <dgm:pt modelId="{71618038-484A-4CA5-AE14-99B159118565}" type="parTrans" cxnId="{51543712-BCDB-4452-A358-7EA8862AE402}">
      <dgm:prSet/>
      <dgm:spPr/>
      <dgm:t>
        <a:bodyPr/>
        <a:lstStyle/>
        <a:p>
          <a:endParaRPr lang="en-US"/>
        </a:p>
      </dgm:t>
    </dgm:pt>
    <dgm:pt modelId="{BAB4CF1B-8169-48C6-856A-6A88E9D06644}" type="sibTrans" cxnId="{51543712-BCDB-4452-A358-7EA8862AE402}">
      <dgm:prSet/>
      <dgm:spPr/>
      <dgm:t>
        <a:bodyPr/>
        <a:lstStyle/>
        <a:p>
          <a:endParaRPr lang="en-US"/>
        </a:p>
      </dgm:t>
    </dgm:pt>
    <dgm:pt modelId="{04143110-1848-41EC-BE54-5FFC5F7D55F4}">
      <dgm:prSet phldrT="[Text]" custT="1"/>
      <dgm:spPr/>
      <dgm:t>
        <a:bodyPr/>
        <a:lstStyle/>
        <a:p>
          <a:r>
            <a:rPr lang="en-US" sz="2000" b="1" dirty="0"/>
            <a:t>Phase 4: EXECUTE</a:t>
          </a:r>
        </a:p>
      </dgm:t>
    </dgm:pt>
    <dgm:pt modelId="{DFF51E70-D502-4EE6-9FB4-D1F3452BE910}" type="parTrans" cxnId="{3B0CF8A6-B4E9-4086-A9E2-AEF27CBBE327}">
      <dgm:prSet/>
      <dgm:spPr/>
      <dgm:t>
        <a:bodyPr/>
        <a:lstStyle/>
        <a:p>
          <a:endParaRPr lang="en-US"/>
        </a:p>
      </dgm:t>
    </dgm:pt>
    <dgm:pt modelId="{43F512D5-20CB-45E1-BA5D-303F9FE7B501}" type="sibTrans" cxnId="{3B0CF8A6-B4E9-4086-A9E2-AEF27CBBE327}">
      <dgm:prSet/>
      <dgm:spPr/>
      <dgm:t>
        <a:bodyPr/>
        <a:lstStyle/>
        <a:p>
          <a:endParaRPr lang="en-US"/>
        </a:p>
      </dgm:t>
    </dgm:pt>
    <dgm:pt modelId="{2796C9A7-BD5B-4082-97B9-254737B91E82}">
      <dgm:prSet phldrT="[Text]" custT="1"/>
      <dgm:spPr/>
      <dgm:t>
        <a:bodyPr/>
        <a:lstStyle/>
        <a:p>
          <a:r>
            <a:rPr lang="en-US" sz="2000" b="1" dirty="0"/>
            <a:t>Phase 5: MAINTAIN</a:t>
          </a:r>
        </a:p>
      </dgm:t>
    </dgm:pt>
    <dgm:pt modelId="{11CE2DE2-857D-4F71-BE23-0B901C20E049}" type="parTrans" cxnId="{F1802F29-149E-448B-8EED-0B9519A41BF6}">
      <dgm:prSet/>
      <dgm:spPr/>
      <dgm:t>
        <a:bodyPr/>
        <a:lstStyle/>
        <a:p>
          <a:endParaRPr lang="en-US"/>
        </a:p>
      </dgm:t>
    </dgm:pt>
    <dgm:pt modelId="{C93AA78F-70EB-4458-85F4-09EB839EB916}" type="sibTrans" cxnId="{F1802F29-149E-448B-8EED-0B9519A41BF6}">
      <dgm:prSet/>
      <dgm:spPr/>
      <dgm:t>
        <a:bodyPr/>
        <a:lstStyle/>
        <a:p>
          <a:endParaRPr lang="en-US"/>
        </a:p>
      </dgm:t>
    </dgm:pt>
    <dgm:pt modelId="{2F9AC7DF-AF72-48EA-9A77-255105B3D910}">
      <dgm:prSet custT="1"/>
      <dgm:spPr/>
      <dgm:t>
        <a:bodyPr/>
        <a:lstStyle/>
        <a:p>
          <a:r>
            <a:rPr lang="en-US" sz="2000" b="1" dirty="0"/>
            <a:t>Phase 2: PRIORITIZE</a:t>
          </a:r>
        </a:p>
      </dgm:t>
    </dgm:pt>
    <dgm:pt modelId="{C4FC92A8-2C22-4ADB-828B-EE01A046F288}" type="parTrans" cxnId="{503A958F-6EE5-45AD-BE4F-ED89947945D1}">
      <dgm:prSet/>
      <dgm:spPr/>
      <dgm:t>
        <a:bodyPr/>
        <a:lstStyle/>
        <a:p>
          <a:endParaRPr lang="en-US"/>
        </a:p>
      </dgm:t>
    </dgm:pt>
    <dgm:pt modelId="{9CD40AF5-ED63-4D02-928D-F08568DE6CD2}" type="sibTrans" cxnId="{503A958F-6EE5-45AD-BE4F-ED89947945D1}">
      <dgm:prSet/>
      <dgm:spPr/>
      <dgm:t>
        <a:bodyPr/>
        <a:lstStyle/>
        <a:p>
          <a:endParaRPr lang="en-US"/>
        </a:p>
      </dgm:t>
    </dgm:pt>
    <dgm:pt modelId="{3A0A5086-FCE6-4CAA-B0BE-78F68E943E3C}">
      <dgm:prSet custT="1"/>
      <dgm:spPr/>
      <dgm:t>
        <a:bodyPr/>
        <a:lstStyle/>
        <a:p>
          <a:r>
            <a:rPr lang="en-US" sz="2000" b="1" dirty="0"/>
            <a:t>Phase 3: PLAN</a:t>
          </a:r>
        </a:p>
      </dgm:t>
    </dgm:pt>
    <dgm:pt modelId="{7570EBE3-6F49-46C5-9909-DB04634BC5DE}" type="parTrans" cxnId="{A944CD77-68E3-4C02-84D8-6A98D3FD3970}">
      <dgm:prSet/>
      <dgm:spPr/>
      <dgm:t>
        <a:bodyPr/>
        <a:lstStyle/>
        <a:p>
          <a:endParaRPr lang="en-US"/>
        </a:p>
      </dgm:t>
    </dgm:pt>
    <dgm:pt modelId="{BB3CB271-5DF0-46EA-A441-160CB8B25C43}" type="sibTrans" cxnId="{A944CD77-68E3-4C02-84D8-6A98D3FD3970}">
      <dgm:prSet/>
      <dgm:spPr/>
      <dgm:t>
        <a:bodyPr/>
        <a:lstStyle/>
        <a:p>
          <a:endParaRPr lang="en-US"/>
        </a:p>
      </dgm:t>
    </dgm:pt>
    <dgm:pt modelId="{6048D80D-4DEB-4D66-8E36-94F1D518F65A}" type="pres">
      <dgm:prSet presAssocID="{65C18E67-663B-47D5-B1CF-61AD7B47C674}" presName="compositeShape" presStyleCnt="0">
        <dgm:presLayoutVars>
          <dgm:chMax val="7"/>
          <dgm:dir/>
          <dgm:resizeHandles val="exact"/>
        </dgm:presLayoutVars>
      </dgm:prSet>
      <dgm:spPr/>
    </dgm:pt>
    <dgm:pt modelId="{2A103466-D062-41D2-ABB8-99066C7384BB}" type="pres">
      <dgm:prSet presAssocID="{65C18E67-663B-47D5-B1CF-61AD7B47C674}" presName="wedge1" presStyleLbl="node1" presStyleIdx="0" presStyleCnt="5"/>
      <dgm:spPr/>
    </dgm:pt>
    <dgm:pt modelId="{F53D9128-6F24-4383-97FA-4165784E1606}" type="pres">
      <dgm:prSet presAssocID="{65C18E67-663B-47D5-B1CF-61AD7B47C674}" presName="dummy1a" presStyleCnt="0"/>
      <dgm:spPr/>
    </dgm:pt>
    <dgm:pt modelId="{94B7B98B-A00B-4ADB-AE31-A8EE066EE010}" type="pres">
      <dgm:prSet presAssocID="{65C18E67-663B-47D5-B1CF-61AD7B47C674}" presName="dummy1b" presStyleCnt="0"/>
      <dgm:spPr/>
    </dgm:pt>
    <dgm:pt modelId="{81A855CD-3407-4843-AE58-20FC6CACCCF9}" type="pres">
      <dgm:prSet presAssocID="{65C18E67-663B-47D5-B1CF-61AD7B47C67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8A36833-4CDD-44FA-BC47-6FE0DA9DC566}" type="pres">
      <dgm:prSet presAssocID="{65C18E67-663B-47D5-B1CF-61AD7B47C674}" presName="wedge2" presStyleLbl="node1" presStyleIdx="1" presStyleCnt="5"/>
      <dgm:spPr/>
    </dgm:pt>
    <dgm:pt modelId="{D2A7B1EE-0CC5-4481-BD98-BFAE6E56C517}" type="pres">
      <dgm:prSet presAssocID="{65C18E67-663B-47D5-B1CF-61AD7B47C674}" presName="dummy2a" presStyleCnt="0"/>
      <dgm:spPr/>
    </dgm:pt>
    <dgm:pt modelId="{025C6C77-CDCD-4234-BF7F-ABBB29C5C6B4}" type="pres">
      <dgm:prSet presAssocID="{65C18E67-663B-47D5-B1CF-61AD7B47C674}" presName="dummy2b" presStyleCnt="0"/>
      <dgm:spPr/>
    </dgm:pt>
    <dgm:pt modelId="{AEC29E43-DAD3-4CA2-ADC4-7A179BD4FBE9}" type="pres">
      <dgm:prSet presAssocID="{65C18E67-663B-47D5-B1CF-61AD7B47C67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B44F5AE-F87F-4B06-89AC-63313AA567DE}" type="pres">
      <dgm:prSet presAssocID="{65C18E67-663B-47D5-B1CF-61AD7B47C674}" presName="wedge3" presStyleLbl="node1" presStyleIdx="2" presStyleCnt="5"/>
      <dgm:spPr/>
    </dgm:pt>
    <dgm:pt modelId="{CFB7D422-A738-41CC-98E4-E6BD181AE79D}" type="pres">
      <dgm:prSet presAssocID="{65C18E67-663B-47D5-B1CF-61AD7B47C674}" presName="dummy3a" presStyleCnt="0"/>
      <dgm:spPr/>
    </dgm:pt>
    <dgm:pt modelId="{A0EA673C-3B54-450D-A01E-085A7F522007}" type="pres">
      <dgm:prSet presAssocID="{65C18E67-663B-47D5-B1CF-61AD7B47C674}" presName="dummy3b" presStyleCnt="0"/>
      <dgm:spPr/>
    </dgm:pt>
    <dgm:pt modelId="{9C77F7E1-DB8F-420C-9A74-C0E40759CA29}" type="pres">
      <dgm:prSet presAssocID="{65C18E67-663B-47D5-B1CF-61AD7B47C67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3EDBC24-3197-4B48-8BC6-DCBAB5553407}" type="pres">
      <dgm:prSet presAssocID="{65C18E67-663B-47D5-B1CF-61AD7B47C674}" presName="wedge4" presStyleLbl="node1" presStyleIdx="3" presStyleCnt="5"/>
      <dgm:spPr/>
    </dgm:pt>
    <dgm:pt modelId="{8C70A8C4-15E5-4A58-8DE9-54959BF36837}" type="pres">
      <dgm:prSet presAssocID="{65C18E67-663B-47D5-B1CF-61AD7B47C674}" presName="dummy4a" presStyleCnt="0"/>
      <dgm:spPr/>
    </dgm:pt>
    <dgm:pt modelId="{7B7DCDCD-6ACA-40F6-9B91-F687C6B9C52C}" type="pres">
      <dgm:prSet presAssocID="{65C18E67-663B-47D5-B1CF-61AD7B47C674}" presName="dummy4b" presStyleCnt="0"/>
      <dgm:spPr/>
    </dgm:pt>
    <dgm:pt modelId="{ECA7587E-9335-4309-BD60-C3F49DDB8FCE}" type="pres">
      <dgm:prSet presAssocID="{65C18E67-663B-47D5-B1CF-61AD7B47C67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A0A613A-5A84-4D0A-9E26-B147CFE0763B}" type="pres">
      <dgm:prSet presAssocID="{65C18E67-663B-47D5-B1CF-61AD7B47C674}" presName="wedge5" presStyleLbl="node1" presStyleIdx="4" presStyleCnt="5"/>
      <dgm:spPr/>
    </dgm:pt>
    <dgm:pt modelId="{8DDD3658-2B2C-44E2-9323-0A6C5E2186C6}" type="pres">
      <dgm:prSet presAssocID="{65C18E67-663B-47D5-B1CF-61AD7B47C674}" presName="dummy5a" presStyleCnt="0"/>
      <dgm:spPr/>
    </dgm:pt>
    <dgm:pt modelId="{A9D63A2D-31D8-4669-8FE9-EB0C68057259}" type="pres">
      <dgm:prSet presAssocID="{65C18E67-663B-47D5-B1CF-61AD7B47C674}" presName="dummy5b" presStyleCnt="0"/>
      <dgm:spPr/>
    </dgm:pt>
    <dgm:pt modelId="{63CD6360-65A6-4C35-97D6-F5A94451B1C2}" type="pres">
      <dgm:prSet presAssocID="{65C18E67-663B-47D5-B1CF-61AD7B47C67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308884A-D1E7-4339-AF1C-C44A767DC675}" type="pres">
      <dgm:prSet presAssocID="{BAB4CF1B-8169-48C6-856A-6A88E9D06644}" presName="arrowWedge1" presStyleLbl="fgSibTrans2D1" presStyleIdx="0" presStyleCnt="5"/>
      <dgm:spPr/>
    </dgm:pt>
    <dgm:pt modelId="{7EE37A1F-818E-4A5E-AA1A-94AC0ABC0DD0}" type="pres">
      <dgm:prSet presAssocID="{9CD40AF5-ED63-4D02-928D-F08568DE6CD2}" presName="arrowWedge2" presStyleLbl="fgSibTrans2D1" presStyleIdx="1" presStyleCnt="5"/>
      <dgm:spPr/>
    </dgm:pt>
    <dgm:pt modelId="{698DAC84-EFEC-4F01-81F3-EDE1F08BF473}" type="pres">
      <dgm:prSet presAssocID="{BB3CB271-5DF0-46EA-A441-160CB8B25C43}" presName="arrowWedge3" presStyleLbl="fgSibTrans2D1" presStyleIdx="2" presStyleCnt="5"/>
      <dgm:spPr/>
    </dgm:pt>
    <dgm:pt modelId="{A4C855F7-AAB7-484A-B51E-F6B3F53DF29B}" type="pres">
      <dgm:prSet presAssocID="{43F512D5-20CB-45E1-BA5D-303F9FE7B501}" presName="arrowWedge4" presStyleLbl="fgSibTrans2D1" presStyleIdx="3" presStyleCnt="5"/>
      <dgm:spPr/>
    </dgm:pt>
    <dgm:pt modelId="{7561230C-82E2-4B3A-8A07-BE10580D1463}" type="pres">
      <dgm:prSet presAssocID="{C93AA78F-70EB-4458-85F4-09EB839EB916}" presName="arrowWedge5" presStyleLbl="fgSibTrans2D1" presStyleIdx="4" presStyleCnt="5"/>
      <dgm:spPr/>
    </dgm:pt>
  </dgm:ptLst>
  <dgm:cxnLst>
    <dgm:cxn modelId="{51543712-BCDB-4452-A358-7EA8862AE402}" srcId="{65C18E67-663B-47D5-B1CF-61AD7B47C674}" destId="{1CE92D7A-9221-4E5C-AEDC-8B97F96B0A90}" srcOrd="0" destOrd="0" parTransId="{71618038-484A-4CA5-AE14-99B159118565}" sibTransId="{BAB4CF1B-8169-48C6-856A-6A88E9D06644}"/>
    <dgm:cxn modelId="{F1802F29-149E-448B-8EED-0B9519A41BF6}" srcId="{65C18E67-663B-47D5-B1CF-61AD7B47C674}" destId="{2796C9A7-BD5B-4082-97B9-254737B91E82}" srcOrd="4" destOrd="0" parTransId="{11CE2DE2-857D-4F71-BE23-0B901C20E049}" sibTransId="{C93AA78F-70EB-4458-85F4-09EB839EB916}"/>
    <dgm:cxn modelId="{E4C76A40-4A41-4153-8AC6-A443752879E3}" type="presOf" srcId="{2796C9A7-BD5B-4082-97B9-254737B91E82}" destId="{63CD6360-65A6-4C35-97D6-F5A94451B1C2}" srcOrd="1" destOrd="0" presId="urn:microsoft.com/office/officeart/2005/8/layout/cycle8"/>
    <dgm:cxn modelId="{8100364B-450C-4F8E-9010-6538F5BC73FB}" type="presOf" srcId="{2796C9A7-BD5B-4082-97B9-254737B91E82}" destId="{0A0A613A-5A84-4D0A-9E26-B147CFE0763B}" srcOrd="0" destOrd="0" presId="urn:microsoft.com/office/officeart/2005/8/layout/cycle8"/>
    <dgm:cxn modelId="{7718714B-C4F7-4DA5-9283-724BFF1126BB}" type="presOf" srcId="{1CE92D7A-9221-4E5C-AEDC-8B97F96B0A90}" destId="{2A103466-D062-41D2-ABB8-99066C7384BB}" srcOrd="0" destOrd="0" presId="urn:microsoft.com/office/officeart/2005/8/layout/cycle8"/>
    <dgm:cxn modelId="{7FB6954C-0529-4139-85E1-FB560B61ADF6}" type="presOf" srcId="{2F9AC7DF-AF72-48EA-9A77-255105B3D910}" destId="{08A36833-4CDD-44FA-BC47-6FE0DA9DC566}" srcOrd="0" destOrd="0" presId="urn:microsoft.com/office/officeart/2005/8/layout/cycle8"/>
    <dgm:cxn modelId="{C5B5B06F-74D7-4330-8ABF-A6C1D1007453}" type="presOf" srcId="{3A0A5086-FCE6-4CAA-B0BE-78F68E943E3C}" destId="{9C77F7E1-DB8F-420C-9A74-C0E40759CA29}" srcOrd="1" destOrd="0" presId="urn:microsoft.com/office/officeart/2005/8/layout/cycle8"/>
    <dgm:cxn modelId="{A944CD77-68E3-4C02-84D8-6A98D3FD3970}" srcId="{65C18E67-663B-47D5-B1CF-61AD7B47C674}" destId="{3A0A5086-FCE6-4CAA-B0BE-78F68E943E3C}" srcOrd="2" destOrd="0" parTransId="{7570EBE3-6F49-46C5-9909-DB04634BC5DE}" sibTransId="{BB3CB271-5DF0-46EA-A441-160CB8B25C43}"/>
    <dgm:cxn modelId="{C9768783-9FDD-40D2-9EB8-079B220B6210}" type="presOf" srcId="{2F9AC7DF-AF72-48EA-9A77-255105B3D910}" destId="{AEC29E43-DAD3-4CA2-ADC4-7A179BD4FBE9}" srcOrd="1" destOrd="0" presId="urn:microsoft.com/office/officeart/2005/8/layout/cycle8"/>
    <dgm:cxn modelId="{503A958F-6EE5-45AD-BE4F-ED89947945D1}" srcId="{65C18E67-663B-47D5-B1CF-61AD7B47C674}" destId="{2F9AC7DF-AF72-48EA-9A77-255105B3D910}" srcOrd="1" destOrd="0" parTransId="{C4FC92A8-2C22-4ADB-828B-EE01A046F288}" sibTransId="{9CD40AF5-ED63-4D02-928D-F08568DE6CD2}"/>
    <dgm:cxn modelId="{C95D9BA4-FD49-4691-A41B-FF6B2C4C96CA}" type="presOf" srcId="{3A0A5086-FCE6-4CAA-B0BE-78F68E943E3C}" destId="{2B44F5AE-F87F-4B06-89AC-63313AA567DE}" srcOrd="0" destOrd="0" presId="urn:microsoft.com/office/officeart/2005/8/layout/cycle8"/>
    <dgm:cxn modelId="{3B0CF8A6-B4E9-4086-A9E2-AEF27CBBE327}" srcId="{65C18E67-663B-47D5-B1CF-61AD7B47C674}" destId="{04143110-1848-41EC-BE54-5FFC5F7D55F4}" srcOrd="3" destOrd="0" parTransId="{DFF51E70-D502-4EE6-9FB4-D1F3452BE910}" sibTransId="{43F512D5-20CB-45E1-BA5D-303F9FE7B501}"/>
    <dgm:cxn modelId="{6EA028C3-1F72-40B1-91A7-6347BB16F56B}" type="presOf" srcId="{1CE92D7A-9221-4E5C-AEDC-8B97F96B0A90}" destId="{81A855CD-3407-4843-AE58-20FC6CACCCF9}" srcOrd="1" destOrd="0" presId="urn:microsoft.com/office/officeart/2005/8/layout/cycle8"/>
    <dgm:cxn modelId="{8507B7E0-08A8-4588-8DCA-C242D6839DC2}" type="presOf" srcId="{04143110-1848-41EC-BE54-5FFC5F7D55F4}" destId="{73EDBC24-3197-4B48-8BC6-DCBAB5553407}" srcOrd="0" destOrd="0" presId="urn:microsoft.com/office/officeart/2005/8/layout/cycle8"/>
    <dgm:cxn modelId="{A2284BF1-530C-47CA-B3EE-923F58CAEC7C}" type="presOf" srcId="{65C18E67-663B-47D5-B1CF-61AD7B47C674}" destId="{6048D80D-4DEB-4D66-8E36-94F1D518F65A}" srcOrd="0" destOrd="0" presId="urn:microsoft.com/office/officeart/2005/8/layout/cycle8"/>
    <dgm:cxn modelId="{D0FADBFA-F3E1-4CAF-B334-8FE1A4DBDCF4}" type="presOf" srcId="{04143110-1848-41EC-BE54-5FFC5F7D55F4}" destId="{ECA7587E-9335-4309-BD60-C3F49DDB8FCE}" srcOrd="1" destOrd="0" presId="urn:microsoft.com/office/officeart/2005/8/layout/cycle8"/>
    <dgm:cxn modelId="{1F7ABEB2-A779-4079-B70F-ADA251E691E1}" type="presParOf" srcId="{6048D80D-4DEB-4D66-8E36-94F1D518F65A}" destId="{2A103466-D062-41D2-ABB8-99066C7384BB}" srcOrd="0" destOrd="0" presId="urn:microsoft.com/office/officeart/2005/8/layout/cycle8"/>
    <dgm:cxn modelId="{3D685843-FDC3-4CFF-AC37-066408E116DD}" type="presParOf" srcId="{6048D80D-4DEB-4D66-8E36-94F1D518F65A}" destId="{F53D9128-6F24-4383-97FA-4165784E1606}" srcOrd="1" destOrd="0" presId="urn:microsoft.com/office/officeart/2005/8/layout/cycle8"/>
    <dgm:cxn modelId="{FD4E405E-2AD9-4517-834A-1438535E6578}" type="presParOf" srcId="{6048D80D-4DEB-4D66-8E36-94F1D518F65A}" destId="{94B7B98B-A00B-4ADB-AE31-A8EE066EE010}" srcOrd="2" destOrd="0" presId="urn:microsoft.com/office/officeart/2005/8/layout/cycle8"/>
    <dgm:cxn modelId="{38B2058D-15A0-4E2F-BD5B-0B2CA119ED5F}" type="presParOf" srcId="{6048D80D-4DEB-4D66-8E36-94F1D518F65A}" destId="{81A855CD-3407-4843-AE58-20FC6CACCCF9}" srcOrd="3" destOrd="0" presId="urn:microsoft.com/office/officeart/2005/8/layout/cycle8"/>
    <dgm:cxn modelId="{A5293C62-4535-4154-A5BE-55B9F4D6C88A}" type="presParOf" srcId="{6048D80D-4DEB-4D66-8E36-94F1D518F65A}" destId="{08A36833-4CDD-44FA-BC47-6FE0DA9DC566}" srcOrd="4" destOrd="0" presId="urn:microsoft.com/office/officeart/2005/8/layout/cycle8"/>
    <dgm:cxn modelId="{E3501597-D16D-4892-986A-0843EC06AE62}" type="presParOf" srcId="{6048D80D-4DEB-4D66-8E36-94F1D518F65A}" destId="{D2A7B1EE-0CC5-4481-BD98-BFAE6E56C517}" srcOrd="5" destOrd="0" presId="urn:microsoft.com/office/officeart/2005/8/layout/cycle8"/>
    <dgm:cxn modelId="{D605DC1A-F592-4615-9CAF-D595571AD3A1}" type="presParOf" srcId="{6048D80D-4DEB-4D66-8E36-94F1D518F65A}" destId="{025C6C77-CDCD-4234-BF7F-ABBB29C5C6B4}" srcOrd="6" destOrd="0" presId="urn:microsoft.com/office/officeart/2005/8/layout/cycle8"/>
    <dgm:cxn modelId="{CF5026D8-3D03-447E-8057-81515A2C79CF}" type="presParOf" srcId="{6048D80D-4DEB-4D66-8E36-94F1D518F65A}" destId="{AEC29E43-DAD3-4CA2-ADC4-7A179BD4FBE9}" srcOrd="7" destOrd="0" presId="urn:microsoft.com/office/officeart/2005/8/layout/cycle8"/>
    <dgm:cxn modelId="{A5FDF0F0-EAC1-46E7-B88D-9C55E9E8EA8A}" type="presParOf" srcId="{6048D80D-4DEB-4D66-8E36-94F1D518F65A}" destId="{2B44F5AE-F87F-4B06-89AC-63313AA567DE}" srcOrd="8" destOrd="0" presId="urn:microsoft.com/office/officeart/2005/8/layout/cycle8"/>
    <dgm:cxn modelId="{F71F4FCB-171E-4A9B-95A2-DBC226DA5110}" type="presParOf" srcId="{6048D80D-4DEB-4D66-8E36-94F1D518F65A}" destId="{CFB7D422-A738-41CC-98E4-E6BD181AE79D}" srcOrd="9" destOrd="0" presId="urn:microsoft.com/office/officeart/2005/8/layout/cycle8"/>
    <dgm:cxn modelId="{18EE95E5-A93B-4448-9171-F6163266DD8D}" type="presParOf" srcId="{6048D80D-4DEB-4D66-8E36-94F1D518F65A}" destId="{A0EA673C-3B54-450D-A01E-085A7F522007}" srcOrd="10" destOrd="0" presId="urn:microsoft.com/office/officeart/2005/8/layout/cycle8"/>
    <dgm:cxn modelId="{C499EEAF-D847-47C3-8D5C-57A10B85678B}" type="presParOf" srcId="{6048D80D-4DEB-4D66-8E36-94F1D518F65A}" destId="{9C77F7E1-DB8F-420C-9A74-C0E40759CA29}" srcOrd="11" destOrd="0" presId="urn:microsoft.com/office/officeart/2005/8/layout/cycle8"/>
    <dgm:cxn modelId="{2D38F714-F640-4D70-9213-77B5A6D37D6C}" type="presParOf" srcId="{6048D80D-4DEB-4D66-8E36-94F1D518F65A}" destId="{73EDBC24-3197-4B48-8BC6-DCBAB5553407}" srcOrd="12" destOrd="0" presId="urn:microsoft.com/office/officeart/2005/8/layout/cycle8"/>
    <dgm:cxn modelId="{F1E58AE6-9AED-4280-ABE3-3FA465B2B6C6}" type="presParOf" srcId="{6048D80D-4DEB-4D66-8E36-94F1D518F65A}" destId="{8C70A8C4-15E5-4A58-8DE9-54959BF36837}" srcOrd="13" destOrd="0" presId="urn:microsoft.com/office/officeart/2005/8/layout/cycle8"/>
    <dgm:cxn modelId="{C7EEDAF8-0B71-4456-87EC-4066EF1C69AE}" type="presParOf" srcId="{6048D80D-4DEB-4D66-8E36-94F1D518F65A}" destId="{7B7DCDCD-6ACA-40F6-9B91-F687C6B9C52C}" srcOrd="14" destOrd="0" presId="urn:microsoft.com/office/officeart/2005/8/layout/cycle8"/>
    <dgm:cxn modelId="{EF01070C-1171-42C1-A51D-BC2E8D6A1F4E}" type="presParOf" srcId="{6048D80D-4DEB-4D66-8E36-94F1D518F65A}" destId="{ECA7587E-9335-4309-BD60-C3F49DDB8FCE}" srcOrd="15" destOrd="0" presId="urn:microsoft.com/office/officeart/2005/8/layout/cycle8"/>
    <dgm:cxn modelId="{57731920-6E27-4949-BE80-DB1845EABBFD}" type="presParOf" srcId="{6048D80D-4DEB-4D66-8E36-94F1D518F65A}" destId="{0A0A613A-5A84-4D0A-9E26-B147CFE0763B}" srcOrd="16" destOrd="0" presId="urn:microsoft.com/office/officeart/2005/8/layout/cycle8"/>
    <dgm:cxn modelId="{1B5CA79D-86B9-4F85-881A-CD6E35FFD9B1}" type="presParOf" srcId="{6048D80D-4DEB-4D66-8E36-94F1D518F65A}" destId="{8DDD3658-2B2C-44E2-9323-0A6C5E2186C6}" srcOrd="17" destOrd="0" presId="urn:microsoft.com/office/officeart/2005/8/layout/cycle8"/>
    <dgm:cxn modelId="{C7B43F4A-AC9D-4EDA-BB92-9AC02D5A9044}" type="presParOf" srcId="{6048D80D-4DEB-4D66-8E36-94F1D518F65A}" destId="{A9D63A2D-31D8-4669-8FE9-EB0C68057259}" srcOrd="18" destOrd="0" presId="urn:microsoft.com/office/officeart/2005/8/layout/cycle8"/>
    <dgm:cxn modelId="{B79526BF-3230-4AF5-B366-B06F3FB69DEF}" type="presParOf" srcId="{6048D80D-4DEB-4D66-8E36-94F1D518F65A}" destId="{63CD6360-65A6-4C35-97D6-F5A94451B1C2}" srcOrd="19" destOrd="0" presId="urn:microsoft.com/office/officeart/2005/8/layout/cycle8"/>
    <dgm:cxn modelId="{9AF11F1C-1213-4A0F-BDA3-2A12A903A9FD}" type="presParOf" srcId="{6048D80D-4DEB-4D66-8E36-94F1D518F65A}" destId="{1308884A-D1E7-4339-AF1C-C44A767DC675}" srcOrd="20" destOrd="0" presId="urn:microsoft.com/office/officeart/2005/8/layout/cycle8"/>
    <dgm:cxn modelId="{B662CE47-6366-4D71-99BB-3000635B6CA8}" type="presParOf" srcId="{6048D80D-4DEB-4D66-8E36-94F1D518F65A}" destId="{7EE37A1F-818E-4A5E-AA1A-94AC0ABC0DD0}" srcOrd="21" destOrd="0" presId="urn:microsoft.com/office/officeart/2005/8/layout/cycle8"/>
    <dgm:cxn modelId="{B9ECF6A5-D7A3-46FF-9DEF-0DA005D190BF}" type="presParOf" srcId="{6048D80D-4DEB-4D66-8E36-94F1D518F65A}" destId="{698DAC84-EFEC-4F01-81F3-EDE1F08BF473}" srcOrd="22" destOrd="0" presId="urn:microsoft.com/office/officeart/2005/8/layout/cycle8"/>
    <dgm:cxn modelId="{1561933E-DFEB-4E7E-A4E4-0581FB6EA62E}" type="presParOf" srcId="{6048D80D-4DEB-4D66-8E36-94F1D518F65A}" destId="{A4C855F7-AAB7-484A-B51E-F6B3F53DF29B}" srcOrd="23" destOrd="0" presId="urn:microsoft.com/office/officeart/2005/8/layout/cycle8"/>
    <dgm:cxn modelId="{4EB420EB-F572-4113-B491-BE282104A0E9}" type="presParOf" srcId="{6048D80D-4DEB-4D66-8E36-94F1D518F65A}" destId="{7561230C-82E2-4B3A-8A07-BE10580D146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18E67-663B-47D5-B1CF-61AD7B47C67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CE92D7A-9221-4E5C-AEDC-8B97F96B0A9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/>
            <a:t>Phase 1: ASSESS</a:t>
          </a:r>
        </a:p>
      </dgm:t>
    </dgm:pt>
    <dgm:pt modelId="{71618038-484A-4CA5-AE14-99B159118565}" type="parTrans" cxnId="{51543712-BCDB-4452-A358-7EA8862AE402}">
      <dgm:prSet/>
      <dgm:spPr/>
      <dgm:t>
        <a:bodyPr/>
        <a:lstStyle/>
        <a:p>
          <a:endParaRPr lang="en-US"/>
        </a:p>
      </dgm:t>
    </dgm:pt>
    <dgm:pt modelId="{BAB4CF1B-8169-48C6-856A-6A88E9D06644}" type="sibTrans" cxnId="{51543712-BCDB-4452-A358-7EA8862AE402}">
      <dgm:prSet/>
      <dgm:spPr/>
      <dgm:t>
        <a:bodyPr/>
        <a:lstStyle/>
        <a:p>
          <a:endParaRPr lang="en-US"/>
        </a:p>
      </dgm:t>
    </dgm:pt>
    <dgm:pt modelId="{04143110-1848-41EC-BE54-5FFC5F7D55F4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25000"/>
          </a:schemeClr>
        </a:solidFill>
        <a:ln>
          <a:noFill/>
        </a:ln>
      </dgm:spPr>
      <dgm:t>
        <a:bodyPr/>
        <a:lstStyle/>
        <a:p>
          <a:r>
            <a:rPr lang="en-US" sz="2000" b="1" dirty="0"/>
            <a:t>Phase 4: EXECUTE</a:t>
          </a:r>
        </a:p>
      </dgm:t>
    </dgm:pt>
    <dgm:pt modelId="{DFF51E70-D502-4EE6-9FB4-D1F3452BE910}" type="parTrans" cxnId="{3B0CF8A6-B4E9-4086-A9E2-AEF27CBBE327}">
      <dgm:prSet/>
      <dgm:spPr/>
      <dgm:t>
        <a:bodyPr/>
        <a:lstStyle/>
        <a:p>
          <a:endParaRPr lang="en-US"/>
        </a:p>
      </dgm:t>
    </dgm:pt>
    <dgm:pt modelId="{43F512D5-20CB-45E1-BA5D-303F9FE7B501}" type="sibTrans" cxnId="{3B0CF8A6-B4E9-4086-A9E2-AEF27CBBE327}">
      <dgm:prSet/>
      <dgm:spPr/>
      <dgm:t>
        <a:bodyPr/>
        <a:lstStyle/>
        <a:p>
          <a:endParaRPr lang="en-US"/>
        </a:p>
      </dgm:t>
    </dgm:pt>
    <dgm:pt modelId="{2796C9A7-BD5B-4082-97B9-254737B91E8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25000"/>
          </a:schemeClr>
        </a:solidFill>
        <a:ln>
          <a:noFill/>
        </a:ln>
      </dgm:spPr>
      <dgm:t>
        <a:bodyPr/>
        <a:lstStyle/>
        <a:p>
          <a:r>
            <a:rPr lang="en-US" sz="2000" b="1" dirty="0"/>
            <a:t>Phase 5: MAINTAIN</a:t>
          </a:r>
        </a:p>
      </dgm:t>
    </dgm:pt>
    <dgm:pt modelId="{11CE2DE2-857D-4F71-BE23-0B901C20E049}" type="parTrans" cxnId="{F1802F29-149E-448B-8EED-0B9519A41BF6}">
      <dgm:prSet/>
      <dgm:spPr/>
      <dgm:t>
        <a:bodyPr/>
        <a:lstStyle/>
        <a:p>
          <a:endParaRPr lang="en-US"/>
        </a:p>
      </dgm:t>
    </dgm:pt>
    <dgm:pt modelId="{C93AA78F-70EB-4458-85F4-09EB839EB916}" type="sibTrans" cxnId="{F1802F29-149E-448B-8EED-0B9519A41BF6}">
      <dgm:prSet/>
      <dgm:spPr/>
      <dgm:t>
        <a:bodyPr/>
        <a:lstStyle/>
        <a:p>
          <a:endParaRPr lang="en-US"/>
        </a:p>
      </dgm:t>
    </dgm:pt>
    <dgm:pt modelId="{2F9AC7DF-AF72-48EA-9A77-255105B3D91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/>
            <a:t>Phase 2: PRIORITIZE</a:t>
          </a:r>
        </a:p>
      </dgm:t>
    </dgm:pt>
    <dgm:pt modelId="{C4FC92A8-2C22-4ADB-828B-EE01A046F288}" type="parTrans" cxnId="{503A958F-6EE5-45AD-BE4F-ED89947945D1}">
      <dgm:prSet/>
      <dgm:spPr/>
      <dgm:t>
        <a:bodyPr/>
        <a:lstStyle/>
        <a:p>
          <a:endParaRPr lang="en-US"/>
        </a:p>
      </dgm:t>
    </dgm:pt>
    <dgm:pt modelId="{9CD40AF5-ED63-4D02-928D-F08568DE6CD2}" type="sibTrans" cxnId="{503A958F-6EE5-45AD-BE4F-ED89947945D1}">
      <dgm:prSet/>
      <dgm:spPr/>
      <dgm:t>
        <a:bodyPr/>
        <a:lstStyle/>
        <a:p>
          <a:endParaRPr lang="en-US"/>
        </a:p>
      </dgm:t>
    </dgm:pt>
    <dgm:pt modelId="{3A0A5086-FCE6-4CAA-B0BE-78F68E943E3C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/>
            <a:t>Phase 3: PLAN</a:t>
          </a:r>
        </a:p>
      </dgm:t>
    </dgm:pt>
    <dgm:pt modelId="{7570EBE3-6F49-46C5-9909-DB04634BC5DE}" type="parTrans" cxnId="{A944CD77-68E3-4C02-84D8-6A98D3FD3970}">
      <dgm:prSet/>
      <dgm:spPr/>
      <dgm:t>
        <a:bodyPr/>
        <a:lstStyle/>
        <a:p>
          <a:endParaRPr lang="en-US"/>
        </a:p>
      </dgm:t>
    </dgm:pt>
    <dgm:pt modelId="{BB3CB271-5DF0-46EA-A441-160CB8B25C43}" type="sibTrans" cxnId="{A944CD77-68E3-4C02-84D8-6A98D3FD3970}">
      <dgm:prSet/>
      <dgm:spPr/>
      <dgm:t>
        <a:bodyPr/>
        <a:lstStyle/>
        <a:p>
          <a:endParaRPr lang="en-US"/>
        </a:p>
      </dgm:t>
    </dgm:pt>
    <dgm:pt modelId="{6048D80D-4DEB-4D66-8E36-94F1D518F65A}" type="pres">
      <dgm:prSet presAssocID="{65C18E67-663B-47D5-B1CF-61AD7B47C674}" presName="compositeShape" presStyleCnt="0">
        <dgm:presLayoutVars>
          <dgm:chMax val="7"/>
          <dgm:dir/>
          <dgm:resizeHandles val="exact"/>
        </dgm:presLayoutVars>
      </dgm:prSet>
      <dgm:spPr/>
    </dgm:pt>
    <dgm:pt modelId="{2A103466-D062-41D2-ABB8-99066C7384BB}" type="pres">
      <dgm:prSet presAssocID="{65C18E67-663B-47D5-B1CF-61AD7B47C674}" presName="wedge1" presStyleLbl="node1" presStyleIdx="0" presStyleCnt="5"/>
      <dgm:spPr/>
    </dgm:pt>
    <dgm:pt modelId="{F53D9128-6F24-4383-97FA-4165784E1606}" type="pres">
      <dgm:prSet presAssocID="{65C18E67-663B-47D5-B1CF-61AD7B47C674}" presName="dummy1a" presStyleCnt="0"/>
      <dgm:spPr/>
    </dgm:pt>
    <dgm:pt modelId="{94B7B98B-A00B-4ADB-AE31-A8EE066EE010}" type="pres">
      <dgm:prSet presAssocID="{65C18E67-663B-47D5-B1CF-61AD7B47C674}" presName="dummy1b" presStyleCnt="0"/>
      <dgm:spPr/>
    </dgm:pt>
    <dgm:pt modelId="{81A855CD-3407-4843-AE58-20FC6CACCCF9}" type="pres">
      <dgm:prSet presAssocID="{65C18E67-663B-47D5-B1CF-61AD7B47C67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8A36833-4CDD-44FA-BC47-6FE0DA9DC566}" type="pres">
      <dgm:prSet presAssocID="{65C18E67-663B-47D5-B1CF-61AD7B47C674}" presName="wedge2" presStyleLbl="node1" presStyleIdx="1" presStyleCnt="5"/>
      <dgm:spPr/>
    </dgm:pt>
    <dgm:pt modelId="{D2A7B1EE-0CC5-4481-BD98-BFAE6E56C517}" type="pres">
      <dgm:prSet presAssocID="{65C18E67-663B-47D5-B1CF-61AD7B47C674}" presName="dummy2a" presStyleCnt="0"/>
      <dgm:spPr/>
    </dgm:pt>
    <dgm:pt modelId="{025C6C77-CDCD-4234-BF7F-ABBB29C5C6B4}" type="pres">
      <dgm:prSet presAssocID="{65C18E67-663B-47D5-B1CF-61AD7B47C674}" presName="dummy2b" presStyleCnt="0"/>
      <dgm:spPr/>
    </dgm:pt>
    <dgm:pt modelId="{AEC29E43-DAD3-4CA2-ADC4-7A179BD4FBE9}" type="pres">
      <dgm:prSet presAssocID="{65C18E67-663B-47D5-B1CF-61AD7B47C67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B44F5AE-F87F-4B06-89AC-63313AA567DE}" type="pres">
      <dgm:prSet presAssocID="{65C18E67-663B-47D5-B1CF-61AD7B47C674}" presName="wedge3" presStyleLbl="node1" presStyleIdx="2" presStyleCnt="5"/>
      <dgm:spPr/>
    </dgm:pt>
    <dgm:pt modelId="{CFB7D422-A738-41CC-98E4-E6BD181AE79D}" type="pres">
      <dgm:prSet presAssocID="{65C18E67-663B-47D5-B1CF-61AD7B47C674}" presName="dummy3a" presStyleCnt="0"/>
      <dgm:spPr/>
    </dgm:pt>
    <dgm:pt modelId="{A0EA673C-3B54-450D-A01E-085A7F522007}" type="pres">
      <dgm:prSet presAssocID="{65C18E67-663B-47D5-B1CF-61AD7B47C674}" presName="dummy3b" presStyleCnt="0"/>
      <dgm:spPr/>
    </dgm:pt>
    <dgm:pt modelId="{9C77F7E1-DB8F-420C-9A74-C0E40759CA29}" type="pres">
      <dgm:prSet presAssocID="{65C18E67-663B-47D5-B1CF-61AD7B47C67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3EDBC24-3197-4B48-8BC6-DCBAB5553407}" type="pres">
      <dgm:prSet presAssocID="{65C18E67-663B-47D5-B1CF-61AD7B47C674}" presName="wedge4" presStyleLbl="node1" presStyleIdx="3" presStyleCnt="5"/>
      <dgm:spPr/>
    </dgm:pt>
    <dgm:pt modelId="{8C70A8C4-15E5-4A58-8DE9-54959BF36837}" type="pres">
      <dgm:prSet presAssocID="{65C18E67-663B-47D5-B1CF-61AD7B47C674}" presName="dummy4a" presStyleCnt="0"/>
      <dgm:spPr/>
    </dgm:pt>
    <dgm:pt modelId="{7B7DCDCD-6ACA-40F6-9B91-F687C6B9C52C}" type="pres">
      <dgm:prSet presAssocID="{65C18E67-663B-47D5-B1CF-61AD7B47C674}" presName="dummy4b" presStyleCnt="0"/>
      <dgm:spPr/>
    </dgm:pt>
    <dgm:pt modelId="{ECA7587E-9335-4309-BD60-C3F49DDB8FCE}" type="pres">
      <dgm:prSet presAssocID="{65C18E67-663B-47D5-B1CF-61AD7B47C67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A0A613A-5A84-4D0A-9E26-B147CFE0763B}" type="pres">
      <dgm:prSet presAssocID="{65C18E67-663B-47D5-B1CF-61AD7B47C674}" presName="wedge5" presStyleLbl="node1" presStyleIdx="4" presStyleCnt="5"/>
      <dgm:spPr/>
    </dgm:pt>
    <dgm:pt modelId="{8DDD3658-2B2C-44E2-9323-0A6C5E2186C6}" type="pres">
      <dgm:prSet presAssocID="{65C18E67-663B-47D5-B1CF-61AD7B47C674}" presName="dummy5a" presStyleCnt="0"/>
      <dgm:spPr/>
    </dgm:pt>
    <dgm:pt modelId="{A9D63A2D-31D8-4669-8FE9-EB0C68057259}" type="pres">
      <dgm:prSet presAssocID="{65C18E67-663B-47D5-B1CF-61AD7B47C674}" presName="dummy5b" presStyleCnt="0"/>
      <dgm:spPr/>
    </dgm:pt>
    <dgm:pt modelId="{63CD6360-65A6-4C35-97D6-F5A94451B1C2}" type="pres">
      <dgm:prSet presAssocID="{65C18E67-663B-47D5-B1CF-61AD7B47C67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308884A-D1E7-4339-AF1C-C44A767DC675}" type="pres">
      <dgm:prSet presAssocID="{BAB4CF1B-8169-48C6-856A-6A88E9D06644}" presName="arrowWedge1" presStyleLbl="fgSibTrans2D1" presStyleIdx="0" presStyleCnt="5"/>
      <dgm:spPr/>
    </dgm:pt>
    <dgm:pt modelId="{7EE37A1F-818E-4A5E-AA1A-94AC0ABC0DD0}" type="pres">
      <dgm:prSet presAssocID="{9CD40AF5-ED63-4D02-928D-F08568DE6CD2}" presName="arrowWedge2" presStyleLbl="fgSibTrans2D1" presStyleIdx="1" presStyleCnt="5"/>
      <dgm:spPr/>
    </dgm:pt>
    <dgm:pt modelId="{698DAC84-EFEC-4F01-81F3-EDE1F08BF473}" type="pres">
      <dgm:prSet presAssocID="{BB3CB271-5DF0-46EA-A441-160CB8B25C43}" presName="arrowWedge3" presStyleLbl="fgSibTrans2D1" presStyleIdx="2" presStyleCnt="5"/>
      <dgm:spPr/>
    </dgm:pt>
    <dgm:pt modelId="{A4C855F7-AAB7-484A-B51E-F6B3F53DF29B}" type="pres">
      <dgm:prSet presAssocID="{43F512D5-20CB-45E1-BA5D-303F9FE7B501}" presName="arrowWedge4" presStyleLbl="fgSibTrans2D1" presStyleIdx="3" presStyleCnt="5"/>
      <dgm:spPr/>
    </dgm:pt>
    <dgm:pt modelId="{7561230C-82E2-4B3A-8A07-BE10580D1463}" type="pres">
      <dgm:prSet presAssocID="{C93AA78F-70EB-4458-85F4-09EB839EB916}" presName="arrowWedge5" presStyleLbl="fgSibTrans2D1" presStyleIdx="4" presStyleCnt="5"/>
      <dgm:spPr/>
    </dgm:pt>
  </dgm:ptLst>
  <dgm:cxnLst>
    <dgm:cxn modelId="{51543712-BCDB-4452-A358-7EA8862AE402}" srcId="{65C18E67-663B-47D5-B1CF-61AD7B47C674}" destId="{1CE92D7A-9221-4E5C-AEDC-8B97F96B0A90}" srcOrd="0" destOrd="0" parTransId="{71618038-484A-4CA5-AE14-99B159118565}" sibTransId="{BAB4CF1B-8169-48C6-856A-6A88E9D06644}"/>
    <dgm:cxn modelId="{F1802F29-149E-448B-8EED-0B9519A41BF6}" srcId="{65C18E67-663B-47D5-B1CF-61AD7B47C674}" destId="{2796C9A7-BD5B-4082-97B9-254737B91E82}" srcOrd="4" destOrd="0" parTransId="{11CE2DE2-857D-4F71-BE23-0B901C20E049}" sibTransId="{C93AA78F-70EB-4458-85F4-09EB839EB916}"/>
    <dgm:cxn modelId="{E4C76A40-4A41-4153-8AC6-A443752879E3}" type="presOf" srcId="{2796C9A7-BD5B-4082-97B9-254737B91E82}" destId="{63CD6360-65A6-4C35-97D6-F5A94451B1C2}" srcOrd="1" destOrd="0" presId="urn:microsoft.com/office/officeart/2005/8/layout/cycle8"/>
    <dgm:cxn modelId="{8100364B-450C-4F8E-9010-6538F5BC73FB}" type="presOf" srcId="{2796C9A7-BD5B-4082-97B9-254737B91E82}" destId="{0A0A613A-5A84-4D0A-9E26-B147CFE0763B}" srcOrd="0" destOrd="0" presId="urn:microsoft.com/office/officeart/2005/8/layout/cycle8"/>
    <dgm:cxn modelId="{7718714B-C4F7-4DA5-9283-724BFF1126BB}" type="presOf" srcId="{1CE92D7A-9221-4E5C-AEDC-8B97F96B0A90}" destId="{2A103466-D062-41D2-ABB8-99066C7384BB}" srcOrd="0" destOrd="0" presId="urn:microsoft.com/office/officeart/2005/8/layout/cycle8"/>
    <dgm:cxn modelId="{7FB6954C-0529-4139-85E1-FB560B61ADF6}" type="presOf" srcId="{2F9AC7DF-AF72-48EA-9A77-255105B3D910}" destId="{08A36833-4CDD-44FA-BC47-6FE0DA9DC566}" srcOrd="0" destOrd="0" presId="urn:microsoft.com/office/officeart/2005/8/layout/cycle8"/>
    <dgm:cxn modelId="{C5B5B06F-74D7-4330-8ABF-A6C1D1007453}" type="presOf" srcId="{3A0A5086-FCE6-4CAA-B0BE-78F68E943E3C}" destId="{9C77F7E1-DB8F-420C-9A74-C0E40759CA29}" srcOrd="1" destOrd="0" presId="urn:microsoft.com/office/officeart/2005/8/layout/cycle8"/>
    <dgm:cxn modelId="{A944CD77-68E3-4C02-84D8-6A98D3FD3970}" srcId="{65C18E67-663B-47D5-B1CF-61AD7B47C674}" destId="{3A0A5086-FCE6-4CAA-B0BE-78F68E943E3C}" srcOrd="2" destOrd="0" parTransId="{7570EBE3-6F49-46C5-9909-DB04634BC5DE}" sibTransId="{BB3CB271-5DF0-46EA-A441-160CB8B25C43}"/>
    <dgm:cxn modelId="{C9768783-9FDD-40D2-9EB8-079B220B6210}" type="presOf" srcId="{2F9AC7DF-AF72-48EA-9A77-255105B3D910}" destId="{AEC29E43-DAD3-4CA2-ADC4-7A179BD4FBE9}" srcOrd="1" destOrd="0" presId="urn:microsoft.com/office/officeart/2005/8/layout/cycle8"/>
    <dgm:cxn modelId="{503A958F-6EE5-45AD-BE4F-ED89947945D1}" srcId="{65C18E67-663B-47D5-B1CF-61AD7B47C674}" destId="{2F9AC7DF-AF72-48EA-9A77-255105B3D910}" srcOrd="1" destOrd="0" parTransId="{C4FC92A8-2C22-4ADB-828B-EE01A046F288}" sibTransId="{9CD40AF5-ED63-4D02-928D-F08568DE6CD2}"/>
    <dgm:cxn modelId="{C95D9BA4-FD49-4691-A41B-FF6B2C4C96CA}" type="presOf" srcId="{3A0A5086-FCE6-4CAA-B0BE-78F68E943E3C}" destId="{2B44F5AE-F87F-4B06-89AC-63313AA567DE}" srcOrd="0" destOrd="0" presId="urn:microsoft.com/office/officeart/2005/8/layout/cycle8"/>
    <dgm:cxn modelId="{3B0CF8A6-B4E9-4086-A9E2-AEF27CBBE327}" srcId="{65C18E67-663B-47D5-B1CF-61AD7B47C674}" destId="{04143110-1848-41EC-BE54-5FFC5F7D55F4}" srcOrd="3" destOrd="0" parTransId="{DFF51E70-D502-4EE6-9FB4-D1F3452BE910}" sibTransId="{43F512D5-20CB-45E1-BA5D-303F9FE7B501}"/>
    <dgm:cxn modelId="{6EA028C3-1F72-40B1-91A7-6347BB16F56B}" type="presOf" srcId="{1CE92D7A-9221-4E5C-AEDC-8B97F96B0A90}" destId="{81A855CD-3407-4843-AE58-20FC6CACCCF9}" srcOrd="1" destOrd="0" presId="urn:microsoft.com/office/officeart/2005/8/layout/cycle8"/>
    <dgm:cxn modelId="{8507B7E0-08A8-4588-8DCA-C242D6839DC2}" type="presOf" srcId="{04143110-1848-41EC-BE54-5FFC5F7D55F4}" destId="{73EDBC24-3197-4B48-8BC6-DCBAB5553407}" srcOrd="0" destOrd="0" presId="urn:microsoft.com/office/officeart/2005/8/layout/cycle8"/>
    <dgm:cxn modelId="{A2284BF1-530C-47CA-B3EE-923F58CAEC7C}" type="presOf" srcId="{65C18E67-663B-47D5-B1CF-61AD7B47C674}" destId="{6048D80D-4DEB-4D66-8E36-94F1D518F65A}" srcOrd="0" destOrd="0" presId="urn:microsoft.com/office/officeart/2005/8/layout/cycle8"/>
    <dgm:cxn modelId="{D0FADBFA-F3E1-4CAF-B334-8FE1A4DBDCF4}" type="presOf" srcId="{04143110-1848-41EC-BE54-5FFC5F7D55F4}" destId="{ECA7587E-9335-4309-BD60-C3F49DDB8FCE}" srcOrd="1" destOrd="0" presId="urn:microsoft.com/office/officeart/2005/8/layout/cycle8"/>
    <dgm:cxn modelId="{1F7ABEB2-A779-4079-B70F-ADA251E691E1}" type="presParOf" srcId="{6048D80D-4DEB-4D66-8E36-94F1D518F65A}" destId="{2A103466-D062-41D2-ABB8-99066C7384BB}" srcOrd="0" destOrd="0" presId="urn:microsoft.com/office/officeart/2005/8/layout/cycle8"/>
    <dgm:cxn modelId="{3D685843-FDC3-4CFF-AC37-066408E116DD}" type="presParOf" srcId="{6048D80D-4DEB-4D66-8E36-94F1D518F65A}" destId="{F53D9128-6F24-4383-97FA-4165784E1606}" srcOrd="1" destOrd="0" presId="urn:microsoft.com/office/officeart/2005/8/layout/cycle8"/>
    <dgm:cxn modelId="{FD4E405E-2AD9-4517-834A-1438535E6578}" type="presParOf" srcId="{6048D80D-4DEB-4D66-8E36-94F1D518F65A}" destId="{94B7B98B-A00B-4ADB-AE31-A8EE066EE010}" srcOrd="2" destOrd="0" presId="urn:microsoft.com/office/officeart/2005/8/layout/cycle8"/>
    <dgm:cxn modelId="{38B2058D-15A0-4E2F-BD5B-0B2CA119ED5F}" type="presParOf" srcId="{6048D80D-4DEB-4D66-8E36-94F1D518F65A}" destId="{81A855CD-3407-4843-AE58-20FC6CACCCF9}" srcOrd="3" destOrd="0" presId="urn:microsoft.com/office/officeart/2005/8/layout/cycle8"/>
    <dgm:cxn modelId="{A5293C62-4535-4154-A5BE-55B9F4D6C88A}" type="presParOf" srcId="{6048D80D-4DEB-4D66-8E36-94F1D518F65A}" destId="{08A36833-4CDD-44FA-BC47-6FE0DA9DC566}" srcOrd="4" destOrd="0" presId="urn:microsoft.com/office/officeart/2005/8/layout/cycle8"/>
    <dgm:cxn modelId="{E3501597-D16D-4892-986A-0843EC06AE62}" type="presParOf" srcId="{6048D80D-4DEB-4D66-8E36-94F1D518F65A}" destId="{D2A7B1EE-0CC5-4481-BD98-BFAE6E56C517}" srcOrd="5" destOrd="0" presId="urn:microsoft.com/office/officeart/2005/8/layout/cycle8"/>
    <dgm:cxn modelId="{D605DC1A-F592-4615-9CAF-D595571AD3A1}" type="presParOf" srcId="{6048D80D-4DEB-4D66-8E36-94F1D518F65A}" destId="{025C6C77-CDCD-4234-BF7F-ABBB29C5C6B4}" srcOrd="6" destOrd="0" presId="urn:microsoft.com/office/officeart/2005/8/layout/cycle8"/>
    <dgm:cxn modelId="{CF5026D8-3D03-447E-8057-81515A2C79CF}" type="presParOf" srcId="{6048D80D-4DEB-4D66-8E36-94F1D518F65A}" destId="{AEC29E43-DAD3-4CA2-ADC4-7A179BD4FBE9}" srcOrd="7" destOrd="0" presId="urn:microsoft.com/office/officeart/2005/8/layout/cycle8"/>
    <dgm:cxn modelId="{A5FDF0F0-EAC1-46E7-B88D-9C55E9E8EA8A}" type="presParOf" srcId="{6048D80D-4DEB-4D66-8E36-94F1D518F65A}" destId="{2B44F5AE-F87F-4B06-89AC-63313AA567DE}" srcOrd="8" destOrd="0" presId="urn:microsoft.com/office/officeart/2005/8/layout/cycle8"/>
    <dgm:cxn modelId="{F71F4FCB-171E-4A9B-95A2-DBC226DA5110}" type="presParOf" srcId="{6048D80D-4DEB-4D66-8E36-94F1D518F65A}" destId="{CFB7D422-A738-41CC-98E4-E6BD181AE79D}" srcOrd="9" destOrd="0" presId="urn:microsoft.com/office/officeart/2005/8/layout/cycle8"/>
    <dgm:cxn modelId="{18EE95E5-A93B-4448-9171-F6163266DD8D}" type="presParOf" srcId="{6048D80D-4DEB-4D66-8E36-94F1D518F65A}" destId="{A0EA673C-3B54-450D-A01E-085A7F522007}" srcOrd="10" destOrd="0" presId="urn:microsoft.com/office/officeart/2005/8/layout/cycle8"/>
    <dgm:cxn modelId="{C499EEAF-D847-47C3-8D5C-57A10B85678B}" type="presParOf" srcId="{6048D80D-4DEB-4D66-8E36-94F1D518F65A}" destId="{9C77F7E1-DB8F-420C-9A74-C0E40759CA29}" srcOrd="11" destOrd="0" presId="urn:microsoft.com/office/officeart/2005/8/layout/cycle8"/>
    <dgm:cxn modelId="{2D38F714-F640-4D70-9213-77B5A6D37D6C}" type="presParOf" srcId="{6048D80D-4DEB-4D66-8E36-94F1D518F65A}" destId="{73EDBC24-3197-4B48-8BC6-DCBAB5553407}" srcOrd="12" destOrd="0" presId="urn:microsoft.com/office/officeart/2005/8/layout/cycle8"/>
    <dgm:cxn modelId="{F1E58AE6-9AED-4280-ABE3-3FA465B2B6C6}" type="presParOf" srcId="{6048D80D-4DEB-4D66-8E36-94F1D518F65A}" destId="{8C70A8C4-15E5-4A58-8DE9-54959BF36837}" srcOrd="13" destOrd="0" presId="urn:microsoft.com/office/officeart/2005/8/layout/cycle8"/>
    <dgm:cxn modelId="{C7EEDAF8-0B71-4456-87EC-4066EF1C69AE}" type="presParOf" srcId="{6048D80D-4DEB-4D66-8E36-94F1D518F65A}" destId="{7B7DCDCD-6ACA-40F6-9B91-F687C6B9C52C}" srcOrd="14" destOrd="0" presId="urn:microsoft.com/office/officeart/2005/8/layout/cycle8"/>
    <dgm:cxn modelId="{EF01070C-1171-42C1-A51D-BC2E8D6A1F4E}" type="presParOf" srcId="{6048D80D-4DEB-4D66-8E36-94F1D518F65A}" destId="{ECA7587E-9335-4309-BD60-C3F49DDB8FCE}" srcOrd="15" destOrd="0" presId="urn:microsoft.com/office/officeart/2005/8/layout/cycle8"/>
    <dgm:cxn modelId="{57731920-6E27-4949-BE80-DB1845EABBFD}" type="presParOf" srcId="{6048D80D-4DEB-4D66-8E36-94F1D518F65A}" destId="{0A0A613A-5A84-4D0A-9E26-B147CFE0763B}" srcOrd="16" destOrd="0" presId="urn:microsoft.com/office/officeart/2005/8/layout/cycle8"/>
    <dgm:cxn modelId="{1B5CA79D-86B9-4F85-881A-CD6E35FFD9B1}" type="presParOf" srcId="{6048D80D-4DEB-4D66-8E36-94F1D518F65A}" destId="{8DDD3658-2B2C-44E2-9323-0A6C5E2186C6}" srcOrd="17" destOrd="0" presId="urn:microsoft.com/office/officeart/2005/8/layout/cycle8"/>
    <dgm:cxn modelId="{C7B43F4A-AC9D-4EDA-BB92-9AC02D5A9044}" type="presParOf" srcId="{6048D80D-4DEB-4D66-8E36-94F1D518F65A}" destId="{A9D63A2D-31D8-4669-8FE9-EB0C68057259}" srcOrd="18" destOrd="0" presId="urn:microsoft.com/office/officeart/2005/8/layout/cycle8"/>
    <dgm:cxn modelId="{B79526BF-3230-4AF5-B366-B06F3FB69DEF}" type="presParOf" srcId="{6048D80D-4DEB-4D66-8E36-94F1D518F65A}" destId="{63CD6360-65A6-4C35-97D6-F5A94451B1C2}" srcOrd="19" destOrd="0" presId="urn:microsoft.com/office/officeart/2005/8/layout/cycle8"/>
    <dgm:cxn modelId="{9AF11F1C-1213-4A0F-BDA3-2A12A903A9FD}" type="presParOf" srcId="{6048D80D-4DEB-4D66-8E36-94F1D518F65A}" destId="{1308884A-D1E7-4339-AF1C-C44A767DC675}" srcOrd="20" destOrd="0" presId="urn:microsoft.com/office/officeart/2005/8/layout/cycle8"/>
    <dgm:cxn modelId="{B662CE47-6366-4D71-99BB-3000635B6CA8}" type="presParOf" srcId="{6048D80D-4DEB-4D66-8E36-94F1D518F65A}" destId="{7EE37A1F-818E-4A5E-AA1A-94AC0ABC0DD0}" srcOrd="21" destOrd="0" presId="urn:microsoft.com/office/officeart/2005/8/layout/cycle8"/>
    <dgm:cxn modelId="{B9ECF6A5-D7A3-46FF-9DEF-0DA005D190BF}" type="presParOf" srcId="{6048D80D-4DEB-4D66-8E36-94F1D518F65A}" destId="{698DAC84-EFEC-4F01-81F3-EDE1F08BF473}" srcOrd="22" destOrd="0" presId="urn:microsoft.com/office/officeart/2005/8/layout/cycle8"/>
    <dgm:cxn modelId="{1561933E-DFEB-4E7E-A4E4-0581FB6EA62E}" type="presParOf" srcId="{6048D80D-4DEB-4D66-8E36-94F1D518F65A}" destId="{A4C855F7-AAB7-484A-B51E-F6B3F53DF29B}" srcOrd="23" destOrd="0" presId="urn:microsoft.com/office/officeart/2005/8/layout/cycle8"/>
    <dgm:cxn modelId="{4EB420EB-F572-4113-B491-BE282104A0E9}" type="presParOf" srcId="{6048D80D-4DEB-4D66-8E36-94F1D518F65A}" destId="{7561230C-82E2-4B3A-8A07-BE10580D146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03466-D062-41D2-ABB8-99066C7384BB}">
      <dsp:nvSpPr>
        <dsp:cNvPr id="0" name=""/>
        <dsp:cNvSpPr/>
      </dsp:nvSpPr>
      <dsp:spPr>
        <a:xfrm>
          <a:off x="900123" y="331484"/>
          <a:ext cx="4498335" cy="4498335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1: ASSESS</a:t>
          </a:r>
        </a:p>
      </dsp:txBody>
      <dsp:txXfrm>
        <a:off x="3246754" y="1087633"/>
        <a:ext cx="1445893" cy="963928"/>
      </dsp:txXfrm>
    </dsp:sp>
    <dsp:sp modelId="{08A36833-4CDD-44FA-BC47-6FE0DA9DC566}">
      <dsp:nvSpPr>
        <dsp:cNvPr id="0" name=""/>
        <dsp:cNvSpPr/>
      </dsp:nvSpPr>
      <dsp:spPr>
        <a:xfrm>
          <a:off x="938680" y="451440"/>
          <a:ext cx="4498335" cy="4498335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2: PRIORITIZE</a:t>
          </a:r>
        </a:p>
      </dsp:txBody>
      <dsp:txXfrm>
        <a:off x="3835822" y="2506750"/>
        <a:ext cx="1338790" cy="1071032"/>
      </dsp:txXfrm>
    </dsp:sp>
    <dsp:sp modelId="{2B44F5AE-F87F-4B06-89AC-63313AA567DE}">
      <dsp:nvSpPr>
        <dsp:cNvPr id="0" name=""/>
        <dsp:cNvSpPr/>
      </dsp:nvSpPr>
      <dsp:spPr>
        <a:xfrm>
          <a:off x="836932" y="525341"/>
          <a:ext cx="4498335" cy="4498335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3: PLAN</a:t>
          </a:r>
        </a:p>
      </dsp:txBody>
      <dsp:txXfrm>
        <a:off x="2443480" y="3684886"/>
        <a:ext cx="1285238" cy="1178135"/>
      </dsp:txXfrm>
    </dsp:sp>
    <dsp:sp modelId="{73EDBC24-3197-4B48-8BC6-DCBAB5553407}">
      <dsp:nvSpPr>
        <dsp:cNvPr id="0" name=""/>
        <dsp:cNvSpPr/>
      </dsp:nvSpPr>
      <dsp:spPr>
        <a:xfrm>
          <a:off x="735184" y="451440"/>
          <a:ext cx="4498335" cy="4498335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4: EXECUTE</a:t>
          </a:r>
        </a:p>
      </dsp:txBody>
      <dsp:txXfrm>
        <a:off x="997587" y="2506750"/>
        <a:ext cx="1338790" cy="1071032"/>
      </dsp:txXfrm>
    </dsp:sp>
    <dsp:sp modelId="{0A0A613A-5A84-4D0A-9E26-B147CFE0763B}">
      <dsp:nvSpPr>
        <dsp:cNvPr id="0" name=""/>
        <dsp:cNvSpPr/>
      </dsp:nvSpPr>
      <dsp:spPr>
        <a:xfrm>
          <a:off x="773741" y="331484"/>
          <a:ext cx="4498335" cy="449833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5: MAINTAIN</a:t>
          </a:r>
        </a:p>
      </dsp:txBody>
      <dsp:txXfrm>
        <a:off x="1479551" y="1087633"/>
        <a:ext cx="1445893" cy="963928"/>
      </dsp:txXfrm>
    </dsp:sp>
    <dsp:sp modelId="{1308884A-D1E7-4339-AF1C-C44A767DC675}">
      <dsp:nvSpPr>
        <dsp:cNvPr id="0" name=""/>
        <dsp:cNvSpPr/>
      </dsp:nvSpPr>
      <dsp:spPr>
        <a:xfrm>
          <a:off x="621443" y="53016"/>
          <a:ext cx="5055271" cy="50552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37A1F-818E-4A5E-AA1A-94AC0ABC0DD0}">
      <dsp:nvSpPr>
        <dsp:cNvPr id="0" name=""/>
        <dsp:cNvSpPr/>
      </dsp:nvSpPr>
      <dsp:spPr>
        <a:xfrm>
          <a:off x="660522" y="172932"/>
          <a:ext cx="5055271" cy="50552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DAC84-EFEC-4F01-81F3-EDE1F08BF473}">
      <dsp:nvSpPr>
        <dsp:cNvPr id="0" name=""/>
        <dsp:cNvSpPr/>
      </dsp:nvSpPr>
      <dsp:spPr>
        <a:xfrm>
          <a:off x="558464" y="247059"/>
          <a:ext cx="5055271" cy="50552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855F7-AAB7-484A-B51E-F6B3F53DF29B}">
      <dsp:nvSpPr>
        <dsp:cNvPr id="0" name=""/>
        <dsp:cNvSpPr/>
      </dsp:nvSpPr>
      <dsp:spPr>
        <a:xfrm>
          <a:off x="456405" y="172932"/>
          <a:ext cx="5055271" cy="50552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1230C-82E2-4B3A-8A07-BE10580D1463}">
      <dsp:nvSpPr>
        <dsp:cNvPr id="0" name=""/>
        <dsp:cNvSpPr/>
      </dsp:nvSpPr>
      <dsp:spPr>
        <a:xfrm>
          <a:off x="495484" y="53016"/>
          <a:ext cx="5055271" cy="50552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03466-D062-41D2-ABB8-99066C7384BB}">
      <dsp:nvSpPr>
        <dsp:cNvPr id="0" name=""/>
        <dsp:cNvSpPr/>
      </dsp:nvSpPr>
      <dsp:spPr>
        <a:xfrm>
          <a:off x="2422200" y="331484"/>
          <a:ext cx="4498335" cy="4498335"/>
        </a:xfrm>
        <a:prstGeom prst="pie">
          <a:avLst>
            <a:gd name="adj1" fmla="val 16200000"/>
            <a:gd name="adj2" fmla="val 2052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1: ASSESS</a:t>
          </a:r>
        </a:p>
      </dsp:txBody>
      <dsp:txXfrm>
        <a:off x="4768832" y="1087633"/>
        <a:ext cx="1445893" cy="963928"/>
      </dsp:txXfrm>
    </dsp:sp>
    <dsp:sp modelId="{08A36833-4CDD-44FA-BC47-6FE0DA9DC566}">
      <dsp:nvSpPr>
        <dsp:cNvPr id="0" name=""/>
        <dsp:cNvSpPr/>
      </dsp:nvSpPr>
      <dsp:spPr>
        <a:xfrm>
          <a:off x="2460757" y="451440"/>
          <a:ext cx="4498335" cy="4498335"/>
        </a:xfrm>
        <a:prstGeom prst="pie">
          <a:avLst>
            <a:gd name="adj1" fmla="val 20520000"/>
            <a:gd name="adj2" fmla="val 324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2: PRIORITIZE</a:t>
          </a:r>
        </a:p>
      </dsp:txBody>
      <dsp:txXfrm>
        <a:off x="5357900" y="2506750"/>
        <a:ext cx="1338790" cy="1071032"/>
      </dsp:txXfrm>
    </dsp:sp>
    <dsp:sp modelId="{2B44F5AE-F87F-4B06-89AC-63313AA567DE}">
      <dsp:nvSpPr>
        <dsp:cNvPr id="0" name=""/>
        <dsp:cNvSpPr/>
      </dsp:nvSpPr>
      <dsp:spPr>
        <a:xfrm>
          <a:off x="2359009" y="525341"/>
          <a:ext cx="4498335" cy="4498335"/>
        </a:xfrm>
        <a:prstGeom prst="pie">
          <a:avLst>
            <a:gd name="adj1" fmla="val 3240000"/>
            <a:gd name="adj2" fmla="val 756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3: PLAN</a:t>
          </a:r>
        </a:p>
      </dsp:txBody>
      <dsp:txXfrm>
        <a:off x="3965558" y="3684886"/>
        <a:ext cx="1285238" cy="1178135"/>
      </dsp:txXfrm>
    </dsp:sp>
    <dsp:sp modelId="{73EDBC24-3197-4B48-8BC6-DCBAB5553407}">
      <dsp:nvSpPr>
        <dsp:cNvPr id="0" name=""/>
        <dsp:cNvSpPr/>
      </dsp:nvSpPr>
      <dsp:spPr>
        <a:xfrm>
          <a:off x="2257261" y="451440"/>
          <a:ext cx="4498335" cy="4498335"/>
        </a:xfrm>
        <a:prstGeom prst="pie">
          <a:avLst>
            <a:gd name="adj1" fmla="val 7560000"/>
            <a:gd name="adj2" fmla="val 11880000"/>
          </a:avLst>
        </a:prstGeom>
        <a:solidFill>
          <a:schemeClr val="dk1">
            <a:alpha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4: EXECUTE</a:t>
          </a:r>
        </a:p>
      </dsp:txBody>
      <dsp:txXfrm>
        <a:off x="2519664" y="2506750"/>
        <a:ext cx="1338790" cy="1071032"/>
      </dsp:txXfrm>
    </dsp:sp>
    <dsp:sp modelId="{0A0A613A-5A84-4D0A-9E26-B147CFE0763B}">
      <dsp:nvSpPr>
        <dsp:cNvPr id="0" name=""/>
        <dsp:cNvSpPr/>
      </dsp:nvSpPr>
      <dsp:spPr>
        <a:xfrm>
          <a:off x="2295818" y="331484"/>
          <a:ext cx="4498335" cy="4498335"/>
        </a:xfrm>
        <a:prstGeom prst="pie">
          <a:avLst>
            <a:gd name="adj1" fmla="val 11880000"/>
            <a:gd name="adj2" fmla="val 16200000"/>
          </a:avLst>
        </a:prstGeom>
        <a:solidFill>
          <a:schemeClr val="dk1">
            <a:alpha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5: MAINTAIN</a:t>
          </a:r>
        </a:p>
      </dsp:txBody>
      <dsp:txXfrm>
        <a:off x="3001629" y="1087633"/>
        <a:ext cx="1445893" cy="963928"/>
      </dsp:txXfrm>
    </dsp:sp>
    <dsp:sp modelId="{1308884A-D1E7-4339-AF1C-C44A767DC675}">
      <dsp:nvSpPr>
        <dsp:cNvPr id="0" name=""/>
        <dsp:cNvSpPr/>
      </dsp:nvSpPr>
      <dsp:spPr>
        <a:xfrm>
          <a:off x="2143520" y="53016"/>
          <a:ext cx="5055271" cy="50552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37A1F-818E-4A5E-AA1A-94AC0ABC0DD0}">
      <dsp:nvSpPr>
        <dsp:cNvPr id="0" name=""/>
        <dsp:cNvSpPr/>
      </dsp:nvSpPr>
      <dsp:spPr>
        <a:xfrm>
          <a:off x="2182600" y="172932"/>
          <a:ext cx="5055271" cy="50552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DAC84-EFEC-4F01-81F3-EDE1F08BF473}">
      <dsp:nvSpPr>
        <dsp:cNvPr id="0" name=""/>
        <dsp:cNvSpPr/>
      </dsp:nvSpPr>
      <dsp:spPr>
        <a:xfrm>
          <a:off x="2080541" y="247059"/>
          <a:ext cx="5055271" cy="50552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855F7-AAB7-484A-B51E-F6B3F53DF29B}">
      <dsp:nvSpPr>
        <dsp:cNvPr id="0" name=""/>
        <dsp:cNvSpPr/>
      </dsp:nvSpPr>
      <dsp:spPr>
        <a:xfrm>
          <a:off x="1978482" y="172932"/>
          <a:ext cx="5055271" cy="50552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1230C-82E2-4B3A-8A07-BE10580D1463}">
      <dsp:nvSpPr>
        <dsp:cNvPr id="0" name=""/>
        <dsp:cNvSpPr/>
      </dsp:nvSpPr>
      <dsp:spPr>
        <a:xfrm>
          <a:off x="2017562" y="53016"/>
          <a:ext cx="5055271" cy="50552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09636" cy="460299"/>
          </a:xfrm>
          <a:prstGeom prst="rect">
            <a:avLst/>
          </a:prstGeom>
        </p:spPr>
        <p:txBody>
          <a:bodyPr vert="horz" lIns="91179" tIns="45589" rIns="91179" bIns="45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681" y="1"/>
            <a:ext cx="3009636" cy="460299"/>
          </a:xfrm>
          <a:prstGeom prst="rect">
            <a:avLst/>
          </a:prstGeom>
        </p:spPr>
        <p:txBody>
          <a:bodyPr vert="horz" lIns="91179" tIns="45589" rIns="91179" bIns="45589" rtlCol="0"/>
          <a:lstStyle>
            <a:lvl1pPr algn="r">
              <a:defRPr sz="1200"/>
            </a:lvl1pPr>
          </a:lstStyle>
          <a:p>
            <a:fld id="{5FCF9B70-5672-4D51-A3A9-20DCFF08B6A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45623"/>
            <a:ext cx="3009636" cy="460296"/>
          </a:xfrm>
          <a:prstGeom prst="rect">
            <a:avLst/>
          </a:prstGeom>
        </p:spPr>
        <p:txBody>
          <a:bodyPr vert="horz" lIns="91179" tIns="45589" rIns="91179" bIns="45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681" y="8745623"/>
            <a:ext cx="3009636" cy="460296"/>
          </a:xfrm>
          <a:prstGeom prst="rect">
            <a:avLst/>
          </a:prstGeom>
        </p:spPr>
        <p:txBody>
          <a:bodyPr vert="horz" lIns="91179" tIns="45589" rIns="91179" bIns="45589" rtlCol="0" anchor="b"/>
          <a:lstStyle>
            <a:lvl1pPr algn="r">
              <a:defRPr sz="1200"/>
            </a:lvl1pPr>
          </a:lstStyle>
          <a:p>
            <a:fld id="{B2E6F8C7-213F-4C81-8EEC-4EF581D0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9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09636" cy="460299"/>
          </a:xfrm>
          <a:prstGeom prst="rect">
            <a:avLst/>
          </a:prstGeom>
        </p:spPr>
        <p:txBody>
          <a:bodyPr vert="horz" lIns="91179" tIns="45589" rIns="91179" bIns="45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680" y="1"/>
            <a:ext cx="3009636" cy="460299"/>
          </a:xfrm>
          <a:prstGeom prst="rect">
            <a:avLst/>
          </a:prstGeom>
        </p:spPr>
        <p:txBody>
          <a:bodyPr vert="horz" lIns="91179" tIns="45589" rIns="91179" bIns="45589" rtlCol="0"/>
          <a:lstStyle>
            <a:lvl1pPr algn="r">
              <a:defRPr sz="1200"/>
            </a:lvl1pPr>
          </a:lstStyle>
          <a:p>
            <a:fld id="{8BE7AC85-02AE-4E99-94D1-17E74E8978C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2150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9" tIns="45589" rIns="91179" bIns="45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32" y="4373604"/>
            <a:ext cx="5557837" cy="4142663"/>
          </a:xfrm>
          <a:prstGeom prst="rect">
            <a:avLst/>
          </a:prstGeom>
        </p:spPr>
        <p:txBody>
          <a:bodyPr vert="horz" lIns="91179" tIns="45589" rIns="91179" bIns="45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45623"/>
            <a:ext cx="3009636" cy="460296"/>
          </a:xfrm>
          <a:prstGeom prst="rect">
            <a:avLst/>
          </a:prstGeom>
        </p:spPr>
        <p:txBody>
          <a:bodyPr vert="horz" lIns="91179" tIns="45589" rIns="91179" bIns="45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680" y="8745623"/>
            <a:ext cx="3009636" cy="460296"/>
          </a:xfrm>
          <a:prstGeom prst="rect">
            <a:avLst/>
          </a:prstGeom>
        </p:spPr>
        <p:txBody>
          <a:bodyPr vert="horz" lIns="91179" tIns="45589" rIns="91179" bIns="45589" rtlCol="0" anchor="b"/>
          <a:lstStyle>
            <a:lvl1pPr algn="r">
              <a:defRPr sz="1200"/>
            </a:lvl1pPr>
          </a:lstStyle>
          <a:p>
            <a:fld id="{1DD94151-D10E-44FD-8368-D1CB504D5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4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73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3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5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mostly going to talk today in Phase 1… I’ll touch briefly on Phases 2 &amp; 3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7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show you how the SBA and WVDE have partnered with Statewide Contractors, Counties, and their Architects to Execute the 3 Phases of the CEFP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40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show you how the SBA and WVDE have partnered with Statewide Contractors, Counties, and their Architects to Execute the 3 Phases of the CEFP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4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Outside of Procuring A/E Services, which are already ongoing, here are the counties’ responsibilities: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0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Outside of Procuring A/E Services, which are already ongoing, here are the counties’ responsibilities: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2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show you how the SBA and WVDE have partnered with Statewide Contractors, Counties, and their Architects to Execute the 3 Phases of the CEFP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39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7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11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24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84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3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3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mostly going to talk today in Phase 1… I’ll touch briefly on Phases 2 &amp; 3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33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4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5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Outside of Procuring A/E Services, which are already ongoing, here are the counties’ responsibilities: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6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3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52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16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119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3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0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2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Eleven different steps</a:t>
            </a:r>
          </a:p>
          <a:p>
            <a:endParaRPr lang="en-US" dirty="0"/>
          </a:p>
          <a:p>
            <a:r>
              <a:rPr lang="en-US" dirty="0"/>
              <a:t>Four different phases</a:t>
            </a:r>
          </a:p>
          <a:p>
            <a:endParaRPr lang="en-US" dirty="0"/>
          </a:p>
          <a:p>
            <a:r>
              <a:rPr lang="en-US" dirty="0"/>
              <a:t>This is the Outline that the CEFP will follow.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28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3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6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9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4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0F32-79DF-49FD-B02B-E6AB88DC5AF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3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0734"/>
            <a:ext cx="12192000" cy="335326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cap="none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Planning for the 2020 CEFPs</a:t>
            </a:r>
            <a:br>
              <a:rPr lang="en-US" sz="2800" b="1" cap="none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</a:br>
            <a:r>
              <a:rPr lang="en-US" sz="40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Comprehensive Educational Facilities Planning</a:t>
            </a:r>
            <a:endParaRPr lang="en-US" b="1" cap="none" dirty="0">
              <a:effectLst>
                <a:reflection blurRad="6350" stA="20000" endPos="45500" dir="5400000" sy="-100000" algn="bl" rotWithShape="0"/>
              </a:effectLst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12192000" cy="92438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sz="2300" dirty="0">
                <a:latin typeface="Garamond" panose="02020404030301010803" pitchFamily="18" charset="0"/>
                <a:cs typeface="Times New Roman" pitchFamily="18" charset="0"/>
              </a:rPr>
              <a:t>Wednesday, October 28, 2020</a:t>
            </a:r>
          </a:p>
          <a:p>
            <a:pPr algn="ctr">
              <a:lnSpc>
                <a:spcPct val="120000"/>
              </a:lnSpc>
            </a:pPr>
            <a:r>
              <a:rPr lang="en-US" sz="2300" dirty="0">
                <a:latin typeface="Garamond" panose="02020404030301010803" pitchFamily="18" charset="0"/>
                <a:cs typeface="Times New Roman" pitchFamily="18" charset="0"/>
              </a:rPr>
              <a:t>sba.wv.gov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714750" y="6172200"/>
            <a:ext cx="47625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657CCBA-B12D-4C8D-93C5-8F900DCB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0" y="628184"/>
            <a:ext cx="4762500" cy="97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3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0352B5-E8B1-468E-B392-A7BF5D2767AA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4859147-6FD9-4367-9DB8-3EFE5229C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2286000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74CC30-6BE7-445C-AA6B-0FA91A200B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315" y="4480919"/>
            <a:ext cx="4461525" cy="6594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103B23-E4AA-4557-B1CD-29DD23CB19F7}"/>
              </a:ext>
            </a:extLst>
          </p:cNvPr>
          <p:cNvSpPr txBox="1">
            <a:spLocks/>
          </p:cNvSpPr>
          <p:nvPr/>
        </p:nvSpPr>
        <p:spPr>
          <a:xfrm>
            <a:off x="990600" y="1295400"/>
            <a:ext cx="5943600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Program Oversight – QA/QC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Mobilization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A/E Firm Training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Information Gathering Instruments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Justification Capabilities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Predictive Analysis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Database to House Information - CEFPs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Statewide Contractors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24D209-50E5-4E65-AAAC-376DCB1B7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448050"/>
            <a:ext cx="7924801" cy="640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Line Callout 1 25">
            <a:extLst>
              <a:ext uri="{FF2B5EF4-FFF2-40B4-BE49-F238E27FC236}">
                <a16:creationId xmlns:a16="http://schemas.microsoft.com/office/drawing/2014/main" id="{CD09874C-5846-4F17-8AEE-3172E00BF2A4}"/>
              </a:ext>
            </a:extLst>
          </p:cNvPr>
          <p:cNvSpPr/>
          <p:nvPr/>
        </p:nvSpPr>
        <p:spPr>
          <a:xfrm>
            <a:off x="2362199" y="0"/>
            <a:ext cx="7924800" cy="448050"/>
          </a:xfrm>
          <a:prstGeom prst="borderCallout1">
            <a:avLst>
              <a:gd name="adj1" fmla="val 97"/>
              <a:gd name="adj2" fmla="val 44608"/>
              <a:gd name="adj3" fmla="val 56"/>
              <a:gd name="adj4" fmla="val 99341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Arial Narrow" panose="020B0606020202030204" pitchFamily="34" charset="0"/>
              </a:rPr>
              <a:t>	https://dudeconnect.dudesolutions.com/west-virginia/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0352B5-E8B1-468E-B392-A7BF5D2767AA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103B23-E4AA-4557-B1CD-29DD23CB19F7}"/>
              </a:ext>
            </a:extLst>
          </p:cNvPr>
          <p:cNvSpPr txBox="1">
            <a:spLocks/>
          </p:cNvSpPr>
          <p:nvPr/>
        </p:nvSpPr>
        <p:spPr>
          <a:xfrm>
            <a:off x="990600" y="1295400"/>
            <a:ext cx="6781800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Facility Condition Assessment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Program Oversight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QA / QC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A/E Firm Training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Standardization &amp; Quality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Reports directly into Dude Solutions Platform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Statewide Contractors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F6F9C-CC32-4C9A-AD4B-3970154DD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1800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23">
            <a:extLst>
              <a:ext uri="{FF2B5EF4-FFF2-40B4-BE49-F238E27FC236}">
                <a16:creationId xmlns:a16="http://schemas.microsoft.com/office/drawing/2014/main" id="{9DCEAB7B-0BC6-4D4B-9550-DE81E4D06CF2}"/>
              </a:ext>
            </a:extLst>
          </p:cNvPr>
          <p:cNvSpPr/>
          <p:nvPr/>
        </p:nvSpPr>
        <p:spPr>
          <a:xfrm>
            <a:off x="1289059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32824"/>
              <a:gd name="adj4" fmla="val 49349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Evaluation and Inventory of Existing Facilities</a:t>
            </a:r>
          </a:p>
        </p:txBody>
      </p:sp>
      <p:sp>
        <p:nvSpPr>
          <p:cNvPr id="8" name="Line Callout 1 25">
            <a:extLst>
              <a:ext uri="{FF2B5EF4-FFF2-40B4-BE49-F238E27FC236}">
                <a16:creationId xmlns:a16="http://schemas.microsoft.com/office/drawing/2014/main" id="{3969EA94-2C67-49E6-BDAF-9AAB50930B8F}"/>
              </a:ext>
            </a:extLst>
          </p:cNvPr>
          <p:cNvSpPr/>
          <p:nvPr/>
        </p:nvSpPr>
        <p:spPr>
          <a:xfrm>
            <a:off x="1289059" y="4051309"/>
            <a:ext cx="1975758" cy="2432497"/>
          </a:xfrm>
          <a:prstGeom prst="borderCallout1">
            <a:avLst>
              <a:gd name="adj1" fmla="val -247"/>
              <a:gd name="adj2" fmla="val 49331"/>
              <a:gd name="adj3" fmla="val -7963"/>
              <a:gd name="adj4" fmla="val 49172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Committees Meet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Evaluate Previous CEFP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Determine Goals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Create Educational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Curriculum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Instructional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Operations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Support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Personnel Plan</a:t>
            </a:r>
          </a:p>
        </p:txBody>
      </p:sp>
      <p:sp>
        <p:nvSpPr>
          <p:cNvPr id="9" name="Line Callout 1 23">
            <a:extLst>
              <a:ext uri="{FF2B5EF4-FFF2-40B4-BE49-F238E27FC236}">
                <a16:creationId xmlns:a16="http://schemas.microsoft.com/office/drawing/2014/main" id="{C0077806-DE86-4F78-8F07-71B40E27C0D8}"/>
              </a:ext>
            </a:extLst>
          </p:cNvPr>
          <p:cNvSpPr/>
          <p:nvPr/>
        </p:nvSpPr>
        <p:spPr>
          <a:xfrm>
            <a:off x="1289059" y="2197305"/>
            <a:ext cx="1975757" cy="1637899"/>
          </a:xfrm>
          <a:prstGeom prst="borderCallout1">
            <a:avLst>
              <a:gd name="adj1" fmla="val 50148"/>
              <a:gd name="adj2" fmla="val 99379"/>
              <a:gd name="adj3" fmla="val 50391"/>
              <a:gd name="adj4" fmla="val 132942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Standardization &amp; Quality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Analysis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Enrollment Projections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Information Database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0" name="Line Callout 1 25">
            <a:extLst>
              <a:ext uri="{FF2B5EF4-FFF2-40B4-BE49-F238E27FC236}">
                <a16:creationId xmlns:a16="http://schemas.microsoft.com/office/drawing/2014/main" id="{421AEBFD-593F-4889-AA6F-71D189EC8265}"/>
              </a:ext>
            </a:extLst>
          </p:cNvPr>
          <p:cNvSpPr/>
          <p:nvPr/>
        </p:nvSpPr>
        <p:spPr>
          <a:xfrm>
            <a:off x="3910824" y="4051310"/>
            <a:ext cx="1975758" cy="1252950"/>
          </a:xfrm>
          <a:prstGeom prst="borderCallout1">
            <a:avLst>
              <a:gd name="adj1" fmla="val 53283"/>
              <a:gd name="adj2" fmla="val 136783"/>
              <a:gd name="adj3" fmla="val 53242"/>
              <a:gd name="adj4" fmla="val 99341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Translating Educational Needs into Facility Needs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839D3C-AB68-4797-BA1F-2FDF0224F74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685799" y="1411361"/>
            <a:ext cx="838201" cy="380999"/>
          </a:xfrm>
        </p:spPr>
        <p:txBody>
          <a:bodyPr numCol="1">
            <a:noAutofit/>
          </a:bodyPr>
          <a:lstStyle/>
          <a:p>
            <a:pPr marL="0" indent="0" algn="ctr">
              <a:buClr>
                <a:srgbClr val="C00000"/>
              </a:buClr>
              <a:buSzPct val="100000"/>
              <a:buNone/>
            </a:pP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itchFamily="18" charset="0"/>
              </a:rPr>
              <a:t>A/E FIRM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853BE-BA5F-4326-85B2-EA21E61B066B}"/>
              </a:ext>
            </a:extLst>
          </p:cNvPr>
          <p:cNvSpPr txBox="1">
            <a:spLocks/>
          </p:cNvSpPr>
          <p:nvPr/>
        </p:nvSpPr>
        <p:spPr>
          <a:xfrm rot="16200000">
            <a:off x="118330" y="2734333"/>
            <a:ext cx="1663213" cy="538526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3"/>
                </a:solidFill>
                <a:latin typeface="Arial Narrow" panose="020B0606020202030204" pitchFamily="34" charset="0"/>
                <a:cs typeface="Times New Roman" pitchFamily="18" charset="0"/>
              </a:rPr>
              <a:t>STATEWIDE CONTRACTORS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D1422F-93AB-4642-8C38-E79135970627}"/>
              </a:ext>
            </a:extLst>
          </p:cNvPr>
          <p:cNvSpPr txBox="1">
            <a:spLocks/>
          </p:cNvSpPr>
          <p:nvPr/>
        </p:nvSpPr>
        <p:spPr>
          <a:xfrm rot="16200000">
            <a:off x="-38100" y="5150304"/>
            <a:ext cx="2285998" cy="380999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Times New Roman" pitchFamily="18" charset="0"/>
              </a:rPr>
              <a:t>LOCAL EDUCATION AGENCY</a:t>
            </a:r>
          </a:p>
        </p:txBody>
      </p:sp>
      <p:sp>
        <p:nvSpPr>
          <p:cNvPr id="14" name="Line Callout 1 23">
            <a:extLst>
              <a:ext uri="{FF2B5EF4-FFF2-40B4-BE49-F238E27FC236}">
                <a16:creationId xmlns:a16="http://schemas.microsoft.com/office/drawing/2014/main" id="{68471F48-2738-48B6-A1F5-5FCA4366435D}"/>
              </a:ext>
            </a:extLst>
          </p:cNvPr>
          <p:cNvSpPr/>
          <p:nvPr/>
        </p:nvSpPr>
        <p:spPr>
          <a:xfrm>
            <a:off x="6626486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254244"/>
              <a:gd name="adj4" fmla="val 49373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Project Cost Estimating</a:t>
            </a:r>
          </a:p>
        </p:txBody>
      </p:sp>
      <p:sp>
        <p:nvSpPr>
          <p:cNvPr id="15" name="Line Callout 1 23">
            <a:extLst>
              <a:ext uri="{FF2B5EF4-FFF2-40B4-BE49-F238E27FC236}">
                <a16:creationId xmlns:a16="http://schemas.microsoft.com/office/drawing/2014/main" id="{8C48F37C-EE4E-40AE-8A47-270DC04344BC}"/>
              </a:ext>
            </a:extLst>
          </p:cNvPr>
          <p:cNvSpPr/>
          <p:nvPr/>
        </p:nvSpPr>
        <p:spPr>
          <a:xfrm>
            <a:off x="6626486" y="3111651"/>
            <a:ext cx="1975757" cy="723553"/>
          </a:xfrm>
          <a:prstGeom prst="borderCallout1">
            <a:avLst>
              <a:gd name="adj1" fmla="val 99190"/>
              <a:gd name="adj2" fmla="val 49003"/>
              <a:gd name="adj3" fmla="val 127460"/>
              <a:gd name="adj4" fmla="val 49107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Justification Capabilities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“Dude Intelligence”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6" name="Line Callout 1 25">
            <a:extLst>
              <a:ext uri="{FF2B5EF4-FFF2-40B4-BE49-F238E27FC236}">
                <a16:creationId xmlns:a16="http://schemas.microsoft.com/office/drawing/2014/main" id="{2ED58C31-4FB5-4364-840B-3581C3D661E3}"/>
              </a:ext>
            </a:extLst>
          </p:cNvPr>
          <p:cNvSpPr/>
          <p:nvPr/>
        </p:nvSpPr>
        <p:spPr>
          <a:xfrm>
            <a:off x="6626486" y="4051309"/>
            <a:ext cx="1975758" cy="1252949"/>
          </a:xfrm>
          <a:prstGeom prst="borderCallout1">
            <a:avLst>
              <a:gd name="adj1" fmla="val 50010"/>
              <a:gd name="adj2" fmla="val 99595"/>
              <a:gd name="adj3" fmla="val 49969"/>
              <a:gd name="adj4" fmla="val 129745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Project Priority List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Finance Plans</a:t>
            </a:r>
          </a:p>
          <a:p>
            <a:pPr algn="ctr"/>
            <a:endParaRPr lang="en-US" sz="5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Meetings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7" name="Line Callout 1 25">
            <a:extLst>
              <a:ext uri="{FF2B5EF4-FFF2-40B4-BE49-F238E27FC236}">
                <a16:creationId xmlns:a16="http://schemas.microsoft.com/office/drawing/2014/main" id="{7590E5BC-62B6-448B-B471-BA6DAE0092B5}"/>
              </a:ext>
            </a:extLst>
          </p:cNvPr>
          <p:cNvSpPr/>
          <p:nvPr/>
        </p:nvSpPr>
        <p:spPr>
          <a:xfrm>
            <a:off x="9210628" y="1257646"/>
            <a:ext cx="1863149" cy="4046613"/>
          </a:xfrm>
          <a:prstGeom prst="borderCallout1">
            <a:avLst>
              <a:gd name="adj1" fmla="val 97"/>
              <a:gd name="adj2" fmla="val 44608"/>
              <a:gd name="adj3" fmla="val 56"/>
              <a:gd name="adj4" fmla="val 99341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Digital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2020 CEFP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8" name="Line Callout 1 23">
            <a:extLst>
              <a:ext uri="{FF2B5EF4-FFF2-40B4-BE49-F238E27FC236}">
                <a16:creationId xmlns:a16="http://schemas.microsoft.com/office/drawing/2014/main" id="{07D7CBD0-0A5F-49B8-B89D-3472DDBB86FB}"/>
              </a:ext>
            </a:extLst>
          </p:cNvPr>
          <p:cNvSpPr/>
          <p:nvPr/>
        </p:nvSpPr>
        <p:spPr>
          <a:xfrm>
            <a:off x="3910824" y="2197305"/>
            <a:ext cx="1975757" cy="1637899"/>
          </a:xfrm>
          <a:prstGeom prst="borderCallout1">
            <a:avLst>
              <a:gd name="adj1" fmla="val 99190"/>
              <a:gd name="adj2" fmla="val 49003"/>
              <a:gd name="adj3" fmla="val 112682"/>
              <a:gd name="adj4" fmla="val 49107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“Dude Solutions 360”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Prediction Software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“Capital Forecast Direct”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9" name="Line Callout 1 23">
            <a:extLst>
              <a:ext uri="{FF2B5EF4-FFF2-40B4-BE49-F238E27FC236}">
                <a16:creationId xmlns:a16="http://schemas.microsoft.com/office/drawing/2014/main" id="{80C65A4A-ADBE-45D7-8C1E-022BFD9F4AC7}"/>
              </a:ext>
            </a:extLst>
          </p:cNvPr>
          <p:cNvSpPr/>
          <p:nvPr/>
        </p:nvSpPr>
        <p:spPr>
          <a:xfrm>
            <a:off x="3910824" y="1257645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29158"/>
              <a:gd name="adj4" fmla="val 49765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Resource / Consulting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8030F4-E834-4C79-8E56-2C191957372E}"/>
              </a:ext>
            </a:extLst>
          </p:cNvPr>
          <p:cNvSpPr txBox="1"/>
          <p:nvPr/>
        </p:nvSpPr>
        <p:spPr>
          <a:xfrm>
            <a:off x="3910824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FE8291-23FF-4E20-816C-9D676A7D9124}"/>
              </a:ext>
            </a:extLst>
          </p:cNvPr>
          <p:cNvSpPr txBox="1"/>
          <p:nvPr/>
        </p:nvSpPr>
        <p:spPr>
          <a:xfrm>
            <a:off x="6626485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D611D1-7309-47EE-B573-74E15F9BC5E0}"/>
              </a:ext>
            </a:extLst>
          </p:cNvPr>
          <p:cNvSpPr txBox="1"/>
          <p:nvPr/>
        </p:nvSpPr>
        <p:spPr>
          <a:xfrm>
            <a:off x="1289059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11703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build="p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23">
            <a:extLst>
              <a:ext uri="{FF2B5EF4-FFF2-40B4-BE49-F238E27FC236}">
                <a16:creationId xmlns:a16="http://schemas.microsoft.com/office/drawing/2014/main" id="{9DCEAB7B-0BC6-4D4B-9550-DE81E4D06CF2}"/>
              </a:ext>
            </a:extLst>
          </p:cNvPr>
          <p:cNvSpPr/>
          <p:nvPr/>
        </p:nvSpPr>
        <p:spPr>
          <a:xfrm>
            <a:off x="1289059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32824"/>
              <a:gd name="adj4" fmla="val 49349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Evaluation and Inventory of Existing Facilities</a:t>
            </a:r>
          </a:p>
        </p:txBody>
      </p:sp>
      <p:sp>
        <p:nvSpPr>
          <p:cNvPr id="8" name="Line Callout 1 25">
            <a:extLst>
              <a:ext uri="{FF2B5EF4-FFF2-40B4-BE49-F238E27FC236}">
                <a16:creationId xmlns:a16="http://schemas.microsoft.com/office/drawing/2014/main" id="{3969EA94-2C67-49E6-BDAF-9AAB50930B8F}"/>
              </a:ext>
            </a:extLst>
          </p:cNvPr>
          <p:cNvSpPr/>
          <p:nvPr/>
        </p:nvSpPr>
        <p:spPr>
          <a:xfrm>
            <a:off x="1289059" y="4051309"/>
            <a:ext cx="1975758" cy="2432497"/>
          </a:xfrm>
          <a:prstGeom prst="borderCallout1">
            <a:avLst>
              <a:gd name="adj1" fmla="val -247"/>
              <a:gd name="adj2" fmla="val 49331"/>
              <a:gd name="adj3" fmla="val -7963"/>
              <a:gd name="adj4" fmla="val 49172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Committees Meet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Evaluate Previous CEFP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Determine Goals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Create Educational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Curriculum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Instructional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Operations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Support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Personnel Plan</a:t>
            </a:r>
          </a:p>
        </p:txBody>
      </p:sp>
      <p:sp>
        <p:nvSpPr>
          <p:cNvPr id="9" name="Line Callout 1 23">
            <a:extLst>
              <a:ext uri="{FF2B5EF4-FFF2-40B4-BE49-F238E27FC236}">
                <a16:creationId xmlns:a16="http://schemas.microsoft.com/office/drawing/2014/main" id="{C0077806-DE86-4F78-8F07-71B40E27C0D8}"/>
              </a:ext>
            </a:extLst>
          </p:cNvPr>
          <p:cNvSpPr/>
          <p:nvPr/>
        </p:nvSpPr>
        <p:spPr>
          <a:xfrm>
            <a:off x="1289059" y="2197305"/>
            <a:ext cx="1975757" cy="1637899"/>
          </a:xfrm>
          <a:prstGeom prst="borderCallout1">
            <a:avLst>
              <a:gd name="adj1" fmla="val 50148"/>
              <a:gd name="adj2" fmla="val 99379"/>
              <a:gd name="adj3" fmla="val 60888"/>
              <a:gd name="adj4" fmla="val 99715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Standardization &amp; Quality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Analysis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Enrollment Projections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Information Database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839D3C-AB68-4797-BA1F-2FDF0224F74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685799" y="1411361"/>
            <a:ext cx="838201" cy="380999"/>
          </a:xfrm>
        </p:spPr>
        <p:txBody>
          <a:bodyPr numCol="1">
            <a:noAutofit/>
          </a:bodyPr>
          <a:lstStyle/>
          <a:p>
            <a:pPr marL="0" indent="0" algn="ctr">
              <a:buClr>
                <a:srgbClr val="C00000"/>
              </a:buClr>
              <a:buSzPct val="100000"/>
              <a:buNone/>
            </a:pP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itchFamily="18" charset="0"/>
              </a:rPr>
              <a:t>A/E FIRM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853BE-BA5F-4326-85B2-EA21E61B066B}"/>
              </a:ext>
            </a:extLst>
          </p:cNvPr>
          <p:cNvSpPr txBox="1">
            <a:spLocks/>
          </p:cNvSpPr>
          <p:nvPr/>
        </p:nvSpPr>
        <p:spPr>
          <a:xfrm rot="16200000">
            <a:off x="118330" y="2734333"/>
            <a:ext cx="1663213" cy="538526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3"/>
                </a:solidFill>
                <a:latin typeface="Arial Narrow" panose="020B0606020202030204" pitchFamily="34" charset="0"/>
                <a:cs typeface="Times New Roman" pitchFamily="18" charset="0"/>
              </a:rPr>
              <a:t>STATEWIDE CONTRACTORS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D1422F-93AB-4642-8C38-E79135970627}"/>
              </a:ext>
            </a:extLst>
          </p:cNvPr>
          <p:cNvSpPr txBox="1">
            <a:spLocks/>
          </p:cNvSpPr>
          <p:nvPr/>
        </p:nvSpPr>
        <p:spPr>
          <a:xfrm rot="16200000">
            <a:off x="-38100" y="5150304"/>
            <a:ext cx="2285998" cy="380999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Times New Roman" pitchFamily="18" charset="0"/>
              </a:rPr>
              <a:t>LOCAL EDUCATION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80FF5-E491-46BB-8857-CB895B7791B1}"/>
              </a:ext>
            </a:extLst>
          </p:cNvPr>
          <p:cNvSpPr txBox="1"/>
          <p:nvPr/>
        </p:nvSpPr>
        <p:spPr>
          <a:xfrm>
            <a:off x="1289059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DBB9F9-8800-4229-B50E-8BD024255AEB}"/>
              </a:ext>
            </a:extLst>
          </p:cNvPr>
          <p:cNvSpPr txBox="1">
            <a:spLocks/>
          </p:cNvSpPr>
          <p:nvPr/>
        </p:nvSpPr>
        <p:spPr>
          <a:xfrm>
            <a:off x="4191000" y="1226503"/>
            <a:ext cx="6628737" cy="213359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Goals &amp; Objectives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Community Analysis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Population &amp; Enrollment Study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The Educational Plan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Evaluation &amp; Inventory of Existing Facilities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C86990-C296-4371-BDC4-28DF5CA7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457200"/>
            <a:ext cx="80010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WVDE Policy 6200 – Chapter 1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71279F-783B-4BE4-A5D8-8F2F6B207EE0}"/>
              </a:ext>
            </a:extLst>
          </p:cNvPr>
          <p:cNvCxnSpPr>
            <a:cxnSpLocks/>
          </p:cNvCxnSpPr>
          <p:nvPr/>
        </p:nvCxnSpPr>
        <p:spPr>
          <a:xfrm>
            <a:off x="4191000" y="1066800"/>
            <a:ext cx="8001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6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23">
            <a:extLst>
              <a:ext uri="{FF2B5EF4-FFF2-40B4-BE49-F238E27FC236}">
                <a16:creationId xmlns:a16="http://schemas.microsoft.com/office/drawing/2014/main" id="{9DCEAB7B-0BC6-4D4B-9550-DE81E4D06CF2}"/>
              </a:ext>
            </a:extLst>
          </p:cNvPr>
          <p:cNvSpPr/>
          <p:nvPr/>
        </p:nvSpPr>
        <p:spPr>
          <a:xfrm>
            <a:off x="1289059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32824"/>
              <a:gd name="adj4" fmla="val 49349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Evaluation and Inventory of Existing Facilities</a:t>
            </a:r>
          </a:p>
        </p:txBody>
      </p:sp>
      <p:sp>
        <p:nvSpPr>
          <p:cNvPr id="8" name="Line Callout 1 25">
            <a:extLst>
              <a:ext uri="{FF2B5EF4-FFF2-40B4-BE49-F238E27FC236}">
                <a16:creationId xmlns:a16="http://schemas.microsoft.com/office/drawing/2014/main" id="{3969EA94-2C67-49E6-BDAF-9AAB50930B8F}"/>
              </a:ext>
            </a:extLst>
          </p:cNvPr>
          <p:cNvSpPr/>
          <p:nvPr/>
        </p:nvSpPr>
        <p:spPr>
          <a:xfrm>
            <a:off x="1289059" y="4051309"/>
            <a:ext cx="1975758" cy="2432497"/>
          </a:xfrm>
          <a:prstGeom prst="borderCallout1">
            <a:avLst>
              <a:gd name="adj1" fmla="val -247"/>
              <a:gd name="adj2" fmla="val 49331"/>
              <a:gd name="adj3" fmla="val -7963"/>
              <a:gd name="adj4" fmla="val 49172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Committees Meet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Evaluate Previous CEFP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Determine Goals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Create Educational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Curriculum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Instructional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Operations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Support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Personnel Plan</a:t>
            </a:r>
          </a:p>
        </p:txBody>
      </p:sp>
      <p:sp>
        <p:nvSpPr>
          <p:cNvPr id="9" name="Line Callout 1 23">
            <a:extLst>
              <a:ext uri="{FF2B5EF4-FFF2-40B4-BE49-F238E27FC236}">
                <a16:creationId xmlns:a16="http://schemas.microsoft.com/office/drawing/2014/main" id="{C0077806-DE86-4F78-8F07-71B40E27C0D8}"/>
              </a:ext>
            </a:extLst>
          </p:cNvPr>
          <p:cNvSpPr/>
          <p:nvPr/>
        </p:nvSpPr>
        <p:spPr>
          <a:xfrm>
            <a:off x="1289059" y="2197305"/>
            <a:ext cx="1975757" cy="1637899"/>
          </a:xfrm>
          <a:prstGeom prst="borderCallout1">
            <a:avLst>
              <a:gd name="adj1" fmla="val 50148"/>
              <a:gd name="adj2" fmla="val 99379"/>
              <a:gd name="adj3" fmla="val 60888"/>
              <a:gd name="adj4" fmla="val 99715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Standardization &amp; Quality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Analysis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Enrollment Projections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Information Database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839D3C-AB68-4797-BA1F-2FDF0224F74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685799" y="1411361"/>
            <a:ext cx="838201" cy="380999"/>
          </a:xfrm>
        </p:spPr>
        <p:txBody>
          <a:bodyPr numCol="1">
            <a:noAutofit/>
          </a:bodyPr>
          <a:lstStyle/>
          <a:p>
            <a:pPr marL="0" indent="0" algn="ctr">
              <a:buClr>
                <a:srgbClr val="C00000"/>
              </a:buClr>
              <a:buSzPct val="100000"/>
              <a:buNone/>
            </a:pP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itchFamily="18" charset="0"/>
              </a:rPr>
              <a:t>A/E FIRM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853BE-BA5F-4326-85B2-EA21E61B066B}"/>
              </a:ext>
            </a:extLst>
          </p:cNvPr>
          <p:cNvSpPr txBox="1">
            <a:spLocks/>
          </p:cNvSpPr>
          <p:nvPr/>
        </p:nvSpPr>
        <p:spPr>
          <a:xfrm rot="16200000">
            <a:off x="118330" y="2734333"/>
            <a:ext cx="1663213" cy="538526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3"/>
                </a:solidFill>
                <a:latin typeface="Arial Narrow" panose="020B0606020202030204" pitchFamily="34" charset="0"/>
                <a:cs typeface="Times New Roman" pitchFamily="18" charset="0"/>
              </a:rPr>
              <a:t>STATEWIDE CONTRACTORS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D1422F-93AB-4642-8C38-E79135970627}"/>
              </a:ext>
            </a:extLst>
          </p:cNvPr>
          <p:cNvSpPr txBox="1">
            <a:spLocks/>
          </p:cNvSpPr>
          <p:nvPr/>
        </p:nvSpPr>
        <p:spPr>
          <a:xfrm rot="16200000">
            <a:off x="-38100" y="5150304"/>
            <a:ext cx="2285998" cy="380999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Times New Roman" pitchFamily="18" charset="0"/>
              </a:rPr>
              <a:t>LOCAL EDUCATION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80FF5-E491-46BB-8857-CB895B7791B1}"/>
              </a:ext>
            </a:extLst>
          </p:cNvPr>
          <p:cNvSpPr txBox="1"/>
          <p:nvPr/>
        </p:nvSpPr>
        <p:spPr>
          <a:xfrm>
            <a:off x="1289059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DBB9F9-8800-4229-B50E-8BD024255AEB}"/>
              </a:ext>
            </a:extLst>
          </p:cNvPr>
          <p:cNvSpPr txBox="1">
            <a:spLocks/>
          </p:cNvSpPr>
          <p:nvPr/>
        </p:nvSpPr>
        <p:spPr>
          <a:xfrm>
            <a:off x="4191000" y="1226503"/>
            <a:ext cx="6628737" cy="213359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Times New Roman" pitchFamily="18" charset="0"/>
              </a:rPr>
              <a:t>Goals &amp; Objectives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Times New Roman" pitchFamily="18" charset="0"/>
              </a:rPr>
              <a:t>Community Analysis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Times New Roman" pitchFamily="18" charset="0"/>
              </a:rPr>
              <a:t>Population &amp; Enrollment Study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Times New Roman" pitchFamily="18" charset="0"/>
              </a:rPr>
              <a:t>The Educational Plan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Evaluation &amp; Inventory of Existing Facilities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C86990-C296-4371-BDC4-28DF5CA7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457200"/>
            <a:ext cx="80010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WVDE Policy 6200 – Chapter 1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71279F-783B-4BE4-A5D8-8F2F6B207EE0}"/>
              </a:ext>
            </a:extLst>
          </p:cNvPr>
          <p:cNvCxnSpPr>
            <a:cxnSpLocks/>
          </p:cNvCxnSpPr>
          <p:nvPr/>
        </p:nvCxnSpPr>
        <p:spPr>
          <a:xfrm>
            <a:off x="4191000" y="1066800"/>
            <a:ext cx="8001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49C7EBE-8A53-44FA-988A-ED29C6229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925105"/>
            <a:ext cx="4156982" cy="83139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CD0A81E-0808-4B1E-874B-C4B3CDB4E19F}"/>
              </a:ext>
            </a:extLst>
          </p:cNvPr>
          <p:cNvSpPr txBox="1">
            <a:spLocks/>
          </p:cNvSpPr>
          <p:nvPr/>
        </p:nvSpPr>
        <p:spPr>
          <a:xfrm>
            <a:off x="6917191" y="5773062"/>
            <a:ext cx="4343400" cy="710741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b="1" dirty="0">
                <a:solidFill>
                  <a:schemeClr val="accent1"/>
                </a:solidFill>
                <a:latin typeface="Georgia" panose="02040502050405020303" pitchFamily="18" charset="0"/>
                <a:cs typeface="Times New Roman" pitchFamily="18" charset="0"/>
              </a:rPr>
              <a:t>Pre-Configured WVDE &amp; SBA Templates</a:t>
            </a:r>
            <a:endParaRPr lang="en-US" sz="24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10B776-C393-4266-A36D-D5279D39A31D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7696200" y="2590800"/>
            <a:ext cx="1392691" cy="23343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5ABF11-E563-4A02-B347-202D1BA44193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0B1ECB7-5034-43E6-AFB6-BAEFEB6AD63F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LEA Responsibilities – Phase 1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442212-9831-4A9B-93AA-8DF6AC104180}"/>
              </a:ext>
            </a:extLst>
          </p:cNvPr>
          <p:cNvSpPr txBox="1">
            <a:spLocks/>
          </p:cNvSpPr>
          <p:nvPr/>
        </p:nvSpPr>
        <p:spPr>
          <a:xfrm>
            <a:off x="991262" y="1295400"/>
            <a:ext cx="11200737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Evaluate Previous CEFP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Create 2020 CEFP 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Goals &amp; Objectives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Create 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Education Plan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System Plan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Curriculum Plan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Instructional Plan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Coordinate A/E Facility Condition Assessments (FCA)</a:t>
            </a:r>
          </a:p>
          <a:p>
            <a:pPr marL="0" indent="0">
              <a:lnSpc>
                <a:spcPct val="150000"/>
              </a:lnSpc>
              <a:buClr>
                <a:srgbClr val="AD1F1F"/>
              </a:buClr>
              <a:buSzPct val="100000"/>
              <a:buNone/>
            </a:pPr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8AAC983-BDF2-4CDB-A113-99B900A076FC}"/>
              </a:ext>
            </a:extLst>
          </p:cNvPr>
          <p:cNvSpPr txBox="1">
            <a:spLocks/>
          </p:cNvSpPr>
          <p:nvPr/>
        </p:nvSpPr>
        <p:spPr>
          <a:xfrm>
            <a:off x="4191000" y="3276600"/>
            <a:ext cx="4648200" cy="191180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Operations Plan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Support Plan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Personnel Plan</a:t>
            </a:r>
          </a:p>
        </p:txBody>
      </p:sp>
    </p:spTree>
    <p:extLst>
      <p:ext uri="{BB962C8B-B14F-4D97-AF65-F5344CB8AC3E}">
        <p14:creationId xmlns:p14="http://schemas.microsoft.com/office/powerpoint/2010/main" val="340772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5ABF11-E563-4A02-B347-202D1BA44193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0B1ECB7-5034-43E6-AFB6-BAEFEB6AD63F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The Education Plan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442212-9831-4A9B-93AA-8DF6AC104180}"/>
              </a:ext>
            </a:extLst>
          </p:cNvPr>
          <p:cNvSpPr txBox="1">
            <a:spLocks/>
          </p:cNvSpPr>
          <p:nvPr/>
        </p:nvSpPr>
        <p:spPr>
          <a:xfrm>
            <a:off x="991262" y="1295400"/>
            <a:ext cx="11200737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Review Goals &amp; Objectives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Think </a:t>
            </a:r>
            <a:r>
              <a:rPr lang="en-US" sz="2400" u="sng" dirty="0">
                <a:latin typeface="Georgia" panose="02040502050405020303" pitchFamily="18" charset="0"/>
                <a:cs typeface="Arial" panose="020B0604020202020204" pitchFamily="34" charset="0"/>
              </a:rPr>
              <a:t>Ideally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about all phases of Educational Delivery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How to boost student achievement, teacher success? - Architecturally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 Not about which school to renovate, close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Decisions on the future of facilities in “Translating” Section 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Applicable Ideas from Educational Forums? 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Explore “what you </a:t>
            </a:r>
            <a:r>
              <a:rPr lang="en-US" sz="2400" u="sng" dirty="0">
                <a:latin typeface="Georgia" panose="02040502050405020303" pitchFamily="18" charset="0"/>
                <a:cs typeface="Arial" panose="020B0604020202020204" pitchFamily="34" charset="0"/>
              </a:rPr>
              <a:t>DON’T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know” 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23">
            <a:extLst>
              <a:ext uri="{FF2B5EF4-FFF2-40B4-BE49-F238E27FC236}">
                <a16:creationId xmlns:a16="http://schemas.microsoft.com/office/drawing/2014/main" id="{9DCEAB7B-0BC6-4D4B-9550-DE81E4D06CF2}"/>
              </a:ext>
            </a:extLst>
          </p:cNvPr>
          <p:cNvSpPr/>
          <p:nvPr/>
        </p:nvSpPr>
        <p:spPr>
          <a:xfrm>
            <a:off x="1289059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32824"/>
              <a:gd name="adj4" fmla="val 49349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Evaluation and Inventory of Existing Facilities</a:t>
            </a:r>
          </a:p>
        </p:txBody>
      </p:sp>
      <p:sp>
        <p:nvSpPr>
          <p:cNvPr id="8" name="Line Callout 1 25">
            <a:extLst>
              <a:ext uri="{FF2B5EF4-FFF2-40B4-BE49-F238E27FC236}">
                <a16:creationId xmlns:a16="http://schemas.microsoft.com/office/drawing/2014/main" id="{3969EA94-2C67-49E6-BDAF-9AAB50930B8F}"/>
              </a:ext>
            </a:extLst>
          </p:cNvPr>
          <p:cNvSpPr/>
          <p:nvPr/>
        </p:nvSpPr>
        <p:spPr>
          <a:xfrm>
            <a:off x="1289059" y="4051309"/>
            <a:ext cx="1975758" cy="2432497"/>
          </a:xfrm>
          <a:prstGeom prst="borderCallout1">
            <a:avLst>
              <a:gd name="adj1" fmla="val -247"/>
              <a:gd name="adj2" fmla="val 49331"/>
              <a:gd name="adj3" fmla="val -7963"/>
              <a:gd name="adj4" fmla="val 49172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Committees Meet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Evaluate Previous CEFP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Determine Goals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Create Educational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Curriculum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Instructional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Operations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Support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Personnel Plan</a:t>
            </a:r>
          </a:p>
        </p:txBody>
      </p:sp>
      <p:sp>
        <p:nvSpPr>
          <p:cNvPr id="9" name="Line Callout 1 23">
            <a:extLst>
              <a:ext uri="{FF2B5EF4-FFF2-40B4-BE49-F238E27FC236}">
                <a16:creationId xmlns:a16="http://schemas.microsoft.com/office/drawing/2014/main" id="{C0077806-DE86-4F78-8F07-71B40E27C0D8}"/>
              </a:ext>
            </a:extLst>
          </p:cNvPr>
          <p:cNvSpPr/>
          <p:nvPr/>
        </p:nvSpPr>
        <p:spPr>
          <a:xfrm>
            <a:off x="1289059" y="2197305"/>
            <a:ext cx="1975757" cy="1637899"/>
          </a:xfrm>
          <a:prstGeom prst="borderCallout1">
            <a:avLst>
              <a:gd name="adj1" fmla="val 50148"/>
              <a:gd name="adj2" fmla="val 99379"/>
              <a:gd name="adj3" fmla="val 60888"/>
              <a:gd name="adj4" fmla="val 99715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Standardization &amp; Quality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Analysis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Enrollment Projections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Information Database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839D3C-AB68-4797-BA1F-2FDF0224F74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685799" y="1411361"/>
            <a:ext cx="838201" cy="380999"/>
          </a:xfrm>
        </p:spPr>
        <p:txBody>
          <a:bodyPr numCol="1">
            <a:noAutofit/>
          </a:bodyPr>
          <a:lstStyle/>
          <a:p>
            <a:pPr marL="0" indent="0" algn="ctr">
              <a:buClr>
                <a:srgbClr val="C00000"/>
              </a:buClr>
              <a:buSzPct val="100000"/>
              <a:buNone/>
            </a:pP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itchFamily="18" charset="0"/>
              </a:rPr>
              <a:t>A/E FIRM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853BE-BA5F-4326-85B2-EA21E61B066B}"/>
              </a:ext>
            </a:extLst>
          </p:cNvPr>
          <p:cNvSpPr txBox="1">
            <a:spLocks/>
          </p:cNvSpPr>
          <p:nvPr/>
        </p:nvSpPr>
        <p:spPr>
          <a:xfrm rot="16200000">
            <a:off x="118330" y="2734333"/>
            <a:ext cx="1663213" cy="538526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3"/>
                </a:solidFill>
                <a:latin typeface="Arial Narrow" panose="020B0606020202030204" pitchFamily="34" charset="0"/>
                <a:cs typeface="Times New Roman" pitchFamily="18" charset="0"/>
              </a:rPr>
              <a:t>STATEWIDE CONTRACTORS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D1422F-93AB-4642-8C38-E79135970627}"/>
              </a:ext>
            </a:extLst>
          </p:cNvPr>
          <p:cNvSpPr txBox="1">
            <a:spLocks/>
          </p:cNvSpPr>
          <p:nvPr/>
        </p:nvSpPr>
        <p:spPr>
          <a:xfrm rot="16200000">
            <a:off x="-38100" y="5150304"/>
            <a:ext cx="2285998" cy="380999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Times New Roman" pitchFamily="18" charset="0"/>
              </a:rPr>
              <a:t>LOCAL EDUCATION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80FF5-E491-46BB-8857-CB895B7791B1}"/>
              </a:ext>
            </a:extLst>
          </p:cNvPr>
          <p:cNvSpPr txBox="1"/>
          <p:nvPr/>
        </p:nvSpPr>
        <p:spPr>
          <a:xfrm>
            <a:off x="1289059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DBB9F9-8800-4229-B50E-8BD024255AEB}"/>
              </a:ext>
            </a:extLst>
          </p:cNvPr>
          <p:cNvSpPr txBox="1">
            <a:spLocks/>
          </p:cNvSpPr>
          <p:nvPr/>
        </p:nvSpPr>
        <p:spPr>
          <a:xfrm>
            <a:off x="4191000" y="1226503"/>
            <a:ext cx="6628737" cy="213359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Goals &amp; Objectives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Community Analysis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Population &amp; Enrollment Study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The Educational Plan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b="1" dirty="0">
                <a:solidFill>
                  <a:schemeClr val="accent2"/>
                </a:solidFill>
                <a:latin typeface="Georgia" panose="02040502050405020303" pitchFamily="18" charset="0"/>
                <a:cs typeface="Times New Roman" pitchFamily="18" charset="0"/>
              </a:rPr>
              <a:t>Evaluation &amp; Inventory of Existing Facilities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C86990-C296-4371-BDC4-28DF5CA7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457200"/>
            <a:ext cx="80010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WVDE Policy 6200 – Chapter 1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71279F-783B-4BE4-A5D8-8F2F6B207EE0}"/>
              </a:ext>
            </a:extLst>
          </p:cNvPr>
          <p:cNvCxnSpPr>
            <a:cxnSpLocks/>
          </p:cNvCxnSpPr>
          <p:nvPr/>
        </p:nvCxnSpPr>
        <p:spPr>
          <a:xfrm>
            <a:off x="4191000" y="1066800"/>
            <a:ext cx="8001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49C7EBE-8A53-44FA-988A-ED29C6229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636054"/>
            <a:ext cx="3318782" cy="66375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CD0A81E-0808-4B1E-874B-C4B3CDB4E19F}"/>
              </a:ext>
            </a:extLst>
          </p:cNvPr>
          <p:cNvSpPr txBox="1">
            <a:spLocks/>
          </p:cNvSpPr>
          <p:nvPr/>
        </p:nvSpPr>
        <p:spPr>
          <a:xfrm>
            <a:off x="4062304" y="4315960"/>
            <a:ext cx="2684009" cy="5515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b="1" i="1" dirty="0">
                <a:solidFill>
                  <a:schemeClr val="accent2"/>
                </a:solidFill>
                <a:latin typeface="Georgia" panose="02040502050405020303" pitchFamily="18" charset="0"/>
                <a:cs typeface="Times New Roman" pitchFamily="18" charset="0"/>
              </a:rPr>
              <a:t>Your A/E Firm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10B776-C393-4266-A36D-D5279D39A31D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5404309" y="3276600"/>
            <a:ext cx="1529892" cy="10393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DF0514F-DAF7-4CD5-9497-01A6CDB2F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83" y="5535811"/>
            <a:ext cx="2540453" cy="76399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91364C-55C6-40F9-A402-D74BD2D9C6A4}"/>
              </a:ext>
            </a:extLst>
          </p:cNvPr>
          <p:cNvCxnSpPr>
            <a:cxnSpLocks/>
          </p:cNvCxnSpPr>
          <p:nvPr/>
        </p:nvCxnSpPr>
        <p:spPr>
          <a:xfrm>
            <a:off x="5404308" y="4885189"/>
            <a:ext cx="0" cy="7508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1056D9-10C2-4D11-A53C-FAD890B32589}"/>
              </a:ext>
            </a:extLst>
          </p:cNvPr>
          <p:cNvCxnSpPr>
            <a:cxnSpLocks/>
          </p:cNvCxnSpPr>
          <p:nvPr/>
        </p:nvCxnSpPr>
        <p:spPr>
          <a:xfrm>
            <a:off x="6746313" y="5967932"/>
            <a:ext cx="15594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EEEDF-5021-405F-B0C2-8131725BFE52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EE424B80-035A-4BCE-AE95-D10C111A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Facility Condition Assessments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20CC43-1ECC-4E4C-BE9F-C57E390EAC89}"/>
              </a:ext>
            </a:extLst>
          </p:cNvPr>
          <p:cNvSpPr txBox="1">
            <a:spLocks/>
          </p:cNvSpPr>
          <p:nvPr/>
        </p:nvSpPr>
        <p:spPr>
          <a:xfrm>
            <a:off x="991262" y="1295400"/>
            <a:ext cx="11200737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Completed by your A/E Firm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Gives an Idea of what needs to happen for your facility to meet: 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Current Building Codes &amp; Standards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 Current WVDE Policy 6200 Standards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Establishes Key Indexes – Statewide Consistency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Feeds directly into </a:t>
            </a:r>
            <a:r>
              <a:rPr lang="en-US" sz="2400" dirty="0">
                <a:solidFill>
                  <a:schemeClr val="accent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Dude Solutions 360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18620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Comprehensive Educational Facilities Planning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40E4DA-E0F9-4BEF-A383-229F8FF5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8534400" cy="556260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endParaRPr lang="en-US" sz="1000" b="1" i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i="1" dirty="0">
                <a:latin typeface="Georgia" panose="02040502050405020303" pitchFamily="18" charset="0"/>
                <a:cs typeface="Times New Roman" pitchFamily="18" charset="0"/>
              </a:rPr>
              <a:t>		Why are we doing this?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Need described Statutorily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Cornerstone of WVDE &amp; SBA Policy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Eligible for SBA Funds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2010 Plan Expires</a:t>
            </a:r>
          </a:p>
        </p:txBody>
      </p:sp>
    </p:spTree>
    <p:extLst>
      <p:ext uri="{BB962C8B-B14F-4D97-AF65-F5344CB8AC3E}">
        <p14:creationId xmlns:p14="http://schemas.microsoft.com/office/powerpoint/2010/main" val="3959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56F7C9-BABC-4688-8B73-43ED5B31A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" y="0"/>
            <a:ext cx="10612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D1D3192-E6EC-4370-AF7F-0BD5127F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3" y="0"/>
            <a:ext cx="10874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0147CB-E2AA-415A-817D-D504641EFBCA}"/>
              </a:ext>
            </a:extLst>
          </p:cNvPr>
          <p:cNvSpPr txBox="1"/>
          <p:nvPr/>
        </p:nvSpPr>
        <p:spPr>
          <a:xfrm>
            <a:off x="2133600" y="271316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of Facility Improvements 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(to meet all Codes &amp; Standards)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B833B-BBF0-4720-AFFA-78F2C7AA8335}"/>
              </a:ext>
            </a:extLst>
          </p:cNvPr>
          <p:cNvSpPr txBox="1"/>
          <p:nvPr/>
        </p:nvSpPr>
        <p:spPr>
          <a:xfrm>
            <a:off x="2133600" y="406068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Replacement Cost of Facility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(SBA Funding Formula)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F66D6E-74D8-478B-A629-23F00335C7EE}"/>
              </a:ext>
            </a:extLst>
          </p:cNvPr>
          <p:cNvCxnSpPr>
            <a:cxnSpLocks/>
          </p:cNvCxnSpPr>
          <p:nvPr/>
        </p:nvCxnSpPr>
        <p:spPr>
          <a:xfrm>
            <a:off x="2304126" y="3835203"/>
            <a:ext cx="48006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757E0C6-B24A-41F1-8547-6442EE950732}"/>
              </a:ext>
            </a:extLst>
          </p:cNvPr>
          <p:cNvSpPr txBox="1"/>
          <p:nvPr/>
        </p:nvSpPr>
        <p:spPr>
          <a:xfrm>
            <a:off x="7479384" y="3571592"/>
            <a:ext cx="285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 60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(Lower = Better)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4D2E8DB-5026-4F6B-886F-D3E64CDE8167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FCA Indexes – Facility Condition Index (FCI)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F8687E-F3F9-48AD-A371-5C76ABA5C432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0147CB-E2AA-415A-817D-D504641EFBCA}"/>
              </a:ext>
            </a:extLst>
          </p:cNvPr>
          <p:cNvSpPr txBox="1"/>
          <p:nvPr/>
        </p:nvSpPr>
        <p:spPr>
          <a:xfrm>
            <a:off x="2133600" y="271316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Facility Energy Consumption per Year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(Converted to BTU)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B833B-BBF0-4720-AFFA-78F2C7AA8335}"/>
              </a:ext>
            </a:extLst>
          </p:cNvPr>
          <p:cNvSpPr txBox="1"/>
          <p:nvPr/>
        </p:nvSpPr>
        <p:spPr>
          <a:xfrm>
            <a:off x="2133600" y="406068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“Conditioned” 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Square Footage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F66D6E-74D8-478B-A629-23F00335C7EE}"/>
              </a:ext>
            </a:extLst>
          </p:cNvPr>
          <p:cNvCxnSpPr>
            <a:cxnSpLocks/>
          </p:cNvCxnSpPr>
          <p:nvPr/>
        </p:nvCxnSpPr>
        <p:spPr>
          <a:xfrm>
            <a:off x="2304126" y="3835203"/>
            <a:ext cx="48006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757E0C6-B24A-41F1-8547-6442EE950732}"/>
              </a:ext>
            </a:extLst>
          </p:cNvPr>
          <p:cNvSpPr txBox="1"/>
          <p:nvPr/>
        </p:nvSpPr>
        <p:spPr>
          <a:xfrm>
            <a:off x="7479384" y="3571592"/>
            <a:ext cx="285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 45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(Lower = Better)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21F3839-5137-4E65-BCDC-1B673AAFA025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FCA Indexes – Energy Usage Index (EUI)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8C2F4F-7E21-4778-83EF-5EE1EE3ECA7A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0C602C6-FCF3-4DD3-A40A-A3E7D4516890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FCA Indexes – Building Program Utilization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147CB-E2AA-415A-817D-D504641EFBCA}"/>
              </a:ext>
            </a:extLst>
          </p:cNvPr>
          <p:cNvSpPr txBox="1"/>
          <p:nvPr/>
        </p:nvSpPr>
        <p:spPr>
          <a:xfrm>
            <a:off x="2133600" y="271316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Enrollment 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(Current, Projected, or Design)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B833B-BBF0-4720-AFFA-78F2C7AA8335}"/>
              </a:ext>
            </a:extLst>
          </p:cNvPr>
          <p:cNvSpPr txBox="1"/>
          <p:nvPr/>
        </p:nvSpPr>
        <p:spPr>
          <a:xfrm>
            <a:off x="2133600" y="406068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Capacity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(Based on Educational Program)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F66D6E-74D8-478B-A629-23F00335C7EE}"/>
              </a:ext>
            </a:extLst>
          </p:cNvPr>
          <p:cNvCxnSpPr>
            <a:cxnSpLocks/>
          </p:cNvCxnSpPr>
          <p:nvPr/>
        </p:nvCxnSpPr>
        <p:spPr>
          <a:xfrm>
            <a:off x="2304126" y="3835203"/>
            <a:ext cx="48006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4E5DF5-A0B9-48A1-A684-5A621F92176B}"/>
              </a:ext>
            </a:extLst>
          </p:cNvPr>
          <p:cNvSpPr txBox="1"/>
          <p:nvPr/>
        </p:nvSpPr>
        <p:spPr>
          <a:xfrm>
            <a:off x="7479384" y="3571592"/>
            <a:ext cx="285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 85% 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(Desired Target)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0D1125-E2F5-43CE-AB5D-56A3BCC2662C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0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23">
            <a:extLst>
              <a:ext uri="{FF2B5EF4-FFF2-40B4-BE49-F238E27FC236}">
                <a16:creationId xmlns:a16="http://schemas.microsoft.com/office/drawing/2014/main" id="{9DCEAB7B-0BC6-4D4B-9550-DE81E4D06CF2}"/>
              </a:ext>
            </a:extLst>
          </p:cNvPr>
          <p:cNvSpPr/>
          <p:nvPr/>
        </p:nvSpPr>
        <p:spPr>
          <a:xfrm>
            <a:off x="1289059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32824"/>
              <a:gd name="adj4" fmla="val 49349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Evaluation and Inventory of Existing Facilities</a:t>
            </a:r>
          </a:p>
        </p:txBody>
      </p:sp>
      <p:sp>
        <p:nvSpPr>
          <p:cNvPr id="8" name="Line Callout 1 25">
            <a:extLst>
              <a:ext uri="{FF2B5EF4-FFF2-40B4-BE49-F238E27FC236}">
                <a16:creationId xmlns:a16="http://schemas.microsoft.com/office/drawing/2014/main" id="{3969EA94-2C67-49E6-BDAF-9AAB50930B8F}"/>
              </a:ext>
            </a:extLst>
          </p:cNvPr>
          <p:cNvSpPr/>
          <p:nvPr/>
        </p:nvSpPr>
        <p:spPr>
          <a:xfrm>
            <a:off x="1289059" y="4051309"/>
            <a:ext cx="1975758" cy="2432497"/>
          </a:xfrm>
          <a:prstGeom prst="borderCallout1">
            <a:avLst>
              <a:gd name="adj1" fmla="val -247"/>
              <a:gd name="adj2" fmla="val 49331"/>
              <a:gd name="adj3" fmla="val -7963"/>
              <a:gd name="adj4" fmla="val 49172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Committees Meet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Evaluate Previous CEFP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Determine Goals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Create Educational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Curriculum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Instructional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Operations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Support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Personnel Plan</a:t>
            </a:r>
          </a:p>
        </p:txBody>
      </p:sp>
      <p:sp>
        <p:nvSpPr>
          <p:cNvPr id="9" name="Line Callout 1 23">
            <a:extLst>
              <a:ext uri="{FF2B5EF4-FFF2-40B4-BE49-F238E27FC236}">
                <a16:creationId xmlns:a16="http://schemas.microsoft.com/office/drawing/2014/main" id="{C0077806-DE86-4F78-8F07-71B40E27C0D8}"/>
              </a:ext>
            </a:extLst>
          </p:cNvPr>
          <p:cNvSpPr/>
          <p:nvPr/>
        </p:nvSpPr>
        <p:spPr>
          <a:xfrm>
            <a:off x="1289059" y="2197305"/>
            <a:ext cx="1975757" cy="1637899"/>
          </a:xfrm>
          <a:prstGeom prst="borderCallout1">
            <a:avLst>
              <a:gd name="adj1" fmla="val 50148"/>
              <a:gd name="adj2" fmla="val 99379"/>
              <a:gd name="adj3" fmla="val 50391"/>
              <a:gd name="adj4" fmla="val 132942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Standardization &amp; Quality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Analysis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Enrollment Projections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Information Database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0" name="Line Callout 1 25">
            <a:extLst>
              <a:ext uri="{FF2B5EF4-FFF2-40B4-BE49-F238E27FC236}">
                <a16:creationId xmlns:a16="http://schemas.microsoft.com/office/drawing/2014/main" id="{421AEBFD-593F-4889-AA6F-71D189EC8265}"/>
              </a:ext>
            </a:extLst>
          </p:cNvPr>
          <p:cNvSpPr/>
          <p:nvPr/>
        </p:nvSpPr>
        <p:spPr>
          <a:xfrm>
            <a:off x="3910824" y="4051310"/>
            <a:ext cx="1975758" cy="1252950"/>
          </a:xfrm>
          <a:prstGeom prst="borderCallout1">
            <a:avLst>
              <a:gd name="adj1" fmla="val 53283"/>
              <a:gd name="adj2" fmla="val 136783"/>
              <a:gd name="adj3" fmla="val 53242"/>
              <a:gd name="adj4" fmla="val 99341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Translating Educational Needs into Facility Needs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839D3C-AB68-4797-BA1F-2FDF0224F74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685799" y="1411361"/>
            <a:ext cx="838201" cy="380999"/>
          </a:xfrm>
        </p:spPr>
        <p:txBody>
          <a:bodyPr numCol="1">
            <a:noAutofit/>
          </a:bodyPr>
          <a:lstStyle/>
          <a:p>
            <a:pPr marL="0" indent="0" algn="ctr">
              <a:buClr>
                <a:srgbClr val="C00000"/>
              </a:buClr>
              <a:buSzPct val="100000"/>
              <a:buNone/>
            </a:pP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itchFamily="18" charset="0"/>
              </a:rPr>
              <a:t>A/E FIRM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853BE-BA5F-4326-85B2-EA21E61B066B}"/>
              </a:ext>
            </a:extLst>
          </p:cNvPr>
          <p:cNvSpPr txBox="1">
            <a:spLocks/>
          </p:cNvSpPr>
          <p:nvPr/>
        </p:nvSpPr>
        <p:spPr>
          <a:xfrm rot="16200000">
            <a:off x="118330" y="2734333"/>
            <a:ext cx="1663213" cy="538526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3"/>
                </a:solidFill>
                <a:latin typeface="Arial Narrow" panose="020B0606020202030204" pitchFamily="34" charset="0"/>
                <a:cs typeface="Times New Roman" pitchFamily="18" charset="0"/>
              </a:rPr>
              <a:t>STATEWIDE CONTRACTORS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D1422F-93AB-4642-8C38-E79135970627}"/>
              </a:ext>
            </a:extLst>
          </p:cNvPr>
          <p:cNvSpPr txBox="1">
            <a:spLocks/>
          </p:cNvSpPr>
          <p:nvPr/>
        </p:nvSpPr>
        <p:spPr>
          <a:xfrm rot="16200000">
            <a:off x="-38100" y="5150304"/>
            <a:ext cx="2285998" cy="380999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Times New Roman" pitchFamily="18" charset="0"/>
              </a:rPr>
              <a:t>LOCAL EDUCATION AGENCY</a:t>
            </a:r>
          </a:p>
        </p:txBody>
      </p:sp>
      <p:sp>
        <p:nvSpPr>
          <p:cNvPr id="14" name="Line Callout 1 23">
            <a:extLst>
              <a:ext uri="{FF2B5EF4-FFF2-40B4-BE49-F238E27FC236}">
                <a16:creationId xmlns:a16="http://schemas.microsoft.com/office/drawing/2014/main" id="{68471F48-2738-48B6-A1F5-5FCA4366435D}"/>
              </a:ext>
            </a:extLst>
          </p:cNvPr>
          <p:cNvSpPr/>
          <p:nvPr/>
        </p:nvSpPr>
        <p:spPr>
          <a:xfrm>
            <a:off x="6626486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254244"/>
              <a:gd name="adj4" fmla="val 49373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Project Cost Estimating</a:t>
            </a:r>
          </a:p>
        </p:txBody>
      </p:sp>
      <p:sp>
        <p:nvSpPr>
          <p:cNvPr id="15" name="Line Callout 1 23">
            <a:extLst>
              <a:ext uri="{FF2B5EF4-FFF2-40B4-BE49-F238E27FC236}">
                <a16:creationId xmlns:a16="http://schemas.microsoft.com/office/drawing/2014/main" id="{8C48F37C-EE4E-40AE-8A47-270DC04344BC}"/>
              </a:ext>
            </a:extLst>
          </p:cNvPr>
          <p:cNvSpPr/>
          <p:nvPr/>
        </p:nvSpPr>
        <p:spPr>
          <a:xfrm>
            <a:off x="6626486" y="3111651"/>
            <a:ext cx="1975757" cy="723553"/>
          </a:xfrm>
          <a:prstGeom prst="borderCallout1">
            <a:avLst>
              <a:gd name="adj1" fmla="val 99190"/>
              <a:gd name="adj2" fmla="val 49003"/>
              <a:gd name="adj3" fmla="val 127460"/>
              <a:gd name="adj4" fmla="val 49107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Justification Capabilities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“Dude Intelligence”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6" name="Line Callout 1 25">
            <a:extLst>
              <a:ext uri="{FF2B5EF4-FFF2-40B4-BE49-F238E27FC236}">
                <a16:creationId xmlns:a16="http://schemas.microsoft.com/office/drawing/2014/main" id="{2ED58C31-4FB5-4364-840B-3581C3D661E3}"/>
              </a:ext>
            </a:extLst>
          </p:cNvPr>
          <p:cNvSpPr/>
          <p:nvPr/>
        </p:nvSpPr>
        <p:spPr>
          <a:xfrm>
            <a:off x="6626486" y="4051309"/>
            <a:ext cx="1975758" cy="1252949"/>
          </a:xfrm>
          <a:prstGeom prst="borderCallout1">
            <a:avLst>
              <a:gd name="adj1" fmla="val 50010"/>
              <a:gd name="adj2" fmla="val 99595"/>
              <a:gd name="adj3" fmla="val 49969"/>
              <a:gd name="adj4" fmla="val 129745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Project Priority List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Finance Plans</a:t>
            </a:r>
          </a:p>
          <a:p>
            <a:pPr algn="ctr"/>
            <a:endParaRPr lang="en-US" sz="5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Meetings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7" name="Line Callout 1 25">
            <a:extLst>
              <a:ext uri="{FF2B5EF4-FFF2-40B4-BE49-F238E27FC236}">
                <a16:creationId xmlns:a16="http://schemas.microsoft.com/office/drawing/2014/main" id="{7590E5BC-62B6-448B-B471-BA6DAE0092B5}"/>
              </a:ext>
            </a:extLst>
          </p:cNvPr>
          <p:cNvSpPr/>
          <p:nvPr/>
        </p:nvSpPr>
        <p:spPr>
          <a:xfrm>
            <a:off x="9210628" y="1257646"/>
            <a:ext cx="1863149" cy="4046613"/>
          </a:xfrm>
          <a:prstGeom prst="borderCallout1">
            <a:avLst>
              <a:gd name="adj1" fmla="val 97"/>
              <a:gd name="adj2" fmla="val 44608"/>
              <a:gd name="adj3" fmla="val 56"/>
              <a:gd name="adj4" fmla="val 99341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Digital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2020 CEFP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8" name="Line Callout 1 23">
            <a:extLst>
              <a:ext uri="{FF2B5EF4-FFF2-40B4-BE49-F238E27FC236}">
                <a16:creationId xmlns:a16="http://schemas.microsoft.com/office/drawing/2014/main" id="{07D7CBD0-0A5F-49B8-B89D-3472DDBB86FB}"/>
              </a:ext>
            </a:extLst>
          </p:cNvPr>
          <p:cNvSpPr/>
          <p:nvPr/>
        </p:nvSpPr>
        <p:spPr>
          <a:xfrm>
            <a:off x="3910824" y="2197305"/>
            <a:ext cx="1975757" cy="1637899"/>
          </a:xfrm>
          <a:prstGeom prst="borderCallout1">
            <a:avLst>
              <a:gd name="adj1" fmla="val 99190"/>
              <a:gd name="adj2" fmla="val 49003"/>
              <a:gd name="adj3" fmla="val 112682"/>
              <a:gd name="adj4" fmla="val 49107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“Dude Solutions 360”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Prediction Software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“Capital Forecast Direct”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9" name="Line Callout 1 23">
            <a:extLst>
              <a:ext uri="{FF2B5EF4-FFF2-40B4-BE49-F238E27FC236}">
                <a16:creationId xmlns:a16="http://schemas.microsoft.com/office/drawing/2014/main" id="{80C65A4A-ADBE-45D7-8C1E-022BFD9F4AC7}"/>
              </a:ext>
            </a:extLst>
          </p:cNvPr>
          <p:cNvSpPr/>
          <p:nvPr/>
        </p:nvSpPr>
        <p:spPr>
          <a:xfrm>
            <a:off x="3910824" y="1257645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29158"/>
              <a:gd name="adj4" fmla="val 49765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Resource / Consulting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8030F4-E834-4C79-8E56-2C191957372E}"/>
              </a:ext>
            </a:extLst>
          </p:cNvPr>
          <p:cNvSpPr txBox="1"/>
          <p:nvPr/>
        </p:nvSpPr>
        <p:spPr>
          <a:xfrm>
            <a:off x="3910824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FE8291-23FF-4E20-816C-9D676A7D9124}"/>
              </a:ext>
            </a:extLst>
          </p:cNvPr>
          <p:cNvSpPr txBox="1"/>
          <p:nvPr/>
        </p:nvSpPr>
        <p:spPr>
          <a:xfrm>
            <a:off x="6626485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D611D1-7309-47EE-B573-74E15F9BC5E0}"/>
              </a:ext>
            </a:extLst>
          </p:cNvPr>
          <p:cNvSpPr txBox="1"/>
          <p:nvPr/>
        </p:nvSpPr>
        <p:spPr>
          <a:xfrm>
            <a:off x="1289059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25721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DA0C181-18D8-47FB-8AEF-B19E68E48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42" y="0"/>
            <a:ext cx="845691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5ABF11-E563-4A02-B347-202D1BA44193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0B1ECB7-5034-43E6-AFB6-BAEFEB6AD63F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LEA Responsibilities – Phase 2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442212-9831-4A9B-93AA-8DF6AC104180}"/>
              </a:ext>
            </a:extLst>
          </p:cNvPr>
          <p:cNvSpPr txBox="1">
            <a:spLocks/>
          </p:cNvSpPr>
          <p:nvPr/>
        </p:nvSpPr>
        <p:spPr>
          <a:xfrm>
            <a:off x="991262" y="1295400"/>
            <a:ext cx="11200737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Review Data from Phase 1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Decide how to Translate Educational Needs into Facility Needs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Individual School Level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HS Attendance Area Level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System-wide Level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Review Inter-County Feasibility 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Create Operations &amp; Maintenance Plan</a:t>
            </a:r>
          </a:p>
          <a:p>
            <a:pPr marL="0" indent="0">
              <a:lnSpc>
                <a:spcPct val="150000"/>
              </a:lnSpc>
              <a:buClr>
                <a:srgbClr val="AD1F1F"/>
              </a:buClr>
              <a:buSzPct val="100000"/>
              <a:buNone/>
            </a:pPr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5ABF11-E563-4A02-B347-202D1BA44193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0B1ECB7-5034-43E6-AFB6-BAEFEB6AD63F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Translating Educational Needs into Facility Needs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116B4D-D895-4724-9BAD-0F5189A47072}"/>
              </a:ext>
            </a:extLst>
          </p:cNvPr>
          <p:cNvSpPr txBox="1">
            <a:spLocks/>
          </p:cNvSpPr>
          <p:nvPr/>
        </p:nvSpPr>
        <p:spPr>
          <a:xfrm>
            <a:off x="991262" y="1295400"/>
            <a:ext cx="11200737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 Using data collected in Phase 1, make decisions on future facility use/needs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What makes sense?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Educationally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Geographically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Financially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How can we deliver the best education…. efficiently?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Are we in compliance with Building Codes, Policy 6200, Fire Marshal, etc.?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Is this our best chance at success?   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5ABF11-E563-4A02-B347-202D1BA44193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0B1ECB7-5034-43E6-AFB6-BAEFEB6AD63F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LEA Responsibilities – Phase 3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442212-9831-4A9B-93AA-8DF6AC104180}"/>
              </a:ext>
            </a:extLst>
          </p:cNvPr>
          <p:cNvSpPr txBox="1">
            <a:spLocks/>
          </p:cNvSpPr>
          <p:nvPr/>
        </p:nvSpPr>
        <p:spPr>
          <a:xfrm>
            <a:off x="991262" y="1295400"/>
            <a:ext cx="11200737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Create a Finance Plan to determine Funding Sources 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Consider limitations of the SBA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Consider Local Contribution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Present to Public &amp; Record Comments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Provide a method for Objective Evaluation of Implementation</a:t>
            </a:r>
          </a:p>
          <a:p>
            <a:pPr marL="0" indent="0">
              <a:lnSpc>
                <a:spcPct val="150000"/>
              </a:lnSpc>
              <a:buClr>
                <a:srgbClr val="AD1F1F"/>
              </a:buClr>
              <a:buSzPct val="100000"/>
              <a:buNone/>
            </a:pPr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Comprehensive Educational Facilities Planning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40E4DA-E0F9-4BEF-A383-229F8FF5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8534400" cy="556260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endParaRPr lang="en-US" sz="1000" b="1" i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i="1" dirty="0">
                <a:latin typeface="Georgia" panose="02040502050405020303" pitchFamily="18" charset="0"/>
                <a:cs typeface="Times New Roman" pitchFamily="18" charset="0"/>
              </a:rPr>
              <a:t>		What is the purpose?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Long-range Planning </a:t>
            </a:r>
            <a:r>
              <a:rPr lang="en-US" sz="2400" i="1" u="sng" dirty="0">
                <a:latin typeface="Georgia" panose="02040502050405020303" pitchFamily="18" charset="0"/>
                <a:cs typeface="Times New Roman" pitchFamily="18" charset="0"/>
              </a:rPr>
              <a:t>before</a:t>
            </a: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Individual Projects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Relating to the Delivery of Education…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Times New Roman" pitchFamily="18" charset="0"/>
              </a:rPr>
              <a:t> Identify current &amp; future facility needs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Times New Roman" pitchFamily="18" charset="0"/>
              </a:rPr>
              <a:t> Predict life-cycle costs of systems &amp; equipment</a:t>
            </a:r>
            <a:endParaRPr lang="en-US" sz="2400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9BA16DDA-B565-4FAB-A941-BFBCBBFFDD6B}"/>
              </a:ext>
            </a:extLst>
          </p:cNvPr>
          <p:cNvSpPr/>
          <p:nvPr/>
        </p:nvSpPr>
        <p:spPr>
          <a:xfrm>
            <a:off x="762000" y="14478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Facility Condition Information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0A296D6-B9B8-4B42-9E94-32083A329657}"/>
              </a:ext>
            </a:extLst>
          </p:cNvPr>
          <p:cNvSpPr/>
          <p:nvPr/>
        </p:nvSpPr>
        <p:spPr>
          <a:xfrm>
            <a:off x="762000" y="28956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Source Data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(Enrollment Projections, etc.)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B77464C-1DEC-4B1D-A129-093B32D60E76}"/>
              </a:ext>
            </a:extLst>
          </p:cNvPr>
          <p:cNvSpPr/>
          <p:nvPr/>
        </p:nvSpPr>
        <p:spPr>
          <a:xfrm>
            <a:off x="762000" y="43434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Ideal Educational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B1AA85-A20A-479C-96D8-D7E9A52E0CA5}"/>
              </a:ext>
            </a:extLst>
          </p:cNvPr>
          <p:cNvSpPr/>
          <p:nvPr/>
        </p:nvSpPr>
        <p:spPr>
          <a:xfrm>
            <a:off x="4800600" y="1524000"/>
            <a:ext cx="2286000" cy="4648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Translating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Educational Needs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into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Facility Needs</a:t>
            </a:r>
          </a:p>
          <a:p>
            <a:pPr algn="ctr"/>
            <a:endParaRPr lang="en-US" b="1" dirty="0">
              <a:latin typeface="Arial Narrow" panose="020B0606020202030204" pitchFamily="34" charset="0"/>
            </a:endParaRP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&amp; </a:t>
            </a:r>
          </a:p>
          <a:p>
            <a:pPr algn="ctr"/>
            <a:endParaRPr lang="en-US" b="1" dirty="0">
              <a:latin typeface="Arial Narrow" panose="020B0606020202030204" pitchFamily="34" charset="0"/>
            </a:endParaRP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Implementation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Plan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91B6888-A510-4407-8692-53830DA65EC9}"/>
              </a:ext>
            </a:extLst>
          </p:cNvPr>
          <p:cNvSpPr/>
          <p:nvPr/>
        </p:nvSpPr>
        <p:spPr>
          <a:xfrm>
            <a:off x="7543800" y="28956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2020 CEFP Projects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D37BA-524A-4A98-AADE-5FA9B25FE7F7}"/>
              </a:ext>
            </a:extLst>
          </p:cNvPr>
          <p:cNvSpPr txBox="1"/>
          <p:nvPr/>
        </p:nvSpPr>
        <p:spPr>
          <a:xfrm>
            <a:off x="762001" y="61977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Gather 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76AF40-FB43-4DDF-86E6-5FAD7CCB39B1}"/>
              </a:ext>
            </a:extLst>
          </p:cNvPr>
          <p:cNvSpPr txBox="1"/>
          <p:nvPr/>
        </p:nvSpPr>
        <p:spPr>
          <a:xfrm>
            <a:off x="4152900" y="619777"/>
            <a:ext cx="358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Decisions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AC8353-C21B-4AA1-8B0D-191543F88C30}"/>
              </a:ext>
            </a:extLst>
          </p:cNvPr>
          <p:cNvSpPr txBox="1"/>
          <p:nvPr/>
        </p:nvSpPr>
        <p:spPr>
          <a:xfrm>
            <a:off x="7543801" y="61977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Execute Plan</a:t>
            </a:r>
          </a:p>
        </p:txBody>
      </p:sp>
    </p:spTree>
    <p:extLst>
      <p:ext uri="{BB962C8B-B14F-4D97-AF65-F5344CB8AC3E}">
        <p14:creationId xmlns:p14="http://schemas.microsoft.com/office/powerpoint/2010/main" val="39850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CEFP Development Timelines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40E4DA-E0F9-4BEF-A383-229F8FF5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10515600" cy="5562600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b="1" dirty="0">
                <a:latin typeface="Georgia" panose="02040502050405020303" pitchFamily="18" charset="0"/>
                <a:cs typeface="Times New Roman" pitchFamily="18" charset="0"/>
              </a:rPr>
              <a:t>Phase I	December 31, 2019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Goals &amp; Objectives, Community Analysis, Population &amp; Enrollment Study, Education Plan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en-US" sz="2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b="1" dirty="0">
                <a:latin typeface="Georgia" panose="02040502050405020303" pitchFamily="18" charset="0"/>
                <a:cs typeface="Times New Roman" pitchFamily="18" charset="0"/>
              </a:rPr>
              <a:t>Phase I	September 30, 2019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Evaluation &amp; Inventory of Existing Facilities, Facility Condition Assessments (FCA)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en-US" sz="2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b="1" dirty="0">
                <a:latin typeface="Georgia" panose="02040502050405020303" pitchFamily="18" charset="0"/>
                <a:cs typeface="Times New Roman" pitchFamily="18" charset="0"/>
              </a:rPr>
              <a:t>Phase II	March 31,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Operations &amp; Maintenance Plan, Translating Educational Needs into Facility Needs, Intercounty Feasibility Study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en-US" sz="2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b="1" dirty="0">
                <a:latin typeface="Georgia" panose="02040502050405020303" pitchFamily="18" charset="0"/>
                <a:cs typeface="Times New Roman" pitchFamily="18" charset="0"/>
              </a:rPr>
              <a:t>Phase III	July 1,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Finance Plan, Public Hearing Comments, Objective Evaluation Criteria for Implementation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CAB3BE-7A72-4FD7-AB9D-93E64C0840BD}"/>
              </a:ext>
            </a:extLst>
          </p:cNvPr>
          <p:cNvSpPr txBox="1">
            <a:spLocks/>
          </p:cNvSpPr>
          <p:nvPr/>
        </p:nvSpPr>
        <p:spPr>
          <a:xfrm>
            <a:off x="5981700" y="1295400"/>
            <a:ext cx="2971800" cy="525779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AD1F1F"/>
                </a:solidFill>
                <a:latin typeface="Georgia" panose="02040502050405020303" pitchFamily="18" charset="0"/>
                <a:cs typeface="Times New Roman" pitchFamily="18" charset="0"/>
              </a:rPr>
              <a:t>January 31,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20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20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AD1F1F"/>
                </a:solidFill>
                <a:latin typeface="Georgia" panose="02040502050405020303" pitchFamily="18" charset="0"/>
                <a:cs typeface="Times New Roman" pitchFamily="18" charset="0"/>
              </a:rPr>
              <a:t>June 30,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20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20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AD1F1F"/>
                </a:solidFill>
                <a:latin typeface="Georgia" panose="02040502050405020303" pitchFamily="18" charset="0"/>
                <a:cs typeface="Times New Roman" pitchFamily="18" charset="0"/>
              </a:rPr>
              <a:t>August 31,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20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20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2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AD1F1F"/>
                </a:solidFill>
                <a:latin typeface="Georgia" panose="02040502050405020303" pitchFamily="18" charset="0"/>
                <a:cs typeface="Times New Roman" pitchFamily="18" charset="0"/>
              </a:rPr>
              <a:t>September 30, 2020</a:t>
            </a:r>
            <a:endParaRPr lang="en-US" sz="2000" dirty="0">
              <a:solidFill>
                <a:srgbClr val="AD1F1F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8EC952-4FAD-4D6F-BAF6-85B5FECD64B1}"/>
              </a:ext>
            </a:extLst>
          </p:cNvPr>
          <p:cNvCxnSpPr>
            <a:cxnSpLocks/>
          </p:cNvCxnSpPr>
          <p:nvPr/>
        </p:nvCxnSpPr>
        <p:spPr>
          <a:xfrm>
            <a:off x="2895600" y="1524000"/>
            <a:ext cx="2514600" cy="0"/>
          </a:xfrm>
          <a:prstGeom prst="line">
            <a:avLst/>
          </a:prstGeom>
          <a:ln w="28575">
            <a:solidFill>
              <a:srgbClr val="AD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26A3B1-D12A-4D78-A9D1-CA0C4A8216D5}"/>
              </a:ext>
            </a:extLst>
          </p:cNvPr>
          <p:cNvCxnSpPr>
            <a:cxnSpLocks/>
          </p:cNvCxnSpPr>
          <p:nvPr/>
        </p:nvCxnSpPr>
        <p:spPr>
          <a:xfrm>
            <a:off x="2895600" y="2819400"/>
            <a:ext cx="2667000" cy="0"/>
          </a:xfrm>
          <a:prstGeom prst="line">
            <a:avLst/>
          </a:prstGeom>
          <a:ln w="28575">
            <a:solidFill>
              <a:srgbClr val="AD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258B69-422A-4FC4-BDBC-555728077974}"/>
              </a:ext>
            </a:extLst>
          </p:cNvPr>
          <p:cNvCxnSpPr>
            <a:cxnSpLocks/>
          </p:cNvCxnSpPr>
          <p:nvPr/>
        </p:nvCxnSpPr>
        <p:spPr>
          <a:xfrm>
            <a:off x="2895600" y="4114800"/>
            <a:ext cx="2133600" cy="0"/>
          </a:xfrm>
          <a:prstGeom prst="line">
            <a:avLst/>
          </a:prstGeom>
          <a:ln w="28575">
            <a:solidFill>
              <a:srgbClr val="AD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68EDF5-65DF-4496-ADAC-D33D489A5AED}"/>
              </a:ext>
            </a:extLst>
          </p:cNvPr>
          <p:cNvCxnSpPr>
            <a:cxnSpLocks/>
          </p:cNvCxnSpPr>
          <p:nvPr/>
        </p:nvCxnSpPr>
        <p:spPr>
          <a:xfrm>
            <a:off x="2895600" y="5715000"/>
            <a:ext cx="1676400" cy="0"/>
          </a:xfrm>
          <a:prstGeom prst="line">
            <a:avLst/>
          </a:prstGeom>
          <a:ln w="28575">
            <a:solidFill>
              <a:srgbClr val="AD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8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CEFP Approval Timelines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40E4DA-E0F9-4BEF-A383-229F8FF5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10515600" cy="5562600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b="1" dirty="0">
                <a:latin typeface="Georgia" panose="02040502050405020303" pitchFamily="18" charset="0"/>
                <a:cs typeface="Times New Roman" pitchFamily="18" charset="0"/>
              </a:rPr>
              <a:t>Local Board Approval		August 1,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en-US" sz="10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b="1" dirty="0">
                <a:latin typeface="Georgia" panose="02040502050405020303" pitchFamily="18" charset="0"/>
                <a:cs typeface="Times New Roman" pitchFamily="18" charset="0"/>
              </a:rPr>
              <a:t>Submission to WVDE		October 31,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1800" dirty="0">
                <a:latin typeface="Georgia" panose="02040502050405020303" pitchFamily="18" charset="0"/>
                <a:cs typeface="Times New Roman" pitchFamily="18" charset="0"/>
              </a:rPr>
              <a:t>	Staff Review &amp; WVBE Approval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en-US" sz="10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b="1" dirty="0">
                <a:latin typeface="Georgia" panose="02040502050405020303" pitchFamily="18" charset="0"/>
                <a:cs typeface="Times New Roman" pitchFamily="18" charset="0"/>
              </a:rPr>
              <a:t>Submission to SBA			November 30,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1800" dirty="0">
                <a:latin typeface="Georgia" panose="02040502050405020303" pitchFamily="18" charset="0"/>
                <a:cs typeface="Times New Roman" pitchFamily="18" charset="0"/>
              </a:rPr>
              <a:t>	Staff Review &amp; Authority Approval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en-US" sz="10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b="1" dirty="0">
                <a:latin typeface="Georgia" panose="02040502050405020303" pitchFamily="18" charset="0"/>
                <a:cs typeface="Times New Roman" pitchFamily="18" charset="0"/>
              </a:rPr>
              <a:t>SBA Needs Grant Apps. Due		September 11,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en-US" sz="10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b="1" dirty="0">
                <a:latin typeface="Georgia" panose="02040502050405020303" pitchFamily="18" charset="0"/>
                <a:cs typeface="Times New Roman" pitchFamily="18" charset="0"/>
              </a:rPr>
              <a:t>SBA Superintendent Interviews	Nov. 16-17,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en-US" sz="10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b="1" dirty="0">
                <a:latin typeface="Georgia" panose="02040502050405020303" pitchFamily="18" charset="0"/>
                <a:cs typeface="Times New Roman" pitchFamily="18" charset="0"/>
              </a:rPr>
              <a:t>SBA Needs Project Selection	December 14, 2020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71C9BB-5E8A-4B9C-897A-4CBACA2A99B9}"/>
              </a:ext>
            </a:extLst>
          </p:cNvPr>
          <p:cNvSpPr txBox="1">
            <a:spLocks/>
          </p:cNvSpPr>
          <p:nvPr/>
        </p:nvSpPr>
        <p:spPr>
          <a:xfrm>
            <a:off x="8915400" y="1295400"/>
            <a:ext cx="2819400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AD1F1F"/>
                </a:solidFill>
                <a:latin typeface="Georgia" panose="02040502050405020303" pitchFamily="18" charset="0"/>
                <a:cs typeface="Times New Roman" pitchFamily="18" charset="0"/>
              </a:rPr>
              <a:t>October 30,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000" b="1" dirty="0">
              <a:solidFill>
                <a:srgbClr val="AD1F1F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AD1F1F"/>
                </a:solidFill>
                <a:latin typeface="Georgia" panose="02040502050405020303" pitchFamily="18" charset="0"/>
                <a:cs typeface="Times New Roman" pitchFamily="18" charset="0"/>
              </a:rPr>
              <a:t>December 31,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800" dirty="0">
              <a:solidFill>
                <a:srgbClr val="AD1F1F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000" b="1" dirty="0">
              <a:solidFill>
                <a:srgbClr val="AD1F1F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AD1F1F"/>
                </a:solidFill>
                <a:latin typeface="Georgia" panose="02040502050405020303" pitchFamily="18" charset="0"/>
                <a:cs typeface="Times New Roman" pitchFamily="18" charset="0"/>
              </a:rPr>
              <a:t>January 29,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800" dirty="0">
              <a:solidFill>
                <a:srgbClr val="AD1F1F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000" b="1" dirty="0">
              <a:solidFill>
                <a:srgbClr val="AD1F1F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AD1F1F"/>
                </a:solidFill>
                <a:latin typeface="Georgia" panose="02040502050405020303" pitchFamily="18" charset="0"/>
                <a:cs typeface="Times New Roman" pitchFamily="18" charset="0"/>
              </a:rPr>
              <a:t>January 29, 2020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000" b="1" dirty="0">
              <a:solidFill>
                <a:srgbClr val="AD1F1F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AD1F1F"/>
                </a:solidFill>
                <a:latin typeface="Georgia" panose="02040502050405020303" pitchFamily="18" charset="0"/>
                <a:cs typeface="Times New Roman" pitchFamily="18" charset="0"/>
              </a:rPr>
              <a:t>March 15-16, 2021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000" b="1" dirty="0">
              <a:solidFill>
                <a:srgbClr val="AD1F1F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AD1F1F"/>
                </a:solidFill>
                <a:latin typeface="Georgia" panose="02040502050405020303" pitchFamily="18" charset="0"/>
                <a:cs typeface="Times New Roman" pitchFamily="18" charset="0"/>
              </a:rPr>
              <a:t>April 19,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702558-A208-4D27-A872-A10BF9581E20}"/>
              </a:ext>
            </a:extLst>
          </p:cNvPr>
          <p:cNvCxnSpPr>
            <a:cxnSpLocks/>
          </p:cNvCxnSpPr>
          <p:nvPr/>
        </p:nvCxnSpPr>
        <p:spPr>
          <a:xfrm>
            <a:off x="5562600" y="1524000"/>
            <a:ext cx="2133600" cy="0"/>
          </a:xfrm>
          <a:prstGeom prst="line">
            <a:avLst/>
          </a:prstGeom>
          <a:ln w="28575">
            <a:solidFill>
              <a:srgbClr val="AD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95BA7A-7ACB-4939-B464-ADA2B619ED33}"/>
              </a:ext>
            </a:extLst>
          </p:cNvPr>
          <p:cNvCxnSpPr>
            <a:cxnSpLocks/>
          </p:cNvCxnSpPr>
          <p:nvPr/>
        </p:nvCxnSpPr>
        <p:spPr>
          <a:xfrm>
            <a:off x="5562600" y="2209800"/>
            <a:ext cx="2362200" cy="0"/>
          </a:xfrm>
          <a:prstGeom prst="line">
            <a:avLst/>
          </a:prstGeom>
          <a:ln w="28575">
            <a:solidFill>
              <a:srgbClr val="AD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170B33-9931-4C14-BF06-B91CF597FF41}"/>
              </a:ext>
            </a:extLst>
          </p:cNvPr>
          <p:cNvCxnSpPr>
            <a:cxnSpLocks/>
          </p:cNvCxnSpPr>
          <p:nvPr/>
        </p:nvCxnSpPr>
        <p:spPr>
          <a:xfrm>
            <a:off x="5562600" y="3352800"/>
            <a:ext cx="2743200" cy="0"/>
          </a:xfrm>
          <a:prstGeom prst="line">
            <a:avLst/>
          </a:prstGeom>
          <a:ln w="28575">
            <a:solidFill>
              <a:srgbClr val="AD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698AF0-EBFE-44DB-98B0-560713E8011D}"/>
              </a:ext>
            </a:extLst>
          </p:cNvPr>
          <p:cNvCxnSpPr>
            <a:cxnSpLocks/>
          </p:cNvCxnSpPr>
          <p:nvPr/>
        </p:nvCxnSpPr>
        <p:spPr>
          <a:xfrm>
            <a:off x="5562600" y="4419600"/>
            <a:ext cx="2667000" cy="0"/>
          </a:xfrm>
          <a:prstGeom prst="line">
            <a:avLst/>
          </a:prstGeom>
          <a:ln w="28575">
            <a:solidFill>
              <a:srgbClr val="AD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CF4DE8-6C63-4636-B05B-76084587D158}"/>
              </a:ext>
            </a:extLst>
          </p:cNvPr>
          <p:cNvCxnSpPr>
            <a:cxnSpLocks/>
          </p:cNvCxnSpPr>
          <p:nvPr/>
        </p:nvCxnSpPr>
        <p:spPr>
          <a:xfrm>
            <a:off x="5562600" y="5181600"/>
            <a:ext cx="2362200" cy="0"/>
          </a:xfrm>
          <a:prstGeom prst="line">
            <a:avLst/>
          </a:prstGeom>
          <a:ln w="28575">
            <a:solidFill>
              <a:srgbClr val="AD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3A1EA5-A8C5-45A5-81EB-0464F42F9FE8}"/>
              </a:ext>
            </a:extLst>
          </p:cNvPr>
          <p:cNvCxnSpPr>
            <a:cxnSpLocks/>
          </p:cNvCxnSpPr>
          <p:nvPr/>
        </p:nvCxnSpPr>
        <p:spPr>
          <a:xfrm>
            <a:off x="5562600" y="5867400"/>
            <a:ext cx="2667000" cy="0"/>
          </a:xfrm>
          <a:prstGeom prst="line">
            <a:avLst/>
          </a:prstGeom>
          <a:ln w="28575">
            <a:solidFill>
              <a:srgbClr val="AD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C031A0-1CFE-496E-A6B8-68D0B27E180E}"/>
              </a:ext>
            </a:extLst>
          </p:cNvPr>
          <p:cNvSpPr txBox="1">
            <a:spLocks/>
          </p:cNvSpPr>
          <p:nvPr/>
        </p:nvSpPr>
        <p:spPr>
          <a:xfrm>
            <a:off x="990600" y="1295401"/>
            <a:ext cx="10439400" cy="41148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endParaRPr lang="en-US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endParaRPr lang="en-US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Thank You!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endParaRPr lang="en-US" sz="24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1800" b="1" dirty="0">
                <a:latin typeface="Garamond" panose="02020404030301010803" pitchFamily="18" charset="0"/>
                <a:cs typeface="Arial" panose="020B0604020202020204" pitchFamily="34" charset="0"/>
              </a:rPr>
              <a:t>Ben Ashley, MBA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1800" b="1" dirty="0">
                <a:latin typeface="Garamond" panose="02020404030301010803" pitchFamily="18" charset="0"/>
                <a:cs typeface="Arial" panose="020B0604020202020204" pitchFamily="34" charset="0"/>
              </a:rPr>
              <a:t>Director of Architectural Services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1800" b="1" dirty="0">
                <a:latin typeface="Garamond" panose="02020404030301010803" pitchFamily="18" charset="0"/>
                <a:cs typeface="Arial" panose="020B0604020202020204" pitchFamily="34" charset="0"/>
              </a:rPr>
              <a:t>Benjamin.S.Ashley@wv.gov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1800" b="1" dirty="0">
                <a:latin typeface="Garamond" panose="02020404030301010803" pitchFamily="18" charset="0"/>
                <a:cs typeface="Arial" panose="020B0604020202020204" pitchFamily="34" charset="0"/>
              </a:rPr>
              <a:t>304-558-2541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endParaRPr lang="en-US" sz="24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endParaRPr lang="en-US" sz="24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741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Questions? 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EC2924-F8E4-4598-B241-E17F8EE27FBB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4EB6056-7CF4-4A30-9F01-D217D86E3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350" y="5257801"/>
            <a:ext cx="3771900" cy="7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Comprehensive Educational Facilities Planning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40E4DA-E0F9-4BEF-A383-229F8FF5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11201400" cy="556260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endParaRPr lang="en-US" sz="1000" b="1" i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i="1" dirty="0">
                <a:latin typeface="Georgia" panose="02040502050405020303" pitchFamily="18" charset="0"/>
                <a:cs typeface="Times New Roman" pitchFamily="18" charset="0"/>
              </a:rPr>
              <a:t>		What will this do?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Becomes a “To-Do List” for facilities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Allows for an Ongoing Implementation &amp; Review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Accommodate Educational Innovations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Build Community Support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sz="600" b="1" i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b="1" i="1" dirty="0">
                <a:latin typeface="Georgia" panose="02040502050405020303" pitchFamily="18" charset="0"/>
                <a:cs typeface="Times New Roman" pitchFamily="18" charset="0"/>
              </a:rPr>
              <a:t>		</a:t>
            </a: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Georgia" panose="02040502050405020303" pitchFamily="18" charset="0"/>
                <a:cs typeface="Times New Roman" pitchFamily="18" charset="0"/>
              </a:rPr>
              <a:t>New for 2020!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Tech-based platform – readily available data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400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0B026-8290-4426-B987-8F951D496FD2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CEFP Engagement Platform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97FBC-C9BA-43B0-8C8A-F67C2E744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75" r="17369"/>
          <a:stretch/>
        </p:blipFill>
        <p:spPr>
          <a:xfrm>
            <a:off x="2476500" y="2667000"/>
            <a:ext cx="5981700" cy="373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EFCB22-BB4A-4121-82AA-B2FBA0D7B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856758"/>
            <a:ext cx="2514600" cy="596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9F96A0-C1BB-4F2A-A513-8A3E267F1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0" y="1856758"/>
            <a:ext cx="2954842" cy="60278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E95D5F-BF0F-491A-831A-A1E35F59E34C}"/>
              </a:ext>
            </a:extLst>
          </p:cNvPr>
          <p:cNvSpPr txBox="1">
            <a:spLocks/>
          </p:cNvSpPr>
          <p:nvPr/>
        </p:nvSpPr>
        <p:spPr>
          <a:xfrm rot="16200000">
            <a:off x="8343899" y="3663467"/>
            <a:ext cx="2971801" cy="5522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b="1" dirty="0">
                <a:cs typeface="Arial" panose="020B0604020202020204" pitchFamily="34" charset="0"/>
              </a:rPr>
              <a:t>Collaboration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00CE10-CA65-4273-A283-E98336681747}"/>
              </a:ext>
            </a:extLst>
          </p:cNvPr>
          <p:cNvCxnSpPr/>
          <p:nvPr/>
        </p:nvCxnSpPr>
        <p:spPr>
          <a:xfrm>
            <a:off x="9448800" y="1981200"/>
            <a:ext cx="0" cy="3886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WVDE Policy 6200 – Chapter 1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40E4DA-E0F9-4BEF-A383-229F8FF5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6628737" cy="4790537"/>
          </a:xfrm>
        </p:spPr>
        <p:txBody>
          <a:bodyPr numCol="1">
            <a:normAutofit/>
          </a:bodyPr>
          <a:lstStyle/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Goals &amp; Objectives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Community Analysis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Population &amp; Enrollment Study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The Educational Plan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Evaluation &amp; Inventory of Existing Facilities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Major Improvement Plan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Inter-County Feasibility Study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Translating Educational Needs into Facility Needs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Finance Plan &amp; Project Priority List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Synopsis of Comments from Public Hearing(s)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Objective Evaluation of the Plan’s Implementation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C72E06-DE3D-495F-B819-7B904D924892}"/>
              </a:ext>
            </a:extLst>
          </p:cNvPr>
          <p:cNvSpPr/>
          <p:nvPr/>
        </p:nvSpPr>
        <p:spPr>
          <a:xfrm>
            <a:off x="838200" y="1295400"/>
            <a:ext cx="6629400" cy="213359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89E56-3A98-477D-808A-E1B7B9B847FF}"/>
              </a:ext>
            </a:extLst>
          </p:cNvPr>
          <p:cNvSpPr/>
          <p:nvPr/>
        </p:nvSpPr>
        <p:spPr>
          <a:xfrm>
            <a:off x="837537" y="3429001"/>
            <a:ext cx="6629400" cy="129539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62310-5DC4-44C1-9B12-015CE6DFCCCA}"/>
              </a:ext>
            </a:extLst>
          </p:cNvPr>
          <p:cNvSpPr/>
          <p:nvPr/>
        </p:nvSpPr>
        <p:spPr>
          <a:xfrm>
            <a:off x="837537" y="4724401"/>
            <a:ext cx="6629400" cy="136153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0E0D-E156-478B-B355-6E59488991EA}"/>
              </a:ext>
            </a:extLst>
          </p:cNvPr>
          <p:cNvSpPr txBox="1"/>
          <p:nvPr/>
        </p:nvSpPr>
        <p:spPr>
          <a:xfrm>
            <a:off x="8305800" y="2057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1F1F"/>
                </a:solidFill>
              </a:rPr>
              <a:t>Phase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C62C0-9C9F-4A10-AAB3-F58AD385C799}"/>
              </a:ext>
            </a:extLst>
          </p:cNvPr>
          <p:cNvSpPr txBox="1"/>
          <p:nvPr/>
        </p:nvSpPr>
        <p:spPr>
          <a:xfrm>
            <a:off x="8305800" y="381509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1F1F"/>
                </a:solidFill>
              </a:rPr>
              <a:t>Phase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7E0B85-43EF-4899-ACFC-3E06C338E212}"/>
              </a:ext>
            </a:extLst>
          </p:cNvPr>
          <p:cNvSpPr txBox="1"/>
          <p:nvPr/>
        </p:nvSpPr>
        <p:spPr>
          <a:xfrm>
            <a:off x="8305800" y="514355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1F1F"/>
                </a:solidFill>
              </a:rPr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19931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The Old Process 1990-2019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6F8ADA5-E19E-47B4-AB0C-C41F328932CB}"/>
              </a:ext>
            </a:extLst>
          </p:cNvPr>
          <p:cNvSpPr/>
          <p:nvPr/>
        </p:nvSpPr>
        <p:spPr>
          <a:xfrm>
            <a:off x="381000" y="3251525"/>
            <a:ext cx="1676396" cy="16763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Phase 1:</a:t>
            </a:r>
          </a:p>
          <a:p>
            <a:pPr algn="ctr"/>
            <a:r>
              <a:rPr lang="en-US" sz="1700" b="1" dirty="0"/>
              <a:t>ASSESS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CFD823D-666E-457E-9150-1ABEF3005901}"/>
              </a:ext>
            </a:extLst>
          </p:cNvPr>
          <p:cNvSpPr/>
          <p:nvPr/>
        </p:nvSpPr>
        <p:spPr>
          <a:xfrm>
            <a:off x="2743200" y="3251525"/>
            <a:ext cx="1676396" cy="16763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Phase 2:</a:t>
            </a:r>
          </a:p>
          <a:p>
            <a:pPr algn="ctr"/>
            <a:r>
              <a:rPr lang="en-US" sz="1700" b="1" dirty="0"/>
              <a:t>PRIORITIZE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B6429DC-2B42-4630-B160-B883AA3B6F86}"/>
              </a:ext>
            </a:extLst>
          </p:cNvPr>
          <p:cNvSpPr/>
          <p:nvPr/>
        </p:nvSpPr>
        <p:spPr>
          <a:xfrm>
            <a:off x="5105400" y="3175325"/>
            <a:ext cx="1676396" cy="16763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Phase 3:</a:t>
            </a:r>
          </a:p>
          <a:p>
            <a:pPr algn="ctr"/>
            <a:r>
              <a:rPr lang="en-US" sz="1700" b="1" dirty="0"/>
              <a:t>PLAN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0A5047D-8C43-44FD-8FB5-0FAED12766D9}"/>
              </a:ext>
            </a:extLst>
          </p:cNvPr>
          <p:cNvSpPr/>
          <p:nvPr/>
        </p:nvSpPr>
        <p:spPr>
          <a:xfrm>
            <a:off x="7467600" y="3175325"/>
            <a:ext cx="1676396" cy="16763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Phase 4:</a:t>
            </a:r>
          </a:p>
          <a:p>
            <a:pPr algn="ctr"/>
            <a:r>
              <a:rPr lang="en-US" sz="1700" b="1" dirty="0"/>
              <a:t>EXECUTE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00DC11B-C61C-4C26-9DE6-37D0BD8098E4}"/>
              </a:ext>
            </a:extLst>
          </p:cNvPr>
          <p:cNvSpPr/>
          <p:nvPr/>
        </p:nvSpPr>
        <p:spPr>
          <a:xfrm>
            <a:off x="9982200" y="3175325"/>
            <a:ext cx="1676396" cy="16763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RUN TO FAILURE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C9D1A06-BAA1-45D2-9C83-86ED9D14BE58}"/>
              </a:ext>
            </a:extLst>
          </p:cNvPr>
          <p:cNvSpPr/>
          <p:nvPr/>
        </p:nvSpPr>
        <p:spPr>
          <a:xfrm>
            <a:off x="2133600" y="3784925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E3A78898-5E45-4546-8992-15DB6DBF0EBE}"/>
              </a:ext>
            </a:extLst>
          </p:cNvPr>
          <p:cNvSpPr/>
          <p:nvPr/>
        </p:nvSpPr>
        <p:spPr>
          <a:xfrm>
            <a:off x="4495796" y="3784925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4B70E69C-2454-4F99-950E-561699A9329F}"/>
              </a:ext>
            </a:extLst>
          </p:cNvPr>
          <p:cNvSpPr/>
          <p:nvPr/>
        </p:nvSpPr>
        <p:spPr>
          <a:xfrm>
            <a:off x="6857998" y="3746823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1773B6A6-617A-4BD7-A02E-7CCACA3F4163}"/>
              </a:ext>
            </a:extLst>
          </p:cNvPr>
          <p:cNvSpPr/>
          <p:nvPr/>
        </p:nvSpPr>
        <p:spPr>
          <a:xfrm>
            <a:off x="9220198" y="3764408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1C62BC1-71F7-49E8-B64A-3853444C3B12}"/>
              </a:ext>
            </a:extLst>
          </p:cNvPr>
          <p:cNvSpPr/>
          <p:nvPr/>
        </p:nvSpPr>
        <p:spPr>
          <a:xfrm>
            <a:off x="9829799" y="3022924"/>
            <a:ext cx="1981198" cy="1981198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A641810A-E550-4B50-8C11-AEB9DA6092F7}"/>
              </a:ext>
            </a:extLst>
          </p:cNvPr>
          <p:cNvSpPr/>
          <p:nvPr/>
        </p:nvSpPr>
        <p:spPr>
          <a:xfrm rot="5400000">
            <a:off x="10553698" y="5156523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3DA7B92-ECD7-4EB2-B800-AD7F3C06DA98}"/>
              </a:ext>
            </a:extLst>
          </p:cNvPr>
          <p:cNvSpPr/>
          <p:nvPr/>
        </p:nvSpPr>
        <p:spPr>
          <a:xfrm rot="16200000">
            <a:off x="10553698" y="2337123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Process 74">
            <a:extLst>
              <a:ext uri="{FF2B5EF4-FFF2-40B4-BE49-F238E27FC236}">
                <a16:creationId xmlns:a16="http://schemas.microsoft.com/office/drawing/2014/main" id="{B52A7B8F-5D81-4CFD-9614-C7FE9A48E58E}"/>
              </a:ext>
            </a:extLst>
          </p:cNvPr>
          <p:cNvSpPr/>
          <p:nvPr/>
        </p:nvSpPr>
        <p:spPr>
          <a:xfrm>
            <a:off x="9829797" y="1651325"/>
            <a:ext cx="1981199" cy="5333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LOCAL or SBA PROJECT</a:t>
            </a:r>
          </a:p>
        </p:txBody>
      </p:sp>
      <p:sp>
        <p:nvSpPr>
          <p:cNvPr id="76" name="Flowchart: Process 75">
            <a:extLst>
              <a:ext uri="{FF2B5EF4-FFF2-40B4-BE49-F238E27FC236}">
                <a16:creationId xmlns:a16="http://schemas.microsoft.com/office/drawing/2014/main" id="{FD9D9822-58A7-4246-A032-1B5299B73855}"/>
              </a:ext>
            </a:extLst>
          </p:cNvPr>
          <p:cNvSpPr/>
          <p:nvPr/>
        </p:nvSpPr>
        <p:spPr>
          <a:xfrm>
            <a:off x="9829796" y="5842324"/>
            <a:ext cx="1981199" cy="5333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REACTIVE MAINTENANCE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25CD32-9987-4F20-8C8C-FC86229F5849}"/>
              </a:ext>
            </a:extLst>
          </p:cNvPr>
          <p:cNvSpPr/>
          <p:nvPr/>
        </p:nvSpPr>
        <p:spPr>
          <a:xfrm rot="20717754">
            <a:off x="829807" y="2851297"/>
            <a:ext cx="10854253" cy="2400657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>
                    <a:alpha val="44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NOT WORKING</a:t>
            </a:r>
          </a:p>
        </p:txBody>
      </p:sp>
    </p:spTree>
    <p:extLst>
      <p:ext uri="{BB962C8B-B14F-4D97-AF65-F5344CB8AC3E}">
        <p14:creationId xmlns:p14="http://schemas.microsoft.com/office/powerpoint/2010/main" val="29258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The New Process – A Cycle of Success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229449BC-1CFB-49E8-B4D1-191AF2650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267299"/>
              </p:ext>
            </p:extLst>
          </p:nvPr>
        </p:nvGraphicFramePr>
        <p:xfrm>
          <a:off x="5638800" y="1295400"/>
          <a:ext cx="6172200" cy="535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F13BE6-AD98-42EC-8FC7-5236B3083346}"/>
              </a:ext>
            </a:extLst>
          </p:cNvPr>
          <p:cNvSpPr txBox="1">
            <a:spLocks/>
          </p:cNvSpPr>
          <p:nvPr/>
        </p:nvSpPr>
        <p:spPr>
          <a:xfrm>
            <a:off x="990599" y="1295400"/>
            <a:ext cx="5257801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Phase 1: </a:t>
            </a:r>
            <a:r>
              <a:rPr lang="en-US" sz="2000" b="1" dirty="0">
                <a:cs typeface="Arial" panose="020B0604020202020204" pitchFamily="34" charset="0"/>
              </a:rPr>
              <a:t>ASSESS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cs typeface="Arial" panose="020B0604020202020204" pitchFamily="34" charset="0"/>
              </a:rPr>
              <a:t>Create a Detailed Assessment for all parts of your building, equipment – Create ideal Education Plan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Phase 2: </a:t>
            </a:r>
            <a:r>
              <a:rPr lang="en-US" sz="2000" b="1" dirty="0">
                <a:cs typeface="Arial" panose="020B0604020202020204" pitchFamily="34" charset="0"/>
              </a:rPr>
              <a:t>PRIORITIZE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cs typeface="Arial" panose="020B0604020202020204" pitchFamily="34" charset="0"/>
              </a:rPr>
              <a:t>Translate Educational Needs into Facility Needs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Phase 3: </a:t>
            </a:r>
            <a:r>
              <a:rPr lang="en-US" sz="2000" b="1" dirty="0">
                <a:cs typeface="Arial" panose="020B0604020202020204" pitchFamily="34" charset="0"/>
              </a:rPr>
              <a:t>PLAN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cs typeface="Arial" panose="020B0604020202020204" pitchFamily="34" charset="0"/>
              </a:rPr>
              <a:t>Create a plan of action for all items on the list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Phase 4: </a:t>
            </a:r>
            <a:r>
              <a:rPr lang="en-US" sz="2000" b="1" dirty="0">
                <a:cs typeface="Arial" panose="020B0604020202020204" pitchFamily="34" charset="0"/>
              </a:rPr>
              <a:t>EXECUTE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cs typeface="Arial" panose="020B0604020202020204" pitchFamily="34" charset="0"/>
              </a:rPr>
              <a:t>Put the plan in motion – complete projects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Phase 5: </a:t>
            </a:r>
            <a:r>
              <a:rPr lang="en-US" sz="2000" b="1" dirty="0">
                <a:cs typeface="Arial" panose="020B0604020202020204" pitchFamily="34" charset="0"/>
              </a:rPr>
              <a:t>MAINTAIN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cs typeface="Arial" panose="020B0604020202020204" pitchFamily="34" charset="0"/>
              </a:rPr>
              <a:t>Keep your system up to date so you never start at zero again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AD1F1F"/>
              </a:buClr>
              <a:buSzPct val="100000"/>
              <a:buNone/>
            </a:pPr>
            <a:r>
              <a:rPr lang="en-US" sz="2000" b="1" dirty="0">
                <a:solidFill>
                  <a:schemeClr val="accent1"/>
                </a:solidFill>
                <a:cs typeface="Arial" panose="020B0604020202020204" pitchFamily="34" charset="0"/>
              </a:rPr>
              <a:t>		And… Repeat!</a:t>
            </a:r>
          </a:p>
        </p:txBody>
      </p:sp>
    </p:spTree>
    <p:extLst>
      <p:ext uri="{BB962C8B-B14F-4D97-AF65-F5344CB8AC3E}">
        <p14:creationId xmlns:p14="http://schemas.microsoft.com/office/powerpoint/2010/main" val="13850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The New Process – A Cycle of Success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229449BC-1CFB-49E8-B4D1-191AF2650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249401"/>
              </p:ext>
            </p:extLst>
          </p:nvPr>
        </p:nvGraphicFramePr>
        <p:xfrm>
          <a:off x="1106823" y="1295400"/>
          <a:ext cx="9216355" cy="535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F13BE6-AD98-42EC-8FC7-5236B3083346}"/>
              </a:ext>
            </a:extLst>
          </p:cNvPr>
          <p:cNvSpPr txBox="1">
            <a:spLocks/>
          </p:cNvSpPr>
          <p:nvPr/>
        </p:nvSpPr>
        <p:spPr>
          <a:xfrm>
            <a:off x="1371600" y="1485903"/>
            <a:ext cx="2971801" cy="133349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SBA-Funded PM Program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Dude Solutions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- In Place -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endParaRPr lang="en-US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EF523-9E28-4727-BD48-AFE597217E07}"/>
              </a:ext>
            </a:extLst>
          </p:cNvPr>
          <p:cNvSpPr txBox="1">
            <a:spLocks/>
          </p:cNvSpPr>
          <p:nvPr/>
        </p:nvSpPr>
        <p:spPr>
          <a:xfrm>
            <a:off x="8763000" y="4114800"/>
            <a:ext cx="2971801" cy="5522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b="1" i="1" u="sng" dirty="0">
                <a:solidFill>
                  <a:schemeClr val="accent1"/>
                </a:solidFill>
                <a:cs typeface="Arial" panose="020B0604020202020204" pitchFamily="34" charset="0"/>
              </a:rPr>
              <a:t>This is the CEFP</a:t>
            </a:r>
          </a:p>
        </p:txBody>
      </p:sp>
    </p:spTree>
    <p:extLst>
      <p:ext uri="{BB962C8B-B14F-4D97-AF65-F5344CB8AC3E}">
        <p14:creationId xmlns:p14="http://schemas.microsoft.com/office/powerpoint/2010/main" val="17311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13986</TotalTime>
  <Words>1768</Words>
  <Application>Microsoft Office PowerPoint</Application>
  <PresentationFormat>Widescreen</PresentationFormat>
  <Paragraphs>475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Franklin Gothic Demi</vt:lpstr>
      <vt:lpstr>Garamond</vt:lpstr>
      <vt:lpstr>Georgia</vt:lpstr>
      <vt:lpstr>Impact</vt:lpstr>
      <vt:lpstr>Wingdings</vt:lpstr>
      <vt:lpstr>Wingdings 2</vt:lpstr>
      <vt:lpstr>Office Theme</vt:lpstr>
      <vt:lpstr>Planning for the 2020 CEFPs Comprehensive Educational Facilities Planning</vt:lpstr>
      <vt:lpstr>Comprehensive Educational Facilities Planning</vt:lpstr>
      <vt:lpstr>Comprehensive Educational Facilities Planning</vt:lpstr>
      <vt:lpstr>Comprehensive Educational Facilities Planning</vt:lpstr>
      <vt:lpstr>CEFP Engagement Platform</vt:lpstr>
      <vt:lpstr>WVDE Policy 6200 – Chapter 1</vt:lpstr>
      <vt:lpstr>The Old Process 1990-2019</vt:lpstr>
      <vt:lpstr>The New Process – A Cycle of Success</vt:lpstr>
      <vt:lpstr>The New Process – A Cycle of Success</vt:lpstr>
      <vt:lpstr>Statewide Contractors</vt:lpstr>
      <vt:lpstr>PowerPoint Presentation</vt:lpstr>
      <vt:lpstr>Statewide Contractors</vt:lpstr>
      <vt:lpstr>PowerPoint Presentation</vt:lpstr>
      <vt:lpstr>WVDE Policy 6200 – Chapter 1</vt:lpstr>
      <vt:lpstr>WVDE Policy 6200 – Chapter 1</vt:lpstr>
      <vt:lpstr>PowerPoint Presentation</vt:lpstr>
      <vt:lpstr>PowerPoint Presentation</vt:lpstr>
      <vt:lpstr>WVDE Policy 6200 – Chapter 1</vt:lpstr>
      <vt:lpstr>Facility Condition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CEFP Development Timelines</vt:lpstr>
      <vt:lpstr>CEFP Approval Timelines</vt:lpstr>
      <vt:lpstr>Questions? </vt:lpstr>
    </vt:vector>
  </TitlesOfParts>
  <Company>West Virginia Office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Building Authority  of West Virginia</dc:title>
  <dc:creator>Ashley, Benjamin S</dc:creator>
  <cp:lastModifiedBy>Ashley, Benjamin S</cp:lastModifiedBy>
  <cp:revision>535</cp:revision>
  <cp:lastPrinted>2018-08-02T18:30:41Z</cp:lastPrinted>
  <dcterms:created xsi:type="dcterms:W3CDTF">2013-03-13T19:50:20Z</dcterms:created>
  <dcterms:modified xsi:type="dcterms:W3CDTF">2020-10-28T12:29:35Z</dcterms:modified>
</cp:coreProperties>
</file>