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68" r:id="rId2"/>
  </p:sldMasterIdLst>
  <p:notesMasterIdLst>
    <p:notesMasterId r:id="rId9"/>
  </p:notesMasterIdLst>
  <p:sldIdLst>
    <p:sldId id="332" r:id="rId3"/>
    <p:sldId id="340" r:id="rId4"/>
    <p:sldId id="341" r:id="rId5"/>
    <p:sldId id="343" r:id="rId6"/>
    <p:sldId id="344" r:id="rId7"/>
    <p:sldId id="329" r:id="rId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4660"/>
  </p:normalViewPr>
  <p:slideViewPr>
    <p:cSldViewPr snapToGrid="0">
      <p:cViewPr varScale="1">
        <p:scale>
          <a:sx n="92" d="100"/>
          <a:sy n="92" d="100"/>
        </p:scale>
        <p:origin x="651"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A895A39-883C-4611-83F3-76BDE672894D}" type="datetimeFigureOut">
              <a:rPr lang="en-US" smtClean="0"/>
              <a:t>10/26/2020</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2079185-4FEB-43EE-A090-B0B2A739CE6E}" type="slidenum">
              <a:rPr lang="en-US" smtClean="0"/>
              <a:t>‹#›</a:t>
            </a:fld>
            <a:endParaRPr lang="en-US"/>
          </a:p>
        </p:txBody>
      </p:sp>
    </p:spTree>
    <p:extLst>
      <p:ext uri="{BB962C8B-B14F-4D97-AF65-F5344CB8AC3E}">
        <p14:creationId xmlns:p14="http://schemas.microsoft.com/office/powerpoint/2010/main" val="24962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struction/Manufacturing Cover O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7567613" y="6124575"/>
            <a:ext cx="1036637" cy="527050"/>
          </a:xfrm>
          <a:prstGeom prst="rect">
            <a:avLst/>
          </a:prstGeom>
          <a:noFill/>
          <a:ln w="9525">
            <a:noFill/>
            <a:miter lim="800000"/>
            <a:headEnd/>
            <a:tailEnd/>
          </a:ln>
        </p:spPr>
      </p:pic>
      <p:cxnSp>
        <p:nvCxnSpPr>
          <p:cNvPr id="3" name="Straight Connector 2"/>
          <p:cNvCxnSpPr/>
          <p:nvPr userDrawn="1"/>
        </p:nvCxnSpPr>
        <p:spPr>
          <a:xfrm>
            <a:off x="7404100" y="6124575"/>
            <a:ext cx="0" cy="544513"/>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pic>
        <p:nvPicPr>
          <p:cNvPr id="5" name="Picture 4"/>
          <p:cNvPicPr>
            <a:picLocks noChangeAspect="1"/>
          </p:cNvPicPr>
          <p:nvPr userDrawn="1"/>
        </p:nvPicPr>
        <p:blipFill>
          <a:blip r:embed="rId3"/>
          <a:srcRect/>
          <a:stretch>
            <a:fillRect/>
          </a:stretch>
        </p:blipFill>
        <p:spPr bwMode="auto">
          <a:xfrm>
            <a:off x="0" y="0"/>
            <a:ext cx="9144000" cy="5870575"/>
          </a:xfrm>
          <a:prstGeom prst="rect">
            <a:avLst/>
          </a:prstGeom>
          <a:noFill/>
          <a:ln w="9525">
            <a:noFill/>
            <a:miter lim="800000"/>
            <a:headEnd/>
            <a:tailEnd/>
          </a:ln>
        </p:spPr>
      </p:pic>
      <p:sp>
        <p:nvSpPr>
          <p:cNvPr id="6" name="Rectangle 5"/>
          <p:cNvSpPr/>
          <p:nvPr userDrawn="1"/>
        </p:nvSpPr>
        <p:spPr>
          <a:xfrm>
            <a:off x="247650" y="6510338"/>
            <a:ext cx="2349500" cy="34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Tree>
    <p:extLst>
      <p:ext uri="{BB962C8B-B14F-4D97-AF65-F5344CB8AC3E}">
        <p14:creationId xmlns:p14="http://schemas.microsoft.com/office/powerpoint/2010/main" val="158538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mp;C Solutions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4763"/>
            <a:ext cx="9144000" cy="1528763"/>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F544CED5-F522-4A6A-B752-599BEB74C55E}"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38175"/>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320931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SI ONE P&amp;C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Title 1"/>
          <p:cNvSpPr txBox="1">
            <a:spLocks/>
          </p:cNvSpPr>
          <p:nvPr userDrawn="1"/>
        </p:nvSpPr>
        <p:spPr>
          <a:xfrm>
            <a:off x="1473200" y="88900"/>
            <a:ext cx="7721600" cy="1508125"/>
          </a:xfrm>
          <a:prstGeom prst="rect">
            <a:avLst/>
          </a:prstGeom>
        </p:spPr>
        <p:txBody>
          <a:bodyPr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defRPr/>
            </a:pPr>
            <a:r>
              <a:rPr lang="en-US" sz="1600" cap="none" dirty="0">
                <a:solidFill>
                  <a:srgbClr val="09549B"/>
                </a:solidFill>
                <a:latin typeface="Century Gothic" panose="020B0502020202020204" pitchFamily="34" charset="0"/>
              </a:rPr>
              <a:t>What Makes USI Different?</a:t>
            </a:r>
            <a:r>
              <a:rPr lang="en-US" sz="3600" dirty="0">
                <a:solidFill>
                  <a:srgbClr val="00529B"/>
                </a:solidFill>
              </a:rPr>
              <a:t>    </a:t>
            </a:r>
          </a:p>
          <a:p>
            <a:pPr>
              <a:defRPr/>
            </a:pPr>
            <a:r>
              <a:rPr lang="en-US" sz="3200" dirty="0">
                <a:solidFill>
                  <a:srgbClr val="00529B"/>
                </a:solidFill>
                <a:latin typeface="Century Gothic" panose="020B0502020202020204" pitchFamily="34" charset="0"/>
              </a:rPr>
              <a:t>usi ONE ADVANTAGE</a:t>
            </a:r>
            <a:r>
              <a:rPr lang="en-US" sz="3200" baseline="30000" dirty="0">
                <a:solidFill>
                  <a:srgbClr val="00529B"/>
                </a:solidFill>
                <a:latin typeface="Century Gothic" panose="020B0502020202020204" pitchFamily="34" charset="0"/>
              </a:rPr>
              <a:t>™</a:t>
            </a:r>
            <a:br>
              <a:rPr lang="en-US" sz="3200" dirty="0">
                <a:solidFill>
                  <a:srgbClr val="00529B"/>
                </a:solidFill>
              </a:rPr>
            </a:br>
            <a:r>
              <a:rPr lang="en-US" sz="1600" cap="none" dirty="0">
                <a:solidFill>
                  <a:srgbClr val="09549B"/>
                </a:solidFill>
                <a:latin typeface="Century Gothic" panose="020B0502020202020204" pitchFamily="34" charset="0"/>
              </a:rPr>
              <a:t>      Our Long Term Risk Management Strategy</a:t>
            </a:r>
            <a:endParaRPr lang="en-US" sz="2000" dirty="0">
              <a:solidFill>
                <a:srgbClr val="00529B"/>
              </a:solidFill>
            </a:endParaRPr>
          </a:p>
        </p:txBody>
      </p:sp>
      <p:sp>
        <p:nvSpPr>
          <p:cNvPr id="5" name="TextBox 4"/>
          <p:cNvSpPr txBox="1"/>
          <p:nvPr userDrawn="1"/>
        </p:nvSpPr>
        <p:spPr>
          <a:xfrm>
            <a:off x="2808288" y="4975225"/>
            <a:ext cx="3000375" cy="1600200"/>
          </a:xfrm>
          <a:prstGeom prst="rect">
            <a:avLst/>
          </a:prstGeom>
          <a:noFill/>
        </p:spPr>
        <p:txBody>
          <a:bodyPr>
            <a:spAutoFit/>
          </a:bodyPr>
          <a:lstStyle/>
          <a:p>
            <a:pPr algn="r">
              <a:defRPr/>
            </a:pPr>
            <a:r>
              <a:rPr lang="en-US" sz="1400" dirty="0">
                <a:solidFill>
                  <a:srgbClr val="2C2C2C">
                    <a:lumMod val="75000"/>
                    <a:lumOff val="25000"/>
                  </a:srgbClr>
                </a:solidFill>
                <a:latin typeface="Century Gothic" panose="020B0502020202020204" pitchFamily="34" charset="0"/>
                <a:cs typeface="Arial" charset="0"/>
              </a:rPr>
              <a:t>USI </a:t>
            </a:r>
            <a:r>
              <a:rPr lang="en-US" sz="1400" b="1" dirty="0">
                <a:solidFill>
                  <a:srgbClr val="2C2C2C">
                    <a:lumMod val="75000"/>
                    <a:lumOff val="25000"/>
                  </a:srgbClr>
                </a:solidFill>
                <a:latin typeface="Century Gothic" panose="020B0502020202020204" pitchFamily="34" charset="0"/>
                <a:cs typeface="Arial" charset="0"/>
              </a:rPr>
              <a:t>ONE Advantage ™</a:t>
            </a:r>
            <a:endParaRPr lang="en-US" sz="1400" dirty="0">
              <a:solidFill>
                <a:srgbClr val="2C2C2C">
                  <a:lumMod val="75000"/>
                  <a:lumOff val="25000"/>
                </a:srgbClr>
              </a:solidFill>
              <a:latin typeface="Century Gothic" panose="020B0502020202020204" pitchFamily="34" charset="0"/>
              <a:cs typeface="Arial" charset="0"/>
            </a:endParaRPr>
          </a:p>
          <a:p>
            <a:pPr algn="r">
              <a:defRPr/>
            </a:pPr>
            <a:r>
              <a:rPr lang="en-US" sz="1050" dirty="0">
                <a:solidFill>
                  <a:srgbClr val="2C2C2C">
                    <a:lumMod val="75000"/>
                    <a:lumOff val="25000"/>
                  </a:srgbClr>
                </a:solidFill>
                <a:latin typeface="Century Gothic" panose="020B0502020202020204" pitchFamily="34" charset="0"/>
                <a:cs typeface="Arial" charset="0"/>
              </a:rPr>
              <a:t>A set of client customized, </a:t>
            </a:r>
          </a:p>
          <a:p>
            <a:pPr algn="r">
              <a:defRPr/>
            </a:pPr>
            <a:r>
              <a:rPr lang="en-US" sz="1050" dirty="0">
                <a:solidFill>
                  <a:srgbClr val="2C2C2C">
                    <a:lumMod val="75000"/>
                    <a:lumOff val="25000"/>
                  </a:srgbClr>
                </a:solidFill>
                <a:latin typeface="Century Gothic" panose="020B0502020202020204" pitchFamily="34" charset="0"/>
                <a:cs typeface="Arial" charset="0"/>
              </a:rPr>
              <a:t>actionable, measurable solutions </a:t>
            </a:r>
          </a:p>
          <a:p>
            <a:pPr algn="r">
              <a:defRPr/>
            </a:pPr>
            <a:r>
              <a:rPr lang="en-US" sz="1050" dirty="0">
                <a:solidFill>
                  <a:srgbClr val="2C2C2C">
                    <a:lumMod val="75000"/>
                    <a:lumOff val="25000"/>
                  </a:srgbClr>
                </a:solidFill>
                <a:latin typeface="Century Gothic" panose="020B0502020202020204" pitchFamily="34" charset="0"/>
                <a:cs typeface="Arial" charset="0"/>
              </a:rPr>
              <a:t>with bottom line impact to your </a:t>
            </a:r>
          </a:p>
          <a:p>
            <a:pPr algn="r">
              <a:defRPr/>
            </a:pPr>
            <a:r>
              <a:rPr lang="en-US" sz="1050" dirty="0">
                <a:solidFill>
                  <a:srgbClr val="2C2C2C">
                    <a:lumMod val="75000"/>
                    <a:lumOff val="25000"/>
                  </a:srgbClr>
                </a:solidFill>
                <a:latin typeface="Century Gothic" panose="020B0502020202020204" pitchFamily="34" charset="0"/>
                <a:cs typeface="Arial" charset="0"/>
              </a:rPr>
              <a:t>business through cost reduction </a:t>
            </a:r>
          </a:p>
          <a:p>
            <a:pPr algn="r">
              <a:defRPr/>
            </a:pPr>
            <a:r>
              <a:rPr lang="en-US" sz="1050" dirty="0">
                <a:solidFill>
                  <a:srgbClr val="2C2C2C">
                    <a:lumMod val="75000"/>
                    <a:lumOff val="25000"/>
                  </a:srgbClr>
                </a:solidFill>
                <a:latin typeface="Century Gothic" panose="020B0502020202020204" pitchFamily="34" charset="0"/>
                <a:cs typeface="Arial" charset="0"/>
              </a:rPr>
              <a:t>and coverage enhancement </a:t>
            </a:r>
          </a:p>
          <a:p>
            <a:pPr algn="r">
              <a:defRPr/>
            </a:pPr>
            <a:r>
              <a:rPr lang="en-US" sz="1050" dirty="0">
                <a:solidFill>
                  <a:srgbClr val="2C2C2C">
                    <a:lumMod val="75000"/>
                    <a:lumOff val="25000"/>
                  </a:srgbClr>
                </a:solidFill>
                <a:latin typeface="Century Gothic" panose="020B0502020202020204" pitchFamily="34" charset="0"/>
                <a:cs typeface="Arial" charset="0"/>
              </a:rPr>
              <a:t>resulting in a unique P&amp;C </a:t>
            </a:r>
          </a:p>
          <a:p>
            <a:pPr algn="r">
              <a:defRPr/>
            </a:pPr>
            <a:r>
              <a:rPr lang="en-US" sz="1050" dirty="0">
                <a:solidFill>
                  <a:srgbClr val="2C2C2C">
                    <a:lumMod val="75000"/>
                    <a:lumOff val="25000"/>
                  </a:srgbClr>
                </a:solidFill>
                <a:latin typeface="Century Gothic" panose="020B0502020202020204" pitchFamily="34" charset="0"/>
                <a:cs typeface="Arial" charset="0"/>
              </a:rPr>
              <a:t>total cost of risk advantage.</a:t>
            </a:r>
          </a:p>
          <a:p>
            <a:pPr algn="r">
              <a:defRPr/>
            </a:pPr>
            <a:endParaRPr lang="en-US" sz="1050" dirty="0">
              <a:solidFill>
                <a:srgbClr val="2C2C2C">
                  <a:lumMod val="75000"/>
                  <a:lumOff val="25000"/>
                </a:srgbClr>
              </a:solidFill>
              <a:latin typeface="Century Gothic" panose="020B0502020202020204" pitchFamily="34" charset="0"/>
              <a:cs typeface="Arial" charset="0"/>
            </a:endParaRPr>
          </a:p>
        </p:txBody>
      </p:sp>
      <p:sp>
        <p:nvSpPr>
          <p:cNvPr id="6" name="Rectangle 5"/>
          <p:cNvSpPr/>
          <p:nvPr userDrawn="1"/>
        </p:nvSpPr>
        <p:spPr>
          <a:xfrm>
            <a:off x="350838" y="2392363"/>
            <a:ext cx="2533650" cy="2892425"/>
          </a:xfrm>
          <a:prstGeom prst="rect">
            <a:avLst/>
          </a:prstGeom>
        </p:spPr>
        <p:txBody>
          <a:bodyPr>
            <a:spAutoFit/>
          </a:bodyPr>
          <a:lstStyle/>
          <a:p>
            <a:pPr marL="0" lvl="1" fontAlgn="base">
              <a:spcBef>
                <a:spcPts val="500"/>
              </a:spcBef>
              <a:spcAft>
                <a:spcPts val="269"/>
              </a:spcAft>
              <a:buClr>
                <a:srgbClr val="09549B"/>
              </a:buClr>
              <a:buSzPct val="100000"/>
              <a:defRPr/>
            </a:pPr>
            <a:r>
              <a:rPr lang="en-US" sz="1400" dirty="0">
                <a:solidFill>
                  <a:srgbClr val="09549B"/>
                </a:solidFill>
                <a:latin typeface="Century Gothic" panose="020B0502020202020204" pitchFamily="34" charset="0"/>
                <a:cs typeface="Helvetica" panose="020B0604020202020204" pitchFamily="34" charset="0"/>
              </a:rPr>
              <a:t>USI </a:t>
            </a:r>
            <a:r>
              <a:rPr lang="en-US" sz="1400" b="1" dirty="0">
                <a:solidFill>
                  <a:srgbClr val="09549B"/>
                </a:solidFill>
                <a:latin typeface="Century Gothic" panose="020B0502020202020204" pitchFamily="34" charset="0"/>
                <a:cs typeface="Helvetica" panose="020B0604020202020204" pitchFamily="34" charset="0"/>
              </a:rPr>
              <a:t>ONE™</a:t>
            </a:r>
            <a:r>
              <a:rPr lang="en-US" sz="1400" dirty="0">
                <a:solidFill>
                  <a:srgbClr val="2C2C2C">
                    <a:lumMod val="75000"/>
                    <a:lumOff val="25000"/>
                  </a:srgbClr>
                </a:solidFill>
                <a:latin typeface="Century Gothic" panose="020B0502020202020204" pitchFamily="34" charset="0"/>
                <a:cs typeface="Helvetica" panose="020B0604020202020204" pitchFamily="34" charset="0"/>
              </a:rPr>
              <a:t>, is a fundamentally </a:t>
            </a:r>
            <a:r>
              <a:rPr lang="en-US" sz="1400" b="1" dirty="0">
                <a:solidFill>
                  <a:srgbClr val="2C2C2C">
                    <a:lumMod val="75000"/>
                    <a:lumOff val="25000"/>
                  </a:srgbClr>
                </a:solidFill>
                <a:latin typeface="Century Gothic" panose="020B0502020202020204" pitchFamily="34" charset="0"/>
                <a:cs typeface="Helvetica" panose="020B0604020202020204" pitchFamily="34" charset="0"/>
              </a:rPr>
              <a:t>different approach </a:t>
            </a:r>
            <a:r>
              <a:rPr lang="en-US" sz="1400" dirty="0">
                <a:solidFill>
                  <a:srgbClr val="2C2C2C">
                    <a:lumMod val="75000"/>
                    <a:lumOff val="25000"/>
                  </a:srgbClr>
                </a:solidFill>
                <a:latin typeface="Century Gothic" panose="020B0502020202020204" pitchFamily="34" charset="0"/>
                <a:cs typeface="Helvetica" panose="020B0604020202020204" pitchFamily="34" charset="0"/>
              </a:rPr>
              <a:t>to risk management, integrating </a:t>
            </a:r>
            <a:r>
              <a:rPr lang="en-US" sz="1400" b="1" dirty="0">
                <a:solidFill>
                  <a:srgbClr val="09549B"/>
                </a:solidFill>
                <a:latin typeface="Century Gothic" panose="020B0502020202020204" pitchFamily="34" charset="0"/>
                <a:cs typeface="Helvetica" panose="020B0604020202020204" pitchFamily="34" charset="0"/>
              </a:rPr>
              <a:t>proprietary business analytics </a:t>
            </a:r>
            <a:r>
              <a:rPr lang="en-US" sz="1400" dirty="0">
                <a:solidFill>
                  <a:srgbClr val="2C2C2C">
                    <a:lumMod val="75000"/>
                    <a:lumOff val="25000"/>
                  </a:srgbClr>
                </a:solidFill>
                <a:latin typeface="Century Gothic" panose="020B0502020202020204" pitchFamily="34" charset="0"/>
                <a:cs typeface="Helvetica" panose="020B0604020202020204" pitchFamily="34" charset="0"/>
              </a:rPr>
              <a:t>with a</a:t>
            </a:r>
            <a:r>
              <a:rPr lang="en-US" sz="1400" dirty="0">
                <a:solidFill>
                  <a:prstClr val="black">
                    <a:lumMod val="50000"/>
                    <a:lumOff val="50000"/>
                  </a:prstClr>
                </a:solidFill>
                <a:latin typeface="Century Gothic" panose="020B0502020202020204" pitchFamily="34" charset="0"/>
                <a:cs typeface="Helvetica" panose="020B0604020202020204" pitchFamily="34" charset="0"/>
              </a:rPr>
              <a:t> </a:t>
            </a:r>
            <a:r>
              <a:rPr lang="en-US" sz="1400" b="1" dirty="0">
                <a:solidFill>
                  <a:srgbClr val="09549B"/>
                </a:solidFill>
                <a:latin typeface="Century Gothic" panose="020B0502020202020204" pitchFamily="34" charset="0"/>
                <a:cs typeface="Helvetica" panose="020B0604020202020204" pitchFamily="34" charset="0"/>
              </a:rPr>
              <a:t>networked team of local and national experts </a:t>
            </a:r>
            <a:r>
              <a:rPr lang="en-US" sz="1400" dirty="0">
                <a:solidFill>
                  <a:srgbClr val="2C2C2C">
                    <a:lumMod val="75000"/>
                    <a:lumOff val="25000"/>
                  </a:srgbClr>
                </a:solidFill>
                <a:latin typeface="Century Gothic" panose="020B0502020202020204" pitchFamily="34" charset="0"/>
                <a:cs typeface="Helvetica" panose="020B0604020202020204" pitchFamily="34" charset="0"/>
              </a:rPr>
              <a:t>in a </a:t>
            </a:r>
            <a:r>
              <a:rPr lang="en-US" sz="1400" b="1" dirty="0">
                <a:solidFill>
                  <a:srgbClr val="00529B"/>
                </a:solidFill>
                <a:latin typeface="Century Gothic" panose="020B0502020202020204" pitchFamily="34" charset="0"/>
                <a:cs typeface="Helvetica" panose="020B0604020202020204" pitchFamily="34" charset="0"/>
              </a:rPr>
              <a:t>team based consultative process </a:t>
            </a:r>
            <a:r>
              <a:rPr lang="en-US" sz="1400" dirty="0">
                <a:solidFill>
                  <a:srgbClr val="2C2C2C">
                    <a:lumMod val="75000"/>
                    <a:lumOff val="25000"/>
                  </a:srgbClr>
                </a:solidFill>
                <a:latin typeface="Century Gothic" panose="020B0502020202020204" pitchFamily="34" charset="0"/>
                <a:cs typeface="Helvetica" panose="020B0604020202020204" pitchFamily="34" charset="0"/>
              </a:rPr>
              <a:t>to evaluate the client’s risk profile and identify targeted solutions to address those risks.</a:t>
            </a:r>
          </a:p>
        </p:txBody>
      </p:sp>
      <p:cxnSp>
        <p:nvCxnSpPr>
          <p:cNvPr id="7" name="Straight Connector 6"/>
          <p:cNvCxnSpPr/>
          <p:nvPr userDrawn="1"/>
        </p:nvCxnSpPr>
        <p:spPr>
          <a:xfrm>
            <a:off x="1257300" y="460375"/>
            <a:ext cx="0" cy="695325"/>
          </a:xfrm>
          <a:prstGeom prst="line">
            <a:avLst/>
          </a:prstGeom>
          <a:ln>
            <a:solidFill>
              <a:srgbClr val="09549B"/>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userDrawn="1"/>
        </p:nvSpPr>
        <p:spPr>
          <a:xfrm>
            <a:off x="325438" y="638175"/>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9" name="Picture 8"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
        <p:nvSpPr>
          <p:cNvPr id="10" name="Rectangle 9"/>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1517EF2F-8631-4FBF-ACBE-4AD983ABE9DB}"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Tree>
    <p:extLst>
      <p:ext uri="{BB962C8B-B14F-4D97-AF65-F5344CB8AC3E}">
        <p14:creationId xmlns:p14="http://schemas.microsoft.com/office/powerpoint/2010/main" val="2053788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struction Divider Page">
    <p:spTree>
      <p:nvGrpSpPr>
        <p:cNvPr id="1" name=""/>
        <p:cNvGrpSpPr/>
        <p:nvPr/>
      </p:nvGrpSpPr>
      <p:grpSpPr>
        <a:xfrm>
          <a:off x="0" y="0"/>
          <a:ext cx="0" cy="0"/>
          <a:chOff x="0" y="0"/>
          <a:chExt cx="0" cy="0"/>
        </a:xfrm>
      </p:grpSpPr>
      <p:sp>
        <p:nvSpPr>
          <p:cNvPr id="2" name="TextBox 1"/>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3" name="Rectangle 2"/>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3A004D9A-946A-4307-AA7E-0290A480E279}"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4" name="Picture 3" descr="USI LOGO_478x250.jpg"/>
          <p:cNvPicPr>
            <a:picLocks noChangeAspect="1"/>
          </p:cNvPicPr>
          <p:nvPr userDrawn="1"/>
        </p:nvPicPr>
        <p:blipFill>
          <a:blip r:embed="rId2"/>
          <a:srcRect/>
          <a:stretch>
            <a:fillRect/>
          </a:stretch>
        </p:blipFill>
        <p:spPr bwMode="auto">
          <a:xfrm>
            <a:off x="892175" y="5441950"/>
            <a:ext cx="1074738" cy="561975"/>
          </a:xfrm>
          <a:prstGeom prst="rect">
            <a:avLst/>
          </a:prstGeom>
          <a:noFill/>
          <a:ln w="9525">
            <a:noFill/>
            <a:miter lim="800000"/>
            <a:headEnd/>
            <a:tailEnd/>
          </a:ln>
        </p:spPr>
      </p:pic>
      <p:cxnSp>
        <p:nvCxnSpPr>
          <p:cNvPr id="5" name="Straight Connector 4"/>
          <p:cNvCxnSpPr/>
          <p:nvPr userDrawn="1"/>
        </p:nvCxnSpPr>
        <p:spPr>
          <a:xfrm>
            <a:off x="2141538" y="5105400"/>
            <a:ext cx="0" cy="1216025"/>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srcRect/>
          <a:stretch>
            <a:fillRect/>
          </a:stretch>
        </p:blipFill>
        <p:spPr bwMode="auto">
          <a:xfrm>
            <a:off x="0" y="0"/>
            <a:ext cx="9144000" cy="4846638"/>
          </a:xfrm>
          <a:prstGeom prst="rect">
            <a:avLst/>
          </a:prstGeom>
          <a:noFill/>
          <a:ln w="9525">
            <a:noFill/>
            <a:miter lim="800000"/>
            <a:headEnd/>
            <a:tailEnd/>
          </a:ln>
        </p:spPr>
      </p:pic>
    </p:spTree>
    <p:extLst>
      <p:ext uri="{BB962C8B-B14F-4D97-AF65-F5344CB8AC3E}">
        <p14:creationId xmlns:p14="http://schemas.microsoft.com/office/powerpoint/2010/main" val="3078144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al Estate Divider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t="755" b="2"/>
          <a:stretch>
            <a:fillRect/>
          </a:stretch>
        </p:blipFill>
        <p:spPr bwMode="auto">
          <a:xfrm>
            <a:off x="0" y="0"/>
            <a:ext cx="9144000" cy="4767263"/>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9C376F9C-FCE0-4C48-8253-375D7C1333DA}"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5" name="Picture 4" descr="USI LOGO_478x250.jpg"/>
          <p:cNvPicPr>
            <a:picLocks noChangeAspect="1"/>
          </p:cNvPicPr>
          <p:nvPr userDrawn="1"/>
        </p:nvPicPr>
        <p:blipFill>
          <a:blip r:embed="rId3"/>
          <a:srcRect/>
          <a:stretch>
            <a:fillRect/>
          </a:stretch>
        </p:blipFill>
        <p:spPr bwMode="auto">
          <a:xfrm>
            <a:off x="892175" y="5441950"/>
            <a:ext cx="1074738" cy="561975"/>
          </a:xfrm>
          <a:prstGeom prst="rect">
            <a:avLst/>
          </a:prstGeom>
          <a:noFill/>
          <a:ln w="9525">
            <a:noFill/>
            <a:miter lim="800000"/>
            <a:headEnd/>
            <a:tailEnd/>
          </a:ln>
        </p:spPr>
      </p:pic>
      <p:cxnSp>
        <p:nvCxnSpPr>
          <p:cNvPr id="6" name="Straight Connector 5"/>
          <p:cNvCxnSpPr/>
          <p:nvPr userDrawn="1"/>
        </p:nvCxnSpPr>
        <p:spPr>
          <a:xfrm>
            <a:off x="2141538" y="5105400"/>
            <a:ext cx="0" cy="1216025"/>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grpSp>
        <p:nvGrpSpPr>
          <p:cNvPr id="7" name="Group 6"/>
          <p:cNvGrpSpPr>
            <a:grpSpLocks/>
          </p:cNvGrpSpPr>
          <p:nvPr userDrawn="1"/>
        </p:nvGrpSpPr>
        <p:grpSpPr bwMode="auto">
          <a:xfrm>
            <a:off x="-7938" y="0"/>
            <a:ext cx="9151938" cy="4846638"/>
            <a:chOff x="-8728" y="0"/>
            <a:chExt cx="9152728" cy="4846320"/>
          </a:xfrm>
        </p:grpSpPr>
        <p:sp>
          <p:nvSpPr>
            <p:cNvPr id="8" name="Rectangle 7"/>
            <p:cNvSpPr/>
            <p:nvPr/>
          </p:nvSpPr>
          <p:spPr>
            <a:xfrm>
              <a:off x="2539430" y="4049447"/>
              <a:ext cx="6604570" cy="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9" name="Rectangle 8"/>
            <p:cNvSpPr/>
            <p:nvPr/>
          </p:nvSpPr>
          <p:spPr>
            <a:xfrm rot="5400000">
              <a:off x="79755" y="2386644"/>
              <a:ext cx="4846320" cy="7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10" name="Rectangle 9"/>
            <p:cNvSpPr/>
            <p:nvPr/>
          </p:nvSpPr>
          <p:spPr>
            <a:xfrm rot="5400000">
              <a:off x="4200412" y="2020749"/>
              <a:ext cx="4114530" cy="7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11" name="Rectangle 10"/>
            <p:cNvSpPr/>
            <p:nvPr/>
          </p:nvSpPr>
          <p:spPr>
            <a:xfrm>
              <a:off x="2520378" y="2619203"/>
              <a:ext cx="3749999" cy="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12" name="Rectangle 11"/>
            <p:cNvSpPr/>
            <p:nvPr/>
          </p:nvSpPr>
          <p:spPr>
            <a:xfrm>
              <a:off x="-8728" y="1868365"/>
              <a:ext cx="2468776" cy="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Tree>
    <p:extLst>
      <p:ext uri="{BB962C8B-B14F-4D97-AF65-F5344CB8AC3E}">
        <p14:creationId xmlns:p14="http://schemas.microsoft.com/office/powerpoint/2010/main" val="2062924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lthcare Divider Page">
    <p:spTree>
      <p:nvGrpSpPr>
        <p:cNvPr id="1" name=""/>
        <p:cNvGrpSpPr/>
        <p:nvPr/>
      </p:nvGrpSpPr>
      <p:grpSpPr>
        <a:xfrm>
          <a:off x="0" y="0"/>
          <a:ext cx="0" cy="0"/>
          <a:chOff x="0" y="0"/>
          <a:chExt cx="0" cy="0"/>
        </a:xfrm>
      </p:grpSpPr>
      <p:sp>
        <p:nvSpPr>
          <p:cNvPr id="2" name="TextBox 1"/>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3" name="Rectangle 2"/>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F401B5DA-0850-4B81-B21A-A22847E94483}"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4" name="Picture 3" descr="USI LOGO_478x250.jpg"/>
          <p:cNvPicPr>
            <a:picLocks noChangeAspect="1"/>
          </p:cNvPicPr>
          <p:nvPr userDrawn="1"/>
        </p:nvPicPr>
        <p:blipFill>
          <a:blip r:embed="rId2"/>
          <a:srcRect/>
          <a:stretch>
            <a:fillRect/>
          </a:stretch>
        </p:blipFill>
        <p:spPr bwMode="auto">
          <a:xfrm>
            <a:off x="892175" y="5441950"/>
            <a:ext cx="1074738" cy="561975"/>
          </a:xfrm>
          <a:prstGeom prst="rect">
            <a:avLst/>
          </a:prstGeom>
          <a:noFill/>
          <a:ln w="9525">
            <a:noFill/>
            <a:miter lim="800000"/>
            <a:headEnd/>
            <a:tailEnd/>
          </a:ln>
        </p:spPr>
      </p:pic>
      <p:cxnSp>
        <p:nvCxnSpPr>
          <p:cNvPr id="5" name="Straight Connector 4"/>
          <p:cNvCxnSpPr/>
          <p:nvPr userDrawn="1"/>
        </p:nvCxnSpPr>
        <p:spPr>
          <a:xfrm>
            <a:off x="2141538" y="5105400"/>
            <a:ext cx="0" cy="1216025"/>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srcRect t="510"/>
          <a:stretch>
            <a:fillRect/>
          </a:stretch>
        </p:blipFill>
        <p:spPr bwMode="auto">
          <a:xfrm>
            <a:off x="-23813" y="0"/>
            <a:ext cx="9180513" cy="4784725"/>
          </a:xfrm>
          <a:prstGeom prst="rect">
            <a:avLst/>
          </a:prstGeom>
          <a:noFill/>
          <a:ln w="9525">
            <a:noFill/>
            <a:miter lim="800000"/>
            <a:headEnd/>
            <a:tailEnd/>
          </a:ln>
        </p:spPr>
      </p:pic>
      <p:grpSp>
        <p:nvGrpSpPr>
          <p:cNvPr id="7" name="Group 6"/>
          <p:cNvGrpSpPr>
            <a:grpSpLocks/>
          </p:cNvGrpSpPr>
          <p:nvPr userDrawn="1"/>
        </p:nvGrpSpPr>
        <p:grpSpPr bwMode="auto">
          <a:xfrm>
            <a:off x="-7938" y="0"/>
            <a:ext cx="9151938" cy="4846638"/>
            <a:chOff x="-8728" y="0"/>
            <a:chExt cx="9152728" cy="4846320"/>
          </a:xfrm>
        </p:grpSpPr>
        <p:sp>
          <p:nvSpPr>
            <p:cNvPr id="8" name="Rectangle 7"/>
            <p:cNvSpPr/>
            <p:nvPr/>
          </p:nvSpPr>
          <p:spPr>
            <a:xfrm>
              <a:off x="2539430" y="4049447"/>
              <a:ext cx="6604570" cy="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9" name="Rectangle 8"/>
            <p:cNvSpPr/>
            <p:nvPr/>
          </p:nvSpPr>
          <p:spPr>
            <a:xfrm rot="5400000">
              <a:off x="79755" y="2386644"/>
              <a:ext cx="4846320" cy="7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10" name="Rectangle 9"/>
            <p:cNvSpPr/>
            <p:nvPr/>
          </p:nvSpPr>
          <p:spPr>
            <a:xfrm rot="5400000">
              <a:off x="4200412" y="2020749"/>
              <a:ext cx="4114530" cy="7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11" name="Rectangle 10"/>
            <p:cNvSpPr/>
            <p:nvPr/>
          </p:nvSpPr>
          <p:spPr>
            <a:xfrm>
              <a:off x="2520378" y="2619203"/>
              <a:ext cx="3749999" cy="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12" name="Rectangle 11"/>
            <p:cNvSpPr/>
            <p:nvPr/>
          </p:nvSpPr>
          <p:spPr>
            <a:xfrm>
              <a:off x="-8728" y="1868365"/>
              <a:ext cx="2514818" cy="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Tree>
    <p:extLst>
      <p:ext uri="{BB962C8B-B14F-4D97-AF65-F5344CB8AC3E}">
        <p14:creationId xmlns:p14="http://schemas.microsoft.com/office/powerpoint/2010/main" val="1720943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ergy Divider Page">
    <p:spTree>
      <p:nvGrpSpPr>
        <p:cNvPr id="1" name=""/>
        <p:cNvGrpSpPr/>
        <p:nvPr/>
      </p:nvGrpSpPr>
      <p:grpSpPr>
        <a:xfrm>
          <a:off x="0" y="0"/>
          <a:ext cx="0" cy="0"/>
          <a:chOff x="0" y="0"/>
          <a:chExt cx="0" cy="0"/>
        </a:xfrm>
      </p:grpSpPr>
      <p:sp>
        <p:nvSpPr>
          <p:cNvPr id="2" name="TextBox 1"/>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3" name="Rectangle 2"/>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5E533614-31B1-4164-A7F3-F8EF80CEAC14}"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4" name="Picture 3" descr="USI LOGO_478x250.jpg"/>
          <p:cNvPicPr>
            <a:picLocks noChangeAspect="1"/>
          </p:cNvPicPr>
          <p:nvPr userDrawn="1"/>
        </p:nvPicPr>
        <p:blipFill>
          <a:blip r:embed="rId2"/>
          <a:srcRect/>
          <a:stretch>
            <a:fillRect/>
          </a:stretch>
        </p:blipFill>
        <p:spPr bwMode="auto">
          <a:xfrm>
            <a:off x="892175" y="5441950"/>
            <a:ext cx="1074738" cy="561975"/>
          </a:xfrm>
          <a:prstGeom prst="rect">
            <a:avLst/>
          </a:prstGeom>
          <a:noFill/>
          <a:ln w="9525">
            <a:noFill/>
            <a:miter lim="800000"/>
            <a:headEnd/>
            <a:tailEnd/>
          </a:ln>
        </p:spPr>
      </p:pic>
      <p:cxnSp>
        <p:nvCxnSpPr>
          <p:cNvPr id="5" name="Straight Connector 4"/>
          <p:cNvCxnSpPr/>
          <p:nvPr userDrawn="1"/>
        </p:nvCxnSpPr>
        <p:spPr>
          <a:xfrm>
            <a:off x="2141538" y="5105400"/>
            <a:ext cx="0" cy="1216025"/>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srcRect/>
          <a:stretch>
            <a:fillRect/>
          </a:stretch>
        </p:blipFill>
        <p:spPr bwMode="auto">
          <a:xfrm>
            <a:off x="-22225" y="0"/>
            <a:ext cx="9166225" cy="4846638"/>
          </a:xfrm>
          <a:prstGeom prst="rect">
            <a:avLst/>
          </a:prstGeom>
          <a:noFill/>
          <a:ln w="9525">
            <a:noFill/>
            <a:miter lim="800000"/>
            <a:headEnd/>
            <a:tailEnd/>
          </a:ln>
        </p:spPr>
      </p:pic>
    </p:spTree>
    <p:extLst>
      <p:ext uri="{BB962C8B-B14F-4D97-AF65-F5344CB8AC3E}">
        <p14:creationId xmlns:p14="http://schemas.microsoft.com/office/powerpoint/2010/main" val="4116898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rkers Compensation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12700" y="0"/>
            <a:ext cx="9144000" cy="1524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3AF386B7-A412-41B0-AA50-3DC00B8BBB58}"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grpSp>
        <p:nvGrpSpPr>
          <p:cNvPr id="5" name="Group 6"/>
          <p:cNvGrpSpPr>
            <a:grpSpLocks/>
          </p:cNvGrpSpPr>
          <p:nvPr userDrawn="1"/>
        </p:nvGrpSpPr>
        <p:grpSpPr bwMode="auto">
          <a:xfrm>
            <a:off x="8488363" y="-11113"/>
            <a:ext cx="663575" cy="6869113"/>
            <a:chOff x="8478982" y="-27201"/>
            <a:chExt cx="665018" cy="6869657"/>
          </a:xfrm>
        </p:grpSpPr>
        <p:sp>
          <p:nvSpPr>
            <p:cNvPr id="6" name="Rounded Rectangle 5"/>
            <p:cNvSpPr/>
            <p:nvPr/>
          </p:nvSpPr>
          <p:spPr>
            <a:xfrm>
              <a:off x="8478982" y="-27201"/>
              <a:ext cx="564788" cy="3434035"/>
            </a:xfrm>
            <a:prstGeom prst="round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p:nvSpPr>
          <p:spPr>
            <a:xfrm>
              <a:off x="8865583" y="-27201"/>
              <a:ext cx="278417" cy="6869657"/>
            </a:xfrm>
            <a:prstGeom prst="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
        <p:nvSpPr>
          <p:cNvPr id="8" name="Rectangle 7"/>
          <p:cNvSpPr/>
          <p:nvPr userDrawn="1"/>
        </p:nvSpPr>
        <p:spPr>
          <a:xfrm rot="16200000">
            <a:off x="7547769" y="1404144"/>
            <a:ext cx="2624137" cy="663575"/>
          </a:xfrm>
          <a:prstGeom prst="rect">
            <a:avLst/>
          </a:prstGeom>
        </p:spPr>
        <p:txBody>
          <a:bodyPr>
            <a:spAutoFit/>
          </a:bodyPr>
          <a:lstStyle/>
          <a:p>
            <a:pPr algn="ctr" defTabSz="457200">
              <a:lnSpc>
                <a:spcPts val="2200"/>
              </a:lnSpc>
              <a:defRPr/>
            </a:pPr>
            <a:r>
              <a:rPr lang="en-US" sz="2400" dirty="0">
                <a:solidFill>
                  <a:srgbClr val="FFFFFF"/>
                </a:solidFill>
                <a:latin typeface="Century Gothic" panose="020B0502020202020204" pitchFamily="34" charset="0"/>
                <a:cs typeface="Arial" charset="0"/>
              </a:rPr>
              <a:t>WORKERS’ COMPENSATION</a:t>
            </a:r>
            <a:endParaRPr lang="en-US" sz="2400" dirty="0">
              <a:solidFill>
                <a:srgbClr val="FFFFFF"/>
              </a:solidFill>
              <a:cs typeface="Arial" charset="0"/>
            </a:endParaRPr>
          </a:p>
        </p:txBody>
      </p:sp>
      <p:sp>
        <p:nvSpPr>
          <p:cNvPr id="9" name="Rounded Rectangle 8"/>
          <p:cNvSpPr/>
          <p:nvPr userDrawn="1"/>
        </p:nvSpPr>
        <p:spPr>
          <a:xfrm>
            <a:off x="325438" y="617538"/>
            <a:ext cx="731837" cy="3968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10" name="Picture 9"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1251213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ims &amp; Risk Control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17463" y="-11113"/>
            <a:ext cx="9144001" cy="1539876"/>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9B7349E3-12F6-42E7-9AA0-06D3EC8D97FA}"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38175"/>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3275" cy="420687"/>
          </a:xfrm>
          <a:prstGeom prst="rect">
            <a:avLst/>
          </a:prstGeom>
          <a:noFill/>
          <a:ln w="9525">
            <a:noFill/>
            <a:miter lim="800000"/>
            <a:headEnd/>
            <a:tailEnd/>
          </a:ln>
        </p:spPr>
      </p:pic>
    </p:spTree>
    <p:extLst>
      <p:ext uri="{BB962C8B-B14F-4D97-AF65-F5344CB8AC3E}">
        <p14:creationId xmlns:p14="http://schemas.microsoft.com/office/powerpoint/2010/main" val="157332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PS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034463" cy="1524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F18D2D66-F15D-4EF5-B910-472F4782A97D}"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grpSp>
        <p:nvGrpSpPr>
          <p:cNvPr id="5" name="Group 6"/>
          <p:cNvGrpSpPr>
            <a:grpSpLocks/>
          </p:cNvGrpSpPr>
          <p:nvPr userDrawn="1"/>
        </p:nvGrpSpPr>
        <p:grpSpPr bwMode="auto">
          <a:xfrm>
            <a:off x="8488363" y="-1588"/>
            <a:ext cx="663575" cy="6859588"/>
            <a:chOff x="8478982" y="-16691"/>
            <a:chExt cx="665018" cy="6859147"/>
          </a:xfrm>
        </p:grpSpPr>
        <p:sp>
          <p:nvSpPr>
            <p:cNvPr id="6" name="Rounded Rectangle 5"/>
            <p:cNvSpPr/>
            <p:nvPr/>
          </p:nvSpPr>
          <p:spPr>
            <a:xfrm>
              <a:off x="8478982" y="-16691"/>
              <a:ext cx="564788" cy="3424018"/>
            </a:xfrm>
            <a:prstGeom prst="round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p:nvSpPr>
          <p:spPr>
            <a:xfrm>
              <a:off x="8865583" y="-16691"/>
              <a:ext cx="278417" cy="6859147"/>
            </a:xfrm>
            <a:prstGeom prst="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
        <p:nvSpPr>
          <p:cNvPr id="8" name="Rectangle 7"/>
          <p:cNvSpPr/>
          <p:nvPr userDrawn="1"/>
        </p:nvSpPr>
        <p:spPr>
          <a:xfrm rot="16200000">
            <a:off x="7100888" y="1403350"/>
            <a:ext cx="3425825" cy="708025"/>
          </a:xfrm>
          <a:prstGeom prst="rect">
            <a:avLst/>
          </a:prstGeom>
        </p:spPr>
        <p:txBody>
          <a:bodyPr>
            <a:spAutoFit/>
          </a:bodyPr>
          <a:lstStyle/>
          <a:p>
            <a:pPr algn="ctr" defTabSz="457200">
              <a:defRPr/>
            </a:pPr>
            <a:r>
              <a:rPr lang="en-US" sz="2000" dirty="0">
                <a:solidFill>
                  <a:srgbClr val="FFFFFF"/>
                </a:solidFill>
                <a:latin typeface="Century Gothic" panose="020B0502020202020204" pitchFamily="34" charset="0"/>
                <a:cs typeface="Arial" charset="0"/>
              </a:rPr>
              <a:t>MANAGEMENT PROFESSIONAL SERVICES</a:t>
            </a:r>
          </a:p>
        </p:txBody>
      </p:sp>
      <p:sp>
        <p:nvSpPr>
          <p:cNvPr id="9" name="Rounded Rectangle 8"/>
          <p:cNvSpPr/>
          <p:nvPr userDrawn="1"/>
        </p:nvSpPr>
        <p:spPr>
          <a:xfrm>
            <a:off x="325438" y="617538"/>
            <a:ext cx="731837" cy="3968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10" name="Picture 9"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2894187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to Liability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4763" y="-6350"/>
            <a:ext cx="9144001" cy="153035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A3C9D334-2073-44E1-ACFE-F48A83BAC60E}"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grpSp>
        <p:nvGrpSpPr>
          <p:cNvPr id="5" name="Group 6"/>
          <p:cNvGrpSpPr>
            <a:grpSpLocks/>
          </p:cNvGrpSpPr>
          <p:nvPr userDrawn="1"/>
        </p:nvGrpSpPr>
        <p:grpSpPr bwMode="auto">
          <a:xfrm>
            <a:off x="8488363" y="-6350"/>
            <a:ext cx="663575" cy="6870700"/>
            <a:chOff x="8478982" y="-21409"/>
            <a:chExt cx="665018" cy="6869431"/>
          </a:xfrm>
        </p:grpSpPr>
        <p:sp>
          <p:nvSpPr>
            <p:cNvPr id="6" name="Rounded Rectangle 5"/>
            <p:cNvSpPr/>
            <p:nvPr/>
          </p:nvSpPr>
          <p:spPr>
            <a:xfrm>
              <a:off x="8478982" y="-21409"/>
              <a:ext cx="564788" cy="3428367"/>
            </a:xfrm>
            <a:prstGeom prst="round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p:nvSpPr>
          <p:spPr>
            <a:xfrm>
              <a:off x="8865583" y="-16648"/>
              <a:ext cx="278417" cy="6864670"/>
            </a:xfrm>
            <a:prstGeom prst="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
        <p:nvSpPr>
          <p:cNvPr id="8" name="Rectangle 7"/>
          <p:cNvSpPr/>
          <p:nvPr userDrawn="1"/>
        </p:nvSpPr>
        <p:spPr>
          <a:xfrm rot="16200000">
            <a:off x="7547769" y="1548607"/>
            <a:ext cx="2624137" cy="374650"/>
          </a:xfrm>
          <a:prstGeom prst="rect">
            <a:avLst/>
          </a:prstGeom>
        </p:spPr>
        <p:txBody>
          <a:bodyPr>
            <a:spAutoFit/>
          </a:bodyPr>
          <a:lstStyle/>
          <a:p>
            <a:pPr algn="ctr" defTabSz="457200">
              <a:lnSpc>
                <a:spcPts val="2200"/>
              </a:lnSpc>
              <a:defRPr/>
            </a:pPr>
            <a:r>
              <a:rPr lang="en-US" sz="2800" dirty="0">
                <a:solidFill>
                  <a:srgbClr val="FFFFFF"/>
                </a:solidFill>
                <a:latin typeface="Century Gothic" panose="020B0502020202020204" pitchFamily="34" charset="0"/>
                <a:cs typeface="Arial" charset="0"/>
              </a:rPr>
              <a:t>AUTO</a:t>
            </a:r>
            <a:r>
              <a:rPr lang="en-US" sz="2400" dirty="0">
                <a:solidFill>
                  <a:srgbClr val="FFFFFF"/>
                </a:solidFill>
                <a:latin typeface="Century Gothic" panose="020B0502020202020204" pitchFamily="34" charset="0"/>
                <a:cs typeface="Arial" charset="0"/>
              </a:rPr>
              <a:t> </a:t>
            </a:r>
            <a:r>
              <a:rPr lang="en-US" sz="2800" dirty="0">
                <a:solidFill>
                  <a:srgbClr val="FFFFFF"/>
                </a:solidFill>
                <a:latin typeface="Century Gothic" panose="020B0502020202020204" pitchFamily="34" charset="0"/>
                <a:cs typeface="Arial" charset="0"/>
              </a:rPr>
              <a:t>LIABILITY</a:t>
            </a:r>
            <a:endParaRPr lang="en-US" sz="2400" dirty="0">
              <a:solidFill>
                <a:srgbClr val="FFFFFF"/>
              </a:solidFill>
              <a:cs typeface="Arial" charset="0"/>
            </a:endParaRPr>
          </a:p>
        </p:txBody>
      </p:sp>
      <p:sp>
        <p:nvSpPr>
          <p:cNvPr id="9" name="Rounded Rectangle 8"/>
          <p:cNvSpPr/>
          <p:nvPr userDrawn="1"/>
        </p:nvSpPr>
        <p:spPr>
          <a:xfrm>
            <a:off x="325438" y="617538"/>
            <a:ext cx="731837" cy="3968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10" name="Picture 9"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308812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5_Section Header">
    <p:spTree>
      <p:nvGrpSpPr>
        <p:cNvPr id="1" name=""/>
        <p:cNvGrpSpPr/>
        <p:nvPr/>
      </p:nvGrpSpPr>
      <p:grpSpPr>
        <a:xfrm>
          <a:off x="0" y="0"/>
          <a:ext cx="0" cy="0"/>
          <a:chOff x="0" y="0"/>
          <a:chExt cx="0" cy="0"/>
        </a:xfrm>
      </p:grpSpPr>
      <p:sp>
        <p:nvSpPr>
          <p:cNvPr id="2" name="TextBox 1"/>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3" name="Rectangle 2"/>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0FEE89A7-5BA2-490C-8E96-A67035348228}"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Tree>
    <p:extLst>
      <p:ext uri="{BB962C8B-B14F-4D97-AF65-F5344CB8AC3E}">
        <p14:creationId xmlns:p14="http://schemas.microsoft.com/office/powerpoint/2010/main" val="320102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duct Liability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b="5298"/>
          <a:stretch>
            <a:fillRect/>
          </a:stretch>
        </p:blipFill>
        <p:spPr bwMode="auto">
          <a:xfrm>
            <a:off x="0" y="0"/>
            <a:ext cx="9144000" cy="1524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DD77B318-AF2C-44BD-BA4E-AC12149860A8}"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grpSp>
        <p:nvGrpSpPr>
          <p:cNvPr id="5" name="Group 6"/>
          <p:cNvGrpSpPr>
            <a:grpSpLocks/>
          </p:cNvGrpSpPr>
          <p:nvPr userDrawn="1"/>
        </p:nvGrpSpPr>
        <p:grpSpPr bwMode="auto">
          <a:xfrm>
            <a:off x="8488363" y="-6350"/>
            <a:ext cx="663575" cy="6870700"/>
            <a:chOff x="8478982" y="-21409"/>
            <a:chExt cx="665018" cy="6869431"/>
          </a:xfrm>
        </p:grpSpPr>
        <p:sp>
          <p:nvSpPr>
            <p:cNvPr id="6" name="Rounded Rectangle 5"/>
            <p:cNvSpPr/>
            <p:nvPr/>
          </p:nvSpPr>
          <p:spPr>
            <a:xfrm>
              <a:off x="8478982" y="-21409"/>
              <a:ext cx="564788" cy="3428367"/>
            </a:xfrm>
            <a:prstGeom prst="round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p:nvSpPr>
          <p:spPr>
            <a:xfrm>
              <a:off x="8865583" y="-16648"/>
              <a:ext cx="278417" cy="6864670"/>
            </a:xfrm>
            <a:prstGeom prst="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
        <p:nvSpPr>
          <p:cNvPr id="8" name="Rectangle 7"/>
          <p:cNvSpPr/>
          <p:nvPr userDrawn="1"/>
        </p:nvSpPr>
        <p:spPr>
          <a:xfrm rot="16200000">
            <a:off x="7045325" y="1536700"/>
            <a:ext cx="3603625" cy="396875"/>
          </a:xfrm>
          <a:prstGeom prst="rect">
            <a:avLst/>
          </a:prstGeom>
        </p:spPr>
        <p:txBody>
          <a:bodyPr>
            <a:spAutoFit/>
          </a:bodyPr>
          <a:lstStyle/>
          <a:p>
            <a:pPr algn="ctr" defTabSz="457200">
              <a:lnSpc>
                <a:spcPts val="2200"/>
              </a:lnSpc>
              <a:defRPr/>
            </a:pPr>
            <a:r>
              <a:rPr lang="en-US" sz="2800" dirty="0">
                <a:solidFill>
                  <a:srgbClr val="FFFFFF"/>
                </a:solidFill>
                <a:latin typeface="Century Gothic" panose="020B0502020202020204" pitchFamily="34" charset="0"/>
                <a:cs typeface="Arial" charset="0"/>
              </a:rPr>
              <a:t>PRODUCT LIABILITY</a:t>
            </a:r>
            <a:endParaRPr lang="en-US" sz="2800" dirty="0">
              <a:solidFill>
                <a:srgbClr val="FFFFFF"/>
              </a:solidFill>
              <a:cs typeface="Arial" charset="0"/>
            </a:endParaRPr>
          </a:p>
        </p:txBody>
      </p:sp>
      <p:sp>
        <p:nvSpPr>
          <p:cNvPr id="9" name="Rounded Rectangle 8"/>
          <p:cNvSpPr/>
          <p:nvPr userDrawn="1"/>
        </p:nvSpPr>
        <p:spPr>
          <a:xfrm>
            <a:off x="325438" y="617538"/>
            <a:ext cx="731837" cy="3968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10" name="Picture 9"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39656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national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1588" y="1588"/>
            <a:ext cx="9142412" cy="1522412"/>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E4A12CBD-E599-4D24-B42C-F7EEEE1138F3}"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grpSp>
        <p:nvGrpSpPr>
          <p:cNvPr id="5" name="Group 6"/>
          <p:cNvGrpSpPr>
            <a:grpSpLocks/>
          </p:cNvGrpSpPr>
          <p:nvPr userDrawn="1"/>
        </p:nvGrpSpPr>
        <p:grpSpPr bwMode="auto">
          <a:xfrm>
            <a:off x="8488363" y="-6350"/>
            <a:ext cx="663575" cy="6877050"/>
            <a:chOff x="8478982" y="-21409"/>
            <a:chExt cx="665018" cy="6876057"/>
          </a:xfrm>
        </p:grpSpPr>
        <p:sp>
          <p:nvSpPr>
            <p:cNvPr id="6" name="Rounded Rectangle 5"/>
            <p:cNvSpPr/>
            <p:nvPr/>
          </p:nvSpPr>
          <p:spPr>
            <a:xfrm>
              <a:off x="8478982" y="-21409"/>
              <a:ext cx="564788" cy="3428505"/>
            </a:xfrm>
            <a:prstGeom prst="round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p:nvSpPr>
          <p:spPr>
            <a:xfrm>
              <a:off x="8865583" y="-15060"/>
              <a:ext cx="278417" cy="6869708"/>
            </a:xfrm>
            <a:prstGeom prst="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
        <p:nvSpPr>
          <p:cNvPr id="8" name="Rectangle 7"/>
          <p:cNvSpPr/>
          <p:nvPr userDrawn="1"/>
        </p:nvSpPr>
        <p:spPr>
          <a:xfrm rot="16200000">
            <a:off x="7419181" y="1602582"/>
            <a:ext cx="2881313" cy="374650"/>
          </a:xfrm>
          <a:prstGeom prst="rect">
            <a:avLst/>
          </a:prstGeom>
        </p:spPr>
        <p:txBody>
          <a:bodyPr>
            <a:spAutoFit/>
          </a:bodyPr>
          <a:lstStyle/>
          <a:p>
            <a:pPr algn="ctr" defTabSz="457200">
              <a:lnSpc>
                <a:spcPts val="2200"/>
              </a:lnSpc>
              <a:defRPr/>
            </a:pPr>
            <a:r>
              <a:rPr lang="en-US" sz="2800" dirty="0">
                <a:solidFill>
                  <a:srgbClr val="FFFFFF"/>
                </a:solidFill>
                <a:latin typeface="Century Gothic" panose="020B0502020202020204" pitchFamily="34" charset="0"/>
                <a:cs typeface="Arial" charset="0"/>
              </a:rPr>
              <a:t>INTERNATIONAL</a:t>
            </a:r>
          </a:p>
        </p:txBody>
      </p:sp>
      <p:sp>
        <p:nvSpPr>
          <p:cNvPr id="9" name="Rounded Rectangle 8"/>
          <p:cNvSpPr/>
          <p:nvPr userDrawn="1"/>
        </p:nvSpPr>
        <p:spPr>
          <a:xfrm>
            <a:off x="325438" y="617538"/>
            <a:ext cx="731837" cy="3968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10" name="Picture 9"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2502511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vironmental 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144000" cy="1524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9BB34C86-F28D-47C1-B490-9BA9AF303B23}"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39763"/>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grpSp>
        <p:nvGrpSpPr>
          <p:cNvPr id="6" name="Group 6"/>
          <p:cNvGrpSpPr>
            <a:grpSpLocks/>
          </p:cNvGrpSpPr>
          <p:nvPr userDrawn="1"/>
        </p:nvGrpSpPr>
        <p:grpSpPr bwMode="auto">
          <a:xfrm>
            <a:off x="8488363" y="-1588"/>
            <a:ext cx="663575" cy="6859588"/>
            <a:chOff x="8478982" y="-16691"/>
            <a:chExt cx="665018" cy="6859147"/>
          </a:xfrm>
        </p:grpSpPr>
        <p:sp>
          <p:nvSpPr>
            <p:cNvPr id="7" name="Rounded Rectangle 6"/>
            <p:cNvSpPr/>
            <p:nvPr/>
          </p:nvSpPr>
          <p:spPr>
            <a:xfrm>
              <a:off x="8478982" y="-15103"/>
              <a:ext cx="564788" cy="3422430"/>
            </a:xfrm>
            <a:prstGeom prst="round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8" name="Rectangle 7"/>
            <p:cNvSpPr/>
            <p:nvPr/>
          </p:nvSpPr>
          <p:spPr>
            <a:xfrm>
              <a:off x="8865583" y="-16691"/>
              <a:ext cx="278417" cy="6859147"/>
            </a:xfrm>
            <a:prstGeom prst="rect">
              <a:avLst/>
            </a:prstGeom>
            <a:solidFill>
              <a:srgbClr val="095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srgbClr val="FFFFFF"/>
                </a:solidFill>
              </a:endParaRPr>
            </a:p>
          </p:txBody>
        </p:sp>
      </p:grpSp>
      <p:sp>
        <p:nvSpPr>
          <p:cNvPr id="9" name="Rectangle 8"/>
          <p:cNvSpPr/>
          <p:nvPr userDrawn="1"/>
        </p:nvSpPr>
        <p:spPr>
          <a:xfrm rot="16200000">
            <a:off x="7124701" y="1471612"/>
            <a:ext cx="3378200" cy="523875"/>
          </a:xfrm>
          <a:prstGeom prst="rect">
            <a:avLst/>
          </a:prstGeom>
        </p:spPr>
        <p:txBody>
          <a:bodyPr>
            <a:spAutoFit/>
          </a:bodyPr>
          <a:lstStyle/>
          <a:p>
            <a:pPr algn="ctr" defTabSz="457200">
              <a:defRPr/>
            </a:pPr>
            <a:r>
              <a:rPr lang="en-US" sz="2800" dirty="0">
                <a:solidFill>
                  <a:srgbClr val="FFFFFF"/>
                </a:solidFill>
                <a:latin typeface="Century Gothic" panose="020B0502020202020204" pitchFamily="34" charset="0"/>
                <a:cs typeface="Arial" charset="0"/>
              </a:rPr>
              <a:t>ENVIRONMENTAL</a:t>
            </a:r>
            <a:endParaRPr lang="en-US" sz="2800" dirty="0">
              <a:solidFill>
                <a:srgbClr val="FFFFFF"/>
              </a:solidFill>
              <a:cs typeface="Arial" charset="0"/>
            </a:endParaRPr>
          </a:p>
        </p:txBody>
      </p:sp>
      <p:pic>
        <p:nvPicPr>
          <p:cNvPr id="10" name="Picture 9"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3275" cy="420687"/>
          </a:xfrm>
          <a:prstGeom prst="rect">
            <a:avLst/>
          </a:prstGeom>
          <a:noFill/>
          <a:ln w="9525">
            <a:noFill/>
            <a:miter lim="800000"/>
            <a:headEnd/>
            <a:tailEnd/>
          </a:ln>
        </p:spPr>
      </p:pic>
    </p:spTree>
    <p:extLst>
      <p:ext uri="{BB962C8B-B14F-4D97-AF65-F5344CB8AC3E}">
        <p14:creationId xmlns:p14="http://schemas.microsoft.com/office/powerpoint/2010/main" val="1546721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ultiple Industry Divider Page">
    <p:spTree>
      <p:nvGrpSpPr>
        <p:cNvPr id="1" name=""/>
        <p:cNvGrpSpPr/>
        <p:nvPr/>
      </p:nvGrpSpPr>
      <p:grpSpPr>
        <a:xfrm>
          <a:off x="0" y="0"/>
          <a:ext cx="0" cy="0"/>
          <a:chOff x="0" y="0"/>
          <a:chExt cx="0" cy="0"/>
        </a:xfrm>
      </p:grpSpPr>
      <p:sp>
        <p:nvSpPr>
          <p:cNvPr id="2" name="TextBox 1"/>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3" name="Rectangle 2"/>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5559243E-FF76-4EFA-ADDD-923D345F3FEF}"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4" name="Picture 3" descr="USI LOGO_478x250.jpg"/>
          <p:cNvPicPr>
            <a:picLocks noChangeAspect="1"/>
          </p:cNvPicPr>
          <p:nvPr userDrawn="1"/>
        </p:nvPicPr>
        <p:blipFill>
          <a:blip r:embed="rId2"/>
          <a:srcRect/>
          <a:stretch>
            <a:fillRect/>
          </a:stretch>
        </p:blipFill>
        <p:spPr bwMode="auto">
          <a:xfrm>
            <a:off x="892175" y="5441950"/>
            <a:ext cx="1074738" cy="561975"/>
          </a:xfrm>
          <a:prstGeom prst="rect">
            <a:avLst/>
          </a:prstGeom>
          <a:noFill/>
          <a:ln w="9525">
            <a:noFill/>
            <a:miter lim="800000"/>
            <a:headEnd/>
            <a:tailEnd/>
          </a:ln>
        </p:spPr>
      </p:pic>
      <p:cxnSp>
        <p:nvCxnSpPr>
          <p:cNvPr id="5" name="Straight Connector 4"/>
          <p:cNvCxnSpPr/>
          <p:nvPr userDrawn="1"/>
        </p:nvCxnSpPr>
        <p:spPr>
          <a:xfrm>
            <a:off x="2141538" y="5105400"/>
            <a:ext cx="0" cy="1216025"/>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srcRect/>
          <a:stretch>
            <a:fillRect/>
          </a:stretch>
        </p:blipFill>
        <p:spPr bwMode="auto">
          <a:xfrm>
            <a:off x="3175" y="-17463"/>
            <a:ext cx="9144000" cy="4845051"/>
          </a:xfrm>
          <a:prstGeom prst="rect">
            <a:avLst/>
          </a:prstGeom>
          <a:noFill/>
          <a:ln w="9525">
            <a:noFill/>
            <a:miter lim="800000"/>
            <a:headEnd/>
            <a:tailEnd/>
          </a:ln>
        </p:spPr>
      </p:pic>
    </p:spTree>
    <p:extLst>
      <p:ext uri="{BB962C8B-B14F-4D97-AF65-F5344CB8AC3E}">
        <p14:creationId xmlns:p14="http://schemas.microsoft.com/office/powerpoint/2010/main" val="223858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P&amp;C 4X4 Report Template">
    <p:spTree>
      <p:nvGrpSpPr>
        <p:cNvPr id="1" name=""/>
        <p:cNvGrpSpPr/>
        <p:nvPr/>
      </p:nvGrpSpPr>
      <p:grpSpPr>
        <a:xfrm>
          <a:off x="0" y="0"/>
          <a:ext cx="0" cy="0"/>
          <a:chOff x="0" y="0"/>
          <a:chExt cx="0" cy="0"/>
        </a:xfrm>
      </p:grpSpPr>
      <p:sp>
        <p:nvSpPr>
          <p:cNvPr id="5" name="txtTransparentWatermark"/>
          <p:cNvSpPr txBox="1"/>
          <p:nvPr userDrawn="1"/>
        </p:nvSpPr>
        <p:spPr>
          <a:xfrm>
            <a:off x="6096000" y="6223000"/>
            <a:ext cx="2540000" cy="276999"/>
          </a:xfrm>
          <a:prstGeom prst="rect">
            <a:avLst/>
          </a:prstGeom>
          <a:noFill/>
        </p:spPr>
        <p:txBody>
          <a:bodyPr vert="horz" rtlCol="0">
            <a:spAutoFit/>
          </a:bodyPr>
          <a:lstStyle/>
          <a:p>
            <a:r>
              <a:rPr lang="en-US" sz="600" dirty="0">
                <a:solidFill>
                  <a:srgbClr val="FFFFFF"/>
                </a:solidFill>
                <a:latin typeface="Century Gothic" panose="020B0502020202020204" pitchFamily="34" charset="0"/>
              </a:rPr>
              <a:t>USI Confidential &amp; Proprietary – PC document - </a:t>
            </a:r>
          </a:p>
          <a:p>
            <a:r>
              <a:rPr lang="en-US" sz="600" dirty="0">
                <a:solidFill>
                  <a:srgbClr val="FFFFFF"/>
                </a:solidFill>
                <a:latin typeface="Century Gothic" panose="020B0502020202020204" pitchFamily="34" charset="0"/>
              </a:rPr>
              <a:t>Joanna Schaffer  April 21, 2017 : 12:58:38</a:t>
            </a:r>
          </a:p>
        </p:txBody>
      </p:sp>
      <p:sp>
        <p:nvSpPr>
          <p:cNvPr id="2" name="txtTransparentWatermark"/>
          <p:cNvSpPr txBox="1"/>
          <p:nvPr userDrawn="1"/>
        </p:nvSpPr>
        <p:spPr>
          <a:xfrm>
            <a:off x="6096000" y="6223000"/>
            <a:ext cx="2540000" cy="276999"/>
          </a:xfrm>
          <a:prstGeom prst="rect">
            <a:avLst/>
          </a:prstGeom>
          <a:noFill/>
        </p:spPr>
        <p:txBody>
          <a:bodyPr vert="horz" rtlCol="0">
            <a:spAutoFit/>
          </a:bodyPr>
          <a:lstStyle/>
          <a:p>
            <a:r>
              <a:rPr lang="en-US" sz="600" dirty="0">
                <a:solidFill>
                  <a:srgbClr val="FFFFFF"/>
                </a:solidFill>
                <a:latin typeface="Century Gothic" panose="020B0502020202020204" pitchFamily="34" charset="0"/>
              </a:rPr>
              <a:t>USI Confidential &amp; Proprietary – PC document - </a:t>
            </a:r>
          </a:p>
          <a:p>
            <a:r>
              <a:rPr lang="en-US" sz="600" dirty="0">
                <a:solidFill>
                  <a:srgbClr val="FFFFFF"/>
                </a:solidFill>
                <a:latin typeface="Century Gothic" panose="020B0502020202020204" pitchFamily="34" charset="0"/>
              </a:rPr>
              <a:t>Joanna Schaffer  April 21, 2017 : 12:58:38</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22414"/>
          </a:xfrm>
          <a:prstGeom prst="rect">
            <a:avLst/>
          </a:prstGeom>
        </p:spPr>
      </p:pic>
      <p:sp>
        <p:nvSpPr>
          <p:cNvPr id="6" name="TextBox 5"/>
          <p:cNvSpPr txBox="1"/>
          <p:nvPr userDrawn="1"/>
        </p:nvSpPr>
        <p:spPr>
          <a:xfrm>
            <a:off x="338443" y="6678900"/>
            <a:ext cx="2376396" cy="184666"/>
          </a:xfrm>
          <a:prstGeom prst="rect">
            <a:avLst/>
          </a:prstGeom>
          <a:noFill/>
        </p:spPr>
        <p:txBody>
          <a:bodyPr wrap="square">
            <a:spAutoFit/>
          </a:bodyPr>
          <a:lstStyle/>
          <a:p>
            <a:pPr defTabSz="449505">
              <a:defRPr/>
            </a:pPr>
            <a:r>
              <a:rPr lang="en-US" sz="600" dirty="0">
                <a:solidFill>
                  <a:schemeClr val="tx1">
                    <a:lumMod val="50000"/>
                    <a:lumOff val="50000"/>
                  </a:schemeClr>
                </a:solidFill>
                <a:latin typeface="Arial" pitchFamily="34" charset="0"/>
                <a:ea typeface="ＭＳ Ｐゴシック" charset="-128"/>
                <a:cs typeface="Arial" pitchFamily="34" charset="0"/>
              </a:rPr>
              <a:t>© 2014-2016 USI Insurance Services. All rights reserved.</a:t>
            </a:r>
          </a:p>
        </p:txBody>
      </p:sp>
      <p:sp>
        <p:nvSpPr>
          <p:cNvPr id="4" name="Rectangle 3"/>
          <p:cNvSpPr>
            <a:spLocks noChangeArrowheads="1"/>
          </p:cNvSpPr>
          <p:nvPr userDrawn="1"/>
        </p:nvSpPr>
        <p:spPr bwMode="white">
          <a:xfrm>
            <a:off x="8085223" y="6574951"/>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  </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505" y="617161"/>
            <a:ext cx="805463" cy="409845"/>
          </a:xfrm>
          <a:prstGeom prst="rect">
            <a:avLst/>
          </a:prstGeom>
        </p:spPr>
      </p:pic>
      <p:sp>
        <p:nvSpPr>
          <p:cNvPr id="9" name="Rectangle 8"/>
          <p:cNvSpPr/>
          <p:nvPr userDrawn="1"/>
        </p:nvSpPr>
        <p:spPr>
          <a:xfrm>
            <a:off x="343054" y="6463609"/>
            <a:ext cx="7917026" cy="276999"/>
          </a:xfrm>
          <a:prstGeom prst="rect">
            <a:avLst/>
          </a:prstGeom>
        </p:spPr>
        <p:txBody>
          <a:bodyPr wrap="square">
            <a:spAutoFit/>
          </a:bodyPr>
          <a:lstStyle/>
          <a:p>
            <a:pPr marR="0">
              <a:spcBef>
                <a:spcPts val="0"/>
              </a:spcBef>
              <a:spcAft>
                <a:spcPts val="0"/>
              </a:spcAft>
            </a:pPr>
            <a:r>
              <a:rPr lang="en-US" sz="6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Estimates are illustrative given data limitation, may not be cumulative, and are subject to change based on carrier underwriting. CONFIDENTIAL AND PROPRIETARY: This document is confidential and proprietary information of USI Insurance Services, LLC ("USI"). Recipient agrees not to copy, reproduce or distribute this document, in whole or in part, without the prior written consent of USI.</a:t>
            </a:r>
            <a:endParaRPr lang="en-US" sz="6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_BUWaterMark"/>
          <p:cNvSpPr txBox="1"/>
          <p:nvPr userDrawn="1"/>
        </p:nvSpPr>
        <p:spPr>
          <a:xfrm>
            <a:off x="1828800" y="3244334"/>
            <a:ext cx="5486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i="0" u="none" strike="noStrike" kern="1200" baseline="0" dirty="0">
                <a:solidFill>
                  <a:schemeClr val="bg1"/>
                </a:solidFill>
                <a:latin typeface="+mn-lt"/>
                <a:ea typeface="+mn-ea"/>
                <a:cs typeface="+mn-cs"/>
              </a:rPr>
              <a:t>Confidential &amp; Proprietary – P&amp;C Presentation</a:t>
            </a:r>
            <a:endParaRPr lang="en-US" dirty="0">
              <a:solidFill>
                <a:schemeClr val="bg1"/>
              </a:solidFill>
            </a:endParaRPr>
          </a:p>
        </p:txBody>
      </p:sp>
    </p:spTree>
    <p:extLst>
      <p:ext uri="{BB962C8B-B14F-4D97-AF65-F5344CB8AC3E}">
        <p14:creationId xmlns:p14="http://schemas.microsoft.com/office/powerpoint/2010/main" val="76770291"/>
      </p:ext>
    </p:extLst>
  </p:cSld>
  <p:clrMapOvr>
    <a:masterClrMapping/>
  </p:clrMapOvr>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afety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7450" y="6041661"/>
            <a:ext cx="1037498" cy="527850"/>
          </a:xfrm>
          <a:prstGeom prst="rect">
            <a:avLst/>
          </a:prstGeom>
        </p:spPr>
      </p:pic>
      <p:cxnSp>
        <p:nvCxnSpPr>
          <p:cNvPr id="7" name="Straight Connector 6"/>
          <p:cNvCxnSpPr/>
          <p:nvPr userDrawn="1"/>
        </p:nvCxnSpPr>
        <p:spPr>
          <a:xfrm>
            <a:off x="7404406" y="6023373"/>
            <a:ext cx="0" cy="544446"/>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stretch>
            <a:fillRect/>
          </a:stretch>
        </p:blipFill>
        <p:spPr>
          <a:xfrm>
            <a:off x="-48" y="840"/>
            <a:ext cx="9144047" cy="5867431"/>
          </a:xfrm>
          <a:prstGeom prst="rect">
            <a:avLst/>
          </a:prstGeom>
        </p:spPr>
      </p:pic>
      <p:sp>
        <p:nvSpPr>
          <p:cNvPr id="6" name="Rectangle 5"/>
          <p:cNvSpPr/>
          <p:nvPr userDrawn="1"/>
        </p:nvSpPr>
        <p:spPr>
          <a:xfrm>
            <a:off x="89452" y="6581001"/>
            <a:ext cx="9054548" cy="276999"/>
          </a:xfrm>
          <a:prstGeom prst="rect">
            <a:avLst/>
          </a:prstGeom>
        </p:spPr>
        <p:txBody>
          <a:bodyPr wrap="square">
            <a:spAutoFit/>
          </a:bodyPr>
          <a:lstStyle/>
          <a:p>
            <a:r>
              <a:rPr lang="en-US" sz="6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r>
              <a:rPr lang="en-US" sz="600" dirty="0">
                <a:solidFill>
                  <a:schemeClr val="tx1">
                    <a:lumMod val="50000"/>
                    <a:lumOff val="50000"/>
                  </a:schemeClr>
                </a:solidFill>
                <a:latin typeface="Century Gothic" panose="020B0502020202020204" pitchFamily="34" charset="0"/>
                <a:ea typeface="ＭＳ Ｐゴシック" charset="-128"/>
                <a:cs typeface="Arial" pitchFamily="34" charset="0"/>
              </a:rPr>
              <a:t>© 2014-2017 USI Insurance Services. All rights reserved. </a:t>
            </a:r>
            <a:endParaRPr lang="en-US" sz="6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302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67613" y="6042025"/>
            <a:ext cx="10366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7404100" y="6022975"/>
            <a:ext cx="0" cy="544513"/>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userDrawn="1"/>
        </p:nvSpPr>
        <p:spPr bwMode="auto">
          <a:xfrm>
            <a:off x="88900" y="6581775"/>
            <a:ext cx="896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600" dirty="0">
                <a:solidFill>
                  <a:srgbClr val="7F7F7F"/>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r>
              <a:rPr lang="en-US" altLang="en-US" sz="600" dirty="0">
                <a:solidFill>
                  <a:srgbClr val="7F7F7F"/>
                </a:solidFill>
                <a:latin typeface="Century Gothic" panose="020B0502020202020204" pitchFamily="34" charset="0"/>
                <a:ea typeface="ＭＳ Ｐゴシック" panose="020B0600070205080204" pitchFamily="34" charset="-128"/>
                <a:cs typeface="Times New Roman" panose="02020603050405020304" pitchFamily="18" charset="0"/>
              </a:rPr>
              <a:t>© 2014 USI Insurance Services. All rights reserved. </a:t>
            </a:r>
            <a:endParaRPr lang="en-US" altLang="en-US" sz="600" dirty="0">
              <a:solidFill>
                <a:srgbClr val="7F7F7F"/>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userDrawn="1"/>
        </p:nvPicPr>
        <p:blipFill>
          <a:blip r:embed="rId3"/>
          <a:stretch>
            <a:fillRect/>
          </a:stretch>
        </p:blipFill>
        <p:spPr>
          <a:xfrm>
            <a:off x="1474" y="1444"/>
            <a:ext cx="9142525" cy="5866455"/>
          </a:xfrm>
          <a:prstGeom prst="rect">
            <a:avLst/>
          </a:prstGeom>
        </p:spPr>
      </p:pic>
    </p:spTree>
    <p:extLst>
      <p:ext uri="{BB962C8B-B14F-4D97-AF65-F5344CB8AC3E}">
        <p14:creationId xmlns:p14="http://schemas.microsoft.com/office/powerpoint/2010/main" val="463415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ss Trending">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338138" y="6678613"/>
            <a:ext cx="2376487" cy="185737"/>
          </a:xfrm>
          <a:prstGeom prst="rect">
            <a:avLst/>
          </a:prstGeom>
          <a:noFill/>
          <a:ln>
            <a:noFill/>
          </a:ln>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600" dirty="0">
                <a:solidFill>
                  <a:srgbClr val="7F7F7F"/>
                </a:solidFill>
                <a:ea typeface="ＭＳ Ｐゴシック" panose="020B0600070205080204" pitchFamily="34" charset="-128"/>
              </a:rPr>
              <a:t>© 2014 USI Insurance Services. All rights reserved.</a:t>
            </a:r>
          </a:p>
        </p:txBody>
      </p:sp>
      <p:sp>
        <p:nvSpPr>
          <p:cNvPr id="3" name="Rectangle 7"/>
          <p:cNvSpPr>
            <a:spLocks noChangeArrowheads="1"/>
          </p:cNvSpPr>
          <p:nvPr userDrawn="1"/>
        </p:nvSpPr>
        <p:spPr bwMode="white">
          <a:xfrm>
            <a:off x="8085138" y="6575425"/>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a:solidFill>
                  <a:schemeClr val="tx1"/>
                </a:solidFill>
                <a:latin typeface="Arial" panose="020B0604020202020204" pitchFamily="34" charset="0"/>
                <a:cs typeface="Arial" panose="020B0604020202020204" pitchFamily="34" charset="0"/>
              </a:defRPr>
            </a:lvl1pPr>
            <a:lvl2pPr marL="742950" indent="-285750" defTabSz="887413">
              <a:defRPr>
                <a:solidFill>
                  <a:schemeClr val="tx1"/>
                </a:solidFill>
                <a:latin typeface="Arial" panose="020B0604020202020204" pitchFamily="34" charset="0"/>
                <a:cs typeface="Arial" panose="020B0604020202020204" pitchFamily="34" charset="0"/>
              </a:defRPr>
            </a:lvl2pPr>
            <a:lvl3pPr marL="1143000" indent="-228600" defTabSz="887413">
              <a:defRPr>
                <a:solidFill>
                  <a:schemeClr val="tx1"/>
                </a:solidFill>
                <a:latin typeface="Arial" panose="020B0604020202020204" pitchFamily="34" charset="0"/>
                <a:cs typeface="Arial" panose="020B0604020202020204" pitchFamily="34" charset="0"/>
              </a:defRPr>
            </a:lvl3pPr>
            <a:lvl4pPr marL="1600200" indent="-228600" defTabSz="887413">
              <a:defRPr>
                <a:solidFill>
                  <a:schemeClr val="tx1"/>
                </a:solidFill>
                <a:latin typeface="Arial" panose="020B0604020202020204" pitchFamily="34" charset="0"/>
                <a:cs typeface="Arial" panose="020B0604020202020204" pitchFamily="34" charset="0"/>
              </a:defRPr>
            </a:lvl4pPr>
            <a:lvl5pPr marL="2057400" indent="-228600" defTabSz="887413">
              <a:defRPr>
                <a:solidFill>
                  <a:schemeClr val="tx1"/>
                </a:solidFill>
                <a:latin typeface="Arial" panose="020B0604020202020204" pitchFamily="34" charset="0"/>
                <a:cs typeface="Arial" panose="020B0604020202020204" pitchFamily="34" charset="0"/>
              </a:defRPr>
            </a:lvl5pPr>
            <a:lvl6pPr marL="25146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900" dirty="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rPr>
              <a:t>|  </a:t>
            </a:r>
            <a:fld id="{A554D9F3-E4A7-42D2-AF7F-709CDD290305}" type="slidenum">
              <a:rPr lang="en-US" altLang="en-US" sz="90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rPr>
              <a:pPr algn="r" eaLnBrk="1" hangingPunct="1"/>
              <a:t>‹#›</a:t>
            </a:fld>
            <a:endParaRPr lang="en-US" altLang="en-US" sz="900" dirty="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11113"/>
            <a:ext cx="9164638" cy="153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11113"/>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5438" y="617537"/>
            <a:ext cx="8048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sp>
        <p:nvSpPr>
          <p:cNvPr id="8" name="Content Placeholder 23"/>
          <p:cNvSpPr>
            <a:spLocks noGrp="1"/>
          </p:cNvSpPr>
          <p:nvPr>
            <p:ph sz="quarter" idx="10"/>
          </p:nvPr>
        </p:nvSpPr>
        <p:spPr>
          <a:xfrm>
            <a:off x="325438" y="1775638"/>
            <a:ext cx="8520850" cy="4529470"/>
          </a:xfrm>
        </p:spPr>
        <p:txBody>
          <a:bodyPr/>
          <a:lstStyle>
            <a:lvl1pPr>
              <a:defRPr b="1">
                <a:solidFill>
                  <a:schemeClr val="accent5">
                    <a:lumMod val="75000"/>
                  </a:schemeClr>
                </a:solidFill>
              </a:defRPr>
            </a:lvl1pPr>
            <a:lvl2pPr>
              <a:defRPr>
                <a:solidFill>
                  <a:schemeClr val="accent5">
                    <a:lumMod val="75000"/>
                  </a:schemeClr>
                </a:solidFill>
              </a:defRPr>
            </a:lvl2pPr>
            <a:lvl4pPr>
              <a:defRPr i="1"/>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1257300" y="460767"/>
            <a:ext cx="0" cy="694933"/>
          </a:xfrm>
          <a:prstGeom prst="line">
            <a:avLst/>
          </a:prstGeom>
          <a:noFill/>
          <a:ln w="12700" cap="flat" cmpd="sng" algn="ctr">
            <a:solidFill>
              <a:srgbClr val="FFFFFF"/>
            </a:solidFill>
            <a:prstDash val="solid"/>
          </a:ln>
          <a:effectLst/>
        </p:spPr>
      </p:cxnSp>
    </p:spTree>
    <p:extLst>
      <p:ext uri="{BB962C8B-B14F-4D97-AF65-F5344CB8AC3E}">
        <p14:creationId xmlns:p14="http://schemas.microsoft.com/office/powerpoint/2010/main" val="1606631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rvice Plan">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338138" y="6678613"/>
            <a:ext cx="2376487" cy="185737"/>
          </a:xfrm>
          <a:prstGeom prst="rect">
            <a:avLst/>
          </a:prstGeom>
          <a:noFill/>
          <a:ln>
            <a:noFill/>
          </a:ln>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600" dirty="0">
                <a:solidFill>
                  <a:srgbClr val="7F7F7F"/>
                </a:solidFill>
                <a:ea typeface="ＭＳ Ｐゴシック" panose="020B0600070205080204" pitchFamily="34" charset="-128"/>
              </a:rPr>
              <a:t>© 2014 USI Insurance Services. All rights reserved.</a:t>
            </a:r>
          </a:p>
        </p:txBody>
      </p:sp>
      <p:sp>
        <p:nvSpPr>
          <p:cNvPr id="3" name="Rectangle 7"/>
          <p:cNvSpPr>
            <a:spLocks noChangeArrowheads="1"/>
          </p:cNvSpPr>
          <p:nvPr userDrawn="1"/>
        </p:nvSpPr>
        <p:spPr bwMode="white">
          <a:xfrm>
            <a:off x="8085138" y="6575425"/>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a:solidFill>
                  <a:schemeClr val="tx1"/>
                </a:solidFill>
                <a:latin typeface="Arial" panose="020B0604020202020204" pitchFamily="34" charset="0"/>
                <a:cs typeface="Arial" panose="020B0604020202020204" pitchFamily="34" charset="0"/>
              </a:defRPr>
            </a:lvl1pPr>
            <a:lvl2pPr marL="742950" indent="-285750" defTabSz="887413">
              <a:defRPr>
                <a:solidFill>
                  <a:schemeClr val="tx1"/>
                </a:solidFill>
                <a:latin typeface="Arial" panose="020B0604020202020204" pitchFamily="34" charset="0"/>
                <a:cs typeface="Arial" panose="020B0604020202020204" pitchFamily="34" charset="0"/>
              </a:defRPr>
            </a:lvl2pPr>
            <a:lvl3pPr marL="1143000" indent="-228600" defTabSz="887413">
              <a:defRPr>
                <a:solidFill>
                  <a:schemeClr val="tx1"/>
                </a:solidFill>
                <a:latin typeface="Arial" panose="020B0604020202020204" pitchFamily="34" charset="0"/>
                <a:cs typeface="Arial" panose="020B0604020202020204" pitchFamily="34" charset="0"/>
              </a:defRPr>
            </a:lvl3pPr>
            <a:lvl4pPr marL="1600200" indent="-228600" defTabSz="887413">
              <a:defRPr>
                <a:solidFill>
                  <a:schemeClr val="tx1"/>
                </a:solidFill>
                <a:latin typeface="Arial" panose="020B0604020202020204" pitchFamily="34" charset="0"/>
                <a:cs typeface="Arial" panose="020B0604020202020204" pitchFamily="34" charset="0"/>
              </a:defRPr>
            </a:lvl4pPr>
            <a:lvl5pPr marL="2057400" indent="-228600" defTabSz="887413">
              <a:defRPr>
                <a:solidFill>
                  <a:schemeClr val="tx1"/>
                </a:solidFill>
                <a:latin typeface="Arial" panose="020B0604020202020204" pitchFamily="34" charset="0"/>
                <a:cs typeface="Arial" panose="020B0604020202020204" pitchFamily="34" charset="0"/>
              </a:defRPr>
            </a:lvl5pPr>
            <a:lvl6pPr marL="25146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900" dirty="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rPr>
              <a:t>|  </a:t>
            </a:r>
            <a:fld id="{A554D9F3-E4A7-42D2-AF7F-709CDD290305}" type="slidenum">
              <a:rPr lang="en-US" altLang="en-US" sz="90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rPr>
              <a:pPr algn="r" eaLnBrk="1" hangingPunct="1"/>
              <a:t>‹#›</a:t>
            </a:fld>
            <a:endParaRPr lang="en-US" altLang="en-US" sz="900" dirty="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11113"/>
            <a:ext cx="9164638" cy="153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11113"/>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5438" y="617537"/>
            <a:ext cx="8048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userDrawn="1"/>
        </p:nvCxnSpPr>
        <p:spPr>
          <a:xfrm>
            <a:off x="1257300" y="460767"/>
            <a:ext cx="0" cy="694933"/>
          </a:xfrm>
          <a:prstGeom prst="line">
            <a:avLst/>
          </a:prstGeom>
          <a:noFill/>
          <a:ln w="12700" cap="flat" cmpd="sng" algn="ctr">
            <a:solidFill>
              <a:srgbClr val="FFFFFF"/>
            </a:solidFill>
            <a:prstDash val="solid"/>
          </a:ln>
          <a:effectLst/>
        </p:spPr>
      </p:cxnSp>
      <p:sp>
        <p:nvSpPr>
          <p:cNvPr id="26"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2957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ch Overview">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241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p:cNvSpPr txBox="1">
            <a:spLocks noChangeArrowheads="1"/>
          </p:cNvSpPr>
          <p:nvPr userDrawn="1"/>
        </p:nvSpPr>
        <p:spPr bwMode="auto">
          <a:xfrm>
            <a:off x="338138" y="6678613"/>
            <a:ext cx="23764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00" dirty="0">
                <a:solidFill>
                  <a:srgbClr val="7F7F7F"/>
                </a:solidFill>
                <a:ea typeface="ＭＳ Ｐゴシック" panose="020B0600070205080204" pitchFamily="34" charset="-128"/>
              </a:rPr>
              <a:t>© 2014 USI Insurance Services. All rights reserved.</a:t>
            </a:r>
          </a:p>
        </p:txBody>
      </p:sp>
      <p:sp>
        <p:nvSpPr>
          <p:cNvPr id="4" name="Rectangle 8"/>
          <p:cNvSpPr>
            <a:spLocks noChangeArrowheads="1"/>
          </p:cNvSpPr>
          <p:nvPr userDrawn="1"/>
        </p:nvSpPr>
        <p:spPr bwMode="white">
          <a:xfrm>
            <a:off x="8085138" y="6575425"/>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a:solidFill>
                  <a:schemeClr val="tx1"/>
                </a:solidFill>
                <a:latin typeface="Arial" panose="020B0604020202020204" pitchFamily="34" charset="0"/>
                <a:cs typeface="Arial" panose="020B0604020202020204" pitchFamily="34" charset="0"/>
              </a:defRPr>
            </a:lvl1pPr>
            <a:lvl2pPr marL="742950" indent="-285750" defTabSz="887413">
              <a:defRPr>
                <a:solidFill>
                  <a:schemeClr val="tx1"/>
                </a:solidFill>
                <a:latin typeface="Arial" panose="020B0604020202020204" pitchFamily="34" charset="0"/>
                <a:cs typeface="Arial" panose="020B0604020202020204" pitchFamily="34" charset="0"/>
              </a:defRPr>
            </a:lvl2pPr>
            <a:lvl3pPr marL="1143000" indent="-228600" defTabSz="887413">
              <a:defRPr>
                <a:solidFill>
                  <a:schemeClr val="tx1"/>
                </a:solidFill>
                <a:latin typeface="Arial" panose="020B0604020202020204" pitchFamily="34" charset="0"/>
                <a:cs typeface="Arial" panose="020B0604020202020204" pitchFamily="34" charset="0"/>
              </a:defRPr>
            </a:lvl3pPr>
            <a:lvl4pPr marL="1600200" indent="-228600" defTabSz="887413">
              <a:defRPr>
                <a:solidFill>
                  <a:schemeClr val="tx1"/>
                </a:solidFill>
                <a:latin typeface="Arial" panose="020B0604020202020204" pitchFamily="34" charset="0"/>
                <a:cs typeface="Arial" panose="020B0604020202020204" pitchFamily="34" charset="0"/>
              </a:defRPr>
            </a:lvl4pPr>
            <a:lvl5pPr marL="2057400" indent="-228600" defTabSz="887413">
              <a:defRPr>
                <a:solidFill>
                  <a:schemeClr val="tx1"/>
                </a:solidFill>
                <a:latin typeface="Arial" panose="020B0604020202020204" pitchFamily="34" charset="0"/>
                <a:cs typeface="Arial" panose="020B0604020202020204" pitchFamily="34" charset="0"/>
              </a:defRPr>
            </a:lvl5pPr>
            <a:lvl6pPr marL="25146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874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900" dirty="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rPr>
              <a:t>|  </a:t>
            </a:r>
            <a:fld id="{C5B0224E-29CD-4B22-8A64-9F1DD3843175}" type="slidenum">
              <a:rPr lang="en-US" altLang="en-US" sz="90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rPr>
              <a:pPr algn="r"/>
              <a:t>‹#›</a:t>
            </a:fld>
            <a:endParaRPr lang="en-US" altLang="en-US" sz="900" dirty="0">
              <a:solidFill>
                <a:srgbClr val="245397"/>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7" name="Rectangle 6"/>
          <p:cNvSpPr/>
          <p:nvPr userDrawn="1"/>
        </p:nvSpPr>
        <p:spPr>
          <a:xfrm>
            <a:off x="0" y="-11113"/>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5438" y="617538"/>
            <a:ext cx="8048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3"/>
          <p:cNvSpPr>
            <a:spLocks noGrp="1"/>
          </p:cNvSpPr>
          <p:nvPr>
            <p:ph sz="quarter" idx="10"/>
          </p:nvPr>
        </p:nvSpPr>
        <p:spPr>
          <a:xfrm>
            <a:off x="325438" y="1775638"/>
            <a:ext cx="8520850" cy="4529470"/>
          </a:xfrm>
        </p:spPr>
        <p:txBody>
          <a:bodyPr/>
          <a:lstStyle>
            <a:lvl1pPr>
              <a:defRPr b="1">
                <a:solidFill>
                  <a:schemeClr val="accent5">
                    <a:lumMod val="75000"/>
                  </a:schemeClr>
                </a:solidFill>
              </a:defRPr>
            </a:lvl1pPr>
            <a:lvl2pPr>
              <a:defRPr>
                <a:solidFill>
                  <a:schemeClr val="accent5">
                    <a:lumMod val="75000"/>
                  </a:schemeClr>
                </a:solidFill>
              </a:defRPr>
            </a:lvl2pPr>
            <a:lvl4pPr>
              <a:defRPr i="1"/>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1257300" y="460767"/>
            <a:ext cx="0" cy="694933"/>
          </a:xfrm>
          <a:prstGeom prst="line">
            <a:avLst/>
          </a:prstGeom>
          <a:noFill/>
          <a:ln w="12700" cap="flat" cmpd="sng" algn="ctr">
            <a:solidFill>
              <a:srgbClr val="FFFFFF"/>
            </a:solidFill>
            <a:prstDash val="solid"/>
          </a:ln>
          <a:effectLst/>
        </p:spPr>
      </p:cxnSp>
      <p:sp>
        <p:nvSpPr>
          <p:cNvPr id="11"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73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mni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1588" y="0"/>
            <a:ext cx="9142412" cy="1533525"/>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F3E7EA6D-F24A-44CD-BBC7-507DA321A978}"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5" name="Picture 4"/>
          <p:cNvPicPr>
            <a:picLocks noChangeAspect="1"/>
          </p:cNvPicPr>
          <p:nvPr userDrawn="1"/>
        </p:nvPicPr>
        <p:blipFill>
          <a:blip r:embed="rId3"/>
          <a:srcRect/>
          <a:stretch>
            <a:fillRect/>
          </a:stretch>
        </p:blipFill>
        <p:spPr bwMode="auto">
          <a:xfrm>
            <a:off x="325438" y="617538"/>
            <a:ext cx="804862" cy="409575"/>
          </a:xfrm>
          <a:prstGeom prst="rect">
            <a:avLst/>
          </a:prstGeom>
          <a:noFill/>
          <a:ln w="9525">
            <a:noFill/>
            <a:miter lim="800000"/>
            <a:headEnd/>
            <a:tailEnd/>
          </a:ln>
        </p:spPr>
      </p:pic>
    </p:spTree>
    <p:extLst>
      <p:ext uri="{BB962C8B-B14F-4D97-AF65-F5344CB8AC3E}">
        <p14:creationId xmlns:p14="http://schemas.microsoft.com/office/powerpoint/2010/main" val="2157625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USI ONE P&amp;C Slide">
    <p:spTree>
      <p:nvGrpSpPr>
        <p:cNvPr id="1" name=""/>
        <p:cNvGrpSpPr/>
        <p:nvPr/>
      </p:nvGrpSpPr>
      <p:grpSpPr>
        <a:xfrm>
          <a:off x="0" y="0"/>
          <a:ext cx="0" cy="0"/>
          <a:chOff x="0" y="0"/>
          <a:chExt cx="0" cy="0"/>
        </a:xfrm>
      </p:grpSpPr>
      <p:sp>
        <p:nvSpPr>
          <p:cNvPr id="2" name="txtTransparentWatermark"/>
          <p:cNvSpPr txBox="1"/>
          <p:nvPr userDrawn="1"/>
        </p:nvSpPr>
        <p:spPr>
          <a:xfrm>
            <a:off x="6096000" y="6223000"/>
            <a:ext cx="2540000" cy="276999"/>
          </a:xfrm>
          <a:prstGeom prst="rect">
            <a:avLst/>
          </a:prstGeom>
          <a:noFill/>
        </p:spPr>
        <p:txBody>
          <a:bodyPr vert="horz" rtlCol="0">
            <a:spAutoFit/>
          </a:bodyPr>
          <a:lstStyle/>
          <a:p>
            <a:r>
              <a:rPr lang="en-US" sz="600">
                <a:solidFill>
                  <a:srgbClr val="FFFFFF"/>
                </a:solidFill>
                <a:latin typeface="Century Gothic" panose="020B0502020202020204" pitchFamily="34" charset="0"/>
              </a:rPr>
              <a:t>USI Confidential &amp; Proprietary – PC document - </a:t>
            </a:r>
          </a:p>
          <a:p>
            <a:r>
              <a:rPr lang="en-US" sz="600">
                <a:solidFill>
                  <a:srgbClr val="FFFFFF"/>
                </a:solidFill>
                <a:latin typeface="Century Gothic" panose="020B0502020202020204" pitchFamily="34" charset="0"/>
              </a:rPr>
              <a:t>Colleen Gatens  November 1, 2016 : 10:31:00</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6" t="658" r="542" b="5527"/>
          <a:stretch/>
        </p:blipFill>
        <p:spPr>
          <a:xfrm>
            <a:off x="0" y="197897"/>
            <a:ext cx="9144000" cy="666010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52400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5505" y="617161"/>
            <a:ext cx="805463" cy="409845"/>
          </a:xfrm>
          <a:prstGeom prst="rect">
            <a:avLst/>
          </a:prstGeom>
        </p:spPr>
      </p:pic>
      <p:sp>
        <p:nvSpPr>
          <p:cNvPr id="11" name="TextBox 10"/>
          <p:cNvSpPr txBox="1"/>
          <p:nvPr userDrawn="1"/>
        </p:nvSpPr>
        <p:spPr>
          <a:xfrm>
            <a:off x="338443" y="6678900"/>
            <a:ext cx="2376396" cy="184666"/>
          </a:xfrm>
          <a:prstGeom prst="rect">
            <a:avLst/>
          </a:prstGeom>
          <a:noFill/>
        </p:spPr>
        <p:txBody>
          <a:bodyPr wrap="square">
            <a:spAutoFit/>
          </a:bodyPr>
          <a:lstStyle/>
          <a:p>
            <a:pPr defTabSz="449505">
              <a:defRPr/>
            </a:pPr>
            <a:r>
              <a:rPr lang="en-US" sz="600" dirty="0">
                <a:solidFill>
                  <a:schemeClr val="tx1">
                    <a:lumMod val="50000"/>
                    <a:lumOff val="50000"/>
                  </a:schemeClr>
                </a:solidFill>
                <a:latin typeface="Arial" pitchFamily="34" charset="0"/>
                <a:ea typeface="ＭＳ Ｐゴシック" charset="-128"/>
                <a:cs typeface="Arial" pitchFamily="34" charset="0"/>
              </a:rPr>
              <a:t>© 2014-2016 USI Insurance Services. All rights reserved.</a:t>
            </a:r>
          </a:p>
        </p:txBody>
      </p:sp>
      <p:sp>
        <p:nvSpPr>
          <p:cNvPr id="14" name="TextBox 13"/>
          <p:cNvSpPr txBox="1"/>
          <p:nvPr userDrawn="1"/>
        </p:nvSpPr>
        <p:spPr>
          <a:xfrm>
            <a:off x="2807594" y="4974513"/>
            <a:ext cx="3000802" cy="1600438"/>
          </a:xfrm>
          <a:prstGeom prst="rect">
            <a:avLst/>
          </a:prstGeom>
          <a:noFill/>
        </p:spPr>
        <p:txBody>
          <a:bodyPr wrap="square" rtlCol="0">
            <a:spAutoFit/>
          </a:bodyPr>
          <a:lstStyle/>
          <a:p>
            <a:pPr algn="r" defTabSz="914400"/>
            <a:r>
              <a:rPr lang="en-US" sz="1400" dirty="0">
                <a:solidFill>
                  <a:schemeClr val="tx1">
                    <a:lumMod val="75000"/>
                    <a:lumOff val="25000"/>
                  </a:schemeClr>
                </a:solidFill>
                <a:latin typeface="Century Gothic" panose="020B0502020202020204" pitchFamily="34" charset="0"/>
              </a:rPr>
              <a:t>USI </a:t>
            </a:r>
            <a:r>
              <a:rPr lang="en-US" sz="1400" b="1" dirty="0">
                <a:solidFill>
                  <a:schemeClr val="tx1">
                    <a:lumMod val="75000"/>
                    <a:lumOff val="25000"/>
                  </a:schemeClr>
                </a:solidFill>
                <a:latin typeface="Century Gothic" panose="020B0502020202020204" pitchFamily="34" charset="0"/>
              </a:rPr>
              <a:t>ONE Advantage</a:t>
            </a:r>
            <a:r>
              <a:rPr lang="en-US" sz="1400" b="1" baseline="30000" dirty="0">
                <a:solidFill>
                  <a:schemeClr val="tx1">
                    <a:lumMod val="75000"/>
                    <a:lumOff val="25000"/>
                  </a:schemeClr>
                </a:solidFill>
                <a:latin typeface="Century Gothic" panose="020B0502020202020204" pitchFamily="34" charset="0"/>
              </a:rPr>
              <a:t>®</a:t>
            </a:r>
            <a:endParaRPr lang="en-US" sz="1400" baseline="30000" dirty="0">
              <a:solidFill>
                <a:schemeClr val="tx1">
                  <a:lumMod val="75000"/>
                  <a:lumOff val="25000"/>
                </a:schemeClr>
              </a:solidFill>
              <a:latin typeface="Century Gothic" panose="020B0502020202020204" pitchFamily="34" charset="0"/>
            </a:endParaRPr>
          </a:p>
          <a:p>
            <a:pPr algn="r" defTabSz="914400"/>
            <a:r>
              <a:rPr lang="en-US" sz="1050" dirty="0">
                <a:solidFill>
                  <a:schemeClr val="tx1">
                    <a:lumMod val="75000"/>
                    <a:lumOff val="25000"/>
                  </a:schemeClr>
                </a:solidFill>
                <a:latin typeface="Century Gothic" panose="020B0502020202020204" pitchFamily="34" charset="0"/>
              </a:rPr>
              <a:t>A set of client customized, </a:t>
            </a:r>
          </a:p>
          <a:p>
            <a:pPr algn="r" defTabSz="914400"/>
            <a:r>
              <a:rPr lang="en-US" sz="1050" dirty="0">
                <a:solidFill>
                  <a:schemeClr val="tx1">
                    <a:lumMod val="75000"/>
                    <a:lumOff val="25000"/>
                  </a:schemeClr>
                </a:solidFill>
                <a:latin typeface="Century Gothic" panose="020B0502020202020204" pitchFamily="34" charset="0"/>
              </a:rPr>
              <a:t>actionable, measurable solutions </a:t>
            </a:r>
          </a:p>
          <a:p>
            <a:pPr algn="r" defTabSz="914400"/>
            <a:r>
              <a:rPr lang="en-US" sz="1050" dirty="0">
                <a:solidFill>
                  <a:schemeClr val="tx1">
                    <a:lumMod val="75000"/>
                    <a:lumOff val="25000"/>
                  </a:schemeClr>
                </a:solidFill>
                <a:latin typeface="Century Gothic" panose="020B0502020202020204" pitchFamily="34" charset="0"/>
              </a:rPr>
              <a:t>with bottom line impact to your </a:t>
            </a:r>
          </a:p>
          <a:p>
            <a:pPr algn="r" defTabSz="914400"/>
            <a:r>
              <a:rPr lang="en-US" sz="1050" dirty="0">
                <a:solidFill>
                  <a:schemeClr val="tx1">
                    <a:lumMod val="75000"/>
                    <a:lumOff val="25000"/>
                  </a:schemeClr>
                </a:solidFill>
                <a:latin typeface="Century Gothic" panose="020B0502020202020204" pitchFamily="34" charset="0"/>
              </a:rPr>
              <a:t>business through cost reduction </a:t>
            </a:r>
          </a:p>
          <a:p>
            <a:pPr algn="r" defTabSz="914400"/>
            <a:r>
              <a:rPr lang="en-US" sz="1050" dirty="0">
                <a:solidFill>
                  <a:schemeClr val="tx1">
                    <a:lumMod val="75000"/>
                    <a:lumOff val="25000"/>
                  </a:schemeClr>
                </a:solidFill>
                <a:latin typeface="Century Gothic" panose="020B0502020202020204" pitchFamily="34" charset="0"/>
              </a:rPr>
              <a:t>and coverage enhancement </a:t>
            </a:r>
          </a:p>
          <a:p>
            <a:pPr algn="r" defTabSz="914400"/>
            <a:r>
              <a:rPr lang="en-US" sz="1050" dirty="0">
                <a:solidFill>
                  <a:schemeClr val="tx1">
                    <a:lumMod val="75000"/>
                    <a:lumOff val="25000"/>
                  </a:schemeClr>
                </a:solidFill>
                <a:latin typeface="Century Gothic" panose="020B0502020202020204" pitchFamily="34" charset="0"/>
              </a:rPr>
              <a:t>resulting in a unique P&amp;C </a:t>
            </a:r>
          </a:p>
          <a:p>
            <a:pPr algn="r" defTabSz="914400"/>
            <a:r>
              <a:rPr lang="en-US" sz="1050" dirty="0">
                <a:solidFill>
                  <a:schemeClr val="tx1">
                    <a:lumMod val="75000"/>
                    <a:lumOff val="25000"/>
                  </a:schemeClr>
                </a:solidFill>
                <a:latin typeface="Century Gothic" panose="020B0502020202020204" pitchFamily="34" charset="0"/>
              </a:rPr>
              <a:t>total cost of risk advantage.</a:t>
            </a:r>
          </a:p>
          <a:p>
            <a:pPr algn="r" defTabSz="914400"/>
            <a:endParaRPr lang="en-US" sz="1050" dirty="0">
              <a:solidFill>
                <a:schemeClr val="tx1">
                  <a:lumMod val="75000"/>
                  <a:lumOff val="25000"/>
                </a:schemeClr>
              </a:solidFill>
              <a:latin typeface="Century Gothic" panose="020B0502020202020204" pitchFamily="34" charset="0"/>
            </a:endParaRPr>
          </a:p>
        </p:txBody>
      </p:sp>
      <p:sp>
        <p:nvSpPr>
          <p:cNvPr id="15" name="Rectangle 14"/>
          <p:cNvSpPr/>
          <p:nvPr userDrawn="1"/>
        </p:nvSpPr>
        <p:spPr>
          <a:xfrm>
            <a:off x="350730" y="2391984"/>
            <a:ext cx="2533147" cy="2893100"/>
          </a:xfrm>
          <a:prstGeom prst="rect">
            <a:avLst/>
          </a:prstGeom>
        </p:spPr>
        <p:txBody>
          <a:bodyPr wrap="square">
            <a:spAutoFit/>
          </a:bodyPr>
          <a:lstStyle/>
          <a:p>
            <a:pPr marL="0" lvl="1" defTabSz="914400" fontAlgn="base">
              <a:spcBef>
                <a:spcPts val="500"/>
              </a:spcBef>
              <a:spcAft>
                <a:spcPts val="269"/>
              </a:spcAft>
              <a:buClr>
                <a:srgbClr val="09549B"/>
              </a:buClr>
              <a:buSzPct val="100000"/>
            </a:pPr>
            <a:r>
              <a:rPr lang="en-US" sz="1400" dirty="0">
                <a:solidFill>
                  <a:srgbClr val="09549B"/>
                </a:solidFill>
                <a:latin typeface="Century Gothic" panose="020B0502020202020204" pitchFamily="34" charset="0"/>
                <a:cs typeface="Helvetica" panose="020B0604020202020204" pitchFamily="34" charset="0"/>
              </a:rPr>
              <a:t>USI </a:t>
            </a:r>
            <a:r>
              <a:rPr lang="en-US" sz="1400" b="1" dirty="0">
                <a:solidFill>
                  <a:srgbClr val="09549B"/>
                </a:solidFill>
                <a:latin typeface="Century Gothic" panose="020B0502020202020204" pitchFamily="34" charset="0"/>
                <a:cs typeface="Helvetica" panose="020B0604020202020204" pitchFamily="34" charset="0"/>
              </a:rPr>
              <a:t>ONE™</a:t>
            </a:r>
            <a:r>
              <a:rPr lang="en-US" sz="1400" dirty="0">
                <a:solidFill>
                  <a:schemeClr val="tx1">
                    <a:lumMod val="75000"/>
                    <a:lumOff val="25000"/>
                  </a:schemeClr>
                </a:solidFill>
                <a:latin typeface="Century Gothic" panose="020B0502020202020204" pitchFamily="34" charset="0"/>
                <a:cs typeface="Helvetica" panose="020B0604020202020204" pitchFamily="34" charset="0"/>
              </a:rPr>
              <a:t>, is a fundamentally </a:t>
            </a:r>
            <a:r>
              <a:rPr lang="en-US" sz="1400" b="1" dirty="0">
                <a:solidFill>
                  <a:schemeClr val="tx1">
                    <a:lumMod val="75000"/>
                    <a:lumOff val="25000"/>
                  </a:schemeClr>
                </a:solidFill>
                <a:latin typeface="Century Gothic" panose="020B0502020202020204" pitchFamily="34" charset="0"/>
                <a:cs typeface="Helvetica" panose="020B0604020202020204" pitchFamily="34" charset="0"/>
              </a:rPr>
              <a:t>different approach </a:t>
            </a:r>
            <a:r>
              <a:rPr lang="en-US" sz="1400" dirty="0">
                <a:solidFill>
                  <a:schemeClr val="tx1">
                    <a:lumMod val="75000"/>
                    <a:lumOff val="25000"/>
                  </a:schemeClr>
                </a:solidFill>
                <a:latin typeface="Century Gothic" panose="020B0502020202020204" pitchFamily="34" charset="0"/>
                <a:cs typeface="Helvetica" panose="020B0604020202020204" pitchFamily="34" charset="0"/>
              </a:rPr>
              <a:t>to risk management, integrating </a:t>
            </a:r>
            <a:r>
              <a:rPr lang="en-US" sz="1400" b="1" dirty="0">
                <a:solidFill>
                  <a:srgbClr val="09549B"/>
                </a:solidFill>
                <a:latin typeface="Century Gothic" panose="020B0502020202020204" pitchFamily="34" charset="0"/>
                <a:cs typeface="Helvetica" panose="020B0604020202020204" pitchFamily="34" charset="0"/>
              </a:rPr>
              <a:t>proprietary business analytics </a:t>
            </a:r>
            <a:r>
              <a:rPr lang="en-US" sz="1400" dirty="0">
                <a:solidFill>
                  <a:schemeClr val="tx1">
                    <a:lumMod val="75000"/>
                    <a:lumOff val="25000"/>
                  </a:schemeClr>
                </a:solidFill>
                <a:latin typeface="Century Gothic" panose="020B0502020202020204" pitchFamily="34" charset="0"/>
                <a:cs typeface="Helvetica" panose="020B0604020202020204" pitchFamily="34" charset="0"/>
              </a:rPr>
              <a:t>with a</a:t>
            </a:r>
            <a:r>
              <a:rPr lang="en-US" sz="1400" dirty="0">
                <a:solidFill>
                  <a:prstClr val="black">
                    <a:lumMod val="50000"/>
                    <a:lumOff val="50000"/>
                  </a:prstClr>
                </a:solidFill>
                <a:latin typeface="Century Gothic" panose="020B0502020202020204" pitchFamily="34" charset="0"/>
                <a:cs typeface="Helvetica" panose="020B0604020202020204" pitchFamily="34" charset="0"/>
              </a:rPr>
              <a:t> </a:t>
            </a:r>
            <a:r>
              <a:rPr lang="en-US" sz="1400" b="1" dirty="0">
                <a:solidFill>
                  <a:srgbClr val="09549B"/>
                </a:solidFill>
                <a:latin typeface="Century Gothic" panose="020B0502020202020204" pitchFamily="34" charset="0"/>
                <a:cs typeface="Helvetica" panose="020B0604020202020204" pitchFamily="34" charset="0"/>
              </a:rPr>
              <a:t>networked team of local and national experts </a:t>
            </a:r>
            <a:r>
              <a:rPr lang="en-US" sz="1400" dirty="0">
                <a:solidFill>
                  <a:schemeClr val="tx1">
                    <a:lumMod val="75000"/>
                    <a:lumOff val="25000"/>
                  </a:schemeClr>
                </a:solidFill>
                <a:latin typeface="Century Gothic" panose="020B0502020202020204" pitchFamily="34" charset="0"/>
                <a:cs typeface="Helvetica" panose="020B0604020202020204" pitchFamily="34" charset="0"/>
              </a:rPr>
              <a:t>in a </a:t>
            </a:r>
            <a:r>
              <a:rPr lang="en-US" sz="1400" b="1" dirty="0">
                <a:solidFill>
                  <a:srgbClr val="00529B"/>
                </a:solidFill>
                <a:latin typeface="Century Gothic" panose="020B0502020202020204" pitchFamily="34" charset="0"/>
                <a:cs typeface="Helvetica" panose="020B0604020202020204" pitchFamily="34" charset="0"/>
              </a:rPr>
              <a:t>team based consultative planning process </a:t>
            </a:r>
            <a:r>
              <a:rPr lang="en-US" sz="1400" dirty="0">
                <a:solidFill>
                  <a:schemeClr val="tx1">
                    <a:lumMod val="75000"/>
                    <a:lumOff val="25000"/>
                  </a:schemeClr>
                </a:solidFill>
                <a:latin typeface="Century Gothic" panose="020B0502020202020204" pitchFamily="34" charset="0"/>
                <a:cs typeface="Helvetica" panose="020B0604020202020204" pitchFamily="34" charset="0"/>
              </a:rPr>
              <a:t>to evaluate the client’s risk profile and identify targeted solutions to address those risks.</a:t>
            </a:r>
          </a:p>
        </p:txBody>
      </p:sp>
      <p:sp>
        <p:nvSpPr>
          <p:cNvPr id="16" name="Rectangle 15"/>
          <p:cNvSpPr>
            <a:spLocks noChangeArrowheads="1"/>
          </p:cNvSpPr>
          <p:nvPr userDrawn="1"/>
        </p:nvSpPr>
        <p:spPr bwMode="white">
          <a:xfrm>
            <a:off x="8085223" y="6574951"/>
            <a:ext cx="535991" cy="378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  </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sp>
        <p:nvSpPr>
          <p:cNvPr id="9" name="TextBox 1"/>
          <p:cNvSpPr txBox="1"/>
          <p:nvPr userDrawn="1"/>
        </p:nvSpPr>
        <p:spPr>
          <a:xfrm>
            <a:off x="143297" y="5192739"/>
            <a:ext cx="324192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latin typeface="+mn-lt"/>
                <a:ea typeface="+mn-ea"/>
                <a:cs typeface="+mn-cs"/>
              </a:rPr>
              <a:t>Confidential &amp; Proprietary – P&amp;C Presentation</a:t>
            </a:r>
          </a:p>
          <a:p>
            <a:endParaRPr lang="en-US" dirty="0">
              <a:solidFill>
                <a:srgbClr val="FF0000"/>
              </a:solidFill>
            </a:endParaRPr>
          </a:p>
        </p:txBody>
      </p:sp>
    </p:spTree>
    <p:extLst>
      <p:ext uri="{BB962C8B-B14F-4D97-AF65-F5344CB8AC3E}">
        <p14:creationId xmlns:p14="http://schemas.microsoft.com/office/powerpoint/2010/main" val="24292713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terprise Overview">
    <p:spTree>
      <p:nvGrpSpPr>
        <p:cNvPr id="1" name=""/>
        <p:cNvGrpSpPr/>
        <p:nvPr/>
      </p:nvGrpSpPr>
      <p:grpSpPr>
        <a:xfrm>
          <a:off x="0" y="0"/>
          <a:ext cx="0" cy="0"/>
          <a:chOff x="0" y="0"/>
          <a:chExt cx="0" cy="0"/>
        </a:xfrm>
      </p:grpSpPr>
      <p:sp>
        <p:nvSpPr>
          <p:cNvPr id="2" name="txtTransparentWatermark"/>
          <p:cNvSpPr txBox="1"/>
          <p:nvPr userDrawn="1"/>
        </p:nvSpPr>
        <p:spPr>
          <a:xfrm>
            <a:off x="6096000" y="6223000"/>
            <a:ext cx="2540000" cy="276999"/>
          </a:xfrm>
          <a:prstGeom prst="rect">
            <a:avLst/>
          </a:prstGeom>
          <a:noFill/>
        </p:spPr>
        <p:txBody>
          <a:bodyPr vert="horz" rtlCol="0">
            <a:spAutoFit/>
          </a:bodyPr>
          <a:lstStyle/>
          <a:p>
            <a:r>
              <a:rPr lang="en-US" sz="600">
                <a:solidFill>
                  <a:srgbClr val="FFFFFF"/>
                </a:solidFill>
                <a:latin typeface="Century Gothic" panose="020B0502020202020204" pitchFamily="34" charset="0"/>
              </a:rPr>
              <a:t>USI Confidential &amp; Proprietary – PC document - </a:t>
            </a:r>
          </a:p>
          <a:p>
            <a:r>
              <a:rPr lang="en-US" sz="600">
                <a:solidFill>
                  <a:srgbClr val="FFFFFF"/>
                </a:solidFill>
                <a:latin typeface="Century Gothic" panose="020B0502020202020204" pitchFamily="34" charset="0"/>
              </a:rPr>
              <a:t>Colleen Gatens  November 1, 2016 : 10:31:00</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24000"/>
          </a:xfrm>
          <a:prstGeom prst="rect">
            <a:avLst/>
          </a:prstGeom>
        </p:spPr>
      </p:pic>
      <p:sp>
        <p:nvSpPr>
          <p:cNvPr id="6" name="TextBox 5"/>
          <p:cNvSpPr txBox="1"/>
          <p:nvPr userDrawn="1"/>
        </p:nvSpPr>
        <p:spPr>
          <a:xfrm>
            <a:off x="338443" y="6678900"/>
            <a:ext cx="2376396" cy="184666"/>
          </a:xfrm>
          <a:prstGeom prst="rect">
            <a:avLst/>
          </a:prstGeom>
          <a:noFill/>
        </p:spPr>
        <p:txBody>
          <a:bodyPr wrap="square">
            <a:spAutoFit/>
          </a:bodyPr>
          <a:lstStyle/>
          <a:p>
            <a:pPr defTabSz="449505">
              <a:defRPr/>
            </a:pPr>
            <a:r>
              <a:rPr lang="en-US" sz="600" dirty="0">
                <a:solidFill>
                  <a:schemeClr val="tx1">
                    <a:lumMod val="50000"/>
                    <a:lumOff val="50000"/>
                  </a:schemeClr>
                </a:solidFill>
                <a:latin typeface="Arial" pitchFamily="34" charset="0"/>
                <a:ea typeface="ＭＳ Ｐゴシック" charset="-128"/>
                <a:cs typeface="Arial" pitchFamily="34" charset="0"/>
              </a:rPr>
              <a:t>© 2014-2016 USI Insurance Services. All rights reserved.</a:t>
            </a:r>
          </a:p>
        </p:txBody>
      </p:sp>
      <p:sp>
        <p:nvSpPr>
          <p:cNvPr id="4" name="Rectangle 3"/>
          <p:cNvSpPr>
            <a:spLocks noChangeArrowheads="1"/>
          </p:cNvSpPr>
          <p:nvPr userDrawn="1"/>
        </p:nvSpPr>
        <p:spPr bwMode="white">
          <a:xfrm>
            <a:off x="8085223" y="6574951"/>
            <a:ext cx="535991" cy="378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  </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sp>
        <p:nvSpPr>
          <p:cNvPr id="9" name="TextBox 1"/>
          <p:cNvSpPr txBox="1"/>
          <p:nvPr userDrawn="1"/>
        </p:nvSpPr>
        <p:spPr>
          <a:xfrm>
            <a:off x="571314" y="3105834"/>
            <a:ext cx="800137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latin typeface="+mn-lt"/>
                <a:ea typeface="+mn-ea"/>
                <a:cs typeface="+mn-cs"/>
              </a:rPr>
              <a:t>Confidential &amp; Proprietary – P&amp;C Presentation</a:t>
            </a:r>
          </a:p>
          <a:p>
            <a:endParaRPr lang="en-US" dirty="0">
              <a:solidFill>
                <a:srgbClr val="FF0000"/>
              </a:solidFill>
            </a:endParaRPr>
          </a:p>
        </p:txBody>
      </p:sp>
      <p:sp>
        <p:nvSpPr>
          <p:cNvPr id="8" name="Rectangle 7"/>
          <p:cNvSpPr/>
          <p:nvPr userDrawn="1"/>
        </p:nvSpPr>
        <p:spPr>
          <a:xfrm>
            <a:off x="0" y="-11113"/>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1257300" y="460767"/>
            <a:ext cx="0" cy="694933"/>
          </a:xfrm>
          <a:prstGeom prst="line">
            <a:avLst/>
          </a:prstGeom>
          <a:noFill/>
          <a:ln w="12700" cap="flat" cmpd="sng" algn="ctr">
            <a:solidFill>
              <a:srgbClr val="FFFFFF"/>
            </a:solidFill>
            <a:prstDash val="solid"/>
          </a:ln>
          <a:effectLst/>
        </p:spPr>
      </p:cxnSp>
      <p:sp>
        <p:nvSpPr>
          <p:cNvPr id="14"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505" y="617161"/>
            <a:ext cx="805463" cy="409845"/>
          </a:xfrm>
          <a:prstGeom prst="rect">
            <a:avLst/>
          </a:prstGeom>
        </p:spPr>
      </p:pic>
    </p:spTree>
    <p:extLst>
      <p:ext uri="{BB962C8B-B14F-4D97-AF65-F5344CB8AC3E}">
        <p14:creationId xmlns:p14="http://schemas.microsoft.com/office/powerpoint/2010/main" val="2270263116"/>
      </p:ext>
    </p:extLst>
  </p:cSld>
  <p:clrMapOvr>
    <a:masterClrMapping/>
  </p:clrMapOvr>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USI P&amp;C Resource Slide">
    <p:spTree>
      <p:nvGrpSpPr>
        <p:cNvPr id="1" name=""/>
        <p:cNvGrpSpPr/>
        <p:nvPr/>
      </p:nvGrpSpPr>
      <p:grpSpPr>
        <a:xfrm>
          <a:off x="0" y="0"/>
          <a:ext cx="0" cy="0"/>
          <a:chOff x="0" y="0"/>
          <a:chExt cx="0" cy="0"/>
        </a:xfrm>
      </p:grpSpPr>
      <p:sp>
        <p:nvSpPr>
          <p:cNvPr id="2" name="txtTransparentWatermark"/>
          <p:cNvSpPr txBox="1"/>
          <p:nvPr userDrawn="1"/>
        </p:nvSpPr>
        <p:spPr>
          <a:xfrm>
            <a:off x="6096000" y="6223000"/>
            <a:ext cx="2540000" cy="276999"/>
          </a:xfrm>
          <a:prstGeom prst="rect">
            <a:avLst/>
          </a:prstGeom>
          <a:noFill/>
        </p:spPr>
        <p:txBody>
          <a:bodyPr vert="horz" rtlCol="0">
            <a:spAutoFit/>
          </a:bodyPr>
          <a:lstStyle/>
          <a:p>
            <a:r>
              <a:rPr lang="en-US" sz="600">
                <a:solidFill>
                  <a:srgbClr val="FFFFFF"/>
                </a:solidFill>
                <a:latin typeface="Century Gothic" panose="020B0502020202020204" pitchFamily="34" charset="0"/>
              </a:rPr>
              <a:t>USI Confidential &amp; Proprietary – PC document - </a:t>
            </a:r>
          </a:p>
          <a:p>
            <a:r>
              <a:rPr lang="en-US" sz="600">
                <a:solidFill>
                  <a:srgbClr val="FFFFFF"/>
                </a:solidFill>
                <a:latin typeface="Century Gothic" panose="020B0502020202020204" pitchFamily="34" charset="0"/>
              </a:rPr>
              <a:t>Colleen Gatens  November 1, 2016 : 10:31:00</a:t>
            </a:r>
          </a:p>
        </p:txBody>
      </p:sp>
      <p:pic>
        <p:nvPicPr>
          <p:cNvPr id="3" name="Picture 2"/>
          <p:cNvPicPr>
            <a:picLocks noChangeAspect="1"/>
          </p:cNvPicPr>
          <p:nvPr userDrawn="1"/>
        </p:nvPicPr>
        <p:blipFill>
          <a:blip r:embed="rId2"/>
          <a:stretch>
            <a:fillRect/>
          </a:stretch>
        </p:blipFill>
        <p:spPr>
          <a:xfrm>
            <a:off x="736" y="1427"/>
            <a:ext cx="9143263" cy="1522574"/>
          </a:xfrm>
          <a:prstGeom prst="rect">
            <a:avLst/>
          </a:prstGeom>
        </p:spPr>
      </p:pic>
      <p:sp>
        <p:nvSpPr>
          <p:cNvPr id="6" name="TextBox 5"/>
          <p:cNvSpPr txBox="1"/>
          <p:nvPr userDrawn="1"/>
        </p:nvSpPr>
        <p:spPr>
          <a:xfrm>
            <a:off x="338443" y="6678900"/>
            <a:ext cx="2376396" cy="184666"/>
          </a:xfrm>
          <a:prstGeom prst="rect">
            <a:avLst/>
          </a:prstGeom>
          <a:noFill/>
        </p:spPr>
        <p:txBody>
          <a:bodyPr wrap="square">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2014-2016 USI Insurance Services. All rights reserved.</a:t>
            </a:r>
          </a:p>
        </p:txBody>
      </p:sp>
      <p:sp>
        <p:nvSpPr>
          <p:cNvPr id="4" name="Rectangle 3"/>
          <p:cNvSpPr>
            <a:spLocks noChangeArrowheads="1"/>
          </p:cNvSpPr>
          <p:nvPr userDrawn="1"/>
        </p:nvSpPr>
        <p:spPr bwMode="white">
          <a:xfrm>
            <a:off x="8085223" y="6574951"/>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sp>
        <p:nvSpPr>
          <p:cNvPr id="10" name="TextBox_BUWaterMark"/>
          <p:cNvSpPr txBox="1"/>
          <p:nvPr userDrawn="1"/>
        </p:nvSpPr>
        <p:spPr>
          <a:xfrm>
            <a:off x="1828800" y="3244334"/>
            <a:ext cx="548640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i="0" u="none" strike="noStrike" kern="1200" baseline="0" dirty="0">
                <a:solidFill>
                  <a:schemeClr val="bg1"/>
                </a:solidFill>
                <a:latin typeface="+mn-lt"/>
                <a:ea typeface="+mn-ea"/>
                <a:cs typeface="+mn-cs"/>
              </a:rPr>
              <a:t>Confidential &amp; Proprietary – P&amp;C Presentation</a:t>
            </a:r>
            <a:endParaRPr lang="en-US" dirty="0">
              <a:solidFill>
                <a:schemeClr val="bg1"/>
              </a:solidFill>
            </a:endParaRPr>
          </a:p>
        </p:txBody>
      </p:sp>
      <p:sp>
        <p:nvSpPr>
          <p:cNvPr id="11" name="Rectangle 10"/>
          <p:cNvSpPr/>
          <p:nvPr userDrawn="1"/>
        </p:nvSpPr>
        <p:spPr>
          <a:xfrm>
            <a:off x="736" y="1427"/>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1257300" y="460767"/>
            <a:ext cx="0" cy="694933"/>
          </a:xfrm>
          <a:prstGeom prst="line">
            <a:avLst/>
          </a:prstGeom>
          <a:noFill/>
          <a:ln w="12700" cap="flat" cmpd="sng" algn="ctr">
            <a:solidFill>
              <a:srgbClr val="FFFFFF"/>
            </a:solidFill>
            <a:prstDash val="solid"/>
          </a:ln>
          <a:effectLst/>
        </p:spPr>
      </p:cxnSp>
      <p:sp>
        <p:nvSpPr>
          <p:cNvPr id="14"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505" y="617161"/>
            <a:ext cx="805463" cy="409845"/>
          </a:xfrm>
          <a:prstGeom prst="rect">
            <a:avLst/>
          </a:prstGeom>
        </p:spPr>
      </p:pic>
    </p:spTree>
    <p:extLst>
      <p:ext uri="{BB962C8B-B14F-4D97-AF65-F5344CB8AC3E}">
        <p14:creationId xmlns:p14="http://schemas.microsoft.com/office/powerpoint/2010/main" val="1087090943"/>
      </p:ext>
    </p:extLst>
  </p:cSld>
  <p:clrMapOvr>
    <a:masterClrMapping/>
  </p:clrMapOvr>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amp;C Line Of Coverage Summary">
    <p:spTree>
      <p:nvGrpSpPr>
        <p:cNvPr id="1" name=""/>
        <p:cNvGrpSpPr/>
        <p:nvPr/>
      </p:nvGrpSpPr>
      <p:grpSpPr>
        <a:xfrm>
          <a:off x="0" y="0"/>
          <a:ext cx="0" cy="0"/>
          <a:chOff x="0" y="0"/>
          <a:chExt cx="0" cy="0"/>
        </a:xfrm>
      </p:grpSpPr>
      <p:sp>
        <p:nvSpPr>
          <p:cNvPr id="2" name="txtTransparentWatermark"/>
          <p:cNvSpPr txBox="1"/>
          <p:nvPr userDrawn="1"/>
        </p:nvSpPr>
        <p:spPr>
          <a:xfrm>
            <a:off x="6096000" y="6223000"/>
            <a:ext cx="2540000" cy="276999"/>
          </a:xfrm>
          <a:prstGeom prst="rect">
            <a:avLst/>
          </a:prstGeom>
          <a:noFill/>
        </p:spPr>
        <p:txBody>
          <a:bodyPr vert="horz" rtlCol="0">
            <a:spAutoFit/>
          </a:bodyPr>
          <a:lstStyle/>
          <a:p>
            <a:r>
              <a:rPr lang="en-US" sz="600">
                <a:solidFill>
                  <a:srgbClr val="FFFFFF"/>
                </a:solidFill>
                <a:latin typeface="Century Gothic" panose="020B0502020202020204" pitchFamily="34" charset="0"/>
              </a:rPr>
              <a:t>USI Confidential &amp; Proprietary – PC document - </a:t>
            </a:r>
          </a:p>
          <a:p>
            <a:r>
              <a:rPr lang="en-US" sz="600">
                <a:solidFill>
                  <a:srgbClr val="FFFFFF"/>
                </a:solidFill>
                <a:latin typeface="Century Gothic" panose="020B0502020202020204" pitchFamily="34" charset="0"/>
              </a:rPr>
              <a:t>Colleen Gatens  November 1, 2016 : 10:31:00</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48"/>
            <a:ext cx="9144000" cy="1528748"/>
          </a:xfrm>
          <a:prstGeom prst="rect">
            <a:avLst/>
          </a:prstGeom>
        </p:spPr>
      </p:pic>
      <p:sp>
        <p:nvSpPr>
          <p:cNvPr id="6" name="TextBox 5"/>
          <p:cNvSpPr txBox="1"/>
          <p:nvPr userDrawn="1"/>
        </p:nvSpPr>
        <p:spPr>
          <a:xfrm>
            <a:off x="338443" y="6678900"/>
            <a:ext cx="2376396" cy="184666"/>
          </a:xfrm>
          <a:prstGeom prst="rect">
            <a:avLst/>
          </a:prstGeom>
          <a:noFill/>
        </p:spPr>
        <p:txBody>
          <a:bodyPr wrap="square">
            <a:spAutoFit/>
          </a:bodyPr>
          <a:lstStyle/>
          <a:p>
            <a:pPr defTabSz="449505">
              <a:defRPr/>
            </a:pPr>
            <a:r>
              <a:rPr lang="en-US" sz="600" dirty="0">
                <a:solidFill>
                  <a:schemeClr val="tx1">
                    <a:lumMod val="50000"/>
                    <a:lumOff val="50000"/>
                  </a:schemeClr>
                </a:solidFill>
                <a:latin typeface="Arial" pitchFamily="34" charset="0"/>
                <a:ea typeface="ＭＳ Ｐゴシック" charset="-128"/>
                <a:cs typeface="Arial" pitchFamily="34" charset="0"/>
              </a:rPr>
              <a:t>© 2014-2016 USI Insurance Services. All rights reserved.</a:t>
            </a:r>
          </a:p>
        </p:txBody>
      </p:sp>
      <p:sp>
        <p:nvSpPr>
          <p:cNvPr id="4" name="Rectangle 3"/>
          <p:cNvSpPr>
            <a:spLocks noChangeArrowheads="1"/>
          </p:cNvSpPr>
          <p:nvPr userDrawn="1"/>
        </p:nvSpPr>
        <p:spPr bwMode="white">
          <a:xfrm>
            <a:off x="8085223" y="6574951"/>
            <a:ext cx="535991" cy="378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  </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sp>
        <p:nvSpPr>
          <p:cNvPr id="7" name="Rounded Rectangle 6"/>
          <p:cNvSpPr/>
          <p:nvPr userDrawn="1"/>
        </p:nvSpPr>
        <p:spPr>
          <a:xfrm>
            <a:off x="325506" y="637710"/>
            <a:ext cx="731520" cy="3657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_BUWaterMark"/>
          <p:cNvSpPr txBox="1"/>
          <p:nvPr userDrawn="1"/>
        </p:nvSpPr>
        <p:spPr>
          <a:xfrm>
            <a:off x="1828800" y="3244334"/>
            <a:ext cx="5486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i="0" u="none" strike="noStrike" kern="1200" baseline="0" dirty="0">
                <a:solidFill>
                  <a:schemeClr val="bg1"/>
                </a:solidFill>
                <a:latin typeface="+mn-lt"/>
                <a:ea typeface="+mn-ea"/>
                <a:cs typeface="+mn-cs"/>
              </a:rPr>
              <a:t>Confidential &amp; Proprietary – P&amp;C Presentation</a:t>
            </a:r>
            <a:endParaRPr lang="en-US" dirty="0">
              <a:solidFill>
                <a:schemeClr val="bg1"/>
              </a:solidFill>
            </a:endParaRPr>
          </a:p>
        </p:txBody>
      </p:sp>
      <p:sp>
        <p:nvSpPr>
          <p:cNvPr id="10" name="Rectangle 9"/>
          <p:cNvSpPr/>
          <p:nvPr userDrawn="1"/>
        </p:nvSpPr>
        <p:spPr>
          <a:xfrm>
            <a:off x="0" y="-11113"/>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1257300" y="460767"/>
            <a:ext cx="0" cy="694933"/>
          </a:xfrm>
          <a:prstGeom prst="line">
            <a:avLst/>
          </a:prstGeom>
          <a:noFill/>
          <a:ln w="12700" cap="flat" cmpd="sng" algn="ctr">
            <a:solidFill>
              <a:srgbClr val="FFFFFF"/>
            </a:solidFill>
            <a:prstDash val="solid"/>
          </a:ln>
          <a:effectLst/>
        </p:spPr>
      </p:cxnSp>
      <p:sp>
        <p:nvSpPr>
          <p:cNvPr id="13"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505" y="617161"/>
            <a:ext cx="805463" cy="409845"/>
          </a:xfrm>
          <a:prstGeom prst="rect">
            <a:avLst/>
          </a:prstGeom>
        </p:spPr>
      </p:pic>
    </p:spTree>
    <p:extLst>
      <p:ext uri="{BB962C8B-B14F-4D97-AF65-F5344CB8AC3E}">
        <p14:creationId xmlns:p14="http://schemas.microsoft.com/office/powerpoint/2010/main" val="2130192462"/>
      </p:ext>
    </p:extLst>
  </p:cSld>
  <p:clrMapOvr>
    <a:masterClrMapping/>
  </p:clrMapOvr>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amp;C 4X4 Report Template">
    <p:spTree>
      <p:nvGrpSpPr>
        <p:cNvPr id="1" name=""/>
        <p:cNvGrpSpPr/>
        <p:nvPr/>
      </p:nvGrpSpPr>
      <p:grpSpPr>
        <a:xfrm>
          <a:off x="0" y="0"/>
          <a:ext cx="0" cy="0"/>
          <a:chOff x="0" y="0"/>
          <a:chExt cx="0" cy="0"/>
        </a:xfrm>
      </p:grpSpPr>
      <p:sp>
        <p:nvSpPr>
          <p:cNvPr id="2" name="txtTransparentWatermark"/>
          <p:cNvSpPr txBox="1"/>
          <p:nvPr userDrawn="1"/>
        </p:nvSpPr>
        <p:spPr>
          <a:xfrm>
            <a:off x="6096000" y="6223000"/>
            <a:ext cx="2540000" cy="276999"/>
          </a:xfrm>
          <a:prstGeom prst="rect">
            <a:avLst/>
          </a:prstGeom>
          <a:noFill/>
        </p:spPr>
        <p:txBody>
          <a:bodyPr vert="horz" rtlCol="0">
            <a:spAutoFit/>
          </a:bodyPr>
          <a:lstStyle/>
          <a:p>
            <a:r>
              <a:rPr lang="en-US" sz="600">
                <a:solidFill>
                  <a:srgbClr val="FFFFFF"/>
                </a:solidFill>
                <a:latin typeface="Century Gothic" panose="020B0502020202020204" pitchFamily="34" charset="0"/>
              </a:rPr>
              <a:t>USI Confidential &amp; Proprietary – PC document - </a:t>
            </a:r>
          </a:p>
          <a:p>
            <a:r>
              <a:rPr lang="en-US" sz="600">
                <a:solidFill>
                  <a:srgbClr val="FFFFFF"/>
                </a:solidFill>
                <a:latin typeface="Century Gothic" panose="020B0502020202020204" pitchFamily="34" charset="0"/>
              </a:rPr>
              <a:t>Colleen Gatens  November 1, 2016 : 10:31:00</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22414"/>
          </a:xfrm>
          <a:prstGeom prst="rect">
            <a:avLst/>
          </a:prstGeom>
        </p:spPr>
      </p:pic>
      <p:sp>
        <p:nvSpPr>
          <p:cNvPr id="6" name="TextBox 5"/>
          <p:cNvSpPr txBox="1"/>
          <p:nvPr userDrawn="1"/>
        </p:nvSpPr>
        <p:spPr>
          <a:xfrm>
            <a:off x="338443" y="6678900"/>
            <a:ext cx="2376396" cy="184666"/>
          </a:xfrm>
          <a:prstGeom prst="rect">
            <a:avLst/>
          </a:prstGeom>
          <a:noFill/>
        </p:spPr>
        <p:txBody>
          <a:bodyPr wrap="square">
            <a:spAutoFit/>
          </a:bodyPr>
          <a:lstStyle/>
          <a:p>
            <a:pPr defTabSz="449505">
              <a:defRPr/>
            </a:pPr>
            <a:r>
              <a:rPr lang="en-US" sz="600" dirty="0">
                <a:solidFill>
                  <a:schemeClr val="tx1">
                    <a:lumMod val="50000"/>
                    <a:lumOff val="50000"/>
                  </a:schemeClr>
                </a:solidFill>
                <a:latin typeface="Arial" pitchFamily="34" charset="0"/>
                <a:ea typeface="ＭＳ Ｐゴシック" charset="-128"/>
                <a:cs typeface="Arial" pitchFamily="34" charset="0"/>
              </a:rPr>
              <a:t>© 2014-2016 USI Insurance Services. All rights reserved.</a:t>
            </a:r>
          </a:p>
        </p:txBody>
      </p:sp>
      <p:sp>
        <p:nvSpPr>
          <p:cNvPr id="4" name="Rectangle 3"/>
          <p:cNvSpPr>
            <a:spLocks noChangeArrowheads="1"/>
          </p:cNvSpPr>
          <p:nvPr userDrawn="1"/>
        </p:nvSpPr>
        <p:spPr bwMode="white">
          <a:xfrm>
            <a:off x="8085223" y="6574951"/>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  </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sp>
        <p:nvSpPr>
          <p:cNvPr id="11" name="Rectangle 10"/>
          <p:cNvSpPr/>
          <p:nvPr userDrawn="1"/>
        </p:nvSpPr>
        <p:spPr>
          <a:xfrm>
            <a:off x="0" y="-11113"/>
            <a:ext cx="9144000" cy="1539876"/>
          </a:xfrm>
          <a:prstGeom prst="rect">
            <a:avLst/>
          </a:prstGeom>
          <a:solidFill>
            <a:schemeClr val="accent5">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505" y="617161"/>
            <a:ext cx="805463" cy="409845"/>
          </a:xfrm>
          <a:prstGeom prst="rect">
            <a:avLst/>
          </a:prstGeom>
        </p:spPr>
      </p:pic>
      <p:sp>
        <p:nvSpPr>
          <p:cNvPr id="10" name="TextBox_BUWaterMark"/>
          <p:cNvSpPr txBox="1"/>
          <p:nvPr userDrawn="1"/>
        </p:nvSpPr>
        <p:spPr>
          <a:xfrm>
            <a:off x="1828800" y="3244334"/>
            <a:ext cx="5486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i="0" u="none" strike="noStrike" kern="1200" baseline="0" dirty="0">
                <a:solidFill>
                  <a:schemeClr val="bg1"/>
                </a:solidFill>
                <a:latin typeface="+mn-lt"/>
                <a:ea typeface="+mn-ea"/>
                <a:cs typeface="+mn-cs"/>
              </a:rPr>
              <a:t>Confidential &amp; Proprietary – P&amp;C Presentation</a:t>
            </a:r>
            <a:endParaRPr lang="en-US" dirty="0">
              <a:solidFill>
                <a:schemeClr val="bg1"/>
              </a:solidFill>
            </a:endParaRPr>
          </a:p>
        </p:txBody>
      </p:sp>
      <p:cxnSp>
        <p:nvCxnSpPr>
          <p:cNvPr id="12" name="Straight Connector 11"/>
          <p:cNvCxnSpPr/>
          <p:nvPr userDrawn="1"/>
        </p:nvCxnSpPr>
        <p:spPr>
          <a:xfrm>
            <a:off x="1257300" y="460767"/>
            <a:ext cx="0" cy="694933"/>
          </a:xfrm>
          <a:prstGeom prst="line">
            <a:avLst/>
          </a:prstGeom>
          <a:noFill/>
          <a:ln w="12700" cap="flat" cmpd="sng" algn="ctr">
            <a:solidFill>
              <a:srgbClr val="FFFFFF"/>
            </a:solidFill>
            <a:prstDash val="solid"/>
          </a:ln>
          <a:effectLst/>
        </p:spPr>
      </p:cxnSp>
      <p:sp>
        <p:nvSpPr>
          <p:cNvPr id="14" name="Title 13"/>
          <p:cNvSpPr>
            <a:spLocks noGrp="1"/>
          </p:cNvSpPr>
          <p:nvPr>
            <p:ph type="title"/>
          </p:nvPr>
        </p:nvSpPr>
        <p:spPr>
          <a:xfrm>
            <a:off x="1384301" y="322593"/>
            <a:ext cx="7696199" cy="999461"/>
          </a:xfrm>
        </p:spPr>
        <p:txBody>
          <a:bodyPr anchor="ct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40601474"/>
      </p:ext>
    </p:extLst>
  </p:cSld>
  <p:clrMapOvr>
    <a:masterClrMapping/>
  </p:clrMapOvr>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xt Steps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144000" cy="1524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8F170237-587B-4B80-8610-4AA3D4D33A52}"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36550" y="627063"/>
            <a:ext cx="730250" cy="40163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401857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e Schedu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46038"/>
            <a:ext cx="9144000" cy="1568451"/>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A2883449-E830-4998-ADE0-45CE31E4009E}"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17538"/>
            <a:ext cx="731837" cy="3968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157689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terprise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144000" cy="1533525"/>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6202FFA1-7B8D-43A7-AFF1-5818F08C531F}"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38175"/>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329336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ient Challeng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144000" cy="1522413"/>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876077F6-2447-4731-90EF-DCB5FC5F4A2D}"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pic>
        <p:nvPicPr>
          <p:cNvPr id="5" name="Picture 4"/>
          <p:cNvPicPr>
            <a:picLocks noChangeAspect="1"/>
          </p:cNvPicPr>
          <p:nvPr userDrawn="1"/>
        </p:nvPicPr>
        <p:blipFill>
          <a:blip r:embed="rId3"/>
          <a:srcRect/>
          <a:stretch>
            <a:fillRect/>
          </a:stretch>
        </p:blipFill>
        <p:spPr bwMode="auto">
          <a:xfrm>
            <a:off x="325438" y="617538"/>
            <a:ext cx="804862" cy="409575"/>
          </a:xfrm>
          <a:prstGeom prst="rect">
            <a:avLst/>
          </a:prstGeom>
          <a:noFill/>
          <a:ln w="9525">
            <a:noFill/>
            <a:miter lim="800000"/>
            <a:headEnd/>
            <a:tailEnd/>
          </a:ln>
        </p:spPr>
      </p:pic>
      <p:sp>
        <p:nvSpPr>
          <p:cNvPr id="6" name="Rectangle 5"/>
          <p:cNvSpPr/>
          <p:nvPr userDrawn="1"/>
        </p:nvSpPr>
        <p:spPr>
          <a:xfrm>
            <a:off x="0" y="6161088"/>
            <a:ext cx="9161463" cy="307975"/>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userDrawn="1"/>
        </p:nvSpPr>
        <p:spPr>
          <a:xfrm>
            <a:off x="342900" y="6464300"/>
            <a:ext cx="7916863" cy="276225"/>
          </a:xfrm>
          <a:prstGeom prst="rect">
            <a:avLst/>
          </a:prstGeom>
        </p:spPr>
        <p:txBody>
          <a:bodyPr>
            <a:spAutoFit/>
          </a:bodyPr>
          <a:lstStyle/>
          <a:p>
            <a:pPr defTabSz="457200">
              <a:defRPr/>
            </a:pPr>
            <a:r>
              <a:rPr lang="en-US" sz="600" dirty="0">
                <a:solidFill>
                  <a:srgbClr val="2C2C2C">
                    <a:lumMod val="50000"/>
                    <a:lumOff val="50000"/>
                  </a:srgbClr>
                </a:solidFill>
                <a:latin typeface="Century Gothic" panose="020B0502020202020204" pitchFamily="34" charset="0"/>
                <a:ea typeface="Calibri" panose="020F0502020204030204" pitchFamily="34" charset="0"/>
                <a:cs typeface="Times New Roman" panose="02020603050405020304" pitchFamily="18" charset="0"/>
              </a:rPr>
              <a:t>Estimates are illustrative given data limitation, may not be cumulative, and are subject to change based on carrier underwriting. CONFIDENTIAL AND PROPRIETARY: This document is confidential and proprietary information of USI Insurance Services, LLC ("USI"). Recipient agrees not to copy, reproduce or distribute this document, in whole or in part, without the prior written consent of USI.</a:t>
            </a:r>
          </a:p>
        </p:txBody>
      </p:sp>
    </p:spTree>
    <p:extLst>
      <p:ext uri="{BB962C8B-B14F-4D97-AF65-F5344CB8AC3E}">
        <p14:creationId xmlns:p14="http://schemas.microsoft.com/office/powerpoint/2010/main" val="32841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ncinnati Local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bwMode="auto">
          <a:xfrm>
            <a:off x="0" y="0"/>
            <a:ext cx="9144000" cy="152400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2C2C2C">
                    <a:lumMod val="50000"/>
                    <a:lumOff val="50000"/>
                  </a:srgbClr>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142A73FD-BD8D-4DF0-85F0-C7E0AB77FAFD}"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38175"/>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116112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TOC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l="23418" t="108" r="51971" b="1035"/>
          <a:stretch>
            <a:fillRect/>
          </a:stretch>
        </p:blipFill>
        <p:spPr bwMode="auto">
          <a:xfrm>
            <a:off x="-9525" y="0"/>
            <a:ext cx="4991100" cy="6864350"/>
          </a:xfrm>
          <a:prstGeom prst="rect">
            <a:avLst/>
          </a:prstGeom>
          <a:noFill/>
          <a:ln w="9525">
            <a:noFill/>
            <a:miter lim="800000"/>
            <a:headEnd/>
            <a:tailEnd/>
          </a:ln>
        </p:spPr>
      </p:pic>
      <p:sp>
        <p:nvSpPr>
          <p:cNvPr id="3" name="TextBox 2"/>
          <p:cNvSpPr txBox="1"/>
          <p:nvPr userDrawn="1"/>
        </p:nvSpPr>
        <p:spPr>
          <a:xfrm>
            <a:off x="338138" y="6678613"/>
            <a:ext cx="2376487" cy="185737"/>
          </a:xfrm>
          <a:prstGeom prst="rect">
            <a:avLst/>
          </a:prstGeom>
          <a:noFill/>
        </p:spPr>
        <p:txBody>
          <a:bodyPr>
            <a:spAutoFit/>
          </a:bodyPr>
          <a:lstStyle/>
          <a:p>
            <a:pPr defTabSz="449505">
              <a:defRPr/>
            </a:pPr>
            <a:r>
              <a:rPr lang="en-US" sz="600" dirty="0">
                <a:solidFill>
                  <a:srgbClr val="FFFFFF"/>
                </a:solidFill>
                <a:latin typeface="Arial" pitchFamily="34" charset="0"/>
                <a:ea typeface="ＭＳ Ｐゴシック" charset="-128"/>
                <a:cs typeface="Arial" pitchFamily="34" charset="0"/>
              </a:rPr>
              <a:t>© 2014 USI Insurance Services. All rights reserved.</a:t>
            </a:r>
          </a:p>
        </p:txBody>
      </p:sp>
      <p:sp>
        <p:nvSpPr>
          <p:cNvPr id="4" name="Rectangle 3"/>
          <p:cNvSpPr>
            <a:spLocks noChangeArrowheads="1"/>
          </p:cNvSpPr>
          <p:nvPr userDrawn="1"/>
        </p:nvSpPr>
        <p:spPr bwMode="white">
          <a:xfrm>
            <a:off x="8085138" y="6575425"/>
            <a:ext cx="536575" cy="377825"/>
          </a:xfrm>
          <a:prstGeom prst="rect">
            <a:avLst/>
          </a:prstGeom>
          <a:noFill/>
          <a:ln>
            <a:noFill/>
          </a:ln>
          <a:effectLst/>
        </p:spPr>
        <p:txBody>
          <a:bodyPr/>
          <a:lstStyle/>
          <a:p>
            <a:pPr algn="r" defTabSz="887553" fontAlgn="base">
              <a:spcBef>
                <a:spcPct val="0"/>
              </a:spcBef>
              <a:spcAft>
                <a:spcPct val="0"/>
              </a:spcAft>
              <a:defRPr/>
            </a:pPr>
            <a:r>
              <a:rPr lang="en-US" sz="900" dirty="0">
                <a:solidFill>
                  <a:srgbClr val="245397"/>
                </a:solidFill>
                <a:latin typeface="Century Gothic" panose="020B0502020202020204" pitchFamily="34" charset="0"/>
                <a:ea typeface="Arial Unicode MS"/>
                <a:cs typeface="Arial Unicode MS"/>
              </a:rPr>
              <a:t>|  </a:t>
            </a:r>
            <a:fld id="{06CC8521-132B-4BB1-AEDA-629F19EDD8C5}"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defRPr/>
              </a:pPr>
              <a:t>‹#›</a:t>
            </a:fld>
            <a:endParaRPr lang="en-US" sz="900" dirty="0">
              <a:solidFill>
                <a:srgbClr val="245397"/>
              </a:solidFill>
              <a:latin typeface="Century Gothic" panose="020B0502020202020204" pitchFamily="34" charset="0"/>
              <a:ea typeface="Arial Unicode MS"/>
              <a:cs typeface="Arial Unicode MS"/>
            </a:endParaRPr>
          </a:p>
        </p:txBody>
      </p:sp>
      <p:sp>
        <p:nvSpPr>
          <p:cNvPr id="5" name="Rounded Rectangle 4"/>
          <p:cNvSpPr/>
          <p:nvPr userDrawn="1"/>
        </p:nvSpPr>
        <p:spPr>
          <a:xfrm>
            <a:off x="325438" y="638175"/>
            <a:ext cx="731837" cy="3651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6" name="Picture 5" descr="USI LOGO_478x250.jpg"/>
          <p:cNvPicPr>
            <a:picLocks noChangeAspect="1"/>
          </p:cNvPicPr>
          <p:nvPr userDrawn="1"/>
        </p:nvPicPr>
        <p:blipFill>
          <a:blip r:embed="rId3">
            <a:clrChange>
              <a:clrFrom>
                <a:srgbClr val="FFFFFF"/>
              </a:clrFrom>
              <a:clrTo>
                <a:srgbClr val="FFFFFF">
                  <a:alpha val="0"/>
                </a:srgbClr>
              </a:clrTo>
            </a:clrChange>
          </a:blip>
          <a:srcRect/>
          <a:stretch>
            <a:fillRect/>
          </a:stretch>
        </p:blipFill>
        <p:spPr bwMode="auto">
          <a:xfrm>
            <a:off x="325438" y="617538"/>
            <a:ext cx="804862" cy="420687"/>
          </a:xfrm>
          <a:prstGeom prst="rect">
            <a:avLst/>
          </a:prstGeom>
          <a:noFill/>
          <a:ln w="9525">
            <a:noFill/>
            <a:miter lim="800000"/>
            <a:headEnd/>
            <a:tailEnd/>
          </a:ln>
        </p:spPr>
      </p:pic>
    </p:spTree>
    <p:extLst>
      <p:ext uri="{BB962C8B-B14F-4D97-AF65-F5344CB8AC3E}">
        <p14:creationId xmlns:p14="http://schemas.microsoft.com/office/powerpoint/2010/main" val="429106420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5246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7" r:id="rId25"/>
  </p:sldLayoutIdLst>
  <p:txStyles>
    <p:titleStyle>
      <a:lvl1pPr algn="l" rtl="0" eaLnBrk="0" fontAlgn="base" hangingPunct="0">
        <a:lnSpc>
          <a:spcPct val="85000"/>
        </a:lnSpc>
        <a:spcBef>
          <a:spcPct val="0"/>
        </a:spcBef>
        <a:spcAft>
          <a:spcPct val="0"/>
        </a:spcAft>
        <a:defRPr sz="4000" kern="1200" cap="all">
          <a:solidFill>
            <a:schemeClr val="bg2"/>
          </a:solidFill>
          <a:latin typeface="+mj-lt"/>
          <a:ea typeface="+mj-ea"/>
          <a:cs typeface="+mj-cs"/>
        </a:defRPr>
      </a:lvl1pPr>
      <a:lvl2pPr algn="l" rtl="0" eaLnBrk="0" fontAlgn="base" hangingPunct="0">
        <a:lnSpc>
          <a:spcPct val="85000"/>
        </a:lnSpc>
        <a:spcBef>
          <a:spcPct val="0"/>
        </a:spcBef>
        <a:spcAft>
          <a:spcPct val="0"/>
        </a:spcAft>
        <a:defRPr sz="4000">
          <a:solidFill>
            <a:schemeClr val="bg2"/>
          </a:solidFill>
          <a:latin typeface="Corbel" pitchFamily="34" charset="0"/>
        </a:defRPr>
      </a:lvl2pPr>
      <a:lvl3pPr algn="l" rtl="0" eaLnBrk="0" fontAlgn="base" hangingPunct="0">
        <a:lnSpc>
          <a:spcPct val="85000"/>
        </a:lnSpc>
        <a:spcBef>
          <a:spcPct val="0"/>
        </a:spcBef>
        <a:spcAft>
          <a:spcPct val="0"/>
        </a:spcAft>
        <a:defRPr sz="4000">
          <a:solidFill>
            <a:schemeClr val="bg2"/>
          </a:solidFill>
          <a:latin typeface="Corbel" pitchFamily="34" charset="0"/>
        </a:defRPr>
      </a:lvl3pPr>
      <a:lvl4pPr algn="l" rtl="0" eaLnBrk="0" fontAlgn="base" hangingPunct="0">
        <a:lnSpc>
          <a:spcPct val="85000"/>
        </a:lnSpc>
        <a:spcBef>
          <a:spcPct val="0"/>
        </a:spcBef>
        <a:spcAft>
          <a:spcPct val="0"/>
        </a:spcAft>
        <a:defRPr sz="4000">
          <a:solidFill>
            <a:schemeClr val="bg2"/>
          </a:solidFill>
          <a:latin typeface="Corbel" pitchFamily="34" charset="0"/>
        </a:defRPr>
      </a:lvl4pPr>
      <a:lvl5pPr algn="l" rtl="0" eaLnBrk="0" fontAlgn="base" hangingPunct="0">
        <a:lnSpc>
          <a:spcPct val="85000"/>
        </a:lnSpc>
        <a:spcBef>
          <a:spcPct val="0"/>
        </a:spcBef>
        <a:spcAft>
          <a:spcPct val="0"/>
        </a:spcAft>
        <a:defRPr sz="4000">
          <a:solidFill>
            <a:schemeClr val="bg2"/>
          </a:solidFill>
          <a:latin typeface="Corbel" pitchFamily="34" charset="0"/>
        </a:defRPr>
      </a:lvl5pPr>
      <a:lvl6pPr marL="457200" algn="l" rtl="0" fontAlgn="base">
        <a:lnSpc>
          <a:spcPct val="85000"/>
        </a:lnSpc>
        <a:spcBef>
          <a:spcPct val="0"/>
        </a:spcBef>
        <a:spcAft>
          <a:spcPct val="0"/>
        </a:spcAft>
        <a:defRPr sz="4000">
          <a:solidFill>
            <a:schemeClr val="bg2"/>
          </a:solidFill>
          <a:latin typeface="Corbel" pitchFamily="34" charset="0"/>
        </a:defRPr>
      </a:lvl6pPr>
      <a:lvl7pPr marL="914400" algn="l" rtl="0" fontAlgn="base">
        <a:lnSpc>
          <a:spcPct val="85000"/>
        </a:lnSpc>
        <a:spcBef>
          <a:spcPct val="0"/>
        </a:spcBef>
        <a:spcAft>
          <a:spcPct val="0"/>
        </a:spcAft>
        <a:defRPr sz="4000">
          <a:solidFill>
            <a:schemeClr val="bg2"/>
          </a:solidFill>
          <a:latin typeface="Corbel" pitchFamily="34" charset="0"/>
        </a:defRPr>
      </a:lvl7pPr>
      <a:lvl8pPr marL="1371600" algn="l" rtl="0" fontAlgn="base">
        <a:lnSpc>
          <a:spcPct val="85000"/>
        </a:lnSpc>
        <a:spcBef>
          <a:spcPct val="0"/>
        </a:spcBef>
        <a:spcAft>
          <a:spcPct val="0"/>
        </a:spcAft>
        <a:defRPr sz="4000">
          <a:solidFill>
            <a:schemeClr val="bg2"/>
          </a:solidFill>
          <a:latin typeface="Corbel" pitchFamily="34" charset="0"/>
        </a:defRPr>
      </a:lvl8pPr>
      <a:lvl9pPr marL="1828800" algn="l" rtl="0" fontAlgn="base">
        <a:lnSpc>
          <a:spcPct val="85000"/>
        </a:lnSpc>
        <a:spcBef>
          <a:spcPct val="0"/>
        </a:spcBef>
        <a:spcAft>
          <a:spcPct val="0"/>
        </a:spcAft>
        <a:defRPr sz="4000">
          <a:solidFill>
            <a:schemeClr val="bg2"/>
          </a:solidFill>
          <a:latin typeface="Corbel" pitchFamily="34" charset="0"/>
        </a:defRPr>
      </a:lvl9pPr>
    </p:titleStyle>
    <p:bodyStyle>
      <a:lvl1pPr marL="182563" indent="-182563" algn="l" rtl="0" eaLnBrk="0" fontAlgn="base" hangingPunct="0">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163" indent="-182563" algn="l" rtl="0" eaLnBrk="0" fontAlgn="base" hangingPunct="0">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39763" indent="-182563" algn="l" rtl="0" eaLnBrk="0" fontAlgn="base" hangingPunct="0">
        <a:lnSpc>
          <a:spcPct val="90000"/>
        </a:lnSpc>
        <a:spcBef>
          <a:spcPts val="200"/>
        </a:spcBef>
        <a:spcAft>
          <a:spcPts val="400"/>
        </a:spcAft>
        <a:buClr>
          <a:schemeClr val="tx1"/>
        </a:buClr>
        <a:buFont typeface="Wingdings" pitchFamily="2" charset="2"/>
        <a:buChar char=""/>
        <a:defRPr kern="1200">
          <a:solidFill>
            <a:schemeClr val="tx1"/>
          </a:solidFill>
          <a:latin typeface="+mn-lt"/>
          <a:ea typeface="+mn-ea"/>
          <a:cs typeface="+mn-cs"/>
        </a:defRPr>
      </a:lvl3pPr>
      <a:lvl4pPr marL="868363" indent="-182563" algn="l" rtl="0" eaLnBrk="0" fontAlgn="base" hangingPunct="0">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6963" indent="-182563" algn="l" rtl="0" eaLnBrk="0" fontAlgn="base" hangingPunct="0">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EFF959-1A2A-44F9-B9D8-BA27B783363B}" type="datetimeFigureOut">
              <a:rPr lang="en-US" smtClean="0"/>
              <a:t>10/26/2020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F9D07F-8ADB-47E8-8BAC-4535AADB1615}" type="slidenum">
              <a:rPr lang="en-US" smtClean="0"/>
              <a:t>‹#›</a:t>
            </a:fld>
            <a:endParaRPr lang="en-US" dirty="0"/>
          </a:p>
        </p:txBody>
      </p:sp>
    </p:spTree>
    <p:extLst>
      <p:ext uri="{BB962C8B-B14F-4D97-AF65-F5344CB8AC3E}">
        <p14:creationId xmlns:p14="http://schemas.microsoft.com/office/powerpoint/2010/main" val="14732519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03E83C3-5955-4C5F-9BA0-ACB752502E57}"/>
              </a:ext>
            </a:extLst>
          </p:cNvPr>
          <p:cNvSpPr/>
          <p:nvPr/>
        </p:nvSpPr>
        <p:spPr>
          <a:xfrm>
            <a:off x="0" y="5871080"/>
            <a:ext cx="3499007" cy="72065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8168" y="6127751"/>
            <a:ext cx="6544434" cy="430887"/>
          </a:xfrm>
          <a:prstGeom prst="rect">
            <a:avLst/>
          </a:prstGeom>
          <a:noFill/>
        </p:spPr>
        <p:txBody>
          <a:bodyPr wrap="square" rtlCol="0">
            <a:spAutoFit/>
          </a:bodyPr>
          <a:lstStyle/>
          <a:p>
            <a:pPr algn="r">
              <a:spcBef>
                <a:spcPts val="529"/>
              </a:spcBef>
            </a:pPr>
            <a:r>
              <a:rPr lang="en-US" sz="1100" dirty="0">
                <a:solidFill>
                  <a:schemeClr val="tx1">
                    <a:lumMod val="75000"/>
                    <a:lumOff val="25000"/>
                  </a:schemeClr>
                </a:solidFill>
                <a:latin typeface="Century Gothic" panose="020B0502020202020204" pitchFamily="34" charset="0"/>
                <a:cs typeface="Helvetica"/>
              </a:rPr>
              <a:t>Dave Stacy| Jeremy Wolfe| Melody Duke</a:t>
            </a:r>
            <a:br>
              <a:rPr lang="en-US" sz="1100" dirty="0">
                <a:solidFill>
                  <a:schemeClr val="tx1">
                    <a:lumMod val="75000"/>
                    <a:lumOff val="25000"/>
                  </a:schemeClr>
                </a:solidFill>
                <a:latin typeface="Century Gothic" panose="020B0502020202020204" pitchFamily="34" charset="0"/>
                <a:cs typeface="Helvetica"/>
              </a:rPr>
            </a:br>
            <a:r>
              <a:rPr lang="en-US" sz="1100" dirty="0">
                <a:solidFill>
                  <a:schemeClr val="tx1">
                    <a:lumMod val="75000"/>
                    <a:lumOff val="25000"/>
                  </a:schemeClr>
                </a:solidFill>
                <a:latin typeface="Century Gothic" panose="020B0502020202020204" pitchFamily="34" charset="0"/>
                <a:cs typeface="Helvetica"/>
              </a:rPr>
              <a:t>www.usi.com</a:t>
            </a:r>
          </a:p>
        </p:txBody>
      </p:sp>
      <p:cxnSp>
        <p:nvCxnSpPr>
          <p:cNvPr id="8" name="Straight Connector 7"/>
          <p:cNvCxnSpPr/>
          <p:nvPr/>
        </p:nvCxnSpPr>
        <p:spPr>
          <a:xfrm>
            <a:off x="2753474" y="4261692"/>
            <a:ext cx="0" cy="11918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ubtitle 2"/>
          <p:cNvSpPr txBox="1">
            <a:spLocks/>
          </p:cNvSpPr>
          <p:nvPr/>
        </p:nvSpPr>
        <p:spPr>
          <a:xfrm rot="16200000">
            <a:off x="1837290" y="4672633"/>
            <a:ext cx="1493702" cy="35550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1400" kern="1200">
                <a:solidFill>
                  <a:schemeClr val="tx1">
                    <a:tint val="75000"/>
                  </a:schemeClr>
                </a:solidFill>
                <a:latin typeface="+mn-lt"/>
                <a:ea typeface="+mn-ea"/>
                <a:cs typeface="+mn-cs"/>
              </a:defRPr>
            </a:lvl9pPr>
          </a:lstStyle>
          <a:p>
            <a:r>
              <a:rPr lang="en-US" sz="1100" dirty="0">
                <a:solidFill>
                  <a:schemeClr val="bg1"/>
                </a:solidFill>
                <a:latin typeface="Century Gothic" panose="020B0502020202020204" pitchFamily="34" charset="0"/>
              </a:rPr>
              <a:t>Month Day, Year</a:t>
            </a:r>
          </a:p>
        </p:txBody>
      </p:sp>
      <p:sp>
        <p:nvSpPr>
          <p:cNvPr id="2" name="Rectangle 1">
            <a:extLst>
              <a:ext uri="{FF2B5EF4-FFF2-40B4-BE49-F238E27FC236}">
                <a16:creationId xmlns:a16="http://schemas.microsoft.com/office/drawing/2014/main" id="{07658998-BEDA-4AA8-B2CB-24C6E5BC7966}"/>
              </a:ext>
            </a:extLst>
          </p:cNvPr>
          <p:cNvSpPr/>
          <p:nvPr/>
        </p:nvSpPr>
        <p:spPr>
          <a:xfrm>
            <a:off x="2325950" y="4103533"/>
            <a:ext cx="6818050" cy="149370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006725" y="4114800"/>
            <a:ext cx="5959475" cy="148243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1250" dirty="0">
                <a:solidFill>
                  <a:schemeClr val="bg1"/>
                </a:solidFill>
                <a:latin typeface="Century Gothic" panose="020B0502020202020204" pitchFamily="34" charset="0"/>
              </a:rPr>
              <a:t>USI Insurance and BRIM Partnership</a:t>
            </a:r>
            <a:br>
              <a:rPr lang="en-US" sz="1200" dirty="0">
                <a:solidFill>
                  <a:schemeClr val="bg1"/>
                </a:solidFill>
                <a:latin typeface="Century Gothic" panose="020B0502020202020204" pitchFamily="34" charset="0"/>
              </a:rPr>
            </a:br>
            <a:br>
              <a:rPr lang="en-US" sz="700" i="1" dirty="0">
                <a:solidFill>
                  <a:schemeClr val="bg1"/>
                </a:solidFill>
                <a:latin typeface="Century Gothic" panose="020B0502020202020204" pitchFamily="34" charset="0"/>
              </a:rPr>
            </a:br>
            <a:r>
              <a:rPr lang="en-US" sz="4400" dirty="0">
                <a:latin typeface="Century Gothic" panose="020B0502020202020204" pitchFamily="34" charset="0"/>
              </a:rPr>
              <a:t>Fall ASBO 2020</a:t>
            </a:r>
          </a:p>
        </p:txBody>
      </p:sp>
      <p:pic>
        <p:nvPicPr>
          <p:cNvPr id="1026" name="Picture 2" descr="https://brim.wv.gov/images/seal.main.png">
            <a:extLst>
              <a:ext uri="{FF2B5EF4-FFF2-40B4-BE49-F238E27FC236}">
                <a16:creationId xmlns:a16="http://schemas.microsoft.com/office/drawing/2014/main" id="{B03BE958-B323-4A1E-8386-898F8B7E94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9" y="5966327"/>
            <a:ext cx="3455218" cy="56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09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AC71-09AF-44A0-9560-4BF53DAE1143}"/>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D2C6B0F2-BB55-4621-953E-4408C967CF44}"/>
              </a:ext>
            </a:extLst>
          </p:cNvPr>
          <p:cNvSpPr>
            <a:spLocks noGrp="1"/>
          </p:cNvSpPr>
          <p:nvPr>
            <p:ph sz="quarter" idx="10"/>
          </p:nvPr>
        </p:nvSpPr>
        <p:spPr/>
        <p:txBody>
          <a:bodyPr anchor="ctr">
            <a:normAutofit/>
          </a:bodyPr>
          <a:lstStyle/>
          <a:p>
            <a:r>
              <a:rPr lang="en-US" sz="3200" dirty="0"/>
              <a:t>Workers Compensation – COVID-19 Liability</a:t>
            </a:r>
          </a:p>
          <a:p>
            <a:r>
              <a:rPr lang="en-US" sz="3200" dirty="0"/>
              <a:t>Property Liability Renewal Process</a:t>
            </a:r>
          </a:p>
          <a:p>
            <a:r>
              <a:rPr lang="en-US" sz="3200" dirty="0"/>
              <a:t>Cyber Security and Risk Mitigation</a:t>
            </a:r>
          </a:p>
          <a:p>
            <a:r>
              <a:rPr lang="en-US" sz="3200" dirty="0"/>
              <a:t>Safety and Loss Control Procedures</a:t>
            </a:r>
          </a:p>
        </p:txBody>
      </p:sp>
    </p:spTree>
    <p:extLst>
      <p:ext uri="{BB962C8B-B14F-4D97-AF65-F5344CB8AC3E}">
        <p14:creationId xmlns:p14="http://schemas.microsoft.com/office/powerpoint/2010/main" val="380283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EF26-727D-46B4-8A03-CE8FF8A724D7}"/>
              </a:ext>
            </a:extLst>
          </p:cNvPr>
          <p:cNvSpPr>
            <a:spLocks noGrp="1"/>
          </p:cNvSpPr>
          <p:nvPr>
            <p:ph type="title"/>
          </p:nvPr>
        </p:nvSpPr>
        <p:spPr/>
        <p:txBody>
          <a:bodyPr>
            <a:normAutofit fontScale="90000"/>
          </a:bodyPr>
          <a:lstStyle/>
          <a:p>
            <a:r>
              <a:rPr lang="en-US" dirty="0"/>
              <a:t>Workers Compensation</a:t>
            </a:r>
            <a:br>
              <a:rPr lang="en-US" dirty="0"/>
            </a:br>
            <a:r>
              <a:rPr lang="en-US" dirty="0"/>
              <a:t>COVID-19</a:t>
            </a:r>
          </a:p>
        </p:txBody>
      </p:sp>
      <p:sp>
        <p:nvSpPr>
          <p:cNvPr id="3" name="Content Placeholder 2">
            <a:extLst>
              <a:ext uri="{FF2B5EF4-FFF2-40B4-BE49-F238E27FC236}">
                <a16:creationId xmlns:a16="http://schemas.microsoft.com/office/drawing/2014/main" id="{B9786096-F0ED-40B5-A167-A5B2AD72D6D6}"/>
              </a:ext>
            </a:extLst>
          </p:cNvPr>
          <p:cNvSpPr>
            <a:spLocks noGrp="1"/>
          </p:cNvSpPr>
          <p:nvPr>
            <p:ph sz="quarter" idx="10"/>
          </p:nvPr>
        </p:nvSpPr>
        <p:spPr/>
        <p:txBody>
          <a:bodyPr anchor="ctr">
            <a:normAutofit/>
          </a:bodyPr>
          <a:lstStyle/>
          <a:p>
            <a:r>
              <a:rPr lang="en-US" sz="3200" dirty="0"/>
              <a:t>Does Workers Compensation Cover COVID-19?</a:t>
            </a:r>
          </a:p>
          <a:p>
            <a:r>
              <a:rPr lang="en-US" sz="3200" dirty="0"/>
              <a:t>Do I need to report claims to insurance?</a:t>
            </a:r>
          </a:p>
          <a:p>
            <a:r>
              <a:rPr lang="en-US" sz="3200" dirty="0"/>
              <a:t>What about to OSHA / Bureau of Labor Statistics?</a:t>
            </a:r>
          </a:p>
        </p:txBody>
      </p:sp>
    </p:spTree>
    <p:extLst>
      <p:ext uri="{BB962C8B-B14F-4D97-AF65-F5344CB8AC3E}">
        <p14:creationId xmlns:p14="http://schemas.microsoft.com/office/powerpoint/2010/main" val="44306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3AFF-AA26-4E50-A113-D38071363D91}"/>
              </a:ext>
            </a:extLst>
          </p:cNvPr>
          <p:cNvSpPr>
            <a:spLocks noGrp="1"/>
          </p:cNvSpPr>
          <p:nvPr>
            <p:ph type="title"/>
          </p:nvPr>
        </p:nvSpPr>
        <p:spPr/>
        <p:txBody>
          <a:bodyPr/>
          <a:lstStyle/>
          <a:p>
            <a:r>
              <a:rPr lang="en-US" dirty="0"/>
              <a:t>Watch Out!</a:t>
            </a:r>
          </a:p>
        </p:txBody>
      </p:sp>
      <p:sp>
        <p:nvSpPr>
          <p:cNvPr id="3" name="Content Placeholder 2">
            <a:extLst>
              <a:ext uri="{FF2B5EF4-FFF2-40B4-BE49-F238E27FC236}">
                <a16:creationId xmlns:a16="http://schemas.microsoft.com/office/drawing/2014/main" id="{D3834C82-19AB-4C77-96A1-9FA57B9F7E1B}"/>
              </a:ext>
            </a:extLst>
          </p:cNvPr>
          <p:cNvSpPr>
            <a:spLocks noGrp="1"/>
          </p:cNvSpPr>
          <p:nvPr>
            <p:ph sz="quarter" idx="10"/>
          </p:nvPr>
        </p:nvSpPr>
        <p:spPr/>
        <p:txBody>
          <a:bodyPr/>
          <a:lstStyle/>
          <a:p>
            <a:r>
              <a:rPr lang="en-US" dirty="0"/>
              <a:t>Slip, Trip, Fall</a:t>
            </a:r>
          </a:p>
          <a:p>
            <a:pPr lvl="1"/>
            <a:r>
              <a:rPr lang="en-US" dirty="0"/>
              <a:t>Always a leading cause of injury for education</a:t>
            </a:r>
          </a:p>
          <a:p>
            <a:pPr lvl="1"/>
            <a:r>
              <a:rPr lang="en-US" dirty="0"/>
              <a:t>Practice Good Housekeeping (clean up spills, barricade, </a:t>
            </a:r>
            <a:r>
              <a:rPr lang="en-US" dirty="0" err="1"/>
              <a:t>etc</a:t>
            </a:r>
            <a:r>
              <a:rPr lang="en-US" dirty="0"/>
              <a:t>)</a:t>
            </a:r>
          </a:p>
          <a:p>
            <a:pPr lvl="1"/>
            <a:r>
              <a:rPr lang="en-US" dirty="0"/>
              <a:t>Anti-Skid Shoe Program works!</a:t>
            </a:r>
          </a:p>
          <a:p>
            <a:pPr lvl="1"/>
            <a:endParaRPr lang="en-US" dirty="0"/>
          </a:p>
          <a:p>
            <a:r>
              <a:rPr lang="en-US" dirty="0"/>
              <a:t>Educator Stress	</a:t>
            </a:r>
          </a:p>
          <a:p>
            <a:pPr lvl="1"/>
            <a:r>
              <a:rPr lang="en-US" dirty="0"/>
              <a:t>Now more that ever (New technology, remote learning, concern for students)</a:t>
            </a:r>
          </a:p>
          <a:p>
            <a:pPr lvl="1"/>
            <a:r>
              <a:rPr lang="en-US" dirty="0"/>
              <a:t>Prioritize Curriculum</a:t>
            </a:r>
          </a:p>
          <a:p>
            <a:pPr lvl="1"/>
            <a:r>
              <a:rPr lang="en-US" dirty="0"/>
              <a:t>Resolve Conflicts</a:t>
            </a:r>
          </a:p>
          <a:p>
            <a:pPr lvl="1"/>
            <a:r>
              <a:rPr lang="en-US" dirty="0"/>
              <a:t>Use resources for assistance</a:t>
            </a:r>
          </a:p>
          <a:p>
            <a:pPr lvl="1"/>
            <a:endParaRPr lang="en-US" dirty="0"/>
          </a:p>
          <a:p>
            <a:pPr lvl="1"/>
            <a:endParaRPr lang="en-US" dirty="0"/>
          </a:p>
        </p:txBody>
      </p:sp>
    </p:spTree>
    <p:extLst>
      <p:ext uri="{BB962C8B-B14F-4D97-AF65-F5344CB8AC3E}">
        <p14:creationId xmlns:p14="http://schemas.microsoft.com/office/powerpoint/2010/main" val="398389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EF5A-2020-4F9D-AA3E-1FE008BB042B}"/>
              </a:ext>
            </a:extLst>
          </p:cNvPr>
          <p:cNvSpPr>
            <a:spLocks noGrp="1"/>
          </p:cNvSpPr>
          <p:nvPr>
            <p:ph type="title"/>
          </p:nvPr>
        </p:nvSpPr>
        <p:spPr/>
        <p:txBody>
          <a:bodyPr/>
          <a:lstStyle/>
          <a:p>
            <a:r>
              <a:rPr lang="en-US" dirty="0"/>
              <a:t>COVID Areas of Concern</a:t>
            </a:r>
          </a:p>
        </p:txBody>
      </p:sp>
      <p:sp>
        <p:nvSpPr>
          <p:cNvPr id="3" name="Content Placeholder 2">
            <a:extLst>
              <a:ext uri="{FF2B5EF4-FFF2-40B4-BE49-F238E27FC236}">
                <a16:creationId xmlns:a16="http://schemas.microsoft.com/office/drawing/2014/main" id="{4762DA53-C905-4A92-A702-2F085618C470}"/>
              </a:ext>
            </a:extLst>
          </p:cNvPr>
          <p:cNvSpPr>
            <a:spLocks noGrp="1"/>
          </p:cNvSpPr>
          <p:nvPr>
            <p:ph sz="quarter" idx="10"/>
          </p:nvPr>
        </p:nvSpPr>
        <p:spPr/>
        <p:txBody>
          <a:bodyPr>
            <a:normAutofit/>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COVID related Issues: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HIPPA</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OSHA</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PPE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Waivers Use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How to Quarantine Students-EH&amp;S guidance</a:t>
            </a:r>
          </a:p>
          <a:p>
            <a:pPr marL="742950" marR="0" lvl="1" indent="-285750">
              <a:spcBef>
                <a:spcPts val="0"/>
              </a:spcBef>
              <a:spcAft>
                <a:spcPts val="0"/>
              </a:spcAft>
              <a:buFont typeface="+mj-lt"/>
              <a:buAutoNum type="arabicPeriod"/>
              <a:tabLst>
                <a:tab pos="914400" algn="l"/>
              </a:tabLst>
            </a:pPr>
            <a:endParaRPr lang="en-US" sz="11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EPS related Issues: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Educators Legal (D&amp;O) Guidance around COVID duty of care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EPLI Issues with teachers coming in to work</a:t>
            </a:r>
            <a:endParaRPr lang="en-US" sz="1100" dirty="0">
              <a:effectLst/>
              <a:latin typeface="Calibri" panose="020F0502020204030204" pitchFamily="34" charset="0"/>
              <a:ea typeface="Calibri" panose="020F0502020204030204" pitchFamily="34" charset="0"/>
            </a:endParaRPr>
          </a:p>
          <a:p>
            <a:pPr marL="457200" marR="0" lvl="1" indent="0">
              <a:spcBef>
                <a:spcPts val="0"/>
              </a:spcBef>
              <a:spcAft>
                <a:spcPts val="0"/>
              </a:spcAft>
              <a:buNone/>
              <a:tabLst>
                <a:tab pos="914400" algn="l"/>
              </a:tabLst>
            </a:pPr>
            <a:endParaRPr lang="en-US" sz="11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mj-lt"/>
              <a:buAutoNum type="arabicPeriod"/>
              <a:tabLst>
                <a:tab pos="914400" algn="l"/>
              </a:tabLst>
            </a:pPr>
            <a:endParaRPr lang="en-US" sz="11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Remote Work Issues: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Setting up ergonomics at home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Exposure to the institution if their Network goes down…Cyber Business Interruption</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RTW guidelines</a:t>
            </a:r>
          </a:p>
          <a:p>
            <a:pPr marL="742950" marR="0" lvl="1" indent="-285750">
              <a:spcBef>
                <a:spcPts val="0"/>
              </a:spcBef>
              <a:spcAft>
                <a:spcPts val="0"/>
              </a:spcAft>
              <a:buFont typeface="+mj-lt"/>
              <a:buAutoNum type="arabicPeriod"/>
              <a:tabLst>
                <a:tab pos="914400" algn="l"/>
              </a:tabLst>
            </a:pPr>
            <a:endParaRPr lang="en-US" sz="11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Sports Issues: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Guidance on safety</a:t>
            </a:r>
          </a:p>
          <a:p>
            <a:pPr marL="742950" marR="0" lvl="1" indent="-285750">
              <a:spcBef>
                <a:spcPts val="0"/>
              </a:spcBef>
              <a:spcAft>
                <a:spcPts val="0"/>
              </a:spcAft>
              <a:buFont typeface="+mj-lt"/>
              <a:buAutoNum type="arabicPeriod"/>
              <a:tabLst>
                <a:tab pos="914400" algn="l"/>
              </a:tabLst>
            </a:pPr>
            <a:r>
              <a:rPr lang="en-US" sz="1100" dirty="0">
                <a:latin typeface="Calibri" panose="020F0502020204030204" pitchFamily="34" charset="0"/>
                <a:ea typeface="Calibri" panose="020F0502020204030204" pitchFamily="34" charset="0"/>
              </a:rPr>
              <a:t>Concussion Management Protocol</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6883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Service Team</a:t>
            </a:r>
          </a:p>
        </p:txBody>
      </p:sp>
      <p:sp>
        <p:nvSpPr>
          <p:cNvPr id="3" name="Content Placeholder 2"/>
          <p:cNvSpPr>
            <a:spLocks noGrp="1"/>
          </p:cNvSpPr>
          <p:nvPr>
            <p:ph sz="quarter" idx="10"/>
          </p:nvPr>
        </p:nvSpPr>
        <p:spPr/>
        <p:txBody>
          <a:bodyPr>
            <a:normAutofit fontScale="70000" lnSpcReduction="20000"/>
          </a:bodyPr>
          <a:lstStyle/>
          <a:p>
            <a:r>
              <a:rPr lang="en-CA" dirty="0">
                <a:solidFill>
                  <a:schemeClr val="accent1">
                    <a:lumMod val="75000"/>
                  </a:schemeClr>
                </a:solidFill>
              </a:rPr>
              <a:t>Name: </a:t>
            </a:r>
            <a:r>
              <a:rPr lang="en-US" dirty="0">
                <a:solidFill>
                  <a:schemeClr val="accent1">
                    <a:lumMod val="75000"/>
                  </a:schemeClr>
                </a:solidFill>
              </a:rPr>
              <a:t>Dave Stacy, CIC</a:t>
            </a:r>
          </a:p>
          <a:p>
            <a:pPr lvl="1"/>
            <a:r>
              <a:rPr lang="en-CA" dirty="0">
                <a:solidFill>
                  <a:schemeClr val="accent1">
                    <a:lumMod val="75000"/>
                  </a:schemeClr>
                </a:solidFill>
              </a:rPr>
              <a:t>Account Executive</a:t>
            </a:r>
            <a:endParaRPr lang="en-US" dirty="0">
              <a:solidFill>
                <a:schemeClr val="accent1">
                  <a:lumMod val="75000"/>
                </a:schemeClr>
              </a:solidFill>
            </a:endParaRPr>
          </a:p>
          <a:p>
            <a:pPr lvl="1"/>
            <a:r>
              <a:rPr lang="en-CA" dirty="0">
                <a:solidFill>
                  <a:schemeClr val="accent1">
                    <a:lumMod val="75000"/>
                  </a:schemeClr>
                </a:solidFill>
              </a:rPr>
              <a:t>Coordinates and oversees all client service activities.</a:t>
            </a:r>
            <a:endParaRPr lang="en-US" dirty="0">
              <a:solidFill>
                <a:schemeClr val="accent1">
                  <a:lumMod val="75000"/>
                </a:schemeClr>
              </a:solidFill>
            </a:endParaRPr>
          </a:p>
          <a:p>
            <a:endParaRPr lang="en-US" dirty="0">
              <a:solidFill>
                <a:schemeClr val="accent1">
                  <a:lumMod val="75000"/>
                </a:schemeClr>
              </a:solidFill>
            </a:endParaRPr>
          </a:p>
          <a:p>
            <a:r>
              <a:rPr lang="en-CA" dirty="0">
                <a:solidFill>
                  <a:schemeClr val="accent1">
                    <a:lumMod val="75000"/>
                  </a:schemeClr>
                </a:solidFill>
              </a:rPr>
              <a:t>Name: </a:t>
            </a:r>
            <a:r>
              <a:rPr lang="en-US" dirty="0">
                <a:solidFill>
                  <a:schemeClr val="accent1">
                    <a:lumMod val="75000"/>
                  </a:schemeClr>
                </a:solidFill>
              </a:rPr>
              <a:t>Brenda Samples, CPCU</a:t>
            </a:r>
          </a:p>
          <a:p>
            <a:pPr lvl="1"/>
            <a:r>
              <a:rPr lang="en-CA" dirty="0">
                <a:solidFill>
                  <a:schemeClr val="accent1">
                    <a:lumMod val="75000"/>
                  </a:schemeClr>
                </a:solidFill>
              </a:rPr>
              <a:t>Account Representative</a:t>
            </a:r>
            <a:endParaRPr lang="en-US" dirty="0">
              <a:solidFill>
                <a:schemeClr val="accent1">
                  <a:lumMod val="75000"/>
                </a:schemeClr>
              </a:solidFill>
            </a:endParaRPr>
          </a:p>
          <a:p>
            <a:pPr lvl="1"/>
            <a:r>
              <a:rPr lang="en-CA" dirty="0">
                <a:solidFill>
                  <a:schemeClr val="accent1">
                    <a:lumMod val="75000"/>
                  </a:schemeClr>
                </a:solidFill>
              </a:rPr>
              <a:t>Oversees and executes all day-to-day correspondence and activities.</a:t>
            </a:r>
            <a:endParaRPr lang="en-US" dirty="0">
              <a:solidFill>
                <a:schemeClr val="accent1">
                  <a:lumMod val="75000"/>
                </a:schemeClr>
              </a:solidFill>
            </a:endParaRPr>
          </a:p>
          <a:p>
            <a:pPr marL="0" indent="0">
              <a:buNone/>
            </a:pPr>
            <a:r>
              <a:rPr lang="en-CA" dirty="0">
                <a:solidFill>
                  <a:schemeClr val="accent1">
                    <a:lumMod val="75000"/>
                  </a:schemeClr>
                </a:solidFill>
              </a:rPr>
              <a:t> </a:t>
            </a:r>
            <a:endParaRPr lang="en-US" dirty="0">
              <a:solidFill>
                <a:schemeClr val="accent1">
                  <a:lumMod val="75000"/>
                </a:schemeClr>
              </a:solidFill>
            </a:endParaRPr>
          </a:p>
          <a:p>
            <a:r>
              <a:rPr lang="en-CA" dirty="0">
                <a:solidFill>
                  <a:schemeClr val="accent1">
                    <a:lumMod val="75000"/>
                  </a:schemeClr>
                </a:solidFill>
              </a:rPr>
              <a:t>Name: </a:t>
            </a:r>
            <a:r>
              <a:rPr lang="en-US" dirty="0">
                <a:solidFill>
                  <a:schemeClr val="accent1">
                    <a:lumMod val="75000"/>
                  </a:schemeClr>
                </a:solidFill>
              </a:rPr>
              <a:t>Lisa Jordan, CWCP</a:t>
            </a:r>
          </a:p>
          <a:p>
            <a:pPr lvl="1"/>
            <a:r>
              <a:rPr lang="en-CA" dirty="0">
                <a:solidFill>
                  <a:schemeClr val="accent1">
                    <a:lumMod val="75000"/>
                  </a:schemeClr>
                </a:solidFill>
              </a:rPr>
              <a:t>Claims Management Specialist</a:t>
            </a:r>
            <a:endParaRPr lang="en-US" dirty="0">
              <a:solidFill>
                <a:schemeClr val="accent1">
                  <a:lumMod val="75000"/>
                </a:schemeClr>
              </a:solidFill>
            </a:endParaRPr>
          </a:p>
          <a:p>
            <a:pPr lvl="1"/>
            <a:r>
              <a:rPr lang="en-CA" dirty="0">
                <a:solidFill>
                  <a:schemeClr val="accent1">
                    <a:lumMod val="75000"/>
                  </a:schemeClr>
                </a:solidFill>
              </a:rPr>
              <a:t>Monitors claims status, investigates and manages claims reviews.</a:t>
            </a:r>
            <a:endParaRPr lang="en-US" dirty="0">
              <a:solidFill>
                <a:schemeClr val="accent1">
                  <a:lumMod val="75000"/>
                </a:schemeClr>
              </a:solidFill>
            </a:endParaRPr>
          </a:p>
          <a:p>
            <a:pPr marL="0" indent="0">
              <a:buNone/>
            </a:pPr>
            <a:r>
              <a:rPr lang="en-CA" dirty="0">
                <a:solidFill>
                  <a:schemeClr val="accent1">
                    <a:lumMod val="75000"/>
                  </a:schemeClr>
                </a:solidFill>
              </a:rPr>
              <a:t> </a:t>
            </a:r>
            <a:endParaRPr lang="en-US" dirty="0">
              <a:solidFill>
                <a:schemeClr val="accent1">
                  <a:lumMod val="75000"/>
                </a:schemeClr>
              </a:solidFill>
            </a:endParaRPr>
          </a:p>
          <a:p>
            <a:r>
              <a:rPr lang="en-CA" dirty="0">
                <a:solidFill>
                  <a:schemeClr val="accent1">
                    <a:lumMod val="75000"/>
                  </a:schemeClr>
                </a:solidFill>
              </a:rPr>
              <a:t>Name: </a:t>
            </a:r>
            <a:r>
              <a:rPr lang="en-US" dirty="0">
                <a:solidFill>
                  <a:schemeClr val="accent1">
                    <a:lumMod val="75000"/>
                  </a:schemeClr>
                </a:solidFill>
              </a:rPr>
              <a:t>Kristina Chandler</a:t>
            </a:r>
          </a:p>
          <a:p>
            <a:pPr lvl="1"/>
            <a:r>
              <a:rPr lang="en-US" dirty="0">
                <a:solidFill>
                  <a:schemeClr val="accent1">
                    <a:lumMod val="75000"/>
                  </a:schemeClr>
                </a:solidFill>
              </a:rPr>
              <a:t>Analytics Specialist</a:t>
            </a:r>
          </a:p>
          <a:p>
            <a:pPr lvl="1"/>
            <a:r>
              <a:rPr lang="en-CA" dirty="0">
                <a:solidFill>
                  <a:schemeClr val="accent1">
                    <a:lumMod val="75000"/>
                  </a:schemeClr>
                </a:solidFill>
              </a:rPr>
              <a:t>Performs claims reporting, initial submission of claims, and follow-up with insurance company claims personnel.</a:t>
            </a:r>
            <a:endParaRPr lang="en-US" dirty="0">
              <a:solidFill>
                <a:schemeClr val="accent1">
                  <a:lumMod val="75000"/>
                </a:schemeClr>
              </a:solidFill>
            </a:endParaRPr>
          </a:p>
          <a:p>
            <a:pPr marL="0" indent="0">
              <a:buNone/>
            </a:pPr>
            <a:r>
              <a:rPr lang="en-CA" dirty="0">
                <a:solidFill>
                  <a:schemeClr val="accent1">
                    <a:lumMod val="75000"/>
                  </a:schemeClr>
                </a:solidFill>
              </a:rPr>
              <a:t> </a:t>
            </a:r>
            <a:endParaRPr lang="en-US" dirty="0">
              <a:solidFill>
                <a:schemeClr val="accent1">
                  <a:lumMod val="75000"/>
                </a:schemeClr>
              </a:solidFill>
            </a:endParaRPr>
          </a:p>
          <a:p>
            <a:r>
              <a:rPr lang="en-CA" dirty="0">
                <a:solidFill>
                  <a:schemeClr val="accent1">
                    <a:lumMod val="75000"/>
                  </a:schemeClr>
                </a:solidFill>
              </a:rPr>
              <a:t>Name: </a:t>
            </a:r>
            <a:r>
              <a:rPr lang="en-US" dirty="0">
                <a:solidFill>
                  <a:schemeClr val="accent1">
                    <a:lumMod val="75000"/>
                  </a:schemeClr>
                </a:solidFill>
              </a:rPr>
              <a:t>Cody Jeffries, CSP</a:t>
            </a:r>
          </a:p>
          <a:p>
            <a:pPr lvl="1"/>
            <a:r>
              <a:rPr lang="en-CA" dirty="0">
                <a:solidFill>
                  <a:schemeClr val="accent1">
                    <a:lumMod val="75000"/>
                  </a:schemeClr>
                </a:solidFill>
              </a:rPr>
              <a:t>Loss Control Consultant</a:t>
            </a:r>
            <a:endParaRPr lang="en-US" dirty="0">
              <a:solidFill>
                <a:schemeClr val="accent1">
                  <a:lumMod val="75000"/>
                </a:schemeClr>
              </a:solidFill>
            </a:endParaRPr>
          </a:p>
          <a:p>
            <a:pPr lvl="1"/>
            <a:r>
              <a:rPr lang="en-CA" dirty="0">
                <a:solidFill>
                  <a:schemeClr val="accent1">
                    <a:lumMod val="75000"/>
                  </a:schemeClr>
                </a:solidFill>
              </a:rPr>
              <a:t>Creates and implements loss control programs.</a:t>
            </a:r>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34351829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P&amp;C Presentation Pages">
  <a:themeElements>
    <a:clrScheme name="Custom 1">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959595"/>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311</Words>
  <Application>Microsoft Office PowerPoint</Application>
  <PresentationFormat>On-screen Show (4:3)</PresentationFormat>
  <Paragraphs>69</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Calibri Light</vt:lpstr>
      <vt:lpstr>Century Gothic</vt:lpstr>
      <vt:lpstr>Corbel</vt:lpstr>
      <vt:lpstr>Wingdings</vt:lpstr>
      <vt:lpstr>2_P&amp;C Presentation Pages</vt:lpstr>
      <vt:lpstr>Office Theme</vt:lpstr>
      <vt:lpstr>PowerPoint Presentation</vt:lpstr>
      <vt:lpstr>Agenda </vt:lpstr>
      <vt:lpstr>Workers Compensation COVID-19</vt:lpstr>
      <vt:lpstr>Watch Out!</vt:lpstr>
      <vt:lpstr>COVID Areas of Concern</vt:lpstr>
      <vt:lpstr>Service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USI CRMAdmin</dc:creator>
  <cp:lastModifiedBy>Dave Stacy</cp:lastModifiedBy>
  <cp:revision>36</cp:revision>
  <cp:lastPrinted>2015-11-06T14:42:17Z</cp:lastPrinted>
  <dcterms:created xsi:type="dcterms:W3CDTF">2015-11-05T20:09:12Z</dcterms:created>
  <dcterms:modified xsi:type="dcterms:W3CDTF">2020-10-26T15:10:08Z</dcterms:modified>
</cp:coreProperties>
</file>