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handoutMasterIdLst>
    <p:handoutMasterId r:id="rId17"/>
  </p:handoutMasterIdLst>
  <p:sldIdLst>
    <p:sldId id="312" r:id="rId2"/>
    <p:sldId id="301" r:id="rId3"/>
    <p:sldId id="261" r:id="rId4"/>
    <p:sldId id="256" r:id="rId5"/>
    <p:sldId id="317" r:id="rId6"/>
    <p:sldId id="319" r:id="rId7"/>
    <p:sldId id="327" r:id="rId8"/>
    <p:sldId id="320" r:id="rId9"/>
    <p:sldId id="325" r:id="rId10"/>
    <p:sldId id="323" r:id="rId11"/>
    <p:sldId id="324" r:id="rId12"/>
    <p:sldId id="322" r:id="rId13"/>
    <p:sldId id="315" r:id="rId14"/>
    <p:sldId id="321" r:id="rId15"/>
  </p:sldIdLst>
  <p:sldSz cx="7315200" cy="9144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9A5"/>
    <a:srgbClr val="FFFF3F"/>
    <a:srgbClr val="FFFFA3"/>
    <a:srgbClr val="0062AC"/>
    <a:srgbClr val="0075CC"/>
    <a:srgbClr val="377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60" autoAdjust="0"/>
    <p:restoredTop sz="96296" autoAdjust="0"/>
  </p:normalViewPr>
  <p:slideViewPr>
    <p:cSldViewPr>
      <p:cViewPr varScale="1">
        <p:scale>
          <a:sx n="86" d="100"/>
          <a:sy n="86" d="100"/>
        </p:scale>
        <p:origin x="2886" y="96"/>
      </p:cViewPr>
      <p:guideLst>
        <p:guide orient="horz" pos="2880"/>
        <p:guide pos="2304"/>
      </p:guideLst>
    </p:cSldViewPr>
  </p:slideViewPr>
  <p:outlineViewPr>
    <p:cViewPr>
      <p:scale>
        <a:sx n="33" d="100"/>
        <a:sy n="33" d="100"/>
      </p:scale>
      <p:origin x="0" y="46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3038474" cy="465138"/>
          </a:xfrm>
          <a:prstGeom prst="rect">
            <a:avLst/>
          </a:prstGeom>
        </p:spPr>
        <p:txBody>
          <a:bodyPr vert="horz" lIns="91332" tIns="45664" rIns="91332" bIns="45664" rtlCol="0"/>
          <a:lstStyle>
            <a:lvl1pPr algn="l">
              <a:defRPr sz="1200"/>
            </a:lvl1pPr>
          </a:lstStyle>
          <a:p>
            <a:endParaRPr lang="en-US" dirty="0"/>
          </a:p>
        </p:txBody>
      </p:sp>
      <p:sp>
        <p:nvSpPr>
          <p:cNvPr id="3" name="Date Placeholder 2"/>
          <p:cNvSpPr>
            <a:spLocks noGrp="1"/>
          </p:cNvSpPr>
          <p:nvPr>
            <p:ph type="dt" sz="quarter" idx="1"/>
          </p:nvPr>
        </p:nvSpPr>
        <p:spPr>
          <a:xfrm>
            <a:off x="3970346" y="7"/>
            <a:ext cx="3038474" cy="465138"/>
          </a:xfrm>
          <a:prstGeom prst="rect">
            <a:avLst/>
          </a:prstGeom>
        </p:spPr>
        <p:txBody>
          <a:bodyPr vert="horz" lIns="91332" tIns="45664" rIns="91332" bIns="45664" rtlCol="0"/>
          <a:lstStyle>
            <a:lvl1pPr algn="r">
              <a:defRPr sz="1200"/>
            </a:lvl1pPr>
          </a:lstStyle>
          <a:p>
            <a:fld id="{E91AF803-EA09-457C-99F6-45C6E644AB24}" type="datetimeFigureOut">
              <a:rPr lang="en-US" smtClean="0"/>
              <a:t>5/16/2022</a:t>
            </a:fld>
            <a:endParaRPr lang="en-US" dirty="0"/>
          </a:p>
        </p:txBody>
      </p:sp>
      <p:sp>
        <p:nvSpPr>
          <p:cNvPr id="4" name="Footer Placeholder 3"/>
          <p:cNvSpPr>
            <a:spLocks noGrp="1"/>
          </p:cNvSpPr>
          <p:nvPr>
            <p:ph type="ftr" sz="quarter" idx="2"/>
          </p:nvPr>
        </p:nvSpPr>
        <p:spPr>
          <a:xfrm>
            <a:off x="8" y="8829677"/>
            <a:ext cx="3038474" cy="465138"/>
          </a:xfrm>
          <a:prstGeom prst="rect">
            <a:avLst/>
          </a:prstGeom>
        </p:spPr>
        <p:txBody>
          <a:bodyPr vert="horz" lIns="91332" tIns="45664" rIns="91332" bIns="456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6" y="8829677"/>
            <a:ext cx="3038474" cy="465138"/>
          </a:xfrm>
          <a:prstGeom prst="rect">
            <a:avLst/>
          </a:prstGeom>
        </p:spPr>
        <p:txBody>
          <a:bodyPr vert="horz" lIns="91332" tIns="45664" rIns="91332" bIns="45664" rtlCol="0" anchor="b"/>
          <a:lstStyle>
            <a:lvl1pPr algn="r">
              <a:defRPr sz="1200"/>
            </a:lvl1pPr>
          </a:lstStyle>
          <a:p>
            <a:fld id="{0473C16A-988B-41A5-8648-0EEF4897DAF3}" type="slidenum">
              <a:rPr lang="en-US" smtClean="0"/>
              <a:t>‹#›</a:t>
            </a:fld>
            <a:endParaRPr lang="en-US" dirty="0"/>
          </a:p>
        </p:txBody>
      </p:sp>
    </p:spTree>
    <p:extLst>
      <p:ext uri="{BB962C8B-B14F-4D97-AF65-F5344CB8AC3E}">
        <p14:creationId xmlns:p14="http://schemas.microsoft.com/office/powerpoint/2010/main" val="168241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t" anchorCtr="0" compatLnSpc="1">
            <a:prstTxWarp prst="textNoShape">
              <a:avLst/>
            </a:prstTxWarp>
          </a:bodyPr>
          <a:lstStyle>
            <a:lvl1pPr defTabSz="930613">
              <a:defRPr sz="1200">
                <a:cs typeface="+mn-cs"/>
              </a:defRPr>
            </a:lvl1pPr>
          </a:lstStyle>
          <a:p>
            <a:pPr>
              <a:defRPr/>
            </a:pPr>
            <a:endParaRPr lang="en-US" dirty="0"/>
          </a:p>
        </p:txBody>
      </p:sp>
      <p:sp>
        <p:nvSpPr>
          <p:cNvPr id="4099" name="Rectangle 3"/>
          <p:cNvSpPr>
            <a:spLocks noGrp="1" noChangeArrowheads="1"/>
          </p:cNvSpPr>
          <p:nvPr>
            <p:ph type="dt" idx="1"/>
          </p:nvPr>
        </p:nvSpPr>
        <p:spPr bwMode="auto">
          <a:xfrm>
            <a:off x="3971926" y="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t" anchorCtr="0" compatLnSpc="1">
            <a:prstTxWarp prst="textNoShape">
              <a:avLst/>
            </a:prstTxWarp>
          </a:bodyPr>
          <a:lstStyle>
            <a:lvl1pPr algn="r" defTabSz="930613">
              <a:defRPr sz="1200">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111375" y="696913"/>
            <a:ext cx="2789238"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0089" y="4416426"/>
            <a:ext cx="56102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b" anchorCtr="0" compatLnSpc="1">
            <a:prstTxWarp prst="textNoShape">
              <a:avLst/>
            </a:prstTxWarp>
          </a:bodyPr>
          <a:lstStyle>
            <a:lvl1pPr defTabSz="930613">
              <a:defRPr sz="120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1926" y="8829677"/>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51" tIns="46527" rIns="93051" bIns="46527" numCol="1" anchor="b" anchorCtr="0" compatLnSpc="1">
            <a:prstTxWarp prst="textNoShape">
              <a:avLst/>
            </a:prstTxWarp>
          </a:bodyPr>
          <a:lstStyle>
            <a:lvl1pPr algn="r" defTabSz="930613">
              <a:defRPr sz="1200">
                <a:cs typeface="+mn-cs"/>
              </a:defRPr>
            </a:lvl1pPr>
          </a:lstStyle>
          <a:p>
            <a:pPr>
              <a:defRPr/>
            </a:pPr>
            <a:fld id="{98E5C3D9-76A2-4984-BE32-1048B6E36EA4}" type="slidenum">
              <a:rPr lang="en-US"/>
              <a:pPr>
                <a:defRPr/>
              </a:pPr>
              <a:t>‹#›</a:t>
            </a:fld>
            <a:endParaRPr lang="en-US" dirty="0"/>
          </a:p>
        </p:txBody>
      </p:sp>
    </p:spTree>
    <p:extLst>
      <p:ext uri="{BB962C8B-B14F-4D97-AF65-F5344CB8AC3E}">
        <p14:creationId xmlns:p14="http://schemas.microsoft.com/office/powerpoint/2010/main" val="3942391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208">
              <a:defRPr/>
            </a:pPr>
            <a:fld id="{98E5C3D9-76A2-4984-BE32-1048B6E36EA4}" type="slidenum">
              <a:rPr lang="en-US">
                <a:solidFill>
                  <a:srgbClr val="000000"/>
                </a:solidFill>
                <a:latin typeface="Arial" charset="0"/>
              </a:rPr>
              <a:pPr defTabSz="937208">
                <a:defRPr/>
              </a:pPr>
              <a:t>1</a:t>
            </a:fld>
            <a:endParaRPr lang="en-US" dirty="0">
              <a:solidFill>
                <a:srgbClr val="000000"/>
              </a:solidFill>
              <a:latin typeface="Arial" charset="0"/>
            </a:endParaRPr>
          </a:p>
        </p:txBody>
      </p:sp>
    </p:spTree>
    <p:extLst>
      <p:ext uri="{BB962C8B-B14F-4D97-AF65-F5344CB8AC3E}">
        <p14:creationId xmlns:p14="http://schemas.microsoft.com/office/powerpoint/2010/main" val="219597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696913"/>
            <a:ext cx="278923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E5C3D9-76A2-4984-BE32-1048B6E36EA4}" type="slidenum">
              <a:rPr lang="en-US" smtClean="0"/>
              <a:pPr>
                <a:defRPr/>
              </a:pPr>
              <a:t>3</a:t>
            </a:fld>
            <a:endParaRPr lang="en-US" dirty="0"/>
          </a:p>
        </p:txBody>
      </p:sp>
    </p:spTree>
    <p:extLst>
      <p:ext uri="{BB962C8B-B14F-4D97-AF65-F5344CB8AC3E}">
        <p14:creationId xmlns:p14="http://schemas.microsoft.com/office/powerpoint/2010/main" val="372894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046"/>
            <a:ext cx="6217920" cy="196056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lvl1pPr>
            <a:lvl2pPr marL="457191" indent="0" algn="ctr">
              <a:buNone/>
              <a:defRPr/>
            </a:lvl2pPr>
            <a:lvl3pPr marL="914382" indent="0" algn="ctr">
              <a:buNone/>
              <a:defRPr/>
            </a:lvl3pPr>
            <a:lvl4pPr marL="1371573" indent="0" algn="ctr">
              <a:buNone/>
              <a:defRPr/>
            </a:lvl4pPr>
            <a:lvl5pPr marL="1828764" indent="0" algn="ctr">
              <a:buNone/>
              <a:defRPr/>
            </a:lvl5pPr>
            <a:lvl6pPr marL="2285954" indent="0" algn="ctr">
              <a:buNone/>
              <a:defRPr/>
            </a:lvl6pPr>
            <a:lvl7pPr marL="2743146" indent="0" algn="ctr">
              <a:buNone/>
              <a:defRPr/>
            </a:lvl7pPr>
            <a:lvl8pPr marL="3200336" indent="0" algn="ctr">
              <a:buNone/>
              <a:defRPr/>
            </a:lvl8pPr>
            <a:lvl9pPr marL="365752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C267C1B-70FD-410E-A717-956B53F90385}" type="datetime1">
              <a:rPr lang="en-US" smtClean="0"/>
              <a:t>5/16/2022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B1F4FE-78E1-4D7E-B3B7-480841C101A4}" type="slidenum">
              <a:rPr lang="en-US"/>
              <a:pPr>
                <a:defRPr/>
              </a:pPr>
              <a:t>‹#›</a:t>
            </a:fld>
            <a:endParaRPr lang="en-US" dirty="0"/>
          </a:p>
        </p:txBody>
      </p:sp>
    </p:spTree>
    <p:extLst>
      <p:ext uri="{BB962C8B-B14F-4D97-AF65-F5344CB8AC3E}">
        <p14:creationId xmlns:p14="http://schemas.microsoft.com/office/powerpoint/2010/main" val="412478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093BA6-0D2A-4B8A-98CD-A3B335C58FE9}" type="datetime1">
              <a:rPr lang="en-US" smtClean="0"/>
              <a:t>5/16/2022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F7B4D0-081A-485E-AE38-D1B3C6FC636C}" type="slidenum">
              <a:rPr lang="en-US"/>
              <a:pPr>
                <a:defRPr/>
              </a:pPr>
              <a:t>‹#›</a:t>
            </a:fld>
            <a:endParaRPr lang="en-US" dirty="0"/>
          </a:p>
        </p:txBody>
      </p:sp>
    </p:spTree>
    <p:extLst>
      <p:ext uri="{BB962C8B-B14F-4D97-AF65-F5344CB8AC3E}">
        <p14:creationId xmlns:p14="http://schemas.microsoft.com/office/powerpoint/2010/main" val="194973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727"/>
            <a:ext cx="164592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727"/>
            <a:ext cx="477520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0BFECD-7776-4665-ACDF-74CA7CC07150}" type="datetime1">
              <a:rPr lang="en-US" smtClean="0"/>
              <a:t>5/16/2022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B0749E-2F83-4442-8880-63F42B58F6EB}" type="slidenum">
              <a:rPr lang="en-US"/>
              <a:pPr>
                <a:defRPr/>
              </a:pPr>
              <a:t>‹#›</a:t>
            </a:fld>
            <a:endParaRPr lang="en-US" dirty="0"/>
          </a:p>
        </p:txBody>
      </p:sp>
    </p:spTree>
    <p:extLst>
      <p:ext uri="{BB962C8B-B14F-4D97-AF65-F5344CB8AC3E}">
        <p14:creationId xmlns:p14="http://schemas.microsoft.com/office/powerpoint/2010/main" val="295001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89639DA-CC1C-4D9C-AA6C-213DCFF44732}" type="datetime1">
              <a:rPr lang="en-US" smtClean="0"/>
              <a:t>5/16/2022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E1AA61-EFF6-4531-8CEF-7DD26733DA74}" type="slidenum">
              <a:rPr lang="en-US"/>
              <a:pPr>
                <a:defRPr/>
              </a:pPr>
              <a:t>‹#›</a:t>
            </a:fld>
            <a:endParaRPr lang="en-US" dirty="0"/>
          </a:p>
        </p:txBody>
      </p:sp>
    </p:spTree>
    <p:extLst>
      <p:ext uri="{BB962C8B-B14F-4D97-AF65-F5344CB8AC3E}">
        <p14:creationId xmlns:p14="http://schemas.microsoft.com/office/powerpoint/2010/main" val="65445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427" y="5875339"/>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427" y="3875092"/>
            <a:ext cx="6217920" cy="2000251"/>
          </a:xfrm>
        </p:spPr>
        <p:txBody>
          <a:bodyPr anchor="b"/>
          <a:lstStyle>
            <a:lvl1pPr marL="0" indent="0">
              <a:buNone/>
              <a:defRPr sz="2000"/>
            </a:lvl1pPr>
            <a:lvl2pPr marL="457191" indent="0">
              <a:buNone/>
              <a:defRPr sz="1800"/>
            </a:lvl2pPr>
            <a:lvl3pPr marL="914382" indent="0">
              <a:buNone/>
              <a:defRPr sz="1600"/>
            </a:lvl3pPr>
            <a:lvl4pPr marL="1371573" indent="0">
              <a:buNone/>
              <a:defRPr sz="1400"/>
            </a:lvl4pPr>
            <a:lvl5pPr marL="1828764" indent="0">
              <a:buNone/>
              <a:defRPr sz="1400"/>
            </a:lvl5pPr>
            <a:lvl6pPr marL="2285954" indent="0">
              <a:buNone/>
              <a:defRPr sz="1400"/>
            </a:lvl6pPr>
            <a:lvl7pPr marL="2743146" indent="0">
              <a:buNone/>
              <a:defRPr sz="1400"/>
            </a:lvl7pPr>
            <a:lvl8pPr marL="3200336" indent="0">
              <a:buNone/>
              <a:defRPr sz="1400"/>
            </a:lvl8pPr>
            <a:lvl9pPr marL="365752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2AF8775-D682-4CBA-87AA-E30466B0FA8B}" type="datetime1">
              <a:rPr lang="en-US" smtClean="0"/>
              <a:t>5/16/2022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405300-416F-42FD-A3E4-5163971715D5}" type="slidenum">
              <a:rPr lang="en-US"/>
              <a:pPr>
                <a:defRPr/>
              </a:pPr>
              <a:t>‹#›</a:t>
            </a:fld>
            <a:endParaRPr lang="en-US" dirty="0"/>
          </a:p>
        </p:txBody>
      </p:sp>
    </p:spTree>
    <p:extLst>
      <p:ext uri="{BB962C8B-B14F-4D97-AF65-F5344CB8AC3E}">
        <p14:creationId xmlns:p14="http://schemas.microsoft.com/office/powerpoint/2010/main" val="229844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0"/>
            <a:ext cx="321056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8881" y="2133600"/>
            <a:ext cx="321056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F4C9A7C-E20A-4CFB-82F9-DCFB773BD580}" type="datetime1">
              <a:rPr lang="en-US" smtClean="0"/>
              <a:t>5/16/2022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C5AE88-36C2-46C9-AFA7-7863336E248C}" type="slidenum">
              <a:rPr lang="en-US"/>
              <a:pPr>
                <a:defRPr/>
              </a:pPr>
              <a:t>‹#›</a:t>
            </a:fld>
            <a:endParaRPr lang="en-US" dirty="0"/>
          </a:p>
        </p:txBody>
      </p:sp>
    </p:spTree>
    <p:extLst>
      <p:ext uri="{BB962C8B-B14F-4D97-AF65-F5344CB8AC3E}">
        <p14:creationId xmlns:p14="http://schemas.microsoft.com/office/powerpoint/2010/main" val="349733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288"/>
            <a:ext cx="3232574" cy="854075"/>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4" indent="0">
              <a:buNone/>
              <a:defRPr sz="1600" b="1"/>
            </a:lvl6pPr>
            <a:lvl7pPr marL="2743146" indent="0">
              <a:buNone/>
              <a:defRPr sz="1600" b="1"/>
            </a:lvl7pPr>
            <a:lvl8pPr marL="3200336" indent="0">
              <a:buNone/>
              <a:defRPr sz="1600" b="1"/>
            </a:lvl8pPr>
            <a:lvl9pPr marL="3657528"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2900370"/>
            <a:ext cx="3232574"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871" y="2046288"/>
            <a:ext cx="3232573" cy="854075"/>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4" indent="0">
              <a:buNone/>
              <a:defRPr sz="1600" b="1"/>
            </a:lvl6pPr>
            <a:lvl7pPr marL="2743146" indent="0">
              <a:buNone/>
              <a:defRPr sz="1600" b="1"/>
            </a:lvl7pPr>
            <a:lvl8pPr marL="3200336" indent="0">
              <a:buNone/>
              <a:defRPr sz="1600" b="1"/>
            </a:lvl8pPr>
            <a:lvl9pPr marL="36575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871" y="2900370"/>
            <a:ext cx="3232573"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E21D59C-E70B-47BB-A521-92CDF4362C31}" type="datetime1">
              <a:rPr lang="en-US" smtClean="0"/>
              <a:t>5/16/2022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B49DDFA-D85F-4149-8EDF-8F4D028111C2}" type="slidenum">
              <a:rPr lang="en-US"/>
              <a:pPr>
                <a:defRPr/>
              </a:pPr>
              <a:t>‹#›</a:t>
            </a:fld>
            <a:endParaRPr lang="en-US" dirty="0"/>
          </a:p>
        </p:txBody>
      </p:sp>
    </p:spTree>
    <p:extLst>
      <p:ext uri="{BB962C8B-B14F-4D97-AF65-F5344CB8AC3E}">
        <p14:creationId xmlns:p14="http://schemas.microsoft.com/office/powerpoint/2010/main" val="196656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FBD30BE-9BD8-45C7-B4BB-2FAA615BA7B5}" type="datetime1">
              <a:rPr lang="en-US" smtClean="0"/>
              <a:t>5/16/2022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1A59A0C-C966-46D2-9B22-57FB954657FE}" type="slidenum">
              <a:rPr lang="en-US"/>
              <a:pPr>
                <a:defRPr/>
              </a:pPr>
              <a:t>‹#›</a:t>
            </a:fld>
            <a:endParaRPr lang="en-US" dirty="0"/>
          </a:p>
        </p:txBody>
      </p:sp>
    </p:spTree>
    <p:extLst>
      <p:ext uri="{BB962C8B-B14F-4D97-AF65-F5344CB8AC3E}">
        <p14:creationId xmlns:p14="http://schemas.microsoft.com/office/powerpoint/2010/main" val="25157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DFC6F2A-63A6-494B-B0C6-BA9F3430BAAD}" type="datetime1">
              <a:rPr lang="en-US" smtClean="0"/>
              <a:t>5/16/2022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12E45BF-3BBF-4B49-8648-EFBFDB4D2790}" type="slidenum">
              <a:rPr lang="en-US"/>
              <a:pPr>
                <a:defRPr/>
              </a:pPr>
              <a:t>‹#›</a:t>
            </a:fld>
            <a:endParaRPr lang="en-US" dirty="0"/>
          </a:p>
        </p:txBody>
      </p:sp>
    </p:spTree>
    <p:extLst>
      <p:ext uri="{BB962C8B-B14F-4D97-AF65-F5344CB8AC3E}">
        <p14:creationId xmlns:p14="http://schemas.microsoft.com/office/powerpoint/2010/main" val="36776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3" y="363539"/>
            <a:ext cx="2406227"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5" y="363551"/>
            <a:ext cx="4089399"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3" y="1912951"/>
            <a:ext cx="2406227" cy="6254751"/>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4" indent="0">
              <a:buNone/>
              <a:defRPr sz="900"/>
            </a:lvl6pPr>
            <a:lvl7pPr marL="2743146" indent="0">
              <a:buNone/>
              <a:defRPr sz="900"/>
            </a:lvl7pPr>
            <a:lvl8pPr marL="3200336" indent="0">
              <a:buNone/>
              <a:defRPr sz="900"/>
            </a:lvl8pPr>
            <a:lvl9pPr marL="365752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52AEC4-7BAF-45E3-8189-782C6C39E5D4}" type="datetime1">
              <a:rPr lang="en-US" smtClean="0"/>
              <a:t>5/16/2022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45E35A-62BD-4F1E-AA4B-0498333FABFF}" type="slidenum">
              <a:rPr lang="en-US"/>
              <a:pPr>
                <a:defRPr/>
              </a:pPr>
              <a:t>‹#›</a:t>
            </a:fld>
            <a:endParaRPr lang="en-US" dirty="0"/>
          </a:p>
        </p:txBody>
      </p:sp>
    </p:spTree>
    <p:extLst>
      <p:ext uri="{BB962C8B-B14F-4D97-AF65-F5344CB8AC3E}">
        <p14:creationId xmlns:p14="http://schemas.microsoft.com/office/powerpoint/2010/main" val="141519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4254" y="6400810"/>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4254" y="817563"/>
            <a:ext cx="4389120" cy="54864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4" indent="0">
              <a:buNone/>
              <a:defRPr sz="2000"/>
            </a:lvl6pPr>
            <a:lvl7pPr marL="2743146" indent="0">
              <a:buNone/>
              <a:defRPr sz="2000"/>
            </a:lvl7pPr>
            <a:lvl8pPr marL="3200336" indent="0">
              <a:buNone/>
              <a:defRPr sz="2000"/>
            </a:lvl8pPr>
            <a:lvl9pPr marL="3657528" indent="0">
              <a:buNone/>
              <a:defRPr sz="2000"/>
            </a:lvl9pPr>
          </a:lstStyle>
          <a:p>
            <a:pPr lvl="0"/>
            <a:endParaRPr lang="en-US" noProof="0" dirty="0"/>
          </a:p>
        </p:txBody>
      </p:sp>
      <p:sp>
        <p:nvSpPr>
          <p:cNvPr id="4" name="Text Placeholder 3"/>
          <p:cNvSpPr>
            <a:spLocks noGrp="1"/>
          </p:cNvSpPr>
          <p:nvPr>
            <p:ph type="body" sz="half" idx="2"/>
          </p:nvPr>
        </p:nvSpPr>
        <p:spPr>
          <a:xfrm>
            <a:off x="1434254" y="7156463"/>
            <a:ext cx="4389120" cy="1073151"/>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4" indent="0">
              <a:buNone/>
              <a:defRPr sz="900"/>
            </a:lvl6pPr>
            <a:lvl7pPr marL="2743146" indent="0">
              <a:buNone/>
              <a:defRPr sz="900"/>
            </a:lvl7pPr>
            <a:lvl8pPr marL="3200336" indent="0">
              <a:buNone/>
              <a:defRPr sz="900"/>
            </a:lvl8pPr>
            <a:lvl9pPr marL="365752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9EFC35-2ECA-4527-A1F6-880540C078A2}" type="datetime1">
              <a:rPr lang="en-US" smtClean="0"/>
              <a:t>5/16/2022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A1D717-1D62-4FE4-96FD-DB9D0F0DCDA2}" type="slidenum">
              <a:rPr lang="en-US"/>
              <a:pPr>
                <a:defRPr/>
              </a:pPr>
              <a:t>‹#›</a:t>
            </a:fld>
            <a:endParaRPr lang="en-US" dirty="0"/>
          </a:p>
        </p:txBody>
      </p:sp>
    </p:spTree>
    <p:extLst>
      <p:ext uri="{BB962C8B-B14F-4D97-AF65-F5344CB8AC3E}">
        <p14:creationId xmlns:p14="http://schemas.microsoft.com/office/powerpoint/2010/main" val="6220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760" y="366713"/>
            <a:ext cx="658368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65760" y="2133600"/>
            <a:ext cx="658368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65760" y="8326438"/>
            <a:ext cx="170688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80852519-A54C-45FF-B2AF-D4F110F2FE69}" type="datetime1">
              <a:rPr lang="en-US" smtClean="0"/>
              <a:t>5/16/2022</a:t>
            </a:fld>
            <a:endParaRPr lang="en-US" dirty="0"/>
          </a:p>
        </p:txBody>
      </p:sp>
      <p:sp>
        <p:nvSpPr>
          <p:cNvPr id="1029" name="Rectangle 5"/>
          <p:cNvSpPr>
            <a:spLocks noGrp="1" noChangeArrowheads="1"/>
          </p:cNvSpPr>
          <p:nvPr>
            <p:ph type="ftr" sz="quarter" idx="3"/>
          </p:nvPr>
        </p:nvSpPr>
        <p:spPr bwMode="auto">
          <a:xfrm>
            <a:off x="2499360" y="8326438"/>
            <a:ext cx="231648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242560" y="8326438"/>
            <a:ext cx="170688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450A715-7A55-4EE7-8286-48F431FE15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91" algn="ctr" rtl="0" fontAlgn="base">
        <a:spcBef>
          <a:spcPct val="0"/>
        </a:spcBef>
        <a:spcAft>
          <a:spcPct val="0"/>
        </a:spcAft>
        <a:defRPr sz="4400">
          <a:solidFill>
            <a:schemeClr val="tx2"/>
          </a:solidFill>
          <a:latin typeface="Arial" charset="0"/>
        </a:defRPr>
      </a:lvl6pPr>
      <a:lvl7pPr marL="914382" algn="ctr" rtl="0" fontAlgn="base">
        <a:spcBef>
          <a:spcPct val="0"/>
        </a:spcBef>
        <a:spcAft>
          <a:spcPct val="0"/>
        </a:spcAft>
        <a:defRPr sz="4400">
          <a:solidFill>
            <a:schemeClr val="tx2"/>
          </a:solidFill>
          <a:latin typeface="Arial" charset="0"/>
        </a:defRPr>
      </a:lvl7pPr>
      <a:lvl8pPr marL="1371573" algn="ctr" rtl="0" fontAlgn="base">
        <a:spcBef>
          <a:spcPct val="0"/>
        </a:spcBef>
        <a:spcAft>
          <a:spcPct val="0"/>
        </a:spcAft>
        <a:defRPr sz="4400">
          <a:solidFill>
            <a:schemeClr val="tx2"/>
          </a:solidFill>
          <a:latin typeface="Arial" charset="0"/>
        </a:defRPr>
      </a:lvl8pPr>
      <a:lvl9pPr marL="182876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4"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8"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terrio/3377307088/"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custDataLst>
              <p:tags r:id="rId1"/>
            </p:custDataLst>
          </p:nvPr>
        </p:nvSpPr>
        <p:spPr bwMode="auto">
          <a:xfrm>
            <a:off x="1898830" y="381000"/>
            <a:ext cx="4501970" cy="294408"/>
          </a:xfrm>
          <a:prstGeom prst="rect">
            <a:avLst/>
          </a:prstGeom>
          <a:solidFill>
            <a:schemeClr val="bg2">
              <a:lumMod val="50000"/>
            </a:schemeClr>
          </a:solidFill>
          <a:ln>
            <a:noFill/>
          </a:ln>
          <a:effectLst/>
        </p:spPr>
        <p:txBody>
          <a:bodyPr wrap="none" lIns="71128" tIns="35564" rIns="71128" bIns="35564" anchor="ctr"/>
          <a:lstStyle/>
          <a:p>
            <a:pPr algn="ctr" defTabSz="792766"/>
            <a:endParaRPr lang="en-GB" sz="1545" b="1" dirty="0">
              <a:solidFill>
                <a:srgbClr val="000000"/>
              </a:solidFill>
              <a:latin typeface="Agency FB" pitchFamily="34" charset="0"/>
            </a:endParaRPr>
          </a:p>
        </p:txBody>
      </p:sp>
      <p:sp>
        <p:nvSpPr>
          <p:cNvPr id="5" name="Rectangle 4"/>
          <p:cNvSpPr/>
          <p:nvPr/>
        </p:nvSpPr>
        <p:spPr>
          <a:xfrm>
            <a:off x="1570975" y="1105294"/>
            <a:ext cx="4173249" cy="1133067"/>
          </a:xfrm>
          <a:prstGeom prst="rect">
            <a:avLst/>
          </a:prstGeom>
        </p:spPr>
        <p:txBody>
          <a:bodyPr wrap="square">
            <a:spAutoFit/>
          </a:bodyPr>
          <a:lstStyle/>
          <a:p>
            <a:pPr algn="ctr" defTabSz="792766">
              <a:defRPr/>
            </a:pPr>
            <a:r>
              <a:rPr lang="en-US" sz="2705" dirty="0">
                <a:ln w="1905"/>
                <a:solidFill>
                  <a:srgbClr val="000000"/>
                </a:solidFill>
                <a:effectLst>
                  <a:innerShdw blurRad="69850" dist="43180" dir="5400000">
                    <a:srgbClr val="000000">
                      <a:alpha val="65000"/>
                    </a:srgbClr>
                  </a:innerShdw>
                </a:effectLst>
                <a:latin typeface="Georgia" panose="02040502050405020303" pitchFamily="18" charset="0"/>
              </a:rPr>
              <a:t>School Building Authority </a:t>
            </a:r>
          </a:p>
          <a:p>
            <a:pPr algn="ctr" defTabSz="792766">
              <a:defRPr/>
            </a:pPr>
            <a:r>
              <a:rPr lang="en-US" sz="1353" i="1" dirty="0">
                <a:ln w="1905"/>
                <a:solidFill>
                  <a:srgbClr val="000000"/>
                </a:solidFill>
                <a:effectLst>
                  <a:innerShdw blurRad="69850" dist="43180" dir="5400000">
                    <a:srgbClr val="000000">
                      <a:alpha val="65000"/>
                    </a:srgbClr>
                  </a:innerShdw>
                </a:effectLst>
                <a:latin typeface="Georgia" panose="02040502050405020303" pitchFamily="18" charset="0"/>
              </a:rPr>
              <a:t>of</a:t>
            </a:r>
            <a:r>
              <a:rPr lang="en-US" sz="1353" dirty="0">
                <a:ln w="1905"/>
                <a:solidFill>
                  <a:srgbClr val="000000"/>
                </a:solidFill>
                <a:effectLst>
                  <a:innerShdw blurRad="69850" dist="43180" dir="5400000">
                    <a:srgbClr val="000000">
                      <a:alpha val="65000"/>
                    </a:srgbClr>
                  </a:innerShdw>
                </a:effectLst>
                <a:latin typeface="Georgia" panose="02040502050405020303" pitchFamily="18" charset="0"/>
              </a:rPr>
              <a:t> </a:t>
            </a:r>
          </a:p>
          <a:p>
            <a:pPr algn="ctr" defTabSz="792766">
              <a:defRPr/>
            </a:pPr>
            <a:r>
              <a:rPr lang="en-US" sz="2705" dirty="0">
                <a:ln w="1905"/>
                <a:solidFill>
                  <a:srgbClr val="000000"/>
                </a:solidFill>
                <a:effectLst>
                  <a:innerShdw blurRad="69850" dist="43180" dir="5400000">
                    <a:srgbClr val="000000">
                      <a:alpha val="65000"/>
                    </a:srgbClr>
                  </a:innerShdw>
                </a:effectLst>
                <a:latin typeface="Georgia" panose="02040502050405020303" pitchFamily="18" charset="0"/>
              </a:rPr>
              <a:t>West Virginia</a:t>
            </a:r>
          </a:p>
        </p:txBody>
      </p:sp>
      <p:pic>
        <p:nvPicPr>
          <p:cNvPr id="11" name="Picture 13" descr="275px-WV_State_Seal"/>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866790" y="7315200"/>
            <a:ext cx="1581618" cy="155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20015" y="2355436"/>
            <a:ext cx="5480785" cy="307753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14400" y="381000"/>
            <a:ext cx="984430" cy="607219"/>
          </a:xfrm>
          <a:prstGeom prst="rect">
            <a:avLst/>
          </a:prstGeom>
        </p:spPr>
      </p:pic>
      <p:sp>
        <p:nvSpPr>
          <p:cNvPr id="2" name="Rectangle 1">
            <a:extLst>
              <a:ext uri="{FF2B5EF4-FFF2-40B4-BE49-F238E27FC236}">
                <a16:creationId xmlns:a16="http://schemas.microsoft.com/office/drawing/2014/main" id="{F90D17B2-0B03-46F8-8560-B485BB9B0B45}"/>
              </a:ext>
            </a:extLst>
          </p:cNvPr>
          <p:cNvSpPr/>
          <p:nvPr/>
        </p:nvSpPr>
        <p:spPr>
          <a:xfrm>
            <a:off x="914399" y="5550045"/>
            <a:ext cx="5486400" cy="1314975"/>
          </a:xfrm>
          <a:prstGeom prst="rect">
            <a:avLst/>
          </a:prstGeom>
        </p:spPr>
        <p:txBody>
          <a:bodyPr wrap="square">
            <a:spAutoFit/>
          </a:bodyPr>
          <a:lstStyle/>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Requisition Reimbursement and Closeout Processing</a:t>
            </a:r>
          </a:p>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WV ASSOCIATION OF SCHOOL BUSINESS OFFICIALS</a:t>
            </a:r>
          </a:p>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May 18, 2022</a:t>
            </a:r>
          </a:p>
          <a:p>
            <a:pPr algn="ctr">
              <a:lnSpc>
                <a:spcPct val="107000"/>
              </a:lnSpc>
              <a:spcBef>
                <a:spcPts val="0"/>
              </a:spcBef>
              <a:spcAft>
                <a:spcPts val="800"/>
              </a:spcAft>
            </a:pPr>
            <a:r>
              <a:rPr lang="en-US" sz="1400" b="1" dirty="0">
                <a:latin typeface="Garamond" panose="02020404030301010803" pitchFamily="18" charset="0"/>
                <a:ea typeface="Calibri" panose="020F0502020204030204" pitchFamily="34" charset="0"/>
                <a:cs typeface="Times New Roman" panose="02020603050405020304" pitchFamily="18" charset="0"/>
              </a:rPr>
              <a:t>10:30 AM</a:t>
            </a:r>
            <a:endParaRPr lang="en-US" sz="1400" b="1" dirty="0">
              <a:latin typeface="Garamond" panose="02020404030301010803" pitchFamily="18" charset="0"/>
            </a:endParaRPr>
          </a:p>
        </p:txBody>
      </p:sp>
    </p:spTree>
    <p:extLst>
      <p:ext uri="{BB962C8B-B14F-4D97-AF65-F5344CB8AC3E}">
        <p14:creationId xmlns:p14="http://schemas.microsoft.com/office/powerpoint/2010/main" val="184960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F401-F01E-4581-AF85-7FB2310BF02A}"/>
              </a:ext>
            </a:extLst>
          </p:cNvPr>
          <p:cNvSpPr>
            <a:spLocks noGrp="1"/>
          </p:cNvSpPr>
          <p:nvPr>
            <p:ph type="title"/>
          </p:nvPr>
        </p:nvSpPr>
        <p:spPr>
          <a:xfrm>
            <a:off x="457200" y="223209"/>
            <a:ext cx="6583680" cy="1052511"/>
          </a:xfrm>
        </p:spPr>
        <p:txBody>
          <a:bodyPr/>
          <a:lstStyle/>
          <a:p>
            <a:pPr algn="l"/>
            <a:r>
              <a:rPr lang="en-US" sz="2000" kern="0" dirty="0">
                <a:latin typeface="Garamond" panose="02020404030301010803" pitchFamily="18" charset="0"/>
                <a:cs typeface="Times New Roman" pitchFamily="18" charset="0"/>
              </a:rPr>
              <a:t>Common Issues in Grant Closeout Processing</a:t>
            </a:r>
            <a:endParaRPr lang="en-US" sz="2000" dirty="0"/>
          </a:p>
        </p:txBody>
      </p:sp>
      <p:sp>
        <p:nvSpPr>
          <p:cNvPr id="3" name="Content Placeholder 2">
            <a:extLst>
              <a:ext uri="{FF2B5EF4-FFF2-40B4-BE49-F238E27FC236}">
                <a16:creationId xmlns:a16="http://schemas.microsoft.com/office/drawing/2014/main" id="{11347C91-5EC2-407A-88A8-F31518762ABC}"/>
              </a:ext>
            </a:extLst>
          </p:cNvPr>
          <p:cNvSpPr>
            <a:spLocks noGrp="1"/>
          </p:cNvSpPr>
          <p:nvPr>
            <p:ph idx="1"/>
          </p:nvPr>
        </p:nvSpPr>
        <p:spPr>
          <a:xfrm>
            <a:off x="365760" y="1250314"/>
            <a:ext cx="6583680" cy="7207886"/>
          </a:xfrm>
        </p:spPr>
        <p:txBody>
          <a:bodyPr/>
          <a:lstStyle/>
          <a:p>
            <a:r>
              <a:rPr lang="en-US" sz="1600" dirty="0">
                <a:latin typeface="Garamond" panose="02020404030301010803" pitchFamily="18" charset="0"/>
              </a:rPr>
              <a:t>Information not provided in a timely manner</a:t>
            </a:r>
          </a:p>
          <a:p>
            <a:r>
              <a:rPr lang="en-US" sz="1600" dirty="0">
                <a:latin typeface="Garamond" panose="02020404030301010803" pitchFamily="18" charset="0"/>
              </a:rPr>
              <a:t>Sworn Statement of Expenditures reflecting incorrect information</a:t>
            </a:r>
          </a:p>
          <a:p>
            <a:pPr lvl="1"/>
            <a:r>
              <a:rPr lang="en-US" sz="1400" dirty="0">
                <a:latin typeface="Garamond" panose="02020404030301010803" pitchFamily="18" charset="0"/>
              </a:rPr>
              <a:t>FY Ended Date</a:t>
            </a:r>
          </a:p>
          <a:p>
            <a:pPr lvl="1"/>
            <a:r>
              <a:rPr lang="en-US" sz="1400" dirty="0">
                <a:latin typeface="Garamond" panose="02020404030301010803" pitchFamily="18" charset="0"/>
              </a:rPr>
              <a:t>Grant Period not indicating amendments</a:t>
            </a:r>
          </a:p>
          <a:p>
            <a:pPr lvl="1"/>
            <a:r>
              <a:rPr lang="en-US" sz="1400" dirty="0">
                <a:latin typeface="Garamond" panose="02020404030301010803" pitchFamily="18" charset="0"/>
              </a:rPr>
              <a:t>Grant Expenditure section not indicating FYs covered in Statement</a:t>
            </a:r>
          </a:p>
          <a:p>
            <a:pPr lvl="1"/>
            <a:r>
              <a:rPr lang="en-US" sz="1400" dirty="0">
                <a:latin typeface="Garamond" panose="02020404030301010803" pitchFamily="18" charset="0"/>
              </a:rPr>
              <a:t>Incorrect Addition</a:t>
            </a:r>
          </a:p>
          <a:p>
            <a:r>
              <a:rPr lang="en-US" sz="1600" dirty="0">
                <a:latin typeface="Garamond" panose="02020404030301010803" pitchFamily="18" charset="0"/>
              </a:rPr>
              <a:t>Not responding to emails requesting closeout requirements</a:t>
            </a:r>
          </a:p>
          <a:p>
            <a:pPr marL="0" indent="0">
              <a:buNone/>
            </a:pPr>
            <a:endParaRPr lang="en-US" sz="12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5ACCB14C-9E37-4ABA-90B7-00410D044E48}"/>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10</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49D61739-9CE2-4CAD-9C92-674DA649AD78}"/>
              </a:ext>
            </a:extLst>
          </p:cNvPr>
          <p:cNvCxnSpPr>
            <a:cxnSpLocks/>
          </p:cNvCxnSpPr>
          <p:nvPr/>
        </p:nvCxnSpPr>
        <p:spPr>
          <a:xfrm>
            <a:off x="533400" y="1008916"/>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4D043-4004-46E7-B49E-DE0496680362}"/>
              </a:ext>
            </a:extLst>
          </p:cNvPr>
          <p:cNvSpPr txBox="1"/>
          <p:nvPr/>
        </p:nvSpPr>
        <p:spPr>
          <a:xfrm>
            <a:off x="3048000" y="1008916"/>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pic>
        <p:nvPicPr>
          <p:cNvPr id="8" name="Picture 7">
            <a:extLst>
              <a:ext uri="{FF2B5EF4-FFF2-40B4-BE49-F238E27FC236}">
                <a16:creationId xmlns:a16="http://schemas.microsoft.com/office/drawing/2014/main" id="{B6AFD3AE-6FF0-437E-B36A-BB5B23F36E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8200" y="5032158"/>
            <a:ext cx="5958840" cy="3048000"/>
          </a:xfrm>
          <a:prstGeom prst="rect">
            <a:avLst/>
          </a:prstGeom>
        </p:spPr>
      </p:pic>
      <p:sp>
        <p:nvSpPr>
          <p:cNvPr id="9" name="Content Placeholder 2">
            <a:extLst>
              <a:ext uri="{FF2B5EF4-FFF2-40B4-BE49-F238E27FC236}">
                <a16:creationId xmlns:a16="http://schemas.microsoft.com/office/drawing/2014/main" id="{2FB50CD2-DDD3-4E6E-888C-8018BB39A2DA}"/>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Entrance of the new Brooke Middle School – Brooke County</a:t>
            </a:r>
          </a:p>
        </p:txBody>
      </p:sp>
    </p:spTree>
    <p:extLst>
      <p:ext uri="{BB962C8B-B14F-4D97-AF65-F5344CB8AC3E}">
        <p14:creationId xmlns:p14="http://schemas.microsoft.com/office/powerpoint/2010/main" val="10723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E045-9AF6-497F-9668-8FD3AA67B98F}"/>
              </a:ext>
            </a:extLst>
          </p:cNvPr>
          <p:cNvSpPr>
            <a:spLocks noGrp="1"/>
          </p:cNvSpPr>
          <p:nvPr>
            <p:ph type="title"/>
          </p:nvPr>
        </p:nvSpPr>
        <p:spPr>
          <a:xfrm>
            <a:off x="365760" y="366713"/>
            <a:ext cx="6583680" cy="1233482"/>
          </a:xfrm>
        </p:spPr>
        <p:txBody>
          <a:bodyPr/>
          <a:lstStyle/>
          <a:p>
            <a:pPr algn="l"/>
            <a:r>
              <a:rPr lang="en-US" sz="2000" dirty="0">
                <a:latin typeface="Garamond" panose="02020404030301010803" pitchFamily="18" charset="0"/>
              </a:rPr>
              <a:t>Grant Closeout Form Examples</a:t>
            </a:r>
          </a:p>
        </p:txBody>
      </p:sp>
      <p:sp>
        <p:nvSpPr>
          <p:cNvPr id="4" name="Slide Number Placeholder 3">
            <a:extLst>
              <a:ext uri="{FF2B5EF4-FFF2-40B4-BE49-F238E27FC236}">
                <a16:creationId xmlns:a16="http://schemas.microsoft.com/office/drawing/2014/main" id="{A2F0746E-E1B2-492F-9247-8DEEC300CFED}"/>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11</a:t>
            </a:fld>
            <a:endParaRPr lang="en-US"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DD016F3A-CF69-4626-8D42-BE9B5BEF4CA4}"/>
              </a:ext>
            </a:extLst>
          </p:cNvPr>
          <p:cNvCxnSpPr>
            <a:cxnSpLocks/>
          </p:cNvCxnSpPr>
          <p:nvPr/>
        </p:nvCxnSpPr>
        <p:spPr>
          <a:xfrm>
            <a:off x="365760" y="1219200"/>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2B083A-8BDF-4101-9807-376B5BA2282F}"/>
              </a:ext>
            </a:extLst>
          </p:cNvPr>
          <p:cNvSpPr txBox="1"/>
          <p:nvPr/>
        </p:nvSpPr>
        <p:spPr>
          <a:xfrm>
            <a:off x="3200400" y="1178224"/>
            <a:ext cx="3657600" cy="266804"/>
          </a:xfrm>
          <a:prstGeom prst="rect">
            <a:avLst/>
          </a:prstGeom>
          <a:noFill/>
        </p:spPr>
        <p:txBody>
          <a:bodyPr wrap="square">
            <a:spAutoFit/>
          </a:body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pic>
        <p:nvPicPr>
          <p:cNvPr id="9" name="Content Placeholder 8">
            <a:extLst>
              <a:ext uri="{FF2B5EF4-FFF2-40B4-BE49-F238E27FC236}">
                <a16:creationId xmlns:a16="http://schemas.microsoft.com/office/drawing/2014/main" id="{5CDD37A9-5F20-4B09-843D-AF73B50B99E8}"/>
              </a:ext>
            </a:extLst>
          </p:cNvPr>
          <p:cNvPicPr>
            <a:picLocks noGrp="1" noChangeAspect="1"/>
          </p:cNvPicPr>
          <p:nvPr>
            <p:ph idx="1"/>
          </p:nvPr>
        </p:nvPicPr>
        <p:blipFill>
          <a:blip r:embed="rId2"/>
          <a:stretch>
            <a:fillRect/>
          </a:stretch>
        </p:blipFill>
        <p:spPr>
          <a:xfrm>
            <a:off x="1006911" y="2133600"/>
            <a:ext cx="5301377" cy="6034088"/>
          </a:xfrm>
        </p:spPr>
      </p:pic>
      <p:sp>
        <p:nvSpPr>
          <p:cNvPr id="10" name="TextBox 9">
            <a:extLst>
              <a:ext uri="{FF2B5EF4-FFF2-40B4-BE49-F238E27FC236}">
                <a16:creationId xmlns:a16="http://schemas.microsoft.com/office/drawing/2014/main" id="{8B78B45D-BC7E-4B16-B6FC-E01AF700698C}"/>
              </a:ext>
            </a:extLst>
          </p:cNvPr>
          <p:cNvSpPr txBox="1"/>
          <p:nvPr/>
        </p:nvSpPr>
        <p:spPr>
          <a:xfrm>
            <a:off x="609600" y="1600195"/>
            <a:ext cx="5791200" cy="338554"/>
          </a:xfrm>
          <a:prstGeom prst="rect">
            <a:avLst/>
          </a:prstGeom>
          <a:noFill/>
        </p:spPr>
        <p:txBody>
          <a:bodyPr wrap="square" rtlCol="0">
            <a:spAutoFit/>
          </a:bodyPr>
          <a:lstStyle/>
          <a:p>
            <a:r>
              <a:rPr lang="en-US" sz="1600" dirty="0">
                <a:latin typeface="Garamond" panose="02020404030301010803" pitchFamily="18" charset="0"/>
              </a:rPr>
              <a:t>SAGA Verification Form</a:t>
            </a:r>
          </a:p>
        </p:txBody>
      </p:sp>
    </p:spTree>
    <p:extLst>
      <p:ext uri="{BB962C8B-B14F-4D97-AF65-F5344CB8AC3E}">
        <p14:creationId xmlns:p14="http://schemas.microsoft.com/office/powerpoint/2010/main" val="257309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4A96-DA0C-4D03-BF73-B3D56E1B016A}"/>
              </a:ext>
            </a:extLst>
          </p:cNvPr>
          <p:cNvSpPr>
            <a:spLocks noGrp="1"/>
          </p:cNvSpPr>
          <p:nvPr>
            <p:ph type="title"/>
          </p:nvPr>
        </p:nvSpPr>
        <p:spPr>
          <a:xfrm>
            <a:off x="533400" y="366713"/>
            <a:ext cx="6416040" cy="1524000"/>
          </a:xfrm>
        </p:spPr>
        <p:txBody>
          <a:bodyPr/>
          <a:lstStyle/>
          <a:p>
            <a:pPr algn="l"/>
            <a:r>
              <a:rPr lang="en-US" sz="2000" kern="0" dirty="0">
                <a:latin typeface="Garamond" panose="02020404030301010803" pitchFamily="18" charset="0"/>
                <a:cs typeface="Times New Roman" pitchFamily="18" charset="0"/>
              </a:rPr>
              <a:t>Grant Closeout Form Examples (Continued)</a:t>
            </a:r>
            <a:endParaRPr lang="en-US" sz="2000" dirty="0"/>
          </a:p>
        </p:txBody>
      </p:sp>
      <p:pic>
        <p:nvPicPr>
          <p:cNvPr id="8" name="Content Placeholder 7">
            <a:extLst>
              <a:ext uri="{FF2B5EF4-FFF2-40B4-BE49-F238E27FC236}">
                <a16:creationId xmlns:a16="http://schemas.microsoft.com/office/drawing/2014/main" id="{9252607D-49E0-4EB2-986C-2F2888090D36}"/>
              </a:ext>
            </a:extLst>
          </p:cNvPr>
          <p:cNvPicPr>
            <a:picLocks noGrp="1" noChangeAspect="1"/>
          </p:cNvPicPr>
          <p:nvPr>
            <p:ph idx="1"/>
          </p:nvPr>
        </p:nvPicPr>
        <p:blipFill>
          <a:blip r:embed="rId2"/>
          <a:stretch>
            <a:fillRect/>
          </a:stretch>
        </p:blipFill>
        <p:spPr>
          <a:xfrm>
            <a:off x="1023463" y="2604274"/>
            <a:ext cx="5268273" cy="6034088"/>
          </a:xfrm>
        </p:spPr>
      </p:pic>
      <p:sp>
        <p:nvSpPr>
          <p:cNvPr id="4" name="Slide Number Placeholder 3">
            <a:extLst>
              <a:ext uri="{FF2B5EF4-FFF2-40B4-BE49-F238E27FC236}">
                <a16:creationId xmlns:a16="http://schemas.microsoft.com/office/drawing/2014/main" id="{C689E9A4-05E6-4AA6-BF7B-7F52BD149F44}"/>
              </a:ext>
            </a:extLst>
          </p:cNvPr>
          <p:cNvSpPr>
            <a:spLocks noGrp="1"/>
          </p:cNvSpPr>
          <p:nvPr>
            <p:ph type="sldNum" sz="quarter" idx="12"/>
          </p:nvPr>
        </p:nvSpPr>
        <p:spPr/>
        <p:txBody>
          <a:bodyPr/>
          <a:lstStyle/>
          <a:p>
            <a:pPr>
              <a:defRPr/>
            </a:pPr>
            <a:fld id="{4AE1AA61-EFF6-4531-8CEF-7DD26733DA74}" type="slidenum">
              <a:rPr lang="en-US" sz="1000" smtClean="0">
                <a:latin typeface="Garamond" panose="02020404030301010803" pitchFamily="18" charset="0"/>
              </a:rPr>
              <a:pPr>
                <a:defRPr/>
              </a:pPr>
              <a:t>12</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80C956E1-44E4-4274-AEC1-307AD6C22C88}"/>
              </a:ext>
            </a:extLst>
          </p:cNvPr>
          <p:cNvCxnSpPr>
            <a:cxnSpLocks/>
          </p:cNvCxnSpPr>
          <p:nvPr/>
        </p:nvCxnSpPr>
        <p:spPr>
          <a:xfrm>
            <a:off x="609600" y="1371601"/>
            <a:ext cx="6781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7AC96160-7607-440F-A7A9-D95A9136D66B}"/>
              </a:ext>
            </a:extLst>
          </p:cNvPr>
          <p:cNvSpPr txBox="1">
            <a:spLocks/>
          </p:cNvSpPr>
          <p:nvPr/>
        </p:nvSpPr>
        <p:spPr bwMode="auto">
          <a:xfrm>
            <a:off x="929640" y="1386693"/>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1" name="TextBox 10">
            <a:extLst>
              <a:ext uri="{FF2B5EF4-FFF2-40B4-BE49-F238E27FC236}">
                <a16:creationId xmlns:a16="http://schemas.microsoft.com/office/drawing/2014/main" id="{A59CDEE9-4D8D-4528-A5F3-F71635DD8B81}"/>
              </a:ext>
            </a:extLst>
          </p:cNvPr>
          <p:cNvSpPr txBox="1"/>
          <p:nvPr/>
        </p:nvSpPr>
        <p:spPr>
          <a:xfrm>
            <a:off x="1219200" y="1890713"/>
            <a:ext cx="5072536" cy="338554"/>
          </a:xfrm>
          <a:prstGeom prst="rect">
            <a:avLst/>
          </a:prstGeom>
          <a:noFill/>
        </p:spPr>
        <p:txBody>
          <a:bodyPr wrap="square" rtlCol="0">
            <a:spAutoFit/>
          </a:bodyPr>
          <a:lstStyle/>
          <a:p>
            <a:r>
              <a:rPr lang="en-US" sz="1600" dirty="0">
                <a:latin typeface="Garamond" panose="02020404030301010803" pitchFamily="18" charset="0"/>
              </a:rPr>
              <a:t>Sworn Statement of Expenditures</a:t>
            </a:r>
          </a:p>
        </p:txBody>
      </p:sp>
    </p:spTree>
    <p:extLst>
      <p:ext uri="{BB962C8B-B14F-4D97-AF65-F5344CB8AC3E}">
        <p14:creationId xmlns:p14="http://schemas.microsoft.com/office/powerpoint/2010/main" val="127348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0A1D2DB-A338-412E-97B2-8700DDBDE5E1}"/>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13</a:t>
            </a:fld>
            <a:endParaRPr lang="en-US" sz="1000" dirty="0">
              <a:latin typeface="Garamond" panose="02020404030301010803" pitchFamily="18" charset="0"/>
            </a:endParaRPr>
          </a:p>
        </p:txBody>
      </p:sp>
      <p:cxnSp>
        <p:nvCxnSpPr>
          <p:cNvPr id="9" name="Straight Connector 8">
            <a:extLst>
              <a:ext uri="{FF2B5EF4-FFF2-40B4-BE49-F238E27FC236}">
                <a16:creationId xmlns:a16="http://schemas.microsoft.com/office/drawing/2014/main" id="{0001EA27-CF32-4036-9B77-C344FBBE6D88}"/>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A8F2EF9-0AD7-4201-8FAD-741790988863}"/>
              </a:ext>
            </a:extLst>
          </p:cNvPr>
          <p:cNvSpPr txBox="1">
            <a:spLocks/>
          </p:cNvSpPr>
          <p:nvPr/>
        </p:nvSpPr>
        <p:spPr bwMode="auto">
          <a:xfrm>
            <a:off x="840059" y="642559"/>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Grant Closeout Form Examples (Continued)</a:t>
            </a:r>
          </a:p>
        </p:txBody>
      </p:sp>
      <p:sp>
        <p:nvSpPr>
          <p:cNvPr id="11" name="Subtitle 2">
            <a:extLst>
              <a:ext uri="{FF2B5EF4-FFF2-40B4-BE49-F238E27FC236}">
                <a16:creationId xmlns:a16="http://schemas.microsoft.com/office/drawing/2014/main" id="{B362902D-F2CF-4526-B07C-BC3CDBF8668A}"/>
              </a:ext>
            </a:extLst>
          </p:cNvPr>
          <p:cNvSpPr txBox="1">
            <a:spLocks/>
          </p:cNvSpPr>
          <p:nvPr/>
        </p:nvSpPr>
        <p:spPr bwMode="auto">
          <a:xfrm>
            <a:off x="777240" y="110744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pic>
        <p:nvPicPr>
          <p:cNvPr id="3" name="Picture 2">
            <a:extLst>
              <a:ext uri="{FF2B5EF4-FFF2-40B4-BE49-F238E27FC236}">
                <a16:creationId xmlns:a16="http://schemas.microsoft.com/office/drawing/2014/main" id="{51EAA85B-83D5-42CC-BE89-FE54C1878DB7}"/>
              </a:ext>
            </a:extLst>
          </p:cNvPr>
          <p:cNvPicPr>
            <a:picLocks noChangeAspect="1"/>
          </p:cNvPicPr>
          <p:nvPr/>
        </p:nvPicPr>
        <p:blipFill>
          <a:blip r:embed="rId2"/>
          <a:stretch>
            <a:fillRect/>
          </a:stretch>
        </p:blipFill>
        <p:spPr>
          <a:xfrm>
            <a:off x="22302" y="2143721"/>
            <a:ext cx="7315200" cy="6542273"/>
          </a:xfrm>
          <a:prstGeom prst="rect">
            <a:avLst/>
          </a:prstGeom>
        </p:spPr>
      </p:pic>
      <p:sp>
        <p:nvSpPr>
          <p:cNvPr id="6" name="TextBox 5">
            <a:extLst>
              <a:ext uri="{FF2B5EF4-FFF2-40B4-BE49-F238E27FC236}">
                <a16:creationId xmlns:a16="http://schemas.microsoft.com/office/drawing/2014/main" id="{5BBCA1AA-A558-4E47-9771-6B1267E1BB97}"/>
              </a:ext>
            </a:extLst>
          </p:cNvPr>
          <p:cNvSpPr txBox="1"/>
          <p:nvPr/>
        </p:nvSpPr>
        <p:spPr>
          <a:xfrm>
            <a:off x="609600" y="1563030"/>
            <a:ext cx="5867400" cy="338554"/>
          </a:xfrm>
          <a:prstGeom prst="rect">
            <a:avLst/>
          </a:prstGeom>
          <a:noFill/>
        </p:spPr>
        <p:txBody>
          <a:bodyPr wrap="square" rtlCol="0">
            <a:spAutoFit/>
          </a:bodyPr>
          <a:lstStyle/>
          <a:p>
            <a:r>
              <a:rPr lang="en-US" sz="1600" dirty="0">
                <a:latin typeface="Garamond" panose="02020404030301010803" pitchFamily="18" charset="0"/>
              </a:rPr>
              <a:t>WVEIS Backup Information</a:t>
            </a:r>
          </a:p>
        </p:txBody>
      </p:sp>
    </p:spTree>
    <p:extLst>
      <p:ext uri="{BB962C8B-B14F-4D97-AF65-F5344CB8AC3E}">
        <p14:creationId xmlns:p14="http://schemas.microsoft.com/office/powerpoint/2010/main" val="378729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2D39A10-E2D4-4D67-BA1D-6D692A5E6CA6}"/>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14</a:t>
            </a:fld>
            <a:endParaRPr lang="en-US" sz="1000" dirty="0">
              <a:latin typeface="Garamond" panose="02020404030301010803" pitchFamily="18" charset="0"/>
            </a:endParaRPr>
          </a:p>
        </p:txBody>
      </p:sp>
      <p:cxnSp>
        <p:nvCxnSpPr>
          <p:cNvPr id="7" name="Straight Connector 6">
            <a:extLst>
              <a:ext uri="{FF2B5EF4-FFF2-40B4-BE49-F238E27FC236}">
                <a16:creationId xmlns:a16="http://schemas.microsoft.com/office/drawing/2014/main" id="{B84F85EB-5520-4180-9475-68803FE52F12}"/>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FFB4ED38-C60F-42AC-9C48-50B353C81921}"/>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Contact Information</a:t>
            </a:r>
          </a:p>
        </p:txBody>
      </p:sp>
      <p:sp>
        <p:nvSpPr>
          <p:cNvPr id="9" name="Subtitle 2">
            <a:extLst>
              <a:ext uri="{FF2B5EF4-FFF2-40B4-BE49-F238E27FC236}">
                <a16:creationId xmlns:a16="http://schemas.microsoft.com/office/drawing/2014/main" id="{6754AEE3-7714-400A-8420-E1A94AE5B349}"/>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4" name="Content Placeholder 2">
            <a:extLst>
              <a:ext uri="{FF2B5EF4-FFF2-40B4-BE49-F238E27FC236}">
                <a16:creationId xmlns:a16="http://schemas.microsoft.com/office/drawing/2014/main" id="{9756BAE9-6CE9-4F02-B1C0-F4D088665FC1}"/>
              </a:ext>
            </a:extLst>
          </p:cNvPr>
          <p:cNvSpPr txBox="1">
            <a:spLocks/>
          </p:cNvSpPr>
          <p:nvPr/>
        </p:nvSpPr>
        <p:spPr bwMode="auto">
          <a:xfrm>
            <a:off x="838200" y="2363678"/>
            <a:ext cx="5946808" cy="236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200" b="1" kern="0" dirty="0">
                <a:latin typeface="Garamond" panose="02020404030301010803" pitchFamily="18" charset="0"/>
                <a:cs typeface="Times New Roman" panose="02020603050405020304" pitchFamily="18" charset="0"/>
              </a:rPr>
              <a:t>School Building Authority of West Virginia</a:t>
            </a:r>
          </a:p>
          <a:p>
            <a:pPr marL="0" indent="0" algn="ctr">
              <a:buFontTx/>
              <a:buNone/>
              <a:tabLst>
                <a:tab pos="4857750" algn="l"/>
                <a:tab pos="5772150" algn="l"/>
              </a:tabLst>
            </a:pPr>
            <a:r>
              <a:rPr lang="en-US" sz="1200" kern="0" dirty="0">
                <a:latin typeface="Garamond" panose="02020404030301010803" pitchFamily="18" charset="0"/>
                <a:cs typeface="Times New Roman" panose="02020603050405020304" pitchFamily="18" charset="0"/>
              </a:rPr>
              <a:t>2300 Kanawha Blvd., East</a:t>
            </a:r>
          </a:p>
          <a:p>
            <a:pPr marL="0" indent="0" algn="ctr">
              <a:buFontTx/>
              <a:buNone/>
              <a:tabLst>
                <a:tab pos="4857750" algn="l"/>
                <a:tab pos="5772150" algn="l"/>
              </a:tabLst>
            </a:pPr>
            <a:r>
              <a:rPr lang="en-US" sz="1200" kern="0" dirty="0">
                <a:latin typeface="Garamond" panose="02020404030301010803" pitchFamily="18" charset="0"/>
                <a:cs typeface="Times New Roman" panose="02020603050405020304" pitchFamily="18" charset="0"/>
              </a:rPr>
              <a:t>Charleston, WV 25311</a:t>
            </a:r>
          </a:p>
          <a:p>
            <a:pPr marL="0" indent="0" algn="ctr">
              <a:buFontTx/>
              <a:buNone/>
              <a:tabLst>
                <a:tab pos="4857750" algn="l"/>
                <a:tab pos="5772150" algn="l"/>
              </a:tabLst>
            </a:pPr>
            <a:endParaRPr lang="en-US" sz="1200" kern="0" dirty="0">
              <a:latin typeface="Garamond" panose="02020404030301010803" pitchFamily="18" charset="0"/>
              <a:cs typeface="Times New Roman" panose="02020603050405020304" pitchFamily="18" charset="0"/>
            </a:endParaRPr>
          </a:p>
          <a:p>
            <a:pPr marL="0" indent="0" algn="ctr">
              <a:buFontTx/>
              <a:buNone/>
              <a:tabLst>
                <a:tab pos="4857750" algn="l"/>
                <a:tab pos="5772150" algn="l"/>
              </a:tabLst>
            </a:pPr>
            <a:r>
              <a:rPr lang="en-US" sz="1200" kern="0" dirty="0">
                <a:latin typeface="Garamond" panose="02020404030301010803" pitchFamily="18" charset="0"/>
                <a:cs typeface="Times New Roman" panose="02020603050405020304" pitchFamily="18" charset="0"/>
              </a:rPr>
              <a:t>304-558-2541</a:t>
            </a:r>
          </a:p>
          <a:p>
            <a:pPr marL="0" indent="0" algn="ctr">
              <a:buFontTx/>
              <a:buNone/>
              <a:tabLst>
                <a:tab pos="4857750" algn="l"/>
                <a:tab pos="5772150" algn="l"/>
              </a:tabLst>
            </a:pPr>
            <a:endParaRPr lang="en-US" sz="1200" kern="0" dirty="0">
              <a:latin typeface="Garamond" panose="02020404030301010803" pitchFamily="18" charset="0"/>
              <a:cs typeface="Times New Roman" panose="02020603050405020304" pitchFamily="18" charset="0"/>
            </a:endParaRPr>
          </a:p>
          <a:p>
            <a:pPr marL="0" indent="0" algn="ctr">
              <a:buFontTx/>
              <a:buNone/>
              <a:tabLst>
                <a:tab pos="4857750" algn="l"/>
                <a:tab pos="5772150" algn="l"/>
              </a:tabLst>
            </a:pPr>
            <a:r>
              <a:rPr lang="en-US" sz="1200" kern="0" dirty="0">
                <a:latin typeface="Garamond" panose="02020404030301010803" pitchFamily="18" charset="0"/>
                <a:cs typeface="Times New Roman" panose="02020603050405020304" pitchFamily="18" charset="0"/>
              </a:rPr>
              <a:t>sba.wv.gov </a:t>
            </a:r>
          </a:p>
          <a:p>
            <a:pPr marL="0" indent="0" algn="ctr">
              <a:buFontTx/>
              <a:buNone/>
              <a:tabLst>
                <a:tab pos="4857750" algn="l"/>
                <a:tab pos="5772150" algn="l"/>
              </a:tabLst>
            </a:pPr>
            <a:endParaRPr lang="en-US" sz="1200" kern="0" dirty="0">
              <a:latin typeface="Garamond" panose="02020404030301010803" pitchFamily="18" charset="0"/>
              <a:cs typeface="Times New Roman" panose="02020603050405020304" pitchFamily="18" charset="0"/>
            </a:endParaRPr>
          </a:p>
          <a:p>
            <a:pPr marL="0" indent="0" algn="ctr">
              <a:buFontTx/>
              <a:buNone/>
              <a:tabLst>
                <a:tab pos="4857750" algn="l"/>
                <a:tab pos="5772150" algn="l"/>
              </a:tabLst>
            </a:pPr>
            <a:r>
              <a:rPr lang="en-US" sz="1200" kern="0" dirty="0">
                <a:latin typeface="Garamond" panose="02020404030301010803" pitchFamily="18" charset="0"/>
                <a:cs typeface="Times New Roman" panose="02020603050405020304" pitchFamily="18" charset="0"/>
              </a:rPr>
              <a:t>Jordan.L.Kirk@wv.gov</a:t>
            </a:r>
          </a:p>
        </p:txBody>
      </p:sp>
    </p:spTree>
    <p:extLst>
      <p:ext uri="{BB962C8B-B14F-4D97-AF65-F5344CB8AC3E}">
        <p14:creationId xmlns:p14="http://schemas.microsoft.com/office/powerpoint/2010/main" val="189157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5946808" cy="4800600"/>
          </a:xfrm>
        </p:spPr>
        <p:txBody>
          <a:bodyPr/>
          <a:lstStyle/>
          <a:p>
            <a:pPr marL="0" indent="0">
              <a:buNone/>
              <a:tabLst>
                <a:tab pos="4857750" algn="l"/>
                <a:tab pos="5772150" algn="l"/>
              </a:tabLst>
            </a:pPr>
            <a:endParaRPr lang="en-US" sz="1200" dirty="0">
              <a:latin typeface="Garamond" panose="02020404030301010803" pitchFamily="18" charset="0"/>
              <a:cs typeface="Times New Roman" panose="02020603050405020304" pitchFamily="18" charset="0"/>
            </a:endParaRP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Items Needed for Requisition Reimbursement Processing</a:t>
            </a: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Common Delays in Requisition Reimbursement Processing</a:t>
            </a: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Requisition Reimbursement Form Examples</a:t>
            </a: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SBA Requests When Providing Final Project Invoices</a:t>
            </a: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SAGA Compliance Reporting Requirements</a:t>
            </a: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Grant Closeout Requirements</a:t>
            </a: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Common Issues in Grant Closeout Processing</a:t>
            </a:r>
          </a:p>
          <a:p>
            <a:pPr>
              <a:buFontTx/>
              <a:buChar char="-"/>
              <a:tabLst>
                <a:tab pos="4857750" algn="l"/>
                <a:tab pos="5772150" algn="l"/>
              </a:tabLst>
            </a:pPr>
            <a:r>
              <a:rPr lang="en-US" sz="1200" dirty="0">
                <a:latin typeface="Garamond" panose="02020404030301010803" pitchFamily="18" charset="0"/>
                <a:cs typeface="Times New Roman" panose="02020603050405020304" pitchFamily="18" charset="0"/>
              </a:rPr>
              <a:t>Grant Closeout Form Examples</a:t>
            </a:r>
          </a:p>
          <a:p>
            <a:pPr>
              <a:buFontTx/>
              <a:buChar char="-"/>
              <a:tabLst>
                <a:tab pos="4857750" algn="l"/>
                <a:tab pos="5772150" algn="l"/>
              </a:tabLst>
            </a:pPr>
            <a:endParaRPr lang="en-US" sz="1200" dirty="0">
              <a:latin typeface="Garamond" panose="02020404030301010803"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477000" y="8686800"/>
            <a:ext cx="640080" cy="284162"/>
          </a:xfrm>
        </p:spPr>
        <p:txBody>
          <a:bodyPr/>
          <a:lstStyle/>
          <a:p>
            <a:pPr>
              <a:defRPr/>
            </a:pPr>
            <a:fld id="{4AE1AA61-EFF6-4531-8CEF-7DD26733DA74}" type="slidenum">
              <a:rPr lang="en-US" sz="1000">
                <a:latin typeface="Garamond" panose="02020404030301010803" pitchFamily="18" charset="0"/>
              </a:rPr>
              <a:pPr>
                <a:defRPr/>
              </a:pPr>
              <a:t>2</a:t>
            </a:fld>
            <a:endParaRPr lang="en-US" sz="1000" dirty="0">
              <a:latin typeface="Garamond" panose="02020404030301010803" pitchFamily="18" charset="0"/>
            </a:endParaRPr>
          </a:p>
        </p:txBody>
      </p:sp>
      <p:cxnSp>
        <p:nvCxnSpPr>
          <p:cNvPr id="7" name="Straight Connector 6">
            <a:extLst>
              <a:ext uri="{FF2B5EF4-FFF2-40B4-BE49-F238E27FC236}">
                <a16:creationId xmlns:a16="http://schemas.microsoft.com/office/drawing/2014/main" id="{6C56CD98-88A2-4F52-B70D-D0FA9F67FBEA}"/>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EE1BFEA-256B-40EF-B67A-368C4B90ADC3}"/>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Overview</a:t>
            </a:r>
          </a:p>
        </p:txBody>
      </p:sp>
      <p:sp>
        <p:nvSpPr>
          <p:cNvPr id="14" name="Subtitle 2">
            <a:extLst>
              <a:ext uri="{FF2B5EF4-FFF2-40B4-BE49-F238E27FC236}">
                <a16:creationId xmlns:a16="http://schemas.microsoft.com/office/drawing/2014/main" id="{F62E0E49-641E-4E60-9F8A-2FF1B09075E0}"/>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5" name="Content Placeholder 2">
            <a:extLst>
              <a:ext uri="{FF2B5EF4-FFF2-40B4-BE49-F238E27FC236}">
                <a16:creationId xmlns:a16="http://schemas.microsoft.com/office/drawing/2014/main" id="{6CF66EC7-5DF9-4907-BA6C-4E056BE6BCAA}"/>
              </a:ext>
            </a:extLst>
          </p:cNvPr>
          <p:cNvSpPr txBox="1">
            <a:spLocks/>
          </p:cNvSpPr>
          <p:nvPr/>
        </p:nvSpPr>
        <p:spPr bwMode="auto">
          <a:xfrm>
            <a:off x="780957" y="8066296"/>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Image on cover: New Huntington East Middle School – Cabell County</a:t>
            </a:r>
          </a:p>
        </p:txBody>
      </p:sp>
    </p:spTree>
    <p:extLst>
      <p:ext uri="{BB962C8B-B14F-4D97-AF65-F5344CB8AC3E}">
        <p14:creationId xmlns:p14="http://schemas.microsoft.com/office/powerpoint/2010/main" val="362317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5760" y="107156"/>
            <a:ext cx="6583680" cy="1264444"/>
          </a:xfrm>
        </p:spPr>
        <p:txBody>
          <a:bodyPr/>
          <a:lstStyle/>
          <a:p>
            <a:r>
              <a:rPr lang="en-US" dirty="0"/>
              <a:t> </a:t>
            </a:r>
          </a:p>
        </p:txBody>
      </p:sp>
      <p:sp>
        <p:nvSpPr>
          <p:cNvPr id="10" name="Slide Number Placeholder 3"/>
          <p:cNvSpPr>
            <a:spLocks noGrp="1"/>
          </p:cNvSpPr>
          <p:nvPr>
            <p:ph type="sldNum" sz="quarter" idx="12"/>
          </p:nvPr>
        </p:nvSpPr>
        <p:spPr>
          <a:xfrm>
            <a:off x="6477000" y="8686800"/>
            <a:ext cx="640080" cy="284162"/>
          </a:xfrm>
        </p:spPr>
        <p:txBody>
          <a:bodyPr/>
          <a:lstStyle/>
          <a:p>
            <a:pPr>
              <a:defRPr/>
            </a:pPr>
            <a:fld id="{4AE1AA61-EFF6-4531-8CEF-7DD26733DA74}" type="slidenum">
              <a:rPr lang="en-US" sz="1000">
                <a:latin typeface="Garamond" panose="02020404030301010803" pitchFamily="18" charset="0"/>
              </a:rPr>
              <a:pPr>
                <a:defRPr/>
              </a:pPr>
              <a:t>3</a:t>
            </a:fld>
            <a:endParaRPr lang="en-US" sz="1000" dirty="0">
              <a:latin typeface="Garamond" panose="02020404030301010803" pitchFamily="18" charset="0"/>
            </a:endParaRPr>
          </a:p>
        </p:txBody>
      </p:sp>
      <p:cxnSp>
        <p:nvCxnSpPr>
          <p:cNvPr id="7" name="Straight Connector 6">
            <a:extLst>
              <a:ext uri="{FF2B5EF4-FFF2-40B4-BE49-F238E27FC236}">
                <a16:creationId xmlns:a16="http://schemas.microsoft.com/office/drawing/2014/main" id="{7B6EB49D-C77A-43D0-980E-7FB8ACD941D7}"/>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691B7F18-697E-4AE2-A531-DFD08FBCD997}"/>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Items Needed for Requisition Reimbursement Processing</a:t>
            </a:r>
          </a:p>
        </p:txBody>
      </p:sp>
      <p:sp>
        <p:nvSpPr>
          <p:cNvPr id="11" name="Subtitle 2">
            <a:extLst>
              <a:ext uri="{FF2B5EF4-FFF2-40B4-BE49-F238E27FC236}">
                <a16:creationId xmlns:a16="http://schemas.microsoft.com/office/drawing/2014/main" id="{93AFBB25-C535-463A-A938-64C7582951FA}"/>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2" name="Content Placeholder 2">
            <a:extLst>
              <a:ext uri="{FF2B5EF4-FFF2-40B4-BE49-F238E27FC236}">
                <a16:creationId xmlns:a16="http://schemas.microsoft.com/office/drawing/2014/main" id="{80D8664A-EA62-44CD-B00D-CC97185EC9E4}"/>
              </a:ext>
            </a:extLst>
          </p:cNvPr>
          <p:cNvSpPr txBox="1">
            <a:spLocks/>
          </p:cNvSpPr>
          <p:nvPr/>
        </p:nvSpPr>
        <p:spPr bwMode="auto">
          <a:xfrm>
            <a:off x="838200" y="1524000"/>
            <a:ext cx="5946808" cy="71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a:tabLst>
                <a:tab pos="4857750" algn="l"/>
                <a:tab pos="5772150" algn="l"/>
              </a:tabLst>
            </a:pPr>
            <a:r>
              <a:rPr lang="en-US" sz="1600" kern="0" dirty="0">
                <a:latin typeface="Garamond" panose="02020404030301010803" pitchFamily="18" charset="0"/>
                <a:cs typeface="Times New Roman" panose="02020603050405020304" pitchFamily="18" charset="0"/>
              </a:rPr>
              <a:t>Exhibit B – Requisition Form</a:t>
            </a:r>
          </a:p>
          <a:p>
            <a:pPr>
              <a:tabLst>
                <a:tab pos="4857750" algn="l"/>
                <a:tab pos="5772150" algn="l"/>
              </a:tabLst>
            </a:pPr>
            <a:r>
              <a:rPr lang="en-US" sz="1600" kern="0" dirty="0">
                <a:latin typeface="Garamond" panose="02020404030301010803" pitchFamily="18" charset="0"/>
                <a:cs typeface="Times New Roman" panose="02020603050405020304" pitchFamily="18" charset="0"/>
              </a:rPr>
              <a:t>SBA Requisition Reconciliation Summary</a:t>
            </a:r>
          </a:p>
          <a:p>
            <a:pPr>
              <a:tabLst>
                <a:tab pos="4857750" algn="l"/>
                <a:tab pos="5772150" algn="l"/>
              </a:tabLst>
            </a:pPr>
            <a:r>
              <a:rPr lang="en-US" sz="1600" kern="0" dirty="0">
                <a:latin typeface="Garamond" panose="02020404030301010803" pitchFamily="18" charset="0"/>
                <a:cs typeface="Times New Roman" panose="02020603050405020304" pitchFamily="18" charset="0"/>
              </a:rPr>
              <a:t>Invoices/Pay Apps</a:t>
            </a:r>
          </a:p>
          <a:p>
            <a:pPr lvl="1">
              <a:tabLst>
                <a:tab pos="4857750" algn="l"/>
                <a:tab pos="5772150" algn="l"/>
              </a:tabLst>
            </a:pPr>
            <a:r>
              <a:rPr lang="en-US" sz="1400" kern="0" dirty="0">
                <a:latin typeface="Garamond" panose="02020404030301010803" pitchFamily="18" charset="0"/>
                <a:cs typeface="Times New Roman" panose="02020603050405020304" pitchFamily="18" charset="0"/>
              </a:rPr>
              <a:t>In order of Requisition Reconciliation Summary</a:t>
            </a:r>
          </a:p>
          <a:p>
            <a:pPr lvl="1">
              <a:tabLst>
                <a:tab pos="4857750" algn="l"/>
                <a:tab pos="5772150" algn="l"/>
              </a:tabLst>
            </a:pPr>
            <a:r>
              <a:rPr lang="en-US" sz="1400" kern="0" dirty="0">
                <a:latin typeface="Garamond" panose="02020404030301010803" pitchFamily="18" charset="0"/>
                <a:cs typeface="Times New Roman" panose="02020603050405020304" pitchFamily="18" charset="0"/>
              </a:rPr>
              <a:t>Clean Versions of Invoices (No Markups)</a:t>
            </a:r>
          </a:p>
          <a:p>
            <a:pPr lvl="1">
              <a:tabLst>
                <a:tab pos="4857750" algn="l"/>
                <a:tab pos="5772150" algn="l"/>
              </a:tabLst>
            </a:pPr>
            <a:r>
              <a:rPr lang="en-US" sz="1400" kern="0" dirty="0">
                <a:latin typeface="Garamond" panose="02020404030301010803" pitchFamily="18" charset="0"/>
                <a:cs typeface="Times New Roman" panose="02020603050405020304" pitchFamily="18" charset="0"/>
              </a:rPr>
              <a:t>Pay Apps must be completed with all appropriate signatures and backup Continuation Sheets</a:t>
            </a:r>
            <a:endParaRPr lang="en-US" sz="1200" kern="0" dirty="0">
              <a:latin typeface="Garamond" panose="02020404030301010803" pitchFamily="18" charset="0"/>
              <a:cs typeface="Times New Roman" panose="02020603050405020304" pitchFamily="18" charset="0"/>
            </a:endParaRPr>
          </a:p>
          <a:p>
            <a:pPr lvl="2">
              <a:tabLst>
                <a:tab pos="4857750" algn="l"/>
                <a:tab pos="5772150" algn="l"/>
              </a:tabLst>
            </a:pPr>
            <a:endParaRPr lang="en-US" sz="1000" kern="0" dirty="0">
              <a:latin typeface="Garamond" panose="02020404030301010803"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7E467CB-815F-4E5B-AC57-241E03961E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5674778"/>
            <a:ext cx="5946808" cy="2551613"/>
          </a:xfrm>
          <a:prstGeom prst="rect">
            <a:avLst/>
          </a:prstGeom>
        </p:spPr>
      </p:pic>
      <p:sp>
        <p:nvSpPr>
          <p:cNvPr id="14" name="Content Placeholder 2">
            <a:extLst>
              <a:ext uri="{FF2B5EF4-FFF2-40B4-BE49-F238E27FC236}">
                <a16:creationId xmlns:a16="http://schemas.microsoft.com/office/drawing/2014/main" id="{834C8494-F974-4E92-AB18-9B05F48ED300}"/>
              </a:ext>
            </a:extLst>
          </p:cNvPr>
          <p:cNvSpPr txBox="1">
            <a:spLocks/>
          </p:cNvSpPr>
          <p:nvPr/>
        </p:nvSpPr>
        <p:spPr bwMode="auto">
          <a:xfrm>
            <a:off x="838200" y="822639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Architect’s rendering of the proposed Clendenin-Bridge Elementary School – Kanawha County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6477000" y="8686800"/>
            <a:ext cx="640080" cy="284162"/>
          </a:xfrm>
        </p:spPr>
        <p:txBody>
          <a:bodyPr/>
          <a:lstStyle/>
          <a:p>
            <a:pPr>
              <a:defRPr/>
            </a:pPr>
            <a:fld id="{4AE1AA61-EFF6-4531-8CEF-7DD26733DA74}" type="slidenum">
              <a:rPr lang="en-US" sz="1000">
                <a:latin typeface="Garamond" panose="02020404030301010803" pitchFamily="18" charset="0"/>
              </a:rPr>
              <a:pPr>
                <a:defRPr/>
              </a:pPr>
              <a:t>4</a:t>
            </a:fld>
            <a:endParaRPr lang="en-US" sz="10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2B9B5358-7E92-47A9-AD67-A4E9556FE520}"/>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3B2D20F7-49E6-45D9-9971-113CCABD6A84}"/>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Common Delays in Requisition Reimbursement Processing</a:t>
            </a:r>
          </a:p>
        </p:txBody>
      </p:sp>
      <p:sp>
        <p:nvSpPr>
          <p:cNvPr id="9" name="Subtitle 2">
            <a:extLst>
              <a:ext uri="{FF2B5EF4-FFF2-40B4-BE49-F238E27FC236}">
                <a16:creationId xmlns:a16="http://schemas.microsoft.com/office/drawing/2014/main" id="{50A9E09D-F424-44D2-8892-B7BBF739FB66}"/>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3" name="Content Placeholder 2">
            <a:extLst>
              <a:ext uri="{FF2B5EF4-FFF2-40B4-BE49-F238E27FC236}">
                <a16:creationId xmlns:a16="http://schemas.microsoft.com/office/drawing/2014/main" id="{F11DBA15-8EE5-416F-A144-4718EAC338A4}"/>
              </a:ext>
            </a:extLst>
          </p:cNvPr>
          <p:cNvSpPr txBox="1">
            <a:spLocks/>
          </p:cNvSpPr>
          <p:nvPr/>
        </p:nvSpPr>
        <p:spPr bwMode="auto">
          <a:xfrm>
            <a:off x="73878" y="4109081"/>
            <a:ext cx="2819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endParaRPr lang="en-US" sz="1200" kern="0" dirty="0">
              <a:latin typeface="Garamond" panose="02020404030301010803"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B4DAE52-83C0-4E77-B017-C03DA6BC8A65}"/>
              </a:ext>
            </a:extLst>
          </p:cNvPr>
          <p:cNvSpPr txBox="1"/>
          <p:nvPr/>
        </p:nvSpPr>
        <p:spPr>
          <a:xfrm>
            <a:off x="838200" y="2057400"/>
            <a:ext cx="6019800"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Garamond" panose="02020404030301010803" pitchFamily="18" charset="0"/>
              </a:rPr>
              <a:t>Personally Identifiable Information on backup documents</a:t>
            </a:r>
          </a:p>
          <a:p>
            <a:pPr marL="742950" lvl="1" indent="-285750">
              <a:buFont typeface="Arial" panose="020B0604020202020204" pitchFamily="34" charset="0"/>
              <a:buChar char="•"/>
            </a:pPr>
            <a:r>
              <a:rPr lang="en-US" sz="1600" dirty="0">
                <a:latin typeface="Garamond" panose="02020404030301010803" pitchFamily="18" charset="0"/>
              </a:rPr>
              <a:t>Account Numbers</a:t>
            </a:r>
          </a:p>
          <a:p>
            <a:pPr marL="742950" lvl="1" indent="-285750">
              <a:buFont typeface="Arial" panose="020B0604020202020204" pitchFamily="34" charset="0"/>
              <a:buChar char="•"/>
            </a:pPr>
            <a:r>
              <a:rPr lang="en-US" sz="1600" dirty="0">
                <a:latin typeface="Garamond" panose="02020404030301010803" pitchFamily="18" charset="0"/>
              </a:rPr>
              <a:t>Banking Information</a:t>
            </a:r>
          </a:p>
          <a:p>
            <a:pPr marL="742950" lvl="1" indent="-285750">
              <a:buFont typeface="Arial" panose="020B0604020202020204" pitchFamily="34" charset="0"/>
              <a:buChar char="•"/>
            </a:pPr>
            <a:r>
              <a:rPr lang="en-US" sz="1600" dirty="0">
                <a:latin typeface="Garamond" panose="02020404030301010803" pitchFamily="18" charset="0"/>
              </a:rPr>
              <a:t>Check Numbers</a:t>
            </a:r>
          </a:p>
          <a:p>
            <a:pPr marL="742950" lvl="1" indent="-285750">
              <a:buFont typeface="Arial" panose="020B0604020202020204" pitchFamily="34" charset="0"/>
              <a:buChar char="•"/>
            </a:pPr>
            <a:r>
              <a:rPr lang="en-US" sz="1600" dirty="0">
                <a:latin typeface="Garamond" panose="02020404030301010803" pitchFamily="18" charset="0"/>
              </a:rPr>
              <a:t>FEIN</a:t>
            </a:r>
          </a:p>
          <a:p>
            <a:pPr marL="742950" lvl="1" indent="-285750">
              <a:buFont typeface="Arial" panose="020B0604020202020204" pitchFamily="34" charset="0"/>
              <a:buChar char="•"/>
            </a:pPr>
            <a:r>
              <a:rPr lang="en-US" sz="1600" dirty="0">
                <a:latin typeface="Garamond" panose="02020404030301010803" pitchFamily="18" charset="0"/>
              </a:rPr>
              <a:t>Other forms of PII</a:t>
            </a:r>
          </a:p>
          <a:p>
            <a:pPr marL="285750" indent="-285750">
              <a:buFont typeface="Arial" panose="020B0604020202020204" pitchFamily="34" charset="0"/>
              <a:buChar char="•"/>
            </a:pPr>
            <a:r>
              <a:rPr lang="en-US" sz="1600" dirty="0">
                <a:latin typeface="Garamond" panose="02020404030301010803" pitchFamily="18" charset="0"/>
              </a:rPr>
              <a:t>Incorrect Date(s) of Service</a:t>
            </a:r>
          </a:p>
          <a:p>
            <a:pPr marL="285750" indent="-285750">
              <a:buFont typeface="Arial" panose="020B0604020202020204" pitchFamily="34" charset="0"/>
              <a:buChar char="•"/>
            </a:pPr>
            <a:r>
              <a:rPr lang="en-US" sz="1600" dirty="0">
                <a:latin typeface="Garamond" panose="02020404030301010803" pitchFamily="18" charset="0"/>
              </a:rPr>
              <a:t>Information inconsistent between Reconciliation Summary and Backup documents</a:t>
            </a:r>
          </a:p>
          <a:p>
            <a:pPr marL="285750" indent="-285750">
              <a:buFont typeface="Arial" panose="020B0604020202020204" pitchFamily="34" charset="0"/>
              <a:buChar char="•"/>
            </a:pPr>
            <a:r>
              <a:rPr lang="en-US" sz="1600" dirty="0">
                <a:latin typeface="Garamond" panose="02020404030301010803" pitchFamily="18" charset="0"/>
              </a:rPr>
              <a:t>Reimbursement requests outside of Grant Award period</a:t>
            </a:r>
          </a:p>
          <a:p>
            <a:pPr marL="285750" indent="-285750">
              <a:buFont typeface="Arial" panose="020B0604020202020204" pitchFamily="34" charset="0"/>
              <a:buChar char="•"/>
            </a:pPr>
            <a:r>
              <a:rPr lang="en-US" sz="1600" dirty="0">
                <a:latin typeface="Garamond" panose="02020404030301010803" pitchFamily="18" charset="0"/>
              </a:rPr>
              <a:t>Not providing Grant Award Numbers in correspondence</a:t>
            </a:r>
          </a:p>
          <a:p>
            <a:pPr marL="285750" indent="-285750">
              <a:buFont typeface="Arial" panose="020B0604020202020204" pitchFamily="34" charset="0"/>
              <a:buChar char="•"/>
            </a:pPr>
            <a:r>
              <a:rPr lang="en-US" sz="1600" dirty="0">
                <a:latin typeface="Garamond" panose="02020404030301010803" pitchFamily="18" charset="0"/>
              </a:rPr>
              <a:t>Note: Documentation must be approved by SBA Finance Staff and the WV State Auditor’s Office before processing reimbursement</a:t>
            </a:r>
          </a:p>
        </p:txBody>
      </p:sp>
      <p:pic>
        <p:nvPicPr>
          <p:cNvPr id="11" name="Picture 10" descr="A person looking out a window&#10;&#10;Description automatically generated with low confidence">
            <a:extLst>
              <a:ext uri="{FF2B5EF4-FFF2-40B4-BE49-F238E27FC236}">
                <a16:creationId xmlns:a16="http://schemas.microsoft.com/office/drawing/2014/main" id="{49D2C06E-6D1B-4743-9E51-46E4B329F6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2199" y="5314385"/>
            <a:ext cx="2513439" cy="29687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90B42144-A6C1-497D-8FF4-73247F7E2508}"/>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5</a:t>
            </a:fld>
            <a:endParaRPr lang="en-US" sz="1000" dirty="0">
              <a:latin typeface="Garamond" panose="02020404030301010803" pitchFamily="18" charset="0"/>
            </a:endParaRPr>
          </a:p>
        </p:txBody>
      </p:sp>
      <p:cxnSp>
        <p:nvCxnSpPr>
          <p:cNvPr id="6" name="Straight Connector 5">
            <a:extLst>
              <a:ext uri="{FF2B5EF4-FFF2-40B4-BE49-F238E27FC236}">
                <a16:creationId xmlns:a16="http://schemas.microsoft.com/office/drawing/2014/main" id="{A630879A-A464-4490-9EB5-5E2D1EFF7B2A}"/>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479DF45-EE1D-40A0-8360-5CEAE59951B8}"/>
              </a:ext>
            </a:extLst>
          </p:cNvPr>
          <p:cNvSpPr txBox="1">
            <a:spLocks/>
          </p:cNvSpPr>
          <p:nvPr/>
        </p:nvSpPr>
        <p:spPr bwMode="auto">
          <a:xfrm>
            <a:off x="777240" y="644664"/>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Requisition Reimbursement Form Examples</a:t>
            </a:r>
          </a:p>
          <a:p>
            <a:pPr marL="0" indent="0">
              <a:lnSpc>
                <a:spcPct val="120000"/>
              </a:lnSpc>
              <a:buNone/>
            </a:pPr>
            <a:endParaRPr lang="en-US" sz="2000" kern="0" dirty="0">
              <a:latin typeface="Garamond" panose="02020404030301010803" pitchFamily="18" charset="0"/>
              <a:cs typeface="Times New Roman" pitchFamily="18" charset="0"/>
            </a:endParaRPr>
          </a:p>
        </p:txBody>
      </p:sp>
      <p:sp>
        <p:nvSpPr>
          <p:cNvPr id="8" name="Subtitle 2">
            <a:extLst>
              <a:ext uri="{FF2B5EF4-FFF2-40B4-BE49-F238E27FC236}">
                <a16:creationId xmlns:a16="http://schemas.microsoft.com/office/drawing/2014/main" id="{1B46A26F-C2A5-4640-BFB0-C9CC78811BCE}"/>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pic>
        <p:nvPicPr>
          <p:cNvPr id="4" name="Content Placeholder 3">
            <a:extLst>
              <a:ext uri="{FF2B5EF4-FFF2-40B4-BE49-F238E27FC236}">
                <a16:creationId xmlns:a16="http://schemas.microsoft.com/office/drawing/2014/main" id="{78108AA8-F9E8-4666-A07E-A56602F7F3AB}"/>
              </a:ext>
            </a:extLst>
          </p:cNvPr>
          <p:cNvPicPr>
            <a:picLocks noGrp="1" noChangeAspect="1"/>
          </p:cNvPicPr>
          <p:nvPr>
            <p:ph idx="1"/>
          </p:nvPr>
        </p:nvPicPr>
        <p:blipFill>
          <a:blip r:embed="rId2"/>
          <a:stretch>
            <a:fillRect/>
          </a:stretch>
        </p:blipFill>
        <p:spPr>
          <a:xfrm>
            <a:off x="1328320" y="2133600"/>
            <a:ext cx="4658559" cy="6034088"/>
          </a:xfrm>
        </p:spPr>
      </p:pic>
      <p:sp>
        <p:nvSpPr>
          <p:cNvPr id="9" name="TextBox 8">
            <a:extLst>
              <a:ext uri="{FF2B5EF4-FFF2-40B4-BE49-F238E27FC236}">
                <a16:creationId xmlns:a16="http://schemas.microsoft.com/office/drawing/2014/main" id="{99E91899-AE94-4E17-A4F8-DC128A6FAA41}"/>
              </a:ext>
            </a:extLst>
          </p:cNvPr>
          <p:cNvSpPr txBox="1"/>
          <p:nvPr/>
        </p:nvSpPr>
        <p:spPr>
          <a:xfrm>
            <a:off x="838200" y="1524000"/>
            <a:ext cx="5791200" cy="369332"/>
          </a:xfrm>
          <a:prstGeom prst="rect">
            <a:avLst/>
          </a:prstGeom>
          <a:noFill/>
        </p:spPr>
        <p:txBody>
          <a:bodyPr wrap="square" rtlCol="0">
            <a:spAutoFit/>
          </a:bodyPr>
          <a:lstStyle/>
          <a:p>
            <a:r>
              <a:rPr lang="en-US" dirty="0"/>
              <a:t>Exhibit B – Requisition Form</a:t>
            </a:r>
          </a:p>
        </p:txBody>
      </p:sp>
    </p:spTree>
    <p:extLst>
      <p:ext uri="{BB962C8B-B14F-4D97-AF65-F5344CB8AC3E}">
        <p14:creationId xmlns:p14="http://schemas.microsoft.com/office/powerpoint/2010/main" val="324375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10EE6FD-ED7A-4201-9309-63F341B613B4}"/>
              </a:ext>
            </a:extLst>
          </p:cNvPr>
          <p:cNvCxnSpPr>
            <a:cxnSpLocks/>
          </p:cNvCxnSpPr>
          <p:nvPr/>
        </p:nvCxnSpPr>
        <p:spPr>
          <a:xfrm>
            <a:off x="776868" y="685801"/>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DCC745F7-47F0-43D4-921A-E4C0AEFBCD0F}"/>
              </a:ext>
            </a:extLst>
          </p:cNvPr>
          <p:cNvSpPr txBox="1">
            <a:spLocks/>
          </p:cNvSpPr>
          <p:nvPr/>
        </p:nvSpPr>
        <p:spPr bwMode="auto">
          <a:xfrm>
            <a:off x="779099" y="228601"/>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1800" kern="0" dirty="0">
                <a:latin typeface="Garamond" panose="02020404030301010803" pitchFamily="18" charset="0"/>
                <a:cs typeface="Times New Roman" pitchFamily="18" charset="0"/>
              </a:rPr>
              <a:t>Requisition Reimbursement Form Examples (Continued)</a:t>
            </a:r>
          </a:p>
        </p:txBody>
      </p:sp>
      <p:sp>
        <p:nvSpPr>
          <p:cNvPr id="7" name="Subtitle 2">
            <a:extLst>
              <a:ext uri="{FF2B5EF4-FFF2-40B4-BE49-F238E27FC236}">
                <a16:creationId xmlns:a16="http://schemas.microsoft.com/office/drawing/2014/main" id="{D1CD4283-C676-40E0-BE9A-2F4793B095AD}"/>
              </a:ext>
            </a:extLst>
          </p:cNvPr>
          <p:cNvSpPr txBox="1">
            <a:spLocks/>
          </p:cNvSpPr>
          <p:nvPr/>
        </p:nvSpPr>
        <p:spPr bwMode="auto">
          <a:xfrm>
            <a:off x="790250" y="685801"/>
            <a:ext cx="6019800" cy="23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9" name="Slide Number Placeholder 3">
            <a:extLst>
              <a:ext uri="{FF2B5EF4-FFF2-40B4-BE49-F238E27FC236}">
                <a16:creationId xmlns:a16="http://schemas.microsoft.com/office/drawing/2014/main" id="{AA407D13-D847-428D-8461-5C0FA07B077A}"/>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6</a:t>
            </a:fld>
            <a:endParaRPr lang="en-US" sz="1000" dirty="0">
              <a:latin typeface="Garamond" panose="02020404030301010803" pitchFamily="18" charset="0"/>
            </a:endParaRPr>
          </a:p>
        </p:txBody>
      </p:sp>
      <p:pic>
        <p:nvPicPr>
          <p:cNvPr id="8" name="Picture 7">
            <a:extLst>
              <a:ext uri="{FF2B5EF4-FFF2-40B4-BE49-F238E27FC236}">
                <a16:creationId xmlns:a16="http://schemas.microsoft.com/office/drawing/2014/main" id="{2F7A396B-7992-4AB2-AA4D-9B92D2418E90}"/>
              </a:ext>
            </a:extLst>
          </p:cNvPr>
          <p:cNvPicPr>
            <a:picLocks noChangeAspect="1"/>
          </p:cNvPicPr>
          <p:nvPr/>
        </p:nvPicPr>
        <p:blipFill>
          <a:blip r:embed="rId2"/>
          <a:stretch>
            <a:fillRect/>
          </a:stretch>
        </p:blipFill>
        <p:spPr>
          <a:xfrm>
            <a:off x="106986" y="1981870"/>
            <a:ext cx="7010094" cy="5415981"/>
          </a:xfrm>
          <a:prstGeom prst="rect">
            <a:avLst/>
          </a:prstGeom>
        </p:spPr>
      </p:pic>
      <p:sp>
        <p:nvSpPr>
          <p:cNvPr id="10" name="TextBox 9">
            <a:extLst>
              <a:ext uri="{FF2B5EF4-FFF2-40B4-BE49-F238E27FC236}">
                <a16:creationId xmlns:a16="http://schemas.microsoft.com/office/drawing/2014/main" id="{896936F9-DED6-4E74-8A60-8484EEA27751}"/>
              </a:ext>
            </a:extLst>
          </p:cNvPr>
          <p:cNvSpPr txBox="1"/>
          <p:nvPr/>
        </p:nvSpPr>
        <p:spPr>
          <a:xfrm>
            <a:off x="228600" y="1143000"/>
            <a:ext cx="6888480" cy="369332"/>
          </a:xfrm>
          <a:prstGeom prst="rect">
            <a:avLst/>
          </a:prstGeom>
          <a:noFill/>
        </p:spPr>
        <p:txBody>
          <a:bodyPr wrap="square" rtlCol="0">
            <a:spAutoFit/>
          </a:bodyPr>
          <a:lstStyle/>
          <a:p>
            <a:r>
              <a:rPr lang="en-US" dirty="0"/>
              <a:t>SBA Requisition Reconciliation Summary Form</a:t>
            </a:r>
          </a:p>
        </p:txBody>
      </p:sp>
    </p:spTree>
    <p:extLst>
      <p:ext uri="{BB962C8B-B14F-4D97-AF65-F5344CB8AC3E}">
        <p14:creationId xmlns:p14="http://schemas.microsoft.com/office/powerpoint/2010/main" val="105427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0A1D2DB-A338-412E-97B2-8700DDBDE5E1}"/>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7</a:t>
            </a:fld>
            <a:endParaRPr lang="en-US" sz="1000" dirty="0">
              <a:latin typeface="Garamond" panose="02020404030301010803" pitchFamily="18" charset="0"/>
            </a:endParaRPr>
          </a:p>
        </p:txBody>
      </p:sp>
      <p:cxnSp>
        <p:nvCxnSpPr>
          <p:cNvPr id="9" name="Straight Connector 8">
            <a:extLst>
              <a:ext uri="{FF2B5EF4-FFF2-40B4-BE49-F238E27FC236}">
                <a16:creationId xmlns:a16="http://schemas.microsoft.com/office/drawing/2014/main" id="{0001EA27-CF32-4036-9B77-C344FBBE6D88}"/>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A8F2EF9-0AD7-4201-8FAD-741790988863}"/>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SBA Requests When Providing Final Project Invoices</a:t>
            </a:r>
          </a:p>
        </p:txBody>
      </p:sp>
      <p:sp>
        <p:nvSpPr>
          <p:cNvPr id="11" name="Subtitle 2">
            <a:extLst>
              <a:ext uri="{FF2B5EF4-FFF2-40B4-BE49-F238E27FC236}">
                <a16:creationId xmlns:a16="http://schemas.microsoft.com/office/drawing/2014/main" id="{B362902D-F2CF-4526-B07C-BC3CDBF8668A}"/>
              </a:ext>
            </a:extLst>
          </p:cNvPr>
          <p:cNvSpPr txBox="1">
            <a:spLocks/>
          </p:cNvSpPr>
          <p:nvPr/>
        </p:nvSpPr>
        <p:spPr bwMode="auto">
          <a:xfrm>
            <a:off x="777240" y="1068411"/>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2" name="Content Placeholder 2">
            <a:extLst>
              <a:ext uri="{FF2B5EF4-FFF2-40B4-BE49-F238E27FC236}">
                <a16:creationId xmlns:a16="http://schemas.microsoft.com/office/drawing/2014/main" id="{0487A01B-CC31-45EF-A5BA-5B959B57296B}"/>
              </a:ext>
            </a:extLst>
          </p:cNvPr>
          <p:cNvSpPr txBox="1">
            <a:spLocks/>
          </p:cNvSpPr>
          <p:nvPr/>
        </p:nvSpPr>
        <p:spPr bwMode="auto">
          <a:xfrm>
            <a:off x="850232" y="1540167"/>
            <a:ext cx="5946808" cy="71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a:tabLst>
                <a:tab pos="4857750" algn="l"/>
                <a:tab pos="5772150" algn="l"/>
              </a:tabLst>
            </a:pPr>
            <a:endParaRPr lang="en-US" sz="1200" kern="0" dirty="0">
              <a:latin typeface="Garamond" panose="02020404030301010803" pitchFamily="18" charset="0"/>
              <a:cs typeface="Times New Roman" panose="02020603050405020304" pitchFamily="18" charset="0"/>
            </a:endParaRPr>
          </a:p>
          <a:p>
            <a:pPr>
              <a:tabLst>
                <a:tab pos="4857750" algn="l"/>
                <a:tab pos="5772150" algn="l"/>
              </a:tabLst>
            </a:pPr>
            <a:r>
              <a:rPr lang="en-US" sz="1600" kern="0" dirty="0">
                <a:latin typeface="Garamond" panose="02020404030301010803" pitchFamily="18" charset="0"/>
                <a:cs typeface="Times New Roman" panose="02020603050405020304" pitchFamily="18" charset="0"/>
              </a:rPr>
              <a:t>Email architect or provide memorandum with final invoice</a:t>
            </a:r>
          </a:p>
          <a:p>
            <a:pPr lvl="1">
              <a:tabLst>
                <a:tab pos="4857750" algn="l"/>
                <a:tab pos="5772150" algn="l"/>
              </a:tabLst>
            </a:pPr>
            <a:r>
              <a:rPr lang="en-US" sz="1400" kern="0" dirty="0">
                <a:latin typeface="Garamond" panose="02020404030301010803" pitchFamily="18" charset="0"/>
                <a:cs typeface="Times New Roman" panose="02020603050405020304" pitchFamily="18" charset="0"/>
              </a:rPr>
              <a:t>Must state that this is final invoice and no further billing forthcoming</a:t>
            </a:r>
          </a:p>
          <a:p>
            <a:pPr lvl="1">
              <a:tabLst>
                <a:tab pos="4857750" algn="l"/>
                <a:tab pos="5772150" algn="l"/>
              </a:tabLst>
            </a:pPr>
            <a:r>
              <a:rPr lang="en-US" sz="1400" kern="0" dirty="0">
                <a:latin typeface="Garamond" panose="02020404030301010803" pitchFamily="18" charset="0"/>
                <a:cs typeface="Times New Roman" panose="02020603050405020304" pitchFamily="18" charset="0"/>
              </a:rPr>
              <a:t>This sets up Closeout Process</a:t>
            </a:r>
          </a:p>
          <a:p>
            <a:pPr>
              <a:tabLst>
                <a:tab pos="4857750" algn="l"/>
                <a:tab pos="5772150" algn="l"/>
              </a:tabLst>
            </a:pPr>
            <a:r>
              <a:rPr lang="en-US" sz="1600" kern="0" dirty="0">
                <a:latin typeface="Garamond" panose="02020404030301010803" pitchFamily="18" charset="0"/>
                <a:cs typeface="Times New Roman" panose="02020603050405020304" pitchFamily="18" charset="0"/>
              </a:rPr>
              <a:t>For projects such as roofs, HVAC, etc., remember to set aside depreciation funds</a:t>
            </a:r>
            <a:endParaRPr lang="en-US" sz="1800" kern="0" dirty="0">
              <a:latin typeface="Garamond" panose="02020404030301010803" pitchFamily="18" charset="0"/>
              <a:cs typeface="Times New Roman" panose="02020603050405020304" pitchFamily="18" charset="0"/>
            </a:endParaRPr>
          </a:p>
          <a:p>
            <a:pPr>
              <a:tabLst>
                <a:tab pos="4857750" algn="l"/>
                <a:tab pos="5772150" algn="l"/>
              </a:tabLst>
            </a:pPr>
            <a:endParaRPr lang="en-US" sz="1800" kern="0" dirty="0">
              <a:highlight>
                <a:srgbClr val="FFFF00"/>
              </a:highlight>
              <a:latin typeface="Garamond" panose="02020404030301010803" pitchFamily="18" charset="0"/>
              <a:cs typeface="Times New Roman" panose="02020603050405020304" pitchFamily="18" charset="0"/>
            </a:endParaRPr>
          </a:p>
          <a:p>
            <a:pPr>
              <a:tabLst>
                <a:tab pos="4857750" algn="l"/>
                <a:tab pos="5772150" algn="l"/>
              </a:tabLst>
            </a:pPr>
            <a:endParaRPr lang="en-US" sz="1200" kern="0" dirty="0">
              <a:highlight>
                <a:srgbClr val="FFFF00"/>
              </a:highlight>
              <a:latin typeface="Garamond" panose="02020404030301010803" pitchFamily="18" charset="0"/>
              <a:cs typeface="Times New Roman" panose="02020603050405020304" pitchFamily="18" charset="0"/>
            </a:endParaRPr>
          </a:p>
          <a:p>
            <a:pPr>
              <a:tabLst>
                <a:tab pos="4857750" algn="l"/>
                <a:tab pos="5772150" algn="l"/>
              </a:tabLst>
            </a:pPr>
            <a:endParaRPr lang="en-US" sz="1200" kern="0" dirty="0">
              <a:latin typeface="Garamond" panose="02020404030301010803"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B6CA6E5C-4B89-4B13-837E-64D8E045B4CB}"/>
              </a:ext>
            </a:extLst>
          </p:cNvPr>
          <p:cNvSpPr txBox="1">
            <a:spLocks/>
          </p:cNvSpPr>
          <p:nvPr/>
        </p:nvSpPr>
        <p:spPr bwMode="auto">
          <a:xfrm>
            <a:off x="838200" y="8072382"/>
            <a:ext cx="5946808" cy="30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endParaRPr lang="en-US" sz="1000" i="1" kern="0" dirty="0">
              <a:latin typeface="Garamond" panose="02020404030301010803"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B7E74292-6983-4F73-BEDF-8005217ED2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23" y="5334001"/>
            <a:ext cx="6674153" cy="2890781"/>
          </a:xfrm>
          <a:prstGeom prst="rect">
            <a:avLst/>
          </a:prstGeom>
        </p:spPr>
      </p:pic>
      <p:sp>
        <p:nvSpPr>
          <p:cNvPr id="15" name="Content Placeholder 2">
            <a:extLst>
              <a:ext uri="{FF2B5EF4-FFF2-40B4-BE49-F238E27FC236}">
                <a16:creationId xmlns:a16="http://schemas.microsoft.com/office/drawing/2014/main" id="{B637177B-6984-4E38-8C48-00EEDF5DD0FD}"/>
              </a:ext>
            </a:extLst>
          </p:cNvPr>
          <p:cNvSpPr txBox="1">
            <a:spLocks/>
          </p:cNvSpPr>
          <p:nvPr/>
        </p:nvSpPr>
        <p:spPr bwMode="auto">
          <a:xfrm>
            <a:off x="1158723" y="8251773"/>
            <a:ext cx="4769836" cy="28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ctr">
              <a:buFontTx/>
              <a:buNone/>
              <a:tabLst>
                <a:tab pos="4857750" algn="l"/>
                <a:tab pos="5772150" algn="l"/>
              </a:tabLst>
            </a:pPr>
            <a:r>
              <a:rPr lang="en-US" sz="1000" i="1" kern="0" dirty="0">
                <a:latin typeface="Garamond" panose="02020404030301010803" pitchFamily="18" charset="0"/>
                <a:cs typeface="Times New Roman" panose="02020603050405020304" pitchFamily="18" charset="0"/>
              </a:rPr>
              <a:t>Entrance of the new Gilmer Elementary School – Gilmer County</a:t>
            </a:r>
          </a:p>
        </p:txBody>
      </p:sp>
    </p:spTree>
    <p:extLst>
      <p:ext uri="{BB962C8B-B14F-4D97-AF65-F5344CB8AC3E}">
        <p14:creationId xmlns:p14="http://schemas.microsoft.com/office/powerpoint/2010/main" val="46201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7506C57E-A797-4457-8EDD-95910D1D0D1B}"/>
              </a:ext>
            </a:extLst>
          </p:cNvPr>
          <p:cNvSpPr txBox="1">
            <a:spLocks/>
          </p:cNvSpPr>
          <p:nvPr/>
        </p:nvSpPr>
        <p:spPr bwMode="auto">
          <a:xfrm>
            <a:off x="6477000" y="8686800"/>
            <a:ext cx="64008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E1AA61-EFF6-4531-8CEF-7DD26733DA74}" type="slidenum">
              <a:rPr lang="en-US" sz="1000" smtClean="0">
                <a:latin typeface="Garamond" panose="02020404030301010803" pitchFamily="18" charset="0"/>
              </a:rPr>
              <a:pPr>
                <a:defRPr/>
              </a:pPr>
              <a:t>8</a:t>
            </a:fld>
            <a:endParaRPr lang="en-US" sz="1000" dirty="0">
              <a:latin typeface="Garamond" panose="02020404030301010803" pitchFamily="18" charset="0"/>
            </a:endParaRPr>
          </a:p>
        </p:txBody>
      </p:sp>
      <p:cxnSp>
        <p:nvCxnSpPr>
          <p:cNvPr id="10" name="Straight Connector 9">
            <a:extLst>
              <a:ext uri="{FF2B5EF4-FFF2-40B4-BE49-F238E27FC236}">
                <a16:creationId xmlns:a16="http://schemas.microsoft.com/office/drawing/2014/main" id="{179FE75A-C0CA-45E0-BD38-7355784C2E12}"/>
              </a:ext>
            </a:extLst>
          </p:cNvPr>
          <p:cNvCxnSpPr>
            <a:cxnSpLocks/>
          </p:cNvCxnSpPr>
          <p:nvPr/>
        </p:nvCxnSpPr>
        <p:spPr>
          <a:xfrm>
            <a:off x="838200" y="1066800"/>
            <a:ext cx="6477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941DC32C-F86B-44C5-944A-728DACB3E034}"/>
              </a:ext>
            </a:extLst>
          </p:cNvPr>
          <p:cNvSpPr txBox="1">
            <a:spLocks/>
          </p:cNvSpPr>
          <p:nvPr/>
        </p:nvSpPr>
        <p:spPr bwMode="auto">
          <a:xfrm>
            <a:off x="765208" y="609600"/>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nSpc>
                <a:spcPct val="120000"/>
              </a:lnSpc>
              <a:buNone/>
            </a:pPr>
            <a:r>
              <a:rPr lang="en-US" sz="2000" kern="0" dirty="0">
                <a:latin typeface="Garamond" panose="02020404030301010803" pitchFamily="18" charset="0"/>
                <a:cs typeface="Times New Roman" pitchFamily="18" charset="0"/>
              </a:rPr>
              <a:t>SAGA Compliance Reporting Requirements</a:t>
            </a:r>
          </a:p>
        </p:txBody>
      </p:sp>
      <p:sp>
        <p:nvSpPr>
          <p:cNvPr id="12" name="Subtitle 2">
            <a:extLst>
              <a:ext uri="{FF2B5EF4-FFF2-40B4-BE49-F238E27FC236}">
                <a16:creationId xmlns:a16="http://schemas.microsoft.com/office/drawing/2014/main" id="{6C0CB116-CC2A-434D-9827-4397F09D33BC}"/>
              </a:ext>
            </a:extLst>
          </p:cNvPr>
          <p:cNvSpPr txBox="1">
            <a:spLocks/>
          </p:cNvSpPr>
          <p:nvPr/>
        </p:nvSpPr>
        <p:spPr bwMode="auto">
          <a:xfrm>
            <a:off x="765208" y="1065189"/>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3" name="TextBox 2">
            <a:extLst>
              <a:ext uri="{FF2B5EF4-FFF2-40B4-BE49-F238E27FC236}">
                <a16:creationId xmlns:a16="http://schemas.microsoft.com/office/drawing/2014/main" id="{B3AE6C07-DD01-4C01-B01A-477085FC26CE}"/>
              </a:ext>
            </a:extLst>
          </p:cNvPr>
          <p:cNvSpPr txBox="1"/>
          <p:nvPr/>
        </p:nvSpPr>
        <p:spPr>
          <a:xfrm>
            <a:off x="609600" y="1520778"/>
            <a:ext cx="6324600" cy="437042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Garamond" panose="02020404030301010803" pitchFamily="18" charset="0"/>
              </a:rPr>
              <a:t>Per WV State Code </a:t>
            </a:r>
            <a:r>
              <a:rPr lang="en-US" sz="1800" dirty="0">
                <a:effectLst/>
                <a:latin typeface="Arial" panose="020B0604020202020204" pitchFamily="34" charset="0"/>
                <a:ea typeface="Calibri" panose="020F0502020204030204" pitchFamily="34" charset="0"/>
              </a:rPr>
              <a:t>§</a:t>
            </a:r>
            <a:r>
              <a:rPr lang="en-US" sz="1600" dirty="0">
                <a:effectLst/>
                <a:latin typeface="Garamond" panose="02020404030301010803" pitchFamily="18" charset="0"/>
                <a:ea typeface="Calibri" panose="020F0502020204030204" pitchFamily="34" charset="0"/>
              </a:rPr>
              <a:t> 12-4-14</a:t>
            </a:r>
            <a:r>
              <a:rPr lang="en-US" sz="1600" dirty="0">
                <a:latin typeface="Garamond" panose="02020404030301010803" pitchFamily="18" charset="0"/>
                <a:ea typeface="Calibri" panose="020F0502020204030204" pitchFamily="34" charset="0"/>
              </a:rPr>
              <a:t>(9)(c)(4), “Reports and sworn statements of expenditures required by this section shall be filed within two years of the end of the grantee’s fiscal year in which the disbursement of state grant funds by the grantor was made.  The report shall be made by an independent certified public accountant at the cost of the grantee…”</a:t>
            </a:r>
          </a:p>
          <a:p>
            <a:pPr marL="742950" lvl="1" indent="-285750">
              <a:buFont typeface="Arial" panose="020B0604020202020204" pitchFamily="34" charset="0"/>
              <a:buChar char="•"/>
            </a:pPr>
            <a:r>
              <a:rPr lang="en-US" sz="1400" dirty="0">
                <a:latin typeface="Garamond" panose="02020404030301010803" pitchFamily="18" charset="0"/>
              </a:rPr>
              <a:t>Counties must provide total SBA funds reimbursed </a:t>
            </a:r>
            <a:r>
              <a:rPr lang="en-US" sz="1400" b="1" dirty="0">
                <a:latin typeface="Garamond" panose="02020404030301010803" pitchFamily="18" charset="0"/>
              </a:rPr>
              <a:t>by Grant Award</a:t>
            </a:r>
            <a:r>
              <a:rPr lang="en-US" sz="1400" dirty="0">
                <a:latin typeface="Garamond" panose="02020404030301010803" pitchFamily="18" charset="0"/>
              </a:rPr>
              <a:t> as of the Fiscal Year ending June 30.</a:t>
            </a:r>
          </a:p>
          <a:p>
            <a:pPr marL="742950" lvl="1" indent="-285750">
              <a:buFont typeface="Arial" panose="020B0604020202020204" pitchFamily="34" charset="0"/>
              <a:buChar char="•"/>
            </a:pPr>
            <a:r>
              <a:rPr lang="en-US" sz="1400" dirty="0">
                <a:latin typeface="Garamond" panose="02020404030301010803" pitchFamily="18" charset="0"/>
              </a:rPr>
              <a:t>i.e., If grant awarded January 1, 2020, a Notarized SAGA Verification Form, Sworn Statement of Expenditures and WVEIS Backup Information for the period covered (January 1, 2020 – June 30, 2022) must be provided </a:t>
            </a:r>
            <a:r>
              <a:rPr lang="en-US" sz="1400" b="1" dirty="0">
                <a:latin typeface="Garamond" panose="02020404030301010803" pitchFamily="18" charset="0"/>
              </a:rPr>
              <a:t>even if</a:t>
            </a:r>
            <a:r>
              <a:rPr lang="en-US" sz="1400" dirty="0">
                <a:latin typeface="Garamond" panose="02020404030301010803" pitchFamily="18" charset="0"/>
              </a:rPr>
              <a:t> the grant has not been closed out at that point</a:t>
            </a:r>
          </a:p>
          <a:p>
            <a:pPr marL="1200150" lvl="2" indent="-285750">
              <a:buFont typeface="Arial" panose="020B0604020202020204" pitchFamily="34" charset="0"/>
              <a:buChar char="•"/>
            </a:pPr>
            <a:r>
              <a:rPr lang="en-US" sz="1400" dirty="0">
                <a:latin typeface="Garamond" panose="02020404030301010803" pitchFamily="18" charset="0"/>
              </a:rPr>
              <a:t>The SAGA Verification Form contains an option of selecting “Interim – Additional Invoicing Probable” or “Final - No Additional Invoicing.”</a:t>
            </a:r>
          </a:p>
          <a:p>
            <a:pPr marL="1200150" lvl="2" indent="-285750">
              <a:buFont typeface="Arial" panose="020B0604020202020204" pitchFamily="34" charset="0"/>
              <a:buChar char="•"/>
            </a:pPr>
            <a:r>
              <a:rPr lang="en-US" sz="1400" dirty="0">
                <a:latin typeface="Garamond" panose="02020404030301010803" pitchFamily="18" charset="0"/>
              </a:rPr>
              <a:t>If selecting “Interim – Additional Invoicing Probable,” the County must provide another SAGA Verification form at the end of each Fiscal Year until the project is complete.</a:t>
            </a:r>
          </a:p>
          <a:p>
            <a:pPr marL="1200150" lvl="2" indent="-285750">
              <a:buFont typeface="Arial" panose="020B0604020202020204" pitchFamily="34" charset="0"/>
              <a:buChar char="•"/>
            </a:pPr>
            <a:r>
              <a:rPr lang="en-US" sz="1400" dirty="0">
                <a:latin typeface="Garamond" panose="02020404030301010803" pitchFamily="18" charset="0"/>
              </a:rPr>
              <a:t>NOTE: If selecting “Final - No Additional Invoicing,” this information can be submitted </a:t>
            </a:r>
            <a:r>
              <a:rPr lang="en-US" sz="1400" b="1" dirty="0">
                <a:latin typeface="Garamond" panose="02020404030301010803" pitchFamily="18" charset="0"/>
              </a:rPr>
              <a:t>along with</a:t>
            </a:r>
            <a:r>
              <a:rPr lang="en-US" sz="1400" dirty="0">
                <a:latin typeface="Garamond" panose="02020404030301010803" pitchFamily="18" charset="0"/>
              </a:rPr>
              <a:t> the Final invoice instead of waiting.</a:t>
            </a:r>
          </a:p>
        </p:txBody>
      </p:sp>
    </p:spTree>
    <p:extLst>
      <p:ext uri="{BB962C8B-B14F-4D97-AF65-F5344CB8AC3E}">
        <p14:creationId xmlns:p14="http://schemas.microsoft.com/office/powerpoint/2010/main" val="360709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AF25-FB98-42A8-891B-8397E579BBE5}"/>
              </a:ext>
            </a:extLst>
          </p:cNvPr>
          <p:cNvSpPr>
            <a:spLocks noGrp="1"/>
          </p:cNvSpPr>
          <p:nvPr>
            <p:ph type="title"/>
          </p:nvPr>
        </p:nvSpPr>
        <p:spPr/>
        <p:txBody>
          <a:bodyPr/>
          <a:lstStyle/>
          <a:p>
            <a:pPr algn="l"/>
            <a:r>
              <a:rPr lang="en-US" sz="2000" dirty="0">
                <a:latin typeface="Garamond" panose="02020404030301010803" pitchFamily="18" charset="0"/>
                <a:cs typeface="Times New Roman" pitchFamily="18" charset="0"/>
              </a:rPr>
              <a:t>Grant Closeout Requirements</a:t>
            </a:r>
            <a:br>
              <a:rPr lang="en-US" sz="4400" kern="0" dirty="0">
                <a:highlight>
                  <a:srgbClr val="FFFF00"/>
                </a:highlight>
                <a:latin typeface="Garamond" panose="02020404030301010803" pitchFamily="18" charset="0"/>
                <a:cs typeface="Times New Roman" pitchFamily="18" charset="0"/>
              </a:rPr>
            </a:br>
            <a:endParaRPr lang="en-US" dirty="0">
              <a:highlight>
                <a:srgbClr val="FFFF00"/>
              </a:highlight>
            </a:endParaRPr>
          </a:p>
        </p:txBody>
      </p:sp>
      <p:sp>
        <p:nvSpPr>
          <p:cNvPr id="4" name="Slide Number Placeholder 3">
            <a:extLst>
              <a:ext uri="{FF2B5EF4-FFF2-40B4-BE49-F238E27FC236}">
                <a16:creationId xmlns:a16="http://schemas.microsoft.com/office/drawing/2014/main" id="{B77FD11B-DB99-40B2-AA90-016589024C0A}"/>
              </a:ext>
            </a:extLst>
          </p:cNvPr>
          <p:cNvSpPr>
            <a:spLocks noGrp="1"/>
          </p:cNvSpPr>
          <p:nvPr>
            <p:ph type="sldNum" sz="quarter" idx="12"/>
          </p:nvPr>
        </p:nvSpPr>
        <p:spPr/>
        <p:txBody>
          <a:bodyPr/>
          <a:lstStyle/>
          <a:p>
            <a:pPr lvl="1" algn="r">
              <a:defRPr/>
            </a:pPr>
            <a:r>
              <a:rPr lang="en-US" sz="1400" dirty="0">
                <a:latin typeface="Garamond" panose="02020404030301010803" pitchFamily="18" charset="0"/>
              </a:rPr>
              <a:t>8</a:t>
            </a:r>
            <a:endParaRPr lang="en-US"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CF45F16C-C63E-4F91-A682-358747BC9527}"/>
              </a:ext>
            </a:extLst>
          </p:cNvPr>
          <p:cNvCxnSpPr>
            <a:cxnSpLocks/>
          </p:cNvCxnSpPr>
          <p:nvPr/>
        </p:nvCxnSpPr>
        <p:spPr>
          <a:xfrm>
            <a:off x="472440" y="990600"/>
            <a:ext cx="684276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82634707-F73A-4B0C-ADD5-B5050649D341}"/>
              </a:ext>
            </a:extLst>
          </p:cNvPr>
          <p:cNvSpPr txBox="1">
            <a:spLocks/>
          </p:cNvSpPr>
          <p:nvPr/>
        </p:nvSpPr>
        <p:spPr bwMode="auto">
          <a:xfrm>
            <a:off x="701040" y="1006499"/>
            <a:ext cx="6019800" cy="4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892" indent="-342892" algn="l" rtl="0" eaLnBrk="0" fontAlgn="base" hangingPunct="0">
              <a:spcBef>
                <a:spcPct val="20000"/>
              </a:spcBef>
              <a:spcAft>
                <a:spcPct val="0"/>
              </a:spcAft>
              <a:buChar char="•"/>
              <a:defRPr sz="3200">
                <a:solidFill>
                  <a:schemeClr val="tx1"/>
                </a:solidFill>
                <a:latin typeface="+mn-lt"/>
                <a:ea typeface="+mn-ea"/>
                <a:cs typeface="+mn-cs"/>
              </a:defRPr>
            </a:lvl1pPr>
            <a:lvl2pPr marL="742935" indent="-285744" algn="l" rtl="0" eaLnBrk="0" fontAlgn="base" hangingPunct="0">
              <a:spcBef>
                <a:spcPct val="20000"/>
              </a:spcBef>
              <a:spcAft>
                <a:spcPct val="0"/>
              </a:spcAft>
              <a:buChar char="–"/>
              <a:defRPr sz="2800">
                <a:solidFill>
                  <a:schemeClr val="tx1"/>
                </a:solidFill>
                <a:latin typeface="+mn-lt"/>
              </a:defRPr>
            </a:lvl2pPr>
            <a:lvl3pPr marL="1142978" indent="-228596" algn="l" rtl="0" eaLnBrk="0" fontAlgn="base" hangingPunct="0">
              <a:spcBef>
                <a:spcPct val="20000"/>
              </a:spcBef>
              <a:spcAft>
                <a:spcPct val="0"/>
              </a:spcAft>
              <a:buChar char="•"/>
              <a:defRPr sz="2400">
                <a:solidFill>
                  <a:schemeClr val="tx1"/>
                </a:solidFill>
                <a:latin typeface="+mn-lt"/>
              </a:defRPr>
            </a:lvl3pPr>
            <a:lvl4pPr marL="1600168" indent="-228596" algn="l" rtl="0" eaLnBrk="0" fontAlgn="base" hangingPunct="0">
              <a:spcBef>
                <a:spcPct val="20000"/>
              </a:spcBef>
              <a:spcAft>
                <a:spcPct val="0"/>
              </a:spcAft>
              <a:buChar char="–"/>
              <a:defRPr sz="2000">
                <a:solidFill>
                  <a:schemeClr val="tx1"/>
                </a:solidFill>
                <a:latin typeface="+mn-lt"/>
              </a:defRPr>
            </a:lvl4pPr>
            <a:lvl5pPr marL="2057359" indent="-228596" algn="l" rtl="0" eaLnBrk="0" fontAlgn="base" hangingPunct="0">
              <a:spcBef>
                <a:spcPct val="20000"/>
              </a:spcBef>
              <a:spcAft>
                <a:spcPct val="0"/>
              </a:spcAft>
              <a:buChar char="»"/>
              <a:defRPr sz="2000">
                <a:solidFill>
                  <a:schemeClr val="tx1"/>
                </a:solidFill>
                <a:latin typeface="+mn-lt"/>
              </a:defRPr>
            </a:lvl5pPr>
            <a:lvl6pPr marL="2514550" indent="-228596" algn="l" rtl="0" fontAlgn="base">
              <a:spcBef>
                <a:spcPct val="20000"/>
              </a:spcBef>
              <a:spcAft>
                <a:spcPct val="0"/>
              </a:spcAft>
              <a:buChar char="»"/>
              <a:defRPr sz="2000">
                <a:solidFill>
                  <a:schemeClr val="tx1"/>
                </a:solidFill>
                <a:latin typeface="+mn-lt"/>
              </a:defRPr>
            </a:lvl6pPr>
            <a:lvl7pPr marL="2971740" indent="-228596" algn="l" rtl="0" fontAlgn="base">
              <a:spcBef>
                <a:spcPct val="20000"/>
              </a:spcBef>
              <a:spcAft>
                <a:spcPct val="0"/>
              </a:spcAft>
              <a:buChar char="»"/>
              <a:defRPr sz="2000">
                <a:solidFill>
                  <a:schemeClr val="tx1"/>
                </a:solidFill>
                <a:latin typeface="+mn-lt"/>
              </a:defRPr>
            </a:lvl7pPr>
            <a:lvl8pPr marL="3428932" indent="-228596" algn="l" rtl="0" fontAlgn="base">
              <a:spcBef>
                <a:spcPct val="20000"/>
              </a:spcBef>
              <a:spcAft>
                <a:spcPct val="0"/>
              </a:spcAft>
              <a:buChar char="»"/>
              <a:defRPr sz="2000">
                <a:solidFill>
                  <a:schemeClr val="tx1"/>
                </a:solidFill>
                <a:latin typeface="+mn-lt"/>
              </a:defRPr>
            </a:lvl8pPr>
            <a:lvl9pPr marL="3886122" indent="-228596" algn="l" rtl="0" fontAlgn="base">
              <a:spcBef>
                <a:spcPct val="20000"/>
              </a:spcBef>
              <a:spcAft>
                <a:spcPct val="0"/>
              </a:spcAft>
              <a:buChar char="»"/>
              <a:defRPr sz="2000">
                <a:solidFill>
                  <a:schemeClr val="tx1"/>
                </a:solidFill>
                <a:latin typeface="+mn-lt"/>
              </a:defRPr>
            </a:lvl9pPr>
          </a:lstStyle>
          <a:p>
            <a:pPr marL="0" indent="0" algn="r">
              <a:lnSpc>
                <a:spcPct val="120000"/>
              </a:lnSpc>
              <a:buNone/>
            </a:pPr>
            <a:r>
              <a:rPr lang="en-US" sz="1000" kern="0" dirty="0">
                <a:latin typeface="Garamond" panose="02020404030301010803" pitchFamily="18" charset="0"/>
                <a:cs typeface="Times New Roman" pitchFamily="18" charset="0"/>
              </a:rPr>
              <a:t>SCHOOL BUILDING AUTHORITY OF WEST VIRGINIA</a:t>
            </a:r>
          </a:p>
        </p:txBody>
      </p:sp>
      <p:sp>
        <p:nvSpPr>
          <p:cNvPr id="11" name="Content Placeholder 10">
            <a:extLst>
              <a:ext uri="{FF2B5EF4-FFF2-40B4-BE49-F238E27FC236}">
                <a16:creationId xmlns:a16="http://schemas.microsoft.com/office/drawing/2014/main" id="{FFED390B-DFBA-4952-8D89-9BE18675C94C}"/>
              </a:ext>
            </a:extLst>
          </p:cNvPr>
          <p:cNvSpPr>
            <a:spLocks noGrp="1"/>
          </p:cNvSpPr>
          <p:nvPr>
            <p:ph idx="1"/>
          </p:nvPr>
        </p:nvSpPr>
        <p:spPr>
          <a:xfrm>
            <a:off x="365760" y="2133600"/>
            <a:ext cx="6583680" cy="3657600"/>
          </a:xfrm>
        </p:spPr>
        <p:txBody>
          <a:bodyPr/>
          <a:lstStyle/>
          <a:p>
            <a:r>
              <a:rPr lang="en-US" sz="1600" dirty="0">
                <a:latin typeface="Garamond" panose="02020404030301010803" pitchFamily="18" charset="0"/>
              </a:rPr>
              <a:t>As previously mentioned, </a:t>
            </a:r>
            <a:r>
              <a:rPr lang="en-US" sz="1600" dirty="0">
                <a:latin typeface="Garamond" panose="02020404030301010803" pitchFamily="18" charset="0"/>
                <a:cs typeface="Times New Roman" panose="02020603050405020304" pitchFamily="18" charset="0"/>
              </a:rPr>
              <a:t>e</a:t>
            </a:r>
            <a:r>
              <a:rPr lang="en-US" sz="1600" kern="0" dirty="0">
                <a:latin typeface="Garamond" panose="02020404030301010803" pitchFamily="18" charset="0"/>
                <a:cs typeface="Times New Roman" panose="02020603050405020304" pitchFamily="18" charset="0"/>
              </a:rPr>
              <a:t>mail architect or provide memorandum with final invoice stating that this is final invoice, and no further invoicing is forthcoming</a:t>
            </a:r>
          </a:p>
          <a:p>
            <a:r>
              <a:rPr lang="en-US" sz="1600" kern="0" dirty="0">
                <a:latin typeface="Garamond" panose="02020404030301010803" pitchFamily="18" charset="0"/>
                <a:cs typeface="Times New Roman" panose="02020603050405020304" pitchFamily="18" charset="0"/>
              </a:rPr>
              <a:t>SAGA Verification form</a:t>
            </a:r>
          </a:p>
          <a:p>
            <a:pPr lvl="1"/>
            <a:r>
              <a:rPr lang="en-US" sz="1400" kern="0" dirty="0">
                <a:latin typeface="Garamond" panose="02020404030301010803" pitchFamily="18" charset="0"/>
                <a:cs typeface="Times New Roman" panose="02020603050405020304" pitchFamily="18" charset="0"/>
              </a:rPr>
              <a:t>Marked as FINAL – No </a:t>
            </a:r>
            <a:r>
              <a:rPr lang="en-US" sz="1400" dirty="0">
                <a:latin typeface="Garamond" panose="02020404030301010803" pitchFamily="18" charset="0"/>
                <a:cs typeface="Times New Roman" panose="02020603050405020304" pitchFamily="18" charset="0"/>
              </a:rPr>
              <a:t>Additional Invoicing</a:t>
            </a:r>
          </a:p>
          <a:p>
            <a:r>
              <a:rPr lang="en-US" sz="1600" dirty="0">
                <a:latin typeface="Garamond" panose="02020404030301010803" pitchFamily="18" charset="0"/>
                <a:cs typeface="Times New Roman" panose="02020603050405020304" pitchFamily="18" charset="0"/>
              </a:rPr>
              <a:t>Sworn Statement of Expenditures </a:t>
            </a:r>
          </a:p>
          <a:p>
            <a:r>
              <a:rPr lang="en-US" sz="1600" kern="0" dirty="0">
                <a:latin typeface="Garamond" panose="02020404030301010803" pitchFamily="18" charset="0"/>
                <a:cs typeface="Times New Roman" panose="02020603050405020304" pitchFamily="18" charset="0"/>
              </a:rPr>
              <a:t>WVEIS Backup Information</a:t>
            </a:r>
          </a:p>
          <a:p>
            <a:r>
              <a:rPr lang="en-US" sz="1600" kern="0" dirty="0">
                <a:latin typeface="Garamond" panose="02020404030301010803" pitchFamily="18" charset="0"/>
                <a:cs typeface="Times New Roman" panose="02020603050405020304" pitchFamily="18" charset="0"/>
              </a:rPr>
              <a:t>For projects such as roofs, HVAC, etc., remember to set aside depreciation funds over the useful life of the item.</a:t>
            </a:r>
          </a:p>
          <a:p>
            <a:endParaRPr lang="en-US" sz="1600" dirty="0">
              <a:latin typeface="Garamond" panose="02020404030301010803" pitchFamily="18" charset="0"/>
            </a:endParaRPr>
          </a:p>
        </p:txBody>
      </p:sp>
    </p:spTree>
    <p:extLst>
      <p:ext uri="{BB962C8B-B14F-4D97-AF65-F5344CB8AC3E}">
        <p14:creationId xmlns:p14="http://schemas.microsoft.com/office/powerpoint/2010/main" val="1675259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7150">
          <a:noFill/>
        </a:ln>
        <a:effectLst>
          <a:glow rad="101600">
            <a:schemeClr val="accent2">
              <a:satMod val="175000"/>
              <a:alpha val="40000"/>
            </a:schemeClr>
          </a:glow>
        </a:effectLst>
        <a:scene3d>
          <a:camera prst="orthographicFront"/>
          <a:lightRig rig="threePt" dir="t"/>
        </a:scene3d>
        <a:sp3d>
          <a:bevelT prst="slope"/>
        </a:sp3d>
      </a:spPr>
      <a:bodyPr wrap="square">
        <a:spAutoFit/>
      </a:bodyPr>
      <a:lstStyle>
        <a:defPPr algn="ctr" eaLnBrk="1" hangingPunct="1">
          <a:defRPr sz="3600" b="1" i="1" dirty="0" smtClean="0">
            <a:solidFill>
              <a:srgbClr val="FFFF3F"/>
            </a:solidFill>
            <a:latin typeface="Times New Roman" pitchFamily="18" charset="0"/>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789</Words>
  <Application>Microsoft Office PowerPoint</Application>
  <PresentationFormat>Custom</PresentationFormat>
  <Paragraphs>118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Agency FB</vt:lpstr>
      <vt:lpstr>Arial</vt:lpstr>
      <vt:lpstr>Garamond</vt:lpstr>
      <vt:lpstr>Georgia</vt:lpstr>
      <vt:lpstr>Default Design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Grant Closeout Requirements </vt:lpstr>
      <vt:lpstr>Common Issues in Grant Closeout Processing</vt:lpstr>
      <vt:lpstr>Grant Closeout Form Examples</vt:lpstr>
      <vt:lpstr>Grant Closeout Form Examples (Continued)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2017-02-10T21:34:53Z</dcterms:created>
  <dcterms:modified xsi:type="dcterms:W3CDTF">2022-05-16T16:07:29Z</dcterms:modified>
</cp:coreProperties>
</file>