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4" r:id="rId8"/>
    <p:sldId id="262" r:id="rId9"/>
    <p:sldId id="263" r:id="rId10"/>
    <p:sldId id="265" r:id="rId11"/>
    <p:sldId id="266" r:id="rId12"/>
    <p:sldId id="267" r:id="rId13"/>
    <p:sldId id="268" r:id="rId14"/>
    <p:sldId id="269" r:id="rId15"/>
    <p:sldId id="273" r:id="rId16"/>
    <p:sldId id="270" r:id="rId17"/>
    <p:sldId id="271" r:id="rId18"/>
    <p:sldId id="274" r:id="rId19"/>
    <p:sldId id="275" r:id="rId20"/>
    <p:sldId id="272" r:id="rId21"/>
    <p:sldId id="276" r:id="rId22"/>
    <p:sldId id="277" r:id="rId23"/>
    <p:sldId id="278" r:id="rId24"/>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80" d="100"/>
          <a:sy n="80" d="100"/>
        </p:scale>
        <p:origin x="120" y="6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0BE777-70B5-2A42-87B4-5AEF232B7761}"/>
              </a:ext>
            </a:extLst>
          </p:cNvPr>
          <p:cNvSpPr>
            <a:spLocks noGrp="1"/>
          </p:cNvSpPr>
          <p:nvPr>
            <p:ph type="ctrTitle"/>
          </p:nvPr>
        </p:nvSpPr>
        <p:spPr>
          <a:xfrm>
            <a:off x="4520513" y="1470453"/>
            <a:ext cx="7080422" cy="2273644"/>
          </a:xfrm>
        </p:spPr>
        <p:txBody>
          <a:bodyPr anchor="b">
            <a:noAutofit/>
          </a:bodyPr>
          <a:lstStyle>
            <a:lvl1pPr algn="l">
              <a:defRPr sz="5400" b="1" i="0">
                <a:solidFill>
                  <a:schemeClr val="bg1"/>
                </a:solidFill>
                <a:latin typeface="Arial Black" panose="020B0604020202020204" pitchFamily="34" charset="0"/>
                <a:cs typeface="Arial Black" panose="020B0604020202020204" pitchFamily="34" charset="0"/>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F3899074-DC17-8344-BD8F-B2D8614DF1EF}"/>
              </a:ext>
            </a:extLst>
          </p:cNvPr>
          <p:cNvSpPr>
            <a:spLocks noGrp="1"/>
          </p:cNvSpPr>
          <p:nvPr>
            <p:ph type="subTitle" idx="1"/>
          </p:nvPr>
        </p:nvSpPr>
        <p:spPr>
          <a:xfrm>
            <a:off x="4520513" y="3843432"/>
            <a:ext cx="7080422" cy="1414367"/>
          </a:xfrm>
        </p:spPr>
        <p:txBody>
          <a:bodyPr/>
          <a:lstStyle>
            <a:lvl1pPr marL="0" indent="0" algn="l">
              <a:buNone/>
              <a:defRPr sz="240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3AF0834-C12C-7647-A5D2-63EA1C2408DA}"/>
              </a:ext>
            </a:extLst>
          </p:cNvPr>
          <p:cNvSpPr>
            <a:spLocks noGrp="1"/>
          </p:cNvSpPr>
          <p:nvPr>
            <p:ph type="dt" sz="half" idx="10"/>
          </p:nvPr>
        </p:nvSpPr>
        <p:spPr/>
        <p:txBody>
          <a:bodyPr/>
          <a:lstStyle/>
          <a:p>
            <a:fld id="{5642892C-19F8-9A40-9900-2F95FBD0DDBA}" type="datetimeFigureOut">
              <a:rPr lang="en-US" smtClean="0"/>
              <a:t>10/24/2022</a:t>
            </a:fld>
            <a:endParaRPr lang="en-US"/>
          </a:p>
        </p:txBody>
      </p:sp>
      <p:sp>
        <p:nvSpPr>
          <p:cNvPr id="5" name="Footer Placeholder 4">
            <a:extLst>
              <a:ext uri="{FF2B5EF4-FFF2-40B4-BE49-F238E27FC236}">
                <a16:creationId xmlns:a16="http://schemas.microsoft.com/office/drawing/2014/main" id="{10D0354E-8E94-E645-89E3-3242F1F50AB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C762571-6E6E-E545-9BE3-677344872FA2}"/>
              </a:ext>
            </a:extLst>
          </p:cNvPr>
          <p:cNvSpPr>
            <a:spLocks noGrp="1"/>
          </p:cNvSpPr>
          <p:nvPr>
            <p:ph type="sldNum" sz="quarter" idx="12"/>
          </p:nvPr>
        </p:nvSpPr>
        <p:spPr/>
        <p:txBody>
          <a:bodyPr/>
          <a:lstStyle/>
          <a:p>
            <a:fld id="{44B89860-678D-ED40-B51F-C358D6E1CC92}" type="slidenum">
              <a:rPr lang="en-US" smtClean="0"/>
              <a:t>‹#›</a:t>
            </a:fld>
            <a:endParaRPr lang="en-US"/>
          </a:p>
        </p:txBody>
      </p:sp>
      <p:grpSp>
        <p:nvGrpSpPr>
          <p:cNvPr id="10" name="Group 9">
            <a:extLst>
              <a:ext uri="{FF2B5EF4-FFF2-40B4-BE49-F238E27FC236}">
                <a16:creationId xmlns:a16="http://schemas.microsoft.com/office/drawing/2014/main" id="{6757D654-5388-1048-878A-F140319F59D5}"/>
              </a:ext>
            </a:extLst>
          </p:cNvPr>
          <p:cNvGrpSpPr/>
          <p:nvPr/>
        </p:nvGrpSpPr>
        <p:grpSpPr>
          <a:xfrm>
            <a:off x="882048" y="2079324"/>
            <a:ext cx="2699352" cy="2699352"/>
            <a:chOff x="838200" y="1470453"/>
            <a:chExt cx="3787346" cy="3787346"/>
          </a:xfrm>
        </p:grpSpPr>
        <p:sp>
          <p:nvSpPr>
            <p:cNvPr id="7" name="Oval 6">
              <a:extLst>
                <a:ext uri="{FF2B5EF4-FFF2-40B4-BE49-F238E27FC236}">
                  <a16:creationId xmlns:a16="http://schemas.microsoft.com/office/drawing/2014/main" id="{0DCA8C48-9379-6449-8D77-445801FD27DA}"/>
                </a:ext>
              </a:extLst>
            </p:cNvPr>
            <p:cNvSpPr/>
            <p:nvPr/>
          </p:nvSpPr>
          <p:spPr>
            <a:xfrm>
              <a:off x="838200" y="1470453"/>
              <a:ext cx="3787346" cy="3787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descr="Logo, calendar&#10;&#10;Description automatically generated">
              <a:extLst>
                <a:ext uri="{FF2B5EF4-FFF2-40B4-BE49-F238E27FC236}">
                  <a16:creationId xmlns:a16="http://schemas.microsoft.com/office/drawing/2014/main" id="{FB8116F7-404F-874C-B1DC-F15BECC54721}"/>
                </a:ext>
              </a:extLst>
            </p:cNvPr>
            <p:cNvPicPr>
              <a:picLocks noChangeAspect="1"/>
            </p:cNvPicPr>
            <p:nvPr/>
          </p:nvPicPr>
          <p:blipFill>
            <a:blip r:embed="rId3"/>
            <a:stretch>
              <a:fillRect/>
            </a:stretch>
          </p:blipFill>
          <p:spPr>
            <a:xfrm>
              <a:off x="914742" y="1546995"/>
              <a:ext cx="3634260" cy="3634260"/>
            </a:xfrm>
            <a:prstGeom prst="rect">
              <a:avLst/>
            </a:prstGeom>
          </p:spPr>
        </p:pic>
      </p:grpSp>
      <p:cxnSp>
        <p:nvCxnSpPr>
          <p:cNvPr id="12" name="Straight Connector 11">
            <a:extLst>
              <a:ext uri="{FF2B5EF4-FFF2-40B4-BE49-F238E27FC236}">
                <a16:creationId xmlns:a16="http://schemas.microsoft.com/office/drawing/2014/main" id="{0D18A434-8F9C-EA40-80DC-F2A775338B29}"/>
              </a:ext>
            </a:extLst>
          </p:cNvPr>
          <p:cNvCxnSpPr/>
          <p:nvPr/>
        </p:nvCxnSpPr>
        <p:spPr>
          <a:xfrm>
            <a:off x="4050956" y="1149178"/>
            <a:ext cx="0" cy="4374292"/>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70880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623779-CB40-F149-A598-33EBF0F8BAE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6E61631-B467-894E-8540-2FDAEF66723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6016203-83BF-D641-A03C-6903364C1D3C}"/>
              </a:ext>
            </a:extLst>
          </p:cNvPr>
          <p:cNvSpPr>
            <a:spLocks noGrp="1"/>
          </p:cNvSpPr>
          <p:nvPr>
            <p:ph type="dt" sz="half" idx="10"/>
          </p:nvPr>
        </p:nvSpPr>
        <p:spPr/>
        <p:txBody>
          <a:bodyPr/>
          <a:lstStyle/>
          <a:p>
            <a:fld id="{5642892C-19F8-9A40-9900-2F95FBD0DDBA}" type="datetimeFigureOut">
              <a:rPr lang="en-US" smtClean="0"/>
              <a:t>10/24/2022</a:t>
            </a:fld>
            <a:endParaRPr lang="en-US"/>
          </a:p>
        </p:txBody>
      </p:sp>
      <p:sp>
        <p:nvSpPr>
          <p:cNvPr id="5" name="Footer Placeholder 4">
            <a:extLst>
              <a:ext uri="{FF2B5EF4-FFF2-40B4-BE49-F238E27FC236}">
                <a16:creationId xmlns:a16="http://schemas.microsoft.com/office/drawing/2014/main" id="{8CA41290-E99D-DC4F-BE81-33414C721AB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529F596-23C4-5142-8717-49D364DB9B9F}"/>
              </a:ext>
            </a:extLst>
          </p:cNvPr>
          <p:cNvSpPr>
            <a:spLocks noGrp="1"/>
          </p:cNvSpPr>
          <p:nvPr>
            <p:ph type="sldNum" sz="quarter" idx="12"/>
          </p:nvPr>
        </p:nvSpPr>
        <p:spPr/>
        <p:txBody>
          <a:bodyPr/>
          <a:lstStyle/>
          <a:p>
            <a:fld id="{44B89860-678D-ED40-B51F-C358D6E1CC92}" type="slidenum">
              <a:rPr lang="en-US" smtClean="0"/>
              <a:t>‹#›</a:t>
            </a:fld>
            <a:endParaRPr lang="en-US"/>
          </a:p>
        </p:txBody>
      </p:sp>
    </p:spTree>
    <p:extLst>
      <p:ext uri="{BB962C8B-B14F-4D97-AF65-F5344CB8AC3E}">
        <p14:creationId xmlns:p14="http://schemas.microsoft.com/office/powerpoint/2010/main" val="24084408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810C5AD-5D6B-E24B-A94E-9BD0ABC84D8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7ECDB63-67D9-344C-8CE2-3AC100B29BD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1ABEBED-B5FC-DB42-9997-89B4DF1F304E}"/>
              </a:ext>
            </a:extLst>
          </p:cNvPr>
          <p:cNvSpPr>
            <a:spLocks noGrp="1"/>
          </p:cNvSpPr>
          <p:nvPr>
            <p:ph type="dt" sz="half" idx="10"/>
          </p:nvPr>
        </p:nvSpPr>
        <p:spPr/>
        <p:txBody>
          <a:bodyPr/>
          <a:lstStyle/>
          <a:p>
            <a:fld id="{5642892C-19F8-9A40-9900-2F95FBD0DDBA}" type="datetimeFigureOut">
              <a:rPr lang="en-US" smtClean="0"/>
              <a:t>10/24/2022</a:t>
            </a:fld>
            <a:endParaRPr lang="en-US"/>
          </a:p>
        </p:txBody>
      </p:sp>
      <p:sp>
        <p:nvSpPr>
          <p:cNvPr id="5" name="Footer Placeholder 4">
            <a:extLst>
              <a:ext uri="{FF2B5EF4-FFF2-40B4-BE49-F238E27FC236}">
                <a16:creationId xmlns:a16="http://schemas.microsoft.com/office/drawing/2014/main" id="{9F395A80-CCFA-3A4E-8E95-F97E2C2404A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316E4F2-C37C-A647-B64F-6C9DE0ACD822}"/>
              </a:ext>
            </a:extLst>
          </p:cNvPr>
          <p:cNvSpPr>
            <a:spLocks noGrp="1"/>
          </p:cNvSpPr>
          <p:nvPr>
            <p:ph type="sldNum" sz="quarter" idx="12"/>
          </p:nvPr>
        </p:nvSpPr>
        <p:spPr/>
        <p:txBody>
          <a:bodyPr/>
          <a:lstStyle/>
          <a:p>
            <a:fld id="{44B89860-678D-ED40-B51F-C358D6E1CC92}" type="slidenum">
              <a:rPr lang="en-US" smtClean="0"/>
              <a:t>‹#›</a:t>
            </a:fld>
            <a:endParaRPr lang="en-US"/>
          </a:p>
        </p:txBody>
      </p:sp>
    </p:spTree>
    <p:extLst>
      <p:ext uri="{BB962C8B-B14F-4D97-AF65-F5344CB8AC3E}">
        <p14:creationId xmlns:p14="http://schemas.microsoft.com/office/powerpoint/2010/main" val="15298869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B3C4C2-E181-EB44-8AE8-5EE516DACD7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3AC4C06-BEC1-AA4E-A7ED-2220DDAFB69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C963C9E-F3BD-CB49-9798-7FF8060C0C80}"/>
              </a:ext>
            </a:extLst>
          </p:cNvPr>
          <p:cNvSpPr>
            <a:spLocks noGrp="1"/>
          </p:cNvSpPr>
          <p:nvPr>
            <p:ph type="dt" sz="half" idx="10"/>
          </p:nvPr>
        </p:nvSpPr>
        <p:spPr/>
        <p:txBody>
          <a:bodyPr/>
          <a:lstStyle>
            <a:lvl1pPr>
              <a:defRPr b="0" i="0">
                <a:latin typeface="Arial" panose="020B0604020202020204" pitchFamily="34" charset="0"/>
                <a:cs typeface="Arial" panose="020B0604020202020204" pitchFamily="34" charset="0"/>
              </a:defRPr>
            </a:lvl1pPr>
          </a:lstStyle>
          <a:p>
            <a:fld id="{5642892C-19F8-9A40-9900-2F95FBD0DDBA}" type="datetimeFigureOut">
              <a:rPr lang="en-US" smtClean="0"/>
              <a:pPr/>
              <a:t>10/24/2022</a:t>
            </a:fld>
            <a:endParaRPr lang="en-US">
              <a:latin typeface="Arial" panose="020B0604020202020204" pitchFamily="34" charset="0"/>
              <a:cs typeface="Arial" panose="020B0604020202020204" pitchFamily="34" charset="0"/>
            </a:endParaRPr>
          </a:p>
        </p:txBody>
      </p:sp>
      <p:sp>
        <p:nvSpPr>
          <p:cNvPr id="5" name="Footer Placeholder 4">
            <a:extLst>
              <a:ext uri="{FF2B5EF4-FFF2-40B4-BE49-F238E27FC236}">
                <a16:creationId xmlns:a16="http://schemas.microsoft.com/office/drawing/2014/main" id="{FDEA09E2-5817-7844-ABC2-E4CCDE21ADE0}"/>
              </a:ext>
            </a:extLst>
          </p:cNvPr>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latin typeface="Arial" panose="020B0604020202020204" pitchFamily="34" charset="0"/>
              <a:cs typeface="Arial" panose="020B0604020202020204" pitchFamily="34" charset="0"/>
            </a:endParaRPr>
          </a:p>
        </p:txBody>
      </p:sp>
      <p:sp>
        <p:nvSpPr>
          <p:cNvPr id="6" name="Slide Number Placeholder 5">
            <a:extLst>
              <a:ext uri="{FF2B5EF4-FFF2-40B4-BE49-F238E27FC236}">
                <a16:creationId xmlns:a16="http://schemas.microsoft.com/office/drawing/2014/main" id="{D9A3B76A-0F0C-AD48-B1D6-E7A921D47A57}"/>
              </a:ext>
            </a:extLst>
          </p:cNvPr>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44B89860-678D-ED40-B51F-C358D6E1CC92}" type="slidenum">
              <a:rPr lang="en-US" smtClean="0"/>
              <a:pPr/>
              <a:t>‹#›</a:t>
            </a:fld>
            <a:endParaRPr lang="en-US">
              <a:latin typeface="Arial" panose="020B0604020202020204" pitchFamily="34" charset="0"/>
              <a:cs typeface="Arial" panose="020B0604020202020204" pitchFamily="34" charset="0"/>
            </a:endParaRPr>
          </a:p>
        </p:txBody>
      </p:sp>
      <p:cxnSp>
        <p:nvCxnSpPr>
          <p:cNvPr id="8" name="Straight Connector 7">
            <a:extLst>
              <a:ext uri="{FF2B5EF4-FFF2-40B4-BE49-F238E27FC236}">
                <a16:creationId xmlns:a16="http://schemas.microsoft.com/office/drawing/2014/main" id="{9038EF13-0F1B-AB4D-9A23-35A902F06BB1}"/>
              </a:ext>
            </a:extLst>
          </p:cNvPr>
          <p:cNvCxnSpPr/>
          <p:nvPr/>
        </p:nvCxnSpPr>
        <p:spPr>
          <a:xfrm>
            <a:off x="374821" y="6224975"/>
            <a:ext cx="11442357" cy="0"/>
          </a:xfrm>
          <a:prstGeom prst="line">
            <a:avLst/>
          </a:prstGeom>
          <a:ln w="12700">
            <a:solidFill>
              <a:srgbClr val="00365A"/>
            </a:solidFill>
          </a:ln>
        </p:spPr>
        <p:style>
          <a:lnRef idx="1">
            <a:schemeClr val="accent1"/>
          </a:lnRef>
          <a:fillRef idx="0">
            <a:schemeClr val="accent1"/>
          </a:fillRef>
          <a:effectRef idx="0">
            <a:schemeClr val="accent1"/>
          </a:effectRef>
          <a:fontRef idx="minor">
            <a:schemeClr val="tx1"/>
          </a:fontRef>
        </p:style>
      </p:cxnSp>
      <p:pic>
        <p:nvPicPr>
          <p:cNvPr id="9" name="Picture 8" descr="Text&#10;&#10;Description automatically generated">
            <a:extLst>
              <a:ext uri="{FF2B5EF4-FFF2-40B4-BE49-F238E27FC236}">
                <a16:creationId xmlns:a16="http://schemas.microsoft.com/office/drawing/2014/main" id="{9E9874D4-46EF-DA40-BEDC-5CF0719B1FD6}"/>
              </a:ext>
            </a:extLst>
          </p:cNvPr>
          <p:cNvPicPr>
            <a:picLocks noChangeAspect="1"/>
          </p:cNvPicPr>
          <p:nvPr/>
        </p:nvPicPr>
        <p:blipFill>
          <a:blip r:embed="rId2"/>
          <a:stretch>
            <a:fillRect/>
          </a:stretch>
        </p:blipFill>
        <p:spPr>
          <a:xfrm>
            <a:off x="8785654" y="411598"/>
            <a:ext cx="2951205" cy="721406"/>
          </a:xfrm>
          <a:prstGeom prst="rect">
            <a:avLst/>
          </a:prstGeom>
        </p:spPr>
      </p:pic>
      <p:sp>
        <p:nvSpPr>
          <p:cNvPr id="7" name="Rectangle 6">
            <a:extLst>
              <a:ext uri="{FF2B5EF4-FFF2-40B4-BE49-F238E27FC236}">
                <a16:creationId xmlns:a16="http://schemas.microsoft.com/office/drawing/2014/main" id="{CEDED02B-4DF5-2140-8556-56E0C03A6BF9}"/>
              </a:ext>
            </a:extLst>
          </p:cNvPr>
          <p:cNvSpPr/>
          <p:nvPr/>
        </p:nvSpPr>
        <p:spPr>
          <a:xfrm>
            <a:off x="705678" y="1550504"/>
            <a:ext cx="132522" cy="765313"/>
          </a:xfrm>
          <a:prstGeom prst="rect">
            <a:avLst/>
          </a:prstGeom>
          <a:solidFill>
            <a:srgbClr val="CAAB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350701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BE9687-F994-A54B-8FC9-2E9A35AC8EFD}"/>
              </a:ext>
            </a:extLst>
          </p:cNvPr>
          <p:cNvSpPr>
            <a:spLocks noGrp="1"/>
          </p:cNvSpPr>
          <p:nvPr>
            <p:ph type="title"/>
          </p:nvPr>
        </p:nvSpPr>
        <p:spPr>
          <a:xfrm>
            <a:off x="831850" y="1425533"/>
            <a:ext cx="10515600" cy="2852737"/>
          </a:xfrm>
        </p:spPr>
        <p:txBody>
          <a:bodyPr anchor="b"/>
          <a:lstStyle>
            <a:lvl1pPr algn="ctr">
              <a:defRPr sz="6000">
                <a:solidFill>
                  <a:schemeClr val="bg1"/>
                </a:solidFill>
              </a:defRPr>
            </a:lvl1pPr>
          </a:lstStyle>
          <a:p>
            <a:r>
              <a:rPr lang="en-US"/>
              <a:t>Click to edit Master title style</a:t>
            </a:r>
          </a:p>
        </p:txBody>
      </p:sp>
      <p:sp>
        <p:nvSpPr>
          <p:cNvPr id="3" name="Text Placeholder 2">
            <a:extLst>
              <a:ext uri="{FF2B5EF4-FFF2-40B4-BE49-F238E27FC236}">
                <a16:creationId xmlns:a16="http://schemas.microsoft.com/office/drawing/2014/main" id="{A7D9DEC3-1622-034E-ADD8-766E419EEFCB}"/>
              </a:ext>
            </a:extLst>
          </p:cNvPr>
          <p:cNvSpPr>
            <a:spLocks noGrp="1"/>
          </p:cNvSpPr>
          <p:nvPr>
            <p:ph type="body" idx="1"/>
          </p:nvPr>
        </p:nvSpPr>
        <p:spPr>
          <a:xfrm>
            <a:off x="831850" y="4305258"/>
            <a:ext cx="10515600" cy="1500187"/>
          </a:xfrm>
        </p:spPr>
        <p:txBody>
          <a:bodyPr/>
          <a:lstStyle>
            <a:lvl1pPr marL="0" indent="0" algn="ctr">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C12A0BE-7B18-E544-8806-2E3C5CDC3098}"/>
              </a:ext>
            </a:extLst>
          </p:cNvPr>
          <p:cNvSpPr>
            <a:spLocks noGrp="1"/>
          </p:cNvSpPr>
          <p:nvPr>
            <p:ph type="dt" sz="half" idx="10"/>
          </p:nvPr>
        </p:nvSpPr>
        <p:spPr/>
        <p:txBody>
          <a:bodyPr/>
          <a:lstStyle>
            <a:lvl1pPr>
              <a:defRPr>
                <a:solidFill>
                  <a:schemeClr val="bg1"/>
                </a:solidFill>
              </a:defRPr>
            </a:lvl1pPr>
          </a:lstStyle>
          <a:p>
            <a:fld id="{5642892C-19F8-9A40-9900-2F95FBD0DDBA}" type="datetimeFigureOut">
              <a:rPr lang="en-US" smtClean="0"/>
              <a:pPr/>
              <a:t>10/24/2022</a:t>
            </a:fld>
            <a:endParaRPr lang="en-US"/>
          </a:p>
        </p:txBody>
      </p:sp>
      <p:sp>
        <p:nvSpPr>
          <p:cNvPr id="5" name="Footer Placeholder 4">
            <a:extLst>
              <a:ext uri="{FF2B5EF4-FFF2-40B4-BE49-F238E27FC236}">
                <a16:creationId xmlns:a16="http://schemas.microsoft.com/office/drawing/2014/main" id="{AA758238-7E67-7949-9069-FCBDF6A523F1}"/>
              </a:ext>
            </a:extLst>
          </p:cNvPr>
          <p:cNvSpPr>
            <a:spLocks noGrp="1"/>
          </p:cNvSpPr>
          <p:nvPr>
            <p:ph type="ftr" sz="quarter" idx="11"/>
          </p:nvPr>
        </p:nvSpPr>
        <p:spPr/>
        <p:txBody>
          <a:bodyPr/>
          <a:lstStyle>
            <a:lvl1pPr>
              <a:defRPr>
                <a:solidFill>
                  <a:schemeClr val="bg1"/>
                </a:solidFill>
              </a:defRPr>
            </a:lvl1pPr>
          </a:lstStyle>
          <a:p>
            <a:endParaRPr lang="en-US">
              <a:solidFill>
                <a:schemeClr val="bg1"/>
              </a:solidFill>
            </a:endParaRPr>
          </a:p>
        </p:txBody>
      </p:sp>
      <p:sp>
        <p:nvSpPr>
          <p:cNvPr id="6" name="Slide Number Placeholder 5">
            <a:extLst>
              <a:ext uri="{FF2B5EF4-FFF2-40B4-BE49-F238E27FC236}">
                <a16:creationId xmlns:a16="http://schemas.microsoft.com/office/drawing/2014/main" id="{753D84EF-9C1C-D347-B2FE-A10B4F888E50}"/>
              </a:ext>
            </a:extLst>
          </p:cNvPr>
          <p:cNvSpPr>
            <a:spLocks noGrp="1"/>
          </p:cNvSpPr>
          <p:nvPr>
            <p:ph type="sldNum" sz="quarter" idx="12"/>
          </p:nvPr>
        </p:nvSpPr>
        <p:spPr/>
        <p:txBody>
          <a:bodyPr/>
          <a:lstStyle>
            <a:lvl1pPr>
              <a:defRPr>
                <a:solidFill>
                  <a:schemeClr val="bg1"/>
                </a:solidFill>
              </a:defRPr>
            </a:lvl1pPr>
          </a:lstStyle>
          <a:p>
            <a:fld id="{44B89860-678D-ED40-B51F-C358D6E1CC92}" type="slidenum">
              <a:rPr lang="en-US" smtClean="0"/>
              <a:pPr/>
              <a:t>‹#›</a:t>
            </a:fld>
            <a:endParaRPr lang="en-US"/>
          </a:p>
        </p:txBody>
      </p:sp>
    </p:spTree>
    <p:extLst>
      <p:ext uri="{BB962C8B-B14F-4D97-AF65-F5344CB8AC3E}">
        <p14:creationId xmlns:p14="http://schemas.microsoft.com/office/powerpoint/2010/main" val="42133171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D23E98-C479-3840-9389-CDB1F442917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872A987-5867-FC48-9E9F-938C3C026A22}"/>
              </a:ext>
            </a:extLst>
          </p:cNvPr>
          <p:cNvSpPr>
            <a:spLocks noGrp="1"/>
          </p:cNvSpPr>
          <p:nvPr>
            <p:ph sz="half" idx="1"/>
          </p:nvPr>
        </p:nvSpPr>
        <p:spPr>
          <a:xfrm>
            <a:off x="838200" y="2817341"/>
            <a:ext cx="5181600" cy="33596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79DF315-CA36-024E-A9F4-F1BC44DD6EC9}"/>
              </a:ext>
            </a:extLst>
          </p:cNvPr>
          <p:cNvSpPr>
            <a:spLocks noGrp="1"/>
          </p:cNvSpPr>
          <p:nvPr>
            <p:ph sz="half" idx="2"/>
          </p:nvPr>
        </p:nvSpPr>
        <p:spPr>
          <a:xfrm>
            <a:off x="6172200" y="2817341"/>
            <a:ext cx="5181600" cy="33596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2525946-C5EB-CC46-9FE0-1278F520E191}"/>
              </a:ext>
            </a:extLst>
          </p:cNvPr>
          <p:cNvSpPr>
            <a:spLocks noGrp="1"/>
          </p:cNvSpPr>
          <p:nvPr>
            <p:ph type="dt" sz="half" idx="10"/>
          </p:nvPr>
        </p:nvSpPr>
        <p:spPr/>
        <p:txBody>
          <a:bodyPr/>
          <a:lstStyle>
            <a:lvl1pPr>
              <a:defRPr b="0" i="0">
                <a:latin typeface="Fira Sans Light" panose="020B0403050000020004" pitchFamily="34" charset="0"/>
              </a:defRPr>
            </a:lvl1pPr>
          </a:lstStyle>
          <a:p>
            <a:fld id="{5642892C-19F8-9A40-9900-2F95FBD0DDBA}" type="datetimeFigureOut">
              <a:rPr lang="en-US" smtClean="0"/>
              <a:pPr/>
              <a:t>10/24/2022</a:t>
            </a:fld>
            <a:endParaRPr lang="en-US">
              <a:latin typeface="Fira Sans Light" panose="020B0403050000020004" pitchFamily="34" charset="0"/>
            </a:endParaRPr>
          </a:p>
        </p:txBody>
      </p:sp>
      <p:sp>
        <p:nvSpPr>
          <p:cNvPr id="6" name="Footer Placeholder 5">
            <a:extLst>
              <a:ext uri="{FF2B5EF4-FFF2-40B4-BE49-F238E27FC236}">
                <a16:creationId xmlns:a16="http://schemas.microsoft.com/office/drawing/2014/main" id="{89610FB0-CD8F-4344-A4A0-909DEE5BF245}"/>
              </a:ext>
            </a:extLst>
          </p:cNvPr>
          <p:cNvSpPr>
            <a:spLocks noGrp="1"/>
          </p:cNvSpPr>
          <p:nvPr>
            <p:ph type="ftr" sz="quarter" idx="11"/>
          </p:nvPr>
        </p:nvSpPr>
        <p:spPr/>
        <p:txBody>
          <a:bodyPr/>
          <a:lstStyle>
            <a:lvl1pPr>
              <a:defRPr b="0" i="0">
                <a:latin typeface="Fira Sans Light" panose="020B0403050000020004" pitchFamily="34" charset="0"/>
              </a:defRPr>
            </a:lvl1pPr>
          </a:lstStyle>
          <a:p>
            <a:endParaRPr lang="en-US">
              <a:latin typeface="Fira Sans Light" panose="020B0403050000020004" pitchFamily="34" charset="0"/>
            </a:endParaRPr>
          </a:p>
        </p:txBody>
      </p:sp>
      <p:sp>
        <p:nvSpPr>
          <p:cNvPr id="7" name="Slide Number Placeholder 6">
            <a:extLst>
              <a:ext uri="{FF2B5EF4-FFF2-40B4-BE49-F238E27FC236}">
                <a16:creationId xmlns:a16="http://schemas.microsoft.com/office/drawing/2014/main" id="{9FE69954-390F-E549-BB2F-C8983D901655}"/>
              </a:ext>
            </a:extLst>
          </p:cNvPr>
          <p:cNvSpPr>
            <a:spLocks noGrp="1"/>
          </p:cNvSpPr>
          <p:nvPr>
            <p:ph type="sldNum" sz="quarter" idx="12"/>
          </p:nvPr>
        </p:nvSpPr>
        <p:spPr/>
        <p:txBody>
          <a:bodyPr/>
          <a:lstStyle>
            <a:lvl1pPr>
              <a:defRPr b="0" i="0">
                <a:latin typeface="Fira Sans Light" panose="020B0403050000020004" pitchFamily="34" charset="0"/>
              </a:defRPr>
            </a:lvl1pPr>
          </a:lstStyle>
          <a:p>
            <a:fld id="{44B89860-678D-ED40-B51F-C358D6E1CC92}" type="slidenum">
              <a:rPr lang="en-US" smtClean="0"/>
              <a:pPr/>
              <a:t>‹#›</a:t>
            </a:fld>
            <a:endParaRPr lang="en-US">
              <a:latin typeface="Fira Sans Light" panose="020B0403050000020004" pitchFamily="34" charset="0"/>
            </a:endParaRPr>
          </a:p>
        </p:txBody>
      </p:sp>
      <p:pic>
        <p:nvPicPr>
          <p:cNvPr id="8" name="Picture 7" descr="Text&#10;&#10;Description automatically generated">
            <a:extLst>
              <a:ext uri="{FF2B5EF4-FFF2-40B4-BE49-F238E27FC236}">
                <a16:creationId xmlns:a16="http://schemas.microsoft.com/office/drawing/2014/main" id="{6401A6BE-69DE-874B-893E-279CFCCD518E}"/>
              </a:ext>
            </a:extLst>
          </p:cNvPr>
          <p:cNvPicPr>
            <a:picLocks noChangeAspect="1"/>
          </p:cNvPicPr>
          <p:nvPr/>
        </p:nvPicPr>
        <p:blipFill>
          <a:blip r:embed="rId2"/>
          <a:stretch>
            <a:fillRect/>
          </a:stretch>
        </p:blipFill>
        <p:spPr>
          <a:xfrm>
            <a:off x="8785654" y="411598"/>
            <a:ext cx="2951205" cy="721406"/>
          </a:xfrm>
          <a:prstGeom prst="rect">
            <a:avLst/>
          </a:prstGeom>
        </p:spPr>
      </p:pic>
      <p:sp>
        <p:nvSpPr>
          <p:cNvPr id="9" name="Rectangle 8">
            <a:extLst>
              <a:ext uri="{FF2B5EF4-FFF2-40B4-BE49-F238E27FC236}">
                <a16:creationId xmlns:a16="http://schemas.microsoft.com/office/drawing/2014/main" id="{DD4E680E-7DE2-BC41-BACD-9477993663EA}"/>
              </a:ext>
            </a:extLst>
          </p:cNvPr>
          <p:cNvSpPr/>
          <p:nvPr/>
        </p:nvSpPr>
        <p:spPr>
          <a:xfrm>
            <a:off x="705678" y="1550504"/>
            <a:ext cx="132522" cy="765313"/>
          </a:xfrm>
          <a:prstGeom prst="rect">
            <a:avLst/>
          </a:prstGeom>
          <a:solidFill>
            <a:srgbClr val="CAAB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a:extLst>
              <a:ext uri="{FF2B5EF4-FFF2-40B4-BE49-F238E27FC236}">
                <a16:creationId xmlns:a16="http://schemas.microsoft.com/office/drawing/2014/main" id="{49B2742A-EA8A-C64F-8035-F5CC512E82A7}"/>
              </a:ext>
            </a:extLst>
          </p:cNvPr>
          <p:cNvCxnSpPr/>
          <p:nvPr/>
        </p:nvCxnSpPr>
        <p:spPr>
          <a:xfrm>
            <a:off x="374821" y="6224975"/>
            <a:ext cx="11442357" cy="0"/>
          </a:xfrm>
          <a:prstGeom prst="line">
            <a:avLst/>
          </a:prstGeom>
          <a:ln w="12700">
            <a:solidFill>
              <a:srgbClr val="00365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217604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B4116A-4ACC-5D49-984F-CA0B3B104CFA}"/>
              </a:ext>
            </a:extLst>
          </p:cNvPr>
          <p:cNvSpPr>
            <a:spLocks noGrp="1"/>
          </p:cNvSpPr>
          <p:nvPr>
            <p:ph type="title"/>
          </p:nvPr>
        </p:nvSpPr>
        <p:spPr>
          <a:xfrm>
            <a:off x="839788" y="1211026"/>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8C4AF64-8F69-6048-AA5F-036ED28BB4B0}"/>
              </a:ext>
            </a:extLst>
          </p:cNvPr>
          <p:cNvSpPr>
            <a:spLocks noGrp="1"/>
          </p:cNvSpPr>
          <p:nvPr>
            <p:ph type="body" idx="1"/>
          </p:nvPr>
        </p:nvSpPr>
        <p:spPr>
          <a:xfrm>
            <a:off x="839788" y="2527064"/>
            <a:ext cx="5157787" cy="823912"/>
          </a:xfrm>
        </p:spPr>
        <p:txBody>
          <a:bodyPr anchor="b"/>
          <a:lstStyle>
            <a:lvl1pPr marL="0" indent="0">
              <a:buNone/>
              <a:defRPr sz="2400" b="1">
                <a:solidFill>
                  <a:srgbClr val="00719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F557D31-2C5C-8F4F-A824-BD20E5F126FC}"/>
              </a:ext>
            </a:extLst>
          </p:cNvPr>
          <p:cNvSpPr>
            <a:spLocks noGrp="1"/>
          </p:cNvSpPr>
          <p:nvPr>
            <p:ph sz="half" idx="2"/>
          </p:nvPr>
        </p:nvSpPr>
        <p:spPr>
          <a:xfrm>
            <a:off x="839788" y="3428999"/>
            <a:ext cx="5156207" cy="27606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D4BC5FA-48CF-CF43-B793-342EC0A7E83E}"/>
              </a:ext>
            </a:extLst>
          </p:cNvPr>
          <p:cNvSpPr>
            <a:spLocks noGrp="1"/>
          </p:cNvSpPr>
          <p:nvPr>
            <p:ph type="body" sz="quarter" idx="3"/>
          </p:nvPr>
        </p:nvSpPr>
        <p:spPr>
          <a:xfrm>
            <a:off x="6172200" y="2527064"/>
            <a:ext cx="5183188" cy="823912"/>
          </a:xfrm>
        </p:spPr>
        <p:txBody>
          <a:bodyPr anchor="b"/>
          <a:lstStyle>
            <a:lvl1pPr marL="0" indent="0">
              <a:buNone/>
              <a:defRPr sz="2400" b="1">
                <a:solidFill>
                  <a:srgbClr val="00719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7C1B261-D040-7B49-8B7A-7D5B01C6BD4F}"/>
              </a:ext>
            </a:extLst>
          </p:cNvPr>
          <p:cNvSpPr>
            <a:spLocks noGrp="1"/>
          </p:cNvSpPr>
          <p:nvPr>
            <p:ph sz="quarter" idx="4"/>
          </p:nvPr>
        </p:nvSpPr>
        <p:spPr>
          <a:xfrm>
            <a:off x="6172200" y="3428999"/>
            <a:ext cx="5181600" cy="27606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8F9A6F2-B127-F44C-9137-B3E30C64E952}"/>
              </a:ext>
            </a:extLst>
          </p:cNvPr>
          <p:cNvSpPr>
            <a:spLocks noGrp="1"/>
          </p:cNvSpPr>
          <p:nvPr>
            <p:ph type="dt" sz="half" idx="10"/>
          </p:nvPr>
        </p:nvSpPr>
        <p:spPr/>
        <p:txBody>
          <a:bodyPr/>
          <a:lstStyle/>
          <a:p>
            <a:fld id="{5642892C-19F8-9A40-9900-2F95FBD0DDBA}" type="datetimeFigureOut">
              <a:rPr lang="en-US" smtClean="0"/>
              <a:t>10/24/2022</a:t>
            </a:fld>
            <a:endParaRPr lang="en-US"/>
          </a:p>
        </p:txBody>
      </p:sp>
      <p:sp>
        <p:nvSpPr>
          <p:cNvPr id="8" name="Footer Placeholder 7">
            <a:extLst>
              <a:ext uri="{FF2B5EF4-FFF2-40B4-BE49-F238E27FC236}">
                <a16:creationId xmlns:a16="http://schemas.microsoft.com/office/drawing/2014/main" id="{A5560F59-BE71-154F-ADEA-9AC0F7D0178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D9011E3-FE64-7B45-A238-C52A342DF911}"/>
              </a:ext>
            </a:extLst>
          </p:cNvPr>
          <p:cNvSpPr>
            <a:spLocks noGrp="1"/>
          </p:cNvSpPr>
          <p:nvPr>
            <p:ph type="sldNum" sz="quarter" idx="12"/>
          </p:nvPr>
        </p:nvSpPr>
        <p:spPr/>
        <p:txBody>
          <a:bodyPr/>
          <a:lstStyle/>
          <a:p>
            <a:fld id="{44B89860-678D-ED40-B51F-C358D6E1CC92}" type="slidenum">
              <a:rPr lang="en-US" smtClean="0"/>
              <a:t>‹#›</a:t>
            </a:fld>
            <a:endParaRPr lang="en-US"/>
          </a:p>
        </p:txBody>
      </p:sp>
      <p:pic>
        <p:nvPicPr>
          <p:cNvPr id="10" name="Picture 9" descr="Text&#10;&#10;Description automatically generated">
            <a:extLst>
              <a:ext uri="{FF2B5EF4-FFF2-40B4-BE49-F238E27FC236}">
                <a16:creationId xmlns:a16="http://schemas.microsoft.com/office/drawing/2014/main" id="{A2F86409-3FDC-424F-B831-DFE5798018A9}"/>
              </a:ext>
            </a:extLst>
          </p:cNvPr>
          <p:cNvPicPr>
            <a:picLocks noChangeAspect="1"/>
          </p:cNvPicPr>
          <p:nvPr/>
        </p:nvPicPr>
        <p:blipFill>
          <a:blip r:embed="rId2"/>
          <a:stretch>
            <a:fillRect/>
          </a:stretch>
        </p:blipFill>
        <p:spPr>
          <a:xfrm>
            <a:off x="8785654" y="411598"/>
            <a:ext cx="2951205" cy="721406"/>
          </a:xfrm>
          <a:prstGeom prst="rect">
            <a:avLst/>
          </a:prstGeom>
        </p:spPr>
      </p:pic>
      <p:sp>
        <p:nvSpPr>
          <p:cNvPr id="11" name="Rectangle 10">
            <a:extLst>
              <a:ext uri="{FF2B5EF4-FFF2-40B4-BE49-F238E27FC236}">
                <a16:creationId xmlns:a16="http://schemas.microsoft.com/office/drawing/2014/main" id="{DDF3E911-4130-6E46-BE92-A1AD13CDD68C}"/>
              </a:ext>
            </a:extLst>
          </p:cNvPr>
          <p:cNvSpPr/>
          <p:nvPr/>
        </p:nvSpPr>
        <p:spPr>
          <a:xfrm>
            <a:off x="705678" y="1471964"/>
            <a:ext cx="132522" cy="765313"/>
          </a:xfrm>
          <a:prstGeom prst="rect">
            <a:avLst/>
          </a:prstGeom>
          <a:solidFill>
            <a:srgbClr val="CAAB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D3DF774F-9C7F-8947-8770-090F6F16136A}"/>
              </a:ext>
            </a:extLst>
          </p:cNvPr>
          <p:cNvCxnSpPr/>
          <p:nvPr/>
        </p:nvCxnSpPr>
        <p:spPr>
          <a:xfrm>
            <a:off x="374821" y="6224975"/>
            <a:ext cx="11442357" cy="0"/>
          </a:xfrm>
          <a:prstGeom prst="line">
            <a:avLst/>
          </a:prstGeom>
          <a:ln w="12700">
            <a:solidFill>
              <a:srgbClr val="00365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728913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6C638D-6157-F04F-AA32-6E1C097153C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EDF58D2-7ADD-254C-9705-561005B71C59}"/>
              </a:ext>
            </a:extLst>
          </p:cNvPr>
          <p:cNvSpPr>
            <a:spLocks noGrp="1"/>
          </p:cNvSpPr>
          <p:nvPr>
            <p:ph type="dt" sz="half" idx="10"/>
          </p:nvPr>
        </p:nvSpPr>
        <p:spPr/>
        <p:txBody>
          <a:bodyPr/>
          <a:lstStyle/>
          <a:p>
            <a:fld id="{5642892C-19F8-9A40-9900-2F95FBD0DDBA}" type="datetimeFigureOut">
              <a:rPr lang="en-US" smtClean="0"/>
              <a:t>10/24/2022</a:t>
            </a:fld>
            <a:endParaRPr lang="en-US"/>
          </a:p>
        </p:txBody>
      </p:sp>
      <p:sp>
        <p:nvSpPr>
          <p:cNvPr id="4" name="Footer Placeholder 3">
            <a:extLst>
              <a:ext uri="{FF2B5EF4-FFF2-40B4-BE49-F238E27FC236}">
                <a16:creationId xmlns:a16="http://schemas.microsoft.com/office/drawing/2014/main" id="{CD186352-3A2E-5044-9A5A-026C4CF0C9C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297B8CE-F588-9648-9A3E-72D6D05973EE}"/>
              </a:ext>
            </a:extLst>
          </p:cNvPr>
          <p:cNvSpPr>
            <a:spLocks noGrp="1"/>
          </p:cNvSpPr>
          <p:nvPr>
            <p:ph type="sldNum" sz="quarter" idx="12"/>
          </p:nvPr>
        </p:nvSpPr>
        <p:spPr/>
        <p:txBody>
          <a:bodyPr/>
          <a:lstStyle/>
          <a:p>
            <a:fld id="{44B89860-678D-ED40-B51F-C358D6E1CC92}" type="slidenum">
              <a:rPr lang="en-US" smtClean="0"/>
              <a:t>‹#›</a:t>
            </a:fld>
            <a:endParaRPr lang="en-US"/>
          </a:p>
        </p:txBody>
      </p:sp>
      <p:pic>
        <p:nvPicPr>
          <p:cNvPr id="6" name="Picture 5" descr="Text&#10;&#10;Description automatically generated">
            <a:extLst>
              <a:ext uri="{FF2B5EF4-FFF2-40B4-BE49-F238E27FC236}">
                <a16:creationId xmlns:a16="http://schemas.microsoft.com/office/drawing/2014/main" id="{1FDFFB1F-6963-D947-B719-EA449B1BAE5F}"/>
              </a:ext>
            </a:extLst>
          </p:cNvPr>
          <p:cNvPicPr>
            <a:picLocks noChangeAspect="1"/>
          </p:cNvPicPr>
          <p:nvPr/>
        </p:nvPicPr>
        <p:blipFill>
          <a:blip r:embed="rId2"/>
          <a:stretch>
            <a:fillRect/>
          </a:stretch>
        </p:blipFill>
        <p:spPr>
          <a:xfrm>
            <a:off x="8785654" y="411598"/>
            <a:ext cx="2951205" cy="721406"/>
          </a:xfrm>
          <a:prstGeom prst="rect">
            <a:avLst/>
          </a:prstGeom>
        </p:spPr>
      </p:pic>
      <p:sp>
        <p:nvSpPr>
          <p:cNvPr id="7" name="Rectangle 6">
            <a:extLst>
              <a:ext uri="{FF2B5EF4-FFF2-40B4-BE49-F238E27FC236}">
                <a16:creationId xmlns:a16="http://schemas.microsoft.com/office/drawing/2014/main" id="{85B60845-8E9B-094D-9CD7-AEBBC997B7EE}"/>
              </a:ext>
            </a:extLst>
          </p:cNvPr>
          <p:cNvSpPr/>
          <p:nvPr/>
        </p:nvSpPr>
        <p:spPr>
          <a:xfrm>
            <a:off x="705678" y="1550504"/>
            <a:ext cx="132522" cy="765313"/>
          </a:xfrm>
          <a:prstGeom prst="rect">
            <a:avLst/>
          </a:prstGeom>
          <a:solidFill>
            <a:srgbClr val="CAAB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a:extLst>
              <a:ext uri="{FF2B5EF4-FFF2-40B4-BE49-F238E27FC236}">
                <a16:creationId xmlns:a16="http://schemas.microsoft.com/office/drawing/2014/main" id="{C29461C3-D175-5B44-89BA-2F28356C039F}"/>
              </a:ext>
            </a:extLst>
          </p:cNvPr>
          <p:cNvCxnSpPr/>
          <p:nvPr/>
        </p:nvCxnSpPr>
        <p:spPr>
          <a:xfrm>
            <a:off x="374821" y="6224975"/>
            <a:ext cx="11442357" cy="0"/>
          </a:xfrm>
          <a:prstGeom prst="line">
            <a:avLst/>
          </a:prstGeom>
          <a:ln w="12700">
            <a:solidFill>
              <a:srgbClr val="00365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267672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24F1DB0-C48D-0B4B-A949-BFCDE25A8955}"/>
              </a:ext>
            </a:extLst>
          </p:cNvPr>
          <p:cNvSpPr>
            <a:spLocks noGrp="1"/>
          </p:cNvSpPr>
          <p:nvPr>
            <p:ph type="dt" sz="half" idx="10"/>
          </p:nvPr>
        </p:nvSpPr>
        <p:spPr/>
        <p:txBody>
          <a:bodyPr/>
          <a:lstStyle/>
          <a:p>
            <a:fld id="{5642892C-19F8-9A40-9900-2F95FBD0DDBA}" type="datetimeFigureOut">
              <a:rPr lang="en-US" smtClean="0"/>
              <a:t>10/24/2022</a:t>
            </a:fld>
            <a:endParaRPr lang="en-US"/>
          </a:p>
        </p:txBody>
      </p:sp>
      <p:sp>
        <p:nvSpPr>
          <p:cNvPr id="3" name="Footer Placeholder 2">
            <a:extLst>
              <a:ext uri="{FF2B5EF4-FFF2-40B4-BE49-F238E27FC236}">
                <a16:creationId xmlns:a16="http://schemas.microsoft.com/office/drawing/2014/main" id="{4984799A-35EA-BD44-8A54-06357860E3E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04EC214-9B86-4243-81B7-ACC4CAD980EB}"/>
              </a:ext>
            </a:extLst>
          </p:cNvPr>
          <p:cNvSpPr>
            <a:spLocks noGrp="1"/>
          </p:cNvSpPr>
          <p:nvPr>
            <p:ph type="sldNum" sz="quarter" idx="12"/>
          </p:nvPr>
        </p:nvSpPr>
        <p:spPr/>
        <p:txBody>
          <a:bodyPr/>
          <a:lstStyle/>
          <a:p>
            <a:fld id="{44B89860-678D-ED40-B51F-C358D6E1CC92}" type="slidenum">
              <a:rPr lang="en-US" smtClean="0"/>
              <a:t>‹#›</a:t>
            </a:fld>
            <a:endParaRPr lang="en-US"/>
          </a:p>
        </p:txBody>
      </p:sp>
      <p:cxnSp>
        <p:nvCxnSpPr>
          <p:cNvPr id="5" name="Straight Connector 4">
            <a:extLst>
              <a:ext uri="{FF2B5EF4-FFF2-40B4-BE49-F238E27FC236}">
                <a16:creationId xmlns:a16="http://schemas.microsoft.com/office/drawing/2014/main" id="{DDC7D5AA-4FB1-9042-8C68-D2F1EF905A89}"/>
              </a:ext>
            </a:extLst>
          </p:cNvPr>
          <p:cNvCxnSpPr/>
          <p:nvPr/>
        </p:nvCxnSpPr>
        <p:spPr>
          <a:xfrm>
            <a:off x="374821" y="6224975"/>
            <a:ext cx="11442357" cy="0"/>
          </a:xfrm>
          <a:prstGeom prst="line">
            <a:avLst/>
          </a:prstGeom>
          <a:ln w="12700">
            <a:solidFill>
              <a:srgbClr val="00365A"/>
            </a:solidFill>
          </a:ln>
        </p:spPr>
        <p:style>
          <a:lnRef idx="1">
            <a:schemeClr val="accent1"/>
          </a:lnRef>
          <a:fillRef idx="0">
            <a:schemeClr val="accent1"/>
          </a:fillRef>
          <a:effectRef idx="0">
            <a:schemeClr val="accent1"/>
          </a:effectRef>
          <a:fontRef idx="minor">
            <a:schemeClr val="tx1"/>
          </a:fontRef>
        </p:style>
      </p:cxnSp>
      <p:pic>
        <p:nvPicPr>
          <p:cNvPr id="6" name="Picture 5" descr="Text&#10;&#10;Description automatically generated">
            <a:extLst>
              <a:ext uri="{FF2B5EF4-FFF2-40B4-BE49-F238E27FC236}">
                <a16:creationId xmlns:a16="http://schemas.microsoft.com/office/drawing/2014/main" id="{339F2C0C-2EFE-D540-8B1E-E229258119DE}"/>
              </a:ext>
            </a:extLst>
          </p:cNvPr>
          <p:cNvPicPr>
            <a:picLocks noChangeAspect="1"/>
          </p:cNvPicPr>
          <p:nvPr/>
        </p:nvPicPr>
        <p:blipFill>
          <a:blip r:embed="rId2"/>
          <a:stretch>
            <a:fillRect/>
          </a:stretch>
        </p:blipFill>
        <p:spPr>
          <a:xfrm>
            <a:off x="8785654" y="411598"/>
            <a:ext cx="2951205" cy="721406"/>
          </a:xfrm>
          <a:prstGeom prst="rect">
            <a:avLst/>
          </a:prstGeom>
        </p:spPr>
      </p:pic>
    </p:spTree>
    <p:extLst>
      <p:ext uri="{BB962C8B-B14F-4D97-AF65-F5344CB8AC3E}">
        <p14:creationId xmlns:p14="http://schemas.microsoft.com/office/powerpoint/2010/main" val="41026960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080268-9068-F54F-90AD-682E3C2E143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F89B8FA-70C1-BA46-A252-A373DE773C6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14189C6-3AFE-374B-AA16-AC1A5DD120C8}"/>
              </a:ext>
            </a:extLst>
          </p:cNvPr>
          <p:cNvSpPr>
            <a:spLocks noGrp="1"/>
          </p:cNvSpPr>
          <p:nvPr>
            <p:ph type="body" sz="half" idx="2"/>
          </p:nvPr>
        </p:nvSpPr>
        <p:spPr>
          <a:xfrm>
            <a:off x="839788" y="2057400"/>
            <a:ext cx="3932237" cy="3811588"/>
          </a:xfrm>
        </p:spPr>
        <p:txBody>
          <a:bodyPr/>
          <a:lstStyle>
            <a:lvl1pPr marL="0" indent="0">
              <a:buNone/>
              <a:defRPr sz="1600">
                <a:solidFill>
                  <a:srgbClr val="00719C"/>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3EB9B27-FD6B-3245-8363-CC84A55D23C0}"/>
              </a:ext>
            </a:extLst>
          </p:cNvPr>
          <p:cNvSpPr>
            <a:spLocks noGrp="1"/>
          </p:cNvSpPr>
          <p:nvPr>
            <p:ph type="dt" sz="half" idx="10"/>
          </p:nvPr>
        </p:nvSpPr>
        <p:spPr/>
        <p:txBody>
          <a:bodyPr/>
          <a:lstStyle/>
          <a:p>
            <a:fld id="{5642892C-19F8-9A40-9900-2F95FBD0DDBA}" type="datetimeFigureOut">
              <a:rPr lang="en-US" smtClean="0"/>
              <a:t>10/24/2022</a:t>
            </a:fld>
            <a:endParaRPr lang="en-US"/>
          </a:p>
        </p:txBody>
      </p:sp>
      <p:sp>
        <p:nvSpPr>
          <p:cNvPr id="6" name="Footer Placeholder 5">
            <a:extLst>
              <a:ext uri="{FF2B5EF4-FFF2-40B4-BE49-F238E27FC236}">
                <a16:creationId xmlns:a16="http://schemas.microsoft.com/office/drawing/2014/main" id="{5EEB64A0-EB4B-3A49-B9C0-26120194C98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DA720C9-6C09-344F-93F1-6372F9B04DDF}"/>
              </a:ext>
            </a:extLst>
          </p:cNvPr>
          <p:cNvSpPr>
            <a:spLocks noGrp="1"/>
          </p:cNvSpPr>
          <p:nvPr>
            <p:ph type="sldNum" sz="quarter" idx="12"/>
          </p:nvPr>
        </p:nvSpPr>
        <p:spPr/>
        <p:txBody>
          <a:bodyPr/>
          <a:lstStyle/>
          <a:p>
            <a:fld id="{44B89860-678D-ED40-B51F-C358D6E1CC92}" type="slidenum">
              <a:rPr lang="en-US" smtClean="0"/>
              <a:t>‹#›</a:t>
            </a:fld>
            <a:endParaRPr lang="en-US"/>
          </a:p>
        </p:txBody>
      </p:sp>
      <p:cxnSp>
        <p:nvCxnSpPr>
          <p:cNvPr id="8" name="Straight Connector 7">
            <a:extLst>
              <a:ext uri="{FF2B5EF4-FFF2-40B4-BE49-F238E27FC236}">
                <a16:creationId xmlns:a16="http://schemas.microsoft.com/office/drawing/2014/main" id="{676AFD84-59A6-B545-B4DC-02DA715092A2}"/>
              </a:ext>
            </a:extLst>
          </p:cNvPr>
          <p:cNvCxnSpPr/>
          <p:nvPr/>
        </p:nvCxnSpPr>
        <p:spPr>
          <a:xfrm>
            <a:off x="374821" y="6224975"/>
            <a:ext cx="11442357" cy="0"/>
          </a:xfrm>
          <a:prstGeom prst="line">
            <a:avLst/>
          </a:prstGeom>
          <a:ln w="12700">
            <a:solidFill>
              <a:srgbClr val="00365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249194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EBB471-4DCB-8C40-80FF-F6A72B466D1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78D7E73-DAA7-0E4F-B97F-F4B52E84C6C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7893D177-3B10-164F-A7DA-84EBEF218DAF}"/>
              </a:ext>
            </a:extLst>
          </p:cNvPr>
          <p:cNvSpPr>
            <a:spLocks noGrp="1"/>
          </p:cNvSpPr>
          <p:nvPr>
            <p:ph type="body" sz="half" idx="2"/>
          </p:nvPr>
        </p:nvSpPr>
        <p:spPr>
          <a:xfrm>
            <a:off x="839788" y="2057400"/>
            <a:ext cx="3932237" cy="3811588"/>
          </a:xfrm>
        </p:spPr>
        <p:txBody>
          <a:bodyPr/>
          <a:lstStyle>
            <a:lvl1pPr marL="0" indent="0">
              <a:buNone/>
              <a:defRPr sz="1600">
                <a:solidFill>
                  <a:srgbClr val="00719C"/>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26728FF-CE0D-6445-8E93-F5D20C8FC79D}"/>
              </a:ext>
            </a:extLst>
          </p:cNvPr>
          <p:cNvSpPr>
            <a:spLocks noGrp="1"/>
          </p:cNvSpPr>
          <p:nvPr>
            <p:ph type="dt" sz="half" idx="10"/>
          </p:nvPr>
        </p:nvSpPr>
        <p:spPr/>
        <p:txBody>
          <a:bodyPr/>
          <a:lstStyle/>
          <a:p>
            <a:fld id="{5642892C-19F8-9A40-9900-2F95FBD0DDBA}" type="datetimeFigureOut">
              <a:rPr lang="en-US" smtClean="0"/>
              <a:t>10/24/2022</a:t>
            </a:fld>
            <a:endParaRPr lang="en-US"/>
          </a:p>
        </p:txBody>
      </p:sp>
      <p:sp>
        <p:nvSpPr>
          <p:cNvPr id="6" name="Footer Placeholder 5">
            <a:extLst>
              <a:ext uri="{FF2B5EF4-FFF2-40B4-BE49-F238E27FC236}">
                <a16:creationId xmlns:a16="http://schemas.microsoft.com/office/drawing/2014/main" id="{029C28A8-0910-2F44-AE48-FDE547BC213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CA28F93-6114-1F45-8CE6-FB7126256A6E}"/>
              </a:ext>
            </a:extLst>
          </p:cNvPr>
          <p:cNvSpPr>
            <a:spLocks noGrp="1"/>
          </p:cNvSpPr>
          <p:nvPr>
            <p:ph type="sldNum" sz="quarter" idx="12"/>
          </p:nvPr>
        </p:nvSpPr>
        <p:spPr/>
        <p:txBody>
          <a:bodyPr/>
          <a:lstStyle/>
          <a:p>
            <a:fld id="{44B89860-678D-ED40-B51F-C358D6E1CC92}" type="slidenum">
              <a:rPr lang="en-US" smtClean="0"/>
              <a:t>‹#›</a:t>
            </a:fld>
            <a:endParaRPr lang="en-US"/>
          </a:p>
        </p:txBody>
      </p:sp>
      <p:cxnSp>
        <p:nvCxnSpPr>
          <p:cNvPr id="8" name="Straight Connector 7">
            <a:extLst>
              <a:ext uri="{FF2B5EF4-FFF2-40B4-BE49-F238E27FC236}">
                <a16:creationId xmlns:a16="http://schemas.microsoft.com/office/drawing/2014/main" id="{3650070A-E090-8844-ACD1-FE6590D71D1B}"/>
              </a:ext>
            </a:extLst>
          </p:cNvPr>
          <p:cNvCxnSpPr/>
          <p:nvPr/>
        </p:nvCxnSpPr>
        <p:spPr>
          <a:xfrm>
            <a:off x="374821" y="6224975"/>
            <a:ext cx="11442357" cy="0"/>
          </a:xfrm>
          <a:prstGeom prst="line">
            <a:avLst/>
          </a:prstGeom>
          <a:ln w="12700">
            <a:solidFill>
              <a:srgbClr val="00365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219909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E3CA8FC-ACBF-C547-843A-97A2ACAA6C65}"/>
              </a:ext>
            </a:extLst>
          </p:cNvPr>
          <p:cNvSpPr>
            <a:spLocks noGrp="1"/>
          </p:cNvSpPr>
          <p:nvPr>
            <p:ph type="title"/>
          </p:nvPr>
        </p:nvSpPr>
        <p:spPr>
          <a:xfrm>
            <a:off x="838200" y="1312391"/>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74C47E41-FB99-A241-8D52-A6F989A5EBB9}"/>
              </a:ext>
            </a:extLst>
          </p:cNvPr>
          <p:cNvSpPr>
            <a:spLocks noGrp="1"/>
          </p:cNvSpPr>
          <p:nvPr>
            <p:ph type="body" idx="1"/>
          </p:nvPr>
        </p:nvSpPr>
        <p:spPr>
          <a:xfrm>
            <a:off x="838200" y="2817341"/>
            <a:ext cx="10515600" cy="335962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B19F2B1-1166-CB4F-B325-7D015BBEF0A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b="0" i="0">
                <a:solidFill>
                  <a:schemeClr val="tx1">
                    <a:tint val="75000"/>
                  </a:schemeClr>
                </a:solidFill>
                <a:latin typeface="Fira Sans Light" panose="020B0403050000020004" pitchFamily="34" charset="0"/>
              </a:defRPr>
            </a:lvl1pPr>
          </a:lstStyle>
          <a:p>
            <a:fld id="{5642892C-19F8-9A40-9900-2F95FBD0DDBA}" type="datetimeFigureOut">
              <a:rPr lang="en-US" smtClean="0"/>
              <a:pPr/>
              <a:t>10/24/2022</a:t>
            </a:fld>
            <a:endParaRPr lang="en-US">
              <a:latin typeface="Fira Sans Light" panose="020B0403050000020004" pitchFamily="34" charset="0"/>
            </a:endParaRPr>
          </a:p>
        </p:txBody>
      </p:sp>
      <p:sp>
        <p:nvSpPr>
          <p:cNvPr id="5" name="Footer Placeholder 4">
            <a:extLst>
              <a:ext uri="{FF2B5EF4-FFF2-40B4-BE49-F238E27FC236}">
                <a16:creationId xmlns:a16="http://schemas.microsoft.com/office/drawing/2014/main" id="{BF53C4AF-EA4F-E249-8513-770A0BA6652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0" i="0">
                <a:solidFill>
                  <a:schemeClr val="tx1">
                    <a:tint val="75000"/>
                  </a:schemeClr>
                </a:solidFill>
                <a:latin typeface="Fira Sans Light" panose="020B0403050000020004" pitchFamily="34" charset="0"/>
              </a:defRPr>
            </a:lvl1pPr>
          </a:lstStyle>
          <a:p>
            <a:endParaRPr lang="en-US">
              <a:latin typeface="Fira Sans Light" panose="020B0403050000020004" pitchFamily="34" charset="0"/>
            </a:endParaRPr>
          </a:p>
        </p:txBody>
      </p:sp>
      <p:sp>
        <p:nvSpPr>
          <p:cNvPr id="6" name="Slide Number Placeholder 5">
            <a:extLst>
              <a:ext uri="{FF2B5EF4-FFF2-40B4-BE49-F238E27FC236}">
                <a16:creationId xmlns:a16="http://schemas.microsoft.com/office/drawing/2014/main" id="{0B680846-47B5-2640-B92B-9A79ECC4AC4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0" i="0">
                <a:solidFill>
                  <a:schemeClr val="tx1">
                    <a:tint val="75000"/>
                  </a:schemeClr>
                </a:solidFill>
                <a:latin typeface="Fira Sans Light" panose="020B0403050000020004" pitchFamily="34" charset="0"/>
              </a:defRPr>
            </a:lvl1pPr>
          </a:lstStyle>
          <a:p>
            <a:fld id="{44B89860-678D-ED40-B51F-C358D6E1CC92}" type="slidenum">
              <a:rPr lang="en-US" smtClean="0"/>
              <a:pPr/>
              <a:t>‹#›</a:t>
            </a:fld>
            <a:endParaRPr lang="en-US">
              <a:latin typeface="Fira Sans Light" panose="020B0403050000020004" pitchFamily="34" charset="0"/>
            </a:endParaRPr>
          </a:p>
        </p:txBody>
      </p:sp>
    </p:spTree>
    <p:extLst>
      <p:ext uri="{BB962C8B-B14F-4D97-AF65-F5344CB8AC3E}">
        <p14:creationId xmlns:p14="http://schemas.microsoft.com/office/powerpoint/2010/main" val="4705688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b="1" i="0" kern="1200">
          <a:solidFill>
            <a:srgbClr val="00365A"/>
          </a:solidFill>
          <a:latin typeface="Arial Black" panose="020B0604020202020204" pitchFamily="34" charset="0"/>
          <a:ea typeface="+mj-ea"/>
          <a:cs typeface="Arial Black"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rgbClr val="55595D"/>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rgbClr val="55595D"/>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rgbClr val="55595D"/>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rgbClr val="55595D"/>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rgbClr val="55595D"/>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wvde.us/certification/certification-info/application-forms/"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1BCD0A-EC8D-220F-FC39-0DE79E25DB13}"/>
              </a:ext>
            </a:extLst>
          </p:cNvPr>
          <p:cNvSpPr>
            <a:spLocks noGrp="1"/>
          </p:cNvSpPr>
          <p:nvPr>
            <p:ph type="ctrTitle"/>
          </p:nvPr>
        </p:nvSpPr>
        <p:spPr/>
        <p:txBody>
          <a:bodyPr/>
          <a:lstStyle/>
          <a:p>
            <a:r>
              <a:rPr lang="en-US" dirty="0"/>
              <a:t>Tuition and National Board Reimbursements</a:t>
            </a:r>
          </a:p>
        </p:txBody>
      </p:sp>
      <p:sp>
        <p:nvSpPr>
          <p:cNvPr id="3" name="Subtitle 2">
            <a:extLst>
              <a:ext uri="{FF2B5EF4-FFF2-40B4-BE49-F238E27FC236}">
                <a16:creationId xmlns:a16="http://schemas.microsoft.com/office/drawing/2014/main" id="{A37707C3-2FA8-20B5-9880-7C03E96A4B14}"/>
              </a:ext>
            </a:extLst>
          </p:cNvPr>
          <p:cNvSpPr>
            <a:spLocks noGrp="1"/>
          </p:cNvSpPr>
          <p:nvPr>
            <p:ph type="subTitle" idx="1"/>
          </p:nvPr>
        </p:nvSpPr>
        <p:spPr/>
        <p:txBody>
          <a:bodyPr>
            <a:normAutofit fontScale="85000" lnSpcReduction="20000"/>
          </a:bodyPr>
          <a:lstStyle/>
          <a:p>
            <a:endParaRPr lang="en-US" dirty="0"/>
          </a:p>
          <a:p>
            <a:r>
              <a:rPr lang="en-US" dirty="0"/>
              <a:t>Samuel E. Pauley, CPA</a:t>
            </a:r>
          </a:p>
          <a:p>
            <a:r>
              <a:rPr lang="en-US" dirty="0"/>
              <a:t>Fall ASBO Conference</a:t>
            </a:r>
          </a:p>
          <a:p>
            <a:r>
              <a:rPr lang="en-US" dirty="0"/>
              <a:t>October 20, 2022</a:t>
            </a:r>
          </a:p>
        </p:txBody>
      </p:sp>
    </p:spTree>
    <p:extLst>
      <p:ext uri="{BB962C8B-B14F-4D97-AF65-F5344CB8AC3E}">
        <p14:creationId xmlns:p14="http://schemas.microsoft.com/office/powerpoint/2010/main" val="34147780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9E14A9-59D1-2566-22BB-87685F4706B0}"/>
              </a:ext>
            </a:extLst>
          </p:cNvPr>
          <p:cNvSpPr>
            <a:spLocks noGrp="1"/>
          </p:cNvSpPr>
          <p:nvPr>
            <p:ph type="title"/>
          </p:nvPr>
        </p:nvSpPr>
        <p:spPr/>
        <p:txBody>
          <a:bodyPr/>
          <a:lstStyle/>
          <a:p>
            <a:r>
              <a:rPr lang="en-US" dirty="0"/>
              <a:t>Suggested Procedures for State Funds (Cont.)</a:t>
            </a:r>
          </a:p>
        </p:txBody>
      </p:sp>
      <p:sp>
        <p:nvSpPr>
          <p:cNvPr id="3" name="Content Placeholder 2">
            <a:extLst>
              <a:ext uri="{FF2B5EF4-FFF2-40B4-BE49-F238E27FC236}">
                <a16:creationId xmlns:a16="http://schemas.microsoft.com/office/drawing/2014/main" id="{6F068BCC-32C1-FE20-A4B0-A260F99A7BD1}"/>
              </a:ext>
            </a:extLst>
          </p:cNvPr>
          <p:cNvSpPr>
            <a:spLocks noGrp="1"/>
          </p:cNvSpPr>
          <p:nvPr>
            <p:ph idx="1"/>
          </p:nvPr>
        </p:nvSpPr>
        <p:spPr/>
        <p:txBody>
          <a:bodyPr/>
          <a:lstStyle/>
          <a:p>
            <a:r>
              <a:rPr lang="en-US" dirty="0"/>
              <a:t>Throughout the year, payments should accumulate in the project accounts, which will result in a receivable balance on the Special Projects Worksheet.</a:t>
            </a:r>
          </a:p>
          <a:p>
            <a:r>
              <a:rPr lang="en-US" dirty="0"/>
              <a:t>Budgets should be supplemented periodically</a:t>
            </a:r>
          </a:p>
          <a:p>
            <a:pPr lvl="1"/>
            <a:r>
              <a:rPr lang="en-US" dirty="0"/>
              <a:t>either as the employee applications are approved by WVDE, or</a:t>
            </a:r>
          </a:p>
          <a:p>
            <a:pPr lvl="1"/>
            <a:r>
              <a:rPr lang="en-US" dirty="0"/>
              <a:t>monthly upon review of the OPP.TRM – Reimbursements WOW menu</a:t>
            </a:r>
          </a:p>
          <a:p>
            <a:pPr lvl="1"/>
            <a:r>
              <a:rPr lang="en-US" dirty="0"/>
              <a:t>You can use a print of the OPP.TRM menu to support the budget supplement entry.</a:t>
            </a:r>
          </a:p>
        </p:txBody>
      </p:sp>
    </p:spTree>
    <p:extLst>
      <p:ext uri="{BB962C8B-B14F-4D97-AF65-F5344CB8AC3E}">
        <p14:creationId xmlns:p14="http://schemas.microsoft.com/office/powerpoint/2010/main" val="30232479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C92F92-13D5-B93E-B799-C9D9A75CD5B1}"/>
              </a:ext>
            </a:extLst>
          </p:cNvPr>
          <p:cNvSpPr>
            <a:spLocks noGrp="1"/>
          </p:cNvSpPr>
          <p:nvPr>
            <p:ph type="title"/>
          </p:nvPr>
        </p:nvSpPr>
        <p:spPr/>
        <p:txBody>
          <a:bodyPr/>
          <a:lstStyle/>
          <a:p>
            <a:r>
              <a:rPr lang="en-US" dirty="0"/>
              <a:t>Suggested Procedures for State Funds (Cont.)</a:t>
            </a:r>
          </a:p>
        </p:txBody>
      </p:sp>
      <p:sp>
        <p:nvSpPr>
          <p:cNvPr id="3" name="Content Placeholder 2">
            <a:extLst>
              <a:ext uri="{FF2B5EF4-FFF2-40B4-BE49-F238E27FC236}">
                <a16:creationId xmlns:a16="http://schemas.microsoft.com/office/drawing/2014/main" id="{D6E77B2B-B9B4-A351-A493-50EE7B3E8FA7}"/>
              </a:ext>
            </a:extLst>
          </p:cNvPr>
          <p:cNvSpPr>
            <a:spLocks noGrp="1"/>
          </p:cNvSpPr>
          <p:nvPr>
            <p:ph idx="1"/>
          </p:nvPr>
        </p:nvSpPr>
        <p:spPr/>
        <p:txBody>
          <a:bodyPr>
            <a:normAutofit fontScale="92500"/>
          </a:bodyPr>
          <a:lstStyle/>
          <a:p>
            <a:r>
              <a:rPr lang="en-US" dirty="0"/>
              <a:t>Once WVDE issues the grant awards in June, the receivable balance on the SPW should match the corresponding award amount.</a:t>
            </a:r>
          </a:p>
          <a:p>
            <a:r>
              <a:rPr lang="en-US" dirty="0"/>
              <a:t>When the grants are accepted by the county, all applicable fields of the SPW will then be completed (i.e., commitment number, period of availability, CFDA number, etc.)</a:t>
            </a:r>
          </a:p>
          <a:p>
            <a:r>
              <a:rPr lang="en-US" dirty="0"/>
              <a:t>Once the county receives the funds via OASIS EFT and the funds are receipted in WVEIS, the SPW receivable balance should be reduced to zero.</a:t>
            </a:r>
          </a:p>
        </p:txBody>
      </p:sp>
    </p:spTree>
    <p:extLst>
      <p:ext uri="{BB962C8B-B14F-4D97-AF65-F5344CB8AC3E}">
        <p14:creationId xmlns:p14="http://schemas.microsoft.com/office/powerpoint/2010/main" val="28200671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677575-5F1E-884C-54FF-BA1E019FE371}"/>
              </a:ext>
            </a:extLst>
          </p:cNvPr>
          <p:cNvSpPr>
            <a:spLocks noGrp="1"/>
          </p:cNvSpPr>
          <p:nvPr>
            <p:ph type="title"/>
          </p:nvPr>
        </p:nvSpPr>
        <p:spPr/>
        <p:txBody>
          <a:bodyPr/>
          <a:lstStyle/>
          <a:p>
            <a:r>
              <a:rPr lang="en-US" dirty="0"/>
              <a:t>Suggested Procedures for State Funds (Cont.)</a:t>
            </a:r>
          </a:p>
        </p:txBody>
      </p:sp>
      <p:sp>
        <p:nvSpPr>
          <p:cNvPr id="3" name="Content Placeholder 2">
            <a:extLst>
              <a:ext uri="{FF2B5EF4-FFF2-40B4-BE49-F238E27FC236}">
                <a16:creationId xmlns:a16="http://schemas.microsoft.com/office/drawing/2014/main" id="{7B07E79A-E39E-4502-AC7F-323E9D430BE5}"/>
              </a:ext>
            </a:extLst>
          </p:cNvPr>
          <p:cNvSpPr>
            <a:spLocks noGrp="1"/>
          </p:cNvSpPr>
          <p:nvPr>
            <p:ph idx="1"/>
          </p:nvPr>
        </p:nvSpPr>
        <p:spPr/>
        <p:txBody>
          <a:bodyPr/>
          <a:lstStyle/>
          <a:p>
            <a:r>
              <a:rPr lang="en-US" dirty="0"/>
              <a:t>It is important to ensure the grants are coded to the correct project when accepted.</a:t>
            </a:r>
          </a:p>
          <a:p>
            <a:r>
              <a:rPr lang="en-US" dirty="0"/>
              <a:t>The amount of your county’s grant award will agree to the total approved applications, by form type, on the OPP.TRM – Reimbursements menus.</a:t>
            </a:r>
          </a:p>
          <a:p>
            <a:endParaRPr lang="en-US" dirty="0"/>
          </a:p>
        </p:txBody>
      </p:sp>
    </p:spTree>
    <p:extLst>
      <p:ext uri="{BB962C8B-B14F-4D97-AF65-F5344CB8AC3E}">
        <p14:creationId xmlns:p14="http://schemas.microsoft.com/office/powerpoint/2010/main" val="42503435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252CCA-C2B4-8A15-4669-2EF13345A1AB}"/>
              </a:ext>
            </a:extLst>
          </p:cNvPr>
          <p:cNvSpPr>
            <a:spLocks noGrp="1"/>
          </p:cNvSpPr>
          <p:nvPr>
            <p:ph type="title"/>
          </p:nvPr>
        </p:nvSpPr>
        <p:spPr/>
        <p:txBody>
          <a:bodyPr/>
          <a:lstStyle/>
          <a:p>
            <a:r>
              <a:rPr lang="en-US" dirty="0"/>
              <a:t>Benefits of Using the Suggested Procedures</a:t>
            </a:r>
          </a:p>
        </p:txBody>
      </p:sp>
      <p:sp>
        <p:nvSpPr>
          <p:cNvPr id="3" name="Content Placeholder 2">
            <a:extLst>
              <a:ext uri="{FF2B5EF4-FFF2-40B4-BE49-F238E27FC236}">
                <a16:creationId xmlns:a16="http://schemas.microsoft.com/office/drawing/2014/main" id="{007A494B-DB42-DC31-AC6A-839BDD6F0B4F}"/>
              </a:ext>
            </a:extLst>
          </p:cNvPr>
          <p:cNvSpPr>
            <a:spLocks noGrp="1"/>
          </p:cNvSpPr>
          <p:nvPr>
            <p:ph idx="1"/>
          </p:nvPr>
        </p:nvSpPr>
        <p:spPr/>
        <p:txBody>
          <a:bodyPr>
            <a:normAutofit lnSpcReduction="10000"/>
          </a:bodyPr>
          <a:lstStyle/>
          <a:p>
            <a:r>
              <a:rPr lang="en-US" dirty="0"/>
              <a:t>Ensures accurate SPW</a:t>
            </a:r>
          </a:p>
          <a:p>
            <a:r>
              <a:rPr lang="en-US" dirty="0"/>
              <a:t>Helps track unreceived grant funds and unpaid employee reimbursements</a:t>
            </a:r>
          </a:p>
          <a:p>
            <a:r>
              <a:rPr lang="en-US" dirty="0"/>
              <a:t>Allows for accurate carry over budget entries</a:t>
            </a:r>
          </a:p>
          <a:p>
            <a:r>
              <a:rPr lang="en-US" dirty="0"/>
              <a:t>Ensures timely use of the state funds in the fiscal year for which they were granted</a:t>
            </a:r>
          </a:p>
          <a:p>
            <a:r>
              <a:rPr lang="en-US" dirty="0"/>
              <a:t>Provides a detailed paper trail for budget supplements, expenditures, and cash receipts.</a:t>
            </a:r>
          </a:p>
        </p:txBody>
      </p:sp>
    </p:spTree>
    <p:extLst>
      <p:ext uri="{BB962C8B-B14F-4D97-AF65-F5344CB8AC3E}">
        <p14:creationId xmlns:p14="http://schemas.microsoft.com/office/powerpoint/2010/main" val="11226166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B3CAF6-580A-79B6-D09E-8BA027A5F0F0}"/>
              </a:ext>
            </a:extLst>
          </p:cNvPr>
          <p:cNvSpPr>
            <a:spLocks noGrp="1"/>
          </p:cNvSpPr>
          <p:nvPr>
            <p:ph type="title"/>
          </p:nvPr>
        </p:nvSpPr>
        <p:spPr/>
        <p:txBody>
          <a:bodyPr/>
          <a:lstStyle/>
          <a:p>
            <a:r>
              <a:rPr lang="en-US" dirty="0"/>
              <a:t>Examples</a:t>
            </a:r>
          </a:p>
        </p:txBody>
      </p:sp>
    </p:spTree>
    <p:extLst>
      <p:ext uri="{BB962C8B-B14F-4D97-AF65-F5344CB8AC3E}">
        <p14:creationId xmlns:p14="http://schemas.microsoft.com/office/powerpoint/2010/main" val="25155821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21FB6FE-287C-7F84-3E5B-08EDB0511DD7}"/>
              </a:ext>
            </a:extLst>
          </p:cNvPr>
          <p:cNvPicPr>
            <a:picLocks noChangeAspect="1"/>
          </p:cNvPicPr>
          <p:nvPr/>
        </p:nvPicPr>
        <p:blipFill>
          <a:blip r:embed="rId2"/>
          <a:stretch>
            <a:fillRect/>
          </a:stretch>
        </p:blipFill>
        <p:spPr>
          <a:xfrm>
            <a:off x="1614048" y="1889060"/>
            <a:ext cx="8963903" cy="3476042"/>
          </a:xfrm>
          <a:prstGeom prst="rect">
            <a:avLst/>
          </a:prstGeom>
        </p:spPr>
      </p:pic>
    </p:spTree>
    <p:extLst>
      <p:ext uri="{BB962C8B-B14F-4D97-AF65-F5344CB8AC3E}">
        <p14:creationId xmlns:p14="http://schemas.microsoft.com/office/powerpoint/2010/main" val="36877071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AB01452-E956-7C65-6A4E-F237C961448D}"/>
              </a:ext>
            </a:extLst>
          </p:cNvPr>
          <p:cNvPicPr>
            <a:picLocks noChangeAspect="1"/>
          </p:cNvPicPr>
          <p:nvPr/>
        </p:nvPicPr>
        <p:blipFill>
          <a:blip r:embed="rId2"/>
          <a:stretch>
            <a:fillRect/>
          </a:stretch>
        </p:blipFill>
        <p:spPr>
          <a:xfrm>
            <a:off x="1439733" y="1120227"/>
            <a:ext cx="9312534" cy="5392309"/>
          </a:xfrm>
          <a:prstGeom prst="rect">
            <a:avLst/>
          </a:prstGeom>
        </p:spPr>
      </p:pic>
    </p:spTree>
    <p:extLst>
      <p:ext uri="{BB962C8B-B14F-4D97-AF65-F5344CB8AC3E}">
        <p14:creationId xmlns:p14="http://schemas.microsoft.com/office/powerpoint/2010/main" val="20703898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F23B974-3609-DE9A-F748-FE2A3C99232C}"/>
              </a:ext>
            </a:extLst>
          </p:cNvPr>
          <p:cNvPicPr>
            <a:picLocks noChangeAspect="1"/>
          </p:cNvPicPr>
          <p:nvPr/>
        </p:nvPicPr>
        <p:blipFill>
          <a:blip r:embed="rId2"/>
          <a:stretch>
            <a:fillRect/>
          </a:stretch>
        </p:blipFill>
        <p:spPr>
          <a:xfrm>
            <a:off x="1416877" y="1306286"/>
            <a:ext cx="9358246" cy="4840061"/>
          </a:xfrm>
          <a:prstGeom prst="rect">
            <a:avLst/>
          </a:prstGeom>
        </p:spPr>
      </p:pic>
    </p:spTree>
    <p:extLst>
      <p:ext uri="{BB962C8B-B14F-4D97-AF65-F5344CB8AC3E}">
        <p14:creationId xmlns:p14="http://schemas.microsoft.com/office/powerpoint/2010/main" val="35482475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6B0C6AF-A766-406E-77CE-7C00E46A9DF0}"/>
              </a:ext>
            </a:extLst>
          </p:cNvPr>
          <p:cNvPicPr>
            <a:picLocks noChangeAspect="1"/>
          </p:cNvPicPr>
          <p:nvPr/>
        </p:nvPicPr>
        <p:blipFill>
          <a:blip r:embed="rId2"/>
          <a:stretch>
            <a:fillRect/>
          </a:stretch>
        </p:blipFill>
        <p:spPr>
          <a:xfrm>
            <a:off x="828626" y="1124240"/>
            <a:ext cx="10534747" cy="5613143"/>
          </a:xfrm>
          <a:prstGeom prst="rect">
            <a:avLst/>
          </a:prstGeom>
        </p:spPr>
      </p:pic>
    </p:spTree>
    <p:extLst>
      <p:ext uri="{BB962C8B-B14F-4D97-AF65-F5344CB8AC3E}">
        <p14:creationId xmlns:p14="http://schemas.microsoft.com/office/powerpoint/2010/main" val="16811799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8453D4F-B9CA-42E1-BD6C-1C72BDE66F71}"/>
              </a:ext>
            </a:extLst>
          </p:cNvPr>
          <p:cNvPicPr>
            <a:picLocks noChangeAspect="1"/>
          </p:cNvPicPr>
          <p:nvPr/>
        </p:nvPicPr>
        <p:blipFill>
          <a:blip r:embed="rId2"/>
          <a:stretch>
            <a:fillRect/>
          </a:stretch>
        </p:blipFill>
        <p:spPr>
          <a:xfrm>
            <a:off x="1887894" y="1472000"/>
            <a:ext cx="8416212" cy="4654074"/>
          </a:xfrm>
          <a:prstGeom prst="rect">
            <a:avLst/>
          </a:prstGeom>
        </p:spPr>
      </p:pic>
    </p:spTree>
    <p:extLst>
      <p:ext uri="{BB962C8B-B14F-4D97-AF65-F5344CB8AC3E}">
        <p14:creationId xmlns:p14="http://schemas.microsoft.com/office/powerpoint/2010/main" val="13110794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FF8E9C-F4FE-E0F8-974E-5171DBED2A44}"/>
              </a:ext>
            </a:extLst>
          </p:cNvPr>
          <p:cNvSpPr>
            <a:spLocks noGrp="1"/>
          </p:cNvSpPr>
          <p:nvPr>
            <p:ph type="title"/>
          </p:nvPr>
        </p:nvSpPr>
        <p:spPr/>
        <p:txBody>
          <a:bodyPr/>
          <a:lstStyle/>
          <a:p>
            <a:r>
              <a:rPr lang="en-US" dirty="0"/>
              <a:t>Overview</a:t>
            </a:r>
          </a:p>
        </p:txBody>
      </p:sp>
      <p:sp>
        <p:nvSpPr>
          <p:cNvPr id="3" name="Content Placeholder 2">
            <a:extLst>
              <a:ext uri="{FF2B5EF4-FFF2-40B4-BE49-F238E27FC236}">
                <a16:creationId xmlns:a16="http://schemas.microsoft.com/office/drawing/2014/main" id="{E1382A85-5147-388C-A9DB-2002872EAAD0}"/>
              </a:ext>
            </a:extLst>
          </p:cNvPr>
          <p:cNvSpPr>
            <a:spLocks noGrp="1"/>
          </p:cNvSpPr>
          <p:nvPr>
            <p:ph idx="1"/>
          </p:nvPr>
        </p:nvSpPr>
        <p:spPr/>
        <p:txBody>
          <a:bodyPr/>
          <a:lstStyle/>
          <a:p>
            <a:r>
              <a:rPr lang="en-US" dirty="0"/>
              <a:t>The WV Legislature appropriates funding annually for these reimbursements.  The appropriations have been held flat for the last several years.</a:t>
            </a:r>
          </a:p>
          <a:p>
            <a:pPr lvl="1"/>
            <a:r>
              <a:rPr lang="en-US" dirty="0"/>
              <a:t>National Board Certification Fee Reimbursements - $300,000</a:t>
            </a:r>
          </a:p>
          <a:p>
            <a:pPr lvl="1"/>
            <a:r>
              <a:rPr lang="en-US" dirty="0"/>
              <a:t>Tuition Reimbursements - $297,188</a:t>
            </a:r>
          </a:p>
          <a:p>
            <a:r>
              <a:rPr lang="en-US" dirty="0"/>
              <a:t>These funds must be applied for and utilized FIRST, before any reimbursements are funded using federal grants (i.e., Title II).</a:t>
            </a:r>
          </a:p>
          <a:p>
            <a:pPr lvl="1"/>
            <a:endParaRPr lang="en-US" dirty="0"/>
          </a:p>
        </p:txBody>
      </p:sp>
    </p:spTree>
    <p:extLst>
      <p:ext uri="{BB962C8B-B14F-4D97-AF65-F5344CB8AC3E}">
        <p14:creationId xmlns:p14="http://schemas.microsoft.com/office/powerpoint/2010/main" val="31818592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7D5E982-06D0-8E0B-217D-C8B3895F2268}"/>
              </a:ext>
            </a:extLst>
          </p:cNvPr>
          <p:cNvPicPr>
            <a:picLocks noChangeAspect="1"/>
          </p:cNvPicPr>
          <p:nvPr/>
        </p:nvPicPr>
        <p:blipFill>
          <a:blip r:embed="rId2"/>
          <a:stretch>
            <a:fillRect/>
          </a:stretch>
        </p:blipFill>
        <p:spPr>
          <a:xfrm>
            <a:off x="895349" y="3140625"/>
            <a:ext cx="10401299" cy="2200275"/>
          </a:xfrm>
          <a:prstGeom prst="rect">
            <a:avLst/>
          </a:prstGeom>
        </p:spPr>
      </p:pic>
      <p:pic>
        <p:nvPicPr>
          <p:cNvPr id="5" name="Picture 4">
            <a:extLst>
              <a:ext uri="{FF2B5EF4-FFF2-40B4-BE49-F238E27FC236}">
                <a16:creationId xmlns:a16="http://schemas.microsoft.com/office/drawing/2014/main" id="{32059D8E-4F8F-5951-E084-87042E2A618A}"/>
              </a:ext>
            </a:extLst>
          </p:cNvPr>
          <p:cNvPicPr>
            <a:picLocks noChangeAspect="1"/>
          </p:cNvPicPr>
          <p:nvPr/>
        </p:nvPicPr>
        <p:blipFill>
          <a:blip r:embed="rId3"/>
          <a:stretch>
            <a:fillRect/>
          </a:stretch>
        </p:blipFill>
        <p:spPr>
          <a:xfrm>
            <a:off x="895349" y="2102400"/>
            <a:ext cx="10401300" cy="1038225"/>
          </a:xfrm>
          <a:prstGeom prst="rect">
            <a:avLst/>
          </a:prstGeom>
        </p:spPr>
      </p:pic>
    </p:spTree>
    <p:extLst>
      <p:ext uri="{BB962C8B-B14F-4D97-AF65-F5344CB8AC3E}">
        <p14:creationId xmlns:p14="http://schemas.microsoft.com/office/powerpoint/2010/main" val="6680730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9493D5-DE17-C1D2-C9F0-A6F3805EB399}"/>
              </a:ext>
            </a:extLst>
          </p:cNvPr>
          <p:cNvSpPr>
            <a:spLocks noGrp="1"/>
          </p:cNvSpPr>
          <p:nvPr>
            <p:ph type="title"/>
          </p:nvPr>
        </p:nvSpPr>
        <p:spPr/>
        <p:txBody>
          <a:bodyPr/>
          <a:lstStyle/>
          <a:p>
            <a:r>
              <a:rPr lang="en-US" dirty="0"/>
              <a:t>Other Considerations</a:t>
            </a:r>
          </a:p>
        </p:txBody>
      </p:sp>
      <p:sp>
        <p:nvSpPr>
          <p:cNvPr id="3" name="Content Placeholder 2">
            <a:extLst>
              <a:ext uri="{FF2B5EF4-FFF2-40B4-BE49-F238E27FC236}">
                <a16:creationId xmlns:a16="http://schemas.microsoft.com/office/drawing/2014/main" id="{0BE48E9D-1FEC-A01C-C477-CC355C51A4ED}"/>
              </a:ext>
            </a:extLst>
          </p:cNvPr>
          <p:cNvSpPr>
            <a:spLocks noGrp="1"/>
          </p:cNvSpPr>
          <p:nvPr>
            <p:ph idx="1"/>
          </p:nvPr>
        </p:nvSpPr>
        <p:spPr/>
        <p:txBody>
          <a:bodyPr>
            <a:normAutofit lnSpcReduction="10000"/>
          </a:bodyPr>
          <a:lstStyle/>
          <a:p>
            <a:r>
              <a:rPr lang="en-US" dirty="0"/>
              <a:t>Some counties have processes where they pay reimbursements to employees out of a local, unrestricted project and then transfer expenses at the end of the year once the state grant awards are issued.</a:t>
            </a:r>
          </a:p>
          <a:p>
            <a:pPr lvl="1"/>
            <a:r>
              <a:rPr lang="en-US" dirty="0"/>
              <a:t>This could cause the county to inadvertently miss utilizing the state funds in a timely manner if the expenditures are not transferred timely.</a:t>
            </a:r>
          </a:p>
          <a:p>
            <a:pPr lvl="1"/>
            <a:r>
              <a:rPr lang="en-US" dirty="0"/>
              <a:t>The expense transfer can make the paper trail harder to follow in WVEIS since the reimbursements are not coded directly to the approved state funding source.</a:t>
            </a:r>
          </a:p>
        </p:txBody>
      </p:sp>
    </p:spTree>
    <p:extLst>
      <p:ext uri="{BB962C8B-B14F-4D97-AF65-F5344CB8AC3E}">
        <p14:creationId xmlns:p14="http://schemas.microsoft.com/office/powerpoint/2010/main" val="15367928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75B13C-073E-E869-7771-8C8D41F4106E}"/>
              </a:ext>
            </a:extLst>
          </p:cNvPr>
          <p:cNvSpPr>
            <a:spLocks noGrp="1"/>
          </p:cNvSpPr>
          <p:nvPr>
            <p:ph type="title"/>
          </p:nvPr>
        </p:nvSpPr>
        <p:spPr/>
        <p:txBody>
          <a:bodyPr/>
          <a:lstStyle/>
          <a:p>
            <a:r>
              <a:rPr lang="en-US" dirty="0"/>
              <a:t>Other Considerations (Cont.)</a:t>
            </a:r>
          </a:p>
        </p:txBody>
      </p:sp>
      <p:sp>
        <p:nvSpPr>
          <p:cNvPr id="3" name="Content Placeholder 2">
            <a:extLst>
              <a:ext uri="{FF2B5EF4-FFF2-40B4-BE49-F238E27FC236}">
                <a16:creationId xmlns:a16="http://schemas.microsoft.com/office/drawing/2014/main" id="{4A043488-564F-85E6-F995-D976E9E9AEE7}"/>
              </a:ext>
            </a:extLst>
          </p:cNvPr>
          <p:cNvSpPr>
            <a:spLocks noGrp="1"/>
          </p:cNvSpPr>
          <p:nvPr>
            <p:ph idx="1"/>
          </p:nvPr>
        </p:nvSpPr>
        <p:spPr/>
        <p:txBody>
          <a:bodyPr/>
          <a:lstStyle/>
          <a:p>
            <a:r>
              <a:rPr lang="en-US" dirty="0"/>
              <a:t>Under no circumstances should these reimbursements be charged against Title II (or other federal grants) without a WVDE notice of denial due to lack of funds.</a:t>
            </a:r>
          </a:p>
          <a:p>
            <a:r>
              <a:rPr lang="en-US" dirty="0"/>
              <a:t>Denial justifications should be reviewed in detail to ensure the county still has appropriate authority to reimburse the expenses using other funding sources (follow local policy).  </a:t>
            </a:r>
          </a:p>
        </p:txBody>
      </p:sp>
    </p:spTree>
    <p:extLst>
      <p:ext uri="{BB962C8B-B14F-4D97-AF65-F5344CB8AC3E}">
        <p14:creationId xmlns:p14="http://schemas.microsoft.com/office/powerpoint/2010/main" val="14523177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EDD27A-DFFB-081C-EC0A-400DFC8EAC47}"/>
              </a:ext>
            </a:extLst>
          </p:cNvPr>
          <p:cNvSpPr>
            <a:spLocks noGrp="1"/>
          </p:cNvSpPr>
          <p:nvPr>
            <p:ph type="title"/>
          </p:nvPr>
        </p:nvSpPr>
        <p:spPr/>
        <p:txBody>
          <a:bodyPr/>
          <a:lstStyle/>
          <a:p>
            <a:r>
              <a:rPr lang="en-US" dirty="0"/>
              <a:t>Questions?</a:t>
            </a:r>
            <a:br>
              <a:rPr lang="en-US" dirty="0"/>
            </a:br>
            <a:endParaRPr lang="en-US" dirty="0"/>
          </a:p>
        </p:txBody>
      </p:sp>
      <p:sp>
        <p:nvSpPr>
          <p:cNvPr id="3" name="Text Placeholder 2">
            <a:extLst>
              <a:ext uri="{FF2B5EF4-FFF2-40B4-BE49-F238E27FC236}">
                <a16:creationId xmlns:a16="http://schemas.microsoft.com/office/drawing/2014/main" id="{A65EACAB-53E0-E8EB-CCD3-FEBADC31C7F4}"/>
              </a:ext>
            </a:extLst>
          </p:cNvPr>
          <p:cNvSpPr>
            <a:spLocks noGrp="1"/>
          </p:cNvSpPr>
          <p:nvPr>
            <p:ph type="body" idx="1"/>
          </p:nvPr>
        </p:nvSpPr>
        <p:spPr>
          <a:xfrm>
            <a:off x="831850" y="4305258"/>
            <a:ext cx="10515600" cy="2030228"/>
          </a:xfrm>
        </p:spPr>
        <p:txBody>
          <a:bodyPr/>
          <a:lstStyle/>
          <a:p>
            <a:r>
              <a:rPr lang="en-US" dirty="0"/>
              <a:t>Samuel E. Pauley, CPA</a:t>
            </a:r>
          </a:p>
          <a:p>
            <a:r>
              <a:rPr lang="en-US" dirty="0"/>
              <a:t>School Operations Officer</a:t>
            </a:r>
          </a:p>
          <a:p>
            <a:r>
              <a:rPr lang="en-US" dirty="0"/>
              <a:t>sepauley@k12.wv.us</a:t>
            </a:r>
          </a:p>
          <a:p>
            <a:r>
              <a:rPr lang="en-US" dirty="0"/>
              <a:t>304-558-2691</a:t>
            </a:r>
          </a:p>
        </p:txBody>
      </p:sp>
    </p:spTree>
    <p:extLst>
      <p:ext uri="{BB962C8B-B14F-4D97-AF65-F5344CB8AC3E}">
        <p14:creationId xmlns:p14="http://schemas.microsoft.com/office/powerpoint/2010/main" val="5138289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D5EC20-4EA6-4E71-C751-4ABA998BEBBD}"/>
              </a:ext>
            </a:extLst>
          </p:cNvPr>
          <p:cNvSpPr>
            <a:spLocks noGrp="1"/>
          </p:cNvSpPr>
          <p:nvPr>
            <p:ph type="title"/>
          </p:nvPr>
        </p:nvSpPr>
        <p:spPr/>
        <p:txBody>
          <a:bodyPr/>
          <a:lstStyle/>
          <a:p>
            <a:r>
              <a:rPr lang="en-US" dirty="0"/>
              <a:t>Overview (Continued)</a:t>
            </a:r>
          </a:p>
        </p:txBody>
      </p:sp>
      <p:sp>
        <p:nvSpPr>
          <p:cNvPr id="3" name="Content Placeholder 2">
            <a:extLst>
              <a:ext uri="{FF2B5EF4-FFF2-40B4-BE49-F238E27FC236}">
                <a16:creationId xmlns:a16="http://schemas.microsoft.com/office/drawing/2014/main" id="{44433C5F-3D15-7237-A6FE-2B9171AB91DB}"/>
              </a:ext>
            </a:extLst>
          </p:cNvPr>
          <p:cNvSpPr>
            <a:spLocks noGrp="1"/>
          </p:cNvSpPr>
          <p:nvPr>
            <p:ph idx="1"/>
          </p:nvPr>
        </p:nvSpPr>
        <p:spPr/>
        <p:txBody>
          <a:bodyPr>
            <a:normAutofit lnSpcReduction="10000"/>
          </a:bodyPr>
          <a:lstStyle/>
          <a:p>
            <a:r>
              <a:rPr lang="en-US" dirty="0"/>
              <a:t>The following forms are used by county employees to request such reimbursements:</a:t>
            </a:r>
          </a:p>
          <a:p>
            <a:pPr lvl="1"/>
            <a:r>
              <a:rPr lang="en-US" dirty="0"/>
              <a:t>Form 33 – ASHA, NBCC, NASP, or NBCSN fee reimbursements</a:t>
            </a:r>
          </a:p>
          <a:p>
            <a:pPr lvl="1"/>
            <a:r>
              <a:rPr lang="en-US" dirty="0"/>
              <a:t>Form 36 – State tuition reimbursements for professional educators</a:t>
            </a:r>
          </a:p>
          <a:p>
            <a:pPr lvl="1"/>
            <a:r>
              <a:rPr lang="en-US" dirty="0"/>
              <a:t>Form 37 – NBPTS fee reimbursements</a:t>
            </a:r>
          </a:p>
          <a:p>
            <a:r>
              <a:rPr lang="en-US" dirty="0"/>
              <a:t>Approved payments for Forms 33 and 37 are paid from the “National Board Reimbursement” appropriation, while Form 36 payments are paid from the “Tuition Reimbursements” appropriation.</a:t>
            </a:r>
          </a:p>
        </p:txBody>
      </p:sp>
    </p:spTree>
    <p:extLst>
      <p:ext uri="{BB962C8B-B14F-4D97-AF65-F5344CB8AC3E}">
        <p14:creationId xmlns:p14="http://schemas.microsoft.com/office/powerpoint/2010/main" val="29592720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DC58C5-A851-CB0B-3901-BFEF781A4297}"/>
              </a:ext>
            </a:extLst>
          </p:cNvPr>
          <p:cNvSpPr>
            <a:spLocks noGrp="1"/>
          </p:cNvSpPr>
          <p:nvPr>
            <p:ph type="title"/>
          </p:nvPr>
        </p:nvSpPr>
        <p:spPr/>
        <p:txBody>
          <a:bodyPr/>
          <a:lstStyle/>
          <a:p>
            <a:r>
              <a:rPr lang="en-US" dirty="0"/>
              <a:t>Overview (Continued)</a:t>
            </a:r>
          </a:p>
        </p:txBody>
      </p:sp>
      <p:sp>
        <p:nvSpPr>
          <p:cNvPr id="3" name="Content Placeholder 2">
            <a:extLst>
              <a:ext uri="{FF2B5EF4-FFF2-40B4-BE49-F238E27FC236}">
                <a16:creationId xmlns:a16="http://schemas.microsoft.com/office/drawing/2014/main" id="{3DD37EBF-F164-ADC0-289A-0329D744FE4C}"/>
              </a:ext>
            </a:extLst>
          </p:cNvPr>
          <p:cNvSpPr>
            <a:spLocks noGrp="1"/>
          </p:cNvSpPr>
          <p:nvPr>
            <p:ph idx="1"/>
          </p:nvPr>
        </p:nvSpPr>
        <p:spPr/>
        <p:txBody>
          <a:bodyPr>
            <a:normAutofit/>
          </a:bodyPr>
          <a:lstStyle/>
          <a:p>
            <a:r>
              <a:rPr lang="en-US" dirty="0"/>
              <a:t>The forms and their instructions can be found on the WVDE website at: </a:t>
            </a:r>
            <a:r>
              <a:rPr lang="en-US" sz="2000" dirty="0">
                <a:hlinkClick r:id="rId2"/>
              </a:rPr>
              <a:t>https://wvde.us/certification/certification-info/application-forms/</a:t>
            </a:r>
            <a:r>
              <a:rPr lang="en-US" sz="2000" dirty="0"/>
              <a:t> </a:t>
            </a:r>
          </a:p>
          <a:p>
            <a:r>
              <a:rPr lang="en-US" dirty="0"/>
              <a:t>The reimbursement programs are authorized by the following statutes/rules:</a:t>
            </a:r>
          </a:p>
          <a:p>
            <a:pPr lvl="1"/>
            <a:r>
              <a:rPr lang="en-US" sz="2000" dirty="0"/>
              <a:t>ASHA, NBCC, NASP, or NBCSN fee reimbursements (Form 33) – §18A-4-2b</a:t>
            </a:r>
          </a:p>
          <a:p>
            <a:pPr lvl="1"/>
            <a:r>
              <a:rPr lang="en-US" sz="2000" dirty="0"/>
              <a:t>State tuition reimbursements (Form 36) –  WVBE Policy 5202 </a:t>
            </a:r>
          </a:p>
          <a:p>
            <a:pPr lvl="1"/>
            <a:r>
              <a:rPr lang="en-US" sz="2000" dirty="0"/>
              <a:t>NBPTS fee reimbursements (Form 37) – §18A-4-2a </a:t>
            </a:r>
          </a:p>
          <a:p>
            <a:pPr lvl="1"/>
            <a:endParaRPr lang="en-US" dirty="0"/>
          </a:p>
        </p:txBody>
      </p:sp>
    </p:spTree>
    <p:extLst>
      <p:ext uri="{BB962C8B-B14F-4D97-AF65-F5344CB8AC3E}">
        <p14:creationId xmlns:p14="http://schemas.microsoft.com/office/powerpoint/2010/main" val="41568384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E30857-273B-7A46-AA25-EF35E322E6CB}"/>
              </a:ext>
            </a:extLst>
          </p:cNvPr>
          <p:cNvSpPr>
            <a:spLocks noGrp="1"/>
          </p:cNvSpPr>
          <p:nvPr>
            <p:ph type="title"/>
          </p:nvPr>
        </p:nvSpPr>
        <p:spPr/>
        <p:txBody>
          <a:bodyPr/>
          <a:lstStyle/>
          <a:p>
            <a:r>
              <a:rPr lang="en-US" dirty="0"/>
              <a:t>Reimbursement Process</a:t>
            </a:r>
          </a:p>
        </p:txBody>
      </p:sp>
      <p:sp>
        <p:nvSpPr>
          <p:cNvPr id="3" name="Content Placeholder 2">
            <a:extLst>
              <a:ext uri="{FF2B5EF4-FFF2-40B4-BE49-F238E27FC236}">
                <a16:creationId xmlns:a16="http://schemas.microsoft.com/office/drawing/2014/main" id="{B6CE7A66-54FF-112D-7510-EBF4871B12B5}"/>
              </a:ext>
            </a:extLst>
          </p:cNvPr>
          <p:cNvSpPr>
            <a:spLocks noGrp="1"/>
          </p:cNvSpPr>
          <p:nvPr>
            <p:ph idx="1"/>
          </p:nvPr>
        </p:nvSpPr>
        <p:spPr/>
        <p:txBody>
          <a:bodyPr>
            <a:normAutofit fontScale="92500"/>
          </a:bodyPr>
          <a:lstStyle/>
          <a:p>
            <a:r>
              <a:rPr lang="en-US" dirty="0"/>
              <a:t>County employees submit completed forms to appropriate central office staff for review, approval, and submission to WVDE.  </a:t>
            </a:r>
          </a:p>
          <a:p>
            <a:r>
              <a:rPr lang="en-US" dirty="0"/>
              <a:t>Upon WVDE approval or denial, an email notice is sent automatically via WOW to all county staff having the personnel director role in WOW, as well as to the employee seeking reimbursement.</a:t>
            </a:r>
          </a:p>
          <a:p>
            <a:r>
              <a:rPr lang="en-US" dirty="0"/>
              <a:t>Upon notice of an approved application, county boards are to process the reimbursement payments in a timely manner.</a:t>
            </a:r>
          </a:p>
          <a:p>
            <a:endParaRPr lang="en-US" dirty="0"/>
          </a:p>
        </p:txBody>
      </p:sp>
    </p:spTree>
    <p:extLst>
      <p:ext uri="{BB962C8B-B14F-4D97-AF65-F5344CB8AC3E}">
        <p14:creationId xmlns:p14="http://schemas.microsoft.com/office/powerpoint/2010/main" val="39103240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216616-35E6-61EC-21A3-ACCB80EA502B}"/>
              </a:ext>
            </a:extLst>
          </p:cNvPr>
          <p:cNvSpPr>
            <a:spLocks noGrp="1"/>
          </p:cNvSpPr>
          <p:nvPr>
            <p:ph type="title"/>
          </p:nvPr>
        </p:nvSpPr>
        <p:spPr/>
        <p:txBody>
          <a:bodyPr/>
          <a:lstStyle/>
          <a:p>
            <a:r>
              <a:rPr lang="en-US" dirty="0"/>
              <a:t>Reimbursement Process (Cont.)</a:t>
            </a:r>
          </a:p>
        </p:txBody>
      </p:sp>
      <p:sp>
        <p:nvSpPr>
          <p:cNvPr id="3" name="Content Placeholder 2">
            <a:extLst>
              <a:ext uri="{FF2B5EF4-FFF2-40B4-BE49-F238E27FC236}">
                <a16:creationId xmlns:a16="http://schemas.microsoft.com/office/drawing/2014/main" id="{C29D5B45-BE71-3B48-4DE6-6BC48BE3F7B2}"/>
              </a:ext>
            </a:extLst>
          </p:cNvPr>
          <p:cNvSpPr>
            <a:spLocks noGrp="1"/>
          </p:cNvSpPr>
          <p:nvPr>
            <p:ph idx="1"/>
          </p:nvPr>
        </p:nvSpPr>
        <p:spPr/>
        <p:txBody>
          <a:bodyPr/>
          <a:lstStyle/>
          <a:p>
            <a:r>
              <a:rPr lang="en-US" dirty="0"/>
              <a:t>The status of reimbursement submissions can be checked via the “OPP.TRM – Reimbursements” menu within WOW.</a:t>
            </a:r>
          </a:p>
          <a:p>
            <a:pPr lvl="1"/>
            <a:r>
              <a:rPr lang="en-US" dirty="0"/>
              <a:t>All county staff having been granted the “CFO” role in WOW should have access.</a:t>
            </a:r>
          </a:p>
          <a:p>
            <a:pPr lvl="1"/>
            <a:r>
              <a:rPr lang="en-US" dirty="0"/>
              <a:t>Personnel directors also have access.</a:t>
            </a:r>
          </a:p>
          <a:p>
            <a:r>
              <a:rPr lang="en-US" dirty="0"/>
              <a:t>Approved applications are aggregated at the end of each year by WVDE, and grant awards are issued for the total amounts approved, by form type.</a:t>
            </a:r>
          </a:p>
        </p:txBody>
      </p:sp>
    </p:spTree>
    <p:extLst>
      <p:ext uri="{BB962C8B-B14F-4D97-AF65-F5344CB8AC3E}">
        <p14:creationId xmlns:p14="http://schemas.microsoft.com/office/powerpoint/2010/main" val="9599176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752A97-8337-76D9-A13B-344DD25FFB1A}"/>
              </a:ext>
            </a:extLst>
          </p:cNvPr>
          <p:cNvSpPr>
            <a:spLocks noGrp="1"/>
          </p:cNvSpPr>
          <p:nvPr>
            <p:ph type="title"/>
          </p:nvPr>
        </p:nvSpPr>
        <p:spPr/>
        <p:txBody>
          <a:bodyPr/>
          <a:lstStyle/>
          <a:p>
            <a:r>
              <a:rPr lang="en-US" dirty="0"/>
              <a:t>Denied Due to Lack of State Funds</a:t>
            </a:r>
          </a:p>
        </p:txBody>
      </p:sp>
      <p:sp>
        <p:nvSpPr>
          <p:cNvPr id="3" name="Content Placeholder 2">
            <a:extLst>
              <a:ext uri="{FF2B5EF4-FFF2-40B4-BE49-F238E27FC236}">
                <a16:creationId xmlns:a16="http://schemas.microsoft.com/office/drawing/2014/main" id="{9A6DAA2B-D7EE-7106-1F0B-C557E58F8D31}"/>
              </a:ext>
            </a:extLst>
          </p:cNvPr>
          <p:cNvSpPr>
            <a:spLocks noGrp="1"/>
          </p:cNvSpPr>
          <p:nvPr>
            <p:ph idx="1"/>
          </p:nvPr>
        </p:nvSpPr>
        <p:spPr/>
        <p:txBody>
          <a:bodyPr>
            <a:normAutofit lnSpcReduction="10000"/>
          </a:bodyPr>
          <a:lstStyle/>
          <a:p>
            <a:r>
              <a:rPr lang="en-US" dirty="0"/>
              <a:t>Due to the supplement vs. supplant rules of ESEA programs, Title II funds cannot be used to reimburse teacher tuition and national board certification costs if another source of funds is available.</a:t>
            </a:r>
          </a:p>
          <a:p>
            <a:r>
              <a:rPr lang="en-US" dirty="0"/>
              <a:t>State denials due to lack of funding can be used as justification for using Title II funds for the reimbursements.</a:t>
            </a:r>
          </a:p>
          <a:p>
            <a:r>
              <a:rPr lang="en-US" dirty="0"/>
              <a:t>Note that the county must have a local policy for such reimbursements and must follow it.</a:t>
            </a:r>
          </a:p>
        </p:txBody>
      </p:sp>
    </p:spTree>
    <p:extLst>
      <p:ext uri="{BB962C8B-B14F-4D97-AF65-F5344CB8AC3E}">
        <p14:creationId xmlns:p14="http://schemas.microsoft.com/office/powerpoint/2010/main" val="37628818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7BA0FA-65D5-3FD2-EC25-588DCBC14CA6}"/>
              </a:ext>
            </a:extLst>
          </p:cNvPr>
          <p:cNvSpPr>
            <a:spLocks noGrp="1"/>
          </p:cNvSpPr>
          <p:nvPr>
            <p:ph type="title"/>
          </p:nvPr>
        </p:nvSpPr>
        <p:spPr/>
        <p:txBody>
          <a:bodyPr/>
          <a:lstStyle/>
          <a:p>
            <a:r>
              <a:rPr lang="en-US" dirty="0"/>
              <a:t>Grant Awards</a:t>
            </a:r>
          </a:p>
        </p:txBody>
      </p:sp>
      <p:sp>
        <p:nvSpPr>
          <p:cNvPr id="3" name="Content Placeholder 2">
            <a:extLst>
              <a:ext uri="{FF2B5EF4-FFF2-40B4-BE49-F238E27FC236}">
                <a16:creationId xmlns:a16="http://schemas.microsoft.com/office/drawing/2014/main" id="{AB194BF8-96FE-D3E6-A3CF-9220D69328B5}"/>
              </a:ext>
            </a:extLst>
          </p:cNvPr>
          <p:cNvSpPr>
            <a:spLocks noGrp="1"/>
          </p:cNvSpPr>
          <p:nvPr>
            <p:ph idx="1"/>
          </p:nvPr>
        </p:nvSpPr>
        <p:spPr/>
        <p:txBody>
          <a:bodyPr/>
          <a:lstStyle/>
          <a:p>
            <a:r>
              <a:rPr lang="en-US" dirty="0"/>
              <a:t>WVDE typically issues the grant awards in June each year.</a:t>
            </a:r>
          </a:p>
          <a:p>
            <a:r>
              <a:rPr lang="en-US" dirty="0"/>
              <a:t>Grants should be coded to project 29Y2X.</a:t>
            </a:r>
          </a:p>
          <a:p>
            <a:r>
              <a:rPr lang="en-US" dirty="0"/>
              <a:t>Funds are distributed to counties once the awards are accepted by the county superintendent and treasurer.</a:t>
            </a:r>
          </a:p>
          <a:p>
            <a:r>
              <a:rPr lang="en-US" dirty="0"/>
              <a:t>However, due to the timing of those grants being processed, the grants may be accepted in late June, with funds not arriving until early July.</a:t>
            </a:r>
          </a:p>
        </p:txBody>
      </p:sp>
    </p:spTree>
    <p:extLst>
      <p:ext uri="{BB962C8B-B14F-4D97-AF65-F5344CB8AC3E}">
        <p14:creationId xmlns:p14="http://schemas.microsoft.com/office/powerpoint/2010/main" val="17218864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D30AB2-A816-67EE-87B8-DAAC772A52F8}"/>
              </a:ext>
            </a:extLst>
          </p:cNvPr>
          <p:cNvSpPr>
            <a:spLocks noGrp="1"/>
          </p:cNvSpPr>
          <p:nvPr>
            <p:ph type="title"/>
          </p:nvPr>
        </p:nvSpPr>
        <p:spPr/>
        <p:txBody>
          <a:bodyPr/>
          <a:lstStyle/>
          <a:p>
            <a:r>
              <a:rPr lang="en-US" dirty="0"/>
              <a:t>Suggested Procedures for State Funds</a:t>
            </a:r>
          </a:p>
        </p:txBody>
      </p:sp>
      <p:sp>
        <p:nvSpPr>
          <p:cNvPr id="3" name="Content Placeholder 2">
            <a:extLst>
              <a:ext uri="{FF2B5EF4-FFF2-40B4-BE49-F238E27FC236}">
                <a16:creationId xmlns:a16="http://schemas.microsoft.com/office/drawing/2014/main" id="{ADAFBD36-1F43-A87C-ED47-66448720959D}"/>
              </a:ext>
            </a:extLst>
          </p:cNvPr>
          <p:cNvSpPr>
            <a:spLocks noGrp="1"/>
          </p:cNvSpPr>
          <p:nvPr>
            <p:ph idx="1"/>
          </p:nvPr>
        </p:nvSpPr>
        <p:spPr/>
        <p:txBody>
          <a:bodyPr>
            <a:normAutofit/>
          </a:bodyPr>
          <a:lstStyle/>
          <a:p>
            <a:r>
              <a:rPr lang="en-US" dirty="0"/>
              <a:t>At the beginning of each year, CSBOs should set up project codes for the new year’s reimbursement grants.  Examples for FY2023 are as follows:</a:t>
            </a:r>
          </a:p>
          <a:p>
            <a:pPr lvl="1"/>
            <a:r>
              <a:rPr lang="en-US" dirty="0"/>
              <a:t>29320 – Tuition Reimbursements</a:t>
            </a:r>
          </a:p>
          <a:p>
            <a:pPr lvl="1"/>
            <a:r>
              <a:rPr lang="en-US" dirty="0"/>
              <a:t>29321 – NBPTS Fee Reimbursements</a:t>
            </a:r>
          </a:p>
          <a:p>
            <a:pPr lvl="1"/>
            <a:r>
              <a:rPr lang="en-US" dirty="0"/>
              <a:t>29322 – Other National Board Fee Reimbursements</a:t>
            </a:r>
          </a:p>
          <a:p>
            <a:r>
              <a:rPr lang="en-US" dirty="0"/>
              <a:t>As the county makes payments to employees, those paid from the state funds should be coded appropriately to these projects</a:t>
            </a:r>
          </a:p>
        </p:txBody>
      </p:sp>
    </p:spTree>
    <p:extLst>
      <p:ext uri="{BB962C8B-B14F-4D97-AF65-F5344CB8AC3E}">
        <p14:creationId xmlns:p14="http://schemas.microsoft.com/office/powerpoint/2010/main" val="2968058959"/>
      </p:ext>
    </p:extLst>
  </p:cSld>
  <p:clrMapOvr>
    <a:masterClrMapping/>
  </p:clrMapOvr>
</p:sld>
</file>

<file path=ppt/theme/theme1.xml><?xml version="1.0" encoding="utf-8"?>
<a:theme xmlns:a="http://schemas.openxmlformats.org/drawingml/2006/main" name="WVDE-Blue-Theme">
  <a:themeElements>
    <a:clrScheme name="WVDE Colors">
      <a:dk1>
        <a:srgbClr val="55595C"/>
      </a:dk1>
      <a:lt1>
        <a:srgbClr val="FFFFFF"/>
      </a:lt1>
      <a:dk2>
        <a:srgbClr val="444951"/>
      </a:dk2>
      <a:lt2>
        <a:srgbClr val="E7E6E6"/>
      </a:lt2>
      <a:accent1>
        <a:srgbClr val="00709B"/>
      </a:accent1>
      <a:accent2>
        <a:srgbClr val="C9AB57"/>
      </a:accent2>
      <a:accent3>
        <a:srgbClr val="824C3C"/>
      </a:accent3>
      <a:accent4>
        <a:srgbClr val="E7AF2B"/>
      </a:accent4>
      <a:accent5>
        <a:srgbClr val="5B9BD5"/>
      </a:accent5>
      <a:accent6>
        <a:srgbClr val="35AA4E"/>
      </a:accent6>
      <a:hlink>
        <a:srgbClr val="00709B"/>
      </a:hlink>
      <a:folHlink>
        <a:srgbClr val="00709B"/>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WVDE-Blue-Theme" id="{D78C6B5F-60E8-1B47-82F6-F07816BF6DAB}" vid="{E7E72C0D-6EB4-3742-8446-CF1A040524D5}"/>
    </a:ext>
  </a:extLst>
</a:theme>
</file>

<file path=docProps/app.xml><?xml version="1.0" encoding="utf-8"?>
<Properties xmlns="http://schemas.openxmlformats.org/officeDocument/2006/extended-properties" xmlns:vt="http://schemas.openxmlformats.org/officeDocument/2006/docPropsVTypes">
  <Template>WVDE-Blue-Theme</Template>
  <TotalTime>728</TotalTime>
  <Words>1058</Words>
  <Application>Microsoft Office PowerPoint</Application>
  <PresentationFormat>Widescreen</PresentationFormat>
  <Paragraphs>78</Paragraphs>
  <Slides>23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23</vt:i4>
      </vt:variant>
    </vt:vector>
  </HeadingPairs>
  <TitlesOfParts>
    <vt:vector size="27" baseType="lpstr">
      <vt:lpstr>Arial</vt:lpstr>
      <vt:lpstr>Arial Black</vt:lpstr>
      <vt:lpstr>Fira Sans Light</vt:lpstr>
      <vt:lpstr>WVDE-Blue-Theme</vt:lpstr>
      <vt:lpstr>Tuition and National Board Reimbursements</vt:lpstr>
      <vt:lpstr>Overview</vt:lpstr>
      <vt:lpstr>Overview (Continued)</vt:lpstr>
      <vt:lpstr>Overview (Continued)</vt:lpstr>
      <vt:lpstr>Reimbursement Process</vt:lpstr>
      <vt:lpstr>Reimbursement Process (Cont.)</vt:lpstr>
      <vt:lpstr>Denied Due to Lack of State Funds</vt:lpstr>
      <vt:lpstr>Grant Awards</vt:lpstr>
      <vt:lpstr>Suggested Procedures for State Funds</vt:lpstr>
      <vt:lpstr>Suggested Procedures for State Funds (Cont.)</vt:lpstr>
      <vt:lpstr>Suggested Procedures for State Funds (Cont.)</vt:lpstr>
      <vt:lpstr>Suggested Procedures for State Funds (Cont.)</vt:lpstr>
      <vt:lpstr>Benefits of Using the Suggested Procedures</vt:lpstr>
      <vt:lpstr>Examples</vt:lpstr>
      <vt:lpstr>PowerPoint Presentation</vt:lpstr>
      <vt:lpstr>PowerPoint Presentation</vt:lpstr>
      <vt:lpstr>PowerPoint Presentation</vt:lpstr>
      <vt:lpstr>PowerPoint Presentation</vt:lpstr>
      <vt:lpstr>PowerPoint Presentation</vt:lpstr>
      <vt:lpstr>PowerPoint Presentation</vt:lpstr>
      <vt:lpstr>Other Considerations</vt:lpstr>
      <vt:lpstr>Other Considerations (Cont.)</vt:lpstr>
      <vt:lpstr>Questions?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Sam Pauley</dc:creator>
  <cp:lastModifiedBy>Katrina Kerstetter</cp:lastModifiedBy>
  <cp:revision>17</cp:revision>
  <cp:lastPrinted>2022-10-17T20:04:24Z</cp:lastPrinted>
  <dcterms:created xsi:type="dcterms:W3CDTF">2022-10-14T14:48:41Z</dcterms:created>
  <dcterms:modified xsi:type="dcterms:W3CDTF">2022-10-24T14:12:40Z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460f4a70-4b6c-4bd4-a002-31edb9c00abe_Enabled">
    <vt:lpwstr>true</vt:lpwstr>
  </property>
  <property fmtid="{D5CDD505-2E9C-101B-9397-08002B2CF9AE}" pid="3" name="MSIP_Label_460f4a70-4b6c-4bd4-a002-31edb9c00abe_SetDate">
    <vt:lpwstr>2022-10-14T14:48:47Z</vt:lpwstr>
  </property>
  <property fmtid="{D5CDD505-2E9C-101B-9397-08002B2CF9AE}" pid="4" name="MSIP_Label_460f4a70-4b6c-4bd4-a002-31edb9c00abe_Method">
    <vt:lpwstr>Standard</vt:lpwstr>
  </property>
  <property fmtid="{D5CDD505-2E9C-101B-9397-08002B2CF9AE}" pid="5" name="MSIP_Label_460f4a70-4b6c-4bd4-a002-31edb9c00abe_Name">
    <vt:lpwstr>General</vt:lpwstr>
  </property>
  <property fmtid="{D5CDD505-2E9C-101B-9397-08002B2CF9AE}" pid="6" name="MSIP_Label_460f4a70-4b6c-4bd4-a002-31edb9c00abe_SiteId">
    <vt:lpwstr>e019b04b-330c-467a-8bae-09fb17374d6a</vt:lpwstr>
  </property>
  <property fmtid="{D5CDD505-2E9C-101B-9397-08002B2CF9AE}" pid="7" name="MSIP_Label_460f4a70-4b6c-4bd4-a002-31edb9c00abe_ActionId">
    <vt:lpwstr>1ee64372-54c9-4deb-9eb9-754c6c22a2de</vt:lpwstr>
  </property>
  <property fmtid="{D5CDD505-2E9C-101B-9397-08002B2CF9AE}" pid="8" name="MSIP_Label_460f4a70-4b6c-4bd4-a002-31edb9c00abe_ContentBits">
    <vt:lpwstr>0</vt:lpwstr>
  </property>
</Properties>
</file>