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259" r:id="rId3"/>
    <p:sldId id="257" r:id="rId4"/>
    <p:sldId id="327" r:id="rId5"/>
    <p:sldId id="297" r:id="rId6"/>
    <p:sldId id="298" r:id="rId7"/>
    <p:sldId id="295" r:id="rId8"/>
    <p:sldId id="299" r:id="rId9"/>
    <p:sldId id="260" r:id="rId10"/>
    <p:sldId id="261" r:id="rId11"/>
    <p:sldId id="300" r:id="rId12"/>
    <p:sldId id="262" r:id="rId13"/>
    <p:sldId id="304" r:id="rId14"/>
    <p:sldId id="330" r:id="rId15"/>
    <p:sldId id="283" r:id="rId16"/>
    <p:sldId id="266" r:id="rId17"/>
    <p:sldId id="267" r:id="rId18"/>
    <p:sldId id="270" r:id="rId19"/>
    <p:sldId id="271" r:id="rId20"/>
    <p:sldId id="272"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 id="309" r:id="rId36"/>
    <p:sldId id="310" r:id="rId37"/>
    <p:sldId id="311" r:id="rId38"/>
    <p:sldId id="312" r:id="rId39"/>
    <p:sldId id="316" r:id="rId40"/>
    <p:sldId id="332" r:id="rId41"/>
    <p:sldId id="331" r:id="rId42"/>
    <p:sldId id="333" r:id="rId43"/>
    <p:sldId id="335" r:id="rId44"/>
    <p:sldId id="324" r:id="rId45"/>
    <p:sldId id="354" r:id="rId46"/>
    <p:sldId id="355" r:id="rId47"/>
    <p:sldId id="356" r:id="rId48"/>
    <p:sldId id="357" r:id="rId49"/>
    <p:sldId id="338" r:id="rId50"/>
    <p:sldId id="358" r:id="rId51"/>
    <p:sldId id="359" r:id="rId52"/>
    <p:sldId id="281" r:id="rId53"/>
    <p:sldId id="323" r:id="rId54"/>
    <p:sldId id="315" r:id="rId55"/>
    <p:sldId id="360" r:id="rId56"/>
    <p:sldId id="282"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7" d="100"/>
          <a:sy n="27" d="100"/>
        </p:scale>
        <p:origin x="4686"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9:04:12.009"/>
    </inkml:context>
    <inkml:brush xml:id="br0">
      <inkml:brushProperty name="width" value="0.2" units="cm"/>
      <inkml:brushProperty name="height" value="0.2" units="cm"/>
    </inkml:brush>
  </inkml:definitions>
  <inkml:trace contextRef="#ctx0" brushRef="#br0">1 50 24575,'55'-3'0,"106"-19"0,-107 12 0,0 3 0,59-1 0,297 9 0,-390 0 0,0 1 0,31 8 0,-30-6 0,1 0 0,23 1 0,554-4 0,-288-3 0,-281 4 0,52 8 0,21 2 0,603-10 0,-343-4 0,-346 3 0,1 1 0,33 7 0,30 4 0,348-12 82,-208-3-1529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9:06:07.805"/>
    </inkml:context>
    <inkml:brush xml:id="br0">
      <inkml:brushProperty name="width" value="0.35" units="cm"/>
      <inkml:brushProperty name="height" value="0.35" units="cm"/>
      <inkml:brushProperty name="color" value="#EAEAEA"/>
    </inkml:brush>
  </inkml:definitions>
  <inkml:trace contextRef="#ctx0" brushRef="#br0">0 133 24575,'1074'0'0,"-861"-13"0,15-1 0,326 0 0,64 3 0,-414 13 0,-174-4 0,56-10 0,-56 7 0,54-3 0,1108 9 0,-1047-14 0,-8 1 0,-48 12 0,-38 1 0,1-2 0,93-14 0,-86 7 0,-1 2 0,1 3 0,78 7 0,-20-2 0,633-2-1365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9:06:22.133"/>
    </inkml:context>
    <inkml:brush xml:id="br0">
      <inkml:brushProperty name="width" value="0.35" units="cm"/>
      <inkml:brushProperty name="height" value="0.35" units="cm"/>
      <inkml:brushProperty name="color" value="#EAEAEA"/>
    </inkml:brush>
  </inkml:definitions>
  <inkml:trace contextRef="#ctx0" brushRef="#br0">1416 0 24575,'-19'1'0,"0"1"0,-34 8 0,33-6 0,-1 0 0,-23 1 0,-63-5 0,55-1 0,0 2 0,-91 14 0,82-7 0,1-3 0,-1-2 0,-74-7 0,13 2 0,5 4 0,-132-5 0,169-16-1365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9:06:24.862"/>
    </inkml:context>
    <inkml:brush xml:id="br0">
      <inkml:brushProperty name="width" value="0.35" units="cm"/>
      <inkml:brushProperty name="height" value="0.35" units="cm"/>
      <inkml:brushProperty name="color" value="#EAEAEA"/>
    </inkml:brush>
  </inkml:definitions>
  <inkml:trace contextRef="#ctx0" brushRef="#br0">907 1 24575,'-906'0'-1365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9:06:46.700"/>
    </inkml:context>
    <inkml:brush xml:id="br0">
      <inkml:brushProperty name="width" value="0.35" units="cm"/>
      <inkml:brushProperty name="height" value="0.35" units="cm"/>
      <inkml:brushProperty name="color" value="#EAEAEA"/>
    </inkml:brush>
  </inkml:definitions>
  <inkml:trace contextRef="#ctx0" brushRef="#br0">4427 30 24575,'-18'0'0,"-17"0"0,1 0 0,-1 3 0,-55 10 0,64-8 0,-1-1 0,-34 0 0,33-3 0,0 2 0,-28 5 0,25-3 0,-1-1 0,1-1 0,-37-3 0,37 0 0,0 1 0,0 1 0,-42 8 0,29-3 0,1-2 0,-1-2 0,0-1 0,-47-6 0,-10 1 0,-427 3 0,509 2 0,0-1 0,-33 9 0,-33 3 0,-262-13 0,165-1 0,163 0 0,0-1 0,-33-7 0,-33-4 0,-369 13 0,434 2 0,1-1 0,-33 9 0,30-6 0,1 0 0,-25 1 0,-105 8 0,-24 0 0,62-16 0,-124 5 0,170 10 0,49-7 0,-1-2 0,-26 2 0,17-4 0,1 1 0,-54 10 0,47-6 0,1-2 0,-1-1 0,0-1 0,0-2 0,-38-5 0,70 5 0,0-1 0,-1 1 0,1 0 0,0-1 0,0 1 0,0-1 0,-1 0 0,1 1 0,0-1 0,0 0 0,0 0 0,0-1 0,0 1 0,1 0 0,-1-1 0,0 1 0,1-1 0,-1 1 0,1-1 0,-1 0 0,1 0 0,0 0 0,-2-2 0,2 0 0,0 1 0,0-1 0,0 1 0,1-1 0,-1 1 0,1-1 0,0 0 0,0 1 0,0-1 0,1 1 0,-1-1 0,1 0 0,2-5 0,-2 3 0,1 1 0,0 0 0,0-1 0,1 1 0,-1 0 0,1 0 0,1 0 0,-1 0 0,0 1 0,1-1 0,0 1 0,0 0 0,1 0 0,-1 0 0,1 1 0,-1 0 0,1 0 0,10-5 0,13 3 0,-1 2 0,1 1 0,0 1 0,51 6 0,6-2 0,3793-3 0,-3854-1 0,0-1 0,30-7 0,40-4 0,-50 8-1365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9:06:53.175"/>
    </inkml:context>
    <inkml:brush xml:id="br0">
      <inkml:brushProperty name="width" value="0.35" units="cm"/>
      <inkml:brushProperty name="height" value="0.35" units="cm"/>
      <inkml:brushProperty name="color" value="#EAEAEA"/>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9:09:14.013"/>
    </inkml:context>
    <inkml:brush xml:id="br0">
      <inkml:brushProperty name="width" value="0.35" units="cm"/>
      <inkml:brushProperty name="height" value="0.35" units="cm"/>
      <inkml:brushProperty name="color" value="#EAEAEA"/>
    </inkml:brush>
  </inkml:definitions>
  <inkml:trace contextRef="#ctx0" brushRef="#br0">0 28 24575,'431'0'0,"-412"-2"0,0 1 0,32-9 0,34-3 0,643 11 0,-354 5 0,4459-3-1365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36724-7C5E-45FB-8DC2-E6F8F0FCD1CE}" type="datetimeFigureOut">
              <a:rPr lang="en-US" smtClean="0"/>
              <a:t>12/4/2023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AD2F7-7A9E-49C8-9AFE-8380D9150514}" type="slidenum">
              <a:rPr lang="en-US" smtClean="0"/>
              <a:t>‹#›</a:t>
            </a:fld>
            <a:endParaRPr lang="en-US" dirty="0"/>
          </a:p>
        </p:txBody>
      </p:sp>
    </p:spTree>
    <p:extLst>
      <p:ext uri="{BB962C8B-B14F-4D97-AF65-F5344CB8AC3E}">
        <p14:creationId xmlns:p14="http://schemas.microsoft.com/office/powerpoint/2010/main" val="2178818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B44B58-8055-4937-86D5-499A6C2442AC}"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E9051A-0E80-4799-9CDA-9BDBD5BE551E}" type="slidenum">
              <a:rPr lang="en-US" smtClean="0"/>
              <a:t>‹#›</a:t>
            </a:fld>
            <a:endParaRPr lang="en-US" dirty="0"/>
          </a:p>
        </p:txBody>
      </p:sp>
    </p:spTree>
    <p:extLst>
      <p:ext uri="{BB962C8B-B14F-4D97-AF65-F5344CB8AC3E}">
        <p14:creationId xmlns:p14="http://schemas.microsoft.com/office/powerpoint/2010/main" val="471859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B44B58-8055-4937-86D5-499A6C2442AC}"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E9051A-0E80-4799-9CDA-9BDBD5BE551E}" type="slidenum">
              <a:rPr lang="en-US" smtClean="0"/>
              <a:t>‹#›</a:t>
            </a:fld>
            <a:endParaRPr lang="en-US" dirty="0"/>
          </a:p>
        </p:txBody>
      </p:sp>
    </p:spTree>
    <p:extLst>
      <p:ext uri="{BB962C8B-B14F-4D97-AF65-F5344CB8AC3E}">
        <p14:creationId xmlns:p14="http://schemas.microsoft.com/office/powerpoint/2010/main" val="152409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B44B58-8055-4937-86D5-499A6C2442AC}"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E9051A-0E80-4799-9CDA-9BDBD5BE551E}" type="slidenum">
              <a:rPr lang="en-US" smtClean="0"/>
              <a:t>‹#›</a:t>
            </a:fld>
            <a:endParaRPr lang="en-US" dirty="0"/>
          </a:p>
        </p:txBody>
      </p:sp>
    </p:spTree>
    <p:extLst>
      <p:ext uri="{BB962C8B-B14F-4D97-AF65-F5344CB8AC3E}">
        <p14:creationId xmlns:p14="http://schemas.microsoft.com/office/powerpoint/2010/main" val="2106136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B44B58-8055-4937-86D5-499A6C2442AC}"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E9051A-0E80-4799-9CDA-9BDBD5BE551E}" type="slidenum">
              <a:rPr lang="en-US" smtClean="0"/>
              <a:t>‹#›</a:t>
            </a:fld>
            <a:endParaRPr lang="en-US" dirty="0"/>
          </a:p>
        </p:txBody>
      </p:sp>
    </p:spTree>
    <p:extLst>
      <p:ext uri="{BB962C8B-B14F-4D97-AF65-F5344CB8AC3E}">
        <p14:creationId xmlns:p14="http://schemas.microsoft.com/office/powerpoint/2010/main" val="64938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B44B58-8055-4937-86D5-499A6C2442AC}"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E9051A-0E80-4799-9CDA-9BDBD5BE551E}" type="slidenum">
              <a:rPr lang="en-US" smtClean="0"/>
              <a:t>‹#›</a:t>
            </a:fld>
            <a:endParaRPr lang="en-US" dirty="0"/>
          </a:p>
        </p:txBody>
      </p:sp>
    </p:spTree>
    <p:extLst>
      <p:ext uri="{BB962C8B-B14F-4D97-AF65-F5344CB8AC3E}">
        <p14:creationId xmlns:p14="http://schemas.microsoft.com/office/powerpoint/2010/main" val="122860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B44B58-8055-4937-86D5-499A6C2442AC}"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E9051A-0E80-4799-9CDA-9BDBD5BE551E}" type="slidenum">
              <a:rPr lang="en-US" smtClean="0"/>
              <a:t>‹#›</a:t>
            </a:fld>
            <a:endParaRPr lang="en-US" dirty="0"/>
          </a:p>
        </p:txBody>
      </p:sp>
    </p:spTree>
    <p:extLst>
      <p:ext uri="{BB962C8B-B14F-4D97-AF65-F5344CB8AC3E}">
        <p14:creationId xmlns:p14="http://schemas.microsoft.com/office/powerpoint/2010/main" val="395719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B44B58-8055-4937-86D5-499A6C2442AC}" type="datetimeFigureOut">
              <a:rPr lang="en-US" smtClean="0"/>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E9051A-0E80-4799-9CDA-9BDBD5BE551E}" type="slidenum">
              <a:rPr lang="en-US" smtClean="0"/>
              <a:t>‹#›</a:t>
            </a:fld>
            <a:endParaRPr lang="en-US" dirty="0"/>
          </a:p>
        </p:txBody>
      </p:sp>
    </p:spTree>
    <p:extLst>
      <p:ext uri="{BB962C8B-B14F-4D97-AF65-F5344CB8AC3E}">
        <p14:creationId xmlns:p14="http://schemas.microsoft.com/office/powerpoint/2010/main" val="428431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B44B58-8055-4937-86D5-499A6C2442AC}" type="datetimeFigureOut">
              <a:rPr lang="en-US" smtClean="0"/>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E9051A-0E80-4799-9CDA-9BDBD5BE551E}" type="slidenum">
              <a:rPr lang="en-US" smtClean="0"/>
              <a:t>‹#›</a:t>
            </a:fld>
            <a:endParaRPr lang="en-US" dirty="0"/>
          </a:p>
        </p:txBody>
      </p:sp>
    </p:spTree>
    <p:extLst>
      <p:ext uri="{BB962C8B-B14F-4D97-AF65-F5344CB8AC3E}">
        <p14:creationId xmlns:p14="http://schemas.microsoft.com/office/powerpoint/2010/main" val="110220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44B58-8055-4937-86D5-499A6C2442AC}" type="datetimeFigureOut">
              <a:rPr lang="en-US" smtClean="0"/>
              <a:t>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E9051A-0E80-4799-9CDA-9BDBD5BE551E}" type="slidenum">
              <a:rPr lang="en-US" smtClean="0"/>
              <a:t>‹#›</a:t>
            </a:fld>
            <a:endParaRPr lang="en-US" dirty="0"/>
          </a:p>
        </p:txBody>
      </p:sp>
    </p:spTree>
    <p:extLst>
      <p:ext uri="{BB962C8B-B14F-4D97-AF65-F5344CB8AC3E}">
        <p14:creationId xmlns:p14="http://schemas.microsoft.com/office/powerpoint/2010/main" val="418987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B44B58-8055-4937-86D5-499A6C2442AC}"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E9051A-0E80-4799-9CDA-9BDBD5BE551E}" type="slidenum">
              <a:rPr lang="en-US" smtClean="0"/>
              <a:t>‹#›</a:t>
            </a:fld>
            <a:endParaRPr lang="en-US" dirty="0"/>
          </a:p>
        </p:txBody>
      </p:sp>
    </p:spTree>
    <p:extLst>
      <p:ext uri="{BB962C8B-B14F-4D97-AF65-F5344CB8AC3E}">
        <p14:creationId xmlns:p14="http://schemas.microsoft.com/office/powerpoint/2010/main" val="1554341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B44B58-8055-4937-86D5-499A6C2442AC}"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E9051A-0E80-4799-9CDA-9BDBD5BE551E}" type="slidenum">
              <a:rPr lang="en-US" smtClean="0"/>
              <a:t>‹#›</a:t>
            </a:fld>
            <a:endParaRPr lang="en-US" dirty="0"/>
          </a:p>
        </p:txBody>
      </p:sp>
    </p:spTree>
    <p:extLst>
      <p:ext uri="{BB962C8B-B14F-4D97-AF65-F5344CB8AC3E}">
        <p14:creationId xmlns:p14="http://schemas.microsoft.com/office/powerpoint/2010/main" val="1374892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44B58-8055-4937-86D5-499A6C2442AC}" type="datetimeFigureOut">
              <a:rPr lang="en-US" smtClean="0"/>
              <a:t>12/4/2023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9051A-0E80-4799-9CDA-9BDBD5BE551E}" type="slidenum">
              <a:rPr lang="en-US" smtClean="0"/>
              <a:t>‹#›</a:t>
            </a:fld>
            <a:endParaRPr lang="en-US" dirty="0"/>
          </a:p>
        </p:txBody>
      </p:sp>
    </p:spTree>
    <p:extLst>
      <p:ext uri="{BB962C8B-B14F-4D97-AF65-F5344CB8AC3E}">
        <p14:creationId xmlns:p14="http://schemas.microsoft.com/office/powerpoint/2010/main" val="3282643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wvunclaimedproperty.gov/"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customXml" Target="../ink/ink5.xml"/><Relationship Id="rId1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customXml" Target="../ink/ink2.xml"/><Relationship Id="rId12" Type="http://schemas.openxmlformats.org/officeDocument/2006/relationships/image" Target="../media/image37.png"/><Relationship Id="rId17" Type="http://schemas.openxmlformats.org/officeDocument/2006/relationships/customXml" Target="../ink/ink7.xml"/><Relationship Id="rId2" Type="http://schemas.openxmlformats.org/officeDocument/2006/relationships/image" Target="../media/image3.png"/><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customXml" Target="../ink/ink3.xml"/><Relationship Id="rId1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cid:image007.png@01D72BC3.E038E0C0" TargetMode="Externa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wvunclaimedproperty.gov"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8" name="Rectangle 7"/>
          <p:cNvSpPr/>
          <p:nvPr/>
        </p:nvSpPr>
        <p:spPr>
          <a:xfrm>
            <a:off x="-1733282" y="-1308784"/>
            <a:ext cx="9397805" cy="8067929"/>
          </a:xfrm>
          <a:prstGeom prst="rect">
            <a:avLst/>
          </a:prstGeom>
          <a:blipFill dpi="0" rotWithShape="1">
            <a:blip r:embed="rId2">
              <a:alphaModFix amt="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798" y="1776884"/>
            <a:ext cx="7984959" cy="1664043"/>
          </a:xfrm>
        </p:spPr>
        <p:txBody>
          <a:bodyPr>
            <a:normAutofit fontScale="90000"/>
          </a:bodyPr>
          <a:lstStyle/>
          <a:p>
            <a:br>
              <a:rPr lang="en-US" b="1" dirty="0"/>
            </a:br>
            <a:br>
              <a:rPr lang="en-US" b="1" dirty="0"/>
            </a:br>
            <a:br>
              <a:rPr lang="en-US" b="1" dirty="0"/>
            </a:br>
            <a:br>
              <a:rPr lang="en-US" b="1" dirty="0"/>
            </a:br>
            <a:br>
              <a:rPr lang="en-US" b="1" dirty="0"/>
            </a:br>
            <a:br>
              <a:rPr lang="en-US" b="1" dirty="0"/>
            </a:br>
            <a:br>
              <a:rPr lang="en-US" b="1" dirty="0"/>
            </a:br>
            <a:br>
              <a:rPr lang="en-US" b="1" dirty="0"/>
            </a:br>
            <a:r>
              <a:rPr lang="en-US" b="1" dirty="0"/>
              <a:t>Unclaimed Property for  </a:t>
            </a:r>
            <a:br>
              <a:rPr lang="en-US" b="1" dirty="0"/>
            </a:br>
            <a:r>
              <a:rPr lang="en-US" b="1" dirty="0"/>
              <a:t>WV School Business Officials</a:t>
            </a:r>
          </a:p>
        </p:txBody>
      </p:sp>
      <p:sp>
        <p:nvSpPr>
          <p:cNvPr id="3" name="Subtitle 2"/>
          <p:cNvSpPr>
            <a:spLocks noGrp="1"/>
          </p:cNvSpPr>
          <p:nvPr>
            <p:ph type="subTitle" idx="1"/>
          </p:nvPr>
        </p:nvSpPr>
        <p:spPr>
          <a:xfrm>
            <a:off x="1143000" y="3094038"/>
            <a:ext cx="6858000" cy="1655762"/>
          </a:xfrm>
        </p:spPr>
        <p:txBody>
          <a:bodyPr>
            <a:normAutofit lnSpcReduction="10000"/>
          </a:bodyPr>
          <a:lstStyle/>
          <a:p>
            <a:endParaRPr lang="en-US" dirty="0"/>
          </a:p>
          <a:p>
            <a:endParaRPr lang="en-US" dirty="0"/>
          </a:p>
          <a:p>
            <a:r>
              <a:rPr lang="en-US" dirty="0"/>
              <a:t>Presented by Maegan Trout</a:t>
            </a:r>
          </a:p>
          <a:p>
            <a:r>
              <a:rPr lang="en-US" dirty="0"/>
              <a:t>West Virginia State Treasurer’s Office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621" y="4850768"/>
            <a:ext cx="3212757" cy="1908377"/>
          </a:xfrm>
          <a:prstGeom prst="rect">
            <a:avLst/>
          </a:prstGeom>
        </p:spPr>
      </p:pic>
    </p:spTree>
    <p:extLst>
      <p:ext uri="{BB962C8B-B14F-4D97-AF65-F5344CB8AC3E}">
        <p14:creationId xmlns:p14="http://schemas.microsoft.com/office/powerpoint/2010/main" val="144877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Electronic Reporting</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a:buClr>
                <a:srgbClr val="F4CF30"/>
              </a:buClr>
            </a:pPr>
            <a:endParaRPr lang="en-US" dirty="0">
              <a:latin typeface="Arial" pitchFamily="34" charset="0"/>
              <a:cs typeface="Arial" pitchFamily="34" charset="0"/>
            </a:endParaRPr>
          </a:p>
          <a:p>
            <a:pPr>
              <a:buClr>
                <a:srgbClr val="F4CF30"/>
              </a:buClr>
            </a:pPr>
            <a:r>
              <a:rPr lang="en-US" dirty="0">
                <a:latin typeface="Arial" pitchFamily="34" charset="0"/>
                <a:cs typeface="Arial" pitchFamily="34" charset="0"/>
              </a:rPr>
              <a:t>Paper reports are NO longer accepted – per WV House Bill 4290, passed 2008</a:t>
            </a:r>
          </a:p>
          <a:p>
            <a:pPr>
              <a:buClr>
                <a:srgbClr val="F4CF30"/>
              </a:buClr>
            </a:pPr>
            <a:r>
              <a:rPr lang="en-US" dirty="0">
                <a:latin typeface="Arial" pitchFamily="34" charset="0"/>
                <a:cs typeface="Arial" pitchFamily="34" charset="0"/>
              </a:rPr>
              <a:t>If you must file a paper report, you must obtain a hardship waiver.</a:t>
            </a:r>
          </a:p>
          <a:p>
            <a:pPr>
              <a:buClr>
                <a:srgbClr val="F4CF30"/>
              </a:buClr>
            </a:pPr>
            <a:r>
              <a:rPr lang="en-US" dirty="0">
                <a:latin typeface="Arial" pitchFamily="34" charset="0"/>
                <a:cs typeface="Arial" pitchFamily="34" charset="0"/>
              </a:rPr>
              <a:t>Electronic Reporting protects everyone</a:t>
            </a:r>
          </a:p>
          <a:p>
            <a:endParaRPr lang="en-US" dirty="0"/>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9870" y="4283577"/>
            <a:ext cx="2001078" cy="2001078"/>
          </a:xfrm>
          <a:prstGeom prst="rect">
            <a:avLst/>
          </a:prstGeom>
        </p:spPr>
      </p:pic>
    </p:spTree>
    <p:extLst>
      <p:ext uri="{BB962C8B-B14F-4D97-AF65-F5344CB8AC3E}">
        <p14:creationId xmlns:p14="http://schemas.microsoft.com/office/powerpoint/2010/main" val="3172142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What info is required?</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a:buClr>
                <a:srgbClr val="F4CF30"/>
              </a:buClr>
            </a:pPr>
            <a:endParaRPr lang="en-US" dirty="0"/>
          </a:p>
          <a:p>
            <a:pPr>
              <a:buClr>
                <a:srgbClr val="F4CF30"/>
              </a:buClr>
            </a:pPr>
            <a:r>
              <a:rPr lang="en-US" dirty="0"/>
              <a:t>Property type code</a:t>
            </a:r>
          </a:p>
          <a:p>
            <a:pPr>
              <a:buClr>
                <a:srgbClr val="F4CF30"/>
              </a:buClr>
            </a:pPr>
            <a:r>
              <a:rPr lang="en-US" dirty="0"/>
              <a:t>Relationship code</a:t>
            </a:r>
          </a:p>
          <a:p>
            <a:pPr>
              <a:buClr>
                <a:srgbClr val="F4CF30"/>
              </a:buClr>
            </a:pPr>
            <a:r>
              <a:rPr lang="en-US" dirty="0"/>
              <a:t>Property description</a:t>
            </a:r>
          </a:p>
          <a:p>
            <a:pPr>
              <a:buClr>
                <a:srgbClr val="F4CF30"/>
              </a:buClr>
            </a:pPr>
            <a:r>
              <a:rPr lang="en-US" dirty="0"/>
              <a:t>Owner name and address</a:t>
            </a:r>
          </a:p>
          <a:p>
            <a:pPr>
              <a:buClr>
                <a:srgbClr val="F4CF30"/>
              </a:buClr>
            </a:pPr>
            <a:r>
              <a:rPr lang="en-US" dirty="0"/>
              <a:t>Date of last activity</a:t>
            </a:r>
          </a:p>
          <a:p>
            <a:pPr>
              <a:buClr>
                <a:srgbClr val="F4CF30"/>
              </a:buClr>
            </a:pPr>
            <a:r>
              <a:rPr lang="en-US" dirty="0"/>
              <a:t>Dollar amount</a:t>
            </a:r>
          </a:p>
          <a:p>
            <a:pPr>
              <a:buClr>
                <a:srgbClr val="F4CF30"/>
              </a:buClr>
            </a:pPr>
            <a:r>
              <a:rPr lang="en-US" dirty="0"/>
              <a:t>Any additional detail you may have: ss#, date of birth, email address, etc</a:t>
            </a:r>
          </a:p>
          <a:p>
            <a:endParaRPr lang="en-US" dirty="0"/>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963"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12330">
            <a:off x="5841818" y="2391532"/>
            <a:ext cx="1523809" cy="1523809"/>
          </a:xfrm>
          <a:prstGeom prst="rect">
            <a:avLst/>
          </a:prstGeom>
        </p:spPr>
      </p:pic>
    </p:spTree>
    <p:extLst>
      <p:ext uri="{BB962C8B-B14F-4D97-AF65-F5344CB8AC3E}">
        <p14:creationId xmlns:p14="http://schemas.microsoft.com/office/powerpoint/2010/main" val="3765448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fontScale="90000"/>
          </a:bodyPr>
          <a:lstStyle/>
          <a:p>
            <a:pPr algn="ctr"/>
            <a:r>
              <a:rPr lang="en-US" b="1" dirty="0"/>
              <a:t>Electronic Reporting Options</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a:buClr>
                <a:srgbClr val="F4CF30"/>
              </a:buClr>
            </a:pPr>
            <a:endParaRPr lang="en-US" dirty="0">
              <a:latin typeface="Arial" pitchFamily="34" charset="0"/>
              <a:cs typeface="Arial" pitchFamily="34" charset="0"/>
            </a:endParaRPr>
          </a:p>
          <a:p>
            <a:pPr>
              <a:buClr>
                <a:srgbClr val="F4CF30"/>
              </a:buClr>
            </a:pPr>
            <a:r>
              <a:rPr lang="en-US" b="1" dirty="0">
                <a:latin typeface="Arial" pitchFamily="34" charset="0"/>
                <a:cs typeface="Arial" pitchFamily="34" charset="0"/>
              </a:rPr>
              <a:t>Upload a Report:  </a:t>
            </a:r>
            <a:r>
              <a:rPr lang="en-US" dirty="0">
                <a:latin typeface="Arial" pitchFamily="34" charset="0"/>
                <a:cs typeface="Arial" pitchFamily="34" charset="0"/>
              </a:rPr>
              <a:t>Use a third party software to create a Naupa File.  Upload the file on our website.</a:t>
            </a:r>
          </a:p>
          <a:p>
            <a:pPr>
              <a:buClr>
                <a:srgbClr val="F4CF30"/>
              </a:buClr>
            </a:pPr>
            <a:r>
              <a:rPr lang="en-US" b="1" dirty="0">
                <a:latin typeface="Arial" pitchFamily="34" charset="0"/>
                <a:cs typeface="Arial" pitchFamily="34" charset="0"/>
              </a:rPr>
              <a:t>Manual Online Reporting:  </a:t>
            </a:r>
            <a:r>
              <a:rPr lang="en-US" dirty="0">
                <a:latin typeface="Arial" pitchFamily="34" charset="0"/>
                <a:cs typeface="Arial" pitchFamily="34" charset="0"/>
              </a:rPr>
              <a:t>Report online for free on the Treasurer’s new website.  Each property will be hand entered individually and report submitted electronically.</a:t>
            </a:r>
          </a:p>
          <a:p>
            <a:pPr marL="0" indent="0">
              <a:buClr>
                <a:srgbClr val="F4CF30"/>
              </a:buClr>
              <a:buNone/>
            </a:pPr>
            <a:r>
              <a:rPr lang="en-US" i="1" dirty="0">
                <a:latin typeface="Arial" pitchFamily="34" charset="0"/>
                <a:cs typeface="Arial" pitchFamily="34" charset="0"/>
              </a:rPr>
              <a:t>      </a:t>
            </a:r>
            <a:endParaRPr lang="en-US" i="1" dirty="0">
              <a:ln>
                <a:solidFill>
                  <a:srgbClr val="F4CF30"/>
                </a:solidFill>
              </a:ln>
              <a:latin typeface="Arial" pitchFamily="34" charset="0"/>
              <a:cs typeface="Arial" pitchFamily="34" charset="0"/>
            </a:endParaRPr>
          </a:p>
          <a:p>
            <a:pPr marL="0" indent="0">
              <a:buNone/>
            </a:pPr>
            <a:endParaRPr lang="en-US" dirty="0"/>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spTree>
    <p:extLst>
      <p:ext uri="{BB962C8B-B14F-4D97-AF65-F5344CB8AC3E}">
        <p14:creationId xmlns:p14="http://schemas.microsoft.com/office/powerpoint/2010/main" val="4044569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Property Type Codes</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a:buClr>
                <a:srgbClr val="F4CF30"/>
              </a:buClr>
            </a:pPr>
            <a:endParaRPr lang="en-US" dirty="0"/>
          </a:p>
          <a:p>
            <a:pPr>
              <a:buClr>
                <a:srgbClr val="F4CF30"/>
              </a:buClr>
            </a:pPr>
            <a:r>
              <a:rPr lang="en-US" dirty="0"/>
              <a:t>CK13 – Vendor checks</a:t>
            </a:r>
          </a:p>
          <a:p>
            <a:pPr>
              <a:buClr>
                <a:srgbClr val="F4CF30"/>
              </a:buClr>
            </a:pPr>
            <a:r>
              <a:rPr lang="en-US" dirty="0"/>
              <a:t>MS11 – Refunds due</a:t>
            </a:r>
          </a:p>
          <a:p>
            <a:pPr>
              <a:buClr>
                <a:srgbClr val="F4CF30"/>
              </a:buClr>
            </a:pPr>
            <a:r>
              <a:rPr lang="en-US" dirty="0"/>
              <a:t>MS99 – Aggregate Misc Property</a:t>
            </a:r>
          </a:p>
          <a:p>
            <a:pPr>
              <a:buClr>
                <a:srgbClr val="F4CF30"/>
              </a:buClr>
            </a:pPr>
            <a:r>
              <a:rPr lang="en-US" dirty="0"/>
              <a:t>Entire list can be found on our website</a:t>
            </a:r>
          </a:p>
          <a:p>
            <a:endParaRPr lang="en-US" dirty="0"/>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1033" y="4218140"/>
            <a:ext cx="2042786" cy="2042786"/>
          </a:xfrm>
          <a:prstGeom prst="rect">
            <a:avLst/>
          </a:prstGeom>
        </p:spPr>
      </p:pic>
    </p:spTree>
    <p:extLst>
      <p:ext uri="{BB962C8B-B14F-4D97-AF65-F5344CB8AC3E}">
        <p14:creationId xmlns:p14="http://schemas.microsoft.com/office/powerpoint/2010/main" val="656805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Relationship Codes</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a:buClr>
                <a:srgbClr val="F4CF30"/>
              </a:buClr>
            </a:pPr>
            <a:endParaRPr lang="en-US" dirty="0"/>
          </a:p>
          <a:p>
            <a:pPr>
              <a:buClr>
                <a:srgbClr val="F4CF30"/>
              </a:buClr>
            </a:pPr>
            <a:r>
              <a:rPr lang="en-US" dirty="0"/>
              <a:t>This is the Relationship of the “Owner” to the “Property”</a:t>
            </a:r>
          </a:p>
          <a:p>
            <a:pPr>
              <a:buClr>
                <a:srgbClr val="F4CF30"/>
              </a:buClr>
            </a:pPr>
            <a:r>
              <a:rPr lang="en-US" dirty="0"/>
              <a:t>Generally, one owner properties are the “Payee” or “Primary Owner” of the funds</a:t>
            </a:r>
          </a:p>
          <a:p>
            <a:pPr>
              <a:buClr>
                <a:srgbClr val="F4CF30"/>
              </a:buClr>
            </a:pPr>
            <a:r>
              <a:rPr lang="en-US" dirty="0"/>
              <a:t>Multi Owner – use “And” or “Or” </a:t>
            </a:r>
          </a:p>
          <a:p>
            <a:pPr>
              <a:buClr>
                <a:srgbClr val="F4CF30"/>
              </a:buClr>
            </a:pPr>
            <a:r>
              <a:rPr lang="en-US" dirty="0"/>
              <a:t>Deceased – “Estate of”</a:t>
            </a:r>
          </a:p>
          <a:p>
            <a:endParaRPr lang="en-US" dirty="0"/>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1033" y="4218140"/>
            <a:ext cx="2042786" cy="2042786"/>
          </a:xfrm>
          <a:prstGeom prst="rect">
            <a:avLst/>
          </a:prstGeom>
        </p:spPr>
      </p:pic>
    </p:spTree>
    <p:extLst>
      <p:ext uri="{BB962C8B-B14F-4D97-AF65-F5344CB8AC3E}">
        <p14:creationId xmlns:p14="http://schemas.microsoft.com/office/powerpoint/2010/main" val="3765223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Website Walkthrough</a:t>
            </a:r>
          </a:p>
        </p:txBody>
      </p:sp>
      <p:sp>
        <p:nvSpPr>
          <p:cNvPr id="9" name="Content Placeholder 8"/>
          <p:cNvSpPr>
            <a:spLocks noGrp="1"/>
          </p:cNvSpPr>
          <p:nvPr>
            <p:ph idx="1"/>
          </p:nvPr>
        </p:nvSpPr>
        <p:spPr>
          <a:xfrm>
            <a:off x="0" y="1393020"/>
            <a:ext cx="8515350" cy="5117103"/>
          </a:xfrm>
          <a:solidFill>
            <a:schemeClr val="bg1"/>
          </a:solidFill>
        </p:spPr>
        <p:txBody>
          <a:bodyPr lIns="822960">
            <a:normAutofit/>
          </a:bodyPr>
          <a:lstStyle/>
          <a:p>
            <a:pPr marL="0" indent="0" algn="ctr">
              <a:buNone/>
            </a:pPr>
            <a:r>
              <a:rPr lang="en-US" sz="3600" dirty="0">
                <a:hlinkClick r:id="rId2"/>
              </a:rPr>
              <a:t>WVUnclaimedproperty.gov</a:t>
            </a:r>
            <a:endParaRPr lang="en-US" sz="3600" dirty="0"/>
          </a:p>
        </p:txBody>
      </p:sp>
      <p:pic>
        <p:nvPicPr>
          <p:cNvPr id="11"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25032"/>
            <a:ext cx="1409700" cy="120967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7" name="Picture 6">
            <a:extLst>
              <a:ext uri="{FF2B5EF4-FFF2-40B4-BE49-F238E27FC236}">
                <a16:creationId xmlns:a16="http://schemas.microsoft.com/office/drawing/2014/main" id="{7BB429EA-4967-9AC2-E279-0A01A009EA53}"/>
              </a:ext>
            </a:extLst>
          </p:cNvPr>
          <p:cNvPicPr>
            <a:picLocks noChangeAspect="1"/>
          </p:cNvPicPr>
          <p:nvPr/>
        </p:nvPicPr>
        <p:blipFill rotWithShape="1">
          <a:blip r:embed="rId5"/>
          <a:srcRect l="5779" t="6497" r="6017" b="16347"/>
          <a:stretch/>
        </p:blipFill>
        <p:spPr>
          <a:xfrm>
            <a:off x="1340239" y="2202333"/>
            <a:ext cx="6523338" cy="3090896"/>
          </a:xfrm>
          <a:prstGeom prst="rect">
            <a:avLst/>
          </a:prstGeom>
        </p:spPr>
      </p:pic>
      <p:sp>
        <p:nvSpPr>
          <p:cNvPr id="12" name="Rectangle 4"/>
          <p:cNvSpPr>
            <a:spLocks noChangeArrowheads="1"/>
          </p:cNvSpPr>
          <p:nvPr/>
        </p:nvSpPr>
        <p:spPr bwMode="auto">
          <a:xfrm>
            <a:off x="480" y="3252018"/>
            <a:ext cx="1921079" cy="923330"/>
          </a:xfrm>
          <a:prstGeom prst="rect">
            <a:avLst/>
          </a:prstGeom>
          <a:solidFill>
            <a:schemeClr val="accent4">
              <a:lumMod val="20000"/>
              <a:lumOff val="80000"/>
            </a:schemeClr>
          </a:solidFill>
          <a:ln w="9525">
            <a:solidFill>
              <a:schemeClr val="tx1"/>
            </a:solidFill>
            <a:miter lim="800000"/>
            <a:headEnd/>
            <a:tailEnd/>
          </a:ln>
        </p:spPr>
        <p:txBody>
          <a:bodyPr wrap="square" anchor="ctr">
            <a:spAutoFit/>
          </a:bodyPr>
          <a:lstStyle/>
          <a:p>
            <a:r>
              <a:rPr lang="en-US" dirty="0"/>
              <a:t>Reporting Property drop down options</a:t>
            </a:r>
          </a:p>
        </p:txBody>
      </p:sp>
      <p:sp>
        <p:nvSpPr>
          <p:cNvPr id="5" name="Right Arrow 4"/>
          <p:cNvSpPr/>
          <p:nvPr/>
        </p:nvSpPr>
        <p:spPr>
          <a:xfrm>
            <a:off x="433385" y="2751945"/>
            <a:ext cx="847038" cy="333890"/>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6987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Reporting Guidelines Page</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None/>
            </a:pPr>
            <a:r>
              <a:rPr lang="en-US" dirty="0"/>
              <a:t> </a:t>
            </a:r>
          </a:p>
          <a:p>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11"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963" y="5419210"/>
            <a:ext cx="1409700" cy="1209675"/>
          </a:xfrm>
          <a:prstGeom prst="rect">
            <a:avLst/>
          </a:prstGeom>
        </p:spPr>
      </p:pic>
      <p:pic>
        <p:nvPicPr>
          <p:cNvPr id="4" name="Picture 3">
            <a:extLst>
              <a:ext uri="{FF2B5EF4-FFF2-40B4-BE49-F238E27FC236}">
                <a16:creationId xmlns:a16="http://schemas.microsoft.com/office/drawing/2014/main" id="{D4DCA146-1B73-CBE6-B0C1-46AF803F5C65}"/>
              </a:ext>
            </a:extLst>
          </p:cNvPr>
          <p:cNvPicPr>
            <a:picLocks noChangeAspect="1"/>
          </p:cNvPicPr>
          <p:nvPr/>
        </p:nvPicPr>
        <p:blipFill>
          <a:blip r:embed="rId4"/>
          <a:stretch>
            <a:fillRect/>
          </a:stretch>
        </p:blipFill>
        <p:spPr>
          <a:xfrm>
            <a:off x="1711704" y="1449914"/>
            <a:ext cx="5252213" cy="5003313"/>
          </a:xfrm>
          <a:prstGeom prst="rect">
            <a:avLst/>
          </a:prstGeom>
        </p:spPr>
      </p:pic>
      <p:sp>
        <p:nvSpPr>
          <p:cNvPr id="16" name="Rectangle 4">
            <a:extLst>
              <a:ext uri="{FF2B5EF4-FFF2-40B4-BE49-F238E27FC236}">
                <a16:creationId xmlns:a16="http://schemas.microsoft.com/office/drawing/2014/main" id="{9060F0AF-CC16-466A-89D8-488DC555E8F5}"/>
              </a:ext>
            </a:extLst>
          </p:cNvPr>
          <p:cNvSpPr>
            <a:spLocks noChangeArrowheads="1"/>
          </p:cNvSpPr>
          <p:nvPr/>
        </p:nvSpPr>
        <p:spPr bwMode="auto">
          <a:xfrm>
            <a:off x="4877316" y="4285258"/>
            <a:ext cx="2652034" cy="923330"/>
          </a:xfrm>
          <a:prstGeom prst="rect">
            <a:avLst/>
          </a:prstGeom>
          <a:solidFill>
            <a:schemeClr val="accent4">
              <a:lumMod val="20000"/>
              <a:lumOff val="80000"/>
            </a:schemeClr>
          </a:solidFill>
          <a:ln w="9525">
            <a:solidFill>
              <a:schemeClr val="tx1"/>
            </a:solidFill>
            <a:miter lim="800000"/>
            <a:headEnd/>
            <a:tailEnd/>
          </a:ln>
        </p:spPr>
        <p:txBody>
          <a:bodyPr wrap="square" anchor="ctr">
            <a:spAutoFit/>
          </a:bodyPr>
          <a:lstStyle/>
          <a:p>
            <a:r>
              <a:rPr lang="en-US" dirty="0"/>
              <a:t>All reporting instructions will be found under the Reporting Guidelines page</a:t>
            </a:r>
          </a:p>
        </p:txBody>
      </p:sp>
    </p:spTree>
    <p:extLst>
      <p:ext uri="{BB962C8B-B14F-4D97-AF65-F5344CB8AC3E}">
        <p14:creationId xmlns:p14="http://schemas.microsoft.com/office/powerpoint/2010/main" val="2600011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Begin to File a Report</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None/>
            </a:pPr>
            <a:r>
              <a:rPr lang="en-US" dirty="0"/>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11"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27" y="5410668"/>
            <a:ext cx="1409700" cy="1209675"/>
          </a:xfrm>
          <a:prstGeom prst="rect">
            <a:avLst/>
          </a:prstGeom>
        </p:spPr>
      </p:pic>
      <p:pic>
        <p:nvPicPr>
          <p:cNvPr id="5" name="Picture 4">
            <a:extLst>
              <a:ext uri="{FF2B5EF4-FFF2-40B4-BE49-F238E27FC236}">
                <a16:creationId xmlns:a16="http://schemas.microsoft.com/office/drawing/2014/main" id="{9544619A-91F9-2335-62EC-AF8A9BD44466}"/>
              </a:ext>
            </a:extLst>
          </p:cNvPr>
          <p:cNvPicPr>
            <a:picLocks noChangeAspect="1"/>
          </p:cNvPicPr>
          <p:nvPr/>
        </p:nvPicPr>
        <p:blipFill>
          <a:blip r:embed="rId4"/>
          <a:stretch>
            <a:fillRect/>
          </a:stretch>
        </p:blipFill>
        <p:spPr>
          <a:xfrm>
            <a:off x="1187054" y="1687100"/>
            <a:ext cx="6165908" cy="4528941"/>
          </a:xfrm>
          <a:prstGeom prst="rect">
            <a:avLst/>
          </a:prstGeom>
        </p:spPr>
      </p:pic>
      <p:sp>
        <p:nvSpPr>
          <p:cNvPr id="4" name="Right Arrow 3"/>
          <p:cNvSpPr/>
          <p:nvPr/>
        </p:nvSpPr>
        <p:spPr>
          <a:xfrm rot="10800000">
            <a:off x="6928246" y="1814842"/>
            <a:ext cx="1028700" cy="310490"/>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644081" y="3074407"/>
            <a:ext cx="1871269" cy="1754326"/>
          </a:xfrm>
          <a:prstGeom prst="rect">
            <a:avLst/>
          </a:prstGeom>
          <a:solidFill>
            <a:schemeClr val="accent4">
              <a:lumMod val="20000"/>
              <a:lumOff val="80000"/>
            </a:schemeClr>
          </a:solidFill>
          <a:ln>
            <a:solidFill>
              <a:schemeClr val="tx1"/>
            </a:solidFill>
          </a:ln>
        </p:spPr>
        <p:txBody>
          <a:bodyPr wrap="square" rtlCol="0">
            <a:spAutoFit/>
          </a:bodyPr>
          <a:lstStyle/>
          <a:p>
            <a:r>
              <a:rPr lang="en-US" b="1" dirty="0"/>
              <a:t> </a:t>
            </a:r>
            <a:r>
              <a:rPr lang="en-US" dirty="0"/>
              <a:t>Select</a:t>
            </a:r>
            <a:r>
              <a:rPr lang="en-US" dirty="0">
                <a:solidFill>
                  <a:srgbClr val="FF0000"/>
                </a:solidFill>
              </a:rPr>
              <a:t> </a:t>
            </a:r>
            <a:r>
              <a:rPr lang="en-US" dirty="0"/>
              <a:t>“Enter a Manual Report” to hand enter each property on the website</a:t>
            </a:r>
          </a:p>
          <a:p>
            <a:endParaRPr lang="en-US" dirty="0"/>
          </a:p>
        </p:txBody>
      </p:sp>
    </p:spTree>
    <p:extLst>
      <p:ext uri="{BB962C8B-B14F-4D97-AF65-F5344CB8AC3E}">
        <p14:creationId xmlns:p14="http://schemas.microsoft.com/office/powerpoint/2010/main" val="2808115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Register for an Account</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None/>
            </a:pPr>
            <a:r>
              <a:rPr lang="en-US" dirty="0"/>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4" name="Picture 3">
            <a:extLst>
              <a:ext uri="{FF2B5EF4-FFF2-40B4-BE49-F238E27FC236}">
                <a16:creationId xmlns:a16="http://schemas.microsoft.com/office/drawing/2014/main" id="{FC04EF34-8504-A9FB-C91A-9A767C806EDF}"/>
              </a:ext>
            </a:extLst>
          </p:cNvPr>
          <p:cNvPicPr>
            <a:picLocks noChangeAspect="1"/>
          </p:cNvPicPr>
          <p:nvPr/>
        </p:nvPicPr>
        <p:blipFill rotWithShape="1">
          <a:blip r:embed="rId3"/>
          <a:srcRect l="1156" t="-94" b="1"/>
          <a:stretch/>
        </p:blipFill>
        <p:spPr>
          <a:xfrm>
            <a:off x="914400" y="1585520"/>
            <a:ext cx="6811861" cy="4065552"/>
          </a:xfrm>
          <a:prstGeom prst="rect">
            <a:avLst/>
          </a:prstGeom>
        </p:spPr>
      </p:pic>
      <p:pic>
        <p:nvPicPr>
          <p:cNvPr id="11" name="Content Placeholder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sp>
        <p:nvSpPr>
          <p:cNvPr id="7" name="Rectangle 6">
            <a:extLst>
              <a:ext uri="{FF2B5EF4-FFF2-40B4-BE49-F238E27FC236}">
                <a16:creationId xmlns:a16="http://schemas.microsoft.com/office/drawing/2014/main" id="{BC389CFF-37CA-41D3-9EA5-19C4DC8D5507}"/>
              </a:ext>
            </a:extLst>
          </p:cNvPr>
          <p:cNvSpPr/>
          <p:nvPr/>
        </p:nvSpPr>
        <p:spPr>
          <a:xfrm>
            <a:off x="1429910" y="4846504"/>
            <a:ext cx="2890420" cy="923330"/>
          </a:xfrm>
          <a:prstGeom prst="rect">
            <a:avLst/>
          </a:prstGeom>
          <a:solidFill>
            <a:schemeClr val="accent4">
              <a:lumMod val="20000"/>
              <a:lumOff val="80000"/>
            </a:schemeClr>
          </a:solidFill>
          <a:ln>
            <a:solidFill>
              <a:schemeClr val="tx1"/>
            </a:solidFill>
          </a:ln>
        </p:spPr>
        <p:txBody>
          <a:bodyPr wrap="square">
            <a:spAutoFit/>
          </a:bodyPr>
          <a:lstStyle/>
          <a:p>
            <a:pPr eaLnBrk="1" hangingPunct="1">
              <a:spcBef>
                <a:spcPct val="30000"/>
              </a:spcBef>
            </a:pPr>
            <a:r>
              <a:rPr lang="en-US" dirty="0"/>
              <a:t>Enter your Email address and select “Register” to begin your report</a:t>
            </a:r>
          </a:p>
        </p:txBody>
      </p:sp>
      <p:sp>
        <p:nvSpPr>
          <p:cNvPr id="5" name="Right Arrow 3">
            <a:extLst>
              <a:ext uri="{FF2B5EF4-FFF2-40B4-BE49-F238E27FC236}">
                <a16:creationId xmlns:a16="http://schemas.microsoft.com/office/drawing/2014/main" id="{FF160A24-DAD3-A8FB-169C-5E8783FF1FA1}"/>
              </a:ext>
            </a:extLst>
          </p:cNvPr>
          <p:cNvSpPr/>
          <p:nvPr/>
        </p:nvSpPr>
        <p:spPr>
          <a:xfrm>
            <a:off x="125310" y="3191875"/>
            <a:ext cx="903389" cy="310490"/>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077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Obtain your Secret Key</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None/>
            </a:pPr>
            <a:r>
              <a:rPr lang="en-US" dirty="0"/>
              <a:t> </a:t>
            </a: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sp>
        <p:nvSpPr>
          <p:cNvPr id="5" name="TextBox 4"/>
          <p:cNvSpPr txBox="1"/>
          <p:nvPr/>
        </p:nvSpPr>
        <p:spPr>
          <a:xfrm>
            <a:off x="2200275" y="5473852"/>
            <a:ext cx="5448300" cy="646331"/>
          </a:xfrm>
          <a:prstGeom prst="rect">
            <a:avLst/>
          </a:prstGeom>
          <a:solidFill>
            <a:schemeClr val="accent4">
              <a:lumMod val="20000"/>
              <a:lumOff val="8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US" dirty="0"/>
              <a:t>You MUST remember your secret key to leave and come back to your report.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32094">
            <a:off x="1604129" y="5352712"/>
            <a:ext cx="880583" cy="849134"/>
          </a:xfrm>
          <a:prstGeom prst="rect">
            <a:avLst/>
          </a:prstGeom>
        </p:spPr>
      </p:pic>
      <p:pic>
        <p:nvPicPr>
          <p:cNvPr id="4" name="Picture 3">
            <a:extLst>
              <a:ext uri="{FF2B5EF4-FFF2-40B4-BE49-F238E27FC236}">
                <a16:creationId xmlns:a16="http://schemas.microsoft.com/office/drawing/2014/main" id="{F49ECF1F-C751-DDD7-AF5D-087D579F106F}"/>
              </a:ext>
            </a:extLst>
          </p:cNvPr>
          <p:cNvPicPr>
            <a:picLocks noChangeAspect="1"/>
          </p:cNvPicPr>
          <p:nvPr/>
        </p:nvPicPr>
        <p:blipFill>
          <a:blip r:embed="rId5"/>
          <a:stretch>
            <a:fillRect/>
          </a:stretch>
        </p:blipFill>
        <p:spPr>
          <a:xfrm>
            <a:off x="1333500" y="1484025"/>
            <a:ext cx="6315075" cy="3898823"/>
          </a:xfrm>
          <a:prstGeom prst="rect">
            <a:avLst/>
          </a:prstGeom>
        </p:spPr>
      </p:pic>
      <p:sp>
        <p:nvSpPr>
          <p:cNvPr id="7" name="Rectangle 6">
            <a:extLst>
              <a:ext uri="{FF2B5EF4-FFF2-40B4-BE49-F238E27FC236}">
                <a16:creationId xmlns:a16="http://schemas.microsoft.com/office/drawing/2014/main" id="{E87D5829-6919-DBB5-972C-8DBB1EBC8FE6}"/>
              </a:ext>
            </a:extLst>
          </p:cNvPr>
          <p:cNvSpPr/>
          <p:nvPr/>
        </p:nvSpPr>
        <p:spPr>
          <a:xfrm>
            <a:off x="3578166" y="4899171"/>
            <a:ext cx="1359017" cy="339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A4963C1-4876-4D64-6A95-5D58C59D237C}"/>
              </a:ext>
            </a:extLst>
          </p:cNvPr>
          <p:cNvSpPr/>
          <p:nvPr/>
        </p:nvSpPr>
        <p:spPr>
          <a:xfrm>
            <a:off x="1495425" y="3263317"/>
            <a:ext cx="5655017" cy="1656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8576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Identifying the Basics</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a:buClr>
                <a:srgbClr val="F4CF30"/>
              </a:buClr>
            </a:pPr>
            <a:endParaRPr lang="en-US" dirty="0"/>
          </a:p>
          <a:p>
            <a:pPr>
              <a:buClr>
                <a:srgbClr val="F4CF30"/>
              </a:buClr>
            </a:pPr>
            <a:r>
              <a:rPr lang="en-US" b="1" dirty="0"/>
              <a:t>What</a:t>
            </a:r>
            <a:r>
              <a:rPr lang="en-US" dirty="0"/>
              <a:t> type of property to report</a:t>
            </a:r>
          </a:p>
          <a:p>
            <a:pPr>
              <a:buClr>
                <a:srgbClr val="F4CF30"/>
              </a:buClr>
            </a:pPr>
            <a:r>
              <a:rPr lang="en-US" b="1" dirty="0"/>
              <a:t>Where </a:t>
            </a:r>
            <a:r>
              <a:rPr lang="en-US" dirty="0"/>
              <a:t>and</a:t>
            </a:r>
            <a:r>
              <a:rPr lang="en-US" b="1" dirty="0"/>
              <a:t> When </a:t>
            </a:r>
            <a:r>
              <a:rPr lang="en-US" dirty="0"/>
              <a:t>to report</a:t>
            </a:r>
          </a:p>
          <a:p>
            <a:pPr>
              <a:buClr>
                <a:srgbClr val="F4CF30"/>
              </a:buClr>
            </a:pPr>
            <a:r>
              <a:rPr lang="en-US" b="1" dirty="0"/>
              <a:t>How</a:t>
            </a:r>
            <a:r>
              <a:rPr lang="en-US" dirty="0"/>
              <a:t> to report</a:t>
            </a:r>
          </a:p>
          <a:p>
            <a:pPr>
              <a:buClr>
                <a:srgbClr val="F4CF30"/>
              </a:buClr>
            </a:pPr>
            <a:r>
              <a:rPr lang="en-US" b="1" dirty="0"/>
              <a:t>How</a:t>
            </a:r>
            <a:r>
              <a:rPr lang="en-US" dirty="0"/>
              <a:t> to claim back property</a:t>
            </a: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0752" y="4623164"/>
            <a:ext cx="2382496" cy="1683631"/>
          </a:xfrm>
          <a:prstGeom prst="rect">
            <a:avLst/>
          </a:prstGeom>
        </p:spPr>
      </p:pic>
    </p:spTree>
    <p:extLst>
      <p:ext uri="{BB962C8B-B14F-4D97-AF65-F5344CB8AC3E}">
        <p14:creationId xmlns:p14="http://schemas.microsoft.com/office/powerpoint/2010/main" val="139361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826" y="249159"/>
            <a:ext cx="6567094" cy="1025099"/>
          </a:xfrm>
        </p:spPr>
        <p:txBody>
          <a:bodyPr>
            <a:normAutofit/>
          </a:bodyPr>
          <a:lstStyle/>
          <a:p>
            <a:pPr algn="ctr"/>
            <a:r>
              <a:rPr lang="en-US" sz="4000" b="1" dirty="0"/>
              <a:t>Login with your Email and Key</a:t>
            </a:r>
          </a:p>
        </p:txBody>
      </p:sp>
      <p:sp>
        <p:nvSpPr>
          <p:cNvPr id="9" name="Content Placeholder 8"/>
          <p:cNvSpPr>
            <a:spLocks noGrp="1"/>
          </p:cNvSpPr>
          <p:nvPr>
            <p:ph idx="1"/>
          </p:nvPr>
        </p:nvSpPr>
        <p:spPr>
          <a:xfrm>
            <a:off x="0" y="1322126"/>
            <a:ext cx="8515350" cy="5117103"/>
          </a:xfrm>
          <a:solidFill>
            <a:schemeClr val="bg1"/>
          </a:solidFill>
        </p:spPr>
        <p:txBody>
          <a:bodyPr lIns="822960"/>
          <a:lstStyle/>
          <a:p>
            <a:pPr marL="0" indent="0">
              <a:buNone/>
            </a:pPr>
            <a:r>
              <a:rPr lang="en-US" dirty="0"/>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11"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57" y="5419210"/>
            <a:ext cx="1409700" cy="1209675"/>
          </a:xfrm>
          <a:prstGeom prst="rect">
            <a:avLst/>
          </a:prstGeom>
        </p:spPr>
      </p:pic>
      <p:sp>
        <p:nvSpPr>
          <p:cNvPr id="8" name="Rectangle 7">
            <a:extLst>
              <a:ext uri="{FF2B5EF4-FFF2-40B4-BE49-F238E27FC236}">
                <a16:creationId xmlns:a16="http://schemas.microsoft.com/office/drawing/2014/main" id="{55864BE0-1576-4D57-868A-236CA70526D6}"/>
              </a:ext>
            </a:extLst>
          </p:cNvPr>
          <p:cNvSpPr/>
          <p:nvPr/>
        </p:nvSpPr>
        <p:spPr>
          <a:xfrm>
            <a:off x="3327400" y="5353716"/>
            <a:ext cx="2768600" cy="646331"/>
          </a:xfrm>
          <a:prstGeom prst="rect">
            <a:avLst/>
          </a:prstGeom>
          <a:solidFill>
            <a:schemeClr val="accent4">
              <a:lumMod val="20000"/>
              <a:lumOff val="80000"/>
            </a:schemeClr>
          </a:solidFill>
          <a:ln>
            <a:solidFill>
              <a:schemeClr val="tx1"/>
            </a:solidFill>
          </a:ln>
        </p:spPr>
        <p:txBody>
          <a:bodyPr wrap="square">
            <a:spAutoFit/>
          </a:bodyPr>
          <a:lstStyle/>
          <a:p>
            <a:pPr eaLnBrk="1" hangingPunct="1">
              <a:spcBef>
                <a:spcPct val="30000"/>
              </a:spcBef>
            </a:pPr>
            <a:r>
              <a:rPr lang="en-US" dirty="0"/>
              <a:t>Enter your Email address and Secret Key to Login</a:t>
            </a:r>
          </a:p>
        </p:txBody>
      </p:sp>
      <p:pic>
        <p:nvPicPr>
          <p:cNvPr id="4" name="Picture 3">
            <a:extLst>
              <a:ext uri="{FF2B5EF4-FFF2-40B4-BE49-F238E27FC236}">
                <a16:creationId xmlns:a16="http://schemas.microsoft.com/office/drawing/2014/main" id="{4214F94C-8483-8C3F-9C63-82C06AD9908E}"/>
              </a:ext>
            </a:extLst>
          </p:cNvPr>
          <p:cNvPicPr>
            <a:picLocks noChangeAspect="1"/>
          </p:cNvPicPr>
          <p:nvPr/>
        </p:nvPicPr>
        <p:blipFill>
          <a:blip r:embed="rId4"/>
          <a:stretch>
            <a:fillRect/>
          </a:stretch>
        </p:blipFill>
        <p:spPr>
          <a:xfrm>
            <a:off x="1317072" y="1608942"/>
            <a:ext cx="6249798" cy="3640115"/>
          </a:xfrm>
          <a:prstGeom prst="rect">
            <a:avLst/>
          </a:prstGeom>
        </p:spPr>
      </p:pic>
      <p:sp>
        <p:nvSpPr>
          <p:cNvPr id="5" name="Right Arrow 3">
            <a:extLst>
              <a:ext uri="{FF2B5EF4-FFF2-40B4-BE49-F238E27FC236}">
                <a16:creationId xmlns:a16="http://schemas.microsoft.com/office/drawing/2014/main" id="{44874537-F028-36DE-543F-B647CFA134F4}"/>
              </a:ext>
            </a:extLst>
          </p:cNvPr>
          <p:cNvSpPr/>
          <p:nvPr/>
        </p:nvSpPr>
        <p:spPr>
          <a:xfrm rot="10800000">
            <a:off x="6538170" y="4890229"/>
            <a:ext cx="1028700" cy="310490"/>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845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Enter Holder Information</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None/>
            </a:pPr>
            <a:r>
              <a:rPr lang="en-US" dirty="0"/>
              <a:t> </a:t>
            </a: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57"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sp>
        <p:nvSpPr>
          <p:cNvPr id="8" name="TextBox 7">
            <a:extLst>
              <a:ext uri="{FF2B5EF4-FFF2-40B4-BE49-F238E27FC236}">
                <a16:creationId xmlns:a16="http://schemas.microsoft.com/office/drawing/2014/main" id="{9AFB27D2-A1A7-4A54-9B63-E4AE0A05649C}"/>
              </a:ext>
            </a:extLst>
          </p:cNvPr>
          <p:cNvSpPr txBox="1"/>
          <p:nvPr/>
        </p:nvSpPr>
        <p:spPr>
          <a:xfrm>
            <a:off x="2146696" y="5654715"/>
            <a:ext cx="5184546" cy="369332"/>
          </a:xfrm>
          <a:prstGeom prst="rect">
            <a:avLst/>
          </a:prstGeom>
          <a:solidFill>
            <a:schemeClr val="accent4">
              <a:lumMod val="20000"/>
              <a:lumOff val="80000"/>
            </a:schemeClr>
          </a:solidFill>
          <a:ln>
            <a:solidFill>
              <a:schemeClr val="tx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All fields with a Red Asterisk are required fields.</a:t>
            </a:r>
          </a:p>
        </p:txBody>
      </p:sp>
      <p:pic>
        <p:nvPicPr>
          <p:cNvPr id="7" name="Picture 6">
            <a:extLst>
              <a:ext uri="{FF2B5EF4-FFF2-40B4-BE49-F238E27FC236}">
                <a16:creationId xmlns:a16="http://schemas.microsoft.com/office/drawing/2014/main" id="{E911D196-58AA-4ABB-84DF-13A250203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32094">
            <a:off x="1592811" y="5362538"/>
            <a:ext cx="880583" cy="849134"/>
          </a:xfrm>
          <a:prstGeom prst="rect">
            <a:avLst/>
          </a:prstGeom>
        </p:spPr>
      </p:pic>
      <p:pic>
        <p:nvPicPr>
          <p:cNvPr id="3" name="Picture 2">
            <a:extLst>
              <a:ext uri="{FF2B5EF4-FFF2-40B4-BE49-F238E27FC236}">
                <a16:creationId xmlns:a16="http://schemas.microsoft.com/office/drawing/2014/main" id="{4121C0F6-D75A-4ED9-A6B1-8BD4B4AACFF7}"/>
              </a:ext>
            </a:extLst>
          </p:cNvPr>
          <p:cNvPicPr>
            <a:picLocks noChangeAspect="1"/>
          </p:cNvPicPr>
          <p:nvPr/>
        </p:nvPicPr>
        <p:blipFill>
          <a:blip r:embed="rId5"/>
          <a:stretch>
            <a:fillRect/>
          </a:stretch>
        </p:blipFill>
        <p:spPr>
          <a:xfrm>
            <a:off x="1322713" y="1540336"/>
            <a:ext cx="6008529" cy="3878874"/>
          </a:xfrm>
          <a:prstGeom prst="rect">
            <a:avLst/>
          </a:prstGeom>
        </p:spPr>
      </p:pic>
    </p:spTree>
    <p:extLst>
      <p:ext uri="{BB962C8B-B14F-4D97-AF65-F5344CB8AC3E}">
        <p14:creationId xmlns:p14="http://schemas.microsoft.com/office/powerpoint/2010/main" val="560107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fontScale="90000"/>
          </a:bodyPr>
          <a:lstStyle/>
          <a:p>
            <a:pPr algn="ctr"/>
            <a:r>
              <a:rPr lang="en-US" b="1" dirty="0"/>
              <a:t>Review Holder Info / Create a Record</a:t>
            </a:r>
          </a:p>
        </p:txBody>
      </p:sp>
      <p:sp>
        <p:nvSpPr>
          <p:cNvPr id="9" name="Content Placeholder 8"/>
          <p:cNvSpPr>
            <a:spLocks noGrp="1"/>
          </p:cNvSpPr>
          <p:nvPr>
            <p:ph idx="1"/>
          </p:nvPr>
        </p:nvSpPr>
        <p:spPr>
          <a:xfrm>
            <a:off x="0" y="1408450"/>
            <a:ext cx="8515350" cy="5117103"/>
          </a:xfrm>
          <a:solidFill>
            <a:schemeClr val="bg1"/>
          </a:solidFill>
        </p:spPr>
        <p:txBody>
          <a:bodyPr lIns="822960"/>
          <a:lstStyle/>
          <a:p>
            <a:pPr marL="0" indent="0">
              <a:buNone/>
            </a:pPr>
            <a:r>
              <a:rPr lang="en-US" dirty="0"/>
              <a:t> </a:t>
            </a: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38925"/>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6" name="Picture 5">
            <a:extLst>
              <a:ext uri="{FF2B5EF4-FFF2-40B4-BE49-F238E27FC236}">
                <a16:creationId xmlns:a16="http://schemas.microsoft.com/office/drawing/2014/main" id="{F9C58AC4-9294-8C19-08AA-7452CDE6E5EC}"/>
              </a:ext>
            </a:extLst>
          </p:cNvPr>
          <p:cNvPicPr>
            <a:picLocks noChangeAspect="1"/>
          </p:cNvPicPr>
          <p:nvPr/>
        </p:nvPicPr>
        <p:blipFill>
          <a:blip r:embed="rId4"/>
          <a:stretch>
            <a:fillRect/>
          </a:stretch>
        </p:blipFill>
        <p:spPr>
          <a:xfrm>
            <a:off x="1105987" y="1386256"/>
            <a:ext cx="6604185" cy="5052169"/>
          </a:xfrm>
          <a:prstGeom prst="rect">
            <a:avLst/>
          </a:prstGeom>
        </p:spPr>
      </p:pic>
      <p:sp>
        <p:nvSpPr>
          <p:cNvPr id="5" name="Right Arrow 3">
            <a:extLst>
              <a:ext uri="{FF2B5EF4-FFF2-40B4-BE49-F238E27FC236}">
                <a16:creationId xmlns:a16="http://schemas.microsoft.com/office/drawing/2014/main" id="{DEAF3F89-508C-7EE9-7280-67403B39E578}"/>
              </a:ext>
            </a:extLst>
          </p:cNvPr>
          <p:cNvSpPr/>
          <p:nvPr/>
        </p:nvSpPr>
        <p:spPr>
          <a:xfrm rot="10800000">
            <a:off x="5103652" y="6013718"/>
            <a:ext cx="1062255" cy="496405"/>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9129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Add First Owner</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None/>
            </a:pPr>
            <a:r>
              <a:rPr lang="en-US" dirty="0"/>
              <a:t> </a:t>
            </a: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37" y="5418176"/>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sp>
        <p:nvSpPr>
          <p:cNvPr id="7" name="TextBox 6">
            <a:extLst>
              <a:ext uri="{FF2B5EF4-FFF2-40B4-BE49-F238E27FC236}">
                <a16:creationId xmlns:a16="http://schemas.microsoft.com/office/drawing/2014/main" id="{ABEA833C-0B9B-470F-93C2-A502AD217DB6}"/>
              </a:ext>
            </a:extLst>
          </p:cNvPr>
          <p:cNvSpPr txBox="1"/>
          <p:nvPr/>
        </p:nvSpPr>
        <p:spPr>
          <a:xfrm>
            <a:off x="2595342" y="5141813"/>
            <a:ext cx="3716693" cy="923330"/>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Properties are added in a Two-Step Process.  Each entry will have an Owner screen and a Property screen</a:t>
            </a:r>
          </a:p>
        </p:txBody>
      </p:sp>
      <p:pic>
        <p:nvPicPr>
          <p:cNvPr id="3" name="Picture 2">
            <a:extLst>
              <a:ext uri="{FF2B5EF4-FFF2-40B4-BE49-F238E27FC236}">
                <a16:creationId xmlns:a16="http://schemas.microsoft.com/office/drawing/2014/main" id="{9A429E37-350B-491D-A910-29954A113C84}"/>
              </a:ext>
            </a:extLst>
          </p:cNvPr>
          <p:cNvPicPr>
            <a:picLocks noChangeAspect="1"/>
          </p:cNvPicPr>
          <p:nvPr/>
        </p:nvPicPr>
        <p:blipFill>
          <a:blip r:embed="rId4"/>
          <a:stretch>
            <a:fillRect/>
          </a:stretch>
        </p:blipFill>
        <p:spPr>
          <a:xfrm>
            <a:off x="566813" y="1600199"/>
            <a:ext cx="7482980" cy="3334435"/>
          </a:xfrm>
          <a:prstGeom prst="rect">
            <a:avLst/>
          </a:prstGeom>
        </p:spPr>
      </p:pic>
      <p:sp>
        <p:nvSpPr>
          <p:cNvPr id="5" name="Right Arrow 3">
            <a:extLst>
              <a:ext uri="{FF2B5EF4-FFF2-40B4-BE49-F238E27FC236}">
                <a16:creationId xmlns:a16="http://schemas.microsoft.com/office/drawing/2014/main" id="{CB04C91F-C517-0C10-AB31-F661E7848615}"/>
              </a:ext>
            </a:extLst>
          </p:cNvPr>
          <p:cNvSpPr/>
          <p:nvPr/>
        </p:nvSpPr>
        <p:spPr>
          <a:xfrm rot="16200000">
            <a:off x="1206359" y="5185920"/>
            <a:ext cx="1028700" cy="346696"/>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2118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Add Owner and Save</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None/>
            </a:pPr>
            <a:r>
              <a:rPr lang="en-US" dirty="0"/>
              <a:t> </a:t>
            </a: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sp>
        <p:nvSpPr>
          <p:cNvPr id="12" name="TextBox 11">
            <a:extLst>
              <a:ext uri="{FF2B5EF4-FFF2-40B4-BE49-F238E27FC236}">
                <a16:creationId xmlns:a16="http://schemas.microsoft.com/office/drawing/2014/main" id="{D17058AE-74BD-40D5-8928-5542D3D47D38}"/>
              </a:ext>
            </a:extLst>
          </p:cNvPr>
          <p:cNvSpPr txBox="1"/>
          <p:nvPr/>
        </p:nvSpPr>
        <p:spPr>
          <a:xfrm>
            <a:off x="2332152" y="5802885"/>
            <a:ext cx="5184546" cy="646331"/>
          </a:xfrm>
          <a:prstGeom prst="rect">
            <a:avLst/>
          </a:prstGeom>
          <a:solidFill>
            <a:schemeClr val="accent4">
              <a:lumMod val="20000"/>
              <a:lumOff val="80000"/>
            </a:schemeClr>
          </a:solidFill>
          <a:ln>
            <a:solidFill>
              <a:schemeClr val="tx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more information provided, the easier it is to return funds to the rightful owner.</a:t>
            </a:r>
          </a:p>
        </p:txBody>
      </p:sp>
      <p:pic>
        <p:nvPicPr>
          <p:cNvPr id="7" name="Picture 6">
            <a:extLst>
              <a:ext uri="{FF2B5EF4-FFF2-40B4-BE49-F238E27FC236}">
                <a16:creationId xmlns:a16="http://schemas.microsoft.com/office/drawing/2014/main" id="{826B3BF8-F6E1-43F8-8375-32291696C0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42658">
            <a:off x="1759773" y="5621824"/>
            <a:ext cx="950532" cy="916584"/>
          </a:xfrm>
          <a:prstGeom prst="rect">
            <a:avLst/>
          </a:prstGeom>
        </p:spPr>
      </p:pic>
      <p:pic>
        <p:nvPicPr>
          <p:cNvPr id="3" name="Picture 2">
            <a:extLst>
              <a:ext uri="{FF2B5EF4-FFF2-40B4-BE49-F238E27FC236}">
                <a16:creationId xmlns:a16="http://schemas.microsoft.com/office/drawing/2014/main" id="{20473FAB-CCD9-4208-99F6-7E03D1CCE9D6}"/>
              </a:ext>
            </a:extLst>
          </p:cNvPr>
          <p:cNvPicPr>
            <a:picLocks noChangeAspect="1"/>
          </p:cNvPicPr>
          <p:nvPr/>
        </p:nvPicPr>
        <p:blipFill>
          <a:blip r:embed="rId5"/>
          <a:stretch>
            <a:fillRect/>
          </a:stretch>
        </p:blipFill>
        <p:spPr>
          <a:xfrm>
            <a:off x="1665401" y="1399312"/>
            <a:ext cx="5184547" cy="4146284"/>
          </a:xfrm>
          <a:prstGeom prst="rect">
            <a:avLst/>
          </a:prstGeom>
        </p:spPr>
      </p:pic>
      <p:sp>
        <p:nvSpPr>
          <p:cNvPr id="5" name="Right Arrow 3">
            <a:extLst>
              <a:ext uri="{FF2B5EF4-FFF2-40B4-BE49-F238E27FC236}">
                <a16:creationId xmlns:a16="http://schemas.microsoft.com/office/drawing/2014/main" id="{BDD4EB57-733E-7EC4-ED2A-C7805003E56E}"/>
              </a:ext>
            </a:extLst>
          </p:cNvPr>
          <p:cNvSpPr/>
          <p:nvPr/>
        </p:nvSpPr>
        <p:spPr>
          <a:xfrm>
            <a:off x="4511622" y="3778223"/>
            <a:ext cx="1028700" cy="346696"/>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5168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Add First Property</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None/>
            </a:pPr>
            <a:r>
              <a:rPr lang="en-US" dirty="0"/>
              <a:t> </a:t>
            </a: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sp>
        <p:nvSpPr>
          <p:cNvPr id="12" name="TextBox 11">
            <a:extLst>
              <a:ext uri="{FF2B5EF4-FFF2-40B4-BE49-F238E27FC236}">
                <a16:creationId xmlns:a16="http://schemas.microsoft.com/office/drawing/2014/main" id="{75242163-0969-472F-8E72-3E3C981F0A45}"/>
              </a:ext>
            </a:extLst>
          </p:cNvPr>
          <p:cNvSpPr txBox="1"/>
          <p:nvPr/>
        </p:nvSpPr>
        <p:spPr>
          <a:xfrm>
            <a:off x="2709643" y="4937516"/>
            <a:ext cx="3426463" cy="923330"/>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Verify the name and address appear correct before adding the Property information</a:t>
            </a:r>
          </a:p>
        </p:txBody>
      </p:sp>
      <p:pic>
        <p:nvPicPr>
          <p:cNvPr id="3" name="Picture 2">
            <a:extLst>
              <a:ext uri="{FF2B5EF4-FFF2-40B4-BE49-F238E27FC236}">
                <a16:creationId xmlns:a16="http://schemas.microsoft.com/office/drawing/2014/main" id="{A3C71754-5689-41BA-A113-AABE81BDBAEE}"/>
              </a:ext>
            </a:extLst>
          </p:cNvPr>
          <p:cNvPicPr>
            <a:picLocks noChangeAspect="1"/>
          </p:cNvPicPr>
          <p:nvPr/>
        </p:nvPicPr>
        <p:blipFill>
          <a:blip r:embed="rId4"/>
          <a:stretch>
            <a:fillRect/>
          </a:stretch>
        </p:blipFill>
        <p:spPr>
          <a:xfrm>
            <a:off x="897097" y="1641510"/>
            <a:ext cx="6594271" cy="2982204"/>
          </a:xfrm>
          <a:prstGeom prst="rect">
            <a:avLst/>
          </a:prstGeom>
        </p:spPr>
      </p:pic>
      <p:sp>
        <p:nvSpPr>
          <p:cNvPr id="5" name="Right Arrow 3">
            <a:extLst>
              <a:ext uri="{FF2B5EF4-FFF2-40B4-BE49-F238E27FC236}">
                <a16:creationId xmlns:a16="http://schemas.microsoft.com/office/drawing/2014/main" id="{858A32B0-D6CA-2C90-885E-F246713C84C4}"/>
              </a:ext>
            </a:extLst>
          </p:cNvPr>
          <p:cNvSpPr/>
          <p:nvPr/>
        </p:nvSpPr>
        <p:spPr>
          <a:xfrm>
            <a:off x="5233076" y="2335316"/>
            <a:ext cx="1028700" cy="346696"/>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5336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Add a new Property</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None/>
            </a:pPr>
            <a:endParaRPr lang="en-US" dirty="0"/>
          </a:p>
          <a:p>
            <a:pPr marL="0" indent="0">
              <a:buNone/>
            </a:pP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11"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7" name="Picture 6">
            <a:extLst>
              <a:ext uri="{FF2B5EF4-FFF2-40B4-BE49-F238E27FC236}">
                <a16:creationId xmlns:a16="http://schemas.microsoft.com/office/drawing/2014/main" id="{75895815-0B47-8A92-FF83-8F1F6D2981FC}"/>
              </a:ext>
            </a:extLst>
          </p:cNvPr>
          <p:cNvPicPr>
            <a:picLocks noChangeAspect="1"/>
          </p:cNvPicPr>
          <p:nvPr/>
        </p:nvPicPr>
        <p:blipFill>
          <a:blip r:embed="rId4"/>
          <a:stretch>
            <a:fillRect/>
          </a:stretch>
        </p:blipFill>
        <p:spPr>
          <a:xfrm>
            <a:off x="1333500" y="1499247"/>
            <a:ext cx="5581903" cy="4904647"/>
          </a:xfrm>
          <a:prstGeom prst="rect">
            <a:avLst/>
          </a:prstGeom>
        </p:spPr>
      </p:pic>
      <p:sp>
        <p:nvSpPr>
          <p:cNvPr id="5" name="Rectangle 4">
            <a:extLst>
              <a:ext uri="{FF2B5EF4-FFF2-40B4-BE49-F238E27FC236}">
                <a16:creationId xmlns:a16="http://schemas.microsoft.com/office/drawing/2014/main" id="{F2C0ADA4-887C-4F97-98AE-71047A0F142A}"/>
              </a:ext>
            </a:extLst>
          </p:cNvPr>
          <p:cNvSpPr/>
          <p:nvPr/>
        </p:nvSpPr>
        <p:spPr>
          <a:xfrm>
            <a:off x="1333500" y="5868811"/>
            <a:ext cx="1652631" cy="310471"/>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ight Arrow 3">
            <a:extLst>
              <a:ext uri="{FF2B5EF4-FFF2-40B4-BE49-F238E27FC236}">
                <a16:creationId xmlns:a16="http://schemas.microsoft.com/office/drawing/2014/main" id="{E5F81638-3F1C-D25D-AF27-AAD3EA55262E}"/>
              </a:ext>
            </a:extLst>
          </p:cNvPr>
          <p:cNvSpPr/>
          <p:nvPr/>
        </p:nvSpPr>
        <p:spPr>
          <a:xfrm rot="10800000">
            <a:off x="4167721" y="3429000"/>
            <a:ext cx="1028700" cy="346696"/>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6983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fontScale="90000"/>
          </a:bodyPr>
          <a:lstStyle/>
          <a:p>
            <a:pPr algn="ctr"/>
            <a:r>
              <a:rPr lang="en-US" b="1" dirty="0"/>
              <a:t>Add property information / Save</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None/>
            </a:pPr>
            <a:r>
              <a:rPr lang="en-US" dirty="0"/>
              <a:t> </a:t>
            </a: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79" y="5405223"/>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7" name="Picture 6">
            <a:extLst>
              <a:ext uri="{FF2B5EF4-FFF2-40B4-BE49-F238E27FC236}">
                <a16:creationId xmlns:a16="http://schemas.microsoft.com/office/drawing/2014/main" id="{F2ABF267-C3D9-FCD5-D93A-A8AF86A0F701}"/>
              </a:ext>
            </a:extLst>
          </p:cNvPr>
          <p:cNvPicPr>
            <a:picLocks noChangeAspect="1"/>
          </p:cNvPicPr>
          <p:nvPr/>
        </p:nvPicPr>
        <p:blipFill>
          <a:blip r:embed="rId4"/>
          <a:stretch>
            <a:fillRect/>
          </a:stretch>
        </p:blipFill>
        <p:spPr>
          <a:xfrm>
            <a:off x="1151162" y="1623311"/>
            <a:ext cx="6841675" cy="4106349"/>
          </a:xfrm>
          <a:prstGeom prst="rect">
            <a:avLst/>
          </a:prstGeom>
        </p:spPr>
      </p:pic>
      <p:sp>
        <p:nvSpPr>
          <p:cNvPr id="6" name="Right Arrow 3">
            <a:extLst>
              <a:ext uri="{FF2B5EF4-FFF2-40B4-BE49-F238E27FC236}">
                <a16:creationId xmlns:a16="http://schemas.microsoft.com/office/drawing/2014/main" id="{C8295FA4-D0FF-15C0-A18E-15F2067AE862}"/>
              </a:ext>
            </a:extLst>
          </p:cNvPr>
          <p:cNvSpPr/>
          <p:nvPr/>
        </p:nvSpPr>
        <p:spPr>
          <a:xfrm>
            <a:off x="5622684" y="4535538"/>
            <a:ext cx="1028700" cy="346696"/>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743584" y="5712465"/>
            <a:ext cx="4483360" cy="646331"/>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Start Date:  Date of last activity (last contact) or check date</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32094">
            <a:off x="2052271" y="5645444"/>
            <a:ext cx="880583" cy="849134"/>
          </a:xfrm>
          <a:prstGeom prst="rect">
            <a:avLst/>
          </a:prstGeom>
        </p:spPr>
      </p:pic>
    </p:spTree>
    <p:extLst>
      <p:ext uri="{BB962C8B-B14F-4D97-AF65-F5344CB8AC3E}">
        <p14:creationId xmlns:p14="http://schemas.microsoft.com/office/powerpoint/2010/main" val="801318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Properties will save</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None/>
            </a:pPr>
            <a:r>
              <a:rPr lang="en-US" dirty="0"/>
              <a:t> </a:t>
            </a: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sp>
        <p:nvSpPr>
          <p:cNvPr id="8" name="TextBox 7">
            <a:extLst>
              <a:ext uri="{FF2B5EF4-FFF2-40B4-BE49-F238E27FC236}">
                <a16:creationId xmlns:a16="http://schemas.microsoft.com/office/drawing/2014/main" id="{AD8691A2-0710-6E52-B59D-D71658069CF9}"/>
              </a:ext>
            </a:extLst>
          </p:cNvPr>
          <p:cNvSpPr txBox="1"/>
          <p:nvPr/>
        </p:nvSpPr>
        <p:spPr>
          <a:xfrm>
            <a:off x="2502242" y="5231002"/>
            <a:ext cx="4648200" cy="646331"/>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property information looks correct, go to Report Summary</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60556">
            <a:off x="1764749" y="5120278"/>
            <a:ext cx="969354" cy="934734"/>
          </a:xfrm>
          <a:prstGeom prst="rect">
            <a:avLst/>
          </a:prstGeom>
        </p:spPr>
      </p:pic>
      <p:pic>
        <p:nvPicPr>
          <p:cNvPr id="12" name="Picture 11">
            <a:extLst>
              <a:ext uri="{FF2B5EF4-FFF2-40B4-BE49-F238E27FC236}">
                <a16:creationId xmlns:a16="http://schemas.microsoft.com/office/drawing/2014/main" id="{BA943083-A556-8C1E-D63A-58B8694D02FE}"/>
              </a:ext>
            </a:extLst>
          </p:cNvPr>
          <p:cNvPicPr>
            <a:picLocks noChangeAspect="1"/>
          </p:cNvPicPr>
          <p:nvPr/>
        </p:nvPicPr>
        <p:blipFill>
          <a:blip r:embed="rId5"/>
          <a:stretch>
            <a:fillRect/>
          </a:stretch>
        </p:blipFill>
        <p:spPr>
          <a:xfrm>
            <a:off x="486194" y="1677107"/>
            <a:ext cx="7508274" cy="2669445"/>
          </a:xfrm>
          <a:prstGeom prst="rect">
            <a:avLst/>
          </a:prstGeom>
        </p:spPr>
      </p:pic>
      <p:sp>
        <p:nvSpPr>
          <p:cNvPr id="7" name="Right Arrow 3">
            <a:extLst>
              <a:ext uri="{FF2B5EF4-FFF2-40B4-BE49-F238E27FC236}">
                <a16:creationId xmlns:a16="http://schemas.microsoft.com/office/drawing/2014/main" id="{4792FADF-CFE0-E4E3-DE8B-C1304C84FCE2}"/>
              </a:ext>
            </a:extLst>
          </p:cNvPr>
          <p:cNvSpPr/>
          <p:nvPr/>
        </p:nvSpPr>
        <p:spPr>
          <a:xfrm>
            <a:off x="4912016" y="2549645"/>
            <a:ext cx="1028700" cy="346696"/>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3510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Report Summary</a:t>
            </a:r>
          </a:p>
        </p:txBody>
      </p:sp>
      <p:sp>
        <p:nvSpPr>
          <p:cNvPr id="9" name="Content Placeholder 8"/>
          <p:cNvSpPr>
            <a:spLocks noGrp="1"/>
          </p:cNvSpPr>
          <p:nvPr>
            <p:ph idx="1"/>
          </p:nvPr>
        </p:nvSpPr>
        <p:spPr>
          <a:xfrm>
            <a:off x="60960" y="1393371"/>
            <a:ext cx="8454390" cy="5116752"/>
          </a:xfrm>
          <a:solidFill>
            <a:schemeClr val="bg1"/>
          </a:solidFill>
        </p:spPr>
        <p:txBody>
          <a:bodyPr lIns="822960"/>
          <a:lstStyle/>
          <a:p>
            <a:pPr marL="0" indent="0">
              <a:buNone/>
            </a:pPr>
            <a:r>
              <a:rPr lang="en-US" dirty="0"/>
              <a:t> </a:t>
            </a: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5" name="Picture 4">
            <a:extLst>
              <a:ext uri="{FF2B5EF4-FFF2-40B4-BE49-F238E27FC236}">
                <a16:creationId xmlns:a16="http://schemas.microsoft.com/office/drawing/2014/main" id="{6FDF8AA1-07A4-1898-5DAC-27EF156236EC}"/>
              </a:ext>
            </a:extLst>
          </p:cNvPr>
          <p:cNvPicPr>
            <a:picLocks noChangeAspect="1"/>
          </p:cNvPicPr>
          <p:nvPr/>
        </p:nvPicPr>
        <p:blipFill rotWithShape="1">
          <a:blip r:embed="rId4"/>
          <a:srcRect l="839" t="986"/>
          <a:stretch/>
        </p:blipFill>
        <p:spPr>
          <a:xfrm>
            <a:off x="1227909" y="1602377"/>
            <a:ext cx="6178347" cy="4475682"/>
          </a:xfrm>
          <a:prstGeom prst="rect">
            <a:avLst/>
          </a:prstGeom>
        </p:spPr>
      </p:pic>
      <p:sp>
        <p:nvSpPr>
          <p:cNvPr id="7" name="Right Arrow 3">
            <a:extLst>
              <a:ext uri="{FF2B5EF4-FFF2-40B4-BE49-F238E27FC236}">
                <a16:creationId xmlns:a16="http://schemas.microsoft.com/office/drawing/2014/main" id="{70DCC4FC-ED8E-20C1-0310-2D71A5F3459D}"/>
              </a:ext>
            </a:extLst>
          </p:cNvPr>
          <p:cNvSpPr/>
          <p:nvPr/>
        </p:nvSpPr>
        <p:spPr>
          <a:xfrm>
            <a:off x="5357272" y="2187333"/>
            <a:ext cx="1028700" cy="346696"/>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3">
            <a:extLst>
              <a:ext uri="{FF2B5EF4-FFF2-40B4-BE49-F238E27FC236}">
                <a16:creationId xmlns:a16="http://schemas.microsoft.com/office/drawing/2014/main" id="{862FA715-D7D4-1B66-FE74-89D8AB15EFF8}"/>
              </a:ext>
            </a:extLst>
          </p:cNvPr>
          <p:cNvSpPr/>
          <p:nvPr/>
        </p:nvSpPr>
        <p:spPr>
          <a:xfrm>
            <a:off x="5274053" y="5688468"/>
            <a:ext cx="1028700" cy="346696"/>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E58DBD7-27E4-47B9-8408-5913F5D809C0}"/>
              </a:ext>
            </a:extLst>
          </p:cNvPr>
          <p:cNvSpPr/>
          <p:nvPr/>
        </p:nvSpPr>
        <p:spPr>
          <a:xfrm>
            <a:off x="1349204" y="3465681"/>
            <a:ext cx="5816942" cy="882941"/>
          </a:xfrm>
          <a:prstGeom prst="rect">
            <a:avLst/>
          </a:prstGeom>
          <a:no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2748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fontScale="90000"/>
          </a:bodyPr>
          <a:lstStyle/>
          <a:p>
            <a:pPr algn="ctr"/>
            <a:r>
              <a:rPr lang="en-US" b="1" dirty="0"/>
              <a:t>What is Unclaimed Property?</a:t>
            </a:r>
          </a:p>
        </p:txBody>
      </p:sp>
      <p:sp>
        <p:nvSpPr>
          <p:cNvPr id="9" name="Content Placeholder 8"/>
          <p:cNvSpPr>
            <a:spLocks noGrp="1"/>
          </p:cNvSpPr>
          <p:nvPr>
            <p:ph idx="1"/>
          </p:nvPr>
        </p:nvSpPr>
        <p:spPr>
          <a:xfrm>
            <a:off x="11161" y="1274258"/>
            <a:ext cx="8515350" cy="5117103"/>
          </a:xfrm>
          <a:solidFill>
            <a:schemeClr val="bg1"/>
          </a:solidFill>
        </p:spPr>
        <p:txBody>
          <a:bodyPr lIns="822960">
            <a:normAutofit/>
          </a:bodyPr>
          <a:lstStyle/>
          <a:p>
            <a:pPr>
              <a:buClr>
                <a:srgbClr val="F4CF30"/>
              </a:buClr>
            </a:pPr>
            <a:endParaRPr lang="en-US" dirty="0"/>
          </a:p>
          <a:p>
            <a:pPr>
              <a:buClr>
                <a:srgbClr val="F4CF30"/>
              </a:buClr>
            </a:pPr>
            <a:endParaRPr lang="en-US" dirty="0"/>
          </a:p>
          <a:p>
            <a:pPr>
              <a:buClr>
                <a:srgbClr val="F4CF30"/>
              </a:buClr>
            </a:pPr>
            <a:r>
              <a:rPr lang="en-US" dirty="0"/>
              <a:t>Financial assets owed to an individual or business  entity where the owner cannot be located</a:t>
            </a:r>
          </a:p>
          <a:p>
            <a:pPr>
              <a:buClr>
                <a:srgbClr val="F4CF30"/>
              </a:buClr>
            </a:pPr>
            <a:r>
              <a:rPr lang="en-US" dirty="0"/>
              <a:t>Any business entity could have unclaimed property</a:t>
            </a: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07892"/>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1790" y="3930315"/>
            <a:ext cx="1574573" cy="2260629"/>
          </a:xfrm>
          <a:prstGeom prst="rect">
            <a:avLst/>
          </a:prstGeom>
        </p:spPr>
      </p:pic>
    </p:spTree>
    <p:extLst>
      <p:ext uri="{BB962C8B-B14F-4D97-AF65-F5344CB8AC3E}">
        <p14:creationId xmlns:p14="http://schemas.microsoft.com/office/powerpoint/2010/main" val="3378063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Final Review</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None/>
            </a:pPr>
            <a:r>
              <a:rPr lang="en-US" dirty="0"/>
              <a:t> </a:t>
            </a: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sp>
        <p:nvSpPr>
          <p:cNvPr id="12" name="TextBox 11">
            <a:extLst>
              <a:ext uri="{FF2B5EF4-FFF2-40B4-BE49-F238E27FC236}">
                <a16:creationId xmlns:a16="http://schemas.microsoft.com/office/drawing/2014/main" id="{005A0FE2-620C-4AB0-8CA1-DA8A35E7808E}"/>
              </a:ext>
            </a:extLst>
          </p:cNvPr>
          <p:cNvSpPr txBox="1"/>
          <p:nvPr/>
        </p:nvSpPr>
        <p:spPr>
          <a:xfrm>
            <a:off x="3170951" y="5700881"/>
            <a:ext cx="4505325" cy="646331"/>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Make sure ALL seven boxes are checked – or Submit button will not be clickable</a:t>
            </a:r>
          </a:p>
        </p:txBody>
      </p:sp>
      <p:pic>
        <p:nvPicPr>
          <p:cNvPr id="13" name="Picture 12">
            <a:extLst>
              <a:ext uri="{FF2B5EF4-FFF2-40B4-BE49-F238E27FC236}">
                <a16:creationId xmlns:a16="http://schemas.microsoft.com/office/drawing/2014/main" id="{1FC4F452-A339-4BDA-AC4B-9C1C1F1797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32094">
            <a:off x="2440580" y="5635224"/>
            <a:ext cx="880583" cy="849134"/>
          </a:xfrm>
          <a:prstGeom prst="rect">
            <a:avLst/>
          </a:prstGeom>
        </p:spPr>
      </p:pic>
      <p:pic>
        <p:nvPicPr>
          <p:cNvPr id="6" name="Picture 5">
            <a:extLst>
              <a:ext uri="{FF2B5EF4-FFF2-40B4-BE49-F238E27FC236}">
                <a16:creationId xmlns:a16="http://schemas.microsoft.com/office/drawing/2014/main" id="{40343320-943D-F71D-820A-883AADC6D62A}"/>
              </a:ext>
            </a:extLst>
          </p:cNvPr>
          <p:cNvPicPr>
            <a:picLocks noChangeAspect="1"/>
          </p:cNvPicPr>
          <p:nvPr/>
        </p:nvPicPr>
        <p:blipFill>
          <a:blip r:embed="rId5"/>
          <a:stretch>
            <a:fillRect/>
          </a:stretch>
        </p:blipFill>
        <p:spPr>
          <a:xfrm>
            <a:off x="1467724" y="1393020"/>
            <a:ext cx="5545691" cy="4307862"/>
          </a:xfrm>
          <a:prstGeom prst="rect">
            <a:avLst/>
          </a:prstGeom>
        </p:spPr>
      </p:pic>
      <p:sp>
        <p:nvSpPr>
          <p:cNvPr id="5" name="Rectangle 4">
            <a:extLst>
              <a:ext uri="{FF2B5EF4-FFF2-40B4-BE49-F238E27FC236}">
                <a16:creationId xmlns:a16="http://schemas.microsoft.com/office/drawing/2014/main" id="{BF5858AD-E0AD-4CC2-80A7-3B5FD9454038}"/>
              </a:ext>
            </a:extLst>
          </p:cNvPr>
          <p:cNvSpPr/>
          <p:nvPr/>
        </p:nvSpPr>
        <p:spPr>
          <a:xfrm>
            <a:off x="1637664" y="3319943"/>
            <a:ext cx="5205809" cy="1077660"/>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869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a:bodyPr>
          <a:lstStyle/>
          <a:p>
            <a:pPr algn="ctr"/>
            <a:r>
              <a:rPr lang="en-US" b="1" dirty="0"/>
              <a:t>NAUPA File Pop Up</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None/>
            </a:pPr>
            <a:r>
              <a:rPr lang="en-US" dirty="0"/>
              <a:t> </a:t>
            </a: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24"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sp>
        <p:nvSpPr>
          <p:cNvPr id="15" name="TextBox 14"/>
          <p:cNvSpPr txBox="1"/>
          <p:nvPr/>
        </p:nvSpPr>
        <p:spPr>
          <a:xfrm>
            <a:off x="2687697" y="5003314"/>
            <a:ext cx="3768604" cy="923330"/>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NAUPA file is a flat .txt file that is not easily readable.  You do not have to download this file.</a:t>
            </a:r>
          </a:p>
        </p:txBody>
      </p:sp>
      <p:pic>
        <p:nvPicPr>
          <p:cNvPr id="5" name="Picture 4">
            <a:extLst>
              <a:ext uri="{FF2B5EF4-FFF2-40B4-BE49-F238E27FC236}">
                <a16:creationId xmlns:a16="http://schemas.microsoft.com/office/drawing/2014/main" id="{9A858C1A-F70A-E322-2D14-07EB8652A448}"/>
              </a:ext>
            </a:extLst>
          </p:cNvPr>
          <p:cNvPicPr>
            <a:picLocks noChangeAspect="1"/>
          </p:cNvPicPr>
          <p:nvPr/>
        </p:nvPicPr>
        <p:blipFill>
          <a:blip r:embed="rId4"/>
          <a:stretch>
            <a:fillRect/>
          </a:stretch>
        </p:blipFill>
        <p:spPr>
          <a:xfrm>
            <a:off x="421549" y="1626606"/>
            <a:ext cx="7672251" cy="3143123"/>
          </a:xfrm>
          <a:prstGeom prst="rect">
            <a:avLst/>
          </a:prstGeom>
        </p:spPr>
      </p:pic>
    </p:spTree>
    <p:extLst>
      <p:ext uri="{BB962C8B-B14F-4D97-AF65-F5344CB8AC3E}">
        <p14:creationId xmlns:p14="http://schemas.microsoft.com/office/powerpoint/2010/main" val="189647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a:bodyPr>
          <a:lstStyle/>
          <a:p>
            <a:pPr algn="ctr"/>
            <a:r>
              <a:rPr lang="en-US" b="1" dirty="0"/>
              <a:t>Final Review / Print</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None/>
            </a:pPr>
            <a:r>
              <a:rPr lang="en-US" dirty="0"/>
              <a:t> </a:t>
            </a: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sp>
        <p:nvSpPr>
          <p:cNvPr id="7" name="TextBox 6">
            <a:extLst>
              <a:ext uri="{FF2B5EF4-FFF2-40B4-BE49-F238E27FC236}">
                <a16:creationId xmlns:a16="http://schemas.microsoft.com/office/drawing/2014/main" id="{0D291EDA-F4FE-4750-908A-43A106DABD77}"/>
              </a:ext>
            </a:extLst>
          </p:cNvPr>
          <p:cNvSpPr txBox="1"/>
          <p:nvPr/>
        </p:nvSpPr>
        <p:spPr>
          <a:xfrm>
            <a:off x="2080737" y="5890995"/>
            <a:ext cx="5934935" cy="369332"/>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Print this summary for your records instead of the NAUPA file</a:t>
            </a:r>
          </a:p>
        </p:txBody>
      </p:sp>
      <p:pic>
        <p:nvPicPr>
          <p:cNvPr id="8" name="Picture 7">
            <a:extLst>
              <a:ext uri="{FF2B5EF4-FFF2-40B4-BE49-F238E27FC236}">
                <a16:creationId xmlns:a16="http://schemas.microsoft.com/office/drawing/2014/main" id="{25D0B0CD-5193-4F33-9CA4-608DBC7324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32094">
            <a:off x="1413897" y="5606107"/>
            <a:ext cx="880583" cy="849134"/>
          </a:xfrm>
          <a:prstGeom prst="rect">
            <a:avLst/>
          </a:prstGeom>
        </p:spPr>
      </p:pic>
      <p:pic>
        <p:nvPicPr>
          <p:cNvPr id="5" name="Picture 4">
            <a:extLst>
              <a:ext uri="{FF2B5EF4-FFF2-40B4-BE49-F238E27FC236}">
                <a16:creationId xmlns:a16="http://schemas.microsoft.com/office/drawing/2014/main" id="{4AA207C5-8DD7-EB45-209D-882EBFC62D76}"/>
              </a:ext>
            </a:extLst>
          </p:cNvPr>
          <p:cNvPicPr>
            <a:picLocks noChangeAspect="1"/>
          </p:cNvPicPr>
          <p:nvPr/>
        </p:nvPicPr>
        <p:blipFill>
          <a:blip r:embed="rId5"/>
          <a:stretch>
            <a:fillRect/>
          </a:stretch>
        </p:blipFill>
        <p:spPr>
          <a:xfrm>
            <a:off x="1491867" y="1520015"/>
            <a:ext cx="6160265" cy="3844834"/>
          </a:xfrm>
          <a:prstGeom prst="rect">
            <a:avLst/>
          </a:prstGeom>
        </p:spPr>
      </p:pic>
      <p:sp>
        <p:nvSpPr>
          <p:cNvPr id="6" name="Right Arrow 3">
            <a:extLst>
              <a:ext uri="{FF2B5EF4-FFF2-40B4-BE49-F238E27FC236}">
                <a16:creationId xmlns:a16="http://schemas.microsoft.com/office/drawing/2014/main" id="{F561128B-A5A9-AFA8-DA4E-F52A5709DC17}"/>
              </a:ext>
            </a:extLst>
          </p:cNvPr>
          <p:cNvSpPr/>
          <p:nvPr/>
        </p:nvSpPr>
        <p:spPr>
          <a:xfrm>
            <a:off x="6043219" y="2671436"/>
            <a:ext cx="1028700" cy="346696"/>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3">
            <a:extLst>
              <a:ext uri="{FF2B5EF4-FFF2-40B4-BE49-F238E27FC236}">
                <a16:creationId xmlns:a16="http://schemas.microsoft.com/office/drawing/2014/main" id="{DD09C5D0-5E61-633D-6448-A4BF054913FF}"/>
              </a:ext>
            </a:extLst>
          </p:cNvPr>
          <p:cNvSpPr/>
          <p:nvPr/>
        </p:nvSpPr>
        <p:spPr>
          <a:xfrm>
            <a:off x="5782491" y="3243935"/>
            <a:ext cx="844924" cy="346696"/>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4022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fontScale="90000"/>
          </a:bodyPr>
          <a:lstStyle/>
          <a:p>
            <a:pPr algn="ctr"/>
            <a:r>
              <a:rPr lang="en-US" b="1" dirty="0"/>
              <a:t>Return to Begin Submission page</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None/>
            </a:pPr>
            <a:r>
              <a:rPr lang="en-US" dirty="0"/>
              <a:t> </a:t>
            </a: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sp>
        <p:nvSpPr>
          <p:cNvPr id="12" name="TextBox 11">
            <a:extLst>
              <a:ext uri="{FF2B5EF4-FFF2-40B4-BE49-F238E27FC236}">
                <a16:creationId xmlns:a16="http://schemas.microsoft.com/office/drawing/2014/main" id="{EF072A7B-CEB3-4146-BA37-85C06BE3AA75}"/>
              </a:ext>
            </a:extLst>
          </p:cNvPr>
          <p:cNvSpPr txBox="1"/>
          <p:nvPr/>
        </p:nvSpPr>
        <p:spPr>
          <a:xfrm>
            <a:off x="2490555" y="5464980"/>
            <a:ext cx="3768604" cy="923330"/>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Filing a new report requires starting over from the beginning and requesting a new Secret Key</a:t>
            </a:r>
          </a:p>
        </p:txBody>
      </p:sp>
      <p:pic>
        <p:nvPicPr>
          <p:cNvPr id="3" name="Picture 2">
            <a:extLst>
              <a:ext uri="{FF2B5EF4-FFF2-40B4-BE49-F238E27FC236}">
                <a16:creationId xmlns:a16="http://schemas.microsoft.com/office/drawing/2014/main" id="{BB306890-9B03-4A21-82A0-BFF525E86E33}"/>
              </a:ext>
            </a:extLst>
          </p:cNvPr>
          <p:cNvPicPr>
            <a:picLocks noChangeAspect="1"/>
          </p:cNvPicPr>
          <p:nvPr/>
        </p:nvPicPr>
        <p:blipFill>
          <a:blip r:embed="rId4"/>
          <a:stretch>
            <a:fillRect/>
          </a:stretch>
        </p:blipFill>
        <p:spPr>
          <a:xfrm>
            <a:off x="1073789" y="1450278"/>
            <a:ext cx="6602137" cy="3850170"/>
          </a:xfrm>
          <a:prstGeom prst="rect">
            <a:avLst/>
          </a:prstGeom>
        </p:spPr>
      </p:pic>
    </p:spTree>
    <p:extLst>
      <p:ext uri="{BB962C8B-B14F-4D97-AF65-F5344CB8AC3E}">
        <p14:creationId xmlns:p14="http://schemas.microsoft.com/office/powerpoint/2010/main" val="2947012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a:bodyPr>
          <a:lstStyle/>
          <a:p>
            <a:pPr algn="ctr"/>
            <a:r>
              <a:rPr lang="en-US" b="1" dirty="0"/>
              <a:t>Email Confirmation</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None/>
            </a:pPr>
            <a:r>
              <a:rPr lang="en-US" dirty="0"/>
              <a:t> </a:t>
            </a: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35255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sp>
        <p:nvSpPr>
          <p:cNvPr id="12" name="TextBox 11">
            <a:extLst>
              <a:ext uri="{FF2B5EF4-FFF2-40B4-BE49-F238E27FC236}">
                <a16:creationId xmlns:a16="http://schemas.microsoft.com/office/drawing/2014/main" id="{EF072A7B-CEB3-4146-BA37-85C06BE3AA75}"/>
              </a:ext>
            </a:extLst>
          </p:cNvPr>
          <p:cNvSpPr txBox="1"/>
          <p:nvPr/>
        </p:nvSpPr>
        <p:spPr>
          <a:xfrm>
            <a:off x="2473138" y="5580092"/>
            <a:ext cx="3768604" cy="646331"/>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Email confirmation should be received by the following business day</a:t>
            </a:r>
          </a:p>
        </p:txBody>
      </p:sp>
      <p:pic>
        <p:nvPicPr>
          <p:cNvPr id="4" name="Picture 3">
            <a:extLst>
              <a:ext uri="{FF2B5EF4-FFF2-40B4-BE49-F238E27FC236}">
                <a16:creationId xmlns:a16="http://schemas.microsoft.com/office/drawing/2014/main" id="{6A7D0DBC-2F9C-D91E-F7ED-FC3CE88D3FC9}"/>
              </a:ext>
            </a:extLst>
          </p:cNvPr>
          <p:cNvPicPr>
            <a:picLocks noChangeAspect="1"/>
          </p:cNvPicPr>
          <p:nvPr/>
        </p:nvPicPr>
        <p:blipFill>
          <a:blip r:embed="rId4"/>
          <a:stretch>
            <a:fillRect/>
          </a:stretch>
        </p:blipFill>
        <p:spPr>
          <a:xfrm>
            <a:off x="1061335" y="1526498"/>
            <a:ext cx="6592209" cy="4053594"/>
          </a:xfrm>
          <a:prstGeom prst="rect">
            <a:avLst/>
          </a:prstGeom>
        </p:spPr>
      </p:pic>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3582AAB8-21A1-2D49-74A6-76FCC6572260}"/>
                  </a:ext>
                </a:extLst>
              </p14:cNvPr>
              <p14:cNvContentPartPr/>
              <p14:nvPr/>
            </p14:nvContentPartPr>
            <p14:xfrm>
              <a:off x="1854651" y="2167834"/>
              <a:ext cx="1454040" cy="27720"/>
            </p14:xfrm>
          </p:contentPart>
        </mc:Choice>
        <mc:Fallback xmlns="">
          <p:pic>
            <p:nvPicPr>
              <p:cNvPr id="17" name="Ink 16">
                <a:extLst>
                  <a:ext uri="{FF2B5EF4-FFF2-40B4-BE49-F238E27FC236}">
                    <a16:creationId xmlns:a16="http://schemas.microsoft.com/office/drawing/2014/main" id="{3582AAB8-21A1-2D49-74A6-76FCC6572260}"/>
                  </a:ext>
                </a:extLst>
              </p:cNvPr>
              <p:cNvPicPr/>
              <p:nvPr/>
            </p:nvPicPr>
            <p:blipFill>
              <a:blip r:embed="rId6"/>
              <a:stretch>
                <a:fillRect/>
              </a:stretch>
            </p:blipFill>
            <p:spPr>
              <a:xfrm>
                <a:off x="1819011" y="2131834"/>
                <a:ext cx="1525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Ink 21">
                <a:extLst>
                  <a:ext uri="{FF2B5EF4-FFF2-40B4-BE49-F238E27FC236}">
                    <a16:creationId xmlns:a16="http://schemas.microsoft.com/office/drawing/2014/main" id="{971F769E-86E4-216D-C8E1-93A823DDAD82}"/>
                  </a:ext>
                </a:extLst>
              </p14:cNvPr>
              <p14:cNvContentPartPr/>
              <p14:nvPr/>
            </p14:nvContentPartPr>
            <p14:xfrm>
              <a:off x="1493462" y="4497184"/>
              <a:ext cx="2200680" cy="48240"/>
            </p14:xfrm>
          </p:contentPart>
        </mc:Choice>
        <mc:Fallback xmlns="">
          <p:pic>
            <p:nvPicPr>
              <p:cNvPr id="22" name="Ink 21">
                <a:extLst>
                  <a:ext uri="{FF2B5EF4-FFF2-40B4-BE49-F238E27FC236}">
                    <a16:creationId xmlns:a16="http://schemas.microsoft.com/office/drawing/2014/main" id="{971F769E-86E4-216D-C8E1-93A823DDAD82}"/>
                  </a:ext>
                </a:extLst>
              </p:cNvPr>
              <p:cNvPicPr/>
              <p:nvPr/>
            </p:nvPicPr>
            <p:blipFill>
              <a:blip r:embed="rId8"/>
              <a:stretch>
                <a:fillRect/>
              </a:stretch>
            </p:blipFill>
            <p:spPr>
              <a:xfrm>
                <a:off x="1430462" y="4434184"/>
                <a:ext cx="23263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Ink 24">
                <a:extLst>
                  <a:ext uri="{FF2B5EF4-FFF2-40B4-BE49-F238E27FC236}">
                    <a16:creationId xmlns:a16="http://schemas.microsoft.com/office/drawing/2014/main" id="{3DD8FBBF-6FAD-D36A-5199-EC64110EEEF0}"/>
                  </a:ext>
                </a:extLst>
              </p14:cNvPr>
              <p14:cNvContentPartPr/>
              <p14:nvPr/>
            </p14:nvContentPartPr>
            <p14:xfrm>
              <a:off x="2133902" y="4825504"/>
              <a:ext cx="509760" cy="20520"/>
            </p14:xfrm>
          </p:contentPart>
        </mc:Choice>
        <mc:Fallback xmlns="">
          <p:pic>
            <p:nvPicPr>
              <p:cNvPr id="25" name="Ink 24">
                <a:extLst>
                  <a:ext uri="{FF2B5EF4-FFF2-40B4-BE49-F238E27FC236}">
                    <a16:creationId xmlns:a16="http://schemas.microsoft.com/office/drawing/2014/main" id="{3DD8FBBF-6FAD-D36A-5199-EC64110EEEF0}"/>
                  </a:ext>
                </a:extLst>
              </p:cNvPr>
              <p:cNvPicPr/>
              <p:nvPr/>
            </p:nvPicPr>
            <p:blipFill>
              <a:blip r:embed="rId10"/>
              <a:stretch>
                <a:fillRect/>
              </a:stretch>
            </p:blipFill>
            <p:spPr>
              <a:xfrm>
                <a:off x="2071262" y="4762504"/>
                <a:ext cx="6354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Ink 25">
                <a:extLst>
                  <a:ext uri="{FF2B5EF4-FFF2-40B4-BE49-F238E27FC236}">
                    <a16:creationId xmlns:a16="http://schemas.microsoft.com/office/drawing/2014/main" id="{7546DCD5-7E4A-6A86-2664-FC0D6BF8764D}"/>
                  </a:ext>
                </a:extLst>
              </p14:cNvPr>
              <p14:cNvContentPartPr/>
              <p14:nvPr/>
            </p14:nvContentPartPr>
            <p14:xfrm>
              <a:off x="1737542" y="4698424"/>
              <a:ext cx="326520" cy="360"/>
            </p14:xfrm>
          </p:contentPart>
        </mc:Choice>
        <mc:Fallback xmlns="">
          <p:pic>
            <p:nvPicPr>
              <p:cNvPr id="26" name="Ink 25">
                <a:extLst>
                  <a:ext uri="{FF2B5EF4-FFF2-40B4-BE49-F238E27FC236}">
                    <a16:creationId xmlns:a16="http://schemas.microsoft.com/office/drawing/2014/main" id="{7546DCD5-7E4A-6A86-2664-FC0D6BF8764D}"/>
                  </a:ext>
                </a:extLst>
              </p:cNvPr>
              <p:cNvPicPr/>
              <p:nvPr/>
            </p:nvPicPr>
            <p:blipFill>
              <a:blip r:embed="rId12"/>
              <a:stretch>
                <a:fillRect/>
              </a:stretch>
            </p:blipFill>
            <p:spPr>
              <a:xfrm>
                <a:off x="1674902" y="4635784"/>
                <a:ext cx="452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 name="Ink 29">
                <a:extLst>
                  <a:ext uri="{FF2B5EF4-FFF2-40B4-BE49-F238E27FC236}">
                    <a16:creationId xmlns:a16="http://schemas.microsoft.com/office/drawing/2014/main" id="{BEFFD077-5BEF-99FA-53A8-3AC5EBB6E126}"/>
                  </a:ext>
                </a:extLst>
              </p14:cNvPr>
              <p14:cNvContentPartPr/>
              <p14:nvPr/>
            </p14:nvContentPartPr>
            <p14:xfrm>
              <a:off x="1836902" y="2179504"/>
              <a:ext cx="1610640" cy="76680"/>
            </p14:xfrm>
          </p:contentPart>
        </mc:Choice>
        <mc:Fallback xmlns="">
          <p:pic>
            <p:nvPicPr>
              <p:cNvPr id="30" name="Ink 29">
                <a:extLst>
                  <a:ext uri="{FF2B5EF4-FFF2-40B4-BE49-F238E27FC236}">
                    <a16:creationId xmlns:a16="http://schemas.microsoft.com/office/drawing/2014/main" id="{BEFFD077-5BEF-99FA-53A8-3AC5EBB6E126}"/>
                  </a:ext>
                </a:extLst>
              </p:cNvPr>
              <p:cNvPicPr/>
              <p:nvPr/>
            </p:nvPicPr>
            <p:blipFill>
              <a:blip r:embed="rId14"/>
              <a:stretch>
                <a:fillRect/>
              </a:stretch>
            </p:blipFill>
            <p:spPr>
              <a:xfrm>
                <a:off x="1773902" y="2116504"/>
                <a:ext cx="17362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Ink 30">
                <a:extLst>
                  <a:ext uri="{FF2B5EF4-FFF2-40B4-BE49-F238E27FC236}">
                    <a16:creationId xmlns:a16="http://schemas.microsoft.com/office/drawing/2014/main" id="{63380205-38EE-20BA-0944-C81CC8AC923C}"/>
                  </a:ext>
                </a:extLst>
              </p14:cNvPr>
              <p14:cNvContentPartPr/>
              <p14:nvPr/>
            </p14:nvContentPartPr>
            <p14:xfrm>
              <a:off x="8220062" y="3992464"/>
              <a:ext cx="360" cy="360"/>
            </p14:xfrm>
          </p:contentPart>
        </mc:Choice>
        <mc:Fallback xmlns="">
          <p:pic>
            <p:nvPicPr>
              <p:cNvPr id="31" name="Ink 30">
                <a:extLst>
                  <a:ext uri="{FF2B5EF4-FFF2-40B4-BE49-F238E27FC236}">
                    <a16:creationId xmlns:a16="http://schemas.microsoft.com/office/drawing/2014/main" id="{63380205-38EE-20BA-0944-C81CC8AC923C}"/>
                  </a:ext>
                </a:extLst>
              </p:cNvPr>
              <p:cNvPicPr/>
              <p:nvPr/>
            </p:nvPicPr>
            <p:blipFill>
              <a:blip r:embed="rId16"/>
              <a:stretch>
                <a:fillRect/>
              </a:stretch>
            </p:blipFill>
            <p:spPr>
              <a:xfrm>
                <a:off x="8157422" y="3929824"/>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2" name="Ink 31">
                <a:extLst>
                  <a:ext uri="{FF2B5EF4-FFF2-40B4-BE49-F238E27FC236}">
                    <a16:creationId xmlns:a16="http://schemas.microsoft.com/office/drawing/2014/main" id="{15FDBEA7-BC15-1305-D717-887789E97C02}"/>
                  </a:ext>
                </a:extLst>
              </p14:cNvPr>
              <p14:cNvContentPartPr/>
              <p14:nvPr/>
            </p14:nvContentPartPr>
            <p14:xfrm>
              <a:off x="1176662" y="2380024"/>
              <a:ext cx="2354760" cy="10080"/>
            </p14:xfrm>
          </p:contentPart>
        </mc:Choice>
        <mc:Fallback xmlns="">
          <p:pic>
            <p:nvPicPr>
              <p:cNvPr id="32" name="Ink 31">
                <a:extLst>
                  <a:ext uri="{FF2B5EF4-FFF2-40B4-BE49-F238E27FC236}">
                    <a16:creationId xmlns:a16="http://schemas.microsoft.com/office/drawing/2014/main" id="{15FDBEA7-BC15-1305-D717-887789E97C02}"/>
                  </a:ext>
                </a:extLst>
              </p:cNvPr>
              <p:cNvPicPr/>
              <p:nvPr/>
            </p:nvPicPr>
            <p:blipFill>
              <a:blip r:embed="rId18"/>
              <a:stretch>
                <a:fillRect/>
              </a:stretch>
            </p:blipFill>
            <p:spPr>
              <a:xfrm>
                <a:off x="1113662" y="2317024"/>
                <a:ext cx="2480400" cy="135720"/>
              </a:xfrm>
              <a:prstGeom prst="rect">
                <a:avLst/>
              </a:prstGeom>
            </p:spPr>
          </p:pic>
        </mc:Fallback>
      </mc:AlternateContent>
    </p:spTree>
    <p:extLst>
      <p:ext uri="{BB962C8B-B14F-4D97-AF65-F5344CB8AC3E}">
        <p14:creationId xmlns:p14="http://schemas.microsoft.com/office/powerpoint/2010/main" val="3556762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a:bodyPr>
          <a:lstStyle/>
          <a:p>
            <a:pPr algn="ctr"/>
            <a:r>
              <a:rPr lang="en-US" b="1" dirty="0"/>
              <a:t>Remit Payment</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None/>
            </a:pPr>
            <a:r>
              <a:rPr lang="en-US" dirty="0"/>
              <a:t> </a:t>
            </a:r>
          </a:p>
          <a:p>
            <a:pPr marL="0" indent="0">
              <a:buNone/>
            </a:pPr>
            <a:r>
              <a:rPr lang="en-US" dirty="0"/>
              <a:t>Payment is accepted via:</a:t>
            </a:r>
          </a:p>
          <a:p>
            <a:r>
              <a:rPr lang="en-US" dirty="0"/>
              <a:t>Online Payment portal</a:t>
            </a:r>
          </a:p>
          <a:p>
            <a:pPr lvl="1"/>
            <a:r>
              <a:rPr lang="en-US" dirty="0"/>
              <a:t>Electronic Check</a:t>
            </a:r>
          </a:p>
          <a:p>
            <a:pPr lvl="1"/>
            <a:r>
              <a:rPr lang="en-US" dirty="0"/>
              <a:t>Credit / Debit Card</a:t>
            </a:r>
          </a:p>
          <a:p>
            <a:r>
              <a:rPr lang="en-US" dirty="0"/>
              <a:t>ACH Credit</a:t>
            </a:r>
          </a:p>
          <a:p>
            <a:r>
              <a:rPr lang="en-US" dirty="0"/>
              <a:t>Paper Check</a:t>
            </a:r>
          </a:p>
          <a:p>
            <a:pPr marL="457200" lvl="1" indent="0">
              <a:buNone/>
            </a:pPr>
            <a:endParaRPr lang="en-US" dirty="0"/>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78404"/>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sp>
        <p:nvSpPr>
          <p:cNvPr id="15" name="TextBox 14"/>
          <p:cNvSpPr txBox="1"/>
          <p:nvPr/>
        </p:nvSpPr>
        <p:spPr>
          <a:xfrm>
            <a:off x="2554937" y="5436910"/>
            <a:ext cx="4416401" cy="646331"/>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dirty="0"/>
              <a:t>Debit Payments are accepted for $100,000 maximum dollar amount</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32094">
            <a:off x="1949298" y="5335508"/>
            <a:ext cx="880583" cy="849134"/>
          </a:xfrm>
          <a:prstGeom prst="rect">
            <a:avLst/>
          </a:prstGeom>
        </p:spPr>
      </p:pic>
    </p:spTree>
    <p:extLst>
      <p:ext uri="{BB962C8B-B14F-4D97-AF65-F5344CB8AC3E}">
        <p14:creationId xmlns:p14="http://schemas.microsoft.com/office/powerpoint/2010/main" val="839462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a:bodyPr>
          <a:lstStyle/>
          <a:p>
            <a:pPr algn="ctr"/>
            <a:r>
              <a:rPr lang="en-US" b="1" dirty="0"/>
              <a:t>Payment Portal</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None/>
            </a:pPr>
            <a:r>
              <a:rPr lang="en-US" dirty="0"/>
              <a:t> </a:t>
            </a: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41215"/>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5" name="Picture 4">
            <a:extLst>
              <a:ext uri="{FF2B5EF4-FFF2-40B4-BE49-F238E27FC236}">
                <a16:creationId xmlns:a16="http://schemas.microsoft.com/office/drawing/2014/main" id="{55F1FD8B-7A78-1A87-DDA0-B14E17A57342}"/>
              </a:ext>
            </a:extLst>
          </p:cNvPr>
          <p:cNvPicPr>
            <a:picLocks noChangeAspect="1"/>
          </p:cNvPicPr>
          <p:nvPr/>
        </p:nvPicPr>
        <p:blipFill>
          <a:blip r:embed="rId4"/>
          <a:stretch>
            <a:fillRect/>
          </a:stretch>
        </p:blipFill>
        <p:spPr>
          <a:xfrm>
            <a:off x="189146" y="2190375"/>
            <a:ext cx="8263156" cy="2791607"/>
          </a:xfrm>
          <a:prstGeom prst="rect">
            <a:avLst/>
          </a:prstGeom>
        </p:spPr>
      </p:pic>
      <p:sp>
        <p:nvSpPr>
          <p:cNvPr id="7" name="Rectangle 6">
            <a:extLst>
              <a:ext uri="{FF2B5EF4-FFF2-40B4-BE49-F238E27FC236}">
                <a16:creationId xmlns:a16="http://schemas.microsoft.com/office/drawing/2014/main" id="{D66ABA72-8B2C-5AD3-54AF-730D2BC3DD98}"/>
              </a:ext>
            </a:extLst>
          </p:cNvPr>
          <p:cNvSpPr/>
          <p:nvPr/>
        </p:nvSpPr>
        <p:spPr>
          <a:xfrm>
            <a:off x="1451295" y="2877424"/>
            <a:ext cx="796955" cy="3439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2814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a:bodyPr>
          <a:lstStyle/>
          <a:p>
            <a:pPr algn="ctr"/>
            <a:r>
              <a:rPr lang="en-US" b="1" dirty="0"/>
              <a:t>Enter FEIN to find Report</a:t>
            </a:r>
          </a:p>
        </p:txBody>
      </p:sp>
      <p:sp>
        <p:nvSpPr>
          <p:cNvPr id="9" name="Content Placeholder 8"/>
          <p:cNvSpPr>
            <a:spLocks noGrp="1"/>
          </p:cNvSpPr>
          <p:nvPr>
            <p:ph idx="1"/>
          </p:nvPr>
        </p:nvSpPr>
        <p:spPr>
          <a:xfrm>
            <a:off x="0" y="1359464"/>
            <a:ext cx="8515350" cy="5117103"/>
          </a:xfrm>
          <a:solidFill>
            <a:schemeClr val="bg1"/>
          </a:solidFill>
        </p:spPr>
        <p:txBody>
          <a:bodyPr lIns="822960"/>
          <a:lstStyle/>
          <a:p>
            <a:pPr marL="0" indent="0">
              <a:buNone/>
            </a:pPr>
            <a:r>
              <a:rPr lang="en-US" dirty="0"/>
              <a:t> </a:t>
            </a: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5" name="Picture 4">
            <a:extLst>
              <a:ext uri="{FF2B5EF4-FFF2-40B4-BE49-F238E27FC236}">
                <a16:creationId xmlns:a16="http://schemas.microsoft.com/office/drawing/2014/main" id="{2646F8B5-404A-978C-0731-2AF17FA0743C}"/>
              </a:ext>
            </a:extLst>
          </p:cNvPr>
          <p:cNvPicPr>
            <a:picLocks noChangeAspect="1"/>
          </p:cNvPicPr>
          <p:nvPr/>
        </p:nvPicPr>
        <p:blipFill>
          <a:blip r:embed="rId4"/>
          <a:stretch>
            <a:fillRect/>
          </a:stretch>
        </p:blipFill>
        <p:spPr>
          <a:xfrm>
            <a:off x="209691" y="1870745"/>
            <a:ext cx="8172577" cy="3270342"/>
          </a:xfrm>
          <a:prstGeom prst="rect">
            <a:avLst/>
          </a:prstGeom>
        </p:spPr>
      </p:pic>
    </p:spTree>
    <p:extLst>
      <p:ext uri="{BB962C8B-B14F-4D97-AF65-F5344CB8AC3E}">
        <p14:creationId xmlns:p14="http://schemas.microsoft.com/office/powerpoint/2010/main" val="162690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fontScale="90000"/>
          </a:bodyPr>
          <a:lstStyle/>
          <a:p>
            <a:pPr algn="ctr"/>
            <a:r>
              <a:rPr lang="en-US" b="1" dirty="0"/>
              <a:t>Follow steps to complete payment</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None/>
            </a:pPr>
            <a:r>
              <a:rPr lang="en-US" dirty="0"/>
              <a:t> </a:t>
            </a: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6" name="Picture 5">
            <a:extLst>
              <a:ext uri="{FF2B5EF4-FFF2-40B4-BE49-F238E27FC236}">
                <a16:creationId xmlns:a16="http://schemas.microsoft.com/office/drawing/2014/main" id="{37728736-0161-4A3E-A67B-94D89CEE1EBA}"/>
              </a:ext>
            </a:extLst>
          </p:cNvPr>
          <p:cNvPicPr/>
          <p:nvPr/>
        </p:nvPicPr>
        <p:blipFill rotWithShape="1">
          <a:blip r:embed="rId4" r:link="rId5" cstate="print">
            <a:extLst>
              <a:ext uri="{28A0092B-C50C-407E-A947-70E740481C1C}">
                <a14:useLocalDpi xmlns:a14="http://schemas.microsoft.com/office/drawing/2010/main" val="0"/>
              </a:ext>
            </a:extLst>
          </a:blip>
          <a:srcRect t="10881"/>
          <a:stretch>
            <a:fillRect/>
          </a:stretch>
        </p:blipFill>
        <p:spPr bwMode="auto">
          <a:xfrm>
            <a:off x="1600200" y="1653818"/>
            <a:ext cx="5943600" cy="3588385"/>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45BA0959-724E-4DD8-99DF-F2D85D9FF74E}"/>
              </a:ext>
            </a:extLst>
          </p:cNvPr>
          <p:cNvSpPr txBox="1"/>
          <p:nvPr/>
        </p:nvSpPr>
        <p:spPr>
          <a:xfrm>
            <a:off x="2799992" y="5414498"/>
            <a:ext cx="3768604" cy="923330"/>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dirty="0"/>
              <a:t>You must select Credit Card or Check and enter Card number or Routing / Account number here</a:t>
            </a:r>
          </a:p>
        </p:txBody>
      </p:sp>
    </p:spTree>
    <p:extLst>
      <p:ext uri="{BB962C8B-B14F-4D97-AF65-F5344CB8AC3E}">
        <p14:creationId xmlns:p14="http://schemas.microsoft.com/office/powerpoint/2010/main" val="2317227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a:bodyPr>
          <a:lstStyle/>
          <a:p>
            <a:pPr algn="ctr"/>
            <a:r>
              <a:rPr lang="en-US" b="1" dirty="0"/>
              <a:t>Extensions – Why &amp; When</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a:buClr>
                <a:srgbClr val="F4CF30"/>
              </a:buClr>
            </a:pPr>
            <a:endParaRPr lang="en-US" dirty="0"/>
          </a:p>
          <a:p>
            <a:pPr>
              <a:buClr>
                <a:srgbClr val="F4CF30"/>
              </a:buClr>
            </a:pPr>
            <a:r>
              <a:rPr lang="en-US" dirty="0"/>
              <a:t>Ensures Compliance</a:t>
            </a:r>
          </a:p>
          <a:p>
            <a:pPr>
              <a:buClr>
                <a:srgbClr val="F4CF30"/>
              </a:buClr>
            </a:pPr>
            <a:r>
              <a:rPr lang="en-US" dirty="0"/>
              <a:t>Establishes “good faith”</a:t>
            </a:r>
          </a:p>
          <a:p>
            <a:pPr>
              <a:buClr>
                <a:srgbClr val="F4CF30"/>
              </a:buClr>
            </a:pPr>
            <a:r>
              <a:rPr lang="en-US" dirty="0"/>
              <a:t>Reduces audit risk</a:t>
            </a:r>
          </a:p>
          <a:p>
            <a:pPr>
              <a:buClr>
                <a:srgbClr val="F4CF30"/>
              </a:buClr>
            </a:pPr>
            <a:r>
              <a:rPr lang="en-US" dirty="0"/>
              <a:t>Must be filed 30 days before the reporting deadline</a:t>
            </a:r>
          </a:p>
          <a:p>
            <a:pPr>
              <a:buClr>
                <a:srgbClr val="F4CF30"/>
              </a:buClr>
            </a:pPr>
            <a:endParaRPr lang="en-US" i="1" u="sng" dirty="0">
              <a:solidFill>
                <a:schemeClr val="accent6">
                  <a:lumMod val="50000"/>
                </a:schemeClr>
              </a:solidFill>
            </a:endParaRP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082" y="4451173"/>
            <a:ext cx="1837540" cy="1572874"/>
          </a:xfrm>
          <a:prstGeom prst="rect">
            <a:avLst/>
          </a:prstGeom>
        </p:spPr>
      </p:pic>
    </p:spTree>
    <p:extLst>
      <p:ext uri="{BB962C8B-B14F-4D97-AF65-F5344CB8AC3E}">
        <p14:creationId xmlns:p14="http://schemas.microsoft.com/office/powerpoint/2010/main" val="1339759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Basic Terminology</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a:buClr>
                <a:srgbClr val="F4CF30"/>
              </a:buClr>
            </a:pPr>
            <a:r>
              <a:rPr lang="en-US" b="1" dirty="0"/>
              <a:t>Holder – </a:t>
            </a:r>
            <a:r>
              <a:rPr lang="en-US" dirty="0"/>
              <a:t>The business Entity “Holding” the unclaimed funds.  Your School or County would be the “Holder”</a:t>
            </a:r>
          </a:p>
          <a:p>
            <a:pPr>
              <a:buClr>
                <a:srgbClr val="F4CF30"/>
              </a:buClr>
            </a:pPr>
            <a:r>
              <a:rPr lang="en-US" b="1" dirty="0"/>
              <a:t>Owner – </a:t>
            </a:r>
            <a:r>
              <a:rPr lang="en-US" dirty="0"/>
              <a:t>The individual or business entity that the funds belong to.</a:t>
            </a:r>
          </a:p>
          <a:p>
            <a:pPr>
              <a:buClr>
                <a:srgbClr val="F4CF30"/>
              </a:buClr>
            </a:pPr>
            <a:r>
              <a:rPr lang="en-US" b="1" dirty="0"/>
              <a:t>Property – </a:t>
            </a:r>
            <a:r>
              <a:rPr lang="en-US" dirty="0"/>
              <a:t>The entire report record of Owner and amount information.</a:t>
            </a:r>
          </a:p>
          <a:p>
            <a:pPr>
              <a:buClr>
                <a:srgbClr val="F4CF30"/>
              </a:buClr>
            </a:pPr>
            <a:r>
              <a:rPr lang="en-US" b="1" dirty="0"/>
              <a:t>Claim – </a:t>
            </a:r>
            <a:r>
              <a:rPr lang="en-US" dirty="0"/>
              <a:t>Process the rightful owner takes to receive payment for Unclaimed Property funds.</a:t>
            </a: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spTree>
    <p:extLst>
      <p:ext uri="{BB962C8B-B14F-4D97-AF65-F5344CB8AC3E}">
        <p14:creationId xmlns:p14="http://schemas.microsoft.com/office/powerpoint/2010/main" val="1398934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3098" y="249159"/>
            <a:ext cx="6808822" cy="1025099"/>
          </a:xfrm>
        </p:spPr>
        <p:txBody>
          <a:bodyPr>
            <a:normAutofit fontScale="90000"/>
          </a:bodyPr>
          <a:lstStyle/>
          <a:p>
            <a:pPr algn="ctr"/>
            <a:r>
              <a:rPr lang="en-US" b="1" dirty="0"/>
              <a:t>Reasons to Request an Extension</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a:buClr>
                <a:srgbClr val="F4CF30"/>
              </a:buClr>
            </a:pPr>
            <a:endParaRPr lang="en-US" dirty="0"/>
          </a:p>
          <a:p>
            <a:pPr>
              <a:buClr>
                <a:srgbClr val="F4CF30"/>
              </a:buClr>
            </a:pPr>
            <a:r>
              <a:rPr lang="en-US" dirty="0"/>
              <a:t>Technology changes or updates</a:t>
            </a:r>
          </a:p>
          <a:p>
            <a:pPr>
              <a:buClr>
                <a:srgbClr val="F4CF30"/>
              </a:buClr>
            </a:pPr>
            <a:r>
              <a:rPr lang="en-US" dirty="0"/>
              <a:t>Change in Personnel</a:t>
            </a:r>
          </a:p>
          <a:p>
            <a:pPr>
              <a:buClr>
                <a:srgbClr val="F4CF30"/>
              </a:buClr>
            </a:pPr>
            <a:r>
              <a:rPr lang="en-US" dirty="0"/>
              <a:t>Disaster:  Flood, Earthquake, Pandemic</a:t>
            </a:r>
          </a:p>
          <a:p>
            <a:pPr>
              <a:buClr>
                <a:srgbClr val="F4CF30"/>
              </a:buClr>
            </a:pPr>
            <a:r>
              <a:rPr lang="en-US" dirty="0"/>
              <a:t>*Forgetting to complete due diligence can NOT be used to request an extension*</a:t>
            </a: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7" name="Picture 6">
            <a:extLst>
              <a:ext uri="{FF2B5EF4-FFF2-40B4-BE49-F238E27FC236}">
                <a16:creationId xmlns:a16="http://schemas.microsoft.com/office/drawing/2014/main" id="{79CF50D3-0E3D-42D8-8527-F151DFF9C4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2713" y="4010526"/>
            <a:ext cx="1718414" cy="2250893"/>
          </a:xfrm>
          <a:prstGeom prst="rect">
            <a:avLst/>
          </a:prstGeom>
        </p:spPr>
      </p:pic>
    </p:spTree>
    <p:extLst>
      <p:ext uri="{BB962C8B-B14F-4D97-AF65-F5344CB8AC3E}">
        <p14:creationId xmlns:p14="http://schemas.microsoft.com/office/powerpoint/2010/main" val="984991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a:bodyPr>
          <a:lstStyle/>
          <a:p>
            <a:pPr algn="ctr"/>
            <a:r>
              <a:rPr lang="en-US" b="1" dirty="0"/>
              <a:t>Filing the Extension</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a:buClr>
                <a:srgbClr val="F4CF30"/>
              </a:buClr>
            </a:pPr>
            <a:endParaRPr lang="en-US" dirty="0"/>
          </a:p>
          <a:p>
            <a:pPr>
              <a:buClr>
                <a:srgbClr val="F4CF30"/>
              </a:buClr>
            </a:pPr>
            <a:r>
              <a:rPr lang="en-US" dirty="0"/>
              <a:t>Form is on “Reporting Guidelines” website page</a:t>
            </a:r>
          </a:p>
          <a:p>
            <a:pPr>
              <a:buClr>
                <a:srgbClr val="F4CF30"/>
              </a:buClr>
            </a:pPr>
            <a:r>
              <a:rPr lang="en-US" dirty="0"/>
              <a:t>Fill out and email or fax to Maegan Trout</a:t>
            </a: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7" name="Picture 6">
            <a:extLst>
              <a:ext uri="{FF2B5EF4-FFF2-40B4-BE49-F238E27FC236}">
                <a16:creationId xmlns:a16="http://schemas.microsoft.com/office/drawing/2014/main" id="{4452C73B-1199-4F99-8E0D-15C9D98E3E5C}"/>
              </a:ext>
            </a:extLst>
          </p:cNvPr>
          <p:cNvPicPr/>
          <p:nvPr/>
        </p:nvPicPr>
        <p:blipFill rotWithShape="1">
          <a:blip r:embed="rId4"/>
          <a:srcRect l="28366" t="7101" r="29167"/>
          <a:stretch/>
        </p:blipFill>
        <p:spPr bwMode="auto">
          <a:xfrm>
            <a:off x="1935161" y="2832100"/>
            <a:ext cx="2989263" cy="3451225"/>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3539EE58-08E9-4F84-8B1B-9F52D68B44A6}"/>
              </a:ext>
            </a:extLst>
          </p:cNvPr>
          <p:cNvSpPr txBox="1"/>
          <p:nvPr/>
        </p:nvSpPr>
        <p:spPr>
          <a:xfrm>
            <a:off x="5238237" y="4138863"/>
            <a:ext cx="2894955" cy="646331"/>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dirty="0"/>
              <a:t>Extensions can be requested for 30, 60, or 90 days</a:t>
            </a:r>
          </a:p>
        </p:txBody>
      </p:sp>
    </p:spTree>
    <p:extLst>
      <p:ext uri="{BB962C8B-B14F-4D97-AF65-F5344CB8AC3E}">
        <p14:creationId xmlns:p14="http://schemas.microsoft.com/office/powerpoint/2010/main" val="3284975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a:bodyPr>
          <a:lstStyle/>
          <a:p>
            <a:pPr algn="ctr"/>
            <a:r>
              <a:rPr lang="en-US" b="1" dirty="0"/>
              <a:t>Types of Claims</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a:buClr>
                <a:srgbClr val="F4CF30"/>
              </a:buClr>
            </a:pPr>
            <a:endParaRPr lang="en-US" dirty="0"/>
          </a:p>
          <a:p>
            <a:pPr>
              <a:buClr>
                <a:srgbClr val="F4CF30"/>
              </a:buClr>
            </a:pPr>
            <a:r>
              <a:rPr lang="en-US" dirty="0"/>
              <a:t>Customer / Owner Claims</a:t>
            </a:r>
          </a:p>
          <a:p>
            <a:pPr>
              <a:buClr>
                <a:srgbClr val="F4CF30"/>
              </a:buClr>
            </a:pPr>
            <a:r>
              <a:rPr lang="en-US" dirty="0"/>
              <a:t>Business Claims</a:t>
            </a:r>
          </a:p>
          <a:p>
            <a:pPr>
              <a:buClr>
                <a:srgbClr val="F4CF30"/>
              </a:buClr>
            </a:pPr>
            <a:r>
              <a:rPr lang="en-US" dirty="0"/>
              <a:t>Holder Reimbursements</a:t>
            </a:r>
          </a:p>
          <a:p>
            <a:pPr>
              <a:buClr>
                <a:srgbClr val="F4CF30"/>
              </a:buClr>
            </a:pPr>
            <a:endParaRPr lang="en-US" i="1" u="sng" dirty="0">
              <a:solidFill>
                <a:schemeClr val="accent6">
                  <a:lumMod val="50000"/>
                </a:schemeClr>
              </a:solidFill>
            </a:endParaRP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081" y="4042847"/>
            <a:ext cx="2314575" cy="1981200"/>
          </a:xfrm>
          <a:prstGeom prst="rect">
            <a:avLst/>
          </a:prstGeom>
        </p:spPr>
      </p:pic>
    </p:spTree>
    <p:extLst>
      <p:ext uri="{BB962C8B-B14F-4D97-AF65-F5344CB8AC3E}">
        <p14:creationId xmlns:p14="http://schemas.microsoft.com/office/powerpoint/2010/main" val="3317860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a:bodyPr>
          <a:lstStyle/>
          <a:p>
            <a:pPr algn="ctr"/>
            <a:r>
              <a:rPr lang="en-US" b="1" dirty="0"/>
              <a:t>Customer / Owner claims</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a:buClr>
                <a:srgbClr val="F4CF30"/>
              </a:buClr>
            </a:pPr>
            <a:endParaRPr lang="en-US" dirty="0"/>
          </a:p>
          <a:p>
            <a:pPr>
              <a:buClr>
                <a:srgbClr val="F4CF30"/>
              </a:buClr>
            </a:pPr>
            <a:r>
              <a:rPr lang="en-US" dirty="0"/>
              <a:t>Payee or their heirs contact you. You have already reported the property.  What do you do??</a:t>
            </a:r>
          </a:p>
          <a:p>
            <a:pPr>
              <a:buClr>
                <a:srgbClr val="F4CF30"/>
              </a:buClr>
            </a:pPr>
            <a:r>
              <a:rPr lang="en-US" dirty="0"/>
              <a:t>Direct them to call our office at 1-800-642-8687</a:t>
            </a:r>
          </a:p>
          <a:p>
            <a:pPr>
              <a:buClr>
                <a:srgbClr val="F4CF30"/>
              </a:buClr>
            </a:pPr>
            <a:r>
              <a:rPr lang="en-US" dirty="0"/>
              <a:t>Direct them to our Website: </a:t>
            </a:r>
            <a:r>
              <a:rPr lang="en-US" dirty="0">
                <a:hlinkClick r:id="rId2" action="ppaction://hlinkfile"/>
              </a:rPr>
              <a:t>wvunclaimedproperty.gov</a:t>
            </a:r>
            <a:endParaRPr lang="en-US" dirty="0"/>
          </a:p>
          <a:p>
            <a:pPr marL="0" indent="0">
              <a:buClr>
                <a:srgbClr val="F4CF30"/>
              </a:buClr>
              <a:buNone/>
            </a:pPr>
            <a:endParaRPr lang="en-US" i="1" u="sng" dirty="0">
              <a:solidFill>
                <a:schemeClr val="accent6">
                  <a:lumMod val="50000"/>
                </a:schemeClr>
              </a:solidFill>
            </a:endParaRPr>
          </a:p>
        </p:txBody>
      </p:sp>
      <p:pic>
        <p:nvPicPr>
          <p:cNvPr id="11"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7" name="Picture 6">
            <a:extLst>
              <a:ext uri="{FF2B5EF4-FFF2-40B4-BE49-F238E27FC236}">
                <a16:creationId xmlns:a16="http://schemas.microsoft.com/office/drawing/2014/main" id="{5D95664B-AAA1-41D3-92B6-FE5B03A9BB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870" y="4283577"/>
            <a:ext cx="2001078" cy="2001078"/>
          </a:xfrm>
          <a:prstGeom prst="rect">
            <a:avLst/>
          </a:prstGeom>
        </p:spPr>
      </p:pic>
    </p:spTree>
    <p:extLst>
      <p:ext uri="{BB962C8B-B14F-4D97-AF65-F5344CB8AC3E}">
        <p14:creationId xmlns:p14="http://schemas.microsoft.com/office/powerpoint/2010/main" val="271834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fontScale="90000"/>
          </a:bodyPr>
          <a:lstStyle/>
          <a:p>
            <a:pPr algn="ctr"/>
            <a:r>
              <a:rPr lang="en-US" b="1" dirty="0"/>
              <a:t>Claims for your School or County / Business Claims</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a:buClr>
                <a:srgbClr val="F4CF30"/>
              </a:buClr>
            </a:pPr>
            <a:endParaRPr lang="en-US" dirty="0"/>
          </a:p>
          <a:p>
            <a:pPr>
              <a:buClr>
                <a:srgbClr val="F4CF30"/>
              </a:buClr>
            </a:pPr>
            <a:r>
              <a:rPr lang="en-US" dirty="0"/>
              <a:t>Search the Website for your entity name:</a:t>
            </a:r>
          </a:p>
          <a:p>
            <a:pPr marL="0" indent="0">
              <a:buClr>
                <a:srgbClr val="F4CF30"/>
              </a:buClr>
              <a:buNone/>
            </a:pPr>
            <a:endParaRPr lang="en-US" i="1" u="sng" dirty="0">
              <a:solidFill>
                <a:schemeClr val="accent6">
                  <a:lumMod val="50000"/>
                </a:schemeClr>
              </a:solidFill>
            </a:endParaRP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6" name="Picture 5">
            <a:extLst>
              <a:ext uri="{FF2B5EF4-FFF2-40B4-BE49-F238E27FC236}">
                <a16:creationId xmlns:a16="http://schemas.microsoft.com/office/drawing/2014/main" id="{3DB96049-7968-4D66-A695-98E56F2BCD8B}"/>
              </a:ext>
            </a:extLst>
          </p:cNvPr>
          <p:cNvPicPr/>
          <p:nvPr/>
        </p:nvPicPr>
        <p:blipFill rotWithShape="1">
          <a:blip r:embed="rId4"/>
          <a:srcRect l="20032" t="6553" r="20513" b="5983"/>
          <a:stretch/>
        </p:blipFill>
        <p:spPr bwMode="auto">
          <a:xfrm>
            <a:off x="1922420" y="2494548"/>
            <a:ext cx="4670509" cy="37039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5416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a:bodyPr>
          <a:lstStyle/>
          <a:p>
            <a:pPr algn="ctr"/>
            <a:r>
              <a:rPr lang="en-US" b="1" dirty="0"/>
              <a:t>Select Property</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Clr>
                <a:srgbClr val="F4CF30"/>
              </a:buClr>
              <a:buNone/>
            </a:pPr>
            <a:r>
              <a:rPr lang="en-US" sz="2400" b="0" i="0" dirty="0">
                <a:solidFill>
                  <a:srgbClr val="222222"/>
                </a:solidFill>
                <a:effectLst/>
                <a:latin typeface="Calibri "/>
              </a:rPr>
              <a:t>Once you’ve found the property, select the claim box and click the green CONTINUE TO FILE CLAIM button to begin the claims process.</a:t>
            </a:r>
          </a:p>
          <a:p>
            <a:pPr marL="0" indent="0">
              <a:buClr>
                <a:srgbClr val="F4CF30"/>
              </a:buClr>
              <a:buNone/>
            </a:pPr>
            <a:endParaRPr lang="en-US" sz="2400" b="0" i="0" dirty="0">
              <a:solidFill>
                <a:srgbClr val="222222"/>
              </a:solidFill>
              <a:effectLst/>
              <a:latin typeface="Calibri "/>
            </a:endParaRPr>
          </a:p>
          <a:p>
            <a:pPr marL="0" indent="0">
              <a:buClr>
                <a:srgbClr val="F4CF30"/>
              </a:buClr>
              <a:buNone/>
            </a:pPr>
            <a:endParaRPr lang="en-US" dirty="0">
              <a:solidFill>
                <a:srgbClr val="222222"/>
              </a:solidFill>
              <a:latin typeface="+mj-lt"/>
            </a:endParaRPr>
          </a:p>
          <a:p>
            <a:pPr marL="0" indent="0">
              <a:buClr>
                <a:srgbClr val="F4CF30"/>
              </a:buClr>
              <a:buNone/>
            </a:pPr>
            <a:endParaRPr lang="en-US" b="0" i="0" dirty="0">
              <a:solidFill>
                <a:srgbClr val="222222"/>
              </a:solidFill>
              <a:effectLst/>
              <a:latin typeface="+mj-lt"/>
            </a:endParaRPr>
          </a:p>
          <a:p>
            <a:pPr marL="0" indent="0">
              <a:buClr>
                <a:srgbClr val="F4CF30"/>
              </a:buClr>
              <a:buNone/>
            </a:pPr>
            <a:endParaRPr lang="en-US" u="sng" dirty="0">
              <a:solidFill>
                <a:srgbClr val="222222"/>
              </a:solidFill>
              <a:latin typeface="+mj-lt"/>
            </a:endParaRPr>
          </a:p>
          <a:p>
            <a:pPr marL="0" indent="0">
              <a:buClr>
                <a:srgbClr val="F4CF30"/>
              </a:buClr>
              <a:buNone/>
            </a:pPr>
            <a:endParaRPr lang="en-US" i="1" u="sng" dirty="0">
              <a:solidFill>
                <a:schemeClr val="accent6">
                  <a:lumMod val="50000"/>
                </a:schemeClr>
              </a:solidFill>
              <a:latin typeface="+mj-lt"/>
            </a:endParaRP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13" name="Picture 12">
            <a:extLst>
              <a:ext uri="{FF2B5EF4-FFF2-40B4-BE49-F238E27FC236}">
                <a16:creationId xmlns:a16="http://schemas.microsoft.com/office/drawing/2014/main" id="{86FB8C26-43B5-B559-5798-9F46F01890B3}"/>
              </a:ext>
            </a:extLst>
          </p:cNvPr>
          <p:cNvPicPr>
            <a:picLocks noChangeAspect="1"/>
          </p:cNvPicPr>
          <p:nvPr/>
        </p:nvPicPr>
        <p:blipFill>
          <a:blip r:embed="rId4"/>
          <a:stretch>
            <a:fillRect/>
          </a:stretch>
        </p:blipFill>
        <p:spPr>
          <a:xfrm>
            <a:off x="1447092" y="2574925"/>
            <a:ext cx="6568580" cy="3637807"/>
          </a:xfrm>
          <a:prstGeom prst="rect">
            <a:avLst/>
          </a:prstGeom>
        </p:spPr>
      </p:pic>
    </p:spTree>
    <p:extLst>
      <p:ext uri="{BB962C8B-B14F-4D97-AF65-F5344CB8AC3E}">
        <p14:creationId xmlns:p14="http://schemas.microsoft.com/office/powerpoint/2010/main" val="1535072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a:bodyPr>
          <a:lstStyle/>
          <a:p>
            <a:pPr algn="ctr"/>
            <a:r>
              <a:rPr lang="en-US" b="1" dirty="0"/>
              <a:t>Claimant Relationship</a:t>
            </a:r>
          </a:p>
        </p:txBody>
      </p:sp>
      <p:sp>
        <p:nvSpPr>
          <p:cNvPr id="9" name="Content Placeholder 8"/>
          <p:cNvSpPr>
            <a:spLocks noGrp="1"/>
          </p:cNvSpPr>
          <p:nvPr>
            <p:ph idx="1"/>
          </p:nvPr>
        </p:nvSpPr>
        <p:spPr>
          <a:xfrm>
            <a:off x="0" y="1274258"/>
            <a:ext cx="8515350" cy="5235865"/>
          </a:xfrm>
          <a:solidFill>
            <a:schemeClr val="bg1"/>
          </a:solidFill>
        </p:spPr>
        <p:txBody>
          <a:bodyPr lIns="822960"/>
          <a:lstStyle/>
          <a:p>
            <a:pPr>
              <a:buClr>
                <a:srgbClr val="F4CF30"/>
              </a:buClr>
            </a:pPr>
            <a:r>
              <a:rPr lang="en-US" sz="2400" b="1" i="0" dirty="0">
                <a:solidFill>
                  <a:srgbClr val="222222"/>
                </a:solidFill>
                <a:effectLst/>
                <a:latin typeface="+mj-lt"/>
              </a:rPr>
              <a:t>Once you have selected the property you wish to claim, select Open Business</a:t>
            </a:r>
            <a:r>
              <a:rPr lang="en-US" sz="2400" b="1" dirty="0">
                <a:solidFill>
                  <a:srgbClr val="222222"/>
                </a:solidFill>
                <a:latin typeface="+mj-lt"/>
              </a:rPr>
              <a:t> </a:t>
            </a:r>
            <a:r>
              <a:rPr lang="en-US" sz="2400" b="1" i="0" dirty="0">
                <a:solidFill>
                  <a:srgbClr val="222222"/>
                </a:solidFill>
                <a:effectLst/>
                <a:latin typeface="+mj-lt"/>
              </a:rPr>
              <a:t>from the Claimant Relationship dropdown menu</a:t>
            </a:r>
          </a:p>
          <a:p>
            <a:pPr marL="0" indent="0">
              <a:buClr>
                <a:srgbClr val="F4CF30"/>
              </a:buClr>
              <a:buNone/>
            </a:pPr>
            <a:endParaRPr lang="en-US" sz="2400" dirty="0">
              <a:solidFill>
                <a:srgbClr val="222222"/>
              </a:solidFill>
              <a:latin typeface="+mj-lt"/>
            </a:endParaRPr>
          </a:p>
          <a:p>
            <a:pPr marL="0" indent="0">
              <a:buClr>
                <a:srgbClr val="F4CF30"/>
              </a:buClr>
              <a:buNone/>
            </a:pPr>
            <a:endParaRPr lang="en-US" sz="2400" dirty="0">
              <a:solidFill>
                <a:srgbClr val="222222"/>
              </a:solidFill>
              <a:latin typeface="+mj-lt"/>
            </a:endParaRPr>
          </a:p>
          <a:p>
            <a:pPr marL="0" indent="0">
              <a:buClr>
                <a:srgbClr val="F4CF30"/>
              </a:buClr>
              <a:buNone/>
            </a:pPr>
            <a:endParaRPr lang="en-US" sz="2400" dirty="0">
              <a:solidFill>
                <a:srgbClr val="222222"/>
              </a:solidFill>
              <a:latin typeface="+mj-lt"/>
            </a:endParaRPr>
          </a:p>
          <a:p>
            <a:pPr>
              <a:buClr>
                <a:srgbClr val="F4CF30"/>
              </a:buClr>
            </a:pPr>
            <a:endParaRPr lang="en-US" sz="2400" dirty="0">
              <a:solidFill>
                <a:srgbClr val="222222"/>
              </a:solidFill>
              <a:latin typeface="+mj-lt"/>
            </a:endParaRPr>
          </a:p>
          <a:p>
            <a:pPr>
              <a:buClr>
                <a:srgbClr val="F4CF30"/>
              </a:buClr>
            </a:pPr>
            <a:endParaRPr lang="en-US" sz="2400" dirty="0">
              <a:solidFill>
                <a:srgbClr val="222222"/>
              </a:solidFill>
              <a:latin typeface="+mj-lt"/>
            </a:endParaRPr>
          </a:p>
          <a:p>
            <a:pPr marL="0" indent="0">
              <a:buClr>
                <a:srgbClr val="F4CF30"/>
              </a:buClr>
              <a:buNone/>
            </a:pPr>
            <a:endParaRPr lang="en-US" b="0" i="0" dirty="0">
              <a:solidFill>
                <a:srgbClr val="222222"/>
              </a:solidFill>
              <a:effectLst/>
              <a:latin typeface="+mj-lt"/>
            </a:endParaRPr>
          </a:p>
          <a:p>
            <a:pPr marL="0" indent="0">
              <a:buClr>
                <a:srgbClr val="F4CF30"/>
              </a:buClr>
              <a:buNone/>
            </a:pPr>
            <a:endParaRPr lang="en-US" u="sng" dirty="0">
              <a:solidFill>
                <a:srgbClr val="222222"/>
              </a:solidFill>
              <a:latin typeface="+mj-lt"/>
            </a:endParaRPr>
          </a:p>
          <a:p>
            <a:pPr marL="0" indent="0">
              <a:buClr>
                <a:srgbClr val="F4CF30"/>
              </a:buClr>
              <a:buNone/>
            </a:pPr>
            <a:endParaRPr lang="en-US" i="1" u="sng" dirty="0">
              <a:solidFill>
                <a:schemeClr val="accent6">
                  <a:lumMod val="50000"/>
                </a:schemeClr>
              </a:solidFill>
              <a:latin typeface="+mj-lt"/>
            </a:endParaRP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15" name="Picture 14">
            <a:extLst>
              <a:ext uri="{FF2B5EF4-FFF2-40B4-BE49-F238E27FC236}">
                <a16:creationId xmlns:a16="http://schemas.microsoft.com/office/drawing/2014/main" id="{9313CBCF-1B7F-D8A1-17BC-020F7569EB09}"/>
              </a:ext>
            </a:extLst>
          </p:cNvPr>
          <p:cNvPicPr>
            <a:picLocks noChangeAspect="1"/>
          </p:cNvPicPr>
          <p:nvPr/>
        </p:nvPicPr>
        <p:blipFill>
          <a:blip r:embed="rId4"/>
          <a:stretch>
            <a:fillRect/>
          </a:stretch>
        </p:blipFill>
        <p:spPr>
          <a:xfrm>
            <a:off x="1731591" y="2523562"/>
            <a:ext cx="5418851" cy="2697295"/>
          </a:xfrm>
          <a:prstGeom prst="rect">
            <a:avLst/>
          </a:prstGeom>
        </p:spPr>
      </p:pic>
    </p:spTree>
    <p:extLst>
      <p:ext uri="{BB962C8B-B14F-4D97-AF65-F5344CB8AC3E}">
        <p14:creationId xmlns:p14="http://schemas.microsoft.com/office/powerpoint/2010/main" val="2433035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fontScale="90000"/>
          </a:bodyPr>
          <a:lstStyle/>
          <a:p>
            <a:pPr algn="ctr"/>
            <a:r>
              <a:rPr lang="en-US" b="1" dirty="0"/>
              <a:t>Claimant Information and Address Verification</a:t>
            </a:r>
          </a:p>
        </p:txBody>
      </p:sp>
      <p:sp>
        <p:nvSpPr>
          <p:cNvPr id="9" name="Content Placeholder 8"/>
          <p:cNvSpPr>
            <a:spLocks noGrp="1"/>
          </p:cNvSpPr>
          <p:nvPr>
            <p:ph idx="1"/>
          </p:nvPr>
        </p:nvSpPr>
        <p:spPr>
          <a:xfrm>
            <a:off x="469782" y="1384183"/>
            <a:ext cx="8045567" cy="5125940"/>
          </a:xfrm>
          <a:solidFill>
            <a:schemeClr val="bg1"/>
          </a:solidFill>
        </p:spPr>
        <p:txBody>
          <a:bodyPr lIns="822960"/>
          <a:lstStyle/>
          <a:p>
            <a:pPr marL="0" indent="0">
              <a:buClr>
                <a:srgbClr val="F4CF30"/>
              </a:buClr>
              <a:buNone/>
            </a:pPr>
            <a:r>
              <a:rPr lang="en-US" sz="2400" dirty="0">
                <a:solidFill>
                  <a:srgbClr val="222222"/>
                </a:solidFill>
                <a:latin typeface="+mj-lt"/>
              </a:rPr>
              <a:t>Enter your contact information</a:t>
            </a:r>
          </a:p>
          <a:p>
            <a:pPr marL="0" indent="0">
              <a:buClr>
                <a:srgbClr val="F4CF30"/>
              </a:buClr>
              <a:buNone/>
            </a:pPr>
            <a:endParaRPr lang="en-US" sz="2400" dirty="0">
              <a:solidFill>
                <a:srgbClr val="222222"/>
              </a:solidFill>
              <a:latin typeface="+mj-lt"/>
            </a:endParaRPr>
          </a:p>
          <a:p>
            <a:pPr>
              <a:buClr>
                <a:srgbClr val="F4CF30"/>
              </a:buClr>
            </a:pPr>
            <a:endParaRPr lang="en-US" sz="2400" dirty="0">
              <a:solidFill>
                <a:srgbClr val="222222"/>
              </a:solidFill>
              <a:latin typeface="+mj-lt"/>
            </a:endParaRPr>
          </a:p>
          <a:p>
            <a:pPr>
              <a:buClr>
                <a:srgbClr val="F4CF30"/>
              </a:buClr>
            </a:pPr>
            <a:endParaRPr lang="en-US" sz="2400" dirty="0">
              <a:solidFill>
                <a:srgbClr val="222222"/>
              </a:solidFill>
              <a:latin typeface="+mj-lt"/>
            </a:endParaRPr>
          </a:p>
          <a:p>
            <a:pPr marL="0" indent="0">
              <a:buClr>
                <a:srgbClr val="F4CF30"/>
              </a:buClr>
              <a:buNone/>
            </a:pPr>
            <a:endParaRPr lang="en-US" u="sng" dirty="0">
              <a:solidFill>
                <a:srgbClr val="222222"/>
              </a:solidFill>
              <a:latin typeface="+mj-lt"/>
            </a:endParaRPr>
          </a:p>
          <a:p>
            <a:pPr marL="0" indent="0">
              <a:buClr>
                <a:srgbClr val="F4CF30"/>
              </a:buClr>
              <a:buNone/>
            </a:pPr>
            <a:endParaRPr lang="en-US" i="1" u="sng" dirty="0">
              <a:solidFill>
                <a:schemeClr val="accent6">
                  <a:lumMod val="50000"/>
                </a:schemeClr>
              </a:solidFill>
              <a:latin typeface="+mj-lt"/>
            </a:endParaRP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12" name="Picture 11">
            <a:extLst>
              <a:ext uri="{FF2B5EF4-FFF2-40B4-BE49-F238E27FC236}">
                <a16:creationId xmlns:a16="http://schemas.microsoft.com/office/drawing/2014/main" id="{BAED8C38-BCDD-1314-12A0-CAA65CDCB3C4}"/>
              </a:ext>
            </a:extLst>
          </p:cNvPr>
          <p:cNvPicPr>
            <a:picLocks noChangeAspect="1"/>
          </p:cNvPicPr>
          <p:nvPr/>
        </p:nvPicPr>
        <p:blipFill>
          <a:blip r:embed="rId4"/>
          <a:stretch>
            <a:fillRect/>
          </a:stretch>
        </p:blipFill>
        <p:spPr>
          <a:xfrm>
            <a:off x="2185029" y="4586594"/>
            <a:ext cx="3124200" cy="1457325"/>
          </a:xfrm>
          <a:prstGeom prst="rect">
            <a:avLst/>
          </a:prstGeom>
        </p:spPr>
      </p:pic>
      <p:sp>
        <p:nvSpPr>
          <p:cNvPr id="13" name="TextBox 12">
            <a:extLst>
              <a:ext uri="{FF2B5EF4-FFF2-40B4-BE49-F238E27FC236}">
                <a16:creationId xmlns:a16="http://schemas.microsoft.com/office/drawing/2014/main" id="{BD103E1B-6466-F96A-57BD-321A5C0D228F}"/>
              </a:ext>
            </a:extLst>
          </p:cNvPr>
          <p:cNvSpPr txBox="1"/>
          <p:nvPr/>
        </p:nvSpPr>
        <p:spPr>
          <a:xfrm>
            <a:off x="5739117" y="4201799"/>
            <a:ext cx="2038525" cy="2308324"/>
          </a:xfrm>
          <a:prstGeom prst="rect">
            <a:avLst/>
          </a:prstGeom>
          <a:noFill/>
        </p:spPr>
        <p:txBody>
          <a:bodyPr wrap="square" rtlCol="0">
            <a:spAutoFit/>
          </a:bodyPr>
          <a:lstStyle/>
          <a:p>
            <a:r>
              <a:rPr lang="en-US" dirty="0"/>
              <a:t>Address Suggestion:</a:t>
            </a:r>
          </a:p>
          <a:p>
            <a:r>
              <a:rPr lang="en-US" dirty="0"/>
              <a:t>You may receive an additional screen that ask you to verify the address you entered. </a:t>
            </a:r>
          </a:p>
          <a:p>
            <a:endParaRPr lang="en-US" dirty="0"/>
          </a:p>
        </p:txBody>
      </p:sp>
      <p:sp>
        <p:nvSpPr>
          <p:cNvPr id="3" name="Rectangle 2">
            <a:extLst>
              <a:ext uri="{FF2B5EF4-FFF2-40B4-BE49-F238E27FC236}">
                <a16:creationId xmlns:a16="http://schemas.microsoft.com/office/drawing/2014/main" id="{FF638A8C-3725-B6E0-523C-ACB9A7FB70FE}"/>
              </a:ext>
            </a:extLst>
          </p:cNvPr>
          <p:cNvSpPr/>
          <p:nvPr/>
        </p:nvSpPr>
        <p:spPr>
          <a:xfrm>
            <a:off x="814601" y="1893749"/>
            <a:ext cx="6609745" cy="2345839"/>
          </a:xfrm>
          <a:prstGeom prst="rect">
            <a:avLst/>
          </a:prstGeom>
          <a:solidFill>
            <a:srgbClr val="8DC6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B566724-82E8-0F60-BA77-F912C8FFD117}"/>
              </a:ext>
            </a:extLst>
          </p:cNvPr>
          <p:cNvPicPr>
            <a:picLocks noChangeAspect="1"/>
          </p:cNvPicPr>
          <p:nvPr/>
        </p:nvPicPr>
        <p:blipFill>
          <a:blip r:embed="rId5"/>
          <a:stretch>
            <a:fillRect/>
          </a:stretch>
        </p:blipFill>
        <p:spPr>
          <a:xfrm>
            <a:off x="997345" y="2009756"/>
            <a:ext cx="6197584" cy="2073672"/>
          </a:xfrm>
          <a:prstGeom prst="rect">
            <a:avLst/>
          </a:prstGeom>
        </p:spPr>
      </p:pic>
    </p:spTree>
    <p:extLst>
      <p:ext uri="{BB962C8B-B14F-4D97-AF65-F5344CB8AC3E}">
        <p14:creationId xmlns:p14="http://schemas.microsoft.com/office/powerpoint/2010/main" val="2614782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fontScale="90000"/>
          </a:bodyPr>
          <a:lstStyle/>
          <a:p>
            <a:pPr algn="ctr"/>
            <a:r>
              <a:rPr lang="en-US" b="1" dirty="0"/>
              <a:t>Electronic Signature/Submit Your Claim</a:t>
            </a:r>
          </a:p>
        </p:txBody>
      </p:sp>
      <p:sp>
        <p:nvSpPr>
          <p:cNvPr id="9" name="Content Placeholder 8"/>
          <p:cNvSpPr>
            <a:spLocks noGrp="1"/>
          </p:cNvSpPr>
          <p:nvPr>
            <p:ph idx="1"/>
          </p:nvPr>
        </p:nvSpPr>
        <p:spPr>
          <a:xfrm>
            <a:off x="0" y="1274258"/>
            <a:ext cx="8515350" cy="5235865"/>
          </a:xfrm>
          <a:solidFill>
            <a:schemeClr val="bg1"/>
          </a:solidFill>
        </p:spPr>
        <p:txBody>
          <a:bodyPr lIns="822960"/>
          <a:lstStyle/>
          <a:p>
            <a:pPr marL="0" indent="0">
              <a:buClr>
                <a:srgbClr val="F4CF30"/>
              </a:buClr>
              <a:buNone/>
            </a:pPr>
            <a:endParaRPr lang="en-US" sz="2400" dirty="0">
              <a:solidFill>
                <a:srgbClr val="222222"/>
              </a:solidFill>
              <a:latin typeface="+mj-lt"/>
            </a:endParaRPr>
          </a:p>
          <a:p>
            <a:pPr>
              <a:buClr>
                <a:srgbClr val="F4CF30"/>
              </a:buClr>
            </a:pPr>
            <a:r>
              <a:rPr lang="en-US" sz="2400" dirty="0">
                <a:solidFill>
                  <a:srgbClr val="222222"/>
                </a:solidFill>
                <a:latin typeface="+mj-lt"/>
              </a:rPr>
              <a:t>You will preview all properties being claimed, verify your current information, and complete electronic signature.  If correct, click Submit to officially create your claim and generate your claim number.</a:t>
            </a:r>
          </a:p>
          <a:p>
            <a:pPr>
              <a:buClr>
                <a:srgbClr val="F4CF30"/>
              </a:buClr>
            </a:pPr>
            <a:endParaRPr lang="en-US" sz="2400" dirty="0">
              <a:solidFill>
                <a:srgbClr val="222222"/>
              </a:solidFill>
              <a:latin typeface="+mj-lt"/>
            </a:endParaRPr>
          </a:p>
          <a:p>
            <a:pPr>
              <a:buClr>
                <a:srgbClr val="F4CF30"/>
              </a:buClr>
            </a:pPr>
            <a:endParaRPr lang="en-US" sz="2400" dirty="0">
              <a:solidFill>
                <a:srgbClr val="222222"/>
              </a:solidFill>
              <a:latin typeface="+mj-lt"/>
            </a:endParaRPr>
          </a:p>
          <a:p>
            <a:pPr>
              <a:buClr>
                <a:srgbClr val="F4CF30"/>
              </a:buClr>
            </a:pPr>
            <a:endParaRPr lang="en-US" sz="2400" dirty="0">
              <a:solidFill>
                <a:srgbClr val="222222"/>
              </a:solidFill>
              <a:latin typeface="+mj-lt"/>
            </a:endParaRPr>
          </a:p>
          <a:p>
            <a:pPr>
              <a:buClr>
                <a:srgbClr val="F4CF30"/>
              </a:buClr>
            </a:pPr>
            <a:endParaRPr lang="en-US" sz="2400" dirty="0">
              <a:solidFill>
                <a:srgbClr val="222222"/>
              </a:solidFill>
              <a:latin typeface="+mj-lt"/>
            </a:endParaRPr>
          </a:p>
          <a:p>
            <a:pPr>
              <a:buClr>
                <a:srgbClr val="F4CF30"/>
              </a:buClr>
            </a:pPr>
            <a:endParaRPr lang="en-US" sz="2400" dirty="0">
              <a:solidFill>
                <a:srgbClr val="222222"/>
              </a:solidFill>
              <a:latin typeface="+mj-lt"/>
            </a:endParaRPr>
          </a:p>
          <a:p>
            <a:pPr marL="0" indent="0">
              <a:buClr>
                <a:srgbClr val="F4CF30"/>
              </a:buClr>
              <a:buNone/>
            </a:pPr>
            <a:endParaRPr lang="en-US" u="sng" dirty="0">
              <a:solidFill>
                <a:srgbClr val="222222"/>
              </a:solidFill>
              <a:latin typeface="+mj-lt"/>
            </a:endParaRPr>
          </a:p>
          <a:p>
            <a:pPr marL="0" indent="0">
              <a:buClr>
                <a:srgbClr val="F4CF30"/>
              </a:buClr>
              <a:buNone/>
            </a:pPr>
            <a:endParaRPr lang="en-US" i="1" u="sng" dirty="0">
              <a:solidFill>
                <a:schemeClr val="accent6">
                  <a:lumMod val="50000"/>
                </a:schemeClr>
              </a:solidFill>
              <a:latin typeface="+mj-lt"/>
            </a:endParaRP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10" name="Picture 9">
            <a:extLst>
              <a:ext uri="{FF2B5EF4-FFF2-40B4-BE49-F238E27FC236}">
                <a16:creationId xmlns:a16="http://schemas.microsoft.com/office/drawing/2014/main" id="{201D1812-601C-EFD4-087B-846A47F0842B}"/>
              </a:ext>
            </a:extLst>
          </p:cNvPr>
          <p:cNvPicPr>
            <a:picLocks noChangeAspect="1"/>
          </p:cNvPicPr>
          <p:nvPr/>
        </p:nvPicPr>
        <p:blipFill>
          <a:blip r:embed="rId4"/>
          <a:stretch>
            <a:fillRect/>
          </a:stretch>
        </p:blipFill>
        <p:spPr>
          <a:xfrm>
            <a:off x="805343" y="3108944"/>
            <a:ext cx="7575258" cy="2331387"/>
          </a:xfrm>
          <a:prstGeom prst="rect">
            <a:avLst/>
          </a:prstGeom>
        </p:spPr>
      </p:pic>
    </p:spTree>
    <p:extLst>
      <p:ext uri="{BB962C8B-B14F-4D97-AF65-F5344CB8AC3E}">
        <p14:creationId xmlns:p14="http://schemas.microsoft.com/office/powerpoint/2010/main" val="808058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fontScale="90000"/>
          </a:bodyPr>
          <a:lstStyle/>
          <a:p>
            <a:pPr algn="ctr"/>
            <a:r>
              <a:rPr lang="en-US" b="1" dirty="0"/>
              <a:t>Business Claim Evidence Requirements</a:t>
            </a:r>
          </a:p>
        </p:txBody>
      </p:sp>
      <p:sp>
        <p:nvSpPr>
          <p:cNvPr id="9" name="Content Placeholder 8"/>
          <p:cNvSpPr>
            <a:spLocks noGrp="1"/>
          </p:cNvSpPr>
          <p:nvPr>
            <p:ph idx="1"/>
          </p:nvPr>
        </p:nvSpPr>
        <p:spPr>
          <a:xfrm>
            <a:off x="419450" y="1459684"/>
            <a:ext cx="8486096" cy="4832324"/>
          </a:xfrm>
          <a:solidFill>
            <a:schemeClr val="bg1"/>
          </a:solidFill>
        </p:spPr>
        <p:txBody>
          <a:bodyPr lIns="822960">
            <a:normAutofit fontScale="92500" lnSpcReduction="10000"/>
          </a:bodyPr>
          <a:lstStyle/>
          <a:p>
            <a:pPr marL="0" indent="0">
              <a:buClr>
                <a:srgbClr val="F4CF30"/>
              </a:buClr>
              <a:buNone/>
            </a:pPr>
            <a:endParaRPr lang="en-US" dirty="0"/>
          </a:p>
          <a:p>
            <a:pPr marL="0" lvl="0" indent="0">
              <a:buNone/>
            </a:pPr>
            <a:r>
              <a:rPr lang="en-US" dirty="0"/>
              <a:t>An email will be sent detailing additional evidence requirements. </a:t>
            </a:r>
          </a:p>
          <a:p>
            <a:pPr lvl="1"/>
            <a:r>
              <a:rPr lang="en-US" b="1" dirty="0"/>
              <a:t>Claim Form </a:t>
            </a:r>
          </a:p>
          <a:p>
            <a:pPr lvl="1"/>
            <a:r>
              <a:rPr lang="en-US" b="1" dirty="0"/>
              <a:t>Photo ID </a:t>
            </a:r>
            <a:r>
              <a:rPr lang="en-US" dirty="0"/>
              <a:t>for business representative</a:t>
            </a:r>
          </a:p>
          <a:p>
            <a:pPr lvl="1"/>
            <a:r>
              <a:rPr lang="en-US" b="1" dirty="0"/>
              <a:t>Legal Document of Representation </a:t>
            </a:r>
            <a:r>
              <a:rPr lang="en-US" dirty="0"/>
              <a:t>–A letter on letterhead indicating the level of authority of the person filing the claim.</a:t>
            </a:r>
          </a:p>
          <a:p>
            <a:pPr lvl="1"/>
            <a:r>
              <a:rPr lang="en-US" b="1" dirty="0"/>
              <a:t>Legal Document of FEIN-</a:t>
            </a:r>
            <a:r>
              <a:rPr lang="en-US" dirty="0"/>
              <a:t>Acceptable</a:t>
            </a:r>
            <a:r>
              <a:rPr lang="en-US" b="1" dirty="0"/>
              <a:t> </a:t>
            </a:r>
            <a:r>
              <a:rPr lang="en-US" dirty="0"/>
              <a:t>documentation includes Federal or State IRS Notification or  County Board document showing the tax id number.</a:t>
            </a:r>
          </a:p>
          <a:p>
            <a:pPr marL="457200" lvl="1" indent="0">
              <a:buNone/>
            </a:pPr>
            <a:endParaRPr lang="en-US" i="1" dirty="0"/>
          </a:p>
          <a:p>
            <a:pPr lvl="1"/>
            <a:r>
              <a:rPr lang="en-US" i="1" dirty="0"/>
              <a:t>Additional information may be required, based on type of property.</a:t>
            </a:r>
          </a:p>
          <a:p>
            <a:pPr marL="0" indent="0">
              <a:buClr>
                <a:srgbClr val="F4CF30"/>
              </a:buClr>
              <a:buNone/>
            </a:pPr>
            <a:endParaRPr lang="en-US" dirty="0"/>
          </a:p>
          <a:p>
            <a:pPr>
              <a:buClr>
                <a:srgbClr val="F4CF30"/>
              </a:buClr>
            </a:pPr>
            <a:endParaRPr lang="en-US" dirty="0"/>
          </a:p>
          <a:p>
            <a:pPr>
              <a:buClr>
                <a:srgbClr val="F4CF30"/>
              </a:buClr>
            </a:pPr>
            <a:endParaRPr lang="en-US" dirty="0"/>
          </a:p>
          <a:p>
            <a:pPr>
              <a:buClr>
                <a:srgbClr val="F4CF30"/>
              </a:buClr>
            </a:pPr>
            <a:endParaRPr lang="en-US" dirty="0"/>
          </a:p>
          <a:p>
            <a:pPr>
              <a:buClr>
                <a:srgbClr val="F4CF30"/>
              </a:buClr>
            </a:pPr>
            <a:endParaRPr lang="en-US" dirty="0"/>
          </a:p>
          <a:p>
            <a:pPr>
              <a:buClr>
                <a:srgbClr val="F4CF30"/>
              </a:buClr>
            </a:pPr>
            <a:endParaRPr lang="en-US" dirty="0"/>
          </a:p>
          <a:p>
            <a:pPr marL="0" indent="0">
              <a:buClr>
                <a:srgbClr val="F4CF30"/>
              </a:buClr>
              <a:buNone/>
            </a:pPr>
            <a:endParaRPr lang="en-US" dirty="0"/>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spTree>
    <p:extLst>
      <p:ext uri="{BB962C8B-B14F-4D97-AF65-F5344CB8AC3E}">
        <p14:creationId xmlns:p14="http://schemas.microsoft.com/office/powerpoint/2010/main" val="2223214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Examples of property</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a:buClr>
                <a:srgbClr val="F4CF30"/>
              </a:buClr>
            </a:pPr>
            <a:endParaRPr lang="en-US" dirty="0"/>
          </a:p>
          <a:p>
            <a:pPr>
              <a:buClr>
                <a:srgbClr val="F4CF30"/>
              </a:buClr>
            </a:pPr>
            <a:r>
              <a:rPr lang="en-US" dirty="0"/>
              <a:t>Accounts Payable Checks</a:t>
            </a:r>
          </a:p>
          <a:p>
            <a:pPr>
              <a:buClr>
                <a:srgbClr val="F4CF30"/>
              </a:buClr>
            </a:pPr>
            <a:r>
              <a:rPr lang="en-US" dirty="0"/>
              <a:t>Expense Checks</a:t>
            </a:r>
          </a:p>
          <a:p>
            <a:pPr>
              <a:buClr>
                <a:srgbClr val="F4CF30"/>
              </a:buClr>
            </a:pPr>
            <a:r>
              <a:rPr lang="en-US" dirty="0"/>
              <a:t>Vendor Payments</a:t>
            </a:r>
          </a:p>
          <a:p>
            <a:pPr>
              <a:buClr>
                <a:srgbClr val="F4CF30"/>
              </a:buClr>
            </a:pPr>
            <a:r>
              <a:rPr lang="en-US" dirty="0"/>
              <a:t>Overpayment or Refund Checks</a:t>
            </a:r>
          </a:p>
          <a:p>
            <a:pPr>
              <a:buClr>
                <a:srgbClr val="F4CF30"/>
              </a:buClr>
            </a:pPr>
            <a:r>
              <a:rPr lang="en-US" dirty="0"/>
              <a:t>Any Miscellaneous Outstanding Checks</a:t>
            </a:r>
          </a:p>
          <a:p>
            <a:pPr>
              <a:buClr>
                <a:srgbClr val="F4CF30"/>
              </a:buClr>
            </a:pPr>
            <a:r>
              <a:rPr lang="en-US" dirty="0"/>
              <a:t>Any unknown money – cleanup items</a:t>
            </a:r>
          </a:p>
          <a:p>
            <a:endParaRPr lang="en-US" dirty="0"/>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4169" y="5138946"/>
            <a:ext cx="1930863" cy="1318638"/>
          </a:xfrm>
          <a:prstGeom prst="rect">
            <a:avLst/>
          </a:prstGeom>
        </p:spPr>
      </p:pic>
    </p:spTree>
    <p:extLst>
      <p:ext uri="{BB962C8B-B14F-4D97-AF65-F5344CB8AC3E}">
        <p14:creationId xmlns:p14="http://schemas.microsoft.com/office/powerpoint/2010/main" val="3796982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fontScale="90000"/>
          </a:bodyPr>
          <a:lstStyle/>
          <a:p>
            <a:pPr algn="ctr"/>
            <a:r>
              <a:rPr lang="en-US" b="1" dirty="0"/>
              <a:t>Submitting Documents to State</a:t>
            </a:r>
          </a:p>
        </p:txBody>
      </p:sp>
      <p:sp>
        <p:nvSpPr>
          <p:cNvPr id="9" name="Content Placeholder 8"/>
          <p:cNvSpPr>
            <a:spLocks noGrp="1"/>
          </p:cNvSpPr>
          <p:nvPr>
            <p:ph idx="1"/>
          </p:nvPr>
        </p:nvSpPr>
        <p:spPr>
          <a:xfrm>
            <a:off x="419450" y="1459684"/>
            <a:ext cx="8486096" cy="4832324"/>
          </a:xfrm>
          <a:solidFill>
            <a:schemeClr val="bg1"/>
          </a:solidFill>
        </p:spPr>
        <p:txBody>
          <a:bodyPr lIns="822960">
            <a:normAutofit/>
          </a:bodyPr>
          <a:lstStyle/>
          <a:p>
            <a:pPr marL="0" indent="0">
              <a:buClr>
                <a:srgbClr val="F4CF30"/>
              </a:buClr>
              <a:buNone/>
            </a:pPr>
            <a:endParaRPr lang="en-US" dirty="0"/>
          </a:p>
          <a:p>
            <a:pPr>
              <a:buClr>
                <a:srgbClr val="F4CF30"/>
              </a:buClr>
            </a:pPr>
            <a:r>
              <a:rPr lang="en-US" dirty="0"/>
              <a:t>Documents can be uploaded to the website by our secure link in the email.</a:t>
            </a:r>
          </a:p>
          <a:p>
            <a:pPr>
              <a:buClr>
                <a:srgbClr val="F4CF30"/>
              </a:buClr>
            </a:pPr>
            <a:endParaRPr lang="en-US" dirty="0"/>
          </a:p>
          <a:p>
            <a:pPr>
              <a:buClr>
                <a:srgbClr val="F4CF30"/>
              </a:buClr>
            </a:pPr>
            <a:endParaRPr lang="en-US" dirty="0"/>
          </a:p>
          <a:p>
            <a:pPr>
              <a:buClr>
                <a:srgbClr val="F4CF30"/>
              </a:buClr>
            </a:pPr>
            <a:endParaRPr lang="en-US" dirty="0"/>
          </a:p>
          <a:p>
            <a:pPr>
              <a:buClr>
                <a:srgbClr val="F4CF30"/>
              </a:buClr>
            </a:pPr>
            <a:endParaRPr lang="en-US" dirty="0"/>
          </a:p>
          <a:p>
            <a:pPr>
              <a:buClr>
                <a:srgbClr val="F4CF30"/>
              </a:buClr>
            </a:pPr>
            <a:endParaRPr lang="en-US" dirty="0"/>
          </a:p>
          <a:p>
            <a:pPr>
              <a:buClr>
                <a:srgbClr val="F4CF30"/>
              </a:buClr>
            </a:pPr>
            <a:endParaRPr lang="en-US" dirty="0"/>
          </a:p>
          <a:p>
            <a:pPr marL="0" indent="0">
              <a:buClr>
                <a:srgbClr val="F4CF30"/>
              </a:buClr>
              <a:buNone/>
            </a:pPr>
            <a:endParaRPr lang="en-US" dirty="0"/>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12" name="Picture 11">
            <a:extLst>
              <a:ext uri="{FF2B5EF4-FFF2-40B4-BE49-F238E27FC236}">
                <a16:creationId xmlns:a16="http://schemas.microsoft.com/office/drawing/2014/main" id="{3575CD70-2203-FCDD-E953-31BCCE0DAA32}"/>
              </a:ext>
            </a:extLst>
          </p:cNvPr>
          <p:cNvPicPr>
            <a:picLocks noChangeAspect="1"/>
          </p:cNvPicPr>
          <p:nvPr/>
        </p:nvPicPr>
        <p:blipFill>
          <a:blip r:embed="rId4"/>
          <a:stretch>
            <a:fillRect/>
          </a:stretch>
        </p:blipFill>
        <p:spPr>
          <a:xfrm>
            <a:off x="2338555" y="2830549"/>
            <a:ext cx="5060535" cy="3193498"/>
          </a:xfrm>
          <a:prstGeom prst="rect">
            <a:avLst/>
          </a:prstGeom>
        </p:spPr>
      </p:pic>
    </p:spTree>
    <p:extLst>
      <p:ext uri="{BB962C8B-B14F-4D97-AF65-F5344CB8AC3E}">
        <p14:creationId xmlns:p14="http://schemas.microsoft.com/office/powerpoint/2010/main" val="34537076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a:bodyPr>
          <a:lstStyle/>
          <a:p>
            <a:pPr algn="ctr"/>
            <a:r>
              <a:rPr lang="en-US" b="1" dirty="0"/>
              <a:t>Track Your Claims Process</a:t>
            </a:r>
          </a:p>
        </p:txBody>
      </p:sp>
      <p:sp>
        <p:nvSpPr>
          <p:cNvPr id="9" name="Content Placeholder 8"/>
          <p:cNvSpPr>
            <a:spLocks noGrp="1"/>
          </p:cNvSpPr>
          <p:nvPr>
            <p:ph idx="1"/>
          </p:nvPr>
        </p:nvSpPr>
        <p:spPr>
          <a:xfrm>
            <a:off x="419450" y="1459684"/>
            <a:ext cx="8486096" cy="4832324"/>
          </a:xfrm>
          <a:solidFill>
            <a:schemeClr val="bg1"/>
          </a:solidFill>
        </p:spPr>
        <p:txBody>
          <a:bodyPr lIns="822960">
            <a:normAutofit/>
          </a:bodyPr>
          <a:lstStyle/>
          <a:p>
            <a:pPr marL="0" indent="0">
              <a:buClr>
                <a:srgbClr val="F4CF30"/>
              </a:buClr>
              <a:buNone/>
            </a:pPr>
            <a:endParaRPr lang="en-US" dirty="0"/>
          </a:p>
          <a:p>
            <a:pPr>
              <a:buClr>
                <a:srgbClr val="F4CF30"/>
              </a:buClr>
            </a:pPr>
            <a:r>
              <a:rPr lang="en-US" dirty="0"/>
              <a:t>Your claim number can be found on your claim form and in the email you received at the time of submission.  Enter the claim number at any time to check the claim status.</a:t>
            </a:r>
          </a:p>
          <a:p>
            <a:pPr>
              <a:buClr>
                <a:srgbClr val="F4CF30"/>
              </a:buClr>
            </a:pPr>
            <a:endParaRPr lang="en-US" dirty="0"/>
          </a:p>
          <a:p>
            <a:pPr>
              <a:buClr>
                <a:srgbClr val="F4CF30"/>
              </a:buClr>
            </a:pPr>
            <a:endParaRPr lang="en-US" dirty="0"/>
          </a:p>
          <a:p>
            <a:pPr>
              <a:buClr>
                <a:srgbClr val="F4CF30"/>
              </a:buClr>
            </a:pPr>
            <a:endParaRPr lang="en-US" dirty="0"/>
          </a:p>
          <a:p>
            <a:pPr>
              <a:buClr>
                <a:srgbClr val="F4CF30"/>
              </a:buClr>
            </a:pPr>
            <a:endParaRPr lang="en-US" dirty="0"/>
          </a:p>
          <a:p>
            <a:pPr>
              <a:buClr>
                <a:srgbClr val="F4CF30"/>
              </a:buClr>
            </a:pPr>
            <a:endParaRPr lang="en-US" dirty="0"/>
          </a:p>
          <a:p>
            <a:pPr>
              <a:buClr>
                <a:srgbClr val="F4CF30"/>
              </a:buClr>
            </a:pPr>
            <a:endParaRPr lang="en-US" dirty="0"/>
          </a:p>
          <a:p>
            <a:pPr>
              <a:buClr>
                <a:srgbClr val="F4CF30"/>
              </a:buClr>
            </a:pPr>
            <a:endParaRPr lang="en-US" dirty="0"/>
          </a:p>
          <a:p>
            <a:pPr marL="0" indent="0">
              <a:buClr>
                <a:srgbClr val="F4CF30"/>
              </a:buClr>
              <a:buNone/>
            </a:pPr>
            <a:endParaRPr lang="en-US" dirty="0"/>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4" name="Picture 3">
            <a:extLst>
              <a:ext uri="{FF2B5EF4-FFF2-40B4-BE49-F238E27FC236}">
                <a16:creationId xmlns:a16="http://schemas.microsoft.com/office/drawing/2014/main" id="{8E90E16F-BD27-1D59-FBF9-3E7878C7B03D}"/>
              </a:ext>
            </a:extLst>
          </p:cNvPr>
          <p:cNvPicPr>
            <a:picLocks noChangeAspect="1"/>
          </p:cNvPicPr>
          <p:nvPr/>
        </p:nvPicPr>
        <p:blipFill>
          <a:blip r:embed="rId4"/>
          <a:stretch>
            <a:fillRect/>
          </a:stretch>
        </p:blipFill>
        <p:spPr>
          <a:xfrm>
            <a:off x="1895430" y="3875846"/>
            <a:ext cx="5705475" cy="1704975"/>
          </a:xfrm>
          <a:prstGeom prst="rect">
            <a:avLst/>
          </a:prstGeom>
        </p:spPr>
      </p:pic>
    </p:spTree>
    <p:extLst>
      <p:ext uri="{BB962C8B-B14F-4D97-AF65-F5344CB8AC3E}">
        <p14:creationId xmlns:p14="http://schemas.microsoft.com/office/powerpoint/2010/main" val="16758921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a:bodyPr>
          <a:lstStyle/>
          <a:p>
            <a:pPr algn="ctr"/>
            <a:r>
              <a:rPr lang="en-US" b="1" dirty="0"/>
              <a:t>Holder Reimbursement</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Clr>
                <a:srgbClr val="F4CF30"/>
              </a:buClr>
              <a:buNone/>
            </a:pPr>
            <a:endParaRPr lang="en-US" dirty="0"/>
          </a:p>
          <a:p>
            <a:pPr>
              <a:buClr>
                <a:srgbClr val="F4CF30"/>
              </a:buClr>
            </a:pPr>
            <a:r>
              <a:rPr lang="en-US" dirty="0"/>
              <a:t>Item was reported in error</a:t>
            </a:r>
          </a:p>
          <a:p>
            <a:pPr>
              <a:buClr>
                <a:srgbClr val="F4CF30"/>
              </a:buClr>
            </a:pPr>
            <a:r>
              <a:rPr lang="en-US" dirty="0"/>
              <a:t>Check was mailed for the incorrect amount</a:t>
            </a:r>
          </a:p>
          <a:p>
            <a:pPr>
              <a:buClr>
                <a:srgbClr val="F4CF30"/>
              </a:buClr>
            </a:pPr>
            <a:r>
              <a:rPr lang="en-US" dirty="0"/>
              <a:t>You would like to pay the customer instead of having them claim from us</a:t>
            </a:r>
          </a:p>
          <a:p>
            <a:endParaRPr lang="en-US" dirty="0"/>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7" name="Picture 4" descr="C:\Documents and Settings\sto4725\Local Settings\Temporary Internet Files\Content.IE5\2PS4SQLE\MP90044219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3842486"/>
            <a:ext cx="36576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49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fontScale="90000"/>
          </a:bodyPr>
          <a:lstStyle/>
          <a:p>
            <a:pPr algn="ctr"/>
            <a:r>
              <a:rPr lang="en-US" b="1" dirty="0"/>
              <a:t>Holder Reimbursement Form</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Clr>
                <a:srgbClr val="F4CF30"/>
              </a:buClr>
              <a:buNone/>
            </a:pPr>
            <a:endParaRPr lang="en-US" dirty="0"/>
          </a:p>
          <a:p>
            <a:pPr marL="0" indent="0">
              <a:buNone/>
            </a:pPr>
            <a:endParaRPr lang="en-US" dirty="0"/>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6" name="Picture 5">
            <a:extLst>
              <a:ext uri="{FF2B5EF4-FFF2-40B4-BE49-F238E27FC236}">
                <a16:creationId xmlns:a16="http://schemas.microsoft.com/office/drawing/2014/main" id="{D62B9DE1-32C5-4AD7-B665-4295533D9E73}"/>
              </a:ext>
            </a:extLst>
          </p:cNvPr>
          <p:cNvPicPr/>
          <p:nvPr/>
        </p:nvPicPr>
        <p:blipFill rotWithShape="1">
          <a:blip r:embed="rId4"/>
          <a:srcRect l="28366" t="6838" r="29327"/>
          <a:stretch/>
        </p:blipFill>
        <p:spPr bwMode="auto">
          <a:xfrm>
            <a:off x="2693390" y="1945666"/>
            <a:ext cx="3757219" cy="4408822"/>
          </a:xfrm>
          <a:prstGeom prst="rect">
            <a:avLst/>
          </a:prstGeom>
          <a:ln>
            <a:noFill/>
          </a:ln>
          <a:extLst>
            <a:ext uri="{53640926-AAD7-44D8-BBD7-CCE9431645EC}">
              <a14:shadowObscured xmlns:a14="http://schemas.microsoft.com/office/drawing/2010/main"/>
            </a:ext>
          </a:extLst>
        </p:spPr>
      </p:pic>
      <p:sp>
        <p:nvSpPr>
          <p:cNvPr id="8" name="Rectangle 4">
            <a:extLst>
              <a:ext uri="{FF2B5EF4-FFF2-40B4-BE49-F238E27FC236}">
                <a16:creationId xmlns:a16="http://schemas.microsoft.com/office/drawing/2014/main" id="{75EDE108-30DD-40F7-BB55-B4D7112EAD94}"/>
              </a:ext>
            </a:extLst>
          </p:cNvPr>
          <p:cNvSpPr>
            <a:spLocks noChangeArrowheads="1"/>
          </p:cNvSpPr>
          <p:nvPr/>
        </p:nvSpPr>
        <p:spPr bwMode="auto">
          <a:xfrm>
            <a:off x="227698" y="2253775"/>
            <a:ext cx="2211603" cy="1200329"/>
          </a:xfrm>
          <a:prstGeom prst="rect">
            <a:avLst/>
          </a:prstGeom>
          <a:solidFill>
            <a:schemeClr val="accent4">
              <a:lumMod val="20000"/>
              <a:lumOff val="80000"/>
            </a:schemeClr>
          </a:solidFill>
          <a:ln w="9525">
            <a:solidFill>
              <a:schemeClr val="tx1"/>
            </a:solidFill>
            <a:miter lim="800000"/>
            <a:headEnd/>
            <a:tailEnd/>
          </a:ln>
        </p:spPr>
        <p:txBody>
          <a:bodyPr wrap="square" anchor="ctr">
            <a:spAutoFit/>
          </a:bodyPr>
          <a:lstStyle/>
          <a:p>
            <a:r>
              <a:rPr lang="en-US" dirty="0"/>
              <a:t>Enter Holder and Owner information – As it was entered on your report</a:t>
            </a:r>
          </a:p>
        </p:txBody>
      </p:sp>
      <p:sp>
        <p:nvSpPr>
          <p:cNvPr id="10" name="Left Arrow 2">
            <a:extLst>
              <a:ext uri="{FF2B5EF4-FFF2-40B4-BE49-F238E27FC236}">
                <a16:creationId xmlns:a16="http://schemas.microsoft.com/office/drawing/2014/main" id="{743DDA23-71A5-4E9D-A7AD-40C7BFAB7446}"/>
              </a:ext>
            </a:extLst>
          </p:cNvPr>
          <p:cNvSpPr/>
          <p:nvPr/>
        </p:nvSpPr>
        <p:spPr>
          <a:xfrm>
            <a:off x="6890894" y="5464980"/>
            <a:ext cx="1146835" cy="449394"/>
          </a:xfrm>
          <a:prstGeom prst="lef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4">
            <a:extLst>
              <a:ext uri="{FF2B5EF4-FFF2-40B4-BE49-F238E27FC236}">
                <a16:creationId xmlns:a16="http://schemas.microsoft.com/office/drawing/2014/main" id="{E4068A41-CFFE-4BD2-922D-FA23D47F7317}"/>
              </a:ext>
            </a:extLst>
          </p:cNvPr>
          <p:cNvSpPr/>
          <p:nvPr/>
        </p:nvSpPr>
        <p:spPr>
          <a:xfrm>
            <a:off x="1827866" y="3572866"/>
            <a:ext cx="1045106" cy="397012"/>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4">
            <a:extLst>
              <a:ext uri="{FF2B5EF4-FFF2-40B4-BE49-F238E27FC236}">
                <a16:creationId xmlns:a16="http://schemas.microsoft.com/office/drawing/2014/main" id="{B7F4D3FF-7D35-4F23-918A-E18DC5518903}"/>
              </a:ext>
            </a:extLst>
          </p:cNvPr>
          <p:cNvSpPr>
            <a:spLocks noChangeArrowheads="1"/>
          </p:cNvSpPr>
          <p:nvPr/>
        </p:nvSpPr>
        <p:spPr bwMode="auto">
          <a:xfrm>
            <a:off x="6526809" y="4637180"/>
            <a:ext cx="1698427" cy="646331"/>
          </a:xfrm>
          <a:prstGeom prst="rect">
            <a:avLst/>
          </a:prstGeom>
          <a:solidFill>
            <a:schemeClr val="accent4">
              <a:lumMod val="20000"/>
              <a:lumOff val="80000"/>
            </a:schemeClr>
          </a:solidFill>
          <a:ln w="9525">
            <a:solidFill>
              <a:schemeClr val="tx1"/>
            </a:solidFill>
            <a:miter lim="800000"/>
            <a:headEnd/>
            <a:tailEnd/>
          </a:ln>
        </p:spPr>
        <p:txBody>
          <a:bodyPr wrap="square" anchor="ctr">
            <a:spAutoFit/>
          </a:bodyPr>
          <a:lstStyle/>
          <a:p>
            <a:r>
              <a:rPr lang="en-US" dirty="0"/>
              <a:t>Form must be notarized</a:t>
            </a:r>
          </a:p>
        </p:txBody>
      </p:sp>
    </p:spTree>
    <p:extLst>
      <p:ext uri="{BB962C8B-B14F-4D97-AF65-F5344CB8AC3E}">
        <p14:creationId xmlns:p14="http://schemas.microsoft.com/office/powerpoint/2010/main" val="2314698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fontScale="90000"/>
          </a:bodyPr>
          <a:lstStyle/>
          <a:p>
            <a:pPr algn="ctr"/>
            <a:r>
              <a:rPr lang="en-US" b="1" dirty="0"/>
              <a:t>Contact Information - Reports</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Clr>
                <a:srgbClr val="F4CF30"/>
              </a:buClr>
              <a:buNone/>
            </a:pPr>
            <a:endParaRPr lang="en-US" dirty="0"/>
          </a:p>
          <a:p>
            <a:pPr marL="0" indent="0">
              <a:buClr>
                <a:srgbClr val="F4CF30"/>
              </a:buClr>
              <a:buNone/>
            </a:pPr>
            <a:r>
              <a:rPr lang="en-US" dirty="0"/>
              <a:t>		    </a:t>
            </a:r>
            <a:r>
              <a:rPr lang="en-US" sz="3600" dirty="0"/>
              <a:t>Maegan Trout</a:t>
            </a:r>
          </a:p>
          <a:p>
            <a:pPr marL="0" indent="0">
              <a:buClr>
                <a:srgbClr val="F4CF30"/>
              </a:buClr>
              <a:buNone/>
            </a:pPr>
            <a:r>
              <a:rPr lang="en-US" dirty="0"/>
              <a:t>		    Receipts Manager</a:t>
            </a:r>
          </a:p>
          <a:p>
            <a:pPr marL="0" indent="0">
              <a:buClr>
                <a:srgbClr val="F4CF30"/>
              </a:buClr>
              <a:buNone/>
            </a:pPr>
            <a:r>
              <a:rPr lang="en-US" dirty="0"/>
              <a:t>	  </a:t>
            </a:r>
            <a:r>
              <a:rPr lang="en-US" sz="3200" dirty="0"/>
              <a:t>Eholder-Support@wvsto.gov</a:t>
            </a:r>
          </a:p>
          <a:p>
            <a:pPr marL="0" indent="0">
              <a:buClr>
                <a:srgbClr val="F4CF30"/>
              </a:buClr>
              <a:buNone/>
            </a:pPr>
            <a:r>
              <a:rPr lang="en-US" sz="3200" dirty="0"/>
              <a:t>		     (304) 340-1571</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922" y="4586073"/>
            <a:ext cx="7143750" cy="1428750"/>
          </a:xfrm>
          <a:prstGeom prst="rect">
            <a:avLst/>
          </a:prstGeom>
        </p:spPr>
      </p:pic>
    </p:spTree>
    <p:extLst>
      <p:ext uri="{BB962C8B-B14F-4D97-AF65-F5344CB8AC3E}">
        <p14:creationId xmlns:p14="http://schemas.microsoft.com/office/powerpoint/2010/main" val="35179491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normAutofit fontScale="90000"/>
          </a:bodyPr>
          <a:lstStyle/>
          <a:p>
            <a:pPr algn="ctr"/>
            <a:r>
              <a:rPr lang="en-US" b="1" dirty="0"/>
              <a:t>Contact Information - Claims</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Clr>
                <a:srgbClr val="F4CF30"/>
              </a:buClr>
              <a:buNone/>
            </a:pPr>
            <a:endParaRPr lang="en-US" dirty="0"/>
          </a:p>
          <a:p>
            <a:pPr marL="0" indent="0">
              <a:buClr>
                <a:srgbClr val="F4CF30"/>
              </a:buClr>
              <a:buNone/>
            </a:pPr>
            <a:r>
              <a:rPr lang="en-US" dirty="0"/>
              <a:t>		    </a:t>
            </a:r>
            <a:r>
              <a:rPr lang="en-US" sz="3600" dirty="0"/>
              <a:t>Tricia Sullivan</a:t>
            </a:r>
          </a:p>
          <a:p>
            <a:pPr marL="0" indent="0">
              <a:buClr>
                <a:srgbClr val="F4CF30"/>
              </a:buClr>
              <a:buNone/>
            </a:pPr>
            <a:r>
              <a:rPr lang="en-US" dirty="0"/>
              <a:t>		    Claims Manager</a:t>
            </a:r>
          </a:p>
          <a:p>
            <a:pPr marL="0" indent="0">
              <a:buClr>
                <a:srgbClr val="F4CF30"/>
              </a:buClr>
              <a:buNone/>
            </a:pPr>
            <a:r>
              <a:rPr lang="en-US" dirty="0"/>
              <a:t>	  </a:t>
            </a:r>
            <a:r>
              <a:rPr lang="en-US" sz="3200" dirty="0"/>
              <a:t>Eclaims-Support@wvsto.gov</a:t>
            </a:r>
          </a:p>
          <a:p>
            <a:pPr marL="0" indent="0">
              <a:buClr>
                <a:srgbClr val="F4CF30"/>
              </a:buClr>
              <a:buNone/>
            </a:pPr>
            <a:r>
              <a:rPr lang="en-US" sz="3200" dirty="0"/>
              <a:t>		     (304) 340-5029</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922" y="4586073"/>
            <a:ext cx="7143750" cy="1428750"/>
          </a:xfrm>
          <a:prstGeom prst="rect">
            <a:avLst/>
          </a:prstGeom>
        </p:spPr>
      </p:pic>
    </p:spTree>
    <p:extLst>
      <p:ext uri="{BB962C8B-B14F-4D97-AF65-F5344CB8AC3E}">
        <p14:creationId xmlns:p14="http://schemas.microsoft.com/office/powerpoint/2010/main" val="9431134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Questions</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marL="0" indent="0">
              <a:buNone/>
            </a:pPr>
            <a:r>
              <a:rPr lang="en-US" dirty="0"/>
              <a:t> </a:t>
            </a:r>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3100" y="1981200"/>
            <a:ext cx="4580886" cy="4105275"/>
          </a:xfrm>
          <a:prstGeom prst="rect">
            <a:avLst/>
          </a:prstGeom>
        </p:spPr>
      </p:pic>
    </p:spTree>
    <p:extLst>
      <p:ext uri="{BB962C8B-B14F-4D97-AF65-F5344CB8AC3E}">
        <p14:creationId xmlns:p14="http://schemas.microsoft.com/office/powerpoint/2010/main" val="402483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Where do I report?</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a:buClr>
                <a:srgbClr val="F4CF30"/>
              </a:buClr>
            </a:pPr>
            <a:endParaRPr lang="en-US" dirty="0"/>
          </a:p>
          <a:p>
            <a:pPr marL="0" indent="0">
              <a:buNone/>
            </a:pPr>
            <a:r>
              <a:rPr lang="en-US" dirty="0"/>
              <a:t>Rules of Jurisdiction as defined by </a:t>
            </a:r>
            <a:r>
              <a:rPr lang="en-US" u="sng" dirty="0"/>
              <a:t>Texas v. New Jersey</a:t>
            </a:r>
          </a:p>
          <a:p>
            <a:pPr>
              <a:buClr>
                <a:srgbClr val="F4CF30"/>
              </a:buClr>
            </a:pPr>
            <a:r>
              <a:rPr lang="en-US" dirty="0"/>
              <a:t>Property is reportable to the state of owner’s last known address</a:t>
            </a:r>
          </a:p>
          <a:p>
            <a:pPr>
              <a:buClr>
                <a:srgbClr val="F4CF30"/>
              </a:buClr>
            </a:pPr>
            <a:r>
              <a:rPr lang="en-US" dirty="0"/>
              <a:t>If no address is on record – report to West Virginia</a:t>
            </a:r>
          </a:p>
          <a:p>
            <a:pPr>
              <a:buClr>
                <a:srgbClr val="F4CF30"/>
              </a:buClr>
            </a:pPr>
            <a:r>
              <a:rPr lang="en-US" dirty="0"/>
              <a:t>West Virginia will accept property for owners in other states – as long as it is less than 10% of your total report.</a:t>
            </a:r>
          </a:p>
          <a:p>
            <a:pPr>
              <a:buClr>
                <a:srgbClr val="F4CF30"/>
              </a:buClr>
            </a:pPr>
            <a:endParaRPr lang="en-US" dirty="0"/>
          </a:p>
          <a:p>
            <a:pPr marL="0" indent="0">
              <a:buNone/>
            </a:pPr>
            <a:endParaRPr lang="en-US" dirty="0"/>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spTree>
    <p:extLst>
      <p:ext uri="{BB962C8B-B14F-4D97-AF65-F5344CB8AC3E}">
        <p14:creationId xmlns:p14="http://schemas.microsoft.com/office/powerpoint/2010/main" val="1405895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When to report?</a:t>
            </a:r>
          </a:p>
        </p:txBody>
      </p:sp>
      <p:sp>
        <p:nvSpPr>
          <p:cNvPr id="9" name="Content Placeholder 8"/>
          <p:cNvSpPr>
            <a:spLocks noGrp="1"/>
          </p:cNvSpPr>
          <p:nvPr>
            <p:ph idx="1"/>
          </p:nvPr>
        </p:nvSpPr>
        <p:spPr>
          <a:xfrm>
            <a:off x="0" y="1393020"/>
            <a:ext cx="8515350" cy="5117103"/>
          </a:xfrm>
          <a:solidFill>
            <a:schemeClr val="bg1"/>
          </a:solidFill>
        </p:spPr>
        <p:txBody>
          <a:bodyPr lIns="822960">
            <a:normAutofit/>
          </a:bodyPr>
          <a:lstStyle/>
          <a:p>
            <a:pPr>
              <a:buClr>
                <a:srgbClr val="F4CF30"/>
              </a:buClr>
            </a:pPr>
            <a:endParaRPr lang="en-US" dirty="0"/>
          </a:p>
          <a:p>
            <a:pPr marL="0" indent="0">
              <a:buNone/>
            </a:pPr>
            <a:r>
              <a:rPr lang="en-US" sz="4000" b="1" dirty="0"/>
              <a:t>Reports and payment are due before November 1st</a:t>
            </a:r>
          </a:p>
          <a:p>
            <a:pPr>
              <a:buClr>
                <a:srgbClr val="F4CF30"/>
              </a:buClr>
            </a:pPr>
            <a:r>
              <a:rPr lang="en-US" dirty="0"/>
              <a:t>Reporting period runs July 1</a:t>
            </a:r>
            <a:r>
              <a:rPr lang="en-US" baseline="30000" dirty="0"/>
              <a:t>st</a:t>
            </a:r>
            <a:r>
              <a:rPr lang="en-US" dirty="0"/>
              <a:t> – June 30</a:t>
            </a:r>
            <a:r>
              <a:rPr lang="en-US" baseline="30000" dirty="0"/>
              <a:t>th</a:t>
            </a:r>
            <a:endParaRPr lang="en-US" dirty="0"/>
          </a:p>
          <a:p>
            <a:pPr>
              <a:buClr>
                <a:srgbClr val="F4CF30"/>
              </a:buClr>
            </a:pPr>
            <a:r>
              <a:rPr lang="en-US" dirty="0"/>
              <a:t>Only file </a:t>
            </a:r>
            <a:r>
              <a:rPr lang="en-US" b="1" dirty="0"/>
              <a:t>ONE</a:t>
            </a:r>
            <a:r>
              <a:rPr lang="en-US" dirty="0"/>
              <a:t> report per year</a:t>
            </a:r>
          </a:p>
          <a:p>
            <a:pPr>
              <a:buClr>
                <a:srgbClr val="F4CF30"/>
              </a:buClr>
            </a:pPr>
            <a:r>
              <a:rPr lang="en-US" dirty="0"/>
              <a:t>Property at least one year old on June 30</a:t>
            </a:r>
            <a:r>
              <a:rPr lang="en-US" baseline="30000" dirty="0"/>
              <a:t>th</a:t>
            </a:r>
            <a:r>
              <a:rPr lang="en-US" dirty="0"/>
              <a:t> gets reported on November 1</a:t>
            </a:r>
            <a:r>
              <a:rPr lang="en-US" baseline="30000" dirty="0"/>
              <a:t>st</a:t>
            </a:r>
            <a:r>
              <a:rPr lang="en-US" dirty="0"/>
              <a:t>.</a:t>
            </a:r>
          </a:p>
          <a:p>
            <a:pPr>
              <a:buClr>
                <a:srgbClr val="F4CF30"/>
              </a:buClr>
            </a:pPr>
            <a:r>
              <a:rPr lang="en-US" dirty="0"/>
              <a:t>Negative ($0) Reports are </a:t>
            </a:r>
            <a:r>
              <a:rPr lang="en-US" b="1" dirty="0"/>
              <a:t>NOT</a:t>
            </a:r>
            <a:r>
              <a:rPr lang="en-US" dirty="0"/>
              <a:t> required</a:t>
            </a:r>
          </a:p>
          <a:p>
            <a:pPr>
              <a:buClr>
                <a:srgbClr val="F4CF30"/>
              </a:buClr>
            </a:pPr>
            <a:r>
              <a:rPr lang="en-US" dirty="0"/>
              <a:t>All public entities have a 1-year dormancy period</a:t>
            </a:r>
          </a:p>
          <a:p>
            <a:pPr marL="0" indent="0">
              <a:buNone/>
            </a:pPr>
            <a:endParaRPr lang="en-US" dirty="0"/>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48325"/>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0653" y="3006989"/>
            <a:ext cx="1115448" cy="844022"/>
          </a:xfrm>
          <a:prstGeom prst="rect">
            <a:avLst/>
          </a:prstGeom>
        </p:spPr>
      </p:pic>
    </p:spTree>
    <p:extLst>
      <p:ext uri="{BB962C8B-B14F-4D97-AF65-F5344CB8AC3E}">
        <p14:creationId xmlns:p14="http://schemas.microsoft.com/office/powerpoint/2010/main" val="3154461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Due Diligence</a:t>
            </a:r>
          </a:p>
        </p:txBody>
      </p:sp>
      <p:sp>
        <p:nvSpPr>
          <p:cNvPr id="9" name="Content Placeholder 8"/>
          <p:cNvSpPr>
            <a:spLocks noGrp="1"/>
          </p:cNvSpPr>
          <p:nvPr>
            <p:ph idx="1"/>
          </p:nvPr>
        </p:nvSpPr>
        <p:spPr>
          <a:xfrm>
            <a:off x="0" y="1393020"/>
            <a:ext cx="8515350" cy="5117103"/>
          </a:xfrm>
          <a:solidFill>
            <a:schemeClr val="bg1"/>
          </a:solidFill>
        </p:spPr>
        <p:txBody>
          <a:bodyPr lIns="822960"/>
          <a:lstStyle/>
          <a:p>
            <a:pPr>
              <a:buClr>
                <a:srgbClr val="F4CF30"/>
              </a:buClr>
            </a:pPr>
            <a:endParaRPr lang="en-US" dirty="0"/>
          </a:p>
          <a:p>
            <a:pPr marL="0" indent="0">
              <a:buNone/>
            </a:pPr>
            <a:r>
              <a:rPr lang="en-US" sz="3200" u="sng" dirty="0"/>
              <a:t>What is it?</a:t>
            </a:r>
          </a:p>
          <a:p>
            <a:pPr marL="0" indent="0">
              <a:buNone/>
            </a:pPr>
            <a:r>
              <a:rPr lang="en-US" dirty="0"/>
              <a:t>Due Diligence is the process of a holder attempting to contact the owner of dormant property to give them a last opportunity to claim the property from the holder before it is turned over to a State Unclaimed Property Administration.</a:t>
            </a:r>
          </a:p>
          <a:p>
            <a:pPr marL="0" indent="0">
              <a:buNone/>
            </a:pPr>
            <a:r>
              <a:rPr lang="en-US" sz="3200" dirty="0"/>
              <a:t>Due Diligence is </a:t>
            </a:r>
            <a:r>
              <a:rPr lang="en-US" sz="3200" i="1" u="sng" dirty="0"/>
              <a:t>mandated</a:t>
            </a:r>
            <a:r>
              <a:rPr lang="en-US" sz="3200" dirty="0"/>
              <a:t> by state law </a:t>
            </a:r>
          </a:p>
          <a:p>
            <a:pPr lvl="1">
              <a:buClr>
                <a:srgbClr val="F4CF30"/>
              </a:buClr>
            </a:pPr>
            <a:r>
              <a:rPr lang="en-US" dirty="0"/>
              <a:t>W. Va. Code 36-8-7</a:t>
            </a:r>
          </a:p>
          <a:p>
            <a:pPr lvl="1">
              <a:buClr>
                <a:srgbClr val="F4CF30"/>
              </a:buClr>
            </a:pPr>
            <a:r>
              <a:rPr lang="en-US" dirty="0"/>
              <a:t>W. Va. Legislative Rule 112-5-6</a:t>
            </a:r>
          </a:p>
          <a:p>
            <a:pPr marL="0" indent="0">
              <a:buNone/>
            </a:pPr>
            <a:endParaRPr lang="en-US" dirty="0"/>
          </a:p>
          <a:p>
            <a:pPr marL="0" indent="0">
              <a:buNone/>
            </a:pPr>
            <a:endParaRPr lang="en-US" dirty="0"/>
          </a:p>
        </p:txBody>
      </p:sp>
      <p:pic>
        <p:nvPicPr>
          <p:cNvPr id="11"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19210"/>
            <a:ext cx="1409700" cy="12096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0065" y="5066902"/>
            <a:ext cx="1623707" cy="1194248"/>
          </a:xfrm>
          <a:prstGeom prst="rect">
            <a:avLst/>
          </a:prstGeom>
        </p:spPr>
      </p:pic>
    </p:spTree>
    <p:extLst>
      <p:ext uri="{BB962C8B-B14F-4D97-AF65-F5344CB8AC3E}">
        <p14:creationId xmlns:p14="http://schemas.microsoft.com/office/powerpoint/2010/main" val="37562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9159"/>
            <a:ext cx="6443269" cy="1025099"/>
          </a:xfrm>
        </p:spPr>
        <p:txBody>
          <a:bodyPr/>
          <a:lstStyle/>
          <a:p>
            <a:pPr algn="ctr"/>
            <a:r>
              <a:rPr lang="en-US" b="1" dirty="0"/>
              <a:t>Due Diligence</a:t>
            </a:r>
          </a:p>
        </p:txBody>
      </p:sp>
      <p:sp>
        <p:nvSpPr>
          <p:cNvPr id="9" name="Content Placeholder 8"/>
          <p:cNvSpPr>
            <a:spLocks noGrp="1"/>
          </p:cNvSpPr>
          <p:nvPr>
            <p:ph idx="1"/>
          </p:nvPr>
        </p:nvSpPr>
        <p:spPr>
          <a:xfrm>
            <a:off x="0" y="1393020"/>
            <a:ext cx="8515350" cy="5117103"/>
          </a:xfrm>
          <a:solidFill>
            <a:schemeClr val="bg1"/>
          </a:solidFill>
        </p:spPr>
        <p:txBody>
          <a:bodyPr lIns="822960">
            <a:normAutofit/>
          </a:bodyPr>
          <a:lstStyle/>
          <a:p>
            <a:pPr marL="0" indent="0">
              <a:buNone/>
            </a:pPr>
            <a:r>
              <a:rPr lang="en-US" sz="3200" dirty="0"/>
              <a:t>Send a first class mailing to the owner of the property if:</a:t>
            </a:r>
          </a:p>
          <a:p>
            <a:pPr marL="457200" lvl="1" indent="-457200">
              <a:buClr>
                <a:srgbClr val="F4CF30"/>
              </a:buClr>
              <a:buFont typeface="Wingdings" panose="05000000000000000000" pitchFamily="2" charset="2"/>
              <a:buChar char="§"/>
              <a:defRPr/>
            </a:pPr>
            <a:r>
              <a:rPr lang="en-US" sz="2800" dirty="0"/>
              <a:t>Amount is over $50</a:t>
            </a:r>
          </a:p>
          <a:p>
            <a:pPr marL="457200" lvl="1" indent="-457200">
              <a:buClr>
                <a:srgbClr val="F4CF30"/>
              </a:buClr>
              <a:buFont typeface="Wingdings" panose="05000000000000000000" pitchFamily="2" charset="2"/>
              <a:buChar char="§"/>
              <a:defRPr/>
            </a:pPr>
            <a:r>
              <a:rPr lang="en-US" sz="2800" dirty="0"/>
              <a:t>Not required if known bad address.</a:t>
            </a:r>
          </a:p>
          <a:p>
            <a:pPr marL="457200" lvl="1" indent="-457200">
              <a:buClr>
                <a:srgbClr val="F4CF30"/>
              </a:buClr>
              <a:buFont typeface="Wingdings" panose="05000000000000000000" pitchFamily="2" charset="2"/>
              <a:buChar char="§"/>
              <a:defRPr/>
            </a:pPr>
            <a:r>
              <a:rPr lang="en-US" sz="2800" dirty="0"/>
              <a:t>60 to 120 days prior to reporting.</a:t>
            </a:r>
          </a:p>
          <a:p>
            <a:pPr marL="0" indent="0">
              <a:buNone/>
            </a:pP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0442" y="246364"/>
            <a:ext cx="1730461" cy="1027894"/>
          </a:xfrm>
          <a:prstGeom prst="rect">
            <a:avLst/>
          </a:prstGeom>
        </p:spPr>
      </p:pic>
      <p:pic>
        <p:nvPicPr>
          <p:cNvPr id="7" name="Picture 6"/>
          <p:cNvPicPr/>
          <p:nvPr/>
        </p:nvPicPr>
        <p:blipFill rotWithShape="1">
          <a:blip r:embed="rId3"/>
          <a:srcRect l="48367" t="42881" r="24075" b="42724"/>
          <a:stretch/>
        </p:blipFill>
        <p:spPr bwMode="auto">
          <a:xfrm>
            <a:off x="1031652" y="3708291"/>
            <a:ext cx="7080696" cy="2236627"/>
          </a:xfrm>
          <a:prstGeom prst="rect">
            <a:avLst/>
          </a:prstGeom>
          <a:ln>
            <a:noFill/>
          </a:ln>
          <a:extLst>
            <a:ext uri="{53640926-AAD7-44D8-BBD7-CCE9431645EC}">
              <a14:shadowObscured xmlns:a14="http://schemas.microsoft.com/office/drawing/2010/main"/>
            </a:ext>
          </a:extLst>
        </p:spPr>
      </p:pic>
      <p:pic>
        <p:nvPicPr>
          <p:cNvPr id="11" name="Content Placeholder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2" y="5419210"/>
            <a:ext cx="1409700" cy="1209675"/>
          </a:xfrm>
          <a:prstGeom prst="rect">
            <a:avLst/>
          </a:prstGeom>
        </p:spPr>
      </p:pic>
    </p:spTree>
    <p:extLst>
      <p:ext uri="{BB962C8B-B14F-4D97-AF65-F5344CB8AC3E}">
        <p14:creationId xmlns:p14="http://schemas.microsoft.com/office/powerpoint/2010/main" val="15919095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lder Workshop [Read-Only]" id="{FFFF9747-CF1A-485D-98EF-4DE8FB0C9342}" vid="{75FE095A-DECA-4221-8C74-F3DADDEE1F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Holder Workshop</Template>
  <TotalTime>4724</TotalTime>
  <Words>1486</Words>
  <Application>Microsoft Office PowerPoint</Application>
  <PresentationFormat>On-screen Show (4:3)</PresentationFormat>
  <Paragraphs>269</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Calibri </vt:lpstr>
      <vt:lpstr>Calibri Light</vt:lpstr>
      <vt:lpstr>Wingdings</vt:lpstr>
      <vt:lpstr>Office Theme</vt:lpstr>
      <vt:lpstr>        Unclaimed Property for   WV School Business Officials</vt:lpstr>
      <vt:lpstr>Identifying the Basics</vt:lpstr>
      <vt:lpstr>What is Unclaimed Property?</vt:lpstr>
      <vt:lpstr>Basic Terminology</vt:lpstr>
      <vt:lpstr>Examples of property</vt:lpstr>
      <vt:lpstr>Where do I report?</vt:lpstr>
      <vt:lpstr>When to report?</vt:lpstr>
      <vt:lpstr>Due Diligence</vt:lpstr>
      <vt:lpstr>Due Diligence</vt:lpstr>
      <vt:lpstr>Electronic Reporting</vt:lpstr>
      <vt:lpstr>What info is required?</vt:lpstr>
      <vt:lpstr>Electronic Reporting Options</vt:lpstr>
      <vt:lpstr>Property Type Codes</vt:lpstr>
      <vt:lpstr>Relationship Codes</vt:lpstr>
      <vt:lpstr>Website Walkthrough</vt:lpstr>
      <vt:lpstr>Reporting Guidelines Page</vt:lpstr>
      <vt:lpstr>Begin to File a Report</vt:lpstr>
      <vt:lpstr>Register for an Account</vt:lpstr>
      <vt:lpstr>Obtain your Secret Key</vt:lpstr>
      <vt:lpstr>Login with your Email and Key</vt:lpstr>
      <vt:lpstr>Enter Holder Information</vt:lpstr>
      <vt:lpstr>Review Holder Info / Create a Record</vt:lpstr>
      <vt:lpstr>Add First Owner</vt:lpstr>
      <vt:lpstr>Add Owner and Save</vt:lpstr>
      <vt:lpstr>Add First Property</vt:lpstr>
      <vt:lpstr>Add a new Property</vt:lpstr>
      <vt:lpstr>Add property information / Save</vt:lpstr>
      <vt:lpstr>Properties will save</vt:lpstr>
      <vt:lpstr>Report Summary</vt:lpstr>
      <vt:lpstr>Final Review</vt:lpstr>
      <vt:lpstr>NAUPA File Pop Up</vt:lpstr>
      <vt:lpstr>Final Review / Print</vt:lpstr>
      <vt:lpstr>Return to Begin Submission page</vt:lpstr>
      <vt:lpstr>Email Confirmation</vt:lpstr>
      <vt:lpstr>Remit Payment</vt:lpstr>
      <vt:lpstr>Payment Portal</vt:lpstr>
      <vt:lpstr>Enter FEIN to find Report</vt:lpstr>
      <vt:lpstr>Follow steps to complete payment</vt:lpstr>
      <vt:lpstr>Extensions – Why &amp; When</vt:lpstr>
      <vt:lpstr>Reasons to Request an Extension</vt:lpstr>
      <vt:lpstr>Filing the Extension</vt:lpstr>
      <vt:lpstr>Types of Claims</vt:lpstr>
      <vt:lpstr>Customer / Owner claims</vt:lpstr>
      <vt:lpstr>Claims for your School or County / Business Claims</vt:lpstr>
      <vt:lpstr>Select Property</vt:lpstr>
      <vt:lpstr>Claimant Relationship</vt:lpstr>
      <vt:lpstr>Claimant Information and Address Verification</vt:lpstr>
      <vt:lpstr>Electronic Signature/Submit Your Claim</vt:lpstr>
      <vt:lpstr>Business Claim Evidence Requirements</vt:lpstr>
      <vt:lpstr>Submitting Documents to State</vt:lpstr>
      <vt:lpstr>Track Your Claims Process</vt:lpstr>
      <vt:lpstr>Holder Reimbursement</vt:lpstr>
      <vt:lpstr>Holder Reimbursement Form</vt:lpstr>
      <vt:lpstr>Contact Information - Reports</vt:lpstr>
      <vt:lpstr>Contact Information - Claims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Campbell, Abigail</dc:creator>
  <cp:lastModifiedBy>Scott Reider</cp:lastModifiedBy>
  <cp:revision>130</cp:revision>
  <dcterms:created xsi:type="dcterms:W3CDTF">2016-03-10T18:52:21Z</dcterms:created>
  <dcterms:modified xsi:type="dcterms:W3CDTF">2023-12-04T16:31:28Z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60f4a70-4b6c-4bd4-a002-31edb9c00abe_Enabled">
    <vt:lpwstr>true</vt:lpwstr>
  </property>
  <property fmtid="{D5CDD505-2E9C-101B-9397-08002B2CF9AE}" pid="3" name="MSIP_Label_460f4a70-4b6c-4bd4-a002-31edb9c00abe_SetDate">
    <vt:lpwstr>2023-12-04T16:30:48Z</vt:lpwstr>
  </property>
  <property fmtid="{D5CDD505-2E9C-101B-9397-08002B2CF9AE}" pid="4" name="MSIP_Label_460f4a70-4b6c-4bd4-a002-31edb9c00abe_Method">
    <vt:lpwstr>Standard</vt:lpwstr>
  </property>
  <property fmtid="{D5CDD505-2E9C-101B-9397-08002B2CF9AE}" pid="5" name="MSIP_Label_460f4a70-4b6c-4bd4-a002-31edb9c00abe_Name">
    <vt:lpwstr>General</vt:lpwstr>
  </property>
  <property fmtid="{D5CDD505-2E9C-101B-9397-08002B2CF9AE}" pid="6" name="MSIP_Label_460f4a70-4b6c-4bd4-a002-31edb9c00abe_SiteId">
    <vt:lpwstr>e019b04b-330c-467a-8bae-09fb17374d6a</vt:lpwstr>
  </property>
  <property fmtid="{D5CDD505-2E9C-101B-9397-08002B2CF9AE}" pid="7" name="MSIP_Label_460f4a70-4b6c-4bd4-a002-31edb9c00abe_ActionId">
    <vt:lpwstr>ba4cd63d-7a74-473d-8f98-9b117775f754</vt:lpwstr>
  </property>
  <property fmtid="{D5CDD505-2E9C-101B-9397-08002B2CF9AE}" pid="8" name="MSIP_Label_460f4a70-4b6c-4bd4-a002-31edb9c00abe_ContentBits">
    <vt:lpwstr>0</vt:lpwstr>
  </property>
</Properties>
</file>