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9"/>
  </p:notesMasterIdLst>
  <p:sldIdLst>
    <p:sldId id="256" r:id="rId3"/>
    <p:sldId id="548" r:id="rId4"/>
    <p:sldId id="549" r:id="rId5"/>
    <p:sldId id="554" r:id="rId6"/>
    <p:sldId id="555" r:id="rId7"/>
    <p:sldId id="556" r:id="rId8"/>
    <p:sldId id="550" r:id="rId9"/>
    <p:sldId id="551" r:id="rId10"/>
    <p:sldId id="547" r:id="rId11"/>
    <p:sldId id="552" r:id="rId12"/>
    <p:sldId id="553" r:id="rId13"/>
    <p:sldId id="557" r:id="rId14"/>
    <p:sldId id="558" r:id="rId15"/>
    <p:sldId id="559" r:id="rId16"/>
    <p:sldId id="560" r:id="rId17"/>
    <p:sldId id="383" r:id="rId18"/>
    <p:sldId id="462" r:id="rId19"/>
    <p:sldId id="463" r:id="rId20"/>
    <p:sldId id="464" r:id="rId21"/>
    <p:sldId id="465" r:id="rId22"/>
    <p:sldId id="467" r:id="rId23"/>
    <p:sldId id="473" r:id="rId24"/>
    <p:sldId id="468" r:id="rId25"/>
    <p:sldId id="469" r:id="rId26"/>
    <p:sldId id="470" r:id="rId27"/>
    <p:sldId id="471" r:id="rId28"/>
    <p:sldId id="472" r:id="rId29"/>
    <p:sldId id="474" r:id="rId30"/>
    <p:sldId id="475" r:id="rId31"/>
    <p:sldId id="476" r:id="rId32"/>
    <p:sldId id="477" r:id="rId33"/>
    <p:sldId id="478" r:id="rId34"/>
    <p:sldId id="479" r:id="rId35"/>
    <p:sldId id="480" r:id="rId36"/>
    <p:sldId id="481" r:id="rId37"/>
    <p:sldId id="482" r:id="rId38"/>
    <p:sldId id="382" r:id="rId39"/>
    <p:sldId id="384" r:id="rId40"/>
    <p:sldId id="385" r:id="rId41"/>
    <p:sldId id="386" r:id="rId42"/>
    <p:sldId id="387" r:id="rId43"/>
    <p:sldId id="388" r:id="rId44"/>
    <p:sldId id="389" r:id="rId45"/>
    <p:sldId id="496" r:id="rId46"/>
    <p:sldId id="528" r:id="rId47"/>
    <p:sldId id="529" r:id="rId48"/>
    <p:sldId id="530" r:id="rId49"/>
    <p:sldId id="531" r:id="rId50"/>
    <p:sldId id="532" r:id="rId51"/>
    <p:sldId id="533" r:id="rId52"/>
    <p:sldId id="535" r:id="rId53"/>
    <p:sldId id="536" r:id="rId54"/>
    <p:sldId id="537" r:id="rId55"/>
    <p:sldId id="538" r:id="rId56"/>
    <p:sldId id="539" r:id="rId57"/>
    <p:sldId id="540" r:id="rId58"/>
    <p:sldId id="541" r:id="rId59"/>
    <p:sldId id="542" r:id="rId60"/>
    <p:sldId id="543" r:id="rId61"/>
    <p:sldId id="544" r:id="rId62"/>
    <p:sldId id="545" r:id="rId63"/>
    <p:sldId id="546" r:id="rId64"/>
    <p:sldId id="497" r:id="rId65"/>
    <p:sldId id="498" r:id="rId66"/>
    <p:sldId id="499"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520" r:id="rId82"/>
    <p:sldId id="521" r:id="rId83"/>
    <p:sldId id="522" r:id="rId84"/>
    <p:sldId id="523" r:id="rId85"/>
    <p:sldId id="524" r:id="rId86"/>
    <p:sldId id="525" r:id="rId87"/>
    <p:sldId id="526" r:id="rId88"/>
    <p:sldId id="527" r:id="rId89"/>
    <p:sldId id="405" r:id="rId90"/>
    <p:sldId id="406" r:id="rId91"/>
    <p:sldId id="407" r:id="rId92"/>
    <p:sldId id="408" r:id="rId93"/>
    <p:sldId id="409" r:id="rId94"/>
    <p:sldId id="410" r:id="rId95"/>
    <p:sldId id="411" r:id="rId96"/>
    <p:sldId id="561" r:id="rId97"/>
    <p:sldId id="562"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8" autoAdjust="0"/>
  </p:normalViewPr>
  <p:slideViewPr>
    <p:cSldViewPr>
      <p:cViewPr varScale="1">
        <p:scale>
          <a:sx n="111" d="100"/>
          <a:sy n="111" d="100"/>
        </p:scale>
        <p:origin x="45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B501-7FD0-4969-9218-B504654D6E89}"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4E925-9924-4EBA-A1E0-5F0D8718B7BE}" type="slidenum">
              <a:rPr lang="en-US" smtClean="0"/>
              <a:t>‹#›</a:t>
            </a:fld>
            <a:endParaRPr lang="en-US"/>
          </a:p>
        </p:txBody>
      </p:sp>
    </p:spTree>
    <p:extLst>
      <p:ext uri="{BB962C8B-B14F-4D97-AF65-F5344CB8AC3E}">
        <p14:creationId xmlns:p14="http://schemas.microsoft.com/office/powerpoint/2010/main" val="170427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B5881-A400-41FA-87B3-41F75255235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304560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B5881-A400-41FA-87B3-41F75255235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243925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B5881-A400-41FA-87B3-41F75255235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373661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49DC4-93D7-4006-8923-41050F23E80D}"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57310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05FD1-F047-4A08-A4DC-1EB05C3E4D69}"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286856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4E29B-6478-445A-8630-3F3CEC7F4FC2}"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2127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1CFDFB-3E26-4EAB-8FCE-8DB58F7E1FD6}"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60365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C526D-3DE6-4FEF-A756-4C6E21F1A4E8}" type="datetime1">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792779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905E60E-B0B2-4955-904C-69217954CA64}" type="datetime1">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4170039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E4595-C80D-4BED-8E78-3A9D39F23A91}"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531869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2C4748-E6B1-4BA6-A325-60FD6F8080DC}"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423079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B5881-A400-41FA-87B3-41F75255235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750917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7A672E-FE17-44F7-8239-AB1F1F3989CB}"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227358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ABBDE-9980-44A9-811A-847C9C27AD1C}"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262220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90359-31CF-498F-BAED-5238319287B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2798449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B5881-A400-41FA-87B3-41F75255235B}"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15097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B5881-A400-41FA-87B3-41F75255235B}"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2507153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B5881-A400-41FA-87B3-41F75255235B}"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404598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92B5881-A400-41FA-87B3-41F75255235B}" type="datetimeFigureOut">
              <a:rPr lang="en-US" smtClean="0"/>
              <a:pPr/>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279736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B5881-A400-41FA-87B3-41F75255235B}"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330427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B5881-A400-41FA-87B3-41F75255235B}"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135225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B5881-A400-41FA-87B3-41F75255235B}"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CE5C4-44C3-4320-904C-7F4C2574977E}" type="slidenum">
              <a:rPr lang="en-US" smtClean="0"/>
              <a:pPr/>
              <a:t>‹#›</a:t>
            </a:fld>
            <a:endParaRPr lang="en-US"/>
          </a:p>
        </p:txBody>
      </p:sp>
    </p:spTree>
    <p:extLst>
      <p:ext uri="{BB962C8B-B14F-4D97-AF65-F5344CB8AC3E}">
        <p14:creationId xmlns:p14="http://schemas.microsoft.com/office/powerpoint/2010/main" val="383106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B5881-A400-41FA-87B3-41F75255235B}" type="datetimeFigureOut">
              <a:rPr lang="en-US" smtClean="0"/>
              <a:pPr/>
              <a:t>10/4/2023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CE5C4-44C3-4320-904C-7F4C2574977E}" type="slidenum">
              <a:rPr lang="en-US" smtClean="0"/>
              <a:pPr/>
              <a:t>‹#›</a:t>
            </a:fld>
            <a:endParaRPr lang="en-US"/>
          </a:p>
        </p:txBody>
      </p:sp>
    </p:spTree>
    <p:extLst>
      <p:ext uri="{BB962C8B-B14F-4D97-AF65-F5344CB8AC3E}">
        <p14:creationId xmlns:p14="http://schemas.microsoft.com/office/powerpoint/2010/main" val="256476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DE1A7-1564-4BA8-9369-100F8DB94808}" type="datetime1">
              <a:rPr lang="en-US" smtClean="0"/>
              <a:t>10/4/2023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CE5C4-44C3-4320-904C-7F4C2574977E}" type="slidenum">
              <a:rPr lang="en-US" smtClean="0"/>
              <a:pPr/>
              <a:t>‹#›</a:t>
            </a:fld>
            <a:endParaRPr lang="en-US"/>
          </a:p>
        </p:txBody>
      </p:sp>
    </p:spTree>
    <p:extLst>
      <p:ext uri="{BB962C8B-B14F-4D97-AF65-F5344CB8AC3E}">
        <p14:creationId xmlns:p14="http://schemas.microsoft.com/office/powerpoint/2010/main" val="95919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syracuse.com/schools/2022/05/feds-reveal-how-much-syracuse-teachers-stole-from-henninger-dropout-prevention-program.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hashtag/FCCGov?src=hashtag_click" TargetMode="External"/><Relationship Id="rId2" Type="http://schemas.openxmlformats.org/officeDocument/2006/relationships/hyperlink" Target="https://t.co/m3bqYHeW1N" TargetMode="External"/><Relationship Id="rId1" Type="http://schemas.openxmlformats.org/officeDocument/2006/relationships/slideLayout" Target="../slideLayouts/slideLayout1.xml"/><Relationship Id="rId6" Type="http://schemas.openxmlformats.org/officeDocument/2006/relationships/hyperlink" Target="https://www.extremetech.com/internet/336018-canada-bans-zte-and-huawei-network-infrastructure-citing-national-security-concerns" TargetMode="External"/><Relationship Id="rId5" Type="http://schemas.openxmlformats.org/officeDocument/2006/relationships/hyperlink" Target="https://www.ndtv.com/world-news/how-china-used-huawei-in-secret-australia-telecom-hack-report-2656051" TargetMode="External"/><Relationship Id="rId4" Type="http://schemas.openxmlformats.org/officeDocument/2006/relationships/hyperlink" Target="https://www.fcc.gov/document/fcc-designates-huawei-and-zte-national-security-threa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cott.Fleming@mail.wvu.ed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0678" y="762000"/>
            <a:ext cx="9379722" cy="28956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700" b="1" dirty="0" smtClean="0">
                <a:solidFill>
                  <a:schemeClr val="tx2"/>
                </a:solidFill>
                <a:latin typeface="Arial" pitchFamily="34" charset="0"/>
                <a:cs typeface="Arial" pitchFamily="34" charset="0"/>
              </a:rPr>
              <a:t>2023 WV ASBO Conference</a:t>
            </a:r>
          </a:p>
          <a:p>
            <a:r>
              <a:rPr lang="en-US" sz="7700" i="1" dirty="0" smtClean="0">
                <a:solidFill>
                  <a:schemeClr val="tx2"/>
                </a:solidFill>
                <a:latin typeface="Arial" pitchFamily="34" charset="0"/>
                <a:cs typeface="Arial" pitchFamily="34" charset="0"/>
              </a:rPr>
              <a:t>Board of Education</a:t>
            </a:r>
          </a:p>
          <a:p>
            <a:r>
              <a:rPr lang="en-US" sz="7700" i="1" dirty="0" smtClean="0">
                <a:solidFill>
                  <a:schemeClr val="tx2"/>
                </a:solidFill>
                <a:latin typeface="Arial" pitchFamily="34" charset="0"/>
                <a:cs typeface="Arial" pitchFamily="34" charset="0"/>
              </a:rPr>
              <a:t>Ethics Session</a:t>
            </a:r>
            <a:endParaRPr lang="en-US" sz="7700" i="1" dirty="0">
              <a:solidFill>
                <a:schemeClr val="tx2"/>
              </a:solidFill>
              <a:latin typeface="Arial" pitchFamily="34" charset="0"/>
              <a:cs typeface="Arial" pitchFamily="34" charset="0"/>
            </a:endParaRPr>
          </a:p>
        </p:txBody>
      </p:sp>
      <p:sp>
        <p:nvSpPr>
          <p:cNvPr id="7" name="Title 1"/>
          <p:cNvSpPr txBox="1">
            <a:spLocks/>
          </p:cNvSpPr>
          <p:nvPr/>
        </p:nvSpPr>
        <p:spPr>
          <a:xfrm>
            <a:off x="1288278" y="3962400"/>
            <a:ext cx="9684522"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60000"/>
                    <a:lumOff val="40000"/>
                  </a:schemeClr>
                </a:solidFill>
                <a:latin typeface="Arial" pitchFamily="34" charset="0"/>
                <a:cs typeface="Arial" pitchFamily="34" charset="0"/>
              </a:rPr>
              <a:t>Dr</a:t>
            </a:r>
            <a:r>
              <a:rPr lang="en-US" sz="2500" dirty="0">
                <a:solidFill>
                  <a:schemeClr val="tx2">
                    <a:lumMod val="60000"/>
                    <a:lumOff val="40000"/>
                  </a:schemeClr>
                </a:solidFill>
                <a:latin typeface="Arial" pitchFamily="34" charset="0"/>
                <a:cs typeface="Arial" pitchFamily="34" charset="0"/>
              </a:rPr>
              <a:t>. Scott Fleming, PhD CPA </a:t>
            </a:r>
            <a:r>
              <a:rPr lang="en-US" sz="2500" dirty="0" smtClean="0">
                <a:solidFill>
                  <a:schemeClr val="tx2">
                    <a:lumMod val="60000"/>
                    <a:lumOff val="40000"/>
                  </a:schemeClr>
                </a:solidFill>
                <a:latin typeface="Arial" pitchFamily="34" charset="0"/>
                <a:cs typeface="Arial" pitchFamily="34" charset="0"/>
              </a:rPr>
              <a:t>CMA</a:t>
            </a:r>
          </a:p>
          <a:p>
            <a:r>
              <a:rPr lang="en-US" sz="2500" dirty="0" smtClean="0">
                <a:solidFill>
                  <a:schemeClr val="tx2">
                    <a:lumMod val="60000"/>
                    <a:lumOff val="40000"/>
                  </a:schemeClr>
                </a:solidFill>
                <a:latin typeface="Arial" pitchFamily="34" charset="0"/>
                <a:cs typeface="Arial" pitchFamily="34" charset="0"/>
              </a:rPr>
              <a:t>Associate Professor of Accounting, WVU</a:t>
            </a:r>
          </a:p>
          <a:p>
            <a:r>
              <a:rPr lang="en-US" sz="2500" dirty="0" smtClean="0">
                <a:solidFill>
                  <a:schemeClr val="tx2">
                    <a:lumMod val="60000"/>
                    <a:lumOff val="40000"/>
                  </a:schemeClr>
                </a:solidFill>
                <a:latin typeface="Arial" pitchFamily="34" charset="0"/>
                <a:cs typeface="Arial" pitchFamily="34" charset="0"/>
              </a:rPr>
              <a:t>Dean of Business, Humanities, &amp; Social Sciences, WVU Tech</a:t>
            </a:r>
            <a:endParaRPr lang="en-US" sz="2500" dirty="0">
              <a:solidFill>
                <a:schemeClr val="tx2">
                  <a:lumMod val="60000"/>
                  <a:lumOff val="40000"/>
                </a:schemeClr>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033" y="5978043"/>
            <a:ext cx="3318567" cy="651357"/>
          </a:xfrm>
          <a:prstGeom prst="rect">
            <a:avLst/>
          </a:prstGeom>
        </p:spPr>
      </p:pic>
    </p:spTree>
    <p:extLst>
      <p:ext uri="{BB962C8B-B14F-4D97-AF65-F5344CB8AC3E}">
        <p14:creationId xmlns:p14="http://schemas.microsoft.com/office/powerpoint/2010/main" val="1198132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Payroll Fraud</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Ghost Employee &amp; Withholding</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Alteration Example</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1" name="Rectangle 10"/>
          <p:cNvSpPr/>
          <p:nvPr/>
        </p:nvSpPr>
        <p:spPr>
          <a:xfrm>
            <a:off x="3170238" y="4876800"/>
            <a:ext cx="5821362"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Do You Have the Right Controls in Place?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1295400" y="1600200"/>
            <a:ext cx="4800600" cy="267765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sng"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Primary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Two signatures required, 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prstClr val="black"/>
                </a:solidFill>
                <a:latin typeface="Times New Roman" panose="02020603050405020304" pitchFamily="18" charset="0"/>
                <a:cs typeface="Times New Roman" panose="02020603050405020304" pitchFamily="18" charset="0"/>
              </a:rPr>
              <a:t>Use of signature plate (kept under lock and key)</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prstClr val="black"/>
                </a:solidFill>
                <a:latin typeface="Times New Roman" panose="02020603050405020304" pitchFamily="18" charset="0"/>
                <a:cs typeface="Times New Roman" panose="02020603050405020304" pitchFamily="18" charset="0"/>
              </a:rPr>
              <a:t>Did not print $0 pay checks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Bank reconciliations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prstClr val="black"/>
                </a:solidFill>
                <a:latin typeface="Times New Roman" panose="02020603050405020304" pitchFamily="18" charset="0"/>
                <a:cs typeface="Times New Roman" panose="02020603050405020304" pitchFamily="18" charset="0"/>
              </a:rPr>
              <a:t>Checks distributed by hand</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22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Payroll Fraud</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Ghost Employee &amp; Withholding </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Alteration Example…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1295400" y="1600200"/>
            <a:ext cx="100584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Chris Worker was responsible for inputting new employees and all tax and withholding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Chris’s </a:t>
            </a:r>
            <a:r>
              <a:rPr kumimoji="0" lang="en-US" sz="2400" b="0" i="0"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ssn</a:t>
            </a:r>
            <a:r>
              <a:rPr kumimoji="0" lang="en-US" sz="2400" b="0" i="0"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was 2xx-xx-0001.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prstClr val="black"/>
                </a:solidFill>
                <a:latin typeface="Times New Roman" panose="02020603050405020304" pitchFamily="18" charset="0"/>
                <a:cs typeface="Times New Roman" panose="02020603050405020304" pitchFamily="18" charset="0"/>
              </a:rPr>
              <a:t>Chris</a:t>
            </a:r>
            <a:r>
              <a:rPr lang="en-US" sz="2400" dirty="0" smtClean="0">
                <a:solidFill>
                  <a:prstClr val="black"/>
                </a:solidFill>
                <a:latin typeface="Times New Roman" panose="02020603050405020304" pitchFamily="18" charset="0"/>
                <a:cs typeface="Times New Roman" panose="02020603050405020304" pitchFamily="18" charset="0"/>
              </a:rPr>
              <a:t> entered a new employee under the name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Chris Worker with </a:t>
            </a:r>
            <a:r>
              <a:rPr lang="en-US" sz="2400" dirty="0" err="1" smtClean="0">
                <a:solidFill>
                  <a:prstClr val="black"/>
                </a:solidFill>
                <a:latin typeface="Times New Roman" panose="02020603050405020304" pitchFamily="18" charset="0"/>
                <a:cs typeface="Times New Roman" panose="02020603050405020304" pitchFamily="18" charset="0"/>
              </a:rPr>
              <a:t>ssn</a:t>
            </a:r>
            <a:r>
              <a:rPr lang="en-US" sz="2400" dirty="0" smtClean="0">
                <a:solidFill>
                  <a:prstClr val="black"/>
                </a:solidFill>
                <a:latin typeface="Times New Roman" panose="02020603050405020304" pitchFamily="18" charset="0"/>
                <a:cs typeface="Times New Roman" panose="02020603050405020304" pitchFamily="18" charset="0"/>
              </a:rPr>
              <a:t> 2xx-xx-0001.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Second employee</a:t>
            </a:r>
            <a:r>
              <a:rPr kumimoji="0" lang="en-US" sz="2400" b="0" i="0"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had enough in deductions and withholdings to net the paycheck to $0 each pay period. </a:t>
            </a:r>
            <a:endParaRPr kumimoji="0" lang="en-US" sz="2400" b="0" i="0"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27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Payroll Fraud</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Ghost Employee &amp; Withholding Alteration…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1295400" y="1600200"/>
            <a:ext cx="100584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Difficult to predict rationalization and financial pressure.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anose="02020603050405020304" pitchFamily="18" charset="0"/>
                <a:cs typeface="Times New Roman" panose="02020603050405020304" pitchFamily="18" charset="0"/>
              </a:rPr>
              <a:t>Opportunity caused by defect in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anose="02020603050405020304" pitchFamily="18" charset="0"/>
                <a:cs typeface="Times New Roman" panose="02020603050405020304" pitchFamily="18" charset="0"/>
              </a:rPr>
              <a:t>The act was entering the duplicate employee with identical pay rate, </a:t>
            </a:r>
            <a:r>
              <a:rPr lang="en-US" sz="2400" dirty="0" err="1" smtClean="0">
                <a:solidFill>
                  <a:prstClr val="black"/>
                </a:solidFill>
                <a:latin typeface="Times New Roman" panose="02020603050405020304" pitchFamily="18" charset="0"/>
                <a:cs typeface="Times New Roman" panose="02020603050405020304" pitchFamily="18" charset="0"/>
              </a:rPr>
              <a:t>ssn</a:t>
            </a:r>
            <a:r>
              <a:rPr lang="en-US" sz="2400" dirty="0" smtClean="0">
                <a:solidFill>
                  <a:prstClr val="black"/>
                </a:solidFill>
                <a:latin typeface="Times New Roman" panose="02020603050405020304" pitchFamily="18" charset="0"/>
                <a:cs typeface="Times New Roman" panose="02020603050405020304" pitchFamily="18" charset="0"/>
              </a:rPr>
              <a:t>, address, etc., </a:t>
            </a:r>
            <a:r>
              <a:rPr lang="en-US" sz="2400" u="sng" dirty="0" smtClean="0">
                <a:solidFill>
                  <a:prstClr val="black"/>
                </a:solidFill>
                <a:latin typeface="Times New Roman" panose="02020603050405020304" pitchFamily="18" charset="0"/>
                <a:cs typeface="Times New Roman" panose="02020603050405020304" pitchFamily="18" charset="0"/>
              </a:rPr>
              <a:t>except for </a:t>
            </a:r>
            <a:r>
              <a:rPr lang="en-US" sz="2400" dirty="0" smtClean="0">
                <a:solidFill>
                  <a:prstClr val="black"/>
                </a:solidFill>
                <a:latin typeface="Times New Roman" panose="02020603050405020304" pitchFamily="18" charset="0"/>
                <a:cs typeface="Times New Roman" panose="02020603050405020304" pitchFamily="18" charset="0"/>
              </a:rPr>
              <a:t>withholdings.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anose="02020603050405020304" pitchFamily="18" charset="0"/>
                <a:cs typeface="Times New Roman" panose="02020603050405020304" pitchFamily="18" charset="0"/>
              </a:rPr>
              <a:t>The concealment was the lack of a printed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anose="02020603050405020304" pitchFamily="18" charset="0"/>
                <a:cs typeface="Times New Roman" panose="02020603050405020304" pitchFamily="18" charset="0"/>
              </a:rPr>
              <a:t>Conversion:  Income Tax Rebate!</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2522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Other Payroll Frauds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Former East Feliciana School Board</a:t>
            </a:r>
            <a:r>
              <a:rPr kumimoji="0" lang="en-US" altLang="en-US"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member </a:t>
            </a:r>
            <a:r>
              <a:rPr kumimoji="0" lang="en-US" altLang="en-US"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Arial" panose="020B0604020202020204" pitchFamily="34" charset="0"/>
              </a:rPr>
              <a:t>Derald</a:t>
            </a:r>
            <a:r>
              <a:rPr kumimoji="0" lang="en-US" altLang="en-US"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Spears charged with public payroll fraud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solidFill>
                  <a:prstClr val="black"/>
                </a:solidFill>
              </a:rPr>
              <a:t>Baton</a:t>
            </a:r>
            <a:r>
              <a:rPr lang="en-US" altLang="en-US" sz="1200" dirty="0" smtClean="0">
                <a:solidFill>
                  <a:prstClr val="black"/>
                </a:solidFill>
              </a:rPr>
              <a:t> Rouge, Jeff Palermo, January 6, 2023</a:t>
            </a:r>
            <a:endParaRPr kumimoji="0" lang="en-US" altLang="en-US" sz="1200" b="0" i="0" u="none" strike="noStrike" kern="1200" cap="none" spc="0" normalizeH="0" baseline="0" noProof="0" dirty="0">
              <a:ln>
                <a:noFill/>
              </a:ln>
              <a:solidFill>
                <a:prstClr val="black"/>
              </a:solidFill>
              <a:effectLst/>
              <a:uLnTx/>
              <a:uFillTx/>
            </a:endParaRPr>
          </a:p>
        </p:txBody>
      </p:sp>
      <p:sp>
        <p:nvSpPr>
          <p:cNvPr id="2" name="TextBox 1"/>
          <p:cNvSpPr txBox="1"/>
          <p:nvPr/>
        </p:nvSpPr>
        <p:spPr>
          <a:xfrm>
            <a:off x="533400" y="1695033"/>
            <a:ext cx="11125200" cy="280076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Former East Feliciana School Board member </a:t>
            </a:r>
            <a:r>
              <a:rPr lang="en-US" sz="1600" dirty="0" err="1">
                <a:latin typeface="Times New Roman" panose="02020603050405020304" pitchFamily="18" charset="0"/>
                <a:cs typeface="Times New Roman" panose="02020603050405020304" pitchFamily="18" charset="0"/>
              </a:rPr>
              <a:t>Derald</a:t>
            </a:r>
            <a:r>
              <a:rPr lang="en-US" sz="1600" dirty="0">
                <a:latin typeface="Times New Roman" panose="02020603050405020304" pitchFamily="18" charset="0"/>
                <a:cs typeface="Times New Roman" panose="02020603050405020304" pitchFamily="18" charset="0"/>
              </a:rPr>
              <a:t> Spears has been charged with public payroll fraud for only attending one of the 12 meetings the board held last year. 20th Judicial District Attorney Sam </a:t>
            </a:r>
            <a:r>
              <a:rPr lang="en-US" sz="1600" dirty="0" err="1">
                <a:latin typeface="Times New Roman" panose="02020603050405020304" pitchFamily="18" charset="0"/>
                <a:cs typeface="Times New Roman" panose="02020603050405020304" pitchFamily="18" charset="0"/>
              </a:rPr>
              <a:t>D’Aquilla</a:t>
            </a:r>
            <a:r>
              <a:rPr lang="en-US" sz="1600" dirty="0">
                <a:latin typeface="Times New Roman" panose="02020603050405020304" pitchFamily="18" charset="0"/>
                <a:cs typeface="Times New Roman" panose="02020603050405020304" pitchFamily="18" charset="0"/>
              </a:rPr>
              <a:t> says Spears has committed a crime</a:t>
            </a:r>
            <a:r>
              <a:rPr lang="en-US" sz="1600" dirty="0" smtClean="0">
                <a:latin typeface="Times New Roman" panose="02020603050405020304" pitchFamily="18" charset="0"/>
                <a:cs typeface="Times New Roman" panose="02020603050405020304" pitchFamily="18" charset="0"/>
              </a:rPr>
              <a:t>…</a:t>
            </a:r>
          </a:p>
          <a:p>
            <a:pPr lvl="0"/>
            <a:endParaRPr lang="en-US" sz="1600" dirty="0" smtClean="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 don’t think you could receive a paycheck and not do anything, I just can’t figure that so we charged him with it,” said </a:t>
            </a:r>
            <a:r>
              <a:rPr lang="en-US" sz="1600" dirty="0" err="1">
                <a:latin typeface="Times New Roman" panose="02020603050405020304" pitchFamily="18" charset="0"/>
                <a:cs typeface="Times New Roman" panose="02020603050405020304" pitchFamily="18" charset="0"/>
              </a:rPr>
              <a:t>D’Aquilla</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Based on the charge, Spears could face a fine of up to one-thousand and up to two years in prison. </a:t>
            </a:r>
            <a:r>
              <a:rPr lang="en-US" sz="1600" dirty="0" err="1">
                <a:latin typeface="Times New Roman" panose="02020603050405020304" pitchFamily="18" charset="0"/>
                <a:cs typeface="Times New Roman" panose="02020603050405020304" pitchFamily="18" charset="0"/>
              </a:rPr>
              <a:t>D’Aquilla</a:t>
            </a:r>
            <a:r>
              <a:rPr lang="en-US" sz="1600" dirty="0">
                <a:latin typeface="Times New Roman" panose="02020603050405020304" pitchFamily="18" charset="0"/>
                <a:cs typeface="Times New Roman" panose="02020603050405020304" pitchFamily="18" charset="0"/>
              </a:rPr>
              <a:t> says Spears was compensated for the eleven meetings he missed</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public elected you to do a job and if you don’t go and you don’t call in, I just see that as a crime,” said </a:t>
            </a:r>
            <a:r>
              <a:rPr lang="en-US" sz="1600" dirty="0" err="1">
                <a:latin typeface="Times New Roman" panose="02020603050405020304" pitchFamily="18" charset="0"/>
                <a:cs typeface="Times New Roman" panose="02020603050405020304" pitchFamily="18" charset="0"/>
              </a:rPr>
              <a:t>D’Aquilla</a:t>
            </a:r>
            <a:r>
              <a:rPr lang="en-US" sz="1600" dirty="0">
                <a:latin typeface="Times New Roman" panose="02020603050405020304" pitchFamily="18" charset="0"/>
                <a:cs typeface="Times New Roman" panose="02020603050405020304" pitchFamily="18" charset="0"/>
              </a:rPr>
              <a:t>.</a:t>
            </a:r>
          </a:p>
          <a:p>
            <a:r>
              <a:rPr lang="en-US" sz="1600" dirty="0" err="1">
                <a:latin typeface="Times New Roman" panose="02020603050405020304" pitchFamily="18" charset="0"/>
                <a:cs typeface="Times New Roman" panose="02020603050405020304" pitchFamily="18" charset="0"/>
              </a:rPr>
              <a:t>D’Aquilla</a:t>
            </a:r>
            <a:r>
              <a:rPr lang="en-US" sz="1600" dirty="0">
                <a:latin typeface="Times New Roman" panose="02020603050405020304" pitchFamily="18" charset="0"/>
                <a:cs typeface="Times New Roman" panose="02020603050405020304" pitchFamily="18" charset="0"/>
              </a:rPr>
              <a:t> says they had a similar incident with former school board member Edward Brooks, who missed numerous meetings from 2016 to 2020 and it was pled down to a misdemeanor theft charge after he reimbursed the school system</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7" name="Rectangle 6"/>
          <p:cNvSpPr/>
          <p:nvPr/>
        </p:nvSpPr>
        <p:spPr>
          <a:xfrm>
            <a:off x="3170238" y="4876800"/>
            <a:ext cx="5821362"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5"/>
          <p:cNvSpPr txBox="1">
            <a:spLocks noChangeArrowheads="1"/>
          </p:cNvSpPr>
          <p:nvPr/>
        </p:nvSpPr>
        <p:spPr bwMode="auto">
          <a:xfrm>
            <a:off x="3170238" y="4930775"/>
            <a:ext cx="582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Can You See This Happening?</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83959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Other Payroll Frauds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r>
              <a:rPr lang="en-US" sz="2000" dirty="0"/>
              <a:t>Whistleblower: Syracuse schools ignored payroll fraud because it was good for graduation rate</a:t>
            </a:r>
          </a:p>
          <a:p>
            <a:pPr lvl="0">
              <a:defRPr/>
            </a:pPr>
            <a:r>
              <a:rPr lang="en-US" altLang="en-US" sz="1200" dirty="0" smtClean="0">
                <a:solidFill>
                  <a:prstClr val="black"/>
                </a:solidFill>
              </a:rPr>
              <a:t>May </a:t>
            </a:r>
            <a:r>
              <a:rPr lang="en-US" altLang="en-US" sz="1200" dirty="0">
                <a:solidFill>
                  <a:prstClr val="black"/>
                </a:solidFill>
              </a:rPr>
              <a:t>26, 2022 </a:t>
            </a:r>
            <a:endParaRPr lang="en-US" altLang="en-US" sz="1200" dirty="0" smtClean="0">
              <a:solidFill>
                <a:prstClr val="black"/>
              </a:solidFill>
            </a:endParaRPr>
          </a:p>
          <a:p>
            <a:pPr lvl="0">
              <a:defRPr/>
            </a:pPr>
            <a:r>
              <a:rPr lang="en-US" altLang="en-US" sz="1200" dirty="0" smtClean="0">
                <a:solidFill>
                  <a:prstClr val="black"/>
                </a:solidFill>
              </a:rPr>
              <a:t>https</a:t>
            </a:r>
            <a:r>
              <a:rPr lang="en-US" altLang="en-US" sz="1200" dirty="0">
                <a:solidFill>
                  <a:prstClr val="black"/>
                </a:solidFill>
              </a:rPr>
              <a:t>://www.syracuse.com/news/2022/05/whistleblower-syracuse-schools-ignored-payroll-fraud-because-it-was-good-for-graduation-rate.html</a:t>
            </a:r>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533400" y="1806476"/>
            <a:ext cx="11125200" cy="2308324"/>
          </a:xfrm>
          <a:prstGeom prst="rect">
            <a:avLst/>
          </a:prstGeom>
          <a:noFill/>
        </p:spPr>
        <p:txBody>
          <a:bodyPr wrap="square" rtlCol="0">
            <a:spAutoFit/>
          </a:bodyPr>
          <a:lstStyle/>
          <a:p>
            <a:pPr lvl="0"/>
            <a:r>
              <a:rPr lang="en-US" sz="1600" dirty="0">
                <a:solidFill>
                  <a:prstClr val="black"/>
                </a:solidFill>
                <a:latin typeface="Times New Roman" panose="02020603050405020304" pitchFamily="18" charset="0"/>
                <a:cs typeface="Times New Roman" panose="02020603050405020304" pitchFamily="18" charset="0"/>
              </a:rPr>
              <a:t>The Syracuse school district’s administration knew about no-show teachers and no-show classes in the </a:t>
            </a:r>
            <a:r>
              <a:rPr lang="en-US" sz="1600" dirty="0">
                <a:solidFill>
                  <a:prstClr val="black"/>
                </a:solidFill>
                <a:latin typeface="Times New Roman" panose="02020603050405020304" pitchFamily="18" charset="0"/>
                <a:cs typeface="Times New Roman" panose="02020603050405020304" pitchFamily="18" charset="0"/>
                <a:hlinkClick r:id="rId2"/>
              </a:rPr>
              <a:t>Twilight program</a:t>
            </a:r>
            <a:r>
              <a:rPr lang="en-US" sz="1600" dirty="0">
                <a:solidFill>
                  <a:prstClr val="black"/>
                </a:solidFill>
                <a:latin typeface="Times New Roman" panose="02020603050405020304" pitchFamily="18" charset="0"/>
                <a:cs typeface="Times New Roman" panose="02020603050405020304" pitchFamily="18" charset="0"/>
              </a:rPr>
              <a:t>, but did nothing to stop the fraud because it pumped up </a:t>
            </a:r>
            <a:r>
              <a:rPr lang="en-US" sz="1600" dirty="0" err="1">
                <a:solidFill>
                  <a:prstClr val="black"/>
                </a:solidFill>
                <a:latin typeface="Times New Roman" panose="02020603050405020304" pitchFamily="18" charset="0"/>
                <a:cs typeface="Times New Roman" panose="02020603050405020304" pitchFamily="18" charset="0"/>
              </a:rPr>
              <a:t>Henninger</a:t>
            </a:r>
            <a:r>
              <a:rPr lang="en-US" sz="1600" dirty="0">
                <a:solidFill>
                  <a:prstClr val="black"/>
                </a:solidFill>
                <a:latin typeface="Times New Roman" panose="02020603050405020304" pitchFamily="18" charset="0"/>
                <a:cs typeface="Times New Roman" panose="02020603050405020304" pitchFamily="18" charset="0"/>
              </a:rPr>
              <a:t> High School’s struggling graduation rate, according to a recently unsealed federal lawsuit</a:t>
            </a:r>
            <a:r>
              <a:rPr lang="en-US" sz="1600" dirty="0" smtClean="0">
                <a:solidFill>
                  <a:prstClr val="black"/>
                </a:solidFill>
                <a:latin typeface="Times New Roman" panose="02020603050405020304" pitchFamily="18" charset="0"/>
                <a:cs typeface="Times New Roman" panose="02020603050405020304" pitchFamily="18" charset="0"/>
              </a:rPr>
              <a:t>.</a:t>
            </a:r>
          </a:p>
          <a:p>
            <a:pPr lvl="0"/>
            <a:endParaRPr lang="en-US" sz="1600" dirty="0">
              <a:solidFill>
                <a:prstClr val="black"/>
              </a:solidFill>
              <a:latin typeface="Times New Roman" panose="02020603050405020304" pitchFamily="18" charset="0"/>
              <a:cs typeface="Times New Roman" panose="02020603050405020304" pitchFamily="18" charset="0"/>
            </a:endParaRPr>
          </a:p>
          <a:p>
            <a:pPr lvl="0"/>
            <a:r>
              <a:rPr lang="en-US" sz="1600" dirty="0">
                <a:solidFill>
                  <a:prstClr val="black"/>
                </a:solidFill>
                <a:latin typeface="Times New Roman" panose="02020603050405020304" pitchFamily="18" charset="0"/>
                <a:cs typeface="Times New Roman" panose="02020603050405020304" pitchFamily="18" charset="0"/>
              </a:rPr>
              <a:t>The lawsuit, filed by whistleblower and district employee Colleen Jackson, details how she found out about the faked timecards and empty classes in the Twilight program at </a:t>
            </a:r>
            <a:r>
              <a:rPr lang="en-US" sz="1600" dirty="0" err="1">
                <a:solidFill>
                  <a:prstClr val="black"/>
                </a:solidFill>
                <a:latin typeface="Times New Roman" panose="02020603050405020304" pitchFamily="18" charset="0"/>
                <a:cs typeface="Times New Roman" panose="02020603050405020304" pitchFamily="18" charset="0"/>
              </a:rPr>
              <a:t>Henninger</a:t>
            </a:r>
            <a:r>
              <a:rPr lang="en-US" sz="1600" dirty="0">
                <a:solidFill>
                  <a:prstClr val="black"/>
                </a:solidFill>
                <a:latin typeface="Times New Roman" panose="02020603050405020304" pitchFamily="18" charset="0"/>
                <a:cs typeface="Times New Roman" panose="02020603050405020304" pitchFamily="18" charset="0"/>
              </a:rPr>
              <a:t> and reported them to district administrators. The program is aimed at helping at-risk students graduate by holding school during nontraditional hours. It is funded through federal grants</a:t>
            </a:r>
            <a:r>
              <a:rPr lang="en-US" sz="1600" dirty="0" smtClean="0">
                <a:solidFill>
                  <a:prstClr val="black"/>
                </a:solidFill>
                <a:latin typeface="Times New Roman" panose="02020603050405020304" pitchFamily="18" charset="0"/>
                <a:cs typeface="Times New Roman" panose="02020603050405020304" pitchFamily="18" charset="0"/>
              </a:rPr>
              <a:t>.</a:t>
            </a:r>
          </a:p>
          <a:p>
            <a:pPr lvl="0"/>
            <a:endParaRPr lang="en-US" sz="1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the principal, superintendent, and HR manager retaliated against the whistle</a:t>
            </a:r>
            <a:r>
              <a:rPr kumimoji="0" lang="en-US" sz="16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blower, thus throwing gas on the fire.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2408238" y="4876800"/>
            <a:ext cx="7345362"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5"/>
          <p:cNvSpPr txBox="1">
            <a:spLocks noChangeArrowheads="1"/>
          </p:cNvSpPr>
          <p:nvPr/>
        </p:nvSpPr>
        <p:spPr bwMode="auto">
          <a:xfrm>
            <a:off x="2408238" y="4930775"/>
            <a:ext cx="7345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…What I have Done and What I have Failed to Do</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488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Other Payroll Frauds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dirty="0"/>
              <a:t>Ex-</a:t>
            </a:r>
            <a:r>
              <a:rPr lang="en-US" dirty="0" err="1"/>
              <a:t>Wattsburg</a:t>
            </a:r>
            <a:r>
              <a:rPr lang="en-US" dirty="0"/>
              <a:t> School District payroll supervisor pleads guilty to embezzling $320,000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October 13, 2020 </a:t>
            </a:r>
          </a:p>
          <a:p>
            <a:pPr lvl="0">
              <a:defRPr/>
            </a:pPr>
            <a:r>
              <a:rPr lang="en-US" altLang="en-US" sz="1200" dirty="0">
                <a:solidFill>
                  <a:prstClr val="black"/>
                </a:solidFill>
              </a:rPr>
              <a:t>https://www.goerie.com/story/news/2020/10/13/ex-wattsburg-schools-payroll-chief-pleads-guilty-stealing-320-000/5977632002/</a:t>
            </a:r>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533400" y="1806476"/>
            <a:ext cx="11125200" cy="2800767"/>
          </a:xfrm>
          <a:prstGeom prst="rect">
            <a:avLst/>
          </a:prstGeom>
          <a:noFill/>
        </p:spPr>
        <p:txBody>
          <a:bodyPr wrap="square" rtlCol="0">
            <a:spAutoFit/>
          </a:bodyPr>
          <a:lstStyle/>
          <a:p>
            <a:pPr lvl="0"/>
            <a:r>
              <a:rPr lang="en-US" sz="1600" dirty="0">
                <a:solidFill>
                  <a:prstClr val="black"/>
                </a:solidFill>
                <a:latin typeface="Times New Roman" panose="02020603050405020304" pitchFamily="18" charset="0"/>
                <a:cs typeface="Times New Roman" panose="02020603050405020304" pitchFamily="18" charset="0"/>
              </a:rPr>
              <a:t>The </a:t>
            </a:r>
            <a:r>
              <a:rPr lang="en-US" sz="1600" dirty="0" err="1">
                <a:solidFill>
                  <a:prstClr val="black"/>
                </a:solidFill>
                <a:latin typeface="Times New Roman" panose="02020603050405020304" pitchFamily="18" charset="0"/>
                <a:cs typeface="Times New Roman" panose="02020603050405020304" pitchFamily="18" charset="0"/>
              </a:rPr>
              <a:t>Wattsburg</a:t>
            </a:r>
            <a:r>
              <a:rPr lang="en-US" sz="1600" dirty="0">
                <a:solidFill>
                  <a:prstClr val="black"/>
                </a:solidFill>
                <a:latin typeface="Times New Roman" panose="02020603050405020304" pitchFamily="18" charset="0"/>
                <a:cs typeface="Times New Roman" panose="02020603050405020304" pitchFamily="18" charset="0"/>
              </a:rPr>
              <a:t> Area School District's former payroll supervisor pleaded guilty on Tuesday to what the district's superintendent called "a very sophisticated, high-level crime" —  embezzling about $320,000 by putting her name on numerous district checks and cashing them from 2015 to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Times New Roman" panose="02020603050405020304" pitchFamily="18" charset="0"/>
              <a:cs typeface="Times New Roman" panose="02020603050405020304" pitchFamily="18" charset="0"/>
            </a:endParaRPr>
          </a:p>
          <a:p>
            <a:pPr lvl="0"/>
            <a:r>
              <a:rPr lang="en-US" sz="1600" dirty="0" err="1" smtClean="0">
                <a:solidFill>
                  <a:prstClr val="black"/>
                </a:solidFill>
                <a:latin typeface="Times New Roman" panose="02020603050405020304" pitchFamily="18" charset="0"/>
                <a:cs typeface="Times New Roman" panose="02020603050405020304" pitchFamily="18" charset="0"/>
              </a:rPr>
              <a:t>Wattsburg</a:t>
            </a:r>
            <a:r>
              <a:rPr lang="en-US" sz="1600" dirty="0" smtClean="0">
                <a:solidFill>
                  <a:prstClr val="black"/>
                </a:solidFill>
                <a:latin typeface="Times New Roman" panose="02020603050405020304" pitchFamily="18" charset="0"/>
                <a:cs typeface="Times New Roman" panose="02020603050405020304" pitchFamily="18" charset="0"/>
              </a:rPr>
              <a:t> Area School District’s superintendent, Kenneth Berlin, noted Leone</a:t>
            </a:r>
            <a:r>
              <a:rPr lang="en-US" sz="1600" dirty="0">
                <a:solidFill>
                  <a:prstClr val="black"/>
                </a:solidFill>
                <a:latin typeface="Times New Roman" panose="02020603050405020304" pitchFamily="18" charset="0"/>
                <a:cs typeface="Times New Roman" panose="02020603050405020304" pitchFamily="18" charset="0"/>
              </a:rPr>
              <a:t> embezzled the money from district accounts that were "budgeted generously" because the district was uncertain how much money it would need to spend in those areas, such as health care costs. He said the large amounts of money in those accounts allowed Leone to cover over her thefts.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r>
              <a:rPr lang="en-US" sz="1600" dirty="0">
                <a:solidFill>
                  <a:prstClr val="black"/>
                </a:solidFill>
                <a:latin typeface="Times New Roman" panose="02020603050405020304" pitchFamily="18" charset="0"/>
                <a:cs typeface="Times New Roman" panose="02020603050405020304" pitchFamily="18" charset="0"/>
              </a:rPr>
              <a:t>The fraud unraveled when the district’s business administrator found payroll irregularities while reconciling bank statements, police said in charging documents. Police said Berlin confronted Leone, who confessed to the theft and stated that she was having trouble making her house payments</a:t>
            </a:r>
            <a:r>
              <a:rPr lang="en-US" sz="1600" dirty="0" smtClean="0">
                <a:solidFill>
                  <a:prstClr val="black"/>
                </a:solidFill>
                <a:latin typeface="Times New Roman" panose="02020603050405020304" pitchFamily="18" charset="0"/>
                <a:cs typeface="Times New Roman" panose="02020603050405020304" pitchFamily="18" charset="0"/>
              </a:rPr>
              <a:t>.</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03438" y="4876800"/>
            <a:ext cx="7954962"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5"/>
          <p:cNvSpPr txBox="1">
            <a:spLocks noChangeArrowheads="1"/>
          </p:cNvSpPr>
          <p:nvPr/>
        </p:nvSpPr>
        <p:spPr bwMode="auto">
          <a:xfrm>
            <a:off x="2103438" y="4930775"/>
            <a:ext cx="7954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Good Control on Reconciliations Helped Identify the Fraud</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04064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smtClean="0">
                <a:solidFill>
                  <a:prstClr val="black"/>
                </a:solidFill>
                <a:latin typeface="Times New Roman" panose="02020603050405020304" pitchFamily="18" charset="0"/>
                <a:cs typeface="Times New Roman" panose="02020603050405020304" pitchFamily="18" charset="0"/>
              </a:rPr>
              <a:t>Accounts Payable</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and Purchasing Schemes…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246438" y="4876800"/>
            <a:ext cx="566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Ethical Issues Outside Your Organization</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That Affect You</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6629400" y="1752600"/>
            <a:ext cx="4191000"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False Statements and Claims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Collusive bidding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Vendor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Product changes and substitutions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Contract changes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Billing anomalies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ight Arrow 4"/>
          <p:cNvSpPr/>
          <p:nvPr/>
        </p:nvSpPr>
        <p:spPr>
          <a:xfrm>
            <a:off x="1524000" y="2362200"/>
            <a:ext cx="35814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2819400"/>
            <a:ext cx="29718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External Schemes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58000" y="42077"/>
            <a:ext cx="5257800" cy="584775"/>
          </a:xfrm>
          <a:prstGeom prst="rect">
            <a:avLst/>
          </a:prstGeom>
          <a:noFill/>
        </p:spPr>
        <p:txBody>
          <a:bodyPr wrap="square" rtlCol="0">
            <a:spAutoFit/>
          </a:bodyPr>
          <a:lstStyle/>
          <a:p>
            <a:pPr lvl="0" algn="r">
              <a:defRPr/>
            </a:pPr>
            <a:r>
              <a:rPr lang="en-US" sz="3200" dirty="0">
                <a:solidFill>
                  <a:prstClr val="black"/>
                </a:solidFill>
                <a:latin typeface="Times New Roman" panose="02020603050405020304" pitchFamily="18" charset="0"/>
                <a:cs typeface="Times New Roman" panose="02020603050405020304" pitchFamily="18" charset="0"/>
              </a:rPr>
              <a:t>Ethics Discussion</a:t>
            </a:r>
          </a:p>
        </p:txBody>
      </p:sp>
    </p:spTree>
    <p:extLst>
      <p:ext uri="{BB962C8B-B14F-4D97-AF65-F5344CB8AC3E}">
        <p14:creationId xmlns:p14="http://schemas.microsoft.com/office/powerpoint/2010/main" val="2913098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dirty="0" smtClean="0">
                <a:solidFill>
                  <a:prstClr val="black"/>
                </a:solidFill>
              </a:rPr>
              <a:t>False Statements and Claims</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246438" y="4876800"/>
            <a:ext cx="566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Auditors Globally Working With a Constant Need for IT and Equipment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3" name="Text Box 8"/>
          <p:cNvSpPr txBox="1">
            <a:spLocks noChangeArrowheads="1"/>
          </p:cNvSpPr>
          <p:nvPr/>
        </p:nvSpPr>
        <p:spPr bwMode="auto">
          <a:xfrm>
            <a:off x="1905000" y="1981200"/>
            <a:ext cx="281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DMK is a global audit firm in more than 40 countries and has 8,000 employees</a:t>
            </a:r>
          </a:p>
        </p:txBody>
      </p:sp>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4112" y="2014537"/>
            <a:ext cx="555148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6488112" y="254793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107112" y="26955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488112" y="276066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6716712" y="25114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7510462" y="23241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7473950" y="261461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621587" y="242411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9299575" y="276066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8850312" y="32670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9299575" y="332581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9451975" y="373856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8548687" y="30035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7986712" y="26638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8088312" y="28733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8242300" y="2946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7773987" y="23590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8240712" y="23241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7773987" y="257651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7899400" y="24066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6043612" y="252571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6221412" y="29019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6434137" y="310038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6526212" y="32067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729412" y="32099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6619875" y="366236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6983412" y="36639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6313487" y="26320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6635750" y="237966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6259512" y="242728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7434262" y="315753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7834312" y="373856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9147175" y="251142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8850312" y="2946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7356475" y="2108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7764462" y="212883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7408862" y="234791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7651750" y="2540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7812087" y="249237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7390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False Statements and Claims…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475038" y="4876800"/>
            <a:ext cx="5211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Obsolescence Within 24 to 36 Months (</a:t>
            </a:r>
            <a:r>
              <a:rPr kumimoji="0" lang="en-US" altLang="en-US" sz="2400" b="0" i="1"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the laptop and phone, not the auditor</a:t>
            </a: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55" name="Text Box 8"/>
          <p:cNvSpPr txBox="1">
            <a:spLocks noChangeArrowheads="1"/>
          </p:cNvSpPr>
          <p:nvPr/>
        </p:nvSpPr>
        <p:spPr bwMode="auto">
          <a:xfrm>
            <a:off x="2514600" y="1963738"/>
            <a:ext cx="281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DMK regularly updates laptop computers </a:t>
            </a:r>
            <a:r>
              <a:rPr lang="en-US" altLang="en-US" sz="2400" dirty="0" smtClean="0">
                <a:latin typeface="Times New Roman" panose="02020603050405020304" pitchFamily="18" charset="0"/>
                <a:cs typeface="Times New Roman" panose="02020603050405020304" pitchFamily="18" charset="0"/>
              </a:rPr>
              <a:t>and phones for </a:t>
            </a:r>
            <a:r>
              <a:rPr lang="en-US" altLang="en-US" sz="2400" dirty="0">
                <a:latin typeface="Times New Roman" panose="02020603050405020304" pitchFamily="18" charset="0"/>
                <a:cs typeface="Times New Roman" panose="02020603050405020304" pitchFamily="18" charset="0"/>
              </a:rPr>
              <a:t>their auditors</a:t>
            </a:r>
          </a:p>
        </p:txBody>
      </p:sp>
      <p:pic>
        <p:nvPicPr>
          <p:cNvPr id="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05000"/>
            <a:ext cx="33528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97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False Statements and Claims…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475038" y="4876800"/>
            <a:ext cx="5211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Three Suppliers Agree to Specifications, and it</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Comes Down to Price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670175" y="2024063"/>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DMK reviews bids from distributors for new laptops.</a:t>
            </a:r>
          </a:p>
        </p:txBody>
      </p:sp>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2238" y="1524000"/>
            <a:ext cx="2976562"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87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Ethics </a:t>
            </a:r>
            <a:r>
              <a:rPr lang="en-US" sz="3200" dirty="0" smtClean="0">
                <a:solidFill>
                  <a:prstClr val="black"/>
                </a:solidFill>
                <a:latin typeface="Times New Roman" panose="02020603050405020304" pitchFamily="18" charset="0"/>
                <a:cs typeface="Times New Roman" panose="02020603050405020304" pitchFamily="18" charset="0"/>
              </a:rPr>
              <a:t>Overview</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172200"/>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6510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My Observation: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TextBox 2"/>
          <p:cNvSpPr txBox="1">
            <a:spLocks noChangeArrowheads="1"/>
          </p:cNvSpPr>
          <p:nvPr/>
        </p:nvSpPr>
        <p:spPr bwMode="auto">
          <a:xfrm>
            <a:off x="2895600" y="1905000"/>
            <a:ext cx="6400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285750" marR="0" lvl="0" indent="-28575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Ethics apply to </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Behavior</a:t>
            </a:r>
          </a:p>
          <a:p>
            <a:pPr marL="285750" marR="0" lvl="0" indent="-28575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Values apply to </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Beliefs</a:t>
            </a:r>
          </a:p>
          <a:p>
            <a:pPr marL="285750" marR="0" lvl="0" indent="-28575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Beliefs </a:t>
            </a:r>
            <a:r>
              <a:rPr kumimoji="0" lang="en-US" altLang="en-US" sz="32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Motivate</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Behavior</a:t>
            </a:r>
          </a:p>
        </p:txBody>
      </p:sp>
      <p:sp>
        <p:nvSpPr>
          <p:cNvPr id="11" name="Rectangle 10"/>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rPr>
              <a:t>Therefore, To Instill Proper Behavior Proper Values Must Be Positively Reinforced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CE5C4-44C3-4320-904C-7F4C2574977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224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False Statements and Claims…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475038" y="4876800"/>
            <a:ext cx="5211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The Laptops Were Counterfeit – Clones of a Popular Brand</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3" name="Text Box 8"/>
          <p:cNvSpPr txBox="1">
            <a:spLocks noChangeArrowheads="1"/>
          </p:cNvSpPr>
          <p:nvPr/>
        </p:nvSpPr>
        <p:spPr bwMode="auto">
          <a:xfrm>
            <a:off x="1614487" y="1795463"/>
            <a:ext cx="2819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DMK selects the low-price bidder and begins to receive product.  In short order, some laptops fail.</a:t>
            </a:r>
          </a:p>
        </p:txBody>
      </p:sp>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78037"/>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933104"/>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57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If It Looks Too Good To Be True…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475038" y="5100935"/>
            <a:ext cx="5211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 Costly Lesson for the Firm!</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676400" y="1806476"/>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Chinese shell corporation sold the knock-off laptops.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could have been done prior to the bidding phase to prevent such a problem?</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could have been done if a disreputable supplier did manage to win the bid</a:t>
            </a: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076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Counterfeit Goods…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4876800"/>
            <a:ext cx="67357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017838" y="5100935"/>
            <a:ext cx="6126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If It</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Looks Too Good To Be True…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Box 3"/>
          <p:cNvSpPr txBox="1">
            <a:spLocks noChangeArrowheads="1"/>
          </p:cNvSpPr>
          <p:nvPr/>
        </p:nvSpPr>
        <p:spPr bwMode="auto">
          <a:xfrm>
            <a:off x="1676400" y="1600200"/>
            <a:ext cx="883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GE estimates that counterfeit electrical products is an $11-$20 billion global problem, annually.</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Eaton estimates that counterfeit electrical components cost $600 billion globally.</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Many manufacturers will work with you to identify if the product in question is real or a knock-off</a:t>
            </a:r>
            <a:r>
              <a:rPr lang="en-US" alt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The more advanced the electronics, the easier it is to hide that it is a </a:t>
            </a:r>
            <a:r>
              <a:rPr lang="en-US" altLang="en-US" sz="2400" dirty="0" err="1" smtClean="0">
                <a:latin typeface="Times New Roman" panose="02020603050405020304" pitchFamily="18" charset="0"/>
                <a:cs typeface="Times New Roman" panose="02020603050405020304" pitchFamily="18" charset="0"/>
              </a:rPr>
              <a:t>counterfiet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450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Banned Chinese Defense and Tech Companies…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265238" y="4876800"/>
            <a:ext cx="963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69525" y="4876800"/>
            <a:ext cx="8622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Do You Have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Equipment or Components Within Equipment From One of These Suppliers?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5CDED48-39EE-477A-8118-2A4305E3B135}"/>
              </a:ext>
            </a:extLst>
          </p:cNvPr>
          <p:cNvSpPr txBox="1"/>
          <p:nvPr/>
        </p:nvSpPr>
        <p:spPr>
          <a:xfrm>
            <a:off x="5029200" y="5867400"/>
            <a:ext cx="6858001" cy="523220"/>
          </a:xfrm>
          <a:prstGeom prst="rect">
            <a:avLst/>
          </a:prstGeom>
          <a:noFill/>
        </p:spPr>
        <p:txBody>
          <a:bodyPr wrap="square" rtlCol="0">
            <a:spAutoFit/>
          </a:bodyPr>
          <a:lstStyle/>
          <a:p>
            <a:pPr lvl="0" algn="r"/>
            <a:r>
              <a:rPr lang="en-US" sz="1400" dirty="0">
                <a:solidFill>
                  <a:srgbClr val="FFC000"/>
                </a:solidFill>
                <a:latin typeface="Arial" pitchFamily="34" charset="0"/>
                <a:cs typeface="Arial" pitchFamily="34" charset="0"/>
              </a:rPr>
              <a:t>https://asia.nikkei.com/Politics/International-relations/US-China-tensions/US-releases-list-of-59-banned-Chinese-defense-and-tech-companies</a:t>
            </a:r>
            <a:endPar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endParaRPr>
          </a:p>
        </p:txBody>
      </p:sp>
      <p:sp>
        <p:nvSpPr>
          <p:cNvPr id="2" name="TextBox 1"/>
          <p:cNvSpPr txBox="1"/>
          <p:nvPr/>
        </p:nvSpPr>
        <p:spPr>
          <a:xfrm>
            <a:off x="1371600" y="1524000"/>
            <a:ext cx="4724400" cy="3231654"/>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Aero Engine Corporation of China</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Aerospace CH UAV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Aerospace Communications Holdings Group Company Limited</a:t>
            </a:r>
          </a:p>
          <a:p>
            <a:pPr marL="171450" indent="-171450">
              <a:buFont typeface="Arial" panose="020B0604020202020204" pitchFamily="34" charset="0"/>
              <a:buChar char="•"/>
            </a:pPr>
            <a:r>
              <a:rPr lang="en-US" sz="1200" dirty="0" err="1">
                <a:latin typeface="Times New Roman" panose="02020603050405020304" pitchFamily="18" charset="0"/>
                <a:cs typeface="Times New Roman" panose="02020603050405020304" pitchFamily="18" charset="0"/>
              </a:rPr>
              <a:t>Aerosun</a:t>
            </a:r>
            <a:r>
              <a:rPr lang="en-US" sz="1200" dirty="0">
                <a:latin typeface="Times New Roman" panose="02020603050405020304" pitchFamily="18" charset="0"/>
                <a:cs typeface="Times New Roman" panose="02020603050405020304" pitchFamily="18" charset="0"/>
              </a:rPr>
              <a:t> Corporation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Anhui </a:t>
            </a:r>
            <a:r>
              <a:rPr lang="en-US" sz="1200" dirty="0" err="1">
                <a:latin typeface="Times New Roman" panose="02020603050405020304" pitchFamily="18" charset="0"/>
                <a:cs typeface="Times New Roman" panose="02020603050405020304" pitchFamily="18" charset="0"/>
              </a:rPr>
              <a:t>Greatwall</a:t>
            </a:r>
            <a:r>
              <a:rPr lang="en-US" sz="1200" dirty="0">
                <a:latin typeface="Times New Roman" panose="02020603050405020304" pitchFamily="18" charset="0"/>
                <a:cs typeface="Times New Roman" panose="02020603050405020304" pitchFamily="18" charset="0"/>
              </a:rPr>
              <a:t> Military Industry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Aviation Industry Corporation of China,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AVIC Aviation High-Technology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AVIC Heavy Machinery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AVIC </a:t>
            </a:r>
            <a:r>
              <a:rPr lang="en-US" sz="1200" dirty="0" err="1">
                <a:latin typeface="Times New Roman" panose="02020603050405020304" pitchFamily="18" charset="0"/>
                <a:cs typeface="Times New Roman" panose="02020603050405020304" pitchFamily="18" charset="0"/>
              </a:rPr>
              <a:t>Jonhon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Optronic</a:t>
            </a:r>
            <a:r>
              <a:rPr lang="en-US" sz="1200" dirty="0">
                <a:latin typeface="Times New Roman" panose="02020603050405020304" pitchFamily="18" charset="0"/>
                <a:cs typeface="Times New Roman" panose="02020603050405020304" pitchFamily="18" charset="0"/>
              </a:rPr>
              <a:t> Technology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AVIC Shenyang Aircraft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AVIC </a:t>
            </a:r>
            <a:r>
              <a:rPr lang="en-US" sz="1200" dirty="0" err="1">
                <a:latin typeface="Times New Roman" panose="02020603050405020304" pitchFamily="18" charset="0"/>
                <a:cs typeface="Times New Roman" panose="02020603050405020304" pitchFamily="18" charset="0"/>
              </a:rPr>
              <a:t>Xi'An</a:t>
            </a:r>
            <a:r>
              <a:rPr lang="en-US" sz="1200" dirty="0">
                <a:latin typeface="Times New Roman" panose="02020603050405020304" pitchFamily="18" charset="0"/>
                <a:cs typeface="Times New Roman" panose="02020603050405020304" pitchFamily="18" charset="0"/>
              </a:rPr>
              <a:t> Aircraft Industry Group Company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Changsha </a:t>
            </a:r>
            <a:r>
              <a:rPr lang="en-US" sz="1200" dirty="0" err="1">
                <a:latin typeface="Times New Roman" panose="02020603050405020304" pitchFamily="18" charset="0"/>
                <a:cs typeface="Times New Roman" panose="02020603050405020304" pitchFamily="18" charset="0"/>
              </a:rPr>
              <a:t>Jingjia</a:t>
            </a:r>
            <a:r>
              <a:rPr lang="en-US" sz="1200" dirty="0">
                <a:latin typeface="Times New Roman" panose="02020603050405020304" pitchFamily="18" charset="0"/>
                <a:cs typeface="Times New Roman" panose="02020603050405020304" pitchFamily="18" charset="0"/>
              </a:rPr>
              <a:t> Microelectronics Company Limited China Academy of Launch Vehicle Technology</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Aerospace Science and Industry Corporation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Aerospace Science and Technology Corporation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Aerospace Times Electronics Co., Ltd</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019800" y="1524000"/>
            <a:ext cx="4724400" cy="304698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Avionics Systems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Communications Construction Company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Electronics Technology Group Corporation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General Nuclear Power Corporation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Marine Information Electronics Company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Mobile Communications Group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National Nuclear Corporation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National Offshore Oil Corporation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North Industries Group Corporation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Nuclear Engineering Corporation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Railway Construction Corporation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Satellite Communications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Shipbuilding Industry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Shipbuilding Industry Group Power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South Industries Group Corporation</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784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Banned Chinese Defense and Tech Companies…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265238" y="4876800"/>
            <a:ext cx="963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69525" y="4876800"/>
            <a:ext cx="8622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prstClr val="white"/>
                </a:solidFill>
              </a:rPr>
              <a:t>Potential Supply Chain Issues With Companies Known to Embed Malicious Software or Components – National Security Issue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1371600" y="1524000"/>
            <a:ext cx="4724400" cy="3231654"/>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a:t>
            </a:r>
            <a:r>
              <a:rPr lang="en-US" sz="1200" dirty="0" err="1">
                <a:latin typeface="Times New Roman" panose="02020603050405020304" pitchFamily="18" charset="0"/>
                <a:cs typeface="Times New Roman" panose="02020603050405020304" pitchFamily="18" charset="0"/>
              </a:rPr>
              <a:t>Spacesat</a:t>
            </a:r>
            <a:r>
              <a:rPr lang="en-US" sz="1200" dirty="0">
                <a:latin typeface="Times New Roman" panose="02020603050405020304" pitchFamily="18" charset="0"/>
                <a:cs typeface="Times New Roman" panose="02020603050405020304" pitchFamily="18" charset="0"/>
              </a:rPr>
              <a:t>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China State Shipbuilding Corporation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Telecommunications Corporation</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United Network Communications Group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Costar Group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CSSC Offshore &amp; Marine Engineering (Group) Company </a:t>
            </a:r>
            <a:r>
              <a:rPr lang="en-US" sz="1200" dirty="0" smtClean="0">
                <a:latin typeface="Times New Roman" panose="02020603050405020304" pitchFamily="18" charset="0"/>
                <a:cs typeface="Times New Roman" panose="02020603050405020304" pitchFamily="18" charset="0"/>
              </a:rPr>
              <a:t>Limited</a:t>
            </a:r>
          </a:p>
          <a:p>
            <a:pPr marL="171450" indent="-171450">
              <a:buFont typeface="Arial" panose="020B0604020202020204" pitchFamily="34" charset="0"/>
              <a:buChar char="•"/>
            </a:pPr>
            <a:r>
              <a:rPr lang="en-US" sz="1200" dirty="0" err="1" smtClean="0">
                <a:solidFill>
                  <a:srgbClr val="FF0000"/>
                </a:solidFill>
                <a:latin typeface="Times New Roman" panose="02020603050405020304" pitchFamily="18" charset="0"/>
                <a:cs typeface="Times New Roman" panose="02020603050405020304" pitchFamily="18" charset="0"/>
              </a:rPr>
              <a:t>Dahua</a:t>
            </a:r>
            <a:r>
              <a:rPr lang="en-US" sz="1200" dirty="0" smtClean="0">
                <a:solidFill>
                  <a:srgbClr val="FF0000"/>
                </a:solidFill>
                <a:latin typeface="Times New Roman" panose="02020603050405020304" pitchFamily="18" charset="0"/>
                <a:cs typeface="Times New Roman" panose="02020603050405020304" pitchFamily="18" charset="0"/>
              </a:rPr>
              <a:t> Technology</a:t>
            </a:r>
            <a:endParaRPr lang="en-US" sz="1200" dirty="0">
              <a:solidFill>
                <a:srgbClr val="FF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Fujian Torch Electron Technology Co., Ltd.</a:t>
            </a:r>
          </a:p>
          <a:p>
            <a:pPr marL="171450" indent="-171450">
              <a:buFont typeface="Arial" panose="020B0604020202020204" pitchFamily="34" charset="0"/>
              <a:buChar char="•"/>
            </a:pPr>
            <a:r>
              <a:rPr lang="en-US" sz="1200" dirty="0" err="1">
                <a:latin typeface="Times New Roman" panose="02020603050405020304" pitchFamily="18" charset="0"/>
                <a:cs typeface="Times New Roman" panose="02020603050405020304" pitchFamily="18" charset="0"/>
              </a:rPr>
              <a:t>Guizhou</a:t>
            </a:r>
            <a:r>
              <a:rPr lang="en-US" sz="1200" dirty="0">
                <a:latin typeface="Times New Roman" panose="02020603050405020304" pitchFamily="18" charset="0"/>
                <a:cs typeface="Times New Roman" panose="02020603050405020304" pitchFamily="18" charset="0"/>
              </a:rPr>
              <a:t> Space Appliance Co., Ltd.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Hangzhou </a:t>
            </a:r>
            <a:r>
              <a:rPr lang="en-US" sz="1200" dirty="0" err="1">
                <a:solidFill>
                  <a:srgbClr val="FF0000"/>
                </a:solidFill>
                <a:latin typeface="Times New Roman" panose="02020603050405020304" pitchFamily="18" charset="0"/>
                <a:cs typeface="Times New Roman" panose="02020603050405020304" pitchFamily="18" charset="0"/>
              </a:rPr>
              <a:t>Hikvision</a:t>
            </a:r>
            <a:r>
              <a:rPr lang="en-US" sz="1200" dirty="0">
                <a:solidFill>
                  <a:srgbClr val="FF0000"/>
                </a:solidFill>
                <a:latin typeface="Times New Roman" panose="02020603050405020304" pitchFamily="18" charset="0"/>
                <a:cs typeface="Times New Roman" panose="02020603050405020304" pitchFamily="18" charset="0"/>
              </a:rPr>
              <a:t> Digital Technology Co., Ltd</a:t>
            </a:r>
            <a:r>
              <a:rPr lang="en-US" sz="1200" dirty="0" smtClean="0">
                <a:solidFill>
                  <a:srgbClr val="FF0000"/>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200" dirty="0" err="1">
                <a:solidFill>
                  <a:srgbClr val="FF0000"/>
                </a:solidFill>
                <a:latin typeface="Times New Roman" panose="02020603050405020304" pitchFamily="18" charset="0"/>
                <a:cs typeface="Times New Roman" panose="02020603050405020304" pitchFamily="18" charset="0"/>
              </a:rPr>
              <a:t>Hytera</a:t>
            </a:r>
            <a:r>
              <a:rPr lang="en-US" sz="1200" dirty="0">
                <a:solidFill>
                  <a:srgbClr val="FF0000"/>
                </a:solidFill>
                <a:latin typeface="Times New Roman" panose="02020603050405020304" pitchFamily="18" charset="0"/>
                <a:cs typeface="Times New Roman" panose="02020603050405020304" pitchFamily="18" charset="0"/>
              </a:rPr>
              <a:t> Communications</a:t>
            </a:r>
          </a:p>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Inner </a:t>
            </a:r>
            <a:r>
              <a:rPr lang="en-US" sz="1200" dirty="0">
                <a:latin typeface="Times New Roman" panose="02020603050405020304" pitchFamily="18" charset="0"/>
                <a:cs typeface="Times New Roman" panose="02020603050405020304" pitchFamily="18" charset="0"/>
              </a:rPr>
              <a:t>Mongolia First Machinery Group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Inspur Group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Jiangxi </a:t>
            </a:r>
            <a:r>
              <a:rPr lang="en-US" sz="1200" dirty="0" err="1">
                <a:latin typeface="Times New Roman" panose="02020603050405020304" pitchFamily="18" charset="0"/>
                <a:cs typeface="Times New Roman" panose="02020603050405020304" pitchFamily="18" charset="0"/>
              </a:rPr>
              <a:t>Hongdu</a:t>
            </a:r>
            <a:r>
              <a:rPr lang="en-US" sz="1200" dirty="0">
                <a:latin typeface="Times New Roman" panose="02020603050405020304" pitchFamily="18" charset="0"/>
                <a:cs typeface="Times New Roman" panose="02020603050405020304" pitchFamily="18" charset="0"/>
              </a:rPr>
              <a:t> Aviation Industry Co., Ltd.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Nanjing Panda Electronics Company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North Navigation Control Technology Co., Ltd.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6019800" y="1524000"/>
            <a:ext cx="4724400" cy="286232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Panda Electronics Group Co., Ltd.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Semiconductor Manufacturing International Corporation</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Shaanxi </a:t>
            </a:r>
            <a:r>
              <a:rPr lang="en-US" sz="1200" dirty="0" err="1">
                <a:latin typeface="Times New Roman" panose="02020603050405020304" pitchFamily="18" charset="0"/>
                <a:cs typeface="Times New Roman" panose="02020603050405020304" pitchFamily="18" charset="0"/>
              </a:rPr>
              <a:t>Zhongtian</a:t>
            </a:r>
            <a:r>
              <a:rPr lang="en-US" sz="1200" dirty="0">
                <a:latin typeface="Times New Roman" panose="02020603050405020304" pitchFamily="18" charset="0"/>
                <a:cs typeface="Times New Roman" panose="02020603050405020304" pitchFamily="18" charset="0"/>
              </a:rPr>
              <a:t> Rocket Technology Company Limited</a:t>
            </a:r>
          </a:p>
          <a:p>
            <a:pPr marL="171450" indent="-171450">
              <a:buFont typeface="Arial" panose="020B0604020202020204" pitchFamily="34" charset="0"/>
              <a:buChar char="•"/>
            </a:pPr>
            <a:r>
              <a:rPr lang="en-US" sz="1200" dirty="0" err="1">
                <a:latin typeface="Times New Roman" panose="02020603050405020304" pitchFamily="18" charset="0"/>
                <a:cs typeface="Times New Roman" panose="02020603050405020304" pitchFamily="18" charset="0"/>
              </a:rPr>
              <a:t>Zhonghang</a:t>
            </a:r>
            <a:r>
              <a:rPr lang="en-US" sz="1200" dirty="0">
                <a:latin typeface="Times New Roman" panose="02020603050405020304" pitchFamily="18" charset="0"/>
                <a:cs typeface="Times New Roman" panose="02020603050405020304" pitchFamily="18" charset="0"/>
              </a:rPr>
              <a:t> Electronic Measuring Instruments Company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Hangzhou </a:t>
            </a:r>
            <a:r>
              <a:rPr lang="en-US" sz="1200" dirty="0" err="1">
                <a:solidFill>
                  <a:srgbClr val="FF0000"/>
                </a:solidFill>
                <a:latin typeface="Times New Roman" panose="02020603050405020304" pitchFamily="18" charset="0"/>
                <a:cs typeface="Times New Roman" panose="02020603050405020304" pitchFamily="18" charset="0"/>
              </a:rPr>
              <a:t>Hikvision</a:t>
            </a:r>
            <a:r>
              <a:rPr lang="en-US" sz="1200" dirty="0">
                <a:solidFill>
                  <a:srgbClr val="FF0000"/>
                </a:solidFill>
                <a:latin typeface="Times New Roman" panose="02020603050405020304" pitchFamily="18" charset="0"/>
                <a:cs typeface="Times New Roman" panose="02020603050405020304" pitchFamily="18" charset="0"/>
              </a:rPr>
              <a:t> Digital Technology Co., Ltd.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Huawei Technologies Co., Ltd.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Communications Construction Group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Electronics Corporation</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Mobile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Telecom Corporation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China Unicom (Hong Kong) Limited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CNOOC Limited</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Huawei Investment &amp; Holding Co., Ltd</a:t>
            </a:r>
            <a:r>
              <a:rPr lang="en-US" sz="1200" dirty="0" smtClean="0">
                <a:solidFill>
                  <a:srgbClr val="FF0000"/>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200" dirty="0" smtClean="0">
                <a:solidFill>
                  <a:srgbClr val="FF0000"/>
                </a:solidFill>
                <a:latin typeface="Times New Roman" panose="02020603050405020304" pitchFamily="18" charset="0"/>
                <a:cs typeface="Times New Roman" panose="02020603050405020304" pitchFamily="18" charset="0"/>
              </a:rPr>
              <a:t>ZTE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03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Banned Chinese Defense and Tech Companies…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265238" y="4876800"/>
            <a:ext cx="963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69525" y="4876800"/>
            <a:ext cx="8622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Need To Comply With Requirements in the Secure and Trusted Communications Networks Act of 2019 </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5CDED48-39EE-477A-8118-2A4305E3B135}"/>
              </a:ext>
            </a:extLst>
          </p:cNvPr>
          <p:cNvSpPr txBox="1"/>
          <p:nvPr/>
        </p:nvSpPr>
        <p:spPr>
          <a:xfrm>
            <a:off x="9220200" y="5867400"/>
            <a:ext cx="2667001" cy="369332"/>
          </a:xfrm>
          <a:prstGeom prst="rect">
            <a:avLst/>
          </a:prstGeom>
          <a:solidFill>
            <a:srgbClr val="FF0000"/>
          </a:solidFill>
        </p:spPr>
        <p:txBody>
          <a:bodyPr wrap="square" rtlCol="0">
            <a:spAutoFit/>
          </a:bodyPr>
          <a:lstStyle/>
          <a:p>
            <a:pPr lvl="0" algn="r"/>
            <a:r>
              <a:rPr lang="en-US" dirty="0">
                <a:solidFill>
                  <a:schemeClr val="bg1"/>
                </a:solidFill>
                <a:hlinkClick r:id="rId2"/>
              </a:rPr>
              <a:t>go.usa.gov/</a:t>
            </a:r>
            <a:r>
              <a:rPr lang="en-US" dirty="0" err="1">
                <a:solidFill>
                  <a:schemeClr val="bg1"/>
                </a:solidFill>
                <a:hlinkClick r:id="rId2"/>
              </a:rPr>
              <a:t>xsvXd</a:t>
            </a:r>
            <a:r>
              <a:rPr lang="en-US" dirty="0">
                <a:solidFill>
                  <a:schemeClr val="bg1"/>
                </a:solidFill>
              </a:rPr>
              <a:t> </a:t>
            </a:r>
            <a:r>
              <a:rPr lang="en-US" dirty="0">
                <a:solidFill>
                  <a:schemeClr val="bg1"/>
                </a:solidFill>
                <a:hlinkClick r:id="rId3"/>
              </a:rPr>
              <a:t>#</a:t>
            </a:r>
            <a:r>
              <a:rPr lang="en-US" dirty="0" err="1">
                <a:solidFill>
                  <a:schemeClr val="bg1"/>
                </a:solidFill>
                <a:hlinkClick r:id="rId3"/>
              </a:rPr>
              <a:t>FCCGov</a:t>
            </a:r>
            <a:endParaRPr kumimoji="0" lang="en-US" sz="14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5" name="TextBox 4"/>
          <p:cNvSpPr txBox="1"/>
          <p:nvPr/>
        </p:nvSpPr>
        <p:spPr>
          <a:xfrm>
            <a:off x="1388525" y="1600200"/>
            <a:ext cx="9355675"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FCC Designates Huawei and ZTE as National Security Threats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4"/>
              </a:rPr>
              <a:t>https://www.fcc.gov/document/fcc-designates-huawei-and-zte-national-security-threats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 Campaign Against Huawei As Security Risk Proves </a:t>
            </a:r>
            <a:r>
              <a:rPr lang="en-US" sz="2000" dirty="0" smtClean="0">
                <a:latin typeface="Times New Roman" panose="02020603050405020304" pitchFamily="18" charset="0"/>
                <a:cs typeface="Times New Roman" panose="02020603050405020304" pitchFamily="18" charset="0"/>
              </a:rPr>
              <a:t>Correct</a:t>
            </a: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5"/>
              </a:rPr>
              <a:t>https://www.ndtv.com/world-news/how-china-used-huawei-in-secret-australia-telecom-hack-report-2656051</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Canada Bans ZTE and Huawei Network Infrastructure Citing National Security</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hlinkClick r:id="rId6"/>
              </a:rPr>
              <a:t>https://</a:t>
            </a:r>
            <a:r>
              <a:rPr lang="en-US" sz="2000" dirty="0" smtClean="0">
                <a:latin typeface="Times New Roman" panose="02020603050405020304" pitchFamily="18" charset="0"/>
                <a:cs typeface="Times New Roman" panose="02020603050405020304" pitchFamily="18" charset="0"/>
                <a:hlinkClick r:id="rId6"/>
              </a:rPr>
              <a:t>www.extremetech.com/internet/336018-canada-bans-zte-and-huawei-network-infrastructure-citing-national-security-concerns</a:t>
            </a: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4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False Claims Red Flags…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398838" y="4876800"/>
            <a:ext cx="53641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69525" y="5100935"/>
            <a:ext cx="8622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Beyond Product Embellishment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Box 3"/>
          <p:cNvSpPr txBox="1">
            <a:spLocks noChangeArrowheads="1"/>
          </p:cNvSpPr>
          <p:nvPr/>
        </p:nvSpPr>
        <p:spPr bwMode="auto">
          <a:xfrm>
            <a:off x="1676400" y="1806476"/>
            <a:ext cx="8839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Ambiguity in specifications</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Failure to provide sample to test</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Not agreeing to random testing or manufacturing site visits</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Need for money up front or accelerated terms</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Difficult to test products</a:t>
            </a:r>
          </a:p>
          <a:p>
            <a:pPr>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Non-independent research used in sales techniques</a:t>
            </a:r>
          </a:p>
        </p:txBody>
      </p:sp>
    </p:spTree>
    <p:extLst>
      <p:ext uri="{BB962C8B-B14F-4D97-AF65-F5344CB8AC3E}">
        <p14:creationId xmlns:p14="http://schemas.microsoft.com/office/powerpoint/2010/main" val="1434815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False Claims Prevalent in Certain Fields…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4876800"/>
            <a:ext cx="67357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017838" y="5029200"/>
            <a:ext cx="6126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School Systems May Be Vulnerable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Box 3"/>
          <p:cNvSpPr txBox="1">
            <a:spLocks noChangeArrowheads="1"/>
          </p:cNvSpPr>
          <p:nvPr/>
        </p:nvSpPr>
        <p:spPr bwMode="auto">
          <a:xfrm>
            <a:off x="1524000" y="1741944"/>
            <a:ext cx="480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lang="en-US" altLang="en-US" sz="2400" dirty="0" smtClean="0">
                <a:solidFill>
                  <a:prstClr val="black"/>
                </a:solidFill>
                <a:latin typeface="Times New Roman" panose="02020603050405020304" pitchFamily="18" charset="0"/>
                <a:cs typeface="Times New Roman" panose="02020603050405020304" pitchFamily="18" charset="0"/>
              </a:rPr>
              <a:t>Pharmaceutical (prescription)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lang="en-US" altLang="en-US" sz="2400" dirty="0" smtClean="0">
                <a:solidFill>
                  <a:prstClr val="black"/>
                </a:solidFill>
                <a:latin typeface="Times New Roman" panose="02020603050405020304" pitchFamily="18" charset="0"/>
                <a:cs typeface="Times New Roman" panose="02020603050405020304" pitchFamily="18" charset="0"/>
              </a:rPr>
              <a:t>Pharmaceutical (over-the-counter)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Health supplies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lang="en-US" altLang="en-US" sz="2400" noProof="0" dirty="0" smtClean="0">
                <a:solidFill>
                  <a:prstClr val="black"/>
                </a:solidFill>
                <a:latin typeface="Times New Roman" panose="02020603050405020304" pitchFamily="18" charset="0"/>
                <a:cs typeface="Times New Roman" panose="02020603050405020304" pitchFamily="18" charset="0"/>
              </a:rPr>
              <a:t>Healthcare equipment</a:t>
            </a: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lang="en-US" altLang="en-US" sz="2400" dirty="0" smtClean="0">
                <a:solidFill>
                  <a:prstClr val="black"/>
                </a:solidFill>
                <a:latin typeface="Times New Roman" panose="02020603050405020304" pitchFamily="18" charset="0"/>
                <a:cs typeface="Times New Roman" panose="02020603050405020304" pitchFamily="18" charset="0"/>
              </a:rPr>
              <a:t>Energy conservation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Electronics</a:t>
            </a:r>
            <a:r>
              <a:rPr kumimoji="0" lang="en-US" altLang="en-US"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communications</a:t>
            </a:r>
          </a:p>
        </p:txBody>
      </p:sp>
      <p:sp>
        <p:nvSpPr>
          <p:cNvPr id="12" name="TextBox 3"/>
          <p:cNvSpPr txBox="1">
            <a:spLocks noChangeArrowheads="1"/>
          </p:cNvSpPr>
          <p:nvPr/>
        </p:nvSpPr>
        <p:spPr bwMode="auto">
          <a:xfrm>
            <a:off x="6629400" y="1741944"/>
            <a:ext cx="464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pPr>
              <a:buFont typeface="Arial" panose="020B0604020202020204" pitchFamily="34" charset="0"/>
              <a:buChar char="•"/>
            </a:pPr>
            <a:r>
              <a:rPr lang="en-US" altLang="en-US" sz="2400" dirty="0">
                <a:solidFill>
                  <a:prstClr val="black"/>
                </a:solidFill>
                <a:latin typeface="Times New Roman" panose="02020603050405020304" pitchFamily="18" charset="0"/>
                <a:cs typeface="Times New Roman" panose="02020603050405020304" pitchFamily="18" charset="0"/>
              </a:rPr>
              <a:t>Animal feed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Vitamins</a:t>
            </a:r>
            <a:r>
              <a:rPr kumimoji="0" lang="en-US" altLang="en-US"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&amp; Supplements</a:t>
            </a: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Beverage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39725" algn="l"/>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Seafood and meat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5021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False Claims Sophisticated</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Example</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4876800"/>
            <a:ext cx="67357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017838" y="5024735"/>
            <a:ext cx="6126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Common</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Arrangement in Rural US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3" name="TextBox 3"/>
          <p:cNvSpPr txBox="1">
            <a:spLocks noChangeArrowheads="1"/>
          </p:cNvSpPr>
          <p:nvPr/>
        </p:nvSpPr>
        <p:spPr bwMode="auto">
          <a:xfrm>
            <a:off x="1905000" y="18288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r>
              <a:rPr lang="en-US" altLang="en-US" sz="2400" dirty="0">
                <a:latin typeface="Times New Roman" panose="02020603050405020304" pitchFamily="18" charset="0"/>
                <a:cs typeface="Times New Roman" panose="02020603050405020304" pitchFamily="18" charset="0"/>
              </a:rPr>
              <a:t>Evergreen Sanitation was awarded the community contract for refuse disposal and recycling.  </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Their contract prevented any competition, and the cost to the community was a cost plus arrangement based upon their operational costs and the cost per ton at the local landfill.</a:t>
            </a:r>
          </a:p>
        </p:txBody>
      </p:sp>
    </p:spTree>
    <p:extLst>
      <p:ext uri="{BB962C8B-B14F-4D97-AF65-F5344CB8AC3E}">
        <p14:creationId xmlns:p14="http://schemas.microsoft.com/office/powerpoint/2010/main" val="214007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False Claims Sophisticated Example…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4876800"/>
            <a:ext cx="67357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017838" y="4960203"/>
            <a:ext cx="6126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Cost Plus Based on Land Fill Tonnage, Not in Their Interest to Recycle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Box 3"/>
          <p:cNvSpPr txBox="1">
            <a:spLocks noChangeArrowheads="1"/>
          </p:cNvSpPr>
          <p:nvPr/>
        </p:nvSpPr>
        <p:spPr bwMode="auto">
          <a:xfrm>
            <a:off x="1600200" y="1676400"/>
            <a:ext cx="8991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r>
              <a:rPr lang="en-US" altLang="en-US" sz="2400" dirty="0">
                <a:latin typeface="Times New Roman" panose="02020603050405020304" pitchFamily="18" charset="0"/>
                <a:cs typeface="Times New Roman" panose="02020603050405020304" pitchFamily="18" charset="0"/>
              </a:rPr>
              <a:t>After complaints from concerned citizens that their recycling was being co-mingled with the biodegradable refuse, an investigator was hired to look into the matter.</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Evergreen was co-mingling the recyclables with the refuse and sending both to the landfill, thus enabling them to charge a higher rate to the community.</a:t>
            </a:r>
          </a:p>
        </p:txBody>
      </p:sp>
    </p:spTree>
    <p:extLst>
      <p:ext uri="{BB962C8B-B14F-4D97-AF65-F5344CB8AC3E}">
        <p14:creationId xmlns:p14="http://schemas.microsoft.com/office/powerpoint/2010/main" val="30532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Ethics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Overview</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172200"/>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6510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My Observation: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TextBox 2"/>
          <p:cNvSpPr txBox="1">
            <a:spLocks noChangeArrowheads="1"/>
          </p:cNvSpPr>
          <p:nvPr/>
        </p:nvSpPr>
        <p:spPr bwMode="auto">
          <a:xfrm>
            <a:off x="2057400" y="19050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285750" marR="0" lvl="0" indent="-285750" algn="ctr" defTabSz="914400" rtl="0" eaLnBrk="1" fontAlgn="auto" latinLnBrk="0" hangingPunct="1">
              <a:spcBef>
                <a:spcPts val="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It is difficult to “teach” ethics but</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much easier to “teach” outcomes; </a:t>
            </a:r>
          </a:p>
          <a:p>
            <a:pPr marL="285750" marR="0" lvl="0" indent="-285750" algn="ctr" defTabSz="914400" rtl="0" eaLnBrk="1" fontAlgn="auto" latinLnBrk="0" hangingPunct="1">
              <a:spcBef>
                <a:spcPts val="0"/>
              </a:spcBef>
              <a:spcAft>
                <a:spcPts val="0"/>
              </a:spcAft>
              <a:buClrTx/>
              <a:buSzTx/>
              <a:buFont typeface="Arial" panose="020B0604020202020204" pitchFamily="34" charset="0"/>
              <a:buNone/>
              <a:tabLst/>
              <a:defRPr/>
            </a:pP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therefore I can perhaps alter behaviors </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1" name="Rectangle 10"/>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Everything</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Still Flows Through Values and Beliefs, But I Can Jump Ahead</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CE5C4-44C3-4320-904C-7F4C2574977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9303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Collusive Bidding…The Weekly Card Game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4876800"/>
            <a:ext cx="67357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017838" y="4960203"/>
            <a:ext cx="6126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Only One Supplier Has a Supply, and the Price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is Very High</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Box 3"/>
          <p:cNvSpPr txBox="1">
            <a:spLocks noChangeArrowheads="1"/>
          </p:cNvSpPr>
          <p:nvPr/>
        </p:nvSpPr>
        <p:spPr bwMode="auto">
          <a:xfrm>
            <a:off x="2139950" y="2057400"/>
            <a:ext cx="3048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r>
              <a:rPr lang="en-US" altLang="en-US" sz="2400" dirty="0" err="1">
                <a:latin typeface="Times New Roman" panose="02020603050405020304" pitchFamily="18" charset="0"/>
                <a:cs typeface="Times New Roman" panose="02020603050405020304" pitchFamily="18" charset="0"/>
              </a:rPr>
              <a:t>ExpoGas</a:t>
            </a:r>
            <a:r>
              <a:rPr lang="en-US" altLang="en-US" sz="2400" dirty="0">
                <a:latin typeface="Times New Roman" panose="02020603050405020304" pitchFamily="18" charset="0"/>
                <a:cs typeface="Times New Roman" panose="02020603050405020304" pitchFamily="18" charset="0"/>
              </a:rPr>
              <a:t> is in the fracking business and is attempting to find enough pipe in the robust market.</a:t>
            </a:r>
          </a:p>
        </p:txBody>
      </p:sp>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2011363"/>
            <a:ext cx="435451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425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Collusive Bidding…The Weekly Card Game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105400"/>
            <a:ext cx="7497762"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671319" y="5188803"/>
            <a:ext cx="68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The Process Requires a Very Specialized</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Type of Pipe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pic>
        <p:nvPicPr>
          <p:cNvPr id="1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39862"/>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20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Collusive Bidding…The Weekly Card Game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246438" y="4876800"/>
            <a:ext cx="56689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502964" y="4960203"/>
            <a:ext cx="5155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This Cost the Company, the Industry, and the Consumer</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Box 3"/>
          <p:cNvSpPr txBox="1">
            <a:spLocks noChangeArrowheads="1"/>
          </p:cNvSpPr>
          <p:nvPr/>
        </p:nvSpPr>
        <p:spPr bwMode="auto">
          <a:xfrm>
            <a:off x="2438400" y="1752600"/>
            <a:ext cx="304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r>
              <a:rPr lang="en-US" altLang="en-US" sz="2400" dirty="0">
                <a:latin typeface="Times New Roman" panose="02020603050405020304" pitchFamily="18" charset="0"/>
                <a:cs typeface="Times New Roman" panose="02020603050405020304" pitchFamily="18" charset="0"/>
              </a:rPr>
              <a:t>Pipe suppliers are meeting covertly and are manipulating the market by setting a price floor and rotating successful bids.</a:t>
            </a:r>
          </a:p>
        </p:txBody>
      </p:sp>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1793875"/>
            <a:ext cx="45529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312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What Kind of Procurement Scheme</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Was This Case?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560638" y="4876800"/>
            <a:ext cx="70405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879230" y="4960203"/>
            <a:ext cx="64033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You Often Do Not Have Direct Evidence, Only Circumstantial Evidence and Analysis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Box 3"/>
          <p:cNvSpPr txBox="1">
            <a:spLocks noChangeArrowheads="1"/>
          </p:cNvSpPr>
          <p:nvPr/>
        </p:nvSpPr>
        <p:spPr bwMode="auto">
          <a:xfrm>
            <a:off x="1905000" y="1752600"/>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39725" algn="l"/>
              </a:tabLst>
              <a:defRPr>
                <a:solidFill>
                  <a:schemeClr val="tx1"/>
                </a:solidFill>
                <a:latin typeface="Arial" panose="020B0604020202020204" pitchFamily="34" charset="0"/>
              </a:defRPr>
            </a:lvl1pPr>
            <a:lvl2pPr marL="742950" indent="-285750">
              <a:tabLst>
                <a:tab pos="339725" algn="l"/>
              </a:tabLst>
              <a:defRPr>
                <a:solidFill>
                  <a:schemeClr val="tx1"/>
                </a:solidFill>
                <a:latin typeface="Arial" panose="020B0604020202020204" pitchFamily="34" charset="0"/>
              </a:defRPr>
            </a:lvl2pPr>
            <a:lvl3pPr marL="1143000" indent="-228600">
              <a:tabLst>
                <a:tab pos="339725" algn="l"/>
              </a:tabLst>
              <a:defRPr>
                <a:solidFill>
                  <a:schemeClr val="tx1"/>
                </a:solidFill>
                <a:latin typeface="Arial" panose="020B0604020202020204" pitchFamily="34" charset="0"/>
              </a:defRPr>
            </a:lvl3pPr>
            <a:lvl4pPr marL="1600200" indent="-228600">
              <a:tabLst>
                <a:tab pos="339725" algn="l"/>
              </a:tabLst>
              <a:defRPr>
                <a:solidFill>
                  <a:schemeClr val="tx1"/>
                </a:solidFill>
                <a:latin typeface="Arial" panose="020B0604020202020204" pitchFamily="34" charset="0"/>
              </a:defRPr>
            </a:lvl4pPr>
            <a:lvl5pPr marL="2057400" indent="-228600">
              <a:tabLst>
                <a:tab pos="3397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97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97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97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r>
              <a:rPr lang="en-US" altLang="en-US" sz="2400" i="1" u="sng" dirty="0">
                <a:latin typeface="Times New Roman" panose="02020603050405020304" pitchFamily="18" charset="0"/>
                <a:cs typeface="Times New Roman" panose="02020603050405020304" pitchFamily="18" charset="0"/>
              </a:rPr>
              <a:t>Bid Rotation and Price Fixing</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Other examples of price fixing:</a:t>
            </a:r>
          </a:p>
          <a:p>
            <a:pPr marL="1085850" lvl="1" indent="-342900">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Adherence </a:t>
            </a:r>
            <a:r>
              <a:rPr lang="en-US" altLang="en-US" sz="2400" dirty="0">
                <a:latin typeface="Times New Roman" panose="02020603050405020304" pitchFamily="18" charset="0"/>
                <a:cs typeface="Times New Roman" panose="02020603050405020304" pitchFamily="18" charset="0"/>
              </a:rPr>
              <a:t>to price discounts, if any</a:t>
            </a:r>
          </a:p>
          <a:p>
            <a:pPr marL="1085850" lvl="1" indent="-342900">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Development </a:t>
            </a:r>
            <a:r>
              <a:rPr lang="en-US" altLang="en-US" sz="2400" dirty="0">
                <a:latin typeface="Times New Roman" panose="02020603050405020304" pitchFamily="18" charset="0"/>
                <a:cs typeface="Times New Roman" panose="02020603050405020304" pitchFamily="18" charset="0"/>
              </a:rPr>
              <a:t>of a standard formula for computing prices</a:t>
            </a:r>
          </a:p>
          <a:p>
            <a:pPr marL="1085850" lvl="1" indent="-342900">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Fix </a:t>
            </a:r>
            <a:r>
              <a:rPr lang="en-US" altLang="en-US" sz="2400" dirty="0">
                <a:latin typeface="Times New Roman" panose="02020603050405020304" pitchFamily="18" charset="0"/>
                <a:cs typeface="Times New Roman" panose="02020603050405020304" pitchFamily="18" charset="0"/>
              </a:rPr>
              <a:t>credit terms</a:t>
            </a:r>
          </a:p>
          <a:p>
            <a:pPr marL="1085850" lvl="1" indent="-342900">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Lack </a:t>
            </a:r>
            <a:r>
              <a:rPr lang="en-US" altLang="en-US" sz="2400" dirty="0">
                <a:latin typeface="Times New Roman" panose="02020603050405020304" pitchFamily="18" charset="0"/>
                <a:cs typeface="Times New Roman" panose="02020603050405020304" pitchFamily="18" charset="0"/>
              </a:rPr>
              <a:t>of advertised prices</a:t>
            </a:r>
          </a:p>
        </p:txBody>
      </p:sp>
    </p:spTree>
    <p:extLst>
      <p:ext uri="{BB962C8B-B14F-4D97-AF65-F5344CB8AC3E}">
        <p14:creationId xmlns:p14="http://schemas.microsoft.com/office/powerpoint/2010/main" val="102512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Brain Teaser…</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560638" y="4876800"/>
            <a:ext cx="70405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879230" y="4960203"/>
            <a:ext cx="64033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You Often Do Not Have Direct Evidence, Only Circumstantial Evidence and Analysis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5"/>
          <p:cNvSpPr txBox="1">
            <a:spLocks noChangeArrowheads="1"/>
          </p:cNvSpPr>
          <p:nvPr/>
        </p:nvSpPr>
        <p:spPr bwMode="auto">
          <a:xfrm>
            <a:off x="228600" y="2120900"/>
            <a:ext cx="525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How Many </a:t>
            </a:r>
            <a:r>
              <a:rPr lang="en-US" altLang="en-US" sz="2400" dirty="0" smtClean="0">
                <a:latin typeface="Times New Roman" panose="02020603050405020304" pitchFamily="18" charset="0"/>
                <a:cs typeface="Times New Roman" panose="02020603050405020304" pitchFamily="18" charset="0"/>
              </a:rPr>
              <a:t>Yards </a:t>
            </a:r>
            <a:r>
              <a:rPr lang="en-US" altLang="en-US" sz="2400" dirty="0">
                <a:latin typeface="Times New Roman" panose="02020603050405020304" pitchFamily="18" charset="0"/>
                <a:cs typeface="Times New Roman" panose="02020603050405020304" pitchFamily="18" charset="0"/>
              </a:rPr>
              <a:t>Will You Have To Walk To Determine Which Switch Operates the Incandescent Light Bulb?</a:t>
            </a:r>
          </a:p>
        </p:txBody>
      </p:sp>
      <p:sp>
        <p:nvSpPr>
          <p:cNvPr id="13" name="Rectangle 12"/>
          <p:cNvSpPr/>
          <p:nvPr/>
        </p:nvSpPr>
        <p:spPr>
          <a:xfrm>
            <a:off x="6934200" y="1371600"/>
            <a:ext cx="3200400" cy="3048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4"/>
          <p:cNvSpPr txBox="1">
            <a:spLocks noChangeArrowheads="1"/>
          </p:cNvSpPr>
          <p:nvPr/>
        </p:nvSpPr>
        <p:spPr bwMode="auto">
          <a:xfrm>
            <a:off x="7772400" y="1066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t>50 </a:t>
            </a:r>
            <a:r>
              <a:rPr lang="en-US" altLang="en-US" dirty="0" smtClean="0"/>
              <a:t>yards</a:t>
            </a:r>
            <a:endParaRPr lang="en-US" altLang="en-US" dirty="0"/>
          </a:p>
        </p:txBody>
      </p:sp>
      <p:sp>
        <p:nvSpPr>
          <p:cNvPr id="15" name="Oval 14"/>
          <p:cNvSpPr/>
          <p:nvPr/>
        </p:nvSpPr>
        <p:spPr>
          <a:xfrm>
            <a:off x="6248400" y="838200"/>
            <a:ext cx="533400" cy="5095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6"/>
          <p:cNvSpPr txBox="1">
            <a:spLocks noChangeArrowheads="1"/>
          </p:cNvSpPr>
          <p:nvPr/>
        </p:nvSpPr>
        <p:spPr bwMode="auto">
          <a:xfrm>
            <a:off x="6019800" y="9017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dirty="0"/>
              <a:t>You</a:t>
            </a:r>
          </a:p>
        </p:txBody>
      </p:sp>
      <p:sp>
        <p:nvSpPr>
          <p:cNvPr id="19" name="Rectangle 18"/>
          <p:cNvSpPr/>
          <p:nvPr/>
        </p:nvSpPr>
        <p:spPr>
          <a:xfrm>
            <a:off x="9067800" y="3886200"/>
            <a:ext cx="106680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p:nvPr/>
        </p:nvCxnSpPr>
        <p:spPr>
          <a:xfrm>
            <a:off x="9982200" y="3886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9372600" y="3886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525000" y="3886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677400" y="3886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829800" y="3886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9220200" y="3886200"/>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16"/>
          <p:cNvSpPr txBox="1">
            <a:spLocks noChangeArrowheads="1"/>
          </p:cNvSpPr>
          <p:nvPr/>
        </p:nvSpPr>
        <p:spPr bwMode="auto">
          <a:xfrm>
            <a:off x="9982200" y="26670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t>50 </a:t>
            </a:r>
            <a:r>
              <a:rPr lang="en-US" altLang="en-US" dirty="0" smtClean="0"/>
              <a:t>yards</a:t>
            </a:r>
            <a:endParaRPr lang="en-US" altLang="en-US" dirty="0"/>
          </a:p>
        </p:txBody>
      </p:sp>
      <p:sp>
        <p:nvSpPr>
          <p:cNvPr id="27" name="TextBox 17"/>
          <p:cNvSpPr txBox="1">
            <a:spLocks noChangeArrowheads="1"/>
          </p:cNvSpPr>
          <p:nvPr/>
        </p:nvSpPr>
        <p:spPr bwMode="auto">
          <a:xfrm>
            <a:off x="9067800" y="35052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stairs</a:t>
            </a:r>
          </a:p>
        </p:txBody>
      </p:sp>
      <p:pic>
        <p:nvPicPr>
          <p:cNvPr id="2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8688" y="3733800"/>
            <a:ext cx="5191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238" y="1371600"/>
            <a:ext cx="8429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urved Connector 5"/>
          <p:cNvCxnSpPr/>
          <p:nvPr/>
        </p:nvCxnSpPr>
        <p:spPr>
          <a:xfrm>
            <a:off x="7162800" y="901700"/>
            <a:ext cx="3352800" cy="3213100"/>
          </a:xfrm>
          <a:prstGeom prst="curvedConnector3">
            <a:avLst>
              <a:gd name="adj1" fmla="val 142727"/>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19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Brain Teaser…</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560638" y="4876800"/>
            <a:ext cx="70405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879230" y="4960203"/>
            <a:ext cx="64033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You Often Do Not Have Direct Evidence, Only Circumstantial Evidence and Analysis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30" name="TextBox 1"/>
          <p:cNvSpPr txBox="1">
            <a:spLocks noChangeArrowheads="1"/>
          </p:cNvSpPr>
          <p:nvPr/>
        </p:nvSpPr>
        <p:spPr bwMode="auto">
          <a:xfrm>
            <a:off x="4724400" y="1905000"/>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lphaUcPeriod"/>
            </a:pPr>
            <a:r>
              <a:rPr lang="en-US" altLang="en-US" sz="2400" dirty="0">
                <a:latin typeface="Times New Roman" panose="02020603050405020304" pitchFamily="18" charset="0"/>
                <a:cs typeface="Times New Roman" panose="02020603050405020304" pitchFamily="18" charset="0"/>
              </a:rPr>
              <a:t>100 </a:t>
            </a:r>
            <a:r>
              <a:rPr lang="en-US" altLang="en-US" sz="2400" dirty="0" smtClean="0">
                <a:latin typeface="Times New Roman" panose="02020603050405020304" pitchFamily="18" charset="0"/>
                <a:cs typeface="Times New Roman" panose="02020603050405020304" pitchFamily="18" charset="0"/>
              </a:rPr>
              <a:t>yards</a:t>
            </a:r>
            <a:endParaRPr lang="en-US" altLang="en-US" sz="2400" dirty="0">
              <a:latin typeface="Times New Roman" panose="02020603050405020304" pitchFamily="18" charset="0"/>
              <a:cs typeface="Times New Roman" panose="02020603050405020304" pitchFamily="18" charset="0"/>
            </a:endParaRPr>
          </a:p>
          <a:p>
            <a:pPr>
              <a:buFontTx/>
              <a:buAutoNum type="alphaUcPeriod"/>
            </a:pPr>
            <a:r>
              <a:rPr lang="en-US" altLang="en-US" sz="2400" dirty="0">
                <a:latin typeface="Times New Roman" panose="02020603050405020304" pitchFamily="18" charset="0"/>
                <a:cs typeface="Times New Roman" panose="02020603050405020304" pitchFamily="18" charset="0"/>
              </a:rPr>
              <a:t>200 </a:t>
            </a:r>
            <a:r>
              <a:rPr lang="en-US" altLang="en-US" sz="2400" dirty="0" smtClean="0">
                <a:latin typeface="Times New Roman" panose="02020603050405020304" pitchFamily="18" charset="0"/>
                <a:cs typeface="Times New Roman" panose="02020603050405020304" pitchFamily="18" charset="0"/>
              </a:rPr>
              <a:t>yards</a:t>
            </a:r>
            <a:endParaRPr lang="en-US" altLang="en-US" sz="2400" dirty="0">
              <a:latin typeface="Times New Roman" panose="02020603050405020304" pitchFamily="18" charset="0"/>
              <a:cs typeface="Times New Roman" panose="02020603050405020304" pitchFamily="18" charset="0"/>
            </a:endParaRPr>
          </a:p>
          <a:p>
            <a:pPr>
              <a:buFontTx/>
              <a:buAutoNum type="alphaUcPeriod"/>
            </a:pPr>
            <a:r>
              <a:rPr lang="en-US" altLang="en-US" sz="2400" dirty="0" smtClean="0">
                <a:latin typeface="Times New Roman" panose="02020603050405020304" pitchFamily="18" charset="0"/>
                <a:cs typeface="Times New Roman" panose="02020603050405020304" pitchFamily="18" charset="0"/>
              </a:rPr>
              <a:t>300 yards</a:t>
            </a:r>
            <a:endParaRPr lang="en-US" altLang="en-US" sz="2400" dirty="0">
              <a:latin typeface="Times New Roman" panose="02020603050405020304" pitchFamily="18" charset="0"/>
              <a:cs typeface="Times New Roman" panose="02020603050405020304" pitchFamily="18" charset="0"/>
            </a:endParaRPr>
          </a:p>
          <a:p>
            <a:pPr>
              <a:buFontTx/>
              <a:buAutoNum type="alphaUcPeriod"/>
            </a:pPr>
            <a:r>
              <a:rPr lang="en-US" altLang="en-US" sz="2400" dirty="0">
                <a:latin typeface="Times New Roman" panose="02020603050405020304" pitchFamily="18" charset="0"/>
                <a:cs typeface="Times New Roman" panose="02020603050405020304" pitchFamily="18" charset="0"/>
              </a:rPr>
              <a:t>400 </a:t>
            </a:r>
            <a:r>
              <a:rPr lang="en-US" altLang="en-US" sz="2400" dirty="0" smtClean="0">
                <a:latin typeface="Times New Roman" panose="02020603050405020304" pitchFamily="18" charset="0"/>
                <a:cs typeface="Times New Roman" panose="02020603050405020304" pitchFamily="18" charset="0"/>
              </a:rPr>
              <a:t>yards</a:t>
            </a:r>
            <a:endParaRPr lang="en-US" altLang="en-US" sz="2400" dirty="0">
              <a:latin typeface="Times New Roman" panose="02020603050405020304" pitchFamily="18" charset="0"/>
              <a:cs typeface="Times New Roman" panose="02020603050405020304" pitchFamily="18" charset="0"/>
            </a:endParaRPr>
          </a:p>
          <a:p>
            <a:pPr>
              <a:buFontTx/>
              <a:buAutoNum type="alphaUcPeriod"/>
            </a:pPr>
            <a:r>
              <a:rPr lang="en-US" altLang="en-US" sz="2400" dirty="0" smtClean="0">
                <a:latin typeface="Times New Roman" panose="02020603050405020304" pitchFamily="18" charset="0"/>
                <a:cs typeface="Times New Roman" panose="02020603050405020304" pitchFamily="18" charset="0"/>
              </a:rPr>
              <a:t>None of the above</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6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Brain Teaser…Answer</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560638" y="4876800"/>
            <a:ext cx="70405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879230" y="4960203"/>
            <a:ext cx="64033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No Direct Evidence, Only Circumstantial Evidence and Analysis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Box 4"/>
          <p:cNvSpPr txBox="1">
            <a:spLocks noChangeArrowheads="1"/>
          </p:cNvSpPr>
          <p:nvPr/>
        </p:nvSpPr>
        <p:spPr bwMode="auto">
          <a:xfrm>
            <a:off x="4953000" y="1730375"/>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latin typeface="Times New Roman" panose="02020603050405020304" pitchFamily="18" charset="0"/>
                <a:cs typeface="Times New Roman" panose="02020603050405020304" pitchFamily="18" charset="0"/>
              </a:rPr>
              <a:t>100 </a:t>
            </a:r>
            <a:r>
              <a:rPr lang="en-US" altLang="en-US" sz="2400" dirty="0" smtClean="0">
                <a:latin typeface="Times New Roman" panose="02020603050405020304" pitchFamily="18" charset="0"/>
                <a:cs typeface="Times New Roman" panose="02020603050405020304" pitchFamily="18" charset="0"/>
              </a:rPr>
              <a:t>yards</a:t>
            </a:r>
            <a:endParaRPr lang="en-US" altLang="en-US" sz="2400" dirty="0">
              <a:latin typeface="Times New Roman" panose="02020603050405020304" pitchFamily="18" charset="0"/>
              <a:cs typeface="Times New Roman" panose="02020603050405020304" pitchFamily="18" charset="0"/>
            </a:endParaRPr>
          </a:p>
        </p:txBody>
      </p:sp>
      <p:pic>
        <p:nvPicPr>
          <p:cNvPr id="12"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295400"/>
            <a:ext cx="14954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1446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a:endCxn id="12" idx="1"/>
          </p:cNvCxnSpPr>
          <p:nvPr/>
        </p:nvCxnSpPr>
        <p:spPr>
          <a:xfrm flipV="1">
            <a:off x="4419600" y="2192338"/>
            <a:ext cx="3429000" cy="95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26"/>
          <p:cNvSpPr txBox="1">
            <a:spLocks noChangeArrowheads="1"/>
          </p:cNvSpPr>
          <p:nvPr/>
        </p:nvSpPr>
        <p:spPr bwMode="auto">
          <a:xfrm>
            <a:off x="2133600" y="3276600"/>
            <a:ext cx="8001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Turn the top switch on for 2 minutes, then turn it off.</a:t>
            </a:r>
          </a:p>
          <a:p>
            <a:pPr marL="285750" indent="-28575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Quickly turn on the middle switch, then walk 100 </a:t>
            </a:r>
            <a:r>
              <a:rPr lang="en-US" altLang="en-US" dirty="0" smtClean="0">
                <a:latin typeface="Times New Roman" panose="02020603050405020304" pitchFamily="18" charset="0"/>
                <a:cs typeface="Times New Roman" panose="02020603050405020304" pitchFamily="18" charset="0"/>
              </a:rPr>
              <a:t>yards </a:t>
            </a:r>
            <a:r>
              <a:rPr lang="en-US" altLang="en-US" dirty="0">
                <a:latin typeface="Times New Roman" panose="02020603050405020304" pitchFamily="18" charset="0"/>
                <a:cs typeface="Times New Roman" panose="02020603050405020304" pitchFamily="18" charset="0"/>
              </a:rPr>
              <a:t>to the bulb.</a:t>
            </a:r>
          </a:p>
          <a:p>
            <a:pPr marL="285750" indent="-28575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If the light is off and warm, it is controlled by the top switch.</a:t>
            </a:r>
          </a:p>
          <a:p>
            <a:pPr marL="285750" indent="-2857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If </a:t>
            </a:r>
            <a:r>
              <a:rPr lang="en-US" altLang="en-US" dirty="0">
                <a:latin typeface="Times New Roman" panose="02020603050405020304" pitchFamily="18" charset="0"/>
                <a:cs typeface="Times New Roman" panose="02020603050405020304" pitchFamily="18" charset="0"/>
              </a:rPr>
              <a:t>the light is on, it is controlled by the middle switch.</a:t>
            </a:r>
          </a:p>
          <a:p>
            <a:pPr marL="285750" indent="-28575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If the light is off and cold, it is controlled by the bottom switch</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01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dirty="0" smtClean="0">
                <a:solidFill>
                  <a:prstClr val="black"/>
                </a:solidFill>
              </a:rPr>
              <a:t>Supply Chain and Purchasing Schemes</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246438" y="4876800"/>
            <a:ext cx="566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Ethical Issues Originating</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Within Your Organization</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Box 10"/>
          <p:cNvSpPr txBox="1"/>
          <p:nvPr/>
        </p:nvSpPr>
        <p:spPr>
          <a:xfrm>
            <a:off x="6705600" y="1676400"/>
            <a:ext cx="41910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Internal approvals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Personal use and asset misappropriation</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Conflicts of interest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Fictitious suppliers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Employee management</a:t>
            </a:r>
            <a:endParaRPr lang="en-US" sz="2400" dirty="0">
              <a:latin typeface="Times New Roman" panose="02020603050405020304" pitchFamily="18" charset="0"/>
              <a:cs typeface="Times New Roman" panose="02020603050405020304" pitchFamily="18" charset="0"/>
            </a:endParaRPr>
          </a:p>
        </p:txBody>
      </p:sp>
      <p:sp>
        <p:nvSpPr>
          <p:cNvPr id="12" name="Right Arrow 11"/>
          <p:cNvSpPr/>
          <p:nvPr/>
        </p:nvSpPr>
        <p:spPr>
          <a:xfrm>
            <a:off x="1524000" y="2362200"/>
            <a:ext cx="35814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52600" y="2819400"/>
            <a:ext cx="29718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Internal Schemes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22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and Purchasing Schemes…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484438" y="4876800"/>
            <a:ext cx="71929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578592" y="4876800"/>
            <a:ext cx="70046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Ethical Issues When Someone From the Inside is Working</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With Someone From the Outside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Box 10"/>
          <p:cNvSpPr txBox="1"/>
          <p:nvPr/>
        </p:nvSpPr>
        <p:spPr>
          <a:xfrm>
            <a:off x="6705600" y="1828800"/>
            <a:ext cx="4876800"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Rigged specifications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prstClr val="black"/>
                </a:solidFill>
                <a:latin typeface="Times New Roman" panose="02020603050405020304" pitchFamily="18" charset="0"/>
                <a:cs typeface="Times New Roman" panose="02020603050405020304" pitchFamily="18" charset="0"/>
              </a:rPr>
              <a:t>Bid leaking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Bid suppression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prstClr val="black"/>
                </a:solidFill>
                <a:latin typeface="Times New Roman" panose="02020603050405020304" pitchFamily="18" charset="0"/>
                <a:cs typeface="Times New Roman" panose="02020603050405020304" pitchFamily="18" charset="0"/>
              </a:rPr>
              <a:t>Unjustified sole-sourced awards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Corruption and influence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prstClr val="black"/>
                </a:solidFill>
                <a:latin typeface="Times New Roman" panose="02020603050405020304" pitchFamily="18" charset="0"/>
                <a:cs typeface="Times New Roman" panose="02020603050405020304" pitchFamily="18" charset="0"/>
              </a:rPr>
              <a:t>Bribes and kickbacks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ight Arrow 11"/>
          <p:cNvSpPr/>
          <p:nvPr/>
        </p:nvSpPr>
        <p:spPr>
          <a:xfrm>
            <a:off x="1524000" y="2362200"/>
            <a:ext cx="35814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1752600" y="2637627"/>
            <a:ext cx="3352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External &amp; Internal Collusive Schemes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21892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and Internal</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Issues</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722438" y="4876800"/>
            <a:ext cx="87169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22438" y="4876800"/>
            <a:ext cx="8716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Segregation of Duties Helps Prevent Theft and Ethical Lapses…Locks Keep</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Honest People Honest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 name="Text Box 8"/>
          <p:cNvSpPr txBox="1">
            <a:spLocks noChangeArrowheads="1"/>
          </p:cNvSpPr>
          <p:nvPr/>
        </p:nvSpPr>
        <p:spPr bwMode="auto">
          <a:xfrm>
            <a:off x="2286000" y="1746250"/>
            <a:ext cx="2971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Authorization</a:t>
            </a:r>
          </a:p>
          <a:p>
            <a:pPr eaLnBrk="1" hangingPunct="1">
              <a:spcBef>
                <a:spcPct val="50000"/>
              </a:spcBef>
            </a:pPr>
            <a:r>
              <a:rPr lang="en-US" altLang="en-US" sz="2400">
                <a:latin typeface="Times New Roman" panose="02020603050405020304" pitchFamily="18" charset="0"/>
                <a:cs typeface="Times New Roman" panose="02020603050405020304" pitchFamily="18" charset="0"/>
              </a:rPr>
              <a:t>Custody</a:t>
            </a:r>
          </a:p>
          <a:p>
            <a:pPr eaLnBrk="1" hangingPunct="1">
              <a:spcBef>
                <a:spcPct val="50000"/>
              </a:spcBef>
            </a:pPr>
            <a:r>
              <a:rPr lang="en-US" altLang="en-US" sz="2400">
                <a:latin typeface="Times New Roman" panose="02020603050405020304" pitchFamily="18" charset="0"/>
                <a:cs typeface="Times New Roman" panose="02020603050405020304" pitchFamily="18" charset="0"/>
              </a:rPr>
              <a:t>Record Keeping</a:t>
            </a:r>
          </a:p>
        </p:txBody>
      </p:sp>
      <p:cxnSp>
        <p:nvCxnSpPr>
          <p:cNvPr id="15" name="Straight Arrow Connector 14"/>
          <p:cNvCxnSpPr/>
          <p:nvPr/>
        </p:nvCxnSpPr>
        <p:spPr>
          <a:xfrm>
            <a:off x="5105400" y="19891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05400" y="25225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105400" y="30559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 Box 8"/>
          <p:cNvSpPr txBox="1">
            <a:spLocks noChangeArrowheads="1"/>
          </p:cNvSpPr>
          <p:nvPr/>
        </p:nvSpPr>
        <p:spPr bwMode="auto">
          <a:xfrm>
            <a:off x="7010400" y="1760537"/>
            <a:ext cx="350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Approves Purchases</a:t>
            </a:r>
          </a:p>
          <a:p>
            <a:pPr eaLnBrk="1" hangingPunct="1">
              <a:spcBef>
                <a:spcPct val="50000"/>
              </a:spcBef>
            </a:pPr>
            <a:r>
              <a:rPr lang="en-US" altLang="en-US" sz="2400">
                <a:latin typeface="Times New Roman" panose="02020603050405020304" pitchFamily="18" charset="0"/>
                <a:cs typeface="Times New Roman" panose="02020603050405020304" pitchFamily="18" charset="0"/>
              </a:rPr>
              <a:t>Receives Materials</a:t>
            </a:r>
          </a:p>
          <a:p>
            <a:pPr eaLnBrk="1" hangingPunct="1">
              <a:spcBef>
                <a:spcPct val="50000"/>
              </a:spcBef>
            </a:pPr>
            <a:r>
              <a:rPr lang="en-US" altLang="en-US" sz="2400">
                <a:latin typeface="Times New Roman" panose="02020603050405020304" pitchFamily="18" charset="0"/>
                <a:cs typeface="Times New Roman" panose="02020603050405020304" pitchFamily="18" charset="0"/>
              </a:rPr>
              <a:t>Records Purchases</a:t>
            </a:r>
          </a:p>
        </p:txBody>
      </p:sp>
      <p:sp>
        <p:nvSpPr>
          <p:cNvPr id="21" name="Text Box 6"/>
          <p:cNvSpPr txBox="1">
            <a:spLocks noChangeArrowheads="1"/>
          </p:cNvSpPr>
          <p:nvPr/>
        </p:nvSpPr>
        <p:spPr bwMode="auto">
          <a:xfrm>
            <a:off x="3429000" y="3733800"/>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i="1" dirty="0">
                <a:latin typeface="Times New Roman" panose="02020603050405020304" pitchFamily="18" charset="0"/>
                <a:cs typeface="Times New Roman" panose="02020603050405020304" pitchFamily="18" charset="0"/>
              </a:rPr>
              <a:t>The Basic Foundation for Appropriate Internal Controls</a:t>
            </a:r>
          </a:p>
        </p:txBody>
      </p:sp>
    </p:spTree>
    <p:extLst>
      <p:ext uri="{BB962C8B-B14F-4D97-AF65-F5344CB8AC3E}">
        <p14:creationId xmlns:p14="http://schemas.microsoft.com/office/powerpoint/2010/main" val="243983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Fraud Triangle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172200"/>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11" name="Rectangle 10"/>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Hindsight to Nearly Every Financial Crime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and Financial Ethical Lapse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CE5C4-44C3-4320-904C-7F4C2574977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AutoShape 5"/>
          <p:cNvSpPr>
            <a:spLocks noChangeArrowheads="1"/>
          </p:cNvSpPr>
          <p:nvPr/>
        </p:nvSpPr>
        <p:spPr bwMode="auto">
          <a:xfrm>
            <a:off x="6858000" y="1524000"/>
            <a:ext cx="3200400" cy="25146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15" name="Line 6"/>
          <p:cNvSpPr>
            <a:spLocks noChangeShapeType="1"/>
          </p:cNvSpPr>
          <p:nvPr/>
        </p:nvSpPr>
        <p:spPr bwMode="auto">
          <a:xfrm flipV="1">
            <a:off x="8458200" y="1524000"/>
            <a:ext cx="0" cy="1524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7"/>
          <p:cNvSpPr>
            <a:spLocks noChangeShapeType="1"/>
          </p:cNvSpPr>
          <p:nvPr/>
        </p:nvSpPr>
        <p:spPr bwMode="auto">
          <a:xfrm flipV="1">
            <a:off x="6858000" y="3048000"/>
            <a:ext cx="1600200" cy="990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8"/>
          <p:cNvSpPr>
            <a:spLocks noChangeShapeType="1"/>
          </p:cNvSpPr>
          <p:nvPr/>
        </p:nvSpPr>
        <p:spPr bwMode="auto">
          <a:xfrm flipH="1" flipV="1">
            <a:off x="8458200" y="3048000"/>
            <a:ext cx="1600200" cy="990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9"/>
          <p:cNvSpPr txBox="1">
            <a:spLocks noChangeArrowheads="1"/>
          </p:cNvSpPr>
          <p:nvPr/>
        </p:nvSpPr>
        <p:spPr bwMode="auto">
          <a:xfrm>
            <a:off x="7467600" y="332105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solidFill>
                  <a:schemeClr val="bg1"/>
                </a:solidFill>
              </a:rPr>
              <a:t>Financial Pressure</a:t>
            </a:r>
          </a:p>
        </p:txBody>
      </p:sp>
      <p:sp>
        <p:nvSpPr>
          <p:cNvPr id="19" name="Text Box 10"/>
          <p:cNvSpPr txBox="1">
            <a:spLocks noChangeArrowheads="1"/>
          </p:cNvSpPr>
          <p:nvPr/>
        </p:nvSpPr>
        <p:spPr bwMode="auto">
          <a:xfrm rot="18116697">
            <a:off x="6927057" y="2597943"/>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dirty="0">
                <a:solidFill>
                  <a:schemeClr val="bg1"/>
                </a:solidFill>
              </a:rPr>
              <a:t>Opportunity</a:t>
            </a:r>
          </a:p>
        </p:txBody>
      </p:sp>
      <p:sp>
        <p:nvSpPr>
          <p:cNvPr id="20" name="Text Box 11"/>
          <p:cNvSpPr txBox="1">
            <a:spLocks noChangeArrowheads="1"/>
          </p:cNvSpPr>
          <p:nvPr/>
        </p:nvSpPr>
        <p:spPr bwMode="auto">
          <a:xfrm rot="3472104">
            <a:off x="8165942" y="2593620"/>
            <a:ext cx="18927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dirty="0">
                <a:solidFill>
                  <a:schemeClr val="bg1"/>
                </a:solidFill>
              </a:rPr>
              <a:t>Rationalization</a:t>
            </a:r>
          </a:p>
        </p:txBody>
      </p:sp>
      <p:sp>
        <p:nvSpPr>
          <p:cNvPr id="21" name="Text Box 12"/>
          <p:cNvSpPr txBox="1">
            <a:spLocks noChangeArrowheads="1"/>
          </p:cNvSpPr>
          <p:nvPr/>
        </p:nvSpPr>
        <p:spPr bwMode="auto">
          <a:xfrm>
            <a:off x="685800" y="1715631"/>
            <a:ext cx="6858000" cy="2246769"/>
          </a:xfrm>
          <a:prstGeom prst="rect">
            <a:avLst/>
          </a:prstGeom>
          <a:noFill/>
          <a:ln w="9525">
            <a:noFill/>
            <a:miter lim="800000"/>
            <a:headEnd/>
            <a:tailEnd/>
          </a:ln>
          <a:effectLst/>
        </p:spPr>
        <p:txBody>
          <a:bodyPr wrap="square">
            <a:spAutoFit/>
          </a:bodyPr>
          <a:lstStyle/>
          <a:p>
            <a:pPr marL="342900" indent="-342900">
              <a:spcBef>
                <a:spcPct val="50000"/>
              </a:spcBef>
              <a:defRPr/>
            </a:pPr>
            <a:r>
              <a:rPr lang="en-US" sz="2000" b="1" dirty="0" err="1">
                <a:latin typeface="Times New Roman" panose="02020603050405020304" pitchFamily="18" charset="0"/>
                <a:cs typeface="Times New Roman" panose="02020603050405020304" pitchFamily="18" charset="0"/>
              </a:rPr>
              <a:t>Cressey’s</a:t>
            </a:r>
            <a:r>
              <a:rPr lang="en-US" sz="2000" b="1" dirty="0">
                <a:latin typeface="Times New Roman" panose="02020603050405020304" pitchFamily="18" charset="0"/>
                <a:cs typeface="Times New Roman" panose="02020603050405020304" pitchFamily="18" charset="0"/>
              </a:rPr>
              <a:t> Model </a:t>
            </a:r>
            <a:r>
              <a:rPr lang="en-US" sz="2000" b="1" dirty="0" smtClean="0">
                <a:latin typeface="Times New Roman" panose="02020603050405020304" pitchFamily="18" charset="0"/>
                <a:cs typeface="Times New Roman" panose="02020603050405020304" pitchFamily="18" charset="0"/>
              </a:rPr>
              <a:t>(1950, 1953) for </a:t>
            </a:r>
            <a:r>
              <a:rPr lang="en-US" sz="2000" b="1" dirty="0">
                <a:latin typeface="Times New Roman" panose="02020603050405020304" pitchFamily="18" charset="0"/>
                <a:cs typeface="Times New Roman" panose="02020603050405020304" pitchFamily="18" charset="0"/>
              </a:rPr>
              <a:t>Examining Trust Violations</a:t>
            </a:r>
          </a:p>
          <a:p>
            <a:pPr marL="342900" indent="-342900">
              <a:spcBef>
                <a:spcPct val="50000"/>
              </a:spcBef>
              <a:defRPr/>
            </a:pPr>
            <a:r>
              <a:rPr lang="en-US" sz="2000" dirty="0" smtClean="0">
                <a:latin typeface="Times New Roman" panose="02020603050405020304" pitchFamily="18" charset="0"/>
                <a:cs typeface="Times New Roman" panose="02020603050405020304" pitchFamily="18" charset="0"/>
              </a:rPr>
              <a:t>Generally</a:t>
            </a:r>
            <a:r>
              <a:rPr lang="en-US" sz="2000" dirty="0">
                <a:latin typeface="Times New Roman" panose="02020603050405020304" pitchFamily="18" charset="0"/>
                <a:cs typeface="Times New Roman" panose="02020603050405020304" pitchFamily="18" charset="0"/>
              </a:rPr>
              <a:t>, Three Criteria Must Exist:</a:t>
            </a:r>
          </a:p>
          <a:p>
            <a:pPr marL="342900" indent="-342900">
              <a:spcBef>
                <a:spcPct val="50000"/>
              </a:spcBef>
              <a:buFontTx/>
              <a:buAutoNum type="arabicPeriod"/>
              <a:defRPr/>
            </a:pPr>
            <a:r>
              <a:rPr lang="en-US" sz="2000" dirty="0">
                <a:latin typeface="Times New Roman" panose="02020603050405020304" pitchFamily="18" charset="0"/>
                <a:cs typeface="Times New Roman" panose="02020603050405020304" pitchFamily="18" charset="0"/>
              </a:rPr>
              <a:t>Non-shareable financial problem</a:t>
            </a:r>
          </a:p>
          <a:p>
            <a:pPr marL="342900" indent="-342900">
              <a:spcBef>
                <a:spcPct val="50000"/>
              </a:spcBef>
              <a:buFontTx/>
              <a:buAutoNum type="arabicPeriod"/>
              <a:defRPr/>
            </a:pPr>
            <a:r>
              <a:rPr lang="en-US" sz="2000" dirty="0">
                <a:latin typeface="Times New Roman" panose="02020603050405020304" pitchFamily="18" charset="0"/>
                <a:cs typeface="Times New Roman" panose="02020603050405020304" pitchFamily="18" charset="0"/>
              </a:rPr>
              <a:t>Opportunity to alleviate the problem</a:t>
            </a:r>
          </a:p>
          <a:p>
            <a:pPr marL="342900" indent="-342900">
              <a:spcBef>
                <a:spcPct val="50000"/>
              </a:spcBef>
              <a:buFontTx/>
              <a:buAutoNum type="arabicPeriod"/>
              <a:defRPr/>
            </a:pPr>
            <a:r>
              <a:rPr lang="en-US" sz="2000" dirty="0">
                <a:latin typeface="Times New Roman" panose="02020603050405020304" pitchFamily="18" charset="0"/>
                <a:cs typeface="Times New Roman" panose="02020603050405020304" pitchFamily="18" charset="0"/>
              </a:rPr>
              <a:t>Ability to rationalize the action</a:t>
            </a:r>
          </a:p>
        </p:txBody>
      </p:sp>
    </p:spTree>
    <p:extLst>
      <p:ext uri="{BB962C8B-B14F-4D97-AF65-F5344CB8AC3E}">
        <p14:creationId xmlns:p14="http://schemas.microsoft.com/office/powerpoint/2010/main" val="4112318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Segregation of Duties for Materials…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170238" y="4876800"/>
            <a:ext cx="582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System Generated Purchase Orders Are Less Likely to be Manipulated</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 name="Text Box 8"/>
          <p:cNvSpPr txBox="1">
            <a:spLocks noChangeArrowheads="1"/>
          </p:cNvSpPr>
          <p:nvPr/>
        </p:nvSpPr>
        <p:spPr bwMode="auto">
          <a:xfrm>
            <a:off x="2286000" y="1746250"/>
            <a:ext cx="2971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Authorization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mn-ea"/>
                <a:cs typeface="Times New Roman" panose="02020603050405020304" pitchFamily="18" charset="0"/>
              </a:rPr>
              <a:t>Custody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mn-ea"/>
                <a:cs typeface="Times New Roman" panose="02020603050405020304" pitchFamily="18" charset="0"/>
              </a:rPr>
              <a:t>Record Keeping</a:t>
            </a:r>
          </a:p>
        </p:txBody>
      </p:sp>
      <p:cxnSp>
        <p:nvCxnSpPr>
          <p:cNvPr id="15" name="Straight Arrow Connector 14"/>
          <p:cNvCxnSpPr/>
          <p:nvPr/>
        </p:nvCxnSpPr>
        <p:spPr>
          <a:xfrm>
            <a:off x="5105400" y="19891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05400" y="2522537"/>
            <a:ext cx="1524000" cy="0"/>
          </a:xfrm>
          <a:prstGeom prst="straightConnector1">
            <a:avLst/>
          </a:prstGeom>
          <a:ln>
            <a:solidFill>
              <a:schemeClr val="bg1">
                <a:lumMod val="8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105400" y="3055937"/>
            <a:ext cx="1524000" cy="0"/>
          </a:xfrm>
          <a:prstGeom prst="straightConnector1">
            <a:avLst/>
          </a:prstGeom>
          <a:ln>
            <a:solidFill>
              <a:schemeClr val="bg1">
                <a:lumMod val="8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Text Box 8"/>
          <p:cNvSpPr txBox="1">
            <a:spLocks noChangeArrowheads="1"/>
          </p:cNvSpPr>
          <p:nvPr/>
        </p:nvSpPr>
        <p:spPr bwMode="auto">
          <a:xfrm>
            <a:off x="7010400" y="1760537"/>
            <a:ext cx="350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Automatic</a:t>
            </a:r>
            <a:r>
              <a:rPr kumimoji="0" lang="en-US" altLang="en-US"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reorder point on certain production inventories</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 Box 6"/>
          <p:cNvSpPr txBox="1">
            <a:spLocks noChangeArrowheads="1"/>
          </p:cNvSpPr>
          <p:nvPr/>
        </p:nvSpPr>
        <p:spPr bwMode="auto">
          <a:xfrm>
            <a:off x="3429000" y="3733800"/>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Basic Foundation for Appropriate Internal Controls</a:t>
            </a:r>
          </a:p>
        </p:txBody>
      </p:sp>
    </p:spTree>
    <p:extLst>
      <p:ext uri="{BB962C8B-B14F-4D97-AF65-F5344CB8AC3E}">
        <p14:creationId xmlns:p14="http://schemas.microsoft.com/office/powerpoint/2010/main" val="1684341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Segregation of Duties for Materials…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170238" y="4876800"/>
            <a:ext cx="582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The Receiving</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Dock Logs and Inspects Without Knowledge of Order Amounts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 name="Text Box 8"/>
          <p:cNvSpPr txBox="1">
            <a:spLocks noChangeArrowheads="1"/>
          </p:cNvSpPr>
          <p:nvPr/>
        </p:nvSpPr>
        <p:spPr bwMode="auto">
          <a:xfrm>
            <a:off x="2286000" y="1746250"/>
            <a:ext cx="2971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mn-ea"/>
                <a:cs typeface="Times New Roman" panose="02020603050405020304" pitchFamily="18" charset="0"/>
              </a:rPr>
              <a:t>Authorization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Custody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Record Keeping</a:t>
            </a:r>
          </a:p>
        </p:txBody>
      </p:sp>
      <p:cxnSp>
        <p:nvCxnSpPr>
          <p:cNvPr id="15" name="Straight Arrow Connector 14"/>
          <p:cNvCxnSpPr/>
          <p:nvPr/>
        </p:nvCxnSpPr>
        <p:spPr>
          <a:xfrm>
            <a:off x="5105400" y="1989137"/>
            <a:ext cx="1524000" cy="0"/>
          </a:xfrm>
          <a:prstGeom prst="straightConnector1">
            <a:avLst/>
          </a:prstGeom>
          <a:ln>
            <a:solidFill>
              <a:schemeClr val="bg1">
                <a:lumMod val="8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05400" y="25225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105400" y="3055937"/>
            <a:ext cx="1524000" cy="0"/>
          </a:xfrm>
          <a:prstGeom prst="straightConnector1">
            <a:avLst/>
          </a:prstGeom>
          <a:ln>
            <a:solidFill>
              <a:schemeClr val="bg1">
                <a:lumMod val="8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Text Box 8"/>
          <p:cNvSpPr txBox="1">
            <a:spLocks noChangeArrowheads="1"/>
          </p:cNvSpPr>
          <p:nvPr/>
        </p:nvSpPr>
        <p:spPr bwMode="auto">
          <a:xfrm>
            <a:off x="7010400" y="2140803"/>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Inventory received and inspected at warehouse</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9286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Segregation of Duties for Materials…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3703638" y="4876800"/>
            <a:ext cx="47545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3932238" y="4876800"/>
            <a:ext cx="429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3-Way Match is a Crucial Step in the Process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 name="Text Box 8"/>
          <p:cNvSpPr txBox="1">
            <a:spLocks noChangeArrowheads="1"/>
          </p:cNvSpPr>
          <p:nvPr/>
        </p:nvSpPr>
        <p:spPr bwMode="auto">
          <a:xfrm>
            <a:off x="2286000" y="1746250"/>
            <a:ext cx="2971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Authorization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chemeClr val="bg1">
                    <a:lumMod val="85000"/>
                  </a:schemeClr>
                </a:solidFill>
                <a:effectLst/>
                <a:uLnTx/>
                <a:uFillTx/>
                <a:latin typeface="Times New Roman" panose="02020603050405020304" pitchFamily="18" charset="0"/>
                <a:ea typeface="+mn-ea"/>
                <a:cs typeface="Times New Roman" panose="02020603050405020304" pitchFamily="18" charset="0"/>
              </a:rPr>
              <a:t>Custody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Record Keeping</a:t>
            </a:r>
          </a:p>
        </p:txBody>
      </p:sp>
      <p:cxnSp>
        <p:nvCxnSpPr>
          <p:cNvPr id="15" name="Straight Arrow Connector 14"/>
          <p:cNvCxnSpPr/>
          <p:nvPr/>
        </p:nvCxnSpPr>
        <p:spPr>
          <a:xfrm>
            <a:off x="5105400" y="1989137"/>
            <a:ext cx="1524000" cy="0"/>
          </a:xfrm>
          <a:prstGeom prst="straightConnector1">
            <a:avLst/>
          </a:prstGeom>
          <a:ln>
            <a:solidFill>
              <a:schemeClr val="bg1">
                <a:lumMod val="8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05400" y="2522537"/>
            <a:ext cx="1524000" cy="0"/>
          </a:xfrm>
          <a:prstGeom prst="straightConnector1">
            <a:avLst/>
          </a:prstGeom>
          <a:ln>
            <a:solidFill>
              <a:schemeClr val="bg1">
                <a:lumMod val="8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105400" y="30559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 Box 8"/>
          <p:cNvSpPr txBox="1">
            <a:spLocks noChangeArrowheads="1"/>
          </p:cNvSpPr>
          <p:nvPr/>
        </p:nvSpPr>
        <p:spPr bwMode="auto">
          <a:xfrm>
            <a:off x="7315200" y="2392740"/>
            <a:ext cx="350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Added to inventory, vendor paid when invoice matches receiver and matches purchase order</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395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Segregation of Duties for Services…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722438" y="4876800"/>
            <a:ext cx="8716962"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22438" y="4953000"/>
            <a:ext cx="8716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Different From</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Material Purchases – Theft Not The Issue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 name="Text Box 8"/>
          <p:cNvSpPr txBox="1">
            <a:spLocks noChangeArrowheads="1"/>
          </p:cNvSpPr>
          <p:nvPr/>
        </p:nvSpPr>
        <p:spPr bwMode="auto">
          <a:xfrm>
            <a:off x="2286000" y="1746250"/>
            <a:ext cx="2971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Authorization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Custody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Record Keeping</a:t>
            </a:r>
          </a:p>
        </p:txBody>
      </p:sp>
      <p:cxnSp>
        <p:nvCxnSpPr>
          <p:cNvPr id="15" name="Straight Arrow Connector 14"/>
          <p:cNvCxnSpPr/>
          <p:nvPr/>
        </p:nvCxnSpPr>
        <p:spPr>
          <a:xfrm>
            <a:off x="5105400" y="19891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05400" y="25225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105400" y="3055937"/>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 Box 8"/>
          <p:cNvSpPr txBox="1">
            <a:spLocks noChangeArrowheads="1"/>
          </p:cNvSpPr>
          <p:nvPr/>
        </p:nvSpPr>
        <p:spPr bwMode="auto">
          <a:xfrm>
            <a:off x="7010400" y="1760537"/>
            <a:ext cx="350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Approves </a:t>
            </a: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Contracts</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Verification of Services</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Progress Payments</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9026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029200"/>
            <a:ext cx="7315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Someone Within and Without Working Against the Organization</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Rectangle 4"/>
          <p:cNvSpPr>
            <a:spLocks noChangeArrowheads="1"/>
          </p:cNvSpPr>
          <p:nvPr/>
        </p:nvSpPr>
        <p:spPr bwMode="auto">
          <a:xfrm>
            <a:off x="3886200" y="1219200"/>
            <a:ext cx="21336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FFFFFF"/>
              </a:solidFill>
            </a:endParaRPr>
          </a:p>
        </p:txBody>
      </p:sp>
      <p:sp>
        <p:nvSpPr>
          <p:cNvPr id="18" name="Text Box 5"/>
          <p:cNvSpPr txBox="1">
            <a:spLocks noChangeArrowheads="1"/>
          </p:cNvSpPr>
          <p:nvPr/>
        </p:nvSpPr>
        <p:spPr bwMode="auto">
          <a:xfrm>
            <a:off x="4038600" y="1447800"/>
            <a:ext cx="1828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FFFFFF"/>
                </a:solidFill>
              </a:rPr>
              <a:t>Internal Fraudster</a:t>
            </a:r>
          </a:p>
        </p:txBody>
      </p:sp>
      <p:sp>
        <p:nvSpPr>
          <p:cNvPr id="19" name="Rectangle 13"/>
          <p:cNvSpPr>
            <a:spLocks noChangeArrowheads="1"/>
          </p:cNvSpPr>
          <p:nvPr/>
        </p:nvSpPr>
        <p:spPr bwMode="auto">
          <a:xfrm>
            <a:off x="3886200" y="3276600"/>
            <a:ext cx="21336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FFFFFF"/>
              </a:solidFill>
            </a:endParaRPr>
          </a:p>
        </p:txBody>
      </p:sp>
      <p:sp>
        <p:nvSpPr>
          <p:cNvPr id="20" name="Text Box 14"/>
          <p:cNvSpPr txBox="1">
            <a:spLocks noChangeArrowheads="1"/>
          </p:cNvSpPr>
          <p:nvPr/>
        </p:nvSpPr>
        <p:spPr bwMode="auto">
          <a:xfrm>
            <a:off x="3886200" y="3505200"/>
            <a:ext cx="2133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FFFFFF"/>
                </a:solidFill>
              </a:rPr>
              <a:t>External Fraudster</a:t>
            </a:r>
          </a:p>
        </p:txBody>
      </p:sp>
      <p:sp>
        <p:nvSpPr>
          <p:cNvPr id="21" name="Rectangle 15"/>
          <p:cNvSpPr>
            <a:spLocks noChangeArrowheads="1"/>
          </p:cNvSpPr>
          <p:nvPr/>
        </p:nvSpPr>
        <p:spPr bwMode="auto">
          <a:xfrm>
            <a:off x="7848600" y="2209800"/>
            <a:ext cx="21336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FFFFFF"/>
              </a:solidFill>
            </a:endParaRPr>
          </a:p>
        </p:txBody>
      </p:sp>
      <p:sp>
        <p:nvSpPr>
          <p:cNvPr id="22" name="Text Box 16"/>
          <p:cNvSpPr txBox="1">
            <a:spLocks noChangeArrowheads="1"/>
          </p:cNvSpPr>
          <p:nvPr/>
        </p:nvSpPr>
        <p:spPr bwMode="auto">
          <a:xfrm>
            <a:off x="7848600" y="2667000"/>
            <a:ext cx="213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FFFFFF"/>
                </a:solidFill>
              </a:rPr>
              <a:t>Organization</a:t>
            </a:r>
          </a:p>
        </p:txBody>
      </p:sp>
      <p:cxnSp>
        <p:nvCxnSpPr>
          <p:cNvPr id="23" name="Straight Arrow Connector 22"/>
          <p:cNvCxnSpPr/>
          <p:nvPr/>
        </p:nvCxnSpPr>
        <p:spPr>
          <a:xfrm>
            <a:off x="6019800" y="2278063"/>
            <a:ext cx="1828800" cy="388937"/>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6019800" y="3276600"/>
            <a:ext cx="1828800" cy="30480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2" idx="2"/>
            <a:endCxn id="19" idx="0"/>
          </p:cNvCxnSpPr>
          <p:nvPr/>
        </p:nvCxnSpPr>
        <p:spPr>
          <a:xfrm>
            <a:off x="4953000" y="2590800"/>
            <a:ext cx="0" cy="685800"/>
          </a:xfrm>
          <a:prstGeom prst="straightConnector1">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67504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029200"/>
            <a:ext cx="734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Jeremy’s Career, Though, Was Stagnant</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and He Did Not Make Much Money</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379662" y="1947863"/>
            <a:ext cx="327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Jeremy was a purchasing agent for an aluminum facility with a dotted-line to Engineering.</a:t>
            </a:r>
          </a:p>
        </p:txBody>
      </p:sp>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8100" y="1874838"/>
            <a:ext cx="39751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989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029200"/>
            <a:ext cx="734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Undisclosed Financial Pressure Can Lead to Unethical Behavior</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600200" y="2133600"/>
            <a:ext cx="2971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Jeremy’s daughter would be going to college soon, but Jeremy did not know how he could afford it.</a:t>
            </a:r>
          </a:p>
        </p:txBody>
      </p:sp>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400"/>
            <a:ext cx="5456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12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029200"/>
            <a:ext cx="734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The Project Would Help Support a Large Government Plate Contract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590800" y="1914525"/>
            <a:ext cx="281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The next project was very large…$45 million for a plate stretcher and ancillary equipment.</a:t>
            </a:r>
          </a:p>
        </p:txBody>
      </p:sp>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990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098800"/>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83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177135"/>
            <a:ext cx="7345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The Information is Leaked for $50,000</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209800" y="1676400"/>
            <a:ext cx="3048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Jeremy and a vendor, DA, decide to share information.</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Jeremy shares the other bid information with DA. </a:t>
            </a:r>
          </a:p>
        </p:txBody>
      </p:sp>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709738"/>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92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177135"/>
            <a:ext cx="7345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Jeremy is Caught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235200" y="1752600"/>
            <a:ext cx="3505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The aluminum fabricator monitors e-mails and web sites in high risk areas.</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A red-flag exception report triggers an immediate investigation.</a:t>
            </a:r>
          </a:p>
        </p:txBody>
      </p:sp>
      <p:pic>
        <p:nvPicPr>
          <p:cNvPr id="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9050" y="1905000"/>
            <a:ext cx="3841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51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Fraud Triangle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172200"/>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11" name="Rectangle 10"/>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Fraud Action Provides for Evidence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CE5C4-44C3-4320-904C-7F4C2574977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1" name="Text Box 12"/>
          <p:cNvSpPr txBox="1">
            <a:spLocks noChangeArrowheads="1"/>
          </p:cNvSpPr>
          <p:nvPr/>
        </p:nvSpPr>
        <p:spPr bwMode="auto">
          <a:xfrm>
            <a:off x="685800" y="1715631"/>
            <a:ext cx="4114800" cy="1169551"/>
          </a:xfrm>
          <a:prstGeom prst="rect">
            <a:avLst/>
          </a:prstGeom>
          <a:noFill/>
          <a:ln w="9525">
            <a:noFill/>
            <a:miter lim="800000"/>
            <a:headEnd/>
            <a:tailEnd/>
          </a:ln>
          <a:effectLst/>
        </p:spPr>
        <p:txBody>
          <a:bodyPr wrap="square">
            <a:spAutoFit/>
          </a:bodyPr>
          <a:lstStyle/>
          <a:p>
            <a:pPr>
              <a:spcBef>
                <a:spcPct val="50000"/>
              </a:spcBef>
              <a:defRPr/>
            </a:pPr>
            <a:r>
              <a:rPr lang="en-US" sz="2000" dirty="0">
                <a:latin typeface="Times New Roman" panose="02020603050405020304" pitchFamily="18" charset="0"/>
                <a:cs typeface="Times New Roman" panose="02020603050405020304" pitchFamily="18" charset="0"/>
              </a:rPr>
              <a:t>Albrecht et al. (2006) describes characteristics </a:t>
            </a:r>
            <a:r>
              <a:rPr lang="en-US" sz="2000" dirty="0" smtClean="0">
                <a:latin typeface="Times New Roman" panose="02020603050405020304" pitchFamily="18" charset="0"/>
                <a:cs typeface="Times New Roman" panose="02020603050405020304" pitchFamily="18" charset="0"/>
              </a:rPr>
              <a:t>of the Crime</a:t>
            </a:r>
          </a:p>
          <a:p>
            <a:pPr>
              <a:spcBef>
                <a:spcPct val="50000"/>
              </a:spcBef>
              <a:defRPr/>
            </a:pPr>
            <a:r>
              <a:rPr lang="en-US" sz="2000" b="1" dirty="0" smtClean="0">
                <a:latin typeface="Times New Roman" panose="02020603050405020304" pitchFamily="18" charset="0"/>
                <a:cs typeface="Times New Roman" panose="02020603050405020304" pitchFamily="18" charset="0"/>
              </a:rPr>
              <a:t>Triangle of Fraud Action</a:t>
            </a:r>
            <a:endParaRPr lang="en-US" sz="2000" b="1" dirty="0">
              <a:latin typeface="Times New Roman" panose="02020603050405020304" pitchFamily="18" charset="0"/>
              <a:cs typeface="Times New Roman" panose="02020603050405020304" pitchFamily="18" charset="0"/>
            </a:endParaRPr>
          </a:p>
        </p:txBody>
      </p:sp>
      <p:sp>
        <p:nvSpPr>
          <p:cNvPr id="23" name="AutoShape 12"/>
          <p:cNvSpPr>
            <a:spLocks noChangeArrowheads="1"/>
          </p:cNvSpPr>
          <p:nvPr/>
        </p:nvSpPr>
        <p:spPr bwMode="auto">
          <a:xfrm>
            <a:off x="6858000" y="1524000"/>
            <a:ext cx="3200400" cy="25146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24" name="Line 13"/>
          <p:cNvSpPr>
            <a:spLocks noChangeShapeType="1"/>
          </p:cNvSpPr>
          <p:nvPr/>
        </p:nvSpPr>
        <p:spPr bwMode="auto">
          <a:xfrm flipV="1">
            <a:off x="8458200" y="1524000"/>
            <a:ext cx="0" cy="15240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5" name="Line 14"/>
          <p:cNvSpPr>
            <a:spLocks noChangeShapeType="1"/>
          </p:cNvSpPr>
          <p:nvPr/>
        </p:nvSpPr>
        <p:spPr bwMode="auto">
          <a:xfrm flipV="1">
            <a:off x="6858000" y="3048000"/>
            <a:ext cx="1600200" cy="990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6" name="Line 15"/>
          <p:cNvSpPr>
            <a:spLocks noChangeShapeType="1"/>
          </p:cNvSpPr>
          <p:nvPr/>
        </p:nvSpPr>
        <p:spPr bwMode="auto">
          <a:xfrm flipH="1" flipV="1">
            <a:off x="8458200" y="3048000"/>
            <a:ext cx="1600200" cy="990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7" name="Text Box 16"/>
          <p:cNvSpPr txBox="1">
            <a:spLocks noChangeArrowheads="1"/>
          </p:cNvSpPr>
          <p:nvPr/>
        </p:nvSpPr>
        <p:spPr bwMode="auto">
          <a:xfrm>
            <a:off x="7467600" y="3429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solidFill>
                  <a:schemeClr val="bg1"/>
                </a:solidFill>
              </a:rPr>
              <a:t>The Act</a:t>
            </a:r>
          </a:p>
        </p:txBody>
      </p:sp>
      <p:sp>
        <p:nvSpPr>
          <p:cNvPr id="28" name="Text Box 17"/>
          <p:cNvSpPr txBox="1">
            <a:spLocks noChangeArrowheads="1"/>
          </p:cNvSpPr>
          <p:nvPr/>
        </p:nvSpPr>
        <p:spPr bwMode="auto">
          <a:xfrm rot="18164737">
            <a:off x="6927057" y="2597943"/>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dirty="0">
                <a:solidFill>
                  <a:schemeClr val="bg1"/>
                </a:solidFill>
              </a:rPr>
              <a:t>Concealment</a:t>
            </a:r>
          </a:p>
        </p:txBody>
      </p:sp>
      <p:sp>
        <p:nvSpPr>
          <p:cNvPr id="29" name="Text Box 18"/>
          <p:cNvSpPr txBox="1">
            <a:spLocks noChangeArrowheads="1"/>
          </p:cNvSpPr>
          <p:nvPr/>
        </p:nvSpPr>
        <p:spPr bwMode="auto">
          <a:xfrm rot="3437089">
            <a:off x="8165306" y="2594770"/>
            <a:ext cx="189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dirty="0">
                <a:solidFill>
                  <a:schemeClr val="bg1"/>
                </a:solidFill>
              </a:rPr>
              <a:t>Conversion</a:t>
            </a:r>
          </a:p>
        </p:txBody>
      </p:sp>
    </p:spTree>
    <p:extLst>
      <p:ext uri="{BB962C8B-B14F-4D97-AF65-F5344CB8AC3E}">
        <p14:creationId xmlns:p14="http://schemas.microsoft.com/office/powerpoint/2010/main" val="3662523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Collusion…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029200"/>
            <a:ext cx="6583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Modern Electronic Tools That May</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be Used to Protect an Organization</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438400" y="1741488"/>
            <a:ext cx="7391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What were the warning signs regarding Jeremy and his position at AG?</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Was the e-mail monitoring effective?</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Is this a tool to keep secret as a method of detection, or should it be made publicly known to act as a deterrent</a:t>
            </a:r>
            <a:r>
              <a:rPr lang="en-US" altLang="en-US" sz="2400" dirty="0" smtClean="0">
                <a:latin typeface="Times New Roman" panose="02020603050405020304" pitchFamily="18" charset="0"/>
                <a:cs typeface="Times New Roman" panose="02020603050405020304" pitchFamily="18" charset="0"/>
              </a:rPr>
              <a:t>?</a:t>
            </a:r>
          </a:p>
          <a:p>
            <a:pPr algn="ctr" eaLnBrk="1" hangingPunct="1">
              <a:spcBef>
                <a:spcPct val="50000"/>
              </a:spcBef>
            </a:pPr>
            <a:r>
              <a:rPr lang="en-US" altLang="en-US" sz="2400" i="1" dirty="0" smtClean="0">
                <a:latin typeface="Times New Roman" panose="02020603050405020304" pitchFamily="18" charset="0"/>
                <a:cs typeface="Times New Roman" panose="02020603050405020304" pitchFamily="18" charset="0"/>
              </a:rPr>
              <a:t>Remember, locks keep honest people honest!</a:t>
            </a:r>
            <a:endParaRPr lang="en-US"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863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Bid Leaking and Suppression…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177135"/>
            <a:ext cx="658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Helps a Favored Bidder Gain an Advantage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895600" y="2286000"/>
            <a:ext cx="647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The leaking of information, the signaling to a vendor, or the granting of computer access to confidential information of their competitor’s bids.</a:t>
            </a:r>
          </a:p>
        </p:txBody>
      </p:sp>
    </p:spTree>
    <p:extLst>
      <p:ext uri="{BB962C8B-B14F-4D97-AF65-F5344CB8AC3E}">
        <p14:creationId xmlns:p14="http://schemas.microsoft.com/office/powerpoint/2010/main" val="1668260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Bid Leaking Red Flags…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029200"/>
            <a:ext cx="6583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Red Flags </a:t>
            </a:r>
            <a:r>
              <a:rPr kumimoji="0" lang="en-US" alt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Arial" panose="020B0604020202020204" pitchFamily="34" charset="0"/>
              </a:rPr>
              <a:t>Highligh</a:t>
            </a:r>
            <a:r>
              <a:rPr lang="en-US" altLang="en-US" sz="2400" dirty="0" smtClean="0">
                <a:solidFill>
                  <a:prstClr val="white"/>
                </a:solidFill>
              </a:rPr>
              <a:t>t Potential Areas of Concern in Which to Focus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667000" y="1774210"/>
            <a:ext cx="6934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Winning bid is just under the next lowest bid.</a:t>
            </a: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Bid is very close to the budgeted estimated cost.</a:t>
            </a: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The last bid or a late bid is the winning bid.</a:t>
            </a: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Unauthorized communication between vendor and organization employee, politician, or consultant.</a:t>
            </a:r>
          </a:p>
        </p:txBody>
      </p:sp>
    </p:spTree>
    <p:extLst>
      <p:ext uri="{BB962C8B-B14F-4D97-AF65-F5344CB8AC3E}">
        <p14:creationId xmlns:p14="http://schemas.microsoft.com/office/powerpoint/2010/main" val="3327720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Rigged Specifications…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029200"/>
            <a:ext cx="6583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Appears to Follow Policies, but Significantly Reduces</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Eligible Bids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209800" y="228600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The criteria for equipment, personnel, or services is written in such a way as to exclude all bids and consideration except for the favored vendor.</a:t>
            </a:r>
          </a:p>
        </p:txBody>
      </p:sp>
    </p:spTree>
    <p:extLst>
      <p:ext uri="{BB962C8B-B14F-4D97-AF65-F5344CB8AC3E}">
        <p14:creationId xmlns:p14="http://schemas.microsoft.com/office/powerpoint/2010/main" val="1519930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Rigged Specifications…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177135"/>
            <a:ext cx="658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Sounds Legitimate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743200" y="1905000"/>
            <a:ext cx="6705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Dina worked as the Quality Manager for a large auto manufacturing company in the mid-west United States.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She recently wrote a job description for a position that needed to be filled.  The description was very specific and detailed.</a:t>
            </a:r>
          </a:p>
        </p:txBody>
      </p:sp>
    </p:spTree>
    <p:extLst>
      <p:ext uri="{BB962C8B-B14F-4D97-AF65-F5344CB8AC3E}">
        <p14:creationId xmlns:p14="http://schemas.microsoft.com/office/powerpoint/2010/main" val="2494154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Rigged Specifications…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177135"/>
            <a:ext cx="658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Still</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a:t>
            </a: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Sounds Legitimate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752600" y="1914942"/>
            <a:ext cx="8763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Human resources approved the description and began the search.  At the end of the day, there was only one qualified applicant.</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Human resources screened the applicant and Dina interviewed the individual.  She approved the individual for hire, based upon the qualifications and the interview.</a:t>
            </a:r>
          </a:p>
        </p:txBody>
      </p:sp>
    </p:spTree>
    <p:extLst>
      <p:ext uri="{BB962C8B-B14F-4D97-AF65-F5344CB8AC3E}">
        <p14:creationId xmlns:p14="http://schemas.microsoft.com/office/powerpoint/2010/main" val="1647955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Rigged Specifications…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029200"/>
            <a:ext cx="6583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Difficult to Identify Upfront…Sometimes Unethical Behavior</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Can be Detected Via Social Media</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590800" y="205740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Dina filled the position by hiring her sister-in-law.</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Human Resources was unaware of the relation between the interviewer and the interviewee.</a:t>
            </a:r>
          </a:p>
        </p:txBody>
      </p:sp>
    </p:spTree>
    <p:extLst>
      <p:ext uri="{BB962C8B-B14F-4D97-AF65-F5344CB8AC3E}">
        <p14:creationId xmlns:p14="http://schemas.microsoft.com/office/powerpoint/2010/main" val="105455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Rigged Specifications…Different Example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177135"/>
            <a:ext cx="658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Again,</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This Seems Legitimate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514600" y="2057400"/>
            <a:ext cx="723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Bill is an engineering in a large automotive company.  Bill writes the specifications for the fuel delivery system and battery for the new hybrid vehicle.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The specifications are precise, detailed, and extensive.</a:t>
            </a:r>
          </a:p>
        </p:txBody>
      </p:sp>
    </p:spTree>
    <p:extLst>
      <p:ext uri="{BB962C8B-B14F-4D97-AF65-F5344CB8AC3E}">
        <p14:creationId xmlns:p14="http://schemas.microsoft.com/office/powerpoint/2010/main" val="2943810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Rigged Specifications…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177135"/>
            <a:ext cx="658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Bill May Have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Been Compensated by the Vendor</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971800" y="2057400"/>
            <a:ext cx="6248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Only one company can meet the specifications, and thus wins the bid.</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Bill suddenly retires early, buys a second home, and has decided to enjoy life.</a:t>
            </a:r>
          </a:p>
        </p:txBody>
      </p:sp>
    </p:spTree>
    <p:extLst>
      <p:ext uri="{BB962C8B-B14F-4D97-AF65-F5344CB8AC3E}">
        <p14:creationId xmlns:p14="http://schemas.microsoft.com/office/powerpoint/2010/main" val="2116355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Rigged Specifications…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984903" y="5038605"/>
            <a:ext cx="819203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984903" y="5029200"/>
            <a:ext cx="8192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Bill May Have Purchased Stock in the Vendor…It is Okay to Practice Professional Skepticism</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in Regards to Ethics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743200" y="1981200"/>
            <a:ext cx="678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OR</a:t>
            </a:r>
            <a:r>
              <a:rPr lang="en-US" altLang="en-US" sz="2400"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Only one company can meet the specifications, and thus wins the bid.</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Bill suddenly retires early, buys a second home, and has decided to enjoy life.</a:t>
            </a:r>
          </a:p>
        </p:txBody>
      </p:sp>
    </p:spTree>
    <p:extLst>
      <p:ext uri="{BB962C8B-B14F-4D97-AF65-F5344CB8AC3E}">
        <p14:creationId xmlns:p14="http://schemas.microsoft.com/office/powerpoint/2010/main" val="1936977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Evolution of Fraud Theory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172200"/>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11" name="Rectangle 10"/>
          <p:cNvSpPr/>
          <p:nvPr/>
        </p:nvSpPr>
        <p:spPr>
          <a:xfrm>
            <a:off x="3170238" y="5427509"/>
            <a:ext cx="5821362" cy="5922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5481484"/>
            <a:ext cx="582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Dorminey, Fleming, Riley,</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Kranacher, 2012</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CE5C4-44C3-4320-904C-7F4C2574977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6" name="Text Box 5"/>
          <p:cNvSpPr txBox="1">
            <a:spLocks noChangeArrowheads="1"/>
          </p:cNvSpPr>
          <p:nvPr/>
        </p:nvSpPr>
        <p:spPr bwMode="auto">
          <a:xfrm>
            <a:off x="2338387" y="685800"/>
            <a:ext cx="7467600" cy="954088"/>
          </a:xfrm>
          <a:prstGeom prst="rect">
            <a:avLst/>
          </a:prstGeom>
          <a:noFill/>
          <a:ln w="9525">
            <a:noFill/>
            <a:miter lim="800000"/>
            <a:headEnd/>
            <a:tailEnd/>
          </a:ln>
          <a:effectLst/>
        </p:spPr>
        <p:txBody>
          <a:bodyPr>
            <a:spAutoFit/>
          </a:bodyPr>
          <a:lstStyle/>
          <a:p>
            <a:pPr algn="ctr">
              <a:spcBef>
                <a:spcPct val="50000"/>
              </a:spcBef>
              <a:defRPr/>
            </a:pPr>
            <a:r>
              <a:rPr lang="en-US" sz="2800" i="1" dirty="0">
                <a:cs typeface="Arial" charset="0"/>
              </a:rPr>
              <a:t>Add in Probability (Fraud), Controls and Label the Vector</a:t>
            </a:r>
          </a:p>
        </p:txBody>
      </p:sp>
      <p:sp>
        <p:nvSpPr>
          <p:cNvPr id="17" name="Line 8"/>
          <p:cNvSpPr>
            <a:spLocks noChangeShapeType="1"/>
          </p:cNvSpPr>
          <p:nvPr/>
        </p:nvSpPr>
        <p:spPr bwMode="auto">
          <a:xfrm>
            <a:off x="4014787" y="3810000"/>
            <a:ext cx="4114800" cy="0"/>
          </a:xfrm>
          <a:prstGeom prst="line">
            <a:avLst/>
          </a:prstGeom>
          <a:noFill/>
          <a:ln w="38100">
            <a:solidFill>
              <a:schemeClr val="tx1"/>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9"/>
          <p:cNvSpPr txBox="1">
            <a:spLocks noChangeArrowheads="1"/>
          </p:cNvSpPr>
          <p:nvPr/>
        </p:nvSpPr>
        <p:spPr bwMode="auto">
          <a:xfrm>
            <a:off x="2220912" y="4876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Perpetrator</a:t>
            </a:r>
          </a:p>
        </p:txBody>
      </p:sp>
      <p:sp>
        <p:nvSpPr>
          <p:cNvPr id="19" name="Text Box 10"/>
          <p:cNvSpPr txBox="1">
            <a:spLocks noChangeArrowheads="1"/>
          </p:cNvSpPr>
          <p:nvPr/>
        </p:nvSpPr>
        <p:spPr bwMode="auto">
          <a:xfrm>
            <a:off x="8324850" y="4876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Crime</a:t>
            </a:r>
          </a:p>
        </p:txBody>
      </p:sp>
      <p:sp>
        <p:nvSpPr>
          <p:cNvPr id="20" name="Text Box 11"/>
          <p:cNvSpPr txBox="1">
            <a:spLocks noChangeArrowheads="1"/>
          </p:cNvSpPr>
          <p:nvPr/>
        </p:nvSpPr>
        <p:spPr bwMode="auto">
          <a:xfrm>
            <a:off x="5386387" y="1828800"/>
            <a:ext cx="1371600" cy="584200"/>
          </a:xfrm>
          <a:prstGeom prst="rect">
            <a:avLst/>
          </a:prstGeom>
          <a:noFill/>
          <a:ln w="9525">
            <a:noFill/>
            <a:miter lim="800000"/>
            <a:headEnd/>
            <a:tailEnd/>
          </a:ln>
          <a:effectLst/>
        </p:spPr>
        <p:txBody>
          <a:bodyPr>
            <a:spAutoFit/>
          </a:bodyPr>
          <a:lstStyle/>
          <a:p>
            <a:pPr algn="ctr">
              <a:spcBef>
                <a:spcPct val="50000"/>
              </a:spcBef>
              <a:defRPr/>
            </a:pPr>
            <a:r>
              <a:rPr lang="en-US" sz="1600" u="sng" dirty="0">
                <a:cs typeface="Arial" charset="0"/>
              </a:rPr>
              <a:t>Prevent</a:t>
            </a:r>
            <a:r>
              <a:rPr lang="en-US" sz="1600" dirty="0">
                <a:cs typeface="Arial" charset="0"/>
              </a:rPr>
              <a:t> Controls</a:t>
            </a:r>
          </a:p>
        </p:txBody>
      </p:sp>
      <p:sp>
        <p:nvSpPr>
          <p:cNvPr id="22" name="Line 12"/>
          <p:cNvSpPr>
            <a:spLocks noChangeShapeType="1"/>
          </p:cNvSpPr>
          <p:nvPr/>
        </p:nvSpPr>
        <p:spPr bwMode="auto">
          <a:xfrm>
            <a:off x="6072187" y="2514600"/>
            <a:ext cx="0" cy="1219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Text Box 13"/>
          <p:cNvSpPr txBox="1">
            <a:spLocks noChangeArrowheads="1"/>
          </p:cNvSpPr>
          <p:nvPr/>
        </p:nvSpPr>
        <p:spPr bwMode="auto">
          <a:xfrm>
            <a:off x="7743825" y="1762125"/>
            <a:ext cx="1371600" cy="584200"/>
          </a:xfrm>
          <a:prstGeom prst="rect">
            <a:avLst/>
          </a:prstGeom>
          <a:noFill/>
          <a:ln w="9525">
            <a:noFill/>
            <a:miter lim="800000"/>
            <a:headEnd/>
            <a:tailEnd/>
          </a:ln>
          <a:effectLst/>
        </p:spPr>
        <p:txBody>
          <a:bodyPr>
            <a:spAutoFit/>
          </a:bodyPr>
          <a:lstStyle/>
          <a:p>
            <a:pPr algn="ctr">
              <a:spcBef>
                <a:spcPct val="50000"/>
              </a:spcBef>
              <a:defRPr/>
            </a:pPr>
            <a:r>
              <a:rPr lang="en-US" sz="1600" u="sng" dirty="0">
                <a:cs typeface="Arial" charset="0"/>
              </a:rPr>
              <a:t>Detect</a:t>
            </a:r>
            <a:r>
              <a:rPr lang="en-US" sz="1600" dirty="0">
                <a:cs typeface="Arial" charset="0"/>
              </a:rPr>
              <a:t> Procedures</a:t>
            </a:r>
          </a:p>
        </p:txBody>
      </p:sp>
      <p:sp>
        <p:nvSpPr>
          <p:cNvPr id="31" name="Text Box 14"/>
          <p:cNvSpPr txBox="1">
            <a:spLocks noChangeArrowheads="1"/>
          </p:cNvSpPr>
          <p:nvPr/>
        </p:nvSpPr>
        <p:spPr bwMode="auto">
          <a:xfrm>
            <a:off x="5386387" y="3932238"/>
            <a:ext cx="1600200" cy="369887"/>
          </a:xfrm>
          <a:prstGeom prst="rect">
            <a:avLst/>
          </a:prstGeom>
          <a:noFill/>
          <a:ln w="9525">
            <a:noFill/>
            <a:miter lim="800000"/>
            <a:headEnd/>
            <a:tailEnd/>
          </a:ln>
          <a:effectLst/>
        </p:spPr>
        <p:txBody>
          <a:bodyPr>
            <a:spAutoFit/>
          </a:bodyPr>
          <a:lstStyle/>
          <a:p>
            <a:pPr>
              <a:spcBef>
                <a:spcPct val="50000"/>
              </a:spcBef>
              <a:defRPr/>
            </a:pPr>
            <a:r>
              <a:rPr lang="en-US" sz="1800" i="1" dirty="0">
                <a:cs typeface="Arial" charset="0"/>
              </a:rPr>
              <a:t>Probability</a:t>
            </a:r>
          </a:p>
        </p:txBody>
      </p:sp>
      <p:sp>
        <p:nvSpPr>
          <p:cNvPr id="32" name="Line 15"/>
          <p:cNvSpPr>
            <a:spLocks noChangeShapeType="1"/>
          </p:cNvSpPr>
          <p:nvPr/>
        </p:nvSpPr>
        <p:spPr bwMode="auto">
          <a:xfrm flipH="1">
            <a:off x="8324850" y="2359025"/>
            <a:ext cx="0" cy="5334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16"/>
          <p:cNvSpPr>
            <a:spLocks noChangeShapeType="1"/>
          </p:cNvSpPr>
          <p:nvPr/>
        </p:nvSpPr>
        <p:spPr bwMode="auto">
          <a:xfrm flipH="1">
            <a:off x="6600825" y="2133600"/>
            <a:ext cx="11430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4" name="Group 16"/>
          <p:cNvGrpSpPr>
            <a:grpSpLocks/>
          </p:cNvGrpSpPr>
          <p:nvPr/>
        </p:nvGrpSpPr>
        <p:grpSpPr bwMode="auto">
          <a:xfrm>
            <a:off x="1524000" y="2133600"/>
            <a:ext cx="3021012" cy="2662238"/>
            <a:chOff x="609600" y="3352800"/>
            <a:chExt cx="3200400" cy="2514600"/>
          </a:xfrm>
        </p:grpSpPr>
        <p:sp>
          <p:nvSpPr>
            <p:cNvPr id="35" name="AutoShape 4"/>
            <p:cNvSpPr>
              <a:spLocks noChangeArrowheads="1"/>
            </p:cNvSpPr>
            <p:nvPr/>
          </p:nvSpPr>
          <p:spPr bwMode="auto">
            <a:xfrm>
              <a:off x="609600" y="3352800"/>
              <a:ext cx="3200400" cy="25146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36" name="Line 5"/>
            <p:cNvSpPr>
              <a:spLocks noChangeShapeType="1"/>
            </p:cNvSpPr>
            <p:nvPr/>
          </p:nvSpPr>
          <p:spPr bwMode="auto">
            <a:xfrm flipV="1">
              <a:off x="2214297" y="3352800"/>
              <a:ext cx="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6"/>
            <p:cNvSpPr>
              <a:spLocks noChangeShapeType="1"/>
            </p:cNvSpPr>
            <p:nvPr/>
          </p:nvSpPr>
          <p:spPr bwMode="auto">
            <a:xfrm flipV="1">
              <a:off x="609600" y="4876800"/>
              <a:ext cx="16002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7"/>
            <p:cNvSpPr>
              <a:spLocks noChangeShapeType="1"/>
            </p:cNvSpPr>
            <p:nvPr/>
          </p:nvSpPr>
          <p:spPr bwMode="auto">
            <a:xfrm flipH="1" flipV="1">
              <a:off x="2209800" y="4876800"/>
              <a:ext cx="16002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Text Box 8"/>
            <p:cNvSpPr txBox="1">
              <a:spLocks noChangeArrowheads="1"/>
            </p:cNvSpPr>
            <p:nvPr/>
          </p:nvSpPr>
          <p:spPr bwMode="auto">
            <a:xfrm>
              <a:off x="1223697" y="5149850"/>
              <a:ext cx="1981200" cy="61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Financial Pressure</a:t>
              </a:r>
            </a:p>
          </p:txBody>
        </p:sp>
        <p:sp>
          <p:nvSpPr>
            <p:cNvPr id="40" name="Text Box 9"/>
            <p:cNvSpPr txBox="1">
              <a:spLocks noChangeArrowheads="1"/>
            </p:cNvSpPr>
            <p:nvPr/>
          </p:nvSpPr>
          <p:spPr bwMode="auto">
            <a:xfrm rot="18116373">
              <a:off x="683154" y="4414468"/>
              <a:ext cx="1752600" cy="3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Opportunity</a:t>
              </a:r>
            </a:p>
          </p:txBody>
        </p:sp>
        <p:sp>
          <p:nvSpPr>
            <p:cNvPr id="41" name="Text Box 10"/>
            <p:cNvSpPr txBox="1">
              <a:spLocks noChangeArrowheads="1"/>
            </p:cNvSpPr>
            <p:nvPr/>
          </p:nvSpPr>
          <p:spPr bwMode="auto">
            <a:xfrm rot="3472103">
              <a:off x="1921403" y="4411295"/>
              <a:ext cx="1895475" cy="3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Rationalization</a:t>
              </a:r>
            </a:p>
          </p:txBody>
        </p:sp>
      </p:grpSp>
      <p:grpSp>
        <p:nvGrpSpPr>
          <p:cNvPr id="42" name="Group 24"/>
          <p:cNvGrpSpPr>
            <a:grpSpLocks/>
          </p:cNvGrpSpPr>
          <p:nvPr/>
        </p:nvGrpSpPr>
        <p:grpSpPr bwMode="auto">
          <a:xfrm>
            <a:off x="7673975" y="2262188"/>
            <a:ext cx="2874962" cy="2454275"/>
            <a:chOff x="5257800" y="3352800"/>
            <a:chExt cx="3200400" cy="2514600"/>
          </a:xfrm>
        </p:grpSpPr>
        <p:sp>
          <p:nvSpPr>
            <p:cNvPr id="43" name="AutoShape 12"/>
            <p:cNvSpPr>
              <a:spLocks noChangeArrowheads="1"/>
            </p:cNvSpPr>
            <p:nvPr/>
          </p:nvSpPr>
          <p:spPr bwMode="auto">
            <a:xfrm>
              <a:off x="5257800" y="3352800"/>
              <a:ext cx="3200400" cy="25146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44" name="Line 13"/>
            <p:cNvSpPr>
              <a:spLocks noChangeShapeType="1"/>
            </p:cNvSpPr>
            <p:nvPr/>
          </p:nvSpPr>
          <p:spPr bwMode="auto">
            <a:xfrm flipV="1">
              <a:off x="6858000" y="3352800"/>
              <a:ext cx="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4"/>
            <p:cNvSpPr>
              <a:spLocks noChangeShapeType="1"/>
            </p:cNvSpPr>
            <p:nvPr/>
          </p:nvSpPr>
          <p:spPr bwMode="auto">
            <a:xfrm flipV="1">
              <a:off x="5257800" y="4876800"/>
              <a:ext cx="16002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5"/>
            <p:cNvSpPr>
              <a:spLocks noChangeShapeType="1"/>
            </p:cNvSpPr>
            <p:nvPr/>
          </p:nvSpPr>
          <p:spPr bwMode="auto">
            <a:xfrm flipH="1" flipV="1">
              <a:off x="6858000" y="4876800"/>
              <a:ext cx="1600200" cy="99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Text Box 16"/>
            <p:cNvSpPr txBox="1">
              <a:spLocks noChangeArrowheads="1"/>
            </p:cNvSpPr>
            <p:nvPr/>
          </p:nvSpPr>
          <p:spPr bwMode="auto">
            <a:xfrm>
              <a:off x="5867400" y="5257800"/>
              <a:ext cx="1981200" cy="37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The Act</a:t>
              </a:r>
            </a:p>
          </p:txBody>
        </p:sp>
        <p:sp>
          <p:nvSpPr>
            <p:cNvPr id="48" name="Text Box 17"/>
            <p:cNvSpPr txBox="1">
              <a:spLocks noChangeArrowheads="1"/>
            </p:cNvSpPr>
            <p:nvPr/>
          </p:nvSpPr>
          <p:spPr bwMode="auto">
            <a:xfrm rot="18116373">
              <a:off x="5326857" y="4404530"/>
              <a:ext cx="1752600" cy="41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Concealment</a:t>
              </a:r>
            </a:p>
          </p:txBody>
        </p:sp>
        <p:sp>
          <p:nvSpPr>
            <p:cNvPr id="49" name="Text Box 18"/>
            <p:cNvSpPr txBox="1">
              <a:spLocks noChangeArrowheads="1"/>
            </p:cNvSpPr>
            <p:nvPr/>
          </p:nvSpPr>
          <p:spPr bwMode="auto">
            <a:xfrm rot="3472103">
              <a:off x="6565106" y="4401357"/>
              <a:ext cx="1895475" cy="41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cs typeface="Arial" panose="020B0604020202020204" pitchFamily="34" charset="0"/>
                </a:defRPr>
              </a:lvl1pPr>
              <a:lvl2pPr marL="742950" indent="-285750" eaLnBrk="0" hangingPunct="0">
                <a:defRPr sz="2400">
                  <a:solidFill>
                    <a:schemeClr val="tx1"/>
                  </a:solidFill>
                  <a:latin typeface="Verdana" panose="020B0604030504040204" pitchFamily="34" charset="0"/>
                  <a:cs typeface="Arial" panose="020B0604020202020204" pitchFamily="34" charset="0"/>
                </a:defRPr>
              </a:lvl2pPr>
              <a:lvl3pPr marL="1143000" indent="-228600" eaLnBrk="0" hangingPunct="0">
                <a:defRPr sz="2400">
                  <a:solidFill>
                    <a:schemeClr val="tx1"/>
                  </a:solidFill>
                  <a:latin typeface="Verdana" panose="020B0604030504040204" pitchFamily="34" charset="0"/>
                  <a:cs typeface="Arial" panose="020B0604020202020204" pitchFamily="34" charset="0"/>
                </a:defRPr>
              </a:lvl3pPr>
              <a:lvl4pPr marL="1600200" indent="-228600" eaLnBrk="0" hangingPunct="0">
                <a:defRPr sz="2400">
                  <a:solidFill>
                    <a:schemeClr val="tx1"/>
                  </a:solidFill>
                  <a:latin typeface="Verdana" panose="020B0604030504040204" pitchFamily="34" charset="0"/>
                  <a:cs typeface="Arial" panose="020B0604020202020204" pitchFamily="34" charset="0"/>
                </a:defRPr>
              </a:lvl4pPr>
              <a:lvl5pPr marL="2057400" indent="-228600" eaLnBrk="0" hangingPunct="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1800"/>
                <a:t>Conversion</a:t>
              </a:r>
            </a:p>
          </p:txBody>
        </p:sp>
      </p:grpSp>
      <p:sp>
        <p:nvSpPr>
          <p:cNvPr id="5" name="Rectangle 4"/>
          <p:cNvSpPr/>
          <p:nvPr/>
        </p:nvSpPr>
        <p:spPr>
          <a:xfrm>
            <a:off x="1143000" y="1762125"/>
            <a:ext cx="3713492" cy="348456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1828800"/>
            <a:ext cx="3581400"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Individual Characteristics – Measures, Constructs, Ability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80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Unjustified Sole Source Awards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177135"/>
            <a:ext cx="658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Commonly Used to Avoid Competition</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05000" y="1905000"/>
            <a:ext cx="8534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Ignoring competitive bids</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Steering contracts to favored bidders</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Falsifying bid information or data to disqualify legitimate bidders</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Splitting bids to avoid competitive bidding thresholds</a:t>
            </a:r>
          </a:p>
        </p:txBody>
      </p:sp>
    </p:spTree>
    <p:extLst>
      <p:ext uri="{BB962C8B-B14F-4D97-AF65-F5344CB8AC3E}">
        <p14:creationId xmlns:p14="http://schemas.microsoft.com/office/powerpoint/2010/main" val="1254573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Unjustified Sole Source Awards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789238" y="5177135"/>
            <a:ext cx="658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Highlights Area of Ethical Concern</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362200" y="1905000"/>
            <a:ext cx="8001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Awards contravene procurement policies</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Pattern of such awards to one or a few bidders, approved by the same person</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Request for bids mailed only to one vendor</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Repair or maintenance contracts tied to the original bidder.</a:t>
            </a:r>
          </a:p>
        </p:txBody>
      </p:sp>
    </p:spTree>
    <p:extLst>
      <p:ext uri="{BB962C8B-B14F-4D97-AF65-F5344CB8AC3E}">
        <p14:creationId xmlns:p14="http://schemas.microsoft.com/office/powerpoint/2010/main" val="202552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Unjustified Sole Source Awards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332038" y="5029200"/>
            <a:ext cx="7497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ABC Did Not</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Plan on Making Money on the First Contract, But Make a Fortune on the Second Contract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667000" y="1981200"/>
            <a:ext cx="6934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Dan in purchasing awarded a contract to ABC Equipment for the installation of several furnaces.</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ABC was clearly the low bidder on the contract.</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Dan also then awards ABC as the sole maintenance contractor for the furnaces on an evergreen basis.</a:t>
            </a:r>
          </a:p>
        </p:txBody>
      </p:sp>
    </p:spTree>
    <p:extLst>
      <p:ext uri="{BB962C8B-B14F-4D97-AF65-F5344CB8AC3E}">
        <p14:creationId xmlns:p14="http://schemas.microsoft.com/office/powerpoint/2010/main" val="2834553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How Do Suppliers Potentially Divide Up the Market?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77135"/>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Often Regionally Monopolistic Behavior</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6" name="Text Box 8"/>
          <p:cNvSpPr txBox="1">
            <a:spLocks noChangeArrowheads="1"/>
          </p:cNvSpPr>
          <p:nvPr/>
        </p:nvSpPr>
        <p:spPr bwMode="auto">
          <a:xfrm>
            <a:off x="2057400" y="1958975"/>
            <a:ext cx="812177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Extensive use of shell companies…perhaps there are not “multiple” companies or bidders.</a:t>
            </a: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The elimination of multiple vendors through anti-competitive measures or acquisition.</a:t>
            </a: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Some suppliers withdraw or refuse to bid.</a:t>
            </a:r>
          </a:p>
        </p:txBody>
      </p:sp>
    </p:spTree>
    <p:extLst>
      <p:ext uri="{BB962C8B-B14F-4D97-AF65-F5344CB8AC3E}">
        <p14:creationId xmlns:p14="http://schemas.microsoft.com/office/powerpoint/2010/main" val="1600533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What Can Organizations Do?</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77135"/>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True Competition Usually Solves the Problem</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676400"/>
            <a:ext cx="8229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Network with purchasing peers to identify problem vendors.</a:t>
            </a: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Better information on the </a:t>
            </a:r>
            <a:r>
              <a:rPr lang="en-US" altLang="en-US" sz="2400" dirty="0" smtClean="0">
                <a:latin typeface="Times New Roman" panose="02020603050405020304" pitchFamily="18" charset="0"/>
                <a:cs typeface="Times New Roman" panose="02020603050405020304" pitchFamily="18" charset="0"/>
              </a:rPr>
              <a:t>supplier – deep dive!</a:t>
            </a:r>
            <a:endParaRPr lang="en-US" altLang="en-US" sz="2400" dirty="0">
              <a:latin typeface="Times New Roman" panose="02020603050405020304" pitchFamily="18" charset="0"/>
              <a:cs typeface="Times New Roman" panose="02020603050405020304" pitchFamily="18" charset="0"/>
            </a:endParaRP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Globally </a:t>
            </a:r>
            <a:r>
              <a:rPr lang="en-US" altLang="en-US" sz="2400" dirty="0" smtClean="0">
                <a:latin typeface="Times New Roman" panose="02020603050405020304" pitchFamily="18" charset="0"/>
                <a:cs typeface="Times New Roman" panose="02020603050405020304" pitchFamily="18" charset="0"/>
              </a:rPr>
              <a:t>source or possibly out of the region.</a:t>
            </a:r>
            <a:endParaRPr lang="en-US" altLang="en-US" sz="2400" dirty="0">
              <a:latin typeface="Times New Roman" panose="02020603050405020304" pitchFamily="18" charset="0"/>
              <a:cs typeface="Times New Roman" panose="02020603050405020304" pitchFamily="18" charset="0"/>
            </a:endParaRP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Attend trade fairs to learn about other competitive suppliers.</a:t>
            </a:r>
          </a:p>
          <a:p>
            <a:pPr marL="342900" indent="-342900"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Develop another supplier – good supply chain management.</a:t>
            </a:r>
          </a:p>
        </p:txBody>
      </p:sp>
    </p:spTree>
    <p:extLst>
      <p:ext uri="{BB962C8B-B14F-4D97-AF65-F5344CB8AC3E}">
        <p14:creationId xmlns:p14="http://schemas.microsoft.com/office/powerpoint/2010/main" val="1931950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Implications…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029200"/>
            <a:ext cx="7315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What Happens When Your Vendors Have Unethical</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Suppliers?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600200"/>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1" fontAlgn="auto" latinLnBrk="0" hangingPunct="1">
              <a:lnSpc>
                <a:spcPct val="100000"/>
              </a:lnSpc>
              <a:spcBef>
                <a:spcPct val="50000"/>
              </a:spcBef>
              <a:spcAft>
                <a:spcPts val="0"/>
              </a:spcAft>
              <a:buClrTx/>
              <a:buSzTx/>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Monitor and measure external risk as it relates to Procurement, including ethical risks</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Identify risks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altLang="en-US" sz="2400" dirty="0" smtClean="0">
                <a:solidFill>
                  <a:prstClr val="black"/>
                </a:solidFill>
                <a:latin typeface="Times New Roman" panose="02020603050405020304" pitchFamily="18" charset="0"/>
                <a:cs typeface="Times New Roman" panose="02020603050405020304" pitchFamily="18" charset="0"/>
              </a:rPr>
              <a:t>What is the risk’s impact to my supply chain?</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What</a:t>
            </a:r>
            <a:r>
              <a:rPr kumimoji="0" lang="en-US" altLang="en-US"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is the likelihood of the risk occurring?</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altLang="en-US" sz="2400" baseline="0" dirty="0" smtClean="0">
                <a:solidFill>
                  <a:prstClr val="black"/>
                </a:solidFill>
                <a:latin typeface="Times New Roman" panose="02020603050405020304" pitchFamily="18" charset="0"/>
                <a:cs typeface="Times New Roman" panose="02020603050405020304" pitchFamily="18" charset="0"/>
              </a:rPr>
              <a:t>What</a:t>
            </a:r>
            <a:r>
              <a:rPr lang="en-US" altLang="en-US" sz="2400" dirty="0" smtClean="0">
                <a:solidFill>
                  <a:prstClr val="black"/>
                </a:solidFill>
                <a:latin typeface="Times New Roman" panose="02020603050405020304" pitchFamily="18" charset="0"/>
                <a:cs typeface="Times New Roman" panose="02020603050405020304" pitchFamily="18" charset="0"/>
              </a:rPr>
              <a:t> are the risk priorities?</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26621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Implications…Vendor Management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029200"/>
            <a:ext cx="7315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Unethical Practices include Corruption, False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Claims, Counterfeit Products, etc.</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600200"/>
            <a:ext cx="82296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Control costs and improve service with reasonable assurance as to ethical standing of supplier</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Conduct vendor due diligence and background checks</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Vendor </a:t>
            </a:r>
            <a:r>
              <a:rPr lang="en-US" altLang="en-US" sz="2400" dirty="0" smtClean="0">
                <a:latin typeface="Times New Roman" panose="02020603050405020304" pitchFamily="18" charset="0"/>
                <a:cs typeface="Times New Roman" panose="02020603050405020304" pitchFamily="18" charset="0"/>
              </a:rPr>
              <a:t>questionnaires (past issues, from where and whom they source, etc.)</a:t>
            </a:r>
            <a:endParaRPr lang="en-US" alt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Vendor review and compliance committees for retention</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Identify their risks and manage via contracts</a:t>
            </a:r>
          </a:p>
        </p:txBody>
      </p:sp>
    </p:spTree>
    <p:extLst>
      <p:ext uri="{BB962C8B-B14F-4D97-AF65-F5344CB8AC3E}">
        <p14:creationId xmlns:p14="http://schemas.microsoft.com/office/powerpoint/2010/main" val="357745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Implications…Vendor Management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Insist</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on Right to Audit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600200"/>
            <a:ext cx="82296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Items to consider for contracts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085850" lvl="1"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Compliance with the </a:t>
            </a:r>
            <a:r>
              <a:rPr lang="en-US" altLang="en-US" sz="2400" dirty="0" smtClean="0">
                <a:latin typeface="Times New Roman" panose="02020603050405020304" pitchFamily="18" charset="0"/>
                <a:cs typeface="Times New Roman" panose="02020603050405020304" pitchFamily="18" charset="0"/>
              </a:rPr>
              <a:t>law and </a:t>
            </a:r>
            <a:r>
              <a:rPr lang="en-US" altLang="en-US" sz="2400" dirty="0">
                <a:latin typeface="Times New Roman" panose="02020603050405020304" pitchFamily="18" charset="0"/>
                <a:cs typeface="Times New Roman" panose="02020603050405020304" pitchFamily="18" charset="0"/>
              </a:rPr>
              <a:t>professional </a:t>
            </a:r>
            <a:r>
              <a:rPr lang="en-US" altLang="en-US" sz="2400" dirty="0" smtClean="0">
                <a:latin typeface="Times New Roman" panose="02020603050405020304" pitchFamily="18" charset="0"/>
                <a:cs typeface="Times New Roman" panose="02020603050405020304" pitchFamily="18" charset="0"/>
              </a:rPr>
              <a:t>standards, including Codes of Conduct</a:t>
            </a:r>
            <a:endParaRPr lang="en-US" altLang="en-US" sz="2400" dirty="0">
              <a:latin typeface="Times New Roman" panose="02020603050405020304" pitchFamily="18" charset="0"/>
              <a:cs typeface="Times New Roman" panose="02020603050405020304" pitchFamily="18" charset="0"/>
            </a:endParaRPr>
          </a:p>
          <a:p>
            <a:pPr marL="1085850" lvl="1"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Indemnification clauses</a:t>
            </a:r>
          </a:p>
          <a:p>
            <a:pPr marL="1085850" lvl="1"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Insurance</a:t>
            </a:r>
          </a:p>
          <a:p>
            <a:pPr marL="1085850" lvl="1"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Limits on liability</a:t>
            </a:r>
          </a:p>
          <a:p>
            <a:pPr marL="1085850" lvl="1"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Conflicts of interest</a:t>
            </a:r>
          </a:p>
          <a:p>
            <a:pPr marL="1085850" lvl="1"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Contract default, termination, and renewal</a:t>
            </a:r>
          </a:p>
        </p:txBody>
      </p:sp>
    </p:spTree>
    <p:extLst>
      <p:ext uri="{BB962C8B-B14F-4D97-AF65-F5344CB8AC3E}">
        <p14:creationId xmlns:p14="http://schemas.microsoft.com/office/powerpoint/2010/main" val="1321556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Implications…Vendor Management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Not a “One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and Done” Process – Perform Regularly</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600200"/>
            <a:ext cx="82296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Items to consider on</a:t>
            </a:r>
            <a:r>
              <a:rPr kumimoji="0" lang="en-US" altLang="en-US"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 on-going basis</a:t>
            </a: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Monitor watch lists for the vendor and their key personnel</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Confirm physical addresses and perform site visits</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Compare vendor addresses against employee addresses </a:t>
            </a:r>
            <a:r>
              <a:rPr lang="en-US" altLang="en-US" sz="2400" i="1" dirty="0">
                <a:latin typeface="Times New Roman" panose="02020603050405020304" pitchFamily="18" charset="0"/>
                <a:cs typeface="Times New Roman" panose="02020603050405020304" pitchFamily="18" charset="0"/>
              </a:rPr>
              <a:t>and</a:t>
            </a:r>
            <a:r>
              <a:rPr lang="en-US" altLang="en-US" sz="2400" dirty="0">
                <a:latin typeface="Times New Roman" panose="02020603050405020304" pitchFamily="18" charset="0"/>
                <a:cs typeface="Times New Roman" panose="02020603050405020304" pitchFamily="18" charset="0"/>
              </a:rPr>
              <a:t> other vendor addresses</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Obtain vendor’s policies and procedures on fraud, governance, and compliance</a:t>
            </a:r>
          </a:p>
        </p:txBody>
      </p:sp>
    </p:spTree>
    <p:extLst>
      <p:ext uri="{BB962C8B-B14F-4D97-AF65-F5344CB8AC3E}">
        <p14:creationId xmlns:p14="http://schemas.microsoft.com/office/powerpoint/2010/main" val="233818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Implications…Vendor Management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Not a “One and Done” Process – Perform Regularly</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600200"/>
            <a:ext cx="82296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Items to consider on an on-going basis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Review vendor’s financial data</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Review vendor’s banking information</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Review any vendor legal difficulties with the appropriate government agencies</a:t>
            </a:r>
          </a:p>
        </p:txBody>
      </p:sp>
    </p:spTree>
    <p:extLst>
      <p:ext uri="{BB962C8B-B14F-4D97-AF65-F5344CB8AC3E}">
        <p14:creationId xmlns:p14="http://schemas.microsoft.com/office/powerpoint/2010/main" val="399611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Ethics Overview</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Agenda for the </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remainder of the hour</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broken into three topics…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1" name="Rectangle 10"/>
          <p:cNvSpPr/>
          <p:nvPr/>
        </p:nvSpPr>
        <p:spPr>
          <a:xfrm>
            <a:off x="3170238" y="4876800"/>
            <a:ext cx="5821362"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More of an “All Encompassing” View to Organizational </a:t>
            </a:r>
            <a:r>
              <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rPr>
              <a:t>E</a:t>
            </a:r>
            <a:r>
              <a:rPr kumimoji="0" lang="en-US" alt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Arial" panose="020B0604020202020204" pitchFamily="34" charset="0"/>
              </a:rPr>
              <a:t>thics</a:t>
            </a: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 Not Just CPA Firms!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5" name="TextBox 4"/>
          <p:cNvSpPr txBox="1"/>
          <p:nvPr/>
        </p:nvSpPr>
        <p:spPr>
          <a:xfrm>
            <a:off x="2514600" y="1905000"/>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Beginning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2438400" y="3124200"/>
            <a:ext cx="198120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Know Your Suppliers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Purchasing and Supply Chain Threats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5181600" y="3124200"/>
            <a:ext cx="198120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Know Yourself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Internal Threats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7924800" y="3124200"/>
            <a:ext cx="220980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Know Your Customers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Sales, Salesforce, and Receivable Threats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2438400" y="16764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2514600" y="1915180"/>
            <a:ext cx="190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Payroll</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5257800" y="1905000"/>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Beginning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5181600" y="16764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5257800" y="1752600"/>
            <a:ext cx="1905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Accounts Payable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8001000" y="1905000"/>
            <a:ext cx="182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Beginning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p:cNvSpPr/>
          <p:nvPr/>
        </p:nvSpPr>
        <p:spPr>
          <a:xfrm>
            <a:off x="7924800" y="16764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8001000" y="1752600"/>
            <a:ext cx="1905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Accounts Receivable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479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Supply Chain Implications…Vendor Management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Crucial Supply Chain Management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728043"/>
            <a:ext cx="82296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Items to consider for processes: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Create a procurement checklist </a:t>
            </a:r>
            <a:r>
              <a:rPr lang="en-US" altLang="en-US" sz="2400" i="1" dirty="0" smtClean="0">
                <a:latin typeface="Times New Roman" panose="02020603050405020304" pitchFamily="18" charset="0"/>
                <a:cs typeface="Times New Roman" panose="02020603050405020304" pitchFamily="18" charset="0"/>
              </a:rPr>
              <a:t>that includes ethical aspects </a:t>
            </a:r>
            <a:r>
              <a:rPr lang="en-US" altLang="en-US" sz="2400" dirty="0" smtClean="0">
                <a:latin typeface="Times New Roman" panose="02020603050405020304" pitchFamily="18" charset="0"/>
                <a:cs typeface="Times New Roman" panose="02020603050405020304" pitchFamily="18" charset="0"/>
              </a:rPr>
              <a:t>with </a:t>
            </a:r>
            <a:r>
              <a:rPr lang="en-US" altLang="en-US" sz="2400" dirty="0">
                <a:latin typeface="Times New Roman" panose="02020603050405020304" pitchFamily="18" charset="0"/>
                <a:cs typeface="Times New Roman" panose="02020603050405020304" pitchFamily="18" charset="0"/>
              </a:rPr>
              <a:t>parameters based upon your organization’s appetite for risk</a:t>
            </a:r>
          </a:p>
          <a:p>
            <a:pPr marL="342900" indent="-342900">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Determine </a:t>
            </a:r>
            <a:r>
              <a:rPr lang="en-US" altLang="en-US" sz="2400" dirty="0">
                <a:latin typeface="Times New Roman" panose="02020603050405020304" pitchFamily="18" charset="0"/>
                <a:cs typeface="Times New Roman" panose="02020603050405020304" pitchFamily="18" charset="0"/>
              </a:rPr>
              <a:t>who will become an approved vendor from your risk assessment</a:t>
            </a:r>
          </a:p>
          <a:p>
            <a:pPr marL="342900" indent="-342900">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Re-assess </a:t>
            </a:r>
            <a:r>
              <a:rPr lang="en-US" altLang="en-US" sz="2400" dirty="0">
                <a:latin typeface="Times New Roman" panose="02020603050405020304" pitchFamily="18" charset="0"/>
                <a:cs typeface="Times New Roman" panose="02020603050405020304" pitchFamily="18" charset="0"/>
              </a:rPr>
              <a:t>periodically to protect the organization</a:t>
            </a:r>
          </a:p>
        </p:txBody>
      </p:sp>
    </p:spTree>
    <p:extLst>
      <p:ext uri="{BB962C8B-B14F-4D97-AF65-F5344CB8AC3E}">
        <p14:creationId xmlns:p14="http://schemas.microsoft.com/office/powerpoint/2010/main" val="2829427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Red Flags…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Establish a Process and Routine to Monitor Red Flags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728043"/>
            <a:ext cx="8534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Payments to contractors not on approved vendor list</a:t>
            </a: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Vendors not in business directories</a:t>
            </a: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Addresses:  </a:t>
            </a:r>
          </a:p>
          <a:p>
            <a:pPr lvl="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Residential, PO Box, incorrect, multiple addresses, employee addresses, or addresses that match another vendor.</a:t>
            </a:r>
          </a:p>
        </p:txBody>
      </p:sp>
    </p:spTree>
    <p:extLst>
      <p:ext uri="{BB962C8B-B14F-4D97-AF65-F5344CB8AC3E}">
        <p14:creationId xmlns:p14="http://schemas.microsoft.com/office/powerpoint/2010/main" val="117283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Red Flags For Potential</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Fraud That May Indicate Unethical Supplier Behavior</a:t>
            </a: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Establish a Process and Routine to Monitor Red Flags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882676"/>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Invoices for unspecified or poorly defined services</a:t>
            </a: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Unnumbered or sequentially numbered vendor invoices</a:t>
            </a: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Vendor uses unfamiliar contractors</a:t>
            </a: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Vendors with similar names</a:t>
            </a:r>
          </a:p>
          <a:p>
            <a:pPr marL="233363" indent="-233363">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Vendor fails to submit an identification number</a:t>
            </a:r>
          </a:p>
        </p:txBody>
      </p:sp>
    </p:spTree>
    <p:extLst>
      <p:ext uri="{BB962C8B-B14F-4D97-AF65-F5344CB8AC3E}">
        <p14:creationId xmlns:p14="http://schemas.microsoft.com/office/powerpoint/2010/main" val="71341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Red Flags For Potential Fraud That May Indicate Unethical Supplier Behavior…</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Establish a Process and Routine to Monitor Red Flags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882676"/>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Unexplained increase in volumes of purchases</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Unexplained variances from purchase orders in product specifications</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Poor, illegible, or missing documentation supporting a vendor payment</a:t>
            </a:r>
          </a:p>
        </p:txBody>
      </p:sp>
    </p:spTree>
    <p:extLst>
      <p:ext uri="{BB962C8B-B14F-4D97-AF65-F5344CB8AC3E}">
        <p14:creationId xmlns:p14="http://schemas.microsoft.com/office/powerpoint/2010/main" val="2843609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Red Flags For Potential Fraud That May Indicate Unethical Supplier Behavior…</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81600"/>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Establish a Process and Routine to Monitor Red Flags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81200" y="1752600"/>
            <a:ext cx="883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Large billings broken into multiple smaller invoices that fall just below a threshold limit</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Invoices with even amounts for materials</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Invoices with specific non-even amounts for service contracts that are unexpected</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Check for an out-of-town vendor cashed locally</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Examine expense variances to budget</a:t>
            </a:r>
          </a:p>
        </p:txBody>
      </p:sp>
    </p:spTree>
    <p:extLst>
      <p:ext uri="{BB962C8B-B14F-4D97-AF65-F5344CB8AC3E}">
        <p14:creationId xmlns:p14="http://schemas.microsoft.com/office/powerpoint/2010/main" val="258412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029200"/>
            <a:ext cx="7315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Capital is Primarily Debt,</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Personal Funds, and Financing from Family and Friends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2057400" y="1828800"/>
            <a:ext cx="281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MSHG is in the real estate and real estate development business in a college town.</a:t>
            </a:r>
          </a:p>
        </p:txBody>
      </p:sp>
      <p:pic>
        <p:nvPicPr>
          <p:cNvPr id="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1828800"/>
            <a:ext cx="492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757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029200"/>
            <a:ext cx="7315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Some Which Were Refurbished</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and Others Slated for Demolition</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990600" y="2100263"/>
            <a:ext cx="2819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In the first year, MSHG acquired several dilapidated properties.</a:t>
            </a:r>
          </a:p>
        </p:txBody>
      </p:sp>
      <p:pic>
        <p:nvPicPr>
          <p:cNvPr id="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066800"/>
            <a:ext cx="28384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29638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2963863"/>
            <a:ext cx="29241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11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23035" y="5177135"/>
            <a:ext cx="7315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In the First Year This</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Worked Well</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524000" y="2052638"/>
            <a:ext cx="2819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MSHG used subcontractors to work on the properties.</a:t>
            </a:r>
          </a:p>
        </p:txBody>
      </p:sp>
      <p:pic>
        <p:nvPicPr>
          <p:cNvPr id="1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1066800"/>
            <a:ext cx="23780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2962275"/>
            <a:ext cx="271303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2962275"/>
            <a:ext cx="23780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1095375"/>
            <a:ext cx="2860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213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941638" y="5029200"/>
            <a:ext cx="6278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Ace Hired Subcontractors With Ambiguous Contract Terms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 name="Text Box 8"/>
          <p:cNvSpPr txBox="1">
            <a:spLocks noChangeArrowheads="1"/>
          </p:cNvSpPr>
          <p:nvPr/>
        </p:nvSpPr>
        <p:spPr bwMode="auto">
          <a:xfrm>
            <a:off x="1828800" y="2035175"/>
            <a:ext cx="3352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In the second year MSHG hired a lead contractor, ACE, to develop and build an apartment building on three properties.</a:t>
            </a:r>
          </a:p>
        </p:txBody>
      </p:sp>
      <p:pic>
        <p:nvPicPr>
          <p:cNvPr id="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2" y="1752600"/>
            <a:ext cx="4008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793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941638" y="5177135"/>
            <a:ext cx="6278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This Was More Than MSHG Could Afford</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1905000" y="1741488"/>
            <a:ext cx="33528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Ace did not ask for contract modifications, but the subcontractors did.</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Escalation costs were approximately 30%.</a:t>
            </a: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2687" y="1676400"/>
            <a:ext cx="42529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944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Payroll</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11" name="Rectangle 10"/>
          <p:cNvSpPr/>
          <p:nvPr/>
        </p:nvSpPr>
        <p:spPr>
          <a:xfrm>
            <a:off x="3170238" y="4876800"/>
            <a:ext cx="5821362" cy="609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I Think</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We Have All Been There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987" y="1981200"/>
            <a:ext cx="7820025" cy="2276475"/>
          </a:xfrm>
          <a:prstGeom prst="rect">
            <a:avLst/>
          </a:prstGeom>
        </p:spPr>
      </p:pic>
    </p:spTree>
    <p:extLst>
      <p:ext uri="{BB962C8B-B14F-4D97-AF65-F5344CB8AC3E}">
        <p14:creationId xmlns:p14="http://schemas.microsoft.com/office/powerpoint/2010/main" val="302853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941638" y="5177135"/>
            <a:ext cx="6278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Ace Owned the Subcontractors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3" name="Text Box 8"/>
          <p:cNvSpPr txBox="1">
            <a:spLocks noChangeArrowheads="1"/>
          </p:cNvSpPr>
          <p:nvPr/>
        </p:nvSpPr>
        <p:spPr bwMode="auto">
          <a:xfrm>
            <a:off x="1905000" y="1647825"/>
            <a:ext cx="3352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MSHG sought help from the bank with whom they had the financing.</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The bank uncovered the relationship of Ace to the subcontractors.</a:t>
            </a:r>
          </a:p>
        </p:txBody>
      </p:sp>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1262" y="1371600"/>
            <a:ext cx="4148138"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21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941638" y="5029200"/>
            <a:ext cx="6278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Unethical Behavior Can Impact Multiple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Stakeholders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514600" y="1794808"/>
            <a:ext cx="7239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How might this have been prevented in the first place?</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Why would the bank, a third party, be willing to help?</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Contractors regularly have subcontractors…Do you monitor and investigate them?</a:t>
            </a:r>
          </a:p>
        </p:txBody>
      </p:sp>
    </p:spTree>
    <p:extLst>
      <p:ext uri="{BB962C8B-B14F-4D97-AF65-F5344CB8AC3E}">
        <p14:creationId xmlns:p14="http://schemas.microsoft.com/office/powerpoint/2010/main" val="322390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Contract Changes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941638" y="5029200"/>
            <a:ext cx="6278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This Will Be the Crucial Document if the Vendor Does Not Work Out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981200" y="1677412"/>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Beware of ambiguity in the contract regarding specifications, payment terms, and performance</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Beware of small, sneaky changes to a contract before signing it</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The changes can be additions, or</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The changes can be </a:t>
            </a:r>
            <a:r>
              <a:rPr lang="en-US" altLang="en-US" sz="2400" i="1" u="sng" dirty="0">
                <a:latin typeface="Times New Roman" panose="02020603050405020304" pitchFamily="18" charset="0"/>
                <a:cs typeface="Times New Roman" panose="02020603050405020304" pitchFamily="18" charset="0"/>
              </a:rPr>
              <a:t>deletions</a:t>
            </a:r>
            <a:r>
              <a:rPr lang="en-US" altLang="en-US" sz="2400" dirty="0">
                <a:latin typeface="Times New Roman" panose="02020603050405020304" pitchFamily="18" charset="0"/>
                <a:cs typeface="Times New Roman" panose="02020603050405020304" pitchFamily="18" charset="0"/>
              </a:rPr>
              <a:t>, too!</a:t>
            </a:r>
          </a:p>
          <a:p>
            <a:pPr eaLnBrk="1" hangingPunct="1">
              <a:spcBef>
                <a:spcPct val="50000"/>
              </a:spcBef>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607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Product Substitution</a:t>
            </a:r>
            <a:r>
              <a:rPr kumimoji="0" lang="en-US" altLang="en-US" sz="3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 and Change Order Abuse…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029200"/>
            <a:ext cx="734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Unethical Behavior With</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Regard to the Price May Be Caught by AP, but Specification is More Difficult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1" name="Text Box 8"/>
          <p:cNvSpPr txBox="1">
            <a:spLocks noChangeArrowheads="1"/>
          </p:cNvSpPr>
          <p:nvPr/>
        </p:nvSpPr>
        <p:spPr bwMode="auto">
          <a:xfrm>
            <a:off x="2743200" y="1851025"/>
            <a:ext cx="6705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400" dirty="0" smtClean="0">
                <a:latin typeface="Times New Roman" panose="02020603050405020304" pitchFamily="18" charset="0"/>
                <a:cs typeface="Times New Roman" panose="02020603050405020304" pitchFamily="18" charset="0"/>
              </a:rPr>
              <a:t>After the contract, the vendor:</a:t>
            </a:r>
          </a:p>
          <a:p>
            <a:pPr marL="342900" indent="-342900" eaLnBrk="1" hangingPunct="1">
              <a:spcBef>
                <a:spcPct val="50000"/>
              </a:spcBef>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Increases their price</a:t>
            </a:r>
          </a:p>
          <a:p>
            <a:pPr marL="342900" indent="-342900" eaLnBrk="1" hangingPunct="1">
              <a:spcBef>
                <a:spcPct val="50000"/>
              </a:spcBef>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Improperly extends or expands the contract</a:t>
            </a:r>
          </a:p>
          <a:p>
            <a:pPr marL="342900" indent="-342900" eaLnBrk="1" hangingPunct="1">
              <a:spcBef>
                <a:spcPct val="50000"/>
              </a:spcBef>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Changes the specification of the product without consultation</a:t>
            </a:r>
          </a:p>
        </p:txBody>
      </p:sp>
    </p:spTree>
    <p:extLst>
      <p:ext uri="{BB962C8B-B14F-4D97-AF65-F5344CB8AC3E}">
        <p14:creationId xmlns:p14="http://schemas.microsoft.com/office/powerpoint/2010/main" val="1047365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Product Substitution and Change Order Abuse…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029200"/>
            <a:ext cx="734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Sneaky, Unethical Process Abuse by Vendors…Keep Track of Vendors Who Do This!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752600" y="1645146"/>
            <a:ext cx="101346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US" altLang="en-US" sz="2400" dirty="0" smtClean="0">
                <a:latin typeface="Times New Roman" panose="02020603050405020304" pitchFamily="18" charset="0"/>
                <a:cs typeface="Times New Roman" panose="02020603050405020304" pitchFamily="18" charset="0"/>
              </a:rPr>
              <a:t>What Can Organizations Do?</a:t>
            </a:r>
          </a:p>
          <a:p>
            <a:pPr marL="342900" indent="-342900" eaLnBrk="1" hangingPunct="1">
              <a:spcBef>
                <a:spcPts val="600"/>
              </a:spcBef>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Educate </a:t>
            </a:r>
            <a:r>
              <a:rPr lang="en-US" altLang="en-US" sz="2400" dirty="0">
                <a:latin typeface="Times New Roman" panose="02020603050405020304" pitchFamily="18" charset="0"/>
                <a:cs typeface="Times New Roman" panose="02020603050405020304" pitchFamily="18" charset="0"/>
              </a:rPr>
              <a:t>procurement employees as to scheme</a:t>
            </a:r>
          </a:p>
          <a:p>
            <a:pPr marL="342900" indent="-342900" eaLnBrk="1" hangingPunct="1">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Review all proposed change orders involving price and specifications</a:t>
            </a:r>
          </a:p>
          <a:p>
            <a:pPr marL="342900" indent="-342900" eaLnBrk="1" hangingPunct="1">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Monitor the number of change orders per contract</a:t>
            </a:r>
          </a:p>
          <a:p>
            <a:pPr marL="342900" indent="-342900" eaLnBrk="1" hangingPunct="1">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Review for patterns in change orders by vendor, Purchasing, Engineering, or IT</a:t>
            </a:r>
          </a:p>
          <a:p>
            <a:pPr marL="342900" indent="-342900" eaLnBrk="1" hangingPunct="1">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Review approval levels for change </a:t>
            </a:r>
            <a:r>
              <a:rPr lang="en-US" altLang="en-US" sz="2400" dirty="0" smtClean="0">
                <a:latin typeface="Times New Roman" panose="02020603050405020304" pitchFamily="18" charset="0"/>
                <a:cs typeface="Times New Roman" panose="02020603050405020304" pitchFamily="18" charset="0"/>
              </a:rPr>
              <a:t>orders</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845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Product Substitution and Change Order Abuse…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029200"/>
            <a:ext cx="734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Sneaky, Unethical Process Abuse by Vendors…Keep Track of Vendors Who Do This!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752600" y="1645146"/>
            <a:ext cx="101346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spcBef>
                <a:spcPts val="6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What Can Organizations Do?</a:t>
            </a:r>
          </a:p>
          <a:p>
            <a:pPr marL="233363" indent="-233363">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Review pattern of change orders just below threshold limits</a:t>
            </a:r>
          </a:p>
          <a:p>
            <a:pPr marL="233363" indent="-233363">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Review all contract extensions as opposed to re-bidding</a:t>
            </a:r>
          </a:p>
          <a:p>
            <a:pPr lvl="1">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New items</a:t>
            </a:r>
          </a:p>
          <a:p>
            <a:pPr lvl="1">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Increases in scope, quantity, or price of existing contract</a:t>
            </a:r>
          </a:p>
          <a:p>
            <a:pPr lvl="1">
              <a:spcBef>
                <a:spcPts val="6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Are poorly drafted or questionable</a:t>
            </a:r>
          </a:p>
        </p:txBody>
      </p:sp>
    </p:spTree>
    <p:extLst>
      <p:ext uri="{BB962C8B-B14F-4D97-AF65-F5344CB8AC3E}">
        <p14:creationId xmlns:p14="http://schemas.microsoft.com/office/powerpoint/2010/main" val="121516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Product Substitution and Change Order Abuse…</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177135"/>
            <a:ext cx="7345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Create a Checklist Based Upon Impact and Likelihood</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752600" y="1645146"/>
            <a:ext cx="101346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What Can Organizations Do?</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233363" indent="-233363">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Review the number of contracts concurrently held by vendor</a:t>
            </a:r>
          </a:p>
          <a:p>
            <a:pPr marL="233363" indent="-233363">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Look for smaller contracts that fall just under review limits</a:t>
            </a:r>
          </a:p>
        </p:txBody>
      </p:sp>
    </p:spTree>
    <p:extLst>
      <p:ext uri="{BB962C8B-B14F-4D97-AF65-F5344CB8AC3E}">
        <p14:creationId xmlns:p14="http://schemas.microsoft.com/office/powerpoint/2010/main" val="995645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Billing Anomalies…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332038" y="5038605"/>
            <a:ext cx="7497762" cy="82879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408238" y="5029200"/>
            <a:ext cx="734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“Accidental” Errors Become Revenue Enhancement Tactics for Certain</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Vendors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8"/>
          <p:cNvSpPr txBox="1">
            <a:spLocks noChangeArrowheads="1"/>
          </p:cNvSpPr>
          <p:nvPr/>
        </p:nvSpPr>
        <p:spPr bwMode="auto">
          <a:xfrm>
            <a:off x="1752600" y="1645146"/>
            <a:ext cx="10134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Methods</a:t>
            </a:r>
            <a:r>
              <a:rPr kumimoji="0" lang="en-US" altLang="en-US"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introducing anomalies</a:t>
            </a:r>
            <a:endPar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Material </a:t>
            </a:r>
            <a:r>
              <a:rPr lang="en-US" altLang="en-US" sz="2400" dirty="0">
                <a:latin typeface="Times New Roman" panose="02020603050405020304" pitchFamily="18" charset="0"/>
                <a:cs typeface="Times New Roman" panose="02020603050405020304" pitchFamily="18" charset="0"/>
              </a:rPr>
              <a:t>cost </a:t>
            </a:r>
            <a:r>
              <a:rPr lang="en-US" altLang="en-US" sz="2400" dirty="0" smtClean="0">
                <a:latin typeface="Times New Roman" panose="02020603050405020304" pitchFamily="18" charset="0"/>
                <a:cs typeface="Times New Roman" panose="02020603050405020304" pitchFamily="18" charset="0"/>
              </a:rPr>
              <a:t>mischarging</a:t>
            </a:r>
            <a:endParaRPr lang="en-US" alt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Labor cost mischarging</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Duplicate billing</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Billing for a single service on two contracts</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Billing for obsolescence or scrap</a:t>
            </a: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Applying inappropriate rates for overhead, transportation, taxes, etc</a:t>
            </a:r>
            <a:r>
              <a:rPr lang="en-US" alt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Watch for fuel or inflation surcharges not originally agreed upon</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890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General Policies Regarding Procurement…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5257800"/>
            <a:ext cx="6735762" cy="609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22438" y="5329535"/>
            <a:ext cx="8716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Best Value for a Given Competitive Price &amp; Quality</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590800" y="1978025"/>
            <a:ext cx="3352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Verified needs</a:t>
            </a:r>
          </a:p>
          <a:p>
            <a:pPr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Authority levels</a:t>
            </a:r>
          </a:p>
          <a:p>
            <a:pPr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Vetting of suppliers</a:t>
            </a:r>
          </a:p>
          <a:p>
            <a:pPr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Conflicts of interest</a:t>
            </a:r>
          </a:p>
          <a:p>
            <a:pPr eaLnBrk="1" hangingPunct="1">
              <a:spcBef>
                <a:spcPct val="5000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Confidentiality</a:t>
            </a:r>
          </a:p>
          <a:p>
            <a:pPr eaLnBrk="1" hangingPunct="1">
              <a:spcBef>
                <a:spcPct val="50000"/>
              </a:spcBef>
              <a:buFont typeface="Arial" panose="020B0604020202020204" pitchFamily="34" charset="0"/>
              <a:buChar char="•"/>
            </a:pPr>
            <a:endParaRPr lang="en-US" altLang="en-US" sz="2400" dirty="0">
              <a:latin typeface="Times New Roman" panose="02020603050405020304" pitchFamily="18" charset="0"/>
              <a:cs typeface="Times New Roman" panose="02020603050405020304" pitchFamily="18" charset="0"/>
            </a:endParaRPr>
          </a:p>
        </p:txBody>
      </p:sp>
      <p:sp>
        <p:nvSpPr>
          <p:cNvPr id="18" name="Text Box 5"/>
          <p:cNvSpPr txBox="1">
            <a:spLocks noChangeArrowheads="1"/>
          </p:cNvSpPr>
          <p:nvPr/>
        </p:nvSpPr>
        <p:spPr bwMode="auto">
          <a:xfrm>
            <a:off x="6248400" y="1978025"/>
            <a:ext cx="41148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1085850" indent="-34290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Separation of duties</a:t>
            </a:r>
          </a:p>
          <a:p>
            <a:pPr lvl="1" eaLnBrk="1" hangingPunct="1">
              <a:spcBef>
                <a:spcPct val="50000"/>
              </a:spcBef>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Purchase orders, receipt of goods, invoice processing, payments, adjustments</a:t>
            </a:r>
          </a:p>
          <a:p>
            <a:pPr eaLnBrk="1" hangingPunct="1">
              <a:spcBef>
                <a:spcPct val="50000"/>
              </a:spcBef>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Confidentiality (again)</a:t>
            </a:r>
          </a:p>
          <a:p>
            <a:pPr eaLnBrk="1" hangingPunct="1">
              <a:spcBef>
                <a:spcPct val="50000"/>
              </a:spcBef>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Review and reconciliation</a:t>
            </a:r>
          </a:p>
          <a:p>
            <a:pPr eaLnBrk="1" hangingPunct="1">
              <a:spcBef>
                <a:spcPct val="50000"/>
              </a:spcBef>
              <a:buFont typeface="Arial" panose="020B0604020202020204" pitchFamily="34" charset="0"/>
              <a:buChar char="•"/>
            </a:pPr>
            <a:endParaRPr lang="en-US" altLang="en-US" sz="2400">
              <a:latin typeface="Times New Roman" panose="02020603050405020304" pitchFamily="18" charset="0"/>
              <a:cs typeface="Times New Roman" panose="02020603050405020304" pitchFamily="18" charset="0"/>
            </a:endParaRPr>
          </a:p>
        </p:txBody>
      </p:sp>
      <p:sp>
        <p:nvSpPr>
          <p:cNvPr id="19" name="TextBox 1"/>
          <p:cNvSpPr txBox="1">
            <a:spLocks noChangeArrowheads="1"/>
          </p:cNvSpPr>
          <p:nvPr/>
        </p:nvSpPr>
        <p:spPr bwMode="auto">
          <a:xfrm>
            <a:off x="24384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latin typeface="Times New Roman" panose="02020603050405020304" pitchFamily="18" charset="0"/>
                <a:cs typeface="Times New Roman" panose="02020603050405020304" pitchFamily="18" charset="0"/>
              </a:rPr>
              <a:t>Front End</a:t>
            </a:r>
          </a:p>
        </p:txBody>
      </p:sp>
      <p:sp>
        <p:nvSpPr>
          <p:cNvPr id="20" name="TextBox 7"/>
          <p:cNvSpPr txBox="1">
            <a:spLocks noChangeArrowheads="1"/>
          </p:cNvSpPr>
          <p:nvPr/>
        </p:nvSpPr>
        <p:spPr bwMode="auto">
          <a:xfrm>
            <a:off x="67056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u="sng">
                <a:latin typeface="Times New Roman" panose="02020603050405020304" pitchFamily="18" charset="0"/>
                <a:cs typeface="Times New Roman" panose="02020603050405020304" pitchFamily="18" charset="0"/>
              </a:rPr>
              <a:t>Back End</a:t>
            </a:r>
          </a:p>
        </p:txBody>
      </p:sp>
    </p:spTree>
    <p:extLst>
      <p:ext uri="{BB962C8B-B14F-4D97-AF65-F5344CB8AC3E}">
        <p14:creationId xmlns:p14="http://schemas.microsoft.com/office/powerpoint/2010/main" val="120555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General Policies Regarding Procurement…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5065713"/>
            <a:ext cx="6735762" cy="801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22438" y="5029200"/>
            <a:ext cx="8716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Data Driven…Must Have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Systems in Place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aseline="0" dirty="0" smtClean="0">
                <a:solidFill>
                  <a:prstClr val="white"/>
                </a:solidFill>
              </a:rPr>
              <a:t>Remember</a:t>
            </a:r>
            <a:r>
              <a:rPr lang="en-US" altLang="en-US" sz="2400" dirty="0" smtClean="0">
                <a:solidFill>
                  <a:prstClr val="white"/>
                </a:solidFill>
              </a:rPr>
              <a:t> Locks Keep Honest People Honest!</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590800" y="1978025"/>
            <a:ext cx="3352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Verified needs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Authority levels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Vetting of suppliers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Conflicts of interest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Confidentiality</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
          <p:cNvSpPr txBox="1">
            <a:spLocks noChangeArrowheads="1"/>
          </p:cNvSpPr>
          <p:nvPr/>
        </p:nvSpPr>
        <p:spPr bwMode="auto">
          <a:xfrm>
            <a:off x="24384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Front End</a:t>
            </a:r>
          </a:p>
        </p:txBody>
      </p:sp>
      <p:sp>
        <p:nvSpPr>
          <p:cNvPr id="13" name="Rectangle 12"/>
          <p:cNvSpPr/>
          <p:nvPr/>
        </p:nvSpPr>
        <p:spPr>
          <a:xfrm>
            <a:off x="6705600" y="2057400"/>
            <a:ext cx="2895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Times New Roman" panose="02020603050405020304" pitchFamily="18" charset="0"/>
              <a:cs typeface="Times New Roman" panose="02020603050405020304" pitchFamily="18" charset="0"/>
            </a:endParaRPr>
          </a:p>
        </p:txBody>
      </p:sp>
      <p:sp>
        <p:nvSpPr>
          <p:cNvPr id="14" name="TextBox 3"/>
          <p:cNvSpPr txBox="1">
            <a:spLocks noChangeArrowheads="1"/>
          </p:cNvSpPr>
          <p:nvPr/>
        </p:nvSpPr>
        <p:spPr bwMode="auto">
          <a:xfrm>
            <a:off x="6705600" y="2133600"/>
            <a:ext cx="2819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chemeClr val="bg1"/>
                </a:solidFill>
                <a:latin typeface="Times New Roman" panose="02020603050405020304" pitchFamily="18" charset="0"/>
                <a:cs typeface="Times New Roman" panose="02020603050405020304" pitchFamily="18" charset="0"/>
              </a:rPr>
              <a:t>How much of this is digitally captured and reviewed?</a:t>
            </a:r>
          </a:p>
          <a:p>
            <a:pPr algn="ctr"/>
            <a:endParaRPr lang="en-US" altLang="en-US" sz="2000">
              <a:solidFill>
                <a:schemeClr val="bg1"/>
              </a:solidFill>
              <a:latin typeface="Times New Roman" panose="02020603050405020304" pitchFamily="18" charset="0"/>
              <a:cs typeface="Times New Roman" panose="02020603050405020304" pitchFamily="18" charset="0"/>
            </a:endParaRPr>
          </a:p>
          <a:p>
            <a:pPr algn="ctr"/>
            <a:r>
              <a:rPr lang="en-US" altLang="en-US" sz="2000">
                <a:solidFill>
                  <a:schemeClr val="bg1"/>
                </a:solidFill>
                <a:latin typeface="Times New Roman" panose="02020603050405020304" pitchFamily="18" charset="0"/>
                <a:cs typeface="Times New Roman" panose="02020603050405020304" pitchFamily="18" charset="0"/>
              </a:rPr>
              <a:t>Reviewed occasionally by a person or in real time within a computer system?</a:t>
            </a:r>
          </a:p>
        </p:txBody>
      </p:sp>
    </p:spTree>
    <p:extLst>
      <p:ext uri="{BB962C8B-B14F-4D97-AF65-F5344CB8AC3E}">
        <p14:creationId xmlns:p14="http://schemas.microsoft.com/office/powerpoint/2010/main" val="168574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Payroll Fraud</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Common Frauds…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1" name="Rectangle 10"/>
          <p:cNvSpPr/>
          <p:nvPr/>
        </p:nvSpPr>
        <p:spPr>
          <a:xfrm>
            <a:off x="3170238" y="4876800"/>
            <a:ext cx="5821362"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5"/>
          <p:cNvSpPr txBox="1">
            <a:spLocks noChangeArrowheads="1"/>
          </p:cNvSpPr>
          <p:nvPr/>
        </p:nvSpPr>
        <p:spPr bwMode="auto">
          <a:xfrm>
            <a:off x="3170238" y="4930775"/>
            <a:ext cx="582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Do You Have the Right</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Controls in Place?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TextBox 1"/>
          <p:cNvSpPr txBox="1"/>
          <p:nvPr/>
        </p:nvSpPr>
        <p:spPr>
          <a:xfrm>
            <a:off x="1295400" y="1600200"/>
            <a:ext cx="4800600"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Ghost employee</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Paycheck diversion</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Pay rate alteration</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Withholding alteration</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Unauthorized hours</a:t>
            </a:r>
          </a:p>
        </p:txBody>
      </p:sp>
      <p:sp>
        <p:nvSpPr>
          <p:cNvPr id="25" name="TextBox 24"/>
          <p:cNvSpPr txBox="1"/>
          <p:nvPr/>
        </p:nvSpPr>
        <p:spPr>
          <a:xfrm>
            <a:off x="6400800" y="1600200"/>
            <a:ext cx="4800600"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Misclassification (employee vs. independent contractor)</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Worker’s Comp </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Third-party scams (e.g., identity theft &amp; phishing)</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Third-party vendors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12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General Policies Regarding Procurement…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5065713"/>
            <a:ext cx="6735762" cy="801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636838" y="5029200"/>
            <a:ext cx="6888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Does the Need Make Economical</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Sense?  Strategic Sense?  Political Sense?</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590800" y="1978025"/>
            <a:ext cx="3352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Verified needs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Authority levels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Vetting of suppliers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Conflicts of interest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Confidentiality</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
          <p:cNvSpPr txBox="1">
            <a:spLocks noChangeArrowheads="1"/>
          </p:cNvSpPr>
          <p:nvPr/>
        </p:nvSpPr>
        <p:spPr bwMode="auto">
          <a:xfrm>
            <a:off x="24384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Front End</a:t>
            </a:r>
          </a:p>
        </p:txBody>
      </p:sp>
      <p:sp>
        <p:nvSpPr>
          <p:cNvPr id="15" name="Rectangle 14"/>
          <p:cNvSpPr/>
          <p:nvPr/>
        </p:nvSpPr>
        <p:spPr>
          <a:xfrm>
            <a:off x="7162800" y="1981200"/>
            <a:ext cx="2895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3"/>
          <p:cNvSpPr txBox="1">
            <a:spLocks noChangeArrowheads="1"/>
          </p:cNvSpPr>
          <p:nvPr/>
        </p:nvSpPr>
        <p:spPr bwMode="auto">
          <a:xfrm>
            <a:off x="7162800" y="2057400"/>
            <a:ext cx="2819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solidFill>
                  <a:schemeClr val="bg1"/>
                </a:solidFill>
                <a:latin typeface="Times New Roman" panose="02020603050405020304" pitchFamily="18" charset="0"/>
                <a:cs typeface="Times New Roman" panose="02020603050405020304" pitchFamily="18" charset="0"/>
              </a:rPr>
              <a:t>Rigorous review for materials, services, software, and equipment+</a:t>
            </a:r>
          </a:p>
          <a:p>
            <a:pPr algn="ctr"/>
            <a:endParaRPr lang="en-US" altLang="en-US" sz="2000" dirty="0">
              <a:solidFill>
                <a:schemeClr val="bg1"/>
              </a:solidFill>
              <a:latin typeface="Times New Roman" panose="02020603050405020304" pitchFamily="18" charset="0"/>
              <a:cs typeface="Times New Roman" panose="02020603050405020304" pitchFamily="18" charset="0"/>
            </a:endParaRPr>
          </a:p>
          <a:p>
            <a:pPr algn="ctr"/>
            <a:r>
              <a:rPr lang="en-US" altLang="en-US" sz="2000" dirty="0">
                <a:solidFill>
                  <a:schemeClr val="bg1"/>
                </a:solidFill>
                <a:latin typeface="Times New Roman" panose="02020603050405020304" pitchFamily="18" charset="0"/>
                <a:cs typeface="Times New Roman" panose="02020603050405020304" pitchFamily="18" charset="0"/>
              </a:rPr>
              <a:t>Make vs. buy, or </a:t>
            </a:r>
            <a:r>
              <a:rPr lang="en-US" altLang="en-US" sz="2000" i="1" dirty="0">
                <a:solidFill>
                  <a:schemeClr val="bg1"/>
                </a:solidFill>
                <a:latin typeface="Times New Roman" panose="02020603050405020304" pitchFamily="18" charset="0"/>
                <a:cs typeface="Times New Roman" panose="02020603050405020304" pitchFamily="18" charset="0"/>
              </a:rPr>
              <a:t>even doing without</a:t>
            </a:r>
            <a:r>
              <a:rPr lang="en-US" altLang="en-US" sz="2000" dirty="0">
                <a:solidFill>
                  <a:schemeClr val="bg1"/>
                </a:solidFill>
                <a:latin typeface="Times New Roman" panose="02020603050405020304" pitchFamily="18" charset="0"/>
                <a:cs typeface="Times New Roman" panose="02020603050405020304" pitchFamily="18" charset="0"/>
              </a:rPr>
              <a:t> should be reviewed</a:t>
            </a:r>
          </a:p>
        </p:txBody>
      </p:sp>
      <p:cxnSp>
        <p:nvCxnSpPr>
          <p:cNvPr id="20" name="Straight Arrow Connector 19"/>
          <p:cNvCxnSpPr/>
          <p:nvPr/>
        </p:nvCxnSpPr>
        <p:spPr>
          <a:xfrm>
            <a:off x="5410200" y="2209800"/>
            <a:ext cx="1752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5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General Policies Regarding Procurement…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5065713"/>
            <a:ext cx="6735762" cy="801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2636838" y="5029200"/>
            <a:ext cx="6888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Certain Functions Will Have</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Higher Approval and Spending Authorities</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590800" y="1978025"/>
            <a:ext cx="3352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Verified needs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Authority levels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Vetting of suppliers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Conflicts of interest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Confidentiality</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
          <p:cNvSpPr txBox="1">
            <a:spLocks noChangeArrowheads="1"/>
          </p:cNvSpPr>
          <p:nvPr/>
        </p:nvSpPr>
        <p:spPr bwMode="auto">
          <a:xfrm>
            <a:off x="24384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Front End</a:t>
            </a:r>
          </a:p>
        </p:txBody>
      </p:sp>
      <p:sp>
        <p:nvSpPr>
          <p:cNvPr id="15" name="Rectangle 14"/>
          <p:cNvSpPr/>
          <p:nvPr/>
        </p:nvSpPr>
        <p:spPr>
          <a:xfrm>
            <a:off x="7162800" y="1981200"/>
            <a:ext cx="2895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3"/>
          <p:cNvSpPr txBox="1">
            <a:spLocks noChangeArrowheads="1"/>
          </p:cNvSpPr>
          <p:nvPr/>
        </p:nvSpPr>
        <p:spPr bwMode="auto">
          <a:xfrm>
            <a:off x="7162800" y="2057400"/>
            <a:ext cx="2819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solidFill>
                  <a:schemeClr val="bg1"/>
                </a:solidFill>
                <a:latin typeface="Times New Roman" panose="02020603050405020304" pitchFamily="18" charset="0"/>
                <a:cs typeface="Times New Roman" panose="02020603050405020304" pitchFamily="18" charset="0"/>
              </a:rPr>
              <a:t>Should be well established by function and position</a:t>
            </a:r>
          </a:p>
          <a:p>
            <a:pPr algn="ctr"/>
            <a:endParaRPr lang="en-US" altLang="en-US" sz="2000" dirty="0">
              <a:solidFill>
                <a:schemeClr val="bg1"/>
              </a:solidFill>
              <a:latin typeface="Times New Roman" panose="02020603050405020304" pitchFamily="18" charset="0"/>
              <a:cs typeface="Times New Roman" panose="02020603050405020304" pitchFamily="18" charset="0"/>
            </a:endParaRPr>
          </a:p>
          <a:p>
            <a:pPr algn="ctr"/>
            <a:r>
              <a:rPr lang="en-US" altLang="en-US" sz="2000" dirty="0">
                <a:solidFill>
                  <a:schemeClr val="bg1"/>
                </a:solidFill>
                <a:latin typeface="Times New Roman" panose="02020603050405020304" pitchFamily="18" charset="0"/>
                <a:cs typeface="Times New Roman" panose="02020603050405020304" pitchFamily="18" charset="0"/>
              </a:rPr>
              <a:t>Scheduled reviews plus when someone is promoted, demoted, fired, or transferred</a:t>
            </a:r>
          </a:p>
        </p:txBody>
      </p:sp>
      <p:cxnSp>
        <p:nvCxnSpPr>
          <p:cNvPr id="20" name="Straight Arrow Connector 19"/>
          <p:cNvCxnSpPr/>
          <p:nvPr/>
        </p:nvCxnSpPr>
        <p:spPr>
          <a:xfrm>
            <a:off x="5410200" y="2743200"/>
            <a:ext cx="1752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103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General Policies Regarding Procurement…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722438" y="5065713"/>
            <a:ext cx="8716962" cy="801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623825" y="5029200"/>
            <a:ext cx="8914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Just Because a Firm Initially Passes the Review as a Preferred Vendor, it Does Not Mean it Will Remain a Preferred Vendor</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590800" y="1978025"/>
            <a:ext cx="3352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Verified needs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Authority levels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Vetting of suppliers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Conflicts of interest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Confidentiality</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
          <p:cNvSpPr txBox="1">
            <a:spLocks noChangeArrowheads="1"/>
          </p:cNvSpPr>
          <p:nvPr/>
        </p:nvSpPr>
        <p:spPr bwMode="auto">
          <a:xfrm>
            <a:off x="24384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Front End</a:t>
            </a:r>
          </a:p>
        </p:txBody>
      </p:sp>
      <p:sp>
        <p:nvSpPr>
          <p:cNvPr id="15" name="Rectangle 14"/>
          <p:cNvSpPr/>
          <p:nvPr/>
        </p:nvSpPr>
        <p:spPr>
          <a:xfrm>
            <a:off x="7162800" y="1981200"/>
            <a:ext cx="2895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3"/>
          <p:cNvSpPr txBox="1">
            <a:spLocks noChangeArrowheads="1"/>
          </p:cNvSpPr>
          <p:nvPr/>
        </p:nvSpPr>
        <p:spPr bwMode="auto">
          <a:xfrm>
            <a:off x="7162800" y="2057400"/>
            <a:ext cx="2819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solidFill>
                  <a:schemeClr val="bg1"/>
                </a:solidFill>
                <a:latin typeface="Times New Roman" panose="02020603050405020304" pitchFamily="18" charset="0"/>
                <a:cs typeface="Times New Roman" panose="02020603050405020304" pitchFamily="18" charset="0"/>
              </a:rPr>
              <a:t>Initial reviews…may be deep depending upon the risk and impact</a:t>
            </a:r>
          </a:p>
          <a:p>
            <a:pPr algn="ctr"/>
            <a:endParaRPr lang="en-US" altLang="en-US" sz="2000" dirty="0">
              <a:solidFill>
                <a:schemeClr val="bg1"/>
              </a:solidFill>
              <a:latin typeface="Times New Roman" panose="02020603050405020304" pitchFamily="18" charset="0"/>
              <a:cs typeface="Times New Roman" panose="02020603050405020304" pitchFamily="18" charset="0"/>
            </a:endParaRPr>
          </a:p>
          <a:p>
            <a:pPr algn="ctr"/>
            <a:r>
              <a:rPr lang="en-US" altLang="en-US" sz="2000" dirty="0">
                <a:solidFill>
                  <a:schemeClr val="bg1"/>
                </a:solidFill>
                <a:latin typeface="Times New Roman" panose="02020603050405020304" pitchFamily="18" charset="0"/>
                <a:cs typeface="Times New Roman" panose="02020603050405020304" pitchFamily="18" charset="0"/>
              </a:rPr>
              <a:t>Update your reviews with some regularity, depending upon risk and impact</a:t>
            </a:r>
          </a:p>
        </p:txBody>
      </p:sp>
      <p:cxnSp>
        <p:nvCxnSpPr>
          <p:cNvPr id="20" name="Straight Arrow Connector 19"/>
          <p:cNvCxnSpPr/>
          <p:nvPr/>
        </p:nvCxnSpPr>
        <p:spPr>
          <a:xfrm>
            <a:off x="5638800" y="3352800"/>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73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General Policies Regarding Procurement…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722438" y="5065713"/>
            <a:ext cx="8716962" cy="801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623825" y="5029200"/>
            <a:ext cx="8914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Background Checks, Data Mining, and Whistle Blower Tips Help Deter and Detect Unethical</a:t>
            </a:r>
            <a:r>
              <a:rPr kumimoji="0" lang="en-US" altLang="en-US" sz="24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 Behavior</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590800" y="1978025"/>
            <a:ext cx="3352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Verified needs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Authority levels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Vetting of suppliers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Conflicts of interest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Confidentiality</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
          <p:cNvSpPr txBox="1">
            <a:spLocks noChangeArrowheads="1"/>
          </p:cNvSpPr>
          <p:nvPr/>
        </p:nvSpPr>
        <p:spPr bwMode="auto">
          <a:xfrm>
            <a:off x="24384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Front End</a:t>
            </a:r>
          </a:p>
        </p:txBody>
      </p:sp>
      <p:sp>
        <p:nvSpPr>
          <p:cNvPr id="15" name="Rectangle 14"/>
          <p:cNvSpPr/>
          <p:nvPr/>
        </p:nvSpPr>
        <p:spPr>
          <a:xfrm>
            <a:off x="7162800" y="1981200"/>
            <a:ext cx="2895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3"/>
          <p:cNvSpPr txBox="1">
            <a:spLocks noChangeArrowheads="1"/>
          </p:cNvSpPr>
          <p:nvPr/>
        </p:nvSpPr>
        <p:spPr bwMode="auto">
          <a:xfrm>
            <a:off x="7162800" y="2209800"/>
            <a:ext cx="2819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solidFill>
                  <a:schemeClr val="bg1"/>
                </a:solidFill>
                <a:latin typeface="Times New Roman" panose="02020603050405020304" pitchFamily="18" charset="0"/>
                <a:cs typeface="Times New Roman" panose="02020603050405020304" pitchFamily="18" charset="0"/>
              </a:rPr>
              <a:t>Should be reviewed on a regular and irregular basis</a:t>
            </a:r>
          </a:p>
          <a:p>
            <a:pPr algn="ctr"/>
            <a:endParaRPr lang="en-US" altLang="en-US" sz="2000" dirty="0">
              <a:solidFill>
                <a:schemeClr val="bg1"/>
              </a:solidFill>
              <a:latin typeface="Times New Roman" panose="02020603050405020304" pitchFamily="18" charset="0"/>
              <a:cs typeface="Times New Roman" panose="02020603050405020304" pitchFamily="18" charset="0"/>
            </a:endParaRPr>
          </a:p>
          <a:p>
            <a:pPr algn="ctr"/>
            <a:r>
              <a:rPr lang="en-US" altLang="en-US" sz="2000" dirty="0">
                <a:solidFill>
                  <a:schemeClr val="bg1"/>
                </a:solidFill>
                <a:latin typeface="Times New Roman" panose="02020603050405020304" pitchFamily="18" charset="0"/>
                <a:cs typeface="Times New Roman" panose="02020603050405020304" pitchFamily="18" charset="0"/>
              </a:rPr>
              <a:t>Most common area of </a:t>
            </a:r>
            <a:r>
              <a:rPr lang="en-US" altLang="en-US" sz="2000" dirty="0" smtClean="0">
                <a:solidFill>
                  <a:schemeClr val="bg1"/>
                </a:solidFill>
                <a:latin typeface="Times New Roman" panose="02020603050405020304" pitchFamily="18" charset="0"/>
                <a:cs typeface="Times New Roman" panose="02020603050405020304" pitchFamily="18" charset="0"/>
              </a:rPr>
              <a:t>fraud and source of ethical issues</a:t>
            </a:r>
            <a:endParaRPr lang="en-US" altLang="en-US" sz="2000" dirty="0">
              <a:solidFill>
                <a:schemeClr val="bg1"/>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5638800" y="3886200"/>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784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lvl="0">
              <a:defRPr/>
            </a:pPr>
            <a:r>
              <a:rPr lang="en-US" sz="3200" dirty="0">
                <a:solidFill>
                  <a:prstClr val="black"/>
                </a:solidFill>
                <a:latin typeface="Times New Roman" panose="02020603050405020304" pitchFamily="18" charset="0"/>
                <a:cs typeface="Times New Roman" panose="02020603050405020304" pitchFamily="18" charset="0"/>
              </a:rPr>
              <a:t>Accounts Payable</a:t>
            </a: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General Policies Regarding Procurement…</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1722438" y="5065713"/>
            <a:ext cx="8716962" cy="8016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623825" y="5181600"/>
            <a:ext cx="8914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Necessary at the Front End and Back End</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590800" y="1978025"/>
            <a:ext cx="3352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Verified needs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Authority levels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Vetting of suppliers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Conflicts of interest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Confidentiality</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
          <p:cNvSpPr txBox="1">
            <a:spLocks noChangeArrowheads="1"/>
          </p:cNvSpPr>
          <p:nvPr/>
        </p:nvSpPr>
        <p:spPr bwMode="auto">
          <a:xfrm>
            <a:off x="2438400" y="147637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Front End</a:t>
            </a:r>
          </a:p>
        </p:txBody>
      </p:sp>
      <p:sp>
        <p:nvSpPr>
          <p:cNvPr id="15" name="Rectangle 14"/>
          <p:cNvSpPr/>
          <p:nvPr/>
        </p:nvSpPr>
        <p:spPr>
          <a:xfrm>
            <a:off x="7162800" y="1981200"/>
            <a:ext cx="2895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3"/>
          <p:cNvSpPr txBox="1">
            <a:spLocks noChangeArrowheads="1"/>
          </p:cNvSpPr>
          <p:nvPr/>
        </p:nvSpPr>
        <p:spPr bwMode="auto">
          <a:xfrm>
            <a:off x="7162800" y="2209800"/>
            <a:ext cx="2819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solidFill>
                  <a:schemeClr val="bg1"/>
                </a:solidFill>
                <a:latin typeface="Times New Roman" panose="02020603050405020304" pitchFamily="18" charset="0"/>
                <a:cs typeface="Times New Roman" panose="02020603050405020304" pitchFamily="18" charset="0"/>
              </a:rPr>
              <a:t>Utilize tools that were unavailable before</a:t>
            </a:r>
          </a:p>
          <a:p>
            <a:pPr algn="ctr"/>
            <a:endParaRPr lang="en-US" altLang="en-US" sz="2000" dirty="0">
              <a:solidFill>
                <a:schemeClr val="bg1"/>
              </a:solidFill>
              <a:latin typeface="Times New Roman" panose="02020603050405020304" pitchFamily="18" charset="0"/>
              <a:cs typeface="Times New Roman" panose="02020603050405020304" pitchFamily="18" charset="0"/>
            </a:endParaRPr>
          </a:p>
          <a:p>
            <a:pPr algn="ctr"/>
            <a:r>
              <a:rPr lang="en-US" altLang="en-US" sz="2000" dirty="0">
                <a:solidFill>
                  <a:schemeClr val="bg1"/>
                </a:solidFill>
                <a:latin typeface="Times New Roman" panose="02020603050405020304" pitchFamily="18" charset="0"/>
                <a:cs typeface="Times New Roman" panose="02020603050405020304" pitchFamily="18" charset="0"/>
              </a:rPr>
              <a:t>Text mining, e-mail filtering, communication monitoring</a:t>
            </a:r>
          </a:p>
        </p:txBody>
      </p:sp>
      <p:cxnSp>
        <p:nvCxnSpPr>
          <p:cNvPr id="20" name="Straight Arrow Connector 19"/>
          <p:cNvCxnSpPr/>
          <p:nvPr/>
        </p:nvCxnSpPr>
        <p:spPr>
          <a:xfrm>
            <a:off x="5638800" y="4419600"/>
            <a:ext cx="15240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08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8580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39469"/>
            <a:ext cx="5257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Accounts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Receivable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A5CDED48-39EE-477A-8118-2A4305E3B135}"/>
              </a:ext>
            </a:extLst>
          </p:cNvPr>
          <p:cNvSpPr txBox="1"/>
          <p:nvPr/>
        </p:nvSpPr>
        <p:spPr>
          <a:xfrm>
            <a:off x="7624439" y="6324601"/>
            <a:ext cx="42627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Fleming</a:t>
            </a:r>
          </a:p>
        </p:txBody>
      </p:sp>
      <p:sp>
        <p:nvSpPr>
          <p:cNvPr id="9" name="TextBox 1"/>
          <p:cNvSpPr txBox="1">
            <a:spLocks noChangeArrowheads="1"/>
          </p:cNvSpPr>
          <p:nvPr/>
        </p:nvSpPr>
        <p:spPr bwMode="auto">
          <a:xfrm>
            <a:off x="652463" y="823913"/>
            <a:ext cx="1016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Arial" panose="020B0604020202020204" pitchFamily="34" charset="0"/>
              </a:rPr>
              <a:t>Various AR Frauds…</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6" name="Rectangle 15"/>
          <p:cNvSpPr/>
          <p:nvPr/>
        </p:nvSpPr>
        <p:spPr>
          <a:xfrm>
            <a:off x="2713038" y="5257800"/>
            <a:ext cx="6735762" cy="609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5"/>
          <p:cNvSpPr txBox="1">
            <a:spLocks noChangeArrowheads="1"/>
          </p:cNvSpPr>
          <p:nvPr/>
        </p:nvSpPr>
        <p:spPr bwMode="auto">
          <a:xfrm>
            <a:off x="1722438" y="5329535"/>
            <a:ext cx="8716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Arial" panose="020B0604020202020204" pitchFamily="34" charset="0"/>
              </a:rPr>
              <a:t>Prevention is Least Costly Action</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2" name="Text Box 5"/>
          <p:cNvSpPr txBox="1">
            <a:spLocks noChangeArrowheads="1"/>
          </p:cNvSpPr>
          <p:nvPr/>
        </p:nvSpPr>
        <p:spPr bwMode="auto">
          <a:xfrm>
            <a:off x="2133600" y="2169855"/>
            <a:ext cx="3810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1260475" algn="l"/>
              </a:tabLst>
              <a:defRPr>
                <a:solidFill>
                  <a:schemeClr val="tx1"/>
                </a:solidFill>
                <a:latin typeface="Arial" panose="020B0604020202020204" pitchFamily="34" charset="0"/>
              </a:defRPr>
            </a:lvl1pPr>
            <a:lvl2pPr marL="742950" indent="-28575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Payment diversion</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lang="en-US" altLang="en-US" sz="2000" dirty="0" smtClean="0">
                <a:solidFill>
                  <a:prstClr val="black"/>
                </a:solidFill>
                <a:latin typeface="Times New Roman" panose="02020603050405020304" pitchFamily="18" charset="0"/>
                <a:cs typeface="Times New Roman" panose="02020603050405020304" pitchFamily="18" charset="0"/>
              </a:rPr>
              <a:t>Check fraud</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lang="en-US" altLang="en-US" sz="2000" dirty="0" smtClean="0">
                <a:solidFill>
                  <a:prstClr val="black"/>
                </a:solidFill>
                <a:latin typeface="Times New Roman" panose="02020603050405020304" pitchFamily="18" charset="0"/>
                <a:cs typeface="Times New Roman" panose="02020603050405020304" pitchFamily="18" charset="0"/>
              </a:rPr>
              <a:t>Unauthorized write offs</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lang="en-US" altLang="en-US" sz="2000" dirty="0" smtClean="0">
                <a:solidFill>
                  <a:prstClr val="black"/>
                </a:solidFill>
                <a:latin typeface="Times New Roman" panose="02020603050405020304" pitchFamily="18" charset="0"/>
                <a:cs typeface="Times New Roman" panose="02020603050405020304" pitchFamily="18" charset="0"/>
              </a:rPr>
              <a:t>IT fraud</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Misclassification of sales / receivable</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Text Box 5"/>
          <p:cNvSpPr txBox="1">
            <a:spLocks noChangeArrowheads="1"/>
          </p:cNvSpPr>
          <p:nvPr/>
        </p:nvSpPr>
        <p:spPr bwMode="auto">
          <a:xfrm>
            <a:off x="6248400" y="2169855"/>
            <a:ext cx="502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1260475" algn="l"/>
              </a:tabLst>
              <a:defRPr>
                <a:solidFill>
                  <a:schemeClr val="tx1"/>
                </a:solidFill>
                <a:latin typeface="Arial" panose="020B0604020202020204" pitchFamily="34" charset="0"/>
              </a:defRPr>
            </a:lvl1pPr>
            <a:lvl2pPr marL="1085850" indent="-342900">
              <a:tabLst>
                <a:tab pos="1260475" algn="l"/>
              </a:tabLst>
              <a:defRPr>
                <a:solidFill>
                  <a:schemeClr val="tx1"/>
                </a:solidFill>
                <a:latin typeface="Arial" panose="020B0604020202020204" pitchFamily="34" charset="0"/>
              </a:defRPr>
            </a:lvl2pPr>
            <a:lvl3pPr marL="1143000" indent="-228600">
              <a:tabLst>
                <a:tab pos="1260475" algn="l"/>
              </a:tabLst>
              <a:defRPr>
                <a:solidFill>
                  <a:schemeClr val="tx1"/>
                </a:solidFill>
                <a:latin typeface="Arial" panose="020B0604020202020204" pitchFamily="34" charset="0"/>
              </a:defRPr>
            </a:lvl3pPr>
            <a:lvl4pPr marL="1600200" indent="-228600">
              <a:tabLst>
                <a:tab pos="1260475" algn="l"/>
              </a:tabLst>
              <a:defRPr>
                <a:solidFill>
                  <a:schemeClr val="tx1"/>
                </a:solidFill>
                <a:latin typeface="Arial" panose="020B0604020202020204" pitchFamily="34" charset="0"/>
              </a:defRPr>
            </a:lvl4pPr>
            <a:lvl5pPr marL="2057400" indent="-228600">
              <a:tabLst>
                <a:tab pos="12604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604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604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604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Lapping</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Name altered and cashed</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Fraudulently</a:t>
            </a:r>
            <a:r>
              <a:rPr kumimoji="0" lang="en-US" altLang="en-US" sz="2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writing off balances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lang="en-US" altLang="en-US" sz="2000" baseline="0" dirty="0" smtClean="0">
                <a:solidFill>
                  <a:prstClr val="black"/>
                </a:solidFill>
                <a:latin typeface="Times New Roman" panose="02020603050405020304" pitchFamily="18" charset="0"/>
                <a:cs typeface="Times New Roman" panose="02020603050405020304" pitchFamily="18" charset="0"/>
              </a:rPr>
              <a:t>Phishing</a:t>
            </a:r>
            <a:r>
              <a:rPr lang="en-US" altLang="en-US" sz="2000" dirty="0" smtClean="0">
                <a:solidFill>
                  <a:prstClr val="black"/>
                </a:solidFill>
                <a:latin typeface="Times New Roman" panose="02020603050405020304" pitchFamily="18" charset="0"/>
                <a:cs typeface="Times New Roman" panose="02020603050405020304" pitchFamily="18" charset="0"/>
              </a:rPr>
              <a:t> and data loss</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tab pos="1260475" algn="l"/>
              </a:tabLst>
              <a:defRPr/>
            </a:pPr>
            <a:r>
              <a:rPr lang="en-US" altLang="en-US" sz="2000" dirty="0" smtClean="0">
                <a:solidFill>
                  <a:prstClr val="black"/>
                </a:solidFill>
                <a:latin typeface="Times New Roman" panose="02020603050405020304" pitchFamily="18" charset="0"/>
                <a:cs typeface="Times New Roman" panose="02020603050405020304" pitchFamily="18" charset="0"/>
              </a:rPr>
              <a:t>Fraudulent misclassification to receive higher reimbursements</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TextBox 1"/>
          <p:cNvSpPr txBox="1">
            <a:spLocks noChangeArrowheads="1"/>
          </p:cNvSpPr>
          <p:nvPr/>
        </p:nvSpPr>
        <p:spPr bwMode="auto">
          <a:xfrm>
            <a:off x="2438400" y="166820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Type</a:t>
            </a:r>
            <a:endParaRPr kumimoji="0" lang="en-US" alt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Box 7"/>
          <p:cNvSpPr txBox="1">
            <a:spLocks noChangeArrowheads="1"/>
          </p:cNvSpPr>
          <p:nvPr/>
        </p:nvSpPr>
        <p:spPr bwMode="auto">
          <a:xfrm>
            <a:off x="6705600" y="166820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a:t>
            </a:r>
            <a:endParaRPr kumimoji="0" lang="en-US" alt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04638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0678" y="457200"/>
            <a:ext cx="9379722" cy="2895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700" b="1" i="0" u="none" strike="noStrike" kern="1200" cap="none" spc="0" normalizeH="0" baseline="0" noProof="0" dirty="0" smtClean="0">
                <a:ln>
                  <a:noFill/>
                </a:ln>
                <a:solidFill>
                  <a:srgbClr val="1F497D"/>
                </a:solidFill>
                <a:effectLst/>
                <a:uLnTx/>
                <a:uFillTx/>
                <a:latin typeface="Arial" pitchFamily="34" charset="0"/>
                <a:ea typeface="+mj-ea"/>
                <a:cs typeface="Arial" pitchFamily="34" charset="0"/>
              </a:rPr>
              <a:t>Thank You!</a:t>
            </a:r>
            <a:endParaRPr kumimoji="0" lang="en-US" sz="7700" b="0" i="1" u="none" strike="noStrike" kern="1200" cap="none" spc="0" normalizeH="0" baseline="0" noProof="0" dirty="0">
              <a:ln>
                <a:noFill/>
              </a:ln>
              <a:solidFill>
                <a:srgbClr val="1F497D"/>
              </a:solidFill>
              <a:effectLst/>
              <a:uLnTx/>
              <a:uFillTx/>
              <a:latin typeface="Arial" pitchFamily="34" charset="0"/>
              <a:ea typeface="+mj-ea"/>
              <a:cs typeface="Arial" pitchFamily="34" charset="0"/>
            </a:endParaRPr>
          </a:p>
        </p:txBody>
      </p:sp>
      <p:sp>
        <p:nvSpPr>
          <p:cNvPr id="7" name="Title 1"/>
          <p:cNvSpPr txBox="1">
            <a:spLocks/>
          </p:cNvSpPr>
          <p:nvPr/>
        </p:nvSpPr>
        <p:spPr>
          <a:xfrm>
            <a:off x="1288278" y="2895600"/>
            <a:ext cx="9684522" cy="2286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1F497D">
                    <a:lumMod val="60000"/>
                    <a:lumOff val="40000"/>
                  </a:srgbClr>
                </a:solidFill>
                <a:effectLst/>
                <a:uLnTx/>
                <a:uFillTx/>
                <a:latin typeface="Arial" pitchFamily="34" charset="0"/>
                <a:ea typeface="+mj-ea"/>
                <a:cs typeface="Arial" pitchFamily="34" charset="0"/>
              </a:rPr>
              <a:t>Dr</a:t>
            </a:r>
            <a:r>
              <a:rPr kumimoji="0" lang="en-US" sz="2500" b="0" i="0" u="none" strike="noStrike" kern="1200" cap="none" spc="0" normalizeH="0" baseline="0" noProof="0" dirty="0">
                <a:ln>
                  <a:noFill/>
                </a:ln>
                <a:solidFill>
                  <a:srgbClr val="1F497D">
                    <a:lumMod val="60000"/>
                    <a:lumOff val="40000"/>
                  </a:srgbClr>
                </a:solidFill>
                <a:effectLst/>
                <a:uLnTx/>
                <a:uFillTx/>
                <a:latin typeface="Arial" pitchFamily="34" charset="0"/>
                <a:ea typeface="+mj-ea"/>
                <a:cs typeface="Arial" pitchFamily="34" charset="0"/>
              </a:rPr>
              <a:t>. Scott Fleming, PhD CPA </a:t>
            </a:r>
            <a:r>
              <a:rPr kumimoji="0" lang="en-US" sz="2500" b="0" i="0" u="none" strike="noStrike" kern="1200" cap="none" spc="0" normalizeH="0" baseline="0" noProof="0" dirty="0" smtClean="0">
                <a:ln>
                  <a:noFill/>
                </a:ln>
                <a:solidFill>
                  <a:srgbClr val="1F497D">
                    <a:lumMod val="60000"/>
                    <a:lumOff val="40000"/>
                  </a:srgbClr>
                </a:solidFill>
                <a:effectLst/>
                <a:uLnTx/>
                <a:uFillTx/>
                <a:latin typeface="Arial" pitchFamily="34" charset="0"/>
                <a:ea typeface="+mj-ea"/>
                <a:cs typeface="Arial" pitchFamily="34" charset="0"/>
              </a:rPr>
              <a:t>CMA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1F497D">
                    <a:lumMod val="60000"/>
                    <a:lumOff val="40000"/>
                  </a:srgbClr>
                </a:solidFill>
                <a:effectLst/>
                <a:uLnTx/>
                <a:uFillTx/>
                <a:latin typeface="Arial" pitchFamily="34" charset="0"/>
                <a:ea typeface="+mj-ea"/>
                <a:cs typeface="Arial" pitchFamily="34" charset="0"/>
              </a:rPr>
              <a:t>Associate Professor of Accounting, WVU</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1F497D">
                    <a:lumMod val="60000"/>
                    <a:lumOff val="40000"/>
                  </a:srgbClr>
                </a:solidFill>
                <a:effectLst/>
                <a:uLnTx/>
                <a:uFillTx/>
                <a:latin typeface="Arial" pitchFamily="34" charset="0"/>
                <a:ea typeface="+mj-ea"/>
                <a:cs typeface="Arial" pitchFamily="34" charset="0"/>
              </a:rPr>
              <a:t>Dean of Business, Humanities, &amp; Social Sciences, WVU Tech</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smtClean="0">
              <a:ln>
                <a:noFill/>
              </a:ln>
              <a:solidFill>
                <a:srgbClr val="1F497D">
                  <a:lumMod val="60000"/>
                  <a:lumOff val="40000"/>
                </a:srgb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dirty="0" smtClean="0">
                <a:solidFill>
                  <a:srgbClr val="1F497D">
                    <a:lumMod val="60000"/>
                    <a:lumOff val="40000"/>
                  </a:srgbClr>
                </a:solidFill>
                <a:latin typeface="Arial" pitchFamily="34" charset="0"/>
                <a:cs typeface="Arial" pitchFamily="34" charset="0"/>
                <a:hlinkClick r:id="rId2"/>
              </a:rPr>
              <a:t>Scott.Fleming@mail.wvu.edu</a:t>
            </a:r>
            <a:endParaRPr lang="en-US" sz="2500" dirty="0" smtClean="0">
              <a:solidFill>
                <a:srgbClr val="1F497D">
                  <a:lumMod val="60000"/>
                  <a:lumOff val="40000"/>
                </a:srgbClr>
              </a:solidFill>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rgbClr val="1F497D">
                    <a:lumMod val="60000"/>
                    <a:lumOff val="40000"/>
                  </a:srgbClr>
                </a:solidFill>
                <a:effectLst/>
                <a:uLnTx/>
                <a:uFillTx/>
                <a:latin typeface="Arial" pitchFamily="34" charset="0"/>
                <a:ea typeface="+mj-ea"/>
                <a:cs typeface="Arial" pitchFamily="34" charset="0"/>
              </a:rPr>
              <a:t>304-929-1267 (work)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dirty="0" smtClean="0">
                <a:solidFill>
                  <a:srgbClr val="1F497D">
                    <a:lumMod val="60000"/>
                    <a:lumOff val="40000"/>
                  </a:srgbClr>
                </a:solidFill>
                <a:latin typeface="Arial" pitchFamily="34" charset="0"/>
                <a:cs typeface="Arial" pitchFamily="34" charset="0"/>
              </a:rPr>
              <a:t>304-614-3573 (mobile)</a:t>
            </a:r>
            <a:endParaRPr kumimoji="0" lang="en-US" sz="2500" b="0" i="0" u="none" strike="noStrike" kern="1200" cap="none" spc="0" normalizeH="0" baseline="0" noProof="0" dirty="0">
              <a:ln>
                <a:noFill/>
              </a:ln>
              <a:solidFill>
                <a:srgbClr val="1F497D">
                  <a:lumMod val="60000"/>
                  <a:lumOff val="40000"/>
                </a:srgbClr>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033" y="5978043"/>
            <a:ext cx="3318567" cy="651357"/>
          </a:xfrm>
          <a:prstGeom prst="rect">
            <a:avLst/>
          </a:prstGeom>
        </p:spPr>
      </p:pic>
    </p:spTree>
    <p:extLst>
      <p:ext uri="{BB962C8B-B14F-4D97-AF65-F5344CB8AC3E}">
        <p14:creationId xmlns:p14="http://schemas.microsoft.com/office/powerpoint/2010/main" val="286506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18859</TotalTime>
  <Words>5234</Words>
  <Application>Microsoft Office PowerPoint</Application>
  <PresentationFormat>Widescreen</PresentationFormat>
  <Paragraphs>886</Paragraphs>
  <Slides>96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96</vt:i4>
      </vt:variant>
    </vt:vector>
  </HeadingPairs>
  <TitlesOfParts>
    <vt:vector size="102" baseType="lpstr">
      <vt:lpstr>Arial</vt:lpstr>
      <vt:lpstr>Calibri</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WVU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Lindsay</dc:creator>
  <cp:lastModifiedBy>Arron Fleming</cp:lastModifiedBy>
  <cp:revision>279</cp:revision>
  <dcterms:created xsi:type="dcterms:W3CDTF">2011-06-20T17:46:59Z</dcterms:created>
  <dcterms:modified xsi:type="dcterms:W3CDTF">2023-10-04T18:41:54Z</dcterms:modified>
</cp:coreProperties>
</file>