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327" r:id="rId3"/>
    <p:sldId id="333" r:id="rId4"/>
    <p:sldId id="334" r:id="rId5"/>
    <p:sldId id="335" r:id="rId6"/>
    <p:sldId id="356" r:id="rId7"/>
    <p:sldId id="357" r:id="rId8"/>
    <p:sldId id="358" r:id="rId9"/>
    <p:sldId id="359" r:id="rId10"/>
    <p:sldId id="360" r:id="rId11"/>
    <p:sldId id="361" r:id="rId12"/>
    <p:sldId id="362" r:id="rId13"/>
    <p:sldId id="365" r:id="rId14"/>
    <p:sldId id="363" r:id="rId15"/>
    <p:sldId id="366" r:id="rId16"/>
    <p:sldId id="369" r:id="rId17"/>
    <p:sldId id="370" r:id="rId18"/>
    <p:sldId id="367" r:id="rId19"/>
    <p:sldId id="368" r:id="rId20"/>
    <p:sldId id="371" r:id="rId21"/>
    <p:sldId id="372" r:id="rId22"/>
    <p:sldId id="373" r:id="rId23"/>
    <p:sldId id="374" r:id="rId24"/>
    <p:sldId id="375" r:id="rId25"/>
    <p:sldId id="286" r:id="rId26"/>
    <p:sldId id="282"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1" tIns="46581" rIns="93161" bIns="46581"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61" tIns="46581" rIns="93161" bIns="46581" rtlCol="0"/>
          <a:lstStyle>
            <a:lvl1pPr algn="r">
              <a:defRPr sz="1200"/>
            </a:lvl1pPr>
          </a:lstStyle>
          <a:p>
            <a:fld id="{61E01F15-64C8-478C-BEFC-3EA0771E390E}" type="datetimeFigureOut">
              <a:rPr lang="en-US" smtClean="0"/>
              <a:t>10/2/2023</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61" tIns="46581" rIns="93161" bIns="4658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61" tIns="46581" rIns="93161" bIns="46581" rtlCol="0" anchor="b"/>
          <a:lstStyle>
            <a:lvl1pPr algn="r">
              <a:defRPr sz="1200"/>
            </a:lvl1pPr>
          </a:lstStyle>
          <a:p>
            <a:fld id="{B9CA12C6-F560-45A1-8CD6-A1D2CA2A00C5}" type="slidenum">
              <a:rPr lang="en-US" smtClean="0"/>
              <a:t>‹#›</a:t>
            </a:fld>
            <a:endParaRPr lang="en-US" dirty="0"/>
          </a:p>
        </p:txBody>
      </p:sp>
    </p:spTree>
    <p:extLst>
      <p:ext uri="{BB962C8B-B14F-4D97-AF65-F5344CB8AC3E}">
        <p14:creationId xmlns:p14="http://schemas.microsoft.com/office/powerpoint/2010/main" val="1127569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1" tIns="46581" rIns="93161" bIns="46581"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61" tIns="46581" rIns="93161" bIns="46581" rtlCol="0"/>
          <a:lstStyle>
            <a:lvl1pPr algn="r">
              <a:defRPr sz="1200"/>
            </a:lvl1pPr>
          </a:lstStyle>
          <a:p>
            <a:fld id="{E1CCD718-5C9E-0F41-8F48-4EA387E4022C}" type="datetimeFigureOut">
              <a:rPr lang="en-US" smtClean="0"/>
              <a:t>10/2/2023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1" tIns="46581" rIns="93161" bIns="46581"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1" tIns="46581" rIns="93161"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61" tIns="46581" rIns="93161"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61" tIns="46581" rIns="93161" bIns="46581" rtlCol="0" anchor="b"/>
          <a:lstStyle>
            <a:lvl1pPr algn="r">
              <a:defRPr sz="1200"/>
            </a:lvl1pPr>
          </a:lstStyle>
          <a:p>
            <a:fld id="{C2AEE2DE-F569-CB47-AE41-C8EBB0F45B6F}" type="slidenum">
              <a:rPr lang="en-US" smtClean="0"/>
              <a:t>‹#›</a:t>
            </a:fld>
            <a:endParaRPr lang="en-US" dirty="0"/>
          </a:p>
        </p:txBody>
      </p:sp>
    </p:spTree>
    <p:extLst>
      <p:ext uri="{BB962C8B-B14F-4D97-AF65-F5344CB8AC3E}">
        <p14:creationId xmlns:p14="http://schemas.microsoft.com/office/powerpoint/2010/main" val="2046146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1706" y="3446397"/>
            <a:ext cx="11834447" cy="1713781"/>
          </a:xfrm>
        </p:spPr>
        <p:txBody>
          <a:bodyPr anchor="b"/>
          <a:lstStyle>
            <a:lvl1pPr algn="ctr">
              <a:defRPr sz="6000">
                <a:solidFill>
                  <a:schemeClr val="bg1"/>
                </a:solidFill>
                <a:latin typeface="Vollkorn" charset="0"/>
                <a:ea typeface="Vollkorn" charset="0"/>
                <a:cs typeface="Vollkorn" charset="0"/>
              </a:defRPr>
            </a:lvl1pPr>
          </a:lstStyle>
          <a:p>
            <a:r>
              <a:rPr lang="en-US" dirty="0"/>
              <a:t>Click to edit Master title style</a:t>
            </a:r>
          </a:p>
        </p:txBody>
      </p:sp>
      <p:sp>
        <p:nvSpPr>
          <p:cNvPr id="3" name="Subtitle 2"/>
          <p:cNvSpPr>
            <a:spLocks noGrp="1"/>
          </p:cNvSpPr>
          <p:nvPr>
            <p:ph type="subTitle" idx="1"/>
          </p:nvPr>
        </p:nvSpPr>
        <p:spPr>
          <a:xfrm>
            <a:off x="2661136" y="5292661"/>
            <a:ext cx="6875585" cy="41647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7328" y="5841621"/>
            <a:ext cx="2743200" cy="365125"/>
          </a:xfrm>
          <a:prstGeom prst="rect">
            <a:avLst/>
          </a:prstGeom>
        </p:spPr>
        <p:txBody>
          <a:bodyPr/>
          <a:lstStyle>
            <a:lvl1pPr algn="ctr">
              <a:defRPr sz="1600" i="1">
                <a:solidFill>
                  <a:schemeClr val="bg1"/>
                </a:solidFill>
              </a:defRPr>
            </a:lvl1pPr>
          </a:lstStyle>
          <a:p>
            <a:endParaRPr lang="en-US" dirty="0"/>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76914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9589" y="365125"/>
            <a:ext cx="2628900" cy="54729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65125"/>
            <a:ext cx="8529989" cy="54729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2066195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110784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5138" y="1709740"/>
            <a:ext cx="1139335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375139" y="4589466"/>
            <a:ext cx="11393350" cy="93210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84672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8585" y="1778733"/>
            <a:ext cx="5486400"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3569" y="1778733"/>
            <a:ext cx="5484919" cy="3965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1602680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8585" y="1681163"/>
            <a:ext cx="548603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98585" y="2505075"/>
            <a:ext cx="5486033"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83569" y="1681163"/>
            <a:ext cx="54864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83569" y="2505075"/>
            <a:ext cx="5486403" cy="3321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6630861-4318-414B-8E21-CA5F03E7BD41}" type="slidenum">
              <a:rPr lang="en-US" smtClean="0"/>
              <a:t>‹#›</a:t>
            </a:fld>
            <a:endParaRPr lang="en-US" dirty="0"/>
          </a:p>
        </p:txBody>
      </p:sp>
      <p:sp>
        <p:nvSpPr>
          <p:cNvPr id="11" name="Title 1"/>
          <p:cNvSpPr>
            <a:spLocks noGrp="1"/>
          </p:cNvSpPr>
          <p:nvPr>
            <p:ph type="title"/>
          </p:nvPr>
        </p:nvSpPr>
        <p:spPr>
          <a:xfrm>
            <a:off x="398585" y="143746"/>
            <a:ext cx="11369903" cy="1400159"/>
          </a:xfrm>
        </p:spPr>
        <p:txBody>
          <a:bodyPr/>
          <a:lstStyle/>
          <a:p>
            <a:r>
              <a:rPr lang="en-US"/>
              <a:t>Click to edit Master title style</a:t>
            </a:r>
          </a:p>
        </p:txBody>
      </p:sp>
    </p:spTree>
    <p:extLst>
      <p:ext uri="{BB962C8B-B14F-4D97-AF65-F5344CB8AC3E}">
        <p14:creationId xmlns:p14="http://schemas.microsoft.com/office/powerpoint/2010/main" val="36875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1152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50975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5477" y="457200"/>
            <a:ext cx="457273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334000" y="987427"/>
            <a:ext cx="643448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dirty="0"/>
          </a:p>
        </p:txBody>
      </p:sp>
    </p:spTree>
    <p:extLst>
      <p:ext uri="{BB962C8B-B14F-4D97-AF65-F5344CB8AC3E}">
        <p14:creationId xmlns:p14="http://schemas.microsoft.com/office/powerpoint/2010/main" val="110934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0" y="987429"/>
            <a:ext cx="643448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dirty="0"/>
          </a:p>
        </p:txBody>
      </p:sp>
      <p:sp>
        <p:nvSpPr>
          <p:cNvPr id="10" name="Title 1"/>
          <p:cNvSpPr>
            <a:spLocks noGrp="1"/>
          </p:cNvSpPr>
          <p:nvPr>
            <p:ph type="title"/>
          </p:nvPr>
        </p:nvSpPr>
        <p:spPr>
          <a:xfrm>
            <a:off x="445477" y="457200"/>
            <a:ext cx="4572733" cy="1600200"/>
          </a:xfrm>
        </p:spPr>
        <p:txBody>
          <a:bodyPr anchor="b"/>
          <a:lstStyle>
            <a:lvl1pPr>
              <a:defRPr sz="3200"/>
            </a:lvl1pPr>
          </a:lstStyle>
          <a:p>
            <a:r>
              <a:rPr lang="en-US"/>
              <a:t>Click to edit Master title style</a:t>
            </a:r>
          </a:p>
        </p:txBody>
      </p:sp>
      <p:sp>
        <p:nvSpPr>
          <p:cNvPr id="11"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33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8585" y="143746"/>
            <a:ext cx="11369903" cy="140015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98585" y="1723293"/>
            <a:ext cx="11369903" cy="41499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596181" y="6356352"/>
            <a:ext cx="1172307" cy="365125"/>
          </a:xfrm>
          <a:prstGeom prst="rect">
            <a:avLst/>
          </a:prstGeom>
        </p:spPr>
        <p:txBody>
          <a:bodyPr vert="horz" lIns="91440" tIns="45720" rIns="91440" bIns="45720" rtlCol="0" anchor="ctr"/>
          <a:lstStyle>
            <a:lvl1pPr algn="ctr">
              <a:defRPr sz="1400" b="1" i="0">
                <a:solidFill>
                  <a:schemeClr val="bg1"/>
                </a:solidFill>
                <a:latin typeface="Fira Sans Ultra" charset="0"/>
                <a:ea typeface="Fira Sans Ultra" charset="0"/>
                <a:cs typeface="Fira Sans Ultra" charset="0"/>
              </a:defRPr>
            </a:lvl1pPr>
          </a:lstStyle>
          <a:p>
            <a:fld id="{16630861-4318-414B-8E21-CA5F03E7BD41}" type="slidenum">
              <a:rPr lang="en-US" smtClean="0"/>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rgbClr val="004071"/>
          </a:solidFill>
          <a:latin typeface="Vollkorn" charset="0"/>
          <a:ea typeface="Vollkorn" charset="0"/>
          <a:cs typeface="Vollkor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60636B"/>
          </a:solidFill>
          <a:latin typeface="Fira Sans" charset="0"/>
          <a:ea typeface="Fira Sans" charset="0"/>
          <a:cs typeface="Fira Sans" charset="0"/>
        </a:defRPr>
      </a:lvl1pPr>
      <a:lvl2pPr marL="685800" indent="-228600" algn="l" defTabSz="914400" rtl="0" eaLnBrk="1" latinLnBrk="0" hangingPunct="1">
        <a:lnSpc>
          <a:spcPct val="90000"/>
        </a:lnSpc>
        <a:spcBef>
          <a:spcPts val="500"/>
        </a:spcBef>
        <a:buFont typeface="Arial"/>
        <a:buChar char="•"/>
        <a:defRPr sz="2400" kern="1200">
          <a:solidFill>
            <a:srgbClr val="60636B"/>
          </a:solidFill>
          <a:latin typeface="Fira Sans" charset="0"/>
          <a:ea typeface="Fira Sans" charset="0"/>
          <a:cs typeface="Fira Sans" charset="0"/>
        </a:defRPr>
      </a:lvl2pPr>
      <a:lvl3pPr marL="1143000" indent="-228600" algn="l" defTabSz="914400" rtl="0" eaLnBrk="1" latinLnBrk="0" hangingPunct="1">
        <a:lnSpc>
          <a:spcPct val="90000"/>
        </a:lnSpc>
        <a:spcBef>
          <a:spcPts val="500"/>
        </a:spcBef>
        <a:buFont typeface="Arial"/>
        <a:buChar char="•"/>
        <a:defRPr sz="2000" kern="1200">
          <a:solidFill>
            <a:srgbClr val="60636B"/>
          </a:solidFill>
          <a:latin typeface="Fira Sans" charset="0"/>
          <a:ea typeface="Fira Sans" charset="0"/>
          <a:cs typeface="Fira Sans" charset="0"/>
        </a:defRPr>
      </a:lvl3pPr>
      <a:lvl4pPr marL="16002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4pPr>
      <a:lvl5pPr marL="20574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1706" y="3906175"/>
            <a:ext cx="11834447" cy="1121522"/>
          </a:xfrm>
        </p:spPr>
        <p:txBody>
          <a:bodyPr>
            <a:noAutofit/>
          </a:bodyPr>
          <a:lstStyle/>
          <a:p>
            <a:r>
              <a:rPr lang="en-US" sz="5100" dirty="0"/>
              <a:t>GASB 96 Review and e-Textbooks</a:t>
            </a:r>
          </a:p>
        </p:txBody>
      </p:sp>
      <p:sp>
        <p:nvSpPr>
          <p:cNvPr id="4" name="Date Placeholder 3"/>
          <p:cNvSpPr>
            <a:spLocks noGrp="1"/>
          </p:cNvSpPr>
          <p:nvPr>
            <p:ph type="dt" sz="half" idx="10"/>
          </p:nvPr>
        </p:nvSpPr>
        <p:spPr>
          <a:xfrm>
            <a:off x="4724400" y="5659058"/>
            <a:ext cx="2743200" cy="365125"/>
          </a:xfrm>
        </p:spPr>
        <p:txBody>
          <a:bodyPr/>
          <a:lstStyle/>
          <a:p>
            <a:r>
              <a:rPr lang="en-US" sz="2800" dirty="0"/>
              <a:t>October 4, 2023</a:t>
            </a:r>
          </a:p>
        </p:txBody>
      </p:sp>
    </p:spTree>
    <p:extLst>
      <p:ext uri="{BB962C8B-B14F-4D97-AF65-F5344CB8AC3E}">
        <p14:creationId xmlns:p14="http://schemas.microsoft.com/office/powerpoint/2010/main" val="1826907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8C32F-EAFB-41FE-B4A9-D7A8C628406F}"/>
              </a:ext>
            </a:extLst>
          </p:cNvPr>
          <p:cNvSpPr>
            <a:spLocks noGrp="1"/>
          </p:cNvSpPr>
          <p:nvPr>
            <p:ph type="title"/>
          </p:nvPr>
        </p:nvSpPr>
        <p:spPr/>
        <p:txBody>
          <a:bodyPr/>
          <a:lstStyle/>
          <a:p>
            <a:r>
              <a:rPr lang="en-US" sz="4400" dirty="0"/>
              <a:t>GASB 96: SBITAs</a:t>
            </a:r>
          </a:p>
        </p:txBody>
      </p:sp>
      <p:sp>
        <p:nvSpPr>
          <p:cNvPr id="3" name="Content Placeholder 2">
            <a:extLst>
              <a:ext uri="{FF2B5EF4-FFF2-40B4-BE49-F238E27FC236}">
                <a16:creationId xmlns:a16="http://schemas.microsoft.com/office/drawing/2014/main" id="{45F940E4-86C5-40F9-A5B7-440D0641111A}"/>
              </a:ext>
            </a:extLst>
          </p:cNvPr>
          <p:cNvSpPr>
            <a:spLocks noGrp="1"/>
          </p:cNvSpPr>
          <p:nvPr>
            <p:ph idx="1"/>
          </p:nvPr>
        </p:nvSpPr>
        <p:spPr>
          <a:xfrm>
            <a:off x="398584" y="1354015"/>
            <a:ext cx="11369903" cy="4149969"/>
          </a:xfrm>
        </p:spPr>
        <p:txBody>
          <a:bodyPr>
            <a:normAutofit/>
          </a:bodyPr>
          <a:lstStyle/>
          <a:p>
            <a:r>
              <a:rPr lang="en-US" sz="2000" dirty="0"/>
              <a:t>Other Outlays</a:t>
            </a:r>
          </a:p>
          <a:p>
            <a:pPr lvl="1"/>
            <a:r>
              <a:rPr lang="en-US" sz="2000" dirty="0"/>
              <a:t>In addition to subscription payments, there may be cash outlays for other activities associated with SBITAs. The type and timing of the activity dictates the accounting treatment of these cash outlays. Other activities associated with SBITAs are grouped into three stages:</a:t>
            </a:r>
          </a:p>
          <a:p>
            <a:pPr marL="1371600" lvl="3" indent="0">
              <a:buNone/>
            </a:pPr>
            <a:endParaRPr lang="en-US" sz="1600" dirty="0"/>
          </a:p>
          <a:p>
            <a:pPr lvl="3"/>
            <a:endParaRPr lang="en-US" sz="1600" dirty="0"/>
          </a:p>
        </p:txBody>
      </p:sp>
      <p:sp>
        <p:nvSpPr>
          <p:cNvPr id="4" name="Slide Number Placeholder 3">
            <a:extLst>
              <a:ext uri="{FF2B5EF4-FFF2-40B4-BE49-F238E27FC236}">
                <a16:creationId xmlns:a16="http://schemas.microsoft.com/office/drawing/2014/main" id="{B35DE1AD-5B6B-4B16-9A84-A349DF2589F2}"/>
              </a:ext>
            </a:extLst>
          </p:cNvPr>
          <p:cNvSpPr>
            <a:spLocks noGrp="1"/>
          </p:cNvSpPr>
          <p:nvPr>
            <p:ph type="sldNum" sz="quarter" idx="12"/>
          </p:nvPr>
        </p:nvSpPr>
        <p:spPr/>
        <p:txBody>
          <a:bodyPr/>
          <a:lstStyle/>
          <a:p>
            <a:fld id="{16630861-4318-414B-8E21-CA5F03E7BD41}" type="slidenum">
              <a:rPr lang="en-US" smtClean="0"/>
              <a:t>10</a:t>
            </a:fld>
            <a:endParaRPr lang="en-US" dirty="0"/>
          </a:p>
        </p:txBody>
      </p:sp>
      <p:graphicFrame>
        <p:nvGraphicFramePr>
          <p:cNvPr id="5" name="Table 4">
            <a:extLst>
              <a:ext uri="{FF2B5EF4-FFF2-40B4-BE49-F238E27FC236}">
                <a16:creationId xmlns:a16="http://schemas.microsoft.com/office/drawing/2014/main" id="{AB9B47A5-9A85-407C-8E3A-D73D897699DC}"/>
              </a:ext>
            </a:extLst>
          </p:cNvPr>
          <p:cNvGraphicFramePr>
            <a:graphicFrameLocks noGrp="1"/>
          </p:cNvGraphicFramePr>
          <p:nvPr>
            <p:extLst>
              <p:ext uri="{D42A27DB-BD31-4B8C-83A1-F6EECF244321}">
                <p14:modId xmlns:p14="http://schemas.microsoft.com/office/powerpoint/2010/main" val="1057648635"/>
              </p:ext>
            </p:extLst>
          </p:nvPr>
        </p:nvGraphicFramePr>
        <p:xfrm>
          <a:off x="1213279" y="2977646"/>
          <a:ext cx="9765442" cy="2778760"/>
        </p:xfrm>
        <a:graphic>
          <a:graphicData uri="http://schemas.openxmlformats.org/drawingml/2006/table">
            <a:tbl>
              <a:tblPr firstRow="1" bandRow="1">
                <a:tableStyleId>{5C22544A-7EE6-4342-B048-85BDC9FD1C3A}</a:tableStyleId>
              </a:tblPr>
              <a:tblGrid>
                <a:gridCol w="2796834">
                  <a:extLst>
                    <a:ext uri="{9D8B030D-6E8A-4147-A177-3AD203B41FA5}">
                      <a16:colId xmlns:a16="http://schemas.microsoft.com/office/drawing/2014/main" val="1087508742"/>
                    </a:ext>
                  </a:extLst>
                </a:gridCol>
                <a:gridCol w="3260699">
                  <a:extLst>
                    <a:ext uri="{9D8B030D-6E8A-4147-A177-3AD203B41FA5}">
                      <a16:colId xmlns:a16="http://schemas.microsoft.com/office/drawing/2014/main" val="2258007421"/>
                    </a:ext>
                  </a:extLst>
                </a:gridCol>
                <a:gridCol w="3707909">
                  <a:extLst>
                    <a:ext uri="{9D8B030D-6E8A-4147-A177-3AD203B41FA5}">
                      <a16:colId xmlns:a16="http://schemas.microsoft.com/office/drawing/2014/main" val="3437953579"/>
                    </a:ext>
                  </a:extLst>
                </a:gridCol>
              </a:tblGrid>
              <a:tr h="370840">
                <a:tc>
                  <a:txBody>
                    <a:bodyPr/>
                    <a:lstStyle/>
                    <a:p>
                      <a:pPr algn="ctr"/>
                      <a:r>
                        <a:rPr lang="en-US" dirty="0"/>
                        <a:t>Stage</a:t>
                      </a:r>
                    </a:p>
                  </a:txBody>
                  <a:tcPr/>
                </a:tc>
                <a:tc>
                  <a:txBody>
                    <a:bodyPr/>
                    <a:lstStyle/>
                    <a:p>
                      <a:pPr algn="ctr"/>
                      <a:r>
                        <a:rPr lang="en-US" dirty="0"/>
                        <a:t>Activities</a:t>
                      </a:r>
                    </a:p>
                  </a:txBody>
                  <a:tcPr/>
                </a:tc>
                <a:tc>
                  <a:txBody>
                    <a:bodyPr/>
                    <a:lstStyle/>
                    <a:p>
                      <a:pPr algn="ctr"/>
                      <a:r>
                        <a:rPr lang="en-US" dirty="0"/>
                        <a:t>Accounting</a:t>
                      </a:r>
                    </a:p>
                  </a:txBody>
                  <a:tcPr/>
                </a:tc>
                <a:extLst>
                  <a:ext uri="{0D108BD9-81ED-4DB2-BD59-A6C34878D82A}">
                    <a16:rowId xmlns:a16="http://schemas.microsoft.com/office/drawing/2014/main" val="1431643920"/>
                  </a:ext>
                </a:extLst>
              </a:tr>
              <a:tr h="370840">
                <a:tc>
                  <a:txBody>
                    <a:bodyPr/>
                    <a:lstStyle/>
                    <a:p>
                      <a:r>
                        <a:rPr lang="en-US" sz="1400" dirty="0"/>
                        <a:t>Preliminary Project Stage</a:t>
                      </a:r>
                    </a:p>
                  </a:txBody>
                  <a:tcPr/>
                </a:tc>
                <a:tc>
                  <a:txBody>
                    <a:bodyPr/>
                    <a:lstStyle/>
                    <a:p>
                      <a:pPr marL="285750" indent="-285750">
                        <a:buFontTx/>
                        <a:buChar char="-"/>
                      </a:pPr>
                      <a:r>
                        <a:rPr lang="en-US" sz="1400" dirty="0"/>
                        <a:t>Conceptual formulation</a:t>
                      </a:r>
                    </a:p>
                    <a:p>
                      <a:pPr marL="285750" indent="-285750">
                        <a:buFontTx/>
                        <a:buChar char="-"/>
                      </a:pPr>
                      <a:r>
                        <a:rPr lang="en-US" sz="1400" dirty="0"/>
                        <a:t>Evaluation of alternatives</a:t>
                      </a:r>
                    </a:p>
                    <a:p>
                      <a:pPr marL="285750" indent="-285750">
                        <a:buFontTx/>
                        <a:buChar char="-"/>
                      </a:pPr>
                      <a:r>
                        <a:rPr lang="en-US" sz="1400" dirty="0"/>
                        <a:t>Selection of vendor</a:t>
                      </a:r>
                    </a:p>
                  </a:txBody>
                  <a:tcPr/>
                </a:tc>
                <a:tc>
                  <a:txBody>
                    <a:bodyPr/>
                    <a:lstStyle/>
                    <a:p>
                      <a:r>
                        <a:rPr lang="en-US" sz="1400" dirty="0"/>
                        <a:t>Expense as incurred</a:t>
                      </a:r>
                    </a:p>
                  </a:txBody>
                  <a:tcPr/>
                </a:tc>
                <a:extLst>
                  <a:ext uri="{0D108BD9-81ED-4DB2-BD59-A6C34878D82A}">
                    <a16:rowId xmlns:a16="http://schemas.microsoft.com/office/drawing/2014/main" val="1061865055"/>
                  </a:ext>
                </a:extLst>
              </a:tr>
              <a:tr h="370840">
                <a:tc>
                  <a:txBody>
                    <a:bodyPr/>
                    <a:lstStyle/>
                    <a:p>
                      <a:r>
                        <a:rPr lang="en-US" sz="1400" dirty="0"/>
                        <a:t>Initial Implementation Stage</a:t>
                      </a:r>
                    </a:p>
                  </a:txBody>
                  <a:tcPr/>
                </a:tc>
                <a:tc>
                  <a:txBody>
                    <a:bodyPr/>
                    <a:lstStyle/>
                    <a:p>
                      <a:pPr marL="285750" indent="-285750">
                        <a:buFontTx/>
                        <a:buChar char="-"/>
                      </a:pPr>
                      <a:r>
                        <a:rPr lang="en-US" sz="1400" dirty="0"/>
                        <a:t>Configuration</a:t>
                      </a:r>
                    </a:p>
                    <a:p>
                      <a:pPr marL="285750" indent="-285750">
                        <a:buFontTx/>
                        <a:buChar char="-"/>
                      </a:pPr>
                      <a:r>
                        <a:rPr lang="en-US" sz="1400" dirty="0"/>
                        <a:t>Coding</a:t>
                      </a:r>
                    </a:p>
                    <a:p>
                      <a:pPr marL="285750" indent="-285750">
                        <a:buFontTx/>
                        <a:buChar char="-"/>
                      </a:pPr>
                      <a:r>
                        <a:rPr lang="en-US" sz="1400" dirty="0"/>
                        <a:t>Testing</a:t>
                      </a:r>
                    </a:p>
                    <a:p>
                      <a:pPr marL="285750" indent="-285750">
                        <a:buFontTx/>
                        <a:buChar char="-"/>
                      </a:pPr>
                      <a:r>
                        <a:rPr lang="en-US" sz="1400" dirty="0"/>
                        <a:t>Installation</a:t>
                      </a:r>
                    </a:p>
                  </a:txBody>
                  <a:tcPr/>
                </a:tc>
                <a:tc>
                  <a:txBody>
                    <a:bodyPr/>
                    <a:lstStyle/>
                    <a:p>
                      <a:r>
                        <a:rPr lang="en-US" sz="1400" dirty="0"/>
                        <a:t>Generally capitalized as an addition to the subscription asset</a:t>
                      </a:r>
                    </a:p>
                  </a:txBody>
                  <a:tcPr/>
                </a:tc>
                <a:extLst>
                  <a:ext uri="{0D108BD9-81ED-4DB2-BD59-A6C34878D82A}">
                    <a16:rowId xmlns:a16="http://schemas.microsoft.com/office/drawing/2014/main" val="1220965527"/>
                  </a:ext>
                </a:extLst>
              </a:tr>
              <a:tr h="370840">
                <a:tc>
                  <a:txBody>
                    <a:bodyPr/>
                    <a:lstStyle/>
                    <a:p>
                      <a:r>
                        <a:rPr lang="en-US" sz="1400" dirty="0"/>
                        <a:t>Operations and Additional Implementation Stage</a:t>
                      </a:r>
                    </a:p>
                  </a:txBody>
                  <a:tcPr/>
                </a:tc>
                <a:tc>
                  <a:txBody>
                    <a:bodyPr/>
                    <a:lstStyle/>
                    <a:p>
                      <a:pPr marL="285750" indent="-285750">
                        <a:buFontTx/>
                        <a:buChar char="-"/>
                      </a:pPr>
                      <a:r>
                        <a:rPr lang="en-US" sz="1400" dirty="0"/>
                        <a:t>Subsequent implementation activities</a:t>
                      </a:r>
                    </a:p>
                    <a:p>
                      <a:pPr marL="285750" indent="-285750">
                        <a:buFontTx/>
                        <a:buChar char="-"/>
                      </a:pPr>
                      <a:r>
                        <a:rPr lang="en-US" sz="1400" dirty="0"/>
                        <a:t>Maintenance</a:t>
                      </a:r>
                    </a:p>
                    <a:p>
                      <a:pPr marL="285750" indent="-285750">
                        <a:buFontTx/>
                        <a:buChar char="-"/>
                      </a:pPr>
                      <a:r>
                        <a:rPr lang="en-US" sz="1400" dirty="0"/>
                        <a:t>Troubleshooting</a:t>
                      </a:r>
                    </a:p>
                  </a:txBody>
                  <a:tcPr/>
                </a:tc>
                <a:tc>
                  <a:txBody>
                    <a:bodyPr/>
                    <a:lstStyle/>
                    <a:p>
                      <a:r>
                        <a:rPr lang="en-US" sz="1400" dirty="0"/>
                        <a:t>Expense as incurred, unless activity meets specific capitalization criteria</a:t>
                      </a:r>
                    </a:p>
                  </a:txBody>
                  <a:tcPr/>
                </a:tc>
                <a:extLst>
                  <a:ext uri="{0D108BD9-81ED-4DB2-BD59-A6C34878D82A}">
                    <a16:rowId xmlns:a16="http://schemas.microsoft.com/office/drawing/2014/main" val="1767829169"/>
                  </a:ext>
                </a:extLst>
              </a:tr>
            </a:tbl>
          </a:graphicData>
        </a:graphic>
      </p:graphicFrame>
    </p:spTree>
    <p:extLst>
      <p:ext uri="{BB962C8B-B14F-4D97-AF65-F5344CB8AC3E}">
        <p14:creationId xmlns:p14="http://schemas.microsoft.com/office/powerpoint/2010/main" val="1437544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8508C-7D7C-5F22-E63A-F0D0BBC073E1}"/>
              </a:ext>
            </a:extLst>
          </p:cNvPr>
          <p:cNvSpPr>
            <a:spLocks noGrp="1"/>
          </p:cNvSpPr>
          <p:nvPr>
            <p:ph type="title"/>
          </p:nvPr>
        </p:nvSpPr>
        <p:spPr/>
        <p:txBody>
          <a:bodyPr>
            <a:normAutofit/>
          </a:bodyPr>
          <a:lstStyle/>
          <a:p>
            <a:r>
              <a:rPr lang="en-US" sz="4800" dirty="0"/>
              <a:t>E-Textbooks</a:t>
            </a:r>
          </a:p>
        </p:txBody>
      </p:sp>
      <p:sp>
        <p:nvSpPr>
          <p:cNvPr id="3" name="Content Placeholder 2">
            <a:extLst>
              <a:ext uri="{FF2B5EF4-FFF2-40B4-BE49-F238E27FC236}">
                <a16:creationId xmlns:a16="http://schemas.microsoft.com/office/drawing/2014/main" id="{E4E67196-5B2E-4E1C-A7F9-46E4BC70A369}"/>
              </a:ext>
            </a:extLst>
          </p:cNvPr>
          <p:cNvSpPr>
            <a:spLocks noGrp="1"/>
          </p:cNvSpPr>
          <p:nvPr>
            <p:ph idx="1"/>
          </p:nvPr>
        </p:nvSpPr>
        <p:spPr>
          <a:xfrm>
            <a:off x="398584" y="1354015"/>
            <a:ext cx="11369903" cy="4149969"/>
          </a:xfrm>
        </p:spPr>
        <p:txBody>
          <a:bodyPr>
            <a:normAutofit lnSpcReduction="10000"/>
          </a:bodyPr>
          <a:lstStyle/>
          <a:p>
            <a:r>
              <a:rPr lang="en-US" dirty="0"/>
              <a:t>Do e-textbooks need to be reported as SBITAs?</a:t>
            </a:r>
          </a:p>
          <a:p>
            <a:pPr lvl="1"/>
            <a:r>
              <a:rPr lang="en-US" dirty="0"/>
              <a:t>SBITA</a:t>
            </a:r>
            <a:r>
              <a:rPr lang="en-US" sz="1600" dirty="0"/>
              <a:t> </a:t>
            </a:r>
            <a:r>
              <a:rPr lang="en-US" dirty="0"/>
              <a:t>Definition:</a:t>
            </a:r>
          </a:p>
          <a:p>
            <a:pPr lvl="2"/>
            <a:r>
              <a:rPr lang="en-US" sz="1600" dirty="0"/>
              <a:t>A contract that conveys control of the </a:t>
            </a:r>
            <a:r>
              <a:rPr lang="en-US" sz="1600" b="1" dirty="0"/>
              <a:t>right to use </a:t>
            </a:r>
            <a:r>
              <a:rPr lang="en-US" sz="1600" dirty="0"/>
              <a:t>another party’s</a:t>
            </a:r>
            <a:r>
              <a:rPr lang="en-US" sz="1600" b="1" dirty="0"/>
              <a:t> IT software</a:t>
            </a:r>
            <a:r>
              <a:rPr lang="en-US" sz="1600" dirty="0"/>
              <a:t>, alone or in combination with tangible capital assets as specified in the contract </a:t>
            </a:r>
            <a:r>
              <a:rPr lang="en-US" sz="1600" b="1" dirty="0"/>
              <a:t>for a period of time </a:t>
            </a:r>
            <a:r>
              <a:rPr lang="en-US" sz="1600" dirty="0"/>
              <a:t>in an exchange or exchange-like transaction.</a:t>
            </a:r>
          </a:p>
          <a:p>
            <a:pPr marL="914400" lvl="2" indent="0">
              <a:buNone/>
            </a:pPr>
            <a:endParaRPr lang="en-US" sz="1400" dirty="0"/>
          </a:p>
          <a:p>
            <a:pPr lvl="1"/>
            <a:r>
              <a:rPr lang="en-US" dirty="0"/>
              <a:t>Does the agreement give you the right to access the information for a period of time greater than 12 months?</a:t>
            </a:r>
          </a:p>
          <a:p>
            <a:pPr lvl="2"/>
            <a:r>
              <a:rPr lang="en-US" sz="1600" dirty="0"/>
              <a:t>Options to extend must be a written part of the agreement.</a:t>
            </a:r>
          </a:p>
          <a:p>
            <a:pPr marL="914400" lvl="2" indent="0">
              <a:buNone/>
            </a:pPr>
            <a:endParaRPr lang="en-US" sz="1400" dirty="0"/>
          </a:p>
          <a:p>
            <a:pPr lvl="1"/>
            <a:r>
              <a:rPr lang="en-US" dirty="0"/>
              <a:t>Does the agreement give you access to IT software?</a:t>
            </a:r>
          </a:p>
          <a:p>
            <a:pPr lvl="2"/>
            <a:r>
              <a:rPr lang="en-US" sz="1600" dirty="0"/>
              <a:t>IT software means any representation of instruction, data, sound, and image including source code and object code recorded in a machine, readable form and </a:t>
            </a:r>
            <a:r>
              <a:rPr lang="en-US" sz="1600" b="1" dirty="0"/>
              <a:t>capable of being manipulated or providing interactivity </a:t>
            </a:r>
            <a:r>
              <a:rPr lang="en-US" sz="1600" dirty="0"/>
              <a:t>to use by means of automatic data processing machines.</a:t>
            </a:r>
          </a:p>
          <a:p>
            <a:pPr lvl="2"/>
            <a:endParaRPr lang="en-US" sz="1400" dirty="0"/>
          </a:p>
          <a:p>
            <a:pPr lvl="2"/>
            <a:endParaRPr lang="en-US" sz="1400" dirty="0"/>
          </a:p>
          <a:p>
            <a:pPr marL="0" indent="0">
              <a:buNone/>
            </a:pPr>
            <a:endParaRPr lang="en-US" dirty="0"/>
          </a:p>
        </p:txBody>
      </p:sp>
      <p:sp>
        <p:nvSpPr>
          <p:cNvPr id="4" name="Slide Number Placeholder 3">
            <a:extLst>
              <a:ext uri="{FF2B5EF4-FFF2-40B4-BE49-F238E27FC236}">
                <a16:creationId xmlns:a16="http://schemas.microsoft.com/office/drawing/2014/main" id="{C568E2BB-BB87-435D-DBAC-16ABF4B171F5}"/>
              </a:ext>
            </a:extLst>
          </p:cNvPr>
          <p:cNvSpPr>
            <a:spLocks noGrp="1"/>
          </p:cNvSpPr>
          <p:nvPr>
            <p:ph type="sldNum" sz="quarter" idx="12"/>
          </p:nvPr>
        </p:nvSpPr>
        <p:spPr/>
        <p:txBody>
          <a:bodyPr/>
          <a:lstStyle/>
          <a:p>
            <a:fld id="{16630861-4318-414B-8E21-CA5F03E7BD41}" type="slidenum">
              <a:rPr lang="en-US" smtClean="0"/>
              <a:t>11</a:t>
            </a:fld>
            <a:endParaRPr lang="en-US" dirty="0"/>
          </a:p>
        </p:txBody>
      </p:sp>
    </p:spTree>
    <p:extLst>
      <p:ext uri="{BB962C8B-B14F-4D97-AF65-F5344CB8AC3E}">
        <p14:creationId xmlns:p14="http://schemas.microsoft.com/office/powerpoint/2010/main" val="2496300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2AB2-39B9-5610-82C7-ACB782B8E6F1}"/>
              </a:ext>
            </a:extLst>
          </p:cNvPr>
          <p:cNvSpPr>
            <a:spLocks noGrp="1"/>
          </p:cNvSpPr>
          <p:nvPr>
            <p:ph type="title"/>
          </p:nvPr>
        </p:nvSpPr>
        <p:spPr/>
        <p:txBody>
          <a:bodyPr/>
          <a:lstStyle/>
          <a:p>
            <a:r>
              <a:rPr lang="en-US" dirty="0"/>
              <a:t>E-Textbooks		</a:t>
            </a:r>
          </a:p>
        </p:txBody>
      </p:sp>
      <p:sp>
        <p:nvSpPr>
          <p:cNvPr id="3" name="Content Placeholder 2">
            <a:extLst>
              <a:ext uri="{FF2B5EF4-FFF2-40B4-BE49-F238E27FC236}">
                <a16:creationId xmlns:a16="http://schemas.microsoft.com/office/drawing/2014/main" id="{A1CF35E0-B900-6DDE-5646-215E4C7FD041}"/>
              </a:ext>
            </a:extLst>
          </p:cNvPr>
          <p:cNvSpPr>
            <a:spLocks noGrp="1"/>
          </p:cNvSpPr>
          <p:nvPr>
            <p:ph idx="1"/>
          </p:nvPr>
        </p:nvSpPr>
        <p:spPr>
          <a:xfrm>
            <a:off x="398585" y="1354015"/>
            <a:ext cx="11369903" cy="4149969"/>
          </a:xfrm>
        </p:spPr>
        <p:txBody>
          <a:bodyPr/>
          <a:lstStyle/>
          <a:p>
            <a:r>
              <a:rPr lang="en-US" dirty="0"/>
              <a:t>Your e-textbook agreements most likely qualify as SBITA agreements.</a:t>
            </a:r>
          </a:p>
          <a:p>
            <a:r>
              <a:rPr lang="en-US" dirty="0"/>
              <a:t>Most e-textbook agreements are 5-6 years.</a:t>
            </a:r>
          </a:p>
          <a:p>
            <a:pPr lvl="1"/>
            <a:r>
              <a:rPr lang="en-US" dirty="0"/>
              <a:t>GASB 96 must be applied retroactively.</a:t>
            </a:r>
          </a:p>
          <a:p>
            <a:pPr lvl="1"/>
            <a:r>
              <a:rPr lang="en-US" dirty="0"/>
              <a:t>If you determine that your e-textbook is a SBITA, and on July 1, 2022, your e-textbook agreement has a term greater than 12 months remaining, you will need to report a SBITA.</a:t>
            </a:r>
          </a:p>
          <a:p>
            <a:r>
              <a:rPr lang="en-US" dirty="0"/>
              <a:t>Many of these agreements are paid up front instead of in monthly/annual installments.</a:t>
            </a:r>
          </a:p>
          <a:p>
            <a:pPr marL="0" indent="0">
              <a:buNone/>
            </a:pPr>
            <a:endParaRPr lang="en-US" dirty="0"/>
          </a:p>
        </p:txBody>
      </p:sp>
      <p:sp>
        <p:nvSpPr>
          <p:cNvPr id="4" name="Slide Number Placeholder 3">
            <a:extLst>
              <a:ext uri="{FF2B5EF4-FFF2-40B4-BE49-F238E27FC236}">
                <a16:creationId xmlns:a16="http://schemas.microsoft.com/office/drawing/2014/main" id="{D242C4C4-8D95-18B7-6EBB-92810D871F14}"/>
              </a:ext>
            </a:extLst>
          </p:cNvPr>
          <p:cNvSpPr>
            <a:spLocks noGrp="1"/>
          </p:cNvSpPr>
          <p:nvPr>
            <p:ph type="sldNum" sz="quarter" idx="12"/>
          </p:nvPr>
        </p:nvSpPr>
        <p:spPr/>
        <p:txBody>
          <a:bodyPr/>
          <a:lstStyle/>
          <a:p>
            <a:fld id="{16630861-4318-414B-8E21-CA5F03E7BD41}" type="slidenum">
              <a:rPr lang="en-US" smtClean="0"/>
              <a:t>12</a:t>
            </a:fld>
            <a:endParaRPr lang="en-US" dirty="0"/>
          </a:p>
        </p:txBody>
      </p:sp>
    </p:spTree>
    <p:extLst>
      <p:ext uri="{BB962C8B-B14F-4D97-AF65-F5344CB8AC3E}">
        <p14:creationId xmlns:p14="http://schemas.microsoft.com/office/powerpoint/2010/main" val="551253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EAFC0-981F-0BE8-BDA2-A5DC05DE7336}"/>
              </a:ext>
            </a:extLst>
          </p:cNvPr>
          <p:cNvSpPr>
            <a:spLocks noGrp="1"/>
          </p:cNvSpPr>
          <p:nvPr>
            <p:ph type="title"/>
          </p:nvPr>
        </p:nvSpPr>
        <p:spPr/>
        <p:txBody>
          <a:bodyPr/>
          <a:lstStyle/>
          <a:p>
            <a:r>
              <a:rPr lang="en-US" sz="4800" dirty="0"/>
              <a:t>E-Textbooks</a:t>
            </a:r>
            <a:r>
              <a:rPr lang="en-US" dirty="0"/>
              <a:t>	</a:t>
            </a:r>
          </a:p>
        </p:txBody>
      </p:sp>
      <p:sp>
        <p:nvSpPr>
          <p:cNvPr id="3" name="Content Placeholder 2">
            <a:extLst>
              <a:ext uri="{FF2B5EF4-FFF2-40B4-BE49-F238E27FC236}">
                <a16:creationId xmlns:a16="http://schemas.microsoft.com/office/drawing/2014/main" id="{A54B7009-8ACE-86BF-04E4-10DE87626DE4}"/>
              </a:ext>
            </a:extLst>
          </p:cNvPr>
          <p:cNvSpPr>
            <a:spLocks noGrp="1"/>
          </p:cNvSpPr>
          <p:nvPr>
            <p:ph idx="1"/>
          </p:nvPr>
        </p:nvSpPr>
        <p:spPr>
          <a:xfrm>
            <a:off x="423512" y="1260192"/>
            <a:ext cx="11369903" cy="4149969"/>
          </a:xfrm>
        </p:spPr>
        <p:txBody>
          <a:bodyPr/>
          <a:lstStyle/>
          <a:p>
            <a:r>
              <a:rPr lang="en-US" dirty="0"/>
              <a:t>If you identify your e-textbook agreements as SBITAs, but you pay for the agreements up-front:</a:t>
            </a:r>
          </a:p>
          <a:p>
            <a:pPr lvl="1"/>
            <a:r>
              <a:rPr lang="en-US" dirty="0"/>
              <a:t>You still need to enter the information into the CIVIX software.</a:t>
            </a:r>
          </a:p>
          <a:p>
            <a:pPr lvl="1"/>
            <a:r>
              <a:rPr lang="en-US" dirty="0"/>
              <a:t>You will have an ROU asset that will be amortized over the shorter of the useful life or length of the agreement.</a:t>
            </a:r>
          </a:p>
          <a:p>
            <a:pPr lvl="1"/>
            <a:r>
              <a:rPr lang="en-US" dirty="0"/>
              <a:t>Depending on when the agreement was entered into, you may also have a beginning SBITA liability that will be reduced to zero at year end.</a:t>
            </a:r>
          </a:p>
          <a:p>
            <a:pPr lvl="1"/>
            <a:r>
              <a:rPr lang="en-US" dirty="0"/>
              <a:t>You will need to discuss with your auditors whether there is a material affect on your governmental fund statements.</a:t>
            </a:r>
          </a:p>
          <a:p>
            <a:pPr lvl="2"/>
            <a:r>
              <a:rPr lang="en-US" dirty="0"/>
              <a:t>Possible prepaid expense</a:t>
            </a:r>
          </a:p>
          <a:p>
            <a:pPr lvl="2"/>
            <a:r>
              <a:rPr lang="en-US" dirty="0"/>
              <a:t>Possible deferred outflow of resources</a:t>
            </a:r>
          </a:p>
          <a:p>
            <a:endParaRPr lang="en-US" dirty="0"/>
          </a:p>
          <a:p>
            <a:endParaRPr lang="en-US" dirty="0"/>
          </a:p>
        </p:txBody>
      </p:sp>
      <p:sp>
        <p:nvSpPr>
          <p:cNvPr id="4" name="Slide Number Placeholder 3">
            <a:extLst>
              <a:ext uri="{FF2B5EF4-FFF2-40B4-BE49-F238E27FC236}">
                <a16:creationId xmlns:a16="http://schemas.microsoft.com/office/drawing/2014/main" id="{026BAE0F-D4F6-D0F6-1E11-E9F0879A9035}"/>
              </a:ext>
            </a:extLst>
          </p:cNvPr>
          <p:cNvSpPr>
            <a:spLocks noGrp="1"/>
          </p:cNvSpPr>
          <p:nvPr>
            <p:ph type="sldNum" sz="quarter" idx="12"/>
          </p:nvPr>
        </p:nvSpPr>
        <p:spPr/>
        <p:txBody>
          <a:bodyPr/>
          <a:lstStyle/>
          <a:p>
            <a:fld id="{16630861-4318-414B-8E21-CA5F03E7BD41}" type="slidenum">
              <a:rPr lang="en-US" smtClean="0"/>
              <a:t>13</a:t>
            </a:fld>
            <a:endParaRPr lang="en-US" dirty="0"/>
          </a:p>
        </p:txBody>
      </p:sp>
    </p:spTree>
    <p:extLst>
      <p:ext uri="{BB962C8B-B14F-4D97-AF65-F5344CB8AC3E}">
        <p14:creationId xmlns:p14="http://schemas.microsoft.com/office/powerpoint/2010/main" val="534825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EAFC0-981F-0BE8-BDA2-A5DC05DE7336}"/>
              </a:ext>
            </a:extLst>
          </p:cNvPr>
          <p:cNvSpPr>
            <a:spLocks noGrp="1"/>
          </p:cNvSpPr>
          <p:nvPr>
            <p:ph type="title"/>
          </p:nvPr>
        </p:nvSpPr>
        <p:spPr/>
        <p:txBody>
          <a:bodyPr/>
          <a:lstStyle/>
          <a:p>
            <a:r>
              <a:rPr lang="en-US" dirty="0"/>
              <a:t>E-Textbooks	</a:t>
            </a:r>
          </a:p>
        </p:txBody>
      </p:sp>
      <p:sp>
        <p:nvSpPr>
          <p:cNvPr id="3" name="Content Placeholder 2">
            <a:extLst>
              <a:ext uri="{FF2B5EF4-FFF2-40B4-BE49-F238E27FC236}">
                <a16:creationId xmlns:a16="http://schemas.microsoft.com/office/drawing/2014/main" id="{A54B7009-8ACE-86BF-04E4-10DE87626DE4}"/>
              </a:ext>
            </a:extLst>
          </p:cNvPr>
          <p:cNvSpPr>
            <a:spLocks noGrp="1"/>
          </p:cNvSpPr>
          <p:nvPr>
            <p:ph idx="1"/>
          </p:nvPr>
        </p:nvSpPr>
        <p:spPr>
          <a:xfrm>
            <a:off x="423512" y="1260192"/>
            <a:ext cx="11369903" cy="4149969"/>
          </a:xfrm>
        </p:spPr>
        <p:txBody>
          <a:bodyPr/>
          <a:lstStyle/>
          <a:p>
            <a:r>
              <a:rPr lang="en-US" dirty="0"/>
              <a:t>If you paid for your e-textbook SBITA agreement upfront, you would need to enter the agreement into the GASB 96 import template as a multi-line agreement.</a:t>
            </a:r>
          </a:p>
          <a:p>
            <a:endParaRPr lang="en-US" dirty="0"/>
          </a:p>
          <a:p>
            <a:endParaRPr lang="en-US" dirty="0"/>
          </a:p>
        </p:txBody>
      </p:sp>
      <p:sp>
        <p:nvSpPr>
          <p:cNvPr id="4" name="Slide Number Placeholder 3">
            <a:extLst>
              <a:ext uri="{FF2B5EF4-FFF2-40B4-BE49-F238E27FC236}">
                <a16:creationId xmlns:a16="http://schemas.microsoft.com/office/drawing/2014/main" id="{026BAE0F-D4F6-D0F6-1E11-E9F0879A9035}"/>
              </a:ext>
            </a:extLst>
          </p:cNvPr>
          <p:cNvSpPr>
            <a:spLocks noGrp="1"/>
          </p:cNvSpPr>
          <p:nvPr>
            <p:ph type="sldNum" sz="quarter" idx="12"/>
          </p:nvPr>
        </p:nvSpPr>
        <p:spPr/>
        <p:txBody>
          <a:bodyPr/>
          <a:lstStyle/>
          <a:p>
            <a:fld id="{16630861-4318-414B-8E21-CA5F03E7BD41}" type="slidenum">
              <a:rPr lang="en-US" smtClean="0"/>
              <a:t>14</a:t>
            </a:fld>
            <a:endParaRPr lang="en-US" dirty="0"/>
          </a:p>
        </p:txBody>
      </p:sp>
      <p:pic>
        <p:nvPicPr>
          <p:cNvPr id="10" name="Picture 9">
            <a:extLst>
              <a:ext uri="{FF2B5EF4-FFF2-40B4-BE49-F238E27FC236}">
                <a16:creationId xmlns:a16="http://schemas.microsoft.com/office/drawing/2014/main" id="{DF76D119-EC8A-70EB-B398-53197FBA85BA}"/>
              </a:ext>
            </a:extLst>
          </p:cNvPr>
          <p:cNvPicPr>
            <a:picLocks noChangeAspect="1"/>
          </p:cNvPicPr>
          <p:nvPr/>
        </p:nvPicPr>
        <p:blipFill>
          <a:blip r:embed="rId2"/>
          <a:stretch>
            <a:fillRect/>
          </a:stretch>
        </p:blipFill>
        <p:spPr>
          <a:xfrm>
            <a:off x="346010" y="3249651"/>
            <a:ext cx="11475051" cy="1861845"/>
          </a:xfrm>
          <a:prstGeom prst="rect">
            <a:avLst/>
          </a:prstGeom>
        </p:spPr>
      </p:pic>
    </p:spTree>
    <p:extLst>
      <p:ext uri="{BB962C8B-B14F-4D97-AF65-F5344CB8AC3E}">
        <p14:creationId xmlns:p14="http://schemas.microsoft.com/office/powerpoint/2010/main" val="792274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EAFC0-981F-0BE8-BDA2-A5DC05DE7336}"/>
              </a:ext>
            </a:extLst>
          </p:cNvPr>
          <p:cNvSpPr>
            <a:spLocks noGrp="1"/>
          </p:cNvSpPr>
          <p:nvPr>
            <p:ph type="title"/>
          </p:nvPr>
        </p:nvSpPr>
        <p:spPr/>
        <p:txBody>
          <a:bodyPr/>
          <a:lstStyle/>
          <a:p>
            <a:r>
              <a:rPr lang="en-US" dirty="0"/>
              <a:t>E-Textbooks	</a:t>
            </a:r>
          </a:p>
        </p:txBody>
      </p:sp>
      <p:sp>
        <p:nvSpPr>
          <p:cNvPr id="3" name="Content Placeholder 2">
            <a:extLst>
              <a:ext uri="{FF2B5EF4-FFF2-40B4-BE49-F238E27FC236}">
                <a16:creationId xmlns:a16="http://schemas.microsoft.com/office/drawing/2014/main" id="{A54B7009-8ACE-86BF-04E4-10DE87626DE4}"/>
              </a:ext>
            </a:extLst>
          </p:cNvPr>
          <p:cNvSpPr>
            <a:spLocks noGrp="1"/>
          </p:cNvSpPr>
          <p:nvPr>
            <p:ph idx="1"/>
          </p:nvPr>
        </p:nvSpPr>
        <p:spPr>
          <a:xfrm>
            <a:off x="423512" y="1260192"/>
            <a:ext cx="11369903" cy="4149969"/>
          </a:xfrm>
        </p:spPr>
        <p:txBody>
          <a:bodyPr>
            <a:normAutofit/>
          </a:bodyPr>
          <a:lstStyle/>
          <a:p>
            <a:r>
              <a:rPr lang="en-US" sz="2300" dirty="0"/>
              <a:t>The first line “Payment Amount” column would be for the entire payment amount and the “Payment StartDate” and “Payment </a:t>
            </a:r>
            <a:r>
              <a:rPr lang="en-US" sz="2300" dirty="0" err="1"/>
              <a:t>EndDate</a:t>
            </a:r>
            <a:r>
              <a:rPr lang="en-US" sz="2300" dirty="0"/>
              <a:t>” would be for the first year of the agreement.</a:t>
            </a:r>
          </a:p>
          <a:p>
            <a:r>
              <a:rPr lang="en-US" sz="2300" dirty="0"/>
              <a:t>The second line “Payment Amount” column would be zero and “Payment StartDate” and “Payment </a:t>
            </a:r>
            <a:r>
              <a:rPr lang="en-US" sz="2300" dirty="0" err="1"/>
              <a:t>EndDate</a:t>
            </a:r>
            <a:r>
              <a:rPr lang="en-US" sz="2300" dirty="0"/>
              <a:t>” would be for the remainder of the agreement.</a:t>
            </a:r>
          </a:p>
          <a:p>
            <a:r>
              <a:rPr lang="en-US" sz="2300" dirty="0"/>
              <a:t>Please make sure the “Payment Frequency” is set to AN for Annual for both lines</a:t>
            </a:r>
          </a:p>
          <a:p>
            <a:endParaRPr lang="en-US" sz="2400" dirty="0"/>
          </a:p>
          <a:p>
            <a:endParaRPr lang="en-US" sz="2400" dirty="0"/>
          </a:p>
        </p:txBody>
      </p:sp>
      <p:sp>
        <p:nvSpPr>
          <p:cNvPr id="4" name="Slide Number Placeholder 3">
            <a:extLst>
              <a:ext uri="{FF2B5EF4-FFF2-40B4-BE49-F238E27FC236}">
                <a16:creationId xmlns:a16="http://schemas.microsoft.com/office/drawing/2014/main" id="{026BAE0F-D4F6-D0F6-1E11-E9F0879A9035}"/>
              </a:ext>
            </a:extLst>
          </p:cNvPr>
          <p:cNvSpPr>
            <a:spLocks noGrp="1"/>
          </p:cNvSpPr>
          <p:nvPr>
            <p:ph type="sldNum" sz="quarter" idx="12"/>
          </p:nvPr>
        </p:nvSpPr>
        <p:spPr/>
        <p:txBody>
          <a:bodyPr/>
          <a:lstStyle/>
          <a:p>
            <a:fld id="{16630861-4318-414B-8E21-CA5F03E7BD41}" type="slidenum">
              <a:rPr lang="en-US" smtClean="0"/>
              <a:t>15</a:t>
            </a:fld>
            <a:endParaRPr lang="en-US" dirty="0"/>
          </a:p>
        </p:txBody>
      </p:sp>
      <p:pic>
        <p:nvPicPr>
          <p:cNvPr id="6" name="Picture 5">
            <a:extLst>
              <a:ext uri="{FF2B5EF4-FFF2-40B4-BE49-F238E27FC236}">
                <a16:creationId xmlns:a16="http://schemas.microsoft.com/office/drawing/2014/main" id="{6CA4A63D-5F76-03D4-F26E-C836BBEB86F8}"/>
              </a:ext>
            </a:extLst>
          </p:cNvPr>
          <p:cNvPicPr>
            <a:picLocks noChangeAspect="1"/>
          </p:cNvPicPr>
          <p:nvPr/>
        </p:nvPicPr>
        <p:blipFill>
          <a:blip r:embed="rId2"/>
          <a:stretch>
            <a:fillRect/>
          </a:stretch>
        </p:blipFill>
        <p:spPr>
          <a:xfrm>
            <a:off x="237055" y="1656908"/>
            <a:ext cx="11717889" cy="3940900"/>
          </a:xfrm>
          <a:prstGeom prst="rect">
            <a:avLst/>
          </a:prstGeom>
        </p:spPr>
      </p:pic>
    </p:spTree>
    <p:extLst>
      <p:ext uri="{BB962C8B-B14F-4D97-AF65-F5344CB8AC3E}">
        <p14:creationId xmlns:p14="http://schemas.microsoft.com/office/powerpoint/2010/main" val="3950732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EAFC0-981F-0BE8-BDA2-A5DC05DE7336}"/>
              </a:ext>
            </a:extLst>
          </p:cNvPr>
          <p:cNvSpPr>
            <a:spLocks noGrp="1"/>
          </p:cNvSpPr>
          <p:nvPr>
            <p:ph type="title"/>
          </p:nvPr>
        </p:nvSpPr>
        <p:spPr/>
        <p:txBody>
          <a:bodyPr/>
          <a:lstStyle/>
          <a:p>
            <a:r>
              <a:rPr lang="en-US" sz="4800" dirty="0"/>
              <a:t>E-Textbooks</a:t>
            </a:r>
            <a:r>
              <a:rPr lang="en-US" dirty="0"/>
              <a:t>	</a:t>
            </a:r>
          </a:p>
        </p:txBody>
      </p:sp>
      <p:sp>
        <p:nvSpPr>
          <p:cNvPr id="3" name="Content Placeholder 2">
            <a:extLst>
              <a:ext uri="{FF2B5EF4-FFF2-40B4-BE49-F238E27FC236}">
                <a16:creationId xmlns:a16="http://schemas.microsoft.com/office/drawing/2014/main" id="{A54B7009-8ACE-86BF-04E4-10DE87626DE4}"/>
              </a:ext>
            </a:extLst>
          </p:cNvPr>
          <p:cNvSpPr>
            <a:spLocks noGrp="1"/>
          </p:cNvSpPr>
          <p:nvPr>
            <p:ph idx="1"/>
          </p:nvPr>
        </p:nvSpPr>
        <p:spPr>
          <a:xfrm>
            <a:off x="423512" y="1260192"/>
            <a:ext cx="11369903" cy="4149969"/>
          </a:xfrm>
        </p:spPr>
        <p:txBody>
          <a:bodyPr/>
          <a:lstStyle/>
          <a:p>
            <a:r>
              <a:rPr lang="en-US" dirty="0"/>
              <a:t>Actual written agreements may not exist for your e-textbook subscriptions.</a:t>
            </a:r>
          </a:p>
          <a:p>
            <a:r>
              <a:rPr lang="en-US" dirty="0"/>
              <a:t>In the absence of a written agreement, counties should look at invoices or price quotes to determine whether a SBITA exists.</a:t>
            </a:r>
          </a:p>
          <a:p>
            <a:r>
              <a:rPr lang="en-US" dirty="0"/>
              <a:t>Agreements, invoices, or price quotes might be for a combination of physical textbooks and e-textbooks.</a:t>
            </a:r>
          </a:p>
          <a:p>
            <a:r>
              <a:rPr lang="en-US" dirty="0"/>
              <a:t>Please remember the definition of a SBITA when going through these invoices and/or price quotes.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26BAE0F-D4F6-D0F6-1E11-E9F0879A9035}"/>
              </a:ext>
            </a:extLst>
          </p:cNvPr>
          <p:cNvSpPr>
            <a:spLocks noGrp="1"/>
          </p:cNvSpPr>
          <p:nvPr>
            <p:ph type="sldNum" sz="quarter" idx="12"/>
          </p:nvPr>
        </p:nvSpPr>
        <p:spPr/>
        <p:txBody>
          <a:bodyPr/>
          <a:lstStyle/>
          <a:p>
            <a:fld id="{16630861-4318-414B-8E21-CA5F03E7BD41}" type="slidenum">
              <a:rPr lang="en-US" smtClean="0"/>
              <a:t>16</a:t>
            </a:fld>
            <a:endParaRPr lang="en-US" dirty="0"/>
          </a:p>
        </p:txBody>
      </p:sp>
    </p:spTree>
    <p:extLst>
      <p:ext uri="{BB962C8B-B14F-4D97-AF65-F5344CB8AC3E}">
        <p14:creationId xmlns:p14="http://schemas.microsoft.com/office/powerpoint/2010/main" val="1700732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EAFC0-981F-0BE8-BDA2-A5DC05DE7336}"/>
              </a:ext>
            </a:extLst>
          </p:cNvPr>
          <p:cNvSpPr>
            <a:spLocks noGrp="1"/>
          </p:cNvSpPr>
          <p:nvPr>
            <p:ph type="title"/>
          </p:nvPr>
        </p:nvSpPr>
        <p:spPr/>
        <p:txBody>
          <a:bodyPr/>
          <a:lstStyle/>
          <a:p>
            <a:r>
              <a:rPr lang="en-US" sz="4800" dirty="0"/>
              <a:t>E-Textbooks</a:t>
            </a:r>
            <a:r>
              <a:rPr lang="en-US" dirty="0"/>
              <a:t>	</a:t>
            </a:r>
          </a:p>
        </p:txBody>
      </p:sp>
      <p:sp>
        <p:nvSpPr>
          <p:cNvPr id="3" name="Content Placeholder 2">
            <a:extLst>
              <a:ext uri="{FF2B5EF4-FFF2-40B4-BE49-F238E27FC236}">
                <a16:creationId xmlns:a16="http://schemas.microsoft.com/office/drawing/2014/main" id="{A54B7009-8ACE-86BF-04E4-10DE87626DE4}"/>
              </a:ext>
            </a:extLst>
          </p:cNvPr>
          <p:cNvSpPr>
            <a:spLocks noGrp="1"/>
          </p:cNvSpPr>
          <p:nvPr>
            <p:ph idx="1"/>
          </p:nvPr>
        </p:nvSpPr>
        <p:spPr>
          <a:xfrm>
            <a:off x="423512" y="1260192"/>
            <a:ext cx="11369903" cy="4149969"/>
          </a:xfrm>
        </p:spPr>
        <p:txBody>
          <a:bodyPr>
            <a:normAutofit/>
          </a:bodyPr>
          <a:lstStyle/>
          <a:p>
            <a:r>
              <a:rPr lang="en-US" dirty="0"/>
              <a:t>If a government enters into a contract that contains both a subscription component and a </a:t>
            </a:r>
            <a:r>
              <a:rPr lang="en-US" dirty="0" err="1"/>
              <a:t>nonsubscription</a:t>
            </a:r>
            <a:r>
              <a:rPr lang="en-US" dirty="0"/>
              <a:t> component the government should account for the subscription and </a:t>
            </a:r>
            <a:r>
              <a:rPr lang="en-US" dirty="0" err="1"/>
              <a:t>nonsubscription</a:t>
            </a:r>
            <a:r>
              <a:rPr lang="en-US" dirty="0"/>
              <a:t> components as separate contracts unless:</a:t>
            </a:r>
          </a:p>
          <a:p>
            <a:pPr lvl="1"/>
            <a:r>
              <a:rPr lang="en-US" dirty="0"/>
              <a:t>a contract does not include prices for individual components, or if any of those prices appear to be unreasonable</a:t>
            </a:r>
          </a:p>
          <a:p>
            <a:pPr lvl="2"/>
            <a:r>
              <a:rPr lang="en-US" dirty="0"/>
              <a:t>The county board should use professional judgment to determine its best estimate for allocating the contract price to those components, maximizing the use of observable information. </a:t>
            </a:r>
          </a:p>
          <a:p>
            <a:pPr lvl="2"/>
            <a:r>
              <a:rPr lang="en-US" dirty="0"/>
              <a:t>If it is not practicable to determine a best estimate for price allocation for some or all components in the contract, </a:t>
            </a:r>
            <a:r>
              <a:rPr lang="en-US" dirty="0">
                <a:highlight>
                  <a:srgbClr val="FFFF00"/>
                </a:highlight>
              </a:rPr>
              <a:t>a government should account for those components as a single SBITA.</a:t>
            </a:r>
          </a:p>
          <a:p>
            <a:endParaRPr lang="en-US" dirty="0"/>
          </a:p>
          <a:p>
            <a:endParaRPr lang="en-US" dirty="0"/>
          </a:p>
        </p:txBody>
      </p:sp>
      <p:sp>
        <p:nvSpPr>
          <p:cNvPr id="4" name="Slide Number Placeholder 3">
            <a:extLst>
              <a:ext uri="{FF2B5EF4-FFF2-40B4-BE49-F238E27FC236}">
                <a16:creationId xmlns:a16="http://schemas.microsoft.com/office/drawing/2014/main" id="{026BAE0F-D4F6-D0F6-1E11-E9F0879A9035}"/>
              </a:ext>
            </a:extLst>
          </p:cNvPr>
          <p:cNvSpPr>
            <a:spLocks noGrp="1"/>
          </p:cNvSpPr>
          <p:nvPr>
            <p:ph type="sldNum" sz="quarter" idx="12"/>
          </p:nvPr>
        </p:nvSpPr>
        <p:spPr/>
        <p:txBody>
          <a:bodyPr/>
          <a:lstStyle/>
          <a:p>
            <a:fld id="{16630861-4318-414B-8E21-CA5F03E7BD41}" type="slidenum">
              <a:rPr lang="en-US" smtClean="0"/>
              <a:t>17</a:t>
            </a:fld>
            <a:endParaRPr lang="en-US" dirty="0"/>
          </a:p>
        </p:txBody>
      </p:sp>
    </p:spTree>
    <p:extLst>
      <p:ext uri="{BB962C8B-B14F-4D97-AF65-F5344CB8AC3E}">
        <p14:creationId xmlns:p14="http://schemas.microsoft.com/office/powerpoint/2010/main" val="962941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49FD7-8435-A2A2-188C-F3030E6DA976}"/>
              </a:ext>
            </a:extLst>
          </p:cNvPr>
          <p:cNvSpPr>
            <a:spLocks noGrp="1"/>
          </p:cNvSpPr>
          <p:nvPr>
            <p:ph type="title"/>
          </p:nvPr>
        </p:nvSpPr>
        <p:spPr>
          <a:xfrm>
            <a:off x="398585" y="143747"/>
            <a:ext cx="11369903" cy="1330996"/>
          </a:xfrm>
        </p:spPr>
        <p:txBody>
          <a:bodyPr vert="horz" lIns="91440" tIns="45720" rIns="91440" bIns="45720" rtlCol="0" anchor="ctr">
            <a:normAutofit/>
          </a:bodyPr>
          <a:lstStyle/>
          <a:p>
            <a:r>
              <a:rPr lang="en-US" kern="1200" dirty="0">
                <a:latin typeface="Vollkorn" charset="0"/>
                <a:ea typeface="Vollkorn" charset="0"/>
                <a:cs typeface="Vollkorn" charset="0"/>
              </a:rPr>
              <a:t>Examples</a:t>
            </a:r>
          </a:p>
        </p:txBody>
      </p:sp>
      <p:sp>
        <p:nvSpPr>
          <p:cNvPr id="7" name="TextBox 6">
            <a:extLst>
              <a:ext uri="{FF2B5EF4-FFF2-40B4-BE49-F238E27FC236}">
                <a16:creationId xmlns:a16="http://schemas.microsoft.com/office/drawing/2014/main" id="{641F1342-E392-2A28-4736-FCB68EE6054F}"/>
              </a:ext>
            </a:extLst>
          </p:cNvPr>
          <p:cNvSpPr txBox="1"/>
          <p:nvPr/>
        </p:nvSpPr>
        <p:spPr>
          <a:xfrm>
            <a:off x="370592" y="1362605"/>
            <a:ext cx="5486400" cy="4049142"/>
          </a:xfrm>
          <a:prstGeom prst="rect">
            <a:avLst/>
          </a:prstGeom>
        </p:spPr>
        <p:txBody>
          <a:bodyPr vert="horz" lIns="91440" tIns="45720" rIns="91440" bIns="45720" rtlCol="0">
            <a:normAutofit/>
          </a:bodyPr>
          <a:lstStyle/>
          <a:p>
            <a:pPr marL="285750" indent="-228600">
              <a:lnSpc>
                <a:spcPct val="90000"/>
              </a:lnSpc>
              <a:spcAft>
                <a:spcPts val="600"/>
              </a:spcAft>
              <a:buFont typeface="Arial"/>
              <a:buChar char="•"/>
            </a:pPr>
            <a:r>
              <a:rPr lang="en-US" sz="2800" dirty="0">
                <a:solidFill>
                  <a:srgbClr val="60636B"/>
                </a:solidFill>
                <a:latin typeface="Fira Sans" charset="0"/>
              </a:rPr>
              <a:t>6-year access is stated</a:t>
            </a:r>
          </a:p>
          <a:p>
            <a:pPr marL="285750" indent="-228600">
              <a:lnSpc>
                <a:spcPct val="90000"/>
              </a:lnSpc>
              <a:spcAft>
                <a:spcPts val="600"/>
              </a:spcAft>
              <a:buFont typeface="Arial"/>
              <a:buChar char="•"/>
            </a:pPr>
            <a:r>
              <a:rPr lang="en-US" sz="2800" dirty="0">
                <a:solidFill>
                  <a:srgbClr val="60636B"/>
                </a:solidFill>
                <a:latin typeface="Fira Sans" charset="0"/>
              </a:rPr>
              <a:t>Dollar amounts clearly listed</a:t>
            </a:r>
          </a:p>
          <a:p>
            <a:pPr marL="285750" indent="-228600">
              <a:lnSpc>
                <a:spcPct val="90000"/>
              </a:lnSpc>
              <a:spcAft>
                <a:spcPts val="600"/>
              </a:spcAft>
              <a:buFont typeface="Arial"/>
              <a:buChar char="•"/>
            </a:pPr>
            <a:r>
              <a:rPr lang="en-US" sz="2800" dirty="0">
                <a:solidFill>
                  <a:srgbClr val="60636B"/>
                </a:solidFill>
                <a:latin typeface="Fira Sans" charset="0"/>
              </a:rPr>
              <a:t>Entire amount should be treated as a SBITA.</a:t>
            </a:r>
          </a:p>
          <a:p>
            <a:pPr marL="514350" lvl="1">
              <a:lnSpc>
                <a:spcPct val="90000"/>
              </a:lnSpc>
              <a:spcAft>
                <a:spcPts val="600"/>
              </a:spcAft>
            </a:pPr>
            <a:r>
              <a:rPr lang="en-US" dirty="0">
                <a:solidFill>
                  <a:srgbClr val="60636B"/>
                </a:solidFill>
                <a:latin typeface="Fira Sans" charset="0"/>
              </a:rPr>
              <a:t>$30,420</a:t>
            </a:r>
          </a:p>
          <a:p>
            <a:pPr marL="514350" lvl="1">
              <a:lnSpc>
                <a:spcPct val="90000"/>
              </a:lnSpc>
              <a:spcAft>
                <a:spcPts val="600"/>
              </a:spcAft>
            </a:pPr>
            <a:r>
              <a:rPr lang="en-US" dirty="0">
                <a:solidFill>
                  <a:srgbClr val="60636B"/>
                </a:solidFill>
                <a:latin typeface="Fira Sans" charset="0"/>
              </a:rPr>
              <a:t>$34,830</a:t>
            </a:r>
          </a:p>
          <a:p>
            <a:pPr marL="514350" lvl="1">
              <a:lnSpc>
                <a:spcPct val="90000"/>
              </a:lnSpc>
              <a:spcAft>
                <a:spcPts val="600"/>
              </a:spcAft>
            </a:pPr>
            <a:r>
              <a:rPr lang="en-US" dirty="0">
                <a:solidFill>
                  <a:srgbClr val="60636B"/>
                </a:solidFill>
                <a:latin typeface="Fira Sans" charset="0"/>
              </a:rPr>
              <a:t>$12,105</a:t>
            </a:r>
          </a:p>
          <a:p>
            <a:pPr marL="514350" lvl="1">
              <a:lnSpc>
                <a:spcPct val="90000"/>
              </a:lnSpc>
              <a:spcAft>
                <a:spcPts val="600"/>
              </a:spcAft>
            </a:pPr>
            <a:r>
              <a:rPr lang="en-US" u="sng" dirty="0">
                <a:solidFill>
                  <a:srgbClr val="60636B"/>
                </a:solidFill>
                <a:latin typeface="Fira Sans" charset="0"/>
              </a:rPr>
              <a:t>$5,326</a:t>
            </a:r>
          </a:p>
          <a:p>
            <a:pPr marL="514350" lvl="1">
              <a:lnSpc>
                <a:spcPct val="90000"/>
              </a:lnSpc>
              <a:spcAft>
                <a:spcPts val="600"/>
              </a:spcAft>
            </a:pPr>
            <a:r>
              <a:rPr lang="en-US" b="1" dirty="0">
                <a:solidFill>
                  <a:srgbClr val="60636B"/>
                </a:solidFill>
                <a:latin typeface="Fira Sans" charset="0"/>
              </a:rPr>
              <a:t>$82,681 </a:t>
            </a:r>
            <a:r>
              <a:rPr lang="en-US" dirty="0">
                <a:solidFill>
                  <a:srgbClr val="60636B"/>
                </a:solidFill>
                <a:latin typeface="Fira Sans" charset="0"/>
              </a:rPr>
              <a:t>- This is the amount that would go in the first line of the import template.</a:t>
            </a:r>
          </a:p>
          <a:p>
            <a:pPr marL="285750" indent="-228600">
              <a:lnSpc>
                <a:spcPct val="90000"/>
              </a:lnSpc>
              <a:spcAft>
                <a:spcPts val="600"/>
              </a:spcAft>
              <a:buFont typeface="Arial"/>
              <a:buChar char="•"/>
            </a:pPr>
            <a:endParaRPr lang="en-US" sz="2800" dirty="0">
              <a:solidFill>
                <a:srgbClr val="60636B"/>
              </a:solidFill>
              <a:latin typeface="Fira Sans" charset="0"/>
            </a:endParaRPr>
          </a:p>
        </p:txBody>
      </p:sp>
      <p:pic>
        <p:nvPicPr>
          <p:cNvPr id="6" name="Picture 5">
            <a:extLst>
              <a:ext uri="{FF2B5EF4-FFF2-40B4-BE49-F238E27FC236}">
                <a16:creationId xmlns:a16="http://schemas.microsoft.com/office/drawing/2014/main" id="{7D4700D8-7ABB-B352-8ABC-1BCE50CB8F87}"/>
              </a:ext>
            </a:extLst>
          </p:cNvPr>
          <p:cNvPicPr>
            <a:picLocks noChangeAspect="1"/>
          </p:cNvPicPr>
          <p:nvPr/>
        </p:nvPicPr>
        <p:blipFill>
          <a:blip r:embed="rId2"/>
          <a:stretch>
            <a:fillRect/>
          </a:stretch>
        </p:blipFill>
        <p:spPr>
          <a:xfrm>
            <a:off x="5701004" y="1250332"/>
            <a:ext cx="6355681" cy="4417199"/>
          </a:xfrm>
          <a:prstGeom prst="rect">
            <a:avLst/>
          </a:prstGeom>
          <a:noFill/>
        </p:spPr>
      </p:pic>
      <p:sp>
        <p:nvSpPr>
          <p:cNvPr id="4" name="Slide Number Placeholder 3">
            <a:extLst>
              <a:ext uri="{FF2B5EF4-FFF2-40B4-BE49-F238E27FC236}">
                <a16:creationId xmlns:a16="http://schemas.microsoft.com/office/drawing/2014/main" id="{F8B1E743-F210-85A6-92D5-33BD6338B7BE}"/>
              </a:ext>
            </a:extLst>
          </p:cNvPr>
          <p:cNvSpPr>
            <a:spLocks noGrp="1"/>
          </p:cNvSpPr>
          <p:nvPr>
            <p:ph type="sldNum" sz="quarter" idx="12"/>
          </p:nvPr>
        </p:nvSpPr>
        <p:spPr>
          <a:xfrm>
            <a:off x="10596181" y="6356352"/>
            <a:ext cx="1172307" cy="365125"/>
          </a:xfrm>
        </p:spPr>
        <p:txBody>
          <a:bodyPr vert="horz" lIns="91440" tIns="45720" rIns="91440" bIns="45720" rtlCol="0" anchor="ctr">
            <a:normAutofit/>
          </a:bodyPr>
          <a:lstStyle/>
          <a:p>
            <a:pPr>
              <a:spcAft>
                <a:spcPts val="600"/>
              </a:spcAft>
            </a:pPr>
            <a:fld id="{16630861-4318-414B-8E21-CA5F03E7BD41}" type="slidenum">
              <a:rPr lang="en-US" smtClean="0"/>
              <a:pPr>
                <a:spcAft>
                  <a:spcPts val="600"/>
                </a:spcAft>
              </a:pPr>
              <a:t>18</a:t>
            </a:fld>
            <a:endParaRPr lang="en-US"/>
          </a:p>
        </p:txBody>
      </p:sp>
    </p:spTree>
    <p:extLst>
      <p:ext uri="{BB962C8B-B14F-4D97-AF65-F5344CB8AC3E}">
        <p14:creationId xmlns:p14="http://schemas.microsoft.com/office/powerpoint/2010/main" val="3027372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49FD7-8435-A2A2-188C-F3030E6DA976}"/>
              </a:ext>
            </a:extLst>
          </p:cNvPr>
          <p:cNvSpPr>
            <a:spLocks noGrp="1"/>
          </p:cNvSpPr>
          <p:nvPr>
            <p:ph type="title"/>
          </p:nvPr>
        </p:nvSpPr>
        <p:spPr>
          <a:xfrm>
            <a:off x="398585" y="143747"/>
            <a:ext cx="11369903" cy="1330996"/>
          </a:xfrm>
        </p:spPr>
        <p:txBody>
          <a:bodyPr vert="horz" lIns="91440" tIns="45720" rIns="91440" bIns="45720" rtlCol="0" anchor="ctr">
            <a:normAutofit/>
          </a:bodyPr>
          <a:lstStyle/>
          <a:p>
            <a:r>
              <a:rPr lang="en-US" kern="1200" dirty="0">
                <a:latin typeface="Vollkorn" charset="0"/>
                <a:ea typeface="Vollkorn" charset="0"/>
                <a:cs typeface="Vollkorn" charset="0"/>
              </a:rPr>
              <a:t>Examples</a:t>
            </a:r>
          </a:p>
        </p:txBody>
      </p:sp>
      <p:sp>
        <p:nvSpPr>
          <p:cNvPr id="7" name="TextBox 6">
            <a:extLst>
              <a:ext uri="{FF2B5EF4-FFF2-40B4-BE49-F238E27FC236}">
                <a16:creationId xmlns:a16="http://schemas.microsoft.com/office/drawing/2014/main" id="{641F1342-E392-2A28-4736-FCB68EE6054F}"/>
              </a:ext>
            </a:extLst>
          </p:cNvPr>
          <p:cNvSpPr txBox="1"/>
          <p:nvPr/>
        </p:nvSpPr>
        <p:spPr>
          <a:xfrm>
            <a:off x="370592" y="1362605"/>
            <a:ext cx="5258503" cy="4049142"/>
          </a:xfrm>
          <a:prstGeom prst="rect">
            <a:avLst/>
          </a:prstGeom>
        </p:spPr>
        <p:txBody>
          <a:bodyPr vert="horz" lIns="91440" tIns="45720" rIns="91440" bIns="45720" rtlCol="0">
            <a:normAutofit/>
          </a:bodyPr>
          <a:lstStyle/>
          <a:p>
            <a:pPr marL="285750" indent="-228600">
              <a:lnSpc>
                <a:spcPct val="90000"/>
              </a:lnSpc>
              <a:spcAft>
                <a:spcPts val="600"/>
              </a:spcAft>
              <a:buFont typeface="Arial"/>
              <a:buChar char="•"/>
            </a:pPr>
            <a:r>
              <a:rPr lang="en-US" sz="2800" dirty="0">
                <a:solidFill>
                  <a:srgbClr val="60636B"/>
                </a:solidFill>
                <a:latin typeface="Fira Sans" charset="0"/>
              </a:rPr>
              <a:t>6-year access is stated</a:t>
            </a:r>
          </a:p>
          <a:p>
            <a:pPr marL="285750" indent="-228600">
              <a:lnSpc>
                <a:spcPct val="90000"/>
              </a:lnSpc>
              <a:spcAft>
                <a:spcPts val="600"/>
              </a:spcAft>
              <a:buFont typeface="Arial"/>
              <a:buChar char="•"/>
            </a:pPr>
            <a:r>
              <a:rPr lang="en-US" sz="2800" dirty="0">
                <a:solidFill>
                  <a:srgbClr val="60636B"/>
                </a:solidFill>
                <a:latin typeface="Fira Sans" charset="0"/>
              </a:rPr>
              <a:t>Dollar amount clearly listed</a:t>
            </a:r>
          </a:p>
          <a:p>
            <a:pPr marL="285750" indent="-228600">
              <a:lnSpc>
                <a:spcPct val="90000"/>
              </a:lnSpc>
              <a:spcAft>
                <a:spcPts val="600"/>
              </a:spcAft>
              <a:buFont typeface="Arial"/>
              <a:buChar char="•"/>
            </a:pPr>
            <a:r>
              <a:rPr lang="en-US" sz="2800" dirty="0">
                <a:solidFill>
                  <a:srgbClr val="60636B"/>
                </a:solidFill>
                <a:latin typeface="Fira Sans" charset="0"/>
              </a:rPr>
              <a:t>Entire $22,522.50 amount should be treated as a SBITA.</a:t>
            </a:r>
          </a:p>
          <a:p>
            <a:pPr marL="742950" lvl="1" indent="-228600">
              <a:lnSpc>
                <a:spcPct val="90000"/>
              </a:lnSpc>
              <a:spcAft>
                <a:spcPts val="600"/>
              </a:spcAft>
              <a:buFont typeface="Arial"/>
              <a:buChar char="•"/>
            </a:pPr>
            <a:r>
              <a:rPr lang="en-US" dirty="0">
                <a:solidFill>
                  <a:srgbClr val="60636B"/>
                </a:solidFill>
                <a:latin typeface="Fira Sans" charset="0"/>
              </a:rPr>
              <a:t>This is the amount that would go in the first line of the import template.</a:t>
            </a:r>
          </a:p>
          <a:p>
            <a:pPr marL="285750" indent="-228600">
              <a:lnSpc>
                <a:spcPct val="90000"/>
              </a:lnSpc>
              <a:spcAft>
                <a:spcPts val="600"/>
              </a:spcAft>
              <a:buFont typeface="Arial"/>
              <a:buChar char="•"/>
            </a:pPr>
            <a:endParaRPr lang="en-US" sz="2800" dirty="0">
              <a:solidFill>
                <a:srgbClr val="60636B"/>
              </a:solidFill>
              <a:latin typeface="Fira Sans" charset="0"/>
            </a:endParaRPr>
          </a:p>
        </p:txBody>
      </p:sp>
      <p:sp>
        <p:nvSpPr>
          <p:cNvPr id="4" name="Slide Number Placeholder 3">
            <a:extLst>
              <a:ext uri="{FF2B5EF4-FFF2-40B4-BE49-F238E27FC236}">
                <a16:creationId xmlns:a16="http://schemas.microsoft.com/office/drawing/2014/main" id="{F8B1E743-F210-85A6-92D5-33BD6338B7BE}"/>
              </a:ext>
            </a:extLst>
          </p:cNvPr>
          <p:cNvSpPr>
            <a:spLocks noGrp="1"/>
          </p:cNvSpPr>
          <p:nvPr>
            <p:ph type="sldNum" sz="quarter" idx="12"/>
          </p:nvPr>
        </p:nvSpPr>
        <p:spPr>
          <a:xfrm>
            <a:off x="10596181" y="6356352"/>
            <a:ext cx="1172307" cy="365125"/>
          </a:xfrm>
        </p:spPr>
        <p:txBody>
          <a:bodyPr vert="horz" lIns="91440" tIns="45720" rIns="91440" bIns="45720" rtlCol="0" anchor="ctr">
            <a:normAutofit/>
          </a:bodyPr>
          <a:lstStyle/>
          <a:p>
            <a:pPr>
              <a:spcAft>
                <a:spcPts val="600"/>
              </a:spcAft>
            </a:pPr>
            <a:fld id="{16630861-4318-414B-8E21-CA5F03E7BD41}" type="slidenum">
              <a:rPr lang="en-US" smtClean="0"/>
              <a:pPr>
                <a:spcAft>
                  <a:spcPts val="600"/>
                </a:spcAft>
              </a:pPr>
              <a:t>19</a:t>
            </a:fld>
            <a:endParaRPr lang="en-US"/>
          </a:p>
        </p:txBody>
      </p:sp>
      <p:pic>
        <p:nvPicPr>
          <p:cNvPr id="5" name="Picture 4">
            <a:extLst>
              <a:ext uri="{FF2B5EF4-FFF2-40B4-BE49-F238E27FC236}">
                <a16:creationId xmlns:a16="http://schemas.microsoft.com/office/drawing/2014/main" id="{9CED30D9-E955-8162-C428-9440D65947A2}"/>
              </a:ext>
            </a:extLst>
          </p:cNvPr>
          <p:cNvPicPr>
            <a:picLocks noChangeAspect="1"/>
          </p:cNvPicPr>
          <p:nvPr/>
        </p:nvPicPr>
        <p:blipFill>
          <a:blip r:embed="rId2"/>
          <a:stretch>
            <a:fillRect/>
          </a:stretch>
        </p:blipFill>
        <p:spPr>
          <a:xfrm>
            <a:off x="5629095" y="1362605"/>
            <a:ext cx="6405816" cy="3349354"/>
          </a:xfrm>
          <a:prstGeom prst="rect">
            <a:avLst/>
          </a:prstGeom>
        </p:spPr>
      </p:pic>
    </p:spTree>
    <p:extLst>
      <p:ext uri="{BB962C8B-B14F-4D97-AF65-F5344CB8AC3E}">
        <p14:creationId xmlns:p14="http://schemas.microsoft.com/office/powerpoint/2010/main" val="1461587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8C32F-EAFB-41FE-B4A9-D7A8C628406F}"/>
              </a:ext>
            </a:extLst>
          </p:cNvPr>
          <p:cNvSpPr>
            <a:spLocks noGrp="1"/>
          </p:cNvSpPr>
          <p:nvPr>
            <p:ph type="title"/>
          </p:nvPr>
        </p:nvSpPr>
        <p:spPr/>
        <p:txBody>
          <a:bodyPr>
            <a:normAutofit/>
          </a:bodyPr>
          <a:lstStyle/>
          <a:p>
            <a:r>
              <a:rPr lang="en-US" sz="3200" dirty="0"/>
              <a:t>GASB 96: Subscription-Based Information Technology Arrangements (SBITAs)</a:t>
            </a:r>
          </a:p>
        </p:txBody>
      </p:sp>
      <p:sp>
        <p:nvSpPr>
          <p:cNvPr id="3" name="Content Placeholder 2">
            <a:extLst>
              <a:ext uri="{FF2B5EF4-FFF2-40B4-BE49-F238E27FC236}">
                <a16:creationId xmlns:a16="http://schemas.microsoft.com/office/drawing/2014/main" id="{45F940E4-86C5-40F9-A5B7-440D0641111A}"/>
              </a:ext>
            </a:extLst>
          </p:cNvPr>
          <p:cNvSpPr>
            <a:spLocks noGrp="1"/>
          </p:cNvSpPr>
          <p:nvPr>
            <p:ph idx="1"/>
          </p:nvPr>
        </p:nvSpPr>
        <p:spPr>
          <a:xfrm>
            <a:off x="398584" y="1354015"/>
            <a:ext cx="11369903" cy="4149969"/>
          </a:xfrm>
        </p:spPr>
        <p:txBody>
          <a:bodyPr>
            <a:normAutofit/>
          </a:bodyPr>
          <a:lstStyle/>
          <a:p>
            <a:r>
              <a:rPr lang="en-US" sz="2000" dirty="0"/>
              <a:t>Effective for reporting periods beginning after June 15, 2022 (FY23).</a:t>
            </a:r>
          </a:p>
          <a:p>
            <a:r>
              <a:rPr lang="en-US" sz="2000" dirty="0"/>
              <a:t>This Statement provides guidance on the accounting and financial reporting for subscription-based information technology arrangements (SBITAs) for government end users (governments).</a:t>
            </a:r>
          </a:p>
          <a:p>
            <a:r>
              <a:rPr lang="en-US" sz="2000" dirty="0"/>
              <a:t>SBITA Definition:</a:t>
            </a:r>
          </a:p>
          <a:p>
            <a:pPr lvl="1"/>
            <a:r>
              <a:rPr lang="en-US" sz="1800" dirty="0"/>
              <a:t>A contract that conveys control of the right to use another party’s IT software, alone or in combination with tangible capital assets as specified in the contract for a period of time in an exchange or exchange-like transaction.</a:t>
            </a:r>
          </a:p>
          <a:p>
            <a:r>
              <a:rPr lang="en-US" sz="2000" dirty="0"/>
              <a:t>A SBITA agreement results in an intangible right-to-use asset and a corresponding subscription liability.</a:t>
            </a:r>
          </a:p>
          <a:p>
            <a:pPr lvl="1"/>
            <a:endParaRPr lang="en-US" sz="1800" dirty="0"/>
          </a:p>
        </p:txBody>
      </p:sp>
      <p:sp>
        <p:nvSpPr>
          <p:cNvPr id="4" name="Slide Number Placeholder 3">
            <a:extLst>
              <a:ext uri="{FF2B5EF4-FFF2-40B4-BE49-F238E27FC236}">
                <a16:creationId xmlns:a16="http://schemas.microsoft.com/office/drawing/2014/main" id="{B35DE1AD-5B6B-4B16-9A84-A349DF2589F2}"/>
              </a:ext>
            </a:extLst>
          </p:cNvPr>
          <p:cNvSpPr>
            <a:spLocks noGrp="1"/>
          </p:cNvSpPr>
          <p:nvPr>
            <p:ph type="sldNum" sz="quarter" idx="12"/>
          </p:nvPr>
        </p:nvSpPr>
        <p:spPr/>
        <p:txBody>
          <a:bodyPr/>
          <a:lstStyle/>
          <a:p>
            <a:fld id="{16630861-4318-414B-8E21-CA5F03E7BD41}" type="slidenum">
              <a:rPr lang="en-US" smtClean="0"/>
              <a:t>2</a:t>
            </a:fld>
            <a:endParaRPr lang="en-US" dirty="0"/>
          </a:p>
        </p:txBody>
      </p:sp>
    </p:spTree>
    <p:extLst>
      <p:ext uri="{BB962C8B-B14F-4D97-AF65-F5344CB8AC3E}">
        <p14:creationId xmlns:p14="http://schemas.microsoft.com/office/powerpoint/2010/main" val="631466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49FD7-8435-A2A2-188C-F3030E6DA976}"/>
              </a:ext>
            </a:extLst>
          </p:cNvPr>
          <p:cNvSpPr>
            <a:spLocks noGrp="1"/>
          </p:cNvSpPr>
          <p:nvPr>
            <p:ph type="title"/>
          </p:nvPr>
        </p:nvSpPr>
        <p:spPr>
          <a:xfrm>
            <a:off x="398585" y="143747"/>
            <a:ext cx="11369903" cy="1330996"/>
          </a:xfrm>
        </p:spPr>
        <p:txBody>
          <a:bodyPr vert="horz" lIns="91440" tIns="45720" rIns="91440" bIns="45720" rtlCol="0" anchor="ctr">
            <a:normAutofit/>
          </a:bodyPr>
          <a:lstStyle/>
          <a:p>
            <a:r>
              <a:rPr lang="en-US" kern="1200" dirty="0">
                <a:latin typeface="Vollkorn" charset="0"/>
                <a:ea typeface="Vollkorn" charset="0"/>
                <a:cs typeface="Vollkorn" charset="0"/>
              </a:rPr>
              <a:t>Examples</a:t>
            </a:r>
          </a:p>
        </p:txBody>
      </p:sp>
      <p:sp>
        <p:nvSpPr>
          <p:cNvPr id="7" name="TextBox 6">
            <a:extLst>
              <a:ext uri="{FF2B5EF4-FFF2-40B4-BE49-F238E27FC236}">
                <a16:creationId xmlns:a16="http://schemas.microsoft.com/office/drawing/2014/main" id="{641F1342-E392-2A28-4736-FCB68EE6054F}"/>
              </a:ext>
            </a:extLst>
          </p:cNvPr>
          <p:cNvSpPr txBox="1"/>
          <p:nvPr/>
        </p:nvSpPr>
        <p:spPr>
          <a:xfrm>
            <a:off x="370592" y="1362605"/>
            <a:ext cx="5258503" cy="4049142"/>
          </a:xfrm>
          <a:prstGeom prst="rect">
            <a:avLst/>
          </a:prstGeom>
        </p:spPr>
        <p:txBody>
          <a:bodyPr vert="horz" lIns="91440" tIns="45720" rIns="91440" bIns="45720" rtlCol="0">
            <a:normAutofit/>
          </a:bodyPr>
          <a:lstStyle/>
          <a:p>
            <a:pPr marL="285750" indent="-228600">
              <a:lnSpc>
                <a:spcPct val="90000"/>
              </a:lnSpc>
              <a:spcAft>
                <a:spcPts val="600"/>
              </a:spcAft>
              <a:buFont typeface="Arial"/>
              <a:buChar char="•"/>
            </a:pPr>
            <a:r>
              <a:rPr lang="en-US" sz="2800" dirty="0">
                <a:solidFill>
                  <a:srgbClr val="60636B"/>
                </a:solidFill>
                <a:latin typeface="Fira Sans" charset="0"/>
              </a:rPr>
              <a:t>1-year access is stated</a:t>
            </a:r>
          </a:p>
          <a:p>
            <a:pPr marL="285750" indent="-228600">
              <a:lnSpc>
                <a:spcPct val="90000"/>
              </a:lnSpc>
              <a:spcAft>
                <a:spcPts val="600"/>
              </a:spcAft>
              <a:buFont typeface="Arial"/>
              <a:buChar char="•"/>
            </a:pPr>
            <a:r>
              <a:rPr lang="en-US" sz="2800" dirty="0">
                <a:solidFill>
                  <a:srgbClr val="60636B"/>
                </a:solidFill>
                <a:latin typeface="Fira Sans" charset="0"/>
              </a:rPr>
              <a:t>Dollar amount clearly listed</a:t>
            </a:r>
          </a:p>
          <a:p>
            <a:pPr marL="285750" indent="-228600">
              <a:lnSpc>
                <a:spcPct val="90000"/>
              </a:lnSpc>
              <a:spcAft>
                <a:spcPts val="600"/>
              </a:spcAft>
              <a:buFont typeface="Arial"/>
              <a:buChar char="•"/>
            </a:pPr>
            <a:r>
              <a:rPr lang="en-US" sz="2800" dirty="0">
                <a:solidFill>
                  <a:srgbClr val="60636B"/>
                </a:solidFill>
                <a:latin typeface="Fira Sans" charset="0"/>
              </a:rPr>
              <a:t>Agreement is for 1 year or less with no stated renewal option</a:t>
            </a:r>
          </a:p>
          <a:p>
            <a:pPr marL="285750" indent="-228600">
              <a:lnSpc>
                <a:spcPct val="90000"/>
              </a:lnSpc>
              <a:spcAft>
                <a:spcPts val="600"/>
              </a:spcAft>
              <a:buFont typeface="Arial"/>
              <a:buChar char="•"/>
            </a:pPr>
            <a:r>
              <a:rPr lang="en-US" sz="2800" dirty="0">
                <a:solidFill>
                  <a:srgbClr val="60636B"/>
                </a:solidFill>
                <a:latin typeface="Fira Sans" charset="0"/>
              </a:rPr>
              <a:t>Should be expensed and not treated as a SBITA</a:t>
            </a:r>
            <a:endParaRPr lang="en-US" dirty="0">
              <a:solidFill>
                <a:srgbClr val="60636B"/>
              </a:solidFill>
              <a:latin typeface="Fira Sans" charset="0"/>
            </a:endParaRPr>
          </a:p>
          <a:p>
            <a:pPr marL="285750" indent="-228600">
              <a:lnSpc>
                <a:spcPct val="90000"/>
              </a:lnSpc>
              <a:spcAft>
                <a:spcPts val="600"/>
              </a:spcAft>
              <a:buFont typeface="Arial"/>
              <a:buChar char="•"/>
            </a:pPr>
            <a:endParaRPr lang="en-US" sz="2800" dirty="0">
              <a:solidFill>
                <a:srgbClr val="60636B"/>
              </a:solidFill>
              <a:latin typeface="Fira Sans" charset="0"/>
            </a:endParaRPr>
          </a:p>
        </p:txBody>
      </p:sp>
      <p:sp>
        <p:nvSpPr>
          <p:cNvPr id="4" name="Slide Number Placeholder 3">
            <a:extLst>
              <a:ext uri="{FF2B5EF4-FFF2-40B4-BE49-F238E27FC236}">
                <a16:creationId xmlns:a16="http://schemas.microsoft.com/office/drawing/2014/main" id="{F8B1E743-F210-85A6-92D5-33BD6338B7BE}"/>
              </a:ext>
            </a:extLst>
          </p:cNvPr>
          <p:cNvSpPr>
            <a:spLocks noGrp="1"/>
          </p:cNvSpPr>
          <p:nvPr>
            <p:ph type="sldNum" sz="quarter" idx="12"/>
          </p:nvPr>
        </p:nvSpPr>
        <p:spPr>
          <a:xfrm>
            <a:off x="10596181" y="6356352"/>
            <a:ext cx="1172307" cy="365125"/>
          </a:xfrm>
        </p:spPr>
        <p:txBody>
          <a:bodyPr vert="horz" lIns="91440" tIns="45720" rIns="91440" bIns="45720" rtlCol="0" anchor="ctr">
            <a:normAutofit/>
          </a:bodyPr>
          <a:lstStyle/>
          <a:p>
            <a:pPr>
              <a:spcAft>
                <a:spcPts val="600"/>
              </a:spcAft>
            </a:pPr>
            <a:fld id="{16630861-4318-414B-8E21-CA5F03E7BD41}" type="slidenum">
              <a:rPr lang="en-US" smtClean="0"/>
              <a:pPr>
                <a:spcAft>
                  <a:spcPts val="600"/>
                </a:spcAft>
              </a:pPr>
              <a:t>20</a:t>
            </a:fld>
            <a:endParaRPr lang="en-US"/>
          </a:p>
        </p:txBody>
      </p:sp>
      <p:pic>
        <p:nvPicPr>
          <p:cNvPr id="6" name="Picture 5">
            <a:extLst>
              <a:ext uri="{FF2B5EF4-FFF2-40B4-BE49-F238E27FC236}">
                <a16:creationId xmlns:a16="http://schemas.microsoft.com/office/drawing/2014/main" id="{EC758626-F2B3-0D2D-AB06-EE1351BF8D1E}"/>
              </a:ext>
            </a:extLst>
          </p:cNvPr>
          <p:cNvPicPr>
            <a:picLocks noChangeAspect="1"/>
          </p:cNvPicPr>
          <p:nvPr/>
        </p:nvPicPr>
        <p:blipFill>
          <a:blip r:embed="rId2"/>
          <a:stretch>
            <a:fillRect/>
          </a:stretch>
        </p:blipFill>
        <p:spPr>
          <a:xfrm>
            <a:off x="5629095" y="1134667"/>
            <a:ext cx="6448821" cy="2675890"/>
          </a:xfrm>
          <a:prstGeom prst="rect">
            <a:avLst/>
          </a:prstGeom>
        </p:spPr>
      </p:pic>
    </p:spTree>
    <p:extLst>
      <p:ext uri="{BB962C8B-B14F-4D97-AF65-F5344CB8AC3E}">
        <p14:creationId xmlns:p14="http://schemas.microsoft.com/office/powerpoint/2010/main" val="3247300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49FD7-8435-A2A2-188C-F3030E6DA976}"/>
              </a:ext>
            </a:extLst>
          </p:cNvPr>
          <p:cNvSpPr>
            <a:spLocks noGrp="1"/>
          </p:cNvSpPr>
          <p:nvPr>
            <p:ph type="title"/>
          </p:nvPr>
        </p:nvSpPr>
        <p:spPr>
          <a:xfrm>
            <a:off x="398585" y="143747"/>
            <a:ext cx="11369903" cy="1330996"/>
          </a:xfrm>
        </p:spPr>
        <p:txBody>
          <a:bodyPr vert="horz" lIns="91440" tIns="45720" rIns="91440" bIns="45720" rtlCol="0" anchor="ctr">
            <a:normAutofit/>
          </a:bodyPr>
          <a:lstStyle/>
          <a:p>
            <a:r>
              <a:rPr lang="en-US" kern="1200" dirty="0">
                <a:latin typeface="Vollkorn" charset="0"/>
                <a:ea typeface="Vollkorn" charset="0"/>
                <a:cs typeface="Vollkorn" charset="0"/>
              </a:rPr>
              <a:t>Examples</a:t>
            </a:r>
          </a:p>
        </p:txBody>
      </p:sp>
      <p:sp>
        <p:nvSpPr>
          <p:cNvPr id="7" name="TextBox 6">
            <a:extLst>
              <a:ext uri="{FF2B5EF4-FFF2-40B4-BE49-F238E27FC236}">
                <a16:creationId xmlns:a16="http://schemas.microsoft.com/office/drawing/2014/main" id="{641F1342-E392-2A28-4736-FCB68EE6054F}"/>
              </a:ext>
            </a:extLst>
          </p:cNvPr>
          <p:cNvSpPr txBox="1"/>
          <p:nvPr/>
        </p:nvSpPr>
        <p:spPr>
          <a:xfrm>
            <a:off x="370592" y="1362605"/>
            <a:ext cx="5258503" cy="4049142"/>
          </a:xfrm>
          <a:prstGeom prst="rect">
            <a:avLst/>
          </a:prstGeom>
        </p:spPr>
        <p:txBody>
          <a:bodyPr vert="horz" lIns="91440" tIns="45720" rIns="91440" bIns="45720" rtlCol="0">
            <a:normAutofit/>
          </a:bodyPr>
          <a:lstStyle/>
          <a:p>
            <a:pPr marL="285750" indent="-228600">
              <a:lnSpc>
                <a:spcPct val="90000"/>
              </a:lnSpc>
              <a:spcAft>
                <a:spcPts val="600"/>
              </a:spcAft>
              <a:buFont typeface="Arial"/>
              <a:buChar char="•"/>
            </a:pPr>
            <a:r>
              <a:rPr lang="en-US" sz="2400" dirty="0">
                <a:solidFill>
                  <a:srgbClr val="60636B"/>
                </a:solidFill>
                <a:latin typeface="Fira Sans" charset="0"/>
              </a:rPr>
              <a:t>No mention of a “period of time”</a:t>
            </a:r>
          </a:p>
          <a:p>
            <a:pPr marL="285750" indent="-228600">
              <a:lnSpc>
                <a:spcPct val="90000"/>
              </a:lnSpc>
              <a:spcAft>
                <a:spcPts val="600"/>
              </a:spcAft>
              <a:buFont typeface="Arial"/>
              <a:buChar char="•"/>
            </a:pPr>
            <a:r>
              <a:rPr lang="en-US" sz="2400" dirty="0">
                <a:solidFill>
                  <a:srgbClr val="60636B"/>
                </a:solidFill>
                <a:latin typeface="Fira Sans" charset="0"/>
              </a:rPr>
              <a:t>Dollar amount clearly listed</a:t>
            </a:r>
          </a:p>
          <a:p>
            <a:pPr marL="285750" indent="-228600">
              <a:lnSpc>
                <a:spcPct val="90000"/>
              </a:lnSpc>
              <a:spcAft>
                <a:spcPts val="600"/>
              </a:spcAft>
              <a:buFont typeface="Arial"/>
              <a:buChar char="•"/>
            </a:pPr>
            <a:r>
              <a:rPr lang="en-US" sz="2400" dirty="0">
                <a:solidFill>
                  <a:srgbClr val="60636B"/>
                </a:solidFill>
                <a:latin typeface="Fira Sans" charset="0"/>
              </a:rPr>
              <a:t>Description states “Collaboration Kit”</a:t>
            </a:r>
          </a:p>
          <a:p>
            <a:pPr marL="285750" indent="-228600">
              <a:lnSpc>
                <a:spcPct val="90000"/>
              </a:lnSpc>
              <a:spcAft>
                <a:spcPts val="600"/>
              </a:spcAft>
              <a:buFont typeface="Arial"/>
              <a:buChar char="•"/>
            </a:pPr>
            <a:r>
              <a:rPr lang="en-US" sz="2400" dirty="0">
                <a:solidFill>
                  <a:srgbClr val="60636B"/>
                </a:solidFill>
                <a:latin typeface="Fira Sans" charset="0"/>
              </a:rPr>
              <a:t>Should be expensed and not treated as a SBITA</a:t>
            </a:r>
            <a:endParaRPr lang="en-US" sz="1600" dirty="0">
              <a:solidFill>
                <a:srgbClr val="60636B"/>
              </a:solidFill>
              <a:latin typeface="Fira Sans" charset="0"/>
            </a:endParaRPr>
          </a:p>
          <a:p>
            <a:pPr marL="285750" indent="-228600">
              <a:lnSpc>
                <a:spcPct val="90000"/>
              </a:lnSpc>
              <a:spcAft>
                <a:spcPts val="600"/>
              </a:spcAft>
              <a:buFont typeface="Arial"/>
              <a:buChar char="•"/>
            </a:pPr>
            <a:endParaRPr lang="en-US" sz="2400" dirty="0">
              <a:solidFill>
                <a:srgbClr val="60636B"/>
              </a:solidFill>
              <a:latin typeface="Fira Sans" charset="0"/>
            </a:endParaRPr>
          </a:p>
        </p:txBody>
      </p:sp>
      <p:sp>
        <p:nvSpPr>
          <p:cNvPr id="4" name="Slide Number Placeholder 3">
            <a:extLst>
              <a:ext uri="{FF2B5EF4-FFF2-40B4-BE49-F238E27FC236}">
                <a16:creationId xmlns:a16="http://schemas.microsoft.com/office/drawing/2014/main" id="{F8B1E743-F210-85A6-92D5-33BD6338B7BE}"/>
              </a:ext>
            </a:extLst>
          </p:cNvPr>
          <p:cNvSpPr>
            <a:spLocks noGrp="1"/>
          </p:cNvSpPr>
          <p:nvPr>
            <p:ph type="sldNum" sz="quarter" idx="12"/>
          </p:nvPr>
        </p:nvSpPr>
        <p:spPr>
          <a:xfrm>
            <a:off x="10596181" y="6356352"/>
            <a:ext cx="1172307" cy="365125"/>
          </a:xfrm>
        </p:spPr>
        <p:txBody>
          <a:bodyPr vert="horz" lIns="91440" tIns="45720" rIns="91440" bIns="45720" rtlCol="0" anchor="ctr">
            <a:normAutofit/>
          </a:bodyPr>
          <a:lstStyle/>
          <a:p>
            <a:pPr>
              <a:spcAft>
                <a:spcPts val="600"/>
              </a:spcAft>
            </a:pPr>
            <a:fld id="{16630861-4318-414B-8E21-CA5F03E7BD41}" type="slidenum">
              <a:rPr lang="en-US" smtClean="0"/>
              <a:pPr>
                <a:spcAft>
                  <a:spcPts val="600"/>
                </a:spcAft>
              </a:pPr>
              <a:t>21</a:t>
            </a:fld>
            <a:endParaRPr lang="en-US"/>
          </a:p>
        </p:txBody>
      </p:sp>
      <p:pic>
        <p:nvPicPr>
          <p:cNvPr id="5" name="Picture 4">
            <a:extLst>
              <a:ext uri="{FF2B5EF4-FFF2-40B4-BE49-F238E27FC236}">
                <a16:creationId xmlns:a16="http://schemas.microsoft.com/office/drawing/2014/main" id="{AA046C4B-A85F-2C0E-3045-35D517D42675}"/>
              </a:ext>
            </a:extLst>
          </p:cNvPr>
          <p:cNvPicPr>
            <a:picLocks noChangeAspect="1"/>
          </p:cNvPicPr>
          <p:nvPr/>
        </p:nvPicPr>
        <p:blipFill>
          <a:blip r:embed="rId2"/>
          <a:stretch>
            <a:fillRect/>
          </a:stretch>
        </p:blipFill>
        <p:spPr>
          <a:xfrm>
            <a:off x="5399792" y="1362605"/>
            <a:ext cx="6792208" cy="3050844"/>
          </a:xfrm>
          <a:prstGeom prst="rect">
            <a:avLst/>
          </a:prstGeom>
        </p:spPr>
      </p:pic>
    </p:spTree>
    <p:extLst>
      <p:ext uri="{BB962C8B-B14F-4D97-AF65-F5344CB8AC3E}">
        <p14:creationId xmlns:p14="http://schemas.microsoft.com/office/powerpoint/2010/main" val="3520607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49FD7-8435-A2A2-188C-F3030E6DA976}"/>
              </a:ext>
            </a:extLst>
          </p:cNvPr>
          <p:cNvSpPr>
            <a:spLocks noGrp="1"/>
          </p:cNvSpPr>
          <p:nvPr>
            <p:ph type="title"/>
          </p:nvPr>
        </p:nvSpPr>
        <p:spPr>
          <a:xfrm>
            <a:off x="398585" y="143747"/>
            <a:ext cx="11369903" cy="1330996"/>
          </a:xfrm>
        </p:spPr>
        <p:txBody>
          <a:bodyPr vert="horz" lIns="91440" tIns="45720" rIns="91440" bIns="45720" rtlCol="0" anchor="ctr">
            <a:normAutofit/>
          </a:bodyPr>
          <a:lstStyle/>
          <a:p>
            <a:r>
              <a:rPr lang="en-US" kern="1200" dirty="0">
                <a:latin typeface="Vollkorn" charset="0"/>
                <a:ea typeface="Vollkorn" charset="0"/>
                <a:cs typeface="Vollkorn" charset="0"/>
              </a:rPr>
              <a:t>Examples</a:t>
            </a:r>
          </a:p>
        </p:txBody>
      </p:sp>
      <p:sp>
        <p:nvSpPr>
          <p:cNvPr id="7" name="TextBox 6">
            <a:extLst>
              <a:ext uri="{FF2B5EF4-FFF2-40B4-BE49-F238E27FC236}">
                <a16:creationId xmlns:a16="http://schemas.microsoft.com/office/drawing/2014/main" id="{641F1342-E392-2A28-4736-FCB68EE6054F}"/>
              </a:ext>
            </a:extLst>
          </p:cNvPr>
          <p:cNvSpPr txBox="1"/>
          <p:nvPr/>
        </p:nvSpPr>
        <p:spPr>
          <a:xfrm>
            <a:off x="370592" y="1362605"/>
            <a:ext cx="5258503" cy="4049142"/>
          </a:xfrm>
          <a:prstGeom prst="rect">
            <a:avLst/>
          </a:prstGeom>
        </p:spPr>
        <p:txBody>
          <a:bodyPr vert="horz" lIns="91440" tIns="45720" rIns="91440" bIns="45720" rtlCol="0">
            <a:normAutofit lnSpcReduction="10000"/>
          </a:bodyPr>
          <a:lstStyle/>
          <a:p>
            <a:pPr marL="285750" indent="-228600">
              <a:lnSpc>
                <a:spcPct val="90000"/>
              </a:lnSpc>
              <a:spcAft>
                <a:spcPts val="600"/>
              </a:spcAft>
              <a:buFont typeface="Arial"/>
              <a:buChar char="•"/>
            </a:pPr>
            <a:r>
              <a:rPr lang="en-US" sz="2400" dirty="0">
                <a:solidFill>
                  <a:srgbClr val="60636B"/>
                </a:solidFill>
                <a:latin typeface="Fira Sans" charset="0"/>
              </a:rPr>
              <a:t>Invoice consists of multiple components</a:t>
            </a:r>
          </a:p>
          <a:p>
            <a:pPr marL="285750" indent="-228600">
              <a:lnSpc>
                <a:spcPct val="90000"/>
              </a:lnSpc>
              <a:spcAft>
                <a:spcPts val="600"/>
              </a:spcAft>
              <a:buFont typeface="Arial"/>
              <a:buChar char="•"/>
            </a:pPr>
            <a:r>
              <a:rPr lang="en-US" sz="2400" dirty="0">
                <a:solidFill>
                  <a:srgbClr val="60636B"/>
                </a:solidFill>
                <a:latin typeface="Fira Sans" charset="0"/>
              </a:rPr>
              <a:t>It will sometimes be necessary to go line by line to determine if you have a SBITA</a:t>
            </a:r>
          </a:p>
          <a:p>
            <a:pPr marL="285750" indent="-228600">
              <a:lnSpc>
                <a:spcPct val="90000"/>
              </a:lnSpc>
              <a:spcAft>
                <a:spcPts val="600"/>
              </a:spcAft>
              <a:buFont typeface="Arial"/>
              <a:buChar char="•"/>
            </a:pPr>
            <a:r>
              <a:rPr lang="en-US" sz="2400" dirty="0">
                <a:solidFill>
                  <a:srgbClr val="60636B"/>
                </a:solidFill>
                <a:latin typeface="Fira Sans" charset="0"/>
              </a:rPr>
              <a:t>Only the two circled items would qualify as SBITAs</a:t>
            </a:r>
          </a:p>
          <a:p>
            <a:pPr marL="285750" indent="-228600">
              <a:lnSpc>
                <a:spcPct val="90000"/>
              </a:lnSpc>
              <a:spcAft>
                <a:spcPts val="600"/>
              </a:spcAft>
              <a:buFont typeface="Arial"/>
              <a:buChar char="•"/>
            </a:pPr>
            <a:r>
              <a:rPr lang="en-US" sz="2400" dirty="0">
                <a:solidFill>
                  <a:srgbClr val="60636B"/>
                </a:solidFill>
                <a:latin typeface="Fira Sans" charset="0"/>
              </a:rPr>
              <a:t>Dollar amount clearly listed</a:t>
            </a:r>
          </a:p>
          <a:p>
            <a:pPr marL="285750" indent="-228600">
              <a:lnSpc>
                <a:spcPct val="90000"/>
              </a:lnSpc>
              <a:spcAft>
                <a:spcPts val="600"/>
              </a:spcAft>
              <a:buFont typeface="Arial"/>
              <a:buChar char="•"/>
            </a:pPr>
            <a:r>
              <a:rPr lang="en-US" sz="2400" dirty="0">
                <a:solidFill>
                  <a:srgbClr val="60636B"/>
                </a:solidFill>
                <a:latin typeface="Fira Sans" charset="0"/>
              </a:rPr>
              <a:t>You may also have to look at the invoice and cost proposal to help determine what an item on the invoice is </a:t>
            </a:r>
          </a:p>
        </p:txBody>
      </p:sp>
      <p:sp>
        <p:nvSpPr>
          <p:cNvPr id="4" name="Slide Number Placeholder 3">
            <a:extLst>
              <a:ext uri="{FF2B5EF4-FFF2-40B4-BE49-F238E27FC236}">
                <a16:creationId xmlns:a16="http://schemas.microsoft.com/office/drawing/2014/main" id="{F8B1E743-F210-85A6-92D5-33BD6338B7BE}"/>
              </a:ext>
            </a:extLst>
          </p:cNvPr>
          <p:cNvSpPr>
            <a:spLocks noGrp="1"/>
          </p:cNvSpPr>
          <p:nvPr>
            <p:ph type="sldNum" sz="quarter" idx="12"/>
          </p:nvPr>
        </p:nvSpPr>
        <p:spPr>
          <a:xfrm>
            <a:off x="10596181" y="6356352"/>
            <a:ext cx="1172307" cy="365125"/>
          </a:xfrm>
        </p:spPr>
        <p:txBody>
          <a:bodyPr vert="horz" lIns="91440" tIns="45720" rIns="91440" bIns="45720" rtlCol="0" anchor="ctr">
            <a:normAutofit/>
          </a:bodyPr>
          <a:lstStyle/>
          <a:p>
            <a:pPr>
              <a:spcAft>
                <a:spcPts val="600"/>
              </a:spcAft>
            </a:pPr>
            <a:fld id="{16630861-4318-414B-8E21-CA5F03E7BD41}" type="slidenum">
              <a:rPr lang="en-US" smtClean="0"/>
              <a:pPr>
                <a:spcAft>
                  <a:spcPts val="600"/>
                </a:spcAft>
              </a:pPr>
              <a:t>22</a:t>
            </a:fld>
            <a:endParaRPr lang="en-US"/>
          </a:p>
        </p:txBody>
      </p:sp>
      <p:pic>
        <p:nvPicPr>
          <p:cNvPr id="6" name="Picture 5">
            <a:extLst>
              <a:ext uri="{FF2B5EF4-FFF2-40B4-BE49-F238E27FC236}">
                <a16:creationId xmlns:a16="http://schemas.microsoft.com/office/drawing/2014/main" id="{2B9DDF11-A5A6-F73E-5A87-D282950EF60D}"/>
              </a:ext>
            </a:extLst>
          </p:cNvPr>
          <p:cNvPicPr>
            <a:picLocks noChangeAspect="1"/>
          </p:cNvPicPr>
          <p:nvPr/>
        </p:nvPicPr>
        <p:blipFill>
          <a:blip r:embed="rId2"/>
          <a:stretch>
            <a:fillRect/>
          </a:stretch>
        </p:blipFill>
        <p:spPr>
          <a:xfrm>
            <a:off x="5629095" y="401216"/>
            <a:ext cx="6580995" cy="5514392"/>
          </a:xfrm>
          <a:prstGeom prst="rect">
            <a:avLst/>
          </a:prstGeom>
        </p:spPr>
      </p:pic>
    </p:spTree>
    <p:extLst>
      <p:ext uri="{BB962C8B-B14F-4D97-AF65-F5344CB8AC3E}">
        <p14:creationId xmlns:p14="http://schemas.microsoft.com/office/powerpoint/2010/main" val="804923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49FD7-8435-A2A2-188C-F3030E6DA976}"/>
              </a:ext>
            </a:extLst>
          </p:cNvPr>
          <p:cNvSpPr>
            <a:spLocks noGrp="1"/>
          </p:cNvSpPr>
          <p:nvPr>
            <p:ph type="title"/>
          </p:nvPr>
        </p:nvSpPr>
        <p:spPr>
          <a:xfrm>
            <a:off x="398585" y="143747"/>
            <a:ext cx="11369903" cy="1330996"/>
          </a:xfrm>
        </p:spPr>
        <p:txBody>
          <a:bodyPr vert="horz" lIns="91440" tIns="45720" rIns="91440" bIns="45720" rtlCol="0" anchor="ctr">
            <a:normAutofit/>
          </a:bodyPr>
          <a:lstStyle/>
          <a:p>
            <a:r>
              <a:rPr lang="en-US" kern="1200" dirty="0">
                <a:latin typeface="Vollkorn" charset="0"/>
                <a:ea typeface="Vollkorn" charset="0"/>
                <a:cs typeface="Vollkorn" charset="0"/>
              </a:rPr>
              <a:t>Examples</a:t>
            </a:r>
          </a:p>
        </p:txBody>
      </p:sp>
      <p:sp>
        <p:nvSpPr>
          <p:cNvPr id="7" name="TextBox 6">
            <a:extLst>
              <a:ext uri="{FF2B5EF4-FFF2-40B4-BE49-F238E27FC236}">
                <a16:creationId xmlns:a16="http://schemas.microsoft.com/office/drawing/2014/main" id="{641F1342-E392-2A28-4736-FCB68EE6054F}"/>
              </a:ext>
            </a:extLst>
          </p:cNvPr>
          <p:cNvSpPr txBox="1"/>
          <p:nvPr/>
        </p:nvSpPr>
        <p:spPr>
          <a:xfrm>
            <a:off x="370592" y="1362605"/>
            <a:ext cx="5258503" cy="4049142"/>
          </a:xfrm>
          <a:prstGeom prst="rect">
            <a:avLst/>
          </a:prstGeom>
        </p:spPr>
        <p:txBody>
          <a:bodyPr vert="horz" lIns="91440" tIns="45720" rIns="91440" bIns="45720" rtlCol="0">
            <a:normAutofit lnSpcReduction="10000"/>
          </a:bodyPr>
          <a:lstStyle/>
          <a:p>
            <a:pPr marL="285750" indent="-228600">
              <a:lnSpc>
                <a:spcPct val="90000"/>
              </a:lnSpc>
              <a:spcAft>
                <a:spcPts val="600"/>
              </a:spcAft>
              <a:buFont typeface="Arial"/>
              <a:buChar char="•"/>
            </a:pPr>
            <a:r>
              <a:rPr lang="en-US" sz="2400" dirty="0">
                <a:solidFill>
                  <a:srgbClr val="60636B"/>
                </a:solidFill>
                <a:latin typeface="Fira Sans" charset="0"/>
              </a:rPr>
              <a:t>Cost Proposal for invoice on previous slide</a:t>
            </a:r>
          </a:p>
          <a:p>
            <a:pPr marL="285750" indent="-228600">
              <a:lnSpc>
                <a:spcPct val="90000"/>
              </a:lnSpc>
              <a:spcAft>
                <a:spcPts val="600"/>
              </a:spcAft>
              <a:buFont typeface="Arial"/>
              <a:buChar char="•"/>
            </a:pPr>
            <a:r>
              <a:rPr lang="en-US" sz="2400" dirty="0">
                <a:solidFill>
                  <a:srgbClr val="60636B"/>
                </a:solidFill>
                <a:latin typeface="Fira Sans" charset="0"/>
              </a:rPr>
              <a:t>Notice the quantity quoted was not ultimately the quantity ordered.</a:t>
            </a:r>
          </a:p>
          <a:p>
            <a:pPr marL="742950" lvl="1" indent="-228600">
              <a:lnSpc>
                <a:spcPct val="90000"/>
              </a:lnSpc>
              <a:spcAft>
                <a:spcPts val="600"/>
              </a:spcAft>
              <a:buFont typeface="Arial"/>
              <a:buChar char="•"/>
            </a:pPr>
            <a:r>
              <a:rPr lang="en-US" sz="2400" dirty="0">
                <a:solidFill>
                  <a:srgbClr val="60636B"/>
                </a:solidFill>
                <a:latin typeface="Fira Sans" charset="0"/>
              </a:rPr>
              <a:t>Quantity is 80 on the Cost Proposal</a:t>
            </a:r>
          </a:p>
          <a:p>
            <a:pPr marL="742950" lvl="1" indent="-228600">
              <a:lnSpc>
                <a:spcPct val="90000"/>
              </a:lnSpc>
              <a:spcAft>
                <a:spcPts val="600"/>
              </a:spcAft>
              <a:buFont typeface="Arial"/>
              <a:buChar char="•"/>
            </a:pPr>
            <a:r>
              <a:rPr lang="en-US" sz="2400" dirty="0">
                <a:solidFill>
                  <a:srgbClr val="60636B"/>
                </a:solidFill>
                <a:latin typeface="Fira Sans" charset="0"/>
              </a:rPr>
              <a:t>Quantity is 45 on the Invoice</a:t>
            </a:r>
          </a:p>
          <a:p>
            <a:pPr marL="742950" lvl="1" indent="-228600">
              <a:lnSpc>
                <a:spcPct val="90000"/>
              </a:lnSpc>
              <a:spcAft>
                <a:spcPts val="600"/>
              </a:spcAft>
              <a:buFont typeface="Arial"/>
              <a:buChar char="•"/>
            </a:pPr>
            <a:r>
              <a:rPr lang="en-US" sz="2400" dirty="0">
                <a:solidFill>
                  <a:srgbClr val="60636B"/>
                </a:solidFill>
                <a:latin typeface="Fira Sans" charset="0"/>
              </a:rPr>
              <a:t>Make sure you use the amount for the quantity that was ordered and received.</a:t>
            </a:r>
          </a:p>
          <a:p>
            <a:pPr marL="742950" lvl="1" indent="-228600">
              <a:lnSpc>
                <a:spcPct val="90000"/>
              </a:lnSpc>
              <a:spcAft>
                <a:spcPts val="600"/>
              </a:spcAft>
              <a:buFont typeface="Arial"/>
              <a:buChar char="•"/>
            </a:pPr>
            <a:endParaRPr lang="en-US" sz="2400" dirty="0">
              <a:solidFill>
                <a:srgbClr val="60636B"/>
              </a:solidFill>
              <a:latin typeface="Fira Sans" charset="0"/>
            </a:endParaRPr>
          </a:p>
        </p:txBody>
      </p:sp>
      <p:sp>
        <p:nvSpPr>
          <p:cNvPr id="4" name="Slide Number Placeholder 3">
            <a:extLst>
              <a:ext uri="{FF2B5EF4-FFF2-40B4-BE49-F238E27FC236}">
                <a16:creationId xmlns:a16="http://schemas.microsoft.com/office/drawing/2014/main" id="{F8B1E743-F210-85A6-92D5-33BD6338B7BE}"/>
              </a:ext>
            </a:extLst>
          </p:cNvPr>
          <p:cNvSpPr>
            <a:spLocks noGrp="1"/>
          </p:cNvSpPr>
          <p:nvPr>
            <p:ph type="sldNum" sz="quarter" idx="12"/>
          </p:nvPr>
        </p:nvSpPr>
        <p:spPr>
          <a:xfrm>
            <a:off x="10596181" y="6356352"/>
            <a:ext cx="1172307" cy="365125"/>
          </a:xfrm>
        </p:spPr>
        <p:txBody>
          <a:bodyPr vert="horz" lIns="91440" tIns="45720" rIns="91440" bIns="45720" rtlCol="0" anchor="ctr">
            <a:normAutofit/>
          </a:bodyPr>
          <a:lstStyle/>
          <a:p>
            <a:pPr>
              <a:spcAft>
                <a:spcPts val="600"/>
              </a:spcAft>
            </a:pPr>
            <a:fld id="{16630861-4318-414B-8E21-CA5F03E7BD41}" type="slidenum">
              <a:rPr lang="en-US" smtClean="0"/>
              <a:pPr>
                <a:spcAft>
                  <a:spcPts val="600"/>
                </a:spcAft>
              </a:pPr>
              <a:t>23</a:t>
            </a:fld>
            <a:endParaRPr lang="en-US"/>
          </a:p>
        </p:txBody>
      </p:sp>
      <p:pic>
        <p:nvPicPr>
          <p:cNvPr id="5" name="Picture 4">
            <a:extLst>
              <a:ext uri="{FF2B5EF4-FFF2-40B4-BE49-F238E27FC236}">
                <a16:creationId xmlns:a16="http://schemas.microsoft.com/office/drawing/2014/main" id="{53181952-11EF-7DAF-95EA-348970782102}"/>
              </a:ext>
            </a:extLst>
          </p:cNvPr>
          <p:cNvPicPr>
            <a:picLocks noChangeAspect="1"/>
          </p:cNvPicPr>
          <p:nvPr/>
        </p:nvPicPr>
        <p:blipFill>
          <a:blip r:embed="rId2"/>
          <a:stretch>
            <a:fillRect/>
          </a:stretch>
        </p:blipFill>
        <p:spPr>
          <a:xfrm>
            <a:off x="6281459" y="447870"/>
            <a:ext cx="5539949" cy="5309118"/>
          </a:xfrm>
          <a:prstGeom prst="rect">
            <a:avLst/>
          </a:prstGeom>
        </p:spPr>
      </p:pic>
    </p:spTree>
    <p:extLst>
      <p:ext uri="{BB962C8B-B14F-4D97-AF65-F5344CB8AC3E}">
        <p14:creationId xmlns:p14="http://schemas.microsoft.com/office/powerpoint/2010/main" val="2766823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99FFA-CCAC-AC41-9385-4C242DC33098}"/>
              </a:ext>
            </a:extLst>
          </p:cNvPr>
          <p:cNvSpPr>
            <a:spLocks noGrp="1"/>
          </p:cNvSpPr>
          <p:nvPr>
            <p:ph type="title"/>
          </p:nvPr>
        </p:nvSpPr>
        <p:spPr/>
        <p:txBody>
          <a:bodyPr/>
          <a:lstStyle/>
          <a:p>
            <a:r>
              <a:rPr lang="en-US" dirty="0"/>
              <a:t>Summary	</a:t>
            </a:r>
          </a:p>
        </p:txBody>
      </p:sp>
      <p:sp>
        <p:nvSpPr>
          <p:cNvPr id="3" name="Content Placeholder 2">
            <a:extLst>
              <a:ext uri="{FF2B5EF4-FFF2-40B4-BE49-F238E27FC236}">
                <a16:creationId xmlns:a16="http://schemas.microsoft.com/office/drawing/2014/main" id="{5B8E7E48-6C4C-35E1-F93C-45EBE893B002}"/>
              </a:ext>
            </a:extLst>
          </p:cNvPr>
          <p:cNvSpPr>
            <a:spLocks noGrp="1"/>
          </p:cNvSpPr>
          <p:nvPr>
            <p:ph sz="half" idx="1"/>
          </p:nvPr>
        </p:nvSpPr>
        <p:spPr>
          <a:xfrm>
            <a:off x="398584" y="1446212"/>
            <a:ext cx="10793671" cy="3965575"/>
          </a:xfrm>
        </p:spPr>
        <p:txBody>
          <a:bodyPr/>
          <a:lstStyle/>
          <a:p>
            <a:r>
              <a:rPr lang="en-US" dirty="0"/>
              <a:t>GASB 96 is effective for the FY23 reporting period.</a:t>
            </a:r>
          </a:p>
          <a:p>
            <a:r>
              <a:rPr lang="en-US" dirty="0"/>
              <a:t>E-textbooks will most likely qualify as SBITAs.</a:t>
            </a:r>
          </a:p>
          <a:p>
            <a:r>
              <a:rPr lang="en-US" dirty="0"/>
              <a:t>Valuing SBITAs may be difficult.</a:t>
            </a:r>
          </a:p>
          <a:p>
            <a:pPr lvl="1"/>
            <a:r>
              <a:rPr lang="en-US" dirty="0"/>
              <a:t>Invoices</a:t>
            </a:r>
          </a:p>
          <a:p>
            <a:pPr lvl="1"/>
            <a:r>
              <a:rPr lang="en-US" dirty="0"/>
              <a:t>Price Quotes</a:t>
            </a:r>
          </a:p>
          <a:p>
            <a:pPr lvl="1"/>
            <a:r>
              <a:rPr lang="en-US" dirty="0"/>
              <a:t>What if the agreement has multiple components that can’t be separated?</a:t>
            </a:r>
          </a:p>
          <a:p>
            <a:r>
              <a:rPr lang="en-US" dirty="0"/>
              <a:t>SBITAs may have an effect on your </a:t>
            </a:r>
            <a:r>
              <a:rPr lang="en-US"/>
              <a:t>governmental funds.</a:t>
            </a:r>
            <a:endParaRPr lang="en-US" dirty="0"/>
          </a:p>
        </p:txBody>
      </p:sp>
      <p:sp>
        <p:nvSpPr>
          <p:cNvPr id="5" name="Slide Number Placeholder 4">
            <a:extLst>
              <a:ext uri="{FF2B5EF4-FFF2-40B4-BE49-F238E27FC236}">
                <a16:creationId xmlns:a16="http://schemas.microsoft.com/office/drawing/2014/main" id="{B98E72FE-D537-B3C3-AB10-4956C500B2BF}"/>
              </a:ext>
            </a:extLst>
          </p:cNvPr>
          <p:cNvSpPr>
            <a:spLocks noGrp="1"/>
          </p:cNvSpPr>
          <p:nvPr>
            <p:ph type="sldNum" sz="quarter" idx="12"/>
          </p:nvPr>
        </p:nvSpPr>
        <p:spPr/>
        <p:txBody>
          <a:bodyPr/>
          <a:lstStyle/>
          <a:p>
            <a:fld id="{16630861-4318-414B-8E21-CA5F03E7BD41}" type="slidenum">
              <a:rPr lang="en-US" smtClean="0"/>
              <a:t>24</a:t>
            </a:fld>
            <a:endParaRPr lang="en-US" dirty="0"/>
          </a:p>
        </p:txBody>
      </p:sp>
    </p:spTree>
    <p:extLst>
      <p:ext uri="{BB962C8B-B14F-4D97-AF65-F5344CB8AC3E}">
        <p14:creationId xmlns:p14="http://schemas.microsoft.com/office/powerpoint/2010/main" val="993041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048" y="2069694"/>
            <a:ext cx="11369903" cy="1400159"/>
          </a:xfrm>
        </p:spPr>
        <p:txBody>
          <a:bodyPr>
            <a:normAutofit/>
          </a:bodyPr>
          <a:lstStyle/>
          <a:p>
            <a:pPr algn="ctr"/>
            <a:r>
              <a:rPr lang="en-US" sz="5400" b="1" dirty="0"/>
              <a:t>QUESTIONS?</a:t>
            </a:r>
          </a:p>
        </p:txBody>
      </p:sp>
      <p:sp>
        <p:nvSpPr>
          <p:cNvPr id="4" name="Slide Number Placeholder 3"/>
          <p:cNvSpPr>
            <a:spLocks noGrp="1"/>
          </p:cNvSpPr>
          <p:nvPr>
            <p:ph type="sldNum" sz="quarter" idx="12"/>
          </p:nvPr>
        </p:nvSpPr>
        <p:spPr/>
        <p:txBody>
          <a:bodyPr/>
          <a:lstStyle/>
          <a:p>
            <a:fld id="{16630861-4318-414B-8E21-CA5F03E7BD41}" type="slidenum">
              <a:rPr lang="en-US" smtClean="0"/>
              <a:t>25</a:t>
            </a:fld>
            <a:endParaRPr lang="en-US" dirty="0"/>
          </a:p>
        </p:txBody>
      </p:sp>
    </p:spTree>
    <p:extLst>
      <p:ext uri="{BB962C8B-B14F-4D97-AF65-F5344CB8AC3E}">
        <p14:creationId xmlns:p14="http://schemas.microsoft.com/office/powerpoint/2010/main" val="82706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3828" y="1003282"/>
            <a:ext cx="6459415" cy="1400159"/>
          </a:xfrm>
        </p:spPr>
        <p:txBody>
          <a:bodyPr>
            <a:noAutofit/>
          </a:bodyPr>
          <a:lstStyle/>
          <a:p>
            <a:pPr algn="ctr"/>
            <a:r>
              <a:rPr lang="en-US" sz="6600" b="1" dirty="0"/>
              <a:t>Thank You</a:t>
            </a:r>
          </a:p>
        </p:txBody>
      </p:sp>
      <p:sp>
        <p:nvSpPr>
          <p:cNvPr id="3" name="Content Placeholder 2"/>
          <p:cNvSpPr>
            <a:spLocks noGrp="1"/>
          </p:cNvSpPr>
          <p:nvPr>
            <p:ph idx="1"/>
          </p:nvPr>
        </p:nvSpPr>
        <p:spPr>
          <a:xfrm>
            <a:off x="398585" y="3200400"/>
            <a:ext cx="11369903" cy="2672862"/>
          </a:xfrm>
        </p:spPr>
        <p:txBody>
          <a:bodyPr/>
          <a:lstStyle/>
          <a:p>
            <a:pPr marL="0" indent="0" algn="ctr">
              <a:buNone/>
            </a:pPr>
            <a:r>
              <a:rPr lang="en-US" dirty="0"/>
              <a:t>Josh Harner, CPA</a:t>
            </a:r>
          </a:p>
          <a:p>
            <a:pPr marL="0" indent="0" algn="ctr">
              <a:buNone/>
            </a:pPr>
            <a:r>
              <a:rPr lang="en-US" dirty="0"/>
              <a:t>WVDE Office of School Finance</a:t>
            </a:r>
          </a:p>
          <a:p>
            <a:pPr marL="0" indent="0" algn="ctr">
              <a:buNone/>
            </a:pPr>
            <a:r>
              <a:rPr lang="en-US" dirty="0"/>
              <a:t>304-558-6300</a:t>
            </a:r>
          </a:p>
          <a:p>
            <a:pPr marL="0" indent="0" algn="ctr">
              <a:buNone/>
            </a:pPr>
            <a:r>
              <a:rPr lang="en-US" dirty="0"/>
              <a:t>Joshua.harner@k12.wv.us</a:t>
            </a:r>
          </a:p>
          <a:p>
            <a:pPr algn="ct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26</a:t>
            </a:fld>
            <a:endParaRPr lang="en-US" dirty="0"/>
          </a:p>
        </p:txBody>
      </p:sp>
    </p:spTree>
    <p:extLst>
      <p:ext uri="{BB962C8B-B14F-4D97-AF65-F5344CB8AC3E}">
        <p14:creationId xmlns:p14="http://schemas.microsoft.com/office/powerpoint/2010/main" val="1942693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8C32F-EAFB-41FE-B4A9-D7A8C628406F}"/>
              </a:ext>
            </a:extLst>
          </p:cNvPr>
          <p:cNvSpPr>
            <a:spLocks noGrp="1"/>
          </p:cNvSpPr>
          <p:nvPr>
            <p:ph type="title"/>
          </p:nvPr>
        </p:nvSpPr>
        <p:spPr/>
        <p:txBody>
          <a:bodyPr/>
          <a:lstStyle/>
          <a:p>
            <a:r>
              <a:rPr lang="en-US" dirty="0"/>
              <a:t>GASB 96: SBITAs</a:t>
            </a:r>
          </a:p>
        </p:txBody>
      </p:sp>
      <p:sp>
        <p:nvSpPr>
          <p:cNvPr id="3" name="Content Placeholder 2">
            <a:extLst>
              <a:ext uri="{FF2B5EF4-FFF2-40B4-BE49-F238E27FC236}">
                <a16:creationId xmlns:a16="http://schemas.microsoft.com/office/drawing/2014/main" id="{45F940E4-86C5-40F9-A5B7-440D0641111A}"/>
              </a:ext>
            </a:extLst>
          </p:cNvPr>
          <p:cNvSpPr>
            <a:spLocks noGrp="1"/>
          </p:cNvSpPr>
          <p:nvPr>
            <p:ph idx="1"/>
          </p:nvPr>
        </p:nvSpPr>
        <p:spPr>
          <a:xfrm>
            <a:off x="398584" y="1354015"/>
            <a:ext cx="11369903" cy="4149969"/>
          </a:xfrm>
        </p:spPr>
        <p:txBody>
          <a:bodyPr>
            <a:normAutofit/>
          </a:bodyPr>
          <a:lstStyle/>
          <a:p>
            <a:r>
              <a:rPr lang="en-US" sz="2400" dirty="0"/>
              <a:t>How to determine whether a contract conveys control of the right to use the underlying IT assets.</a:t>
            </a:r>
          </a:p>
          <a:p>
            <a:pPr lvl="1"/>
            <a:r>
              <a:rPr lang="en-US" sz="2000" dirty="0"/>
              <a:t>The entity should assess whether it has both of the following: </a:t>
            </a:r>
          </a:p>
          <a:p>
            <a:pPr lvl="2"/>
            <a:r>
              <a:rPr lang="en-US" sz="1800" dirty="0"/>
              <a:t>The right to obtain the present service capacity from use of the underlying IT assets as specified in the contract.</a:t>
            </a:r>
          </a:p>
          <a:p>
            <a:pPr lvl="2"/>
            <a:r>
              <a:rPr lang="en-US" sz="1800" dirty="0"/>
              <a:t>The right to determine the nature and manner of use of the underlying IT assets as specified in the contract.</a:t>
            </a:r>
          </a:p>
          <a:p>
            <a:r>
              <a:rPr lang="en-US" sz="2400" dirty="0"/>
              <a:t>Hardware that is a part of a SBITA must be accounted for in accordance with GASB 87; the corresponding subscription must be accounted for in accordance with GASB 96.</a:t>
            </a:r>
          </a:p>
          <a:p>
            <a:pPr lvl="1"/>
            <a:endParaRPr lang="en-US" sz="2000" dirty="0"/>
          </a:p>
        </p:txBody>
      </p:sp>
      <p:sp>
        <p:nvSpPr>
          <p:cNvPr id="4" name="Slide Number Placeholder 3">
            <a:extLst>
              <a:ext uri="{FF2B5EF4-FFF2-40B4-BE49-F238E27FC236}">
                <a16:creationId xmlns:a16="http://schemas.microsoft.com/office/drawing/2014/main" id="{B35DE1AD-5B6B-4B16-9A84-A349DF2589F2}"/>
              </a:ext>
            </a:extLst>
          </p:cNvPr>
          <p:cNvSpPr>
            <a:spLocks noGrp="1"/>
          </p:cNvSpPr>
          <p:nvPr>
            <p:ph type="sldNum" sz="quarter" idx="12"/>
          </p:nvPr>
        </p:nvSpPr>
        <p:spPr/>
        <p:txBody>
          <a:bodyPr/>
          <a:lstStyle/>
          <a:p>
            <a:fld id="{16630861-4318-414B-8E21-CA5F03E7BD41}" type="slidenum">
              <a:rPr lang="en-US" smtClean="0"/>
              <a:t>3</a:t>
            </a:fld>
            <a:endParaRPr lang="en-US" dirty="0"/>
          </a:p>
        </p:txBody>
      </p:sp>
    </p:spTree>
    <p:extLst>
      <p:ext uri="{BB962C8B-B14F-4D97-AF65-F5344CB8AC3E}">
        <p14:creationId xmlns:p14="http://schemas.microsoft.com/office/powerpoint/2010/main" val="4051222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8C32F-EAFB-41FE-B4A9-D7A8C628406F}"/>
              </a:ext>
            </a:extLst>
          </p:cNvPr>
          <p:cNvSpPr>
            <a:spLocks noGrp="1"/>
          </p:cNvSpPr>
          <p:nvPr>
            <p:ph type="title"/>
          </p:nvPr>
        </p:nvSpPr>
        <p:spPr/>
        <p:txBody>
          <a:bodyPr/>
          <a:lstStyle/>
          <a:p>
            <a:r>
              <a:rPr lang="en-US" dirty="0"/>
              <a:t>GASB 96: SBITAs</a:t>
            </a:r>
          </a:p>
        </p:txBody>
      </p:sp>
      <p:sp>
        <p:nvSpPr>
          <p:cNvPr id="3" name="Content Placeholder 2">
            <a:extLst>
              <a:ext uri="{FF2B5EF4-FFF2-40B4-BE49-F238E27FC236}">
                <a16:creationId xmlns:a16="http://schemas.microsoft.com/office/drawing/2014/main" id="{45F940E4-86C5-40F9-A5B7-440D0641111A}"/>
              </a:ext>
            </a:extLst>
          </p:cNvPr>
          <p:cNvSpPr>
            <a:spLocks noGrp="1"/>
          </p:cNvSpPr>
          <p:nvPr>
            <p:ph idx="1"/>
          </p:nvPr>
        </p:nvSpPr>
        <p:spPr>
          <a:xfrm>
            <a:off x="398584" y="1354015"/>
            <a:ext cx="11369903" cy="4149969"/>
          </a:xfrm>
        </p:spPr>
        <p:txBody>
          <a:bodyPr>
            <a:normAutofit/>
          </a:bodyPr>
          <a:lstStyle/>
          <a:p>
            <a:r>
              <a:rPr lang="en-US" dirty="0"/>
              <a:t>Does not apply to:</a:t>
            </a:r>
          </a:p>
          <a:p>
            <a:pPr lvl="1"/>
            <a:r>
              <a:rPr lang="en-US" dirty="0"/>
              <a:t>Contracts that convey control of the right to use another party’s combination of IT software and tangible capital assets that meets the definition of a lease in Statement 87, in which the software component is insignificant compared to the cost of the underlying tangible capital asset.</a:t>
            </a:r>
          </a:p>
          <a:p>
            <a:pPr lvl="1"/>
            <a:r>
              <a:rPr lang="en-US" dirty="0"/>
              <a:t>Governments that provide the right to use their IT software and associated tangible capital assets to other entities through SBITAs.</a:t>
            </a:r>
          </a:p>
        </p:txBody>
      </p:sp>
      <p:sp>
        <p:nvSpPr>
          <p:cNvPr id="4" name="Slide Number Placeholder 3">
            <a:extLst>
              <a:ext uri="{FF2B5EF4-FFF2-40B4-BE49-F238E27FC236}">
                <a16:creationId xmlns:a16="http://schemas.microsoft.com/office/drawing/2014/main" id="{B35DE1AD-5B6B-4B16-9A84-A349DF2589F2}"/>
              </a:ext>
            </a:extLst>
          </p:cNvPr>
          <p:cNvSpPr>
            <a:spLocks noGrp="1"/>
          </p:cNvSpPr>
          <p:nvPr>
            <p:ph type="sldNum" sz="quarter" idx="12"/>
          </p:nvPr>
        </p:nvSpPr>
        <p:spPr/>
        <p:txBody>
          <a:bodyPr/>
          <a:lstStyle/>
          <a:p>
            <a:fld id="{16630861-4318-414B-8E21-CA5F03E7BD41}" type="slidenum">
              <a:rPr lang="en-US" smtClean="0"/>
              <a:t>4</a:t>
            </a:fld>
            <a:endParaRPr lang="en-US" dirty="0"/>
          </a:p>
        </p:txBody>
      </p:sp>
    </p:spTree>
    <p:extLst>
      <p:ext uri="{BB962C8B-B14F-4D97-AF65-F5344CB8AC3E}">
        <p14:creationId xmlns:p14="http://schemas.microsoft.com/office/powerpoint/2010/main" val="4071804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8C32F-EAFB-41FE-B4A9-D7A8C628406F}"/>
              </a:ext>
            </a:extLst>
          </p:cNvPr>
          <p:cNvSpPr>
            <a:spLocks noGrp="1"/>
          </p:cNvSpPr>
          <p:nvPr>
            <p:ph type="title"/>
          </p:nvPr>
        </p:nvSpPr>
        <p:spPr/>
        <p:txBody>
          <a:bodyPr/>
          <a:lstStyle/>
          <a:p>
            <a:r>
              <a:rPr lang="en-US" dirty="0"/>
              <a:t>GASB 96: SBITAs</a:t>
            </a:r>
          </a:p>
        </p:txBody>
      </p:sp>
      <p:sp>
        <p:nvSpPr>
          <p:cNvPr id="4" name="Slide Number Placeholder 3">
            <a:extLst>
              <a:ext uri="{FF2B5EF4-FFF2-40B4-BE49-F238E27FC236}">
                <a16:creationId xmlns:a16="http://schemas.microsoft.com/office/drawing/2014/main" id="{B35DE1AD-5B6B-4B16-9A84-A349DF2589F2}"/>
              </a:ext>
            </a:extLst>
          </p:cNvPr>
          <p:cNvSpPr>
            <a:spLocks noGrp="1"/>
          </p:cNvSpPr>
          <p:nvPr>
            <p:ph type="sldNum" sz="quarter" idx="12"/>
          </p:nvPr>
        </p:nvSpPr>
        <p:spPr/>
        <p:txBody>
          <a:bodyPr/>
          <a:lstStyle/>
          <a:p>
            <a:fld id="{16630861-4318-414B-8E21-CA5F03E7BD41}" type="slidenum">
              <a:rPr lang="en-US" smtClean="0"/>
              <a:t>5</a:t>
            </a:fld>
            <a:endParaRPr lang="en-US" dirty="0"/>
          </a:p>
        </p:txBody>
      </p:sp>
      <p:graphicFrame>
        <p:nvGraphicFramePr>
          <p:cNvPr id="5" name="Table 4">
            <a:extLst>
              <a:ext uri="{FF2B5EF4-FFF2-40B4-BE49-F238E27FC236}">
                <a16:creationId xmlns:a16="http://schemas.microsoft.com/office/drawing/2014/main" id="{7A2AA43D-9197-47A0-8701-A045409165E3}"/>
              </a:ext>
            </a:extLst>
          </p:cNvPr>
          <p:cNvGraphicFramePr>
            <a:graphicFrameLocks noGrp="1"/>
          </p:cNvGraphicFramePr>
          <p:nvPr>
            <p:extLst>
              <p:ext uri="{D42A27DB-BD31-4B8C-83A1-F6EECF244321}">
                <p14:modId xmlns:p14="http://schemas.microsoft.com/office/powerpoint/2010/main" val="2577399208"/>
              </p:ext>
            </p:extLst>
          </p:nvPr>
        </p:nvGraphicFramePr>
        <p:xfrm>
          <a:off x="919793" y="1700429"/>
          <a:ext cx="4855464" cy="2865137"/>
        </p:xfrm>
        <a:graphic>
          <a:graphicData uri="http://schemas.openxmlformats.org/drawingml/2006/table">
            <a:tbl>
              <a:tblPr firstRow="1" bandRow="1">
                <a:tableStyleId>{5C22544A-7EE6-4342-B048-85BDC9FD1C3A}</a:tableStyleId>
              </a:tblPr>
              <a:tblGrid>
                <a:gridCol w="4855464">
                  <a:extLst>
                    <a:ext uri="{9D8B030D-6E8A-4147-A177-3AD203B41FA5}">
                      <a16:colId xmlns:a16="http://schemas.microsoft.com/office/drawing/2014/main" val="2801875929"/>
                    </a:ext>
                  </a:extLst>
                </a:gridCol>
              </a:tblGrid>
              <a:tr h="595120">
                <a:tc>
                  <a:txBody>
                    <a:bodyPr/>
                    <a:lstStyle/>
                    <a:p>
                      <a:pPr algn="ctr"/>
                      <a:r>
                        <a:rPr lang="en-US" dirty="0"/>
                        <a:t>Perpetual License</a:t>
                      </a:r>
                    </a:p>
                  </a:txBody>
                  <a:tcPr/>
                </a:tc>
                <a:extLst>
                  <a:ext uri="{0D108BD9-81ED-4DB2-BD59-A6C34878D82A}">
                    <a16:rowId xmlns:a16="http://schemas.microsoft.com/office/drawing/2014/main" val="701179706"/>
                  </a:ext>
                </a:extLst>
              </a:tr>
              <a:tr h="595120">
                <a:tc>
                  <a:txBody>
                    <a:bodyPr/>
                    <a:lstStyle/>
                    <a:p>
                      <a:r>
                        <a:rPr lang="en-US" dirty="0"/>
                        <a:t>One-time fee</a:t>
                      </a:r>
                    </a:p>
                  </a:txBody>
                  <a:tcPr/>
                </a:tc>
                <a:extLst>
                  <a:ext uri="{0D108BD9-81ED-4DB2-BD59-A6C34878D82A}">
                    <a16:rowId xmlns:a16="http://schemas.microsoft.com/office/drawing/2014/main" val="3126081365"/>
                  </a:ext>
                </a:extLst>
              </a:tr>
              <a:tr h="647704">
                <a:tc>
                  <a:txBody>
                    <a:bodyPr/>
                    <a:lstStyle/>
                    <a:p>
                      <a:r>
                        <a:rPr lang="en-US" dirty="0"/>
                        <a:t>Can use the software after the expiration date, but:</a:t>
                      </a:r>
                    </a:p>
                  </a:txBody>
                  <a:tcPr/>
                </a:tc>
                <a:extLst>
                  <a:ext uri="{0D108BD9-81ED-4DB2-BD59-A6C34878D82A}">
                    <a16:rowId xmlns:a16="http://schemas.microsoft.com/office/drawing/2014/main" val="2794667575"/>
                  </a:ext>
                </a:extLst>
              </a:tr>
              <a:tr h="1027193">
                <a:tc>
                  <a:txBody>
                    <a:bodyPr/>
                    <a:lstStyle/>
                    <a:p>
                      <a:pPr marL="285750" indent="-285750">
                        <a:buFontTx/>
                        <a:buChar char="-"/>
                      </a:pPr>
                      <a:r>
                        <a:rPr lang="en-US" dirty="0"/>
                        <a:t>No maintenance provided</a:t>
                      </a:r>
                    </a:p>
                    <a:p>
                      <a:pPr marL="285750" indent="-285750">
                        <a:buFontTx/>
                        <a:buChar char="-"/>
                      </a:pPr>
                      <a:r>
                        <a:rPr lang="en-US" dirty="0"/>
                        <a:t>No security patches and/or updates</a:t>
                      </a:r>
                    </a:p>
                  </a:txBody>
                  <a:tcPr/>
                </a:tc>
                <a:extLst>
                  <a:ext uri="{0D108BD9-81ED-4DB2-BD59-A6C34878D82A}">
                    <a16:rowId xmlns:a16="http://schemas.microsoft.com/office/drawing/2014/main" val="1765889216"/>
                  </a:ext>
                </a:extLst>
              </a:tr>
            </a:tbl>
          </a:graphicData>
        </a:graphic>
      </p:graphicFrame>
      <p:graphicFrame>
        <p:nvGraphicFramePr>
          <p:cNvPr id="6" name="Table 5">
            <a:extLst>
              <a:ext uri="{FF2B5EF4-FFF2-40B4-BE49-F238E27FC236}">
                <a16:creationId xmlns:a16="http://schemas.microsoft.com/office/drawing/2014/main" id="{23AEEF7C-F524-49A9-BEF1-684FEE106D3C}"/>
              </a:ext>
            </a:extLst>
          </p:cNvPr>
          <p:cNvGraphicFramePr>
            <a:graphicFrameLocks noGrp="1"/>
          </p:cNvGraphicFramePr>
          <p:nvPr>
            <p:extLst>
              <p:ext uri="{D42A27DB-BD31-4B8C-83A1-F6EECF244321}">
                <p14:modId xmlns:p14="http://schemas.microsoft.com/office/powerpoint/2010/main" val="130760954"/>
              </p:ext>
            </p:extLst>
          </p:nvPr>
        </p:nvGraphicFramePr>
        <p:xfrm>
          <a:off x="6281929" y="1700429"/>
          <a:ext cx="4855464" cy="2857513"/>
        </p:xfrm>
        <a:graphic>
          <a:graphicData uri="http://schemas.openxmlformats.org/drawingml/2006/table">
            <a:tbl>
              <a:tblPr firstRow="1" bandRow="1">
                <a:tableStyleId>{5C22544A-7EE6-4342-B048-85BDC9FD1C3A}</a:tableStyleId>
              </a:tblPr>
              <a:tblGrid>
                <a:gridCol w="4855464">
                  <a:extLst>
                    <a:ext uri="{9D8B030D-6E8A-4147-A177-3AD203B41FA5}">
                      <a16:colId xmlns:a16="http://schemas.microsoft.com/office/drawing/2014/main" val="2801875929"/>
                    </a:ext>
                  </a:extLst>
                </a:gridCol>
              </a:tblGrid>
              <a:tr h="595120">
                <a:tc>
                  <a:txBody>
                    <a:bodyPr/>
                    <a:lstStyle/>
                    <a:p>
                      <a:pPr algn="ctr"/>
                      <a:r>
                        <a:rPr lang="en-US" dirty="0"/>
                        <a:t>Subscription-Based</a:t>
                      </a:r>
                    </a:p>
                  </a:txBody>
                  <a:tcPr/>
                </a:tc>
                <a:extLst>
                  <a:ext uri="{0D108BD9-81ED-4DB2-BD59-A6C34878D82A}">
                    <a16:rowId xmlns:a16="http://schemas.microsoft.com/office/drawing/2014/main" val="701179706"/>
                  </a:ext>
                </a:extLst>
              </a:tr>
              <a:tr h="595120">
                <a:tc>
                  <a:txBody>
                    <a:bodyPr/>
                    <a:lstStyle/>
                    <a:p>
                      <a:r>
                        <a:rPr lang="en-US" dirty="0"/>
                        <a:t>Monthly or yearly fee</a:t>
                      </a:r>
                    </a:p>
                  </a:txBody>
                  <a:tcPr/>
                </a:tc>
                <a:extLst>
                  <a:ext uri="{0D108BD9-81ED-4DB2-BD59-A6C34878D82A}">
                    <a16:rowId xmlns:a16="http://schemas.microsoft.com/office/drawing/2014/main" val="3126081365"/>
                  </a:ext>
                </a:extLst>
              </a:tr>
              <a:tr h="620272">
                <a:tc>
                  <a:txBody>
                    <a:bodyPr/>
                    <a:lstStyle/>
                    <a:p>
                      <a:r>
                        <a:rPr lang="en-US" dirty="0"/>
                        <a:t>The right to use expires after a certain amount of time.</a:t>
                      </a:r>
                    </a:p>
                  </a:txBody>
                  <a:tcPr/>
                </a:tc>
                <a:extLst>
                  <a:ext uri="{0D108BD9-81ED-4DB2-BD59-A6C34878D82A}">
                    <a16:rowId xmlns:a16="http://schemas.microsoft.com/office/drawing/2014/main" val="2794667575"/>
                  </a:ext>
                </a:extLst>
              </a:tr>
              <a:tr h="1027193">
                <a:tc>
                  <a:txBody>
                    <a:bodyPr/>
                    <a:lstStyle/>
                    <a:p>
                      <a:pPr marL="0" indent="0">
                        <a:buFontTx/>
                        <a:buNone/>
                      </a:pPr>
                      <a:r>
                        <a:rPr lang="en-US" dirty="0"/>
                        <a:t>After expiration, software cannot be used until it is renewed.</a:t>
                      </a:r>
                    </a:p>
                  </a:txBody>
                  <a:tcPr/>
                </a:tc>
                <a:extLst>
                  <a:ext uri="{0D108BD9-81ED-4DB2-BD59-A6C34878D82A}">
                    <a16:rowId xmlns:a16="http://schemas.microsoft.com/office/drawing/2014/main" val="1765889216"/>
                  </a:ext>
                </a:extLst>
              </a:tr>
            </a:tbl>
          </a:graphicData>
        </a:graphic>
      </p:graphicFrame>
    </p:spTree>
    <p:extLst>
      <p:ext uri="{BB962C8B-B14F-4D97-AF65-F5344CB8AC3E}">
        <p14:creationId xmlns:p14="http://schemas.microsoft.com/office/powerpoint/2010/main" val="1492782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8C32F-EAFB-41FE-B4A9-D7A8C628406F}"/>
              </a:ext>
            </a:extLst>
          </p:cNvPr>
          <p:cNvSpPr>
            <a:spLocks noGrp="1"/>
          </p:cNvSpPr>
          <p:nvPr>
            <p:ph type="title"/>
          </p:nvPr>
        </p:nvSpPr>
        <p:spPr/>
        <p:txBody>
          <a:bodyPr/>
          <a:lstStyle/>
          <a:p>
            <a:r>
              <a:rPr lang="en-US" dirty="0"/>
              <a:t>GASB 96: SBITAs</a:t>
            </a:r>
          </a:p>
        </p:txBody>
      </p:sp>
      <p:sp>
        <p:nvSpPr>
          <p:cNvPr id="3" name="Content Placeholder 2">
            <a:extLst>
              <a:ext uri="{FF2B5EF4-FFF2-40B4-BE49-F238E27FC236}">
                <a16:creationId xmlns:a16="http://schemas.microsoft.com/office/drawing/2014/main" id="{45F940E4-86C5-40F9-A5B7-440D0641111A}"/>
              </a:ext>
            </a:extLst>
          </p:cNvPr>
          <p:cNvSpPr>
            <a:spLocks noGrp="1"/>
          </p:cNvSpPr>
          <p:nvPr>
            <p:ph idx="1"/>
          </p:nvPr>
        </p:nvSpPr>
        <p:spPr>
          <a:xfrm>
            <a:off x="398584" y="1354015"/>
            <a:ext cx="11369903" cy="4149969"/>
          </a:xfrm>
        </p:spPr>
        <p:txBody>
          <a:bodyPr>
            <a:normAutofit/>
          </a:bodyPr>
          <a:lstStyle/>
          <a:p>
            <a:r>
              <a:rPr lang="en-US" sz="2400" dirty="0"/>
              <a:t>Recognition and measurement</a:t>
            </a:r>
          </a:p>
          <a:p>
            <a:pPr lvl="1"/>
            <a:r>
              <a:rPr lang="en-US" sz="2000" dirty="0"/>
              <a:t>Once a SBITA is identified, the county would recognize a subscription liability and a subscription asset at the commencement of the subscription term of the SBITA, which occurs when the county obtains control of the right to use the underlying IT asset. </a:t>
            </a:r>
          </a:p>
          <a:p>
            <a:pPr lvl="1"/>
            <a:r>
              <a:rPr lang="en-US" sz="2000" dirty="0"/>
              <a:t>The subscription term is the period that the government has the noncancelable right to use the underlying IT assets, plus the following periods, if applicable:</a:t>
            </a:r>
          </a:p>
          <a:p>
            <a:pPr lvl="2" fontAlgn="base"/>
            <a:r>
              <a:rPr lang="en-US" sz="1800" dirty="0"/>
              <a:t>Periods covered by a county’s extension option if it is reasonably certain that the county </a:t>
            </a:r>
            <a:r>
              <a:rPr lang="en-US" sz="1800" b="1" dirty="0"/>
              <a:t>WILL</a:t>
            </a:r>
            <a:r>
              <a:rPr lang="en-US" sz="1800" dirty="0"/>
              <a:t> exercise that option.</a:t>
            </a:r>
          </a:p>
          <a:p>
            <a:pPr lvl="2" fontAlgn="base"/>
            <a:r>
              <a:rPr lang="en-US" sz="1800" dirty="0"/>
              <a:t>Periods covered by a county’s termination option if it is reasonably certain that the county </a:t>
            </a:r>
            <a:r>
              <a:rPr lang="en-US" sz="1800" b="1" dirty="0"/>
              <a:t>WILL NOT</a:t>
            </a:r>
            <a:r>
              <a:rPr lang="en-US" sz="1800" dirty="0"/>
              <a:t> exercise that option.</a:t>
            </a:r>
          </a:p>
          <a:p>
            <a:pPr lvl="2" fontAlgn="base"/>
            <a:r>
              <a:rPr lang="en-US" sz="1800" dirty="0"/>
              <a:t>Periods covered by a vendor’s extension option if it is reasonably certain that the SBITA vendor </a:t>
            </a:r>
            <a:r>
              <a:rPr lang="en-US" sz="1800" b="1" dirty="0"/>
              <a:t>WILL</a:t>
            </a:r>
            <a:r>
              <a:rPr lang="en-US" sz="1800" dirty="0"/>
              <a:t> exercise that option.</a:t>
            </a:r>
          </a:p>
          <a:p>
            <a:pPr lvl="2" fontAlgn="base"/>
            <a:r>
              <a:rPr lang="en-US" sz="1800" dirty="0"/>
              <a:t>Periods covered by a vendor’s termination option if it is reasonably certain that the vendor </a:t>
            </a:r>
            <a:r>
              <a:rPr lang="en-US" sz="1800" b="1" dirty="0"/>
              <a:t>WILL NOT</a:t>
            </a:r>
            <a:r>
              <a:rPr lang="en-US" sz="1800" dirty="0"/>
              <a:t> exercise that option.</a:t>
            </a:r>
          </a:p>
          <a:p>
            <a:pPr lvl="3"/>
            <a:endParaRPr lang="en-US" sz="1600" dirty="0"/>
          </a:p>
          <a:p>
            <a:endParaRPr lang="en-US" sz="2400" dirty="0"/>
          </a:p>
        </p:txBody>
      </p:sp>
      <p:sp>
        <p:nvSpPr>
          <p:cNvPr id="4" name="Slide Number Placeholder 3">
            <a:extLst>
              <a:ext uri="{FF2B5EF4-FFF2-40B4-BE49-F238E27FC236}">
                <a16:creationId xmlns:a16="http://schemas.microsoft.com/office/drawing/2014/main" id="{B35DE1AD-5B6B-4B16-9A84-A349DF2589F2}"/>
              </a:ext>
            </a:extLst>
          </p:cNvPr>
          <p:cNvSpPr>
            <a:spLocks noGrp="1"/>
          </p:cNvSpPr>
          <p:nvPr>
            <p:ph type="sldNum" sz="quarter" idx="12"/>
          </p:nvPr>
        </p:nvSpPr>
        <p:spPr/>
        <p:txBody>
          <a:bodyPr/>
          <a:lstStyle/>
          <a:p>
            <a:fld id="{16630861-4318-414B-8E21-CA5F03E7BD41}" type="slidenum">
              <a:rPr lang="en-US" smtClean="0"/>
              <a:t>6</a:t>
            </a:fld>
            <a:endParaRPr lang="en-US" dirty="0"/>
          </a:p>
        </p:txBody>
      </p:sp>
    </p:spTree>
    <p:extLst>
      <p:ext uri="{BB962C8B-B14F-4D97-AF65-F5344CB8AC3E}">
        <p14:creationId xmlns:p14="http://schemas.microsoft.com/office/powerpoint/2010/main" val="2913871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8C32F-EAFB-41FE-B4A9-D7A8C628406F}"/>
              </a:ext>
            </a:extLst>
          </p:cNvPr>
          <p:cNvSpPr>
            <a:spLocks noGrp="1"/>
          </p:cNvSpPr>
          <p:nvPr>
            <p:ph type="title"/>
          </p:nvPr>
        </p:nvSpPr>
        <p:spPr/>
        <p:txBody>
          <a:bodyPr/>
          <a:lstStyle/>
          <a:p>
            <a:r>
              <a:rPr lang="en-US" dirty="0"/>
              <a:t>GASB 96: SBITAs</a:t>
            </a:r>
          </a:p>
        </p:txBody>
      </p:sp>
      <p:sp>
        <p:nvSpPr>
          <p:cNvPr id="3" name="Content Placeholder 2">
            <a:extLst>
              <a:ext uri="{FF2B5EF4-FFF2-40B4-BE49-F238E27FC236}">
                <a16:creationId xmlns:a16="http://schemas.microsoft.com/office/drawing/2014/main" id="{45F940E4-86C5-40F9-A5B7-440D0641111A}"/>
              </a:ext>
            </a:extLst>
          </p:cNvPr>
          <p:cNvSpPr>
            <a:spLocks noGrp="1"/>
          </p:cNvSpPr>
          <p:nvPr>
            <p:ph idx="1"/>
          </p:nvPr>
        </p:nvSpPr>
        <p:spPr>
          <a:xfrm>
            <a:off x="398584" y="1354015"/>
            <a:ext cx="11369903" cy="4149969"/>
          </a:xfrm>
        </p:spPr>
        <p:txBody>
          <a:bodyPr>
            <a:normAutofit/>
          </a:bodyPr>
          <a:lstStyle/>
          <a:p>
            <a:r>
              <a:rPr lang="en-US" dirty="0"/>
              <a:t>Subscription Liability</a:t>
            </a:r>
          </a:p>
          <a:p>
            <a:pPr lvl="1"/>
            <a:r>
              <a:rPr lang="en-US" dirty="0"/>
              <a:t>Like GASB 87: Leases, the initial subscription liability is measured as the present value of the total subscription payments expected to be made.</a:t>
            </a:r>
          </a:p>
          <a:p>
            <a:pPr lvl="1"/>
            <a:r>
              <a:rPr lang="en-US" dirty="0"/>
              <a:t>The total future payments are discounted using either the interest rate the vendor charges the government or the implicit interest rate.</a:t>
            </a:r>
          </a:p>
          <a:p>
            <a:pPr lvl="1"/>
            <a:r>
              <a:rPr lang="en-US" dirty="0"/>
              <a:t>If the implicit interest rate is not readily determinable, the government may use an estimated incremental borrowing rate.</a:t>
            </a:r>
          </a:p>
          <a:p>
            <a:endParaRPr lang="en-US" dirty="0"/>
          </a:p>
        </p:txBody>
      </p:sp>
      <p:sp>
        <p:nvSpPr>
          <p:cNvPr id="4" name="Slide Number Placeholder 3">
            <a:extLst>
              <a:ext uri="{FF2B5EF4-FFF2-40B4-BE49-F238E27FC236}">
                <a16:creationId xmlns:a16="http://schemas.microsoft.com/office/drawing/2014/main" id="{B35DE1AD-5B6B-4B16-9A84-A349DF2589F2}"/>
              </a:ext>
            </a:extLst>
          </p:cNvPr>
          <p:cNvSpPr>
            <a:spLocks noGrp="1"/>
          </p:cNvSpPr>
          <p:nvPr>
            <p:ph type="sldNum" sz="quarter" idx="12"/>
          </p:nvPr>
        </p:nvSpPr>
        <p:spPr/>
        <p:txBody>
          <a:bodyPr/>
          <a:lstStyle/>
          <a:p>
            <a:fld id="{16630861-4318-414B-8E21-CA5F03E7BD41}" type="slidenum">
              <a:rPr lang="en-US" smtClean="0"/>
              <a:t>7</a:t>
            </a:fld>
            <a:endParaRPr lang="en-US" dirty="0"/>
          </a:p>
        </p:txBody>
      </p:sp>
    </p:spTree>
    <p:extLst>
      <p:ext uri="{BB962C8B-B14F-4D97-AF65-F5344CB8AC3E}">
        <p14:creationId xmlns:p14="http://schemas.microsoft.com/office/powerpoint/2010/main" val="3379770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8C32F-EAFB-41FE-B4A9-D7A8C628406F}"/>
              </a:ext>
            </a:extLst>
          </p:cNvPr>
          <p:cNvSpPr>
            <a:spLocks noGrp="1"/>
          </p:cNvSpPr>
          <p:nvPr>
            <p:ph type="title"/>
          </p:nvPr>
        </p:nvSpPr>
        <p:spPr/>
        <p:txBody>
          <a:bodyPr/>
          <a:lstStyle/>
          <a:p>
            <a:r>
              <a:rPr lang="en-US" dirty="0"/>
              <a:t>GASB 96: SBITAs</a:t>
            </a:r>
          </a:p>
        </p:txBody>
      </p:sp>
      <p:sp>
        <p:nvSpPr>
          <p:cNvPr id="3" name="Content Placeholder 2">
            <a:extLst>
              <a:ext uri="{FF2B5EF4-FFF2-40B4-BE49-F238E27FC236}">
                <a16:creationId xmlns:a16="http://schemas.microsoft.com/office/drawing/2014/main" id="{45F940E4-86C5-40F9-A5B7-440D0641111A}"/>
              </a:ext>
            </a:extLst>
          </p:cNvPr>
          <p:cNvSpPr>
            <a:spLocks noGrp="1"/>
          </p:cNvSpPr>
          <p:nvPr>
            <p:ph idx="1"/>
          </p:nvPr>
        </p:nvSpPr>
        <p:spPr>
          <a:xfrm>
            <a:off x="398584" y="1354015"/>
            <a:ext cx="11369903" cy="4149969"/>
          </a:xfrm>
        </p:spPr>
        <p:txBody>
          <a:bodyPr>
            <a:normAutofit/>
          </a:bodyPr>
          <a:lstStyle/>
          <a:p>
            <a:r>
              <a:rPr lang="en-US" dirty="0"/>
              <a:t>Subscription Liability (continued)</a:t>
            </a:r>
          </a:p>
          <a:p>
            <a:pPr lvl="1"/>
            <a:r>
              <a:rPr lang="en-US" dirty="0"/>
              <a:t>Payments that should be included in the PV calculation of the subscription liability:</a:t>
            </a:r>
          </a:p>
          <a:p>
            <a:pPr lvl="2" fontAlgn="base"/>
            <a:r>
              <a:rPr lang="en-US" dirty="0"/>
              <a:t>Fixed payments</a:t>
            </a:r>
          </a:p>
          <a:p>
            <a:pPr lvl="2" fontAlgn="base"/>
            <a:r>
              <a:rPr lang="en-US" dirty="0"/>
              <a:t>Variable payments based on an index or a rate, measured using the index or rate as of the commencement of the subscription term</a:t>
            </a:r>
          </a:p>
          <a:p>
            <a:pPr lvl="2" fontAlgn="base"/>
            <a:r>
              <a:rPr lang="en-US" dirty="0"/>
              <a:t>Variable payments that are fixed in substance</a:t>
            </a:r>
          </a:p>
          <a:p>
            <a:pPr lvl="2" fontAlgn="base"/>
            <a:r>
              <a:rPr lang="en-US" dirty="0"/>
              <a:t>Termination penalties, if the subscription term reflects the government exercising either an option to terminate the agreement or a fiscal funding or cancellation clause</a:t>
            </a:r>
          </a:p>
          <a:p>
            <a:pPr lvl="2" fontAlgn="base"/>
            <a:r>
              <a:rPr lang="en-US" dirty="0"/>
              <a:t>Incentives receivable from the vendor</a:t>
            </a:r>
          </a:p>
          <a:p>
            <a:pPr lvl="2" fontAlgn="base"/>
            <a:r>
              <a:rPr lang="en-US" dirty="0"/>
              <a:t>Other payments the government is reasonably certain will be required to be made to the vendor</a:t>
            </a:r>
          </a:p>
          <a:p>
            <a:pPr lvl="3"/>
            <a:endParaRPr lang="en-US" dirty="0"/>
          </a:p>
        </p:txBody>
      </p:sp>
      <p:sp>
        <p:nvSpPr>
          <p:cNvPr id="4" name="Slide Number Placeholder 3">
            <a:extLst>
              <a:ext uri="{FF2B5EF4-FFF2-40B4-BE49-F238E27FC236}">
                <a16:creationId xmlns:a16="http://schemas.microsoft.com/office/drawing/2014/main" id="{B35DE1AD-5B6B-4B16-9A84-A349DF2589F2}"/>
              </a:ext>
            </a:extLst>
          </p:cNvPr>
          <p:cNvSpPr>
            <a:spLocks noGrp="1"/>
          </p:cNvSpPr>
          <p:nvPr>
            <p:ph type="sldNum" sz="quarter" idx="12"/>
          </p:nvPr>
        </p:nvSpPr>
        <p:spPr/>
        <p:txBody>
          <a:bodyPr/>
          <a:lstStyle/>
          <a:p>
            <a:fld id="{16630861-4318-414B-8E21-CA5F03E7BD41}" type="slidenum">
              <a:rPr lang="en-US" smtClean="0"/>
              <a:t>8</a:t>
            </a:fld>
            <a:endParaRPr lang="en-US" dirty="0"/>
          </a:p>
        </p:txBody>
      </p:sp>
    </p:spTree>
    <p:extLst>
      <p:ext uri="{BB962C8B-B14F-4D97-AF65-F5344CB8AC3E}">
        <p14:creationId xmlns:p14="http://schemas.microsoft.com/office/powerpoint/2010/main" val="576818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8C32F-EAFB-41FE-B4A9-D7A8C628406F}"/>
              </a:ext>
            </a:extLst>
          </p:cNvPr>
          <p:cNvSpPr>
            <a:spLocks noGrp="1"/>
          </p:cNvSpPr>
          <p:nvPr>
            <p:ph type="title"/>
          </p:nvPr>
        </p:nvSpPr>
        <p:spPr/>
        <p:txBody>
          <a:bodyPr/>
          <a:lstStyle/>
          <a:p>
            <a:r>
              <a:rPr lang="en-US" dirty="0"/>
              <a:t>GASB 96: SBITAs</a:t>
            </a:r>
          </a:p>
        </p:txBody>
      </p:sp>
      <p:sp>
        <p:nvSpPr>
          <p:cNvPr id="3" name="Content Placeholder 2">
            <a:extLst>
              <a:ext uri="{FF2B5EF4-FFF2-40B4-BE49-F238E27FC236}">
                <a16:creationId xmlns:a16="http://schemas.microsoft.com/office/drawing/2014/main" id="{45F940E4-86C5-40F9-A5B7-440D0641111A}"/>
              </a:ext>
            </a:extLst>
          </p:cNvPr>
          <p:cNvSpPr>
            <a:spLocks noGrp="1"/>
          </p:cNvSpPr>
          <p:nvPr>
            <p:ph idx="1"/>
          </p:nvPr>
        </p:nvSpPr>
        <p:spPr>
          <a:xfrm>
            <a:off x="398584" y="1354015"/>
            <a:ext cx="11369903" cy="4149969"/>
          </a:xfrm>
        </p:spPr>
        <p:txBody>
          <a:bodyPr>
            <a:normAutofit/>
          </a:bodyPr>
          <a:lstStyle/>
          <a:p>
            <a:r>
              <a:rPr lang="en-US" dirty="0"/>
              <a:t>Subscription Asset</a:t>
            </a:r>
          </a:p>
          <a:p>
            <a:pPr lvl="1"/>
            <a:r>
              <a:rPr lang="en-US" dirty="0"/>
              <a:t>Measured as the initial value of the subscription liability plus:</a:t>
            </a:r>
          </a:p>
          <a:p>
            <a:pPr lvl="2" fontAlgn="base"/>
            <a:r>
              <a:rPr lang="en-US" dirty="0"/>
              <a:t>payments made to the vendor at the commencement of the subscription term</a:t>
            </a:r>
          </a:p>
          <a:p>
            <a:pPr lvl="2" fontAlgn="base"/>
            <a:r>
              <a:rPr lang="en-US" dirty="0"/>
              <a:t>capitalizable initial implementation costs</a:t>
            </a:r>
          </a:p>
          <a:p>
            <a:pPr lvl="2" fontAlgn="base"/>
            <a:r>
              <a:rPr lang="en-US" b="1" dirty="0"/>
              <a:t>minus</a:t>
            </a:r>
            <a:r>
              <a:rPr lang="en-US" dirty="0"/>
              <a:t> any vendor incentives received at the commencement of the subscription term</a:t>
            </a:r>
          </a:p>
          <a:p>
            <a:pPr lvl="1" fontAlgn="base"/>
            <a:r>
              <a:rPr lang="en-US" dirty="0"/>
              <a:t>The county will then amortize the subscription asset in a systematic and rational manner over the shorter of the subscription term or the useful life of the underlying IT asset.</a:t>
            </a:r>
          </a:p>
          <a:p>
            <a:pPr lvl="3"/>
            <a:endParaRPr lang="en-US" dirty="0"/>
          </a:p>
        </p:txBody>
      </p:sp>
      <p:sp>
        <p:nvSpPr>
          <p:cNvPr id="4" name="Slide Number Placeholder 3">
            <a:extLst>
              <a:ext uri="{FF2B5EF4-FFF2-40B4-BE49-F238E27FC236}">
                <a16:creationId xmlns:a16="http://schemas.microsoft.com/office/drawing/2014/main" id="{B35DE1AD-5B6B-4B16-9A84-A349DF2589F2}"/>
              </a:ext>
            </a:extLst>
          </p:cNvPr>
          <p:cNvSpPr>
            <a:spLocks noGrp="1"/>
          </p:cNvSpPr>
          <p:nvPr>
            <p:ph type="sldNum" sz="quarter" idx="12"/>
          </p:nvPr>
        </p:nvSpPr>
        <p:spPr/>
        <p:txBody>
          <a:bodyPr/>
          <a:lstStyle/>
          <a:p>
            <a:fld id="{16630861-4318-414B-8E21-CA5F03E7BD41}" type="slidenum">
              <a:rPr lang="en-US" smtClean="0"/>
              <a:t>9</a:t>
            </a:fld>
            <a:endParaRPr lang="en-US" dirty="0"/>
          </a:p>
        </p:txBody>
      </p:sp>
    </p:spTree>
    <p:extLst>
      <p:ext uri="{BB962C8B-B14F-4D97-AF65-F5344CB8AC3E}">
        <p14:creationId xmlns:p14="http://schemas.microsoft.com/office/powerpoint/2010/main" val="3073203409"/>
      </p:ext>
    </p:extLst>
  </p:cSld>
  <p:clrMapOvr>
    <a:masterClrMapping/>
  </p:clrMapOvr>
</p:sld>
</file>

<file path=ppt/theme/theme1.xml><?xml version="1.0" encoding="utf-8"?>
<a:theme xmlns:a="http://schemas.openxmlformats.org/drawingml/2006/main" name="WVDE_2017Theme2">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DE_2017Theme2" id="{44F0BE6C-34C6-EC46-AFE6-CDB91FC5A479}" vid="{EC7969FB-EEA3-4642-839C-4BC2186169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WVDE_2017Theme2</Template>
  <TotalTime>5862</TotalTime>
  <Words>1854</Words>
  <Application>Microsoft Office PowerPoint</Application>
  <PresentationFormat>Widescreen</PresentationFormat>
  <Paragraphs>196</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Fira Sans</vt:lpstr>
      <vt:lpstr>Fira Sans Ultra</vt:lpstr>
      <vt:lpstr>Vollkorn</vt:lpstr>
      <vt:lpstr>WVDE_2017Theme2</vt:lpstr>
      <vt:lpstr>GASB 96 Review and e-Textbooks</vt:lpstr>
      <vt:lpstr>GASB 96: Subscription-Based Information Technology Arrangements (SBITAs)</vt:lpstr>
      <vt:lpstr>GASB 96: SBITAs</vt:lpstr>
      <vt:lpstr>GASB 96: SBITAs</vt:lpstr>
      <vt:lpstr>GASB 96: SBITAs</vt:lpstr>
      <vt:lpstr>GASB 96: SBITAs</vt:lpstr>
      <vt:lpstr>GASB 96: SBITAs</vt:lpstr>
      <vt:lpstr>GASB 96: SBITAs</vt:lpstr>
      <vt:lpstr>GASB 96: SBITAs</vt:lpstr>
      <vt:lpstr>GASB 96: SBITAs</vt:lpstr>
      <vt:lpstr>E-Textbooks</vt:lpstr>
      <vt:lpstr>E-Textbooks  </vt:lpstr>
      <vt:lpstr>E-Textbooks </vt:lpstr>
      <vt:lpstr>E-Textbooks </vt:lpstr>
      <vt:lpstr>E-Textbooks </vt:lpstr>
      <vt:lpstr>E-Textbooks </vt:lpstr>
      <vt:lpstr>E-Textbooks </vt:lpstr>
      <vt:lpstr>Examples</vt:lpstr>
      <vt:lpstr>Examples</vt:lpstr>
      <vt:lpstr>Examples</vt:lpstr>
      <vt:lpstr>Examples</vt:lpstr>
      <vt:lpstr>Examples</vt:lpstr>
      <vt:lpstr>Examples</vt:lpstr>
      <vt:lpstr>Summary </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Daniels</dc:creator>
  <cp:lastModifiedBy>Joshua Harner</cp:lastModifiedBy>
  <cp:revision>225</cp:revision>
  <cp:lastPrinted>2023-09-28T14:41:25Z</cp:lastPrinted>
  <dcterms:created xsi:type="dcterms:W3CDTF">2017-05-08T14:21:19Z</dcterms:created>
  <dcterms:modified xsi:type="dcterms:W3CDTF">2023-10-02T14:14:41Z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60f4a70-4b6c-4bd4-a002-31edb9c00abe_Enabled">
    <vt:lpwstr>true</vt:lpwstr>
  </property>
  <property fmtid="{D5CDD505-2E9C-101B-9397-08002B2CF9AE}" pid="3" name="MSIP_Label_460f4a70-4b6c-4bd4-a002-31edb9c00abe_SetDate">
    <vt:lpwstr>2023-01-23T17:07:06Z</vt:lpwstr>
  </property>
  <property fmtid="{D5CDD505-2E9C-101B-9397-08002B2CF9AE}" pid="4" name="MSIP_Label_460f4a70-4b6c-4bd4-a002-31edb9c00abe_Method">
    <vt:lpwstr>Standard</vt:lpwstr>
  </property>
  <property fmtid="{D5CDD505-2E9C-101B-9397-08002B2CF9AE}" pid="5" name="MSIP_Label_460f4a70-4b6c-4bd4-a002-31edb9c00abe_Name">
    <vt:lpwstr>General</vt:lpwstr>
  </property>
  <property fmtid="{D5CDD505-2E9C-101B-9397-08002B2CF9AE}" pid="6" name="MSIP_Label_460f4a70-4b6c-4bd4-a002-31edb9c00abe_SiteId">
    <vt:lpwstr>e019b04b-330c-467a-8bae-09fb17374d6a</vt:lpwstr>
  </property>
  <property fmtid="{D5CDD505-2E9C-101B-9397-08002B2CF9AE}" pid="7" name="MSIP_Label_460f4a70-4b6c-4bd4-a002-31edb9c00abe_ActionId">
    <vt:lpwstr>4187f0a5-28a9-426f-bd88-4ef1590013a7</vt:lpwstr>
  </property>
  <property fmtid="{D5CDD505-2E9C-101B-9397-08002B2CF9AE}" pid="8" name="MSIP_Label_460f4a70-4b6c-4bd4-a002-31edb9c00abe_ContentBits">
    <vt:lpwstr>0</vt:lpwstr>
  </property>
</Properties>
</file>