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6" r:id="rId5"/>
    <p:sldId id="257" r:id="rId6"/>
    <p:sldId id="258" r:id="rId7"/>
    <p:sldId id="259" r:id="rId8"/>
    <p:sldId id="268" r:id="rId9"/>
    <p:sldId id="261" r:id="rId10"/>
    <p:sldId id="260" r:id="rId11"/>
    <p:sldId id="262" r:id="rId12"/>
    <p:sldId id="265"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168"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9D2331-18DA-46D1-8267-B267E10835A2}"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B915F2-0F80-4F26-B1DE-3F8DC7203AB4}" type="slidenum">
              <a:rPr lang="en-US" smtClean="0"/>
              <a:t>‹#›</a:t>
            </a:fld>
            <a:endParaRPr lang="en-US"/>
          </a:p>
        </p:txBody>
      </p:sp>
    </p:spTree>
    <p:extLst>
      <p:ext uri="{BB962C8B-B14F-4D97-AF65-F5344CB8AC3E}">
        <p14:creationId xmlns:p14="http://schemas.microsoft.com/office/powerpoint/2010/main" val="1067016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Times New Roman" panose="02020603050405020304" pitchFamily="18" charset="0"/>
                <a:ea typeface="Calibri" panose="020F0502020204030204" pitchFamily="34" charset="0"/>
              </a:rPr>
              <a:t>To get started and engage your students start by showing the vide Inside Out: Guessing the Feelings. This video will help your students get introduced to the idea that feelings and colors are associated. </a:t>
            </a:r>
          </a:p>
          <a:p>
            <a:endParaRPr lang="en-US" sz="1200">
              <a:latin typeface="Times New Roman" panose="02020603050405020304" pitchFamily="18" charset="0"/>
              <a:ea typeface="Calibri" panose="020F0502020204030204" pitchFamily="34" charset="0"/>
            </a:endParaRPr>
          </a:p>
          <a:p>
            <a:r>
              <a:rPr lang="en-US" sz="1200">
                <a:latin typeface="Times New Roman" panose="02020603050405020304" pitchFamily="18" charset="0"/>
                <a:ea typeface="Calibri" panose="020F0502020204030204" pitchFamily="34" charset="0"/>
              </a:rPr>
              <a:t>Give students some time to search for their favorite character, movie, or brand. Have then look at the colors and consider what emotions are being communicated to the audience. </a:t>
            </a:r>
          </a:p>
          <a:p>
            <a:r>
              <a:rPr lang="en-US" sz="1200">
                <a:latin typeface="Times New Roman" panose="02020603050405020304" pitchFamily="18" charset="0"/>
              </a:rPr>
              <a:t>Use these videos to help students understand the concepts. </a:t>
            </a:r>
          </a:p>
          <a:p>
            <a:endParaRPr lang="en-US" sz="1200">
              <a:latin typeface="Times New Roman" panose="02020603050405020304" pitchFamily="18" charset="0"/>
              <a:ea typeface="Calibri" panose="020F0502020204030204" pitchFamily="34" charset="0"/>
            </a:endParaRPr>
          </a:p>
          <a:p>
            <a:endParaRPr lang="en-US" sz="1200">
              <a:latin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DCB915F2-0F80-4F26-B1DE-3F8DC7203AB4}" type="slidenum">
              <a:rPr lang="en-US" smtClean="0"/>
              <a:t>5</a:t>
            </a:fld>
            <a:endParaRPr lang="en-US"/>
          </a:p>
        </p:txBody>
      </p:sp>
    </p:spTree>
    <p:extLst>
      <p:ext uri="{BB962C8B-B14F-4D97-AF65-F5344CB8AC3E}">
        <p14:creationId xmlns:p14="http://schemas.microsoft.com/office/powerpoint/2010/main" val="2261399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Explain to students how comic books and comic strips work. </a:t>
            </a:r>
          </a:p>
          <a:p>
            <a:endParaRPr lang="en-US"/>
          </a:p>
          <a:p>
            <a:r>
              <a:rPr lang="en-US"/>
              <a:t>Explain how it is read: boxes left to right in rows, the difference between speech, thought and exclamation bubbles. (Examples are on this slide)</a:t>
            </a:r>
          </a:p>
          <a:p>
            <a:r>
              <a:rPr lang="en-US"/>
              <a:t>Explain how each of the “bubbles” helps the audience understand what is happening in the story. </a:t>
            </a:r>
          </a:p>
        </p:txBody>
      </p:sp>
      <p:sp>
        <p:nvSpPr>
          <p:cNvPr id="4" name="Slide Number Placeholder 3"/>
          <p:cNvSpPr>
            <a:spLocks noGrp="1"/>
          </p:cNvSpPr>
          <p:nvPr>
            <p:ph type="sldNum" sz="quarter" idx="5"/>
          </p:nvPr>
        </p:nvSpPr>
        <p:spPr/>
        <p:txBody>
          <a:bodyPr/>
          <a:lstStyle/>
          <a:p>
            <a:fld id="{DCB915F2-0F80-4F26-B1DE-3F8DC7203AB4}" type="slidenum">
              <a:rPr lang="en-US" smtClean="0"/>
              <a:t>6</a:t>
            </a:fld>
            <a:endParaRPr lang="en-US"/>
          </a:p>
        </p:txBody>
      </p:sp>
    </p:spTree>
    <p:extLst>
      <p:ext uri="{BB962C8B-B14F-4D97-AF65-F5344CB8AC3E}">
        <p14:creationId xmlns:p14="http://schemas.microsoft.com/office/powerpoint/2010/main" val="558657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this activity you will be introducing the students to Comic Books and Comic Strips. </a:t>
            </a:r>
            <a:br>
              <a:rPr lang="en-US"/>
            </a:br>
            <a:br>
              <a:rPr lang="en-US"/>
            </a:br>
            <a:r>
              <a:rPr lang="en-US"/>
              <a:t>Find some comic books, or comic strips from newspapers, or print them from online sources. An online sources is clickable on the slide you can print these ahead of time or navigate through them as a class. </a:t>
            </a:r>
          </a:p>
          <a:p>
            <a:endParaRPr lang="en-US"/>
          </a:p>
          <a:p>
            <a:r>
              <a:rPr lang="en-US"/>
              <a:t>You can distribute the comics to students in pairs, or leave them on a table and allow the students to pick and choose what they want to see or read. </a:t>
            </a:r>
          </a:p>
          <a:p>
            <a:endParaRPr lang="en-US"/>
          </a:p>
          <a:p>
            <a:r>
              <a:rPr lang="en-US"/>
              <a:t>The goal of this activity should be relaxed and unstructured to allow students to enjoy looking at the pictures and the words. </a:t>
            </a:r>
          </a:p>
        </p:txBody>
      </p:sp>
      <p:sp>
        <p:nvSpPr>
          <p:cNvPr id="4" name="Slide Number Placeholder 3"/>
          <p:cNvSpPr>
            <a:spLocks noGrp="1"/>
          </p:cNvSpPr>
          <p:nvPr>
            <p:ph type="sldNum" sz="quarter" idx="5"/>
          </p:nvPr>
        </p:nvSpPr>
        <p:spPr/>
        <p:txBody>
          <a:bodyPr/>
          <a:lstStyle/>
          <a:p>
            <a:fld id="{DCB915F2-0F80-4F26-B1DE-3F8DC7203AB4}" type="slidenum">
              <a:rPr lang="en-US" smtClean="0"/>
              <a:t>7</a:t>
            </a:fld>
            <a:endParaRPr lang="en-US"/>
          </a:p>
        </p:txBody>
      </p:sp>
    </p:spTree>
    <p:extLst>
      <p:ext uri="{BB962C8B-B14F-4D97-AF65-F5344CB8AC3E}">
        <p14:creationId xmlns:p14="http://schemas.microsoft.com/office/powerpoint/2010/main" val="1280827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can use one of the Comic Strip resources from the previous day to have a class discussion to get the students thinking about ideas for a story. Discuss the </a:t>
            </a:r>
            <a:r>
              <a:rPr lang="en-US" err="1"/>
              <a:t>StoryBoard</a:t>
            </a:r>
            <a:r>
              <a:rPr lang="en-US"/>
              <a:t> Plan on this slide – feel free to change the story for your class. </a:t>
            </a:r>
          </a:p>
          <a:p>
            <a:endParaRPr lang="en-US"/>
          </a:p>
          <a:p>
            <a:r>
              <a:rPr lang="en-US"/>
              <a:t>When building the story keep to the main parts of the story and remember you will need as much verbal communication as possible to help the audience understand what is happening in the comic. </a:t>
            </a:r>
          </a:p>
          <a:p>
            <a:endParaRPr lang="en-US"/>
          </a:p>
          <a:p>
            <a:r>
              <a:rPr lang="en-US"/>
              <a:t>It is important to stress that the students will have to come up with their own original story. </a:t>
            </a:r>
          </a:p>
          <a:p>
            <a:endParaRPr lang="en-US"/>
          </a:p>
          <a:p>
            <a:r>
              <a:rPr lang="en-US"/>
              <a:t>This is the Production part of the Comic.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In this part of the lesson is open-ended. You can choose to put students into groups or allow them to work individually. Each group has to make a story, edit it, show it to you. Provide your students with the Storyline Template Worksheet and have them start creating their story. </a:t>
            </a:r>
          </a:p>
          <a:p>
            <a:r>
              <a:rPr lang="en-US"/>
              <a:t>Once you approve their story students are ready to start working on the next part of this activity the Comic Strip. </a:t>
            </a:r>
          </a:p>
          <a:p>
            <a:endParaRPr lang="en-US"/>
          </a:p>
          <a:p>
            <a:endParaRPr lang="en-US"/>
          </a:p>
        </p:txBody>
      </p:sp>
      <p:sp>
        <p:nvSpPr>
          <p:cNvPr id="4" name="Slide Number Placeholder 3"/>
          <p:cNvSpPr>
            <a:spLocks noGrp="1"/>
          </p:cNvSpPr>
          <p:nvPr>
            <p:ph type="sldNum" sz="quarter" idx="5"/>
          </p:nvPr>
        </p:nvSpPr>
        <p:spPr/>
        <p:txBody>
          <a:bodyPr/>
          <a:lstStyle/>
          <a:p>
            <a:fld id="{DCB915F2-0F80-4F26-B1DE-3F8DC7203AB4}" type="slidenum">
              <a:rPr lang="en-US" smtClean="0"/>
              <a:t>8</a:t>
            </a:fld>
            <a:endParaRPr lang="en-US"/>
          </a:p>
        </p:txBody>
      </p:sp>
    </p:spTree>
    <p:extLst>
      <p:ext uri="{BB962C8B-B14F-4D97-AF65-F5344CB8AC3E}">
        <p14:creationId xmlns:p14="http://schemas.microsoft.com/office/powerpoint/2010/main" val="972818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activity, your students will learn how to draw their characters.</a:t>
            </a:r>
          </a:p>
          <a:p>
            <a:r>
              <a:rPr lang="en-US"/>
              <a:t>Use this video series to help your students draw a Character. Choose a “How-To Draw for a character that is best for you and your students, paying close attention to the length of the video. As you and your students are watching this, you should draw this on the board with the students. If you feel comfortable skip the video and do instruction with your students on the board without the video. </a:t>
            </a:r>
          </a:p>
          <a:p>
            <a:endParaRPr lang="en-US"/>
          </a:p>
        </p:txBody>
      </p:sp>
      <p:sp>
        <p:nvSpPr>
          <p:cNvPr id="4" name="Slide Number Placeholder 3"/>
          <p:cNvSpPr>
            <a:spLocks noGrp="1"/>
          </p:cNvSpPr>
          <p:nvPr>
            <p:ph type="sldNum" sz="quarter" idx="5"/>
          </p:nvPr>
        </p:nvSpPr>
        <p:spPr/>
        <p:txBody>
          <a:bodyPr/>
          <a:lstStyle/>
          <a:p>
            <a:fld id="{DCB915F2-0F80-4F26-B1DE-3F8DC7203AB4}" type="slidenum">
              <a:rPr lang="en-US" smtClean="0"/>
              <a:t>9</a:t>
            </a:fld>
            <a:endParaRPr lang="en-US"/>
          </a:p>
        </p:txBody>
      </p:sp>
    </p:spTree>
    <p:extLst>
      <p:ext uri="{BB962C8B-B14F-4D97-AF65-F5344CB8AC3E}">
        <p14:creationId xmlns:p14="http://schemas.microsoft.com/office/powerpoint/2010/main" val="2977510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You can choose to use the provided templates provided to the students as a worksheet allow them to draw their comics on notecards or small sheets of paper and glue onto a poster board.  </a:t>
            </a:r>
          </a:p>
          <a:p>
            <a:endParaRPr lang="en-US"/>
          </a:p>
          <a:p>
            <a:r>
              <a:rPr lang="en-US"/>
              <a:t>Give students times to work on their comics and leave a couple days in your time frame for the students/groups to share out their creations. </a:t>
            </a:r>
          </a:p>
        </p:txBody>
      </p:sp>
      <p:sp>
        <p:nvSpPr>
          <p:cNvPr id="4" name="Slide Number Placeholder 3"/>
          <p:cNvSpPr>
            <a:spLocks noGrp="1"/>
          </p:cNvSpPr>
          <p:nvPr>
            <p:ph type="sldNum" sz="quarter" idx="5"/>
          </p:nvPr>
        </p:nvSpPr>
        <p:spPr/>
        <p:txBody>
          <a:bodyPr/>
          <a:lstStyle/>
          <a:p>
            <a:fld id="{DCB915F2-0F80-4F26-B1DE-3F8DC7203AB4}" type="slidenum">
              <a:rPr lang="en-US" smtClean="0"/>
              <a:t>10</a:t>
            </a:fld>
            <a:endParaRPr lang="en-US"/>
          </a:p>
        </p:txBody>
      </p:sp>
    </p:spTree>
    <p:extLst>
      <p:ext uri="{BB962C8B-B14F-4D97-AF65-F5344CB8AC3E}">
        <p14:creationId xmlns:p14="http://schemas.microsoft.com/office/powerpoint/2010/main" val="920019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1706" y="3446397"/>
            <a:ext cx="11834447" cy="1713781"/>
          </a:xfrm>
        </p:spPr>
        <p:txBody>
          <a:bodyPr anchor="b"/>
          <a:lstStyle>
            <a:lvl1pPr algn="ctr">
              <a:defRPr sz="6000">
                <a:solidFill>
                  <a:schemeClr val="bg1"/>
                </a:solidFill>
                <a:latin typeface="Vollkorn" charset="0"/>
                <a:ea typeface="Vollkorn" charset="0"/>
                <a:cs typeface="Vollkorn" charset="0"/>
              </a:defRPr>
            </a:lvl1pPr>
          </a:lstStyle>
          <a:p>
            <a:r>
              <a:rPr lang="en-US"/>
              <a:t>Click to edit Master title style</a:t>
            </a:r>
          </a:p>
        </p:txBody>
      </p:sp>
      <p:sp>
        <p:nvSpPr>
          <p:cNvPr id="3" name="Subtitle 2"/>
          <p:cNvSpPr>
            <a:spLocks noGrp="1"/>
          </p:cNvSpPr>
          <p:nvPr>
            <p:ph type="subTitle" idx="1"/>
          </p:nvPr>
        </p:nvSpPr>
        <p:spPr>
          <a:xfrm>
            <a:off x="2661136" y="5292661"/>
            <a:ext cx="6875585" cy="41647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7328" y="5841621"/>
            <a:ext cx="2743200" cy="365125"/>
          </a:xfrm>
          <a:prstGeom prst="rect">
            <a:avLst/>
          </a:prstGeom>
        </p:spPr>
        <p:txBody>
          <a:bodyPr/>
          <a:lstStyle>
            <a:lvl1pPr algn="ctr">
              <a:defRPr sz="1600" i="1">
                <a:solidFill>
                  <a:schemeClr val="bg1"/>
                </a:solidFill>
              </a:defRPr>
            </a:lvl1pPr>
          </a:lstStyle>
          <a:p>
            <a:fld id="{A9F69A25-5A82-4D71-848C-4CDFD64D4716}" type="datetimeFigureOut">
              <a:rPr lang="en-US" smtClean="0"/>
              <a:t>1/16/2024</a:t>
            </a:fld>
            <a:endParaRPr lang="en-US"/>
          </a:p>
        </p:txBody>
      </p:sp>
    </p:spTree>
    <p:extLst>
      <p:ext uri="{BB962C8B-B14F-4D97-AF65-F5344CB8AC3E}">
        <p14:creationId xmlns:p14="http://schemas.microsoft.com/office/powerpoint/2010/main" val="1775888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C9D1703-31E0-49A5-82A9-DE719E4A129E}" type="slidenum">
              <a:rPr lang="en-US" smtClean="0"/>
              <a:t>‹#›</a:t>
            </a:fld>
            <a:endParaRPr lang="en-US"/>
          </a:p>
        </p:txBody>
      </p:sp>
    </p:spTree>
    <p:extLst>
      <p:ext uri="{BB962C8B-B14F-4D97-AF65-F5344CB8AC3E}">
        <p14:creationId xmlns:p14="http://schemas.microsoft.com/office/powerpoint/2010/main" val="472515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39589" y="365125"/>
            <a:ext cx="2628900" cy="54729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65125"/>
            <a:ext cx="8529989" cy="547296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C9D1703-31E0-49A5-82A9-DE719E4A129E}" type="slidenum">
              <a:rPr lang="en-US" smtClean="0"/>
              <a:t>‹#›</a:t>
            </a:fld>
            <a:endParaRPr lang="en-US"/>
          </a:p>
        </p:txBody>
      </p:sp>
    </p:spTree>
    <p:extLst>
      <p:ext uri="{BB962C8B-B14F-4D97-AF65-F5344CB8AC3E}">
        <p14:creationId xmlns:p14="http://schemas.microsoft.com/office/powerpoint/2010/main" val="60008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C9D1703-31E0-49A5-82A9-DE719E4A129E}" type="slidenum">
              <a:rPr lang="en-US" smtClean="0"/>
              <a:t>‹#›</a:t>
            </a:fld>
            <a:endParaRPr lang="en-US"/>
          </a:p>
        </p:txBody>
      </p:sp>
    </p:spTree>
    <p:extLst>
      <p:ext uri="{BB962C8B-B14F-4D97-AF65-F5344CB8AC3E}">
        <p14:creationId xmlns:p14="http://schemas.microsoft.com/office/powerpoint/2010/main" val="1833846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75138" y="1709740"/>
            <a:ext cx="1139335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375139" y="4589466"/>
            <a:ext cx="11393350" cy="93210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0C9D1703-31E0-49A5-82A9-DE719E4A129E}" type="slidenum">
              <a:rPr lang="en-US" smtClean="0"/>
              <a:t>‹#›</a:t>
            </a:fld>
            <a:endParaRPr lang="en-US"/>
          </a:p>
        </p:txBody>
      </p:sp>
    </p:spTree>
    <p:extLst>
      <p:ext uri="{BB962C8B-B14F-4D97-AF65-F5344CB8AC3E}">
        <p14:creationId xmlns:p14="http://schemas.microsoft.com/office/powerpoint/2010/main" val="2465778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8585" y="1778733"/>
            <a:ext cx="5486400" cy="3965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3569" y="1778733"/>
            <a:ext cx="5484919" cy="3965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0C9D1703-31E0-49A5-82A9-DE719E4A129E}" type="slidenum">
              <a:rPr lang="en-US" smtClean="0"/>
              <a:t>‹#›</a:t>
            </a:fld>
            <a:endParaRPr lang="en-US"/>
          </a:p>
        </p:txBody>
      </p:sp>
    </p:spTree>
    <p:extLst>
      <p:ext uri="{BB962C8B-B14F-4D97-AF65-F5344CB8AC3E}">
        <p14:creationId xmlns:p14="http://schemas.microsoft.com/office/powerpoint/2010/main" val="1467254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8585" y="1681163"/>
            <a:ext cx="548603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98585" y="2505075"/>
            <a:ext cx="5486033" cy="33212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83569" y="1681163"/>
            <a:ext cx="54864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83569" y="2505075"/>
            <a:ext cx="5486403" cy="33212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0C9D1703-31E0-49A5-82A9-DE719E4A129E}" type="slidenum">
              <a:rPr lang="en-US" smtClean="0"/>
              <a:t>‹#›</a:t>
            </a:fld>
            <a:endParaRPr lang="en-US"/>
          </a:p>
        </p:txBody>
      </p:sp>
      <p:sp>
        <p:nvSpPr>
          <p:cNvPr id="11" name="Title 1"/>
          <p:cNvSpPr>
            <a:spLocks noGrp="1"/>
          </p:cNvSpPr>
          <p:nvPr>
            <p:ph type="title"/>
          </p:nvPr>
        </p:nvSpPr>
        <p:spPr>
          <a:xfrm>
            <a:off x="398585" y="143746"/>
            <a:ext cx="11369903" cy="1400159"/>
          </a:xfrm>
        </p:spPr>
        <p:txBody>
          <a:bodyPr/>
          <a:lstStyle/>
          <a:p>
            <a:r>
              <a:rPr lang="en-US"/>
              <a:t>Click to edit Master title style</a:t>
            </a:r>
          </a:p>
        </p:txBody>
      </p:sp>
    </p:spTree>
    <p:extLst>
      <p:ext uri="{BB962C8B-B14F-4D97-AF65-F5344CB8AC3E}">
        <p14:creationId xmlns:p14="http://schemas.microsoft.com/office/powerpoint/2010/main" val="642278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C9D1703-31E0-49A5-82A9-DE719E4A129E}" type="slidenum">
              <a:rPr lang="en-US" smtClean="0"/>
              <a:t>‹#›</a:t>
            </a:fld>
            <a:endParaRPr lang="en-US"/>
          </a:p>
        </p:txBody>
      </p:sp>
    </p:spTree>
    <p:extLst>
      <p:ext uri="{BB962C8B-B14F-4D97-AF65-F5344CB8AC3E}">
        <p14:creationId xmlns:p14="http://schemas.microsoft.com/office/powerpoint/2010/main" val="2502867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9D1703-31E0-49A5-82A9-DE719E4A129E}" type="slidenum">
              <a:rPr lang="en-US" smtClean="0"/>
              <a:t>‹#›</a:t>
            </a:fld>
            <a:endParaRPr lang="en-US"/>
          </a:p>
        </p:txBody>
      </p:sp>
    </p:spTree>
    <p:extLst>
      <p:ext uri="{BB962C8B-B14F-4D97-AF65-F5344CB8AC3E}">
        <p14:creationId xmlns:p14="http://schemas.microsoft.com/office/powerpoint/2010/main" val="2164120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5477" y="457200"/>
            <a:ext cx="457273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334000" y="987427"/>
            <a:ext cx="643448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5477" y="2057400"/>
            <a:ext cx="45727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0C9D1703-31E0-49A5-82A9-DE719E4A129E}" type="slidenum">
              <a:rPr lang="en-US" smtClean="0"/>
              <a:t>‹#›</a:t>
            </a:fld>
            <a:endParaRPr lang="en-US"/>
          </a:p>
        </p:txBody>
      </p:sp>
    </p:spTree>
    <p:extLst>
      <p:ext uri="{BB962C8B-B14F-4D97-AF65-F5344CB8AC3E}">
        <p14:creationId xmlns:p14="http://schemas.microsoft.com/office/powerpoint/2010/main" val="3227478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0" y="987429"/>
            <a:ext cx="643448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p:cNvSpPr>
            <a:spLocks noGrp="1"/>
          </p:cNvSpPr>
          <p:nvPr>
            <p:ph type="sldNum" sz="quarter" idx="12"/>
          </p:nvPr>
        </p:nvSpPr>
        <p:spPr/>
        <p:txBody>
          <a:bodyPr/>
          <a:lstStyle/>
          <a:p>
            <a:fld id="{0C9D1703-31E0-49A5-82A9-DE719E4A129E}" type="slidenum">
              <a:rPr lang="en-US" smtClean="0"/>
              <a:t>‹#›</a:t>
            </a:fld>
            <a:endParaRPr lang="en-US"/>
          </a:p>
        </p:txBody>
      </p:sp>
      <p:sp>
        <p:nvSpPr>
          <p:cNvPr id="10" name="Title 1"/>
          <p:cNvSpPr>
            <a:spLocks noGrp="1"/>
          </p:cNvSpPr>
          <p:nvPr>
            <p:ph type="title"/>
          </p:nvPr>
        </p:nvSpPr>
        <p:spPr>
          <a:xfrm>
            <a:off x="445477" y="457200"/>
            <a:ext cx="4572733" cy="1600200"/>
          </a:xfrm>
        </p:spPr>
        <p:txBody>
          <a:bodyPr anchor="b"/>
          <a:lstStyle>
            <a:lvl1pPr>
              <a:defRPr sz="3200"/>
            </a:lvl1pPr>
          </a:lstStyle>
          <a:p>
            <a:r>
              <a:rPr lang="en-US"/>
              <a:t>Click to edit Master title style</a:t>
            </a:r>
          </a:p>
        </p:txBody>
      </p:sp>
      <p:sp>
        <p:nvSpPr>
          <p:cNvPr id="11" name="Text Placeholder 3"/>
          <p:cNvSpPr>
            <a:spLocks noGrp="1"/>
          </p:cNvSpPr>
          <p:nvPr>
            <p:ph type="body" sz="half" idx="2"/>
          </p:nvPr>
        </p:nvSpPr>
        <p:spPr>
          <a:xfrm>
            <a:off x="445477" y="2057400"/>
            <a:ext cx="45727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46142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8585" y="143746"/>
            <a:ext cx="11369903" cy="1400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98585" y="1723293"/>
            <a:ext cx="11369903" cy="414996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596181" y="6356352"/>
            <a:ext cx="1172307" cy="365125"/>
          </a:xfrm>
          <a:prstGeom prst="rect">
            <a:avLst/>
          </a:prstGeom>
        </p:spPr>
        <p:txBody>
          <a:bodyPr vert="horz" lIns="91440" tIns="45720" rIns="91440" bIns="45720" rtlCol="0" anchor="ctr"/>
          <a:lstStyle>
            <a:lvl1pPr algn="ctr">
              <a:defRPr sz="1400" b="1" i="0">
                <a:solidFill>
                  <a:schemeClr val="bg1"/>
                </a:solidFill>
                <a:latin typeface="Fira Sans Ultra" charset="0"/>
                <a:ea typeface="Fira Sans Ultra" charset="0"/>
                <a:cs typeface="Fira Sans Ultra" charset="0"/>
              </a:defRPr>
            </a:lvl1pPr>
          </a:lstStyle>
          <a:p>
            <a:fld id="{0C9D1703-31E0-49A5-82A9-DE719E4A129E}" type="slidenum">
              <a:rPr lang="en-US" smtClean="0"/>
              <a:t>‹#›</a:t>
            </a:fld>
            <a:endParaRPr lang="en-US"/>
          </a:p>
        </p:txBody>
      </p:sp>
    </p:spTree>
    <p:extLst>
      <p:ext uri="{BB962C8B-B14F-4D97-AF65-F5344CB8AC3E}">
        <p14:creationId xmlns:p14="http://schemas.microsoft.com/office/powerpoint/2010/main" val="1403743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004071"/>
          </a:solidFill>
          <a:latin typeface="Vollkorn" charset="0"/>
          <a:ea typeface="Vollkorn" charset="0"/>
          <a:cs typeface="Vollkor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60636B"/>
          </a:solidFill>
          <a:latin typeface="Fira Sans" charset="0"/>
          <a:ea typeface="Fira Sans" charset="0"/>
          <a:cs typeface="Fira Sans" charset="0"/>
        </a:defRPr>
      </a:lvl1pPr>
      <a:lvl2pPr marL="685800" indent="-228600" algn="l" defTabSz="914400" rtl="0" eaLnBrk="1" latinLnBrk="0" hangingPunct="1">
        <a:lnSpc>
          <a:spcPct val="90000"/>
        </a:lnSpc>
        <a:spcBef>
          <a:spcPts val="500"/>
        </a:spcBef>
        <a:buFont typeface="Arial"/>
        <a:buChar char="•"/>
        <a:defRPr sz="2400" kern="1200">
          <a:solidFill>
            <a:srgbClr val="60636B"/>
          </a:solidFill>
          <a:latin typeface="Fira Sans" charset="0"/>
          <a:ea typeface="Fira Sans" charset="0"/>
          <a:cs typeface="Fira Sans" charset="0"/>
        </a:defRPr>
      </a:lvl2pPr>
      <a:lvl3pPr marL="1143000" indent="-228600" algn="l" defTabSz="914400" rtl="0" eaLnBrk="1" latinLnBrk="0" hangingPunct="1">
        <a:lnSpc>
          <a:spcPct val="90000"/>
        </a:lnSpc>
        <a:spcBef>
          <a:spcPts val="500"/>
        </a:spcBef>
        <a:buFont typeface="Arial"/>
        <a:buChar char="•"/>
        <a:defRPr sz="2000" kern="1200">
          <a:solidFill>
            <a:srgbClr val="60636B"/>
          </a:solidFill>
          <a:latin typeface="Fira Sans" charset="0"/>
          <a:ea typeface="Fira Sans" charset="0"/>
          <a:cs typeface="Fira Sans" charset="0"/>
        </a:defRPr>
      </a:lvl3pPr>
      <a:lvl4pPr marL="16002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4pPr>
      <a:lvl5pPr marL="20574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6353B-990C-4446-8A57-57496BCEF832}"/>
              </a:ext>
            </a:extLst>
          </p:cNvPr>
          <p:cNvSpPr>
            <a:spLocks noGrp="1"/>
          </p:cNvSpPr>
          <p:nvPr>
            <p:ph type="ctrTitle"/>
          </p:nvPr>
        </p:nvSpPr>
        <p:spPr/>
        <p:txBody>
          <a:bodyPr/>
          <a:lstStyle/>
          <a:p>
            <a:r>
              <a:rPr lang="en-US"/>
              <a:t>Comic Strip Lesson</a:t>
            </a:r>
          </a:p>
        </p:txBody>
      </p:sp>
      <p:sp>
        <p:nvSpPr>
          <p:cNvPr id="3" name="Subtitle 2">
            <a:extLst>
              <a:ext uri="{FF2B5EF4-FFF2-40B4-BE49-F238E27FC236}">
                <a16:creationId xmlns:a16="http://schemas.microsoft.com/office/drawing/2014/main" id="{2B4FE14B-D1EF-4726-BC71-43B5B8286425}"/>
              </a:ext>
            </a:extLst>
          </p:cNvPr>
          <p:cNvSpPr>
            <a:spLocks noGrp="1"/>
          </p:cNvSpPr>
          <p:nvPr>
            <p:ph type="subTitle" idx="1"/>
          </p:nvPr>
        </p:nvSpPr>
        <p:spPr/>
        <p:txBody>
          <a:bodyPr>
            <a:normAutofit lnSpcReduction="10000"/>
          </a:bodyPr>
          <a:lstStyle/>
          <a:p>
            <a:r>
              <a:rPr lang="en-US"/>
              <a:t>Arts/AV Cluster</a:t>
            </a:r>
          </a:p>
        </p:txBody>
      </p:sp>
    </p:spTree>
    <p:extLst>
      <p:ext uri="{BB962C8B-B14F-4D97-AF65-F5344CB8AC3E}">
        <p14:creationId xmlns:p14="http://schemas.microsoft.com/office/powerpoint/2010/main" val="1224063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C0A10-9EC9-4418-9395-5072A29A944F}"/>
              </a:ext>
            </a:extLst>
          </p:cNvPr>
          <p:cNvSpPr>
            <a:spLocks noGrp="1"/>
          </p:cNvSpPr>
          <p:nvPr>
            <p:ph type="title"/>
          </p:nvPr>
        </p:nvSpPr>
        <p:spPr/>
        <p:txBody>
          <a:bodyPr/>
          <a:lstStyle/>
          <a:p>
            <a:r>
              <a:rPr lang="en-US"/>
              <a:t>Creating the Comic Strip</a:t>
            </a:r>
          </a:p>
        </p:txBody>
      </p:sp>
      <p:pic>
        <p:nvPicPr>
          <p:cNvPr id="4" name="Picture 3">
            <a:extLst>
              <a:ext uri="{FF2B5EF4-FFF2-40B4-BE49-F238E27FC236}">
                <a16:creationId xmlns:a16="http://schemas.microsoft.com/office/drawing/2014/main" id="{3911FDBA-7E61-4FF0-94BB-F113CC7B1A92}"/>
              </a:ext>
            </a:extLst>
          </p:cNvPr>
          <p:cNvPicPr>
            <a:picLocks noChangeAspect="1"/>
          </p:cNvPicPr>
          <p:nvPr/>
        </p:nvPicPr>
        <p:blipFill>
          <a:blip r:embed="rId3"/>
          <a:stretch>
            <a:fillRect/>
          </a:stretch>
        </p:blipFill>
        <p:spPr>
          <a:xfrm>
            <a:off x="398585" y="1746580"/>
            <a:ext cx="3268383" cy="4164935"/>
          </a:xfrm>
          <a:prstGeom prst="rect">
            <a:avLst/>
          </a:prstGeom>
          <a:ln w="57150">
            <a:solidFill>
              <a:schemeClr val="tx1"/>
            </a:solidFill>
          </a:ln>
        </p:spPr>
      </p:pic>
      <p:pic>
        <p:nvPicPr>
          <p:cNvPr id="5" name="Picture 4">
            <a:extLst>
              <a:ext uri="{FF2B5EF4-FFF2-40B4-BE49-F238E27FC236}">
                <a16:creationId xmlns:a16="http://schemas.microsoft.com/office/drawing/2014/main" id="{532E4354-8EE6-4AF1-84BA-3E7B394D27B7}"/>
              </a:ext>
            </a:extLst>
          </p:cNvPr>
          <p:cNvPicPr>
            <a:picLocks noChangeAspect="1"/>
          </p:cNvPicPr>
          <p:nvPr/>
        </p:nvPicPr>
        <p:blipFill>
          <a:blip r:embed="rId4"/>
          <a:stretch>
            <a:fillRect/>
          </a:stretch>
        </p:blipFill>
        <p:spPr>
          <a:xfrm>
            <a:off x="4273866" y="1714496"/>
            <a:ext cx="3268383" cy="4219099"/>
          </a:xfrm>
          <a:prstGeom prst="rect">
            <a:avLst/>
          </a:prstGeom>
          <a:ln w="57150">
            <a:solidFill>
              <a:schemeClr val="tx1"/>
            </a:solidFill>
          </a:ln>
        </p:spPr>
      </p:pic>
      <p:pic>
        <p:nvPicPr>
          <p:cNvPr id="6" name="Picture 5">
            <a:extLst>
              <a:ext uri="{FF2B5EF4-FFF2-40B4-BE49-F238E27FC236}">
                <a16:creationId xmlns:a16="http://schemas.microsoft.com/office/drawing/2014/main" id="{CEDDADAC-3945-45ED-87D2-E0AD843C1955}"/>
              </a:ext>
            </a:extLst>
          </p:cNvPr>
          <p:cNvPicPr>
            <a:picLocks noChangeAspect="1"/>
          </p:cNvPicPr>
          <p:nvPr/>
        </p:nvPicPr>
        <p:blipFill>
          <a:blip r:embed="rId5"/>
          <a:stretch>
            <a:fillRect/>
          </a:stretch>
        </p:blipFill>
        <p:spPr>
          <a:xfrm>
            <a:off x="8279827" y="1726442"/>
            <a:ext cx="3318850" cy="4240216"/>
          </a:xfrm>
          <a:prstGeom prst="rect">
            <a:avLst/>
          </a:prstGeom>
          <a:ln w="57150">
            <a:solidFill>
              <a:schemeClr val="tx1"/>
            </a:solidFill>
          </a:ln>
        </p:spPr>
      </p:pic>
    </p:spTree>
    <p:extLst>
      <p:ext uri="{BB962C8B-B14F-4D97-AF65-F5344CB8AC3E}">
        <p14:creationId xmlns:p14="http://schemas.microsoft.com/office/powerpoint/2010/main" val="3624505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109DB-DE30-4EA0-A9F2-5FC582FBB3BA}"/>
              </a:ext>
            </a:extLst>
          </p:cNvPr>
          <p:cNvSpPr>
            <a:spLocks noGrp="1"/>
          </p:cNvSpPr>
          <p:nvPr>
            <p:ph type="title"/>
          </p:nvPr>
        </p:nvSpPr>
        <p:spPr/>
        <p:txBody>
          <a:bodyPr/>
          <a:lstStyle/>
          <a:p>
            <a:r>
              <a:rPr lang="en-US"/>
              <a:t>Comic Strip Learning Objectives </a:t>
            </a:r>
          </a:p>
        </p:txBody>
      </p:sp>
      <p:sp>
        <p:nvSpPr>
          <p:cNvPr id="3" name="Content Placeholder 2">
            <a:extLst>
              <a:ext uri="{FF2B5EF4-FFF2-40B4-BE49-F238E27FC236}">
                <a16:creationId xmlns:a16="http://schemas.microsoft.com/office/drawing/2014/main" id="{3C734F6E-3FF6-492D-B1E0-7703792CBBF4}"/>
              </a:ext>
            </a:extLst>
          </p:cNvPr>
          <p:cNvSpPr>
            <a:spLocks noGrp="1"/>
          </p:cNvSpPr>
          <p:nvPr>
            <p:ph idx="1"/>
          </p:nvPr>
        </p:nvSpPr>
        <p:spPr/>
        <p:txBody>
          <a:bodyPr/>
          <a:lstStyle/>
          <a:p>
            <a:r>
              <a:rPr lang="en-US"/>
              <a:t>Design Principles</a:t>
            </a:r>
          </a:p>
          <a:p>
            <a:r>
              <a:rPr lang="en-US"/>
              <a:t>Character Creation</a:t>
            </a:r>
          </a:p>
          <a:p>
            <a:r>
              <a:rPr lang="en-US"/>
              <a:t>Sketching </a:t>
            </a:r>
          </a:p>
          <a:p>
            <a:r>
              <a:rPr lang="en-US"/>
              <a:t>Storytelling</a:t>
            </a:r>
          </a:p>
          <a:p>
            <a:r>
              <a:rPr lang="en-US"/>
              <a:t>Drawing </a:t>
            </a:r>
          </a:p>
          <a:p>
            <a:r>
              <a:rPr lang="en-US"/>
              <a:t>Colors</a:t>
            </a:r>
          </a:p>
        </p:txBody>
      </p:sp>
    </p:spTree>
    <p:extLst>
      <p:ext uri="{BB962C8B-B14F-4D97-AF65-F5344CB8AC3E}">
        <p14:creationId xmlns:p14="http://schemas.microsoft.com/office/powerpoint/2010/main" val="350992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4490-ED92-48C0-BFA7-3EB4A4876F32}"/>
              </a:ext>
            </a:extLst>
          </p:cNvPr>
          <p:cNvSpPr>
            <a:spLocks noGrp="1"/>
          </p:cNvSpPr>
          <p:nvPr>
            <p:ph type="title"/>
          </p:nvPr>
        </p:nvSpPr>
        <p:spPr/>
        <p:txBody>
          <a:bodyPr/>
          <a:lstStyle/>
          <a:p>
            <a:r>
              <a:rPr lang="en-US"/>
              <a:t>Week at a Glance </a:t>
            </a:r>
          </a:p>
        </p:txBody>
      </p:sp>
      <p:sp>
        <p:nvSpPr>
          <p:cNvPr id="3" name="Content Placeholder 2">
            <a:extLst>
              <a:ext uri="{FF2B5EF4-FFF2-40B4-BE49-F238E27FC236}">
                <a16:creationId xmlns:a16="http://schemas.microsoft.com/office/drawing/2014/main" id="{14FF6A06-4049-439D-846F-C5643445AA4D}"/>
              </a:ext>
            </a:extLst>
          </p:cNvPr>
          <p:cNvSpPr>
            <a:spLocks noGrp="1"/>
          </p:cNvSpPr>
          <p:nvPr>
            <p:ph idx="1"/>
          </p:nvPr>
        </p:nvSpPr>
        <p:spPr/>
        <p:txBody>
          <a:bodyPr vert="horz" lIns="91440" tIns="45720" rIns="91440" bIns="45720" rtlCol="0" anchor="t">
            <a:normAutofit/>
          </a:bodyPr>
          <a:lstStyle/>
          <a:p>
            <a:r>
              <a:rPr lang="en-US" dirty="0">
                <a:latin typeface="Fira Sans"/>
              </a:rPr>
              <a:t>Day 1: How do Colors Affect our Audience’s Emotion? </a:t>
            </a:r>
            <a:endParaRPr lang="en-US"/>
          </a:p>
          <a:p>
            <a:r>
              <a:rPr lang="en-US" dirty="0">
                <a:latin typeface="Fira Sans"/>
              </a:rPr>
              <a:t>Day 2: How do I Read Comics?</a:t>
            </a:r>
          </a:p>
          <a:p>
            <a:r>
              <a:rPr lang="en-US" dirty="0">
                <a:latin typeface="Fira Sans"/>
              </a:rPr>
              <a:t>Day 3: Comic Book Exploration</a:t>
            </a:r>
          </a:p>
          <a:p>
            <a:r>
              <a:rPr lang="en-US" dirty="0">
                <a:latin typeface="Fira Sans"/>
              </a:rPr>
              <a:t>Days 4 &amp; 5: Writing a Comic Storyline </a:t>
            </a:r>
            <a:endParaRPr lang="en-US" dirty="0"/>
          </a:p>
          <a:p>
            <a:r>
              <a:rPr lang="en-US" dirty="0">
                <a:latin typeface="Fira Sans"/>
              </a:rPr>
              <a:t>Days 6 – 8: Creating the Comic </a:t>
            </a:r>
            <a:endParaRPr lang="en-US" dirty="0"/>
          </a:p>
          <a:p>
            <a:r>
              <a:rPr lang="en-US" dirty="0">
                <a:latin typeface="Fira Sans"/>
              </a:rPr>
              <a:t>Days 9 &amp; 10: Presenting Your Comic </a:t>
            </a:r>
            <a:endParaRPr lang="en-US" dirty="0"/>
          </a:p>
        </p:txBody>
      </p:sp>
    </p:spTree>
    <p:extLst>
      <p:ext uri="{BB962C8B-B14F-4D97-AF65-F5344CB8AC3E}">
        <p14:creationId xmlns:p14="http://schemas.microsoft.com/office/powerpoint/2010/main" val="1233536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E757C-512E-491A-A7D9-9D4110A0A7F3}"/>
              </a:ext>
            </a:extLst>
          </p:cNvPr>
          <p:cNvSpPr>
            <a:spLocks noGrp="1"/>
          </p:cNvSpPr>
          <p:nvPr>
            <p:ph type="title"/>
          </p:nvPr>
        </p:nvSpPr>
        <p:spPr/>
        <p:txBody>
          <a:bodyPr/>
          <a:lstStyle/>
          <a:p>
            <a:r>
              <a:rPr lang="en-US"/>
              <a:t>Important Vocabulary</a:t>
            </a:r>
          </a:p>
        </p:txBody>
      </p:sp>
      <p:sp>
        <p:nvSpPr>
          <p:cNvPr id="3" name="Content Placeholder 2">
            <a:extLst>
              <a:ext uri="{FF2B5EF4-FFF2-40B4-BE49-F238E27FC236}">
                <a16:creationId xmlns:a16="http://schemas.microsoft.com/office/drawing/2014/main" id="{729A2275-8507-44A0-A222-664AE901D3E1}"/>
              </a:ext>
            </a:extLst>
          </p:cNvPr>
          <p:cNvSpPr>
            <a:spLocks noGrp="1"/>
          </p:cNvSpPr>
          <p:nvPr>
            <p:ph idx="1"/>
          </p:nvPr>
        </p:nvSpPr>
        <p:spPr>
          <a:xfrm>
            <a:off x="398585" y="1723294"/>
            <a:ext cx="9464505" cy="1818896"/>
          </a:xfrm>
        </p:spPr>
        <p:txBody>
          <a:bodyPr numCol="2">
            <a:normAutofit fontScale="77500" lnSpcReduction="20000"/>
          </a:bodyPr>
          <a:lstStyle/>
          <a:p>
            <a:r>
              <a:rPr lang="en-US"/>
              <a:t>Comic Book</a:t>
            </a:r>
          </a:p>
          <a:p>
            <a:r>
              <a:rPr lang="en-US"/>
              <a:t>Comic Strip</a:t>
            </a:r>
          </a:p>
          <a:p>
            <a:r>
              <a:rPr lang="en-US"/>
              <a:t>Cartoon</a:t>
            </a:r>
          </a:p>
          <a:p>
            <a:r>
              <a:rPr lang="en-US"/>
              <a:t>Speech Bubble</a:t>
            </a:r>
          </a:p>
          <a:p>
            <a:r>
              <a:rPr lang="en-US"/>
              <a:t>Thought Bubble</a:t>
            </a:r>
          </a:p>
          <a:p>
            <a:r>
              <a:rPr lang="en-US"/>
              <a:t>Artist </a:t>
            </a:r>
          </a:p>
          <a:p>
            <a:r>
              <a:rPr lang="en-US"/>
              <a:t>Story</a:t>
            </a:r>
          </a:p>
          <a:p>
            <a:r>
              <a:rPr lang="en-US"/>
              <a:t>Edit</a:t>
            </a:r>
          </a:p>
          <a:p>
            <a:endParaRPr lang="en-US"/>
          </a:p>
        </p:txBody>
      </p:sp>
    </p:spTree>
    <p:extLst>
      <p:ext uri="{BB962C8B-B14F-4D97-AF65-F5344CB8AC3E}">
        <p14:creationId xmlns:p14="http://schemas.microsoft.com/office/powerpoint/2010/main" val="3324555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96E979-4D8F-48E7-949A-3F462FECD07C}"/>
              </a:ext>
            </a:extLst>
          </p:cNvPr>
          <p:cNvPicPr>
            <a:picLocks noChangeAspect="1"/>
          </p:cNvPicPr>
          <p:nvPr/>
        </p:nvPicPr>
        <p:blipFill>
          <a:blip r:embed="rId3"/>
          <a:stretch>
            <a:fillRect/>
          </a:stretch>
        </p:blipFill>
        <p:spPr>
          <a:xfrm>
            <a:off x="1001326" y="1063737"/>
            <a:ext cx="9811786" cy="4645560"/>
          </a:xfrm>
          <a:prstGeom prst="rect">
            <a:avLst/>
          </a:prstGeom>
        </p:spPr>
      </p:pic>
      <p:sp>
        <p:nvSpPr>
          <p:cNvPr id="3" name="Title 2">
            <a:extLst>
              <a:ext uri="{FF2B5EF4-FFF2-40B4-BE49-F238E27FC236}">
                <a16:creationId xmlns:a16="http://schemas.microsoft.com/office/drawing/2014/main" id="{A571EE57-8590-4966-9049-85A7923CD73D}"/>
              </a:ext>
            </a:extLst>
          </p:cNvPr>
          <p:cNvSpPr>
            <a:spLocks noGrp="1"/>
          </p:cNvSpPr>
          <p:nvPr>
            <p:ph type="title"/>
          </p:nvPr>
        </p:nvSpPr>
        <p:spPr>
          <a:xfrm>
            <a:off x="999028" y="117830"/>
            <a:ext cx="10634485" cy="850811"/>
          </a:xfrm>
        </p:spPr>
        <p:txBody>
          <a:bodyPr>
            <a:normAutofit fontScale="90000"/>
          </a:bodyPr>
          <a:lstStyle/>
          <a:p>
            <a:r>
              <a:rPr lang="en-US"/>
              <a:t>How do Colors affect our Audience’s Emotions?</a:t>
            </a:r>
          </a:p>
        </p:txBody>
      </p:sp>
    </p:spTree>
    <p:extLst>
      <p:ext uri="{BB962C8B-B14F-4D97-AF65-F5344CB8AC3E}">
        <p14:creationId xmlns:p14="http://schemas.microsoft.com/office/powerpoint/2010/main" val="3461554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0DC30-4D04-46CC-91C1-D4C7892FA2FD}"/>
              </a:ext>
            </a:extLst>
          </p:cNvPr>
          <p:cNvSpPr>
            <a:spLocks noGrp="1"/>
          </p:cNvSpPr>
          <p:nvPr>
            <p:ph type="title"/>
          </p:nvPr>
        </p:nvSpPr>
        <p:spPr>
          <a:xfrm>
            <a:off x="189436" y="-154648"/>
            <a:ext cx="11369903" cy="1400159"/>
          </a:xfrm>
        </p:spPr>
        <p:txBody>
          <a:bodyPr/>
          <a:lstStyle/>
          <a:p>
            <a:r>
              <a:rPr lang="en-US" dirty="0">
                <a:latin typeface="Vollkorn"/>
              </a:rPr>
              <a:t>How do I Read Comics? </a:t>
            </a:r>
            <a:endParaRPr lang="en-US" dirty="0"/>
          </a:p>
        </p:txBody>
      </p:sp>
      <p:pic>
        <p:nvPicPr>
          <p:cNvPr id="4" name="Content Placeholder 3">
            <a:extLst>
              <a:ext uri="{FF2B5EF4-FFF2-40B4-BE49-F238E27FC236}">
                <a16:creationId xmlns:a16="http://schemas.microsoft.com/office/drawing/2014/main" id="{FFC3F1E9-81BE-4F92-ADCD-B52714803064}"/>
              </a:ext>
            </a:extLst>
          </p:cNvPr>
          <p:cNvPicPr>
            <a:picLocks noGrp="1" noChangeAspect="1"/>
          </p:cNvPicPr>
          <p:nvPr>
            <p:ph idx="1"/>
          </p:nvPr>
        </p:nvPicPr>
        <p:blipFill rotWithShape="1">
          <a:blip r:embed="rId3"/>
          <a:srcRect r="53049"/>
          <a:stretch/>
        </p:blipFill>
        <p:spPr>
          <a:xfrm>
            <a:off x="47048" y="945683"/>
            <a:ext cx="5914597" cy="2498558"/>
          </a:xfrm>
          <a:prstGeom prst="rect">
            <a:avLst/>
          </a:prstGeom>
        </p:spPr>
      </p:pic>
      <p:pic>
        <p:nvPicPr>
          <p:cNvPr id="6" name="Picture 5">
            <a:extLst>
              <a:ext uri="{FF2B5EF4-FFF2-40B4-BE49-F238E27FC236}">
                <a16:creationId xmlns:a16="http://schemas.microsoft.com/office/drawing/2014/main" id="{E57025CB-EE11-442A-9F71-444E5BC503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4388" y="890489"/>
            <a:ext cx="6317612" cy="4738209"/>
          </a:xfrm>
          <a:prstGeom prst="rect">
            <a:avLst/>
          </a:prstGeom>
        </p:spPr>
      </p:pic>
      <p:pic>
        <p:nvPicPr>
          <p:cNvPr id="7" name="Picture 6">
            <a:extLst>
              <a:ext uri="{FF2B5EF4-FFF2-40B4-BE49-F238E27FC236}">
                <a16:creationId xmlns:a16="http://schemas.microsoft.com/office/drawing/2014/main" id="{82E91884-53C7-442A-B1F5-3E84F8AC2AB7}"/>
              </a:ext>
            </a:extLst>
          </p:cNvPr>
          <p:cNvPicPr>
            <a:picLocks noChangeAspect="1"/>
          </p:cNvPicPr>
          <p:nvPr/>
        </p:nvPicPr>
        <p:blipFill rotWithShape="1">
          <a:blip r:embed="rId3"/>
          <a:srcRect l="47237"/>
          <a:stretch/>
        </p:blipFill>
        <p:spPr>
          <a:xfrm>
            <a:off x="93589" y="3416408"/>
            <a:ext cx="6002411" cy="2256327"/>
          </a:xfrm>
          <a:prstGeom prst="rect">
            <a:avLst/>
          </a:prstGeom>
        </p:spPr>
      </p:pic>
    </p:spTree>
    <p:extLst>
      <p:ext uri="{BB962C8B-B14F-4D97-AF65-F5344CB8AC3E}">
        <p14:creationId xmlns:p14="http://schemas.microsoft.com/office/powerpoint/2010/main" val="2731117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1E05D-9845-4E2E-9C2D-C28DE3DC91CA}"/>
              </a:ext>
            </a:extLst>
          </p:cNvPr>
          <p:cNvSpPr>
            <a:spLocks noGrp="1"/>
          </p:cNvSpPr>
          <p:nvPr>
            <p:ph type="title"/>
          </p:nvPr>
        </p:nvSpPr>
        <p:spPr/>
        <p:txBody>
          <a:bodyPr/>
          <a:lstStyle/>
          <a:p>
            <a:r>
              <a:rPr lang="en-US"/>
              <a:t>Comic Book Exploration</a:t>
            </a:r>
          </a:p>
        </p:txBody>
      </p:sp>
      <p:sp>
        <p:nvSpPr>
          <p:cNvPr id="3" name="Content Placeholder 2">
            <a:extLst>
              <a:ext uri="{FF2B5EF4-FFF2-40B4-BE49-F238E27FC236}">
                <a16:creationId xmlns:a16="http://schemas.microsoft.com/office/drawing/2014/main" id="{2C44BAB7-852C-4117-98E3-9487E1E153AE}"/>
              </a:ext>
            </a:extLst>
          </p:cNvPr>
          <p:cNvSpPr>
            <a:spLocks noGrp="1"/>
          </p:cNvSpPr>
          <p:nvPr>
            <p:ph idx="1"/>
          </p:nvPr>
        </p:nvSpPr>
        <p:spPr/>
        <p:txBody>
          <a:bodyPr vert="horz" lIns="91440" tIns="45720" rIns="91440" bIns="45720" rtlCol="0" anchor="t">
            <a:normAutofit/>
          </a:bodyPr>
          <a:lstStyle/>
          <a:p>
            <a:r>
              <a:rPr lang="en-US" dirty="0">
                <a:latin typeface="Fira Sans"/>
              </a:rPr>
              <a:t>Take time to look at and read Comics </a:t>
            </a:r>
            <a:endParaRPr lang="en-US"/>
          </a:p>
          <a:p>
            <a:r>
              <a:rPr lang="en-US" dirty="0">
                <a:latin typeface="Fira Sans"/>
              </a:rPr>
              <a:t>Find more online</a:t>
            </a:r>
            <a:endParaRPr lang="en-US" dirty="0"/>
          </a:p>
        </p:txBody>
      </p:sp>
    </p:spTree>
    <p:extLst>
      <p:ext uri="{BB962C8B-B14F-4D97-AF65-F5344CB8AC3E}">
        <p14:creationId xmlns:p14="http://schemas.microsoft.com/office/powerpoint/2010/main" val="1092726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52D8781-9C55-49EF-ACCC-7BFF0874F411}"/>
              </a:ext>
            </a:extLst>
          </p:cNvPr>
          <p:cNvSpPr/>
          <p:nvPr/>
        </p:nvSpPr>
        <p:spPr>
          <a:xfrm>
            <a:off x="411047" y="597058"/>
            <a:ext cx="10272995" cy="3381009"/>
          </a:xfrm>
          <a:prstGeom prst="rect">
            <a:avLst/>
          </a:prstGeom>
          <a:solidFill>
            <a:schemeClr val="accent1">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BE4784-47A5-4778-B7BC-2425E58D4D3E}"/>
              </a:ext>
            </a:extLst>
          </p:cNvPr>
          <p:cNvSpPr>
            <a:spLocks noGrp="1"/>
          </p:cNvSpPr>
          <p:nvPr>
            <p:ph type="title"/>
          </p:nvPr>
        </p:nvSpPr>
        <p:spPr>
          <a:xfrm>
            <a:off x="411047" y="-433769"/>
            <a:ext cx="11369903" cy="1400159"/>
          </a:xfrm>
        </p:spPr>
        <p:txBody>
          <a:bodyPr/>
          <a:lstStyle/>
          <a:p>
            <a:r>
              <a:rPr lang="en-US"/>
              <a:t>Storyline</a:t>
            </a:r>
          </a:p>
        </p:txBody>
      </p:sp>
      <p:sp>
        <p:nvSpPr>
          <p:cNvPr id="3" name="Content Placeholder 2">
            <a:extLst>
              <a:ext uri="{FF2B5EF4-FFF2-40B4-BE49-F238E27FC236}">
                <a16:creationId xmlns:a16="http://schemas.microsoft.com/office/drawing/2014/main" id="{59BBBB63-C1FF-48FD-A9FF-A6C57DAC53BB}"/>
              </a:ext>
            </a:extLst>
          </p:cNvPr>
          <p:cNvSpPr>
            <a:spLocks noGrp="1"/>
          </p:cNvSpPr>
          <p:nvPr>
            <p:ph idx="1"/>
          </p:nvPr>
        </p:nvSpPr>
        <p:spPr>
          <a:xfrm>
            <a:off x="594760" y="966390"/>
            <a:ext cx="9972510" cy="3075724"/>
          </a:xfrm>
        </p:spPr>
        <p:txBody>
          <a:bodyPr vert="horz" lIns="91440" tIns="45720" rIns="91440" bIns="45720" rtlCol="0" anchor="t">
            <a:normAutofit/>
          </a:bodyPr>
          <a:lstStyle/>
          <a:p>
            <a:pPr marL="514350" indent="-514350">
              <a:buAutoNum type="arabicPeriod"/>
            </a:pPr>
            <a:r>
              <a:rPr lang="en-US" sz="1400" dirty="0">
                <a:latin typeface="Fira Sans"/>
              </a:rPr>
              <a:t>A scientist is experimenting with a new perfume formula, when an assistant bumps into the table and breaks all the beakers of solution. </a:t>
            </a:r>
            <a:endParaRPr lang="en-US" sz="1400" dirty="0"/>
          </a:p>
          <a:p>
            <a:pPr marL="514350" indent="-514350">
              <a:buAutoNum type="arabicPeriod"/>
            </a:pPr>
            <a:r>
              <a:rPr lang="en-US" sz="1400" dirty="0"/>
              <a:t>Kaboom a green hazy smoke cloud began to form. </a:t>
            </a:r>
          </a:p>
          <a:p>
            <a:pPr marL="514350" indent="-514350">
              <a:buAutoNum type="arabicPeriod"/>
            </a:pPr>
            <a:r>
              <a:rPr lang="en-US" sz="1400" dirty="0">
                <a:latin typeface="Fira Sans"/>
              </a:rPr>
              <a:t>A security guard for the lab runs in and asks what happened. </a:t>
            </a:r>
            <a:endParaRPr lang="en-US" sz="1400" dirty="0"/>
          </a:p>
          <a:p>
            <a:pPr marL="514350" indent="-514350">
              <a:buAutoNum type="arabicPeriod"/>
            </a:pPr>
            <a:r>
              <a:rPr lang="en-US" sz="1400" dirty="0">
                <a:latin typeface="Fira Sans"/>
              </a:rPr>
              <a:t>Something is coming out of the cloud of smoke; it’s saying something that is hard to understand. </a:t>
            </a:r>
            <a:endParaRPr lang="en-US" sz="1400" dirty="0"/>
          </a:p>
          <a:p>
            <a:pPr marL="514350" indent="-514350">
              <a:buAutoNum type="arabicPeriod"/>
            </a:pPr>
            <a:r>
              <a:rPr lang="en-US" sz="1400" dirty="0">
                <a:latin typeface="Fira Sans"/>
              </a:rPr>
              <a:t>The scientist and the security guard think it is a Green Monster coming after them. </a:t>
            </a:r>
            <a:endParaRPr lang="en-US" sz="1400" dirty="0"/>
          </a:p>
          <a:p>
            <a:pPr marL="514350" indent="-514350">
              <a:buAutoNum type="arabicPeriod"/>
            </a:pPr>
            <a:r>
              <a:rPr lang="en-US" sz="1400" dirty="0">
                <a:latin typeface="Fira Sans"/>
              </a:rPr>
              <a:t>They run towards the door screaming. </a:t>
            </a:r>
            <a:endParaRPr lang="en-US" sz="1400" dirty="0"/>
          </a:p>
          <a:p>
            <a:pPr marL="514350" indent="-514350">
              <a:buAutoNum type="arabicPeriod"/>
            </a:pPr>
            <a:r>
              <a:rPr lang="en-US" sz="1400" dirty="0">
                <a:latin typeface="Fira Sans"/>
              </a:rPr>
              <a:t>Taking one look back they realize it is just the assistant covered in a gooey mushy liquid that made him look like a </a:t>
            </a:r>
            <a:r>
              <a:rPr lang="en-US" sz="1400" u="sng" dirty="0">
                <a:latin typeface="Fira Sans"/>
              </a:rPr>
              <a:t>Green Monster</a:t>
            </a:r>
            <a:r>
              <a:rPr lang="en-US" sz="1400" dirty="0">
                <a:latin typeface="Fira Sans"/>
              </a:rPr>
              <a:t>.</a:t>
            </a:r>
          </a:p>
          <a:p>
            <a:pPr marL="514350" indent="-514350">
              <a:buAutoNum type="arabicPeriod"/>
            </a:pPr>
            <a:endParaRPr lang="en-US" sz="1400" dirty="0"/>
          </a:p>
        </p:txBody>
      </p:sp>
      <p:sp>
        <p:nvSpPr>
          <p:cNvPr id="4" name="TextBox 3">
            <a:extLst>
              <a:ext uri="{FF2B5EF4-FFF2-40B4-BE49-F238E27FC236}">
                <a16:creationId xmlns:a16="http://schemas.microsoft.com/office/drawing/2014/main" id="{53491CAA-ED07-4DD7-82D7-1098900A15A0}"/>
              </a:ext>
            </a:extLst>
          </p:cNvPr>
          <p:cNvSpPr txBox="1"/>
          <p:nvPr/>
        </p:nvSpPr>
        <p:spPr>
          <a:xfrm>
            <a:off x="753980" y="597058"/>
            <a:ext cx="3109634" cy="400110"/>
          </a:xfrm>
          <a:prstGeom prst="rect">
            <a:avLst/>
          </a:prstGeom>
          <a:noFill/>
        </p:spPr>
        <p:txBody>
          <a:bodyPr wrap="none" rtlCol="0">
            <a:spAutoFit/>
          </a:bodyPr>
          <a:lstStyle/>
          <a:p>
            <a:r>
              <a:rPr lang="en-US" sz="2000" b="1" dirty="0"/>
              <a:t>Title: The Perfume Monster</a:t>
            </a:r>
          </a:p>
        </p:txBody>
      </p:sp>
      <p:sp>
        <p:nvSpPr>
          <p:cNvPr id="5" name="Speech Bubble: Oval 4">
            <a:extLst>
              <a:ext uri="{FF2B5EF4-FFF2-40B4-BE49-F238E27FC236}">
                <a16:creationId xmlns:a16="http://schemas.microsoft.com/office/drawing/2014/main" id="{E570B11A-8F4C-4012-A4A3-593FF1769426}"/>
              </a:ext>
            </a:extLst>
          </p:cNvPr>
          <p:cNvSpPr/>
          <p:nvPr/>
        </p:nvSpPr>
        <p:spPr>
          <a:xfrm>
            <a:off x="241251" y="4312402"/>
            <a:ext cx="3785936" cy="1206082"/>
          </a:xfrm>
          <a:prstGeom prst="wedgeEllipseCallou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t>What is going on in this lab? … What is in that could of smoke !?!</a:t>
            </a:r>
          </a:p>
        </p:txBody>
      </p:sp>
      <p:sp>
        <p:nvSpPr>
          <p:cNvPr id="6" name="Thought Bubble: Cloud 5">
            <a:extLst>
              <a:ext uri="{FF2B5EF4-FFF2-40B4-BE49-F238E27FC236}">
                <a16:creationId xmlns:a16="http://schemas.microsoft.com/office/drawing/2014/main" id="{C0A662CA-8661-469A-8483-30620353674E}"/>
              </a:ext>
            </a:extLst>
          </p:cNvPr>
          <p:cNvSpPr/>
          <p:nvPr/>
        </p:nvSpPr>
        <p:spPr>
          <a:xfrm>
            <a:off x="4599892" y="4312402"/>
            <a:ext cx="2149642" cy="1206082"/>
          </a:xfrm>
          <a:prstGeom prst="cloudCallou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t>Oh no what have I done?</a:t>
            </a:r>
          </a:p>
        </p:txBody>
      </p:sp>
      <p:sp>
        <p:nvSpPr>
          <p:cNvPr id="7" name="Explosion: 8 Points 6">
            <a:extLst>
              <a:ext uri="{FF2B5EF4-FFF2-40B4-BE49-F238E27FC236}">
                <a16:creationId xmlns:a16="http://schemas.microsoft.com/office/drawing/2014/main" id="{87756555-7CB1-4A59-BF10-09438F0CFC2F}"/>
              </a:ext>
            </a:extLst>
          </p:cNvPr>
          <p:cNvSpPr/>
          <p:nvPr/>
        </p:nvSpPr>
        <p:spPr>
          <a:xfrm>
            <a:off x="7684169" y="3978067"/>
            <a:ext cx="3785936" cy="1968082"/>
          </a:xfrm>
          <a:prstGeom prst="irregularSeal1">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36F4E128-F660-40D3-8F9C-91190905C083}"/>
              </a:ext>
            </a:extLst>
          </p:cNvPr>
          <p:cNvSpPr/>
          <p:nvPr/>
        </p:nvSpPr>
        <p:spPr>
          <a:xfrm>
            <a:off x="8038767" y="4530722"/>
            <a:ext cx="3076740" cy="646331"/>
          </a:xfrm>
          <a:prstGeom prst="rect">
            <a:avLst/>
          </a:prstGeom>
          <a:noFill/>
        </p:spPr>
        <p:txBody>
          <a:bodyPr wrap="square" lIns="91440" tIns="45720" rIns="91440" bIns="45720">
            <a:spAutoFit/>
          </a:bodyPr>
          <a:lstStyle/>
          <a:p>
            <a:pPr algn="ctr"/>
            <a:r>
              <a:rPr lang="en-US" sz="3600" b="1" cap="none" spc="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KABOOM</a:t>
            </a:r>
          </a:p>
        </p:txBody>
      </p:sp>
      <p:cxnSp>
        <p:nvCxnSpPr>
          <p:cNvPr id="12" name="Straight Arrow Connector 11">
            <a:extLst>
              <a:ext uri="{FF2B5EF4-FFF2-40B4-BE49-F238E27FC236}">
                <a16:creationId xmlns:a16="http://schemas.microsoft.com/office/drawing/2014/main" id="{520DCB6A-CBB3-4547-85AF-B875044419E6}"/>
              </a:ext>
            </a:extLst>
          </p:cNvPr>
          <p:cNvCxnSpPr>
            <a:cxnSpLocks/>
          </p:cNvCxnSpPr>
          <p:nvPr/>
        </p:nvCxnSpPr>
        <p:spPr>
          <a:xfrm flipH="1">
            <a:off x="9261909" y="919682"/>
            <a:ext cx="1689234" cy="63239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F5E7D20-7E3C-4501-9273-6BB8834D9043}"/>
              </a:ext>
            </a:extLst>
          </p:cNvPr>
          <p:cNvSpPr txBox="1"/>
          <p:nvPr/>
        </p:nvSpPr>
        <p:spPr>
          <a:xfrm>
            <a:off x="10787515" y="343536"/>
            <a:ext cx="1336368" cy="523220"/>
          </a:xfrm>
          <a:prstGeom prst="rect">
            <a:avLst/>
          </a:prstGeom>
          <a:noFill/>
        </p:spPr>
        <p:txBody>
          <a:bodyPr wrap="square" rtlCol="0">
            <a:spAutoFit/>
          </a:bodyPr>
          <a:lstStyle/>
          <a:p>
            <a:r>
              <a:rPr lang="en-US" sz="2800"/>
              <a:t>STORY</a:t>
            </a:r>
            <a:endParaRPr lang="en-US"/>
          </a:p>
        </p:txBody>
      </p:sp>
    </p:spTree>
    <p:extLst>
      <p:ext uri="{BB962C8B-B14F-4D97-AF65-F5344CB8AC3E}">
        <p14:creationId xmlns:p14="http://schemas.microsoft.com/office/powerpoint/2010/main" val="1070829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E0B35-B4F9-443E-B352-C3FF6FDD821F}"/>
              </a:ext>
            </a:extLst>
          </p:cNvPr>
          <p:cNvSpPr>
            <a:spLocks noGrp="1"/>
          </p:cNvSpPr>
          <p:nvPr>
            <p:ph type="title"/>
          </p:nvPr>
        </p:nvSpPr>
        <p:spPr/>
        <p:txBody>
          <a:bodyPr/>
          <a:lstStyle/>
          <a:p>
            <a:r>
              <a:rPr lang="en-US"/>
              <a:t>Creating your Character</a:t>
            </a:r>
          </a:p>
        </p:txBody>
      </p:sp>
      <p:sp>
        <p:nvSpPr>
          <p:cNvPr id="3" name="Content Placeholder 2">
            <a:extLst>
              <a:ext uri="{FF2B5EF4-FFF2-40B4-BE49-F238E27FC236}">
                <a16:creationId xmlns:a16="http://schemas.microsoft.com/office/drawing/2014/main" id="{A9D29B6C-8693-4832-91A0-DF3189A4F1FC}"/>
              </a:ext>
            </a:extLst>
          </p:cNvPr>
          <p:cNvSpPr>
            <a:spLocks noGrp="1"/>
          </p:cNvSpPr>
          <p:nvPr>
            <p:ph idx="1"/>
          </p:nvPr>
        </p:nvSpPr>
        <p:spPr>
          <a:xfrm>
            <a:off x="927974" y="1266710"/>
            <a:ext cx="5889920" cy="1011270"/>
          </a:xfrm>
        </p:spPr>
        <p:txBody>
          <a:bodyPr vert="horz" lIns="91440" tIns="45720" rIns="91440" bIns="45720" rtlCol="0" anchor="t">
            <a:normAutofit/>
          </a:bodyPr>
          <a:lstStyle/>
          <a:p>
            <a:r>
              <a:rPr lang="en-US" dirty="0">
                <a:latin typeface="Fira Sans"/>
              </a:rPr>
              <a:t>Disney Parks – How to Draw</a:t>
            </a:r>
            <a:br>
              <a:rPr lang="en-US" dirty="0">
                <a:latin typeface="Fira Sans"/>
              </a:rPr>
            </a:br>
            <a:r>
              <a:rPr lang="en-US" dirty="0">
                <a:latin typeface="Fira Sans"/>
              </a:rPr>
              <a:t>YouTube Videos</a:t>
            </a:r>
            <a:endParaRPr lang="en-US" dirty="0"/>
          </a:p>
          <a:p>
            <a:endParaRPr lang="en-US"/>
          </a:p>
        </p:txBody>
      </p:sp>
      <p:pic>
        <p:nvPicPr>
          <p:cNvPr id="4" name="Picture 3">
            <a:extLst>
              <a:ext uri="{FF2B5EF4-FFF2-40B4-BE49-F238E27FC236}">
                <a16:creationId xmlns:a16="http://schemas.microsoft.com/office/drawing/2014/main" id="{8AE66034-5EAE-49F9-81C9-6201BA378146}"/>
              </a:ext>
            </a:extLst>
          </p:cNvPr>
          <p:cNvPicPr>
            <a:picLocks noChangeAspect="1"/>
          </p:cNvPicPr>
          <p:nvPr/>
        </p:nvPicPr>
        <p:blipFill>
          <a:blip r:embed="rId3"/>
          <a:stretch>
            <a:fillRect/>
          </a:stretch>
        </p:blipFill>
        <p:spPr>
          <a:xfrm>
            <a:off x="5493340" y="1770743"/>
            <a:ext cx="3129177" cy="2765808"/>
          </a:xfrm>
          <a:prstGeom prst="rect">
            <a:avLst/>
          </a:prstGeom>
        </p:spPr>
      </p:pic>
      <p:pic>
        <p:nvPicPr>
          <p:cNvPr id="5" name="Picture 4">
            <a:extLst>
              <a:ext uri="{FF2B5EF4-FFF2-40B4-BE49-F238E27FC236}">
                <a16:creationId xmlns:a16="http://schemas.microsoft.com/office/drawing/2014/main" id="{AA88A9D7-E85B-4124-A299-CC23ABF577D6}"/>
              </a:ext>
            </a:extLst>
          </p:cNvPr>
          <p:cNvPicPr>
            <a:picLocks noChangeAspect="1"/>
          </p:cNvPicPr>
          <p:nvPr/>
        </p:nvPicPr>
        <p:blipFill>
          <a:blip r:embed="rId4"/>
          <a:stretch>
            <a:fillRect/>
          </a:stretch>
        </p:blipFill>
        <p:spPr>
          <a:xfrm>
            <a:off x="8927581" y="147786"/>
            <a:ext cx="3126780" cy="2700495"/>
          </a:xfrm>
          <a:prstGeom prst="rect">
            <a:avLst/>
          </a:prstGeom>
        </p:spPr>
      </p:pic>
      <p:pic>
        <p:nvPicPr>
          <p:cNvPr id="6" name="Picture 5">
            <a:extLst>
              <a:ext uri="{FF2B5EF4-FFF2-40B4-BE49-F238E27FC236}">
                <a16:creationId xmlns:a16="http://schemas.microsoft.com/office/drawing/2014/main" id="{D817068D-6574-4512-B2E6-1740E25BB25C}"/>
              </a:ext>
            </a:extLst>
          </p:cNvPr>
          <p:cNvPicPr>
            <a:picLocks noChangeAspect="1"/>
          </p:cNvPicPr>
          <p:nvPr/>
        </p:nvPicPr>
        <p:blipFill>
          <a:blip r:embed="rId5"/>
          <a:stretch>
            <a:fillRect/>
          </a:stretch>
        </p:blipFill>
        <p:spPr>
          <a:xfrm>
            <a:off x="399241" y="2346697"/>
            <a:ext cx="4521496" cy="3434161"/>
          </a:xfrm>
          <a:prstGeom prst="rect">
            <a:avLst/>
          </a:prstGeom>
        </p:spPr>
      </p:pic>
    </p:spTree>
    <p:extLst>
      <p:ext uri="{BB962C8B-B14F-4D97-AF65-F5344CB8AC3E}">
        <p14:creationId xmlns:p14="http://schemas.microsoft.com/office/powerpoint/2010/main" val="1390426720"/>
      </p:ext>
    </p:extLst>
  </p:cSld>
  <p:clrMapOvr>
    <a:masterClrMapping/>
  </p:clrMapOvr>
</p:sld>
</file>

<file path=ppt/theme/theme1.xml><?xml version="1.0" encoding="utf-8"?>
<a:theme xmlns:a="http://schemas.openxmlformats.org/drawingml/2006/main" name="WVDE_2017Theme2">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DE_2017Theme2" id="{44F0BE6C-34C6-EC46-AFE6-CDB91FC5A479}" vid="{EC7969FB-EEA3-4642-839C-4BC2186169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88da6e5-12f8-4061-9483-0d7de0230592">
      <Terms xmlns="http://schemas.microsoft.com/office/infopath/2007/PartnerControls"/>
    </lcf76f155ced4ddcb4097134ff3c332f>
    <TaxCatchAll xmlns="3e2a7e19-ca4e-4181-8796-13dab22c962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47294B3469B9E4F8DA5F45645188F45" ma:contentTypeVersion="10" ma:contentTypeDescription="Create a new document." ma:contentTypeScope="" ma:versionID="e87038f707050c0ce88c156bd5d4796d">
  <xsd:schema xmlns:xsd="http://www.w3.org/2001/XMLSchema" xmlns:xs="http://www.w3.org/2001/XMLSchema" xmlns:p="http://schemas.microsoft.com/office/2006/metadata/properties" xmlns:ns2="b88da6e5-12f8-4061-9483-0d7de0230592" xmlns:ns3="3e2a7e19-ca4e-4181-8796-13dab22c962a" targetNamespace="http://schemas.microsoft.com/office/2006/metadata/properties" ma:root="true" ma:fieldsID="d54a0626a1bf22a65d8a414d72830565" ns2:_="" ns3:_="">
    <xsd:import namespace="b88da6e5-12f8-4061-9483-0d7de0230592"/>
    <xsd:import namespace="3e2a7e19-ca4e-4181-8796-13dab22c962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8da6e5-12f8-4061-9483-0d7de02305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ff1c258c-cfe4-4d0a-8fd9-d7c5ce6612f0"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2a7e19-ca4e-4181-8796-13dab22c962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e81fe024-f0c9-45ff-a282-8952c9f5ffa3}" ma:internalName="TaxCatchAll" ma:showField="CatchAllData" ma:web="3e2a7e19-ca4e-4181-8796-13dab22c96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E05E9D-BEFD-4E33-A7C5-616455520857}">
  <ds:schemaRefs>
    <ds:schemaRef ds:uri="http://schemas.microsoft.com/office/2006/documentManagement/types"/>
    <ds:schemaRef ds:uri="a260fd47-0191-4496-835e-6f3fd13daad4"/>
    <ds:schemaRef ds:uri="http://purl.org/dc/elements/1.1/"/>
    <ds:schemaRef ds:uri="http://schemas.microsoft.com/office/2006/metadata/properties"/>
    <ds:schemaRef ds:uri="7df619aa-5aba-4f6a-afdd-91a4c001b6b6"/>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5a3e60b7-3b93-4cc2-9673-7300c105d1d1"/>
    <ds:schemaRef ds:uri="ef461a4f-84cf-45a8-991b-02e81be1f158"/>
    <ds:schemaRef ds:uri="b88da6e5-12f8-4061-9483-0d7de0230592"/>
    <ds:schemaRef ds:uri="3e2a7e19-ca4e-4181-8796-13dab22c962a"/>
  </ds:schemaRefs>
</ds:datastoreItem>
</file>

<file path=customXml/itemProps2.xml><?xml version="1.0" encoding="utf-8"?>
<ds:datastoreItem xmlns:ds="http://schemas.openxmlformats.org/officeDocument/2006/customXml" ds:itemID="{D24DEF9B-9FB7-4B9A-A428-35B5873AE7E6}">
  <ds:schemaRefs>
    <ds:schemaRef ds:uri="http://schemas.microsoft.com/sharepoint/v3/contenttype/forms"/>
  </ds:schemaRefs>
</ds:datastoreItem>
</file>

<file path=customXml/itemProps3.xml><?xml version="1.0" encoding="utf-8"?>
<ds:datastoreItem xmlns:ds="http://schemas.openxmlformats.org/officeDocument/2006/customXml" ds:itemID="{A8FA3FB5-DC2B-4ACC-9544-5A444A8845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8da6e5-12f8-4061-9483-0d7de0230592"/>
    <ds:schemaRef ds:uri="3e2a7e19-ca4e-4181-8796-13dab22c96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WVDE PowerPoint_Wide Screen</Template>
  <TotalTime>0</TotalTime>
  <Words>882</Words>
  <Application>Microsoft Office PowerPoint</Application>
  <PresentationFormat>Widescreen</PresentationFormat>
  <Paragraphs>82</Paragraphs>
  <Slides>10</Slides>
  <Notes>6</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WVDE_2017Theme2</vt:lpstr>
      <vt:lpstr>Comic Strip Lesson</vt:lpstr>
      <vt:lpstr>Comic Strip Learning Objectives </vt:lpstr>
      <vt:lpstr>Week at a Glance </vt:lpstr>
      <vt:lpstr>Important Vocabulary</vt:lpstr>
      <vt:lpstr>How do Colors affect our Audience’s Emotions?</vt:lpstr>
      <vt:lpstr>How do I Read Comics? </vt:lpstr>
      <vt:lpstr>Comic Book Exploration</vt:lpstr>
      <vt:lpstr>Storyline</vt:lpstr>
      <vt:lpstr>Creating your Character</vt:lpstr>
      <vt:lpstr>Creating the Comic Strip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Wamsley</dc:creator>
  <cp:lastModifiedBy>Deanna Canterbury-Penn</cp:lastModifiedBy>
  <cp:revision>47</cp:revision>
  <dcterms:created xsi:type="dcterms:W3CDTF">2022-02-05T13:45:15Z</dcterms:created>
  <dcterms:modified xsi:type="dcterms:W3CDTF">2024-01-16T15:06:20Z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0x010100A47294B3469B9E4F8DA5F45645188F45</vt:lpwstr>
  </property>
  <property fmtid="{D5CDD505-2E9C-101B-9397-08002B2CF9AE}" pid="3" name="MediaServiceImageTags">
    <vt:lpwstr/>
  </property>
</Properties>
</file>