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Acme" panose="020B0604020202020204" charset="0"/>
      <p:regular r:id="rId15"/>
    </p:embeddedFont>
    <p:embeddedFont>
      <p:font typeface="Arial Black" panose="020B0A0402010202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9AEE0-CA6F-48CC-874E-58427F445C03}" v="40" dt="2022-02-14T17:47:30.564"/>
    <p1510:client id="{8D94AB91-CD92-4159-AD9E-9D7FE9D8E993}" v="1" dt="2022-07-18T17:10:48.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6ee183c8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6ee183c8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6ee183c8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6ee183c8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6ee183c8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6ee183c8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6ee183c8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6ee183c8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6ee183c8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6ee183c8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6ee183c8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6ee183c8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6ee183c89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6ee183c89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6ee183c8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6ee183c8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8.png"/><Relationship Id="rId7" Type="http://schemas.openxmlformats.org/officeDocument/2006/relationships/image" Target="../media/image15.pn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3.png"/><Relationship Id="rId4" Type="http://schemas.openxmlformats.org/officeDocument/2006/relationships/image" Target="../media/image20.jp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632200" y="429100"/>
            <a:ext cx="4968300" cy="5502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cme"/>
                <a:ea typeface="Acme"/>
                <a:cs typeface="Acme"/>
                <a:sym typeface="Acme"/>
              </a:rPr>
              <a:t>CELL VS. CELL</a:t>
            </a:r>
            <a:endParaRPr>
              <a:latin typeface="Acme"/>
              <a:ea typeface="Acme"/>
              <a:cs typeface="Acme"/>
              <a:sym typeface="Acme"/>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cme"/>
                <a:ea typeface="Acme"/>
                <a:cs typeface="Acme"/>
                <a:sym typeface="Acme"/>
              </a:rPr>
              <a:t>Teacher instructions: </a:t>
            </a:r>
            <a:endParaRPr>
              <a:solidFill>
                <a:srgbClr val="000000"/>
              </a:solidFill>
              <a:latin typeface="Acme"/>
              <a:ea typeface="Acme"/>
              <a:cs typeface="Acme"/>
              <a:sym typeface="Acme"/>
            </a:endParaRPr>
          </a:p>
          <a:p>
            <a:pPr marL="0" lvl="0" indent="0" algn="l" rtl="0">
              <a:spcBef>
                <a:spcPts val="1600"/>
              </a:spcBef>
              <a:spcAft>
                <a:spcPts val="0"/>
              </a:spcAft>
              <a:buNone/>
            </a:pPr>
            <a:r>
              <a:rPr lang="en">
                <a:solidFill>
                  <a:srgbClr val="000000"/>
                </a:solidFill>
                <a:latin typeface="Acme"/>
                <a:ea typeface="Acme"/>
                <a:cs typeface="Acme"/>
                <a:sym typeface="Acme"/>
              </a:rPr>
              <a:t>There are a few ways to expand on this activity;</a:t>
            </a:r>
            <a:endParaRPr>
              <a:solidFill>
                <a:srgbClr val="000000"/>
              </a:solidFill>
              <a:latin typeface="Acme"/>
              <a:ea typeface="Acme"/>
              <a:cs typeface="Acme"/>
              <a:sym typeface="Acme"/>
            </a:endParaRPr>
          </a:p>
          <a:p>
            <a:pPr marL="0" lvl="0" indent="0" algn="l" rtl="0">
              <a:spcBef>
                <a:spcPts val="1600"/>
              </a:spcBef>
              <a:spcAft>
                <a:spcPts val="0"/>
              </a:spcAft>
              <a:buNone/>
            </a:pPr>
            <a:r>
              <a:rPr lang="en">
                <a:solidFill>
                  <a:srgbClr val="000000"/>
                </a:solidFill>
                <a:latin typeface="Acme"/>
                <a:ea typeface="Acme"/>
                <a:cs typeface="Acme"/>
                <a:sym typeface="Acme"/>
              </a:rPr>
              <a:t>There are instructions for students on the following three slides. Digital, printable, or drawing.  This can also be a fun group project during class, using poster board. </a:t>
            </a:r>
            <a:endParaRPr>
              <a:solidFill>
                <a:srgbClr val="000000"/>
              </a:solidFill>
              <a:latin typeface="Acme"/>
              <a:ea typeface="Acme"/>
              <a:cs typeface="Acme"/>
              <a:sym typeface="Acme"/>
            </a:endParaRPr>
          </a:p>
          <a:p>
            <a:pPr marL="0" lvl="0" indent="0" algn="l" rtl="0">
              <a:spcBef>
                <a:spcPts val="1600"/>
              </a:spcBef>
              <a:spcAft>
                <a:spcPts val="1600"/>
              </a:spcAft>
              <a:buNone/>
            </a:pPr>
            <a:r>
              <a:rPr lang="en">
                <a:solidFill>
                  <a:srgbClr val="000000"/>
                </a:solidFill>
                <a:latin typeface="Acme"/>
                <a:ea typeface="Acme"/>
                <a:cs typeface="Acme"/>
                <a:sym typeface="Acme"/>
              </a:rPr>
              <a:t>Students are to compare the parts of a cell to the parts and apps of a cell phone.  They must first look up definitions of the human cell, then compare each component to apps or features/ accessories of a cell phone. You can grade as a project, or not be graded at all and used as an activity.  Have fun!!    An example is on the last slide.</a:t>
            </a:r>
            <a:endParaRPr>
              <a:solidFill>
                <a:srgbClr val="000000"/>
              </a:solidFill>
              <a:latin typeface="Acme"/>
              <a:ea typeface="Acme"/>
              <a:cs typeface="Acme"/>
              <a:sym typeface="Acme"/>
            </a:endParaRPr>
          </a:p>
        </p:txBody>
      </p:sp>
      <p:pic>
        <p:nvPicPr>
          <p:cNvPr id="56" name="Google Shape;56;p13"/>
          <p:cNvPicPr preferRelativeResize="0"/>
          <p:nvPr/>
        </p:nvPicPr>
        <p:blipFill>
          <a:blip r:embed="rId3">
            <a:alphaModFix/>
          </a:blip>
          <a:stretch>
            <a:fillRect/>
          </a:stretch>
        </p:blipFill>
        <p:spPr>
          <a:xfrm>
            <a:off x="6670925" y="4180100"/>
            <a:ext cx="1845825" cy="77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cme"/>
                <a:ea typeface="Acme"/>
                <a:cs typeface="Acme"/>
                <a:sym typeface="Acme"/>
              </a:rPr>
              <a:t>STUDENT INSTRUCTIONS: </a:t>
            </a:r>
            <a:endParaRPr>
              <a:latin typeface="Acme"/>
              <a:ea typeface="Acme"/>
              <a:cs typeface="Acme"/>
              <a:sym typeface="Acme"/>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Acme"/>
                <a:ea typeface="Acme"/>
                <a:cs typeface="Acme"/>
                <a:sym typeface="Acme"/>
              </a:rPr>
              <a:t>Cell vs. Cell</a:t>
            </a:r>
            <a:endParaRPr sz="2400" b="1">
              <a:latin typeface="Acme"/>
              <a:ea typeface="Acme"/>
              <a:cs typeface="Acme"/>
              <a:sym typeface="Acme"/>
            </a:endParaRPr>
          </a:p>
          <a:p>
            <a:pPr marL="0" lvl="0" indent="0" algn="l" rtl="0">
              <a:spcBef>
                <a:spcPts val="1600"/>
              </a:spcBef>
              <a:spcAft>
                <a:spcPts val="0"/>
              </a:spcAft>
              <a:buNone/>
            </a:pPr>
            <a:r>
              <a:rPr lang="en" sz="2400" b="1">
                <a:latin typeface="Acme"/>
                <a:ea typeface="Acme"/>
                <a:cs typeface="Acme"/>
                <a:sym typeface="Acme"/>
              </a:rPr>
              <a:t>Have you ever thought about how similar cell phones and apps could be compared to a human cell? Look up the definitions of each cell component. Then use the different apps/ cell phone components to make a comparison to each part of the human cell and it’s function. </a:t>
            </a:r>
            <a:endParaRPr sz="2400" b="1">
              <a:latin typeface="Acme"/>
              <a:ea typeface="Acme"/>
              <a:cs typeface="Acme"/>
              <a:sym typeface="Acme"/>
            </a:endParaRPr>
          </a:p>
          <a:p>
            <a:pPr marL="0" lvl="0" indent="0" algn="l" rtl="0">
              <a:spcBef>
                <a:spcPts val="1600"/>
              </a:spcBef>
              <a:spcAft>
                <a:spcPts val="1600"/>
              </a:spcAft>
              <a:buNone/>
            </a:pPr>
            <a:endParaRPr sz="2400">
              <a:latin typeface="Acme"/>
              <a:ea typeface="Acme"/>
              <a:cs typeface="Acme"/>
              <a:sym typeface="Acm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cme"/>
                <a:ea typeface="Acme"/>
                <a:cs typeface="Acme"/>
                <a:sym typeface="Acme"/>
              </a:rPr>
              <a:t>STUDENT INSTRUCTIONS-CONT. </a:t>
            </a:r>
            <a:endParaRPr>
              <a:latin typeface="Acme"/>
              <a:ea typeface="Acme"/>
              <a:cs typeface="Acme"/>
              <a:sym typeface="Acme"/>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u="sng">
                <a:solidFill>
                  <a:srgbClr val="000000"/>
                </a:solidFill>
                <a:latin typeface="Acme"/>
                <a:ea typeface="Acme"/>
                <a:cs typeface="Acme"/>
                <a:sym typeface="Acme"/>
              </a:rPr>
              <a:t>Variations: </a:t>
            </a:r>
            <a:endParaRPr i="1" u="sng">
              <a:solidFill>
                <a:srgbClr val="000000"/>
              </a:solidFill>
              <a:latin typeface="Acme"/>
              <a:ea typeface="Acme"/>
              <a:cs typeface="Acme"/>
              <a:sym typeface="Acme"/>
            </a:endParaRPr>
          </a:p>
          <a:p>
            <a:pPr marL="0" lvl="0" indent="0" algn="l" rtl="0">
              <a:spcBef>
                <a:spcPts val="1600"/>
              </a:spcBef>
              <a:spcAft>
                <a:spcPts val="0"/>
              </a:spcAft>
              <a:buNone/>
            </a:pPr>
            <a:r>
              <a:rPr lang="en">
                <a:solidFill>
                  <a:srgbClr val="000000"/>
                </a:solidFill>
                <a:latin typeface="Acme"/>
                <a:ea typeface="Acme"/>
                <a:cs typeface="Acme"/>
                <a:sym typeface="Acme"/>
              </a:rPr>
              <a:t>Digital- Students make a copy of slides. “Add slide” for your vocabulary terms and definitions. </a:t>
            </a:r>
            <a:endParaRPr>
              <a:solidFill>
                <a:srgbClr val="000000"/>
              </a:solidFill>
              <a:latin typeface="Acme"/>
              <a:ea typeface="Acme"/>
              <a:cs typeface="Acme"/>
              <a:sym typeface="Acme"/>
            </a:endParaRPr>
          </a:p>
          <a:p>
            <a:pPr marL="0" lvl="0" indent="0" algn="l" rtl="0">
              <a:spcBef>
                <a:spcPts val="1600"/>
              </a:spcBef>
              <a:spcAft>
                <a:spcPts val="0"/>
              </a:spcAft>
              <a:buNone/>
            </a:pPr>
            <a:r>
              <a:rPr lang="en">
                <a:solidFill>
                  <a:srgbClr val="000000"/>
                </a:solidFill>
                <a:latin typeface="Acme"/>
                <a:ea typeface="Acme"/>
                <a:cs typeface="Acme"/>
                <a:sym typeface="Acme"/>
              </a:rPr>
              <a:t>Copy/paste icons into cell phone (you will have to adjust the image sizes). You can find your own by clicking “insert,” “image,” “search the web,” and enter specifics for what you are looking for, click on the image, and at the bottom, choose “insert.” Drag the corners of the box to the size you need.  </a:t>
            </a:r>
            <a:endParaRPr>
              <a:solidFill>
                <a:srgbClr val="000000"/>
              </a:solidFill>
              <a:latin typeface="Acme"/>
              <a:ea typeface="Acme"/>
              <a:cs typeface="Acme"/>
              <a:sym typeface="Acme"/>
            </a:endParaRPr>
          </a:p>
          <a:p>
            <a:pPr marL="0" lvl="0" indent="0" algn="l" rtl="0">
              <a:spcBef>
                <a:spcPts val="1600"/>
              </a:spcBef>
              <a:spcAft>
                <a:spcPts val="1600"/>
              </a:spcAft>
              <a:buNone/>
            </a:pPr>
            <a:r>
              <a:rPr lang="en">
                <a:solidFill>
                  <a:srgbClr val="000000"/>
                </a:solidFill>
                <a:latin typeface="Acme"/>
                <a:ea typeface="Acme"/>
                <a:cs typeface="Acme"/>
                <a:sym typeface="Acme"/>
              </a:rPr>
              <a:t>Use the toolbox bar to insert lines and text boxes to explain which cell part you are referring to, and why it can be compared to the cell component. </a:t>
            </a:r>
            <a:endParaRPr>
              <a:solidFill>
                <a:srgbClr val="000000"/>
              </a:solidFill>
              <a:latin typeface="Acme"/>
              <a:ea typeface="Acme"/>
              <a:cs typeface="Acme"/>
              <a:sym typeface="Acm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cme"/>
                <a:ea typeface="Acme"/>
                <a:cs typeface="Acme"/>
                <a:sym typeface="Acme"/>
              </a:rPr>
              <a:t>STUDENT INSTRUCTION CONT. </a:t>
            </a:r>
            <a:endParaRPr>
              <a:latin typeface="Acme"/>
              <a:ea typeface="Acme"/>
              <a:cs typeface="Acme"/>
              <a:sym typeface="Acme"/>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u="sng">
                <a:solidFill>
                  <a:srgbClr val="000000"/>
                </a:solidFill>
                <a:latin typeface="Acme"/>
                <a:ea typeface="Acme"/>
                <a:cs typeface="Acme"/>
                <a:sym typeface="Acme"/>
              </a:rPr>
              <a:t>Variation 2</a:t>
            </a:r>
            <a:r>
              <a:rPr lang="en">
                <a:solidFill>
                  <a:srgbClr val="000000"/>
                </a:solidFill>
                <a:latin typeface="Acme"/>
                <a:ea typeface="Acme"/>
                <a:cs typeface="Acme"/>
                <a:sym typeface="Acme"/>
              </a:rPr>
              <a:t>: Print and cut image and icons.  Follow instructions on slide 3 for cell phone icon/ component comparison. </a:t>
            </a:r>
            <a:endParaRPr>
              <a:solidFill>
                <a:srgbClr val="000000"/>
              </a:solidFill>
              <a:latin typeface="Acme"/>
              <a:ea typeface="Acme"/>
              <a:cs typeface="Acme"/>
              <a:sym typeface="Acme"/>
            </a:endParaRPr>
          </a:p>
          <a:p>
            <a:pPr marL="0" lvl="0" indent="0" algn="l" rtl="0">
              <a:spcBef>
                <a:spcPts val="1600"/>
              </a:spcBef>
              <a:spcAft>
                <a:spcPts val="0"/>
              </a:spcAft>
              <a:buNone/>
            </a:pPr>
            <a:endParaRPr>
              <a:solidFill>
                <a:srgbClr val="000000"/>
              </a:solidFill>
              <a:latin typeface="Acme"/>
              <a:ea typeface="Acme"/>
              <a:cs typeface="Acme"/>
              <a:sym typeface="Acme"/>
            </a:endParaRPr>
          </a:p>
          <a:p>
            <a:pPr marL="0" lvl="0" indent="0" algn="l" rtl="0">
              <a:spcBef>
                <a:spcPts val="1600"/>
              </a:spcBef>
              <a:spcAft>
                <a:spcPts val="1600"/>
              </a:spcAft>
              <a:buNone/>
            </a:pPr>
            <a:r>
              <a:rPr lang="en" i="1" u="sng">
                <a:solidFill>
                  <a:srgbClr val="000000"/>
                </a:solidFill>
                <a:latin typeface="Acme"/>
                <a:ea typeface="Acme"/>
                <a:cs typeface="Acme"/>
                <a:sym typeface="Acme"/>
              </a:rPr>
              <a:t>Variation 3</a:t>
            </a:r>
            <a:r>
              <a:rPr lang="en">
                <a:solidFill>
                  <a:srgbClr val="000000"/>
                </a:solidFill>
                <a:latin typeface="Acme"/>
                <a:ea typeface="Acme"/>
                <a:cs typeface="Acme"/>
                <a:sym typeface="Acme"/>
              </a:rPr>
              <a:t>: MAKE YOUR OWN! Use paper, markers, etc., to create your own cell phone and draw the components and apps.  Draw a line from each one to your explanation of how it relates to part of a cell. </a:t>
            </a:r>
            <a:endParaRPr>
              <a:solidFill>
                <a:srgbClr val="000000"/>
              </a:solidFill>
              <a:latin typeface="Acme"/>
              <a:ea typeface="Acme"/>
              <a:cs typeface="Acme"/>
              <a:sym typeface="Acm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cme"/>
                <a:ea typeface="Acme"/>
                <a:cs typeface="Acme"/>
                <a:sym typeface="Acme"/>
              </a:rPr>
              <a:t>PARTS OF A CELL</a:t>
            </a:r>
            <a:endParaRPr dirty="0">
              <a:latin typeface="Acme"/>
              <a:ea typeface="Acme"/>
              <a:cs typeface="Acme"/>
              <a:sym typeface="Acme"/>
            </a:endParaRPr>
          </a:p>
          <a:p>
            <a:pPr marL="0" lvl="0" indent="0" algn="l" rtl="0">
              <a:spcBef>
                <a:spcPts val="0"/>
              </a:spcBef>
              <a:spcAft>
                <a:spcPts val="0"/>
              </a:spcAft>
              <a:buNone/>
            </a:pPr>
            <a:endParaRPr dirty="0">
              <a:latin typeface="Acme"/>
              <a:ea typeface="Acme"/>
              <a:cs typeface="Acme"/>
              <a:sym typeface="Acme"/>
            </a:endParaRPr>
          </a:p>
        </p:txBody>
      </p:sp>
      <p:pic>
        <p:nvPicPr>
          <p:cNvPr id="80" name="Google Shape;80;p17"/>
          <p:cNvPicPr preferRelativeResize="0"/>
          <p:nvPr/>
        </p:nvPicPr>
        <p:blipFill>
          <a:blip r:embed="rId3">
            <a:alphaModFix/>
          </a:blip>
          <a:stretch>
            <a:fillRect/>
          </a:stretch>
        </p:blipFill>
        <p:spPr>
          <a:xfrm>
            <a:off x="2582375" y="1140925"/>
            <a:ext cx="3979251" cy="3880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307137" y="2914211"/>
            <a:ext cx="1029901" cy="1002064"/>
          </a:xfrm>
          <a:prstGeom prst="rect">
            <a:avLst/>
          </a:prstGeom>
          <a:noFill/>
          <a:ln>
            <a:noFill/>
          </a:ln>
        </p:spPr>
      </p:pic>
      <p:pic>
        <p:nvPicPr>
          <p:cNvPr id="86" name="Google Shape;86;p18"/>
          <p:cNvPicPr preferRelativeResize="0"/>
          <p:nvPr/>
        </p:nvPicPr>
        <p:blipFill>
          <a:blip r:embed="rId4">
            <a:alphaModFix/>
          </a:blip>
          <a:stretch>
            <a:fillRect/>
          </a:stretch>
        </p:blipFill>
        <p:spPr>
          <a:xfrm>
            <a:off x="123713" y="72400"/>
            <a:ext cx="1446825" cy="1446825"/>
          </a:xfrm>
          <a:prstGeom prst="rect">
            <a:avLst/>
          </a:prstGeom>
          <a:noFill/>
          <a:ln>
            <a:noFill/>
          </a:ln>
        </p:spPr>
      </p:pic>
      <p:pic>
        <p:nvPicPr>
          <p:cNvPr id="87" name="Google Shape;87;p18"/>
          <p:cNvPicPr preferRelativeResize="0"/>
          <p:nvPr/>
        </p:nvPicPr>
        <p:blipFill>
          <a:blip r:embed="rId5">
            <a:alphaModFix/>
          </a:blip>
          <a:stretch>
            <a:fillRect/>
          </a:stretch>
        </p:blipFill>
        <p:spPr>
          <a:xfrm>
            <a:off x="1545512" y="2757600"/>
            <a:ext cx="1079974" cy="1079974"/>
          </a:xfrm>
          <a:prstGeom prst="rect">
            <a:avLst/>
          </a:prstGeom>
          <a:noFill/>
          <a:ln>
            <a:noFill/>
          </a:ln>
        </p:spPr>
      </p:pic>
      <p:pic>
        <p:nvPicPr>
          <p:cNvPr id="88" name="Google Shape;88;p18"/>
          <p:cNvPicPr preferRelativeResize="0"/>
          <p:nvPr/>
        </p:nvPicPr>
        <p:blipFill>
          <a:blip r:embed="rId6">
            <a:alphaModFix/>
          </a:blip>
          <a:stretch>
            <a:fillRect/>
          </a:stretch>
        </p:blipFill>
        <p:spPr>
          <a:xfrm>
            <a:off x="220375" y="4021725"/>
            <a:ext cx="1203425" cy="1203425"/>
          </a:xfrm>
          <a:prstGeom prst="rect">
            <a:avLst/>
          </a:prstGeom>
          <a:noFill/>
          <a:ln>
            <a:noFill/>
          </a:ln>
        </p:spPr>
      </p:pic>
      <p:pic>
        <p:nvPicPr>
          <p:cNvPr id="89" name="Google Shape;89;p18"/>
          <p:cNvPicPr preferRelativeResize="0"/>
          <p:nvPr/>
        </p:nvPicPr>
        <p:blipFill>
          <a:blip r:embed="rId7">
            <a:alphaModFix/>
          </a:blip>
          <a:stretch>
            <a:fillRect/>
          </a:stretch>
        </p:blipFill>
        <p:spPr>
          <a:xfrm>
            <a:off x="1570538" y="1519226"/>
            <a:ext cx="1029901" cy="1029901"/>
          </a:xfrm>
          <a:prstGeom prst="rect">
            <a:avLst/>
          </a:prstGeom>
          <a:noFill/>
          <a:ln>
            <a:noFill/>
          </a:ln>
        </p:spPr>
      </p:pic>
      <p:pic>
        <p:nvPicPr>
          <p:cNvPr id="90" name="Google Shape;90;p18"/>
          <p:cNvPicPr preferRelativeResize="0"/>
          <p:nvPr/>
        </p:nvPicPr>
        <p:blipFill>
          <a:blip r:embed="rId8">
            <a:alphaModFix/>
          </a:blip>
          <a:stretch>
            <a:fillRect/>
          </a:stretch>
        </p:blipFill>
        <p:spPr>
          <a:xfrm>
            <a:off x="229501" y="1564343"/>
            <a:ext cx="1109975" cy="1109975"/>
          </a:xfrm>
          <a:prstGeom prst="rect">
            <a:avLst/>
          </a:prstGeom>
          <a:noFill/>
          <a:ln>
            <a:noFill/>
          </a:ln>
        </p:spPr>
      </p:pic>
      <p:pic>
        <p:nvPicPr>
          <p:cNvPr id="91" name="Google Shape;91;p18"/>
          <p:cNvPicPr preferRelativeResize="0"/>
          <p:nvPr/>
        </p:nvPicPr>
        <p:blipFill>
          <a:blip r:embed="rId9">
            <a:alphaModFix/>
          </a:blip>
          <a:stretch>
            <a:fillRect/>
          </a:stretch>
        </p:blipFill>
        <p:spPr>
          <a:xfrm>
            <a:off x="2973800" y="255813"/>
            <a:ext cx="1079975" cy="1079975"/>
          </a:xfrm>
          <a:prstGeom prst="rect">
            <a:avLst/>
          </a:prstGeom>
          <a:noFill/>
          <a:ln>
            <a:noFill/>
          </a:ln>
        </p:spPr>
      </p:pic>
      <p:pic>
        <p:nvPicPr>
          <p:cNvPr id="92" name="Google Shape;92;p18"/>
          <p:cNvPicPr preferRelativeResize="0"/>
          <p:nvPr/>
        </p:nvPicPr>
        <p:blipFill>
          <a:blip r:embed="rId10">
            <a:alphaModFix/>
          </a:blip>
          <a:stretch>
            <a:fillRect/>
          </a:stretch>
        </p:blipFill>
        <p:spPr>
          <a:xfrm>
            <a:off x="1545508" y="280856"/>
            <a:ext cx="1079975" cy="1029906"/>
          </a:xfrm>
          <a:prstGeom prst="rect">
            <a:avLst/>
          </a:prstGeom>
          <a:noFill/>
          <a:ln>
            <a:noFill/>
          </a:ln>
        </p:spPr>
      </p:pic>
      <p:pic>
        <p:nvPicPr>
          <p:cNvPr id="93" name="Google Shape;93;p18"/>
          <p:cNvPicPr preferRelativeResize="0"/>
          <p:nvPr/>
        </p:nvPicPr>
        <p:blipFill>
          <a:blip r:embed="rId11">
            <a:alphaModFix/>
          </a:blip>
          <a:stretch>
            <a:fillRect/>
          </a:stretch>
        </p:blipFill>
        <p:spPr>
          <a:xfrm>
            <a:off x="2958800" y="1634919"/>
            <a:ext cx="1109976" cy="959355"/>
          </a:xfrm>
          <a:prstGeom prst="rect">
            <a:avLst/>
          </a:prstGeom>
          <a:noFill/>
          <a:ln>
            <a:noFill/>
          </a:ln>
        </p:spPr>
      </p:pic>
      <p:pic>
        <p:nvPicPr>
          <p:cNvPr id="94" name="Google Shape;94;p18"/>
          <p:cNvPicPr preferRelativeResize="0"/>
          <p:nvPr/>
        </p:nvPicPr>
        <p:blipFill>
          <a:blip r:embed="rId12">
            <a:alphaModFix/>
          </a:blip>
          <a:stretch>
            <a:fillRect/>
          </a:stretch>
        </p:blipFill>
        <p:spPr>
          <a:xfrm>
            <a:off x="1570550" y="4046050"/>
            <a:ext cx="1079975" cy="1079975"/>
          </a:xfrm>
          <a:prstGeom prst="rect">
            <a:avLst/>
          </a:prstGeom>
          <a:noFill/>
          <a:ln>
            <a:noFill/>
          </a:ln>
        </p:spPr>
      </p:pic>
      <p:pic>
        <p:nvPicPr>
          <p:cNvPr id="95" name="Google Shape;95;p18"/>
          <p:cNvPicPr preferRelativeResize="0"/>
          <p:nvPr/>
        </p:nvPicPr>
        <p:blipFill rotWithShape="1">
          <a:blip r:embed="rId13">
            <a:alphaModFix/>
          </a:blip>
          <a:srcRect l="-123501" t="33489" r="164922" b="4743"/>
          <a:stretch/>
        </p:blipFill>
        <p:spPr>
          <a:xfrm>
            <a:off x="3130470" y="4021725"/>
            <a:ext cx="1029901" cy="1203424"/>
          </a:xfrm>
          <a:prstGeom prst="rect">
            <a:avLst/>
          </a:prstGeom>
          <a:noFill/>
          <a:ln>
            <a:noFill/>
          </a:ln>
        </p:spPr>
      </p:pic>
      <p:pic>
        <p:nvPicPr>
          <p:cNvPr id="96" name="Google Shape;96;p18"/>
          <p:cNvPicPr preferRelativeResize="0"/>
          <p:nvPr/>
        </p:nvPicPr>
        <p:blipFill>
          <a:blip r:embed="rId14">
            <a:alphaModFix/>
          </a:blip>
          <a:stretch>
            <a:fillRect/>
          </a:stretch>
        </p:blipFill>
        <p:spPr>
          <a:xfrm>
            <a:off x="3065682" y="2737337"/>
            <a:ext cx="1029900" cy="1141326"/>
          </a:xfrm>
          <a:prstGeom prst="rect">
            <a:avLst/>
          </a:prstGeom>
          <a:noFill/>
          <a:ln>
            <a:noFill/>
          </a:ln>
        </p:spPr>
      </p:pic>
      <p:pic>
        <p:nvPicPr>
          <p:cNvPr id="97" name="Google Shape;97;p18"/>
          <p:cNvPicPr preferRelativeResize="0"/>
          <p:nvPr/>
        </p:nvPicPr>
        <p:blipFill>
          <a:blip r:embed="rId15">
            <a:alphaModFix/>
          </a:blip>
          <a:stretch>
            <a:fillRect/>
          </a:stretch>
        </p:blipFill>
        <p:spPr>
          <a:xfrm>
            <a:off x="4287250" y="1472499"/>
            <a:ext cx="1203425" cy="1203425"/>
          </a:xfrm>
          <a:prstGeom prst="rect">
            <a:avLst/>
          </a:prstGeom>
          <a:noFill/>
          <a:ln>
            <a:noFill/>
          </a:ln>
        </p:spPr>
      </p:pic>
      <p:pic>
        <p:nvPicPr>
          <p:cNvPr id="98" name="Google Shape;98;p18"/>
          <p:cNvPicPr preferRelativeResize="0"/>
          <p:nvPr/>
        </p:nvPicPr>
        <p:blipFill>
          <a:blip r:embed="rId16">
            <a:alphaModFix/>
          </a:blip>
          <a:stretch>
            <a:fillRect/>
          </a:stretch>
        </p:blipFill>
        <p:spPr>
          <a:xfrm>
            <a:off x="4375407" y="217297"/>
            <a:ext cx="1109975" cy="1109975"/>
          </a:xfrm>
          <a:prstGeom prst="rect">
            <a:avLst/>
          </a:prstGeom>
          <a:noFill/>
          <a:ln>
            <a:noFill/>
          </a:ln>
        </p:spPr>
      </p:pic>
      <p:pic>
        <p:nvPicPr>
          <p:cNvPr id="99" name="Google Shape;99;p18"/>
          <p:cNvPicPr preferRelativeResize="0"/>
          <p:nvPr/>
        </p:nvPicPr>
        <p:blipFill>
          <a:blip r:embed="rId17">
            <a:alphaModFix/>
          </a:blip>
          <a:stretch>
            <a:fillRect/>
          </a:stretch>
        </p:blipFill>
        <p:spPr>
          <a:xfrm>
            <a:off x="3025638" y="3916275"/>
            <a:ext cx="1109975" cy="1109975"/>
          </a:xfrm>
          <a:prstGeom prst="rect">
            <a:avLst/>
          </a:prstGeom>
          <a:noFill/>
          <a:ln>
            <a:noFill/>
          </a:ln>
        </p:spPr>
      </p:pic>
      <p:pic>
        <p:nvPicPr>
          <p:cNvPr id="100" name="Google Shape;100;p18"/>
          <p:cNvPicPr preferRelativeResize="0"/>
          <p:nvPr/>
        </p:nvPicPr>
        <p:blipFill>
          <a:blip r:embed="rId18">
            <a:alphaModFix/>
          </a:blip>
          <a:stretch>
            <a:fillRect/>
          </a:stretch>
        </p:blipFill>
        <p:spPr>
          <a:xfrm>
            <a:off x="6187463" y="190500"/>
            <a:ext cx="2466975" cy="4762500"/>
          </a:xfrm>
          <a:prstGeom prst="rect">
            <a:avLst/>
          </a:prstGeom>
          <a:noFill/>
          <a:ln>
            <a:noFill/>
          </a:ln>
        </p:spPr>
      </p:pic>
      <p:pic>
        <p:nvPicPr>
          <p:cNvPr id="101" name="Google Shape;101;p18"/>
          <p:cNvPicPr preferRelativeResize="0"/>
          <p:nvPr/>
        </p:nvPicPr>
        <p:blipFill>
          <a:blip r:embed="rId19">
            <a:alphaModFix/>
          </a:blip>
          <a:stretch>
            <a:fillRect/>
          </a:stretch>
        </p:blipFill>
        <p:spPr>
          <a:xfrm>
            <a:off x="4347306" y="2806071"/>
            <a:ext cx="915425" cy="915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05"/>
        <p:cNvGrpSpPr/>
        <p:nvPr/>
      </p:nvGrpSpPr>
      <p:grpSpPr>
        <a:xfrm>
          <a:off x="0" y="0"/>
          <a:ext cx="0" cy="0"/>
          <a:chOff x="0" y="0"/>
          <a:chExt cx="0" cy="0"/>
        </a:xfrm>
      </p:grpSpPr>
      <p:sp>
        <p:nvSpPr>
          <p:cNvPr id="106" name="Google Shape;106;p19"/>
          <p:cNvSpPr txBox="1"/>
          <p:nvPr/>
        </p:nvSpPr>
        <p:spPr>
          <a:xfrm>
            <a:off x="446600" y="415800"/>
            <a:ext cx="4419600" cy="8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cme"/>
                <a:ea typeface="Acme"/>
                <a:cs typeface="Acme"/>
                <a:sym typeface="Acme"/>
              </a:rPr>
              <a:t>Other cell phone components-</a:t>
            </a:r>
            <a:endParaRPr sz="1800">
              <a:latin typeface="Acme"/>
              <a:ea typeface="Acme"/>
              <a:cs typeface="Acme"/>
              <a:sym typeface="Acme"/>
            </a:endParaRPr>
          </a:p>
        </p:txBody>
      </p:sp>
      <p:pic>
        <p:nvPicPr>
          <p:cNvPr id="107" name="Google Shape;107;p19"/>
          <p:cNvPicPr preferRelativeResize="0"/>
          <p:nvPr/>
        </p:nvPicPr>
        <p:blipFill>
          <a:blip r:embed="rId3">
            <a:alphaModFix/>
          </a:blip>
          <a:stretch>
            <a:fillRect/>
          </a:stretch>
        </p:blipFill>
        <p:spPr>
          <a:xfrm>
            <a:off x="2754975" y="1215800"/>
            <a:ext cx="1879064" cy="1253400"/>
          </a:xfrm>
          <a:prstGeom prst="rect">
            <a:avLst/>
          </a:prstGeom>
          <a:noFill/>
          <a:ln>
            <a:noFill/>
          </a:ln>
        </p:spPr>
      </p:pic>
      <p:pic>
        <p:nvPicPr>
          <p:cNvPr id="108" name="Google Shape;108;p19"/>
          <p:cNvPicPr preferRelativeResize="0"/>
          <p:nvPr/>
        </p:nvPicPr>
        <p:blipFill>
          <a:blip r:embed="rId4">
            <a:alphaModFix/>
          </a:blip>
          <a:stretch>
            <a:fillRect/>
          </a:stretch>
        </p:blipFill>
        <p:spPr>
          <a:xfrm>
            <a:off x="5156050" y="1165825"/>
            <a:ext cx="1353350" cy="1353350"/>
          </a:xfrm>
          <a:prstGeom prst="rect">
            <a:avLst/>
          </a:prstGeom>
          <a:noFill/>
          <a:ln>
            <a:noFill/>
          </a:ln>
        </p:spPr>
      </p:pic>
      <p:sp>
        <p:nvSpPr>
          <p:cNvPr id="109" name="Google Shape;109;p19"/>
          <p:cNvSpPr txBox="1"/>
          <p:nvPr/>
        </p:nvSpPr>
        <p:spPr>
          <a:xfrm>
            <a:off x="1170350" y="2556350"/>
            <a:ext cx="10935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cme"/>
                <a:ea typeface="Acme"/>
                <a:cs typeface="Acme"/>
                <a:sym typeface="Acme"/>
              </a:rPr>
              <a:t>Battery</a:t>
            </a:r>
            <a:endParaRPr sz="1800">
              <a:latin typeface="Acme"/>
              <a:ea typeface="Acme"/>
              <a:cs typeface="Acme"/>
              <a:sym typeface="Acme"/>
            </a:endParaRPr>
          </a:p>
        </p:txBody>
      </p:sp>
      <p:sp>
        <p:nvSpPr>
          <p:cNvPr id="110" name="Google Shape;110;p19"/>
          <p:cNvSpPr txBox="1"/>
          <p:nvPr/>
        </p:nvSpPr>
        <p:spPr>
          <a:xfrm>
            <a:off x="3341725" y="2556350"/>
            <a:ext cx="10935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cme"/>
                <a:ea typeface="Acme"/>
                <a:cs typeface="Acme"/>
                <a:sym typeface="Acme"/>
              </a:rPr>
              <a:t>Case</a:t>
            </a:r>
            <a:endParaRPr sz="1800">
              <a:latin typeface="Acme"/>
              <a:ea typeface="Acme"/>
              <a:cs typeface="Acme"/>
              <a:sym typeface="Acme"/>
            </a:endParaRPr>
          </a:p>
        </p:txBody>
      </p:sp>
      <p:sp>
        <p:nvSpPr>
          <p:cNvPr id="111" name="Google Shape;111;p19"/>
          <p:cNvSpPr txBox="1"/>
          <p:nvPr/>
        </p:nvSpPr>
        <p:spPr>
          <a:xfrm>
            <a:off x="5356200" y="2633350"/>
            <a:ext cx="11532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cme"/>
                <a:ea typeface="Acme"/>
                <a:cs typeface="Acme"/>
                <a:sym typeface="Acme"/>
              </a:rPr>
              <a:t>SIM Card</a:t>
            </a:r>
            <a:endParaRPr sz="1800">
              <a:latin typeface="Acme"/>
              <a:ea typeface="Acme"/>
              <a:cs typeface="Acme"/>
              <a:sym typeface="Acme"/>
            </a:endParaRPr>
          </a:p>
        </p:txBody>
      </p:sp>
      <p:pic>
        <p:nvPicPr>
          <p:cNvPr id="112" name="Google Shape;112;p19"/>
          <p:cNvPicPr preferRelativeResize="0"/>
          <p:nvPr/>
        </p:nvPicPr>
        <p:blipFill>
          <a:blip r:embed="rId5">
            <a:alphaModFix/>
          </a:blip>
          <a:stretch>
            <a:fillRect/>
          </a:stretch>
        </p:blipFill>
        <p:spPr>
          <a:xfrm>
            <a:off x="1218553" y="1132695"/>
            <a:ext cx="567825" cy="141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NEXT SLIDE IS THE KEY</a:t>
            </a:r>
            <a:endParaRPr/>
          </a:p>
        </p:txBody>
      </p:sp>
      <p:sp>
        <p:nvSpPr>
          <p:cNvPr id="118" name="Google Shape;118;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Stop Here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3600713" y="190500"/>
            <a:ext cx="2466975" cy="4762500"/>
          </a:xfrm>
          <a:prstGeom prst="rect">
            <a:avLst/>
          </a:prstGeom>
          <a:noFill/>
          <a:ln>
            <a:noFill/>
          </a:ln>
        </p:spPr>
      </p:pic>
      <p:pic>
        <p:nvPicPr>
          <p:cNvPr id="124" name="Google Shape;124;p21"/>
          <p:cNvPicPr preferRelativeResize="0"/>
          <p:nvPr/>
        </p:nvPicPr>
        <p:blipFill>
          <a:blip r:embed="rId4">
            <a:alphaModFix/>
          </a:blip>
          <a:stretch>
            <a:fillRect/>
          </a:stretch>
        </p:blipFill>
        <p:spPr>
          <a:xfrm>
            <a:off x="2885275" y="262744"/>
            <a:ext cx="922849" cy="615569"/>
          </a:xfrm>
          <a:prstGeom prst="rect">
            <a:avLst/>
          </a:prstGeom>
          <a:noFill/>
          <a:ln>
            <a:noFill/>
          </a:ln>
        </p:spPr>
      </p:pic>
      <p:pic>
        <p:nvPicPr>
          <p:cNvPr id="125" name="Google Shape;125;p21"/>
          <p:cNvPicPr preferRelativeResize="0"/>
          <p:nvPr/>
        </p:nvPicPr>
        <p:blipFill>
          <a:blip r:embed="rId5">
            <a:alphaModFix/>
          </a:blip>
          <a:stretch>
            <a:fillRect/>
          </a:stretch>
        </p:blipFill>
        <p:spPr>
          <a:xfrm>
            <a:off x="5805488" y="1134125"/>
            <a:ext cx="682825" cy="682825"/>
          </a:xfrm>
          <a:prstGeom prst="rect">
            <a:avLst/>
          </a:prstGeom>
          <a:noFill/>
          <a:ln>
            <a:noFill/>
          </a:ln>
        </p:spPr>
      </p:pic>
      <p:sp>
        <p:nvSpPr>
          <p:cNvPr id="126" name="Google Shape;126;p21"/>
          <p:cNvSpPr txBox="1"/>
          <p:nvPr/>
        </p:nvSpPr>
        <p:spPr>
          <a:xfrm>
            <a:off x="2946700" y="722725"/>
            <a:ext cx="9240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cme"/>
                <a:ea typeface="Acme"/>
                <a:cs typeface="Acme"/>
                <a:sym typeface="Acme"/>
              </a:rPr>
              <a:t>Case</a:t>
            </a:r>
            <a:endParaRPr sz="1800">
              <a:latin typeface="Acme"/>
              <a:ea typeface="Acme"/>
              <a:cs typeface="Acme"/>
              <a:sym typeface="Acme"/>
            </a:endParaRPr>
          </a:p>
        </p:txBody>
      </p:sp>
      <p:sp>
        <p:nvSpPr>
          <p:cNvPr id="127" name="Google Shape;127;p21"/>
          <p:cNvSpPr txBox="1"/>
          <p:nvPr/>
        </p:nvSpPr>
        <p:spPr>
          <a:xfrm>
            <a:off x="5896225" y="1134125"/>
            <a:ext cx="7974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Acme"/>
                <a:ea typeface="Acme"/>
                <a:cs typeface="Acme"/>
                <a:sym typeface="Acme"/>
              </a:rPr>
              <a:t>SIM Card</a:t>
            </a:r>
            <a:endParaRPr sz="1800" dirty="0">
              <a:latin typeface="Acme"/>
              <a:ea typeface="Acme"/>
              <a:cs typeface="Acme"/>
              <a:sym typeface="Acme"/>
            </a:endParaRPr>
          </a:p>
        </p:txBody>
      </p:sp>
      <p:cxnSp>
        <p:nvCxnSpPr>
          <p:cNvPr id="128" name="Google Shape;128;p21"/>
          <p:cNvCxnSpPr>
            <a:stCxn id="124" idx="1"/>
            <a:endCxn id="129" idx="3"/>
          </p:cNvCxnSpPr>
          <p:nvPr/>
        </p:nvCxnSpPr>
        <p:spPr>
          <a:xfrm rot="10800000">
            <a:off x="1642075" y="570528"/>
            <a:ext cx="1243200" cy="0"/>
          </a:xfrm>
          <a:prstGeom prst="straightConnector1">
            <a:avLst/>
          </a:prstGeom>
          <a:noFill/>
          <a:ln w="9525" cap="flat" cmpd="sng">
            <a:solidFill>
              <a:schemeClr val="dk2"/>
            </a:solidFill>
            <a:prstDash val="solid"/>
            <a:round/>
            <a:headEnd type="none" w="med" len="med"/>
            <a:tailEnd type="none" w="med" len="med"/>
          </a:ln>
        </p:spPr>
      </p:cxnSp>
      <p:sp>
        <p:nvSpPr>
          <p:cNvPr id="129" name="Google Shape;129;p21"/>
          <p:cNvSpPr txBox="1"/>
          <p:nvPr/>
        </p:nvSpPr>
        <p:spPr>
          <a:xfrm>
            <a:off x="209725" y="229138"/>
            <a:ext cx="1432200" cy="682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Case-</a:t>
            </a:r>
            <a:endParaRPr/>
          </a:p>
          <a:p>
            <a:pPr marL="0" lvl="0" indent="0" algn="l" rtl="0">
              <a:spcBef>
                <a:spcPts val="0"/>
              </a:spcBef>
              <a:spcAft>
                <a:spcPts val="0"/>
              </a:spcAft>
              <a:buNone/>
            </a:pPr>
            <a:r>
              <a:rPr lang="en"/>
              <a:t>Cell Membrane </a:t>
            </a:r>
            <a:endParaRPr/>
          </a:p>
        </p:txBody>
      </p:sp>
      <p:pic>
        <p:nvPicPr>
          <p:cNvPr id="130" name="Google Shape;130;p21"/>
          <p:cNvPicPr preferRelativeResize="0"/>
          <p:nvPr/>
        </p:nvPicPr>
        <p:blipFill>
          <a:blip r:embed="rId6">
            <a:alphaModFix/>
          </a:blip>
          <a:stretch>
            <a:fillRect/>
          </a:stretch>
        </p:blipFill>
        <p:spPr>
          <a:xfrm>
            <a:off x="3954520" y="4117582"/>
            <a:ext cx="345727" cy="864325"/>
          </a:xfrm>
          <a:prstGeom prst="rect">
            <a:avLst/>
          </a:prstGeom>
          <a:noFill/>
          <a:ln>
            <a:noFill/>
          </a:ln>
        </p:spPr>
      </p:pic>
      <p:cxnSp>
        <p:nvCxnSpPr>
          <p:cNvPr id="131" name="Google Shape;131;p21"/>
          <p:cNvCxnSpPr/>
          <p:nvPr/>
        </p:nvCxnSpPr>
        <p:spPr>
          <a:xfrm rot="10800000">
            <a:off x="3049445" y="4546445"/>
            <a:ext cx="1120500" cy="40800"/>
          </a:xfrm>
          <a:prstGeom prst="straightConnector1">
            <a:avLst/>
          </a:prstGeom>
          <a:noFill/>
          <a:ln w="9525" cap="flat" cmpd="sng">
            <a:solidFill>
              <a:schemeClr val="dk2"/>
            </a:solidFill>
            <a:prstDash val="solid"/>
            <a:round/>
            <a:headEnd type="none" w="med" len="med"/>
            <a:tailEnd type="none" w="med" len="med"/>
          </a:ln>
        </p:spPr>
      </p:cxnSp>
      <p:sp>
        <p:nvSpPr>
          <p:cNvPr id="132" name="Google Shape;132;p21"/>
          <p:cNvSpPr txBox="1"/>
          <p:nvPr/>
        </p:nvSpPr>
        <p:spPr>
          <a:xfrm>
            <a:off x="1783150" y="4309750"/>
            <a:ext cx="1266300" cy="6156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t>Battery-</a:t>
            </a:r>
            <a:endParaRPr dirty="0"/>
          </a:p>
          <a:p>
            <a:pPr marL="0" lvl="0" indent="0" algn="l" rtl="0">
              <a:spcBef>
                <a:spcPts val="0"/>
              </a:spcBef>
              <a:spcAft>
                <a:spcPts val="0"/>
              </a:spcAft>
              <a:buNone/>
            </a:pPr>
            <a:r>
              <a:rPr lang="en" dirty="0"/>
              <a:t>Mitochondria</a:t>
            </a:r>
            <a:endParaRPr dirty="0"/>
          </a:p>
          <a:p>
            <a:pPr marL="0" lvl="0" indent="0" algn="l" rtl="0">
              <a:spcBef>
                <a:spcPts val="0"/>
              </a:spcBef>
              <a:spcAft>
                <a:spcPts val="0"/>
              </a:spcAft>
              <a:buNone/>
            </a:pPr>
            <a:endParaRPr dirty="0"/>
          </a:p>
        </p:txBody>
      </p:sp>
      <p:pic>
        <p:nvPicPr>
          <p:cNvPr id="133" name="Google Shape;133;p21"/>
          <p:cNvPicPr preferRelativeResize="0"/>
          <p:nvPr/>
        </p:nvPicPr>
        <p:blipFill>
          <a:blip r:embed="rId7">
            <a:alphaModFix/>
          </a:blip>
          <a:stretch>
            <a:fillRect/>
          </a:stretch>
        </p:blipFill>
        <p:spPr>
          <a:xfrm>
            <a:off x="5235075" y="2787475"/>
            <a:ext cx="615575" cy="615575"/>
          </a:xfrm>
          <a:prstGeom prst="rect">
            <a:avLst/>
          </a:prstGeom>
          <a:noFill/>
          <a:ln>
            <a:noFill/>
          </a:ln>
        </p:spPr>
      </p:pic>
      <p:pic>
        <p:nvPicPr>
          <p:cNvPr id="134" name="Google Shape;134;p21"/>
          <p:cNvPicPr preferRelativeResize="0"/>
          <p:nvPr/>
        </p:nvPicPr>
        <p:blipFill>
          <a:blip r:embed="rId8">
            <a:alphaModFix/>
          </a:blip>
          <a:stretch>
            <a:fillRect/>
          </a:stretch>
        </p:blipFill>
        <p:spPr>
          <a:xfrm>
            <a:off x="5280650" y="2088374"/>
            <a:ext cx="615575" cy="615575"/>
          </a:xfrm>
          <a:prstGeom prst="rect">
            <a:avLst/>
          </a:prstGeom>
          <a:noFill/>
          <a:ln>
            <a:noFill/>
          </a:ln>
        </p:spPr>
      </p:pic>
      <p:cxnSp>
        <p:nvCxnSpPr>
          <p:cNvPr id="135" name="Google Shape;135;p21"/>
          <p:cNvCxnSpPr/>
          <p:nvPr/>
        </p:nvCxnSpPr>
        <p:spPr>
          <a:xfrm rot="10800000" flipH="1">
            <a:off x="5762900" y="3117975"/>
            <a:ext cx="1233600" cy="46500"/>
          </a:xfrm>
          <a:prstGeom prst="straightConnector1">
            <a:avLst/>
          </a:prstGeom>
          <a:noFill/>
          <a:ln w="9525" cap="flat" cmpd="sng">
            <a:solidFill>
              <a:schemeClr val="dk2"/>
            </a:solidFill>
            <a:prstDash val="solid"/>
            <a:round/>
            <a:headEnd type="none" w="med" len="med"/>
            <a:tailEnd type="none" w="med" len="med"/>
          </a:ln>
        </p:spPr>
      </p:cxnSp>
      <p:sp>
        <p:nvSpPr>
          <p:cNvPr id="136" name="Google Shape;136;p21"/>
          <p:cNvSpPr txBox="1"/>
          <p:nvPr/>
        </p:nvSpPr>
        <p:spPr>
          <a:xfrm>
            <a:off x="6820250" y="2950350"/>
            <a:ext cx="1352400" cy="505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t>Control Center-</a:t>
            </a:r>
            <a:endParaRPr sz="1300"/>
          </a:p>
          <a:p>
            <a:pPr marL="0" lvl="0" indent="0" algn="l" rtl="0">
              <a:spcBef>
                <a:spcPts val="0"/>
              </a:spcBef>
              <a:spcAft>
                <a:spcPts val="0"/>
              </a:spcAft>
              <a:buNone/>
            </a:pPr>
            <a:r>
              <a:rPr lang="en" sz="1300"/>
              <a:t>Nucleus</a:t>
            </a:r>
            <a:endParaRPr sz="1300"/>
          </a:p>
        </p:txBody>
      </p:sp>
      <p:cxnSp>
        <p:nvCxnSpPr>
          <p:cNvPr id="137" name="Google Shape;137;p21"/>
          <p:cNvCxnSpPr/>
          <p:nvPr/>
        </p:nvCxnSpPr>
        <p:spPr>
          <a:xfrm flipH="1">
            <a:off x="2325325" y="3218525"/>
            <a:ext cx="1848000" cy="30900"/>
          </a:xfrm>
          <a:prstGeom prst="straightConnector1">
            <a:avLst/>
          </a:prstGeom>
          <a:noFill/>
          <a:ln w="9525" cap="flat" cmpd="sng">
            <a:solidFill>
              <a:schemeClr val="dk2"/>
            </a:solidFill>
            <a:prstDash val="solid"/>
            <a:round/>
            <a:headEnd type="none" w="med" len="med"/>
            <a:tailEnd type="none" w="med" len="med"/>
          </a:ln>
        </p:spPr>
      </p:cxnSp>
      <p:sp>
        <p:nvSpPr>
          <p:cNvPr id="138" name="Google Shape;138;p21"/>
          <p:cNvSpPr txBox="1"/>
          <p:nvPr/>
        </p:nvSpPr>
        <p:spPr>
          <a:xfrm>
            <a:off x="431125" y="2753063"/>
            <a:ext cx="1894200" cy="6156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Outside of phone-</a:t>
            </a:r>
            <a:endParaRPr/>
          </a:p>
          <a:p>
            <a:pPr marL="0" lvl="0" indent="0" algn="l" rtl="0">
              <a:spcBef>
                <a:spcPts val="0"/>
              </a:spcBef>
              <a:spcAft>
                <a:spcPts val="0"/>
              </a:spcAft>
              <a:buNone/>
            </a:pPr>
            <a:r>
              <a:rPr lang="en"/>
              <a:t>Cytoplasm </a:t>
            </a:r>
            <a:endParaRPr/>
          </a:p>
        </p:txBody>
      </p:sp>
      <p:pic>
        <p:nvPicPr>
          <p:cNvPr id="139" name="Google Shape;139;p21"/>
          <p:cNvPicPr preferRelativeResize="0"/>
          <p:nvPr/>
        </p:nvPicPr>
        <p:blipFill>
          <a:blip r:embed="rId9">
            <a:alphaModFix/>
          </a:blip>
          <a:stretch>
            <a:fillRect/>
          </a:stretch>
        </p:blipFill>
        <p:spPr>
          <a:xfrm>
            <a:off x="3839975" y="3484825"/>
            <a:ext cx="462000" cy="462000"/>
          </a:xfrm>
          <a:prstGeom prst="rect">
            <a:avLst/>
          </a:prstGeom>
          <a:noFill/>
          <a:ln>
            <a:noFill/>
          </a:ln>
        </p:spPr>
      </p:pic>
      <p:sp>
        <p:nvSpPr>
          <p:cNvPr id="140" name="Google Shape;140;p21"/>
          <p:cNvSpPr txBox="1"/>
          <p:nvPr/>
        </p:nvSpPr>
        <p:spPr>
          <a:xfrm>
            <a:off x="6803600" y="907825"/>
            <a:ext cx="1352400" cy="843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Sim Card-</a:t>
            </a:r>
            <a:endParaRPr sz="1200"/>
          </a:p>
          <a:p>
            <a:pPr marL="0" lvl="0" indent="0" algn="l" rtl="0">
              <a:spcBef>
                <a:spcPts val="0"/>
              </a:spcBef>
              <a:spcAft>
                <a:spcPts val="0"/>
              </a:spcAft>
              <a:buNone/>
            </a:pPr>
            <a:r>
              <a:rPr lang="en" sz="1200"/>
              <a:t>Vacuoles</a:t>
            </a:r>
            <a:endParaRPr sz="1200"/>
          </a:p>
          <a:p>
            <a:pPr marL="0" lvl="0" indent="0" algn="l" rtl="0">
              <a:spcBef>
                <a:spcPts val="0"/>
              </a:spcBef>
              <a:spcAft>
                <a:spcPts val="0"/>
              </a:spcAft>
              <a:buNone/>
            </a:pPr>
            <a:r>
              <a:rPr lang="en" sz="1200"/>
              <a:t>Storage and protection</a:t>
            </a:r>
            <a:endParaRPr sz="1200"/>
          </a:p>
        </p:txBody>
      </p:sp>
      <p:cxnSp>
        <p:nvCxnSpPr>
          <p:cNvPr id="141" name="Google Shape;141;p21"/>
          <p:cNvCxnSpPr>
            <a:stCxn id="140" idx="1"/>
            <a:endCxn id="127" idx="2"/>
          </p:cNvCxnSpPr>
          <p:nvPr/>
        </p:nvCxnSpPr>
        <p:spPr>
          <a:xfrm flipH="1">
            <a:off x="6294800" y="1329775"/>
            <a:ext cx="508800" cy="266400"/>
          </a:xfrm>
          <a:prstGeom prst="straightConnector1">
            <a:avLst/>
          </a:prstGeom>
          <a:noFill/>
          <a:ln w="9525" cap="flat" cmpd="sng">
            <a:solidFill>
              <a:schemeClr val="dk2"/>
            </a:solidFill>
            <a:prstDash val="solid"/>
            <a:round/>
            <a:headEnd type="none" w="med" len="med"/>
            <a:tailEnd type="triangle" w="med" len="med"/>
          </a:ln>
        </p:spPr>
      </p:cxnSp>
      <p:sp>
        <p:nvSpPr>
          <p:cNvPr id="142" name="Google Shape;142;p21"/>
          <p:cNvSpPr txBox="1"/>
          <p:nvPr/>
        </p:nvSpPr>
        <p:spPr>
          <a:xfrm>
            <a:off x="6820250" y="2165750"/>
            <a:ext cx="1352400" cy="538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Apps - Ribosomes</a:t>
            </a:r>
            <a:endParaRPr/>
          </a:p>
        </p:txBody>
      </p:sp>
      <p:cxnSp>
        <p:nvCxnSpPr>
          <p:cNvPr id="143" name="Google Shape;143;p21"/>
          <p:cNvCxnSpPr>
            <a:stCxn id="142" idx="1"/>
            <a:endCxn id="134" idx="3"/>
          </p:cNvCxnSpPr>
          <p:nvPr/>
        </p:nvCxnSpPr>
        <p:spPr>
          <a:xfrm rot="10800000">
            <a:off x="5896250" y="2396150"/>
            <a:ext cx="924000" cy="38700"/>
          </a:xfrm>
          <a:prstGeom prst="straightConnector1">
            <a:avLst/>
          </a:prstGeom>
          <a:noFill/>
          <a:ln w="9525" cap="flat" cmpd="sng">
            <a:solidFill>
              <a:schemeClr val="dk2"/>
            </a:solidFill>
            <a:prstDash val="solid"/>
            <a:round/>
            <a:headEnd type="none" w="med" len="med"/>
            <a:tailEnd type="triangle" w="med" len="med"/>
          </a:ln>
        </p:spPr>
      </p:cxnSp>
      <p:pic>
        <p:nvPicPr>
          <p:cNvPr id="144" name="Google Shape;144;p21"/>
          <p:cNvPicPr preferRelativeResize="0"/>
          <p:nvPr/>
        </p:nvPicPr>
        <p:blipFill>
          <a:blip r:embed="rId10">
            <a:alphaModFix/>
          </a:blip>
          <a:stretch>
            <a:fillRect/>
          </a:stretch>
        </p:blipFill>
        <p:spPr>
          <a:xfrm>
            <a:off x="3843143" y="1881647"/>
            <a:ext cx="568499" cy="553127"/>
          </a:xfrm>
          <a:prstGeom prst="rect">
            <a:avLst/>
          </a:prstGeom>
          <a:noFill/>
          <a:ln>
            <a:noFill/>
          </a:ln>
        </p:spPr>
      </p:pic>
      <p:sp>
        <p:nvSpPr>
          <p:cNvPr id="145" name="Google Shape;145;p21"/>
          <p:cNvSpPr txBox="1"/>
          <p:nvPr/>
        </p:nvSpPr>
        <p:spPr>
          <a:xfrm>
            <a:off x="2026600" y="1889113"/>
            <a:ext cx="1059000" cy="538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App Store-</a:t>
            </a:r>
            <a:endParaRPr/>
          </a:p>
          <a:p>
            <a:pPr marL="0" lvl="0" indent="0" algn="l" rtl="0">
              <a:spcBef>
                <a:spcPts val="0"/>
              </a:spcBef>
              <a:spcAft>
                <a:spcPts val="0"/>
              </a:spcAft>
              <a:buNone/>
            </a:pPr>
            <a:r>
              <a:rPr lang="en"/>
              <a:t>nucleolus</a:t>
            </a:r>
            <a:endParaRPr/>
          </a:p>
        </p:txBody>
      </p:sp>
      <p:cxnSp>
        <p:nvCxnSpPr>
          <p:cNvPr id="146" name="Google Shape;146;p21"/>
          <p:cNvCxnSpPr>
            <a:stCxn id="145" idx="3"/>
            <a:endCxn id="144" idx="1"/>
          </p:cNvCxnSpPr>
          <p:nvPr/>
        </p:nvCxnSpPr>
        <p:spPr>
          <a:xfrm>
            <a:off x="3085600" y="2158213"/>
            <a:ext cx="757500" cy="0"/>
          </a:xfrm>
          <a:prstGeom prst="straightConnector1">
            <a:avLst/>
          </a:prstGeom>
          <a:noFill/>
          <a:ln w="9525" cap="flat" cmpd="sng">
            <a:solidFill>
              <a:schemeClr val="dk2"/>
            </a:solidFill>
            <a:prstDash val="solid"/>
            <a:round/>
            <a:headEnd type="none" w="med" len="med"/>
            <a:tailEnd type="triangle" w="med" len="med"/>
          </a:ln>
        </p:spPr>
      </p:cxnSp>
      <p:pic>
        <p:nvPicPr>
          <p:cNvPr id="147" name="Google Shape;147;p21"/>
          <p:cNvPicPr preferRelativeResize="0"/>
          <p:nvPr/>
        </p:nvPicPr>
        <p:blipFill>
          <a:blip r:embed="rId11">
            <a:alphaModFix/>
          </a:blip>
          <a:stretch>
            <a:fillRect/>
          </a:stretch>
        </p:blipFill>
        <p:spPr>
          <a:xfrm>
            <a:off x="5235075" y="3408027"/>
            <a:ext cx="615575" cy="615598"/>
          </a:xfrm>
          <a:prstGeom prst="rect">
            <a:avLst/>
          </a:prstGeom>
          <a:noFill/>
          <a:ln>
            <a:noFill/>
          </a:ln>
        </p:spPr>
      </p:pic>
      <p:sp>
        <p:nvSpPr>
          <p:cNvPr id="148" name="Google Shape;148;p21"/>
          <p:cNvSpPr txBox="1"/>
          <p:nvPr/>
        </p:nvSpPr>
        <p:spPr>
          <a:xfrm>
            <a:off x="6803600" y="3578575"/>
            <a:ext cx="1352400" cy="553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Entertainment-</a:t>
            </a:r>
            <a:endParaRPr/>
          </a:p>
          <a:p>
            <a:pPr marL="0" lvl="0" indent="0" algn="l" rtl="0">
              <a:spcBef>
                <a:spcPts val="0"/>
              </a:spcBef>
              <a:spcAft>
                <a:spcPts val="0"/>
              </a:spcAft>
              <a:buNone/>
            </a:pPr>
            <a:r>
              <a:rPr lang="en"/>
              <a:t>Protein</a:t>
            </a:r>
            <a:endParaRPr/>
          </a:p>
        </p:txBody>
      </p:sp>
      <p:sp>
        <p:nvSpPr>
          <p:cNvPr id="149" name="Google Shape;149;p21"/>
          <p:cNvSpPr txBox="1"/>
          <p:nvPr/>
        </p:nvSpPr>
        <p:spPr>
          <a:xfrm>
            <a:off x="398100" y="3694400"/>
            <a:ext cx="1894200" cy="538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Electrical wires inside- Endoplasmic reticulum</a:t>
            </a:r>
            <a:endParaRPr sz="1300" dirty="0"/>
          </a:p>
        </p:txBody>
      </p:sp>
      <p:pic>
        <p:nvPicPr>
          <p:cNvPr id="150" name="Google Shape;150;p21"/>
          <p:cNvPicPr preferRelativeResize="0"/>
          <p:nvPr/>
        </p:nvPicPr>
        <p:blipFill>
          <a:blip r:embed="rId12">
            <a:alphaModFix/>
          </a:blip>
          <a:stretch>
            <a:fillRect/>
          </a:stretch>
        </p:blipFill>
        <p:spPr>
          <a:xfrm>
            <a:off x="3954525" y="1002275"/>
            <a:ext cx="797400" cy="797400"/>
          </a:xfrm>
          <a:prstGeom prst="rect">
            <a:avLst/>
          </a:prstGeom>
          <a:noFill/>
          <a:ln>
            <a:noFill/>
          </a:ln>
        </p:spPr>
      </p:pic>
      <p:sp>
        <p:nvSpPr>
          <p:cNvPr id="151" name="Google Shape;151;p21"/>
          <p:cNvSpPr txBox="1"/>
          <p:nvPr/>
        </p:nvSpPr>
        <p:spPr>
          <a:xfrm>
            <a:off x="549000" y="1193875"/>
            <a:ext cx="1776300" cy="5382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Icons -</a:t>
            </a:r>
            <a:endParaRPr/>
          </a:p>
          <a:p>
            <a:pPr marL="0" lvl="0" indent="0" algn="l" rtl="0">
              <a:spcBef>
                <a:spcPts val="0"/>
              </a:spcBef>
              <a:spcAft>
                <a:spcPts val="0"/>
              </a:spcAft>
              <a:buNone/>
            </a:pPr>
            <a:r>
              <a:rPr lang="en"/>
              <a:t>Golgi Apparatus</a:t>
            </a:r>
            <a:endParaRPr/>
          </a:p>
        </p:txBody>
      </p:sp>
      <p:cxnSp>
        <p:nvCxnSpPr>
          <p:cNvPr id="152" name="Google Shape;152;p21"/>
          <p:cNvCxnSpPr>
            <a:stCxn id="151" idx="3"/>
            <a:endCxn id="150" idx="1"/>
          </p:cNvCxnSpPr>
          <p:nvPr/>
        </p:nvCxnSpPr>
        <p:spPr>
          <a:xfrm rot="10800000" flipH="1">
            <a:off x="2325300" y="1400875"/>
            <a:ext cx="1629300" cy="62100"/>
          </a:xfrm>
          <a:prstGeom prst="straightConnector1">
            <a:avLst/>
          </a:prstGeom>
          <a:noFill/>
          <a:ln w="9525" cap="flat" cmpd="sng">
            <a:solidFill>
              <a:schemeClr val="dk2"/>
            </a:solidFill>
            <a:prstDash val="solid"/>
            <a:round/>
            <a:headEnd type="none" w="med" len="med"/>
            <a:tailEnd type="triangle" w="med" len="med"/>
          </a:ln>
        </p:spPr>
      </p:cxnSp>
      <p:sp>
        <p:nvSpPr>
          <p:cNvPr id="153" name="Google Shape;153;p21"/>
          <p:cNvSpPr txBox="1"/>
          <p:nvPr/>
        </p:nvSpPr>
        <p:spPr>
          <a:xfrm>
            <a:off x="6433350" y="143325"/>
            <a:ext cx="1560600" cy="6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rgbClr val="FF0000"/>
                </a:solidFill>
                <a:latin typeface="Arial Black"/>
                <a:ea typeface="Arial Black"/>
                <a:cs typeface="Arial Black"/>
                <a:sym typeface="Arial Black"/>
              </a:rPr>
              <a:t>KEY</a:t>
            </a:r>
            <a:endParaRPr sz="2900">
              <a:solidFill>
                <a:srgbClr val="FF0000"/>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2a7e19-ca4e-4181-8796-13dab22c962a" xsi:nil="true"/>
    <lcf76f155ced4ddcb4097134ff3c332f xmlns="59c075cd-3e28-4de3-a8a3-ec5c030b996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CEA5F520D9634DB17C3CC7DAB29093" ma:contentTypeVersion="10" ma:contentTypeDescription="Create a new document." ma:contentTypeScope="" ma:versionID="639e3352db1f35b553e4723b38d2dabd">
  <xsd:schema xmlns:xsd="http://www.w3.org/2001/XMLSchema" xmlns:xs="http://www.w3.org/2001/XMLSchema" xmlns:p="http://schemas.microsoft.com/office/2006/metadata/properties" xmlns:ns2="59c075cd-3e28-4de3-a8a3-ec5c030b996c" xmlns:ns3="3e2a7e19-ca4e-4181-8796-13dab22c962a" targetNamespace="http://schemas.microsoft.com/office/2006/metadata/properties" ma:root="true" ma:fieldsID="32941faeb12ecfac9586d82070de606e" ns2:_="" ns3:_="">
    <xsd:import namespace="59c075cd-3e28-4de3-a8a3-ec5c030b996c"/>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c075cd-3e28-4de3-a8a3-ec5c030b9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C9B815-24DA-47D1-AF06-8A57FD0E6657}">
  <ds:schemaRefs>
    <ds:schemaRef ds:uri="http://schemas.microsoft.com/office/2006/metadata/properties"/>
    <ds:schemaRef ds:uri="http://schemas.microsoft.com/office/infopath/2007/PartnerControls"/>
    <ds:schemaRef ds:uri="5a3e60b7-3b93-4cc2-9673-7300c105d1d1"/>
    <ds:schemaRef ds:uri="ef461a4f-84cf-45a8-991b-02e81be1f158"/>
  </ds:schemaRefs>
</ds:datastoreItem>
</file>

<file path=customXml/itemProps2.xml><?xml version="1.0" encoding="utf-8"?>
<ds:datastoreItem xmlns:ds="http://schemas.openxmlformats.org/officeDocument/2006/customXml" ds:itemID="{F3E4CC91-BADB-4D65-9191-4BFFBC76C013}"/>
</file>

<file path=customXml/itemProps3.xml><?xml version="1.0" encoding="utf-8"?>
<ds:datastoreItem xmlns:ds="http://schemas.openxmlformats.org/officeDocument/2006/customXml" ds:itemID="{CE1261CC-1CBB-4F8B-996A-450BFA04C8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443</Words>
  <Application>Microsoft Office PowerPoint</Application>
  <PresentationFormat>On-screen Show (16:9)</PresentationFormat>
  <Paragraphs>46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CELL VS. CELL</vt:lpstr>
      <vt:lpstr>STUDENT INSTRUCTIONS: </vt:lpstr>
      <vt:lpstr>STUDENT INSTRUCTIONS-CONT. </vt:lpstr>
      <vt:lpstr>STUDENT INSTRUCTION CONT. </vt:lpstr>
      <vt:lpstr>PARTS OF A CELL </vt:lpstr>
      <vt:lpstr>PowerPoint Presentation</vt:lpstr>
      <vt:lpstr>PowerPoint Presentation</vt:lpstr>
      <vt:lpstr>NEXT SLIDE IS THE KEY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VS. CELL</dc:title>
  <cp:lastModifiedBy>Ashley Torres</cp:lastModifiedBy>
  <cp:revision>3</cp:revision>
  <dcterms:modified xsi:type="dcterms:W3CDTF">2023-08-22T13:41:53Z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0x0101004BCEA5F520D9634DB17C3CC7DAB29093</vt:lpwstr>
  </property>
</Properties>
</file>