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25"/>
  </p:notesMasterIdLst>
  <p:sldIdLst>
    <p:sldId id="256" r:id="rId6"/>
    <p:sldId id="286" r:id="rId7"/>
    <p:sldId id="285" r:id="rId8"/>
    <p:sldId id="28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8" r:id="rId18"/>
    <p:sldId id="270" r:id="rId19"/>
    <p:sldId id="272" r:id="rId20"/>
    <p:sldId id="274" r:id="rId21"/>
    <p:sldId id="277" r:id="rId22"/>
    <p:sldId id="283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5FC803-5133-8F41-838D-53A131B89EAE}">
          <p14:sldIdLst>
            <p14:sldId id="256"/>
          </p14:sldIdLst>
        </p14:section>
        <p14:section name="Teachers Overview" id="{5DE9C8FC-DACD-4943-A416-DAE9101DF3E6}">
          <p14:sldIdLst>
            <p14:sldId id="286"/>
          </p14:sldIdLst>
        </p14:section>
        <p14:section name="Delivered Information" id="{9F683B9F-9983-A14C-B5D8-6456C2737A49}">
          <p14:sldIdLst>
            <p14:sldId id="285"/>
            <p14:sldId id="282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8"/>
            <p14:sldId id="270"/>
            <p14:sldId id="272"/>
            <p14:sldId id="274"/>
            <p14:sldId id="277"/>
            <p14:sldId id="283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69DA4-288E-4A34-8528-FA17E8EBF2DD}" v="2" dt="2022-06-03T19:18:00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/>
    <p:restoredTop sz="71224" autoAdjust="0"/>
  </p:normalViewPr>
  <p:slideViewPr>
    <p:cSldViewPr snapToGrid="0" snapToObjects="1">
      <p:cViewPr varScale="1">
        <p:scale>
          <a:sx n="89" d="100"/>
          <a:sy n="89" d="100"/>
        </p:scale>
        <p:origin x="1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CD718-5C9E-0F41-8F48-4EA387E4022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EE2DE-F569-CB47-AE41-C8EBB0F4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rr/scitech/SciRefGuides/eng-disciplines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rr/scitech/SciRefGuides/eng-disciplines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rr/scitech/SciRefGuides/eng-disciplines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rr/scitech/SciRefGuides/eng-disciplines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rr/scitech/SciRefGuides/eng-disciplines.html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rr/scitech/SciRefGuides/eng-disciplines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people discounted this as impossible and something straight from a comic book. </a:t>
            </a:r>
          </a:p>
          <a:p>
            <a:r>
              <a:rPr lang="en-US" dirty="0"/>
              <a:t>First Lunar Module Eagle Landed on the surface of the moon July 20, 1969.</a:t>
            </a:r>
          </a:p>
          <a:p>
            <a:r>
              <a:rPr lang="en-US" dirty="0"/>
              <a:t>July 21, 1969 Neil Armstrong stepped out of the spacecraft and into the history books.</a:t>
            </a:r>
          </a:p>
          <a:p>
            <a:r>
              <a:rPr lang="en-US" dirty="0"/>
              <a:t>“That’s one small step for [a] man, one giant leap for mankind.]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4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Science reference guides</a:t>
            </a:r>
            <a:r>
              <a:rPr lang="en-US" dirty="0"/>
              <a:t>. Engineering Disciplines. Science Reference Guide, Library of Congress. (n.d.). Retrieved January 20, 2022, from </a:t>
            </a:r>
            <a:r>
              <a:rPr lang="en-US" dirty="0">
                <a:hlinkClick r:id="rId3"/>
              </a:rPr>
              <a:t>https://www.loc.gov/rr/scitech/SciRefGuides/eng-disciplines.html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9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Science reference guides</a:t>
            </a:r>
            <a:r>
              <a:rPr lang="en-US" dirty="0"/>
              <a:t>. Engineering Disciplines. Science Reference Guide, Library of Congress. (n.d.). Retrieved January 20, 2022, from </a:t>
            </a:r>
            <a:r>
              <a:rPr lang="en-US" dirty="0">
                <a:hlinkClick r:id="rId3"/>
              </a:rPr>
              <a:t>https://www.loc.gov/rr/scitech/SciRefGuides/eng-disciplines.html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03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to explore these questions.  This doesn’t have to be detailed or formal.  Have them talk to older siblings, parents, teachers, </a:t>
            </a:r>
            <a:r>
              <a:rPr lang="en-US" dirty="0" err="1"/>
              <a:t>etc</a:t>
            </a:r>
            <a:r>
              <a:rPr lang="en-US" dirty="0"/>
              <a:t> about regular everyday objects that look different than they did 5, 10, 15, 20 years ago.  If they are having trouble thinking about them, you might have them investigate: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Toothbrush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Phones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Shoes (Specifically Jordan's are easy to see eras)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Televisions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Bikes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Washing Machine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Dishwashers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Fridges</a:t>
            </a:r>
          </a:p>
          <a:p>
            <a:endParaRPr lang="en-US" dirty="0"/>
          </a:p>
          <a:p>
            <a:r>
              <a:rPr lang="en-US" dirty="0"/>
              <a:t>Set up a Venn Diagram or KWL Chart to talk about Science vs Technology and Invention vs Innovation</a:t>
            </a:r>
          </a:p>
          <a:p>
            <a:endParaRPr lang="en-US" dirty="0"/>
          </a:p>
          <a:p>
            <a:r>
              <a:rPr lang="en-US" dirty="0"/>
              <a:t>Many students will already know something about Patent/Copyrights/Trademarks but have them start to look at inventions/innovations and dialogue a purpose behind patents and why they think they are important.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9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Engineers at NASA designed and tested many ideas before landing Eagle.</a:t>
            </a:r>
          </a:p>
          <a:p>
            <a:r>
              <a:rPr lang="en-US" dirty="0"/>
              <a:t>Each project brought a new understanding and new challenges until their final success.  Iterative Design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9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around your classroom.  Inform your students that anything not made in nature (and some things that were) were in some way products, structures, and/or systems that Engineers had a part in designing.</a:t>
            </a:r>
          </a:p>
          <a:p>
            <a:r>
              <a:rPr lang="en-US" dirty="0"/>
              <a:t>Chairs, Computers, Monitors, Lighting, and heating and air conditioning systems.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7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of February 28,2022 WV ABET Accredited Universities.  Have students try to identify these without looking or have students navigate to the website @ </a:t>
            </a:r>
            <a:r>
              <a:rPr lang="en-US" dirty="0" err="1"/>
              <a:t>www.abet.org</a:t>
            </a:r>
            <a:r>
              <a:rPr lang="en-US" dirty="0"/>
              <a:t> and find out for themselves which are Accredited in our state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Bluefield State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BridgeValley</a:t>
            </a:r>
            <a:r>
              <a:rPr lang="en-US" dirty="0"/>
              <a:t> Community and Technical College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Fairmont State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Marshall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WVU 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WVU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And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Aerospace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Biomedical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Chemical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Civil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Civil Engineering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Computer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Computer Science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Electrical and Computer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Electrical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Electrical Engineering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Electronic(s) Engineering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Engineering Technology –Civil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Engineering Technology- Mechanical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Industrial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Industrial Hygiene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Mechanical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Mechanical Engineering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Mining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Occupational Safety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Occupational Safety and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Petroleum and Natural Gas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Safety Management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54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Architectural, Ceramic, Construction, Management, Mechanics, Physics, Metallurgical, Optical, Survey, and Welding would be considered Specializations from the above list.  </a:t>
            </a:r>
          </a:p>
          <a:p>
            <a:r>
              <a:rPr lang="en-US" dirty="0"/>
              <a:t>https://</a:t>
            </a:r>
            <a:r>
              <a:rPr lang="en-US" dirty="0" err="1"/>
              <a:t>www.abet.org</a:t>
            </a:r>
            <a:r>
              <a:rPr lang="en-US" dirty="0"/>
              <a:t>/accreditation/accreditation-criteria/criteria-for-accrediting-engineering-programs-2022-2023/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1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Specialize:</a:t>
            </a:r>
          </a:p>
          <a:p>
            <a:r>
              <a:rPr lang="en-US" dirty="0"/>
              <a:t>Aircraft: helicopters, commercial passenger jets, military fighter jets, or space transportation.</a:t>
            </a:r>
          </a:p>
          <a:p>
            <a:endParaRPr lang="en-US" dirty="0"/>
          </a:p>
          <a:p>
            <a:r>
              <a:rPr lang="en-US" dirty="0"/>
              <a:t>Two Types of Aerospace Engineers:</a:t>
            </a:r>
          </a:p>
          <a:p>
            <a:r>
              <a:rPr lang="en-US" dirty="0"/>
              <a:t>Aeronautical: work on aircraft</a:t>
            </a:r>
          </a:p>
          <a:p>
            <a:r>
              <a:rPr lang="en-US" dirty="0"/>
              <a:t>Astronautical: work with spacecraft.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Science reference guides</a:t>
            </a:r>
            <a:r>
              <a:rPr lang="en-US" dirty="0"/>
              <a:t>. Engineering Disciplines. Science Reference Guide, Library of Congress. (n.d.). Retrieved January 20, 2022, from </a:t>
            </a:r>
            <a:r>
              <a:rPr lang="en-US" dirty="0">
                <a:hlinkClick r:id="rId3"/>
              </a:rPr>
              <a:t>https://www.loc.gov/rr/scitech/SciRefGuides/eng-disciplines.html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37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Science reference guides</a:t>
            </a:r>
            <a:r>
              <a:rPr lang="en-US" dirty="0"/>
              <a:t>. Engineering Disciplines. Science Reference Guide, Library of Congress. (n.d.). Retrieved January 20, 2022, from </a:t>
            </a:r>
            <a:r>
              <a:rPr lang="en-US" dirty="0">
                <a:hlinkClick r:id="rId3"/>
              </a:rPr>
              <a:t>https://www.loc.gov/rr/scitech/SciRefGuides/eng-disciplines.html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49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Science reference guides</a:t>
            </a:r>
            <a:r>
              <a:rPr lang="en-US" dirty="0"/>
              <a:t>. Engineering Disciplines. Science Reference Guide, Library of Congress. (n.d.). Retrieved January 20, 2022, from </a:t>
            </a:r>
            <a:r>
              <a:rPr lang="en-US" dirty="0">
                <a:hlinkClick r:id="rId3"/>
              </a:rPr>
              <a:t>https://www.loc.gov/rr/scitech/SciRefGuides/eng-disciplines.html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5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Science reference guides</a:t>
            </a:r>
            <a:r>
              <a:rPr lang="en-US" dirty="0"/>
              <a:t>. Engineering Disciplines. Science Reference Guide, Library of Congress. (n.d.). Retrieved January 20, 2022, from </a:t>
            </a:r>
            <a:r>
              <a:rPr lang="en-US" dirty="0">
                <a:hlinkClick r:id="rId3"/>
              </a:rPr>
              <a:t>https://www.loc.gov/rr/scitech/SciRefGuides/eng-disciplines.html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EE2DE-F569-CB47-AE41-C8EBB0F45B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706" y="3446397"/>
            <a:ext cx="11834447" cy="17137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Vollkorn" charset="0"/>
                <a:ea typeface="Vollkorn" charset="0"/>
                <a:cs typeface="Vollkor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1136" y="5292661"/>
            <a:ext cx="6875585" cy="41647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7328" y="584162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6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9589" y="365125"/>
            <a:ext cx="2628900" cy="5472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8529989" cy="5472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AE89-A5FB-4A70-B681-5E6399C44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17DFB-6117-4F2C-8098-70BFF8BD1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E786B-A6DD-4832-86B7-756114D3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4F86-6644-400B-A217-C098C9F2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DA813-2F9C-4BF7-844A-4FFEDA90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1DCD-9D33-47BD-A1E7-B761C75B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C081-25B8-40EA-B7F0-C34C3293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D9A6B-056B-4268-9289-54BBC21A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96B26-B0A2-4F5F-A207-DAFA5E8D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5E944-FE9B-4507-B643-8F084712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8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9876-1B96-4A12-B370-347E7F06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E28EA-E573-4D6F-8AE5-68ED9BA0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44E5F-769C-4595-B4C7-96916A58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6B35B-20A5-47FA-B89E-10352A00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18161-01AD-4DBB-A94D-D4026330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44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DDA6-21F8-4149-81BD-32F56EBD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A73DA-2C4F-4446-A492-2F80BA653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77216-CF32-4B55-964D-B4A1CF49D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4F54E-D9F8-4A37-99C9-3F32B765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50D40-18A2-42A4-AAB2-55338950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A52D-E1C2-4522-968A-56FDE633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1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62518-4249-4A69-9D4C-56F22B6C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A25FF-C49F-421D-AD3A-46631E9C0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8F651-9C51-4037-95C4-7287D92B7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AA594-8E57-463B-88CC-D67153703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952F2F-927B-4B06-BB35-4A9172FBB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7074C-E7B8-4BAD-ABB5-6BB5A5EC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42038-ACC9-425A-9650-A745BE6A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8ADA3-3304-4686-AFB7-6C96EFA2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7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EA6E-E0FF-4003-91DA-68BA69BB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EA3D7-E2E8-4189-8989-77D92811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49958-DF4F-44E3-9F65-777AB30E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E1293-383D-46D7-A250-C87EB9FD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11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3C807-A073-4F55-821D-83965D96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D3211-8A93-4571-B7D8-43E26456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F32E2-98D8-466B-A3E1-0B259B3D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6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7016-E2BE-4BAB-99AE-33032A04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CEB0-4980-4CA3-AA75-3B98B5D4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3C7A5-05E1-43C4-8455-7C24DB777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54633-F62B-45FA-8547-A0FC5BBD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73724-EF50-4A41-A071-A503BEA2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F7EDF-BB27-4B02-85A7-B342ADF5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2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BD78-0E57-4338-B6D7-A258B0CB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AD381-57CD-47E5-8AA6-380551114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96CF5C-E4BC-45F4-BAA6-30EFCD4CF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7C7C5-402D-4645-B660-FBB7815D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A3707-D517-45FC-9827-0CF8C632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943D0-9676-4A1A-BE71-20E83F48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8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417F-47AF-4713-928F-2820F439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E8F2A-A03F-4214-9409-116745EA9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2249-2A06-43FD-9465-CBE97845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9593-30A1-4A15-B44C-04BF29ED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D4816-263B-4DC4-9723-8092328B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1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0A9A0-9D18-4F6D-8E91-30A4728B4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E6D61-A94B-4DC4-A3EB-9C46C6FBD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A3931-BDD9-4DAE-93A3-35FFD902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56B45-42CE-4277-B42B-431AA2F0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8001F-1813-477A-8595-C3D04DB1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8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38" y="1709740"/>
            <a:ext cx="113933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39" y="4589466"/>
            <a:ext cx="11393350" cy="93210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585" y="1778733"/>
            <a:ext cx="54864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569" y="1778733"/>
            <a:ext cx="5484919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585" y="1681163"/>
            <a:ext cx="54860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585" y="2505075"/>
            <a:ext cx="5486033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569" y="1681163"/>
            <a:ext cx="54864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3569" y="2505075"/>
            <a:ext cx="5486403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8585" y="143746"/>
            <a:ext cx="11369903" cy="1400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7" y="457200"/>
            <a:ext cx="45727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987427"/>
            <a:ext cx="643448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477" y="2057400"/>
            <a:ext cx="45727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0" y="987429"/>
            <a:ext cx="643448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5477" y="457200"/>
            <a:ext cx="45727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477" y="2057400"/>
            <a:ext cx="45727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585" y="143746"/>
            <a:ext cx="11369903" cy="140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585" y="1723293"/>
            <a:ext cx="11369903" cy="414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96181" y="6356352"/>
            <a:ext cx="1172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chemeClr val="bg1"/>
                </a:solidFill>
                <a:latin typeface="Fira Sans Ultra" charset="0"/>
                <a:ea typeface="Fira Sans Ultra" charset="0"/>
                <a:cs typeface="Fira Sans Ultra" charset="0"/>
              </a:defRPr>
            </a:lvl1pPr>
          </a:lstStyle>
          <a:p>
            <a:fld id="{16630861-4318-414B-8E21-CA5F03E7B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071"/>
          </a:solidFill>
          <a:latin typeface="Vollkorn" charset="0"/>
          <a:ea typeface="Vollkorn" charset="0"/>
          <a:cs typeface="Vollkor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7BF78-3FDA-4739-B5AF-5813575E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9C182-1E06-4D46-8D38-215B71CE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F4A04-B930-4E14-B7BA-4C745CC3B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D590-0C55-4D52-A8F8-2F246DAF3E7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AF023-FD43-4F30-AF64-66A0C33CB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68F08-A21F-4E89-A149-C259D2086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51937-CAC6-4E7D-89F6-503F19DA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rr/scitech/SciRefGuides/eng-disciplines.html" TargetMode="External"/><Relationship Id="rId2" Type="http://schemas.openxmlformats.org/officeDocument/2006/relationships/hyperlink" Target="https://www.abe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gr.msu.edu/future-engineer/wh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e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ABET, Inc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0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2AF1-90C0-452A-B173-A233DC5C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Disciplines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8BC3D-853A-4F64-A954-0EFF99CE0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b="1" u="sng" dirty="0"/>
              <a:t>17 engineering </a:t>
            </a:r>
            <a:r>
              <a:rPr lang="en-US" dirty="0"/>
              <a:t>disciplines recognized by the U.S. government there is an ABET accredited course of study.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However, each of these disciplines might have sub-fields or specializations for which they are attached.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C83C6-2DED-4818-8B04-E27A3EF9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3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C4B4-32CC-4484-8124-114E8C89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 Engineering Disciplines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91A35-4A09-4E91-9039-654860F9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85" y="1723293"/>
            <a:ext cx="4315919" cy="414996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Aerospace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Agricultural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Bioengineering and Biomedical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Chemical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Civil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Computer Hardware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Electrical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Electronics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Environmental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Health and Safety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Industrial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C3EC3-8635-477C-80DF-DC5A2580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58CAEC-194B-4B26-8A2F-3E394F8C1364}"/>
              </a:ext>
            </a:extLst>
          </p:cNvPr>
          <p:cNvSpPr txBox="1"/>
          <p:nvPr/>
        </p:nvSpPr>
        <p:spPr>
          <a:xfrm>
            <a:off x="6195950" y="1612048"/>
            <a:ext cx="578922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ira Sans" panose="020B0503050000020004" pitchFamily="34" charset="0"/>
              </a:rPr>
              <a:t>12. Marine and Ocean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ira Sans" panose="020B0503050000020004" pitchFamily="34" charset="0"/>
              </a:rPr>
              <a:t>13. Materials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ira Sans" panose="020B0503050000020004" pitchFamily="34" charset="0"/>
              </a:rPr>
              <a:t>14. Mechanical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ira Sans" panose="020B0503050000020004" pitchFamily="34" charset="0"/>
              </a:rPr>
              <a:t>15. Mining and Geological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ira Sans" panose="020B0503050000020004" pitchFamily="34" charset="0"/>
              </a:rPr>
              <a:t>16. Nuclear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ira Sans" panose="020B0503050000020004" pitchFamily="34" charset="0"/>
              </a:rPr>
              <a:t>17. Petroleum </a:t>
            </a:r>
          </a:p>
        </p:txBody>
      </p:sp>
    </p:spTree>
    <p:extLst>
      <p:ext uri="{BB962C8B-B14F-4D97-AF65-F5344CB8AC3E}">
        <p14:creationId xmlns:p14="http://schemas.microsoft.com/office/powerpoint/2010/main" val="66495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96AC-C0BE-4490-8C75-7AE8AE6E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Aerospace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57D7-A991-471A-B5FB-3E65ECCDB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Design Machines that fly.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Aerospace Engineers design and develop aircraft, spacecraft, and missiles.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an </a:t>
            </a:r>
            <a:r>
              <a:rPr lang="en-US" u="sng" dirty="0"/>
              <a:t>Aerospace Engineering </a:t>
            </a:r>
            <a:r>
              <a:rPr lang="en-US" dirty="0"/>
              <a:t>you might:</a:t>
            </a:r>
          </a:p>
          <a:p>
            <a:r>
              <a:rPr lang="en-US" dirty="0"/>
              <a:t>Make planes go faster</a:t>
            </a:r>
          </a:p>
          <a:p>
            <a:r>
              <a:rPr lang="en-US" dirty="0"/>
              <a:t>Make air travel safer</a:t>
            </a:r>
          </a:p>
          <a:p>
            <a:r>
              <a:rPr lang="en-US" dirty="0"/>
              <a:t>Ideate, Build and Test ways to Colonize Space</a:t>
            </a:r>
          </a:p>
          <a:p>
            <a:r>
              <a:rPr lang="en-US" dirty="0"/>
              <a:t>Crash investigation.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07E20-8579-433A-A6F1-3A2B5370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2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0208-B2E1-4D6B-87DE-F9F72238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8CBE3-5200-4C20-A5B5-8F96C0B0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Maintain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a </a:t>
            </a:r>
            <a:r>
              <a:rPr lang="en-US" b="1" u="sng" dirty="0"/>
              <a:t>Civil Engineer </a:t>
            </a:r>
            <a:r>
              <a:rPr lang="en-US" dirty="0"/>
              <a:t>you might:</a:t>
            </a:r>
          </a:p>
          <a:p>
            <a:r>
              <a:rPr lang="en-US" dirty="0"/>
              <a:t>Design and Build Bridges and Tunnels</a:t>
            </a:r>
          </a:p>
          <a:p>
            <a:r>
              <a:rPr lang="en-US" dirty="0"/>
              <a:t>Design and Build Roller Coasters</a:t>
            </a:r>
          </a:p>
          <a:p>
            <a:r>
              <a:rPr lang="en-US" dirty="0"/>
              <a:t>Airports</a:t>
            </a:r>
          </a:p>
          <a:p>
            <a:r>
              <a:rPr lang="en-US" dirty="0"/>
              <a:t>Determine the safety of buildings.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53BD7-905C-4342-9658-71C1A78C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9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2A52-0AAE-426B-BEC4-064D2AAE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0C86-5335-4A6F-8C8B-1A0F94D78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Develop Electronic systems and Products.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 an </a:t>
            </a:r>
            <a:r>
              <a:rPr lang="en-US" u="sng" dirty="0"/>
              <a:t>Electrical Engineer </a:t>
            </a:r>
            <a:r>
              <a:rPr lang="en-US" dirty="0"/>
              <a:t>you might:</a:t>
            </a:r>
          </a:p>
          <a:p>
            <a:r>
              <a:rPr lang="en-US" dirty="0"/>
              <a:t>Design Radar Systems</a:t>
            </a:r>
          </a:p>
          <a:p>
            <a:r>
              <a:rPr lang="en-US" dirty="0"/>
              <a:t>Test Electrical Equipment</a:t>
            </a:r>
          </a:p>
          <a:p>
            <a:r>
              <a:rPr lang="en-US" dirty="0"/>
              <a:t>Work with Utilities</a:t>
            </a:r>
          </a:p>
          <a:p>
            <a:r>
              <a:rPr lang="en-US" dirty="0"/>
              <a:t>Create better ways to harness and distribute electricity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B0874-CC1E-4FDD-8C96-32FD6E6B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4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D4E2-7ECE-4C3D-98DE-77D5E4AA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613B1-EF8F-4E70-A587-DE3CF1B6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problems related to the environment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 an </a:t>
            </a:r>
            <a:r>
              <a:rPr lang="en-US" u="sng" dirty="0"/>
              <a:t>Environmental Engineering </a:t>
            </a:r>
            <a:r>
              <a:rPr lang="en-US" dirty="0"/>
              <a:t>you might:</a:t>
            </a:r>
          </a:p>
          <a:p>
            <a:r>
              <a:rPr lang="en-US" dirty="0"/>
              <a:t>Design better methods of disposing of waste</a:t>
            </a:r>
          </a:p>
          <a:p>
            <a:r>
              <a:rPr lang="en-US" dirty="0"/>
              <a:t>Design methods for protecting and maintaining air and water quality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Thinking Globally while Acting Locally!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D7696-94A5-4F30-856D-C5C36698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8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4F68-5356-455B-8B98-B5160C60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DD09D-FCA5-4594-892F-BA7C543B6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efficient ways for producing products.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 an </a:t>
            </a:r>
            <a:r>
              <a:rPr lang="en-US" u="sng" dirty="0"/>
              <a:t>Industrial Engineer </a:t>
            </a:r>
            <a:r>
              <a:rPr lang="en-US" dirty="0"/>
              <a:t>you might:</a:t>
            </a:r>
          </a:p>
          <a:p>
            <a:r>
              <a:rPr lang="en-US" dirty="0"/>
              <a:t>Determine best layout for manufacturing facility</a:t>
            </a:r>
          </a:p>
          <a:p>
            <a:r>
              <a:rPr lang="en-US" dirty="0"/>
              <a:t>Design stadiums to handle event flow</a:t>
            </a:r>
          </a:p>
          <a:p>
            <a:r>
              <a:rPr lang="en-US" dirty="0"/>
              <a:t>Improve efficiency in hospitals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6E1F1-D57C-4218-B2A6-8992C655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6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5CCC-36BC-4DAE-AAA2-3E449AE03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624EE-AE8A-474A-A4F0-D67AE8AE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build devices that produce and consume power.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 a </a:t>
            </a:r>
            <a:r>
              <a:rPr lang="en-US" u="sng" dirty="0"/>
              <a:t>Mechanical Engineer </a:t>
            </a:r>
            <a:r>
              <a:rPr lang="en-US" dirty="0"/>
              <a:t>you might:</a:t>
            </a:r>
          </a:p>
          <a:p>
            <a:r>
              <a:rPr lang="en-US" dirty="0"/>
              <a:t>Design new engines</a:t>
            </a:r>
          </a:p>
          <a:p>
            <a:r>
              <a:rPr lang="en-US" dirty="0"/>
              <a:t>Design Elevators and Escalators</a:t>
            </a:r>
          </a:p>
          <a:p>
            <a:r>
              <a:rPr lang="en-US" dirty="0"/>
              <a:t>Design Heating and Air Conditioning Units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87E15-D52E-4564-84C0-E3E467D4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62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AB5DC-957B-45E3-863B-28124B5F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52E3-EAEF-456B-938C-042CCEE6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a class presentation about what you believe was the most important invention or innovation of the past 100 years. </a:t>
            </a:r>
          </a:p>
          <a:p>
            <a:pPr lvl="1"/>
            <a:r>
              <a:rPr lang="en-US" dirty="0"/>
              <a:t>What are direct results from this invention or innovation?</a:t>
            </a:r>
          </a:p>
          <a:p>
            <a:pPr lvl="1"/>
            <a:r>
              <a:rPr lang="en-US" dirty="0"/>
              <a:t>How has it affected people or the environment?</a:t>
            </a:r>
          </a:p>
          <a:p>
            <a:pPr lvl="1"/>
            <a:endParaRPr lang="en-US" dirty="0"/>
          </a:p>
          <a:p>
            <a:r>
              <a:rPr lang="en-US" dirty="0"/>
              <a:t>Compare and contrast “science” and “technology”</a:t>
            </a:r>
          </a:p>
          <a:p>
            <a:r>
              <a:rPr lang="en-US" dirty="0"/>
              <a:t>What is the difference between invention and innovation?</a:t>
            </a:r>
          </a:p>
          <a:p>
            <a:r>
              <a:rPr lang="en-US" dirty="0"/>
              <a:t>What is the purpose of a patent? Why do you think a patent is important?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323B-BFD2-4210-83EF-28E5CBA0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4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426A-A29A-4CAB-A571-BDF28493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0F02-2C71-4A41-81BC-2D45751F8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ABET. (2022) ABET, Inc.  Retrieved January 20, 2022, from </a:t>
            </a:r>
            <a:r>
              <a:rPr lang="en-US" dirty="0">
                <a:hlinkClick r:id="rId2"/>
              </a:rPr>
              <a:t>https://www.abet.org/</a:t>
            </a:r>
            <a:endParaRPr lang="en-US" dirty="0"/>
          </a:p>
          <a:p>
            <a:r>
              <a:rPr lang="en-US" i="1" dirty="0"/>
              <a:t>Science reference guides</a:t>
            </a:r>
            <a:r>
              <a:rPr lang="en-US" dirty="0"/>
              <a:t>. Engineering Disciplines. Science Reference Guide, Library of Congress. (n.d.). Retrieved January 20, 2022, from </a:t>
            </a:r>
            <a:r>
              <a:rPr lang="en-US" dirty="0">
                <a:hlinkClick r:id="rId3"/>
              </a:rPr>
              <a:t>https://www.loc.gov/rr/scitech/SciRefGuides/eng-disciplines.html</a:t>
            </a:r>
            <a:endParaRPr lang="en-US" dirty="0"/>
          </a:p>
          <a:p>
            <a:r>
              <a:rPr lang="en-US" i="1" dirty="0"/>
              <a:t>What do engineers do? (Michigan State University)</a:t>
            </a:r>
            <a:br>
              <a:rPr lang="en-US" dirty="0"/>
            </a:br>
            <a:r>
              <a:rPr lang="en-US" dirty="0"/>
              <a:t>URL: </a:t>
            </a:r>
            <a:r>
              <a:rPr lang="en-US" b="1" dirty="0">
                <a:hlinkClick r:id="rId4"/>
              </a:rPr>
              <a:t>http://www.egr.msu.edu/future-engineer/what</a:t>
            </a: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C84A2-4DB0-4893-B29C-5D714A9F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9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1AB4A-9BA6-4B79-8514-A31B8270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ABET 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4DB9C-866A-4A7F-B1F8-086BCED9F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36" y="1229868"/>
            <a:ext cx="10515600" cy="460419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Introduction to Engineering:</a:t>
            </a:r>
          </a:p>
          <a:p>
            <a:pPr lvl="1"/>
            <a:r>
              <a:rPr lang="en-US" dirty="0"/>
              <a:t>What is Engineering:</a:t>
            </a:r>
          </a:p>
          <a:p>
            <a:r>
              <a:rPr lang="en-US" dirty="0"/>
              <a:t>Introduce Students to ABET accredited schools in the </a:t>
            </a:r>
            <a:r>
              <a:rPr lang="en-US" u="sng" dirty="0"/>
              <a:t>Mountain State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Bluefield State College</a:t>
            </a:r>
          </a:p>
          <a:p>
            <a:pPr lvl="1"/>
            <a:r>
              <a:rPr lang="en-US" dirty="0"/>
              <a:t>Bridgevalley</a:t>
            </a:r>
          </a:p>
          <a:p>
            <a:pPr lvl="1"/>
            <a:r>
              <a:rPr lang="en-US" dirty="0"/>
              <a:t>Fairmont State University</a:t>
            </a:r>
          </a:p>
          <a:p>
            <a:pPr lvl="1"/>
            <a:r>
              <a:rPr lang="en-US" dirty="0"/>
              <a:t>Marshall</a:t>
            </a:r>
          </a:p>
          <a:p>
            <a:pPr lvl="1"/>
            <a:r>
              <a:rPr lang="en-US" dirty="0"/>
              <a:t>WVU</a:t>
            </a:r>
          </a:p>
          <a:p>
            <a:pPr lvl="1"/>
            <a:r>
              <a:rPr lang="en-US" dirty="0"/>
              <a:t>WVU Tech</a:t>
            </a:r>
          </a:p>
          <a:p>
            <a:r>
              <a:rPr lang="en-US" dirty="0"/>
              <a:t>Different kinds of engineers?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Students will learn about these four branches of engineering.</a:t>
            </a:r>
            <a:endParaRPr lang="en-US" dirty="0"/>
          </a:p>
          <a:p>
            <a:pPr lvl="2"/>
            <a:r>
              <a:rPr lang="en-US" dirty="0"/>
              <a:t>Civil Engineering</a:t>
            </a:r>
          </a:p>
          <a:p>
            <a:pPr lvl="2"/>
            <a:r>
              <a:rPr lang="en-US" dirty="0"/>
              <a:t>Aerospace Engineering</a:t>
            </a:r>
          </a:p>
          <a:p>
            <a:pPr lvl="2"/>
            <a:r>
              <a:rPr lang="en-US" dirty="0"/>
              <a:t>Mechanical Engineering</a:t>
            </a:r>
          </a:p>
          <a:p>
            <a:pPr lvl="2"/>
            <a:r>
              <a:rPr lang="en-US" dirty="0"/>
              <a:t>Electrical Engineering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highlight>
                  <a:srgbClr val="FFFF00"/>
                </a:highlight>
              </a:rPr>
              <a:t>Teacher will introduce students to </a:t>
            </a:r>
            <a:r>
              <a:rPr lang="en-US" b="1" dirty="0">
                <a:highlight>
                  <a:srgbClr val="FFFF00"/>
                </a:highlight>
              </a:rPr>
              <a:t>real-world engineers </a:t>
            </a:r>
            <a:r>
              <a:rPr lang="en-US" dirty="0">
                <a:highlight>
                  <a:srgbClr val="FFFF00"/>
                </a:highlight>
              </a:rPr>
              <a:t>(WV Specific Engineers) and qualities that are helpful for engineers to have as well as what it takes to become an engineer.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Students will complete a sorting game working in Teams (or with partners) to place engineering tasks into one or more of these branches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F5F77-2056-4D19-B761-B29C03AF0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en-US" sz="6600" dirty="0"/>
              <a:t>WV Adventures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40965-DEAD-4CE6-AD46-3F24A4169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r>
              <a:rPr lang="en-US" dirty="0"/>
              <a:t>STEM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7027786-18B3-4CA5-8FA7-94EAF8374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035" y="602309"/>
            <a:ext cx="5621334" cy="2720726"/>
          </a:xfrm>
          <a:prstGeom prst="rect">
            <a:avLst/>
          </a:prstGeom>
        </p:spPr>
      </p:pic>
      <p:sp>
        <p:nvSpPr>
          <p:cNvPr id="19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56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EE539-354F-4F63-BE18-67AA927D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8F241-4F1B-4A52-9226-E09A167C2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Engineer</a:t>
            </a:r>
          </a:p>
          <a:p>
            <a:r>
              <a:rPr lang="en-US" dirty="0"/>
              <a:t>Engineering</a:t>
            </a:r>
          </a:p>
          <a:p>
            <a:r>
              <a:rPr lang="en-US" dirty="0"/>
              <a:t>Engineering Technologist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Aerospace Engineer</a:t>
            </a:r>
          </a:p>
          <a:p>
            <a:r>
              <a:rPr lang="en-US" dirty="0"/>
              <a:t>Civil Engineer</a:t>
            </a:r>
          </a:p>
          <a:p>
            <a:r>
              <a:rPr lang="en-US" dirty="0"/>
              <a:t>Electrical Engineer</a:t>
            </a:r>
          </a:p>
          <a:p>
            <a:r>
              <a:rPr lang="en-US" dirty="0"/>
              <a:t>Environmental Engineer</a:t>
            </a:r>
          </a:p>
          <a:p>
            <a:r>
              <a:rPr lang="en-US" dirty="0"/>
              <a:t>Mechanical Engineer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17BDF-3D24-47E0-85B1-0D22D004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C75B-260E-4C0C-9C33-218FABAB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5BFAF-2F8A-49EE-8299-D7CB6E9E4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engineering?</a:t>
            </a:r>
          </a:p>
          <a:p>
            <a:r>
              <a:rPr lang="en-US" dirty="0"/>
              <a:t>What is the difference between engineering and engineering technology?</a:t>
            </a:r>
          </a:p>
          <a:p>
            <a:r>
              <a:rPr lang="en-US" dirty="0"/>
              <a:t>Is there a difference between science and technology?</a:t>
            </a:r>
          </a:p>
          <a:p>
            <a:r>
              <a:rPr lang="en-US" dirty="0"/>
              <a:t>What careers are available in engineering?</a:t>
            </a:r>
          </a:p>
          <a:p>
            <a:r>
              <a:rPr lang="en-US" dirty="0"/>
              <a:t>What high school courses are available right here in WV to learn more about engineering?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0F996-970E-46D8-9007-DB0F3E2C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9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09C1D-FA14-4E6B-B722-CBA351D0C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E0DBB-1C5D-4FDB-961A-1FC662AB7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 I believe that this nation should commit itself to achieving the goal, before this decade is out, of landing a man on the Moon and returning him safely to the Earth.”</a:t>
            </a:r>
          </a:p>
          <a:p>
            <a:pPr marL="0" indent="0">
              <a:buNone/>
            </a:pPr>
            <a:r>
              <a:rPr lang="en-US" dirty="0"/>
              <a:t>-President John F. Kennedy, 1961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C9538-3515-4036-B1DC-E6EE65BC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3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9E91-9A94-42A1-A44F-ABA193D2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0F36B-AEF3-42F9-9B54-AEDB2B13A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Engineering</a:t>
            </a:r>
          </a:p>
          <a:p>
            <a:pPr lvl="1"/>
            <a:r>
              <a:rPr lang="en-US" dirty="0"/>
              <a:t>The use of science and math to solve real-world problems. </a:t>
            </a:r>
          </a:p>
          <a:p>
            <a:pPr lvl="1"/>
            <a:r>
              <a:rPr lang="en-US" dirty="0"/>
              <a:t>This requires creativity, determination, and a want to improve the human condition. </a:t>
            </a:r>
          </a:p>
          <a:p>
            <a:pPr lvl="1"/>
            <a:endParaRPr lang="en-US" dirty="0"/>
          </a:p>
          <a:p>
            <a:r>
              <a:rPr lang="en-US" dirty="0"/>
              <a:t>Engineering at the National Aeronautics and Space Administration (NASA) overcame many challenges to meet the goal President Kennedy had set.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79376-FF8D-4D1E-ADD2-231EB4EA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20971-B4E0-45BA-A0EB-2393074C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Engineer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8708F-D8DB-4E56-ACD8-D31D6DF2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engineer is a person who designs products, structures, or systems to improve people’s lives. </a:t>
            </a:r>
          </a:p>
          <a:p>
            <a:endParaRPr lang="en-US" dirty="0"/>
          </a:p>
          <a:p>
            <a:r>
              <a:rPr lang="en-US" u="sng" dirty="0"/>
              <a:t>Everyday Products:</a:t>
            </a:r>
          </a:p>
          <a:p>
            <a:pPr lvl="1"/>
            <a:r>
              <a:rPr lang="en-US" dirty="0"/>
              <a:t>Video games</a:t>
            </a:r>
          </a:p>
          <a:p>
            <a:pPr lvl="1"/>
            <a:r>
              <a:rPr lang="en-US" dirty="0"/>
              <a:t>Skateboards</a:t>
            </a:r>
          </a:p>
          <a:p>
            <a:pPr lvl="1"/>
            <a:r>
              <a:rPr lang="en-US" dirty="0"/>
              <a:t>Cell phones</a:t>
            </a:r>
          </a:p>
          <a:p>
            <a:r>
              <a:rPr lang="en-US" u="sng" dirty="0"/>
              <a:t>Structures:</a:t>
            </a:r>
          </a:p>
          <a:p>
            <a:pPr lvl="1"/>
            <a:r>
              <a:rPr lang="en-US" dirty="0"/>
              <a:t>Buildings</a:t>
            </a:r>
          </a:p>
          <a:p>
            <a:pPr lvl="1"/>
            <a:r>
              <a:rPr lang="en-US" dirty="0"/>
              <a:t>Bridges</a:t>
            </a:r>
          </a:p>
          <a:p>
            <a:pPr lvl="1"/>
            <a:r>
              <a:rPr lang="en-US" dirty="0"/>
              <a:t>Highways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347BC-ABB4-420E-9E92-CE7D42A3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6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CC246-62F9-4970-9C1D-FF33C7C6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ABET, Inc.?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86EB3-5EE5-4123-BA14-DA899C6C0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Accreditation Board for Engineering and Technology= ABET</a:t>
            </a:r>
          </a:p>
          <a:p>
            <a:r>
              <a:rPr lang="en-US" dirty="0"/>
              <a:t>They are the recognized accreditor for college and university programs in applied science, technology, engineering and computing. </a:t>
            </a:r>
          </a:p>
          <a:p>
            <a:endParaRPr lang="en-US" dirty="0"/>
          </a:p>
          <a:p>
            <a:r>
              <a:rPr lang="en-US" dirty="0"/>
              <a:t>Currently WV has </a:t>
            </a:r>
            <a:r>
              <a:rPr lang="en-US" b="1" u="sng" dirty="0"/>
              <a:t>6</a:t>
            </a:r>
            <a:r>
              <a:rPr lang="en-US" dirty="0"/>
              <a:t> ABET Accredited Institutions and </a:t>
            </a:r>
            <a:r>
              <a:rPr lang="en-US" b="1" u="sng" dirty="0"/>
              <a:t>23</a:t>
            </a:r>
            <a:r>
              <a:rPr lang="en-US" dirty="0"/>
              <a:t> programs</a:t>
            </a:r>
          </a:p>
          <a:p>
            <a:endParaRPr lang="en-US" dirty="0"/>
          </a:p>
          <a:p>
            <a:r>
              <a:rPr lang="en-US" dirty="0"/>
              <a:t>Visit </a:t>
            </a:r>
            <a:r>
              <a:rPr lang="en-US" dirty="0">
                <a:hlinkClick r:id="rId3"/>
              </a:rPr>
              <a:t>www.abet.org</a:t>
            </a:r>
            <a:r>
              <a:rPr lang="en-US" dirty="0"/>
              <a:t> to learn more about courses of study and ABET institutions.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D0D3-5E7A-470B-BADC-2792C7BA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90249"/>
      </p:ext>
    </p:extLst>
  </p:cSld>
  <p:clrMapOvr>
    <a:masterClrMapping/>
  </p:clrMapOvr>
</p:sld>
</file>

<file path=ppt/theme/theme1.xml><?xml version="1.0" encoding="utf-8"?>
<a:theme xmlns:a="http://schemas.openxmlformats.org/drawingml/2006/main" name="WVDE_2017Theme2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DE_2017Theme2" id="{44F0BE6C-34C6-EC46-AFE6-CDB91FC5A479}" vid="{EC7969FB-EEA3-4642-839C-4BC2186169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167D5B8A000748B89D9C4F6AFE2961" ma:contentTypeVersion="10" ma:contentTypeDescription="Create a new document." ma:contentTypeScope="" ma:versionID="b88e67de31c91c5836f3eb42d79ce39e">
  <xsd:schema xmlns:xsd="http://www.w3.org/2001/XMLSchema" xmlns:xs="http://www.w3.org/2001/XMLSchema" xmlns:p="http://schemas.microsoft.com/office/2006/metadata/properties" xmlns:ns2="7e22fc21-e0f6-47cf-ab47-38267261811d" xmlns:ns3="3e2a7e19-ca4e-4181-8796-13dab22c962a" targetNamespace="http://schemas.microsoft.com/office/2006/metadata/properties" ma:root="true" ma:fieldsID="28d09d30940ec9d0991438372ceaf95f" ns2:_="" ns3:_="">
    <xsd:import namespace="7e22fc21-e0f6-47cf-ab47-38267261811d"/>
    <xsd:import namespace="3e2a7e19-ca4e-4181-8796-13dab22c9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2fc21-e0f6-47cf-ab47-3826726181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f1c258c-cfe4-4d0a-8fd9-d7c5ce6612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a7e19-ca4e-4181-8796-13dab22c962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81fe024-f0c9-45ff-a282-8952c9f5ffa3}" ma:internalName="TaxCatchAll" ma:showField="CatchAllData" ma:web="3e2a7e19-ca4e-4181-8796-13dab22c9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2a7e19-ca4e-4181-8796-13dab22c962a" xsi:nil="true"/>
    <lcf76f155ced4ddcb4097134ff3c332f xmlns="7e22fc21-e0f6-47cf-ab47-38267261811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BE9DB8-5E1E-436C-996C-4CB41ACBC0B2}"/>
</file>

<file path=customXml/itemProps2.xml><?xml version="1.0" encoding="utf-8"?>
<ds:datastoreItem xmlns:ds="http://schemas.openxmlformats.org/officeDocument/2006/customXml" ds:itemID="{F8B658F3-01FE-410C-8F7A-F2471E2B02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530108-EE13-4E54-9F18-5D2EFA552359}">
  <ds:schemaRefs>
    <ds:schemaRef ds:uri="http://schemas.microsoft.com/office/2006/metadata/properties"/>
    <ds:schemaRef ds:uri="http://schemas.microsoft.com/office/infopath/2007/PartnerControls"/>
    <ds:schemaRef ds:uri="a260fd47-0191-4496-835e-6f3fd13daad4"/>
    <ds:schemaRef ds:uri="7df619aa-5aba-4f6a-afdd-91a4c001b6b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WVDE_2017Theme2</Template>
  <TotalTime>222</TotalTime>
  <Words>1616</Words>
  <Application>Microsoft Office PowerPoint</Application>
  <PresentationFormat>Widescreen</PresentationFormat>
  <Paragraphs>257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WVDE_2017Theme2</vt:lpstr>
      <vt:lpstr>Office Theme</vt:lpstr>
      <vt:lpstr>ABET, Inc</vt:lpstr>
      <vt:lpstr>ABET U</vt:lpstr>
      <vt:lpstr>WV Adventures</vt:lpstr>
      <vt:lpstr>Vocabulary</vt:lpstr>
      <vt:lpstr>Essential Questions</vt:lpstr>
      <vt:lpstr>Inspire</vt:lpstr>
      <vt:lpstr>What is Engineering</vt:lpstr>
      <vt:lpstr>An Engineer</vt:lpstr>
      <vt:lpstr>What is ABET, Inc.?</vt:lpstr>
      <vt:lpstr>Engineering Disciplines</vt:lpstr>
      <vt:lpstr>17 Engineering Disciplines</vt:lpstr>
      <vt:lpstr>Aerospace Engineering</vt:lpstr>
      <vt:lpstr>Civil Engineering</vt:lpstr>
      <vt:lpstr>Electrical Engineering</vt:lpstr>
      <vt:lpstr>Environmental Engineering</vt:lpstr>
      <vt:lpstr>Industrial Engineering</vt:lpstr>
      <vt:lpstr>Mechanical Engineering</vt:lpstr>
      <vt:lpstr>Questions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Daniels</dc:creator>
  <cp:lastModifiedBy>James Coble</cp:lastModifiedBy>
  <cp:revision>44</cp:revision>
  <dcterms:created xsi:type="dcterms:W3CDTF">2017-05-08T14:21:19Z</dcterms:created>
  <dcterms:modified xsi:type="dcterms:W3CDTF">2023-06-08T15:19:59Z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0x0101002E167D5B8A000748B89D9C4F6AFE2961</vt:lpwstr>
  </property>
</Properties>
</file>