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94" r:id="rId4"/>
  </p:sldMasterIdLst>
  <p:notesMasterIdLst>
    <p:notesMasterId r:id="rId41"/>
  </p:notesMasterIdLst>
  <p:handoutMasterIdLst>
    <p:handoutMasterId r:id="rId42"/>
  </p:handoutMasterIdLst>
  <p:sldIdLst>
    <p:sldId id="257" r:id="rId5"/>
    <p:sldId id="297" r:id="rId6"/>
    <p:sldId id="1425" r:id="rId7"/>
    <p:sldId id="1390" r:id="rId8"/>
    <p:sldId id="1391" r:id="rId9"/>
    <p:sldId id="1392" r:id="rId10"/>
    <p:sldId id="1393" r:id="rId11"/>
    <p:sldId id="1394" r:id="rId12"/>
    <p:sldId id="1395" r:id="rId13"/>
    <p:sldId id="1396" r:id="rId14"/>
    <p:sldId id="1397" r:id="rId15"/>
    <p:sldId id="1405" r:id="rId16"/>
    <p:sldId id="1406" r:id="rId17"/>
    <p:sldId id="1407" r:id="rId18"/>
    <p:sldId id="1408" r:id="rId19"/>
    <p:sldId id="313" r:id="rId20"/>
    <p:sldId id="307" r:id="rId21"/>
    <p:sldId id="1409" r:id="rId22"/>
    <p:sldId id="1410" r:id="rId23"/>
    <p:sldId id="1411" r:id="rId24"/>
    <p:sldId id="1412" r:id="rId25"/>
    <p:sldId id="1413" r:id="rId26"/>
    <p:sldId id="1414" r:id="rId27"/>
    <p:sldId id="1426" r:id="rId28"/>
    <p:sldId id="315" r:id="rId29"/>
    <p:sldId id="1416" r:id="rId30"/>
    <p:sldId id="1427" r:id="rId31"/>
    <p:sldId id="1428" r:id="rId32"/>
    <p:sldId id="1429" r:id="rId33"/>
    <p:sldId id="320" r:id="rId34"/>
    <p:sldId id="321" r:id="rId35"/>
    <p:sldId id="1420" r:id="rId36"/>
    <p:sldId id="1421" r:id="rId37"/>
    <p:sldId id="275" r:id="rId38"/>
    <p:sldId id="296" r:id="rId39"/>
    <p:sldId id="1424" r:id="rId40"/>
  </p:sldIdLst>
  <p:sldSz cx="12188825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Segoe UI" panose="020B0502040204020203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D01AF709-3B77-4E60-A761-FF88E2DEB4B0}">
          <p14:sldIdLst>
            <p14:sldId id="257"/>
          </p14:sldIdLst>
        </p14:section>
        <p14:section name="Lesson A" id="{635BC5CE-8FDF-4A27-89F1-5674496E8E21}">
          <p14:sldIdLst>
            <p14:sldId id="297"/>
            <p14:sldId id="1425"/>
            <p14:sldId id="1390"/>
            <p14:sldId id="1391"/>
            <p14:sldId id="1392"/>
            <p14:sldId id="1393"/>
            <p14:sldId id="1394"/>
            <p14:sldId id="1395"/>
            <p14:sldId id="1396"/>
            <p14:sldId id="1397"/>
            <p14:sldId id="1405"/>
            <p14:sldId id="1406"/>
            <p14:sldId id="1407"/>
            <p14:sldId id="1408"/>
          </p14:sldIdLst>
        </p14:section>
        <p14:section name="Lesson B" id="{8C5D7C19-5D0F-4C8F-9954-1ACFF8275EA3}">
          <p14:sldIdLst>
            <p14:sldId id="313"/>
            <p14:sldId id="307"/>
            <p14:sldId id="1409"/>
            <p14:sldId id="1410"/>
            <p14:sldId id="1411"/>
            <p14:sldId id="1412"/>
            <p14:sldId id="1413"/>
            <p14:sldId id="1414"/>
          </p14:sldIdLst>
        </p14:section>
        <p14:section name="Lesson C" id="{4F252F43-4549-4D87-B53A-AFEFF7C3BF43}">
          <p14:sldIdLst>
            <p14:sldId id="1426"/>
            <p14:sldId id="315"/>
            <p14:sldId id="1416"/>
            <p14:sldId id="1427"/>
            <p14:sldId id="1428"/>
          </p14:sldIdLst>
        </p14:section>
        <p14:section name="Lesson D" id="{9EDFDF80-D6CB-45A8-8F7F-892955AAFC0C}">
          <p14:sldIdLst>
            <p14:sldId id="1429"/>
            <p14:sldId id="320"/>
            <p14:sldId id="321"/>
            <p14:sldId id="1420"/>
            <p14:sldId id="1421"/>
            <p14:sldId id="275"/>
            <p14:sldId id="296"/>
            <p14:sldId id="14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759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orient="horz" pos="480" userDrawn="1">
          <p15:clr>
            <a:srgbClr val="A4A3A4"/>
          </p15:clr>
        </p15:guide>
        <p15:guide id="4" pos="619">
          <p15:clr>
            <a:srgbClr val="A4A3A4"/>
          </p15:clr>
        </p15:guide>
        <p15:guide id="5" pos="3239" userDrawn="1">
          <p15:clr>
            <a:srgbClr val="A4A3A4"/>
          </p15:clr>
        </p15:guide>
        <p15:guide id="6" pos="287" userDrawn="1">
          <p15:clr>
            <a:srgbClr val="A4A3A4"/>
          </p15:clr>
        </p15:guide>
        <p15:guide id="7" pos="503" userDrawn="1">
          <p15:clr>
            <a:srgbClr val="A4A3A4"/>
          </p15:clr>
        </p15:guide>
        <p15:guide id="8" orient="horz" pos="8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8700"/>
    <a:srgbClr val="106300"/>
    <a:srgbClr val="B85DCD"/>
    <a:srgbClr val="FFFFFF"/>
    <a:srgbClr val="3FBF73"/>
    <a:srgbClr val="38BE71"/>
    <a:srgbClr val="AAAAAA"/>
    <a:srgbClr val="494949"/>
    <a:srgbClr val="DCDCD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D3691D-133B-4555-B379-044CBA22DF3E}" v="72" dt="2018-07-09T23:58:08.485"/>
    <p1510:client id="{F39C5828-A568-4D0D-AB8A-9AFAE6D52C02}" v="30" dt="2018-07-10T22:12:20.7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 autoAdjust="0"/>
  </p:normalViewPr>
  <p:slideViewPr>
    <p:cSldViewPr snapToGrid="0">
      <p:cViewPr varScale="1">
        <p:scale>
          <a:sx n="111" d="100"/>
          <a:sy n="111" d="100"/>
        </p:scale>
        <p:origin x="600" y="96"/>
      </p:cViewPr>
      <p:guideLst>
        <p:guide orient="horz" pos="3759"/>
        <p:guide orient="horz" pos="1008"/>
        <p:guide orient="horz" pos="480"/>
        <p:guide pos="619"/>
        <p:guide pos="3239"/>
        <p:guide pos="287"/>
        <p:guide pos="503"/>
        <p:guide orient="horz" pos="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19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FEE56-5ED2-41C1-9015-B94C5C7A1625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6F4AF-51E4-4FE0-AA38-11E5FBD4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10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1B7B2-6D1C-406E-AEF9-95F8A76399C2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8CCEB-9B74-4B06-A035-26CD3C1A7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0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B56DB1-683C-4DCF-A45F-24D3E22FCAA8}" type="datetime8">
              <a:rPr lang="en-US" smtClean="0"/>
              <a:t>8/29/2023 4:46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803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6C9BA-6CE0-4944-83E9-EF535C5F871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25342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8/29/2023 4:46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959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B56DB1-683C-4DCF-A45F-24D3E22FCAA8}" type="datetime8">
              <a:rPr lang="en-US" smtClean="0"/>
              <a:t>8/29/2023 4:46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279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8/29/2023 4:46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921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C0E4-8926-4F88-AC77-032453C623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68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8/29/2023 4:46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52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6C9BA-6CE0-4944-83E9-EF535C5F871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44931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8/29/2023 4:46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412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8/29/2023 4:46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64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56DB1-683C-4DCF-A45F-24D3E22FCAA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8/29/2023 4:46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504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8/29/2023 4:46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737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C0E4-8926-4F88-AC77-032453C623A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01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56DB1-683C-4DCF-A45F-24D3E22FCAA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8/29/2023 4:46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929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8/29/2023 4:46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76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56DB1-683C-4DCF-A45F-24D3E22FCAA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8/29/2023 4:46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5042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8/29/2023 4:46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81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8/29/2023 4:46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587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8/29/2023 4:46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257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C0E4-8926-4F88-AC77-032453C623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2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C0E4-8926-4F88-AC77-032453C623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91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6C9BA-6CE0-4944-83E9-EF535C5F871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95491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6C9BA-6CE0-4944-83E9-EF535C5F871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83399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6C9BA-6CE0-4944-83E9-EF535C5F8713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6547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BC0E4-8926-4F88-AC77-032453C623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27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49DA1434-C4DF-412E-99C1-D8F9CD6FA8B7}" type="datetime8">
              <a:rPr lang="en-US" smtClean="0"/>
              <a:t>8/29/2023 4:46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14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Fullble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18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4683" y="2918691"/>
            <a:ext cx="3971281" cy="1944161"/>
          </a:xfrm>
        </p:spPr>
        <p:txBody>
          <a:bodyPr anchor="b"/>
          <a:lstStyle>
            <a:lvl1pPr algn="l">
              <a:defRPr sz="480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94708" y="4862852"/>
            <a:ext cx="3971281" cy="57737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alpha val="99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61" y="719789"/>
            <a:ext cx="3574117" cy="865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1D5CD2-5AE1-4847-B7B1-1406F13D19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471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42702" y="2412077"/>
            <a:ext cx="690143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42701" y="3882102"/>
            <a:ext cx="6901430" cy="54575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lang="en-US" sz="3200" kern="1200" dirty="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3C3BEB-D3A8-425B-95E7-FBF40FCC44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3" r="12973"/>
          <a:stretch/>
        </p:blipFill>
        <p:spPr>
          <a:xfrm>
            <a:off x="0" y="0"/>
            <a:ext cx="12188825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69" y="4148503"/>
            <a:ext cx="6721480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18E5798-EB7A-4788-AB25-A920543B9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9500" y="1456023"/>
            <a:ext cx="5040435" cy="48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07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2A246-281C-4C62-A6C7-4BF192B50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3" r="12973"/>
          <a:stretch/>
        </p:blipFill>
        <p:spPr>
          <a:xfrm>
            <a:off x="0" y="0"/>
            <a:ext cx="12188825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359" y="2136810"/>
            <a:ext cx="7003155" cy="1362075"/>
          </a:xfrm>
        </p:spPr>
        <p:txBody>
          <a:bodyPr anchor="b"/>
          <a:lstStyle>
            <a:lvl1pPr algn="l">
              <a:defRPr sz="4800" b="0" cap="none" baseline="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359" y="3498885"/>
            <a:ext cx="7003155" cy="150018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alpha val="99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FF04BC-009E-4EDE-B8F9-3DD728B54F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9500" y="1456023"/>
            <a:ext cx="5040435" cy="48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3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-1" y="0"/>
            <a:ext cx="12188825" cy="6858000"/>
            <a:chOff x="0" y="0"/>
            <a:chExt cx="12186744" cy="6858000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3372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3372" y="0"/>
              <a:ext cx="6093372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359" y="2136810"/>
            <a:ext cx="7003155" cy="1362075"/>
          </a:xfrm>
        </p:spPr>
        <p:txBody>
          <a:bodyPr anchor="b"/>
          <a:lstStyle>
            <a:lvl1pPr algn="l">
              <a:defRPr sz="4800" b="0" cap="none" baseline="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359" y="3498885"/>
            <a:ext cx="7003155" cy="150018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alpha val="99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638832-F8AC-4B29-9101-B3E2FE411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320" y="1466098"/>
            <a:ext cx="5504784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7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A20C0-E9B2-46EB-A149-B102AD38C4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7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69" y="4148503"/>
            <a:ext cx="6721480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A12FB-789B-4546-86AB-479E04291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5190" y="1806945"/>
            <a:ext cx="3889093" cy="46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51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7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3359" y="2136810"/>
            <a:ext cx="7003155" cy="1362075"/>
          </a:xfrm>
        </p:spPr>
        <p:txBody>
          <a:bodyPr anchor="b"/>
          <a:lstStyle>
            <a:lvl1pPr algn="l">
              <a:defRPr sz="4800" b="0" cap="none" baseline="0">
                <a:solidFill>
                  <a:schemeClr val="bg1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3359" y="3498885"/>
            <a:ext cx="7003155" cy="150018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alpha val="99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2B6E9-B4FC-43DB-AF78-7B68E38CB9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3853" y="1274510"/>
            <a:ext cx="3889093" cy="46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1"/>
            <a:ext cx="12188825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CD70FB-FD30-4485-A472-17D7CE8952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169" y="4148503"/>
            <a:ext cx="6721480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B052D-10A9-4EC1-8518-3318D893B7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134" y="1542695"/>
            <a:ext cx="3778182" cy="43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8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1"/>
            <a:ext cx="12188825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5A30585-34A7-458F-9C80-D69907CC01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359" y="2136810"/>
            <a:ext cx="7003155" cy="1362075"/>
          </a:xfrm>
        </p:spPr>
        <p:txBody>
          <a:bodyPr anchor="b"/>
          <a:lstStyle>
            <a:lvl1pPr algn="l">
              <a:defRPr sz="4800" b="0" cap="none" baseline="0">
                <a:solidFill>
                  <a:schemeClr val="accent5">
                    <a:alpha val="99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7AB8F2D-CCD9-473F-80CC-1C570C913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3359" y="3498885"/>
            <a:ext cx="7003155" cy="1500187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accent5">
                    <a:alpha val="99000"/>
                  </a:schemeClr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C7D8A-A673-485B-8CC7-B0B437D852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47" y="1698336"/>
            <a:ext cx="3292046" cy="37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8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reen - Add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389FED-8B05-40A9-8046-13AA9B35D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3" r="12973"/>
          <a:stretch/>
        </p:blipFill>
        <p:spPr>
          <a:xfrm>
            <a:off x="0" y="0"/>
            <a:ext cx="12188825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69" y="4148503"/>
            <a:ext cx="6721480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4763" y="1412875"/>
            <a:ext cx="5564187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53151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Blue - Ad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45574-1A95-4004-93B6-927DA783884A}"/>
              </a:ext>
            </a:extLst>
          </p:cNvPr>
          <p:cNvGrpSpPr/>
          <p:nvPr userDrawn="1"/>
        </p:nvGrpSpPr>
        <p:grpSpPr>
          <a:xfrm>
            <a:off x="-1" y="0"/>
            <a:ext cx="12188825" cy="6858000"/>
            <a:chOff x="0" y="0"/>
            <a:chExt cx="12186744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C0C7D8-0D0A-4A0E-93FF-F7E05F02A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3372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4CDF9F3-10CD-4F66-BD5A-406606AD53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3372" y="0"/>
              <a:ext cx="6093372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69" y="4148503"/>
            <a:ext cx="6721480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4763" y="1412875"/>
            <a:ext cx="5564187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598743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Fullble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274638" y="2860696"/>
            <a:ext cx="5943600" cy="3471176"/>
          </a:xfrm>
          <a:prstGeom prst="rect">
            <a:avLst/>
          </a:prstGeom>
          <a:solidFill>
            <a:schemeClr val="tx2">
              <a:alpha val="94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274320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638" y="2860697"/>
            <a:ext cx="5943599" cy="2178663"/>
          </a:xfrm>
        </p:spPr>
        <p:txBody>
          <a:bodyPr lIns="182880" tIns="182880" rIns="91440" bIns="0" anchor="b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0" baseline="0" dirty="0">
                <a:ln w="3175">
                  <a:noFill/>
                </a:ln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74638" y="5139159"/>
            <a:ext cx="5943599" cy="1192713"/>
          </a:xfrm>
        </p:spPr>
        <p:txBody>
          <a:bodyPr lIns="182880" tIns="0" rIns="91440" bIns="0">
            <a:noAutofit/>
          </a:bodyPr>
          <a:lstStyle>
            <a:lvl1pPr marL="0" indent="0">
              <a:buNone/>
              <a:defRPr lang="en-US" sz="3200" kern="1200" spc="0" baseline="0" dirty="0" smtClean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61" y="719789"/>
            <a:ext cx="3574117" cy="865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B669D-242B-47D6-A07D-39DB8CDCC7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9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urple - Add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27A5F92-C790-4985-890A-0BBAA84EE139}"/>
              </a:ext>
            </a:extLst>
          </p:cNvPr>
          <p:cNvGrpSpPr/>
          <p:nvPr userDrawn="1"/>
        </p:nvGrpSpPr>
        <p:grpSpPr>
          <a:xfrm>
            <a:off x="0" y="0"/>
            <a:ext cx="12188825" cy="6858000"/>
            <a:chOff x="0" y="0"/>
            <a:chExt cx="12192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8D60506-9F44-4BA7-9006-84BD9B2E421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339450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232804-66B0-46E7-AA0E-4A5FDC9BB578}"/>
                </a:ext>
              </a:extLst>
            </p:cNvPr>
            <p:cNvSpPr/>
            <p:nvPr userDrawn="1"/>
          </p:nvSpPr>
          <p:spPr bwMode="auto">
            <a:xfrm>
              <a:off x="0" y="0"/>
              <a:ext cx="4339450" cy="6858000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1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23F2F7-617A-4A1F-A00F-6202B398C8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9450" y="0"/>
              <a:ext cx="4339450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DA624E-6FC7-4814-9109-3F633C1F5022}"/>
                </a:ext>
              </a:extLst>
            </p:cNvPr>
            <p:cNvSpPr/>
            <p:nvPr userDrawn="1"/>
          </p:nvSpPr>
          <p:spPr bwMode="auto">
            <a:xfrm>
              <a:off x="4339450" y="0"/>
              <a:ext cx="4339450" cy="6858000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1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3EE644-4E3E-4C9F-97EE-CCC97AF9B1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19043"/>
            <a:stretch/>
          </p:blipFill>
          <p:spPr>
            <a:xfrm>
              <a:off x="8678900" y="0"/>
              <a:ext cx="3513100" cy="6858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087E8B-0734-41E5-A87C-CADA945763C8}"/>
                </a:ext>
              </a:extLst>
            </p:cNvPr>
            <p:cNvSpPr/>
            <p:nvPr userDrawn="1"/>
          </p:nvSpPr>
          <p:spPr bwMode="auto">
            <a:xfrm>
              <a:off x="8678900" y="0"/>
              <a:ext cx="3513100" cy="6858000"/>
            </a:xfrm>
            <a:prstGeom prst="rect">
              <a:avLst/>
            </a:prstGeom>
            <a:solidFill>
              <a:schemeClr val="accent4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1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8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4763" y="1412877"/>
            <a:ext cx="5564187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69" y="4002128"/>
            <a:ext cx="6721480" cy="995838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5878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33859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Red - Add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656FB04-7D3F-4A28-9E24-39509F404D7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7A9E42-3918-482E-A5FE-785DEC8F9C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339450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A118BE-876E-4C79-B6EB-2F68736A6F9E}"/>
                </a:ext>
              </a:extLst>
            </p:cNvPr>
            <p:cNvSpPr/>
            <p:nvPr userDrawn="1"/>
          </p:nvSpPr>
          <p:spPr bwMode="auto">
            <a:xfrm>
              <a:off x="0" y="0"/>
              <a:ext cx="4339450" cy="6858000"/>
            </a:xfrm>
            <a:prstGeom prst="rect">
              <a:avLst/>
            </a:prstGeom>
            <a:solidFill>
              <a:schemeClr val="accent3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9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828EB6-1ADA-46B2-9F65-F632E10D45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9450" y="0"/>
              <a:ext cx="4339450" cy="68580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AAFC0D-8BA4-466B-BC9A-F1F7E048829F}"/>
                </a:ext>
              </a:extLst>
            </p:cNvPr>
            <p:cNvSpPr/>
            <p:nvPr userDrawn="1"/>
          </p:nvSpPr>
          <p:spPr bwMode="auto">
            <a:xfrm>
              <a:off x="4339450" y="0"/>
              <a:ext cx="4339450" cy="6858000"/>
            </a:xfrm>
            <a:prstGeom prst="rect">
              <a:avLst/>
            </a:prstGeom>
            <a:solidFill>
              <a:schemeClr val="accent3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9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D9D0A5-05F3-48F7-9001-72B3EDAA75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19043"/>
            <a:stretch/>
          </p:blipFill>
          <p:spPr>
            <a:xfrm>
              <a:off x="8678900" y="0"/>
              <a:ext cx="3513100" cy="6858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D9B7DB-E6F4-456F-85BC-D2C40819867C}"/>
                </a:ext>
              </a:extLst>
            </p:cNvPr>
            <p:cNvSpPr/>
            <p:nvPr userDrawn="1"/>
          </p:nvSpPr>
          <p:spPr bwMode="auto">
            <a:xfrm>
              <a:off x="8678900" y="0"/>
              <a:ext cx="3513100" cy="6858000"/>
            </a:xfrm>
            <a:prstGeom prst="rect">
              <a:avLst/>
            </a:prstGeom>
            <a:solidFill>
              <a:schemeClr val="accent3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19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Gotham Book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69" y="4148503"/>
            <a:ext cx="6721480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4763" y="1412875"/>
            <a:ext cx="5564187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241488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Gold - Add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F95A303-4A41-44AB-9F16-5D1E3E00ECE1}"/>
              </a:ext>
            </a:extLst>
          </p:cNvPr>
          <p:cNvGrpSpPr/>
          <p:nvPr userDrawn="1"/>
        </p:nvGrpSpPr>
        <p:grpSpPr>
          <a:xfrm>
            <a:off x="1" y="-4883"/>
            <a:ext cx="12188823" cy="6862883"/>
            <a:chOff x="1" y="-4883"/>
            <a:chExt cx="12188823" cy="68628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FC71D28-BD3C-4E5C-9A8B-69E7EA462D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4338320" cy="685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276FB8-AF49-413C-9AF0-BB8C0AF9E1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321" y="0"/>
              <a:ext cx="4338320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6C6EEB-DAE5-48EE-8B39-324C90B37A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9043"/>
            <a:stretch/>
          </p:blipFill>
          <p:spPr>
            <a:xfrm>
              <a:off x="8676641" y="-4883"/>
              <a:ext cx="3512183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69" y="4148503"/>
            <a:ext cx="6721480" cy="849463"/>
          </a:xfrm>
          <a:noFill/>
        </p:spPr>
        <p:txBody>
          <a:bodyPr wrap="square" tIns="91440" bIns="91440" anchor="b" anchorCtr="0">
            <a:spAutoFit/>
          </a:bodyPr>
          <a:lstStyle>
            <a:lvl1pPr>
              <a:defRPr sz="4800" spc="-98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6D154A-7A8C-478F-B3ED-C23B0DCB9F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4763" y="1412875"/>
            <a:ext cx="5564187" cy="4721225"/>
          </a:xfrm>
        </p:spPr>
        <p:txBody>
          <a:bodyPr tIns="1188720"/>
          <a:lstStyle>
            <a:lvl1pPr algn="ctr">
              <a:defRPr/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951440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1"/>
            <a:ext cx="12188825" cy="6858000"/>
          </a:xfrm>
          <a:prstGeom prst="rect">
            <a:avLst/>
          </a:prstGeom>
        </p:spPr>
      </p:pic>
      <p:grpSp>
        <p:nvGrpSpPr>
          <p:cNvPr id="6" name="Group 5" hidden="1"/>
          <p:cNvGrpSpPr/>
          <p:nvPr userDrawn="1"/>
        </p:nvGrpSpPr>
        <p:grpSpPr>
          <a:xfrm>
            <a:off x="643973" y="5329145"/>
            <a:ext cx="849680" cy="850022"/>
            <a:chOff x="596096" y="5359033"/>
            <a:chExt cx="1057007" cy="1057007"/>
          </a:xfrm>
        </p:grpSpPr>
        <p:sp>
          <p:nvSpPr>
            <p:cNvPr id="7" name="Freeform 58"/>
            <p:cNvSpPr>
              <a:spLocks/>
            </p:cNvSpPr>
            <p:nvPr/>
          </p:nvSpPr>
          <p:spPr bwMode="auto">
            <a:xfrm>
              <a:off x="942115" y="5636428"/>
              <a:ext cx="444725" cy="513904"/>
            </a:xfrm>
            <a:custGeom>
              <a:avLst/>
              <a:gdLst>
                <a:gd name="T0" fmla="*/ 38 w 38"/>
                <a:gd name="T1" fmla="*/ 22 h 44"/>
                <a:gd name="T2" fmla="*/ 37 w 38"/>
                <a:gd name="T3" fmla="*/ 24 h 44"/>
                <a:gd name="T4" fmla="*/ 4 w 38"/>
                <a:gd name="T5" fmla="*/ 44 h 44"/>
                <a:gd name="T6" fmla="*/ 2 w 38"/>
                <a:gd name="T7" fmla="*/ 44 h 44"/>
                <a:gd name="T8" fmla="*/ 1 w 38"/>
                <a:gd name="T9" fmla="*/ 44 h 44"/>
                <a:gd name="T10" fmla="*/ 0 w 38"/>
                <a:gd name="T11" fmla="*/ 41 h 44"/>
                <a:gd name="T12" fmla="*/ 0 w 38"/>
                <a:gd name="T13" fmla="*/ 3 h 44"/>
                <a:gd name="T14" fmla="*/ 1 w 38"/>
                <a:gd name="T15" fmla="*/ 0 h 44"/>
                <a:gd name="T16" fmla="*/ 2 w 38"/>
                <a:gd name="T17" fmla="*/ 0 h 44"/>
                <a:gd name="T18" fmla="*/ 4 w 38"/>
                <a:gd name="T19" fmla="*/ 0 h 44"/>
                <a:gd name="T20" fmla="*/ 37 w 38"/>
                <a:gd name="T21" fmla="*/ 20 h 44"/>
                <a:gd name="T22" fmla="*/ 38 w 38"/>
                <a:gd name="T2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4">
                  <a:moveTo>
                    <a:pt x="38" y="22"/>
                  </a:moveTo>
                  <a:cubicBezTo>
                    <a:pt x="38" y="23"/>
                    <a:pt x="37" y="24"/>
                    <a:pt x="37" y="2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3" y="44"/>
                    <a:pt x="2" y="44"/>
                  </a:cubicBezTo>
                  <a:cubicBezTo>
                    <a:pt x="2" y="44"/>
                    <a:pt x="1" y="44"/>
                    <a:pt x="1" y="44"/>
                  </a:cubicBezTo>
                  <a:cubicBezTo>
                    <a:pt x="0" y="43"/>
                    <a:pt x="0" y="42"/>
                    <a:pt x="0" y="4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8" y="21"/>
                    <a:pt x="38" y="22"/>
                  </a:cubicBezTo>
                  <a:close/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4"/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96096" y="5359033"/>
              <a:ext cx="1057007" cy="1057007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4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DF5A6BB-0A85-4913-BB4D-04EB29959B79}"/>
              </a:ext>
            </a:extLst>
          </p:cNvPr>
          <p:cNvSpPr/>
          <p:nvPr userDrawn="1"/>
        </p:nvSpPr>
        <p:spPr bwMode="auto">
          <a:xfrm>
            <a:off x="-1" y="4784436"/>
            <a:ext cx="12188826" cy="2073564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391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721DBE-6733-40F2-91ED-AB2D9E64F227}"/>
              </a:ext>
            </a:extLst>
          </p:cNvPr>
          <p:cNvGrpSpPr/>
          <p:nvPr userDrawn="1"/>
        </p:nvGrpSpPr>
        <p:grpSpPr>
          <a:xfrm>
            <a:off x="643973" y="5329145"/>
            <a:ext cx="849680" cy="850022"/>
            <a:chOff x="596096" y="5359033"/>
            <a:chExt cx="1057007" cy="1057007"/>
          </a:xfrm>
        </p:grpSpPr>
        <p:sp>
          <p:nvSpPr>
            <p:cNvPr id="12" name="Freeform 58">
              <a:extLst>
                <a:ext uri="{FF2B5EF4-FFF2-40B4-BE49-F238E27FC236}">
                  <a16:creationId xmlns:a16="http://schemas.microsoft.com/office/drawing/2014/main" id="{7A48A26F-0F1A-458F-82FE-7A5BB3F31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115" y="5636428"/>
              <a:ext cx="444725" cy="513904"/>
            </a:xfrm>
            <a:custGeom>
              <a:avLst/>
              <a:gdLst>
                <a:gd name="T0" fmla="*/ 38 w 38"/>
                <a:gd name="T1" fmla="*/ 22 h 44"/>
                <a:gd name="T2" fmla="*/ 37 w 38"/>
                <a:gd name="T3" fmla="*/ 24 h 44"/>
                <a:gd name="T4" fmla="*/ 4 w 38"/>
                <a:gd name="T5" fmla="*/ 44 h 44"/>
                <a:gd name="T6" fmla="*/ 2 w 38"/>
                <a:gd name="T7" fmla="*/ 44 h 44"/>
                <a:gd name="T8" fmla="*/ 1 w 38"/>
                <a:gd name="T9" fmla="*/ 44 h 44"/>
                <a:gd name="T10" fmla="*/ 0 w 38"/>
                <a:gd name="T11" fmla="*/ 41 h 44"/>
                <a:gd name="T12" fmla="*/ 0 w 38"/>
                <a:gd name="T13" fmla="*/ 3 h 44"/>
                <a:gd name="T14" fmla="*/ 1 w 38"/>
                <a:gd name="T15" fmla="*/ 0 h 44"/>
                <a:gd name="T16" fmla="*/ 2 w 38"/>
                <a:gd name="T17" fmla="*/ 0 h 44"/>
                <a:gd name="T18" fmla="*/ 4 w 38"/>
                <a:gd name="T19" fmla="*/ 0 h 44"/>
                <a:gd name="T20" fmla="*/ 37 w 38"/>
                <a:gd name="T21" fmla="*/ 20 h 44"/>
                <a:gd name="T22" fmla="*/ 38 w 38"/>
                <a:gd name="T2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4">
                  <a:moveTo>
                    <a:pt x="38" y="22"/>
                  </a:moveTo>
                  <a:cubicBezTo>
                    <a:pt x="38" y="23"/>
                    <a:pt x="37" y="24"/>
                    <a:pt x="37" y="2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3" y="44"/>
                    <a:pt x="2" y="44"/>
                  </a:cubicBezTo>
                  <a:cubicBezTo>
                    <a:pt x="2" y="44"/>
                    <a:pt x="1" y="44"/>
                    <a:pt x="1" y="44"/>
                  </a:cubicBezTo>
                  <a:cubicBezTo>
                    <a:pt x="0" y="43"/>
                    <a:pt x="0" y="42"/>
                    <a:pt x="0" y="4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8" y="21"/>
                    <a:pt x="38" y="22"/>
                  </a:cubicBezTo>
                  <a:close/>
                </a:path>
              </a:pathLst>
            </a:cu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4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26C475E-AB37-4EE3-AAA0-E01062D73415}"/>
                </a:ext>
              </a:extLst>
            </p:cNvPr>
            <p:cNvSpPr/>
            <p:nvPr/>
          </p:nvSpPr>
          <p:spPr bwMode="auto">
            <a:xfrm>
              <a:off x="596096" y="5359033"/>
              <a:ext cx="1057007" cy="1057007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4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86C3FEF-1C9D-4084-9497-558C77991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1802" y="5337715"/>
            <a:ext cx="9856549" cy="832882"/>
          </a:xfr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082252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1"/>
            <a:ext cx="12188825" cy="6858000"/>
          </a:xfrm>
          <a:prstGeom prst="rect">
            <a:avLst/>
          </a:prstGeom>
        </p:spPr>
      </p:pic>
      <p:sp>
        <p:nvSpPr>
          <p:cNvPr id="15" name="Freeform 39" hidden="1"/>
          <p:cNvSpPr>
            <a:spLocks/>
          </p:cNvSpPr>
          <p:nvPr userDrawn="1"/>
        </p:nvSpPr>
        <p:spPr bwMode="auto">
          <a:xfrm flipH="1">
            <a:off x="856258" y="5541516"/>
            <a:ext cx="425111" cy="425281"/>
          </a:xfrm>
          <a:custGeom>
            <a:avLst/>
            <a:gdLst>
              <a:gd name="T0" fmla="*/ 0 w 2203"/>
              <a:gd name="T1" fmla="*/ 0 h 2202"/>
              <a:gd name="T2" fmla="*/ 1855 w 2203"/>
              <a:gd name="T3" fmla="*/ 497 h 2202"/>
              <a:gd name="T4" fmla="*/ 1422 w 2203"/>
              <a:gd name="T5" fmla="*/ 929 h 2202"/>
              <a:gd name="T6" fmla="*/ 1521 w 2203"/>
              <a:gd name="T7" fmla="*/ 1030 h 2202"/>
              <a:gd name="T8" fmla="*/ 2203 w 2203"/>
              <a:gd name="T9" fmla="*/ 1711 h 2202"/>
              <a:gd name="T10" fmla="*/ 1711 w 2203"/>
              <a:gd name="T11" fmla="*/ 2202 h 2202"/>
              <a:gd name="T12" fmla="*/ 1029 w 2203"/>
              <a:gd name="T13" fmla="*/ 1521 h 2202"/>
              <a:gd name="T14" fmla="*/ 930 w 2203"/>
              <a:gd name="T15" fmla="*/ 1421 h 2202"/>
              <a:gd name="T16" fmla="*/ 497 w 2203"/>
              <a:gd name="T17" fmla="*/ 1855 h 2202"/>
              <a:gd name="T18" fmla="*/ 0 w 2203"/>
              <a:gd name="T19" fmla="*/ 0 h 2202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6455 w 10000"/>
              <a:gd name="connsiteY2" fmla="*/ 421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4222 w 10000"/>
              <a:gd name="connsiteY8" fmla="*/ 6453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6455 w 10000"/>
              <a:gd name="connsiteY2" fmla="*/ 421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469 w 10000"/>
              <a:gd name="connsiteY8" fmla="*/ 5461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291 w 10000"/>
              <a:gd name="connsiteY2" fmla="*/ 332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469 w 10000"/>
              <a:gd name="connsiteY8" fmla="*/ 5461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291 w 10000"/>
              <a:gd name="connsiteY2" fmla="*/ 332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332 w 10000"/>
              <a:gd name="connsiteY8" fmla="*/ 5598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428 w 10000"/>
              <a:gd name="connsiteY2" fmla="*/ 3158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332 w 10000"/>
              <a:gd name="connsiteY8" fmla="*/ 5598 h 10000"/>
              <a:gd name="connsiteX9" fmla="*/ 2256 w 10000"/>
              <a:gd name="connsiteY9" fmla="*/ 8424 h 10000"/>
              <a:gd name="connsiteX10" fmla="*/ 0 w 10000"/>
              <a:gd name="connsiteY10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8420" y="2257"/>
                </a:lnTo>
                <a:lnTo>
                  <a:pt x="5428" y="3158"/>
                </a:lnTo>
                <a:lnTo>
                  <a:pt x="6904" y="4678"/>
                </a:lnTo>
                <a:lnTo>
                  <a:pt x="10000" y="7770"/>
                </a:lnTo>
                <a:lnTo>
                  <a:pt x="8941" y="8830"/>
                </a:lnTo>
                <a:lnTo>
                  <a:pt x="7767" y="10000"/>
                </a:lnTo>
                <a:lnTo>
                  <a:pt x="4671" y="6907"/>
                </a:lnTo>
                <a:lnTo>
                  <a:pt x="3332" y="5598"/>
                </a:lnTo>
                <a:lnTo>
                  <a:pt x="2256" y="8424"/>
                </a:lnTo>
                <a:lnTo>
                  <a:pt x="0" y="0"/>
                </a:lnTo>
                <a:close/>
              </a:path>
            </a:pathLst>
          </a:cu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sz="1764"/>
          </a:p>
        </p:txBody>
      </p:sp>
      <p:sp>
        <p:nvSpPr>
          <p:cNvPr id="18" name="Oval 17" hidden="1"/>
          <p:cNvSpPr/>
          <p:nvPr/>
        </p:nvSpPr>
        <p:spPr bwMode="auto">
          <a:xfrm>
            <a:off x="643973" y="5329145"/>
            <a:ext cx="849680" cy="850022"/>
          </a:xfrm>
          <a:prstGeom prst="ellipse">
            <a:avLst/>
          </a:pr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764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66C790-8893-412D-8C9C-B7E6A6949581}"/>
              </a:ext>
            </a:extLst>
          </p:cNvPr>
          <p:cNvSpPr/>
          <p:nvPr userDrawn="1"/>
        </p:nvSpPr>
        <p:spPr bwMode="auto">
          <a:xfrm>
            <a:off x="0" y="4784436"/>
            <a:ext cx="12188826" cy="207356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1391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3D04DA8-3EF8-4F39-89C3-4E7C5345D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1803" y="4897269"/>
            <a:ext cx="9856549" cy="832882"/>
          </a:xfrm>
        </p:spPr>
        <p:txBody>
          <a:bodyPr vert="horz" wrap="square" lIns="146304" tIns="91440" rIns="146304" bIns="91440" rtlCol="0" anchor="ctr">
            <a:no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/>
              <a:t>Demo 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A5AA55A-8961-4736-B60A-F6A536E8AA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70246" y="5737707"/>
            <a:ext cx="9858106" cy="77803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6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9" name="Freeform 39">
            <a:extLst>
              <a:ext uri="{FF2B5EF4-FFF2-40B4-BE49-F238E27FC236}">
                <a16:creationId xmlns:a16="http://schemas.microsoft.com/office/drawing/2014/main" id="{12220794-EEE1-4979-B812-015671581FE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856259" y="5541516"/>
            <a:ext cx="425111" cy="425281"/>
          </a:xfrm>
          <a:custGeom>
            <a:avLst/>
            <a:gdLst>
              <a:gd name="T0" fmla="*/ 0 w 2203"/>
              <a:gd name="T1" fmla="*/ 0 h 2202"/>
              <a:gd name="T2" fmla="*/ 1855 w 2203"/>
              <a:gd name="T3" fmla="*/ 497 h 2202"/>
              <a:gd name="T4" fmla="*/ 1422 w 2203"/>
              <a:gd name="T5" fmla="*/ 929 h 2202"/>
              <a:gd name="T6" fmla="*/ 1521 w 2203"/>
              <a:gd name="T7" fmla="*/ 1030 h 2202"/>
              <a:gd name="T8" fmla="*/ 2203 w 2203"/>
              <a:gd name="T9" fmla="*/ 1711 h 2202"/>
              <a:gd name="T10" fmla="*/ 1711 w 2203"/>
              <a:gd name="T11" fmla="*/ 2202 h 2202"/>
              <a:gd name="T12" fmla="*/ 1029 w 2203"/>
              <a:gd name="T13" fmla="*/ 1521 h 2202"/>
              <a:gd name="T14" fmla="*/ 930 w 2203"/>
              <a:gd name="T15" fmla="*/ 1421 h 2202"/>
              <a:gd name="T16" fmla="*/ 497 w 2203"/>
              <a:gd name="T17" fmla="*/ 1855 h 2202"/>
              <a:gd name="T18" fmla="*/ 0 w 2203"/>
              <a:gd name="T19" fmla="*/ 0 h 2202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6455 w 10000"/>
              <a:gd name="connsiteY2" fmla="*/ 421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4222 w 10000"/>
              <a:gd name="connsiteY8" fmla="*/ 6453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6455 w 10000"/>
              <a:gd name="connsiteY2" fmla="*/ 421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469 w 10000"/>
              <a:gd name="connsiteY8" fmla="*/ 5461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291 w 10000"/>
              <a:gd name="connsiteY2" fmla="*/ 332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469 w 10000"/>
              <a:gd name="connsiteY8" fmla="*/ 5461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291 w 10000"/>
              <a:gd name="connsiteY2" fmla="*/ 3329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332 w 10000"/>
              <a:gd name="connsiteY8" fmla="*/ 5598 h 10000"/>
              <a:gd name="connsiteX9" fmla="*/ 2256 w 10000"/>
              <a:gd name="connsiteY9" fmla="*/ 8424 h 10000"/>
              <a:gd name="connsiteX10" fmla="*/ 0 w 10000"/>
              <a:gd name="connsiteY10" fmla="*/ 0 h 10000"/>
              <a:gd name="connsiteX0" fmla="*/ 0 w 10000"/>
              <a:gd name="connsiteY0" fmla="*/ 0 h 10000"/>
              <a:gd name="connsiteX1" fmla="*/ 8420 w 10000"/>
              <a:gd name="connsiteY1" fmla="*/ 2257 h 10000"/>
              <a:gd name="connsiteX2" fmla="*/ 5428 w 10000"/>
              <a:gd name="connsiteY2" fmla="*/ 3158 h 10000"/>
              <a:gd name="connsiteX3" fmla="*/ 6904 w 10000"/>
              <a:gd name="connsiteY3" fmla="*/ 4678 h 10000"/>
              <a:gd name="connsiteX4" fmla="*/ 10000 w 10000"/>
              <a:gd name="connsiteY4" fmla="*/ 7770 h 10000"/>
              <a:gd name="connsiteX5" fmla="*/ 8941 w 10000"/>
              <a:gd name="connsiteY5" fmla="*/ 8830 h 10000"/>
              <a:gd name="connsiteX6" fmla="*/ 7767 w 10000"/>
              <a:gd name="connsiteY6" fmla="*/ 10000 h 10000"/>
              <a:gd name="connsiteX7" fmla="*/ 4671 w 10000"/>
              <a:gd name="connsiteY7" fmla="*/ 6907 h 10000"/>
              <a:gd name="connsiteX8" fmla="*/ 3332 w 10000"/>
              <a:gd name="connsiteY8" fmla="*/ 5598 h 10000"/>
              <a:gd name="connsiteX9" fmla="*/ 2256 w 10000"/>
              <a:gd name="connsiteY9" fmla="*/ 8424 h 10000"/>
              <a:gd name="connsiteX10" fmla="*/ 0 w 10000"/>
              <a:gd name="connsiteY10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8420" y="2257"/>
                </a:lnTo>
                <a:lnTo>
                  <a:pt x="5428" y="3158"/>
                </a:lnTo>
                <a:lnTo>
                  <a:pt x="6904" y="4678"/>
                </a:lnTo>
                <a:lnTo>
                  <a:pt x="10000" y="7770"/>
                </a:lnTo>
                <a:lnTo>
                  <a:pt x="8941" y="8830"/>
                </a:lnTo>
                <a:lnTo>
                  <a:pt x="7767" y="10000"/>
                </a:lnTo>
                <a:lnTo>
                  <a:pt x="4671" y="6907"/>
                </a:lnTo>
                <a:lnTo>
                  <a:pt x="3332" y="5598"/>
                </a:lnTo>
                <a:lnTo>
                  <a:pt x="2256" y="8424"/>
                </a:lnTo>
                <a:lnTo>
                  <a:pt x="0" y="0"/>
                </a:lnTo>
                <a:close/>
              </a:path>
            </a:pathLst>
          </a:cu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sz="1764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728AFA8-AD8F-4B9D-A322-11A15DEFCE99}"/>
              </a:ext>
            </a:extLst>
          </p:cNvPr>
          <p:cNvSpPr/>
          <p:nvPr userDrawn="1"/>
        </p:nvSpPr>
        <p:spPr bwMode="auto">
          <a:xfrm>
            <a:off x="643974" y="5329145"/>
            <a:ext cx="849680" cy="850022"/>
          </a:xfrm>
          <a:prstGeom prst="ellipse">
            <a:avLst/>
          </a:pr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764" dirty="0" err="1"/>
          </a:p>
        </p:txBody>
      </p:sp>
    </p:spTree>
    <p:extLst>
      <p:ext uri="{BB962C8B-B14F-4D97-AF65-F5344CB8AC3E}">
        <p14:creationId xmlns:p14="http://schemas.microsoft.com/office/powerpoint/2010/main" val="3312013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 marL="0" indent="0"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005454" y="6588545"/>
            <a:ext cx="10214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1FDF147-A34E-4605-92D6-A58348E56B3A}" type="slidenum">
              <a:rPr lang="en-US" sz="900" smtClean="0">
                <a:solidFill>
                  <a:schemeClr val="bg1">
                    <a:alpha val="99000"/>
                  </a:schemeClr>
                </a:solidFill>
              </a:rPr>
              <a:pPr algn="r"/>
              <a:t>‹#›</a:t>
            </a:fld>
            <a:endParaRPr lang="en-US" sz="900" dirty="0" err="1">
              <a:solidFill>
                <a:schemeClr val="bg1">
                  <a:alpha val="9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8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208" y="1290320"/>
            <a:ext cx="11146536" cy="4565535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0" indent="0"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005454" y="6588545"/>
            <a:ext cx="10214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1FDF147-A34E-4605-92D6-A58348E56B3A}" type="slidenum">
              <a:rPr lang="en-US" sz="900" smtClean="0">
                <a:solidFill>
                  <a:schemeClr val="bg1">
                    <a:alpha val="99000"/>
                  </a:schemeClr>
                </a:solidFill>
              </a:rPr>
              <a:pPr algn="r"/>
              <a:t>‹#›</a:t>
            </a:fld>
            <a:endParaRPr lang="en-US" sz="900" dirty="0" err="1">
              <a:solidFill>
                <a:schemeClr val="bg1">
                  <a:alpha val="99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892"/>
          <a:stretch/>
        </p:blipFill>
        <p:spPr>
          <a:xfrm>
            <a:off x="932" y="6146800"/>
            <a:ext cx="12186960" cy="71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8" y="6317007"/>
            <a:ext cx="1531112" cy="3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7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005454" y="6588545"/>
            <a:ext cx="10214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1FDF147-A34E-4605-92D6-A58348E56B3A}" type="slidenum">
              <a:rPr lang="en-US" sz="900" smtClean="0">
                <a:solidFill>
                  <a:schemeClr val="bg1">
                    <a:alpha val="99000"/>
                  </a:schemeClr>
                </a:solidFill>
              </a:rPr>
              <a:pPr algn="r"/>
              <a:t>‹#›</a:t>
            </a:fld>
            <a:endParaRPr lang="en-US" sz="900" dirty="0" err="1">
              <a:solidFill>
                <a:schemeClr val="bg1">
                  <a:alpha val="9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2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5914" y="1189175"/>
            <a:ext cx="5377147" cy="1861920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2399">
                <a:solidFill>
                  <a:schemeClr val="tx2"/>
                </a:solidFill>
              </a:defRPr>
            </a:lvl1pPr>
            <a:lvl2pPr marL="0" indent="0">
              <a:buNone/>
              <a:defRPr sz="1400">
                <a:solidFill>
                  <a:schemeClr val="accent5"/>
                </a:solidFill>
              </a:defRPr>
            </a:lvl2pPr>
            <a:lvl3pPr marL="227097" indent="0">
              <a:buNone/>
              <a:tabLst/>
              <a:defRPr sz="1400">
                <a:solidFill>
                  <a:schemeClr val="accent5"/>
                </a:solidFill>
              </a:defRPr>
            </a:lvl3pPr>
            <a:lvl4pPr marL="451084" indent="0">
              <a:buNone/>
              <a:defRPr sz="1400">
                <a:solidFill>
                  <a:schemeClr val="accent5"/>
                </a:solidFill>
              </a:defRPr>
            </a:lvl4pPr>
            <a:lvl5pPr marL="671959" indent="0">
              <a:buNone/>
              <a:tabLst/>
              <a:defRPr sz="14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2510" y="1189175"/>
            <a:ext cx="5377147" cy="1861920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2399">
                <a:solidFill>
                  <a:schemeClr val="tx2"/>
                </a:solidFill>
              </a:defRPr>
            </a:lvl1pPr>
            <a:lvl2pPr marL="0" indent="0">
              <a:buNone/>
              <a:defRPr sz="1400">
                <a:solidFill>
                  <a:schemeClr val="tx1"/>
                </a:solidFill>
              </a:defRPr>
            </a:lvl2pPr>
            <a:lvl3pPr marL="227097" indent="0">
              <a:buNone/>
              <a:tabLst/>
              <a:defRPr sz="1400">
                <a:solidFill>
                  <a:schemeClr val="tx1"/>
                </a:solidFill>
              </a:defRPr>
            </a:lvl3pPr>
            <a:lvl4pPr marL="451084" indent="0">
              <a:buNone/>
              <a:defRPr sz="1400">
                <a:solidFill>
                  <a:schemeClr val="tx1"/>
                </a:solidFill>
              </a:defRPr>
            </a:lvl4pPr>
            <a:lvl5pPr marL="671959" indent="0">
              <a:buNone/>
              <a:tabLst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43851" y="6471673"/>
            <a:ext cx="2844163" cy="364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5EA2D-13DB-4BA1-9DA1-8ED54A2EE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1165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4826" y="1189176"/>
            <a:ext cx="11650488" cy="24473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</a:defRPr>
            </a:lvl2pPr>
            <a:lvl3pPr marL="223987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3pPr>
            <a:lvl4pPr marL="447973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4pPr>
            <a:lvl5pPr marL="671959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43851" y="6471673"/>
            <a:ext cx="2844163" cy="364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5EA2D-13DB-4BA1-9DA1-8ED54A2EE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151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Fullbleed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4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38" y="2833398"/>
            <a:ext cx="5943601" cy="3471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638" y="2860697"/>
            <a:ext cx="5943599" cy="2168503"/>
          </a:xfrm>
        </p:spPr>
        <p:txBody>
          <a:bodyPr lIns="182880" tIns="0" rIns="91440" bIns="0" anchor="b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0" baseline="0" dirty="0">
                <a:ln w="3175">
                  <a:noFill/>
                </a:ln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74638" y="5139159"/>
            <a:ext cx="5943599" cy="1192713"/>
          </a:xfrm>
        </p:spPr>
        <p:txBody>
          <a:bodyPr lIns="182880" tIns="0" rIns="91440" bIns="0">
            <a:noAutofit/>
          </a:bodyPr>
          <a:lstStyle>
            <a:lvl1pPr marL="0" indent="0">
              <a:buNone/>
              <a:defRPr lang="en-US" sz="2800" kern="1200" spc="0" baseline="0" dirty="0" smtClean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61" y="719789"/>
            <a:ext cx="3574117" cy="865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841A24-7B78-44BA-87EF-0AF2C1DB7B9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4413" cy="68580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2" y="386903"/>
            <a:ext cx="5377147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172" y="1216074"/>
            <a:ext cx="5377147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284926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G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4413" cy="68580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2" y="386903"/>
            <a:ext cx="5377147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172" y="1216074"/>
            <a:ext cx="5377147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48585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4413" cy="6858000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2" y="386903"/>
            <a:ext cx="5377147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172" y="1216074"/>
            <a:ext cx="5377147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40487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4413" cy="6858000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2" y="386903"/>
            <a:ext cx="5377147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172" y="1216074"/>
            <a:ext cx="5377147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022290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Laven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0090E-3DB1-4825-9C15-E469CF55D95B}"/>
              </a:ext>
            </a:extLst>
          </p:cNvPr>
          <p:cNvSpPr/>
          <p:nvPr userDrawn="1"/>
        </p:nvSpPr>
        <p:spPr bwMode="auto">
          <a:xfrm>
            <a:off x="-1" y="0"/>
            <a:ext cx="6094413" cy="68580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172" y="386903"/>
            <a:ext cx="5377147" cy="662361"/>
          </a:xfrm>
        </p:spPr>
        <p:txBody>
          <a:bodyPr>
            <a:spAutoFit/>
          </a:bodyPr>
          <a:lstStyle>
            <a:lvl1pPr>
              <a:defRPr sz="4116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50/50 text layout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E7FCEC-80E1-4457-BF17-DD95C77EB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172" y="1216074"/>
            <a:ext cx="5377147" cy="1861920"/>
          </a:xfrm>
        </p:spPr>
        <p:txBody>
          <a:bodyPr wrap="square">
            <a:spAutoFit/>
          </a:bodyPr>
          <a:lstStyle>
            <a:lvl1pPr marL="281539" indent="-281539">
              <a:spcBef>
                <a:spcPts val="1200"/>
              </a:spcBef>
              <a:buClr>
                <a:schemeClr val="bg1"/>
              </a:buClr>
              <a:buFont typeface="Arial" pitchFamily="34" charset="0"/>
              <a:buChar char="•"/>
              <a:defRPr sz="2399">
                <a:solidFill>
                  <a:schemeClr val="bg1"/>
                </a:solidFill>
              </a:defRPr>
            </a:lvl1pPr>
            <a:lvl2pPr marL="520446" indent="-228488"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 marL="685465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3pPr>
            <a:lvl4pPr marL="863178" indent="-177714"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 marL="1028197" indent="-165020">
              <a:buClr>
                <a:schemeClr val="bg1"/>
              </a:buClr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325626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BE3AF8-84F0-44AD-A9FD-3727983B4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383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0"/>
            <a:ext cx="433832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185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955E2A-427A-47B5-814C-D99E751026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8600"/>
            <a:ext cx="4338319" cy="6866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0"/>
            <a:ext cx="433832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5488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383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0"/>
            <a:ext cx="433832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8659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7E1DF8-4F0B-4730-A65D-E9A1FBB13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3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3832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DD25F7-CA5C-4812-8595-D0CB1685A452}"/>
              </a:ext>
            </a:extLst>
          </p:cNvPr>
          <p:cNvSpPr/>
          <p:nvPr userDrawn="1"/>
        </p:nvSpPr>
        <p:spPr bwMode="auto">
          <a:xfrm>
            <a:off x="0" y="0"/>
            <a:ext cx="4338320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784" tIns="146228" rIns="182784" bIns="1462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191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 dirty="0" err="1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Gotham Book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2"/>
            <a:ext cx="4338320" cy="1223121"/>
          </a:xfrm>
        </p:spPr>
        <p:txBody>
          <a:bodyPr lIns="182880" rIns="182880" anchor="ctr"/>
          <a:lstStyle>
            <a:lvl1pPr marL="0" marR="0" indent="0" algn="ctr" defTabSz="91412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398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1027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D69C42-D207-4E4D-9BB7-475F596C5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3383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0"/>
            <a:ext cx="433832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156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Fullbleed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LEGO, sky, table&#10;&#10;Description generated with very high confidence">
            <a:extLst>
              <a:ext uri="{FF2B5EF4-FFF2-40B4-BE49-F238E27FC236}">
                <a16:creationId xmlns:a16="http://schemas.microsoft.com/office/drawing/2014/main" id="{83AF1D29-7DDB-4369-B18C-1868A13D4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70170E-9DAD-487C-8F50-8A4C0FC5A4BD}"/>
              </a:ext>
            </a:extLst>
          </p:cNvPr>
          <p:cNvSpPr/>
          <p:nvPr userDrawn="1"/>
        </p:nvSpPr>
        <p:spPr bwMode="auto">
          <a:xfrm>
            <a:off x="0" y="0"/>
            <a:ext cx="9903226" cy="6858000"/>
          </a:xfrm>
          <a:prstGeom prst="rect">
            <a:avLst/>
          </a:prstGeom>
          <a:gradFill flip="none" rotWithShape="1">
            <a:gsLst>
              <a:gs pos="26000">
                <a:schemeClr val="tx1">
                  <a:alpha val="53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8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4661" y="4518926"/>
            <a:ext cx="6884376" cy="1019980"/>
          </a:xfrm>
        </p:spPr>
        <p:txBody>
          <a:bodyPr anchor="b"/>
          <a:lstStyle>
            <a:lvl1pPr marL="0" indent="0">
              <a:buNone/>
              <a:defRPr sz="2352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8854" y="2084171"/>
            <a:ext cx="6901058" cy="2120726"/>
          </a:xfrm>
        </p:spPr>
        <p:txBody>
          <a:bodyPr anchor="b"/>
          <a:lstStyle>
            <a:lvl1pPr marL="0" indent="0">
              <a:buNone/>
              <a:defRPr lang="en-US" sz="440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marR="0" lvl="0" indent="0" algn="l" defTabSz="913918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175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Presentation Title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AE3026-5C71-4F5D-9267-DC2843248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61" y="719789"/>
            <a:ext cx="3574117" cy="865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F9124E-21BC-41AA-8E57-481247D0FB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2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39">
          <p15:clr>
            <a:srgbClr val="FBAE40"/>
          </p15:clr>
        </p15:guide>
        <p15:guide id="2" pos="31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7E1DF8-4F0B-4730-A65D-E9A1FBB13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3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3832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DD25F7-CA5C-4812-8595-D0CB1685A452}"/>
              </a:ext>
            </a:extLst>
          </p:cNvPr>
          <p:cNvSpPr/>
          <p:nvPr userDrawn="1"/>
        </p:nvSpPr>
        <p:spPr bwMode="auto">
          <a:xfrm>
            <a:off x="0" y="0"/>
            <a:ext cx="4338320" cy="68580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146266" rIns="182832" bIns="14626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19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17440"/>
            <a:ext cx="4338320" cy="1223121"/>
          </a:xfrm>
        </p:spPr>
        <p:txBody>
          <a:bodyPr lIns="182880" rIns="18288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Wingdings" pitchFamily="2" charset="2"/>
              <a:buNone/>
              <a:tabLst/>
              <a:defRPr lang="en-US" sz="5400" kern="1200" dirty="0" smtClean="0">
                <a:solidFill>
                  <a:schemeClr val="bg1">
                    <a:alpha val="99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3303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8480" y="1417577"/>
            <a:ext cx="5107838" cy="2780185"/>
          </a:xfrm>
        </p:spPr>
        <p:txBody>
          <a:bodyPr wrap="square">
            <a:spAutoFit/>
          </a:bodyPr>
          <a:lstStyle>
            <a:lvl1pPr>
              <a:defRPr sz="646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5968" y="0"/>
            <a:ext cx="6092857" cy="68561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81780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76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0563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roso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16" y="3113532"/>
            <a:ext cx="2951563" cy="630936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anose="020B0502040204020203" pitchFamily="34" charset="0"/>
                <a:cs typeface="Segoe UI" panose="020B0502040204020203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13599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1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F3513-7CDB-4D66-AF83-674551FEA3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73" r="12973"/>
          <a:stretch/>
        </p:blipFill>
        <p:spPr>
          <a:xfrm>
            <a:off x="0" y="0"/>
            <a:ext cx="12188825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08484A-B774-49CD-96F4-0DC2C66F60C1}"/>
              </a:ext>
            </a:extLst>
          </p:cNvPr>
          <p:cNvSpPr/>
          <p:nvPr userDrawn="1"/>
        </p:nvSpPr>
        <p:spPr bwMode="auto">
          <a:xfrm>
            <a:off x="0" y="1968135"/>
            <a:ext cx="7438700" cy="37022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8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55593" y="4518926"/>
            <a:ext cx="6884376" cy="1019980"/>
          </a:xfrm>
        </p:spPr>
        <p:txBody>
          <a:bodyPr anchor="b"/>
          <a:lstStyle>
            <a:lvl1pPr marL="0" indent="0">
              <a:buNone/>
              <a:defRPr sz="2352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39786" y="2084171"/>
            <a:ext cx="6901058" cy="2120726"/>
          </a:xfrm>
        </p:spPr>
        <p:txBody>
          <a:bodyPr anchor="b"/>
          <a:lstStyle>
            <a:lvl1pPr marL="0" indent="0">
              <a:buNone/>
              <a:defRPr lang="en-US" sz="440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marR="0" lvl="0" indent="0" algn="l" defTabSz="913918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175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Presentation Title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93AFDF-DBE8-4582-A98F-CAAE008DC8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830" y="1466098"/>
            <a:ext cx="5504784" cy="5391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9851F6-815C-45F3-A61A-DFB152BE15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61" y="719789"/>
            <a:ext cx="3574117" cy="865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BF4CA6-03F9-4A98-A965-07C2B48EDF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Tit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5E78B78-D336-4E33-BEDF-950B514D4B56}"/>
              </a:ext>
            </a:extLst>
          </p:cNvPr>
          <p:cNvGrpSpPr/>
          <p:nvPr userDrawn="1"/>
        </p:nvGrpSpPr>
        <p:grpSpPr>
          <a:xfrm>
            <a:off x="-1" y="0"/>
            <a:ext cx="12188826" cy="6858000"/>
            <a:chOff x="-1" y="0"/>
            <a:chExt cx="12188826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37B178-5F5A-4C65-B142-3B4BED86A0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6094412" cy="6858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8D962D-EDE5-47D4-A040-F08AA4F3D8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4413" y="0"/>
              <a:ext cx="6094412" cy="6858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908484A-B774-49CD-96F4-0DC2C66F60C1}"/>
              </a:ext>
            </a:extLst>
          </p:cNvPr>
          <p:cNvSpPr/>
          <p:nvPr userDrawn="1"/>
        </p:nvSpPr>
        <p:spPr bwMode="auto">
          <a:xfrm>
            <a:off x="0" y="1968135"/>
            <a:ext cx="7438700" cy="3702247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38" tIns="143391" rIns="179238" bIns="1433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38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2" dirty="0" err="1">
              <a:solidFill>
                <a:srgbClr val="0070C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55593" y="4518926"/>
            <a:ext cx="6884376" cy="1019980"/>
          </a:xfrm>
        </p:spPr>
        <p:txBody>
          <a:bodyPr anchor="b"/>
          <a:lstStyle>
            <a:lvl1pPr marL="0" indent="0">
              <a:buNone/>
              <a:defRPr sz="2352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39786" y="2084171"/>
            <a:ext cx="6901058" cy="2120726"/>
          </a:xfrm>
        </p:spPr>
        <p:txBody>
          <a:bodyPr anchor="b"/>
          <a:lstStyle>
            <a:lvl1pPr marL="0" indent="0">
              <a:buNone/>
              <a:defRPr lang="en-US" sz="440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5pPr>
              <a:defRPr/>
            </a:lvl5pPr>
          </a:lstStyle>
          <a:p>
            <a:pPr marL="0" marR="0" lvl="0" indent="0" algn="l" defTabSz="913918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175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Presentation Title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E276CB-4993-44A9-8C73-DA2AF3182E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61" y="719789"/>
            <a:ext cx="3574117" cy="86553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CA3E0FE-DDBA-4BCA-B97F-3D709284F7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9500" y="1456023"/>
            <a:ext cx="5040435" cy="48758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32866C-4019-47F0-BC93-4B1667F774D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ecraf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7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9278" y="2647337"/>
            <a:ext cx="5943599" cy="2168503"/>
          </a:xfrm>
        </p:spPr>
        <p:txBody>
          <a:bodyPr lIns="182880" tIns="0" rIns="91440" bIns="0" anchor="b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0" baseline="0" dirty="0">
                <a:ln w="3175">
                  <a:noFill/>
                </a:ln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69278" y="4925799"/>
            <a:ext cx="5943599" cy="1192713"/>
          </a:xfrm>
        </p:spPr>
        <p:txBody>
          <a:bodyPr lIns="182880" tIns="0" rIns="91440" bIns="0">
            <a:noAutofit/>
          </a:bodyPr>
          <a:lstStyle>
            <a:lvl1pPr marL="0" indent="0">
              <a:buNone/>
              <a:defRPr lang="en-US" sz="2400" kern="1200" spc="0" baseline="0" dirty="0" smtClean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61" y="719789"/>
            <a:ext cx="3574117" cy="865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88447A-4690-43FB-AC69-9A18F5EF59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5190" y="1806945"/>
            <a:ext cx="3889093" cy="46522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31B6A1-5523-4100-8303-59268C4948E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65" y="6087292"/>
            <a:ext cx="1918272" cy="70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3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33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93709" y="2435226"/>
            <a:ext cx="54864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3708" y="3905251"/>
            <a:ext cx="5486400" cy="545755"/>
          </a:xfr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alpha val="99000"/>
                  </a:schemeClr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96" y="2874096"/>
            <a:ext cx="4582818" cy="11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93709" y="2435226"/>
            <a:ext cx="5486400" cy="1470025"/>
          </a:xfrm>
        </p:spPr>
        <p:txBody>
          <a:bodyPr anchor="b"/>
          <a:lstStyle>
            <a:lvl1pPr algn="l">
              <a:defRPr sz="4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3708" y="3905251"/>
            <a:ext cx="5486400" cy="545755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lang="en-US" sz="2800" kern="1200" dirty="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96" y="2874096"/>
            <a:ext cx="4582818" cy="11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8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393192"/>
            <a:ext cx="11146536" cy="795528"/>
          </a:xfrm>
          <a:prstGeom prst="rect">
            <a:avLst/>
          </a:prstGeom>
        </p:spPr>
        <p:txBody>
          <a:bodyPr vert="horz" wrap="square" lIns="0" tIns="45720" rIns="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1290320"/>
            <a:ext cx="11146536" cy="49276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52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  <p:sldLayoutId id="2147483915" r:id="rId21"/>
    <p:sldLayoutId id="2147483916" r:id="rId22"/>
    <p:sldLayoutId id="2147483917" r:id="rId23"/>
    <p:sldLayoutId id="2147483918" r:id="rId24"/>
    <p:sldLayoutId id="2147483919" r:id="rId25"/>
    <p:sldLayoutId id="2147483920" r:id="rId26"/>
    <p:sldLayoutId id="2147483921" r:id="rId27"/>
    <p:sldLayoutId id="2147483922" r:id="rId28"/>
    <p:sldLayoutId id="2147483923" r:id="rId29"/>
    <p:sldLayoutId id="2147483924" r:id="rId30"/>
    <p:sldLayoutId id="2147483925" r:id="rId31"/>
    <p:sldLayoutId id="2147483926" r:id="rId32"/>
    <p:sldLayoutId id="2147483927" r:id="rId33"/>
    <p:sldLayoutId id="2147483928" r:id="rId34"/>
    <p:sldLayoutId id="2147483929" r:id="rId35"/>
    <p:sldLayoutId id="2147483930" r:id="rId36"/>
    <p:sldLayoutId id="2147483931" r:id="rId37"/>
    <p:sldLayoutId id="2147483932" r:id="rId38"/>
    <p:sldLayoutId id="2147483933" r:id="rId39"/>
    <p:sldLayoutId id="2147483934" r:id="rId40"/>
    <p:sldLayoutId id="2147483935" r:id="rId41"/>
    <p:sldLayoutId id="2147483936" r:id="rId42"/>
    <p:sldLayoutId id="2147483937" r:id="rId43"/>
    <p:sldLayoutId id="2147483938" r:id="rId44"/>
    <p:sldLayoutId id="2147483939" r:id="rId4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spc="-100" baseline="0">
          <a:solidFill>
            <a:schemeClr val="tx1">
              <a:alpha val="99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SzPct val="90000"/>
        <a:buFont typeface="Wingdings" pitchFamily="2" charset="2"/>
        <a:buNone/>
        <a:defRPr sz="3200" kern="1200">
          <a:solidFill>
            <a:schemeClr val="tx2">
              <a:alpha val="99000"/>
            </a:schemeClr>
          </a:solidFill>
          <a:latin typeface="+mn-lt"/>
          <a:ea typeface="+mn-ea"/>
          <a:cs typeface="+mn-cs"/>
        </a:defRPr>
      </a:lvl1pPr>
      <a:lvl2pPr marL="230187" indent="0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None/>
        <a:defRPr sz="2400" kern="1200">
          <a:solidFill>
            <a:schemeClr val="tx1">
              <a:alpha val="99000"/>
            </a:schemeClr>
          </a:solidFill>
          <a:latin typeface="+mn-lt"/>
          <a:ea typeface="+mn-ea"/>
          <a:cs typeface="+mn-cs"/>
        </a:defRPr>
      </a:lvl2pPr>
      <a:lvl3pPr marL="403225" indent="0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None/>
        <a:defRPr sz="2000" kern="1200">
          <a:solidFill>
            <a:schemeClr val="tx1">
              <a:alpha val="99000"/>
            </a:schemeClr>
          </a:solidFill>
          <a:latin typeface="+mn-lt"/>
          <a:ea typeface="+mn-ea"/>
          <a:cs typeface="+mn-cs"/>
        </a:defRPr>
      </a:lvl3pPr>
      <a:lvl4pPr marL="568325" indent="0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None/>
        <a:defRPr sz="1800" kern="1200">
          <a:solidFill>
            <a:schemeClr val="tx1">
              <a:alpha val="99000"/>
            </a:schemeClr>
          </a:solidFill>
          <a:latin typeface="+mn-lt"/>
          <a:ea typeface="+mn-ea"/>
          <a:cs typeface="+mn-cs"/>
        </a:defRPr>
      </a:lvl4pPr>
      <a:lvl5pPr marL="741362" indent="0" algn="l" defTabSz="914400" rtl="0" eaLnBrk="1" latinLnBrk="0" hangingPunct="1">
        <a:spcBef>
          <a:spcPts val="0"/>
        </a:spcBef>
        <a:spcAft>
          <a:spcPts val="1200"/>
        </a:spcAft>
        <a:buSzPct val="90000"/>
        <a:buFont typeface="Wingdings" pitchFamily="2" charset="2"/>
        <a:buNone/>
        <a:defRPr sz="1800" kern="1200">
          <a:solidFill>
            <a:schemeClr val="tx1">
              <a:alpha val="99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png"/><Relationship Id="rId5" Type="http://schemas.openxmlformats.org/officeDocument/2006/relationships/hyperlink" Target="https://www.bing.com/maps/" TargetMode="Externa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1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www.bing.com/map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7.jp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22E1E-C2C4-4325-AB36-F70C8B8210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806" y="2084171"/>
            <a:ext cx="6901058" cy="2120726"/>
          </a:xfrm>
        </p:spPr>
        <p:txBody>
          <a:bodyPr/>
          <a:lstStyle/>
          <a:p>
            <a:r>
              <a:rPr lang="en-US" sz="4400" dirty="0"/>
              <a:t>Coding with Minecraft 3: Coordinates</a:t>
            </a:r>
          </a:p>
        </p:txBody>
      </p:sp>
    </p:spTree>
    <p:extLst>
      <p:ext uri="{BB962C8B-B14F-4D97-AF65-F5344CB8AC3E}">
        <p14:creationId xmlns:p14="http://schemas.microsoft.com/office/powerpoint/2010/main" val="11633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3527BA1-628F-4ED2-A353-3241FC66BA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-1" b="-1"/>
          <a:stretch/>
        </p:blipFill>
        <p:spPr>
          <a:xfrm>
            <a:off x="6092824" y="894"/>
            <a:ext cx="6092827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250DAF-17DC-4B3A-B81B-F926405ED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26" y="774700"/>
            <a:ext cx="5377147" cy="701731"/>
          </a:xfrm>
        </p:spPr>
        <p:txBody>
          <a:bodyPr/>
          <a:lstStyle/>
          <a:p>
            <a:r>
              <a:rPr lang="en-US" sz="4400" dirty="0"/>
              <a:t>In real life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7981B-CEAB-4BE2-9A77-99874DA68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527" y="1603871"/>
            <a:ext cx="5108944" cy="24000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earth’s geographical origin point, Null Island is at 0</a:t>
            </a:r>
            <a:r>
              <a:rPr lang="en-US" baseline="30000" dirty="0"/>
              <a:t>o</a:t>
            </a:r>
            <a:r>
              <a:rPr lang="en-US" dirty="0"/>
              <a:t> N 0</a:t>
            </a:r>
            <a:r>
              <a:rPr lang="en-US" baseline="30000" dirty="0"/>
              <a:t>o</a:t>
            </a:r>
            <a:r>
              <a:rPr lang="en-US" dirty="0"/>
              <a:t> E</a:t>
            </a:r>
          </a:p>
          <a:p>
            <a:pPr marL="0" indent="0">
              <a:buNone/>
            </a:pPr>
            <a:r>
              <a:rPr lang="en-US" dirty="0"/>
              <a:t>Mount Everest is at 27</a:t>
            </a:r>
            <a:r>
              <a:rPr lang="en-US" baseline="30000" dirty="0"/>
              <a:t>o</a:t>
            </a:r>
            <a:r>
              <a:rPr lang="en-US" dirty="0"/>
              <a:t> N 86</a:t>
            </a:r>
            <a:r>
              <a:rPr lang="en-US" baseline="30000" dirty="0"/>
              <a:t>o</a:t>
            </a:r>
            <a:r>
              <a:rPr lang="en-US" dirty="0"/>
              <a:t> E</a:t>
            </a:r>
          </a:p>
          <a:p>
            <a:pPr marL="0" indent="0">
              <a:buNone/>
            </a:pPr>
            <a:r>
              <a:rPr lang="en-US" dirty="0"/>
              <a:t>The Empire State Building </a:t>
            </a:r>
            <a:br>
              <a:rPr lang="en-US" dirty="0"/>
            </a:br>
            <a:r>
              <a:rPr lang="en-US" dirty="0"/>
              <a:t>is at 40</a:t>
            </a:r>
            <a:r>
              <a:rPr lang="en-US" baseline="30000" dirty="0"/>
              <a:t>o</a:t>
            </a:r>
            <a:r>
              <a:rPr lang="en-US" dirty="0"/>
              <a:t> N -73</a:t>
            </a:r>
            <a:r>
              <a:rPr lang="en-US" baseline="30000" dirty="0"/>
              <a:t>o</a:t>
            </a:r>
            <a:r>
              <a:rPr lang="en-US" dirty="0"/>
              <a:t> E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EA69B4FB-52AD-46D6-8549-3D676A6436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2844800" cy="361950"/>
          </a:xfrm>
        </p:spPr>
        <p:txBody>
          <a:bodyPr/>
          <a:lstStyle/>
          <a:p>
            <a:fld id="{0E05EA2D-13DB-4BA1-9DA1-8ED54A2EECC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E4FF1-0D1B-407F-A9D5-29B345BCDB84}"/>
              </a:ext>
            </a:extLst>
          </p:cNvPr>
          <p:cNvSpPr/>
          <p:nvPr/>
        </p:nvSpPr>
        <p:spPr bwMode="auto">
          <a:xfrm>
            <a:off x="9140328" y="3501190"/>
            <a:ext cx="2314575" cy="2854955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4A1D30-8284-49EC-9A65-1F5B7359F1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3324" y="3962179"/>
            <a:ext cx="1098860" cy="1098858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7B2290A-660C-444F-8458-3F44982E9559}"/>
              </a:ext>
            </a:extLst>
          </p:cNvPr>
          <p:cNvSpPr txBox="1">
            <a:spLocks/>
          </p:cNvSpPr>
          <p:nvPr/>
        </p:nvSpPr>
        <p:spPr>
          <a:xfrm>
            <a:off x="9136809" y="4960399"/>
            <a:ext cx="2314574" cy="584775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281539" indent="-281539" algn="l" defTabSz="914400" rtl="0" eaLnBrk="1" latinLnBrk="0" hangingPunct="1">
              <a:spcBef>
                <a:spcPts val="1200"/>
              </a:spcBef>
              <a:spcAft>
                <a:spcPts val="600"/>
              </a:spcAft>
              <a:buClr>
                <a:schemeClr val="bg1"/>
              </a:buClr>
              <a:buSzPct val="90000"/>
              <a:buFont typeface="Arial" pitchFamily="34" charset="0"/>
              <a:buChar char="•"/>
              <a:defRPr sz="2399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20446" indent="-228488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465" indent="-16502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90000"/>
              <a:buFont typeface="Wingdings" pitchFamily="2" charset="2"/>
              <a:buNone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3178" indent="-177714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28197" indent="-16502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90000"/>
              <a:buFont typeface="Wingdings" pitchFamily="2" charset="2"/>
              <a:buNone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400" cap="all" dirty="0">
                <a:latin typeface="Gotham Medium" pitchFamily="50" charset="0"/>
                <a:cs typeface="Gotham Medium" pitchFamily="50" charset="0"/>
              </a:rPr>
              <a:t>Let’s check it out </a:t>
            </a:r>
            <a:r>
              <a:rPr lang="en-US" sz="1800" dirty="0"/>
              <a:t>bing.com/maps</a:t>
            </a:r>
          </a:p>
        </p:txBody>
      </p:sp>
      <p:sp>
        <p:nvSpPr>
          <p:cNvPr id="9" name="Rectangle 8">
            <a:hlinkClick r:id="rId5"/>
            <a:extLst>
              <a:ext uri="{FF2B5EF4-FFF2-40B4-BE49-F238E27FC236}">
                <a16:creationId xmlns:a16="http://schemas.microsoft.com/office/drawing/2014/main" id="{8E070418-D068-4B4F-B002-0EF0C654593E}"/>
              </a:ext>
            </a:extLst>
          </p:cNvPr>
          <p:cNvSpPr/>
          <p:nvPr/>
        </p:nvSpPr>
        <p:spPr bwMode="auto">
          <a:xfrm>
            <a:off x="9143847" y="3501188"/>
            <a:ext cx="2300497" cy="2854955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3CF036-9A9F-4902-AD4D-70782017C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458" y="641489"/>
            <a:ext cx="2313389" cy="2873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BFE7CF-1B57-42AF-904F-7B10046A31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730" r="10512"/>
          <a:stretch/>
        </p:blipFill>
        <p:spPr>
          <a:xfrm>
            <a:off x="9140328" y="638913"/>
            <a:ext cx="2314575" cy="28622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B15507-7CCD-4F09-A62E-327C3D90161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618"/>
          <a:stretch/>
        </p:blipFill>
        <p:spPr>
          <a:xfrm>
            <a:off x="6829274" y="3508514"/>
            <a:ext cx="2311054" cy="28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98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discuss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2945218" y="1610832"/>
            <a:ext cx="7315200" cy="4356581"/>
          </a:xfrm>
          <a:solidFill>
            <a:schemeClr val="tx2"/>
          </a:solidFill>
        </p:spPr>
        <p:txBody>
          <a:bodyPr lIns="1097280" tIns="640080" rIns="731520"/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What are the values for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X, Y, Z for the world origin?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Is the world origin an absolute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or relative position?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Is (~0, ~0, ~0) an absolute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or relative position?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01CDF-CA63-4E61-B98F-EAB50A47D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69" y="2573079"/>
            <a:ext cx="2407040" cy="339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8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706"/>
          <a:stretch/>
        </p:blipFill>
        <p:spPr>
          <a:xfrm>
            <a:off x="6457923" y="5064083"/>
            <a:ext cx="6005474" cy="1390439"/>
          </a:xfrm>
          <a:prstGeom prst="rect">
            <a:avLst/>
          </a:prstGeom>
        </p:spPr>
      </p:pic>
      <p:sp>
        <p:nvSpPr>
          <p:cNvPr id="9" name="Title 16">
            <a:extLst>
              <a:ext uri="{FF2B5EF4-FFF2-40B4-BE49-F238E27FC236}">
                <a16:creationId xmlns:a16="http://schemas.microsoft.com/office/drawing/2014/main" id="{8F3C40C5-47A6-4ED7-B60E-9B99B0BF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98" y="779863"/>
            <a:ext cx="4393121" cy="1292662"/>
          </a:xfrm>
        </p:spPr>
        <p:txBody>
          <a:bodyPr/>
          <a:lstStyle/>
          <a:p>
            <a:r>
              <a:rPr lang="en-US" sz="4000" dirty="0"/>
              <a:t>Code with coordinates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486298" y="2220913"/>
            <a:ext cx="5332413" cy="3251200"/>
          </a:xfrm>
        </p:spPr>
        <p:txBody>
          <a:bodyPr/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Create a compass rose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Use relative player positions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Point to the four cardinal directions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Change the code to make it unique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99000"/>
                </a:schemeClr>
              </a:solidFill>
            </a:endParaRP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99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6603648"/>
            <a:ext cx="12188825" cy="27432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45708" rIns="182832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825" fontAlgn="base">
              <a:spcBef>
                <a:spcPct val="0"/>
              </a:spcBef>
              <a:spcAft>
                <a:spcPct val="0"/>
              </a:spcAft>
            </a:pPr>
            <a:endParaRPr lang="en-US" sz="2399" kern="0" dirty="0">
              <a:solidFill>
                <a:schemeClr val="accent1">
                  <a:alpha val="99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3919CD-B199-485D-B24D-204C64D39A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45" t="7718" r="13879"/>
          <a:stretch/>
        </p:blipFill>
        <p:spPr>
          <a:xfrm>
            <a:off x="7018173" y="1488558"/>
            <a:ext cx="5170651" cy="4194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73"/>
          <a:stretch/>
        </p:blipFill>
        <p:spPr>
          <a:xfrm>
            <a:off x="6543348" y="1046080"/>
            <a:ext cx="5645478" cy="512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2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discuss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2945218" y="1610832"/>
            <a:ext cx="7315200" cy="4356581"/>
          </a:xfrm>
          <a:solidFill>
            <a:schemeClr val="tx2"/>
          </a:solidFill>
        </p:spPr>
        <p:txBody>
          <a:bodyPr lIns="1097280" tIns="822960" rIns="731520"/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What other ideas do you have to use positions when coding? 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What’s the difference between absolute world position and relative player position?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B8767-A107-48D2-BE10-C81BC75E00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08690" flipH="1">
            <a:off x="314602" y="2676092"/>
            <a:ext cx="3461016" cy="29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1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359" y="1328736"/>
            <a:ext cx="10327032" cy="1362075"/>
          </a:xfrm>
        </p:spPr>
        <p:txBody>
          <a:bodyPr/>
          <a:lstStyle/>
          <a:p>
            <a:r>
              <a:rPr lang="en-US" sz="2800" dirty="0"/>
              <a:t>LESSON A </a:t>
            </a:r>
            <a:br>
              <a:rPr lang="en-US" sz="2800" dirty="0"/>
            </a:br>
            <a:br>
              <a:rPr lang="en-US" sz="2800" dirty="0"/>
            </a:br>
            <a:r>
              <a:rPr lang="en-US" sz="4800" dirty="0"/>
              <a:t>What we learned today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783" y="3137271"/>
            <a:ext cx="7638998" cy="2901915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Why coordinates are important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The difference between absolute </a:t>
            </a:r>
            <a:br>
              <a:rPr lang="en-US" sz="2000" dirty="0">
                <a:solidFill>
                  <a:schemeClr val="bg1"/>
                </a:solidFill>
                <a:latin typeface="Gotham Book" pitchFamily="50" charset="0"/>
              </a:rPr>
            </a:br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and relative positions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Calculated both types of positions </a:t>
            </a:r>
            <a:br>
              <a:rPr lang="en-US" sz="2000" dirty="0">
                <a:solidFill>
                  <a:schemeClr val="bg1"/>
                </a:solidFill>
                <a:latin typeface="Gotham Book" pitchFamily="50" charset="0"/>
              </a:rPr>
            </a:br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from a world map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Coded with an on chat command and relative </a:t>
            </a:r>
            <a:br>
              <a:rPr lang="en-US" sz="2000" dirty="0">
                <a:solidFill>
                  <a:schemeClr val="bg1"/>
                </a:solidFill>
                <a:latin typeface="Gotham Book" pitchFamily="50" charset="0"/>
              </a:rPr>
            </a:br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player positions to create a compass rose</a:t>
            </a:r>
          </a:p>
        </p:txBody>
      </p:sp>
    </p:spTree>
    <p:extLst>
      <p:ext uri="{BB962C8B-B14F-4D97-AF65-F5344CB8AC3E}">
        <p14:creationId xmlns:p14="http://schemas.microsoft.com/office/powerpoint/2010/main" val="17283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-1" y="1610832"/>
            <a:ext cx="12188826" cy="4356581"/>
          </a:xfrm>
          <a:solidFill>
            <a:schemeClr val="tx2"/>
          </a:solidFill>
        </p:spPr>
        <p:txBody>
          <a:bodyPr lIns="548640" tIns="822960" rIns="731520"/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Turn our classroom into a Minecraft world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More coding with coordinates to copy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and paste any part of the Minecraft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landscape where you want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7623EC-7D0D-417C-BEC0-4814AFC0E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0100" y="1685752"/>
            <a:ext cx="3618756" cy="366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8513" y="1936512"/>
            <a:ext cx="7003155" cy="1362075"/>
          </a:xfrm>
        </p:spPr>
        <p:txBody>
          <a:bodyPr/>
          <a:lstStyle/>
          <a:p>
            <a:r>
              <a:rPr lang="en-US" sz="2800" dirty="0"/>
              <a:t>LESSON B:</a:t>
            </a:r>
            <a:br>
              <a:rPr lang="en-US" sz="3600" dirty="0"/>
            </a:br>
            <a:r>
              <a:rPr lang="en-US" sz="4800" dirty="0"/>
              <a:t>Coding with Coordinates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 txBox="1">
            <a:spLocks/>
          </p:cNvSpPr>
          <p:nvPr/>
        </p:nvSpPr>
        <p:spPr>
          <a:xfrm>
            <a:off x="4865373" y="893"/>
            <a:ext cx="7186116" cy="68562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339669" marR="0" indent="-339669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-71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72992" marR="0" indent="-233324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8380" marR="0" indent="-225387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>
                <a:tab pos="798380" algn="l"/>
              </a:tabLst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30117" marR="0" indent="-231735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5504" marR="0" indent="-225387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>
                <a:tab pos="1255504" algn="l"/>
              </a:tabLst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083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85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92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97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400" spc="0" dirty="0">
                <a:solidFill>
                  <a:schemeClr val="accent1">
                    <a:alpha val="99000"/>
                  </a:schemeClr>
                </a:solidFill>
                <a:latin typeface="+mn-lt"/>
              </a:rPr>
              <a:t>Pretend our classroom is a Minecraft world </a:t>
            </a:r>
            <a:br>
              <a:rPr lang="en-US" sz="2400" spc="0" dirty="0">
                <a:solidFill>
                  <a:schemeClr val="accent1">
                    <a:alpha val="99000"/>
                  </a:schemeClr>
                </a:solidFill>
                <a:latin typeface="+mn-lt"/>
              </a:rPr>
            </a:br>
            <a:r>
              <a:rPr lang="en-US" sz="2400" spc="0" dirty="0">
                <a:solidFill>
                  <a:schemeClr val="accent1">
                    <a:alpha val="99000"/>
                  </a:schemeClr>
                </a:solidFill>
                <a:latin typeface="+mn-lt"/>
              </a:rPr>
              <a:t>to calculate relative and absolute positions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400" spc="0" dirty="0">
                <a:solidFill>
                  <a:schemeClr val="accent1">
                    <a:alpha val="99000"/>
                  </a:schemeClr>
                </a:solidFill>
                <a:latin typeface="+mn-lt"/>
              </a:rPr>
              <a:t>Code with relative and absolute positions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400" spc="0" dirty="0">
                <a:solidFill>
                  <a:schemeClr val="accent1">
                    <a:alpha val="99000"/>
                  </a:schemeClr>
                </a:solidFill>
                <a:latin typeface="+mn-lt"/>
              </a:rPr>
              <a:t>Copy and paste any part of the Minecraft landscape, like buildings or whatever you want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DCFEC8-659C-4C91-8C70-551F8983F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 </a:t>
            </a:r>
            <a:br>
              <a:rPr lang="en-US" sz="4800" dirty="0"/>
            </a:br>
            <a:r>
              <a:rPr lang="en-US" sz="4800" dirty="0"/>
              <a:t>We’ll </a:t>
            </a:r>
            <a:br>
              <a:rPr lang="en-US" sz="4800" dirty="0"/>
            </a:br>
            <a:r>
              <a:rPr lang="en-US" sz="4800" dirty="0"/>
              <a:t>learn</a:t>
            </a:r>
          </a:p>
        </p:txBody>
      </p:sp>
    </p:spTree>
    <p:extLst>
      <p:ext uri="{BB962C8B-B14F-4D97-AF65-F5344CB8AC3E}">
        <p14:creationId xmlns:p14="http://schemas.microsoft.com/office/powerpoint/2010/main" val="102424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50DAF-17DC-4B3A-B81B-F926405ED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695961"/>
            <a:ext cx="5377147" cy="1311128"/>
          </a:xfrm>
        </p:spPr>
        <p:txBody>
          <a:bodyPr/>
          <a:lstStyle/>
          <a:p>
            <a:r>
              <a:rPr lang="en-US" sz="4400" dirty="0"/>
              <a:t>Review coordinates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7981B-CEAB-4BE2-9A77-99874DA68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613" y="2173899"/>
            <a:ext cx="5377147" cy="346171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What’s absolute world position?</a:t>
            </a:r>
          </a:p>
          <a:p>
            <a:pPr marL="0" indent="0">
              <a:buNone/>
            </a:pPr>
            <a:r>
              <a:rPr lang="en-US" dirty="0"/>
              <a:t>What’s relative player position?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EA69B4FB-52AD-46D6-8549-3D676A6436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2844800" cy="361950"/>
          </a:xfrm>
        </p:spPr>
        <p:txBody>
          <a:bodyPr/>
          <a:lstStyle/>
          <a:p>
            <a:fld id="{0E05EA2D-13DB-4BA1-9DA1-8ED54A2EECC2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FF088C0-048C-4B4F-9925-2A919FDA780A}"/>
              </a:ext>
            </a:extLst>
          </p:cNvPr>
          <p:cNvGrpSpPr/>
          <p:nvPr/>
        </p:nvGrpSpPr>
        <p:grpSpPr>
          <a:xfrm>
            <a:off x="7214717" y="3230282"/>
            <a:ext cx="4129878" cy="576740"/>
            <a:chOff x="7214717" y="3230282"/>
            <a:chExt cx="4129878" cy="576740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230FA12-AC44-404B-BFC9-F5902033197E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17" y="3230282"/>
              <a:ext cx="1844725" cy="254446"/>
            </a:xfrm>
            <a:prstGeom prst="straightConnector1">
              <a:avLst/>
            </a:prstGeom>
            <a:ln w="76200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17095CE-9A6C-48C4-9624-58F854C6BD0D}"/>
                </a:ext>
              </a:extLst>
            </p:cNvPr>
            <p:cNvCxnSpPr>
              <a:cxnSpLocks/>
            </p:cNvCxnSpPr>
            <p:nvPr/>
          </p:nvCxnSpPr>
          <p:spPr>
            <a:xfrm>
              <a:off x="9113855" y="3499333"/>
              <a:ext cx="2230740" cy="307689"/>
            </a:xfrm>
            <a:prstGeom prst="straightConnector1">
              <a:avLst/>
            </a:prstGeom>
            <a:ln w="762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CB980A6-7842-4C0C-B39D-9D2BD35DAAC5}"/>
              </a:ext>
            </a:extLst>
          </p:cNvPr>
          <p:cNvGrpSpPr/>
          <p:nvPr/>
        </p:nvGrpSpPr>
        <p:grpSpPr>
          <a:xfrm>
            <a:off x="7690838" y="2361746"/>
            <a:ext cx="2482766" cy="2640213"/>
            <a:chOff x="7690838" y="2361746"/>
            <a:chExt cx="2482766" cy="2640213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AABB3F4-C220-4059-BC69-C684C21CE5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8743" y="2361746"/>
              <a:ext cx="1074861" cy="1145729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AA7E2C8-AFA8-4718-82A5-D8A5FCF48A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90838" y="3545122"/>
              <a:ext cx="1366726" cy="1456837"/>
            </a:xfrm>
            <a:prstGeom prst="straightConnector1">
              <a:avLst/>
            </a:prstGeom>
            <a:ln w="76200" cap="rnd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9D805A9-EAA6-451F-8CCD-1D4C82A99639}"/>
              </a:ext>
            </a:extLst>
          </p:cNvPr>
          <p:cNvSpPr txBox="1"/>
          <p:nvPr/>
        </p:nvSpPr>
        <p:spPr>
          <a:xfrm>
            <a:off x="8631312" y="880513"/>
            <a:ext cx="1145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alpha val="99000"/>
                  </a:schemeClr>
                </a:solidFill>
              </a:rPr>
              <a:t>+Y Up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1875A3-43BC-4883-8BEF-436232DF171F}"/>
              </a:ext>
            </a:extLst>
          </p:cNvPr>
          <p:cNvSpPr txBox="1"/>
          <p:nvPr/>
        </p:nvSpPr>
        <p:spPr>
          <a:xfrm>
            <a:off x="8562088" y="5564992"/>
            <a:ext cx="1640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alpha val="99000"/>
                  </a:schemeClr>
                </a:solidFill>
              </a:rPr>
              <a:t>-Y Down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7596A80-0A3E-46B0-A0EA-6A39ED21745B}"/>
              </a:ext>
            </a:extLst>
          </p:cNvPr>
          <p:cNvSpPr txBox="1"/>
          <p:nvPr/>
        </p:nvSpPr>
        <p:spPr>
          <a:xfrm rot="18811867">
            <a:off x="9096884" y="2129813"/>
            <a:ext cx="1597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alpha val="99000"/>
                  </a:schemeClr>
                </a:solidFill>
              </a:rPr>
              <a:t>-Z North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4CB97A-E740-4553-84EF-0068F04C39D7}"/>
              </a:ext>
            </a:extLst>
          </p:cNvPr>
          <p:cNvSpPr txBox="1"/>
          <p:nvPr/>
        </p:nvSpPr>
        <p:spPr>
          <a:xfrm rot="18815635">
            <a:off x="7444671" y="3865358"/>
            <a:ext cx="1597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alpha val="99000"/>
                  </a:schemeClr>
                </a:solidFill>
              </a:rPr>
              <a:t>+Z South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A7E7503-2A35-4B35-AB1B-17EC890064A1}"/>
              </a:ext>
            </a:extLst>
          </p:cNvPr>
          <p:cNvSpPr txBox="1"/>
          <p:nvPr/>
        </p:nvSpPr>
        <p:spPr>
          <a:xfrm rot="471577">
            <a:off x="7149300" y="2894770"/>
            <a:ext cx="1243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alpha val="99000"/>
                  </a:schemeClr>
                </a:solidFill>
              </a:rPr>
              <a:t>-X West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2EAFC1-95FF-4E2B-9CDA-83EB3961B3AD}"/>
              </a:ext>
            </a:extLst>
          </p:cNvPr>
          <p:cNvSpPr txBox="1"/>
          <p:nvPr/>
        </p:nvSpPr>
        <p:spPr>
          <a:xfrm rot="469383">
            <a:off x="10112449" y="3327724"/>
            <a:ext cx="1162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alpha val="99000"/>
                  </a:schemeClr>
                </a:solidFill>
              </a:rPr>
              <a:t>+X West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96D781-B8C3-4F16-B737-9E83CAF504AE}"/>
              </a:ext>
            </a:extLst>
          </p:cNvPr>
          <p:cNvCxnSpPr>
            <a:cxnSpLocks/>
          </p:cNvCxnSpPr>
          <p:nvPr/>
        </p:nvCxnSpPr>
        <p:spPr>
          <a:xfrm flipV="1">
            <a:off x="9091663" y="1308081"/>
            <a:ext cx="0" cy="4226766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1872E31-BD84-4E88-BEB9-9A3F4D110829}"/>
              </a:ext>
            </a:extLst>
          </p:cNvPr>
          <p:cNvSpPr/>
          <p:nvPr/>
        </p:nvSpPr>
        <p:spPr>
          <a:xfrm>
            <a:off x="433422" y="5534847"/>
            <a:ext cx="4900701" cy="461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200"/>
              </a:spcBef>
              <a:spcAft>
                <a:spcPts val="600"/>
              </a:spcAft>
              <a:buClr>
                <a:srgbClr val="FFFFFF"/>
              </a:buClr>
              <a:buSzPct val="90000"/>
            </a:pPr>
            <a:r>
              <a:rPr lang="en-US" sz="2399" dirty="0">
                <a:solidFill>
                  <a:srgbClr val="FFFFFF"/>
                </a:solidFill>
              </a:rPr>
              <a:t>Let’s do an unplugged activity!</a:t>
            </a:r>
          </a:p>
        </p:txBody>
      </p:sp>
    </p:spTree>
    <p:extLst>
      <p:ext uri="{BB962C8B-B14F-4D97-AF65-F5344CB8AC3E}">
        <p14:creationId xmlns:p14="http://schemas.microsoft.com/office/powerpoint/2010/main" val="2442404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discuss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2945218" y="1610832"/>
            <a:ext cx="7687340" cy="4356581"/>
          </a:xfrm>
          <a:solidFill>
            <a:schemeClr val="accent1"/>
          </a:solidFill>
        </p:spPr>
        <p:txBody>
          <a:bodyPr lIns="1097280" tIns="548640" rIns="731520"/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Does the absolute position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of an object with a permanent place change? 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Does the position of an object relative to your position change as you move around the classroom?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A3221-4598-48DC-B8A9-76AF010B96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07410" y="1783857"/>
            <a:ext cx="1988546" cy="519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5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13" y="1953930"/>
            <a:ext cx="7003155" cy="1362075"/>
          </a:xfrm>
        </p:spPr>
        <p:txBody>
          <a:bodyPr/>
          <a:lstStyle/>
          <a:p>
            <a:r>
              <a:rPr lang="en-US" sz="2800" dirty="0"/>
              <a:t>LESSON A: </a:t>
            </a:r>
            <a:br>
              <a:rPr lang="en-US" sz="2800" dirty="0"/>
            </a:br>
            <a:r>
              <a:rPr lang="en-US" sz="4800" dirty="0"/>
              <a:t>Introduction </a:t>
            </a:r>
            <a:br>
              <a:rPr lang="en-US" sz="4800" dirty="0"/>
            </a:br>
            <a:r>
              <a:rPr lang="en-US" sz="4800" dirty="0"/>
              <a:t>to Coordinates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76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706"/>
          <a:stretch/>
        </p:blipFill>
        <p:spPr>
          <a:xfrm>
            <a:off x="6457923" y="5064083"/>
            <a:ext cx="6005474" cy="1390439"/>
          </a:xfrm>
          <a:prstGeom prst="rect">
            <a:avLst/>
          </a:prstGeom>
        </p:spPr>
      </p:pic>
      <p:sp>
        <p:nvSpPr>
          <p:cNvPr id="9" name="Title 16">
            <a:extLst>
              <a:ext uri="{FF2B5EF4-FFF2-40B4-BE49-F238E27FC236}">
                <a16:creationId xmlns:a16="http://schemas.microsoft.com/office/drawing/2014/main" id="{8F3C40C5-47A6-4ED7-B60E-9B99B0BF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26" y="1082401"/>
            <a:ext cx="4393121" cy="1292662"/>
          </a:xfrm>
        </p:spPr>
        <p:txBody>
          <a:bodyPr/>
          <a:lstStyle/>
          <a:p>
            <a:r>
              <a:rPr lang="en-US" sz="4000" dirty="0"/>
              <a:t>Minecraft moving company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695826" y="2524125"/>
            <a:ext cx="4756150" cy="3251200"/>
          </a:xfrm>
        </p:spPr>
        <p:txBody>
          <a:bodyPr/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Use on chat commands, coordinates and block operations 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Copy and paste entire portions </a:t>
            </a:r>
            <a:br>
              <a:rPr lang="en-US" sz="2000" dirty="0">
                <a:solidFill>
                  <a:schemeClr val="tx1">
                    <a:alpha val="99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of the Minecraft landscape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99000"/>
                </a:schemeClr>
              </a:solidFill>
            </a:endParaRP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99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6603648"/>
            <a:ext cx="12188825" cy="27432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45708" rIns="182832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825" fontAlgn="base">
              <a:spcBef>
                <a:spcPct val="0"/>
              </a:spcBef>
              <a:spcAft>
                <a:spcPct val="0"/>
              </a:spcAft>
            </a:pPr>
            <a:endParaRPr lang="en-US" sz="2399" kern="0" dirty="0">
              <a:solidFill>
                <a:schemeClr val="accent1">
                  <a:alpha val="99000"/>
                </a:schemeClr>
              </a:solidFill>
            </a:endParaRPr>
          </a:p>
        </p:txBody>
      </p:sp>
      <p:pic>
        <p:nvPicPr>
          <p:cNvPr id="11" name="Picture 10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0FC0EFB9-F818-4C8D-8E41-9ACA6CC79C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5" t="825" r="12820"/>
          <a:stretch/>
        </p:blipFill>
        <p:spPr>
          <a:xfrm>
            <a:off x="6999872" y="1487061"/>
            <a:ext cx="5188954" cy="4211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74"/>
          <a:stretch/>
        </p:blipFill>
        <p:spPr>
          <a:xfrm>
            <a:off x="6543348" y="1046080"/>
            <a:ext cx="5645478" cy="512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3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discuss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2668771" y="1610832"/>
            <a:ext cx="7368363" cy="4356581"/>
          </a:xfrm>
          <a:solidFill>
            <a:schemeClr val="accent1"/>
          </a:solidFill>
        </p:spPr>
        <p:txBody>
          <a:bodyPr lIns="1097280" tIns="640080" rIns="731520"/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In Minecraft, what keyboard shortcut shows your players world position?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How do you easily duplicate blocks in the </a:t>
            </a:r>
            <a:r>
              <a:rPr lang="en-US" sz="2800" dirty="0" err="1">
                <a:solidFill>
                  <a:schemeClr val="bg1"/>
                </a:solidFill>
              </a:rPr>
              <a:t>MakeCode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coding workspace?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58AB9E-C343-4B8E-9899-D104B48BB8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2663" y="2220174"/>
            <a:ext cx="1870697" cy="393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73359" y="531223"/>
            <a:ext cx="9487060" cy="1893773"/>
          </a:xfrm>
        </p:spPr>
        <p:txBody>
          <a:bodyPr/>
          <a:lstStyle/>
          <a:p>
            <a:r>
              <a:rPr lang="en-US" sz="2800" dirty="0"/>
              <a:t>LESSON B</a:t>
            </a:r>
            <a:br>
              <a:rPr lang="en-US" sz="4800" dirty="0"/>
            </a:b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/>
              <a:t>What we learned today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61158" y="3049896"/>
            <a:ext cx="5275786" cy="1500187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Calculated relative and absolute positions in our “Minecraft” classroom</a:t>
            </a:r>
          </a:p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bg1"/>
                </a:solidFill>
                <a:latin typeface="Gotham Book" pitchFamily="50" charset="0"/>
              </a:rPr>
              <a:t>Coded a tool with relative and absolute positions to copy and paste parts of the Minecraft landscape, like buildings or whatever you want</a:t>
            </a:r>
          </a:p>
        </p:txBody>
      </p:sp>
    </p:spTree>
    <p:extLst>
      <p:ext uri="{BB962C8B-B14F-4D97-AF65-F5344CB8AC3E}">
        <p14:creationId xmlns:p14="http://schemas.microsoft.com/office/powerpoint/2010/main" val="28351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-1" y="1610832"/>
            <a:ext cx="12188826" cy="4356581"/>
          </a:xfrm>
          <a:solidFill>
            <a:schemeClr val="accent1"/>
          </a:solidFill>
        </p:spPr>
        <p:txBody>
          <a:bodyPr lIns="548640" tIns="822960" rIns="731520"/>
          <a:lstStyle/>
          <a:p>
            <a:r>
              <a:rPr lang="en-US" sz="2400" dirty="0">
                <a:solidFill>
                  <a:schemeClr val="bg1"/>
                </a:solidFill>
                <a:latin typeface="Gotham Book" pitchFamily="50" charset="0"/>
              </a:rPr>
              <a:t>Spawn and herd sheep with code</a:t>
            </a:r>
          </a:p>
          <a:p>
            <a:r>
              <a:rPr lang="en-US" sz="2400" dirty="0">
                <a:solidFill>
                  <a:schemeClr val="bg1"/>
                </a:solidFill>
                <a:latin typeface="Gotham Book" pitchFamily="50" charset="0"/>
              </a:rPr>
              <a:t>Take a short quiz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7623EC-7D0D-417C-BEC0-4814AFC0E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7884" y="2276223"/>
            <a:ext cx="4133019" cy="418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13" y="3011168"/>
            <a:ext cx="6721480" cy="995838"/>
          </a:xfrm>
        </p:spPr>
        <p:txBody>
          <a:bodyPr/>
          <a:lstStyle/>
          <a:p>
            <a:r>
              <a:rPr lang="en-US" sz="2799" dirty="0"/>
              <a:t>LESSON C:</a:t>
            </a:r>
            <a:br>
              <a:rPr lang="en-US" sz="2799" dirty="0"/>
            </a:br>
            <a:r>
              <a:rPr lang="en-US" sz="4800" dirty="0"/>
              <a:t>Code with Coordinates </a:t>
            </a:r>
            <a:br>
              <a:rPr lang="en-US" sz="4800" dirty="0"/>
            </a:br>
            <a:r>
              <a:rPr lang="en-US" sz="4800" dirty="0"/>
              <a:t>and Moving Objects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5439B-D819-4F99-9E28-E9D5EB55CE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722" y="2423300"/>
            <a:ext cx="3309661" cy="420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9423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 </a:t>
            </a:r>
            <a:br>
              <a:rPr lang="en-US" sz="4800" dirty="0"/>
            </a:br>
            <a:r>
              <a:rPr lang="en-US" sz="4800" dirty="0"/>
              <a:t>we’ll </a:t>
            </a:r>
            <a:br>
              <a:rPr lang="en-US" sz="4800" dirty="0"/>
            </a:br>
            <a:r>
              <a:rPr lang="en-US" sz="4800" dirty="0"/>
              <a:t>learn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65373" y="893"/>
            <a:ext cx="7186116" cy="68562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339669" marR="0" indent="-339669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-71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72992" marR="0" indent="-233324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8380" marR="0" indent="-225387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>
                <a:tab pos="798380" algn="l"/>
              </a:tabLst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30117" marR="0" indent="-231735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5504" marR="0" indent="-225387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>
                <a:tab pos="1255504" algn="l"/>
              </a:tabLst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083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85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92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97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93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400" spc="0" dirty="0">
                <a:solidFill>
                  <a:schemeClr val="accent4">
                    <a:alpha val="99000"/>
                  </a:schemeClr>
                </a:solidFill>
                <a:latin typeface="+mn-lt"/>
              </a:rPr>
              <a:t>Calculate and code a four-sided pen in </a:t>
            </a:r>
            <a:br>
              <a:rPr lang="en-US" sz="2400" spc="0" dirty="0">
                <a:solidFill>
                  <a:schemeClr val="accent4">
                    <a:alpha val="99000"/>
                  </a:schemeClr>
                </a:solidFill>
                <a:latin typeface="+mn-lt"/>
              </a:rPr>
            </a:br>
            <a:r>
              <a:rPr lang="en-US" sz="2400" spc="0" dirty="0">
                <a:solidFill>
                  <a:schemeClr val="accent4">
                    <a:alpha val="99000"/>
                  </a:schemeClr>
                </a:solidFill>
                <a:latin typeface="+mn-lt"/>
              </a:rPr>
              <a:t>Minecraft to herd sheep that we spawn</a:t>
            </a:r>
            <a:br>
              <a:rPr lang="en-US" sz="2400" spc="0" dirty="0">
                <a:solidFill>
                  <a:schemeClr val="accent4">
                    <a:alpha val="99000"/>
                  </a:schemeClr>
                </a:solidFill>
                <a:latin typeface="+mn-lt"/>
              </a:rPr>
            </a:br>
            <a:endParaRPr lang="en-US" sz="2400" spc="0" dirty="0">
              <a:solidFill>
                <a:schemeClr val="accent4">
                  <a:alpha val="99000"/>
                </a:schemeClr>
              </a:solidFill>
              <a:latin typeface="+mn-lt"/>
            </a:endParaRPr>
          </a:p>
          <a:p>
            <a:pPr marL="0" indent="0" defTabSz="91393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400" spc="0" dirty="0">
                <a:solidFill>
                  <a:schemeClr val="accent4">
                    <a:alpha val="99000"/>
                  </a:schemeClr>
                </a:solidFill>
                <a:latin typeface="+mn-lt"/>
              </a:rPr>
              <a:t>Check our learning progress with </a:t>
            </a:r>
            <a:br>
              <a:rPr lang="en-US" sz="2400" spc="0" dirty="0">
                <a:solidFill>
                  <a:schemeClr val="accent4">
                    <a:alpha val="99000"/>
                  </a:schemeClr>
                </a:solidFill>
                <a:latin typeface="+mn-lt"/>
              </a:rPr>
            </a:br>
            <a:r>
              <a:rPr lang="en-US" sz="2400" spc="0" dirty="0">
                <a:solidFill>
                  <a:schemeClr val="accent4">
                    <a:alpha val="99000"/>
                  </a:schemeClr>
                </a:solidFill>
                <a:latin typeface="+mn-lt"/>
              </a:rPr>
              <a:t>a quiz</a:t>
            </a:r>
          </a:p>
        </p:txBody>
      </p:sp>
    </p:spTree>
    <p:extLst>
      <p:ext uri="{BB962C8B-B14F-4D97-AF65-F5344CB8AC3E}">
        <p14:creationId xmlns:p14="http://schemas.microsoft.com/office/powerpoint/2010/main" val="21298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50DAF-17DC-4B3A-B81B-F926405ED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774700"/>
            <a:ext cx="5377147" cy="662361"/>
          </a:xfrm>
        </p:spPr>
        <p:txBody>
          <a:bodyPr/>
          <a:lstStyle/>
          <a:p>
            <a:r>
              <a:rPr lang="en-US" sz="4400" dirty="0"/>
              <a:t>Auto-farmer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7981B-CEAB-4BE2-9A77-99874DA68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613" y="1791257"/>
            <a:ext cx="5377147" cy="18619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Spawn sheep</a:t>
            </a:r>
          </a:p>
          <a:p>
            <a:pPr marL="0" indent="0">
              <a:buNone/>
            </a:pPr>
            <a:r>
              <a:rPr lang="en-US" dirty="0"/>
              <a:t>Use an on chat command to </a:t>
            </a:r>
            <a:br>
              <a:rPr lang="en-US" dirty="0"/>
            </a:br>
            <a:r>
              <a:rPr lang="en-US" dirty="0"/>
              <a:t>build a pen with coordinates</a:t>
            </a:r>
          </a:p>
          <a:p>
            <a:pPr marL="0" indent="0">
              <a:buNone/>
            </a:pPr>
            <a:r>
              <a:rPr lang="en-US" sz="1600" dirty="0">
                <a:latin typeface="Gotham Medium" pitchFamily="50" charset="0"/>
                <a:cs typeface="Gotham Medium" pitchFamily="50" charset="0"/>
              </a:rPr>
              <a:t>Think of </a:t>
            </a:r>
          </a:p>
          <a:p>
            <a:pPr marL="238907" lvl="1" indent="0"/>
            <a:r>
              <a:rPr lang="en-US" sz="2400" dirty="0"/>
              <a:t>X as length</a:t>
            </a:r>
          </a:p>
          <a:p>
            <a:pPr marL="238907" lvl="1" indent="0"/>
            <a:r>
              <a:rPr lang="en-US" sz="2400" dirty="0"/>
              <a:t>Y as height</a:t>
            </a:r>
          </a:p>
          <a:p>
            <a:pPr marL="238907" lvl="1" indent="0"/>
            <a:r>
              <a:rPr lang="en-US" sz="2400" dirty="0"/>
              <a:t>Z as thickness of the pen wall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EA69B4FB-52AD-46D6-8549-3D676A6436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2844800" cy="361950"/>
          </a:xfrm>
        </p:spPr>
        <p:txBody>
          <a:bodyPr/>
          <a:lstStyle/>
          <a:p>
            <a:fld id="{0E05EA2D-13DB-4BA1-9DA1-8ED54A2EECC2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FF088C0-048C-4B4F-9925-2A919FDA780A}"/>
              </a:ext>
            </a:extLst>
          </p:cNvPr>
          <p:cNvGrpSpPr/>
          <p:nvPr/>
        </p:nvGrpSpPr>
        <p:grpSpPr>
          <a:xfrm>
            <a:off x="7214717" y="3230282"/>
            <a:ext cx="4129878" cy="576740"/>
            <a:chOff x="7214717" y="3230282"/>
            <a:chExt cx="4129878" cy="576740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230FA12-AC44-404B-BFC9-F5902033197E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17" y="3230282"/>
              <a:ext cx="1844725" cy="254446"/>
            </a:xfrm>
            <a:prstGeom prst="straightConnector1">
              <a:avLst/>
            </a:prstGeom>
            <a:ln w="76200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17095CE-9A6C-48C4-9624-58F854C6BD0D}"/>
                </a:ext>
              </a:extLst>
            </p:cNvPr>
            <p:cNvCxnSpPr>
              <a:cxnSpLocks/>
            </p:cNvCxnSpPr>
            <p:nvPr/>
          </p:nvCxnSpPr>
          <p:spPr>
            <a:xfrm>
              <a:off x="9113855" y="3499333"/>
              <a:ext cx="2230740" cy="307689"/>
            </a:xfrm>
            <a:prstGeom prst="straightConnector1">
              <a:avLst/>
            </a:prstGeom>
            <a:ln w="762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CB980A6-7842-4C0C-B39D-9D2BD35DAAC5}"/>
              </a:ext>
            </a:extLst>
          </p:cNvPr>
          <p:cNvGrpSpPr/>
          <p:nvPr/>
        </p:nvGrpSpPr>
        <p:grpSpPr>
          <a:xfrm>
            <a:off x="7690838" y="2361746"/>
            <a:ext cx="2482766" cy="2640213"/>
            <a:chOff x="7690838" y="2361746"/>
            <a:chExt cx="2482766" cy="2640213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AABB3F4-C220-4059-BC69-C684C21CE5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8743" y="2361746"/>
              <a:ext cx="1074861" cy="1145729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AA7E2C8-AFA8-4718-82A5-D8A5FCF48A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90838" y="3545122"/>
              <a:ext cx="1366726" cy="1456837"/>
            </a:xfrm>
            <a:prstGeom prst="straightConnector1">
              <a:avLst/>
            </a:prstGeom>
            <a:ln w="76200" cap="rnd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9D805A9-EAA6-451F-8CCD-1D4C82A99639}"/>
              </a:ext>
            </a:extLst>
          </p:cNvPr>
          <p:cNvSpPr txBox="1"/>
          <p:nvPr/>
        </p:nvSpPr>
        <p:spPr>
          <a:xfrm>
            <a:off x="8631312" y="880513"/>
            <a:ext cx="1145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alpha val="99000"/>
                  </a:schemeClr>
                </a:solidFill>
              </a:rPr>
              <a:t>+Y Up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1875A3-43BC-4883-8BEF-436232DF171F}"/>
              </a:ext>
            </a:extLst>
          </p:cNvPr>
          <p:cNvSpPr txBox="1"/>
          <p:nvPr/>
        </p:nvSpPr>
        <p:spPr>
          <a:xfrm>
            <a:off x="8562088" y="5564992"/>
            <a:ext cx="1640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alpha val="99000"/>
                  </a:schemeClr>
                </a:solidFill>
              </a:rPr>
              <a:t>-Y Down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7596A80-0A3E-46B0-A0EA-6A39ED21745B}"/>
              </a:ext>
            </a:extLst>
          </p:cNvPr>
          <p:cNvSpPr txBox="1"/>
          <p:nvPr/>
        </p:nvSpPr>
        <p:spPr>
          <a:xfrm rot="18811867">
            <a:off x="9096884" y="2129813"/>
            <a:ext cx="1597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alpha val="99000"/>
                  </a:schemeClr>
                </a:solidFill>
              </a:rPr>
              <a:t>-Z North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4CB97A-E740-4553-84EF-0068F04C39D7}"/>
              </a:ext>
            </a:extLst>
          </p:cNvPr>
          <p:cNvSpPr txBox="1"/>
          <p:nvPr/>
        </p:nvSpPr>
        <p:spPr>
          <a:xfrm rot="18815635">
            <a:off x="7444671" y="3865358"/>
            <a:ext cx="1597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alpha val="99000"/>
                  </a:schemeClr>
                </a:solidFill>
              </a:rPr>
              <a:t>+Z South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A7E7503-2A35-4B35-AB1B-17EC890064A1}"/>
              </a:ext>
            </a:extLst>
          </p:cNvPr>
          <p:cNvSpPr txBox="1"/>
          <p:nvPr/>
        </p:nvSpPr>
        <p:spPr>
          <a:xfrm rot="471577">
            <a:off x="7149300" y="2894770"/>
            <a:ext cx="1243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alpha val="99000"/>
                  </a:schemeClr>
                </a:solidFill>
              </a:rPr>
              <a:t>-X West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2EAFC1-95FF-4E2B-9CDA-83EB3961B3AD}"/>
              </a:ext>
            </a:extLst>
          </p:cNvPr>
          <p:cNvSpPr txBox="1"/>
          <p:nvPr/>
        </p:nvSpPr>
        <p:spPr>
          <a:xfrm rot="469383">
            <a:off x="10112449" y="3327724"/>
            <a:ext cx="1162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alpha val="99000"/>
                  </a:schemeClr>
                </a:solidFill>
              </a:rPr>
              <a:t>+X West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96D781-B8C3-4F16-B737-9E83CAF504AE}"/>
              </a:ext>
            </a:extLst>
          </p:cNvPr>
          <p:cNvCxnSpPr>
            <a:cxnSpLocks/>
          </p:cNvCxnSpPr>
          <p:nvPr/>
        </p:nvCxnSpPr>
        <p:spPr>
          <a:xfrm flipV="1">
            <a:off x="9091663" y="1308081"/>
            <a:ext cx="0" cy="4226766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974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492B6AC-B463-406B-AFAC-EC14EA47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359" y="676983"/>
            <a:ext cx="9338204" cy="2439129"/>
          </a:xfrm>
        </p:spPr>
        <p:txBody>
          <a:bodyPr/>
          <a:lstStyle/>
          <a:p>
            <a:r>
              <a:rPr lang="en-US" sz="2800" dirty="0"/>
              <a:t>LESSON C </a:t>
            </a:r>
            <a:br>
              <a:rPr lang="en-US" sz="2800" dirty="0"/>
            </a:br>
            <a:br>
              <a:rPr lang="en-US" sz="2800" dirty="0"/>
            </a:br>
            <a:r>
              <a:rPr lang="en-US" sz="4800" dirty="0"/>
              <a:t>What we learned today</a:t>
            </a:r>
            <a:br>
              <a:rPr lang="en-US" sz="6000" dirty="0"/>
            </a:b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4657952-B39E-43EF-A9C6-2C44C3307BC2}"/>
              </a:ext>
            </a:extLst>
          </p:cNvPr>
          <p:cNvSpPr txBox="1">
            <a:spLocks/>
          </p:cNvSpPr>
          <p:nvPr/>
        </p:nvSpPr>
        <p:spPr>
          <a:xfrm>
            <a:off x="815891" y="2595118"/>
            <a:ext cx="4496338" cy="15001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sz="3200" kern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7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4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32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83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41362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000">
                <a:solidFill>
                  <a:schemeClr val="tx1"/>
                </a:solidFill>
                <a:latin typeface="Gotham Book" pitchFamily="50" charset="0"/>
              </a:rPr>
              <a:t>Used coordinates to calculate and code a pen to herd sheep</a:t>
            </a:r>
          </a:p>
          <a:p>
            <a:pPr>
              <a:spcAft>
                <a:spcPts val="1800"/>
              </a:spcAft>
            </a:pPr>
            <a:r>
              <a:rPr lang="en-US" sz="2000">
                <a:solidFill>
                  <a:schemeClr val="tx1"/>
                </a:solidFill>
                <a:latin typeface="Gotham Book" pitchFamily="50" charset="0"/>
              </a:rPr>
              <a:t>Took a quiz</a:t>
            </a:r>
            <a:endParaRPr lang="en-US" sz="2000" dirty="0">
              <a:solidFill>
                <a:schemeClr val="tx1"/>
              </a:solidFill>
              <a:latin typeface="Gotham Book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DBB485-C259-4B1C-B6A2-0A69C1356F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722" y="2423300"/>
            <a:ext cx="3309661" cy="420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98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-1" y="1610833"/>
            <a:ext cx="12188826" cy="3820704"/>
          </a:xfrm>
          <a:solidFill>
            <a:schemeClr val="accent4"/>
          </a:solidFill>
        </p:spPr>
        <p:txBody>
          <a:bodyPr lIns="548640" tIns="822960" rIns="731520"/>
          <a:lstStyle/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Your independent project</a:t>
            </a:r>
          </a:p>
          <a:p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Think about how you could code with </a:t>
            </a:r>
            <a:br>
              <a:rPr lang="en-US" sz="2800" dirty="0">
                <a:solidFill>
                  <a:schemeClr val="bg1"/>
                </a:solidFill>
                <a:latin typeface="Gotham Book" pitchFamily="50" charset="0"/>
              </a:rPr>
            </a:br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coordinates in a new way to change </a:t>
            </a:r>
            <a:br>
              <a:rPr lang="en-US" sz="2800" dirty="0">
                <a:solidFill>
                  <a:schemeClr val="bg1"/>
                </a:solidFill>
                <a:latin typeface="Gotham Book" pitchFamily="50" charset="0"/>
              </a:rPr>
            </a:br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the Minecraft landscape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8C374-E091-41F3-9F02-3878D91394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437" y="2489854"/>
            <a:ext cx="2956739" cy="397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9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E6B0D6-D2A1-4F46-9B4E-155CD2BB0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45" y="1990145"/>
            <a:ext cx="9335772" cy="1361720"/>
          </a:xfrm>
        </p:spPr>
        <p:txBody>
          <a:bodyPr/>
          <a:lstStyle/>
          <a:p>
            <a:r>
              <a:rPr lang="en-US" sz="2799" dirty="0">
                <a:solidFill>
                  <a:srgbClr val="FFFFFF">
                    <a:alpha val="99000"/>
                  </a:srgbClr>
                </a:solidFill>
              </a:rPr>
              <a:t>LESSON D :</a:t>
            </a:r>
            <a:br>
              <a:rPr lang="en-US" sz="2799" dirty="0">
                <a:solidFill>
                  <a:srgbClr val="FFFFFF">
                    <a:alpha val="99000"/>
                  </a:srgbClr>
                </a:solidFill>
              </a:rPr>
            </a:br>
            <a:r>
              <a:rPr lang="en-US" sz="4800" dirty="0">
                <a:solidFill>
                  <a:srgbClr val="FFFFFF">
                    <a:alpha val="99000"/>
                  </a:srgbClr>
                </a:solidFill>
              </a:rPr>
              <a:t>Get Creative </a:t>
            </a:r>
            <a:br>
              <a:rPr lang="en-US" sz="4800" dirty="0">
                <a:solidFill>
                  <a:srgbClr val="FFFFFF">
                    <a:alpha val="99000"/>
                  </a:srgbClr>
                </a:solidFill>
              </a:rPr>
            </a:br>
            <a:r>
              <a:rPr lang="en-US" sz="4800" dirty="0">
                <a:solidFill>
                  <a:srgbClr val="FFFFFF">
                    <a:alpha val="99000"/>
                  </a:srgbClr>
                </a:solidFill>
              </a:rPr>
              <a:t>with Coordinates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60EA80-0E90-44DD-9BE7-5439FEF5A5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607" y="1754475"/>
            <a:ext cx="2569510" cy="453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197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6D92FC-1DD4-4055-AFEA-588775BED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 </a:t>
            </a:r>
            <a:br>
              <a:rPr lang="en-US" sz="4800" dirty="0"/>
            </a:br>
            <a:r>
              <a:rPr lang="en-US" sz="4800" dirty="0"/>
              <a:t>we’ll </a:t>
            </a:r>
            <a:br>
              <a:rPr lang="en-US" sz="4800" dirty="0"/>
            </a:br>
            <a:r>
              <a:rPr lang="en-US" sz="4800" dirty="0"/>
              <a:t>learn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630EEA0-F31C-4253-97DF-1793C9F7D6A5}"/>
              </a:ext>
            </a:extLst>
          </p:cNvPr>
          <p:cNvSpPr txBox="1">
            <a:spLocks/>
          </p:cNvSpPr>
          <p:nvPr/>
        </p:nvSpPr>
        <p:spPr>
          <a:xfrm>
            <a:off x="5141913" y="2132240"/>
            <a:ext cx="6496100" cy="29019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sz="3200" kern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7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4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32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83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41362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tx2"/>
                </a:solidFill>
              </a:rPr>
              <a:t>The difference between relative coordinates and absolute coordinates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in real life and Minecraft</a:t>
            </a:r>
          </a:p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tx2"/>
                </a:solidFill>
              </a:rPr>
              <a:t>The importance of coordinates</a:t>
            </a:r>
          </a:p>
          <a:p>
            <a:pPr>
              <a:spcAft>
                <a:spcPts val="2400"/>
              </a:spcAft>
            </a:pPr>
            <a:r>
              <a:rPr lang="en-US" sz="2400" dirty="0">
                <a:solidFill>
                  <a:schemeClr val="tx2"/>
                </a:solidFill>
              </a:rPr>
              <a:t>Code a compass rose in Minecraft 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with coordinates</a:t>
            </a:r>
          </a:p>
          <a:p>
            <a:pPr>
              <a:spcAft>
                <a:spcPts val="1200"/>
              </a:spcAft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/>
          <p:cNvSpPr>
            <a:spLocks noGrp="1"/>
          </p:cNvSpPr>
          <p:nvPr>
            <p:ph type="title"/>
          </p:nvPr>
        </p:nvSpPr>
        <p:spPr>
          <a:xfrm>
            <a:off x="1" y="2817601"/>
            <a:ext cx="4328160" cy="1222802"/>
          </a:xfrm>
        </p:spPr>
        <p:txBody>
          <a:bodyPr/>
          <a:lstStyle/>
          <a:p>
            <a:r>
              <a:rPr lang="en-US" sz="4800" dirty="0"/>
              <a:t>What </a:t>
            </a:r>
            <a:br>
              <a:rPr lang="en-US" sz="4800" dirty="0"/>
            </a:br>
            <a:r>
              <a:rPr lang="en-US" sz="4800" dirty="0"/>
              <a:t>we’ll </a:t>
            </a:r>
            <a:br>
              <a:rPr lang="en-US" sz="4800" dirty="0"/>
            </a:br>
            <a:r>
              <a:rPr lang="en-US" sz="4800" dirty="0"/>
              <a:t>learn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65373" y="893"/>
            <a:ext cx="6623723" cy="68562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339669" marR="0" indent="-339669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3600" kern="1200" spc="-71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72992" marR="0" indent="-233324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8380" marR="0" indent="-225387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>
                <a:tab pos="798380" algn="l"/>
              </a:tabLst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30117" marR="0" indent="-231735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5504" marR="0" indent="-225387" algn="l" defTabSz="914211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"/>
              <a:tabLst>
                <a:tab pos="1255504" algn="l"/>
              </a:tabLst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083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85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292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97" indent="-228553" algn="l" defTabSz="9142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93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799" spc="0" dirty="0">
                <a:solidFill>
                  <a:srgbClr val="F26060">
                    <a:alpha val="99000"/>
                  </a:srgbClr>
                </a:solidFill>
                <a:latin typeface="+mn-lt"/>
              </a:rPr>
              <a:t>Take what you’ve learned about coding to the next level</a:t>
            </a:r>
            <a:br>
              <a:rPr lang="en-US" sz="2799" spc="0" dirty="0">
                <a:solidFill>
                  <a:srgbClr val="F26060">
                    <a:alpha val="99000"/>
                  </a:srgbClr>
                </a:solidFill>
                <a:latin typeface="+mn-lt"/>
              </a:rPr>
            </a:br>
            <a:endParaRPr lang="en-US" sz="2799" spc="0" dirty="0">
              <a:solidFill>
                <a:srgbClr val="F26060">
                  <a:alpha val="99000"/>
                </a:srgbClr>
              </a:solidFill>
              <a:latin typeface="+mn-lt"/>
            </a:endParaRPr>
          </a:p>
          <a:p>
            <a:pPr marL="0" indent="0" defTabSz="913937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799" spc="0" dirty="0">
                <a:solidFill>
                  <a:srgbClr val="F26060">
                    <a:alpha val="99000"/>
                  </a:srgbClr>
                </a:solidFill>
                <a:latin typeface="+mn-lt"/>
              </a:rPr>
              <a:t>Create your own </a:t>
            </a:r>
            <a:r>
              <a:rPr lang="en-US" sz="2799" spc="0" dirty="0" err="1">
                <a:solidFill>
                  <a:srgbClr val="F26060">
                    <a:alpha val="99000"/>
                  </a:srgbClr>
                </a:solidFill>
                <a:latin typeface="+mn-lt"/>
              </a:rPr>
              <a:t>MakeCode</a:t>
            </a:r>
            <a:r>
              <a:rPr lang="en-US" sz="2799" spc="0" dirty="0">
                <a:solidFill>
                  <a:srgbClr val="F26060">
                    <a:alpha val="99000"/>
                  </a:srgbClr>
                </a:solidFill>
                <a:latin typeface="+mn-lt"/>
              </a:rPr>
              <a:t> project that alters the Minecraft landscape in some way</a:t>
            </a:r>
          </a:p>
        </p:txBody>
      </p:sp>
    </p:spTree>
    <p:extLst>
      <p:ext uri="{BB962C8B-B14F-4D97-AF65-F5344CB8AC3E}">
        <p14:creationId xmlns:p14="http://schemas.microsoft.com/office/powerpoint/2010/main" val="131321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9E2BB19-E04B-480C-96B1-A7E218AFCD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-1" b="-1"/>
          <a:stretch/>
        </p:blipFill>
        <p:spPr>
          <a:xfrm>
            <a:off x="6092824" y="894"/>
            <a:ext cx="6092827" cy="685621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613" y="695704"/>
            <a:ext cx="5377147" cy="1311128"/>
          </a:xfrm>
        </p:spPr>
        <p:txBody>
          <a:bodyPr/>
          <a:lstStyle/>
          <a:p>
            <a:r>
              <a:rPr lang="en-US" sz="4400" dirty="0"/>
              <a:t>Independent Project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0"/>
          </p:nvPr>
        </p:nvSpPr>
        <p:spPr>
          <a:xfrm>
            <a:off x="455613" y="2150955"/>
            <a:ext cx="5377147" cy="427809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Gotham Book" pitchFamily="50" charset="0"/>
              </a:rPr>
              <a:t>Purpose: </a:t>
            </a:r>
            <a:r>
              <a:rPr lang="en-US" sz="2400" dirty="0">
                <a:latin typeface="Gotham Book" pitchFamily="50" charset="0"/>
              </a:rPr>
              <a:t>Create one or more commands that alter the landscape in some way</a:t>
            </a:r>
            <a:br>
              <a:rPr lang="en-US" sz="2400" dirty="0">
                <a:latin typeface="Gotham Book" pitchFamily="50" charset="0"/>
              </a:rPr>
            </a:br>
            <a:endParaRPr lang="en-US" sz="2400" dirty="0">
              <a:latin typeface="Gotham Book" pitchFamily="50" charset="0"/>
            </a:endParaRPr>
          </a:p>
          <a:p>
            <a:pPr marL="0" indent="0">
              <a:buNone/>
            </a:pPr>
            <a:r>
              <a:rPr lang="en-US" sz="2000" b="1" dirty="0">
                <a:latin typeface="Gotham Book" pitchFamily="50" charset="0"/>
              </a:rPr>
              <a:t>Your project should:</a:t>
            </a:r>
          </a:p>
          <a:p>
            <a:r>
              <a:rPr lang="en-US" sz="2400" dirty="0">
                <a:latin typeface="Gotham Book" pitchFamily="50" charset="0"/>
              </a:rPr>
              <a:t>Use coordinates in some way</a:t>
            </a:r>
          </a:p>
          <a:p>
            <a:r>
              <a:rPr lang="en-US" sz="2400" dirty="0">
                <a:latin typeface="Gotham Book" pitchFamily="50" charset="0"/>
              </a:rPr>
              <a:t>Alter the landscape by using code</a:t>
            </a:r>
          </a:p>
          <a:p>
            <a:r>
              <a:rPr lang="en-US" sz="2400" dirty="0">
                <a:latin typeface="Gotham Book" pitchFamily="50" charset="0"/>
              </a:rPr>
              <a:t>Be creative and original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FD34FE-7219-4E6D-8180-18680A9B50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28"/>
          <a:stretch/>
        </p:blipFill>
        <p:spPr>
          <a:xfrm>
            <a:off x="6950616" y="1460582"/>
            <a:ext cx="5238209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BC06FD-5CC1-4B40-A62A-803340491B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74"/>
          <a:stretch/>
        </p:blipFill>
        <p:spPr>
          <a:xfrm>
            <a:off x="6540173" y="1046080"/>
            <a:ext cx="5645478" cy="512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82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89F8CD-C057-4930-8526-6657BF26775A}"/>
              </a:ext>
            </a:extLst>
          </p:cNvPr>
          <p:cNvSpPr/>
          <p:nvPr/>
        </p:nvSpPr>
        <p:spPr bwMode="auto">
          <a:xfrm>
            <a:off x="0" y="1600199"/>
            <a:ext cx="12188825" cy="4367213"/>
          </a:xfrm>
          <a:prstGeom prst="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 to consider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521208" y="1745813"/>
            <a:ext cx="8314448" cy="4075983"/>
          </a:xfrm>
        </p:spPr>
        <p:txBody>
          <a:bodyPr/>
          <a:lstStyle/>
          <a:p>
            <a:pPr marL="287338" indent="-2873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Gotham Book" pitchFamily="50" charset="0"/>
              </a:rPr>
              <a:t>In a set area, replace all blocks of a certain type with something new (for example, replace all grass with lava)</a:t>
            </a:r>
          </a:p>
          <a:p>
            <a:pPr marL="287338" indent="-2873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Gotham Book" pitchFamily="50" charset="0"/>
              </a:rPr>
              <a:t>Create an “instant swimming pool” filled with water or lava</a:t>
            </a:r>
          </a:p>
          <a:p>
            <a:pPr marL="287338" indent="-2873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Gotham Book" pitchFamily="50" charset="0"/>
              </a:rPr>
              <a:t>Create a way to instantly tunnel through a mountain or portions of the nether</a:t>
            </a:r>
          </a:p>
          <a:p>
            <a:pPr marL="287338" indent="-2873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Gotham Book" pitchFamily="50" charset="0"/>
              </a:rPr>
              <a:t>Create a way to literally “move mountains”</a:t>
            </a:r>
          </a:p>
          <a:p>
            <a:pPr marL="287338" indent="-2873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Gotham Book" pitchFamily="50" charset="0"/>
              </a:rPr>
              <a:t>Make a rainbow</a:t>
            </a:r>
          </a:p>
          <a:p>
            <a:pPr marL="287338" indent="-2873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Gotham Book" pitchFamily="50" charset="0"/>
              </a:rPr>
              <a:t>Improve the Minecraft Moving Company activity so that </a:t>
            </a:r>
            <a:br>
              <a:rPr lang="en-US" sz="1800" dirty="0">
                <a:solidFill>
                  <a:schemeClr val="bg1"/>
                </a:solidFill>
                <a:latin typeface="Gotham Book" pitchFamily="50" charset="0"/>
              </a:rPr>
            </a:br>
            <a:r>
              <a:rPr lang="en-US" sz="1800" dirty="0">
                <a:solidFill>
                  <a:schemeClr val="bg1"/>
                </a:solidFill>
                <a:latin typeface="Gotham Book" pitchFamily="50" charset="0"/>
              </a:rPr>
              <a:t>you can enter a height for the upper coordinate rather </a:t>
            </a:r>
            <a:br>
              <a:rPr lang="en-US" sz="1800" dirty="0">
                <a:solidFill>
                  <a:schemeClr val="bg1"/>
                </a:solidFill>
                <a:latin typeface="Gotham Book" pitchFamily="50" charset="0"/>
              </a:rPr>
            </a:br>
            <a:r>
              <a:rPr lang="en-US" sz="1800" dirty="0">
                <a:solidFill>
                  <a:schemeClr val="bg1"/>
                </a:solidFill>
                <a:latin typeface="Gotham Book" pitchFamily="50" charset="0"/>
              </a:rPr>
              <a:t>than having to actually stand there yourself</a:t>
            </a:r>
          </a:p>
          <a:p>
            <a:pPr marL="287338" indent="-28733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Gotham Book" pitchFamily="50" charset="0"/>
              </a:rPr>
              <a:t>Experiment with the Mask and Mode menus on the clone block</a:t>
            </a:r>
          </a:p>
        </p:txBody>
      </p:sp>
    </p:spTree>
    <p:extLst>
      <p:ext uri="{BB962C8B-B14F-4D97-AF65-F5344CB8AC3E}">
        <p14:creationId xmlns:p14="http://schemas.microsoft.com/office/powerpoint/2010/main" val="37519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05A4C2-8F3C-4685-B380-38ED6EFDE718}"/>
              </a:ext>
            </a:extLst>
          </p:cNvPr>
          <p:cNvGrpSpPr/>
          <p:nvPr/>
        </p:nvGrpSpPr>
        <p:grpSpPr>
          <a:xfrm>
            <a:off x="1882413" y="1600199"/>
            <a:ext cx="4211999" cy="4699083"/>
            <a:chOff x="1882413" y="1600199"/>
            <a:chExt cx="4211999" cy="4699083"/>
          </a:xfrm>
        </p:grpSpPr>
        <p:sp>
          <p:nvSpPr>
            <p:cNvPr id="12" name="Rectangle: Top Corners Snipped 11">
              <a:extLst>
                <a:ext uri="{FF2B5EF4-FFF2-40B4-BE49-F238E27FC236}">
                  <a16:creationId xmlns:a16="http://schemas.microsoft.com/office/drawing/2014/main" id="{B1BCE8EA-A9CD-401E-8C5A-C39D0905472A}"/>
                </a:ext>
              </a:extLst>
            </p:cNvPr>
            <p:cNvSpPr/>
            <p:nvPr/>
          </p:nvSpPr>
          <p:spPr bwMode="auto">
            <a:xfrm flipV="1">
              <a:off x="1882413" y="5924673"/>
              <a:ext cx="4211999" cy="374609"/>
            </a:xfrm>
            <a:prstGeom prst="snip2SameRect">
              <a:avLst/>
            </a:prstGeom>
            <a:solidFill>
              <a:schemeClr val="accent3">
                <a:lumMod val="5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ABA200-4DE8-4EDB-813D-F34C6CAE9886}"/>
                </a:ext>
              </a:extLst>
            </p:cNvPr>
            <p:cNvGrpSpPr/>
            <p:nvPr/>
          </p:nvGrpSpPr>
          <p:grpSpPr>
            <a:xfrm>
              <a:off x="1882413" y="1600199"/>
              <a:ext cx="4211999" cy="4559441"/>
              <a:chOff x="1760167" y="1600199"/>
              <a:chExt cx="4211999" cy="4559441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9D5909E-AF34-4BB7-BBB8-2853C0C1D593}"/>
                  </a:ext>
                </a:extLst>
              </p:cNvPr>
              <p:cNvGrpSpPr/>
              <p:nvPr/>
            </p:nvGrpSpPr>
            <p:grpSpPr>
              <a:xfrm>
                <a:off x="1760167" y="1600199"/>
                <a:ext cx="4211999" cy="4559441"/>
                <a:chOff x="3312911" y="1600199"/>
                <a:chExt cx="4211999" cy="4559441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647C81D1-DD36-4827-A177-D7048C1479F8}"/>
                    </a:ext>
                  </a:extLst>
                </p:cNvPr>
                <p:cNvSpPr/>
                <p:nvPr/>
              </p:nvSpPr>
              <p:spPr bwMode="auto">
                <a:xfrm>
                  <a:off x="3312911" y="1600199"/>
                  <a:ext cx="4211999" cy="455944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099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 pitchFamily="34" charset="0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20" name="Text Placeholder 5">
                  <a:extLst>
                    <a:ext uri="{FF2B5EF4-FFF2-40B4-BE49-F238E27FC236}">
                      <a16:creationId xmlns:a16="http://schemas.microsoft.com/office/drawing/2014/main" id="{6B1C336A-E77D-4538-AC50-492540C961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704971" y="4989771"/>
                  <a:ext cx="3436535" cy="795528"/>
                </a:xfrm>
                <a:prstGeom prst="rect">
                  <a:avLst/>
                </a:prstGeom>
              </p:spPr>
              <p:txBody>
                <a:bodyPr vert="horz" lIns="0" tIns="45720" rIns="0" bIns="45720" rtlCol="0">
                  <a:noAutofit/>
                </a:bodyPr>
                <a:lstStyle>
                  <a:lvl1pPr marL="0" indent="0" algn="l" defTabSz="914400" rtl="0" eaLnBrk="1" latinLnBrk="0" hangingPunct="1">
                    <a:spcBef>
                      <a:spcPts val="0"/>
                    </a:spcBef>
                    <a:spcAft>
                      <a:spcPts val="600"/>
                    </a:spcAft>
                    <a:buSzPct val="90000"/>
                    <a:buFont typeface="Wingdings" pitchFamily="2" charset="2"/>
                    <a:buNone/>
                    <a:defRPr sz="3200" kern="1200">
                      <a:solidFill>
                        <a:schemeClr val="tx2">
                          <a:alpha val="99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0" indent="0" algn="l" defTabSz="914400" rtl="0" eaLnBrk="1" latinLnBrk="0" hangingPunct="1">
                    <a:spcBef>
                      <a:spcPts val="0"/>
                    </a:spcBef>
                    <a:spcAft>
                      <a:spcPts val="1200"/>
                    </a:spcAft>
                    <a:buSzPct val="90000"/>
                    <a:buFont typeface="Wingdings" pitchFamily="2" charset="2"/>
                    <a:buNone/>
                    <a:defRPr sz="2400" kern="1200">
                      <a:solidFill>
                        <a:schemeClr val="tx1">
                          <a:alpha val="99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403225" indent="0" algn="l" defTabSz="914400" rtl="0" eaLnBrk="1" latinLnBrk="0" hangingPunct="1">
                    <a:spcBef>
                      <a:spcPts val="0"/>
                    </a:spcBef>
                    <a:spcAft>
                      <a:spcPts val="1200"/>
                    </a:spcAft>
                    <a:buSzPct val="90000"/>
                    <a:buFont typeface="Wingdings" pitchFamily="2" charset="2"/>
                    <a:buNone/>
                    <a:defRPr sz="2000" kern="1200">
                      <a:solidFill>
                        <a:schemeClr val="tx1">
                          <a:alpha val="99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568325" indent="0" algn="l" defTabSz="914400" rtl="0" eaLnBrk="1" latinLnBrk="0" hangingPunct="1">
                    <a:spcBef>
                      <a:spcPts val="0"/>
                    </a:spcBef>
                    <a:spcAft>
                      <a:spcPts val="1200"/>
                    </a:spcAft>
                    <a:buSzPct val="90000"/>
                    <a:buFont typeface="Wingdings" pitchFamily="2" charset="2"/>
                    <a:buNone/>
                    <a:defRPr sz="1800" kern="1200">
                      <a:solidFill>
                        <a:schemeClr val="tx1">
                          <a:alpha val="99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741362" indent="0" algn="l" defTabSz="914400" rtl="0" eaLnBrk="1" latinLnBrk="0" hangingPunct="1">
                    <a:spcBef>
                      <a:spcPts val="0"/>
                    </a:spcBef>
                    <a:spcAft>
                      <a:spcPts val="1200"/>
                    </a:spcAft>
                    <a:buSzPct val="90000"/>
                    <a:buFont typeface="Wingdings" pitchFamily="2" charset="2"/>
                    <a:buNone/>
                    <a:defRPr sz="1800" kern="1200">
                      <a:solidFill>
                        <a:schemeClr val="tx1">
                          <a:alpha val="99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spcBef>
                      <a:spcPts val="1200"/>
                    </a:spcBef>
                  </a:pPr>
                  <a:r>
                    <a:rPr lang="en-US" sz="2000" dirty="0">
                      <a:solidFill>
                        <a:schemeClr val="bg1">
                          <a:alpha val="99000"/>
                        </a:schemeClr>
                      </a:solidFill>
                      <a:latin typeface="Gotham Medium" pitchFamily="50" charset="0"/>
                      <a:cs typeface="Gotham Medium" pitchFamily="50" charset="0"/>
                    </a:rPr>
                    <a:t>Code to create a section of paved road with streetlights</a:t>
                  </a:r>
                  <a:endParaRPr lang="en-US" sz="1400" dirty="0">
                    <a:solidFill>
                      <a:schemeClr val="bg1">
                        <a:alpha val="99000"/>
                      </a:schemeClr>
                    </a:solidFill>
                  </a:endParaRP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C2F0588-3840-477D-AF86-5B0B17565A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467" r="5421"/>
              <a:stretch/>
            </p:blipFill>
            <p:spPr>
              <a:xfrm>
                <a:off x="1760167" y="1600199"/>
                <a:ext cx="4211999" cy="3301410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E0B97CA-5969-4FEC-A68E-C10CA783E898}"/>
              </a:ext>
            </a:extLst>
          </p:cNvPr>
          <p:cNvGrpSpPr/>
          <p:nvPr/>
        </p:nvGrpSpPr>
        <p:grpSpPr>
          <a:xfrm>
            <a:off x="6216658" y="1600199"/>
            <a:ext cx="4203342" cy="4699082"/>
            <a:chOff x="6216658" y="1600199"/>
            <a:chExt cx="4203342" cy="4699082"/>
          </a:xfrm>
        </p:grpSpPr>
        <p:sp>
          <p:nvSpPr>
            <p:cNvPr id="13" name="Rectangle: Top Corners Snipped 12">
              <a:extLst>
                <a:ext uri="{FF2B5EF4-FFF2-40B4-BE49-F238E27FC236}">
                  <a16:creationId xmlns:a16="http://schemas.microsoft.com/office/drawing/2014/main" id="{73A3CA01-A00A-4F73-B72B-07E3F302F121}"/>
                </a:ext>
              </a:extLst>
            </p:cNvPr>
            <p:cNvSpPr/>
            <p:nvPr/>
          </p:nvSpPr>
          <p:spPr bwMode="auto">
            <a:xfrm flipV="1">
              <a:off x="6216658" y="5924672"/>
              <a:ext cx="4203342" cy="374609"/>
            </a:xfrm>
            <a:prstGeom prst="snip2SameRect">
              <a:avLst/>
            </a:prstGeom>
            <a:solidFill>
              <a:schemeClr val="accent3">
                <a:lumMod val="5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ED8A1AE-4359-45FD-B945-32D1ED6130E5}"/>
                </a:ext>
              </a:extLst>
            </p:cNvPr>
            <p:cNvGrpSpPr/>
            <p:nvPr/>
          </p:nvGrpSpPr>
          <p:grpSpPr>
            <a:xfrm>
              <a:off x="6216658" y="1600199"/>
              <a:ext cx="4203342" cy="4559442"/>
              <a:chOff x="6383354" y="1600199"/>
              <a:chExt cx="4203342" cy="455944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1B78241-29F6-48BD-B40C-ED23476B22FE}"/>
                  </a:ext>
                </a:extLst>
              </p:cNvPr>
              <p:cNvSpPr/>
              <p:nvPr/>
            </p:nvSpPr>
            <p:spPr bwMode="auto">
              <a:xfrm>
                <a:off x="6383354" y="1600199"/>
                <a:ext cx="4203342" cy="455944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" name="Text Placeholder 5">
                <a:extLst>
                  <a:ext uri="{FF2B5EF4-FFF2-40B4-BE49-F238E27FC236}">
                    <a16:creationId xmlns:a16="http://schemas.microsoft.com/office/drawing/2014/main" id="{56F707F4-BA36-4E50-94F3-6AE8626A42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66757" y="4989771"/>
                <a:ext cx="3436535" cy="795528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0" indent="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SzPct val="90000"/>
                  <a:buFont typeface="Wingdings" pitchFamily="2" charset="2"/>
                  <a:buNone/>
                  <a:defRPr sz="3200" kern="1200">
                    <a:solidFill>
                      <a:schemeClr val="tx2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24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403225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20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568325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18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741362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18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1200"/>
                  </a:spcBef>
                </a:pPr>
                <a:r>
                  <a:rPr lang="en-US" sz="2000" dirty="0">
                    <a:solidFill>
                      <a:schemeClr val="bg1">
                        <a:alpha val="99000"/>
                      </a:schemeClr>
                    </a:solidFill>
                    <a:latin typeface="Gotham Medium" pitchFamily="50" charset="0"/>
                    <a:cs typeface="Gotham Medium" pitchFamily="50" charset="0"/>
                  </a:rPr>
                  <a:t>Duplicate numerous times to create a new street </a:t>
                </a:r>
                <a:br>
                  <a:rPr lang="en-US" sz="2000" dirty="0">
                    <a:solidFill>
                      <a:schemeClr val="bg1">
                        <a:alpha val="99000"/>
                      </a:schemeClr>
                    </a:solidFill>
                    <a:latin typeface="Gotham Medium" pitchFamily="50" charset="0"/>
                    <a:cs typeface="Gotham Medium" pitchFamily="50" charset="0"/>
                  </a:rPr>
                </a:br>
                <a:r>
                  <a:rPr lang="en-US" sz="2000" dirty="0">
                    <a:solidFill>
                      <a:schemeClr val="bg1">
                        <a:alpha val="99000"/>
                      </a:schemeClr>
                    </a:solidFill>
                    <a:latin typeface="Gotham Medium" pitchFamily="50" charset="0"/>
                    <a:cs typeface="Gotham Medium" pitchFamily="50" charset="0"/>
                  </a:rPr>
                  <a:t>of any length</a:t>
                </a:r>
                <a:endParaRPr lang="en-US" sz="1400" dirty="0">
                  <a:solidFill>
                    <a:schemeClr val="bg1">
                      <a:alpha val="99000"/>
                    </a:schemeClr>
                  </a:solidFill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6665C9C-0317-4B6D-920F-41F09A181E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84152" y="1600199"/>
                <a:ext cx="4202544" cy="327010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4765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3D1907-D9C7-42EF-8FBE-4D2314B5DB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-1" b="-1"/>
          <a:stretch/>
        </p:blipFill>
        <p:spPr>
          <a:xfrm>
            <a:off x="6094412" y="1"/>
            <a:ext cx="60944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5F91E-BD02-4BB6-BC0F-70FFB654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626602"/>
            <a:ext cx="5377147" cy="1311128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Torque Bold" panose="020B0803030202050203" pitchFamily="34" charset="0"/>
              </a:rPr>
              <a:t>Minecraft Diary entry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BC9096-4C12-448F-8D1F-071BB7E8E2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613" y="2104540"/>
            <a:ext cx="5377147" cy="1861920"/>
          </a:xfrm>
        </p:spPr>
        <p:txBody>
          <a:bodyPr>
            <a:noAutofit/>
          </a:bodyPr>
          <a:lstStyle/>
          <a:p>
            <a:pPr marL="287338" indent="-287338">
              <a:spcAft>
                <a:spcPts val="1200"/>
              </a:spcAft>
            </a:pPr>
            <a:r>
              <a:rPr lang="en-US" sz="1800" dirty="0">
                <a:latin typeface="Gotham Book" pitchFamily="50" charset="0"/>
              </a:rPr>
              <a:t>How did you come up with this idea? </a:t>
            </a:r>
            <a:br>
              <a:rPr lang="en-US" sz="1800" dirty="0">
                <a:latin typeface="Gotham Book" pitchFamily="50" charset="0"/>
              </a:rPr>
            </a:br>
            <a:r>
              <a:rPr lang="en-US" sz="1800" dirty="0">
                <a:latin typeface="Gotham Book" pitchFamily="50" charset="0"/>
              </a:rPr>
              <a:t>What problem are you trying to solve and why?</a:t>
            </a:r>
          </a:p>
          <a:p>
            <a:pPr marL="287338" indent="-287338">
              <a:spcAft>
                <a:spcPts val="1200"/>
              </a:spcAft>
            </a:pPr>
            <a:r>
              <a:rPr lang="en-US" sz="1800" dirty="0">
                <a:latin typeface="Gotham Book" pitchFamily="50" charset="0"/>
              </a:rPr>
              <a:t>What did you decide to alter in the landscape? </a:t>
            </a:r>
          </a:p>
          <a:p>
            <a:pPr marL="287338" indent="-287338">
              <a:spcAft>
                <a:spcPts val="1200"/>
              </a:spcAft>
            </a:pPr>
            <a:r>
              <a:rPr lang="en-US" sz="1800" dirty="0">
                <a:latin typeface="Gotham Book" pitchFamily="50" charset="0"/>
              </a:rPr>
              <a:t>What does your program do?</a:t>
            </a:r>
          </a:p>
          <a:p>
            <a:pPr marL="287338" indent="-287338">
              <a:spcAft>
                <a:spcPts val="1200"/>
              </a:spcAft>
            </a:pPr>
            <a:r>
              <a:rPr lang="en-US" sz="1800" dirty="0">
                <a:latin typeface="Gotham Book" pitchFamily="50" charset="0"/>
              </a:rPr>
              <a:t>Describe how your program alters the landscape.</a:t>
            </a:r>
          </a:p>
          <a:p>
            <a:pPr marL="287338" indent="-287338">
              <a:spcAft>
                <a:spcPts val="1200"/>
              </a:spcAft>
            </a:pPr>
            <a:r>
              <a:rPr lang="en-US" sz="1800" dirty="0">
                <a:latin typeface="Gotham Book" pitchFamily="50" charset="0"/>
              </a:rPr>
              <a:t>Include at least one screenshot of the </a:t>
            </a:r>
            <a:br>
              <a:rPr lang="en-US" sz="1800" dirty="0">
                <a:latin typeface="Gotham Book" pitchFamily="50" charset="0"/>
              </a:rPr>
            </a:br>
            <a:r>
              <a:rPr lang="en-US" sz="1800" dirty="0">
                <a:latin typeface="Gotham Book" pitchFamily="50" charset="0"/>
              </a:rPr>
              <a:t>result of your program.</a:t>
            </a: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  <a:latin typeface="Gotham Book" pitchFamily="50" charset="0"/>
            </a:endParaRPr>
          </a:p>
          <a:p>
            <a:endParaRPr lang="en-US" sz="1700" dirty="0">
              <a:solidFill>
                <a:schemeClr val="bg1"/>
              </a:solidFill>
              <a:latin typeface="Gotham Book" pitchFamily="50" charset="0"/>
            </a:endParaRPr>
          </a:p>
          <a:p>
            <a:endParaRPr lang="en-US" sz="1700" dirty="0">
              <a:solidFill>
                <a:schemeClr val="bg1"/>
              </a:solidFill>
              <a:latin typeface="Gotham Book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614C88-80B5-428F-BB8C-6598ADA051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18"/>
          <a:stretch/>
        </p:blipFill>
        <p:spPr>
          <a:xfrm>
            <a:off x="6557233" y="850444"/>
            <a:ext cx="4903523" cy="515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92152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457A0B5-30BF-48A6-B1E8-055E9AEC0293}"/>
              </a:ext>
            </a:extLst>
          </p:cNvPr>
          <p:cNvSpPr txBox="1">
            <a:spLocks/>
          </p:cNvSpPr>
          <p:nvPr/>
        </p:nvSpPr>
        <p:spPr>
          <a:xfrm>
            <a:off x="782741" y="2614466"/>
            <a:ext cx="6457251" cy="2994481"/>
          </a:xfrm>
          <a:prstGeom prst="rect">
            <a:avLst/>
          </a:prstGeom>
        </p:spPr>
        <p:txBody>
          <a:bodyPr vert="horz" lIns="0" tIns="457200" rIns="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sz="3200" kern="1200">
                <a:solidFill>
                  <a:schemeClr val="tx2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7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4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032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83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741362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alpha val="99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800"/>
              </a:spcAft>
            </a:pPr>
            <a:r>
              <a:rPr lang="en-US" sz="2400" dirty="0">
                <a:solidFill>
                  <a:schemeClr val="tx1">
                    <a:alpha val="99000"/>
                  </a:schemeClr>
                </a:solidFill>
                <a:latin typeface="Gotham Book" pitchFamily="50" charset="0"/>
              </a:rPr>
              <a:t>To apply our new coding skills with coordinates in original and creative ways</a:t>
            </a:r>
          </a:p>
          <a:p>
            <a:pPr algn="l">
              <a:spcAft>
                <a:spcPts val="1800"/>
              </a:spcAft>
            </a:pPr>
            <a:r>
              <a:rPr lang="en-US" sz="2400" dirty="0">
                <a:solidFill>
                  <a:schemeClr val="tx1">
                    <a:alpha val="99000"/>
                  </a:schemeClr>
                </a:solidFill>
                <a:latin typeface="Gotham Book" pitchFamily="50" charset="0"/>
              </a:rPr>
              <a:t>Created your own </a:t>
            </a:r>
            <a:r>
              <a:rPr lang="en-US" sz="2400" dirty="0" err="1">
                <a:solidFill>
                  <a:schemeClr val="tx1">
                    <a:alpha val="99000"/>
                  </a:schemeClr>
                </a:solidFill>
                <a:latin typeface="Gotham Book" pitchFamily="50" charset="0"/>
              </a:rPr>
              <a:t>MakeCode</a:t>
            </a:r>
            <a:r>
              <a:rPr lang="en-US" sz="2400" dirty="0">
                <a:solidFill>
                  <a:schemeClr val="tx1">
                    <a:alpha val="99000"/>
                  </a:schemeClr>
                </a:solidFill>
                <a:latin typeface="Gotham Book" pitchFamily="50" charset="0"/>
              </a:rPr>
              <a:t> project to alter the Minecraft landscape</a:t>
            </a:r>
          </a:p>
          <a:p>
            <a:pPr algn="l"/>
            <a:endParaRPr lang="en-US" dirty="0">
              <a:solidFill>
                <a:schemeClr val="tx1">
                  <a:alpha val="99000"/>
                </a:schemeClr>
              </a:solidFill>
              <a:latin typeface="Gotham Book" pitchFamily="50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B4B129A-4CC0-4A80-9383-9EF95E263B78}"/>
              </a:ext>
            </a:extLst>
          </p:cNvPr>
          <p:cNvSpPr txBox="1">
            <a:spLocks/>
          </p:cNvSpPr>
          <p:nvPr/>
        </p:nvSpPr>
        <p:spPr>
          <a:xfrm>
            <a:off x="773359" y="1754037"/>
            <a:ext cx="9338204" cy="1362075"/>
          </a:xfrm>
          <a:prstGeom prst="rect">
            <a:avLst/>
          </a:prstGeom>
        </p:spPr>
        <p:txBody>
          <a:bodyPr vert="horz" wrap="square" lIns="0" tIns="45720" rIns="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kern="1200" cap="none" spc="-100" baseline="0">
                <a:solidFill>
                  <a:schemeClr val="tx1">
                    <a:alpha val="99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rque Bold"/>
                <a:ea typeface="+mj-ea"/>
                <a:cs typeface="+mj-cs"/>
              </a:rPr>
              <a:t>LESSON C </a:t>
            </a:r>
            <a:b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rque Bold"/>
                <a:ea typeface="+mj-ea"/>
                <a:cs typeface="+mj-cs"/>
              </a:rPr>
            </a:br>
            <a:b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rque Bold"/>
                <a:ea typeface="+mj-ea"/>
                <a:cs typeface="+mj-cs"/>
              </a:rPr>
            </a:br>
            <a:r>
              <a:rPr kumimoji="0" lang="en-US" sz="48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rque Bold"/>
                <a:ea typeface="+mj-ea"/>
                <a:cs typeface="+mj-cs"/>
              </a:rPr>
              <a:t>What we learned today</a:t>
            </a:r>
            <a:br>
              <a:rPr kumimoji="0" lang="en-US" sz="60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rque Bold"/>
                <a:ea typeface="+mj-ea"/>
                <a:cs typeface="+mj-cs"/>
              </a:rPr>
            </a:br>
            <a:endParaRPr kumimoji="0" lang="en-US" sz="6600" b="0" i="0" u="none" strike="noStrike" kern="1200" cap="none" spc="-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rque Bold"/>
              <a:ea typeface="+mj-ea"/>
              <a:cs typeface="+mj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A17524-F2B6-4D44-BB12-3FF186C1B96D}"/>
              </a:ext>
            </a:extLst>
          </p:cNvPr>
          <p:cNvGrpSpPr/>
          <p:nvPr/>
        </p:nvGrpSpPr>
        <p:grpSpPr>
          <a:xfrm>
            <a:off x="8275687" y="2329194"/>
            <a:ext cx="3457526" cy="3935600"/>
            <a:chOff x="7204320" y="800100"/>
            <a:chExt cx="4827053" cy="549449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EF95D-BA1F-4697-A426-3D33F578765F}"/>
                </a:ext>
              </a:extLst>
            </p:cNvPr>
            <p:cNvGrpSpPr/>
            <p:nvPr/>
          </p:nvGrpSpPr>
          <p:grpSpPr>
            <a:xfrm>
              <a:off x="7204320" y="800100"/>
              <a:ext cx="1631763" cy="5494493"/>
              <a:chOff x="6466902" y="1051762"/>
              <a:chExt cx="1817562" cy="612011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21C36F6-0151-435B-8F68-367D25F01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66902" y="5379787"/>
                <a:ext cx="1792091" cy="179209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5BE77F6-6B4B-4FF4-9D95-FBB85BB63E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80551" y="4497222"/>
                <a:ext cx="1792091" cy="179209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E9D21D8-89EE-47BD-ADED-8EEDBE9897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88212" y="3601177"/>
                <a:ext cx="1792090" cy="179209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FD02D9A-DCD8-4636-AB20-DB52509D2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78159" y="2734333"/>
                <a:ext cx="1792091" cy="179209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C87495B8-1BB6-4917-92CF-A7D7AFE09F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88212" y="1934327"/>
                <a:ext cx="1792090" cy="179209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CA76900-B9C7-4282-A3E6-D260560A2A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95292" y="1051762"/>
                <a:ext cx="1789172" cy="1789172"/>
              </a:xfrm>
              <a:prstGeom prst="rect">
                <a:avLst/>
              </a:prstGeom>
            </p:spPr>
          </p:pic>
        </p:grp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9B0D12FD-82C0-482B-BDDE-D825E6034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56677" y="2642567"/>
              <a:ext cx="3774696" cy="3651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6486827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9E3D536-EA78-4CE3-BFA0-23AB00A2B785}"/>
              </a:ext>
            </a:extLst>
          </p:cNvPr>
          <p:cNvSpPr txBox="1">
            <a:spLocks/>
          </p:cNvSpPr>
          <p:nvPr/>
        </p:nvSpPr>
        <p:spPr>
          <a:xfrm>
            <a:off x="-1" y="1610832"/>
            <a:ext cx="12188826" cy="43565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lIns="548640" tIns="822960" rIns="73152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325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1362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SzPct val="9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Learn all about different types of variables</a:t>
            </a:r>
          </a:p>
          <a:p>
            <a:pPr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  <a:latin typeface="Gotham Book" pitchFamily="50" charset="0"/>
              </a:rPr>
              <a:t>How to code with them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AC2235-67C0-4447-BB4B-C3FD81D10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91" y="1187469"/>
            <a:ext cx="3139696" cy="520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coordinates important?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>
          <a:xfrm>
            <a:off x="521208" y="1290320"/>
            <a:ext cx="4492919" cy="451341"/>
          </a:xfrm>
        </p:spPr>
        <p:txBody>
          <a:bodyPr/>
          <a:lstStyle/>
          <a:p>
            <a:pPr lvl="1"/>
            <a:r>
              <a:rPr lang="en-US" sz="2000" dirty="0"/>
              <a:t>To know the location of: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8DAF03-67AF-4A0B-A3EB-05EF23271E7B}"/>
              </a:ext>
            </a:extLst>
          </p:cNvPr>
          <p:cNvGrpSpPr/>
          <p:nvPr/>
        </p:nvGrpSpPr>
        <p:grpSpPr>
          <a:xfrm>
            <a:off x="521208" y="2019719"/>
            <a:ext cx="3476730" cy="4139921"/>
            <a:chOff x="521208" y="2019719"/>
            <a:chExt cx="3476730" cy="4139921"/>
          </a:xfrm>
          <a:solidFill>
            <a:schemeClr val="tx2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A04FA9B-197E-43F2-8DAA-247FD37B9C1F}"/>
                </a:ext>
              </a:extLst>
            </p:cNvPr>
            <p:cNvSpPr/>
            <p:nvPr/>
          </p:nvSpPr>
          <p:spPr bwMode="auto">
            <a:xfrm>
              <a:off x="521208" y="2019719"/>
              <a:ext cx="3476730" cy="4139921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435A23C-585E-4290-A30A-0FA64C4AA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166" y="2652765"/>
              <a:ext cx="1293528" cy="2028632"/>
            </a:xfrm>
            <a:prstGeom prst="rect">
              <a:avLst/>
            </a:prstGeom>
            <a:noFill/>
          </p:spPr>
        </p:pic>
        <p:sp>
          <p:nvSpPr>
            <p:cNvPr id="9" name="Text Placeholder 5">
              <a:extLst>
                <a:ext uri="{FF2B5EF4-FFF2-40B4-BE49-F238E27FC236}">
                  <a16:creationId xmlns:a16="http://schemas.microsoft.com/office/drawing/2014/main" id="{EAA71DC1-A42C-47ED-BF98-44FEF60E4FB4}"/>
                </a:ext>
              </a:extLst>
            </p:cNvPr>
            <p:cNvSpPr txBox="1">
              <a:spLocks/>
            </p:cNvSpPr>
            <p:nvPr/>
          </p:nvSpPr>
          <p:spPr>
            <a:xfrm>
              <a:off x="521208" y="4952571"/>
              <a:ext cx="3456634" cy="583619"/>
            </a:xfrm>
            <a:prstGeom prst="rect">
              <a:avLst/>
            </a:prstGeom>
            <a:noFill/>
          </p:spPr>
          <p:txBody>
            <a:bodyPr vert="horz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SzPct val="90000"/>
                <a:buFont typeface="Wingdings" pitchFamily="2" charset="2"/>
                <a:buNone/>
                <a:defRPr sz="3200" kern="1200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24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403225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20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568325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18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741362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18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200"/>
                </a:spcBef>
              </a:pPr>
              <a:r>
                <a:rPr lang="en-US" sz="2000" dirty="0">
                  <a:solidFill>
                    <a:schemeClr val="bg1">
                      <a:alpha val="99000"/>
                    </a:schemeClr>
                  </a:solidFill>
                  <a:latin typeface="Gotham Medium" pitchFamily="50" charset="0"/>
                  <a:cs typeface="Gotham Medium" pitchFamily="50" charset="0"/>
                </a:rPr>
                <a:t>Your player</a:t>
              </a:r>
              <a:endParaRPr lang="en-US" sz="1400" dirty="0">
                <a:solidFill>
                  <a:schemeClr val="bg1">
                    <a:alpha val="99000"/>
                  </a:schemeClr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7677F1-AD7A-49D8-AE79-9C4E64C177DE}"/>
              </a:ext>
            </a:extLst>
          </p:cNvPr>
          <p:cNvGrpSpPr/>
          <p:nvPr/>
        </p:nvGrpSpPr>
        <p:grpSpPr>
          <a:xfrm>
            <a:off x="7595248" y="1839725"/>
            <a:ext cx="3476730" cy="4319915"/>
            <a:chOff x="7595248" y="1839725"/>
            <a:chExt cx="3476730" cy="431991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8F558F-E504-480A-9722-5E618C76199B}"/>
                </a:ext>
              </a:extLst>
            </p:cNvPr>
            <p:cNvSpPr/>
            <p:nvPr/>
          </p:nvSpPr>
          <p:spPr bwMode="auto">
            <a:xfrm>
              <a:off x="7595248" y="2019719"/>
              <a:ext cx="3476730" cy="4139921"/>
            </a:xfrm>
            <a:prstGeom prst="rect">
              <a:avLst/>
            </a:prstGeom>
            <a:solidFill>
              <a:schemeClr val="tx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C2ED51-16DB-49E1-9EE9-E7CC66A22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5876" y="1839725"/>
              <a:ext cx="3178550" cy="3178550"/>
            </a:xfrm>
            <a:prstGeom prst="rect">
              <a:avLst/>
            </a:prstGeom>
          </p:spPr>
        </p:pic>
        <p:sp>
          <p:nvSpPr>
            <p:cNvPr id="11" name="Text Placeholder 5">
              <a:extLst>
                <a:ext uri="{FF2B5EF4-FFF2-40B4-BE49-F238E27FC236}">
                  <a16:creationId xmlns:a16="http://schemas.microsoft.com/office/drawing/2014/main" id="{D2A7E50D-BD55-4010-9F92-26187B6AF127}"/>
                </a:ext>
              </a:extLst>
            </p:cNvPr>
            <p:cNvSpPr txBox="1">
              <a:spLocks/>
            </p:cNvSpPr>
            <p:nvPr/>
          </p:nvSpPr>
          <p:spPr>
            <a:xfrm>
              <a:off x="7595248" y="4952571"/>
              <a:ext cx="3476730" cy="915215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SzPct val="90000"/>
                <a:buFont typeface="Wingdings" pitchFamily="2" charset="2"/>
                <a:buNone/>
                <a:defRPr sz="3200" kern="1200">
                  <a:solidFill>
                    <a:schemeClr val="tx2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24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403225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20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568325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18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741362" indent="0" algn="l" defTabSz="914400" rtl="0" eaLnBrk="1" latinLnBrk="0" hangingPunct="1">
                <a:spcBef>
                  <a:spcPts val="0"/>
                </a:spcBef>
                <a:spcAft>
                  <a:spcPts val="1200"/>
                </a:spcAft>
                <a:buSzPct val="90000"/>
                <a:buFont typeface="Wingdings" pitchFamily="2" charset="2"/>
                <a:buNone/>
                <a:defRPr sz="1800" kern="1200">
                  <a:solidFill>
                    <a:schemeClr val="tx1">
                      <a:alpha val="99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200"/>
                </a:spcBef>
              </a:pPr>
              <a:r>
                <a:rPr lang="en-US" sz="2000" dirty="0">
                  <a:solidFill>
                    <a:schemeClr val="bg1">
                      <a:alpha val="99000"/>
                    </a:schemeClr>
                  </a:solidFill>
                  <a:latin typeface="Gotham Medium" pitchFamily="50" charset="0"/>
                  <a:cs typeface="Gotham Medium" pitchFamily="50" charset="0"/>
                </a:rPr>
                <a:t>Important landmarks, </a:t>
              </a:r>
              <a:br>
                <a:rPr lang="en-US" sz="2000" dirty="0">
                  <a:solidFill>
                    <a:schemeClr val="bg1">
                      <a:alpha val="99000"/>
                    </a:schemeClr>
                  </a:solidFill>
                  <a:latin typeface="Gotham Medium" pitchFamily="50" charset="0"/>
                  <a:cs typeface="Gotham Medium" pitchFamily="50" charset="0"/>
                </a:rPr>
              </a:br>
              <a:r>
                <a:rPr lang="en-US" sz="2000" dirty="0">
                  <a:solidFill>
                    <a:schemeClr val="bg1">
                      <a:alpha val="99000"/>
                    </a:schemeClr>
                  </a:solidFill>
                  <a:latin typeface="Gotham Medium" pitchFamily="50" charset="0"/>
                  <a:cs typeface="Gotham Medium" pitchFamily="50" charset="0"/>
                </a:rPr>
                <a:t>like supplies and </a:t>
              </a:r>
              <a:br>
                <a:rPr lang="en-US" sz="2000" dirty="0">
                  <a:solidFill>
                    <a:schemeClr val="bg1">
                      <a:alpha val="99000"/>
                    </a:schemeClr>
                  </a:solidFill>
                  <a:latin typeface="Gotham Medium" pitchFamily="50" charset="0"/>
                  <a:cs typeface="Gotham Medium" pitchFamily="50" charset="0"/>
                </a:rPr>
              </a:br>
              <a:r>
                <a:rPr lang="en-US" sz="2000" dirty="0">
                  <a:solidFill>
                    <a:schemeClr val="bg1">
                      <a:alpha val="99000"/>
                    </a:schemeClr>
                  </a:solidFill>
                  <a:latin typeface="Gotham Medium" pitchFamily="50" charset="0"/>
                  <a:cs typeface="Gotham Medium" pitchFamily="50" charset="0"/>
                </a:rPr>
                <a:t>resources</a:t>
              </a:r>
              <a:endParaRPr lang="en-US" sz="1400" dirty="0">
                <a:solidFill>
                  <a:schemeClr val="bg1">
                    <a:alpha val="99000"/>
                  </a:schemeClr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73A3BEA-E798-4F27-92F3-34DC85C06A21}"/>
              </a:ext>
            </a:extLst>
          </p:cNvPr>
          <p:cNvGrpSpPr/>
          <p:nvPr/>
        </p:nvGrpSpPr>
        <p:grpSpPr>
          <a:xfrm>
            <a:off x="4058228" y="2019719"/>
            <a:ext cx="3476730" cy="4139921"/>
            <a:chOff x="4058228" y="2019719"/>
            <a:chExt cx="3476730" cy="41399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A686D8B-441A-4544-A71F-B6AAF42266B7}"/>
                </a:ext>
              </a:extLst>
            </p:cNvPr>
            <p:cNvGrpSpPr/>
            <p:nvPr/>
          </p:nvGrpSpPr>
          <p:grpSpPr>
            <a:xfrm>
              <a:off x="4058228" y="2019719"/>
              <a:ext cx="3476730" cy="4139921"/>
              <a:chOff x="4048180" y="2019719"/>
              <a:chExt cx="3476730" cy="413992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5D71FA0-1341-4F3B-AA1F-3B6C1BB9019B}"/>
                  </a:ext>
                </a:extLst>
              </p:cNvPr>
              <p:cNvSpPr/>
              <p:nvPr/>
            </p:nvSpPr>
            <p:spPr bwMode="auto">
              <a:xfrm>
                <a:off x="4048180" y="2019719"/>
                <a:ext cx="3476730" cy="413992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" name="Text Placeholder 5">
                <a:extLst>
                  <a:ext uri="{FF2B5EF4-FFF2-40B4-BE49-F238E27FC236}">
                    <a16:creationId xmlns:a16="http://schemas.microsoft.com/office/drawing/2014/main" id="{BD054566-5DCF-4412-A47F-9DD5FF1B3F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58228" y="4952571"/>
                <a:ext cx="3436535" cy="795528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0" indent="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SzPct val="90000"/>
                  <a:buFont typeface="Wingdings" pitchFamily="2" charset="2"/>
                  <a:buNone/>
                  <a:defRPr sz="3200" kern="1200">
                    <a:solidFill>
                      <a:schemeClr val="tx2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0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24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403225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20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568325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18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741362" indent="0" algn="l" defTabSz="914400" rtl="0" eaLnBrk="1" latinLnBrk="0" hangingPunct="1">
                  <a:spcBef>
                    <a:spcPts val="0"/>
                  </a:spcBef>
                  <a:spcAft>
                    <a:spcPts val="1200"/>
                  </a:spcAft>
                  <a:buSzPct val="90000"/>
                  <a:buFont typeface="Wingdings" pitchFamily="2" charset="2"/>
                  <a:buNone/>
                  <a:defRPr sz="1800" kern="1200">
                    <a:solidFill>
                      <a:schemeClr val="tx1">
                        <a:alpha val="99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1200"/>
                  </a:spcBef>
                </a:pPr>
                <a:r>
                  <a:rPr lang="en-US" sz="2000" dirty="0">
                    <a:solidFill>
                      <a:schemeClr val="bg1">
                        <a:alpha val="99000"/>
                      </a:schemeClr>
                    </a:solidFill>
                    <a:latin typeface="Gotham Medium" pitchFamily="50" charset="0"/>
                    <a:cs typeface="Gotham Medium" pitchFamily="50" charset="0"/>
                  </a:rPr>
                  <a:t>Your agent</a:t>
                </a:r>
                <a:endParaRPr lang="en-US" sz="1400" dirty="0">
                  <a:solidFill>
                    <a:schemeClr val="bg1">
                      <a:alpha val="99000"/>
                    </a:schemeClr>
                  </a:solidFill>
                </a:endParaRPr>
              </a:p>
            </p:txBody>
          </p:sp>
        </p:grp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04A3B3EA-4C76-43A8-B9BA-D27FFFEDC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91396" y="2572660"/>
              <a:ext cx="2286952" cy="22122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00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50DAF-17DC-4B3A-B81B-F926405ED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28" y="754267"/>
            <a:ext cx="5377147" cy="701731"/>
          </a:xfrm>
        </p:spPr>
        <p:txBody>
          <a:bodyPr/>
          <a:lstStyle/>
          <a:p>
            <a:r>
              <a:rPr lang="en-US" sz="4400" dirty="0"/>
              <a:t>coordinates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7981B-CEAB-4BE2-9A77-99874DA68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8328" y="1622808"/>
            <a:ext cx="5377147" cy="18619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Tell a program where an </a:t>
            </a:r>
            <a:br>
              <a:rPr lang="en-US" dirty="0"/>
            </a:br>
            <a:r>
              <a:rPr lang="en-US" dirty="0"/>
              <a:t>action should take place</a:t>
            </a:r>
          </a:p>
          <a:p>
            <a:pPr marL="0" indent="0">
              <a:buNone/>
            </a:pPr>
            <a:r>
              <a:rPr lang="en-US" dirty="0"/>
              <a:t>A 3-dimensional position </a:t>
            </a:r>
            <a:br>
              <a:rPr lang="en-US" dirty="0"/>
            </a:br>
            <a:r>
              <a:rPr lang="en-US" dirty="0"/>
              <a:t>(X, Y, Z) in Minecraft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EA69B4FB-52AD-46D6-8549-3D676A6436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2844800" cy="361950"/>
          </a:xfrm>
        </p:spPr>
        <p:txBody>
          <a:bodyPr/>
          <a:lstStyle/>
          <a:p>
            <a:fld id="{0E05EA2D-13DB-4BA1-9DA1-8ED54A2EECC2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FF088C0-048C-4B4F-9925-2A919FDA780A}"/>
              </a:ext>
            </a:extLst>
          </p:cNvPr>
          <p:cNvGrpSpPr/>
          <p:nvPr/>
        </p:nvGrpSpPr>
        <p:grpSpPr>
          <a:xfrm>
            <a:off x="7214717" y="3230282"/>
            <a:ext cx="4129878" cy="576740"/>
            <a:chOff x="7214717" y="3230282"/>
            <a:chExt cx="4129878" cy="576740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230FA12-AC44-404B-BFC9-F5902033197E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17" y="3230282"/>
              <a:ext cx="1844725" cy="254446"/>
            </a:xfrm>
            <a:prstGeom prst="straightConnector1">
              <a:avLst/>
            </a:prstGeom>
            <a:ln w="76200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17095CE-9A6C-48C4-9624-58F854C6BD0D}"/>
                </a:ext>
              </a:extLst>
            </p:cNvPr>
            <p:cNvCxnSpPr>
              <a:cxnSpLocks/>
            </p:cNvCxnSpPr>
            <p:nvPr/>
          </p:nvCxnSpPr>
          <p:spPr>
            <a:xfrm>
              <a:off x="9113855" y="3499333"/>
              <a:ext cx="2230740" cy="307689"/>
            </a:xfrm>
            <a:prstGeom prst="straightConnector1">
              <a:avLst/>
            </a:prstGeom>
            <a:ln w="762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CB980A6-7842-4C0C-B39D-9D2BD35DAAC5}"/>
              </a:ext>
            </a:extLst>
          </p:cNvPr>
          <p:cNvGrpSpPr/>
          <p:nvPr/>
        </p:nvGrpSpPr>
        <p:grpSpPr>
          <a:xfrm>
            <a:off x="7690838" y="2361746"/>
            <a:ext cx="2482766" cy="2640213"/>
            <a:chOff x="7690838" y="2361746"/>
            <a:chExt cx="2482766" cy="2640213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AABB3F4-C220-4059-BC69-C684C21CE5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8743" y="2361746"/>
              <a:ext cx="1074861" cy="1145729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AA7E2C8-AFA8-4718-82A5-D8A5FCF48A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90838" y="3545122"/>
              <a:ext cx="1366726" cy="1456837"/>
            </a:xfrm>
            <a:prstGeom prst="straightConnector1">
              <a:avLst/>
            </a:prstGeom>
            <a:ln w="76200" cap="rnd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9D805A9-EAA6-451F-8CCD-1D4C82A99639}"/>
              </a:ext>
            </a:extLst>
          </p:cNvPr>
          <p:cNvSpPr txBox="1"/>
          <p:nvPr/>
        </p:nvSpPr>
        <p:spPr>
          <a:xfrm>
            <a:off x="8631312" y="880513"/>
            <a:ext cx="1145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alpha val="99000"/>
                  </a:schemeClr>
                </a:solidFill>
              </a:rPr>
              <a:t>+Y Up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1875A3-43BC-4883-8BEF-436232DF171F}"/>
              </a:ext>
            </a:extLst>
          </p:cNvPr>
          <p:cNvSpPr txBox="1"/>
          <p:nvPr/>
        </p:nvSpPr>
        <p:spPr>
          <a:xfrm>
            <a:off x="8562088" y="5564992"/>
            <a:ext cx="1640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>
                    <a:alpha val="99000"/>
                  </a:schemeClr>
                </a:solidFill>
              </a:rPr>
              <a:t>-Y Down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7596A80-0A3E-46B0-A0EA-6A39ED21745B}"/>
              </a:ext>
            </a:extLst>
          </p:cNvPr>
          <p:cNvSpPr txBox="1"/>
          <p:nvPr/>
        </p:nvSpPr>
        <p:spPr>
          <a:xfrm rot="18811867">
            <a:off x="9096884" y="2129813"/>
            <a:ext cx="1597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alpha val="99000"/>
                  </a:schemeClr>
                </a:solidFill>
              </a:rPr>
              <a:t>-Z North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74CB97A-E740-4553-84EF-0068F04C39D7}"/>
              </a:ext>
            </a:extLst>
          </p:cNvPr>
          <p:cNvSpPr txBox="1"/>
          <p:nvPr/>
        </p:nvSpPr>
        <p:spPr>
          <a:xfrm rot="18815635">
            <a:off x="7444671" y="3865358"/>
            <a:ext cx="1597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alpha val="99000"/>
                  </a:schemeClr>
                </a:solidFill>
              </a:rPr>
              <a:t>+Z South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A7E7503-2A35-4B35-AB1B-17EC890064A1}"/>
              </a:ext>
            </a:extLst>
          </p:cNvPr>
          <p:cNvSpPr txBox="1"/>
          <p:nvPr/>
        </p:nvSpPr>
        <p:spPr>
          <a:xfrm rot="471577">
            <a:off x="7149300" y="2894770"/>
            <a:ext cx="1243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alpha val="99000"/>
                  </a:schemeClr>
                </a:solidFill>
              </a:rPr>
              <a:t>-X West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E2EAFC1-95FF-4E2B-9CDA-83EB3961B3AD}"/>
              </a:ext>
            </a:extLst>
          </p:cNvPr>
          <p:cNvSpPr txBox="1"/>
          <p:nvPr/>
        </p:nvSpPr>
        <p:spPr>
          <a:xfrm rot="469383">
            <a:off x="10112449" y="3327724"/>
            <a:ext cx="1162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alpha val="99000"/>
                  </a:schemeClr>
                </a:solidFill>
              </a:rPr>
              <a:t>+X West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96D781-B8C3-4F16-B737-9E83CAF504AE}"/>
              </a:ext>
            </a:extLst>
          </p:cNvPr>
          <p:cNvCxnSpPr>
            <a:cxnSpLocks/>
          </p:cNvCxnSpPr>
          <p:nvPr/>
        </p:nvCxnSpPr>
        <p:spPr>
          <a:xfrm flipV="1">
            <a:off x="9091663" y="1308081"/>
            <a:ext cx="0" cy="4226766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572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50DAF-17DC-4B3A-B81B-F926405ED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735330"/>
            <a:ext cx="5377147" cy="701731"/>
          </a:xfrm>
        </p:spPr>
        <p:txBody>
          <a:bodyPr/>
          <a:lstStyle/>
          <a:p>
            <a:r>
              <a:rPr lang="en-US" sz="4400" dirty="0"/>
              <a:t>A handy tip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7981B-CEAB-4BE2-9A77-99874DA68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613" y="1603871"/>
            <a:ext cx="5377147" cy="4615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Use this to remember X, Y, Z axes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EA69B4FB-52AD-46D6-8549-3D676A6436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2238"/>
            <a:ext cx="2844800" cy="361950"/>
          </a:xfrm>
        </p:spPr>
        <p:txBody>
          <a:bodyPr/>
          <a:lstStyle/>
          <a:p>
            <a:fld id="{0E05EA2D-13DB-4BA1-9DA1-8ED54A2EECC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8" name="Picture 17" descr="A picture containing wall, person, indoor&#10;&#10;Description generated with high confidence">
            <a:extLst>
              <a:ext uri="{FF2B5EF4-FFF2-40B4-BE49-F238E27FC236}">
                <a16:creationId xmlns:a16="http://schemas.microsoft.com/office/drawing/2014/main" id="{1365DE4B-4BF4-4031-85E8-ECDE6D390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1"/>
          <a:stretch/>
        </p:blipFill>
        <p:spPr>
          <a:xfrm>
            <a:off x="6094411" y="0"/>
            <a:ext cx="6094413" cy="6858000"/>
          </a:xfrm>
          <a:prstGeom prst="rect">
            <a:avLst/>
          </a:prstGeom>
        </p:spPr>
      </p:pic>
      <p:sp>
        <p:nvSpPr>
          <p:cNvPr id="22" name="Rectangle 21">
            <a:hlinkClick r:id="rId4"/>
            <a:extLst>
              <a:ext uri="{FF2B5EF4-FFF2-40B4-BE49-F238E27FC236}">
                <a16:creationId xmlns:a16="http://schemas.microsoft.com/office/drawing/2014/main" id="{F2E118EC-AC56-41C1-B919-673F3D05E1AD}"/>
              </a:ext>
            </a:extLst>
          </p:cNvPr>
          <p:cNvSpPr/>
          <p:nvPr/>
        </p:nvSpPr>
        <p:spPr bwMode="auto">
          <a:xfrm>
            <a:off x="6724607" y="5109250"/>
            <a:ext cx="4380541" cy="152382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46714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082"/>
          <a:stretch/>
        </p:blipFill>
        <p:spPr>
          <a:xfrm>
            <a:off x="6543348" y="1046080"/>
            <a:ext cx="5661480" cy="51251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CD3F4D-022F-488F-A9F7-1AF9F56C8F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357"/>
          <a:stretch/>
        </p:blipFill>
        <p:spPr>
          <a:xfrm>
            <a:off x="7009428" y="1486304"/>
            <a:ext cx="5195399" cy="4222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911134-4357-4414-8C2A-15B432C9D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428" y="1478493"/>
            <a:ext cx="5195399" cy="4188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706"/>
          <a:stretch/>
        </p:blipFill>
        <p:spPr>
          <a:xfrm>
            <a:off x="6457923" y="5064083"/>
            <a:ext cx="6030526" cy="1390439"/>
          </a:xfrm>
          <a:prstGeom prst="rect">
            <a:avLst/>
          </a:prstGeom>
        </p:spPr>
      </p:pic>
      <p:sp>
        <p:nvSpPr>
          <p:cNvPr id="9" name="Title 16">
            <a:extLst>
              <a:ext uri="{FF2B5EF4-FFF2-40B4-BE49-F238E27FC236}">
                <a16:creationId xmlns:a16="http://schemas.microsoft.com/office/drawing/2014/main" id="{8F3C40C5-47A6-4ED7-B60E-9B99B0BF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26" y="1113332"/>
            <a:ext cx="4393121" cy="1261731"/>
          </a:xfrm>
        </p:spPr>
        <p:txBody>
          <a:bodyPr/>
          <a:lstStyle/>
          <a:p>
            <a:r>
              <a:rPr lang="en-US" sz="4000" dirty="0"/>
              <a:t>Absolute world position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695826" y="2524189"/>
            <a:ext cx="5332413" cy="3251200"/>
          </a:xfrm>
        </p:spPr>
        <p:txBody>
          <a:bodyPr/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Based on distance from the world origin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Minecraft world origin: (0, 0, 0)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Visible in the game when you press F1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Player world position: (3, 98, 0)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Move around to see the values change!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6603648"/>
            <a:ext cx="12188825" cy="27432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45708" rIns="182832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825" fontAlgn="base">
              <a:spcBef>
                <a:spcPct val="0"/>
              </a:spcBef>
              <a:spcAft>
                <a:spcPct val="0"/>
              </a:spcAft>
            </a:pPr>
            <a:endParaRPr lang="en-US" sz="2399" kern="0" dirty="0">
              <a:solidFill>
                <a:schemeClr val="accent1">
                  <a:alpha val="9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8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706"/>
          <a:stretch/>
        </p:blipFill>
        <p:spPr>
          <a:xfrm>
            <a:off x="6457923" y="5064083"/>
            <a:ext cx="6055578" cy="1390439"/>
          </a:xfrm>
          <a:prstGeom prst="rect">
            <a:avLst/>
          </a:prstGeom>
        </p:spPr>
      </p:pic>
      <p:sp>
        <p:nvSpPr>
          <p:cNvPr id="9" name="Title 16">
            <a:extLst>
              <a:ext uri="{FF2B5EF4-FFF2-40B4-BE49-F238E27FC236}">
                <a16:creationId xmlns:a16="http://schemas.microsoft.com/office/drawing/2014/main" id="{8F3C40C5-47A6-4ED7-B60E-9B99B0BF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26" y="1082401"/>
            <a:ext cx="4393121" cy="1292662"/>
          </a:xfrm>
        </p:spPr>
        <p:txBody>
          <a:bodyPr/>
          <a:lstStyle/>
          <a:p>
            <a:r>
              <a:rPr lang="en-US" sz="4000" dirty="0"/>
              <a:t>Relative player position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695826" y="2508250"/>
            <a:ext cx="5332413" cy="3251200"/>
          </a:xfrm>
        </p:spPr>
        <p:txBody>
          <a:bodyPr/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Based on the player’s current position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Player’s current position is always: (~0,~0,~0)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Relative player position: (~X,~Y,~Z)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99000"/>
                  </a:schemeClr>
                </a:solidFill>
              </a:rPr>
              <a:t>Not visible in the game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99000"/>
                </a:schemeClr>
              </a:solidFill>
            </a:endParaRP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99000"/>
                </a:schemeClr>
              </a:solidFill>
            </a:endParaRP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99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0" y="6603648"/>
            <a:ext cx="12188825" cy="27432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45708" rIns="182832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825" fontAlgn="base">
              <a:spcBef>
                <a:spcPct val="0"/>
              </a:spcBef>
              <a:spcAft>
                <a:spcPct val="0"/>
              </a:spcAft>
            </a:pPr>
            <a:endParaRPr lang="en-US" sz="2399" kern="0" dirty="0">
              <a:solidFill>
                <a:schemeClr val="accent1">
                  <a:alpha val="99000"/>
                </a:schemeClr>
              </a:solidFill>
            </a:endParaRPr>
          </a:p>
        </p:txBody>
      </p:sp>
      <p:pic>
        <p:nvPicPr>
          <p:cNvPr id="13" name="Picture 12" descr="A picture containing grass, sky&#10;&#10;Description generated with very high confidence">
            <a:extLst>
              <a:ext uri="{FF2B5EF4-FFF2-40B4-BE49-F238E27FC236}">
                <a16:creationId xmlns:a16="http://schemas.microsoft.com/office/drawing/2014/main" id="{804AB1CC-1926-4EDF-801B-924A052BE9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83" r="16172" b="2055"/>
          <a:stretch/>
        </p:blipFill>
        <p:spPr>
          <a:xfrm>
            <a:off x="7001247" y="1496414"/>
            <a:ext cx="5187578" cy="4182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273"/>
          <a:stretch/>
        </p:blipFill>
        <p:spPr>
          <a:xfrm>
            <a:off x="6543348" y="1046080"/>
            <a:ext cx="5645478" cy="512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B1A92C-467A-4B45-8DB8-8CCDDFDE1E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" y="1"/>
            <a:ext cx="121888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706"/>
          <a:stretch/>
        </p:blipFill>
        <p:spPr>
          <a:xfrm>
            <a:off x="1950867" y="5391323"/>
            <a:ext cx="8267282" cy="128826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0" y="6603648"/>
            <a:ext cx="12188825" cy="27432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45708" rIns="182832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825" fontAlgn="base">
              <a:spcBef>
                <a:spcPct val="0"/>
              </a:spcBef>
              <a:spcAft>
                <a:spcPct val="0"/>
              </a:spcAft>
            </a:pPr>
            <a:endParaRPr lang="en-US" sz="2399" kern="0" dirty="0">
              <a:solidFill>
                <a:schemeClr val="accent1">
                  <a:alpha val="99000"/>
                </a:schemeClr>
              </a:solidFill>
            </a:endParaRPr>
          </a:p>
        </p:txBody>
      </p:sp>
      <p:sp>
        <p:nvSpPr>
          <p:cNvPr id="9" name="Title 16">
            <a:extLst>
              <a:ext uri="{FF2B5EF4-FFF2-40B4-BE49-F238E27FC236}">
                <a16:creationId xmlns:a16="http://schemas.microsoft.com/office/drawing/2014/main" id="{8F3C40C5-47A6-4ED7-B60E-9B99B0BF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26" y="608625"/>
            <a:ext cx="10686048" cy="738664"/>
          </a:xfrm>
        </p:spPr>
        <p:txBody>
          <a:bodyPr/>
          <a:lstStyle/>
          <a:p>
            <a:pPr algn="ctr"/>
            <a:r>
              <a:rPr lang="en-US" sz="4000" dirty="0"/>
              <a:t>To calculate relative position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8DECD8-733B-4A59-A1FC-385863217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80" y="1876926"/>
            <a:ext cx="7126735" cy="3994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021" y="1437863"/>
            <a:ext cx="7982782" cy="490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inecraft EDU Template">
  <a:themeElements>
    <a:clrScheme name="Custom 4">
      <a:dk1>
        <a:srgbClr val="494949"/>
      </a:dk1>
      <a:lt1>
        <a:srgbClr val="FFFFFF"/>
      </a:lt1>
      <a:dk2>
        <a:srgbClr val="3FBF73"/>
      </a:dk2>
      <a:lt2>
        <a:srgbClr val="DCDCDC"/>
      </a:lt2>
      <a:accent1>
        <a:srgbClr val="3D9CCC"/>
      </a:accent1>
      <a:accent2>
        <a:srgbClr val="F4B349"/>
      </a:accent2>
      <a:accent3>
        <a:srgbClr val="F26060"/>
      </a:accent3>
      <a:accent4>
        <a:srgbClr val="CA5AE0"/>
      </a:accent4>
      <a:accent5>
        <a:srgbClr val="000000"/>
      </a:accent5>
      <a:accent6>
        <a:srgbClr val="AAAAAA"/>
      </a:accent6>
      <a:hlink>
        <a:srgbClr val="6B6B6B"/>
      </a:hlink>
      <a:folHlink>
        <a:srgbClr val="000000"/>
      </a:folHlink>
    </a:clrScheme>
    <a:fontScheme name="MinecraftEDU">
      <a:majorFont>
        <a:latin typeface="Torque Bold"/>
        <a:ea typeface=""/>
        <a:cs typeface=""/>
      </a:majorFont>
      <a:minorFont>
        <a:latin typeface="Gotham Book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<a:prstTxWarp prst="textNoShape">
          <a:avLst/>
        </a:prstTxWarp>
        <a:noAutofit/>
      </a:bodyPr>
      <a:lstStyle>
        <a:defPPr defTabSz="914099" fontAlgn="base">
          <a:spcBef>
            <a:spcPct val="0"/>
          </a:spcBef>
          <a:spcAft>
            <a:spcPct val="0"/>
          </a:spcAft>
          <a:defRPr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Segoe UI" pitchFamily="34" charset="0"/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 err="1">
            <a:solidFill>
              <a:schemeClr val="accent2">
                <a:alpha val="99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 [Autosaved]" id="{79EBDF59-A86D-41BE-8832-B10C7C41236B}" vid="{6A11FC32-22EC-4733-A755-10A754A32C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BACCEF7C06274AB75AA59621966DF2" ma:contentTypeVersion="4" ma:contentTypeDescription="Create a new document." ma:contentTypeScope="" ma:versionID="4894513d075a91219f66556de5577009">
  <xsd:schema xmlns:xsd="http://www.w3.org/2001/XMLSchema" xmlns:xs="http://www.w3.org/2001/XMLSchema" xmlns:p="http://schemas.microsoft.com/office/2006/metadata/properties" xmlns:ns2="4a63264c-751e-441a-a69c-f70cb7de9882" targetNamespace="http://schemas.microsoft.com/office/2006/metadata/properties" ma:root="true" ma:fieldsID="c9970428f67776adfec11617ab4767a4" ns2:_="">
    <xsd:import namespace="4a63264c-751e-441a-a69c-f70cb7de98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63264c-751e-441a-a69c-f70cb7de98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EE8B41A-BFBF-458A-A875-271E811151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545A12-BCA1-4977-8C42-6B012B142881}"/>
</file>

<file path=customXml/itemProps3.xml><?xml version="1.0" encoding="utf-8"?>
<ds:datastoreItem xmlns:ds="http://schemas.openxmlformats.org/officeDocument/2006/customXml" ds:itemID="{5C924BD8-CB57-454C-9C65-A472F7EC65AF}">
  <ds:schemaRefs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infopath/2007/PartnerControls"/>
    <ds:schemaRef ds:uri="e45aa4a2-31ec-4c9c-8dab-a2cdb7ebf1ee"/>
    <ds:schemaRef ds:uri="http://purl.org/dc/elements/1.1/"/>
    <ds:schemaRef ds:uri="5a3e60b7-3b93-4cc2-9673-7300c105d1d1"/>
    <ds:schemaRef ds:uri="ef461a4f-84cf-45a8-991b-02e81be1f1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2364</TotalTime>
  <Words>1273</Words>
  <Application>Microsoft Office PowerPoint</Application>
  <PresentationFormat>Custom</PresentationFormat>
  <Paragraphs>214</Paragraphs>
  <Slides>36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Minecraft EDU Template</vt:lpstr>
      <vt:lpstr>PowerPoint Presentation</vt:lpstr>
      <vt:lpstr>LESSON A:  Introduction  to Coordinates</vt:lpstr>
      <vt:lpstr>What  we’ll  learn</vt:lpstr>
      <vt:lpstr>Why are coordinates important?</vt:lpstr>
      <vt:lpstr>coordinates</vt:lpstr>
      <vt:lpstr>A handy tip</vt:lpstr>
      <vt:lpstr>Absolute world position</vt:lpstr>
      <vt:lpstr>Relative player position</vt:lpstr>
      <vt:lpstr>To calculate relative position</vt:lpstr>
      <vt:lpstr>In real life</vt:lpstr>
      <vt:lpstr>Let’s discuss</vt:lpstr>
      <vt:lpstr>Code with coordinates</vt:lpstr>
      <vt:lpstr>Let’s discuss</vt:lpstr>
      <vt:lpstr>LESSON A   What we learned today</vt:lpstr>
      <vt:lpstr>Next time</vt:lpstr>
      <vt:lpstr>LESSON B: Coding with Coordinates</vt:lpstr>
      <vt:lpstr>What  We’ll  learn</vt:lpstr>
      <vt:lpstr>Review coordinates</vt:lpstr>
      <vt:lpstr>Let’s discuss</vt:lpstr>
      <vt:lpstr>Minecraft moving company</vt:lpstr>
      <vt:lpstr>Let’s discuss</vt:lpstr>
      <vt:lpstr>LESSON B   What we learned today</vt:lpstr>
      <vt:lpstr>Next time</vt:lpstr>
      <vt:lpstr>LESSON C: Code with Coordinates  and Moving Objects</vt:lpstr>
      <vt:lpstr>What  we’ll  learn</vt:lpstr>
      <vt:lpstr>Auto-farmer</vt:lpstr>
      <vt:lpstr>LESSON C   What we learned today </vt:lpstr>
      <vt:lpstr>Next time</vt:lpstr>
      <vt:lpstr>LESSON D : Get Creative  with Coordinates</vt:lpstr>
      <vt:lpstr>What  we’ll  learn</vt:lpstr>
      <vt:lpstr>Independent Project</vt:lpstr>
      <vt:lpstr>Ideas to consider</vt:lpstr>
      <vt:lpstr>An example</vt:lpstr>
      <vt:lpstr>Minecraft Diary entry</vt:lpstr>
      <vt:lpstr>PowerPoint Presentation</vt:lpstr>
      <vt:lpstr>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Guerilla Artist Collective</dc:creator>
  <dc:description>Template: Angela Powell; ZUM Communications</dc:description>
  <cp:lastModifiedBy>James Coble</cp:lastModifiedBy>
  <cp:revision>53</cp:revision>
  <dcterms:created xsi:type="dcterms:W3CDTF">2018-05-01T20:38:13Z</dcterms:created>
  <dcterms:modified xsi:type="dcterms:W3CDTF">2023-08-29T11:46:53Z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0x0101005ABACCEF7C06274AB75AA59621966DF2</vt:lpwstr>
  </property>
  <property fmtid="{D5CDD505-2E9C-101B-9397-08002B2CF9AE}" pid="3" name="MSIP_Label_460f4a70-4b6c-4bd4-a002-31edb9c00abe_Enabled">
    <vt:lpwstr>true</vt:lpwstr>
  </property>
  <property fmtid="{D5CDD505-2E9C-101B-9397-08002B2CF9AE}" pid="4" name="MSIP_Label_460f4a70-4b6c-4bd4-a002-31edb9c00abe_SetDate">
    <vt:lpwstr>2023-06-05T16:42:00Z</vt:lpwstr>
  </property>
  <property fmtid="{D5CDD505-2E9C-101B-9397-08002B2CF9AE}" pid="5" name="MSIP_Label_460f4a70-4b6c-4bd4-a002-31edb9c00abe_Method">
    <vt:lpwstr>Standard</vt:lpwstr>
  </property>
  <property fmtid="{D5CDD505-2E9C-101B-9397-08002B2CF9AE}" pid="6" name="MSIP_Label_460f4a70-4b6c-4bd4-a002-31edb9c00abe_Name">
    <vt:lpwstr>General</vt:lpwstr>
  </property>
  <property fmtid="{D5CDD505-2E9C-101B-9397-08002B2CF9AE}" pid="7" name="MSIP_Label_460f4a70-4b6c-4bd4-a002-31edb9c00abe_SiteId">
    <vt:lpwstr>e019b04b-330c-467a-8bae-09fb17374d6a</vt:lpwstr>
  </property>
  <property fmtid="{D5CDD505-2E9C-101B-9397-08002B2CF9AE}" pid="8" name="MSIP_Label_460f4a70-4b6c-4bd4-a002-31edb9c00abe_ActionId">
    <vt:lpwstr>b7dc627c-1504-45c5-81e8-7975527d9db7</vt:lpwstr>
  </property>
  <property fmtid="{D5CDD505-2E9C-101B-9397-08002B2CF9AE}" pid="9" name="MSIP_Label_460f4a70-4b6c-4bd4-a002-31edb9c00abe_ContentBits">
    <vt:lpwstr>0</vt:lpwstr>
  </property>
</Properties>
</file>