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77" r:id="rId5"/>
    <p:sldId id="257" r:id="rId6"/>
    <p:sldId id="259" r:id="rId7"/>
    <p:sldId id="264" r:id="rId8"/>
    <p:sldId id="263" r:id="rId9"/>
    <p:sldId id="278" r:id="rId10"/>
    <p:sldId id="274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FC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74" d="100"/>
          <a:sy n="74" d="100"/>
        </p:scale>
        <p:origin x="2004" y="888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4/28/2023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4/28/2023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a.org/abou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vde.state.wv.us/forms/cte/guidanc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eforall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fa.org/participate/cde-lde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7235C-A80A-5753-4EF3-0464EE44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" y="724997"/>
            <a:ext cx="4114800" cy="52482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9435" y="3053476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44C32-7E84-E505-DB7D-1B5B8D119410}"/>
              </a:ext>
            </a:extLst>
          </p:cNvPr>
          <p:cNvSpPr txBox="1"/>
          <p:nvPr/>
        </p:nvSpPr>
        <p:spPr>
          <a:xfrm>
            <a:off x="5021580" y="3251585"/>
            <a:ext cx="580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C000"/>
                </a:solidFill>
                <a:latin typeface="Amasis MT Pro Medium" panose="020B0604020202020204" pitchFamily="18" charset="0"/>
              </a:rPr>
              <a:t>What is FFA?</a:t>
            </a:r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BEF28A3-1C63-EB1D-924B-FE25DFD8B8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 t="23576" b="2357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1393"/>
            <a:ext cx="2889850" cy="2144554"/>
          </a:xfrm>
        </p:spPr>
        <p:txBody>
          <a:bodyPr/>
          <a:lstStyle/>
          <a:p>
            <a:r>
              <a:rPr lang="en-US" dirty="0"/>
              <a:t>Click Below for Video:</a:t>
            </a:r>
            <a:br>
              <a:rPr lang="en-US" dirty="0"/>
            </a:br>
            <a:r>
              <a:rPr lang="en-US" dirty="0">
                <a:hlinkClick r:id="rId3"/>
              </a:rPr>
              <a:t>About Us - National FFA Organization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6467" y="348480"/>
            <a:ext cx="7598333" cy="1682433"/>
          </a:xfrm>
        </p:spPr>
        <p:txBody>
          <a:bodyPr/>
          <a:lstStyle/>
          <a:p>
            <a:pPr algn="ctr"/>
            <a:endParaRPr lang="en-US" sz="2000" b="1" i="0" dirty="0">
              <a:solidFill>
                <a:srgbClr val="004C97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en-US" sz="2800" b="1" i="0" dirty="0">
                <a:solidFill>
                  <a:srgbClr val="111111"/>
                </a:solidFill>
                <a:effectLst/>
                <a:latin typeface="Raleway" pitchFamily="2" charset="0"/>
              </a:rPr>
              <a:t>FFA is the premier youth organization preparing members for leadership and careers in the science, business and technology of agriculture.</a:t>
            </a:r>
          </a:p>
          <a:p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847A6-3168-95FD-4E5E-1BCC47E2ABDA}"/>
              </a:ext>
            </a:extLst>
          </p:cNvPr>
          <p:cNvSpPr txBox="1"/>
          <p:nvPr/>
        </p:nvSpPr>
        <p:spPr>
          <a:xfrm>
            <a:off x="838200" y="3555472"/>
            <a:ext cx="100714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tx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FFA is currently comprised of 850,823</a:t>
            </a:r>
          </a:p>
          <a:p>
            <a:pPr algn="ctr"/>
            <a:r>
              <a:rPr lang="en-US" sz="3600" b="1" i="0" dirty="0">
                <a:solidFill>
                  <a:schemeClr val="tx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student members</a:t>
            </a:r>
          </a:p>
          <a:p>
            <a:pPr algn="ctr"/>
            <a:r>
              <a:rPr lang="en-US" sz="3600" b="1" i="0" dirty="0">
                <a:solidFill>
                  <a:schemeClr val="tx2">
                    <a:lumMod val="50000"/>
                  </a:schemeClr>
                </a:solidFill>
                <a:effectLst/>
                <a:latin typeface="Raleway" pitchFamily="2" charset="0"/>
              </a:rPr>
              <a:t>Nationwide, there are 8,995 local FFA chapters in all 50 states, Puerto Rico and U.S. Virgin Islands.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D243F5-7CA8-4D24-2053-D938B04C2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116" y="1178005"/>
            <a:ext cx="4121253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68" y="457781"/>
            <a:ext cx="3475620" cy="640698"/>
          </a:xfrm>
        </p:spPr>
        <p:txBody>
          <a:bodyPr/>
          <a:lstStyle/>
          <a:p>
            <a:r>
              <a:rPr lang="en-US" dirty="0"/>
              <a:t>The Three Component model</a:t>
            </a:r>
          </a:p>
        </p:txBody>
      </p:sp>
      <p:pic>
        <p:nvPicPr>
          <p:cNvPr id="2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290FBD7A-BEB6-4C4C-B057-7A00B6FBB7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256" name="Date Placeholder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58" name="Slide Number Placeholder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386284-BFB2-1C02-3B92-2B808C4D7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116" y="2531390"/>
            <a:ext cx="6671753" cy="39211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8FC3F9-E6EE-773D-5A7F-16398B80EFBD}"/>
              </a:ext>
            </a:extLst>
          </p:cNvPr>
          <p:cNvSpPr txBox="1"/>
          <p:nvPr/>
        </p:nvSpPr>
        <p:spPr>
          <a:xfrm>
            <a:off x="4989079" y="142721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Through agricultural education, students are provided opportunities for leadership development, personal growth and career success. Agricultural education instruction is delivered through three major components: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E07B2F-CA72-42DA-EE5C-AEFDF16D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00" y="1075661"/>
            <a:ext cx="4115157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11" y="122577"/>
            <a:ext cx="11611370" cy="994835"/>
          </a:xfrm>
        </p:spPr>
        <p:txBody>
          <a:bodyPr/>
          <a:lstStyle/>
          <a:p>
            <a:r>
              <a:rPr lang="en-US" sz="2800" dirty="0"/>
              <a:t>Component #1 - Agriculture Education – Classroom &amp; Laboratory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3365" y="2231944"/>
            <a:ext cx="2351446" cy="491509"/>
          </a:xfrm>
        </p:spPr>
        <p:txBody>
          <a:bodyPr/>
          <a:lstStyle/>
          <a:p>
            <a:r>
              <a:rPr lang="en-US" dirty="0"/>
              <a:t>Agribusiness Systems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AAB80485-19C5-4162-A7D1-C16C0A37D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5039" y="2706483"/>
            <a:ext cx="2068097" cy="1466914"/>
          </a:xfrm>
        </p:spPr>
        <p:txBody>
          <a:bodyPr/>
          <a:lstStyle/>
          <a:p>
            <a:r>
              <a:rPr lang="en-US" i="1" dirty="0"/>
              <a:t>Potential Careers: </a:t>
            </a:r>
          </a:p>
          <a:p>
            <a:r>
              <a:rPr lang="en-US" sz="1400" dirty="0"/>
              <a:t>Greenhouse Operator</a:t>
            </a:r>
          </a:p>
          <a:p>
            <a:r>
              <a:rPr lang="en-US" sz="1400" dirty="0"/>
              <a:t>Food Services</a:t>
            </a:r>
          </a:p>
          <a:p>
            <a:r>
              <a:rPr lang="en-US" sz="1400" dirty="0"/>
              <a:t>Mechanics Services</a:t>
            </a:r>
          </a:p>
          <a:p>
            <a:r>
              <a:rPr lang="en-US" sz="1400" dirty="0"/>
              <a:t>Animal &amp; Plant Production</a:t>
            </a:r>
          </a:p>
          <a:p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AC70BF-8941-481C-8D24-0B619A898E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95749" y="2043874"/>
            <a:ext cx="2351446" cy="491509"/>
          </a:xfrm>
        </p:spPr>
        <p:txBody>
          <a:bodyPr/>
          <a:lstStyle/>
          <a:p>
            <a:r>
              <a:rPr lang="en-ZA" dirty="0"/>
              <a:t>Animal Systems</a:t>
            </a:r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D138E80-5256-446A-AE30-0A9CBCEC9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95749" y="2667829"/>
            <a:ext cx="2351446" cy="1704547"/>
          </a:xfrm>
        </p:spPr>
        <p:txBody>
          <a:bodyPr/>
          <a:lstStyle/>
          <a:p>
            <a:r>
              <a:rPr lang="en-ZA" i="1" dirty="0"/>
              <a:t>Potential Careers:</a:t>
            </a:r>
          </a:p>
          <a:p>
            <a:r>
              <a:rPr lang="en-ZA" sz="1400" dirty="0"/>
              <a:t>Livestock Farmer</a:t>
            </a:r>
          </a:p>
          <a:p>
            <a:r>
              <a:rPr lang="en-ZA" sz="1400" dirty="0"/>
              <a:t>Veterinarian</a:t>
            </a:r>
          </a:p>
          <a:p>
            <a:r>
              <a:rPr lang="en-ZA" sz="1400" dirty="0"/>
              <a:t>Veterinary Assistant</a:t>
            </a:r>
          </a:p>
          <a:p>
            <a:r>
              <a:rPr lang="en-ZA" sz="1400" dirty="0"/>
              <a:t>Research/Lab Animal Manager</a:t>
            </a:r>
          </a:p>
          <a:p>
            <a:r>
              <a:rPr lang="en-ZA" sz="1400" dirty="0"/>
              <a:t>Pet Groomer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F8450002-65CC-44ED-9FA3-79F17962B3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90904" y="2211068"/>
            <a:ext cx="2351446" cy="491509"/>
          </a:xfrm>
        </p:spPr>
        <p:txBody>
          <a:bodyPr/>
          <a:lstStyle/>
          <a:p>
            <a:r>
              <a:rPr lang="en-ZA" dirty="0"/>
              <a:t>Animal Processing</a:t>
            </a:r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C5E5A4C4-6086-4F2D-BF5F-1A909411BA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0096" y="2667828"/>
            <a:ext cx="2351446" cy="1704547"/>
          </a:xfrm>
        </p:spPr>
        <p:txBody>
          <a:bodyPr/>
          <a:lstStyle/>
          <a:p>
            <a:r>
              <a:rPr lang="en-ZA" i="1" dirty="0"/>
              <a:t>Potential Careers:</a:t>
            </a:r>
          </a:p>
          <a:p>
            <a:r>
              <a:rPr lang="en-US" sz="1400" dirty="0"/>
              <a:t>Butcher</a:t>
            </a:r>
          </a:p>
          <a:p>
            <a:r>
              <a:rPr lang="en-US" sz="1400" dirty="0"/>
              <a:t>Animal Health Inspector</a:t>
            </a:r>
          </a:p>
          <a:p>
            <a:r>
              <a:rPr lang="en-US" sz="1400" dirty="0"/>
              <a:t>Processing Plant Manager</a:t>
            </a:r>
          </a:p>
          <a:p>
            <a:r>
              <a:rPr lang="en-US" sz="1400" dirty="0"/>
              <a:t>Feedlot Processor</a:t>
            </a:r>
          </a:p>
          <a:p>
            <a:r>
              <a:rPr lang="en-US" sz="1400" dirty="0"/>
              <a:t>Safety Manager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3ECFAB54-2FAE-44AC-A18F-60ABE9A741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13288" y="2207757"/>
            <a:ext cx="2834675" cy="491509"/>
          </a:xfrm>
        </p:spPr>
        <p:txBody>
          <a:bodyPr/>
          <a:lstStyle/>
          <a:p>
            <a:r>
              <a:rPr lang="en-US" dirty="0"/>
              <a:t>Power, Structural &amp; Technical Systems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69466" y="2699266"/>
            <a:ext cx="2522318" cy="1704547"/>
          </a:xfrm>
        </p:spPr>
        <p:txBody>
          <a:bodyPr/>
          <a:lstStyle/>
          <a:p>
            <a:r>
              <a:rPr lang="en-ZA" i="1" dirty="0"/>
              <a:t>Potential Careers:</a:t>
            </a:r>
          </a:p>
          <a:p>
            <a:r>
              <a:rPr lang="en-US" sz="1400" dirty="0"/>
              <a:t>Welder</a:t>
            </a:r>
          </a:p>
          <a:p>
            <a:r>
              <a:rPr lang="en-US" sz="1400" dirty="0"/>
              <a:t>Heavy Equipment Operator</a:t>
            </a:r>
          </a:p>
          <a:p>
            <a:r>
              <a:rPr lang="en-US" sz="1400" dirty="0"/>
              <a:t>Mechanic/Repair Services</a:t>
            </a:r>
          </a:p>
          <a:p>
            <a:r>
              <a:rPr lang="en-US" sz="1400" dirty="0"/>
              <a:t>Carpenter</a:t>
            </a:r>
          </a:p>
          <a:p>
            <a:r>
              <a:rPr lang="en-US" sz="1400" dirty="0"/>
              <a:t>Transportation</a:t>
            </a:r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630" y="6412892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79CDD-7638-B8E7-DBE9-AAB105C5DEEC}"/>
              </a:ext>
            </a:extLst>
          </p:cNvPr>
          <p:cNvSpPr txBox="1"/>
          <p:nvPr/>
        </p:nvSpPr>
        <p:spPr>
          <a:xfrm>
            <a:off x="2580301" y="993039"/>
            <a:ext cx="7331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WV Department of Education Agriculture Career Pathways</a:t>
            </a:r>
          </a:p>
          <a:p>
            <a:endParaRPr lang="en-US" sz="2000" dirty="0">
              <a:hlinkClick r:id="rId2"/>
            </a:endParaRPr>
          </a:p>
          <a:p>
            <a:pPr algn="ctr"/>
            <a:r>
              <a:rPr lang="en-US" sz="2000" dirty="0">
                <a:hlinkClick r:id="rId2"/>
              </a:rPr>
              <a:t>Explore Courses Here: High School CTE Standards (state.wv.us)</a:t>
            </a:r>
            <a:endParaRPr lang="en-US" sz="2000" dirty="0"/>
          </a:p>
        </p:txBody>
      </p:sp>
      <p:sp>
        <p:nvSpPr>
          <p:cNvPr id="12" name="Text Placeholder 61">
            <a:extLst>
              <a:ext uri="{FF2B5EF4-FFF2-40B4-BE49-F238E27FC236}">
                <a16:creationId xmlns:a16="http://schemas.microsoft.com/office/drawing/2014/main" id="{5CC4C267-B778-C367-740B-D920172C8169}"/>
              </a:ext>
            </a:extLst>
          </p:cNvPr>
          <p:cNvSpPr txBox="1">
            <a:spLocks/>
          </p:cNvSpPr>
          <p:nvPr/>
        </p:nvSpPr>
        <p:spPr>
          <a:xfrm>
            <a:off x="688535" y="4591094"/>
            <a:ext cx="2751338" cy="51164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Natural Resources Systems</a:t>
            </a:r>
          </a:p>
        </p:txBody>
      </p:sp>
      <p:sp>
        <p:nvSpPr>
          <p:cNvPr id="13" name="Text Placeholder 61">
            <a:extLst>
              <a:ext uri="{FF2B5EF4-FFF2-40B4-BE49-F238E27FC236}">
                <a16:creationId xmlns:a16="http://schemas.microsoft.com/office/drawing/2014/main" id="{D64B1B0D-94D9-60AE-7B7D-62A1B3FCB092}"/>
              </a:ext>
            </a:extLst>
          </p:cNvPr>
          <p:cNvSpPr txBox="1">
            <a:spLocks/>
          </p:cNvSpPr>
          <p:nvPr/>
        </p:nvSpPr>
        <p:spPr>
          <a:xfrm>
            <a:off x="8736369" y="4382287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Plant Systems </a:t>
            </a:r>
          </a:p>
        </p:txBody>
      </p:sp>
      <p:sp>
        <p:nvSpPr>
          <p:cNvPr id="14" name="Text Placeholder 60">
            <a:extLst>
              <a:ext uri="{FF2B5EF4-FFF2-40B4-BE49-F238E27FC236}">
                <a16:creationId xmlns:a16="http://schemas.microsoft.com/office/drawing/2014/main" id="{2C703B63-F39C-3FDE-5B88-B44DF781916A}"/>
              </a:ext>
            </a:extLst>
          </p:cNvPr>
          <p:cNvSpPr txBox="1">
            <a:spLocks/>
          </p:cNvSpPr>
          <p:nvPr/>
        </p:nvSpPr>
        <p:spPr>
          <a:xfrm>
            <a:off x="1030156" y="5038409"/>
            <a:ext cx="2068097" cy="146691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Potential Careers: </a:t>
            </a:r>
          </a:p>
          <a:p>
            <a:r>
              <a:rPr lang="en-US" sz="1400" dirty="0"/>
              <a:t>Soil Scientist</a:t>
            </a:r>
          </a:p>
          <a:p>
            <a:r>
              <a:rPr lang="en-US" sz="1400" dirty="0"/>
              <a:t>Park Ranger</a:t>
            </a:r>
          </a:p>
          <a:p>
            <a:r>
              <a:rPr lang="en-US" sz="1400" dirty="0"/>
              <a:t>Conservationist</a:t>
            </a:r>
          </a:p>
          <a:p>
            <a:r>
              <a:rPr lang="en-US" sz="1400" dirty="0"/>
              <a:t>Wildlife Biologist</a:t>
            </a:r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A927CEAA-1B23-F6D0-CEEF-A079CFE181F7}"/>
              </a:ext>
            </a:extLst>
          </p:cNvPr>
          <p:cNvSpPr txBox="1">
            <a:spLocks/>
          </p:cNvSpPr>
          <p:nvPr/>
        </p:nvSpPr>
        <p:spPr>
          <a:xfrm>
            <a:off x="8878044" y="4875635"/>
            <a:ext cx="2068097" cy="146691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Potential Careers:</a:t>
            </a:r>
            <a:r>
              <a:rPr lang="en-US" dirty="0"/>
              <a:t> </a:t>
            </a:r>
            <a:r>
              <a:rPr lang="en-US" sz="1400" dirty="0"/>
              <a:t>Crop Producer</a:t>
            </a:r>
          </a:p>
          <a:p>
            <a:r>
              <a:rPr lang="en-US" sz="1400" dirty="0"/>
              <a:t>Agronomist</a:t>
            </a:r>
          </a:p>
          <a:p>
            <a:r>
              <a:rPr lang="en-US" sz="1400" dirty="0"/>
              <a:t>Biologist</a:t>
            </a:r>
          </a:p>
          <a:p>
            <a:r>
              <a:rPr lang="en-US" sz="1400" dirty="0"/>
              <a:t>Landscape Architect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9A84AC-9865-C1B8-0FAD-32B9DC0BE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413" t="-893" r="21413" b="893"/>
          <a:stretch/>
        </p:blipFill>
        <p:spPr>
          <a:xfrm>
            <a:off x="3240969" y="4372375"/>
            <a:ext cx="4501773" cy="22508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3AC416-87D4-56DF-857C-1F22B60EF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421" y="804444"/>
            <a:ext cx="4115157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5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230EC8-5D0D-E81D-C704-12B0E1CF4E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805505" y="1012488"/>
            <a:ext cx="4115157" cy="5249111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31913"/>
            <a:ext cx="1871663" cy="641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192F0C-65C9-4E6D-9314-81FB7E4DB4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9442" y="2266372"/>
            <a:ext cx="3433138" cy="1370672"/>
          </a:xfrm>
        </p:spPr>
        <p:txBody>
          <a:bodyPr/>
          <a:lstStyle/>
          <a:p>
            <a:r>
              <a:rPr lang="en-US" sz="1400" b="1" i="0" dirty="0">
                <a:solidFill>
                  <a:srgbClr val="111111"/>
                </a:solidFill>
                <a:effectLst/>
                <a:latin typeface="Raleway" pitchFamily="2" charset="0"/>
              </a:rPr>
              <a:t>FFA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Raleway" pitchFamily="2" charset="0"/>
              </a:rPr>
              <a:t> is a dynamic youth organization that changes lives and prepares members for premier leadership, personal growth and career success through agricultural education.</a:t>
            </a:r>
            <a:endParaRPr lang="en-US" sz="14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1F484C5-3EB9-4664-93EB-E81179E95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0662" y="4291114"/>
            <a:ext cx="3433138" cy="1370672"/>
          </a:xfrm>
        </p:spPr>
        <p:txBody>
          <a:bodyPr/>
          <a:lstStyle/>
          <a:p>
            <a:r>
              <a:rPr lang="en-US" sz="1400" b="1" i="0" dirty="0">
                <a:solidFill>
                  <a:srgbClr val="111111"/>
                </a:solidFill>
                <a:effectLst/>
                <a:latin typeface="Raleway" pitchFamily="2" charset="0"/>
              </a:rPr>
              <a:t>FFA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Raleway" pitchFamily="2" charset="0"/>
              </a:rPr>
              <a:t> is an </a:t>
            </a:r>
            <a:r>
              <a:rPr lang="en-US" sz="1400" b="0" i="0" dirty="0" err="1">
                <a:solidFill>
                  <a:srgbClr val="111111"/>
                </a:solidFill>
                <a:effectLst/>
                <a:latin typeface="Raleway" pitchFamily="2" charset="0"/>
              </a:rPr>
              <a:t>intracurricular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Raleway" pitchFamily="2" charset="0"/>
              </a:rPr>
              <a:t> student organization for those interested in agriculture and leadership. It</a:t>
            </a:r>
            <a:endParaRPr lang="en-US" sz="14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F29795-F227-44BE-8FFE-BEDE82043B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0662" y="2266372"/>
            <a:ext cx="3433138" cy="961350"/>
          </a:xfrm>
        </p:spPr>
        <p:txBody>
          <a:bodyPr/>
          <a:lstStyle/>
          <a:p>
            <a:r>
              <a:rPr lang="en-US" sz="1400" b="1" i="0" dirty="0">
                <a:solidFill>
                  <a:srgbClr val="111111"/>
                </a:solidFill>
                <a:effectLst/>
                <a:latin typeface="Raleway" pitchFamily="2" charset="0"/>
              </a:rPr>
              <a:t>FFA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Raleway" pitchFamily="2" charset="0"/>
              </a:rPr>
              <a:t> develops members’ potential and helps them discover their talent through hands-on experiences, which give members the tools to achieve real-world success.</a:t>
            </a:r>
            <a:endParaRPr lang="en-US" sz="1400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40F4685-F7C7-4370-AF35-F80D53D13A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29442" y="4250956"/>
            <a:ext cx="3433138" cy="1450988"/>
          </a:xfrm>
        </p:spPr>
        <p:txBody>
          <a:bodyPr/>
          <a:lstStyle/>
          <a:p>
            <a:r>
              <a:rPr lang="en-US" sz="1400" b="1" i="0" dirty="0">
                <a:solidFill>
                  <a:srgbClr val="111111"/>
                </a:solidFill>
                <a:effectLst/>
                <a:latin typeface="Raleway" pitchFamily="2" charset="0"/>
              </a:rPr>
              <a:t>Members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Raleway" pitchFamily="2" charset="0"/>
              </a:rPr>
              <a:t> are future chemists, veterinarians, government officials, entrepreneurs, bankers, international business leaders, teachers and premier professionals in many career fields.</a:t>
            </a:r>
            <a:endParaRPr lang="en-US" sz="1400" dirty="0"/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F1AB9-6316-8E82-E09A-CAABA01C7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0" r="55247" b="25097"/>
          <a:stretch/>
        </p:blipFill>
        <p:spPr>
          <a:xfrm>
            <a:off x="349796" y="4572498"/>
            <a:ext cx="2237913" cy="1907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9D3A3-EC70-FA5C-F97E-2AD41719E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96" y="1491568"/>
            <a:ext cx="2800350" cy="3152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D2E6B9-3397-CB3D-C04A-720D388F2C6F}"/>
              </a:ext>
            </a:extLst>
          </p:cNvPr>
          <p:cNvSpPr txBox="1"/>
          <p:nvPr/>
        </p:nvSpPr>
        <p:spPr>
          <a:xfrm>
            <a:off x="627017" y="339634"/>
            <a:ext cx="1112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0" i="0" u="none" strike="noStrike" kern="1200" cap="all" spc="10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Component #2 - Agriculture Education – The national </a:t>
            </a:r>
            <a:r>
              <a:rPr kumimoji="0" lang="en-US" sz="2800" b="0" i="0" u="none" strike="noStrike" kern="1200" cap="all" spc="10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ffa</a:t>
            </a:r>
            <a:r>
              <a:rPr kumimoji="0" lang="en-US" sz="2800" b="0" i="0" u="none" strike="noStrike" kern="1200" cap="all" spc="10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11" y="122577"/>
            <a:ext cx="11611370" cy="994835"/>
          </a:xfrm>
        </p:spPr>
        <p:txBody>
          <a:bodyPr/>
          <a:lstStyle/>
          <a:p>
            <a:r>
              <a:rPr lang="en-US" sz="3200" dirty="0"/>
              <a:t>Component #3 - Agriculture Education – The supervised agriculture experience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11009" y="2651760"/>
            <a:ext cx="2796032" cy="1899399"/>
          </a:xfrm>
        </p:spPr>
        <p:txBody>
          <a:bodyPr/>
          <a:lstStyle/>
          <a:p>
            <a:endParaRPr lang="en-US" sz="1400" dirty="0"/>
          </a:p>
          <a:p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630" y="6412892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 Placeholder 60">
            <a:extLst>
              <a:ext uri="{FF2B5EF4-FFF2-40B4-BE49-F238E27FC236}">
                <a16:creationId xmlns:a16="http://schemas.microsoft.com/office/drawing/2014/main" id="{2C703B63-F39C-3FDE-5B88-B44DF781916A}"/>
              </a:ext>
            </a:extLst>
          </p:cNvPr>
          <p:cNvSpPr txBox="1">
            <a:spLocks/>
          </p:cNvSpPr>
          <p:nvPr/>
        </p:nvSpPr>
        <p:spPr>
          <a:xfrm>
            <a:off x="1030156" y="5038409"/>
            <a:ext cx="2068097" cy="146691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A927CEAA-1B23-F6D0-CEEF-A079CFE181F7}"/>
              </a:ext>
            </a:extLst>
          </p:cNvPr>
          <p:cNvSpPr txBox="1">
            <a:spLocks/>
          </p:cNvSpPr>
          <p:nvPr/>
        </p:nvSpPr>
        <p:spPr>
          <a:xfrm>
            <a:off x="8878043" y="4846914"/>
            <a:ext cx="2068097" cy="146691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8955B6-D5C6-1924-AC3F-63F76C36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373" y="926983"/>
            <a:ext cx="4121253" cy="52491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7426B3-C43C-7D5C-62ED-3E733266CA99}"/>
              </a:ext>
            </a:extLst>
          </p:cNvPr>
          <p:cNvSpPr txBox="1"/>
          <p:nvPr/>
        </p:nvSpPr>
        <p:spPr>
          <a:xfrm>
            <a:off x="3184993" y="1325395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Explore: SAE for ALL - SAE For All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852B86-97D0-FB31-84D0-2BB383529E82}"/>
              </a:ext>
            </a:extLst>
          </p:cNvPr>
          <p:cNvSpPr txBox="1"/>
          <p:nvPr/>
        </p:nvSpPr>
        <p:spPr>
          <a:xfrm>
            <a:off x="508019" y="2051793"/>
            <a:ext cx="3434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An SAE is an agriculturally related experience that is conducted outside of class time and is worth ½ credit per academic year.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EBE130-9758-A53F-3197-000CD708EF46}"/>
              </a:ext>
            </a:extLst>
          </p:cNvPr>
          <p:cNvSpPr txBox="1"/>
          <p:nvPr/>
        </p:nvSpPr>
        <p:spPr>
          <a:xfrm>
            <a:off x="8342371" y="3990785"/>
            <a:ext cx="3139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If a student touches, prepares, sells or communicates about anything related to agriculture, food or natural resources, the experience will count as an SAE.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0465AB-2318-108F-C664-1295CAC6B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96" t="9551" r="6522" b="15090"/>
          <a:stretch/>
        </p:blipFill>
        <p:spPr>
          <a:xfrm>
            <a:off x="658374" y="4332871"/>
            <a:ext cx="2951809" cy="21237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4F7F69-81EF-AD2A-3837-93C3455C2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1" t="2907" r="32" b="24093"/>
          <a:stretch/>
        </p:blipFill>
        <p:spPr>
          <a:xfrm>
            <a:off x="8438928" y="1467979"/>
            <a:ext cx="1919917" cy="21126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8CAD4E-CB40-D0BD-2D9D-17FD252631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23" t="13224" r="13426" b="27442"/>
          <a:stretch/>
        </p:blipFill>
        <p:spPr>
          <a:xfrm>
            <a:off x="4730258" y="2665916"/>
            <a:ext cx="2670887" cy="24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0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CD4EC34-A56A-4AFF-967C-7826E849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-1"/>
            <a:ext cx="5029200" cy="1845127"/>
          </a:xfrm>
        </p:spPr>
        <p:txBody>
          <a:bodyPr/>
          <a:lstStyle/>
          <a:p>
            <a:pPr algn="ctr"/>
            <a:r>
              <a:rPr lang="en-US" sz="2800" dirty="0"/>
              <a:t>Advantages of the Total Agriculture Program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ACAAE1E-C644-4F5F-B013-E7D2D2C82E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82342" y="-1"/>
            <a:ext cx="6509658" cy="6858001"/>
          </a:xfrm>
        </p:spPr>
        <p:txBody>
          <a:bodyPr/>
          <a:lstStyle/>
          <a:p>
            <a:r>
              <a:rPr lang="en-US" sz="1700" dirty="0"/>
              <a:t>Students gain the knowledge in the classroom and laboratory environment and apply them to their SAE Programs. FFA Members can earn regional, state and national recognize through awards and scholarships. </a:t>
            </a:r>
          </a:p>
          <a:p>
            <a:endParaRPr lang="en-US" sz="1700" dirty="0"/>
          </a:p>
          <a:p>
            <a:r>
              <a:rPr lang="en-US" sz="1700" dirty="0"/>
              <a:t>Through Career and Leadership Development Events, participating FFA members in grades 7 to 12 are challenged to develop critical thinking skills and effective decision-making skills, foster teamwork and promote communication while recognizing the value of ethical competition and individual achievement. CDE and LDE events occur at the local, state and national levels.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5A82B-E666-4FD6-A993-84ED558D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733D0-3BC8-5111-69BA-40D9DF22064A}"/>
              </a:ext>
            </a:extLst>
          </p:cNvPr>
          <p:cNvSpPr txBox="1"/>
          <p:nvPr/>
        </p:nvSpPr>
        <p:spPr>
          <a:xfrm>
            <a:off x="6283233" y="5621952"/>
            <a:ext cx="5512525" cy="923330"/>
          </a:xfrm>
          <a:prstGeom prst="rect">
            <a:avLst/>
          </a:prstGeom>
          <a:solidFill>
            <a:srgbClr val="F0EFC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Explore FFA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Competitive Events Here: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 and Leadership Development Events - National FFA Organization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D11F62-CBCD-E317-3B15-47A5D4F9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9" y="1845126"/>
            <a:ext cx="3504792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2A5D9-2BD0-FC8B-D03D-F8ECE0705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128" y="4295820"/>
            <a:ext cx="3589291" cy="23134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F433CA-2A05-39C0-41C0-21BCA951E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141"/>
          <a:stretch/>
        </p:blipFill>
        <p:spPr>
          <a:xfrm>
            <a:off x="3871050" y="1799402"/>
            <a:ext cx="1642293" cy="22590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9A6C91-7D80-0882-EE41-094F7CAB9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373" y="926983"/>
            <a:ext cx="4121253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grass, sky, outdoor, field">
            <a:extLst>
              <a:ext uri="{FF2B5EF4-FFF2-40B4-BE49-F238E27FC236}">
                <a16:creationId xmlns:a16="http://schemas.microsoft.com/office/drawing/2014/main" id="{C1B138FC-3C84-469E-A058-94102F777E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41AF6A-3D5A-4E1F-AF01-A82A15DA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5848"/>
            <a:ext cx="12192000" cy="4491182"/>
          </a:xfrm>
        </p:spPr>
        <p:txBody>
          <a:bodyPr/>
          <a:lstStyle/>
          <a:p>
            <a:r>
              <a:rPr lang="en-US" dirty="0"/>
              <a:t>Company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B3045B-F983-455A-805B-F6137A207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0"/>
            <a:ext cx="12192000" cy="2366818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7B9EE-4CE4-3190-48D4-D2B311B33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421" y="804444"/>
            <a:ext cx="4115157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72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2a7e19-ca4e-4181-8796-13dab22c962a" xsi:nil="true"/>
    <lcf76f155ced4ddcb4097134ff3c332f xmlns="27f8e320-2188-4b91-b272-45f46ae3bef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D9CF95B1342C44A10EE01F80A9EB8F" ma:contentTypeVersion="9" ma:contentTypeDescription="Create a new document." ma:contentTypeScope="" ma:versionID="3a81c85e49a4bd929512470f4144adc3">
  <xsd:schema xmlns:xsd="http://www.w3.org/2001/XMLSchema" xmlns:xs="http://www.w3.org/2001/XMLSchema" xmlns:p="http://schemas.microsoft.com/office/2006/metadata/properties" xmlns:ns2="27f8e320-2188-4b91-b272-45f46ae3bef3" xmlns:ns3="3e2a7e19-ca4e-4181-8796-13dab22c962a" targetNamespace="http://schemas.microsoft.com/office/2006/metadata/properties" ma:root="true" ma:fieldsID="c34e25cbaa52ff527cdc7c82aa5e1e2a" ns2:_="" ns3:_="">
    <xsd:import namespace="27f8e320-2188-4b91-b272-45f46ae3bef3"/>
    <xsd:import namespace="3e2a7e19-ca4e-4181-8796-13dab22c9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8e320-2188-4b91-b272-45f46ae3be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1c258c-cfe4-4d0a-8fd9-d7c5ce661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a7e19-ca4e-4181-8796-13dab22c962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81fe024-f0c9-45ff-a282-8952c9f5ffa3}" ma:internalName="TaxCatchAll" ma:showField="CatchAllData" ma:web="3e2a7e19-ca4e-4181-8796-13dab22c9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96A1F9-AC1F-4063-B8D1-F7F90A28BE3E}"/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{C191FB46-EABB-47B8-B23C-FE047332CFB9}tf16411175_win32</Template>
  <TotalTime>0</TotalTime>
  <Words>520</Words>
  <Application>Microsoft Office PowerPoint</Application>
  <PresentationFormat>Widescreen</PresentationFormat>
  <Paragraphs>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Amasis MT Pro Medium</vt:lpstr>
      <vt:lpstr>Arial</vt:lpstr>
      <vt:lpstr>Calibri</vt:lpstr>
      <vt:lpstr>Open Sans</vt:lpstr>
      <vt:lpstr>Raleway</vt:lpstr>
      <vt:lpstr>Tenorite </vt:lpstr>
      <vt:lpstr>Tenorite Bold</vt:lpstr>
      <vt:lpstr>Office Theme</vt:lpstr>
      <vt:lpstr>PowerPoint Presentation</vt:lpstr>
      <vt:lpstr>Click Below for Video: About Us - National FFA Organization </vt:lpstr>
      <vt:lpstr>The Three Component model</vt:lpstr>
      <vt:lpstr>Component #1 - Agriculture Education – Classroom &amp; Laboratory</vt:lpstr>
      <vt:lpstr>PowerPoint Presentation</vt:lpstr>
      <vt:lpstr>Component #3 - Agriculture Education – The supervised agriculture experience</vt:lpstr>
      <vt:lpstr>Advantages of the Total Agriculture Program</vt:lpstr>
      <vt:lpstr>Company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 Brown</dc:creator>
  <cp:lastModifiedBy>Kari Brown</cp:lastModifiedBy>
  <cp:revision>1</cp:revision>
  <dcterms:created xsi:type="dcterms:W3CDTF">2023-04-28T19:22:00Z</dcterms:created>
  <dcterms:modified xsi:type="dcterms:W3CDTF">2023-05-03T15:42:47Z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0x0101002AD9CF95B1342C44A10EE01F80A9EB8F</vt:lpwstr>
  </property>
  <property fmtid="{D5CDD505-2E9C-101B-9397-08002B2CF9AE}" pid="3" name="MSIP_Label_460f4a70-4b6c-4bd4-a002-31edb9c00abe_Enabled">
    <vt:lpwstr>true</vt:lpwstr>
  </property>
  <property fmtid="{D5CDD505-2E9C-101B-9397-08002B2CF9AE}" pid="4" name="MSIP_Label_460f4a70-4b6c-4bd4-a002-31edb9c00abe_SetDate">
    <vt:lpwstr>2023-05-03T15:42:19Z</vt:lpwstr>
  </property>
  <property fmtid="{D5CDD505-2E9C-101B-9397-08002B2CF9AE}" pid="5" name="MSIP_Label_460f4a70-4b6c-4bd4-a002-31edb9c00abe_Method">
    <vt:lpwstr>Standard</vt:lpwstr>
  </property>
  <property fmtid="{D5CDD505-2E9C-101B-9397-08002B2CF9AE}" pid="6" name="MSIP_Label_460f4a70-4b6c-4bd4-a002-31edb9c00abe_Name">
    <vt:lpwstr>General</vt:lpwstr>
  </property>
  <property fmtid="{D5CDD505-2E9C-101B-9397-08002B2CF9AE}" pid="7" name="MSIP_Label_460f4a70-4b6c-4bd4-a002-31edb9c00abe_SiteId">
    <vt:lpwstr>e019b04b-330c-467a-8bae-09fb17374d6a</vt:lpwstr>
  </property>
  <property fmtid="{D5CDD505-2E9C-101B-9397-08002B2CF9AE}" pid="8" name="MSIP_Label_460f4a70-4b6c-4bd4-a002-31edb9c00abe_ActionId">
    <vt:lpwstr>f831b166-d213-4d1b-8fdc-3a7792e0fddd</vt:lpwstr>
  </property>
  <property fmtid="{D5CDD505-2E9C-101B-9397-08002B2CF9AE}" pid="9" name="MSIP_Label_460f4a70-4b6c-4bd4-a002-31edb9c00abe_ContentBits">
    <vt:lpwstr>0</vt:lpwstr>
  </property>
</Properties>
</file>