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22"/>
  </p:notesMasterIdLst>
  <p:sldIdLst>
    <p:sldId id="256" r:id="rId6"/>
    <p:sldId id="267" r:id="rId7"/>
    <p:sldId id="285" r:id="rId8"/>
    <p:sldId id="282" r:id="rId9"/>
    <p:sldId id="257" r:id="rId10"/>
    <p:sldId id="258" r:id="rId11"/>
    <p:sldId id="259" r:id="rId12"/>
    <p:sldId id="290" r:id="rId13"/>
    <p:sldId id="260" r:id="rId14"/>
    <p:sldId id="261" r:id="rId15"/>
    <p:sldId id="286" r:id="rId16"/>
    <p:sldId id="288" r:id="rId17"/>
    <p:sldId id="289" r:id="rId18"/>
    <p:sldId id="287" r:id="rId19"/>
    <p:sldId id="283" r:id="rId20"/>
    <p:sldId id="28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75D2723-9BBC-A54A-89FF-C9A188D5218A}">
          <p14:sldIdLst>
            <p14:sldId id="256"/>
          </p14:sldIdLst>
        </p14:section>
        <p14:section name="Instructor Notes" id="{EA1E7A11-3B6D-A044-8121-57097FA1F5E3}">
          <p14:sldIdLst>
            <p14:sldId id="267"/>
          </p14:sldIdLst>
        </p14:section>
        <p14:section name="Lecture" id="{897D6D5D-C571-E646-9B9F-57A1E0174F47}">
          <p14:sldIdLst>
            <p14:sldId id="285"/>
            <p14:sldId id="282"/>
            <p14:sldId id="257"/>
            <p14:sldId id="258"/>
            <p14:sldId id="259"/>
            <p14:sldId id="290"/>
            <p14:sldId id="260"/>
            <p14:sldId id="261"/>
            <p14:sldId id="286"/>
            <p14:sldId id="288"/>
            <p14:sldId id="289"/>
            <p14:sldId id="287"/>
            <p14:sldId id="283"/>
            <p14:sldId id="2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4AA868-F8F7-4BB7-B3E1-22D8C0381877}" v="2" dt="2022-06-03T19:32:31.7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9"/>
    <p:restoredTop sz="71224" autoAdjust="0"/>
  </p:normalViewPr>
  <p:slideViewPr>
    <p:cSldViewPr snapToGrid="0" snapToObjects="1">
      <p:cViewPr varScale="1">
        <p:scale>
          <a:sx n="89" d="100"/>
          <a:sy n="89" d="100"/>
        </p:scale>
        <p:origin x="40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CD718-5C9E-0F41-8F48-4EA387E4022C}" type="datetimeFigureOut">
              <a:rPr lang="en-US" smtClean="0"/>
              <a:t>8/29/2023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AEE2DE-F569-CB47-AE41-C8EBB0F45B6F}" type="slidenum">
              <a:rPr lang="en-US" smtClean="0"/>
              <a:t>‹#›</a:t>
            </a:fld>
            <a:endParaRPr lang="en-US"/>
          </a:p>
        </p:txBody>
      </p:sp>
    </p:spTree>
    <p:extLst>
      <p:ext uri="{BB962C8B-B14F-4D97-AF65-F5344CB8AC3E}">
        <p14:creationId xmlns:p14="http://schemas.microsoft.com/office/powerpoint/2010/main" val="2046146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AEE2DE-F569-CB47-AE41-C8EBB0F45B6F}" type="slidenum">
              <a:rPr lang="en-US" smtClean="0"/>
              <a:t>4</a:t>
            </a:fld>
            <a:endParaRPr lang="en-US"/>
          </a:p>
        </p:txBody>
      </p:sp>
    </p:spTree>
    <p:extLst>
      <p:ext uri="{BB962C8B-B14F-4D97-AF65-F5344CB8AC3E}">
        <p14:creationId xmlns:p14="http://schemas.microsoft.com/office/powerpoint/2010/main" val="358363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can get really in-depth.  It can also get pricey.  Generally engineering notebooks are good so long as they are bound, numbered, signed, and have a notice of proprietary nature.  </a:t>
            </a:r>
          </a:p>
          <a:p>
            <a:endParaRPr lang="en-US" dirty="0"/>
          </a:p>
          <a:p>
            <a:r>
              <a:rPr lang="en-US" dirty="0"/>
              <a:t>Students will chronical their designs and even keep their notes within these journals.  On the page is an example of an Engineering Notebook that can be used within your classes. </a:t>
            </a:r>
          </a:p>
        </p:txBody>
      </p:sp>
      <p:sp>
        <p:nvSpPr>
          <p:cNvPr id="4" name="Slide Number Placeholder 3"/>
          <p:cNvSpPr>
            <a:spLocks noGrp="1"/>
          </p:cNvSpPr>
          <p:nvPr>
            <p:ph type="sldNum" sz="quarter" idx="5"/>
          </p:nvPr>
        </p:nvSpPr>
        <p:spPr/>
        <p:txBody>
          <a:bodyPr/>
          <a:lstStyle/>
          <a:p>
            <a:fld id="{C2AEE2DE-F569-CB47-AE41-C8EBB0F45B6F}" type="slidenum">
              <a:rPr lang="en-US" smtClean="0"/>
              <a:t>14</a:t>
            </a:fld>
            <a:endParaRPr lang="en-US"/>
          </a:p>
        </p:txBody>
      </p:sp>
    </p:spTree>
    <p:extLst>
      <p:ext uri="{BB962C8B-B14F-4D97-AF65-F5344CB8AC3E}">
        <p14:creationId xmlns:p14="http://schemas.microsoft.com/office/powerpoint/2010/main" val="204366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AEE2DE-F569-CB47-AE41-C8EBB0F45B6F}" type="slidenum">
              <a:rPr lang="en-US" smtClean="0"/>
              <a:t>16</a:t>
            </a:fld>
            <a:endParaRPr lang="en-US"/>
          </a:p>
        </p:txBody>
      </p:sp>
    </p:spTree>
    <p:extLst>
      <p:ext uri="{BB962C8B-B14F-4D97-AF65-F5344CB8AC3E}">
        <p14:creationId xmlns:p14="http://schemas.microsoft.com/office/powerpoint/2010/main" val="1374901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IDEO is a global design and innovation company that has become famous for their human-centered approach to design. https://</a:t>
            </a:r>
            <a:r>
              <a:rPr lang="en-US" dirty="0" err="1"/>
              <a:t>www.ideo.com</a:t>
            </a:r>
            <a:r>
              <a:rPr lang="en-US" dirty="0"/>
              <a:t>/</a:t>
            </a:r>
          </a:p>
          <a:p>
            <a:r>
              <a:rPr lang="en-US" dirty="0"/>
              <a:t>If you get the chance take a look at IDEOs Deep Dive.</a:t>
            </a:r>
          </a:p>
        </p:txBody>
      </p:sp>
      <p:sp>
        <p:nvSpPr>
          <p:cNvPr id="4" name="Slide Number Placeholder 3"/>
          <p:cNvSpPr>
            <a:spLocks noGrp="1"/>
          </p:cNvSpPr>
          <p:nvPr>
            <p:ph type="sldNum" sz="quarter" idx="5"/>
          </p:nvPr>
        </p:nvSpPr>
        <p:spPr/>
        <p:txBody>
          <a:bodyPr/>
          <a:lstStyle/>
          <a:p>
            <a:fld id="{C2AEE2DE-F569-CB47-AE41-C8EBB0F45B6F}" type="slidenum">
              <a:rPr lang="en-US" smtClean="0"/>
              <a:t>6</a:t>
            </a:fld>
            <a:endParaRPr lang="en-US"/>
          </a:p>
        </p:txBody>
      </p:sp>
    </p:spTree>
    <p:extLst>
      <p:ext uri="{BB962C8B-B14F-4D97-AF65-F5344CB8AC3E}">
        <p14:creationId xmlns:p14="http://schemas.microsoft.com/office/powerpoint/2010/main" val="3101314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might innovate on a toothbrush by changing the grip or adding a light.  On the other hand, someone might invent a new way of cleaning your teeth. </a:t>
            </a:r>
          </a:p>
        </p:txBody>
      </p:sp>
      <p:sp>
        <p:nvSpPr>
          <p:cNvPr id="4" name="Slide Number Placeholder 3"/>
          <p:cNvSpPr>
            <a:spLocks noGrp="1"/>
          </p:cNvSpPr>
          <p:nvPr>
            <p:ph type="sldNum" sz="quarter" idx="5"/>
          </p:nvPr>
        </p:nvSpPr>
        <p:spPr/>
        <p:txBody>
          <a:bodyPr/>
          <a:lstStyle/>
          <a:p>
            <a:fld id="{C2AEE2DE-F569-CB47-AE41-C8EBB0F45B6F}" type="slidenum">
              <a:rPr lang="en-US" smtClean="0"/>
              <a:t>7</a:t>
            </a:fld>
            <a:endParaRPr lang="en-US"/>
          </a:p>
        </p:txBody>
      </p:sp>
    </p:spTree>
    <p:extLst>
      <p:ext uri="{BB962C8B-B14F-4D97-AF65-F5344CB8AC3E}">
        <p14:creationId xmlns:p14="http://schemas.microsoft.com/office/powerpoint/2010/main" val="1888139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lemelson.mit.edu</a:t>
            </a:r>
            <a:r>
              <a:rPr lang="en-US" dirty="0"/>
              <a:t>/</a:t>
            </a:r>
            <a:r>
              <a:rPr lang="en-US" dirty="0" err="1"/>
              <a:t>inventeams</a:t>
            </a:r>
            <a:endParaRPr lang="en-US" dirty="0"/>
          </a:p>
          <a:p>
            <a:r>
              <a:rPr lang="en-US" dirty="0"/>
              <a:t>You might have your students to explore these.  It is pretty amazing to see the things going on around the US.  We even has some local individuals on this list. </a:t>
            </a:r>
          </a:p>
          <a:p>
            <a:r>
              <a:rPr lang="en-US" dirty="0"/>
              <a:t>https://</a:t>
            </a:r>
            <a:r>
              <a:rPr lang="en-US" dirty="0" err="1"/>
              <a:t>lemelson.mit.edu</a:t>
            </a:r>
            <a:r>
              <a:rPr lang="en-US" dirty="0"/>
              <a:t>/teams/greenbrier-east-high-school-inventeam-0</a:t>
            </a:r>
          </a:p>
          <a:p>
            <a:endParaRPr lang="en-US" dirty="0"/>
          </a:p>
        </p:txBody>
      </p:sp>
      <p:sp>
        <p:nvSpPr>
          <p:cNvPr id="4" name="Slide Number Placeholder 3"/>
          <p:cNvSpPr>
            <a:spLocks noGrp="1"/>
          </p:cNvSpPr>
          <p:nvPr>
            <p:ph type="sldNum" sz="quarter" idx="5"/>
          </p:nvPr>
        </p:nvSpPr>
        <p:spPr/>
        <p:txBody>
          <a:bodyPr/>
          <a:lstStyle/>
          <a:p>
            <a:fld id="{C2AEE2DE-F569-CB47-AE41-C8EBB0F45B6F}" type="slidenum">
              <a:rPr lang="en-US" smtClean="0"/>
              <a:t>8</a:t>
            </a:fld>
            <a:endParaRPr lang="en-US"/>
          </a:p>
        </p:txBody>
      </p:sp>
    </p:spTree>
    <p:extLst>
      <p:ext uri="{BB962C8B-B14F-4D97-AF65-F5344CB8AC3E}">
        <p14:creationId xmlns:p14="http://schemas.microsoft.com/office/powerpoint/2010/main" val="1557593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often understand this by connect to the scientific method.  They define the problem, formulate a hypothesis, establish a materials and methods for solving, collect and analyze their results, and work to publish within a peer reviewed journal.  This process is much like that but is centered around products and processes that improve the human quality of life. </a:t>
            </a:r>
          </a:p>
        </p:txBody>
      </p:sp>
      <p:sp>
        <p:nvSpPr>
          <p:cNvPr id="4" name="Slide Number Placeholder 3"/>
          <p:cNvSpPr>
            <a:spLocks noGrp="1"/>
          </p:cNvSpPr>
          <p:nvPr>
            <p:ph type="sldNum" sz="quarter" idx="5"/>
          </p:nvPr>
        </p:nvSpPr>
        <p:spPr/>
        <p:txBody>
          <a:bodyPr/>
          <a:lstStyle/>
          <a:p>
            <a:fld id="{C2AEE2DE-F569-CB47-AE41-C8EBB0F45B6F}" type="slidenum">
              <a:rPr lang="en-US" smtClean="0"/>
              <a:t>9</a:t>
            </a:fld>
            <a:endParaRPr lang="en-US"/>
          </a:p>
        </p:txBody>
      </p:sp>
    </p:spTree>
    <p:extLst>
      <p:ext uri="{BB962C8B-B14F-4D97-AF65-F5344CB8AC3E}">
        <p14:creationId xmlns:p14="http://schemas.microsoft.com/office/powerpoint/2010/main" val="1838976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r>
              <a:rPr lang="en-US" dirty="0"/>
              <a:t>Allow Students to Search.  List what they have in common.  What they found was different.</a:t>
            </a:r>
          </a:p>
          <a:p>
            <a:endParaRPr lang="en-US" dirty="0"/>
          </a:p>
          <a:p>
            <a:r>
              <a:rPr lang="en-US" dirty="0"/>
              <a:t>Something to remind your students of is that the Design Process is not meant to be linear.  There isn’t always a clean start to finish.  Sure, sometimes you begin with the problem and end with the solution, but you might start with the problem and end with another problem… if you’re lucky.  We want to remain on a path of constant improvement so that what we have continues to improve…become more efficient…provides a more optimal result.</a:t>
            </a:r>
          </a:p>
        </p:txBody>
      </p:sp>
      <p:sp>
        <p:nvSpPr>
          <p:cNvPr id="4" name="Slide Number Placeholder 3"/>
          <p:cNvSpPr>
            <a:spLocks noGrp="1"/>
          </p:cNvSpPr>
          <p:nvPr>
            <p:ph type="sldNum" sz="quarter" idx="5"/>
          </p:nvPr>
        </p:nvSpPr>
        <p:spPr/>
        <p:txBody>
          <a:bodyPr/>
          <a:lstStyle/>
          <a:p>
            <a:fld id="{C2AEE2DE-F569-CB47-AE41-C8EBB0F45B6F}" type="slidenum">
              <a:rPr lang="en-US" smtClean="0"/>
              <a:t>10</a:t>
            </a:fld>
            <a:endParaRPr lang="en-US"/>
          </a:p>
        </p:txBody>
      </p:sp>
    </p:spTree>
    <p:extLst>
      <p:ext uri="{BB962C8B-B14F-4D97-AF65-F5344CB8AC3E}">
        <p14:creationId xmlns:p14="http://schemas.microsoft.com/office/powerpoint/2010/main" val="4036454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follow this method throughout the duration of this module.</a:t>
            </a:r>
          </a:p>
          <a:p>
            <a:endParaRPr lang="en-US" dirty="0"/>
          </a:p>
          <a:p>
            <a:r>
              <a:rPr lang="en-US" dirty="0"/>
              <a:t>As a teacher you may have this point decided to have issued a clear challenge prior to this lecture of conducted the lecture then the challenge.  Either method is fine and will give you something to reflect upon. </a:t>
            </a:r>
          </a:p>
        </p:txBody>
      </p:sp>
      <p:sp>
        <p:nvSpPr>
          <p:cNvPr id="4" name="Slide Number Placeholder 3"/>
          <p:cNvSpPr>
            <a:spLocks noGrp="1"/>
          </p:cNvSpPr>
          <p:nvPr>
            <p:ph type="sldNum" sz="quarter" idx="5"/>
          </p:nvPr>
        </p:nvSpPr>
        <p:spPr/>
        <p:txBody>
          <a:bodyPr/>
          <a:lstStyle/>
          <a:p>
            <a:fld id="{C2AEE2DE-F569-CB47-AE41-C8EBB0F45B6F}" type="slidenum">
              <a:rPr lang="en-US" smtClean="0"/>
              <a:t>11</a:t>
            </a:fld>
            <a:endParaRPr lang="en-US"/>
          </a:p>
        </p:txBody>
      </p:sp>
    </p:spTree>
    <p:extLst>
      <p:ext uri="{BB962C8B-B14F-4D97-AF65-F5344CB8AC3E}">
        <p14:creationId xmlns:p14="http://schemas.microsoft.com/office/powerpoint/2010/main" val="1656506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 Briefs are intended to not only be a jumping point, but a reference used to remain on track.  </a:t>
            </a:r>
          </a:p>
          <a:p>
            <a:r>
              <a:rPr lang="en-US" dirty="0"/>
              <a:t>It establishes the guidelines/roadmap keeping the designers directed through a common clear understanding of the problem.</a:t>
            </a:r>
          </a:p>
        </p:txBody>
      </p:sp>
      <p:sp>
        <p:nvSpPr>
          <p:cNvPr id="4" name="Slide Number Placeholder 3"/>
          <p:cNvSpPr>
            <a:spLocks noGrp="1"/>
          </p:cNvSpPr>
          <p:nvPr>
            <p:ph type="sldNum" sz="quarter" idx="5"/>
          </p:nvPr>
        </p:nvSpPr>
        <p:spPr/>
        <p:txBody>
          <a:bodyPr/>
          <a:lstStyle/>
          <a:p>
            <a:fld id="{C2AEE2DE-F569-CB47-AE41-C8EBB0F45B6F}" type="slidenum">
              <a:rPr lang="en-US" smtClean="0"/>
              <a:t>12</a:t>
            </a:fld>
            <a:endParaRPr lang="en-US"/>
          </a:p>
        </p:txBody>
      </p:sp>
    </p:spTree>
    <p:extLst>
      <p:ext uri="{BB962C8B-B14F-4D97-AF65-F5344CB8AC3E}">
        <p14:creationId xmlns:p14="http://schemas.microsoft.com/office/powerpoint/2010/main" val="85233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use a Decision Matrix whether you print this template, or you have students draw their own have the students establish criteria as a team. </a:t>
            </a:r>
          </a:p>
          <a:p>
            <a:r>
              <a:rPr lang="en-US" dirty="0"/>
              <a:t>-We have </a:t>
            </a:r>
            <a:r>
              <a:rPr lang="en-US" dirty="0" err="1"/>
              <a:t>intentially</a:t>
            </a:r>
            <a:r>
              <a:rPr lang="en-US" dirty="0"/>
              <a:t> helped to make clear the criteria in the first couple of challenges.  The build has to be </a:t>
            </a:r>
            <a:r>
              <a:rPr lang="en-US" dirty="0" err="1"/>
              <a:t>atleast</a:t>
            </a:r>
            <a:r>
              <a:rPr lang="en-US" dirty="0"/>
              <a:t> 6 inches,  it has to support this much weight etc.  But there might be some pretty standard criteria students will have within their own groups. </a:t>
            </a:r>
          </a:p>
          <a:p>
            <a:r>
              <a:rPr lang="en-US" dirty="0"/>
              <a:t>Create a scale: It could be 1-5.  5 being the best and 1 being the one least in line with the design criteria.  </a:t>
            </a:r>
          </a:p>
          <a:p>
            <a:r>
              <a:rPr lang="en-US" dirty="0"/>
              <a:t>When establishing criteria remember that unlike during brainstorming you have to play by the rules.  Time, Cost, and Difficulty are feasible Criteria in most cases. </a:t>
            </a:r>
          </a:p>
          <a:p>
            <a:endParaRPr lang="en-US" dirty="0"/>
          </a:p>
          <a:p>
            <a:r>
              <a:rPr lang="en-US" dirty="0"/>
              <a:t>Make sure that when they brainstorm it is free from criticism.  Wild and crazy ideas sometimes stimulate thought that leads to better ideas.  Allow tagging on.  It’s not taking someone's idea if they use what you have done and add to it.  Encourage students to have a minimum of 3 ideas before entering this phase.  </a:t>
            </a:r>
          </a:p>
        </p:txBody>
      </p:sp>
      <p:sp>
        <p:nvSpPr>
          <p:cNvPr id="4" name="Slide Number Placeholder 3"/>
          <p:cNvSpPr>
            <a:spLocks noGrp="1"/>
          </p:cNvSpPr>
          <p:nvPr>
            <p:ph type="sldNum" sz="quarter" idx="5"/>
          </p:nvPr>
        </p:nvSpPr>
        <p:spPr/>
        <p:txBody>
          <a:bodyPr/>
          <a:lstStyle/>
          <a:p>
            <a:fld id="{C2AEE2DE-F569-CB47-AE41-C8EBB0F45B6F}" type="slidenum">
              <a:rPr lang="en-US" smtClean="0"/>
              <a:t>13</a:t>
            </a:fld>
            <a:endParaRPr lang="en-US"/>
          </a:p>
        </p:txBody>
      </p:sp>
    </p:spTree>
    <p:extLst>
      <p:ext uri="{BB962C8B-B14F-4D97-AF65-F5344CB8AC3E}">
        <p14:creationId xmlns:p14="http://schemas.microsoft.com/office/powerpoint/2010/main" val="3327502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1706" y="3446397"/>
            <a:ext cx="11834447" cy="1713781"/>
          </a:xfrm>
        </p:spPr>
        <p:txBody>
          <a:bodyPr anchor="b"/>
          <a:lstStyle>
            <a:lvl1pPr algn="ctr">
              <a:defRPr sz="6000">
                <a:solidFill>
                  <a:schemeClr val="bg1"/>
                </a:solidFill>
                <a:latin typeface="Vollkorn" charset="0"/>
                <a:ea typeface="Vollkorn" charset="0"/>
                <a:cs typeface="Vollkorn" charset="0"/>
              </a:defRPr>
            </a:lvl1pPr>
          </a:lstStyle>
          <a:p>
            <a:r>
              <a:rPr lang="en-US" dirty="0"/>
              <a:t>Click to edit Master title style</a:t>
            </a:r>
          </a:p>
        </p:txBody>
      </p:sp>
      <p:sp>
        <p:nvSpPr>
          <p:cNvPr id="3" name="Subtitle 2"/>
          <p:cNvSpPr>
            <a:spLocks noGrp="1"/>
          </p:cNvSpPr>
          <p:nvPr>
            <p:ph type="subTitle" idx="1"/>
          </p:nvPr>
        </p:nvSpPr>
        <p:spPr>
          <a:xfrm>
            <a:off x="2661136" y="5292661"/>
            <a:ext cx="6875585" cy="41647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7328" y="5841621"/>
            <a:ext cx="2743200" cy="365125"/>
          </a:xfrm>
          <a:prstGeom prst="rect">
            <a:avLst/>
          </a:prstGeom>
        </p:spPr>
        <p:txBody>
          <a:bodyPr/>
          <a:lstStyle>
            <a:lvl1pPr algn="ctr">
              <a:defRPr sz="1600" i="1">
                <a:solidFill>
                  <a:schemeClr val="bg1"/>
                </a:solidFill>
              </a:defRPr>
            </a:lvl1pPr>
          </a:lstStyle>
          <a:p>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7691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39589" y="365125"/>
            <a:ext cx="2628900" cy="54729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65125"/>
            <a:ext cx="8529989" cy="54729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2066195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5AE89-A5FB-4A70-B681-5E6399C446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717DFB-6117-4F2C-8098-70BFF8BD18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DE786B-A6DD-4832-86B7-756114D393A1}"/>
              </a:ext>
            </a:extLst>
          </p:cNvPr>
          <p:cNvSpPr>
            <a:spLocks noGrp="1"/>
          </p:cNvSpPr>
          <p:nvPr>
            <p:ph type="dt" sz="half" idx="10"/>
          </p:nvPr>
        </p:nvSpPr>
        <p:spPr/>
        <p:txBody>
          <a:bodyPr/>
          <a:lstStyle/>
          <a:p>
            <a:fld id="{0924D590-0C55-4D52-A8F8-2F246DAF3E7C}" type="datetimeFigureOut">
              <a:rPr lang="en-US" smtClean="0"/>
              <a:t>8/29/2023</a:t>
            </a:fld>
            <a:endParaRPr lang="en-US"/>
          </a:p>
        </p:txBody>
      </p:sp>
      <p:sp>
        <p:nvSpPr>
          <p:cNvPr id="5" name="Footer Placeholder 4">
            <a:extLst>
              <a:ext uri="{FF2B5EF4-FFF2-40B4-BE49-F238E27FC236}">
                <a16:creationId xmlns:a16="http://schemas.microsoft.com/office/drawing/2014/main" id="{99354F86-6644-400B-A217-C098C9F21B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0DA813-2F9C-4BF7-844A-4FFEDA907D5C}"/>
              </a:ext>
            </a:extLst>
          </p:cNvPr>
          <p:cNvSpPr>
            <a:spLocks noGrp="1"/>
          </p:cNvSpPr>
          <p:nvPr>
            <p:ph type="sldNum" sz="quarter" idx="12"/>
          </p:nvPr>
        </p:nvSpPr>
        <p:spPr/>
        <p:txBody>
          <a:bodyPr/>
          <a:lstStyle/>
          <a:p>
            <a:fld id="{E4C51937-CAC6-4E7D-89F6-503F19DAFF5C}" type="slidenum">
              <a:rPr lang="en-US" smtClean="0"/>
              <a:t>‹#›</a:t>
            </a:fld>
            <a:endParaRPr lang="en-US"/>
          </a:p>
        </p:txBody>
      </p:sp>
    </p:spTree>
    <p:extLst>
      <p:ext uri="{BB962C8B-B14F-4D97-AF65-F5344CB8AC3E}">
        <p14:creationId xmlns:p14="http://schemas.microsoft.com/office/powerpoint/2010/main" val="2661665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91DCD-9D33-47BD-A1E7-B761C75B50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C0C081-25B8-40EA-B7F0-C34C3293D7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6D9A6B-056B-4268-9289-54BBC21A63D6}"/>
              </a:ext>
            </a:extLst>
          </p:cNvPr>
          <p:cNvSpPr>
            <a:spLocks noGrp="1"/>
          </p:cNvSpPr>
          <p:nvPr>
            <p:ph type="dt" sz="half" idx="10"/>
          </p:nvPr>
        </p:nvSpPr>
        <p:spPr/>
        <p:txBody>
          <a:bodyPr/>
          <a:lstStyle/>
          <a:p>
            <a:fld id="{0924D590-0C55-4D52-A8F8-2F246DAF3E7C}" type="datetimeFigureOut">
              <a:rPr lang="en-US" smtClean="0"/>
              <a:t>8/29/2023</a:t>
            </a:fld>
            <a:endParaRPr lang="en-US"/>
          </a:p>
        </p:txBody>
      </p:sp>
      <p:sp>
        <p:nvSpPr>
          <p:cNvPr id="5" name="Footer Placeholder 4">
            <a:extLst>
              <a:ext uri="{FF2B5EF4-FFF2-40B4-BE49-F238E27FC236}">
                <a16:creationId xmlns:a16="http://schemas.microsoft.com/office/drawing/2014/main" id="{4BD96B26-B0A2-4F5F-A207-DAFA5E8D96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65E944-FE9B-4507-B643-8F0847128A33}"/>
              </a:ext>
            </a:extLst>
          </p:cNvPr>
          <p:cNvSpPr>
            <a:spLocks noGrp="1"/>
          </p:cNvSpPr>
          <p:nvPr>
            <p:ph type="sldNum" sz="quarter" idx="12"/>
          </p:nvPr>
        </p:nvSpPr>
        <p:spPr/>
        <p:txBody>
          <a:bodyPr/>
          <a:lstStyle/>
          <a:p>
            <a:fld id="{E4C51937-CAC6-4E7D-89F6-503F19DAFF5C}" type="slidenum">
              <a:rPr lang="en-US" smtClean="0"/>
              <a:t>‹#›</a:t>
            </a:fld>
            <a:endParaRPr lang="en-US"/>
          </a:p>
        </p:txBody>
      </p:sp>
    </p:spTree>
    <p:extLst>
      <p:ext uri="{BB962C8B-B14F-4D97-AF65-F5344CB8AC3E}">
        <p14:creationId xmlns:p14="http://schemas.microsoft.com/office/powerpoint/2010/main" val="3314428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19876-1B96-4A12-B370-347E7F060A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EE28EA-E573-4D6F-8AE5-68ED9BA079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844E5F-769C-4595-B4C7-96916A58BA77}"/>
              </a:ext>
            </a:extLst>
          </p:cNvPr>
          <p:cNvSpPr>
            <a:spLocks noGrp="1"/>
          </p:cNvSpPr>
          <p:nvPr>
            <p:ph type="dt" sz="half" idx="10"/>
          </p:nvPr>
        </p:nvSpPr>
        <p:spPr/>
        <p:txBody>
          <a:bodyPr/>
          <a:lstStyle/>
          <a:p>
            <a:fld id="{0924D590-0C55-4D52-A8F8-2F246DAF3E7C}" type="datetimeFigureOut">
              <a:rPr lang="en-US" smtClean="0"/>
              <a:t>8/29/2023</a:t>
            </a:fld>
            <a:endParaRPr lang="en-US"/>
          </a:p>
        </p:txBody>
      </p:sp>
      <p:sp>
        <p:nvSpPr>
          <p:cNvPr id="5" name="Footer Placeholder 4">
            <a:extLst>
              <a:ext uri="{FF2B5EF4-FFF2-40B4-BE49-F238E27FC236}">
                <a16:creationId xmlns:a16="http://schemas.microsoft.com/office/drawing/2014/main" id="{D316B35B-20A5-47FA-B89E-10352A0040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818161-01AD-4DBB-A94D-D4026330BEA3}"/>
              </a:ext>
            </a:extLst>
          </p:cNvPr>
          <p:cNvSpPr>
            <a:spLocks noGrp="1"/>
          </p:cNvSpPr>
          <p:nvPr>
            <p:ph type="sldNum" sz="quarter" idx="12"/>
          </p:nvPr>
        </p:nvSpPr>
        <p:spPr/>
        <p:txBody>
          <a:bodyPr/>
          <a:lstStyle/>
          <a:p>
            <a:fld id="{E4C51937-CAC6-4E7D-89F6-503F19DAFF5C}" type="slidenum">
              <a:rPr lang="en-US" smtClean="0"/>
              <a:t>‹#›</a:t>
            </a:fld>
            <a:endParaRPr lang="en-US"/>
          </a:p>
        </p:txBody>
      </p:sp>
    </p:spTree>
    <p:extLst>
      <p:ext uri="{BB962C8B-B14F-4D97-AF65-F5344CB8AC3E}">
        <p14:creationId xmlns:p14="http://schemas.microsoft.com/office/powerpoint/2010/main" val="1412444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0DDA6-21F8-4149-81BD-32F56EBD94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8A73DA-2C4F-4446-A492-2F80BA653F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277216-CF32-4B55-964D-B4A1CF49DA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B4F54E-D9F8-4A37-99C9-3F32B7659A32}"/>
              </a:ext>
            </a:extLst>
          </p:cNvPr>
          <p:cNvSpPr>
            <a:spLocks noGrp="1"/>
          </p:cNvSpPr>
          <p:nvPr>
            <p:ph type="dt" sz="half" idx="10"/>
          </p:nvPr>
        </p:nvSpPr>
        <p:spPr/>
        <p:txBody>
          <a:bodyPr/>
          <a:lstStyle/>
          <a:p>
            <a:fld id="{0924D590-0C55-4D52-A8F8-2F246DAF3E7C}" type="datetimeFigureOut">
              <a:rPr lang="en-US" smtClean="0"/>
              <a:t>8/29/2023</a:t>
            </a:fld>
            <a:endParaRPr lang="en-US"/>
          </a:p>
        </p:txBody>
      </p:sp>
      <p:sp>
        <p:nvSpPr>
          <p:cNvPr id="6" name="Footer Placeholder 5">
            <a:extLst>
              <a:ext uri="{FF2B5EF4-FFF2-40B4-BE49-F238E27FC236}">
                <a16:creationId xmlns:a16="http://schemas.microsoft.com/office/drawing/2014/main" id="{46F50D40-18A2-42A4-AAB2-55338950E9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78A52D-E1C2-4522-968A-56FDE63366B7}"/>
              </a:ext>
            </a:extLst>
          </p:cNvPr>
          <p:cNvSpPr>
            <a:spLocks noGrp="1"/>
          </p:cNvSpPr>
          <p:nvPr>
            <p:ph type="sldNum" sz="quarter" idx="12"/>
          </p:nvPr>
        </p:nvSpPr>
        <p:spPr/>
        <p:txBody>
          <a:bodyPr/>
          <a:lstStyle/>
          <a:p>
            <a:fld id="{E4C51937-CAC6-4E7D-89F6-503F19DAFF5C}" type="slidenum">
              <a:rPr lang="en-US" smtClean="0"/>
              <a:t>‹#›</a:t>
            </a:fld>
            <a:endParaRPr lang="en-US"/>
          </a:p>
        </p:txBody>
      </p:sp>
    </p:spTree>
    <p:extLst>
      <p:ext uri="{BB962C8B-B14F-4D97-AF65-F5344CB8AC3E}">
        <p14:creationId xmlns:p14="http://schemas.microsoft.com/office/powerpoint/2010/main" val="887516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62518-4249-4A69-9D4C-56F22B6C8B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0A25FF-C49F-421D-AD3A-46631E9C0D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B8F651-9C51-4037-95C4-7287D92B7E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4AA594-8E57-463B-88CC-D671537036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952F2F-927B-4B06-BB35-4A9172FBBD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87074C-E7B8-4BAD-ABB5-6BB5A5ECD421}"/>
              </a:ext>
            </a:extLst>
          </p:cNvPr>
          <p:cNvSpPr>
            <a:spLocks noGrp="1"/>
          </p:cNvSpPr>
          <p:nvPr>
            <p:ph type="dt" sz="half" idx="10"/>
          </p:nvPr>
        </p:nvSpPr>
        <p:spPr/>
        <p:txBody>
          <a:bodyPr/>
          <a:lstStyle/>
          <a:p>
            <a:fld id="{0924D590-0C55-4D52-A8F8-2F246DAF3E7C}" type="datetimeFigureOut">
              <a:rPr lang="en-US" smtClean="0"/>
              <a:t>8/29/2023</a:t>
            </a:fld>
            <a:endParaRPr lang="en-US"/>
          </a:p>
        </p:txBody>
      </p:sp>
      <p:sp>
        <p:nvSpPr>
          <p:cNvPr id="8" name="Footer Placeholder 7">
            <a:extLst>
              <a:ext uri="{FF2B5EF4-FFF2-40B4-BE49-F238E27FC236}">
                <a16:creationId xmlns:a16="http://schemas.microsoft.com/office/drawing/2014/main" id="{60842038-ACC9-425A-9650-A745BE6A02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C8ADA3-3304-4686-AFB7-6C96EFA2C247}"/>
              </a:ext>
            </a:extLst>
          </p:cNvPr>
          <p:cNvSpPr>
            <a:spLocks noGrp="1"/>
          </p:cNvSpPr>
          <p:nvPr>
            <p:ph type="sldNum" sz="quarter" idx="12"/>
          </p:nvPr>
        </p:nvSpPr>
        <p:spPr/>
        <p:txBody>
          <a:bodyPr/>
          <a:lstStyle/>
          <a:p>
            <a:fld id="{E4C51937-CAC6-4E7D-89F6-503F19DAFF5C}" type="slidenum">
              <a:rPr lang="en-US" smtClean="0"/>
              <a:t>‹#›</a:t>
            </a:fld>
            <a:endParaRPr lang="en-US"/>
          </a:p>
        </p:txBody>
      </p:sp>
    </p:spTree>
    <p:extLst>
      <p:ext uri="{BB962C8B-B14F-4D97-AF65-F5344CB8AC3E}">
        <p14:creationId xmlns:p14="http://schemas.microsoft.com/office/powerpoint/2010/main" val="2417977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3EA6E-E0FF-4003-91DA-68BA69BBA2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4EA3D7-E2E8-4189-8989-77D928114311}"/>
              </a:ext>
            </a:extLst>
          </p:cNvPr>
          <p:cNvSpPr>
            <a:spLocks noGrp="1"/>
          </p:cNvSpPr>
          <p:nvPr>
            <p:ph type="dt" sz="half" idx="10"/>
          </p:nvPr>
        </p:nvSpPr>
        <p:spPr/>
        <p:txBody>
          <a:bodyPr/>
          <a:lstStyle/>
          <a:p>
            <a:fld id="{0924D590-0C55-4D52-A8F8-2F246DAF3E7C}" type="datetimeFigureOut">
              <a:rPr lang="en-US" smtClean="0"/>
              <a:t>8/29/2023</a:t>
            </a:fld>
            <a:endParaRPr lang="en-US"/>
          </a:p>
        </p:txBody>
      </p:sp>
      <p:sp>
        <p:nvSpPr>
          <p:cNvPr id="4" name="Footer Placeholder 3">
            <a:extLst>
              <a:ext uri="{FF2B5EF4-FFF2-40B4-BE49-F238E27FC236}">
                <a16:creationId xmlns:a16="http://schemas.microsoft.com/office/drawing/2014/main" id="{B7649958-DF4F-44E3-9F65-777AB30E9E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2E1293-383D-46D7-A250-C87EB9FDC511}"/>
              </a:ext>
            </a:extLst>
          </p:cNvPr>
          <p:cNvSpPr>
            <a:spLocks noGrp="1"/>
          </p:cNvSpPr>
          <p:nvPr>
            <p:ph type="sldNum" sz="quarter" idx="12"/>
          </p:nvPr>
        </p:nvSpPr>
        <p:spPr/>
        <p:txBody>
          <a:bodyPr/>
          <a:lstStyle/>
          <a:p>
            <a:fld id="{E4C51937-CAC6-4E7D-89F6-503F19DAFF5C}" type="slidenum">
              <a:rPr lang="en-US" smtClean="0"/>
              <a:t>‹#›</a:t>
            </a:fld>
            <a:endParaRPr lang="en-US"/>
          </a:p>
        </p:txBody>
      </p:sp>
    </p:spTree>
    <p:extLst>
      <p:ext uri="{BB962C8B-B14F-4D97-AF65-F5344CB8AC3E}">
        <p14:creationId xmlns:p14="http://schemas.microsoft.com/office/powerpoint/2010/main" val="3606211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53C807-A073-4F55-821D-83965D96FA83}"/>
              </a:ext>
            </a:extLst>
          </p:cNvPr>
          <p:cNvSpPr>
            <a:spLocks noGrp="1"/>
          </p:cNvSpPr>
          <p:nvPr>
            <p:ph type="dt" sz="half" idx="10"/>
          </p:nvPr>
        </p:nvSpPr>
        <p:spPr/>
        <p:txBody>
          <a:bodyPr/>
          <a:lstStyle/>
          <a:p>
            <a:fld id="{0924D590-0C55-4D52-A8F8-2F246DAF3E7C}" type="datetimeFigureOut">
              <a:rPr lang="en-US" smtClean="0"/>
              <a:t>8/29/2023</a:t>
            </a:fld>
            <a:endParaRPr lang="en-US"/>
          </a:p>
        </p:txBody>
      </p:sp>
      <p:sp>
        <p:nvSpPr>
          <p:cNvPr id="3" name="Footer Placeholder 2">
            <a:extLst>
              <a:ext uri="{FF2B5EF4-FFF2-40B4-BE49-F238E27FC236}">
                <a16:creationId xmlns:a16="http://schemas.microsoft.com/office/drawing/2014/main" id="{13DD3211-8A93-4571-B7D8-43E2645618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9F32E2-98D8-466B-A3E1-0B259B3D93A6}"/>
              </a:ext>
            </a:extLst>
          </p:cNvPr>
          <p:cNvSpPr>
            <a:spLocks noGrp="1"/>
          </p:cNvSpPr>
          <p:nvPr>
            <p:ph type="sldNum" sz="quarter" idx="12"/>
          </p:nvPr>
        </p:nvSpPr>
        <p:spPr/>
        <p:txBody>
          <a:bodyPr/>
          <a:lstStyle/>
          <a:p>
            <a:fld id="{E4C51937-CAC6-4E7D-89F6-503F19DAFF5C}" type="slidenum">
              <a:rPr lang="en-US" smtClean="0"/>
              <a:t>‹#›</a:t>
            </a:fld>
            <a:endParaRPr lang="en-US"/>
          </a:p>
        </p:txBody>
      </p:sp>
    </p:spTree>
    <p:extLst>
      <p:ext uri="{BB962C8B-B14F-4D97-AF65-F5344CB8AC3E}">
        <p14:creationId xmlns:p14="http://schemas.microsoft.com/office/powerpoint/2010/main" val="781365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F7016-E2BE-4BAB-99AE-33032A044C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14CEB0-4980-4CA3-AA75-3B98B5D4E9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03C7A5-05E1-43C4-8455-7C24DB777E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D54633-F62B-45FA-8547-A0FC5BBD90C2}"/>
              </a:ext>
            </a:extLst>
          </p:cNvPr>
          <p:cNvSpPr>
            <a:spLocks noGrp="1"/>
          </p:cNvSpPr>
          <p:nvPr>
            <p:ph type="dt" sz="half" idx="10"/>
          </p:nvPr>
        </p:nvSpPr>
        <p:spPr/>
        <p:txBody>
          <a:bodyPr/>
          <a:lstStyle/>
          <a:p>
            <a:fld id="{0924D590-0C55-4D52-A8F8-2F246DAF3E7C}" type="datetimeFigureOut">
              <a:rPr lang="en-US" smtClean="0"/>
              <a:t>8/29/2023</a:t>
            </a:fld>
            <a:endParaRPr lang="en-US"/>
          </a:p>
        </p:txBody>
      </p:sp>
      <p:sp>
        <p:nvSpPr>
          <p:cNvPr id="6" name="Footer Placeholder 5">
            <a:extLst>
              <a:ext uri="{FF2B5EF4-FFF2-40B4-BE49-F238E27FC236}">
                <a16:creationId xmlns:a16="http://schemas.microsoft.com/office/drawing/2014/main" id="{50B73724-EF50-4A41-A071-A503BEA27D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1F7EDF-BB27-4B02-85A7-B342ADF561DC}"/>
              </a:ext>
            </a:extLst>
          </p:cNvPr>
          <p:cNvSpPr>
            <a:spLocks noGrp="1"/>
          </p:cNvSpPr>
          <p:nvPr>
            <p:ph type="sldNum" sz="quarter" idx="12"/>
          </p:nvPr>
        </p:nvSpPr>
        <p:spPr/>
        <p:txBody>
          <a:bodyPr/>
          <a:lstStyle/>
          <a:p>
            <a:fld id="{E4C51937-CAC6-4E7D-89F6-503F19DAFF5C}" type="slidenum">
              <a:rPr lang="en-US" smtClean="0"/>
              <a:t>‹#›</a:t>
            </a:fld>
            <a:endParaRPr lang="en-US"/>
          </a:p>
        </p:txBody>
      </p:sp>
    </p:spTree>
    <p:extLst>
      <p:ext uri="{BB962C8B-B14F-4D97-AF65-F5344CB8AC3E}">
        <p14:creationId xmlns:p14="http://schemas.microsoft.com/office/powerpoint/2010/main" val="2629129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1BD78-0E57-4338-B6D7-A258B0CB83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5AD381-57CD-47E5-8AA6-380551114E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96CF5C-E4BC-45F4-BAA6-30EFCD4CF8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77C7C5-402D-4645-B660-FBB7815DC27B}"/>
              </a:ext>
            </a:extLst>
          </p:cNvPr>
          <p:cNvSpPr>
            <a:spLocks noGrp="1"/>
          </p:cNvSpPr>
          <p:nvPr>
            <p:ph type="dt" sz="half" idx="10"/>
          </p:nvPr>
        </p:nvSpPr>
        <p:spPr/>
        <p:txBody>
          <a:bodyPr/>
          <a:lstStyle/>
          <a:p>
            <a:fld id="{0924D590-0C55-4D52-A8F8-2F246DAF3E7C}" type="datetimeFigureOut">
              <a:rPr lang="en-US" smtClean="0"/>
              <a:t>8/29/2023</a:t>
            </a:fld>
            <a:endParaRPr lang="en-US"/>
          </a:p>
        </p:txBody>
      </p:sp>
      <p:sp>
        <p:nvSpPr>
          <p:cNvPr id="6" name="Footer Placeholder 5">
            <a:extLst>
              <a:ext uri="{FF2B5EF4-FFF2-40B4-BE49-F238E27FC236}">
                <a16:creationId xmlns:a16="http://schemas.microsoft.com/office/drawing/2014/main" id="{40CA3707-D517-45FC-9827-0CF8C6329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B943D0-9676-4A1A-BE71-20E83F48B202}"/>
              </a:ext>
            </a:extLst>
          </p:cNvPr>
          <p:cNvSpPr>
            <a:spLocks noGrp="1"/>
          </p:cNvSpPr>
          <p:nvPr>
            <p:ph type="sldNum" sz="quarter" idx="12"/>
          </p:nvPr>
        </p:nvSpPr>
        <p:spPr/>
        <p:txBody>
          <a:bodyPr/>
          <a:lstStyle/>
          <a:p>
            <a:fld id="{E4C51937-CAC6-4E7D-89F6-503F19DAFF5C}" type="slidenum">
              <a:rPr lang="en-US" smtClean="0"/>
              <a:t>‹#›</a:t>
            </a:fld>
            <a:endParaRPr lang="en-US"/>
          </a:p>
        </p:txBody>
      </p:sp>
    </p:spTree>
    <p:extLst>
      <p:ext uri="{BB962C8B-B14F-4D97-AF65-F5344CB8AC3E}">
        <p14:creationId xmlns:p14="http://schemas.microsoft.com/office/powerpoint/2010/main" val="3222378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2417F-47AF-4713-928F-2820F43994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0E8F2A-A03F-4214-9409-116745EA9E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922249-2A06-43FD-9465-CBE97845A543}"/>
              </a:ext>
            </a:extLst>
          </p:cNvPr>
          <p:cNvSpPr>
            <a:spLocks noGrp="1"/>
          </p:cNvSpPr>
          <p:nvPr>
            <p:ph type="dt" sz="half" idx="10"/>
          </p:nvPr>
        </p:nvSpPr>
        <p:spPr/>
        <p:txBody>
          <a:bodyPr/>
          <a:lstStyle/>
          <a:p>
            <a:fld id="{0924D590-0C55-4D52-A8F8-2F246DAF3E7C}" type="datetimeFigureOut">
              <a:rPr lang="en-US" smtClean="0"/>
              <a:t>8/29/2023</a:t>
            </a:fld>
            <a:endParaRPr lang="en-US"/>
          </a:p>
        </p:txBody>
      </p:sp>
      <p:sp>
        <p:nvSpPr>
          <p:cNvPr id="5" name="Footer Placeholder 4">
            <a:extLst>
              <a:ext uri="{FF2B5EF4-FFF2-40B4-BE49-F238E27FC236}">
                <a16:creationId xmlns:a16="http://schemas.microsoft.com/office/drawing/2014/main" id="{5DD59593-30A1-4A15-B44C-04BF29EDC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AD4816-263B-4DC4-9723-8092328BEA14}"/>
              </a:ext>
            </a:extLst>
          </p:cNvPr>
          <p:cNvSpPr>
            <a:spLocks noGrp="1"/>
          </p:cNvSpPr>
          <p:nvPr>
            <p:ph type="sldNum" sz="quarter" idx="12"/>
          </p:nvPr>
        </p:nvSpPr>
        <p:spPr/>
        <p:txBody>
          <a:bodyPr/>
          <a:lstStyle/>
          <a:p>
            <a:fld id="{E4C51937-CAC6-4E7D-89F6-503F19DAFF5C}" type="slidenum">
              <a:rPr lang="en-US" smtClean="0"/>
              <a:t>‹#›</a:t>
            </a:fld>
            <a:endParaRPr lang="en-US"/>
          </a:p>
        </p:txBody>
      </p:sp>
    </p:spTree>
    <p:extLst>
      <p:ext uri="{BB962C8B-B14F-4D97-AF65-F5344CB8AC3E}">
        <p14:creationId xmlns:p14="http://schemas.microsoft.com/office/powerpoint/2010/main" val="2659512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90A9A0-9D18-4F6D-8E91-30A4728B43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9E6D61-A94B-4DC4-A3EB-9C46C6FBDD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9A3931-BDD9-4DAE-93A3-35FFD90261A4}"/>
              </a:ext>
            </a:extLst>
          </p:cNvPr>
          <p:cNvSpPr>
            <a:spLocks noGrp="1"/>
          </p:cNvSpPr>
          <p:nvPr>
            <p:ph type="dt" sz="half" idx="10"/>
          </p:nvPr>
        </p:nvSpPr>
        <p:spPr/>
        <p:txBody>
          <a:bodyPr/>
          <a:lstStyle/>
          <a:p>
            <a:fld id="{0924D590-0C55-4D52-A8F8-2F246DAF3E7C}" type="datetimeFigureOut">
              <a:rPr lang="en-US" smtClean="0"/>
              <a:t>8/29/2023</a:t>
            </a:fld>
            <a:endParaRPr lang="en-US"/>
          </a:p>
        </p:txBody>
      </p:sp>
      <p:sp>
        <p:nvSpPr>
          <p:cNvPr id="5" name="Footer Placeholder 4">
            <a:extLst>
              <a:ext uri="{FF2B5EF4-FFF2-40B4-BE49-F238E27FC236}">
                <a16:creationId xmlns:a16="http://schemas.microsoft.com/office/drawing/2014/main" id="{4D956B45-42CE-4277-B42B-431AA2F064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18001F-1813-477A-8595-C3D04DB13D72}"/>
              </a:ext>
            </a:extLst>
          </p:cNvPr>
          <p:cNvSpPr>
            <a:spLocks noGrp="1"/>
          </p:cNvSpPr>
          <p:nvPr>
            <p:ph type="sldNum" sz="quarter" idx="12"/>
          </p:nvPr>
        </p:nvSpPr>
        <p:spPr/>
        <p:txBody>
          <a:bodyPr/>
          <a:lstStyle/>
          <a:p>
            <a:fld id="{E4C51937-CAC6-4E7D-89F6-503F19DAFF5C}" type="slidenum">
              <a:rPr lang="en-US" smtClean="0"/>
              <a:t>‹#›</a:t>
            </a:fld>
            <a:endParaRPr lang="en-US"/>
          </a:p>
        </p:txBody>
      </p:sp>
    </p:spTree>
    <p:extLst>
      <p:ext uri="{BB962C8B-B14F-4D97-AF65-F5344CB8AC3E}">
        <p14:creationId xmlns:p14="http://schemas.microsoft.com/office/powerpoint/2010/main" val="326168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75138" y="1709740"/>
            <a:ext cx="1139335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375139" y="4589466"/>
            <a:ext cx="11393350" cy="93210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8585" y="1778733"/>
            <a:ext cx="5486400"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3569" y="1778733"/>
            <a:ext cx="5484919"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8585" y="1681163"/>
            <a:ext cx="548603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98585" y="2505075"/>
            <a:ext cx="5486033" cy="3321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83569" y="1681163"/>
            <a:ext cx="54864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83569" y="2505075"/>
            <a:ext cx="5486403" cy="3321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16630861-4318-414B-8E21-CA5F03E7BD41}" type="slidenum">
              <a:rPr lang="en-US" smtClean="0"/>
              <a:t>‹#›</a:t>
            </a:fld>
            <a:endParaRPr lang="en-US"/>
          </a:p>
        </p:txBody>
      </p:sp>
      <p:sp>
        <p:nvSpPr>
          <p:cNvPr id="11" name="Title 1"/>
          <p:cNvSpPr>
            <a:spLocks noGrp="1"/>
          </p:cNvSpPr>
          <p:nvPr>
            <p:ph type="title"/>
          </p:nvPr>
        </p:nvSpPr>
        <p:spPr>
          <a:xfrm>
            <a:off x="398585" y="143746"/>
            <a:ext cx="11369903" cy="1400159"/>
          </a:xfrm>
        </p:spPr>
        <p:txBody>
          <a:bodyPr/>
          <a:lstStyle/>
          <a:p>
            <a:r>
              <a:rPr lang="en-US"/>
              <a:t>Click to edit Master title style</a:t>
            </a:r>
          </a:p>
        </p:txBody>
      </p:sp>
    </p:spTree>
    <p:extLst>
      <p:ext uri="{BB962C8B-B14F-4D97-AF65-F5344CB8AC3E}">
        <p14:creationId xmlns:p14="http://schemas.microsoft.com/office/powerpoint/2010/main" val="36875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5477" y="457200"/>
            <a:ext cx="457273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334000" y="987427"/>
            <a:ext cx="643448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5477" y="2057400"/>
            <a:ext cx="45727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0" y="987429"/>
            <a:ext cx="643448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
        <p:nvSpPr>
          <p:cNvPr id="10" name="Title 1"/>
          <p:cNvSpPr>
            <a:spLocks noGrp="1"/>
          </p:cNvSpPr>
          <p:nvPr>
            <p:ph type="title"/>
          </p:nvPr>
        </p:nvSpPr>
        <p:spPr>
          <a:xfrm>
            <a:off x="445477" y="457200"/>
            <a:ext cx="4572733" cy="1600200"/>
          </a:xfrm>
        </p:spPr>
        <p:txBody>
          <a:bodyPr anchor="b"/>
          <a:lstStyle>
            <a:lvl1pPr>
              <a:defRPr sz="3200"/>
            </a:lvl1pPr>
          </a:lstStyle>
          <a:p>
            <a:r>
              <a:rPr lang="en-US"/>
              <a:t>Click to edit Master title style</a:t>
            </a:r>
          </a:p>
        </p:txBody>
      </p:sp>
      <p:sp>
        <p:nvSpPr>
          <p:cNvPr id="11" name="Text Placeholder 3"/>
          <p:cNvSpPr>
            <a:spLocks noGrp="1"/>
          </p:cNvSpPr>
          <p:nvPr>
            <p:ph type="body" sz="half" idx="2"/>
          </p:nvPr>
        </p:nvSpPr>
        <p:spPr>
          <a:xfrm>
            <a:off x="445477" y="2057400"/>
            <a:ext cx="45727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33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8585" y="143746"/>
            <a:ext cx="11369903" cy="140015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98585" y="1723293"/>
            <a:ext cx="11369903" cy="41499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0596181" y="6356352"/>
            <a:ext cx="1172307" cy="365125"/>
          </a:xfrm>
          <a:prstGeom prst="rect">
            <a:avLst/>
          </a:prstGeom>
        </p:spPr>
        <p:txBody>
          <a:bodyPr vert="horz" lIns="91440" tIns="45720" rIns="91440" bIns="45720" rtlCol="0" anchor="ctr"/>
          <a:lstStyle>
            <a:lvl1pPr algn="ctr">
              <a:defRPr sz="1400" b="1" i="0">
                <a:solidFill>
                  <a:schemeClr val="bg1"/>
                </a:solidFill>
                <a:latin typeface="Fira Sans Ultra" charset="0"/>
                <a:ea typeface="Fira Sans Ultra" charset="0"/>
                <a:cs typeface="Fira Sans Ultra" charset="0"/>
              </a:defRPr>
            </a:lvl1pPr>
          </a:lstStyle>
          <a:p>
            <a:fld id="{16630861-4318-414B-8E21-CA5F03E7BD41}"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rgbClr val="004071"/>
          </a:solidFill>
          <a:latin typeface="Vollkorn" charset="0"/>
          <a:ea typeface="Vollkorn" charset="0"/>
          <a:cs typeface="Vollkor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60636B"/>
          </a:solidFill>
          <a:latin typeface="Fira Sans" charset="0"/>
          <a:ea typeface="Fira Sans" charset="0"/>
          <a:cs typeface="Fira Sans" charset="0"/>
        </a:defRPr>
      </a:lvl1pPr>
      <a:lvl2pPr marL="685800" indent="-228600" algn="l" defTabSz="914400" rtl="0" eaLnBrk="1" latinLnBrk="0" hangingPunct="1">
        <a:lnSpc>
          <a:spcPct val="90000"/>
        </a:lnSpc>
        <a:spcBef>
          <a:spcPts val="500"/>
        </a:spcBef>
        <a:buFont typeface="Arial"/>
        <a:buChar char="•"/>
        <a:defRPr sz="2400" kern="1200">
          <a:solidFill>
            <a:srgbClr val="60636B"/>
          </a:solidFill>
          <a:latin typeface="Fira Sans" charset="0"/>
          <a:ea typeface="Fira Sans" charset="0"/>
          <a:cs typeface="Fira Sans" charset="0"/>
        </a:defRPr>
      </a:lvl2pPr>
      <a:lvl3pPr marL="1143000" indent="-228600" algn="l" defTabSz="914400" rtl="0" eaLnBrk="1" latinLnBrk="0" hangingPunct="1">
        <a:lnSpc>
          <a:spcPct val="90000"/>
        </a:lnSpc>
        <a:spcBef>
          <a:spcPts val="500"/>
        </a:spcBef>
        <a:buFont typeface="Arial"/>
        <a:buChar char="•"/>
        <a:defRPr sz="2000" kern="1200">
          <a:solidFill>
            <a:srgbClr val="60636B"/>
          </a:solidFill>
          <a:latin typeface="Fira Sans" charset="0"/>
          <a:ea typeface="Fira Sans" charset="0"/>
          <a:cs typeface="Fira Sans" charset="0"/>
        </a:defRPr>
      </a:lvl3pPr>
      <a:lvl4pPr marL="16002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4pPr>
      <a:lvl5pPr marL="20574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C7BF78-3FDA-4739-B5AF-5813575E17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39C182-1E06-4D46-8D38-215B71CE1B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5F4A04-B930-4E14-B7BA-4C745CC3B6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24D590-0C55-4D52-A8F8-2F246DAF3E7C}" type="datetimeFigureOut">
              <a:rPr lang="en-US" smtClean="0"/>
              <a:t>8/29/2023</a:t>
            </a:fld>
            <a:endParaRPr lang="en-US"/>
          </a:p>
        </p:txBody>
      </p:sp>
      <p:sp>
        <p:nvSpPr>
          <p:cNvPr id="5" name="Footer Placeholder 4">
            <a:extLst>
              <a:ext uri="{FF2B5EF4-FFF2-40B4-BE49-F238E27FC236}">
                <a16:creationId xmlns:a16="http://schemas.microsoft.com/office/drawing/2014/main" id="{93DAF023-FD43-4F30-AF64-66A0C33CBB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B68F08-A21F-4E89-A149-C259D2086C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C51937-CAC6-4E7D-89F6-503F19DAFF5C}" type="slidenum">
              <a:rPr lang="en-US" smtClean="0"/>
              <a:t>‹#›</a:t>
            </a:fld>
            <a:endParaRPr lang="en-US"/>
          </a:p>
        </p:txBody>
      </p:sp>
    </p:spTree>
    <p:extLst>
      <p:ext uri="{BB962C8B-B14F-4D97-AF65-F5344CB8AC3E}">
        <p14:creationId xmlns:p14="http://schemas.microsoft.com/office/powerpoint/2010/main" val="115600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generationgenius.com/activities/engineering-design-process-activity-for-kid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lemelson.mit.edu/resources/mary-kies" TargetMode="External"/><Relationship Id="rId4" Type="http://schemas.openxmlformats.org/officeDocument/2006/relationships/hyperlink" Target="https://youtu.be/fxJWin195kU"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generationgenius.com/activities/engineering-design-process-activity-for-kids/" TargetMode="External"/><Relationship Id="rId2" Type="http://schemas.openxmlformats.org/officeDocument/2006/relationships/hyperlink" Target="https://youtu.be/fxJWin195k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Design Process</a:t>
            </a:r>
          </a:p>
        </p:txBody>
      </p:sp>
      <p:sp>
        <p:nvSpPr>
          <p:cNvPr id="3" name="Subtitle 2"/>
          <p:cNvSpPr>
            <a:spLocks noGrp="1"/>
          </p:cNvSpPr>
          <p:nvPr>
            <p:ph type="subTitle" idx="1"/>
          </p:nvPr>
        </p:nvSpPr>
        <p:spPr/>
        <p:txBody>
          <a:bodyPr>
            <a:normAutofit lnSpcReduction="10000"/>
          </a:bodyPr>
          <a:lstStyle/>
          <a:p>
            <a:endParaRPr lang="en-US"/>
          </a:p>
        </p:txBody>
      </p:sp>
      <p:sp>
        <p:nvSpPr>
          <p:cNvPr id="4" name="Date Placeholder 3"/>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826907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CC246-62F9-4970-9C1D-FF33C7C6AC8E}"/>
              </a:ext>
            </a:extLst>
          </p:cNvPr>
          <p:cNvSpPr>
            <a:spLocks noGrp="1"/>
          </p:cNvSpPr>
          <p:nvPr>
            <p:ph type="title"/>
          </p:nvPr>
        </p:nvSpPr>
        <p:spPr/>
        <p:txBody>
          <a:bodyPr/>
          <a:lstStyle/>
          <a:p>
            <a:r>
              <a:rPr lang="en-US" dirty="0"/>
              <a:t>Design Process</a:t>
            </a:r>
          </a:p>
        </p:txBody>
      </p:sp>
      <p:sp>
        <p:nvSpPr>
          <p:cNvPr id="3" name="Content Placeholder 2">
            <a:extLst>
              <a:ext uri="{FF2B5EF4-FFF2-40B4-BE49-F238E27FC236}">
                <a16:creationId xmlns:a16="http://schemas.microsoft.com/office/drawing/2014/main" id="{3CA86EB3-5EE5-4123-BA14-DA899C6C0E52}"/>
              </a:ext>
            </a:extLst>
          </p:cNvPr>
          <p:cNvSpPr>
            <a:spLocks noGrp="1"/>
          </p:cNvSpPr>
          <p:nvPr>
            <p:ph idx="1"/>
          </p:nvPr>
        </p:nvSpPr>
        <p:spPr/>
        <p:txBody>
          <a:bodyPr>
            <a:normAutofit/>
          </a:bodyPr>
          <a:lstStyle/>
          <a:p>
            <a:r>
              <a:rPr lang="en-US" dirty="0"/>
              <a:t>If you look up </a:t>
            </a:r>
            <a:r>
              <a:rPr lang="en-US" b="1" u="sng" dirty="0"/>
              <a:t>Design Process</a:t>
            </a:r>
            <a:r>
              <a:rPr lang="en-US" dirty="0"/>
              <a:t>, you will likely find a wide range of flowcharts and diagrams used to represent this problem-solving method. </a:t>
            </a:r>
          </a:p>
          <a:p>
            <a:endParaRPr lang="en-US" dirty="0"/>
          </a:p>
          <a:p>
            <a:r>
              <a:rPr lang="en-US" dirty="0"/>
              <a:t>They all tend to follow the same general trend.</a:t>
            </a:r>
          </a:p>
          <a:p>
            <a:r>
              <a:rPr lang="en-US" dirty="0"/>
              <a:t>Remember these are not intended to be linear… Design Rarely has a clear start and finish but is intended to be a cycle of constant improvement.</a:t>
            </a:r>
          </a:p>
          <a:p>
            <a:pPr lvl="2"/>
            <a:endParaRPr lang="en-US" dirty="0"/>
          </a:p>
          <a:p>
            <a:endParaRPr lang="en-US" dirty="0"/>
          </a:p>
        </p:txBody>
      </p:sp>
      <p:sp>
        <p:nvSpPr>
          <p:cNvPr id="4" name="Slide Number Placeholder 3">
            <a:extLst>
              <a:ext uri="{FF2B5EF4-FFF2-40B4-BE49-F238E27FC236}">
                <a16:creationId xmlns:a16="http://schemas.microsoft.com/office/drawing/2014/main" id="{EE03D0D3-5E7A-470B-BADC-2792C7BA7D4E}"/>
              </a:ext>
            </a:extLst>
          </p:cNvPr>
          <p:cNvSpPr>
            <a:spLocks noGrp="1"/>
          </p:cNvSpPr>
          <p:nvPr>
            <p:ph type="sldNum" sz="quarter" idx="12"/>
          </p:nvPr>
        </p:nvSpPr>
        <p:spPr/>
        <p:txBody>
          <a:bodyPr/>
          <a:lstStyle/>
          <a:p>
            <a:fld id="{16630861-4318-414B-8E21-CA5F03E7BD41}" type="slidenum">
              <a:rPr lang="en-US" smtClean="0"/>
              <a:t>10</a:t>
            </a:fld>
            <a:endParaRPr lang="en-US"/>
          </a:p>
        </p:txBody>
      </p:sp>
    </p:spTree>
    <p:extLst>
      <p:ext uri="{BB962C8B-B14F-4D97-AF65-F5344CB8AC3E}">
        <p14:creationId xmlns:p14="http://schemas.microsoft.com/office/powerpoint/2010/main" val="1333590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70E69-AEFC-504B-BAAD-5170DA516EAA}"/>
              </a:ext>
            </a:extLst>
          </p:cNvPr>
          <p:cNvSpPr>
            <a:spLocks noGrp="1"/>
          </p:cNvSpPr>
          <p:nvPr>
            <p:ph type="title"/>
          </p:nvPr>
        </p:nvSpPr>
        <p:spPr/>
        <p:txBody>
          <a:bodyPr/>
          <a:lstStyle/>
          <a:p>
            <a:r>
              <a:rPr lang="en-US" dirty="0"/>
              <a:t>Design, Build, Test, Peer-Review</a:t>
            </a:r>
          </a:p>
        </p:txBody>
      </p:sp>
      <p:sp>
        <p:nvSpPr>
          <p:cNvPr id="3" name="Content Placeholder 2">
            <a:extLst>
              <a:ext uri="{FF2B5EF4-FFF2-40B4-BE49-F238E27FC236}">
                <a16:creationId xmlns:a16="http://schemas.microsoft.com/office/drawing/2014/main" id="{A49E54D6-82F3-494B-BDFB-4065B3B8BF03}"/>
              </a:ext>
            </a:extLst>
          </p:cNvPr>
          <p:cNvSpPr>
            <a:spLocks noGrp="1"/>
          </p:cNvSpPr>
          <p:nvPr>
            <p:ph idx="1"/>
          </p:nvPr>
        </p:nvSpPr>
        <p:spPr/>
        <p:txBody>
          <a:bodyPr>
            <a:normAutofit fontScale="92500" lnSpcReduction="10000"/>
          </a:bodyPr>
          <a:lstStyle/>
          <a:p>
            <a:pPr lvl="1"/>
            <a:r>
              <a:rPr lang="en-US" b="1" dirty="0"/>
              <a:t>Understand the Problem</a:t>
            </a:r>
          </a:p>
          <a:p>
            <a:pPr lvl="2"/>
            <a:r>
              <a:rPr lang="en-US" dirty="0"/>
              <a:t>Artifact: </a:t>
            </a:r>
            <a:r>
              <a:rPr lang="en-US" b="1" u="sng" dirty="0"/>
              <a:t>Design Brief</a:t>
            </a:r>
          </a:p>
          <a:p>
            <a:pPr lvl="1"/>
            <a:r>
              <a:rPr lang="en-US" b="1" dirty="0"/>
              <a:t>Brainstorm Solutions</a:t>
            </a:r>
          </a:p>
          <a:p>
            <a:pPr lvl="2"/>
            <a:r>
              <a:rPr lang="en-US" dirty="0"/>
              <a:t>Artifact: </a:t>
            </a:r>
            <a:r>
              <a:rPr lang="en-US" b="1" u="sng" dirty="0"/>
              <a:t>Decision Matrix </a:t>
            </a:r>
          </a:p>
          <a:p>
            <a:pPr lvl="1"/>
            <a:r>
              <a:rPr lang="en-US" b="1" dirty="0"/>
              <a:t>Communicate a Solution</a:t>
            </a:r>
          </a:p>
          <a:p>
            <a:pPr lvl="2"/>
            <a:r>
              <a:rPr lang="en-US" dirty="0"/>
              <a:t>Full </a:t>
            </a:r>
            <a:r>
              <a:rPr lang="en-US" b="1" u="sng" dirty="0"/>
              <a:t>Annotated Sketch </a:t>
            </a:r>
            <a:r>
              <a:rPr lang="en-US" dirty="0"/>
              <a:t>of Solution</a:t>
            </a:r>
          </a:p>
          <a:p>
            <a:pPr lvl="1"/>
            <a:r>
              <a:rPr lang="en-US" b="1" dirty="0"/>
              <a:t>Construct and Test</a:t>
            </a:r>
          </a:p>
          <a:p>
            <a:pPr lvl="2"/>
            <a:r>
              <a:rPr lang="en-US" dirty="0"/>
              <a:t>Develop a Testable Prototype. </a:t>
            </a:r>
          </a:p>
          <a:p>
            <a:pPr lvl="1"/>
            <a:r>
              <a:rPr lang="en-US" b="1" dirty="0"/>
              <a:t>Evaluate</a:t>
            </a:r>
          </a:p>
          <a:p>
            <a:pPr lvl="2"/>
            <a:r>
              <a:rPr lang="en-US" dirty="0"/>
              <a:t>What worked, what didn’t work, what can we improve? Reflection</a:t>
            </a:r>
          </a:p>
          <a:p>
            <a:pPr lvl="1"/>
            <a:r>
              <a:rPr lang="en-US" b="1" dirty="0"/>
              <a:t>Present</a:t>
            </a:r>
          </a:p>
          <a:p>
            <a:pPr lvl="2"/>
            <a:r>
              <a:rPr lang="en-US" dirty="0"/>
              <a:t>This might be in the form of a formal presentation or portfolio…in our case it will be an Elevator Pitch Presentation.</a:t>
            </a:r>
          </a:p>
          <a:p>
            <a:pPr lvl="2"/>
            <a:endParaRPr lang="en-US" dirty="0"/>
          </a:p>
        </p:txBody>
      </p:sp>
      <p:sp>
        <p:nvSpPr>
          <p:cNvPr id="4" name="Slide Number Placeholder 3">
            <a:extLst>
              <a:ext uri="{FF2B5EF4-FFF2-40B4-BE49-F238E27FC236}">
                <a16:creationId xmlns:a16="http://schemas.microsoft.com/office/drawing/2014/main" id="{26737BFC-DDBA-A84F-A69C-8EB2DF7B60BE}"/>
              </a:ext>
            </a:extLst>
          </p:cNvPr>
          <p:cNvSpPr>
            <a:spLocks noGrp="1"/>
          </p:cNvSpPr>
          <p:nvPr>
            <p:ph type="sldNum" sz="quarter" idx="12"/>
          </p:nvPr>
        </p:nvSpPr>
        <p:spPr/>
        <p:txBody>
          <a:bodyPr/>
          <a:lstStyle/>
          <a:p>
            <a:fld id="{16630861-4318-414B-8E21-CA5F03E7BD41}" type="slidenum">
              <a:rPr lang="en-US" smtClean="0"/>
              <a:t>11</a:t>
            </a:fld>
            <a:endParaRPr lang="en-US"/>
          </a:p>
        </p:txBody>
      </p:sp>
    </p:spTree>
    <p:extLst>
      <p:ext uri="{BB962C8B-B14F-4D97-AF65-F5344CB8AC3E}">
        <p14:creationId xmlns:p14="http://schemas.microsoft.com/office/powerpoint/2010/main" val="454658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E0FA3-37CF-C34A-8360-9C4DB5222A5C}"/>
              </a:ext>
            </a:extLst>
          </p:cNvPr>
          <p:cNvSpPr>
            <a:spLocks noGrp="1"/>
          </p:cNvSpPr>
          <p:nvPr>
            <p:ph type="title"/>
          </p:nvPr>
        </p:nvSpPr>
        <p:spPr>
          <a:xfrm>
            <a:off x="398585" y="143746"/>
            <a:ext cx="11369903" cy="1400159"/>
          </a:xfrm>
        </p:spPr>
        <p:txBody>
          <a:bodyPr anchor="ctr">
            <a:normAutofit/>
          </a:bodyPr>
          <a:lstStyle/>
          <a:p>
            <a:r>
              <a:rPr lang="en-US" dirty="0"/>
              <a:t>Design Brief</a:t>
            </a:r>
          </a:p>
        </p:txBody>
      </p:sp>
      <p:pic>
        <p:nvPicPr>
          <p:cNvPr id="6" name="Content Placeholder 5" descr="Text&#10;&#10;Description automatically generated">
            <a:extLst>
              <a:ext uri="{FF2B5EF4-FFF2-40B4-BE49-F238E27FC236}">
                <a16:creationId xmlns:a16="http://schemas.microsoft.com/office/drawing/2014/main" id="{5F17D226-27D0-C84A-94F7-A4AEE38FA897}"/>
              </a:ext>
            </a:extLst>
          </p:cNvPr>
          <p:cNvPicPr>
            <a:picLocks noGrp="1" noChangeAspect="1"/>
          </p:cNvPicPr>
          <p:nvPr>
            <p:ph sz="half" idx="1"/>
          </p:nvPr>
        </p:nvPicPr>
        <p:blipFill>
          <a:blip r:embed="rId3"/>
          <a:stretch>
            <a:fillRect/>
          </a:stretch>
        </p:blipFill>
        <p:spPr>
          <a:xfrm>
            <a:off x="1248223" y="1778733"/>
            <a:ext cx="3787123" cy="3965575"/>
          </a:xfrm>
          <a:noFill/>
        </p:spPr>
      </p:pic>
      <p:sp>
        <p:nvSpPr>
          <p:cNvPr id="11" name="Content Placeholder 3">
            <a:extLst>
              <a:ext uri="{FF2B5EF4-FFF2-40B4-BE49-F238E27FC236}">
                <a16:creationId xmlns:a16="http://schemas.microsoft.com/office/drawing/2014/main" id="{5BDF2AAD-03E8-4D1C-BE4E-2B9D905186CC}"/>
              </a:ext>
            </a:extLst>
          </p:cNvPr>
          <p:cNvSpPr>
            <a:spLocks noGrp="1"/>
          </p:cNvSpPr>
          <p:nvPr>
            <p:ph sz="half" idx="2"/>
          </p:nvPr>
        </p:nvSpPr>
        <p:spPr>
          <a:xfrm>
            <a:off x="6283569" y="1778733"/>
            <a:ext cx="5484919" cy="3965575"/>
          </a:xfrm>
        </p:spPr>
        <p:txBody>
          <a:bodyPr/>
          <a:lstStyle/>
          <a:p>
            <a:r>
              <a:rPr lang="en-US" dirty="0"/>
              <a:t>Client</a:t>
            </a:r>
          </a:p>
          <a:p>
            <a:r>
              <a:rPr lang="en-US" dirty="0"/>
              <a:t>End User</a:t>
            </a:r>
          </a:p>
          <a:p>
            <a:r>
              <a:rPr lang="en-US" dirty="0"/>
              <a:t>Designer</a:t>
            </a:r>
          </a:p>
          <a:p>
            <a:r>
              <a:rPr lang="en-US" dirty="0"/>
              <a:t>Problem Statement</a:t>
            </a:r>
          </a:p>
          <a:p>
            <a:r>
              <a:rPr lang="en-US" dirty="0"/>
              <a:t>Design Statement</a:t>
            </a:r>
          </a:p>
          <a:p>
            <a:r>
              <a:rPr lang="en-US" dirty="0"/>
              <a:t>Criteria and Constraints</a:t>
            </a:r>
          </a:p>
        </p:txBody>
      </p:sp>
      <p:sp>
        <p:nvSpPr>
          <p:cNvPr id="4" name="Slide Number Placeholder 3">
            <a:extLst>
              <a:ext uri="{FF2B5EF4-FFF2-40B4-BE49-F238E27FC236}">
                <a16:creationId xmlns:a16="http://schemas.microsoft.com/office/drawing/2014/main" id="{276E733D-9708-AF40-BC11-3627D9ADFF4D}"/>
              </a:ext>
            </a:extLst>
          </p:cNvPr>
          <p:cNvSpPr>
            <a:spLocks noGrp="1"/>
          </p:cNvSpPr>
          <p:nvPr>
            <p:ph type="sldNum" sz="quarter" idx="12"/>
          </p:nvPr>
        </p:nvSpPr>
        <p:spPr>
          <a:xfrm>
            <a:off x="10596181" y="6356352"/>
            <a:ext cx="1172307" cy="365125"/>
          </a:xfrm>
        </p:spPr>
        <p:txBody>
          <a:bodyPr anchor="ctr">
            <a:normAutofit/>
          </a:bodyPr>
          <a:lstStyle/>
          <a:p>
            <a:pPr>
              <a:spcAft>
                <a:spcPts val="600"/>
              </a:spcAft>
            </a:pPr>
            <a:fld id="{16630861-4318-414B-8E21-CA5F03E7BD41}" type="slidenum">
              <a:rPr lang="en-US" smtClean="0"/>
              <a:pPr>
                <a:spcAft>
                  <a:spcPts val="600"/>
                </a:spcAft>
              </a:pPr>
              <a:t>12</a:t>
            </a:fld>
            <a:endParaRPr lang="en-US"/>
          </a:p>
        </p:txBody>
      </p:sp>
    </p:spTree>
    <p:extLst>
      <p:ext uri="{BB962C8B-B14F-4D97-AF65-F5344CB8AC3E}">
        <p14:creationId xmlns:p14="http://schemas.microsoft.com/office/powerpoint/2010/main" val="753717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3B1A7-C66F-ED40-9C11-5EC7F1136668}"/>
              </a:ext>
            </a:extLst>
          </p:cNvPr>
          <p:cNvSpPr>
            <a:spLocks noGrp="1"/>
          </p:cNvSpPr>
          <p:nvPr>
            <p:ph type="title"/>
          </p:nvPr>
        </p:nvSpPr>
        <p:spPr>
          <a:xfrm>
            <a:off x="445477" y="457200"/>
            <a:ext cx="4572733" cy="1600200"/>
          </a:xfrm>
        </p:spPr>
        <p:txBody>
          <a:bodyPr anchor="b">
            <a:normAutofit/>
          </a:bodyPr>
          <a:lstStyle/>
          <a:p>
            <a:r>
              <a:rPr lang="en-US" dirty="0"/>
              <a:t>Decision Matrix</a:t>
            </a:r>
          </a:p>
        </p:txBody>
      </p:sp>
      <p:pic>
        <p:nvPicPr>
          <p:cNvPr id="7" name="Content Placeholder 6" descr="Chart, treemap chart&#10;&#10;Description automatically generated">
            <a:extLst>
              <a:ext uri="{FF2B5EF4-FFF2-40B4-BE49-F238E27FC236}">
                <a16:creationId xmlns:a16="http://schemas.microsoft.com/office/drawing/2014/main" id="{A5187C92-3B4E-ED4A-9D9A-0D40FC21FA71}"/>
              </a:ext>
            </a:extLst>
          </p:cNvPr>
          <p:cNvPicPr>
            <a:picLocks noGrp="1" noChangeAspect="1"/>
          </p:cNvPicPr>
          <p:nvPr>
            <p:ph idx="1"/>
          </p:nvPr>
        </p:nvPicPr>
        <p:blipFill>
          <a:blip r:embed="rId3"/>
          <a:stretch>
            <a:fillRect/>
          </a:stretch>
        </p:blipFill>
        <p:spPr>
          <a:xfrm>
            <a:off x="6345262" y="715964"/>
            <a:ext cx="4837072" cy="487362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Content Placeholder 3">
            <a:extLst>
              <a:ext uri="{FF2B5EF4-FFF2-40B4-BE49-F238E27FC236}">
                <a16:creationId xmlns:a16="http://schemas.microsoft.com/office/drawing/2014/main" id="{3014D7D7-A970-7C43-A23F-84B676E66275}"/>
              </a:ext>
            </a:extLst>
          </p:cNvPr>
          <p:cNvSpPr>
            <a:spLocks noGrp="1"/>
          </p:cNvSpPr>
          <p:nvPr>
            <p:ph type="body" sz="half" idx="2"/>
          </p:nvPr>
        </p:nvSpPr>
        <p:spPr>
          <a:xfrm>
            <a:off x="445477" y="2057400"/>
            <a:ext cx="4572733" cy="3811588"/>
          </a:xfrm>
        </p:spPr>
        <p:txBody>
          <a:bodyPr>
            <a:normAutofit/>
          </a:bodyPr>
          <a:lstStyle/>
          <a:p>
            <a:r>
              <a:rPr lang="en-US" dirty="0"/>
              <a:t>Allows designers to evaluate ideas as they relate to criteria/constraints.</a:t>
            </a:r>
          </a:p>
          <a:p>
            <a:r>
              <a:rPr lang="en-US" dirty="0"/>
              <a:t>Final designs are decided upon group consensus rather than popularity or appeal.</a:t>
            </a:r>
          </a:p>
        </p:txBody>
      </p:sp>
      <p:sp>
        <p:nvSpPr>
          <p:cNvPr id="5" name="Slide Number Placeholder 4">
            <a:extLst>
              <a:ext uri="{FF2B5EF4-FFF2-40B4-BE49-F238E27FC236}">
                <a16:creationId xmlns:a16="http://schemas.microsoft.com/office/drawing/2014/main" id="{8EED9C6B-6E10-CD4B-91BF-FFBB4FF7A6EE}"/>
              </a:ext>
            </a:extLst>
          </p:cNvPr>
          <p:cNvSpPr>
            <a:spLocks noGrp="1"/>
          </p:cNvSpPr>
          <p:nvPr>
            <p:ph type="sldNum" sz="quarter" idx="12"/>
          </p:nvPr>
        </p:nvSpPr>
        <p:spPr>
          <a:xfrm>
            <a:off x="10596181" y="6356352"/>
            <a:ext cx="1172307" cy="365125"/>
          </a:xfrm>
        </p:spPr>
        <p:txBody>
          <a:bodyPr anchor="ctr">
            <a:normAutofit/>
          </a:bodyPr>
          <a:lstStyle/>
          <a:p>
            <a:pPr>
              <a:spcAft>
                <a:spcPts val="600"/>
              </a:spcAft>
            </a:pPr>
            <a:fld id="{16630861-4318-414B-8E21-CA5F03E7BD41}" type="slidenum">
              <a:rPr lang="en-US" smtClean="0"/>
              <a:pPr>
                <a:spcAft>
                  <a:spcPts val="600"/>
                </a:spcAft>
              </a:pPr>
              <a:t>13</a:t>
            </a:fld>
            <a:endParaRPr lang="en-US"/>
          </a:p>
        </p:txBody>
      </p:sp>
    </p:spTree>
    <p:extLst>
      <p:ext uri="{BB962C8B-B14F-4D97-AF65-F5344CB8AC3E}">
        <p14:creationId xmlns:p14="http://schemas.microsoft.com/office/powerpoint/2010/main" val="2396723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F24CA-77F2-6148-991C-13FD2E2BEDB3}"/>
              </a:ext>
            </a:extLst>
          </p:cNvPr>
          <p:cNvSpPr>
            <a:spLocks noGrp="1"/>
          </p:cNvSpPr>
          <p:nvPr>
            <p:ph type="title"/>
          </p:nvPr>
        </p:nvSpPr>
        <p:spPr>
          <a:xfrm>
            <a:off x="398585" y="143746"/>
            <a:ext cx="11369903" cy="1400159"/>
          </a:xfrm>
        </p:spPr>
        <p:txBody>
          <a:bodyPr anchor="ctr">
            <a:normAutofit/>
          </a:bodyPr>
          <a:lstStyle/>
          <a:p>
            <a:r>
              <a:rPr lang="en-US" dirty="0"/>
              <a:t>Engineering Notebook</a:t>
            </a:r>
          </a:p>
        </p:txBody>
      </p:sp>
      <p:sp>
        <p:nvSpPr>
          <p:cNvPr id="11" name="Content Placeholder 2">
            <a:extLst>
              <a:ext uri="{FF2B5EF4-FFF2-40B4-BE49-F238E27FC236}">
                <a16:creationId xmlns:a16="http://schemas.microsoft.com/office/drawing/2014/main" id="{8B175C68-50AB-49D0-98A3-C99528823DD4}"/>
              </a:ext>
            </a:extLst>
          </p:cNvPr>
          <p:cNvSpPr>
            <a:spLocks noGrp="1"/>
          </p:cNvSpPr>
          <p:nvPr>
            <p:ph sz="half" idx="1"/>
          </p:nvPr>
        </p:nvSpPr>
        <p:spPr>
          <a:xfrm>
            <a:off x="398585" y="1778733"/>
            <a:ext cx="5486400" cy="3965575"/>
          </a:xfrm>
        </p:spPr>
        <p:txBody>
          <a:bodyPr>
            <a:normAutofit fontScale="92500" lnSpcReduction="10000"/>
          </a:bodyPr>
          <a:lstStyle/>
          <a:p>
            <a:r>
              <a:rPr lang="en-US" dirty="0"/>
              <a:t>An engineering notebook is a documentation of design including steps, calculations, and evaluations.  </a:t>
            </a:r>
          </a:p>
          <a:p>
            <a:r>
              <a:rPr lang="en-US" dirty="0"/>
              <a:t>Each page is </a:t>
            </a:r>
          </a:p>
          <a:p>
            <a:pPr lvl="1"/>
            <a:r>
              <a:rPr lang="en-US" dirty="0"/>
              <a:t>Numbered</a:t>
            </a:r>
          </a:p>
          <a:p>
            <a:pPr lvl="1"/>
            <a:r>
              <a:rPr lang="en-US" dirty="0"/>
              <a:t>Signed by the Designer</a:t>
            </a:r>
          </a:p>
          <a:p>
            <a:pPr lvl="1"/>
            <a:r>
              <a:rPr lang="en-US" dirty="0"/>
              <a:t>Signed by a witness </a:t>
            </a:r>
          </a:p>
          <a:p>
            <a:pPr lvl="1"/>
            <a:r>
              <a:rPr lang="en-US" dirty="0"/>
              <a:t>Dated </a:t>
            </a:r>
          </a:p>
          <a:p>
            <a:pPr lvl="1"/>
            <a:r>
              <a:rPr lang="en-US" dirty="0"/>
              <a:t>Contains a notice of proprietary nature. </a:t>
            </a:r>
          </a:p>
        </p:txBody>
      </p:sp>
      <p:pic>
        <p:nvPicPr>
          <p:cNvPr id="6" name="Content Placeholder 5" descr="Diagram&#10;&#10;Description automatically generated">
            <a:extLst>
              <a:ext uri="{FF2B5EF4-FFF2-40B4-BE49-F238E27FC236}">
                <a16:creationId xmlns:a16="http://schemas.microsoft.com/office/drawing/2014/main" id="{9290CB20-75D1-5243-9DC0-2FF04A74A8CF}"/>
              </a:ext>
            </a:extLst>
          </p:cNvPr>
          <p:cNvPicPr>
            <a:picLocks noGrp="1" noChangeAspect="1"/>
          </p:cNvPicPr>
          <p:nvPr>
            <p:ph sz="half" idx="2"/>
          </p:nvPr>
        </p:nvPicPr>
        <p:blipFill>
          <a:blip r:embed="rId3"/>
          <a:stretch>
            <a:fillRect/>
          </a:stretch>
        </p:blipFill>
        <p:spPr>
          <a:xfrm rot="5400000">
            <a:off x="6534647" y="1096621"/>
            <a:ext cx="5311642" cy="398373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Slide Number Placeholder 3">
            <a:extLst>
              <a:ext uri="{FF2B5EF4-FFF2-40B4-BE49-F238E27FC236}">
                <a16:creationId xmlns:a16="http://schemas.microsoft.com/office/drawing/2014/main" id="{8D647140-E3FD-3849-9978-8E5E7F346798}"/>
              </a:ext>
            </a:extLst>
          </p:cNvPr>
          <p:cNvSpPr>
            <a:spLocks noGrp="1"/>
          </p:cNvSpPr>
          <p:nvPr>
            <p:ph type="sldNum" sz="quarter" idx="12"/>
          </p:nvPr>
        </p:nvSpPr>
        <p:spPr>
          <a:xfrm>
            <a:off x="10596181" y="6356352"/>
            <a:ext cx="1172307" cy="365125"/>
          </a:xfrm>
        </p:spPr>
        <p:txBody>
          <a:bodyPr anchor="ctr">
            <a:normAutofit/>
          </a:bodyPr>
          <a:lstStyle/>
          <a:p>
            <a:pPr>
              <a:spcAft>
                <a:spcPts val="600"/>
              </a:spcAft>
            </a:pPr>
            <a:fld id="{16630861-4318-414B-8E21-CA5F03E7BD41}" type="slidenum">
              <a:rPr lang="en-US" smtClean="0"/>
              <a:pPr>
                <a:spcAft>
                  <a:spcPts val="600"/>
                </a:spcAft>
              </a:pPr>
              <a:t>14</a:t>
            </a:fld>
            <a:endParaRPr lang="en-US"/>
          </a:p>
        </p:txBody>
      </p:sp>
    </p:spTree>
    <p:extLst>
      <p:ext uri="{BB962C8B-B14F-4D97-AF65-F5344CB8AC3E}">
        <p14:creationId xmlns:p14="http://schemas.microsoft.com/office/powerpoint/2010/main" val="3320542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AB5DC-957B-45E3-863B-28124B5F9875}"/>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560552E3-EAEF-456B-938C-042CCEE6211D}"/>
              </a:ext>
            </a:extLst>
          </p:cNvPr>
          <p:cNvSpPr>
            <a:spLocks noGrp="1"/>
          </p:cNvSpPr>
          <p:nvPr>
            <p:ph idx="1"/>
          </p:nvPr>
        </p:nvSpPr>
        <p:spPr/>
        <p:txBody>
          <a:bodyPr/>
          <a:lstStyle/>
          <a:p>
            <a:r>
              <a:rPr lang="en-US" dirty="0"/>
              <a:t>Why is it important for engineers to clearly define design constraints before a product is created?</a:t>
            </a:r>
          </a:p>
          <a:p>
            <a:endParaRPr lang="en-US" dirty="0"/>
          </a:p>
          <a:p>
            <a:r>
              <a:rPr lang="en-US" dirty="0"/>
              <a:t>Why is it important to utilize a decision matrix when evaluating design and not just relying on a “gut” feeling?</a:t>
            </a:r>
          </a:p>
          <a:p>
            <a:endParaRPr lang="en-US" dirty="0"/>
          </a:p>
          <a:p>
            <a:r>
              <a:rPr lang="en-US"/>
              <a:t>Describe why you think an Engineering Notebook is essential to an Engineer.</a:t>
            </a:r>
          </a:p>
          <a:p>
            <a:pPr marL="457200" lvl="1" indent="0">
              <a:buNone/>
            </a:pPr>
            <a:endParaRPr lang="en-US" dirty="0"/>
          </a:p>
        </p:txBody>
      </p:sp>
      <p:sp>
        <p:nvSpPr>
          <p:cNvPr id="4" name="Slide Number Placeholder 3">
            <a:extLst>
              <a:ext uri="{FF2B5EF4-FFF2-40B4-BE49-F238E27FC236}">
                <a16:creationId xmlns:a16="http://schemas.microsoft.com/office/drawing/2014/main" id="{E10C323B-BFD2-4210-83EF-28E5CBA04A6B}"/>
              </a:ext>
            </a:extLst>
          </p:cNvPr>
          <p:cNvSpPr>
            <a:spLocks noGrp="1"/>
          </p:cNvSpPr>
          <p:nvPr>
            <p:ph type="sldNum" sz="quarter" idx="12"/>
          </p:nvPr>
        </p:nvSpPr>
        <p:spPr/>
        <p:txBody>
          <a:bodyPr/>
          <a:lstStyle/>
          <a:p>
            <a:fld id="{16630861-4318-414B-8E21-CA5F03E7BD41}" type="slidenum">
              <a:rPr lang="en-US" smtClean="0"/>
              <a:t>15</a:t>
            </a:fld>
            <a:endParaRPr lang="en-US"/>
          </a:p>
        </p:txBody>
      </p:sp>
    </p:spTree>
    <p:extLst>
      <p:ext uri="{BB962C8B-B14F-4D97-AF65-F5344CB8AC3E}">
        <p14:creationId xmlns:p14="http://schemas.microsoft.com/office/powerpoint/2010/main" val="697634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B426A-A29A-4CAB-A571-BDF28493EE4B}"/>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72650F02-2C71-4A41-81BC-2D45751F8955}"/>
              </a:ext>
            </a:extLst>
          </p:cNvPr>
          <p:cNvSpPr>
            <a:spLocks noGrp="1"/>
          </p:cNvSpPr>
          <p:nvPr>
            <p:ph idx="1"/>
          </p:nvPr>
        </p:nvSpPr>
        <p:spPr/>
        <p:txBody>
          <a:bodyPr>
            <a:normAutofit fontScale="92500" lnSpcReduction="10000"/>
          </a:bodyPr>
          <a:lstStyle/>
          <a:p>
            <a:r>
              <a:rPr lang="en-US" dirty="0"/>
              <a:t> </a:t>
            </a:r>
            <a:r>
              <a:rPr lang="en-US" i="1" dirty="0"/>
              <a:t>Engineering design process activity for kids - paper table challenge DIY</a:t>
            </a:r>
            <a:r>
              <a:rPr lang="en-US" dirty="0"/>
              <a:t>. Generation Genius. (2021, August 18). Retrieved January 15, 2022, from </a:t>
            </a:r>
            <a:r>
              <a:rPr lang="en-US" dirty="0">
                <a:hlinkClick r:id="rId3"/>
              </a:rPr>
              <a:t>https://www.generationgenius.com/activities/engineering-design-process-activity-for-kids/</a:t>
            </a:r>
            <a:endParaRPr lang="en-US" i="1" dirty="0"/>
          </a:p>
          <a:p>
            <a:r>
              <a:rPr lang="en-US" i="1" dirty="0"/>
              <a:t>The engineering process: Crash course kids #12.2</a:t>
            </a:r>
            <a:r>
              <a:rPr lang="en-US" dirty="0"/>
              <a:t>. YouTube. (2015, May 29). Retrieved January 15, 2022, from </a:t>
            </a:r>
            <a:r>
              <a:rPr lang="en-US" dirty="0">
                <a:hlinkClick r:id="rId4"/>
              </a:rPr>
              <a:t>https://youtu.be/fxJWin195kU</a:t>
            </a:r>
            <a:endParaRPr lang="en-US" dirty="0"/>
          </a:p>
          <a:p>
            <a:r>
              <a:rPr lang="en-US" i="1" dirty="0"/>
              <a:t>Mary </a:t>
            </a:r>
            <a:r>
              <a:rPr lang="en-US" i="1" dirty="0" err="1"/>
              <a:t>Kies</a:t>
            </a:r>
            <a:r>
              <a:rPr lang="en-US" dirty="0"/>
              <a:t>. </a:t>
            </a:r>
            <a:r>
              <a:rPr lang="en-US" dirty="0" err="1"/>
              <a:t>Lemelson</a:t>
            </a:r>
            <a:r>
              <a:rPr lang="en-US" dirty="0"/>
              <a:t>. (n.d.). Retrieved March 14, 2022, from </a:t>
            </a:r>
            <a:r>
              <a:rPr lang="en-US" dirty="0">
                <a:hlinkClick r:id="rId5"/>
              </a:rPr>
              <a:t>https://lemelson.mit.edu/resources/mary-kies</a:t>
            </a:r>
            <a:r>
              <a:rPr lang="en-US" dirty="0"/>
              <a:t> </a:t>
            </a:r>
          </a:p>
          <a:p>
            <a:endParaRPr lang="en-US" dirty="0"/>
          </a:p>
          <a:p>
            <a:pPr marL="0" indent="0">
              <a:buNone/>
            </a:pPr>
            <a:r>
              <a:rPr lang="en-US" dirty="0"/>
              <a:t> </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27C84A2-4DB0-4893-B29C-5D714A9F4896}"/>
              </a:ext>
            </a:extLst>
          </p:cNvPr>
          <p:cNvSpPr>
            <a:spLocks noGrp="1"/>
          </p:cNvSpPr>
          <p:nvPr>
            <p:ph type="sldNum" sz="quarter" idx="12"/>
          </p:nvPr>
        </p:nvSpPr>
        <p:spPr/>
        <p:txBody>
          <a:bodyPr/>
          <a:lstStyle/>
          <a:p>
            <a:fld id="{16630861-4318-414B-8E21-CA5F03E7BD41}" type="slidenum">
              <a:rPr lang="en-US" smtClean="0"/>
              <a:t>16</a:t>
            </a:fld>
            <a:endParaRPr lang="en-US"/>
          </a:p>
        </p:txBody>
      </p:sp>
    </p:spTree>
    <p:extLst>
      <p:ext uri="{BB962C8B-B14F-4D97-AF65-F5344CB8AC3E}">
        <p14:creationId xmlns:p14="http://schemas.microsoft.com/office/powerpoint/2010/main" val="2756595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E0FAB-6376-437E-8012-F43C3EB1C1CA}"/>
              </a:ext>
            </a:extLst>
          </p:cNvPr>
          <p:cNvSpPr>
            <a:spLocks noGrp="1"/>
          </p:cNvSpPr>
          <p:nvPr>
            <p:ph type="title"/>
          </p:nvPr>
        </p:nvSpPr>
        <p:spPr/>
        <p:txBody>
          <a:bodyPr/>
          <a:lstStyle/>
          <a:p>
            <a:pPr algn="ctr"/>
            <a:r>
              <a:rPr lang="en-US" dirty="0"/>
              <a:t>Inquiry Lesson: The Engineering Design Process</a:t>
            </a:r>
          </a:p>
        </p:txBody>
      </p:sp>
      <p:sp>
        <p:nvSpPr>
          <p:cNvPr id="3" name="Content Placeholder 2">
            <a:extLst>
              <a:ext uri="{FF2B5EF4-FFF2-40B4-BE49-F238E27FC236}">
                <a16:creationId xmlns:a16="http://schemas.microsoft.com/office/drawing/2014/main" id="{0E8D1449-EAC9-4632-9DC0-BA9F9B8418ED}"/>
              </a:ext>
            </a:extLst>
          </p:cNvPr>
          <p:cNvSpPr>
            <a:spLocks noGrp="1"/>
          </p:cNvSpPr>
          <p:nvPr>
            <p:ph idx="1"/>
          </p:nvPr>
        </p:nvSpPr>
        <p:spPr/>
        <p:txBody>
          <a:bodyPr/>
          <a:lstStyle/>
          <a:p>
            <a:r>
              <a:rPr lang="en-US" dirty="0"/>
              <a:t>Introduction to the Design Process:</a:t>
            </a:r>
          </a:p>
          <a:p>
            <a:pPr lvl="1"/>
            <a:r>
              <a:rPr lang="en-US" dirty="0">
                <a:highlight>
                  <a:srgbClr val="FFFF00"/>
                </a:highlight>
              </a:rPr>
              <a:t>Teachers might choose to show any number of engineering design process overviews such as:</a:t>
            </a:r>
          </a:p>
          <a:p>
            <a:pPr lvl="2"/>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https://youtu.be/fxJWin195kU</a:t>
            </a:r>
            <a:endParaRPr lang="en-US"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914400" lvl="2" indent="0">
              <a:buNone/>
            </a:pPr>
            <a:endParaRPr lang="en-US"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lvl="1"/>
            <a:r>
              <a:rPr lang="en-US" sz="2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Teacher will introduce the Paper Table Challenge:</a:t>
            </a:r>
          </a:p>
          <a:p>
            <a:pPr lvl="2"/>
            <a:r>
              <a:rPr lang="en-US" sz="1800" dirty="0">
                <a:hlinkClick r:id="rId3"/>
              </a:rPr>
              <a:t>Engineering Design Process Activity for Kids - Paper Table Challenge DIY (generationgenius.com)</a:t>
            </a:r>
            <a:endParaRPr lang="en-US" sz="1800" dirty="0"/>
          </a:p>
          <a:p>
            <a:pPr lvl="1"/>
            <a:r>
              <a:rPr lang="en-US" sz="2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Students will form teams of 3-4.  </a:t>
            </a:r>
            <a:r>
              <a:rPr lang="en-US" sz="2200" dirty="0">
                <a:highlight>
                  <a:srgbClr val="FFFF00"/>
                </a:highlight>
                <a:latin typeface="Calibri" panose="020F0502020204030204" pitchFamily="34" charset="0"/>
                <a:ea typeface="Calibri" panose="020F0502020204030204" pitchFamily="34" charset="0"/>
                <a:cs typeface="Times New Roman" panose="02020603050405020304" pitchFamily="18" charset="0"/>
              </a:rPr>
              <a:t>Design, Build, Test, and Redesign their Paper Table</a:t>
            </a:r>
            <a:r>
              <a:rPr lang="en-US" sz="2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049095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D4F5F77-2056-4D19-B761-B29C03AF040A}"/>
              </a:ext>
            </a:extLst>
          </p:cNvPr>
          <p:cNvSpPr>
            <a:spLocks noGrp="1"/>
          </p:cNvSpPr>
          <p:nvPr>
            <p:ph type="ctrTitle"/>
          </p:nvPr>
        </p:nvSpPr>
        <p:spPr>
          <a:xfrm>
            <a:off x="638882" y="3577456"/>
            <a:ext cx="10909640" cy="1687814"/>
          </a:xfrm>
        </p:spPr>
        <p:txBody>
          <a:bodyPr anchor="b">
            <a:normAutofit/>
          </a:bodyPr>
          <a:lstStyle/>
          <a:p>
            <a:r>
              <a:rPr lang="en-US" sz="6600" dirty="0"/>
              <a:t>WV Adventures</a:t>
            </a:r>
          </a:p>
        </p:txBody>
      </p:sp>
      <p:sp>
        <p:nvSpPr>
          <p:cNvPr id="3" name="Subtitle 2">
            <a:extLst>
              <a:ext uri="{FF2B5EF4-FFF2-40B4-BE49-F238E27FC236}">
                <a16:creationId xmlns:a16="http://schemas.microsoft.com/office/drawing/2014/main" id="{B3B40965-DEAD-4CE6-AD46-3F24A4169C71}"/>
              </a:ext>
            </a:extLst>
          </p:cNvPr>
          <p:cNvSpPr>
            <a:spLocks noGrp="1"/>
          </p:cNvSpPr>
          <p:nvPr>
            <p:ph type="subTitle" idx="1"/>
          </p:nvPr>
        </p:nvSpPr>
        <p:spPr>
          <a:xfrm>
            <a:off x="638881" y="5660607"/>
            <a:ext cx="10909643" cy="552659"/>
          </a:xfrm>
        </p:spPr>
        <p:txBody>
          <a:bodyPr anchor="t">
            <a:normAutofit/>
          </a:bodyPr>
          <a:lstStyle/>
          <a:p>
            <a:r>
              <a:rPr lang="en-US" dirty="0"/>
              <a:t>STEM</a:t>
            </a:r>
          </a:p>
        </p:txBody>
      </p:sp>
      <p:pic>
        <p:nvPicPr>
          <p:cNvPr id="5" name="Picture 4" descr="Logo, company name&#10;&#10;Description automatically generated">
            <a:extLst>
              <a:ext uri="{FF2B5EF4-FFF2-40B4-BE49-F238E27FC236}">
                <a16:creationId xmlns:a16="http://schemas.microsoft.com/office/drawing/2014/main" id="{D7027786-18B3-4CA5-8FA7-94EAF8374CC3}"/>
              </a:ext>
            </a:extLst>
          </p:cNvPr>
          <p:cNvPicPr>
            <a:picLocks noChangeAspect="1"/>
          </p:cNvPicPr>
          <p:nvPr/>
        </p:nvPicPr>
        <p:blipFill>
          <a:blip r:embed="rId2"/>
          <a:stretch>
            <a:fillRect/>
          </a:stretch>
        </p:blipFill>
        <p:spPr>
          <a:xfrm>
            <a:off x="3283035" y="602309"/>
            <a:ext cx="5621334" cy="2720726"/>
          </a:xfrm>
          <a:prstGeom prst="rect">
            <a:avLst/>
          </a:prstGeom>
        </p:spPr>
      </p:pic>
      <p:sp>
        <p:nvSpPr>
          <p:cNvPr id="19"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3569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EE539-354F-4F63-BE18-67AA927D9424}"/>
              </a:ext>
            </a:extLst>
          </p:cNvPr>
          <p:cNvSpPr>
            <a:spLocks noGrp="1"/>
          </p:cNvSpPr>
          <p:nvPr>
            <p:ph type="title"/>
          </p:nvPr>
        </p:nvSpPr>
        <p:spPr/>
        <p:txBody>
          <a:bodyPr/>
          <a:lstStyle/>
          <a:p>
            <a:r>
              <a:rPr lang="en-US" dirty="0"/>
              <a:t>Vocabulary</a:t>
            </a:r>
          </a:p>
        </p:txBody>
      </p:sp>
      <p:sp>
        <p:nvSpPr>
          <p:cNvPr id="3" name="Content Placeholder 2">
            <a:extLst>
              <a:ext uri="{FF2B5EF4-FFF2-40B4-BE49-F238E27FC236}">
                <a16:creationId xmlns:a16="http://schemas.microsoft.com/office/drawing/2014/main" id="{28C8F241-4F1B-4A52-9226-E09A167C21C7}"/>
              </a:ext>
            </a:extLst>
          </p:cNvPr>
          <p:cNvSpPr>
            <a:spLocks noGrp="1"/>
          </p:cNvSpPr>
          <p:nvPr>
            <p:ph idx="1"/>
          </p:nvPr>
        </p:nvSpPr>
        <p:spPr/>
        <p:txBody>
          <a:bodyPr>
            <a:normAutofit/>
          </a:bodyPr>
          <a:lstStyle/>
          <a:p>
            <a:r>
              <a:rPr lang="en-US" dirty="0"/>
              <a:t>Design Process</a:t>
            </a:r>
          </a:p>
          <a:p>
            <a:r>
              <a:rPr lang="en-US" dirty="0"/>
              <a:t>Brainstorming</a:t>
            </a:r>
          </a:p>
          <a:p>
            <a:r>
              <a:rPr lang="en-US" dirty="0"/>
              <a:t>Design Brief</a:t>
            </a:r>
          </a:p>
          <a:p>
            <a:r>
              <a:rPr lang="en-US" dirty="0"/>
              <a:t>Decision Matrix</a:t>
            </a:r>
          </a:p>
          <a:p>
            <a:r>
              <a:rPr lang="en-US" dirty="0"/>
              <a:t>Engineering Notebook</a:t>
            </a:r>
          </a:p>
          <a:p>
            <a:r>
              <a:rPr lang="en-US" dirty="0"/>
              <a:t>Invention</a:t>
            </a:r>
          </a:p>
          <a:p>
            <a:r>
              <a:rPr lang="en-US" dirty="0"/>
              <a:t>Innovation</a:t>
            </a:r>
          </a:p>
          <a:p>
            <a:r>
              <a:rPr lang="en-US" dirty="0"/>
              <a:t>Patent</a:t>
            </a:r>
          </a:p>
        </p:txBody>
      </p:sp>
      <p:sp>
        <p:nvSpPr>
          <p:cNvPr id="4" name="Slide Number Placeholder 3">
            <a:extLst>
              <a:ext uri="{FF2B5EF4-FFF2-40B4-BE49-F238E27FC236}">
                <a16:creationId xmlns:a16="http://schemas.microsoft.com/office/drawing/2014/main" id="{3D617BDF-3D24-47E0-85B1-0D22D0042EE3}"/>
              </a:ext>
            </a:extLst>
          </p:cNvPr>
          <p:cNvSpPr>
            <a:spLocks noGrp="1"/>
          </p:cNvSpPr>
          <p:nvPr>
            <p:ph type="sldNum" sz="quarter" idx="12"/>
          </p:nvPr>
        </p:nvSpPr>
        <p:spPr/>
        <p:txBody>
          <a:bodyPr/>
          <a:lstStyle/>
          <a:p>
            <a:fld id="{16630861-4318-414B-8E21-CA5F03E7BD41}" type="slidenum">
              <a:rPr lang="en-US" smtClean="0"/>
              <a:t>4</a:t>
            </a:fld>
            <a:endParaRPr lang="en-US"/>
          </a:p>
        </p:txBody>
      </p:sp>
    </p:spTree>
    <p:extLst>
      <p:ext uri="{BB962C8B-B14F-4D97-AF65-F5344CB8AC3E}">
        <p14:creationId xmlns:p14="http://schemas.microsoft.com/office/powerpoint/2010/main" val="163377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0C75B-260E-4C0C-9C33-218FABAB6F14}"/>
              </a:ext>
            </a:extLst>
          </p:cNvPr>
          <p:cNvSpPr>
            <a:spLocks noGrp="1"/>
          </p:cNvSpPr>
          <p:nvPr>
            <p:ph type="title"/>
          </p:nvPr>
        </p:nvSpPr>
        <p:spPr/>
        <p:txBody>
          <a:bodyPr/>
          <a:lstStyle/>
          <a:p>
            <a:r>
              <a:rPr lang="en-US" dirty="0"/>
              <a:t>Essential Questions</a:t>
            </a:r>
          </a:p>
        </p:txBody>
      </p:sp>
      <p:sp>
        <p:nvSpPr>
          <p:cNvPr id="3" name="Content Placeholder 2">
            <a:extLst>
              <a:ext uri="{FF2B5EF4-FFF2-40B4-BE49-F238E27FC236}">
                <a16:creationId xmlns:a16="http://schemas.microsoft.com/office/drawing/2014/main" id="{1F45BFAF-2F8A-49EE-8299-D7CB6E9E4397}"/>
              </a:ext>
            </a:extLst>
          </p:cNvPr>
          <p:cNvSpPr>
            <a:spLocks noGrp="1"/>
          </p:cNvSpPr>
          <p:nvPr>
            <p:ph idx="1"/>
          </p:nvPr>
        </p:nvSpPr>
        <p:spPr/>
        <p:txBody>
          <a:bodyPr/>
          <a:lstStyle/>
          <a:p>
            <a:r>
              <a:rPr lang="en-US" dirty="0"/>
              <a:t>What is design?</a:t>
            </a:r>
          </a:p>
          <a:p>
            <a:r>
              <a:rPr lang="en-US" dirty="0"/>
              <a:t>How can you tell if a design is good?</a:t>
            </a:r>
          </a:p>
          <a:p>
            <a:r>
              <a:rPr lang="en-US" dirty="0"/>
              <a:t>What is the difference between an invention and innovation?</a:t>
            </a:r>
          </a:p>
          <a:p>
            <a:r>
              <a:rPr lang="en-US" dirty="0"/>
              <a:t>What is a patent?</a:t>
            </a:r>
          </a:p>
          <a:p>
            <a:r>
              <a:rPr lang="en-US" dirty="0"/>
              <a:t>Why do engineers keep an engineering notebook?</a:t>
            </a:r>
          </a:p>
          <a:p>
            <a:r>
              <a:rPr lang="en-US" dirty="0"/>
              <a:t>What are constraints?</a:t>
            </a:r>
          </a:p>
        </p:txBody>
      </p:sp>
      <p:sp>
        <p:nvSpPr>
          <p:cNvPr id="4" name="Slide Number Placeholder 3">
            <a:extLst>
              <a:ext uri="{FF2B5EF4-FFF2-40B4-BE49-F238E27FC236}">
                <a16:creationId xmlns:a16="http://schemas.microsoft.com/office/drawing/2014/main" id="{D700F996-970E-46D8-9007-DB0F3E2CEE93}"/>
              </a:ext>
            </a:extLst>
          </p:cNvPr>
          <p:cNvSpPr>
            <a:spLocks noGrp="1"/>
          </p:cNvSpPr>
          <p:nvPr>
            <p:ph type="sldNum" sz="quarter" idx="12"/>
          </p:nvPr>
        </p:nvSpPr>
        <p:spPr/>
        <p:txBody>
          <a:bodyPr/>
          <a:lstStyle/>
          <a:p>
            <a:fld id="{16630861-4318-414B-8E21-CA5F03E7BD41}" type="slidenum">
              <a:rPr lang="en-US" smtClean="0"/>
              <a:t>5</a:t>
            </a:fld>
            <a:endParaRPr lang="en-US"/>
          </a:p>
        </p:txBody>
      </p:sp>
    </p:spTree>
    <p:extLst>
      <p:ext uri="{BB962C8B-B14F-4D97-AF65-F5344CB8AC3E}">
        <p14:creationId xmlns:p14="http://schemas.microsoft.com/office/powerpoint/2010/main" val="3729993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09C1D-FA14-4E6B-B722-CBA351D0C2BF}"/>
              </a:ext>
            </a:extLst>
          </p:cNvPr>
          <p:cNvSpPr>
            <a:spLocks noGrp="1"/>
          </p:cNvSpPr>
          <p:nvPr>
            <p:ph type="title"/>
          </p:nvPr>
        </p:nvSpPr>
        <p:spPr/>
        <p:txBody>
          <a:bodyPr/>
          <a:lstStyle/>
          <a:p>
            <a:r>
              <a:rPr lang="en-US" dirty="0"/>
              <a:t>Inspire</a:t>
            </a:r>
          </a:p>
        </p:txBody>
      </p:sp>
      <p:sp>
        <p:nvSpPr>
          <p:cNvPr id="3" name="Content Placeholder 2">
            <a:extLst>
              <a:ext uri="{FF2B5EF4-FFF2-40B4-BE49-F238E27FC236}">
                <a16:creationId xmlns:a16="http://schemas.microsoft.com/office/drawing/2014/main" id="{A56E0DBB-1C5D-4FDB-961A-1FC662AB7E0A}"/>
              </a:ext>
            </a:extLst>
          </p:cNvPr>
          <p:cNvSpPr>
            <a:spLocks noGrp="1"/>
          </p:cNvSpPr>
          <p:nvPr>
            <p:ph idx="1"/>
          </p:nvPr>
        </p:nvSpPr>
        <p:spPr/>
        <p:txBody>
          <a:bodyPr/>
          <a:lstStyle/>
          <a:p>
            <a:pPr marL="0" indent="0">
              <a:buNone/>
            </a:pPr>
            <a:r>
              <a:rPr lang="en-US" dirty="0"/>
              <a:t>“Where you innovate, how you innovate, and what you innovate are design problems.”</a:t>
            </a:r>
          </a:p>
          <a:p>
            <a:pPr marL="0" indent="0">
              <a:buNone/>
            </a:pPr>
            <a:r>
              <a:rPr lang="en-US" dirty="0"/>
              <a:t>Tim Brown, CEO and President of IDEO</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F4C9538-3515-4036-B1DC-E6EE65BC8572}"/>
              </a:ext>
            </a:extLst>
          </p:cNvPr>
          <p:cNvSpPr>
            <a:spLocks noGrp="1"/>
          </p:cNvSpPr>
          <p:nvPr>
            <p:ph type="sldNum" sz="quarter" idx="12"/>
          </p:nvPr>
        </p:nvSpPr>
        <p:spPr/>
        <p:txBody>
          <a:bodyPr/>
          <a:lstStyle/>
          <a:p>
            <a:fld id="{16630861-4318-414B-8E21-CA5F03E7BD41}" type="slidenum">
              <a:rPr lang="en-US" smtClean="0"/>
              <a:t>6</a:t>
            </a:fld>
            <a:endParaRPr lang="en-US"/>
          </a:p>
        </p:txBody>
      </p:sp>
    </p:spTree>
    <p:extLst>
      <p:ext uri="{BB962C8B-B14F-4D97-AF65-F5344CB8AC3E}">
        <p14:creationId xmlns:p14="http://schemas.microsoft.com/office/powerpoint/2010/main" val="3963539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29E91-9A94-42A1-A44F-ABA193D26BB9}"/>
              </a:ext>
            </a:extLst>
          </p:cNvPr>
          <p:cNvSpPr>
            <a:spLocks noGrp="1"/>
          </p:cNvSpPr>
          <p:nvPr>
            <p:ph type="title"/>
          </p:nvPr>
        </p:nvSpPr>
        <p:spPr/>
        <p:txBody>
          <a:bodyPr/>
          <a:lstStyle/>
          <a:p>
            <a:r>
              <a:rPr lang="en-US" dirty="0"/>
              <a:t>What is Design?</a:t>
            </a:r>
          </a:p>
        </p:txBody>
      </p:sp>
      <p:sp>
        <p:nvSpPr>
          <p:cNvPr id="3" name="Content Placeholder 2">
            <a:extLst>
              <a:ext uri="{FF2B5EF4-FFF2-40B4-BE49-F238E27FC236}">
                <a16:creationId xmlns:a16="http://schemas.microsoft.com/office/drawing/2014/main" id="{FF20F36B-AEF3-42F9-9B54-AEDB2B13AB33}"/>
              </a:ext>
            </a:extLst>
          </p:cNvPr>
          <p:cNvSpPr>
            <a:spLocks noGrp="1"/>
          </p:cNvSpPr>
          <p:nvPr>
            <p:ph idx="1"/>
          </p:nvPr>
        </p:nvSpPr>
        <p:spPr/>
        <p:txBody>
          <a:bodyPr/>
          <a:lstStyle/>
          <a:p>
            <a:r>
              <a:rPr lang="en-US" b="1" u="sng" dirty="0"/>
              <a:t>Design</a:t>
            </a:r>
            <a:r>
              <a:rPr lang="en-US" dirty="0"/>
              <a:t> is the process of turning an idea or concept into a product that can be produced. </a:t>
            </a:r>
          </a:p>
          <a:p>
            <a:endParaRPr lang="en-US" dirty="0"/>
          </a:p>
          <a:p>
            <a:r>
              <a:rPr lang="en-US" dirty="0"/>
              <a:t>Designs that improve existing products are called </a:t>
            </a:r>
            <a:r>
              <a:rPr lang="en-US" b="1" u="sng" dirty="0"/>
              <a:t>innovations</a:t>
            </a:r>
            <a:r>
              <a:rPr lang="en-US" dirty="0"/>
              <a:t>.</a:t>
            </a:r>
          </a:p>
          <a:p>
            <a:r>
              <a:rPr lang="en-US" b="1" u="sng" dirty="0"/>
              <a:t>Inventions</a:t>
            </a:r>
            <a:r>
              <a:rPr lang="en-US" dirty="0"/>
              <a:t> are new products, systems, and processes.</a:t>
            </a:r>
          </a:p>
          <a:p>
            <a:pPr marL="0" indent="0">
              <a:buNone/>
            </a:pPr>
            <a:endParaRPr lang="en-US" dirty="0"/>
          </a:p>
        </p:txBody>
      </p:sp>
      <p:sp>
        <p:nvSpPr>
          <p:cNvPr id="4" name="Slide Number Placeholder 3">
            <a:extLst>
              <a:ext uri="{FF2B5EF4-FFF2-40B4-BE49-F238E27FC236}">
                <a16:creationId xmlns:a16="http://schemas.microsoft.com/office/drawing/2014/main" id="{A9879376-FF8D-4D1E-ADD2-231EB4EADDB9}"/>
              </a:ext>
            </a:extLst>
          </p:cNvPr>
          <p:cNvSpPr>
            <a:spLocks noGrp="1"/>
          </p:cNvSpPr>
          <p:nvPr>
            <p:ph type="sldNum" sz="quarter" idx="12"/>
          </p:nvPr>
        </p:nvSpPr>
        <p:spPr/>
        <p:txBody>
          <a:bodyPr/>
          <a:lstStyle/>
          <a:p>
            <a:fld id="{16630861-4318-414B-8E21-CA5F03E7BD41}" type="slidenum">
              <a:rPr lang="en-US" smtClean="0"/>
              <a:t>7</a:t>
            </a:fld>
            <a:endParaRPr lang="en-US"/>
          </a:p>
        </p:txBody>
      </p:sp>
    </p:spTree>
    <p:extLst>
      <p:ext uri="{BB962C8B-B14F-4D97-AF65-F5344CB8AC3E}">
        <p14:creationId xmlns:p14="http://schemas.microsoft.com/office/powerpoint/2010/main" val="163116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F7497-D604-834F-A008-60533D7F0580}"/>
              </a:ext>
            </a:extLst>
          </p:cNvPr>
          <p:cNvSpPr>
            <a:spLocks noGrp="1"/>
          </p:cNvSpPr>
          <p:nvPr>
            <p:ph type="title"/>
          </p:nvPr>
        </p:nvSpPr>
        <p:spPr/>
        <p:txBody>
          <a:bodyPr/>
          <a:lstStyle/>
          <a:p>
            <a:r>
              <a:rPr lang="en-US" dirty="0"/>
              <a:t>Patents</a:t>
            </a:r>
          </a:p>
        </p:txBody>
      </p:sp>
      <p:sp>
        <p:nvSpPr>
          <p:cNvPr id="3" name="Content Placeholder 2">
            <a:extLst>
              <a:ext uri="{FF2B5EF4-FFF2-40B4-BE49-F238E27FC236}">
                <a16:creationId xmlns:a16="http://schemas.microsoft.com/office/drawing/2014/main" id="{C18546B7-F1C2-2241-B3FC-4B13C24E2F2B}"/>
              </a:ext>
            </a:extLst>
          </p:cNvPr>
          <p:cNvSpPr>
            <a:spLocks noGrp="1"/>
          </p:cNvSpPr>
          <p:nvPr>
            <p:ph sz="half" idx="1"/>
          </p:nvPr>
        </p:nvSpPr>
        <p:spPr/>
        <p:txBody>
          <a:bodyPr/>
          <a:lstStyle/>
          <a:p>
            <a:r>
              <a:rPr lang="en-US" dirty="0"/>
              <a:t>The US patent office assigns unique numbers to inventions to protect the inventors' ideas.</a:t>
            </a:r>
          </a:p>
        </p:txBody>
      </p:sp>
      <p:sp>
        <p:nvSpPr>
          <p:cNvPr id="4" name="Content Placeholder 3">
            <a:extLst>
              <a:ext uri="{FF2B5EF4-FFF2-40B4-BE49-F238E27FC236}">
                <a16:creationId xmlns:a16="http://schemas.microsoft.com/office/drawing/2014/main" id="{E5322412-992B-004A-B70B-8253A79F9A68}"/>
              </a:ext>
            </a:extLst>
          </p:cNvPr>
          <p:cNvSpPr>
            <a:spLocks noGrp="1"/>
          </p:cNvSpPr>
          <p:nvPr>
            <p:ph sz="half" idx="2"/>
          </p:nvPr>
        </p:nvSpPr>
        <p:spPr/>
        <p:txBody>
          <a:bodyPr/>
          <a:lstStyle/>
          <a:p>
            <a:r>
              <a:rPr lang="en-US" u="sng" dirty="0"/>
              <a:t>Mary </a:t>
            </a:r>
            <a:r>
              <a:rPr lang="en-US" u="sng" dirty="0" err="1"/>
              <a:t>Kies</a:t>
            </a:r>
            <a:endParaRPr lang="en-US" u="sng" dirty="0"/>
          </a:p>
          <a:p>
            <a:r>
              <a:rPr lang="en-US" dirty="0"/>
              <a:t>May 15, 1809</a:t>
            </a:r>
          </a:p>
          <a:p>
            <a:r>
              <a:rPr lang="en-US" dirty="0"/>
              <a:t>The first woman to receive a patent.</a:t>
            </a:r>
          </a:p>
          <a:p>
            <a:r>
              <a:rPr lang="en-US" dirty="0"/>
              <a:t>She invented a way to make hats. </a:t>
            </a:r>
          </a:p>
        </p:txBody>
      </p:sp>
      <p:sp>
        <p:nvSpPr>
          <p:cNvPr id="5" name="Slide Number Placeholder 4">
            <a:extLst>
              <a:ext uri="{FF2B5EF4-FFF2-40B4-BE49-F238E27FC236}">
                <a16:creationId xmlns:a16="http://schemas.microsoft.com/office/drawing/2014/main" id="{F70284BC-61B4-294E-9C8F-656DD8F83061}"/>
              </a:ext>
            </a:extLst>
          </p:cNvPr>
          <p:cNvSpPr>
            <a:spLocks noGrp="1"/>
          </p:cNvSpPr>
          <p:nvPr>
            <p:ph type="sldNum" sz="quarter" idx="12"/>
          </p:nvPr>
        </p:nvSpPr>
        <p:spPr/>
        <p:txBody>
          <a:bodyPr/>
          <a:lstStyle/>
          <a:p>
            <a:fld id="{16630861-4318-414B-8E21-CA5F03E7BD41}" type="slidenum">
              <a:rPr lang="en-US" smtClean="0"/>
              <a:t>8</a:t>
            </a:fld>
            <a:endParaRPr lang="en-US"/>
          </a:p>
        </p:txBody>
      </p:sp>
    </p:spTree>
    <p:extLst>
      <p:ext uri="{BB962C8B-B14F-4D97-AF65-F5344CB8AC3E}">
        <p14:creationId xmlns:p14="http://schemas.microsoft.com/office/powerpoint/2010/main" val="569826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20971-B4E0-45BA-A0EB-2393074C67B7}"/>
              </a:ext>
            </a:extLst>
          </p:cNvPr>
          <p:cNvSpPr>
            <a:spLocks noGrp="1"/>
          </p:cNvSpPr>
          <p:nvPr>
            <p:ph type="title"/>
          </p:nvPr>
        </p:nvSpPr>
        <p:spPr/>
        <p:txBody>
          <a:bodyPr/>
          <a:lstStyle/>
          <a:p>
            <a:r>
              <a:rPr lang="en-US" dirty="0"/>
              <a:t>What is a Design Process</a:t>
            </a:r>
          </a:p>
        </p:txBody>
      </p:sp>
      <p:sp>
        <p:nvSpPr>
          <p:cNvPr id="3" name="Content Placeholder 2">
            <a:extLst>
              <a:ext uri="{FF2B5EF4-FFF2-40B4-BE49-F238E27FC236}">
                <a16:creationId xmlns:a16="http://schemas.microsoft.com/office/drawing/2014/main" id="{F188708F-D8DB-4E56-ACD8-D31D6DF29A9F}"/>
              </a:ext>
            </a:extLst>
          </p:cNvPr>
          <p:cNvSpPr>
            <a:spLocks noGrp="1"/>
          </p:cNvSpPr>
          <p:nvPr>
            <p:ph idx="1"/>
          </p:nvPr>
        </p:nvSpPr>
        <p:spPr/>
        <p:txBody>
          <a:bodyPr>
            <a:normAutofit/>
          </a:bodyPr>
          <a:lstStyle/>
          <a:p>
            <a:r>
              <a:rPr lang="en-US" dirty="0"/>
              <a:t>The </a:t>
            </a:r>
            <a:r>
              <a:rPr lang="en-US" b="1" u="sng" dirty="0"/>
              <a:t>design process </a:t>
            </a:r>
            <a:r>
              <a:rPr lang="en-US" dirty="0"/>
              <a:t>is a systematic way to solve problems in order to improve our way of life.</a:t>
            </a:r>
          </a:p>
          <a:p>
            <a:endParaRPr lang="en-US" dirty="0"/>
          </a:p>
          <a:p>
            <a:r>
              <a:rPr lang="en-US" dirty="0"/>
              <a:t>Using the design process helps engineers to achieve the best possible solution to problems.</a:t>
            </a:r>
          </a:p>
        </p:txBody>
      </p:sp>
      <p:sp>
        <p:nvSpPr>
          <p:cNvPr id="4" name="Slide Number Placeholder 3">
            <a:extLst>
              <a:ext uri="{FF2B5EF4-FFF2-40B4-BE49-F238E27FC236}">
                <a16:creationId xmlns:a16="http://schemas.microsoft.com/office/drawing/2014/main" id="{760347BC-ABB4-420E-9E92-CE7D42A30D31}"/>
              </a:ext>
            </a:extLst>
          </p:cNvPr>
          <p:cNvSpPr>
            <a:spLocks noGrp="1"/>
          </p:cNvSpPr>
          <p:nvPr>
            <p:ph type="sldNum" sz="quarter" idx="12"/>
          </p:nvPr>
        </p:nvSpPr>
        <p:spPr/>
        <p:txBody>
          <a:bodyPr/>
          <a:lstStyle/>
          <a:p>
            <a:fld id="{16630861-4318-414B-8E21-CA5F03E7BD41}" type="slidenum">
              <a:rPr lang="en-US" smtClean="0"/>
              <a:t>9</a:t>
            </a:fld>
            <a:endParaRPr lang="en-US"/>
          </a:p>
        </p:txBody>
      </p:sp>
    </p:spTree>
    <p:extLst>
      <p:ext uri="{BB962C8B-B14F-4D97-AF65-F5344CB8AC3E}">
        <p14:creationId xmlns:p14="http://schemas.microsoft.com/office/powerpoint/2010/main" val="2113961078"/>
      </p:ext>
    </p:extLst>
  </p:cSld>
  <p:clrMapOvr>
    <a:masterClrMapping/>
  </p:clrMapOvr>
</p:sld>
</file>

<file path=ppt/theme/theme1.xml><?xml version="1.0" encoding="utf-8"?>
<a:theme xmlns:a="http://schemas.openxmlformats.org/drawingml/2006/main" name="WVDE_2017Theme2">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DE_2017Theme2" id="{44F0BE6C-34C6-EC46-AFE6-CDB91FC5A479}" vid="{EC7969FB-EEA3-4642-839C-4BC2186169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167D5B8A000748B89D9C4F6AFE2961" ma:contentTypeVersion="10" ma:contentTypeDescription="Create a new document." ma:contentTypeScope="" ma:versionID="b88e67de31c91c5836f3eb42d79ce39e">
  <xsd:schema xmlns:xsd="http://www.w3.org/2001/XMLSchema" xmlns:xs="http://www.w3.org/2001/XMLSchema" xmlns:p="http://schemas.microsoft.com/office/2006/metadata/properties" xmlns:ns2="7e22fc21-e0f6-47cf-ab47-38267261811d" xmlns:ns3="3e2a7e19-ca4e-4181-8796-13dab22c962a" targetNamespace="http://schemas.microsoft.com/office/2006/metadata/properties" ma:root="true" ma:fieldsID="28d09d30940ec9d0991438372ceaf95f" ns2:_="" ns3:_="">
    <xsd:import namespace="7e22fc21-e0f6-47cf-ab47-38267261811d"/>
    <xsd:import namespace="3e2a7e19-ca4e-4181-8796-13dab22c962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22fc21-e0f6-47cf-ab47-3826726181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ff1c258c-cfe4-4d0a-8fd9-d7c5ce6612f0"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2a7e19-ca4e-4181-8796-13dab22c962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e81fe024-f0c9-45ff-a282-8952c9f5ffa3}" ma:internalName="TaxCatchAll" ma:showField="CatchAllData" ma:web="3e2a7e19-ca4e-4181-8796-13dab22c96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e2a7e19-ca4e-4181-8796-13dab22c962a" xsi:nil="true"/>
    <lcf76f155ced4ddcb4097134ff3c332f xmlns="7e22fc21-e0f6-47cf-ab47-38267261811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5BBD3D9-7D37-40E8-AEB3-3F157BE2EBF6}">
  <ds:schemaRefs>
    <ds:schemaRef ds:uri="http://schemas.microsoft.com/sharepoint/v3/contenttype/forms"/>
  </ds:schemaRefs>
</ds:datastoreItem>
</file>

<file path=customXml/itemProps2.xml><?xml version="1.0" encoding="utf-8"?>
<ds:datastoreItem xmlns:ds="http://schemas.openxmlformats.org/officeDocument/2006/customXml" ds:itemID="{A86CEDB9-BE99-4550-AA47-203AFD307A87}"/>
</file>

<file path=customXml/itemProps3.xml><?xml version="1.0" encoding="utf-8"?>
<ds:datastoreItem xmlns:ds="http://schemas.openxmlformats.org/officeDocument/2006/customXml" ds:itemID="{DC2D29BC-8216-4348-8E2A-51A71D3E0C33}">
  <ds:schemaRefs>
    <ds:schemaRef ds:uri="http://schemas.microsoft.com/office/2006/metadata/properties"/>
    <ds:schemaRef ds:uri="http://schemas.microsoft.com/office/infopath/2007/PartnerControls"/>
    <ds:schemaRef ds:uri="a260fd47-0191-4496-835e-6f3fd13daad4"/>
    <ds:schemaRef ds:uri="7df619aa-5aba-4f6a-afdd-91a4c001b6b6"/>
    <ds:schemaRef ds:uri="ef461a4f-84cf-45a8-991b-02e81be1f158"/>
    <ds:schemaRef ds:uri="5a3e60b7-3b93-4cc2-9673-7300c105d1d1"/>
  </ds:schemaRefs>
</ds:datastoreItem>
</file>

<file path=docProps/app.xml><?xml version="1.0" encoding="utf-8"?>
<Properties xmlns="http://schemas.openxmlformats.org/officeDocument/2006/extended-properties" xmlns:vt="http://schemas.openxmlformats.org/officeDocument/2006/docPropsVTypes">
  <Template>WVDE_2017Theme2</Template>
  <TotalTime>409</TotalTime>
  <Words>1331</Words>
  <Application>Microsoft Office PowerPoint</Application>
  <PresentationFormat>Widescreen</PresentationFormat>
  <Paragraphs>142</Paragraphs>
  <Slides>16</Slides>
  <Notes>11</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WVDE_2017Theme2</vt:lpstr>
      <vt:lpstr>Office Theme</vt:lpstr>
      <vt:lpstr>Design Process</vt:lpstr>
      <vt:lpstr>Inquiry Lesson: The Engineering Design Process</vt:lpstr>
      <vt:lpstr>WV Adventures</vt:lpstr>
      <vt:lpstr>Vocabulary</vt:lpstr>
      <vt:lpstr>Essential Questions</vt:lpstr>
      <vt:lpstr>Inspire</vt:lpstr>
      <vt:lpstr>What is Design?</vt:lpstr>
      <vt:lpstr>Patents</vt:lpstr>
      <vt:lpstr>What is a Design Process</vt:lpstr>
      <vt:lpstr>Design Process</vt:lpstr>
      <vt:lpstr>Design, Build, Test, Peer-Review</vt:lpstr>
      <vt:lpstr>Design Brief</vt:lpstr>
      <vt:lpstr>Decision Matrix</vt:lpstr>
      <vt:lpstr>Engineering Notebook</vt:lpstr>
      <vt:lpstr>Questions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Daniels</dc:creator>
  <cp:lastModifiedBy>James Coble</cp:lastModifiedBy>
  <cp:revision>53</cp:revision>
  <dcterms:created xsi:type="dcterms:W3CDTF">2017-05-08T14:21:19Z</dcterms:created>
  <dcterms:modified xsi:type="dcterms:W3CDTF">2023-08-29T17:56:20Z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0x0101002E167D5B8A000748B89D9C4F6AFE2961</vt:lpwstr>
  </property>
</Properties>
</file>