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23"/>
  </p:notesMasterIdLst>
  <p:sldIdLst>
    <p:sldId id="256" r:id="rId6"/>
    <p:sldId id="267" r:id="rId7"/>
    <p:sldId id="285" r:id="rId8"/>
    <p:sldId id="282" r:id="rId9"/>
    <p:sldId id="257" r:id="rId10"/>
    <p:sldId id="258" r:id="rId11"/>
    <p:sldId id="259" r:id="rId12"/>
    <p:sldId id="290" r:id="rId13"/>
    <p:sldId id="260" r:id="rId14"/>
    <p:sldId id="291" r:id="rId15"/>
    <p:sldId id="292" r:id="rId16"/>
    <p:sldId id="293" r:id="rId17"/>
    <p:sldId id="294" r:id="rId18"/>
    <p:sldId id="295" r:id="rId19"/>
    <p:sldId id="296" r:id="rId20"/>
    <p:sldId id="283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5D2723-9BBC-A54A-89FF-C9A188D5218A}">
          <p14:sldIdLst>
            <p14:sldId id="256"/>
          </p14:sldIdLst>
        </p14:section>
        <p14:section name="Instructor Notes" id="{EA1E7A11-3B6D-A044-8121-57097FA1F5E3}">
          <p14:sldIdLst>
            <p14:sldId id="267"/>
          </p14:sldIdLst>
        </p14:section>
        <p14:section name="Lecture" id="{897D6D5D-C571-E646-9B9F-57A1E0174F47}">
          <p14:sldIdLst>
            <p14:sldId id="285"/>
            <p14:sldId id="282"/>
            <p14:sldId id="257"/>
            <p14:sldId id="258"/>
            <p14:sldId id="259"/>
            <p14:sldId id="290"/>
            <p14:sldId id="260"/>
            <p14:sldId id="291"/>
            <p14:sldId id="292"/>
            <p14:sldId id="293"/>
            <p14:sldId id="294"/>
            <p14:sldId id="295"/>
            <p14:sldId id="296"/>
            <p14:sldId id="283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1F3CE-32CC-4B5E-AE98-F2B7596EDCBE}" v="2" dt="2022-06-03T16:32:39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5"/>
    <p:restoredTop sz="71224" autoAdjust="0"/>
  </p:normalViewPr>
  <p:slideViewPr>
    <p:cSldViewPr snapToGrid="0" snapToObjects="1">
      <p:cViewPr varScale="1">
        <p:scale>
          <a:sx n="89" d="100"/>
          <a:sy n="89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CD718-5C9E-0F41-8F48-4EA387E4022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EE2DE-F569-CB47-AE41-C8EBB0F4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Besides the fact that Manufacturing Accounts for some 20% or more of the US GDP.  And that Manufacturing employs 18% of the US Workforce manufacturing is essential for the production of products.  Artisan/craftsman and one offs just couldn’t keep up with the pace of today.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9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Ironically people enjoy artisan work because it is unique.  The time and effort that it takes to become skilled at these crafts is appreciate in certain </a:t>
            </a:r>
            <a:r>
              <a:rPr lang="en-US" dirty="0" err="1"/>
              <a:t>communiites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76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5 Areas of Lean Manufacturing: Cost, Quality, Delivery, Safety, and Morale.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9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ROM range of 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6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52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706" y="3446397"/>
            <a:ext cx="11834447" cy="17137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Vollkorn" charset="0"/>
                <a:ea typeface="Vollkorn" charset="0"/>
                <a:cs typeface="Vollkor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1136" y="5292661"/>
            <a:ext cx="6875585" cy="41647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7328" y="584162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6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9589" y="365125"/>
            <a:ext cx="2628900" cy="5472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8529989" cy="5472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AE89-A5FB-4A70-B681-5E6399C44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17DFB-6117-4F2C-8098-70BFF8BD1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E786B-A6DD-4832-86B7-756114D3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4F86-6644-400B-A217-C098C9F2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DA813-2F9C-4BF7-844A-4FFEDA90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1DCD-9D33-47BD-A1E7-B761C75B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C081-25B8-40EA-B7F0-C34C3293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D9A6B-056B-4268-9289-54BBC21A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96B26-B0A2-4F5F-A207-DAFA5E8D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5E944-FE9B-4507-B643-8F084712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8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9876-1B96-4A12-B370-347E7F06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E28EA-E573-4D6F-8AE5-68ED9BA0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44E5F-769C-4595-B4C7-96916A58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6B35B-20A5-47FA-B89E-10352A00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18161-01AD-4DBB-A94D-D4026330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44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DDA6-21F8-4149-81BD-32F56EBD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A73DA-2C4F-4446-A492-2F80BA653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77216-CF32-4B55-964D-B4A1CF49D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4F54E-D9F8-4A37-99C9-3F32B765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50D40-18A2-42A4-AAB2-55338950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A52D-E1C2-4522-968A-56FDE633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1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62518-4249-4A69-9D4C-56F22B6C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A25FF-C49F-421D-AD3A-46631E9C0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8F651-9C51-4037-95C4-7287D92B7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AA594-8E57-463B-88CC-D67153703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952F2F-927B-4B06-BB35-4A9172FBB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7074C-E7B8-4BAD-ABB5-6BB5A5EC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42038-ACC9-425A-9650-A745BE6A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8ADA3-3304-4686-AFB7-6C96EFA2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7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EA6E-E0FF-4003-91DA-68BA69BB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EA3D7-E2E8-4189-8989-77D92811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49958-DF4F-44E3-9F65-777AB30E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E1293-383D-46D7-A250-C87EB9FD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11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3C807-A073-4F55-821D-83965D96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D3211-8A93-4571-B7D8-43E26456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F32E2-98D8-466B-A3E1-0B259B3D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6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7016-E2BE-4BAB-99AE-33032A04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CEB0-4980-4CA3-AA75-3B98B5D4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3C7A5-05E1-43C4-8455-7C24DB777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54633-F62B-45FA-8547-A0FC5BBD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73724-EF50-4A41-A071-A503BEA2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F7EDF-BB27-4B02-85A7-B342ADF5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2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BD78-0E57-4338-B6D7-A258B0CB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AD381-57CD-47E5-8AA6-380551114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96CF5C-E4BC-45F4-BAA6-30EFCD4CF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7C7C5-402D-4645-B660-FBB7815D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A3707-D517-45FC-9827-0CF8C632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943D0-9676-4A1A-BE71-20E83F48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8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417F-47AF-4713-928F-2820F439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E8F2A-A03F-4214-9409-116745EA9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2249-2A06-43FD-9465-CBE97845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9593-30A1-4A15-B44C-04BF29ED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D4816-263B-4DC4-9723-8092328B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1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0A9A0-9D18-4F6D-8E91-30A4728B4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E6D61-A94B-4DC4-A3EB-9C46C6FBD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A3931-BDD9-4DAE-93A3-35FFD902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56B45-42CE-4277-B42B-431AA2F0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8001F-1813-477A-8595-C3D04DB1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8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38" y="1709740"/>
            <a:ext cx="113933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39" y="4589466"/>
            <a:ext cx="11393350" cy="93210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585" y="1778733"/>
            <a:ext cx="54864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569" y="1778733"/>
            <a:ext cx="5484919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585" y="1681163"/>
            <a:ext cx="54860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585" y="2505075"/>
            <a:ext cx="5486033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569" y="1681163"/>
            <a:ext cx="54864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3569" y="2505075"/>
            <a:ext cx="5486403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8585" y="143746"/>
            <a:ext cx="11369903" cy="1400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457200"/>
            <a:ext cx="45727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987427"/>
            <a:ext cx="643448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477" y="2057400"/>
            <a:ext cx="45727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0" y="987429"/>
            <a:ext cx="643448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5477" y="457200"/>
            <a:ext cx="45727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477" y="2057400"/>
            <a:ext cx="45727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585" y="143746"/>
            <a:ext cx="11369903" cy="140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585" y="1723293"/>
            <a:ext cx="11369903" cy="414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6181" y="6356352"/>
            <a:ext cx="1172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Fira Sans Ultra" charset="0"/>
                <a:ea typeface="Fira Sans Ultra" charset="0"/>
                <a:cs typeface="Fira Sans Ultra" charset="0"/>
              </a:defRPr>
            </a:lvl1pPr>
          </a:lstStyle>
          <a:p>
            <a:fld id="{16630861-4318-414B-8E21-CA5F03E7B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071"/>
          </a:solidFill>
          <a:latin typeface="Vollkorn" charset="0"/>
          <a:ea typeface="Vollkorn" charset="0"/>
          <a:cs typeface="Vollkor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7BF78-3FDA-4739-B5AF-5813575E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9C182-1E06-4D46-8D38-215B71CE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F4A04-B930-4E14-B7BA-4C745CC3B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D590-0C55-4D52-A8F8-2F246DAF3E7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AF023-FD43-4F30-AF64-66A0C33CB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68F08-A21F-4E89-A149-C259D2086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this-day-in-history/toyota-founder-di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me.org/" TargetMode="External"/><Relationship Id="rId4" Type="http://schemas.openxmlformats.org/officeDocument/2006/relationships/hyperlink" Target="https://corporate.ford.com/about/histor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History of Manufacturing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0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4E1E-8499-8B4D-8736-CACCB31B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Manufacturing (Key Figure)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11EC-3256-5541-9461-C8B32E7DD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Henry Ford</a:t>
            </a:r>
          </a:p>
          <a:p>
            <a:pPr lvl="1"/>
            <a:r>
              <a:rPr lang="en-US" dirty="0"/>
              <a:t>The Assembly Line</a:t>
            </a:r>
          </a:p>
          <a:p>
            <a:pPr lvl="2"/>
            <a:r>
              <a:rPr lang="en-US" dirty="0"/>
              <a:t>Break down assembly process into smaller parts</a:t>
            </a:r>
          </a:p>
          <a:p>
            <a:pPr lvl="2"/>
            <a:r>
              <a:rPr lang="en-US" dirty="0"/>
              <a:t>Allowed for the use of unskilled labor</a:t>
            </a:r>
          </a:p>
          <a:p>
            <a:pPr lvl="1"/>
            <a:r>
              <a:rPr lang="en-US" dirty="0"/>
              <a:t>Able to increase his workers pay</a:t>
            </a:r>
          </a:p>
          <a:p>
            <a:pPr lvl="1"/>
            <a:r>
              <a:rPr lang="en-US" dirty="0"/>
              <a:t>Happy Workforce</a:t>
            </a:r>
          </a:p>
          <a:p>
            <a:pPr lvl="1"/>
            <a:r>
              <a:rPr lang="en-US" dirty="0"/>
              <a:t>Price Per Car Dropped</a:t>
            </a:r>
          </a:p>
          <a:p>
            <a:pPr lvl="1"/>
            <a:r>
              <a:rPr lang="en-US" dirty="0"/>
              <a:t>Production of the Model 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B086F-9F5D-2449-9C3C-5DB16493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5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5ED6-584B-3E41-8E63-4281B077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Manufacturing (Key Figure)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07D39-A0E8-8541-8B22-8386F8FD2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Kiichiro Toyoda</a:t>
            </a:r>
          </a:p>
          <a:p>
            <a:pPr lvl="1"/>
            <a:r>
              <a:rPr lang="en-US" dirty="0"/>
              <a:t>Lean Manufacturing: Elimination of Waste in Process</a:t>
            </a:r>
          </a:p>
          <a:p>
            <a:pPr lvl="1"/>
            <a:r>
              <a:rPr lang="en-US" dirty="0"/>
              <a:t>JIT (Just In Time): manufacturers purchased parts as they were needed</a:t>
            </a:r>
          </a:p>
          <a:p>
            <a:pPr lvl="1"/>
            <a:r>
              <a:rPr lang="en-US" dirty="0" err="1"/>
              <a:t>Kiazen</a:t>
            </a:r>
            <a:r>
              <a:rPr lang="en-US" dirty="0"/>
              <a:t>: ”Good Change.” allowed employees to give feedback and input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211FB-50D2-1340-A7EB-FE0ED7F7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B8AF-769C-5E44-8A28-0F6CB8DB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Manufacturing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3D21A-7E82-0C49-B22C-3B7B156D1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</a:t>
            </a:r>
          </a:p>
          <a:p>
            <a:r>
              <a:rPr lang="en-US" dirty="0"/>
              <a:t>Hands Off Manufacturing Lowers Risk</a:t>
            </a:r>
          </a:p>
          <a:p>
            <a:endParaRPr lang="en-US" dirty="0"/>
          </a:p>
          <a:p>
            <a:r>
              <a:rPr lang="en-US" dirty="0"/>
              <a:t>ASRS: moves material between storage compartments (</a:t>
            </a:r>
            <a:r>
              <a:rPr lang="en-US" dirty="0" err="1"/>
              <a:t>carvana</a:t>
            </a:r>
            <a:r>
              <a:rPr lang="en-US" dirty="0"/>
              <a:t>)</a:t>
            </a:r>
          </a:p>
          <a:p>
            <a:r>
              <a:rPr lang="en-US" dirty="0"/>
              <a:t>AGV: these vehicles navigate within static environments.  (Toyota Plant)</a:t>
            </a:r>
          </a:p>
          <a:p>
            <a:r>
              <a:rPr lang="en-US" dirty="0"/>
              <a:t>AI: Machines Learning From Experience.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5FB5-9A04-3F4F-87B5-98C7DE67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0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ABDA1-57AE-4147-9C98-02A6D45A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Manufacturing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934E-C8CD-A544-A77E-09F8F8F78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Manufacturing is Customer Centered</a:t>
            </a:r>
          </a:p>
          <a:p>
            <a:r>
              <a:rPr lang="en-US" dirty="0"/>
              <a:t>Is driven by people and teamwork</a:t>
            </a:r>
          </a:p>
          <a:p>
            <a:r>
              <a:rPr lang="en-US" dirty="0"/>
              <a:t>Requires a shared knowledge and skills</a:t>
            </a:r>
          </a:p>
          <a:p>
            <a:r>
              <a:rPr lang="en-US" dirty="0"/>
              <a:t>Relies heavily on resources and responsibilities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F812A-2D9D-5F40-BE6B-1D5093E8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6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48E2C-D50F-8F4B-9C30-129AB1DD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Manufacturing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F94FC-B712-4544-B869-9CBAF5763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Flexible Manufacturing:</a:t>
            </a:r>
          </a:p>
          <a:p>
            <a:pPr lvl="1"/>
            <a:r>
              <a:rPr lang="en-US" dirty="0"/>
              <a:t>Adapts to changing needs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Six Sigma</a:t>
            </a:r>
            <a:r>
              <a:rPr lang="en-US" dirty="0"/>
              <a:t>: increase production while minimizing number of defects. </a:t>
            </a:r>
          </a:p>
          <a:p>
            <a:pPr marL="457200" lvl="1" indent="0">
              <a:buNone/>
            </a:pPr>
            <a:r>
              <a:rPr lang="en-US" dirty="0"/>
              <a:t>	Fewer than 3.4 defects per million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B954D-7DF4-1B4D-996D-7783AC84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8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0302-98DC-2141-B40D-D539E97F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Manufacturing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B98F3-6A01-1047-9665-D31DBF308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Prototyping</a:t>
            </a:r>
          </a:p>
          <a:p>
            <a:pPr lvl="1"/>
            <a:r>
              <a:rPr lang="en-US" dirty="0"/>
              <a:t>Can be made from computer model (3D Print , CNC Mill/Lathe, SLS, FDM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 err="1"/>
              <a:t>Workcells</a:t>
            </a:r>
            <a:endParaRPr lang="en-US" dirty="0"/>
          </a:p>
          <a:p>
            <a:r>
              <a:rPr lang="en-US" dirty="0"/>
              <a:t>Work Envelopes</a:t>
            </a:r>
          </a:p>
          <a:p>
            <a:pPr lvl="1"/>
            <a:r>
              <a:rPr lang="en-US" dirty="0"/>
              <a:t>Robots ROM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6AB0E-98C4-C140-98C5-E22E7DDC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75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AB5DC-957B-45E3-863B-28124B5F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52E3-EAEF-456B-938C-042CCEE6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artisans not the best option to produce parts for your engines motor?</a:t>
            </a:r>
          </a:p>
          <a:p>
            <a:endParaRPr lang="en-US" dirty="0"/>
          </a:p>
          <a:p>
            <a:r>
              <a:rPr lang="en-US" dirty="0"/>
              <a:t>How could you utilize </a:t>
            </a:r>
            <a:r>
              <a:rPr lang="en-US" dirty="0" err="1"/>
              <a:t>Kiazen</a:t>
            </a:r>
            <a:r>
              <a:rPr lang="en-US" dirty="0"/>
              <a:t> to improve something in your daily life?</a:t>
            </a:r>
          </a:p>
          <a:p>
            <a:endParaRPr lang="en-US" dirty="0"/>
          </a:p>
          <a:p>
            <a:r>
              <a:rPr lang="en-US" dirty="0"/>
              <a:t>What was the Jervis B. Webb Company?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323B-BFD2-4210-83EF-28E5CBA0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4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426A-A29A-4CAB-A571-BDF28493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0F02-2C71-4A41-81BC-2D45751F8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A&amp;E Television Networks. (2009, November 13). </a:t>
            </a:r>
            <a:r>
              <a:rPr lang="en-US" i="1" dirty="0"/>
              <a:t>Kiichiro Toyoda, founder of the Toyota Motor Corporation, dies</a:t>
            </a:r>
            <a:r>
              <a:rPr lang="en-US" dirty="0"/>
              <a:t>. </a:t>
            </a:r>
            <a:r>
              <a:rPr lang="en-US" dirty="0" err="1"/>
              <a:t>History.com</a:t>
            </a:r>
            <a:r>
              <a:rPr lang="en-US" dirty="0"/>
              <a:t>. Retrieved March 1, 2022, from </a:t>
            </a:r>
            <a:r>
              <a:rPr lang="en-US" dirty="0">
                <a:hlinkClick r:id="rId3"/>
              </a:rPr>
              <a:t>https://www.history.com/this-day-in-history/toyota-founder-dies</a:t>
            </a:r>
            <a:r>
              <a:rPr lang="en-US" dirty="0"/>
              <a:t>   </a:t>
            </a:r>
          </a:p>
          <a:p>
            <a:endParaRPr lang="en-US" i="1" dirty="0"/>
          </a:p>
          <a:p>
            <a:r>
              <a:rPr lang="en-US" i="1" dirty="0"/>
              <a:t>Our history</a:t>
            </a:r>
            <a:r>
              <a:rPr lang="en-US" dirty="0"/>
              <a:t>. Ford Corporate. (n.d.). Retrieved March 1, 2022, from </a:t>
            </a:r>
            <a:r>
              <a:rPr lang="en-US" dirty="0">
                <a:hlinkClick r:id="rId4"/>
              </a:rPr>
              <a:t>https://corporate.ford.com/about/history.html</a:t>
            </a:r>
            <a:r>
              <a:rPr lang="en-US" dirty="0"/>
              <a:t>  </a:t>
            </a:r>
          </a:p>
          <a:p>
            <a:endParaRPr lang="en-US" dirty="0"/>
          </a:p>
          <a:p>
            <a:r>
              <a:rPr lang="en-US" dirty="0"/>
              <a:t>SME. (n.d.). Retrieved March 1, 2022, from </a:t>
            </a:r>
            <a:r>
              <a:rPr lang="en-US" dirty="0">
                <a:hlinkClick r:id="rId5"/>
              </a:rPr>
              <a:t>https://www.sme.org/</a:t>
            </a:r>
            <a:r>
              <a:rPr lang="en-US" dirty="0"/>
              <a:t> 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C84A2-4DB0-4893-B29C-5D714A9F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9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0FAB-6376-437E-8012-F43C3EB1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Inquiry Lesson: History of Manufacturing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D1449-EAC9-4632-9DC0-BA9F9B84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the History of Manufacturing: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Teachers might choose to show any number of historical manufacturing events</a:t>
            </a:r>
          </a:p>
          <a:p>
            <a:pPr marL="914400" lvl="2" indent="0">
              <a:buNone/>
            </a:pP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will introduce </a:t>
            </a:r>
            <a:r>
              <a:rPr lang="en-US" sz="2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Airplane Manufacturing Challenge</a:t>
            </a:r>
            <a:endParaRPr lang="en-US" sz="2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form teams of 3-4.  </a:t>
            </a:r>
            <a:r>
              <a:rPr lang="en-US" sz="2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Design, Build, Test, and Redesign their Airplane Building Skills</a:t>
            </a:r>
            <a:r>
              <a:rPr lang="en-US" sz="2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09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7A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4E7A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D4F5F77-2056-4D19-B761-B29C03AF0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en-US" sz="5800">
                <a:solidFill>
                  <a:srgbClr val="4E7A6B"/>
                </a:solidFill>
              </a:rPr>
              <a:t>WV Adventures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40965-DEAD-4CE6-AD46-3F24A4169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E7A6B"/>
                </a:solidFill>
              </a:rPr>
              <a:t>Manufacturing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284B4BA-8D40-F841-9501-EBA5F5F5F7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775" b="16775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6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EE539-354F-4F63-BE18-67AA927D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8F241-4F1B-4A52-9226-E09A167C2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Artisans</a:t>
            </a:r>
          </a:p>
          <a:p>
            <a:r>
              <a:rPr lang="en-US" dirty="0"/>
              <a:t>Lean Manufacturing</a:t>
            </a:r>
          </a:p>
          <a:p>
            <a:r>
              <a:rPr lang="en-US" dirty="0"/>
              <a:t>Automatic Storage and Retrieval Systems (ASRS)</a:t>
            </a:r>
          </a:p>
          <a:p>
            <a:r>
              <a:rPr lang="en-US" dirty="0"/>
              <a:t>Automated Guided Vehicles (AGV)</a:t>
            </a:r>
          </a:p>
          <a:p>
            <a:r>
              <a:rPr lang="en-US" dirty="0"/>
              <a:t>Artificial Intelligence (AI)</a:t>
            </a:r>
          </a:p>
          <a:p>
            <a:r>
              <a:rPr lang="en-US" dirty="0"/>
              <a:t>Flexible Manufacturing</a:t>
            </a:r>
          </a:p>
          <a:p>
            <a:r>
              <a:rPr lang="en-US" dirty="0"/>
              <a:t>Kaizen</a:t>
            </a:r>
          </a:p>
          <a:p>
            <a:r>
              <a:rPr lang="en-US" dirty="0"/>
              <a:t>Just In Time Manufacturing</a:t>
            </a:r>
          </a:p>
          <a:p>
            <a:r>
              <a:rPr lang="en-US" dirty="0"/>
              <a:t>6 sigma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17BDF-3D24-47E0-85B1-0D22D004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C75B-260E-4C0C-9C33-218FABAB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5BFAF-2F8A-49EE-8299-D7CB6E9E4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have manufacturing processes made the creation of goods more efficient?</a:t>
            </a:r>
          </a:p>
          <a:p>
            <a:r>
              <a:rPr lang="en-US" dirty="0"/>
              <a:t>How has manufacturing affected the economy?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0F996-970E-46D8-9007-DB0F3E2C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9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09C1D-FA14-4E6B-B722-CBA351D0C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E0DBB-1C5D-4FDB-961A-1FC662AB7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“Don’t find </a:t>
            </a:r>
            <a:r>
              <a:rPr lang="en-US" b="1" dirty="0"/>
              <a:t>fault</a:t>
            </a:r>
            <a:r>
              <a:rPr lang="en-US" dirty="0"/>
              <a:t>, find a </a:t>
            </a:r>
            <a:r>
              <a:rPr lang="en-US" b="1" dirty="0"/>
              <a:t>remedy</a:t>
            </a:r>
            <a:r>
              <a:rPr lang="en-US" dirty="0"/>
              <a:t>; anybody can </a:t>
            </a:r>
            <a:r>
              <a:rPr lang="en-US" b="1" dirty="0"/>
              <a:t>complain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Henry Ford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C9538-3515-4036-B1DC-E6EE65BC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3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9E91-9A94-42A1-A44F-ABA193D2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Manufacture?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0F36B-AEF3-42F9-9B54-AEDB2B13A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79376-FF8D-4D1E-ADD2-231EB4EA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7497-D604-834F-A008-60533D7F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Manufacturing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546B7-F1C2-2241-B3FC-4B13C24E2F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Artisans are skilled in making a specific product.  </a:t>
            </a:r>
          </a:p>
          <a:p>
            <a:r>
              <a:rPr lang="en-US" dirty="0"/>
              <a:t>Each item that they make is often one at a time and not without unique imperfections.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22412-992B-004A-B70B-8253A79F9A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 see artisans today as active hobbyists.</a:t>
            </a:r>
          </a:p>
          <a:p>
            <a:r>
              <a:rPr lang="en-US" dirty="0"/>
              <a:t>There is still a demand for these types of merchandise.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284BC-61B4-294E-9C8F-656DD8F8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26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20971-B4E0-45BA-A0EB-2393074C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Manufacturing (Key Figure)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8708F-D8DB-4E56-ACD8-D31D6DF2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 Whitney</a:t>
            </a:r>
          </a:p>
          <a:p>
            <a:pPr lvl="1"/>
            <a:r>
              <a:rPr lang="en-US" dirty="0"/>
              <a:t>Famous for the Cotton Gin</a:t>
            </a:r>
          </a:p>
          <a:p>
            <a:pPr lvl="1"/>
            <a:r>
              <a:rPr lang="en-US" dirty="0"/>
              <a:t>Invention of Milling Machines</a:t>
            </a:r>
          </a:p>
          <a:p>
            <a:pPr lvl="1"/>
            <a:r>
              <a:rPr lang="en-US" dirty="0"/>
              <a:t>Produced the Idea of “Interchangeable Parts.”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Believed that factory workers should be treated with respect.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347BC-ABB4-420E-9E92-CE7D42A3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61078"/>
      </p:ext>
    </p:extLst>
  </p:cSld>
  <p:clrMapOvr>
    <a:masterClrMapping/>
  </p:clrMapOvr>
</p:sld>
</file>

<file path=ppt/theme/theme1.xml><?xml version="1.0" encoding="utf-8"?>
<a:theme xmlns:a="http://schemas.openxmlformats.org/drawingml/2006/main" name="WVDE_2017Theme2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DE_2017Theme2" id="{44F0BE6C-34C6-EC46-AFE6-CDB91FC5A479}" vid="{EC7969FB-EEA3-4642-839C-4BC2186169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0B2D0C72D7340A25FAA08CB86BFED" ma:contentTypeVersion="4" ma:contentTypeDescription="Create a new document." ma:contentTypeScope="" ma:versionID="42db2c6dcd5e088c949fae91f5e6e3bf">
  <xsd:schema xmlns:xsd="http://www.w3.org/2001/XMLSchema" xmlns:xs="http://www.w3.org/2001/XMLSchema" xmlns:p="http://schemas.microsoft.com/office/2006/metadata/properties" xmlns:ns2="13feddb5-ddbe-4220-817d-c5e293596d5b" targetNamespace="http://schemas.microsoft.com/office/2006/metadata/properties" ma:root="true" ma:fieldsID="e1387604497f12a5eae15e52397f5c57" ns2:_="">
    <xsd:import namespace="13feddb5-ddbe-4220-817d-c5e293596d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eddb5-ddbe-4220-817d-c5e293596d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27CE51-9F1E-4A72-95A5-FA9756538565}"/>
</file>

<file path=customXml/itemProps2.xml><?xml version="1.0" encoding="utf-8"?>
<ds:datastoreItem xmlns:ds="http://schemas.openxmlformats.org/officeDocument/2006/customXml" ds:itemID="{B0B90482-0615-4471-A935-811E7E775340}">
  <ds:schemaRefs>
    <ds:schemaRef ds:uri="http://schemas.microsoft.com/office/2006/metadata/properties"/>
    <ds:schemaRef ds:uri="http://schemas.microsoft.com/office/infopath/2007/PartnerControls"/>
    <ds:schemaRef ds:uri="5a3e60b7-3b93-4cc2-9673-7300c105d1d1"/>
    <ds:schemaRef ds:uri="ef461a4f-84cf-45a8-991b-02e81be1f158"/>
  </ds:schemaRefs>
</ds:datastoreItem>
</file>

<file path=customXml/itemProps3.xml><?xml version="1.0" encoding="utf-8"?>
<ds:datastoreItem xmlns:ds="http://schemas.openxmlformats.org/officeDocument/2006/customXml" ds:itemID="{DD503034-A167-4BF6-B113-2EBFE38E4D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WVDE_2017Theme2</Template>
  <TotalTime>449</TotalTime>
  <Words>684</Words>
  <Application>Microsoft Office PowerPoint</Application>
  <PresentationFormat>Widescreen</PresentationFormat>
  <Paragraphs>123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WVDE_2017Theme2</vt:lpstr>
      <vt:lpstr>Office Theme</vt:lpstr>
      <vt:lpstr>History of Manufacturing</vt:lpstr>
      <vt:lpstr>Inquiry Lesson: History of Manufacturing</vt:lpstr>
      <vt:lpstr>WV Adventures</vt:lpstr>
      <vt:lpstr>Vocabulary</vt:lpstr>
      <vt:lpstr>Essential Questions</vt:lpstr>
      <vt:lpstr>Inspire</vt:lpstr>
      <vt:lpstr>Why do we Manufacture?</vt:lpstr>
      <vt:lpstr>History of Manufacturing</vt:lpstr>
      <vt:lpstr>History of Manufacturing (Key Figure)</vt:lpstr>
      <vt:lpstr>History of Manufacturing (Key Figure)</vt:lpstr>
      <vt:lpstr>History of Manufacturing (Key Figure)</vt:lpstr>
      <vt:lpstr>Manufacturing Now</vt:lpstr>
      <vt:lpstr>Manufacturing Now</vt:lpstr>
      <vt:lpstr>Manufacturing Now</vt:lpstr>
      <vt:lpstr>Manufacturing Now</vt:lpstr>
      <vt:lpstr>Questions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Daniels</dc:creator>
  <cp:lastModifiedBy>James Coble</cp:lastModifiedBy>
  <cp:revision>58</cp:revision>
  <dcterms:created xsi:type="dcterms:W3CDTF">2017-05-08T14:21:19Z</dcterms:created>
  <dcterms:modified xsi:type="dcterms:W3CDTF">2023-08-29T14:01:47Z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0x010100A0B0B2D0C72D7340A25FAA08CB86BFED</vt:lpwstr>
  </property>
</Properties>
</file>