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9" r:id="rId6"/>
    <p:sldId id="258" r:id="rId7"/>
    <p:sldId id="263" r:id="rId8"/>
    <p:sldId id="257" r:id="rId9"/>
    <p:sldId id="260" r:id="rId10"/>
    <p:sldId id="261" r:id="rId11"/>
    <p:sldId id="264"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through the images is to grab from the BIG4.  We have a Mechanical, Civil, Chemical, and Electrical image below left to right.  No matter the type where you work and what you wear will vary from place to place. </a:t>
            </a:r>
          </a:p>
        </p:txBody>
      </p:sp>
      <p:sp>
        <p:nvSpPr>
          <p:cNvPr id="4" name="Slide Number Placeholder 3"/>
          <p:cNvSpPr>
            <a:spLocks noGrp="1"/>
          </p:cNvSpPr>
          <p:nvPr>
            <p:ph type="sldNum" sz="quarter" idx="5"/>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368391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 Apply, Create, Use.</a:t>
            </a:r>
          </a:p>
          <a:p>
            <a:endParaRPr lang="en-US" dirty="0"/>
          </a:p>
          <a:p>
            <a:r>
              <a:rPr lang="en-US" dirty="0"/>
              <a:t>Engineers identify problems worth solving, apply principles of brainstorming in order to come about plausible solutions to said problem, create prototypes of said potential solutions, and then Use or test those solutions and receive feedback in order to improve upon their designs. </a:t>
            </a:r>
          </a:p>
        </p:txBody>
      </p:sp>
      <p:sp>
        <p:nvSpPr>
          <p:cNvPr id="4" name="Slide Number Placeholder 3"/>
          <p:cNvSpPr>
            <a:spLocks noGrp="1"/>
          </p:cNvSpPr>
          <p:nvPr>
            <p:ph type="sldNum" sz="quarter" idx="5"/>
          </p:nvPr>
        </p:nvSpPr>
        <p:spPr/>
        <p:txBody>
          <a:bodyPr/>
          <a:lstStyle/>
          <a:p>
            <a:fld id="{C2AEE2DE-F569-CB47-AE41-C8EBB0F45B6F}" type="slidenum">
              <a:rPr lang="en-US" smtClean="0"/>
              <a:t>3</a:t>
            </a:fld>
            <a:endParaRPr lang="en-US"/>
          </a:p>
        </p:txBody>
      </p:sp>
    </p:spTree>
    <p:extLst>
      <p:ext uri="{BB962C8B-B14F-4D97-AF65-F5344CB8AC3E}">
        <p14:creationId xmlns:p14="http://schemas.microsoft.com/office/powerpoint/2010/main" val="268361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EE2DE-F569-CB47-AE41-C8EBB0F45B6F}" type="slidenum">
              <a:rPr lang="en-US" smtClean="0"/>
              <a:t>4</a:t>
            </a:fld>
            <a:endParaRPr lang="en-US"/>
          </a:p>
        </p:txBody>
      </p:sp>
    </p:spTree>
    <p:extLst>
      <p:ext uri="{BB962C8B-B14F-4D97-AF65-F5344CB8AC3E}">
        <p14:creationId xmlns:p14="http://schemas.microsoft.com/office/powerpoint/2010/main" val="414262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Notebooks are Legal Documents that record both thoughts and processes in a Chronological order signed by both designer and some one to corroborate that design (a witness).  Each page is met with some notice of proprietary nature and there are many techniques used within the notebook to assure that the document has not been  </a:t>
            </a:r>
          </a:p>
        </p:txBody>
      </p:sp>
      <p:sp>
        <p:nvSpPr>
          <p:cNvPr id="4" name="Slide Number Placeholder 3"/>
          <p:cNvSpPr>
            <a:spLocks noGrp="1"/>
          </p:cNvSpPr>
          <p:nvPr>
            <p:ph type="sldNum" sz="quarter" idx="5"/>
          </p:nvPr>
        </p:nvSpPr>
        <p:spPr/>
        <p:txBody>
          <a:bodyPr/>
          <a:lstStyle/>
          <a:p>
            <a:fld id="{C2AEE2DE-F569-CB47-AE41-C8EBB0F45B6F}" type="slidenum">
              <a:rPr lang="en-US" smtClean="0"/>
              <a:t>5</a:t>
            </a:fld>
            <a:endParaRPr lang="en-US"/>
          </a:p>
        </p:txBody>
      </p:sp>
    </p:spTree>
    <p:extLst>
      <p:ext uri="{BB962C8B-B14F-4D97-AF65-F5344CB8AC3E}">
        <p14:creationId xmlns:p14="http://schemas.microsoft.com/office/powerpoint/2010/main" val="118124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guess what they think these objects below are and why they think that is what they are.. Apply Form v Function discussion. </a:t>
            </a:r>
          </a:p>
          <a:p>
            <a:endParaRPr lang="en-US" dirty="0"/>
          </a:p>
          <a:p>
            <a:r>
              <a:rPr lang="en-US" dirty="0"/>
              <a:t>Then let them have the answer:</a:t>
            </a:r>
            <a:br>
              <a:rPr lang="en-US" dirty="0"/>
            </a:br>
            <a:r>
              <a:rPr lang="en-US" dirty="0"/>
              <a:t>Left to right: </a:t>
            </a:r>
          </a:p>
          <a:p>
            <a:r>
              <a:rPr lang="en-US" dirty="0"/>
              <a:t>Telephone</a:t>
            </a:r>
          </a:p>
          <a:p>
            <a:r>
              <a:rPr lang="en-US" dirty="0"/>
              <a:t>Toothbrush</a:t>
            </a:r>
          </a:p>
          <a:p>
            <a:r>
              <a:rPr lang="en-US" dirty="0"/>
              <a:t>Game Controller</a:t>
            </a:r>
          </a:p>
          <a:p>
            <a:r>
              <a:rPr lang="en-US" dirty="0"/>
              <a:t>Car</a:t>
            </a:r>
          </a:p>
          <a:p>
            <a:endParaRPr lang="en-US" dirty="0"/>
          </a:p>
          <a:p>
            <a:r>
              <a:rPr lang="en-US" dirty="0"/>
              <a:t>Have them think about these objects/varieties of these objects that exist today and how they meet a human need.  (focus: why does a phone look like it does today?  Why would a tooth brush need that shape and a padded handle?</a:t>
            </a:r>
          </a:p>
          <a:p>
            <a:endParaRPr lang="en-US" dirty="0"/>
          </a:p>
        </p:txBody>
      </p:sp>
      <p:sp>
        <p:nvSpPr>
          <p:cNvPr id="4" name="Slide Number Placeholder 3"/>
          <p:cNvSpPr>
            <a:spLocks noGrp="1"/>
          </p:cNvSpPr>
          <p:nvPr>
            <p:ph type="sldNum" sz="quarter" idx="5"/>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93411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students are aware of the Smartboard and have seen them in a classroom over the course of their educational lives.  The Promethean Board is a lit panel that has taken Smartboard principles and innovated to meet certain instructional needs. </a:t>
            </a:r>
          </a:p>
        </p:txBody>
      </p:sp>
      <p:sp>
        <p:nvSpPr>
          <p:cNvPr id="4" name="Slide Number Placeholder 3"/>
          <p:cNvSpPr>
            <a:spLocks noGrp="1"/>
          </p:cNvSpPr>
          <p:nvPr>
            <p:ph type="sldNum" sz="quarter" idx="5"/>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415795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right.net/do-you-know-the-toothbrush-history.html" TargetMode="External"/><Relationship Id="rId7" Type="http://schemas.openxmlformats.org/officeDocument/2006/relationships/hyperlink" Target="https://www.pinterest.at/pin/793478028084839936/" TargetMode="External"/><Relationship Id="rId2" Type="http://schemas.openxmlformats.org/officeDocument/2006/relationships/hyperlink" Target="http://historicindianapolis.com/wp-content/uploads/2013/07/1876.Centennial.Transmitter.jpg" TargetMode="External"/><Relationship Id="rId1" Type="http://schemas.openxmlformats.org/officeDocument/2006/relationships/slideLayout" Target="../slideLayouts/slideLayout2.xml"/><Relationship Id="rId6" Type="http://schemas.openxmlformats.org/officeDocument/2006/relationships/hyperlink" Target="https://carnegiestemgirls.org/stem-resources/careers/electrical-engineer/" TargetMode="External"/><Relationship Id="rId5" Type="http://schemas.openxmlformats.org/officeDocument/2006/relationships/hyperlink" Target="https://www.livescience.com/37538-who-invented-the-car.html" TargetMode="External"/><Relationship Id="rId4" Type="http://schemas.openxmlformats.org/officeDocument/2006/relationships/hyperlink" Target="https://www.brown.edu/Departments/Joukowsky_Institute/courses/13things/7643.html#:~:text=The%20Magnavox%20Odyssey%2C%20which%20began,motion%20(Douglas%2C%2020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 Can Be An Engineer</a:t>
            </a:r>
          </a:p>
        </p:txBody>
      </p:sp>
      <p:sp>
        <p:nvSpPr>
          <p:cNvPr id="3" name="Subtitle 2"/>
          <p:cNvSpPr>
            <a:spLocks noGrp="1"/>
          </p:cNvSpPr>
          <p:nvPr>
            <p:ph type="subTitle" idx="1"/>
          </p:nvPr>
        </p:nvSpPr>
        <p:spPr/>
        <p:txBody>
          <a:bodyPr>
            <a:normAutofit lnSpcReduction="10000"/>
          </a:bodyPr>
          <a:lstStyle/>
          <a:p>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2690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0CA7-4914-47F6-B6EB-77B880026A22}"/>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9FCBF1A5-0681-43F6-B173-0705A51EEFCD}"/>
              </a:ext>
            </a:extLst>
          </p:cNvPr>
          <p:cNvSpPr>
            <a:spLocks noGrp="1"/>
          </p:cNvSpPr>
          <p:nvPr>
            <p:ph idx="1"/>
          </p:nvPr>
        </p:nvSpPr>
        <p:spPr/>
        <p:txBody>
          <a:bodyPr/>
          <a:lstStyle/>
          <a:p>
            <a:r>
              <a:rPr lang="en-US" dirty="0"/>
              <a:t>What is an Engineer?</a:t>
            </a:r>
          </a:p>
          <a:p>
            <a:r>
              <a:rPr lang="en-US" dirty="0"/>
              <a:t>What does an Engineer do?</a:t>
            </a:r>
          </a:p>
          <a:p>
            <a:r>
              <a:rPr lang="en-US" dirty="0"/>
              <a:t>What is the difference between innovation and invention?</a:t>
            </a:r>
          </a:p>
          <a:p>
            <a:pPr marL="0" indent="0">
              <a:buNone/>
            </a:pPr>
            <a:endParaRPr lang="en-US" dirty="0"/>
          </a:p>
        </p:txBody>
      </p:sp>
      <p:sp>
        <p:nvSpPr>
          <p:cNvPr id="4" name="Slide Number Placeholder 3">
            <a:extLst>
              <a:ext uri="{FF2B5EF4-FFF2-40B4-BE49-F238E27FC236}">
                <a16:creationId xmlns:a16="http://schemas.microsoft.com/office/drawing/2014/main" id="{55D19F24-E367-4D2A-992D-EF8541280C64}"/>
              </a:ext>
            </a:extLst>
          </p:cNvPr>
          <p:cNvSpPr>
            <a:spLocks noGrp="1"/>
          </p:cNvSpPr>
          <p:nvPr>
            <p:ph type="sldNum" sz="quarter" idx="12"/>
          </p:nvPr>
        </p:nvSpPr>
        <p:spPr/>
        <p:txBody>
          <a:bodyPr/>
          <a:lstStyle/>
          <a:p>
            <a:fld id="{16630861-4318-414B-8E21-CA5F03E7BD41}" type="slidenum">
              <a:rPr lang="en-US" smtClean="0"/>
              <a:t>2</a:t>
            </a:fld>
            <a:endParaRPr lang="en-US"/>
          </a:p>
        </p:txBody>
      </p:sp>
      <p:pic>
        <p:nvPicPr>
          <p:cNvPr id="3074" name="Picture 2" descr="Australia needs more engineers. And more of them need to be women">
            <a:extLst>
              <a:ext uri="{FF2B5EF4-FFF2-40B4-BE49-F238E27FC236}">
                <a16:creationId xmlns:a16="http://schemas.microsoft.com/office/drawing/2014/main" id="{97A73367-7D5B-45E4-9ABA-52892BC21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5" y="3798277"/>
            <a:ext cx="2803855" cy="15828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Makes A Good Engineer? | Skills Needed For Engineering">
            <a:extLst>
              <a:ext uri="{FF2B5EF4-FFF2-40B4-BE49-F238E27FC236}">
                <a16:creationId xmlns:a16="http://schemas.microsoft.com/office/drawing/2014/main" id="{324FAFD5-CE2A-4A25-A078-D7B0EF077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185" y="3763647"/>
            <a:ext cx="2803855" cy="16174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emical Engineering | DiscoverE Engineering">
            <a:extLst>
              <a:ext uri="{FF2B5EF4-FFF2-40B4-BE49-F238E27FC236}">
                <a16:creationId xmlns:a16="http://schemas.microsoft.com/office/drawing/2014/main" id="{F35E8BEC-FF44-441D-84C7-BA6B4928B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7940" y="3763646"/>
            <a:ext cx="2374836" cy="16465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lectrical Engineer - Carnegie STEM Girls">
            <a:extLst>
              <a:ext uri="{FF2B5EF4-FFF2-40B4-BE49-F238E27FC236}">
                <a16:creationId xmlns:a16="http://schemas.microsoft.com/office/drawing/2014/main" id="{24525DA7-D698-4F14-B4D0-2358CA98F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0390" y="3763647"/>
            <a:ext cx="2474403" cy="164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3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1EB2-46D1-428A-9632-27C0F3DA4549}"/>
              </a:ext>
            </a:extLst>
          </p:cNvPr>
          <p:cNvSpPr>
            <a:spLocks noGrp="1"/>
          </p:cNvSpPr>
          <p:nvPr>
            <p:ph type="title"/>
          </p:nvPr>
        </p:nvSpPr>
        <p:spPr/>
        <p:txBody>
          <a:bodyPr/>
          <a:lstStyle/>
          <a:p>
            <a:r>
              <a:rPr lang="en-US" dirty="0"/>
              <a:t>Engineers</a:t>
            </a:r>
          </a:p>
        </p:txBody>
      </p:sp>
      <p:sp>
        <p:nvSpPr>
          <p:cNvPr id="3" name="Content Placeholder 2">
            <a:extLst>
              <a:ext uri="{FF2B5EF4-FFF2-40B4-BE49-F238E27FC236}">
                <a16:creationId xmlns:a16="http://schemas.microsoft.com/office/drawing/2014/main" id="{000C7873-DC96-4507-860D-4E5CE2E2A1F9}"/>
              </a:ext>
            </a:extLst>
          </p:cNvPr>
          <p:cNvSpPr>
            <a:spLocks noGrp="1"/>
          </p:cNvSpPr>
          <p:nvPr>
            <p:ph idx="1"/>
          </p:nvPr>
        </p:nvSpPr>
        <p:spPr/>
        <p:txBody>
          <a:bodyPr/>
          <a:lstStyle/>
          <a:p>
            <a:r>
              <a:rPr lang="en-US" dirty="0">
                <a:solidFill>
                  <a:srgbClr val="FF0000"/>
                </a:solidFill>
              </a:rPr>
              <a:t>Science</a:t>
            </a:r>
            <a:r>
              <a:rPr lang="en-US" dirty="0"/>
              <a:t>, </a:t>
            </a:r>
            <a:r>
              <a:rPr lang="en-US" dirty="0">
                <a:solidFill>
                  <a:srgbClr val="FF0000"/>
                </a:solidFill>
              </a:rPr>
              <a:t>Mathematics</a:t>
            </a:r>
            <a:r>
              <a:rPr lang="en-US" dirty="0"/>
              <a:t>, </a:t>
            </a:r>
            <a:r>
              <a:rPr lang="en-US" dirty="0">
                <a:solidFill>
                  <a:srgbClr val="FF0000"/>
                </a:solidFill>
              </a:rPr>
              <a:t>Technology</a:t>
            </a:r>
            <a:r>
              <a:rPr lang="en-US" dirty="0"/>
              <a:t>, and </a:t>
            </a:r>
            <a:r>
              <a:rPr lang="en-US" dirty="0">
                <a:solidFill>
                  <a:srgbClr val="FF0000"/>
                </a:solidFill>
              </a:rPr>
              <a:t>Engineering</a:t>
            </a:r>
            <a:r>
              <a:rPr lang="en-US" dirty="0"/>
              <a:t> are connected.</a:t>
            </a:r>
          </a:p>
          <a:p>
            <a:pPr marL="0" indent="0">
              <a:buNone/>
            </a:pPr>
            <a:endParaRPr lang="en-US" dirty="0"/>
          </a:p>
          <a:p>
            <a:r>
              <a:rPr lang="en-US" dirty="0"/>
              <a:t>Engineering is the </a:t>
            </a:r>
            <a:r>
              <a:rPr lang="en-US" u="sng" dirty="0">
                <a:solidFill>
                  <a:srgbClr val="FF0000"/>
                </a:solidFill>
              </a:rPr>
              <a:t>application</a:t>
            </a:r>
            <a:r>
              <a:rPr lang="en-US" dirty="0"/>
              <a:t> of Science and Math </a:t>
            </a:r>
          </a:p>
          <a:p>
            <a:r>
              <a:rPr lang="en-US" dirty="0"/>
              <a:t>Technology is </a:t>
            </a:r>
            <a:r>
              <a:rPr lang="en-US" u="sng" dirty="0">
                <a:solidFill>
                  <a:srgbClr val="FF0000"/>
                </a:solidFill>
              </a:rPr>
              <a:t>created</a:t>
            </a:r>
            <a:r>
              <a:rPr lang="en-US" dirty="0"/>
              <a:t> by Engineers</a:t>
            </a:r>
          </a:p>
          <a:p>
            <a:r>
              <a:rPr lang="en-US" dirty="0"/>
              <a:t>Scientists </a:t>
            </a:r>
            <a:r>
              <a:rPr lang="en-US" u="sng" dirty="0">
                <a:solidFill>
                  <a:srgbClr val="FF0000"/>
                </a:solidFill>
              </a:rPr>
              <a:t>use</a:t>
            </a:r>
            <a:r>
              <a:rPr lang="en-US" dirty="0"/>
              <a:t> Technology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2E947D2-D6A3-4A5C-B951-28D74907ECFD}"/>
              </a:ext>
            </a:extLst>
          </p:cNvPr>
          <p:cNvSpPr>
            <a:spLocks noGrp="1"/>
          </p:cNvSpPr>
          <p:nvPr>
            <p:ph type="sldNum" sz="quarter" idx="12"/>
          </p:nvPr>
        </p:nvSpPr>
        <p:spPr/>
        <p:txBody>
          <a:bodyPr/>
          <a:lstStyle/>
          <a:p>
            <a:fld id="{16630861-4318-414B-8E21-CA5F03E7BD41}" type="slidenum">
              <a:rPr lang="en-US" smtClean="0"/>
              <a:t>3</a:t>
            </a:fld>
            <a:endParaRPr lang="en-US"/>
          </a:p>
        </p:txBody>
      </p:sp>
    </p:spTree>
    <p:extLst>
      <p:ext uri="{BB962C8B-B14F-4D97-AF65-F5344CB8AC3E}">
        <p14:creationId xmlns:p14="http://schemas.microsoft.com/office/powerpoint/2010/main" val="163425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11B0-F222-4B56-8FA3-43D543AF3E98}"/>
              </a:ext>
            </a:extLst>
          </p:cNvPr>
          <p:cNvSpPr>
            <a:spLocks noGrp="1"/>
          </p:cNvSpPr>
          <p:nvPr>
            <p:ph type="title"/>
          </p:nvPr>
        </p:nvSpPr>
        <p:spPr/>
        <p:txBody>
          <a:bodyPr/>
          <a:lstStyle/>
          <a:p>
            <a:r>
              <a:rPr lang="en-US" b="1" dirty="0"/>
              <a:t>The Big 4 </a:t>
            </a:r>
          </a:p>
        </p:txBody>
      </p:sp>
      <p:sp>
        <p:nvSpPr>
          <p:cNvPr id="3" name="Content Placeholder 2">
            <a:extLst>
              <a:ext uri="{FF2B5EF4-FFF2-40B4-BE49-F238E27FC236}">
                <a16:creationId xmlns:a16="http://schemas.microsoft.com/office/drawing/2014/main" id="{174A2DE9-9B20-4798-8FF6-50E96013346A}"/>
              </a:ext>
            </a:extLst>
          </p:cNvPr>
          <p:cNvSpPr>
            <a:spLocks noGrp="1"/>
          </p:cNvSpPr>
          <p:nvPr>
            <p:ph idx="1"/>
          </p:nvPr>
        </p:nvSpPr>
        <p:spPr/>
        <p:txBody>
          <a:bodyPr>
            <a:normAutofit fontScale="92500" lnSpcReduction="20000"/>
          </a:bodyPr>
          <a:lstStyle/>
          <a:p>
            <a:r>
              <a:rPr lang="en-US" u="sng" dirty="0">
                <a:solidFill>
                  <a:srgbClr val="FF0000"/>
                </a:solidFill>
              </a:rPr>
              <a:t>Chemical</a:t>
            </a:r>
            <a:r>
              <a:rPr lang="en-US" dirty="0"/>
              <a:t>: applying scientific principles to production that involves chemical change.</a:t>
            </a:r>
          </a:p>
          <a:p>
            <a:r>
              <a:rPr lang="en-US" u="sng" dirty="0">
                <a:solidFill>
                  <a:srgbClr val="FF0000"/>
                </a:solidFill>
              </a:rPr>
              <a:t>Civil</a:t>
            </a:r>
            <a:r>
              <a:rPr lang="en-US" dirty="0"/>
              <a:t>: the building and maintenance of structures for both public and private use. </a:t>
            </a:r>
          </a:p>
          <a:p>
            <a:r>
              <a:rPr lang="en-US" u="sng" dirty="0">
                <a:solidFill>
                  <a:srgbClr val="FF0000"/>
                </a:solidFill>
              </a:rPr>
              <a:t>Electrical</a:t>
            </a:r>
            <a:r>
              <a:rPr lang="en-US" dirty="0"/>
              <a:t>: study, application, and development of electrical components, systems, and devices. </a:t>
            </a:r>
          </a:p>
          <a:p>
            <a:r>
              <a:rPr lang="en-US" u="sng" dirty="0">
                <a:solidFill>
                  <a:srgbClr val="FF0000"/>
                </a:solidFill>
              </a:rPr>
              <a:t>Mechanical:</a:t>
            </a:r>
            <a:r>
              <a:rPr lang="en-US" dirty="0">
                <a:solidFill>
                  <a:schemeClr val="tx1"/>
                </a:solidFill>
              </a:rPr>
              <a:t> </a:t>
            </a:r>
            <a:r>
              <a:rPr lang="en-US" dirty="0"/>
              <a:t>design and manufacturing of electrical consuming and producing systems.  If it moves, they are involved.</a:t>
            </a:r>
            <a:endParaRPr lang="en-US" u="sng" dirty="0">
              <a:solidFill>
                <a:srgbClr val="FF0000"/>
              </a:solidFill>
            </a:endParaRPr>
          </a:p>
          <a:p>
            <a:pPr marL="0" indent="0">
              <a:buNone/>
            </a:pPr>
            <a:endParaRPr lang="en-US" dirty="0"/>
          </a:p>
          <a:p>
            <a:r>
              <a:rPr lang="en-US" dirty="0"/>
              <a:t>Are there any others that you can think of?</a:t>
            </a:r>
          </a:p>
          <a:p>
            <a:pPr lvl="1"/>
            <a:r>
              <a:rPr lang="en-US" dirty="0"/>
              <a:t>Can you see how the ones that you are thinking of might be a combination or an extension of one or more of the Big 4?</a:t>
            </a:r>
          </a:p>
        </p:txBody>
      </p:sp>
      <p:sp>
        <p:nvSpPr>
          <p:cNvPr id="4" name="Slide Number Placeholder 3">
            <a:extLst>
              <a:ext uri="{FF2B5EF4-FFF2-40B4-BE49-F238E27FC236}">
                <a16:creationId xmlns:a16="http://schemas.microsoft.com/office/drawing/2014/main" id="{FC1E10EC-92DF-4CB7-AD0F-2820779582FA}"/>
              </a:ext>
            </a:extLst>
          </p:cNvPr>
          <p:cNvSpPr>
            <a:spLocks noGrp="1"/>
          </p:cNvSpPr>
          <p:nvPr>
            <p:ph type="sldNum" sz="quarter" idx="12"/>
          </p:nvPr>
        </p:nvSpPr>
        <p:spPr/>
        <p:txBody>
          <a:bodyPr/>
          <a:lstStyle/>
          <a:p>
            <a:fld id="{16630861-4318-414B-8E21-CA5F03E7BD41}" type="slidenum">
              <a:rPr lang="en-US" smtClean="0"/>
              <a:t>4</a:t>
            </a:fld>
            <a:endParaRPr lang="en-US"/>
          </a:p>
        </p:txBody>
      </p:sp>
    </p:spTree>
    <p:extLst>
      <p:ext uri="{BB962C8B-B14F-4D97-AF65-F5344CB8AC3E}">
        <p14:creationId xmlns:p14="http://schemas.microsoft.com/office/powerpoint/2010/main" val="33003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engineering drawing&#10;&#10;Description automatically generated">
            <a:extLst>
              <a:ext uri="{FF2B5EF4-FFF2-40B4-BE49-F238E27FC236}">
                <a16:creationId xmlns:a16="http://schemas.microsoft.com/office/drawing/2014/main" id="{FE4A4879-66FD-46D5-9E38-17E6E7C3BB51}"/>
              </a:ext>
            </a:extLst>
          </p:cNvPr>
          <p:cNvPicPr>
            <a:picLocks noChangeAspect="1"/>
          </p:cNvPicPr>
          <p:nvPr/>
        </p:nvPicPr>
        <p:blipFill>
          <a:blip r:embed="rId3"/>
          <a:stretch>
            <a:fillRect/>
          </a:stretch>
        </p:blipFill>
        <p:spPr>
          <a:xfrm rot="5400000">
            <a:off x="7492928" y="1559420"/>
            <a:ext cx="4468532" cy="3351399"/>
          </a:xfrm>
          <a:prstGeom prst="rect">
            <a:avLst/>
          </a:prstGeom>
        </p:spPr>
      </p:pic>
      <p:sp>
        <p:nvSpPr>
          <p:cNvPr id="2" name="Title 1">
            <a:extLst>
              <a:ext uri="{FF2B5EF4-FFF2-40B4-BE49-F238E27FC236}">
                <a16:creationId xmlns:a16="http://schemas.microsoft.com/office/drawing/2014/main" id="{5F98033D-E08A-4B55-A35B-6295D3DF0727}"/>
              </a:ext>
            </a:extLst>
          </p:cNvPr>
          <p:cNvSpPr>
            <a:spLocks noGrp="1"/>
          </p:cNvSpPr>
          <p:nvPr>
            <p:ph type="title"/>
          </p:nvPr>
        </p:nvSpPr>
        <p:spPr/>
        <p:txBody>
          <a:bodyPr/>
          <a:lstStyle/>
          <a:p>
            <a:r>
              <a:rPr lang="en-US" dirty="0"/>
              <a:t>Engineering Notebook </a:t>
            </a:r>
          </a:p>
        </p:txBody>
      </p:sp>
      <p:sp>
        <p:nvSpPr>
          <p:cNvPr id="3" name="Content Placeholder 2">
            <a:extLst>
              <a:ext uri="{FF2B5EF4-FFF2-40B4-BE49-F238E27FC236}">
                <a16:creationId xmlns:a16="http://schemas.microsoft.com/office/drawing/2014/main" id="{F327D0A1-4412-4A79-81A6-66ED6B3CAE08}"/>
              </a:ext>
            </a:extLst>
          </p:cNvPr>
          <p:cNvSpPr>
            <a:spLocks noGrp="1"/>
          </p:cNvSpPr>
          <p:nvPr>
            <p:ph idx="1"/>
          </p:nvPr>
        </p:nvSpPr>
        <p:spPr>
          <a:xfrm>
            <a:off x="398585" y="1404731"/>
            <a:ext cx="6770841" cy="4468532"/>
          </a:xfrm>
        </p:spPr>
        <p:txBody>
          <a:bodyPr>
            <a:normAutofit fontScale="92500" lnSpcReduction="10000"/>
          </a:bodyPr>
          <a:lstStyle/>
          <a:p>
            <a:r>
              <a:rPr lang="en-US" dirty="0"/>
              <a:t>An </a:t>
            </a:r>
            <a:r>
              <a:rPr lang="en-US" u="sng" dirty="0">
                <a:solidFill>
                  <a:srgbClr val="FF0000"/>
                </a:solidFill>
              </a:rPr>
              <a:t>Engineering Notebook </a:t>
            </a:r>
            <a:r>
              <a:rPr lang="en-US" dirty="0"/>
              <a:t>is a record of the </a:t>
            </a:r>
            <a:r>
              <a:rPr lang="en-US" u="sng" dirty="0">
                <a:solidFill>
                  <a:srgbClr val="FF0000"/>
                </a:solidFill>
              </a:rPr>
              <a:t>thoughts</a:t>
            </a:r>
            <a:r>
              <a:rPr lang="en-US" dirty="0"/>
              <a:t> and </a:t>
            </a:r>
            <a:r>
              <a:rPr lang="en-US" u="sng" dirty="0">
                <a:solidFill>
                  <a:srgbClr val="FF0000"/>
                </a:solidFill>
              </a:rPr>
              <a:t>processes</a:t>
            </a:r>
            <a:r>
              <a:rPr lang="en-US" dirty="0"/>
              <a:t> used to create solutions and descriptions of those solutions. </a:t>
            </a:r>
          </a:p>
          <a:p>
            <a:pPr marL="0" indent="0">
              <a:buNone/>
            </a:pPr>
            <a:endParaRPr lang="en-US" dirty="0"/>
          </a:p>
          <a:p>
            <a:r>
              <a:rPr lang="en-US" dirty="0"/>
              <a:t>A Legal Document.  Each page has a notice of Proprietary Nature</a:t>
            </a:r>
          </a:p>
          <a:p>
            <a:pPr marL="0" indent="0">
              <a:buNone/>
            </a:pPr>
            <a:r>
              <a:rPr lang="en-US" b="1" dirty="0"/>
              <a:t>May contain:</a:t>
            </a:r>
          </a:p>
          <a:p>
            <a:r>
              <a:rPr lang="en-US" dirty="0"/>
              <a:t>Sketches</a:t>
            </a:r>
          </a:p>
          <a:p>
            <a:r>
              <a:rPr lang="en-US" dirty="0"/>
              <a:t>Ideas</a:t>
            </a:r>
          </a:p>
          <a:p>
            <a:r>
              <a:rPr lang="en-US" dirty="0"/>
              <a:t>Design Concepts</a:t>
            </a:r>
          </a:p>
          <a:p>
            <a:pPr marL="0" indent="0">
              <a:buNone/>
            </a:pPr>
            <a:endParaRPr lang="en-US" dirty="0"/>
          </a:p>
        </p:txBody>
      </p:sp>
      <p:sp>
        <p:nvSpPr>
          <p:cNvPr id="4" name="Slide Number Placeholder 3">
            <a:extLst>
              <a:ext uri="{FF2B5EF4-FFF2-40B4-BE49-F238E27FC236}">
                <a16:creationId xmlns:a16="http://schemas.microsoft.com/office/drawing/2014/main" id="{E13C9DD2-4E24-4528-AD08-4456A29F6984}"/>
              </a:ext>
            </a:extLst>
          </p:cNvPr>
          <p:cNvSpPr>
            <a:spLocks noGrp="1"/>
          </p:cNvSpPr>
          <p:nvPr>
            <p:ph type="sldNum" sz="quarter" idx="12"/>
          </p:nvPr>
        </p:nvSpPr>
        <p:spPr/>
        <p:txBody>
          <a:bodyPr/>
          <a:lstStyle/>
          <a:p>
            <a:fld id="{16630861-4318-414B-8E21-CA5F03E7BD41}" type="slidenum">
              <a:rPr lang="en-US" smtClean="0"/>
              <a:t>5</a:t>
            </a:fld>
            <a:endParaRPr lang="en-US"/>
          </a:p>
        </p:txBody>
      </p:sp>
      <p:sp>
        <p:nvSpPr>
          <p:cNvPr id="7" name="Arrow: Down 6">
            <a:extLst>
              <a:ext uri="{FF2B5EF4-FFF2-40B4-BE49-F238E27FC236}">
                <a16:creationId xmlns:a16="http://schemas.microsoft.com/office/drawing/2014/main" id="{E050752A-A68D-45CC-962A-4E84FF6E48EF}"/>
              </a:ext>
            </a:extLst>
          </p:cNvPr>
          <p:cNvSpPr/>
          <p:nvPr/>
        </p:nvSpPr>
        <p:spPr>
          <a:xfrm rot="16924486">
            <a:off x="10519514" y="722746"/>
            <a:ext cx="396449" cy="78073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2684523-C139-4F24-A418-EC30DE982CD1}"/>
              </a:ext>
            </a:extLst>
          </p:cNvPr>
          <p:cNvSpPr/>
          <p:nvPr/>
        </p:nvSpPr>
        <p:spPr>
          <a:xfrm rot="16924486">
            <a:off x="7632707" y="4638668"/>
            <a:ext cx="396449" cy="78073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A2C4B7C-84A8-4B7C-912A-9364B9B88AAD}"/>
              </a:ext>
            </a:extLst>
          </p:cNvPr>
          <p:cNvSpPr/>
          <p:nvPr/>
        </p:nvSpPr>
        <p:spPr>
          <a:xfrm rot="12524284">
            <a:off x="10096315" y="5192422"/>
            <a:ext cx="396449" cy="78073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C639EF4E-FD74-4ECA-BA36-7A08E801617A}"/>
              </a:ext>
            </a:extLst>
          </p:cNvPr>
          <p:cNvSpPr/>
          <p:nvPr/>
        </p:nvSpPr>
        <p:spPr>
          <a:xfrm rot="16924486">
            <a:off x="8965831" y="3666472"/>
            <a:ext cx="396449" cy="78073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953C5CF-5B3F-4720-86F0-D5D85C40F6C0}"/>
              </a:ext>
            </a:extLst>
          </p:cNvPr>
          <p:cNvSpPr txBox="1"/>
          <p:nvPr/>
        </p:nvSpPr>
        <p:spPr>
          <a:xfrm>
            <a:off x="8735089" y="478878"/>
            <a:ext cx="1781000" cy="369332"/>
          </a:xfrm>
          <a:prstGeom prst="rect">
            <a:avLst/>
          </a:prstGeom>
          <a:noFill/>
        </p:spPr>
        <p:txBody>
          <a:bodyPr wrap="none" rtlCol="0">
            <a:spAutoFit/>
          </a:bodyPr>
          <a:lstStyle/>
          <a:p>
            <a:r>
              <a:rPr lang="en-US" dirty="0"/>
              <a:t>Numbered Pages</a:t>
            </a:r>
          </a:p>
        </p:txBody>
      </p:sp>
      <p:sp>
        <p:nvSpPr>
          <p:cNvPr id="13" name="TextBox 12">
            <a:extLst>
              <a:ext uri="{FF2B5EF4-FFF2-40B4-BE49-F238E27FC236}">
                <a16:creationId xmlns:a16="http://schemas.microsoft.com/office/drawing/2014/main" id="{F7AE4579-E623-44C6-BABE-2B57FD122616}"/>
              </a:ext>
            </a:extLst>
          </p:cNvPr>
          <p:cNvSpPr txBox="1"/>
          <p:nvPr/>
        </p:nvSpPr>
        <p:spPr>
          <a:xfrm>
            <a:off x="5948614" y="4443149"/>
            <a:ext cx="1834348" cy="369332"/>
          </a:xfrm>
          <a:prstGeom prst="rect">
            <a:avLst/>
          </a:prstGeom>
          <a:noFill/>
        </p:spPr>
        <p:txBody>
          <a:bodyPr wrap="none" rtlCol="0">
            <a:spAutoFit/>
          </a:bodyPr>
          <a:lstStyle/>
          <a:p>
            <a:r>
              <a:rPr lang="en-US" dirty="0"/>
              <a:t>Signed and Dated</a:t>
            </a:r>
          </a:p>
        </p:txBody>
      </p:sp>
      <p:sp>
        <p:nvSpPr>
          <p:cNvPr id="14" name="TextBox 13">
            <a:extLst>
              <a:ext uri="{FF2B5EF4-FFF2-40B4-BE49-F238E27FC236}">
                <a16:creationId xmlns:a16="http://schemas.microsoft.com/office/drawing/2014/main" id="{19455953-CA81-4C91-98BB-F1E6476480AA}"/>
              </a:ext>
            </a:extLst>
          </p:cNvPr>
          <p:cNvSpPr txBox="1"/>
          <p:nvPr/>
        </p:nvSpPr>
        <p:spPr>
          <a:xfrm>
            <a:off x="6717543" y="5582791"/>
            <a:ext cx="3215496" cy="369332"/>
          </a:xfrm>
          <a:prstGeom prst="rect">
            <a:avLst/>
          </a:prstGeom>
          <a:noFill/>
        </p:spPr>
        <p:txBody>
          <a:bodyPr wrap="none" rtlCol="0">
            <a:spAutoFit/>
          </a:bodyPr>
          <a:lstStyle/>
          <a:p>
            <a:r>
              <a:rPr lang="en-US" dirty="0"/>
              <a:t>Statement of Proprietary Nature</a:t>
            </a:r>
          </a:p>
        </p:txBody>
      </p:sp>
      <p:sp>
        <p:nvSpPr>
          <p:cNvPr id="15" name="TextBox 14">
            <a:extLst>
              <a:ext uri="{FF2B5EF4-FFF2-40B4-BE49-F238E27FC236}">
                <a16:creationId xmlns:a16="http://schemas.microsoft.com/office/drawing/2014/main" id="{91C2601B-486D-481F-A226-4824AF678E19}"/>
              </a:ext>
            </a:extLst>
          </p:cNvPr>
          <p:cNvSpPr txBox="1"/>
          <p:nvPr/>
        </p:nvSpPr>
        <p:spPr>
          <a:xfrm>
            <a:off x="5371853" y="3569047"/>
            <a:ext cx="2987869" cy="369332"/>
          </a:xfrm>
          <a:prstGeom prst="rect">
            <a:avLst/>
          </a:prstGeom>
          <a:noFill/>
        </p:spPr>
        <p:txBody>
          <a:bodyPr wrap="none" rtlCol="0">
            <a:spAutoFit/>
          </a:bodyPr>
          <a:lstStyle/>
          <a:p>
            <a:r>
              <a:rPr lang="en-US" dirty="0"/>
              <a:t>Signed across taped in images</a:t>
            </a:r>
          </a:p>
        </p:txBody>
      </p:sp>
    </p:spTree>
    <p:extLst>
      <p:ext uri="{BB962C8B-B14F-4D97-AF65-F5344CB8AC3E}">
        <p14:creationId xmlns:p14="http://schemas.microsoft.com/office/powerpoint/2010/main" val="86004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330B-C948-4159-848C-160ABB7349FA}"/>
              </a:ext>
            </a:extLst>
          </p:cNvPr>
          <p:cNvSpPr>
            <a:spLocks noGrp="1"/>
          </p:cNvSpPr>
          <p:nvPr>
            <p:ph type="title"/>
          </p:nvPr>
        </p:nvSpPr>
        <p:spPr/>
        <p:txBody>
          <a:bodyPr/>
          <a:lstStyle/>
          <a:p>
            <a:r>
              <a:rPr lang="en-US" dirty="0"/>
              <a:t>What challenges do you face?</a:t>
            </a:r>
          </a:p>
        </p:txBody>
      </p:sp>
      <p:sp>
        <p:nvSpPr>
          <p:cNvPr id="3" name="Content Placeholder 2">
            <a:extLst>
              <a:ext uri="{FF2B5EF4-FFF2-40B4-BE49-F238E27FC236}">
                <a16:creationId xmlns:a16="http://schemas.microsoft.com/office/drawing/2014/main" id="{333A3F08-41C1-46C2-A201-BE669C973916}"/>
              </a:ext>
            </a:extLst>
          </p:cNvPr>
          <p:cNvSpPr>
            <a:spLocks noGrp="1"/>
          </p:cNvSpPr>
          <p:nvPr>
            <p:ph idx="1"/>
          </p:nvPr>
        </p:nvSpPr>
        <p:spPr>
          <a:xfrm>
            <a:off x="423512" y="1723293"/>
            <a:ext cx="11369903" cy="4149969"/>
          </a:xfrm>
        </p:spPr>
        <p:txBody>
          <a:bodyPr/>
          <a:lstStyle/>
          <a:p>
            <a:r>
              <a:rPr lang="en-US" dirty="0"/>
              <a:t>What products or systems do you use that make your life better?</a:t>
            </a:r>
          </a:p>
          <a:p>
            <a:r>
              <a:rPr lang="en-US" dirty="0"/>
              <a:t>What types of engineer(s) might have helped to create this product of system?</a:t>
            </a:r>
          </a:p>
          <a:p>
            <a:r>
              <a:rPr lang="en-US" dirty="0"/>
              <a:t>Is this product an invention or innovation? </a:t>
            </a:r>
          </a:p>
        </p:txBody>
      </p:sp>
      <p:sp>
        <p:nvSpPr>
          <p:cNvPr id="4" name="Slide Number Placeholder 3">
            <a:extLst>
              <a:ext uri="{FF2B5EF4-FFF2-40B4-BE49-F238E27FC236}">
                <a16:creationId xmlns:a16="http://schemas.microsoft.com/office/drawing/2014/main" id="{E16856EF-88C1-4FFF-B123-119B4DD4AC10}"/>
              </a:ext>
            </a:extLst>
          </p:cNvPr>
          <p:cNvSpPr>
            <a:spLocks noGrp="1"/>
          </p:cNvSpPr>
          <p:nvPr>
            <p:ph type="sldNum" sz="quarter" idx="12"/>
          </p:nvPr>
        </p:nvSpPr>
        <p:spPr/>
        <p:txBody>
          <a:bodyPr/>
          <a:lstStyle/>
          <a:p>
            <a:fld id="{16630861-4318-414B-8E21-CA5F03E7BD41}" type="slidenum">
              <a:rPr lang="en-US" smtClean="0"/>
              <a:t>6</a:t>
            </a:fld>
            <a:endParaRPr lang="en-US"/>
          </a:p>
        </p:txBody>
      </p:sp>
      <p:pic>
        <p:nvPicPr>
          <p:cNvPr id="1026" name="Picture 2" descr="See the source image">
            <a:extLst>
              <a:ext uri="{FF2B5EF4-FFF2-40B4-BE49-F238E27FC236}">
                <a16:creationId xmlns:a16="http://schemas.microsoft.com/office/drawing/2014/main" id="{E45B7E20-D4C6-4B7A-B3EA-C2B0D26D6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12" y="4070784"/>
            <a:ext cx="1969525" cy="1477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6D080663-5ABF-48B3-A2D1-D6B04C668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921" y="3973967"/>
            <a:ext cx="1573961" cy="1573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ploaded Image">
            <a:extLst>
              <a:ext uri="{FF2B5EF4-FFF2-40B4-BE49-F238E27FC236}">
                <a16:creationId xmlns:a16="http://schemas.microsoft.com/office/drawing/2014/main" id="{0E10FC20-DB3C-4CB7-8EBF-C4BDC1247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956" y="4009676"/>
            <a:ext cx="2552700" cy="15273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nz Motor Car">
            <a:extLst>
              <a:ext uri="{FF2B5EF4-FFF2-40B4-BE49-F238E27FC236}">
                <a16:creationId xmlns:a16="http://schemas.microsoft.com/office/drawing/2014/main" id="{B4929C02-FF80-4B16-9425-626D7D6E2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5110" y="4034787"/>
            <a:ext cx="2219183" cy="147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8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FFEF-2E57-4B01-B1F7-4210E1B15F3D}"/>
              </a:ext>
            </a:extLst>
          </p:cNvPr>
          <p:cNvSpPr>
            <a:spLocks noGrp="1"/>
          </p:cNvSpPr>
          <p:nvPr>
            <p:ph type="title"/>
          </p:nvPr>
        </p:nvSpPr>
        <p:spPr/>
        <p:txBody>
          <a:bodyPr/>
          <a:lstStyle/>
          <a:p>
            <a:r>
              <a:rPr lang="en-US" dirty="0"/>
              <a:t>Innovation or Invention?</a:t>
            </a:r>
          </a:p>
        </p:txBody>
      </p:sp>
      <p:sp>
        <p:nvSpPr>
          <p:cNvPr id="4" name="Slide Number Placeholder 3">
            <a:extLst>
              <a:ext uri="{FF2B5EF4-FFF2-40B4-BE49-F238E27FC236}">
                <a16:creationId xmlns:a16="http://schemas.microsoft.com/office/drawing/2014/main" id="{A79E4304-EF9C-48C7-A982-4DEC5B6F4258}"/>
              </a:ext>
            </a:extLst>
          </p:cNvPr>
          <p:cNvSpPr>
            <a:spLocks noGrp="1"/>
          </p:cNvSpPr>
          <p:nvPr>
            <p:ph type="sldNum" sz="quarter" idx="12"/>
          </p:nvPr>
        </p:nvSpPr>
        <p:spPr/>
        <p:txBody>
          <a:bodyPr/>
          <a:lstStyle/>
          <a:p>
            <a:fld id="{16630861-4318-414B-8E21-CA5F03E7BD41}" type="slidenum">
              <a:rPr lang="en-US" smtClean="0"/>
              <a:t>7</a:t>
            </a:fld>
            <a:endParaRPr lang="en-US"/>
          </a:p>
        </p:txBody>
      </p:sp>
      <p:pic>
        <p:nvPicPr>
          <p:cNvPr id="2050" name="Picture 2" descr="SMART Board SBM680 UST - Package with 77&quot; SMART Board and Maxell Projector  with Mount and Wireless Adapter | Touchboards">
            <a:extLst>
              <a:ext uri="{FF2B5EF4-FFF2-40B4-BE49-F238E27FC236}">
                <a16:creationId xmlns:a16="http://schemas.microsoft.com/office/drawing/2014/main" id="{97C1D26B-ED63-43DE-98E5-67134C6CF0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8585" y="1999093"/>
            <a:ext cx="1774772" cy="2261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lume on my Promethean BOARD : SCSD Technology Helpdesk">
            <a:extLst>
              <a:ext uri="{FF2B5EF4-FFF2-40B4-BE49-F238E27FC236}">
                <a16:creationId xmlns:a16="http://schemas.microsoft.com/office/drawing/2014/main" id="{E34F4C30-D4FB-44C8-9B56-CDFBD6431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0013" y="2362200"/>
            <a:ext cx="3038475"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FDF107-7861-4E43-BFA9-10DF44D2D61E}"/>
              </a:ext>
            </a:extLst>
          </p:cNvPr>
          <p:cNvSpPr txBox="1"/>
          <p:nvPr/>
        </p:nvSpPr>
        <p:spPr>
          <a:xfrm>
            <a:off x="-45873" y="4702108"/>
            <a:ext cx="2663687" cy="369332"/>
          </a:xfrm>
          <a:prstGeom prst="rect">
            <a:avLst/>
          </a:prstGeom>
          <a:noFill/>
        </p:spPr>
        <p:txBody>
          <a:bodyPr wrap="square" rtlCol="0">
            <a:spAutoFit/>
          </a:bodyPr>
          <a:lstStyle/>
          <a:p>
            <a:pPr algn="ctr"/>
            <a:r>
              <a:rPr lang="en-US" dirty="0"/>
              <a:t>Smartboard</a:t>
            </a:r>
          </a:p>
        </p:txBody>
      </p:sp>
      <p:sp>
        <p:nvSpPr>
          <p:cNvPr id="8" name="TextBox 7">
            <a:extLst>
              <a:ext uri="{FF2B5EF4-FFF2-40B4-BE49-F238E27FC236}">
                <a16:creationId xmlns:a16="http://schemas.microsoft.com/office/drawing/2014/main" id="{7A1FE1F4-0FBC-4A9D-A053-205A9F47EFED}"/>
              </a:ext>
            </a:extLst>
          </p:cNvPr>
          <p:cNvSpPr txBox="1"/>
          <p:nvPr/>
        </p:nvSpPr>
        <p:spPr>
          <a:xfrm>
            <a:off x="8917406" y="4857618"/>
            <a:ext cx="2663687" cy="369332"/>
          </a:xfrm>
          <a:prstGeom prst="rect">
            <a:avLst/>
          </a:prstGeom>
          <a:noFill/>
        </p:spPr>
        <p:txBody>
          <a:bodyPr wrap="square" rtlCol="0">
            <a:spAutoFit/>
          </a:bodyPr>
          <a:lstStyle/>
          <a:p>
            <a:pPr algn="ctr"/>
            <a:r>
              <a:rPr lang="en-US" dirty="0"/>
              <a:t>Promethean Board</a:t>
            </a:r>
          </a:p>
        </p:txBody>
      </p:sp>
      <p:sp>
        <p:nvSpPr>
          <p:cNvPr id="6" name="Arrow: Down 5">
            <a:extLst>
              <a:ext uri="{FF2B5EF4-FFF2-40B4-BE49-F238E27FC236}">
                <a16:creationId xmlns:a16="http://schemas.microsoft.com/office/drawing/2014/main" id="{A663B291-6857-45D4-83D3-58D6DF4734B7}"/>
              </a:ext>
            </a:extLst>
          </p:cNvPr>
          <p:cNvSpPr/>
          <p:nvPr/>
        </p:nvSpPr>
        <p:spPr>
          <a:xfrm rot="16200000">
            <a:off x="5094449" y="60673"/>
            <a:ext cx="848140" cy="6422993"/>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35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BBC3-BED0-4716-AE63-4553D75D07CA}"/>
              </a:ext>
            </a:extLst>
          </p:cNvPr>
          <p:cNvSpPr>
            <a:spLocks noGrp="1"/>
          </p:cNvSpPr>
          <p:nvPr>
            <p:ph type="title"/>
          </p:nvPr>
        </p:nvSpPr>
        <p:spPr/>
        <p:txBody>
          <a:bodyPr/>
          <a:lstStyle/>
          <a:p>
            <a:r>
              <a:rPr lang="en-US" dirty="0"/>
              <a:t>Bad Design</a:t>
            </a:r>
          </a:p>
        </p:txBody>
      </p:sp>
      <p:sp>
        <p:nvSpPr>
          <p:cNvPr id="3" name="Content Placeholder 2">
            <a:extLst>
              <a:ext uri="{FF2B5EF4-FFF2-40B4-BE49-F238E27FC236}">
                <a16:creationId xmlns:a16="http://schemas.microsoft.com/office/drawing/2014/main" id="{DAE0D480-F70B-4F5C-8036-F86B8A8164FB}"/>
              </a:ext>
            </a:extLst>
          </p:cNvPr>
          <p:cNvSpPr>
            <a:spLocks noGrp="1"/>
          </p:cNvSpPr>
          <p:nvPr>
            <p:ph idx="1"/>
          </p:nvPr>
        </p:nvSpPr>
        <p:spPr/>
        <p:txBody>
          <a:bodyPr/>
          <a:lstStyle/>
          <a:p>
            <a:r>
              <a:rPr lang="en-US" dirty="0"/>
              <a:t>Can you think of designs that you haven’t liked?</a:t>
            </a:r>
          </a:p>
          <a:p>
            <a:pPr lvl="1"/>
            <a:r>
              <a:rPr lang="en-US" dirty="0"/>
              <a:t>What was wrong with it?</a:t>
            </a:r>
          </a:p>
          <a:p>
            <a:pPr lvl="1"/>
            <a:r>
              <a:rPr lang="en-US" dirty="0"/>
              <a:t>Why didn’t you like the interaction?</a:t>
            </a:r>
          </a:p>
          <a:p>
            <a:pPr lvl="1"/>
            <a:r>
              <a:rPr lang="en-US" dirty="0"/>
              <a:t>How would you have made it different?</a:t>
            </a:r>
          </a:p>
        </p:txBody>
      </p:sp>
      <p:sp>
        <p:nvSpPr>
          <p:cNvPr id="4" name="Slide Number Placeholder 3">
            <a:extLst>
              <a:ext uri="{FF2B5EF4-FFF2-40B4-BE49-F238E27FC236}">
                <a16:creationId xmlns:a16="http://schemas.microsoft.com/office/drawing/2014/main" id="{056D3BD5-A403-4067-99B9-880148AFA7CA}"/>
              </a:ext>
            </a:extLst>
          </p:cNvPr>
          <p:cNvSpPr>
            <a:spLocks noGrp="1"/>
          </p:cNvSpPr>
          <p:nvPr>
            <p:ph type="sldNum" sz="quarter" idx="12"/>
          </p:nvPr>
        </p:nvSpPr>
        <p:spPr/>
        <p:txBody>
          <a:bodyPr/>
          <a:lstStyle/>
          <a:p>
            <a:fld id="{16630861-4318-414B-8E21-CA5F03E7BD41}" type="slidenum">
              <a:rPr lang="en-US" smtClean="0"/>
              <a:t>8</a:t>
            </a:fld>
            <a:endParaRPr lang="en-US"/>
          </a:p>
        </p:txBody>
      </p:sp>
    </p:spTree>
    <p:extLst>
      <p:ext uri="{BB962C8B-B14F-4D97-AF65-F5344CB8AC3E}">
        <p14:creationId xmlns:p14="http://schemas.microsoft.com/office/powerpoint/2010/main" val="6924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D8D3-32BB-4173-803F-0D5C9DCCD2C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9D2F9AD-E967-4C2E-B371-9B3FB4A580EC}"/>
              </a:ext>
            </a:extLst>
          </p:cNvPr>
          <p:cNvSpPr>
            <a:spLocks noGrp="1"/>
          </p:cNvSpPr>
          <p:nvPr>
            <p:ph idx="1"/>
          </p:nvPr>
        </p:nvSpPr>
        <p:spPr/>
        <p:txBody>
          <a:bodyPr/>
          <a:lstStyle/>
          <a:p>
            <a:r>
              <a:rPr lang="en-US" sz="2400" dirty="0">
                <a:hlinkClick r:id="rId2"/>
              </a:rPr>
              <a:t>1876.Centennial.Transmitter.jpg (800×600) (historicindianapolis.com)</a:t>
            </a:r>
            <a:endParaRPr lang="en-US" sz="2400" dirty="0"/>
          </a:p>
          <a:p>
            <a:r>
              <a:rPr lang="en-US" sz="2400" dirty="0">
                <a:hlinkClick r:id="rId3"/>
              </a:rPr>
              <a:t>Do you know the toothbrush history ? (uniright.net)</a:t>
            </a:r>
            <a:endParaRPr lang="en-US" sz="2400" dirty="0"/>
          </a:p>
          <a:p>
            <a:r>
              <a:rPr lang="en-US" sz="2400" dirty="0">
                <a:hlinkClick r:id="rId4"/>
              </a:rPr>
              <a:t>https://www.brown.edu/Departments/Joukowsky_Institute/courses/13things/7643.html#:~:text=The%20Magnavox%20Odyssey%2C%20which%20began,motion%20(Douglas%2C%202008)</a:t>
            </a:r>
            <a:r>
              <a:rPr lang="en-US" sz="2400" dirty="0"/>
              <a:t>.</a:t>
            </a:r>
          </a:p>
          <a:p>
            <a:r>
              <a:rPr lang="en-US" sz="2400" dirty="0">
                <a:hlinkClick r:id="rId5"/>
              </a:rPr>
              <a:t>https://www.livescience.com/37538-who-invented-the-car.html</a:t>
            </a:r>
            <a:endParaRPr lang="en-US" sz="2400" dirty="0"/>
          </a:p>
          <a:p>
            <a:r>
              <a:rPr lang="en-US" sz="2400" dirty="0">
                <a:hlinkClick r:id="rId6"/>
              </a:rPr>
              <a:t>https://carnegiestemgirls.org/stem-resources/careers/electrical-engineer/</a:t>
            </a:r>
            <a:endParaRPr lang="en-US" sz="2400" dirty="0"/>
          </a:p>
          <a:p>
            <a:r>
              <a:rPr lang="en-US" sz="2400" dirty="0">
                <a:hlinkClick r:id="rId7"/>
              </a:rPr>
              <a:t>https://www.pinterest.at/pin/793478028084839936/</a:t>
            </a:r>
            <a:endParaRPr lang="en-US" sz="2400" dirty="0"/>
          </a:p>
          <a:p>
            <a:endParaRPr lang="en-US" sz="2400" dirty="0"/>
          </a:p>
          <a:p>
            <a:endParaRPr lang="en-US" sz="2400" dirty="0"/>
          </a:p>
          <a:p>
            <a:endParaRPr lang="en-US" sz="2400" dirty="0"/>
          </a:p>
          <a:p>
            <a:pPr marL="0" indent="0">
              <a:buNone/>
            </a:pPr>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B1456EAF-D833-420B-A3C9-85CE42672934}"/>
              </a:ext>
            </a:extLst>
          </p:cNvPr>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974494052"/>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167D5B8A000748B89D9C4F6AFE2961" ma:contentTypeVersion="10" ma:contentTypeDescription="Create a new document." ma:contentTypeScope="" ma:versionID="b88e67de31c91c5836f3eb42d79ce39e">
  <xsd:schema xmlns:xsd="http://www.w3.org/2001/XMLSchema" xmlns:xs="http://www.w3.org/2001/XMLSchema" xmlns:p="http://schemas.microsoft.com/office/2006/metadata/properties" xmlns:ns2="7e22fc21-e0f6-47cf-ab47-38267261811d" xmlns:ns3="3e2a7e19-ca4e-4181-8796-13dab22c962a" targetNamespace="http://schemas.microsoft.com/office/2006/metadata/properties" ma:root="true" ma:fieldsID="28d09d30940ec9d0991438372ceaf95f" ns2:_="" ns3:_="">
    <xsd:import namespace="7e22fc21-e0f6-47cf-ab47-38267261811d"/>
    <xsd:import namespace="3e2a7e19-ca4e-4181-8796-13dab22c96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2fc21-e0f6-47cf-ab47-382672618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a7e19-ca4e-4181-8796-13dab22c962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81fe024-f0c9-45ff-a282-8952c9f5ffa3}" ma:internalName="TaxCatchAll" ma:showField="CatchAllData" ma:web="3e2a7e19-ca4e-4181-8796-13dab22c96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2a7e19-ca4e-4181-8796-13dab22c962a" xsi:nil="true"/>
    <lcf76f155ced4ddcb4097134ff3c332f xmlns="7e22fc21-e0f6-47cf-ab47-3826726181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DC630A-AD2B-4880-95A0-A67BF4E335F6}"/>
</file>

<file path=customXml/itemProps2.xml><?xml version="1.0" encoding="utf-8"?>
<ds:datastoreItem xmlns:ds="http://schemas.openxmlformats.org/officeDocument/2006/customXml" ds:itemID="{884F97B4-C254-46FE-A394-61CF7D8C32A7}">
  <ds:schemaRefs>
    <ds:schemaRef ds:uri="http://schemas.microsoft.com/sharepoint/v3/contenttype/forms"/>
  </ds:schemaRefs>
</ds:datastoreItem>
</file>

<file path=customXml/itemProps3.xml><?xml version="1.0" encoding="utf-8"?>
<ds:datastoreItem xmlns:ds="http://schemas.openxmlformats.org/officeDocument/2006/customXml" ds:itemID="{6B993EE2-F3B0-40F6-B6E6-2427D0C7398A}">
  <ds:schemaRefs>
    <ds:schemaRef ds:uri="http://schemas.microsoft.com/office/2006/metadata/properties"/>
    <ds:schemaRef ds:uri="http://schemas.microsoft.com/office/infopath/2007/PartnerControls"/>
    <ds:schemaRef ds:uri="a260fd47-0191-4496-835e-6f3fd13daad4"/>
    <ds:schemaRef ds:uri="7df619aa-5aba-4f6a-afdd-91a4c001b6b6"/>
    <ds:schemaRef ds:uri="ef461a4f-84cf-45a8-991b-02e81be1f158"/>
    <ds:schemaRef ds:uri="5a3e60b7-3b93-4cc2-9673-7300c105d1d1"/>
  </ds:schemaRefs>
</ds:datastoreItem>
</file>

<file path=docProps/app.xml><?xml version="1.0" encoding="utf-8"?>
<Properties xmlns="http://schemas.openxmlformats.org/officeDocument/2006/extended-properties" xmlns:vt="http://schemas.openxmlformats.org/officeDocument/2006/docPropsVTypes">
  <Template>WVDE_2017Theme2</Template>
  <TotalTime>354</TotalTime>
  <Words>716</Words>
  <Application>Microsoft Office PowerPoint</Application>
  <PresentationFormat>Widescreen</PresentationFormat>
  <Paragraphs>83</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WVDE_2017Theme2</vt:lpstr>
      <vt:lpstr>I Can Be An Engineer</vt:lpstr>
      <vt:lpstr>Essential Question(s)</vt:lpstr>
      <vt:lpstr>Engineers</vt:lpstr>
      <vt:lpstr>The Big 4 </vt:lpstr>
      <vt:lpstr>Engineering Notebook </vt:lpstr>
      <vt:lpstr>What challenges do you face?</vt:lpstr>
      <vt:lpstr>Innovation or Invention?</vt:lpstr>
      <vt:lpstr>Bad Design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James Coble</cp:lastModifiedBy>
  <cp:revision>34</cp:revision>
  <dcterms:created xsi:type="dcterms:W3CDTF">2017-05-08T14:21:19Z</dcterms:created>
  <dcterms:modified xsi:type="dcterms:W3CDTF">2023-08-29T17:59:17Z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0x0101002E167D5B8A000748B89D9C4F6AFE2961</vt:lpwstr>
  </property>
</Properties>
</file>