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0"/>
  </p:notesMasterIdLst>
  <p:sldIdLst>
    <p:sldId id="256" r:id="rId6"/>
    <p:sldId id="267" r:id="rId7"/>
    <p:sldId id="285" r:id="rId8"/>
    <p:sldId id="282" r:id="rId9"/>
    <p:sldId id="257" r:id="rId10"/>
    <p:sldId id="258" r:id="rId11"/>
    <p:sldId id="259" r:id="rId12"/>
    <p:sldId id="297" r:id="rId13"/>
    <p:sldId id="298" r:id="rId14"/>
    <p:sldId id="299" r:id="rId15"/>
    <p:sldId id="300" r:id="rId16"/>
    <p:sldId id="301" r:id="rId17"/>
    <p:sldId id="283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5D2723-9BBC-A54A-89FF-C9A188D5218A}">
          <p14:sldIdLst>
            <p14:sldId id="256"/>
          </p14:sldIdLst>
        </p14:section>
        <p14:section name="Instructor Notes" id="{EA1E7A11-3B6D-A044-8121-57097FA1F5E3}">
          <p14:sldIdLst>
            <p14:sldId id="267"/>
          </p14:sldIdLst>
        </p14:section>
        <p14:section name="Lecture" id="{897D6D5D-C571-E646-9B9F-57A1E0174F47}">
          <p14:sldIdLst>
            <p14:sldId id="285"/>
            <p14:sldId id="282"/>
            <p14:sldId id="257"/>
            <p14:sldId id="258"/>
            <p14:sldId id="259"/>
            <p14:sldId id="297"/>
            <p14:sldId id="298"/>
            <p14:sldId id="299"/>
            <p14:sldId id="300"/>
            <p14:sldId id="301"/>
            <p14:sldId id="283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F73EC-C563-48DB-96AE-AA8A8853D96A}" v="2" dt="2022-06-03T16:33:42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39"/>
    <p:restoredTop sz="71224" autoAdjust="0"/>
  </p:normalViewPr>
  <p:slideViewPr>
    <p:cSldViewPr snapToGrid="0" snapToObjects="1">
      <p:cViewPr varScale="1">
        <p:scale>
          <a:sx n="89" d="100"/>
          <a:sy n="89" d="100"/>
        </p:scale>
        <p:origin x="2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39AA3-6AF6-4649-A187-76480A2DB9AD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9AD952-FD6F-4E49-BE4C-29294AE1EDC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Product Design</a:t>
          </a:r>
        </a:p>
      </dgm:t>
    </dgm:pt>
    <dgm:pt modelId="{5B424329-625C-4F81-A7AE-43914AB85895}" type="parTrans" cxnId="{507D48BF-946B-4FF9-B479-5C2D5BE5CD9D}">
      <dgm:prSet/>
      <dgm:spPr/>
      <dgm:t>
        <a:bodyPr/>
        <a:lstStyle/>
        <a:p>
          <a:endParaRPr lang="en-US"/>
        </a:p>
      </dgm:t>
    </dgm:pt>
    <dgm:pt modelId="{670DD407-017D-446C-8E2C-BD675749A212}" type="sibTrans" cxnId="{507D48BF-946B-4FF9-B479-5C2D5BE5CD9D}">
      <dgm:prSet/>
      <dgm:spPr/>
      <dgm:t>
        <a:bodyPr/>
        <a:lstStyle/>
        <a:p>
          <a:endParaRPr lang="en-US"/>
        </a:p>
      </dgm:t>
    </dgm:pt>
    <dgm:pt modelId="{76F53AB7-A700-4E9C-9CA5-93DF61E0F9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product are we making?</a:t>
          </a:r>
        </a:p>
      </dgm:t>
    </dgm:pt>
    <dgm:pt modelId="{95134A14-3AB8-4BD7-8ED9-417A43F40571}" type="parTrans" cxnId="{46EB1543-75E1-40F7-9AC0-EF9CA0CEA42D}">
      <dgm:prSet/>
      <dgm:spPr/>
      <dgm:t>
        <a:bodyPr/>
        <a:lstStyle/>
        <a:p>
          <a:endParaRPr lang="en-US"/>
        </a:p>
      </dgm:t>
    </dgm:pt>
    <dgm:pt modelId="{3D5C0F73-39F9-43D0-BEEF-552DAF67C7F9}" type="sibTrans" cxnId="{46EB1543-75E1-40F7-9AC0-EF9CA0CEA42D}">
      <dgm:prSet/>
      <dgm:spPr/>
      <dgm:t>
        <a:bodyPr/>
        <a:lstStyle/>
        <a:p>
          <a:endParaRPr lang="en-US"/>
        </a:p>
      </dgm:t>
    </dgm:pt>
    <dgm:pt modelId="{E20458B5-3AAD-4DDD-97C9-0F11249D669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Manufacturing Process</a:t>
          </a:r>
        </a:p>
      </dgm:t>
    </dgm:pt>
    <dgm:pt modelId="{6D865A80-E208-4BCA-A9B2-6C7E546350E0}" type="parTrans" cxnId="{075EBE61-F62B-44B0-8B34-433F39CBE7E1}">
      <dgm:prSet/>
      <dgm:spPr/>
      <dgm:t>
        <a:bodyPr/>
        <a:lstStyle/>
        <a:p>
          <a:endParaRPr lang="en-US"/>
        </a:p>
      </dgm:t>
    </dgm:pt>
    <dgm:pt modelId="{71660C95-B703-4CE8-BACE-A43F3B609C3E}" type="sibTrans" cxnId="{075EBE61-F62B-44B0-8B34-433F39CBE7E1}">
      <dgm:prSet/>
      <dgm:spPr/>
      <dgm:t>
        <a:bodyPr/>
        <a:lstStyle/>
        <a:p>
          <a:endParaRPr lang="en-US"/>
        </a:p>
      </dgm:t>
    </dgm:pt>
    <dgm:pt modelId="{5F4CFBCC-9F28-4D30-8631-C9FD9DFD19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will we produce this product?</a:t>
          </a:r>
        </a:p>
      </dgm:t>
    </dgm:pt>
    <dgm:pt modelId="{284A50BC-EC61-41CF-8165-5FDB6148704B}" type="parTrans" cxnId="{0F1519AE-DCB2-4CD7-A101-BF1ABFDA35E2}">
      <dgm:prSet/>
      <dgm:spPr/>
      <dgm:t>
        <a:bodyPr/>
        <a:lstStyle/>
        <a:p>
          <a:endParaRPr lang="en-US"/>
        </a:p>
      </dgm:t>
    </dgm:pt>
    <dgm:pt modelId="{C5E3340C-18B2-4B1E-8A2A-98618673C9B8}" type="sibTrans" cxnId="{0F1519AE-DCB2-4CD7-A101-BF1ABFDA35E2}">
      <dgm:prSet/>
      <dgm:spPr/>
      <dgm:t>
        <a:bodyPr/>
        <a:lstStyle/>
        <a:p>
          <a:endParaRPr lang="en-US"/>
        </a:p>
      </dgm:t>
    </dgm:pt>
    <dgm:pt modelId="{511817C1-9293-42F5-B062-9773DA56E21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Schedule Design</a:t>
          </a:r>
        </a:p>
      </dgm:t>
    </dgm:pt>
    <dgm:pt modelId="{646C1B50-C77A-4A23-8EC5-580CC11A337B}" type="parTrans" cxnId="{3F071B56-7B00-4488-AFF7-58B84C04583B}">
      <dgm:prSet/>
      <dgm:spPr/>
      <dgm:t>
        <a:bodyPr/>
        <a:lstStyle/>
        <a:p>
          <a:endParaRPr lang="en-US"/>
        </a:p>
      </dgm:t>
    </dgm:pt>
    <dgm:pt modelId="{082AFE2C-A2F2-4CEB-A382-0F557073D326}" type="sibTrans" cxnId="{3F071B56-7B00-4488-AFF7-58B84C04583B}">
      <dgm:prSet/>
      <dgm:spPr/>
      <dgm:t>
        <a:bodyPr/>
        <a:lstStyle/>
        <a:p>
          <a:endParaRPr lang="en-US"/>
        </a:p>
      </dgm:t>
    </dgm:pt>
    <dgm:pt modelId="{3005ECCF-E35F-40D0-83EC-1271EC4DA8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quantity are we trying to make?</a:t>
          </a:r>
        </a:p>
      </dgm:t>
    </dgm:pt>
    <dgm:pt modelId="{8E301E09-5581-439F-A6D2-6E88827E7277}" type="parTrans" cxnId="{3BACB845-D54D-43BE-B642-4157D611A7BF}">
      <dgm:prSet/>
      <dgm:spPr/>
      <dgm:t>
        <a:bodyPr/>
        <a:lstStyle/>
        <a:p>
          <a:endParaRPr lang="en-US"/>
        </a:p>
      </dgm:t>
    </dgm:pt>
    <dgm:pt modelId="{683FB72D-D993-4DFC-930B-2B376D41919E}" type="sibTrans" cxnId="{3BACB845-D54D-43BE-B642-4157D611A7BF}">
      <dgm:prSet/>
      <dgm:spPr/>
      <dgm:t>
        <a:bodyPr/>
        <a:lstStyle/>
        <a:p>
          <a:endParaRPr lang="en-US"/>
        </a:p>
      </dgm:t>
    </dgm:pt>
    <dgm:pt modelId="{8690ED29-B2B5-4F42-A62B-908C3EE559DE}" type="pres">
      <dgm:prSet presAssocID="{B2939AA3-6AF6-4649-A187-76480A2DB9AD}" presName="root" presStyleCnt="0">
        <dgm:presLayoutVars>
          <dgm:dir/>
          <dgm:resizeHandles val="exact"/>
        </dgm:presLayoutVars>
      </dgm:prSet>
      <dgm:spPr/>
    </dgm:pt>
    <dgm:pt modelId="{609EAB33-37A9-4E70-AEE3-C980C620C474}" type="pres">
      <dgm:prSet presAssocID="{DD9AD952-FD6F-4E49-BE4C-29294AE1EDC3}" presName="compNode" presStyleCnt="0"/>
      <dgm:spPr/>
    </dgm:pt>
    <dgm:pt modelId="{A9E2822D-4875-4232-898E-46EFA6AF1689}" type="pres">
      <dgm:prSet presAssocID="{DD9AD952-FD6F-4E49-BE4C-29294AE1ED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CD8A7117-3713-4297-AF12-73EC4E63118E}" type="pres">
      <dgm:prSet presAssocID="{DD9AD952-FD6F-4E49-BE4C-29294AE1EDC3}" presName="iconSpace" presStyleCnt="0"/>
      <dgm:spPr/>
    </dgm:pt>
    <dgm:pt modelId="{13284C07-AB4A-4FD4-911F-AD0C31A15514}" type="pres">
      <dgm:prSet presAssocID="{DD9AD952-FD6F-4E49-BE4C-29294AE1EDC3}" presName="parTx" presStyleLbl="revTx" presStyleIdx="0" presStyleCnt="6">
        <dgm:presLayoutVars>
          <dgm:chMax val="0"/>
          <dgm:chPref val="0"/>
        </dgm:presLayoutVars>
      </dgm:prSet>
      <dgm:spPr/>
    </dgm:pt>
    <dgm:pt modelId="{E625047A-91B7-4B36-B5E7-03D6054CF000}" type="pres">
      <dgm:prSet presAssocID="{DD9AD952-FD6F-4E49-BE4C-29294AE1EDC3}" presName="txSpace" presStyleCnt="0"/>
      <dgm:spPr/>
    </dgm:pt>
    <dgm:pt modelId="{D5797607-F30B-49FB-BD68-2E3B86E9CAF2}" type="pres">
      <dgm:prSet presAssocID="{DD9AD952-FD6F-4E49-BE4C-29294AE1EDC3}" presName="desTx" presStyleLbl="revTx" presStyleIdx="1" presStyleCnt="6">
        <dgm:presLayoutVars/>
      </dgm:prSet>
      <dgm:spPr/>
    </dgm:pt>
    <dgm:pt modelId="{F4192D35-AEE6-4BBE-A54F-C665DD74D66C}" type="pres">
      <dgm:prSet presAssocID="{670DD407-017D-446C-8E2C-BD675749A212}" presName="sibTrans" presStyleCnt="0"/>
      <dgm:spPr/>
    </dgm:pt>
    <dgm:pt modelId="{9400EEC4-6558-4B51-9B6E-EEF0569CDA21}" type="pres">
      <dgm:prSet presAssocID="{E20458B5-3AAD-4DDD-97C9-0F11249D6694}" presName="compNode" presStyleCnt="0"/>
      <dgm:spPr/>
    </dgm:pt>
    <dgm:pt modelId="{5EE902B6-BB2F-48B9-A34C-713B4BD0E5F2}" type="pres">
      <dgm:prSet presAssocID="{E20458B5-3AAD-4DDD-97C9-0F11249D66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DA06ED57-FA17-4071-93AD-3F50E4A7200C}" type="pres">
      <dgm:prSet presAssocID="{E20458B5-3AAD-4DDD-97C9-0F11249D6694}" presName="iconSpace" presStyleCnt="0"/>
      <dgm:spPr/>
    </dgm:pt>
    <dgm:pt modelId="{B5E4318D-6706-4800-B3C3-7B9545AC0313}" type="pres">
      <dgm:prSet presAssocID="{E20458B5-3AAD-4DDD-97C9-0F11249D6694}" presName="parTx" presStyleLbl="revTx" presStyleIdx="2" presStyleCnt="6">
        <dgm:presLayoutVars>
          <dgm:chMax val="0"/>
          <dgm:chPref val="0"/>
        </dgm:presLayoutVars>
      </dgm:prSet>
      <dgm:spPr/>
    </dgm:pt>
    <dgm:pt modelId="{64CF8447-664D-4EDC-85F8-A24F75CDE229}" type="pres">
      <dgm:prSet presAssocID="{E20458B5-3AAD-4DDD-97C9-0F11249D6694}" presName="txSpace" presStyleCnt="0"/>
      <dgm:spPr/>
    </dgm:pt>
    <dgm:pt modelId="{D476E08B-E241-4CFB-A290-FBA158CCB710}" type="pres">
      <dgm:prSet presAssocID="{E20458B5-3AAD-4DDD-97C9-0F11249D6694}" presName="desTx" presStyleLbl="revTx" presStyleIdx="3" presStyleCnt="6">
        <dgm:presLayoutVars/>
      </dgm:prSet>
      <dgm:spPr/>
    </dgm:pt>
    <dgm:pt modelId="{E34F6C53-8F9C-4F75-B39C-70824199255F}" type="pres">
      <dgm:prSet presAssocID="{71660C95-B703-4CE8-BACE-A43F3B609C3E}" presName="sibTrans" presStyleCnt="0"/>
      <dgm:spPr/>
    </dgm:pt>
    <dgm:pt modelId="{94612779-AE6A-47A9-B525-0C5E834D7398}" type="pres">
      <dgm:prSet presAssocID="{511817C1-9293-42F5-B062-9773DA56E213}" presName="compNode" presStyleCnt="0"/>
      <dgm:spPr/>
    </dgm:pt>
    <dgm:pt modelId="{0D751DC4-0F31-40D6-9C04-400E876BFE2A}" type="pres">
      <dgm:prSet presAssocID="{511817C1-9293-42F5-B062-9773DA56E21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FCC5DE97-99DB-4773-BF81-B2FEFF8D8886}" type="pres">
      <dgm:prSet presAssocID="{511817C1-9293-42F5-B062-9773DA56E213}" presName="iconSpace" presStyleCnt="0"/>
      <dgm:spPr/>
    </dgm:pt>
    <dgm:pt modelId="{A344231A-244D-4241-9318-9779A6AE8B58}" type="pres">
      <dgm:prSet presAssocID="{511817C1-9293-42F5-B062-9773DA56E213}" presName="parTx" presStyleLbl="revTx" presStyleIdx="4" presStyleCnt="6">
        <dgm:presLayoutVars>
          <dgm:chMax val="0"/>
          <dgm:chPref val="0"/>
        </dgm:presLayoutVars>
      </dgm:prSet>
      <dgm:spPr/>
    </dgm:pt>
    <dgm:pt modelId="{D5604B73-4E28-4241-BFD6-006D605FD66A}" type="pres">
      <dgm:prSet presAssocID="{511817C1-9293-42F5-B062-9773DA56E213}" presName="txSpace" presStyleCnt="0"/>
      <dgm:spPr/>
    </dgm:pt>
    <dgm:pt modelId="{F7EAD9CF-1DA6-4D9E-929A-9604B00734FA}" type="pres">
      <dgm:prSet presAssocID="{511817C1-9293-42F5-B062-9773DA56E213}" presName="desTx" presStyleLbl="revTx" presStyleIdx="5" presStyleCnt="6">
        <dgm:presLayoutVars/>
      </dgm:prSet>
      <dgm:spPr/>
    </dgm:pt>
  </dgm:ptLst>
  <dgm:cxnLst>
    <dgm:cxn modelId="{5A834C25-1961-4955-B714-4AB663697F0D}" type="presOf" srcId="{511817C1-9293-42F5-B062-9773DA56E213}" destId="{A344231A-244D-4241-9318-9779A6AE8B58}" srcOrd="0" destOrd="0" presId="urn:microsoft.com/office/officeart/2018/5/layout/CenteredIconLabelDescriptionList"/>
    <dgm:cxn modelId="{361AF637-E8FD-4824-8144-CDC2D8DDDD3A}" type="presOf" srcId="{B2939AA3-6AF6-4649-A187-76480A2DB9AD}" destId="{8690ED29-B2B5-4F42-A62B-908C3EE559DE}" srcOrd="0" destOrd="0" presId="urn:microsoft.com/office/officeart/2018/5/layout/CenteredIconLabelDescriptionList"/>
    <dgm:cxn modelId="{BCBA203B-4531-45FD-9382-C679768E6738}" type="presOf" srcId="{76F53AB7-A700-4E9C-9CA5-93DF61E0F9B5}" destId="{D5797607-F30B-49FB-BD68-2E3B86E9CAF2}" srcOrd="0" destOrd="0" presId="urn:microsoft.com/office/officeart/2018/5/layout/CenteredIconLabelDescriptionList"/>
    <dgm:cxn modelId="{075EBE61-F62B-44B0-8B34-433F39CBE7E1}" srcId="{B2939AA3-6AF6-4649-A187-76480A2DB9AD}" destId="{E20458B5-3AAD-4DDD-97C9-0F11249D6694}" srcOrd="1" destOrd="0" parTransId="{6D865A80-E208-4BCA-A9B2-6C7E546350E0}" sibTransId="{71660C95-B703-4CE8-BACE-A43F3B609C3E}"/>
    <dgm:cxn modelId="{46EB1543-75E1-40F7-9AC0-EF9CA0CEA42D}" srcId="{DD9AD952-FD6F-4E49-BE4C-29294AE1EDC3}" destId="{76F53AB7-A700-4E9C-9CA5-93DF61E0F9B5}" srcOrd="0" destOrd="0" parTransId="{95134A14-3AB8-4BD7-8ED9-417A43F40571}" sibTransId="{3D5C0F73-39F9-43D0-BEEF-552DAF67C7F9}"/>
    <dgm:cxn modelId="{3BACB845-D54D-43BE-B642-4157D611A7BF}" srcId="{511817C1-9293-42F5-B062-9773DA56E213}" destId="{3005ECCF-E35F-40D0-83EC-1271EC4DA806}" srcOrd="0" destOrd="0" parTransId="{8E301E09-5581-439F-A6D2-6E88827E7277}" sibTransId="{683FB72D-D993-4DFC-930B-2B376D41919E}"/>
    <dgm:cxn modelId="{3F071B56-7B00-4488-AFF7-58B84C04583B}" srcId="{B2939AA3-6AF6-4649-A187-76480A2DB9AD}" destId="{511817C1-9293-42F5-B062-9773DA56E213}" srcOrd="2" destOrd="0" parTransId="{646C1B50-C77A-4A23-8EC5-580CC11A337B}" sibTransId="{082AFE2C-A2F2-4CEB-A382-0F557073D326}"/>
    <dgm:cxn modelId="{94EF1788-A19C-428D-AEB9-18A33A9E7675}" type="presOf" srcId="{3005ECCF-E35F-40D0-83EC-1271EC4DA806}" destId="{F7EAD9CF-1DA6-4D9E-929A-9604B00734FA}" srcOrd="0" destOrd="0" presId="urn:microsoft.com/office/officeart/2018/5/layout/CenteredIconLabelDescriptionList"/>
    <dgm:cxn modelId="{DEAC408C-5089-4B82-81BE-52D989812611}" type="presOf" srcId="{5F4CFBCC-9F28-4D30-8631-C9FD9DFD197F}" destId="{D476E08B-E241-4CFB-A290-FBA158CCB710}" srcOrd="0" destOrd="0" presId="urn:microsoft.com/office/officeart/2018/5/layout/CenteredIconLabelDescriptionList"/>
    <dgm:cxn modelId="{0F1519AE-DCB2-4CD7-A101-BF1ABFDA35E2}" srcId="{E20458B5-3AAD-4DDD-97C9-0F11249D6694}" destId="{5F4CFBCC-9F28-4D30-8631-C9FD9DFD197F}" srcOrd="0" destOrd="0" parTransId="{284A50BC-EC61-41CF-8165-5FDB6148704B}" sibTransId="{C5E3340C-18B2-4B1E-8A2A-98618673C9B8}"/>
    <dgm:cxn modelId="{507D48BF-946B-4FF9-B479-5C2D5BE5CD9D}" srcId="{B2939AA3-6AF6-4649-A187-76480A2DB9AD}" destId="{DD9AD952-FD6F-4E49-BE4C-29294AE1EDC3}" srcOrd="0" destOrd="0" parTransId="{5B424329-625C-4F81-A7AE-43914AB85895}" sibTransId="{670DD407-017D-446C-8E2C-BD675749A212}"/>
    <dgm:cxn modelId="{80C68CC2-E001-407B-AFD7-0FE0FA9DB31F}" type="presOf" srcId="{DD9AD952-FD6F-4E49-BE4C-29294AE1EDC3}" destId="{13284C07-AB4A-4FD4-911F-AD0C31A15514}" srcOrd="0" destOrd="0" presId="urn:microsoft.com/office/officeart/2018/5/layout/CenteredIconLabelDescriptionList"/>
    <dgm:cxn modelId="{B915ADD4-07DA-4036-9AFE-14D04041101F}" type="presOf" srcId="{E20458B5-3AAD-4DDD-97C9-0F11249D6694}" destId="{B5E4318D-6706-4800-B3C3-7B9545AC0313}" srcOrd="0" destOrd="0" presId="urn:microsoft.com/office/officeart/2018/5/layout/CenteredIconLabelDescriptionList"/>
    <dgm:cxn modelId="{37FC8C0A-EF0D-4931-9180-46903AE5EF43}" type="presParOf" srcId="{8690ED29-B2B5-4F42-A62B-908C3EE559DE}" destId="{609EAB33-37A9-4E70-AEE3-C980C620C474}" srcOrd="0" destOrd="0" presId="urn:microsoft.com/office/officeart/2018/5/layout/CenteredIconLabelDescriptionList"/>
    <dgm:cxn modelId="{48BBE4CF-82B5-4BBE-B30E-BD86976E8A2B}" type="presParOf" srcId="{609EAB33-37A9-4E70-AEE3-C980C620C474}" destId="{A9E2822D-4875-4232-898E-46EFA6AF1689}" srcOrd="0" destOrd="0" presId="urn:microsoft.com/office/officeart/2018/5/layout/CenteredIconLabelDescriptionList"/>
    <dgm:cxn modelId="{A321C17B-09C3-42D2-A417-EE65D5C5C002}" type="presParOf" srcId="{609EAB33-37A9-4E70-AEE3-C980C620C474}" destId="{CD8A7117-3713-4297-AF12-73EC4E63118E}" srcOrd="1" destOrd="0" presId="urn:microsoft.com/office/officeart/2018/5/layout/CenteredIconLabelDescriptionList"/>
    <dgm:cxn modelId="{18427EEE-0787-4C4A-A9CA-2E97A994CCEC}" type="presParOf" srcId="{609EAB33-37A9-4E70-AEE3-C980C620C474}" destId="{13284C07-AB4A-4FD4-911F-AD0C31A15514}" srcOrd="2" destOrd="0" presId="urn:microsoft.com/office/officeart/2018/5/layout/CenteredIconLabelDescriptionList"/>
    <dgm:cxn modelId="{EDDDD066-A1F3-4C98-B977-1B608C362D64}" type="presParOf" srcId="{609EAB33-37A9-4E70-AEE3-C980C620C474}" destId="{E625047A-91B7-4B36-B5E7-03D6054CF000}" srcOrd="3" destOrd="0" presId="urn:microsoft.com/office/officeart/2018/5/layout/CenteredIconLabelDescriptionList"/>
    <dgm:cxn modelId="{D1B1BC77-4DB5-4D63-90AC-F3E384CF992B}" type="presParOf" srcId="{609EAB33-37A9-4E70-AEE3-C980C620C474}" destId="{D5797607-F30B-49FB-BD68-2E3B86E9CAF2}" srcOrd="4" destOrd="0" presId="urn:microsoft.com/office/officeart/2018/5/layout/CenteredIconLabelDescriptionList"/>
    <dgm:cxn modelId="{48877629-5D2D-4FBD-BB84-670972C77B11}" type="presParOf" srcId="{8690ED29-B2B5-4F42-A62B-908C3EE559DE}" destId="{F4192D35-AEE6-4BBE-A54F-C665DD74D66C}" srcOrd="1" destOrd="0" presId="urn:microsoft.com/office/officeart/2018/5/layout/CenteredIconLabelDescriptionList"/>
    <dgm:cxn modelId="{5608E444-CD90-4089-8C41-A13A8F1B6D90}" type="presParOf" srcId="{8690ED29-B2B5-4F42-A62B-908C3EE559DE}" destId="{9400EEC4-6558-4B51-9B6E-EEF0569CDA21}" srcOrd="2" destOrd="0" presId="urn:microsoft.com/office/officeart/2018/5/layout/CenteredIconLabelDescriptionList"/>
    <dgm:cxn modelId="{558C6DCB-412A-4D91-A8A5-7C4B9785D362}" type="presParOf" srcId="{9400EEC4-6558-4B51-9B6E-EEF0569CDA21}" destId="{5EE902B6-BB2F-48B9-A34C-713B4BD0E5F2}" srcOrd="0" destOrd="0" presId="urn:microsoft.com/office/officeart/2018/5/layout/CenteredIconLabelDescriptionList"/>
    <dgm:cxn modelId="{CC19FDAA-9727-4110-ABD9-8243AD0C0642}" type="presParOf" srcId="{9400EEC4-6558-4B51-9B6E-EEF0569CDA21}" destId="{DA06ED57-FA17-4071-93AD-3F50E4A7200C}" srcOrd="1" destOrd="0" presId="urn:microsoft.com/office/officeart/2018/5/layout/CenteredIconLabelDescriptionList"/>
    <dgm:cxn modelId="{1C70A091-9A30-44DA-A3D1-0218CC1F72D8}" type="presParOf" srcId="{9400EEC4-6558-4B51-9B6E-EEF0569CDA21}" destId="{B5E4318D-6706-4800-B3C3-7B9545AC0313}" srcOrd="2" destOrd="0" presId="urn:microsoft.com/office/officeart/2018/5/layout/CenteredIconLabelDescriptionList"/>
    <dgm:cxn modelId="{12FB2243-82C6-412D-B7EE-F2B9447894FD}" type="presParOf" srcId="{9400EEC4-6558-4B51-9B6E-EEF0569CDA21}" destId="{64CF8447-664D-4EDC-85F8-A24F75CDE229}" srcOrd="3" destOrd="0" presId="urn:microsoft.com/office/officeart/2018/5/layout/CenteredIconLabelDescriptionList"/>
    <dgm:cxn modelId="{E200939C-8881-4F04-AB30-A7C709C74315}" type="presParOf" srcId="{9400EEC4-6558-4B51-9B6E-EEF0569CDA21}" destId="{D476E08B-E241-4CFB-A290-FBA158CCB710}" srcOrd="4" destOrd="0" presId="urn:microsoft.com/office/officeart/2018/5/layout/CenteredIconLabelDescriptionList"/>
    <dgm:cxn modelId="{51258F8F-5379-4A78-9890-57C1BAF52254}" type="presParOf" srcId="{8690ED29-B2B5-4F42-A62B-908C3EE559DE}" destId="{E34F6C53-8F9C-4F75-B39C-70824199255F}" srcOrd="3" destOrd="0" presId="urn:microsoft.com/office/officeart/2018/5/layout/CenteredIconLabelDescriptionList"/>
    <dgm:cxn modelId="{EBEE8606-7AAB-4CB4-93DD-A9798BF87020}" type="presParOf" srcId="{8690ED29-B2B5-4F42-A62B-908C3EE559DE}" destId="{94612779-AE6A-47A9-B525-0C5E834D7398}" srcOrd="4" destOrd="0" presId="urn:microsoft.com/office/officeart/2018/5/layout/CenteredIconLabelDescriptionList"/>
    <dgm:cxn modelId="{20DB3307-F05A-4C24-BF1C-0E814741A3FA}" type="presParOf" srcId="{94612779-AE6A-47A9-B525-0C5E834D7398}" destId="{0D751DC4-0F31-40D6-9C04-400E876BFE2A}" srcOrd="0" destOrd="0" presId="urn:microsoft.com/office/officeart/2018/5/layout/CenteredIconLabelDescriptionList"/>
    <dgm:cxn modelId="{CBF6B563-D7D1-4D69-8A0B-32BF360CD77B}" type="presParOf" srcId="{94612779-AE6A-47A9-B525-0C5E834D7398}" destId="{FCC5DE97-99DB-4773-BF81-B2FEFF8D8886}" srcOrd="1" destOrd="0" presId="urn:microsoft.com/office/officeart/2018/5/layout/CenteredIconLabelDescriptionList"/>
    <dgm:cxn modelId="{8B506B76-4697-4242-8E85-B4DD775443A0}" type="presParOf" srcId="{94612779-AE6A-47A9-B525-0C5E834D7398}" destId="{A344231A-244D-4241-9318-9779A6AE8B58}" srcOrd="2" destOrd="0" presId="urn:microsoft.com/office/officeart/2018/5/layout/CenteredIconLabelDescriptionList"/>
    <dgm:cxn modelId="{2A5C7AD3-26B6-4E57-A67C-44E6D42C0850}" type="presParOf" srcId="{94612779-AE6A-47A9-B525-0C5E834D7398}" destId="{D5604B73-4E28-4241-BFD6-006D605FD66A}" srcOrd="3" destOrd="0" presId="urn:microsoft.com/office/officeart/2018/5/layout/CenteredIconLabelDescriptionList"/>
    <dgm:cxn modelId="{C9E9AE32-28AE-4E79-A515-8D8F7541321B}" type="presParOf" srcId="{94612779-AE6A-47A9-B525-0C5E834D7398}" destId="{F7EAD9CF-1DA6-4D9E-929A-9604B00734F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2822D-4875-4232-898E-46EFA6AF1689}">
      <dsp:nvSpPr>
        <dsp:cNvPr id="0" name=""/>
        <dsp:cNvSpPr/>
      </dsp:nvSpPr>
      <dsp:spPr>
        <a:xfrm>
          <a:off x="1105920" y="1025435"/>
          <a:ext cx="1187156" cy="11871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84C07-AB4A-4FD4-911F-AD0C31A15514}">
      <dsp:nvSpPr>
        <dsp:cNvPr id="0" name=""/>
        <dsp:cNvSpPr/>
      </dsp:nvSpPr>
      <dsp:spPr>
        <a:xfrm>
          <a:off x="3560" y="2302852"/>
          <a:ext cx="3391875" cy="508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Product Design</a:t>
          </a:r>
        </a:p>
      </dsp:txBody>
      <dsp:txXfrm>
        <a:off x="3560" y="2302852"/>
        <a:ext cx="3391875" cy="508781"/>
      </dsp:txXfrm>
    </dsp:sp>
    <dsp:sp modelId="{D5797607-F30B-49FB-BD68-2E3B86E9CAF2}">
      <dsp:nvSpPr>
        <dsp:cNvPr id="0" name=""/>
        <dsp:cNvSpPr/>
      </dsp:nvSpPr>
      <dsp:spPr>
        <a:xfrm>
          <a:off x="3560" y="2853616"/>
          <a:ext cx="3391875" cy="270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product are we making?</a:t>
          </a:r>
        </a:p>
      </dsp:txBody>
      <dsp:txXfrm>
        <a:off x="3560" y="2853616"/>
        <a:ext cx="3391875" cy="270917"/>
      </dsp:txXfrm>
    </dsp:sp>
    <dsp:sp modelId="{5EE902B6-BB2F-48B9-A34C-713B4BD0E5F2}">
      <dsp:nvSpPr>
        <dsp:cNvPr id="0" name=""/>
        <dsp:cNvSpPr/>
      </dsp:nvSpPr>
      <dsp:spPr>
        <a:xfrm>
          <a:off x="5091373" y="1025435"/>
          <a:ext cx="1187156" cy="11871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4318D-6706-4800-B3C3-7B9545AC0313}">
      <dsp:nvSpPr>
        <dsp:cNvPr id="0" name=""/>
        <dsp:cNvSpPr/>
      </dsp:nvSpPr>
      <dsp:spPr>
        <a:xfrm>
          <a:off x="3989014" y="2302852"/>
          <a:ext cx="3391875" cy="508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Manufacturing Process</a:t>
          </a:r>
        </a:p>
      </dsp:txBody>
      <dsp:txXfrm>
        <a:off x="3989014" y="2302852"/>
        <a:ext cx="3391875" cy="508781"/>
      </dsp:txXfrm>
    </dsp:sp>
    <dsp:sp modelId="{D476E08B-E241-4CFB-A290-FBA158CCB710}">
      <dsp:nvSpPr>
        <dsp:cNvPr id="0" name=""/>
        <dsp:cNvSpPr/>
      </dsp:nvSpPr>
      <dsp:spPr>
        <a:xfrm>
          <a:off x="3989014" y="2853616"/>
          <a:ext cx="3391875" cy="270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will we produce this product?</a:t>
          </a:r>
        </a:p>
      </dsp:txBody>
      <dsp:txXfrm>
        <a:off x="3989014" y="2853616"/>
        <a:ext cx="3391875" cy="270917"/>
      </dsp:txXfrm>
    </dsp:sp>
    <dsp:sp modelId="{0D751DC4-0F31-40D6-9C04-400E876BFE2A}">
      <dsp:nvSpPr>
        <dsp:cNvPr id="0" name=""/>
        <dsp:cNvSpPr/>
      </dsp:nvSpPr>
      <dsp:spPr>
        <a:xfrm>
          <a:off x="9076826" y="1025435"/>
          <a:ext cx="1187156" cy="11871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4231A-244D-4241-9318-9779A6AE8B58}">
      <dsp:nvSpPr>
        <dsp:cNvPr id="0" name=""/>
        <dsp:cNvSpPr/>
      </dsp:nvSpPr>
      <dsp:spPr>
        <a:xfrm>
          <a:off x="7974467" y="2302852"/>
          <a:ext cx="3391875" cy="508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Schedule Design</a:t>
          </a:r>
        </a:p>
      </dsp:txBody>
      <dsp:txXfrm>
        <a:off x="7974467" y="2302852"/>
        <a:ext cx="3391875" cy="508781"/>
      </dsp:txXfrm>
    </dsp:sp>
    <dsp:sp modelId="{F7EAD9CF-1DA6-4D9E-929A-9604B00734FA}">
      <dsp:nvSpPr>
        <dsp:cNvPr id="0" name=""/>
        <dsp:cNvSpPr/>
      </dsp:nvSpPr>
      <dsp:spPr>
        <a:xfrm>
          <a:off x="7974467" y="2853616"/>
          <a:ext cx="3391875" cy="270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quantity are we trying to make?</a:t>
          </a:r>
        </a:p>
      </dsp:txBody>
      <dsp:txXfrm>
        <a:off x="7974467" y="2853616"/>
        <a:ext cx="3391875" cy="270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CD718-5C9E-0F41-8F48-4EA387E4022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EE2DE-F569-CB47-AE41-C8EBB0F45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4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EE2DE-F569-CB47-AE41-C8EBB0F45B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EE2DE-F569-CB47-AE41-C8EBB0F45B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1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EE2DE-F569-CB47-AE41-C8EBB0F45B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3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might relate the Process Flow Design to a Conceptual Model.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EE2DE-F569-CB47-AE41-C8EBB0F45B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5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one is simple and often utilized in education when you are trying to get students to organize a procedures.</a:t>
            </a:r>
          </a:p>
          <a:p>
            <a:r>
              <a:rPr lang="en-US" dirty="0"/>
              <a:t>The PB&amp;J assignment is notorious for getting students to think about sequence and also the clarity for which they are </a:t>
            </a:r>
            <a:r>
              <a:rPr lang="en-US" dirty="0" err="1"/>
              <a:t>providng</a:t>
            </a:r>
            <a:r>
              <a:rPr lang="en-US" dirty="0"/>
              <a:t> the user.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EE2DE-F569-CB47-AE41-C8EBB0F45B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6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EE2DE-F569-CB47-AE41-C8EBB0F45B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13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EE2DE-F569-CB47-AE41-C8EBB0F45B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0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EE2DE-F569-CB47-AE41-C8EBB0F45B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2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EE2DE-F569-CB47-AE41-C8EBB0F45B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0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706" y="3446397"/>
            <a:ext cx="11834447" cy="171378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Vollkorn" charset="0"/>
                <a:ea typeface="Vollkorn" charset="0"/>
                <a:cs typeface="Vollkor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1136" y="5292661"/>
            <a:ext cx="6875585" cy="4164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7328" y="584162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9589" y="365125"/>
            <a:ext cx="2628900" cy="54729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8529989" cy="54729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AE89-A5FB-4A70-B681-5E6399C44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17DFB-6117-4F2C-8098-70BFF8BD1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E786B-A6DD-4832-86B7-756114D3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54F86-6644-400B-A217-C098C9F2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DA813-2F9C-4BF7-844A-4FFEDA90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6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1DCD-9D33-47BD-A1E7-B761C75B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0C081-25B8-40EA-B7F0-C34C3293D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D9A6B-056B-4268-9289-54BBC21A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96B26-B0A2-4F5F-A207-DAFA5E8D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5E944-FE9B-4507-B643-8F084712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2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9876-1B96-4A12-B370-347E7F06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8EA-E573-4D6F-8AE5-68ED9BA0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44E5F-769C-4595-B4C7-96916A58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6B35B-20A5-47FA-B89E-10352A00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18161-01AD-4DBB-A94D-D4026330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44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DDA6-21F8-4149-81BD-32F56EBD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A73DA-2C4F-4446-A492-2F80BA653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77216-CF32-4B55-964D-B4A1CF49D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4F54E-D9F8-4A37-99C9-3F32B765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50D40-18A2-42A4-AAB2-55338950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A52D-E1C2-4522-968A-56FDE633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1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2518-4249-4A69-9D4C-56F22B6C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A25FF-C49F-421D-AD3A-46631E9C0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8F651-9C51-4037-95C4-7287D92B7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AA594-8E57-463B-88CC-D67153703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52F2F-927B-4B06-BB35-4A9172FBB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7074C-E7B8-4BAD-ABB5-6BB5A5ECD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42038-ACC9-425A-9650-A745BE6A0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C8ADA3-3304-4686-AFB7-6C96EFA2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77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EA6E-E0FF-4003-91DA-68BA69BBA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EA3D7-E2E8-4189-8989-77D92811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49958-DF4F-44E3-9F65-777AB30E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E1293-383D-46D7-A250-C87EB9FD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11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53C807-A073-4F55-821D-83965D96F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D3211-8A93-4571-B7D8-43E26456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F32E2-98D8-466B-A3E1-0B259B3D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65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F7016-E2BE-4BAB-99AE-33032A04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CEB0-4980-4CA3-AA75-3B98B5D4E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3C7A5-05E1-43C4-8455-7C24DB777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54633-F62B-45FA-8547-A0FC5BBD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73724-EF50-4A41-A071-A503BEA2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F7EDF-BB27-4B02-85A7-B342ADF5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2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BD78-0E57-4338-B6D7-A258B0CB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5AD381-57CD-47E5-8AA6-380551114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6CF5C-E4BC-45F4-BAA6-30EFCD4CF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7C7C5-402D-4645-B660-FBB7815DC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A3707-D517-45FC-9827-0CF8C632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943D0-9676-4A1A-BE71-20E83F48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417F-47AF-4713-928F-2820F439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E8F2A-A03F-4214-9409-116745EA9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22249-2A06-43FD-9465-CBE97845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59593-30A1-4A15-B44C-04BF29ED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D4816-263B-4DC4-9723-8092328B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12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90A9A0-9D18-4F6D-8E91-30A4728B4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E6D61-A94B-4DC4-A3EB-9C46C6FBD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A3931-BDD9-4DAE-93A3-35FFD902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56B45-42CE-4277-B42B-431AA2F0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8001F-1813-477A-8595-C3D04DB1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38" y="1709740"/>
            <a:ext cx="113933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139" y="4589466"/>
            <a:ext cx="11393350" cy="93210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585" y="1778733"/>
            <a:ext cx="5486400" cy="396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3569" y="1778733"/>
            <a:ext cx="5484919" cy="396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585" y="1681163"/>
            <a:ext cx="54860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585" y="2505075"/>
            <a:ext cx="5486033" cy="3321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3569" y="1681163"/>
            <a:ext cx="54864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3569" y="2505075"/>
            <a:ext cx="5486403" cy="3321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8585" y="143746"/>
            <a:ext cx="11369903" cy="1400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7" y="457200"/>
            <a:ext cx="45727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987427"/>
            <a:ext cx="643448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477" y="2057400"/>
            <a:ext cx="45727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0" y="987429"/>
            <a:ext cx="643448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5477" y="457200"/>
            <a:ext cx="45727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477" y="2057400"/>
            <a:ext cx="45727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585" y="143746"/>
            <a:ext cx="11369903" cy="1400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585" y="1723293"/>
            <a:ext cx="11369903" cy="414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6181" y="6356352"/>
            <a:ext cx="1172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bg1"/>
                </a:solidFill>
                <a:latin typeface="Fira Sans Ultra" charset="0"/>
                <a:ea typeface="Fira Sans Ultra" charset="0"/>
                <a:cs typeface="Fira Sans Ultra" charset="0"/>
              </a:defRPr>
            </a:lvl1pPr>
          </a:lstStyle>
          <a:p>
            <a:fld id="{16630861-4318-414B-8E21-CA5F03E7B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071"/>
          </a:solidFill>
          <a:latin typeface="Vollkorn" charset="0"/>
          <a:ea typeface="Vollkorn" charset="0"/>
          <a:cs typeface="Vollkor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7BF78-3FDA-4739-B5AF-5813575E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C182-1E06-4D46-8D38-215B71CE1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F4A04-B930-4E14-B7BA-4C745CC3B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AF023-FD43-4F30-AF64-66A0C33CB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68F08-A21F-4E89-A149-C259D2086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.com/topics/inventions/history-of-the-holidays-the-story-of-labor-day-vide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tertainment.howstuffworks.com/4169-assembly-line-crayola-crayons-video.htm" TargetMode="External"/><Relationship Id="rId4" Type="http://schemas.openxmlformats.org/officeDocument/2006/relationships/hyperlink" Target="https://www.history.com/topics/inventions/henry-for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Manufacturing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0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6534-1C03-DC46-A162-94DEB21F2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7DA-06E9-1B4D-881B-B1966478A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6" y="1723293"/>
            <a:ext cx="5473578" cy="4149969"/>
          </a:xfrm>
        </p:spPr>
        <p:txBody>
          <a:bodyPr/>
          <a:lstStyle/>
          <a:p>
            <a:r>
              <a:rPr lang="en-US" dirty="0"/>
              <a:t>Steps for Making a PB&amp;J</a:t>
            </a:r>
          </a:p>
          <a:p>
            <a:pPr lvl="1"/>
            <a:r>
              <a:rPr lang="en-US" dirty="0"/>
              <a:t>In this example the process flow describes and maps the steps for assembling a Peanut Butter and Jelly Sandwich</a:t>
            </a:r>
          </a:p>
          <a:p>
            <a:pPr lvl="2"/>
            <a:r>
              <a:rPr lang="en-US" dirty="0"/>
              <a:t>Notice That All Steps Are Numbered.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7847B-C8A0-454C-B144-FBF15BC8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9D7BB-3650-C64B-99B4-4476A5EB0B4B}"/>
              </a:ext>
            </a:extLst>
          </p:cNvPr>
          <p:cNvSpPr/>
          <p:nvPr/>
        </p:nvSpPr>
        <p:spPr>
          <a:xfrm>
            <a:off x="5872163" y="32971"/>
            <a:ext cx="2715343" cy="105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dirty="0"/>
              <a:t>Place 2 Slices of Bread on a Clean Plate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380165-EF61-FD4F-B7C4-2CA8AAC0A75C}"/>
              </a:ext>
            </a:extLst>
          </p:cNvPr>
          <p:cNvSpPr/>
          <p:nvPr/>
        </p:nvSpPr>
        <p:spPr>
          <a:xfrm>
            <a:off x="6630134" y="1305880"/>
            <a:ext cx="2715344" cy="105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en-US" dirty="0"/>
              <a:t>Use a clean knife to spread peanut butter on side of the bread slice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993F92-F276-574F-9754-1F87ED6E4BDD}"/>
              </a:ext>
            </a:extLst>
          </p:cNvPr>
          <p:cNvSpPr/>
          <p:nvPr/>
        </p:nvSpPr>
        <p:spPr>
          <a:xfrm>
            <a:off x="7388103" y="2514961"/>
            <a:ext cx="2715343" cy="105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  <a:p>
            <a:pPr algn="ctr"/>
            <a:r>
              <a:rPr lang="en-US" dirty="0"/>
              <a:t>Use clean knife to spread jelly on one side of the 2</a:t>
            </a:r>
            <a:r>
              <a:rPr lang="en-US" baseline="30000" dirty="0"/>
              <a:t>nd</a:t>
            </a:r>
            <a:r>
              <a:rPr lang="en-US" dirty="0"/>
              <a:t> slice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C8C027-42BC-4343-8A3D-9F4A37B7864B}"/>
              </a:ext>
            </a:extLst>
          </p:cNvPr>
          <p:cNvSpPr/>
          <p:nvPr/>
        </p:nvSpPr>
        <p:spPr>
          <a:xfrm>
            <a:off x="8146074" y="3724042"/>
            <a:ext cx="3622414" cy="105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  <a:p>
            <a:pPr algn="ctr"/>
            <a:r>
              <a:rPr lang="en-US" dirty="0"/>
              <a:t>Place both slices of bread together evenly so that the peanut butter and jelly are in the middle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94F5E9-DF3A-DD42-9691-C32ED6FE6CEE}"/>
              </a:ext>
            </a:extLst>
          </p:cNvPr>
          <p:cNvSpPr/>
          <p:nvPr/>
        </p:nvSpPr>
        <p:spPr>
          <a:xfrm>
            <a:off x="8904044" y="4928325"/>
            <a:ext cx="3014153" cy="105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  <a:p>
            <a:pPr algn="ctr"/>
            <a:r>
              <a:rPr lang="en-US" dirty="0"/>
              <a:t>Use clean knife to slice the sandwich evenly at 45 degrees</a:t>
            </a:r>
          </a:p>
        </p:txBody>
      </p:sp>
      <p:sp>
        <p:nvSpPr>
          <p:cNvPr id="13" name="Curved Right Arrow 12">
            <a:extLst>
              <a:ext uri="{FF2B5EF4-FFF2-40B4-BE49-F238E27FC236}">
                <a16:creationId xmlns:a16="http://schemas.microsoft.com/office/drawing/2014/main" id="{FD503DCF-E3AD-7841-81F1-F4CA5B86F630}"/>
              </a:ext>
            </a:extLst>
          </p:cNvPr>
          <p:cNvSpPr/>
          <p:nvPr/>
        </p:nvSpPr>
        <p:spPr>
          <a:xfrm>
            <a:off x="5206460" y="866190"/>
            <a:ext cx="665703" cy="10565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4C666D53-8E58-7E44-B5D1-917A27C0B53A}"/>
              </a:ext>
            </a:extLst>
          </p:cNvPr>
          <p:cNvSpPr/>
          <p:nvPr/>
        </p:nvSpPr>
        <p:spPr>
          <a:xfrm>
            <a:off x="5918297" y="1986692"/>
            <a:ext cx="665703" cy="10565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>
            <a:extLst>
              <a:ext uri="{FF2B5EF4-FFF2-40B4-BE49-F238E27FC236}">
                <a16:creationId xmlns:a16="http://schemas.microsoft.com/office/drawing/2014/main" id="{9E2525FC-F31A-2742-A25D-323F04B666E5}"/>
              </a:ext>
            </a:extLst>
          </p:cNvPr>
          <p:cNvSpPr/>
          <p:nvPr/>
        </p:nvSpPr>
        <p:spPr>
          <a:xfrm>
            <a:off x="6564131" y="3195773"/>
            <a:ext cx="665703" cy="10565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>
            <a:extLst>
              <a:ext uri="{FF2B5EF4-FFF2-40B4-BE49-F238E27FC236}">
                <a16:creationId xmlns:a16="http://schemas.microsoft.com/office/drawing/2014/main" id="{BFF4B410-10CB-EE4A-932D-16D83965BD32}"/>
              </a:ext>
            </a:extLst>
          </p:cNvPr>
          <p:cNvSpPr/>
          <p:nvPr/>
        </p:nvSpPr>
        <p:spPr>
          <a:xfrm>
            <a:off x="7355103" y="4451000"/>
            <a:ext cx="665703" cy="10565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EDDD31-3E53-6F4C-9E9C-4F60E1039456}"/>
              </a:ext>
            </a:extLst>
          </p:cNvPr>
          <p:cNvSpPr/>
          <p:nvPr/>
        </p:nvSpPr>
        <p:spPr>
          <a:xfrm>
            <a:off x="7752174" y="1199455"/>
            <a:ext cx="471264" cy="47732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488D05-A697-7F4F-AEDE-F875EE384023}"/>
              </a:ext>
            </a:extLst>
          </p:cNvPr>
          <p:cNvSpPr/>
          <p:nvPr/>
        </p:nvSpPr>
        <p:spPr>
          <a:xfrm>
            <a:off x="6994202" y="64515"/>
            <a:ext cx="471264" cy="47732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E773BBF-84E6-2E4A-A15C-E5A9B4F19880}"/>
              </a:ext>
            </a:extLst>
          </p:cNvPr>
          <p:cNvSpPr/>
          <p:nvPr/>
        </p:nvSpPr>
        <p:spPr>
          <a:xfrm>
            <a:off x="8510142" y="2362418"/>
            <a:ext cx="471264" cy="47732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36A4E0A-BE86-AE4F-B78B-A9C525689C9A}"/>
              </a:ext>
            </a:extLst>
          </p:cNvPr>
          <p:cNvSpPr/>
          <p:nvPr/>
        </p:nvSpPr>
        <p:spPr>
          <a:xfrm>
            <a:off x="9721649" y="3571499"/>
            <a:ext cx="471264" cy="47732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4E320F-7B90-2E43-971A-ED0598F72765}"/>
              </a:ext>
            </a:extLst>
          </p:cNvPr>
          <p:cNvSpPr/>
          <p:nvPr/>
        </p:nvSpPr>
        <p:spPr>
          <a:xfrm>
            <a:off x="10175488" y="4795047"/>
            <a:ext cx="471264" cy="47732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8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6534-1C03-DC46-A162-94DEB21F2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7DA-06E9-1B4D-881B-B1966478A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6" y="1723293"/>
            <a:ext cx="5473578" cy="4149969"/>
          </a:xfrm>
        </p:spPr>
        <p:txBody>
          <a:bodyPr/>
          <a:lstStyle/>
          <a:p>
            <a:r>
              <a:rPr lang="en-US" dirty="0"/>
              <a:t>Steps for Making a PB&amp;J</a:t>
            </a:r>
          </a:p>
          <a:p>
            <a:pPr lvl="1"/>
            <a:r>
              <a:rPr lang="en-US" dirty="0"/>
              <a:t>In this example the process flow describes and maps the steps for assembling a Peanut Butter and Jelly Sandwich</a:t>
            </a:r>
          </a:p>
          <a:p>
            <a:pPr lvl="2"/>
            <a:r>
              <a:rPr lang="en-US" dirty="0"/>
              <a:t>Notice That All Steps Are Numbered.</a:t>
            </a:r>
          </a:p>
          <a:p>
            <a:pPr lvl="2"/>
            <a:r>
              <a:rPr lang="en-US" dirty="0"/>
              <a:t>Arrows indicate the flow of operation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7847B-C8A0-454C-B144-FBF15BC8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9D7BB-3650-C64B-99B4-4476A5EB0B4B}"/>
              </a:ext>
            </a:extLst>
          </p:cNvPr>
          <p:cNvSpPr/>
          <p:nvPr/>
        </p:nvSpPr>
        <p:spPr>
          <a:xfrm>
            <a:off x="5872163" y="32971"/>
            <a:ext cx="2715343" cy="105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dirty="0"/>
              <a:t>Place 2 Slices of Bread on a Clean Plate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380165-EF61-FD4F-B7C4-2CA8AAC0A75C}"/>
              </a:ext>
            </a:extLst>
          </p:cNvPr>
          <p:cNvSpPr/>
          <p:nvPr/>
        </p:nvSpPr>
        <p:spPr>
          <a:xfrm>
            <a:off x="6630134" y="1305880"/>
            <a:ext cx="2715344" cy="105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en-US" dirty="0"/>
              <a:t>Use a clean knife to spread peanut butter on side of the bread slice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993F92-F276-574F-9754-1F87ED6E4BDD}"/>
              </a:ext>
            </a:extLst>
          </p:cNvPr>
          <p:cNvSpPr/>
          <p:nvPr/>
        </p:nvSpPr>
        <p:spPr>
          <a:xfrm>
            <a:off x="7388103" y="2514961"/>
            <a:ext cx="2715343" cy="105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  <a:p>
            <a:pPr algn="ctr"/>
            <a:r>
              <a:rPr lang="en-US" dirty="0"/>
              <a:t>Use clean knife to spread jelly on one side of the 2</a:t>
            </a:r>
            <a:r>
              <a:rPr lang="en-US" baseline="30000" dirty="0"/>
              <a:t>nd</a:t>
            </a:r>
            <a:r>
              <a:rPr lang="en-US" dirty="0"/>
              <a:t> slice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C8C027-42BC-4343-8A3D-9F4A37B7864B}"/>
              </a:ext>
            </a:extLst>
          </p:cNvPr>
          <p:cNvSpPr/>
          <p:nvPr/>
        </p:nvSpPr>
        <p:spPr>
          <a:xfrm>
            <a:off x="8146074" y="3724042"/>
            <a:ext cx="3622414" cy="105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  <a:p>
            <a:pPr algn="ctr"/>
            <a:r>
              <a:rPr lang="en-US" dirty="0"/>
              <a:t>Place both slices of bread together evenly so that the peanut butter and jelly are in the middle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94F5E9-DF3A-DD42-9691-C32ED6FE6CEE}"/>
              </a:ext>
            </a:extLst>
          </p:cNvPr>
          <p:cNvSpPr/>
          <p:nvPr/>
        </p:nvSpPr>
        <p:spPr>
          <a:xfrm>
            <a:off x="8904044" y="4928325"/>
            <a:ext cx="3014153" cy="105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  <a:p>
            <a:pPr algn="ctr"/>
            <a:r>
              <a:rPr lang="en-US" dirty="0"/>
              <a:t>Use clean knife to slice the sandwich evenly at 45 degrees</a:t>
            </a:r>
          </a:p>
        </p:txBody>
      </p:sp>
      <p:sp>
        <p:nvSpPr>
          <p:cNvPr id="13" name="Curved Right Arrow 12">
            <a:extLst>
              <a:ext uri="{FF2B5EF4-FFF2-40B4-BE49-F238E27FC236}">
                <a16:creationId xmlns:a16="http://schemas.microsoft.com/office/drawing/2014/main" id="{FD503DCF-E3AD-7841-81F1-F4CA5B86F630}"/>
              </a:ext>
            </a:extLst>
          </p:cNvPr>
          <p:cNvSpPr/>
          <p:nvPr/>
        </p:nvSpPr>
        <p:spPr>
          <a:xfrm>
            <a:off x="5206460" y="866190"/>
            <a:ext cx="665703" cy="10565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4C666D53-8E58-7E44-B5D1-917A27C0B53A}"/>
              </a:ext>
            </a:extLst>
          </p:cNvPr>
          <p:cNvSpPr/>
          <p:nvPr/>
        </p:nvSpPr>
        <p:spPr>
          <a:xfrm>
            <a:off x="5918297" y="1986692"/>
            <a:ext cx="665703" cy="10565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>
            <a:extLst>
              <a:ext uri="{FF2B5EF4-FFF2-40B4-BE49-F238E27FC236}">
                <a16:creationId xmlns:a16="http://schemas.microsoft.com/office/drawing/2014/main" id="{9E2525FC-F31A-2742-A25D-323F04B666E5}"/>
              </a:ext>
            </a:extLst>
          </p:cNvPr>
          <p:cNvSpPr/>
          <p:nvPr/>
        </p:nvSpPr>
        <p:spPr>
          <a:xfrm>
            <a:off x="6564131" y="3195773"/>
            <a:ext cx="665703" cy="10565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>
            <a:extLst>
              <a:ext uri="{FF2B5EF4-FFF2-40B4-BE49-F238E27FC236}">
                <a16:creationId xmlns:a16="http://schemas.microsoft.com/office/drawing/2014/main" id="{BFF4B410-10CB-EE4A-932D-16D83965BD32}"/>
              </a:ext>
            </a:extLst>
          </p:cNvPr>
          <p:cNvSpPr/>
          <p:nvPr/>
        </p:nvSpPr>
        <p:spPr>
          <a:xfrm>
            <a:off x="7355103" y="4451000"/>
            <a:ext cx="665703" cy="10565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A678C8-4C56-BC4D-AA5A-56019B983A1E}"/>
              </a:ext>
            </a:extLst>
          </p:cNvPr>
          <p:cNvSpPr/>
          <p:nvPr/>
        </p:nvSpPr>
        <p:spPr>
          <a:xfrm>
            <a:off x="7233190" y="3778930"/>
            <a:ext cx="912883" cy="214024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0EFFC6-922F-9743-972A-BA8B880B09F9}"/>
              </a:ext>
            </a:extLst>
          </p:cNvPr>
          <p:cNvSpPr/>
          <p:nvPr/>
        </p:nvSpPr>
        <p:spPr>
          <a:xfrm>
            <a:off x="6473542" y="2706039"/>
            <a:ext cx="912883" cy="214024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3DC7971-320B-E544-8620-8079E4A13DE2}"/>
              </a:ext>
            </a:extLst>
          </p:cNvPr>
          <p:cNvSpPr/>
          <p:nvPr/>
        </p:nvSpPr>
        <p:spPr>
          <a:xfrm>
            <a:off x="5765825" y="1372573"/>
            <a:ext cx="912883" cy="214024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9B3CD4-4666-6549-93F4-83A5877F8A76}"/>
              </a:ext>
            </a:extLst>
          </p:cNvPr>
          <p:cNvSpPr/>
          <p:nvPr/>
        </p:nvSpPr>
        <p:spPr>
          <a:xfrm>
            <a:off x="5052495" y="68238"/>
            <a:ext cx="912883" cy="214024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3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6534-1C03-DC46-A162-94DEB21F2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7DA-06E9-1B4D-881B-B1966478A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6" y="1723293"/>
            <a:ext cx="5473578" cy="4149969"/>
          </a:xfrm>
        </p:spPr>
        <p:txBody>
          <a:bodyPr/>
          <a:lstStyle/>
          <a:p>
            <a:r>
              <a:rPr lang="en-US" dirty="0"/>
              <a:t>Steps for Making a PB&amp;J</a:t>
            </a:r>
          </a:p>
          <a:p>
            <a:pPr lvl="1"/>
            <a:r>
              <a:rPr lang="en-US" dirty="0"/>
              <a:t>In this example the process flow describes and maps the steps for assembling a Peanut Butter and Jelly Sandwich</a:t>
            </a:r>
          </a:p>
          <a:p>
            <a:pPr lvl="2"/>
            <a:r>
              <a:rPr lang="en-US" dirty="0"/>
              <a:t>Notice That All Steps Are Numbered.</a:t>
            </a:r>
          </a:p>
          <a:p>
            <a:pPr lvl="2"/>
            <a:r>
              <a:rPr lang="en-US" dirty="0"/>
              <a:t>Arrows indicate the flow of operation</a:t>
            </a:r>
          </a:p>
          <a:p>
            <a:pPr lvl="2"/>
            <a:r>
              <a:rPr lang="en-US" dirty="0"/>
              <a:t>Steps include what is required to complete: Tools/Materials/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7847B-C8A0-454C-B144-FBF15BC8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9D7BB-3650-C64B-99B4-4476A5EB0B4B}"/>
              </a:ext>
            </a:extLst>
          </p:cNvPr>
          <p:cNvSpPr/>
          <p:nvPr/>
        </p:nvSpPr>
        <p:spPr>
          <a:xfrm>
            <a:off x="5872163" y="32971"/>
            <a:ext cx="2715343" cy="105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dirty="0">
                <a:highlight>
                  <a:srgbClr val="808000"/>
                </a:highlight>
              </a:rPr>
              <a:t>Place 2 Slices of Bread on a Clean Plate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380165-EF61-FD4F-B7C4-2CA8AAC0A75C}"/>
              </a:ext>
            </a:extLst>
          </p:cNvPr>
          <p:cNvSpPr/>
          <p:nvPr/>
        </p:nvSpPr>
        <p:spPr>
          <a:xfrm>
            <a:off x="6630134" y="1305880"/>
            <a:ext cx="2715344" cy="105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en-US" dirty="0">
                <a:highlight>
                  <a:srgbClr val="808000"/>
                </a:highlight>
              </a:rPr>
              <a:t>Use a clean knife to spread peanut butter on side of the bread slice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993F92-F276-574F-9754-1F87ED6E4BDD}"/>
              </a:ext>
            </a:extLst>
          </p:cNvPr>
          <p:cNvSpPr/>
          <p:nvPr/>
        </p:nvSpPr>
        <p:spPr>
          <a:xfrm>
            <a:off x="7388103" y="2514961"/>
            <a:ext cx="2715343" cy="105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  <a:p>
            <a:pPr algn="ctr"/>
            <a:r>
              <a:rPr lang="en-US" dirty="0">
                <a:highlight>
                  <a:srgbClr val="808000"/>
                </a:highlight>
              </a:rPr>
              <a:t>Use clean knife to spread jelly on one side of the 2</a:t>
            </a:r>
            <a:r>
              <a:rPr lang="en-US" baseline="30000" dirty="0">
                <a:highlight>
                  <a:srgbClr val="808000"/>
                </a:highlight>
              </a:rPr>
              <a:t>nd</a:t>
            </a:r>
            <a:r>
              <a:rPr lang="en-US" dirty="0">
                <a:highlight>
                  <a:srgbClr val="808000"/>
                </a:highlight>
              </a:rPr>
              <a:t> slice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C8C027-42BC-4343-8A3D-9F4A37B7864B}"/>
              </a:ext>
            </a:extLst>
          </p:cNvPr>
          <p:cNvSpPr/>
          <p:nvPr/>
        </p:nvSpPr>
        <p:spPr>
          <a:xfrm>
            <a:off x="8146074" y="3724042"/>
            <a:ext cx="3622414" cy="105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  <a:p>
            <a:pPr algn="ctr"/>
            <a:r>
              <a:rPr lang="en-US" dirty="0">
                <a:highlight>
                  <a:srgbClr val="808000"/>
                </a:highlight>
              </a:rPr>
              <a:t>Place both slices of bread together evenly so that the peanut butter and jelly are in the middle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94F5E9-DF3A-DD42-9691-C32ED6FE6CEE}"/>
              </a:ext>
            </a:extLst>
          </p:cNvPr>
          <p:cNvSpPr/>
          <p:nvPr/>
        </p:nvSpPr>
        <p:spPr>
          <a:xfrm>
            <a:off x="8904044" y="4928325"/>
            <a:ext cx="3014153" cy="105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  <a:p>
            <a:pPr algn="ctr"/>
            <a:r>
              <a:rPr lang="en-US" dirty="0">
                <a:highlight>
                  <a:srgbClr val="808000"/>
                </a:highlight>
              </a:rPr>
              <a:t>Use clean knife to slice the sandwich evenly at 45 degrees</a:t>
            </a:r>
          </a:p>
        </p:txBody>
      </p:sp>
      <p:sp>
        <p:nvSpPr>
          <p:cNvPr id="13" name="Curved Right Arrow 12">
            <a:extLst>
              <a:ext uri="{FF2B5EF4-FFF2-40B4-BE49-F238E27FC236}">
                <a16:creationId xmlns:a16="http://schemas.microsoft.com/office/drawing/2014/main" id="{FD503DCF-E3AD-7841-81F1-F4CA5B86F630}"/>
              </a:ext>
            </a:extLst>
          </p:cNvPr>
          <p:cNvSpPr/>
          <p:nvPr/>
        </p:nvSpPr>
        <p:spPr>
          <a:xfrm>
            <a:off x="5206460" y="866190"/>
            <a:ext cx="665703" cy="10565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4C666D53-8E58-7E44-B5D1-917A27C0B53A}"/>
              </a:ext>
            </a:extLst>
          </p:cNvPr>
          <p:cNvSpPr/>
          <p:nvPr/>
        </p:nvSpPr>
        <p:spPr>
          <a:xfrm>
            <a:off x="5918297" y="1986692"/>
            <a:ext cx="665703" cy="10565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>
            <a:extLst>
              <a:ext uri="{FF2B5EF4-FFF2-40B4-BE49-F238E27FC236}">
                <a16:creationId xmlns:a16="http://schemas.microsoft.com/office/drawing/2014/main" id="{9E2525FC-F31A-2742-A25D-323F04B666E5}"/>
              </a:ext>
            </a:extLst>
          </p:cNvPr>
          <p:cNvSpPr/>
          <p:nvPr/>
        </p:nvSpPr>
        <p:spPr>
          <a:xfrm>
            <a:off x="6564131" y="3195773"/>
            <a:ext cx="665703" cy="10565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>
            <a:extLst>
              <a:ext uri="{FF2B5EF4-FFF2-40B4-BE49-F238E27FC236}">
                <a16:creationId xmlns:a16="http://schemas.microsoft.com/office/drawing/2014/main" id="{BFF4B410-10CB-EE4A-932D-16D83965BD32}"/>
              </a:ext>
            </a:extLst>
          </p:cNvPr>
          <p:cNvSpPr/>
          <p:nvPr/>
        </p:nvSpPr>
        <p:spPr>
          <a:xfrm>
            <a:off x="7355103" y="4451000"/>
            <a:ext cx="665703" cy="10565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6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A40BBCA-7B58-5946-97A3-0C2BA25C9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608" y="987429"/>
            <a:ext cx="5103272" cy="4873625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323B-BFD2-4210-83EF-28E5CBA0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6181" y="6356352"/>
            <a:ext cx="11723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630861-4318-414B-8E21-CA5F03E7BD41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AB5DC-957B-45E3-863B-28124B5F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7" y="457200"/>
            <a:ext cx="4572733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52E3-EAEF-456B-938C-042CCEE62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5477" y="2057400"/>
            <a:ext cx="4572733" cy="3811588"/>
          </a:xfrm>
        </p:spPr>
        <p:txBody>
          <a:bodyPr>
            <a:normAutofit/>
          </a:bodyPr>
          <a:lstStyle/>
          <a:p>
            <a:r>
              <a:rPr lang="en-US" dirty="0"/>
              <a:t>Can you create this type of Process Flow Design in Building the Linking Cube Person</a:t>
            </a:r>
          </a:p>
          <a:p>
            <a:pPr marL="457200" lvl="1" indent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9763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426A-A29A-4CAB-A571-BDF28493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0F02-2C71-4A41-81BC-2D45751F8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History.com</a:t>
            </a:r>
            <a:r>
              <a:rPr lang="en-US" dirty="0"/>
              <a:t> Editors. (2012, May 30). </a:t>
            </a:r>
            <a:r>
              <a:rPr lang="en-US" i="1" dirty="0"/>
              <a:t>The assembly line: Then and now</a:t>
            </a:r>
            <a:r>
              <a:rPr lang="en-US" dirty="0"/>
              <a:t>. </a:t>
            </a:r>
            <a:r>
              <a:rPr lang="en-US" dirty="0" err="1"/>
              <a:t>History.com</a:t>
            </a:r>
            <a:r>
              <a:rPr lang="en-US" dirty="0"/>
              <a:t>. Retrieved March 1, 2022, from </a:t>
            </a:r>
            <a:r>
              <a:rPr lang="en-US" dirty="0">
                <a:hlinkClick r:id="rId3"/>
              </a:rPr>
              <a:t>https://www.history.com/topics/inventions/history-of-the-holidays-the-story-of-labor-day-video</a:t>
            </a:r>
            <a:endParaRPr lang="en-US" dirty="0"/>
          </a:p>
          <a:p>
            <a:r>
              <a:rPr lang="en-US" dirty="0" err="1"/>
              <a:t>History.com</a:t>
            </a:r>
            <a:r>
              <a:rPr lang="en-US" dirty="0"/>
              <a:t> Editors. (2009, November 9). </a:t>
            </a:r>
            <a:r>
              <a:rPr lang="en-US" i="1" dirty="0"/>
              <a:t>Henry Ford</a:t>
            </a:r>
            <a:r>
              <a:rPr lang="en-US" dirty="0"/>
              <a:t>. </a:t>
            </a:r>
            <a:r>
              <a:rPr lang="en-US" dirty="0" err="1"/>
              <a:t>History.com</a:t>
            </a:r>
            <a:r>
              <a:rPr lang="en-US" dirty="0"/>
              <a:t>. Retrieved March 15, 2022, from </a:t>
            </a:r>
            <a:r>
              <a:rPr lang="en-US" dirty="0">
                <a:hlinkClick r:id="rId4"/>
              </a:rPr>
              <a:t>https://www.history.com/topics/inventions/henry-ford</a:t>
            </a:r>
            <a:endParaRPr lang="en-US" dirty="0"/>
          </a:p>
          <a:p>
            <a:r>
              <a:rPr lang="en-US" dirty="0"/>
              <a:t> </a:t>
            </a:r>
            <a:r>
              <a:rPr lang="en-US" i="1" dirty="0"/>
              <a:t>Learn how everything works!</a:t>
            </a:r>
            <a:r>
              <a:rPr lang="en-US" dirty="0"/>
              <a:t> HowStuffWorks. (n.d.). Retrieved March 2, 2022, from </a:t>
            </a:r>
            <a:r>
              <a:rPr lang="en-US" dirty="0">
                <a:hlinkClick r:id="rId5"/>
              </a:rPr>
              <a:t>http://entertainment.howstuffworks.com/4169-assembly-line-crayola-crayons-video.htm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C84A2-4DB0-4893-B29C-5D714A9F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9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E0FAB-6376-437E-8012-F43C3EB1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Inquiry Lesson: Introduction to Manufacturing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D1449-EAC9-4632-9DC0-BA9F9B841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the Manufacturing: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Teachers might choose to show any number of historical manufacturing events</a:t>
            </a:r>
          </a:p>
          <a:p>
            <a:pPr marL="914400" lvl="2" indent="0">
              <a:buNone/>
            </a:pPr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 will introduce </a:t>
            </a:r>
            <a:r>
              <a:rPr lang="en-US" sz="2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Linking Cube Person</a:t>
            </a:r>
            <a:endParaRPr lang="en-US" sz="2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form teams of 3-4.  </a:t>
            </a:r>
            <a:r>
              <a:rPr lang="en-US" sz="2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will accurately replicate the Linking Cube Person based off the drawings and assembly videos.  They will document a procedures for recreating this Person through a Process Flow Diagram. </a:t>
            </a:r>
            <a:endParaRPr lang="en-US" sz="2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9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7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E7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D4F5F77-2056-4D19-B761-B29C03AF0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en-US" sz="5800">
                <a:solidFill>
                  <a:srgbClr val="4E7A6B"/>
                </a:solidFill>
              </a:rPr>
              <a:t>WV Adventures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40965-DEAD-4CE6-AD46-3F24A4169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4E7A6B"/>
                </a:solidFill>
              </a:rPr>
              <a:t>Manufacturing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284B4BA-8D40-F841-9501-EBA5F5F5F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75" b="1677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E539-354F-4F63-BE18-67AA927D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8F241-4F1B-4A52-9226-E09A167C2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Assembly Line</a:t>
            </a:r>
          </a:p>
          <a:p>
            <a:r>
              <a:rPr lang="en-US" dirty="0"/>
              <a:t>Process Flow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17BDF-3D24-47E0-85B1-0D22D004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C75B-260E-4C0C-9C33-218FABAB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BFAF-2F8A-49EE-8299-D7CB6E9E4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make a PB&amp; J now?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0F996-970E-46D8-9007-DB0F3E2C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9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09C1D-FA14-4E6B-B722-CBA351D0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E0DBB-1C5D-4FDB-961A-1FC662AB7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surest foundation of a manufacturing concern is quality.  After that, and a long way after, comes cost.”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Andrew Carnegie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C9538-3515-4036-B1DC-E6EE65BC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3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9E91-9A94-42A1-A44F-ABA193D26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assembly 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0F36B-AEF3-42F9-9B54-AEDB2B13A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assembly line is a manufacturing process which engages people (and sometimes robots) and machines in a production setting.  Each worker has a specific task.  The process moves from worker to worker until the product is made whole.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Henry Ford is given credit to the creation of this new mass production method.  These large production plans used standard parts in order to create an assembly line for cars.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79376-FF8D-4D1E-ADD2-231EB4EA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4B47-C71A-F941-A89B-30F187E8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Line Planning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15B2009-8A58-1796-EFEF-A85B316B3E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8585" y="1723293"/>
          <a:ext cx="11369903" cy="414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C10E0-0F5A-1F41-B794-FFB295041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8</a:t>
            </a:fld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3EAF45A-E7A7-6945-AEC1-5D9D0EFEA8F0}"/>
              </a:ext>
            </a:extLst>
          </p:cNvPr>
          <p:cNvSpPr/>
          <p:nvPr/>
        </p:nvSpPr>
        <p:spPr>
          <a:xfrm>
            <a:off x="3471863" y="3429000"/>
            <a:ext cx="871537" cy="557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F479B18-B887-8F44-95C9-A9215A8CC4A8}"/>
              </a:ext>
            </a:extLst>
          </p:cNvPr>
          <p:cNvSpPr/>
          <p:nvPr/>
        </p:nvSpPr>
        <p:spPr>
          <a:xfrm>
            <a:off x="7848602" y="3428999"/>
            <a:ext cx="871537" cy="557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4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8EF8E-D3DA-6C44-92DB-7E021BDE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C2E1C-06C0-CC44-9EA6-93DD204C7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Flow: diagrams are used to plan out and account for steps in the assembly line.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Define the Process </a:t>
            </a:r>
          </a:p>
          <a:p>
            <a:pPr marL="0" indent="0">
              <a:buNone/>
            </a:pPr>
            <a:r>
              <a:rPr lang="en-US" dirty="0"/>
              <a:t>Determine Constraints</a:t>
            </a:r>
          </a:p>
          <a:p>
            <a:pPr marL="0" indent="0">
              <a:buNone/>
            </a:pPr>
            <a:r>
              <a:rPr lang="en-US" dirty="0"/>
              <a:t>Brainstorm Possible Steps</a:t>
            </a:r>
          </a:p>
          <a:p>
            <a:pPr marL="0" indent="0">
              <a:buNone/>
            </a:pPr>
            <a:r>
              <a:rPr lang="en-US" dirty="0"/>
              <a:t>Organize these steps so they make sense in sequence</a:t>
            </a:r>
          </a:p>
          <a:p>
            <a:pPr marL="0" indent="0">
              <a:buNone/>
            </a:pPr>
            <a:r>
              <a:rPr lang="en-US" dirty="0"/>
              <a:t>Show the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9C12B-3B30-344E-A158-DB87030D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19573"/>
      </p:ext>
    </p:extLst>
  </p:cSld>
  <p:clrMapOvr>
    <a:masterClrMapping/>
  </p:clrMapOvr>
</p:sld>
</file>

<file path=ppt/theme/theme1.xml><?xml version="1.0" encoding="utf-8"?>
<a:theme xmlns:a="http://schemas.openxmlformats.org/drawingml/2006/main" name="WVDE_2017Theme2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VDE_2017Theme2" id="{44F0BE6C-34C6-EC46-AFE6-CDB91FC5A479}" vid="{EC7969FB-EEA3-4642-839C-4BC2186169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B0B2D0C72D7340A25FAA08CB86BFED" ma:contentTypeVersion="4" ma:contentTypeDescription="Create a new document." ma:contentTypeScope="" ma:versionID="42db2c6dcd5e088c949fae91f5e6e3bf">
  <xsd:schema xmlns:xsd="http://www.w3.org/2001/XMLSchema" xmlns:xs="http://www.w3.org/2001/XMLSchema" xmlns:p="http://schemas.microsoft.com/office/2006/metadata/properties" xmlns:ns2="13feddb5-ddbe-4220-817d-c5e293596d5b" targetNamespace="http://schemas.microsoft.com/office/2006/metadata/properties" ma:root="true" ma:fieldsID="e1387604497f12a5eae15e52397f5c57" ns2:_="">
    <xsd:import namespace="13feddb5-ddbe-4220-817d-c5e293596d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eddb5-ddbe-4220-817d-c5e293596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F5B05C-412B-4EED-B3C5-2354ADFF29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9EF10B-6A01-4750-838F-62D9BA967711}"/>
</file>

<file path=customXml/itemProps3.xml><?xml version="1.0" encoding="utf-8"?>
<ds:datastoreItem xmlns:ds="http://schemas.openxmlformats.org/officeDocument/2006/customXml" ds:itemID="{4B97B2C4-4AEB-4B8E-9918-D60341AC7338}">
  <ds:schemaRefs>
    <ds:schemaRef ds:uri="http://schemas.microsoft.com/office/2006/metadata/properties"/>
    <ds:schemaRef ds:uri="http://schemas.microsoft.com/office/infopath/2007/PartnerControls"/>
    <ds:schemaRef ds:uri="a260fd47-0191-4496-835e-6f3fd13daad4"/>
    <ds:schemaRef ds:uri="7df619aa-5aba-4f6a-afdd-91a4c001b6b6"/>
    <ds:schemaRef ds:uri="ef461a4f-84cf-45a8-991b-02e81be1f158"/>
    <ds:schemaRef ds:uri="5a3e60b7-3b93-4cc2-9673-7300c105d1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WVDE_2017Theme2</Template>
  <TotalTime>482</TotalTime>
  <Words>819</Words>
  <Application>Microsoft Office PowerPoint</Application>
  <PresentationFormat>Widescreen</PresentationFormat>
  <Paragraphs>115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WVDE_2017Theme2</vt:lpstr>
      <vt:lpstr>Office Theme</vt:lpstr>
      <vt:lpstr>Introduction to Manufacturing</vt:lpstr>
      <vt:lpstr>Inquiry Lesson: Introduction to Manufacturing</vt:lpstr>
      <vt:lpstr>WV Adventures</vt:lpstr>
      <vt:lpstr>Vocabulary</vt:lpstr>
      <vt:lpstr>Essential Questions</vt:lpstr>
      <vt:lpstr>Inspire</vt:lpstr>
      <vt:lpstr>What is an assembly line?</vt:lpstr>
      <vt:lpstr>Assembly Line Planning</vt:lpstr>
      <vt:lpstr>Manufacturing Process</vt:lpstr>
      <vt:lpstr>Process Flow Example</vt:lpstr>
      <vt:lpstr>Process Flow Example</vt:lpstr>
      <vt:lpstr>Process Flow Example</vt:lpstr>
      <vt:lpstr>Questions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Daniels</dc:creator>
  <cp:lastModifiedBy>James Coble</cp:lastModifiedBy>
  <cp:revision>63</cp:revision>
  <dcterms:created xsi:type="dcterms:W3CDTF">2017-05-08T14:21:19Z</dcterms:created>
  <dcterms:modified xsi:type="dcterms:W3CDTF">2023-08-29T14:02:41Z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0x010100A0B0B2D0C72D7340A25FAA08CB86BFED</vt:lpwstr>
  </property>
</Properties>
</file>