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256" r:id="rId6"/>
    <p:sldId id="285" r:id="rId7"/>
    <p:sldId id="282" r:id="rId8"/>
    <p:sldId id="257" r:id="rId9"/>
    <p:sldId id="258" r:id="rId10"/>
    <p:sldId id="286" r:id="rId11"/>
    <p:sldId id="287" r:id="rId12"/>
    <p:sldId id="288" r:id="rId13"/>
    <p:sldId id="290" r:id="rId14"/>
    <p:sldId id="292" r:id="rId15"/>
    <p:sldId id="291" r:id="rId16"/>
    <p:sldId id="289" r:id="rId17"/>
    <p:sldId id="283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9DF315-FFAB-AB42-85D2-FBD539AC335D}">
          <p14:sldIdLst>
            <p14:sldId id="256"/>
            <p14:sldId id="285"/>
          </p14:sldIdLst>
        </p14:section>
        <p14:section name="Vocabulary" id="{0895F9C1-8D62-4F4A-8F35-AA7F4E5FA92B}">
          <p14:sldIdLst>
            <p14:sldId id="282"/>
          </p14:sldIdLst>
        </p14:section>
        <p14:section name="Essential Questions" id="{562B746F-2C93-124E-948F-AF6A415E616C}">
          <p14:sldIdLst>
            <p14:sldId id="257"/>
          </p14:sldIdLst>
        </p14:section>
        <p14:section name="Lecture" id="{D7A3E62A-519D-A04F-B989-7B50E3F2141F}">
          <p14:sldIdLst>
            <p14:sldId id="258"/>
            <p14:sldId id="286"/>
            <p14:sldId id="287"/>
            <p14:sldId id="288"/>
            <p14:sldId id="290"/>
            <p14:sldId id="292"/>
            <p14:sldId id="291"/>
            <p14:sldId id="289"/>
            <p14:sldId id="283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71F5B1-77DD-48F9-8FB2-FAC580E58239}" v="2" dt="2022-06-03T19:34:32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61"/>
    <p:restoredTop sz="71224" autoAdjust="0"/>
  </p:normalViewPr>
  <p:slideViewPr>
    <p:cSldViewPr snapToGrid="0" snapToObjects="1">
      <p:cViewPr varScale="1">
        <p:scale>
          <a:sx n="89" d="100"/>
          <a:sy n="89" d="100"/>
        </p:scale>
        <p:origin x="12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D718-5C9E-0F41-8F48-4EA387E4022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EE2DE-F569-CB47-AE41-C8EBB0F45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4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fanelli.eng.br/en/simulator-virtual-dial-caliper-thousandth-inch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iliapp.com/actual-size/inch-ruler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4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www.jamesdysonfoundation.com</a:t>
            </a:r>
            <a:r>
              <a:rPr lang="en-US" dirty="0"/>
              <a:t>/who-we-</a:t>
            </a:r>
            <a:r>
              <a:rPr lang="en-US" dirty="0" err="1"/>
              <a:t>are.html</a:t>
            </a:r>
            <a:endParaRPr lang="en-US" dirty="0"/>
          </a:p>
          <a:p>
            <a:r>
              <a:rPr lang="en-US" dirty="0"/>
              <a:t>James Dyson communicated his ideas through sketches.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1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high schools we use a great deal of Dial Calipers.  This is the “Swiss Army Knife” of measurement.  In your classrooms your students will recognize rulers/ thermometers/ protractors etc.</a:t>
            </a:r>
          </a:p>
          <a:p>
            <a:endParaRPr lang="en-US" dirty="0"/>
          </a:p>
          <a:p>
            <a:r>
              <a:rPr lang="en-US" dirty="0"/>
              <a:t>You might bring an image of a Dial Caliper up and express to your students that these devices measure down to 0.001”</a:t>
            </a:r>
          </a:p>
          <a:p>
            <a:r>
              <a:rPr lang="en-US" dirty="0"/>
              <a:t>You might bring one up in an images search. 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find some of these useful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 Calipers: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www.stefanelli.eng.br/en/simulator-virtual-dial-caliper-thousandth-inch/"/>
              </a:rPr>
              <a:t>https://www.stefanelli.eng.br/en/simulator-virtual-dial-caliper-thousandth-inch/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Rulers: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ttps://www.piliapp.com/actual-size/inch-ruler/"/>
              </a:rPr>
              <a:t>https://www.piliapp.com/actual-size/inch-ruler/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Isometric Drawing:</a:t>
            </a:r>
          </a:p>
          <a:p>
            <a:r>
              <a:rPr lang="en-US" dirty="0"/>
              <a:t>https://</a:t>
            </a:r>
            <a:r>
              <a:rPr lang="en-US" dirty="0" err="1"/>
              <a:t>www.nctm.org</a:t>
            </a:r>
            <a:r>
              <a:rPr lang="en-US" dirty="0"/>
              <a:t>/Classroom-Resources/Illuminations/Interactives/Isometric-Drawing-Tool/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1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706" y="3446397"/>
            <a:ext cx="11834447" cy="171378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Vollkorn" charset="0"/>
                <a:ea typeface="Vollkorn" charset="0"/>
                <a:cs typeface="Vollkor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1136" y="5292661"/>
            <a:ext cx="6875585" cy="4164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7328" y="584162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9589" y="365125"/>
            <a:ext cx="2628900" cy="54729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8529989" cy="54729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AE89-A5FB-4A70-B681-5E6399C44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717DFB-6117-4F2C-8098-70BFF8BD1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786B-A6DD-4832-86B7-756114D3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54F86-6644-400B-A217-C098C9F2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DA813-2F9C-4BF7-844A-4FFEDA90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6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1DCD-9D33-47BD-A1E7-B761C75B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C081-25B8-40EA-B7F0-C34C3293D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D9A6B-056B-4268-9289-54BBC21A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6B26-B0A2-4F5F-A207-DAFA5E8D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5E944-FE9B-4507-B643-8F084712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9876-1B96-4A12-B370-347E7F060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8EA-E573-4D6F-8AE5-68ED9BA0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44E5F-769C-4595-B4C7-96916A58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6B35B-20A5-47FA-B89E-10352A00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18161-01AD-4DBB-A94D-D4026330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44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DDA6-21F8-4149-81BD-32F56EBD9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A73DA-2C4F-4446-A492-2F80BA653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77216-CF32-4B55-964D-B4A1CF49D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4F54E-D9F8-4A37-99C9-3F32B765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50D40-18A2-42A4-AAB2-55338950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A52D-E1C2-4522-968A-56FDE633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1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2518-4249-4A69-9D4C-56F22B6C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A25FF-C49F-421D-AD3A-46631E9C0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8F651-9C51-4037-95C4-7287D92B7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AA594-8E57-463B-88CC-D67153703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52F2F-927B-4B06-BB35-4A9172FBB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7074C-E7B8-4BAD-ABB5-6BB5A5EC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42038-ACC9-425A-9650-A745BE6A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C8ADA3-3304-4686-AFB7-6C96EFA2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EA6E-E0FF-4003-91DA-68BA69BBA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EA3D7-E2E8-4189-8989-77D92811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49958-DF4F-44E3-9F65-777AB30E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E1293-383D-46D7-A250-C87EB9FD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1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3C807-A073-4F55-821D-83965D96F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D3211-8A93-4571-B7D8-43E26456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F32E2-98D8-466B-A3E1-0B259B3D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65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7016-E2BE-4BAB-99AE-33032A04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CEB0-4980-4CA3-AA75-3B98B5D4E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3C7A5-05E1-43C4-8455-7C24DB777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54633-F62B-45FA-8547-A0FC5BBD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73724-EF50-4A41-A071-A503BEA2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F7EDF-BB27-4B02-85A7-B342ADF5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2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BD78-0E57-4338-B6D7-A258B0CB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5AD381-57CD-47E5-8AA6-380551114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6CF5C-E4BC-45F4-BAA6-30EFCD4CF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7C7C5-402D-4645-B660-FBB7815D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A3707-D517-45FC-9827-0CF8C6329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943D0-9676-4A1A-BE71-20E83F48B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17F-47AF-4713-928F-2820F4399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E8F2A-A03F-4214-9409-116745EA9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22249-2A06-43FD-9465-CBE97845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59593-30A1-4A15-B44C-04BF29ED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4816-263B-4DC4-9723-8092328B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12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0A9A0-9D18-4F6D-8E91-30A4728B43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E6D61-A94B-4DC4-A3EB-9C46C6FBD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A3931-BDD9-4DAE-93A3-35FFD902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56B45-42CE-4277-B42B-431AA2F0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8001F-1813-477A-8595-C3D04DB1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8" y="1709740"/>
            <a:ext cx="113933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139" y="4589466"/>
            <a:ext cx="11393350" cy="9321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585" y="1778733"/>
            <a:ext cx="54864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3569" y="1778733"/>
            <a:ext cx="5484919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585" y="1681163"/>
            <a:ext cx="54860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585" y="2505075"/>
            <a:ext cx="5486033" cy="3321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3569" y="1681163"/>
            <a:ext cx="54864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3569" y="2505075"/>
            <a:ext cx="5486403" cy="3321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8585" y="143746"/>
            <a:ext cx="11369903" cy="1400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457200"/>
            <a:ext cx="4572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987427"/>
            <a:ext cx="643448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477" y="2057400"/>
            <a:ext cx="45727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0" y="987429"/>
            <a:ext cx="64344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5477" y="457200"/>
            <a:ext cx="45727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477" y="2057400"/>
            <a:ext cx="45727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585" y="143746"/>
            <a:ext cx="11369903" cy="140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585" y="1723293"/>
            <a:ext cx="11369903" cy="414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6181" y="6356352"/>
            <a:ext cx="1172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0">
                <a:solidFill>
                  <a:schemeClr val="bg1"/>
                </a:solidFill>
                <a:latin typeface="Fira Sans Ultra" charset="0"/>
                <a:ea typeface="Fira Sans Ultra" charset="0"/>
                <a:cs typeface="Fira Sans Ultra" charset="0"/>
              </a:defRPr>
            </a:lvl1pPr>
          </a:lstStyle>
          <a:p>
            <a:fld id="{16630861-4318-414B-8E21-CA5F03E7BD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071"/>
          </a:solidFill>
          <a:latin typeface="Vollkorn" charset="0"/>
          <a:ea typeface="Vollkorn" charset="0"/>
          <a:cs typeface="Vollkor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0636B"/>
          </a:solidFill>
          <a:latin typeface="Fira Sans" charset="0"/>
          <a:ea typeface="Fira Sans" charset="0"/>
          <a:cs typeface="Fira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7BF78-3FDA-4739-B5AF-5813575E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C182-1E06-4D46-8D38-215B71CE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F4A04-B930-4E14-B7BA-4C745CC3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D590-0C55-4D52-A8F8-2F246DAF3E7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AF023-FD43-4F30-AF64-66A0C33CB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68F08-A21F-4E89-A149-C259D2086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51937-CAC6-4E7D-89F6-503F19DA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tm.org/Classroom-Resources/Illuminations/Interactives/Isometric-Drawing-Tool/" TargetMode="External"/><Relationship Id="rId2" Type="http://schemas.openxmlformats.org/officeDocument/2006/relationships/hyperlink" Target="https://www.piliapp.com/actual-size/inch-rul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amesdysonfoundation.com/who-we-are.html" TargetMode="External"/><Relationship Id="rId4" Type="http://schemas.openxmlformats.org/officeDocument/2006/relationships/hyperlink" Target="https://www.stefanelli.eng.br/en/simulator-virtual-dial-caliper-thousandth-inch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Reverse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07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B5BF-0346-694D-B78E-7770C3EC7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85" y="143746"/>
            <a:ext cx="11369903" cy="1400159"/>
          </a:xfrm>
        </p:spPr>
        <p:txBody>
          <a:bodyPr anchor="ctr">
            <a:normAutofit/>
          </a:bodyPr>
          <a:lstStyle/>
          <a:p>
            <a:r>
              <a:rPr lang="en-US" dirty="0"/>
              <a:t>Communicating Ideas</a:t>
            </a:r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D8322339-4F3C-704E-B6D7-32B3C572B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2" y="1311052"/>
            <a:ext cx="1884973" cy="211794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BC5E9-B267-9F49-BE5F-94BD107D8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569" y="1778733"/>
            <a:ext cx="5484919" cy="3965575"/>
          </a:xfrm>
        </p:spPr>
        <p:txBody>
          <a:bodyPr>
            <a:normAutofit/>
          </a:bodyPr>
          <a:lstStyle/>
          <a:p>
            <a:r>
              <a:rPr lang="en-US" sz="2400" dirty="0"/>
              <a:t>Isometric Sketches: 3D drawing with x and y axes drawn at 120 degrees.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Perspective Sketches: allows viewer to see distance and depth as they would if they were viewing it. (utilizes vanishing point(s))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DAC12-78D1-7A4A-B9B2-E4E57F09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6181" y="6356352"/>
            <a:ext cx="11723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630861-4318-414B-8E21-CA5F03E7BD41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0405CD25-D1F9-4448-8D8B-61CEADD2E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2" y="3579489"/>
            <a:ext cx="2740754" cy="2051362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CC54E62-A4DC-FC42-8634-29E66F99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531" y="3586053"/>
            <a:ext cx="2095376" cy="20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22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9681-04B3-7A40-B89A-45138CBF5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5A02C-F558-5B4D-ABEB-FDAD22B2F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Multiview Drawing: Contains more than 1 view of a drawing generally the Top, Front, and Right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74693-6066-C549-B4CB-C516C311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AA5F42B-5049-8844-B47B-2594709D3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52" y="2593299"/>
            <a:ext cx="3832836" cy="307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0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D830-06F5-3544-BBD5-149E191F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8CFBC-CE68-2C4E-9623-DF5A5AFC3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Visual Analysis</a:t>
            </a:r>
            <a:r>
              <a:rPr lang="en-US" dirty="0"/>
              <a:t>: Color, Value, Shapes, Space, even Texture are looked at.  </a:t>
            </a:r>
          </a:p>
          <a:p>
            <a:r>
              <a:rPr lang="en-US" b="1" dirty="0"/>
              <a:t>Functional Analysis</a:t>
            </a:r>
            <a:r>
              <a:rPr lang="en-US" dirty="0"/>
              <a:t>: How does it work? What goes into, through, and comes out as a result?  </a:t>
            </a:r>
          </a:p>
          <a:p>
            <a:r>
              <a:rPr lang="en-US" b="1" dirty="0"/>
              <a:t>Structural Analysis</a:t>
            </a:r>
            <a:r>
              <a:rPr lang="en-US" dirty="0"/>
              <a:t>: Disassembly of Product (Potentially Destructive) investigating various ”how’s” of those functional analysis.  Simple Machines present within are inventoried and explained.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BD396-7033-0743-863C-77B845B1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8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B5DC-957B-45E3-863B-28124B5F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552E3-EAEF-456B-938C-042CCEE62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important that engineers use accurate measures when drawing?</a:t>
            </a:r>
          </a:p>
          <a:p>
            <a:r>
              <a:rPr lang="en-US" dirty="0"/>
              <a:t>Why is it important that there be standards of measure like those proposed by American National Standards Institute (ANSI)?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323B-BFD2-4210-83EF-28E5CBA04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3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426A-A29A-4CAB-A571-BDF28493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0F02-2C71-4A41-81BC-2D45751F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Actual size of Inch Ruler. (n.d.). Retrieved March 6, 2022, from </a:t>
            </a:r>
            <a:r>
              <a:rPr lang="en-US" dirty="0">
                <a:hlinkClick r:id="rId2"/>
              </a:rPr>
              <a:t>https://www.piliapp.com/actual-size/inch-ruler/</a:t>
            </a:r>
            <a:r>
              <a:rPr lang="en-US" dirty="0"/>
              <a:t>  </a:t>
            </a:r>
          </a:p>
          <a:p>
            <a:pPr marL="0" indent="0">
              <a:buNone/>
            </a:pPr>
            <a:r>
              <a:rPr lang="en-US" dirty="0" err="1"/>
              <a:t>Nctm.org</a:t>
            </a:r>
            <a:r>
              <a:rPr lang="en-US" dirty="0"/>
              <a:t>. (n.d.). Retrieved March 1, 2022, from </a:t>
            </a:r>
            <a:r>
              <a:rPr lang="en-US" dirty="0">
                <a:hlinkClick r:id="rId3"/>
              </a:rPr>
              <a:t>https://www.nctm.org/Classroom-Resources/Illuminations/Interactives/Isometric-Drawing-Tool/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Prof. Eduardo J. </a:t>
            </a:r>
            <a:r>
              <a:rPr lang="en-US" dirty="0" err="1"/>
              <a:t>Stefanelli</a:t>
            </a:r>
            <a:r>
              <a:rPr lang="en-US" dirty="0"/>
              <a:t>, </a:t>
            </a:r>
            <a:r>
              <a:rPr lang="en-US" dirty="0" err="1"/>
              <a:t>profissão</a:t>
            </a:r>
            <a:r>
              <a:rPr lang="en-US" dirty="0"/>
              <a:t>, E. S. E. por, </a:t>
            </a:r>
            <a:r>
              <a:rPr lang="en-US" dirty="0" err="1"/>
              <a:t>Stefanelli</a:t>
            </a:r>
            <a:r>
              <a:rPr lang="en-US" dirty="0"/>
              <a:t>, E., &amp; </a:t>
            </a:r>
            <a:r>
              <a:rPr lang="en-US" dirty="0" err="1"/>
              <a:t>profissão</a:t>
            </a:r>
            <a:r>
              <a:rPr lang="en-US" dirty="0"/>
              <a:t>, E. por. (2017, January 23). </a:t>
            </a:r>
            <a:r>
              <a:rPr lang="en-US" i="1" dirty="0"/>
              <a:t>Virtual dial caliper in thousandth of inch - simulator</a:t>
            </a:r>
            <a:r>
              <a:rPr lang="en-US" dirty="0"/>
              <a:t>. Prof. Eduardo J. </a:t>
            </a:r>
            <a:r>
              <a:rPr lang="en-US" dirty="0" err="1"/>
              <a:t>Stefanelli</a:t>
            </a:r>
            <a:r>
              <a:rPr lang="en-US" dirty="0"/>
              <a:t>. Retrieved March 1, 2022, from </a:t>
            </a:r>
            <a:r>
              <a:rPr lang="en-US" dirty="0">
                <a:hlinkClick r:id="rId4"/>
              </a:rPr>
              <a:t>https://www.stefanelli.eng.br/en/simulator-virtual-dial-caliper-thousandth-inch/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we are. (n.d.). Retrieved January 10, 2022, from </a:t>
            </a:r>
            <a:r>
              <a:rPr lang="en-US" dirty="0">
                <a:hlinkClick r:id="rId5"/>
              </a:rPr>
              <a:t>https://www.jamesdysonfoundation.com/who-we-are.html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C84A2-4DB0-4893-B29C-5D714A9F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9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F5F77-2056-4D19-B761-B29C03AF0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n-US" sz="6600" dirty="0"/>
              <a:t>WV Adventures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40965-DEAD-4CE6-AD46-3F24A4169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dirty="0"/>
              <a:t>STEM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7027786-18B3-4CA5-8FA7-94EAF8374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35" y="602309"/>
            <a:ext cx="5621334" cy="2720726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5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E539-354F-4F63-BE18-67AA927D9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F241-4F1B-4A52-9226-E09A167C2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Reverse Engineering</a:t>
            </a:r>
          </a:p>
          <a:p>
            <a:r>
              <a:rPr lang="en-US" dirty="0"/>
              <a:t>Freehand</a:t>
            </a:r>
          </a:p>
          <a:p>
            <a:r>
              <a:rPr lang="en-US" dirty="0"/>
              <a:t>Exploded View</a:t>
            </a:r>
          </a:p>
          <a:p>
            <a:r>
              <a:rPr lang="en-US" dirty="0"/>
              <a:t>Dimension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17BDF-3D24-47E0-85B1-0D22D004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C75B-260E-4C0C-9C33-218FABAB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BFAF-2F8A-49EE-8299-D7CB6E9E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reverse engineering?</a:t>
            </a:r>
          </a:p>
          <a:p>
            <a:r>
              <a:rPr lang="en-US" dirty="0"/>
              <a:t>Why do engineers use Multiview drawings?</a:t>
            </a:r>
          </a:p>
          <a:p>
            <a:r>
              <a:rPr lang="en-US" dirty="0"/>
              <a:t>Why are assemblies important?</a:t>
            </a:r>
          </a:p>
          <a:p>
            <a:r>
              <a:rPr lang="en-US" dirty="0"/>
              <a:t>Why are dimensions so important?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0F996-970E-46D8-9007-DB0F3E2C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9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9C1D-FA14-4E6B-B722-CBA351D0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0DBB-1C5D-4FDB-961A-1FC662AB7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”Enjoy failure and learn from it.  You never learn from success.”</a:t>
            </a:r>
          </a:p>
          <a:p>
            <a:pPr marL="0" indent="0">
              <a:buNone/>
            </a:pPr>
            <a:r>
              <a:rPr lang="en-US" dirty="0"/>
              <a:t>James Dyson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C9538-3515-4036-B1DC-E6EE65BC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C3EA-CBF0-CE4C-B09B-B27DD7D9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Reverse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F6ECB-DC77-1E48-8D79-3484B40AA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Reverse Engineering is the process or measuring and analyzing an existing product in order to better understand 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58335-FD20-4D45-88BF-B8D962F0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37EF-5CD8-AF44-ADB6-E280F9CC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89D1-4799-334C-A2A6-F91942D98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Reverse engineering can help to create documents on undocumented items.  </a:t>
            </a:r>
          </a:p>
          <a:p>
            <a:r>
              <a:rPr lang="en-US" dirty="0"/>
              <a:t>It can teach us in terms of research.  </a:t>
            </a:r>
          </a:p>
          <a:p>
            <a:r>
              <a:rPr lang="en-US" dirty="0"/>
              <a:t>It can allow us to investigate for example design failure.  </a:t>
            </a:r>
          </a:p>
          <a:p>
            <a:r>
              <a:rPr lang="en-US" dirty="0"/>
              <a:t>It can also help us to improve products.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ECF89-5FBE-034F-8BE4-00EF6758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A9B2-DD8B-214A-A733-465FFB05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the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268F1-08E5-0E40-B113-C56591049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Micrometers</a:t>
            </a:r>
          </a:p>
          <a:p>
            <a:r>
              <a:rPr lang="en-US" dirty="0"/>
              <a:t>Calipers</a:t>
            </a:r>
          </a:p>
          <a:p>
            <a:r>
              <a:rPr lang="en-US" dirty="0"/>
              <a:t>Laser Scanners</a:t>
            </a:r>
          </a:p>
          <a:p>
            <a:r>
              <a:rPr lang="en-US" dirty="0"/>
              <a:t>Various forms of Imaging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EC43-151A-5647-8180-5C1DAD1F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3153-0B98-D94D-8A61-1DC4A3F4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B9E4F-B484-E441-8DC4-2D4AF7436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Freehand Sketching: drawing images without drafting tools (i.e. no T squares, triangle, or compasses)</a:t>
            </a:r>
          </a:p>
          <a:p>
            <a:r>
              <a:rPr lang="en-US" dirty="0"/>
              <a:t>Annotation: notes found on/with sketched objects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C3698-27AD-E54F-886D-FE8E22E8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1235"/>
      </p:ext>
    </p:extLst>
  </p:cSld>
  <p:clrMapOvr>
    <a:masterClrMapping/>
  </p:clrMapOvr>
</p:sld>
</file>

<file path=ppt/theme/theme1.xml><?xml version="1.0" encoding="utf-8"?>
<a:theme xmlns:a="http://schemas.openxmlformats.org/drawingml/2006/main" name="WVDE_2017Theme2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DE_2017Theme2" id="{44F0BE6C-34C6-EC46-AFE6-CDB91FC5A479}" vid="{EC7969FB-EEA3-4642-839C-4BC2186169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167D5B8A000748B89D9C4F6AFE2961" ma:contentTypeVersion="10" ma:contentTypeDescription="Create a new document." ma:contentTypeScope="" ma:versionID="b88e67de31c91c5836f3eb42d79ce39e">
  <xsd:schema xmlns:xsd="http://www.w3.org/2001/XMLSchema" xmlns:xs="http://www.w3.org/2001/XMLSchema" xmlns:p="http://schemas.microsoft.com/office/2006/metadata/properties" xmlns:ns2="7e22fc21-e0f6-47cf-ab47-38267261811d" xmlns:ns3="3e2a7e19-ca4e-4181-8796-13dab22c962a" targetNamespace="http://schemas.microsoft.com/office/2006/metadata/properties" ma:root="true" ma:fieldsID="28d09d30940ec9d0991438372ceaf95f" ns2:_="" ns3:_="">
    <xsd:import namespace="7e22fc21-e0f6-47cf-ab47-38267261811d"/>
    <xsd:import namespace="3e2a7e19-ca4e-4181-8796-13dab22c9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2fc21-e0f6-47cf-ab47-382672618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f1c258c-cfe4-4d0a-8fd9-d7c5ce661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a7e19-ca4e-4181-8796-13dab22c962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81fe024-f0c9-45ff-a282-8952c9f5ffa3}" ma:internalName="TaxCatchAll" ma:showField="CatchAllData" ma:web="3e2a7e19-ca4e-4181-8796-13dab22c9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2a7e19-ca4e-4181-8796-13dab22c962a" xsi:nil="true"/>
    <lcf76f155ced4ddcb4097134ff3c332f xmlns="7e22fc21-e0f6-47cf-ab47-3826726181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F088CA-4864-4802-87BF-D0B23685C5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2172E3-9A7C-415E-B58F-FB1942CA68BD}"/>
</file>

<file path=customXml/itemProps3.xml><?xml version="1.0" encoding="utf-8"?>
<ds:datastoreItem xmlns:ds="http://schemas.openxmlformats.org/officeDocument/2006/customXml" ds:itemID="{8EE9F202-A618-47C3-BCBA-D90B56024EBF}">
  <ds:schemaRefs>
    <ds:schemaRef ds:uri="http://schemas.microsoft.com/office/2006/metadata/properties"/>
    <ds:schemaRef ds:uri="http://schemas.microsoft.com/office/infopath/2007/PartnerControls"/>
    <ds:schemaRef ds:uri="a260fd47-0191-4496-835e-6f3fd13daad4"/>
    <ds:schemaRef ds:uri="7df619aa-5aba-4f6a-afdd-91a4c001b6b6"/>
    <ds:schemaRef ds:uri="ef461a4f-84cf-45a8-991b-02e81be1f158"/>
    <ds:schemaRef ds:uri="5a3e60b7-3b93-4cc2-9673-7300c105d1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WVDE_2017Theme2</Template>
  <TotalTime>276</TotalTime>
  <Words>663</Words>
  <Application>Microsoft Office PowerPoint</Application>
  <PresentationFormat>Widescreen</PresentationFormat>
  <Paragraphs>87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WVDE_2017Theme2</vt:lpstr>
      <vt:lpstr>Office Theme</vt:lpstr>
      <vt:lpstr>Reverse Engineering</vt:lpstr>
      <vt:lpstr>WV Adventures</vt:lpstr>
      <vt:lpstr>Vocabulary</vt:lpstr>
      <vt:lpstr>Essential Questions</vt:lpstr>
      <vt:lpstr>Inspire</vt:lpstr>
      <vt:lpstr>What is Reverse Engineering?</vt:lpstr>
      <vt:lpstr>How is it Useful?</vt:lpstr>
      <vt:lpstr>Tools of the Trade</vt:lpstr>
      <vt:lpstr>Communicating Ideas</vt:lpstr>
      <vt:lpstr>Communicating Ideas</vt:lpstr>
      <vt:lpstr>Communicating Ideas</vt:lpstr>
      <vt:lpstr>Steps</vt:lpstr>
      <vt:lpstr>Questions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Daniels</dc:creator>
  <cp:lastModifiedBy>James Coble</cp:lastModifiedBy>
  <cp:revision>59</cp:revision>
  <dcterms:created xsi:type="dcterms:W3CDTF">2017-05-08T14:21:19Z</dcterms:created>
  <dcterms:modified xsi:type="dcterms:W3CDTF">2023-08-29T17:58:54Z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0x0101002E167D5B8A000748B89D9C4F6AFE2961</vt:lpwstr>
  </property>
</Properties>
</file>