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9" r:id="rId7"/>
    <p:sldId id="258" r:id="rId8"/>
    <p:sldId id="262" r:id="rId9"/>
    <p:sldId id="260" r:id="rId10"/>
    <p:sldId id="263" r:id="rId11"/>
    <p:sldId id="264" r:id="rId12"/>
    <p:sldId id="265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884EFE-F45B-414F-3571-D9A1545E8F11}" v="1" dt="2024-01-16T18:13:21.1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anie Latif" userId="S::stephanie.latif@k12.wv.us::58509aa8-c63d-4d29-8207-ba987d915453" providerId="AD" clId="Web-{51884EFE-F45B-414F-3571-D9A1545E8F11}"/>
    <pc:docChg chg="sldOrd">
      <pc:chgData name="Stephanie Latif" userId="S::stephanie.latif@k12.wv.us::58509aa8-c63d-4d29-8207-ba987d915453" providerId="AD" clId="Web-{51884EFE-F45B-414F-3571-D9A1545E8F11}" dt="2024-01-16T18:13:21.111" v="0"/>
      <pc:docMkLst>
        <pc:docMk/>
      </pc:docMkLst>
      <pc:sldChg chg="ord">
        <pc:chgData name="Stephanie Latif" userId="S::stephanie.latif@k12.wv.us::58509aa8-c63d-4d29-8207-ba987d915453" providerId="AD" clId="Web-{51884EFE-F45B-414F-3571-D9A1545E8F11}" dt="2024-01-16T18:13:21.111" v="0"/>
        <pc:sldMkLst>
          <pc:docMk/>
          <pc:sldMk cId="1079927597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FB47-5973-422C-8C80-6B34347F7D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Vital Signs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740A7-5976-4F64-A65A-65552481DD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3261187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7B4F5F-DE02-4475-A277-DC27FBFE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Blood Pressure Ranges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CDBB4-9009-4B44-89BD-DFB412A44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High blood pressure is called </a:t>
            </a:r>
            <a:r>
              <a:rPr lang="en-US" b="1">
                <a:solidFill>
                  <a:schemeClr val="bg1"/>
                </a:solidFill>
              </a:rPr>
              <a:t>Hypertension</a:t>
            </a:r>
          </a:p>
          <a:p>
            <a:pPr marL="0" indent="0">
              <a:buNone/>
            </a:pPr>
            <a:endParaRPr lang="en-US" b="1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05E81F-0491-47FC-9E7A-E8983C6D3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2071107"/>
            <a:ext cx="5143500" cy="2703271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112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0A584BA-D7DB-4C44-A12A-7AB82A1D06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503" r="2" b="2"/>
          <a:stretch/>
        </p:blipFill>
        <p:spPr>
          <a:xfrm>
            <a:off x="322048" y="-1"/>
            <a:ext cx="4551305" cy="3429000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47CF5EE-2517-4434-9C30-B1CBA6214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9225" y="609600"/>
            <a:ext cx="5114776" cy="1320800"/>
          </a:xfrm>
        </p:spPr>
        <p:txBody>
          <a:bodyPr>
            <a:normAutofit/>
          </a:bodyPr>
          <a:lstStyle/>
          <a:p>
            <a:r>
              <a:rPr lang="en-US" dirty="0"/>
              <a:t>Vital Signs are: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13D287-E584-4E76-9CD1-AA08445533A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429" r="1" b="1"/>
          <a:stretch/>
        </p:blipFill>
        <p:spPr>
          <a:xfrm>
            <a:off x="-10633" y="3428999"/>
            <a:ext cx="3514376" cy="3429001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6CB27DD-D98C-4A82-9A5E-4228278257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2012" y="3428999"/>
            <a:ext cx="325116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sosceles Triangle 30">
            <a:extLst>
              <a:ext uri="{FF2B5EF4-FFF2-40B4-BE49-F238E27FC236}">
                <a16:creationId xmlns:a16="http://schemas.microsoft.com/office/drawing/2014/main" id="{A912E26A-2737-4A42-92C0-4ED8933C8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E5703E-9C20-49AB-8A6C-418A39435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9225" y="2160589"/>
            <a:ext cx="5114776" cy="388077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Temperature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kern="0">
                <a:latin typeface="Arial" panose="020B0604020202020204" pitchFamily="34" charset="0"/>
                <a:cs typeface="Arial" panose="020B0604020202020204" pitchFamily="34" charset="0"/>
              </a:rPr>
              <a:t>Pulse</a:t>
            </a:r>
          </a:p>
          <a:p>
            <a:r>
              <a:rPr lang="en-US" kern="0">
                <a:latin typeface="Arial" panose="020B0604020202020204" pitchFamily="34" charset="0"/>
                <a:cs typeface="Arial" panose="020B0604020202020204" pitchFamily="34" charset="0"/>
              </a:rPr>
              <a:t> Respiration</a:t>
            </a:r>
          </a:p>
          <a:p>
            <a:r>
              <a:rPr lang="en-US" kern="0">
                <a:latin typeface="Arial" panose="020B0604020202020204" pitchFamily="34" charset="0"/>
                <a:cs typeface="Arial" panose="020B0604020202020204" pitchFamily="34" charset="0"/>
              </a:rPr>
              <a:t> Blood pressure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79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61366-1757-44E8-B8BE-DC0175E79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Body 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22C66-41DD-4376-95A4-8B489BCE4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methods to take a temperature</a:t>
            </a:r>
          </a:p>
          <a:p>
            <a:pPr lvl="1"/>
            <a:r>
              <a:rPr lang="en-US" b="1" dirty="0"/>
              <a:t>Ear:</a:t>
            </a:r>
            <a:r>
              <a:rPr lang="en-US" dirty="0"/>
              <a:t> Also called “tympanic” readings. </a:t>
            </a:r>
          </a:p>
          <a:p>
            <a:pPr lvl="1"/>
            <a:r>
              <a:rPr lang="en-US" b="1" dirty="0"/>
              <a:t>Mouth:</a:t>
            </a:r>
            <a:r>
              <a:rPr lang="en-US" dirty="0"/>
              <a:t> Also called “oral” reading. </a:t>
            </a:r>
          </a:p>
          <a:p>
            <a:pPr lvl="1"/>
            <a:r>
              <a:rPr lang="en-US" b="1" dirty="0"/>
              <a:t>Armpit:</a:t>
            </a:r>
            <a:r>
              <a:rPr lang="en-US" dirty="0"/>
              <a:t> Also called “axillary” reading. They tend to be about </a:t>
            </a:r>
            <a:r>
              <a:rPr lang="en-US" b="1" dirty="0"/>
              <a:t>one to two </a:t>
            </a:r>
            <a:r>
              <a:rPr lang="en-US" dirty="0"/>
              <a:t>degrees lower than temperatures measured orally. </a:t>
            </a:r>
          </a:p>
          <a:p>
            <a:pPr lvl="1"/>
            <a:r>
              <a:rPr lang="en-US" b="1" dirty="0"/>
              <a:t>Rectum:</a:t>
            </a:r>
            <a:r>
              <a:rPr lang="en-US" dirty="0"/>
              <a:t> Rectal readings are usually </a:t>
            </a:r>
            <a:r>
              <a:rPr lang="en-US" b="1" dirty="0"/>
              <a:t>one</a:t>
            </a:r>
            <a:r>
              <a:rPr lang="en-US" dirty="0"/>
              <a:t> degree higher than oral readings, and are considered the most accurate reading.</a:t>
            </a:r>
          </a:p>
          <a:p>
            <a:pPr lvl="1"/>
            <a:r>
              <a:rPr lang="en-US" b="1" dirty="0"/>
              <a:t>Temporal:</a:t>
            </a:r>
            <a:r>
              <a:rPr lang="en-US" dirty="0"/>
              <a:t> This is done using the skin of the forehead, and is the least accurate </a:t>
            </a:r>
          </a:p>
        </p:txBody>
      </p:sp>
    </p:spTree>
    <p:extLst>
      <p:ext uri="{BB962C8B-B14F-4D97-AF65-F5344CB8AC3E}">
        <p14:creationId xmlns:p14="http://schemas.microsoft.com/office/powerpoint/2010/main" val="199892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33AC1C-35ED-4AB2-85BD-A1C3191CE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Body 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7874-1B9E-4BF9-B201-0F9F6E9BA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/>
                </a:solidFill>
              </a:rPr>
              <a:t>The amount of heat produced by the body.</a:t>
            </a:r>
            <a:r>
              <a:rPr lang="en-US" sz="1500" b="1" i="1">
                <a:solidFill>
                  <a:schemeClr val="bg1"/>
                </a:solidFill>
              </a:rPr>
              <a:t> FEVER </a:t>
            </a:r>
            <a:r>
              <a:rPr lang="en-US" sz="1500">
                <a:solidFill>
                  <a:schemeClr val="bg1"/>
                </a:solidFill>
              </a:rPr>
              <a:t>is a symptom of an illness, not a disease itself. Fever can happen when a person has an infection, a virus, or a reaction to an immunization.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/>
                </a:solidFill>
              </a:rPr>
              <a:t> Symptoms of a fever include: hot dry skin, loss of appetite, irritability, tiredness, and sometimes chills. </a:t>
            </a:r>
          </a:p>
          <a:p>
            <a:pPr>
              <a:lnSpc>
                <a:spcPct val="90000"/>
              </a:lnSpc>
            </a:pPr>
            <a:r>
              <a:rPr lang="en-US" sz="1500">
                <a:solidFill>
                  <a:schemeClr val="bg1"/>
                </a:solidFill>
              </a:rPr>
              <a:t>Average body temperature is 98.6 degrees Fahrenheit. A temperature of more than 100.4 degrees Fahrenheit is considered a fever. 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D9371A-C437-4E82-AEBE-B935717E70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544957"/>
            <a:ext cx="5143500" cy="3755571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927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38570-691B-4CFF-9631-0D4F59F7B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for Measuring Temperature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935AB8-20FE-48CC-8189-A75A09152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Record to the nearest 0.1</a:t>
            </a:r>
            <a:r>
              <a:rPr lang="en-US" baseline="30000" dirty="0"/>
              <a:t>o</a:t>
            </a:r>
          </a:p>
          <a:p>
            <a:r>
              <a:rPr lang="en-US" dirty="0"/>
              <a:t>Oral- wait 15 minutes after eating or drinking</a:t>
            </a:r>
          </a:p>
          <a:p>
            <a:r>
              <a:rPr lang="en-US" dirty="0"/>
              <a:t>Tympanic- primarily for children</a:t>
            </a:r>
          </a:p>
          <a:p>
            <a:r>
              <a:rPr lang="en-US" dirty="0"/>
              <a:t>Rectal- usually done in a medical setting</a:t>
            </a:r>
          </a:p>
          <a:p>
            <a:r>
              <a:rPr lang="en-US" dirty="0"/>
              <a:t>Axillary probe must touch skin</a:t>
            </a:r>
          </a:p>
          <a:p>
            <a:r>
              <a:rPr lang="en-US" dirty="0"/>
              <a:t>Temporal- must cross temporal artery on the forehead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682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3DFF1D-A37C-4004-B777-E78BD1382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Pulse 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91E02-B934-43D3-8813-5ACFCC7F4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The rate of the heartbeat felt in throbbing blood vessels just under the skin. A pulse rate of 60-100 beats per minute is considered normal for teens and adults at rest.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B13EFF-00D4-4755-A313-07855C2D6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1728221"/>
            <a:ext cx="5143500" cy="3389043"/>
          </a:xfrm>
          <a:prstGeom prst="rect">
            <a:avLst/>
          </a:prstGeom>
        </p:spPr>
      </p:pic>
      <p:sp>
        <p:nvSpPr>
          <p:cNvPr id="38" name="Isosceles Triangle 3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4A3CF6-870B-46DE-A027-8F3ED098B140}"/>
              </a:ext>
            </a:extLst>
          </p:cNvPr>
          <p:cNvSpPr txBox="1"/>
          <p:nvPr/>
        </p:nvSpPr>
        <p:spPr>
          <a:xfrm>
            <a:off x="6176865" y="1390261"/>
            <a:ext cx="4991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Normal Resting Pulse Ranges: </a:t>
            </a:r>
          </a:p>
        </p:txBody>
      </p:sp>
    </p:spTree>
    <p:extLst>
      <p:ext uri="{BB962C8B-B14F-4D97-AF65-F5344CB8AC3E}">
        <p14:creationId xmlns:p14="http://schemas.microsoft.com/office/powerpoint/2010/main" val="1426446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634E7-FEE2-4263-9754-CC4D20926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9" y="609600"/>
            <a:ext cx="4276692" cy="1320800"/>
          </a:xfrm>
        </p:spPr>
        <p:txBody>
          <a:bodyPr anchor="ctr">
            <a:normAutofit/>
          </a:bodyPr>
          <a:lstStyle/>
          <a:p>
            <a:r>
              <a:rPr lang="en-US"/>
              <a:t>Procedure for Measuring Pulse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97F1E7-9AA1-4813-A33A-F985C61C37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66" y="804672"/>
            <a:ext cx="3566128" cy="5085609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489B9-F152-4EB5-886A-C701E4DEA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823" y="2160589"/>
            <a:ext cx="4285176" cy="3768573"/>
          </a:xfrm>
        </p:spPr>
        <p:txBody>
          <a:bodyPr>
            <a:normAutofit/>
          </a:bodyPr>
          <a:lstStyle/>
          <a:p>
            <a:r>
              <a:rPr lang="en-US" dirty="0"/>
              <a:t>Locate pulse (radial-adult, brachial- infant), press lightly with index and third fingers. Count how many beats are felt for a minute using a clock with a second hand. </a:t>
            </a:r>
          </a:p>
          <a:p>
            <a:r>
              <a:rPr lang="en-US" dirty="0"/>
              <a:t>Above normal: (Tachycardia) greater than 100 beats per minute</a:t>
            </a:r>
          </a:p>
          <a:p>
            <a:r>
              <a:rPr lang="en-US" dirty="0"/>
              <a:t>Below normal: (Bradycardia) less than 60 bpm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52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1C3E0C-C6BA-45BC-9747-32AE2720A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Respiration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6772F-3009-4E6C-87D4-A367975C0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Respiration- 1 inhalation and 1 exhalation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Watch and count how many times a person’s chest rises and falls for one minute. </a:t>
            </a:r>
          </a:p>
          <a:p>
            <a:r>
              <a:rPr lang="en-US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respiratory rate varies for certain age groups</a:t>
            </a:r>
          </a:p>
          <a:p>
            <a:endParaRPr lang="en-US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413607-149B-4D65-AF8F-4341526D0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1" y="2291649"/>
            <a:ext cx="5143500" cy="2262187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639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4E6AE-F4B5-4221-80E1-EA05775FC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Pressure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D0A16-69EA-4DF3-8B18-FFDE54FD1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force at which the heart is pumping blood through the body.</a:t>
            </a:r>
          </a:p>
          <a:p>
            <a:r>
              <a:rPr lang="en-US" dirty="0"/>
              <a:t> It is a technical measurement that needs special equipment and training to get an accurate blood pressure count.</a:t>
            </a:r>
          </a:p>
          <a:p>
            <a:r>
              <a:rPr lang="en-US" dirty="0">
                <a:latin typeface="Trebuchet MS" panose="020B0603020202020204" pitchFamily="34" charset="0"/>
                <a:cs typeface="Arial" panose="020B0604020202020204" pitchFamily="34" charset="0"/>
              </a:rPr>
              <a:t>Systolic pressure- ventricles of the heart are contracting, first heart sound when taking blood pressure, top number</a:t>
            </a:r>
          </a:p>
          <a:p>
            <a:r>
              <a:rPr lang="en-US" dirty="0">
                <a:latin typeface="Trebuchet MS" panose="020B0603020202020204" pitchFamily="34" charset="0"/>
                <a:cs typeface="Arial" panose="020B0604020202020204" pitchFamily="34" charset="0"/>
              </a:rPr>
              <a:t>Diastolic pressure- ventricles of the heart are relaxing, last heart sound when taking blood pressure, bottom number</a:t>
            </a:r>
          </a:p>
          <a:p>
            <a:pPr marL="0" indent="0">
              <a:buNone/>
            </a:pPr>
            <a:r>
              <a:rPr lang="en-US" dirty="0">
                <a:latin typeface="Trebuchet MS" panose="020B0603020202020204" pitchFamily="34" charset="0"/>
                <a:cs typeface="Arial" panose="020B0604020202020204" pitchFamily="34" charset="0"/>
              </a:rPr>
              <a:t>Blood pressure = </a:t>
            </a:r>
            <a:r>
              <a:rPr lang="en-US" u="sng" dirty="0">
                <a:latin typeface="Trebuchet MS" panose="020B0603020202020204" pitchFamily="34" charset="0"/>
                <a:cs typeface="Arial" panose="020B0604020202020204" pitchFamily="34" charset="0"/>
              </a:rPr>
              <a:t>Systolic Pressure</a:t>
            </a:r>
          </a:p>
          <a:p>
            <a:pPr marL="0" indent="0">
              <a:buNone/>
            </a:pPr>
            <a:r>
              <a:rPr lang="en-US">
                <a:latin typeface="Trebuchet MS" panose="020B0603020202020204" pitchFamily="34" charset="0"/>
                <a:cs typeface="Arial" panose="020B0604020202020204" pitchFamily="34" charset="0"/>
              </a:rPr>
              <a:t>                          Diastolic </a:t>
            </a:r>
            <a:r>
              <a:rPr lang="en-US" dirty="0">
                <a:latin typeface="Trebuchet MS" panose="020B0603020202020204" pitchFamily="34" charset="0"/>
                <a:cs typeface="Arial" panose="020B0604020202020204" pitchFamily="34" charset="0"/>
              </a:rPr>
              <a:t>Pressure</a:t>
            </a:r>
          </a:p>
          <a:p>
            <a:pPr marL="228600" lvl="0" indent="-228600" defTabSz="914400">
              <a:lnSpc>
                <a:spcPct val="90000"/>
              </a:lnSpc>
              <a:buClrTx/>
              <a:buSzTx/>
              <a:buFont typeface="Arial" panose="020B0604020202020204" pitchFamily="34" charset="0"/>
              <a:buChar char="•"/>
            </a:pPr>
            <a:endParaRPr lang="en-US" sz="2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951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CEA5F520D9634DB17C3CC7DAB29093" ma:contentTypeVersion="10" ma:contentTypeDescription="Create a new document." ma:contentTypeScope="" ma:versionID="639e3352db1f35b553e4723b38d2dabd">
  <xsd:schema xmlns:xsd="http://www.w3.org/2001/XMLSchema" xmlns:xs="http://www.w3.org/2001/XMLSchema" xmlns:p="http://schemas.microsoft.com/office/2006/metadata/properties" xmlns:ns2="59c075cd-3e28-4de3-a8a3-ec5c030b996c" xmlns:ns3="3e2a7e19-ca4e-4181-8796-13dab22c962a" targetNamespace="http://schemas.microsoft.com/office/2006/metadata/properties" ma:root="true" ma:fieldsID="32941faeb12ecfac9586d82070de606e" ns2:_="" ns3:_="">
    <xsd:import namespace="59c075cd-3e28-4de3-a8a3-ec5c030b996c"/>
    <xsd:import namespace="3e2a7e19-ca4e-4181-8796-13dab22c962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c075cd-3e28-4de3-a8a3-ec5c030b99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f1c258c-cfe4-4d0a-8fd9-d7c5ce6612f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2a7e19-ca4e-4181-8796-13dab22c962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e81fe024-f0c9-45ff-a282-8952c9f5ffa3}" ma:internalName="TaxCatchAll" ma:showField="CatchAllData" ma:web="3e2a7e19-ca4e-4181-8796-13dab22c962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e2a7e19-ca4e-4181-8796-13dab22c962a" xsi:nil="true"/>
    <lcf76f155ced4ddcb4097134ff3c332f xmlns="59c075cd-3e28-4de3-a8a3-ec5c030b996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B63154-A9C8-4C39-A104-13E5709CA1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c075cd-3e28-4de3-a8a3-ec5c030b996c"/>
    <ds:schemaRef ds:uri="3e2a7e19-ca4e-4181-8796-13dab22c96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1D2FDAF-31C4-4FD6-B34F-951A626671E6}">
  <ds:schemaRefs>
    <ds:schemaRef ds:uri="cdca7a20-555e-4f09-a591-2de3e9942bd5"/>
    <ds:schemaRef ds:uri="http://purl.org/dc/terms/"/>
    <ds:schemaRef ds:uri="3c465e85-868f-453b-99b5-bf1e715ab238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elements/1.1/"/>
    <ds:schemaRef ds:uri="a260fd47-0191-4496-835e-6f3fd13daad4"/>
    <ds:schemaRef ds:uri="7df619aa-5aba-4f6a-afdd-91a4c001b6b6"/>
    <ds:schemaRef ds:uri="5a3e60b7-3b93-4cc2-9673-7300c105d1d1"/>
    <ds:schemaRef ds:uri="ef461a4f-84cf-45a8-991b-02e81be1f158"/>
    <ds:schemaRef ds:uri="3e2a7e19-ca4e-4181-8796-13dab22c962a"/>
    <ds:schemaRef ds:uri="59c075cd-3e28-4de3-a8a3-ec5c030b996c"/>
  </ds:schemaRefs>
</ds:datastoreItem>
</file>

<file path=customXml/itemProps3.xml><?xml version="1.0" encoding="utf-8"?>
<ds:datastoreItem xmlns:ds="http://schemas.openxmlformats.org/officeDocument/2006/customXml" ds:itemID="{386D56BE-33ED-449F-84A1-B9E94DD147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1167</TotalTime>
  <Words>450</Words>
  <Application>Microsoft Office PowerPoint</Application>
  <PresentationFormat>Widescreen</PresentationFormat>
  <Paragraphs>46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Vital Signs </vt:lpstr>
      <vt:lpstr>Vital Signs are: </vt:lpstr>
      <vt:lpstr>Measuring Body Temperature</vt:lpstr>
      <vt:lpstr>Body Temperature</vt:lpstr>
      <vt:lpstr>Procedure for Measuring Temperature</vt:lpstr>
      <vt:lpstr>Pulse Rate</vt:lpstr>
      <vt:lpstr>Procedure for Measuring Pulse</vt:lpstr>
      <vt:lpstr>Respiration</vt:lpstr>
      <vt:lpstr>Blood Pressure</vt:lpstr>
      <vt:lpstr>Blood Pressure Ranges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Vital Signs </dc:title>
  <dc:creator>Ashley Torres</dc:creator>
  <cp:lastModifiedBy>Ashley Torres</cp:lastModifiedBy>
  <cp:revision>15</cp:revision>
  <dcterms:created xsi:type="dcterms:W3CDTF">2022-03-03T18:09:34Z</dcterms:created>
  <dcterms:modified xsi:type="dcterms:W3CDTF">2024-01-16T18:14:52Z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0x0101004BCEA5F520D9634DB17C3CC7DAB29093</vt:lpwstr>
  </property>
  <property fmtid="{D5CDD505-2E9C-101B-9397-08002B2CF9AE}" pid="3" name="MediaServiceImageTags">
    <vt:lpwstr/>
  </property>
</Properties>
</file>