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4"/>
    <p:sldMasterId id="2147483648" r:id="rId5"/>
    <p:sldMasterId id="2147483829" r:id="rId6"/>
  </p:sldMasterIdLst>
  <p:notesMasterIdLst>
    <p:notesMasterId r:id="rId62"/>
  </p:notesMasterIdLst>
  <p:handoutMasterIdLst>
    <p:handoutMasterId r:id="rId63"/>
  </p:handoutMasterIdLst>
  <p:sldIdLst>
    <p:sldId id="711" r:id="rId7"/>
    <p:sldId id="712" r:id="rId8"/>
    <p:sldId id="717" r:id="rId9"/>
    <p:sldId id="718" r:id="rId10"/>
    <p:sldId id="716" r:id="rId11"/>
    <p:sldId id="719" r:id="rId12"/>
    <p:sldId id="720" r:id="rId13"/>
    <p:sldId id="722" r:id="rId14"/>
    <p:sldId id="723" r:id="rId15"/>
    <p:sldId id="443" r:id="rId16"/>
    <p:sldId id="724" r:id="rId17"/>
    <p:sldId id="725" r:id="rId18"/>
    <p:sldId id="726" r:id="rId19"/>
    <p:sldId id="729" r:id="rId20"/>
    <p:sldId id="773" r:id="rId21"/>
    <p:sldId id="774" r:id="rId22"/>
    <p:sldId id="739" r:id="rId23"/>
    <p:sldId id="775" r:id="rId24"/>
    <p:sldId id="741" r:id="rId25"/>
    <p:sldId id="744" r:id="rId26"/>
    <p:sldId id="745" r:id="rId27"/>
    <p:sldId id="749" r:id="rId28"/>
    <p:sldId id="752" r:id="rId29"/>
    <p:sldId id="777" r:id="rId30"/>
    <p:sldId id="753" r:id="rId31"/>
    <p:sldId id="754" r:id="rId32"/>
    <p:sldId id="756" r:id="rId33"/>
    <p:sldId id="757" r:id="rId34"/>
    <p:sldId id="758" r:id="rId35"/>
    <p:sldId id="760" r:id="rId36"/>
    <p:sldId id="761" r:id="rId37"/>
    <p:sldId id="762" r:id="rId38"/>
    <p:sldId id="776" r:id="rId39"/>
    <p:sldId id="764" r:id="rId40"/>
    <p:sldId id="765" r:id="rId41"/>
    <p:sldId id="766" r:id="rId42"/>
    <p:sldId id="768" r:id="rId43"/>
    <p:sldId id="769" r:id="rId44"/>
    <p:sldId id="770" r:id="rId45"/>
    <p:sldId id="771" r:id="rId46"/>
    <p:sldId id="633" r:id="rId47"/>
    <p:sldId id="763" r:id="rId48"/>
    <p:sldId id="759" r:id="rId49"/>
    <p:sldId id="755" r:id="rId50"/>
    <p:sldId id="751" r:id="rId51"/>
    <p:sldId id="750" r:id="rId52"/>
    <p:sldId id="778" r:id="rId53"/>
    <p:sldId id="772" r:id="rId54"/>
    <p:sldId id="747" r:id="rId55"/>
    <p:sldId id="742" r:id="rId56"/>
    <p:sldId id="734" r:id="rId57"/>
    <p:sldId id="735" r:id="rId58"/>
    <p:sldId id="736" r:id="rId59"/>
    <p:sldId id="737" r:id="rId60"/>
    <p:sldId id="733" r:id="rId61"/>
  </p:sldIdLst>
  <p:sldSz cx="12192000" cy="6858000"/>
  <p:notesSz cx="6858000" cy="9144000"/>
  <p:defaultText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2" algn="l" defTabSz="914361" rtl="0" eaLnBrk="1" latinLnBrk="0" hangingPunct="1">
      <a:defRPr sz="1800" kern="1200">
        <a:solidFill>
          <a:schemeClr val="tx1"/>
        </a:solidFill>
        <a:latin typeface="+mn-lt"/>
        <a:ea typeface="+mn-ea"/>
        <a:cs typeface="+mn-cs"/>
      </a:defRPr>
    </a:lvl4pPr>
    <a:lvl5pPr marL="1828722" algn="l" defTabSz="914361" rtl="0" eaLnBrk="1" latinLnBrk="0" hangingPunct="1">
      <a:defRPr sz="1800" kern="1200">
        <a:solidFill>
          <a:schemeClr val="tx1"/>
        </a:solidFill>
        <a:latin typeface="+mn-lt"/>
        <a:ea typeface="+mn-ea"/>
        <a:cs typeface="+mn-cs"/>
      </a:defRPr>
    </a:lvl5pPr>
    <a:lvl6pPr marL="2285903" algn="l" defTabSz="914361" rtl="0" eaLnBrk="1" latinLnBrk="0" hangingPunct="1">
      <a:defRPr sz="1800" kern="1200">
        <a:solidFill>
          <a:schemeClr val="tx1"/>
        </a:solidFill>
        <a:latin typeface="+mn-lt"/>
        <a:ea typeface="+mn-ea"/>
        <a:cs typeface="+mn-cs"/>
      </a:defRPr>
    </a:lvl6pPr>
    <a:lvl7pPr marL="2743083" algn="l" defTabSz="914361" rtl="0" eaLnBrk="1" latinLnBrk="0" hangingPunct="1">
      <a:defRPr sz="1800" kern="1200">
        <a:solidFill>
          <a:schemeClr val="tx1"/>
        </a:solidFill>
        <a:latin typeface="+mn-lt"/>
        <a:ea typeface="+mn-ea"/>
        <a:cs typeface="+mn-cs"/>
      </a:defRPr>
    </a:lvl7pPr>
    <a:lvl8pPr marL="3200263" algn="l" defTabSz="914361" rtl="0" eaLnBrk="1" latinLnBrk="0" hangingPunct="1">
      <a:defRPr sz="1800" kern="1200">
        <a:solidFill>
          <a:schemeClr val="tx1"/>
        </a:solidFill>
        <a:latin typeface="+mn-lt"/>
        <a:ea typeface="+mn-ea"/>
        <a:cs typeface="+mn-cs"/>
      </a:defRPr>
    </a:lvl8pPr>
    <a:lvl9pPr marL="3657443" algn="l" defTabSz="91436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que Walker" initials="V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1"/>
    <a:srgbClr val="000000"/>
    <a:srgbClr val="D3B257"/>
    <a:srgbClr val="D30000"/>
    <a:srgbClr val="00406A"/>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91" autoAdjust="0"/>
  </p:normalViewPr>
  <p:slideViewPr>
    <p:cSldViewPr snapToGrid="0">
      <p:cViewPr varScale="1">
        <p:scale>
          <a:sx n="72" d="100"/>
          <a:sy n="72" d="100"/>
        </p:scale>
        <p:origin x="203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2E4762-68D1-46DE-9CF5-9E510E9D7E6E}" type="datetimeFigureOut">
              <a:rPr lang="en-US" smtClean="0"/>
              <a:t>8/26/2024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292942-C132-41AB-8E31-996A61CE92CB}" type="slidenum">
              <a:rPr lang="en-US" smtClean="0"/>
              <a:t>‹#›</a:t>
            </a:fld>
            <a:endParaRPr lang="en-US"/>
          </a:p>
        </p:txBody>
      </p:sp>
    </p:spTree>
    <p:extLst>
      <p:ext uri="{BB962C8B-B14F-4D97-AF65-F5344CB8AC3E}">
        <p14:creationId xmlns:p14="http://schemas.microsoft.com/office/powerpoint/2010/main" val="377201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956E1-35F0-45E5-B02E-10DBEDC6742F}" type="datetimeFigureOut">
              <a:rPr lang="en-US" smtClean="0"/>
              <a:t>8/26/2024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0A560-1904-4B52-9F78-E074404B18F8}" type="slidenum">
              <a:rPr lang="en-US" smtClean="0"/>
              <a:t>‹#›</a:t>
            </a:fld>
            <a:endParaRPr lang="en-US"/>
          </a:p>
        </p:txBody>
      </p:sp>
    </p:spTree>
    <p:extLst>
      <p:ext uri="{BB962C8B-B14F-4D97-AF65-F5344CB8AC3E}">
        <p14:creationId xmlns:p14="http://schemas.microsoft.com/office/powerpoint/2010/main" val="2676276438"/>
      </p:ext>
    </p:extLst>
  </p:cSld>
  <p:clrMap bg1="lt1" tx1="dk1" bg2="lt2" tx2="dk2" accent1="accent1" accent2="accent2" accent3="accent3" accent4="accent4" accent5="accent5" accent6="accent6" hlink="hlink" folHlink="folHlink"/>
  <p:hf hdr="0" ftr="0" dt="0"/>
  <p:notesStyle>
    <a:lvl1pPr marL="0" algn="l" defTabSz="914361" rtl="0" eaLnBrk="1" latinLnBrk="0" hangingPunct="1">
      <a:defRPr sz="1200" kern="1200">
        <a:solidFill>
          <a:schemeClr val="tx1"/>
        </a:solidFill>
        <a:latin typeface="+mn-lt"/>
        <a:ea typeface="+mn-ea"/>
        <a:cs typeface="+mn-cs"/>
      </a:defRPr>
    </a:lvl1pPr>
    <a:lvl2pPr marL="457181"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42" algn="l" defTabSz="914361" rtl="0" eaLnBrk="1" latinLnBrk="0" hangingPunct="1">
      <a:defRPr sz="1200" kern="1200">
        <a:solidFill>
          <a:schemeClr val="tx1"/>
        </a:solidFill>
        <a:latin typeface="+mn-lt"/>
        <a:ea typeface="+mn-ea"/>
        <a:cs typeface="+mn-cs"/>
      </a:defRPr>
    </a:lvl4pPr>
    <a:lvl5pPr marL="1828722" algn="l" defTabSz="914361" rtl="0" eaLnBrk="1" latinLnBrk="0" hangingPunct="1">
      <a:defRPr sz="1200" kern="1200">
        <a:solidFill>
          <a:schemeClr val="tx1"/>
        </a:solidFill>
        <a:latin typeface="+mn-lt"/>
        <a:ea typeface="+mn-ea"/>
        <a:cs typeface="+mn-cs"/>
      </a:defRPr>
    </a:lvl5pPr>
    <a:lvl6pPr marL="2285903" algn="l" defTabSz="914361" rtl="0" eaLnBrk="1" latinLnBrk="0" hangingPunct="1">
      <a:defRPr sz="1200" kern="1200">
        <a:solidFill>
          <a:schemeClr val="tx1"/>
        </a:solidFill>
        <a:latin typeface="+mn-lt"/>
        <a:ea typeface="+mn-ea"/>
        <a:cs typeface="+mn-cs"/>
      </a:defRPr>
    </a:lvl6pPr>
    <a:lvl7pPr marL="2743083" algn="l" defTabSz="914361" rtl="0" eaLnBrk="1" latinLnBrk="0" hangingPunct="1">
      <a:defRPr sz="1200" kern="1200">
        <a:solidFill>
          <a:schemeClr val="tx1"/>
        </a:solidFill>
        <a:latin typeface="+mn-lt"/>
        <a:ea typeface="+mn-ea"/>
        <a:cs typeface="+mn-cs"/>
      </a:defRPr>
    </a:lvl7pPr>
    <a:lvl8pPr marL="3200263" algn="l" defTabSz="914361" rtl="0" eaLnBrk="1" latinLnBrk="0" hangingPunct="1">
      <a:defRPr sz="1200" kern="1200">
        <a:solidFill>
          <a:schemeClr val="tx1"/>
        </a:solidFill>
        <a:latin typeface="+mn-lt"/>
        <a:ea typeface="+mn-ea"/>
        <a:cs typeface="+mn-cs"/>
      </a:defRPr>
    </a:lvl8pPr>
    <a:lvl9pPr marL="3657443"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dirty="0"/>
              <a:t>Facilitator - Follow these steps when presenting this slide:  (Note: You will need the handouts prepared in advance.  Most of them come from </a:t>
            </a:r>
            <a:r>
              <a:rPr lang="en-US" dirty="0"/>
              <a:t>(as cited from Paul Gorski –; http://www.edchange.org/multicultural/curriculum/steps.html   – Stages of Multicultural Curriculum Transformation).</a:t>
            </a:r>
            <a:endParaRPr lang="en-US" b="1" dirty="0"/>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dirty="0"/>
              <a:t>Explain:</a:t>
            </a:r>
          </a:p>
          <a:p>
            <a:pPr marL="685781" lvl="1" indent="-228600">
              <a:buFont typeface="+mj-lt"/>
              <a:buAutoNum type="alphaLcPeriod"/>
            </a:pPr>
            <a:r>
              <a:rPr lang="en-US" dirty="0"/>
              <a:t>The overview PowerPoint provided</a:t>
            </a:r>
            <a:r>
              <a:rPr lang="en-US" baseline="0" dirty="0"/>
              <a:t> the following information regarding the professional learning session:</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Introduction</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Purpose</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Benefits</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WV Code, WVDE Policies, &amp; WVDE Evaluation Standards</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Terms</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Why Culture Matters</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Closing Reflections</a:t>
            </a:r>
          </a:p>
          <a:p>
            <a:pPr marL="228600" indent="-228600">
              <a:buClrTx/>
              <a:buSzPct val="100000"/>
              <a:buFont typeface="+mj-lt"/>
              <a:buAutoNum type="arabicPeriod" startAt="2"/>
            </a:pPr>
            <a:r>
              <a:rPr lang="en-US" altLang="en-US" sz="1200" dirty="0">
                <a:latin typeface="Calibri" panose="020F0502020204030204" pitchFamily="34" charset="0"/>
              </a:rPr>
              <a:t>As</a:t>
            </a:r>
            <a:r>
              <a:rPr lang="en-US" altLang="en-US" sz="1200" baseline="0" dirty="0">
                <a:latin typeface="Calibri" panose="020F0502020204030204" pitchFamily="34" charset="0"/>
              </a:rPr>
              <a:t> a review, the next several slides provide key information about the multicultural education professional learning session.  </a:t>
            </a:r>
          </a:p>
          <a:p>
            <a:pPr marL="685781" lvl="1" indent="-228600">
              <a:buClrTx/>
              <a:buSzPct val="100000"/>
              <a:buFont typeface="+mj-lt"/>
              <a:buAutoNum type="alphaLcPeriod"/>
            </a:pPr>
            <a:r>
              <a:rPr lang="en-US" altLang="en-US" sz="1200" baseline="0" dirty="0">
                <a:latin typeface="Calibri" panose="020F0502020204030204" pitchFamily="34" charset="0"/>
              </a:rPr>
              <a:t>The review includes:</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The Purpose</a:t>
            </a:r>
          </a:p>
          <a:p>
            <a:pPr marL="1085811" lvl="2" indent="-171450">
              <a:buClr>
                <a:schemeClr val="accent2"/>
              </a:buClr>
              <a:buSzPct val="80000"/>
              <a:buFont typeface="Arial" panose="020B0604020202020204" pitchFamily="34" charset="0"/>
              <a:buChar char="•"/>
            </a:pPr>
            <a:r>
              <a:rPr lang="en-US" altLang="en-US" sz="1200" dirty="0">
                <a:latin typeface="Calibri" panose="020F0502020204030204" pitchFamily="34" charset="0"/>
              </a:rPr>
              <a:t>WV Code</a:t>
            </a:r>
            <a:r>
              <a:rPr lang="en-US" altLang="en-US" sz="1200" baseline="0" dirty="0">
                <a:latin typeface="Calibri" panose="020F0502020204030204" pitchFamily="34" charset="0"/>
              </a:rPr>
              <a:t>, Policies, and Evaluation Standards</a:t>
            </a:r>
          </a:p>
          <a:p>
            <a:pPr marL="1085811" lvl="2" indent="-171450">
              <a:buClr>
                <a:schemeClr val="accent2"/>
              </a:buClr>
              <a:buSzPct val="80000"/>
              <a:buFont typeface="Arial" panose="020B0604020202020204" pitchFamily="34" charset="0"/>
              <a:buChar char="•"/>
            </a:pPr>
            <a:r>
              <a:rPr lang="en-US" altLang="en-US" sz="1200" baseline="0" dirty="0">
                <a:latin typeface="Calibri" panose="020F0502020204030204" pitchFamily="34" charset="0"/>
              </a:rPr>
              <a:t>A list of 16 Cultural Groups, which provides insight into what is being defined when discussing multicultural education throughout the learning session.</a:t>
            </a:r>
            <a:endParaRPr lang="en-US" dirty="0"/>
          </a:p>
          <a:p>
            <a:endParaRPr lang="en-US" dirty="0"/>
          </a:p>
        </p:txBody>
      </p:sp>
      <p:sp>
        <p:nvSpPr>
          <p:cNvPr id="4" name="Slide Number Placeholder 3"/>
          <p:cNvSpPr>
            <a:spLocks noGrp="1"/>
          </p:cNvSpPr>
          <p:nvPr>
            <p:ph type="sldNum" sz="quarter" idx="5"/>
          </p:nvPr>
        </p:nvSpPr>
        <p:spPr/>
        <p:txBody>
          <a:bodyPr/>
          <a:lstStyle/>
          <a:p>
            <a:fld id="{BC20A560-1904-4B52-9F78-E074404B18F8}" type="slidenum">
              <a:rPr lang="en-US" smtClean="0"/>
              <a:t>2</a:t>
            </a:fld>
            <a:endParaRPr lang="en-US"/>
          </a:p>
        </p:txBody>
      </p:sp>
    </p:spTree>
    <p:extLst>
      <p:ext uri="{BB962C8B-B14F-4D97-AF65-F5344CB8AC3E}">
        <p14:creationId xmlns:p14="http://schemas.microsoft.com/office/powerpoint/2010/main" val="183079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b="1"/>
              <a:t>Facilitator - Follow these steps when presenting this slide:</a:t>
            </a:r>
            <a:endParaRPr lang="en-US"/>
          </a:p>
          <a:p>
            <a:pPr marL="234429" indent="-234429" eaLnBrk="1" hangingPunct="1">
              <a:spcBef>
                <a:spcPct val="0"/>
              </a:spcBef>
              <a:buFont typeface="+mj-lt"/>
              <a:buAutoNum type="arabicPeriod"/>
              <a:defRPr/>
            </a:pPr>
            <a:r>
              <a:rPr lang="en-US"/>
              <a:t>Ask participants to have a writing utensil and sheet of paper available.</a:t>
            </a:r>
          </a:p>
          <a:p>
            <a:pPr marL="234429" indent="-234429" eaLnBrk="1" hangingPunct="1">
              <a:spcBef>
                <a:spcPct val="0"/>
              </a:spcBef>
              <a:buFont typeface="+mj-lt"/>
              <a:buAutoNum type="arabicPeriod"/>
              <a:defRPr/>
            </a:pPr>
            <a:r>
              <a:rPr lang="en-US"/>
              <a:t>Ask participants to write 1, 2, 3, 4, 5 vertically on their papers.</a:t>
            </a:r>
          </a:p>
          <a:p>
            <a:pPr marL="234429" indent="-234429" eaLnBrk="1" hangingPunct="1">
              <a:spcBef>
                <a:spcPct val="0"/>
              </a:spcBef>
              <a:buFont typeface="+mj-lt"/>
              <a:buAutoNum type="arabicPeriod"/>
              <a:defRPr/>
            </a:pPr>
            <a:r>
              <a:rPr lang="en-US"/>
              <a:t>Read Slide.  Explain to participants that the types of things they would list include family, friends, faith, job – etc.</a:t>
            </a:r>
          </a:p>
          <a:p>
            <a:pPr marL="234429" indent="-234429" eaLnBrk="1" hangingPunct="1">
              <a:spcBef>
                <a:spcPct val="0"/>
              </a:spcBef>
              <a:buFont typeface="+mj-lt"/>
              <a:buAutoNum type="arabicPeriod"/>
              <a:defRPr/>
            </a:pPr>
            <a:r>
              <a:rPr lang="en-US"/>
              <a:t>Give participants three minutes to list five items.</a:t>
            </a:r>
          </a:p>
          <a:p>
            <a:pPr marL="234429" indent="-234429" eaLnBrk="1" hangingPunct="1">
              <a:spcBef>
                <a:spcPct val="0"/>
              </a:spcBef>
              <a:buFont typeface="+mj-lt"/>
              <a:buAutoNum type="arabicPeriod"/>
              <a:defRPr/>
            </a:pPr>
            <a:r>
              <a:rPr lang="en-US" b="1"/>
              <a:t>After three minutes, </a:t>
            </a:r>
            <a:r>
              <a:rPr lang="en-US"/>
              <a:t>tell participants to place a line through the first item they listed.</a:t>
            </a:r>
          </a:p>
          <a:p>
            <a:pPr marL="234429" indent="-234429" eaLnBrk="1" hangingPunct="1">
              <a:spcBef>
                <a:spcPct val="0"/>
              </a:spcBef>
              <a:buFont typeface="+mj-lt"/>
              <a:buAutoNum type="arabicPeriod"/>
              <a:defRPr/>
            </a:pPr>
            <a:r>
              <a:rPr lang="en-US"/>
              <a:t>Then have participants place a line through the seconds item they listed.</a:t>
            </a:r>
          </a:p>
          <a:p>
            <a:pPr marL="234429" indent="-234429" eaLnBrk="1" hangingPunct="1">
              <a:spcBef>
                <a:spcPct val="0"/>
              </a:spcBef>
              <a:buFont typeface="+mj-lt"/>
              <a:buAutoNum type="arabicPeriod"/>
              <a:defRPr/>
            </a:pPr>
            <a:r>
              <a:rPr lang="en-US"/>
              <a:t>Then have participants place a line through the fourth item they listed.</a:t>
            </a:r>
          </a:p>
          <a:p>
            <a:pPr marL="234429" indent="-234429" eaLnBrk="1" hangingPunct="1">
              <a:spcBef>
                <a:spcPct val="0"/>
              </a:spcBef>
              <a:buFont typeface="+mj-lt"/>
              <a:buAutoNum type="arabicPeriod"/>
              <a:defRPr/>
            </a:pPr>
            <a:r>
              <a:rPr lang="en-US"/>
              <a:t>Ask participants to answer the following questions,</a:t>
            </a:r>
            <a:r>
              <a:rPr lang="en-US" baseline="0"/>
              <a:t> either aloud or </a:t>
            </a:r>
            <a:r>
              <a:rPr lang="en-US"/>
              <a:t>reflectively: </a:t>
            </a:r>
          </a:p>
          <a:p>
            <a:pPr marL="685781" lvl="1" indent="-228600">
              <a:buFont typeface="+mj-lt"/>
              <a:buAutoNum type="alphaLcPeriod"/>
            </a:pPr>
            <a:r>
              <a:rPr lang="en-US" b="0" baseline="0"/>
              <a:t>What did you notice as you wrote your list?</a:t>
            </a:r>
          </a:p>
          <a:p>
            <a:pPr marL="685781" lvl="1" indent="-228600">
              <a:buFont typeface="+mj-lt"/>
              <a:buAutoNum type="alphaLcPeriod"/>
            </a:pPr>
            <a:r>
              <a:rPr lang="en-US" b="0" baseline="0"/>
              <a:t>What did it feel like to have to cross items off your list?</a:t>
            </a:r>
          </a:p>
          <a:p>
            <a:pPr marL="685781" lvl="1" indent="-228600">
              <a:buFont typeface="+mj-lt"/>
              <a:buAutoNum type="alphaLcPeriod"/>
            </a:pPr>
            <a:r>
              <a:rPr lang="en-US" b="0" baseline="0"/>
              <a:t>What did you learn about yourself?</a:t>
            </a:r>
            <a:endParaRPr lang="en-US" b="0"/>
          </a:p>
          <a:p>
            <a:pPr marL="234429" lvl="0" indent="-234429" eaLnBrk="1" hangingPunct="1">
              <a:spcBef>
                <a:spcPct val="0"/>
              </a:spcBef>
              <a:buFont typeface="+mj-lt"/>
              <a:buAutoNum type="arabicPeriod"/>
              <a:defRPr/>
            </a:pPr>
            <a:r>
              <a:rPr lang="en-US"/>
              <a:t>Ask participants to reflect upon the following statement as you read the statement aloud:</a:t>
            </a:r>
          </a:p>
          <a:p>
            <a:pPr marL="703288" lvl="1" indent="-234429" eaLnBrk="1" hangingPunct="1">
              <a:spcBef>
                <a:spcPct val="0"/>
              </a:spcBef>
              <a:buFont typeface="+mj-lt"/>
              <a:buAutoNum type="alphaLcPeriod"/>
              <a:defRPr/>
            </a:pPr>
            <a:r>
              <a:rPr lang="en-US"/>
              <a:t>Consider the last two remaining items on your list.  Would you, as an adult, be able to function day to day if three of the most important aspects of your life were taken away from you and you were left to function with the two remaining items?</a:t>
            </a:r>
          </a:p>
          <a:p>
            <a:pPr marL="234429" indent="-234429" eaLnBrk="1" hangingPunct="1">
              <a:spcBef>
                <a:spcPct val="0"/>
              </a:spcBef>
              <a:buFontTx/>
              <a:buAutoNum type="arabicPeriod"/>
              <a:defRPr/>
            </a:pPr>
            <a:r>
              <a:rPr lang="en-US"/>
              <a:t>Pause for 10 seconds and then progress to the next slide.</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12</a:t>
            </a:fld>
            <a:endParaRPr lang="en-US"/>
          </a:p>
        </p:txBody>
      </p:sp>
    </p:spTree>
    <p:extLst>
      <p:ext uri="{BB962C8B-B14F-4D97-AF65-F5344CB8AC3E}">
        <p14:creationId xmlns:p14="http://schemas.microsoft.com/office/powerpoint/2010/main" val="41352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Read the</a:t>
            </a:r>
            <a:r>
              <a:rPr lang="en-US" baseline="0"/>
              <a:t> slide aloud.</a:t>
            </a:r>
          </a:p>
          <a:p>
            <a:pPr marL="228600" indent="-228600">
              <a:buFont typeface="+mj-lt"/>
              <a:buAutoNum type="arabicPeriod"/>
            </a:pPr>
            <a:r>
              <a:rPr lang="en-US" baseline="0"/>
              <a:t>Ask for any thoughts or reflections.</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13</a:t>
            </a:fld>
            <a:endParaRPr lang="en-US"/>
          </a:p>
        </p:txBody>
      </p:sp>
    </p:spTree>
    <p:extLst>
      <p:ext uri="{BB962C8B-B14F-4D97-AF65-F5344CB8AC3E}">
        <p14:creationId xmlns:p14="http://schemas.microsoft.com/office/powerpoint/2010/main" val="395242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0" baseline="0"/>
              <a:t>The next activity allows participants to discuss definitions and to clarify their understanding of such so that the same vocabulary may be used throughout the session. </a:t>
            </a:r>
          </a:p>
          <a:p>
            <a:pPr marL="0" marR="0" lvl="0" indent="0" algn="l" defTabSz="914361" rtl="0" eaLnBrk="1" fontAlgn="auto" latinLnBrk="0" hangingPunct="1">
              <a:lnSpc>
                <a:spcPct val="100000"/>
              </a:lnSpc>
              <a:spcBef>
                <a:spcPts val="0"/>
              </a:spcBef>
              <a:spcAft>
                <a:spcPts val="0"/>
              </a:spcAft>
              <a:buClrTx/>
              <a:buSzTx/>
              <a:buFontTx/>
              <a:buNone/>
              <a:tabLst/>
              <a:defRPr/>
            </a:pPr>
            <a:endParaRPr lang="en-US" b="1"/>
          </a:p>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Explain that the </a:t>
            </a:r>
            <a:r>
              <a:rPr lang="en-US" b="0" i="1" baseline="0"/>
              <a:t>Terms Section </a:t>
            </a:r>
            <a:r>
              <a:rPr lang="en-US" b="0" baseline="0"/>
              <a:t>includes commonly used terms when referring to Multicultural Education.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14</a:t>
            </a:fld>
            <a:endParaRPr lang="en-US"/>
          </a:p>
        </p:txBody>
      </p:sp>
    </p:spTree>
    <p:extLst>
      <p:ext uri="{BB962C8B-B14F-4D97-AF65-F5344CB8AC3E}">
        <p14:creationId xmlns:p14="http://schemas.microsoft.com/office/powerpoint/2010/main" val="139454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terms on this slide are commonly used and misused when discussing Multicultural Education.  The activity provides an opportunity for participants to discuss definitions and to clarify their understanding of such so that the same vocabulary may be used throughout the session. </a:t>
            </a:r>
          </a:p>
          <a:p>
            <a:pPr>
              <a:defRPr/>
            </a:pPr>
            <a:r>
              <a:rPr lang="en-US" b="1" dirty="0"/>
              <a:t>Facilitator:</a:t>
            </a:r>
            <a:endParaRPr lang="en-US" dirty="0"/>
          </a:p>
          <a:p>
            <a:pPr>
              <a:defRPr/>
            </a:pPr>
            <a:r>
              <a:rPr lang="en-US" dirty="0"/>
              <a:t>1.Explain the purpose of the activity, which is </a:t>
            </a:r>
            <a:r>
              <a:rPr lang="en-US" b="1" i="1" dirty="0"/>
              <a:t>to allow participants to discuss definitions and to clarify their understanding of such so that the same vocabulary may be used throughout the session. </a:t>
            </a:r>
            <a:endParaRPr lang="en-US" dirty="0"/>
          </a:p>
          <a:p>
            <a:pPr>
              <a:defRPr/>
            </a:pPr>
            <a:r>
              <a:rPr lang="en-US" dirty="0"/>
              <a:t>2.Distribute the </a:t>
            </a:r>
            <a:r>
              <a:rPr lang="en-US" b="1" dirty="0"/>
              <a:t>Definitions Handout</a:t>
            </a:r>
            <a:r>
              <a:rPr lang="en-US" dirty="0"/>
              <a:t>.  The handout may be accessed by clicking on the icon on the PPT slide.  Access the document prior to placing the PPT in presentation mode.  </a:t>
            </a:r>
            <a:endParaRPr lang="en-US" dirty="0">
              <a:ea typeface="Calibri"/>
              <a:cs typeface="Calibri"/>
            </a:endParaRPr>
          </a:p>
          <a:p>
            <a:pPr>
              <a:defRPr/>
            </a:pPr>
            <a:r>
              <a:rPr lang="en-US" dirty="0"/>
              <a:t>3.Organize the participants into groups of three to five people.</a:t>
            </a:r>
            <a:endParaRPr lang="en-US" dirty="0">
              <a:ea typeface="Calibri"/>
              <a:cs typeface="Calibri"/>
            </a:endParaRPr>
          </a:p>
          <a:p>
            <a:pPr>
              <a:defRPr/>
            </a:pPr>
            <a:r>
              <a:rPr lang="en-US" dirty="0"/>
              <a:t>4.Give each group one or two words to discuss.</a:t>
            </a:r>
            <a:endParaRPr lang="en-US" dirty="0">
              <a:ea typeface="Calibri"/>
              <a:cs typeface="Calibri"/>
            </a:endParaRPr>
          </a:p>
          <a:p>
            <a:pPr>
              <a:defRPr/>
            </a:pPr>
            <a:r>
              <a:rPr lang="en-US" dirty="0"/>
              <a:t>5.Ask the participants to:</a:t>
            </a:r>
            <a:endParaRPr lang="en-US" dirty="0">
              <a:ea typeface="Calibri"/>
              <a:cs typeface="Calibri"/>
            </a:endParaRPr>
          </a:p>
          <a:p>
            <a:pPr>
              <a:defRPr/>
            </a:pPr>
            <a:r>
              <a:rPr lang="en-US" dirty="0" err="1"/>
              <a:t>a.read</a:t>
            </a:r>
            <a:r>
              <a:rPr lang="en-US" dirty="0"/>
              <a:t> the definitions for these commonly used and misused terms;</a:t>
            </a:r>
            <a:endParaRPr lang="en-US" dirty="0">
              <a:ea typeface="Calibri"/>
              <a:cs typeface="Calibri"/>
            </a:endParaRPr>
          </a:p>
          <a:p>
            <a:pPr>
              <a:defRPr/>
            </a:pPr>
            <a:r>
              <a:rPr lang="en-US" dirty="0" err="1"/>
              <a:t>b.reflect</a:t>
            </a:r>
            <a:r>
              <a:rPr lang="en-US" dirty="0"/>
              <a:t> on the definition, comparting it to how they use the term(s); and</a:t>
            </a:r>
            <a:endParaRPr lang="en-US" dirty="0">
              <a:ea typeface="Calibri"/>
              <a:cs typeface="Calibri"/>
            </a:endParaRPr>
          </a:p>
          <a:p>
            <a:pPr>
              <a:defRPr/>
            </a:pPr>
            <a:r>
              <a:rPr lang="en-US" dirty="0" err="1"/>
              <a:t>c.note</a:t>
            </a:r>
            <a:r>
              <a:rPr lang="en-US" dirty="0"/>
              <a:t> whether the definition affirms, helps to clarify, or challenges their thinking.</a:t>
            </a:r>
            <a:endParaRPr lang="en-US" dirty="0">
              <a:ea typeface="Calibri"/>
              <a:cs typeface="Calibri"/>
            </a:endParaRPr>
          </a:p>
          <a:p>
            <a:pPr>
              <a:defRPr/>
            </a:pPr>
            <a:r>
              <a:rPr lang="en-US" dirty="0"/>
              <a:t>6.Ask each group to share the highlights of their discussion.</a:t>
            </a:r>
            <a:endParaRPr lang="en-US" dirty="0">
              <a:ea typeface="Calibri"/>
              <a:cs typeface="Calibri"/>
            </a:endParaRPr>
          </a:p>
          <a:p>
            <a:pPr marL="0" marR="0" lvl="0" indent="0" algn="l" defTabSz="914361">
              <a:lnSpc>
                <a:spcPct val="100000"/>
              </a:lnSpc>
              <a:spcBef>
                <a:spcPts val="0"/>
              </a:spcBef>
              <a:spcAft>
                <a:spcPts val="0"/>
              </a:spcAft>
              <a:buClrTx/>
              <a:buSzTx/>
              <a:buFontTx/>
              <a:buNone/>
              <a:tabLst/>
              <a:defRP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15</a:t>
            </a:fld>
            <a:endParaRPr lang="en-US"/>
          </a:p>
        </p:txBody>
      </p:sp>
    </p:spTree>
    <p:extLst>
      <p:ext uri="{BB962C8B-B14F-4D97-AF65-F5344CB8AC3E}">
        <p14:creationId xmlns:p14="http://schemas.microsoft.com/office/powerpoint/2010/main" val="90071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Equality is about SAMENESS, it promotes fairness and justice by giving everyone the same thing. BUT, it can only work IF everyone starts from the same place. In this example, equality only works if everyone is the same height. </a:t>
            </a:r>
          </a:p>
          <a:p>
            <a:pPr>
              <a:defRPr/>
            </a:pPr>
            <a:r>
              <a:rPr lang="en-US" dirty="0"/>
              <a:t>Equity is about FAIRNESS, it’s about making sure people get access to the same opportunities. Sometimes, our differences and/or history, can create barriers to participation, so we must FIRST ensure EQUITY before we can enjoy equality. Sometimes, our students of diverse populations- especially those with disabilities- do not get appropriate access to their education. A student‘s disability should not determine his/her educational environment nor define them, which leads me to person-first language.   </a:t>
            </a:r>
            <a:endParaRPr lang="en-US" dirty="0">
              <a:ea typeface="Calibri"/>
              <a:cs typeface="Calibri"/>
            </a:endParaRPr>
          </a:p>
          <a:p>
            <a:pPr marL="0" marR="0" lvl="0" indent="0" algn="l" defTabSz="914361">
              <a:lnSpc>
                <a:spcPct val="100000"/>
              </a:lnSpc>
              <a:spcBef>
                <a:spcPts val="0"/>
              </a:spcBef>
              <a:spcAft>
                <a:spcPts val="0"/>
              </a:spcAft>
              <a:buClrTx/>
              <a:buSzTx/>
              <a:buFontTx/>
              <a:buNone/>
              <a:tabLst/>
              <a:defRP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16</a:t>
            </a:fld>
            <a:endParaRPr lang="en-US"/>
          </a:p>
        </p:txBody>
      </p:sp>
    </p:spTree>
    <p:extLst>
      <p:ext uri="{BB962C8B-B14F-4D97-AF65-F5344CB8AC3E}">
        <p14:creationId xmlns:p14="http://schemas.microsoft.com/office/powerpoint/2010/main" val="2088545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Explain</a:t>
            </a:r>
            <a:r>
              <a:rPr lang="en-US" baseline="0"/>
              <a:t> the </a:t>
            </a:r>
            <a:r>
              <a:rPr lang="en-US" i="1" baseline="0"/>
              <a:t>Your Perspective </a:t>
            </a:r>
            <a:r>
              <a:rPr lang="en-US" i="0" baseline="0"/>
              <a:t>section provides an opportunity for participants to look inwardly at their own thoughts, beliefs, and perspectives.</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17</a:t>
            </a:fld>
            <a:endParaRPr lang="en-US"/>
          </a:p>
        </p:txBody>
      </p:sp>
    </p:spTree>
    <p:extLst>
      <p:ext uri="{BB962C8B-B14F-4D97-AF65-F5344CB8AC3E}">
        <p14:creationId xmlns:p14="http://schemas.microsoft.com/office/powerpoint/2010/main" val="2862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This slides compares and contrasts how school systems operate(d) in the 20th and 21st centuries.</a:t>
            </a:r>
          </a:p>
          <a:p>
            <a:pPr>
              <a:defRPr/>
            </a:pPr>
            <a:r>
              <a:rPr lang="en-US" b="1"/>
              <a:t>Facilitator - Follow these steps when presenting this slide:</a:t>
            </a:r>
            <a:endParaRPr lang="en-US"/>
          </a:p>
          <a:p>
            <a:pPr>
              <a:defRPr/>
            </a:pPr>
            <a:r>
              <a:rPr lang="en-US"/>
              <a:t>1.Read aloud and compare the following types of schooling which occurred in 20th and 21st Century Schooling</a:t>
            </a:r>
            <a:endParaRPr lang="en-US">
              <a:ea typeface="Calibri"/>
              <a:cs typeface="Calibri"/>
            </a:endParaRPr>
          </a:p>
          <a:p>
            <a:pPr>
              <a:defRPr/>
            </a:pPr>
            <a:r>
              <a:rPr lang="en-US" err="1"/>
              <a:t>a.</a:t>
            </a:r>
            <a:r>
              <a:rPr lang="en-US" b="1" u="sng" err="1"/>
              <a:t>Tolerance</a:t>
            </a:r>
            <a:r>
              <a:rPr lang="en-US" b="1" u="sng"/>
              <a:t> vs. Transformation</a:t>
            </a:r>
            <a:endParaRPr lang="en-US"/>
          </a:p>
          <a:p>
            <a:pPr>
              <a:defRPr/>
            </a:pPr>
            <a:r>
              <a:rPr lang="en-US"/>
              <a:t>i.20th Century Tolerance:  The concept of tolerance gives the notion that we “put up with” or “stomach” or “endure” someone or something.  It’s like you really don’t want to have to deal with something or someone, but we “endure” the effort.  Tolerance is least effective when attempting to build strong student relationships.  </a:t>
            </a:r>
            <a:r>
              <a:rPr lang="en-US" b="1" u="sng"/>
              <a:t>WHEREAS</a:t>
            </a:r>
            <a:endParaRPr lang="en-US"/>
          </a:p>
          <a:p>
            <a:pPr>
              <a:defRPr/>
            </a:pPr>
            <a:r>
              <a:rPr lang="en-US"/>
              <a:t>ii.21st Century Transformation:  The concept of transformation refers to adapting our school, classroom and professional offices to ensure a culture and climate of safety, acceptance and student learning is established.  Transformation is most effective when attempting to build strong student relationships.</a:t>
            </a:r>
            <a:endParaRPr lang="en-US">
              <a:ea typeface="Calibri"/>
              <a:cs typeface="Calibri"/>
            </a:endParaRPr>
          </a:p>
          <a:p>
            <a:pPr>
              <a:defRPr/>
            </a:pPr>
            <a:r>
              <a:rPr lang="en-US" err="1"/>
              <a:t>b.</a:t>
            </a:r>
            <a:r>
              <a:rPr lang="en-US" b="1" err="1"/>
              <a:t>Silos</a:t>
            </a:r>
            <a:r>
              <a:rPr lang="en-US" b="1"/>
              <a:t> vs. Leadership Teams</a:t>
            </a:r>
            <a:endParaRPr lang="en-US"/>
          </a:p>
          <a:p>
            <a:pPr>
              <a:defRPr/>
            </a:pPr>
            <a:r>
              <a:rPr lang="en-US"/>
              <a:t>i.20th Century Silos: Where administrators, teachers and other school personnel work in isolation.  Least effective way of operating when attempting to strengthen and enhance district / school culture. </a:t>
            </a:r>
            <a:r>
              <a:rPr lang="en-US" b="1" u="sng"/>
              <a:t>WHEREAS</a:t>
            </a:r>
            <a:endParaRPr lang="en-US"/>
          </a:p>
          <a:p>
            <a:pPr>
              <a:defRPr/>
            </a:pPr>
            <a:r>
              <a:rPr lang="en-US"/>
              <a:t>ii.21st Century Leadership Teams: Teams collaborate and formalize plans based upon input from key persons in a district / school building.  Most effective way of operating when attempting to strengthen and enhance district / school culture.</a:t>
            </a:r>
            <a:endParaRPr lang="en-US">
              <a:ea typeface="Calibri"/>
              <a:cs typeface="Calibri"/>
            </a:endParaRPr>
          </a:p>
          <a:p>
            <a:pPr marL="0" marR="0" lvl="0" indent="0" algn="l" defTabSz="914361">
              <a:lnSpc>
                <a:spcPct val="100000"/>
              </a:lnSpc>
              <a:spcBef>
                <a:spcPts val="0"/>
              </a:spcBef>
              <a:spcAft>
                <a:spcPts val="0"/>
              </a:spcAft>
              <a:buClrTx/>
              <a:buSzTx/>
              <a:buFontTx/>
              <a:buNone/>
              <a:tabLst/>
              <a:defRPr/>
            </a:pPr>
            <a:endParaRPr lang="en-US" b="1">
              <a:ea typeface="Calibri"/>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18</a:t>
            </a:fld>
            <a:endParaRPr lang="en-US"/>
          </a:p>
        </p:txBody>
      </p:sp>
    </p:spTree>
    <p:extLst>
      <p:ext uri="{BB962C8B-B14F-4D97-AF65-F5344CB8AC3E}">
        <p14:creationId xmlns:p14="http://schemas.microsoft.com/office/powerpoint/2010/main" val="105064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29" indent="-234429" eaLnBrk="1" hangingPunct="1">
              <a:spcBef>
                <a:spcPct val="0"/>
              </a:spcBef>
              <a:defRPr/>
            </a:pPr>
            <a:r>
              <a:rPr lang="en-US"/>
              <a:t>This slide represents a “Think-Pair-Share” activity.</a:t>
            </a:r>
          </a:p>
          <a:p>
            <a:pPr marL="234429" indent="-234429" eaLnBrk="1" hangingPunct="1">
              <a:spcBef>
                <a:spcPct val="0"/>
              </a:spcBef>
              <a:defRPr/>
            </a:pPr>
            <a:endParaRPr lang="en-US"/>
          </a:p>
          <a:p>
            <a:pPr marL="234429" indent="-234429" eaLnBrk="1" hangingPunct="1">
              <a:spcBef>
                <a:spcPct val="0"/>
              </a:spcBef>
              <a:defRPr/>
            </a:pPr>
            <a:r>
              <a:rPr lang="en-US" b="1"/>
              <a:t>Facilitator - Follow these steps when presenting this slide:</a:t>
            </a:r>
            <a:endParaRPr lang="en-US"/>
          </a:p>
          <a:p>
            <a:pPr marL="234429" indent="-234429" eaLnBrk="1" hangingPunct="1">
              <a:spcBef>
                <a:spcPct val="0"/>
              </a:spcBef>
              <a:buFont typeface="+mj-lt"/>
              <a:buAutoNum type="arabicPeriod"/>
              <a:defRPr/>
            </a:pPr>
            <a:r>
              <a:rPr lang="en-US" b="1" u="sng"/>
              <a:t>Think-Pair-Share Activity:</a:t>
            </a:r>
            <a:r>
              <a:rPr lang="en-US" b="1" u="none"/>
              <a:t>  </a:t>
            </a:r>
            <a:r>
              <a:rPr lang="en-US"/>
              <a:t>Provide a three-minute opportunity for participants to pair with another individual to compare/contrast other aspects of 20</a:t>
            </a:r>
            <a:r>
              <a:rPr lang="en-US" baseline="30000"/>
              <a:t>th</a:t>
            </a:r>
            <a:r>
              <a:rPr lang="en-US"/>
              <a:t> and 21</a:t>
            </a:r>
            <a:r>
              <a:rPr lang="en-US" baseline="30000"/>
              <a:t>st</a:t>
            </a:r>
            <a:r>
              <a:rPr lang="en-US"/>
              <a:t> Century Schooling.  </a:t>
            </a:r>
          </a:p>
          <a:p>
            <a:pPr marL="234429" indent="-234429" eaLnBrk="1" hangingPunct="1">
              <a:spcBef>
                <a:spcPct val="0"/>
              </a:spcBef>
              <a:buFont typeface="+mj-lt"/>
              <a:buAutoNum type="arabicPeriod"/>
              <a:defRPr/>
            </a:pPr>
            <a:r>
              <a:rPr lang="en-US"/>
              <a:t>Read the following instructions to the staff development participants.  In their groups they will: </a:t>
            </a:r>
          </a:p>
          <a:p>
            <a:pPr marL="703288" lvl="1" indent="-234429" eaLnBrk="1" hangingPunct="1">
              <a:spcBef>
                <a:spcPct val="0"/>
              </a:spcBef>
              <a:buFont typeface="+mj-lt"/>
              <a:buAutoNum type="alphaLcPeriod"/>
              <a:defRPr/>
            </a:pPr>
            <a:r>
              <a:rPr lang="en-US"/>
              <a:t>Compare and contrast one of the following 20</a:t>
            </a:r>
            <a:r>
              <a:rPr lang="en-US" baseline="30000"/>
              <a:t>th</a:t>
            </a:r>
            <a:r>
              <a:rPr lang="en-US"/>
              <a:t> and 21</a:t>
            </a:r>
            <a:r>
              <a:rPr lang="en-US" baseline="30000"/>
              <a:t>st</a:t>
            </a:r>
            <a:r>
              <a:rPr lang="en-US"/>
              <a:t> century culture of schooling aspects:</a:t>
            </a:r>
          </a:p>
          <a:p>
            <a:pPr marL="1172147" lvl="2" indent="-234429" eaLnBrk="1" hangingPunct="1">
              <a:spcBef>
                <a:spcPct val="0"/>
              </a:spcBef>
              <a:buFontTx/>
              <a:buAutoNum type="arabicParenBoth"/>
              <a:defRPr/>
            </a:pPr>
            <a:r>
              <a:rPr lang="en-US"/>
              <a:t>Factory Model vs. Inclusive System</a:t>
            </a:r>
          </a:p>
          <a:p>
            <a:pPr marL="1172147" lvl="2" indent="-234429" eaLnBrk="1" hangingPunct="1">
              <a:spcBef>
                <a:spcPct val="0"/>
              </a:spcBef>
              <a:buFontTx/>
              <a:buAutoNum type="arabicParenBoth"/>
              <a:defRPr/>
            </a:pPr>
            <a:r>
              <a:rPr lang="en-US"/>
              <a:t>Top Down vs. Collaborative/Co-Creative</a:t>
            </a:r>
          </a:p>
          <a:p>
            <a:pPr marL="1172147" lvl="2" indent="-234429" eaLnBrk="1" hangingPunct="1">
              <a:spcBef>
                <a:spcPct val="0"/>
              </a:spcBef>
              <a:buFontTx/>
              <a:buAutoNum type="arabicParenBoth"/>
              <a:defRPr/>
            </a:pPr>
            <a:r>
              <a:rPr lang="en-US"/>
              <a:t>Gatekeepers vs. Agents of Change</a:t>
            </a:r>
          </a:p>
          <a:p>
            <a:pPr marL="1172147" lvl="2" indent="-234429" eaLnBrk="1" hangingPunct="1">
              <a:spcBef>
                <a:spcPct val="0"/>
              </a:spcBef>
              <a:buFontTx/>
              <a:buAutoNum type="arabicParenBoth"/>
              <a:defRPr/>
            </a:pPr>
            <a:r>
              <a:rPr lang="en-US"/>
              <a:t>Intervention Programs vs. School Wide Support/Prevention</a:t>
            </a:r>
          </a:p>
          <a:p>
            <a:pPr marL="1172147" lvl="2" indent="-234429" eaLnBrk="1" hangingPunct="1">
              <a:spcBef>
                <a:spcPct val="0"/>
              </a:spcBef>
              <a:buFontTx/>
              <a:buAutoNum type="arabicParenBoth"/>
              <a:defRPr/>
            </a:pPr>
            <a:r>
              <a:rPr lang="en-US"/>
              <a:t>Deficits vs. Assets</a:t>
            </a:r>
          </a:p>
          <a:p>
            <a:pPr marL="1172147" lvl="2" indent="-234429" eaLnBrk="1" hangingPunct="1">
              <a:spcBef>
                <a:spcPct val="0"/>
              </a:spcBef>
              <a:buFontTx/>
              <a:buAutoNum type="arabicParenBoth"/>
              <a:defRPr/>
            </a:pPr>
            <a:r>
              <a:rPr lang="en-US"/>
              <a:t>“Old School” vs. Multiple Perspectives</a:t>
            </a:r>
          </a:p>
          <a:p>
            <a:pPr marL="703288" lvl="1" indent="-234429" eaLnBrk="1" hangingPunct="1">
              <a:spcBef>
                <a:spcPct val="0"/>
              </a:spcBef>
              <a:buFontTx/>
              <a:buAutoNum type="alphaLcPeriod"/>
              <a:defRPr/>
            </a:pPr>
            <a:r>
              <a:rPr lang="en-US"/>
              <a:t>Identify and write down on a sheet of paper the pros and cons of the 20</a:t>
            </a:r>
            <a:r>
              <a:rPr lang="en-US" baseline="30000"/>
              <a:t>th</a:t>
            </a:r>
            <a:r>
              <a:rPr lang="en-US"/>
              <a:t> and 21</a:t>
            </a:r>
            <a:r>
              <a:rPr lang="en-US" baseline="30000"/>
              <a:t>st</a:t>
            </a:r>
            <a:r>
              <a:rPr lang="en-US"/>
              <a:t> century culture of schooling aspects they have chosen.  For example, if they chose #4 - Intervention Programs vs. School Wide Support/Prevention, then they would list the pros and cons of Intervention Programs and the pros and cons of School Wide Support/Prevention</a:t>
            </a:r>
          </a:p>
          <a:p>
            <a:pPr marL="703288" lvl="1" indent="-234429" eaLnBrk="1" hangingPunct="1">
              <a:spcBef>
                <a:spcPct val="0"/>
              </a:spcBef>
              <a:buFontTx/>
              <a:buAutoNum type="alphaLcPeriod"/>
              <a:defRPr/>
            </a:pPr>
            <a:r>
              <a:rPr lang="en-US"/>
              <a:t>Have the participants determine if their building (if they are an administrator), classroom (if they are a teacher or another individual with a classroom) or office (if they are a counselor, nurse, etc.) represents 20</a:t>
            </a:r>
            <a:r>
              <a:rPr lang="en-US" baseline="30000"/>
              <a:t>th</a:t>
            </a:r>
            <a:r>
              <a:rPr lang="en-US"/>
              <a:t> or 21</a:t>
            </a:r>
            <a:r>
              <a:rPr lang="en-US" baseline="30000"/>
              <a:t>st</a:t>
            </a:r>
            <a:r>
              <a:rPr lang="en-US"/>
              <a:t> century culture of schooling.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19</a:t>
            </a:fld>
            <a:endParaRPr lang="en-US"/>
          </a:p>
        </p:txBody>
      </p:sp>
    </p:spTree>
    <p:extLst>
      <p:ext uri="{BB962C8B-B14F-4D97-AF65-F5344CB8AC3E}">
        <p14:creationId xmlns:p14="http://schemas.microsoft.com/office/powerpoint/2010/main" val="697983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a:t>Facilitator - Follow these steps when presenting this slide:</a:t>
            </a:r>
            <a:endParaRPr lang="en-US"/>
          </a:p>
          <a:p>
            <a:pPr marL="228600" indent="-228600" eaLnBrk="1" hangingPunct="1">
              <a:spcBef>
                <a:spcPct val="0"/>
              </a:spcBef>
              <a:buFont typeface="+mj-lt"/>
              <a:buAutoNum type="arabicPeriod"/>
            </a:pPr>
            <a:r>
              <a:rPr lang="en-US"/>
              <a:t>Explain to participants that there</a:t>
            </a:r>
            <a:r>
              <a:rPr lang="en-US" baseline="0"/>
              <a:t> are essentially two perspectives regarding multicultural education:</a:t>
            </a:r>
          </a:p>
          <a:p>
            <a:pPr marL="685800" lvl="1" indent="-228600" eaLnBrk="1" hangingPunct="1">
              <a:spcBef>
                <a:spcPct val="0"/>
              </a:spcBef>
              <a:buFont typeface="+mj-lt"/>
              <a:buAutoNum type="alphaLcPeriod"/>
            </a:pPr>
            <a:r>
              <a:rPr lang="en-US" baseline="0"/>
              <a:t>Window Perspective – The “Window” perspective of multicultural education and culturally responsive teaching is looking outwardly to try to determine what’s “wrong” with “someone who is different” </a:t>
            </a:r>
          </a:p>
          <a:p>
            <a:pPr marL="685800" lvl="1" indent="-228600" eaLnBrk="1" hangingPunct="1">
              <a:spcBef>
                <a:spcPct val="0"/>
              </a:spcBef>
              <a:buFont typeface="+mj-lt"/>
              <a:buAutoNum type="alphaLcPeriod"/>
            </a:pPr>
            <a:r>
              <a:rPr lang="en-US" baseline="0"/>
              <a:t>Mirror Perspective – The “Mirror” perspective of multicultural education and culturally responsive teaching is looking inwardly and to self-reflect… an inside-out approach to improve one’s responses and interactions with others.</a:t>
            </a:r>
          </a:p>
          <a:p>
            <a:pPr marL="228600" lvl="0" indent="-228600" eaLnBrk="1" hangingPunct="1">
              <a:spcBef>
                <a:spcPct val="0"/>
              </a:spcBef>
              <a:buFont typeface="+mj-lt"/>
              <a:buAutoNum type="arabicPeriod"/>
            </a:pPr>
            <a:r>
              <a:rPr lang="en-US" baseline="0"/>
              <a:t>The most effective educators look inwardly to determine impressions they may have about others, which influences how instruction is taught in the classroom.   </a:t>
            </a:r>
          </a:p>
          <a:p>
            <a:pPr marL="228600" lvl="0" indent="-228600" eaLnBrk="1" hangingPunct="1">
              <a:spcBef>
                <a:spcPct val="0"/>
              </a:spcBef>
              <a:buFont typeface="+mj-lt"/>
              <a:buAutoNum type="arabicPeriod"/>
            </a:pPr>
            <a:r>
              <a:rPr lang="en-US" baseline="0"/>
              <a:t>The next activity, First Impressions, provides insights on how our initial thoughts of others – based upon beliefs and assumptions – impact our impressions of others.  The activity is key in relating our experiences to the classroom and school environment as well.</a:t>
            </a:r>
          </a:p>
          <a:p>
            <a:pPr marL="228600" lvl="0" indent="-228600" eaLnBrk="1" hangingPunct="1">
              <a:spcBef>
                <a:spcPct val="0"/>
              </a:spcBef>
              <a:buFont typeface="+mj-lt"/>
              <a:buAutoNum type="arabicPeriod"/>
            </a:pPr>
            <a:endParaRPr lang="en-US" baseline="0"/>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20</a:t>
            </a:fld>
            <a:endParaRPr lang="en-US"/>
          </a:p>
        </p:txBody>
      </p:sp>
    </p:spTree>
    <p:extLst>
      <p:ext uri="{BB962C8B-B14F-4D97-AF65-F5344CB8AC3E}">
        <p14:creationId xmlns:p14="http://schemas.microsoft.com/office/powerpoint/2010/main" val="2293330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Ask participants to consider their first thoughts</a:t>
            </a:r>
            <a:r>
              <a:rPr lang="en-US" baseline="0"/>
              <a:t> and impression about the identity of the individuals or group of individuals on the next several slides – simply by looking at them.  </a:t>
            </a:r>
          </a:p>
          <a:p>
            <a:pPr marL="228600" indent="-228600">
              <a:buFont typeface="+mj-lt"/>
              <a:buAutoNum type="arabicPeriod"/>
            </a:pPr>
            <a:r>
              <a:rPr lang="en-US"/>
              <a:t>Ask participants</a:t>
            </a:r>
            <a:r>
              <a:rPr lang="en-US" baseline="0"/>
              <a:t> to use pencil/pen and paper to document their thoughts / first impressions.</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21</a:t>
            </a:fld>
            <a:endParaRPr lang="en-US"/>
          </a:p>
        </p:txBody>
      </p:sp>
    </p:spTree>
    <p:extLst>
      <p:ext uri="{BB962C8B-B14F-4D97-AF65-F5344CB8AC3E}">
        <p14:creationId xmlns:p14="http://schemas.microsoft.com/office/powerpoint/2010/main" val="333435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lvl="0" indent="-228600">
              <a:buFont typeface="+mj-lt"/>
              <a:buAutoNum type="arabicPeriod"/>
            </a:pPr>
            <a:r>
              <a:rPr lang="en-US" b="0" baseline="0"/>
              <a:t>Explain that a more comprehensive list of differences will be provided.</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4</a:t>
            </a:fld>
            <a:endParaRPr lang="en-US"/>
          </a:p>
        </p:txBody>
      </p:sp>
    </p:spTree>
    <p:extLst>
      <p:ext uri="{BB962C8B-B14F-4D97-AF65-F5344CB8AC3E}">
        <p14:creationId xmlns:p14="http://schemas.microsoft.com/office/powerpoint/2010/main" val="329000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22</a:t>
            </a:fld>
            <a:endParaRPr lang="en-US"/>
          </a:p>
        </p:txBody>
      </p:sp>
    </p:spTree>
    <p:extLst>
      <p:ext uri="{BB962C8B-B14F-4D97-AF65-F5344CB8AC3E}">
        <p14:creationId xmlns:p14="http://schemas.microsoft.com/office/powerpoint/2010/main" val="351686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23</a:t>
            </a:fld>
            <a:endParaRPr lang="en-US"/>
          </a:p>
        </p:txBody>
      </p:sp>
    </p:spTree>
    <p:extLst>
      <p:ext uri="{BB962C8B-B14F-4D97-AF65-F5344CB8AC3E}">
        <p14:creationId xmlns:p14="http://schemas.microsoft.com/office/powerpoint/2010/main" val="232721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0" marR="0" lvl="0" indent="0" algn="l" defTabSz="914361" rtl="0" eaLnBrk="1" fontAlgn="auto" latinLnBrk="0" hangingPunct="1">
              <a:lnSpc>
                <a:spcPct val="100000"/>
              </a:lnSpc>
              <a:spcBef>
                <a:spcPts val="0"/>
              </a:spcBef>
              <a:spcAft>
                <a:spcPts val="0"/>
              </a:spcAft>
              <a:buClrTx/>
              <a:buSzTx/>
              <a:buFontTx/>
              <a:buNone/>
              <a:tabLst/>
              <a:defRPr/>
            </a:pPr>
            <a:endParaRPr lang="en-US" b="1"/>
          </a:p>
          <a:p>
            <a:pPr marL="0" marR="0" lvl="0" indent="0" algn="l" defTabSz="914361" rtl="0" eaLnBrk="1" fontAlgn="auto" latinLnBrk="0" hangingPunct="1">
              <a:lnSpc>
                <a:spcPct val="100000"/>
              </a:lnSpc>
              <a:spcBef>
                <a:spcPts val="0"/>
              </a:spcBef>
              <a:spcAft>
                <a:spcPts val="0"/>
              </a:spcAft>
              <a:buClrTx/>
              <a:buSzTx/>
              <a:buFontTx/>
              <a:buNone/>
              <a:tabLst/>
              <a:defRPr/>
            </a:pPr>
            <a:r>
              <a:rPr lang="en-US" b="1"/>
              <a:t>Please</a:t>
            </a:r>
            <a:r>
              <a:rPr lang="en-US" b="1" baseline="0"/>
              <a:t> Note:  </a:t>
            </a:r>
            <a:r>
              <a:rPr lang="en-US" baseline="0"/>
              <a:t>This is the last slide that requires individuals to write their first impressions.  The next several slides provide the identities of each of the individuals or groups of individuals.</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24</a:t>
            </a:fld>
            <a:endParaRPr lang="en-US"/>
          </a:p>
        </p:txBody>
      </p:sp>
    </p:spTree>
    <p:extLst>
      <p:ext uri="{BB962C8B-B14F-4D97-AF65-F5344CB8AC3E}">
        <p14:creationId xmlns:p14="http://schemas.microsoft.com/office/powerpoint/2010/main" val="76659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25</a:t>
            </a:fld>
            <a:endParaRPr lang="en-US"/>
          </a:p>
        </p:txBody>
      </p:sp>
    </p:spTree>
    <p:extLst>
      <p:ext uri="{BB962C8B-B14F-4D97-AF65-F5344CB8AC3E}">
        <p14:creationId xmlns:p14="http://schemas.microsoft.com/office/powerpoint/2010/main" val="373607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26</a:t>
            </a:fld>
            <a:endParaRPr lang="en-US"/>
          </a:p>
        </p:txBody>
      </p:sp>
    </p:spTree>
    <p:extLst>
      <p:ext uri="{BB962C8B-B14F-4D97-AF65-F5344CB8AC3E}">
        <p14:creationId xmlns:p14="http://schemas.microsoft.com/office/powerpoint/2010/main" val="1594071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27</a:t>
            </a:fld>
            <a:endParaRPr lang="en-US"/>
          </a:p>
        </p:txBody>
      </p:sp>
    </p:spTree>
    <p:extLst>
      <p:ext uri="{BB962C8B-B14F-4D97-AF65-F5344CB8AC3E}">
        <p14:creationId xmlns:p14="http://schemas.microsoft.com/office/powerpoint/2010/main" val="3115937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28</a:t>
            </a:fld>
            <a:endParaRPr lang="en-US"/>
          </a:p>
        </p:txBody>
      </p:sp>
    </p:spTree>
    <p:extLst>
      <p:ext uri="{BB962C8B-B14F-4D97-AF65-F5344CB8AC3E}">
        <p14:creationId xmlns:p14="http://schemas.microsoft.com/office/powerpoint/2010/main" val="975769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228600" indent="-228600">
              <a:buFont typeface="+mj-lt"/>
              <a:buAutoNum type="arabicPeriod"/>
            </a:pPr>
            <a:r>
              <a:rPr lang="en-US" baseline="0"/>
              <a:t>Move to the next slide.</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29</a:t>
            </a:fld>
            <a:endParaRPr lang="en-US"/>
          </a:p>
        </p:txBody>
      </p:sp>
    </p:spTree>
    <p:extLst>
      <p:ext uri="{BB962C8B-B14F-4D97-AF65-F5344CB8AC3E}">
        <p14:creationId xmlns:p14="http://schemas.microsoft.com/office/powerpoint/2010/main" val="269690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a:t>Allow 30-45 seconds for participants to write down or</a:t>
            </a:r>
            <a:r>
              <a:rPr lang="en-US" baseline="0"/>
              <a:t> ponder their thoughts about the individuals on the slide. </a:t>
            </a:r>
          </a:p>
          <a:p>
            <a:pPr marL="0" marR="0" lvl="0" indent="0" algn="l" defTabSz="914361" rtl="0" eaLnBrk="1" fontAlgn="auto" latinLnBrk="0" hangingPunct="1">
              <a:lnSpc>
                <a:spcPct val="100000"/>
              </a:lnSpc>
              <a:spcBef>
                <a:spcPts val="0"/>
              </a:spcBef>
              <a:spcAft>
                <a:spcPts val="0"/>
              </a:spcAft>
              <a:buClrTx/>
              <a:buSzTx/>
              <a:buFontTx/>
              <a:buNone/>
              <a:tabLst/>
              <a:defRPr/>
            </a:pPr>
            <a:endParaRPr lang="en-US" b="1"/>
          </a:p>
          <a:p>
            <a:pPr marL="0" marR="0" lvl="0" indent="0" algn="l" defTabSz="914361" rtl="0" eaLnBrk="1" fontAlgn="auto" latinLnBrk="0" hangingPunct="1">
              <a:lnSpc>
                <a:spcPct val="100000"/>
              </a:lnSpc>
              <a:spcBef>
                <a:spcPts val="0"/>
              </a:spcBef>
              <a:spcAft>
                <a:spcPts val="0"/>
              </a:spcAft>
              <a:buClrTx/>
              <a:buSzTx/>
              <a:buFontTx/>
              <a:buNone/>
              <a:tabLst/>
              <a:defRPr/>
            </a:pPr>
            <a:r>
              <a:rPr lang="en-US" b="1"/>
              <a:t>Please</a:t>
            </a:r>
            <a:r>
              <a:rPr lang="en-US" b="1" baseline="0"/>
              <a:t> Note:  </a:t>
            </a:r>
            <a:r>
              <a:rPr lang="en-US" baseline="0"/>
              <a:t>This is the last slide that requires individuals to write their first impressions.  The next several slides provide the identities of each of the individuals or groups of individuals.</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30</a:t>
            </a:fld>
            <a:endParaRPr lang="en-US"/>
          </a:p>
        </p:txBody>
      </p:sp>
    </p:spTree>
    <p:extLst>
      <p:ext uri="{BB962C8B-B14F-4D97-AF65-F5344CB8AC3E}">
        <p14:creationId xmlns:p14="http://schemas.microsoft.com/office/powerpoint/2010/main" val="4162095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31</a:t>
            </a:fld>
            <a:endParaRPr lang="en-US"/>
          </a:p>
        </p:txBody>
      </p:sp>
    </p:spTree>
    <p:extLst>
      <p:ext uri="{BB962C8B-B14F-4D97-AF65-F5344CB8AC3E}">
        <p14:creationId xmlns:p14="http://schemas.microsoft.com/office/powerpoint/2010/main" val="397917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Explain </a:t>
            </a:r>
            <a:r>
              <a:rPr lang="en-US" b="0" i="0" baseline="0"/>
              <a:t>The additional purpose of multicultural education professional learning is to fulfill WV Code, Policy, and Evaluation Standards.  Then, complete one of the following options:</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1" i="0" baseline="0"/>
              <a:t>Option 1:</a:t>
            </a:r>
            <a:r>
              <a:rPr lang="en-US" b="0" i="0" baseline="0"/>
              <a:t>  Allow participants to read through the slide.  </a:t>
            </a:r>
            <a:r>
              <a:rPr lang="en-US" b="1" i="0" baseline="0"/>
              <a:t>OR</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1" i="0" baseline="0"/>
              <a:t>Option 2:  </a:t>
            </a:r>
            <a:r>
              <a:rPr lang="en-US" b="0" i="0" baseline="0"/>
              <a:t>Read through and explain the policies in more detail, using the information below as a reference.</a:t>
            </a:r>
          </a:p>
          <a:p>
            <a:pPr marL="0" marR="0" lvl="0" indent="0" algn="l" defTabSz="914361" rtl="0" eaLnBrk="1" fontAlgn="auto" latinLnBrk="0" hangingPunct="1">
              <a:lnSpc>
                <a:spcPct val="100000"/>
              </a:lnSpc>
              <a:spcBef>
                <a:spcPts val="0"/>
              </a:spcBef>
              <a:spcAft>
                <a:spcPts val="0"/>
              </a:spcAft>
              <a:buClrTx/>
              <a:buSzTx/>
              <a:buFont typeface="Arial" charset="0"/>
              <a:buNone/>
              <a:tabLst/>
              <a:defRPr/>
            </a:pPr>
            <a:endParaRPr lang="en-US" b="1" baseline="0"/>
          </a:p>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baseline="0"/>
              <a:t>The WV Code &amp; WVDE Policies Section Includes:</a:t>
            </a:r>
          </a:p>
          <a:p>
            <a:pPr marL="171450" marR="0" lvl="0" indent="-171450" algn="l" defTabSz="914361" rtl="0" eaLnBrk="1" fontAlgn="auto" latinLnBrk="0" hangingPunct="1">
              <a:lnSpc>
                <a:spcPct val="100000"/>
              </a:lnSpc>
              <a:spcBef>
                <a:spcPts val="0"/>
              </a:spcBef>
              <a:spcAft>
                <a:spcPts val="0"/>
              </a:spcAft>
              <a:buClrTx/>
              <a:buSzTx/>
              <a:buFont typeface="Arial" charset="0"/>
              <a:buChar char="•"/>
              <a:tabLst/>
              <a:defRPr/>
            </a:pPr>
            <a:r>
              <a:rPr lang="en-US" b="0" baseline="0"/>
              <a:t>The relevancy of the initiative as pertaining to specific WV Code, WVDE Policies, and WVDE Evaluation Standards.</a:t>
            </a:r>
          </a:p>
          <a:p>
            <a:pPr marL="171450" marR="0" lvl="0" indent="-171450" algn="l" defTabSz="914361" rtl="0" eaLnBrk="1" fontAlgn="auto" latinLnBrk="0" hangingPunct="1">
              <a:lnSpc>
                <a:spcPct val="100000"/>
              </a:lnSpc>
              <a:spcBef>
                <a:spcPts val="0"/>
              </a:spcBef>
              <a:spcAft>
                <a:spcPts val="0"/>
              </a:spcAft>
              <a:buClrTx/>
              <a:buSzTx/>
              <a:buFont typeface="Arial" charset="0"/>
              <a:buChar char="•"/>
              <a:tabLst/>
              <a:defRPr/>
            </a:pPr>
            <a:r>
              <a:rPr lang="en-US" b="0" baseline="0"/>
              <a:t>These policies reflect that Diversity Professional Learning is embedded in the vision of WVDE.</a:t>
            </a:r>
          </a:p>
          <a:p>
            <a:pPr marL="0" marR="0" lvl="0" indent="0" algn="l" defTabSz="914361" rtl="0" eaLnBrk="1" fontAlgn="auto" latinLnBrk="0" hangingPunct="1">
              <a:lnSpc>
                <a:spcPct val="100000"/>
              </a:lnSpc>
              <a:spcBef>
                <a:spcPts val="0"/>
              </a:spcBef>
              <a:spcAft>
                <a:spcPts val="0"/>
              </a:spcAft>
              <a:buClrTx/>
              <a:buSzTx/>
              <a:buFont typeface="Arial" charset="0"/>
              <a:buNone/>
              <a:tabLst/>
              <a:defRPr/>
            </a:pPr>
            <a:endParaRPr lang="en-US" b="0" baseline="0"/>
          </a:p>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0" baseline="0"/>
              <a:t>Specific Policy Support is as follows: </a:t>
            </a:r>
          </a:p>
          <a:p>
            <a:pPr eaLnBrk="1" hangingPunct="1">
              <a:spcBef>
                <a:spcPct val="0"/>
              </a:spcBef>
            </a:pPr>
            <a:r>
              <a:rPr lang="en-US" altLang="en-US"/>
              <a:t>Policy 2322:   1.1;</a:t>
            </a:r>
            <a:r>
              <a:rPr lang="en-US" altLang="en-US" baseline="0"/>
              <a:t> 3.2.1; 3.2.1c; 3.2.3; 3.2.3a; 3.2.3d</a:t>
            </a:r>
          </a:p>
          <a:p>
            <a:pPr eaLnBrk="1" hangingPunct="1">
              <a:spcBef>
                <a:spcPct val="0"/>
              </a:spcBef>
            </a:pPr>
            <a:endParaRPr lang="en-US" altLang="en-US" baseline="0"/>
          </a:p>
          <a:p>
            <a:pPr eaLnBrk="1" hangingPunct="1">
              <a:spcBef>
                <a:spcPct val="0"/>
              </a:spcBef>
            </a:pPr>
            <a:r>
              <a:rPr lang="en-US" altLang="en-US" baseline="0"/>
              <a:t>Policy 2510:  Assuring the Quality of Education: Regulation for Education Programs: pages 7, 10, 12  Prek-5; 6-8; 9-12</a:t>
            </a:r>
          </a:p>
          <a:p>
            <a:pPr eaLnBrk="1" hangingPunct="1">
              <a:spcBef>
                <a:spcPct val="0"/>
              </a:spcBef>
            </a:pPr>
            <a:endParaRPr lang="en-US" altLang="en-US" baseline="0"/>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5</a:t>
            </a:fld>
            <a:endParaRPr lang="en-US"/>
          </a:p>
        </p:txBody>
      </p:sp>
    </p:spTree>
    <p:extLst>
      <p:ext uri="{BB962C8B-B14F-4D97-AF65-F5344CB8AC3E}">
        <p14:creationId xmlns:p14="http://schemas.microsoft.com/office/powerpoint/2010/main" val="329734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32</a:t>
            </a:fld>
            <a:endParaRPr lang="en-US"/>
          </a:p>
        </p:txBody>
      </p:sp>
    </p:spTree>
    <p:extLst>
      <p:ext uri="{BB962C8B-B14F-4D97-AF65-F5344CB8AC3E}">
        <p14:creationId xmlns:p14="http://schemas.microsoft.com/office/powerpoint/2010/main" val="1063149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dirty="0"/>
              <a:t>Facilitator - Follow these steps when presenting this slide:</a:t>
            </a:r>
          </a:p>
          <a:p>
            <a:pPr marL="228600" lvl="0" indent="-228600">
              <a:buFont typeface="+mj-lt"/>
              <a:buAutoNum type="arabicPeriod"/>
            </a:pPr>
            <a:r>
              <a:rPr lang="en-US" b="0" baseline="0" dirty="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dirty="0"/>
              <a:t>After reading the slide, ask participants to share who they thought the individual or group of individuals were on the slide.</a:t>
            </a:r>
          </a:p>
          <a:p>
            <a:pPr marL="228600" lvl="0" indent="-228600">
              <a:buFont typeface="+mj-lt"/>
              <a:buAutoNum type="arabicPeriod"/>
            </a:pPr>
            <a:r>
              <a:rPr lang="en-US" b="0" baseline="0" dirty="0"/>
              <a:t>Ask participants to explain how their impressions matched or did not match the true identities of the individual or groups of individuals on the slide.  </a:t>
            </a:r>
          </a:p>
          <a:p>
            <a:endParaRPr lang="en-US" dirty="0"/>
          </a:p>
        </p:txBody>
      </p:sp>
      <p:sp>
        <p:nvSpPr>
          <p:cNvPr id="4" name="Slide Number Placeholder 3"/>
          <p:cNvSpPr>
            <a:spLocks noGrp="1"/>
          </p:cNvSpPr>
          <p:nvPr>
            <p:ph type="sldNum" sz="quarter" idx="5"/>
          </p:nvPr>
        </p:nvSpPr>
        <p:spPr/>
        <p:txBody>
          <a:bodyPr/>
          <a:lstStyle/>
          <a:p>
            <a:fld id="{BC20A560-1904-4B52-9F78-E074404B18F8}" type="slidenum">
              <a:rPr lang="en-US" smtClean="0"/>
              <a:t>33</a:t>
            </a:fld>
            <a:endParaRPr lang="en-US"/>
          </a:p>
        </p:txBody>
      </p:sp>
    </p:spTree>
    <p:extLst>
      <p:ext uri="{BB962C8B-B14F-4D97-AF65-F5344CB8AC3E}">
        <p14:creationId xmlns:p14="http://schemas.microsoft.com/office/powerpoint/2010/main" val="3855174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34</a:t>
            </a:fld>
            <a:endParaRPr lang="en-US"/>
          </a:p>
        </p:txBody>
      </p:sp>
    </p:spTree>
    <p:extLst>
      <p:ext uri="{BB962C8B-B14F-4D97-AF65-F5344CB8AC3E}">
        <p14:creationId xmlns:p14="http://schemas.microsoft.com/office/powerpoint/2010/main" val="139416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35</a:t>
            </a:fld>
            <a:endParaRPr lang="en-US"/>
          </a:p>
        </p:txBody>
      </p:sp>
    </p:spTree>
    <p:extLst>
      <p:ext uri="{BB962C8B-B14F-4D97-AF65-F5344CB8AC3E}">
        <p14:creationId xmlns:p14="http://schemas.microsoft.com/office/powerpoint/2010/main" val="20634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36</a:t>
            </a:fld>
            <a:endParaRPr lang="en-US"/>
          </a:p>
        </p:txBody>
      </p:sp>
    </p:spTree>
    <p:extLst>
      <p:ext uri="{BB962C8B-B14F-4D97-AF65-F5344CB8AC3E}">
        <p14:creationId xmlns:p14="http://schemas.microsoft.com/office/powerpoint/2010/main" val="755498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37</a:t>
            </a:fld>
            <a:endParaRPr lang="en-US"/>
          </a:p>
        </p:txBody>
      </p:sp>
    </p:spTree>
    <p:extLst>
      <p:ext uri="{BB962C8B-B14F-4D97-AF65-F5344CB8AC3E}">
        <p14:creationId xmlns:p14="http://schemas.microsoft.com/office/powerpoint/2010/main" val="3428124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After reading the slide, ask participants to share who they thought the individual or group of individuals were on the slide.</a:t>
            </a:r>
          </a:p>
          <a:p>
            <a:pPr marL="228600" lvl="0" indent="-228600">
              <a:buFont typeface="+mj-lt"/>
              <a:buAutoNum type="arabicPeriod"/>
            </a:pPr>
            <a:r>
              <a:rPr lang="en-US" b="0" baseline="0"/>
              <a:t>Ask participants to explain how their impressions matched or did not match the true identities of the individual or groups of individuals on the slide. </a:t>
            </a:r>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38</a:t>
            </a:fld>
            <a:endParaRPr lang="en-US"/>
          </a:p>
        </p:txBody>
      </p:sp>
    </p:spTree>
    <p:extLst>
      <p:ext uri="{BB962C8B-B14F-4D97-AF65-F5344CB8AC3E}">
        <p14:creationId xmlns:p14="http://schemas.microsoft.com/office/powerpoint/2010/main" val="3578697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Read the slide aloud or allow participants an opportunity to silently read the slide. </a:t>
            </a:r>
          </a:p>
          <a:p>
            <a:pPr marL="228600" lvl="0" indent="-228600">
              <a:buFont typeface="+mj-lt"/>
              <a:buAutoNum type="arabicPeriod"/>
            </a:pPr>
            <a:r>
              <a:rPr lang="en-US" b="0" baseline="0"/>
              <a:t>Ask participants if they have any additional thoughts or comments that they’d like to share.</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39</a:t>
            </a:fld>
            <a:endParaRPr lang="en-US"/>
          </a:p>
        </p:txBody>
      </p:sp>
    </p:spTree>
    <p:extLst>
      <p:ext uri="{BB962C8B-B14F-4D97-AF65-F5344CB8AC3E}">
        <p14:creationId xmlns:p14="http://schemas.microsoft.com/office/powerpoint/2010/main" val="4265837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1.Explain that the </a:t>
            </a:r>
            <a:r>
              <a:rPr lang="en-US" i="1"/>
              <a:t>Multicultural Education</a:t>
            </a:r>
            <a:r>
              <a:rPr lang="en-US"/>
              <a:t> section provides background information, including strategies, regarding multicultural education.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40</a:t>
            </a:fld>
            <a:endParaRPr lang="en-US"/>
          </a:p>
        </p:txBody>
      </p:sp>
    </p:spTree>
    <p:extLst>
      <p:ext uri="{BB962C8B-B14F-4D97-AF65-F5344CB8AC3E}">
        <p14:creationId xmlns:p14="http://schemas.microsoft.com/office/powerpoint/2010/main" val="1355477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a:t>Facilitator - Follow these steps when presenting this slide:</a:t>
            </a:r>
          </a:p>
          <a:p>
            <a:pPr marL="228600" indent="-228600">
              <a:buFont typeface="+mj-lt"/>
              <a:buAutoNum type="arabicPeriod"/>
            </a:pPr>
            <a:r>
              <a:rPr lang="en-US" b="0" baseline="0"/>
              <a:t>Remind participants about the 16 Cultural Groups regarding multiculturalism and diversity, which is the essence of fully understanding and incorporating a multicultural curriculum. </a:t>
            </a:r>
          </a:p>
          <a:p>
            <a:pPr marL="228600" indent="-228600">
              <a:buFont typeface="+mj-lt"/>
              <a:buAutoNum type="arabicPeriod"/>
            </a:pPr>
            <a:endParaRPr lang="en-US" b="0" baseline="0"/>
          </a:p>
          <a:p>
            <a:pPr marL="0" indent="0">
              <a:buFont typeface="+mj-lt"/>
              <a:buNone/>
            </a:pPr>
            <a:r>
              <a:rPr lang="en-US" sz="1400" b="1" u="sng" baseline="0"/>
              <a:t>Optional Activity:</a:t>
            </a:r>
          </a:p>
          <a:p>
            <a:pPr marL="228600" indent="-228600">
              <a:buFont typeface="+mj-lt"/>
              <a:buAutoNum type="arabicPeriod"/>
            </a:pPr>
            <a:r>
              <a:rPr lang="en-US" b="0" i="0" baseline="0"/>
              <a:t>Reflection Questions (either as a group or silently to oneself):</a:t>
            </a:r>
          </a:p>
          <a:p>
            <a:pPr marL="685781" lvl="1" indent="-228600">
              <a:buFont typeface="+mj-lt"/>
              <a:buAutoNum type="alphaLcPeriod"/>
            </a:pPr>
            <a:r>
              <a:rPr lang="en-US" b="0" i="0" baseline="0"/>
              <a:t>What privileges or advantages are associated with a particular cultural group or group(s)? </a:t>
            </a:r>
          </a:p>
          <a:p>
            <a:pPr marL="685781" lvl="1" indent="-228600">
              <a:buFont typeface="+mj-lt"/>
              <a:buAutoNum type="alphaLcPeriod"/>
            </a:pPr>
            <a:r>
              <a:rPr lang="en-US" b="0" i="0" baseline="0"/>
              <a:t>What stereotypes or disadvantages are associated with a particular cultural group or groups(s)?</a:t>
            </a:r>
          </a:p>
          <a:p>
            <a:pPr marL="685781" lvl="1" indent="-228600">
              <a:buFont typeface="+mj-lt"/>
              <a:buAutoNum type="alphaLcPeriod"/>
            </a:pPr>
            <a:r>
              <a:rPr lang="en-US" b="0" i="0" baseline="0"/>
              <a:t>What experience have you had, either positive or negative, being a member of a particular cultural group.</a:t>
            </a:r>
          </a:p>
          <a:p>
            <a:pPr marL="685781" lvl="1" indent="-228600">
              <a:buFont typeface="+mj-lt"/>
              <a:buAutoNum type="alphaLcPeriod"/>
            </a:pPr>
            <a:r>
              <a:rPr lang="en-US" b="0" i="0" baseline="0"/>
              <a:t>What experiences have you witnessed in the school community, whether positive or negative, regarding students/parents/guardians/colleagues who are members of a particular cultural group.</a:t>
            </a:r>
          </a:p>
          <a:p>
            <a:pPr marL="685781" lvl="1" indent="-228600">
              <a:buFont typeface="+mj-lt"/>
              <a:buAutoNum type="alphaLcPeriod"/>
            </a:pPr>
            <a:r>
              <a:rPr lang="en-US" b="0" i="0" baseline="0"/>
              <a:t>What types of curricular and/or school programs are in place that presently meet the needs of the various cultural groups listed?</a:t>
            </a:r>
          </a:p>
          <a:p>
            <a:pPr marL="228600" indent="-228600">
              <a:buFont typeface="+mj-lt"/>
              <a:buAutoNum type="arabicPeriod"/>
            </a:pPr>
            <a:endParaRPr lang="en-US" b="0" baseline="0"/>
          </a:p>
          <a:p>
            <a:endParaRPr lang="en-US" baseline="0"/>
          </a:p>
        </p:txBody>
      </p:sp>
      <p:sp>
        <p:nvSpPr>
          <p:cNvPr id="4" name="Slide Number Placeholder 3"/>
          <p:cNvSpPr>
            <a:spLocks noGrp="1"/>
          </p:cNvSpPr>
          <p:nvPr>
            <p:ph type="sldNum" sz="quarter" idx="10"/>
          </p:nvPr>
        </p:nvSpPr>
        <p:spPr/>
        <p:txBody>
          <a:bodyPr/>
          <a:lstStyle/>
          <a:p>
            <a:fld id="{B8BFDBB0-C9E1-462A-9577-E64C36B3B97F}" type="slidenum">
              <a:rPr lang="en-US" smtClean="0"/>
              <a:t>41</a:t>
            </a:fld>
            <a:endParaRPr lang="en-US"/>
          </a:p>
        </p:txBody>
      </p:sp>
    </p:spTree>
    <p:extLst>
      <p:ext uri="{BB962C8B-B14F-4D97-AF65-F5344CB8AC3E}">
        <p14:creationId xmlns:p14="http://schemas.microsoft.com/office/powerpoint/2010/main" val="399400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0" baseline="0"/>
              <a:t>Explain </a:t>
            </a:r>
            <a:r>
              <a:rPr lang="en-US" b="0" i="0" baseline="0"/>
              <a:t>The additional purpose of multicultural education professional learning is to fulfill WV Code, Policy, and Evaluation Standards.  Then, complete one of the following options:</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1" i="0" baseline="0"/>
              <a:t>Option 1:</a:t>
            </a:r>
            <a:r>
              <a:rPr lang="en-US" b="0" i="0" baseline="0"/>
              <a:t>  Allow participants to read through the slide.  </a:t>
            </a:r>
            <a:r>
              <a:rPr lang="en-US" b="1" i="0" baseline="0"/>
              <a:t>OR</a:t>
            </a:r>
          </a:p>
          <a:p>
            <a:pPr marL="228600" marR="0" lvl="0" indent="-228600" algn="l" defTabSz="914361" rtl="0" eaLnBrk="1" fontAlgn="auto" latinLnBrk="0" hangingPunct="1">
              <a:lnSpc>
                <a:spcPct val="100000"/>
              </a:lnSpc>
              <a:spcBef>
                <a:spcPts val="0"/>
              </a:spcBef>
              <a:spcAft>
                <a:spcPts val="0"/>
              </a:spcAft>
              <a:buClrTx/>
              <a:buSzTx/>
              <a:buFont typeface="+mj-lt"/>
              <a:buAutoNum type="arabicPeriod"/>
              <a:tabLst/>
              <a:defRPr/>
            </a:pPr>
            <a:r>
              <a:rPr lang="en-US" b="1" i="0" baseline="0"/>
              <a:t>Option 2:  </a:t>
            </a:r>
            <a:r>
              <a:rPr lang="en-US" b="0" i="0" baseline="0"/>
              <a:t>Read through and explain the policies in more detail, using the information below as a reference.</a:t>
            </a:r>
          </a:p>
          <a:p>
            <a:pPr marL="0" marR="0" lvl="0" indent="0" algn="l" defTabSz="914361" rtl="0" eaLnBrk="1" fontAlgn="auto" latinLnBrk="0" hangingPunct="1">
              <a:lnSpc>
                <a:spcPct val="100000"/>
              </a:lnSpc>
              <a:spcBef>
                <a:spcPts val="0"/>
              </a:spcBef>
              <a:spcAft>
                <a:spcPts val="0"/>
              </a:spcAft>
              <a:buClrTx/>
              <a:buSzTx/>
              <a:buFont typeface="Arial" charset="0"/>
              <a:buNone/>
              <a:tabLst/>
              <a:defRPr/>
            </a:pPr>
            <a:endParaRPr lang="en-US" b="1" baseline="0"/>
          </a:p>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baseline="0"/>
              <a:t>The WV Code &amp; WVDE Policies Section Includes:</a:t>
            </a:r>
          </a:p>
          <a:p>
            <a:pPr marL="171450" marR="0" lvl="0" indent="-171450" algn="l" defTabSz="914361" rtl="0" eaLnBrk="1" fontAlgn="auto" latinLnBrk="0" hangingPunct="1">
              <a:lnSpc>
                <a:spcPct val="100000"/>
              </a:lnSpc>
              <a:spcBef>
                <a:spcPts val="0"/>
              </a:spcBef>
              <a:spcAft>
                <a:spcPts val="0"/>
              </a:spcAft>
              <a:buClrTx/>
              <a:buSzTx/>
              <a:buFont typeface="Arial" charset="0"/>
              <a:buChar char="•"/>
              <a:tabLst/>
              <a:defRPr/>
            </a:pPr>
            <a:r>
              <a:rPr lang="en-US" b="0" baseline="0"/>
              <a:t>The relevancy of the initiative as pertaining to specific WV Code, WVDE Policies, and WVDE Evaluation Standards.</a:t>
            </a:r>
          </a:p>
          <a:p>
            <a:pPr marL="171450" marR="0" lvl="0" indent="-171450" algn="l" defTabSz="914361" rtl="0" eaLnBrk="1" fontAlgn="auto" latinLnBrk="0" hangingPunct="1">
              <a:lnSpc>
                <a:spcPct val="100000"/>
              </a:lnSpc>
              <a:spcBef>
                <a:spcPts val="0"/>
              </a:spcBef>
              <a:spcAft>
                <a:spcPts val="0"/>
              </a:spcAft>
              <a:buClrTx/>
              <a:buSzTx/>
              <a:buFont typeface="Arial" charset="0"/>
              <a:buChar char="•"/>
              <a:tabLst/>
              <a:defRPr/>
            </a:pPr>
            <a:r>
              <a:rPr lang="en-US" b="0" baseline="0"/>
              <a:t>These policies reflect that Diversity Professional Learning is embedded in the vision of WVDE.</a:t>
            </a:r>
          </a:p>
          <a:p>
            <a:pPr marL="0" marR="0" lvl="0" indent="0" algn="l" defTabSz="914361" rtl="0" eaLnBrk="1" fontAlgn="auto" latinLnBrk="0" hangingPunct="1">
              <a:lnSpc>
                <a:spcPct val="100000"/>
              </a:lnSpc>
              <a:spcBef>
                <a:spcPts val="0"/>
              </a:spcBef>
              <a:spcAft>
                <a:spcPts val="0"/>
              </a:spcAft>
              <a:buClrTx/>
              <a:buSzTx/>
              <a:buFont typeface="Arial" charset="0"/>
              <a:buNone/>
              <a:tabLst/>
              <a:defRPr/>
            </a:pPr>
            <a:endParaRPr lang="en-US" b="0" baseline="0"/>
          </a:p>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0" baseline="0"/>
              <a:t>Specific Policy Support is as follows: </a:t>
            </a:r>
          </a:p>
          <a:p>
            <a:pPr eaLnBrk="1" hangingPunct="1">
              <a:spcBef>
                <a:spcPct val="0"/>
              </a:spcBef>
            </a:pPr>
            <a:r>
              <a:rPr lang="en-US" altLang="en-US"/>
              <a:t>Policy 2322:   1.1;</a:t>
            </a:r>
            <a:r>
              <a:rPr lang="en-US" altLang="en-US" baseline="0"/>
              <a:t> 3.2.1; 3.2.1c; 3.2.3; 3.2.3a; 3.2.3d</a:t>
            </a:r>
          </a:p>
          <a:p>
            <a:pPr eaLnBrk="1" hangingPunct="1">
              <a:spcBef>
                <a:spcPct val="0"/>
              </a:spcBef>
            </a:pPr>
            <a:endParaRPr lang="en-US" altLang="en-US" baseline="0"/>
          </a:p>
          <a:p>
            <a:pPr eaLnBrk="1" hangingPunct="1">
              <a:spcBef>
                <a:spcPct val="0"/>
              </a:spcBef>
            </a:pPr>
            <a:r>
              <a:rPr lang="en-US" altLang="en-US" baseline="0"/>
              <a:t>Policy 2510:  Assuring the Quality of Education: Regulation for Education Programs: pages 7, 10, 12  Prek-5; 6-8; 9-12</a:t>
            </a:r>
          </a:p>
          <a:p>
            <a:pPr eaLnBrk="1" hangingPunct="1">
              <a:spcBef>
                <a:spcPct val="0"/>
              </a:spcBef>
            </a:pPr>
            <a:endParaRPr lang="en-US" altLang="en-US" baseline="0"/>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6</a:t>
            </a:fld>
            <a:endParaRPr lang="en-US"/>
          </a:p>
        </p:txBody>
      </p:sp>
    </p:spTree>
    <p:extLst>
      <p:ext uri="{BB962C8B-B14F-4D97-AF65-F5344CB8AC3E}">
        <p14:creationId xmlns:p14="http://schemas.microsoft.com/office/powerpoint/2010/main" val="284096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1.Read the slide aloud or allow participants an opportunity to silently read the slide. </a:t>
            </a:r>
          </a:p>
          <a:p>
            <a:r>
              <a:rPr lang="en-US"/>
              <a:t>2.Explain that having an effective Multicultural Curriculum is essential because of the differences in society, and the differences highlighted in the previous slides.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42</a:t>
            </a:fld>
            <a:endParaRPr lang="en-US"/>
          </a:p>
        </p:txBody>
      </p:sp>
    </p:spTree>
    <p:extLst>
      <p:ext uri="{BB962C8B-B14F-4D97-AF65-F5344CB8AC3E}">
        <p14:creationId xmlns:p14="http://schemas.microsoft.com/office/powerpoint/2010/main" val="846398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1.Read the slide aloud or allow participants an opportunity to silently read the slide.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43</a:t>
            </a:fld>
            <a:endParaRPr lang="en-US"/>
          </a:p>
        </p:txBody>
      </p:sp>
    </p:spTree>
    <p:extLst>
      <p:ext uri="{BB962C8B-B14F-4D97-AF65-F5344CB8AC3E}">
        <p14:creationId xmlns:p14="http://schemas.microsoft.com/office/powerpoint/2010/main" val="2509879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1.Read the slide aloud or allow participants an opportunity to silently read the slide. </a:t>
            </a:r>
          </a:p>
          <a:p>
            <a:r>
              <a:rPr lang="en-US"/>
              <a:t>2.If there are other participants who serve in other roles (i.e. administrators, school counselors, school nurses, administrative assistants, etc.), ask volunteers to share how they ensure their programs or the school overall supports multicultural education and to create an inclusive, safe school environment.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44</a:t>
            </a:fld>
            <a:endParaRPr lang="en-US"/>
          </a:p>
        </p:txBody>
      </p:sp>
    </p:spTree>
    <p:extLst>
      <p:ext uri="{BB962C8B-B14F-4D97-AF65-F5344CB8AC3E}">
        <p14:creationId xmlns:p14="http://schemas.microsoft.com/office/powerpoint/2010/main" val="298352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1.Ask for volunteers to read each statement.</a:t>
            </a:r>
            <a:endParaRPr lang="en-US">
              <a:cs typeface="Calibri"/>
            </a:endParaRPr>
          </a:p>
          <a:p>
            <a:r>
              <a:rPr lang="en-US" b="1"/>
              <a:t>Optional Activity:</a:t>
            </a:r>
            <a:endParaRPr lang="en-US"/>
          </a:p>
          <a:p>
            <a:r>
              <a:rPr lang="en-US"/>
              <a:t>1.Divide the participants into groups.</a:t>
            </a:r>
            <a:endParaRPr lang="en-US">
              <a:cs typeface="Calibri"/>
            </a:endParaRPr>
          </a:p>
          <a:p>
            <a:r>
              <a:rPr lang="en-US"/>
              <a:t>2.Assign one or more of the statements to each group.</a:t>
            </a:r>
            <a:endParaRPr lang="en-US">
              <a:cs typeface="Calibri"/>
            </a:endParaRPr>
          </a:p>
          <a:p>
            <a:r>
              <a:rPr lang="en-US"/>
              <a:t>3.Ask participants to list how the school presently meets the needs of those students by identifying: </a:t>
            </a:r>
            <a:endParaRPr lang="en-US">
              <a:cs typeface="Calibri"/>
            </a:endParaRPr>
          </a:p>
          <a:p>
            <a:r>
              <a:rPr lang="en-US" err="1"/>
              <a:t>a.Strengths</a:t>
            </a:r>
            <a:r>
              <a:rPr lang="en-US"/>
              <a:t> of meeting needs.</a:t>
            </a:r>
            <a:endParaRPr lang="en-US">
              <a:cs typeface="Calibri"/>
            </a:endParaRPr>
          </a:p>
          <a:p>
            <a:r>
              <a:rPr lang="en-US" err="1"/>
              <a:t>b.Areas</a:t>
            </a:r>
            <a:r>
              <a:rPr lang="en-US"/>
              <a:t> in need of improving.</a:t>
            </a:r>
            <a:endParaRPr lang="en-US">
              <a:cs typeface="Calibri"/>
            </a:endParaRPr>
          </a:p>
          <a:p>
            <a:r>
              <a:rPr lang="en-US" err="1"/>
              <a:t>c.What</a:t>
            </a:r>
            <a:r>
              <a:rPr lang="en-US"/>
              <a:t> new idea may be used during the upcoming school year to improve meeting the needs of students groups listed in the slide.</a:t>
            </a:r>
            <a:endParaRPr lang="en-US">
              <a:cs typeface="Calibri"/>
            </a:endParaRPr>
          </a:p>
          <a:p>
            <a:r>
              <a:rPr lang="en-US"/>
              <a:t>Have participants to share their responses. </a:t>
            </a:r>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45</a:t>
            </a:fld>
            <a:endParaRPr lang="en-US"/>
          </a:p>
        </p:txBody>
      </p:sp>
    </p:spTree>
    <p:extLst>
      <p:ext uri="{BB962C8B-B14F-4D97-AF65-F5344CB8AC3E}">
        <p14:creationId xmlns:p14="http://schemas.microsoft.com/office/powerpoint/2010/main" val="1666214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 Follow these steps when presenting this slide: (see handout information below)</a:t>
            </a:r>
            <a:endParaRPr lang="en-US" dirty="0"/>
          </a:p>
          <a:p>
            <a:r>
              <a:rPr lang="en-US" dirty="0"/>
              <a:t>1.Review and discuss each bullet point based upon the following points (as cited from Paul Gorski –; http://www.edchange.org/multicultural/curriculum/steps.html   – Stages of Multicultural Curriculum Transformation):</a:t>
            </a:r>
          </a:p>
          <a:p>
            <a:r>
              <a:rPr lang="en-US" dirty="0"/>
              <a:t>a. Curriculum of the Mainstream</a:t>
            </a:r>
          </a:p>
          <a:p>
            <a:r>
              <a:rPr lang="en-US" dirty="0"/>
              <a:t>•Policies, curricula, instructional materials, resources - including textbooks, learning tools and strategies – mainly represent the dominant culture:  Eurocentric and male.</a:t>
            </a:r>
          </a:p>
          <a:p>
            <a:r>
              <a:rPr lang="en-US" dirty="0"/>
              <a:t>•Perspectives and resources from other cultures, nationalities, histories are not used or used limitedly.</a:t>
            </a:r>
          </a:p>
          <a:p>
            <a:r>
              <a:rPr lang="en-US" dirty="0"/>
              <a:t>b. Heroes and Holidays</a:t>
            </a:r>
          </a:p>
          <a:p>
            <a:r>
              <a:rPr lang="en-US" dirty="0"/>
              <a:t>•Teachers at this stage "celebrate" difference by integrating information or resources about famous people and the cultural artifacts of various groups into the mainstream curriculum. Bulletin boards might contain pictures of Martin Luther King, Jr., or Rosa Parks, and teachers might plan special celebrations for Black History Month or Women's History Month. Student learning about "other cultures" focuses on costumes, foods, music, and other tangible cultural items.</a:t>
            </a:r>
          </a:p>
          <a:p>
            <a:r>
              <a:rPr lang="en-US" dirty="0"/>
              <a:t>•The strengths of this stage are that the teacher is attempting to diversify the curriculum by providing materials and knowledge outside the dominant culture and that the Heroes and Holidays approach is fairly easy to implement. The weaknesses are as such:</a:t>
            </a:r>
          </a:p>
          <a:p>
            <a:r>
              <a:rPr lang="en-US" dirty="0"/>
              <a:t> By focusing celebratory attention on non-dominant groups outside the context of the rest of the curriculum, the teacher is further defining these groups as "the other.“ </a:t>
            </a:r>
          </a:p>
          <a:p>
            <a:r>
              <a:rPr lang="en-US" dirty="0"/>
              <a:t> Curricula at this stage fail to address the real experiences of non-dominant groups, instead focusing on the accomplishments of a few heroic characters. Students may learn to consider the struggles of non-dominant groups as "extra" information instead of important knowledge in their overall understandings of the world.</a:t>
            </a:r>
          </a:p>
          <a:p>
            <a:r>
              <a:rPr lang="en-US" dirty="0"/>
              <a:t>The special celebrations at this stage often are used to justify the lack of effort at more authentic transformative measures.</a:t>
            </a:r>
          </a:p>
          <a:p>
            <a:r>
              <a:rPr lang="en-US" dirty="0"/>
              <a:t>The Heroes and Holidays approach trivializes the overall experiences, contributions, struggles, and voices of non-dominant groups, consistent with a Eurocentric, male-centric curriculum.</a:t>
            </a:r>
          </a:p>
          <a:p>
            <a:r>
              <a:rPr lang="en-US" dirty="0"/>
              <a:t>c. Integration</a:t>
            </a:r>
            <a:endParaRPr lang="en-US" dirty="0">
              <a:ea typeface="Calibri"/>
              <a:cs typeface="Calibri"/>
            </a:endParaRPr>
          </a:p>
          <a:p>
            <a:r>
              <a:rPr lang="en-US" dirty="0"/>
              <a:t>•At the Integration stage, teachers transcend heroes and holidays, adding substantial materials and knowledge about non-dominant groups to the curriculum. The teacher might add to her or his collection of books those by authors of color or by women. </a:t>
            </a:r>
          </a:p>
          <a:p>
            <a:r>
              <a:rPr lang="en-US" dirty="0"/>
              <a:t>•The strengths of the Integration stage are that it transcends special celebrations to deal with real issues and concepts and that it more closely ties diverse material into the rest of the curriculum. The weaknesses include:</a:t>
            </a:r>
          </a:p>
          <a:p>
            <a:r>
              <a:rPr lang="en-US" dirty="0"/>
              <a:t>a. New materials and units become secondary resources and knowledge as textbooks and the meat of the curriculum remain based on a Eurocentric, male-centric orientation (Banks, 1993).</a:t>
            </a:r>
          </a:p>
          <a:p>
            <a:r>
              <a:rPr lang="en-US" dirty="0"/>
              <a:t>b. New information is still delivered from a Eurocentric, male-centric perspective. </a:t>
            </a:r>
          </a:p>
          <a:p>
            <a:r>
              <a:rPr lang="en-US" dirty="0"/>
              <a:t>c. Structural Reform</a:t>
            </a:r>
          </a:p>
          <a:p>
            <a:r>
              <a:rPr lang="en-US" dirty="0"/>
              <a:t>•New materials, perspectives, and voices are woven seamlessly with current frameworks of knowledge to provide new levels of understanding from a more complete and accurate curriculum. The teacher dedicates her- or himself to continuously expanding her or his knowledge base through the exploration of various sources from various perspectives and sharing that knowledge with her or his students. Students learn to view events, concepts, and facts through various lenses. "American History" includes African American History, Women's History, Asian American History, Latino American History, and all other previously differentiated fields of knowledge.</a:t>
            </a:r>
          </a:p>
          <a:p>
            <a:r>
              <a:rPr lang="en-US" dirty="0"/>
              <a:t>d. Multicultural, Social Action, and Awareness</a:t>
            </a:r>
          </a:p>
          <a:p>
            <a:r>
              <a:rPr lang="en-US" dirty="0"/>
              <a:t>In addition to the changes made in the Structural Reform stage, important social issues are addressed explicitly as part of the curriculum. The voices, ideas, and perspectives of the students regarding these and all other topics are brought to the fore in the learning experience -- the students themselves becoming yet another multicultural classroom resource. The textbook is viewed as a single perspective among many, and the relevance of its limitations, along with those of other educational media, are explored and discussed.</a:t>
            </a:r>
          </a:p>
          <a:p>
            <a:r>
              <a:rPr lang="en-US" b="1" dirty="0"/>
              <a:t>Handouts in presentation link or online at the link above:  Multicultural Education – Toward a Transformative Approach… and Five Paradigm Shifts...</a:t>
            </a:r>
            <a:r>
              <a:rPr lang="en-US" dirty="0"/>
              <a:t>.  Contains more detailed information.</a:t>
            </a:r>
          </a:p>
          <a:p>
            <a:endParaRPr lang="en-US" dirty="0">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46</a:t>
            </a:fld>
            <a:endParaRPr lang="en-US"/>
          </a:p>
        </p:txBody>
      </p:sp>
    </p:spTree>
    <p:extLst>
      <p:ext uri="{BB962C8B-B14F-4D97-AF65-F5344CB8AC3E}">
        <p14:creationId xmlns:p14="http://schemas.microsoft.com/office/powerpoint/2010/main" val="2446090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b="1" dirty="0"/>
              <a:t>Facilitator - Follow these steps when presenting this slide:</a:t>
            </a:r>
          </a:p>
          <a:p>
            <a:pPr marL="228600" indent="-228600">
              <a:buFont typeface="+mj-lt"/>
              <a:buAutoNum type="arabicPeriod"/>
            </a:pPr>
            <a:r>
              <a:rPr lang="en-US" dirty="0"/>
              <a:t>Explain that the </a:t>
            </a:r>
            <a:r>
              <a:rPr lang="en-US" i="1" dirty="0"/>
              <a:t>Cultural</a:t>
            </a:r>
            <a:r>
              <a:rPr lang="en-US" i="1" baseline="0" dirty="0"/>
              <a:t> Responsiveness </a:t>
            </a:r>
            <a:r>
              <a:rPr lang="en-US" i="0" baseline="0" dirty="0"/>
              <a:t>Section in the </a:t>
            </a:r>
            <a:r>
              <a:rPr lang="en-US" b="1" i="0" baseline="0" dirty="0"/>
              <a:t>handout</a:t>
            </a:r>
            <a:r>
              <a:rPr lang="en-US" i="0" baseline="0" dirty="0"/>
              <a:t> highlights aspects of effective teachers.  The video on the next slide provides an example of such.</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47</a:t>
            </a:fld>
            <a:endParaRPr lang="en-US"/>
          </a:p>
        </p:txBody>
      </p:sp>
    </p:spTree>
    <p:extLst>
      <p:ext uri="{BB962C8B-B14F-4D97-AF65-F5344CB8AC3E}">
        <p14:creationId xmlns:p14="http://schemas.microsoft.com/office/powerpoint/2010/main" val="808731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 Follow these steps when presenting this slide:</a:t>
            </a:r>
            <a:endParaRPr lang="en-US" dirty="0"/>
          </a:p>
          <a:p>
            <a:r>
              <a:rPr lang="en-US" dirty="0"/>
              <a:t>1.Show the video.</a:t>
            </a:r>
          </a:p>
          <a:p>
            <a:endParaRPr lang="en-US" dirty="0">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48</a:t>
            </a:fld>
            <a:endParaRPr lang="en-US"/>
          </a:p>
        </p:txBody>
      </p:sp>
    </p:spTree>
    <p:extLst>
      <p:ext uri="{BB962C8B-B14F-4D97-AF65-F5344CB8AC3E}">
        <p14:creationId xmlns:p14="http://schemas.microsoft.com/office/powerpoint/2010/main" val="1437197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1.Read the slide aloud.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49</a:t>
            </a:fld>
            <a:endParaRPr lang="en-US"/>
          </a:p>
        </p:txBody>
      </p:sp>
    </p:spTree>
    <p:extLst>
      <p:ext uri="{BB962C8B-B14F-4D97-AF65-F5344CB8AC3E}">
        <p14:creationId xmlns:p14="http://schemas.microsoft.com/office/powerpoint/2010/main" val="3347763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two review key concept slides highlight the six types of teachers who exist in school systems.</a:t>
            </a:r>
          </a:p>
          <a:p>
            <a:r>
              <a:rPr lang="en-US" b="1"/>
              <a:t>Facilitator - Follow these steps when presenting this slide:</a:t>
            </a:r>
            <a:endParaRPr lang="en-US"/>
          </a:p>
          <a:p>
            <a:r>
              <a:rPr lang="en-US"/>
              <a:t>1.State – “There are six types of teachers who exist in school systems.”</a:t>
            </a:r>
            <a:endParaRPr lang="en-US">
              <a:cs typeface="Calibri"/>
            </a:endParaRPr>
          </a:p>
          <a:p>
            <a:r>
              <a:rPr lang="en-US"/>
              <a:t>2.Encourage participants to determine where they exist within the spectrum of the defined six types of teachers.</a:t>
            </a:r>
            <a:endParaRPr lang="en-US">
              <a:cs typeface="Calibri"/>
            </a:endParaRPr>
          </a:p>
          <a:p>
            <a:r>
              <a:rPr lang="en-US"/>
              <a:t>3.Read aloud each type of teaching, pausing at least 5-7 seconds between each category of teacher.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50</a:t>
            </a:fld>
            <a:endParaRPr lang="en-US"/>
          </a:p>
        </p:txBody>
      </p:sp>
    </p:spTree>
    <p:extLst>
      <p:ext uri="{BB962C8B-B14F-4D97-AF65-F5344CB8AC3E}">
        <p14:creationId xmlns:p14="http://schemas.microsoft.com/office/powerpoint/2010/main" val="3186635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Continued review:  Six types of teachers. </a:t>
            </a:r>
          </a:p>
          <a:p>
            <a:r>
              <a:rPr lang="en-US" b="1"/>
              <a:t>Facilitator - Follow these steps when presenting this slide:</a:t>
            </a:r>
            <a:endParaRPr lang="en-US"/>
          </a:p>
          <a:p>
            <a:r>
              <a:rPr lang="en-US"/>
              <a:t>1.Read the remaining three types of teachers</a:t>
            </a:r>
            <a:endParaRPr lang="en-US">
              <a:cs typeface="Calibri"/>
            </a:endParaRPr>
          </a:p>
          <a:p>
            <a:r>
              <a:rPr lang="en-US"/>
              <a:t>2.Encourage participants to determine where they exist within the spectrum of the defined six types of teachers.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51</a:t>
            </a:fld>
            <a:endParaRPr lang="en-US"/>
          </a:p>
        </p:txBody>
      </p:sp>
    </p:spTree>
    <p:extLst>
      <p:ext uri="{BB962C8B-B14F-4D97-AF65-F5344CB8AC3E}">
        <p14:creationId xmlns:p14="http://schemas.microsoft.com/office/powerpoint/2010/main" val="35876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a:t>
            </a:r>
            <a:r>
              <a:rPr lang="en-US" baseline="0"/>
              <a:t> </a:t>
            </a:r>
          </a:p>
          <a:p>
            <a:endParaRPr lang="en-US" baseline="0"/>
          </a:p>
          <a:p>
            <a:r>
              <a:rPr lang="en-US" baseline="0"/>
              <a:t>Policy 2520.19: WV College- and Career- Readiness Dispositions and Standards for Student Success are required to be implemented K-12 in all schools.  </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7</a:t>
            </a:fld>
            <a:endParaRPr lang="en-US"/>
          </a:p>
        </p:txBody>
      </p:sp>
    </p:spTree>
    <p:extLst>
      <p:ext uri="{BB962C8B-B14F-4D97-AF65-F5344CB8AC3E}">
        <p14:creationId xmlns:p14="http://schemas.microsoft.com/office/powerpoint/2010/main" val="3885183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 Follow these steps when presenting this slide:</a:t>
            </a:r>
            <a:endParaRPr lang="en-US"/>
          </a:p>
          <a:p>
            <a:r>
              <a:rPr lang="en-US"/>
              <a:t>1.Read the slide aloud or allow participants an opportunity to silently read the slide. </a:t>
            </a:r>
          </a:p>
          <a:p>
            <a:r>
              <a:rPr lang="en-US"/>
              <a:t>2.Ask for thoughts and feedback.</a:t>
            </a:r>
          </a:p>
          <a:p>
            <a:endParaRPr lang="en-US">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52</a:t>
            </a:fld>
            <a:endParaRPr lang="en-US"/>
          </a:p>
        </p:txBody>
      </p:sp>
    </p:spTree>
    <p:extLst>
      <p:ext uri="{BB962C8B-B14F-4D97-AF65-F5344CB8AC3E}">
        <p14:creationId xmlns:p14="http://schemas.microsoft.com/office/powerpoint/2010/main" val="1017104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 Follow these steps when presenting this slide (handout- Culturally Responsive Standards-Based Teaching):</a:t>
            </a:r>
            <a:endParaRPr lang="en-US" dirty="0"/>
          </a:p>
          <a:p>
            <a:r>
              <a:rPr lang="en-US" dirty="0"/>
              <a:t>1. Read the slide aloud or allow participants an opportunity to silently read the slide. </a:t>
            </a:r>
          </a:p>
          <a:p>
            <a:r>
              <a:rPr lang="en-US" dirty="0">
                <a:cs typeface="Calibri"/>
              </a:rPr>
              <a:t>2. Discuss the handout</a:t>
            </a:r>
          </a:p>
          <a:p>
            <a:r>
              <a:rPr lang="en-US" dirty="0"/>
              <a:t>3. Ask for thoughts and feedback.</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53</a:t>
            </a:fld>
            <a:endParaRPr lang="en-US"/>
          </a:p>
        </p:txBody>
      </p:sp>
    </p:spTree>
    <p:extLst>
      <p:ext uri="{BB962C8B-B14F-4D97-AF65-F5344CB8AC3E}">
        <p14:creationId xmlns:p14="http://schemas.microsoft.com/office/powerpoint/2010/main" val="3580141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 Follow these steps when presenting this slide:</a:t>
            </a:r>
            <a:endParaRPr lang="en-US" dirty="0"/>
          </a:p>
          <a:p>
            <a:r>
              <a:rPr lang="en-US" dirty="0"/>
              <a:t>1.Explain that the </a:t>
            </a:r>
            <a:r>
              <a:rPr lang="en-US" i="1" dirty="0"/>
              <a:t>Next Steps Section </a:t>
            </a:r>
            <a:r>
              <a:rPr lang="en-US" dirty="0"/>
              <a:t>serves as a reminder to </a:t>
            </a:r>
            <a:r>
              <a:rPr lang="en-US" b="1" dirty="0"/>
              <a:t>implement one new strategy </a:t>
            </a:r>
            <a:r>
              <a:rPr lang="en-US" dirty="0"/>
              <a:t>regarding multicultural education for the upcoming school year.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C20A560-1904-4B52-9F78-E074404B18F8}" type="slidenum">
              <a:rPr lang="en-US" smtClean="0"/>
              <a:t>54</a:t>
            </a:fld>
            <a:endParaRPr lang="en-US"/>
          </a:p>
        </p:txBody>
      </p:sp>
    </p:spTree>
    <p:extLst>
      <p:ext uri="{BB962C8B-B14F-4D97-AF65-F5344CB8AC3E}">
        <p14:creationId xmlns:p14="http://schemas.microsoft.com/office/powerpoint/2010/main" val="2530161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Facilitator- Follow these steps when presenting this slide:</a:t>
            </a:r>
          </a:p>
          <a:p>
            <a:pPr marL="228600" indent="-228600">
              <a:buAutoNum type="arabicPeriod"/>
            </a:pPr>
            <a:r>
              <a:rPr lang="en-US" dirty="0">
                <a:cs typeface="Calibri"/>
              </a:rPr>
              <a:t>Read the slide to participants. </a:t>
            </a:r>
          </a:p>
          <a:p>
            <a:pPr marL="228600" indent="-228600">
              <a:buAutoNum type="arabicPeriod"/>
            </a:pPr>
            <a:r>
              <a:rPr lang="en-US" b="1" dirty="0">
                <a:cs typeface="Calibri"/>
              </a:rPr>
              <a:t>HANDOUTS- Self-Assessment and Classroom Environment</a:t>
            </a:r>
          </a:p>
          <a:p>
            <a:pPr marL="228600" indent="-228600">
              <a:buAutoNum type="arabicPeriod"/>
            </a:pPr>
            <a:r>
              <a:rPr lang="en-US" b="0" dirty="0">
                <a:cs typeface="Calibri"/>
              </a:rPr>
              <a:t>Discuss, </a:t>
            </a:r>
            <a:r>
              <a:rPr lang="en-US" b="1" dirty="0">
                <a:cs typeface="Calibri"/>
              </a:rPr>
              <a:t>have teachers reflect on how they may begin the shift in the classroom</a:t>
            </a:r>
            <a:r>
              <a:rPr lang="en-US" b="0" dirty="0">
                <a:cs typeface="Calibri"/>
              </a:rPr>
              <a:t>, adjourn.</a:t>
            </a:r>
          </a:p>
        </p:txBody>
      </p:sp>
      <p:sp>
        <p:nvSpPr>
          <p:cNvPr id="4" name="Slide Number Placeholder 3"/>
          <p:cNvSpPr>
            <a:spLocks noGrp="1"/>
          </p:cNvSpPr>
          <p:nvPr>
            <p:ph type="sldNum" sz="quarter" idx="5"/>
          </p:nvPr>
        </p:nvSpPr>
        <p:spPr/>
        <p:txBody>
          <a:bodyPr/>
          <a:lstStyle/>
          <a:p>
            <a:fld id="{BC20A560-1904-4B52-9F78-E074404B18F8}" type="slidenum">
              <a:rPr lang="en-US" smtClean="0"/>
              <a:t>55</a:t>
            </a:fld>
            <a:endParaRPr lang="en-US"/>
          </a:p>
        </p:txBody>
      </p:sp>
    </p:spTree>
    <p:extLst>
      <p:ext uri="{BB962C8B-B14F-4D97-AF65-F5344CB8AC3E}">
        <p14:creationId xmlns:p14="http://schemas.microsoft.com/office/powerpoint/2010/main" val="34104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a:t>
            </a:r>
            <a:r>
              <a:rPr lang="en-US" baseline="0"/>
              <a:t> </a:t>
            </a:r>
          </a:p>
          <a:p>
            <a:endParaRPr lang="en-US" baseline="0"/>
          </a:p>
          <a:p>
            <a:r>
              <a:rPr lang="en-US" baseline="0"/>
              <a:t>Policy 2520.19: WV College- and Career- Readiness Dispositions and Standards for Student Success are required to be implemented K-12 in all schools.  </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8</a:t>
            </a:fld>
            <a:endParaRPr lang="en-US"/>
          </a:p>
        </p:txBody>
      </p:sp>
    </p:spTree>
    <p:extLst>
      <p:ext uri="{BB962C8B-B14F-4D97-AF65-F5344CB8AC3E}">
        <p14:creationId xmlns:p14="http://schemas.microsoft.com/office/powerpoint/2010/main" val="378658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a:t>
            </a:r>
            <a:r>
              <a:rPr lang="en-US" baseline="0"/>
              <a:t> </a:t>
            </a:r>
          </a:p>
          <a:p>
            <a:endParaRPr lang="en-US" baseline="0"/>
          </a:p>
          <a:p>
            <a:r>
              <a:rPr lang="en-US" baseline="0"/>
              <a:t>Policy 2520.19: WV College- and Career- Readiness Dispositions and Standards for Student Success are required to be implemented K-12 in all schools.  </a:t>
            </a:r>
            <a:endParaRPr lang="en-US"/>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9</a:t>
            </a:fld>
            <a:endParaRPr lang="en-US"/>
          </a:p>
        </p:txBody>
      </p:sp>
    </p:spTree>
    <p:extLst>
      <p:ext uri="{BB962C8B-B14F-4D97-AF65-F5344CB8AC3E}">
        <p14:creationId xmlns:p14="http://schemas.microsoft.com/office/powerpoint/2010/main" val="408888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Explain:</a:t>
            </a:r>
          </a:p>
          <a:p>
            <a:pPr marL="685781" lvl="1" indent="-228600">
              <a:buFont typeface="+mj-lt"/>
              <a:buAutoNum type="alphaLcPeriod"/>
            </a:pPr>
            <a:r>
              <a:rPr lang="en-US" baseline="0"/>
              <a:t>Diversity is vast.  </a:t>
            </a:r>
          </a:p>
          <a:p>
            <a:pPr marL="685781" lvl="1" indent="-228600">
              <a:buFont typeface="+mj-lt"/>
              <a:buAutoNum type="alphaLcPeriod"/>
            </a:pPr>
            <a:r>
              <a:rPr lang="en-US" baseline="0"/>
              <a:t>It’s important to understand that multiculturalism and diversity includes more than race, gender, religion, and socio-economic status. </a:t>
            </a:r>
          </a:p>
          <a:p>
            <a:pPr marL="685781" lvl="1" indent="-228600">
              <a:buFont typeface="+mj-lt"/>
              <a:buAutoNum type="alphaLcPeriod"/>
            </a:pPr>
            <a:r>
              <a:rPr lang="en-US" baseline="0"/>
              <a:t>The 16 Cultural Groups listed on the slide provide a scope of what multiculturalism and diversity include.</a:t>
            </a:r>
          </a:p>
          <a:p>
            <a:pPr marL="685781" lvl="1" indent="-228600">
              <a:buFont typeface="+mj-lt"/>
              <a:buAutoNum type="alphaLcPeriod"/>
            </a:pPr>
            <a:r>
              <a:rPr lang="en-US" baseline="0"/>
              <a:t>Each of the 16 cultural groups have subcultures.</a:t>
            </a:r>
          </a:p>
          <a:p>
            <a:pPr marL="685781" lvl="1" indent="-228600">
              <a:buFont typeface="+mj-lt"/>
              <a:buAutoNum type="alphaLcPeriod"/>
            </a:pPr>
            <a:r>
              <a:rPr lang="en-US" baseline="0"/>
              <a:t>There are other cultural groups not listed.</a:t>
            </a:r>
          </a:p>
          <a:p>
            <a:pPr marL="685781" lvl="1" indent="-228600">
              <a:buFont typeface="+mj-lt"/>
              <a:buAutoNum type="alphaLcPeriod"/>
            </a:pPr>
            <a:r>
              <a:rPr lang="en-US" baseline="0"/>
              <a:t>The cultural group of 21</a:t>
            </a:r>
            <a:r>
              <a:rPr lang="en-US" baseline="30000"/>
              <a:t>st</a:t>
            </a:r>
            <a:r>
              <a:rPr lang="en-US" baseline="0"/>
              <a:t> Century reflects a new century.  Refers to differences in society including technology.</a:t>
            </a:r>
            <a:br>
              <a:rPr lang="en-US" baseline="0"/>
            </a:br>
            <a:endParaRPr lang="en-US" baseline="0"/>
          </a:p>
          <a:p>
            <a:r>
              <a:rPr lang="en-US" sz="1400" b="1" u="sng" baseline="0"/>
              <a:t>Optional Activity:</a:t>
            </a:r>
          </a:p>
          <a:p>
            <a:pPr marL="228600" indent="-228600">
              <a:buFont typeface="+mj-lt"/>
              <a:buAutoNum type="arabicPeriod"/>
            </a:pPr>
            <a:r>
              <a:rPr lang="en-US" sz="1400" b="1" baseline="0"/>
              <a:t>Stand Up </a:t>
            </a:r>
            <a:r>
              <a:rPr lang="en-US" baseline="0"/>
              <a:t>– Use this activity to show the level of diversity that exists within the room.  Stand Up Activity</a:t>
            </a:r>
          </a:p>
          <a:p>
            <a:endParaRPr lang="en-US" sz="1200" b="0" kern="1200" baseline="0">
              <a:solidFill>
                <a:schemeClr val="tx1"/>
              </a:solidFill>
              <a:effectLst/>
              <a:latin typeface="+mn-lt"/>
              <a:ea typeface="+mn-ea"/>
              <a:cs typeface="+mn-cs"/>
            </a:endParaRPr>
          </a:p>
          <a:p>
            <a:r>
              <a:rPr lang="en-US" sz="1200" b="1" kern="1200">
                <a:solidFill>
                  <a:schemeClr val="tx1"/>
                </a:solidFill>
                <a:effectLst/>
                <a:latin typeface="+mn-lt"/>
                <a:ea typeface="+mn-ea"/>
                <a:cs typeface="+mn-cs"/>
              </a:rPr>
              <a:t>Directions: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Explain to participants that you are going to read a series of statements.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Ask participants to stand up when they meet the criteria for each statement.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Have everyone look around at those standing in the room.</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Ask standing participants to sit down in between each statement.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Excuse anyone from standing who feels the questions may violate their privacy.</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Purpose:</a:t>
            </a:r>
            <a:r>
              <a:rPr lang="en-US" sz="1200" kern="1200">
                <a:solidFill>
                  <a:schemeClr val="tx1"/>
                </a:solidFill>
                <a:effectLst/>
                <a:latin typeface="+mn-lt"/>
                <a:ea typeface="+mn-ea"/>
                <a:cs typeface="+mn-cs"/>
              </a:rPr>
              <a:t>  To show the diversity within the room.  Relate the activity to the 16 cultural groups.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Statements: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Please stand up if you:</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Were raised in </a:t>
            </a:r>
            <a:r>
              <a:rPr lang="en-US" sz="1200" u="sng" kern="1200">
                <a:solidFill>
                  <a:schemeClr val="tx1"/>
                </a:solidFill>
                <a:effectLst/>
                <a:latin typeface="+mn-lt"/>
                <a:ea typeface="+mn-ea"/>
                <a:cs typeface="+mn-cs"/>
              </a:rPr>
              <a:t>					</a:t>
            </a:r>
            <a:r>
              <a:rPr lang="en-US" sz="1200" kern="1200">
                <a:solidFill>
                  <a:schemeClr val="tx1"/>
                </a:solidFill>
                <a:effectLst/>
                <a:latin typeface="+mn-lt"/>
                <a:ea typeface="+mn-ea"/>
                <a:cs typeface="+mn-cs"/>
              </a:rPr>
              <a:t>County, WV. (Please Note:  Regarding the blank - use the county in which the activity is being used). </a:t>
            </a:r>
          </a:p>
          <a:p>
            <a:pPr lvl="0"/>
            <a:r>
              <a:rPr lang="en-US" sz="1200" kern="1200">
                <a:solidFill>
                  <a:schemeClr val="tx1"/>
                </a:solidFill>
                <a:effectLst/>
                <a:latin typeface="+mn-lt"/>
                <a:ea typeface="+mn-ea"/>
                <a:cs typeface="+mn-cs"/>
              </a:rPr>
              <a:t>Were raised in the State of WV, outside of </a:t>
            </a:r>
            <a:r>
              <a:rPr lang="en-US" sz="1200" u="sng" kern="1200">
                <a:solidFill>
                  <a:schemeClr val="tx1"/>
                </a:solidFill>
                <a:effectLst/>
                <a:latin typeface="+mn-lt"/>
                <a:ea typeface="+mn-ea"/>
                <a:cs typeface="+mn-cs"/>
              </a:rPr>
              <a:t>				</a:t>
            </a:r>
            <a:r>
              <a:rPr lang="en-US" sz="1200" kern="1200">
                <a:solidFill>
                  <a:schemeClr val="tx1"/>
                </a:solidFill>
                <a:effectLst/>
                <a:latin typeface="+mn-lt"/>
                <a:ea typeface="+mn-ea"/>
                <a:cs typeface="+mn-cs"/>
              </a:rPr>
              <a:t> County. (Please Note:  Regarding the blank - use the county stated in #1).  </a:t>
            </a:r>
          </a:p>
          <a:p>
            <a:pPr lvl="0"/>
            <a:r>
              <a:rPr lang="en-US" sz="1200" kern="1200">
                <a:solidFill>
                  <a:schemeClr val="tx1"/>
                </a:solidFill>
                <a:effectLst/>
                <a:latin typeface="+mn-lt"/>
                <a:ea typeface="+mn-ea"/>
                <a:cs typeface="+mn-cs"/>
              </a:rPr>
              <a:t>Were raised in a state outside of WV.</a:t>
            </a:r>
          </a:p>
          <a:p>
            <a:pPr lvl="0"/>
            <a:r>
              <a:rPr lang="en-US" sz="1200" kern="1200">
                <a:solidFill>
                  <a:schemeClr val="tx1"/>
                </a:solidFill>
                <a:effectLst/>
                <a:latin typeface="+mn-lt"/>
                <a:ea typeface="+mn-ea"/>
                <a:cs typeface="+mn-cs"/>
              </a:rPr>
              <a:t>Were raised in another country outside of the US or one of its territories.</a:t>
            </a:r>
          </a:p>
          <a:p>
            <a:pPr lvl="0"/>
            <a:r>
              <a:rPr lang="en-US" sz="1200" kern="1200">
                <a:solidFill>
                  <a:schemeClr val="tx1"/>
                </a:solidFill>
                <a:effectLst/>
                <a:latin typeface="+mn-lt"/>
                <a:ea typeface="+mn-ea"/>
                <a:cs typeface="+mn-cs"/>
              </a:rPr>
              <a:t>Have had a professional career outside of the educational system.</a:t>
            </a:r>
          </a:p>
          <a:p>
            <a:pPr lvl="0"/>
            <a:r>
              <a:rPr lang="en-US" sz="1200" kern="1200">
                <a:solidFill>
                  <a:schemeClr val="tx1"/>
                </a:solidFill>
                <a:effectLst/>
                <a:latin typeface="+mn-lt"/>
                <a:ea typeface="+mn-ea"/>
                <a:cs typeface="+mn-cs"/>
              </a:rPr>
              <a:t>Have spent 1-5 years working in the educational system.</a:t>
            </a:r>
          </a:p>
          <a:p>
            <a:pPr lvl="0"/>
            <a:r>
              <a:rPr lang="en-US" sz="1200" kern="1200">
                <a:solidFill>
                  <a:schemeClr val="tx1"/>
                </a:solidFill>
                <a:effectLst/>
                <a:latin typeface="+mn-lt"/>
                <a:ea typeface="+mn-ea"/>
                <a:cs typeface="+mn-cs"/>
              </a:rPr>
              <a:t>Have spent 6-10 years working in the educational system.</a:t>
            </a:r>
          </a:p>
          <a:p>
            <a:pPr lvl="0"/>
            <a:r>
              <a:rPr lang="en-US" sz="1200" kern="1200">
                <a:solidFill>
                  <a:schemeClr val="tx1"/>
                </a:solidFill>
                <a:effectLst/>
                <a:latin typeface="+mn-lt"/>
                <a:ea typeface="+mn-ea"/>
                <a:cs typeface="+mn-cs"/>
              </a:rPr>
              <a:t>Have spent 10-20 years working in the educational system.</a:t>
            </a:r>
          </a:p>
          <a:p>
            <a:pPr lvl="0"/>
            <a:r>
              <a:rPr lang="en-US" sz="1200" kern="1200">
                <a:solidFill>
                  <a:schemeClr val="tx1"/>
                </a:solidFill>
                <a:effectLst/>
                <a:latin typeface="+mn-lt"/>
                <a:ea typeface="+mn-ea"/>
                <a:cs typeface="+mn-cs"/>
              </a:rPr>
              <a:t>Have spent more than at least 20 years working within the educational system.</a:t>
            </a:r>
          </a:p>
          <a:p>
            <a:pPr lvl="0"/>
            <a:r>
              <a:rPr lang="en-US" sz="1200" kern="1200">
                <a:solidFill>
                  <a:schemeClr val="tx1"/>
                </a:solidFill>
                <a:effectLst/>
                <a:latin typeface="+mn-lt"/>
                <a:ea typeface="+mn-ea"/>
                <a:cs typeface="+mn-cs"/>
              </a:rPr>
              <a:t>Consider yourself to be tech savvy.</a:t>
            </a:r>
          </a:p>
          <a:p>
            <a:pPr lvl="0"/>
            <a:r>
              <a:rPr lang="en-US" sz="1200" kern="1200">
                <a:solidFill>
                  <a:schemeClr val="tx1"/>
                </a:solidFill>
                <a:effectLst/>
                <a:latin typeface="+mn-lt"/>
                <a:ea typeface="+mn-ea"/>
                <a:cs typeface="+mn-cs"/>
              </a:rPr>
              <a:t>Were born between 1927 – 1945 (Mature / Silent Generation). Have them share something unique about their generation – from their perspective.</a:t>
            </a:r>
          </a:p>
          <a:p>
            <a:pPr lvl="0"/>
            <a:r>
              <a:rPr lang="en-US" sz="1200" kern="1200">
                <a:solidFill>
                  <a:schemeClr val="tx1"/>
                </a:solidFill>
                <a:effectLst/>
                <a:latin typeface="+mn-lt"/>
                <a:ea typeface="+mn-ea"/>
                <a:cs typeface="+mn-cs"/>
              </a:rPr>
              <a:t>Were born between 1946 – 1964 (Baby Boomers). Have them share something unique about their generation – from their perspective.</a:t>
            </a:r>
          </a:p>
          <a:p>
            <a:pPr lvl="0"/>
            <a:r>
              <a:rPr lang="en-US" sz="1200" kern="1200">
                <a:solidFill>
                  <a:schemeClr val="tx1"/>
                </a:solidFill>
                <a:effectLst/>
                <a:latin typeface="+mn-lt"/>
                <a:ea typeface="+mn-ea"/>
                <a:cs typeface="+mn-cs"/>
              </a:rPr>
              <a:t>Were born between 1965 – 1980 (Generation X). Have them share something unique about their generation – from their perspective.</a:t>
            </a:r>
          </a:p>
          <a:p>
            <a:r>
              <a:rPr lang="en-US" sz="1200" kern="1200">
                <a:solidFill>
                  <a:schemeClr val="tx1"/>
                </a:solidFill>
                <a:effectLst/>
                <a:latin typeface="+mn-lt"/>
                <a:ea typeface="+mn-ea"/>
                <a:cs typeface="+mn-cs"/>
              </a:rPr>
              <a:t>Were born between 1981 – </a:t>
            </a:r>
            <a:r>
              <a:rPr lang="en-US"/>
              <a:t>1996 </a:t>
            </a:r>
            <a:r>
              <a:rPr lang="en-US" sz="1200" kern="1200">
                <a:solidFill>
                  <a:schemeClr val="tx1"/>
                </a:solidFill>
                <a:effectLst/>
                <a:latin typeface="+mn-lt"/>
                <a:ea typeface="+mn-ea"/>
                <a:cs typeface="+mn-cs"/>
              </a:rPr>
              <a:t>(Generation Y - Millennials). Have them share something unique about their generation – from their perspective. </a:t>
            </a:r>
            <a:endParaRPr lang="en-US" sz="1200" kern="1200">
              <a:solidFill>
                <a:schemeClr val="tx1"/>
              </a:solidFill>
              <a:effectLst/>
              <a:latin typeface="+mn-lt"/>
              <a:ea typeface="Calibri"/>
              <a:cs typeface="Calibri"/>
            </a:endParaRPr>
          </a:p>
          <a:p>
            <a:r>
              <a:rPr lang="en-US">
                <a:ea typeface="Calibri"/>
                <a:cs typeface="Calibri"/>
              </a:rPr>
              <a:t>Were both between 1997  - 2012 (Generation Z).  </a:t>
            </a:r>
            <a:r>
              <a:rPr lang="en-US"/>
              <a:t>Have them share something unique about their generation – from their perspective. </a:t>
            </a:r>
          </a:p>
          <a:p>
            <a:endParaRPr lang="en-US">
              <a:ea typeface="Calibri"/>
              <a:cs typeface="Calibri"/>
            </a:endParaRPr>
          </a:p>
          <a:p>
            <a:pPr lvl="0"/>
            <a:r>
              <a:rPr lang="en-US" sz="1200" kern="1200">
                <a:solidFill>
                  <a:schemeClr val="tx1"/>
                </a:solidFill>
                <a:effectLst/>
                <a:latin typeface="+mn-lt"/>
                <a:ea typeface="+mn-ea"/>
                <a:cs typeface="+mn-cs"/>
              </a:rPr>
              <a:t>Speak more than one language.</a:t>
            </a:r>
          </a:p>
          <a:p>
            <a:r>
              <a:rPr lang="en-US" sz="1200" kern="1200">
                <a:solidFill>
                  <a:schemeClr val="tx1"/>
                </a:solidFill>
                <a:effectLst/>
                <a:latin typeface="+mn-lt"/>
                <a:ea typeface="+mn-ea"/>
                <a:cs typeface="+mn-cs"/>
              </a:rPr>
              <a:t> </a:t>
            </a:r>
          </a:p>
          <a:p>
            <a:r>
              <a:rPr lang="en-US" sz="1200" b="1" u="sng" kern="1200">
                <a:solidFill>
                  <a:schemeClr val="tx1"/>
                </a:solidFill>
                <a:effectLst/>
                <a:latin typeface="+mn-lt"/>
                <a:ea typeface="+mn-ea"/>
                <a:cs typeface="+mn-cs"/>
              </a:rPr>
              <a:t>Debriefing Questions:</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What did you notice as you were sitting and standing?</a:t>
            </a:r>
          </a:p>
          <a:p>
            <a:pPr lvl="0"/>
            <a:r>
              <a:rPr lang="en-US" sz="1200" kern="1200">
                <a:solidFill>
                  <a:schemeClr val="tx1"/>
                </a:solidFill>
                <a:effectLst/>
                <a:latin typeface="+mn-lt"/>
                <a:ea typeface="+mn-ea"/>
                <a:cs typeface="+mn-cs"/>
              </a:rPr>
              <a:t>What surprised you?</a:t>
            </a:r>
          </a:p>
          <a:p>
            <a:pPr lvl="0"/>
            <a:r>
              <a:rPr lang="en-US" sz="1200" kern="1200">
                <a:solidFill>
                  <a:schemeClr val="tx1"/>
                </a:solidFill>
                <a:effectLst/>
                <a:latin typeface="+mn-lt"/>
                <a:ea typeface="+mn-ea"/>
                <a:cs typeface="+mn-cs"/>
              </a:rPr>
              <a:t>What questions do you have for group members?</a:t>
            </a:r>
          </a:p>
          <a:p>
            <a:pPr lvl="0"/>
            <a:r>
              <a:rPr lang="en-US" sz="1200" kern="1200">
                <a:solidFill>
                  <a:schemeClr val="tx1"/>
                </a:solidFill>
                <a:effectLst/>
                <a:latin typeface="+mn-lt"/>
                <a:ea typeface="+mn-ea"/>
                <a:cs typeface="+mn-cs"/>
              </a:rPr>
              <a:t>What other questions might have been asked?</a:t>
            </a:r>
          </a:p>
          <a:p>
            <a:pPr lvl="0"/>
            <a:r>
              <a:rPr lang="en-US" sz="1200" kern="1200">
                <a:solidFill>
                  <a:schemeClr val="tx1"/>
                </a:solidFill>
                <a:effectLst/>
                <a:latin typeface="+mn-lt"/>
                <a:ea typeface="+mn-ea"/>
                <a:cs typeface="+mn-cs"/>
              </a:rPr>
              <a:t>What was the purpose of this activity?</a:t>
            </a:r>
            <a:endParaRPr lang="en-US" baseline="0"/>
          </a:p>
        </p:txBody>
      </p:sp>
      <p:sp>
        <p:nvSpPr>
          <p:cNvPr id="4" name="Slide Number Placeholder 3"/>
          <p:cNvSpPr>
            <a:spLocks noGrp="1"/>
          </p:cNvSpPr>
          <p:nvPr>
            <p:ph type="sldNum" sz="quarter" idx="10"/>
          </p:nvPr>
        </p:nvSpPr>
        <p:spPr/>
        <p:txBody>
          <a:bodyPr/>
          <a:lstStyle/>
          <a:p>
            <a:fld id="{B8BFDBB0-C9E1-462A-9577-E64C36B3B97F}" type="slidenum">
              <a:rPr lang="en-US" smtClean="0"/>
              <a:t>10</a:t>
            </a:fld>
            <a:endParaRPr lang="en-US"/>
          </a:p>
        </p:txBody>
      </p:sp>
    </p:spTree>
    <p:extLst>
      <p:ext uri="{BB962C8B-B14F-4D97-AF65-F5344CB8AC3E}">
        <p14:creationId xmlns:p14="http://schemas.microsoft.com/office/powerpoint/2010/main" val="184793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 typeface="Arial" charset="0"/>
              <a:buNone/>
              <a:tabLst/>
              <a:defRPr/>
            </a:pPr>
            <a:r>
              <a:rPr lang="en-US" b="1"/>
              <a:t>Facilitator - Follow these steps when presenting this slide:</a:t>
            </a:r>
          </a:p>
          <a:p>
            <a:pPr marL="228600" lvl="0" indent="-228600">
              <a:buFont typeface="+mj-lt"/>
              <a:buAutoNum type="arabicPeriod"/>
            </a:pPr>
            <a:r>
              <a:rPr lang="en-US" b="0" baseline="0"/>
              <a:t>Explain that t</a:t>
            </a:r>
            <a:r>
              <a:rPr lang="en-US"/>
              <a:t>his slide further</a:t>
            </a:r>
            <a:r>
              <a:rPr lang="en-US" baseline="0"/>
              <a:t> details cultural groups, aka Dimensions of Diversity.</a:t>
            </a:r>
          </a:p>
          <a:p>
            <a:endParaRPr lang="en-US" baseline="0"/>
          </a:p>
          <a:p>
            <a:pPr marL="0" marR="0" lvl="0" indent="0" algn="l" defTabSz="914361" rtl="0" eaLnBrk="1" fontAlgn="auto" latinLnBrk="0" hangingPunct="1">
              <a:lnSpc>
                <a:spcPct val="100000"/>
              </a:lnSpc>
              <a:spcBef>
                <a:spcPts val="0"/>
              </a:spcBef>
              <a:spcAft>
                <a:spcPts val="0"/>
              </a:spcAft>
              <a:buClrTx/>
              <a:buSzTx/>
              <a:buFontTx/>
              <a:buNone/>
              <a:tabLst/>
              <a:defRPr/>
            </a:pPr>
            <a:r>
              <a:rPr lang="en-US" b="1" u="sng" baseline="0"/>
              <a:t>Optional Activities:</a:t>
            </a:r>
          </a:p>
          <a:p>
            <a:pPr marL="228600" indent="-228600">
              <a:buFont typeface="+mj-lt"/>
              <a:buAutoNum type="arabicPeriod"/>
            </a:pPr>
            <a:r>
              <a:rPr lang="en-US" baseline="0"/>
              <a:t>Have participants list other types of diversity not listed in these two slides.</a:t>
            </a:r>
          </a:p>
          <a:p>
            <a:pPr marL="228600" indent="-228600">
              <a:buFont typeface="+mj-lt"/>
              <a:buAutoNum type="arabicPeriod"/>
            </a:pPr>
            <a:r>
              <a:rPr lang="en-US" baseline="0"/>
              <a:t>Have participants provide examples of advantages and stereotypes of each category of diversity.</a:t>
            </a:r>
          </a:p>
          <a:p>
            <a:pPr marL="228600" indent="-228600">
              <a:buFont typeface="+mj-lt"/>
              <a:buAutoNum type="arabicPeriod"/>
            </a:pPr>
            <a:r>
              <a:rPr lang="en-US" baseline="0"/>
              <a:t>Ask participants to silently think about their own reactions to the 16 cultural groups listed.</a:t>
            </a:r>
          </a:p>
          <a:p>
            <a:pPr marL="228600" indent="-228600">
              <a:buFont typeface="+mj-lt"/>
              <a:buAutoNum type="arabicPeriod"/>
            </a:pPr>
            <a:r>
              <a:rPr lang="en-US" baseline="0"/>
              <a:t>Ask participants to share personal experiences they have encountered because of being a part of one or more of the cultural groups.</a:t>
            </a:r>
          </a:p>
          <a:p>
            <a:endParaRPr lang="en-US"/>
          </a:p>
        </p:txBody>
      </p:sp>
      <p:sp>
        <p:nvSpPr>
          <p:cNvPr id="4" name="Slide Number Placeholder 3"/>
          <p:cNvSpPr>
            <a:spLocks noGrp="1"/>
          </p:cNvSpPr>
          <p:nvPr>
            <p:ph type="sldNum" sz="quarter" idx="5"/>
          </p:nvPr>
        </p:nvSpPr>
        <p:spPr/>
        <p:txBody>
          <a:bodyPr/>
          <a:lstStyle/>
          <a:p>
            <a:fld id="{BC20A560-1904-4B52-9F78-E074404B18F8}" type="slidenum">
              <a:rPr lang="en-US" smtClean="0"/>
              <a:t>11</a:t>
            </a:fld>
            <a:endParaRPr lang="en-US"/>
          </a:p>
        </p:txBody>
      </p:sp>
    </p:spTree>
    <p:extLst>
      <p:ext uri="{BB962C8B-B14F-4D97-AF65-F5344CB8AC3E}">
        <p14:creationId xmlns:p14="http://schemas.microsoft.com/office/powerpoint/2010/main" val="265368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7" y="3446399"/>
            <a:ext cx="11834447" cy="1713781"/>
          </a:xfrm>
        </p:spPr>
        <p:txBody>
          <a:bodyPr anchor="b"/>
          <a:lstStyle>
            <a:lvl1pPr algn="ctr">
              <a:defRPr sz="45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7" y="5292663"/>
            <a:ext cx="6875585"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727328" y="5841623"/>
            <a:ext cx="2743200" cy="365125"/>
          </a:xfrm>
          <a:prstGeom prst="rect">
            <a:avLst/>
          </a:prstGeom>
        </p:spPr>
        <p:txBody>
          <a:bodyPr/>
          <a:lstStyle>
            <a:lvl1pPr algn="ctr">
              <a:defRPr sz="1200" i="1">
                <a:solidFill>
                  <a:schemeClr val="bg1"/>
                </a:solidFill>
              </a:defRPr>
            </a:lvl1pPr>
          </a:lstStyle>
          <a:p>
            <a:fld id="{193D2DF4-B06E-47AE-85B0-6806E817C3BA}" type="datetime1">
              <a:rPr lang="en-US" smtClean="0">
                <a:solidFill>
                  <a:prstClr val="black">
                    <a:tint val="75000"/>
                  </a:prstClr>
                </a:solidFill>
              </a:rPr>
              <a:t>8/26/2024</a:t>
            </a:fld>
            <a:endParaRPr lang="en-US">
              <a:solidFill>
                <a:prstClr val="black">
                  <a:tint val="75000"/>
                </a:prstClr>
              </a:solidFill>
            </a:endParaRPr>
          </a:p>
        </p:txBody>
      </p:sp>
    </p:spTree>
    <p:extLst>
      <p:ext uri="{BB962C8B-B14F-4D97-AF65-F5344CB8AC3E}">
        <p14:creationId xmlns:p14="http://schemas.microsoft.com/office/powerpoint/2010/main" val="1937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98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90" y="365127"/>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7"/>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1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E777-70B5-2A42-87B4-5AEF232B7761}"/>
              </a:ext>
            </a:extLst>
          </p:cNvPr>
          <p:cNvSpPr>
            <a:spLocks noGrp="1"/>
          </p:cNvSpPr>
          <p:nvPr>
            <p:ph type="ctrTitle"/>
          </p:nvPr>
        </p:nvSpPr>
        <p:spPr>
          <a:xfrm>
            <a:off x="4520514" y="1470453"/>
            <a:ext cx="7080423" cy="2273644"/>
          </a:xfrm>
        </p:spPr>
        <p:txBody>
          <a:bodyPr anchor="b">
            <a:noAutofit/>
          </a:bodyPr>
          <a:lstStyle>
            <a:lvl1pPr algn="l">
              <a:defRPr sz="405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3899074-DC17-8344-BD8F-B2D8614DF1EF}"/>
              </a:ext>
            </a:extLst>
          </p:cNvPr>
          <p:cNvSpPr>
            <a:spLocks noGrp="1"/>
          </p:cNvSpPr>
          <p:nvPr>
            <p:ph type="subTitle" idx="1"/>
          </p:nvPr>
        </p:nvSpPr>
        <p:spPr>
          <a:xfrm>
            <a:off x="4520514" y="3843434"/>
            <a:ext cx="7080423" cy="1414367"/>
          </a:xfr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3AF0834-C12C-7647-A5D2-63EA1C2408DA}"/>
              </a:ext>
            </a:extLst>
          </p:cNvPr>
          <p:cNvSpPr>
            <a:spLocks noGrp="1"/>
          </p:cNvSpPr>
          <p:nvPr>
            <p:ph type="dt" sz="half" idx="10"/>
          </p:nvPr>
        </p:nvSpPr>
        <p:spPr/>
        <p:txBody>
          <a:bodyPr/>
          <a:lstStyle/>
          <a:p>
            <a:fld id="{5642892C-19F8-9A40-9900-2F95FBD0DDBA}" type="datetimeFigureOut">
              <a:rPr lang="en-US" smtClean="0"/>
              <a:t>8/26/2024</a:t>
            </a:fld>
            <a:endParaRPr lang="en-US"/>
          </a:p>
        </p:txBody>
      </p:sp>
      <p:sp>
        <p:nvSpPr>
          <p:cNvPr id="5" name="Footer Placeholder 4">
            <a:extLst>
              <a:ext uri="{FF2B5EF4-FFF2-40B4-BE49-F238E27FC236}">
                <a16:creationId xmlns:a16="http://schemas.microsoft.com/office/drawing/2014/main" id="{10D0354E-8E94-E645-89E3-3242F1F50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2571-6E6E-E545-9BE3-677344872FA2}"/>
              </a:ext>
            </a:extLst>
          </p:cNvPr>
          <p:cNvSpPr>
            <a:spLocks noGrp="1"/>
          </p:cNvSpPr>
          <p:nvPr>
            <p:ph type="sldNum" sz="quarter" idx="12"/>
          </p:nvPr>
        </p:nvSpPr>
        <p:spPr/>
        <p:txBody>
          <a:bodyPr/>
          <a:lstStyle/>
          <a:p>
            <a:fld id="{44B89860-678D-ED40-B51F-C358D6E1CC92}" type="slidenum">
              <a:rPr lang="en-US" smtClean="0"/>
              <a:t>‹#›</a:t>
            </a:fld>
            <a:endParaRPr lang="en-US"/>
          </a:p>
        </p:txBody>
      </p:sp>
      <p:grpSp>
        <p:nvGrpSpPr>
          <p:cNvPr id="10" name="Group 9">
            <a:extLst>
              <a:ext uri="{FF2B5EF4-FFF2-40B4-BE49-F238E27FC236}">
                <a16:creationId xmlns:a16="http://schemas.microsoft.com/office/drawing/2014/main" id="{6757D654-5388-1048-878A-F140319F59D5}"/>
              </a:ext>
            </a:extLst>
          </p:cNvPr>
          <p:cNvGrpSpPr/>
          <p:nvPr/>
        </p:nvGrpSpPr>
        <p:grpSpPr>
          <a:xfrm>
            <a:off x="882048" y="2079324"/>
            <a:ext cx="2699352" cy="2699352"/>
            <a:chOff x="838200" y="1470453"/>
            <a:chExt cx="3787346" cy="3787346"/>
          </a:xfrm>
        </p:grpSpPr>
        <p:sp>
          <p:nvSpPr>
            <p:cNvPr id="7" name="Oval 6">
              <a:extLst>
                <a:ext uri="{FF2B5EF4-FFF2-40B4-BE49-F238E27FC236}">
                  <a16:creationId xmlns:a16="http://schemas.microsoft.com/office/drawing/2014/main" id="{0DCA8C48-9379-6449-8D77-445801FD27DA}"/>
                </a:ext>
              </a:extLst>
            </p:cNvPr>
            <p:cNvSpPr/>
            <p:nvPr/>
          </p:nvSpPr>
          <p:spPr>
            <a:xfrm>
              <a:off x="838200" y="1470453"/>
              <a:ext cx="3787346" cy="3787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 calendar&#10;&#10;Description automatically generated">
              <a:extLst>
                <a:ext uri="{FF2B5EF4-FFF2-40B4-BE49-F238E27FC236}">
                  <a16:creationId xmlns:a16="http://schemas.microsoft.com/office/drawing/2014/main" id="{FB8116F7-404F-874C-B1DC-F15BECC54721}"/>
                </a:ext>
              </a:extLst>
            </p:cNvPr>
            <p:cNvPicPr>
              <a:picLocks noChangeAspect="1"/>
            </p:cNvPicPr>
            <p:nvPr/>
          </p:nvPicPr>
          <p:blipFill>
            <a:blip r:embed="rId3"/>
            <a:stretch>
              <a:fillRect/>
            </a:stretch>
          </p:blipFill>
          <p:spPr>
            <a:xfrm>
              <a:off x="914742" y="1546995"/>
              <a:ext cx="3634260" cy="3634260"/>
            </a:xfrm>
            <a:prstGeom prst="rect">
              <a:avLst/>
            </a:prstGeom>
          </p:spPr>
        </p:pic>
      </p:grpSp>
      <p:cxnSp>
        <p:nvCxnSpPr>
          <p:cNvPr id="12" name="Straight Connector 11">
            <a:extLst>
              <a:ext uri="{FF2B5EF4-FFF2-40B4-BE49-F238E27FC236}">
                <a16:creationId xmlns:a16="http://schemas.microsoft.com/office/drawing/2014/main" id="{0D18A434-8F9C-EA40-80DC-F2A775338B29}"/>
              </a:ext>
            </a:extLst>
          </p:cNvPr>
          <p:cNvCxnSpPr/>
          <p:nvPr/>
        </p:nvCxnSpPr>
        <p:spPr>
          <a:xfrm>
            <a:off x="4050956" y="1149178"/>
            <a:ext cx="0" cy="437429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8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C4C2-E181-EB44-8AE8-5EE516DA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C4C06-BEC1-AA4E-A7ED-2220DDAFB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63C9E-F3BD-CB49-9798-7FF8060C0C80}"/>
              </a:ext>
            </a:extLst>
          </p:cNvPr>
          <p:cNvSpPr>
            <a:spLocks noGrp="1"/>
          </p:cNvSpPr>
          <p:nvPr>
            <p:ph type="dt" sz="half" idx="10"/>
          </p:nvPr>
        </p:nvSpPr>
        <p:spPr/>
        <p:txBody>
          <a:bodyPr/>
          <a:lstStyle>
            <a:lvl1pPr>
              <a:defRPr b="0" i="0">
                <a:latin typeface="Arial" panose="020B0604020202020204" pitchFamily="34" charset="0"/>
                <a:cs typeface="Arial" panose="020B0604020202020204" pitchFamily="34" charset="0"/>
              </a:defRPr>
            </a:lvl1pPr>
          </a:lstStyle>
          <a:p>
            <a:fld id="{5642892C-19F8-9A40-9900-2F95FBD0DDBA}" type="datetimeFigureOut">
              <a:rPr lang="en-US" smtClean="0"/>
              <a:pPr/>
              <a:t>8/26/2024</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DEA09E2-5817-7844-ABC2-E4CCDE21AD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9A3B76A-0F0C-AD48-B1D6-E7A921D47A5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4B89860-678D-ED40-B51F-C358D6E1CC92}" type="slidenum">
              <a:rPr lang="en-US" smtClean="0"/>
              <a:pPr/>
              <a:t>‹#›</a:t>
            </a:fld>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038EF13-0F1B-AB4D-9A23-35A902F06BB1}"/>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9E9874D4-46EF-DA40-BEDC-5CF0719B1FD6}"/>
              </a:ext>
            </a:extLst>
          </p:cNvPr>
          <p:cNvPicPr>
            <a:picLocks noChangeAspect="1"/>
          </p:cNvPicPr>
          <p:nvPr/>
        </p:nvPicPr>
        <p:blipFill>
          <a:blip r:embed="rId2"/>
          <a:stretch>
            <a:fillRect/>
          </a:stretch>
        </p:blipFill>
        <p:spPr>
          <a:xfrm>
            <a:off x="8785654" y="411598"/>
            <a:ext cx="2951205" cy="721406"/>
          </a:xfrm>
          <a:prstGeom prst="rect">
            <a:avLst/>
          </a:prstGeom>
        </p:spPr>
      </p:pic>
      <p:sp>
        <p:nvSpPr>
          <p:cNvPr id="7" name="Rectangle 6">
            <a:extLst>
              <a:ext uri="{FF2B5EF4-FFF2-40B4-BE49-F238E27FC236}">
                <a16:creationId xmlns:a16="http://schemas.microsoft.com/office/drawing/2014/main" id="{CEDED02B-4DF5-2140-8556-56E0C03A6BF9}"/>
              </a:ext>
            </a:extLst>
          </p:cNvPr>
          <p:cNvSpPr/>
          <p:nvPr/>
        </p:nvSpPr>
        <p:spPr>
          <a:xfrm>
            <a:off x="705678" y="1550504"/>
            <a:ext cx="13252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7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59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2"/>
            <a:ext cx="11393351"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375139" y="4589466"/>
            <a:ext cx="11393351"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4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5"/>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70" y="1778735"/>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66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6" y="1681163"/>
            <a:ext cx="54860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98586"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p:nvPr>
        </p:nvSpPr>
        <p:spPr>
          <a:xfrm>
            <a:off x="398586" y="143748"/>
            <a:ext cx="11369903" cy="1400159"/>
          </a:xfrm>
        </p:spPr>
        <p:txBody>
          <a:bodyPr/>
          <a:lstStyle/>
          <a:p>
            <a:r>
              <a:rPr lang="en-US"/>
              <a:t>Click to edit Master title style</a:t>
            </a:r>
          </a:p>
        </p:txBody>
      </p:sp>
    </p:spTree>
    <p:extLst>
      <p:ext uri="{BB962C8B-B14F-4D97-AF65-F5344CB8AC3E}">
        <p14:creationId xmlns:p14="http://schemas.microsoft.com/office/powerpoint/2010/main" val="188987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94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85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8" y="457200"/>
            <a:ext cx="4572733"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334000" y="987429"/>
            <a:ext cx="6434488"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8" y="2057400"/>
            <a:ext cx="457273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06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31"/>
            <a:ext cx="6434488"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81E03716-70FD-4842-AB14-354017649E9F}"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445478" y="457200"/>
            <a:ext cx="4572733"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445478" y="2057400"/>
            <a:ext cx="457273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414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6" y="143748"/>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6"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4"/>
            <a:ext cx="1172307"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pPr defTabSz="914400"/>
            <a:fld id="{772DE309-9DA0-49B8-B62E-540554C27C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508046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CA8FC-ACBF-C547-843A-97A2ACAA6C65}"/>
              </a:ext>
            </a:extLst>
          </p:cNvPr>
          <p:cNvSpPr>
            <a:spLocks noGrp="1"/>
          </p:cNvSpPr>
          <p:nvPr>
            <p:ph type="title"/>
          </p:nvPr>
        </p:nvSpPr>
        <p:spPr>
          <a:xfrm>
            <a:off x="838200" y="131239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47E41-FB99-A241-8D52-A6F989A5EBB9}"/>
              </a:ext>
            </a:extLst>
          </p:cNvPr>
          <p:cNvSpPr>
            <a:spLocks noGrp="1"/>
          </p:cNvSpPr>
          <p:nvPr>
            <p:ph type="body" idx="1"/>
          </p:nvPr>
        </p:nvSpPr>
        <p:spPr>
          <a:xfrm>
            <a:off x="838200" y="2817341"/>
            <a:ext cx="10515600" cy="335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F2B1-1166-CB4F-B325-7D015BBEF0A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Fira Sans Light" panose="020B0403050000020004" pitchFamily="34" charset="0"/>
              </a:defRPr>
            </a:lvl1pPr>
          </a:lstStyle>
          <a:p>
            <a:fld id="{5642892C-19F8-9A40-9900-2F95FBD0DDBA}" type="datetimeFigureOut">
              <a:rPr lang="en-US" smtClean="0"/>
              <a:pPr/>
              <a:t>8/26/2024</a:t>
            </a:fld>
            <a:endParaRPr lang="en-US">
              <a:latin typeface="Fira Sans Light" panose="020B0403050000020004" pitchFamily="34" charset="0"/>
            </a:endParaRPr>
          </a:p>
        </p:txBody>
      </p:sp>
      <p:sp>
        <p:nvSpPr>
          <p:cNvPr id="5" name="Footer Placeholder 4">
            <a:extLst>
              <a:ext uri="{FF2B5EF4-FFF2-40B4-BE49-F238E27FC236}">
                <a16:creationId xmlns:a16="http://schemas.microsoft.com/office/drawing/2014/main" id="{BF53C4AF-EA4F-E249-8513-770A0BA665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Fira Sans Light" panose="020B0403050000020004" pitchFamily="34" charset="0"/>
              </a:defRPr>
            </a:lvl1pPr>
          </a:lstStyle>
          <a:p>
            <a:endParaRPr lang="en-US">
              <a:latin typeface="Fira Sans Light" panose="020B0403050000020004" pitchFamily="34" charset="0"/>
            </a:endParaRPr>
          </a:p>
        </p:txBody>
      </p:sp>
      <p:sp>
        <p:nvSpPr>
          <p:cNvPr id="6" name="Slide Number Placeholder 5">
            <a:extLst>
              <a:ext uri="{FF2B5EF4-FFF2-40B4-BE49-F238E27FC236}">
                <a16:creationId xmlns:a16="http://schemas.microsoft.com/office/drawing/2014/main" id="{0B680846-47B5-2640-B92B-9A79ECC4AC4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spTree>
    <p:extLst>
      <p:ext uri="{BB962C8B-B14F-4D97-AF65-F5344CB8AC3E}">
        <p14:creationId xmlns:p14="http://schemas.microsoft.com/office/powerpoint/2010/main" val="47056884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rgbClr val="00365A"/>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CA8FC-ACBF-C547-843A-97A2ACAA6C65}"/>
              </a:ext>
            </a:extLst>
          </p:cNvPr>
          <p:cNvSpPr>
            <a:spLocks noGrp="1"/>
          </p:cNvSpPr>
          <p:nvPr>
            <p:ph type="title"/>
          </p:nvPr>
        </p:nvSpPr>
        <p:spPr>
          <a:xfrm>
            <a:off x="838200" y="131239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47E41-FB99-A241-8D52-A6F989A5EBB9}"/>
              </a:ext>
            </a:extLst>
          </p:cNvPr>
          <p:cNvSpPr>
            <a:spLocks noGrp="1"/>
          </p:cNvSpPr>
          <p:nvPr>
            <p:ph type="body" idx="1"/>
          </p:nvPr>
        </p:nvSpPr>
        <p:spPr>
          <a:xfrm>
            <a:off x="838200" y="2817341"/>
            <a:ext cx="10515600" cy="335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F2B1-1166-CB4F-B325-7D015BBEF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Light" panose="020B0403050000020004" pitchFamily="34" charset="0"/>
              </a:defRPr>
            </a:lvl1pPr>
          </a:lstStyle>
          <a:p>
            <a:fld id="{5642892C-19F8-9A40-9900-2F95FBD0DDBA}" type="datetimeFigureOut">
              <a:rPr lang="en-US" smtClean="0"/>
              <a:pPr/>
              <a:t>8/26/2024</a:t>
            </a:fld>
            <a:endParaRPr lang="en-US">
              <a:latin typeface="Fira Sans Light" panose="020B0403050000020004" pitchFamily="34" charset="0"/>
            </a:endParaRPr>
          </a:p>
        </p:txBody>
      </p:sp>
      <p:sp>
        <p:nvSpPr>
          <p:cNvPr id="5" name="Footer Placeholder 4">
            <a:extLst>
              <a:ext uri="{FF2B5EF4-FFF2-40B4-BE49-F238E27FC236}">
                <a16:creationId xmlns:a16="http://schemas.microsoft.com/office/drawing/2014/main" id="{BF53C4AF-EA4F-E249-8513-770A0BA66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Light" panose="020B0403050000020004" pitchFamily="34" charset="0"/>
              </a:defRPr>
            </a:lvl1pPr>
          </a:lstStyle>
          <a:p>
            <a:endParaRPr lang="en-US">
              <a:latin typeface="Fira Sans Light" panose="020B0403050000020004" pitchFamily="34" charset="0"/>
            </a:endParaRPr>
          </a:p>
        </p:txBody>
      </p:sp>
      <p:sp>
        <p:nvSpPr>
          <p:cNvPr id="6" name="Slide Number Placeholder 5">
            <a:extLst>
              <a:ext uri="{FF2B5EF4-FFF2-40B4-BE49-F238E27FC236}">
                <a16:creationId xmlns:a16="http://schemas.microsoft.com/office/drawing/2014/main" id="{0B680846-47B5-2640-B92B-9A79ECC4A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spTree>
    <p:extLst>
      <p:ext uri="{BB962C8B-B14F-4D97-AF65-F5344CB8AC3E}">
        <p14:creationId xmlns:p14="http://schemas.microsoft.com/office/powerpoint/2010/main" val="47056884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b="1" i="0" kern="1200">
          <a:solidFill>
            <a:srgbClr val="00365A"/>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vk12-my.sharepoint.com/personal/jlmmorri_k12_wv_us/Documents/Desktop/World%20Languages/Multicultural%20Information/MultiCultural%20Handout%20for%20MC%20Presentation%202024.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vk12-my.sharepoint.com/personal/jlmmorri_k12_wv_us/Documents/Desktop/World%20Languages/Multicultural%20Information/MultiCultural%20Handout%20for%20MC%20Presentation%202024.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gif"/></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1.png"/><Relationship Id="rId4"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5BAD-5824-CBC2-A852-E8B68A380431}"/>
              </a:ext>
            </a:extLst>
          </p:cNvPr>
          <p:cNvSpPr>
            <a:spLocks noGrp="1"/>
          </p:cNvSpPr>
          <p:nvPr>
            <p:ph type="ctrTitle"/>
          </p:nvPr>
        </p:nvSpPr>
        <p:spPr/>
        <p:txBody>
          <a:bodyPr/>
          <a:lstStyle/>
          <a:p>
            <a:r>
              <a:rPr lang="en-US" sz="3600">
                <a:latin typeface="Fira Sans" panose="020B0503050000020004" pitchFamily="34" charset="0"/>
              </a:rPr>
              <a:t>Multicultural Education Professional Learning</a:t>
            </a:r>
          </a:p>
        </p:txBody>
      </p:sp>
      <p:sp>
        <p:nvSpPr>
          <p:cNvPr id="3" name="Subtitle 2">
            <a:extLst>
              <a:ext uri="{FF2B5EF4-FFF2-40B4-BE49-F238E27FC236}">
                <a16:creationId xmlns:a16="http://schemas.microsoft.com/office/drawing/2014/main" id="{C47F8D1E-3A02-94E8-1972-C228A663A2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55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0288" y="2896067"/>
            <a:ext cx="2057400" cy="369332"/>
          </a:xfrm>
          <a:prstGeom prst="rect">
            <a:avLst/>
          </a:prstGeom>
        </p:spPr>
        <p:txBody>
          <a:bodyPr rtlCol="0">
            <a:spAutoFit/>
          </a:bodyP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0407"/>
            <a:ext cx="9043851" cy="6746024"/>
          </a:xfrm>
          <a:prstGeom prst="rect">
            <a:avLst/>
          </a:prstGeom>
        </p:spPr>
      </p:pic>
    </p:spTree>
    <p:extLst>
      <p:ext uri="{BB962C8B-B14F-4D97-AF65-F5344CB8AC3E}">
        <p14:creationId xmlns:p14="http://schemas.microsoft.com/office/powerpoint/2010/main" val="139084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BABF63-B77D-78FB-14D2-D3A7C14E3AD7}"/>
              </a:ext>
            </a:extLst>
          </p:cNvPr>
          <p:cNvSpPr>
            <a:spLocks noGrp="1"/>
          </p:cNvSpPr>
          <p:nvPr>
            <p:ph type="body" idx="1"/>
          </p:nvPr>
        </p:nvSpPr>
        <p:spPr>
          <a:xfrm>
            <a:off x="423881" y="1393780"/>
            <a:ext cx="5486033" cy="823912"/>
          </a:xfrm>
        </p:spPr>
        <p:txBody>
          <a:bodyPr/>
          <a:lstStyle/>
          <a:p>
            <a:r>
              <a:rPr lang="en-US" sz="2800" b="1" i="1">
                <a:latin typeface="Fira Sans" panose="020B0503050000020004" pitchFamily="34" charset="0"/>
                <a:ea typeface="ＭＳ Ｐゴシック" pitchFamily="-109" charset="-128"/>
                <a:cs typeface="+mj-cs"/>
              </a:rPr>
              <a:t>Primary Dimensions of Diversity</a:t>
            </a:r>
          </a:p>
          <a:p>
            <a:endParaRPr lang="en-US"/>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sz="half" idx="2"/>
          </p:nvPr>
        </p:nvSpPr>
        <p:spPr>
          <a:xfrm>
            <a:off x="423882" y="2345326"/>
            <a:ext cx="5486033" cy="3321294"/>
          </a:xfrm>
        </p:spPr>
        <p:txBody>
          <a:bodyPr>
            <a:normAutofit/>
          </a:bodyPr>
          <a:lstStyle/>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Age</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Race</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Ethnicity</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Heritage</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Gender</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Physical abilities/qualities</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Sexual/affection orientation</a:t>
            </a:r>
            <a:endParaRPr lang="en-US" sz="26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0000"/>
              <a:buFont typeface="Wingdings" panose="05000000000000000000" pitchFamily="2" charset="2"/>
              <a:buChar char="q"/>
              <a:defRPr/>
            </a:pPr>
            <a:r>
              <a:rPr lang="en-US" sz="2600">
                <a:solidFill>
                  <a:srgbClr val="000000"/>
                </a:solidFill>
                <a:latin typeface="Fira Sans" panose="020B0503050000020004" pitchFamily="34" charset="0"/>
                <a:ea typeface="ＭＳ Ｐゴシック" pitchFamily="-109" charset="-128"/>
              </a:rPr>
              <a:t>Mental abilities/characteristics</a:t>
            </a:r>
          </a:p>
          <a:p>
            <a:endParaRPr lang="en-US"/>
          </a:p>
        </p:txBody>
      </p:sp>
      <p:sp>
        <p:nvSpPr>
          <p:cNvPr id="5" name="Text Placeholder 4">
            <a:extLst>
              <a:ext uri="{FF2B5EF4-FFF2-40B4-BE49-F238E27FC236}">
                <a16:creationId xmlns:a16="http://schemas.microsoft.com/office/drawing/2014/main" id="{FAF7735C-996D-E27B-2D70-2A5BDDFF52B2}"/>
              </a:ext>
            </a:extLst>
          </p:cNvPr>
          <p:cNvSpPr>
            <a:spLocks noGrp="1"/>
          </p:cNvSpPr>
          <p:nvPr>
            <p:ph type="body" sz="quarter" idx="3"/>
          </p:nvPr>
        </p:nvSpPr>
        <p:spPr>
          <a:xfrm>
            <a:off x="6281715" y="1694226"/>
            <a:ext cx="5486403" cy="823912"/>
          </a:xfrm>
        </p:spPr>
        <p:txBody>
          <a:bodyPr>
            <a:normAutofit lnSpcReduction="10000"/>
          </a:bodyPr>
          <a:lstStyle/>
          <a:p>
            <a:r>
              <a:rPr lang="en-US" sz="2800" b="1" i="1">
                <a:latin typeface="Fira Sans" panose="020B0503050000020004" pitchFamily="34" charset="0"/>
                <a:ea typeface="ＭＳ Ｐゴシック" pitchFamily="-109" charset="-128"/>
              </a:rPr>
              <a:t>Secondary Dimensions of Diversity</a:t>
            </a:r>
          </a:p>
          <a:p>
            <a:endParaRPr lang="en-US"/>
          </a:p>
        </p:txBody>
      </p:sp>
      <p:sp>
        <p:nvSpPr>
          <p:cNvPr id="6" name="Content Placeholder 5">
            <a:extLst>
              <a:ext uri="{FF2B5EF4-FFF2-40B4-BE49-F238E27FC236}">
                <a16:creationId xmlns:a16="http://schemas.microsoft.com/office/drawing/2014/main" id="{DA443298-21A9-B2FA-30C4-A47C98CC6C91}"/>
              </a:ext>
            </a:extLst>
          </p:cNvPr>
          <p:cNvSpPr>
            <a:spLocks noGrp="1"/>
          </p:cNvSpPr>
          <p:nvPr>
            <p:ph sz="quarter" idx="4"/>
          </p:nvPr>
        </p:nvSpPr>
        <p:spPr>
          <a:xfrm>
            <a:off x="6282086" y="2335257"/>
            <a:ext cx="5486403" cy="3321294"/>
          </a:xfrm>
        </p:spPr>
        <p:txBody>
          <a:bodyPr>
            <a:noAutofit/>
          </a:bodyPr>
          <a:lstStyle/>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Education</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Communication style</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Work background</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Work style</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Income: Wealth/Poverty</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Marital status</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Military experience</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Religious beliefs</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Geographic location</a:t>
            </a:r>
            <a:endParaRPr lang="en-US" altLang="en-US" sz="2400">
              <a:latin typeface="Fira Sans" panose="020B0503050000020004" pitchFamily="34" charset="0"/>
              <a:ea typeface="ＭＳ Ｐゴシック" pitchFamily="-109" charset="-128"/>
            </a:endParaRPr>
          </a:p>
          <a:p>
            <a:pPr marL="342900" indent="-342900" defTabSz="1014369">
              <a:lnSpc>
                <a:spcPct val="95000"/>
              </a:lnSpc>
              <a:spcBef>
                <a:spcPct val="0"/>
              </a:spcBef>
              <a:buClr>
                <a:srgbClr val="D3B257"/>
              </a:buClr>
              <a:buSzPct val="104000"/>
              <a:buFont typeface="Wingdings" panose="05000000000000000000" pitchFamily="2" charset="2"/>
              <a:buChar char="q"/>
              <a:defRPr/>
            </a:pPr>
            <a:r>
              <a:rPr lang="en-US" altLang="en-US" sz="2400">
                <a:solidFill>
                  <a:srgbClr val="000000"/>
                </a:solidFill>
                <a:latin typeface="Fira Sans" panose="020B0503050000020004" pitchFamily="34" charset="0"/>
                <a:ea typeface="ＭＳ Ｐゴシック" pitchFamily="-109" charset="-128"/>
              </a:rPr>
              <a:t>Parental status</a:t>
            </a:r>
            <a:endParaRPr lang="en-US" sz="2400"/>
          </a:p>
        </p:txBody>
      </p:sp>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r>
              <a:rPr lang="en-US" b="1">
                <a:latin typeface="Fira Sans" panose="020B0503050000020004" pitchFamily="34" charset="0"/>
              </a:rPr>
              <a:t>Diversity Makes Us Different</a:t>
            </a:r>
          </a:p>
        </p:txBody>
      </p:sp>
    </p:spTree>
    <p:extLst>
      <p:ext uri="{BB962C8B-B14F-4D97-AF65-F5344CB8AC3E}">
        <p14:creationId xmlns:p14="http://schemas.microsoft.com/office/powerpoint/2010/main" val="393145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0056223" cy="1339369"/>
          </a:xfrm>
        </p:spPr>
        <p:txBody>
          <a:bodyPr>
            <a:normAutofit/>
          </a:bodyPr>
          <a:lstStyle/>
          <a:p>
            <a:r>
              <a:rPr lang="en-US" dirty="0"/>
              <a:t>Activity: Name Five Things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94806" y="2403565"/>
            <a:ext cx="10502537" cy="3814354"/>
          </a:xfrm>
        </p:spPr>
        <p:txBody>
          <a:bodyPr>
            <a:normAutofit/>
          </a:bodyPr>
          <a:lstStyle/>
          <a:p>
            <a:pPr marL="0" indent="0" algn="ctr" defTabSz="914400" fontAlgn="base">
              <a:spcBef>
                <a:spcPts val="600"/>
              </a:spcBef>
              <a:spcAft>
                <a:spcPts val="600"/>
              </a:spcAft>
              <a:buNone/>
              <a:defRPr/>
            </a:pPr>
            <a:endParaRPr lang="en-US" sz="2000">
              <a:solidFill>
                <a:prstClr val="black"/>
              </a:solidFill>
              <a:latin typeface="Fira Sans" panose="020B0503050000020004" pitchFamily="34" charset="0"/>
            </a:endParaRPr>
          </a:p>
          <a:p>
            <a:pPr marL="0" indent="0" algn="ctr" defTabSz="914400" fontAlgn="base">
              <a:spcBef>
                <a:spcPts val="600"/>
              </a:spcBef>
              <a:spcAft>
                <a:spcPts val="600"/>
              </a:spcAft>
              <a:buNone/>
              <a:defRPr/>
            </a:pPr>
            <a:r>
              <a:rPr lang="en-US" sz="3600" b="1">
                <a:solidFill>
                  <a:prstClr val="black"/>
                </a:solidFill>
                <a:latin typeface="Fira Sans" panose="020B0503050000020004" pitchFamily="34" charset="0"/>
              </a:rPr>
              <a:t>List 5 things about you, </a:t>
            </a:r>
          </a:p>
          <a:p>
            <a:pPr marL="0" indent="0" algn="ctr" defTabSz="914400" fontAlgn="base">
              <a:spcBef>
                <a:spcPts val="600"/>
              </a:spcBef>
              <a:spcAft>
                <a:spcPts val="600"/>
              </a:spcAft>
              <a:buNone/>
              <a:defRPr/>
            </a:pPr>
            <a:r>
              <a:rPr lang="en-US" sz="3600" b="1">
                <a:solidFill>
                  <a:prstClr val="black"/>
                </a:solidFill>
                <a:latin typeface="Fira Sans" panose="020B0503050000020004" pitchFamily="34" charset="0"/>
              </a:rPr>
              <a:t>that if taken from you, </a:t>
            </a:r>
          </a:p>
          <a:p>
            <a:pPr marL="0" indent="0" algn="ctr" defTabSz="914400" fontAlgn="base">
              <a:spcBef>
                <a:spcPts val="600"/>
              </a:spcBef>
              <a:spcAft>
                <a:spcPts val="600"/>
              </a:spcAft>
              <a:buNone/>
              <a:defRPr/>
            </a:pPr>
            <a:r>
              <a:rPr lang="en-US" sz="3600" b="1">
                <a:solidFill>
                  <a:prstClr val="black"/>
                </a:solidFill>
                <a:latin typeface="Fira Sans" panose="020B0503050000020004" pitchFamily="34" charset="0"/>
              </a:rPr>
              <a:t>you would not be the same person you are today. </a:t>
            </a:r>
          </a:p>
          <a:p>
            <a:pPr marL="0" indent="0">
              <a:buNone/>
            </a:pPr>
            <a:endParaRPr lang="en-US"/>
          </a:p>
        </p:txBody>
      </p:sp>
    </p:spTree>
    <p:extLst>
      <p:ext uri="{BB962C8B-B14F-4D97-AF65-F5344CB8AC3E}">
        <p14:creationId xmlns:p14="http://schemas.microsoft.com/office/powerpoint/2010/main" val="254326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0056223" cy="1339369"/>
          </a:xfrm>
        </p:spPr>
        <p:txBody>
          <a:bodyPr>
            <a:normAutofit/>
          </a:bodyPr>
          <a:lstStyle/>
          <a:p>
            <a:r>
              <a:rPr lang="en-US" dirty="0"/>
              <a:t>Consider the Students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94806" y="2403565"/>
            <a:ext cx="10502537" cy="3814354"/>
          </a:xfrm>
        </p:spPr>
        <p:txBody>
          <a:bodyPr>
            <a:normAutofit/>
          </a:bodyPr>
          <a:lstStyle/>
          <a:p>
            <a:pPr marL="0" indent="0" algn="ctr" defTabSz="914400" fontAlgn="base">
              <a:spcBef>
                <a:spcPts val="600"/>
              </a:spcBef>
              <a:spcAft>
                <a:spcPts val="600"/>
              </a:spcAft>
              <a:buNone/>
              <a:defRPr/>
            </a:pPr>
            <a:endParaRPr lang="en-US" sz="2000">
              <a:solidFill>
                <a:prstClr val="black"/>
              </a:solidFill>
              <a:latin typeface="Fira Sans" panose="020B0503050000020004" pitchFamily="34" charset="0"/>
            </a:endParaRPr>
          </a:p>
          <a:p>
            <a:pPr marL="0" indent="0" algn="ctr" defTabSz="914400" fontAlgn="base">
              <a:spcBef>
                <a:spcPts val="600"/>
              </a:spcBef>
              <a:spcAft>
                <a:spcPts val="600"/>
              </a:spcAft>
              <a:buNone/>
              <a:defRPr/>
            </a:pPr>
            <a:r>
              <a:rPr lang="en-US" sz="3600" b="1">
                <a:solidFill>
                  <a:prstClr val="black"/>
                </a:solidFill>
                <a:latin typeface="Fira Sans" panose="020B0503050000020004" pitchFamily="34" charset="0"/>
              </a:rPr>
              <a:t>When we ask students to remove aspects of themselves to accommodate our teaching, or our schools, we are disabling their ability to learn and achieve at full capacity.</a:t>
            </a:r>
          </a:p>
          <a:p>
            <a:pPr marL="0" indent="0">
              <a:buNone/>
            </a:pPr>
            <a:endParaRPr lang="en-US"/>
          </a:p>
        </p:txBody>
      </p:sp>
    </p:spTree>
    <p:extLst>
      <p:ext uri="{BB962C8B-B14F-4D97-AF65-F5344CB8AC3E}">
        <p14:creationId xmlns:p14="http://schemas.microsoft.com/office/powerpoint/2010/main" val="265730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r>
              <a:rPr lang="en-US">
                <a:latin typeface="Fira Sans" panose="020B0503050000020004" pitchFamily="34" charset="0"/>
              </a:rPr>
              <a:t>Terms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5929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239323"/>
            <a:ext cx="10515600" cy="1398631"/>
          </a:xfrm>
        </p:spPr>
        <p:txBody>
          <a:bodyPr>
            <a:normAutofit fontScale="90000"/>
          </a:bodyPr>
          <a:lstStyle/>
          <a:p>
            <a:br>
              <a:rPr lang="en-US" sz="3300" dirty="0">
                <a:solidFill>
                  <a:srgbClr val="004071"/>
                </a:solidFill>
                <a:latin typeface="Fira Sans"/>
              </a:rPr>
            </a:br>
            <a:r>
              <a:rPr lang="en-US" sz="3300" dirty="0">
                <a:solidFill>
                  <a:srgbClr val="004071"/>
                </a:solidFill>
                <a:latin typeface="Fira Sans"/>
              </a:rPr>
              <a:t>Activity: Defining Terms Used in Multicultural Education</a:t>
            </a:r>
            <a:endParaRPr lang="en-US" sz="3300" b="0" dirty="0">
              <a:solidFill>
                <a:srgbClr val="000000"/>
              </a:solidFill>
              <a:latin typeface="Fira Sans"/>
            </a:endParaRPr>
          </a:p>
          <a:p>
            <a:endParaRPr lang="en-US" dirty="0">
              <a:latin typeface="Fira Sans"/>
            </a:endParaRPr>
          </a:p>
        </p:txBody>
      </p:sp>
      <p:sp>
        <p:nvSpPr>
          <p:cNvPr id="4" name="TextBox 3">
            <a:extLst>
              <a:ext uri="{FF2B5EF4-FFF2-40B4-BE49-F238E27FC236}">
                <a16:creationId xmlns:a16="http://schemas.microsoft.com/office/drawing/2014/main" id="{321D16DF-EAF4-5BE9-1DF9-0DCA7CC69CEB}"/>
              </a:ext>
            </a:extLst>
          </p:cNvPr>
          <p:cNvSpPr txBox="1"/>
          <p:nvPr/>
        </p:nvSpPr>
        <p:spPr>
          <a:xfrm>
            <a:off x="1053434" y="2819164"/>
            <a:ext cx="419040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Culture</a:t>
            </a:r>
            <a:r>
              <a:rPr lang="en-US" sz="2600">
                <a:latin typeface="Fira Sans"/>
                <a:ea typeface="Arial"/>
                <a:cs typeface="Arial"/>
              </a:rPr>
              <a:t>​</a:t>
            </a:r>
          </a:p>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Diversity</a:t>
            </a:r>
            <a:r>
              <a:rPr lang="en-US" sz="2600">
                <a:latin typeface="Fira Sans"/>
                <a:ea typeface="Arial"/>
                <a:cs typeface="Arial"/>
              </a:rPr>
              <a:t>​</a:t>
            </a:r>
          </a:p>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Ethnicity</a:t>
            </a:r>
            <a:r>
              <a:rPr lang="en-US" sz="2600">
                <a:latin typeface="Fira Sans"/>
                <a:ea typeface="Arial"/>
                <a:cs typeface="Arial"/>
              </a:rPr>
              <a:t>​</a:t>
            </a:r>
          </a:p>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Race</a:t>
            </a:r>
            <a:r>
              <a:rPr lang="en-US" sz="2600">
                <a:latin typeface="Fira Sans"/>
                <a:ea typeface="Arial"/>
                <a:cs typeface="Arial"/>
              </a:rPr>
              <a:t>​</a:t>
            </a:r>
          </a:p>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Multicultural Education</a:t>
            </a:r>
            <a:r>
              <a:rPr lang="en-US" sz="2600">
                <a:latin typeface="Fira Sans"/>
                <a:ea typeface="Arial"/>
                <a:cs typeface="Arial"/>
              </a:rPr>
              <a:t>​</a:t>
            </a:r>
          </a:p>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Cultural Responsiveness</a:t>
            </a:r>
            <a:r>
              <a:rPr lang="en-US" sz="2600">
                <a:latin typeface="Fira Sans"/>
                <a:ea typeface="Arial"/>
                <a:cs typeface="Arial"/>
              </a:rPr>
              <a:t>​</a:t>
            </a:r>
          </a:p>
          <a:p>
            <a:pPr marL="457200" lvl="0" indent="-457200" rtl="0">
              <a:buClr>
                <a:srgbClr val="D3B257"/>
              </a:buClr>
              <a:buFont typeface="Wingdings" panose="05000000000000000000" pitchFamily="2" charset="2"/>
              <a:buChar char="q"/>
            </a:pPr>
            <a:r>
              <a:rPr lang="en-US" sz="2600" baseline="0">
                <a:solidFill>
                  <a:srgbClr val="60636B"/>
                </a:solidFill>
                <a:latin typeface="Fira Sans"/>
                <a:ea typeface="Arial"/>
                <a:cs typeface="Arial"/>
              </a:rPr>
              <a:t>Cultural Proficiency</a:t>
            </a:r>
            <a:r>
              <a:rPr lang="en-US" sz="2600">
                <a:latin typeface="Fira Sans"/>
                <a:ea typeface="Arial"/>
                <a:cs typeface="Arial"/>
              </a:rPr>
              <a:t>​</a:t>
            </a:r>
            <a:endParaRPr lang="en-US"/>
          </a:p>
        </p:txBody>
      </p:sp>
      <p:sp>
        <p:nvSpPr>
          <p:cNvPr id="5" name="TextBox 4">
            <a:extLst>
              <a:ext uri="{FF2B5EF4-FFF2-40B4-BE49-F238E27FC236}">
                <a16:creationId xmlns:a16="http://schemas.microsoft.com/office/drawing/2014/main" id="{8891F688-139E-8E50-C90E-1E94A7F7B4A6}"/>
              </a:ext>
            </a:extLst>
          </p:cNvPr>
          <p:cNvSpPr txBox="1"/>
          <p:nvPr/>
        </p:nvSpPr>
        <p:spPr>
          <a:xfrm>
            <a:off x="6558074" y="2916768"/>
            <a:ext cx="41842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Clr>
                <a:srgbClr val="D3B257"/>
              </a:buClr>
              <a:buFont typeface="Wingdings,Sans-Serif"/>
              <a:buChar char="q"/>
            </a:pPr>
            <a:r>
              <a:rPr lang="en-US" sz="2400" baseline="0" dirty="0">
                <a:solidFill>
                  <a:srgbClr val="60636B"/>
                </a:solidFill>
                <a:latin typeface="Fira Sans"/>
                <a:ea typeface="Arial"/>
                <a:cs typeface="Arial"/>
              </a:rPr>
              <a:t>Global Competence</a:t>
            </a:r>
            <a:r>
              <a:rPr lang="en-US" sz="2400" dirty="0">
                <a:latin typeface="Fira Sans"/>
                <a:ea typeface="Arial"/>
                <a:cs typeface="Arial"/>
              </a:rPr>
              <a:t>​</a:t>
            </a:r>
          </a:p>
          <a:p>
            <a:pPr marL="228600" lvl="0" indent="-228600" rtl="0">
              <a:buClr>
                <a:srgbClr val="D3B257"/>
              </a:buClr>
              <a:buFont typeface="Wingdings,Sans-Serif"/>
              <a:buChar char="q"/>
            </a:pPr>
            <a:r>
              <a:rPr lang="en-US" sz="2400" baseline="0" dirty="0">
                <a:solidFill>
                  <a:srgbClr val="60636B"/>
                </a:solidFill>
                <a:latin typeface="Fira Sans"/>
                <a:ea typeface="Arial"/>
                <a:cs typeface="Arial"/>
              </a:rPr>
              <a:t>Tolerance</a:t>
            </a:r>
            <a:r>
              <a:rPr lang="en-US" sz="2400" dirty="0">
                <a:latin typeface="Fira Sans"/>
                <a:ea typeface="Arial"/>
                <a:cs typeface="Arial"/>
              </a:rPr>
              <a:t>​</a:t>
            </a:r>
          </a:p>
          <a:p>
            <a:pPr marL="228600" lvl="0" indent="-228600" rtl="0">
              <a:buClr>
                <a:srgbClr val="D3B257"/>
              </a:buClr>
              <a:buFont typeface="Wingdings,Sans-Serif"/>
              <a:buChar char="q"/>
            </a:pPr>
            <a:r>
              <a:rPr lang="en-US" sz="2400" baseline="0" dirty="0">
                <a:solidFill>
                  <a:srgbClr val="60636B"/>
                </a:solidFill>
                <a:latin typeface="Fira Sans"/>
                <a:ea typeface="Arial"/>
                <a:cs typeface="Arial"/>
              </a:rPr>
              <a:t>Bias</a:t>
            </a:r>
            <a:r>
              <a:rPr lang="en-US" sz="2400" dirty="0">
                <a:latin typeface="Fira Sans"/>
                <a:ea typeface="Arial"/>
                <a:cs typeface="Arial"/>
              </a:rPr>
              <a:t>​</a:t>
            </a:r>
          </a:p>
          <a:p>
            <a:pPr marL="228600" lvl="0" indent="-228600" rtl="0">
              <a:buClr>
                <a:srgbClr val="D3B257"/>
              </a:buClr>
              <a:buFont typeface="Wingdings,Sans-Serif"/>
              <a:buChar char="q"/>
            </a:pPr>
            <a:r>
              <a:rPr lang="en-US" sz="2400" baseline="0" dirty="0">
                <a:solidFill>
                  <a:srgbClr val="60636B"/>
                </a:solidFill>
                <a:latin typeface="Fira Sans"/>
                <a:ea typeface="Arial"/>
                <a:cs typeface="Arial"/>
              </a:rPr>
              <a:t>Stereotype</a:t>
            </a:r>
            <a:r>
              <a:rPr lang="en-US" sz="2400" dirty="0">
                <a:latin typeface="Fira Sans"/>
                <a:ea typeface="Arial"/>
                <a:cs typeface="Arial"/>
              </a:rPr>
              <a:t>​</a:t>
            </a:r>
          </a:p>
          <a:p>
            <a:pPr marL="228600" lvl="0" indent="-228600" rtl="0">
              <a:buClr>
                <a:srgbClr val="D3B257"/>
              </a:buClr>
              <a:buFont typeface="Wingdings,Sans-Serif"/>
              <a:buChar char="q"/>
            </a:pPr>
            <a:r>
              <a:rPr lang="en-US" sz="2400" baseline="0" dirty="0">
                <a:solidFill>
                  <a:srgbClr val="60636B"/>
                </a:solidFill>
                <a:latin typeface="Fira Sans"/>
                <a:ea typeface="Arial"/>
                <a:cs typeface="Arial"/>
              </a:rPr>
              <a:t>Equity</a:t>
            </a:r>
            <a:r>
              <a:rPr lang="en-US" sz="2400" dirty="0">
                <a:latin typeface="Fira Sans"/>
                <a:ea typeface="Arial"/>
                <a:cs typeface="Arial"/>
              </a:rPr>
              <a:t>​</a:t>
            </a:r>
          </a:p>
          <a:p>
            <a:pPr marL="228600" lvl="0" indent="-228600" rtl="0">
              <a:buClr>
                <a:srgbClr val="D3B257"/>
              </a:buClr>
              <a:buFont typeface="Wingdings,Sans-Serif"/>
              <a:buChar char="q"/>
            </a:pPr>
            <a:r>
              <a:rPr lang="en-US" sz="2400" baseline="0" dirty="0">
                <a:solidFill>
                  <a:srgbClr val="60636B"/>
                </a:solidFill>
                <a:latin typeface="Fira Sans"/>
                <a:ea typeface="Arial"/>
                <a:cs typeface="Arial"/>
              </a:rPr>
              <a:t>Equality</a:t>
            </a:r>
            <a:r>
              <a:rPr lang="en-US" sz="2400" dirty="0">
                <a:latin typeface="Fira Sans"/>
                <a:ea typeface="Arial"/>
                <a:cs typeface="Arial"/>
              </a:rPr>
              <a:t>​</a:t>
            </a:r>
            <a:endParaRPr lang="en-US" dirty="0"/>
          </a:p>
        </p:txBody>
      </p:sp>
      <p:sp>
        <p:nvSpPr>
          <p:cNvPr id="3" name="TextBox 2">
            <a:extLst>
              <a:ext uri="{FF2B5EF4-FFF2-40B4-BE49-F238E27FC236}">
                <a16:creationId xmlns:a16="http://schemas.microsoft.com/office/drawing/2014/main" id="{933EF729-7B9C-9D74-BB49-8DDA749A1F01}"/>
              </a:ext>
            </a:extLst>
          </p:cNvPr>
          <p:cNvSpPr txBox="1"/>
          <p:nvPr/>
        </p:nvSpPr>
        <p:spPr>
          <a:xfrm>
            <a:off x="9793224" y="5792942"/>
            <a:ext cx="1056700" cy="369332"/>
          </a:xfrm>
          <a:prstGeom prst="rect">
            <a:avLst/>
          </a:prstGeom>
          <a:noFill/>
        </p:spPr>
        <p:txBody>
          <a:bodyPr wrap="none" rtlCol="0">
            <a:spAutoFit/>
          </a:bodyPr>
          <a:lstStyle/>
          <a:p>
            <a:r>
              <a:rPr lang="en-US" dirty="0">
                <a:solidFill>
                  <a:schemeClr val="accent4">
                    <a:lumMod val="50000"/>
                  </a:schemeClr>
                </a:solidFill>
                <a:hlinkClick r:id="rId3"/>
              </a:rPr>
              <a:t>Handout</a:t>
            </a:r>
            <a:endParaRPr lang="en-US" dirty="0">
              <a:solidFill>
                <a:schemeClr val="accent4">
                  <a:lumMod val="50000"/>
                </a:schemeClr>
              </a:solidFill>
            </a:endParaRPr>
          </a:p>
        </p:txBody>
      </p:sp>
    </p:spTree>
    <p:extLst>
      <p:ext uri="{BB962C8B-B14F-4D97-AF65-F5344CB8AC3E}">
        <p14:creationId xmlns:p14="http://schemas.microsoft.com/office/powerpoint/2010/main" val="336350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489843"/>
            <a:ext cx="10515600" cy="1325563"/>
          </a:xfrm>
        </p:spPr>
        <p:txBody>
          <a:bodyPr/>
          <a:lstStyle/>
          <a:p>
            <a:r>
              <a:rPr lang="en-US" dirty="0"/>
              <a:t>Equality vs. Equity</a:t>
            </a:r>
          </a:p>
          <a:p>
            <a:endParaRPr lang="en-US" dirty="0">
              <a:latin typeface="Fira Sans" panose="020B0503050000020004" pitchFamily="34" charset="0"/>
            </a:endParaRP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p:txBody>
          <a:bodyPr vert="horz" lIns="91440" tIns="45720" rIns="91440" bIns="45720" rtlCol="0" anchor="t">
            <a:normAutofit/>
          </a:bodyPr>
          <a:lstStyle/>
          <a:p>
            <a:pPr marL="0" indent="0">
              <a:buNone/>
            </a:pPr>
            <a:endParaRPr lang="en-US" sz="3200" b="1">
              <a:solidFill>
                <a:srgbClr val="004071"/>
              </a:solidFill>
              <a:latin typeface="Fira Sans"/>
            </a:endParaRPr>
          </a:p>
          <a:p>
            <a:endParaRPr lang="en-US"/>
          </a:p>
        </p:txBody>
      </p:sp>
      <p:sp>
        <p:nvSpPr>
          <p:cNvPr id="4" name="TextBox 3">
            <a:extLst>
              <a:ext uri="{FF2B5EF4-FFF2-40B4-BE49-F238E27FC236}">
                <a16:creationId xmlns:a16="http://schemas.microsoft.com/office/drawing/2014/main" id="{5BF95116-5116-3559-E687-403A59FF8CF3}"/>
              </a:ext>
            </a:extLst>
          </p:cNvPr>
          <p:cNvSpPr txBox="1"/>
          <p:nvPr/>
        </p:nvSpPr>
        <p:spPr>
          <a:xfrm>
            <a:off x="642549" y="2312611"/>
            <a:ext cx="612931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Font typeface=""/>
              <a:buChar char="•"/>
            </a:pPr>
            <a:r>
              <a:rPr lang="en-US" sz="2400" baseline="0">
                <a:solidFill>
                  <a:srgbClr val="60636B"/>
                </a:solidFill>
                <a:latin typeface="Fira Sans"/>
                <a:ea typeface="Arial"/>
                <a:cs typeface="Arial"/>
              </a:rPr>
              <a:t>Equality means giving each student the same resource.</a:t>
            </a:r>
            <a:r>
              <a:rPr lang="en-US" sz="2400">
                <a:latin typeface="Fira Sans"/>
                <a:ea typeface="Arial"/>
                <a:cs typeface="Arial"/>
              </a:rPr>
              <a:t>​</a:t>
            </a:r>
          </a:p>
          <a:p>
            <a:endParaRPr lang="en-US" sz="2400">
              <a:solidFill>
                <a:srgbClr val="55595C"/>
              </a:solidFill>
              <a:latin typeface="Fira Sans"/>
              <a:ea typeface="Arial"/>
              <a:cs typeface="Arial"/>
            </a:endParaRPr>
          </a:p>
          <a:p>
            <a:pPr marL="228600" lvl="0" indent="-228600" rtl="0">
              <a:buFont typeface=""/>
              <a:buChar char="•"/>
            </a:pPr>
            <a:r>
              <a:rPr lang="en-US" sz="2400" baseline="0">
                <a:solidFill>
                  <a:srgbClr val="60636B"/>
                </a:solidFill>
                <a:latin typeface="Fira Sans"/>
                <a:ea typeface="Arial"/>
                <a:cs typeface="Arial"/>
              </a:rPr>
              <a:t>Educational equity means that every student has access to the resources and educational rigor they need at the right moment in their education, despite race, gender, ethnicity, language, family income, family background, or disability.</a:t>
            </a:r>
            <a:r>
              <a:rPr lang="en-US" sz="2400">
                <a:latin typeface="Fira Sans"/>
                <a:ea typeface="Arial"/>
                <a:cs typeface="Arial"/>
              </a:rPr>
              <a:t>​</a:t>
            </a:r>
            <a:endParaRPr lang="en-US" sz="2400">
              <a:cs typeface="Arial"/>
            </a:endParaRPr>
          </a:p>
        </p:txBody>
      </p:sp>
      <p:pic>
        <p:nvPicPr>
          <p:cNvPr id="7" name="Content Placeholder 7" descr="A cartoon of a person and a child&#10;&#10;Description automatically generated">
            <a:extLst>
              <a:ext uri="{FF2B5EF4-FFF2-40B4-BE49-F238E27FC236}">
                <a16:creationId xmlns:a16="http://schemas.microsoft.com/office/drawing/2014/main" id="{84482371-46F3-3E7A-25DA-16BC1CB52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818" y="2175018"/>
            <a:ext cx="5098594" cy="3359428"/>
          </a:xfrm>
          <a:prstGeom prst="rect">
            <a:avLst/>
          </a:prstGeom>
        </p:spPr>
      </p:pic>
    </p:spTree>
    <p:extLst>
      <p:ext uri="{BB962C8B-B14F-4D97-AF65-F5344CB8AC3E}">
        <p14:creationId xmlns:p14="http://schemas.microsoft.com/office/powerpoint/2010/main" val="341830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r>
              <a:rPr lang="en-US">
                <a:latin typeface="Fira Sans" panose="020B0503050000020004" pitchFamily="34" charset="0"/>
              </a:rPr>
              <a:t>Your Perspective</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320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br>
              <a:rPr lang="en-US" sz="3300">
                <a:solidFill>
                  <a:srgbClr val="004071"/>
                </a:solidFill>
                <a:latin typeface="Fira Sans"/>
              </a:rPr>
            </a:br>
            <a:r>
              <a:rPr lang="en-US" sz="3300">
                <a:solidFill>
                  <a:srgbClr val="004071"/>
                </a:solidFill>
                <a:latin typeface="Fira Sans"/>
              </a:rPr>
              <a:t>The Culture of Schooling</a:t>
            </a:r>
            <a:endParaRPr lang="en-US" sz="3300" b="0">
              <a:solidFill>
                <a:srgbClr val="000000"/>
              </a:solidFill>
              <a:latin typeface="Fira Sans"/>
            </a:endParaRPr>
          </a:p>
          <a:p>
            <a:endParaRPr lang="en-US">
              <a:latin typeface="Fira Sans" panose="020B0503050000020004" pitchFamily="34" charset="0"/>
            </a:endParaRPr>
          </a:p>
        </p:txBody>
      </p:sp>
      <p:sp>
        <p:nvSpPr>
          <p:cNvPr id="4" name="TextBox 3">
            <a:extLst>
              <a:ext uri="{FF2B5EF4-FFF2-40B4-BE49-F238E27FC236}">
                <a16:creationId xmlns:a16="http://schemas.microsoft.com/office/drawing/2014/main" id="{5C641C32-ADBF-6AAC-7720-B586EC63AC9F}"/>
              </a:ext>
            </a:extLst>
          </p:cNvPr>
          <p:cNvSpPr txBox="1"/>
          <p:nvPr/>
        </p:nvSpPr>
        <p:spPr>
          <a:xfrm>
            <a:off x="637491" y="2272115"/>
            <a:ext cx="36994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baseline="0">
                <a:solidFill>
                  <a:srgbClr val="60636B"/>
                </a:solidFill>
                <a:latin typeface="Fira Sans"/>
              </a:rPr>
              <a:t>20</a:t>
            </a:r>
            <a:r>
              <a:rPr lang="en-US" sz="2100" b="1" baseline="30000">
                <a:solidFill>
                  <a:srgbClr val="60636B"/>
                </a:solidFill>
                <a:latin typeface="Fira Sans"/>
              </a:rPr>
              <a:t>th</a:t>
            </a:r>
            <a:r>
              <a:rPr lang="en-US" sz="3200" b="1" baseline="0">
                <a:solidFill>
                  <a:srgbClr val="60636B"/>
                </a:solidFill>
                <a:latin typeface="Fira Sans"/>
              </a:rPr>
              <a:t> Century</a:t>
            </a:r>
            <a:r>
              <a:rPr lang="en-US" sz="3200">
                <a:latin typeface="Fira Sans"/>
                <a:ea typeface="Fira Sans"/>
                <a:cs typeface="Fira Sans"/>
              </a:rPr>
              <a:t>​</a:t>
            </a:r>
            <a:endParaRPr lang="en-US"/>
          </a:p>
        </p:txBody>
      </p:sp>
      <p:sp>
        <p:nvSpPr>
          <p:cNvPr id="5" name="TextBox 4">
            <a:extLst>
              <a:ext uri="{FF2B5EF4-FFF2-40B4-BE49-F238E27FC236}">
                <a16:creationId xmlns:a16="http://schemas.microsoft.com/office/drawing/2014/main" id="{80227DDF-ABF0-3B5C-F5E1-774483F140F0}"/>
              </a:ext>
            </a:extLst>
          </p:cNvPr>
          <p:cNvSpPr txBox="1"/>
          <p:nvPr/>
        </p:nvSpPr>
        <p:spPr>
          <a:xfrm>
            <a:off x="638172" y="2768885"/>
            <a:ext cx="54571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Clr>
                <a:srgbClr val="D3B257"/>
              </a:buClr>
              <a:buFont typeface="Wingdings,Sans-Serif"/>
              <a:buChar char="q"/>
            </a:pPr>
            <a:r>
              <a:rPr lang="en-US" sz="2000" baseline="0">
                <a:latin typeface="Fira Sans"/>
                <a:ea typeface="Arial"/>
                <a:cs typeface="Arial"/>
              </a:rPr>
              <a:t>Tolerance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Factory Model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Top Down</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Silos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Gatekeepers</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Intervention Programs</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Deficits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“Old School”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Diversity Training </a:t>
            </a:r>
            <a:r>
              <a:rPr lang="en-US" sz="2000">
                <a:latin typeface="Fira Sans"/>
                <a:ea typeface="Arial"/>
                <a:cs typeface="Arial"/>
              </a:rPr>
              <a:t>​</a:t>
            </a:r>
            <a:endParaRPr lang="en-US" sz="2000">
              <a:cs typeface="Arial"/>
            </a:endParaRPr>
          </a:p>
        </p:txBody>
      </p:sp>
      <p:sp>
        <p:nvSpPr>
          <p:cNvPr id="6" name="TextBox 5">
            <a:extLst>
              <a:ext uri="{FF2B5EF4-FFF2-40B4-BE49-F238E27FC236}">
                <a16:creationId xmlns:a16="http://schemas.microsoft.com/office/drawing/2014/main" id="{3ECC68E0-CE40-E6E6-8309-99F07D8B2E58}"/>
              </a:ext>
            </a:extLst>
          </p:cNvPr>
          <p:cNvSpPr txBox="1"/>
          <p:nvPr/>
        </p:nvSpPr>
        <p:spPr>
          <a:xfrm>
            <a:off x="7041685" y="2277064"/>
            <a:ext cx="30678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baseline="0">
                <a:solidFill>
                  <a:srgbClr val="60636B"/>
                </a:solidFill>
                <a:latin typeface="Fira Sans"/>
              </a:rPr>
              <a:t>21</a:t>
            </a:r>
            <a:r>
              <a:rPr lang="en-US" sz="2100" b="1" baseline="30000">
                <a:solidFill>
                  <a:srgbClr val="60636B"/>
                </a:solidFill>
                <a:latin typeface="Fira Sans"/>
              </a:rPr>
              <a:t>st</a:t>
            </a:r>
            <a:r>
              <a:rPr lang="en-US" sz="3200" b="1" baseline="0">
                <a:solidFill>
                  <a:srgbClr val="60636B"/>
                </a:solidFill>
                <a:latin typeface="Fira Sans"/>
              </a:rPr>
              <a:t> Century</a:t>
            </a:r>
            <a:r>
              <a:rPr lang="en-US" sz="3200">
                <a:latin typeface="Fira Sans"/>
                <a:ea typeface="Fira Sans"/>
                <a:cs typeface="Fira Sans"/>
              </a:rPr>
              <a:t>​</a:t>
            </a:r>
            <a:endParaRPr lang="en-US"/>
          </a:p>
        </p:txBody>
      </p:sp>
      <p:sp>
        <p:nvSpPr>
          <p:cNvPr id="7" name="TextBox 6">
            <a:extLst>
              <a:ext uri="{FF2B5EF4-FFF2-40B4-BE49-F238E27FC236}">
                <a16:creationId xmlns:a16="http://schemas.microsoft.com/office/drawing/2014/main" id="{9C973DEE-5F43-48EF-0D6B-DA5E9F36E973}"/>
              </a:ext>
            </a:extLst>
          </p:cNvPr>
          <p:cNvSpPr txBox="1"/>
          <p:nvPr/>
        </p:nvSpPr>
        <p:spPr>
          <a:xfrm>
            <a:off x="7037667" y="2859530"/>
            <a:ext cx="431709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buClr>
                <a:srgbClr val="D3B257"/>
              </a:buClr>
              <a:buFont typeface="Wingdings,Sans-Serif"/>
              <a:buChar char="q"/>
            </a:pPr>
            <a:r>
              <a:rPr lang="en-US" sz="2000" baseline="0">
                <a:latin typeface="Fira Sans"/>
                <a:ea typeface="Arial"/>
                <a:cs typeface="Arial"/>
              </a:rPr>
              <a:t>Transformation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Inclusive Systems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Collaborative/Co-Creative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Leadership Teams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Agents of Change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School-Wide Support/Prevention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Assets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Multiple Perspectives </a:t>
            </a:r>
            <a:r>
              <a:rPr lang="en-US" sz="2000">
                <a:latin typeface="Fira Sans"/>
                <a:ea typeface="Arial"/>
                <a:cs typeface="Arial"/>
              </a:rPr>
              <a:t>​</a:t>
            </a:r>
          </a:p>
          <a:p>
            <a:pPr marL="228600" lvl="0" indent="-228600" rtl="0">
              <a:buClr>
                <a:srgbClr val="D3B257"/>
              </a:buClr>
              <a:buFont typeface="Wingdings,Sans-Serif"/>
              <a:buChar char="q"/>
            </a:pPr>
            <a:r>
              <a:rPr lang="en-US" sz="2000" baseline="0">
                <a:latin typeface="Fira Sans"/>
                <a:ea typeface="Arial"/>
                <a:cs typeface="Arial"/>
              </a:rPr>
              <a:t>Cultural Proficiency Practices </a:t>
            </a:r>
            <a:r>
              <a:rPr lang="en-US" sz="2000">
                <a:latin typeface="Fira Sans"/>
                <a:ea typeface="Arial"/>
                <a:cs typeface="Arial"/>
              </a:rPr>
              <a:t>​</a:t>
            </a:r>
            <a:endParaRPr lang="en-US" sz="2000">
              <a:cs typeface="Arial"/>
            </a:endParaRPr>
          </a:p>
        </p:txBody>
      </p:sp>
    </p:spTree>
    <p:extLst>
      <p:ext uri="{BB962C8B-B14F-4D97-AF65-F5344CB8AC3E}">
        <p14:creationId xmlns:p14="http://schemas.microsoft.com/office/powerpoint/2010/main" val="357314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1592339" cy="1339369"/>
          </a:xfrm>
        </p:spPr>
        <p:txBody>
          <a:bodyPr>
            <a:normAutofit/>
          </a:bodyPr>
          <a:lstStyle/>
          <a:p>
            <a:r>
              <a:rPr lang="en-US" dirty="0"/>
              <a:t>Activity: The Culture of Schooling</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51263" y="2230415"/>
            <a:ext cx="10502537" cy="2442755"/>
          </a:xfrm>
        </p:spPr>
        <p:txBody>
          <a:bodyPr>
            <a:normAutofit lnSpcReduction="10000"/>
          </a:bodyPr>
          <a:lstStyle/>
          <a:p>
            <a:pPr marL="0" indent="0" algn="ctr" defTabSz="914400" fontAlgn="base">
              <a:spcBef>
                <a:spcPts val="600"/>
              </a:spcBef>
              <a:spcAft>
                <a:spcPts val="600"/>
              </a:spcAft>
              <a:buNone/>
              <a:defRPr/>
            </a:pPr>
            <a:endParaRPr lang="en-US" sz="2000">
              <a:solidFill>
                <a:prstClr val="black"/>
              </a:solidFill>
              <a:latin typeface="Fira Sans" panose="020B0503050000020004" pitchFamily="34" charset="0"/>
            </a:endParaRPr>
          </a:p>
          <a:p>
            <a:pPr marL="0" indent="0" defTabSz="914400" fontAlgn="base">
              <a:spcBef>
                <a:spcPct val="0"/>
              </a:spcBef>
              <a:spcAft>
                <a:spcPct val="0"/>
              </a:spcAft>
              <a:buNone/>
              <a:defRPr/>
            </a:pPr>
            <a:r>
              <a:rPr lang="en-US" sz="2000">
                <a:solidFill>
                  <a:prstClr val="black"/>
                </a:solidFill>
                <a:latin typeface="Fira Sans" panose="020B0503050000020004" pitchFamily="34" charset="0"/>
              </a:rPr>
              <a:t>1. 	Compare and contrast one of the following 20</a:t>
            </a:r>
            <a:r>
              <a:rPr lang="en-US" sz="2000" baseline="30000">
                <a:solidFill>
                  <a:prstClr val="black"/>
                </a:solidFill>
                <a:latin typeface="Fira Sans" panose="020B0503050000020004" pitchFamily="34" charset="0"/>
              </a:rPr>
              <a:t>th</a:t>
            </a:r>
            <a:r>
              <a:rPr lang="en-US" sz="2000">
                <a:solidFill>
                  <a:prstClr val="black"/>
                </a:solidFill>
                <a:latin typeface="Fira Sans" panose="020B0503050000020004" pitchFamily="34" charset="0"/>
              </a:rPr>
              <a:t> and 21</a:t>
            </a:r>
            <a:r>
              <a:rPr lang="en-US" sz="2000" baseline="30000">
                <a:solidFill>
                  <a:prstClr val="black"/>
                </a:solidFill>
                <a:latin typeface="Fira Sans" panose="020B0503050000020004" pitchFamily="34" charset="0"/>
              </a:rPr>
              <a:t>st</a:t>
            </a:r>
            <a:r>
              <a:rPr lang="en-US" sz="2000">
                <a:solidFill>
                  <a:prstClr val="black"/>
                </a:solidFill>
                <a:latin typeface="Fira Sans" panose="020B0503050000020004" pitchFamily="34" charset="0"/>
              </a:rPr>
              <a:t> century culture of 	schooling aspects:</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r>
              <a:rPr lang="en-US">
                <a:solidFill>
                  <a:prstClr val="black"/>
                </a:solidFill>
                <a:latin typeface="Fira Sans" panose="020B0503050000020004" pitchFamily="34" charset="0"/>
              </a:rPr>
              <a:t>Factory Model vs. Inclusive System</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r>
              <a:rPr lang="en-US">
                <a:solidFill>
                  <a:prstClr val="black"/>
                </a:solidFill>
                <a:latin typeface="Fira Sans" panose="020B0503050000020004" pitchFamily="34" charset="0"/>
              </a:rPr>
              <a:t>Top Down vs. Collaborative/Co-Creative</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r>
              <a:rPr lang="en-US">
                <a:solidFill>
                  <a:prstClr val="black"/>
                </a:solidFill>
                <a:latin typeface="Fira Sans" panose="020B0503050000020004" pitchFamily="34" charset="0"/>
              </a:rPr>
              <a:t>Gatekeepers vs. Agents of Change</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r>
              <a:rPr lang="en-US">
                <a:solidFill>
                  <a:prstClr val="black"/>
                </a:solidFill>
                <a:latin typeface="Fira Sans" panose="020B0503050000020004" pitchFamily="34" charset="0"/>
              </a:rPr>
              <a:t>Intervention Programs vs. School Wide Support/Prevention</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r>
              <a:rPr lang="en-US">
                <a:solidFill>
                  <a:prstClr val="black"/>
                </a:solidFill>
                <a:latin typeface="Fira Sans" panose="020B0503050000020004" pitchFamily="34" charset="0"/>
              </a:rPr>
              <a:t>Deficits vs. Assets</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r>
              <a:rPr lang="en-US">
                <a:solidFill>
                  <a:prstClr val="black"/>
                </a:solidFill>
                <a:latin typeface="Fira Sans" panose="020B0503050000020004" pitchFamily="34" charset="0"/>
              </a:rPr>
              <a:t>“Old School” vs. Multiple Perspectives</a:t>
            </a:r>
          </a:p>
          <a:p>
            <a:pPr marL="1257300" lvl="2" indent="-342900" defTabSz="914400" fontAlgn="base">
              <a:spcBef>
                <a:spcPct val="0"/>
              </a:spcBef>
              <a:spcAft>
                <a:spcPct val="0"/>
              </a:spcAft>
              <a:buClr>
                <a:srgbClr val="D3B257"/>
              </a:buClr>
              <a:buSzPct val="100000"/>
              <a:buFont typeface="Wingdings" panose="05000000000000000000" pitchFamily="2" charset="2"/>
              <a:buChar char="q"/>
              <a:defRPr/>
            </a:pPr>
            <a:endParaRPr lang="en-US">
              <a:solidFill>
                <a:prstClr val="black"/>
              </a:solidFill>
              <a:latin typeface="Fira Sans" panose="020B0503050000020004" pitchFamily="34" charset="0"/>
            </a:endParaRPr>
          </a:p>
          <a:p>
            <a:pPr marL="0" indent="0">
              <a:buNone/>
            </a:pPr>
            <a:endParaRPr lang="en-US"/>
          </a:p>
        </p:txBody>
      </p:sp>
      <p:sp>
        <p:nvSpPr>
          <p:cNvPr id="5" name="TextBox 4">
            <a:extLst>
              <a:ext uri="{FF2B5EF4-FFF2-40B4-BE49-F238E27FC236}">
                <a16:creationId xmlns:a16="http://schemas.microsoft.com/office/drawing/2014/main" id="{DEC25D53-C9E0-FBE9-9BAC-E5E7CF07B8A0}"/>
              </a:ext>
            </a:extLst>
          </p:cNvPr>
          <p:cNvSpPr txBox="1"/>
          <p:nvPr/>
        </p:nvSpPr>
        <p:spPr>
          <a:xfrm>
            <a:off x="838200" y="4560724"/>
            <a:ext cx="10369731" cy="984885"/>
          </a:xfrm>
          <a:prstGeom prst="rect">
            <a:avLst/>
          </a:prstGeom>
          <a:noFill/>
        </p:spPr>
        <p:txBody>
          <a:bodyPr wrap="square" rtlCol="0">
            <a:spAutoFit/>
          </a:bodyPr>
          <a:lstStyle/>
          <a:p>
            <a:r>
              <a:rPr lang="en-US" sz="2000"/>
              <a:t>2. 	</a:t>
            </a:r>
            <a:r>
              <a:rPr lang="en-US" sz="2000">
                <a:solidFill>
                  <a:prstClr val="black"/>
                </a:solidFill>
                <a:latin typeface="Fira Sans" panose="020B0503050000020004" pitchFamily="34" charset="0"/>
              </a:rPr>
              <a:t>Identify the pros and cons of the 20</a:t>
            </a:r>
            <a:r>
              <a:rPr lang="en-US" sz="2000" baseline="30000">
                <a:solidFill>
                  <a:prstClr val="black"/>
                </a:solidFill>
                <a:latin typeface="Fira Sans" panose="020B0503050000020004" pitchFamily="34" charset="0"/>
              </a:rPr>
              <a:t>th</a:t>
            </a:r>
            <a:r>
              <a:rPr lang="en-US" sz="2000">
                <a:solidFill>
                  <a:prstClr val="black"/>
                </a:solidFill>
                <a:latin typeface="Fira Sans" panose="020B0503050000020004" pitchFamily="34" charset="0"/>
              </a:rPr>
              <a:t> and 21</a:t>
            </a:r>
            <a:r>
              <a:rPr lang="en-US" sz="2000" baseline="30000">
                <a:solidFill>
                  <a:prstClr val="black"/>
                </a:solidFill>
                <a:latin typeface="Fira Sans" panose="020B0503050000020004" pitchFamily="34" charset="0"/>
              </a:rPr>
              <a:t>st</a:t>
            </a:r>
            <a:r>
              <a:rPr lang="en-US" sz="2000">
                <a:solidFill>
                  <a:prstClr val="black"/>
                </a:solidFill>
                <a:latin typeface="Fira Sans" panose="020B0503050000020004" pitchFamily="34" charset="0"/>
              </a:rPr>
              <a:t> century culture of schooling 	aspects they have chosen. </a:t>
            </a:r>
          </a:p>
          <a:p>
            <a:r>
              <a:rPr lang="en-US"/>
              <a:t> </a:t>
            </a:r>
          </a:p>
        </p:txBody>
      </p:sp>
      <p:sp>
        <p:nvSpPr>
          <p:cNvPr id="7" name="TextBox 6">
            <a:extLst>
              <a:ext uri="{FF2B5EF4-FFF2-40B4-BE49-F238E27FC236}">
                <a16:creationId xmlns:a16="http://schemas.microsoft.com/office/drawing/2014/main" id="{C7370B23-9A4A-DDFF-81F8-59A4EF504965}"/>
              </a:ext>
            </a:extLst>
          </p:cNvPr>
          <p:cNvSpPr txBox="1"/>
          <p:nvPr/>
        </p:nvSpPr>
        <p:spPr>
          <a:xfrm>
            <a:off x="838200" y="5189392"/>
            <a:ext cx="9181011" cy="1292662"/>
          </a:xfrm>
          <a:prstGeom prst="rect">
            <a:avLst/>
          </a:prstGeom>
          <a:noFill/>
        </p:spPr>
        <p:txBody>
          <a:bodyPr wrap="square" rtlCol="0">
            <a:spAutoFit/>
          </a:bodyPr>
          <a:lstStyle/>
          <a:p>
            <a:r>
              <a:rPr lang="en-US" sz="2000"/>
              <a:t>3. 	</a:t>
            </a:r>
            <a:r>
              <a:rPr lang="en-US" sz="2000">
                <a:solidFill>
                  <a:prstClr val="black"/>
                </a:solidFill>
                <a:latin typeface="Fira Sans" panose="020B0503050000020004" pitchFamily="34" charset="0"/>
              </a:rPr>
              <a:t>Determine if your building (administrator), classroom 	(teacher/others) or office (counselors, nurses, etc.) represents 20</a:t>
            </a:r>
            <a:r>
              <a:rPr lang="en-US" sz="2000" baseline="30000">
                <a:solidFill>
                  <a:prstClr val="black"/>
                </a:solidFill>
                <a:latin typeface="Fira Sans" panose="020B0503050000020004" pitchFamily="34" charset="0"/>
              </a:rPr>
              <a:t>th</a:t>
            </a:r>
            <a:r>
              <a:rPr lang="en-US" sz="2000">
                <a:solidFill>
                  <a:prstClr val="black"/>
                </a:solidFill>
                <a:latin typeface="Fira Sans" panose="020B0503050000020004" pitchFamily="34" charset="0"/>
              </a:rPr>
              <a:t> or 	21</a:t>
            </a:r>
            <a:r>
              <a:rPr lang="en-US" sz="2000" baseline="30000">
                <a:solidFill>
                  <a:prstClr val="black"/>
                </a:solidFill>
                <a:latin typeface="Fira Sans" panose="020B0503050000020004" pitchFamily="34" charset="0"/>
              </a:rPr>
              <a:t>st</a:t>
            </a:r>
            <a:r>
              <a:rPr lang="en-US" sz="2000">
                <a:solidFill>
                  <a:prstClr val="black"/>
                </a:solidFill>
                <a:latin typeface="Fira Sans" panose="020B0503050000020004" pitchFamily="34" charset="0"/>
              </a:rPr>
              <a:t> century culture of schooling. </a:t>
            </a:r>
          </a:p>
          <a:p>
            <a:endParaRPr lang="en-US"/>
          </a:p>
        </p:txBody>
      </p:sp>
    </p:spTree>
    <p:extLst>
      <p:ext uri="{BB962C8B-B14F-4D97-AF65-F5344CB8AC3E}">
        <p14:creationId xmlns:p14="http://schemas.microsoft.com/office/powerpoint/2010/main" val="387080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r>
              <a:rPr lang="en-US">
                <a:latin typeface="Fira Sans" panose="020B0503050000020004" pitchFamily="34" charset="0"/>
              </a:rPr>
              <a:t>Full Session Outline</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p:txBody>
          <a:bodyPr/>
          <a:lstStyle/>
          <a:p>
            <a:pPr>
              <a:buClr>
                <a:srgbClr val="D3B257"/>
              </a:buClr>
              <a:buSzPct val="100000"/>
              <a:buFont typeface="Wingdings" panose="05000000000000000000" pitchFamily="2" charset="2"/>
              <a:buChar char="q"/>
            </a:pPr>
            <a:r>
              <a:rPr lang="en-US" altLang="en-US" sz="2800">
                <a:latin typeface="Fira Sans" panose="020B0503050000020004" pitchFamily="34" charset="0"/>
              </a:rPr>
              <a:t>Introduction</a:t>
            </a:r>
          </a:p>
          <a:p>
            <a:pPr>
              <a:buClr>
                <a:srgbClr val="D3B257"/>
              </a:buClr>
              <a:buSzPct val="100000"/>
              <a:buFont typeface="Wingdings" panose="05000000000000000000" pitchFamily="2" charset="2"/>
              <a:buChar char="q"/>
            </a:pPr>
            <a:r>
              <a:rPr lang="en-US" altLang="en-US" sz="2800">
                <a:latin typeface="Fira Sans" panose="020B0503050000020004" pitchFamily="34" charset="0"/>
              </a:rPr>
              <a:t>Your Perspective</a:t>
            </a:r>
          </a:p>
          <a:p>
            <a:pPr>
              <a:buClr>
                <a:srgbClr val="D3B257"/>
              </a:buClr>
              <a:buSzPct val="100000"/>
              <a:buFont typeface="Wingdings" panose="05000000000000000000" pitchFamily="2" charset="2"/>
              <a:buChar char="q"/>
            </a:pPr>
            <a:r>
              <a:rPr lang="en-US" altLang="en-US" sz="2800">
                <a:latin typeface="Fira Sans" panose="020B0503050000020004" pitchFamily="34" charset="0"/>
              </a:rPr>
              <a:t>Terms</a:t>
            </a:r>
          </a:p>
          <a:p>
            <a:pPr>
              <a:buClr>
                <a:srgbClr val="D3B257"/>
              </a:buClr>
              <a:buSzPct val="100000"/>
              <a:buFont typeface="Wingdings" panose="05000000000000000000" pitchFamily="2" charset="2"/>
              <a:buChar char="q"/>
            </a:pPr>
            <a:r>
              <a:rPr lang="en-US" altLang="en-US" sz="2800">
                <a:latin typeface="Fira Sans" panose="020B0503050000020004" pitchFamily="34" charset="0"/>
              </a:rPr>
              <a:t>Multicultural Education</a:t>
            </a:r>
          </a:p>
          <a:p>
            <a:pPr>
              <a:buClr>
                <a:srgbClr val="D3B257"/>
              </a:buClr>
              <a:buSzPct val="100000"/>
              <a:buFont typeface="Wingdings" panose="05000000000000000000" pitchFamily="2" charset="2"/>
              <a:buChar char="q"/>
            </a:pPr>
            <a:r>
              <a:rPr lang="en-US" altLang="en-US" sz="2800">
                <a:latin typeface="Fira Sans" panose="020B0503050000020004" pitchFamily="34" charset="0"/>
              </a:rPr>
              <a:t>Cultural Responsiveness</a:t>
            </a:r>
          </a:p>
          <a:p>
            <a:pPr>
              <a:buClr>
                <a:srgbClr val="D3B257"/>
              </a:buClr>
              <a:buSzPct val="100000"/>
              <a:buFont typeface="Wingdings" panose="05000000000000000000" pitchFamily="2" charset="2"/>
              <a:buChar char="q"/>
            </a:pPr>
            <a:r>
              <a:rPr lang="en-US" altLang="en-US" sz="2800">
                <a:latin typeface="Fira Sans" panose="020B0503050000020004" pitchFamily="34" charset="0"/>
              </a:rPr>
              <a:t>Closing Reflection</a:t>
            </a:r>
          </a:p>
          <a:p>
            <a:endParaRPr lang="en-US"/>
          </a:p>
        </p:txBody>
      </p:sp>
      <p:sp>
        <p:nvSpPr>
          <p:cNvPr id="4" name="TextBox 3">
            <a:extLst>
              <a:ext uri="{FF2B5EF4-FFF2-40B4-BE49-F238E27FC236}">
                <a16:creationId xmlns:a16="http://schemas.microsoft.com/office/drawing/2014/main" id="{4CEBD2D6-46DF-F128-CAB2-AD7A5D884348}"/>
              </a:ext>
            </a:extLst>
          </p:cNvPr>
          <p:cNvSpPr txBox="1"/>
          <p:nvPr/>
        </p:nvSpPr>
        <p:spPr>
          <a:xfrm>
            <a:off x="9952382" y="6356350"/>
            <a:ext cx="1172116" cy="369332"/>
          </a:xfrm>
          <a:prstGeom prst="rect">
            <a:avLst/>
          </a:prstGeom>
          <a:noFill/>
        </p:spPr>
        <p:txBody>
          <a:bodyPr wrap="none" rtlCol="0">
            <a:spAutoFit/>
          </a:bodyPr>
          <a:lstStyle/>
          <a:p>
            <a:r>
              <a:rPr lang="en-US" dirty="0">
                <a:solidFill>
                  <a:schemeClr val="accent4">
                    <a:lumMod val="50000"/>
                  </a:schemeClr>
                </a:solidFill>
                <a:hlinkClick r:id="rId3"/>
              </a:rPr>
              <a:t>Handouts</a:t>
            </a:r>
            <a:endParaRPr lang="en-US" dirty="0">
              <a:solidFill>
                <a:schemeClr val="accent4">
                  <a:lumMod val="50000"/>
                </a:schemeClr>
              </a:solidFill>
            </a:endParaRPr>
          </a:p>
        </p:txBody>
      </p:sp>
    </p:spTree>
    <p:extLst>
      <p:ext uri="{BB962C8B-B14F-4D97-AF65-F5344CB8AC3E}">
        <p14:creationId xmlns:p14="http://schemas.microsoft.com/office/powerpoint/2010/main" val="103704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0F57EAB-6816-30D3-88AB-9D26092FFC36}"/>
              </a:ext>
            </a:extLst>
          </p:cNvPr>
          <p:cNvGrpSpPr>
            <a:grpSpLocks/>
          </p:cNvGrpSpPr>
          <p:nvPr/>
        </p:nvGrpSpPr>
        <p:grpSpPr bwMode="auto">
          <a:xfrm>
            <a:off x="1237892" y="1553098"/>
            <a:ext cx="8347449" cy="4577718"/>
            <a:chOff x="0" y="1945"/>
            <a:chExt cx="14400" cy="8856"/>
          </a:xfrm>
        </p:grpSpPr>
        <p:grpSp>
          <p:nvGrpSpPr>
            <p:cNvPr id="5" name="Group 8">
              <a:extLst>
                <a:ext uri="{FF2B5EF4-FFF2-40B4-BE49-F238E27FC236}">
                  <a16:creationId xmlns:a16="http://schemas.microsoft.com/office/drawing/2014/main" id="{7AF5A11F-3517-CBDD-6FEC-3D8DA801A9D9}"/>
                </a:ext>
              </a:extLst>
            </p:cNvPr>
            <p:cNvGrpSpPr>
              <a:grpSpLocks/>
            </p:cNvGrpSpPr>
            <p:nvPr/>
          </p:nvGrpSpPr>
          <p:grpSpPr bwMode="auto">
            <a:xfrm>
              <a:off x="0" y="2448"/>
              <a:ext cx="14400" cy="8353"/>
              <a:chOff x="0" y="2448"/>
              <a:chExt cx="14400" cy="8353"/>
            </a:xfrm>
          </p:grpSpPr>
          <p:sp>
            <p:nvSpPr>
              <p:cNvPr id="18" name="Freeform 9">
                <a:extLst>
                  <a:ext uri="{FF2B5EF4-FFF2-40B4-BE49-F238E27FC236}">
                    <a16:creationId xmlns:a16="http://schemas.microsoft.com/office/drawing/2014/main" id="{92F7D0C6-F6E2-7660-4F99-470EF126068D}"/>
                  </a:ext>
                </a:extLst>
              </p:cNvPr>
              <p:cNvSpPr>
                <a:spLocks/>
              </p:cNvSpPr>
              <p:nvPr/>
            </p:nvSpPr>
            <p:spPr bwMode="auto">
              <a:xfrm>
                <a:off x="0" y="2448"/>
                <a:ext cx="14400" cy="8353"/>
              </a:xfrm>
              <a:custGeom>
                <a:avLst/>
                <a:gdLst/>
                <a:ahLst/>
                <a:cxnLst>
                  <a:cxn ang="0">
                    <a:pos x="0" y="8352"/>
                  </a:cxn>
                  <a:cxn ang="0">
                    <a:pos x="14400" y="8352"/>
                  </a:cxn>
                  <a:cxn ang="0">
                    <a:pos x="14400" y="0"/>
                  </a:cxn>
                  <a:cxn ang="0">
                    <a:pos x="0" y="0"/>
                  </a:cxn>
                  <a:cxn ang="0">
                    <a:pos x="0" y="8352"/>
                  </a:cxn>
                </a:cxnLst>
                <a:rect l="0" t="0" r="r" b="b"/>
                <a:pathLst>
                  <a:path w="14400" h="8353">
                    <a:moveTo>
                      <a:pt x="0" y="8352"/>
                    </a:moveTo>
                    <a:lnTo>
                      <a:pt x="14400" y="8352"/>
                    </a:lnTo>
                    <a:lnTo>
                      <a:pt x="14400" y="0"/>
                    </a:lnTo>
                    <a:lnTo>
                      <a:pt x="0" y="0"/>
                    </a:lnTo>
                    <a:lnTo>
                      <a:pt x="0" y="8352"/>
                    </a:lnTo>
                    <a:close/>
                  </a:path>
                </a:pathLst>
              </a:custGeom>
              <a:solidFill>
                <a:srgbClr val="DDE9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10">
              <a:extLst>
                <a:ext uri="{FF2B5EF4-FFF2-40B4-BE49-F238E27FC236}">
                  <a16:creationId xmlns:a16="http://schemas.microsoft.com/office/drawing/2014/main" id="{AA76C335-D40B-8BFF-D6E3-048E06FDB05F}"/>
                </a:ext>
              </a:extLst>
            </p:cNvPr>
            <p:cNvGrpSpPr>
              <a:grpSpLocks/>
            </p:cNvGrpSpPr>
            <p:nvPr/>
          </p:nvGrpSpPr>
          <p:grpSpPr bwMode="auto">
            <a:xfrm>
              <a:off x="0" y="1945"/>
              <a:ext cx="14400" cy="503"/>
              <a:chOff x="0" y="1945"/>
              <a:chExt cx="14400" cy="503"/>
            </a:xfrm>
          </p:grpSpPr>
          <p:sp>
            <p:nvSpPr>
              <p:cNvPr id="17" name="Freeform 11">
                <a:extLst>
                  <a:ext uri="{FF2B5EF4-FFF2-40B4-BE49-F238E27FC236}">
                    <a16:creationId xmlns:a16="http://schemas.microsoft.com/office/drawing/2014/main" id="{EEE62B94-2DD5-5BF3-D2D4-88E4A97C2A32}"/>
                  </a:ext>
                </a:extLst>
              </p:cNvPr>
              <p:cNvSpPr>
                <a:spLocks/>
              </p:cNvSpPr>
              <p:nvPr/>
            </p:nvSpPr>
            <p:spPr bwMode="auto">
              <a:xfrm>
                <a:off x="0" y="1945"/>
                <a:ext cx="14400" cy="503"/>
              </a:xfrm>
              <a:custGeom>
                <a:avLst/>
                <a:gdLst/>
                <a:ahLst/>
                <a:cxnLst>
                  <a:cxn ang="0">
                    <a:pos x="0" y="503"/>
                  </a:cxn>
                  <a:cxn ang="0">
                    <a:pos x="14400" y="503"/>
                  </a:cxn>
                  <a:cxn ang="0">
                    <a:pos x="14400" y="0"/>
                  </a:cxn>
                  <a:cxn ang="0">
                    <a:pos x="0" y="0"/>
                  </a:cxn>
                  <a:cxn ang="0">
                    <a:pos x="0" y="503"/>
                  </a:cxn>
                </a:cxnLst>
                <a:rect l="0" t="0" r="r" b="b"/>
                <a:pathLst>
                  <a:path w="14400" h="503">
                    <a:moveTo>
                      <a:pt x="0" y="503"/>
                    </a:moveTo>
                    <a:lnTo>
                      <a:pt x="14400" y="503"/>
                    </a:lnTo>
                    <a:lnTo>
                      <a:pt x="14400" y="0"/>
                    </a:lnTo>
                    <a:lnTo>
                      <a:pt x="0" y="0"/>
                    </a:lnTo>
                    <a:lnTo>
                      <a:pt x="0" y="5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2">
              <a:extLst>
                <a:ext uri="{FF2B5EF4-FFF2-40B4-BE49-F238E27FC236}">
                  <a16:creationId xmlns:a16="http://schemas.microsoft.com/office/drawing/2014/main" id="{699CF99A-235D-5314-6453-C8CC4C0C3C8D}"/>
                </a:ext>
              </a:extLst>
            </p:cNvPr>
            <p:cNvGrpSpPr>
              <a:grpSpLocks/>
            </p:cNvGrpSpPr>
            <p:nvPr/>
          </p:nvGrpSpPr>
          <p:grpSpPr bwMode="auto">
            <a:xfrm>
              <a:off x="0" y="2015"/>
              <a:ext cx="840" cy="360"/>
              <a:chOff x="0" y="2015"/>
              <a:chExt cx="840" cy="360"/>
            </a:xfrm>
          </p:grpSpPr>
          <p:sp>
            <p:nvSpPr>
              <p:cNvPr id="16" name="Freeform 16">
                <a:extLst>
                  <a:ext uri="{FF2B5EF4-FFF2-40B4-BE49-F238E27FC236}">
                    <a16:creationId xmlns:a16="http://schemas.microsoft.com/office/drawing/2014/main" id="{102BFBF6-86D7-0EFE-C1F0-50A59CE6E0A7}"/>
                  </a:ext>
                </a:extLst>
              </p:cNvPr>
              <p:cNvSpPr>
                <a:spLocks/>
              </p:cNvSpPr>
              <p:nvPr/>
            </p:nvSpPr>
            <p:spPr bwMode="auto">
              <a:xfrm>
                <a:off x="0" y="2015"/>
                <a:ext cx="840" cy="360"/>
              </a:xfrm>
              <a:custGeom>
                <a:avLst/>
                <a:gdLst/>
                <a:ahLst/>
                <a:cxnLst>
                  <a:cxn ang="0">
                    <a:pos x="0" y="360"/>
                  </a:cxn>
                  <a:cxn ang="0">
                    <a:pos x="840" y="360"/>
                  </a:cxn>
                  <a:cxn ang="0">
                    <a:pos x="840" y="0"/>
                  </a:cxn>
                  <a:cxn ang="0">
                    <a:pos x="0" y="0"/>
                  </a:cxn>
                  <a:cxn ang="0">
                    <a:pos x="0" y="360"/>
                  </a:cxn>
                </a:cxnLst>
                <a:rect l="0" t="0" r="r" b="b"/>
                <a:pathLst>
                  <a:path w="840" h="360">
                    <a:moveTo>
                      <a:pt x="0" y="360"/>
                    </a:moveTo>
                    <a:lnTo>
                      <a:pt x="840" y="360"/>
                    </a:lnTo>
                    <a:lnTo>
                      <a:pt x="840" y="0"/>
                    </a:lnTo>
                    <a:lnTo>
                      <a:pt x="0" y="0"/>
                    </a:lnTo>
                    <a:lnTo>
                      <a:pt x="0" y="360"/>
                    </a:lnTo>
                    <a:close/>
                  </a:path>
                </a:pathLst>
              </a:custGeom>
              <a:solidFill>
                <a:srgbClr val="9FB8C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
              <a:extLst>
                <a:ext uri="{FF2B5EF4-FFF2-40B4-BE49-F238E27FC236}">
                  <a16:creationId xmlns:a16="http://schemas.microsoft.com/office/drawing/2014/main" id="{DCC397A8-9674-C9F0-DDCE-46FC4B739D72}"/>
                </a:ext>
              </a:extLst>
            </p:cNvPr>
            <p:cNvGrpSpPr>
              <a:grpSpLocks/>
            </p:cNvGrpSpPr>
            <p:nvPr/>
          </p:nvGrpSpPr>
          <p:grpSpPr bwMode="auto">
            <a:xfrm>
              <a:off x="914" y="2015"/>
              <a:ext cx="13486" cy="8785"/>
              <a:chOff x="914" y="2015"/>
              <a:chExt cx="13486" cy="8785"/>
            </a:xfrm>
          </p:grpSpPr>
          <p:sp>
            <p:nvSpPr>
              <p:cNvPr id="9" name="Freeform 15">
                <a:extLst>
                  <a:ext uri="{FF2B5EF4-FFF2-40B4-BE49-F238E27FC236}">
                    <a16:creationId xmlns:a16="http://schemas.microsoft.com/office/drawing/2014/main" id="{67A9A2AD-3606-47C0-9DDD-9C3419EBBD4F}"/>
                  </a:ext>
                </a:extLst>
              </p:cNvPr>
              <p:cNvSpPr>
                <a:spLocks/>
              </p:cNvSpPr>
              <p:nvPr/>
            </p:nvSpPr>
            <p:spPr bwMode="auto">
              <a:xfrm>
                <a:off x="930" y="2015"/>
                <a:ext cx="13470" cy="360"/>
              </a:xfrm>
              <a:custGeom>
                <a:avLst/>
                <a:gdLst/>
                <a:ahLst/>
                <a:cxnLst>
                  <a:cxn ang="0">
                    <a:pos x="0" y="360"/>
                  </a:cxn>
                  <a:cxn ang="0">
                    <a:pos x="13470" y="360"/>
                  </a:cxn>
                  <a:cxn ang="0">
                    <a:pos x="13470" y="0"/>
                  </a:cxn>
                  <a:cxn ang="0">
                    <a:pos x="0" y="0"/>
                  </a:cxn>
                  <a:cxn ang="0">
                    <a:pos x="0" y="360"/>
                  </a:cxn>
                </a:cxnLst>
                <a:rect l="0" t="0" r="r" b="b"/>
                <a:pathLst>
                  <a:path w="13470" h="360">
                    <a:moveTo>
                      <a:pt x="0" y="360"/>
                    </a:moveTo>
                    <a:lnTo>
                      <a:pt x="13470" y="360"/>
                    </a:lnTo>
                    <a:lnTo>
                      <a:pt x="13470" y="0"/>
                    </a:lnTo>
                    <a:lnTo>
                      <a:pt x="0" y="0"/>
                    </a:lnTo>
                    <a:lnTo>
                      <a:pt x="0" y="360"/>
                    </a:lnTo>
                    <a:close/>
                  </a:path>
                </a:pathLst>
              </a:custGeom>
              <a:solidFill>
                <a:srgbClr val="717BA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 name="Picture 16">
                <a:extLst>
                  <a:ext uri="{FF2B5EF4-FFF2-40B4-BE49-F238E27FC236}">
                    <a16:creationId xmlns:a16="http://schemas.microsoft.com/office/drawing/2014/main" id="{87BE3B97-C746-EE43-07E4-1C78D4C35922}"/>
                  </a:ext>
                </a:extLst>
              </p:cNvPr>
              <p:cNvPicPr>
                <a:picLocks noChangeAspect="1" noChangeArrowheads="1"/>
              </p:cNvPicPr>
              <p:nvPr/>
            </p:nvPicPr>
            <p:blipFill>
              <a:blip r:embed="rId3" cstate="print"/>
              <a:srcRect/>
              <a:stretch>
                <a:fillRect/>
              </a:stretch>
            </p:blipFill>
            <p:spPr bwMode="auto">
              <a:xfrm>
                <a:off x="7397" y="8599"/>
                <a:ext cx="6276" cy="2201"/>
              </a:xfrm>
              <a:prstGeom prst="rect">
                <a:avLst/>
              </a:prstGeom>
              <a:noFill/>
              <a:ln w="9525">
                <a:noFill/>
                <a:miter lim="800000"/>
                <a:headEnd/>
                <a:tailEnd/>
              </a:ln>
            </p:spPr>
          </p:pic>
          <p:pic>
            <p:nvPicPr>
              <p:cNvPr id="11" name="Picture 17">
                <a:extLst>
                  <a:ext uri="{FF2B5EF4-FFF2-40B4-BE49-F238E27FC236}">
                    <a16:creationId xmlns:a16="http://schemas.microsoft.com/office/drawing/2014/main" id="{C206C0CA-ABBB-2FA7-EA18-57780950E22C}"/>
                  </a:ext>
                </a:extLst>
              </p:cNvPr>
              <p:cNvPicPr>
                <a:picLocks noChangeAspect="1" noChangeArrowheads="1"/>
              </p:cNvPicPr>
              <p:nvPr/>
            </p:nvPicPr>
            <p:blipFill>
              <a:blip r:embed="rId4" cstate="print"/>
              <a:srcRect/>
              <a:stretch>
                <a:fillRect/>
              </a:stretch>
            </p:blipFill>
            <p:spPr bwMode="auto">
              <a:xfrm>
                <a:off x="7394" y="4620"/>
                <a:ext cx="6281" cy="4286"/>
              </a:xfrm>
              <a:prstGeom prst="rect">
                <a:avLst/>
              </a:prstGeom>
              <a:noFill/>
              <a:ln w="9525">
                <a:noFill/>
                <a:miter lim="800000"/>
                <a:headEnd/>
                <a:tailEnd/>
              </a:ln>
            </p:spPr>
          </p:pic>
          <p:pic>
            <p:nvPicPr>
              <p:cNvPr id="12" name="Picture 18">
                <a:extLst>
                  <a:ext uri="{FF2B5EF4-FFF2-40B4-BE49-F238E27FC236}">
                    <a16:creationId xmlns:a16="http://schemas.microsoft.com/office/drawing/2014/main" id="{5CC41116-8749-1239-5C32-F955A69EF436}"/>
                  </a:ext>
                </a:extLst>
              </p:cNvPr>
              <p:cNvPicPr>
                <a:picLocks noChangeAspect="1" noChangeArrowheads="1"/>
              </p:cNvPicPr>
              <p:nvPr/>
            </p:nvPicPr>
            <p:blipFill>
              <a:blip r:embed="rId5" cstate="print"/>
              <a:srcRect/>
              <a:stretch>
                <a:fillRect/>
              </a:stretch>
            </p:blipFill>
            <p:spPr bwMode="auto">
              <a:xfrm>
                <a:off x="7560" y="4787"/>
                <a:ext cx="5951" cy="3954"/>
              </a:xfrm>
              <a:prstGeom prst="rect">
                <a:avLst/>
              </a:prstGeom>
              <a:noFill/>
              <a:ln w="9525">
                <a:noFill/>
                <a:miter lim="800000"/>
                <a:headEnd/>
                <a:tailEnd/>
              </a:ln>
            </p:spPr>
          </p:pic>
          <p:pic>
            <p:nvPicPr>
              <p:cNvPr id="13" name="Picture 19">
                <a:extLst>
                  <a:ext uri="{FF2B5EF4-FFF2-40B4-BE49-F238E27FC236}">
                    <a16:creationId xmlns:a16="http://schemas.microsoft.com/office/drawing/2014/main" id="{34F67859-AE2D-0A61-A7FC-AF4629D87CFE}"/>
                  </a:ext>
                </a:extLst>
              </p:cNvPr>
              <p:cNvPicPr>
                <a:picLocks noChangeAspect="1" noChangeArrowheads="1"/>
              </p:cNvPicPr>
              <p:nvPr/>
            </p:nvPicPr>
            <p:blipFill>
              <a:blip r:embed="rId6" cstate="print"/>
              <a:srcRect/>
              <a:stretch>
                <a:fillRect/>
              </a:stretch>
            </p:blipFill>
            <p:spPr bwMode="auto">
              <a:xfrm>
                <a:off x="917" y="8599"/>
                <a:ext cx="5597" cy="2201"/>
              </a:xfrm>
              <a:prstGeom prst="rect">
                <a:avLst/>
              </a:prstGeom>
              <a:noFill/>
              <a:ln w="9525">
                <a:noFill/>
                <a:miter lim="800000"/>
                <a:headEnd/>
                <a:tailEnd/>
              </a:ln>
            </p:spPr>
          </p:pic>
          <p:pic>
            <p:nvPicPr>
              <p:cNvPr id="14" name="Picture 20">
                <a:extLst>
                  <a:ext uri="{FF2B5EF4-FFF2-40B4-BE49-F238E27FC236}">
                    <a16:creationId xmlns:a16="http://schemas.microsoft.com/office/drawing/2014/main" id="{543677F6-C259-8E4A-3879-407EDF880526}"/>
                  </a:ext>
                </a:extLst>
              </p:cNvPr>
              <p:cNvPicPr>
                <a:picLocks noChangeAspect="1" noChangeArrowheads="1"/>
              </p:cNvPicPr>
              <p:nvPr/>
            </p:nvPicPr>
            <p:blipFill>
              <a:blip r:embed="rId7" cstate="print"/>
              <a:srcRect/>
              <a:stretch>
                <a:fillRect/>
              </a:stretch>
            </p:blipFill>
            <p:spPr bwMode="auto">
              <a:xfrm>
                <a:off x="914" y="4620"/>
                <a:ext cx="5604" cy="4286"/>
              </a:xfrm>
              <a:prstGeom prst="rect">
                <a:avLst/>
              </a:prstGeom>
              <a:noFill/>
              <a:ln w="9525">
                <a:noFill/>
                <a:miter lim="800000"/>
                <a:headEnd/>
                <a:tailEnd/>
              </a:ln>
            </p:spPr>
          </p:pic>
          <p:pic>
            <p:nvPicPr>
              <p:cNvPr id="15" name="Picture 21">
                <a:extLst>
                  <a:ext uri="{FF2B5EF4-FFF2-40B4-BE49-F238E27FC236}">
                    <a16:creationId xmlns:a16="http://schemas.microsoft.com/office/drawing/2014/main" id="{3973A6F1-D57B-577A-EC8C-EE9CB43CB9EB}"/>
                  </a:ext>
                </a:extLst>
              </p:cNvPr>
              <p:cNvPicPr>
                <a:picLocks noChangeAspect="1" noChangeArrowheads="1"/>
              </p:cNvPicPr>
              <p:nvPr/>
            </p:nvPicPr>
            <p:blipFill>
              <a:blip r:embed="rId8" cstate="print"/>
              <a:srcRect/>
              <a:stretch>
                <a:fillRect/>
              </a:stretch>
            </p:blipFill>
            <p:spPr bwMode="auto">
              <a:xfrm>
                <a:off x="1080" y="4787"/>
                <a:ext cx="5272" cy="3954"/>
              </a:xfrm>
              <a:prstGeom prst="rect">
                <a:avLst/>
              </a:prstGeom>
              <a:noFill/>
              <a:ln w="9525">
                <a:noFill/>
                <a:miter lim="800000"/>
                <a:headEnd/>
                <a:tailEnd/>
              </a:ln>
            </p:spPr>
          </p:pic>
        </p:grpSp>
      </p:grpSp>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81797"/>
            <a:ext cx="10515600" cy="1325563"/>
          </a:xfrm>
        </p:spPr>
        <p:txBody>
          <a:bodyPr>
            <a:normAutofit/>
          </a:bodyPr>
          <a:lstStyle/>
          <a:p>
            <a:r>
              <a:rPr lang="en-US" sz="3200">
                <a:latin typeface="Fira Sans" panose="020B0503050000020004" pitchFamily="34" charset="0"/>
              </a:rPr>
              <a:t>Multicultural Perspectives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38200" y="2142309"/>
            <a:ext cx="10515600" cy="4034654"/>
          </a:xfrm>
        </p:spPr>
        <p:txBody>
          <a:bodyPr/>
          <a:lstStyle/>
          <a:p>
            <a:pPr marL="457200" lvl="1" indent="0">
              <a:buNone/>
            </a:pPr>
            <a:r>
              <a:rPr lang="en-US"/>
              <a:t>	</a:t>
            </a:r>
          </a:p>
          <a:p>
            <a:pPr marL="457200" lvl="1" indent="0">
              <a:buNone/>
            </a:pPr>
            <a:r>
              <a:rPr lang="en-US"/>
              <a:t>	Windows				Mirrors</a:t>
            </a:r>
          </a:p>
        </p:txBody>
      </p:sp>
    </p:spTree>
    <p:extLst>
      <p:ext uri="{BB962C8B-B14F-4D97-AF65-F5344CB8AC3E}">
        <p14:creationId xmlns:p14="http://schemas.microsoft.com/office/powerpoint/2010/main" val="390999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4000">
                <a:latin typeface="Fira Sans" panose="020B0503050000020004" pitchFamily="34" charset="0"/>
              </a:rPr>
              <a:t>Activity: First Impressions: Who Are They?</a:t>
            </a:r>
          </a:p>
        </p:txBody>
      </p:sp>
      <p:pic>
        <p:nvPicPr>
          <p:cNvPr id="7" name="Picture 3">
            <a:extLst>
              <a:ext uri="{FF2B5EF4-FFF2-40B4-BE49-F238E27FC236}">
                <a16:creationId xmlns:a16="http://schemas.microsoft.com/office/drawing/2014/main" id="{D91EC69B-1D8E-43F0-1EB7-57091C5C67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888" t="2185" r="36363" b="48174"/>
          <a:stretch>
            <a:fillRect/>
          </a:stretch>
        </p:blipFill>
        <p:spPr bwMode="auto">
          <a:xfrm>
            <a:off x="1358537" y="2549468"/>
            <a:ext cx="3091495" cy="36274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159533-4C97-442A-B94B-C129F14B8BB0}"/>
              </a:ext>
            </a:extLst>
          </p:cNvPr>
          <p:cNvSpPr txBox="1"/>
          <p:nvPr/>
        </p:nvSpPr>
        <p:spPr>
          <a:xfrm>
            <a:off x="5068389" y="2637955"/>
            <a:ext cx="5081451" cy="2831544"/>
          </a:xfrm>
          <a:prstGeom prst="rect">
            <a:avLst/>
          </a:prstGeom>
          <a:noFill/>
        </p:spPr>
        <p:txBody>
          <a:bodyPr wrap="square" rtlCol="0">
            <a:spAutoFit/>
          </a:bodyPr>
          <a:lstStyle/>
          <a:p>
            <a:r>
              <a:rPr lang="en-US" sz="3200">
                <a:solidFill>
                  <a:prstClr val="black"/>
                </a:solidFill>
                <a:latin typeface="Fira Sans" panose="020B0503050000020004" pitchFamily="34" charset="0"/>
              </a:rPr>
              <a:t>Write down your thoughts and impressions regarding the individual or groups of individuals on the next eight slides.</a:t>
            </a:r>
          </a:p>
          <a:p>
            <a:endParaRPr lang="en-US"/>
          </a:p>
        </p:txBody>
      </p:sp>
    </p:spTree>
    <p:extLst>
      <p:ext uri="{BB962C8B-B14F-4D97-AF65-F5344CB8AC3E}">
        <p14:creationId xmlns:p14="http://schemas.microsoft.com/office/powerpoint/2010/main" val="88151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4" name="Content Placeholder 3">
            <a:extLst>
              <a:ext uri="{FF2B5EF4-FFF2-40B4-BE49-F238E27FC236}">
                <a16:creationId xmlns:a16="http://schemas.microsoft.com/office/drawing/2014/main" id="{9226D2A0-9ADB-3EBD-D1F5-A6A32D7022C7}"/>
              </a:ext>
            </a:extLst>
          </p:cNvPr>
          <p:cNvPicPr>
            <a:picLocks noGrp="1" noChangeAspect="1" noChangeArrowheads="1"/>
          </p:cNvPicPr>
          <p:nvPr>
            <p:ph idx="1"/>
          </p:nvPr>
        </p:nvPicPr>
        <p:blipFill>
          <a:blip r:embed="rId3" cstate="print"/>
          <a:srcRect/>
          <a:stretch>
            <a:fillRect/>
          </a:stretch>
        </p:blipFill>
        <p:spPr bwMode="auto">
          <a:xfrm>
            <a:off x="4697112" y="1312391"/>
            <a:ext cx="6656688" cy="479925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17826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6" name="Content Placeholder 5">
            <a:extLst>
              <a:ext uri="{FF2B5EF4-FFF2-40B4-BE49-F238E27FC236}">
                <a16:creationId xmlns:a16="http://schemas.microsoft.com/office/drawing/2014/main" id="{F9D1E376-D099-B15E-28C1-4A721A37FF3F}"/>
              </a:ext>
            </a:extLst>
          </p:cNvPr>
          <p:cNvPicPr>
            <a:picLocks noGrp="1" noChangeAspect="1" noChangeArrowheads="1"/>
          </p:cNvPicPr>
          <p:nvPr>
            <p:ph idx="1"/>
          </p:nvPr>
        </p:nvPicPr>
        <p:blipFill>
          <a:blip r:embed="rId3" cstate="print"/>
          <a:srcRect/>
          <a:stretch>
            <a:fillRect/>
          </a:stretch>
        </p:blipFill>
        <p:spPr bwMode="auto">
          <a:xfrm>
            <a:off x="2371181" y="1050759"/>
            <a:ext cx="3467916" cy="4946345"/>
          </a:xfrm>
          <a:prstGeom prst="rect">
            <a:avLst/>
          </a:prstGeom>
          <a:noFill/>
          <a:ln w="9525">
            <a:noFill/>
            <a:miter lim="800000"/>
            <a:headEnd/>
            <a:tailEnd/>
          </a:ln>
        </p:spPr>
      </p:pic>
      <p:pic>
        <p:nvPicPr>
          <p:cNvPr id="7" name="Picture 6">
            <a:extLst>
              <a:ext uri="{FF2B5EF4-FFF2-40B4-BE49-F238E27FC236}">
                <a16:creationId xmlns:a16="http://schemas.microsoft.com/office/drawing/2014/main" id="{D4E3C8CB-EB60-EBA7-4956-3869DA42BBAC}"/>
              </a:ext>
            </a:extLst>
          </p:cNvPr>
          <p:cNvPicPr>
            <a:picLocks noChangeAspect="1" noChangeArrowheads="1"/>
          </p:cNvPicPr>
          <p:nvPr/>
        </p:nvPicPr>
        <p:blipFill>
          <a:blip r:embed="rId4" cstate="print"/>
          <a:srcRect/>
          <a:stretch>
            <a:fillRect/>
          </a:stretch>
        </p:blipFill>
        <p:spPr bwMode="auto">
          <a:xfrm>
            <a:off x="6248401" y="1752600"/>
            <a:ext cx="4789713" cy="3512456"/>
          </a:xfrm>
          <a:prstGeom prst="rect">
            <a:avLst/>
          </a:prstGeom>
          <a:noFill/>
          <a:ln w="9525">
            <a:noFill/>
            <a:miter lim="800000"/>
            <a:headEnd/>
            <a:tailEnd/>
          </a:ln>
        </p:spPr>
      </p:pic>
    </p:spTree>
    <p:extLst>
      <p:ext uri="{BB962C8B-B14F-4D97-AF65-F5344CB8AC3E}">
        <p14:creationId xmlns:p14="http://schemas.microsoft.com/office/powerpoint/2010/main" val="140702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5" name="Content Placeholder 7" descr="A person in a grey shirt&#10;&#10;Description automatically generated">
            <a:extLst>
              <a:ext uri="{FF2B5EF4-FFF2-40B4-BE49-F238E27FC236}">
                <a16:creationId xmlns:a16="http://schemas.microsoft.com/office/drawing/2014/main" id="{EBAFA1CF-4120-7403-1643-0CD87A831E6F}"/>
              </a:ext>
            </a:extLst>
          </p:cNvPr>
          <p:cNvPicPr>
            <a:picLocks noGrp="1" noChangeAspect="1"/>
          </p:cNvPicPr>
          <p:nvPr>
            <p:ph idx="1"/>
          </p:nvPr>
        </p:nvPicPr>
        <p:blipFill rotWithShape="1">
          <a:blip r:embed="rId3"/>
          <a:srcRect l="29698" r="15469"/>
          <a:stretch/>
        </p:blipFill>
        <p:spPr>
          <a:xfrm>
            <a:off x="7004304" y="1312390"/>
            <a:ext cx="3392424" cy="4603777"/>
          </a:xfrm>
        </p:spPr>
      </p:pic>
    </p:spTree>
    <p:extLst>
      <p:ext uri="{BB962C8B-B14F-4D97-AF65-F5344CB8AC3E}">
        <p14:creationId xmlns:p14="http://schemas.microsoft.com/office/powerpoint/2010/main" val="137670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3" name="Picture 2">
            <a:extLst>
              <a:ext uri="{FF2B5EF4-FFF2-40B4-BE49-F238E27FC236}">
                <a16:creationId xmlns:a16="http://schemas.microsoft.com/office/drawing/2014/main" id="{831FC106-6C81-CE4C-1695-125DDA74E575}"/>
              </a:ext>
            </a:extLst>
          </p:cNvPr>
          <p:cNvPicPr>
            <a:picLocks noChangeAspect="1" noChangeArrowheads="1"/>
          </p:cNvPicPr>
          <p:nvPr/>
        </p:nvPicPr>
        <p:blipFill>
          <a:blip r:embed="rId3" cstate="print"/>
          <a:srcRect/>
          <a:stretch>
            <a:fillRect/>
          </a:stretch>
        </p:blipFill>
        <p:spPr bwMode="auto">
          <a:xfrm>
            <a:off x="4258492" y="1312391"/>
            <a:ext cx="6943725" cy="4629150"/>
          </a:xfrm>
          <a:prstGeom prst="rect">
            <a:avLst/>
          </a:prstGeom>
          <a:noFill/>
          <a:ln w="9525">
            <a:noFill/>
            <a:miter lim="800000"/>
            <a:headEnd/>
            <a:tailEnd/>
          </a:ln>
        </p:spPr>
      </p:pic>
      <p:sp>
        <p:nvSpPr>
          <p:cNvPr id="6" name="Content Placeholder 5">
            <a:extLst>
              <a:ext uri="{FF2B5EF4-FFF2-40B4-BE49-F238E27FC236}">
                <a16:creationId xmlns:a16="http://schemas.microsoft.com/office/drawing/2014/main" id="{FAA1E1FC-1F18-7A80-03F7-037331E4C2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784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sp>
        <p:nvSpPr>
          <p:cNvPr id="6" name="Content Placeholder 5">
            <a:extLst>
              <a:ext uri="{FF2B5EF4-FFF2-40B4-BE49-F238E27FC236}">
                <a16:creationId xmlns:a16="http://schemas.microsoft.com/office/drawing/2014/main" id="{FAA1E1FC-1F18-7A80-03F7-037331E4C28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BC127F6-3ECB-061E-A848-AE4D04E11D6B}"/>
              </a:ext>
            </a:extLst>
          </p:cNvPr>
          <p:cNvPicPr>
            <a:picLocks noChangeAspect="1" noChangeArrowheads="1"/>
          </p:cNvPicPr>
          <p:nvPr/>
        </p:nvPicPr>
        <p:blipFill>
          <a:blip r:embed="rId3" cstate="print"/>
          <a:srcRect l="9168" t="8671" r="9168" b="9425"/>
          <a:stretch>
            <a:fillRect/>
          </a:stretch>
        </p:blipFill>
        <p:spPr bwMode="auto">
          <a:xfrm>
            <a:off x="5148943" y="1312391"/>
            <a:ext cx="5996154" cy="4774643"/>
          </a:xfrm>
          <a:prstGeom prst="rect">
            <a:avLst/>
          </a:prstGeom>
          <a:noFill/>
          <a:ln w="9525">
            <a:noFill/>
            <a:miter lim="800000"/>
            <a:headEnd/>
            <a:tailEnd/>
          </a:ln>
        </p:spPr>
      </p:pic>
    </p:spTree>
    <p:extLst>
      <p:ext uri="{BB962C8B-B14F-4D97-AF65-F5344CB8AC3E}">
        <p14:creationId xmlns:p14="http://schemas.microsoft.com/office/powerpoint/2010/main" val="398573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3" name="Content Placeholder 2">
            <a:extLst>
              <a:ext uri="{FF2B5EF4-FFF2-40B4-BE49-F238E27FC236}">
                <a16:creationId xmlns:a16="http://schemas.microsoft.com/office/drawing/2014/main" id="{68CE4E14-E83C-70A0-BEAE-021D7CE3AE33}"/>
              </a:ext>
            </a:extLst>
          </p:cNvPr>
          <p:cNvPicPr>
            <a:picLocks noGrp="1" noChangeAspect="1" noChangeArrowheads="1"/>
          </p:cNvPicPr>
          <p:nvPr>
            <p:ph idx="1"/>
          </p:nvPr>
        </p:nvPicPr>
        <p:blipFill>
          <a:blip r:embed="rId3" cstate="print"/>
          <a:srcRect b="7973"/>
          <a:stretch>
            <a:fillRect/>
          </a:stretch>
        </p:blipFill>
        <p:spPr bwMode="auto">
          <a:xfrm>
            <a:off x="3714750" y="1245852"/>
            <a:ext cx="7639050" cy="4724152"/>
          </a:xfrm>
          <a:prstGeom prst="rect">
            <a:avLst/>
          </a:prstGeom>
          <a:noFill/>
          <a:ln w="9525">
            <a:noFill/>
            <a:miter lim="800000"/>
            <a:headEnd/>
            <a:tailEnd/>
          </a:ln>
        </p:spPr>
      </p:pic>
    </p:spTree>
    <p:extLst>
      <p:ext uri="{BB962C8B-B14F-4D97-AF65-F5344CB8AC3E}">
        <p14:creationId xmlns:p14="http://schemas.microsoft.com/office/powerpoint/2010/main" val="4101411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6" name="Content Placeholder 5">
            <a:extLst>
              <a:ext uri="{FF2B5EF4-FFF2-40B4-BE49-F238E27FC236}">
                <a16:creationId xmlns:a16="http://schemas.microsoft.com/office/drawing/2014/main" id="{E1BDFD43-9259-DAA8-5EDC-E3A2BAFA30B9}"/>
              </a:ext>
            </a:extLst>
          </p:cNvPr>
          <p:cNvPicPr>
            <a:picLocks noGrp="1" noChangeAspect="1" noChangeArrowheads="1"/>
          </p:cNvPicPr>
          <p:nvPr>
            <p:ph idx="1"/>
          </p:nvPr>
        </p:nvPicPr>
        <p:blipFill>
          <a:blip r:embed="rId3" cstate="print"/>
          <a:srcRect/>
          <a:stretch>
            <a:fillRect/>
          </a:stretch>
        </p:blipFill>
        <p:spPr bwMode="auto">
          <a:xfrm>
            <a:off x="4545875" y="1312390"/>
            <a:ext cx="7106194" cy="4832212"/>
          </a:xfrm>
          <a:prstGeom prst="rect">
            <a:avLst/>
          </a:prstGeom>
          <a:noFill/>
          <a:ln w="9525">
            <a:noFill/>
            <a:miter lim="800000"/>
            <a:headEnd/>
            <a:tailEnd/>
          </a:ln>
        </p:spPr>
      </p:pic>
    </p:spTree>
    <p:extLst>
      <p:ext uri="{BB962C8B-B14F-4D97-AF65-F5344CB8AC3E}">
        <p14:creationId xmlns:p14="http://schemas.microsoft.com/office/powerpoint/2010/main" val="372571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5" name="Content Placeholder 4">
            <a:extLst>
              <a:ext uri="{FF2B5EF4-FFF2-40B4-BE49-F238E27FC236}">
                <a16:creationId xmlns:a16="http://schemas.microsoft.com/office/drawing/2014/main" id="{3FBB4F97-4CF5-D9BF-5710-BE4D53F20E5D}"/>
              </a:ext>
            </a:extLst>
          </p:cNvPr>
          <p:cNvPicPr>
            <a:picLocks noGrp="1" noChangeAspect="1" noChangeArrowheads="1"/>
          </p:cNvPicPr>
          <p:nvPr>
            <p:ph idx="1"/>
          </p:nvPr>
        </p:nvPicPr>
        <p:blipFill>
          <a:blip r:embed="rId3" cstate="print"/>
          <a:srcRect l="7447" b="10105"/>
          <a:stretch>
            <a:fillRect/>
          </a:stretch>
        </p:blipFill>
        <p:spPr bwMode="auto">
          <a:xfrm>
            <a:off x="5068389" y="1175169"/>
            <a:ext cx="6583679" cy="4993235"/>
          </a:xfrm>
          <a:prstGeom prst="rect">
            <a:avLst/>
          </a:prstGeom>
          <a:noFill/>
          <a:ln w="9525">
            <a:noFill/>
            <a:miter lim="800000"/>
            <a:headEnd/>
            <a:tailEnd/>
          </a:ln>
        </p:spPr>
      </p:pic>
    </p:spTree>
    <p:extLst>
      <p:ext uri="{BB962C8B-B14F-4D97-AF65-F5344CB8AC3E}">
        <p14:creationId xmlns:p14="http://schemas.microsoft.com/office/powerpoint/2010/main" val="30148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r>
              <a:rPr lang="en-US">
                <a:latin typeface="Fira Sans" panose="020B0503050000020004" pitchFamily="34" charset="0"/>
              </a:rPr>
              <a:t>Introduction</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068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6" name="Content Placeholder 5">
            <a:extLst>
              <a:ext uri="{FF2B5EF4-FFF2-40B4-BE49-F238E27FC236}">
                <a16:creationId xmlns:a16="http://schemas.microsoft.com/office/drawing/2014/main" id="{89C32124-FE9A-3B6C-9C8B-95EFA73FBE3C}"/>
              </a:ext>
            </a:extLst>
          </p:cNvPr>
          <p:cNvPicPr>
            <a:picLocks noGrp="1" noChangeAspect="1" noChangeArrowheads="1"/>
          </p:cNvPicPr>
          <p:nvPr>
            <p:ph idx="1"/>
          </p:nvPr>
        </p:nvPicPr>
        <p:blipFill>
          <a:blip r:embed="rId3" cstate="print"/>
          <a:srcRect/>
          <a:stretch>
            <a:fillRect/>
          </a:stretch>
        </p:blipFill>
        <p:spPr bwMode="auto">
          <a:xfrm>
            <a:off x="5258045" y="1312391"/>
            <a:ext cx="6446276" cy="4839546"/>
          </a:xfrm>
          <a:prstGeom prst="rect">
            <a:avLst/>
          </a:prstGeom>
          <a:noFill/>
          <a:ln w="9525">
            <a:noFill/>
            <a:miter lim="800000"/>
            <a:headEnd/>
            <a:tailEnd/>
          </a:ln>
        </p:spPr>
      </p:pic>
    </p:spTree>
    <p:extLst>
      <p:ext uri="{BB962C8B-B14F-4D97-AF65-F5344CB8AC3E}">
        <p14:creationId xmlns:p14="http://schemas.microsoft.com/office/powerpoint/2010/main" val="3445858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sp>
        <p:nvSpPr>
          <p:cNvPr id="4" name="Content Placeholder 3">
            <a:extLst>
              <a:ext uri="{FF2B5EF4-FFF2-40B4-BE49-F238E27FC236}">
                <a16:creationId xmlns:a16="http://schemas.microsoft.com/office/drawing/2014/main" id="{64341DF7-9A0E-7C60-FABB-FE817805F62B}"/>
              </a:ext>
            </a:extLst>
          </p:cNvPr>
          <p:cNvSpPr>
            <a:spLocks noGrp="1"/>
          </p:cNvSpPr>
          <p:nvPr>
            <p:ph idx="1"/>
          </p:nvPr>
        </p:nvSpPr>
        <p:spPr>
          <a:xfrm>
            <a:off x="838200" y="2424199"/>
            <a:ext cx="3812177" cy="3359622"/>
          </a:xfrm>
        </p:spPr>
        <p:txBody>
          <a:bodyPr>
            <a:normAutofit fontScale="85000" lnSpcReduction="10000"/>
          </a:bodyPr>
          <a:lstStyle/>
          <a:p>
            <a:pPr algn="ctr" defTabSz="914400"/>
            <a:r>
              <a:rPr lang="en-US" sz="2800">
                <a:latin typeface="Fira Sans" panose="020B0503050000020004" pitchFamily="34" charset="0"/>
                <a:cs typeface="David" pitchFamily="34" charset="-79"/>
              </a:rPr>
              <a:t>National Merit Scholar Winners, 2011</a:t>
            </a:r>
          </a:p>
          <a:p>
            <a:pPr algn="ctr" defTabSz="914400"/>
            <a:r>
              <a:rPr lang="en-US" sz="2800">
                <a:latin typeface="Fira Sans" panose="020B0503050000020004" pitchFamily="34" charset="0"/>
              </a:rPr>
              <a:t>National Merit Finalists from </a:t>
            </a:r>
            <a:r>
              <a:rPr lang="en-US" sz="2800" err="1">
                <a:latin typeface="Fira Sans" panose="020B0503050000020004" pitchFamily="34" charset="0"/>
              </a:rPr>
              <a:t>Pattonville</a:t>
            </a:r>
            <a:r>
              <a:rPr lang="en-US" sz="2800">
                <a:latin typeface="Fira Sans" panose="020B0503050000020004" pitchFamily="34" charset="0"/>
              </a:rPr>
              <a:t> High School are (from left) </a:t>
            </a:r>
          </a:p>
          <a:p>
            <a:pPr algn="ctr" defTabSz="914400"/>
            <a:r>
              <a:rPr lang="en-US" sz="2800">
                <a:latin typeface="Fira Sans" panose="020B0503050000020004" pitchFamily="34" charset="0"/>
              </a:rPr>
              <a:t>Erica Ream, Jordi </a:t>
            </a:r>
            <a:r>
              <a:rPr lang="en-US" sz="2800" err="1">
                <a:latin typeface="Fira Sans" panose="020B0503050000020004" pitchFamily="34" charset="0"/>
              </a:rPr>
              <a:t>Mendard</a:t>
            </a:r>
            <a:r>
              <a:rPr lang="en-US" sz="2800">
                <a:latin typeface="Fira Sans" panose="020B0503050000020004" pitchFamily="34" charset="0"/>
              </a:rPr>
              <a:t> and Khalil Griffin.</a:t>
            </a:r>
            <a:br>
              <a:rPr lang="en-US" sz="2800"/>
            </a:br>
            <a:br>
              <a:rPr lang="en-US">
                <a:solidFill>
                  <a:prstClr val="black"/>
                </a:solidFill>
              </a:rPr>
            </a:br>
            <a:endParaRPr lang="en-US">
              <a:solidFill>
                <a:prstClr val="black"/>
              </a:solidFill>
            </a:endParaRPr>
          </a:p>
          <a:p>
            <a:endParaRPr lang="en-US"/>
          </a:p>
        </p:txBody>
      </p:sp>
      <p:pic>
        <p:nvPicPr>
          <p:cNvPr id="5" name="Picture 2">
            <a:extLst>
              <a:ext uri="{FF2B5EF4-FFF2-40B4-BE49-F238E27FC236}">
                <a16:creationId xmlns:a16="http://schemas.microsoft.com/office/drawing/2014/main" id="{8992D91A-5A2D-283F-E03A-374D516FABC7}"/>
              </a:ext>
            </a:extLst>
          </p:cNvPr>
          <p:cNvPicPr>
            <a:picLocks noChangeAspect="1" noChangeArrowheads="1"/>
          </p:cNvPicPr>
          <p:nvPr/>
        </p:nvPicPr>
        <p:blipFill>
          <a:blip r:embed="rId3" cstate="print"/>
          <a:srcRect/>
          <a:stretch>
            <a:fillRect/>
          </a:stretch>
        </p:blipFill>
        <p:spPr bwMode="auto">
          <a:xfrm>
            <a:off x="5708667" y="1526146"/>
            <a:ext cx="5905500" cy="4257675"/>
          </a:xfrm>
          <a:prstGeom prst="rect">
            <a:avLst/>
          </a:prstGeom>
          <a:noFill/>
          <a:ln w="9525">
            <a:noFill/>
            <a:miter lim="800000"/>
            <a:headEnd/>
            <a:tailEnd/>
          </a:ln>
        </p:spPr>
      </p:pic>
    </p:spTree>
    <p:extLst>
      <p:ext uri="{BB962C8B-B14F-4D97-AF65-F5344CB8AC3E}">
        <p14:creationId xmlns:p14="http://schemas.microsoft.com/office/powerpoint/2010/main" val="260661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sp>
        <p:nvSpPr>
          <p:cNvPr id="4" name="Content Placeholder 3">
            <a:extLst>
              <a:ext uri="{FF2B5EF4-FFF2-40B4-BE49-F238E27FC236}">
                <a16:creationId xmlns:a16="http://schemas.microsoft.com/office/drawing/2014/main" id="{64341DF7-9A0E-7C60-FABB-FE817805F62B}"/>
              </a:ext>
            </a:extLst>
          </p:cNvPr>
          <p:cNvSpPr>
            <a:spLocks noGrp="1"/>
          </p:cNvSpPr>
          <p:nvPr>
            <p:ph idx="1"/>
          </p:nvPr>
        </p:nvSpPr>
        <p:spPr>
          <a:xfrm>
            <a:off x="838200" y="2424199"/>
            <a:ext cx="3812177" cy="3359622"/>
          </a:xfrm>
        </p:spPr>
        <p:txBody>
          <a:bodyPr>
            <a:normAutofit fontScale="70000" lnSpcReduction="20000"/>
          </a:bodyPr>
          <a:lstStyle/>
          <a:p>
            <a:pPr>
              <a:buFont typeface="Calibri" panose="020F0502020204030204" pitchFamily="34" charset="0"/>
              <a:buNone/>
            </a:pPr>
            <a:r>
              <a:rPr lang="en-US" sz="3600">
                <a:solidFill>
                  <a:schemeClr val="tx1"/>
                </a:solidFill>
                <a:latin typeface="Fira Sans" panose="020B0503050000020004" pitchFamily="34" charset="0"/>
              </a:rPr>
              <a:t>Who is Anders Behring Breivik? </a:t>
            </a:r>
          </a:p>
          <a:p>
            <a:pPr>
              <a:buFont typeface="Calibri" panose="020F0502020204030204" pitchFamily="34" charset="0"/>
              <a:buNone/>
            </a:pPr>
            <a:endParaRPr lang="en-US" sz="3600">
              <a:solidFill>
                <a:schemeClr val="tx1"/>
              </a:solidFill>
              <a:latin typeface="Fira Sans" panose="020B0503050000020004" pitchFamily="34" charset="0"/>
            </a:endParaRPr>
          </a:p>
          <a:p>
            <a:pPr>
              <a:buFont typeface="Calibri" panose="020F0502020204030204" pitchFamily="34" charset="0"/>
              <a:buNone/>
            </a:pPr>
            <a:r>
              <a:rPr lang="en-US" sz="3600">
                <a:solidFill>
                  <a:schemeClr val="tx1"/>
                </a:solidFill>
                <a:latin typeface="Fira Sans" panose="020B0503050000020004" pitchFamily="34" charset="0"/>
              </a:rPr>
              <a:t>   A Norwegian extremist who was behind the Oslo shootings and bombing in Norway,  killing up to 98 on July 23, 2011.</a:t>
            </a:r>
          </a:p>
          <a:p>
            <a:pPr marL="0" indent="0" algn="ctr" defTabSz="914400">
              <a:buNone/>
            </a:pPr>
            <a:br>
              <a:rPr lang="en-US">
                <a:solidFill>
                  <a:prstClr val="black"/>
                </a:solidFill>
              </a:rPr>
            </a:br>
            <a:endParaRPr lang="en-US">
              <a:solidFill>
                <a:prstClr val="black"/>
              </a:solidFill>
            </a:endParaRPr>
          </a:p>
          <a:p>
            <a:endParaRPr lang="en-US"/>
          </a:p>
        </p:txBody>
      </p:sp>
      <p:pic>
        <p:nvPicPr>
          <p:cNvPr id="3" name="Picture 2">
            <a:extLst>
              <a:ext uri="{FF2B5EF4-FFF2-40B4-BE49-F238E27FC236}">
                <a16:creationId xmlns:a16="http://schemas.microsoft.com/office/drawing/2014/main" id="{AA282B3E-895D-A411-3679-3C9A0AD52FC2}"/>
              </a:ext>
            </a:extLst>
          </p:cNvPr>
          <p:cNvPicPr>
            <a:picLocks noChangeAspect="1" noChangeArrowheads="1"/>
          </p:cNvPicPr>
          <p:nvPr/>
        </p:nvPicPr>
        <p:blipFill>
          <a:blip r:embed="rId3" cstate="print"/>
          <a:srcRect/>
          <a:stretch>
            <a:fillRect/>
          </a:stretch>
        </p:blipFill>
        <p:spPr bwMode="auto">
          <a:xfrm>
            <a:off x="4957355" y="1312391"/>
            <a:ext cx="6396445" cy="4690726"/>
          </a:xfrm>
          <a:prstGeom prst="rect">
            <a:avLst/>
          </a:prstGeom>
          <a:noFill/>
          <a:ln w="9525">
            <a:noFill/>
            <a:miter lim="800000"/>
            <a:headEnd/>
            <a:tailEnd/>
          </a:ln>
        </p:spPr>
      </p:pic>
    </p:spTree>
    <p:extLst>
      <p:ext uri="{BB962C8B-B14F-4D97-AF65-F5344CB8AC3E}">
        <p14:creationId xmlns:p14="http://schemas.microsoft.com/office/powerpoint/2010/main" val="408881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8" name="Content Placeholder 7" descr="A person in a grey shirt&#10;&#10;Description automatically generated">
            <a:extLst>
              <a:ext uri="{FF2B5EF4-FFF2-40B4-BE49-F238E27FC236}">
                <a16:creationId xmlns:a16="http://schemas.microsoft.com/office/drawing/2014/main" id="{FA617DD0-2F42-A83B-B1AB-B50595F7E42E}"/>
              </a:ext>
            </a:extLst>
          </p:cNvPr>
          <p:cNvPicPr>
            <a:picLocks noGrp="1" noChangeAspect="1"/>
          </p:cNvPicPr>
          <p:nvPr>
            <p:ph idx="1"/>
          </p:nvPr>
        </p:nvPicPr>
        <p:blipFill rotWithShape="1">
          <a:blip r:embed="rId3"/>
          <a:srcRect l="28135" r="9856"/>
          <a:stretch/>
        </p:blipFill>
        <p:spPr>
          <a:xfrm>
            <a:off x="8055864" y="1968038"/>
            <a:ext cx="3429000" cy="4114800"/>
          </a:xfrm>
        </p:spPr>
      </p:pic>
      <p:sp>
        <p:nvSpPr>
          <p:cNvPr id="7" name="TextBox 6">
            <a:extLst>
              <a:ext uri="{FF2B5EF4-FFF2-40B4-BE49-F238E27FC236}">
                <a16:creationId xmlns:a16="http://schemas.microsoft.com/office/drawing/2014/main" id="{C0A77BB2-63D7-ADC7-1EBD-A3C5A089A125}"/>
              </a:ext>
            </a:extLst>
          </p:cNvPr>
          <p:cNvSpPr txBox="1"/>
          <p:nvPr/>
        </p:nvSpPr>
        <p:spPr>
          <a:xfrm>
            <a:off x="1337728" y="3121364"/>
            <a:ext cx="42532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Who is Brenton Tarrant?</a:t>
            </a:r>
          </a:p>
          <a:p>
            <a:endParaRPr lang="en-US" dirty="0">
              <a:cs typeface="Arial"/>
            </a:endParaRPr>
          </a:p>
          <a:p>
            <a:r>
              <a:rPr lang="en-US" dirty="0">
                <a:cs typeface="Arial"/>
              </a:rPr>
              <a:t>Tarrant is a white supremacist who killed 51 people at two mosques in New Zealand in March 2019. </a:t>
            </a:r>
          </a:p>
        </p:txBody>
      </p:sp>
    </p:spTree>
    <p:extLst>
      <p:ext uri="{BB962C8B-B14F-4D97-AF65-F5344CB8AC3E}">
        <p14:creationId xmlns:p14="http://schemas.microsoft.com/office/powerpoint/2010/main" val="79793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sp>
        <p:nvSpPr>
          <p:cNvPr id="4" name="Content Placeholder 3">
            <a:extLst>
              <a:ext uri="{FF2B5EF4-FFF2-40B4-BE49-F238E27FC236}">
                <a16:creationId xmlns:a16="http://schemas.microsoft.com/office/drawing/2014/main" id="{64341DF7-9A0E-7C60-FABB-FE817805F62B}"/>
              </a:ext>
            </a:extLst>
          </p:cNvPr>
          <p:cNvSpPr>
            <a:spLocks noGrp="1"/>
          </p:cNvSpPr>
          <p:nvPr>
            <p:ph idx="1"/>
          </p:nvPr>
        </p:nvSpPr>
        <p:spPr>
          <a:xfrm>
            <a:off x="838200" y="2424199"/>
            <a:ext cx="3812177" cy="3359622"/>
          </a:xfrm>
        </p:spPr>
        <p:txBody>
          <a:bodyPr>
            <a:normAutofit fontScale="47500" lnSpcReduction="20000"/>
          </a:bodyPr>
          <a:lstStyle/>
          <a:p>
            <a:pPr marL="0" indent="0" defTabSz="914400">
              <a:buNone/>
            </a:pPr>
            <a:r>
              <a:rPr lang="en-US" sz="4400">
                <a:latin typeface="Fira Sans" panose="020B0503050000020004" pitchFamily="34" charset="0"/>
              </a:rPr>
              <a:t>Shawn </a:t>
            </a:r>
            <a:r>
              <a:rPr lang="en-US" sz="4400" err="1">
                <a:latin typeface="Fira Sans" panose="020B0503050000020004" pitchFamily="34" charset="0"/>
              </a:rPr>
              <a:t>Samic</a:t>
            </a:r>
            <a:r>
              <a:rPr lang="en-US" sz="4400">
                <a:latin typeface="Fira Sans" panose="020B0503050000020004" pitchFamily="34" charset="0"/>
              </a:rPr>
              <a:t>, age 11, helped a fellow student of the same age, Asha Mohamed, when she was accidently run over by her mother after school on Monday. </a:t>
            </a:r>
          </a:p>
          <a:p>
            <a:pPr marL="0" indent="0" defTabSz="914400">
              <a:buNone/>
            </a:pPr>
            <a:endParaRPr lang="en-US" sz="4400">
              <a:latin typeface="Fira Sans" panose="020B0503050000020004" pitchFamily="34" charset="0"/>
            </a:endParaRPr>
          </a:p>
          <a:p>
            <a:pPr marL="0" indent="0" defTabSz="914400">
              <a:buNone/>
            </a:pPr>
            <a:r>
              <a:rPr lang="en-US" sz="4400" err="1">
                <a:latin typeface="Fira Sans" panose="020B0503050000020004" pitchFamily="34" charset="0"/>
              </a:rPr>
              <a:t>Samic</a:t>
            </a:r>
            <a:r>
              <a:rPr lang="en-US" sz="4400">
                <a:latin typeface="Fira Sans" panose="020B0503050000020004" pitchFamily="34" charset="0"/>
              </a:rPr>
              <a:t> ran home to get a car jack, which was used to help free the girl, who was pinned under the car. </a:t>
            </a:r>
          </a:p>
          <a:p>
            <a:pPr marL="0" indent="0" algn="ctr" defTabSz="914400">
              <a:buNone/>
            </a:pPr>
            <a:br>
              <a:rPr lang="en-US">
                <a:solidFill>
                  <a:prstClr val="black"/>
                </a:solidFill>
              </a:rPr>
            </a:br>
            <a:endParaRPr lang="en-US">
              <a:solidFill>
                <a:prstClr val="black"/>
              </a:solidFill>
            </a:endParaRPr>
          </a:p>
          <a:p>
            <a:endParaRPr lang="en-US"/>
          </a:p>
        </p:txBody>
      </p:sp>
      <p:pic>
        <p:nvPicPr>
          <p:cNvPr id="5" name="Picture 4">
            <a:extLst>
              <a:ext uri="{FF2B5EF4-FFF2-40B4-BE49-F238E27FC236}">
                <a16:creationId xmlns:a16="http://schemas.microsoft.com/office/drawing/2014/main" id="{05B65724-17EA-746E-2D65-52011CEBCD71}"/>
              </a:ext>
            </a:extLst>
          </p:cNvPr>
          <p:cNvPicPr>
            <a:picLocks noChangeAspect="1" noChangeArrowheads="1"/>
          </p:cNvPicPr>
          <p:nvPr/>
        </p:nvPicPr>
        <p:blipFill>
          <a:blip r:embed="rId3" cstate="print"/>
          <a:srcRect/>
          <a:stretch>
            <a:fillRect/>
          </a:stretch>
        </p:blipFill>
        <p:spPr bwMode="auto">
          <a:xfrm>
            <a:off x="4619897" y="1312391"/>
            <a:ext cx="7103568" cy="4735712"/>
          </a:xfrm>
          <a:prstGeom prst="rect">
            <a:avLst/>
          </a:prstGeom>
          <a:noFill/>
          <a:ln w="9525">
            <a:noFill/>
            <a:miter lim="800000"/>
            <a:headEnd/>
            <a:tailEnd/>
          </a:ln>
        </p:spPr>
      </p:pic>
    </p:spTree>
    <p:extLst>
      <p:ext uri="{BB962C8B-B14F-4D97-AF65-F5344CB8AC3E}">
        <p14:creationId xmlns:p14="http://schemas.microsoft.com/office/powerpoint/2010/main" val="402335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sp>
        <p:nvSpPr>
          <p:cNvPr id="4" name="Content Placeholder 3">
            <a:extLst>
              <a:ext uri="{FF2B5EF4-FFF2-40B4-BE49-F238E27FC236}">
                <a16:creationId xmlns:a16="http://schemas.microsoft.com/office/drawing/2014/main" id="{BC8A0F53-DE5C-128C-1129-46BBA805F8FB}"/>
              </a:ext>
            </a:extLst>
          </p:cNvPr>
          <p:cNvSpPr>
            <a:spLocks noGrp="1"/>
          </p:cNvSpPr>
          <p:nvPr>
            <p:ph idx="1"/>
          </p:nvPr>
        </p:nvSpPr>
        <p:spPr>
          <a:xfrm>
            <a:off x="2706188" y="1749189"/>
            <a:ext cx="5131526" cy="497622"/>
          </a:xfrm>
        </p:spPr>
        <p:txBody>
          <a:bodyPr/>
          <a:lstStyle/>
          <a:p>
            <a:pPr marL="0" indent="0">
              <a:buNone/>
            </a:pPr>
            <a:r>
              <a:rPr lang="en-US">
                <a:solidFill>
                  <a:srgbClr val="004071"/>
                </a:solidFill>
                <a:latin typeface="Fira Sans" panose="020B0503050000020004" pitchFamily="34" charset="0"/>
              </a:rPr>
              <a:t>Would you have invested?</a:t>
            </a:r>
          </a:p>
          <a:p>
            <a:endParaRPr lang="en-US"/>
          </a:p>
        </p:txBody>
      </p:sp>
      <p:pic>
        <p:nvPicPr>
          <p:cNvPr id="5" name="Picture 4">
            <a:extLst>
              <a:ext uri="{FF2B5EF4-FFF2-40B4-BE49-F238E27FC236}">
                <a16:creationId xmlns:a16="http://schemas.microsoft.com/office/drawing/2014/main" id="{409A3489-39E3-8B45-7980-D7996D00717E}"/>
              </a:ext>
            </a:extLst>
          </p:cNvPr>
          <p:cNvPicPr>
            <a:picLocks noChangeAspect="1" noChangeArrowheads="1"/>
          </p:cNvPicPr>
          <p:nvPr/>
        </p:nvPicPr>
        <p:blipFill>
          <a:blip r:embed="rId3" cstate="print"/>
          <a:srcRect l="9168" t="8671" r="9168" b="9425"/>
          <a:stretch>
            <a:fillRect/>
          </a:stretch>
        </p:blipFill>
        <p:spPr bwMode="auto">
          <a:xfrm>
            <a:off x="1060269" y="2199649"/>
            <a:ext cx="4386942" cy="3493253"/>
          </a:xfrm>
          <a:prstGeom prst="rect">
            <a:avLst/>
          </a:prstGeom>
          <a:noFill/>
          <a:ln w="9525">
            <a:noFill/>
            <a:miter lim="800000"/>
            <a:headEnd/>
            <a:tailEnd/>
          </a:ln>
        </p:spPr>
      </p:pic>
      <p:pic>
        <p:nvPicPr>
          <p:cNvPr id="8" name="Content Placeholder 2">
            <a:extLst>
              <a:ext uri="{FF2B5EF4-FFF2-40B4-BE49-F238E27FC236}">
                <a16:creationId xmlns:a16="http://schemas.microsoft.com/office/drawing/2014/main" id="{C9FA0674-EF4A-3F98-1B8A-5A16E0E1C4FD}"/>
              </a:ext>
            </a:extLst>
          </p:cNvPr>
          <p:cNvPicPr>
            <a:picLocks noChangeAspect="1" noChangeArrowheads="1"/>
          </p:cNvPicPr>
          <p:nvPr/>
        </p:nvPicPr>
        <p:blipFill>
          <a:blip r:embed="rId4" cstate="print"/>
          <a:srcRect b="7973"/>
          <a:stretch>
            <a:fillRect/>
          </a:stretch>
        </p:blipFill>
        <p:spPr bwMode="auto">
          <a:xfrm>
            <a:off x="5555977" y="2199650"/>
            <a:ext cx="5851495" cy="3618690"/>
          </a:xfrm>
          <a:prstGeom prst="rect">
            <a:avLst/>
          </a:prstGeom>
          <a:noFill/>
          <a:ln w="9525">
            <a:noFill/>
            <a:miter lim="800000"/>
            <a:headEnd/>
            <a:tailEnd/>
          </a:ln>
        </p:spPr>
      </p:pic>
      <p:sp>
        <p:nvSpPr>
          <p:cNvPr id="9" name="TextBox 8">
            <a:extLst>
              <a:ext uri="{FF2B5EF4-FFF2-40B4-BE49-F238E27FC236}">
                <a16:creationId xmlns:a16="http://schemas.microsoft.com/office/drawing/2014/main" id="{17955CB2-980C-9318-73BA-02E770713438}"/>
              </a:ext>
            </a:extLst>
          </p:cNvPr>
          <p:cNvSpPr txBox="1"/>
          <p:nvPr/>
        </p:nvSpPr>
        <p:spPr>
          <a:xfrm>
            <a:off x="1125620" y="5774030"/>
            <a:ext cx="7635424" cy="369332"/>
          </a:xfrm>
          <a:prstGeom prst="rect">
            <a:avLst/>
          </a:prstGeom>
          <a:noFill/>
        </p:spPr>
        <p:txBody>
          <a:bodyPr wrap="none" rtlCol="0">
            <a:spAutoFit/>
          </a:bodyPr>
          <a:lstStyle/>
          <a:p>
            <a:r>
              <a:rPr lang="en-US"/>
              <a:t>	Microsoft Corporation, 1978			Bill Gates</a:t>
            </a:r>
          </a:p>
        </p:txBody>
      </p:sp>
    </p:spTree>
    <p:extLst>
      <p:ext uri="{BB962C8B-B14F-4D97-AF65-F5344CB8AC3E}">
        <p14:creationId xmlns:p14="http://schemas.microsoft.com/office/powerpoint/2010/main" val="126566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6" name="Content Placeholder 5">
            <a:extLst>
              <a:ext uri="{FF2B5EF4-FFF2-40B4-BE49-F238E27FC236}">
                <a16:creationId xmlns:a16="http://schemas.microsoft.com/office/drawing/2014/main" id="{E1BDFD43-9259-DAA8-5EDC-E3A2BAFA30B9}"/>
              </a:ext>
            </a:extLst>
          </p:cNvPr>
          <p:cNvPicPr>
            <a:picLocks noGrp="1" noChangeAspect="1" noChangeArrowheads="1"/>
          </p:cNvPicPr>
          <p:nvPr>
            <p:ph idx="1"/>
          </p:nvPr>
        </p:nvPicPr>
        <p:blipFill>
          <a:blip r:embed="rId3" cstate="print"/>
          <a:srcRect/>
          <a:stretch>
            <a:fillRect/>
          </a:stretch>
        </p:blipFill>
        <p:spPr bwMode="auto">
          <a:xfrm>
            <a:off x="4545875" y="1312390"/>
            <a:ext cx="7106194" cy="4832212"/>
          </a:xfrm>
          <a:prstGeom prst="rect">
            <a:avLst/>
          </a:prstGeom>
          <a:noFill/>
          <a:ln w="9525">
            <a:noFill/>
            <a:miter lim="800000"/>
            <a:headEnd/>
            <a:tailEnd/>
          </a:ln>
        </p:spPr>
      </p:pic>
      <p:sp>
        <p:nvSpPr>
          <p:cNvPr id="3" name="TextBox 2">
            <a:extLst>
              <a:ext uri="{FF2B5EF4-FFF2-40B4-BE49-F238E27FC236}">
                <a16:creationId xmlns:a16="http://schemas.microsoft.com/office/drawing/2014/main" id="{205DEFAB-B4FF-D497-97A2-D690BC3CF0E4}"/>
              </a:ext>
            </a:extLst>
          </p:cNvPr>
          <p:cNvSpPr txBox="1"/>
          <p:nvPr/>
        </p:nvSpPr>
        <p:spPr>
          <a:xfrm>
            <a:off x="365759" y="2637954"/>
            <a:ext cx="3676310" cy="2585323"/>
          </a:xfrm>
          <a:prstGeom prst="rect">
            <a:avLst/>
          </a:prstGeom>
          <a:noFill/>
        </p:spPr>
        <p:txBody>
          <a:bodyPr wrap="square" rtlCol="0">
            <a:spAutoFit/>
          </a:bodyPr>
          <a:lstStyle/>
          <a:p>
            <a:pPr algn="ctr" defTabSz="914400"/>
            <a:r>
              <a:rPr lang="en-US" sz="2400">
                <a:latin typeface="Fira Sans" panose="020B0503050000020004" pitchFamily="34" charset="0"/>
                <a:cs typeface="David" pitchFamily="34" charset="-79"/>
              </a:rPr>
              <a:t>Tevin Hood was a walk-on freshman defensive lineman for </a:t>
            </a:r>
          </a:p>
          <a:p>
            <a:pPr algn="ctr" defTabSz="914400"/>
            <a:r>
              <a:rPr lang="en-US" sz="2400">
                <a:latin typeface="Fira Sans" panose="020B0503050000020004" pitchFamily="34" charset="0"/>
                <a:cs typeface="David" pitchFamily="34" charset="-79"/>
              </a:rPr>
              <a:t>Duke University. He is a National Merit Scholar . </a:t>
            </a:r>
          </a:p>
          <a:p>
            <a:pPr algn="ctr" defTabSz="914400"/>
            <a:r>
              <a:rPr lang="en-US" sz="2400">
                <a:latin typeface="Fira Sans" panose="020B0503050000020004" pitchFamily="34" charset="0"/>
                <a:cs typeface="David" pitchFamily="34" charset="-79"/>
              </a:rPr>
              <a:t> (September 2010)</a:t>
            </a:r>
          </a:p>
          <a:p>
            <a:endParaRPr lang="en-US"/>
          </a:p>
        </p:txBody>
      </p:sp>
    </p:spTree>
    <p:extLst>
      <p:ext uri="{BB962C8B-B14F-4D97-AF65-F5344CB8AC3E}">
        <p14:creationId xmlns:p14="http://schemas.microsoft.com/office/powerpoint/2010/main" val="1310340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5" name="Content Placeholder 4">
            <a:extLst>
              <a:ext uri="{FF2B5EF4-FFF2-40B4-BE49-F238E27FC236}">
                <a16:creationId xmlns:a16="http://schemas.microsoft.com/office/drawing/2014/main" id="{3FBB4F97-4CF5-D9BF-5710-BE4D53F20E5D}"/>
              </a:ext>
            </a:extLst>
          </p:cNvPr>
          <p:cNvPicPr>
            <a:picLocks noGrp="1" noChangeAspect="1" noChangeArrowheads="1"/>
          </p:cNvPicPr>
          <p:nvPr>
            <p:ph idx="1"/>
          </p:nvPr>
        </p:nvPicPr>
        <p:blipFill>
          <a:blip r:embed="rId3" cstate="print"/>
          <a:srcRect l="7447" b="10105"/>
          <a:stretch>
            <a:fillRect/>
          </a:stretch>
        </p:blipFill>
        <p:spPr bwMode="auto">
          <a:xfrm>
            <a:off x="5068389" y="1175169"/>
            <a:ext cx="6583679" cy="4993235"/>
          </a:xfrm>
          <a:prstGeom prst="rect">
            <a:avLst/>
          </a:prstGeom>
          <a:noFill/>
          <a:ln w="9525">
            <a:noFill/>
            <a:miter lim="800000"/>
            <a:headEnd/>
            <a:tailEnd/>
          </a:ln>
        </p:spPr>
      </p:pic>
      <p:sp>
        <p:nvSpPr>
          <p:cNvPr id="3" name="TextBox 2">
            <a:extLst>
              <a:ext uri="{FF2B5EF4-FFF2-40B4-BE49-F238E27FC236}">
                <a16:creationId xmlns:a16="http://schemas.microsoft.com/office/drawing/2014/main" id="{2F84E42E-B4F0-0526-D232-23CA2FCE1E06}"/>
              </a:ext>
            </a:extLst>
          </p:cNvPr>
          <p:cNvSpPr txBox="1"/>
          <p:nvPr/>
        </p:nvSpPr>
        <p:spPr>
          <a:xfrm>
            <a:off x="838200" y="2847703"/>
            <a:ext cx="3786614" cy="461665"/>
          </a:xfrm>
          <a:prstGeom prst="rect">
            <a:avLst/>
          </a:prstGeom>
          <a:noFill/>
        </p:spPr>
        <p:txBody>
          <a:bodyPr wrap="none" rtlCol="0">
            <a:spAutoFit/>
          </a:bodyPr>
          <a:lstStyle/>
          <a:p>
            <a:r>
              <a:rPr lang="en-US" sz="2400">
                <a:latin typeface="Fira Sans" panose="020B0503050000020004" pitchFamily="34" charset="0"/>
              </a:rPr>
              <a:t>Former Pope Benedict XVI</a:t>
            </a:r>
          </a:p>
        </p:txBody>
      </p:sp>
    </p:spTree>
    <p:extLst>
      <p:ext uri="{BB962C8B-B14F-4D97-AF65-F5344CB8AC3E}">
        <p14:creationId xmlns:p14="http://schemas.microsoft.com/office/powerpoint/2010/main" val="3523422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normAutofit/>
          </a:bodyPr>
          <a:lstStyle/>
          <a:p>
            <a:r>
              <a:rPr lang="en-US" sz="3200">
                <a:latin typeface="Fira Sans" panose="020B0503050000020004" pitchFamily="34" charset="0"/>
              </a:rPr>
              <a:t>Activity</a:t>
            </a:r>
          </a:p>
        </p:txBody>
      </p:sp>
      <p:pic>
        <p:nvPicPr>
          <p:cNvPr id="6" name="Content Placeholder 5">
            <a:extLst>
              <a:ext uri="{FF2B5EF4-FFF2-40B4-BE49-F238E27FC236}">
                <a16:creationId xmlns:a16="http://schemas.microsoft.com/office/drawing/2014/main" id="{89C32124-FE9A-3B6C-9C8B-95EFA73FBE3C}"/>
              </a:ext>
            </a:extLst>
          </p:cNvPr>
          <p:cNvPicPr>
            <a:picLocks noGrp="1" noChangeAspect="1" noChangeArrowheads="1"/>
          </p:cNvPicPr>
          <p:nvPr>
            <p:ph idx="1"/>
          </p:nvPr>
        </p:nvPicPr>
        <p:blipFill>
          <a:blip r:embed="rId3" cstate="print"/>
          <a:srcRect/>
          <a:stretch>
            <a:fillRect/>
          </a:stretch>
        </p:blipFill>
        <p:spPr bwMode="auto">
          <a:xfrm>
            <a:off x="5258045" y="1312391"/>
            <a:ext cx="6446276" cy="4839546"/>
          </a:xfrm>
          <a:prstGeom prst="rect">
            <a:avLst/>
          </a:prstGeom>
          <a:noFill/>
          <a:ln w="9525">
            <a:noFill/>
            <a:miter lim="800000"/>
            <a:headEnd/>
            <a:tailEnd/>
          </a:ln>
        </p:spPr>
      </p:pic>
      <p:sp>
        <p:nvSpPr>
          <p:cNvPr id="4" name="TextBox 3">
            <a:extLst>
              <a:ext uri="{FF2B5EF4-FFF2-40B4-BE49-F238E27FC236}">
                <a16:creationId xmlns:a16="http://schemas.microsoft.com/office/drawing/2014/main" id="{9F56CA15-EB74-668A-5186-1DA42B61E43A}"/>
              </a:ext>
            </a:extLst>
          </p:cNvPr>
          <p:cNvSpPr txBox="1"/>
          <p:nvPr/>
        </p:nvSpPr>
        <p:spPr>
          <a:xfrm>
            <a:off x="838200" y="2234888"/>
            <a:ext cx="4320539" cy="3970318"/>
          </a:xfrm>
          <a:prstGeom prst="rect">
            <a:avLst/>
          </a:prstGeom>
          <a:noFill/>
        </p:spPr>
        <p:txBody>
          <a:bodyPr wrap="square">
            <a:spAutoFit/>
          </a:bodyPr>
          <a:lstStyle/>
          <a:p>
            <a:pPr marL="0" indent="0">
              <a:buNone/>
            </a:pPr>
            <a:r>
              <a:rPr lang="en-US" sz="1400">
                <a:solidFill>
                  <a:schemeClr val="tx1"/>
                </a:solidFill>
                <a:latin typeface="Fira Sans" panose="020B0503050000020004" pitchFamily="34" charset="0"/>
              </a:rPr>
              <a:t>Colton Harris-Moore (born March 22, 1991) is an American criminal and former fugitive from Camano Island, Washington. He was charged with the thefts of small aircraft, a boat, and two cars and in the burglaries of at least 100 private residences in various locations around the Pacific Northwest of the United States and Canada. He fled to the Bahamas on July 4, 2010, allegedly in a plane stolen from Bloomington, Indiana. Harris-Moore was arrested in </a:t>
            </a:r>
            <a:r>
              <a:rPr lang="en-US" sz="1400" err="1">
                <a:solidFill>
                  <a:schemeClr val="tx1"/>
                </a:solidFill>
                <a:latin typeface="Fira Sans" panose="020B0503050000020004" pitchFamily="34" charset="0"/>
              </a:rPr>
              <a:t>Harbour</a:t>
            </a:r>
            <a:r>
              <a:rPr lang="en-US" sz="1400">
                <a:solidFill>
                  <a:schemeClr val="tx1"/>
                </a:solidFill>
                <a:latin typeface="Fira Sans" panose="020B0503050000020004" pitchFamily="34" charset="0"/>
              </a:rPr>
              <a:t> Island, Bahamas, on July 11, 2010, after police shot out the engine of the boat in which he was attempting to flee. On January 27, 2012, he was sentenced to six and a half years for related federal crimes. He became known as the "Barefoot Bandit" by reportedly committing some of his crimes barefoot, once leaving behind 39 chalk footprints and the word "</a:t>
            </a:r>
            <a:r>
              <a:rPr lang="en-US" sz="1400" err="1">
                <a:solidFill>
                  <a:schemeClr val="tx1"/>
                </a:solidFill>
                <a:latin typeface="Fira Sans" panose="020B0503050000020004" pitchFamily="34" charset="0"/>
              </a:rPr>
              <a:t>c'ya</a:t>
            </a:r>
            <a:r>
              <a:rPr lang="en-US" sz="1400">
                <a:solidFill>
                  <a:schemeClr val="tx1"/>
                </a:solidFill>
                <a:latin typeface="Fira Sans" panose="020B0503050000020004" pitchFamily="34" charset="0"/>
              </a:rPr>
              <a:t>!". </a:t>
            </a:r>
          </a:p>
        </p:txBody>
      </p:sp>
    </p:spTree>
    <p:extLst>
      <p:ext uri="{BB962C8B-B14F-4D97-AF65-F5344CB8AC3E}">
        <p14:creationId xmlns:p14="http://schemas.microsoft.com/office/powerpoint/2010/main" val="191068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0056223" cy="1339369"/>
          </a:xfrm>
        </p:spPr>
        <p:txBody>
          <a:bodyPr>
            <a:normAutofit/>
          </a:bodyPr>
          <a:lstStyle/>
          <a:p>
            <a:r>
              <a:rPr lang="en-US">
                <a:latin typeface="Fira Sans" panose="020B0503050000020004" pitchFamily="34" charset="0"/>
              </a:rPr>
              <a:t>Looking Inward</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904603" y="2362711"/>
            <a:ext cx="10382794" cy="3687059"/>
          </a:xfrm>
        </p:spPr>
        <p:txBody>
          <a:bodyPr>
            <a:normAutofit fontScale="92500" lnSpcReduction="10000"/>
          </a:bodyPr>
          <a:lstStyle/>
          <a:p>
            <a:pPr>
              <a:buClr>
                <a:schemeClr val="accent2"/>
              </a:buClr>
              <a:buSzPct val="80000"/>
            </a:pPr>
            <a:r>
              <a:rPr lang="en-US" sz="2000">
                <a:latin typeface="Fira Sans" panose="020B0503050000020004" pitchFamily="34" charset="0"/>
              </a:rPr>
              <a:t>As highlighted in the Overview Session, each person sees the world through his/her cultural lens.</a:t>
            </a:r>
          </a:p>
          <a:p>
            <a:pPr>
              <a:buClr>
                <a:schemeClr val="accent2"/>
              </a:buClr>
              <a:buSzPct val="80000"/>
            </a:pPr>
            <a:endParaRPr lang="en-US" sz="2000">
              <a:latin typeface="Fira Sans" panose="020B0503050000020004" pitchFamily="34" charset="0"/>
            </a:endParaRPr>
          </a:p>
          <a:p>
            <a:pPr>
              <a:buClr>
                <a:schemeClr val="accent2"/>
              </a:buClr>
              <a:buSzPct val="80000"/>
            </a:pPr>
            <a:r>
              <a:rPr lang="en-US" sz="2000">
                <a:latin typeface="Fira Sans" panose="020B0503050000020004" pitchFamily="34" charset="0"/>
              </a:rPr>
              <a:t>Each person’s experience impacts the way he/she interacts with others, including students, parents, guardians, and colleagues.  </a:t>
            </a:r>
          </a:p>
          <a:p>
            <a:pPr>
              <a:buClr>
                <a:schemeClr val="accent2"/>
              </a:buClr>
              <a:buSzPct val="80000"/>
            </a:pPr>
            <a:endParaRPr lang="en-US" sz="2000">
              <a:latin typeface="Fira Sans" panose="020B0503050000020004" pitchFamily="34" charset="0"/>
            </a:endParaRPr>
          </a:p>
          <a:p>
            <a:pPr>
              <a:buClr>
                <a:schemeClr val="accent2"/>
              </a:buClr>
              <a:buSzPct val="80000"/>
            </a:pPr>
            <a:r>
              <a:rPr lang="en-US" sz="2000">
                <a:latin typeface="Fira Sans" panose="020B0503050000020004" pitchFamily="34" charset="0"/>
              </a:rPr>
              <a:t>An individual’s experiences may create biases, whether consciously or unconsciously, that impact how he/she may function in a role within the school system.</a:t>
            </a:r>
          </a:p>
          <a:p>
            <a:pPr>
              <a:buClr>
                <a:schemeClr val="accent2"/>
              </a:buClr>
              <a:buSzPct val="80000"/>
            </a:pPr>
            <a:endParaRPr lang="en-US" sz="2000">
              <a:latin typeface="Fira Sans" panose="020B0503050000020004" pitchFamily="34" charset="0"/>
            </a:endParaRPr>
          </a:p>
          <a:p>
            <a:pPr>
              <a:buClr>
                <a:schemeClr val="accent2"/>
              </a:buClr>
              <a:buSzPct val="80000"/>
            </a:pPr>
            <a:r>
              <a:rPr lang="en-US" sz="2000">
                <a:latin typeface="Fira Sans" panose="020B0503050000020004" pitchFamily="34" charset="0"/>
              </a:rPr>
              <a:t>Gaps in academics, access, opportunities, and services may exist within a school or school system based upon others’ first impressions of them.</a:t>
            </a:r>
          </a:p>
          <a:p>
            <a:pPr marL="0" indent="0">
              <a:buNone/>
            </a:pPr>
            <a:endParaRPr lang="en-US"/>
          </a:p>
        </p:txBody>
      </p:sp>
    </p:spTree>
    <p:extLst>
      <p:ext uri="{BB962C8B-B14F-4D97-AF65-F5344CB8AC3E}">
        <p14:creationId xmlns:p14="http://schemas.microsoft.com/office/powerpoint/2010/main" val="81079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p:txBody>
          <a:bodyPr/>
          <a:lstStyle/>
          <a:p>
            <a:r>
              <a:rPr lang="en-US">
                <a:latin typeface="Fira Sans" panose="020B0503050000020004" pitchFamily="34" charset="0"/>
              </a:rPr>
              <a:t>Purpose</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p:txBody>
          <a:bodyPr/>
          <a:lstStyle/>
          <a:p>
            <a:r>
              <a:rPr lang="en-US" sz="3200" b="1" i="1">
                <a:solidFill>
                  <a:srgbClr val="FF0000"/>
                </a:solidFill>
                <a:latin typeface="Fira Sans" panose="020B0503050000020004" pitchFamily="34" charset="0"/>
              </a:rPr>
              <a:t>Increase</a:t>
            </a:r>
            <a:r>
              <a:rPr lang="en-US" sz="3200" i="1">
                <a:latin typeface="Fira Sans" panose="020B0503050000020004" pitchFamily="34" charset="0"/>
              </a:rPr>
              <a:t> awareness and respect for </a:t>
            </a:r>
            <a:r>
              <a:rPr lang="en-US" sz="3200" b="1" i="1">
                <a:solidFill>
                  <a:srgbClr val="FF0000"/>
                </a:solidFill>
                <a:latin typeface="Fira Sans" panose="020B0503050000020004" pitchFamily="34" charset="0"/>
              </a:rPr>
              <a:t>ALL differences, </a:t>
            </a:r>
            <a:r>
              <a:rPr lang="en-US" sz="3200" b="1" i="1">
                <a:latin typeface="Fira Sans" panose="020B0503050000020004" pitchFamily="34" charset="0"/>
              </a:rPr>
              <a:t>through multicultural education</a:t>
            </a:r>
            <a:r>
              <a:rPr lang="en-US" sz="3200" i="1">
                <a:latin typeface="Fira Sans" panose="020B0503050000020004" pitchFamily="34" charset="0"/>
              </a:rPr>
              <a:t>.</a:t>
            </a:r>
          </a:p>
          <a:p>
            <a:pPr marL="0" indent="0">
              <a:buNone/>
            </a:pPr>
            <a:br>
              <a:rPr lang="en-US" sz="2800" i="1">
                <a:latin typeface="Fira Sans" panose="020B0503050000020004" pitchFamily="34" charset="0"/>
              </a:rPr>
            </a:br>
            <a:endParaRPr lang="en-US"/>
          </a:p>
        </p:txBody>
      </p:sp>
      <p:pic>
        <p:nvPicPr>
          <p:cNvPr id="4" name="Picture 3">
            <a:extLst>
              <a:ext uri="{FF2B5EF4-FFF2-40B4-BE49-F238E27FC236}">
                <a16:creationId xmlns:a16="http://schemas.microsoft.com/office/drawing/2014/main" id="{5F1F960E-29EB-2AFD-43A0-B0B0842F5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10" y="3733801"/>
            <a:ext cx="4716780" cy="2100441"/>
          </a:xfrm>
          <a:prstGeom prst="rect">
            <a:avLst/>
          </a:prstGeom>
        </p:spPr>
      </p:pic>
    </p:spTree>
    <p:extLst>
      <p:ext uri="{BB962C8B-B14F-4D97-AF65-F5344CB8AC3E}">
        <p14:creationId xmlns:p14="http://schemas.microsoft.com/office/powerpoint/2010/main" val="3292240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62025" y="1474316"/>
            <a:ext cx="10620375" cy="973138"/>
          </a:xfrm>
        </p:spPr>
        <p:txBody>
          <a:bodyPr>
            <a:normAutofit fontScale="90000"/>
          </a:bodyPr>
          <a:lstStyle/>
          <a:p>
            <a:br>
              <a:rPr lang="en-US" sz="6000">
                <a:latin typeface="Vollkorn"/>
              </a:rPr>
            </a:br>
            <a:r>
              <a:rPr lang="en-US" sz="6000">
                <a:solidFill>
                  <a:srgbClr val="004071"/>
                </a:solidFill>
                <a:latin typeface="Fira Sans" panose="020B0503050000020004" pitchFamily="34" charset="0"/>
              </a:rPr>
              <a:t>Multicultural Education</a:t>
            </a:r>
          </a:p>
          <a:p>
            <a:endParaRPr lang="en-US"/>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157010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0288" y="2896067"/>
            <a:ext cx="2057400" cy="369332"/>
          </a:xfrm>
          <a:prstGeom prst="rect">
            <a:avLst/>
          </a:prstGeom>
        </p:spPr>
        <p:txBody>
          <a:bodyPr rtlCol="0">
            <a:spAutoFit/>
          </a:bodyP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0407"/>
            <a:ext cx="9144000" cy="6820728"/>
          </a:xfrm>
          <a:prstGeom prst="rect">
            <a:avLst/>
          </a:prstGeom>
        </p:spPr>
      </p:pic>
    </p:spTree>
    <p:extLst>
      <p:ext uri="{BB962C8B-B14F-4D97-AF65-F5344CB8AC3E}">
        <p14:creationId xmlns:p14="http://schemas.microsoft.com/office/powerpoint/2010/main" val="474073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1047750" y="1683866"/>
            <a:ext cx="10429875" cy="582613"/>
          </a:xfrm>
          <a:noFill/>
        </p:spPr>
        <p:txBody>
          <a:bodyPr>
            <a:noAutofit/>
          </a:bodyPr>
          <a:lstStyle/>
          <a:p>
            <a:r>
              <a:rPr lang="en-US" dirty="0"/>
              <a:t>The Multicultural Curriculum</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a:xfrm>
            <a:off x="838200" y="2560166"/>
            <a:ext cx="5619750" cy="3616797"/>
          </a:xfrm>
        </p:spPr>
        <p:txBody>
          <a:bodyPr vert="horz" lIns="91440" tIns="45720" rIns="91440" bIns="45720" rtlCol="0" anchor="t">
            <a:normAutofit/>
          </a:bodyPr>
          <a:lstStyle/>
          <a:p>
            <a:pPr marL="0" indent="0">
              <a:buNone/>
            </a:pPr>
            <a:r>
              <a:rPr lang="en-US" sz="2000">
                <a:latin typeface="Fira Sans" panose="020B0503050000020004" pitchFamily="34" charset="0"/>
                <a:cs typeface="Arial"/>
              </a:rPr>
              <a:t>Teachers can help to overcome superficial differences to create a multicultural, democratic society.</a:t>
            </a:r>
          </a:p>
          <a:p>
            <a:pPr marL="0" indent="0">
              <a:buNone/>
            </a:pPr>
            <a:r>
              <a:rPr lang="en-US" sz="2000">
                <a:latin typeface="Fira Sans" panose="020B0503050000020004" pitchFamily="34" charset="0"/>
                <a:cs typeface="Arial"/>
              </a:rPr>
              <a:t>Allow the curriculum to consist of a wide variety of teaching strategies that embrace the diverse cultures in the classroom.</a:t>
            </a:r>
            <a:endParaRPr lang="en-US" sz="2000">
              <a:latin typeface="Fira Sans" panose="020B0503050000020004" pitchFamily="34" charset="0"/>
            </a:endParaRPr>
          </a:p>
          <a:p>
            <a:pPr marL="0" indent="0">
              <a:buNone/>
            </a:pPr>
            <a:r>
              <a:rPr lang="en-US" sz="2000">
                <a:latin typeface="Fira Sans" panose="020B0503050000020004" pitchFamily="34" charset="0"/>
                <a:cs typeface="Arial"/>
              </a:rPr>
              <a:t>Teachers will determine bias and carefully monitor all students in the classroom to assure that diversity is valued.</a:t>
            </a:r>
            <a:endParaRPr lang="en-US" sz="2000">
              <a:latin typeface="Fira Sans" panose="020B0503050000020004" pitchFamily="34" charset="0"/>
            </a:endParaRPr>
          </a:p>
          <a:p>
            <a:pPr marL="0" indent="0">
              <a:buNone/>
            </a:pPr>
            <a:endParaRPr lang="en-US" sz="2000"/>
          </a:p>
        </p:txBody>
      </p:sp>
      <p:pic>
        <p:nvPicPr>
          <p:cNvPr id="8" name="Picture 4" descr="The American Teacher">
            <a:extLst>
              <a:ext uri="{FF2B5EF4-FFF2-40B4-BE49-F238E27FC236}">
                <a16:creationId xmlns:a16="http://schemas.microsoft.com/office/drawing/2014/main" id="{8838CBEB-48D0-0A03-9840-94E480D8C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348" y="2447925"/>
            <a:ext cx="256063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062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32145" y="1716877"/>
            <a:ext cx="10515600" cy="754063"/>
          </a:xfrm>
          <a:noFill/>
        </p:spPr>
        <p:txBody>
          <a:bodyPr>
            <a:normAutofit/>
          </a:bodyPr>
          <a:lstStyle/>
          <a:p>
            <a:r>
              <a:rPr lang="en-US" dirty="0"/>
              <a:t>The Multicultural Curriculum</a:t>
            </a:r>
          </a:p>
        </p:txBody>
      </p:sp>
      <p:pic>
        <p:nvPicPr>
          <p:cNvPr id="11" name="Content Placeholder 10">
            <a:extLst>
              <a:ext uri="{FF2B5EF4-FFF2-40B4-BE49-F238E27FC236}">
                <a16:creationId xmlns:a16="http://schemas.microsoft.com/office/drawing/2014/main" id="{49A1D99B-D2CC-106B-9E5F-0CABBA64F399}"/>
              </a:ext>
            </a:extLst>
          </p:cNvPr>
          <p:cNvPicPr>
            <a:picLocks noGrp="1" noChangeAspect="1"/>
          </p:cNvPicPr>
          <p:nvPr>
            <p:ph idx="1"/>
          </p:nvPr>
        </p:nvPicPr>
        <p:blipFill>
          <a:blip r:embed="rId3"/>
          <a:stretch>
            <a:fillRect/>
          </a:stretch>
        </p:blipFill>
        <p:spPr>
          <a:xfrm>
            <a:off x="-2867025" y="5490038"/>
            <a:ext cx="447675" cy="52578"/>
          </a:xfrm>
        </p:spPr>
      </p:pic>
      <p:pic>
        <p:nvPicPr>
          <p:cNvPr id="7" name="Picture 3" descr="C:\Users\Saint Andie\Documents\Multicultural Plan\diversity2.gif">
            <a:extLst>
              <a:ext uri="{FF2B5EF4-FFF2-40B4-BE49-F238E27FC236}">
                <a16:creationId xmlns:a16="http://schemas.microsoft.com/office/drawing/2014/main" id="{47DA2521-987D-F4A9-C9EF-64E38D7AB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8871" y="2959275"/>
            <a:ext cx="3135312" cy="3163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C10EFAC-FF26-689C-695F-4D58E3F5E87B}"/>
              </a:ext>
            </a:extLst>
          </p:cNvPr>
          <p:cNvPicPr>
            <a:picLocks noChangeAspect="1"/>
          </p:cNvPicPr>
          <p:nvPr/>
        </p:nvPicPr>
        <p:blipFill>
          <a:blip r:embed="rId5"/>
          <a:stretch>
            <a:fillRect/>
          </a:stretch>
        </p:blipFill>
        <p:spPr>
          <a:xfrm>
            <a:off x="1319213" y="2619375"/>
            <a:ext cx="5638800" cy="3838575"/>
          </a:xfrm>
          <a:prstGeom prst="rect">
            <a:avLst/>
          </a:prstGeom>
        </p:spPr>
      </p:pic>
    </p:spTree>
    <p:extLst>
      <p:ext uri="{BB962C8B-B14F-4D97-AF65-F5344CB8AC3E}">
        <p14:creationId xmlns:p14="http://schemas.microsoft.com/office/powerpoint/2010/main" val="104771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42975" y="1579091"/>
            <a:ext cx="10515600" cy="754063"/>
          </a:xfrm>
          <a:noFill/>
        </p:spPr>
        <p:txBody>
          <a:bodyPr>
            <a:noAutofit/>
          </a:bodyPr>
          <a:lstStyle/>
          <a:p>
            <a:r>
              <a:rPr lang="en-US" dirty="0"/>
              <a:t>The Multicultural Curriculum</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pPr marL="91440" indent="0">
              <a:spcBef>
                <a:spcPts val="1200"/>
              </a:spcBef>
              <a:spcAft>
                <a:spcPts val="200"/>
              </a:spcAft>
              <a:buNone/>
            </a:pPr>
            <a:r>
              <a:rPr lang="en-US" sz="2400">
                <a:solidFill>
                  <a:schemeClr val="tx1"/>
                </a:solidFill>
                <a:latin typeface="Fira Sans" panose="020B0503050000020004" pitchFamily="34" charset="0"/>
              </a:rPr>
              <a:t>Schools have a responsibility to teach students:</a:t>
            </a:r>
            <a:endParaRPr lang="en-US" sz="2400">
              <a:solidFill>
                <a:srgbClr val="000000"/>
              </a:solidFill>
              <a:latin typeface="Fira Sans" panose="020B0503050000020004" pitchFamily="34" charset="0"/>
            </a:endParaRPr>
          </a:p>
          <a:p>
            <a:pPr marL="548640" indent="-457200">
              <a:spcBef>
                <a:spcPts val="1200"/>
              </a:spcBef>
              <a:spcAft>
                <a:spcPts val="200"/>
              </a:spcAft>
              <a:buFont typeface="Wingdings,Sans-Serif"/>
              <a:buChar char="q"/>
            </a:pPr>
            <a:r>
              <a:rPr lang="en-US" sz="2400">
                <a:solidFill>
                  <a:schemeClr val="tx1"/>
                </a:solidFill>
                <a:latin typeface="Fira Sans" panose="020B0503050000020004" pitchFamily="34" charset="0"/>
                <a:cs typeface="Arial"/>
              </a:rPr>
              <a:t>respect for self and others;</a:t>
            </a:r>
          </a:p>
          <a:p>
            <a:pPr marL="548640" indent="-457200">
              <a:lnSpc>
                <a:spcPct val="100000"/>
              </a:lnSpc>
              <a:spcBef>
                <a:spcPts val="1200"/>
              </a:spcBef>
              <a:spcAft>
                <a:spcPts val="200"/>
              </a:spcAft>
              <a:buFont typeface="Wingdings,Sans-Serif"/>
              <a:buChar char="q"/>
            </a:pPr>
            <a:r>
              <a:rPr lang="en-US" sz="2400">
                <a:solidFill>
                  <a:schemeClr val="tx1"/>
                </a:solidFill>
                <a:latin typeface="Fira Sans" panose="020B0503050000020004" pitchFamily="34" charset="0"/>
              </a:rPr>
              <a:t>how to create relationships with a wide </a:t>
            </a:r>
            <a:endParaRPr lang="en-US" sz="2400">
              <a:solidFill>
                <a:srgbClr val="000000"/>
              </a:solidFill>
              <a:latin typeface="Fira Sans" panose="020B0503050000020004" pitchFamily="34" charset="0"/>
            </a:endParaRPr>
          </a:p>
          <a:p>
            <a:pPr marL="91440" indent="0">
              <a:lnSpc>
                <a:spcPct val="100000"/>
              </a:lnSpc>
              <a:spcBef>
                <a:spcPts val="1200"/>
              </a:spcBef>
              <a:spcAft>
                <a:spcPts val="200"/>
              </a:spcAft>
              <a:buNone/>
            </a:pPr>
            <a:r>
              <a:rPr lang="en-US" sz="2400">
                <a:solidFill>
                  <a:schemeClr val="tx1"/>
                </a:solidFill>
                <a:latin typeface="Fira Sans" panose="020B0503050000020004" pitchFamily="34" charset="0"/>
                <a:cs typeface="Arial"/>
              </a:rPr>
              <a:t>range of people; </a:t>
            </a:r>
          </a:p>
          <a:p>
            <a:pPr marL="548640" indent="-457200">
              <a:spcBef>
                <a:spcPts val="1200"/>
              </a:spcBef>
              <a:spcAft>
                <a:spcPts val="200"/>
              </a:spcAft>
              <a:buFont typeface="Wingdings,Sans-Serif"/>
              <a:buChar char="q"/>
            </a:pPr>
            <a:r>
              <a:rPr lang="en-US" sz="2400">
                <a:solidFill>
                  <a:schemeClr val="tx1"/>
                </a:solidFill>
                <a:latin typeface="Fira Sans" panose="020B0503050000020004" pitchFamily="34" charset="0"/>
              </a:rPr>
              <a:t>how to work toward eliminating</a:t>
            </a:r>
            <a:endParaRPr lang="en-US" sz="2400">
              <a:solidFill>
                <a:srgbClr val="000000"/>
              </a:solidFill>
              <a:latin typeface="Fira Sans" panose="020B0503050000020004" pitchFamily="34" charset="0"/>
            </a:endParaRPr>
          </a:p>
          <a:p>
            <a:pPr marL="91440" indent="0">
              <a:spcBef>
                <a:spcPts val="1200"/>
              </a:spcBef>
              <a:spcAft>
                <a:spcPts val="200"/>
              </a:spcAft>
              <a:buNone/>
            </a:pPr>
            <a:r>
              <a:rPr lang="en-US" sz="2400">
                <a:solidFill>
                  <a:schemeClr val="tx1"/>
                </a:solidFill>
                <a:latin typeface="Fira Sans" panose="020B0503050000020004" pitchFamily="34" charset="0"/>
                <a:cs typeface="Arial"/>
              </a:rPr>
              <a:t>prejudice and discrimination.</a:t>
            </a:r>
          </a:p>
          <a:p>
            <a:pPr marL="0" indent="0">
              <a:buNone/>
            </a:pPr>
            <a:endParaRPr lang="en-US"/>
          </a:p>
        </p:txBody>
      </p:sp>
      <p:pic>
        <p:nvPicPr>
          <p:cNvPr id="7" name="Picture 2" descr="C:\Users\Saint Andie\Documents\Multicultural Plan\xcgEKb9cA.png">
            <a:extLst>
              <a:ext uri="{FF2B5EF4-FFF2-40B4-BE49-F238E27FC236}">
                <a16:creationId xmlns:a16="http://schemas.microsoft.com/office/drawing/2014/main" id="{88C781B5-8B68-EFEB-3E02-D84D3B605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731" y="2821227"/>
            <a:ext cx="4145973" cy="304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8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735111" y="1939882"/>
            <a:ext cx="10515600" cy="378283"/>
          </a:xfrm>
        </p:spPr>
        <p:txBody>
          <a:bodyPr>
            <a:normAutofit fontScale="90000"/>
          </a:bodyPr>
          <a:lstStyle/>
          <a:p>
            <a:r>
              <a:rPr lang="en-US" sz="4800" dirty="0">
                <a:solidFill>
                  <a:srgbClr val="404040"/>
                </a:solidFill>
                <a:latin typeface="Vollkorn"/>
              </a:rPr>
              <a:t> </a:t>
            </a:r>
            <a:r>
              <a:rPr lang="en-US" sz="6000" dirty="0">
                <a:solidFill>
                  <a:srgbClr val="004071"/>
                </a:solidFill>
                <a:latin typeface="Fira Sans" panose="020B0503050000020004" pitchFamily="34" charset="0"/>
              </a:rPr>
              <a:t>The “Every Child” Statement</a:t>
            </a:r>
          </a:p>
          <a:p>
            <a:endParaRPr lang="en-US" dirty="0"/>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a:xfrm>
            <a:off x="838200" y="2953039"/>
            <a:ext cx="10515600" cy="3223924"/>
          </a:xfrm>
        </p:spPr>
        <p:txBody>
          <a:bodyPr vert="horz" lIns="91440" tIns="45720" rIns="91440" bIns="45720" rtlCol="0" anchor="t">
            <a:normAutofit fontScale="92500" lnSpcReduction="20000"/>
          </a:bodyPr>
          <a:lstStyle/>
          <a:p>
            <a:pPr marL="626745" lvl="1" indent="-342900">
              <a:spcBef>
                <a:spcPts val="200"/>
              </a:spcBef>
              <a:spcAft>
                <a:spcPts val="400"/>
              </a:spcAft>
              <a:buFont typeface="Wingdings,Sans-Serif"/>
              <a:buChar char="q"/>
            </a:pPr>
            <a:r>
              <a:rPr lang="en-US" sz="2000" dirty="0">
                <a:solidFill>
                  <a:srgbClr val="404040"/>
                </a:solidFill>
                <a:latin typeface="Fira Sans" panose="020B0503050000020004" pitchFamily="34" charset="0"/>
                <a:cs typeface="Arial"/>
              </a:rPr>
              <a:t>learners of English as a second language and speakers of English as a first language;</a:t>
            </a:r>
            <a:endParaRPr lang="en-US" sz="2000" dirty="0">
              <a:solidFill>
                <a:srgbClr val="000000"/>
              </a:solidFill>
              <a:latin typeface="Fira Sans" panose="020B0503050000020004" pitchFamily="34" charset="0"/>
              <a:cs typeface="Arial"/>
            </a:endParaRPr>
          </a:p>
          <a:p>
            <a:pPr marL="626745" lvl="1" indent="-342900">
              <a:spcBef>
                <a:spcPts val="200"/>
              </a:spcBef>
              <a:spcAft>
                <a:spcPts val="400"/>
              </a:spcAft>
              <a:buFont typeface="Wingdings,Sans-Serif"/>
              <a:buChar char="q"/>
            </a:pPr>
            <a:endParaRPr lang="en-US" sz="2000" dirty="0">
              <a:solidFill>
                <a:srgbClr val="000000"/>
              </a:solidFill>
              <a:latin typeface="Fira Sans" panose="020B0503050000020004" pitchFamily="34" charset="0"/>
            </a:endParaRPr>
          </a:p>
          <a:p>
            <a:pPr marL="626745" lvl="1" indent="-342900">
              <a:spcBef>
                <a:spcPts val="200"/>
              </a:spcBef>
              <a:spcAft>
                <a:spcPts val="400"/>
              </a:spcAft>
              <a:buFont typeface="Wingdings,Sans-Serif"/>
              <a:buChar char="q"/>
            </a:pPr>
            <a:r>
              <a:rPr lang="en-US" sz="2000" dirty="0">
                <a:solidFill>
                  <a:srgbClr val="404040"/>
                </a:solidFill>
                <a:latin typeface="Fira Sans" panose="020B0503050000020004" pitchFamily="34" charset="0"/>
                <a:cs typeface="Arial"/>
              </a:rPr>
              <a:t>members of underrepresented ethnic groups and members of well-represented groups;</a:t>
            </a:r>
            <a:endParaRPr lang="en-US" sz="2000" dirty="0">
              <a:solidFill>
                <a:srgbClr val="000000"/>
              </a:solidFill>
              <a:latin typeface="Fira Sans" panose="020B0503050000020004" pitchFamily="34" charset="0"/>
              <a:cs typeface="Arial"/>
            </a:endParaRPr>
          </a:p>
          <a:p>
            <a:pPr marL="626745" lvl="1" indent="-342900">
              <a:spcBef>
                <a:spcPts val="200"/>
              </a:spcBef>
              <a:spcAft>
                <a:spcPts val="400"/>
              </a:spcAft>
              <a:buFont typeface="Wingdings,Sans-Serif"/>
              <a:buChar char="q"/>
            </a:pPr>
            <a:endParaRPr lang="en-US" sz="2000" dirty="0">
              <a:solidFill>
                <a:srgbClr val="000000"/>
              </a:solidFill>
              <a:latin typeface="Fira Sans" panose="020B0503050000020004" pitchFamily="34" charset="0"/>
            </a:endParaRPr>
          </a:p>
          <a:p>
            <a:pPr marL="626745" lvl="1" indent="-342900">
              <a:spcBef>
                <a:spcPts val="200"/>
              </a:spcBef>
              <a:spcAft>
                <a:spcPts val="400"/>
              </a:spcAft>
              <a:buFont typeface="Wingdings,Sans-Serif"/>
              <a:buChar char="q"/>
            </a:pPr>
            <a:r>
              <a:rPr lang="en-US" sz="2000" dirty="0">
                <a:solidFill>
                  <a:srgbClr val="404040"/>
                </a:solidFill>
                <a:latin typeface="Fira Sans" panose="020B0503050000020004" pitchFamily="34" charset="0"/>
                <a:cs typeface="Arial"/>
              </a:rPr>
              <a:t>students who are physically challenged and those who are not;</a:t>
            </a:r>
            <a:endParaRPr lang="en-US" sz="2000" dirty="0">
              <a:solidFill>
                <a:srgbClr val="000000"/>
              </a:solidFill>
              <a:latin typeface="Fira Sans" panose="020B0503050000020004" pitchFamily="34" charset="0"/>
              <a:cs typeface="Arial"/>
            </a:endParaRPr>
          </a:p>
          <a:p>
            <a:pPr marL="626745" lvl="1" indent="-342900">
              <a:spcBef>
                <a:spcPts val="200"/>
              </a:spcBef>
              <a:spcAft>
                <a:spcPts val="400"/>
              </a:spcAft>
              <a:buFont typeface="Wingdings,Sans-Serif"/>
              <a:buChar char="q"/>
            </a:pPr>
            <a:endParaRPr lang="en-US" sz="2000" dirty="0">
              <a:solidFill>
                <a:srgbClr val="000000"/>
              </a:solidFill>
              <a:latin typeface="Fira Sans" panose="020B0503050000020004" pitchFamily="34" charset="0"/>
            </a:endParaRPr>
          </a:p>
          <a:p>
            <a:pPr marL="626745" lvl="1" indent="-342900">
              <a:spcBef>
                <a:spcPts val="200"/>
              </a:spcBef>
              <a:spcAft>
                <a:spcPts val="400"/>
              </a:spcAft>
              <a:buFont typeface="Wingdings,Sans-Serif"/>
              <a:buChar char="q"/>
            </a:pPr>
            <a:r>
              <a:rPr lang="en-US" sz="2000" dirty="0">
                <a:solidFill>
                  <a:srgbClr val="404040"/>
                </a:solidFill>
                <a:latin typeface="Fira Sans" panose="020B0503050000020004" pitchFamily="34" charset="0"/>
                <a:cs typeface="Arial"/>
              </a:rPr>
              <a:t>all gender identifications</a:t>
            </a:r>
            <a:endParaRPr lang="en-US" sz="2000" dirty="0">
              <a:solidFill>
                <a:srgbClr val="000000"/>
              </a:solidFill>
              <a:latin typeface="Fira Sans" panose="020B0503050000020004" pitchFamily="34" charset="0"/>
              <a:cs typeface="Arial"/>
            </a:endParaRPr>
          </a:p>
          <a:p>
            <a:pPr marL="626745" lvl="1" indent="-342900">
              <a:spcBef>
                <a:spcPts val="200"/>
              </a:spcBef>
              <a:spcAft>
                <a:spcPts val="400"/>
              </a:spcAft>
              <a:buFont typeface="Wingdings,Sans-Serif"/>
              <a:buChar char="q"/>
            </a:pPr>
            <a:endParaRPr lang="en-US" sz="2000" dirty="0">
              <a:solidFill>
                <a:srgbClr val="000000"/>
              </a:solidFill>
              <a:latin typeface="Fira Sans" panose="020B0503050000020004" pitchFamily="34" charset="0"/>
            </a:endParaRPr>
          </a:p>
          <a:p>
            <a:pPr marL="626745" lvl="1" indent="-342900">
              <a:spcBef>
                <a:spcPts val="200"/>
              </a:spcBef>
              <a:spcAft>
                <a:spcPts val="400"/>
              </a:spcAft>
              <a:buFont typeface="Wingdings,Sans-Serif"/>
              <a:buChar char="q"/>
            </a:pPr>
            <a:r>
              <a:rPr lang="en-US" sz="2000" dirty="0">
                <a:solidFill>
                  <a:srgbClr val="404040"/>
                </a:solidFill>
                <a:latin typeface="Fira Sans" panose="020B0503050000020004" pitchFamily="34" charset="0"/>
                <a:cs typeface="Arial"/>
              </a:rPr>
              <a:t>students who live in poverty and those who do not; </a:t>
            </a:r>
            <a:endParaRPr lang="en-US" sz="2000" dirty="0">
              <a:solidFill>
                <a:srgbClr val="000000"/>
              </a:solidFill>
              <a:latin typeface="Fira Sans" panose="020B0503050000020004" pitchFamily="34" charset="0"/>
              <a:cs typeface="Arial"/>
            </a:endParaRPr>
          </a:p>
          <a:p>
            <a:pPr marL="626745" lvl="1" indent="-342900">
              <a:spcBef>
                <a:spcPts val="200"/>
              </a:spcBef>
              <a:spcAft>
                <a:spcPts val="400"/>
              </a:spcAft>
              <a:buFont typeface="Wingdings,Sans-Serif"/>
              <a:buChar char="q"/>
            </a:pPr>
            <a:endParaRPr lang="en-US" sz="2000" dirty="0">
              <a:solidFill>
                <a:srgbClr val="000000"/>
              </a:solidFill>
              <a:latin typeface="Fira Sans" panose="020B0503050000020004" pitchFamily="34" charset="0"/>
            </a:endParaRPr>
          </a:p>
          <a:p>
            <a:pPr marL="626745" lvl="1" indent="-342900">
              <a:spcBef>
                <a:spcPts val="200"/>
              </a:spcBef>
              <a:spcAft>
                <a:spcPts val="400"/>
              </a:spcAft>
              <a:buFont typeface="Wingdings,Sans-Serif"/>
              <a:buChar char="q"/>
            </a:pPr>
            <a:r>
              <a:rPr lang="en-US" sz="2000" dirty="0">
                <a:solidFill>
                  <a:srgbClr val="404040"/>
                </a:solidFill>
                <a:latin typeface="Fira Sans" panose="020B0503050000020004" pitchFamily="34" charset="0"/>
                <a:cs typeface="Arial"/>
              </a:rPr>
              <a:t>students who have or have not been successful in school. </a:t>
            </a:r>
            <a:endParaRPr lang="en-US" sz="2000" dirty="0">
              <a:solidFill>
                <a:srgbClr val="000000"/>
              </a:solidFill>
              <a:latin typeface="Fira Sans" panose="020B0503050000020004" pitchFamily="34" charset="0"/>
              <a:cs typeface="Arial"/>
            </a:endParaRPr>
          </a:p>
          <a:p>
            <a:pPr marL="0" indent="0">
              <a:buNone/>
            </a:pPr>
            <a:endParaRPr lang="en-US" dirty="0"/>
          </a:p>
        </p:txBody>
      </p:sp>
      <p:sp>
        <p:nvSpPr>
          <p:cNvPr id="4" name="TextBox 3">
            <a:extLst>
              <a:ext uri="{FF2B5EF4-FFF2-40B4-BE49-F238E27FC236}">
                <a16:creationId xmlns:a16="http://schemas.microsoft.com/office/drawing/2014/main" id="{DFFB208A-6B9F-5B78-FB1C-ABB5F5A2E065}"/>
              </a:ext>
            </a:extLst>
          </p:cNvPr>
          <p:cNvSpPr txBox="1"/>
          <p:nvPr/>
        </p:nvSpPr>
        <p:spPr>
          <a:xfrm>
            <a:off x="1887691" y="2236432"/>
            <a:ext cx="7711714" cy="1433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lgn="ctr">
              <a:lnSpc>
                <a:spcPct val="90000"/>
              </a:lnSpc>
              <a:spcBef>
                <a:spcPts val="1200"/>
              </a:spcBef>
              <a:spcAft>
                <a:spcPts val="200"/>
              </a:spcAft>
            </a:pPr>
            <a:r>
              <a:rPr lang="en-US" sz="2200" b="1" dirty="0">
                <a:solidFill>
                  <a:schemeClr val="accent1">
                    <a:lumMod val="50000"/>
                  </a:schemeClr>
                </a:solidFill>
                <a:latin typeface="Fira Sans" panose="020B0503050000020004" pitchFamily="34" charset="0"/>
                <a:cs typeface="Arial"/>
              </a:rPr>
              <a:t>By “every child”, we mean every child – no exceptions. We emphasize that "every child" includes:</a:t>
            </a:r>
            <a:endParaRPr lang="en-US" sz="2200" dirty="0">
              <a:solidFill>
                <a:schemeClr val="accent1">
                  <a:lumMod val="50000"/>
                </a:schemeClr>
              </a:solidFill>
              <a:latin typeface="Fira Sans" panose="020B0503050000020004" pitchFamily="34" charset="0"/>
              <a:cs typeface="Arial"/>
            </a:endParaRPr>
          </a:p>
          <a:p>
            <a:pPr marL="91440" indent="-91440" algn="ctr">
              <a:lnSpc>
                <a:spcPct val="90000"/>
              </a:lnSpc>
              <a:spcBef>
                <a:spcPts val="1200"/>
              </a:spcBef>
              <a:spcAft>
                <a:spcPts val="200"/>
              </a:spcAft>
            </a:pPr>
            <a:endParaRPr lang="en-US" dirty="0">
              <a:solidFill>
                <a:srgbClr val="000000"/>
              </a:solidFill>
              <a:latin typeface="Fira Sans" panose="020B0503050000020004" pitchFamily="34" charset="0"/>
              <a:cs typeface="Arial"/>
            </a:endParaRPr>
          </a:p>
          <a:p>
            <a:endParaRPr lang="en-US" dirty="0">
              <a:cs typeface="Arial"/>
            </a:endParaRPr>
          </a:p>
        </p:txBody>
      </p:sp>
    </p:spTree>
    <p:extLst>
      <p:ext uri="{BB962C8B-B14F-4D97-AF65-F5344CB8AC3E}">
        <p14:creationId xmlns:p14="http://schemas.microsoft.com/office/powerpoint/2010/main" val="2018068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14400" y="1562129"/>
            <a:ext cx="10601325" cy="1047250"/>
          </a:xfrm>
          <a:noFill/>
        </p:spPr>
        <p:txBody>
          <a:bodyPr>
            <a:normAutofit fontScale="90000"/>
          </a:bodyPr>
          <a:lstStyle/>
          <a:p>
            <a:r>
              <a:rPr lang="en-US" dirty="0"/>
              <a:t>Stages of Multicultural Curriculum Transformation </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200"/>
              </a:spcAft>
              <a:buClr>
                <a:schemeClr val="accent4"/>
              </a:buClr>
              <a:buFont typeface="Wingdings" panose="05000000000000000000" pitchFamily="2" charset="2"/>
              <a:buChar char="q"/>
            </a:pPr>
            <a:r>
              <a:rPr lang="en-US" sz="3200" dirty="0">
                <a:solidFill>
                  <a:srgbClr val="000000"/>
                </a:solidFill>
                <a:latin typeface="Fira Sans" panose="020B0503050000020004" pitchFamily="34" charset="0"/>
                <a:cs typeface="Arial"/>
              </a:rPr>
              <a:t>Curriculum of the Mainstream</a:t>
            </a:r>
          </a:p>
          <a:p>
            <a:pPr>
              <a:lnSpc>
                <a:spcPct val="100000"/>
              </a:lnSpc>
              <a:spcBef>
                <a:spcPts val="0"/>
              </a:spcBef>
              <a:spcAft>
                <a:spcPts val="1200"/>
              </a:spcAft>
              <a:buClr>
                <a:schemeClr val="accent4"/>
              </a:buClr>
              <a:buFont typeface="Wingdings" panose="05000000000000000000" pitchFamily="2" charset="2"/>
              <a:buChar char="q"/>
            </a:pPr>
            <a:r>
              <a:rPr lang="en-US" sz="3200" dirty="0">
                <a:solidFill>
                  <a:srgbClr val="000000"/>
                </a:solidFill>
                <a:latin typeface="Fira Sans" panose="020B0503050000020004" pitchFamily="34" charset="0"/>
                <a:cs typeface="Arial"/>
              </a:rPr>
              <a:t>Heroes and Holidays</a:t>
            </a:r>
          </a:p>
          <a:p>
            <a:pPr>
              <a:lnSpc>
                <a:spcPct val="100000"/>
              </a:lnSpc>
              <a:spcBef>
                <a:spcPts val="0"/>
              </a:spcBef>
              <a:spcAft>
                <a:spcPts val="1200"/>
              </a:spcAft>
              <a:buClr>
                <a:schemeClr val="accent4"/>
              </a:buClr>
              <a:buFont typeface="Wingdings" panose="05000000000000000000" pitchFamily="2" charset="2"/>
              <a:buChar char="q"/>
            </a:pPr>
            <a:r>
              <a:rPr lang="en-US" sz="3200" dirty="0">
                <a:solidFill>
                  <a:srgbClr val="000000"/>
                </a:solidFill>
                <a:latin typeface="Fira Sans" panose="020B0503050000020004" pitchFamily="34" charset="0"/>
                <a:cs typeface="Arial"/>
              </a:rPr>
              <a:t>Integration</a:t>
            </a:r>
          </a:p>
          <a:p>
            <a:pPr>
              <a:lnSpc>
                <a:spcPct val="100000"/>
              </a:lnSpc>
              <a:spcBef>
                <a:spcPts val="0"/>
              </a:spcBef>
              <a:spcAft>
                <a:spcPts val="1200"/>
              </a:spcAft>
              <a:buClr>
                <a:schemeClr val="accent4"/>
              </a:buClr>
              <a:buFont typeface="Wingdings" panose="05000000000000000000" pitchFamily="2" charset="2"/>
              <a:buChar char="q"/>
            </a:pPr>
            <a:r>
              <a:rPr lang="en-US" sz="3200" dirty="0">
                <a:solidFill>
                  <a:srgbClr val="000000"/>
                </a:solidFill>
                <a:latin typeface="Fira Sans" panose="020B0503050000020004" pitchFamily="34" charset="0"/>
                <a:cs typeface="Arial"/>
              </a:rPr>
              <a:t>Structural Reform</a:t>
            </a:r>
          </a:p>
          <a:p>
            <a:pPr>
              <a:lnSpc>
                <a:spcPct val="100000"/>
              </a:lnSpc>
              <a:spcBef>
                <a:spcPts val="0"/>
              </a:spcBef>
              <a:spcAft>
                <a:spcPts val="1200"/>
              </a:spcAft>
              <a:buClr>
                <a:schemeClr val="accent4"/>
              </a:buClr>
              <a:buFont typeface="Wingdings" panose="05000000000000000000" pitchFamily="2" charset="2"/>
              <a:buChar char="q"/>
            </a:pPr>
            <a:r>
              <a:rPr lang="en-US" sz="3200" dirty="0">
                <a:solidFill>
                  <a:srgbClr val="000000"/>
                </a:solidFill>
                <a:latin typeface="Fira Sans" panose="020B0503050000020004" pitchFamily="34" charset="0"/>
                <a:cs typeface="Arial"/>
              </a:rPr>
              <a:t>Multicultural, Social Action, and Awareness</a:t>
            </a:r>
          </a:p>
          <a:p>
            <a:pPr marL="0" indent="0">
              <a:buNone/>
            </a:pPr>
            <a:endParaRPr lang="en-US" dirty="0"/>
          </a:p>
        </p:txBody>
      </p:sp>
    </p:spTree>
    <p:extLst>
      <p:ext uri="{BB962C8B-B14F-4D97-AF65-F5344CB8AC3E}">
        <p14:creationId xmlns:p14="http://schemas.microsoft.com/office/powerpoint/2010/main" val="687561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62025" y="1474316"/>
            <a:ext cx="10620375" cy="973138"/>
          </a:xfrm>
        </p:spPr>
        <p:txBody>
          <a:bodyPr>
            <a:normAutofit fontScale="90000"/>
          </a:bodyPr>
          <a:lstStyle/>
          <a:p>
            <a:br>
              <a:rPr lang="en-US" sz="6000" dirty="0">
                <a:latin typeface="Vollkorn"/>
              </a:rPr>
            </a:br>
            <a:r>
              <a:rPr lang="en-US" sz="6000" dirty="0">
                <a:solidFill>
                  <a:srgbClr val="004071"/>
                </a:solidFill>
                <a:latin typeface="Fira Sans" panose="020B0503050000020004" pitchFamily="34" charset="0"/>
              </a:rPr>
              <a:t>Cultural Responsiveness</a:t>
            </a:r>
          </a:p>
          <a:p>
            <a:endParaRPr lang="en-US" dirty="0"/>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1468484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62025" y="1474316"/>
            <a:ext cx="10620375" cy="973138"/>
          </a:xfrm>
        </p:spPr>
        <p:txBody>
          <a:bodyPr>
            <a:normAutofit fontScale="90000"/>
          </a:bodyPr>
          <a:lstStyle/>
          <a:p>
            <a:br>
              <a:rPr lang="en-US" sz="6000">
                <a:latin typeface="Vollkorn"/>
              </a:rPr>
            </a:br>
            <a:endParaRPr lang="en-US"/>
          </a:p>
        </p:txBody>
      </p:sp>
      <p:pic>
        <p:nvPicPr>
          <p:cNvPr id="4" name="America's Teachers of the Year Promise to Stand Tall.mp4">
            <a:hlinkClick r:id="" action="ppaction://media"/>
            <a:extLst>
              <a:ext uri="{FF2B5EF4-FFF2-40B4-BE49-F238E27FC236}">
                <a16:creationId xmlns:a16="http://schemas.microsoft.com/office/drawing/2014/main" id="{6049621A-9C0B-18FD-5B78-FC6A3711613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952206" y="1385508"/>
            <a:ext cx="8518143" cy="4791456"/>
          </a:xfrm>
          <a:prstGeom prst="rect">
            <a:avLst/>
          </a:prstGeom>
        </p:spPr>
      </p:pic>
    </p:spTree>
    <p:extLst>
      <p:ext uri="{BB962C8B-B14F-4D97-AF65-F5344CB8AC3E}">
        <p14:creationId xmlns:p14="http://schemas.microsoft.com/office/powerpoint/2010/main" val="28196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2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A94AE6-7960-77C7-F8C7-63358731DD4B}"/>
              </a:ext>
            </a:extLst>
          </p:cNvPr>
          <p:cNvSpPr txBox="1"/>
          <p:nvPr/>
        </p:nvSpPr>
        <p:spPr>
          <a:xfrm>
            <a:off x="1174543" y="1595298"/>
            <a:ext cx="41331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aseline="0">
                <a:latin typeface="Fira Sans"/>
              </a:rPr>
              <a:t>An educator may use superior teaching strategies. The strategies are, however, only as effective as the educator’s ability to engage and relate to students.</a:t>
            </a:r>
            <a:r>
              <a:rPr lang="en-US" sz="3200">
                <a:latin typeface="Fira Sans"/>
                <a:ea typeface="Fira Sans"/>
                <a:cs typeface="Fira Sans"/>
              </a:rPr>
              <a:t>​</a:t>
            </a:r>
            <a:endParaRPr lang="en-US"/>
          </a:p>
        </p:txBody>
      </p:sp>
      <p:pic>
        <p:nvPicPr>
          <p:cNvPr id="10" name="Picture 9" descr="A tree with various icons&#10;&#10;Description automatically generated">
            <a:extLst>
              <a:ext uri="{FF2B5EF4-FFF2-40B4-BE49-F238E27FC236}">
                <a16:creationId xmlns:a16="http://schemas.microsoft.com/office/drawing/2014/main" id="{B3DEE673-214F-1923-DC99-0D118495A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547" y="1123951"/>
            <a:ext cx="3863817" cy="4779593"/>
          </a:xfrm>
          <a:prstGeom prst="rect">
            <a:avLst/>
          </a:prstGeom>
          <a:effectLst>
            <a:outerShdw blurRad="50800" dist="50800" dir="5400000" algn="ctr" rotWithShape="0">
              <a:srgbClr val="000000">
                <a:alpha val="4000"/>
              </a:srgbClr>
            </a:outerShdw>
          </a:effectLst>
        </p:spPr>
      </p:pic>
    </p:spTree>
    <p:extLst>
      <p:ext uri="{BB962C8B-B14F-4D97-AF65-F5344CB8AC3E}">
        <p14:creationId xmlns:p14="http://schemas.microsoft.com/office/powerpoint/2010/main" val="7561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38200" y="2572178"/>
            <a:ext cx="10003971" cy="3240794"/>
          </a:xfrm>
        </p:spPr>
        <p:txBody>
          <a:bodyPr vert="horz" lIns="91440" tIns="45720" rIns="91440" bIns="45720" rtlCol="0" anchor="t">
            <a:normAutofit fontScale="92500" lnSpcReduction="20000"/>
          </a:bodyPr>
          <a:lstStyle/>
          <a:p>
            <a:pPr marL="0" indent="0" algn="l" rtl="0" eaLnBrk="1" fontAlgn="b" latinLnBrk="0" hangingPunct="1">
              <a:lnSpc>
                <a:spcPct val="100000"/>
              </a:lnSpc>
              <a:spcBef>
                <a:spcPts val="0"/>
              </a:spcBef>
              <a:spcAft>
                <a:spcPts val="0"/>
              </a:spcAft>
            </a:pPr>
            <a:r>
              <a:rPr lang="en-US" sz="1900" b="1" i="0" u="none" strike="noStrike" kern="1200">
                <a:solidFill>
                  <a:srgbClr val="FFC000"/>
                </a:solidFill>
                <a:effectLst/>
                <a:highlight>
                  <a:srgbClr val="004071"/>
                </a:highlight>
                <a:latin typeface="Fira Sans" panose="020B0503050000020004" pitchFamily="34" charset="0"/>
              </a:rPr>
              <a:t>WV State Code</a:t>
            </a:r>
            <a:endParaRPr lang="en-US"/>
          </a:p>
          <a:p>
            <a:pPr marL="0" indent="0" algn="l" rtl="0" eaLnBrk="1" fontAlgn="b" latinLnBrk="0" hangingPunct="1">
              <a:lnSpc>
                <a:spcPct val="100000"/>
              </a:lnSpc>
              <a:spcBef>
                <a:spcPts val="0"/>
              </a:spcBef>
              <a:spcAft>
                <a:spcPts val="0"/>
              </a:spcAft>
            </a:pPr>
            <a:endParaRPr lang="en-US" sz="1900" b="0" i="0" u="none" strike="noStrike">
              <a:effectLst/>
              <a:highlight>
                <a:srgbClr val="004071"/>
              </a:highlight>
              <a:latin typeface="Fira Sans" panose="020B0503050000020004" pitchFamily="34" charset="0"/>
            </a:endParaRP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§18-5-5a: Study of Multicultural Education for School Personnel</a:t>
            </a:r>
          </a:p>
          <a:p>
            <a:pPr marL="0" indent="0" algn="l" rtl="0" eaLnBrk="1" fontAlgn="b" latinLnBrk="0" hangingPunct="1">
              <a:lnSpc>
                <a:spcPct val="100000"/>
              </a:lnSpc>
              <a:spcBef>
                <a:spcPts val="0"/>
              </a:spcBef>
              <a:spcAft>
                <a:spcPts val="0"/>
              </a:spcAft>
            </a:pPr>
            <a:endParaRPr lang="en-US" sz="1900" b="0" i="0" u="none" strike="noStrike">
              <a:effectLst/>
              <a:latin typeface="Fira Sans" panose="020B0503050000020004" pitchFamily="34" charset="0"/>
            </a:endParaRPr>
          </a:p>
          <a:p>
            <a:pPr marL="0" indent="0" algn="l" rtl="0" eaLnBrk="1" fontAlgn="b" latinLnBrk="0" hangingPunct="1">
              <a:lnSpc>
                <a:spcPct val="100000"/>
              </a:lnSpc>
              <a:spcBef>
                <a:spcPts val="0"/>
              </a:spcBef>
              <a:spcAft>
                <a:spcPts val="0"/>
              </a:spcAft>
            </a:pPr>
            <a:r>
              <a:rPr lang="en-US" sz="1900" b="1" i="0" u="none" strike="noStrike" kern="1200">
                <a:solidFill>
                  <a:srgbClr val="FFC000"/>
                </a:solidFill>
                <a:effectLst/>
                <a:highlight>
                  <a:srgbClr val="004071"/>
                </a:highlight>
                <a:latin typeface="Fira Sans" panose="020B0503050000020004" pitchFamily="34" charset="0"/>
              </a:rPr>
              <a:t>WV Board of Education Policies</a:t>
            </a:r>
          </a:p>
          <a:p>
            <a:pPr marL="0" indent="0" algn="l" rtl="0" eaLnBrk="1" fontAlgn="b" latinLnBrk="0" hangingPunct="1">
              <a:lnSpc>
                <a:spcPct val="100000"/>
              </a:lnSpc>
              <a:spcBef>
                <a:spcPts val="0"/>
              </a:spcBef>
              <a:spcAft>
                <a:spcPts val="0"/>
              </a:spcAft>
            </a:pPr>
            <a:endParaRPr lang="en-US" sz="1900" b="0" i="0" u="none" strike="noStrike">
              <a:effectLst/>
              <a:highlight>
                <a:srgbClr val="004071"/>
              </a:highlight>
              <a:latin typeface="Fira Sans" panose="020B0503050000020004" pitchFamily="34" charset="0"/>
            </a:endParaRP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Policy 2315: Comprehensive School Counseling Model</a:t>
            </a:r>
          </a:p>
          <a:p>
            <a:pPr marL="457200" lvl="1" indent="0" algn="l" rtl="0" eaLnBrk="1" fontAlgn="b" latinLnBrk="0" hangingPunct="1">
              <a:lnSpc>
                <a:spcPct val="100000"/>
              </a:lnSpc>
              <a:spcBef>
                <a:spcPts val="0"/>
              </a:spcBef>
              <a:spcAft>
                <a:spcPts val="0"/>
              </a:spcAft>
              <a:buNone/>
            </a:pPr>
            <a:endParaRPr lang="en-US" sz="1500" b="0" i="0" u="none" strike="noStrike">
              <a:effectLst/>
              <a:latin typeface="Fira Sans" panose="020B0503050000020004" pitchFamily="34" charset="0"/>
            </a:endParaRP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Policy 2322: West Virginia System of Support and Accountability</a:t>
            </a: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endParaRPr lang="en-US" sz="1500" b="0" i="0" u="none" strike="noStrike">
              <a:effectLst/>
              <a:latin typeface="Fira Sans" panose="020B0503050000020004" pitchFamily="34" charset="0"/>
            </a:endParaRP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Policy 2510: Assuring the Quality of Education: Regulations for Educational Programs</a:t>
            </a: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endParaRPr lang="en-US" sz="1500" b="0" i="0" u="none" strike="noStrike">
              <a:effectLst/>
              <a:latin typeface="Fira Sans" panose="020B0503050000020004" pitchFamily="34" charset="0"/>
            </a:endParaRP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Policy 2520.19: WV College- and Career- Readiness Dispositions and Standards for Student Success Grades K-12</a:t>
            </a: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endParaRPr lang="en-US" sz="1500" b="0" i="0" u="none" strike="noStrike">
              <a:effectLst/>
              <a:latin typeface="Fira Sans" panose="020B0503050000020004" pitchFamily="34" charset="0"/>
            </a:endParaRPr>
          </a:p>
          <a:p>
            <a:pPr marL="457200" lvl="1" indent="0" algn="l" rtl="0" eaLnBrk="1" fontAlgn="b" latinLnBrk="0" hangingPunct="1">
              <a:lnSpc>
                <a:spcPct val="100000"/>
              </a:lnSpc>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Policy 4373: Expected Behavior in Safe and Supportive Schools</a:t>
            </a:r>
          </a:p>
          <a:p>
            <a:pPr marL="0" indent="0" algn="l" rtl="0" eaLnBrk="1" fontAlgn="b" latinLnBrk="0" hangingPunct="1">
              <a:lnSpc>
                <a:spcPct val="100000"/>
              </a:lnSpc>
              <a:spcBef>
                <a:spcPts val="0"/>
              </a:spcBef>
              <a:spcAft>
                <a:spcPts val="0"/>
              </a:spcAft>
              <a:buNone/>
            </a:pPr>
            <a:endParaRPr lang="en-US" sz="1900" b="0" i="0" u="none" strike="noStrike">
              <a:effectLst/>
              <a:latin typeface="Fira Sans" panose="020B0503050000020004" pitchFamily="34" charset="0"/>
            </a:endParaRPr>
          </a:p>
          <a:p>
            <a:endParaRPr lang="en-US"/>
          </a:p>
        </p:txBody>
      </p:sp>
      <p:sp>
        <p:nvSpPr>
          <p:cNvPr id="5" name="Title 4">
            <a:extLst>
              <a:ext uri="{FF2B5EF4-FFF2-40B4-BE49-F238E27FC236}">
                <a16:creationId xmlns:a16="http://schemas.microsoft.com/office/drawing/2014/main" id="{C96460D8-4171-C7F3-7087-B463338AE9B4}"/>
              </a:ext>
            </a:extLst>
          </p:cNvPr>
          <p:cNvSpPr>
            <a:spLocks noGrp="1"/>
          </p:cNvSpPr>
          <p:nvPr>
            <p:ph type="title"/>
          </p:nvPr>
        </p:nvSpPr>
        <p:spPr/>
        <p:txBody>
          <a:bodyPr/>
          <a:lstStyle/>
          <a:p>
            <a:r>
              <a:rPr lang="en-US">
                <a:latin typeface="Arial Black"/>
              </a:rPr>
              <a:t>WV Code and Policy</a:t>
            </a:r>
            <a:endParaRPr lang="en-US"/>
          </a:p>
        </p:txBody>
      </p:sp>
    </p:spTree>
    <p:extLst>
      <p:ext uri="{BB962C8B-B14F-4D97-AF65-F5344CB8AC3E}">
        <p14:creationId xmlns:p14="http://schemas.microsoft.com/office/powerpoint/2010/main" val="4084880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33450" y="1483841"/>
            <a:ext cx="10048875" cy="1068388"/>
          </a:xfrm>
          <a:noFill/>
        </p:spPr>
        <p:txBody>
          <a:bodyPr/>
          <a:lstStyle/>
          <a:p>
            <a:r>
              <a:rPr lang="en-US" dirty="0"/>
              <a:t>Six Types of Teachers</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pPr marL="342900" indent="-342900">
              <a:lnSpc>
                <a:spcPct val="100000"/>
              </a:lnSpc>
              <a:spcBef>
                <a:spcPct val="0"/>
              </a:spcBef>
              <a:spcAft>
                <a:spcPct val="0"/>
              </a:spcAft>
              <a:buAutoNum type="arabicPeriod"/>
            </a:pPr>
            <a:r>
              <a:rPr lang="en-US" sz="2400">
                <a:solidFill>
                  <a:srgbClr val="000000"/>
                </a:solidFill>
                <a:latin typeface="Fira Sans" panose="020B0503050000020004" pitchFamily="34" charset="0"/>
              </a:rPr>
              <a:t>Repeat Offenders</a:t>
            </a:r>
          </a:p>
          <a:p>
            <a:pPr lvl="1">
              <a:lnSpc>
                <a:spcPct val="100000"/>
              </a:lnSpc>
              <a:spcBef>
                <a:spcPct val="0"/>
              </a:spcBef>
              <a:spcAft>
                <a:spcPct val="0"/>
              </a:spcAft>
              <a:buClr>
                <a:srgbClr val="D3B257"/>
              </a:buClr>
              <a:buFont typeface="Wingdings" panose="05000000000000000000" pitchFamily="2" charset="2"/>
              <a:buChar char="q"/>
            </a:pPr>
            <a:r>
              <a:rPr lang="en-US">
                <a:solidFill>
                  <a:srgbClr val="000000"/>
                </a:solidFill>
                <a:latin typeface="Fira Sans" panose="020B0503050000020004" pitchFamily="34" charset="0"/>
                <a:cs typeface="Arial"/>
              </a:rPr>
              <a:t>Use the same lessons year after year rather than updating lessons to meet students’ changing needs.</a:t>
            </a:r>
          </a:p>
          <a:p>
            <a:pPr lvl="1">
              <a:lnSpc>
                <a:spcPct val="100000"/>
              </a:lnSpc>
              <a:spcBef>
                <a:spcPct val="0"/>
              </a:spcBef>
              <a:spcAft>
                <a:spcPct val="0"/>
              </a:spcAft>
              <a:buClr>
                <a:srgbClr val="D3B257"/>
              </a:buClr>
              <a:buFont typeface="Wingdings" panose="05000000000000000000" pitchFamily="2" charset="2"/>
              <a:buChar char="q"/>
            </a:pPr>
            <a:r>
              <a:rPr lang="en-US">
                <a:solidFill>
                  <a:srgbClr val="000000"/>
                </a:solidFill>
                <a:latin typeface="Fira Sans" panose="020B0503050000020004" pitchFamily="34" charset="0"/>
                <a:cs typeface="Arial"/>
              </a:rPr>
              <a:t>Make derogatory comments to or about students.</a:t>
            </a:r>
          </a:p>
          <a:p>
            <a:pPr lvl="1">
              <a:lnSpc>
                <a:spcPct val="100000"/>
              </a:lnSpc>
              <a:spcBef>
                <a:spcPct val="0"/>
              </a:spcBef>
              <a:spcAft>
                <a:spcPct val="0"/>
              </a:spcAft>
              <a:buClr>
                <a:srgbClr val="D3B257"/>
              </a:buClr>
              <a:buFont typeface="Wingdings" panose="05000000000000000000" pitchFamily="2" charset="2"/>
              <a:buChar char="q"/>
            </a:pPr>
            <a:endParaRPr lang="en-US">
              <a:solidFill>
                <a:srgbClr val="000000"/>
              </a:solidFill>
              <a:latin typeface="Fira Sans" panose="020B0503050000020004" pitchFamily="34" charset="0"/>
            </a:endParaRPr>
          </a:p>
          <a:p>
            <a:pPr lvl="1">
              <a:lnSpc>
                <a:spcPct val="100000"/>
              </a:lnSpc>
              <a:spcBef>
                <a:spcPct val="0"/>
              </a:spcBef>
              <a:spcAft>
                <a:spcPct val="0"/>
              </a:spcAft>
              <a:buClr>
                <a:srgbClr val="D3B257"/>
              </a:buClr>
              <a:buFont typeface="Wingdings" panose="05000000000000000000" pitchFamily="2" charset="2"/>
              <a:buChar char="q"/>
            </a:pPr>
            <a:endParaRPr lang="en-US">
              <a:solidFill>
                <a:srgbClr val="000000"/>
              </a:solidFill>
              <a:latin typeface="Fira Sans" panose="020B0503050000020004" pitchFamily="34" charset="0"/>
            </a:endParaRPr>
          </a:p>
          <a:p>
            <a:pPr lvl="1">
              <a:lnSpc>
                <a:spcPct val="100000"/>
              </a:lnSpc>
              <a:spcBef>
                <a:spcPct val="0"/>
              </a:spcBef>
              <a:spcAft>
                <a:spcPct val="0"/>
              </a:spcAft>
              <a:buClr>
                <a:srgbClr val="D3B257"/>
              </a:buClr>
              <a:buFont typeface="Wingdings" panose="05000000000000000000" pitchFamily="2" charset="2"/>
              <a:buChar char="q"/>
            </a:pPr>
            <a:endParaRPr lang="en-US">
              <a:solidFill>
                <a:srgbClr val="000000"/>
              </a:solidFill>
              <a:latin typeface="Fira Sans" panose="020B0503050000020004" pitchFamily="34" charset="0"/>
            </a:endParaRPr>
          </a:p>
          <a:p>
            <a:pPr marL="0" indent="0">
              <a:buNone/>
            </a:pPr>
            <a:endParaRPr lang="en-US"/>
          </a:p>
        </p:txBody>
      </p:sp>
      <p:sp>
        <p:nvSpPr>
          <p:cNvPr id="4" name="TextBox 3">
            <a:extLst>
              <a:ext uri="{FF2B5EF4-FFF2-40B4-BE49-F238E27FC236}">
                <a16:creationId xmlns:a16="http://schemas.microsoft.com/office/drawing/2014/main" id="{8D364132-BFBA-367B-B2A0-D40E412C4EE9}"/>
              </a:ext>
            </a:extLst>
          </p:cNvPr>
          <p:cNvSpPr txBox="1"/>
          <p:nvPr/>
        </p:nvSpPr>
        <p:spPr>
          <a:xfrm>
            <a:off x="857250" y="3936733"/>
            <a:ext cx="597318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1">
              <a:spcBef>
                <a:spcPct val="0"/>
              </a:spcBef>
              <a:spcAft>
                <a:spcPct val="0"/>
              </a:spcAft>
            </a:pPr>
            <a:r>
              <a:rPr lang="en-US" sz="2400">
                <a:solidFill>
                  <a:srgbClr val="55595C"/>
                </a:solidFill>
                <a:cs typeface="Arial" panose="020B0604020202020204"/>
              </a:rPr>
              <a:t> </a:t>
            </a:r>
          </a:p>
          <a:p>
            <a:pPr>
              <a:spcBef>
                <a:spcPct val="0"/>
              </a:spcBef>
              <a:spcAft>
                <a:spcPct val="0"/>
              </a:spcAft>
            </a:pPr>
            <a:r>
              <a:rPr lang="en-US" sz="2400">
                <a:solidFill>
                  <a:srgbClr val="000000"/>
                </a:solidFill>
                <a:cs typeface="Arial" panose="020B0604020202020204"/>
              </a:rPr>
              <a:t>2</a:t>
            </a:r>
            <a:r>
              <a:rPr lang="en-US" sz="2400">
                <a:solidFill>
                  <a:srgbClr val="000000"/>
                </a:solidFill>
                <a:latin typeface="Fira Sans" panose="020B0503050000020004" pitchFamily="34" charset="0"/>
                <a:cs typeface="Arial" panose="020B0604020202020204"/>
              </a:rPr>
              <a:t>. Referral Agents</a:t>
            </a:r>
            <a:endParaRPr lang="en-US">
              <a:solidFill>
                <a:srgbClr val="55595C"/>
              </a:solidFill>
              <a:latin typeface="Fira Sans" panose="020B0503050000020004" pitchFamily="34" charset="0"/>
              <a:cs typeface="Arial" panose="020B0604020202020204"/>
            </a:endParaRPr>
          </a:p>
          <a:p>
            <a:pPr marL="800081" lvl="1" indent="-342900">
              <a:buClr>
                <a:srgbClr val="D3B257"/>
              </a:buClr>
              <a:buFont typeface="Wingdings" panose="05000000000000000000" pitchFamily="2" charset="2"/>
              <a:buChar char="q"/>
            </a:pPr>
            <a:r>
              <a:rPr lang="en-US" sz="2400">
                <a:solidFill>
                  <a:srgbClr val="000000"/>
                </a:solidFill>
                <a:latin typeface="Fira Sans" panose="020B0503050000020004" pitchFamily="34" charset="0"/>
                <a:cs typeface="Arial" panose="020B0604020202020204"/>
              </a:rPr>
              <a:t>20% of teachers make 80% of referrals.</a:t>
            </a:r>
            <a:endParaRPr lang="en-US">
              <a:solidFill>
                <a:srgbClr val="55595C"/>
              </a:solidFill>
              <a:latin typeface="Fira Sans" panose="020B0503050000020004" pitchFamily="34" charset="0"/>
              <a:cs typeface="Arial" panose="020B0604020202020204"/>
            </a:endParaRPr>
          </a:p>
          <a:p>
            <a:pPr>
              <a:spcBef>
                <a:spcPct val="0"/>
              </a:spcBef>
              <a:spcAft>
                <a:spcPct val="0"/>
              </a:spcAft>
            </a:pPr>
            <a:r>
              <a:rPr lang="en-US" sz="2400">
                <a:solidFill>
                  <a:srgbClr val="000000"/>
                </a:solidFill>
                <a:latin typeface="Fira Sans" panose="020B0503050000020004" pitchFamily="34" charset="0"/>
                <a:cs typeface="Calibri"/>
              </a:rPr>
              <a:t>3. Instructors</a:t>
            </a:r>
          </a:p>
          <a:p>
            <a:pPr marL="913765" lvl="1" indent="-457200">
              <a:spcBef>
                <a:spcPct val="0"/>
              </a:spcBef>
              <a:spcAft>
                <a:spcPct val="0"/>
              </a:spcAft>
              <a:buClr>
                <a:srgbClr val="D3B257"/>
              </a:buClr>
              <a:buFont typeface="Wingdings,Sans-Serif"/>
              <a:buChar char="q"/>
            </a:pPr>
            <a:r>
              <a:rPr lang="en-US" sz="2400">
                <a:solidFill>
                  <a:srgbClr val="000000"/>
                </a:solidFill>
                <a:latin typeface="Fira Sans" panose="020B0503050000020004" pitchFamily="34" charset="0"/>
                <a:cs typeface="Calibri"/>
              </a:rPr>
              <a:t>Teach subjects not students</a:t>
            </a:r>
            <a:r>
              <a:rPr lang="en-US">
                <a:solidFill>
                  <a:srgbClr val="000000"/>
                </a:solidFill>
                <a:latin typeface="Fira Sans" panose="020B0503050000020004" pitchFamily="34" charset="0"/>
                <a:cs typeface="Calibri"/>
              </a:rPr>
              <a:t>. </a:t>
            </a:r>
          </a:p>
          <a:p>
            <a:endParaRPr lang="en-US" sz="2400">
              <a:solidFill>
                <a:srgbClr val="000000"/>
              </a:solidFill>
              <a:cs typeface="Arial" panose="020B0604020202020204"/>
            </a:endParaRPr>
          </a:p>
          <a:p>
            <a:endParaRPr lang="en-US" sz="2400">
              <a:solidFill>
                <a:srgbClr val="000000"/>
              </a:solidFill>
              <a:cs typeface="Arial" panose="020B0604020202020204"/>
            </a:endParaRPr>
          </a:p>
          <a:p>
            <a:endParaRPr lang="en-US">
              <a:cs typeface="Arial" panose="020B0604020202020204"/>
            </a:endParaRPr>
          </a:p>
          <a:p>
            <a:pPr marL="285750" indent="-285750">
              <a:buFont typeface="Wingdings"/>
              <a:buChar char="q"/>
            </a:pPr>
            <a:endParaRPr lang="en-US">
              <a:cs typeface="Arial" panose="020B0604020202020204"/>
            </a:endParaRPr>
          </a:p>
        </p:txBody>
      </p:sp>
    </p:spTree>
    <p:extLst>
      <p:ext uri="{BB962C8B-B14F-4D97-AF65-F5344CB8AC3E}">
        <p14:creationId xmlns:p14="http://schemas.microsoft.com/office/powerpoint/2010/main" val="2717293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33450" y="1483841"/>
            <a:ext cx="10048875" cy="1068388"/>
          </a:xfrm>
          <a:solidFill>
            <a:schemeClr val="bg1">
              <a:lumMod val="95000"/>
            </a:schemeClr>
          </a:solidFill>
        </p:spPr>
        <p:txBody>
          <a:bodyPr/>
          <a:lstStyle/>
          <a:p>
            <a:r>
              <a:rPr lang="en-US">
                <a:solidFill>
                  <a:srgbClr val="004071"/>
                </a:solidFill>
                <a:latin typeface="Fira Sans" panose="020B0503050000020004" pitchFamily="34" charset="0"/>
              </a:rPr>
              <a:t>Six Types of Teachers</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a:xfrm>
            <a:off x="933450" y="2544138"/>
            <a:ext cx="10515600" cy="2576502"/>
          </a:xfrm>
        </p:spPr>
        <p:txBody>
          <a:bodyPr vert="horz" lIns="91440" tIns="45720" rIns="91440" bIns="45720" rtlCol="0" anchor="t">
            <a:normAutofit fontScale="70000" lnSpcReduction="20000"/>
          </a:bodyPr>
          <a:lstStyle/>
          <a:p>
            <a:pPr marL="0" indent="0">
              <a:buNone/>
            </a:pPr>
            <a:r>
              <a:rPr lang="en-US" sz="3100">
                <a:solidFill>
                  <a:srgbClr val="000000"/>
                </a:solidFill>
                <a:latin typeface="Fira Sans"/>
                <a:cs typeface="+mn-cs"/>
              </a:rPr>
              <a:t>4. </a:t>
            </a:r>
            <a:r>
              <a:rPr lang="en-US" sz="3100">
                <a:solidFill>
                  <a:srgbClr val="000000"/>
                </a:solidFill>
                <a:latin typeface="Fira Sans" panose="020B0503050000020004" pitchFamily="34" charset="0"/>
                <a:cs typeface="+mn-cs"/>
              </a:rPr>
              <a:t>Coaches</a:t>
            </a:r>
            <a:r>
              <a:rPr lang="en-US" sz="3100" kern="1200">
                <a:solidFill>
                  <a:srgbClr val="000000"/>
                </a:solidFill>
                <a:latin typeface="Fira Sans" panose="020B0503050000020004" pitchFamily="34" charset="0"/>
                <a:cs typeface="+mn-cs"/>
              </a:rPr>
              <a:t>  </a:t>
            </a:r>
            <a:endParaRPr lang="en-US" sz="3100">
              <a:latin typeface="Fira Sans" panose="020B0503050000020004" pitchFamily="34" charset="0"/>
              <a:cs typeface="+mn-cs"/>
            </a:endParaRPr>
          </a:p>
          <a:p>
            <a:pPr marL="804545" indent="-347345" algn="l" rtl="0">
              <a:buClr>
                <a:srgbClr val="D3B257"/>
              </a:buClr>
              <a:buFont typeface="Wingdings"/>
              <a:buChar char="q"/>
            </a:pPr>
            <a:r>
              <a:rPr lang="en-US" sz="3100" kern="1200">
                <a:solidFill>
                  <a:srgbClr val="000000"/>
                </a:solidFill>
                <a:latin typeface="Fira Sans" panose="020B0503050000020004" pitchFamily="34" charset="0"/>
                <a:cs typeface="+mn-cs"/>
              </a:rPr>
              <a:t>Same as teachers</a:t>
            </a:r>
            <a:r>
              <a:rPr lang="en-US" sz="3100">
                <a:solidFill>
                  <a:srgbClr val="000000"/>
                </a:solidFill>
                <a:latin typeface="Fira Sans" panose="020B0503050000020004" pitchFamily="34" charset="0"/>
                <a:cs typeface="+mn-cs"/>
              </a:rPr>
              <a:t> </a:t>
            </a:r>
            <a:r>
              <a:rPr lang="en-US" sz="3100" kern="1200">
                <a:solidFill>
                  <a:srgbClr val="000000"/>
                </a:solidFill>
                <a:latin typeface="Fira Sans" panose="020B0503050000020004" pitchFamily="34" charset="0"/>
                <a:cs typeface="+mn-cs"/>
              </a:rPr>
              <a:t>but creates bonds with all students.</a:t>
            </a:r>
            <a:endParaRPr lang="en-US" sz="3100" kern="1200">
              <a:solidFill>
                <a:srgbClr val="000000"/>
              </a:solidFill>
              <a:latin typeface="Fira Sans" panose="020B0503050000020004" pitchFamily="34" charset="0"/>
            </a:endParaRPr>
          </a:p>
          <a:p>
            <a:pPr marL="0" indent="0">
              <a:lnSpc>
                <a:spcPct val="100000"/>
              </a:lnSpc>
              <a:spcBef>
                <a:spcPct val="0"/>
              </a:spcBef>
              <a:spcAft>
                <a:spcPct val="0"/>
              </a:spcAft>
              <a:buNone/>
            </a:pPr>
            <a:r>
              <a:rPr lang="en-US" sz="3100">
                <a:solidFill>
                  <a:srgbClr val="000000"/>
                </a:solidFill>
                <a:latin typeface="Fira Sans" panose="020B0503050000020004" pitchFamily="34" charset="0"/>
                <a:cs typeface="Arial"/>
              </a:rPr>
              <a:t>5. Teachers</a:t>
            </a:r>
            <a:r>
              <a:rPr lang="en-US" sz="3100" b="1">
                <a:solidFill>
                  <a:srgbClr val="000000"/>
                </a:solidFill>
                <a:latin typeface="Fira Sans" panose="020B0503050000020004" pitchFamily="34" charset="0"/>
                <a:cs typeface="Arial"/>
              </a:rPr>
              <a:t> </a:t>
            </a:r>
            <a:endParaRPr lang="en-US" sz="3100">
              <a:solidFill>
                <a:srgbClr val="000000"/>
              </a:solidFill>
              <a:latin typeface="Fira Sans" panose="020B0503050000020004" pitchFamily="34" charset="0"/>
              <a:cs typeface="Arial"/>
            </a:endParaRPr>
          </a:p>
          <a:p>
            <a:pPr marL="800100" lvl="1" indent="-342900">
              <a:lnSpc>
                <a:spcPct val="100000"/>
              </a:lnSpc>
              <a:spcBef>
                <a:spcPct val="0"/>
              </a:spcBef>
              <a:spcAft>
                <a:spcPct val="0"/>
              </a:spcAft>
              <a:buClr>
                <a:srgbClr val="D3B257"/>
              </a:buClr>
              <a:buFont typeface="Wingdings,Sans-Serif"/>
              <a:buChar char="q"/>
            </a:pPr>
            <a:r>
              <a:rPr lang="en-US" sz="3100">
                <a:solidFill>
                  <a:srgbClr val="000000"/>
                </a:solidFill>
                <a:latin typeface="Fira Sans" panose="020B0503050000020004" pitchFamily="34" charset="0"/>
                <a:cs typeface="Arial"/>
              </a:rPr>
              <a:t>Understand their subject content </a:t>
            </a:r>
          </a:p>
          <a:p>
            <a:pPr marL="800100" lvl="1" indent="-342900">
              <a:lnSpc>
                <a:spcPct val="100000"/>
              </a:lnSpc>
              <a:spcBef>
                <a:spcPct val="0"/>
              </a:spcBef>
              <a:spcAft>
                <a:spcPct val="0"/>
              </a:spcAft>
              <a:buClr>
                <a:srgbClr val="D3B257"/>
              </a:buClr>
              <a:buFont typeface="Wingdings,Sans-Serif"/>
              <a:buChar char="q"/>
            </a:pPr>
            <a:r>
              <a:rPr lang="en-US" sz="3100">
                <a:solidFill>
                  <a:srgbClr val="000000"/>
                </a:solidFill>
                <a:latin typeface="Fira Sans" panose="020B0503050000020004" pitchFamily="34" charset="0"/>
                <a:cs typeface="Arial"/>
              </a:rPr>
              <a:t>Realize all students are able to learn</a:t>
            </a:r>
          </a:p>
          <a:p>
            <a:pPr marL="800100" lvl="1" indent="-342900">
              <a:lnSpc>
                <a:spcPct val="100000"/>
              </a:lnSpc>
              <a:spcBef>
                <a:spcPct val="0"/>
              </a:spcBef>
              <a:spcAft>
                <a:spcPct val="0"/>
              </a:spcAft>
              <a:buClr>
                <a:srgbClr val="D3B257"/>
              </a:buClr>
              <a:buFont typeface="Wingdings,Sans-Serif"/>
              <a:buChar char="q"/>
            </a:pPr>
            <a:r>
              <a:rPr lang="en-US" sz="3100">
                <a:solidFill>
                  <a:srgbClr val="000000"/>
                </a:solidFill>
                <a:latin typeface="Fira Sans" panose="020B0503050000020004" pitchFamily="34" charset="0"/>
                <a:cs typeface="Arial"/>
              </a:rPr>
              <a:t>Teach students rather than just teaching subject</a:t>
            </a:r>
          </a:p>
          <a:p>
            <a:pPr marL="800100" lvl="1" indent="-342900">
              <a:lnSpc>
                <a:spcPct val="100000"/>
              </a:lnSpc>
              <a:spcBef>
                <a:spcPct val="0"/>
              </a:spcBef>
              <a:spcAft>
                <a:spcPct val="0"/>
              </a:spcAft>
              <a:buClr>
                <a:srgbClr val="D3B257"/>
              </a:buClr>
              <a:buFont typeface="Wingdings,Sans-Serif"/>
              <a:buChar char="q"/>
            </a:pPr>
            <a:r>
              <a:rPr lang="en-US" sz="3100">
                <a:solidFill>
                  <a:srgbClr val="000000"/>
                </a:solidFill>
                <a:latin typeface="Fira Sans" panose="020B0503050000020004" pitchFamily="34" charset="0"/>
                <a:cs typeface="Arial"/>
              </a:rPr>
              <a:t>Use differentiated instruction/strategies which reach </a:t>
            </a:r>
            <a:r>
              <a:rPr lang="en-US" sz="3100" b="1" u="sng">
                <a:solidFill>
                  <a:srgbClr val="000000"/>
                </a:solidFill>
                <a:latin typeface="Fira Sans" panose="020B0503050000020004" pitchFamily="34" charset="0"/>
                <a:cs typeface="Arial"/>
              </a:rPr>
              <a:t>all</a:t>
            </a:r>
            <a:r>
              <a:rPr lang="en-US" sz="3100">
                <a:solidFill>
                  <a:srgbClr val="000000"/>
                </a:solidFill>
                <a:latin typeface="Fira Sans" panose="020B0503050000020004" pitchFamily="34" charset="0"/>
                <a:cs typeface="Arial"/>
              </a:rPr>
              <a:t> students</a:t>
            </a:r>
          </a:p>
          <a:p>
            <a:pPr marL="800100" lvl="1" indent="-342900">
              <a:lnSpc>
                <a:spcPct val="100000"/>
              </a:lnSpc>
              <a:spcBef>
                <a:spcPct val="0"/>
              </a:spcBef>
              <a:spcAft>
                <a:spcPct val="0"/>
              </a:spcAft>
              <a:buClr>
                <a:srgbClr val="D3B257"/>
              </a:buClr>
              <a:buFont typeface="Wingdings,Sans-Serif"/>
              <a:buChar char="q"/>
            </a:pPr>
            <a:r>
              <a:rPr lang="en-US" sz="3100">
                <a:solidFill>
                  <a:srgbClr val="000000"/>
                </a:solidFill>
                <a:latin typeface="Fira Sans" panose="020B0503050000020004" pitchFamily="34" charset="0"/>
                <a:cs typeface="Arial"/>
              </a:rPr>
              <a:t>Coaches </a:t>
            </a:r>
          </a:p>
          <a:p>
            <a:pPr marL="800100" lvl="1" indent="-342900">
              <a:lnSpc>
                <a:spcPct val="100000"/>
              </a:lnSpc>
              <a:spcBef>
                <a:spcPct val="0"/>
              </a:spcBef>
              <a:spcAft>
                <a:spcPct val="0"/>
              </a:spcAft>
              <a:buClr>
                <a:srgbClr val="D3B257"/>
              </a:buClr>
              <a:buFont typeface="Wingdings,Sans-Serif"/>
              <a:buChar char="q"/>
            </a:pPr>
            <a:r>
              <a:rPr lang="en-US" sz="3100">
                <a:solidFill>
                  <a:srgbClr val="000000"/>
                </a:solidFill>
                <a:latin typeface="Fira Sans" panose="020B0503050000020004" pitchFamily="34" charset="0"/>
                <a:cs typeface="Arial"/>
              </a:rPr>
              <a:t>Same as teachers but create bonds with all students.</a:t>
            </a:r>
          </a:p>
          <a:p>
            <a:pPr marL="800100" lvl="1" indent="-342900">
              <a:lnSpc>
                <a:spcPct val="100000"/>
              </a:lnSpc>
              <a:spcBef>
                <a:spcPct val="0"/>
              </a:spcBef>
              <a:spcAft>
                <a:spcPct val="0"/>
              </a:spcAft>
              <a:buFont typeface="Wingdings,Sans-Serif"/>
              <a:buChar char="q"/>
            </a:pPr>
            <a:endParaRPr lang="en-US" sz="3100">
              <a:solidFill>
                <a:srgbClr val="000000"/>
              </a:solidFill>
              <a:latin typeface="Fira Sans" panose="020B0503050000020004" pitchFamily="34" charset="0"/>
              <a:cs typeface="Arial"/>
            </a:endParaRPr>
          </a:p>
          <a:p>
            <a:pPr marL="457200" lvl="1" indent="0">
              <a:lnSpc>
                <a:spcPct val="100000"/>
              </a:lnSpc>
              <a:spcBef>
                <a:spcPct val="0"/>
              </a:spcBef>
              <a:spcAft>
                <a:spcPct val="0"/>
              </a:spcAft>
              <a:buNone/>
            </a:pPr>
            <a:endParaRPr lang="en-US" sz="2200">
              <a:solidFill>
                <a:srgbClr val="000000"/>
              </a:solidFill>
              <a:latin typeface="Arial"/>
              <a:cs typeface="Arial"/>
            </a:endParaRPr>
          </a:p>
          <a:p>
            <a:pPr marL="457200" lvl="1" indent="0">
              <a:lnSpc>
                <a:spcPct val="100000"/>
              </a:lnSpc>
              <a:spcBef>
                <a:spcPct val="0"/>
              </a:spcBef>
              <a:spcAft>
                <a:spcPct val="0"/>
              </a:spcAft>
              <a:buNone/>
            </a:pPr>
            <a:endParaRPr lang="en-US" sz="2200">
              <a:solidFill>
                <a:srgbClr val="000000"/>
              </a:solidFill>
              <a:latin typeface="Arial"/>
              <a:cs typeface="Arial"/>
            </a:endParaRPr>
          </a:p>
          <a:p>
            <a:pPr marL="342900" indent="-342900">
              <a:lnSpc>
                <a:spcPct val="100000"/>
              </a:lnSpc>
              <a:spcBef>
                <a:spcPct val="0"/>
              </a:spcBef>
              <a:spcAft>
                <a:spcPct val="0"/>
              </a:spcAft>
              <a:buNone/>
            </a:pPr>
            <a:endParaRPr lang="en-US" sz="2400">
              <a:solidFill>
                <a:srgbClr val="000000"/>
              </a:solidFill>
              <a:latin typeface="Calibri"/>
              <a:cs typeface="Calibri"/>
            </a:endParaRPr>
          </a:p>
          <a:p>
            <a:pPr marL="457200" indent="0">
              <a:buNone/>
            </a:pPr>
            <a:endParaRPr lang="en-US" sz="2200">
              <a:solidFill>
                <a:srgbClr val="000000"/>
              </a:solidFill>
              <a:latin typeface="Fira Sans"/>
            </a:endParaRPr>
          </a:p>
          <a:p>
            <a:pPr marL="804545" indent="-347345">
              <a:buFont typeface="Wingdings"/>
              <a:buChar char="q"/>
            </a:pPr>
            <a:endParaRPr lang="en-US" sz="2200">
              <a:solidFill>
                <a:srgbClr val="000000"/>
              </a:solidFill>
              <a:latin typeface="Fira Sans"/>
            </a:endParaRPr>
          </a:p>
        </p:txBody>
      </p:sp>
      <p:sp>
        <p:nvSpPr>
          <p:cNvPr id="4" name="TextBox 3">
            <a:extLst>
              <a:ext uri="{FF2B5EF4-FFF2-40B4-BE49-F238E27FC236}">
                <a16:creationId xmlns:a16="http://schemas.microsoft.com/office/drawing/2014/main" id="{AFDBE05C-C7C5-1BB3-14FA-3010DA355168}"/>
              </a:ext>
            </a:extLst>
          </p:cNvPr>
          <p:cNvSpPr txBox="1"/>
          <p:nvPr/>
        </p:nvSpPr>
        <p:spPr>
          <a:xfrm>
            <a:off x="933450" y="5120640"/>
            <a:ext cx="7728398" cy="769441"/>
          </a:xfrm>
          <a:prstGeom prst="rect">
            <a:avLst/>
          </a:prstGeom>
          <a:noFill/>
        </p:spPr>
        <p:txBody>
          <a:bodyPr wrap="none" rtlCol="0">
            <a:spAutoFit/>
          </a:bodyPr>
          <a:lstStyle/>
          <a:p>
            <a:r>
              <a:rPr lang="en-US" sz="2200">
                <a:solidFill>
                  <a:srgbClr val="000000"/>
                </a:solidFill>
                <a:latin typeface="Fira Sans" panose="020B0503050000020004" pitchFamily="34" charset="0"/>
              </a:rPr>
              <a:t>6. Coaches</a:t>
            </a:r>
          </a:p>
          <a:p>
            <a:pPr marL="742931" lvl="1" indent="-285750">
              <a:buClr>
                <a:srgbClr val="D3B257"/>
              </a:buClr>
              <a:buFont typeface="Wingdings" panose="05000000000000000000" pitchFamily="2" charset="2"/>
              <a:buChar char="q"/>
            </a:pPr>
            <a:r>
              <a:rPr lang="en-US" sz="2200">
                <a:solidFill>
                  <a:srgbClr val="000000"/>
                </a:solidFill>
                <a:latin typeface="Fira Sans" panose="020B0503050000020004" pitchFamily="34" charset="0"/>
              </a:rPr>
              <a:t>Same as teachers but create bonds with all students.</a:t>
            </a:r>
          </a:p>
        </p:txBody>
      </p:sp>
    </p:spTree>
    <p:extLst>
      <p:ext uri="{BB962C8B-B14F-4D97-AF65-F5344CB8AC3E}">
        <p14:creationId xmlns:p14="http://schemas.microsoft.com/office/powerpoint/2010/main" val="3936835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33450" y="1512416"/>
            <a:ext cx="10420350" cy="1125538"/>
          </a:xfrm>
          <a:noFill/>
        </p:spPr>
        <p:txBody>
          <a:bodyPr>
            <a:noAutofit/>
          </a:bodyPr>
          <a:lstStyle/>
          <a:p>
            <a:r>
              <a:rPr lang="en-US"/>
              <a:t>What is Culturally Responsive Teaching?</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pPr marL="0" indent="0" algn="ctr">
              <a:lnSpc>
                <a:spcPct val="100000"/>
              </a:lnSpc>
              <a:spcBef>
                <a:spcPts val="0"/>
              </a:spcBef>
              <a:buNone/>
            </a:pPr>
            <a:r>
              <a:rPr lang="en-US" sz="3200">
                <a:solidFill>
                  <a:srgbClr val="000000"/>
                </a:solidFill>
                <a:latin typeface="Fira Sans" panose="020B0503050000020004" pitchFamily="34" charset="0"/>
                <a:cs typeface="Segoe UI"/>
              </a:rPr>
              <a:t>Academic Standards + Relevance to Students Lives = </a:t>
            </a:r>
          </a:p>
          <a:p>
            <a:pPr marL="0" indent="0" algn="ctr">
              <a:lnSpc>
                <a:spcPct val="100000"/>
              </a:lnSpc>
              <a:spcBef>
                <a:spcPts val="0"/>
              </a:spcBef>
              <a:buNone/>
            </a:pPr>
            <a:r>
              <a:rPr lang="en-US" sz="3200">
                <a:solidFill>
                  <a:srgbClr val="000000"/>
                </a:solidFill>
                <a:latin typeface="Fira Sans" panose="020B0503050000020004" pitchFamily="34" charset="0"/>
                <a:cs typeface="Segoe UI"/>
              </a:rPr>
              <a:t>Culturally Responsive Teaching</a:t>
            </a:r>
          </a:p>
          <a:p>
            <a:pPr marL="0" indent="0">
              <a:buNone/>
            </a:pPr>
            <a:endParaRPr lang="en-US"/>
          </a:p>
        </p:txBody>
      </p:sp>
    </p:spTree>
    <p:extLst>
      <p:ext uri="{BB962C8B-B14F-4D97-AF65-F5344CB8AC3E}">
        <p14:creationId xmlns:p14="http://schemas.microsoft.com/office/powerpoint/2010/main" val="97746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23925" y="1560041"/>
            <a:ext cx="9991725" cy="896938"/>
          </a:xfrm>
          <a:noFill/>
          <a:ln>
            <a:noFill/>
          </a:ln>
        </p:spPr>
        <p:txBody>
          <a:bodyPr/>
          <a:lstStyle/>
          <a:p>
            <a:r>
              <a:rPr lang="en-US" dirty="0"/>
              <a:t>Culturally Responsive Teaching</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fontScale="92500"/>
          </a:bodyPr>
          <a:lstStyle/>
          <a:p>
            <a:pPr marL="0" indent="0">
              <a:lnSpc>
                <a:spcPct val="100000"/>
              </a:lnSpc>
              <a:spcBef>
                <a:spcPts val="0"/>
              </a:spcBef>
              <a:buNone/>
            </a:pPr>
            <a:r>
              <a:rPr lang="en-US" sz="2200">
                <a:solidFill>
                  <a:srgbClr val="000000"/>
                </a:solidFill>
                <a:latin typeface="Fira Sans" panose="020B0503050000020004" pitchFamily="34" charset="0"/>
                <a:cs typeface="Arial"/>
              </a:rPr>
              <a:t>Teachers who consistently get results with all groups of students:</a:t>
            </a:r>
          </a:p>
          <a:p>
            <a:pPr marL="799465" lvl="1" indent="-342900">
              <a:lnSpc>
                <a:spcPct val="100000"/>
              </a:lnSpc>
              <a:spcBef>
                <a:spcPts val="0"/>
              </a:spcBef>
              <a:buClr>
                <a:srgbClr val="D3B257"/>
              </a:buClr>
              <a:buFont typeface="Wingdings,Sans-Serif" panose="020B0604020202020204" pitchFamily="34" charset="0"/>
              <a:buChar char="q"/>
            </a:pPr>
            <a:r>
              <a:rPr lang="en-US" sz="2200">
                <a:solidFill>
                  <a:srgbClr val="000000"/>
                </a:solidFill>
                <a:latin typeface="Fira Sans" panose="020B0503050000020004" pitchFamily="34" charset="0"/>
                <a:cs typeface="Arial"/>
              </a:rPr>
              <a:t>Have strong content knowledge;</a:t>
            </a:r>
          </a:p>
          <a:p>
            <a:pPr marL="342900" indent="-342900">
              <a:lnSpc>
                <a:spcPct val="100000"/>
              </a:lnSpc>
              <a:spcBef>
                <a:spcPts val="0"/>
              </a:spcBef>
              <a:buClr>
                <a:srgbClr val="D3B257"/>
              </a:buClr>
              <a:buFont typeface="Wingdings,Sans-Serif" panose="020B0604020202020204" pitchFamily="34" charset="0"/>
              <a:buChar char="q"/>
            </a:pPr>
            <a:endParaRPr lang="en-US" sz="2200">
              <a:solidFill>
                <a:srgbClr val="000000"/>
              </a:solidFill>
              <a:latin typeface="Fira Sans" panose="020B0503050000020004" pitchFamily="34" charset="0"/>
              <a:cs typeface="Arial"/>
            </a:endParaRPr>
          </a:p>
          <a:p>
            <a:pPr marL="799465" lvl="1" indent="-342900">
              <a:lnSpc>
                <a:spcPct val="100000"/>
              </a:lnSpc>
              <a:spcBef>
                <a:spcPts val="0"/>
              </a:spcBef>
              <a:buClr>
                <a:srgbClr val="D3B257"/>
              </a:buClr>
              <a:buFont typeface="Wingdings,Sans-Serif" panose="020B0604020202020204" pitchFamily="34" charset="0"/>
              <a:buChar char="q"/>
            </a:pPr>
            <a:r>
              <a:rPr lang="en-US" sz="2200">
                <a:solidFill>
                  <a:srgbClr val="000000"/>
                </a:solidFill>
                <a:latin typeface="Fira Sans" panose="020B0503050000020004" pitchFamily="34" charset="0"/>
                <a:cs typeface="Arial"/>
              </a:rPr>
              <a:t>Have an array of effective strategies;</a:t>
            </a:r>
          </a:p>
          <a:p>
            <a:pPr marL="342900" indent="-342900">
              <a:lnSpc>
                <a:spcPct val="100000"/>
              </a:lnSpc>
              <a:spcBef>
                <a:spcPts val="0"/>
              </a:spcBef>
              <a:buClr>
                <a:srgbClr val="D3B257"/>
              </a:buClr>
              <a:buFont typeface="Wingdings,Sans-Serif" panose="020B0604020202020204" pitchFamily="34" charset="0"/>
              <a:buChar char="q"/>
            </a:pPr>
            <a:endParaRPr lang="en-US" sz="2200">
              <a:solidFill>
                <a:srgbClr val="000000"/>
              </a:solidFill>
              <a:latin typeface="Fira Sans" panose="020B0503050000020004" pitchFamily="34" charset="0"/>
              <a:cs typeface="Arial"/>
            </a:endParaRPr>
          </a:p>
          <a:p>
            <a:pPr marL="799465" lvl="1" indent="-342900">
              <a:lnSpc>
                <a:spcPct val="100000"/>
              </a:lnSpc>
              <a:spcBef>
                <a:spcPts val="0"/>
              </a:spcBef>
              <a:buClr>
                <a:srgbClr val="D3B257"/>
              </a:buClr>
              <a:buFont typeface="Wingdings,Sans-Serif" panose="020B0604020202020204" pitchFamily="34" charset="0"/>
              <a:buChar char="q"/>
            </a:pPr>
            <a:r>
              <a:rPr lang="en-US" sz="2200">
                <a:solidFill>
                  <a:srgbClr val="000000"/>
                </a:solidFill>
                <a:latin typeface="Fira Sans" panose="020B0503050000020004" pitchFamily="34" charset="0"/>
                <a:cs typeface="Arial"/>
              </a:rPr>
              <a:t>Draw on prior knowledge of their students;</a:t>
            </a:r>
          </a:p>
          <a:p>
            <a:pPr marL="342900" indent="-342900">
              <a:lnSpc>
                <a:spcPct val="100000"/>
              </a:lnSpc>
              <a:spcBef>
                <a:spcPts val="0"/>
              </a:spcBef>
              <a:buClr>
                <a:srgbClr val="D3B257"/>
              </a:buClr>
              <a:buFont typeface="Wingdings,Sans-Serif" panose="020B0604020202020204" pitchFamily="34" charset="0"/>
              <a:buChar char="q"/>
            </a:pPr>
            <a:endParaRPr lang="en-US" sz="2200">
              <a:solidFill>
                <a:srgbClr val="000000"/>
              </a:solidFill>
              <a:latin typeface="Fira Sans" panose="020B0503050000020004" pitchFamily="34" charset="0"/>
              <a:cs typeface="Arial"/>
            </a:endParaRPr>
          </a:p>
          <a:p>
            <a:pPr marL="799465" lvl="1" indent="-342900">
              <a:lnSpc>
                <a:spcPct val="100000"/>
              </a:lnSpc>
              <a:spcBef>
                <a:spcPts val="0"/>
              </a:spcBef>
              <a:buClr>
                <a:srgbClr val="D3B257"/>
              </a:buClr>
              <a:buFont typeface="Wingdings,Sans-Serif" panose="020B0604020202020204" pitchFamily="34" charset="0"/>
              <a:buChar char="q"/>
            </a:pPr>
            <a:r>
              <a:rPr lang="en-US" sz="2200">
                <a:solidFill>
                  <a:srgbClr val="000000"/>
                </a:solidFill>
                <a:latin typeface="Fira Sans" panose="020B0503050000020004" pitchFamily="34" charset="0"/>
                <a:cs typeface="Arial"/>
              </a:rPr>
              <a:t>See the range of student abilities and differentiate instruction; and</a:t>
            </a:r>
          </a:p>
          <a:p>
            <a:pPr marL="342900" indent="-342900">
              <a:lnSpc>
                <a:spcPct val="100000"/>
              </a:lnSpc>
              <a:spcBef>
                <a:spcPts val="0"/>
              </a:spcBef>
              <a:buClr>
                <a:srgbClr val="D3B257"/>
              </a:buClr>
              <a:buFont typeface="Wingdings,Sans-Serif" panose="020B0604020202020204" pitchFamily="34" charset="0"/>
              <a:buChar char="q"/>
            </a:pPr>
            <a:endParaRPr lang="en-US" sz="2200">
              <a:solidFill>
                <a:srgbClr val="000000"/>
              </a:solidFill>
              <a:latin typeface="Fira Sans" panose="020B0503050000020004" pitchFamily="34" charset="0"/>
              <a:cs typeface="Arial"/>
            </a:endParaRPr>
          </a:p>
          <a:p>
            <a:pPr marL="799465" lvl="1" indent="-342900">
              <a:lnSpc>
                <a:spcPct val="100000"/>
              </a:lnSpc>
              <a:spcBef>
                <a:spcPts val="0"/>
              </a:spcBef>
              <a:buClr>
                <a:srgbClr val="D3B257"/>
              </a:buClr>
              <a:buFont typeface="Wingdings,Sans-Serif" panose="020B0604020202020204" pitchFamily="34" charset="0"/>
              <a:buChar char="q"/>
            </a:pPr>
            <a:r>
              <a:rPr lang="en-US" sz="2200">
                <a:solidFill>
                  <a:srgbClr val="000000"/>
                </a:solidFill>
                <a:latin typeface="Fira Sans" panose="020B0503050000020004" pitchFamily="34" charset="0"/>
                <a:cs typeface="Arial"/>
              </a:rPr>
              <a:t>Constantly examine their own attitudes about race, class, and culture. (Moir, 2002).</a:t>
            </a:r>
          </a:p>
          <a:p>
            <a:pPr algn="ctr">
              <a:lnSpc>
                <a:spcPct val="100000"/>
              </a:lnSpc>
              <a:spcBef>
                <a:spcPts val="0"/>
              </a:spcBef>
            </a:pPr>
            <a:endParaRPr lang="en-US" sz="3000">
              <a:solidFill>
                <a:srgbClr val="000000"/>
              </a:solidFill>
              <a:latin typeface="Segoe UI"/>
              <a:cs typeface="Segoe UI"/>
            </a:endParaRPr>
          </a:p>
        </p:txBody>
      </p:sp>
    </p:spTree>
    <p:extLst>
      <p:ext uri="{BB962C8B-B14F-4D97-AF65-F5344CB8AC3E}">
        <p14:creationId xmlns:p14="http://schemas.microsoft.com/office/powerpoint/2010/main" val="2559826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923925" y="2045816"/>
            <a:ext cx="10429875" cy="592138"/>
          </a:xfrm>
        </p:spPr>
        <p:txBody>
          <a:bodyPr>
            <a:normAutofit fontScale="90000"/>
          </a:bodyPr>
          <a:lstStyle/>
          <a:p>
            <a:r>
              <a:rPr lang="en-US" dirty="0"/>
              <a:t>Next</a:t>
            </a:r>
            <a:r>
              <a:rPr lang="en-US" sz="4900" dirty="0">
                <a:solidFill>
                  <a:schemeClr val="accent1">
                    <a:lumMod val="50000"/>
                  </a:schemeClr>
                </a:solidFill>
                <a:latin typeface="Fira Sans" panose="020B0503050000020004" pitchFamily="34" charset="0"/>
              </a:rPr>
              <a:t> </a:t>
            </a:r>
            <a:r>
              <a:rPr lang="en-US" dirty="0"/>
              <a:t>Steps</a:t>
            </a:r>
            <a:endParaRPr lang="en-US" sz="4900" b="0" dirty="0">
              <a:solidFill>
                <a:schemeClr val="accent1">
                  <a:lumMod val="50000"/>
                </a:schemeClr>
              </a:solidFill>
              <a:latin typeface="Fira Sans" panose="020B0503050000020004" pitchFamily="34" charset="0"/>
            </a:endParaRPr>
          </a:p>
          <a:p>
            <a:endParaRPr lang="en-US" dirty="0"/>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r>
              <a:rPr lang="en-US" dirty="0"/>
              <a:t>Implement one new strategy as a springboard for change.</a:t>
            </a:r>
          </a:p>
          <a:p>
            <a:pPr marL="0" indent="0">
              <a:buNone/>
            </a:pPr>
            <a:endParaRPr lang="en-US" dirty="0"/>
          </a:p>
        </p:txBody>
      </p:sp>
    </p:spTree>
    <p:extLst>
      <p:ext uri="{BB962C8B-B14F-4D97-AF65-F5344CB8AC3E}">
        <p14:creationId xmlns:p14="http://schemas.microsoft.com/office/powerpoint/2010/main" val="1647820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0F8-CB6D-EEA1-B03A-EBFC022F357E}"/>
              </a:ext>
            </a:extLst>
          </p:cNvPr>
          <p:cNvSpPr>
            <a:spLocks noGrp="1"/>
          </p:cNvSpPr>
          <p:nvPr>
            <p:ph type="title"/>
          </p:nvPr>
        </p:nvSpPr>
        <p:spPr>
          <a:xfrm>
            <a:off x="1095375" y="1426691"/>
            <a:ext cx="10001250" cy="1163638"/>
          </a:xfrm>
          <a:noFill/>
        </p:spPr>
        <p:txBody>
          <a:bodyPr/>
          <a:lstStyle/>
          <a:p>
            <a:r>
              <a:rPr lang="en-US" dirty="0"/>
              <a:t>Reflection/Action Steps</a:t>
            </a:r>
          </a:p>
        </p:txBody>
      </p:sp>
      <p:sp>
        <p:nvSpPr>
          <p:cNvPr id="3" name="Content Placeholder 2">
            <a:extLst>
              <a:ext uri="{FF2B5EF4-FFF2-40B4-BE49-F238E27FC236}">
                <a16:creationId xmlns:a16="http://schemas.microsoft.com/office/drawing/2014/main" id="{42D6C913-8C73-0433-E93C-9F595139DA97}"/>
              </a:ext>
            </a:extLst>
          </p:cNvPr>
          <p:cNvSpPr>
            <a:spLocks noGrp="1"/>
          </p:cNvSpPr>
          <p:nvPr>
            <p:ph idx="1"/>
          </p:nvPr>
        </p:nvSpPr>
        <p:spPr/>
        <p:txBody>
          <a:bodyPr vert="horz" lIns="91440" tIns="45720" rIns="91440" bIns="45720" rtlCol="0" anchor="t">
            <a:normAutofit/>
          </a:bodyPr>
          <a:lstStyle/>
          <a:p>
            <a:pPr marL="457200" indent="-457200">
              <a:lnSpc>
                <a:spcPct val="100000"/>
              </a:lnSpc>
              <a:spcBef>
                <a:spcPts val="0"/>
              </a:spcBef>
              <a:spcAft>
                <a:spcPts val="1800"/>
              </a:spcAft>
              <a:buClr>
                <a:srgbClr val="D3B257"/>
              </a:buClr>
              <a:buFont typeface="Wingdings,Sans-Serif" panose="020B0604020202020204" pitchFamily="34" charset="0"/>
              <a:buChar char="q"/>
            </a:pPr>
            <a:r>
              <a:rPr lang="en-US" sz="2400" dirty="0">
                <a:solidFill>
                  <a:srgbClr val="000000"/>
                </a:solidFill>
                <a:latin typeface="Arial"/>
                <a:cs typeface="Arial"/>
              </a:rPr>
              <a:t>Reflect on how you have made all students welcome in your classroom, on the bus, in the cafeteria, or in the hallways. </a:t>
            </a:r>
          </a:p>
          <a:p>
            <a:pPr marL="457200" indent="-457200">
              <a:lnSpc>
                <a:spcPct val="100000"/>
              </a:lnSpc>
              <a:spcBef>
                <a:spcPts val="0"/>
              </a:spcBef>
              <a:spcAft>
                <a:spcPts val="1800"/>
              </a:spcAft>
              <a:buClr>
                <a:srgbClr val="D3B257"/>
              </a:buClr>
              <a:buFont typeface="Wingdings,Sans-Serif" panose="020B0604020202020204" pitchFamily="34" charset="0"/>
              <a:buChar char="q"/>
            </a:pPr>
            <a:r>
              <a:rPr lang="en-US" sz="2400" dirty="0">
                <a:solidFill>
                  <a:srgbClr val="000000"/>
                </a:solidFill>
                <a:latin typeface="Arial"/>
                <a:cs typeface="Arial"/>
              </a:rPr>
              <a:t>Complete the Self-Assessment on Classroom Environment pages.</a:t>
            </a:r>
          </a:p>
          <a:p>
            <a:pPr marL="457200" indent="-457200">
              <a:lnSpc>
                <a:spcPct val="100000"/>
              </a:lnSpc>
              <a:spcBef>
                <a:spcPts val="0"/>
              </a:spcBef>
              <a:spcAft>
                <a:spcPts val="1800"/>
              </a:spcAft>
              <a:buClr>
                <a:srgbClr val="D3B257"/>
              </a:buClr>
              <a:buFont typeface="Wingdings,Sans-Serif" panose="020B0604020202020204" pitchFamily="34" charset="0"/>
              <a:buChar char="q"/>
            </a:pPr>
            <a:r>
              <a:rPr lang="en-US" sz="2400" dirty="0">
                <a:solidFill>
                  <a:srgbClr val="000000"/>
                </a:solidFill>
                <a:latin typeface="Arial"/>
                <a:cs typeface="Arial"/>
              </a:rPr>
              <a:t>Implement one new strategy regarding multicultural education during the school year.</a:t>
            </a:r>
          </a:p>
          <a:p>
            <a:endParaRPr lang="en-US" dirty="0"/>
          </a:p>
        </p:txBody>
      </p:sp>
    </p:spTree>
    <p:extLst>
      <p:ext uri="{BB962C8B-B14F-4D97-AF65-F5344CB8AC3E}">
        <p14:creationId xmlns:p14="http://schemas.microsoft.com/office/powerpoint/2010/main" val="24737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38200" y="2410943"/>
            <a:ext cx="10216487" cy="3915232"/>
          </a:xfrm>
        </p:spPr>
        <p:txBody>
          <a:bodyPr vert="horz" lIns="91440" tIns="45720" rIns="91440" bIns="45720" rtlCol="0" anchor="t">
            <a:normAutofit fontScale="92500" lnSpcReduction="10000"/>
          </a:bodyPr>
          <a:lstStyle/>
          <a:p>
            <a:pPr marL="0" algn="l" rtl="0" eaLnBrk="1" fontAlgn="b" latinLnBrk="0" hangingPunct="1">
              <a:spcBef>
                <a:spcPts val="0"/>
              </a:spcBef>
              <a:spcAft>
                <a:spcPts val="0"/>
              </a:spcAft>
            </a:pPr>
            <a:r>
              <a:rPr lang="en-US" sz="1900" b="1" i="0" u="none" strike="noStrike" kern="1200">
                <a:solidFill>
                  <a:srgbClr val="FFC000"/>
                </a:solidFill>
                <a:effectLst/>
                <a:highlight>
                  <a:srgbClr val="004071"/>
                </a:highlight>
                <a:latin typeface="Fira Sans" panose="020B0503050000020004" pitchFamily="34" charset="0"/>
              </a:rPr>
              <a:t>WV Board of Education Strategic Plan</a:t>
            </a:r>
            <a:r>
              <a:rPr lang="en-US" sz="1900">
                <a:highlight>
                  <a:srgbClr val="004071"/>
                </a:highlight>
                <a:latin typeface="Fira Sans" panose="020B0503050000020004" pitchFamily="34" charset="0"/>
              </a:rPr>
              <a:t> </a:t>
            </a:r>
            <a:r>
              <a:rPr lang="en-US" sz="1900" b="0" i="0" u="none" strike="noStrike" kern="1200">
                <a:solidFill>
                  <a:srgbClr val="000000"/>
                </a:solidFill>
                <a:effectLst/>
                <a:latin typeface="Fira Sans" panose="020B0503050000020004" pitchFamily="34" charset="0"/>
              </a:rPr>
              <a:t>: Core Values </a:t>
            </a:r>
          </a:p>
          <a:p>
            <a:pPr marL="0" algn="l" rtl="0" eaLnBrk="1" fontAlgn="b" latinLnBrk="0" hangingPunct="1">
              <a:spcBef>
                <a:spcPts val="0"/>
              </a:spcBef>
              <a:spcAft>
                <a:spcPts val="0"/>
              </a:spcAft>
            </a:pPr>
            <a:endParaRPr lang="en-US" sz="1900" b="0" i="0" u="none" strike="noStrike">
              <a:effectLst/>
              <a:latin typeface="Fira Sans" panose="020B0503050000020004" pitchFamily="34" charset="0"/>
            </a:endParaRPr>
          </a:p>
          <a:p>
            <a:pPr marL="0" algn="l" rtl="0" eaLnBrk="1" fontAlgn="b" latinLnBrk="0" hangingPunct="1">
              <a:spcBef>
                <a:spcPts val="0"/>
              </a:spcBef>
              <a:spcAft>
                <a:spcPts val="0"/>
              </a:spcAft>
            </a:pPr>
            <a:r>
              <a:rPr lang="en-US" sz="1900" b="1" i="0" u="none" strike="noStrike" kern="1200">
                <a:solidFill>
                  <a:srgbClr val="FFC000"/>
                </a:solidFill>
                <a:effectLst/>
                <a:highlight>
                  <a:srgbClr val="004071"/>
                </a:highlight>
                <a:latin typeface="Fira Sans" panose="020B0503050000020004" pitchFamily="34" charset="0"/>
              </a:rPr>
              <a:t>Evaluation Standards</a:t>
            </a:r>
          </a:p>
          <a:p>
            <a:pPr marL="0" algn="l" rtl="0" eaLnBrk="1" fontAlgn="b" latinLnBrk="0" hangingPunct="1">
              <a:spcBef>
                <a:spcPts val="0"/>
              </a:spcBef>
              <a:spcAft>
                <a:spcPts val="0"/>
              </a:spcAft>
            </a:pPr>
            <a:endParaRPr lang="en-US" sz="1900" b="0" i="0" u="none" strike="noStrike">
              <a:effectLst/>
              <a:highlight>
                <a:srgbClr val="004071"/>
              </a:highlight>
              <a:latin typeface="Fira Sans" panose="020B0503050000020004" pitchFamily="34" charset="0"/>
            </a:endParaRPr>
          </a:p>
          <a:p>
            <a:pPr marL="0" algn="l" rtl="0" eaLnBrk="1" fontAlgn="t" latinLnBrk="0" hangingPunct="1">
              <a:spcBef>
                <a:spcPts val="0"/>
              </a:spcBef>
              <a:spcAft>
                <a:spcPts val="0"/>
              </a:spcAft>
            </a:pPr>
            <a:r>
              <a:rPr lang="en-US" sz="1900" b="0" i="0" u="none" strike="noStrike" kern="1200">
                <a:solidFill>
                  <a:srgbClr val="000000"/>
                </a:solidFill>
                <a:effectLst/>
                <a:latin typeface="Fira Sans" panose="020B0503050000020004" pitchFamily="34" charset="0"/>
              </a:rPr>
              <a:t>Teacher:</a:t>
            </a:r>
            <a:endParaRPr lang="en-US" sz="1900" b="0" i="0" u="none" strike="noStrike">
              <a:effectLst/>
              <a:latin typeface="Fira Sans" panose="020B0503050000020004" pitchFamily="34" charset="0"/>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2 - The Learner and the learning Environment; Element 2.1, Element 2.2</a:t>
            </a:r>
            <a:endParaRPr lang="en-US" sz="1500" b="0" i="0" u="none" strike="noStrike">
              <a:effectLst/>
              <a:latin typeface="Fira Sans"/>
              <a:cs typeface="Arial"/>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3 - Teaching; Element 3.3</a:t>
            </a:r>
            <a:endParaRPr lang="en-US" sz="1500" b="0" i="0" u="none" strike="noStrike">
              <a:effectLst/>
              <a:latin typeface="Fira Sans"/>
              <a:cs typeface="Arial"/>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4  Professional Responsibilities for Self-Renewal; element 4.1</a:t>
            </a:r>
          </a:p>
          <a:p>
            <a:pPr marL="0" algn="l" rtl="0" eaLnBrk="1" fontAlgn="b" latinLnBrk="0" hangingPunct="1">
              <a:spcBef>
                <a:spcPts val="0"/>
              </a:spcBef>
              <a:spcAft>
                <a:spcPts val="0"/>
              </a:spcAft>
            </a:pPr>
            <a:endParaRPr lang="en-US" sz="1900" b="0" i="0" u="none" strike="noStrike">
              <a:effectLst/>
              <a:latin typeface="Fira Sans" panose="020B0503050000020004" pitchFamily="34" charset="0"/>
            </a:endParaRPr>
          </a:p>
          <a:p>
            <a:pPr marL="0" algn="l" rtl="0" eaLnBrk="1" fontAlgn="t" latinLnBrk="0" hangingPunct="1">
              <a:spcBef>
                <a:spcPts val="0"/>
              </a:spcBef>
              <a:spcAft>
                <a:spcPts val="0"/>
              </a:spcAft>
            </a:pPr>
            <a:r>
              <a:rPr lang="en-US" sz="1900" b="0" i="0" u="none" strike="noStrike" kern="1200">
                <a:solidFill>
                  <a:srgbClr val="000000"/>
                </a:solidFill>
                <a:effectLst/>
                <a:latin typeface="Fira Sans" panose="020B0503050000020004" pitchFamily="34" charset="0"/>
              </a:rPr>
              <a:t>Counselor: </a:t>
            </a:r>
            <a:endParaRPr lang="en-US" sz="1900" b="0" i="0" u="none" strike="noStrike">
              <a:effectLst/>
              <a:latin typeface="Fira Sans" panose="020B0503050000020004" pitchFamily="34" charset="0"/>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2 - Program Delivery; Element 2.1, Element 2.3, Element 2.4, Element 2.5</a:t>
            </a:r>
            <a:endParaRPr lang="en-US" sz="1500" b="0" i="0" u="none" strike="noStrike">
              <a:effectLst/>
              <a:latin typeface="Fira Sans"/>
              <a:cs typeface="Arial"/>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4 - Leadership and Advocacy; Element 4.1</a:t>
            </a:r>
            <a:endParaRPr lang="en-US" sz="1500" b="0" i="0" u="none" strike="noStrike">
              <a:effectLst/>
              <a:latin typeface="Fira Sans"/>
              <a:cs typeface="Arial"/>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5 Professional Growth and Responsibilities; Element 5.1, Element 5.2</a:t>
            </a:r>
          </a:p>
          <a:p>
            <a:pPr marL="0" algn="l" rtl="0" eaLnBrk="1" fontAlgn="b" latinLnBrk="0" hangingPunct="1">
              <a:spcBef>
                <a:spcPts val="0"/>
              </a:spcBef>
              <a:spcAft>
                <a:spcPts val="0"/>
              </a:spcAft>
            </a:pPr>
            <a:endParaRPr lang="en-US" sz="1900" b="0" i="0" u="none" strike="noStrike">
              <a:effectLst/>
              <a:latin typeface="Fira Sans" panose="020B0503050000020004" pitchFamily="34" charset="0"/>
            </a:endParaRPr>
          </a:p>
          <a:p>
            <a:pPr marL="0" algn="l" rtl="0" eaLnBrk="1" fontAlgn="t" latinLnBrk="0" hangingPunct="1">
              <a:spcBef>
                <a:spcPts val="0"/>
              </a:spcBef>
              <a:spcAft>
                <a:spcPts val="0"/>
              </a:spcAft>
            </a:pPr>
            <a:r>
              <a:rPr lang="en-US" sz="1900" b="0" i="0" u="none" strike="noStrike" kern="1200">
                <a:solidFill>
                  <a:srgbClr val="000000"/>
                </a:solidFill>
                <a:effectLst/>
                <a:latin typeface="Fira Sans" panose="020B0503050000020004" pitchFamily="34" charset="0"/>
              </a:rPr>
              <a:t>Administrator: </a:t>
            </a:r>
            <a:endParaRPr lang="en-US" sz="1900" b="0" i="0" u="none" strike="noStrike">
              <a:effectLst/>
              <a:latin typeface="Fira Sans" panose="020B0503050000020004" pitchFamily="34" charset="0"/>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4 - Positive Learning Climate and Cohesive Culture; Element 4</a:t>
            </a:r>
            <a:endParaRPr lang="en-US" sz="1500" b="0" i="0" u="none" strike="noStrike">
              <a:effectLst/>
              <a:latin typeface="Fira Sans"/>
              <a:cs typeface="Arial"/>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5 - Professional Growth and Retention of Quality Staff; Element 5</a:t>
            </a:r>
            <a:endParaRPr lang="en-US" sz="1500" b="0" i="0" u="none" strike="noStrike">
              <a:effectLst/>
              <a:latin typeface="Fira Sans"/>
              <a:cs typeface="Arial"/>
            </a:endParaRPr>
          </a:p>
          <a:p>
            <a:pPr marL="457200" lvl="1" algn="l" rtl="0" eaLnBrk="1" fontAlgn="b" latinLnBrk="0" hangingPunct="1">
              <a:spcBef>
                <a:spcPts val="0"/>
              </a:spcBef>
              <a:spcAft>
                <a:spcPts val="0"/>
              </a:spcAft>
              <a:buFont typeface="Courier New" panose="020B0604020202020204" pitchFamily="34" charset="0"/>
              <a:buChar char="o"/>
            </a:pPr>
            <a:r>
              <a:rPr lang="en-US" sz="1500" b="0" i="0" u="none" strike="noStrike" kern="1200">
                <a:solidFill>
                  <a:srgbClr val="000000"/>
                </a:solidFill>
                <a:effectLst/>
                <a:latin typeface="Fira Sans"/>
                <a:cs typeface="Arial"/>
              </a:rPr>
              <a:t>Standard 6 - Support Systems for Student Success; Element 6</a:t>
            </a:r>
            <a:endParaRPr lang="en-US" sz="1500" b="0" i="0" u="none" strike="noStrike">
              <a:effectLst/>
              <a:latin typeface="Fira Sans"/>
              <a:cs typeface="Arial"/>
            </a:endParaRPr>
          </a:p>
          <a:p>
            <a:endParaRPr lang="en-US"/>
          </a:p>
        </p:txBody>
      </p:sp>
      <p:sp>
        <p:nvSpPr>
          <p:cNvPr id="5" name="Title 4">
            <a:extLst>
              <a:ext uri="{FF2B5EF4-FFF2-40B4-BE49-F238E27FC236}">
                <a16:creationId xmlns:a16="http://schemas.microsoft.com/office/drawing/2014/main" id="{EA2B237B-AC30-EFAB-4604-682AD2B98BD1}"/>
              </a:ext>
            </a:extLst>
          </p:cNvPr>
          <p:cNvSpPr>
            <a:spLocks noGrp="1"/>
          </p:cNvSpPr>
          <p:nvPr>
            <p:ph type="title"/>
          </p:nvPr>
        </p:nvSpPr>
        <p:spPr/>
        <p:txBody>
          <a:bodyPr/>
          <a:lstStyle/>
          <a:p>
            <a:r>
              <a:rPr lang="en-US">
                <a:latin typeface="Arial Black"/>
              </a:rPr>
              <a:t>WV Code and Policy</a:t>
            </a:r>
            <a:endParaRPr lang="en-US"/>
          </a:p>
        </p:txBody>
      </p:sp>
    </p:spTree>
    <p:extLst>
      <p:ext uri="{BB962C8B-B14F-4D97-AF65-F5344CB8AC3E}">
        <p14:creationId xmlns:p14="http://schemas.microsoft.com/office/powerpoint/2010/main" val="348357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0056223" cy="1339369"/>
          </a:xfrm>
        </p:spPr>
        <p:txBody>
          <a:bodyPr>
            <a:normAutofit/>
          </a:bodyPr>
          <a:lstStyle/>
          <a:p>
            <a:r>
              <a:rPr lang="en-US" dirty="0"/>
              <a:t>Student Success Standards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744583" y="2377440"/>
            <a:ext cx="10502537" cy="3814354"/>
          </a:xfrm>
        </p:spPr>
        <p:txBody>
          <a:bodyPr>
            <a:normAutofit fontScale="92500" lnSpcReduction="20000"/>
          </a:bodyPr>
          <a:lstStyle/>
          <a:p>
            <a:r>
              <a:rPr lang="en-US" sz="2200" b="1">
                <a:latin typeface="Fira Sans" panose="020B0503050000020004" pitchFamily="34" charset="0"/>
              </a:rPr>
              <a:t>Global Citizenship</a:t>
            </a:r>
          </a:p>
          <a:p>
            <a:pPr lvl="1"/>
            <a:r>
              <a:rPr lang="en-US" sz="2200" b="1">
                <a:latin typeface="Fira Sans" panose="020B0503050000020004" pitchFamily="34" charset="0"/>
              </a:rPr>
              <a:t>DSS.K-2.14-15: </a:t>
            </a:r>
          </a:p>
          <a:p>
            <a:pPr lvl="2"/>
            <a:r>
              <a:rPr lang="en-US" sz="2200">
                <a:latin typeface="Fira Sans" panose="020B0503050000020004" pitchFamily="34" charset="0"/>
              </a:rPr>
              <a:t>Understand and describe the interactive roles and relationships among family members and classroom community.</a:t>
            </a:r>
          </a:p>
          <a:p>
            <a:pPr lvl="2"/>
            <a:r>
              <a:rPr lang="en-US" sz="2200">
                <a:latin typeface="Fira Sans" panose="020B0503050000020004" pitchFamily="34" charset="0"/>
              </a:rPr>
              <a:t>Identify self as a member of groups within a community.</a:t>
            </a:r>
          </a:p>
          <a:p>
            <a:pPr lvl="2"/>
            <a:r>
              <a:rPr lang="en-US" sz="2200">
                <a:latin typeface="Fira Sans" panose="020B0503050000020004" pitchFamily="34" charset="0"/>
              </a:rPr>
              <a:t>Understand similarities and respect differences among people, such as gender, race, disability, culture, language, and family structure.</a:t>
            </a:r>
          </a:p>
          <a:p>
            <a:pPr lvl="1"/>
            <a:r>
              <a:rPr lang="en-US" sz="2200" b="1">
                <a:latin typeface="Fira Sans" panose="020B0503050000020004" pitchFamily="34" charset="0"/>
              </a:rPr>
              <a:t>DSS.3-5.14-15:</a:t>
            </a:r>
          </a:p>
          <a:p>
            <a:pPr lvl="2"/>
            <a:r>
              <a:rPr lang="en-US" sz="2200">
                <a:latin typeface="Fira Sans" panose="020B0503050000020004" pitchFamily="34" charset="0"/>
              </a:rPr>
              <a:t>Investigate and respect aspects of various communities and discuss how these contribute to each person’s perspective of local, state, and world events.</a:t>
            </a:r>
          </a:p>
          <a:p>
            <a:pPr lvl="2"/>
            <a:r>
              <a:rPr lang="en-US" sz="2200">
                <a:latin typeface="Fira Sans" panose="020B0503050000020004" pitchFamily="34" charset="0"/>
              </a:rPr>
              <a:t>Identify themselves as members of varied groups within the local, state, national, and international community.</a:t>
            </a:r>
            <a:endParaRPr lang="en-US" sz="2200" b="1">
              <a:latin typeface="Fira Sans" panose="020B0503050000020004" pitchFamily="34" charset="0"/>
            </a:endParaRPr>
          </a:p>
          <a:p>
            <a:pPr lvl="2"/>
            <a:r>
              <a:rPr lang="en-US" sz="2200">
                <a:latin typeface="Fira Sans" panose="020B0503050000020004" pitchFamily="34" charset="0"/>
              </a:rPr>
              <a:t>Interact respectfully with all individuals regardless of gender, race, disability, culture, language, and family structure</a:t>
            </a:r>
            <a:endParaRPr lang="en-US" sz="2200" b="1">
              <a:latin typeface="Fira Sans" panose="020B0503050000020004" pitchFamily="34" charset="0"/>
            </a:endParaRPr>
          </a:p>
          <a:p>
            <a:endParaRPr lang="en-US"/>
          </a:p>
        </p:txBody>
      </p:sp>
    </p:spTree>
    <p:extLst>
      <p:ext uri="{BB962C8B-B14F-4D97-AF65-F5344CB8AC3E}">
        <p14:creationId xmlns:p14="http://schemas.microsoft.com/office/powerpoint/2010/main" val="216772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0056223" cy="1339369"/>
          </a:xfrm>
        </p:spPr>
        <p:txBody>
          <a:bodyPr>
            <a:normAutofit/>
          </a:bodyPr>
          <a:lstStyle/>
          <a:p>
            <a:r>
              <a:rPr lang="en-US" dirty="0"/>
              <a:t>Student Success Standards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94806" y="2403565"/>
            <a:ext cx="10502537" cy="3814354"/>
          </a:xfrm>
        </p:spPr>
        <p:txBody>
          <a:bodyPr>
            <a:normAutofit fontScale="92500" lnSpcReduction="10000"/>
          </a:bodyPr>
          <a:lstStyle/>
          <a:p>
            <a:r>
              <a:rPr lang="en-US" sz="2200" b="1">
                <a:latin typeface="Fira Sans" panose="020B0503050000020004" pitchFamily="34" charset="0"/>
              </a:rPr>
              <a:t>Global Citizenship</a:t>
            </a:r>
          </a:p>
          <a:p>
            <a:pPr lvl="1"/>
            <a:r>
              <a:rPr lang="en-US" sz="2200" b="1">
                <a:latin typeface="Fira Sans" panose="020B0503050000020004" pitchFamily="34" charset="0"/>
              </a:rPr>
              <a:t>DSS.6-8.14-15: </a:t>
            </a:r>
          </a:p>
          <a:p>
            <a:pPr lvl="2"/>
            <a:r>
              <a:rPr lang="en-US" sz="2200">
                <a:latin typeface="Fira Sans" panose="020B0503050000020004" pitchFamily="34" charset="0"/>
              </a:rPr>
              <a:t>Compare and contrast aspects of various communities and describe how these contribute to each person’s perspective and world view.</a:t>
            </a:r>
          </a:p>
          <a:p>
            <a:pPr lvl="2"/>
            <a:r>
              <a:rPr lang="en-US" sz="2200">
                <a:latin typeface="Fira Sans" panose="020B0503050000020004" pitchFamily="34" charset="0"/>
              </a:rPr>
              <a:t>Analyze factors that contribute to different social and world views (e.g., ethnicity, race, culture, gender, sexual orientation, family composition, lifestyle, religion, economic status and nationality).</a:t>
            </a:r>
            <a:endParaRPr lang="en-US" sz="2200" b="1">
              <a:latin typeface="Fira Sans" panose="020B0503050000020004" pitchFamily="34" charset="0"/>
            </a:endParaRPr>
          </a:p>
          <a:p>
            <a:pPr lvl="2"/>
            <a:r>
              <a:rPr lang="en-US" sz="2200">
                <a:latin typeface="Fira Sans" panose="020B0503050000020004" pitchFamily="34" charset="0"/>
              </a:rPr>
              <a:t>Apply an inter-culturally sensitive perspective to social interactions.</a:t>
            </a:r>
          </a:p>
          <a:p>
            <a:pPr lvl="2"/>
            <a:r>
              <a:rPr lang="en-US" sz="2200">
                <a:latin typeface="Fira Sans" panose="020B0503050000020004" pitchFamily="34" charset="0"/>
              </a:rPr>
              <a:t>Describe global issues and events from perspectives of various individuals and groups to understand viewpoints other than one’s own.</a:t>
            </a:r>
          </a:p>
          <a:p>
            <a:pPr lvl="2"/>
            <a:r>
              <a:rPr lang="en-US" sz="2200">
                <a:latin typeface="Fira Sans" panose="020B0503050000020004" pitchFamily="34" charset="0"/>
              </a:rPr>
              <a:t>Investigate methods for enhancing language proficiency and the ability to communicate effectively across cultural and linguistic boundaries.</a:t>
            </a:r>
          </a:p>
          <a:p>
            <a:pPr lvl="2"/>
            <a:r>
              <a:rPr lang="en-US" sz="2200">
                <a:latin typeface="Fira Sans" panose="020B0503050000020004" pitchFamily="34" charset="0"/>
              </a:rPr>
              <a:t>Describe how stereotyping and prejudices impact interpersonal relationships.</a:t>
            </a:r>
          </a:p>
          <a:p>
            <a:endParaRPr lang="en-US"/>
          </a:p>
        </p:txBody>
      </p:sp>
    </p:spTree>
    <p:extLst>
      <p:ext uri="{BB962C8B-B14F-4D97-AF65-F5344CB8AC3E}">
        <p14:creationId xmlns:p14="http://schemas.microsoft.com/office/powerpoint/2010/main" val="402478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B83E-4782-6F63-F796-C236A3A1B6FD}"/>
              </a:ext>
            </a:extLst>
          </p:cNvPr>
          <p:cNvSpPr>
            <a:spLocks noGrp="1"/>
          </p:cNvSpPr>
          <p:nvPr>
            <p:ph type="title"/>
          </p:nvPr>
        </p:nvSpPr>
        <p:spPr>
          <a:xfrm>
            <a:off x="838200" y="1312391"/>
            <a:ext cx="10056223" cy="1339369"/>
          </a:xfrm>
        </p:spPr>
        <p:txBody>
          <a:bodyPr>
            <a:normAutofit/>
          </a:bodyPr>
          <a:lstStyle/>
          <a:p>
            <a:r>
              <a:rPr lang="en-US" dirty="0"/>
              <a:t>Student Success Standards</a:t>
            </a:r>
          </a:p>
        </p:txBody>
      </p:sp>
      <p:sp>
        <p:nvSpPr>
          <p:cNvPr id="3" name="Content Placeholder 2">
            <a:extLst>
              <a:ext uri="{FF2B5EF4-FFF2-40B4-BE49-F238E27FC236}">
                <a16:creationId xmlns:a16="http://schemas.microsoft.com/office/drawing/2014/main" id="{04BFBE2F-72C9-E67F-698E-C30FB76585E0}"/>
              </a:ext>
            </a:extLst>
          </p:cNvPr>
          <p:cNvSpPr>
            <a:spLocks noGrp="1"/>
          </p:cNvSpPr>
          <p:nvPr>
            <p:ph idx="1"/>
          </p:nvPr>
        </p:nvSpPr>
        <p:spPr>
          <a:xfrm>
            <a:off x="894806" y="2403565"/>
            <a:ext cx="10502537" cy="3814354"/>
          </a:xfrm>
        </p:spPr>
        <p:txBody>
          <a:bodyPr>
            <a:normAutofit lnSpcReduction="10000"/>
          </a:bodyPr>
          <a:lstStyle/>
          <a:p>
            <a:r>
              <a:rPr lang="en-US" sz="2000" b="1">
                <a:latin typeface="Fira Sans" panose="020B0503050000020004" pitchFamily="34" charset="0"/>
              </a:rPr>
              <a:t>Global Citizenship</a:t>
            </a:r>
          </a:p>
          <a:p>
            <a:pPr lvl="1"/>
            <a:r>
              <a:rPr lang="en-US" sz="2000" b="1">
                <a:latin typeface="Fira Sans" panose="020B0503050000020004" pitchFamily="34" charset="0"/>
              </a:rPr>
              <a:t>DSS.9-12.14-15: </a:t>
            </a:r>
          </a:p>
          <a:p>
            <a:pPr lvl="2"/>
            <a:r>
              <a:rPr lang="en-US">
                <a:latin typeface="Fira Sans" panose="020B0503050000020004" pitchFamily="34" charset="0"/>
              </a:rPr>
              <a:t>Describe how the characteristics of diverse world regions and individual communities contribute to varying world views.</a:t>
            </a:r>
          </a:p>
          <a:p>
            <a:pPr lvl="2"/>
            <a:r>
              <a:rPr lang="en-US">
                <a:latin typeface="Fira Sans" panose="020B0503050000020004" pitchFamily="34" charset="0"/>
              </a:rPr>
              <a:t>Investigate and explain how factors such as ethnicity, gender, religion, sexuality, and economic conditions contribute to different social and world views.</a:t>
            </a:r>
          </a:p>
          <a:p>
            <a:pPr lvl="2"/>
            <a:r>
              <a:rPr lang="en-US">
                <a:latin typeface="Fira Sans" panose="020B0503050000020004" pitchFamily="34" charset="0"/>
              </a:rPr>
              <a:t>Analyze global issues and events to gain an understanding of others’ viewpoints.</a:t>
            </a:r>
          </a:p>
          <a:p>
            <a:pPr lvl="2"/>
            <a:r>
              <a:rPr lang="en-US">
                <a:latin typeface="Fira Sans" panose="020B0503050000020004" pitchFamily="34" charset="0"/>
              </a:rPr>
              <a:t>Analyze language, behavior, and non-verbal communication cues to interact respectfully with diverse cultures.</a:t>
            </a:r>
          </a:p>
          <a:p>
            <a:pPr lvl="2"/>
            <a:r>
              <a:rPr lang="en-US">
                <a:latin typeface="Fira Sans" panose="020B0503050000020004" pitchFamily="34" charset="0"/>
              </a:rPr>
              <a:t>Examine the influence of stereotyping and prejudice and how they impact relationships.</a:t>
            </a:r>
          </a:p>
          <a:p>
            <a:endParaRPr lang="en-US"/>
          </a:p>
        </p:txBody>
      </p:sp>
    </p:spTree>
    <p:extLst>
      <p:ext uri="{BB962C8B-B14F-4D97-AF65-F5344CB8AC3E}">
        <p14:creationId xmlns:p14="http://schemas.microsoft.com/office/powerpoint/2010/main" val="604809327"/>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WVDE-Blue-Theme">
  <a:themeElements>
    <a:clrScheme name="WVDE Colors">
      <a:dk1>
        <a:srgbClr val="55595C"/>
      </a:dk1>
      <a:lt1>
        <a:srgbClr val="FFFFFF"/>
      </a:lt1>
      <a:dk2>
        <a:srgbClr val="444951"/>
      </a:dk2>
      <a:lt2>
        <a:srgbClr val="E7E6E6"/>
      </a:lt2>
      <a:accent1>
        <a:srgbClr val="00709B"/>
      </a:accent1>
      <a:accent2>
        <a:srgbClr val="C9AB57"/>
      </a:accent2>
      <a:accent3>
        <a:srgbClr val="824C3C"/>
      </a:accent3>
      <a:accent4>
        <a:srgbClr val="E7AF2B"/>
      </a:accent4>
      <a:accent5>
        <a:srgbClr val="5B9BD5"/>
      </a:accent5>
      <a:accent6>
        <a:srgbClr val="35AA4E"/>
      </a:accent6>
      <a:hlink>
        <a:srgbClr val="00709B"/>
      </a:hlink>
      <a:folHlink>
        <a:srgbClr val="0070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Blue-Theme" id="{D78C6B5F-60E8-1B47-82F6-F07816BF6DAB}" vid="{E7E72C0D-6EB4-3742-8446-CF1A040524D5}"/>
    </a:ext>
  </a:extLst>
</a:theme>
</file>

<file path=ppt/theme/theme3.xml><?xml version="1.0" encoding="utf-8"?>
<a:theme xmlns:a="http://schemas.openxmlformats.org/drawingml/2006/main" name="WVDE-Blue-Theme">
  <a:themeElements>
    <a:clrScheme name="WVDE Colors">
      <a:dk1>
        <a:srgbClr val="55595C"/>
      </a:dk1>
      <a:lt1>
        <a:srgbClr val="FFFFFF"/>
      </a:lt1>
      <a:dk2>
        <a:srgbClr val="444951"/>
      </a:dk2>
      <a:lt2>
        <a:srgbClr val="E7E6E6"/>
      </a:lt2>
      <a:accent1>
        <a:srgbClr val="00709B"/>
      </a:accent1>
      <a:accent2>
        <a:srgbClr val="C9AB57"/>
      </a:accent2>
      <a:accent3>
        <a:srgbClr val="824C3C"/>
      </a:accent3>
      <a:accent4>
        <a:srgbClr val="E7AF2B"/>
      </a:accent4>
      <a:accent5>
        <a:srgbClr val="5B9BD5"/>
      </a:accent5>
      <a:accent6>
        <a:srgbClr val="35AA4E"/>
      </a:accent6>
      <a:hlink>
        <a:srgbClr val="00709B"/>
      </a:hlink>
      <a:folHlink>
        <a:srgbClr val="0070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Blue-Theme" id="{D78C6B5F-60E8-1B47-82F6-F07816BF6DAB}" vid="{E7E72C0D-6EB4-3742-8446-CF1A040524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2F76C220FF9D4EBB057514CACA0467" ma:contentTypeVersion="3" ma:contentTypeDescription="Create a new document." ma:contentTypeScope="" ma:versionID="0816a33dc4957cec1c33b8cde40ddc87">
  <xsd:schema xmlns:xsd="http://www.w3.org/2001/XMLSchema" xmlns:xs="http://www.w3.org/2001/XMLSchema" xmlns:p="http://schemas.microsoft.com/office/2006/metadata/properties" xmlns:ns2="79dcd28e-e7ff-4c14-a6a5-b784dd5400bf" targetNamespace="http://schemas.microsoft.com/office/2006/metadata/properties" ma:root="true" ma:fieldsID="da0e457d16e959ca9cd6af59fb1a4324" ns2:_="">
    <xsd:import namespace="79dcd28e-e7ff-4c14-a6a5-b784dd5400b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cd28e-e7ff-4c14-a6a5-b784dd5400b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D27B86-F347-43BE-8C99-8AE6220F64DD}">
  <ds:schemaRefs>
    <ds:schemaRef ds:uri="http://schemas.microsoft.com/sharepoint/v3/contenttype/forms"/>
  </ds:schemaRefs>
</ds:datastoreItem>
</file>

<file path=customXml/itemProps2.xml><?xml version="1.0" encoding="utf-8"?>
<ds:datastoreItem xmlns:ds="http://schemas.openxmlformats.org/officeDocument/2006/customXml" ds:itemID="{9C418884-406E-41BE-9756-D0F678A2E21B}">
  <ds:schemaRefs>
    <ds:schemaRef ds:uri="79dcd28e-e7ff-4c14-a6a5-b784dd5400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074E7E-D6A8-4B4E-87A6-9F5023ADC9DB}">
  <ds:schemaRef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79dcd28e-e7ff-4c14-a6a5-b784dd5400b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WVDE_2017ThemeTraditional</Template>
  <TotalTime>60</TotalTime>
  <Words>7238</Words>
  <Application>Microsoft Office PowerPoint</Application>
  <PresentationFormat>Widescreen</PresentationFormat>
  <Paragraphs>667</Paragraphs>
  <Slides>55</Slides>
  <Notes>53</Notes>
  <HiddenSlides>0</HiddenSlides>
  <MMClips>1</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WVDE_2017Theme2</vt:lpstr>
      <vt:lpstr>WVDE-Blue-Theme</vt:lpstr>
      <vt:lpstr>WVDE-Blue-Theme</vt:lpstr>
      <vt:lpstr>Multicultural Education Professional Learning</vt:lpstr>
      <vt:lpstr>Full Session Outline</vt:lpstr>
      <vt:lpstr>Introduction</vt:lpstr>
      <vt:lpstr>Purpose</vt:lpstr>
      <vt:lpstr>WV Code and Policy</vt:lpstr>
      <vt:lpstr>WV Code and Policy</vt:lpstr>
      <vt:lpstr>Student Success Standards</vt:lpstr>
      <vt:lpstr>Student Success Standards</vt:lpstr>
      <vt:lpstr>Student Success Standards</vt:lpstr>
      <vt:lpstr>PowerPoint Presentation</vt:lpstr>
      <vt:lpstr>Diversity Makes Us Different</vt:lpstr>
      <vt:lpstr>Activity: Name Five Things</vt:lpstr>
      <vt:lpstr>Consider the Students</vt:lpstr>
      <vt:lpstr>Terms</vt:lpstr>
      <vt:lpstr> Activity: Defining Terms Used in Multicultural Education </vt:lpstr>
      <vt:lpstr>Equality vs. Equity </vt:lpstr>
      <vt:lpstr>Your Perspective</vt:lpstr>
      <vt:lpstr> The Culture of Schooling </vt:lpstr>
      <vt:lpstr>Activity: The Culture of Schooling</vt:lpstr>
      <vt:lpstr>Multicultural Perspectives</vt:lpstr>
      <vt:lpstr>Activity: First Impressions: Who Are They?</vt:lpstr>
      <vt:lpstr>Activity</vt:lpstr>
      <vt:lpstr>Activity</vt:lpstr>
      <vt:lpstr>Activity</vt:lpstr>
      <vt:lpstr>Activity</vt:lpstr>
      <vt:lpstr>Activity</vt:lpstr>
      <vt:lpstr>Activity</vt:lpstr>
      <vt:lpstr>Activity</vt:lpstr>
      <vt:lpstr>Activity</vt:lpstr>
      <vt:lpstr>Activity</vt:lpstr>
      <vt:lpstr>Activity</vt:lpstr>
      <vt:lpstr>Activity</vt:lpstr>
      <vt:lpstr>Activity</vt:lpstr>
      <vt:lpstr>Activity</vt:lpstr>
      <vt:lpstr>Activity</vt:lpstr>
      <vt:lpstr>Activity</vt:lpstr>
      <vt:lpstr>Activity</vt:lpstr>
      <vt:lpstr>Activity</vt:lpstr>
      <vt:lpstr>Looking Inward</vt:lpstr>
      <vt:lpstr> Multicultural Education </vt:lpstr>
      <vt:lpstr>PowerPoint Presentation</vt:lpstr>
      <vt:lpstr>The Multicultural Curriculum</vt:lpstr>
      <vt:lpstr>The Multicultural Curriculum</vt:lpstr>
      <vt:lpstr>The Multicultural Curriculum</vt:lpstr>
      <vt:lpstr> The “Every Child” Statement </vt:lpstr>
      <vt:lpstr>Stages of Multicultural Curriculum Transformation </vt:lpstr>
      <vt:lpstr> Cultural Responsiveness </vt:lpstr>
      <vt:lpstr> </vt:lpstr>
      <vt:lpstr>PowerPoint Presentation</vt:lpstr>
      <vt:lpstr>Six Types of Teachers</vt:lpstr>
      <vt:lpstr>Six Types of Teachers</vt:lpstr>
      <vt:lpstr>What is Culturally Responsive Teaching?</vt:lpstr>
      <vt:lpstr>Culturally Responsive Teaching</vt:lpstr>
      <vt:lpstr>Next Steps </vt:lpstr>
      <vt:lpstr>Reflection/Action Steps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Saint Andie</dc:creator>
  <cp:lastModifiedBy>Erika Klose</cp:lastModifiedBy>
  <cp:revision>2</cp:revision>
  <dcterms:created xsi:type="dcterms:W3CDTF">2014-07-31T20:22:41Z</dcterms:created>
  <dcterms:modified xsi:type="dcterms:W3CDTF">2024-08-26T19:38:08Z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0x0101004B2F76C220FF9D4EBB057514CACA0467</vt:lpwstr>
  </property>
  <property fmtid="{D5CDD505-2E9C-101B-9397-08002B2CF9AE}" pid="3" name="MSIP_Label_460f4a70-4b6c-4bd4-a002-31edb9c00abe_Enabled">
    <vt:lpwstr>true</vt:lpwstr>
  </property>
  <property fmtid="{D5CDD505-2E9C-101B-9397-08002B2CF9AE}" pid="4" name="MSIP_Label_460f4a70-4b6c-4bd4-a002-31edb9c00abe_SetDate">
    <vt:lpwstr>2024-08-19T17:22:35Z</vt:lpwstr>
  </property>
  <property fmtid="{D5CDD505-2E9C-101B-9397-08002B2CF9AE}" pid="5" name="MSIP_Label_460f4a70-4b6c-4bd4-a002-31edb9c00abe_Method">
    <vt:lpwstr>Standard</vt:lpwstr>
  </property>
  <property fmtid="{D5CDD505-2E9C-101B-9397-08002B2CF9AE}" pid="6" name="MSIP_Label_460f4a70-4b6c-4bd4-a002-31edb9c00abe_Name">
    <vt:lpwstr>General</vt:lpwstr>
  </property>
  <property fmtid="{D5CDD505-2E9C-101B-9397-08002B2CF9AE}" pid="7" name="MSIP_Label_460f4a70-4b6c-4bd4-a002-31edb9c00abe_SiteId">
    <vt:lpwstr>e019b04b-330c-467a-8bae-09fb17374d6a</vt:lpwstr>
  </property>
  <property fmtid="{D5CDD505-2E9C-101B-9397-08002B2CF9AE}" pid="8" name="MSIP_Label_460f4a70-4b6c-4bd4-a002-31edb9c00abe_ActionId">
    <vt:lpwstr>66753301-fedb-46ef-beb1-b9f90ba31f66</vt:lpwstr>
  </property>
  <property fmtid="{D5CDD505-2E9C-101B-9397-08002B2CF9AE}" pid="9" name="MSIP_Label_460f4a70-4b6c-4bd4-a002-31edb9c00abe_ContentBits">
    <vt:lpwstr>0</vt:lpwstr>
  </property>
</Properties>
</file>